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27"/>
  </p:notesMasterIdLst>
  <p:handoutMasterIdLst>
    <p:handoutMasterId r:id="rId28"/>
  </p:handoutMasterIdLst>
  <p:sldIdLst>
    <p:sldId id="430" r:id="rId11"/>
    <p:sldId id="541" r:id="rId12"/>
    <p:sldId id="580" r:id="rId13"/>
    <p:sldId id="582" r:id="rId14"/>
    <p:sldId id="583" r:id="rId15"/>
    <p:sldId id="589" r:id="rId16"/>
    <p:sldId id="591" r:id="rId17"/>
    <p:sldId id="593" r:id="rId18"/>
    <p:sldId id="595" r:id="rId19"/>
    <p:sldId id="597" r:id="rId20"/>
    <p:sldId id="600" r:id="rId21"/>
    <p:sldId id="572" r:id="rId22"/>
    <p:sldId id="571" r:id="rId23"/>
    <p:sldId id="601" r:id="rId24"/>
    <p:sldId id="544" r:id="rId25"/>
    <p:sldId id="377" r:id="rId2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Salameh" initials="J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591"/>
    <a:srgbClr val="65BC46"/>
    <a:srgbClr val="457EC1"/>
    <a:srgbClr val="EF4423"/>
    <a:srgbClr val="59CC0E"/>
    <a:srgbClr val="0087FF"/>
    <a:srgbClr val="FF3C00"/>
    <a:srgbClr val="FFFFFF"/>
    <a:srgbClr val="F8F5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60" autoAdjust="0"/>
    <p:restoredTop sz="93871"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6" d="100"/>
        <a:sy n="26"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2:16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9685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3965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06456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2:16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go.microsoft.com/fwlink/?LinkId=228419" TargetMode="External"/><Relationship Id="rId2" Type="http://schemas.openxmlformats.org/officeDocument/2006/relationships/hyperlink" Target="http://go.microsoft.com/fwlink/?LinkId=228420" TargetMode="External"/><Relationship Id="rId1" Type="http://schemas.openxmlformats.org/officeDocument/2006/relationships/slideLayout" Target="../slideLayouts/slideLayout3.xml"/><Relationship Id="rId5" Type="http://schemas.openxmlformats.org/officeDocument/2006/relationships/hyperlink" Target="http://forums.dev.windows.com/" TargetMode="External"/><Relationship Id="rId4" Type="http://schemas.openxmlformats.org/officeDocument/2006/relationships/hyperlink" Target="http://go.microsoft.com/fwlink/?LinkId=22841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092149" cy="1523497"/>
          </a:xfrm>
        </p:spPr>
        <p:txBody>
          <a:bodyPr/>
          <a:lstStyle/>
          <a:p>
            <a:r>
              <a:rPr lang="en-US" dirty="0"/>
              <a:t>Under the hood: </a:t>
            </a:r>
            <a:r>
              <a:rPr lang="en-US" dirty="0" smtClean="0"/>
              <a:t>Installation </a:t>
            </a:r>
            <a:r>
              <a:rPr lang="en-US" dirty="0"/>
              <a:t>and updates for Metro style apps</a:t>
            </a:r>
          </a:p>
        </p:txBody>
      </p:sp>
      <p:sp>
        <p:nvSpPr>
          <p:cNvPr id="3" name="Subtitle 2"/>
          <p:cNvSpPr>
            <a:spLocks noGrp="1"/>
          </p:cNvSpPr>
          <p:nvPr>
            <p:ph type="subTitle" idx="1"/>
          </p:nvPr>
        </p:nvSpPr>
        <p:spPr>
          <a:xfrm>
            <a:off x="969964" y="4343402"/>
            <a:ext cx="6840536" cy="1363715"/>
          </a:xfrm>
        </p:spPr>
        <p:txBody>
          <a:bodyPr/>
          <a:lstStyle/>
          <a:p>
            <a:r>
              <a:rPr lang="en-US" dirty="0">
                <a:latin typeface="+mj-lt"/>
              </a:rPr>
              <a:t>John Sheehan</a:t>
            </a:r>
          </a:p>
          <a:p>
            <a:r>
              <a:rPr lang="en-US" dirty="0"/>
              <a:t>Partner Software </a:t>
            </a:r>
            <a:r>
              <a:rPr lang="en-US" dirty="0" smtClean="0"/>
              <a:t>Development Engineer</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PLAT-905C</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3466150"/>
            <a:ext cx="7572073" cy="923330"/>
          </a:xfrm>
          <a:prstGeom prst="rect">
            <a:avLst/>
          </a:prstGeom>
        </p:spPr>
        <p:txBody>
          <a:bodyPr wrap="square">
            <a:spAutoFit/>
          </a:bodyPr>
          <a:lstStyle/>
          <a:p>
            <a:r>
              <a:rPr lang="en-US" sz="5400" dirty="0">
                <a:latin typeface="+mj-lt"/>
              </a:rPr>
              <a:t>Optimized </a:t>
            </a:r>
            <a:r>
              <a:rPr lang="en-US" sz="5400" dirty="0" smtClean="0">
                <a:latin typeface="+mj-lt"/>
              </a:rPr>
              <a:t>app </a:t>
            </a:r>
            <a:r>
              <a:rPr lang="en-US" sz="5400" dirty="0">
                <a:latin typeface="+mj-lt"/>
              </a:rPr>
              <a:t>updates</a:t>
            </a:r>
          </a:p>
        </p:txBody>
      </p:sp>
    </p:spTree>
    <p:extLst>
      <p:ext uri="{BB962C8B-B14F-4D97-AF65-F5344CB8AC3E}">
        <p14:creationId xmlns:p14="http://schemas.microsoft.com/office/powerpoint/2010/main" val="10122650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bwMode="auto">
          <a:xfrm>
            <a:off x="7512622" y="4114182"/>
            <a:ext cx="2670464" cy="15592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1" name="Rectangle 90"/>
          <p:cNvSpPr/>
          <p:nvPr/>
        </p:nvSpPr>
        <p:spPr bwMode="auto">
          <a:xfrm>
            <a:off x="3720904" y="1313050"/>
            <a:ext cx="2513341" cy="436035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New Package</a:t>
            </a: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
        <p:nvSpPr>
          <p:cNvPr id="90" name="Rectangle 89"/>
          <p:cNvSpPr/>
          <p:nvPr/>
        </p:nvSpPr>
        <p:spPr bwMode="auto">
          <a:xfrm>
            <a:off x="812800" y="1313051"/>
            <a:ext cx="2513341" cy="436035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Old Package</a:t>
            </a: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Delta Updating </a:t>
            </a:r>
            <a:r>
              <a:rPr lang="en-US" dirty="0"/>
              <a:t>u</a:t>
            </a:r>
            <a:r>
              <a:rPr lang="en-US" dirty="0" smtClean="0"/>
              <a:t>sing the Blockmap</a:t>
            </a:r>
            <a:endParaRPr lang="en-US" dirty="0"/>
          </a:p>
        </p:txBody>
      </p:sp>
      <p:sp>
        <p:nvSpPr>
          <p:cNvPr id="21" name="Rectangle 69"/>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24" name="Straight Arrow Connector 23"/>
          <p:cNvCxnSpPr/>
          <p:nvPr/>
        </p:nvCxnSpPr>
        <p:spPr>
          <a:xfrm>
            <a:off x="1895388" y="3425397"/>
            <a:ext cx="0" cy="10240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Cloud 24"/>
          <p:cNvSpPr/>
          <p:nvPr/>
        </p:nvSpPr>
        <p:spPr>
          <a:xfrm>
            <a:off x="6733868" y="973966"/>
            <a:ext cx="4355853" cy="2906868"/>
          </a:xfrm>
          <a:prstGeom prst="cloud">
            <a:avLst/>
          </a:prstGeom>
          <a:solidFill>
            <a:schemeClr val="accent2"/>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200" b="1" dirty="0">
                <a:solidFill>
                  <a:schemeClr val="tx1"/>
                </a:solidFill>
                <a:effectLst/>
                <a:ea typeface="Times New Roman"/>
                <a:cs typeface="Times New Roman"/>
              </a:rPr>
              <a:t> </a:t>
            </a:r>
            <a:r>
              <a:rPr lang="en-US" sz="2200" b="1" dirty="0" smtClean="0">
                <a:solidFill>
                  <a:schemeClr val="tx1"/>
                </a:solidFill>
                <a:effectLst/>
                <a:ea typeface="Times New Roman"/>
                <a:cs typeface="Times New Roman"/>
              </a:rPr>
              <a:t>Windows Store Backend</a:t>
            </a:r>
          </a:p>
          <a:p>
            <a:pPr marL="0" marR="0" algn="ctr">
              <a:spcBef>
                <a:spcPts val="0"/>
              </a:spcBef>
              <a:spcAft>
                <a:spcPts val="0"/>
              </a:spcAft>
            </a:pPr>
            <a:endParaRPr lang="en-US" sz="2200" b="1" dirty="0">
              <a:solidFill>
                <a:schemeClr val="tx1"/>
              </a:solidFill>
              <a:ea typeface="Calibri"/>
              <a:cs typeface="Times New Roman"/>
            </a:endParaRPr>
          </a:p>
          <a:p>
            <a:pPr marL="0" marR="0" algn="ctr">
              <a:spcBef>
                <a:spcPts val="0"/>
              </a:spcBef>
              <a:spcAft>
                <a:spcPts val="0"/>
              </a:spcAft>
            </a:pPr>
            <a:endParaRPr lang="en-US" sz="2200" b="1" dirty="0" smtClean="0">
              <a:solidFill>
                <a:schemeClr val="tx1"/>
              </a:solidFill>
              <a:effectLst/>
              <a:ea typeface="Calibri"/>
              <a:cs typeface="Times New Roman"/>
            </a:endParaRPr>
          </a:p>
          <a:p>
            <a:pPr marL="0" marR="0" algn="ctr">
              <a:spcBef>
                <a:spcPts val="0"/>
              </a:spcBef>
              <a:spcAft>
                <a:spcPts val="0"/>
              </a:spcAft>
            </a:pPr>
            <a:endParaRPr lang="en-US" sz="2200" b="1" dirty="0">
              <a:solidFill>
                <a:schemeClr val="tx1"/>
              </a:solidFill>
              <a:effectLst/>
              <a:ea typeface="Calibri"/>
              <a:cs typeface="Times New Roman"/>
            </a:endParaRPr>
          </a:p>
        </p:txBody>
      </p:sp>
      <p:sp>
        <p:nvSpPr>
          <p:cNvPr id="27" name="Flowchart: Multidocument 26"/>
          <p:cNvSpPr/>
          <p:nvPr/>
        </p:nvSpPr>
        <p:spPr>
          <a:xfrm>
            <a:off x="1375511" y="2105833"/>
            <a:ext cx="1472986" cy="123321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28" name="Flowchart: Document 27"/>
          <p:cNvSpPr/>
          <p:nvPr/>
        </p:nvSpPr>
        <p:spPr>
          <a:xfrm>
            <a:off x="1288864" y="2438237"/>
            <a:ext cx="1213047" cy="1057043"/>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29" name="Flowchart: Document 28"/>
          <p:cNvSpPr/>
          <p:nvPr/>
        </p:nvSpPr>
        <p:spPr>
          <a:xfrm>
            <a:off x="1158895" y="2556239"/>
            <a:ext cx="1213047" cy="105704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kern="1200" dirty="0">
                <a:solidFill>
                  <a:srgbClr val="FFFFFF"/>
                </a:solidFill>
                <a:effectLst/>
                <a:ea typeface="Times New Roman"/>
                <a:cs typeface="Times New Roman"/>
              </a:rPr>
              <a:t>File 1</a:t>
            </a:r>
            <a:endParaRPr lang="en-US" sz="1200" b="1" dirty="0">
              <a:effectLst/>
              <a:latin typeface="Times New Roman"/>
              <a:ea typeface="Times New Roman"/>
            </a:endParaRPr>
          </a:p>
        </p:txBody>
      </p:sp>
      <p:cxnSp>
        <p:nvCxnSpPr>
          <p:cNvPr id="31" name="Straight Arrow Connector 30"/>
          <p:cNvCxnSpPr/>
          <p:nvPr/>
        </p:nvCxnSpPr>
        <p:spPr>
          <a:xfrm>
            <a:off x="2848496" y="2722441"/>
            <a:ext cx="13863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2371942" y="3084760"/>
            <a:ext cx="168960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4" name="Flowchart: Multidocument 33"/>
          <p:cNvSpPr/>
          <p:nvPr/>
        </p:nvSpPr>
        <p:spPr>
          <a:xfrm>
            <a:off x="4234836" y="2105833"/>
            <a:ext cx="1472986" cy="1233217"/>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35" name="Flowchart: Document 34"/>
          <p:cNvSpPr/>
          <p:nvPr/>
        </p:nvSpPr>
        <p:spPr>
          <a:xfrm>
            <a:off x="8284243" y="2338112"/>
            <a:ext cx="1213047" cy="1057043"/>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kern="1200" dirty="0">
                <a:solidFill>
                  <a:srgbClr val="FFFFFF"/>
                </a:solidFill>
                <a:effectLst/>
                <a:ea typeface="Times New Roman"/>
                <a:cs typeface="Times New Roman"/>
              </a:rPr>
              <a:t>File 2</a:t>
            </a:r>
            <a:endParaRPr lang="en-US" sz="1200" b="1" dirty="0">
              <a:effectLst/>
              <a:latin typeface="Times New Roman"/>
              <a:ea typeface="Times New Roman"/>
            </a:endParaRPr>
          </a:p>
        </p:txBody>
      </p:sp>
      <p:cxnSp>
        <p:nvCxnSpPr>
          <p:cNvPr id="37" name="Straight Arrow Connector 36"/>
          <p:cNvCxnSpPr/>
          <p:nvPr/>
        </p:nvCxnSpPr>
        <p:spPr>
          <a:xfrm>
            <a:off x="8885319" y="3374640"/>
            <a:ext cx="0" cy="10123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9" name="Flowchart: Document 38"/>
          <p:cNvSpPr/>
          <p:nvPr/>
        </p:nvSpPr>
        <p:spPr>
          <a:xfrm>
            <a:off x="1288864" y="4449469"/>
            <a:ext cx="1213047" cy="1057043"/>
          </a:xfrm>
          <a:prstGeom prst="flowChartDocument">
            <a:avLst/>
          </a:prstGeom>
          <a:solidFill>
            <a:schemeClr val="bg2"/>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0" name="Rectangle 39"/>
          <p:cNvSpPr/>
          <p:nvPr/>
        </p:nvSpPr>
        <p:spPr>
          <a:xfrm>
            <a:off x="2112002" y="4457727"/>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1" name="Rectangle 40"/>
          <p:cNvSpPr/>
          <p:nvPr/>
        </p:nvSpPr>
        <p:spPr>
          <a:xfrm>
            <a:off x="1288864" y="4449469"/>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2" name="Rectangle 41"/>
          <p:cNvSpPr/>
          <p:nvPr/>
        </p:nvSpPr>
        <p:spPr>
          <a:xfrm>
            <a:off x="1288864" y="4655929"/>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3" name="Rectangle 42"/>
          <p:cNvSpPr/>
          <p:nvPr/>
        </p:nvSpPr>
        <p:spPr>
          <a:xfrm>
            <a:off x="1697726" y="4655919"/>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4" name="Rectangle 43"/>
          <p:cNvSpPr/>
          <p:nvPr/>
        </p:nvSpPr>
        <p:spPr>
          <a:xfrm>
            <a:off x="2114728" y="4846775"/>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nvGrpSpPr>
          <p:cNvPr id="45" name="Group 44"/>
          <p:cNvGrpSpPr/>
          <p:nvPr/>
        </p:nvGrpSpPr>
        <p:grpSpPr>
          <a:xfrm>
            <a:off x="4150372" y="2438237"/>
            <a:ext cx="1214404" cy="1057043"/>
            <a:chOff x="2630819" y="1308174"/>
            <a:chExt cx="1067993" cy="914400"/>
          </a:xfrm>
        </p:grpSpPr>
        <p:sp>
          <p:nvSpPr>
            <p:cNvPr id="79" name="Flowchart: Document 78"/>
            <p:cNvSpPr/>
            <p:nvPr/>
          </p:nvSpPr>
          <p:spPr>
            <a:xfrm>
              <a:off x="2630819" y="1308174"/>
              <a:ext cx="1066800" cy="9144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nvGrpSpPr>
            <p:cNvPr id="80" name="Group 79"/>
            <p:cNvGrpSpPr/>
            <p:nvPr/>
          </p:nvGrpSpPr>
          <p:grpSpPr>
            <a:xfrm>
              <a:off x="2632472" y="1308174"/>
              <a:ext cx="1066340" cy="675004"/>
              <a:chOff x="2632472" y="1308174"/>
              <a:chExt cx="1066340" cy="675004"/>
            </a:xfrm>
            <a:solidFill>
              <a:schemeClr val="bg1"/>
            </a:solidFill>
          </p:grpSpPr>
          <p:sp>
            <p:nvSpPr>
              <p:cNvPr id="81" name="Rectangle 80"/>
              <p:cNvSpPr/>
              <p:nvPr/>
            </p:nvSpPr>
            <p:spPr>
              <a:xfrm>
                <a:off x="3358290" y="1312143"/>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2" name="Rectangle 81"/>
              <p:cNvSpPr/>
              <p:nvPr/>
            </p:nvSpPr>
            <p:spPr>
              <a:xfrm>
                <a:off x="2634391" y="1308174"/>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3" name="Rectangle 82"/>
              <p:cNvSpPr/>
              <p:nvPr/>
            </p:nvSpPr>
            <p:spPr>
              <a:xfrm>
                <a:off x="2634391" y="1483598"/>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4" name="Rectangle 83"/>
              <p:cNvSpPr/>
              <p:nvPr/>
            </p:nvSpPr>
            <p:spPr>
              <a:xfrm>
                <a:off x="2993960" y="1483590"/>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5" name="Rectangle 84"/>
              <p:cNvSpPr/>
              <p:nvPr/>
            </p:nvSpPr>
            <p:spPr>
              <a:xfrm>
                <a:off x="2634391" y="1654568"/>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6" name="Rectangle 85"/>
              <p:cNvSpPr/>
              <p:nvPr/>
            </p:nvSpPr>
            <p:spPr>
              <a:xfrm>
                <a:off x="2996356" y="1654569"/>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7" name="Rectangle 86"/>
              <p:cNvSpPr/>
              <p:nvPr/>
            </p:nvSpPr>
            <p:spPr>
              <a:xfrm>
                <a:off x="2632472" y="1830778"/>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8" name="Rectangle 87"/>
              <p:cNvSpPr/>
              <p:nvPr/>
            </p:nvSpPr>
            <p:spPr>
              <a:xfrm>
                <a:off x="3358293" y="1826016"/>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89" name="Rectangle 88"/>
              <p:cNvSpPr/>
              <p:nvPr/>
            </p:nvSpPr>
            <p:spPr>
              <a:xfrm>
                <a:off x="3358293" y="1654569"/>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grpSp>
      <p:sp>
        <p:nvSpPr>
          <p:cNvPr id="46" name="Rectangle 45"/>
          <p:cNvSpPr/>
          <p:nvPr/>
        </p:nvSpPr>
        <p:spPr>
          <a:xfrm>
            <a:off x="1288864" y="4853569"/>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7" name="Rectangle 46"/>
          <p:cNvSpPr/>
          <p:nvPr/>
        </p:nvSpPr>
        <p:spPr>
          <a:xfrm>
            <a:off x="1700451" y="4853570"/>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8" name="Rectangle 47"/>
          <p:cNvSpPr/>
          <p:nvPr/>
        </p:nvSpPr>
        <p:spPr>
          <a:xfrm>
            <a:off x="1292098" y="5057267"/>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49" name="Rectangle 48"/>
          <p:cNvSpPr/>
          <p:nvPr/>
        </p:nvSpPr>
        <p:spPr>
          <a:xfrm>
            <a:off x="2112006" y="5051762"/>
            <a:ext cx="387201" cy="17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nvGrpSpPr>
          <p:cNvPr id="52" name="Group 51"/>
          <p:cNvGrpSpPr/>
          <p:nvPr/>
        </p:nvGrpSpPr>
        <p:grpSpPr>
          <a:xfrm>
            <a:off x="4146310" y="4490755"/>
            <a:ext cx="1214404" cy="1057043"/>
            <a:chOff x="2627247" y="3083715"/>
            <a:chExt cx="1067993" cy="914400"/>
          </a:xfrm>
        </p:grpSpPr>
        <p:sp>
          <p:nvSpPr>
            <p:cNvPr id="68" name="Flowchart: Document 67"/>
            <p:cNvSpPr/>
            <p:nvPr/>
          </p:nvSpPr>
          <p:spPr>
            <a:xfrm>
              <a:off x="2627247" y="3083715"/>
              <a:ext cx="1066800" cy="9144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nvGrpSpPr>
            <p:cNvPr id="69" name="Group 68"/>
            <p:cNvGrpSpPr/>
            <p:nvPr/>
          </p:nvGrpSpPr>
          <p:grpSpPr>
            <a:xfrm>
              <a:off x="2628900" y="3083715"/>
              <a:ext cx="1066340" cy="675004"/>
              <a:chOff x="2628900" y="3083715"/>
              <a:chExt cx="1066340" cy="675004"/>
            </a:xfrm>
            <a:solidFill>
              <a:schemeClr val="bg1"/>
            </a:solidFill>
          </p:grpSpPr>
          <p:sp>
            <p:nvSpPr>
              <p:cNvPr id="70" name="Rectangle 69"/>
              <p:cNvSpPr/>
              <p:nvPr/>
            </p:nvSpPr>
            <p:spPr>
              <a:xfrm>
                <a:off x="3354718" y="3087684"/>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1" name="Rectangle 70"/>
              <p:cNvSpPr/>
              <p:nvPr/>
            </p:nvSpPr>
            <p:spPr>
              <a:xfrm>
                <a:off x="2630819" y="3083715"/>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2" name="Rectangle 71"/>
              <p:cNvSpPr/>
              <p:nvPr/>
            </p:nvSpPr>
            <p:spPr>
              <a:xfrm>
                <a:off x="2630819" y="3259139"/>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3" name="Rectangle 72"/>
              <p:cNvSpPr/>
              <p:nvPr/>
            </p:nvSpPr>
            <p:spPr>
              <a:xfrm>
                <a:off x="2990388" y="3259131"/>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4" name="Rectangle 73"/>
              <p:cNvSpPr/>
              <p:nvPr/>
            </p:nvSpPr>
            <p:spPr>
              <a:xfrm>
                <a:off x="2630819" y="3430109"/>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5" name="Rectangle 74"/>
              <p:cNvSpPr/>
              <p:nvPr/>
            </p:nvSpPr>
            <p:spPr>
              <a:xfrm>
                <a:off x="2992784" y="3430110"/>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6" name="Rectangle 75"/>
              <p:cNvSpPr/>
              <p:nvPr/>
            </p:nvSpPr>
            <p:spPr>
              <a:xfrm>
                <a:off x="2628900" y="3606319"/>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7" name="Rectangle 76"/>
              <p:cNvSpPr/>
              <p:nvPr/>
            </p:nvSpPr>
            <p:spPr>
              <a:xfrm>
                <a:off x="3354721" y="3601557"/>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78" name="Rectangle 77"/>
              <p:cNvSpPr/>
              <p:nvPr/>
            </p:nvSpPr>
            <p:spPr>
              <a:xfrm>
                <a:off x="3354721" y="3430110"/>
                <a:ext cx="340519" cy="1524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grpSp>
      <p:grpSp>
        <p:nvGrpSpPr>
          <p:cNvPr id="96" name="Group 95"/>
          <p:cNvGrpSpPr/>
          <p:nvPr/>
        </p:nvGrpSpPr>
        <p:grpSpPr>
          <a:xfrm>
            <a:off x="8264662" y="4387028"/>
            <a:ext cx="1232628" cy="1119482"/>
            <a:chOff x="8815385" y="4896187"/>
            <a:chExt cx="1232628" cy="1119482"/>
          </a:xfrm>
        </p:grpSpPr>
        <p:sp>
          <p:nvSpPr>
            <p:cNvPr id="23" name="Flowchart: Document 22"/>
            <p:cNvSpPr/>
            <p:nvPr/>
          </p:nvSpPr>
          <p:spPr>
            <a:xfrm>
              <a:off x="8834966" y="4966886"/>
              <a:ext cx="1213047" cy="1048783"/>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50" name="Rectangle 49"/>
            <p:cNvSpPr/>
            <p:nvPr/>
          </p:nvSpPr>
          <p:spPr>
            <a:xfrm>
              <a:off x="9657202" y="5175470"/>
              <a:ext cx="387201" cy="176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51" name="Rectangle 50"/>
            <p:cNvSpPr/>
            <p:nvPr/>
          </p:nvSpPr>
          <p:spPr>
            <a:xfrm>
              <a:off x="9242442" y="5576817"/>
              <a:ext cx="387201" cy="176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53" name="Rectangle 52"/>
            <p:cNvSpPr/>
            <p:nvPr/>
          </p:nvSpPr>
          <p:spPr>
            <a:xfrm>
              <a:off x="9249662" y="4972689"/>
              <a:ext cx="387201" cy="176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nvGrpSpPr>
            <p:cNvPr id="54" name="Group 53"/>
            <p:cNvGrpSpPr/>
            <p:nvPr/>
          </p:nvGrpSpPr>
          <p:grpSpPr>
            <a:xfrm>
              <a:off x="8815385" y="4896187"/>
              <a:ext cx="1232625" cy="853136"/>
              <a:chOff x="5354882" y="2984995"/>
              <a:chExt cx="1084018" cy="738009"/>
            </a:xfrm>
            <a:solidFill>
              <a:schemeClr val="bg2"/>
            </a:solidFill>
          </p:grpSpPr>
          <p:sp>
            <p:nvSpPr>
              <p:cNvPr id="59" name="Rectangle 58"/>
              <p:cNvSpPr/>
              <p:nvPr/>
            </p:nvSpPr>
            <p:spPr>
              <a:xfrm>
                <a:off x="6098378" y="2984995"/>
                <a:ext cx="340519" cy="219374"/>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0" name="Rectangle 59"/>
              <p:cNvSpPr/>
              <p:nvPr/>
            </p:nvSpPr>
            <p:spPr>
              <a:xfrm>
                <a:off x="5354883" y="3048000"/>
                <a:ext cx="360114"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1" name="Rectangle 60"/>
              <p:cNvSpPr/>
              <p:nvPr/>
            </p:nvSpPr>
            <p:spPr>
              <a:xfrm>
                <a:off x="5354882" y="3200400"/>
                <a:ext cx="379166" cy="175424"/>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2" name="Rectangle 61"/>
              <p:cNvSpPr/>
              <p:nvPr/>
            </p:nvSpPr>
            <p:spPr>
              <a:xfrm>
                <a:off x="5734048" y="3223416"/>
                <a:ext cx="340519"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3" name="Rectangle 62"/>
              <p:cNvSpPr/>
              <p:nvPr/>
            </p:nvSpPr>
            <p:spPr>
              <a:xfrm>
                <a:off x="5354882" y="3394394"/>
                <a:ext cx="375569"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4" name="Rectangle 63"/>
              <p:cNvSpPr/>
              <p:nvPr/>
            </p:nvSpPr>
            <p:spPr>
              <a:xfrm>
                <a:off x="5736443" y="3394395"/>
                <a:ext cx="428310" cy="136416"/>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5" name="Rectangle 64"/>
              <p:cNvSpPr/>
              <p:nvPr/>
            </p:nvSpPr>
            <p:spPr>
              <a:xfrm>
                <a:off x="5354883" y="3570604"/>
                <a:ext cx="358195"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6" name="Rectangle 65"/>
              <p:cNvSpPr/>
              <p:nvPr/>
            </p:nvSpPr>
            <p:spPr>
              <a:xfrm>
                <a:off x="6098381" y="3565842"/>
                <a:ext cx="340519"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sp>
            <p:nvSpPr>
              <p:cNvPr id="67" name="Rectangle 66"/>
              <p:cNvSpPr/>
              <p:nvPr/>
            </p:nvSpPr>
            <p:spPr>
              <a:xfrm>
                <a:off x="6098381" y="3394395"/>
                <a:ext cx="340519" cy="152400"/>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effectLst/>
                    <a:latin typeface="Segoe UI"/>
                    <a:ea typeface="Times New Roman"/>
                    <a:cs typeface="Times New Roman"/>
                  </a:rPr>
                  <a:t> </a:t>
                </a:r>
                <a:endParaRPr lang="en-US" sz="900" dirty="0">
                  <a:effectLst/>
                  <a:latin typeface="Segoe UI"/>
                  <a:ea typeface="Calibri"/>
                  <a:cs typeface="Times New Roman"/>
                </a:endParaRPr>
              </a:p>
            </p:txBody>
          </p:sp>
        </p:grpSp>
      </p:grpSp>
      <p:cxnSp>
        <p:nvCxnSpPr>
          <p:cNvPr id="55" name="Straight Arrow Connector 54"/>
          <p:cNvCxnSpPr/>
          <p:nvPr/>
        </p:nvCxnSpPr>
        <p:spPr>
          <a:xfrm>
            <a:off x="2501911" y="4977990"/>
            <a:ext cx="1648460" cy="12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23" idx="1"/>
            <a:endCxn id="78" idx="3"/>
          </p:cNvCxnSpPr>
          <p:nvPr/>
        </p:nvCxnSpPr>
        <p:spPr>
          <a:xfrm flipH="1" flipV="1">
            <a:off x="5360714" y="4979273"/>
            <a:ext cx="2923529" cy="28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7" name="Straight Arrow Connector 56"/>
          <p:cNvCxnSpPr/>
          <p:nvPr/>
        </p:nvCxnSpPr>
        <p:spPr>
          <a:xfrm flipV="1">
            <a:off x="4752834" y="3571353"/>
            <a:ext cx="0" cy="91940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8" name="Flowchart: Document 57"/>
          <p:cNvSpPr/>
          <p:nvPr/>
        </p:nvSpPr>
        <p:spPr>
          <a:xfrm>
            <a:off x="4061543" y="2556239"/>
            <a:ext cx="1213047" cy="1057043"/>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kern="1200" dirty="0">
                <a:solidFill>
                  <a:srgbClr val="FFFFFF"/>
                </a:solidFill>
                <a:effectLst/>
                <a:ea typeface="Times New Roman"/>
                <a:cs typeface="Times New Roman"/>
              </a:rPr>
              <a:t>File 1</a:t>
            </a:r>
            <a:endParaRPr lang="en-US" sz="1200" b="1" dirty="0">
              <a:effectLst/>
              <a:latin typeface="Times New Roman"/>
              <a:ea typeface="Times New Roman"/>
            </a:endParaRPr>
          </a:p>
        </p:txBody>
      </p:sp>
      <p:sp>
        <p:nvSpPr>
          <p:cNvPr id="94" name="TextBox 93"/>
          <p:cNvSpPr txBox="1"/>
          <p:nvPr/>
        </p:nvSpPr>
        <p:spPr>
          <a:xfrm>
            <a:off x="816953" y="5846022"/>
            <a:ext cx="2156870" cy="553998"/>
          </a:xfrm>
          <a:prstGeom prst="rect">
            <a:avLst/>
          </a:prstGeom>
          <a:noFill/>
        </p:spPr>
        <p:txBody>
          <a:bodyPr wrap="square" lIns="0" tIns="0" rIns="0" bIns="0" rtlCol="0">
            <a:spAutoFit/>
          </a:bodyPr>
          <a:lstStyle/>
          <a:p>
            <a:r>
              <a:rPr lang="en-US" b="1" dirty="0" smtClean="0">
                <a:gradFill>
                  <a:gsLst>
                    <a:gs pos="0">
                      <a:schemeClr val="tx1"/>
                    </a:gs>
                    <a:gs pos="86000">
                      <a:schemeClr val="tx1"/>
                    </a:gs>
                  </a:gsLst>
                  <a:lin ang="5400000" scaled="0"/>
                </a:gradFill>
              </a:rPr>
              <a:t>Unchanged blocks from old file are used</a:t>
            </a:r>
          </a:p>
        </p:txBody>
      </p:sp>
      <p:sp>
        <p:nvSpPr>
          <p:cNvPr id="97" name="TextBox 96"/>
          <p:cNvSpPr txBox="1"/>
          <p:nvPr/>
        </p:nvSpPr>
        <p:spPr>
          <a:xfrm>
            <a:off x="7488239" y="5846022"/>
            <a:ext cx="2847110" cy="276999"/>
          </a:xfrm>
          <a:prstGeom prst="rect">
            <a:avLst/>
          </a:prstGeom>
          <a:noFill/>
        </p:spPr>
        <p:txBody>
          <a:bodyPr wrap="square" lIns="0" tIns="0" rIns="0" bIns="0" rtlCol="0">
            <a:spAutoFit/>
          </a:bodyPr>
          <a:lstStyle/>
          <a:p>
            <a:r>
              <a:rPr lang="en-US" b="1" dirty="0" smtClean="0">
                <a:gradFill>
                  <a:gsLst>
                    <a:gs pos="0">
                      <a:schemeClr val="tx1"/>
                    </a:gs>
                    <a:gs pos="86000">
                      <a:schemeClr val="tx1"/>
                    </a:gs>
                  </a:gsLst>
                  <a:lin ang="5400000" scaled="0"/>
                </a:gradFill>
              </a:rPr>
              <a:t>New blocks are downloaded</a:t>
            </a:r>
          </a:p>
        </p:txBody>
      </p:sp>
      <p:sp>
        <p:nvSpPr>
          <p:cNvPr id="98" name="TextBox 97"/>
          <p:cNvSpPr txBox="1"/>
          <p:nvPr/>
        </p:nvSpPr>
        <p:spPr>
          <a:xfrm>
            <a:off x="3864478" y="5846022"/>
            <a:ext cx="2213701" cy="553998"/>
          </a:xfrm>
          <a:prstGeom prst="rect">
            <a:avLst/>
          </a:prstGeom>
          <a:noFill/>
        </p:spPr>
        <p:txBody>
          <a:bodyPr wrap="square" lIns="0" tIns="0" rIns="0" bIns="0" rtlCol="0">
            <a:spAutoFit/>
          </a:bodyPr>
          <a:lstStyle/>
          <a:p>
            <a:r>
              <a:rPr lang="en-US" b="1" dirty="0" smtClean="0">
                <a:gradFill>
                  <a:gsLst>
                    <a:gs pos="0">
                      <a:schemeClr val="tx1"/>
                    </a:gs>
                    <a:gs pos="86000">
                      <a:schemeClr val="tx1"/>
                    </a:gs>
                  </a:gsLst>
                  <a:lin ang="5400000" scaled="0"/>
                </a:gradFill>
              </a:rPr>
              <a:t>Blocks are merged and new file is created</a:t>
            </a:r>
          </a:p>
        </p:txBody>
      </p:sp>
    </p:spTree>
    <p:extLst>
      <p:ext uri="{BB962C8B-B14F-4D97-AF65-F5344CB8AC3E}">
        <p14:creationId xmlns:p14="http://schemas.microsoft.com/office/powerpoint/2010/main" val="4162903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2003625"/>
          </a:xfrm>
        </p:spPr>
        <p:txBody>
          <a:bodyPr/>
          <a:lstStyle/>
          <a:p>
            <a:pPr>
              <a:spcBef>
                <a:spcPts val="1800"/>
              </a:spcBef>
            </a:pPr>
            <a:r>
              <a:rPr lang="en-US" dirty="0"/>
              <a:t>[TOOL-694H] Using Windows 8 templates to build Metro style apps using JavaScript</a:t>
            </a:r>
            <a:endParaRPr lang="en-US" dirty="0" smtClean="0"/>
          </a:p>
          <a:p>
            <a:pPr>
              <a:spcBef>
                <a:spcPts val="1800"/>
              </a:spcBef>
            </a:pPr>
            <a:r>
              <a:rPr lang="en-US" dirty="0"/>
              <a:t>[PLAT-875T] Windows Runtime internals: understanding "Hello World"</a:t>
            </a:r>
          </a:p>
        </p:txBody>
      </p:sp>
    </p:spTree>
    <p:extLst>
      <p:ext uri="{BB962C8B-B14F-4D97-AF65-F5344CB8AC3E}">
        <p14:creationId xmlns:p14="http://schemas.microsoft.com/office/powerpoint/2010/main" val="3641561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3151632"/>
          </a:xfrm>
        </p:spPr>
        <p:txBody>
          <a:bodyPr/>
          <a:lstStyle/>
          <a:p>
            <a:r>
              <a:rPr lang="en-US" dirty="0">
                <a:hlinkClick r:id="rId2"/>
              </a:rPr>
              <a:t>App packages and deployment</a:t>
            </a:r>
            <a:endParaRPr lang="en-US" dirty="0"/>
          </a:p>
          <a:p>
            <a:r>
              <a:rPr lang="en-US" dirty="0" smtClean="0">
                <a:hlinkClick r:id="rId3"/>
              </a:rPr>
              <a:t>How </a:t>
            </a:r>
            <a:r>
              <a:rPr lang="en-US" dirty="0">
                <a:hlinkClick r:id="rId3"/>
              </a:rPr>
              <a:t>to create a package manifest manually</a:t>
            </a:r>
            <a:endParaRPr lang="en-US" dirty="0"/>
          </a:p>
          <a:p>
            <a:r>
              <a:rPr lang="en-US" dirty="0" smtClean="0">
                <a:hlinkClick r:id="rId4"/>
              </a:rPr>
              <a:t>Package </a:t>
            </a:r>
            <a:r>
              <a:rPr lang="en-US" dirty="0">
                <a:hlinkClick r:id="rId4"/>
              </a:rPr>
              <a:t>manifest schema </a:t>
            </a:r>
            <a:r>
              <a:rPr lang="en-US" dirty="0" smtClean="0">
                <a:hlinkClick r:id="rId4"/>
              </a:rPr>
              <a:t>reference</a:t>
            </a:r>
            <a:endParaRPr lang="en-US" dirty="0" smtClean="0"/>
          </a:p>
          <a:p>
            <a:endParaRPr lang="en-US" dirty="0"/>
          </a:p>
          <a:p>
            <a:r>
              <a:rPr lang="en-US" dirty="0" smtClean="0">
                <a:hlinkClick r:id="rId5"/>
              </a:rPr>
              <a:t>Forums </a:t>
            </a:r>
            <a:r>
              <a:rPr lang="en-US" dirty="0" smtClean="0"/>
              <a:t>on the </a:t>
            </a:r>
            <a:r>
              <a:rPr lang="en-US" i="1" dirty="0" smtClean="0"/>
              <a:t>Windows </a:t>
            </a:r>
            <a:r>
              <a:rPr lang="en-US" i="1" dirty="0" err="1" smtClean="0"/>
              <a:t>Dev</a:t>
            </a:r>
            <a:r>
              <a:rPr lang="en-US" i="1" dirty="0" smtClean="0"/>
              <a:t> Center</a:t>
            </a:r>
            <a:endParaRPr lang="en-US" i="1" dirty="0"/>
          </a:p>
          <a:p>
            <a:endParaRPr lang="en-US" dirty="0"/>
          </a:p>
        </p:txBody>
      </p:sp>
    </p:spTree>
    <p:extLst>
      <p:ext uri="{BB962C8B-B14F-4D97-AF65-F5344CB8AC3E}">
        <p14:creationId xmlns:p14="http://schemas.microsoft.com/office/powerpoint/2010/main" val="403317329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8400784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776692"/>
          </a:xfrm>
        </p:spPr>
        <p:txBody>
          <a:bodyPr/>
          <a:lstStyle/>
          <a:p>
            <a:r>
              <a:rPr lang="en-US" dirty="0" smtClean="0"/>
              <a:t>Seamless and frictionless install of Metro style apps</a:t>
            </a:r>
          </a:p>
          <a:p>
            <a:r>
              <a:rPr lang="en-US" dirty="0" smtClean="0"/>
              <a:t>The DNA of an app </a:t>
            </a:r>
            <a:r>
              <a:rPr lang="en-US" dirty="0"/>
              <a:t>p</a:t>
            </a:r>
            <a:r>
              <a:rPr lang="en-US" dirty="0" smtClean="0"/>
              <a:t>ackage</a:t>
            </a:r>
          </a:p>
          <a:p>
            <a:r>
              <a:rPr lang="en-US" dirty="0" smtClean="0"/>
              <a:t>Packaging and signing your </a:t>
            </a:r>
            <a:r>
              <a:rPr lang="en-US" dirty="0"/>
              <a:t>a</a:t>
            </a:r>
            <a:r>
              <a:rPr lang="en-US" dirty="0" smtClean="0"/>
              <a:t>pp </a:t>
            </a:r>
          </a:p>
          <a:p>
            <a:r>
              <a:rPr lang="en-US" dirty="0" smtClean="0"/>
              <a:t>Declarative deployment overview</a:t>
            </a:r>
          </a:p>
          <a:p>
            <a:r>
              <a:rPr lang="en-US" dirty="0" smtClean="0"/>
              <a:t>Optimized app updates</a:t>
            </a:r>
          </a:p>
          <a:p>
            <a:endParaRPr lang="en-US" dirty="0" smtClean="0"/>
          </a:p>
          <a:p>
            <a:pPr marL="0" indent="0">
              <a:buNone/>
            </a:pPr>
            <a:r>
              <a:rPr lang="en-US" dirty="0" smtClean="0">
                <a:latin typeface="+mj-lt"/>
              </a:rPr>
              <a:t>You’ll leave with an understanding of</a:t>
            </a:r>
          </a:p>
          <a:p>
            <a:r>
              <a:rPr lang="en-US" dirty="0" smtClean="0"/>
              <a:t>The Windows 8 declarative deployment model</a:t>
            </a:r>
          </a:p>
          <a:p>
            <a:r>
              <a:rPr lang="en-US" dirty="0" smtClean="0"/>
              <a:t>How to excite your customers with Windows</a:t>
            </a:r>
            <a:endParaRPr lang="en-US" dirty="0"/>
          </a:p>
        </p:txBody>
      </p:sp>
    </p:spTree>
    <p:extLst>
      <p:ext uri="{BB962C8B-B14F-4D97-AF65-F5344CB8AC3E}">
        <p14:creationId xmlns:p14="http://schemas.microsoft.com/office/powerpoint/2010/main" val="12787152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Windows 8 reimagines how your apps install.</a:t>
            </a:r>
            <a:endParaRPr lang="en-US" dirty="0">
              <a:latin typeface="+mn-lt"/>
            </a:endParaRPr>
          </a:p>
        </p:txBody>
      </p:sp>
    </p:spTree>
    <p:extLst>
      <p:ext uri="{BB962C8B-B14F-4D97-AF65-F5344CB8AC3E}">
        <p14:creationId xmlns:p14="http://schemas.microsoft.com/office/powerpoint/2010/main" val="30372227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3449638"/>
            <a:ext cx="7572073" cy="1754326"/>
          </a:xfrm>
          <a:prstGeom prst="rect">
            <a:avLst/>
          </a:prstGeom>
        </p:spPr>
        <p:txBody>
          <a:bodyPr wrap="square">
            <a:spAutoFit/>
          </a:bodyPr>
          <a:lstStyle/>
          <a:p>
            <a:r>
              <a:rPr lang="en-US" sz="5400" dirty="0">
                <a:latin typeface="+mj-lt"/>
              </a:rPr>
              <a:t>The DNA of </a:t>
            </a:r>
            <a:r>
              <a:rPr lang="en-US" sz="5400" dirty="0" smtClean="0">
                <a:latin typeface="+mj-lt"/>
              </a:rPr>
              <a:t>an app package</a:t>
            </a:r>
            <a:endParaRPr lang="en-US" sz="5400" dirty="0">
              <a:latin typeface="+mj-lt"/>
            </a:endParaRPr>
          </a:p>
        </p:txBody>
      </p:sp>
    </p:spTree>
    <p:extLst>
      <p:ext uri="{BB962C8B-B14F-4D97-AF65-F5344CB8AC3E}">
        <p14:creationId xmlns:p14="http://schemas.microsoft.com/office/powerpoint/2010/main" val="22444907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blocks of an app package</a:t>
            </a:r>
            <a:endParaRPr lang="en-US" dirty="0"/>
          </a:p>
        </p:txBody>
      </p:sp>
      <p:sp>
        <p:nvSpPr>
          <p:cNvPr id="5" name="Text Placeholder 4"/>
          <p:cNvSpPr>
            <a:spLocks noGrp="1"/>
          </p:cNvSpPr>
          <p:nvPr>
            <p:ph type="body" sz="quarter" idx="10"/>
          </p:nvPr>
        </p:nvSpPr>
        <p:spPr>
          <a:xfrm>
            <a:off x="519114" y="1447800"/>
            <a:ext cx="6482187" cy="4382738"/>
          </a:xfrm>
        </p:spPr>
        <p:txBody>
          <a:bodyPr/>
          <a:lstStyle/>
          <a:p>
            <a:r>
              <a:rPr lang="en-US" b="1" dirty="0" smtClean="0"/>
              <a:t>App Manifest</a:t>
            </a:r>
            <a:r>
              <a:rPr lang="en-US" dirty="0" smtClean="0"/>
              <a:t> contains all information needed to deploy the app</a:t>
            </a:r>
          </a:p>
          <a:p>
            <a:endParaRPr lang="en-US" b="1" dirty="0" smtClean="0"/>
          </a:p>
          <a:p>
            <a:r>
              <a:rPr lang="en-US" b="1" dirty="0" smtClean="0"/>
              <a:t>Blockmap</a:t>
            </a:r>
            <a:r>
              <a:rPr lang="en-US" dirty="0" smtClean="0"/>
              <a:t> contains hashes of all files within the app package</a:t>
            </a:r>
          </a:p>
          <a:p>
            <a:endParaRPr lang="en-US" b="1" dirty="0" smtClean="0"/>
          </a:p>
          <a:p>
            <a:r>
              <a:rPr lang="en-US" b="1" dirty="0" smtClean="0"/>
              <a:t>Signature</a:t>
            </a:r>
            <a:r>
              <a:rPr lang="en-US" dirty="0" smtClean="0"/>
              <a:t> validates the integrity of the app package</a:t>
            </a:r>
            <a:endParaRPr lang="en-US" dirty="0"/>
          </a:p>
        </p:txBody>
      </p:sp>
      <p:sp>
        <p:nvSpPr>
          <p:cNvPr id="6" name="Rectangle 5"/>
          <p:cNvSpPr/>
          <p:nvPr/>
        </p:nvSpPr>
        <p:spPr bwMode="auto">
          <a:xfrm>
            <a:off x="7318180" y="1447800"/>
            <a:ext cx="3825316" cy="4953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 name="Rectangle 7"/>
          <p:cNvSpPr/>
          <p:nvPr/>
        </p:nvSpPr>
        <p:spPr>
          <a:xfrm>
            <a:off x="8125938" y="3512155"/>
            <a:ext cx="2209800" cy="559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AppXManifest.xml</a:t>
            </a:r>
            <a:endParaRPr lang="en-US" b="1" dirty="0">
              <a:solidFill>
                <a:schemeClr val="tx1"/>
              </a:solidFill>
            </a:endParaRPr>
          </a:p>
        </p:txBody>
      </p:sp>
      <p:sp>
        <p:nvSpPr>
          <p:cNvPr id="9" name="Rectangle 8"/>
          <p:cNvSpPr/>
          <p:nvPr/>
        </p:nvSpPr>
        <p:spPr>
          <a:xfrm>
            <a:off x="8125938" y="4071630"/>
            <a:ext cx="2209800" cy="5594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1">
                    <a:lumMod val="50000"/>
                  </a:schemeClr>
                </a:solidFill>
              </a:rPr>
              <a:t>BlockMap</a:t>
            </a:r>
            <a:endParaRPr lang="en-US" b="1" dirty="0">
              <a:solidFill>
                <a:schemeClr val="bg1">
                  <a:lumMod val="50000"/>
                </a:schemeClr>
              </a:solidFill>
            </a:endParaRPr>
          </a:p>
        </p:txBody>
      </p:sp>
      <p:sp>
        <p:nvSpPr>
          <p:cNvPr id="10" name="Rectangle 9"/>
          <p:cNvSpPr/>
          <p:nvPr/>
        </p:nvSpPr>
        <p:spPr>
          <a:xfrm>
            <a:off x="8125938" y="4631105"/>
            <a:ext cx="2209800" cy="5594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rPr>
              <a:t>Signature</a:t>
            </a:r>
            <a:endParaRPr lang="en-US" b="1" dirty="0">
              <a:solidFill>
                <a:schemeClr val="tx1"/>
              </a:solidFill>
            </a:endParaRPr>
          </a:p>
        </p:txBody>
      </p:sp>
      <p:sp>
        <p:nvSpPr>
          <p:cNvPr id="11" name="Rectangle 10"/>
          <p:cNvSpPr/>
          <p:nvPr/>
        </p:nvSpPr>
        <p:spPr>
          <a:xfrm>
            <a:off x="8118178" y="5190580"/>
            <a:ext cx="2209800" cy="559475"/>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bg1"/>
                </a:solidFill>
              </a:rPr>
              <a:t>Zip Central Directory</a:t>
            </a:r>
            <a:endParaRPr lang="en-US" b="1" dirty="0">
              <a:solidFill>
                <a:schemeClr val="bg1"/>
              </a:solidFill>
            </a:endParaRPr>
          </a:p>
        </p:txBody>
      </p:sp>
      <p:grpSp>
        <p:nvGrpSpPr>
          <p:cNvPr id="15" name="Group 14"/>
          <p:cNvGrpSpPr/>
          <p:nvPr/>
        </p:nvGrpSpPr>
        <p:grpSpPr>
          <a:xfrm>
            <a:off x="8125938" y="1946983"/>
            <a:ext cx="2209800" cy="1565172"/>
            <a:chOff x="8408697" y="1925725"/>
            <a:chExt cx="2209800" cy="712958"/>
          </a:xfrm>
        </p:grpSpPr>
        <p:sp>
          <p:nvSpPr>
            <p:cNvPr id="7" name="Rectangle 6"/>
            <p:cNvSpPr/>
            <p:nvPr/>
          </p:nvSpPr>
          <p:spPr>
            <a:xfrm>
              <a:off x="8408697" y="1925725"/>
              <a:ext cx="2209800" cy="7129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smtClean="0">
                <a:solidFill>
                  <a:schemeClr val="tx1"/>
                </a:solidFill>
              </a:endParaRPr>
            </a:p>
          </p:txBody>
        </p:sp>
        <p:sp>
          <p:nvSpPr>
            <p:cNvPr id="12" name="TextBox 11"/>
            <p:cNvSpPr txBox="1"/>
            <p:nvPr/>
          </p:nvSpPr>
          <p:spPr>
            <a:xfrm>
              <a:off x="8758510" y="2097538"/>
              <a:ext cx="1510174" cy="168236"/>
            </a:xfrm>
            <a:prstGeom prst="rect">
              <a:avLst/>
            </a:prstGeom>
            <a:noFill/>
          </p:spPr>
          <p:txBody>
            <a:bodyPr wrap="square" rtlCol="0">
              <a:spAutoFit/>
            </a:bodyPr>
            <a:lstStyle/>
            <a:p>
              <a:r>
                <a:rPr lang="en-US" b="1" dirty="0" smtClean="0"/>
                <a:t>Files / Assets</a:t>
              </a:r>
              <a:endParaRPr lang="en-US" b="1" dirty="0"/>
            </a:p>
          </p:txBody>
        </p:sp>
      </p:grpSp>
      <p:pic>
        <p:nvPicPr>
          <p:cNvPr id="13" name="Picture 2" descr="C:\Users\sdickens\AppData\Local\Microsoft\Windows\Temporary Internet Files\Content.IE5\ZSUXS423\MC90043159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841" y="4186492"/>
            <a:ext cx="329749" cy="3297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408697" y="5938697"/>
            <a:ext cx="1876096" cy="307777"/>
          </a:xfrm>
          <a:prstGeom prst="rect">
            <a:avLst/>
          </a:prstGeom>
          <a:noFill/>
        </p:spPr>
        <p:txBody>
          <a:bodyPr wrap="square" lIns="0" tIns="0" rIns="0" bIns="0" rtlCol="0">
            <a:spAutoFit/>
          </a:bodyPr>
          <a:lstStyle/>
          <a:p>
            <a:pPr algn="ctr"/>
            <a:r>
              <a:rPr lang="en-US" sz="2000" b="1" dirty="0" smtClean="0">
                <a:solidFill>
                  <a:schemeClr val="bg1"/>
                </a:solidFill>
              </a:rPr>
              <a:t>.appx package</a:t>
            </a:r>
          </a:p>
        </p:txBody>
      </p:sp>
    </p:spTree>
    <p:extLst>
      <p:ext uri="{BB962C8B-B14F-4D97-AF65-F5344CB8AC3E}">
        <p14:creationId xmlns:p14="http://schemas.microsoft.com/office/powerpoint/2010/main" val="8280121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3449638"/>
            <a:ext cx="7572073" cy="1754326"/>
          </a:xfrm>
          <a:prstGeom prst="rect">
            <a:avLst/>
          </a:prstGeom>
        </p:spPr>
        <p:txBody>
          <a:bodyPr wrap="square">
            <a:spAutoFit/>
          </a:bodyPr>
          <a:lstStyle/>
          <a:p>
            <a:r>
              <a:rPr lang="en-US" sz="5400" dirty="0">
                <a:latin typeface="+mj-lt"/>
              </a:rPr>
              <a:t>Packaging and signing your </a:t>
            </a:r>
            <a:r>
              <a:rPr lang="en-US" sz="5400" dirty="0" smtClean="0">
                <a:latin typeface="+mj-lt"/>
              </a:rPr>
              <a:t>app</a:t>
            </a:r>
            <a:endParaRPr lang="en-US" sz="5400" dirty="0">
              <a:latin typeface="+mj-lt"/>
            </a:endParaRPr>
          </a:p>
        </p:txBody>
      </p:sp>
    </p:spTree>
    <p:extLst>
      <p:ext uri="{BB962C8B-B14F-4D97-AF65-F5344CB8AC3E}">
        <p14:creationId xmlns:p14="http://schemas.microsoft.com/office/powerpoint/2010/main" val="28041945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Building a package</a:t>
            </a:r>
            <a:endParaRPr lang="en-US" dirty="0"/>
          </a:p>
        </p:txBody>
      </p:sp>
      <p:sp>
        <p:nvSpPr>
          <p:cNvPr id="4" name="Subtitle 3"/>
          <p:cNvSpPr>
            <a:spLocks noGrp="1"/>
          </p:cNvSpPr>
          <p:nvPr>
            <p:ph type="subTitle" idx="1"/>
          </p:nvPr>
        </p:nvSpPr>
        <p:spPr>
          <a:xfrm>
            <a:off x="969964" y="4787310"/>
            <a:ext cx="9634345" cy="461665"/>
          </a:xfrm>
        </p:spPr>
        <p:txBody>
          <a:bodyPr/>
          <a:lstStyle/>
          <a:p>
            <a:r>
              <a:rPr lang="en-US" dirty="0"/>
              <a:t>Using Visual Studio to build and </a:t>
            </a:r>
            <a:endParaRPr lang="en-US" dirty="0" smtClean="0"/>
          </a:p>
          <a:p>
            <a:r>
              <a:rPr lang="en-US" dirty="0" smtClean="0"/>
              <a:t>sign </a:t>
            </a:r>
            <a:r>
              <a:rPr lang="en-US" dirty="0"/>
              <a:t>an app package</a:t>
            </a:r>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1092006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9963" y="3449638"/>
            <a:ext cx="7572073" cy="1754326"/>
          </a:xfrm>
          <a:prstGeom prst="rect">
            <a:avLst/>
          </a:prstGeom>
        </p:spPr>
        <p:txBody>
          <a:bodyPr wrap="square">
            <a:spAutoFit/>
          </a:bodyPr>
          <a:lstStyle/>
          <a:p>
            <a:r>
              <a:rPr lang="en-US" sz="5400" dirty="0">
                <a:latin typeface="+mj-lt"/>
              </a:rPr>
              <a:t>Declarative deployment overview</a:t>
            </a:r>
          </a:p>
        </p:txBody>
      </p:sp>
    </p:spTree>
    <p:extLst>
      <p:ext uri="{BB962C8B-B14F-4D97-AF65-F5344CB8AC3E}">
        <p14:creationId xmlns:p14="http://schemas.microsoft.com/office/powerpoint/2010/main" val="11290523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 style app acquisition</a:t>
            </a:r>
            <a:endParaRPr lang="en-US" dirty="0"/>
          </a:p>
        </p:txBody>
      </p:sp>
      <p:sp>
        <p:nvSpPr>
          <p:cNvPr id="5" name="Cloud 4"/>
          <p:cNvSpPr/>
          <p:nvPr/>
        </p:nvSpPr>
        <p:spPr bwMode="auto">
          <a:xfrm>
            <a:off x="3409949" y="1142999"/>
            <a:ext cx="3286125" cy="1495425"/>
          </a:xfrm>
          <a:prstGeom prst="clou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Windows Store backend</a:t>
            </a:r>
          </a:p>
        </p:txBody>
      </p:sp>
      <p:sp>
        <p:nvSpPr>
          <p:cNvPr id="7" name="Rectangle 6"/>
          <p:cNvSpPr/>
          <p:nvPr/>
        </p:nvSpPr>
        <p:spPr bwMode="auto">
          <a:xfrm>
            <a:off x="3886198" y="3738561"/>
            <a:ext cx="2333625" cy="27670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Package Manager</a:t>
            </a: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a:gradFill>
                <a:gsLst>
                  <a:gs pos="0">
                    <a:schemeClr val="tx1"/>
                  </a:gs>
                  <a:gs pos="100000">
                    <a:schemeClr val="tx1"/>
                  </a:gs>
                </a:gsLst>
                <a:lin ang="5400000" scaled="0"/>
              </a:gradFill>
            </a:endParaRPr>
          </a:p>
          <a:p>
            <a:pPr algn="ctr" defTabSz="914099" fontAlgn="base">
              <a:spcBef>
                <a:spcPct val="0"/>
              </a:spcBef>
              <a:spcAft>
                <a:spcPct val="0"/>
              </a:spcAft>
            </a:pPr>
            <a:endParaRPr lang="en-US" sz="2200" b="1" dirty="0" smtClean="0">
              <a:gradFill>
                <a:gsLst>
                  <a:gs pos="0">
                    <a:schemeClr val="tx1"/>
                  </a:gs>
                  <a:gs pos="100000">
                    <a:schemeClr val="tx1"/>
                  </a:gs>
                </a:gsLst>
                <a:lin ang="5400000" scaled="0"/>
              </a:gradFill>
            </a:endParaRPr>
          </a:p>
        </p:txBody>
      </p:sp>
      <p:sp>
        <p:nvSpPr>
          <p:cNvPr id="8" name="Up Arrow 7"/>
          <p:cNvSpPr/>
          <p:nvPr/>
        </p:nvSpPr>
        <p:spPr bwMode="auto">
          <a:xfrm>
            <a:off x="4467225" y="2638424"/>
            <a:ext cx="428625" cy="962026"/>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 name="Up Arrow 8"/>
          <p:cNvSpPr/>
          <p:nvPr/>
        </p:nvSpPr>
        <p:spPr bwMode="auto">
          <a:xfrm rot="10800000">
            <a:off x="5200650" y="2671760"/>
            <a:ext cx="428625" cy="962026"/>
          </a:xfrm>
          <a:prstGeom prst="up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Rectangle 10"/>
          <p:cNvSpPr/>
          <p:nvPr/>
        </p:nvSpPr>
        <p:spPr bwMode="auto">
          <a:xfrm>
            <a:off x="519112" y="3738562"/>
            <a:ext cx="1666874" cy="11144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Windows Store</a:t>
            </a:r>
          </a:p>
        </p:txBody>
      </p:sp>
      <p:sp>
        <p:nvSpPr>
          <p:cNvPr id="12" name="Right Arrow 11"/>
          <p:cNvSpPr/>
          <p:nvPr/>
        </p:nvSpPr>
        <p:spPr bwMode="auto">
          <a:xfrm>
            <a:off x="2333624" y="4019550"/>
            <a:ext cx="1409702" cy="594552"/>
          </a:xfrm>
          <a:prstGeom prst="right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gradFill>
                  <a:gsLst>
                    <a:gs pos="0">
                      <a:schemeClr val="tx1"/>
                    </a:gs>
                    <a:gs pos="100000">
                      <a:schemeClr val="tx1"/>
                    </a:gs>
                  </a:gsLst>
                  <a:lin ang="5400000" scaled="0"/>
                </a:gradFill>
                <a:cs typeface="Consolas" pitchFamily="49" charset="0"/>
              </a:rPr>
              <a:t>i</a:t>
            </a:r>
            <a:r>
              <a:rPr lang="en-US" sz="2000" b="1" dirty="0" smtClean="0">
                <a:gradFill>
                  <a:gsLst>
                    <a:gs pos="0">
                      <a:schemeClr val="tx1"/>
                    </a:gs>
                    <a:gs pos="100000">
                      <a:schemeClr val="tx1"/>
                    </a:gs>
                  </a:gsLst>
                  <a:lin ang="5400000" scaled="0"/>
                </a:gradFill>
                <a:cs typeface="Consolas" pitchFamily="49" charset="0"/>
              </a:rPr>
              <a:t>nstall</a:t>
            </a:r>
            <a:endParaRPr lang="en-US" sz="2200" b="1" dirty="0" smtClean="0">
              <a:gradFill>
                <a:gsLst>
                  <a:gs pos="0">
                    <a:schemeClr val="tx1"/>
                  </a:gs>
                  <a:gs pos="100000">
                    <a:schemeClr val="tx1"/>
                  </a:gs>
                </a:gsLst>
                <a:lin ang="5400000" scaled="0"/>
              </a:gradFill>
              <a:cs typeface="Consolas" pitchFamily="49" charset="0"/>
            </a:endParaRPr>
          </a:p>
        </p:txBody>
      </p:sp>
      <p:sp>
        <p:nvSpPr>
          <p:cNvPr id="13" name="Rectangle 12"/>
          <p:cNvSpPr/>
          <p:nvPr/>
        </p:nvSpPr>
        <p:spPr bwMode="auto">
          <a:xfrm>
            <a:off x="4185906" y="4433380"/>
            <a:ext cx="1734207" cy="839213"/>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Execution Engine </a:t>
            </a:r>
          </a:p>
        </p:txBody>
      </p:sp>
      <p:sp>
        <p:nvSpPr>
          <p:cNvPr id="14" name="Rectangle 13"/>
          <p:cNvSpPr/>
          <p:nvPr/>
        </p:nvSpPr>
        <p:spPr bwMode="auto">
          <a:xfrm>
            <a:off x="4309405" y="5501869"/>
            <a:ext cx="1182413" cy="57950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Rectangle 14"/>
          <p:cNvSpPr/>
          <p:nvPr/>
        </p:nvSpPr>
        <p:spPr bwMode="auto">
          <a:xfrm>
            <a:off x="4461805" y="5654269"/>
            <a:ext cx="1182413" cy="57950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 name="Rectangle 15"/>
          <p:cNvSpPr/>
          <p:nvPr/>
        </p:nvSpPr>
        <p:spPr bwMode="auto">
          <a:xfrm>
            <a:off x="4614205" y="5806669"/>
            <a:ext cx="1182413" cy="579505"/>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Extension Handler</a:t>
            </a:r>
          </a:p>
        </p:txBody>
      </p:sp>
      <p:sp>
        <p:nvSpPr>
          <p:cNvPr id="18" name="Right Arrow 17"/>
          <p:cNvSpPr/>
          <p:nvPr/>
        </p:nvSpPr>
        <p:spPr bwMode="auto">
          <a:xfrm>
            <a:off x="6448424" y="4019550"/>
            <a:ext cx="1409702" cy="59455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cs typeface="Consolas" pitchFamily="49" charset="0"/>
              </a:rPr>
              <a:t>stage</a:t>
            </a:r>
            <a:endParaRPr lang="en-US" sz="2200" b="1" dirty="0" smtClean="0">
              <a:gradFill>
                <a:gsLst>
                  <a:gs pos="0">
                    <a:schemeClr val="tx1"/>
                  </a:gs>
                  <a:gs pos="100000">
                    <a:schemeClr val="tx1"/>
                  </a:gs>
                </a:gsLst>
                <a:lin ang="5400000" scaled="0"/>
              </a:gradFill>
              <a:cs typeface="Consolas" pitchFamily="49" charset="0"/>
            </a:endParaRPr>
          </a:p>
        </p:txBody>
      </p:sp>
      <p:sp>
        <p:nvSpPr>
          <p:cNvPr id="19" name="Flowchart: Magnetic Disk 18"/>
          <p:cNvSpPr/>
          <p:nvPr/>
        </p:nvSpPr>
        <p:spPr bwMode="auto">
          <a:xfrm>
            <a:off x="8210550" y="3633787"/>
            <a:ext cx="2828925" cy="1128713"/>
          </a:xfrm>
          <a:prstGeom prst="flowChartMagneticDisk">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Single instance store</a:t>
            </a:r>
          </a:p>
        </p:txBody>
      </p:sp>
      <p:sp>
        <p:nvSpPr>
          <p:cNvPr id="20" name="Right Arrow 19"/>
          <p:cNvSpPr/>
          <p:nvPr/>
        </p:nvSpPr>
        <p:spPr bwMode="auto">
          <a:xfrm>
            <a:off x="6448424" y="5639222"/>
            <a:ext cx="1409702" cy="59455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cs typeface="Consolas" pitchFamily="49" charset="0"/>
              </a:rPr>
              <a:t>register</a:t>
            </a:r>
            <a:endParaRPr lang="en-US" sz="2200" b="1" dirty="0" smtClean="0">
              <a:gradFill>
                <a:gsLst>
                  <a:gs pos="0">
                    <a:schemeClr val="tx1"/>
                  </a:gs>
                  <a:gs pos="100000">
                    <a:schemeClr val="tx1"/>
                  </a:gs>
                </a:gsLst>
                <a:lin ang="5400000" scaled="0"/>
              </a:gradFill>
              <a:cs typeface="Consolas" pitchFamily="49" charset="0"/>
            </a:endParaRPr>
          </a:p>
        </p:txBody>
      </p:sp>
      <p:sp>
        <p:nvSpPr>
          <p:cNvPr id="22" name="Flowchart: Magnetic Disk 21"/>
          <p:cNvSpPr/>
          <p:nvPr/>
        </p:nvSpPr>
        <p:spPr bwMode="auto">
          <a:xfrm>
            <a:off x="8210550" y="5227264"/>
            <a:ext cx="2828925" cy="1128713"/>
          </a:xfrm>
          <a:prstGeom prst="flowChartMagneticDisk">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Registration Information</a:t>
            </a:r>
          </a:p>
        </p:txBody>
      </p:sp>
    </p:spTree>
    <p:extLst>
      <p:ext uri="{BB962C8B-B14F-4D97-AF65-F5344CB8AC3E}">
        <p14:creationId xmlns:p14="http://schemas.microsoft.com/office/powerpoint/2010/main" val="5042621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44B275-EAE2-49A2-9703-8D40FD29F1DD}"/>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2C78DC18-E11C-48FF-BE94-9EC696D82DA9}"/>
</file>

<file path=docProps/app.xml><?xml version="1.0" encoding="utf-8"?>
<Properties xmlns="http://schemas.openxmlformats.org/officeDocument/2006/extended-properties" xmlns:vt="http://schemas.openxmlformats.org/officeDocument/2006/docPropsVTypes">
  <Template>BUILD_Breakout_Template _ SAMPLE for Scott 7.28</Template>
  <TotalTime>4291</TotalTime>
  <Words>595</Words>
  <Application>Microsoft Office PowerPoint</Application>
  <PresentationFormat>Custom</PresentationFormat>
  <Paragraphs>154</Paragraphs>
  <Slides>16</Slides>
  <Notes>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Under the hood: Installation and updates for Metro style apps</vt:lpstr>
      <vt:lpstr>Agenda</vt:lpstr>
      <vt:lpstr>Windows 8 reimagines how your apps install.</vt:lpstr>
      <vt:lpstr>PowerPoint Presentation</vt:lpstr>
      <vt:lpstr>Building blocks of an app package</vt:lpstr>
      <vt:lpstr>PowerPoint Presentation</vt:lpstr>
      <vt:lpstr>Building a package</vt:lpstr>
      <vt:lpstr>PowerPoint Presentation</vt:lpstr>
      <vt:lpstr>Metro style app acquisition</vt:lpstr>
      <vt:lpstr>PowerPoint Presentation</vt:lpstr>
      <vt:lpstr>Delta Updating using the Blockmap</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PLAT-905C: Under the hood: installation and updates for Metro style apps</dc:title>
  <dc:subject>BUILD</dc:subject>
  <dc:creator> John Sheehan</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361</cp:revision>
  <cp:lastPrinted>2010-05-11T05:02:34Z</cp:lastPrinted>
  <dcterms:created xsi:type="dcterms:W3CDTF">2011-08-03T21:25:07Z</dcterms:created>
  <dcterms:modified xsi:type="dcterms:W3CDTF">2011-09-15T21:17:29Z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4</vt:lpwstr>
  </property>
  <property fmtid="{D5CDD505-2E9C-101B-9397-08002B2CF9AE}" pid="21" name="Session ID">
    <vt:lpwstr>905</vt:lpwstr>
  </property>
  <property fmtid="{D5CDD505-2E9C-101B-9397-08002B2CF9AE}" pid="22" name="Track">
    <vt:lpwstr>1</vt:lpwstr>
  </property>
  <property fmtid="{D5CDD505-2E9C-101B-9397-08002B2CF9AE}" pid="23" name="Editing/Review Status">
    <vt:lpwstr>Final author approval</vt:lpwstr>
  </property>
</Properties>
</file>