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notesSlides/notesSlide7.xml" ContentType="application/vnd.openxmlformats-officedocument.presentationml.notesSlid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Default Extension="sldx" ContentType="application/vnd.openxmlformats-officedocument.presentationml.slide"/>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84" r:id="rId4"/>
  </p:sldMasterIdLst>
  <p:notesMasterIdLst>
    <p:notesMasterId r:id="rId5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09"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256" r:id="rId5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4" d="100"/>
          <a:sy n="104" d="100"/>
        </p:scale>
        <p:origin x="-108" y="-126"/>
      </p:cViewPr>
      <p:guideLst>
        <p:guide orient="horz" pos="2160"/>
        <p:guide pos="3839"/>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ustomXml" Target="../customXml/item3.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ustomXml" Target="../customXml/item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D98BA8-52BA-445D-A2CD-E53A3D3B19A7}" type="datetimeFigureOut">
              <a:rPr lang="en-US" smtClean="0"/>
              <a:t>9/15/2011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ED33C-31D4-4A00-981A-EA8DF5E729DF}" type="slidenum">
              <a:rPr lang="en-US" smtClean="0"/>
              <a:t>‹#›</a:t>
            </a:fld>
            <a:endParaRPr lang="en-US"/>
          </a:p>
        </p:txBody>
      </p:sp>
    </p:spTree>
    <p:extLst>
      <p:ext uri="{BB962C8B-B14F-4D97-AF65-F5344CB8AC3E}">
        <p14:creationId xmlns:p14="http://schemas.microsoft.com/office/powerpoint/2010/main" val="3141445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8:51 AM</a:t>
            </a:fld>
            <a:endParaRPr lang="en-US"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6730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9441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2" lvl="1" indent="0" rtl="0" fontAlgn="ctr">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402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9441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0298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0482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6414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84630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2356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64956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858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913576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49274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739878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49274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649274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8:51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488644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93136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49</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04020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7014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0970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5558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7014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931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7723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9441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A055F-FFE2-4961-8E55-B2F87A4A8346}"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19337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A055F-FFE2-4961-8E55-B2F87A4A8346}"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236822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A055F-FFE2-4961-8E55-B2F87A4A8346}"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63916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83801534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p>
        </p:txBody>
      </p:sp>
    </p:spTree>
    <p:extLst>
      <p:ext uri="{BB962C8B-B14F-4D97-AF65-F5344CB8AC3E}">
        <p14:creationId xmlns:p14="http://schemas.microsoft.com/office/powerpoint/2010/main" val="136543795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p>
        </p:txBody>
      </p:sp>
    </p:spTree>
    <p:extLst>
      <p:ext uri="{BB962C8B-B14F-4D97-AF65-F5344CB8AC3E}">
        <p14:creationId xmlns:p14="http://schemas.microsoft.com/office/powerpoint/2010/main" val="100480329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p>
        </p:txBody>
      </p:sp>
    </p:spTree>
    <p:extLst>
      <p:ext uri="{BB962C8B-B14F-4D97-AF65-F5344CB8AC3E}">
        <p14:creationId xmlns:p14="http://schemas.microsoft.com/office/powerpoint/2010/main" val="346453126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defTabSz="914363"/>
            <a:r>
              <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p>
        </p:txBody>
      </p:sp>
    </p:spTree>
    <p:extLst>
      <p:ext uri="{BB962C8B-B14F-4D97-AF65-F5344CB8AC3E}">
        <p14:creationId xmlns:p14="http://schemas.microsoft.com/office/powerpoint/2010/main" val="382216887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defTabSz="914363"/>
            <a:r>
              <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p>
        </p:txBody>
      </p:sp>
    </p:spTree>
    <p:extLst>
      <p:ext uri="{BB962C8B-B14F-4D97-AF65-F5344CB8AC3E}">
        <p14:creationId xmlns:p14="http://schemas.microsoft.com/office/powerpoint/2010/main" val="330220409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p>
        </p:txBody>
      </p:sp>
    </p:spTree>
    <p:extLst>
      <p:ext uri="{BB962C8B-B14F-4D97-AF65-F5344CB8AC3E}">
        <p14:creationId xmlns:p14="http://schemas.microsoft.com/office/powerpoint/2010/main" val="185841355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82987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A055F-FFE2-4961-8E55-B2F87A4A8346}"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2002738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807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734452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8670837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40023796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pPr defTabSz="914363"/>
            <a:fld id="{B2863303-CC64-46A5-B0FA-50C96ED61598}" type="datetime1">
              <a:rPr lang="en-US">
                <a:solidFill>
                  <a:srgbClr val="FFFFFF"/>
                </a:solidFill>
              </a:rPr>
              <a:pPr defTabSz="914363"/>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defTabSz="914363"/>
            <a:r>
              <a:rPr lang="en-US">
                <a:solidFill>
                  <a:srgbClr val="FFFFFF"/>
                </a:solidFill>
              </a:rPr>
              <a:t>PAGE </a:t>
            </a:r>
            <a:fld id="{711B4CA8-52BE-46B1-A536-58CE1A3FAF74}" type="slidenum">
              <a:rPr lang="en-US">
                <a:solidFill>
                  <a:srgbClr val="FFFFFF"/>
                </a:solidFill>
              </a:rPr>
              <a:pPr defTabSz="914363"/>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defTabSz="914363"/>
            <a:r>
              <a:rPr lang="en-US">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745436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pPr defTabSz="914363"/>
            <a:fld id="{EC5D9FC8-00D4-4E62-B79F-0DB35C5AD30E}" type="datetime1">
              <a:rPr lang="en-US">
                <a:solidFill>
                  <a:srgbClr val="FFFFFF"/>
                </a:solidFill>
              </a:rPr>
              <a:pPr defTabSz="914363"/>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defTabSz="914363"/>
            <a:r>
              <a:rPr lang="en-US">
                <a:solidFill>
                  <a:srgbClr val="FFFFFF"/>
                </a:solidFill>
              </a:rPr>
              <a:t>PAGE </a:t>
            </a:r>
            <a:fld id="{711B4CA8-52BE-46B1-A536-58CE1A3FAF74}" type="slidenum">
              <a:rPr lang="en-US">
                <a:solidFill>
                  <a:srgbClr val="FFFFFF"/>
                </a:solidFill>
              </a:rPr>
              <a:pPr defTabSz="914363"/>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defTabSz="914363"/>
            <a:r>
              <a:rPr lang="en-US" dirty="0">
                <a:solidFill>
                  <a:srgbClr val="FFFFFF"/>
                </a:solidFill>
              </a:rPr>
              <a:t>MICROSOFT CONFIDENTIAL</a:t>
            </a: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126130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pPr defTabSz="914363"/>
            <a:fld id="{65C051CB-E580-4873-8532-75D0163B3EAE}" type="datetime1">
              <a:rPr lang="en-US">
                <a:solidFill>
                  <a:srgbClr val="FFFFFF"/>
                </a:solidFill>
              </a:rPr>
              <a:pPr defTabSz="914363"/>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defTabSz="914363"/>
            <a:r>
              <a:rPr lang="en-US">
                <a:solidFill>
                  <a:srgbClr val="FFFFFF"/>
                </a:solidFill>
              </a:rPr>
              <a:t>PAGE </a:t>
            </a:r>
            <a:fld id="{711B4CA8-52BE-46B1-A536-58CE1A3FAF74}" type="slidenum">
              <a:rPr lang="en-US">
                <a:solidFill>
                  <a:srgbClr val="FFFFFF"/>
                </a:solidFill>
              </a:rPr>
              <a:pPr defTabSz="914363"/>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defTabSz="914363"/>
            <a:r>
              <a:rPr lang="en-US">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959252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7590407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1012484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2"/>
            <a:ext cx="10982750" cy="304801"/>
          </a:xfrm>
        </p:spPr>
        <p:txBody>
          <a:bodyPr lIns="0" anchor="b" anchorCtr="0">
            <a:noAutofit/>
          </a:bodyPr>
          <a:lstStyle>
            <a:lvl1pPr marL="0" indent="0" algn="l">
              <a:buFont typeface="Arial" pitchFamily="34" charset="0"/>
              <a:buNone/>
              <a:defRPr sz="21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68"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2400"/>
              </a:lnSpc>
              <a:spcBef>
                <a:spcPts val="0"/>
              </a:spcBef>
              <a:spcAft>
                <a:spcPts val="0"/>
              </a:spcAft>
              <a:buNone/>
              <a:defRPr sz="1900" spc="-53" baseline="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5" name="Content Placeholder 14"/>
          <p:cNvSpPr>
            <a:spLocks noGrp="1"/>
          </p:cNvSpPr>
          <p:nvPr>
            <p:ph sz="quarter" idx="18"/>
          </p:nvPr>
        </p:nvSpPr>
        <p:spPr>
          <a:xfrm>
            <a:off x="614138" y="1804990"/>
            <a:ext cx="9570002" cy="20005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Date Placeholder 17"/>
          <p:cNvSpPr>
            <a:spLocks noGrp="1"/>
          </p:cNvSpPr>
          <p:nvPr>
            <p:ph type="dt" sz="half" idx="19"/>
          </p:nvPr>
        </p:nvSpPr>
        <p:spPr>
          <a:xfrm>
            <a:off x="1422033" y="6324600"/>
            <a:ext cx="1221110" cy="152400"/>
          </a:xfrm>
          <a:prstGeom prst="rect">
            <a:avLst/>
          </a:prstGeom>
        </p:spPr>
        <p:txBody>
          <a:bodyPr lIns="121899" tIns="60949" rIns="121899" bIns="60949"/>
          <a:lstStyle/>
          <a:p>
            <a:pPr defTabSz="914363"/>
            <a:fld id="{1D8BD707-D9CF-40AE-B4C6-C98DA3205C09}" type="datetimeFigureOut">
              <a:rPr lang="en-US">
                <a:solidFill>
                  <a:srgbClr val="FFFFFF"/>
                </a:solidFill>
              </a:rPr>
              <a:pPr defTabSz="914363"/>
              <a:t>9/15/2011</a:t>
            </a:fld>
            <a:endParaRPr lang="en-US">
              <a:solidFill>
                <a:srgbClr val="FFFFFF"/>
              </a:solidFill>
            </a:endParaRPr>
          </a:p>
        </p:txBody>
      </p:sp>
      <p:sp>
        <p:nvSpPr>
          <p:cNvPr id="19" name="Slide Number Placeholder 18"/>
          <p:cNvSpPr>
            <a:spLocks noGrp="1"/>
          </p:cNvSpPr>
          <p:nvPr>
            <p:ph type="sldNum" sz="quarter" idx="20"/>
          </p:nvPr>
        </p:nvSpPr>
        <p:spPr>
          <a:xfrm>
            <a:off x="614137" y="6324600"/>
            <a:ext cx="807895" cy="152400"/>
          </a:xfrm>
          <a:prstGeom prst="rect">
            <a:avLst/>
          </a:prstGeom>
        </p:spPr>
        <p:txBody>
          <a:bodyPr lIns="121899" tIns="60949" rIns="121899" bIns="60949"/>
          <a:lstStyle/>
          <a:p>
            <a:pPr defTabSz="914363"/>
            <a:fld id="{B6F15528-21DE-4FAA-801E-634DDDAF4B2B}" type="slidenum">
              <a:rPr lang="en-US">
                <a:solidFill>
                  <a:srgbClr val="FFFFFF"/>
                </a:solidFill>
              </a:rPr>
              <a:pPr defTabSz="914363"/>
              <a:t>‹#›</a:t>
            </a:fld>
            <a:endParaRPr lang="en-US">
              <a:solidFill>
                <a:srgbClr val="FFFFFF"/>
              </a:solidFill>
            </a:endParaRPr>
          </a:p>
        </p:txBody>
      </p:sp>
      <p:sp>
        <p:nvSpPr>
          <p:cNvPr id="20" name="Footer Placeholder 19"/>
          <p:cNvSpPr>
            <a:spLocks noGrp="1"/>
          </p:cNvSpPr>
          <p:nvPr>
            <p:ph type="ftr" sz="quarter" idx="21"/>
          </p:nvPr>
        </p:nvSpPr>
        <p:spPr>
          <a:xfrm>
            <a:off x="614138" y="6461650"/>
            <a:ext cx="1813766" cy="128575"/>
          </a:xfrm>
          <a:prstGeom prst="rect">
            <a:avLst/>
          </a:prstGeom>
        </p:spPr>
        <p:txBody>
          <a:bodyPr lIns="121899" tIns="60949" rIns="121899" bIns="60949"/>
          <a:lstStyle/>
          <a:p>
            <a:pPr defTabSz="914363"/>
            <a:endParaRPr lang="en-US">
              <a:solidFill>
                <a:srgbClr val="FFFFFF"/>
              </a:solidFill>
            </a:endParaRPr>
          </a:p>
        </p:txBody>
      </p:sp>
    </p:spTree>
    <p:extLst>
      <p:ext uri="{BB962C8B-B14F-4D97-AF65-F5344CB8AC3E}">
        <p14:creationId xmlns:p14="http://schemas.microsoft.com/office/powerpoint/2010/main" val="28179763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A055F-FFE2-4961-8E55-B2F87A4A8346}"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3162447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749062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8109051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53554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p>
        </p:txBody>
      </p:sp>
    </p:spTree>
    <p:extLst>
      <p:ext uri="{BB962C8B-B14F-4D97-AF65-F5344CB8AC3E}">
        <p14:creationId xmlns:p14="http://schemas.microsoft.com/office/powerpoint/2010/main" val="310825988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21305030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9016273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1486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8258168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7885606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7227980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9A055F-FFE2-4961-8E55-B2F87A4A8346}" type="datetimeFigureOut">
              <a:rPr lang="en-US" smtClean="0"/>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1773037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1437555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35066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10369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162985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0406397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856753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pPr defTabSz="914363"/>
            <a:fld id="{B2863303-CC64-46A5-B0FA-50C96ED61598}" type="datetime1">
              <a:rPr lang="en-US" smtClean="0">
                <a:solidFill>
                  <a:srgbClr val="FFFFFF"/>
                </a:solidFill>
              </a:rPr>
              <a:pPr defTabSz="914363"/>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defTabSz="914363"/>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7705692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pPr defTabSz="914363"/>
            <a:fld id="{EC5D9FC8-00D4-4E62-B79F-0DB35C5AD30E}" type="datetime1">
              <a:rPr lang="en-US" smtClean="0">
                <a:solidFill>
                  <a:srgbClr val="FFFFFF"/>
                </a:solidFill>
              </a:rPr>
              <a:pPr defTabSz="914363"/>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defTabSz="914363"/>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585949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pPr defTabSz="914363"/>
            <a:fld id="{65C051CB-E580-4873-8532-75D0163B3EAE}" type="datetime1">
              <a:rPr lang="en-US" smtClean="0">
                <a:solidFill>
                  <a:srgbClr val="FFFFFF"/>
                </a:solidFill>
              </a:rPr>
              <a:pPr defTabSz="914363"/>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defTabSz="914363"/>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12449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9A055F-FFE2-4961-8E55-B2F87A4A8346}" type="datetimeFigureOut">
              <a:rPr lang="en-US" smtClean="0"/>
              <a:t>9/15/2011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405659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A055F-FFE2-4961-8E55-B2F87A4A8346}" type="datetimeFigureOut">
              <a:rPr lang="en-US" smtClean="0"/>
              <a:t>9/15/2011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360623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A055F-FFE2-4961-8E55-B2F87A4A8346}" type="datetimeFigureOut">
              <a:rPr lang="en-US" smtClean="0"/>
              <a:t>9/15/2011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48519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A055F-FFE2-4961-8E55-B2F87A4A8346}" type="datetimeFigureOut">
              <a:rPr lang="en-US" smtClean="0"/>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18649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A055F-FFE2-4961-8E55-B2F87A4A8346}" type="datetimeFigureOut">
              <a:rPr lang="en-US" smtClean="0"/>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DB9CC-EB3E-42AC-AE9D-0080F844548A}" type="slidenum">
              <a:rPr lang="en-US" smtClean="0"/>
              <a:t>‹#›</a:t>
            </a:fld>
            <a:endParaRPr lang="en-US"/>
          </a:p>
        </p:txBody>
      </p:sp>
    </p:spTree>
    <p:extLst>
      <p:ext uri="{BB962C8B-B14F-4D97-AF65-F5344CB8AC3E}">
        <p14:creationId xmlns:p14="http://schemas.microsoft.com/office/powerpoint/2010/main" val="8585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1.png"/><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A055F-FFE2-4961-8E55-B2F87A4A8346}" type="datetimeFigureOut">
              <a:rPr lang="en-US" smtClean="0"/>
              <a:t>9/15/2011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DB9CC-EB3E-42AC-AE9D-0080F844548A}" type="slidenum">
              <a:rPr lang="en-US" smtClean="0"/>
              <a:t>‹#›</a:t>
            </a:fld>
            <a:endParaRPr lang="en-US"/>
          </a:p>
        </p:txBody>
      </p:sp>
    </p:spTree>
    <p:extLst>
      <p:ext uri="{BB962C8B-B14F-4D97-AF65-F5344CB8AC3E}">
        <p14:creationId xmlns:p14="http://schemas.microsoft.com/office/powerpoint/2010/main" val="3703033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41729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1897572"/>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00276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4.xml"/><Relationship Id="rId7" Type="http://schemas.openxmlformats.org/officeDocument/2006/relationships/package" Target="../embeddings/Microsoft_PowerPoint_Slide2.sldx"/><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image" Target="../media/image16.png"/><Relationship Id="rId5" Type="http://schemas.openxmlformats.org/officeDocument/2006/relationships/package" Target="../embeddings/Microsoft_PowerPoint_Slide1.sldx"/><Relationship Id="rId10"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hyperlink" Target="mailto:teamalias@microsoft.com" TargetMode="External"/><Relationship Id="rId2" Type="http://schemas.openxmlformats.org/officeDocument/2006/relationships/hyperlink" Target="http://dev.windows.com/"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Make great Metro style apps that are touch-optimized using HTML5</a:t>
            </a:r>
            <a:endParaRPr lang="en-US" dirty="0"/>
          </a:p>
        </p:txBody>
      </p:sp>
      <p:sp>
        <p:nvSpPr>
          <p:cNvPr id="3" name="Subtitle 2"/>
          <p:cNvSpPr>
            <a:spLocks noGrp="1"/>
          </p:cNvSpPr>
          <p:nvPr>
            <p:ph type="subTitle" idx="1"/>
          </p:nvPr>
        </p:nvSpPr>
        <p:spPr>
          <a:xfrm>
            <a:off x="969964" y="3523244"/>
            <a:ext cx="6840536" cy="463255"/>
          </a:xfrm>
        </p:spPr>
        <p:txBody>
          <a:bodyPr/>
          <a:lstStyle/>
          <a:p>
            <a:r>
              <a:rPr lang="en-US" dirty="0" smtClean="0">
                <a:latin typeface="+mj-lt"/>
              </a:rPr>
              <a:t>Nick Waggoner </a:t>
            </a:r>
          </a:p>
          <a:p>
            <a:r>
              <a:rPr lang="en-US" dirty="0" smtClean="0"/>
              <a:t>Program </a:t>
            </a:r>
            <a:r>
              <a:rPr lang="en-US" dirty="0"/>
              <a:t>Manager </a:t>
            </a:r>
            <a:endParaRPr lang="en-US" dirty="0" smtClean="0"/>
          </a:p>
          <a:p>
            <a:endParaRPr lang="en-US" dirty="0" smtClean="0">
              <a:latin typeface="+mj-lt"/>
            </a:endParaRPr>
          </a:p>
          <a:p>
            <a:r>
              <a:rPr lang="en-US" dirty="0" smtClean="0">
                <a:latin typeface="+mj-lt"/>
              </a:rPr>
              <a:t>Reed Townsend </a:t>
            </a:r>
          </a:p>
          <a:p>
            <a:r>
              <a:rPr lang="en-US" dirty="0" smtClean="0"/>
              <a:t>Program Manager</a:t>
            </a:r>
          </a:p>
          <a:p>
            <a:endParaRPr lang="en-US" dirty="0" smtClean="0"/>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APP-185T</a:t>
            </a:r>
            <a:endParaRPr lang="en-US" dirty="0"/>
          </a:p>
        </p:txBody>
      </p:sp>
    </p:spTree>
    <p:extLst>
      <p:ext uri="{BB962C8B-B14F-4D97-AF65-F5344CB8AC3E}">
        <p14:creationId xmlns:p14="http://schemas.microsoft.com/office/powerpoint/2010/main" val="2002087982"/>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Use the built in scrolling/zooming views to get the look and feel of the Start screen and other Metro style interfaces</a:t>
            </a:r>
            <a:endParaRPr lang="en-US" dirty="0">
              <a:latin typeface="+mn-lt"/>
            </a:endParaRPr>
          </a:p>
        </p:txBody>
      </p:sp>
    </p:spTree>
    <p:extLst>
      <p:ext uri="{BB962C8B-B14F-4D97-AF65-F5344CB8AC3E}">
        <p14:creationId xmlns:p14="http://schemas.microsoft.com/office/powerpoint/2010/main" val="18352651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Scrolling and Zooming APIs</a:t>
            </a:r>
          </a:p>
        </p:txBody>
      </p:sp>
      <p:graphicFrame>
        <p:nvGraphicFramePr>
          <p:cNvPr id="4" name="Table 3"/>
          <p:cNvGraphicFramePr>
            <a:graphicFrameLocks noGrp="1"/>
          </p:cNvGraphicFramePr>
          <p:nvPr>
            <p:extLst>
              <p:ext uri="{D42A27DB-BD31-4B8C-83A1-F6EECF244321}">
                <p14:modId xmlns:p14="http://schemas.microsoft.com/office/powerpoint/2010/main" val="3096293982"/>
              </p:ext>
            </p:extLst>
          </p:nvPr>
        </p:nvGraphicFramePr>
        <p:xfrm>
          <a:off x="1041624" y="1861517"/>
          <a:ext cx="10105576" cy="3675268"/>
        </p:xfrm>
        <a:graphic>
          <a:graphicData uri="http://schemas.openxmlformats.org/drawingml/2006/table">
            <a:tbl>
              <a:tblPr firstRow="1" bandRow="1">
                <a:tableStyleId>{5C22544A-7EE6-4342-B048-85BDC9FD1C3A}</a:tableStyleId>
              </a:tblPr>
              <a:tblGrid>
                <a:gridCol w="1318197"/>
                <a:gridCol w="3097213"/>
                <a:gridCol w="2443353"/>
                <a:gridCol w="3246813"/>
              </a:tblGrid>
              <a:tr h="342410">
                <a:tc>
                  <a:txBody>
                    <a:bodyPr/>
                    <a:lstStyle/>
                    <a:p>
                      <a:r>
                        <a:rPr lang="en-US" sz="1800" dirty="0" smtClean="0">
                          <a:solidFill>
                            <a:schemeClr val="bg1"/>
                          </a:solidFill>
                        </a:rPr>
                        <a:t>API surface</a:t>
                      </a:r>
                      <a:endParaRPr lang="en-US" sz="18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schemeClr>
                    </a:solidFill>
                  </a:tcPr>
                </a:tc>
                <a:tc>
                  <a:txBody>
                    <a:bodyPr/>
                    <a:lstStyle/>
                    <a:p>
                      <a:r>
                        <a:rPr lang="en-US" sz="1800" dirty="0" smtClean="0"/>
                        <a:t>CSS Properties</a:t>
                      </a:r>
                      <a:endParaRPr lang="en-US" sz="1800" dirty="0"/>
                    </a:p>
                  </a:txBody>
                  <a:tcPr/>
                </a:tc>
                <a:tc>
                  <a:txBody>
                    <a:bodyPr/>
                    <a:lstStyle/>
                    <a:p>
                      <a:r>
                        <a:rPr lang="en-US" sz="1800" dirty="0" smtClean="0"/>
                        <a:t>DOM Attributes</a:t>
                      </a:r>
                      <a:endParaRPr lang="en-US" sz="1800" dirty="0"/>
                    </a:p>
                  </a:txBody>
                  <a:tcPr/>
                </a:tc>
                <a:tc>
                  <a:txBody>
                    <a:bodyPr/>
                    <a:lstStyle/>
                    <a:p>
                      <a:r>
                        <a:rPr lang="en-US" sz="1800" dirty="0" smtClean="0"/>
                        <a:t>DOM Events</a:t>
                      </a:r>
                      <a:endParaRPr lang="en-US" sz="1800" dirty="0"/>
                    </a:p>
                  </a:txBody>
                  <a:tcPr/>
                </a:tc>
              </a:tr>
              <a:tr h="309800">
                <a:tc>
                  <a:txBody>
                    <a:bodyPr/>
                    <a:lstStyle/>
                    <a:p>
                      <a:r>
                        <a:rPr lang="en-US" sz="1800" b="1" dirty="0" smtClean="0"/>
                        <a:t>Scrolling</a:t>
                      </a:r>
                      <a:endParaRPr lang="en-US" sz="1800" b="1" dirty="0"/>
                    </a:p>
                  </a:txBody>
                  <a:tcPr anchor="ctr"/>
                </a:tc>
                <a:tc>
                  <a:txBody>
                    <a:bodyPr/>
                    <a:lstStyle/>
                    <a:p>
                      <a:pPr algn="l"/>
                      <a:r>
                        <a:rPr lang="en-US" sz="1800" dirty="0" smtClean="0"/>
                        <a:t>overflow</a:t>
                      </a:r>
                    </a:p>
                    <a:p>
                      <a:pPr algn="l"/>
                      <a:r>
                        <a:rPr lang="en-US" sz="1800" dirty="0" smtClean="0"/>
                        <a:t>-</a:t>
                      </a:r>
                      <a:r>
                        <a:rPr lang="en-US" sz="1800" dirty="0" err="1" smtClean="0"/>
                        <a:t>ms</a:t>
                      </a:r>
                      <a:r>
                        <a:rPr lang="en-US" sz="1800" dirty="0" smtClean="0"/>
                        <a:t>-scroll-rails</a:t>
                      </a:r>
                    </a:p>
                    <a:p>
                      <a:pPr algn="l"/>
                      <a:r>
                        <a:rPr lang="en-US" sz="1800" dirty="0" smtClean="0"/>
                        <a:t>-</a:t>
                      </a:r>
                      <a:r>
                        <a:rPr lang="en-US" sz="1800" dirty="0" err="1" smtClean="0"/>
                        <a:t>ms</a:t>
                      </a:r>
                      <a:r>
                        <a:rPr lang="en-US" sz="1800" dirty="0" smtClean="0"/>
                        <a:t>-scroll-snap-x</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dirty="0" smtClean="0"/>
                        <a:t>-</a:t>
                      </a:r>
                      <a:r>
                        <a:rPr lang="en-US" sz="1800" dirty="0" err="1" smtClean="0"/>
                        <a:t>ms</a:t>
                      </a:r>
                      <a:r>
                        <a:rPr lang="en-US" sz="1800" dirty="0" smtClean="0"/>
                        <a:t>-scroll-snap-y</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ms</a:t>
                      </a:r>
                      <a:r>
                        <a:rPr lang="en-US" sz="1800" kern="1200" dirty="0" smtClean="0">
                          <a:solidFill>
                            <a:schemeClr val="dk1"/>
                          </a:solidFill>
                          <a:effectLst/>
                          <a:latin typeface="+mn-lt"/>
                          <a:ea typeface="+mn-ea"/>
                          <a:cs typeface="+mn-cs"/>
                        </a:rPr>
                        <a:t>-scroll-chaining</a:t>
                      </a:r>
                    </a:p>
                    <a:p>
                      <a:pPr marL="0" marR="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ms</a:t>
                      </a:r>
                      <a:r>
                        <a:rPr lang="en-US" sz="1800" kern="1200" dirty="0" smtClean="0">
                          <a:solidFill>
                            <a:schemeClr val="dk1"/>
                          </a:solidFill>
                          <a:effectLst/>
                          <a:latin typeface="+mn-lt"/>
                          <a:ea typeface="+mn-ea"/>
                          <a:cs typeface="+mn-cs"/>
                        </a:rPr>
                        <a:t>-scroll-boundary</a:t>
                      </a:r>
                      <a:endParaRPr lang="en-US" sz="1800" dirty="0" smtClean="0"/>
                    </a:p>
                  </a:txBody>
                  <a:tcPr anchor="ctr"/>
                </a:tc>
                <a:tc>
                  <a:txBody>
                    <a:bodyPr/>
                    <a:lstStyle/>
                    <a:p>
                      <a:pPr algn="l"/>
                      <a:r>
                        <a:rPr lang="en-US" sz="1800" dirty="0" err="1" smtClean="0"/>
                        <a:t>scrollLeft</a:t>
                      </a:r>
                      <a:endParaRPr lang="en-US" sz="1800" dirty="0" smtClean="0"/>
                    </a:p>
                    <a:p>
                      <a:pPr algn="l"/>
                      <a:r>
                        <a:rPr lang="en-US" sz="1800" dirty="0" err="1" smtClean="0"/>
                        <a:t>scrollTop</a:t>
                      </a:r>
                      <a:endParaRPr lang="en-US" sz="1800" dirty="0"/>
                    </a:p>
                  </a:txBody>
                  <a:tcPr anchor="ctr"/>
                </a:tc>
                <a:tc>
                  <a:txBody>
                    <a:bodyPr/>
                    <a:lstStyle/>
                    <a:p>
                      <a:pPr algn="l"/>
                      <a:r>
                        <a:rPr lang="en-US" sz="1800" dirty="0" smtClean="0">
                          <a:sym typeface="Symbol"/>
                        </a:rPr>
                        <a:t>scroll</a:t>
                      </a:r>
                      <a:endParaRPr lang="en-US" sz="1800" dirty="0"/>
                    </a:p>
                  </a:txBody>
                  <a:tcPr anchor="ctr"/>
                </a:tc>
              </a:tr>
              <a:tr h="195663">
                <a:tc>
                  <a:txBody>
                    <a:bodyPr/>
                    <a:lstStyle/>
                    <a:p>
                      <a:r>
                        <a:rPr lang="en-US" sz="1800" b="1" dirty="0" smtClean="0"/>
                        <a:t>Zooming</a:t>
                      </a:r>
                      <a:endParaRPr lang="en-US" sz="1800" b="1" dirty="0"/>
                    </a:p>
                  </a:txBody>
                  <a:tcPr anchor="ctr"/>
                </a:tc>
                <a:tc>
                  <a:txBody>
                    <a:bodyPr/>
                    <a:lstStyle/>
                    <a:p>
                      <a:pPr algn="l"/>
                      <a:r>
                        <a:rPr lang="en-US" sz="1800" dirty="0" smtClean="0"/>
                        <a:t>-</a:t>
                      </a:r>
                      <a:r>
                        <a:rPr lang="en-US" sz="1800" dirty="0" err="1" smtClean="0"/>
                        <a:t>ms</a:t>
                      </a:r>
                      <a:r>
                        <a:rPr lang="en-US" sz="1800" dirty="0" smtClean="0"/>
                        <a:t>-content-zooming</a:t>
                      </a:r>
                    </a:p>
                    <a:p>
                      <a:pPr algn="l"/>
                      <a:r>
                        <a:rPr lang="en-US" sz="1800" dirty="0" smtClean="0"/>
                        <a:t>-</a:t>
                      </a:r>
                      <a:r>
                        <a:rPr lang="en-US" sz="1800" dirty="0" err="1" smtClean="0"/>
                        <a:t>ms</a:t>
                      </a:r>
                      <a:r>
                        <a:rPr lang="en-US" sz="1800" dirty="0" smtClean="0"/>
                        <a:t>-content-zoom-boundary</a:t>
                      </a:r>
                    </a:p>
                    <a:p>
                      <a:pPr algn="l"/>
                      <a:r>
                        <a:rPr lang="en-US" sz="1800" dirty="0" smtClean="0"/>
                        <a:t>-</a:t>
                      </a:r>
                      <a:r>
                        <a:rPr lang="en-US" sz="1800" dirty="0" err="1" smtClean="0"/>
                        <a:t>ms</a:t>
                      </a:r>
                      <a:r>
                        <a:rPr lang="en-US" sz="1800" dirty="0" smtClean="0"/>
                        <a:t>-content-zoom-snap</a:t>
                      </a:r>
                      <a:endParaRPr lang="en-US" sz="1800" dirty="0"/>
                    </a:p>
                  </a:txBody>
                  <a:tcPr anchor="ctr"/>
                </a:tc>
                <a:tc>
                  <a:txBody>
                    <a:bodyPr/>
                    <a:lstStyle/>
                    <a:p>
                      <a:pPr algn="l"/>
                      <a:r>
                        <a:rPr lang="en-US" sz="1800" dirty="0" err="1" smtClean="0"/>
                        <a:t>msContentZoomFactor</a:t>
                      </a:r>
                      <a:endParaRPr lang="en-US" sz="1800" dirty="0"/>
                    </a:p>
                  </a:txBody>
                  <a:tcPr anchor="ctr"/>
                </a:tc>
                <a:tc>
                  <a:txBody>
                    <a:bodyPr/>
                    <a:lstStyle/>
                    <a:p>
                      <a:pPr algn="l"/>
                      <a:r>
                        <a:rPr lang="en-US" sz="1800" dirty="0" err="1" smtClean="0"/>
                        <a:t>MSContentZoom</a:t>
                      </a:r>
                      <a:endParaRPr lang="en-US" sz="1800" dirty="0"/>
                    </a:p>
                  </a:txBody>
                  <a:tcPr anchor="ctr"/>
                </a:tc>
              </a:tr>
              <a:tr h="657748">
                <a:tc>
                  <a:txBody>
                    <a:bodyPr/>
                    <a:lstStyle/>
                    <a:p>
                      <a:r>
                        <a:rPr lang="en-US" sz="1800" b="1" dirty="0" smtClean="0"/>
                        <a:t>Both</a:t>
                      </a:r>
                      <a:endParaRPr lang="en-US" sz="1800" b="1" dirty="0"/>
                    </a:p>
                  </a:txBody>
                  <a:tcPr anchor="ctr"/>
                </a:tc>
                <a:tc>
                  <a:txBody>
                    <a:bodyPr/>
                    <a:lstStyle/>
                    <a:p>
                      <a:pPr algn="l"/>
                      <a:endParaRPr lang="en-US" sz="1800" dirty="0"/>
                    </a:p>
                  </a:txBody>
                  <a:tcPr anchor="ctr"/>
                </a:tc>
                <a:tc>
                  <a:txBody>
                    <a:bodyPr/>
                    <a:lstStyle/>
                    <a:p>
                      <a:pPr algn="l"/>
                      <a:endParaRPr lang="en-US" sz="1800" dirty="0"/>
                    </a:p>
                  </a:txBody>
                  <a:tcPr anchor="ctr"/>
                </a:tc>
                <a:tc>
                  <a:txBody>
                    <a:bodyPr/>
                    <a:lstStyle/>
                    <a:p>
                      <a:pPr algn="l"/>
                      <a:r>
                        <a:rPr lang="en-US" sz="1800" dirty="0" err="1" smtClean="0"/>
                        <a:t>MSManipulationStateChanged</a:t>
                      </a:r>
                      <a:endParaRPr lang="en-US" sz="1800" dirty="0"/>
                    </a:p>
                  </a:txBody>
                  <a:tcPr anchor="ctr"/>
                </a:tc>
              </a:tr>
            </a:tbl>
          </a:graphicData>
        </a:graphic>
      </p:graphicFrame>
    </p:spTree>
    <p:extLst>
      <p:ext uri="{BB962C8B-B14F-4D97-AF65-F5344CB8AC3E}">
        <p14:creationId xmlns:p14="http://schemas.microsoft.com/office/powerpoint/2010/main" val="5911422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Segoe UI Light" pitchFamily="34" charset="0"/>
                <a:ea typeface="Segoe UI Semibold" pitchFamily="34" charset="0"/>
              </a:rPr>
              <a:t>Building a simple drawing app </a:t>
            </a:r>
            <a:endParaRPr lang="en-US" dirty="0"/>
          </a:p>
        </p:txBody>
      </p:sp>
      <p:sp>
        <p:nvSpPr>
          <p:cNvPr id="3" name="Subtitle 2"/>
          <p:cNvSpPr>
            <a:spLocks noGrp="1"/>
          </p:cNvSpPr>
          <p:nvPr>
            <p:ph type="subTitle" idx="1"/>
          </p:nvPr>
        </p:nvSpPr>
        <p:spPr/>
        <p:txBody>
          <a:bodyPr/>
          <a:lstStyle/>
          <a:p>
            <a:r>
              <a:rPr lang="en-US" sz="2800" dirty="0" smtClean="0">
                <a:solidFill>
                  <a:schemeClr val="accent6"/>
                </a:solidFill>
                <a:latin typeface="Segoe UI Light" pitchFamily="34" charset="0"/>
              </a:rPr>
              <a:t>Enabling scrolling/zooming</a:t>
            </a:r>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9691576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the Scrolling/Zooming Experience</a:t>
            </a:r>
            <a:endParaRPr lang="en-US" dirty="0"/>
          </a:p>
        </p:txBody>
      </p:sp>
      <p:sp>
        <p:nvSpPr>
          <p:cNvPr id="6" name="Text Placeholder 2"/>
          <p:cNvSpPr txBox="1">
            <a:spLocks/>
          </p:cNvSpPr>
          <p:nvPr/>
        </p:nvSpPr>
        <p:spPr>
          <a:xfrm>
            <a:off x="519113" y="1313793"/>
            <a:ext cx="11149012" cy="389645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Snap-points</a:t>
            </a:r>
            <a:endParaRPr lang="en-US" dirty="0">
              <a:gradFill>
                <a:gsLst>
                  <a:gs pos="0">
                    <a:srgbClr val="FFFFFF"/>
                  </a:gs>
                  <a:gs pos="86000">
                    <a:srgbClr val="FFFFFF"/>
                  </a:gs>
                </a:gsLst>
                <a:lin ang="5400000" scaled="0"/>
              </a:gradFill>
            </a:endParaRPr>
          </a:p>
          <a:p>
            <a:pPr lvl="1"/>
            <a:r>
              <a:rPr lang="en-US" dirty="0">
                <a:gradFill>
                  <a:gsLst>
                    <a:gs pos="0">
                      <a:srgbClr val="FFFFFF"/>
                    </a:gs>
                    <a:gs pos="86000">
                      <a:srgbClr val="FFFFFF"/>
                    </a:gs>
                  </a:gsLst>
                  <a:lin ang="5400000" scaled="0"/>
                </a:gradFill>
              </a:rPr>
              <a:t>Creating specific views of the content</a:t>
            </a:r>
          </a:p>
          <a:p>
            <a:pPr lvl="1"/>
            <a:r>
              <a:rPr lang="en-US" dirty="0">
                <a:gradFill>
                  <a:gsLst>
                    <a:gs pos="0">
                      <a:srgbClr val="FFFFFF"/>
                    </a:gs>
                    <a:gs pos="86000">
                      <a:srgbClr val="FFFFFF"/>
                    </a:gs>
                  </a:gsLst>
                  <a:lin ang="5400000" scaled="0"/>
                </a:gradFill>
              </a:rPr>
              <a:t>Helping users get to key </a:t>
            </a:r>
            <a:r>
              <a:rPr lang="en-US" dirty="0" smtClean="0">
                <a:gradFill>
                  <a:gsLst>
                    <a:gs pos="0">
                      <a:srgbClr val="FFFFFF"/>
                    </a:gs>
                    <a:gs pos="86000">
                      <a:srgbClr val="FFFFFF"/>
                    </a:gs>
                  </a:gsLst>
                  <a:lin ang="5400000" scaled="0"/>
                </a:gradFill>
              </a:rPr>
              <a:t>locations</a:t>
            </a:r>
          </a:p>
          <a:p>
            <a:pPr lvl="1"/>
            <a:r>
              <a:rPr lang="en-US" dirty="0" smtClean="0">
                <a:gradFill>
                  <a:gsLst>
                    <a:gs pos="0">
                      <a:srgbClr val="FFFFFF"/>
                    </a:gs>
                    <a:gs pos="86000">
                      <a:srgbClr val="FFFFFF"/>
                    </a:gs>
                  </a:gsLst>
                  <a:lin ang="5400000" scaled="0"/>
                </a:gradFill>
              </a:rPr>
              <a:t>-</a:t>
            </a:r>
            <a:r>
              <a:rPr lang="en-US" dirty="0" err="1" smtClean="0">
                <a:gradFill>
                  <a:gsLst>
                    <a:gs pos="0">
                      <a:srgbClr val="FFFFFF"/>
                    </a:gs>
                    <a:gs pos="86000">
                      <a:srgbClr val="FFFFFF"/>
                    </a:gs>
                  </a:gsLst>
                  <a:lin ang="5400000" scaled="0"/>
                </a:gradFill>
              </a:rPr>
              <a:t>ms</a:t>
            </a:r>
            <a:r>
              <a:rPr lang="en-US" dirty="0" smtClean="0">
                <a:gradFill>
                  <a:gsLst>
                    <a:gs pos="0">
                      <a:srgbClr val="FFFFFF"/>
                    </a:gs>
                    <a:gs pos="86000">
                      <a:srgbClr val="FFFFFF"/>
                    </a:gs>
                  </a:gsLst>
                  <a:lin ang="5400000" scaled="0"/>
                </a:gradFill>
              </a:rPr>
              <a:t>-scroll-snap-type, -</a:t>
            </a:r>
            <a:r>
              <a:rPr lang="en-US" dirty="0" err="1" smtClean="0">
                <a:gradFill>
                  <a:gsLst>
                    <a:gs pos="0">
                      <a:srgbClr val="FFFFFF"/>
                    </a:gs>
                    <a:gs pos="86000">
                      <a:srgbClr val="FFFFFF"/>
                    </a:gs>
                  </a:gsLst>
                  <a:lin ang="5400000" scaled="0"/>
                </a:gradFill>
              </a:rPr>
              <a:t>ms</a:t>
            </a:r>
            <a:r>
              <a:rPr lang="en-US" dirty="0" smtClean="0">
                <a:gradFill>
                  <a:gsLst>
                    <a:gs pos="0">
                      <a:srgbClr val="FFFFFF"/>
                    </a:gs>
                    <a:gs pos="86000">
                      <a:srgbClr val="FFFFFF"/>
                    </a:gs>
                  </a:gsLst>
                  <a:lin ang="5400000" scaled="0"/>
                </a:gradFill>
              </a:rPr>
              <a:t>-scroll-snap-point-x</a:t>
            </a:r>
            <a:endParaRPr lang="en-US" dirty="0">
              <a:gradFill>
                <a:gsLst>
                  <a:gs pos="0">
                    <a:srgbClr val="FFFFFF"/>
                  </a:gs>
                  <a:gs pos="86000">
                    <a:srgbClr val="FFFFFF"/>
                  </a:gs>
                </a:gsLst>
                <a:lin ang="5400000" scaled="0"/>
              </a:gradFill>
            </a:endParaRPr>
          </a:p>
          <a:p>
            <a:endParaRPr lang="en-US" dirty="0" smtClean="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Nested Scrolling </a:t>
            </a:r>
          </a:p>
          <a:p>
            <a:pPr lvl="1"/>
            <a:r>
              <a:rPr lang="en-US" dirty="0" smtClean="0">
                <a:gradFill>
                  <a:gsLst>
                    <a:gs pos="0">
                      <a:srgbClr val="FFFFFF"/>
                    </a:gs>
                    <a:gs pos="86000">
                      <a:srgbClr val="FFFFFF"/>
                    </a:gs>
                  </a:gsLst>
                  <a:lin ang="5400000" scaled="0"/>
                </a:gradFill>
              </a:rPr>
              <a:t>Allowing the user to manipulate both a child and parent</a:t>
            </a:r>
          </a:p>
          <a:p>
            <a:pPr lvl="1"/>
            <a:endParaRPr lang="en-US" dirty="0" smtClean="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2164756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Segoe UI Light" pitchFamily="34" charset="0"/>
                <a:ea typeface="Segoe UI Semibold" pitchFamily="34" charset="0"/>
              </a:rPr>
              <a:t>Building a simple drawing app </a:t>
            </a:r>
            <a:endParaRPr lang="en-US" dirty="0"/>
          </a:p>
        </p:txBody>
      </p:sp>
      <p:sp>
        <p:nvSpPr>
          <p:cNvPr id="3" name="Subtitle 2"/>
          <p:cNvSpPr>
            <a:spLocks noGrp="1"/>
          </p:cNvSpPr>
          <p:nvPr>
            <p:ph type="subTitle" idx="1"/>
          </p:nvPr>
        </p:nvSpPr>
        <p:spPr/>
        <p:txBody>
          <a:bodyPr/>
          <a:lstStyle/>
          <a:p>
            <a:r>
              <a:rPr lang="en-US" sz="2800" dirty="0" smtClean="0">
                <a:solidFill>
                  <a:schemeClr val="accent6"/>
                </a:solidFill>
                <a:latin typeface="Segoe UI Light" pitchFamily="34" charset="0"/>
              </a:rPr>
              <a:t>Using snap-points and nested scrolling.</a:t>
            </a:r>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8522342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Scrolling/zooming views let you harness the power of Windows 8 to build highly responsive experiences.</a:t>
            </a:r>
            <a:endParaRPr lang="en-US" dirty="0">
              <a:latin typeface="+mn-lt"/>
            </a:endParaRPr>
          </a:p>
        </p:txBody>
      </p:sp>
    </p:spTree>
    <p:extLst>
      <p:ext uri="{BB962C8B-B14F-4D97-AF65-F5344CB8AC3E}">
        <p14:creationId xmlns:p14="http://schemas.microsoft.com/office/powerpoint/2010/main" val="14619368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pPr defTabSz="914363"/>
            <a:r>
              <a:rPr lang="en-US" sz="5000" dirty="0">
                <a:solidFill>
                  <a:srgbClr val="FFFFFF"/>
                </a:solidFill>
              </a:rPr>
              <a:t>Pointer Events in the DOM</a:t>
            </a:r>
          </a:p>
        </p:txBody>
      </p:sp>
    </p:spTree>
    <p:extLst>
      <p:ext uri="{BB962C8B-B14F-4D97-AF65-F5344CB8AC3E}">
        <p14:creationId xmlns:p14="http://schemas.microsoft.com/office/powerpoint/2010/main" val="1110626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solidFill>
                <a:latin typeface="Segoe UI Light" pitchFamily="34" charset="0"/>
                <a:ea typeface="Segoe UI Semibold" pitchFamily="34" charset="0"/>
              </a:rPr>
              <a:t>Building a simple drawing </a:t>
            </a:r>
            <a:r>
              <a:rPr lang="en-US" dirty="0" smtClean="0">
                <a:solidFill>
                  <a:schemeClr val="accent6"/>
                </a:solidFill>
                <a:latin typeface="Segoe UI Light" pitchFamily="34" charset="0"/>
                <a:ea typeface="Segoe UI Semibold" pitchFamily="34" charset="0"/>
              </a:rPr>
              <a:t>app</a:t>
            </a:r>
            <a:endParaRPr lang="en-US" dirty="0"/>
          </a:p>
        </p:txBody>
      </p:sp>
      <p:sp>
        <p:nvSpPr>
          <p:cNvPr id="3" name="Subtitle 2"/>
          <p:cNvSpPr>
            <a:spLocks noGrp="1"/>
          </p:cNvSpPr>
          <p:nvPr>
            <p:ph type="subTitle" idx="1"/>
          </p:nvPr>
        </p:nvSpPr>
        <p:spPr/>
        <p:txBody>
          <a:bodyPr/>
          <a:lstStyle/>
          <a:p>
            <a:r>
              <a:rPr lang="en-US" dirty="0" smtClean="0"/>
              <a:t>Using </a:t>
            </a:r>
            <a:r>
              <a:rPr lang="en-US" dirty="0" err="1" smtClean="0"/>
              <a:t>MSPointer</a:t>
            </a:r>
            <a:r>
              <a:rPr lang="en-US" dirty="0" smtClean="0"/>
              <a:t> events to create SVG elements</a:t>
            </a:r>
            <a:endParaRPr lang="en-US" dirty="0"/>
          </a:p>
        </p:txBody>
      </p:sp>
      <p:sp>
        <p:nvSpPr>
          <p:cNvPr id="4" name="Text Placeholder 3"/>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42263692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 Events in the DOM	</a:t>
            </a:r>
            <a:endParaRPr lang="en-US" dirty="0"/>
          </a:p>
        </p:txBody>
      </p:sp>
      <p:sp>
        <p:nvSpPr>
          <p:cNvPr id="3" name="Text Placeholder 2"/>
          <p:cNvSpPr>
            <a:spLocks noGrp="1"/>
          </p:cNvSpPr>
          <p:nvPr>
            <p:ph type="body" sz="quarter" idx="10"/>
          </p:nvPr>
        </p:nvSpPr>
        <p:spPr>
          <a:xfrm>
            <a:off x="519114" y="1447800"/>
            <a:ext cx="11149012" cy="3927229"/>
          </a:xfrm>
        </p:spPr>
        <p:txBody>
          <a:bodyPr/>
          <a:lstStyle/>
          <a:p>
            <a:r>
              <a:rPr lang="en-US" sz="2800" dirty="0"/>
              <a:t>Pointer unifies all “pointing” devices into a single, consistent set of interfaces and events </a:t>
            </a:r>
            <a:endParaRPr lang="en-US" sz="2800" dirty="0" smtClean="0"/>
          </a:p>
          <a:p>
            <a:pPr lvl="1"/>
            <a:r>
              <a:rPr lang="en-US" sz="2400" dirty="0" smtClean="0"/>
              <a:t>Allows you to “code for touch and get mouse and pen for free”!</a:t>
            </a:r>
          </a:p>
          <a:p>
            <a:pPr lvl="1"/>
            <a:r>
              <a:rPr lang="en-US" sz="2400" dirty="0" smtClean="0"/>
              <a:t>Input-specific properties allow you to provide a differentiated UX when you want one</a:t>
            </a:r>
          </a:p>
          <a:p>
            <a:pPr lvl="1"/>
            <a:endParaRPr lang="en-US" sz="2400" dirty="0" smtClean="0"/>
          </a:p>
          <a:p>
            <a:r>
              <a:rPr lang="en-US" sz="2800" dirty="0" smtClean="0"/>
              <a:t>DOM pointer events follow the familiar pattern of DOM mouse events, with extensions for touch properties and interaction principles</a:t>
            </a:r>
          </a:p>
          <a:p>
            <a:pPr lvl="1"/>
            <a:r>
              <a:rPr lang="en-US" sz="2400" dirty="0" smtClean="0"/>
              <a:t>If you know how to code for mouse input, you know the basics of coding for pointer input!</a:t>
            </a:r>
          </a:p>
        </p:txBody>
      </p:sp>
    </p:spTree>
    <p:extLst>
      <p:ext uri="{BB962C8B-B14F-4D97-AF65-F5344CB8AC3E}">
        <p14:creationId xmlns:p14="http://schemas.microsoft.com/office/powerpoint/2010/main" val="415259894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 Events in the DOM</a:t>
            </a:r>
            <a:endParaRPr lang="en-US" dirty="0"/>
          </a:p>
        </p:txBody>
      </p:sp>
      <p:sp>
        <p:nvSpPr>
          <p:cNvPr id="3" name="Text Placeholder 2"/>
          <p:cNvSpPr>
            <a:spLocks noGrp="1"/>
          </p:cNvSpPr>
          <p:nvPr>
            <p:ph type="body" sz="quarter" idx="10"/>
          </p:nvPr>
        </p:nvSpPr>
        <p:spPr>
          <a:xfrm>
            <a:off x="519114" y="1447801"/>
            <a:ext cx="11149012" cy="5054600"/>
          </a:xfrm>
        </p:spPr>
        <p:txBody>
          <a:bodyPr>
            <a:normAutofit/>
          </a:bodyPr>
          <a:lstStyle/>
          <a:p>
            <a:r>
              <a:rPr lang="en-US" sz="2800" dirty="0" smtClean="0"/>
              <a:t>Basic DOM pointer events:</a:t>
            </a:r>
          </a:p>
          <a:p>
            <a:pPr lvl="1"/>
            <a:r>
              <a:rPr lang="en-US" sz="2400" dirty="0" err="1" smtClean="0"/>
              <a:t>MSPointerDown</a:t>
            </a:r>
            <a:r>
              <a:rPr lang="en-US" sz="2400" dirty="0" smtClean="0"/>
              <a:t>, </a:t>
            </a:r>
            <a:r>
              <a:rPr lang="en-US" sz="2400" dirty="0" err="1" smtClean="0"/>
              <a:t>MSPointerMove</a:t>
            </a:r>
            <a:r>
              <a:rPr lang="en-US" sz="2400" dirty="0" smtClean="0"/>
              <a:t>, </a:t>
            </a:r>
            <a:r>
              <a:rPr lang="en-US" sz="2400" dirty="0" err="1" smtClean="0"/>
              <a:t>MSPointerUp</a:t>
            </a:r>
            <a:endParaRPr lang="en-US" sz="2400" dirty="0"/>
          </a:p>
          <a:p>
            <a:r>
              <a:rPr lang="en-US" sz="2800" dirty="0" smtClean="0"/>
              <a:t>Pointer events behave similarly to mouse events</a:t>
            </a:r>
          </a:p>
          <a:p>
            <a:pPr lvl="1"/>
            <a:r>
              <a:rPr lang="en-US" sz="2400" dirty="0" smtClean="0"/>
              <a:t>Derives </a:t>
            </a:r>
            <a:r>
              <a:rPr lang="en-US" sz="2400" dirty="0"/>
              <a:t>from the same event class</a:t>
            </a:r>
            <a:endParaRPr lang="en-US" sz="2400" dirty="0" smtClean="0"/>
          </a:p>
          <a:p>
            <a:pPr lvl="1"/>
            <a:r>
              <a:rPr lang="en-US" sz="2400" dirty="0" smtClean="0"/>
              <a:t>Includes capture/bubble phase</a:t>
            </a:r>
          </a:p>
          <a:p>
            <a:r>
              <a:rPr lang="en-US" sz="2800" dirty="0" smtClean="0"/>
              <a:t>Commonly used event properties:</a:t>
            </a:r>
          </a:p>
          <a:p>
            <a:pPr lvl="1"/>
            <a:r>
              <a:rPr lang="en-US" sz="2400" dirty="0" smtClean="0"/>
              <a:t>Position (in the usual choice of coordinate systems)</a:t>
            </a:r>
          </a:p>
          <a:p>
            <a:pPr lvl="1"/>
            <a:r>
              <a:rPr lang="en-US" sz="2400" dirty="0" smtClean="0"/>
              <a:t>Pointer type (touch, mouse, pen)</a:t>
            </a:r>
          </a:p>
          <a:p>
            <a:pPr lvl="1"/>
            <a:r>
              <a:rPr lang="en-US" sz="2400" dirty="0" smtClean="0"/>
              <a:t>Contact id</a:t>
            </a:r>
          </a:p>
        </p:txBody>
      </p:sp>
    </p:spTree>
    <p:extLst>
      <p:ext uri="{BB962C8B-B14F-4D97-AF65-F5344CB8AC3E}">
        <p14:creationId xmlns:p14="http://schemas.microsoft.com/office/powerpoint/2010/main" val="59977320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4776692"/>
          </a:xfrm>
        </p:spPr>
        <p:txBody>
          <a:bodyPr/>
          <a:lstStyle/>
          <a:p>
            <a:r>
              <a:rPr lang="en-US" dirty="0" smtClean="0"/>
              <a:t>Introduction and overview of touch</a:t>
            </a:r>
          </a:p>
          <a:p>
            <a:r>
              <a:rPr lang="en-US" dirty="0" smtClean="0"/>
              <a:t>Scrolling and zooming</a:t>
            </a:r>
          </a:p>
          <a:p>
            <a:r>
              <a:rPr lang="en-US" dirty="0" smtClean="0"/>
              <a:t>Pointer and gesture events</a:t>
            </a:r>
          </a:p>
          <a:p>
            <a:r>
              <a:rPr lang="en-US" dirty="0" smtClean="0"/>
              <a:t>Integrating all the parts</a:t>
            </a:r>
          </a:p>
          <a:p>
            <a:endParaRPr lang="en-US" dirty="0" smtClean="0"/>
          </a:p>
          <a:p>
            <a:pPr marL="0" indent="0">
              <a:buNone/>
            </a:pPr>
            <a:r>
              <a:rPr lang="en-US" dirty="0" smtClean="0">
                <a:latin typeface="+mj-lt"/>
              </a:rPr>
              <a:t>You’ll leave with examples of how to</a:t>
            </a:r>
          </a:p>
          <a:p>
            <a:r>
              <a:rPr lang="en-US" dirty="0" smtClean="0"/>
              <a:t>Create </a:t>
            </a:r>
            <a:r>
              <a:rPr lang="en-US" dirty="0"/>
              <a:t>highly responsive scrolling/zooming experiences</a:t>
            </a:r>
          </a:p>
          <a:p>
            <a:r>
              <a:rPr lang="en-US" dirty="0" smtClean="0"/>
              <a:t>Easily </a:t>
            </a:r>
            <a:r>
              <a:rPr lang="en-US" dirty="0"/>
              <a:t>access </a:t>
            </a:r>
            <a:r>
              <a:rPr lang="en-US" dirty="0" smtClean="0"/>
              <a:t>the </a:t>
            </a:r>
            <a:r>
              <a:rPr lang="en-US" dirty="0"/>
              <a:t>Windows 8 touch language</a:t>
            </a:r>
          </a:p>
          <a:p>
            <a:r>
              <a:rPr lang="en-US" dirty="0" smtClean="0"/>
              <a:t>Code </a:t>
            </a:r>
            <a:r>
              <a:rPr lang="en-US" dirty="0"/>
              <a:t>for touch, mouse, and pen in a unified way</a:t>
            </a:r>
          </a:p>
        </p:txBody>
      </p:sp>
    </p:spTree>
    <p:extLst>
      <p:ext uri="{BB962C8B-B14F-4D97-AF65-F5344CB8AC3E}">
        <p14:creationId xmlns:p14="http://schemas.microsoft.com/office/powerpoint/2010/main" val="184757338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Pointer Events in the DOM</a:t>
            </a:r>
            <a:endParaRPr lang="en-US" dirty="0"/>
          </a:p>
        </p:txBody>
      </p:sp>
      <p:sp>
        <p:nvSpPr>
          <p:cNvPr id="3" name="Text Placeholder 2"/>
          <p:cNvSpPr>
            <a:spLocks noGrp="1"/>
          </p:cNvSpPr>
          <p:nvPr>
            <p:ph type="body" sz="quarter" idx="10"/>
          </p:nvPr>
        </p:nvSpPr>
        <p:spPr>
          <a:xfrm>
            <a:off x="519114" y="1447800"/>
            <a:ext cx="11149012" cy="2782300"/>
          </a:xfrm>
        </p:spPr>
        <p:txBody>
          <a:bodyPr/>
          <a:lstStyle/>
          <a:p>
            <a:r>
              <a:rPr lang="en-US" dirty="0" smtClean="0"/>
              <a:t>Additional DOM events (also mostly derive from similar mouse events): </a:t>
            </a:r>
          </a:p>
          <a:p>
            <a:pPr lvl="1"/>
            <a:r>
              <a:rPr lang="en-US" dirty="0" err="1"/>
              <a:t>MSPointerOver</a:t>
            </a:r>
            <a:endParaRPr lang="en-US" dirty="0"/>
          </a:p>
          <a:p>
            <a:pPr lvl="1"/>
            <a:r>
              <a:rPr lang="en-US" dirty="0" err="1"/>
              <a:t>MSPointerOut</a:t>
            </a:r>
            <a:endParaRPr lang="en-US" dirty="0"/>
          </a:p>
          <a:p>
            <a:pPr lvl="1"/>
            <a:r>
              <a:rPr lang="en-US" dirty="0" err="1" smtClean="0"/>
              <a:t>MSPointerHover</a:t>
            </a:r>
            <a:endParaRPr lang="en-US" dirty="0" smtClean="0"/>
          </a:p>
          <a:p>
            <a:pPr lvl="1"/>
            <a:r>
              <a:rPr lang="en-US" dirty="0" err="1" smtClean="0"/>
              <a:t>MSPointerCancel</a:t>
            </a:r>
            <a:endParaRPr lang="en-US" dirty="0"/>
          </a:p>
        </p:txBody>
      </p:sp>
    </p:spTree>
    <p:extLst>
      <p:ext uri="{BB962C8B-B14F-4D97-AF65-F5344CB8AC3E}">
        <p14:creationId xmlns:p14="http://schemas.microsoft.com/office/powerpoint/2010/main" val="18340208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solidFill>
                <a:latin typeface="Segoe UI Light" pitchFamily="34" charset="0"/>
                <a:ea typeface="Segoe UI Semibold" pitchFamily="34" charset="0"/>
              </a:rPr>
              <a:t>Building a simple drawing </a:t>
            </a:r>
            <a:r>
              <a:rPr lang="en-US" dirty="0" smtClean="0">
                <a:solidFill>
                  <a:schemeClr val="accent6"/>
                </a:solidFill>
                <a:latin typeface="Segoe UI Light" pitchFamily="34" charset="0"/>
                <a:ea typeface="Segoe UI Semibold" pitchFamily="34" charset="0"/>
              </a:rPr>
              <a:t>app</a:t>
            </a:r>
            <a:endParaRPr lang="en-US" dirty="0"/>
          </a:p>
        </p:txBody>
      </p:sp>
      <p:sp>
        <p:nvSpPr>
          <p:cNvPr id="3" name="Subtitle 2"/>
          <p:cNvSpPr>
            <a:spLocks noGrp="1"/>
          </p:cNvSpPr>
          <p:nvPr>
            <p:ph type="subTitle" idx="1"/>
          </p:nvPr>
        </p:nvSpPr>
        <p:spPr/>
        <p:txBody>
          <a:bodyPr/>
          <a:lstStyle/>
          <a:p>
            <a:r>
              <a:rPr lang="en-US" dirty="0"/>
              <a:t>Using </a:t>
            </a:r>
            <a:r>
              <a:rPr lang="en-US" dirty="0" err="1"/>
              <a:t>MSPointer</a:t>
            </a:r>
            <a:r>
              <a:rPr lang="en-US" dirty="0"/>
              <a:t> events to create SVG elements</a:t>
            </a:r>
          </a:p>
        </p:txBody>
      </p:sp>
      <p:sp>
        <p:nvSpPr>
          <p:cNvPr id="4" name="Text Placeholder 3"/>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27913339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Capture</a:t>
            </a:r>
            <a:endParaRPr lang="en-US" dirty="0"/>
          </a:p>
        </p:txBody>
      </p:sp>
      <p:sp>
        <p:nvSpPr>
          <p:cNvPr id="3" name="Text Placeholder 2"/>
          <p:cNvSpPr>
            <a:spLocks noGrp="1"/>
          </p:cNvSpPr>
          <p:nvPr>
            <p:ph type="body" sz="quarter" idx="10"/>
          </p:nvPr>
        </p:nvSpPr>
        <p:spPr>
          <a:xfrm>
            <a:off x="519114" y="1447800"/>
            <a:ext cx="11149012" cy="2874633"/>
          </a:xfrm>
        </p:spPr>
        <p:txBody>
          <a:bodyPr/>
          <a:lstStyle/>
          <a:p>
            <a:r>
              <a:rPr lang="en-US" sz="2800" dirty="0" smtClean="0"/>
              <a:t>Common touch interactions make it important to capture a contact to an element</a:t>
            </a:r>
          </a:p>
          <a:p>
            <a:pPr lvl="1"/>
            <a:r>
              <a:rPr lang="en-US" sz="2400" dirty="0" smtClean="0"/>
              <a:t>Typically used in controls.  E.g. dragging with the finger “out of the way”.</a:t>
            </a:r>
          </a:p>
          <a:p>
            <a:r>
              <a:rPr lang="en-US" sz="2800" dirty="0" smtClean="0"/>
              <a:t>Capture APIs:</a:t>
            </a:r>
          </a:p>
          <a:p>
            <a:pPr lvl="1"/>
            <a:r>
              <a:rPr lang="en-US" sz="2400" dirty="0" err="1" smtClean="0"/>
              <a:t>msSetPointerCapture</a:t>
            </a:r>
            <a:r>
              <a:rPr lang="en-US" sz="2400" dirty="0" smtClean="0"/>
              <a:t>(), </a:t>
            </a:r>
            <a:r>
              <a:rPr lang="en-US" sz="2400" dirty="0" err="1" smtClean="0"/>
              <a:t>msReleasePointerCapture</a:t>
            </a:r>
            <a:r>
              <a:rPr lang="en-US" sz="2400" dirty="0" smtClean="0"/>
              <a:t>(), </a:t>
            </a:r>
            <a:r>
              <a:rPr lang="en-US" sz="2400" dirty="0" err="1" smtClean="0"/>
              <a:t>msGetPointerCapture</a:t>
            </a:r>
            <a:r>
              <a:rPr lang="en-US" sz="2400" dirty="0" smtClean="0"/>
              <a:t>()</a:t>
            </a:r>
          </a:p>
          <a:p>
            <a:r>
              <a:rPr lang="en-US" sz="2800" dirty="0" smtClean="0"/>
              <a:t>Capture events:</a:t>
            </a:r>
          </a:p>
          <a:p>
            <a:pPr lvl="1"/>
            <a:r>
              <a:rPr lang="en-US" sz="2000" dirty="0" err="1" smtClean="0"/>
              <a:t>MSGotPointerCapture</a:t>
            </a:r>
            <a:r>
              <a:rPr lang="en-US" sz="2000" dirty="0" smtClean="0"/>
              <a:t>, </a:t>
            </a:r>
            <a:r>
              <a:rPr lang="en-US" sz="2000" dirty="0" err="1" smtClean="0"/>
              <a:t>MSLostPointerCapture</a:t>
            </a:r>
            <a:endParaRPr lang="en-US" sz="2000" dirty="0" smtClean="0"/>
          </a:p>
        </p:txBody>
      </p:sp>
    </p:spTree>
    <p:extLst>
      <p:ext uri="{BB962C8B-B14F-4D97-AF65-F5344CB8AC3E}">
        <p14:creationId xmlns:p14="http://schemas.microsoft.com/office/powerpoint/2010/main" val="358503123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Goodies</a:t>
            </a:r>
            <a:endParaRPr lang="en-US" dirty="0"/>
          </a:p>
        </p:txBody>
      </p:sp>
      <p:sp>
        <p:nvSpPr>
          <p:cNvPr id="3" name="Text Placeholder 2"/>
          <p:cNvSpPr>
            <a:spLocks noGrp="1"/>
          </p:cNvSpPr>
          <p:nvPr>
            <p:ph type="body" sz="quarter" idx="10"/>
          </p:nvPr>
        </p:nvSpPr>
        <p:spPr>
          <a:xfrm>
            <a:off x="519114" y="1447800"/>
            <a:ext cx="11149012" cy="3028521"/>
          </a:xfrm>
        </p:spPr>
        <p:txBody>
          <a:bodyPr/>
          <a:lstStyle/>
          <a:p>
            <a:r>
              <a:rPr lang="en-US" sz="2800" dirty="0" err="1" smtClean="0"/>
              <a:t>getPointerList</a:t>
            </a:r>
            <a:r>
              <a:rPr lang="en-US" sz="2800" dirty="0" smtClean="0"/>
              <a:t>(</a:t>
            </a:r>
            <a:r>
              <a:rPr lang="en-US" sz="2800" dirty="0" err="1" smtClean="0"/>
              <a:t>pointerId</a:t>
            </a:r>
            <a:r>
              <a:rPr lang="en-US" sz="2800" dirty="0" smtClean="0"/>
              <a:t>)</a:t>
            </a:r>
          </a:p>
          <a:p>
            <a:pPr lvl="1"/>
            <a:r>
              <a:rPr lang="en-US" sz="2400" dirty="0" smtClean="0"/>
              <a:t>Retrieves all the pointers that are part of a specified contact’s frame</a:t>
            </a:r>
          </a:p>
          <a:p>
            <a:pPr lvl="1"/>
            <a:r>
              <a:rPr lang="en-US" sz="2400" dirty="0" smtClean="0"/>
              <a:t>E.g. check if other pointers are down before setting capture</a:t>
            </a:r>
          </a:p>
          <a:p>
            <a:r>
              <a:rPr lang="en-US" sz="2800" dirty="0" err="1" smtClean="0"/>
              <a:t>disableMouseEvents</a:t>
            </a:r>
            <a:r>
              <a:rPr lang="en-US" sz="2800" dirty="0" smtClean="0"/>
              <a:t>()</a:t>
            </a:r>
          </a:p>
          <a:p>
            <a:pPr lvl="1"/>
            <a:r>
              <a:rPr lang="en-US" sz="2400" dirty="0" smtClean="0"/>
              <a:t>Opts out of mouse promotion</a:t>
            </a:r>
            <a:endParaRPr lang="en-US" sz="2400" dirty="0"/>
          </a:p>
          <a:p>
            <a:r>
              <a:rPr lang="en-US" sz="2800" dirty="0" err="1"/>
              <a:t>navigator.msPointerEnabled</a:t>
            </a:r>
            <a:r>
              <a:rPr lang="en-US" dirty="0" smtClean="0"/>
              <a:t>()</a:t>
            </a:r>
          </a:p>
          <a:p>
            <a:pPr lvl="1"/>
            <a:r>
              <a:rPr lang="en-US" sz="2400" dirty="0"/>
              <a:t>Lets you know if </a:t>
            </a:r>
            <a:r>
              <a:rPr lang="en-US" sz="2400" dirty="0" smtClean="0"/>
              <a:t>pointer events can be received on the current system</a:t>
            </a:r>
            <a:endParaRPr lang="en-US" sz="2400" dirty="0"/>
          </a:p>
        </p:txBody>
      </p:sp>
    </p:spTree>
    <p:extLst>
      <p:ext uri="{BB962C8B-B14F-4D97-AF65-F5344CB8AC3E}">
        <p14:creationId xmlns:p14="http://schemas.microsoft.com/office/powerpoint/2010/main" val="395904395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631216"/>
          </a:xfrm>
          <a:prstGeom prst="rect">
            <a:avLst/>
          </a:prstGeom>
          <a:noFill/>
        </p:spPr>
        <p:txBody>
          <a:bodyPr wrap="square" rtlCol="0">
            <a:spAutoFit/>
          </a:bodyPr>
          <a:lstStyle/>
          <a:p>
            <a:pPr defTabSz="914363"/>
            <a:r>
              <a:rPr lang="en-US" sz="5000" dirty="0">
                <a:solidFill>
                  <a:srgbClr val="FFFFFF"/>
                </a:solidFill>
              </a:rPr>
              <a:t>Integrating Views and DOM Events</a:t>
            </a:r>
          </a:p>
        </p:txBody>
      </p:sp>
    </p:spTree>
    <p:extLst>
      <p:ext uri="{BB962C8B-B14F-4D97-AF65-F5344CB8AC3E}">
        <p14:creationId xmlns:p14="http://schemas.microsoft.com/office/powerpoint/2010/main" val="3857073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DOM Pointer/Gesture events cannot be used inside of active Scrolling/Zooming views.</a:t>
            </a:r>
            <a:endParaRPr lang="en-US" dirty="0">
              <a:latin typeface="+mn-lt"/>
            </a:endParaRPr>
          </a:p>
        </p:txBody>
      </p:sp>
    </p:spTree>
    <p:extLst>
      <p:ext uri="{BB962C8B-B14F-4D97-AF65-F5344CB8AC3E}">
        <p14:creationId xmlns:p14="http://schemas.microsoft.com/office/powerpoint/2010/main" val="360894668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rgbClr val="FFFFFF"/>
                </a:solidFill>
              </a:rPr>
              <a:t>Controlling When to Scroll/Zoom</a:t>
            </a:r>
            <a:endParaRPr lang="en-US" dirty="0">
              <a:solidFill>
                <a:srgbClr val="FFFFFF"/>
              </a:solidFill>
            </a:endParaRPr>
          </a:p>
        </p:txBody>
      </p:sp>
      <p:sp>
        <p:nvSpPr>
          <p:cNvPr id="3" name="Text Placeholder 2"/>
          <p:cNvSpPr>
            <a:spLocks noGrp="1"/>
          </p:cNvSpPr>
          <p:nvPr>
            <p:ph type="body" sz="quarter" idx="10"/>
          </p:nvPr>
        </p:nvSpPr>
        <p:spPr>
          <a:xfrm>
            <a:off x="519114" y="1447800"/>
            <a:ext cx="11149012" cy="3422475"/>
          </a:xfrm>
        </p:spPr>
        <p:txBody>
          <a:bodyPr/>
          <a:lstStyle/>
          <a:p>
            <a:r>
              <a:rPr lang="en-US" dirty="0" smtClean="0"/>
              <a:t>Content that never pans or zooms</a:t>
            </a:r>
          </a:p>
          <a:p>
            <a:pPr lvl="1"/>
            <a:r>
              <a:rPr lang="en-US" dirty="0" err="1" smtClean="0"/>
              <a:t>overflow:hidden</a:t>
            </a:r>
            <a:endParaRPr lang="en-US" dirty="0" smtClean="0"/>
          </a:p>
          <a:p>
            <a:pPr lvl="1"/>
            <a:r>
              <a:rPr lang="en-US" dirty="0" smtClean="0"/>
              <a:t>–</a:t>
            </a:r>
            <a:r>
              <a:rPr lang="en-US" dirty="0" err="1" smtClean="0"/>
              <a:t>ms-content-zooming:none</a:t>
            </a:r>
            <a:endParaRPr lang="en-US" dirty="0" smtClean="0"/>
          </a:p>
          <a:p>
            <a:endParaRPr lang="en-US" dirty="0" smtClean="0"/>
          </a:p>
          <a:p>
            <a:r>
              <a:rPr lang="en-US" dirty="0" smtClean="0"/>
              <a:t>Deciding at run time</a:t>
            </a:r>
          </a:p>
          <a:p>
            <a:pPr lvl="1"/>
            <a:r>
              <a:rPr lang="en-US" dirty="0" err="1" smtClean="0"/>
              <a:t>preventManipulation</a:t>
            </a:r>
            <a:r>
              <a:rPr lang="en-US" dirty="0" smtClean="0"/>
              <a:t>()</a:t>
            </a:r>
          </a:p>
          <a:p>
            <a:pPr lvl="1"/>
            <a:r>
              <a:rPr lang="en-US" dirty="0" err="1" smtClean="0"/>
              <a:t>msSetPointerCapture</a:t>
            </a:r>
            <a:r>
              <a:rPr lang="en-US" dirty="0" smtClean="0"/>
              <a:t>()</a:t>
            </a:r>
          </a:p>
        </p:txBody>
      </p:sp>
    </p:spTree>
    <p:extLst>
      <p:ext uri="{BB962C8B-B14F-4D97-AF65-F5344CB8AC3E}">
        <p14:creationId xmlns:p14="http://schemas.microsoft.com/office/powerpoint/2010/main" val="130591849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News App, Drawing Demo</a:t>
            </a:r>
            <a:endParaRPr lang="en-US" dirty="0"/>
          </a:p>
        </p:txBody>
      </p:sp>
      <p:sp>
        <p:nvSpPr>
          <p:cNvPr id="3" name="Subtitle 2"/>
          <p:cNvSpPr>
            <a:spLocks noGrp="1"/>
          </p:cNvSpPr>
          <p:nvPr>
            <p:ph type="subTitle" idx="1"/>
          </p:nvPr>
        </p:nvSpPr>
        <p:spPr/>
        <p:txBody>
          <a:bodyPr/>
          <a:lstStyle/>
          <a:p>
            <a:r>
              <a:rPr lang="en-US" sz="2800" dirty="0" smtClean="0"/>
              <a:t>Decides to pan/zoom the image </a:t>
            </a:r>
            <a:r>
              <a:rPr lang="en-US" sz="2800" dirty="0"/>
              <a:t>or </a:t>
            </a:r>
            <a:r>
              <a:rPr lang="en-US" sz="2800" dirty="0" smtClean="0"/>
              <a:t>interact with a </a:t>
            </a:r>
            <a:r>
              <a:rPr lang="en-US" sz="2800" dirty="0"/>
              <a:t>shape based on </a:t>
            </a:r>
            <a:r>
              <a:rPr lang="en-US" sz="2800" dirty="0" smtClean="0"/>
              <a:t>what was touched.</a:t>
            </a:r>
            <a:endParaRPr lang="en-US" sz="2800" dirty="0"/>
          </a:p>
          <a:p>
            <a:pPr marL="457200" indent="-457200">
              <a:buFont typeface="Arial" pitchFamily="34" charset="0"/>
              <a:buChar char="•"/>
            </a:pPr>
            <a:r>
              <a:rPr lang="en-US" sz="2400" dirty="0" err="1" smtClean="0"/>
              <a:t>preventManipulation</a:t>
            </a:r>
            <a:r>
              <a:rPr lang="en-US" sz="2400" dirty="0" smtClean="0"/>
              <a:t>() to stop scrolling/zooming</a:t>
            </a:r>
          </a:p>
          <a:p>
            <a:pPr marL="457200" indent="-457200">
              <a:buFont typeface="Arial" pitchFamily="34" charset="0"/>
              <a:buChar char="•"/>
            </a:pPr>
            <a:r>
              <a:rPr lang="en-US" sz="2400" dirty="0" smtClean="0"/>
              <a:t>Pointer events used to manipulate shapes</a:t>
            </a: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81144206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631216"/>
          </a:xfrm>
          <a:prstGeom prst="rect">
            <a:avLst/>
          </a:prstGeom>
          <a:noFill/>
        </p:spPr>
        <p:txBody>
          <a:bodyPr wrap="square" rtlCol="0">
            <a:spAutoFit/>
          </a:bodyPr>
          <a:lstStyle/>
          <a:p>
            <a:pPr defTabSz="914363"/>
            <a:r>
              <a:rPr lang="en-US" sz="5000" dirty="0">
                <a:solidFill>
                  <a:srgbClr val="FFFFFF"/>
                </a:solidFill>
              </a:rPr>
              <a:t>Gesture Events in the DOM</a:t>
            </a:r>
          </a:p>
        </p:txBody>
      </p:sp>
    </p:spTree>
    <p:extLst>
      <p:ext uri="{BB962C8B-B14F-4D97-AF65-F5344CB8AC3E}">
        <p14:creationId xmlns:p14="http://schemas.microsoft.com/office/powerpoint/2010/main" val="659864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accent6"/>
                </a:solidFill>
                <a:latin typeface="Segoe UI Light" pitchFamily="34" charset="0"/>
                <a:ea typeface="Segoe UI Semibold" pitchFamily="34" charset="0"/>
              </a:rPr>
              <a:t>Building a simple drawing app</a:t>
            </a:r>
            <a:endParaRPr lang="en-US" dirty="0"/>
          </a:p>
        </p:txBody>
      </p:sp>
      <p:sp>
        <p:nvSpPr>
          <p:cNvPr id="5" name="Subtitle 4"/>
          <p:cNvSpPr>
            <a:spLocks noGrp="1"/>
          </p:cNvSpPr>
          <p:nvPr>
            <p:ph type="subTitle" idx="1"/>
          </p:nvPr>
        </p:nvSpPr>
        <p:spPr/>
        <p:txBody>
          <a:bodyPr/>
          <a:lstStyle/>
          <a:p>
            <a:r>
              <a:rPr lang="en-US" dirty="0" smtClean="0"/>
              <a:t>Using </a:t>
            </a:r>
            <a:r>
              <a:rPr lang="en-US" dirty="0" err="1" smtClean="0"/>
              <a:t>MSGesture</a:t>
            </a:r>
            <a:r>
              <a:rPr lang="en-US" dirty="0" smtClean="0"/>
              <a:t> events to manipulate objects</a:t>
            </a:r>
            <a:endParaRPr lang="en-US" dirty="0"/>
          </a:p>
        </p:txBody>
      </p:sp>
      <p:sp>
        <p:nvSpPr>
          <p:cNvPr id="6" name="Text Placeholder 5"/>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21646358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pPr defTabSz="914363"/>
            <a:r>
              <a:rPr lang="en-US" sz="5000" dirty="0">
                <a:solidFill>
                  <a:srgbClr val="FFFFFF"/>
                </a:solidFill>
                <a:latin typeface="Segoe UI Semibold"/>
              </a:rPr>
              <a:t>Overview of Touch</a:t>
            </a:r>
          </a:p>
        </p:txBody>
      </p:sp>
    </p:spTree>
    <p:extLst>
      <p:ext uri="{BB962C8B-B14F-4D97-AF65-F5344CB8AC3E}">
        <p14:creationId xmlns:p14="http://schemas.microsoft.com/office/powerpoint/2010/main" val="1399089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Gesture Events in the DOM</a:t>
            </a:r>
            <a:endParaRPr lang="en-US" dirty="0"/>
          </a:p>
        </p:txBody>
      </p:sp>
      <p:sp>
        <p:nvSpPr>
          <p:cNvPr id="3" name="Text Placeholder 2"/>
          <p:cNvSpPr>
            <a:spLocks noGrp="1"/>
          </p:cNvSpPr>
          <p:nvPr>
            <p:ph type="body" sz="quarter" idx="10"/>
          </p:nvPr>
        </p:nvSpPr>
        <p:spPr>
          <a:xfrm>
            <a:off x="519114" y="1447800"/>
            <a:ext cx="11149012" cy="5016758"/>
          </a:xfrm>
        </p:spPr>
        <p:txBody>
          <a:bodyPr/>
          <a:lstStyle/>
          <a:p>
            <a:r>
              <a:rPr lang="en-US" dirty="0" smtClean="0"/>
              <a:t>We also expose a way to have the DOM perform gesture recognition, and fire gesture events that JS can listen for and handle</a:t>
            </a:r>
          </a:p>
          <a:p>
            <a:pPr lvl="1"/>
            <a:r>
              <a:rPr lang="en-US" dirty="0" smtClean="0"/>
              <a:t>All you have to do is register an event listener for these events!</a:t>
            </a:r>
          </a:p>
          <a:p>
            <a:pPr lvl="1"/>
            <a:r>
              <a:rPr lang="en-US" dirty="0" smtClean="0"/>
              <a:t>This includes the ability to get some gestures from mouse and pen input</a:t>
            </a:r>
          </a:p>
          <a:p>
            <a:pPr lvl="1"/>
            <a:endParaRPr lang="en-US" dirty="0" smtClean="0"/>
          </a:p>
          <a:p>
            <a:r>
              <a:rPr lang="en-US" dirty="0" smtClean="0"/>
              <a:t>Gesture event support falls into two classes:</a:t>
            </a:r>
          </a:p>
          <a:p>
            <a:pPr lvl="1"/>
            <a:r>
              <a:rPr lang="en-US" dirty="0" smtClean="0"/>
              <a:t>“Static gestures” – One-shot events like tap</a:t>
            </a:r>
          </a:p>
          <a:p>
            <a:pPr lvl="1"/>
            <a:r>
              <a:rPr lang="en-US" dirty="0" smtClean="0"/>
              <a:t>“Dynamic gestures” – Extended interactions or manipulations that create a stream of gesture updates</a:t>
            </a:r>
          </a:p>
        </p:txBody>
      </p:sp>
    </p:spTree>
    <p:extLst>
      <p:ext uri="{BB962C8B-B14F-4D97-AF65-F5344CB8AC3E}">
        <p14:creationId xmlns:p14="http://schemas.microsoft.com/office/powerpoint/2010/main" val="18963250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Gesture Events in the DOM</a:t>
            </a:r>
            <a:endParaRPr lang="en-US" dirty="0"/>
          </a:p>
        </p:txBody>
      </p:sp>
      <p:sp>
        <p:nvSpPr>
          <p:cNvPr id="3" name="Text Placeholder 2"/>
          <p:cNvSpPr>
            <a:spLocks noGrp="1"/>
          </p:cNvSpPr>
          <p:nvPr>
            <p:ph type="body" sz="quarter" idx="10"/>
          </p:nvPr>
        </p:nvSpPr>
        <p:spPr>
          <a:xfrm>
            <a:off x="519114" y="1447800"/>
            <a:ext cx="11149012" cy="2339102"/>
          </a:xfrm>
        </p:spPr>
        <p:txBody>
          <a:bodyPr/>
          <a:lstStyle/>
          <a:p>
            <a:r>
              <a:rPr lang="en-US" dirty="0" smtClean="0"/>
              <a:t>Implement simple Windows touch language gestures:</a:t>
            </a:r>
          </a:p>
          <a:p>
            <a:pPr lvl="1"/>
            <a:r>
              <a:rPr lang="en-US" dirty="0" err="1" smtClean="0"/>
              <a:t>MSGestureTap</a:t>
            </a:r>
            <a:endParaRPr lang="en-US" dirty="0" smtClean="0"/>
          </a:p>
          <a:p>
            <a:pPr lvl="1"/>
            <a:r>
              <a:rPr lang="en-US" dirty="0" err="1" smtClean="0"/>
              <a:t>MSGestureHoldStart</a:t>
            </a:r>
            <a:endParaRPr lang="en-US" dirty="0" smtClean="0"/>
          </a:p>
          <a:p>
            <a:pPr lvl="1"/>
            <a:r>
              <a:rPr lang="en-US" dirty="0" err="1" smtClean="0"/>
              <a:t>MSGestureHoldCancel</a:t>
            </a:r>
            <a:endParaRPr lang="en-US" dirty="0" smtClean="0"/>
          </a:p>
          <a:p>
            <a:pPr lvl="1"/>
            <a:r>
              <a:rPr lang="en-US" dirty="0" err="1" smtClean="0"/>
              <a:t>MSGestureHoldEnd</a:t>
            </a:r>
            <a:endParaRPr lang="en-US" dirty="0" smtClean="0"/>
          </a:p>
        </p:txBody>
      </p:sp>
    </p:spTree>
    <p:extLst>
      <p:ext uri="{BB962C8B-B14F-4D97-AF65-F5344CB8AC3E}">
        <p14:creationId xmlns:p14="http://schemas.microsoft.com/office/powerpoint/2010/main" val="415602713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Manipulation Gesture Events in the DOM</a:t>
            </a:r>
            <a:endParaRPr lang="en-US" dirty="0"/>
          </a:p>
        </p:txBody>
      </p:sp>
      <p:sp>
        <p:nvSpPr>
          <p:cNvPr id="3" name="Text Placeholder 2"/>
          <p:cNvSpPr>
            <a:spLocks noGrp="1"/>
          </p:cNvSpPr>
          <p:nvPr>
            <p:ph type="body" sz="quarter" idx="10"/>
          </p:nvPr>
        </p:nvSpPr>
        <p:spPr>
          <a:xfrm>
            <a:off x="519114" y="1447800"/>
            <a:ext cx="11149012" cy="4973669"/>
          </a:xfrm>
        </p:spPr>
        <p:txBody>
          <a:bodyPr/>
          <a:lstStyle/>
          <a:p>
            <a:r>
              <a:rPr lang="en-US" sz="2800" dirty="0" smtClean="0"/>
              <a:t>Manipulations are generic transforms composed of translate, scale, and rotate changes</a:t>
            </a:r>
          </a:p>
          <a:p>
            <a:r>
              <a:rPr lang="en-US" sz="2800" dirty="0" smtClean="0"/>
              <a:t>Manipulation events:</a:t>
            </a:r>
          </a:p>
          <a:p>
            <a:pPr lvl="1"/>
            <a:r>
              <a:rPr lang="en-US" sz="2400" dirty="0" err="1" smtClean="0"/>
              <a:t>MSGestureInit</a:t>
            </a:r>
            <a:endParaRPr lang="en-US" sz="2400" dirty="0"/>
          </a:p>
          <a:p>
            <a:pPr lvl="1"/>
            <a:r>
              <a:rPr lang="en-US" sz="2400" dirty="0" err="1" smtClean="0"/>
              <a:t>MSGestureStart</a:t>
            </a:r>
            <a:endParaRPr lang="en-US" sz="2400" dirty="0" smtClean="0"/>
          </a:p>
          <a:p>
            <a:pPr lvl="1"/>
            <a:r>
              <a:rPr lang="en-US" sz="2400" dirty="0" err="1"/>
              <a:t>MSGestureChange</a:t>
            </a:r>
            <a:endParaRPr lang="en-US" sz="2400" dirty="0"/>
          </a:p>
          <a:p>
            <a:pPr lvl="1"/>
            <a:r>
              <a:rPr lang="en-US" sz="2400" dirty="0" err="1"/>
              <a:t>MSInertiaStart</a:t>
            </a:r>
            <a:endParaRPr lang="en-US" sz="2400" dirty="0"/>
          </a:p>
          <a:p>
            <a:pPr lvl="1"/>
            <a:r>
              <a:rPr lang="en-US" sz="2400" dirty="0" err="1" smtClean="0"/>
              <a:t>MSGestureEnd</a:t>
            </a:r>
            <a:endParaRPr lang="en-US" sz="2400" dirty="0" smtClean="0"/>
          </a:p>
          <a:p>
            <a:r>
              <a:rPr lang="en-US" sz="2800" dirty="0" smtClean="0"/>
              <a:t>The transform data in the event properties includes:</a:t>
            </a:r>
          </a:p>
          <a:p>
            <a:pPr lvl="1"/>
            <a:r>
              <a:rPr lang="en-US" sz="2400" dirty="0" smtClean="0"/>
              <a:t>Position (center point of the manipulation)</a:t>
            </a:r>
          </a:p>
          <a:p>
            <a:pPr lvl="1"/>
            <a:r>
              <a:rPr lang="en-US" sz="2400" dirty="0" smtClean="0"/>
              <a:t>Cumulative translation/scale/rotation</a:t>
            </a:r>
          </a:p>
          <a:p>
            <a:pPr lvl="1"/>
            <a:r>
              <a:rPr lang="en-US" sz="2400" dirty="0" smtClean="0"/>
              <a:t>Current velocities (for each component)</a:t>
            </a:r>
          </a:p>
        </p:txBody>
      </p:sp>
    </p:spTree>
    <p:extLst>
      <p:ext uri="{BB962C8B-B14F-4D97-AF65-F5344CB8AC3E}">
        <p14:creationId xmlns:p14="http://schemas.microsoft.com/office/powerpoint/2010/main" val="359400877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accent6"/>
                </a:solidFill>
                <a:latin typeface="Segoe UI Light" pitchFamily="34" charset="0"/>
                <a:ea typeface="Segoe UI Semibold" pitchFamily="34" charset="0"/>
              </a:rPr>
              <a:t>Building a simple drawing app</a:t>
            </a:r>
            <a:endParaRPr lang="en-US" dirty="0"/>
          </a:p>
        </p:txBody>
      </p:sp>
      <p:sp>
        <p:nvSpPr>
          <p:cNvPr id="5" name="Subtitle 4"/>
          <p:cNvSpPr>
            <a:spLocks noGrp="1"/>
          </p:cNvSpPr>
          <p:nvPr>
            <p:ph type="subTitle" idx="1"/>
          </p:nvPr>
        </p:nvSpPr>
        <p:spPr/>
        <p:txBody>
          <a:bodyPr/>
          <a:lstStyle/>
          <a:p>
            <a:r>
              <a:rPr lang="en-US" dirty="0"/>
              <a:t>Using </a:t>
            </a:r>
            <a:r>
              <a:rPr lang="en-US" dirty="0" err="1"/>
              <a:t>MSGesture</a:t>
            </a:r>
            <a:r>
              <a:rPr lang="en-US" dirty="0"/>
              <a:t> events to manipulate objects</a:t>
            </a:r>
          </a:p>
        </p:txBody>
      </p:sp>
      <p:sp>
        <p:nvSpPr>
          <p:cNvPr id="6" name="Text Placeholder 5"/>
          <p:cNvSpPr>
            <a:spLocks noGrp="1"/>
          </p:cNvSpPr>
          <p:nvPr>
            <p:ph type="body" sz="quarter" idx="10"/>
          </p:nvPr>
        </p:nvSpPr>
        <p:spPr/>
        <p:txBody>
          <a:bodyPr/>
          <a:lstStyle/>
          <a:p>
            <a:r>
              <a:rPr lang="en-US" dirty="0"/>
              <a:t>d</a:t>
            </a:r>
            <a:r>
              <a:rPr lang="en-US" dirty="0" smtClean="0"/>
              <a:t>emo</a:t>
            </a:r>
            <a:endParaRPr lang="en-US" dirty="0"/>
          </a:p>
        </p:txBody>
      </p:sp>
    </p:spTree>
    <p:extLst>
      <p:ext uri="{BB962C8B-B14F-4D97-AF65-F5344CB8AC3E}">
        <p14:creationId xmlns:p14="http://schemas.microsoft.com/office/powerpoint/2010/main" val="37118843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 </a:t>
            </a:r>
            <a:r>
              <a:rPr lang="en-US" dirty="0" err="1" smtClean="0"/>
              <a:t>vs</a:t>
            </a:r>
            <a:r>
              <a:rPr lang="en-US" dirty="0" smtClean="0"/>
              <a:t> Click Events</a:t>
            </a:r>
            <a:endParaRPr lang="en-US" dirty="0"/>
          </a:p>
        </p:txBody>
      </p:sp>
      <p:sp>
        <p:nvSpPr>
          <p:cNvPr id="3" name="Text Placeholder 2"/>
          <p:cNvSpPr>
            <a:spLocks noGrp="1"/>
          </p:cNvSpPr>
          <p:nvPr>
            <p:ph type="body" sz="quarter" idx="10"/>
          </p:nvPr>
        </p:nvSpPr>
        <p:spPr>
          <a:xfrm>
            <a:off x="519114" y="1447800"/>
            <a:ext cx="11149012" cy="3354765"/>
          </a:xfrm>
        </p:spPr>
        <p:txBody>
          <a:bodyPr/>
          <a:lstStyle/>
          <a:p>
            <a:r>
              <a:rPr lang="en-US" dirty="0" smtClean="0"/>
              <a:t>What is the difference between tap and click?</a:t>
            </a:r>
          </a:p>
          <a:p>
            <a:pPr lvl="1"/>
            <a:r>
              <a:rPr lang="en-US" dirty="0" err="1" smtClean="0"/>
              <a:t>onclick</a:t>
            </a:r>
            <a:r>
              <a:rPr lang="en-US" dirty="0" smtClean="0"/>
              <a:t> is sent in response to mouse as well as pointer events</a:t>
            </a:r>
          </a:p>
          <a:p>
            <a:pPr lvl="1"/>
            <a:r>
              <a:rPr lang="en-US" dirty="0" smtClean="0"/>
              <a:t>Tap uses a distance threshold, click doesn’t</a:t>
            </a:r>
          </a:p>
          <a:p>
            <a:pPr lvl="1"/>
            <a:endParaRPr lang="en-US" dirty="0"/>
          </a:p>
          <a:p>
            <a:r>
              <a:rPr lang="en-US" dirty="0" smtClean="0"/>
              <a:t>Use:</a:t>
            </a:r>
          </a:p>
          <a:p>
            <a:pPr lvl="1"/>
            <a:r>
              <a:rPr lang="en-US" dirty="0" smtClean="0"/>
              <a:t>Click for button-like controls</a:t>
            </a:r>
          </a:p>
          <a:p>
            <a:pPr lvl="1"/>
            <a:r>
              <a:rPr lang="en-US" dirty="0" smtClean="0"/>
              <a:t>Tap when you need both manipulations and tap</a:t>
            </a:r>
          </a:p>
        </p:txBody>
      </p:sp>
    </p:spTree>
    <p:extLst>
      <p:ext uri="{BB962C8B-B14F-4D97-AF65-F5344CB8AC3E}">
        <p14:creationId xmlns:p14="http://schemas.microsoft.com/office/powerpoint/2010/main" val="43177441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Deeper</a:t>
            </a:r>
            <a:endParaRPr lang="en-US" dirty="0"/>
          </a:p>
        </p:txBody>
      </p:sp>
      <p:sp>
        <p:nvSpPr>
          <p:cNvPr id="3" name="Text Placeholder 2"/>
          <p:cNvSpPr>
            <a:spLocks noGrp="1"/>
          </p:cNvSpPr>
          <p:nvPr>
            <p:ph type="body" sz="quarter" idx="10"/>
          </p:nvPr>
        </p:nvSpPr>
        <p:spPr>
          <a:xfrm>
            <a:off x="519114" y="1447800"/>
            <a:ext cx="11149012" cy="2782300"/>
          </a:xfrm>
        </p:spPr>
        <p:txBody>
          <a:bodyPr/>
          <a:lstStyle/>
          <a:p>
            <a:r>
              <a:rPr lang="en-US" dirty="0"/>
              <a:t>Windows Runtime touch APIs let you go beyond what the HTML </a:t>
            </a:r>
            <a:r>
              <a:rPr lang="en-US" dirty="0" smtClean="0"/>
              <a:t>framework provides </a:t>
            </a:r>
            <a:r>
              <a:rPr lang="en-US" dirty="0"/>
              <a:t>by </a:t>
            </a:r>
            <a:r>
              <a:rPr lang="en-US" dirty="0" smtClean="0"/>
              <a:t>default:</a:t>
            </a:r>
          </a:p>
          <a:p>
            <a:pPr lvl="1"/>
            <a:r>
              <a:rPr lang="en-US" dirty="0" smtClean="0"/>
              <a:t>Raw pointer data with rich properties</a:t>
            </a:r>
          </a:p>
          <a:p>
            <a:pPr lvl="1"/>
            <a:r>
              <a:rPr lang="en-US" dirty="0" smtClean="0"/>
              <a:t>Componentized gesture recognition</a:t>
            </a:r>
          </a:p>
          <a:p>
            <a:pPr lvl="1"/>
            <a:r>
              <a:rPr lang="en-US" dirty="0" smtClean="0"/>
              <a:t>Pointer device APIs</a:t>
            </a:r>
          </a:p>
          <a:p>
            <a:pPr lvl="1"/>
            <a:r>
              <a:rPr lang="en-US" dirty="0" smtClean="0"/>
              <a:t>And more!</a:t>
            </a:r>
          </a:p>
        </p:txBody>
      </p:sp>
    </p:spTree>
    <p:extLst>
      <p:ext uri="{BB962C8B-B14F-4D97-AF65-F5344CB8AC3E}">
        <p14:creationId xmlns:p14="http://schemas.microsoft.com/office/powerpoint/2010/main" val="55006209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pPr defTabSz="914363"/>
            <a:r>
              <a:rPr lang="en-US" sz="5000" dirty="0">
                <a:solidFill>
                  <a:srgbClr val="FFFFFF"/>
                </a:solidFill>
              </a:rPr>
              <a:t>Recap</a:t>
            </a:r>
          </a:p>
        </p:txBody>
      </p:sp>
    </p:spTree>
    <p:extLst>
      <p:ext uri="{BB962C8B-B14F-4D97-AF65-F5344CB8AC3E}">
        <p14:creationId xmlns:p14="http://schemas.microsoft.com/office/powerpoint/2010/main" val="2418328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rgbClr val="FFFFFF"/>
                </a:solidFill>
              </a:rPr>
              <a:t>Building Great Touch Apps</a:t>
            </a:r>
            <a:endParaRPr lang="en-US" dirty="0">
              <a:solidFill>
                <a:srgbClr val="FFFFFF"/>
              </a:solidFill>
            </a:endParaRPr>
          </a:p>
        </p:txBody>
      </p:sp>
      <p:sp>
        <p:nvSpPr>
          <p:cNvPr id="3" name="Text Placeholder 2"/>
          <p:cNvSpPr>
            <a:spLocks noGrp="1"/>
          </p:cNvSpPr>
          <p:nvPr>
            <p:ph type="body" sz="quarter" idx="10"/>
          </p:nvPr>
        </p:nvSpPr>
        <p:spPr>
          <a:xfrm>
            <a:off x="519114" y="1526630"/>
            <a:ext cx="11149012" cy="3496342"/>
          </a:xfrm>
        </p:spPr>
        <p:txBody>
          <a:bodyPr/>
          <a:lstStyle/>
          <a:p>
            <a:r>
              <a:rPr lang="en-US" dirty="0"/>
              <a:t>Get started building Metro style apps using HTML!</a:t>
            </a:r>
          </a:p>
          <a:p>
            <a:endParaRPr lang="en-US" dirty="0"/>
          </a:p>
          <a:p>
            <a:r>
              <a:rPr lang="en-US" dirty="0" smtClean="0"/>
              <a:t>Use the templates and controls </a:t>
            </a:r>
            <a:r>
              <a:rPr lang="en-US" dirty="0"/>
              <a:t>as they </a:t>
            </a:r>
            <a:r>
              <a:rPr lang="en-US" dirty="0" smtClean="0"/>
              <a:t>codify the </a:t>
            </a:r>
            <a:r>
              <a:rPr lang="en-US" dirty="0"/>
              <a:t>Windows 8 </a:t>
            </a:r>
            <a:r>
              <a:rPr lang="en-US" dirty="0" smtClean="0"/>
              <a:t>best-practices when incorporating touch.</a:t>
            </a:r>
          </a:p>
          <a:p>
            <a:endParaRPr lang="en-US" dirty="0"/>
          </a:p>
          <a:p>
            <a:r>
              <a:rPr lang="en-US" dirty="0" smtClean="0"/>
              <a:t>Use scrolling/zooming views to </a:t>
            </a:r>
            <a:r>
              <a:rPr lang="en-US" dirty="0"/>
              <a:t>create highly responsive </a:t>
            </a:r>
            <a:r>
              <a:rPr lang="en-US" dirty="0" smtClean="0"/>
              <a:t>slide/pinch experiences.</a:t>
            </a:r>
          </a:p>
        </p:txBody>
      </p:sp>
    </p:spTree>
    <p:extLst>
      <p:ext uri="{BB962C8B-B14F-4D97-AF65-F5344CB8AC3E}">
        <p14:creationId xmlns:p14="http://schemas.microsoft.com/office/powerpoint/2010/main" val="109867097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rgbClr val="FFFFFF"/>
                </a:solidFill>
              </a:rPr>
              <a:t>Building Great Touch Apps</a:t>
            </a:r>
            <a:endParaRPr lang="en-US" dirty="0">
              <a:solidFill>
                <a:srgbClr val="FFFFFF"/>
              </a:solidFill>
            </a:endParaRPr>
          </a:p>
        </p:txBody>
      </p:sp>
      <p:sp>
        <p:nvSpPr>
          <p:cNvPr id="3" name="Text Placeholder 2"/>
          <p:cNvSpPr>
            <a:spLocks noGrp="1"/>
          </p:cNvSpPr>
          <p:nvPr>
            <p:ph type="body" sz="quarter" idx="10"/>
          </p:nvPr>
        </p:nvSpPr>
        <p:spPr>
          <a:xfrm>
            <a:off x="519114" y="1526630"/>
            <a:ext cx="11149012" cy="2954655"/>
          </a:xfrm>
        </p:spPr>
        <p:txBody>
          <a:bodyPr/>
          <a:lstStyle/>
          <a:p>
            <a:r>
              <a:rPr lang="en-US" dirty="0"/>
              <a:t>Use </a:t>
            </a:r>
            <a:r>
              <a:rPr lang="en-US" dirty="0" err="1"/>
              <a:t>MSPointer</a:t>
            </a:r>
            <a:r>
              <a:rPr lang="en-US" dirty="0"/>
              <a:t> events to code for touch, mouse, and pen in a unified way</a:t>
            </a:r>
          </a:p>
          <a:p>
            <a:endParaRPr lang="en-US" dirty="0" smtClean="0"/>
          </a:p>
          <a:p>
            <a:r>
              <a:rPr lang="en-US" dirty="0" smtClean="0"/>
              <a:t>Use </a:t>
            </a:r>
            <a:r>
              <a:rPr lang="en-US" dirty="0" err="1" smtClean="0"/>
              <a:t>MSGesture</a:t>
            </a:r>
            <a:r>
              <a:rPr lang="en-US" dirty="0" smtClean="0"/>
              <a:t> events to get easy access to </a:t>
            </a:r>
            <a:r>
              <a:rPr lang="en-US" dirty="0"/>
              <a:t>the Windows 8 touch </a:t>
            </a:r>
            <a:r>
              <a:rPr lang="en-US" dirty="0" smtClean="0"/>
              <a:t>language</a:t>
            </a:r>
          </a:p>
          <a:p>
            <a:endParaRPr lang="en-US" dirty="0"/>
          </a:p>
        </p:txBody>
      </p:sp>
    </p:spTree>
    <p:extLst>
      <p:ext uri="{BB962C8B-B14F-4D97-AF65-F5344CB8AC3E}">
        <p14:creationId xmlns:p14="http://schemas.microsoft.com/office/powerpoint/2010/main" val="204816364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183844"/>
            <a:ext cx="11149012" cy="4099584"/>
          </a:xfrm>
        </p:spPr>
        <p:txBody>
          <a:bodyPr/>
          <a:lstStyle/>
          <a:p>
            <a:pPr>
              <a:spcBef>
                <a:spcPts val="1800"/>
              </a:spcBef>
            </a:pPr>
            <a:r>
              <a:rPr lang="en-US" sz="2800" dirty="0" smtClean="0"/>
              <a:t>[</a:t>
            </a:r>
            <a:r>
              <a:rPr lang="en-US" sz="2800" dirty="0"/>
              <a:t>APP-211T]  Create Metro style apps quickly with built-in controls </a:t>
            </a:r>
          </a:p>
          <a:p>
            <a:pPr>
              <a:spcBef>
                <a:spcPts val="1800"/>
              </a:spcBef>
            </a:pPr>
            <a:r>
              <a:rPr lang="en-US" sz="2800" dirty="0"/>
              <a:t>[APP-209T]  Build polished collection and list apps in HTML5 </a:t>
            </a:r>
          </a:p>
          <a:p>
            <a:pPr>
              <a:spcBef>
                <a:spcPts val="1800"/>
              </a:spcBef>
            </a:pPr>
            <a:r>
              <a:rPr lang="en-US" sz="2800" dirty="0" smtClean="0"/>
              <a:t>[APP-162T] </a:t>
            </a:r>
            <a:r>
              <a:rPr lang="en-US" sz="2800" dirty="0"/>
              <a:t>Building high performance Metro style apps using HTML5</a:t>
            </a:r>
            <a:endParaRPr lang="en-US" sz="2800" dirty="0" smtClean="0"/>
          </a:p>
          <a:p>
            <a:pPr>
              <a:spcBef>
                <a:spcPts val="1800"/>
              </a:spcBef>
            </a:pPr>
            <a:r>
              <a:rPr lang="en-US" sz="2800" dirty="0"/>
              <a:t>[APP-391T] Designing Metro style apps that are touch-optimized </a:t>
            </a:r>
          </a:p>
          <a:p>
            <a:pPr>
              <a:spcBef>
                <a:spcPts val="1800"/>
              </a:spcBef>
            </a:pPr>
            <a:r>
              <a:rPr lang="en-US" sz="2800" dirty="0" smtClean="0"/>
              <a:t>[</a:t>
            </a:r>
            <a:r>
              <a:rPr lang="en-US" sz="2800" dirty="0"/>
              <a:t>PLAT-874T] Lap around the Windows Runtime</a:t>
            </a:r>
          </a:p>
          <a:p>
            <a:pPr>
              <a:spcBef>
                <a:spcPts val="1800"/>
              </a:spcBef>
            </a:pPr>
            <a:r>
              <a:rPr lang="en-US" sz="2800" dirty="0" smtClean="0"/>
              <a:t>[APP-186T]  Build </a:t>
            </a:r>
            <a:r>
              <a:rPr lang="en-US" sz="2800" dirty="0"/>
              <a:t>advanced touch apps in Windows 8 </a:t>
            </a:r>
            <a:endParaRPr lang="en-US" sz="2800" dirty="0" smtClean="0"/>
          </a:p>
          <a:p>
            <a:pPr>
              <a:spcBef>
                <a:spcPts val="1800"/>
              </a:spcBef>
            </a:pPr>
            <a:r>
              <a:rPr lang="en-US" sz="2800" dirty="0"/>
              <a:t>[APP-503T] Make great touch apps using XAML</a:t>
            </a:r>
          </a:p>
        </p:txBody>
      </p:sp>
    </p:spTree>
    <p:extLst>
      <p:ext uri="{BB962C8B-B14F-4D97-AF65-F5344CB8AC3E}">
        <p14:creationId xmlns:p14="http://schemas.microsoft.com/office/powerpoint/2010/main" val="205914989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Research and User Studies</a:t>
            </a:r>
            <a:endParaRPr lang="en-US" dirty="0"/>
          </a:p>
        </p:txBody>
      </p:sp>
      <p:grpSp>
        <p:nvGrpSpPr>
          <p:cNvPr id="6" name="Group 5"/>
          <p:cNvGrpSpPr/>
          <p:nvPr/>
        </p:nvGrpSpPr>
        <p:grpSpPr>
          <a:xfrm>
            <a:off x="5542961" y="6264511"/>
            <a:ext cx="6565424" cy="512064"/>
            <a:chOff x="6974006" y="6296309"/>
            <a:chExt cx="5156926" cy="512064"/>
          </a:xfrm>
        </p:grpSpPr>
        <p:sp>
          <p:nvSpPr>
            <p:cNvPr id="7" name="Rectangle 6"/>
            <p:cNvSpPr/>
            <p:nvPr/>
          </p:nvSpPr>
          <p:spPr bwMode="auto">
            <a:xfrm>
              <a:off x="7888405"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914099" fontAlgn="base">
                <a:spcBef>
                  <a:spcPct val="0"/>
                </a:spcBef>
                <a:spcAft>
                  <a:spcPct val="0"/>
                </a:spcAft>
              </a:pPr>
              <a:endParaRPr lang="en-US" sz="1600" b="1" dirty="0">
                <a:gradFill>
                  <a:gsLst>
                    <a:gs pos="0">
                      <a:srgbClr val="FFFFFF"/>
                    </a:gs>
                    <a:gs pos="100000">
                      <a:srgbClr val="FFFFFF"/>
                    </a:gs>
                  </a:gsLst>
                  <a:lin ang="5400000" scaled="0"/>
                </a:gradFill>
                <a:latin typeface="Segoe UI Semibold"/>
              </a:endParaRPr>
            </a:p>
          </p:txBody>
        </p:sp>
        <p:sp>
          <p:nvSpPr>
            <p:cNvPr id="8" name="Rectangle 7"/>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defTabSz="914099" fontAlgn="base">
                <a:spcBef>
                  <a:spcPct val="0"/>
                </a:spcBef>
                <a:spcAft>
                  <a:spcPct val="0"/>
                </a:spcAft>
              </a:pPr>
              <a:r>
                <a:rPr lang="en-US" sz="1600" b="1" dirty="0" smtClean="0">
                  <a:solidFill>
                    <a:srgbClr val="232323"/>
                  </a:solidFill>
                  <a:latin typeface="Segoe UI Semibold"/>
                </a:rPr>
                <a:t>LEARN </a:t>
              </a:r>
            </a:p>
            <a:p>
              <a:pPr defTabSz="914099" fontAlgn="base">
                <a:spcBef>
                  <a:spcPct val="0"/>
                </a:spcBef>
                <a:spcAft>
                  <a:spcPct val="0"/>
                </a:spcAft>
              </a:pPr>
              <a:r>
                <a:rPr lang="en-US" sz="1600" b="1" dirty="0" smtClean="0">
                  <a:solidFill>
                    <a:srgbClr val="232323"/>
                  </a:solidFill>
                  <a:latin typeface="Segoe UI Semibold"/>
                </a:rPr>
                <a:t>MORE</a:t>
              </a:r>
              <a:endParaRPr lang="en-US" sz="1600" b="1" dirty="0">
                <a:solidFill>
                  <a:srgbClr val="232323"/>
                </a:solidFill>
                <a:latin typeface="Segoe UI Semibold"/>
              </a:endParaRPr>
            </a:p>
          </p:txBody>
        </p:sp>
      </p:grpSp>
      <p:pic>
        <p:nvPicPr>
          <p:cNvPr id="10" name="Picture 2" descr="C:\Users\janmark\Documents\Scanned Documents\Image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02"/>
          <a:stretch/>
        </p:blipFill>
        <p:spPr bwMode="auto">
          <a:xfrm>
            <a:off x="7042058" y="198149"/>
            <a:ext cx="5435613" cy="35749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3993751334"/>
              </p:ext>
            </p:extLst>
          </p:nvPr>
        </p:nvGraphicFramePr>
        <p:xfrm>
          <a:off x="8420697" y="2588825"/>
          <a:ext cx="2989263" cy="2238375"/>
        </p:xfrm>
        <a:graphic>
          <a:graphicData uri="http://schemas.openxmlformats.org/presentationml/2006/ole">
            <mc:AlternateContent xmlns:mc="http://schemas.openxmlformats.org/markup-compatibility/2006">
              <mc:Choice xmlns:v="urn:schemas-microsoft-com:vml" Requires="v">
                <p:oleObj spid="_x0000_s1036" name="Slide" r:id="rId5" imgW="4570388" imgH="3427437" progId="PowerPoint.Slide.12">
                  <p:embed/>
                </p:oleObj>
              </mc:Choice>
              <mc:Fallback>
                <p:oleObj name="Slide" r:id="rId5" imgW="4570388" imgH="3427437"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697" y="2588825"/>
                        <a:ext cx="2989263" cy="223837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02613369"/>
              </p:ext>
            </p:extLst>
          </p:nvPr>
        </p:nvGraphicFramePr>
        <p:xfrm>
          <a:off x="8420697" y="198147"/>
          <a:ext cx="2973388" cy="2227262"/>
        </p:xfrm>
        <a:graphic>
          <a:graphicData uri="http://schemas.openxmlformats.org/presentationml/2006/ole">
            <mc:AlternateContent xmlns:mc="http://schemas.openxmlformats.org/markup-compatibility/2006">
              <mc:Choice xmlns:v="urn:schemas-microsoft-com:vml" Requires="v">
                <p:oleObj spid="_x0000_s1037" name="Slide" r:id="rId7" imgW="4570388" imgH="3427437" progId="PowerPoint.Slide.12">
                  <p:embed/>
                </p:oleObj>
              </mc:Choice>
              <mc:Fallback>
                <p:oleObj name="Slide" r:id="rId7" imgW="4570388" imgH="3427437" progId="PowerPoint.Slide.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0697" y="198147"/>
                        <a:ext cx="2973388" cy="2227262"/>
                      </a:xfrm>
                      <a:prstGeom prst="rect">
                        <a:avLst/>
                      </a:prstGeom>
                      <a:noFill/>
                      <a:ln>
                        <a:noFill/>
                      </a:ln>
                    </p:spPr>
                  </p:pic>
                </p:oleObj>
              </mc:Fallback>
            </mc:AlternateContent>
          </a:graphicData>
        </a:graphic>
      </p:graphicFrame>
      <p:grpSp>
        <p:nvGrpSpPr>
          <p:cNvPr id="12" name="Group 11"/>
          <p:cNvGrpSpPr/>
          <p:nvPr/>
        </p:nvGrpSpPr>
        <p:grpSpPr>
          <a:xfrm>
            <a:off x="7042058" y="198148"/>
            <a:ext cx="5435613" cy="3574956"/>
            <a:chOff x="19050" y="-209550"/>
            <a:chExt cx="10992972" cy="6858000"/>
          </a:xfrm>
        </p:grpSpPr>
        <p:pic>
          <p:nvPicPr>
            <p:cNvPr id="13" name="Picture 2" descr="C:\Users\kayh\Desktop\scenario-news-fe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049" y="552248"/>
              <a:ext cx="9525001" cy="53551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ayh\Desktop\thumb_reach_tamplate_edge_grip_landscape_10.1inch_845x476_16x9_96dpi_01181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 y="-209550"/>
              <a:ext cx="10992972"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6701296" y="6335877"/>
            <a:ext cx="5356338" cy="369332"/>
          </a:xfrm>
          <a:prstGeom prst="rect">
            <a:avLst/>
          </a:prstGeom>
        </p:spPr>
        <p:txBody>
          <a:bodyPr wrap="none">
            <a:spAutoFit/>
          </a:bodyPr>
          <a:lstStyle/>
          <a:p>
            <a:pPr defTabSz="914363"/>
            <a:r>
              <a:rPr lang="en-US" b="1" dirty="0">
                <a:solidFill>
                  <a:srgbClr val="FFFFFF"/>
                </a:solidFill>
              </a:rPr>
              <a:t>Designing Metro style apps that are touch-optimized </a:t>
            </a:r>
            <a:endParaRPr lang="en-US" dirty="0">
              <a:solidFill>
                <a:srgbClr val="FFFFFF"/>
              </a:solidFill>
            </a:endParaRPr>
          </a:p>
        </p:txBody>
      </p:sp>
      <p:pic>
        <p:nvPicPr>
          <p:cNvPr id="1115" name="Picture 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567" y="1998772"/>
            <a:ext cx="7037897" cy="395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22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xit" presetSubtype="0" fill="hold"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4031873"/>
          </a:xfrm>
        </p:spPr>
        <p:txBody>
          <a:bodyPr/>
          <a:lstStyle/>
          <a:p>
            <a:r>
              <a:rPr lang="en-US" dirty="0"/>
              <a:t>SDK samples: </a:t>
            </a:r>
          </a:p>
          <a:p>
            <a:pPr lvl="1"/>
            <a:r>
              <a:rPr lang="en-US" dirty="0" smtClean="0"/>
              <a:t>Panning, Scrolling, and Zooming </a:t>
            </a:r>
          </a:p>
          <a:p>
            <a:pPr lvl="1"/>
            <a:r>
              <a:rPr lang="en-US" dirty="0" err="1" smtClean="0"/>
              <a:t>CanvasPaint</a:t>
            </a:r>
            <a:r>
              <a:rPr lang="en-US" dirty="0" smtClean="0"/>
              <a:t>, </a:t>
            </a:r>
            <a:r>
              <a:rPr lang="en-US" dirty="0" err="1" smtClean="0"/>
              <a:t>TouchEvents</a:t>
            </a:r>
            <a:endParaRPr lang="en-US" dirty="0" smtClean="0"/>
          </a:p>
          <a:p>
            <a:r>
              <a:rPr lang="en-US" dirty="0" smtClean="0"/>
              <a:t>Docs</a:t>
            </a:r>
            <a:r>
              <a:rPr lang="en-US" dirty="0"/>
              <a:t>:</a:t>
            </a:r>
            <a:endParaRPr lang="en-US" dirty="0">
              <a:hlinkClick r:id="rId2"/>
            </a:endParaRPr>
          </a:p>
          <a:p>
            <a:pPr lvl="1"/>
            <a:r>
              <a:rPr lang="en-US" dirty="0">
                <a:hlinkClick r:id="rId2"/>
              </a:rPr>
              <a:t>http://dev.windows.com</a:t>
            </a:r>
            <a:endParaRPr lang="en-US" dirty="0"/>
          </a:p>
          <a:p>
            <a:endParaRPr lang="en-US" dirty="0"/>
          </a:p>
          <a:p>
            <a:endParaRPr lang="en-US" dirty="0"/>
          </a:p>
          <a:p>
            <a:r>
              <a:rPr lang="en-US" dirty="0"/>
              <a:t>Contact info – </a:t>
            </a:r>
            <a:r>
              <a:rPr lang="en-US" dirty="0" smtClean="0">
                <a:hlinkClick r:id="rId3"/>
              </a:rPr>
              <a:t>wintouch@microsoft.com</a:t>
            </a:r>
            <a:endParaRPr lang="en-US" dirty="0"/>
          </a:p>
        </p:txBody>
      </p:sp>
    </p:spTree>
    <p:extLst>
      <p:ext uri="{BB962C8B-B14F-4D97-AF65-F5344CB8AC3E}">
        <p14:creationId xmlns:p14="http://schemas.microsoft.com/office/powerpoint/2010/main" val="166253090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0191375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053732004"/>
      </p:ext>
    </p:extLst>
  </p:cSld>
  <p:clrMapOvr>
    <a:masterClrMapping/>
  </p:clrMapOvr>
  <p:transition>
    <p:strips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1" y="228600"/>
            <a:ext cx="11149013" cy="609398"/>
          </a:xfrm>
        </p:spPr>
        <p:txBody>
          <a:bodyPr/>
          <a:lstStyle/>
          <a:p>
            <a:r>
              <a:rPr lang="en-US" dirty="0" smtClean="0">
                <a:latin typeface="Segoe UI Semibold" pitchFamily="34" charset="0"/>
                <a:ea typeface="Segoe UI" pitchFamily="34" charset="0"/>
                <a:cs typeface="Segoe UI" pitchFamily="34" charset="0"/>
              </a:rPr>
              <a:t>Windows 8</a:t>
            </a:r>
            <a:endParaRPr lang="en-US" dirty="0">
              <a:latin typeface="Segoe UI Semibold" pitchFamily="34" charset="0"/>
              <a:ea typeface="Segoe UI" pitchFamily="34" charset="0"/>
              <a:cs typeface="Segoe UI" pitchFamily="34" charset="0"/>
            </a:endParaRPr>
          </a:p>
        </p:txBody>
      </p:sp>
      <p:sp>
        <p:nvSpPr>
          <p:cNvPr id="28" name="Rectangle 27"/>
          <p:cNvSpPr/>
          <p:nvPr/>
        </p:nvSpPr>
        <p:spPr>
          <a:xfrm>
            <a:off x="1458581" y="5772690"/>
            <a:ext cx="9340434" cy="645459"/>
          </a:xfrm>
          <a:prstGeom prst="rect">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defTabSz="914363"/>
            <a:r>
              <a:rPr lang="en-US" sz="2800" dirty="0">
                <a:solidFill>
                  <a:srgbClr val="FFFFFF"/>
                </a:solidFill>
              </a:rPr>
              <a:t>Windows Core OS Services</a:t>
            </a:r>
          </a:p>
        </p:txBody>
      </p:sp>
      <p:sp>
        <p:nvSpPr>
          <p:cNvPr id="41" name="Rectangle 40"/>
          <p:cNvSpPr/>
          <p:nvPr/>
        </p:nvSpPr>
        <p:spPr>
          <a:xfrm>
            <a:off x="5531578" y="2975039"/>
            <a:ext cx="2284113" cy="784727"/>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2400" dirty="0">
                <a:solidFill>
                  <a:srgbClr val="FFFFFF"/>
                </a:solidFill>
              </a:rPr>
              <a:t>JavaScript</a:t>
            </a:r>
          </a:p>
          <a:p>
            <a:pPr algn="ctr" defTabSz="914363"/>
            <a:r>
              <a:rPr lang="en-US" sz="2400" dirty="0">
                <a:solidFill>
                  <a:srgbClr val="FFFFFF"/>
                </a:solidFill>
              </a:rPr>
              <a:t>(Chakra)</a:t>
            </a:r>
          </a:p>
        </p:txBody>
      </p:sp>
      <p:sp>
        <p:nvSpPr>
          <p:cNvPr id="46" name="Rectangle 45"/>
          <p:cNvSpPr/>
          <p:nvPr/>
        </p:nvSpPr>
        <p:spPr>
          <a:xfrm>
            <a:off x="1458452" y="2975145"/>
            <a:ext cx="2048595"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2400" dirty="0">
                <a:solidFill>
                  <a:srgbClr val="FFFFFF"/>
                </a:solidFill>
              </a:rPr>
              <a:t>C</a:t>
            </a:r>
          </a:p>
          <a:p>
            <a:pPr algn="ctr" defTabSz="914363"/>
            <a:r>
              <a:rPr lang="en-US" sz="2400" dirty="0">
                <a:solidFill>
                  <a:srgbClr val="FFFFFF"/>
                </a:solidFill>
              </a:rPr>
              <a:t>C++</a:t>
            </a:r>
          </a:p>
        </p:txBody>
      </p:sp>
      <p:sp>
        <p:nvSpPr>
          <p:cNvPr id="47" name="Rectangle 46"/>
          <p:cNvSpPr/>
          <p:nvPr/>
        </p:nvSpPr>
        <p:spPr>
          <a:xfrm>
            <a:off x="3582675" y="2975145"/>
            <a:ext cx="1876939"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2400" dirty="0">
                <a:solidFill>
                  <a:srgbClr val="FFFFFF"/>
                </a:solidFill>
              </a:rPr>
              <a:t>C#</a:t>
            </a:r>
          </a:p>
          <a:p>
            <a:pPr algn="ctr" defTabSz="914363"/>
            <a:r>
              <a:rPr lang="en-US" sz="2400" dirty="0">
                <a:solidFill>
                  <a:srgbClr val="FFFFFF"/>
                </a:solidFill>
              </a:rPr>
              <a:t>VB</a:t>
            </a:r>
          </a:p>
        </p:txBody>
      </p:sp>
      <p:sp>
        <p:nvSpPr>
          <p:cNvPr id="26" name="Rectangle 25"/>
          <p:cNvSpPr/>
          <p:nvPr/>
        </p:nvSpPr>
        <p:spPr>
          <a:xfrm>
            <a:off x="1458581" y="1456316"/>
            <a:ext cx="6352282"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363"/>
            <a:r>
              <a:rPr lang="en-US" sz="2800" dirty="0">
                <a:solidFill>
                  <a:srgbClr val="FFFFFF"/>
                </a:solidFill>
              </a:rPr>
              <a:t>Metro style Apps</a:t>
            </a:r>
          </a:p>
        </p:txBody>
      </p:sp>
      <p:sp>
        <p:nvSpPr>
          <p:cNvPr id="24" name="Rectangle 23"/>
          <p:cNvSpPr/>
          <p:nvPr/>
        </p:nvSpPr>
        <p:spPr>
          <a:xfrm>
            <a:off x="1458452" y="3839230"/>
            <a:ext cx="6352411" cy="1849799"/>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endParaRPr lang="en-US" sz="2400" dirty="0">
              <a:solidFill>
                <a:srgbClr val="FFFFFF"/>
              </a:solidFill>
            </a:endParaRPr>
          </a:p>
        </p:txBody>
      </p:sp>
      <p:sp>
        <p:nvSpPr>
          <p:cNvPr id="16" name="Rectangle 15"/>
          <p:cNvSpPr/>
          <p:nvPr/>
        </p:nvSpPr>
        <p:spPr>
          <a:xfrm>
            <a:off x="1573757" y="4361730"/>
            <a:ext cx="2036218"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dirty="0">
                <a:solidFill>
                  <a:srgbClr val="FFFFFF"/>
                </a:solidFill>
              </a:rPr>
              <a:t>Communication</a:t>
            </a:r>
          </a:p>
          <a:p>
            <a:pPr algn="ctr" defTabSz="914363"/>
            <a:r>
              <a:rPr lang="en-US" dirty="0">
                <a:solidFill>
                  <a:srgbClr val="FFFFFF"/>
                </a:solidFill>
              </a:rPr>
              <a:t> &amp; Data</a:t>
            </a:r>
          </a:p>
        </p:txBody>
      </p:sp>
      <p:sp>
        <p:nvSpPr>
          <p:cNvPr id="17" name="Rectangle 16"/>
          <p:cNvSpPr/>
          <p:nvPr/>
        </p:nvSpPr>
        <p:spPr>
          <a:xfrm>
            <a:off x="1573757" y="5101154"/>
            <a:ext cx="6122220" cy="476034"/>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dirty="0">
                <a:solidFill>
                  <a:srgbClr val="FFFFFF"/>
                </a:solidFill>
              </a:rPr>
              <a:t>Application Model</a:t>
            </a:r>
          </a:p>
        </p:txBody>
      </p:sp>
      <p:sp>
        <p:nvSpPr>
          <p:cNvPr id="18" name="Rectangle 17"/>
          <p:cNvSpPr/>
          <p:nvPr/>
        </p:nvSpPr>
        <p:spPr>
          <a:xfrm>
            <a:off x="5775736" y="4361729"/>
            <a:ext cx="1920240" cy="623532"/>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dirty="0">
                <a:solidFill>
                  <a:srgbClr val="FFFFFF"/>
                </a:solidFill>
              </a:rPr>
              <a:t>Devices &amp; Printing</a:t>
            </a:r>
          </a:p>
        </p:txBody>
      </p:sp>
      <p:sp>
        <p:nvSpPr>
          <p:cNvPr id="4" name="Rectangle 3"/>
          <p:cNvSpPr/>
          <p:nvPr/>
        </p:nvSpPr>
        <p:spPr>
          <a:xfrm>
            <a:off x="2570842" y="3841580"/>
            <a:ext cx="3944958" cy="461665"/>
          </a:xfrm>
          <a:prstGeom prst="rect">
            <a:avLst/>
          </a:prstGeom>
        </p:spPr>
        <p:txBody>
          <a:bodyPr wrap="square">
            <a:spAutoFit/>
          </a:bodyPr>
          <a:lstStyle/>
          <a:p>
            <a:pPr algn="ctr" defTabSz="914363"/>
            <a:r>
              <a:rPr lang="en-US" sz="2400" dirty="0" err="1">
                <a:solidFill>
                  <a:srgbClr val="FFFFFF"/>
                </a:solidFill>
              </a:rPr>
              <a:t>WinRT</a:t>
            </a:r>
            <a:r>
              <a:rPr lang="en-US" sz="2400" dirty="0">
                <a:solidFill>
                  <a:srgbClr val="FFFFFF"/>
                </a:solidFill>
              </a:rPr>
              <a:t> APIs</a:t>
            </a:r>
          </a:p>
        </p:txBody>
      </p:sp>
      <p:sp>
        <p:nvSpPr>
          <p:cNvPr id="23" name="Rectangle 22"/>
          <p:cNvSpPr/>
          <p:nvPr/>
        </p:nvSpPr>
        <p:spPr>
          <a:xfrm>
            <a:off x="3728308" y="4361730"/>
            <a:ext cx="1922623"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dirty="0">
                <a:solidFill>
                  <a:srgbClr val="FFFFFF"/>
                </a:solidFill>
              </a:rPr>
              <a:t>Graphics &amp; Media </a:t>
            </a:r>
          </a:p>
        </p:txBody>
      </p:sp>
      <p:sp>
        <p:nvSpPr>
          <p:cNvPr id="30" name="Rectangle 29"/>
          <p:cNvSpPr/>
          <p:nvPr/>
        </p:nvSpPr>
        <p:spPr>
          <a:xfrm>
            <a:off x="2030557" y="2175778"/>
            <a:ext cx="2952980" cy="719190"/>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2400" dirty="0">
                <a:solidFill>
                  <a:srgbClr val="FFFFFF"/>
                </a:solidFill>
              </a:rPr>
              <a:t>XAML</a:t>
            </a:r>
          </a:p>
        </p:txBody>
      </p:sp>
      <p:sp>
        <p:nvSpPr>
          <p:cNvPr id="32" name="Rectangle 31"/>
          <p:cNvSpPr/>
          <p:nvPr/>
        </p:nvSpPr>
        <p:spPr>
          <a:xfrm>
            <a:off x="5531706" y="2175777"/>
            <a:ext cx="2281602" cy="719191"/>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2400" dirty="0">
                <a:solidFill>
                  <a:srgbClr val="FFFFFF"/>
                </a:solidFill>
              </a:rPr>
              <a:t>HTML / CSS</a:t>
            </a:r>
          </a:p>
        </p:txBody>
      </p:sp>
      <p:sp>
        <p:nvSpPr>
          <p:cNvPr id="40" name="Rectangle 39"/>
          <p:cNvSpPr/>
          <p:nvPr/>
        </p:nvSpPr>
        <p:spPr>
          <a:xfrm>
            <a:off x="7882998" y="2171232"/>
            <a:ext cx="1066324" cy="2814029"/>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2000" dirty="0">
                <a:solidFill>
                  <a:srgbClr val="FFFFFF"/>
                </a:solidFill>
              </a:rPr>
              <a:t>HTML</a:t>
            </a:r>
            <a:endParaRPr lang="en-US" dirty="0">
              <a:solidFill>
                <a:srgbClr val="FFFFFF"/>
              </a:solidFill>
            </a:endParaRPr>
          </a:p>
          <a:p>
            <a:pPr algn="ctr" defTabSz="914363"/>
            <a:r>
              <a:rPr lang="en-US" sz="1400" dirty="0">
                <a:solidFill>
                  <a:srgbClr val="FFFFFF"/>
                </a:solidFill>
              </a:rPr>
              <a:t>JavaScript</a:t>
            </a:r>
            <a:endParaRPr lang="en-US" sz="1200" dirty="0">
              <a:solidFill>
                <a:srgbClr val="FFFFFF"/>
              </a:solidFill>
            </a:endParaRPr>
          </a:p>
        </p:txBody>
      </p:sp>
      <p:sp>
        <p:nvSpPr>
          <p:cNvPr id="53" name="Rectangle 52"/>
          <p:cNvSpPr/>
          <p:nvPr/>
        </p:nvSpPr>
        <p:spPr>
          <a:xfrm>
            <a:off x="10091688" y="2171232"/>
            <a:ext cx="707326" cy="281402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endParaRPr lang="en-US" sz="2400" dirty="0">
              <a:solidFill>
                <a:srgbClr val="FFFFFF"/>
              </a:solidFill>
            </a:endParaRPr>
          </a:p>
        </p:txBody>
      </p:sp>
      <p:sp>
        <p:nvSpPr>
          <p:cNvPr id="54" name="Rectangle 53"/>
          <p:cNvSpPr/>
          <p:nvPr/>
        </p:nvSpPr>
        <p:spPr>
          <a:xfrm>
            <a:off x="9027303" y="2175777"/>
            <a:ext cx="996180" cy="2809483"/>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endParaRPr lang="en-US" sz="2400" dirty="0">
              <a:solidFill>
                <a:srgbClr val="FFFFFF"/>
              </a:solidFill>
            </a:endParaRPr>
          </a:p>
        </p:txBody>
      </p:sp>
      <p:sp>
        <p:nvSpPr>
          <p:cNvPr id="55" name="TextBox 54"/>
          <p:cNvSpPr txBox="1"/>
          <p:nvPr/>
        </p:nvSpPr>
        <p:spPr>
          <a:xfrm>
            <a:off x="9105900" y="3302289"/>
            <a:ext cx="790576" cy="615553"/>
          </a:xfrm>
          <a:prstGeom prst="rect">
            <a:avLst/>
          </a:prstGeom>
          <a:noFill/>
        </p:spPr>
        <p:txBody>
          <a:bodyPr wrap="square" lIns="0" tIns="0" rIns="0" bIns="0" rtlCol="0">
            <a:spAutoFit/>
          </a:bodyPr>
          <a:lstStyle/>
          <a:p>
            <a:pPr algn="ctr" defTabSz="914363"/>
            <a:r>
              <a:rPr lang="en-US" sz="2000" dirty="0">
                <a:solidFill>
                  <a:srgbClr val="FFFFFF"/>
                </a:solidFill>
              </a:rPr>
              <a:t>C</a:t>
            </a:r>
          </a:p>
          <a:p>
            <a:pPr algn="ctr" defTabSz="914363"/>
            <a:r>
              <a:rPr lang="en-US" sz="2000" dirty="0">
                <a:solidFill>
                  <a:srgbClr val="FFFFFF"/>
                </a:solidFill>
              </a:rPr>
              <a:t>C++</a:t>
            </a:r>
          </a:p>
        </p:txBody>
      </p:sp>
      <p:sp>
        <p:nvSpPr>
          <p:cNvPr id="57" name="TextBox 56"/>
          <p:cNvSpPr txBox="1"/>
          <p:nvPr/>
        </p:nvSpPr>
        <p:spPr>
          <a:xfrm>
            <a:off x="10115566" y="3302289"/>
            <a:ext cx="629416" cy="615553"/>
          </a:xfrm>
          <a:prstGeom prst="rect">
            <a:avLst/>
          </a:prstGeom>
          <a:noFill/>
        </p:spPr>
        <p:txBody>
          <a:bodyPr wrap="square" lIns="0" tIns="0" rIns="0" bIns="0" rtlCol="0">
            <a:spAutoFit/>
          </a:bodyPr>
          <a:lstStyle/>
          <a:p>
            <a:pPr algn="ctr" defTabSz="914363"/>
            <a:r>
              <a:rPr lang="en-US" sz="2000" dirty="0">
                <a:solidFill>
                  <a:srgbClr val="FFFFFF"/>
                </a:solidFill>
              </a:rPr>
              <a:t>C#</a:t>
            </a:r>
          </a:p>
          <a:p>
            <a:pPr algn="ctr" defTabSz="914363"/>
            <a:r>
              <a:rPr lang="en-US" sz="2000" dirty="0">
                <a:solidFill>
                  <a:srgbClr val="FFFFFF"/>
                </a:solidFill>
              </a:rPr>
              <a:t>VB</a:t>
            </a:r>
          </a:p>
        </p:txBody>
      </p:sp>
      <p:sp>
        <p:nvSpPr>
          <p:cNvPr id="58" name="Rectangle 57"/>
          <p:cNvSpPr/>
          <p:nvPr/>
        </p:nvSpPr>
        <p:spPr>
          <a:xfrm>
            <a:off x="7882998" y="1456316"/>
            <a:ext cx="2921359"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defTabSz="914363"/>
            <a:r>
              <a:rPr lang="en-US" sz="2800" dirty="0">
                <a:solidFill>
                  <a:srgbClr val="FFFFFF"/>
                </a:solidFill>
              </a:rPr>
              <a:t>Desktop Apps</a:t>
            </a:r>
          </a:p>
        </p:txBody>
      </p:sp>
      <p:sp>
        <p:nvSpPr>
          <p:cNvPr id="33" name="Rectangle 32"/>
          <p:cNvSpPr/>
          <p:nvPr/>
        </p:nvSpPr>
        <p:spPr>
          <a:xfrm>
            <a:off x="9027303" y="5053654"/>
            <a:ext cx="996179"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2000" dirty="0">
                <a:solidFill>
                  <a:srgbClr val="FFFFFF"/>
                </a:solidFill>
              </a:rPr>
              <a:t>Win32</a:t>
            </a:r>
          </a:p>
        </p:txBody>
      </p:sp>
      <p:sp>
        <p:nvSpPr>
          <p:cNvPr id="34" name="Rectangle 33"/>
          <p:cNvSpPr/>
          <p:nvPr/>
        </p:nvSpPr>
        <p:spPr>
          <a:xfrm>
            <a:off x="10091688" y="5053651"/>
            <a:ext cx="707326"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1600" dirty="0">
                <a:solidFill>
                  <a:srgbClr val="FFFFFF"/>
                </a:solidFill>
              </a:rPr>
              <a:t>.NET / SL</a:t>
            </a:r>
          </a:p>
        </p:txBody>
      </p:sp>
      <p:sp>
        <p:nvSpPr>
          <p:cNvPr id="35" name="Rectangle 34"/>
          <p:cNvSpPr/>
          <p:nvPr/>
        </p:nvSpPr>
        <p:spPr>
          <a:xfrm>
            <a:off x="7882998" y="5053654"/>
            <a:ext cx="1066324"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1600" dirty="0">
                <a:solidFill>
                  <a:srgbClr val="FFFFFF"/>
                </a:solidFill>
              </a:rPr>
              <a:t>Internet Explorer</a:t>
            </a:r>
          </a:p>
        </p:txBody>
      </p:sp>
      <p:sp>
        <p:nvSpPr>
          <p:cNvPr id="36" name="Rectangle 35"/>
          <p:cNvSpPr/>
          <p:nvPr/>
        </p:nvSpPr>
        <p:spPr>
          <a:xfrm>
            <a:off x="1458452" y="2175778"/>
            <a:ext cx="486953" cy="801935"/>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endParaRPr lang="en-US" sz="2400" dirty="0">
              <a:solidFill>
                <a:srgbClr val="FFFFFF"/>
              </a:solidFill>
            </a:endParaRPr>
          </a:p>
        </p:txBody>
      </p:sp>
      <p:sp>
        <p:nvSpPr>
          <p:cNvPr id="37" name="Rectangle 36"/>
          <p:cNvSpPr/>
          <p:nvPr/>
        </p:nvSpPr>
        <p:spPr>
          <a:xfrm>
            <a:off x="5066885" y="2175778"/>
            <a:ext cx="392730" cy="814442"/>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endParaRPr lang="en-US" sz="2400" dirty="0">
              <a:solidFill>
                <a:srgbClr val="FFFFFF"/>
              </a:solidFill>
            </a:endParaRPr>
          </a:p>
        </p:txBody>
      </p:sp>
      <p:sp>
        <p:nvSpPr>
          <p:cNvPr id="38" name="Rectangle 37"/>
          <p:cNvSpPr/>
          <p:nvPr/>
        </p:nvSpPr>
        <p:spPr>
          <a:xfrm rot="16200000">
            <a:off x="32963" y="4453539"/>
            <a:ext cx="1847452"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1400" dirty="0">
                <a:solidFill>
                  <a:srgbClr val="FFFFFF"/>
                </a:solidFill>
              </a:rPr>
              <a:t>System Services</a:t>
            </a:r>
          </a:p>
        </p:txBody>
      </p:sp>
      <p:sp>
        <p:nvSpPr>
          <p:cNvPr id="45" name="Rectangle 44"/>
          <p:cNvSpPr/>
          <p:nvPr/>
        </p:nvSpPr>
        <p:spPr>
          <a:xfrm rot="16200000">
            <a:off x="642368" y="2193309"/>
            <a:ext cx="628651"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1300" dirty="0">
                <a:solidFill>
                  <a:srgbClr val="FFFFFF"/>
                </a:solidFill>
              </a:rPr>
              <a:t>View</a:t>
            </a:r>
          </a:p>
        </p:txBody>
      </p:sp>
      <p:sp>
        <p:nvSpPr>
          <p:cNvPr id="59" name="Rectangle 58"/>
          <p:cNvSpPr/>
          <p:nvPr/>
        </p:nvSpPr>
        <p:spPr>
          <a:xfrm rot="16200000">
            <a:off x="524293" y="3015600"/>
            <a:ext cx="864794"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1000" dirty="0">
                <a:solidFill>
                  <a:srgbClr val="FFFFFF"/>
                </a:solidFill>
              </a:rPr>
              <a:t>Model Controller</a:t>
            </a:r>
          </a:p>
        </p:txBody>
      </p:sp>
      <p:sp>
        <p:nvSpPr>
          <p:cNvPr id="60" name="Rectangle 59"/>
          <p:cNvSpPr/>
          <p:nvPr/>
        </p:nvSpPr>
        <p:spPr>
          <a:xfrm rot="16200000">
            <a:off x="633957" y="5795529"/>
            <a:ext cx="645460"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defTabSz="914363"/>
            <a:r>
              <a:rPr lang="en-US" sz="1400" dirty="0">
                <a:solidFill>
                  <a:srgbClr val="FFFFFF"/>
                </a:solidFill>
              </a:rPr>
              <a:t>Core</a:t>
            </a:r>
          </a:p>
        </p:txBody>
      </p:sp>
    </p:spTree>
    <p:extLst>
      <p:ext uri="{BB962C8B-B14F-4D97-AF65-F5344CB8AC3E}">
        <p14:creationId xmlns:p14="http://schemas.microsoft.com/office/powerpoint/2010/main" val="21621878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MSPointer</a:t>
            </a:r>
            <a:r>
              <a:rPr lang="en-US" dirty="0" smtClean="0"/>
              <a:t> Events</a:t>
            </a:r>
            <a:endParaRPr lang="en-US" dirty="0"/>
          </a:p>
        </p:txBody>
      </p:sp>
      <p:sp>
        <p:nvSpPr>
          <p:cNvPr id="6" name="Text Placeholder 5"/>
          <p:cNvSpPr>
            <a:spLocks noGrp="1"/>
          </p:cNvSpPr>
          <p:nvPr>
            <p:ph type="body" sz="quarter" idx="10"/>
          </p:nvPr>
        </p:nvSpPr>
        <p:spPr>
          <a:xfrm>
            <a:off x="369896" y="1067027"/>
            <a:ext cx="11734287" cy="4339650"/>
          </a:xfrm>
        </p:spPr>
        <p:txBody>
          <a:bodyPr/>
          <a:lstStyle/>
          <a:p>
            <a:r>
              <a:rPr lang="en-US" sz="2000" dirty="0" smtClean="0">
                <a:solidFill>
                  <a:srgbClr val="0000FF"/>
                </a:solidFill>
              </a:rPr>
              <a:t>function</a:t>
            </a:r>
            <a:r>
              <a:rPr lang="en-US" sz="2000" dirty="0" smtClean="0">
                <a:solidFill>
                  <a:prstClr val="black"/>
                </a:solidFill>
              </a:rPr>
              <a:t> </a:t>
            </a:r>
            <a:r>
              <a:rPr lang="en-US" sz="2000" dirty="0" err="1">
                <a:solidFill>
                  <a:prstClr val="black"/>
                </a:solidFill>
              </a:rPr>
              <a:t>onLoad</a:t>
            </a:r>
            <a:r>
              <a:rPr lang="en-US" sz="2000" dirty="0">
                <a:solidFill>
                  <a:prstClr val="black"/>
                </a:solidFill>
              </a:rPr>
              <a:t>() </a:t>
            </a:r>
            <a:r>
              <a:rPr lang="en-US" sz="2000" dirty="0" smtClean="0">
                <a:solidFill>
                  <a:prstClr val="black"/>
                </a:solidFill>
              </a:rPr>
              <a:t>{</a:t>
            </a:r>
          </a:p>
          <a:p>
            <a:r>
              <a:rPr lang="en-US" sz="2000" dirty="0">
                <a:solidFill>
                  <a:prstClr val="black"/>
                </a:solidFill>
              </a:rPr>
              <a:t> </a:t>
            </a:r>
            <a:r>
              <a:rPr lang="en-US" sz="2000" dirty="0" smtClean="0">
                <a:solidFill>
                  <a:prstClr val="black"/>
                </a:solidFill>
              </a:rPr>
              <a:t>   ...</a:t>
            </a:r>
            <a:endParaRPr lang="en-US" sz="2000" dirty="0">
              <a:solidFill>
                <a:prstClr val="black"/>
              </a:solidFill>
            </a:endParaRPr>
          </a:p>
          <a:p>
            <a:r>
              <a:rPr lang="en-US" sz="2000" dirty="0" smtClean="0">
                <a:solidFill>
                  <a:srgbClr val="0000FF"/>
                </a:solidFill>
              </a:rPr>
              <a:t>    </a:t>
            </a:r>
            <a:r>
              <a:rPr lang="en-US" sz="2000" dirty="0" err="1" smtClean="0">
                <a:solidFill>
                  <a:srgbClr val="0000FF"/>
                </a:solidFill>
              </a:rPr>
              <a:t>var</a:t>
            </a:r>
            <a:r>
              <a:rPr lang="en-US" sz="2000" dirty="0" smtClean="0">
                <a:solidFill>
                  <a:prstClr val="black"/>
                </a:solidFill>
              </a:rPr>
              <a:t> </a:t>
            </a:r>
            <a:r>
              <a:rPr lang="en-US" sz="2000" dirty="0" err="1">
                <a:solidFill>
                  <a:prstClr val="black"/>
                </a:solidFill>
              </a:rPr>
              <a:t>workSpaces</a:t>
            </a:r>
            <a:r>
              <a:rPr lang="en-US" sz="2000" dirty="0">
                <a:solidFill>
                  <a:prstClr val="black"/>
                </a:solidFill>
              </a:rPr>
              <a:t> = </a:t>
            </a:r>
            <a:r>
              <a:rPr lang="en-US" sz="2000" dirty="0" err="1">
                <a:solidFill>
                  <a:prstClr val="black"/>
                </a:solidFill>
              </a:rPr>
              <a:t>document.getElementsByClassName</a:t>
            </a:r>
            <a:r>
              <a:rPr lang="en-US" sz="2000" dirty="0">
                <a:solidFill>
                  <a:prstClr val="black"/>
                </a:solidFill>
              </a:rPr>
              <a:t>(</a:t>
            </a:r>
            <a:r>
              <a:rPr lang="en-US" sz="2000" dirty="0">
                <a:solidFill>
                  <a:srgbClr val="A31515"/>
                </a:solidFill>
              </a:rPr>
              <a:t>"workspace"</a:t>
            </a:r>
            <a:r>
              <a:rPr lang="en-US" sz="2000" dirty="0">
                <a:solidFill>
                  <a:prstClr val="black"/>
                </a:solidFill>
              </a:rPr>
              <a:t>);</a:t>
            </a:r>
          </a:p>
          <a:p>
            <a:r>
              <a:rPr lang="en-US" sz="2000" dirty="0">
                <a:solidFill>
                  <a:prstClr val="black"/>
                </a:solidFill>
              </a:rPr>
              <a:t>    </a:t>
            </a:r>
            <a:r>
              <a:rPr lang="en-US" sz="2000" dirty="0">
                <a:solidFill>
                  <a:srgbClr val="0000FF"/>
                </a:solidFill>
              </a:rPr>
              <a:t>for</a:t>
            </a:r>
            <a:r>
              <a:rPr lang="en-US" sz="2000" dirty="0">
                <a:solidFill>
                  <a:prstClr val="black"/>
                </a:solidFill>
              </a:rPr>
              <a:t> (i = 0; i &lt; </a:t>
            </a:r>
            <a:r>
              <a:rPr lang="en-US" sz="2000" dirty="0" err="1">
                <a:solidFill>
                  <a:prstClr val="black"/>
                </a:solidFill>
              </a:rPr>
              <a:t>workSpaces.length</a:t>
            </a:r>
            <a:r>
              <a:rPr lang="en-US" sz="2000" dirty="0">
                <a:solidFill>
                  <a:prstClr val="black"/>
                </a:solidFill>
              </a:rPr>
              <a:t>; i++) {</a:t>
            </a:r>
          </a:p>
          <a:p>
            <a:r>
              <a:rPr lang="en-US" sz="2000" dirty="0">
                <a:solidFill>
                  <a:prstClr val="black"/>
                </a:solidFill>
              </a:rPr>
              <a:t>        </a:t>
            </a:r>
            <a:r>
              <a:rPr lang="en-US" sz="2000" dirty="0" err="1">
                <a:solidFill>
                  <a:prstClr val="black"/>
                </a:solidFill>
              </a:rPr>
              <a:t>workSpaces</a:t>
            </a:r>
            <a:r>
              <a:rPr lang="en-US" sz="2000" dirty="0">
                <a:solidFill>
                  <a:prstClr val="black"/>
                </a:solidFill>
              </a:rPr>
              <a:t>[i].</a:t>
            </a:r>
            <a:r>
              <a:rPr lang="en-US" sz="2000" dirty="0" err="1">
                <a:solidFill>
                  <a:prstClr val="black"/>
                </a:solidFill>
              </a:rPr>
              <a:t>addEventListener</a:t>
            </a:r>
            <a:r>
              <a:rPr lang="en-US" sz="2000" dirty="0">
                <a:solidFill>
                  <a:prstClr val="black"/>
                </a:solidFill>
              </a:rPr>
              <a:t>(</a:t>
            </a:r>
            <a:r>
              <a:rPr lang="en-US" sz="2000" dirty="0">
                <a:solidFill>
                  <a:srgbClr val="A31515"/>
                </a:solidFill>
              </a:rPr>
              <a:t>"</a:t>
            </a:r>
            <a:r>
              <a:rPr lang="en-US" sz="2000" dirty="0" err="1">
                <a:solidFill>
                  <a:srgbClr val="A31515"/>
                </a:solidFill>
              </a:rPr>
              <a:t>MSPointerDown</a:t>
            </a:r>
            <a:r>
              <a:rPr lang="en-US" sz="2000" dirty="0">
                <a:solidFill>
                  <a:srgbClr val="A31515"/>
                </a:solidFill>
              </a:rPr>
              <a:t>"</a:t>
            </a:r>
            <a:r>
              <a:rPr lang="en-US" sz="2000" dirty="0">
                <a:solidFill>
                  <a:prstClr val="black"/>
                </a:solidFill>
              </a:rPr>
              <a:t>, </a:t>
            </a:r>
            <a:r>
              <a:rPr lang="en-US" sz="2000" dirty="0" err="1">
                <a:solidFill>
                  <a:prstClr val="black"/>
                </a:solidFill>
              </a:rPr>
              <a:t>pointerDownHandler</a:t>
            </a:r>
            <a:r>
              <a:rPr lang="en-US" sz="2000" dirty="0">
                <a:solidFill>
                  <a:prstClr val="black"/>
                </a:solidFill>
              </a:rPr>
              <a:t>, </a:t>
            </a:r>
            <a:r>
              <a:rPr lang="en-US" sz="2000" dirty="0">
                <a:solidFill>
                  <a:srgbClr val="0000FF"/>
                </a:solidFill>
              </a:rPr>
              <a:t>false</a:t>
            </a:r>
            <a:r>
              <a:rPr lang="en-US" sz="2000" dirty="0">
                <a:solidFill>
                  <a:prstClr val="black"/>
                </a:solidFill>
              </a:rPr>
              <a:t>);</a:t>
            </a:r>
          </a:p>
          <a:p>
            <a:r>
              <a:rPr lang="da-DK" sz="2000" dirty="0">
                <a:solidFill>
                  <a:prstClr val="black"/>
                </a:solidFill>
              </a:rPr>
              <a:t>        workSpaces[i].addEventListener(</a:t>
            </a:r>
            <a:r>
              <a:rPr lang="da-DK" sz="2000" dirty="0">
                <a:solidFill>
                  <a:srgbClr val="A31515"/>
                </a:solidFill>
              </a:rPr>
              <a:t>"MSPointerMove"</a:t>
            </a:r>
            <a:r>
              <a:rPr lang="da-DK" sz="2000" dirty="0">
                <a:solidFill>
                  <a:prstClr val="black"/>
                </a:solidFill>
              </a:rPr>
              <a:t>, pointerMoveHandler, </a:t>
            </a:r>
            <a:r>
              <a:rPr lang="da-DK" sz="2000" dirty="0">
                <a:solidFill>
                  <a:srgbClr val="0000FF"/>
                </a:solidFill>
              </a:rPr>
              <a:t>false</a:t>
            </a:r>
            <a:r>
              <a:rPr lang="da-DK" sz="2000" dirty="0">
                <a:solidFill>
                  <a:prstClr val="black"/>
                </a:solidFill>
              </a:rPr>
              <a:t>);</a:t>
            </a:r>
          </a:p>
          <a:p>
            <a:r>
              <a:rPr lang="en-US" sz="2000" dirty="0">
                <a:solidFill>
                  <a:prstClr val="black"/>
                </a:solidFill>
              </a:rPr>
              <a:t>        </a:t>
            </a:r>
            <a:r>
              <a:rPr lang="en-US" sz="2000" dirty="0" err="1">
                <a:solidFill>
                  <a:prstClr val="black"/>
                </a:solidFill>
              </a:rPr>
              <a:t>workSpaces</a:t>
            </a:r>
            <a:r>
              <a:rPr lang="en-US" sz="2000" dirty="0">
                <a:solidFill>
                  <a:prstClr val="black"/>
                </a:solidFill>
              </a:rPr>
              <a:t>[i].</a:t>
            </a:r>
            <a:r>
              <a:rPr lang="en-US" sz="2000" dirty="0" err="1">
                <a:solidFill>
                  <a:prstClr val="black"/>
                </a:solidFill>
              </a:rPr>
              <a:t>addEventListener</a:t>
            </a:r>
            <a:r>
              <a:rPr lang="en-US" sz="2000" dirty="0">
                <a:solidFill>
                  <a:prstClr val="black"/>
                </a:solidFill>
              </a:rPr>
              <a:t>(</a:t>
            </a:r>
            <a:r>
              <a:rPr lang="en-US" sz="2000" dirty="0">
                <a:solidFill>
                  <a:srgbClr val="A31515"/>
                </a:solidFill>
              </a:rPr>
              <a:t>"</a:t>
            </a:r>
            <a:r>
              <a:rPr lang="en-US" sz="2000" dirty="0" err="1">
                <a:solidFill>
                  <a:srgbClr val="A31515"/>
                </a:solidFill>
              </a:rPr>
              <a:t>MSPointerUp</a:t>
            </a:r>
            <a:r>
              <a:rPr lang="en-US" sz="2000" dirty="0">
                <a:solidFill>
                  <a:srgbClr val="A31515"/>
                </a:solidFill>
              </a:rPr>
              <a:t>"</a:t>
            </a:r>
            <a:r>
              <a:rPr lang="en-US" sz="2000" dirty="0">
                <a:solidFill>
                  <a:prstClr val="black"/>
                </a:solidFill>
              </a:rPr>
              <a:t>, </a:t>
            </a:r>
            <a:r>
              <a:rPr lang="en-US" sz="2000" dirty="0" err="1">
                <a:solidFill>
                  <a:prstClr val="black"/>
                </a:solidFill>
              </a:rPr>
              <a:t>pointerUpHandler</a:t>
            </a:r>
            <a:r>
              <a:rPr lang="en-US" sz="2000" dirty="0">
                <a:solidFill>
                  <a:prstClr val="black"/>
                </a:solidFill>
              </a:rPr>
              <a:t>, </a:t>
            </a:r>
            <a:r>
              <a:rPr lang="en-US" sz="2000" dirty="0">
                <a:solidFill>
                  <a:srgbClr val="0000FF"/>
                </a:solidFill>
              </a:rPr>
              <a:t>false</a:t>
            </a:r>
            <a:r>
              <a:rPr lang="en-US" sz="2000" dirty="0">
                <a:solidFill>
                  <a:prstClr val="black"/>
                </a:solidFill>
              </a:rPr>
              <a:t>);</a:t>
            </a:r>
          </a:p>
          <a:p>
            <a:r>
              <a:rPr lang="en-US" sz="2000" dirty="0">
                <a:solidFill>
                  <a:prstClr val="black"/>
                </a:solidFill>
              </a:rPr>
              <a:t>        </a:t>
            </a:r>
            <a:r>
              <a:rPr lang="en-US" sz="2000" dirty="0" err="1">
                <a:solidFill>
                  <a:prstClr val="black"/>
                </a:solidFill>
              </a:rPr>
              <a:t>workSpaces</a:t>
            </a:r>
            <a:r>
              <a:rPr lang="en-US" sz="2000" dirty="0">
                <a:solidFill>
                  <a:prstClr val="black"/>
                </a:solidFill>
              </a:rPr>
              <a:t>[i].</a:t>
            </a:r>
            <a:r>
              <a:rPr lang="en-US" sz="2000" dirty="0" err="1">
                <a:solidFill>
                  <a:prstClr val="black"/>
                </a:solidFill>
              </a:rPr>
              <a:t>addEventListener</a:t>
            </a:r>
            <a:r>
              <a:rPr lang="en-US" sz="2000" dirty="0">
                <a:solidFill>
                  <a:prstClr val="black"/>
                </a:solidFill>
              </a:rPr>
              <a:t>(</a:t>
            </a:r>
            <a:r>
              <a:rPr lang="en-US" sz="2000" dirty="0">
                <a:solidFill>
                  <a:srgbClr val="A31515"/>
                </a:solidFill>
              </a:rPr>
              <a:t>"</a:t>
            </a:r>
            <a:r>
              <a:rPr lang="en-US" sz="2000" dirty="0" err="1">
                <a:solidFill>
                  <a:srgbClr val="A31515"/>
                </a:solidFill>
              </a:rPr>
              <a:t>MSManipulationStateChanged</a:t>
            </a:r>
            <a:r>
              <a:rPr lang="en-US" sz="2000" dirty="0">
                <a:solidFill>
                  <a:srgbClr val="A31515"/>
                </a:solidFill>
              </a:rPr>
              <a:t>"</a:t>
            </a:r>
            <a:r>
              <a:rPr lang="en-US" sz="2000" dirty="0">
                <a:solidFill>
                  <a:prstClr val="black"/>
                </a:solidFill>
              </a:rPr>
              <a:t>, </a:t>
            </a:r>
            <a:endParaRPr lang="en-US" sz="2000" dirty="0" smtClean="0">
              <a:solidFill>
                <a:prstClr val="black"/>
              </a:solidFill>
            </a:endParaRPr>
          </a:p>
          <a:p>
            <a:r>
              <a:rPr lang="en-US" sz="2000" dirty="0" smtClean="0">
                <a:solidFill>
                  <a:prstClr val="black"/>
                </a:solidFill>
              </a:rPr>
              <a:t>            </a:t>
            </a:r>
            <a:r>
              <a:rPr lang="en-US" sz="2000" dirty="0" err="1" smtClean="0">
                <a:solidFill>
                  <a:prstClr val="black"/>
                </a:solidFill>
              </a:rPr>
              <a:t>resetInteractions</a:t>
            </a:r>
            <a:r>
              <a:rPr lang="en-US" sz="2000" dirty="0">
                <a:solidFill>
                  <a:prstClr val="black"/>
                </a:solidFill>
              </a:rPr>
              <a:t>, </a:t>
            </a:r>
            <a:r>
              <a:rPr lang="en-US" sz="2000" dirty="0">
                <a:solidFill>
                  <a:srgbClr val="0000FF"/>
                </a:solidFill>
              </a:rPr>
              <a:t>false</a:t>
            </a:r>
            <a:r>
              <a:rPr lang="en-US" sz="2000" dirty="0">
                <a:solidFill>
                  <a:prstClr val="black"/>
                </a:solidFill>
              </a:rPr>
              <a:t>);</a:t>
            </a:r>
          </a:p>
          <a:p>
            <a:r>
              <a:rPr lang="en-US" sz="2000" dirty="0">
                <a:solidFill>
                  <a:prstClr val="black"/>
                </a:solidFill>
              </a:rPr>
              <a:t>    }</a:t>
            </a:r>
          </a:p>
          <a:p>
            <a:r>
              <a:rPr lang="en-US" sz="2000" dirty="0" smtClean="0">
                <a:solidFill>
                  <a:prstClr val="black"/>
                </a:solidFill>
              </a:rPr>
              <a:t>    ...</a:t>
            </a:r>
            <a:endParaRPr lang="en-US" sz="2000" dirty="0">
              <a:solidFill>
                <a:prstClr val="black"/>
              </a:solidFill>
            </a:endParaRPr>
          </a:p>
          <a:p>
            <a:r>
              <a:rPr lang="en-US" sz="2000" dirty="0">
                <a:solidFill>
                  <a:prstClr val="black"/>
                </a:solidFill>
              </a:rPr>
              <a:t>}</a:t>
            </a:r>
          </a:p>
          <a:p>
            <a:endParaRPr lang="en-US" sz="2000" dirty="0" smtClean="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4090733231"/>
      </p:ext>
    </p:extLst>
  </p:cSld>
  <p:clrMapOvr>
    <a:masterClrMapping/>
  </p:clrMapOvr>
  <p:transition>
    <p:strips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MSPointer</a:t>
            </a:r>
            <a:r>
              <a:rPr lang="en-US" dirty="0" smtClean="0"/>
              <a:t> Events</a:t>
            </a:r>
            <a:endParaRPr lang="en-US" dirty="0"/>
          </a:p>
        </p:txBody>
      </p:sp>
      <p:sp>
        <p:nvSpPr>
          <p:cNvPr id="6" name="Text Placeholder 5"/>
          <p:cNvSpPr>
            <a:spLocks noGrp="1"/>
          </p:cNvSpPr>
          <p:nvPr>
            <p:ph type="body" sz="quarter" idx="10"/>
          </p:nvPr>
        </p:nvSpPr>
        <p:spPr>
          <a:xfrm>
            <a:off x="726350" y="1082787"/>
            <a:ext cx="10718125" cy="5429179"/>
          </a:xfrm>
        </p:spPr>
        <p:txBody>
          <a:bodyPr/>
          <a:lstStyle/>
          <a:p>
            <a:r>
              <a:rPr lang="en-US" sz="1800" dirty="0" err="1" smtClean="0">
                <a:solidFill>
                  <a:srgbClr val="0000FF"/>
                </a:solidFill>
              </a:rPr>
              <a:t>this</a:t>
            </a:r>
            <a:r>
              <a:rPr lang="en-US" sz="1800" dirty="0" err="1" smtClean="0">
                <a:solidFill>
                  <a:prstClr val="black"/>
                </a:solidFill>
              </a:rPr>
              <a:t>.MSPointerDown</a:t>
            </a:r>
            <a:r>
              <a:rPr lang="en-US" sz="1800" dirty="0" smtClean="0">
                <a:solidFill>
                  <a:prstClr val="black"/>
                </a:solidFill>
              </a:rPr>
              <a:t> </a:t>
            </a:r>
            <a:r>
              <a:rPr lang="en-US" sz="1800" dirty="0">
                <a:solidFill>
                  <a:prstClr val="black"/>
                </a:solidFill>
              </a:rPr>
              <a:t>= </a:t>
            </a:r>
            <a:r>
              <a:rPr lang="en-US" sz="1800" dirty="0">
                <a:solidFill>
                  <a:srgbClr val="0000FF"/>
                </a:solidFill>
              </a:rPr>
              <a:t>function</a:t>
            </a:r>
            <a:r>
              <a:rPr lang="en-US" sz="1800" dirty="0">
                <a:solidFill>
                  <a:prstClr val="black"/>
                </a:solidFill>
              </a:rPr>
              <a:t>(</a:t>
            </a:r>
            <a:r>
              <a:rPr lang="en-US" sz="1800" dirty="0" err="1">
                <a:solidFill>
                  <a:prstClr val="black"/>
                </a:solidFill>
              </a:rPr>
              <a:t>evt</a:t>
            </a:r>
            <a:r>
              <a:rPr lang="en-US" sz="1800" dirty="0">
                <a:solidFill>
                  <a:prstClr val="black"/>
                </a:solidFill>
              </a:rPr>
              <a:t>)</a:t>
            </a:r>
          </a:p>
          <a:p>
            <a:r>
              <a:rPr lang="en-US" sz="1800" dirty="0" smtClean="0">
                <a:solidFill>
                  <a:prstClr val="black"/>
                </a:solidFill>
              </a:rPr>
              <a:t>{</a:t>
            </a:r>
            <a:endParaRPr lang="en-US" sz="1800" dirty="0">
              <a:solidFill>
                <a:prstClr val="black"/>
              </a:solidFill>
            </a:endParaRPr>
          </a:p>
          <a:p>
            <a:r>
              <a:rPr lang="en-US" sz="1800" dirty="0" smtClean="0">
                <a:solidFill>
                  <a:prstClr val="black"/>
                </a:solidFill>
              </a:rPr>
              <a:t>    </a:t>
            </a:r>
            <a:r>
              <a:rPr lang="en-US" sz="1800" dirty="0" err="1" smtClean="0">
                <a:solidFill>
                  <a:prstClr val="black"/>
                </a:solidFill>
              </a:rPr>
              <a:t>context.beginPath</a:t>
            </a:r>
            <a:r>
              <a:rPr lang="en-US" sz="1800" dirty="0">
                <a:solidFill>
                  <a:prstClr val="black"/>
                </a:solidFill>
              </a:rPr>
              <a:t>();</a:t>
            </a:r>
          </a:p>
          <a:p>
            <a:r>
              <a:rPr lang="en-US" sz="1800" dirty="0" smtClean="0">
                <a:solidFill>
                  <a:prstClr val="black"/>
                </a:solidFill>
              </a:rPr>
              <a:t>    </a:t>
            </a:r>
            <a:r>
              <a:rPr lang="en-US" sz="1800" dirty="0" err="1" smtClean="0">
                <a:solidFill>
                  <a:prstClr val="black"/>
                </a:solidFill>
              </a:rPr>
              <a:t>context.moveTo</a:t>
            </a:r>
            <a:r>
              <a:rPr lang="en-US" sz="1800" dirty="0" smtClean="0">
                <a:solidFill>
                  <a:prstClr val="black"/>
                </a:solidFill>
              </a:rPr>
              <a:t>(</a:t>
            </a:r>
            <a:r>
              <a:rPr lang="en-US" sz="1800" dirty="0" err="1" smtClean="0">
                <a:solidFill>
                  <a:prstClr val="black"/>
                </a:solidFill>
              </a:rPr>
              <a:t>evt.offsetX</a:t>
            </a:r>
            <a:r>
              <a:rPr lang="en-US" sz="1800" dirty="0">
                <a:solidFill>
                  <a:prstClr val="black"/>
                </a:solidFill>
              </a:rPr>
              <a:t>, </a:t>
            </a:r>
            <a:r>
              <a:rPr lang="en-US" sz="1800" dirty="0" err="1">
                <a:solidFill>
                  <a:prstClr val="black"/>
                </a:solidFill>
              </a:rPr>
              <a:t>evt.offsetY</a:t>
            </a:r>
            <a:r>
              <a:rPr lang="en-US" sz="1800" dirty="0">
                <a:solidFill>
                  <a:prstClr val="black"/>
                </a:solidFill>
              </a:rPr>
              <a:t>);</a:t>
            </a:r>
          </a:p>
          <a:p>
            <a:r>
              <a:rPr lang="en-US" sz="1800" dirty="0">
                <a:solidFill>
                  <a:prstClr val="black"/>
                </a:solidFill>
              </a:rPr>
              <a:t>  </a:t>
            </a:r>
            <a:r>
              <a:rPr lang="en-US" sz="1800" dirty="0" smtClean="0">
                <a:solidFill>
                  <a:prstClr val="black"/>
                </a:solidFill>
              </a:rPr>
              <a:t>  </a:t>
            </a:r>
            <a:r>
              <a:rPr lang="en-US" sz="1800" dirty="0">
                <a:solidFill>
                  <a:prstClr val="black"/>
                </a:solidFill>
              </a:rPr>
              <a:t>x = </a:t>
            </a:r>
            <a:r>
              <a:rPr lang="en-US" sz="1800" dirty="0" err="1">
                <a:solidFill>
                  <a:prstClr val="black"/>
                </a:solidFill>
              </a:rPr>
              <a:t>evt.offsetX</a:t>
            </a:r>
            <a:r>
              <a:rPr lang="en-US" sz="1800" dirty="0">
                <a:solidFill>
                  <a:prstClr val="black"/>
                </a:solidFill>
              </a:rPr>
              <a:t>;</a:t>
            </a:r>
          </a:p>
          <a:p>
            <a:r>
              <a:rPr lang="en-US" sz="1800" dirty="0">
                <a:solidFill>
                  <a:prstClr val="black"/>
                </a:solidFill>
              </a:rPr>
              <a:t>  </a:t>
            </a:r>
            <a:r>
              <a:rPr lang="en-US" sz="1800" dirty="0" smtClean="0">
                <a:solidFill>
                  <a:prstClr val="black"/>
                </a:solidFill>
              </a:rPr>
              <a:t>  </a:t>
            </a:r>
            <a:r>
              <a:rPr lang="en-US" sz="1800" dirty="0">
                <a:solidFill>
                  <a:prstClr val="black"/>
                </a:solidFill>
              </a:rPr>
              <a:t>y = </a:t>
            </a:r>
            <a:r>
              <a:rPr lang="en-US" sz="1800" dirty="0" err="1">
                <a:solidFill>
                  <a:prstClr val="black"/>
                </a:solidFill>
              </a:rPr>
              <a:t>evt.offsetY</a:t>
            </a:r>
            <a:r>
              <a:rPr lang="en-US" sz="1800" dirty="0">
                <a:solidFill>
                  <a:prstClr val="black"/>
                </a:solidFill>
              </a:rPr>
              <a:t>;</a:t>
            </a:r>
          </a:p>
          <a:p>
            <a:r>
              <a:rPr lang="en-US" sz="1800" dirty="0">
                <a:solidFill>
                  <a:prstClr val="black"/>
                </a:solidFill>
              </a:rPr>
              <a:t>  </a:t>
            </a:r>
            <a:r>
              <a:rPr lang="en-US" sz="1800" dirty="0" smtClean="0">
                <a:solidFill>
                  <a:prstClr val="black"/>
                </a:solidFill>
              </a:rPr>
              <a:t>  </a:t>
            </a:r>
            <a:r>
              <a:rPr lang="en-US" sz="1800" dirty="0" err="1">
                <a:solidFill>
                  <a:prstClr val="black"/>
                </a:solidFill>
              </a:rPr>
              <a:t>brush.started</a:t>
            </a:r>
            <a:r>
              <a:rPr lang="en-US" sz="1800" dirty="0">
                <a:solidFill>
                  <a:prstClr val="black"/>
                </a:solidFill>
              </a:rPr>
              <a:t> = </a:t>
            </a:r>
            <a:r>
              <a:rPr lang="en-US" sz="1800" dirty="0">
                <a:solidFill>
                  <a:srgbClr val="0000FF"/>
                </a:solidFill>
              </a:rPr>
              <a:t>true</a:t>
            </a:r>
            <a:r>
              <a:rPr lang="en-US" sz="1800" dirty="0">
                <a:solidFill>
                  <a:prstClr val="black"/>
                </a:solidFill>
              </a:rPr>
              <a:t>;</a:t>
            </a:r>
          </a:p>
          <a:p>
            <a:r>
              <a:rPr lang="en-US" sz="1800" dirty="0" smtClean="0">
                <a:solidFill>
                  <a:prstClr val="black"/>
                </a:solidFill>
              </a:rPr>
              <a:t>};</a:t>
            </a:r>
            <a:endParaRPr lang="en-US" sz="1800" dirty="0">
              <a:solidFill>
                <a:prstClr val="black"/>
              </a:solidFill>
            </a:endParaRPr>
          </a:p>
          <a:p>
            <a:endParaRPr lang="en-US" sz="1800" dirty="0">
              <a:solidFill>
                <a:prstClr val="black"/>
              </a:solidFill>
            </a:endParaRPr>
          </a:p>
          <a:p>
            <a:r>
              <a:rPr lang="en-US" sz="1800" dirty="0" err="1" smtClean="0">
                <a:solidFill>
                  <a:srgbClr val="0000FF"/>
                </a:solidFill>
              </a:rPr>
              <a:t>this</a:t>
            </a:r>
            <a:r>
              <a:rPr lang="en-US" sz="1800" dirty="0" err="1" smtClean="0">
                <a:solidFill>
                  <a:prstClr val="black"/>
                </a:solidFill>
              </a:rPr>
              <a:t>.MSPointerUp</a:t>
            </a:r>
            <a:r>
              <a:rPr lang="en-US" sz="1800" dirty="0" smtClean="0">
                <a:solidFill>
                  <a:prstClr val="black"/>
                </a:solidFill>
              </a:rPr>
              <a:t> </a:t>
            </a:r>
            <a:r>
              <a:rPr lang="en-US" sz="1800" dirty="0">
                <a:solidFill>
                  <a:prstClr val="black"/>
                </a:solidFill>
              </a:rPr>
              <a:t>= </a:t>
            </a:r>
            <a:r>
              <a:rPr lang="en-US" sz="1800" dirty="0">
                <a:solidFill>
                  <a:srgbClr val="0000FF"/>
                </a:solidFill>
              </a:rPr>
              <a:t>function</a:t>
            </a:r>
            <a:r>
              <a:rPr lang="en-US" sz="1800" dirty="0">
                <a:solidFill>
                  <a:prstClr val="black"/>
                </a:solidFill>
              </a:rPr>
              <a:t>(</a:t>
            </a:r>
            <a:r>
              <a:rPr lang="en-US" sz="1800" dirty="0" err="1">
                <a:solidFill>
                  <a:prstClr val="black"/>
                </a:solidFill>
              </a:rPr>
              <a:t>evt</a:t>
            </a:r>
            <a:r>
              <a:rPr lang="en-US" sz="1800" dirty="0">
                <a:solidFill>
                  <a:prstClr val="black"/>
                </a:solidFill>
              </a:rPr>
              <a:t>)</a:t>
            </a:r>
          </a:p>
          <a:p>
            <a:r>
              <a:rPr lang="en-US" sz="1800" dirty="0" smtClean="0">
                <a:solidFill>
                  <a:prstClr val="black"/>
                </a:solidFill>
              </a:rPr>
              <a:t>{</a:t>
            </a:r>
            <a:endParaRPr lang="en-US" sz="1800" dirty="0">
              <a:solidFill>
                <a:prstClr val="black"/>
              </a:solidFill>
            </a:endParaRPr>
          </a:p>
          <a:p>
            <a:r>
              <a:rPr lang="en-US" sz="1800" dirty="0" smtClean="0">
                <a:solidFill>
                  <a:prstClr val="black"/>
                </a:solidFill>
              </a:rPr>
              <a:t>    </a:t>
            </a:r>
            <a:r>
              <a:rPr lang="en-US" sz="1800" dirty="0">
                <a:solidFill>
                  <a:srgbClr val="0000FF"/>
                </a:solidFill>
              </a:rPr>
              <a:t>if</a:t>
            </a:r>
            <a:r>
              <a:rPr lang="en-US" sz="1800" dirty="0">
                <a:solidFill>
                  <a:prstClr val="black"/>
                </a:solidFill>
              </a:rPr>
              <a:t> (</a:t>
            </a:r>
            <a:r>
              <a:rPr lang="en-US" sz="1800" dirty="0" err="1">
                <a:solidFill>
                  <a:prstClr val="black"/>
                </a:solidFill>
              </a:rPr>
              <a:t>brush.started</a:t>
            </a:r>
            <a:r>
              <a:rPr lang="en-US" sz="1800" dirty="0">
                <a:solidFill>
                  <a:prstClr val="black"/>
                </a:solidFill>
              </a:rPr>
              <a:t>)</a:t>
            </a:r>
          </a:p>
          <a:p>
            <a:r>
              <a:rPr lang="en-US" sz="1800" dirty="0" smtClean="0">
                <a:solidFill>
                  <a:prstClr val="black"/>
                </a:solidFill>
              </a:rPr>
              <a:t>    </a:t>
            </a:r>
            <a:r>
              <a:rPr lang="en-US" sz="1800" dirty="0">
                <a:solidFill>
                  <a:prstClr val="black"/>
                </a:solidFill>
              </a:rPr>
              <a:t>{</a:t>
            </a:r>
          </a:p>
          <a:p>
            <a:r>
              <a:rPr lang="en-US" sz="1800" dirty="0" smtClean="0">
                <a:solidFill>
                  <a:prstClr val="black"/>
                </a:solidFill>
              </a:rPr>
              <a:t>        </a:t>
            </a:r>
            <a:r>
              <a:rPr lang="en-US" sz="1800" dirty="0" err="1">
                <a:solidFill>
                  <a:prstClr val="black"/>
                </a:solidFill>
              </a:rPr>
              <a:t>brush.MSPointerMove</a:t>
            </a:r>
            <a:r>
              <a:rPr lang="en-US" sz="1800" dirty="0">
                <a:solidFill>
                  <a:prstClr val="black"/>
                </a:solidFill>
              </a:rPr>
              <a:t>(</a:t>
            </a:r>
            <a:r>
              <a:rPr lang="en-US" sz="1800" dirty="0" err="1">
                <a:solidFill>
                  <a:prstClr val="black"/>
                </a:solidFill>
              </a:rPr>
              <a:t>evt</a:t>
            </a:r>
            <a:r>
              <a:rPr lang="en-US" sz="1800" dirty="0">
                <a:solidFill>
                  <a:prstClr val="black"/>
                </a:solidFill>
              </a:rPr>
              <a:t>);</a:t>
            </a:r>
          </a:p>
          <a:p>
            <a:r>
              <a:rPr lang="en-US" sz="1800" dirty="0">
                <a:solidFill>
                  <a:prstClr val="black"/>
                </a:solidFill>
              </a:rPr>
              <a:t>        </a:t>
            </a:r>
            <a:r>
              <a:rPr lang="en-US" sz="1800" dirty="0" err="1" smtClean="0">
                <a:solidFill>
                  <a:prstClr val="black"/>
                </a:solidFill>
              </a:rPr>
              <a:t>context.closePath</a:t>
            </a:r>
            <a:r>
              <a:rPr lang="en-US" sz="1800" dirty="0">
                <a:solidFill>
                  <a:prstClr val="black"/>
                </a:solidFill>
              </a:rPr>
              <a:t>();</a:t>
            </a:r>
          </a:p>
          <a:p>
            <a:r>
              <a:rPr lang="en-US" sz="1800" dirty="0">
                <a:solidFill>
                  <a:prstClr val="black"/>
                </a:solidFill>
              </a:rPr>
              <a:t>    </a:t>
            </a:r>
            <a:r>
              <a:rPr lang="en-US" sz="1800" dirty="0" smtClean="0">
                <a:solidFill>
                  <a:prstClr val="black"/>
                </a:solidFill>
              </a:rPr>
              <a:t>    </a:t>
            </a:r>
            <a:r>
              <a:rPr lang="en-US" sz="1800" dirty="0" err="1" smtClean="0">
                <a:solidFill>
                  <a:prstClr val="black"/>
                </a:solidFill>
              </a:rPr>
              <a:t>brush.started</a:t>
            </a:r>
            <a:r>
              <a:rPr lang="en-US" sz="1800" dirty="0" smtClean="0">
                <a:solidFill>
                  <a:prstClr val="black"/>
                </a:solidFill>
              </a:rPr>
              <a:t> </a:t>
            </a:r>
            <a:r>
              <a:rPr lang="en-US" sz="1800" dirty="0">
                <a:solidFill>
                  <a:prstClr val="black"/>
                </a:solidFill>
              </a:rPr>
              <a:t>= </a:t>
            </a:r>
            <a:r>
              <a:rPr lang="en-US" sz="1800" dirty="0">
                <a:solidFill>
                  <a:srgbClr val="0000FF"/>
                </a:solidFill>
              </a:rPr>
              <a:t>false</a:t>
            </a:r>
            <a:r>
              <a:rPr lang="en-US" sz="1800" dirty="0">
                <a:solidFill>
                  <a:prstClr val="black"/>
                </a:solidFill>
              </a:rPr>
              <a:t>;</a:t>
            </a:r>
          </a:p>
          <a:p>
            <a:r>
              <a:rPr lang="en-US" sz="1800" dirty="0" smtClean="0">
                <a:solidFill>
                  <a:prstClr val="black"/>
                </a:solidFill>
              </a:rPr>
              <a:t>    }</a:t>
            </a:r>
            <a:endParaRPr lang="en-US" sz="1800" dirty="0">
              <a:solidFill>
                <a:prstClr val="black"/>
              </a:solidFill>
            </a:endParaRPr>
          </a:p>
          <a:p>
            <a:r>
              <a:rPr lang="en-US" sz="1800" dirty="0" smtClean="0">
                <a:solidFill>
                  <a:prstClr val="black"/>
                </a:solidFill>
              </a:rPr>
              <a:t>};</a:t>
            </a:r>
            <a:endParaRPr lang="en-US" sz="1800" dirty="0" smtClean="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4000142303"/>
      </p:ext>
    </p:extLst>
  </p:cSld>
  <p:clrMapOvr>
    <a:masterClrMapping/>
  </p:clrMapOvr>
  <p:transition>
    <p:strips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Pointer Capture</a:t>
            </a:r>
            <a:endParaRPr lang="en-US" dirty="0"/>
          </a:p>
        </p:txBody>
      </p:sp>
      <p:sp>
        <p:nvSpPr>
          <p:cNvPr id="6" name="Text Placeholder 5"/>
          <p:cNvSpPr>
            <a:spLocks noGrp="1"/>
          </p:cNvSpPr>
          <p:nvPr>
            <p:ph type="body" sz="quarter" idx="10"/>
          </p:nvPr>
        </p:nvSpPr>
        <p:spPr>
          <a:xfrm>
            <a:off x="726350" y="1082787"/>
            <a:ext cx="10718125" cy="2077492"/>
          </a:xfrm>
        </p:spPr>
        <p:txBody>
          <a:bodyPr/>
          <a:lstStyle/>
          <a:p>
            <a:r>
              <a:rPr lang="en-US" sz="1800" dirty="0" smtClean="0">
                <a:solidFill>
                  <a:srgbClr val="0000FF"/>
                </a:solidFill>
              </a:rPr>
              <a:t>function</a:t>
            </a:r>
            <a:r>
              <a:rPr lang="en-US" sz="1800" dirty="0" smtClean="0">
                <a:solidFill>
                  <a:prstClr val="black"/>
                </a:solidFill>
              </a:rPr>
              <a:t> </a:t>
            </a:r>
            <a:r>
              <a:rPr lang="en-US" sz="1800" dirty="0" err="1">
                <a:solidFill>
                  <a:prstClr val="black"/>
                </a:solidFill>
              </a:rPr>
              <a:t>pointerCapture</a:t>
            </a:r>
            <a:r>
              <a:rPr lang="en-US" sz="1800" dirty="0">
                <a:solidFill>
                  <a:prstClr val="black"/>
                </a:solidFill>
              </a:rPr>
              <a:t>(</a:t>
            </a:r>
            <a:r>
              <a:rPr lang="en-US" sz="1800" dirty="0" err="1">
                <a:solidFill>
                  <a:prstClr val="black"/>
                </a:solidFill>
              </a:rPr>
              <a:t>evt</a:t>
            </a:r>
            <a:r>
              <a:rPr lang="en-US" sz="1800" dirty="0" smtClean="0">
                <a:solidFill>
                  <a:prstClr val="black"/>
                </a:solidFill>
              </a:rPr>
              <a:t>)</a:t>
            </a:r>
          </a:p>
          <a:p>
            <a:r>
              <a:rPr lang="en-US" sz="1800" dirty="0" smtClean="0">
                <a:solidFill>
                  <a:prstClr val="black"/>
                </a:solidFill>
              </a:rPr>
              <a:t>{</a:t>
            </a:r>
            <a:endParaRPr lang="en-US" sz="1800" dirty="0">
              <a:solidFill>
                <a:prstClr val="black"/>
              </a:solidFill>
            </a:endParaRPr>
          </a:p>
          <a:p>
            <a:r>
              <a:rPr lang="en-US" sz="1800" dirty="0" smtClean="0">
                <a:solidFill>
                  <a:prstClr val="black"/>
                </a:solidFill>
              </a:rPr>
              <a:t>    </a:t>
            </a:r>
            <a:r>
              <a:rPr lang="en-US" sz="1800" dirty="0" err="1" smtClean="0">
                <a:solidFill>
                  <a:prstClr val="black"/>
                </a:solidFill>
              </a:rPr>
              <a:t>evt.srcElement.msSetPointerCapture</a:t>
            </a:r>
            <a:r>
              <a:rPr lang="en-US" sz="1800" dirty="0" smtClean="0">
                <a:solidFill>
                  <a:prstClr val="black"/>
                </a:solidFill>
              </a:rPr>
              <a:t>(</a:t>
            </a:r>
            <a:r>
              <a:rPr lang="en-US" sz="1800" dirty="0" err="1" smtClean="0">
                <a:solidFill>
                  <a:prstClr val="black"/>
                </a:solidFill>
              </a:rPr>
              <a:t>evt.pointerId</a:t>
            </a:r>
            <a:r>
              <a:rPr lang="en-US" sz="1800" dirty="0">
                <a:solidFill>
                  <a:prstClr val="black"/>
                </a:solidFill>
              </a:rPr>
              <a:t>);  </a:t>
            </a:r>
          </a:p>
          <a:p>
            <a:r>
              <a:rPr lang="nb-NO" sz="1800" dirty="0">
                <a:solidFill>
                  <a:prstClr val="black"/>
                </a:solidFill>
              </a:rPr>
              <a:t>    </a:t>
            </a:r>
            <a:r>
              <a:rPr lang="nb-NO" sz="1800" dirty="0" smtClean="0">
                <a:solidFill>
                  <a:srgbClr val="0000FF"/>
                </a:solidFill>
              </a:rPr>
              <a:t>var</a:t>
            </a:r>
            <a:r>
              <a:rPr lang="nb-NO" sz="1800" dirty="0" smtClean="0">
                <a:solidFill>
                  <a:prstClr val="black"/>
                </a:solidFill>
              </a:rPr>
              <a:t> </a:t>
            </a:r>
            <a:r>
              <a:rPr lang="nb-NO" sz="1800" dirty="0">
                <a:solidFill>
                  <a:prstClr val="black"/>
                </a:solidFill>
              </a:rPr>
              <a:t>str = </a:t>
            </a:r>
            <a:r>
              <a:rPr lang="nb-NO" sz="1800" dirty="0">
                <a:solidFill>
                  <a:srgbClr val="A31515"/>
                </a:solidFill>
              </a:rPr>
              <a:t>"Event "</a:t>
            </a:r>
            <a:r>
              <a:rPr lang="nb-NO" sz="1800" dirty="0">
                <a:solidFill>
                  <a:prstClr val="black"/>
                </a:solidFill>
              </a:rPr>
              <a:t> + evt.type + </a:t>
            </a:r>
            <a:r>
              <a:rPr lang="nb-NO" sz="1800" dirty="0">
                <a:solidFill>
                  <a:srgbClr val="A31515"/>
                </a:solidFill>
              </a:rPr>
              <a:t>" at "</a:t>
            </a:r>
            <a:r>
              <a:rPr lang="nb-NO" sz="1800" dirty="0">
                <a:solidFill>
                  <a:prstClr val="black"/>
                </a:solidFill>
              </a:rPr>
              <a:t> + evt.clientX + </a:t>
            </a:r>
          </a:p>
          <a:p>
            <a:r>
              <a:rPr lang="en-US" sz="1800" dirty="0">
                <a:solidFill>
                  <a:prstClr val="black"/>
                </a:solidFill>
              </a:rPr>
              <a:t>    </a:t>
            </a:r>
            <a:r>
              <a:rPr lang="en-US" sz="1800" dirty="0" smtClean="0">
                <a:solidFill>
                  <a:prstClr val="black"/>
                </a:solidFill>
              </a:rPr>
              <a:t>    </a:t>
            </a:r>
            <a:r>
              <a:rPr lang="en-US" sz="1800" dirty="0" smtClean="0">
                <a:solidFill>
                  <a:srgbClr val="A31515"/>
                </a:solidFill>
              </a:rPr>
              <a:t>", </a:t>
            </a:r>
            <a:r>
              <a:rPr lang="en-US" sz="1800" dirty="0">
                <a:solidFill>
                  <a:srgbClr val="A31515"/>
                </a:solidFill>
              </a:rPr>
              <a:t>"</a:t>
            </a:r>
            <a:r>
              <a:rPr lang="en-US" sz="1800" dirty="0">
                <a:solidFill>
                  <a:prstClr val="black"/>
                </a:solidFill>
              </a:rPr>
              <a:t> + </a:t>
            </a:r>
            <a:r>
              <a:rPr lang="en-US" sz="1800" dirty="0" err="1">
                <a:solidFill>
                  <a:prstClr val="black"/>
                </a:solidFill>
              </a:rPr>
              <a:t>evt.clientY</a:t>
            </a:r>
            <a:r>
              <a:rPr lang="en-US" sz="1800" dirty="0">
                <a:solidFill>
                  <a:prstClr val="black"/>
                </a:solidFill>
              </a:rPr>
              <a:t> + </a:t>
            </a:r>
            <a:r>
              <a:rPr lang="en-US" sz="1800" dirty="0">
                <a:solidFill>
                  <a:srgbClr val="A31515"/>
                </a:solidFill>
              </a:rPr>
              <a:t>" for pointer ID "</a:t>
            </a:r>
            <a:r>
              <a:rPr lang="en-US" sz="1800" dirty="0">
                <a:solidFill>
                  <a:prstClr val="black"/>
                </a:solidFill>
              </a:rPr>
              <a:t> + </a:t>
            </a:r>
            <a:r>
              <a:rPr lang="en-US" sz="1800" dirty="0" err="1">
                <a:solidFill>
                  <a:prstClr val="black"/>
                </a:solidFill>
              </a:rPr>
              <a:t>evt.pointerId</a:t>
            </a:r>
            <a:r>
              <a:rPr lang="en-US" sz="1800" dirty="0">
                <a:solidFill>
                  <a:prstClr val="black"/>
                </a:solidFill>
              </a:rPr>
              <a:t> + </a:t>
            </a:r>
            <a:r>
              <a:rPr lang="en-US" sz="1800" dirty="0">
                <a:solidFill>
                  <a:srgbClr val="A31515"/>
                </a:solidFill>
              </a:rPr>
              <a:t>"&lt;</a:t>
            </a:r>
            <a:r>
              <a:rPr lang="en-US" sz="1800" dirty="0" err="1">
                <a:solidFill>
                  <a:srgbClr val="A31515"/>
                </a:solidFill>
              </a:rPr>
              <a:t>br</a:t>
            </a:r>
            <a:r>
              <a:rPr lang="en-US" sz="1800" dirty="0">
                <a:solidFill>
                  <a:srgbClr val="A31515"/>
                </a:solidFill>
              </a:rPr>
              <a:t>/&gt;"</a:t>
            </a:r>
            <a:r>
              <a:rPr lang="en-US" sz="1800" dirty="0">
                <a:solidFill>
                  <a:prstClr val="black"/>
                </a:solidFill>
              </a:rPr>
              <a:t>;</a:t>
            </a:r>
          </a:p>
          <a:p>
            <a:r>
              <a:rPr lang="en-US" sz="1800" dirty="0">
                <a:solidFill>
                  <a:prstClr val="black"/>
                </a:solidFill>
              </a:rPr>
              <a:t>    </a:t>
            </a:r>
            <a:r>
              <a:rPr lang="en-US" sz="1800" dirty="0" smtClean="0">
                <a:solidFill>
                  <a:prstClr val="black"/>
                </a:solidFill>
              </a:rPr>
              <a:t>outputEvents4.innerHTML </a:t>
            </a:r>
            <a:r>
              <a:rPr lang="en-US" sz="1800" dirty="0">
                <a:solidFill>
                  <a:prstClr val="black"/>
                </a:solidFill>
              </a:rPr>
              <a:t>= </a:t>
            </a:r>
            <a:r>
              <a:rPr lang="en-US" sz="1800" dirty="0" err="1">
                <a:solidFill>
                  <a:prstClr val="black"/>
                </a:solidFill>
              </a:rPr>
              <a:t>str</a:t>
            </a:r>
            <a:r>
              <a:rPr lang="en-US" sz="1800" dirty="0">
                <a:solidFill>
                  <a:prstClr val="black"/>
                </a:solidFill>
              </a:rPr>
              <a:t> + outputEvents4.innerHTML;</a:t>
            </a:r>
          </a:p>
          <a:p>
            <a:r>
              <a:rPr lang="en-US" sz="1800" dirty="0" smtClean="0">
                <a:solidFill>
                  <a:prstClr val="black"/>
                </a:solidFill>
              </a:rPr>
              <a:t>}</a:t>
            </a:r>
            <a:endParaRPr lang="en-US" sz="1800" dirty="0" smtClean="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2989081803"/>
      </p:ext>
    </p:extLst>
  </p:cSld>
  <p:clrMapOvr>
    <a:masterClrMapping/>
  </p:clrMapOvr>
  <p:transition>
    <p:strips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MSGesture</a:t>
            </a:r>
            <a:r>
              <a:rPr lang="en-US" dirty="0" smtClean="0"/>
              <a:t> Events</a:t>
            </a:r>
            <a:endParaRPr lang="en-US" dirty="0"/>
          </a:p>
        </p:txBody>
      </p:sp>
      <p:sp>
        <p:nvSpPr>
          <p:cNvPr id="6" name="Text Placeholder 5"/>
          <p:cNvSpPr>
            <a:spLocks noGrp="1"/>
          </p:cNvSpPr>
          <p:nvPr>
            <p:ph type="body" sz="quarter" idx="10"/>
          </p:nvPr>
        </p:nvSpPr>
        <p:spPr>
          <a:xfrm>
            <a:off x="726350" y="1067027"/>
            <a:ext cx="10718125" cy="4339650"/>
          </a:xfrm>
        </p:spPr>
        <p:txBody>
          <a:bodyPr/>
          <a:lstStyle/>
          <a:p>
            <a:r>
              <a:rPr lang="en-US" sz="2000" dirty="0" smtClean="0">
                <a:solidFill>
                  <a:srgbClr val="0000FF"/>
                </a:solidFill>
              </a:rPr>
              <a:t>function</a:t>
            </a:r>
            <a:r>
              <a:rPr lang="en-US" sz="2000" dirty="0" smtClean="0">
                <a:solidFill>
                  <a:prstClr val="black"/>
                </a:solidFill>
              </a:rPr>
              <a:t> </a:t>
            </a:r>
            <a:r>
              <a:rPr lang="en-US" sz="2000" dirty="0" err="1">
                <a:solidFill>
                  <a:prstClr val="black"/>
                </a:solidFill>
              </a:rPr>
              <a:t>onLoad</a:t>
            </a:r>
            <a:r>
              <a:rPr lang="en-US" sz="2000" dirty="0">
                <a:solidFill>
                  <a:prstClr val="black"/>
                </a:solidFill>
              </a:rPr>
              <a:t>()</a:t>
            </a:r>
          </a:p>
          <a:p>
            <a:r>
              <a:rPr lang="en-US" sz="2000" dirty="0" smtClean="0">
                <a:solidFill>
                  <a:prstClr val="black"/>
                </a:solidFill>
              </a:rPr>
              <a:t>{</a:t>
            </a:r>
            <a:endParaRPr lang="en-US" sz="2000" dirty="0">
              <a:solidFill>
                <a:prstClr val="black"/>
              </a:solidFill>
            </a:endParaRPr>
          </a:p>
          <a:p>
            <a:r>
              <a:rPr lang="en-US" sz="2000" dirty="0" smtClean="0">
                <a:solidFill>
                  <a:srgbClr val="0000FF"/>
                </a:solidFill>
              </a:rPr>
              <a:t>    </a:t>
            </a:r>
            <a:r>
              <a:rPr lang="en-US" sz="2000" dirty="0" err="1" smtClean="0">
                <a:solidFill>
                  <a:srgbClr val="0000FF"/>
                </a:solidFill>
              </a:rPr>
              <a:t>var</a:t>
            </a:r>
            <a:r>
              <a:rPr lang="en-US" sz="2000" dirty="0" smtClean="0">
                <a:solidFill>
                  <a:prstClr val="black"/>
                </a:solidFill>
              </a:rPr>
              <a:t> </a:t>
            </a:r>
            <a:r>
              <a:rPr lang="en-US" sz="2000" dirty="0">
                <a:solidFill>
                  <a:prstClr val="black"/>
                </a:solidFill>
              </a:rPr>
              <a:t>canvas = </a:t>
            </a:r>
            <a:r>
              <a:rPr lang="en-US" sz="2000" dirty="0" err="1">
                <a:solidFill>
                  <a:prstClr val="black"/>
                </a:solidFill>
              </a:rPr>
              <a:t>document.getElementById</a:t>
            </a:r>
            <a:r>
              <a:rPr lang="en-US" sz="2000" dirty="0">
                <a:solidFill>
                  <a:prstClr val="black"/>
                </a:solidFill>
              </a:rPr>
              <a:t>(</a:t>
            </a:r>
            <a:r>
              <a:rPr lang="en-US" sz="2000" dirty="0">
                <a:solidFill>
                  <a:srgbClr val="A31515"/>
                </a:solidFill>
              </a:rPr>
              <a:t>"</a:t>
            </a:r>
            <a:r>
              <a:rPr lang="en-US" sz="2000" dirty="0" err="1">
                <a:solidFill>
                  <a:srgbClr val="A31515"/>
                </a:solidFill>
              </a:rPr>
              <a:t>paintCanvas</a:t>
            </a:r>
            <a:r>
              <a:rPr lang="en-US" sz="2000" dirty="0">
                <a:solidFill>
                  <a:srgbClr val="A31515"/>
                </a:solidFill>
              </a:rPr>
              <a:t>"</a:t>
            </a:r>
            <a:r>
              <a:rPr lang="en-US" sz="2000" dirty="0">
                <a:solidFill>
                  <a:prstClr val="black"/>
                </a:solidFill>
              </a:rPr>
              <a:t>);</a:t>
            </a:r>
          </a:p>
          <a:p>
            <a:endParaRPr lang="en-US" sz="2000" dirty="0">
              <a:solidFill>
                <a:prstClr val="black"/>
              </a:solidFill>
            </a:endParaRPr>
          </a:p>
          <a:p>
            <a:r>
              <a:rPr lang="en-US" sz="2000" dirty="0" smtClean="0"/>
              <a:t>    </a:t>
            </a:r>
            <a:r>
              <a:rPr lang="en-US" sz="2000" dirty="0" err="1">
                <a:solidFill>
                  <a:prstClr val="black"/>
                </a:solidFill>
              </a:rPr>
              <a:t>addHandler</a:t>
            </a:r>
            <a:r>
              <a:rPr lang="en-US" sz="2000" dirty="0">
                <a:solidFill>
                  <a:prstClr val="black"/>
                </a:solidFill>
              </a:rPr>
              <a:t>(canvas, </a:t>
            </a:r>
            <a:r>
              <a:rPr lang="en-US" sz="2000" dirty="0">
                <a:solidFill>
                  <a:srgbClr val="A31515"/>
                </a:solidFill>
              </a:rPr>
              <a:t>"</a:t>
            </a:r>
            <a:r>
              <a:rPr lang="en-US" sz="2000" dirty="0" err="1">
                <a:solidFill>
                  <a:srgbClr val="A31515"/>
                </a:solidFill>
              </a:rPr>
              <a:t>MSGestureDoubleTap</a:t>
            </a:r>
            <a:r>
              <a:rPr lang="en-US" sz="2000" dirty="0">
                <a:solidFill>
                  <a:srgbClr val="A31515"/>
                </a:solidFill>
              </a:rPr>
              <a:t>"</a:t>
            </a:r>
            <a:r>
              <a:rPr lang="en-US" sz="2000" dirty="0">
                <a:solidFill>
                  <a:prstClr val="black"/>
                </a:solidFill>
              </a:rPr>
              <a:t>, </a:t>
            </a:r>
            <a:r>
              <a:rPr lang="en-US" sz="2000" dirty="0" err="1">
                <a:solidFill>
                  <a:prstClr val="black"/>
                </a:solidFill>
              </a:rPr>
              <a:t>clearCanvas</a:t>
            </a:r>
            <a:r>
              <a:rPr lang="en-US" sz="2000" dirty="0">
                <a:solidFill>
                  <a:prstClr val="black"/>
                </a:solidFill>
              </a:rPr>
              <a:t>);</a:t>
            </a:r>
          </a:p>
          <a:p>
            <a:r>
              <a:rPr lang="en-US" sz="2000" dirty="0" smtClean="0">
                <a:solidFill>
                  <a:prstClr val="black"/>
                </a:solidFill>
              </a:rPr>
              <a:t>    ...</a:t>
            </a:r>
          </a:p>
          <a:p>
            <a:r>
              <a:rPr lang="en-US" sz="2000" dirty="0" smtClean="0">
                <a:solidFill>
                  <a:prstClr val="black"/>
                </a:solidFill>
              </a:rPr>
              <a:t>}</a:t>
            </a:r>
          </a:p>
          <a:p>
            <a:endParaRPr lang="en-US" sz="2000" dirty="0">
              <a:solidFill>
                <a:prstClr val="black"/>
              </a:solidFill>
            </a:endParaRPr>
          </a:p>
          <a:p>
            <a:r>
              <a:rPr lang="en-US" sz="2000" dirty="0" smtClean="0">
                <a:solidFill>
                  <a:srgbClr val="0000FF"/>
                </a:solidFill>
              </a:rPr>
              <a:t>function</a:t>
            </a:r>
            <a:r>
              <a:rPr lang="en-US" sz="2000" dirty="0" smtClean="0">
                <a:solidFill>
                  <a:prstClr val="black"/>
                </a:solidFill>
              </a:rPr>
              <a:t> </a:t>
            </a:r>
            <a:r>
              <a:rPr lang="en-US" sz="2000" dirty="0" err="1">
                <a:solidFill>
                  <a:prstClr val="black"/>
                </a:solidFill>
              </a:rPr>
              <a:t>clearCanvas</a:t>
            </a:r>
            <a:r>
              <a:rPr lang="en-US" sz="2000" dirty="0">
                <a:solidFill>
                  <a:prstClr val="black"/>
                </a:solidFill>
              </a:rPr>
              <a:t>(</a:t>
            </a:r>
            <a:r>
              <a:rPr lang="en-US" sz="2000" dirty="0" err="1">
                <a:solidFill>
                  <a:prstClr val="black"/>
                </a:solidFill>
              </a:rPr>
              <a:t>evt</a:t>
            </a:r>
            <a:r>
              <a:rPr lang="en-US" sz="2000" dirty="0">
                <a:solidFill>
                  <a:prstClr val="black"/>
                </a:solidFill>
              </a:rPr>
              <a:t>)</a:t>
            </a:r>
          </a:p>
          <a:p>
            <a:r>
              <a:rPr lang="en-US" sz="2000" dirty="0" smtClean="0">
                <a:solidFill>
                  <a:prstClr val="black"/>
                </a:solidFill>
              </a:rPr>
              <a:t>{</a:t>
            </a:r>
            <a:endParaRPr lang="en-US" sz="2000" dirty="0">
              <a:solidFill>
                <a:prstClr val="black"/>
              </a:solidFill>
            </a:endParaRPr>
          </a:p>
          <a:p>
            <a:r>
              <a:rPr lang="en-US" sz="2000" dirty="0" smtClean="0">
                <a:solidFill>
                  <a:prstClr val="black"/>
                </a:solidFill>
              </a:rPr>
              <a:t>    </a:t>
            </a:r>
            <a:r>
              <a:rPr lang="en-US" sz="2000" dirty="0" err="1" smtClean="0">
                <a:solidFill>
                  <a:prstClr val="black"/>
                </a:solidFill>
              </a:rPr>
              <a:t>context.clearRect</a:t>
            </a:r>
            <a:r>
              <a:rPr lang="en-US" sz="2000" dirty="0" smtClean="0">
                <a:solidFill>
                  <a:prstClr val="black"/>
                </a:solidFill>
              </a:rPr>
              <a:t>(0</a:t>
            </a:r>
            <a:r>
              <a:rPr lang="en-US" sz="2000" dirty="0">
                <a:solidFill>
                  <a:prstClr val="black"/>
                </a:solidFill>
              </a:rPr>
              <a:t>, 0, </a:t>
            </a:r>
            <a:r>
              <a:rPr lang="en-US" sz="2000" dirty="0" err="1">
                <a:solidFill>
                  <a:prstClr val="black"/>
                </a:solidFill>
              </a:rPr>
              <a:t>canvasWidth</a:t>
            </a:r>
            <a:r>
              <a:rPr lang="en-US" sz="2000" dirty="0">
                <a:solidFill>
                  <a:prstClr val="black"/>
                </a:solidFill>
              </a:rPr>
              <a:t>, </a:t>
            </a:r>
            <a:r>
              <a:rPr lang="en-US" sz="2000" dirty="0" err="1">
                <a:solidFill>
                  <a:prstClr val="black"/>
                </a:solidFill>
              </a:rPr>
              <a:t>canvasHeight</a:t>
            </a:r>
            <a:r>
              <a:rPr lang="en-US" sz="2000" dirty="0">
                <a:solidFill>
                  <a:prstClr val="black"/>
                </a:solidFill>
              </a:rPr>
              <a:t>);</a:t>
            </a:r>
          </a:p>
          <a:p>
            <a:r>
              <a:rPr lang="en-US" sz="2000" dirty="0">
                <a:solidFill>
                  <a:prstClr val="black"/>
                </a:solidFill>
              </a:rPr>
              <a:t>    </a:t>
            </a:r>
            <a:r>
              <a:rPr lang="en-US" sz="2000" dirty="0" err="1" smtClean="0">
                <a:solidFill>
                  <a:prstClr val="black"/>
                </a:solidFill>
              </a:rPr>
              <a:t>evt.preventDefault</a:t>
            </a:r>
            <a:r>
              <a:rPr lang="en-US" sz="2000" dirty="0">
                <a:solidFill>
                  <a:prstClr val="black"/>
                </a:solidFill>
              </a:rPr>
              <a:t>();</a:t>
            </a:r>
          </a:p>
          <a:p>
            <a:r>
              <a:rPr lang="en-US" sz="2000" dirty="0" smtClean="0">
                <a:solidFill>
                  <a:prstClr val="black"/>
                </a:solidFill>
              </a:rPr>
              <a:t>}</a:t>
            </a:r>
            <a:endParaRPr lang="en-US" sz="2000" dirty="0" smtClean="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2042531151"/>
      </p:ext>
    </p:extLst>
  </p:cSld>
  <p:clrMapOvr>
    <a:masterClrMapping/>
  </p:clrMapOvr>
  <p:transition>
    <p:strips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err="1" smtClean="0"/>
              <a:t>MSGesture</a:t>
            </a:r>
            <a:r>
              <a:rPr lang="en-US" dirty="0" smtClean="0"/>
              <a:t> Events</a:t>
            </a:r>
            <a:endParaRPr lang="en-US" dirty="0"/>
          </a:p>
        </p:txBody>
      </p:sp>
      <p:sp>
        <p:nvSpPr>
          <p:cNvPr id="6" name="Text Placeholder 5"/>
          <p:cNvSpPr>
            <a:spLocks noGrp="1"/>
          </p:cNvSpPr>
          <p:nvPr>
            <p:ph type="body" sz="quarter" idx="10"/>
          </p:nvPr>
        </p:nvSpPr>
        <p:spPr>
          <a:xfrm>
            <a:off x="726350" y="1067027"/>
            <a:ext cx="10718125" cy="5367623"/>
          </a:xfrm>
        </p:spPr>
        <p:txBody>
          <a:bodyPr/>
          <a:lstStyle/>
          <a:p>
            <a:r>
              <a:rPr lang="en-US" sz="1600" dirty="0" smtClean="0">
                <a:solidFill>
                  <a:srgbClr val="0000FF"/>
                </a:solidFill>
              </a:rPr>
              <a:t>function</a:t>
            </a:r>
            <a:r>
              <a:rPr lang="en-US" sz="1600" dirty="0" smtClean="0">
                <a:solidFill>
                  <a:prstClr val="black"/>
                </a:solidFill>
              </a:rPr>
              <a:t> </a:t>
            </a:r>
            <a:r>
              <a:rPr lang="en-US" sz="1600" dirty="0">
                <a:solidFill>
                  <a:prstClr val="black"/>
                </a:solidFill>
              </a:rPr>
              <a:t>initialize</a:t>
            </a:r>
            <a:r>
              <a:rPr lang="en-US" sz="1600" dirty="0" smtClean="0">
                <a:solidFill>
                  <a:prstClr val="black"/>
                </a:solidFill>
              </a:rPr>
              <a:t>()</a:t>
            </a:r>
          </a:p>
          <a:p>
            <a:r>
              <a:rPr lang="en-US" sz="1600" dirty="0" smtClean="0">
                <a:solidFill>
                  <a:prstClr val="black"/>
                </a:solidFill>
              </a:rPr>
              <a:t>{</a:t>
            </a:r>
          </a:p>
          <a:p>
            <a:r>
              <a:rPr lang="en-US" sz="1600" dirty="0" smtClean="0">
                <a:solidFill>
                  <a:prstClr val="black"/>
                </a:solidFill>
              </a:rPr>
              <a:t>    </a:t>
            </a:r>
            <a:r>
              <a:rPr lang="en-US" sz="1600" dirty="0" err="1" smtClean="0">
                <a:solidFill>
                  <a:prstClr val="black"/>
                </a:solidFill>
              </a:rPr>
              <a:t>touchGesturesCanvas.addEventListener</a:t>
            </a:r>
            <a:r>
              <a:rPr lang="en-US" sz="1600" dirty="0">
                <a:solidFill>
                  <a:prstClr val="black"/>
                </a:solidFill>
              </a:rPr>
              <a:t>(</a:t>
            </a:r>
            <a:r>
              <a:rPr lang="en-US" sz="1600" dirty="0">
                <a:solidFill>
                  <a:srgbClr val="A31515"/>
                </a:solidFill>
              </a:rPr>
              <a:t>"</a:t>
            </a:r>
            <a:r>
              <a:rPr lang="en-US" sz="1600" dirty="0" err="1">
                <a:solidFill>
                  <a:srgbClr val="A31515"/>
                </a:solidFill>
              </a:rPr>
              <a:t>MSGestureStart</a:t>
            </a:r>
            <a:r>
              <a:rPr lang="en-US" sz="1600" dirty="0">
                <a:solidFill>
                  <a:srgbClr val="A31515"/>
                </a:solidFill>
              </a:rPr>
              <a:t>"</a:t>
            </a:r>
            <a:r>
              <a:rPr lang="en-US" sz="1600" dirty="0">
                <a:solidFill>
                  <a:prstClr val="black"/>
                </a:solidFill>
              </a:rPr>
              <a:t>, </a:t>
            </a:r>
            <a:r>
              <a:rPr lang="en-US" sz="1600" dirty="0" err="1">
                <a:solidFill>
                  <a:prstClr val="black"/>
                </a:solidFill>
              </a:rPr>
              <a:t>gestureListener</a:t>
            </a:r>
            <a:r>
              <a:rPr lang="en-US" sz="1600" dirty="0">
                <a:solidFill>
                  <a:prstClr val="black"/>
                </a:solidFill>
              </a:rPr>
              <a:t>, </a:t>
            </a:r>
            <a:r>
              <a:rPr lang="en-US" sz="1600" dirty="0">
                <a:solidFill>
                  <a:srgbClr val="0000FF"/>
                </a:solidFill>
              </a:rPr>
              <a:t>false</a:t>
            </a:r>
            <a:r>
              <a:rPr lang="en-US" sz="1600" dirty="0">
                <a:solidFill>
                  <a:prstClr val="black"/>
                </a:solidFill>
              </a:rPr>
              <a:t>);</a:t>
            </a:r>
          </a:p>
          <a:p>
            <a:r>
              <a:rPr lang="en-US" sz="1600" dirty="0" smtClean="0">
                <a:solidFill>
                  <a:prstClr val="black"/>
                </a:solidFill>
              </a:rPr>
              <a:t>    </a:t>
            </a:r>
            <a:r>
              <a:rPr lang="en-US" sz="1600" dirty="0" err="1" smtClean="0">
                <a:solidFill>
                  <a:prstClr val="black"/>
                </a:solidFill>
              </a:rPr>
              <a:t>touchGesturesCanvas.addEventListener</a:t>
            </a:r>
            <a:r>
              <a:rPr lang="en-US" sz="1600" dirty="0">
                <a:solidFill>
                  <a:prstClr val="black"/>
                </a:solidFill>
              </a:rPr>
              <a:t>(</a:t>
            </a:r>
            <a:r>
              <a:rPr lang="en-US" sz="1600" dirty="0">
                <a:solidFill>
                  <a:srgbClr val="A31515"/>
                </a:solidFill>
              </a:rPr>
              <a:t>"</a:t>
            </a:r>
            <a:r>
              <a:rPr lang="en-US" sz="1600" dirty="0" err="1">
                <a:solidFill>
                  <a:srgbClr val="A31515"/>
                </a:solidFill>
              </a:rPr>
              <a:t>MSGestureEnd</a:t>
            </a:r>
            <a:r>
              <a:rPr lang="en-US" sz="1600" dirty="0">
                <a:solidFill>
                  <a:srgbClr val="A31515"/>
                </a:solidFill>
              </a:rPr>
              <a:t>"</a:t>
            </a:r>
            <a:r>
              <a:rPr lang="en-US" sz="1600" dirty="0">
                <a:solidFill>
                  <a:prstClr val="black"/>
                </a:solidFill>
              </a:rPr>
              <a:t>, </a:t>
            </a:r>
            <a:r>
              <a:rPr lang="en-US" sz="1600" dirty="0" err="1">
                <a:solidFill>
                  <a:prstClr val="black"/>
                </a:solidFill>
              </a:rPr>
              <a:t>gestureListener</a:t>
            </a:r>
            <a:r>
              <a:rPr lang="en-US" sz="1600" dirty="0">
                <a:solidFill>
                  <a:prstClr val="black"/>
                </a:solidFill>
              </a:rPr>
              <a:t>, </a:t>
            </a:r>
            <a:r>
              <a:rPr lang="en-US" sz="1600" dirty="0">
                <a:solidFill>
                  <a:srgbClr val="0000FF"/>
                </a:solidFill>
              </a:rPr>
              <a:t>false</a:t>
            </a:r>
            <a:r>
              <a:rPr lang="en-US" sz="1600" dirty="0">
                <a:solidFill>
                  <a:prstClr val="black"/>
                </a:solidFill>
              </a:rPr>
              <a:t>);</a:t>
            </a:r>
          </a:p>
          <a:p>
            <a:r>
              <a:rPr lang="en-US" sz="1600" dirty="0" smtClean="0">
                <a:solidFill>
                  <a:prstClr val="black"/>
                </a:solidFill>
              </a:rPr>
              <a:t>    </a:t>
            </a:r>
            <a:r>
              <a:rPr lang="en-US" sz="1600" dirty="0" err="1" smtClean="0">
                <a:solidFill>
                  <a:prstClr val="black"/>
                </a:solidFill>
              </a:rPr>
              <a:t>touchGesturesCanvas.addEventListener</a:t>
            </a:r>
            <a:r>
              <a:rPr lang="en-US" sz="1600" dirty="0">
                <a:solidFill>
                  <a:prstClr val="black"/>
                </a:solidFill>
              </a:rPr>
              <a:t>(</a:t>
            </a:r>
            <a:r>
              <a:rPr lang="en-US" sz="1600" dirty="0">
                <a:solidFill>
                  <a:srgbClr val="A31515"/>
                </a:solidFill>
              </a:rPr>
              <a:t>"</a:t>
            </a:r>
            <a:r>
              <a:rPr lang="en-US" sz="1600" dirty="0" err="1">
                <a:solidFill>
                  <a:srgbClr val="A31515"/>
                </a:solidFill>
              </a:rPr>
              <a:t>MSGestureChange</a:t>
            </a:r>
            <a:r>
              <a:rPr lang="en-US" sz="1600" dirty="0">
                <a:solidFill>
                  <a:srgbClr val="A31515"/>
                </a:solidFill>
              </a:rPr>
              <a:t>"</a:t>
            </a:r>
            <a:r>
              <a:rPr lang="en-US" sz="1600" dirty="0">
                <a:solidFill>
                  <a:prstClr val="black"/>
                </a:solidFill>
              </a:rPr>
              <a:t>, </a:t>
            </a:r>
            <a:r>
              <a:rPr lang="en-US" sz="1600" dirty="0" err="1">
                <a:solidFill>
                  <a:prstClr val="black"/>
                </a:solidFill>
              </a:rPr>
              <a:t>gestureListener</a:t>
            </a:r>
            <a:r>
              <a:rPr lang="en-US" sz="1600" dirty="0">
                <a:solidFill>
                  <a:prstClr val="black"/>
                </a:solidFill>
              </a:rPr>
              <a:t>, </a:t>
            </a:r>
            <a:r>
              <a:rPr lang="en-US" sz="1600" dirty="0">
                <a:solidFill>
                  <a:srgbClr val="0000FF"/>
                </a:solidFill>
              </a:rPr>
              <a:t>false</a:t>
            </a:r>
            <a:r>
              <a:rPr lang="en-US" sz="1600" dirty="0">
                <a:solidFill>
                  <a:prstClr val="black"/>
                </a:solidFill>
              </a:rPr>
              <a:t>);</a:t>
            </a:r>
          </a:p>
          <a:p>
            <a:r>
              <a:rPr lang="en-US" sz="1600" dirty="0" smtClean="0">
                <a:solidFill>
                  <a:prstClr val="black"/>
                </a:solidFill>
              </a:rPr>
              <a:t>    </a:t>
            </a:r>
            <a:r>
              <a:rPr lang="en-US" sz="1600" dirty="0" err="1" smtClean="0">
                <a:solidFill>
                  <a:prstClr val="black"/>
                </a:solidFill>
              </a:rPr>
              <a:t>touchGesturesCanvas.addEventListener</a:t>
            </a:r>
            <a:r>
              <a:rPr lang="en-US" sz="1600" dirty="0">
                <a:solidFill>
                  <a:prstClr val="black"/>
                </a:solidFill>
              </a:rPr>
              <a:t>(</a:t>
            </a:r>
            <a:r>
              <a:rPr lang="en-US" sz="1600" dirty="0">
                <a:solidFill>
                  <a:srgbClr val="A31515"/>
                </a:solidFill>
              </a:rPr>
              <a:t>"</a:t>
            </a:r>
            <a:r>
              <a:rPr lang="en-US" sz="1600" dirty="0" err="1">
                <a:solidFill>
                  <a:srgbClr val="A31515"/>
                </a:solidFill>
              </a:rPr>
              <a:t>MSInertiaStart</a:t>
            </a:r>
            <a:r>
              <a:rPr lang="en-US" sz="1600" dirty="0">
                <a:solidFill>
                  <a:srgbClr val="A31515"/>
                </a:solidFill>
              </a:rPr>
              <a:t>"</a:t>
            </a:r>
            <a:r>
              <a:rPr lang="en-US" sz="1600" dirty="0">
                <a:solidFill>
                  <a:prstClr val="black"/>
                </a:solidFill>
              </a:rPr>
              <a:t>, </a:t>
            </a:r>
            <a:r>
              <a:rPr lang="en-US" sz="1600" dirty="0" err="1">
                <a:solidFill>
                  <a:prstClr val="black"/>
                </a:solidFill>
              </a:rPr>
              <a:t>gestureListenerInertia</a:t>
            </a:r>
            <a:r>
              <a:rPr lang="en-US" sz="1600" dirty="0">
                <a:solidFill>
                  <a:prstClr val="black"/>
                </a:solidFill>
              </a:rPr>
              <a:t>, </a:t>
            </a:r>
            <a:r>
              <a:rPr lang="en-US" sz="1600" dirty="0">
                <a:solidFill>
                  <a:srgbClr val="0000FF"/>
                </a:solidFill>
              </a:rPr>
              <a:t>false</a:t>
            </a:r>
            <a:r>
              <a:rPr lang="en-US" sz="1600" dirty="0">
                <a:solidFill>
                  <a:prstClr val="black"/>
                </a:solidFill>
              </a:rPr>
              <a:t>);</a:t>
            </a:r>
          </a:p>
          <a:p>
            <a:r>
              <a:rPr lang="en-US" sz="1600" dirty="0" smtClean="0">
                <a:solidFill>
                  <a:prstClr val="black"/>
                </a:solidFill>
              </a:rPr>
              <a:t>    </a:t>
            </a:r>
            <a:r>
              <a:rPr lang="en-US" sz="1600" dirty="0" err="1" smtClean="0">
                <a:solidFill>
                  <a:prstClr val="black"/>
                </a:solidFill>
              </a:rPr>
              <a:t>touchGesturesCanvas.addEventListener</a:t>
            </a:r>
            <a:r>
              <a:rPr lang="en-US" sz="1600" dirty="0">
                <a:solidFill>
                  <a:prstClr val="black"/>
                </a:solidFill>
              </a:rPr>
              <a:t>(</a:t>
            </a:r>
            <a:r>
              <a:rPr lang="en-US" sz="1600" dirty="0">
                <a:solidFill>
                  <a:srgbClr val="A31515"/>
                </a:solidFill>
              </a:rPr>
              <a:t>"</a:t>
            </a:r>
            <a:r>
              <a:rPr lang="en-US" sz="1600" dirty="0" err="1">
                <a:solidFill>
                  <a:srgbClr val="A31515"/>
                </a:solidFill>
              </a:rPr>
              <a:t>MSInertiaEnd</a:t>
            </a:r>
            <a:r>
              <a:rPr lang="en-US" sz="1600" dirty="0">
                <a:solidFill>
                  <a:srgbClr val="A31515"/>
                </a:solidFill>
              </a:rPr>
              <a:t>"</a:t>
            </a:r>
            <a:r>
              <a:rPr lang="en-US" sz="1600" dirty="0">
                <a:solidFill>
                  <a:prstClr val="black"/>
                </a:solidFill>
              </a:rPr>
              <a:t>, </a:t>
            </a:r>
            <a:r>
              <a:rPr lang="en-US" sz="1600" dirty="0" err="1">
                <a:solidFill>
                  <a:prstClr val="black"/>
                </a:solidFill>
              </a:rPr>
              <a:t>gestureListenerInertia</a:t>
            </a:r>
            <a:r>
              <a:rPr lang="en-US" sz="1600" dirty="0">
                <a:solidFill>
                  <a:prstClr val="black"/>
                </a:solidFill>
              </a:rPr>
              <a:t>, </a:t>
            </a:r>
            <a:r>
              <a:rPr lang="en-US" sz="1600" dirty="0">
                <a:solidFill>
                  <a:srgbClr val="0000FF"/>
                </a:solidFill>
              </a:rPr>
              <a:t>false</a:t>
            </a:r>
            <a:r>
              <a:rPr lang="en-US" sz="1600" dirty="0" smtClean="0">
                <a:solidFill>
                  <a:prstClr val="black"/>
                </a:solidFill>
              </a:rPr>
              <a:t>);</a:t>
            </a:r>
          </a:p>
          <a:p>
            <a:r>
              <a:rPr lang="en-US" sz="1600" dirty="0" smtClean="0">
                <a:solidFill>
                  <a:prstClr val="black"/>
                </a:solidFill>
              </a:rPr>
              <a:t>}</a:t>
            </a:r>
          </a:p>
          <a:p>
            <a:endParaRPr lang="en-US" sz="1600" dirty="0">
              <a:solidFill>
                <a:prstClr val="black"/>
              </a:solidFill>
            </a:endParaRPr>
          </a:p>
          <a:p>
            <a:r>
              <a:rPr lang="en-US" sz="1600" dirty="0" smtClean="0">
                <a:solidFill>
                  <a:srgbClr val="0000FF"/>
                </a:solidFill>
              </a:rPr>
              <a:t>function</a:t>
            </a:r>
            <a:r>
              <a:rPr lang="en-US" sz="1600" dirty="0" smtClean="0">
                <a:solidFill>
                  <a:prstClr val="black"/>
                </a:solidFill>
              </a:rPr>
              <a:t> </a:t>
            </a:r>
            <a:r>
              <a:rPr lang="en-US" sz="1600" dirty="0" err="1">
                <a:solidFill>
                  <a:prstClr val="black"/>
                </a:solidFill>
              </a:rPr>
              <a:t>gestureListener</a:t>
            </a:r>
            <a:r>
              <a:rPr lang="en-US" sz="1600" dirty="0">
                <a:solidFill>
                  <a:prstClr val="black"/>
                </a:solidFill>
              </a:rPr>
              <a:t>(</a:t>
            </a:r>
            <a:r>
              <a:rPr lang="en-US" sz="1600" dirty="0" err="1">
                <a:solidFill>
                  <a:prstClr val="black"/>
                </a:solidFill>
              </a:rPr>
              <a:t>evt</a:t>
            </a:r>
            <a:r>
              <a:rPr lang="en-US" sz="1600" dirty="0">
                <a:solidFill>
                  <a:prstClr val="black"/>
                </a:solidFill>
              </a:rPr>
              <a:t>) {</a:t>
            </a:r>
          </a:p>
          <a:p>
            <a:r>
              <a:rPr lang="en-US" sz="1600" dirty="0" smtClean="0">
                <a:solidFill>
                  <a:prstClr val="black"/>
                </a:solidFill>
              </a:rPr>
              <a:t>    </a:t>
            </a:r>
            <a:r>
              <a:rPr lang="en-US" sz="1600" dirty="0" err="1" smtClean="0">
                <a:solidFill>
                  <a:srgbClr val="0000FF"/>
                </a:solidFill>
              </a:rPr>
              <a:t>var</a:t>
            </a:r>
            <a:r>
              <a:rPr lang="en-US" sz="1600" dirty="0" smtClean="0">
                <a:solidFill>
                  <a:prstClr val="black"/>
                </a:solidFill>
              </a:rPr>
              <a:t> </a:t>
            </a:r>
            <a:r>
              <a:rPr lang="en-US" sz="1600" dirty="0" err="1">
                <a:solidFill>
                  <a:prstClr val="black"/>
                </a:solidFill>
              </a:rPr>
              <a:t>str</a:t>
            </a:r>
            <a:r>
              <a:rPr lang="en-US" sz="1600" dirty="0">
                <a:solidFill>
                  <a:prstClr val="black"/>
                </a:solidFill>
              </a:rPr>
              <a:t> = </a:t>
            </a:r>
            <a:r>
              <a:rPr lang="en-US" sz="1600" dirty="0" err="1">
                <a:solidFill>
                  <a:prstClr val="black"/>
                </a:solidFill>
              </a:rPr>
              <a:t>evt.type</a:t>
            </a:r>
            <a:r>
              <a:rPr lang="en-US" sz="1600" dirty="0">
                <a:solidFill>
                  <a:prstClr val="black"/>
                </a:solidFill>
              </a:rPr>
              <a:t> + </a:t>
            </a:r>
            <a:r>
              <a:rPr lang="en-US" sz="1600" dirty="0">
                <a:solidFill>
                  <a:srgbClr val="A31515"/>
                </a:solidFill>
              </a:rPr>
              <a:t>" at "</a:t>
            </a:r>
            <a:r>
              <a:rPr lang="en-US" sz="1600" dirty="0">
                <a:solidFill>
                  <a:prstClr val="black"/>
                </a:solidFill>
              </a:rPr>
              <a:t> + </a:t>
            </a:r>
            <a:r>
              <a:rPr lang="en-US" sz="1600" dirty="0" err="1">
                <a:solidFill>
                  <a:prstClr val="black"/>
                </a:solidFill>
              </a:rPr>
              <a:t>evt.clientX</a:t>
            </a:r>
            <a:r>
              <a:rPr lang="en-US" sz="1600" dirty="0">
                <a:solidFill>
                  <a:prstClr val="black"/>
                </a:solidFill>
              </a:rPr>
              <a:t> + </a:t>
            </a:r>
          </a:p>
          <a:p>
            <a:r>
              <a:rPr lang="en-US" sz="1600" dirty="0" smtClean="0">
                <a:solidFill>
                  <a:prstClr val="black"/>
                </a:solidFill>
              </a:rPr>
              <a:t>        </a:t>
            </a:r>
            <a:r>
              <a:rPr lang="en-US" sz="1600" dirty="0" smtClean="0">
                <a:solidFill>
                  <a:srgbClr val="A31515"/>
                </a:solidFill>
              </a:rPr>
              <a:t>", </a:t>
            </a:r>
            <a:r>
              <a:rPr lang="en-US" sz="1600" dirty="0">
                <a:solidFill>
                  <a:srgbClr val="A31515"/>
                </a:solidFill>
              </a:rPr>
              <a:t>"</a:t>
            </a:r>
            <a:r>
              <a:rPr lang="en-US" sz="1600" dirty="0">
                <a:solidFill>
                  <a:prstClr val="black"/>
                </a:solidFill>
              </a:rPr>
              <a:t> + </a:t>
            </a:r>
            <a:r>
              <a:rPr lang="en-US" sz="1600" dirty="0" err="1">
                <a:solidFill>
                  <a:prstClr val="black"/>
                </a:solidFill>
              </a:rPr>
              <a:t>evt.clientY</a:t>
            </a:r>
            <a:r>
              <a:rPr lang="en-US" sz="1600" dirty="0">
                <a:solidFill>
                  <a:prstClr val="black"/>
                </a:solidFill>
              </a:rPr>
              <a:t> + </a:t>
            </a:r>
            <a:r>
              <a:rPr lang="en-US" sz="1600" dirty="0">
                <a:solidFill>
                  <a:srgbClr val="A31515"/>
                </a:solidFill>
              </a:rPr>
              <a:t>"&lt;</a:t>
            </a:r>
            <a:r>
              <a:rPr lang="en-US" sz="1600" dirty="0" err="1">
                <a:solidFill>
                  <a:srgbClr val="A31515"/>
                </a:solidFill>
              </a:rPr>
              <a:t>br</a:t>
            </a:r>
            <a:r>
              <a:rPr lang="en-US" sz="1600" dirty="0">
                <a:solidFill>
                  <a:srgbClr val="A31515"/>
                </a:solidFill>
              </a:rPr>
              <a:t>/&gt;"</a:t>
            </a:r>
            <a:r>
              <a:rPr lang="en-US" sz="1600" dirty="0">
                <a:solidFill>
                  <a:prstClr val="black"/>
                </a:solidFill>
              </a:rPr>
              <a:t>;</a:t>
            </a:r>
          </a:p>
          <a:p>
            <a:r>
              <a:rPr lang="en-US" sz="1600" dirty="0">
                <a:solidFill>
                  <a:prstClr val="black"/>
                </a:solidFill>
              </a:rPr>
              <a:t>    </a:t>
            </a:r>
            <a:r>
              <a:rPr lang="en-US" sz="1600" dirty="0" smtClean="0">
                <a:solidFill>
                  <a:prstClr val="black"/>
                </a:solidFill>
              </a:rPr>
              <a:t>outputEvents2.innerHTML </a:t>
            </a:r>
            <a:r>
              <a:rPr lang="en-US" sz="1600" dirty="0">
                <a:solidFill>
                  <a:prstClr val="black"/>
                </a:solidFill>
              </a:rPr>
              <a:t>= </a:t>
            </a:r>
            <a:r>
              <a:rPr lang="en-US" sz="1600" dirty="0" err="1">
                <a:solidFill>
                  <a:prstClr val="black"/>
                </a:solidFill>
              </a:rPr>
              <a:t>str</a:t>
            </a:r>
            <a:r>
              <a:rPr lang="en-US" sz="1600" dirty="0">
                <a:solidFill>
                  <a:prstClr val="black"/>
                </a:solidFill>
              </a:rPr>
              <a:t> + outputEvents2.innerHTML;</a:t>
            </a:r>
          </a:p>
          <a:p>
            <a:r>
              <a:rPr lang="en-US" sz="1600" dirty="0" smtClean="0">
                <a:solidFill>
                  <a:prstClr val="black"/>
                </a:solidFill>
              </a:rPr>
              <a:t>}</a:t>
            </a:r>
            <a:endParaRPr lang="en-US" sz="1600" dirty="0">
              <a:solidFill>
                <a:prstClr val="black"/>
              </a:solidFill>
            </a:endParaRPr>
          </a:p>
          <a:p>
            <a:endParaRPr lang="en-US" sz="1600" dirty="0">
              <a:solidFill>
                <a:prstClr val="black"/>
              </a:solidFill>
            </a:endParaRPr>
          </a:p>
          <a:p>
            <a:r>
              <a:rPr lang="en-US" sz="1600" dirty="0" smtClean="0">
                <a:solidFill>
                  <a:srgbClr val="0000FF"/>
                </a:solidFill>
              </a:rPr>
              <a:t>function</a:t>
            </a:r>
            <a:r>
              <a:rPr lang="en-US" sz="1600" dirty="0" smtClean="0">
                <a:solidFill>
                  <a:prstClr val="black"/>
                </a:solidFill>
              </a:rPr>
              <a:t> </a:t>
            </a:r>
            <a:r>
              <a:rPr lang="en-US" sz="1600" dirty="0" err="1">
                <a:solidFill>
                  <a:prstClr val="black"/>
                </a:solidFill>
              </a:rPr>
              <a:t>gestureListenerInertia</a:t>
            </a:r>
            <a:r>
              <a:rPr lang="en-US" sz="1600" dirty="0">
                <a:solidFill>
                  <a:prstClr val="black"/>
                </a:solidFill>
              </a:rPr>
              <a:t>(</a:t>
            </a:r>
            <a:r>
              <a:rPr lang="en-US" sz="1600" dirty="0" err="1">
                <a:solidFill>
                  <a:prstClr val="black"/>
                </a:solidFill>
              </a:rPr>
              <a:t>evt</a:t>
            </a:r>
            <a:r>
              <a:rPr lang="en-US" sz="1600" dirty="0">
                <a:solidFill>
                  <a:prstClr val="black"/>
                </a:solidFill>
              </a:rPr>
              <a:t>) {</a:t>
            </a:r>
          </a:p>
          <a:p>
            <a:r>
              <a:rPr lang="en-US" sz="1600" dirty="0" smtClean="0">
                <a:solidFill>
                  <a:prstClr val="black"/>
                </a:solidFill>
              </a:rPr>
              <a:t>    </a:t>
            </a:r>
            <a:r>
              <a:rPr lang="en-US" sz="1600" dirty="0" err="1" smtClean="0">
                <a:solidFill>
                  <a:srgbClr val="0000FF"/>
                </a:solidFill>
              </a:rPr>
              <a:t>var</a:t>
            </a:r>
            <a:r>
              <a:rPr lang="en-US" sz="1600" dirty="0" smtClean="0">
                <a:solidFill>
                  <a:prstClr val="black"/>
                </a:solidFill>
              </a:rPr>
              <a:t> </a:t>
            </a:r>
            <a:r>
              <a:rPr lang="en-US" sz="1600" dirty="0" err="1">
                <a:solidFill>
                  <a:prstClr val="black"/>
                </a:solidFill>
              </a:rPr>
              <a:t>str</a:t>
            </a:r>
            <a:r>
              <a:rPr lang="en-US" sz="1600" dirty="0">
                <a:solidFill>
                  <a:prstClr val="black"/>
                </a:solidFill>
              </a:rPr>
              <a:t> = </a:t>
            </a:r>
            <a:r>
              <a:rPr lang="en-US" sz="1600" dirty="0" err="1">
                <a:solidFill>
                  <a:prstClr val="black"/>
                </a:solidFill>
              </a:rPr>
              <a:t>evt.type</a:t>
            </a:r>
            <a:r>
              <a:rPr lang="en-US" sz="1600" dirty="0">
                <a:solidFill>
                  <a:prstClr val="black"/>
                </a:solidFill>
              </a:rPr>
              <a:t> + </a:t>
            </a:r>
            <a:r>
              <a:rPr lang="en-US" sz="1600" dirty="0">
                <a:solidFill>
                  <a:srgbClr val="A31515"/>
                </a:solidFill>
              </a:rPr>
              <a:t>" at "</a:t>
            </a:r>
            <a:r>
              <a:rPr lang="en-US" sz="1600" dirty="0">
                <a:solidFill>
                  <a:prstClr val="black"/>
                </a:solidFill>
              </a:rPr>
              <a:t> + </a:t>
            </a:r>
            <a:r>
              <a:rPr lang="en-US" sz="1600" dirty="0" err="1">
                <a:solidFill>
                  <a:prstClr val="black"/>
                </a:solidFill>
              </a:rPr>
              <a:t>evt.clientX</a:t>
            </a:r>
            <a:r>
              <a:rPr lang="en-US" sz="1600" dirty="0">
                <a:solidFill>
                  <a:prstClr val="black"/>
                </a:solidFill>
              </a:rPr>
              <a:t> + </a:t>
            </a:r>
          </a:p>
          <a:p>
            <a:r>
              <a:rPr lang="en-US" sz="1600" dirty="0">
                <a:solidFill>
                  <a:prstClr val="black"/>
                </a:solidFill>
              </a:rPr>
              <a:t>    </a:t>
            </a:r>
            <a:r>
              <a:rPr lang="en-US" sz="1600" dirty="0" smtClean="0">
                <a:solidFill>
                  <a:prstClr val="black"/>
                </a:solidFill>
              </a:rPr>
              <a:t>    </a:t>
            </a:r>
            <a:r>
              <a:rPr lang="en-US" sz="1600" dirty="0">
                <a:solidFill>
                  <a:srgbClr val="A31515"/>
                </a:solidFill>
              </a:rPr>
              <a:t>", "</a:t>
            </a:r>
            <a:r>
              <a:rPr lang="en-US" sz="1600" dirty="0">
                <a:solidFill>
                  <a:prstClr val="black"/>
                </a:solidFill>
              </a:rPr>
              <a:t> + </a:t>
            </a:r>
            <a:r>
              <a:rPr lang="en-US" sz="1600" dirty="0" err="1">
                <a:solidFill>
                  <a:prstClr val="black"/>
                </a:solidFill>
              </a:rPr>
              <a:t>evt.clientY</a:t>
            </a:r>
            <a:r>
              <a:rPr lang="en-US" sz="1600" dirty="0">
                <a:solidFill>
                  <a:prstClr val="black"/>
                </a:solidFill>
              </a:rPr>
              <a:t> + </a:t>
            </a:r>
            <a:r>
              <a:rPr lang="en-US" sz="1600" dirty="0">
                <a:solidFill>
                  <a:srgbClr val="A31515"/>
                </a:solidFill>
              </a:rPr>
              <a:t>" Velocity "</a:t>
            </a:r>
            <a:r>
              <a:rPr lang="en-US" sz="1600" dirty="0">
                <a:solidFill>
                  <a:prstClr val="black"/>
                </a:solidFill>
              </a:rPr>
              <a:t> + </a:t>
            </a:r>
            <a:r>
              <a:rPr lang="en-US" sz="1600" dirty="0" err="1">
                <a:solidFill>
                  <a:prstClr val="black"/>
                </a:solidFill>
              </a:rPr>
              <a:t>evt.velocityX</a:t>
            </a:r>
            <a:r>
              <a:rPr lang="en-US" sz="1600" dirty="0">
                <a:solidFill>
                  <a:prstClr val="black"/>
                </a:solidFill>
              </a:rPr>
              <a:t> + </a:t>
            </a:r>
            <a:r>
              <a:rPr lang="en-US" sz="1600" dirty="0">
                <a:solidFill>
                  <a:srgbClr val="A31515"/>
                </a:solidFill>
              </a:rPr>
              <a:t>"&lt;</a:t>
            </a:r>
            <a:r>
              <a:rPr lang="en-US" sz="1600" dirty="0" err="1">
                <a:solidFill>
                  <a:srgbClr val="A31515"/>
                </a:solidFill>
              </a:rPr>
              <a:t>br</a:t>
            </a:r>
            <a:r>
              <a:rPr lang="en-US" sz="1600" dirty="0">
                <a:solidFill>
                  <a:srgbClr val="A31515"/>
                </a:solidFill>
              </a:rPr>
              <a:t>/&gt;"</a:t>
            </a:r>
            <a:r>
              <a:rPr lang="en-US" sz="1600" dirty="0">
                <a:solidFill>
                  <a:prstClr val="black"/>
                </a:solidFill>
              </a:rPr>
              <a:t>;</a:t>
            </a:r>
          </a:p>
          <a:p>
            <a:r>
              <a:rPr lang="en-US" sz="1600" dirty="0">
                <a:solidFill>
                  <a:prstClr val="black"/>
                </a:solidFill>
              </a:rPr>
              <a:t>    </a:t>
            </a:r>
            <a:r>
              <a:rPr lang="en-US" sz="1600" dirty="0" smtClean="0">
                <a:solidFill>
                  <a:prstClr val="black"/>
                </a:solidFill>
              </a:rPr>
              <a:t>outputEvents2.innerHTML </a:t>
            </a:r>
            <a:r>
              <a:rPr lang="en-US" sz="1600" dirty="0">
                <a:solidFill>
                  <a:prstClr val="black"/>
                </a:solidFill>
              </a:rPr>
              <a:t>= </a:t>
            </a:r>
            <a:r>
              <a:rPr lang="en-US" sz="1600" dirty="0" err="1">
                <a:solidFill>
                  <a:prstClr val="black"/>
                </a:solidFill>
              </a:rPr>
              <a:t>str</a:t>
            </a:r>
            <a:r>
              <a:rPr lang="en-US" sz="1600" dirty="0">
                <a:solidFill>
                  <a:prstClr val="black"/>
                </a:solidFill>
              </a:rPr>
              <a:t> + outputEvents2.innerHTML;</a:t>
            </a:r>
          </a:p>
          <a:p>
            <a:r>
              <a:rPr lang="en-US" sz="1600" dirty="0" smtClean="0">
                <a:solidFill>
                  <a:prstClr val="black"/>
                </a:solidFill>
              </a:rPr>
              <a:t>}</a:t>
            </a:r>
            <a:endParaRPr lang="en-US" sz="1600" dirty="0" smtClean="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1183222330"/>
      </p:ext>
    </p:extLst>
  </p:cSld>
  <p:clrMapOvr>
    <a:masterClrMapping/>
  </p:clrMapOvr>
  <p:transition>
    <p:strips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Enabling/disabling Scrolling and Zooming</a:t>
            </a:r>
            <a:endParaRPr lang="en-US" dirty="0"/>
          </a:p>
        </p:txBody>
      </p:sp>
      <p:sp>
        <p:nvSpPr>
          <p:cNvPr id="6" name="Text Placeholder 5"/>
          <p:cNvSpPr>
            <a:spLocks noGrp="1"/>
          </p:cNvSpPr>
          <p:nvPr>
            <p:ph type="body" sz="quarter" idx="10"/>
          </p:nvPr>
        </p:nvSpPr>
        <p:spPr>
          <a:xfrm>
            <a:off x="6958252" y="1767007"/>
            <a:ext cx="4258719" cy="3323987"/>
          </a:xfrm>
        </p:spPr>
        <p:txBody>
          <a:bodyPr/>
          <a:lstStyle/>
          <a:p>
            <a:r>
              <a:rPr lang="en-US" sz="2000" dirty="0" smtClean="0">
                <a:solidFill>
                  <a:srgbClr val="800000"/>
                </a:solidFill>
                <a:highlight>
                  <a:srgbClr val="FFFFFF"/>
                </a:highlight>
                <a:latin typeface="Consolas"/>
              </a:rPr>
              <a:t>.</a:t>
            </a:r>
            <a:r>
              <a:rPr lang="en-US" sz="2000" dirty="0" err="1" smtClean="0">
                <a:solidFill>
                  <a:srgbClr val="800000"/>
                </a:solidFill>
                <a:highlight>
                  <a:srgbClr val="FFFFFF"/>
                </a:highlight>
                <a:latin typeface="Consolas"/>
              </a:rPr>
              <a:t>ZoomingAndScrolling</a:t>
            </a:r>
            <a:endParaRPr lang="en-US" sz="2000" dirty="0" smtClean="0">
              <a:solidFill>
                <a:srgbClr val="800000"/>
              </a:solidFill>
              <a:highlight>
                <a:srgbClr val="FFFFFF"/>
              </a:highlight>
              <a:latin typeface="Consolas"/>
            </a:endParaRPr>
          </a:p>
          <a:p>
            <a:r>
              <a:rPr lang="en-US" sz="2000" dirty="0" smtClean="0">
                <a:solidFill>
                  <a:srgbClr val="000000"/>
                </a:solidFill>
                <a:highlight>
                  <a:srgbClr val="FFFFFF"/>
                </a:highlight>
                <a:latin typeface="Consolas"/>
              </a:rPr>
              <a: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overflow</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auto</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-content-zooming</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zoom</a:t>
            </a:r>
            <a:r>
              <a:rPr lang="en-US" sz="2000" dirty="0">
                <a:solidFill>
                  <a:srgbClr val="000000"/>
                </a:solidFill>
                <a:highlight>
                  <a:srgbClr val="FFFFFF"/>
                </a:highlight>
                <a:latin typeface="Consolas"/>
              </a:rPr>
              <a:t>;</a:t>
            </a:r>
          </a:p>
          <a:p>
            <a:r>
              <a:rPr lang="en-US" sz="2000" dirty="0" smtClean="0">
                <a:solidFill>
                  <a:srgbClr val="000000"/>
                </a:solidFill>
                <a:highlight>
                  <a:srgbClr val="FFFFFF"/>
                </a:highlight>
                <a:latin typeface="Consolas"/>
              </a:rPr>
              <a:t>}</a:t>
            </a:r>
          </a:p>
          <a:p>
            <a:endParaRPr lang="en-US" sz="2000" dirty="0">
              <a:solidFill>
                <a:srgbClr val="000000"/>
              </a:solidFill>
              <a:highlight>
                <a:srgbClr val="FFFFFF"/>
              </a:highlight>
              <a:latin typeface="Consolas"/>
            </a:endParaRPr>
          </a:p>
          <a:p>
            <a:r>
              <a:rPr lang="en-US" sz="2000" dirty="0">
                <a:solidFill>
                  <a:srgbClr val="800000"/>
                </a:solidFill>
                <a:highlight>
                  <a:srgbClr val="FFFFFF"/>
                </a:highlight>
                <a:latin typeface="Consolas"/>
              </a:rPr>
              <a:t>.</a:t>
            </a:r>
            <a:r>
              <a:rPr lang="en-US" sz="2000" dirty="0" err="1">
                <a:solidFill>
                  <a:srgbClr val="800000"/>
                </a:solidFill>
                <a:highlight>
                  <a:srgbClr val="FFFFFF"/>
                </a:highlight>
                <a:latin typeface="Consolas"/>
              </a:rPr>
              <a:t>NoZooming</a:t>
            </a:r>
            <a:endParaRPr lang="en-US" sz="2000" dirty="0">
              <a:solidFill>
                <a:srgbClr val="800000"/>
              </a:solidFill>
              <a:highlight>
                <a:srgbClr val="FFFFFF"/>
              </a:highlight>
              <a:latin typeface="Consolas"/>
            </a:endParaRPr>
          </a:p>
          <a:p>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-content-zooming</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none</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a:t>
            </a:r>
            <a:endParaRPr lang="en-US" sz="2000" dirty="0" smtClean="0">
              <a:gradFill>
                <a:gsLst>
                  <a:gs pos="0">
                    <a:schemeClr val="bg1"/>
                  </a:gs>
                  <a:gs pos="86000">
                    <a:schemeClr val="bg1"/>
                  </a:gs>
                </a:gsLst>
                <a:lin ang="5400000" scaled="0"/>
              </a:gradFill>
            </a:endParaRPr>
          </a:p>
        </p:txBody>
      </p:sp>
      <p:sp>
        <p:nvSpPr>
          <p:cNvPr id="2" name="Rectangle 1"/>
          <p:cNvSpPr/>
          <p:nvPr/>
        </p:nvSpPr>
        <p:spPr>
          <a:xfrm>
            <a:off x="971854" y="1536174"/>
            <a:ext cx="5014544" cy="4708981"/>
          </a:xfrm>
          <a:prstGeom prst="rect">
            <a:avLst/>
          </a:prstGeom>
        </p:spPr>
        <p:txBody>
          <a:bodyPr wrap="square">
            <a:spAutoFit/>
          </a:bodyPr>
          <a:lstStyle/>
          <a:p>
            <a:pPr defTabSz="914363"/>
            <a:r>
              <a:rPr lang="en-US" sz="2000" dirty="0">
                <a:solidFill>
                  <a:srgbClr val="800000"/>
                </a:solidFill>
                <a:highlight>
                  <a:srgbClr val="FFFFFF"/>
                </a:highlight>
                <a:latin typeface="Consolas"/>
              </a:rPr>
              <a:t>.Scrolling</a:t>
            </a:r>
            <a:endParaRPr lang="en-US" sz="2000" dirty="0">
              <a:solidFill>
                <a:srgbClr val="000000"/>
              </a:solidFill>
              <a:highlight>
                <a:srgbClr val="FFFFFF"/>
              </a:highlight>
              <a:latin typeface="Consolas"/>
            </a:endParaRPr>
          </a:p>
          <a:p>
            <a:pPr defTabSz="914363"/>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overflow</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scroll</a:t>
            </a:r>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a:t>
            </a:r>
          </a:p>
          <a:p>
            <a:pPr defTabSz="914363"/>
            <a:endParaRPr lang="en-US" sz="2000" dirty="0">
              <a:solidFill>
                <a:srgbClr val="800000"/>
              </a:solidFill>
              <a:highlight>
                <a:srgbClr val="FFFFFF"/>
              </a:highlight>
              <a:latin typeface="Consolas"/>
            </a:endParaRPr>
          </a:p>
          <a:p>
            <a:pPr defTabSz="914363"/>
            <a:r>
              <a:rPr lang="en-US" sz="2000" dirty="0">
                <a:solidFill>
                  <a:srgbClr val="800000"/>
                </a:solidFill>
                <a:highlight>
                  <a:srgbClr val="FFFFFF"/>
                </a:highlight>
                <a:latin typeface="Consolas"/>
              </a:rPr>
              <a:t>.</a:t>
            </a:r>
            <a:r>
              <a:rPr lang="en-US" sz="2000" dirty="0" err="1">
                <a:solidFill>
                  <a:srgbClr val="800000"/>
                </a:solidFill>
                <a:highlight>
                  <a:srgbClr val="FFFFFF"/>
                </a:highlight>
                <a:latin typeface="Consolas"/>
              </a:rPr>
              <a:t>HorizontalScrolling</a:t>
            </a:r>
            <a:endParaRPr lang="en-US" sz="2000" dirty="0">
              <a:solidFill>
                <a:srgbClr val="000000"/>
              </a:solidFill>
              <a:highlight>
                <a:srgbClr val="FFFFFF"/>
              </a:highlight>
              <a:latin typeface="Consolas"/>
            </a:endParaRPr>
          </a:p>
          <a:p>
            <a:pPr defTabSz="914363"/>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overflow-x</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auto</a:t>
            </a:r>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overflow-y</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hidden</a:t>
            </a:r>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a:t>
            </a:r>
          </a:p>
          <a:p>
            <a:pPr defTabSz="914363"/>
            <a:endParaRPr lang="en-US" sz="2000" dirty="0">
              <a:solidFill>
                <a:srgbClr val="800000"/>
              </a:solidFill>
              <a:highlight>
                <a:srgbClr val="FFFFFF"/>
              </a:highlight>
              <a:latin typeface="Consolas"/>
            </a:endParaRPr>
          </a:p>
          <a:p>
            <a:pPr defTabSz="914363"/>
            <a:r>
              <a:rPr lang="en-US" sz="2000" dirty="0">
                <a:solidFill>
                  <a:srgbClr val="800000"/>
                </a:solidFill>
                <a:highlight>
                  <a:srgbClr val="FFFFFF"/>
                </a:highlight>
                <a:latin typeface="Consolas"/>
              </a:rPr>
              <a:t>.</a:t>
            </a:r>
            <a:r>
              <a:rPr lang="en-US" sz="2000" dirty="0" err="1">
                <a:solidFill>
                  <a:srgbClr val="800000"/>
                </a:solidFill>
                <a:highlight>
                  <a:srgbClr val="FFFFFF"/>
                </a:highlight>
                <a:latin typeface="Consolas"/>
              </a:rPr>
              <a:t>NoScrolling</a:t>
            </a:r>
            <a:endParaRPr lang="en-US" sz="2000" dirty="0">
              <a:solidFill>
                <a:srgbClr val="000000"/>
              </a:solidFill>
              <a:highlight>
                <a:srgbClr val="FFFFFF"/>
              </a:highlight>
              <a:latin typeface="Consolas"/>
            </a:endParaRPr>
          </a:p>
          <a:p>
            <a:pPr defTabSz="914363"/>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overflow</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hidden</a:t>
            </a:r>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a:t>
            </a:r>
          </a:p>
        </p:txBody>
      </p:sp>
    </p:spTree>
    <p:extLst>
      <p:ext uri="{BB962C8B-B14F-4D97-AF65-F5344CB8AC3E}">
        <p14:creationId xmlns:p14="http://schemas.microsoft.com/office/powerpoint/2010/main" val="56991323"/>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indesign\Modern\Touch\presentation\Build\images\Final_AllGestures_v0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6040" y="1164829"/>
            <a:ext cx="11177710" cy="55542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409440" y="228600"/>
            <a:ext cx="11149013" cy="609600"/>
          </a:xfrm>
        </p:spPr>
        <p:txBody>
          <a:bodyPr/>
          <a:lstStyle/>
          <a:p>
            <a:r>
              <a:rPr lang="en-US" dirty="0" smtClean="0"/>
              <a:t>Windows 8 Touch Interactions</a:t>
            </a:r>
            <a:endParaRPr lang="en-US" dirty="0"/>
          </a:p>
        </p:txBody>
      </p:sp>
      <p:sp>
        <p:nvSpPr>
          <p:cNvPr id="3" name="TextBox 2"/>
          <p:cNvSpPr txBox="1"/>
          <p:nvPr/>
        </p:nvSpPr>
        <p:spPr>
          <a:xfrm>
            <a:off x="635328" y="3504021"/>
            <a:ext cx="2476009" cy="276999"/>
          </a:xfrm>
          <a:prstGeom prst="rect">
            <a:avLst/>
          </a:prstGeom>
          <a:noFill/>
        </p:spPr>
        <p:txBody>
          <a:bodyPr wrap="square" lIns="0" tIns="0" rIns="0" bIns="0" rtlCol="0">
            <a:spAutoFit/>
          </a:bodyPr>
          <a:lstStyle/>
          <a:p>
            <a:pPr defTabSz="914363"/>
            <a:r>
              <a:rPr lang="en-US" b="1" dirty="0">
                <a:solidFill>
                  <a:srgbClr val="232323">
                    <a:lumMod val="90000"/>
                    <a:lumOff val="10000"/>
                  </a:srgbClr>
                </a:solidFill>
                <a:latin typeface="Segoe UI" pitchFamily="34" charset="0"/>
                <a:ea typeface="Segoe UI" pitchFamily="34" charset="0"/>
                <a:cs typeface="Segoe UI" pitchFamily="34" charset="0"/>
              </a:rPr>
              <a:t>Press and hold </a:t>
            </a:r>
            <a:r>
              <a:rPr lang="en-US" dirty="0">
                <a:solidFill>
                  <a:srgbClr val="232323">
                    <a:lumMod val="90000"/>
                    <a:lumOff val="10000"/>
                  </a:srgbClr>
                </a:solidFill>
                <a:latin typeface="Segoe UI" pitchFamily="34" charset="0"/>
                <a:ea typeface="Segoe UI" pitchFamily="34" charset="0"/>
                <a:cs typeface="Segoe UI" pitchFamily="34" charset="0"/>
              </a:rPr>
              <a:t>to learn</a:t>
            </a:r>
          </a:p>
        </p:txBody>
      </p:sp>
      <p:sp>
        <p:nvSpPr>
          <p:cNvPr id="7" name="TextBox 6"/>
          <p:cNvSpPr txBox="1"/>
          <p:nvPr/>
        </p:nvSpPr>
        <p:spPr>
          <a:xfrm>
            <a:off x="9060863" y="3502688"/>
            <a:ext cx="2529453" cy="276999"/>
          </a:xfrm>
          <a:prstGeom prst="rect">
            <a:avLst/>
          </a:prstGeom>
          <a:noFill/>
        </p:spPr>
        <p:txBody>
          <a:bodyPr wrap="square" lIns="0" tIns="0" rIns="0" bIns="0" rtlCol="0">
            <a:spAutoFit/>
          </a:bodyPr>
          <a:lstStyle/>
          <a:p>
            <a:pPr defTabSz="914363"/>
            <a:r>
              <a:rPr lang="en-US" b="1" dirty="0">
                <a:solidFill>
                  <a:srgbClr val="585858"/>
                </a:solidFill>
                <a:latin typeface="Segoe UI" pitchFamily="34" charset="0"/>
                <a:ea typeface="Segoe UI" pitchFamily="34" charset="0"/>
                <a:cs typeface="Segoe UI" pitchFamily="34" charset="0"/>
              </a:rPr>
              <a:t>Swipe</a:t>
            </a:r>
            <a:r>
              <a:rPr lang="en-US" dirty="0">
                <a:solidFill>
                  <a:srgbClr val="585858"/>
                </a:solidFill>
                <a:latin typeface="Segoe UI" pitchFamily="34" charset="0"/>
                <a:ea typeface="Segoe UI" pitchFamily="34" charset="0"/>
                <a:cs typeface="Segoe UI" pitchFamily="34" charset="0"/>
              </a:rPr>
              <a:t> </a:t>
            </a:r>
            <a:r>
              <a:rPr lang="en-US" dirty="0">
                <a:solidFill>
                  <a:srgbClr val="232323">
                    <a:lumMod val="90000"/>
                    <a:lumOff val="10000"/>
                  </a:srgbClr>
                </a:solidFill>
                <a:latin typeface="Segoe UI" pitchFamily="34" charset="0"/>
                <a:ea typeface="Segoe UI" pitchFamily="34" charset="0"/>
                <a:cs typeface="Segoe UI" pitchFamily="34" charset="0"/>
              </a:rPr>
              <a:t>to select</a:t>
            </a:r>
          </a:p>
        </p:txBody>
      </p:sp>
      <p:sp>
        <p:nvSpPr>
          <p:cNvPr id="8" name="TextBox 7"/>
          <p:cNvSpPr txBox="1"/>
          <p:nvPr/>
        </p:nvSpPr>
        <p:spPr>
          <a:xfrm>
            <a:off x="6220013" y="3503240"/>
            <a:ext cx="2496472" cy="276448"/>
          </a:xfrm>
          <a:prstGeom prst="rect">
            <a:avLst/>
          </a:prstGeom>
          <a:noFill/>
        </p:spPr>
        <p:txBody>
          <a:bodyPr wrap="square" lIns="0" tIns="0" rIns="0" bIns="0" rtlCol="0">
            <a:spAutoFit/>
          </a:bodyPr>
          <a:lstStyle/>
          <a:p>
            <a:pPr defTabSz="914363"/>
            <a:r>
              <a:rPr lang="en-US" b="1" dirty="0">
                <a:solidFill>
                  <a:srgbClr val="232323">
                    <a:lumMod val="90000"/>
                    <a:lumOff val="10000"/>
                  </a:srgbClr>
                </a:solidFill>
                <a:latin typeface="Segoe UI" pitchFamily="34" charset="0"/>
                <a:ea typeface="Segoe UI" pitchFamily="34" charset="0"/>
                <a:cs typeface="Segoe UI" pitchFamily="34" charset="0"/>
              </a:rPr>
              <a:t>Slide </a:t>
            </a:r>
            <a:r>
              <a:rPr lang="en-US" dirty="0">
                <a:solidFill>
                  <a:srgbClr val="232323">
                    <a:lumMod val="90000"/>
                    <a:lumOff val="10000"/>
                  </a:srgbClr>
                </a:solidFill>
                <a:latin typeface="Segoe UI" pitchFamily="34" charset="0"/>
                <a:ea typeface="Segoe UI" pitchFamily="34" charset="0"/>
                <a:cs typeface="Segoe UI" pitchFamily="34" charset="0"/>
              </a:rPr>
              <a:t>to drag</a:t>
            </a:r>
          </a:p>
        </p:txBody>
      </p:sp>
      <p:sp>
        <p:nvSpPr>
          <p:cNvPr id="10" name="TextBox 9"/>
          <p:cNvSpPr txBox="1"/>
          <p:nvPr/>
        </p:nvSpPr>
        <p:spPr>
          <a:xfrm>
            <a:off x="3453737" y="3504020"/>
            <a:ext cx="2754401" cy="277000"/>
          </a:xfrm>
          <a:prstGeom prst="rect">
            <a:avLst/>
          </a:prstGeom>
          <a:noFill/>
        </p:spPr>
        <p:txBody>
          <a:bodyPr wrap="square" lIns="0" tIns="0" rIns="0" bIns="0" rtlCol="0">
            <a:spAutoFit/>
          </a:bodyPr>
          <a:lstStyle/>
          <a:p>
            <a:pPr defTabSz="914363"/>
            <a:r>
              <a:rPr lang="en-US" b="1" dirty="0">
                <a:solidFill>
                  <a:srgbClr val="585858"/>
                </a:solidFill>
                <a:latin typeface="Segoe UI" pitchFamily="34" charset="0"/>
                <a:ea typeface="Segoe UI" pitchFamily="34" charset="0"/>
                <a:cs typeface="Segoe UI" pitchFamily="34" charset="0"/>
              </a:rPr>
              <a:t>Tap </a:t>
            </a:r>
            <a:r>
              <a:rPr lang="en-US" dirty="0">
                <a:solidFill>
                  <a:srgbClr val="232323">
                    <a:lumMod val="90000"/>
                    <a:lumOff val="10000"/>
                  </a:srgbClr>
                </a:solidFill>
                <a:latin typeface="Segoe UI" pitchFamily="34" charset="0"/>
                <a:ea typeface="Segoe UI" pitchFamily="34" charset="0"/>
                <a:cs typeface="Segoe UI" pitchFamily="34" charset="0"/>
              </a:rPr>
              <a:t>for primary action</a:t>
            </a:r>
          </a:p>
        </p:txBody>
      </p:sp>
      <p:sp>
        <p:nvSpPr>
          <p:cNvPr id="11" name="TextBox 10"/>
          <p:cNvSpPr txBox="1"/>
          <p:nvPr/>
        </p:nvSpPr>
        <p:spPr>
          <a:xfrm>
            <a:off x="2078181" y="6312696"/>
            <a:ext cx="2576946" cy="276999"/>
          </a:xfrm>
          <a:prstGeom prst="rect">
            <a:avLst/>
          </a:prstGeom>
          <a:noFill/>
        </p:spPr>
        <p:txBody>
          <a:bodyPr wrap="square" lIns="0" tIns="0" rIns="0" bIns="0" rtlCol="0">
            <a:spAutoFit/>
          </a:bodyPr>
          <a:lstStyle/>
          <a:p>
            <a:pPr defTabSz="914363"/>
            <a:r>
              <a:rPr lang="en-US" b="1" dirty="0">
                <a:solidFill>
                  <a:srgbClr val="232323">
                    <a:lumMod val="90000"/>
                    <a:lumOff val="10000"/>
                  </a:srgbClr>
                </a:solidFill>
                <a:latin typeface="Segoe UI" pitchFamily="34" charset="0"/>
                <a:ea typeface="Segoe UI" pitchFamily="34" charset="0"/>
                <a:cs typeface="Segoe UI" pitchFamily="34" charset="0"/>
              </a:rPr>
              <a:t>Pinch</a:t>
            </a:r>
            <a:r>
              <a:rPr lang="en-US" dirty="0">
                <a:solidFill>
                  <a:srgbClr val="232323">
                    <a:lumMod val="90000"/>
                    <a:lumOff val="10000"/>
                  </a:srgbClr>
                </a:solidFill>
                <a:latin typeface="Segoe UI" pitchFamily="34" charset="0"/>
                <a:ea typeface="Segoe UI" pitchFamily="34" charset="0"/>
                <a:cs typeface="Segoe UI" pitchFamily="34" charset="0"/>
              </a:rPr>
              <a:t> to zoom</a:t>
            </a:r>
          </a:p>
        </p:txBody>
      </p:sp>
      <p:sp>
        <p:nvSpPr>
          <p:cNvPr id="12" name="TextBox 11"/>
          <p:cNvSpPr txBox="1"/>
          <p:nvPr/>
        </p:nvSpPr>
        <p:spPr>
          <a:xfrm>
            <a:off x="7659574" y="6306663"/>
            <a:ext cx="2746481" cy="276999"/>
          </a:xfrm>
          <a:prstGeom prst="rect">
            <a:avLst/>
          </a:prstGeom>
          <a:noFill/>
        </p:spPr>
        <p:txBody>
          <a:bodyPr wrap="square" lIns="0" tIns="0" rIns="0" bIns="0" rtlCol="0">
            <a:spAutoFit/>
          </a:bodyPr>
          <a:lstStyle/>
          <a:p>
            <a:pPr defTabSz="914363"/>
            <a:r>
              <a:rPr lang="en-US" b="1" dirty="0">
                <a:solidFill>
                  <a:srgbClr val="232323">
                    <a:lumMod val="90000"/>
                    <a:lumOff val="10000"/>
                  </a:srgbClr>
                </a:solidFill>
                <a:latin typeface="Segoe UI" pitchFamily="34" charset="0"/>
                <a:ea typeface="Segoe UI" pitchFamily="34" charset="0"/>
                <a:cs typeface="Segoe UI" pitchFamily="34" charset="0"/>
              </a:rPr>
              <a:t>Rotate</a:t>
            </a:r>
            <a:r>
              <a:rPr lang="en-US" dirty="0">
                <a:solidFill>
                  <a:srgbClr val="232323">
                    <a:lumMod val="90000"/>
                    <a:lumOff val="10000"/>
                  </a:srgbClr>
                </a:solidFill>
                <a:latin typeface="Segoe UI" pitchFamily="34" charset="0"/>
                <a:ea typeface="Segoe UI" pitchFamily="34" charset="0"/>
                <a:cs typeface="Segoe UI" pitchFamily="34" charset="0"/>
              </a:rPr>
              <a:t> to rotate</a:t>
            </a:r>
          </a:p>
        </p:txBody>
      </p:sp>
      <p:sp>
        <p:nvSpPr>
          <p:cNvPr id="5" name="Rectangle 4"/>
          <p:cNvSpPr/>
          <p:nvPr/>
        </p:nvSpPr>
        <p:spPr bwMode="auto">
          <a:xfrm>
            <a:off x="4963885" y="3942608"/>
            <a:ext cx="2504364" cy="226549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3" name="TextBox 12"/>
          <p:cNvSpPr txBox="1"/>
          <p:nvPr/>
        </p:nvSpPr>
        <p:spPr>
          <a:xfrm>
            <a:off x="4876793" y="6029664"/>
            <a:ext cx="2633022" cy="553998"/>
          </a:xfrm>
          <a:prstGeom prst="rect">
            <a:avLst/>
          </a:prstGeom>
          <a:noFill/>
        </p:spPr>
        <p:txBody>
          <a:bodyPr wrap="square" lIns="0" tIns="0" rIns="0" bIns="0" rtlCol="0">
            <a:spAutoFit/>
          </a:bodyPr>
          <a:lstStyle/>
          <a:p>
            <a:pPr defTabSz="914363"/>
            <a:r>
              <a:rPr lang="en-US" b="1" dirty="0">
                <a:solidFill>
                  <a:srgbClr val="585858"/>
                </a:solidFill>
                <a:latin typeface="Segoe UI" pitchFamily="34" charset="0"/>
                <a:ea typeface="Segoe UI" pitchFamily="34" charset="0"/>
                <a:cs typeface="Segoe UI" pitchFamily="34" charset="0"/>
              </a:rPr>
              <a:t>Swipe from edge </a:t>
            </a:r>
            <a:r>
              <a:rPr lang="en-US" dirty="0">
                <a:solidFill>
                  <a:srgbClr val="232323">
                    <a:lumMod val="90000"/>
                    <a:lumOff val="10000"/>
                  </a:srgbClr>
                </a:solidFill>
                <a:latin typeface="Segoe UI" pitchFamily="34" charset="0"/>
                <a:ea typeface="Segoe UI" pitchFamily="34" charset="0"/>
                <a:cs typeface="Segoe UI" pitchFamily="34" charset="0"/>
              </a:rPr>
              <a:t>for</a:t>
            </a:r>
          </a:p>
          <a:p>
            <a:pPr defTabSz="914363"/>
            <a:r>
              <a:rPr lang="en-US" dirty="0">
                <a:solidFill>
                  <a:srgbClr val="232323">
                    <a:lumMod val="90000"/>
                    <a:lumOff val="10000"/>
                  </a:srgbClr>
                </a:solidFill>
                <a:latin typeface="Segoe UI" pitchFamily="34" charset="0"/>
                <a:ea typeface="Segoe UI" pitchFamily="34" charset="0"/>
                <a:cs typeface="Segoe UI" pitchFamily="34" charset="0"/>
              </a:rPr>
              <a:t>app and system UI</a:t>
            </a:r>
          </a:p>
        </p:txBody>
      </p:sp>
    </p:spTree>
    <p:extLst>
      <p:ext uri="{BB962C8B-B14F-4D97-AF65-F5344CB8AC3E}">
        <p14:creationId xmlns:p14="http://schemas.microsoft.com/office/powerpoint/2010/main" val="134353594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Scroll Rails and Zoom Boundaries</a:t>
            </a:r>
            <a:endParaRPr lang="en-US" dirty="0"/>
          </a:p>
        </p:txBody>
      </p:sp>
      <p:sp>
        <p:nvSpPr>
          <p:cNvPr id="6" name="Text Placeholder 5"/>
          <p:cNvSpPr>
            <a:spLocks noGrp="1"/>
          </p:cNvSpPr>
          <p:nvPr>
            <p:ph type="body" sz="quarter" idx="10"/>
          </p:nvPr>
        </p:nvSpPr>
        <p:spPr>
          <a:xfrm>
            <a:off x="507869" y="1597730"/>
            <a:ext cx="4950540" cy="3662541"/>
          </a:xfrm>
        </p:spPr>
        <p:txBody>
          <a:bodyPr/>
          <a:lstStyle/>
          <a:p>
            <a:r>
              <a:rPr lang="en-US" sz="2000" dirty="0">
                <a:solidFill>
                  <a:srgbClr val="800000"/>
                </a:solidFill>
                <a:highlight>
                  <a:srgbClr val="FFFFFF"/>
                </a:highlight>
                <a:latin typeface="Consolas"/>
              </a:rPr>
              <a:t>.</a:t>
            </a:r>
            <a:r>
              <a:rPr lang="en-US" sz="2000" dirty="0" err="1">
                <a:solidFill>
                  <a:srgbClr val="800000"/>
                </a:solidFill>
                <a:highlight>
                  <a:srgbClr val="FFFFFF"/>
                </a:highlight>
                <a:latin typeface="Consolas"/>
              </a:rPr>
              <a:t>Unrailed</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overflow</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auto</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-scroll-rails</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none</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a:t>
            </a:r>
          </a:p>
          <a:p>
            <a:endParaRPr lang="en-US" sz="2000" dirty="0">
              <a:solidFill>
                <a:srgbClr val="000000"/>
              </a:solidFill>
              <a:highlight>
                <a:srgbClr val="FFFFFF"/>
              </a:highlight>
              <a:latin typeface="Consolas"/>
            </a:endParaRPr>
          </a:p>
          <a:p>
            <a:r>
              <a:rPr lang="en-US" sz="2000" dirty="0" smtClean="0">
                <a:solidFill>
                  <a:srgbClr val="800000"/>
                </a:solidFill>
                <a:highlight>
                  <a:srgbClr val="FFFFFF"/>
                </a:highlight>
                <a:latin typeface="Consolas"/>
              </a:rPr>
              <a:t>.</a:t>
            </a:r>
            <a:r>
              <a:rPr lang="en-US" sz="2000" dirty="0">
                <a:solidFill>
                  <a:srgbClr val="800000"/>
                </a:solidFill>
                <a:highlight>
                  <a:srgbClr val="FFFFFF"/>
                </a:highlight>
                <a:latin typeface="Consolas"/>
              </a:rPr>
              <a:t>Railed</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   </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overflow</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auto</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-scroll-rails</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railed</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a:t>
            </a:r>
            <a:endParaRPr lang="en-US" sz="2000" dirty="0" smtClean="0">
              <a:gradFill>
                <a:gsLst>
                  <a:gs pos="0">
                    <a:schemeClr val="bg1"/>
                  </a:gs>
                  <a:gs pos="86000">
                    <a:schemeClr val="bg1"/>
                  </a:gs>
                </a:gsLst>
                <a:lin ang="5400000" scaled="0"/>
              </a:gradFill>
            </a:endParaRPr>
          </a:p>
        </p:txBody>
      </p:sp>
      <p:sp>
        <p:nvSpPr>
          <p:cNvPr id="2" name="Rectangle 1"/>
          <p:cNvSpPr/>
          <p:nvPr/>
        </p:nvSpPr>
        <p:spPr>
          <a:xfrm>
            <a:off x="5716555" y="2151728"/>
            <a:ext cx="5881396" cy="2554545"/>
          </a:xfrm>
          <a:prstGeom prst="rect">
            <a:avLst/>
          </a:prstGeom>
        </p:spPr>
        <p:txBody>
          <a:bodyPr wrap="square">
            <a:spAutoFit/>
          </a:bodyPr>
          <a:lstStyle/>
          <a:p>
            <a:pPr defTabSz="914363"/>
            <a:r>
              <a:rPr lang="en-US" sz="2000" dirty="0">
                <a:solidFill>
                  <a:srgbClr val="800000"/>
                </a:solidFill>
                <a:highlight>
                  <a:srgbClr val="FFFFFF"/>
                </a:highlight>
                <a:latin typeface="Consolas"/>
              </a:rPr>
              <a:t>.</a:t>
            </a:r>
            <a:r>
              <a:rPr lang="en-US" sz="2000" dirty="0" err="1">
                <a:solidFill>
                  <a:srgbClr val="800000"/>
                </a:solidFill>
                <a:highlight>
                  <a:srgbClr val="FFFFFF"/>
                </a:highlight>
                <a:latin typeface="Consolas"/>
              </a:rPr>
              <a:t>ZoomingOutAndScrolling</a:t>
            </a:r>
            <a:endParaRPr lang="en-US" sz="2000" dirty="0">
              <a:solidFill>
                <a:srgbClr val="800000"/>
              </a:solidFill>
              <a:highlight>
                <a:srgbClr val="FFFFFF"/>
              </a:highlight>
              <a:latin typeface="Consolas"/>
            </a:endParaRPr>
          </a:p>
          <a:p>
            <a:pPr defTabSz="914363"/>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overflow</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auto</a:t>
            </a:r>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a:solidFill>
                  <a:srgbClr val="FF0000"/>
                </a:solidFill>
                <a:highlight>
                  <a:srgbClr val="FFFFFF"/>
                </a:highlight>
                <a:latin typeface="Consolas"/>
              </a:rPr>
              <a:t>-content-zooming</a:t>
            </a:r>
            <a:r>
              <a:rPr lang="en-US" sz="2000">
                <a:solidFill>
                  <a:srgbClr val="000000"/>
                </a:solidFill>
                <a:highlight>
                  <a:srgbClr val="FFFFFF"/>
                </a:highlight>
                <a:latin typeface="Consolas"/>
              </a:rPr>
              <a:t>: </a:t>
            </a:r>
            <a:r>
              <a:rPr lang="en-US" sz="2000">
                <a:solidFill>
                  <a:srgbClr val="0000FF"/>
                </a:solidFill>
                <a:highlight>
                  <a:srgbClr val="FFFFFF"/>
                </a:highlight>
                <a:latin typeface="Consolas"/>
              </a:rPr>
              <a:t>zoom</a:t>
            </a:r>
            <a:r>
              <a:rPr lang="en-US" sz="2000">
                <a:solidFill>
                  <a:srgbClr val="000000"/>
                </a:solidFill>
                <a:highlight>
                  <a:srgbClr val="FFFFFF"/>
                </a:highlight>
                <a:latin typeface="Consolas"/>
              </a:rPr>
              <a:t>;</a:t>
            </a:r>
          </a:p>
          <a:p>
            <a:pPr defTabSz="914363"/>
            <a:endParaRPr lang="en-US" sz="2000" dirty="0">
              <a:solidFill>
                <a:srgbClr val="000000"/>
              </a:solidFill>
              <a:highlight>
                <a:srgbClr val="FFFFFF"/>
              </a:highlight>
              <a:latin typeface="Consolas"/>
            </a:endParaRPr>
          </a:p>
          <a:p>
            <a:pPr defTabSz="914363"/>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-content-zoom-boundary-min</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25%</a:t>
            </a:r>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-content-zoom-boundary-max</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100%</a:t>
            </a:r>
            <a:r>
              <a:rPr lang="en-US" sz="2000" dirty="0">
                <a:solidFill>
                  <a:srgbClr val="000000"/>
                </a:solidFill>
                <a:highlight>
                  <a:srgbClr val="FFFFFF"/>
                </a:highlight>
                <a:latin typeface="Consolas"/>
              </a:rPr>
              <a:t>;</a:t>
            </a:r>
          </a:p>
          <a:p>
            <a:pPr defTabSz="914363"/>
            <a:r>
              <a:rPr lang="en-US" sz="2000" dirty="0">
                <a:solidFill>
                  <a:srgbClr val="000000"/>
                </a:solidFill>
                <a:highlight>
                  <a:srgbClr val="FFFFFF"/>
                </a:highlight>
                <a:latin typeface="Consolas"/>
              </a:rPr>
              <a:t>}</a:t>
            </a:r>
            <a:endParaRPr lang="en-US" sz="2000" dirty="0">
              <a:solidFill>
                <a:srgbClr val="FFFFFF"/>
              </a:solidFill>
            </a:endParaRPr>
          </a:p>
        </p:txBody>
      </p:sp>
    </p:spTree>
    <p:extLst>
      <p:ext uri="{BB962C8B-B14F-4D97-AF65-F5344CB8AC3E}">
        <p14:creationId xmlns:p14="http://schemas.microsoft.com/office/powerpoint/2010/main" val="2409701335"/>
      </p:ext>
    </p:extLst>
  </p:cSld>
  <p:clrMapOvr>
    <a:masterClrMapping/>
  </p:clrMapOvr>
  <p:transition>
    <p:strips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Snap-points</a:t>
            </a:r>
            <a:endParaRPr lang="en-US" dirty="0"/>
          </a:p>
        </p:txBody>
      </p:sp>
      <p:sp>
        <p:nvSpPr>
          <p:cNvPr id="2" name="Text Placeholder 1"/>
          <p:cNvSpPr>
            <a:spLocks noGrp="1"/>
          </p:cNvSpPr>
          <p:nvPr>
            <p:ph type="body" sz="quarter" idx="10"/>
          </p:nvPr>
        </p:nvSpPr>
        <p:spPr>
          <a:xfrm>
            <a:off x="519114" y="1197670"/>
            <a:ext cx="11149012" cy="5355312"/>
          </a:xfrm>
        </p:spPr>
        <p:txBody>
          <a:bodyPr/>
          <a:lstStyle/>
          <a:p>
            <a:r>
              <a:rPr lang="en-US" sz="2000" dirty="0" smtClean="0">
                <a:solidFill>
                  <a:srgbClr val="800000"/>
                </a:solidFill>
                <a:highlight>
                  <a:srgbClr val="FFFFFF"/>
                </a:highlight>
                <a:latin typeface="Consolas"/>
              </a:rPr>
              <a:t>.</a:t>
            </a:r>
            <a:r>
              <a:rPr lang="en-US" sz="2000" dirty="0" err="1">
                <a:solidFill>
                  <a:srgbClr val="800000"/>
                </a:solidFill>
                <a:highlight>
                  <a:srgbClr val="FFFFFF"/>
                </a:highlight>
                <a:latin typeface="Consolas"/>
              </a:rPr>
              <a:t>MandatorySnapInterval</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-scroll-snap-type</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mandatory</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-scroll-snap-points-x</a:t>
            </a:r>
            <a:r>
              <a:rPr lang="en-US" sz="2000" dirty="0">
                <a:solidFill>
                  <a:srgbClr val="000000"/>
                </a:solidFill>
                <a:highlight>
                  <a:srgbClr val="FFFFFF"/>
                </a:highlight>
                <a:latin typeface="Consolas"/>
              </a:rPr>
              <a:t>: </a:t>
            </a:r>
            <a:r>
              <a:rPr lang="en-US" sz="2000" dirty="0" err="1" smtClean="0">
                <a:solidFill>
                  <a:srgbClr val="0000FF"/>
                </a:solidFill>
                <a:highlight>
                  <a:srgbClr val="FFFFFF"/>
                </a:highlight>
                <a:latin typeface="Consolas"/>
              </a:rPr>
              <a:t>snapInterval</a:t>
            </a:r>
            <a:r>
              <a:rPr lang="en-US" sz="2000" dirty="0" smtClean="0">
                <a:solidFill>
                  <a:srgbClr val="0000FF"/>
                </a:solidFill>
                <a:highlight>
                  <a:srgbClr val="FFFFFF"/>
                </a:highlight>
                <a:latin typeface="Consolas"/>
              </a:rPr>
              <a:t>(0</a:t>
            </a:r>
            <a:r>
              <a:rPr lang="en-US" sz="2000" dirty="0">
                <a:solidFill>
                  <a:srgbClr val="0000FF"/>
                </a:solidFill>
                <a:highlight>
                  <a:srgbClr val="FFFFFF"/>
                </a:highlight>
                <a:latin typeface="Consolas"/>
              </a:rPr>
              <a:t>%,</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100%)</a:t>
            </a:r>
            <a:r>
              <a:rPr lang="en-US" sz="2000" dirty="0">
                <a:solidFill>
                  <a:srgbClr val="000000"/>
                </a:solidFill>
                <a:highlight>
                  <a:srgbClr val="FFFFFF"/>
                </a:highlight>
                <a:latin typeface="Consolas"/>
              </a:rPr>
              <a:t>;</a:t>
            </a:r>
          </a:p>
          <a:p>
            <a:r>
              <a:rPr lang="en-US" sz="2000" dirty="0" smtClean="0">
                <a:solidFill>
                  <a:srgbClr val="000000"/>
                </a:solidFill>
                <a:highlight>
                  <a:srgbClr val="FFFFFF"/>
                </a:highlight>
                <a:latin typeface="Consolas"/>
              </a:rPr>
              <a:t>}</a:t>
            </a:r>
          </a:p>
          <a:p>
            <a:endParaRPr lang="en-US" sz="2000" dirty="0" smtClean="0"/>
          </a:p>
          <a:p>
            <a:r>
              <a:rPr lang="en-US" sz="2000" dirty="0">
                <a:solidFill>
                  <a:srgbClr val="800000"/>
                </a:solidFill>
                <a:highlight>
                  <a:srgbClr val="FFFFFF"/>
                </a:highlight>
                <a:latin typeface="Consolas"/>
              </a:rPr>
              <a:t>.</a:t>
            </a:r>
            <a:r>
              <a:rPr lang="en-US" sz="2000" dirty="0" err="1">
                <a:solidFill>
                  <a:srgbClr val="800000"/>
                </a:solidFill>
                <a:highlight>
                  <a:srgbClr val="FFFFFF"/>
                </a:highlight>
                <a:latin typeface="Consolas"/>
              </a:rPr>
              <a:t>ProximitySnapList</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-scroll-snap-type</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proximity</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-scroll-snap-points-x</a:t>
            </a:r>
            <a:r>
              <a:rPr lang="en-US" sz="2000" dirty="0">
                <a:solidFill>
                  <a:srgbClr val="000000"/>
                </a:solidFill>
                <a:highlight>
                  <a:srgbClr val="FFFFFF"/>
                </a:highlight>
                <a:latin typeface="Consolas"/>
              </a:rPr>
              <a:t>: </a:t>
            </a:r>
            <a:r>
              <a:rPr lang="en-US" sz="2000" dirty="0" err="1">
                <a:solidFill>
                  <a:srgbClr val="0000FF"/>
                </a:solidFill>
                <a:highlight>
                  <a:srgbClr val="FFFFFF"/>
                </a:highlight>
                <a:latin typeface="Consolas"/>
              </a:rPr>
              <a:t>snapList</a:t>
            </a:r>
            <a:r>
              <a:rPr lang="en-US" sz="2000" dirty="0">
                <a:solidFill>
                  <a:srgbClr val="0000FF"/>
                </a:solidFill>
                <a:highlight>
                  <a:srgbClr val="FFFFFF"/>
                </a:highlight>
                <a:latin typeface="Consolas"/>
              </a:rPr>
              <a:t>(100%,</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200%,</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300%,</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400%,</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500%)</a:t>
            </a:r>
            <a:r>
              <a:rPr lang="en-US" sz="2000" dirty="0">
                <a:solidFill>
                  <a:srgbClr val="000000"/>
                </a:solidFill>
                <a:highlight>
                  <a:srgbClr val="FFFFFF"/>
                </a:highlight>
                <a:latin typeface="Consolas"/>
              </a:rPr>
              <a:t>;</a:t>
            </a:r>
          </a:p>
          <a:p>
            <a:r>
              <a:rPr lang="en-US" sz="2000" dirty="0" smtClean="0">
                <a:solidFill>
                  <a:srgbClr val="000000"/>
                </a:solidFill>
                <a:highlight>
                  <a:srgbClr val="FFFFFF"/>
                </a:highlight>
                <a:latin typeface="Consolas"/>
              </a:rPr>
              <a:t>}</a:t>
            </a:r>
          </a:p>
          <a:p>
            <a:endParaRPr lang="en-US" sz="2000" dirty="0">
              <a:solidFill>
                <a:srgbClr val="000000"/>
              </a:solidFill>
              <a:highlight>
                <a:srgbClr val="FFFFFF"/>
              </a:highlight>
              <a:latin typeface="Consolas"/>
            </a:endParaRPr>
          </a:p>
          <a:p>
            <a:r>
              <a:rPr lang="en-US" sz="2000" dirty="0">
                <a:solidFill>
                  <a:srgbClr val="800000"/>
                </a:solidFill>
                <a:highlight>
                  <a:srgbClr val="FFFFFF"/>
                </a:highlight>
                <a:latin typeface="Consolas"/>
              </a:rPr>
              <a:t>.</a:t>
            </a:r>
            <a:r>
              <a:rPr lang="en-US" sz="2000" dirty="0" err="1">
                <a:solidFill>
                  <a:srgbClr val="800000"/>
                </a:solidFill>
                <a:highlight>
                  <a:srgbClr val="FFFFFF"/>
                </a:highlight>
                <a:latin typeface="Consolas"/>
              </a:rPr>
              <a:t>NoSnapping</a:t>
            </a:r>
            <a:endParaRPr lang="en-US" sz="2000" dirty="0">
              <a:solidFill>
                <a:srgbClr val="000000"/>
              </a:solidFill>
              <a:highlight>
                <a:srgbClr val="FFFFFF"/>
              </a:highlight>
              <a:latin typeface="Consolas"/>
            </a:endParaRPr>
          </a:p>
          <a:p>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    </a:t>
            </a:r>
            <a:r>
              <a:rPr lang="en-US" sz="2000" dirty="0">
                <a:solidFill>
                  <a:srgbClr val="FF0000"/>
                </a:solidFill>
                <a:highlight>
                  <a:srgbClr val="FFFFFF"/>
                </a:highlight>
                <a:latin typeface="Consolas"/>
              </a:rPr>
              <a:t>-</a:t>
            </a:r>
            <a:r>
              <a:rPr lang="en-US" sz="2000" dirty="0" err="1">
                <a:solidFill>
                  <a:srgbClr val="FF0000"/>
                </a:solidFill>
                <a:highlight>
                  <a:srgbClr val="FFFFFF"/>
                </a:highlight>
                <a:latin typeface="Consolas"/>
              </a:rPr>
              <a:t>ms</a:t>
            </a:r>
            <a:r>
              <a:rPr lang="en-US" sz="2000" dirty="0">
                <a:solidFill>
                  <a:srgbClr val="FF0000"/>
                </a:solidFill>
                <a:highlight>
                  <a:srgbClr val="FFFFFF"/>
                </a:highlight>
                <a:latin typeface="Consolas"/>
              </a:rPr>
              <a:t>-scroll-snap-type</a:t>
            </a:r>
            <a:r>
              <a:rPr lang="en-US" sz="2000" dirty="0">
                <a:solidFill>
                  <a:srgbClr val="000000"/>
                </a:solidFill>
                <a:highlight>
                  <a:srgbClr val="FFFFFF"/>
                </a:highlight>
                <a:latin typeface="Consolas"/>
              </a:rPr>
              <a:t>: </a:t>
            </a:r>
            <a:r>
              <a:rPr lang="en-US" sz="2000" dirty="0">
                <a:solidFill>
                  <a:srgbClr val="0000FF"/>
                </a:solidFill>
                <a:highlight>
                  <a:srgbClr val="FFFFFF"/>
                </a:highlight>
                <a:latin typeface="Consolas"/>
              </a:rPr>
              <a:t>none</a:t>
            </a:r>
            <a:r>
              <a:rPr lang="en-US" sz="2000" dirty="0">
                <a:solidFill>
                  <a:srgbClr val="000000"/>
                </a:solidFill>
                <a:highlight>
                  <a:srgbClr val="FFFFFF"/>
                </a:highlight>
                <a:latin typeface="Consolas"/>
              </a:rPr>
              <a:t>;</a:t>
            </a:r>
          </a:p>
          <a:p>
            <a:r>
              <a:rPr lang="en-US" sz="2000" dirty="0">
                <a:solidFill>
                  <a:srgbClr val="000000"/>
                </a:solidFill>
                <a:highlight>
                  <a:srgbClr val="FFFFFF"/>
                </a:highlight>
                <a:latin typeface="Consolas"/>
              </a:rPr>
              <a:t>}</a:t>
            </a:r>
            <a:endParaRPr lang="en-US" sz="2000" dirty="0"/>
          </a:p>
        </p:txBody>
      </p:sp>
    </p:spTree>
    <p:extLst>
      <p:ext uri="{BB962C8B-B14F-4D97-AF65-F5344CB8AC3E}">
        <p14:creationId xmlns:p14="http://schemas.microsoft.com/office/powerpoint/2010/main" val="3335987912"/>
      </p:ext>
    </p:extLst>
  </p:cSld>
  <p:clrMapOvr>
    <a:masterClrMapping/>
  </p:clrMapOvr>
  <p:transition>
    <p:strips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Scrolling and Zooming APIs</a:t>
            </a:r>
            <a:endParaRPr lang="en-US" dirty="0"/>
          </a:p>
        </p:txBody>
      </p:sp>
      <p:sp>
        <p:nvSpPr>
          <p:cNvPr id="6" name="Text Placeholder 2"/>
          <p:cNvSpPr txBox="1">
            <a:spLocks/>
          </p:cNvSpPr>
          <p:nvPr/>
        </p:nvSpPr>
        <p:spPr>
          <a:xfrm>
            <a:off x="500451" y="1282262"/>
            <a:ext cx="11773346" cy="596471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Uses existing APIs for scrolling and specific extensions for fine tuning the experience</a:t>
            </a:r>
          </a:p>
          <a:p>
            <a:pPr lvl="1"/>
            <a:r>
              <a:rPr lang="en-US" dirty="0" smtClean="0">
                <a:gradFill>
                  <a:gsLst>
                    <a:gs pos="0">
                      <a:srgbClr val="FFFFFF"/>
                    </a:gs>
                    <a:gs pos="86000">
                      <a:srgbClr val="FFFFFF"/>
                    </a:gs>
                  </a:gsLst>
                  <a:lin ang="5400000" scaled="0"/>
                </a:gradFill>
              </a:rPr>
              <a:t>Overflow, </a:t>
            </a:r>
            <a:r>
              <a:rPr lang="en-US" dirty="0" err="1" smtClean="0">
                <a:gradFill>
                  <a:gsLst>
                    <a:gs pos="0">
                      <a:srgbClr val="FFFFFF"/>
                    </a:gs>
                    <a:gs pos="86000">
                      <a:srgbClr val="FFFFFF"/>
                    </a:gs>
                  </a:gsLst>
                  <a:lin ang="5400000" scaled="0"/>
                </a:gradFill>
              </a:rPr>
              <a:t>scrollTop</a:t>
            </a:r>
            <a:r>
              <a:rPr lang="en-US" dirty="0" smtClean="0">
                <a:gradFill>
                  <a:gsLst>
                    <a:gs pos="0">
                      <a:srgbClr val="FFFFFF"/>
                    </a:gs>
                    <a:gs pos="86000">
                      <a:srgbClr val="FFFFFF"/>
                    </a:gs>
                  </a:gsLst>
                  <a:lin ang="5400000" scaled="0"/>
                </a:gradFill>
              </a:rPr>
              <a:t>, </a:t>
            </a:r>
            <a:r>
              <a:rPr lang="en-US" dirty="0" err="1" smtClean="0">
                <a:gradFill>
                  <a:gsLst>
                    <a:gs pos="0">
                      <a:srgbClr val="FFFFFF"/>
                    </a:gs>
                    <a:gs pos="86000">
                      <a:srgbClr val="FFFFFF"/>
                    </a:gs>
                  </a:gsLst>
                  <a:lin ang="5400000" scaled="0"/>
                </a:gradFill>
              </a:rPr>
              <a:t>scrollLeft</a:t>
            </a:r>
            <a:r>
              <a:rPr lang="en-US" dirty="0" smtClean="0">
                <a:gradFill>
                  <a:gsLst>
                    <a:gs pos="0">
                      <a:srgbClr val="FFFFFF"/>
                    </a:gs>
                    <a:gs pos="86000">
                      <a:srgbClr val="FFFFFF"/>
                    </a:gs>
                  </a:gsLst>
                  <a:lin ang="5400000" scaled="0"/>
                </a:gradFill>
              </a:rPr>
              <a:t>, scroll event</a:t>
            </a:r>
          </a:p>
          <a:p>
            <a:pPr lvl="1"/>
            <a:r>
              <a:rPr lang="en-US" dirty="0" smtClean="0">
                <a:gradFill>
                  <a:gsLst>
                    <a:gs pos="0">
                      <a:srgbClr val="FFFFFF"/>
                    </a:gs>
                    <a:gs pos="86000">
                      <a:srgbClr val="FFFFFF"/>
                    </a:gs>
                  </a:gsLst>
                  <a:lin ang="5400000" scaled="0"/>
                </a:gradFill>
              </a:rPr>
              <a:t>-</a:t>
            </a:r>
            <a:r>
              <a:rPr lang="en-US" dirty="0" err="1" smtClean="0">
                <a:gradFill>
                  <a:gsLst>
                    <a:gs pos="0">
                      <a:srgbClr val="FFFFFF"/>
                    </a:gs>
                    <a:gs pos="86000">
                      <a:srgbClr val="FFFFFF"/>
                    </a:gs>
                  </a:gsLst>
                  <a:lin ang="5400000" scaled="0"/>
                </a:gradFill>
              </a:rPr>
              <a:t>ms</a:t>
            </a:r>
            <a:r>
              <a:rPr lang="en-US" dirty="0" smtClean="0">
                <a:gradFill>
                  <a:gsLst>
                    <a:gs pos="0">
                      <a:srgbClr val="FFFFFF"/>
                    </a:gs>
                    <a:gs pos="86000">
                      <a:srgbClr val="FFFFFF"/>
                    </a:gs>
                  </a:gsLst>
                  <a:lin ang="5400000" scaled="0"/>
                </a:gradFill>
              </a:rPr>
              <a:t>-scroll-rails, -</a:t>
            </a:r>
            <a:r>
              <a:rPr lang="en-US" dirty="0" err="1" smtClean="0">
                <a:gradFill>
                  <a:gsLst>
                    <a:gs pos="0">
                      <a:srgbClr val="FFFFFF"/>
                    </a:gs>
                    <a:gs pos="86000">
                      <a:srgbClr val="FFFFFF"/>
                    </a:gs>
                  </a:gsLst>
                  <a:lin ang="5400000" scaled="0"/>
                </a:gradFill>
              </a:rPr>
              <a:t>ms</a:t>
            </a:r>
            <a:r>
              <a:rPr lang="en-US" dirty="0" smtClean="0">
                <a:gradFill>
                  <a:gsLst>
                    <a:gs pos="0">
                      <a:srgbClr val="FFFFFF"/>
                    </a:gs>
                    <a:gs pos="86000">
                      <a:srgbClr val="FFFFFF"/>
                    </a:gs>
                  </a:gsLst>
                  <a:lin ang="5400000" scaled="0"/>
                </a:gradFill>
              </a:rPr>
              <a:t>-scroll-snap-type, -</a:t>
            </a:r>
            <a:r>
              <a:rPr lang="en-US" dirty="0" err="1" smtClean="0">
                <a:gradFill>
                  <a:gsLst>
                    <a:gs pos="0">
                      <a:srgbClr val="FFFFFF"/>
                    </a:gs>
                    <a:gs pos="86000">
                      <a:srgbClr val="FFFFFF"/>
                    </a:gs>
                  </a:gsLst>
                  <a:lin ang="5400000" scaled="0"/>
                </a:gradFill>
              </a:rPr>
              <a:t>ms</a:t>
            </a:r>
            <a:r>
              <a:rPr lang="en-US" dirty="0" smtClean="0">
                <a:gradFill>
                  <a:gsLst>
                    <a:gs pos="0">
                      <a:srgbClr val="FFFFFF"/>
                    </a:gs>
                    <a:gs pos="86000">
                      <a:srgbClr val="FFFFFF"/>
                    </a:gs>
                  </a:gsLst>
                  <a:lin ang="5400000" scaled="0"/>
                </a:gradFill>
              </a:rPr>
              <a:t>-scroll-snap-points</a:t>
            </a:r>
          </a:p>
          <a:p>
            <a:pPr lvl="1"/>
            <a:endParaRPr lang="en-US" dirty="0" smtClean="0">
              <a:gradFill>
                <a:gsLst>
                  <a:gs pos="0">
                    <a:srgbClr val="FFFFFF"/>
                  </a:gs>
                  <a:gs pos="86000">
                    <a:srgbClr val="FFFFFF"/>
                  </a:gs>
                </a:gsLst>
                <a:lin ang="5400000" scaled="0"/>
              </a:gradFill>
            </a:endParaRPr>
          </a:p>
          <a:p>
            <a:endParaRPr lang="en-US" dirty="0" smtClean="0">
              <a:gradFill>
                <a:gsLst>
                  <a:gs pos="0">
                    <a:srgbClr val="FFFFFF"/>
                  </a:gs>
                  <a:gs pos="86000">
                    <a:srgbClr val="FFFFFF"/>
                  </a:gs>
                </a:gsLst>
                <a:lin ang="5400000" scaled="0"/>
              </a:gradFill>
            </a:endParaRPr>
          </a:p>
          <a:p>
            <a:r>
              <a:rPr lang="en-US" dirty="0" smtClean="0">
                <a:gradFill>
                  <a:gsLst>
                    <a:gs pos="0">
                      <a:srgbClr val="FFFFFF"/>
                    </a:gs>
                    <a:gs pos="86000">
                      <a:srgbClr val="FFFFFF"/>
                    </a:gs>
                  </a:gsLst>
                  <a:lin ang="5400000" scaled="0"/>
                </a:gradFill>
              </a:rPr>
              <a:t>Zooming follows the same model</a:t>
            </a:r>
          </a:p>
          <a:p>
            <a:pPr lvl="1"/>
            <a:r>
              <a:rPr lang="en-US" dirty="0">
                <a:gradFill>
                  <a:gsLst>
                    <a:gs pos="0">
                      <a:srgbClr val="FFFFFF"/>
                    </a:gs>
                    <a:gs pos="86000">
                      <a:srgbClr val="FFFFFF"/>
                    </a:gs>
                  </a:gsLst>
                  <a:lin ang="5400000" scaled="0"/>
                </a:gradFill>
              </a:rPr>
              <a:t>-</a:t>
            </a:r>
            <a:r>
              <a:rPr lang="en-US" dirty="0" err="1" smtClean="0">
                <a:gradFill>
                  <a:gsLst>
                    <a:gs pos="0">
                      <a:srgbClr val="FFFFFF"/>
                    </a:gs>
                    <a:gs pos="86000">
                      <a:srgbClr val="FFFFFF"/>
                    </a:gs>
                  </a:gsLst>
                  <a:lin ang="5400000" scaled="0"/>
                </a:gradFill>
              </a:rPr>
              <a:t>ms</a:t>
            </a:r>
            <a:r>
              <a:rPr lang="en-US" dirty="0" smtClean="0">
                <a:gradFill>
                  <a:gsLst>
                    <a:gs pos="0">
                      <a:srgbClr val="FFFFFF"/>
                    </a:gs>
                    <a:gs pos="86000">
                      <a:srgbClr val="FFFFFF"/>
                    </a:gs>
                  </a:gsLst>
                  <a:lin ang="5400000" scaled="0"/>
                </a:gradFill>
              </a:rPr>
              <a:t>-content-zoom, </a:t>
            </a:r>
            <a:r>
              <a:rPr lang="en-US" dirty="0" err="1" smtClean="0">
                <a:gradFill>
                  <a:gsLst>
                    <a:gs pos="0">
                      <a:srgbClr val="FFFFFF"/>
                    </a:gs>
                    <a:gs pos="86000">
                      <a:srgbClr val="FFFFFF"/>
                    </a:gs>
                  </a:gsLst>
                  <a:lin ang="5400000" scaled="0"/>
                </a:gradFill>
              </a:rPr>
              <a:t>msContentZoomFactor</a:t>
            </a:r>
            <a:r>
              <a:rPr lang="en-US" dirty="0" smtClean="0">
                <a:gradFill>
                  <a:gsLst>
                    <a:gs pos="0">
                      <a:srgbClr val="FFFFFF"/>
                    </a:gs>
                    <a:gs pos="86000">
                      <a:srgbClr val="FFFFFF"/>
                    </a:gs>
                  </a:gsLst>
                  <a:lin ang="5400000" scaled="0"/>
                </a:gradFill>
              </a:rPr>
              <a:t>, </a:t>
            </a:r>
            <a:r>
              <a:rPr lang="en-US" dirty="0" err="1" smtClean="0">
                <a:gradFill>
                  <a:gsLst>
                    <a:gs pos="0">
                      <a:srgbClr val="FFFFFF"/>
                    </a:gs>
                    <a:gs pos="86000">
                      <a:srgbClr val="FFFFFF"/>
                    </a:gs>
                  </a:gsLst>
                  <a:lin ang="5400000" scaled="0"/>
                </a:gradFill>
              </a:rPr>
              <a:t>MSContentZoom</a:t>
            </a:r>
            <a:endParaRPr lang="en-US" dirty="0" smtClean="0">
              <a:gradFill>
                <a:gsLst>
                  <a:gs pos="0">
                    <a:srgbClr val="FFFFFF"/>
                  </a:gs>
                  <a:gs pos="86000">
                    <a:srgbClr val="FFFFFF"/>
                  </a:gs>
                </a:gsLst>
                <a:lin ang="5400000" scaled="0"/>
              </a:gradFill>
            </a:endParaRPr>
          </a:p>
          <a:p>
            <a:endParaRPr lang="en-US" dirty="0">
              <a:gradFill>
                <a:gsLst>
                  <a:gs pos="0">
                    <a:srgbClr val="FFFFFF"/>
                  </a:gs>
                  <a:gs pos="86000">
                    <a:srgbClr val="FFFFFF"/>
                  </a:gs>
                </a:gsLst>
                <a:lin ang="5400000" scaled="0"/>
              </a:gradFill>
            </a:endParaRPr>
          </a:p>
          <a:p>
            <a:endParaRPr lang="en-US" dirty="0" smtClean="0">
              <a:gradFill>
                <a:gsLst>
                  <a:gs pos="0">
                    <a:srgbClr val="FFFFFF"/>
                  </a:gs>
                  <a:gs pos="86000">
                    <a:srgbClr val="FFFFFF"/>
                  </a:gs>
                </a:gsLst>
                <a:lin ang="5400000" scaled="0"/>
              </a:gradFill>
            </a:endParaRPr>
          </a:p>
          <a:p>
            <a:pPr marL="460375" lvl="1" indent="0">
              <a:buFont typeface="Arial" pitchFamily="34" charset="0"/>
              <a:buNone/>
            </a:pPr>
            <a:endParaRPr lang="en-US" dirty="0" smtClean="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314345274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609398"/>
          </a:xfrm>
        </p:spPr>
        <p:txBody>
          <a:bodyPr/>
          <a:lstStyle/>
          <a:p>
            <a:r>
              <a:rPr lang="en-US" dirty="0" smtClean="0"/>
              <a:t>Tools for building touch apps</a:t>
            </a:r>
            <a:endParaRPr lang="en-US" dirty="0"/>
          </a:p>
        </p:txBody>
      </p:sp>
      <p:sp>
        <p:nvSpPr>
          <p:cNvPr id="4" name="Text Placeholder 3"/>
          <p:cNvSpPr>
            <a:spLocks noGrp="1"/>
          </p:cNvSpPr>
          <p:nvPr>
            <p:ph type="body" sz="quarter" idx="10"/>
          </p:nvPr>
        </p:nvSpPr>
        <p:spPr>
          <a:xfrm>
            <a:off x="519114" y="1447800"/>
            <a:ext cx="11149012" cy="4505849"/>
          </a:xfrm>
        </p:spPr>
        <p:txBody>
          <a:bodyPr/>
          <a:lstStyle/>
          <a:p>
            <a:r>
              <a:rPr lang="en-US" dirty="0" smtClean="0"/>
              <a:t>App templates</a:t>
            </a:r>
          </a:p>
          <a:p>
            <a:pPr lvl="1"/>
            <a:r>
              <a:rPr lang="en-US" sz="2000" dirty="0"/>
              <a:t>Using Windows 8 Templates to Build Metro Style Applications Using JavaScript </a:t>
            </a:r>
          </a:p>
          <a:p>
            <a:r>
              <a:rPr lang="en-US" dirty="0" smtClean="0"/>
              <a:t>Controls: </a:t>
            </a:r>
            <a:r>
              <a:rPr lang="en-US" dirty="0" err="1" smtClean="0"/>
              <a:t>ListView</a:t>
            </a:r>
            <a:r>
              <a:rPr lang="en-US" dirty="0" smtClean="0"/>
              <a:t>, </a:t>
            </a:r>
            <a:r>
              <a:rPr lang="en-US" dirty="0" err="1" smtClean="0"/>
              <a:t>AppBar</a:t>
            </a:r>
            <a:r>
              <a:rPr lang="en-US" dirty="0" smtClean="0"/>
              <a:t>, select control, </a:t>
            </a:r>
            <a:r>
              <a:rPr lang="en-US" dirty="0"/>
              <a:t>etc.</a:t>
            </a:r>
          </a:p>
          <a:p>
            <a:pPr lvl="1"/>
            <a:r>
              <a:rPr lang="en-US" sz="2000" dirty="0" smtClean="0"/>
              <a:t>Using </a:t>
            </a:r>
            <a:r>
              <a:rPr lang="en-US" sz="2000" dirty="0"/>
              <a:t>built-in controls to create great Metro style apps</a:t>
            </a:r>
          </a:p>
          <a:p>
            <a:pPr lvl="1"/>
            <a:r>
              <a:rPr lang="en-US" sz="2000" dirty="0" smtClean="0"/>
              <a:t>Build </a:t>
            </a:r>
            <a:r>
              <a:rPr lang="en-US" sz="2000" dirty="0"/>
              <a:t>Polished Collection and List Apps in HTML 5</a:t>
            </a:r>
            <a:endParaRPr lang="en-US" dirty="0" smtClean="0"/>
          </a:p>
          <a:p>
            <a:r>
              <a:rPr lang="en-US" dirty="0" smtClean="0"/>
              <a:t>Scrolling </a:t>
            </a:r>
            <a:r>
              <a:rPr lang="en-US" dirty="0"/>
              <a:t>and </a:t>
            </a:r>
            <a:r>
              <a:rPr lang="en-US" dirty="0" smtClean="0"/>
              <a:t>zooming views</a:t>
            </a:r>
          </a:p>
          <a:p>
            <a:r>
              <a:rPr lang="en-US" dirty="0"/>
              <a:t>Gesture </a:t>
            </a:r>
            <a:r>
              <a:rPr lang="en-US" dirty="0" smtClean="0"/>
              <a:t>events</a:t>
            </a:r>
          </a:p>
          <a:p>
            <a:r>
              <a:rPr lang="en-US" dirty="0"/>
              <a:t>Pointer e</a:t>
            </a:r>
            <a:r>
              <a:rPr lang="en-US" dirty="0" smtClean="0"/>
              <a:t>vents</a:t>
            </a:r>
          </a:p>
          <a:p>
            <a:r>
              <a:rPr lang="en-US" dirty="0" smtClean="0"/>
              <a:t>Gesture recognizers</a:t>
            </a:r>
            <a:endParaRPr lang="en-US" dirty="0"/>
          </a:p>
          <a:p>
            <a:pPr lvl="1"/>
            <a:r>
              <a:rPr lang="en-US" sz="2000" dirty="0" smtClean="0"/>
              <a:t>Touch </a:t>
            </a:r>
            <a:r>
              <a:rPr lang="en-US" sz="2000" dirty="0"/>
              <a:t>and Gesture Platforms: Windows Runtime and </a:t>
            </a:r>
            <a:r>
              <a:rPr lang="en-US" sz="2000" dirty="0" smtClean="0"/>
              <a:t>Win32</a:t>
            </a:r>
            <a:endParaRPr lang="en-US" dirty="0" smtClean="0"/>
          </a:p>
        </p:txBody>
      </p:sp>
    </p:spTree>
    <p:extLst>
      <p:ext uri="{BB962C8B-B14F-4D97-AF65-F5344CB8AC3E}">
        <p14:creationId xmlns:p14="http://schemas.microsoft.com/office/powerpoint/2010/main" val="358141163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214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70588" y="2486607"/>
            <a:ext cx="9507894" cy="1573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8" name="Rectangle 7"/>
          <p:cNvSpPr/>
          <p:nvPr/>
        </p:nvSpPr>
        <p:spPr bwMode="auto">
          <a:xfrm>
            <a:off x="270588" y="4078496"/>
            <a:ext cx="9507894" cy="53806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Rectangle 1"/>
          <p:cNvSpPr/>
          <p:nvPr/>
        </p:nvSpPr>
        <p:spPr bwMode="auto">
          <a:xfrm>
            <a:off x="270588" y="1401145"/>
            <a:ext cx="9507894" cy="10761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 name="Title 2"/>
          <p:cNvSpPr>
            <a:spLocks noGrp="1"/>
          </p:cNvSpPr>
          <p:nvPr>
            <p:ph type="title"/>
          </p:nvPr>
        </p:nvSpPr>
        <p:spPr>
          <a:xfrm>
            <a:off x="519112" y="228600"/>
            <a:ext cx="11149013" cy="609398"/>
          </a:xfrm>
        </p:spPr>
        <p:txBody>
          <a:bodyPr/>
          <a:lstStyle/>
          <a:p>
            <a:r>
              <a:rPr lang="en-US" dirty="0" smtClean="0"/>
              <a:t>Overview of Building Touch Apps</a:t>
            </a:r>
            <a:endParaRPr lang="en-US" dirty="0"/>
          </a:p>
        </p:txBody>
      </p:sp>
      <p:sp>
        <p:nvSpPr>
          <p:cNvPr id="4" name="Text Placeholder 3"/>
          <p:cNvSpPr>
            <a:spLocks noGrp="1"/>
          </p:cNvSpPr>
          <p:nvPr>
            <p:ph type="body" sz="quarter" idx="10"/>
          </p:nvPr>
        </p:nvSpPr>
        <p:spPr>
          <a:xfrm>
            <a:off x="519114" y="1447800"/>
            <a:ext cx="11149012" cy="2068259"/>
          </a:xfrm>
        </p:spPr>
        <p:txBody>
          <a:bodyPr/>
          <a:lstStyle/>
          <a:p>
            <a:r>
              <a:rPr lang="en-US" dirty="0" smtClean="0"/>
              <a:t>App templates</a:t>
            </a:r>
          </a:p>
          <a:p>
            <a:r>
              <a:rPr lang="en-US" dirty="0" smtClean="0"/>
              <a:t>Controls: </a:t>
            </a:r>
            <a:r>
              <a:rPr lang="en-US" dirty="0" err="1" smtClean="0"/>
              <a:t>ListView</a:t>
            </a:r>
            <a:r>
              <a:rPr lang="en-US" dirty="0" smtClean="0"/>
              <a:t>, </a:t>
            </a:r>
            <a:r>
              <a:rPr lang="en-US" dirty="0" err="1" smtClean="0"/>
              <a:t>AppBar</a:t>
            </a:r>
            <a:r>
              <a:rPr lang="en-US" dirty="0" smtClean="0"/>
              <a:t>, select control, </a:t>
            </a:r>
            <a:r>
              <a:rPr lang="en-US" dirty="0"/>
              <a:t>etc</a:t>
            </a:r>
            <a:r>
              <a:rPr lang="en-US" dirty="0" smtClean="0"/>
              <a:t>.</a:t>
            </a:r>
          </a:p>
          <a:p>
            <a:endParaRPr lang="en-US" dirty="0"/>
          </a:p>
          <a:p>
            <a:endParaRPr lang="en-US" dirty="0"/>
          </a:p>
        </p:txBody>
      </p:sp>
      <p:sp>
        <p:nvSpPr>
          <p:cNvPr id="5" name="Text Placeholder 3"/>
          <p:cNvSpPr txBox="1">
            <a:spLocks/>
          </p:cNvSpPr>
          <p:nvPr/>
        </p:nvSpPr>
        <p:spPr>
          <a:xfrm>
            <a:off x="519112" y="2523931"/>
            <a:ext cx="11149012" cy="152657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Scrolling and zooming views</a:t>
            </a:r>
          </a:p>
          <a:p>
            <a:r>
              <a:rPr lang="en-US" dirty="0" smtClean="0">
                <a:gradFill>
                  <a:gsLst>
                    <a:gs pos="0">
                      <a:srgbClr val="FFFFFF"/>
                    </a:gs>
                    <a:gs pos="86000">
                      <a:srgbClr val="FFFFFF"/>
                    </a:gs>
                  </a:gsLst>
                  <a:lin ang="5400000" scaled="0"/>
                </a:gradFill>
              </a:rPr>
              <a:t>Gesture events</a:t>
            </a:r>
          </a:p>
          <a:p>
            <a:r>
              <a:rPr lang="en-US" dirty="0" smtClean="0">
                <a:gradFill>
                  <a:gsLst>
                    <a:gs pos="0">
                      <a:srgbClr val="FFFFFF"/>
                    </a:gs>
                    <a:gs pos="86000">
                      <a:srgbClr val="FFFFFF"/>
                    </a:gs>
                  </a:gsLst>
                  <a:lin ang="5400000" scaled="0"/>
                </a:gradFill>
              </a:rPr>
              <a:t>Pointer events</a:t>
            </a:r>
          </a:p>
        </p:txBody>
      </p:sp>
      <p:sp>
        <p:nvSpPr>
          <p:cNvPr id="6" name="Text Placeholder 3"/>
          <p:cNvSpPr txBox="1">
            <a:spLocks/>
          </p:cNvSpPr>
          <p:nvPr/>
        </p:nvSpPr>
        <p:spPr>
          <a:xfrm>
            <a:off x="519112" y="4134482"/>
            <a:ext cx="11149012" cy="152657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rgbClr val="FFFFFF"/>
                    </a:gs>
                    <a:gs pos="86000">
                      <a:srgbClr val="FFFFFF"/>
                    </a:gs>
                  </a:gsLst>
                  <a:lin ang="5400000" scaled="0"/>
                </a:gradFill>
              </a:rPr>
              <a:t>Gesture recognizers</a:t>
            </a:r>
          </a:p>
          <a:p>
            <a:endParaRPr lang="en-US" dirty="0" smtClean="0">
              <a:gradFill>
                <a:gsLst>
                  <a:gs pos="0">
                    <a:srgbClr val="FFFFFF"/>
                  </a:gs>
                  <a:gs pos="86000">
                    <a:srgbClr val="FFFFFF"/>
                  </a:gs>
                </a:gsLst>
                <a:lin ang="5400000" scaled="0"/>
              </a:gradFill>
            </a:endParaRPr>
          </a:p>
          <a:p>
            <a:endParaRPr lang="en-US"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586247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8" grpId="1" animBg="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631216"/>
          </a:xfrm>
          <a:prstGeom prst="rect">
            <a:avLst/>
          </a:prstGeom>
          <a:noFill/>
        </p:spPr>
        <p:txBody>
          <a:bodyPr wrap="square" rtlCol="0">
            <a:spAutoFit/>
          </a:bodyPr>
          <a:lstStyle/>
          <a:p>
            <a:pPr defTabSz="914363"/>
            <a:r>
              <a:rPr lang="en-US" sz="5000" dirty="0">
                <a:solidFill>
                  <a:srgbClr val="FFFFFF"/>
                </a:solidFill>
                <a:latin typeface="Segoe UI Semibold"/>
              </a:rPr>
              <a:t>Scrolling and Zooming Views</a:t>
            </a:r>
          </a:p>
        </p:txBody>
      </p:sp>
    </p:spTree>
    <p:extLst>
      <p:ext uri="{BB962C8B-B14F-4D97-AF65-F5344CB8AC3E}">
        <p14:creationId xmlns:p14="http://schemas.microsoft.com/office/powerpoint/2010/main" val="91282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Scrolling and Zooming Views</a:t>
            </a:r>
            <a:endParaRPr lang="en-US" dirty="0"/>
          </a:p>
        </p:txBody>
      </p:sp>
      <p:sp>
        <p:nvSpPr>
          <p:cNvPr id="5" name="Text Placeholder 4"/>
          <p:cNvSpPr>
            <a:spLocks noGrp="1"/>
          </p:cNvSpPr>
          <p:nvPr>
            <p:ph type="body" sz="quarter" idx="10"/>
          </p:nvPr>
        </p:nvSpPr>
        <p:spPr>
          <a:xfrm>
            <a:off x="519114" y="1447800"/>
            <a:ext cx="11149012" cy="4136517"/>
          </a:xfrm>
        </p:spPr>
        <p:txBody>
          <a:bodyPr/>
          <a:lstStyle/>
          <a:p>
            <a:r>
              <a:rPr lang="en-US" dirty="0" smtClean="0"/>
              <a:t>Scrolling with slide</a:t>
            </a:r>
          </a:p>
          <a:p>
            <a:r>
              <a:rPr lang="en-US" dirty="0" smtClean="0"/>
              <a:t>Zooming with pinch</a:t>
            </a:r>
          </a:p>
          <a:p>
            <a:r>
              <a:rPr lang="en-US" dirty="0" smtClean="0"/>
              <a:t>Inertia</a:t>
            </a:r>
          </a:p>
          <a:p>
            <a:r>
              <a:rPr lang="en-US" dirty="0" smtClean="0"/>
              <a:t>Over bounce on edges</a:t>
            </a:r>
          </a:p>
          <a:p>
            <a:r>
              <a:rPr lang="en-US" dirty="0" smtClean="0"/>
              <a:t>Nesting scrolling/zooming</a:t>
            </a:r>
          </a:p>
          <a:p>
            <a:r>
              <a:rPr lang="en-US" dirty="0" smtClean="0"/>
              <a:t>Snap-points</a:t>
            </a:r>
          </a:p>
          <a:p>
            <a:r>
              <a:rPr lang="en-US" dirty="0" smtClean="0"/>
              <a:t>Integration with controls</a:t>
            </a:r>
            <a:br>
              <a:rPr lang="en-US" dirty="0" smtClean="0"/>
            </a:br>
            <a:endParaRPr lang="en-US" dirty="0" smtClean="0"/>
          </a:p>
        </p:txBody>
      </p:sp>
    </p:spTree>
    <p:extLst>
      <p:ext uri="{BB962C8B-B14F-4D97-AF65-F5344CB8AC3E}">
        <p14:creationId xmlns:p14="http://schemas.microsoft.com/office/powerpoint/2010/main" val="23150223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solidFill>
                  <a:schemeClr val="accent6"/>
                </a:solidFill>
                <a:latin typeface="Segoe UI Light" pitchFamily="34" charset="0"/>
                <a:ea typeface="Segoe UI Semibold" pitchFamily="34" charset="0"/>
              </a:rPr>
              <a:t>News app</a:t>
            </a:r>
            <a:r>
              <a:rPr lang="en-US" dirty="0" smtClean="0">
                <a:solidFill>
                  <a:schemeClr val="accent6"/>
                </a:solidFill>
                <a:latin typeface="Segoe UI Light" pitchFamily="34" charset="0"/>
                <a:ea typeface="Segoe UI Semibold" pitchFamily="34" charset="0"/>
              </a:rPr>
              <a:t>, Form Controls SDK Sample, Start Screen </a:t>
            </a:r>
            <a:endParaRPr lang="en-US" dirty="0"/>
          </a:p>
        </p:txBody>
      </p:sp>
      <p:sp>
        <p:nvSpPr>
          <p:cNvPr id="3" name="Subtitle 2"/>
          <p:cNvSpPr>
            <a:spLocks noGrp="1"/>
          </p:cNvSpPr>
          <p:nvPr>
            <p:ph type="subTitle" idx="1"/>
          </p:nvPr>
        </p:nvSpPr>
        <p:spPr/>
        <p:txBody>
          <a:bodyPr/>
          <a:lstStyle/>
          <a:p>
            <a:r>
              <a:rPr lang="en-US" sz="2800" dirty="0" smtClean="0">
                <a:solidFill>
                  <a:schemeClr val="accent6"/>
                </a:solidFill>
                <a:latin typeface="Segoe UI Light" pitchFamily="34" charset="0"/>
              </a:rPr>
              <a:t>Quick run through of the out of the box scrolling and zooming experience.</a:t>
            </a:r>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6842996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E4F27D3-34F1-4617-841A-A074FD27EA27}"/>
</file>

<file path=customXml/itemProps2.xml><?xml version="1.0" encoding="utf-8"?>
<ds:datastoreItem xmlns:ds="http://schemas.openxmlformats.org/officeDocument/2006/customXml" ds:itemID="{7B1A5D59-2489-4CEF-9961-6FFFDD732735}"/>
</file>

<file path=customXml/itemProps3.xml><?xml version="1.0" encoding="utf-8"?>
<ds:datastoreItem xmlns:ds="http://schemas.openxmlformats.org/officeDocument/2006/customXml" ds:itemID="{2D75CEF6-6977-4FB0-A4A2-A49648FFC398}"/>
</file>

<file path=docProps/app.xml><?xml version="1.0" encoding="utf-8"?>
<Properties xmlns="http://schemas.openxmlformats.org/officeDocument/2006/extended-properties" xmlns:vt="http://schemas.openxmlformats.org/officeDocument/2006/docPropsVTypes">
  <TotalTime>7</TotalTime>
  <Words>2996</Words>
  <Application>Microsoft Office PowerPoint</Application>
  <PresentationFormat>Custom</PresentationFormat>
  <Paragraphs>481</Paragraphs>
  <Slides>54</Slides>
  <Notes>38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59" baseType="lpstr">
      <vt:lpstr>Office Theme</vt:lpstr>
      <vt:lpstr>BUILD_Breakout_Template _ SAMPLE for Scott 7.28</vt:lpstr>
      <vt:lpstr>1_White with Consolas font for code slides</vt:lpstr>
      <vt:lpstr>1_BUILD_Breakout_Template _ SAMPLE for Scott 7.28</vt:lpstr>
      <vt:lpstr>Slide</vt:lpstr>
      <vt:lpstr>Make great Metro style apps that are touch-optimized using HTML5</vt:lpstr>
      <vt:lpstr>Agenda</vt:lpstr>
      <vt:lpstr>PowerPoint Presentation</vt:lpstr>
      <vt:lpstr>Research and User Studies</vt:lpstr>
      <vt:lpstr>Windows 8 Touch Interactions</vt:lpstr>
      <vt:lpstr>Overview of Building Touch Apps</vt:lpstr>
      <vt:lpstr>PowerPoint Presentation</vt:lpstr>
      <vt:lpstr>Scrolling and Zooming Views</vt:lpstr>
      <vt:lpstr>News app, Form Controls SDK Sample, Start Screen </vt:lpstr>
      <vt:lpstr>Use the built in scrolling/zooming views to get the look and feel of the Start screen and other Metro style interfaces</vt:lpstr>
      <vt:lpstr>Scrolling and Zooming APIs</vt:lpstr>
      <vt:lpstr>Building a simple drawing app </vt:lpstr>
      <vt:lpstr>Extending the Scrolling/Zooming Experience</vt:lpstr>
      <vt:lpstr>Building a simple drawing app </vt:lpstr>
      <vt:lpstr>Scrolling/zooming views let you harness the power of Windows 8 to build highly responsive experiences.</vt:lpstr>
      <vt:lpstr>PowerPoint Presentation</vt:lpstr>
      <vt:lpstr>Building a simple drawing app</vt:lpstr>
      <vt:lpstr>Pointer Events in the DOM </vt:lpstr>
      <vt:lpstr>Pointer Events in the DOM</vt:lpstr>
      <vt:lpstr>More Pointer Events in the DOM</vt:lpstr>
      <vt:lpstr>Building a simple drawing app</vt:lpstr>
      <vt:lpstr>Controlling Capture</vt:lpstr>
      <vt:lpstr>Other Goodies</vt:lpstr>
      <vt:lpstr>PowerPoint Presentation</vt:lpstr>
      <vt:lpstr>DOM Pointer/Gesture events cannot be used inside of active Scrolling/Zooming views.</vt:lpstr>
      <vt:lpstr>Controlling When to Scroll/Zoom</vt:lpstr>
      <vt:lpstr>News App, Drawing Demo</vt:lpstr>
      <vt:lpstr>PowerPoint Presentation</vt:lpstr>
      <vt:lpstr>Building a simple drawing app</vt:lpstr>
      <vt:lpstr>Gesture Events in the DOM</vt:lpstr>
      <vt:lpstr>Static Gesture Events in the DOM</vt:lpstr>
      <vt:lpstr>Manipulation Gesture Events in the DOM</vt:lpstr>
      <vt:lpstr>Building a simple drawing app</vt:lpstr>
      <vt:lpstr>Tap vs Click Events</vt:lpstr>
      <vt:lpstr>Going Deeper</vt:lpstr>
      <vt:lpstr>PowerPoint Presentation</vt:lpstr>
      <vt:lpstr>Building Great Touch Apps</vt:lpstr>
      <vt:lpstr>Building Great Touch Apps</vt:lpstr>
      <vt:lpstr>Related sessions</vt:lpstr>
      <vt:lpstr>Further reading and documentation</vt:lpstr>
      <vt:lpstr>PowerPoint Presentation</vt:lpstr>
      <vt:lpstr>PowerPoint Presentation</vt:lpstr>
      <vt:lpstr>Windows 8</vt:lpstr>
      <vt:lpstr>MSPointer Events</vt:lpstr>
      <vt:lpstr>MSPointer Events</vt:lpstr>
      <vt:lpstr>Pointer Capture</vt:lpstr>
      <vt:lpstr>MSGesture Events</vt:lpstr>
      <vt:lpstr>MSGesture Events</vt:lpstr>
      <vt:lpstr>Enabling/disabling Scrolling and Zooming</vt:lpstr>
      <vt:lpstr>Scroll Rails and Zoom Boundaries</vt:lpstr>
      <vt:lpstr>Snap-points</vt:lpstr>
      <vt:lpstr>Scrolling and Zooming APIs</vt:lpstr>
      <vt:lpstr>Tools for building touch apps</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APP-185T: Make great Metro style apps that are touch-optimized using HTML5</dc:title>
  <dc:subject>BUILD</dc:subject>
  <dc:creator>Nick Waggoner; Reed Townsend</dc:creator>
  <dc:description>Template: Sam Moore, Silver Fox Productions, Inc.
Formatting: Dana Kim-Wincapaw, Silver Fox Productions, Inc.
Event Date: September 13th–16th
Event Location: Anaheim, CA</dc:description>
  <cp:lastModifiedBy>Shows</cp:lastModifiedBy>
  <cp:revision>5</cp:revision>
  <dcterms:created xsi:type="dcterms:W3CDTF">2011-09-14T03:06:28Z</dcterms:created>
  <dcterms:modified xsi:type="dcterms:W3CDTF">2011-09-15T15:53:36Z</dcterms:modified>
</cp:coreProperties>
</file>