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3" r:id="rId1"/>
    <p:sldMasterId id="2147484202" r:id="rId2"/>
    <p:sldMasterId id="2147484205" r:id="rId3"/>
    <p:sldMasterId id="2147484225" r:id="rId4"/>
    <p:sldMasterId id="2147484245" r:id="rId5"/>
    <p:sldMasterId id="2147484247" r:id="rId6"/>
    <p:sldMasterId id="2147484259" r:id="rId7"/>
  </p:sldMasterIdLst>
  <p:notesMasterIdLst>
    <p:notesMasterId r:id="rId56"/>
  </p:notesMasterIdLst>
  <p:handoutMasterIdLst>
    <p:handoutMasterId r:id="rId57"/>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9" r:id="rId28"/>
    <p:sldId id="280" r:id="rId29"/>
    <p:sldId id="281" r:id="rId30"/>
    <p:sldId id="305"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04" r:id="rId44"/>
    <p:sldId id="296" r:id="rId45"/>
    <p:sldId id="297" r:id="rId46"/>
    <p:sldId id="298" r:id="rId47"/>
    <p:sldId id="299" r:id="rId48"/>
    <p:sldId id="301" r:id="rId49"/>
    <p:sldId id="295" r:id="rId50"/>
    <p:sldId id="306" r:id="rId51"/>
    <p:sldId id="307" r:id="rId52"/>
    <p:sldId id="308" r:id="rId53"/>
    <p:sldId id="303" r:id="rId54"/>
    <p:sldId id="256"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87189" autoAdjust="0"/>
  </p:normalViewPr>
  <p:slideViewPr>
    <p:cSldViewPr snapToGrid="0" snapToObjects="1">
      <p:cViewPr varScale="1">
        <p:scale>
          <a:sx n="91" d="100"/>
          <a:sy n="91" d="100"/>
        </p:scale>
        <p:origin x="-300"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1:20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9020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9020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59020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82391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21158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2698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68251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 indent="0">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820050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1:20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111953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946248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1:20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41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884308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1:20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9020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44776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590202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8022936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19216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1515607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670228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2067676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7368839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0406475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7777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48406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99548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
        <p:nvSpPr>
          <p:cNvPr id="6" name="Rectangle 5"/>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
        <p:nvSpPr>
          <p:cNvPr id="6" name="Rectangle 5"/>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hf hdr="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theme" Target="../theme/theme7.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91" r:id="rId16"/>
    <p:sldLayoutId id="2147484017" r:id="rId17"/>
    <p:sldLayoutId id="2147484020" r:id="rId18"/>
    <p:sldLayoutId id="2147484158" r:id="rId19"/>
    <p:sldLayoutId id="2147484162" r:id="rId20"/>
    <p:sldLayoutId id="2147484285" r:id="rId21"/>
    <p:sldLayoutId id="2147484286" r:id="rId22"/>
    <p:sldLayoutId id="2147484287" r:id="rId23"/>
    <p:sldLayoutId id="2147484288" r:id="rId24"/>
    <p:sldLayoutId id="2147484289" r:id="rId25"/>
    <p:sldLayoutId id="2147484290" r:id="rId26"/>
    <p:sldLayoutId id="2147484291" r:id="rId27"/>
    <p:sldLayoutId id="2147484292" r:id="rId28"/>
    <p:sldLayoutId id="2147484293" r:id="rId29"/>
    <p:sldLayoutId id="2147484294" r:id="rId30"/>
  </p:sldLayoutIdLst>
  <p:transition>
    <p:fade/>
  </p:transition>
  <p:timing>
    <p:tnLst>
      <p:par>
        <p:cTn id="1" dur="indefinite" restart="never" nodeType="tmRoot"/>
      </p:par>
    </p:tnLst>
  </p:timing>
  <p:hf hdr="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03" r:id="rId1"/>
    <p:sldLayoutId id="2147484204"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4246"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go.microsoft.com/fwlink/?LinkId=228034"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575071"/>
            <a:ext cx="7869236" cy="1523497"/>
          </a:xfrm>
        </p:spPr>
        <p:txBody>
          <a:bodyPr/>
          <a:lstStyle/>
          <a:p>
            <a:r>
              <a:rPr lang="en-US" dirty="0"/>
              <a:t>Bring apps to life with Metro style animations in HTML5</a:t>
            </a:r>
          </a:p>
        </p:txBody>
      </p:sp>
      <p:sp>
        <p:nvSpPr>
          <p:cNvPr id="3" name="Subtitle 2"/>
          <p:cNvSpPr>
            <a:spLocks noGrp="1"/>
          </p:cNvSpPr>
          <p:nvPr>
            <p:ph type="subTitle" idx="1"/>
          </p:nvPr>
        </p:nvSpPr>
        <p:spPr>
          <a:xfrm>
            <a:off x="969964" y="3950638"/>
            <a:ext cx="6840536" cy="463255"/>
          </a:xfrm>
        </p:spPr>
        <p:txBody>
          <a:bodyPr/>
          <a:lstStyle/>
          <a:p>
            <a:r>
              <a:rPr lang="en-US" sz="2800" dirty="0" smtClean="0">
                <a:latin typeface="+mj-lt"/>
              </a:rPr>
              <a:t>Dale Rogerson</a:t>
            </a:r>
          </a:p>
          <a:p>
            <a:r>
              <a:rPr lang="en-US" sz="2800" dirty="0" smtClean="0"/>
              <a:t>Principal Software Developer Engineer</a:t>
            </a:r>
          </a:p>
          <a:p>
            <a:r>
              <a:rPr lang="en-US" sz="2800" dirty="0" smtClean="0"/>
              <a:t>Microsoft Corporation</a:t>
            </a:r>
          </a:p>
          <a:p>
            <a:endParaRPr lang="en-US" sz="2800" dirty="0" smtClean="0"/>
          </a:p>
          <a:p>
            <a:r>
              <a:rPr lang="en-US" sz="2800" b="1" dirty="0" smtClean="0">
                <a:latin typeface="+mj-lt"/>
              </a:rPr>
              <a:t>Jason Beaumont</a:t>
            </a:r>
            <a:endParaRPr lang="en-US" sz="2800" b="1" dirty="0">
              <a:latin typeface="+mj-lt"/>
            </a:endParaRPr>
          </a:p>
          <a:p>
            <a:r>
              <a:rPr lang="en-US" sz="2800" dirty="0"/>
              <a:t>Principal </a:t>
            </a:r>
            <a:r>
              <a:rPr lang="en-US" sz="2800" dirty="0" smtClean="0"/>
              <a:t>Program Manager</a:t>
            </a:r>
            <a:endParaRPr lang="en-US" sz="2800" dirty="0"/>
          </a:p>
          <a:p>
            <a:r>
              <a:rPr lang="en-US" sz="2800" dirty="0"/>
              <a:t>Microsoft Corporation</a:t>
            </a:r>
          </a:p>
          <a:p>
            <a:endParaRPr lang="en-US" sz="2800" dirty="0" smtClean="0"/>
          </a:p>
          <a:p>
            <a:endParaRPr lang="en-US" sz="3600" dirty="0"/>
          </a:p>
        </p:txBody>
      </p:sp>
      <p:sp>
        <p:nvSpPr>
          <p:cNvPr id="9" name="Text Placeholder 8"/>
          <p:cNvSpPr>
            <a:spLocks noGrp="1"/>
          </p:cNvSpPr>
          <p:nvPr>
            <p:ph type="body" sz="quarter" idx="10"/>
          </p:nvPr>
        </p:nvSpPr>
        <p:spPr/>
        <p:txBody>
          <a:bodyPr/>
          <a:lstStyle/>
          <a:p>
            <a:r>
              <a:rPr lang="en-US" dirty="0"/>
              <a:t>APP-206T</a:t>
            </a:r>
          </a:p>
        </p:txBody>
      </p:sp>
    </p:spTree>
    <p:extLst>
      <p:ext uri="{BB962C8B-B14F-4D97-AF65-F5344CB8AC3E}">
        <p14:creationId xmlns:p14="http://schemas.microsoft.com/office/powerpoint/2010/main" val="2514413129"/>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8 Animation Library</a:t>
            </a:r>
            <a:endParaRPr lang="en-US" dirty="0"/>
          </a:p>
        </p:txBody>
      </p:sp>
      <p:sp>
        <p:nvSpPr>
          <p:cNvPr id="3" name="Text Placeholder 2"/>
          <p:cNvSpPr>
            <a:spLocks noGrp="1"/>
          </p:cNvSpPr>
          <p:nvPr>
            <p:ph type="body" sz="quarter" idx="10"/>
          </p:nvPr>
        </p:nvSpPr>
        <p:spPr>
          <a:xfrm>
            <a:off x="519114" y="1447800"/>
            <a:ext cx="11149012" cy="4678204"/>
          </a:xfrm>
        </p:spPr>
        <p:txBody>
          <a:bodyPr/>
          <a:lstStyle/>
          <a:p>
            <a:r>
              <a:rPr lang="en-US" dirty="0" smtClean="0">
                <a:solidFill>
                  <a:schemeClr val="tx1"/>
                </a:solidFill>
              </a:rPr>
              <a:t>Part of Windows Library for </a:t>
            </a:r>
            <a:r>
              <a:rPr lang="en-US" dirty="0" err="1" smtClean="0">
                <a:solidFill>
                  <a:schemeClr val="tx1"/>
                </a:solidFill>
              </a:rPr>
              <a:t>Javascript</a:t>
            </a:r>
            <a:r>
              <a:rPr lang="en-US" dirty="0" smtClean="0">
                <a:solidFill>
                  <a:schemeClr val="tx1"/>
                </a:solidFill>
              </a:rPr>
              <a:t> (</a:t>
            </a:r>
            <a:r>
              <a:rPr lang="en-US" dirty="0" err="1" smtClean="0">
                <a:solidFill>
                  <a:schemeClr val="tx1"/>
                </a:solidFill>
              </a:rPr>
              <a:t>WinJS</a:t>
            </a:r>
            <a:r>
              <a:rPr lang="en-US" dirty="0" smtClean="0">
                <a:solidFill>
                  <a:schemeClr val="tx1"/>
                </a:solidFill>
              </a:rPr>
              <a:t>)</a:t>
            </a:r>
          </a:p>
          <a:p>
            <a:r>
              <a:rPr lang="en-US" dirty="0" smtClean="0">
                <a:solidFill>
                  <a:schemeClr val="tx1"/>
                </a:solidFill>
              </a:rPr>
              <a:t>Contains key Metro style app animations</a:t>
            </a:r>
          </a:p>
          <a:p>
            <a:r>
              <a:rPr lang="en-US" dirty="0" smtClean="0">
                <a:solidFill>
                  <a:schemeClr val="tx1"/>
                </a:solidFill>
              </a:rPr>
              <a:t>Has the same storyboard values, curves, and even the same API that we use</a:t>
            </a:r>
          </a:p>
          <a:p>
            <a:r>
              <a:rPr lang="en-US" dirty="0" smtClean="0">
                <a:solidFill>
                  <a:schemeClr val="tx1"/>
                </a:solidFill>
              </a:rPr>
              <a:t>Easily aligns your app to the Windows 8 personality</a:t>
            </a:r>
            <a:endParaRPr lang="en-US" dirty="0">
              <a:solidFill>
                <a:schemeClr val="tx1"/>
              </a:solidFill>
            </a:endParaRPr>
          </a:p>
          <a:p>
            <a:endParaRPr lang="en-US" dirty="0">
              <a:solidFill>
                <a:schemeClr val="tx1"/>
              </a:solidFill>
            </a:endParaRPr>
          </a:p>
          <a:p>
            <a:endParaRPr lang="fr-FR" dirty="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201376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Scenarios covered by the Animation Library</a:t>
            </a:r>
            <a:endParaRPr lang="en-US" dirty="0"/>
          </a:p>
        </p:txBody>
      </p:sp>
      <p:sp>
        <p:nvSpPr>
          <p:cNvPr id="3" name="Text Placeholder 2"/>
          <p:cNvSpPr>
            <a:spLocks noGrp="1"/>
          </p:cNvSpPr>
          <p:nvPr>
            <p:ph type="body" sz="quarter" idx="10"/>
          </p:nvPr>
        </p:nvSpPr>
        <p:spPr>
          <a:xfrm>
            <a:off x="519114" y="1447800"/>
            <a:ext cx="11149012" cy="4776692"/>
          </a:xfrm>
        </p:spPr>
        <p:txBody>
          <a:bodyPr/>
          <a:lstStyle/>
          <a:p>
            <a:r>
              <a:rPr lang="en-US" dirty="0" smtClean="0">
                <a:solidFill>
                  <a:schemeClr val="tx1"/>
                </a:solidFill>
              </a:rPr>
              <a:t>App navigation</a:t>
            </a:r>
          </a:p>
          <a:p>
            <a:r>
              <a:rPr lang="en-US" dirty="0" smtClean="0">
                <a:solidFill>
                  <a:schemeClr val="tx1"/>
                </a:solidFill>
              </a:rPr>
              <a:t>Animating content within a view</a:t>
            </a:r>
          </a:p>
          <a:p>
            <a:r>
              <a:rPr lang="en-US" dirty="0" smtClean="0">
                <a:solidFill>
                  <a:schemeClr val="tx1"/>
                </a:solidFill>
              </a:rPr>
              <a:t>Revealing or hiding supplemental UI</a:t>
            </a:r>
          </a:p>
          <a:p>
            <a:r>
              <a:rPr lang="en-US" dirty="0" smtClean="0">
                <a:solidFill>
                  <a:schemeClr val="tx1"/>
                </a:solidFill>
              </a:rPr>
              <a:t>Collections</a:t>
            </a:r>
          </a:p>
          <a:p>
            <a:r>
              <a:rPr lang="en-US" dirty="0" smtClean="0">
                <a:solidFill>
                  <a:schemeClr val="tx1"/>
                </a:solidFill>
              </a:rPr>
              <a:t>Selection</a:t>
            </a:r>
            <a:endParaRPr lang="en-US" dirty="0">
              <a:solidFill>
                <a:schemeClr val="tx1"/>
              </a:solidFill>
            </a:endParaRPr>
          </a:p>
          <a:p>
            <a:endParaRPr lang="en-US" dirty="0">
              <a:solidFill>
                <a:schemeClr val="tx1"/>
              </a:solidFill>
            </a:endParaRPr>
          </a:p>
          <a:p>
            <a:endParaRPr lang="fr-FR" dirty="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205815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Library animations</a:t>
            </a:r>
            <a:endParaRPr lang="en-US" dirty="0"/>
          </a:p>
        </p:txBody>
      </p:sp>
      <p:sp>
        <p:nvSpPr>
          <p:cNvPr id="3" name="Text Placeholder 2"/>
          <p:cNvSpPr>
            <a:spLocks noGrp="1"/>
          </p:cNvSpPr>
          <p:nvPr>
            <p:ph type="body" sz="quarter" idx="10"/>
          </p:nvPr>
        </p:nvSpPr>
        <p:spPr>
          <a:xfrm>
            <a:off x="519113" y="1447800"/>
            <a:ext cx="11149012" cy="4031873"/>
          </a:xfrm>
        </p:spPr>
        <p:txBody>
          <a:bodyPr/>
          <a:lstStyle/>
          <a:p>
            <a:r>
              <a:rPr lang="en-US" dirty="0" smtClean="0">
                <a:solidFill>
                  <a:schemeClr val="tx1"/>
                </a:solidFill>
              </a:rPr>
              <a:t>App Navigation</a:t>
            </a:r>
          </a:p>
          <a:p>
            <a:pPr lvl="1"/>
            <a:r>
              <a:rPr lang="fr-FR" dirty="0" err="1" smtClean="0">
                <a:solidFill>
                  <a:schemeClr val="tx1"/>
                </a:solidFill>
                <a:latin typeface="Consolas" pitchFamily="49" charset="0"/>
                <a:cs typeface="Consolas" pitchFamily="49" charset="0"/>
              </a:rPr>
              <a:t>enterPage</a:t>
            </a:r>
            <a:endParaRPr lang="fr-FR" dirty="0">
              <a:solidFill>
                <a:schemeClr val="tx1"/>
              </a:solidFill>
              <a:latin typeface="Consolas" pitchFamily="49" charset="0"/>
              <a:cs typeface="Consolas" pitchFamily="49" charset="0"/>
            </a:endParaRPr>
          </a:p>
          <a:p>
            <a:pPr lvl="1"/>
            <a:r>
              <a:rPr lang="fr-FR" dirty="0" err="1" smtClean="0">
                <a:solidFill>
                  <a:schemeClr val="tx1"/>
                </a:solidFill>
                <a:latin typeface="Consolas" pitchFamily="49" charset="0"/>
                <a:cs typeface="Consolas" pitchFamily="49" charset="0"/>
              </a:rPr>
              <a:t>transitionPage</a:t>
            </a:r>
            <a:endParaRPr lang="fr-FR" dirty="0" smtClean="0">
              <a:solidFill>
                <a:schemeClr val="tx1"/>
              </a:solidFill>
              <a:latin typeface="Consolas" pitchFamily="49" charset="0"/>
              <a:cs typeface="Consolas" pitchFamily="49" charset="0"/>
            </a:endParaRPr>
          </a:p>
          <a:p>
            <a:pPr marL="460375" lvl="1" indent="0">
              <a:buNone/>
            </a:pPr>
            <a:endParaRPr lang="fr-FR" dirty="0" smtClean="0">
              <a:solidFill>
                <a:schemeClr val="tx1"/>
              </a:solidFill>
              <a:latin typeface="Consolas" pitchFamily="49" charset="0"/>
              <a:cs typeface="Consolas" pitchFamily="49" charset="0"/>
            </a:endParaRPr>
          </a:p>
          <a:p>
            <a:pPr marL="0" indent="0">
              <a:buNone/>
            </a:pPr>
            <a:endParaRPr lang="en-US" dirty="0">
              <a:solidFill>
                <a:schemeClr val="tx1"/>
              </a:solidFill>
            </a:endParaRPr>
          </a:p>
          <a:p>
            <a:endParaRPr lang="fr-FR" dirty="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436701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Library animations</a:t>
            </a:r>
            <a:endParaRPr lang="en-US" dirty="0"/>
          </a:p>
        </p:txBody>
      </p:sp>
      <p:sp>
        <p:nvSpPr>
          <p:cNvPr id="3" name="Text Placeholder 2"/>
          <p:cNvSpPr>
            <a:spLocks noGrp="1"/>
          </p:cNvSpPr>
          <p:nvPr>
            <p:ph type="body" sz="quarter" idx="10"/>
          </p:nvPr>
        </p:nvSpPr>
        <p:spPr>
          <a:xfrm>
            <a:off x="519114" y="1447800"/>
            <a:ext cx="11149012" cy="5386090"/>
          </a:xfrm>
        </p:spPr>
        <p:txBody>
          <a:bodyPr/>
          <a:lstStyle/>
          <a:p>
            <a:pPr marL="457200" lvl="0" indent="-457200"/>
            <a:r>
              <a:rPr lang="en-US" dirty="0" smtClean="0">
                <a:solidFill>
                  <a:schemeClr val="tx1"/>
                </a:solidFill>
              </a:rPr>
              <a:t>Animating content within a view</a:t>
            </a:r>
          </a:p>
          <a:p>
            <a:pPr marL="852488" lvl="1" indent="-457200"/>
            <a:r>
              <a:rPr lang="en-US" dirty="0" err="1" smtClean="0">
                <a:solidFill>
                  <a:schemeClr val="tx1"/>
                </a:solidFill>
                <a:latin typeface="Consolas" pitchFamily="49" charset="0"/>
                <a:cs typeface="Consolas" pitchFamily="49" charset="0"/>
              </a:rPr>
              <a:t>transitionContent</a:t>
            </a:r>
            <a:endParaRPr lang="en-US" dirty="0">
              <a:solidFill>
                <a:schemeClr val="tx1"/>
              </a:solidFill>
              <a:latin typeface="Consolas" pitchFamily="49" charset="0"/>
              <a:cs typeface="Consolas" pitchFamily="49" charset="0"/>
            </a:endParaRPr>
          </a:p>
          <a:p>
            <a:pPr marL="852488" lvl="1" indent="-457200"/>
            <a:r>
              <a:rPr lang="en-US" dirty="0" smtClean="0">
                <a:solidFill>
                  <a:schemeClr val="tx1"/>
                </a:solidFill>
                <a:latin typeface="Consolas" pitchFamily="49" charset="0"/>
                <a:cs typeface="Consolas" pitchFamily="49" charset="0"/>
              </a:rPr>
              <a:t>reveal / hide</a:t>
            </a:r>
            <a:endParaRPr lang="en-US" dirty="0">
              <a:solidFill>
                <a:schemeClr val="tx1"/>
              </a:solidFill>
              <a:latin typeface="Consolas" pitchFamily="49" charset="0"/>
              <a:cs typeface="Consolas" pitchFamily="49" charset="0"/>
            </a:endParaRPr>
          </a:p>
          <a:p>
            <a:pPr marL="852488" lvl="1" indent="-457200"/>
            <a:r>
              <a:rPr lang="en-US" dirty="0">
                <a:solidFill>
                  <a:schemeClr val="tx1"/>
                </a:solidFill>
                <a:latin typeface="Consolas" pitchFamily="49" charset="0"/>
                <a:cs typeface="Consolas" pitchFamily="49" charset="0"/>
              </a:rPr>
              <a:t>r</a:t>
            </a:r>
            <a:r>
              <a:rPr lang="en-US" dirty="0" smtClean="0">
                <a:solidFill>
                  <a:schemeClr val="tx1"/>
                </a:solidFill>
                <a:latin typeface="Consolas" pitchFamily="49" charset="0"/>
                <a:cs typeface="Consolas" pitchFamily="49" charset="0"/>
              </a:rPr>
              <a:t>eposition</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crossFade</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createPeekAnimation</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updateBadge</a:t>
            </a:r>
            <a:endParaRPr lang="en-US" dirty="0" smtClean="0">
              <a:solidFill>
                <a:schemeClr val="tx1"/>
              </a:solidFill>
              <a:latin typeface="Consolas" pitchFamily="49" charset="0"/>
              <a:cs typeface="Consolas" pitchFamily="49" charset="0"/>
            </a:endParaRPr>
          </a:p>
          <a:p>
            <a:pPr marL="852488" lvl="1" indent="-457200"/>
            <a:r>
              <a:rPr lang="en-US" dirty="0">
                <a:solidFill>
                  <a:schemeClr val="tx1"/>
                </a:solidFill>
                <a:latin typeface="Consolas" pitchFamily="49" charset="0"/>
                <a:cs typeface="Consolas" pitchFamily="49" charset="0"/>
              </a:rPr>
              <a:t>e</a:t>
            </a:r>
            <a:r>
              <a:rPr lang="en-US" dirty="0" smtClean="0">
                <a:solidFill>
                  <a:schemeClr val="tx1"/>
                </a:solidFill>
                <a:latin typeface="Consolas" pitchFamily="49" charset="0"/>
                <a:cs typeface="Consolas" pitchFamily="49" charset="0"/>
              </a:rPr>
              <a:t>xpand /collapse</a:t>
            </a:r>
          </a:p>
          <a:p>
            <a:endParaRPr lang="fr-FR" dirty="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958674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Library animations</a:t>
            </a:r>
            <a:endParaRPr lang="en-US" dirty="0"/>
          </a:p>
        </p:txBody>
      </p:sp>
      <p:sp>
        <p:nvSpPr>
          <p:cNvPr id="4" name="Text Placeholder 3"/>
          <p:cNvSpPr>
            <a:spLocks noGrp="1"/>
          </p:cNvSpPr>
          <p:nvPr>
            <p:ph type="body" sz="quarter" idx="10"/>
          </p:nvPr>
        </p:nvSpPr>
        <p:spPr>
          <a:xfrm>
            <a:off x="519114" y="1447800"/>
            <a:ext cx="11149012" cy="2339102"/>
          </a:xfrm>
        </p:spPr>
        <p:txBody>
          <a:bodyPr/>
          <a:lstStyle/>
          <a:p>
            <a:pPr marL="457200" lvl="0" indent="-457200"/>
            <a:r>
              <a:rPr lang="en-US" dirty="0" smtClean="0">
                <a:solidFill>
                  <a:schemeClr val="tx1"/>
                </a:solidFill>
              </a:rPr>
              <a:t>Animating supplemental UI</a:t>
            </a:r>
          </a:p>
          <a:p>
            <a:pPr marL="852488" lvl="1" indent="-457200"/>
            <a:r>
              <a:rPr lang="en-US" dirty="0" err="1" smtClean="0">
                <a:solidFill>
                  <a:schemeClr val="tx1"/>
                </a:solidFill>
                <a:latin typeface="Consolas" pitchFamily="49" charset="0"/>
                <a:cs typeface="Consolas" pitchFamily="49" charset="0"/>
              </a:rPr>
              <a:t>showPopup</a:t>
            </a:r>
            <a:r>
              <a:rPr lang="en-US" dirty="0" smtClean="0">
                <a:solidFill>
                  <a:schemeClr val="tx1"/>
                </a:solidFill>
                <a:latin typeface="Consolas" pitchFamily="49" charset="0"/>
                <a:cs typeface="Consolas" pitchFamily="49" charset="0"/>
              </a:rPr>
              <a:t> / </a:t>
            </a:r>
            <a:r>
              <a:rPr lang="en-US" dirty="0" err="1" smtClean="0">
                <a:solidFill>
                  <a:schemeClr val="tx1"/>
                </a:solidFill>
                <a:latin typeface="Consolas" pitchFamily="49" charset="0"/>
                <a:cs typeface="Consolas" pitchFamily="49" charset="0"/>
              </a:rPr>
              <a:t>hidePopup</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showEdgeUI</a:t>
            </a:r>
            <a:r>
              <a:rPr lang="en-US" dirty="0" smtClean="0">
                <a:solidFill>
                  <a:schemeClr val="tx1"/>
                </a:solidFill>
                <a:latin typeface="Consolas" pitchFamily="49" charset="0"/>
                <a:cs typeface="Consolas" pitchFamily="49" charset="0"/>
              </a:rPr>
              <a:t> / </a:t>
            </a:r>
            <a:r>
              <a:rPr lang="en-US" dirty="0" err="1" smtClean="0">
                <a:solidFill>
                  <a:schemeClr val="tx1"/>
                </a:solidFill>
                <a:latin typeface="Consolas" pitchFamily="49" charset="0"/>
                <a:cs typeface="Consolas" pitchFamily="49" charset="0"/>
              </a:rPr>
              <a:t>hideEdgeUI</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showPanel</a:t>
            </a:r>
            <a:r>
              <a:rPr lang="en-US" dirty="0" smtClean="0">
                <a:solidFill>
                  <a:schemeClr val="tx1"/>
                </a:solidFill>
                <a:latin typeface="Consolas" pitchFamily="49" charset="0"/>
                <a:cs typeface="Consolas" pitchFamily="49" charset="0"/>
              </a:rPr>
              <a:t> / </a:t>
            </a:r>
            <a:r>
              <a:rPr lang="en-US" dirty="0" err="1" smtClean="0">
                <a:solidFill>
                  <a:schemeClr val="tx1"/>
                </a:solidFill>
                <a:latin typeface="Consolas" pitchFamily="49" charset="0"/>
                <a:cs typeface="Consolas" pitchFamily="49" charset="0"/>
              </a:rPr>
              <a:t>hidePanel</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fadeIn</a:t>
            </a:r>
            <a:r>
              <a:rPr lang="en-US" dirty="0" smtClean="0">
                <a:solidFill>
                  <a:schemeClr val="tx1"/>
                </a:solidFill>
                <a:latin typeface="Consolas" pitchFamily="49" charset="0"/>
                <a:cs typeface="Consolas" pitchFamily="49" charset="0"/>
              </a:rPr>
              <a:t> / </a:t>
            </a:r>
            <a:r>
              <a:rPr lang="en-US" dirty="0" err="1" smtClean="0">
                <a:solidFill>
                  <a:schemeClr val="tx1"/>
                </a:solidFill>
                <a:latin typeface="Consolas" pitchFamily="49" charset="0"/>
                <a:cs typeface="Consolas" pitchFamily="49" charset="0"/>
              </a:rPr>
              <a:t>fadeOut</a:t>
            </a:r>
            <a:endParaRPr lang="en-US" dirty="0">
              <a:solidFill>
                <a:schemeClr val="tx1"/>
              </a:solidFill>
            </a:endParaRPr>
          </a:p>
        </p:txBody>
      </p:sp>
      <p:sp>
        <p:nvSpPr>
          <p:cNvPr id="31" name="Rectangle 30"/>
          <p:cNvSpPr/>
          <p:nvPr/>
        </p:nvSpPr>
        <p:spPr bwMode="auto">
          <a:xfrm>
            <a:off x="5804202" y="-1025816"/>
            <a:ext cx="4854071" cy="4683488"/>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7226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Library animations</a:t>
            </a:r>
            <a:endParaRPr lang="en-US" dirty="0"/>
          </a:p>
        </p:txBody>
      </p:sp>
      <p:sp>
        <p:nvSpPr>
          <p:cNvPr id="4" name="Text Placeholder 3"/>
          <p:cNvSpPr>
            <a:spLocks noGrp="1"/>
          </p:cNvSpPr>
          <p:nvPr>
            <p:ph type="body" sz="quarter" idx="10"/>
          </p:nvPr>
        </p:nvSpPr>
        <p:spPr>
          <a:xfrm>
            <a:off x="519114" y="1447800"/>
            <a:ext cx="11149012" cy="6808018"/>
          </a:xfrm>
        </p:spPr>
        <p:txBody>
          <a:bodyPr/>
          <a:lstStyle/>
          <a:p>
            <a:pPr marL="457200" lvl="0" indent="-457200"/>
            <a:r>
              <a:rPr lang="en-US" dirty="0" smtClean="0">
                <a:solidFill>
                  <a:schemeClr val="tx1"/>
                </a:solidFill>
              </a:rPr>
              <a:t>Collection animations</a:t>
            </a:r>
          </a:p>
          <a:p>
            <a:pPr marL="852488" lvl="1" indent="-457200"/>
            <a:r>
              <a:rPr lang="en-US" dirty="0" smtClean="0">
                <a:solidFill>
                  <a:schemeClr val="tx1"/>
                </a:solidFill>
              </a:rPr>
              <a:t>Add / delete</a:t>
            </a:r>
          </a:p>
          <a:p>
            <a:pPr marL="852488" lvl="1" indent="-457200"/>
            <a:r>
              <a:rPr lang="en-US" dirty="0" smtClean="0">
                <a:solidFill>
                  <a:schemeClr val="tx1"/>
                </a:solidFill>
              </a:rPr>
              <a:t>Drag &amp; drop</a:t>
            </a:r>
          </a:p>
          <a:p>
            <a:pPr marL="457200" lvl="0" indent="-457200"/>
            <a:r>
              <a:rPr lang="en-US" dirty="0">
                <a:solidFill>
                  <a:schemeClr val="tx1"/>
                </a:solidFill>
              </a:rPr>
              <a:t>Selection scenarios</a:t>
            </a:r>
          </a:p>
          <a:p>
            <a:pPr marL="852488" lvl="1" indent="-457200"/>
            <a:r>
              <a:rPr lang="en-US" dirty="0" err="1" smtClean="0">
                <a:solidFill>
                  <a:schemeClr val="tx1"/>
                </a:solidFill>
                <a:latin typeface="Consolas" pitchFamily="49" charset="0"/>
                <a:cs typeface="Consolas" pitchFamily="49" charset="0"/>
              </a:rPr>
              <a:t>pointerUp</a:t>
            </a:r>
            <a:endParaRPr lang="en-US" dirty="0" smtClean="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pointerDown</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swipeReveal</a:t>
            </a:r>
            <a:endParaRPr lang="en-US" dirty="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swipeSelect</a:t>
            </a:r>
            <a:endParaRPr lang="en-US" dirty="0" smtClean="0">
              <a:solidFill>
                <a:schemeClr val="tx1"/>
              </a:solidFill>
              <a:latin typeface="Consolas" pitchFamily="49" charset="0"/>
              <a:cs typeface="Consolas" pitchFamily="49" charset="0"/>
            </a:endParaRPr>
          </a:p>
          <a:p>
            <a:pPr marL="852488" lvl="1" indent="-457200"/>
            <a:r>
              <a:rPr lang="en-US" dirty="0" err="1" smtClean="0">
                <a:solidFill>
                  <a:schemeClr val="tx1"/>
                </a:solidFill>
                <a:latin typeface="Consolas" pitchFamily="49" charset="0"/>
                <a:cs typeface="Consolas" pitchFamily="49" charset="0"/>
              </a:rPr>
              <a:t>swipeDeselect</a:t>
            </a:r>
            <a:endParaRPr lang="en-US" dirty="0" smtClean="0">
              <a:solidFill>
                <a:schemeClr val="tx1"/>
              </a:solidFill>
              <a:latin typeface="Consolas" pitchFamily="49" charset="0"/>
              <a:cs typeface="Consolas" pitchFamily="49" charset="0"/>
            </a:endParaRPr>
          </a:p>
          <a:p>
            <a:pPr marL="395288" lvl="1" indent="0">
              <a:buNone/>
            </a:pPr>
            <a:endParaRPr lang="en-US" dirty="0">
              <a:solidFill>
                <a:schemeClr val="tx1"/>
              </a:solidFill>
            </a:endParaRPr>
          </a:p>
          <a:p>
            <a:pPr marL="852488" lvl="1" indent="-457200"/>
            <a:endParaRPr lang="en-US" dirty="0">
              <a:solidFill>
                <a:schemeClr val="tx1"/>
              </a:solidFill>
            </a:endParaRPr>
          </a:p>
          <a:p>
            <a:pPr marL="852488" lvl="1" indent="-457200"/>
            <a:endParaRPr lang="en-US" dirty="0">
              <a:solidFill>
                <a:schemeClr val="tx1"/>
              </a:solidFill>
            </a:endParaRPr>
          </a:p>
          <a:p>
            <a:pPr lvl="0"/>
            <a:endParaRPr lang="en-US" dirty="0">
              <a:solidFill>
                <a:schemeClr val="tx1"/>
              </a:solidFill>
            </a:endParaRPr>
          </a:p>
          <a:p>
            <a:endParaRPr lang="en-US" dirty="0">
              <a:solidFill>
                <a:schemeClr val="tx1"/>
              </a:solidFill>
            </a:endParaRPr>
          </a:p>
        </p:txBody>
      </p:sp>
      <p:sp>
        <p:nvSpPr>
          <p:cNvPr id="31" name="Rectangle 30"/>
          <p:cNvSpPr/>
          <p:nvPr/>
        </p:nvSpPr>
        <p:spPr bwMode="auto">
          <a:xfrm>
            <a:off x="5804202" y="-1025816"/>
            <a:ext cx="4854071" cy="4683488"/>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1468526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4" name="Title 1"/>
          <p:cNvSpPr txBox="1">
            <a:spLocks/>
          </p:cNvSpPr>
          <p:nvPr/>
        </p:nvSpPr>
        <p:spPr>
          <a:xfrm>
            <a:off x="609441" y="2571749"/>
            <a:ext cx="10969943" cy="1990726"/>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gradFill flip="none" rotWithShape="1">
                  <a:gsLst>
                    <a:gs pos="0">
                      <a:srgbClr val="FFFFFF"/>
                    </a:gs>
                    <a:gs pos="86000">
                      <a:srgbClr val="FFFFFF"/>
                    </a:gs>
                  </a:gsLst>
                  <a:lin ang="5400000" scaled="0"/>
                  <a:tileRect/>
                </a:gradFill>
                <a:latin typeface="Segoe UI Light"/>
              </a:rPr>
              <a:t>The Windows 8 Dev Center has great guidelines on using animations.</a:t>
            </a:r>
            <a:endParaRPr lang="en-US" dirty="0">
              <a:latin typeface="+mn-lt"/>
            </a:endParaRPr>
          </a:p>
        </p:txBody>
      </p:sp>
    </p:spTree>
    <p:extLst>
      <p:ext uri="{BB962C8B-B14F-4D97-AF65-F5344CB8AC3E}">
        <p14:creationId xmlns:p14="http://schemas.microsoft.com/office/powerpoint/2010/main" val="10659425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7719642" cy="769441"/>
          </a:xfrm>
          <a:prstGeom prst="rect">
            <a:avLst/>
          </a:prstGeom>
          <a:noFill/>
        </p:spPr>
        <p:txBody>
          <a:bodyPr wrap="square" rtlCol="0">
            <a:spAutoFit/>
          </a:bodyPr>
          <a:lstStyle>
            <a:defPPr>
              <a:defRPr lang="en-US"/>
            </a:defPPr>
            <a:lvl1pPr>
              <a:defRPr sz="4400">
                <a:solidFill>
                  <a:srgbClr val="FFFFFF"/>
                </a:solidFill>
                <a:latin typeface="+mj-lt"/>
              </a:defRPr>
            </a:lvl1pPr>
          </a:lstStyle>
          <a:p>
            <a:r>
              <a:rPr lang="en-US" dirty="0"/>
              <a:t>Using the Animation </a:t>
            </a:r>
            <a:r>
              <a:rPr lang="en-US" dirty="0" smtClean="0"/>
              <a:t>Library</a:t>
            </a:r>
            <a:endParaRPr lang="en-US" dirty="0"/>
          </a:p>
        </p:txBody>
      </p:sp>
    </p:spTree>
    <p:extLst>
      <p:ext uri="{BB962C8B-B14F-4D97-AF65-F5344CB8AC3E}">
        <p14:creationId xmlns:p14="http://schemas.microsoft.com/office/powerpoint/2010/main" val="380257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Exploring  the sample app</a:t>
            </a:r>
            <a:endParaRPr lang="en-US" dirty="0"/>
          </a:p>
        </p:txBody>
      </p:sp>
      <p:sp>
        <p:nvSpPr>
          <p:cNvPr id="3" name="Subtitle 2"/>
          <p:cNvSpPr>
            <a:spLocks noGrp="1"/>
          </p:cNvSpPr>
          <p:nvPr>
            <p:ph type="subTitle" idx="1"/>
          </p:nvPr>
        </p:nvSpPr>
        <p:spPr/>
        <p:txBody>
          <a:bodyPr/>
          <a:lstStyle/>
          <a:p>
            <a:r>
              <a:rPr lang="en-US" dirty="0" smtClean="0"/>
              <a:t>No animations, no personality!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872441460"/>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Animations to add to sample</a:t>
            </a:r>
            <a:r>
              <a:rPr lang="en-US" dirty="0"/>
              <a:t> </a:t>
            </a:r>
            <a:r>
              <a:rPr lang="en-US" dirty="0" smtClean="0"/>
              <a:t>app</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dirty="0"/>
              <a:t>Pointer D</a:t>
            </a:r>
            <a:r>
              <a:rPr lang="en-US" dirty="0" smtClean="0"/>
              <a:t>own</a:t>
            </a:r>
            <a:endParaRPr lang="en-US" dirty="0"/>
          </a:p>
          <a:p>
            <a:pPr lvl="1"/>
            <a:r>
              <a:rPr lang="en-US" dirty="0" smtClean="0"/>
              <a:t>Pointer </a:t>
            </a:r>
            <a:r>
              <a:rPr lang="en-US" dirty="0"/>
              <a:t>U</a:t>
            </a:r>
            <a:r>
              <a:rPr lang="en-US" dirty="0" smtClean="0"/>
              <a:t>p</a:t>
            </a:r>
          </a:p>
          <a:p>
            <a:r>
              <a:rPr lang="en-US" dirty="0" smtClean="0"/>
              <a:t>Navigation</a:t>
            </a:r>
          </a:p>
          <a:p>
            <a:pPr lvl="1"/>
            <a:r>
              <a:rPr lang="en-US" dirty="0" smtClean="0"/>
              <a:t>Enter Page</a:t>
            </a:r>
          </a:p>
          <a:p>
            <a:pPr lvl="1"/>
            <a:r>
              <a:rPr lang="en-US" dirty="0" smtClean="0"/>
              <a:t>Transition Page</a:t>
            </a:r>
          </a:p>
          <a:p>
            <a:r>
              <a:rPr lang="en-US" dirty="0" smtClean="0"/>
              <a:t>Layout</a:t>
            </a:r>
          </a:p>
          <a:p>
            <a:pPr lvl="1"/>
            <a:r>
              <a:rPr lang="en-US" dirty="0" smtClean="0"/>
              <a:t>Reposition</a:t>
            </a:r>
            <a:endParaRPr lang="en-US" dirty="0"/>
          </a:p>
          <a:p>
            <a:endParaRPr lang="en-US" dirty="0" smtClean="0"/>
          </a:p>
          <a:p>
            <a:endParaRPr lang="en-US" dirty="0" smtClean="0"/>
          </a:p>
        </p:txBody>
      </p:sp>
    </p:spTree>
    <p:extLst>
      <p:ext uri="{BB962C8B-B14F-4D97-AF65-F5344CB8AC3E}">
        <p14:creationId xmlns:p14="http://schemas.microsoft.com/office/powerpoint/2010/main" val="4319095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0"/>
          </p:nvPr>
        </p:nvSpPr>
        <p:spPr>
          <a:xfrm>
            <a:off x="519114" y="1447800"/>
            <a:ext cx="11149012" cy="4555093"/>
          </a:xfrm>
        </p:spPr>
        <p:txBody>
          <a:bodyPr/>
          <a:lstStyle/>
          <a:p>
            <a:pPr marL="342918" indent="-342900">
              <a:lnSpc>
                <a:spcPct val="100000"/>
              </a:lnSpc>
            </a:pPr>
            <a:r>
              <a:rPr lang="en-US" sz="2800" dirty="0" smtClean="0"/>
              <a:t>Introduce the Windows 8 Animation Library</a:t>
            </a:r>
          </a:p>
          <a:p>
            <a:pPr marL="342918" indent="-342900">
              <a:lnSpc>
                <a:spcPct val="100000"/>
              </a:lnSpc>
            </a:pPr>
            <a:r>
              <a:rPr lang="en-US" sz="2800" dirty="0" smtClean="0"/>
              <a:t>Experience animations in Windows 8</a:t>
            </a:r>
          </a:p>
          <a:p>
            <a:pPr marL="342918" indent="-342900">
              <a:lnSpc>
                <a:spcPct val="100000"/>
              </a:lnSpc>
            </a:pPr>
            <a:r>
              <a:rPr lang="en-US" sz="2800" dirty="0" smtClean="0"/>
              <a:t>Implement Metro style animations in your app</a:t>
            </a:r>
          </a:p>
          <a:p>
            <a:pPr marL="396875" indent="0">
              <a:lnSpc>
                <a:spcPct val="100000"/>
              </a:lnSpc>
              <a:buNone/>
            </a:pPr>
            <a:endParaRPr lang="en-US" sz="2800" b="1" dirty="0" smtClean="0"/>
          </a:p>
          <a:p>
            <a:pPr marL="0" indent="0">
              <a:buNone/>
            </a:pPr>
            <a:endParaRPr lang="en-US" sz="2800" dirty="0" smtClean="0">
              <a:latin typeface="+mj-lt"/>
            </a:endParaRPr>
          </a:p>
          <a:p>
            <a:pPr marL="0" indent="0">
              <a:buNone/>
            </a:pPr>
            <a:r>
              <a:rPr lang="en-US" sz="2800" dirty="0" smtClean="0">
                <a:latin typeface="+mj-lt"/>
              </a:rPr>
              <a:t>You’ll </a:t>
            </a:r>
            <a:r>
              <a:rPr lang="en-US" sz="2800" dirty="0">
                <a:latin typeface="+mj-lt"/>
              </a:rPr>
              <a:t>leave with examples of how to</a:t>
            </a:r>
          </a:p>
          <a:p>
            <a:pPr>
              <a:spcBef>
                <a:spcPts val="1200"/>
              </a:spcBef>
            </a:pPr>
            <a:r>
              <a:rPr lang="en-US" sz="2800" dirty="0" smtClean="0"/>
              <a:t>Make your app Metro style using animations</a:t>
            </a:r>
          </a:p>
          <a:p>
            <a:pPr>
              <a:spcBef>
                <a:spcPts val="1200"/>
              </a:spcBef>
            </a:pPr>
            <a:r>
              <a:rPr lang="en-US" sz="2800" dirty="0" smtClean="0"/>
              <a:t>Use controls and templates to get animations for free</a:t>
            </a:r>
          </a:p>
          <a:p>
            <a:pPr>
              <a:spcBef>
                <a:spcPts val="1200"/>
              </a:spcBef>
            </a:pPr>
            <a:r>
              <a:rPr lang="en-US" sz="2800" dirty="0" smtClean="0"/>
              <a:t>Find the right guidance on using animations</a:t>
            </a:r>
            <a:endParaRPr lang="en-US" b="1" dirty="0"/>
          </a:p>
        </p:txBody>
      </p:sp>
    </p:spTree>
    <p:extLst>
      <p:ext uri="{BB962C8B-B14F-4D97-AF65-F5344CB8AC3E}">
        <p14:creationId xmlns:p14="http://schemas.microsoft.com/office/powerpoint/2010/main" val="27352242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Animations to </a:t>
            </a:r>
            <a:r>
              <a:rPr lang="en-US" dirty="0" smtClean="0"/>
              <a:t>Add </a:t>
            </a:r>
            <a:r>
              <a:rPr lang="en-US" dirty="0"/>
              <a:t>to </a:t>
            </a:r>
            <a:r>
              <a:rPr lang="en-US" dirty="0" smtClean="0"/>
              <a:t>Sample</a:t>
            </a:r>
            <a:r>
              <a:rPr lang="en-US" dirty="0"/>
              <a:t> a</a:t>
            </a:r>
            <a:r>
              <a:rPr lang="en-US" dirty="0" smtClean="0"/>
              <a:t>pp		</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b="1" dirty="0" err="1" smtClean="0">
                <a:latin typeface="Consolas" pitchFamily="49" charset="0"/>
                <a:cs typeface="Consolas" pitchFamily="49" charset="0"/>
              </a:rPr>
              <a:t>pointerDown</a:t>
            </a:r>
            <a:r>
              <a:rPr lang="en-US" b="1" dirty="0" smtClean="0">
                <a:latin typeface="Consolas" pitchFamily="49" charset="0"/>
                <a:cs typeface="Consolas" pitchFamily="49" charset="0"/>
              </a:rPr>
              <a:t>(element)</a:t>
            </a:r>
          </a:p>
          <a:p>
            <a:pPr lvl="1"/>
            <a:r>
              <a:rPr lang="en-US" dirty="0" smtClean="0"/>
              <a:t>Pointer Up</a:t>
            </a:r>
          </a:p>
          <a:p>
            <a:r>
              <a:rPr lang="en-US" dirty="0" smtClean="0"/>
              <a:t>Navigation</a:t>
            </a:r>
          </a:p>
          <a:p>
            <a:pPr lvl="1"/>
            <a:r>
              <a:rPr lang="en-US" dirty="0" smtClean="0"/>
              <a:t>Enter Page</a:t>
            </a:r>
          </a:p>
          <a:p>
            <a:pPr lvl="1"/>
            <a:r>
              <a:rPr lang="en-US" dirty="0" smtClean="0"/>
              <a:t>Transition Page</a:t>
            </a:r>
          </a:p>
          <a:p>
            <a:r>
              <a:rPr lang="en-US" dirty="0" smtClean="0"/>
              <a:t>Layout</a:t>
            </a:r>
          </a:p>
          <a:p>
            <a:pPr lvl="1"/>
            <a:r>
              <a:rPr lang="en-US" dirty="0" smtClean="0"/>
              <a:t>Reposition</a:t>
            </a:r>
            <a:endParaRPr lang="en-US" dirty="0"/>
          </a:p>
          <a:p>
            <a:endParaRPr lang="en-US" dirty="0" smtClean="0"/>
          </a:p>
          <a:p>
            <a:endParaRPr lang="en-US" dirty="0" smtClean="0"/>
          </a:p>
        </p:txBody>
      </p:sp>
    </p:spTree>
    <p:extLst>
      <p:ext uri="{BB962C8B-B14F-4D97-AF65-F5344CB8AC3E}">
        <p14:creationId xmlns:p14="http://schemas.microsoft.com/office/powerpoint/2010/main" val="222840603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t>
            </a:r>
            <a:r>
              <a:rPr lang="en-US" dirty="0" err="1" smtClean="0"/>
              <a:t>pointerDown</a:t>
            </a:r>
            <a:r>
              <a:rPr lang="en-US" dirty="0" smtClean="0"/>
              <a:t> animation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96051568"/>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the Animation Library provides</a:t>
            </a:r>
            <a:endParaRPr lang="en-US" dirty="0"/>
          </a:p>
        </p:txBody>
      </p:sp>
      <p:sp>
        <p:nvSpPr>
          <p:cNvPr id="3" name="Content Placeholder 2"/>
          <p:cNvSpPr>
            <a:spLocks noGrp="1"/>
          </p:cNvSpPr>
          <p:nvPr>
            <p:ph idx="1"/>
          </p:nvPr>
        </p:nvSpPr>
        <p:spPr>
          <a:xfrm>
            <a:off x="519112" y="1447800"/>
            <a:ext cx="11149013" cy="3253198"/>
          </a:xfrm>
        </p:spPr>
        <p:txBody>
          <a:bodyPr/>
          <a:lstStyle/>
          <a:p>
            <a:r>
              <a:rPr lang="en-US" dirty="0" smtClean="0"/>
              <a:t>Built on standards based CSS3 transitions or animations</a:t>
            </a:r>
          </a:p>
          <a:p>
            <a:pPr lvl="0">
              <a:buFont typeface="Wingdings" pitchFamily="2" charset="2"/>
              <a:buChar char="§"/>
            </a:pPr>
            <a:endParaRPr lang="en-US" sz="600" dirty="0">
              <a:gradFill>
                <a:gsLst>
                  <a:gs pos="0">
                    <a:srgbClr val="FFFFFF"/>
                  </a:gs>
                  <a:gs pos="86000">
                    <a:srgbClr val="FFFFFF"/>
                  </a:gs>
                </a:gsLst>
                <a:lin ang="5400000" scaled="0"/>
              </a:gradFill>
            </a:endParaRPr>
          </a:p>
          <a:p>
            <a:pPr lvl="0"/>
            <a:r>
              <a:rPr lang="en-US" dirty="0" smtClean="0">
                <a:gradFill>
                  <a:gsLst>
                    <a:gs pos="0">
                      <a:srgbClr val="FFFFFF"/>
                    </a:gs>
                    <a:gs pos="86000">
                      <a:srgbClr val="FFFFFF"/>
                    </a:gs>
                  </a:gsLst>
                  <a:lin ang="5400000" scaled="0"/>
                </a:gradFill>
              </a:rPr>
              <a:t>Uses CSS transforms or opacity to avoid layout costs</a:t>
            </a:r>
          </a:p>
          <a:p>
            <a:pPr lvl="0"/>
            <a:r>
              <a:rPr lang="en-US" dirty="0" smtClean="0">
                <a:gradFill>
                  <a:gsLst>
                    <a:gs pos="0">
                      <a:srgbClr val="FFFFFF"/>
                    </a:gs>
                    <a:gs pos="86000">
                      <a:srgbClr val="FFFFFF"/>
                    </a:gs>
                  </a:gsLst>
                  <a:lin ang="5400000" scaled="0"/>
                </a:gradFill>
              </a:rPr>
              <a:t>No infinite or long animations</a:t>
            </a:r>
          </a:p>
          <a:p>
            <a:endParaRPr lang="en-US" dirty="0" smtClean="0"/>
          </a:p>
          <a:p>
            <a:endParaRPr lang="en-US" dirty="0" smtClean="0"/>
          </a:p>
          <a:p>
            <a:endParaRPr lang="en-US" dirty="0"/>
          </a:p>
        </p:txBody>
      </p:sp>
    </p:spTree>
    <p:extLst>
      <p:ext uri="{BB962C8B-B14F-4D97-AF65-F5344CB8AC3E}">
        <p14:creationId xmlns:p14="http://schemas.microsoft.com/office/powerpoint/2010/main" val="358675483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Animations to </a:t>
            </a:r>
            <a:r>
              <a:rPr lang="en-US" dirty="0" smtClean="0"/>
              <a:t>add </a:t>
            </a:r>
            <a:r>
              <a:rPr lang="en-US" dirty="0"/>
              <a:t>to </a:t>
            </a:r>
            <a:r>
              <a:rPr lang="en-US" dirty="0" smtClean="0"/>
              <a:t>sample</a:t>
            </a:r>
            <a:r>
              <a:rPr lang="en-US" dirty="0"/>
              <a:t> </a:t>
            </a:r>
            <a:r>
              <a:rPr lang="en-US" dirty="0" smtClean="0"/>
              <a:t>app		</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dirty="0" smtClean="0"/>
              <a:t>Pointer Down </a:t>
            </a:r>
          </a:p>
          <a:p>
            <a:pPr lvl="1"/>
            <a:r>
              <a:rPr lang="en-US" b="1" dirty="0" err="1" smtClean="0">
                <a:latin typeface="Consolas" pitchFamily="49" charset="0"/>
                <a:cs typeface="Consolas" pitchFamily="49" charset="0"/>
              </a:rPr>
              <a:t>pointerUp</a:t>
            </a:r>
            <a:r>
              <a:rPr lang="en-US" b="1" dirty="0" smtClean="0">
                <a:latin typeface="Consolas" pitchFamily="49" charset="0"/>
                <a:cs typeface="Consolas" pitchFamily="49" charset="0"/>
              </a:rPr>
              <a:t>(element)</a:t>
            </a:r>
            <a:endParaRPr lang="en-US" dirty="0" smtClean="0">
              <a:latin typeface="Consolas" pitchFamily="49" charset="0"/>
              <a:cs typeface="Consolas" pitchFamily="49" charset="0"/>
            </a:endParaRPr>
          </a:p>
          <a:p>
            <a:r>
              <a:rPr lang="en-US" dirty="0" smtClean="0"/>
              <a:t>Navigation</a:t>
            </a:r>
          </a:p>
          <a:p>
            <a:pPr lvl="1"/>
            <a:r>
              <a:rPr lang="en-US" dirty="0" smtClean="0"/>
              <a:t>Enter Page</a:t>
            </a:r>
          </a:p>
          <a:p>
            <a:pPr lvl="1"/>
            <a:r>
              <a:rPr lang="en-US" dirty="0" smtClean="0"/>
              <a:t>Transition Page</a:t>
            </a:r>
          </a:p>
          <a:p>
            <a:r>
              <a:rPr lang="en-US" dirty="0" smtClean="0"/>
              <a:t>Layout</a:t>
            </a:r>
          </a:p>
          <a:p>
            <a:pPr lvl="1"/>
            <a:r>
              <a:rPr lang="en-US" dirty="0" smtClean="0"/>
              <a:t>Reposition</a:t>
            </a:r>
            <a:endParaRPr lang="en-US" dirty="0"/>
          </a:p>
          <a:p>
            <a:endParaRPr lang="en-US" dirty="0" smtClean="0"/>
          </a:p>
          <a:p>
            <a:endParaRPr lang="en-US" dirty="0" smtClean="0"/>
          </a:p>
        </p:txBody>
      </p:sp>
    </p:spTree>
    <p:extLst>
      <p:ext uri="{BB962C8B-B14F-4D97-AF65-F5344CB8AC3E}">
        <p14:creationId xmlns:p14="http://schemas.microsoft.com/office/powerpoint/2010/main" val="34286235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Library for JavaScript (</a:t>
            </a:r>
            <a:r>
              <a:rPr lang="en-US" dirty="0" err="1" smtClean="0"/>
              <a:t>WinJS</a:t>
            </a:r>
            <a:r>
              <a:rPr lang="en-US" dirty="0" smtClean="0"/>
              <a:t>)</a:t>
            </a:r>
            <a:br>
              <a:rPr lang="en-US" dirty="0" smtClean="0"/>
            </a:br>
            <a:r>
              <a:rPr lang="en-US" sz="3200" dirty="0" smtClean="0">
                <a:gradFill flip="none" rotWithShape="1">
                  <a:gsLst>
                    <a:gs pos="5417">
                      <a:schemeClr val="tx2"/>
                    </a:gs>
                    <a:gs pos="98000">
                      <a:schemeClr val="tx2"/>
                    </a:gs>
                  </a:gsLst>
                  <a:lin ang="5400000" scaled="0"/>
                  <a:tileRect/>
                </a:gradFill>
                <a:latin typeface="+mn-lt"/>
              </a:rPr>
              <a:t>library for building Metro style apps using JavaScript</a:t>
            </a:r>
            <a:endParaRPr lang="en-US" sz="4000"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1"/>
            <a:ext cx="11149012" cy="4580860"/>
          </a:xfrm>
        </p:spPr>
        <p:txBody>
          <a:bodyPr>
            <a:normAutofit/>
          </a:bodyPr>
          <a:lstStyle/>
          <a:p>
            <a:r>
              <a:rPr lang="en-US" dirty="0" smtClean="0"/>
              <a:t>Make your apps look and feel great</a:t>
            </a:r>
          </a:p>
          <a:p>
            <a:pPr lvl="1"/>
            <a:r>
              <a:rPr lang="en-US" dirty="0" smtClean="0"/>
              <a:t>Matches the Windows Metro design style</a:t>
            </a:r>
          </a:p>
          <a:p>
            <a:pPr lvl="1"/>
            <a:r>
              <a:rPr lang="en-US" dirty="0" smtClean="0"/>
              <a:t>Controls for common user experiences</a:t>
            </a:r>
          </a:p>
          <a:p>
            <a:pPr lvl="1"/>
            <a:r>
              <a:rPr lang="en-US" dirty="0" smtClean="0"/>
              <a:t>Designed for touch as well as traditional input</a:t>
            </a:r>
          </a:p>
          <a:p>
            <a:pPr lvl="1"/>
            <a:r>
              <a:rPr lang="en-US" dirty="0" smtClean="0"/>
              <a:t>Scales across form factors</a:t>
            </a:r>
          </a:p>
          <a:p>
            <a:r>
              <a:rPr lang="en-US" dirty="0" smtClean="0"/>
              <a:t>Build your apps fast and with high quality</a:t>
            </a:r>
            <a:endParaRPr lang="en-US" dirty="0"/>
          </a:p>
          <a:p>
            <a:pPr lvl="1"/>
            <a:r>
              <a:rPr lang="en-US" dirty="0" smtClean="0"/>
              <a:t>Web </a:t>
            </a:r>
            <a:r>
              <a:rPr lang="en-US" dirty="0"/>
              <a:t>technologies you’re already familiar with</a:t>
            </a:r>
          </a:p>
          <a:p>
            <a:pPr lvl="1"/>
            <a:r>
              <a:rPr lang="en-US" dirty="0" smtClean="0"/>
              <a:t>Modern patterns for responsive, reliable apps</a:t>
            </a:r>
          </a:p>
          <a:p>
            <a:pPr lvl="1"/>
            <a:r>
              <a:rPr lang="en-US" smtClean="0"/>
              <a:t>Use interactive </a:t>
            </a:r>
            <a:r>
              <a:rPr lang="en-US" dirty="0" smtClean="0"/>
              <a:t>design tools</a:t>
            </a:r>
          </a:p>
        </p:txBody>
      </p:sp>
    </p:spTree>
    <p:extLst>
      <p:ext uri="{BB962C8B-B14F-4D97-AF65-F5344CB8AC3E}">
        <p14:creationId xmlns:p14="http://schemas.microsoft.com/office/powerpoint/2010/main" val="323892907"/>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t>
            </a:r>
            <a:r>
              <a:rPr lang="en-US" dirty="0" err="1" smtClean="0"/>
              <a:t>pointerUp</a:t>
            </a:r>
            <a:r>
              <a:rPr lang="en-US" dirty="0" smtClean="0"/>
              <a:t> animation</a:t>
            </a:r>
            <a:endParaRPr lang="en-US" dirty="0"/>
          </a:p>
        </p:txBody>
      </p:sp>
      <p:sp>
        <p:nvSpPr>
          <p:cNvPr id="3" name="Subtitle 2"/>
          <p:cNvSpPr>
            <a:spLocks noGrp="1"/>
          </p:cNvSpPr>
          <p:nvPr>
            <p:ph type="subTitle" idx="1"/>
          </p:nvPr>
        </p:nvSpPr>
        <p:spPr/>
        <p:txBody>
          <a:bodyPr/>
          <a:lstStyle/>
          <a:p>
            <a:r>
              <a:rPr lang="en-US" dirty="0" smtClean="0"/>
              <a:t>Using Promises to chain functionality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865977775"/>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3200">
              <a:gradFill flip="none" rotWithShape="1">
                <a:gsLst>
                  <a:gs pos="0">
                    <a:srgbClr val="FFFFFF"/>
                  </a:gs>
                  <a:gs pos="86000">
                    <a:srgbClr val="FFFFFF"/>
                  </a:gs>
                </a:gsLst>
                <a:lin ang="5400000" scaled="0"/>
                <a:tileRect/>
              </a:gradFill>
            </a:endParaRPr>
          </a:p>
        </p:txBody>
      </p:sp>
      <p:sp>
        <p:nvSpPr>
          <p:cNvPr id="4" name="Title 1"/>
          <p:cNvSpPr txBox="1">
            <a:spLocks/>
          </p:cNvSpPr>
          <p:nvPr/>
        </p:nvSpPr>
        <p:spPr>
          <a:xfrm>
            <a:off x="609441" y="2571749"/>
            <a:ext cx="10969943" cy="1990726"/>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dirty="0" smtClean="0">
                <a:gradFill flip="none" rotWithShape="1">
                  <a:gsLst>
                    <a:gs pos="0">
                      <a:srgbClr val="FFFFFF"/>
                    </a:gs>
                    <a:gs pos="86000">
                      <a:srgbClr val="FFFFFF"/>
                    </a:gs>
                  </a:gsLst>
                  <a:lin ang="5400000" scaled="0"/>
                  <a:tileRect/>
                </a:gradFill>
                <a:latin typeface="Segoe UI Light"/>
              </a:rPr>
              <a:t>Use </a:t>
            </a:r>
            <a:r>
              <a:rPr dirty="0" err="1" smtClean="0">
                <a:gradFill flip="none" rotWithShape="1">
                  <a:gsLst>
                    <a:gs pos="0">
                      <a:srgbClr val="FFFFFF"/>
                    </a:gs>
                    <a:gs pos="86000">
                      <a:srgbClr val="FFFFFF"/>
                    </a:gs>
                  </a:gsLst>
                  <a:lin ang="5400000" scaled="0"/>
                  <a:tileRect/>
                </a:gradFill>
                <a:latin typeface="Segoe UI Light"/>
              </a:rPr>
              <a:t>WinJS</a:t>
            </a:r>
            <a:r>
              <a:rPr dirty="0" smtClean="0">
                <a:gradFill flip="none" rotWithShape="1">
                  <a:gsLst>
                    <a:gs pos="0">
                      <a:srgbClr val="FFFFFF"/>
                    </a:gs>
                    <a:gs pos="86000">
                      <a:srgbClr val="FFFFFF"/>
                    </a:gs>
                  </a:gsLst>
                  <a:lin ang="5400000" scaled="0"/>
                  <a:tileRect/>
                </a:gradFill>
                <a:latin typeface="Segoe UI Light"/>
              </a:rPr>
              <a:t> Promise to chain functionality.</a:t>
            </a:r>
            <a:endParaRPr dirty="0">
              <a:gradFill flip="none" rotWithShape="1">
                <a:gsLst>
                  <a:gs pos="0">
                    <a:srgbClr val="FFFFFF"/>
                  </a:gs>
                  <a:gs pos="86000">
                    <a:srgbClr val="FFFFFF"/>
                  </a:gs>
                </a:gsLst>
                <a:lin ang="5400000" scaled="0"/>
                <a:tileRect/>
              </a:gradFill>
              <a:latin typeface="Segoe UI Light"/>
            </a:endParaRPr>
          </a:p>
        </p:txBody>
      </p:sp>
    </p:spTree>
    <p:extLst>
      <p:ext uri="{BB962C8B-B14F-4D97-AF65-F5344CB8AC3E}">
        <p14:creationId xmlns:p14="http://schemas.microsoft.com/office/powerpoint/2010/main" val="22042150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Animations to </a:t>
            </a:r>
            <a:r>
              <a:rPr lang="en-US" dirty="0" smtClean="0"/>
              <a:t>add </a:t>
            </a:r>
            <a:r>
              <a:rPr lang="en-US" dirty="0"/>
              <a:t>to </a:t>
            </a:r>
            <a:r>
              <a:rPr lang="en-US" dirty="0" smtClean="0"/>
              <a:t>sample</a:t>
            </a:r>
            <a:r>
              <a:rPr lang="en-US" dirty="0"/>
              <a:t> </a:t>
            </a:r>
            <a:r>
              <a:rPr lang="en-US" dirty="0" smtClean="0"/>
              <a:t>app		</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dirty="0" smtClean="0"/>
              <a:t>Pointer Down </a:t>
            </a:r>
          </a:p>
          <a:p>
            <a:pPr lvl="1"/>
            <a:r>
              <a:rPr lang="en-US" dirty="0" smtClean="0"/>
              <a:t>Pointer Up </a:t>
            </a:r>
          </a:p>
          <a:p>
            <a:r>
              <a:rPr lang="en-US" dirty="0" smtClean="0"/>
              <a:t>Navigation</a:t>
            </a:r>
          </a:p>
          <a:p>
            <a:pPr lvl="1"/>
            <a:r>
              <a:rPr lang="en-US" b="1" dirty="0" err="1" smtClean="0">
                <a:latin typeface="Consolas" pitchFamily="49" charset="0"/>
                <a:cs typeface="Consolas" pitchFamily="49" charset="0"/>
              </a:rPr>
              <a:t>enterPage</a:t>
            </a:r>
            <a:r>
              <a:rPr lang="en-US" b="1" dirty="0" smtClean="0">
                <a:latin typeface="Consolas" pitchFamily="49" charset="0"/>
                <a:cs typeface="Consolas" pitchFamily="49" charset="0"/>
              </a:rPr>
              <a:t>(incoming elements, offset)</a:t>
            </a:r>
          </a:p>
          <a:p>
            <a:pPr lvl="1"/>
            <a:r>
              <a:rPr lang="en-US" dirty="0" smtClean="0"/>
              <a:t>Transition Page</a:t>
            </a:r>
          </a:p>
          <a:p>
            <a:r>
              <a:rPr lang="en-US" dirty="0" smtClean="0"/>
              <a:t>Layout</a:t>
            </a:r>
          </a:p>
          <a:p>
            <a:pPr lvl="1"/>
            <a:r>
              <a:rPr lang="en-US" dirty="0" smtClean="0"/>
              <a:t>Reposition</a:t>
            </a:r>
            <a:endParaRPr lang="en-US" dirty="0"/>
          </a:p>
          <a:p>
            <a:endParaRPr lang="en-US" dirty="0" smtClean="0"/>
          </a:p>
          <a:p>
            <a:endParaRPr lang="en-US" dirty="0" smtClean="0"/>
          </a:p>
        </p:txBody>
      </p:sp>
    </p:spTree>
    <p:extLst>
      <p:ext uri="{BB962C8B-B14F-4D97-AF65-F5344CB8AC3E}">
        <p14:creationId xmlns:p14="http://schemas.microsoft.com/office/powerpoint/2010/main" val="37029810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Enter Page</a:t>
            </a:r>
            <a:endParaRPr lang="en-US" dirty="0"/>
          </a:p>
        </p:txBody>
      </p:sp>
      <p:sp>
        <p:nvSpPr>
          <p:cNvPr id="5" name="Text Placeholder 4"/>
          <p:cNvSpPr>
            <a:spLocks noGrp="1"/>
          </p:cNvSpPr>
          <p:nvPr>
            <p:ph type="body" sz="quarter" idx="10"/>
          </p:nvPr>
        </p:nvSpPr>
        <p:spPr>
          <a:xfrm>
            <a:off x="519114" y="1447800"/>
            <a:ext cx="11149012" cy="2068259"/>
          </a:xfrm>
        </p:spPr>
        <p:txBody>
          <a:bodyPr/>
          <a:lstStyle/>
          <a:p>
            <a:r>
              <a:rPr lang="en-US" dirty="0" smtClean="0"/>
              <a:t>Use Enter Page to display the initial content</a:t>
            </a:r>
          </a:p>
          <a:p>
            <a:r>
              <a:rPr lang="en-US" dirty="0" smtClean="0"/>
              <a:t>Content can be divided into separate regions</a:t>
            </a:r>
          </a:p>
          <a:p>
            <a:r>
              <a:rPr lang="en-US" dirty="0" smtClean="0"/>
              <a:t>Animations are staggered for separate regions</a:t>
            </a:r>
          </a:p>
          <a:p>
            <a:r>
              <a:rPr lang="en-US" dirty="0" smtClean="0"/>
              <a:t>Some common layouts are</a:t>
            </a:r>
          </a:p>
        </p:txBody>
      </p:sp>
      <p:sp>
        <p:nvSpPr>
          <p:cNvPr id="7" name="Rectangle 6"/>
          <p:cNvSpPr/>
          <p:nvPr/>
        </p:nvSpPr>
        <p:spPr>
          <a:xfrm>
            <a:off x="914164" y="4027282"/>
            <a:ext cx="2125919"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000" b="1" dirty="0">
              <a:solidFill>
                <a:schemeClr val="tx1"/>
              </a:solidFill>
              <a:latin typeface="+mj-lt"/>
            </a:endParaRPr>
          </a:p>
        </p:txBody>
      </p:sp>
      <p:sp>
        <p:nvSpPr>
          <p:cNvPr id="8" name="Rectangle 7"/>
          <p:cNvSpPr/>
          <p:nvPr/>
        </p:nvSpPr>
        <p:spPr>
          <a:xfrm>
            <a:off x="3453504" y="4027281"/>
            <a:ext cx="2125919"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000" b="1" dirty="0">
              <a:solidFill>
                <a:schemeClr val="tx1"/>
              </a:solidFill>
              <a:latin typeface="+mj-lt"/>
            </a:endParaRPr>
          </a:p>
        </p:txBody>
      </p:sp>
      <p:sp>
        <p:nvSpPr>
          <p:cNvPr id="9" name="Rectangle 8"/>
          <p:cNvSpPr/>
          <p:nvPr/>
        </p:nvSpPr>
        <p:spPr>
          <a:xfrm>
            <a:off x="5947322" y="4027280"/>
            <a:ext cx="2125919"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000" b="1" dirty="0">
              <a:solidFill>
                <a:schemeClr val="tx1"/>
              </a:solidFill>
              <a:latin typeface="+mj-lt"/>
            </a:endParaRPr>
          </a:p>
        </p:txBody>
      </p:sp>
      <p:sp>
        <p:nvSpPr>
          <p:cNvPr id="10" name="Rectangle 9"/>
          <p:cNvSpPr/>
          <p:nvPr/>
        </p:nvSpPr>
        <p:spPr>
          <a:xfrm>
            <a:off x="1066522" y="4149142"/>
            <a:ext cx="1866683" cy="30065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1</a:t>
            </a:r>
          </a:p>
        </p:txBody>
      </p:sp>
      <p:sp>
        <p:nvSpPr>
          <p:cNvPr id="11" name="Rectangle 10"/>
          <p:cNvSpPr/>
          <p:nvPr/>
        </p:nvSpPr>
        <p:spPr>
          <a:xfrm>
            <a:off x="1066522" y="4593589"/>
            <a:ext cx="1866683" cy="97593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2</a:t>
            </a:r>
            <a:endParaRPr lang="en-US" sz="2000" dirty="0">
              <a:solidFill>
                <a:schemeClr val="bg1"/>
              </a:solidFill>
              <a:latin typeface="+mj-lt"/>
            </a:endParaRPr>
          </a:p>
        </p:txBody>
      </p:sp>
      <p:sp>
        <p:nvSpPr>
          <p:cNvPr id="12" name="Rectangle 11"/>
          <p:cNvSpPr/>
          <p:nvPr/>
        </p:nvSpPr>
        <p:spPr>
          <a:xfrm>
            <a:off x="3583121" y="4151216"/>
            <a:ext cx="1866683" cy="30065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1</a:t>
            </a:r>
          </a:p>
        </p:txBody>
      </p:sp>
      <p:sp>
        <p:nvSpPr>
          <p:cNvPr id="13" name="Rectangle 12"/>
          <p:cNvSpPr/>
          <p:nvPr/>
        </p:nvSpPr>
        <p:spPr>
          <a:xfrm>
            <a:off x="3583121" y="4593589"/>
            <a:ext cx="490116" cy="97593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2</a:t>
            </a:r>
            <a:endParaRPr lang="en-US" sz="2000" dirty="0">
              <a:solidFill>
                <a:schemeClr val="bg1"/>
              </a:solidFill>
              <a:latin typeface="+mj-lt"/>
            </a:endParaRPr>
          </a:p>
        </p:txBody>
      </p:sp>
      <p:sp>
        <p:nvSpPr>
          <p:cNvPr id="14" name="Rectangle 13"/>
          <p:cNvSpPr/>
          <p:nvPr/>
        </p:nvSpPr>
        <p:spPr>
          <a:xfrm>
            <a:off x="4251366" y="4593589"/>
            <a:ext cx="1198437" cy="97593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3</a:t>
            </a:r>
            <a:endParaRPr lang="en-US" sz="2000" dirty="0">
              <a:solidFill>
                <a:schemeClr val="bg1"/>
              </a:solidFill>
              <a:latin typeface="+mj-lt"/>
            </a:endParaRPr>
          </a:p>
        </p:txBody>
      </p:sp>
      <p:sp>
        <p:nvSpPr>
          <p:cNvPr id="15" name="Rectangle 14"/>
          <p:cNvSpPr/>
          <p:nvPr/>
        </p:nvSpPr>
        <p:spPr>
          <a:xfrm>
            <a:off x="7113319" y="4593589"/>
            <a:ext cx="845650" cy="97593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4</a:t>
            </a:r>
          </a:p>
        </p:txBody>
      </p:sp>
      <p:sp>
        <p:nvSpPr>
          <p:cNvPr id="16" name="Rectangle 15"/>
          <p:cNvSpPr/>
          <p:nvPr/>
        </p:nvSpPr>
        <p:spPr>
          <a:xfrm>
            <a:off x="6092286" y="4593589"/>
            <a:ext cx="869018" cy="97593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2</a:t>
            </a:r>
          </a:p>
        </p:txBody>
      </p:sp>
      <p:sp>
        <p:nvSpPr>
          <p:cNvPr id="17" name="Rectangle 16"/>
          <p:cNvSpPr/>
          <p:nvPr/>
        </p:nvSpPr>
        <p:spPr>
          <a:xfrm>
            <a:off x="6092287" y="4153290"/>
            <a:ext cx="869018" cy="30065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1</a:t>
            </a:r>
          </a:p>
        </p:txBody>
      </p:sp>
      <p:sp>
        <p:nvSpPr>
          <p:cNvPr id="18" name="Rectangle 17"/>
          <p:cNvSpPr/>
          <p:nvPr/>
        </p:nvSpPr>
        <p:spPr>
          <a:xfrm>
            <a:off x="7089951" y="4155364"/>
            <a:ext cx="869018" cy="30065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bg1"/>
                </a:solidFill>
                <a:latin typeface="+mj-lt"/>
              </a:rPr>
              <a:t>3</a:t>
            </a:r>
            <a:endParaRPr lang="en-US" sz="2000" dirty="0">
              <a:solidFill>
                <a:schemeClr val="bg1"/>
              </a:solidFill>
              <a:latin typeface="+mj-lt"/>
            </a:endParaRPr>
          </a:p>
        </p:txBody>
      </p:sp>
    </p:spTree>
    <p:extLst>
      <p:ext uri="{BB962C8B-B14F-4D97-AF65-F5344CB8AC3E}">
        <p14:creationId xmlns:p14="http://schemas.microsoft.com/office/powerpoint/2010/main" val="62654072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Enter Page </a:t>
            </a:r>
            <a:r>
              <a:rPr lang="en-US" dirty="0" smtClean="0"/>
              <a:t>animation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a:t>W</a:t>
            </a:r>
            <a:r>
              <a:rPr lang="en-US" dirty="0" smtClean="0"/>
              <a:t>ith stagger effect</a:t>
            </a:r>
          </a:p>
        </p:txBody>
      </p:sp>
    </p:spTree>
    <p:extLst>
      <p:ext uri="{BB962C8B-B14F-4D97-AF65-F5344CB8AC3E}">
        <p14:creationId xmlns:p14="http://schemas.microsoft.com/office/powerpoint/2010/main" val="1868936534"/>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Animations add beauty, energy, motion, and personality to your app</a:t>
            </a:r>
            <a:endParaRPr lang="en-US" dirty="0">
              <a:latin typeface="+mn-lt"/>
            </a:endParaRPr>
          </a:p>
        </p:txBody>
      </p:sp>
    </p:spTree>
    <p:extLst>
      <p:ext uri="{BB962C8B-B14F-4D97-AF65-F5344CB8AC3E}">
        <p14:creationId xmlns:p14="http://schemas.microsoft.com/office/powerpoint/2010/main" val="77416644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t>
            </a:r>
            <a:r>
              <a:rPr lang="en-US" dirty="0" err="1" smtClean="0"/>
              <a:t>EnterPage</a:t>
            </a:r>
            <a:endParaRPr lang="en-US" dirty="0"/>
          </a:p>
        </p:txBody>
      </p:sp>
      <p:sp>
        <p:nvSpPr>
          <p:cNvPr id="3" name="Content Placeholder 2"/>
          <p:cNvSpPr>
            <a:spLocks noGrp="1"/>
          </p:cNvSpPr>
          <p:nvPr>
            <p:ph idx="1"/>
          </p:nvPr>
        </p:nvSpPr>
        <p:spPr>
          <a:xfrm>
            <a:off x="519112" y="1447800"/>
            <a:ext cx="11149013" cy="2511457"/>
          </a:xfrm>
        </p:spPr>
        <p:txBody>
          <a:bodyPr/>
          <a:lstStyle/>
          <a:p>
            <a:r>
              <a:rPr lang="en-US" dirty="0" smtClean="0"/>
              <a:t>Pass </a:t>
            </a:r>
            <a:r>
              <a:rPr lang="en-US" dirty="0"/>
              <a:t>an array of elements to get stagger </a:t>
            </a:r>
            <a:r>
              <a:rPr lang="en-US" dirty="0" smtClean="0"/>
              <a:t>effect</a:t>
            </a:r>
          </a:p>
          <a:p>
            <a:r>
              <a:rPr lang="en-US" dirty="0" smtClean="0"/>
              <a:t>Only for loading initial content</a:t>
            </a:r>
          </a:p>
          <a:p>
            <a:r>
              <a:rPr lang="en-US" dirty="0" smtClean="0"/>
              <a:t>Use </a:t>
            </a:r>
            <a:r>
              <a:rPr lang="en-US" dirty="0" err="1" smtClean="0"/>
              <a:t>transitionPage</a:t>
            </a:r>
            <a:r>
              <a:rPr lang="en-US" dirty="0" smtClean="0"/>
              <a:t> or </a:t>
            </a:r>
            <a:r>
              <a:rPr lang="en-US" dirty="0" err="1" smtClean="0"/>
              <a:t>transitionContent</a:t>
            </a:r>
            <a:r>
              <a:rPr lang="en-US" dirty="0" smtClean="0"/>
              <a:t> if content is already visible</a:t>
            </a:r>
          </a:p>
          <a:p>
            <a:endParaRPr lang="en-US" dirty="0"/>
          </a:p>
        </p:txBody>
      </p:sp>
    </p:spTree>
    <p:extLst>
      <p:ext uri="{BB962C8B-B14F-4D97-AF65-F5344CB8AC3E}">
        <p14:creationId xmlns:p14="http://schemas.microsoft.com/office/powerpoint/2010/main" val="26090623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Animations to </a:t>
            </a:r>
            <a:r>
              <a:rPr lang="en-US" dirty="0" smtClean="0"/>
              <a:t>add </a:t>
            </a:r>
            <a:r>
              <a:rPr lang="en-US" dirty="0"/>
              <a:t>to </a:t>
            </a:r>
            <a:r>
              <a:rPr lang="en-US" dirty="0" smtClean="0"/>
              <a:t>sample</a:t>
            </a:r>
            <a:r>
              <a:rPr lang="en-US" dirty="0"/>
              <a:t> </a:t>
            </a:r>
            <a:r>
              <a:rPr lang="en-US" dirty="0" smtClean="0"/>
              <a:t>app		</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dirty="0" smtClean="0"/>
              <a:t>Pointer Down </a:t>
            </a:r>
          </a:p>
          <a:p>
            <a:pPr lvl="1"/>
            <a:r>
              <a:rPr lang="en-US" dirty="0" smtClean="0"/>
              <a:t>Pointer Up </a:t>
            </a:r>
          </a:p>
          <a:p>
            <a:r>
              <a:rPr lang="en-US" dirty="0" smtClean="0"/>
              <a:t>Navigation</a:t>
            </a:r>
          </a:p>
          <a:p>
            <a:pPr lvl="1"/>
            <a:r>
              <a:rPr lang="en-US" dirty="0" smtClean="0"/>
              <a:t>Enter </a:t>
            </a:r>
            <a:r>
              <a:rPr lang="en-US" dirty="0"/>
              <a:t>Page </a:t>
            </a:r>
            <a:endParaRPr lang="en-US" dirty="0" smtClean="0"/>
          </a:p>
          <a:p>
            <a:pPr lvl="1"/>
            <a:r>
              <a:rPr lang="en-US" b="1" dirty="0" err="1" smtClean="0">
                <a:latin typeface="Consolas" pitchFamily="49" charset="0"/>
                <a:cs typeface="Consolas" pitchFamily="49" charset="0"/>
              </a:rPr>
              <a:t>transitionPage</a:t>
            </a:r>
            <a:r>
              <a:rPr lang="en-US" b="1" dirty="0" smtClean="0">
                <a:latin typeface="Consolas" pitchFamily="49" charset="0"/>
                <a:cs typeface="Consolas" pitchFamily="49" charset="0"/>
              </a:rPr>
              <a:t>(incoming, </a:t>
            </a:r>
            <a:r>
              <a:rPr lang="en-US" b="1" dirty="0">
                <a:latin typeface="Consolas" pitchFamily="49" charset="0"/>
                <a:cs typeface="Consolas" pitchFamily="49" charset="0"/>
              </a:rPr>
              <a:t>offset, outgoing elements)</a:t>
            </a:r>
          </a:p>
          <a:p>
            <a:r>
              <a:rPr lang="en-US" dirty="0" smtClean="0"/>
              <a:t>Layout</a:t>
            </a:r>
          </a:p>
          <a:p>
            <a:pPr lvl="1"/>
            <a:r>
              <a:rPr lang="en-US" dirty="0" smtClean="0"/>
              <a:t>Reposition</a:t>
            </a:r>
            <a:endParaRPr lang="en-US" dirty="0"/>
          </a:p>
          <a:p>
            <a:endParaRPr lang="en-US" dirty="0" smtClean="0"/>
          </a:p>
          <a:p>
            <a:endParaRPr lang="en-US" dirty="0" smtClean="0"/>
          </a:p>
        </p:txBody>
      </p:sp>
    </p:spTree>
    <p:extLst>
      <p:ext uri="{BB962C8B-B14F-4D97-AF65-F5344CB8AC3E}">
        <p14:creationId xmlns:p14="http://schemas.microsoft.com/office/powerpoint/2010/main" val="21278244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Transition Page</a:t>
            </a:r>
            <a:endParaRPr lang="en-US" dirty="0"/>
          </a:p>
        </p:txBody>
      </p:sp>
      <p:sp>
        <p:nvSpPr>
          <p:cNvPr id="5" name="Text Placeholder 4"/>
          <p:cNvSpPr>
            <a:spLocks noGrp="1"/>
          </p:cNvSpPr>
          <p:nvPr>
            <p:ph type="body" sz="quarter" idx="10"/>
          </p:nvPr>
        </p:nvSpPr>
        <p:spPr>
          <a:xfrm>
            <a:off x="519114" y="1447800"/>
            <a:ext cx="11149012" cy="2068259"/>
          </a:xfrm>
        </p:spPr>
        <p:txBody>
          <a:bodyPr/>
          <a:lstStyle/>
          <a:p>
            <a:r>
              <a:rPr lang="en-US" dirty="0" smtClean="0"/>
              <a:t>Used when switching the majority of the existing content</a:t>
            </a:r>
          </a:p>
          <a:p>
            <a:r>
              <a:rPr lang="en-US" dirty="0"/>
              <a:t>Use Transition Content for changing </a:t>
            </a:r>
            <a:r>
              <a:rPr lang="en-US" dirty="0" smtClean="0"/>
              <a:t>only part </a:t>
            </a:r>
            <a:r>
              <a:rPr lang="en-US" dirty="0"/>
              <a:t>of the content</a:t>
            </a:r>
          </a:p>
          <a:p>
            <a:r>
              <a:rPr lang="en-US" dirty="0" smtClean="0"/>
              <a:t>Existing content is animated in addition to new content</a:t>
            </a:r>
          </a:p>
          <a:p>
            <a:r>
              <a:rPr lang="en-US" dirty="0" smtClean="0"/>
              <a:t>Existing content must live for life of animation</a:t>
            </a:r>
          </a:p>
        </p:txBody>
      </p:sp>
    </p:spTree>
    <p:extLst>
      <p:ext uri="{BB962C8B-B14F-4D97-AF65-F5344CB8AC3E}">
        <p14:creationId xmlns:p14="http://schemas.microsoft.com/office/powerpoint/2010/main" val="37624023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Transition Page </a:t>
            </a:r>
            <a:r>
              <a:rPr lang="en-US" dirty="0" smtClean="0"/>
              <a:t>animation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Holding onto the existing content</a:t>
            </a:r>
          </a:p>
        </p:txBody>
      </p:sp>
    </p:spTree>
    <p:extLst>
      <p:ext uri="{BB962C8B-B14F-4D97-AF65-F5344CB8AC3E}">
        <p14:creationId xmlns:p14="http://schemas.microsoft.com/office/powerpoint/2010/main" val="1381233616"/>
      </p:ext>
    </p:extLst>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t>
            </a:r>
            <a:r>
              <a:rPr lang="en-US" dirty="0" err="1"/>
              <a:t>t</a:t>
            </a:r>
            <a:r>
              <a:rPr lang="en-US" dirty="0" err="1" smtClean="0"/>
              <a:t>ransitionPage</a:t>
            </a:r>
            <a:endParaRPr lang="en-US" dirty="0"/>
          </a:p>
        </p:txBody>
      </p:sp>
      <p:sp>
        <p:nvSpPr>
          <p:cNvPr id="3" name="Content Placeholder 2"/>
          <p:cNvSpPr>
            <a:spLocks noGrp="1"/>
          </p:cNvSpPr>
          <p:nvPr>
            <p:ph idx="1"/>
          </p:nvPr>
        </p:nvSpPr>
        <p:spPr>
          <a:xfrm>
            <a:off x="519112" y="1447800"/>
            <a:ext cx="11149013" cy="3053144"/>
          </a:xfrm>
        </p:spPr>
        <p:txBody>
          <a:bodyPr/>
          <a:lstStyle/>
          <a:p>
            <a:r>
              <a:rPr lang="en-US" dirty="0" smtClean="0"/>
              <a:t>Elements that remain the same should not be animated</a:t>
            </a:r>
          </a:p>
          <a:p>
            <a:r>
              <a:rPr lang="en-US" dirty="0" smtClean="0"/>
              <a:t>Outgoing and incoming sections must be separate elements since they animate at the same time</a:t>
            </a:r>
          </a:p>
          <a:p>
            <a:r>
              <a:rPr lang="en-US" dirty="0" smtClean="0"/>
              <a:t>Keep the outgoing elements alive during the animation</a:t>
            </a:r>
          </a:p>
          <a:p>
            <a:r>
              <a:rPr lang="en-US" dirty="0" smtClean="0"/>
              <a:t>May require restructuring your app</a:t>
            </a:r>
          </a:p>
          <a:p>
            <a:r>
              <a:rPr lang="en-US" dirty="0" smtClean="0"/>
              <a:t>Plan for animations early</a:t>
            </a:r>
          </a:p>
        </p:txBody>
      </p:sp>
    </p:spTree>
    <p:extLst>
      <p:ext uri="{BB962C8B-B14F-4D97-AF65-F5344CB8AC3E}">
        <p14:creationId xmlns:p14="http://schemas.microsoft.com/office/powerpoint/2010/main" val="30752251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Animations to </a:t>
            </a:r>
            <a:r>
              <a:rPr lang="en-US" dirty="0" smtClean="0"/>
              <a:t>add </a:t>
            </a:r>
            <a:r>
              <a:rPr lang="en-US" dirty="0"/>
              <a:t>to </a:t>
            </a:r>
            <a:r>
              <a:rPr lang="en-US" dirty="0" smtClean="0"/>
              <a:t>sample</a:t>
            </a:r>
            <a:r>
              <a:rPr lang="en-US" dirty="0"/>
              <a:t> </a:t>
            </a:r>
            <a:r>
              <a:rPr lang="en-US" dirty="0" smtClean="0"/>
              <a:t>app		</a:t>
            </a:r>
            <a:endParaRPr lang="en-US" dirty="0"/>
          </a:p>
        </p:txBody>
      </p:sp>
      <p:sp>
        <p:nvSpPr>
          <p:cNvPr id="6" name="Content Placeholder 5"/>
          <p:cNvSpPr>
            <a:spLocks noGrp="1"/>
          </p:cNvSpPr>
          <p:nvPr>
            <p:ph idx="1"/>
          </p:nvPr>
        </p:nvSpPr>
        <p:spPr>
          <a:xfrm>
            <a:off x="519112" y="1447800"/>
            <a:ext cx="11149013" cy="4979825"/>
          </a:xfrm>
        </p:spPr>
        <p:txBody>
          <a:bodyPr/>
          <a:lstStyle/>
          <a:p>
            <a:r>
              <a:rPr lang="en-US" dirty="0" smtClean="0"/>
              <a:t>Selection</a:t>
            </a:r>
          </a:p>
          <a:p>
            <a:pPr lvl="1"/>
            <a:r>
              <a:rPr lang="en-US" dirty="0" smtClean="0"/>
              <a:t>Pointer Down </a:t>
            </a:r>
          </a:p>
          <a:p>
            <a:pPr lvl="1"/>
            <a:r>
              <a:rPr lang="en-US" dirty="0" smtClean="0"/>
              <a:t>Pointer Up </a:t>
            </a:r>
          </a:p>
          <a:p>
            <a:r>
              <a:rPr lang="en-US" dirty="0" smtClean="0"/>
              <a:t>Navigation</a:t>
            </a:r>
          </a:p>
          <a:p>
            <a:pPr lvl="1"/>
            <a:r>
              <a:rPr lang="en-US" dirty="0" smtClean="0"/>
              <a:t>Enter </a:t>
            </a:r>
            <a:r>
              <a:rPr lang="en-US" dirty="0"/>
              <a:t>Page </a:t>
            </a:r>
            <a:endParaRPr lang="en-US" dirty="0" smtClean="0"/>
          </a:p>
          <a:p>
            <a:pPr lvl="1"/>
            <a:r>
              <a:rPr lang="en-US" dirty="0" smtClean="0"/>
              <a:t>Transition Page</a:t>
            </a:r>
            <a:endParaRPr lang="en-US" dirty="0"/>
          </a:p>
          <a:p>
            <a:r>
              <a:rPr lang="en-US" dirty="0" smtClean="0"/>
              <a:t>Layout</a:t>
            </a:r>
          </a:p>
          <a:p>
            <a:pPr lvl="1"/>
            <a:r>
              <a:rPr lang="en-US" b="1" dirty="0" err="1" smtClean="0">
                <a:latin typeface="Consolas" pitchFamily="49" charset="0"/>
                <a:cs typeface="Consolas" pitchFamily="49" charset="0"/>
              </a:rPr>
              <a:t>createRepositionAnimation</a:t>
            </a:r>
            <a:r>
              <a:rPr lang="en-US" b="1" dirty="0" smtClean="0">
                <a:latin typeface="Consolas" pitchFamily="49" charset="0"/>
                <a:cs typeface="Consolas" pitchFamily="49" charset="0"/>
              </a:rPr>
              <a:t>(elements)</a:t>
            </a:r>
          </a:p>
          <a:p>
            <a:endParaRPr lang="en-US" dirty="0" smtClean="0"/>
          </a:p>
          <a:p>
            <a:endParaRPr lang="en-US" dirty="0" smtClean="0"/>
          </a:p>
        </p:txBody>
      </p:sp>
    </p:spTree>
    <p:extLst>
      <p:ext uri="{BB962C8B-B14F-4D97-AF65-F5344CB8AC3E}">
        <p14:creationId xmlns:p14="http://schemas.microsoft.com/office/powerpoint/2010/main" val="28537728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Reposition pattern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pPr marL="0" lvl="1" indent="0">
              <a:buNone/>
            </a:pPr>
            <a:r>
              <a:rPr lang="en-US" sz="2800" dirty="0" smtClean="0">
                <a:solidFill>
                  <a:schemeClr val="accent1"/>
                </a:solidFill>
              </a:rPr>
              <a:t>// Call ‘create’ function, saving return value.</a:t>
            </a:r>
          </a:p>
          <a:p>
            <a:pPr marL="0" lvl="1" indent="0"/>
            <a:r>
              <a:rPr lang="en-US" sz="2800" dirty="0" err="1"/>
              <a:t>var</a:t>
            </a:r>
            <a:r>
              <a:rPr lang="en-US" sz="2800" dirty="0"/>
              <a:t> </a:t>
            </a:r>
            <a:r>
              <a:rPr lang="en-US" sz="2800" dirty="0" err="1"/>
              <a:t>animLib</a:t>
            </a:r>
            <a:r>
              <a:rPr lang="en-US" sz="2800" dirty="0"/>
              <a:t> = </a:t>
            </a:r>
            <a:r>
              <a:rPr lang="en-US" sz="2800" dirty="0" err="1"/>
              <a:t>WinJS.UI.Animation</a:t>
            </a:r>
            <a:r>
              <a:rPr lang="en-US" sz="2800" dirty="0"/>
              <a:t>;</a:t>
            </a:r>
          </a:p>
          <a:p>
            <a:pPr marL="0" lvl="1" indent="0"/>
            <a:r>
              <a:rPr lang="en-US" sz="2800" dirty="0" err="1" smtClean="0"/>
              <a:t>var</a:t>
            </a:r>
            <a:r>
              <a:rPr lang="en-US" sz="2800" dirty="0" smtClean="0"/>
              <a:t> animation = </a:t>
            </a:r>
            <a:r>
              <a:rPr lang="en-US" sz="2800" dirty="0" err="1" smtClean="0"/>
              <a:t>animLib.createRepositionAnimation</a:t>
            </a:r>
            <a:r>
              <a:rPr lang="en-US" sz="2800" dirty="0" smtClean="0"/>
              <a:t>(</a:t>
            </a:r>
          </a:p>
          <a:p>
            <a:pPr marL="0" lvl="1" indent="0"/>
            <a:r>
              <a:rPr lang="en-US" sz="2800" dirty="0"/>
              <a:t>	</a:t>
            </a:r>
            <a:r>
              <a:rPr lang="en-US" sz="2800" dirty="0" smtClean="0"/>
              <a:t>elements</a:t>
            </a:r>
          </a:p>
          <a:p>
            <a:pPr marL="0" lvl="1" indent="0"/>
            <a:r>
              <a:rPr lang="en-US" sz="2800" dirty="0"/>
              <a:t>	</a:t>
            </a:r>
            <a:r>
              <a:rPr lang="en-US" sz="2800" dirty="0" smtClean="0"/>
              <a:t>);</a:t>
            </a:r>
          </a:p>
          <a:p>
            <a:pPr marL="0" lvl="1" indent="0">
              <a:buNone/>
            </a:pPr>
            <a:r>
              <a:rPr lang="en-US" sz="2800" dirty="0" smtClean="0">
                <a:solidFill>
                  <a:schemeClr val="accent1"/>
                </a:solidFill>
              </a:rPr>
              <a:t>// Reposition elements.</a:t>
            </a:r>
          </a:p>
          <a:p>
            <a:pPr marL="0" lvl="1" indent="0">
              <a:buNone/>
            </a:pPr>
            <a:r>
              <a:rPr lang="en-US" sz="2800" dirty="0" err="1" smtClean="0"/>
              <a:t>myReposition</a:t>
            </a:r>
            <a:r>
              <a:rPr lang="en-US" sz="2800" dirty="0" smtClean="0"/>
              <a:t>(elements);</a:t>
            </a:r>
          </a:p>
          <a:p>
            <a:pPr marL="0" lvl="1" indent="0">
              <a:buNone/>
            </a:pPr>
            <a:r>
              <a:rPr lang="en-US" sz="2800" dirty="0" smtClean="0">
                <a:solidFill>
                  <a:schemeClr val="accent1"/>
                </a:solidFill>
              </a:rPr>
              <a:t>// Execute animation.</a:t>
            </a:r>
          </a:p>
          <a:p>
            <a:pPr marL="0" lvl="1" indent="0"/>
            <a:r>
              <a:rPr lang="en-US" sz="2800" dirty="0" err="1"/>
              <a:t>animation.execute</a:t>
            </a:r>
            <a:r>
              <a:rPr lang="en-US" sz="2800" dirty="0" smtClean="0"/>
              <a:t>();</a:t>
            </a:r>
          </a:p>
          <a:p>
            <a:pPr marL="0" lvl="1" indent="0">
              <a:buNone/>
            </a:pPr>
            <a:r>
              <a:rPr lang="en-US" sz="3200" i="1" dirty="0" smtClean="0"/>
              <a:t> </a:t>
            </a:r>
          </a:p>
          <a:p>
            <a:pPr marL="0" lvl="1" indent="0">
              <a:buNone/>
            </a:pPr>
            <a:endParaRPr lang="en-US" dirty="0" smtClean="0"/>
          </a:p>
        </p:txBody>
      </p:sp>
    </p:spTree>
    <p:extLst>
      <p:ext uri="{BB962C8B-B14F-4D97-AF65-F5344CB8AC3E}">
        <p14:creationId xmlns:p14="http://schemas.microsoft.com/office/powerpoint/2010/main" val="2686272238"/>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7796665" cy="1523494"/>
          </a:xfrm>
        </p:spPr>
        <p:txBody>
          <a:bodyPr/>
          <a:lstStyle/>
          <a:p>
            <a:r>
              <a:rPr lang="en-US" dirty="0" smtClean="0"/>
              <a:t>Transition Page animation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Holding onto the existing content</a:t>
            </a:r>
          </a:p>
        </p:txBody>
      </p:sp>
    </p:spTree>
    <p:extLst>
      <p:ext uri="{BB962C8B-B14F-4D97-AF65-F5344CB8AC3E}">
        <p14:creationId xmlns:p14="http://schemas.microsoft.com/office/powerpoint/2010/main" val="1860634050"/>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Animations add beauty, energy, motion, and personality to your app.</a:t>
            </a:r>
            <a:endParaRPr lang="en-US" dirty="0">
              <a:latin typeface="+mn-lt"/>
            </a:endParaRPr>
          </a:p>
        </p:txBody>
      </p:sp>
    </p:spTree>
    <p:extLst>
      <p:ext uri="{BB962C8B-B14F-4D97-AF65-F5344CB8AC3E}">
        <p14:creationId xmlns:p14="http://schemas.microsoft.com/office/powerpoint/2010/main" val="13262129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Good animations are clear, purposeful, confident, and reinforce the system.</a:t>
            </a:r>
            <a:endParaRPr lang="en-US" dirty="0">
              <a:latin typeface="+mn-lt"/>
            </a:endParaRPr>
          </a:p>
        </p:txBody>
      </p:sp>
    </p:spTree>
    <p:extLst>
      <p:ext uri="{BB962C8B-B14F-4D97-AF65-F5344CB8AC3E}">
        <p14:creationId xmlns:p14="http://schemas.microsoft.com/office/powerpoint/2010/main" val="13114152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Static start screen</a:t>
            </a:r>
            <a:endParaRPr lang="en-US" dirty="0">
              <a:latin typeface="+mn-lt"/>
            </a:endParaRPr>
          </a:p>
        </p:txBody>
      </p:sp>
      <p:pic>
        <p:nvPicPr>
          <p:cNvPr id="1026" name="Picture 2" descr="http://windows/partners/breadth/WinHEC_PDC/Shared%20Documents/SpeakerSupport/BUILDAssetLibrary/APPROVED%20Product%20Screenshots/StartScreen_BUI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 y="-15766"/>
            <a:ext cx="122010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625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Animations from the Animation Library give you the Windows 8 personality.</a:t>
            </a:r>
            <a:endParaRPr lang="en-US" dirty="0">
              <a:latin typeface="+mn-lt"/>
            </a:endParaRPr>
          </a:p>
        </p:txBody>
      </p:sp>
    </p:spTree>
    <p:extLst>
      <p:ext uri="{BB962C8B-B14F-4D97-AF65-F5344CB8AC3E}">
        <p14:creationId xmlns:p14="http://schemas.microsoft.com/office/powerpoint/2010/main" val="8678895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1003300"/>
            <a:ext cx="7405688" cy="5486400"/>
          </a:xfrm>
        </p:spPr>
        <p:txBody>
          <a:bodyPr anchor="b">
            <a:noAutofit/>
          </a:bodyPr>
          <a:lstStyle/>
          <a:p>
            <a:r>
              <a:rPr lang="en-US" sz="5000" dirty="0" smtClean="0">
                <a:latin typeface="+mn-lt"/>
              </a:rPr>
              <a:t/>
            </a:r>
            <a:br>
              <a:rPr lang="en-US" sz="5000" dirty="0" smtClean="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5" name="Title 1"/>
          <p:cNvSpPr txBox="1">
            <a:spLocks/>
          </p:cNvSpPr>
          <p:nvPr/>
        </p:nvSpPr>
        <p:spPr>
          <a:xfrm>
            <a:off x="609441" y="2571749"/>
            <a:ext cx="10969943" cy="1990726"/>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gradFill flip="none" rotWithShape="1">
                  <a:gsLst>
                    <a:gs pos="0">
                      <a:srgbClr val="FFFFFF"/>
                    </a:gs>
                    <a:gs pos="86000">
                      <a:srgbClr val="FFFFFF"/>
                    </a:gs>
                  </a:gsLst>
                  <a:lin ang="5400000" scaled="0"/>
                  <a:tileRect/>
                </a:gradFill>
                <a:latin typeface="Segoe UI Light"/>
              </a:rPr>
              <a:t>The Animation Library uses best practices to achieve fast smooth animations.</a:t>
            </a:r>
            <a:endParaRPr lang="en-US" dirty="0">
              <a:latin typeface="+mn-lt"/>
            </a:endParaRPr>
          </a:p>
          <a:p>
            <a:pPr algn="ctr"/>
            <a:endParaRPr lang="en-US" dirty="0">
              <a:latin typeface="+mn-lt"/>
            </a:endParaRPr>
          </a:p>
        </p:txBody>
      </p:sp>
    </p:spTree>
    <p:extLst>
      <p:ext uri="{BB962C8B-B14F-4D97-AF65-F5344CB8AC3E}">
        <p14:creationId xmlns:p14="http://schemas.microsoft.com/office/powerpoint/2010/main" val="42004360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1003300"/>
            <a:ext cx="7405688" cy="5486400"/>
          </a:xfrm>
        </p:spPr>
        <p:txBody>
          <a:bodyPr anchor="b">
            <a:noAutofit/>
          </a:bodyPr>
          <a:lstStyle/>
          <a:p>
            <a:r>
              <a:rPr lang="en-US" sz="5000" dirty="0" smtClean="0">
                <a:latin typeface="+mn-lt"/>
              </a:rPr>
              <a:t/>
            </a:r>
            <a:br>
              <a:rPr lang="en-US" sz="5000" dirty="0" smtClean="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5" name="Title 1"/>
          <p:cNvSpPr txBox="1">
            <a:spLocks/>
          </p:cNvSpPr>
          <p:nvPr/>
        </p:nvSpPr>
        <p:spPr>
          <a:xfrm>
            <a:off x="609441" y="2571749"/>
            <a:ext cx="10969943" cy="1990726"/>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gradFill flip="none" rotWithShape="1">
                  <a:gsLst>
                    <a:gs pos="0">
                      <a:srgbClr val="FFFFFF"/>
                    </a:gs>
                    <a:gs pos="86000">
                      <a:srgbClr val="FFFFFF"/>
                    </a:gs>
                  </a:gsLst>
                  <a:lin ang="5400000" scaled="0"/>
                  <a:tileRect/>
                </a:gradFill>
                <a:latin typeface="Segoe UI Light"/>
              </a:rPr>
              <a:t>Follow the guidelines on the Windows 8 </a:t>
            </a:r>
            <a:r>
              <a:rPr lang="en-US" dirty="0" err="1" smtClean="0">
                <a:gradFill flip="none" rotWithShape="1">
                  <a:gsLst>
                    <a:gs pos="0">
                      <a:srgbClr val="FFFFFF"/>
                    </a:gs>
                    <a:gs pos="86000">
                      <a:srgbClr val="FFFFFF"/>
                    </a:gs>
                  </a:gsLst>
                  <a:lin ang="5400000" scaled="0"/>
                  <a:tileRect/>
                </a:gradFill>
                <a:latin typeface="Segoe UI Light"/>
              </a:rPr>
              <a:t>Dev</a:t>
            </a:r>
            <a:r>
              <a:rPr lang="en-US" dirty="0" smtClean="0">
                <a:gradFill flip="none" rotWithShape="1">
                  <a:gsLst>
                    <a:gs pos="0">
                      <a:srgbClr val="FFFFFF"/>
                    </a:gs>
                    <a:gs pos="86000">
                      <a:srgbClr val="FFFFFF"/>
                    </a:gs>
                  </a:gsLst>
                  <a:lin ang="5400000" scaled="0"/>
                  <a:tileRect/>
                </a:gradFill>
                <a:latin typeface="Segoe UI Light"/>
              </a:rPr>
              <a:t> Center when using animations.</a:t>
            </a:r>
            <a:endParaRPr lang="en-US" dirty="0">
              <a:latin typeface="+mn-lt"/>
            </a:endParaRPr>
          </a:p>
          <a:p>
            <a:pPr algn="ctr"/>
            <a:endParaRPr lang="en-US" dirty="0">
              <a:latin typeface="+mn-lt"/>
            </a:endParaRPr>
          </a:p>
        </p:txBody>
      </p:sp>
    </p:spTree>
    <p:extLst>
      <p:ext uri="{BB962C8B-B14F-4D97-AF65-F5344CB8AC3E}">
        <p14:creationId xmlns:p14="http://schemas.microsoft.com/office/powerpoint/2010/main" val="272250915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most popular animations</a:t>
            </a:r>
            <a:endParaRPr lang="en-US" dirty="0"/>
          </a:p>
        </p:txBody>
      </p:sp>
      <p:sp>
        <p:nvSpPr>
          <p:cNvPr id="3" name="Text Placeholder 2"/>
          <p:cNvSpPr>
            <a:spLocks noGrp="1"/>
          </p:cNvSpPr>
          <p:nvPr>
            <p:ph type="body" sz="quarter" idx="10"/>
          </p:nvPr>
        </p:nvSpPr>
        <p:spPr>
          <a:xfrm>
            <a:off x="519113" y="1447800"/>
            <a:ext cx="11149012" cy="3693319"/>
          </a:xfrm>
        </p:spPr>
        <p:txBody>
          <a:bodyPr/>
          <a:lstStyle/>
          <a:p>
            <a:r>
              <a:rPr lang="en-US" dirty="0">
                <a:latin typeface="Consolas" pitchFamily="49" charset="0"/>
                <a:cs typeface="Consolas" pitchFamily="49" charset="0"/>
              </a:rPr>
              <a:t>c</a:t>
            </a:r>
            <a:r>
              <a:rPr lang="en-US" dirty="0" smtClean="0">
                <a:latin typeface="Consolas" pitchFamily="49" charset="0"/>
                <a:cs typeface="Consolas" pitchFamily="49" charset="0"/>
              </a:rPr>
              <a:t>rossfade</a:t>
            </a:r>
          </a:p>
          <a:p>
            <a:r>
              <a:rPr lang="en-US" dirty="0" err="1">
                <a:latin typeface="Consolas" pitchFamily="49" charset="0"/>
                <a:cs typeface="Consolas" pitchFamily="49" charset="0"/>
              </a:rPr>
              <a:t>f</a:t>
            </a:r>
            <a:r>
              <a:rPr lang="en-US" dirty="0" err="1" smtClean="0">
                <a:latin typeface="Consolas" pitchFamily="49" charset="0"/>
                <a:cs typeface="Consolas" pitchFamily="49" charset="0"/>
              </a:rPr>
              <a:t>adeIn</a:t>
            </a:r>
            <a:r>
              <a:rPr lang="en-US" dirty="0" smtClean="0">
                <a:latin typeface="Consolas" pitchFamily="49" charset="0"/>
                <a:cs typeface="Consolas" pitchFamily="49" charset="0"/>
              </a:rPr>
              <a:t> / </a:t>
            </a:r>
            <a:r>
              <a:rPr lang="en-US" dirty="0" err="1">
                <a:latin typeface="Consolas" pitchFamily="49" charset="0"/>
                <a:cs typeface="Consolas" pitchFamily="49" charset="0"/>
              </a:rPr>
              <a:t>f</a:t>
            </a:r>
            <a:r>
              <a:rPr lang="en-US" dirty="0" err="1" smtClean="0">
                <a:latin typeface="Consolas" pitchFamily="49" charset="0"/>
                <a:cs typeface="Consolas" pitchFamily="49" charset="0"/>
              </a:rPr>
              <a:t>adeOut</a:t>
            </a:r>
            <a:endParaRPr lang="en-US" dirty="0" smtClean="0">
              <a:latin typeface="Consolas" pitchFamily="49" charset="0"/>
              <a:cs typeface="Consolas" pitchFamily="49" charset="0"/>
            </a:endParaRPr>
          </a:p>
          <a:p>
            <a:r>
              <a:rPr lang="en-US" dirty="0" err="1">
                <a:latin typeface="Consolas" pitchFamily="49" charset="0"/>
                <a:cs typeface="Consolas" pitchFamily="49" charset="0"/>
              </a:rPr>
              <a:t>e</a:t>
            </a:r>
            <a:r>
              <a:rPr lang="en-US" dirty="0" err="1" smtClean="0">
                <a:latin typeface="Consolas" pitchFamily="49" charset="0"/>
                <a:cs typeface="Consolas" pitchFamily="49" charset="0"/>
              </a:rPr>
              <a:t>nterPage</a:t>
            </a:r>
            <a:endParaRPr lang="en-US" dirty="0" smtClean="0">
              <a:latin typeface="Consolas" pitchFamily="49" charset="0"/>
              <a:cs typeface="Consolas" pitchFamily="49" charset="0"/>
            </a:endParaRPr>
          </a:p>
          <a:p>
            <a:r>
              <a:rPr lang="en-US" dirty="0" err="1">
                <a:latin typeface="Consolas" pitchFamily="49" charset="0"/>
                <a:cs typeface="Consolas" pitchFamily="49" charset="0"/>
              </a:rPr>
              <a:t>t</a:t>
            </a:r>
            <a:r>
              <a:rPr lang="en-US" dirty="0" err="1" smtClean="0">
                <a:latin typeface="Consolas" pitchFamily="49" charset="0"/>
                <a:cs typeface="Consolas" pitchFamily="49" charset="0"/>
              </a:rPr>
              <a:t>ransitionPage</a:t>
            </a:r>
            <a:endParaRPr lang="en-US" dirty="0" smtClean="0">
              <a:latin typeface="Consolas" pitchFamily="49" charset="0"/>
              <a:cs typeface="Consolas" pitchFamily="49" charset="0"/>
            </a:endParaRPr>
          </a:p>
          <a:p>
            <a:r>
              <a:rPr lang="en-US" dirty="0" err="1">
                <a:latin typeface="Consolas" pitchFamily="49" charset="0"/>
                <a:cs typeface="Consolas" pitchFamily="49" charset="0"/>
              </a:rPr>
              <a:t>t</a:t>
            </a:r>
            <a:r>
              <a:rPr lang="en-US" dirty="0" err="1" smtClean="0">
                <a:latin typeface="Consolas" pitchFamily="49" charset="0"/>
                <a:cs typeface="Consolas" pitchFamily="49" charset="0"/>
              </a:rPr>
              <a:t>ransitionContent</a:t>
            </a:r>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expand/collapse</a:t>
            </a:r>
          </a:p>
          <a:p>
            <a:r>
              <a:rPr lang="en-US" dirty="0" smtClean="0"/>
              <a:t>Add/Delete variations</a:t>
            </a:r>
            <a:endParaRPr lang="en-US" dirty="0"/>
          </a:p>
        </p:txBody>
      </p:sp>
    </p:spTree>
    <p:extLst>
      <p:ext uri="{BB962C8B-B14F-4D97-AF65-F5344CB8AC3E}">
        <p14:creationId xmlns:p14="http://schemas.microsoft.com/office/powerpoint/2010/main" val="11637378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079304"/>
            <a:ext cx="11149012" cy="886397"/>
          </a:xfrm>
        </p:spPr>
        <p:txBody>
          <a:bodyPr/>
          <a:lstStyle/>
          <a:p>
            <a:pPr>
              <a:spcBef>
                <a:spcPts val="1800"/>
              </a:spcBef>
            </a:pPr>
            <a:r>
              <a:rPr lang="en-US" dirty="0"/>
              <a:t>[APP-162T] Building high performance Metro style apps using HTML5</a:t>
            </a:r>
            <a:endParaRPr lang="en-US" dirty="0" smtClean="0"/>
          </a:p>
        </p:txBody>
      </p:sp>
    </p:spTree>
    <p:extLst>
      <p:ext uri="{BB962C8B-B14F-4D97-AF65-F5344CB8AC3E}">
        <p14:creationId xmlns:p14="http://schemas.microsoft.com/office/powerpoint/2010/main" val="390203808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Text Placeholder 2"/>
          <p:cNvSpPr>
            <a:spLocks noGrp="1"/>
          </p:cNvSpPr>
          <p:nvPr>
            <p:ph type="body" sz="quarter" idx="10"/>
          </p:nvPr>
        </p:nvSpPr>
        <p:spPr>
          <a:xfrm>
            <a:off x="519114" y="1447800"/>
            <a:ext cx="11149012" cy="492443"/>
          </a:xfrm>
        </p:spPr>
        <p:txBody>
          <a:bodyPr/>
          <a:lstStyle/>
          <a:p>
            <a:pPr marL="742950" lvl="1" indent="-285750">
              <a:lnSpc>
                <a:spcPct val="100000"/>
              </a:lnSpc>
              <a:spcBef>
                <a:spcPts val="0"/>
              </a:spcBef>
              <a:buSzTx/>
            </a:pPr>
            <a:r>
              <a:rPr lang="en-US" sz="3200" b="1" kern="0" dirty="0" err="1">
                <a:gradFill>
                  <a:gsLst>
                    <a:gs pos="0">
                      <a:srgbClr val="FFFFFF"/>
                    </a:gs>
                    <a:gs pos="100000">
                      <a:srgbClr val="FFFFFF"/>
                    </a:gs>
                  </a:gsLst>
                  <a:lin ang="5400000" scaled="0"/>
                </a:gradFill>
                <a:hlinkClick r:id="rId2"/>
              </a:rPr>
              <a:t>Dev</a:t>
            </a:r>
            <a:r>
              <a:rPr lang="en-US" sz="3200" b="1" kern="0" dirty="0">
                <a:gradFill>
                  <a:gsLst>
                    <a:gs pos="0">
                      <a:srgbClr val="FFFFFF"/>
                    </a:gs>
                    <a:gs pos="100000">
                      <a:srgbClr val="FFFFFF"/>
                    </a:gs>
                  </a:gsLst>
                  <a:lin ang="5400000" scaled="0"/>
                </a:gradFill>
                <a:hlinkClick r:id="rId2"/>
              </a:rPr>
              <a:t> Center – Animating your UI</a:t>
            </a:r>
            <a:endParaRPr lang="en-US" sz="3200" b="1" kern="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0082411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25868308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500290826"/>
      </p:ext>
    </p:extLst>
  </p:cSld>
  <p:clrMapOvr>
    <a:masterClrMapping/>
  </p:clrMapOvr>
  <p:transition>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17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animations enhance the experience by</a:t>
            </a:r>
            <a:endParaRPr lang="en-US" dirty="0"/>
          </a:p>
        </p:txBody>
      </p:sp>
      <p:sp>
        <p:nvSpPr>
          <p:cNvPr id="3" name="Text Placeholder 2"/>
          <p:cNvSpPr>
            <a:spLocks noGrp="1"/>
          </p:cNvSpPr>
          <p:nvPr>
            <p:ph type="body" sz="quarter" idx="10"/>
          </p:nvPr>
        </p:nvSpPr>
        <p:spPr>
          <a:xfrm>
            <a:off x="519114" y="1447800"/>
            <a:ext cx="11149012" cy="6303264"/>
          </a:xfrm>
        </p:spPr>
        <p:txBody>
          <a:bodyPr/>
          <a:lstStyle/>
          <a:p>
            <a:r>
              <a:rPr lang="en-US" dirty="0" smtClean="0"/>
              <a:t>Making it </a:t>
            </a:r>
            <a:r>
              <a:rPr lang="en-US" b="1" dirty="0" smtClean="0"/>
              <a:t>clear</a:t>
            </a:r>
            <a:r>
              <a:rPr lang="en-US" dirty="0" smtClean="0"/>
              <a:t> where to focus (on the content)</a:t>
            </a:r>
          </a:p>
          <a:p>
            <a:r>
              <a:rPr lang="en-US" dirty="0" smtClean="0"/>
              <a:t>Being </a:t>
            </a:r>
            <a:r>
              <a:rPr lang="en-US" b="1" dirty="0" smtClean="0"/>
              <a:t>purposeful </a:t>
            </a:r>
            <a:r>
              <a:rPr lang="en-US" dirty="0" smtClean="0"/>
              <a:t>not distracting</a:t>
            </a:r>
          </a:p>
          <a:p>
            <a:r>
              <a:rPr lang="en-US" dirty="0" smtClean="0"/>
              <a:t>Adding </a:t>
            </a:r>
            <a:r>
              <a:rPr lang="en-US" b="1" dirty="0" smtClean="0"/>
              <a:t>confidence </a:t>
            </a:r>
            <a:r>
              <a:rPr lang="en-US" dirty="0" smtClean="0"/>
              <a:t>of knowing what has happened or what will happen</a:t>
            </a:r>
          </a:p>
          <a:p>
            <a:r>
              <a:rPr lang="en-US" b="1" dirty="0" smtClean="0"/>
              <a:t>Reinforcing </a:t>
            </a:r>
            <a:r>
              <a:rPr lang="en-US" dirty="0" smtClean="0"/>
              <a:t>the way the system works</a:t>
            </a:r>
            <a:endParaRPr lang="en-US" b="1" dirty="0" smtClean="0"/>
          </a:p>
          <a:p>
            <a:endParaRPr lang="en-US" dirty="0" smtClean="0"/>
          </a:p>
          <a:p>
            <a:pPr marL="0" indent="0">
              <a:buNone/>
            </a:pPr>
            <a:endParaRPr lang="en-US" altLang="zh-CN" dirty="0"/>
          </a:p>
          <a:p>
            <a:pPr marL="0" indent="0">
              <a:buNone/>
            </a:pPr>
            <a:endParaRPr lang="en-US" dirty="0">
              <a:solidFill>
                <a:schemeClr val="tx1"/>
              </a:solidFill>
            </a:endParaRPr>
          </a:p>
          <a:p>
            <a:endParaRPr lang="en-US" dirty="0">
              <a:solidFill>
                <a:schemeClr val="tx1"/>
              </a:solidFill>
            </a:endParaRPr>
          </a:p>
          <a:p>
            <a:endParaRPr lang="fr-FR" dirty="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3454032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completes the Metro style</a:t>
            </a:r>
            <a:endParaRPr lang="en-US" dirty="0"/>
          </a:p>
        </p:txBody>
      </p:sp>
      <p:sp>
        <p:nvSpPr>
          <p:cNvPr id="3" name="Text Placeholder 2"/>
          <p:cNvSpPr>
            <a:spLocks noGrp="1"/>
          </p:cNvSpPr>
          <p:nvPr>
            <p:ph type="body" sz="quarter" idx="10"/>
          </p:nvPr>
        </p:nvSpPr>
        <p:spPr>
          <a:xfrm>
            <a:off x="519113" y="1447800"/>
            <a:ext cx="11149012" cy="3496342"/>
          </a:xfrm>
        </p:spPr>
        <p:txBody>
          <a:bodyPr/>
          <a:lstStyle/>
          <a:p>
            <a:r>
              <a:rPr lang="en-US" dirty="0" smtClean="0"/>
              <a:t>It’s not an extra or an added piece, it’s integral to the design</a:t>
            </a:r>
          </a:p>
          <a:p>
            <a:r>
              <a:rPr lang="en-US" altLang="zh-CN" dirty="0"/>
              <a:t>Create a familiar personality by making apps and Windows feel part of the same family and have the same visual </a:t>
            </a:r>
            <a:r>
              <a:rPr lang="en-US" altLang="zh-CN" dirty="0" smtClean="0"/>
              <a:t>language</a:t>
            </a:r>
            <a:endParaRPr lang="en-US" dirty="0" smtClean="0"/>
          </a:p>
          <a:p>
            <a:r>
              <a:rPr lang="en-US" dirty="0" smtClean="0"/>
              <a:t>Without chrome, animation is needed to create flow and continuity</a:t>
            </a:r>
          </a:p>
          <a:p>
            <a:endParaRPr lang="en-US" altLang="zh-CN" dirty="0"/>
          </a:p>
          <a:p>
            <a:endParaRPr lang="en-US" dirty="0"/>
          </a:p>
        </p:txBody>
      </p:sp>
    </p:spTree>
    <p:extLst>
      <p:ext uri="{BB962C8B-B14F-4D97-AF65-F5344CB8AC3E}">
        <p14:creationId xmlns:p14="http://schemas.microsoft.com/office/powerpoint/2010/main" val="15260649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 list</a:t>
            </a:r>
            <a:endParaRPr lang="en-US" dirty="0"/>
          </a:p>
        </p:txBody>
      </p:sp>
      <p:sp>
        <p:nvSpPr>
          <p:cNvPr id="3" name="Subtitle 2"/>
          <p:cNvSpPr>
            <a:spLocks noGrp="1"/>
          </p:cNvSpPr>
          <p:nvPr>
            <p:ph type="subTitle" idx="1"/>
          </p:nvPr>
        </p:nvSpPr>
        <p:spPr/>
        <p:txBody>
          <a:bodyPr/>
          <a:lstStyle/>
          <a:p>
            <a:r>
              <a:rPr lang="en-US" dirty="0"/>
              <a:t>With and without animations</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846713470"/>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Adding Metro style animations to your app is easy with the Windows 8 Animation Library</a:t>
            </a:r>
            <a:endParaRPr lang="en-US" dirty="0">
              <a:latin typeface="+mn-lt"/>
            </a:endParaRPr>
          </a:p>
        </p:txBody>
      </p:sp>
    </p:spTree>
    <p:extLst>
      <p:ext uri="{BB962C8B-B14F-4D97-AF65-F5344CB8AC3E}">
        <p14:creationId xmlns:p14="http://schemas.microsoft.com/office/powerpoint/2010/main" val="18417266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7719642" cy="769441"/>
          </a:xfrm>
          <a:prstGeom prst="rect">
            <a:avLst/>
          </a:prstGeom>
          <a:noFill/>
        </p:spPr>
        <p:txBody>
          <a:bodyPr wrap="square" rtlCol="0">
            <a:spAutoFit/>
          </a:bodyPr>
          <a:lstStyle/>
          <a:p>
            <a:r>
              <a:rPr lang="en-US" sz="4400" dirty="0" smtClean="0">
                <a:solidFill>
                  <a:srgbClr val="FFFFFF"/>
                </a:solidFill>
                <a:latin typeface="+mj-lt"/>
              </a:rPr>
              <a:t>Windows 8 Animation Library</a:t>
            </a:r>
            <a:endParaRPr lang="en-US" sz="4400" dirty="0">
              <a:solidFill>
                <a:srgbClr val="FFFFFF"/>
              </a:solidFill>
              <a:latin typeface="+mj-lt"/>
            </a:endParaRPr>
          </a:p>
        </p:txBody>
      </p:sp>
    </p:spTree>
    <p:extLst>
      <p:ext uri="{BB962C8B-B14F-4D97-AF65-F5344CB8AC3E}">
        <p14:creationId xmlns:p14="http://schemas.microsoft.com/office/powerpoint/2010/main" val="84705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 Master">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D13694E-103A-4C93-8CC2-E1BE2F55E3E6}"/>
</file>

<file path=customXml/itemProps2.xml><?xml version="1.0" encoding="utf-8"?>
<ds:datastoreItem xmlns:ds="http://schemas.openxmlformats.org/officeDocument/2006/customXml" ds:itemID="{7CE9486F-71EE-4B78-9000-AF608C185EB5}"/>
</file>

<file path=customXml/itemProps3.xml><?xml version="1.0" encoding="utf-8"?>
<ds:datastoreItem xmlns:ds="http://schemas.openxmlformats.org/officeDocument/2006/customXml" ds:itemID="{27D771D3-F9CB-4639-BD62-CE2DF13B119C}"/>
</file>

<file path=docProps/app.xml><?xml version="1.0" encoding="utf-8"?>
<Properties xmlns="http://schemas.openxmlformats.org/officeDocument/2006/extended-properties" xmlns:vt="http://schemas.openxmlformats.org/officeDocument/2006/docPropsVTypes">
  <Template>Build Master</Template>
  <TotalTime>10761</TotalTime>
  <Words>2153</Words>
  <Application>Microsoft Office PowerPoint</Application>
  <PresentationFormat>Custom</PresentationFormat>
  <Paragraphs>313</Paragraphs>
  <Slides>48</Slides>
  <Notes>35</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Build Master</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Bring apps to life with Metro style animations in HTML5</vt:lpstr>
      <vt:lpstr>Agenda</vt:lpstr>
      <vt:lpstr>Animations add beauty, energy, motion, and personality to your app</vt:lpstr>
      <vt:lpstr>Static start screen</vt:lpstr>
      <vt:lpstr>Good animations enhance the experience by</vt:lpstr>
      <vt:lpstr>Animation completes the Metro style</vt:lpstr>
      <vt:lpstr>Using a list</vt:lpstr>
      <vt:lpstr>Adding Metro style animations to your app is easy with the Windows 8 Animation Library</vt:lpstr>
      <vt:lpstr>PowerPoint Presentation</vt:lpstr>
      <vt:lpstr>Windows 8 Animation Library</vt:lpstr>
      <vt:lpstr>Scenarios covered by the Animation Library</vt:lpstr>
      <vt:lpstr>Animation Library animations</vt:lpstr>
      <vt:lpstr>Animation Library animations</vt:lpstr>
      <vt:lpstr>Animation Library animations</vt:lpstr>
      <vt:lpstr>Animation Library animations</vt:lpstr>
      <vt:lpstr>PowerPoint Presentation</vt:lpstr>
      <vt:lpstr>PowerPoint Presentation</vt:lpstr>
      <vt:lpstr>Exploring  the sample app</vt:lpstr>
      <vt:lpstr>Animations to add to sample app</vt:lpstr>
      <vt:lpstr>Animations to Add to Sample app  </vt:lpstr>
      <vt:lpstr>Adding pointerDown animation</vt:lpstr>
      <vt:lpstr>Best practices the Animation Library provides</vt:lpstr>
      <vt:lpstr>Animations to add to sample app  </vt:lpstr>
      <vt:lpstr>Windows Library for JavaScript (WinJS) library for building Metro style apps using JavaScript</vt:lpstr>
      <vt:lpstr>Adding pointerUp animation</vt:lpstr>
      <vt:lpstr>PowerPoint Presentation</vt:lpstr>
      <vt:lpstr>Animations to add to sample app  </vt:lpstr>
      <vt:lpstr>About Enter Page</vt:lpstr>
      <vt:lpstr>Enter Page animation</vt:lpstr>
      <vt:lpstr>Tips for EnterPage</vt:lpstr>
      <vt:lpstr>Animations to add to sample app  </vt:lpstr>
      <vt:lpstr>About Transition Page</vt:lpstr>
      <vt:lpstr>Transition Page animation</vt:lpstr>
      <vt:lpstr>Tips for transitionPage</vt:lpstr>
      <vt:lpstr>Animations to add to sample app  </vt:lpstr>
      <vt:lpstr>Reposition pattern</vt:lpstr>
      <vt:lpstr>Transition Page animation</vt:lpstr>
      <vt:lpstr>Animations add beauty, energy, motion, and personality to your app.</vt:lpstr>
      <vt:lpstr>Good animations are clear, purposeful, confident, and reinforce the system.</vt:lpstr>
      <vt:lpstr>Animations from the Animation Library give you the Windows 8 personality.</vt:lpstr>
      <vt:lpstr> </vt:lpstr>
      <vt:lpstr> </vt:lpstr>
      <vt:lpstr>Our most popular animations</vt:lpstr>
      <vt:lpstr>Related sessions</vt:lpstr>
      <vt:lpstr>Links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APP-206T: Bring apps to life with Metro style animations in HTML5</dc:title>
  <dc:subject>BUILD</dc:subject>
  <dc:creator>Dale Rogerson, Jason Beaumont</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311</cp:revision>
  <cp:lastPrinted>2010-05-11T05:02:34Z</cp:lastPrinted>
  <dcterms:created xsi:type="dcterms:W3CDTF">2011-08-03T21:25:07Z</dcterms:created>
  <dcterms:modified xsi:type="dcterms:W3CDTF">2011-09-15T20:21:06Z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