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Default Extension="png" ContentType="image/png"/>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s/slide22.xml" ContentType="application/vnd.openxmlformats-officedocument.presentationml.slide+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customXml/itemProps2.xml" ContentType="application/vnd.openxmlformats-officedocument.customXmlProperties+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theme/theme7.xml" ContentType="application/vnd.openxmlformats-officedocument.theme+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7" r:id="rId8"/>
    <p:sldMasterId id="2147483836" r:id="rId9"/>
    <p:sldMasterId id="2147483854" r:id="rId10"/>
    <p:sldMasterId id="2147483872" r:id="rId11"/>
    <p:sldMasterId id="2147483890" r:id="rId12"/>
    <p:sldMasterId id="2147483908" r:id="rId13"/>
    <p:sldMasterId id="2147483926" r:id="rId14"/>
  </p:sldMasterIdLst>
  <p:notesMasterIdLst>
    <p:notesMasterId r:id="rId63"/>
  </p:notesMasterIdLst>
  <p:handoutMasterIdLst>
    <p:handoutMasterId r:id="rId64"/>
  </p:handoutMasterIdLst>
  <p:sldIdLst>
    <p:sldId id="494" r:id="rId15"/>
    <p:sldId id="552" r:id="rId16"/>
    <p:sldId id="612" r:id="rId17"/>
    <p:sldId id="590" r:id="rId18"/>
    <p:sldId id="576" r:id="rId19"/>
    <p:sldId id="581" r:id="rId20"/>
    <p:sldId id="551" r:id="rId21"/>
    <p:sldId id="565" r:id="rId22"/>
    <p:sldId id="579" r:id="rId23"/>
    <p:sldId id="572" r:id="rId24"/>
    <p:sldId id="613" r:id="rId25"/>
    <p:sldId id="512" r:id="rId26"/>
    <p:sldId id="596" r:id="rId27"/>
    <p:sldId id="595" r:id="rId28"/>
    <p:sldId id="582" r:id="rId29"/>
    <p:sldId id="473" r:id="rId30"/>
    <p:sldId id="597" r:id="rId31"/>
    <p:sldId id="598" r:id="rId32"/>
    <p:sldId id="599" r:id="rId33"/>
    <p:sldId id="594" r:id="rId34"/>
    <p:sldId id="600" r:id="rId35"/>
    <p:sldId id="601" r:id="rId36"/>
    <p:sldId id="517" r:id="rId37"/>
    <p:sldId id="602" r:id="rId38"/>
    <p:sldId id="520" r:id="rId39"/>
    <p:sldId id="603" r:id="rId40"/>
    <p:sldId id="592" r:id="rId41"/>
    <p:sldId id="593" r:id="rId42"/>
    <p:sldId id="521" r:id="rId43"/>
    <p:sldId id="604" r:id="rId44"/>
    <p:sldId id="605" r:id="rId45"/>
    <p:sldId id="586" r:id="rId46"/>
    <p:sldId id="607" r:id="rId47"/>
    <p:sldId id="611" r:id="rId48"/>
    <p:sldId id="561" r:id="rId49"/>
    <p:sldId id="528" r:id="rId50"/>
    <p:sldId id="529" r:id="rId51"/>
    <p:sldId id="614" r:id="rId52"/>
    <p:sldId id="569" r:id="rId53"/>
    <p:sldId id="537" r:id="rId54"/>
    <p:sldId id="539" r:id="rId55"/>
    <p:sldId id="608" r:id="rId56"/>
    <p:sldId id="609" r:id="rId57"/>
    <p:sldId id="610" r:id="rId58"/>
    <p:sldId id="556" r:id="rId59"/>
    <p:sldId id="615" r:id="rId60"/>
    <p:sldId id="545" r:id="rId61"/>
    <p:sldId id="377" r:id="rId62"/>
  </p:sldIdLst>
  <p:sldSz cx="12188825" cy="6858000"/>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23CDC7-120A-405C-B689-63C0B5723992}">
          <p14:sldIdLst>
            <p14:sldId id="494"/>
            <p14:sldId id="552"/>
            <p14:sldId id="612"/>
            <p14:sldId id="590"/>
            <p14:sldId id="576"/>
            <p14:sldId id="581"/>
            <p14:sldId id="551"/>
            <p14:sldId id="565"/>
            <p14:sldId id="579"/>
            <p14:sldId id="572"/>
            <p14:sldId id="613"/>
            <p14:sldId id="512"/>
            <p14:sldId id="596"/>
            <p14:sldId id="595"/>
            <p14:sldId id="582"/>
            <p14:sldId id="473"/>
            <p14:sldId id="597"/>
            <p14:sldId id="598"/>
            <p14:sldId id="599"/>
            <p14:sldId id="594"/>
            <p14:sldId id="600"/>
            <p14:sldId id="601"/>
            <p14:sldId id="517"/>
            <p14:sldId id="602"/>
            <p14:sldId id="520"/>
            <p14:sldId id="603"/>
            <p14:sldId id="592"/>
            <p14:sldId id="593"/>
            <p14:sldId id="521"/>
            <p14:sldId id="604"/>
            <p14:sldId id="605"/>
            <p14:sldId id="586"/>
            <p14:sldId id="607"/>
            <p14:sldId id="611"/>
            <p14:sldId id="561"/>
            <p14:sldId id="528"/>
            <p14:sldId id="529"/>
            <p14:sldId id="614"/>
            <p14:sldId id="569"/>
            <p14:sldId id="537"/>
            <p14:sldId id="539"/>
            <p14:sldId id="608"/>
            <p14:sldId id="609"/>
            <p14:sldId id="610"/>
            <p14:sldId id="556"/>
            <p14:sldId id="615"/>
            <p14:sldId id="545"/>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8A4"/>
    <a:srgbClr val="3C73B6"/>
    <a:srgbClr val="284D7A"/>
    <a:srgbClr val="EF4423"/>
    <a:srgbClr val="B0D685"/>
    <a:srgbClr val="B0D65F"/>
    <a:srgbClr val="7AC55F"/>
    <a:srgbClr val="65BC46"/>
    <a:srgbClr val="336199"/>
    <a:srgbClr val="457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0284" autoAdjust="0"/>
  </p:normalViewPr>
  <p:slideViewPr>
    <p:cSldViewPr snapToGrid="0" snapToObjects="1">
      <p:cViewPr varScale="1">
        <p:scale>
          <a:sx n="95" d="100"/>
          <a:sy n="95" d="100"/>
        </p:scale>
        <p:origin x="-570" y="-9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50" d="100"/>
        <a:sy n="15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handoutMaster" Target="handoutMasters/handoutMaster1.xml"/><Relationship Id="rId69"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5:44 PM</a:t>
            </a:fld>
            <a:endParaRPr lang="en-US"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5:44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06886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074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0741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30520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921963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30520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032981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5:44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34391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204537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4692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5:44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465887" lvl="1" indent="0">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4051727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5:44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939326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523547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5:44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906472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30520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0741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305201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305201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305201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1609583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5:44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1854350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854350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5:44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3057178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284657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5:44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305201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2305201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2305201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3605739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979943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103210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074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15604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5:44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6074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50224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82550096"/>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608573"/>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277754"/>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160210"/>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7318127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9904407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86781534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70313441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0176666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4774575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70705795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Visual bullet">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2844059" y="4140200"/>
            <a:ext cx="9344766" cy="2000548"/>
          </a:xfrm>
          <a:solidFill>
            <a:srgbClr val="FFFFFF">
              <a:alpha val="69804"/>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2945633" y="4241801"/>
            <a:ext cx="9243192" cy="919161"/>
          </a:xfrm>
        </p:spPr>
        <p:txBody>
          <a:bodyPr>
            <a:normAutofit/>
          </a:bodyPr>
          <a:lstStyle>
            <a:lvl1pPr algn="l">
              <a:defRPr sz="3700">
                <a:latin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294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tmplLst>
          <p:tmpl>
            <p:tnLst>
              <p:par>
                <p:cTn presetID="2" presetClass="entr" presetSubtype="2"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 grpId="0"/>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810410375"/>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59137440"/>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4760843"/>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95128678"/>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59019213"/>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615607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32483009"/>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73520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90512"/>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6926340"/>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91466410"/>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08346442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7439615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22896253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07591846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01646806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07122728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13645727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15362132"/>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80035111"/>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79354584"/>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26545052"/>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82136559"/>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7211698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368709"/>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328428"/>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3010077"/>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7950581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71488422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44828742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0066043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82103192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88696763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85274458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716037928"/>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88717818"/>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78885056"/>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1619384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76808"/>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25734032"/>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42519887"/>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099575"/>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872932"/>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1756867"/>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642098700"/>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47868418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25713407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059587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16333170"/>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421730041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35326615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4332315"/>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05988369"/>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74054214"/>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50907458"/>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58023308"/>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45299336"/>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3499982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925628"/>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577124"/>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983615"/>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62223129"/>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9894745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40252130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4217203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83122561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510631053"/>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1676339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445367367"/>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45161391"/>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80568734"/>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75859025"/>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43107263"/>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57013745"/>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94753148"/>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576372"/>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85295"/>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141855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79827736"/>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063182799"/>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5045352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78561502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2046340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909915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0517400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685488460"/>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836037"/>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9109133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96743085"/>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40158962"/>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68466810"/>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50916087"/>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2071"/>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78482"/>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1703320"/>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26192387"/>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53196220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098458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10269336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1866721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473090946"/>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768473927"/>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188446787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55399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4129901"/>
            <a:ext cx="10360501" cy="2769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3F042FB1-E340-4511-9434-2ACE8FD98F55}" type="datetimeFigureOut">
              <a:rPr lang="en-US" smtClean="0">
                <a:solidFill>
                  <a:srgbClr val="FFFFFF"/>
                </a:solidFill>
              </a:rPr>
              <a:pPr/>
              <a:t>9/15/2011</a:t>
            </a:fld>
            <a:endParaRPr lang="en-US">
              <a:solidFill>
                <a:srgbClr val="FFFFFF"/>
              </a:solidFill>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47A1E8DE-BDCE-4C92-BFEA-DCE67F169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503022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62740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023912896"/>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89676130"/>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342610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63256895"/>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4618145"/>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7599415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theme" Target="../theme/theme10.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image" Target="../media/image1.png"/><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theme" Target="../theme/theme11.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image" Target="../media/image1.png"/><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theme" Target="../theme/theme12.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19" Type="http://schemas.openxmlformats.org/officeDocument/2006/relationships/image" Target="../media/image1.png"/><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theme" Target="../theme/theme13.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10" Type="http://schemas.openxmlformats.org/officeDocument/2006/relationships/slideLayout" Target="../slideLayouts/slideLayout189.xml"/><Relationship Id="rId19" Type="http://schemas.openxmlformats.org/officeDocument/2006/relationships/image" Target="../media/image1.png"/><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3" Type="http://schemas.openxmlformats.org/officeDocument/2006/relationships/slideLayout" Target="../slideLayouts/slideLayout199.xml"/><Relationship Id="rId21" Type="http://schemas.openxmlformats.org/officeDocument/2006/relationships/theme" Target="../theme/theme14.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image" Target="../media/image1.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theme" Target="../theme/theme8.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theme" Target="../theme/theme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image" Target="../media/image1.png"/><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8750961"/>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5801337"/>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271568"/>
      </p:ext>
    </p:extLst>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7538883"/>
      </p:ext>
    </p:extLst>
  </p:cSld>
  <p:clrMap bg1="dk1" tx1="lt1" bg2="dk2"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8519770"/>
      </p:ext>
    </p:extLst>
  </p:cSld>
  <p:clrMap bg1="dk1" tx1="lt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2529236"/>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1625142"/>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mail.microsoft.com/owa/redir.aspx?C=2d9c0d24bf9c4491b9e9483e40f9127b&amp;URL=http://go.microsoft.com/fwlink/?LinkId=227186" TargetMode="External"/><Relationship Id="rId7" Type="http://schemas.openxmlformats.org/officeDocument/2006/relationships/hyperlink" Target="https://mail.microsoft.com/owa/redir.aspx?C=2d9c0d24bf9c4491b9e9483e40f9127b&amp;URL=http://msdn.microsoft.com/en-us/windows/"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s://mail.microsoft.com/owa/redir.aspx?C=2d9c0d24bf9c4491b9e9483e40f9127b&amp;URL=http://social.msdn.microsoft.com/forums/en-us/category/windowsapps" TargetMode="External"/><Relationship Id="rId5" Type="http://schemas.openxmlformats.org/officeDocument/2006/relationships/hyperlink" Target="https://mail.microsoft.com/owa/redir.aspx?C=2d9c0d24bf9c4491b9e9483e40f9127b&amp;URL=http://msdn.microsoft.com/en-us/library/windows/apps" TargetMode="External"/><Relationship Id="rId4" Type="http://schemas.openxmlformats.org/officeDocument/2006/relationships/hyperlink" Target="https://mail.microsoft.com/owa/redir.aspx?C=2d9c0d24bf9c4491b9e9483e40f9127b&amp;URL=http://go.microsoft.com/fwlink/?LinkId=227187"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 data-driven collection and list apps using </a:t>
            </a:r>
            <a:r>
              <a:rPr lang="en-US" dirty="0" err="1"/>
              <a:t>ListView</a:t>
            </a:r>
            <a:r>
              <a:rPr lang="en-US" dirty="0"/>
              <a:t> in HTML5</a:t>
            </a:r>
          </a:p>
        </p:txBody>
      </p:sp>
      <p:sp>
        <p:nvSpPr>
          <p:cNvPr id="3" name="Subtitle 2"/>
          <p:cNvSpPr>
            <a:spLocks noGrp="1"/>
          </p:cNvSpPr>
          <p:nvPr>
            <p:ph type="subTitle" idx="1"/>
          </p:nvPr>
        </p:nvSpPr>
        <p:spPr/>
        <p:txBody>
          <a:bodyPr/>
          <a:lstStyle/>
          <a:p>
            <a:r>
              <a:rPr lang="en-US" dirty="0" smtClean="0">
                <a:latin typeface="+mj-lt"/>
              </a:rPr>
              <a:t>Sam Spencer</a:t>
            </a:r>
          </a:p>
          <a:p>
            <a:r>
              <a:rPr lang="en-US" dirty="0" smtClean="0"/>
              <a:t>Senior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APP-210T</a:t>
            </a:r>
            <a:endParaRPr lang="en-US" dirty="0"/>
          </a:p>
        </p:txBody>
      </p:sp>
    </p:spTree>
    <p:extLst>
      <p:ext uri="{BB962C8B-B14F-4D97-AF65-F5344CB8AC3E}">
        <p14:creationId xmlns:p14="http://schemas.microsoft.com/office/powerpoint/2010/main" val="1890059074"/>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Templates &amp; </a:t>
            </a:r>
            <a:r>
              <a:rPr lang="en-US" dirty="0"/>
              <a:t>d</a:t>
            </a:r>
            <a:r>
              <a:rPr lang="en-US" dirty="0" smtClean="0"/>
              <a:t>ata binding</a:t>
            </a:r>
            <a:endParaRPr lang="en-US" dirty="0"/>
          </a:p>
        </p:txBody>
      </p:sp>
      <p:sp>
        <p:nvSpPr>
          <p:cNvPr id="4" name="Text Placeholder 3"/>
          <p:cNvSpPr>
            <a:spLocks noGrp="1"/>
          </p:cNvSpPr>
          <p:nvPr>
            <p:ph type="body" sz="quarter" idx="10"/>
          </p:nvPr>
        </p:nvSpPr>
        <p:spPr>
          <a:xfrm>
            <a:off x="519112" y="1176494"/>
            <a:ext cx="11149012" cy="5453801"/>
          </a:xfrm>
        </p:spPr>
        <p:txBody>
          <a:bodyPr/>
          <a:lstStyle/>
          <a:p>
            <a:r>
              <a:rPr lang="en-US" dirty="0" smtClean="0"/>
              <a:t>Templates</a:t>
            </a:r>
          </a:p>
          <a:p>
            <a:pPr lvl="1"/>
            <a:r>
              <a:rPr lang="en-US" dirty="0" smtClean="0"/>
              <a:t>Re-usable generator of html defined in markup</a:t>
            </a:r>
            <a:endParaRPr lang="en-US" dirty="0"/>
          </a:p>
          <a:p>
            <a:pPr lvl="1"/>
            <a:r>
              <a:rPr lang="en-US" dirty="0" smtClean="0"/>
              <a:t>Use </a:t>
            </a:r>
            <a:r>
              <a:rPr lang="en-US" dirty="0"/>
              <a:t>where you need to insert content </a:t>
            </a:r>
            <a:r>
              <a:rPr lang="en-US" dirty="0" smtClean="0"/>
              <a:t>programmatically</a:t>
            </a:r>
          </a:p>
          <a:p>
            <a:pPr lvl="1"/>
            <a:r>
              <a:rPr lang="en-US" dirty="0" smtClean="0"/>
              <a:t>Used to define how each list item will be presented</a:t>
            </a:r>
            <a:endParaRPr lang="en-US" dirty="0"/>
          </a:p>
          <a:p>
            <a:endParaRPr lang="en-US" dirty="0" smtClean="0"/>
          </a:p>
          <a:p>
            <a:r>
              <a:rPr lang="en-US" dirty="0" err="1" smtClean="0"/>
              <a:t>Databinding</a:t>
            </a:r>
            <a:endParaRPr lang="en-US" dirty="0" smtClean="0"/>
          </a:p>
          <a:p>
            <a:pPr lvl="1"/>
            <a:r>
              <a:rPr lang="en-US" dirty="0" smtClean="0"/>
              <a:t>Provides a crosslink between UI elements and data</a:t>
            </a:r>
          </a:p>
          <a:p>
            <a:pPr lvl="1"/>
            <a:r>
              <a:rPr lang="en-US" dirty="0" smtClean="0"/>
              <a:t>Synchronizes UI with changes to the data</a:t>
            </a:r>
          </a:p>
          <a:p>
            <a:pPr lvl="1"/>
            <a:r>
              <a:rPr lang="en-US" dirty="0" smtClean="0"/>
              <a:t>Binding converters enable customization of the binding logic</a:t>
            </a:r>
          </a:p>
          <a:p>
            <a:pPr lvl="1"/>
            <a:endParaRPr lang="en-US" sz="4400" dirty="0"/>
          </a:p>
          <a:p>
            <a:pPr marL="0" indent="0">
              <a:buNone/>
            </a:pPr>
            <a:r>
              <a:rPr lang="en-US" sz="2000" dirty="0" smtClean="0"/>
              <a:t>[TOOL-501T] </a:t>
            </a:r>
            <a:r>
              <a:rPr lang="en-US" sz="2000" dirty="0"/>
              <a:t>- Introducing the Windows Libraries for </a:t>
            </a:r>
            <a:r>
              <a:rPr lang="en-US" sz="2000" dirty="0" smtClean="0"/>
              <a:t>JavaScript</a:t>
            </a:r>
            <a:endParaRPr lang="en-US" sz="2000" dirty="0"/>
          </a:p>
        </p:txBody>
      </p:sp>
      <p:sp>
        <p:nvSpPr>
          <p:cNvPr id="5" name="Rectangle 4"/>
          <p:cNvSpPr/>
          <p:nvPr/>
        </p:nvSpPr>
        <p:spPr bwMode="auto">
          <a:xfrm>
            <a:off x="7946298" y="7124454"/>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TOOL-501T - </a:t>
            </a:r>
            <a:r>
              <a:rPr lang="en-US" sz="1600" b="1" dirty="0">
                <a:gradFill>
                  <a:gsLst>
                    <a:gs pos="0">
                      <a:schemeClr val="tx1"/>
                    </a:gs>
                    <a:gs pos="100000">
                      <a:schemeClr val="tx1"/>
                    </a:gs>
                  </a:gsLst>
                  <a:lin ang="5400000" scaled="0"/>
                </a:gradFill>
                <a:latin typeface="+mj-lt"/>
              </a:rPr>
              <a:t>Introducing the Windows Libraries for </a:t>
            </a:r>
            <a:r>
              <a:rPr lang="en-US" sz="1600" b="1" dirty="0" smtClean="0">
                <a:gradFill>
                  <a:gsLst>
                    <a:gs pos="0">
                      <a:schemeClr val="tx1"/>
                    </a:gs>
                    <a:gs pos="100000">
                      <a:schemeClr val="tx1"/>
                    </a:gs>
                  </a:gsLst>
                  <a:lin ang="5400000" scaled="0"/>
                </a:gradFill>
                <a:latin typeface="+mj-lt"/>
              </a:rPr>
              <a:t>JavaScript</a:t>
            </a:r>
            <a:endParaRPr lang="en-US" sz="1600" b="1" dirty="0">
              <a:gradFill>
                <a:gsLst>
                  <a:gs pos="0">
                    <a:schemeClr val="tx1"/>
                  </a:gs>
                  <a:gs pos="100000">
                    <a:schemeClr val="tx1"/>
                  </a:gs>
                </a:gsLst>
                <a:lin ang="5400000" scaled="0"/>
              </a:gradFill>
              <a:latin typeface="+mj-lt"/>
            </a:endParaRPr>
          </a:p>
        </p:txBody>
      </p:sp>
      <p:sp>
        <p:nvSpPr>
          <p:cNvPr id="6" name="Rectangle 5"/>
          <p:cNvSpPr/>
          <p:nvPr/>
        </p:nvSpPr>
        <p:spPr bwMode="auto">
          <a:xfrm>
            <a:off x="7031898" y="7124454"/>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1740738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Updating the word game</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r>
              <a:rPr lang="en-US" dirty="0" smtClean="0"/>
              <a:t>Using a binding converter</a:t>
            </a:r>
          </a:p>
        </p:txBody>
      </p:sp>
    </p:spTree>
    <p:extLst>
      <p:ext uri="{BB962C8B-B14F-4D97-AF65-F5344CB8AC3E}">
        <p14:creationId xmlns:p14="http://schemas.microsoft.com/office/powerpoint/2010/main" val="4236341557"/>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0"/>
            <a:ext cx="7719642" cy="769441"/>
          </a:xfrm>
          <a:prstGeom prst="rect">
            <a:avLst/>
          </a:prstGeom>
          <a:noFill/>
        </p:spPr>
        <p:txBody>
          <a:bodyPr wrap="square" rtlCol="0">
            <a:spAutoFit/>
          </a:bodyPr>
          <a:lstStyle/>
          <a:p>
            <a:r>
              <a:rPr lang="en-US" sz="4400" dirty="0" smtClean="0">
                <a:solidFill>
                  <a:srgbClr val="FFFFFF"/>
                </a:solidFill>
                <a:latin typeface="+mj-lt"/>
              </a:rPr>
              <a:t>Create, update &amp; delete</a:t>
            </a:r>
            <a:endParaRPr lang="en-US" sz="4400" dirty="0">
              <a:solidFill>
                <a:srgbClr val="FFFFFF"/>
              </a:solidFill>
              <a:latin typeface="+mj-lt"/>
            </a:endParaRPr>
          </a:p>
        </p:txBody>
      </p:sp>
      <p:sp>
        <p:nvSpPr>
          <p:cNvPr id="3" name="TextBox 2"/>
          <p:cNvSpPr txBox="1"/>
          <p:nvPr/>
        </p:nvSpPr>
        <p:spPr>
          <a:xfrm>
            <a:off x="969963" y="4352331"/>
            <a:ext cx="8834788" cy="954107"/>
          </a:xfrm>
          <a:prstGeom prst="rect">
            <a:avLst/>
          </a:prstGeom>
          <a:noFill/>
        </p:spPr>
        <p:txBody>
          <a:bodyPr wrap="square" rtlCol="0">
            <a:spAutoFit/>
          </a:bodyPr>
          <a:lstStyle/>
          <a:p>
            <a:r>
              <a:rPr lang="en-US" sz="2800" dirty="0" smtClean="0">
                <a:solidFill>
                  <a:srgbClr val="FFFFFF"/>
                </a:solidFill>
              </a:rPr>
              <a:t>Getting the UI to update based on </a:t>
            </a:r>
          </a:p>
          <a:p>
            <a:r>
              <a:rPr lang="en-US" sz="2800" dirty="0" smtClean="0">
                <a:solidFill>
                  <a:srgbClr val="FFFFFF"/>
                </a:solidFill>
              </a:rPr>
              <a:t>changes to the data</a:t>
            </a:r>
            <a:endParaRPr lang="en-US" sz="2800" dirty="0">
              <a:solidFill>
                <a:srgbClr val="FFFFFF"/>
              </a:solidFill>
            </a:endParaRPr>
          </a:p>
        </p:txBody>
      </p:sp>
    </p:spTree>
    <p:extLst>
      <p:ext uri="{BB962C8B-B14F-4D97-AF65-F5344CB8AC3E}">
        <p14:creationId xmlns:p14="http://schemas.microsoft.com/office/powerpoint/2010/main" val="1882667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a:gradFill flip="none" rotWithShape="1">
                <a:gsLst>
                  <a:gs pos="0">
                    <a:srgbClr val="FFFFFF"/>
                  </a:gs>
                  <a:gs pos="86000">
                    <a:srgbClr val="FFFFFF"/>
                  </a:gs>
                </a:gsLst>
                <a:lin ang="5400000" scaled="0"/>
                <a:tileRect/>
              </a:gradFill>
            </a:endParaRPr>
          </a:p>
        </p:txBody>
      </p:sp>
      <p:sp>
        <p:nvSpPr>
          <p:cNvPr id="2" name="Title 1"/>
          <p:cNvSpPr>
            <a:spLocks noGrp="1"/>
          </p:cNvSpPr>
          <p:nvPr>
            <p:ph type="title"/>
          </p:nvPr>
        </p:nvSpPr>
        <p:spPr>
          <a:xfrm>
            <a:off x="519112" y="228600"/>
            <a:ext cx="11149013" cy="609398"/>
          </a:xfrm>
        </p:spPr>
        <p:txBody>
          <a:bodyPr/>
          <a:lstStyle/>
          <a:p>
            <a:r>
              <a:rPr lang="en-US" dirty="0" smtClean="0"/>
              <a:t>How to present a collection</a:t>
            </a:r>
            <a:endParaRPr lang="en-US" dirty="0"/>
          </a:p>
        </p:txBody>
      </p:sp>
      <p:grpSp>
        <p:nvGrpSpPr>
          <p:cNvPr id="3" name="Group 2"/>
          <p:cNvGrpSpPr/>
          <p:nvPr/>
        </p:nvGrpSpPr>
        <p:grpSpPr>
          <a:xfrm>
            <a:off x="887943" y="2093157"/>
            <a:ext cx="10411350" cy="2377440"/>
            <a:chOff x="672575" y="2093157"/>
            <a:chExt cx="10411350" cy="2377440"/>
          </a:xfrm>
        </p:grpSpPr>
        <p:sp>
          <p:nvSpPr>
            <p:cNvPr id="10" name="Rectangle 9"/>
            <p:cNvSpPr/>
            <p:nvPr/>
          </p:nvSpPr>
          <p:spPr bwMode="auto">
            <a:xfrm>
              <a:off x="672575"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Data</a:t>
              </a:r>
              <a:endParaRPr lang="en-US" sz="3200" b="1" dirty="0">
                <a:solidFill>
                  <a:srgbClr val="FFFFFF"/>
                </a:solidFill>
              </a:endParaRPr>
            </a:p>
          </p:txBody>
        </p:sp>
        <p:sp>
          <p:nvSpPr>
            <p:cNvPr id="19" name="Plus 18"/>
            <p:cNvSpPr/>
            <p:nvPr/>
          </p:nvSpPr>
          <p:spPr bwMode="auto">
            <a:xfrm>
              <a:off x="3527837"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Plus 19"/>
            <p:cNvSpPr/>
            <p:nvPr/>
          </p:nvSpPr>
          <p:spPr bwMode="auto">
            <a:xfrm>
              <a:off x="7544792"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4689530"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Renderer</a:t>
              </a:r>
            </a:p>
          </p:txBody>
        </p:sp>
        <p:sp>
          <p:nvSpPr>
            <p:cNvPr id="22" name="Rectangle 21"/>
            <p:cNvSpPr/>
            <p:nvPr/>
          </p:nvSpPr>
          <p:spPr bwMode="auto">
            <a:xfrm>
              <a:off x="8706485"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Control</a:t>
              </a:r>
              <a:endParaRPr lang="en-US" sz="3200" b="1" dirty="0">
                <a:solidFill>
                  <a:srgbClr val="FFFFFF"/>
                </a:solidFill>
              </a:endParaRPr>
            </a:p>
          </p:txBody>
        </p:sp>
      </p:grpSp>
    </p:spTree>
    <p:extLst>
      <p:ext uri="{BB962C8B-B14F-4D97-AF65-F5344CB8AC3E}">
        <p14:creationId xmlns:p14="http://schemas.microsoft.com/office/powerpoint/2010/main" val="7870272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a:gradFill flip="none" rotWithShape="1">
                <a:gsLst>
                  <a:gs pos="0">
                    <a:srgbClr val="FFFFFF"/>
                  </a:gs>
                  <a:gs pos="86000">
                    <a:srgbClr val="FFFFFF"/>
                  </a:gs>
                </a:gsLst>
                <a:lin ang="5400000" scaled="0"/>
                <a:tileRect/>
              </a:gradFill>
            </a:endParaRPr>
          </a:p>
        </p:txBody>
      </p:sp>
      <p:sp>
        <p:nvSpPr>
          <p:cNvPr id="2" name="Title 1"/>
          <p:cNvSpPr>
            <a:spLocks noGrp="1"/>
          </p:cNvSpPr>
          <p:nvPr>
            <p:ph type="title"/>
          </p:nvPr>
        </p:nvSpPr>
        <p:spPr>
          <a:xfrm>
            <a:off x="519112" y="228600"/>
            <a:ext cx="11149013" cy="609398"/>
          </a:xfrm>
        </p:spPr>
        <p:txBody>
          <a:bodyPr/>
          <a:lstStyle/>
          <a:p>
            <a:r>
              <a:rPr lang="en-US" dirty="0" smtClean="0"/>
              <a:t>How to present a collection</a:t>
            </a:r>
            <a:endParaRPr lang="en-US" dirty="0"/>
          </a:p>
        </p:txBody>
      </p:sp>
      <p:sp>
        <p:nvSpPr>
          <p:cNvPr id="10" name="Rectangle 9"/>
          <p:cNvSpPr/>
          <p:nvPr/>
        </p:nvSpPr>
        <p:spPr bwMode="auto">
          <a:xfrm>
            <a:off x="887943"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rgbClr val="FFFFFF"/>
              </a:solidFill>
            </a:endParaRPr>
          </a:p>
        </p:txBody>
      </p:sp>
      <p:sp>
        <p:nvSpPr>
          <p:cNvPr id="19" name="Plus 18"/>
          <p:cNvSpPr/>
          <p:nvPr/>
        </p:nvSpPr>
        <p:spPr bwMode="auto">
          <a:xfrm>
            <a:off x="3743205"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Plus 19"/>
          <p:cNvSpPr/>
          <p:nvPr/>
        </p:nvSpPr>
        <p:spPr bwMode="auto">
          <a:xfrm>
            <a:off x="7760160"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4904898"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Renderer</a:t>
            </a:r>
          </a:p>
        </p:txBody>
      </p:sp>
      <p:sp>
        <p:nvSpPr>
          <p:cNvPr id="22" name="Rectangle 21"/>
          <p:cNvSpPr/>
          <p:nvPr/>
        </p:nvSpPr>
        <p:spPr bwMode="auto">
          <a:xfrm>
            <a:off x="8921853"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Control</a:t>
            </a:r>
            <a:endParaRPr lang="en-US" sz="3200" b="1" dirty="0">
              <a:solidFill>
                <a:srgbClr val="FFFFFF"/>
              </a:solidFill>
            </a:endParaRPr>
          </a:p>
        </p:txBody>
      </p:sp>
      <p:sp>
        <p:nvSpPr>
          <p:cNvPr id="29" name="Rectangle 28"/>
          <p:cNvSpPr/>
          <p:nvPr/>
        </p:nvSpPr>
        <p:spPr bwMode="auto">
          <a:xfrm>
            <a:off x="887943" y="2093157"/>
            <a:ext cx="2377440" cy="23774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Data</a:t>
            </a:r>
            <a:endParaRPr lang="en-US" sz="3200" b="1" dirty="0">
              <a:solidFill>
                <a:srgbClr val="FFFFFF"/>
              </a:solidFill>
            </a:endParaRPr>
          </a:p>
        </p:txBody>
      </p:sp>
    </p:spTree>
    <p:extLst>
      <p:ext uri="{BB962C8B-B14F-4D97-AF65-F5344CB8AC3E}">
        <p14:creationId xmlns:p14="http://schemas.microsoft.com/office/powerpoint/2010/main" val="1499014621"/>
      </p:ext>
    </p:extLst>
  </p:cSld>
  <p:clrMapOvr>
    <a:masterClrMapping/>
  </p:clrMapOvr>
  <p:transition advClick="0" advTm="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0.00013 -0.00023 L -0.36872 -0.1451 " pathEditMode="relative" rAng="0" ptsTypes="AA">
                                      <p:cBhvr>
                                        <p:cTn id="16" dur="500" fill="hold"/>
                                        <p:tgtEl>
                                          <p:spTgt spid="21"/>
                                        </p:tgtEl>
                                        <p:attrNameLst>
                                          <p:attrName>ppt_x</p:attrName>
                                          <p:attrName>ppt_y</p:attrName>
                                        </p:attrNameLst>
                                      </p:cBhvr>
                                      <p:rCtr x="-18429" y="-7244"/>
                                    </p:animMotion>
                                  </p:childTnLst>
                                </p:cTn>
                              </p:par>
                              <p:par>
                                <p:cTn id="17" presetID="35" presetClass="path" presetSubtype="0" accel="50000" decel="50000" fill="hold" grpId="0" nodeType="withEffect">
                                  <p:stCondLst>
                                    <p:cond delay="0"/>
                                  </p:stCondLst>
                                  <p:childTnLst>
                                    <p:animMotion origin="layout" path="M -2.89398E-6 -1.4904E-6 L -0.50885 -0.14325 " pathEditMode="relative" rAng="0" ptsTypes="AA">
                                      <p:cBhvr>
                                        <p:cTn id="18" dur="500" fill="hold"/>
                                        <p:tgtEl>
                                          <p:spTgt spid="22"/>
                                        </p:tgtEl>
                                        <p:attrNameLst>
                                          <p:attrName>ppt_x</p:attrName>
                                          <p:attrName>ppt_y</p:attrName>
                                        </p:attrNameLst>
                                      </p:cBhvr>
                                      <p:rCtr x="-25449" y="-7174"/>
                                    </p:animMotion>
                                  </p:childTnLst>
                                </p:cTn>
                              </p:par>
                              <p:par>
                                <p:cTn id="19" presetID="42" presetClass="path" presetSubtype="0" accel="50000" decel="50000" fill="hold" grpId="0" nodeType="withEffect">
                                  <p:stCondLst>
                                    <p:cond delay="0"/>
                                  </p:stCondLst>
                                  <p:childTnLst>
                                    <p:animMotion origin="layout" path="M -2.5E-6 -2.22222E-6 L 0.16198 0.27153 " pathEditMode="relative" rAng="0" ptsTypes="AA">
                                      <p:cBhvr>
                                        <p:cTn id="20" dur="500" fill="hold"/>
                                        <p:tgtEl>
                                          <p:spTgt spid="10"/>
                                        </p:tgtEl>
                                        <p:attrNameLst>
                                          <p:attrName>ppt_x</p:attrName>
                                          <p:attrName>ppt_y</p:attrName>
                                        </p:attrNameLst>
                                      </p:cBhvr>
                                      <p:rCtr x="8099" y="13565"/>
                                    </p:animMotion>
                                  </p:childTnLst>
                                </p:cTn>
                              </p:par>
                              <p:par>
                                <p:cTn id="21" presetID="6" presetClass="emph" presetSubtype="0" fill="hold" grpId="1" nodeType="withEffect">
                                  <p:stCondLst>
                                    <p:cond delay="0"/>
                                  </p:stCondLst>
                                  <p:childTnLst>
                                    <p:animScale>
                                      <p:cBhvr>
                                        <p:cTn id="22" dur="500" fill="hold"/>
                                        <p:tgtEl>
                                          <p:spTgt spid="22"/>
                                        </p:tgtEl>
                                      </p:cBhvr>
                                      <p:by x="65000" y="65000"/>
                                    </p:animScale>
                                  </p:childTnLst>
                                </p:cTn>
                              </p:par>
                              <p:par>
                                <p:cTn id="23" presetID="6" presetClass="emph" presetSubtype="0" fill="hold" grpId="1" nodeType="withEffect">
                                  <p:stCondLst>
                                    <p:cond delay="0"/>
                                  </p:stCondLst>
                                  <p:childTnLst>
                                    <p:animScale>
                                      <p:cBhvr>
                                        <p:cTn id="24" dur="500" fill="hold"/>
                                        <p:tgtEl>
                                          <p:spTgt spid="21"/>
                                        </p:tgtEl>
                                      </p:cBhvr>
                                      <p:by x="65000" y="65000"/>
                                    </p:animScale>
                                  </p:childTnLst>
                                </p:cTn>
                              </p:par>
                              <p:par>
                                <p:cTn id="25" presetID="6" presetClass="emph" presetSubtype="0" fill="hold" grpId="1" nodeType="withEffect">
                                  <p:stCondLst>
                                    <p:cond delay="0"/>
                                  </p:stCondLst>
                                  <p:childTnLst>
                                    <p:animScale>
                                      <p:cBhvr>
                                        <p:cTn id="26" dur="500" fill="hold"/>
                                        <p:tgtEl>
                                          <p:spTgt spid="10"/>
                                        </p:tgtEl>
                                      </p:cBhvr>
                                      <p:by x="100000" y="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9" grpId="0" animBg="1"/>
      <p:bldP spid="20" grpId="0" animBg="1"/>
      <p:bldP spid="21" grpId="0" animBg="1"/>
      <p:bldP spid="21" grpId="1" animBg="1"/>
      <p:bldP spid="22" grpId="0" animBg="1"/>
      <p:bldP spid="22" grpId="1"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232" y="4107576"/>
            <a:ext cx="6160168" cy="752015"/>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List Data Source API</a:t>
            </a:r>
            <a:endParaRPr lang="en-US" sz="2000" dirty="0">
              <a:latin typeface="Segoe UI" pitchFamily="34" charset="0"/>
              <a:cs typeface="Segoe UI" pitchFamily="34" charset="0"/>
            </a:endParaRPr>
          </a:p>
        </p:txBody>
      </p:sp>
      <p:sp>
        <p:nvSpPr>
          <p:cNvPr id="44" name="Title 43"/>
          <p:cNvSpPr>
            <a:spLocks noGrp="1"/>
          </p:cNvSpPr>
          <p:nvPr>
            <p:ph type="title"/>
          </p:nvPr>
        </p:nvSpPr>
        <p:spPr/>
        <p:txBody>
          <a:bodyPr/>
          <a:lstStyle/>
          <a:p>
            <a:r>
              <a:rPr lang="en-US" dirty="0" smtClean="0"/>
              <a:t>List data architecture</a:t>
            </a:r>
            <a:endParaRPr lang="en-US" dirty="0"/>
          </a:p>
        </p:txBody>
      </p:sp>
      <p:grpSp>
        <p:nvGrpSpPr>
          <p:cNvPr id="46" name="Group 45"/>
          <p:cNvGrpSpPr/>
          <p:nvPr/>
        </p:nvGrpSpPr>
        <p:grpSpPr>
          <a:xfrm>
            <a:off x="3009232" y="1497909"/>
            <a:ext cx="1791368" cy="1545336"/>
            <a:chOff x="3833064" y="1881190"/>
            <a:chExt cx="1435649" cy="1106333"/>
          </a:xfrm>
        </p:grpSpPr>
        <p:sp>
          <p:nvSpPr>
            <p:cNvPr id="3" name="Rectangle 2"/>
            <p:cNvSpPr/>
            <p:nvPr/>
          </p:nvSpPr>
          <p:spPr>
            <a:xfrm>
              <a:off x="3833064" y="1881190"/>
              <a:ext cx="1435649" cy="110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ctr"/>
              <a:r>
                <a:rPr lang="en-US" dirty="0" smtClean="0">
                  <a:latin typeface="Segoe UI" pitchFamily="34" charset="0"/>
                  <a:cs typeface="Segoe UI" pitchFamily="34" charset="0"/>
                </a:rPr>
                <a:t>Controls</a:t>
              </a:r>
              <a:endParaRPr lang="en-US" dirty="0">
                <a:latin typeface="Segoe UI" pitchFamily="34" charset="0"/>
                <a:cs typeface="Segoe UI" pitchFamily="34" charset="0"/>
              </a:endParaRPr>
            </a:p>
          </p:txBody>
        </p:sp>
        <p:grpSp>
          <p:nvGrpSpPr>
            <p:cNvPr id="40" name="Group 39"/>
            <p:cNvGrpSpPr/>
            <p:nvPr/>
          </p:nvGrpSpPr>
          <p:grpSpPr>
            <a:xfrm>
              <a:off x="4161558" y="2074276"/>
              <a:ext cx="778658" cy="530389"/>
              <a:chOff x="7313296" y="4721224"/>
              <a:chExt cx="1725930" cy="1080863"/>
            </a:xfrm>
          </p:grpSpPr>
          <p:sp>
            <p:nvSpPr>
              <p:cNvPr id="15" name="Rounded Rectangle 14"/>
              <p:cNvSpPr/>
              <p:nvPr/>
            </p:nvSpPr>
            <p:spPr bwMode="auto">
              <a:xfrm>
                <a:off x="7313296" y="4721224"/>
                <a:ext cx="1725930" cy="1080863"/>
              </a:xfrm>
              <a:prstGeom prst="roundRect">
                <a:avLst>
                  <a:gd name="adj" fmla="val 6039"/>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5" name="Rectangle 4"/>
              <p:cNvSpPr/>
              <p:nvPr/>
            </p:nvSpPr>
            <p:spPr bwMode="auto">
              <a:xfrm>
                <a:off x="743426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0" name="Rectangle 19"/>
              <p:cNvSpPr/>
              <p:nvPr/>
            </p:nvSpPr>
            <p:spPr bwMode="auto">
              <a:xfrm>
                <a:off x="7961947"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1" name="Rectangle 20"/>
              <p:cNvSpPr/>
              <p:nvPr/>
            </p:nvSpPr>
            <p:spPr bwMode="auto">
              <a:xfrm>
                <a:off x="848963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2" name="Rectangle 21"/>
              <p:cNvSpPr/>
              <p:nvPr/>
            </p:nvSpPr>
            <p:spPr bwMode="auto">
              <a:xfrm>
                <a:off x="743426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3" name="Rectangle 22"/>
              <p:cNvSpPr/>
              <p:nvPr/>
            </p:nvSpPr>
            <p:spPr bwMode="auto">
              <a:xfrm>
                <a:off x="7961947"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5" name="Rectangle 24"/>
              <p:cNvSpPr/>
              <p:nvPr/>
            </p:nvSpPr>
            <p:spPr bwMode="auto">
              <a:xfrm>
                <a:off x="848963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grpSp>
      <p:sp>
        <p:nvSpPr>
          <p:cNvPr id="9" name="Snip Diagonal Corner Rectangle 8"/>
          <p:cNvSpPr/>
          <p:nvPr/>
        </p:nvSpPr>
        <p:spPr>
          <a:xfrm>
            <a:off x="743462" y="1497909"/>
            <a:ext cx="1694937" cy="1545336"/>
          </a:xfrm>
          <a:prstGeom prst="snip2DiagRect">
            <a:avLst>
              <a:gd name="adj1" fmla="val 0"/>
              <a:gd name="adj2" fmla="val 0"/>
            </a:avLst>
          </a:prstGeom>
          <a:solidFill>
            <a:srgbClr val="65BC46"/>
          </a:solidFill>
          <a:ln>
            <a:noFill/>
          </a:ln>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Item Template</a:t>
            </a:r>
            <a:endParaRPr lang="en-US" sz="2000" dirty="0">
              <a:latin typeface="Segoe UI" pitchFamily="34" charset="0"/>
              <a:cs typeface="Segoe UI" pitchFamily="34" charset="0"/>
            </a:endParaRPr>
          </a:p>
        </p:txBody>
      </p:sp>
      <p:cxnSp>
        <p:nvCxnSpPr>
          <p:cNvPr id="74" name="Straight Arrow Connector 73"/>
          <p:cNvCxnSpPr>
            <a:stCxn id="3" idx="1"/>
            <a:endCxn id="9" idx="0"/>
          </p:cNvCxnSpPr>
          <p:nvPr/>
        </p:nvCxnSpPr>
        <p:spPr>
          <a:xfrm flipH="1">
            <a:off x="2438399" y="2270577"/>
            <a:ext cx="570833"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904916" y="3043245"/>
            <a:ext cx="0" cy="1003763"/>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109199" y="4716464"/>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Array</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98" name="Rectangle 97"/>
          <p:cNvSpPr/>
          <p:nvPr/>
        </p:nvSpPr>
        <p:spPr>
          <a:xfrm flipH="1">
            <a:off x="7070450" y="1530751"/>
            <a:ext cx="2098950" cy="1556244"/>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a:latin typeface="Segoe UI" pitchFamily="34" charset="0"/>
                <a:cs typeface="Segoe UI" pitchFamily="34" charset="0"/>
              </a:rPr>
              <a:t>App logic</a:t>
            </a:r>
          </a:p>
        </p:txBody>
      </p:sp>
      <p:cxnSp>
        <p:nvCxnSpPr>
          <p:cNvPr id="100" name="Straight Arrow Connector 99"/>
          <p:cNvCxnSpPr/>
          <p:nvPr/>
        </p:nvCxnSpPr>
        <p:spPr>
          <a:xfrm>
            <a:off x="8119925" y="3086995"/>
            <a:ext cx="0" cy="992560"/>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4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par>
                                <p:cTn id="11" presetID="10"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childTnLst>
                                </p:cTn>
                              </p:par>
                              <p:par>
                                <p:cTn id="19" presetID="10"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601" y="1648534"/>
            <a:ext cx="4775200" cy="4434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t"/>
          <a:lstStyle/>
          <a:p>
            <a:pPr algn="ctr"/>
            <a:r>
              <a:rPr lang="en-US" sz="2400" dirty="0" err="1" smtClean="0">
                <a:latin typeface="Segoe UI" pitchFamily="34" charset="0"/>
                <a:cs typeface="Segoe UI" pitchFamily="34" charset="0"/>
              </a:rPr>
              <a:t>ListDataSource</a:t>
            </a:r>
            <a:endParaRPr lang="en-US" sz="2400" dirty="0" smtClean="0">
              <a:latin typeface="Segoe UI" pitchFamily="34" charset="0"/>
              <a:cs typeface="Segoe UI" pitchFamily="34" charset="0"/>
            </a:endParaRPr>
          </a:p>
          <a:p>
            <a:pPr algn="ctr"/>
            <a:endParaRPr lang="en-US" sz="2000" dirty="0">
              <a:latin typeface="Segoe UI" pitchFamily="34" charset="0"/>
              <a:cs typeface="Segoe UI" pitchFamily="34" charset="0"/>
            </a:endParaRPr>
          </a:p>
          <a:p>
            <a:r>
              <a:rPr lang="en-US" sz="2000" dirty="0" err="1" smtClean="0">
                <a:latin typeface="Segoe UI" pitchFamily="34" charset="0"/>
                <a:cs typeface="Segoe UI" pitchFamily="34" charset="0"/>
              </a:rPr>
              <a:t>getCount</a:t>
            </a:r>
            <a:r>
              <a:rPr lang="en-US" sz="2000" dirty="0" smtClean="0">
                <a:latin typeface="Segoe UI" pitchFamily="34" charset="0"/>
                <a:cs typeface="Segoe UI" pitchFamily="34" charset="0"/>
              </a:rPr>
              <a:t>()</a:t>
            </a:r>
          </a:p>
          <a:p>
            <a:endParaRPr lang="en-US" sz="2000" dirty="0">
              <a:latin typeface="Segoe UI" pitchFamily="34" charset="0"/>
              <a:cs typeface="Segoe UI" pitchFamily="34" charset="0"/>
            </a:endParaRPr>
          </a:p>
          <a:p>
            <a:r>
              <a:rPr lang="en-US" sz="2000" dirty="0" err="1" smtClean="0">
                <a:latin typeface="Segoe UI" pitchFamily="34" charset="0"/>
                <a:cs typeface="Segoe UI" pitchFamily="34" charset="0"/>
              </a:rPr>
              <a:t>insertAtEnd</a:t>
            </a:r>
            <a:r>
              <a:rPr lang="en-US" sz="2000" dirty="0" smtClean="0">
                <a:latin typeface="Segoe UI" pitchFamily="34" charset="0"/>
                <a:cs typeface="Segoe UI" pitchFamily="34" charset="0"/>
              </a:rPr>
              <a:t>(key, data), </a:t>
            </a:r>
            <a:r>
              <a:rPr lang="en-US" sz="2000" dirty="0" err="1" smtClean="0">
                <a:latin typeface="Segoe UI" pitchFamily="34" charset="0"/>
                <a:cs typeface="Segoe UI" pitchFamily="34" charset="0"/>
              </a:rPr>
              <a:t>insertBefore</a:t>
            </a:r>
            <a:r>
              <a:rPr lang="en-US" sz="2000" dirty="0" smtClean="0">
                <a:latin typeface="Segoe UI" pitchFamily="34" charset="0"/>
                <a:cs typeface="Segoe UI" pitchFamily="34" charset="0"/>
              </a:rPr>
              <a:t>, …</a:t>
            </a:r>
            <a:endParaRPr lang="en-US" sz="2000" dirty="0">
              <a:latin typeface="Segoe UI" pitchFamily="34" charset="0"/>
              <a:cs typeface="Segoe UI" pitchFamily="34" charset="0"/>
            </a:endParaRPr>
          </a:p>
          <a:p>
            <a:r>
              <a:rPr lang="en-US" sz="2000" dirty="0" smtClean="0">
                <a:latin typeface="Segoe UI" pitchFamily="34" charset="0"/>
                <a:cs typeface="Segoe UI" pitchFamily="34" charset="0"/>
              </a:rPr>
              <a:t>change(key</a:t>
            </a:r>
            <a:r>
              <a:rPr lang="en-US" sz="2000" dirty="0">
                <a:latin typeface="Segoe UI" pitchFamily="34" charset="0"/>
                <a:cs typeface="Segoe UI" pitchFamily="34" charset="0"/>
              </a:rPr>
              <a:t>, </a:t>
            </a:r>
            <a:r>
              <a:rPr lang="en-US" sz="2000" dirty="0" smtClean="0">
                <a:latin typeface="Segoe UI" pitchFamily="34" charset="0"/>
                <a:cs typeface="Segoe UI" pitchFamily="34" charset="0"/>
              </a:rPr>
              <a:t>data)</a:t>
            </a:r>
            <a:endParaRPr lang="en-US" sz="2000" dirty="0">
              <a:latin typeface="Segoe UI" pitchFamily="34" charset="0"/>
              <a:cs typeface="Segoe UI" pitchFamily="34" charset="0"/>
            </a:endParaRPr>
          </a:p>
          <a:p>
            <a:r>
              <a:rPr lang="en-US" sz="2000" dirty="0">
                <a:latin typeface="Segoe UI" pitchFamily="34" charset="0"/>
                <a:cs typeface="Segoe UI" pitchFamily="34" charset="0"/>
              </a:rPr>
              <a:t>remove(string key</a:t>
            </a:r>
            <a:r>
              <a:rPr lang="en-US" sz="2000" dirty="0" smtClean="0">
                <a:latin typeface="Segoe UI" pitchFamily="34" charset="0"/>
                <a:cs typeface="Segoe UI" pitchFamily="34" charset="0"/>
              </a:rPr>
              <a:t>)</a:t>
            </a:r>
          </a:p>
          <a:p>
            <a:endParaRPr lang="en-US" sz="2000" dirty="0" smtClean="0">
              <a:latin typeface="Segoe UI" pitchFamily="34" charset="0"/>
              <a:cs typeface="Segoe UI" pitchFamily="34" charset="0"/>
            </a:endParaRPr>
          </a:p>
          <a:p>
            <a:r>
              <a:rPr lang="en-US" sz="2000" dirty="0" err="1" smtClean="0">
                <a:latin typeface="Segoe UI" pitchFamily="34" charset="0"/>
                <a:cs typeface="Segoe UI" pitchFamily="34" charset="0"/>
              </a:rPr>
              <a:t>moveToStart</a:t>
            </a:r>
            <a:r>
              <a:rPr lang="en-US" sz="2000" dirty="0" smtClean="0">
                <a:latin typeface="Segoe UI" pitchFamily="34" charset="0"/>
                <a:cs typeface="Segoe UI" pitchFamily="34" charset="0"/>
              </a:rPr>
              <a:t>(key), </a:t>
            </a:r>
            <a:r>
              <a:rPr lang="en-US" sz="2000" dirty="0" err="1" smtClean="0">
                <a:latin typeface="Segoe UI" pitchFamily="34" charset="0"/>
                <a:cs typeface="Segoe UI" pitchFamily="34" charset="0"/>
              </a:rPr>
              <a:t>moveBefore</a:t>
            </a:r>
            <a:r>
              <a:rPr lang="en-US" sz="2000" dirty="0" smtClean="0">
                <a:latin typeface="Segoe UI" pitchFamily="34" charset="0"/>
                <a:cs typeface="Segoe UI" pitchFamily="34" charset="0"/>
              </a:rPr>
              <a:t>, …</a:t>
            </a:r>
          </a:p>
          <a:p>
            <a:endParaRPr lang="en-US" sz="2000" dirty="0">
              <a:latin typeface="Segoe UI" pitchFamily="34" charset="0"/>
              <a:cs typeface="Segoe UI" pitchFamily="34" charset="0"/>
            </a:endParaRPr>
          </a:p>
          <a:p>
            <a:r>
              <a:rPr lang="en-US" sz="2000" dirty="0" err="1">
                <a:latin typeface="Segoe UI" pitchFamily="34" charset="0"/>
                <a:cs typeface="Segoe UI" pitchFamily="34" charset="0"/>
              </a:rPr>
              <a:t>beginEdits</a:t>
            </a:r>
            <a:r>
              <a:rPr lang="en-US" sz="2000" dirty="0">
                <a:latin typeface="Segoe UI" pitchFamily="34" charset="0"/>
                <a:cs typeface="Segoe UI" pitchFamily="34" charset="0"/>
              </a:rPr>
              <a:t>(), </a:t>
            </a:r>
            <a:r>
              <a:rPr lang="en-US" sz="2000" dirty="0" err="1" smtClean="0">
                <a:latin typeface="Segoe UI" pitchFamily="34" charset="0"/>
                <a:cs typeface="Segoe UI" pitchFamily="34" charset="0"/>
              </a:rPr>
              <a:t>endEdits</a:t>
            </a:r>
            <a:r>
              <a:rPr lang="en-US" sz="2000" dirty="0" smtClean="0">
                <a:latin typeface="Segoe UI" pitchFamily="34" charset="0"/>
                <a:cs typeface="Segoe UI" pitchFamily="34" charset="0"/>
              </a:rPr>
              <a:t>()</a:t>
            </a:r>
          </a:p>
          <a:p>
            <a:endParaRPr lang="en-US" sz="2000" dirty="0" smtClean="0">
              <a:latin typeface="Segoe UI" pitchFamily="34" charset="0"/>
              <a:cs typeface="Segoe UI" pitchFamily="34" charset="0"/>
            </a:endParaRPr>
          </a:p>
          <a:p>
            <a:r>
              <a:rPr lang="en-US" sz="2000" dirty="0" err="1" smtClean="0">
                <a:latin typeface="Segoe UI" pitchFamily="34" charset="0"/>
                <a:cs typeface="Segoe UI" pitchFamily="34" charset="0"/>
              </a:rPr>
              <a:t>createListBinding</a:t>
            </a:r>
            <a:r>
              <a:rPr lang="en-US" sz="2000" dirty="0" smtClean="0">
                <a:latin typeface="Segoe UI" pitchFamily="34" charset="0"/>
                <a:cs typeface="Segoe UI" pitchFamily="34" charset="0"/>
              </a:rPr>
              <a:t>(</a:t>
            </a:r>
            <a:r>
              <a:rPr lang="en-US" sz="2000" dirty="0" err="1" smtClean="0">
                <a:latin typeface="Segoe UI" pitchFamily="34" charset="0"/>
                <a:cs typeface="Segoe UI" pitchFamily="34" charset="0"/>
              </a:rPr>
              <a:t>notificationHandler</a:t>
            </a:r>
            <a:r>
              <a:rPr lang="en-US" sz="2000" dirty="0" smtClean="0">
                <a:latin typeface="Segoe UI" pitchFamily="34" charset="0"/>
                <a:cs typeface="Segoe UI" pitchFamily="34" charset="0"/>
              </a:rPr>
              <a:t>)</a:t>
            </a:r>
            <a:endParaRPr lang="en-US" sz="2000" dirty="0">
              <a:latin typeface="Segoe UI" pitchFamily="34" charset="0"/>
              <a:cs typeface="Segoe UI" pitchFamily="34" charset="0"/>
            </a:endParaRPr>
          </a:p>
          <a:p>
            <a:endParaRPr lang="en-US" sz="2000" dirty="0">
              <a:latin typeface="Segoe UI" pitchFamily="34" charset="0"/>
              <a:cs typeface="Segoe UI" pitchFamily="34" charset="0"/>
            </a:endParaRPr>
          </a:p>
          <a:p>
            <a:pPr algn="ctr"/>
            <a:endParaRPr lang="en-US" sz="2000" dirty="0" smtClean="0">
              <a:latin typeface="Segoe UI" pitchFamily="34" charset="0"/>
              <a:cs typeface="Segoe UI" pitchFamily="34" charset="0"/>
            </a:endParaRPr>
          </a:p>
        </p:txBody>
      </p:sp>
      <p:sp>
        <p:nvSpPr>
          <p:cNvPr id="5" name="Title 4"/>
          <p:cNvSpPr>
            <a:spLocks noGrp="1"/>
          </p:cNvSpPr>
          <p:nvPr>
            <p:ph type="title"/>
          </p:nvPr>
        </p:nvSpPr>
        <p:spPr/>
        <p:txBody>
          <a:bodyPr/>
          <a:lstStyle/>
          <a:p>
            <a:r>
              <a:rPr lang="en-US" dirty="0" err="1" smtClean="0"/>
              <a:t>ListDataSource</a:t>
            </a:r>
            <a:r>
              <a:rPr lang="en-US" dirty="0" smtClean="0"/>
              <a:t> API</a:t>
            </a:r>
            <a:endParaRPr lang="en-US" dirty="0"/>
          </a:p>
        </p:txBody>
      </p:sp>
      <p:sp>
        <p:nvSpPr>
          <p:cNvPr id="8" name="Rectangle 7"/>
          <p:cNvSpPr/>
          <p:nvPr/>
        </p:nvSpPr>
        <p:spPr>
          <a:xfrm>
            <a:off x="7566987" y="1648534"/>
            <a:ext cx="3901113" cy="4434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t"/>
          <a:lstStyle/>
          <a:p>
            <a:pPr algn="ctr"/>
            <a:r>
              <a:rPr lang="en-US" sz="2400" dirty="0" err="1" smtClean="0">
                <a:latin typeface="Segoe UI" pitchFamily="34" charset="0"/>
                <a:cs typeface="Segoe UI" pitchFamily="34" charset="0"/>
              </a:rPr>
              <a:t>ListBinding</a:t>
            </a:r>
            <a:endParaRPr lang="en-US" sz="2400" dirty="0" smtClean="0">
              <a:latin typeface="Segoe UI" pitchFamily="34" charset="0"/>
              <a:cs typeface="Segoe UI" pitchFamily="34" charset="0"/>
            </a:endParaRPr>
          </a:p>
          <a:p>
            <a:endParaRPr lang="en-US" sz="2000" dirty="0" smtClean="0">
              <a:latin typeface="Segoe UI" pitchFamily="34" charset="0"/>
              <a:cs typeface="Segoe UI" pitchFamily="34" charset="0"/>
            </a:endParaRPr>
          </a:p>
          <a:p>
            <a:r>
              <a:rPr lang="en-US" sz="2000" dirty="0" err="1" smtClean="0">
                <a:latin typeface="Segoe UI" pitchFamily="34" charset="0"/>
                <a:cs typeface="Segoe UI" pitchFamily="34" charset="0"/>
              </a:rPr>
              <a:t>fromKey</a:t>
            </a:r>
            <a:r>
              <a:rPr lang="en-US" sz="2000" dirty="0" smtClean="0">
                <a:latin typeface="Segoe UI" pitchFamily="34" charset="0"/>
                <a:cs typeface="Segoe UI" pitchFamily="34" charset="0"/>
              </a:rPr>
              <a:t>(key</a:t>
            </a:r>
            <a:r>
              <a:rPr lang="en-US" sz="2000" dirty="0">
                <a:latin typeface="Segoe UI" pitchFamily="34" charset="0"/>
                <a:cs typeface="Segoe UI" pitchFamily="34" charset="0"/>
              </a:rPr>
              <a:t>)</a:t>
            </a:r>
          </a:p>
          <a:p>
            <a:r>
              <a:rPr lang="en-US" sz="2000" dirty="0" err="1">
                <a:latin typeface="Segoe UI" pitchFamily="34" charset="0"/>
                <a:cs typeface="Segoe UI" pitchFamily="34" charset="0"/>
              </a:rPr>
              <a:t>fromIndex</a:t>
            </a:r>
            <a:r>
              <a:rPr lang="en-US" sz="2000" dirty="0">
                <a:latin typeface="Segoe UI" pitchFamily="34" charset="0"/>
                <a:cs typeface="Segoe UI" pitchFamily="34" charset="0"/>
              </a:rPr>
              <a:t>(index)</a:t>
            </a:r>
          </a:p>
          <a:p>
            <a:r>
              <a:rPr lang="en-US" sz="2000" dirty="0">
                <a:latin typeface="Segoe UI" pitchFamily="34" charset="0"/>
                <a:cs typeface="Segoe UI" pitchFamily="34" charset="0"/>
              </a:rPr>
              <a:t> </a:t>
            </a:r>
          </a:p>
          <a:p>
            <a:r>
              <a:rPr lang="en-US" sz="2000" dirty="0" err="1">
                <a:latin typeface="Segoe UI" pitchFamily="34" charset="0"/>
                <a:cs typeface="Segoe UI" pitchFamily="34" charset="0"/>
              </a:rPr>
              <a:t>jumpToItem</a:t>
            </a:r>
            <a:r>
              <a:rPr lang="en-US" sz="2000" dirty="0">
                <a:latin typeface="Segoe UI" pitchFamily="34" charset="0"/>
                <a:cs typeface="Segoe UI" pitchFamily="34" charset="0"/>
              </a:rPr>
              <a:t>(item)</a:t>
            </a:r>
          </a:p>
          <a:p>
            <a:r>
              <a:rPr lang="en-US" sz="2000" dirty="0">
                <a:latin typeface="Segoe UI" pitchFamily="34" charset="0"/>
                <a:cs typeface="Segoe UI" pitchFamily="34" charset="0"/>
              </a:rPr>
              <a:t>current()</a:t>
            </a:r>
          </a:p>
          <a:p>
            <a:r>
              <a:rPr lang="en-US" sz="2000" dirty="0">
                <a:latin typeface="Segoe UI" pitchFamily="34" charset="0"/>
                <a:cs typeface="Segoe UI" pitchFamily="34" charset="0"/>
              </a:rPr>
              <a:t>previous()</a:t>
            </a:r>
          </a:p>
          <a:p>
            <a:r>
              <a:rPr lang="en-US" sz="2000" dirty="0">
                <a:latin typeface="Segoe UI" pitchFamily="34" charset="0"/>
                <a:cs typeface="Segoe UI" pitchFamily="34" charset="0"/>
              </a:rPr>
              <a:t>next()</a:t>
            </a:r>
          </a:p>
          <a:p>
            <a:r>
              <a:rPr lang="en-US" sz="2000" dirty="0">
                <a:latin typeface="Segoe UI" pitchFamily="34" charset="0"/>
                <a:cs typeface="Segoe UI" pitchFamily="34" charset="0"/>
              </a:rPr>
              <a:t> </a:t>
            </a:r>
          </a:p>
          <a:p>
            <a:r>
              <a:rPr lang="en-US" sz="2000" dirty="0" err="1">
                <a:latin typeface="Segoe UI" pitchFamily="34" charset="0"/>
                <a:cs typeface="Segoe UI" pitchFamily="34" charset="0"/>
              </a:rPr>
              <a:t>releaseItem</a:t>
            </a:r>
            <a:r>
              <a:rPr lang="en-US" sz="2000" dirty="0">
                <a:latin typeface="Segoe UI" pitchFamily="34" charset="0"/>
                <a:cs typeface="Segoe UI" pitchFamily="34" charset="0"/>
              </a:rPr>
              <a:t>(item)</a:t>
            </a:r>
          </a:p>
          <a:p>
            <a:r>
              <a:rPr lang="en-US" sz="2000" dirty="0">
                <a:latin typeface="Segoe UI" pitchFamily="34" charset="0"/>
                <a:cs typeface="Segoe UI" pitchFamily="34" charset="0"/>
              </a:rPr>
              <a:t> </a:t>
            </a:r>
          </a:p>
          <a:p>
            <a:r>
              <a:rPr lang="en-US" sz="2000" dirty="0">
                <a:latin typeface="Segoe UI" pitchFamily="34" charset="0"/>
                <a:cs typeface="Segoe UI" pitchFamily="34" charset="0"/>
              </a:rPr>
              <a:t>release()</a:t>
            </a:r>
          </a:p>
          <a:p>
            <a:pPr algn="ctr"/>
            <a:endParaRPr lang="en-US" sz="2400" dirty="0">
              <a:latin typeface="Segoe UI" pitchFamily="34" charset="0"/>
              <a:cs typeface="Segoe UI" pitchFamily="34" charset="0"/>
            </a:endParaRPr>
          </a:p>
          <a:p>
            <a:endParaRPr lang="en-US" sz="800" dirty="0" smtClean="0">
              <a:latin typeface="Segoe UI" pitchFamily="34" charset="0"/>
              <a:cs typeface="Segoe UI" pitchFamily="34" charset="0"/>
            </a:endParaRPr>
          </a:p>
          <a:p>
            <a:pPr algn="ctr"/>
            <a:endParaRPr lang="en-US" sz="2400" dirty="0" smtClean="0">
              <a:latin typeface="Segoe UI" pitchFamily="34" charset="0"/>
              <a:cs typeface="Segoe UI" pitchFamily="34" charset="0"/>
            </a:endParaRPr>
          </a:p>
        </p:txBody>
      </p:sp>
      <p:cxnSp>
        <p:nvCxnSpPr>
          <p:cNvPr id="9" name="Straight Arrow Connector 8"/>
          <p:cNvCxnSpPr>
            <a:stCxn id="8" idx="1"/>
          </p:cNvCxnSpPr>
          <p:nvPr/>
        </p:nvCxnSpPr>
        <p:spPr>
          <a:xfrm flipH="1">
            <a:off x="5207000" y="3865917"/>
            <a:ext cx="2359987" cy="1747483"/>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23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232" y="4107576"/>
            <a:ext cx="6160168" cy="752015"/>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List Data Source API</a:t>
            </a:r>
            <a:endParaRPr lang="en-US" sz="2000" dirty="0">
              <a:latin typeface="Segoe UI" pitchFamily="34" charset="0"/>
              <a:cs typeface="Segoe UI" pitchFamily="34" charset="0"/>
            </a:endParaRPr>
          </a:p>
        </p:txBody>
      </p:sp>
      <p:sp>
        <p:nvSpPr>
          <p:cNvPr id="44" name="Title 43"/>
          <p:cNvSpPr>
            <a:spLocks noGrp="1"/>
          </p:cNvSpPr>
          <p:nvPr>
            <p:ph type="title"/>
          </p:nvPr>
        </p:nvSpPr>
        <p:spPr/>
        <p:txBody>
          <a:bodyPr/>
          <a:lstStyle/>
          <a:p>
            <a:r>
              <a:rPr lang="en-US" dirty="0" smtClean="0"/>
              <a:t>List data architecture</a:t>
            </a:r>
            <a:endParaRPr lang="en-US" dirty="0"/>
          </a:p>
        </p:txBody>
      </p:sp>
      <p:grpSp>
        <p:nvGrpSpPr>
          <p:cNvPr id="46" name="Group 45"/>
          <p:cNvGrpSpPr/>
          <p:nvPr/>
        </p:nvGrpSpPr>
        <p:grpSpPr>
          <a:xfrm>
            <a:off x="3009232" y="1497909"/>
            <a:ext cx="1791368" cy="1545336"/>
            <a:chOff x="3833064" y="1881190"/>
            <a:chExt cx="1435649" cy="1106333"/>
          </a:xfrm>
        </p:grpSpPr>
        <p:sp>
          <p:nvSpPr>
            <p:cNvPr id="3" name="Rectangle 2"/>
            <p:cNvSpPr/>
            <p:nvPr/>
          </p:nvSpPr>
          <p:spPr>
            <a:xfrm>
              <a:off x="3833064" y="1881190"/>
              <a:ext cx="1435649" cy="110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ctr"/>
              <a:r>
                <a:rPr lang="en-US" dirty="0" smtClean="0">
                  <a:latin typeface="Segoe UI" pitchFamily="34" charset="0"/>
                  <a:cs typeface="Segoe UI" pitchFamily="34" charset="0"/>
                </a:rPr>
                <a:t>Controls</a:t>
              </a:r>
              <a:endParaRPr lang="en-US" dirty="0">
                <a:latin typeface="Segoe UI" pitchFamily="34" charset="0"/>
                <a:cs typeface="Segoe UI" pitchFamily="34" charset="0"/>
              </a:endParaRPr>
            </a:p>
          </p:txBody>
        </p:sp>
        <p:grpSp>
          <p:nvGrpSpPr>
            <p:cNvPr id="40" name="Group 39"/>
            <p:cNvGrpSpPr/>
            <p:nvPr/>
          </p:nvGrpSpPr>
          <p:grpSpPr>
            <a:xfrm>
              <a:off x="4161558" y="2074276"/>
              <a:ext cx="778658" cy="530389"/>
              <a:chOff x="7313296" y="4721224"/>
              <a:chExt cx="1725930" cy="1080863"/>
            </a:xfrm>
          </p:grpSpPr>
          <p:sp>
            <p:nvSpPr>
              <p:cNvPr id="15" name="Rounded Rectangle 14"/>
              <p:cNvSpPr/>
              <p:nvPr/>
            </p:nvSpPr>
            <p:spPr bwMode="auto">
              <a:xfrm>
                <a:off x="7313296" y="4721224"/>
                <a:ext cx="1725930" cy="1080863"/>
              </a:xfrm>
              <a:prstGeom prst="roundRect">
                <a:avLst>
                  <a:gd name="adj" fmla="val 6039"/>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5" name="Rectangle 4"/>
              <p:cNvSpPr/>
              <p:nvPr/>
            </p:nvSpPr>
            <p:spPr bwMode="auto">
              <a:xfrm>
                <a:off x="743426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0" name="Rectangle 19"/>
              <p:cNvSpPr/>
              <p:nvPr/>
            </p:nvSpPr>
            <p:spPr bwMode="auto">
              <a:xfrm>
                <a:off x="7961947"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1" name="Rectangle 20"/>
              <p:cNvSpPr/>
              <p:nvPr/>
            </p:nvSpPr>
            <p:spPr bwMode="auto">
              <a:xfrm>
                <a:off x="848963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2" name="Rectangle 21"/>
              <p:cNvSpPr/>
              <p:nvPr/>
            </p:nvSpPr>
            <p:spPr bwMode="auto">
              <a:xfrm>
                <a:off x="743426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3" name="Rectangle 22"/>
              <p:cNvSpPr/>
              <p:nvPr/>
            </p:nvSpPr>
            <p:spPr bwMode="auto">
              <a:xfrm>
                <a:off x="7961947"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5" name="Rectangle 24"/>
              <p:cNvSpPr/>
              <p:nvPr/>
            </p:nvSpPr>
            <p:spPr bwMode="auto">
              <a:xfrm>
                <a:off x="848963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grpSp>
      <p:sp>
        <p:nvSpPr>
          <p:cNvPr id="8" name="Rectangle 7"/>
          <p:cNvSpPr/>
          <p:nvPr/>
        </p:nvSpPr>
        <p:spPr>
          <a:xfrm flipH="1">
            <a:off x="7070450" y="1530751"/>
            <a:ext cx="2098950" cy="1556244"/>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a:latin typeface="Segoe UI" pitchFamily="34" charset="0"/>
                <a:cs typeface="Segoe UI" pitchFamily="34" charset="0"/>
              </a:rPr>
              <a:t>App logic</a:t>
            </a:r>
          </a:p>
        </p:txBody>
      </p:sp>
      <p:sp>
        <p:nvSpPr>
          <p:cNvPr id="9" name="Snip Diagonal Corner Rectangle 8"/>
          <p:cNvSpPr/>
          <p:nvPr/>
        </p:nvSpPr>
        <p:spPr>
          <a:xfrm>
            <a:off x="743462" y="1497909"/>
            <a:ext cx="1694937" cy="1545336"/>
          </a:xfrm>
          <a:prstGeom prst="snip2DiagRect">
            <a:avLst>
              <a:gd name="adj1" fmla="val 0"/>
              <a:gd name="adj2" fmla="val 0"/>
            </a:avLst>
          </a:prstGeom>
          <a:solidFill>
            <a:srgbClr val="65BC46"/>
          </a:solidFill>
          <a:ln>
            <a:noFill/>
          </a:ln>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Item Template</a:t>
            </a:r>
            <a:endParaRPr lang="en-US" sz="2000" dirty="0">
              <a:latin typeface="Segoe UI" pitchFamily="34" charset="0"/>
              <a:cs typeface="Segoe UI" pitchFamily="34" charset="0"/>
            </a:endParaRPr>
          </a:p>
        </p:txBody>
      </p:sp>
      <p:cxnSp>
        <p:nvCxnSpPr>
          <p:cNvPr id="70" name="Straight Arrow Connector 69"/>
          <p:cNvCxnSpPr>
            <a:stCxn id="8" idx="2"/>
          </p:cNvCxnSpPr>
          <p:nvPr/>
        </p:nvCxnSpPr>
        <p:spPr>
          <a:xfrm>
            <a:off x="8119925" y="3086995"/>
            <a:ext cx="0" cy="992560"/>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 idx="1"/>
            <a:endCxn id="9" idx="0"/>
          </p:cNvCxnSpPr>
          <p:nvPr/>
        </p:nvCxnSpPr>
        <p:spPr>
          <a:xfrm flipH="1">
            <a:off x="2438399" y="2270577"/>
            <a:ext cx="570833"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904916" y="3043245"/>
            <a:ext cx="0" cy="1003763"/>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U-Turn Arrow 6"/>
          <p:cNvSpPr/>
          <p:nvPr/>
        </p:nvSpPr>
        <p:spPr bwMode="auto">
          <a:xfrm flipH="1" flipV="1">
            <a:off x="3607859" y="2979529"/>
            <a:ext cx="4746014" cy="1305845"/>
          </a:xfrm>
          <a:prstGeom prst="uturnArrow">
            <a:avLst>
              <a:gd name="adj1" fmla="val 25000"/>
              <a:gd name="adj2" fmla="val 25000"/>
              <a:gd name="adj3" fmla="val 25000"/>
              <a:gd name="adj4" fmla="val 43750"/>
              <a:gd name="adj5" fmla="val 99813"/>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5" name="Rectangle 74"/>
          <p:cNvSpPr/>
          <p:nvPr/>
        </p:nvSpPr>
        <p:spPr>
          <a:xfrm>
            <a:off x="4592531" y="3503669"/>
            <a:ext cx="2576617" cy="543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Change notifications</a:t>
            </a:r>
            <a:endParaRPr lang="en-US" sz="2000" dirty="0">
              <a:latin typeface="Segoe UI" pitchFamily="34" charset="0"/>
              <a:cs typeface="Segoe UI" pitchFamily="34" charset="0"/>
            </a:endParaRPr>
          </a:p>
        </p:txBody>
      </p:sp>
      <p:sp>
        <p:nvSpPr>
          <p:cNvPr id="86" name="Rectangle 85"/>
          <p:cNvSpPr/>
          <p:nvPr/>
        </p:nvSpPr>
        <p:spPr>
          <a:xfrm>
            <a:off x="3109199" y="4716464"/>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Array</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Tree>
    <p:extLst>
      <p:ext uri="{BB962C8B-B14F-4D97-AF65-F5344CB8AC3E}">
        <p14:creationId xmlns:p14="http://schemas.microsoft.com/office/powerpoint/2010/main" val="18635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insert a new data item</a:t>
            </a:r>
            <a:endParaRPr lang="en-US" dirty="0"/>
          </a:p>
        </p:txBody>
      </p:sp>
      <p:sp>
        <p:nvSpPr>
          <p:cNvPr id="3" name="Content Placeholder 2"/>
          <p:cNvSpPr>
            <a:spLocks noGrp="1"/>
          </p:cNvSpPr>
          <p:nvPr>
            <p:ph idx="1"/>
          </p:nvPr>
        </p:nvSpPr>
        <p:spPr>
          <a:xfrm>
            <a:off x="519112" y="1447800"/>
            <a:ext cx="11149013" cy="3490186"/>
          </a:xfrm>
        </p:spPr>
        <p:txBody>
          <a:bodyPr/>
          <a:lstStyle/>
          <a:p>
            <a:pPr marL="514350" indent="-514350">
              <a:buFont typeface="+mj-lt"/>
              <a:buAutoNum type="arabicPeriod"/>
            </a:pPr>
            <a:r>
              <a:rPr lang="en-US" dirty="0" smtClean="0"/>
              <a:t>Get the </a:t>
            </a:r>
            <a:r>
              <a:rPr lang="en-US" dirty="0"/>
              <a:t>d</a:t>
            </a:r>
            <a:r>
              <a:rPr lang="en-US" dirty="0" smtClean="0"/>
              <a:t>ata </a:t>
            </a:r>
            <a:r>
              <a:rPr lang="en-US" dirty="0"/>
              <a:t>s</a:t>
            </a:r>
            <a:r>
              <a:rPr lang="en-US" dirty="0" smtClean="0"/>
              <a:t>ource </a:t>
            </a:r>
            <a:r>
              <a:rPr lang="en-US" dirty="0"/>
              <a:t>o</a:t>
            </a:r>
            <a:r>
              <a:rPr lang="en-US" dirty="0" smtClean="0"/>
              <a:t>bject</a:t>
            </a:r>
          </a:p>
          <a:p>
            <a:pPr marL="514350" indent="-514350">
              <a:buFont typeface="+mj-lt"/>
              <a:buAutoNum type="arabicPeriod"/>
            </a:pPr>
            <a:endParaRPr lang="en-US" dirty="0"/>
          </a:p>
          <a:p>
            <a:pPr marL="514350" indent="-514350">
              <a:buFont typeface="+mj-lt"/>
              <a:buAutoNum type="arabicPeriod"/>
            </a:pPr>
            <a:r>
              <a:rPr lang="en-US" dirty="0" smtClean="0"/>
              <a:t>Call </a:t>
            </a:r>
            <a:r>
              <a:rPr lang="en-US" dirty="0" err="1" smtClean="0">
                <a:latin typeface="Consolas" pitchFamily="49" charset="0"/>
                <a:cs typeface="Consolas" pitchFamily="49" charset="0"/>
              </a:rPr>
              <a:t>insertAtEnd</a:t>
            </a:r>
            <a:r>
              <a:rPr lang="en-US" dirty="0" smtClean="0">
                <a:latin typeface="Consolas" pitchFamily="49" charset="0"/>
                <a:cs typeface="Consolas" pitchFamily="49" charset="0"/>
              </a:rPr>
              <a:t>()</a:t>
            </a:r>
            <a:r>
              <a:rPr lang="en-US" dirty="0" smtClean="0"/>
              <a:t> method</a:t>
            </a:r>
          </a:p>
          <a:p>
            <a:pPr marL="909638" lvl="1" indent="-514350"/>
            <a:r>
              <a:rPr lang="en-US" dirty="0" smtClean="0"/>
              <a:t>Passing a key (optional)</a:t>
            </a:r>
          </a:p>
          <a:p>
            <a:pPr marL="909638" lvl="1" indent="-514350"/>
            <a:r>
              <a:rPr lang="en-US" dirty="0" smtClean="0"/>
              <a:t>Passing the data</a:t>
            </a:r>
          </a:p>
          <a:p>
            <a:pPr marL="909638" lvl="1" indent="-514350">
              <a:buFont typeface="+mj-lt"/>
              <a:buAutoNum type="alphaLcPeriod"/>
            </a:pPr>
            <a:endParaRPr lang="en-US" dirty="0"/>
          </a:p>
          <a:p>
            <a:pPr marL="514350" indent="-514350">
              <a:buFont typeface="+mj-lt"/>
              <a:buAutoNum type="arabicPeriod"/>
            </a:pPr>
            <a:r>
              <a:rPr lang="en-US" dirty="0" smtClean="0"/>
              <a:t>Insert operation is </a:t>
            </a:r>
            <a:r>
              <a:rPr lang="en-US" dirty="0" err="1" smtClean="0"/>
              <a:t>async</a:t>
            </a:r>
            <a:r>
              <a:rPr lang="en-US" dirty="0" smtClean="0"/>
              <a:t>, so it returns a promise</a:t>
            </a:r>
            <a:endParaRPr lang="en-US" dirty="0"/>
          </a:p>
        </p:txBody>
      </p:sp>
    </p:spTree>
    <p:extLst>
      <p:ext uri="{BB962C8B-B14F-4D97-AF65-F5344CB8AC3E}">
        <p14:creationId xmlns:p14="http://schemas.microsoft.com/office/powerpoint/2010/main" val="23770018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Adding a new data item</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r>
              <a:rPr lang="en-US" dirty="0" smtClean="0"/>
              <a:t>Using the </a:t>
            </a:r>
            <a:r>
              <a:rPr lang="en-US" dirty="0" err="1" smtClean="0"/>
              <a:t>datasource</a:t>
            </a:r>
            <a:r>
              <a:rPr lang="en-US" dirty="0" smtClean="0"/>
              <a:t> API to add an ite</a:t>
            </a:r>
            <a:r>
              <a:rPr lang="en-US" dirty="0"/>
              <a:t>m</a:t>
            </a:r>
          </a:p>
        </p:txBody>
      </p:sp>
    </p:spTree>
    <p:extLst>
      <p:ext uri="{BB962C8B-B14F-4D97-AF65-F5344CB8AC3E}">
        <p14:creationId xmlns:p14="http://schemas.microsoft.com/office/powerpoint/2010/main" val="2664775057"/>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800"/>
            <a:ext cx="11149012" cy="2339102"/>
          </a:xfrm>
        </p:spPr>
        <p:txBody>
          <a:bodyPr/>
          <a:lstStyle/>
          <a:p>
            <a:r>
              <a:rPr lang="en-US" dirty="0" smtClean="0"/>
              <a:t>Using Data with </a:t>
            </a:r>
            <a:r>
              <a:rPr lang="en-US" dirty="0" err="1" smtClean="0"/>
              <a:t>ListView</a:t>
            </a:r>
            <a:r>
              <a:rPr lang="en-US" dirty="0" smtClean="0"/>
              <a:t> control</a:t>
            </a:r>
          </a:p>
          <a:p>
            <a:pPr lvl="1"/>
            <a:r>
              <a:rPr lang="en-US" dirty="0" smtClean="0"/>
              <a:t>How to bind a collection to in-memory data</a:t>
            </a:r>
            <a:endParaRPr lang="en-US" dirty="0"/>
          </a:p>
          <a:p>
            <a:pPr lvl="1"/>
            <a:r>
              <a:rPr lang="en-US" dirty="0" smtClean="0"/>
              <a:t>How to control the visuals of the data in the control</a:t>
            </a:r>
            <a:endParaRPr lang="en-US" dirty="0"/>
          </a:p>
          <a:p>
            <a:pPr lvl="1"/>
            <a:r>
              <a:rPr lang="en-US" dirty="0" smtClean="0"/>
              <a:t>How to edit the data so that the UI updates automatically</a:t>
            </a:r>
            <a:endParaRPr lang="en-US" dirty="0"/>
          </a:p>
          <a:p>
            <a:pPr lvl="1"/>
            <a:r>
              <a:rPr lang="en-US" dirty="0" smtClean="0"/>
              <a:t>How to tie in to other data sources such as cloud services</a:t>
            </a:r>
          </a:p>
        </p:txBody>
      </p:sp>
    </p:spTree>
    <p:extLst>
      <p:ext uri="{BB962C8B-B14F-4D97-AF65-F5344CB8AC3E}">
        <p14:creationId xmlns:p14="http://schemas.microsoft.com/office/powerpoint/2010/main" val="34481259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Promises</a:t>
            </a:r>
            <a:endParaRPr lang="en-US" dirty="0"/>
          </a:p>
        </p:txBody>
      </p:sp>
      <p:sp>
        <p:nvSpPr>
          <p:cNvPr id="3" name="Content Placeholder 2"/>
          <p:cNvSpPr>
            <a:spLocks noGrp="1"/>
          </p:cNvSpPr>
          <p:nvPr>
            <p:ph idx="1"/>
          </p:nvPr>
        </p:nvSpPr>
        <p:spPr>
          <a:xfrm>
            <a:off x="519112" y="1447800"/>
            <a:ext cx="11149013" cy="5182957"/>
          </a:xfrm>
        </p:spPr>
        <p:txBody>
          <a:bodyPr/>
          <a:lstStyle/>
          <a:p>
            <a:r>
              <a:rPr lang="en-US" dirty="0" smtClean="0"/>
              <a:t>Object that is a promise for a value later</a:t>
            </a:r>
          </a:p>
          <a:p>
            <a:r>
              <a:rPr lang="en-US" dirty="0" smtClean="0"/>
              <a:t>Hook up to completion with then() method</a:t>
            </a:r>
          </a:p>
          <a:p>
            <a:pPr lvl="1"/>
            <a:r>
              <a:rPr lang="en-US" dirty="0" smtClean="0"/>
              <a:t>then(completion, error, progress)</a:t>
            </a:r>
          </a:p>
          <a:p>
            <a:r>
              <a:rPr lang="en-US" dirty="0" smtClean="0"/>
              <a:t>then() returns another promise</a:t>
            </a:r>
          </a:p>
          <a:p>
            <a:r>
              <a:rPr lang="en-US" dirty="0" smtClean="0"/>
              <a:t>Implementation in base.js: </a:t>
            </a:r>
            <a:r>
              <a:rPr lang="en-US" dirty="0" err="1" smtClean="0"/>
              <a:t>WinJS.Promise</a:t>
            </a:r>
            <a:endParaRPr lang="en-US" dirty="0" smtClean="0"/>
          </a:p>
          <a:p>
            <a:endParaRPr lang="en-US" dirty="0"/>
          </a:p>
          <a:p>
            <a:r>
              <a:rPr lang="en-US" dirty="0" smtClean="0"/>
              <a:t>Common.js promises/A spec</a:t>
            </a:r>
          </a:p>
          <a:p>
            <a:pPr lvl="1"/>
            <a:r>
              <a:rPr lang="en-US" dirty="0"/>
              <a:t>http://wiki.commonjs.org/wiki/Promises/A</a:t>
            </a:r>
            <a:endParaRPr lang="en-US" dirty="0" smtClean="0"/>
          </a:p>
          <a:p>
            <a:endParaRPr lang="en-US" sz="4400" dirty="0" smtClean="0"/>
          </a:p>
          <a:p>
            <a:pPr marL="0" indent="0">
              <a:buNone/>
            </a:pPr>
            <a:r>
              <a:rPr lang="en-US" sz="2000" dirty="0" smtClean="0">
                <a:gradFill>
                  <a:gsLst>
                    <a:gs pos="0">
                      <a:schemeClr val="tx1"/>
                    </a:gs>
                    <a:gs pos="100000">
                      <a:schemeClr val="tx1"/>
                    </a:gs>
                  </a:gsLst>
                  <a:lin ang="5400000" scaled="0"/>
                </a:gradFill>
              </a:rPr>
              <a:t>[TOOL-501T] </a:t>
            </a:r>
            <a:r>
              <a:rPr lang="en-US" sz="2000" dirty="0">
                <a:gradFill>
                  <a:gsLst>
                    <a:gs pos="0">
                      <a:schemeClr val="tx1"/>
                    </a:gs>
                    <a:gs pos="100000">
                      <a:schemeClr val="tx1"/>
                    </a:gs>
                  </a:gsLst>
                  <a:lin ang="5400000" scaled="0"/>
                </a:gradFill>
              </a:rPr>
              <a:t>Introducing the Windows Libraries for </a:t>
            </a:r>
            <a:r>
              <a:rPr lang="en-US" sz="2000" dirty="0" smtClean="0">
                <a:gradFill>
                  <a:gsLst>
                    <a:gs pos="0">
                      <a:schemeClr val="tx1"/>
                    </a:gs>
                    <a:gs pos="100000">
                      <a:schemeClr val="tx1"/>
                    </a:gs>
                  </a:gsLst>
                  <a:lin ang="5400000" scaled="0"/>
                </a:gradFill>
              </a:rPr>
              <a:t>JavaScript</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997225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update a data item</a:t>
            </a:r>
            <a:endParaRPr lang="en-US" dirty="0"/>
          </a:p>
        </p:txBody>
      </p:sp>
      <p:sp>
        <p:nvSpPr>
          <p:cNvPr id="5" name="Content Placeholder 4"/>
          <p:cNvSpPr>
            <a:spLocks noGrp="1"/>
          </p:cNvSpPr>
          <p:nvPr>
            <p:ph idx="1"/>
          </p:nvPr>
        </p:nvSpPr>
        <p:spPr>
          <a:xfrm>
            <a:off x="519112" y="1447800"/>
            <a:ext cx="11149013" cy="3964162"/>
          </a:xfrm>
        </p:spPr>
        <p:txBody>
          <a:bodyPr/>
          <a:lstStyle/>
          <a:p>
            <a:pPr marL="514350" indent="-514350">
              <a:buFont typeface="+mj-lt"/>
              <a:buAutoNum type="arabicPeriod"/>
            </a:pPr>
            <a:r>
              <a:rPr lang="en-US" dirty="0"/>
              <a:t>G</a:t>
            </a:r>
            <a:r>
              <a:rPr lang="en-US" dirty="0" smtClean="0"/>
              <a:t>et the key for the item if you don't already have it</a:t>
            </a:r>
          </a:p>
          <a:p>
            <a:pPr marL="909638" lvl="1" indent="-514350"/>
            <a:r>
              <a:rPr lang="en-US" dirty="0" smtClean="0"/>
              <a:t>Use </a:t>
            </a:r>
            <a:r>
              <a:rPr lang="en-US" dirty="0" err="1" smtClean="0">
                <a:latin typeface="Consolas" pitchFamily="49" charset="0"/>
                <a:cs typeface="Consolas" pitchFamily="49" charset="0"/>
              </a:rPr>
              <a:t>createListBinding</a:t>
            </a:r>
            <a:r>
              <a:rPr lang="en-US" dirty="0" smtClean="0">
                <a:latin typeface="Consolas" pitchFamily="49" charset="0"/>
                <a:cs typeface="Consolas" pitchFamily="49" charset="0"/>
              </a:rPr>
              <a:t>()</a:t>
            </a:r>
            <a:r>
              <a:rPr lang="en-US" dirty="0" smtClean="0"/>
              <a:t> on the </a:t>
            </a:r>
            <a:r>
              <a:rPr lang="en-US" dirty="0" err="1" smtClean="0"/>
              <a:t>datasource</a:t>
            </a:r>
            <a:r>
              <a:rPr lang="en-US" dirty="0" smtClean="0"/>
              <a:t> to get a binding</a:t>
            </a:r>
          </a:p>
          <a:p>
            <a:pPr marL="909638" lvl="1" indent="-514350"/>
            <a:r>
              <a:rPr lang="en-US" dirty="0" smtClean="0"/>
              <a:t>Call </a:t>
            </a:r>
            <a:r>
              <a:rPr lang="en-US" dirty="0" err="1" smtClean="0">
                <a:latin typeface="Consolas" pitchFamily="49" charset="0"/>
                <a:cs typeface="Consolas" pitchFamily="49" charset="0"/>
              </a:rPr>
              <a:t>listbinding.fromIndex</a:t>
            </a:r>
            <a:r>
              <a:rPr lang="en-US" dirty="0" smtClean="0">
                <a:latin typeface="Consolas" pitchFamily="49" charset="0"/>
                <a:cs typeface="Consolas" pitchFamily="49" charset="0"/>
              </a:rPr>
              <a:t>() </a:t>
            </a:r>
            <a:r>
              <a:rPr lang="en-US" dirty="0" smtClean="0"/>
              <a:t>method to get the item data</a:t>
            </a:r>
          </a:p>
          <a:p>
            <a:pPr marL="909638" lvl="1" indent="-514350"/>
            <a:r>
              <a:rPr lang="en-US" dirty="0" err="1" smtClean="0"/>
              <a:t>fromIndex</a:t>
            </a:r>
            <a:r>
              <a:rPr lang="en-US" dirty="0" smtClean="0"/>
              <a:t> is </a:t>
            </a:r>
            <a:r>
              <a:rPr lang="en-US" dirty="0" err="1" smtClean="0"/>
              <a:t>async</a:t>
            </a:r>
            <a:r>
              <a:rPr lang="en-US" dirty="0" smtClean="0"/>
              <a:t>, so wait for the promise to complete</a:t>
            </a:r>
          </a:p>
          <a:p>
            <a:pPr marL="909638" lvl="1" indent="-514350">
              <a:buFont typeface="+mj-lt"/>
              <a:buAutoNum type="alphaLcPeriod"/>
            </a:pPr>
            <a:endParaRPr lang="en-US" dirty="0"/>
          </a:p>
          <a:p>
            <a:pPr marL="514350" indent="-514350">
              <a:buFont typeface="+mj-lt"/>
              <a:buAutoNum type="arabicPeriod"/>
            </a:pPr>
            <a:r>
              <a:rPr lang="en-US" dirty="0" smtClean="0"/>
              <a:t>Call </a:t>
            </a:r>
            <a:r>
              <a:rPr lang="en-US" dirty="0" smtClean="0">
                <a:latin typeface="Consolas" pitchFamily="49" charset="0"/>
                <a:cs typeface="Consolas" pitchFamily="49" charset="0"/>
              </a:rPr>
              <a:t>change() </a:t>
            </a:r>
            <a:r>
              <a:rPr lang="en-US" dirty="0" smtClean="0"/>
              <a:t>on the item</a:t>
            </a:r>
          </a:p>
          <a:p>
            <a:pPr marL="514350" indent="-514350">
              <a:buFont typeface="+mj-lt"/>
              <a:buAutoNum type="arabicPeriod"/>
            </a:pPr>
            <a:endParaRPr lang="en-US" dirty="0"/>
          </a:p>
          <a:p>
            <a:pPr marL="514350" indent="-514350">
              <a:buFont typeface="+mj-lt"/>
              <a:buAutoNum type="arabicPeriod"/>
            </a:pPr>
            <a:r>
              <a:rPr lang="en-US" dirty="0" smtClean="0"/>
              <a:t>Change is </a:t>
            </a:r>
            <a:r>
              <a:rPr lang="en-US" dirty="0" err="1" smtClean="0"/>
              <a:t>async</a:t>
            </a:r>
            <a:r>
              <a:rPr lang="en-US" dirty="0" smtClean="0"/>
              <a:t> so also returns a promise</a:t>
            </a:r>
            <a:endParaRPr lang="en-US" dirty="0"/>
          </a:p>
        </p:txBody>
      </p:sp>
    </p:spTree>
    <p:extLst>
      <p:ext uri="{BB962C8B-B14F-4D97-AF65-F5344CB8AC3E}">
        <p14:creationId xmlns:p14="http://schemas.microsoft.com/office/powerpoint/2010/main" val="1836657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Changing an existing item</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r>
              <a:rPr lang="en-US" dirty="0" smtClean="0"/>
              <a:t>Using the </a:t>
            </a:r>
            <a:r>
              <a:rPr lang="en-US" dirty="0" err="1" smtClean="0"/>
              <a:t>datasource</a:t>
            </a:r>
            <a:r>
              <a:rPr lang="en-US" dirty="0" smtClean="0"/>
              <a:t> API to change </a:t>
            </a:r>
          </a:p>
          <a:p>
            <a:r>
              <a:rPr lang="en-US" dirty="0" smtClean="0"/>
              <a:t>an ite</a:t>
            </a:r>
            <a:r>
              <a:rPr lang="en-US" dirty="0"/>
              <a:t>m</a:t>
            </a:r>
          </a:p>
        </p:txBody>
      </p:sp>
    </p:spTree>
    <p:extLst>
      <p:ext uri="{BB962C8B-B14F-4D97-AF65-F5344CB8AC3E}">
        <p14:creationId xmlns:p14="http://schemas.microsoft.com/office/powerpoint/2010/main" val="1692984008"/>
      </p:ext>
    </p:extLst>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537245" y="3404789"/>
            <a:ext cx="6038490" cy="992038"/>
          </a:xfrm>
          <a:prstGeom prst="rect">
            <a:avLst/>
          </a:prstGeom>
          <a:solidFill>
            <a:schemeClr val="tx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 name="Title 1"/>
          <p:cNvSpPr>
            <a:spLocks noGrp="1"/>
          </p:cNvSpPr>
          <p:nvPr>
            <p:ph type="title"/>
          </p:nvPr>
        </p:nvSpPr>
        <p:spPr>
          <a:ln>
            <a:noFill/>
          </a:ln>
        </p:spPr>
        <p:txBody>
          <a:bodyPr anchor="ctr">
            <a:noAutofit/>
          </a:bodyPr>
          <a:lstStyle/>
          <a:p>
            <a:r>
              <a:rPr lang="en-US" dirty="0" smtClean="0"/>
              <a:t>Keys </a:t>
            </a:r>
            <a:r>
              <a:rPr lang="en-US" dirty="0" err="1" smtClean="0"/>
              <a:t>vs</a:t>
            </a:r>
            <a:r>
              <a:rPr lang="en-US" dirty="0" smtClean="0"/>
              <a:t> indices</a:t>
            </a:r>
            <a:endParaRPr lang="en-US" dirty="0"/>
          </a:p>
        </p:txBody>
      </p:sp>
      <p:sp>
        <p:nvSpPr>
          <p:cNvPr id="2" name="Text Placeholder 1"/>
          <p:cNvSpPr>
            <a:spLocks noGrp="1"/>
          </p:cNvSpPr>
          <p:nvPr>
            <p:ph type="body" sz="quarter" idx="10"/>
          </p:nvPr>
        </p:nvSpPr>
        <p:spPr>
          <a:xfrm>
            <a:off x="519114" y="1447800"/>
            <a:ext cx="11149012" cy="1391150"/>
          </a:xfrm>
        </p:spPr>
        <p:txBody>
          <a:bodyPr/>
          <a:lstStyle/>
          <a:p>
            <a:r>
              <a:rPr lang="en-US" dirty="0" smtClean="0"/>
              <a:t>Editing operations require keys</a:t>
            </a:r>
          </a:p>
          <a:p>
            <a:pPr lvl="1"/>
            <a:r>
              <a:rPr lang="en-US" dirty="0" smtClean="0"/>
              <a:t>Indices of items are volatile</a:t>
            </a:r>
          </a:p>
          <a:p>
            <a:pPr lvl="1"/>
            <a:r>
              <a:rPr lang="en-US" dirty="0" smtClean="0"/>
              <a:t>The item key enables you to uniquely identify the item</a:t>
            </a:r>
          </a:p>
        </p:txBody>
      </p:sp>
      <p:grpSp>
        <p:nvGrpSpPr>
          <p:cNvPr id="5" name="Group 4"/>
          <p:cNvGrpSpPr/>
          <p:nvPr/>
        </p:nvGrpSpPr>
        <p:grpSpPr>
          <a:xfrm>
            <a:off x="2658015" y="3518926"/>
            <a:ext cx="750499" cy="715993"/>
            <a:chOff x="2087592" y="5158596"/>
            <a:chExt cx="750499" cy="715993"/>
          </a:xfrm>
        </p:grpSpPr>
        <p:sp>
          <p:nvSpPr>
            <p:cNvPr id="3" name="Rounded Rectangle 2"/>
            <p:cNvSpPr/>
            <p:nvPr/>
          </p:nvSpPr>
          <p:spPr bwMode="auto">
            <a:xfrm>
              <a:off x="2087592" y="5158596"/>
              <a:ext cx="750499" cy="715993"/>
            </a:xfrm>
            <a:prstGeom prst="roundRect">
              <a:avLst/>
            </a:prstGeom>
            <a:solidFill>
              <a:srgbClr val="FFFFCC"/>
            </a:solidFill>
            <a:ln w="28575">
              <a:solidFill>
                <a:srgbClr val="6633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smtClean="0">
                  <a:solidFill>
                    <a:schemeClr val="bg1"/>
                  </a:solidFill>
                  <a:latin typeface="Segoe UI" pitchFamily="34" charset="0"/>
                  <a:cs typeface="Segoe UI" pitchFamily="34" charset="0"/>
                </a:rPr>
                <a:t>A</a:t>
              </a:r>
            </a:p>
          </p:txBody>
        </p:sp>
        <p:sp>
          <p:nvSpPr>
            <p:cNvPr id="4" name="TextBox 3"/>
            <p:cNvSpPr txBox="1"/>
            <p:nvPr/>
          </p:nvSpPr>
          <p:spPr>
            <a:xfrm>
              <a:off x="2513038" y="5239388"/>
              <a:ext cx="270544" cy="161583"/>
            </a:xfrm>
            <a:prstGeom prst="rect">
              <a:avLst/>
            </a:prstGeom>
            <a:noFill/>
          </p:spPr>
          <p:txBody>
            <a:bodyPr wrap="square" lIns="0" tIns="0" rIns="0" bIns="0" rtlCol="0">
              <a:spAutoFit/>
            </a:bodyPr>
            <a:lstStyle/>
            <a:p>
              <a:pPr algn="r"/>
              <a:r>
                <a:rPr lang="en-US" sz="1050" dirty="0" smtClean="0">
                  <a:solidFill>
                    <a:schemeClr val="bg1"/>
                  </a:solidFill>
                  <a:latin typeface="Segoe UI" pitchFamily="34" charset="0"/>
                  <a:cs typeface="Segoe UI" pitchFamily="34" charset="0"/>
                </a:rPr>
                <a:t>0</a:t>
              </a:r>
              <a:endParaRPr lang="en-US" sz="800" dirty="0" smtClean="0">
                <a:solidFill>
                  <a:schemeClr val="bg1"/>
                </a:solidFill>
                <a:latin typeface="Segoe UI" pitchFamily="34" charset="0"/>
                <a:cs typeface="Segoe UI" pitchFamily="34" charset="0"/>
              </a:endParaRPr>
            </a:p>
          </p:txBody>
        </p:sp>
      </p:grpSp>
      <p:grpSp>
        <p:nvGrpSpPr>
          <p:cNvPr id="17" name="Group 16"/>
          <p:cNvGrpSpPr/>
          <p:nvPr/>
        </p:nvGrpSpPr>
        <p:grpSpPr>
          <a:xfrm>
            <a:off x="7663491" y="3518926"/>
            <a:ext cx="750499" cy="715993"/>
            <a:chOff x="2087592" y="5158596"/>
            <a:chExt cx="750499" cy="715993"/>
          </a:xfrm>
        </p:grpSpPr>
        <p:sp>
          <p:nvSpPr>
            <p:cNvPr id="18" name="Rounded Rectangle 17"/>
            <p:cNvSpPr/>
            <p:nvPr/>
          </p:nvSpPr>
          <p:spPr bwMode="auto">
            <a:xfrm>
              <a:off x="2087592" y="5158596"/>
              <a:ext cx="750499" cy="715993"/>
            </a:xfrm>
            <a:prstGeom prst="roundRect">
              <a:avLst/>
            </a:prstGeom>
            <a:solidFill>
              <a:srgbClr val="FFFFCC"/>
            </a:solidFill>
            <a:ln w="28575">
              <a:solidFill>
                <a:srgbClr val="6633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a:solidFill>
                    <a:schemeClr val="bg1"/>
                  </a:solidFill>
                  <a:latin typeface="Segoe UI" pitchFamily="34" charset="0"/>
                  <a:cs typeface="Segoe UI" pitchFamily="34" charset="0"/>
                </a:rPr>
                <a:t>G</a:t>
              </a:r>
              <a:endParaRPr lang="en-US" sz="4000" dirty="0" smtClean="0">
                <a:solidFill>
                  <a:schemeClr val="bg1"/>
                </a:solidFill>
                <a:latin typeface="Segoe UI" pitchFamily="34" charset="0"/>
                <a:cs typeface="Segoe UI" pitchFamily="34" charset="0"/>
              </a:endParaRPr>
            </a:p>
          </p:txBody>
        </p:sp>
        <p:sp>
          <p:nvSpPr>
            <p:cNvPr id="19" name="TextBox 18"/>
            <p:cNvSpPr txBox="1"/>
            <p:nvPr/>
          </p:nvSpPr>
          <p:spPr>
            <a:xfrm>
              <a:off x="2513038" y="5239388"/>
              <a:ext cx="270544" cy="161583"/>
            </a:xfrm>
            <a:prstGeom prst="rect">
              <a:avLst/>
            </a:prstGeom>
            <a:noFill/>
          </p:spPr>
          <p:txBody>
            <a:bodyPr wrap="square" lIns="0" tIns="0" rIns="0" bIns="0" rtlCol="0">
              <a:spAutoFit/>
            </a:bodyPr>
            <a:lstStyle/>
            <a:p>
              <a:pPr algn="r"/>
              <a:r>
                <a:rPr lang="en-US" sz="1050" dirty="0">
                  <a:solidFill>
                    <a:schemeClr val="bg1"/>
                  </a:solidFill>
                  <a:latin typeface="Segoe UI" pitchFamily="34" charset="0"/>
                  <a:cs typeface="Segoe UI" pitchFamily="34" charset="0"/>
                </a:rPr>
                <a:t>6</a:t>
              </a:r>
              <a:endParaRPr lang="en-US" sz="800" dirty="0" smtClean="0">
                <a:solidFill>
                  <a:schemeClr val="bg1"/>
                </a:solidFill>
                <a:latin typeface="Segoe UI" pitchFamily="34" charset="0"/>
                <a:cs typeface="Segoe UI" pitchFamily="34" charset="0"/>
              </a:endParaRPr>
            </a:p>
          </p:txBody>
        </p:sp>
      </p:grpSp>
      <p:grpSp>
        <p:nvGrpSpPr>
          <p:cNvPr id="20" name="Group 19"/>
          <p:cNvGrpSpPr/>
          <p:nvPr/>
        </p:nvGrpSpPr>
        <p:grpSpPr>
          <a:xfrm>
            <a:off x="3492261" y="3518926"/>
            <a:ext cx="750499" cy="715993"/>
            <a:chOff x="2087592" y="5158596"/>
            <a:chExt cx="750499" cy="715993"/>
          </a:xfrm>
        </p:grpSpPr>
        <p:sp>
          <p:nvSpPr>
            <p:cNvPr id="21" name="Rounded Rectangle 20"/>
            <p:cNvSpPr/>
            <p:nvPr/>
          </p:nvSpPr>
          <p:spPr bwMode="auto">
            <a:xfrm>
              <a:off x="2087592" y="5158596"/>
              <a:ext cx="750499" cy="715993"/>
            </a:xfrm>
            <a:prstGeom prst="roundRect">
              <a:avLst/>
            </a:prstGeom>
            <a:solidFill>
              <a:srgbClr val="FFFFCC"/>
            </a:solidFill>
            <a:ln w="28575">
              <a:solidFill>
                <a:srgbClr val="6633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a:solidFill>
                    <a:schemeClr val="bg1"/>
                  </a:solidFill>
                  <a:latin typeface="Segoe UI" pitchFamily="34" charset="0"/>
                  <a:cs typeface="Segoe UI" pitchFamily="34" charset="0"/>
                </a:rPr>
                <a:t>B</a:t>
              </a:r>
              <a:endParaRPr lang="en-US" sz="4000" dirty="0" smtClean="0">
                <a:solidFill>
                  <a:schemeClr val="bg1"/>
                </a:solidFill>
                <a:latin typeface="Segoe UI" pitchFamily="34" charset="0"/>
                <a:cs typeface="Segoe UI" pitchFamily="34" charset="0"/>
              </a:endParaRPr>
            </a:p>
          </p:txBody>
        </p:sp>
        <p:sp>
          <p:nvSpPr>
            <p:cNvPr id="22" name="TextBox 21"/>
            <p:cNvSpPr txBox="1"/>
            <p:nvPr/>
          </p:nvSpPr>
          <p:spPr>
            <a:xfrm>
              <a:off x="2513038" y="5239388"/>
              <a:ext cx="270544" cy="161583"/>
            </a:xfrm>
            <a:prstGeom prst="rect">
              <a:avLst/>
            </a:prstGeom>
            <a:noFill/>
          </p:spPr>
          <p:txBody>
            <a:bodyPr wrap="square" lIns="0" tIns="0" rIns="0" bIns="0" rtlCol="0">
              <a:spAutoFit/>
            </a:bodyPr>
            <a:lstStyle/>
            <a:p>
              <a:pPr algn="r"/>
              <a:r>
                <a:rPr lang="en-US" sz="1050" dirty="0">
                  <a:solidFill>
                    <a:schemeClr val="bg1"/>
                  </a:solidFill>
                  <a:latin typeface="Segoe UI" pitchFamily="34" charset="0"/>
                  <a:cs typeface="Segoe UI" pitchFamily="34" charset="0"/>
                </a:rPr>
                <a:t>1</a:t>
              </a:r>
              <a:endParaRPr lang="en-US" sz="800" dirty="0" smtClean="0">
                <a:solidFill>
                  <a:schemeClr val="bg1"/>
                </a:solidFill>
                <a:latin typeface="Segoe UI" pitchFamily="34" charset="0"/>
                <a:cs typeface="Segoe UI" pitchFamily="34" charset="0"/>
              </a:endParaRPr>
            </a:p>
          </p:txBody>
        </p:sp>
      </p:grpSp>
      <p:grpSp>
        <p:nvGrpSpPr>
          <p:cNvPr id="23" name="Group 22"/>
          <p:cNvGrpSpPr/>
          <p:nvPr/>
        </p:nvGrpSpPr>
        <p:grpSpPr>
          <a:xfrm>
            <a:off x="4326507" y="3518926"/>
            <a:ext cx="750499" cy="715993"/>
            <a:chOff x="2087592" y="5158596"/>
            <a:chExt cx="750499" cy="715993"/>
          </a:xfrm>
        </p:grpSpPr>
        <p:sp>
          <p:nvSpPr>
            <p:cNvPr id="24" name="Rounded Rectangle 23"/>
            <p:cNvSpPr/>
            <p:nvPr/>
          </p:nvSpPr>
          <p:spPr bwMode="auto">
            <a:xfrm>
              <a:off x="2087592" y="5158596"/>
              <a:ext cx="750499" cy="715993"/>
            </a:xfrm>
            <a:prstGeom prst="roundRect">
              <a:avLst/>
            </a:prstGeom>
            <a:solidFill>
              <a:srgbClr val="FFFFCC"/>
            </a:solidFill>
            <a:ln w="28575">
              <a:solidFill>
                <a:srgbClr val="6633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a:solidFill>
                    <a:schemeClr val="bg1"/>
                  </a:solidFill>
                  <a:latin typeface="Segoe UI" pitchFamily="34" charset="0"/>
                  <a:cs typeface="Segoe UI" pitchFamily="34" charset="0"/>
                </a:rPr>
                <a:t>C</a:t>
              </a:r>
              <a:endParaRPr lang="en-US" sz="4000" dirty="0" smtClean="0">
                <a:solidFill>
                  <a:schemeClr val="bg1"/>
                </a:solidFill>
                <a:latin typeface="Segoe UI" pitchFamily="34" charset="0"/>
                <a:cs typeface="Segoe UI" pitchFamily="34" charset="0"/>
              </a:endParaRPr>
            </a:p>
          </p:txBody>
        </p:sp>
        <p:sp>
          <p:nvSpPr>
            <p:cNvPr id="25" name="TextBox 24"/>
            <p:cNvSpPr txBox="1"/>
            <p:nvPr/>
          </p:nvSpPr>
          <p:spPr>
            <a:xfrm>
              <a:off x="2513038" y="5239388"/>
              <a:ext cx="270544" cy="161583"/>
            </a:xfrm>
            <a:prstGeom prst="rect">
              <a:avLst/>
            </a:prstGeom>
            <a:noFill/>
          </p:spPr>
          <p:txBody>
            <a:bodyPr wrap="square" lIns="0" tIns="0" rIns="0" bIns="0" rtlCol="0">
              <a:spAutoFit/>
            </a:bodyPr>
            <a:lstStyle/>
            <a:p>
              <a:pPr algn="r"/>
              <a:r>
                <a:rPr lang="en-US" sz="1050" dirty="0">
                  <a:solidFill>
                    <a:schemeClr val="bg1"/>
                  </a:solidFill>
                  <a:latin typeface="Segoe UI" pitchFamily="34" charset="0"/>
                  <a:cs typeface="Segoe UI" pitchFamily="34" charset="0"/>
                </a:rPr>
                <a:t>2</a:t>
              </a:r>
              <a:endParaRPr lang="en-US" sz="800" dirty="0" smtClean="0">
                <a:solidFill>
                  <a:schemeClr val="bg1"/>
                </a:solidFill>
                <a:latin typeface="Segoe UI" pitchFamily="34" charset="0"/>
                <a:cs typeface="Segoe UI" pitchFamily="34" charset="0"/>
              </a:endParaRPr>
            </a:p>
          </p:txBody>
        </p:sp>
      </p:grpSp>
      <p:grpSp>
        <p:nvGrpSpPr>
          <p:cNvPr id="26" name="Group 25"/>
          <p:cNvGrpSpPr/>
          <p:nvPr/>
        </p:nvGrpSpPr>
        <p:grpSpPr>
          <a:xfrm>
            <a:off x="5160753" y="3518926"/>
            <a:ext cx="750499" cy="715993"/>
            <a:chOff x="2087592" y="5158596"/>
            <a:chExt cx="750499" cy="715993"/>
          </a:xfrm>
        </p:grpSpPr>
        <p:sp>
          <p:nvSpPr>
            <p:cNvPr id="27" name="Rounded Rectangle 26"/>
            <p:cNvSpPr/>
            <p:nvPr/>
          </p:nvSpPr>
          <p:spPr bwMode="auto">
            <a:xfrm>
              <a:off x="2087592" y="5158596"/>
              <a:ext cx="750499" cy="715993"/>
            </a:xfrm>
            <a:prstGeom prst="roundRect">
              <a:avLst/>
            </a:prstGeom>
            <a:solidFill>
              <a:srgbClr val="FFFFCC"/>
            </a:solidFill>
            <a:ln w="28575">
              <a:solidFill>
                <a:srgbClr val="6633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a:solidFill>
                    <a:schemeClr val="bg1"/>
                  </a:solidFill>
                  <a:latin typeface="Segoe UI" pitchFamily="34" charset="0"/>
                  <a:cs typeface="Segoe UI" pitchFamily="34" charset="0"/>
                </a:rPr>
                <a:t>D</a:t>
              </a:r>
              <a:endParaRPr lang="en-US" sz="4000" dirty="0" smtClean="0">
                <a:solidFill>
                  <a:schemeClr val="bg1"/>
                </a:solidFill>
                <a:latin typeface="Segoe UI" pitchFamily="34" charset="0"/>
                <a:cs typeface="Segoe UI" pitchFamily="34" charset="0"/>
              </a:endParaRPr>
            </a:p>
          </p:txBody>
        </p:sp>
        <p:sp>
          <p:nvSpPr>
            <p:cNvPr id="28" name="TextBox 27"/>
            <p:cNvSpPr txBox="1"/>
            <p:nvPr/>
          </p:nvSpPr>
          <p:spPr>
            <a:xfrm>
              <a:off x="2513038" y="5239388"/>
              <a:ext cx="270544" cy="161583"/>
            </a:xfrm>
            <a:prstGeom prst="rect">
              <a:avLst/>
            </a:prstGeom>
            <a:noFill/>
          </p:spPr>
          <p:txBody>
            <a:bodyPr wrap="square" lIns="0" tIns="0" rIns="0" bIns="0" rtlCol="0">
              <a:spAutoFit/>
            </a:bodyPr>
            <a:lstStyle/>
            <a:p>
              <a:pPr algn="r"/>
              <a:r>
                <a:rPr lang="en-US" sz="1050" dirty="0">
                  <a:solidFill>
                    <a:schemeClr val="bg1"/>
                  </a:solidFill>
                  <a:latin typeface="Segoe UI" pitchFamily="34" charset="0"/>
                  <a:cs typeface="Segoe UI" pitchFamily="34" charset="0"/>
                </a:rPr>
                <a:t>3</a:t>
              </a:r>
              <a:endParaRPr lang="en-US" sz="800" dirty="0" smtClean="0">
                <a:solidFill>
                  <a:schemeClr val="bg1"/>
                </a:solidFill>
                <a:latin typeface="Segoe UI" pitchFamily="34" charset="0"/>
                <a:cs typeface="Segoe UI" pitchFamily="34" charset="0"/>
              </a:endParaRPr>
            </a:p>
          </p:txBody>
        </p:sp>
      </p:grpSp>
      <p:grpSp>
        <p:nvGrpSpPr>
          <p:cNvPr id="29" name="Group 28"/>
          <p:cNvGrpSpPr/>
          <p:nvPr/>
        </p:nvGrpSpPr>
        <p:grpSpPr>
          <a:xfrm>
            <a:off x="5994999" y="3518926"/>
            <a:ext cx="750499" cy="715993"/>
            <a:chOff x="2087592" y="5158596"/>
            <a:chExt cx="750499" cy="715993"/>
          </a:xfrm>
        </p:grpSpPr>
        <p:sp>
          <p:nvSpPr>
            <p:cNvPr id="30" name="Rounded Rectangle 29"/>
            <p:cNvSpPr/>
            <p:nvPr/>
          </p:nvSpPr>
          <p:spPr bwMode="auto">
            <a:xfrm>
              <a:off x="2087592" y="5158596"/>
              <a:ext cx="750499" cy="715993"/>
            </a:xfrm>
            <a:prstGeom prst="roundRect">
              <a:avLst/>
            </a:prstGeom>
            <a:solidFill>
              <a:srgbClr val="FFFFCC"/>
            </a:solidFill>
            <a:ln w="28575">
              <a:solidFill>
                <a:srgbClr val="6633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a:solidFill>
                    <a:schemeClr val="bg1"/>
                  </a:solidFill>
                  <a:latin typeface="Segoe UI" pitchFamily="34" charset="0"/>
                  <a:cs typeface="Segoe UI" pitchFamily="34" charset="0"/>
                </a:rPr>
                <a:t>E</a:t>
              </a:r>
              <a:endParaRPr lang="en-US" sz="4000" dirty="0" smtClean="0">
                <a:solidFill>
                  <a:schemeClr val="bg1"/>
                </a:solidFill>
                <a:latin typeface="Segoe UI" pitchFamily="34" charset="0"/>
                <a:cs typeface="Segoe UI" pitchFamily="34" charset="0"/>
              </a:endParaRPr>
            </a:p>
          </p:txBody>
        </p:sp>
        <p:sp>
          <p:nvSpPr>
            <p:cNvPr id="31" name="TextBox 30"/>
            <p:cNvSpPr txBox="1"/>
            <p:nvPr/>
          </p:nvSpPr>
          <p:spPr>
            <a:xfrm>
              <a:off x="2513038" y="5239388"/>
              <a:ext cx="270544" cy="161583"/>
            </a:xfrm>
            <a:prstGeom prst="rect">
              <a:avLst/>
            </a:prstGeom>
            <a:noFill/>
          </p:spPr>
          <p:txBody>
            <a:bodyPr wrap="square" lIns="0" tIns="0" rIns="0" bIns="0" rtlCol="0">
              <a:spAutoFit/>
            </a:bodyPr>
            <a:lstStyle/>
            <a:p>
              <a:pPr algn="r"/>
              <a:r>
                <a:rPr lang="en-US" sz="1050" dirty="0">
                  <a:solidFill>
                    <a:schemeClr val="bg1"/>
                  </a:solidFill>
                  <a:latin typeface="Segoe UI" pitchFamily="34" charset="0"/>
                  <a:cs typeface="Segoe UI" pitchFamily="34" charset="0"/>
                </a:rPr>
                <a:t>4</a:t>
              </a:r>
              <a:endParaRPr lang="en-US" sz="800" dirty="0" smtClean="0">
                <a:solidFill>
                  <a:schemeClr val="bg1"/>
                </a:solidFill>
                <a:latin typeface="Segoe UI" pitchFamily="34" charset="0"/>
                <a:cs typeface="Segoe UI" pitchFamily="34" charset="0"/>
              </a:endParaRPr>
            </a:p>
          </p:txBody>
        </p:sp>
      </p:grpSp>
      <p:grpSp>
        <p:nvGrpSpPr>
          <p:cNvPr id="32" name="Group 31"/>
          <p:cNvGrpSpPr/>
          <p:nvPr/>
        </p:nvGrpSpPr>
        <p:grpSpPr>
          <a:xfrm>
            <a:off x="6829245" y="3518926"/>
            <a:ext cx="750499" cy="715993"/>
            <a:chOff x="2087592" y="5158596"/>
            <a:chExt cx="750499" cy="715993"/>
          </a:xfrm>
        </p:grpSpPr>
        <p:sp>
          <p:nvSpPr>
            <p:cNvPr id="33" name="Rounded Rectangle 32"/>
            <p:cNvSpPr/>
            <p:nvPr/>
          </p:nvSpPr>
          <p:spPr bwMode="auto">
            <a:xfrm>
              <a:off x="2087592" y="5158596"/>
              <a:ext cx="750499" cy="715993"/>
            </a:xfrm>
            <a:prstGeom prst="roundRect">
              <a:avLst/>
            </a:prstGeom>
            <a:solidFill>
              <a:srgbClr val="FFFFCC"/>
            </a:solidFill>
            <a:ln w="28575">
              <a:solidFill>
                <a:srgbClr val="6633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a:solidFill>
                    <a:schemeClr val="bg1"/>
                  </a:solidFill>
                  <a:latin typeface="Segoe UI" pitchFamily="34" charset="0"/>
                  <a:cs typeface="Segoe UI" pitchFamily="34" charset="0"/>
                </a:rPr>
                <a:t>F</a:t>
              </a:r>
              <a:endParaRPr lang="en-US" sz="4000" dirty="0" smtClean="0">
                <a:solidFill>
                  <a:schemeClr val="bg1"/>
                </a:solidFill>
                <a:latin typeface="Segoe UI" pitchFamily="34" charset="0"/>
                <a:cs typeface="Segoe UI" pitchFamily="34" charset="0"/>
              </a:endParaRPr>
            </a:p>
          </p:txBody>
        </p:sp>
        <p:sp>
          <p:nvSpPr>
            <p:cNvPr id="34" name="TextBox 33"/>
            <p:cNvSpPr txBox="1"/>
            <p:nvPr/>
          </p:nvSpPr>
          <p:spPr>
            <a:xfrm>
              <a:off x="2513038" y="5239388"/>
              <a:ext cx="270544" cy="161583"/>
            </a:xfrm>
            <a:prstGeom prst="rect">
              <a:avLst/>
            </a:prstGeom>
            <a:noFill/>
          </p:spPr>
          <p:txBody>
            <a:bodyPr wrap="square" lIns="0" tIns="0" rIns="0" bIns="0" rtlCol="0">
              <a:spAutoFit/>
            </a:bodyPr>
            <a:lstStyle/>
            <a:p>
              <a:pPr algn="r"/>
              <a:r>
                <a:rPr lang="en-US" sz="1050" dirty="0">
                  <a:solidFill>
                    <a:schemeClr val="bg1"/>
                  </a:solidFill>
                  <a:latin typeface="Segoe UI" pitchFamily="34" charset="0"/>
                  <a:cs typeface="Segoe UI" pitchFamily="34" charset="0"/>
                </a:rPr>
                <a:t>5</a:t>
              </a:r>
              <a:endParaRPr lang="en-US" sz="800" dirty="0" smtClean="0">
                <a:solidFill>
                  <a:schemeClr val="bg1"/>
                </a:solidFill>
                <a:latin typeface="Segoe UI" pitchFamily="34" charset="0"/>
                <a:cs typeface="Segoe UI" pitchFamily="34" charset="0"/>
              </a:endParaRPr>
            </a:p>
          </p:txBody>
        </p:sp>
      </p:grpSp>
      <p:grpSp>
        <p:nvGrpSpPr>
          <p:cNvPr id="63" name="Group 62"/>
          <p:cNvGrpSpPr/>
          <p:nvPr/>
        </p:nvGrpSpPr>
        <p:grpSpPr>
          <a:xfrm>
            <a:off x="5992737" y="3518925"/>
            <a:ext cx="750499" cy="715993"/>
            <a:chOff x="2087592" y="5158596"/>
            <a:chExt cx="750499" cy="715993"/>
          </a:xfrm>
        </p:grpSpPr>
        <p:sp>
          <p:nvSpPr>
            <p:cNvPr id="64" name="Rounded Rectangle 63"/>
            <p:cNvSpPr/>
            <p:nvPr/>
          </p:nvSpPr>
          <p:spPr bwMode="auto">
            <a:xfrm>
              <a:off x="2087592" y="5158596"/>
              <a:ext cx="750499" cy="715993"/>
            </a:xfrm>
            <a:prstGeom prst="roundRect">
              <a:avLst/>
            </a:prstGeom>
            <a:solidFill>
              <a:srgbClr val="FFFFCC"/>
            </a:solidFill>
            <a:ln w="28575">
              <a:solidFill>
                <a:srgbClr val="6633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a:solidFill>
                    <a:schemeClr val="bg1"/>
                  </a:solidFill>
                  <a:latin typeface="Segoe UI" pitchFamily="34" charset="0"/>
                  <a:cs typeface="Segoe UI" pitchFamily="34" charset="0"/>
                </a:rPr>
                <a:t>B</a:t>
              </a:r>
              <a:endParaRPr lang="en-US" sz="4000" dirty="0" smtClean="0">
                <a:solidFill>
                  <a:schemeClr val="bg1"/>
                </a:solidFill>
                <a:latin typeface="Segoe UI" pitchFamily="34" charset="0"/>
                <a:cs typeface="Segoe UI" pitchFamily="34" charset="0"/>
              </a:endParaRPr>
            </a:p>
          </p:txBody>
        </p:sp>
        <p:sp>
          <p:nvSpPr>
            <p:cNvPr id="65" name="TextBox 64"/>
            <p:cNvSpPr txBox="1"/>
            <p:nvPr/>
          </p:nvSpPr>
          <p:spPr>
            <a:xfrm>
              <a:off x="2513038" y="5239388"/>
              <a:ext cx="270544" cy="161583"/>
            </a:xfrm>
            <a:prstGeom prst="rect">
              <a:avLst/>
            </a:prstGeom>
            <a:noFill/>
          </p:spPr>
          <p:txBody>
            <a:bodyPr wrap="square" lIns="0" tIns="0" rIns="0" bIns="0" rtlCol="0">
              <a:spAutoFit/>
            </a:bodyPr>
            <a:lstStyle/>
            <a:p>
              <a:pPr algn="r"/>
              <a:r>
                <a:rPr lang="en-US" sz="1050" dirty="0">
                  <a:solidFill>
                    <a:schemeClr val="bg1"/>
                  </a:solidFill>
                  <a:latin typeface="Segoe UI" pitchFamily="34" charset="0"/>
                  <a:cs typeface="Segoe UI" pitchFamily="34" charset="0"/>
                </a:rPr>
                <a:t>1</a:t>
              </a:r>
              <a:endParaRPr lang="en-US" sz="800" dirty="0" smtClean="0">
                <a:solidFill>
                  <a:schemeClr val="bg1"/>
                </a:solidFill>
                <a:latin typeface="Segoe UI" pitchFamily="34" charset="0"/>
                <a:cs typeface="Segoe UI" pitchFamily="34" charset="0"/>
              </a:endParaRPr>
            </a:p>
          </p:txBody>
        </p:sp>
      </p:grpSp>
      <p:sp>
        <p:nvSpPr>
          <p:cNvPr id="78" name="Bent Arrow 77"/>
          <p:cNvSpPr/>
          <p:nvPr/>
        </p:nvSpPr>
        <p:spPr bwMode="auto">
          <a:xfrm rot="5400000" flipH="1">
            <a:off x="4295844" y="3518170"/>
            <a:ext cx="642021" cy="2260973"/>
          </a:xfrm>
          <a:prstGeom prst="bentArrow">
            <a:avLst>
              <a:gd name="adj1" fmla="val 27150"/>
              <a:gd name="adj2" fmla="val 31861"/>
              <a:gd name="adj3" fmla="val 27225"/>
              <a:gd name="adj4" fmla="val 43750"/>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9" name="TextBox 78"/>
          <p:cNvSpPr txBox="1"/>
          <p:nvPr/>
        </p:nvSpPr>
        <p:spPr>
          <a:xfrm>
            <a:off x="1551565" y="4708585"/>
            <a:ext cx="1838260"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latin typeface="Segoe UI" pitchFamily="34" charset="0"/>
                <a:cs typeface="Segoe UI" pitchFamily="34" charset="0"/>
              </a:rPr>
              <a:t>Item at index #3</a:t>
            </a:r>
          </a:p>
        </p:txBody>
      </p:sp>
    </p:spTree>
    <p:extLst>
      <p:ext uri="{BB962C8B-B14F-4D97-AF65-F5344CB8AC3E}">
        <p14:creationId xmlns:p14="http://schemas.microsoft.com/office/powerpoint/2010/main" val="41850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500"/>
                                        <p:tgtEl>
                                          <p:spTgt spid="20"/>
                                        </p:tgtEl>
                                      </p:cBhvr>
                                    </p:animEffect>
                                    <p:anim calcmode="lin" valueType="num">
                                      <p:cBhvr>
                                        <p:cTn id="7" dur="500"/>
                                        <p:tgtEl>
                                          <p:spTgt spid="20"/>
                                        </p:tgtEl>
                                        <p:attrNameLst>
                                          <p:attrName>ppt_x</p:attrName>
                                        </p:attrNameLst>
                                      </p:cBhvr>
                                      <p:tavLst>
                                        <p:tav tm="0">
                                          <p:val>
                                            <p:strVal val="ppt_x"/>
                                          </p:val>
                                        </p:tav>
                                        <p:tav tm="100000">
                                          <p:val>
                                            <p:strVal val="ppt_x"/>
                                          </p:val>
                                        </p:tav>
                                      </p:tavLst>
                                    </p:anim>
                                    <p:anim calcmode="lin" valueType="num">
                                      <p:cBhvr>
                                        <p:cTn id="8" dur="500"/>
                                        <p:tgtEl>
                                          <p:spTgt spid="20"/>
                                        </p:tgtEl>
                                        <p:attrNameLst>
                                          <p:attrName>ppt_y</p:attrName>
                                        </p:attrNameLst>
                                      </p:cBhvr>
                                      <p:tavLst>
                                        <p:tav tm="0">
                                          <p:val>
                                            <p:strVal val="ppt_y"/>
                                          </p:val>
                                        </p:tav>
                                        <p:tav tm="100000">
                                          <p:val>
                                            <p:strVal val="ppt_y-.1"/>
                                          </p:val>
                                        </p:tav>
                                      </p:tavLst>
                                    </p:anim>
                                    <p:set>
                                      <p:cBhvr>
                                        <p:cTn id="9" dur="1" fill="hold">
                                          <p:stCondLst>
                                            <p:cond delay="499"/>
                                          </p:stCondLst>
                                        </p:cTn>
                                        <p:tgtEl>
                                          <p:spTgt spid="20"/>
                                        </p:tgtEl>
                                        <p:attrNameLst>
                                          <p:attrName>style.visibility</p:attrName>
                                        </p:attrNameLst>
                                      </p:cBhvr>
                                      <p:to>
                                        <p:strVal val="hidden"/>
                                      </p:to>
                                    </p:set>
                                  </p:childTnLst>
                                </p:cTn>
                              </p:par>
                              <p:par>
                                <p:cTn id="10" presetID="35" presetClass="path" presetSubtype="0" accel="50000" decel="50000" fill="hold" nodeType="withEffect">
                                  <p:stCondLst>
                                    <p:cond delay="250"/>
                                  </p:stCondLst>
                                  <p:childTnLst>
                                    <p:animMotion origin="layout" path="M 2.69601E-6 -3.33333E-6 L -0.06929 -3.33333E-6 " pathEditMode="relative" rAng="0" ptsTypes="AA">
                                      <p:cBhvr>
                                        <p:cTn id="11" dur="500" fill="hold"/>
                                        <p:tgtEl>
                                          <p:spTgt spid="23"/>
                                        </p:tgtEl>
                                        <p:attrNameLst>
                                          <p:attrName>ppt_x</p:attrName>
                                          <p:attrName>ppt_y</p:attrName>
                                        </p:attrNameLst>
                                      </p:cBhvr>
                                      <p:rCtr x="-3464" y="0"/>
                                    </p:animMotion>
                                  </p:childTnLst>
                                </p:cTn>
                              </p:par>
                              <p:par>
                                <p:cTn id="12" presetID="35" presetClass="path" presetSubtype="0" accel="50000" decel="50000" fill="hold" nodeType="withEffect">
                                  <p:stCondLst>
                                    <p:cond delay="250"/>
                                  </p:stCondLst>
                                  <p:childTnLst>
                                    <p:animMotion origin="layout" path="M -4.72779E-6 -3.33333E-6 L -0.0685 -3.33333E-6 " pathEditMode="relative" rAng="0" ptsTypes="AA">
                                      <p:cBhvr>
                                        <p:cTn id="13" dur="500" fill="hold"/>
                                        <p:tgtEl>
                                          <p:spTgt spid="26"/>
                                        </p:tgtEl>
                                        <p:attrNameLst>
                                          <p:attrName>ppt_x</p:attrName>
                                          <p:attrName>ppt_y</p:attrName>
                                        </p:attrNameLst>
                                      </p:cBhvr>
                                      <p:rCtr x="-3425" y="0"/>
                                    </p:animMotion>
                                  </p:childTnLst>
                                </p:cTn>
                              </p:par>
                              <p:par>
                                <p:cTn id="14" presetID="35" presetClass="path" presetSubtype="0" accel="50000" decel="50000" fill="hold" nodeType="withEffect">
                                  <p:stCondLst>
                                    <p:cond delay="250"/>
                                  </p:stCondLst>
                                  <p:childTnLst>
                                    <p:animMotion origin="layout" path="M -1.90935E-6 -3.33333E-6 L -0.06838 -3.33333E-6 " pathEditMode="relative" rAng="0" ptsTypes="AA">
                                      <p:cBhvr>
                                        <p:cTn id="15" dur="500" fill="hold"/>
                                        <p:tgtEl>
                                          <p:spTgt spid="29"/>
                                        </p:tgtEl>
                                        <p:attrNameLst>
                                          <p:attrName>ppt_x</p:attrName>
                                          <p:attrName>ppt_y</p:attrName>
                                        </p:attrNameLst>
                                      </p:cBhvr>
                                      <p:rCtr x="-3425" y="0"/>
                                    </p:animMotion>
                                  </p:childTnLst>
                                </p:cTn>
                              </p:par>
                              <p:par>
                                <p:cTn id="16" presetID="42" presetClass="entr" presetSubtype="0" fill="hold" nodeType="withEffect">
                                  <p:stCondLst>
                                    <p:cond delay="50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anim calcmode="lin" valueType="num">
                                      <p:cBhvr>
                                        <p:cTn id="19" dur="500" fill="hold"/>
                                        <p:tgtEl>
                                          <p:spTgt spid="63"/>
                                        </p:tgtEl>
                                        <p:attrNameLst>
                                          <p:attrName>ppt_x</p:attrName>
                                        </p:attrNameLst>
                                      </p:cBhvr>
                                      <p:tavLst>
                                        <p:tav tm="0">
                                          <p:val>
                                            <p:strVal val="#ppt_x"/>
                                          </p:val>
                                        </p:tav>
                                        <p:tav tm="100000">
                                          <p:val>
                                            <p:strVal val="#ppt_x"/>
                                          </p:val>
                                        </p:tav>
                                      </p:tavLst>
                                    </p:anim>
                                    <p:anim calcmode="lin" valueType="num">
                                      <p:cBhvr>
                                        <p:cTn id="20"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delete the selected items</a:t>
            </a:r>
            <a:endParaRPr lang="en-US" dirty="0"/>
          </a:p>
        </p:txBody>
      </p:sp>
      <p:sp>
        <p:nvSpPr>
          <p:cNvPr id="5" name="Content Placeholder 4"/>
          <p:cNvSpPr>
            <a:spLocks noGrp="1"/>
          </p:cNvSpPr>
          <p:nvPr>
            <p:ph idx="1"/>
          </p:nvPr>
        </p:nvSpPr>
        <p:spPr>
          <a:xfrm>
            <a:off x="519112" y="1447800"/>
            <a:ext cx="11149013" cy="5047536"/>
          </a:xfrm>
        </p:spPr>
        <p:txBody>
          <a:bodyPr/>
          <a:lstStyle/>
          <a:p>
            <a:pPr marL="514350" indent="-514350">
              <a:buFont typeface="+mj-lt"/>
              <a:buAutoNum type="arabicPeriod"/>
            </a:pPr>
            <a:r>
              <a:rPr lang="en-US" dirty="0" smtClean="0"/>
              <a:t>Convert the indices to a set of keys</a:t>
            </a:r>
          </a:p>
          <a:p>
            <a:pPr marL="909638" lvl="1" indent="-514350">
              <a:buFont typeface="+mj-lt"/>
              <a:buAutoNum type="alphaLcPeriod"/>
            </a:pPr>
            <a:r>
              <a:rPr lang="en-US" dirty="0"/>
              <a:t>Use </a:t>
            </a:r>
            <a:r>
              <a:rPr lang="en-US" dirty="0" err="1">
                <a:latin typeface="Consolas" pitchFamily="49" charset="0"/>
                <a:cs typeface="Consolas" pitchFamily="49" charset="0"/>
              </a:rPr>
              <a:t>createListBinding</a:t>
            </a:r>
            <a:r>
              <a:rPr lang="en-US" dirty="0">
                <a:latin typeface="Consolas" pitchFamily="49" charset="0"/>
                <a:cs typeface="Consolas" pitchFamily="49" charset="0"/>
              </a:rPr>
              <a:t>()</a:t>
            </a:r>
            <a:r>
              <a:rPr lang="en-US" dirty="0"/>
              <a:t> on the </a:t>
            </a:r>
            <a:r>
              <a:rPr lang="en-US" dirty="0" err="1"/>
              <a:t>datasource</a:t>
            </a:r>
            <a:r>
              <a:rPr lang="en-US" dirty="0"/>
              <a:t> to get a binding</a:t>
            </a:r>
          </a:p>
          <a:p>
            <a:pPr marL="909638" lvl="1" indent="-514350">
              <a:buFont typeface="+mj-lt"/>
              <a:buAutoNum type="alphaLcPeriod"/>
            </a:pPr>
            <a:r>
              <a:rPr lang="en-US" dirty="0"/>
              <a:t>Call </a:t>
            </a:r>
            <a:r>
              <a:rPr lang="en-US" dirty="0" err="1">
                <a:latin typeface="Consolas" pitchFamily="49" charset="0"/>
                <a:cs typeface="Consolas" pitchFamily="49" charset="0"/>
              </a:rPr>
              <a:t>binding.fromIndex</a:t>
            </a:r>
            <a:r>
              <a:rPr lang="en-US" dirty="0">
                <a:latin typeface="Consolas" pitchFamily="49" charset="0"/>
                <a:cs typeface="Consolas" pitchFamily="49" charset="0"/>
              </a:rPr>
              <a:t>() </a:t>
            </a:r>
            <a:r>
              <a:rPr lang="en-US" dirty="0"/>
              <a:t>method to get the item </a:t>
            </a:r>
            <a:r>
              <a:rPr lang="en-US" dirty="0" smtClean="0"/>
              <a:t>data</a:t>
            </a:r>
          </a:p>
          <a:p>
            <a:pPr marL="909638" lvl="1" indent="-514350">
              <a:buFont typeface="+mj-lt"/>
              <a:buAutoNum type="alphaLcPeriod"/>
            </a:pPr>
            <a:r>
              <a:rPr lang="en-US" dirty="0" smtClean="0"/>
              <a:t>Use </a:t>
            </a:r>
            <a:r>
              <a:rPr lang="en-US" dirty="0" err="1" smtClean="0">
                <a:latin typeface="Consolas" pitchFamily="49" charset="0"/>
                <a:cs typeface="Consolas" pitchFamily="49" charset="0"/>
              </a:rPr>
              <a:t>promise.join</a:t>
            </a:r>
            <a:r>
              <a:rPr lang="en-US" dirty="0" smtClean="0">
                <a:latin typeface="Consolas" pitchFamily="49" charset="0"/>
                <a:cs typeface="Consolas" pitchFamily="49" charset="0"/>
              </a:rPr>
              <a:t>() </a:t>
            </a:r>
            <a:r>
              <a:rPr lang="en-US" dirty="0" smtClean="0"/>
              <a:t>to wait for the set of promises to complete</a:t>
            </a:r>
          </a:p>
          <a:p>
            <a:pPr lvl="1"/>
            <a:endParaRPr lang="en-US" dirty="0"/>
          </a:p>
          <a:p>
            <a:pPr marL="514350" indent="-514350">
              <a:buFont typeface="+mj-lt"/>
              <a:buAutoNum type="arabicPeriod"/>
            </a:pPr>
            <a:r>
              <a:rPr lang="en-US" dirty="0" smtClean="0"/>
              <a:t>Start a batch for the changes with </a:t>
            </a:r>
            <a:r>
              <a:rPr lang="en-US" dirty="0" err="1" smtClean="0">
                <a:latin typeface="Consolas" pitchFamily="49" charset="0"/>
                <a:cs typeface="Consolas" pitchFamily="49" charset="0"/>
              </a:rPr>
              <a:t>beginEdits</a:t>
            </a:r>
            <a:r>
              <a:rPr lang="en-US" dirty="0" smtClean="0">
                <a:latin typeface="Consolas" pitchFamily="49" charset="0"/>
                <a:cs typeface="Consolas" pitchFamily="49" charset="0"/>
              </a:rPr>
              <a:t>()</a:t>
            </a:r>
          </a:p>
          <a:p>
            <a:pPr marL="514350" indent="-514350">
              <a:buFont typeface="+mj-lt"/>
              <a:buAutoNum type="arabicPeriod"/>
            </a:pPr>
            <a:endParaRPr lang="en-US" dirty="0"/>
          </a:p>
          <a:p>
            <a:pPr marL="514350" indent="-514350">
              <a:buFont typeface="+mj-lt"/>
              <a:buAutoNum type="arabicPeriod"/>
            </a:pPr>
            <a:r>
              <a:rPr lang="en-US" dirty="0" smtClean="0"/>
              <a:t>Delete the items using </a:t>
            </a:r>
            <a:r>
              <a:rPr lang="en-US" dirty="0" smtClean="0">
                <a:latin typeface="Consolas" pitchFamily="49" charset="0"/>
                <a:cs typeface="Consolas" pitchFamily="49" charset="0"/>
              </a:rPr>
              <a:t>remove()</a:t>
            </a:r>
          </a:p>
          <a:p>
            <a:pPr marL="514350" indent="-514350">
              <a:buFont typeface="+mj-lt"/>
              <a:buAutoNum type="arabicPeriod"/>
            </a:pPr>
            <a:endParaRPr lang="en-US" dirty="0"/>
          </a:p>
          <a:p>
            <a:pPr marL="514350" indent="-514350">
              <a:buFont typeface="+mj-lt"/>
              <a:buAutoNum type="arabicPeriod"/>
            </a:pPr>
            <a:r>
              <a:rPr lang="en-US" dirty="0" smtClean="0"/>
              <a:t>End the batch with </a:t>
            </a:r>
            <a:r>
              <a:rPr lang="en-US" dirty="0" err="1" smtClean="0">
                <a:latin typeface="Consolas" pitchFamily="49" charset="0"/>
                <a:cs typeface="Consolas" pitchFamily="49" charset="0"/>
              </a:rPr>
              <a:t>endEdits</a:t>
            </a:r>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Tree>
    <p:extLst>
      <p:ext uri="{BB962C8B-B14F-4D97-AF65-F5344CB8AC3E}">
        <p14:creationId xmlns:p14="http://schemas.microsoft.com/office/powerpoint/2010/main" val="92489649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478834" cy="1523494"/>
          </a:xfrm>
        </p:spPr>
        <p:txBody>
          <a:bodyPr/>
          <a:lstStyle/>
          <a:p>
            <a:r>
              <a:rPr lang="en-US" dirty="0" smtClean="0"/>
              <a:t>Deleting the selected items</a:t>
            </a:r>
            <a:endParaRPr lang="en-US" dirty="0"/>
          </a:p>
        </p:txBody>
      </p:sp>
      <p:sp>
        <p:nvSpPr>
          <p:cNvPr id="3" name="Subtitle 2"/>
          <p:cNvSpPr>
            <a:spLocks noGrp="1"/>
          </p:cNvSpPr>
          <p:nvPr>
            <p:ph type="subTitle" idx="1"/>
          </p:nvPr>
        </p:nvSpPr>
        <p:spPr/>
        <p:txBody>
          <a:bodyPr/>
          <a:lstStyle/>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821006"/>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Listening for change </a:t>
            </a:r>
            <a:r>
              <a:rPr lang="en-US" dirty="0"/>
              <a:t>n</a:t>
            </a:r>
            <a:r>
              <a:rPr lang="en-US" dirty="0" smtClean="0"/>
              <a:t>otifications</a:t>
            </a:r>
            <a:endParaRPr lang="en-US" dirty="0"/>
          </a:p>
        </p:txBody>
      </p:sp>
      <p:sp>
        <p:nvSpPr>
          <p:cNvPr id="6" name="Content Placeholder 5"/>
          <p:cNvSpPr>
            <a:spLocks noGrp="1"/>
          </p:cNvSpPr>
          <p:nvPr>
            <p:ph idx="1"/>
          </p:nvPr>
        </p:nvSpPr>
        <p:spPr>
          <a:xfrm>
            <a:off x="519112" y="1447800"/>
            <a:ext cx="11149013" cy="3625608"/>
          </a:xfrm>
        </p:spPr>
        <p:txBody>
          <a:bodyPr/>
          <a:lstStyle/>
          <a:p>
            <a:r>
              <a:rPr lang="en-US" dirty="0" smtClean="0"/>
              <a:t>User code can also listen for change notifications</a:t>
            </a:r>
          </a:p>
          <a:p>
            <a:endParaRPr lang="en-US" dirty="0" smtClean="0"/>
          </a:p>
          <a:p>
            <a:r>
              <a:rPr lang="en-US" dirty="0" smtClean="0"/>
              <a:t>Controls can make changes to data</a:t>
            </a:r>
          </a:p>
          <a:p>
            <a:pPr lvl="1"/>
            <a:r>
              <a:rPr lang="en-US" dirty="0" smtClean="0"/>
              <a:t>For example drag &amp; drop in </a:t>
            </a:r>
            <a:r>
              <a:rPr lang="en-US" dirty="0" err="1" smtClean="0"/>
              <a:t>listview</a:t>
            </a:r>
            <a:r>
              <a:rPr lang="en-US" dirty="0" smtClean="0"/>
              <a:t> to rearrange items</a:t>
            </a:r>
          </a:p>
          <a:p>
            <a:endParaRPr lang="en-US" dirty="0"/>
          </a:p>
          <a:p>
            <a:r>
              <a:rPr lang="en-US" dirty="0" smtClean="0"/>
              <a:t>Items need to be flagged to receive notifications</a:t>
            </a:r>
          </a:p>
          <a:p>
            <a:pPr lvl="1"/>
            <a:r>
              <a:rPr lang="en-US" dirty="0" smtClean="0"/>
              <a:t>Required for scalability with large data sources</a:t>
            </a:r>
          </a:p>
        </p:txBody>
      </p:sp>
    </p:spTree>
    <p:extLst>
      <p:ext uri="{BB962C8B-B14F-4D97-AF65-F5344CB8AC3E}">
        <p14:creationId xmlns:p14="http://schemas.microsoft.com/office/powerpoint/2010/main" val="3183566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listen for notifications</a:t>
            </a:r>
            <a:endParaRPr lang="en-US" dirty="0"/>
          </a:p>
        </p:txBody>
      </p:sp>
      <p:sp>
        <p:nvSpPr>
          <p:cNvPr id="5" name="Text Placeholder 4"/>
          <p:cNvSpPr>
            <a:spLocks noGrp="1"/>
          </p:cNvSpPr>
          <p:nvPr>
            <p:ph type="body" sz="quarter" idx="10"/>
          </p:nvPr>
        </p:nvSpPr>
        <p:spPr>
          <a:xfrm>
            <a:off x="519114" y="1165196"/>
            <a:ext cx="11149012" cy="5449674"/>
          </a:xfrm>
        </p:spPr>
        <p:txBody>
          <a:bodyPr/>
          <a:lstStyle/>
          <a:p>
            <a:pPr marL="514350" indent="-514350">
              <a:buFont typeface="+mj-lt"/>
              <a:buAutoNum type="arabicPeriod"/>
            </a:pPr>
            <a:r>
              <a:rPr lang="en-US" dirty="0" smtClean="0"/>
              <a:t>Create an object implementing the </a:t>
            </a:r>
            <a:r>
              <a:rPr lang="en-US" dirty="0" err="1" smtClean="0"/>
              <a:t>ListNotficationHandler</a:t>
            </a:r>
            <a:r>
              <a:rPr lang="en-US" dirty="0" smtClean="0"/>
              <a:t> contract</a:t>
            </a:r>
          </a:p>
          <a:p>
            <a:pPr marL="909638" lvl="1" indent="-514350">
              <a:buFont typeface="+mj-lt"/>
              <a:buAutoNum type="alphaLcPeriod"/>
            </a:pPr>
            <a:r>
              <a:rPr lang="en-US" dirty="0" smtClean="0">
                <a:cs typeface="Consolas" pitchFamily="49" charset="0"/>
              </a:rPr>
              <a:t> </a:t>
            </a:r>
            <a:r>
              <a:rPr lang="en-US" dirty="0" smtClean="0">
                <a:latin typeface="Consolas" pitchFamily="49" charset="0"/>
                <a:cs typeface="Consolas" pitchFamily="49" charset="0"/>
              </a:rPr>
              <a:t>inserted(), changed</a:t>
            </a:r>
            <a:r>
              <a:rPr lang="en-US" dirty="0">
                <a:latin typeface="Consolas" pitchFamily="49" charset="0"/>
                <a:cs typeface="Consolas" pitchFamily="49" charset="0"/>
              </a:rPr>
              <a:t>(</a:t>
            </a:r>
            <a:r>
              <a:rPr lang="en-US" dirty="0" smtClean="0">
                <a:latin typeface="Consolas" pitchFamily="49" charset="0"/>
                <a:cs typeface="Consolas" pitchFamily="49" charset="0"/>
              </a:rPr>
              <a:t>), moved(), removed</a:t>
            </a:r>
            <a:r>
              <a:rPr lang="en-US" dirty="0">
                <a:latin typeface="Consolas" pitchFamily="49" charset="0"/>
                <a:cs typeface="Consolas" pitchFamily="49" charset="0"/>
              </a:rPr>
              <a:t>(</a:t>
            </a:r>
            <a:r>
              <a:rPr lang="en-US" dirty="0" smtClean="0">
                <a:latin typeface="Consolas" pitchFamily="49" charset="0"/>
                <a:cs typeface="Consolas" pitchFamily="49" charset="0"/>
              </a:rPr>
              <a:t>) </a:t>
            </a:r>
            <a:r>
              <a:rPr lang="en-US" dirty="0"/>
              <a:t>methods </a:t>
            </a:r>
            <a:endParaRPr lang="en-US" dirty="0" smtClean="0"/>
          </a:p>
          <a:p>
            <a:pPr marL="909638" lvl="1" indent="-514350">
              <a:buFont typeface="+mj-lt"/>
              <a:buAutoNum type="alphaLcPeriod"/>
            </a:pPr>
            <a:endParaRPr lang="en-US" dirty="0" smtClean="0"/>
          </a:p>
          <a:p>
            <a:pPr marL="514350" indent="-514350">
              <a:buFont typeface="+mj-lt"/>
              <a:buAutoNum type="arabicPeriod" startAt="2"/>
            </a:pPr>
            <a:r>
              <a:rPr lang="en-US" dirty="0" smtClean="0"/>
              <a:t>Pass the object to </a:t>
            </a:r>
            <a:r>
              <a:rPr lang="en-US" dirty="0" err="1" smtClean="0">
                <a:latin typeface="Consolas" pitchFamily="49" charset="0"/>
                <a:cs typeface="Consolas" pitchFamily="49" charset="0"/>
              </a:rPr>
              <a:t>createListBinding</a:t>
            </a:r>
            <a:r>
              <a:rPr lang="en-US" dirty="0" smtClean="0">
                <a:latin typeface="Consolas" pitchFamily="49" charset="0"/>
                <a:cs typeface="Consolas" pitchFamily="49" charset="0"/>
              </a:rPr>
              <a:t>(handler)</a:t>
            </a:r>
            <a:endParaRPr lang="en-US" dirty="0">
              <a:latin typeface="Consolas" pitchFamily="49" charset="0"/>
              <a:cs typeface="Consolas" pitchFamily="49" charset="0"/>
            </a:endParaRPr>
          </a:p>
          <a:p>
            <a:pPr marL="514350" indent="-514350">
              <a:buFont typeface="+mj-lt"/>
              <a:buAutoNum type="arabicPeriod" startAt="2"/>
            </a:pPr>
            <a:endParaRPr lang="en-US" dirty="0" smtClean="0"/>
          </a:p>
          <a:p>
            <a:pPr marL="514350" indent="-514350">
              <a:buFont typeface="+mj-lt"/>
              <a:buAutoNum type="arabicPeriod" startAt="3"/>
            </a:pPr>
            <a:r>
              <a:rPr lang="en-US" dirty="0" smtClean="0"/>
              <a:t>Register for notifications on specific items</a:t>
            </a:r>
          </a:p>
          <a:p>
            <a:pPr marL="909638" lvl="1" indent="-514350">
              <a:buFont typeface="+mj-lt"/>
              <a:buAutoNum type="alphaLcPeriod"/>
            </a:pPr>
            <a:r>
              <a:rPr lang="en-US" dirty="0" smtClean="0"/>
              <a:t>Request the item from the binding</a:t>
            </a:r>
          </a:p>
          <a:p>
            <a:pPr marL="909638" lvl="1" indent="-514350">
              <a:buFont typeface="+mj-lt"/>
              <a:buAutoNum type="alphaLcPeriod"/>
            </a:pPr>
            <a:r>
              <a:rPr lang="en-US" dirty="0" smtClean="0"/>
              <a:t>Call </a:t>
            </a:r>
            <a:r>
              <a:rPr lang="en-US" dirty="0" smtClean="0">
                <a:latin typeface="Consolas" pitchFamily="49" charset="0"/>
                <a:cs typeface="Consolas" pitchFamily="49" charset="0"/>
              </a:rPr>
              <a:t>retain() </a:t>
            </a:r>
            <a:r>
              <a:rPr lang="en-US" dirty="0" smtClean="0"/>
              <a:t>on the item promise</a:t>
            </a:r>
          </a:p>
          <a:p>
            <a:pPr marL="514350" indent="-514350">
              <a:buFont typeface="+mj-lt"/>
              <a:buAutoNum type="arabicPeriod" startAt="3"/>
            </a:pPr>
            <a:endParaRPr lang="en-US" dirty="0" smtClean="0"/>
          </a:p>
          <a:p>
            <a:pPr marL="514350" indent="-514350">
              <a:buFont typeface="+mj-lt"/>
              <a:buAutoNum type="arabicPeriod" startAt="3"/>
            </a:pPr>
            <a:r>
              <a:rPr lang="en-US" dirty="0" smtClean="0"/>
              <a:t>Release the binding when finished</a:t>
            </a:r>
          </a:p>
        </p:txBody>
      </p:sp>
    </p:spTree>
    <p:extLst>
      <p:ext uri="{BB962C8B-B14F-4D97-AF65-F5344CB8AC3E}">
        <p14:creationId xmlns:p14="http://schemas.microsoft.com/office/powerpoint/2010/main" val="164617094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478834" cy="1523494"/>
          </a:xfrm>
        </p:spPr>
        <p:txBody>
          <a:bodyPr/>
          <a:lstStyle/>
          <a:p>
            <a:r>
              <a:rPr lang="en-US" dirty="0" smtClean="0"/>
              <a:t>Listening for notifications</a:t>
            </a:r>
            <a:endParaRPr lang="en-US" dirty="0"/>
          </a:p>
        </p:txBody>
      </p:sp>
      <p:sp>
        <p:nvSpPr>
          <p:cNvPr id="3" name="Subtitle 2"/>
          <p:cNvSpPr>
            <a:spLocks noGrp="1"/>
          </p:cNvSpPr>
          <p:nvPr>
            <p:ph type="subTitle" idx="1"/>
          </p:nvPr>
        </p:nvSpPr>
        <p:spPr/>
        <p:txBody>
          <a:bodyPr/>
          <a:lstStyle/>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535808299"/>
      </p:ext>
    </p:extLst>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0"/>
            <a:ext cx="8701377" cy="769441"/>
          </a:xfrm>
          <a:prstGeom prst="rect">
            <a:avLst/>
          </a:prstGeom>
          <a:noFill/>
        </p:spPr>
        <p:txBody>
          <a:bodyPr wrap="square" rtlCol="0">
            <a:spAutoFit/>
          </a:bodyPr>
          <a:lstStyle/>
          <a:p>
            <a:r>
              <a:rPr lang="en-US" sz="4400" dirty="0" smtClean="0">
                <a:solidFill>
                  <a:srgbClr val="FFFFFF"/>
                </a:solidFill>
                <a:latin typeface="+mj-lt"/>
              </a:rPr>
              <a:t>Custom </a:t>
            </a:r>
            <a:r>
              <a:rPr lang="en-US" sz="4400" dirty="0" err="1" smtClean="0">
                <a:solidFill>
                  <a:srgbClr val="FFFFFF"/>
                </a:solidFill>
                <a:latin typeface="+mj-lt"/>
              </a:rPr>
              <a:t>datasources</a:t>
            </a:r>
            <a:endParaRPr lang="en-US" sz="4400" dirty="0">
              <a:solidFill>
                <a:srgbClr val="FFFFFF"/>
              </a:solidFill>
              <a:latin typeface="+mj-lt"/>
            </a:endParaRPr>
          </a:p>
        </p:txBody>
      </p:sp>
      <p:sp>
        <p:nvSpPr>
          <p:cNvPr id="3" name="TextBox 2"/>
          <p:cNvSpPr txBox="1"/>
          <p:nvPr/>
        </p:nvSpPr>
        <p:spPr>
          <a:xfrm>
            <a:off x="969964" y="4198442"/>
            <a:ext cx="7783265" cy="523220"/>
          </a:xfrm>
          <a:prstGeom prst="rect">
            <a:avLst/>
          </a:prstGeom>
          <a:noFill/>
        </p:spPr>
        <p:txBody>
          <a:bodyPr wrap="square" rtlCol="0">
            <a:spAutoFit/>
          </a:bodyPr>
          <a:lstStyle/>
          <a:p>
            <a:r>
              <a:rPr lang="en-US" sz="2800" dirty="0" smtClean="0">
                <a:solidFill>
                  <a:srgbClr val="FFFFFF"/>
                </a:solidFill>
              </a:rPr>
              <a:t>API for interfacing to your own data</a:t>
            </a:r>
            <a:endParaRPr lang="en-US" sz="2800" dirty="0">
              <a:solidFill>
                <a:srgbClr val="FFFFFF"/>
              </a:solidFill>
            </a:endParaRPr>
          </a:p>
        </p:txBody>
      </p:sp>
    </p:spTree>
    <p:extLst>
      <p:ext uri="{BB962C8B-B14F-4D97-AF65-F5344CB8AC3E}">
        <p14:creationId xmlns:p14="http://schemas.microsoft.com/office/powerpoint/2010/main" val="3138549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controls in </a:t>
            </a:r>
            <a:r>
              <a:rPr lang="en-US" dirty="0" err="1" smtClean="0"/>
              <a:t>WinJS</a:t>
            </a:r>
            <a:endParaRPr lang="en-US" dirty="0"/>
          </a:p>
        </p:txBody>
      </p:sp>
      <p:sp>
        <p:nvSpPr>
          <p:cNvPr id="3" name="Text Placeholder 2"/>
          <p:cNvSpPr>
            <a:spLocks noGrp="1"/>
          </p:cNvSpPr>
          <p:nvPr>
            <p:ph sz="half" idx="1"/>
          </p:nvPr>
        </p:nvSpPr>
        <p:spPr>
          <a:xfrm>
            <a:off x="519113" y="1447801"/>
            <a:ext cx="11149012" cy="1674305"/>
          </a:xfrm>
          <a:ln>
            <a:noFill/>
          </a:ln>
        </p:spPr>
        <p:txBody>
          <a:bodyPr/>
          <a:lstStyle/>
          <a:p>
            <a:r>
              <a:rPr lang="en-US" dirty="0" err="1" smtClean="0"/>
              <a:t>ListView</a:t>
            </a:r>
            <a:endParaRPr lang="en-US" dirty="0"/>
          </a:p>
          <a:p>
            <a:pPr lvl="1"/>
            <a:r>
              <a:rPr lang="en-US" dirty="0" smtClean="0"/>
              <a:t>Implements Windows 8 personality for lists</a:t>
            </a:r>
          </a:p>
          <a:p>
            <a:r>
              <a:rPr lang="en-US" dirty="0"/>
              <a:t>Flip View</a:t>
            </a:r>
          </a:p>
          <a:p>
            <a:pPr lvl="1"/>
            <a:r>
              <a:rPr lang="en-US" dirty="0"/>
              <a:t>Provides an item at a time </a:t>
            </a:r>
            <a:r>
              <a:rPr lang="en-US" dirty="0" smtClean="0"/>
              <a:t>view</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784"/>
          <a:stretch/>
        </p:blipFill>
        <p:spPr>
          <a:xfrm>
            <a:off x="6347155" y="2387674"/>
            <a:ext cx="5490581" cy="3380079"/>
          </a:xfrm>
          <a:prstGeom prst="rect">
            <a:avLst/>
          </a:prstGeom>
        </p:spPr>
      </p:pic>
      <p:pic>
        <p:nvPicPr>
          <p:cNvPr id="16387" name="Picture 3" descr="\\windesign\partner\BUILD_control_images\FlipView_HTML_SDKSample.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 t="1582" r="691" b="1369"/>
          <a:stretch/>
        </p:blipFill>
        <p:spPr bwMode="auto">
          <a:xfrm>
            <a:off x="2935864" y="3389435"/>
            <a:ext cx="3600450" cy="2003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9112" y="6284668"/>
            <a:ext cx="6591548"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[APP-209T] </a:t>
            </a:r>
            <a:r>
              <a:rPr lang="en-US" sz="2000" dirty="0">
                <a:gradFill>
                  <a:gsLst>
                    <a:gs pos="0">
                      <a:schemeClr val="tx1"/>
                    </a:gs>
                    <a:gs pos="86000">
                      <a:schemeClr val="tx1"/>
                    </a:gs>
                  </a:gsLst>
                  <a:lin ang="5400000" scaled="0"/>
                </a:gradFill>
              </a:rPr>
              <a:t>– Build </a:t>
            </a:r>
            <a:r>
              <a:rPr lang="en-US" sz="2000" dirty="0" smtClean="0">
                <a:gradFill>
                  <a:gsLst>
                    <a:gs pos="0">
                      <a:schemeClr val="tx1"/>
                    </a:gs>
                    <a:gs pos="86000">
                      <a:schemeClr val="tx1"/>
                    </a:gs>
                  </a:gsLst>
                  <a:lin ang="5400000" scaled="0"/>
                </a:gradFill>
              </a:rPr>
              <a:t>polished </a:t>
            </a:r>
            <a:r>
              <a:rPr lang="en-US" sz="2000" dirty="0">
                <a:gradFill>
                  <a:gsLst>
                    <a:gs pos="0">
                      <a:schemeClr val="tx1"/>
                    </a:gs>
                    <a:gs pos="86000">
                      <a:schemeClr val="tx1"/>
                    </a:gs>
                  </a:gsLst>
                  <a:lin ang="5400000" scaled="0"/>
                </a:gradFill>
              </a:rPr>
              <a:t>c</a:t>
            </a:r>
            <a:r>
              <a:rPr lang="en-US" sz="2000" dirty="0" smtClean="0">
                <a:gradFill>
                  <a:gsLst>
                    <a:gs pos="0">
                      <a:schemeClr val="tx1"/>
                    </a:gs>
                    <a:gs pos="86000">
                      <a:schemeClr val="tx1"/>
                    </a:gs>
                  </a:gsLst>
                  <a:lin ang="5400000" scaled="0"/>
                </a:gradFill>
              </a:rPr>
              <a:t>ollection </a:t>
            </a:r>
            <a:r>
              <a:rPr lang="en-US" sz="2000" dirty="0">
                <a:gradFill>
                  <a:gsLst>
                    <a:gs pos="0">
                      <a:schemeClr val="tx1"/>
                    </a:gs>
                    <a:gs pos="86000">
                      <a:schemeClr val="tx1"/>
                    </a:gs>
                  </a:gsLst>
                  <a:lin ang="5400000" scaled="0"/>
                </a:gradFill>
              </a:rPr>
              <a:t>and </a:t>
            </a:r>
            <a:r>
              <a:rPr lang="en-US" sz="2000" dirty="0" smtClean="0">
                <a:gradFill>
                  <a:gsLst>
                    <a:gs pos="0">
                      <a:schemeClr val="tx1"/>
                    </a:gs>
                    <a:gs pos="86000">
                      <a:schemeClr val="tx1"/>
                    </a:gs>
                  </a:gsLst>
                  <a:lin ang="5400000" scaled="0"/>
                </a:gradFill>
              </a:rPr>
              <a:t>list </a:t>
            </a:r>
            <a:r>
              <a:rPr lang="en-US" sz="2000" dirty="0">
                <a:gradFill>
                  <a:gsLst>
                    <a:gs pos="0">
                      <a:schemeClr val="tx1"/>
                    </a:gs>
                    <a:gs pos="86000">
                      <a:schemeClr val="tx1"/>
                    </a:gs>
                  </a:gsLst>
                  <a:lin ang="5400000" scaled="0"/>
                </a:gradFill>
              </a:rPr>
              <a:t>a</a:t>
            </a:r>
            <a:r>
              <a:rPr lang="en-US" sz="2000" dirty="0" smtClean="0">
                <a:gradFill>
                  <a:gsLst>
                    <a:gs pos="0">
                      <a:schemeClr val="tx1"/>
                    </a:gs>
                    <a:gs pos="86000">
                      <a:schemeClr val="tx1"/>
                    </a:gs>
                  </a:gsLst>
                  <a:lin ang="5400000" scaled="0"/>
                </a:gradFill>
              </a:rPr>
              <a:t>pps </a:t>
            </a:r>
            <a:r>
              <a:rPr lang="en-US" sz="2000" dirty="0">
                <a:gradFill>
                  <a:gsLst>
                    <a:gs pos="0">
                      <a:schemeClr val="tx1"/>
                    </a:gs>
                    <a:gs pos="86000">
                      <a:schemeClr val="tx1"/>
                    </a:gs>
                  </a:gsLst>
                  <a:lin ang="5400000" scaled="0"/>
                </a:gradFill>
              </a:rPr>
              <a:t>in </a:t>
            </a:r>
            <a:r>
              <a:rPr lang="en-US" sz="2000" dirty="0" smtClean="0">
                <a:gradFill>
                  <a:gsLst>
                    <a:gs pos="0">
                      <a:schemeClr val="tx1"/>
                    </a:gs>
                    <a:gs pos="86000">
                      <a:schemeClr val="tx1"/>
                    </a:gs>
                  </a:gsLst>
                  <a:lin ang="5400000" scaled="0"/>
                </a:gradFill>
              </a:rPr>
              <a:t>HTML5</a:t>
            </a:r>
            <a:endParaRPr lang="en-US" sz="20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39162503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232" y="4107576"/>
            <a:ext cx="6160168" cy="752015"/>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List Data Source API</a:t>
            </a:r>
            <a:endParaRPr lang="en-US" sz="2000" dirty="0">
              <a:latin typeface="Segoe UI" pitchFamily="34" charset="0"/>
              <a:cs typeface="Segoe UI" pitchFamily="34" charset="0"/>
            </a:endParaRPr>
          </a:p>
        </p:txBody>
      </p:sp>
      <p:sp>
        <p:nvSpPr>
          <p:cNvPr id="44" name="Title 43"/>
          <p:cNvSpPr>
            <a:spLocks noGrp="1"/>
          </p:cNvSpPr>
          <p:nvPr>
            <p:ph type="title"/>
          </p:nvPr>
        </p:nvSpPr>
        <p:spPr/>
        <p:txBody>
          <a:bodyPr/>
          <a:lstStyle/>
          <a:p>
            <a:r>
              <a:rPr lang="en-US" dirty="0" smtClean="0"/>
              <a:t>List data architecture</a:t>
            </a:r>
            <a:endParaRPr lang="en-US" dirty="0"/>
          </a:p>
        </p:txBody>
      </p:sp>
      <p:grpSp>
        <p:nvGrpSpPr>
          <p:cNvPr id="46" name="Group 45"/>
          <p:cNvGrpSpPr/>
          <p:nvPr/>
        </p:nvGrpSpPr>
        <p:grpSpPr>
          <a:xfrm>
            <a:off x="3009232" y="1497909"/>
            <a:ext cx="1791368" cy="1545336"/>
            <a:chOff x="3833064" y="1881190"/>
            <a:chExt cx="1435649" cy="1106333"/>
          </a:xfrm>
        </p:grpSpPr>
        <p:sp>
          <p:nvSpPr>
            <p:cNvPr id="3" name="Rectangle 2"/>
            <p:cNvSpPr/>
            <p:nvPr/>
          </p:nvSpPr>
          <p:spPr>
            <a:xfrm>
              <a:off x="3833064" y="1881190"/>
              <a:ext cx="1435649" cy="110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ctr"/>
              <a:r>
                <a:rPr lang="en-US" dirty="0" smtClean="0">
                  <a:latin typeface="Segoe UI" pitchFamily="34" charset="0"/>
                  <a:cs typeface="Segoe UI" pitchFamily="34" charset="0"/>
                </a:rPr>
                <a:t>Controls</a:t>
              </a:r>
              <a:endParaRPr lang="en-US" dirty="0">
                <a:latin typeface="Segoe UI" pitchFamily="34" charset="0"/>
                <a:cs typeface="Segoe UI" pitchFamily="34" charset="0"/>
              </a:endParaRPr>
            </a:p>
          </p:txBody>
        </p:sp>
        <p:grpSp>
          <p:nvGrpSpPr>
            <p:cNvPr id="40" name="Group 39"/>
            <p:cNvGrpSpPr/>
            <p:nvPr/>
          </p:nvGrpSpPr>
          <p:grpSpPr>
            <a:xfrm>
              <a:off x="4161558" y="2074276"/>
              <a:ext cx="778658" cy="530389"/>
              <a:chOff x="7313296" y="4721224"/>
              <a:chExt cx="1725930" cy="1080863"/>
            </a:xfrm>
          </p:grpSpPr>
          <p:sp>
            <p:nvSpPr>
              <p:cNvPr id="15" name="Rounded Rectangle 14"/>
              <p:cNvSpPr/>
              <p:nvPr/>
            </p:nvSpPr>
            <p:spPr bwMode="auto">
              <a:xfrm>
                <a:off x="7313296" y="4721224"/>
                <a:ext cx="1725930" cy="1080863"/>
              </a:xfrm>
              <a:prstGeom prst="roundRect">
                <a:avLst>
                  <a:gd name="adj" fmla="val 6039"/>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5" name="Rectangle 4"/>
              <p:cNvSpPr/>
              <p:nvPr/>
            </p:nvSpPr>
            <p:spPr bwMode="auto">
              <a:xfrm>
                <a:off x="743426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0" name="Rectangle 19"/>
              <p:cNvSpPr/>
              <p:nvPr/>
            </p:nvSpPr>
            <p:spPr bwMode="auto">
              <a:xfrm>
                <a:off x="7961947"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1" name="Rectangle 20"/>
              <p:cNvSpPr/>
              <p:nvPr/>
            </p:nvSpPr>
            <p:spPr bwMode="auto">
              <a:xfrm>
                <a:off x="848963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2" name="Rectangle 21"/>
              <p:cNvSpPr/>
              <p:nvPr/>
            </p:nvSpPr>
            <p:spPr bwMode="auto">
              <a:xfrm>
                <a:off x="743426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3" name="Rectangle 22"/>
              <p:cNvSpPr/>
              <p:nvPr/>
            </p:nvSpPr>
            <p:spPr bwMode="auto">
              <a:xfrm>
                <a:off x="7961947"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5" name="Rectangle 24"/>
              <p:cNvSpPr/>
              <p:nvPr/>
            </p:nvSpPr>
            <p:spPr bwMode="auto">
              <a:xfrm>
                <a:off x="848963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grpSp>
      <p:sp>
        <p:nvSpPr>
          <p:cNvPr id="8" name="Rectangle 7"/>
          <p:cNvSpPr/>
          <p:nvPr/>
        </p:nvSpPr>
        <p:spPr>
          <a:xfrm flipH="1">
            <a:off x="7070450" y="1530751"/>
            <a:ext cx="2098950" cy="1556244"/>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a:latin typeface="Segoe UI" pitchFamily="34" charset="0"/>
                <a:cs typeface="Segoe UI" pitchFamily="34" charset="0"/>
              </a:rPr>
              <a:t>App logic</a:t>
            </a:r>
          </a:p>
        </p:txBody>
      </p:sp>
      <p:sp>
        <p:nvSpPr>
          <p:cNvPr id="9" name="Snip Diagonal Corner Rectangle 8"/>
          <p:cNvSpPr/>
          <p:nvPr/>
        </p:nvSpPr>
        <p:spPr>
          <a:xfrm>
            <a:off x="743462" y="1497909"/>
            <a:ext cx="1694937" cy="1545336"/>
          </a:xfrm>
          <a:prstGeom prst="snip2DiagRect">
            <a:avLst>
              <a:gd name="adj1" fmla="val 0"/>
              <a:gd name="adj2" fmla="val 0"/>
            </a:avLst>
          </a:prstGeom>
          <a:solidFill>
            <a:srgbClr val="65BC46"/>
          </a:solidFill>
          <a:ln>
            <a:noFill/>
          </a:ln>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Item Template</a:t>
            </a:r>
            <a:endParaRPr lang="en-US" sz="2000" dirty="0">
              <a:latin typeface="Segoe UI" pitchFamily="34" charset="0"/>
              <a:cs typeface="Segoe UI" pitchFamily="34" charset="0"/>
            </a:endParaRPr>
          </a:p>
        </p:txBody>
      </p:sp>
      <p:cxnSp>
        <p:nvCxnSpPr>
          <p:cNvPr id="70" name="Straight Arrow Connector 69"/>
          <p:cNvCxnSpPr>
            <a:stCxn id="8" idx="2"/>
          </p:cNvCxnSpPr>
          <p:nvPr/>
        </p:nvCxnSpPr>
        <p:spPr>
          <a:xfrm>
            <a:off x="8119925" y="3086995"/>
            <a:ext cx="0" cy="992560"/>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 idx="1"/>
            <a:endCxn id="9" idx="0"/>
          </p:cNvCxnSpPr>
          <p:nvPr/>
        </p:nvCxnSpPr>
        <p:spPr>
          <a:xfrm flipH="1">
            <a:off x="2438399" y="2270577"/>
            <a:ext cx="570833"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904916" y="3043245"/>
            <a:ext cx="0" cy="1003763"/>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109199" y="4716464"/>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Array</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7" name="Rectangle 26"/>
          <p:cNvSpPr/>
          <p:nvPr/>
        </p:nvSpPr>
        <p:spPr>
          <a:xfrm>
            <a:off x="5185850" y="4716462"/>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Storage</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8" name="Rectangle 27"/>
          <p:cNvSpPr/>
          <p:nvPr/>
        </p:nvSpPr>
        <p:spPr>
          <a:xfrm>
            <a:off x="7246936" y="4716463"/>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Custom</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9" name="Rectangle 28"/>
          <p:cNvSpPr/>
          <p:nvPr/>
        </p:nvSpPr>
        <p:spPr bwMode="auto">
          <a:xfrm>
            <a:off x="7888406" y="717863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a:gradFill>
                  <a:gsLst>
                    <a:gs pos="0">
                      <a:schemeClr val="tx1"/>
                    </a:gs>
                    <a:gs pos="100000">
                      <a:schemeClr val="tx1"/>
                    </a:gs>
                  </a:gsLst>
                  <a:lin ang="5400000" scaled="0"/>
                </a:gradFill>
                <a:latin typeface="+mj-lt"/>
              </a:rPr>
              <a:t>PLAT-892T </a:t>
            </a:r>
            <a:r>
              <a:rPr lang="en-US" sz="1600" b="1" dirty="0" smtClean="0">
                <a:gradFill>
                  <a:gsLst>
                    <a:gs pos="0">
                      <a:schemeClr val="tx1"/>
                    </a:gs>
                    <a:gs pos="100000">
                      <a:schemeClr val="tx1"/>
                    </a:gs>
                  </a:gsLst>
                  <a:lin ang="5400000" scaled="0"/>
                </a:gradFill>
                <a:latin typeface="+mj-lt"/>
              </a:rPr>
              <a:t>- Building </a:t>
            </a:r>
            <a:r>
              <a:rPr lang="en-US" sz="1600" b="1" dirty="0">
                <a:gradFill>
                  <a:gsLst>
                    <a:gs pos="0">
                      <a:schemeClr val="tx1"/>
                    </a:gs>
                    <a:gs pos="100000">
                      <a:schemeClr val="tx1"/>
                    </a:gs>
                  </a:gsLst>
                  <a:lin ang="5400000" scaled="0"/>
                </a:gradFill>
                <a:latin typeface="+mj-lt"/>
              </a:rPr>
              <a:t>Great Gallery Experiences in Your App</a:t>
            </a:r>
          </a:p>
        </p:txBody>
      </p:sp>
      <p:sp>
        <p:nvSpPr>
          <p:cNvPr id="30" name="Rectangle 29"/>
          <p:cNvSpPr/>
          <p:nvPr/>
        </p:nvSpPr>
        <p:spPr bwMode="auto">
          <a:xfrm>
            <a:off x="6974006" y="7178632"/>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
        <p:nvSpPr>
          <p:cNvPr id="2" name="TextBox 1"/>
          <p:cNvSpPr txBox="1"/>
          <p:nvPr/>
        </p:nvSpPr>
        <p:spPr>
          <a:xfrm>
            <a:off x="524825" y="6300318"/>
            <a:ext cx="6368346"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[PLAT-892T] Building </a:t>
            </a:r>
            <a:r>
              <a:rPr lang="en-US" sz="2000" dirty="0">
                <a:gradFill>
                  <a:gsLst>
                    <a:gs pos="0">
                      <a:schemeClr val="tx1"/>
                    </a:gs>
                    <a:gs pos="86000">
                      <a:schemeClr val="tx1"/>
                    </a:gs>
                  </a:gsLst>
                  <a:lin ang="5400000" scaled="0"/>
                </a:gradFill>
              </a:rPr>
              <a:t>Great Gallery Experiences in Your </a:t>
            </a:r>
            <a:r>
              <a:rPr lang="en-US" sz="2000" dirty="0" smtClean="0">
                <a:gradFill>
                  <a:gsLst>
                    <a:gs pos="0">
                      <a:schemeClr val="tx1"/>
                    </a:gs>
                    <a:gs pos="86000">
                      <a:schemeClr val="tx1"/>
                    </a:gs>
                  </a:gsLst>
                  <a:lin ang="5400000" scaled="0"/>
                </a:gradFill>
              </a:rPr>
              <a:t>App</a:t>
            </a:r>
            <a:endParaRPr lang="en-US" sz="20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98613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232" y="4107576"/>
            <a:ext cx="6160168" cy="752015"/>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2000" dirty="0">
              <a:latin typeface="Segoe UI" pitchFamily="34" charset="0"/>
              <a:cs typeface="Segoe UI" pitchFamily="34" charset="0"/>
            </a:endParaRPr>
          </a:p>
        </p:txBody>
      </p:sp>
      <p:sp>
        <p:nvSpPr>
          <p:cNvPr id="44" name="Title 43"/>
          <p:cNvSpPr>
            <a:spLocks noGrp="1"/>
          </p:cNvSpPr>
          <p:nvPr>
            <p:ph type="title"/>
          </p:nvPr>
        </p:nvSpPr>
        <p:spPr/>
        <p:txBody>
          <a:bodyPr/>
          <a:lstStyle/>
          <a:p>
            <a:r>
              <a:rPr lang="en-US" dirty="0" smtClean="0"/>
              <a:t>List data architecture</a:t>
            </a:r>
            <a:endParaRPr lang="en-US" dirty="0"/>
          </a:p>
        </p:txBody>
      </p:sp>
      <p:grpSp>
        <p:nvGrpSpPr>
          <p:cNvPr id="46" name="Group 45"/>
          <p:cNvGrpSpPr/>
          <p:nvPr/>
        </p:nvGrpSpPr>
        <p:grpSpPr>
          <a:xfrm>
            <a:off x="3009232" y="1497909"/>
            <a:ext cx="1791368" cy="1545336"/>
            <a:chOff x="3833064" y="1881190"/>
            <a:chExt cx="1435649" cy="1106333"/>
          </a:xfrm>
        </p:grpSpPr>
        <p:sp>
          <p:nvSpPr>
            <p:cNvPr id="3" name="Rectangle 2"/>
            <p:cNvSpPr/>
            <p:nvPr/>
          </p:nvSpPr>
          <p:spPr>
            <a:xfrm>
              <a:off x="3833064" y="1881190"/>
              <a:ext cx="1435649" cy="110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ctr"/>
              <a:r>
                <a:rPr lang="en-US" dirty="0" smtClean="0">
                  <a:latin typeface="Segoe UI" pitchFamily="34" charset="0"/>
                  <a:cs typeface="Segoe UI" pitchFamily="34" charset="0"/>
                </a:rPr>
                <a:t>Controls</a:t>
              </a:r>
              <a:endParaRPr lang="en-US" dirty="0">
                <a:latin typeface="Segoe UI" pitchFamily="34" charset="0"/>
                <a:cs typeface="Segoe UI" pitchFamily="34" charset="0"/>
              </a:endParaRPr>
            </a:p>
          </p:txBody>
        </p:sp>
        <p:grpSp>
          <p:nvGrpSpPr>
            <p:cNvPr id="40" name="Group 39"/>
            <p:cNvGrpSpPr/>
            <p:nvPr/>
          </p:nvGrpSpPr>
          <p:grpSpPr>
            <a:xfrm>
              <a:off x="4161558" y="2074276"/>
              <a:ext cx="778658" cy="530389"/>
              <a:chOff x="7313296" y="4721224"/>
              <a:chExt cx="1725930" cy="1080863"/>
            </a:xfrm>
          </p:grpSpPr>
          <p:sp>
            <p:nvSpPr>
              <p:cNvPr id="15" name="Rounded Rectangle 14"/>
              <p:cNvSpPr/>
              <p:nvPr/>
            </p:nvSpPr>
            <p:spPr bwMode="auto">
              <a:xfrm>
                <a:off x="7313296" y="4721224"/>
                <a:ext cx="1725930" cy="1080863"/>
              </a:xfrm>
              <a:prstGeom prst="roundRect">
                <a:avLst>
                  <a:gd name="adj" fmla="val 6039"/>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5" name="Rectangle 4"/>
              <p:cNvSpPr/>
              <p:nvPr/>
            </p:nvSpPr>
            <p:spPr bwMode="auto">
              <a:xfrm>
                <a:off x="743426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0" name="Rectangle 19"/>
              <p:cNvSpPr/>
              <p:nvPr/>
            </p:nvSpPr>
            <p:spPr bwMode="auto">
              <a:xfrm>
                <a:off x="7961947"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1" name="Rectangle 20"/>
              <p:cNvSpPr/>
              <p:nvPr/>
            </p:nvSpPr>
            <p:spPr bwMode="auto">
              <a:xfrm>
                <a:off x="848963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2" name="Rectangle 21"/>
              <p:cNvSpPr/>
              <p:nvPr/>
            </p:nvSpPr>
            <p:spPr bwMode="auto">
              <a:xfrm>
                <a:off x="743426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3" name="Rectangle 22"/>
              <p:cNvSpPr/>
              <p:nvPr/>
            </p:nvSpPr>
            <p:spPr bwMode="auto">
              <a:xfrm>
                <a:off x="7961947"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5" name="Rectangle 24"/>
              <p:cNvSpPr/>
              <p:nvPr/>
            </p:nvSpPr>
            <p:spPr bwMode="auto">
              <a:xfrm>
                <a:off x="848963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grpSp>
      <p:sp>
        <p:nvSpPr>
          <p:cNvPr id="8" name="Rectangle 7"/>
          <p:cNvSpPr/>
          <p:nvPr/>
        </p:nvSpPr>
        <p:spPr>
          <a:xfrm flipH="1">
            <a:off x="7070450" y="1530751"/>
            <a:ext cx="2098950" cy="1556244"/>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a:latin typeface="Segoe UI" pitchFamily="34" charset="0"/>
                <a:cs typeface="Segoe UI" pitchFamily="34" charset="0"/>
              </a:rPr>
              <a:t>App logic</a:t>
            </a:r>
          </a:p>
        </p:txBody>
      </p:sp>
      <p:sp>
        <p:nvSpPr>
          <p:cNvPr id="9" name="Snip Diagonal Corner Rectangle 8"/>
          <p:cNvSpPr/>
          <p:nvPr/>
        </p:nvSpPr>
        <p:spPr>
          <a:xfrm>
            <a:off x="743462" y="1497909"/>
            <a:ext cx="1694937" cy="1545336"/>
          </a:xfrm>
          <a:prstGeom prst="snip2DiagRect">
            <a:avLst>
              <a:gd name="adj1" fmla="val 0"/>
              <a:gd name="adj2" fmla="val 0"/>
            </a:avLst>
          </a:prstGeom>
          <a:solidFill>
            <a:srgbClr val="65BC46"/>
          </a:solidFill>
          <a:ln>
            <a:noFill/>
          </a:ln>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Item Template</a:t>
            </a:r>
            <a:endParaRPr lang="en-US" sz="2000" dirty="0">
              <a:latin typeface="Segoe UI" pitchFamily="34" charset="0"/>
              <a:cs typeface="Segoe UI" pitchFamily="34" charset="0"/>
            </a:endParaRPr>
          </a:p>
        </p:txBody>
      </p:sp>
      <p:cxnSp>
        <p:nvCxnSpPr>
          <p:cNvPr id="70" name="Straight Arrow Connector 69"/>
          <p:cNvCxnSpPr>
            <a:stCxn id="8" idx="2"/>
          </p:cNvCxnSpPr>
          <p:nvPr/>
        </p:nvCxnSpPr>
        <p:spPr>
          <a:xfrm>
            <a:off x="8119925" y="3086995"/>
            <a:ext cx="0" cy="992560"/>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 idx="1"/>
            <a:endCxn id="9" idx="0"/>
          </p:cNvCxnSpPr>
          <p:nvPr/>
        </p:nvCxnSpPr>
        <p:spPr>
          <a:xfrm flipH="1">
            <a:off x="2438399" y="2270577"/>
            <a:ext cx="570833"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904916" y="3043245"/>
            <a:ext cx="0" cy="1003763"/>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109199" y="4716464"/>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Array</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7" name="Rectangle 26"/>
          <p:cNvSpPr/>
          <p:nvPr/>
        </p:nvSpPr>
        <p:spPr>
          <a:xfrm>
            <a:off x="5185850" y="4716462"/>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Storage</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8" name="Rectangle 27"/>
          <p:cNvSpPr/>
          <p:nvPr/>
        </p:nvSpPr>
        <p:spPr>
          <a:xfrm>
            <a:off x="7246936" y="4716463"/>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Custom</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78" name="Rectangle 77"/>
          <p:cNvSpPr/>
          <p:nvPr/>
        </p:nvSpPr>
        <p:spPr>
          <a:xfrm>
            <a:off x="3009232" y="4107575"/>
            <a:ext cx="6160168" cy="752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List Data Source API</a:t>
            </a:r>
            <a:endParaRPr lang="en-US" sz="2000" dirty="0">
              <a:latin typeface="Segoe UI" pitchFamily="34" charset="0"/>
              <a:cs typeface="Segoe UI" pitchFamily="34" charset="0"/>
            </a:endParaRPr>
          </a:p>
        </p:txBody>
      </p:sp>
    </p:spTree>
    <p:extLst>
      <p:ext uri="{BB962C8B-B14F-4D97-AF65-F5344CB8AC3E}">
        <p14:creationId xmlns:p14="http://schemas.microsoft.com/office/powerpoint/2010/main" val="456664159"/>
      </p:ext>
    </p:extLst>
  </p:cSld>
  <p:clrMapOvr>
    <a:masterClrMapping/>
  </p:clrMapOvr>
  <p:transition advClick="0" advTm="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500"/>
                                        <p:tgtEl>
                                          <p:spTgt spid="27"/>
                                        </p:tgtEl>
                                        <p:attrNameLst>
                                          <p:attrName>ppt_x</p:attrName>
                                        </p:attrNameLst>
                                      </p:cBhvr>
                                      <p:tavLst>
                                        <p:tav tm="0">
                                          <p:val>
                                            <p:strVal val="ppt_x"/>
                                          </p:val>
                                        </p:tav>
                                        <p:tav tm="100000">
                                          <p:val>
                                            <p:strVal val="0-ppt_w/2"/>
                                          </p:val>
                                        </p:tav>
                                      </p:tavLst>
                                    </p:anim>
                                    <p:anim calcmode="lin" valueType="num">
                                      <p:cBhvr additive="base">
                                        <p:cTn id="7" dur="500"/>
                                        <p:tgtEl>
                                          <p:spTgt spid="27"/>
                                        </p:tgtEl>
                                        <p:attrNameLst>
                                          <p:attrName>ppt_y</p:attrName>
                                        </p:attrNameLst>
                                      </p:cBhvr>
                                      <p:tavLst>
                                        <p:tav tm="0">
                                          <p:val>
                                            <p:strVal val="ppt_y"/>
                                          </p:val>
                                        </p:tav>
                                        <p:tav tm="100000">
                                          <p:val>
                                            <p:strVal val="ppt_y"/>
                                          </p:val>
                                        </p:tav>
                                      </p:tavLst>
                                    </p:anim>
                                    <p:set>
                                      <p:cBhvr>
                                        <p:cTn id="8" dur="1" fill="hold">
                                          <p:stCondLst>
                                            <p:cond delay="499"/>
                                          </p:stCondLst>
                                        </p:cTn>
                                        <p:tgtEl>
                                          <p:spTgt spid="27"/>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0-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74"/>
                                        </p:tgtEl>
                                      </p:cBhvr>
                                    </p:animEffect>
                                    <p:set>
                                      <p:cBhvr>
                                        <p:cTn id="15" dur="1" fill="hold">
                                          <p:stCondLst>
                                            <p:cond delay="499"/>
                                          </p:stCondLst>
                                        </p:cTn>
                                        <p:tgtEl>
                                          <p:spTgt spid="74"/>
                                        </p:tgtEl>
                                        <p:attrNameLst>
                                          <p:attrName>style.visibility</p:attrName>
                                        </p:attrNameLst>
                                      </p:cBhvr>
                                      <p:to>
                                        <p:strVal val="hidden"/>
                                      </p:to>
                                    </p:set>
                                  </p:childTnLst>
                                </p:cTn>
                              </p:par>
                              <p:par>
                                <p:cTn id="16" presetID="2" presetClass="exit" presetSubtype="8" fill="hold" grpId="0" nodeType="withEffect">
                                  <p:stCondLst>
                                    <p:cond delay="0"/>
                                  </p:stCondLst>
                                  <p:childTnLst>
                                    <p:anim calcmode="lin" valueType="num">
                                      <p:cBhvr additive="base">
                                        <p:cTn id="17" dur="500"/>
                                        <p:tgtEl>
                                          <p:spTgt spid="8"/>
                                        </p:tgtEl>
                                        <p:attrNameLst>
                                          <p:attrName>ppt_x</p:attrName>
                                        </p:attrNameLst>
                                      </p:cBhvr>
                                      <p:tavLst>
                                        <p:tav tm="0">
                                          <p:val>
                                            <p:strVal val="ppt_x"/>
                                          </p:val>
                                        </p:tav>
                                        <p:tav tm="100000">
                                          <p:val>
                                            <p:strVal val="0-ppt_w/2"/>
                                          </p:val>
                                        </p:tav>
                                      </p:tavLst>
                                    </p:anim>
                                    <p:anim calcmode="lin" valueType="num">
                                      <p:cBhvr additive="base">
                                        <p:cTn id="18" dur="500"/>
                                        <p:tgtEl>
                                          <p:spTgt spid="8"/>
                                        </p:tgtEl>
                                        <p:attrNameLst>
                                          <p:attrName>ppt_y</p:attrName>
                                        </p:attrNameLst>
                                      </p:cBhvr>
                                      <p:tavLst>
                                        <p:tav tm="0">
                                          <p:val>
                                            <p:strVal val="ppt_y"/>
                                          </p:val>
                                        </p:tav>
                                        <p:tav tm="100000">
                                          <p:val>
                                            <p:strVal val="ppt_y"/>
                                          </p:val>
                                        </p:tav>
                                      </p:tavLst>
                                    </p:anim>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70"/>
                                        </p:tgtEl>
                                      </p:cBhvr>
                                    </p:animEffect>
                                    <p:set>
                                      <p:cBhvr>
                                        <p:cTn id="22" dur="1" fill="hold">
                                          <p:stCondLst>
                                            <p:cond delay="499"/>
                                          </p:stCondLst>
                                        </p:cTn>
                                        <p:tgtEl>
                                          <p:spTgt spid="70"/>
                                        </p:tgtEl>
                                        <p:attrNameLst>
                                          <p:attrName>style.visibility</p:attrName>
                                        </p:attrNameLst>
                                      </p:cBhvr>
                                      <p:to>
                                        <p:strVal val="hidden"/>
                                      </p:to>
                                    </p:set>
                                  </p:childTnLst>
                                </p:cTn>
                              </p:par>
                              <p:par>
                                <p:cTn id="23" presetID="2" presetClass="exit" presetSubtype="8" fill="hold" grpId="0" nodeType="withEffect">
                                  <p:stCondLst>
                                    <p:cond delay="0"/>
                                  </p:stCondLst>
                                  <p:childTnLst>
                                    <p:anim calcmode="lin" valueType="num">
                                      <p:cBhvr additive="base">
                                        <p:cTn id="24" dur="500"/>
                                        <p:tgtEl>
                                          <p:spTgt spid="86"/>
                                        </p:tgtEl>
                                        <p:attrNameLst>
                                          <p:attrName>ppt_x</p:attrName>
                                        </p:attrNameLst>
                                      </p:cBhvr>
                                      <p:tavLst>
                                        <p:tav tm="0">
                                          <p:val>
                                            <p:strVal val="ppt_x"/>
                                          </p:val>
                                        </p:tav>
                                        <p:tav tm="100000">
                                          <p:val>
                                            <p:strVal val="0-ppt_w/2"/>
                                          </p:val>
                                        </p:tav>
                                      </p:tavLst>
                                    </p:anim>
                                    <p:anim calcmode="lin" valueType="num">
                                      <p:cBhvr additive="base">
                                        <p:cTn id="25" dur="500"/>
                                        <p:tgtEl>
                                          <p:spTgt spid="86"/>
                                        </p:tgtEl>
                                        <p:attrNameLst>
                                          <p:attrName>ppt_y</p:attrName>
                                        </p:attrNameLst>
                                      </p:cBhvr>
                                      <p:tavLst>
                                        <p:tav tm="0">
                                          <p:val>
                                            <p:strVal val="ppt_y"/>
                                          </p:val>
                                        </p:tav>
                                        <p:tav tm="100000">
                                          <p:val>
                                            <p:strVal val="ppt_y"/>
                                          </p:val>
                                        </p:tav>
                                      </p:tavLst>
                                    </p:anim>
                                    <p:set>
                                      <p:cBhvr>
                                        <p:cTn id="26" dur="1" fill="hold">
                                          <p:stCondLst>
                                            <p:cond delay="499"/>
                                          </p:stCondLst>
                                        </p:cTn>
                                        <p:tgtEl>
                                          <p:spTgt spid="8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7"/>
                                        </p:tgtEl>
                                      </p:cBhvr>
                                    </p:animEffect>
                                    <p:set>
                                      <p:cBhvr>
                                        <p:cTn id="29" dur="1" fill="hold">
                                          <p:stCondLst>
                                            <p:cond delay="499"/>
                                          </p:stCondLst>
                                        </p:cTn>
                                        <p:tgtEl>
                                          <p:spTgt spid="67"/>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78"/>
                                        </p:tgtEl>
                                      </p:cBhvr>
                                    </p:animEffect>
                                    <p:set>
                                      <p:cBhvr>
                                        <p:cTn id="32" dur="1" fill="hold">
                                          <p:stCondLst>
                                            <p:cond delay="499"/>
                                          </p:stCondLst>
                                        </p:cTn>
                                        <p:tgtEl>
                                          <p:spTgt spid="78"/>
                                        </p:tgtEl>
                                        <p:attrNameLst>
                                          <p:attrName>style.visibility</p:attrName>
                                        </p:attrNameLst>
                                      </p:cBhvr>
                                      <p:to>
                                        <p:strVal val="hidden"/>
                                      </p:to>
                                    </p:set>
                                  </p:childTnLst>
                                </p:cTn>
                              </p:par>
                            </p:childTnLst>
                          </p:cTn>
                        </p:par>
                        <p:par>
                          <p:cTn id="33" fill="hold">
                            <p:stCondLst>
                              <p:cond delay="500"/>
                            </p:stCondLst>
                            <p:childTnLst>
                              <p:par>
                                <p:cTn id="34" presetID="35" presetClass="path" presetSubtype="0" accel="50000" decel="50000" fill="hold" grpId="1" nodeType="afterEffect">
                                  <p:stCondLst>
                                    <p:cond delay="0"/>
                                  </p:stCondLst>
                                  <p:childTnLst>
                                    <p:animMotion origin="layout" path="M -2.04454E-6 2.59259E-6 L -0.35069 2.59259E-6 " pathEditMode="relative" rAng="0" ptsTypes="AA">
                                      <p:cBhvr>
                                        <p:cTn id="35" dur="500" fill="hold"/>
                                        <p:tgtEl>
                                          <p:spTgt spid="28"/>
                                        </p:tgtEl>
                                        <p:attrNameLst>
                                          <p:attrName>ppt_x</p:attrName>
                                          <p:attrName>ppt_y</p:attrName>
                                        </p:attrNameLst>
                                      </p:cBhvr>
                                      <p:rCtr x="-17541" y="0"/>
                                    </p:animMotion>
                                  </p:childTnLst>
                                </p:cTn>
                              </p:par>
                              <p:par>
                                <p:cTn id="36" presetID="35" presetClass="path" presetSubtype="0" accel="50000" decel="50000" fill="hold" grpId="0" nodeType="withEffect">
                                  <p:stCondLst>
                                    <p:cond delay="0"/>
                                  </p:stCondLst>
                                  <p:childTnLst>
                                    <p:animMotion origin="layout" path="M -4.21149E-6 -3.7037E-6 L -0.17853 -3.7037E-6 " pathEditMode="relative" rAng="0" ptsTypes="AA">
                                      <p:cBhvr>
                                        <p:cTn id="37" dur="500" fill="hold"/>
                                        <p:tgtEl>
                                          <p:spTgt spid="4"/>
                                        </p:tgtEl>
                                        <p:attrNameLst>
                                          <p:attrName>ppt_x</p:attrName>
                                          <p:attrName>ppt_y</p:attrName>
                                        </p:attrNameLst>
                                      </p:cBhvr>
                                      <p:rCtr x="-8933" y="0"/>
                                    </p:animMotion>
                                  </p:childTnLst>
                                </p:cTn>
                              </p:par>
                              <p:par>
                                <p:cTn id="38" presetID="6" presetClass="emph" presetSubtype="0" fill="hold" grpId="1" nodeType="withEffect">
                                  <p:stCondLst>
                                    <p:cond delay="0"/>
                                  </p:stCondLst>
                                  <p:childTnLst>
                                    <p:animScale>
                                      <p:cBhvr>
                                        <p:cTn id="39" dur="500" fill="hold"/>
                                        <p:tgtEl>
                                          <p:spTgt spid="4"/>
                                        </p:tgtEl>
                                      </p:cBhvr>
                                      <p:by x="35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9" grpId="0" animBg="1"/>
      <p:bldP spid="86" grpId="0" animBg="1"/>
      <p:bldP spid="27" grpId="0" animBg="1"/>
      <p:bldP spid="28" grpId="1" animBg="1"/>
      <p:bldP spid="7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a:xfrm>
            <a:off x="519112" y="241126"/>
            <a:ext cx="11149013" cy="609398"/>
          </a:xfrm>
        </p:spPr>
        <p:txBody>
          <a:bodyPr/>
          <a:lstStyle/>
          <a:p>
            <a:r>
              <a:rPr lang="en-US" dirty="0" smtClean="0"/>
              <a:t>Custom data </a:t>
            </a:r>
            <a:r>
              <a:rPr lang="en-US" dirty="0"/>
              <a:t>s</a:t>
            </a:r>
            <a:r>
              <a:rPr lang="en-US" dirty="0" smtClean="0"/>
              <a:t>ources</a:t>
            </a:r>
            <a:endParaRPr lang="en-US" dirty="0"/>
          </a:p>
        </p:txBody>
      </p:sp>
      <p:cxnSp>
        <p:nvCxnSpPr>
          <p:cNvPr id="73" name="Straight Arrow Connector 72"/>
          <p:cNvCxnSpPr>
            <a:stCxn id="80" idx="2"/>
            <a:endCxn id="74" idx="0"/>
          </p:cNvCxnSpPr>
          <p:nvPr/>
        </p:nvCxnSpPr>
        <p:spPr>
          <a:xfrm>
            <a:off x="3911266" y="3043245"/>
            <a:ext cx="0" cy="1075884"/>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90" idx="3"/>
          </p:cNvCxnSpPr>
          <p:nvPr/>
        </p:nvCxnSpPr>
        <p:spPr>
          <a:xfrm flipH="1">
            <a:off x="4853566" y="3043245"/>
            <a:ext cx="2685926" cy="2066514"/>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Cloud 55"/>
          <p:cNvSpPr/>
          <p:nvPr/>
        </p:nvSpPr>
        <p:spPr bwMode="auto">
          <a:xfrm>
            <a:off x="7539492" y="2079323"/>
            <a:ext cx="1733835" cy="1201669"/>
          </a:xfrm>
          <a:prstGeom prst="cloud">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latin typeface="Segoe UI" pitchFamily="34" charset="0"/>
                <a:cs typeface="Segoe UI" pitchFamily="34" charset="0"/>
              </a:rPr>
              <a:t>Cloud</a:t>
            </a:r>
          </a:p>
        </p:txBody>
      </p:sp>
      <p:cxnSp>
        <p:nvCxnSpPr>
          <p:cNvPr id="58" name="Straight Arrow Connector 57"/>
          <p:cNvCxnSpPr>
            <a:stCxn id="60" idx="1"/>
            <a:endCxn id="90" idx="3"/>
          </p:cNvCxnSpPr>
          <p:nvPr/>
        </p:nvCxnSpPr>
        <p:spPr>
          <a:xfrm flipH="1">
            <a:off x="4853566" y="4375782"/>
            <a:ext cx="2965566" cy="733977"/>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90" idx="3"/>
          </p:cNvCxnSpPr>
          <p:nvPr/>
        </p:nvCxnSpPr>
        <p:spPr>
          <a:xfrm flipH="1" flipV="1">
            <a:off x="4853566" y="5109759"/>
            <a:ext cx="2512434" cy="393296"/>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7926137" y="5202788"/>
            <a:ext cx="1016000" cy="1142270"/>
          </a:xfrm>
          <a:prstGeom prst="round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gradFill>
                  <a:gsLst>
                    <a:gs pos="0">
                      <a:schemeClr val="tx1"/>
                    </a:gs>
                    <a:gs pos="100000">
                      <a:schemeClr val="tx1"/>
                    </a:gs>
                  </a:gsLst>
                  <a:lin ang="5400000" scaled="0"/>
                </a:gradFill>
                <a:latin typeface="Segoe UI" pitchFamily="34" charset="0"/>
                <a:cs typeface="Segoe UI" pitchFamily="34" charset="0"/>
              </a:rPr>
              <a:t>WinRT</a:t>
            </a:r>
            <a:endParaRPr lang="en-US" sz="2000" dirty="0" smtClean="0">
              <a:gradFill>
                <a:gsLst>
                  <a:gs pos="0">
                    <a:schemeClr val="tx1"/>
                  </a:gs>
                  <a:gs pos="100000">
                    <a:schemeClr val="tx1"/>
                  </a:gs>
                </a:gsLst>
                <a:lin ang="5400000" scaled="0"/>
              </a:gradFill>
              <a:latin typeface="Segoe UI" pitchFamily="34" charset="0"/>
              <a:cs typeface="Segoe UI" pitchFamily="34" charset="0"/>
            </a:endParaRPr>
          </a:p>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Segoe UI" pitchFamily="34" charset="0"/>
                <a:cs typeface="Segoe UI" pitchFamily="34" charset="0"/>
              </a:rPr>
              <a:t>API</a:t>
            </a:r>
          </a:p>
        </p:txBody>
      </p:sp>
      <p:grpSp>
        <p:nvGrpSpPr>
          <p:cNvPr id="14" name="Group 13"/>
          <p:cNvGrpSpPr/>
          <p:nvPr/>
        </p:nvGrpSpPr>
        <p:grpSpPr>
          <a:xfrm>
            <a:off x="7570118" y="5459022"/>
            <a:ext cx="356019" cy="184985"/>
            <a:chOff x="4673600" y="1837373"/>
            <a:chExt cx="666464" cy="310896"/>
          </a:xfrm>
        </p:grpSpPr>
        <p:sp>
          <p:nvSpPr>
            <p:cNvPr id="11" name="Oval 10"/>
            <p:cNvSpPr/>
            <p:nvPr/>
          </p:nvSpPr>
          <p:spPr bwMode="auto">
            <a:xfrm>
              <a:off x="4673600" y="1837373"/>
              <a:ext cx="310445" cy="310896"/>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13" name="Straight Connector 12"/>
            <p:cNvCxnSpPr/>
            <p:nvPr/>
          </p:nvCxnSpPr>
          <p:spPr>
            <a:xfrm>
              <a:off x="4997164" y="1992821"/>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0" name="Picture 59"/>
          <p:cNvPicPr>
            <a:picLocks noChangeAspect="1"/>
          </p:cNvPicPr>
          <p:nvPr/>
        </p:nvPicPr>
        <p:blipFill rotWithShape="1">
          <a:blip r:embed="rId3">
            <a:extLst>
              <a:ext uri="{28A0092B-C50C-407E-A947-70E740481C1C}">
                <a14:useLocalDpi xmlns:a14="http://schemas.microsoft.com/office/drawing/2010/main" val="0"/>
              </a:ext>
            </a:extLst>
          </a:blip>
          <a:srcRect r="72271"/>
          <a:stretch/>
        </p:blipFill>
        <p:spPr>
          <a:xfrm>
            <a:off x="7819132" y="3748479"/>
            <a:ext cx="1174554" cy="1254606"/>
          </a:xfrm>
          <a:prstGeom prst="rect">
            <a:avLst/>
          </a:prstGeom>
        </p:spPr>
      </p:pic>
      <p:sp>
        <p:nvSpPr>
          <p:cNvPr id="74" name="Rectangle 73"/>
          <p:cNvSpPr/>
          <p:nvPr/>
        </p:nvSpPr>
        <p:spPr>
          <a:xfrm>
            <a:off x="2844132" y="4119129"/>
            <a:ext cx="2134268" cy="752015"/>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Data Source API</a:t>
            </a:r>
            <a:endParaRPr lang="en-US" sz="2000" dirty="0">
              <a:latin typeface="Segoe UI" pitchFamily="34" charset="0"/>
              <a:cs typeface="Segoe UI" pitchFamily="34" charset="0"/>
            </a:endParaRPr>
          </a:p>
        </p:txBody>
      </p:sp>
      <p:grpSp>
        <p:nvGrpSpPr>
          <p:cNvPr id="79" name="Group 78"/>
          <p:cNvGrpSpPr/>
          <p:nvPr/>
        </p:nvGrpSpPr>
        <p:grpSpPr>
          <a:xfrm>
            <a:off x="3015582" y="1497909"/>
            <a:ext cx="1791368" cy="1545336"/>
            <a:chOff x="3833064" y="1881190"/>
            <a:chExt cx="1435649" cy="1106333"/>
          </a:xfrm>
        </p:grpSpPr>
        <p:sp>
          <p:nvSpPr>
            <p:cNvPr id="80" name="Rectangle 79"/>
            <p:cNvSpPr/>
            <p:nvPr/>
          </p:nvSpPr>
          <p:spPr>
            <a:xfrm>
              <a:off x="3833064" y="1881190"/>
              <a:ext cx="1435649" cy="110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ctr"/>
              <a:r>
                <a:rPr lang="en-US" dirty="0" smtClean="0">
                  <a:latin typeface="Segoe UI" pitchFamily="34" charset="0"/>
                  <a:cs typeface="Segoe UI" pitchFamily="34" charset="0"/>
                </a:rPr>
                <a:t>Controls</a:t>
              </a:r>
              <a:endParaRPr lang="en-US" dirty="0">
                <a:latin typeface="Segoe UI" pitchFamily="34" charset="0"/>
                <a:cs typeface="Segoe UI" pitchFamily="34" charset="0"/>
              </a:endParaRPr>
            </a:p>
          </p:txBody>
        </p:sp>
        <p:grpSp>
          <p:nvGrpSpPr>
            <p:cNvPr id="81" name="Group 80"/>
            <p:cNvGrpSpPr/>
            <p:nvPr/>
          </p:nvGrpSpPr>
          <p:grpSpPr>
            <a:xfrm>
              <a:off x="4161558" y="2074276"/>
              <a:ext cx="778658" cy="530389"/>
              <a:chOff x="7313296" y="4721224"/>
              <a:chExt cx="1725930" cy="1080863"/>
            </a:xfrm>
          </p:grpSpPr>
          <p:sp>
            <p:nvSpPr>
              <p:cNvPr id="83" name="Rounded Rectangle 82"/>
              <p:cNvSpPr/>
              <p:nvPr/>
            </p:nvSpPr>
            <p:spPr bwMode="auto">
              <a:xfrm>
                <a:off x="7313296" y="4721224"/>
                <a:ext cx="1725930" cy="1080863"/>
              </a:xfrm>
              <a:prstGeom prst="roundRect">
                <a:avLst>
                  <a:gd name="adj" fmla="val 6039"/>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4" name="Rectangle 83"/>
              <p:cNvSpPr/>
              <p:nvPr/>
            </p:nvSpPr>
            <p:spPr bwMode="auto">
              <a:xfrm>
                <a:off x="743426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5" name="Rectangle 84"/>
              <p:cNvSpPr/>
              <p:nvPr/>
            </p:nvSpPr>
            <p:spPr bwMode="auto">
              <a:xfrm>
                <a:off x="7961947"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6" name="Rectangle 85"/>
              <p:cNvSpPr/>
              <p:nvPr/>
            </p:nvSpPr>
            <p:spPr bwMode="auto">
              <a:xfrm>
                <a:off x="848963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7" name="Rectangle 86"/>
              <p:cNvSpPr/>
              <p:nvPr/>
            </p:nvSpPr>
            <p:spPr bwMode="auto">
              <a:xfrm>
                <a:off x="743426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8" name="Rectangle 87"/>
              <p:cNvSpPr/>
              <p:nvPr/>
            </p:nvSpPr>
            <p:spPr bwMode="auto">
              <a:xfrm>
                <a:off x="7961947"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9" name="Rectangle 88"/>
              <p:cNvSpPr/>
              <p:nvPr/>
            </p:nvSpPr>
            <p:spPr bwMode="auto">
              <a:xfrm>
                <a:off x="848963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grpSp>
      <p:sp>
        <p:nvSpPr>
          <p:cNvPr id="90" name="Rectangle 89"/>
          <p:cNvSpPr/>
          <p:nvPr/>
        </p:nvSpPr>
        <p:spPr>
          <a:xfrm>
            <a:off x="2968966" y="4716464"/>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Custom</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Tree>
    <p:extLst>
      <p:ext uri="{BB962C8B-B14F-4D97-AF65-F5344CB8AC3E}">
        <p14:creationId xmlns:p14="http://schemas.microsoft.com/office/powerpoint/2010/main" val="1209217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par>
                                <p:cTn id="12" presetID="10" presetClass="entr" presetSubtype="0" fill="hold"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500"/>
                                        <p:tgtEl>
                                          <p:spTgt spid="7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162408" y="1698149"/>
            <a:ext cx="2864358" cy="4672506"/>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latin typeface="Segoe UI Light" pitchFamily="34" charset="0"/>
              </a:rPr>
              <a:t>Hosted on</a:t>
            </a:r>
          </a:p>
          <a:p>
            <a:pPr algn="ctr"/>
            <a:r>
              <a:rPr lang="en-US" sz="2000" b="1" dirty="0" smtClean="0">
                <a:solidFill>
                  <a:schemeClr val="tx1"/>
                </a:solidFill>
                <a:latin typeface="Segoe UI Light" pitchFamily="34" charset="0"/>
              </a:rPr>
              <a:t>Windows Azure </a:t>
            </a:r>
          </a:p>
        </p:txBody>
      </p:sp>
      <p:sp>
        <p:nvSpPr>
          <p:cNvPr id="44" name="Title 43"/>
          <p:cNvSpPr>
            <a:spLocks noGrp="1"/>
          </p:cNvSpPr>
          <p:nvPr>
            <p:ph type="title"/>
          </p:nvPr>
        </p:nvSpPr>
        <p:spPr/>
        <p:txBody>
          <a:bodyPr/>
          <a:lstStyle/>
          <a:p>
            <a:r>
              <a:rPr lang="en-US" dirty="0" smtClean="0"/>
              <a:t>Word Game custom </a:t>
            </a:r>
            <a:r>
              <a:rPr lang="en-US" dirty="0" err="1" smtClean="0"/>
              <a:t>datasource</a:t>
            </a:r>
            <a:endParaRPr lang="en-US" dirty="0"/>
          </a:p>
        </p:txBody>
      </p:sp>
      <p:cxnSp>
        <p:nvCxnSpPr>
          <p:cNvPr id="73" name="Straight Arrow Connector 72"/>
          <p:cNvCxnSpPr>
            <a:stCxn id="80" idx="2"/>
            <a:endCxn id="74" idx="0"/>
          </p:cNvCxnSpPr>
          <p:nvPr/>
        </p:nvCxnSpPr>
        <p:spPr>
          <a:xfrm>
            <a:off x="3911266" y="3043245"/>
            <a:ext cx="0" cy="1075884"/>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4893832" y="3043245"/>
            <a:ext cx="2645660" cy="2066513"/>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Cloud 55"/>
          <p:cNvSpPr/>
          <p:nvPr/>
        </p:nvSpPr>
        <p:spPr bwMode="auto">
          <a:xfrm>
            <a:off x="7539492" y="2079323"/>
            <a:ext cx="1733835" cy="1201669"/>
          </a:xfrm>
          <a:prstGeom prst="cloud">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tx1"/>
                </a:solidFill>
                <a:latin typeface="Segoe UI" pitchFamily="34" charset="0"/>
                <a:cs typeface="Segoe UI" pitchFamily="34" charset="0"/>
              </a:rPr>
              <a:t>Cloud</a:t>
            </a:r>
          </a:p>
        </p:txBody>
      </p:sp>
      <p:sp>
        <p:nvSpPr>
          <p:cNvPr id="74" name="Rectangle 73"/>
          <p:cNvSpPr/>
          <p:nvPr/>
        </p:nvSpPr>
        <p:spPr>
          <a:xfrm>
            <a:off x="2844132" y="4119129"/>
            <a:ext cx="2134268" cy="752015"/>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Data Source API</a:t>
            </a:r>
            <a:endParaRPr lang="en-US" sz="2000" dirty="0">
              <a:latin typeface="Segoe UI" pitchFamily="34" charset="0"/>
              <a:cs typeface="Segoe UI" pitchFamily="34" charset="0"/>
            </a:endParaRPr>
          </a:p>
        </p:txBody>
      </p:sp>
      <p:grpSp>
        <p:nvGrpSpPr>
          <p:cNvPr id="79" name="Group 78"/>
          <p:cNvGrpSpPr/>
          <p:nvPr/>
        </p:nvGrpSpPr>
        <p:grpSpPr>
          <a:xfrm>
            <a:off x="3015582" y="1497909"/>
            <a:ext cx="1791368" cy="1545336"/>
            <a:chOff x="3833064" y="1881190"/>
            <a:chExt cx="1435649" cy="1106333"/>
          </a:xfrm>
        </p:grpSpPr>
        <p:sp>
          <p:nvSpPr>
            <p:cNvPr id="80" name="Rectangle 79"/>
            <p:cNvSpPr/>
            <p:nvPr/>
          </p:nvSpPr>
          <p:spPr>
            <a:xfrm>
              <a:off x="3833064" y="1881190"/>
              <a:ext cx="1435649" cy="110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ctr"/>
              <a:r>
                <a:rPr lang="en-US" dirty="0" smtClean="0">
                  <a:latin typeface="Segoe UI" pitchFamily="34" charset="0"/>
                  <a:cs typeface="Segoe UI" pitchFamily="34" charset="0"/>
                </a:rPr>
                <a:t>Controls</a:t>
              </a:r>
              <a:endParaRPr lang="en-US" dirty="0">
                <a:latin typeface="Segoe UI" pitchFamily="34" charset="0"/>
                <a:cs typeface="Segoe UI" pitchFamily="34" charset="0"/>
              </a:endParaRPr>
            </a:p>
          </p:txBody>
        </p:sp>
        <p:grpSp>
          <p:nvGrpSpPr>
            <p:cNvPr id="81" name="Group 80"/>
            <p:cNvGrpSpPr/>
            <p:nvPr/>
          </p:nvGrpSpPr>
          <p:grpSpPr>
            <a:xfrm>
              <a:off x="4161558" y="2074276"/>
              <a:ext cx="778658" cy="530389"/>
              <a:chOff x="7313296" y="4721224"/>
              <a:chExt cx="1725930" cy="1080863"/>
            </a:xfrm>
          </p:grpSpPr>
          <p:sp>
            <p:nvSpPr>
              <p:cNvPr id="83" name="Rounded Rectangle 82"/>
              <p:cNvSpPr/>
              <p:nvPr/>
            </p:nvSpPr>
            <p:spPr bwMode="auto">
              <a:xfrm>
                <a:off x="7313296" y="4721224"/>
                <a:ext cx="1725930" cy="1080863"/>
              </a:xfrm>
              <a:prstGeom prst="roundRect">
                <a:avLst>
                  <a:gd name="adj" fmla="val 6039"/>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4" name="Rectangle 83"/>
              <p:cNvSpPr/>
              <p:nvPr/>
            </p:nvSpPr>
            <p:spPr bwMode="auto">
              <a:xfrm>
                <a:off x="743426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5" name="Rectangle 84"/>
              <p:cNvSpPr/>
              <p:nvPr/>
            </p:nvSpPr>
            <p:spPr bwMode="auto">
              <a:xfrm>
                <a:off x="7961947"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6" name="Rectangle 85"/>
              <p:cNvSpPr/>
              <p:nvPr/>
            </p:nvSpPr>
            <p:spPr bwMode="auto">
              <a:xfrm>
                <a:off x="848963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7" name="Rectangle 86"/>
              <p:cNvSpPr/>
              <p:nvPr/>
            </p:nvSpPr>
            <p:spPr bwMode="auto">
              <a:xfrm>
                <a:off x="743426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8" name="Rectangle 87"/>
              <p:cNvSpPr/>
              <p:nvPr/>
            </p:nvSpPr>
            <p:spPr bwMode="auto">
              <a:xfrm>
                <a:off x="7961947"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89" name="Rectangle 88"/>
              <p:cNvSpPr/>
              <p:nvPr/>
            </p:nvSpPr>
            <p:spPr bwMode="auto">
              <a:xfrm>
                <a:off x="848963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grpSp>
      <p:sp>
        <p:nvSpPr>
          <p:cNvPr id="90" name="Rectangle 89"/>
          <p:cNvSpPr/>
          <p:nvPr/>
        </p:nvSpPr>
        <p:spPr>
          <a:xfrm>
            <a:off x="2968966" y="4716464"/>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Custom</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grpSp>
        <p:nvGrpSpPr>
          <p:cNvPr id="26" name="Group 25"/>
          <p:cNvGrpSpPr/>
          <p:nvPr/>
        </p:nvGrpSpPr>
        <p:grpSpPr>
          <a:xfrm>
            <a:off x="7612953" y="4020535"/>
            <a:ext cx="1963266" cy="1210815"/>
            <a:chOff x="8732333" y="2335101"/>
            <a:chExt cx="1963266" cy="1210815"/>
          </a:xfrm>
        </p:grpSpPr>
        <p:sp>
          <p:nvSpPr>
            <p:cNvPr id="29" name="Rounded Rectangle 28"/>
            <p:cNvSpPr/>
            <p:nvPr/>
          </p:nvSpPr>
          <p:spPr bwMode="auto">
            <a:xfrm>
              <a:off x="8732333" y="3012576"/>
              <a:ext cx="1963266" cy="533340"/>
            </a:xfrm>
            <a:prstGeom prst="roundRect">
              <a:avLst>
                <a:gd name="adj" fmla="val 3755"/>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chemeClr val="tx1"/>
                  </a:solidFill>
                </a:rPr>
                <a:t>SQL Database</a:t>
              </a:r>
              <a:endParaRPr lang="en-US" dirty="0">
                <a:solidFill>
                  <a:schemeClr val="tx1"/>
                </a:solidFill>
              </a:endParaRPr>
            </a:p>
          </p:txBody>
        </p:sp>
        <p:sp>
          <p:nvSpPr>
            <p:cNvPr id="30" name="Can 29"/>
            <p:cNvSpPr/>
            <p:nvPr/>
          </p:nvSpPr>
          <p:spPr bwMode="auto">
            <a:xfrm>
              <a:off x="9392191" y="2335101"/>
              <a:ext cx="640076" cy="704999"/>
            </a:xfrm>
            <a:prstGeom prst="can">
              <a:avLst>
                <a:gd name="adj" fmla="val 32849"/>
              </a:avLst>
            </a:prstGeom>
            <a:noFill/>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grpSp>
      <p:sp>
        <p:nvSpPr>
          <p:cNvPr id="27" name="Rectangle 26"/>
          <p:cNvSpPr/>
          <p:nvPr/>
        </p:nvSpPr>
        <p:spPr>
          <a:xfrm>
            <a:off x="7670363" y="2069346"/>
            <a:ext cx="1848446" cy="1431434"/>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dirty="0" smtClean="0"/>
              <a:t>WCF </a:t>
            </a:r>
          </a:p>
          <a:p>
            <a:pPr algn="ctr"/>
            <a:r>
              <a:rPr lang="en-US" dirty="0" smtClean="0"/>
              <a:t>Data Service</a:t>
            </a:r>
            <a:endParaRPr lang="en-US" dirty="0"/>
          </a:p>
        </p:txBody>
      </p:sp>
      <p:cxnSp>
        <p:nvCxnSpPr>
          <p:cNvPr id="28" name="Straight Arrow Connector 27"/>
          <p:cNvCxnSpPr/>
          <p:nvPr/>
        </p:nvCxnSpPr>
        <p:spPr>
          <a:xfrm flipH="1">
            <a:off x="8594586" y="3500780"/>
            <a:ext cx="1" cy="452363"/>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999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5888334" y="4224943"/>
            <a:ext cx="2552281" cy="2547646"/>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Using </a:t>
            </a:r>
            <a:r>
              <a:rPr lang="en-US" dirty="0" err="1" smtClean="0"/>
              <a:t>ListDataSource</a:t>
            </a:r>
            <a:r>
              <a:rPr lang="en-US" dirty="0" smtClean="0"/>
              <a:t> for custom data sources</a:t>
            </a:r>
            <a:endParaRPr lang="en-US" dirty="0"/>
          </a:p>
        </p:txBody>
      </p:sp>
      <p:sp>
        <p:nvSpPr>
          <p:cNvPr id="3" name="Text Placeholder 2"/>
          <p:cNvSpPr>
            <a:spLocks noGrp="1"/>
          </p:cNvSpPr>
          <p:nvPr>
            <p:ph type="body" sz="quarter" idx="10"/>
          </p:nvPr>
        </p:nvSpPr>
        <p:spPr>
          <a:xfrm>
            <a:off x="519114" y="1105320"/>
            <a:ext cx="11267602" cy="3354765"/>
          </a:xfrm>
        </p:spPr>
        <p:txBody>
          <a:bodyPr/>
          <a:lstStyle/>
          <a:p>
            <a:r>
              <a:rPr lang="en-US" dirty="0" err="1" smtClean="0"/>
              <a:t>ListDataSource</a:t>
            </a:r>
            <a:r>
              <a:rPr lang="en-US" dirty="0" smtClean="0"/>
              <a:t> object simplifies creating a custom </a:t>
            </a:r>
            <a:r>
              <a:rPr lang="en-US" dirty="0" err="1" smtClean="0"/>
              <a:t>datasource</a:t>
            </a:r>
            <a:endParaRPr lang="en-US" dirty="0" smtClean="0"/>
          </a:p>
          <a:p>
            <a:pPr lvl="1"/>
            <a:r>
              <a:rPr lang="en-US" dirty="0" smtClean="0"/>
              <a:t>It provides caching, change detection, data virtualization</a:t>
            </a:r>
          </a:p>
          <a:p>
            <a:pPr lvl="1"/>
            <a:r>
              <a:rPr lang="en-US" dirty="0" smtClean="0"/>
              <a:t>Acts as a wrapper around the </a:t>
            </a:r>
            <a:r>
              <a:rPr lang="en-US" dirty="0" err="1" smtClean="0"/>
              <a:t>ListDataAdapter</a:t>
            </a:r>
            <a:r>
              <a:rPr lang="en-US" dirty="0" smtClean="0"/>
              <a:t> contract</a:t>
            </a:r>
          </a:p>
          <a:p>
            <a:pPr lvl="1"/>
            <a:endParaRPr lang="en-US" dirty="0"/>
          </a:p>
          <a:p>
            <a:r>
              <a:rPr lang="en-US" dirty="0" err="1" smtClean="0"/>
              <a:t>ListDataAdapter</a:t>
            </a:r>
            <a:r>
              <a:rPr lang="en-US" dirty="0" smtClean="0"/>
              <a:t> is a simpler interface to implement</a:t>
            </a:r>
          </a:p>
          <a:p>
            <a:pPr lvl="1"/>
            <a:r>
              <a:rPr lang="en-US" dirty="0" smtClean="0"/>
              <a:t>Stateless, REST like</a:t>
            </a:r>
          </a:p>
          <a:p>
            <a:pPr lvl="1"/>
            <a:r>
              <a:rPr lang="en-US" dirty="0" smtClean="0"/>
              <a:t>Pay for Play</a:t>
            </a:r>
            <a:endParaRPr lang="en-US" dirty="0"/>
          </a:p>
        </p:txBody>
      </p:sp>
      <p:sp>
        <p:nvSpPr>
          <p:cNvPr id="4" name="Rectangle 3"/>
          <p:cNvSpPr/>
          <p:nvPr/>
        </p:nvSpPr>
        <p:spPr>
          <a:xfrm>
            <a:off x="6071157" y="4434266"/>
            <a:ext cx="2180705" cy="786589"/>
          </a:xfrm>
          <a:prstGeom prst="rect">
            <a:avLst/>
          </a:prstGeom>
          <a:solidFill>
            <a:srgbClr val="65BC4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err="1" smtClean="0">
                <a:latin typeface="Segoe UI" pitchFamily="34" charset="0"/>
                <a:cs typeface="Segoe UI" pitchFamily="34" charset="0"/>
              </a:rPr>
              <a:t>ListDataSource</a:t>
            </a:r>
            <a:endParaRPr lang="en-US" sz="2000" dirty="0" smtClean="0">
              <a:latin typeface="Segoe UI" pitchFamily="34" charset="0"/>
              <a:cs typeface="Segoe UI" pitchFamily="34" charset="0"/>
            </a:endParaRPr>
          </a:p>
          <a:p>
            <a:pPr algn="ctr"/>
            <a:r>
              <a:rPr lang="en-US" sz="2000" dirty="0" smtClean="0">
                <a:latin typeface="Segoe UI" pitchFamily="34" charset="0"/>
                <a:cs typeface="Segoe UI" pitchFamily="34" charset="0"/>
              </a:rPr>
              <a:t>object</a:t>
            </a:r>
            <a:endParaRPr lang="en-US" sz="2000" dirty="0">
              <a:latin typeface="Segoe UI" pitchFamily="34" charset="0"/>
              <a:cs typeface="Segoe UI" pitchFamily="34" charset="0"/>
            </a:endParaRPr>
          </a:p>
        </p:txBody>
      </p:sp>
      <p:sp>
        <p:nvSpPr>
          <p:cNvPr id="5" name="Rectangle 4"/>
          <p:cNvSpPr/>
          <p:nvPr/>
        </p:nvSpPr>
        <p:spPr>
          <a:xfrm>
            <a:off x="6071157" y="5881229"/>
            <a:ext cx="2180705"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Data Adapter object</a:t>
            </a:r>
            <a:endParaRPr lang="en-US" sz="2000" dirty="0">
              <a:latin typeface="Segoe UI" pitchFamily="34" charset="0"/>
              <a:cs typeface="Segoe UI" pitchFamily="34" charset="0"/>
            </a:endParaRPr>
          </a:p>
        </p:txBody>
      </p:sp>
      <p:grpSp>
        <p:nvGrpSpPr>
          <p:cNvPr id="9" name="Group 8"/>
          <p:cNvGrpSpPr>
            <a:grpSpLocks noChangeAspect="1"/>
          </p:cNvGrpSpPr>
          <p:nvPr/>
        </p:nvGrpSpPr>
        <p:grpSpPr>
          <a:xfrm>
            <a:off x="7092139" y="5601335"/>
            <a:ext cx="138740" cy="279894"/>
            <a:chOff x="10189427" y="4121945"/>
            <a:chExt cx="184985" cy="373191"/>
          </a:xfrm>
        </p:grpSpPr>
        <p:sp>
          <p:nvSpPr>
            <p:cNvPr id="7" name="Oval 6"/>
            <p:cNvSpPr/>
            <p:nvPr/>
          </p:nvSpPr>
          <p:spPr bwMode="auto">
            <a:xfrm rot="5400000">
              <a:off x="10190415" y="4120957"/>
              <a:ext cx="183010" cy="184985"/>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8" name="Straight Connector 7"/>
            <p:cNvCxnSpPr/>
            <p:nvPr/>
          </p:nvCxnSpPr>
          <p:spPr>
            <a:xfrm rot="5400000">
              <a:off x="10190333" y="4403549"/>
              <a:ext cx="18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Line Callout 1 (Accent Bar) 12"/>
          <p:cNvSpPr/>
          <p:nvPr/>
        </p:nvSpPr>
        <p:spPr bwMode="auto">
          <a:xfrm>
            <a:off x="8714250" y="5522446"/>
            <a:ext cx="2703007" cy="303737"/>
          </a:xfrm>
          <a:prstGeom prst="accentCallout1">
            <a:avLst>
              <a:gd name="adj1" fmla="val 49481"/>
              <a:gd name="adj2" fmla="val -378"/>
              <a:gd name="adj3" fmla="val 52042"/>
              <a:gd name="adj4" fmla="val -53661"/>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err="1" smtClean="0">
                <a:gradFill>
                  <a:gsLst>
                    <a:gs pos="0">
                      <a:schemeClr val="tx1"/>
                    </a:gs>
                    <a:gs pos="100000">
                      <a:schemeClr val="tx1"/>
                    </a:gs>
                  </a:gsLst>
                  <a:lin ang="5400000" scaled="0"/>
                </a:gradFill>
                <a:latin typeface="Segoe UI" pitchFamily="34" charset="0"/>
                <a:cs typeface="Segoe UI" pitchFamily="34" charset="0"/>
              </a:rPr>
              <a:t>ListDataAdapter</a:t>
            </a:r>
            <a:r>
              <a:rPr lang="en-US" sz="2000" dirty="0" smtClean="0">
                <a:gradFill>
                  <a:gsLst>
                    <a:gs pos="0">
                      <a:schemeClr val="tx1"/>
                    </a:gs>
                    <a:gs pos="100000">
                      <a:schemeClr val="tx1"/>
                    </a:gs>
                  </a:gsLst>
                  <a:lin ang="5400000" scaled="0"/>
                </a:gradFill>
                <a:latin typeface="Segoe UI" pitchFamily="34" charset="0"/>
                <a:cs typeface="Segoe UI" pitchFamily="34" charset="0"/>
              </a:rPr>
              <a:t> API</a:t>
            </a:r>
          </a:p>
        </p:txBody>
      </p:sp>
      <p:sp>
        <p:nvSpPr>
          <p:cNvPr id="17" name="Line Callout 1 (Accent Bar) 16"/>
          <p:cNvSpPr/>
          <p:nvPr/>
        </p:nvSpPr>
        <p:spPr bwMode="auto">
          <a:xfrm>
            <a:off x="8764254" y="3789868"/>
            <a:ext cx="2703007" cy="303737"/>
          </a:xfrm>
          <a:prstGeom prst="accentCallout1">
            <a:avLst>
              <a:gd name="adj1" fmla="val 51049"/>
              <a:gd name="adj2" fmla="val -114"/>
              <a:gd name="adj3" fmla="val 50646"/>
              <a:gd name="adj4" fmla="val -54209"/>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err="1" smtClean="0">
                <a:gradFill>
                  <a:gsLst>
                    <a:gs pos="0">
                      <a:schemeClr val="tx1"/>
                    </a:gs>
                    <a:gs pos="100000">
                      <a:schemeClr val="tx1"/>
                    </a:gs>
                  </a:gsLst>
                  <a:lin ang="5400000" scaled="0"/>
                </a:gradFill>
                <a:latin typeface="Segoe UI" pitchFamily="34" charset="0"/>
                <a:cs typeface="Segoe UI" pitchFamily="34" charset="0"/>
              </a:rPr>
              <a:t>ListDataSource</a:t>
            </a:r>
            <a:r>
              <a:rPr lang="en-US" sz="2000" dirty="0" smtClean="0">
                <a:gradFill>
                  <a:gsLst>
                    <a:gs pos="0">
                      <a:schemeClr val="tx1"/>
                    </a:gs>
                    <a:gs pos="100000">
                      <a:schemeClr val="tx1"/>
                    </a:gs>
                  </a:gsLst>
                  <a:lin ang="5400000" scaled="0"/>
                </a:gradFill>
                <a:latin typeface="Segoe UI" pitchFamily="34" charset="0"/>
                <a:cs typeface="Segoe UI" pitchFamily="34" charset="0"/>
              </a:rPr>
              <a:t> API</a:t>
            </a:r>
          </a:p>
        </p:txBody>
      </p:sp>
      <p:cxnSp>
        <p:nvCxnSpPr>
          <p:cNvPr id="18" name="Straight Arrow Connector 17"/>
          <p:cNvCxnSpPr>
            <a:stCxn id="4" idx="2"/>
            <a:endCxn id="7" idx="2"/>
          </p:cNvCxnSpPr>
          <p:nvPr/>
        </p:nvCxnSpPr>
        <p:spPr>
          <a:xfrm flipH="1">
            <a:off x="7161509" y="5220855"/>
            <a:ext cx="1" cy="380480"/>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rot="5400000">
            <a:off x="7092880" y="3872367"/>
            <a:ext cx="137258" cy="138740"/>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21" name="Straight Connector 20"/>
          <p:cNvCxnSpPr>
            <a:endCxn id="4" idx="0"/>
          </p:cNvCxnSpPr>
          <p:nvPr/>
        </p:nvCxnSpPr>
        <p:spPr>
          <a:xfrm>
            <a:off x="7161510" y="4015621"/>
            <a:ext cx="0" cy="418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Line Callout 1 (Accent Bar) 25"/>
          <p:cNvSpPr/>
          <p:nvPr/>
        </p:nvSpPr>
        <p:spPr bwMode="auto">
          <a:xfrm>
            <a:off x="2785068" y="5370578"/>
            <a:ext cx="2703007" cy="303737"/>
          </a:xfrm>
          <a:prstGeom prst="accentCallout1">
            <a:avLst>
              <a:gd name="adj1" fmla="val 48792"/>
              <a:gd name="adj2" fmla="val 101115"/>
              <a:gd name="adj3" fmla="val 48561"/>
              <a:gd name="adj4" fmla="val 117558"/>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2000" dirty="0" smtClean="0">
                <a:gradFill>
                  <a:gsLst>
                    <a:gs pos="0">
                      <a:schemeClr val="tx1"/>
                    </a:gs>
                    <a:gs pos="100000">
                      <a:schemeClr val="tx1"/>
                    </a:gs>
                  </a:gsLst>
                  <a:lin ang="5400000" scaled="0"/>
                </a:gradFill>
                <a:latin typeface="Segoe UI" pitchFamily="34" charset="0"/>
                <a:cs typeface="Segoe UI" pitchFamily="34" charset="0"/>
              </a:rPr>
              <a:t>Custom data source</a:t>
            </a:r>
          </a:p>
        </p:txBody>
      </p:sp>
    </p:spTree>
    <p:extLst>
      <p:ext uri="{BB962C8B-B14F-4D97-AF65-F5344CB8AC3E}">
        <p14:creationId xmlns:p14="http://schemas.microsoft.com/office/powerpoint/2010/main" val="1901645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a custom data source</a:t>
            </a:r>
            <a:endParaRPr lang="en-US" dirty="0"/>
          </a:p>
        </p:txBody>
      </p:sp>
      <p:sp>
        <p:nvSpPr>
          <p:cNvPr id="3" name="Text Placeholder 2"/>
          <p:cNvSpPr>
            <a:spLocks noGrp="1"/>
          </p:cNvSpPr>
          <p:nvPr>
            <p:ph type="body" sz="quarter" idx="10"/>
          </p:nvPr>
        </p:nvSpPr>
        <p:spPr>
          <a:xfrm>
            <a:off x="519114" y="1447800"/>
            <a:ext cx="11149012" cy="3761030"/>
          </a:xfrm>
        </p:spPr>
        <p:txBody>
          <a:bodyPr/>
          <a:lstStyle/>
          <a:p>
            <a:pPr marL="514350" indent="-514350">
              <a:buFont typeface="+mj-lt"/>
              <a:buAutoNum type="arabicPeriod"/>
            </a:pPr>
            <a:r>
              <a:rPr lang="en-US" dirty="0" smtClean="0"/>
              <a:t>Create an object for the </a:t>
            </a:r>
            <a:r>
              <a:rPr lang="en-US" dirty="0"/>
              <a:t>d</a:t>
            </a:r>
            <a:r>
              <a:rPr lang="en-US" dirty="0" smtClean="0"/>
              <a:t>ata </a:t>
            </a:r>
            <a:r>
              <a:rPr lang="en-US" dirty="0"/>
              <a:t>a</a:t>
            </a:r>
            <a:r>
              <a:rPr lang="en-US" dirty="0" smtClean="0"/>
              <a:t>dapter</a:t>
            </a:r>
          </a:p>
          <a:p>
            <a:pPr marL="909638" lvl="1" indent="-514350"/>
            <a:r>
              <a:rPr lang="en-US" dirty="0" smtClean="0"/>
              <a:t>Implement desired sub-set of </a:t>
            </a:r>
            <a:r>
              <a:rPr lang="en-US" dirty="0" err="1" smtClean="0"/>
              <a:t>ListDataAdapter</a:t>
            </a:r>
            <a:r>
              <a:rPr lang="en-US" dirty="0" smtClean="0"/>
              <a:t> API</a:t>
            </a:r>
          </a:p>
          <a:p>
            <a:pPr marL="909638" lvl="1" indent="-514350"/>
            <a:r>
              <a:rPr lang="en-US" dirty="0" smtClean="0"/>
              <a:t>For example, a read-only index based adapter only requires:</a:t>
            </a:r>
          </a:p>
          <a:p>
            <a:pPr marL="1312863" lvl="2" indent="-514350"/>
            <a:r>
              <a:rPr lang="en-US" dirty="0" err="1" smtClean="0">
                <a:latin typeface="Consolas" pitchFamily="49" charset="0"/>
                <a:cs typeface="Consolas" pitchFamily="49" charset="0"/>
              </a:rPr>
              <a:t>getCount</a:t>
            </a:r>
            <a:r>
              <a:rPr lang="en-US" dirty="0" smtClean="0">
                <a:latin typeface="Consolas" pitchFamily="49" charset="0"/>
                <a:cs typeface="Consolas" pitchFamily="49" charset="0"/>
              </a:rPr>
              <a:t>()</a:t>
            </a:r>
          </a:p>
          <a:p>
            <a:pPr marL="1312863" lvl="2" indent="-514350"/>
            <a:r>
              <a:rPr lang="en-US" dirty="0" err="1" smtClean="0">
                <a:latin typeface="Consolas" pitchFamily="49" charset="0"/>
                <a:cs typeface="Consolas" pitchFamily="49" charset="0"/>
              </a:rPr>
              <a:t>itemsFromIndex</a:t>
            </a:r>
            <a:r>
              <a:rPr lang="en-US" dirty="0" smtClean="0">
                <a:latin typeface="Consolas" pitchFamily="49" charset="0"/>
                <a:cs typeface="Consolas" pitchFamily="49" charset="0"/>
              </a:rPr>
              <a:t>()</a:t>
            </a:r>
          </a:p>
          <a:p>
            <a:pPr marL="909638" lvl="1" indent="-514350">
              <a:buFont typeface="+mj-lt"/>
              <a:buAutoNum type="alphaLcPeriod"/>
            </a:pPr>
            <a:endParaRPr lang="en-US" dirty="0"/>
          </a:p>
          <a:p>
            <a:pPr marL="514350" indent="-514350">
              <a:buFont typeface="+mj-lt"/>
              <a:buAutoNum type="arabicPeriod"/>
            </a:pPr>
            <a:r>
              <a:rPr lang="en-US" dirty="0" smtClean="0"/>
              <a:t>Pass the adapter to </a:t>
            </a:r>
            <a:r>
              <a:rPr lang="en-US" dirty="0" err="1" smtClean="0">
                <a:latin typeface="Consolas" pitchFamily="49" charset="0"/>
                <a:cs typeface="Consolas" pitchFamily="49" charset="0"/>
              </a:rPr>
              <a:t>ListDataSource</a:t>
            </a:r>
            <a:r>
              <a:rPr lang="en-US" dirty="0" smtClean="0"/>
              <a:t> constructor</a:t>
            </a:r>
          </a:p>
          <a:p>
            <a:pPr marL="909638" lvl="1" indent="-514350"/>
            <a:r>
              <a:rPr lang="en-US" dirty="0" smtClean="0"/>
              <a:t>Use new object as the data source</a:t>
            </a:r>
            <a:endParaRPr lang="en-US" dirty="0"/>
          </a:p>
        </p:txBody>
      </p:sp>
    </p:spTree>
    <p:extLst>
      <p:ext uri="{BB962C8B-B14F-4D97-AF65-F5344CB8AC3E}">
        <p14:creationId xmlns:p14="http://schemas.microsoft.com/office/powerpoint/2010/main" val="74333723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 only data adapter</a:t>
            </a:r>
            <a:endParaRPr lang="en-US" dirty="0"/>
          </a:p>
        </p:txBody>
      </p:sp>
      <p:sp>
        <p:nvSpPr>
          <p:cNvPr id="3" name="Subtitle 2"/>
          <p:cNvSpPr>
            <a:spLocks noGrp="1"/>
          </p:cNvSpPr>
          <p:nvPr>
            <p:ph type="subTitle" idx="1"/>
          </p:nvPr>
        </p:nvSpPr>
        <p:spPr/>
        <p:txBody>
          <a:bodyPr/>
          <a:lstStyle/>
          <a:p>
            <a:r>
              <a:rPr lang="en-US" sz="2800" dirty="0" smtClean="0"/>
              <a:t>Moving app data to Windows Azure</a:t>
            </a:r>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914702809"/>
      </p:ext>
    </p:extLst>
  </p:cSld>
  <p:clrMapOvr>
    <a:masterClrMapping/>
  </p:clrMapOvr>
  <p:transition>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Pay for play </a:t>
            </a:r>
            <a:r>
              <a:rPr lang="en-US" dirty="0" err="1" smtClean="0"/>
              <a:t>datasource</a:t>
            </a:r>
            <a:r>
              <a:rPr lang="en-US" dirty="0" smtClean="0"/>
              <a:t> capability</a:t>
            </a:r>
            <a:endParaRPr lang="en-US" dirty="0"/>
          </a:p>
        </p:txBody>
      </p:sp>
      <p:sp>
        <p:nvSpPr>
          <p:cNvPr id="4" name="Rectangle 3"/>
          <p:cNvSpPr/>
          <p:nvPr/>
        </p:nvSpPr>
        <p:spPr>
          <a:xfrm>
            <a:off x="300700" y="3033220"/>
            <a:ext cx="2031307" cy="1805479"/>
          </a:xfrm>
          <a:prstGeom prst="rect">
            <a:avLst/>
          </a:prstGeom>
          <a:solidFill>
            <a:srgbClr val="B0D685"/>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err="1" smtClean="0">
                <a:solidFill>
                  <a:schemeClr val="bg1"/>
                </a:solidFill>
                <a:latin typeface="Segoe UI" pitchFamily="34" charset="0"/>
                <a:cs typeface="Segoe UI" pitchFamily="34" charset="0"/>
              </a:rPr>
              <a:t>itemsFromIndex</a:t>
            </a:r>
            <a:endParaRPr lang="en-US" dirty="0" smtClean="0">
              <a:solidFill>
                <a:schemeClr val="bg1"/>
              </a:solidFill>
              <a:latin typeface="Segoe UI" pitchFamily="34" charset="0"/>
              <a:cs typeface="Segoe UI" pitchFamily="34" charset="0"/>
            </a:endParaRPr>
          </a:p>
          <a:p>
            <a:r>
              <a:rPr lang="en-US" dirty="0" err="1" smtClean="0">
                <a:solidFill>
                  <a:schemeClr val="bg1"/>
                </a:solidFill>
                <a:latin typeface="Segoe UI" pitchFamily="34" charset="0"/>
                <a:cs typeface="Segoe UI" pitchFamily="34" charset="0"/>
              </a:rPr>
              <a:t>getCount</a:t>
            </a:r>
            <a:endParaRPr lang="en-US" dirty="0">
              <a:solidFill>
                <a:schemeClr val="bg1"/>
              </a:solidFill>
              <a:latin typeface="Segoe UI" pitchFamily="34" charset="0"/>
              <a:cs typeface="Segoe UI" pitchFamily="34" charset="0"/>
            </a:endParaRPr>
          </a:p>
        </p:txBody>
      </p:sp>
      <p:sp>
        <p:nvSpPr>
          <p:cNvPr id="7" name="Rectangle 6"/>
          <p:cNvSpPr/>
          <p:nvPr/>
        </p:nvSpPr>
        <p:spPr>
          <a:xfrm>
            <a:off x="300700"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err="1" smtClean="0">
                <a:solidFill>
                  <a:schemeClr val="bg1"/>
                </a:solidFill>
                <a:latin typeface="+mj-lt"/>
              </a:rPr>
              <a:t>Readonly</a:t>
            </a:r>
            <a:endParaRPr lang="en-US" sz="1600" dirty="0" smtClean="0">
              <a:solidFill>
                <a:schemeClr val="bg1"/>
              </a:solidFill>
              <a:latin typeface="+mj-lt"/>
            </a:endParaRPr>
          </a:p>
          <a:p>
            <a:pPr>
              <a:lnSpc>
                <a:spcPct val="100000"/>
              </a:lnSpc>
              <a:spcBef>
                <a:spcPts val="800"/>
              </a:spcBef>
            </a:pPr>
            <a:r>
              <a:rPr lang="en-US" sz="1600" dirty="0" smtClean="0">
                <a:solidFill>
                  <a:schemeClr val="bg1"/>
                </a:solidFill>
                <a:latin typeface="+mj-lt"/>
              </a:rPr>
              <a:t>Index based</a:t>
            </a:r>
            <a:endParaRPr lang="en-US" sz="1600" dirty="0">
              <a:solidFill>
                <a:schemeClr val="bg1"/>
              </a:solidFill>
              <a:latin typeface="+mj-lt"/>
            </a:endParaRPr>
          </a:p>
        </p:txBody>
      </p:sp>
      <p:sp>
        <p:nvSpPr>
          <p:cNvPr id="39" name="Rectangle 38"/>
          <p:cNvSpPr/>
          <p:nvPr/>
        </p:nvSpPr>
        <p:spPr>
          <a:xfrm>
            <a:off x="2631269" y="3033220"/>
            <a:ext cx="2031307" cy="1805479"/>
          </a:xfrm>
          <a:prstGeom prst="rect">
            <a:avLst/>
          </a:prstGeom>
          <a:solidFill>
            <a:srgbClr val="65BC46"/>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err="1" smtClean="0">
                <a:solidFill>
                  <a:schemeClr val="tx1"/>
                </a:solidFill>
                <a:latin typeface="Segoe UI" pitchFamily="34" charset="0"/>
                <a:cs typeface="Segoe UI" pitchFamily="34" charset="0"/>
              </a:rPr>
              <a:t>itemsFromKey</a:t>
            </a:r>
            <a:endParaRPr lang="en-US" dirty="0" smtClean="0">
              <a:solidFill>
                <a:schemeClr val="tx1"/>
              </a:solidFill>
              <a:latin typeface="Segoe UI" pitchFamily="34" charset="0"/>
              <a:cs typeface="Segoe UI" pitchFamily="34" charset="0"/>
            </a:endParaRPr>
          </a:p>
          <a:p>
            <a:r>
              <a:rPr lang="en-US" dirty="0" err="1" smtClean="0">
                <a:solidFill>
                  <a:schemeClr val="tx1"/>
                </a:solidFill>
                <a:latin typeface="Segoe UI" pitchFamily="34" charset="0"/>
                <a:cs typeface="Segoe UI" pitchFamily="34" charset="0"/>
              </a:rPr>
              <a:t>itemsFromStart</a:t>
            </a:r>
            <a:endParaRPr lang="en-US" dirty="0" smtClean="0">
              <a:solidFill>
                <a:schemeClr val="tx1"/>
              </a:solidFill>
              <a:latin typeface="Segoe UI" pitchFamily="34" charset="0"/>
              <a:cs typeface="Segoe UI" pitchFamily="34" charset="0"/>
            </a:endParaRPr>
          </a:p>
          <a:p>
            <a:r>
              <a:rPr lang="en-US" dirty="0" err="1" smtClean="0">
                <a:solidFill>
                  <a:schemeClr val="tx1"/>
                </a:solidFill>
                <a:latin typeface="Segoe UI" pitchFamily="34" charset="0"/>
                <a:cs typeface="Segoe UI" pitchFamily="34" charset="0"/>
              </a:rPr>
              <a:t>itemsFromEnd</a:t>
            </a:r>
            <a:endParaRPr lang="en-US" dirty="0" smtClean="0">
              <a:solidFill>
                <a:schemeClr val="tx1"/>
              </a:solidFill>
              <a:latin typeface="Segoe UI" pitchFamily="34" charset="0"/>
              <a:cs typeface="Segoe UI" pitchFamily="34" charset="0"/>
            </a:endParaRPr>
          </a:p>
          <a:p>
            <a:r>
              <a:rPr lang="en-US" dirty="0" err="1" smtClean="0">
                <a:solidFill>
                  <a:schemeClr val="tx1"/>
                </a:solidFill>
                <a:latin typeface="Segoe UI" pitchFamily="34" charset="0"/>
                <a:cs typeface="Segoe UI" pitchFamily="34" charset="0"/>
              </a:rPr>
              <a:t>getCount</a:t>
            </a:r>
            <a:endParaRPr lang="en-US" dirty="0">
              <a:solidFill>
                <a:schemeClr val="tx1"/>
              </a:solidFill>
              <a:latin typeface="Segoe UI" pitchFamily="34" charset="0"/>
              <a:cs typeface="Segoe UI" pitchFamily="34" charset="0"/>
            </a:endParaRPr>
          </a:p>
        </p:txBody>
      </p:sp>
      <p:sp>
        <p:nvSpPr>
          <p:cNvPr id="40" name="Rectangle 39"/>
          <p:cNvSpPr/>
          <p:nvPr/>
        </p:nvSpPr>
        <p:spPr>
          <a:xfrm>
            <a:off x="2631269"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err="1" smtClean="0">
                <a:solidFill>
                  <a:schemeClr val="bg1"/>
                </a:solidFill>
                <a:latin typeface="+mj-lt"/>
              </a:rPr>
              <a:t>Readonly</a:t>
            </a:r>
            <a:endParaRPr lang="en-US" sz="1600" dirty="0" smtClean="0">
              <a:solidFill>
                <a:schemeClr val="bg1"/>
              </a:solidFill>
              <a:latin typeface="+mj-lt"/>
            </a:endParaRPr>
          </a:p>
          <a:p>
            <a:pPr>
              <a:lnSpc>
                <a:spcPct val="100000"/>
              </a:lnSpc>
              <a:spcBef>
                <a:spcPts val="800"/>
              </a:spcBef>
            </a:pPr>
            <a:r>
              <a:rPr lang="en-US" sz="1600" dirty="0">
                <a:solidFill>
                  <a:schemeClr val="bg1"/>
                </a:solidFill>
                <a:latin typeface="+mj-lt"/>
              </a:rPr>
              <a:t>K</a:t>
            </a:r>
            <a:r>
              <a:rPr lang="en-US" sz="1600" dirty="0" smtClean="0">
                <a:solidFill>
                  <a:schemeClr val="bg1"/>
                </a:solidFill>
                <a:latin typeface="+mj-lt"/>
              </a:rPr>
              <a:t>ey based</a:t>
            </a:r>
            <a:endParaRPr lang="en-US" sz="1600" dirty="0">
              <a:solidFill>
                <a:schemeClr val="bg1"/>
              </a:solidFill>
              <a:latin typeface="+mj-lt"/>
            </a:endParaRPr>
          </a:p>
        </p:txBody>
      </p:sp>
      <p:sp>
        <p:nvSpPr>
          <p:cNvPr id="41" name="Rectangle 40"/>
          <p:cNvSpPr/>
          <p:nvPr/>
        </p:nvSpPr>
        <p:spPr>
          <a:xfrm>
            <a:off x="4961838" y="3033220"/>
            <a:ext cx="2031307" cy="1805479"/>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err="1" smtClean="0">
                <a:solidFill>
                  <a:schemeClr val="tx1"/>
                </a:solidFill>
                <a:latin typeface="Segoe UI" pitchFamily="34" charset="0"/>
                <a:cs typeface="Segoe UI" pitchFamily="34" charset="0"/>
              </a:rPr>
              <a:t>insertAtEnd</a:t>
            </a:r>
            <a:endParaRPr lang="en-US" dirty="0" smtClean="0">
              <a:solidFill>
                <a:schemeClr val="tx1"/>
              </a:solidFill>
              <a:latin typeface="Segoe UI" pitchFamily="34" charset="0"/>
              <a:cs typeface="Segoe UI" pitchFamily="34" charset="0"/>
            </a:endParaRPr>
          </a:p>
          <a:p>
            <a:r>
              <a:rPr lang="en-US" dirty="0" smtClean="0">
                <a:solidFill>
                  <a:schemeClr val="tx1"/>
                </a:solidFill>
                <a:latin typeface="Segoe UI" pitchFamily="34" charset="0"/>
                <a:cs typeface="Segoe UI" pitchFamily="34" charset="0"/>
              </a:rPr>
              <a:t>change</a:t>
            </a:r>
          </a:p>
          <a:p>
            <a:r>
              <a:rPr lang="en-US" dirty="0" smtClean="0">
                <a:solidFill>
                  <a:schemeClr val="tx1"/>
                </a:solidFill>
                <a:latin typeface="Segoe UI" pitchFamily="34" charset="0"/>
                <a:cs typeface="Segoe UI" pitchFamily="34" charset="0"/>
              </a:rPr>
              <a:t>remove</a:t>
            </a:r>
            <a:endParaRPr lang="en-US" dirty="0">
              <a:solidFill>
                <a:schemeClr val="tx1"/>
              </a:solidFill>
              <a:latin typeface="Segoe UI" pitchFamily="34" charset="0"/>
              <a:cs typeface="Segoe UI" pitchFamily="34" charset="0"/>
            </a:endParaRPr>
          </a:p>
        </p:txBody>
      </p:sp>
      <p:sp>
        <p:nvSpPr>
          <p:cNvPr id="42" name="Rectangle 41"/>
          <p:cNvSpPr/>
          <p:nvPr/>
        </p:nvSpPr>
        <p:spPr>
          <a:xfrm>
            <a:off x="4961838"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smtClean="0">
                <a:solidFill>
                  <a:schemeClr val="bg1"/>
                </a:solidFill>
                <a:latin typeface="+mj-lt"/>
              </a:rPr>
              <a:t>Read-write</a:t>
            </a:r>
          </a:p>
          <a:p>
            <a:pPr>
              <a:lnSpc>
                <a:spcPct val="100000"/>
              </a:lnSpc>
              <a:spcBef>
                <a:spcPts val="800"/>
              </a:spcBef>
            </a:pPr>
            <a:r>
              <a:rPr lang="en-US" sz="1600" dirty="0" smtClean="0">
                <a:solidFill>
                  <a:schemeClr val="bg1"/>
                </a:solidFill>
                <a:latin typeface="+mj-lt"/>
              </a:rPr>
              <a:t>No ordering</a:t>
            </a:r>
            <a:endParaRPr lang="en-US" sz="1600" dirty="0">
              <a:solidFill>
                <a:schemeClr val="bg1"/>
              </a:solidFill>
              <a:latin typeface="+mj-lt"/>
            </a:endParaRPr>
          </a:p>
        </p:txBody>
      </p:sp>
      <p:sp>
        <p:nvSpPr>
          <p:cNvPr id="43" name="Rectangle 42"/>
          <p:cNvSpPr/>
          <p:nvPr/>
        </p:nvSpPr>
        <p:spPr>
          <a:xfrm>
            <a:off x="7292407" y="3033220"/>
            <a:ext cx="2031307" cy="1805479"/>
          </a:xfrm>
          <a:prstGeom prst="rect">
            <a:avLst/>
          </a:prstGeom>
          <a:solidFill>
            <a:srgbClr val="3668A4"/>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a:solidFill>
                  <a:schemeClr val="tx1"/>
                </a:solidFill>
                <a:latin typeface="Segoe UI" pitchFamily="34" charset="0"/>
                <a:cs typeface="Segoe UI" pitchFamily="34" charset="0"/>
              </a:rPr>
              <a:t>i</a:t>
            </a:r>
            <a:r>
              <a:rPr lang="en-US" dirty="0" smtClean="0">
                <a:solidFill>
                  <a:schemeClr val="tx1"/>
                </a:solidFill>
                <a:latin typeface="Segoe UI" pitchFamily="34" charset="0"/>
                <a:cs typeface="Segoe UI" pitchFamily="34" charset="0"/>
              </a:rPr>
              <a:t>nsert…, move…</a:t>
            </a:r>
          </a:p>
          <a:p>
            <a:pPr marL="285750" indent="-285750">
              <a:buFont typeface="Arial" pitchFamily="34" charset="0"/>
              <a:buChar char="•"/>
            </a:pPr>
            <a:r>
              <a:rPr lang="en-US" dirty="0" err="1" smtClean="0">
                <a:solidFill>
                  <a:schemeClr val="tx1"/>
                </a:solidFill>
                <a:latin typeface="Segoe UI" pitchFamily="34" charset="0"/>
                <a:cs typeface="Segoe UI" pitchFamily="34" charset="0"/>
              </a:rPr>
              <a:t>AtStart</a:t>
            </a:r>
            <a:endParaRPr lang="en-US" dirty="0" smtClean="0">
              <a:solidFill>
                <a:schemeClr val="tx1"/>
              </a:solidFill>
              <a:latin typeface="Segoe UI" pitchFamily="34" charset="0"/>
              <a:cs typeface="Segoe UI" pitchFamily="34" charset="0"/>
            </a:endParaRPr>
          </a:p>
          <a:p>
            <a:pPr marL="285750" indent="-285750">
              <a:buFont typeface="Arial" pitchFamily="34" charset="0"/>
              <a:buChar char="•"/>
            </a:pPr>
            <a:r>
              <a:rPr lang="en-US" dirty="0" smtClean="0">
                <a:solidFill>
                  <a:schemeClr val="tx1"/>
                </a:solidFill>
                <a:latin typeface="Segoe UI" pitchFamily="34" charset="0"/>
                <a:cs typeface="Segoe UI" pitchFamily="34" charset="0"/>
              </a:rPr>
              <a:t>Before</a:t>
            </a:r>
          </a:p>
          <a:p>
            <a:pPr marL="285750" indent="-285750">
              <a:buFont typeface="Arial" pitchFamily="34" charset="0"/>
              <a:buChar char="•"/>
            </a:pPr>
            <a:r>
              <a:rPr lang="en-US" dirty="0" smtClean="0">
                <a:solidFill>
                  <a:schemeClr val="tx1"/>
                </a:solidFill>
                <a:latin typeface="Segoe UI" pitchFamily="34" charset="0"/>
                <a:cs typeface="Segoe UI" pitchFamily="34" charset="0"/>
              </a:rPr>
              <a:t>After</a:t>
            </a:r>
          </a:p>
          <a:p>
            <a:pPr marL="285750" indent="-285750">
              <a:buFont typeface="Arial" pitchFamily="34" charset="0"/>
              <a:buChar char="•"/>
            </a:pPr>
            <a:r>
              <a:rPr lang="en-US" dirty="0" err="1" smtClean="0">
                <a:solidFill>
                  <a:schemeClr val="tx1"/>
                </a:solidFill>
                <a:latin typeface="Segoe UI" pitchFamily="34" charset="0"/>
                <a:cs typeface="Segoe UI" pitchFamily="34" charset="0"/>
              </a:rPr>
              <a:t>AtEnd</a:t>
            </a:r>
            <a:endParaRPr lang="en-US" dirty="0" smtClean="0">
              <a:solidFill>
                <a:schemeClr val="tx1"/>
              </a:solidFill>
              <a:latin typeface="Segoe UI" pitchFamily="34" charset="0"/>
              <a:cs typeface="Segoe UI" pitchFamily="34" charset="0"/>
            </a:endParaRPr>
          </a:p>
        </p:txBody>
      </p:sp>
      <p:sp>
        <p:nvSpPr>
          <p:cNvPr id="44" name="Rectangle 43"/>
          <p:cNvSpPr/>
          <p:nvPr/>
        </p:nvSpPr>
        <p:spPr>
          <a:xfrm>
            <a:off x="7292407"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smtClean="0">
                <a:solidFill>
                  <a:schemeClr val="bg1"/>
                </a:solidFill>
                <a:latin typeface="+mj-lt"/>
              </a:rPr>
              <a:t>Read-write +</a:t>
            </a:r>
          </a:p>
          <a:p>
            <a:pPr>
              <a:lnSpc>
                <a:spcPct val="100000"/>
              </a:lnSpc>
              <a:spcBef>
                <a:spcPts val="800"/>
              </a:spcBef>
            </a:pPr>
            <a:r>
              <a:rPr lang="en-US" sz="1600" dirty="0" smtClean="0">
                <a:solidFill>
                  <a:schemeClr val="bg1"/>
                </a:solidFill>
                <a:latin typeface="+mj-lt"/>
              </a:rPr>
              <a:t>Ordering support</a:t>
            </a:r>
            <a:endParaRPr lang="en-US" sz="1600" dirty="0">
              <a:solidFill>
                <a:schemeClr val="bg1"/>
              </a:solidFill>
              <a:latin typeface="+mj-lt"/>
            </a:endParaRPr>
          </a:p>
        </p:txBody>
      </p:sp>
      <p:sp>
        <p:nvSpPr>
          <p:cNvPr id="45" name="Rectangle 44"/>
          <p:cNvSpPr/>
          <p:nvPr/>
        </p:nvSpPr>
        <p:spPr>
          <a:xfrm>
            <a:off x="9622974" y="3033220"/>
            <a:ext cx="2031307" cy="1805479"/>
          </a:xfrm>
          <a:prstGeom prst="rect">
            <a:avLst/>
          </a:prstGeom>
          <a:solidFill>
            <a:srgbClr val="EF4423"/>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smtClean="0">
                <a:solidFill>
                  <a:schemeClr val="tx1"/>
                </a:solidFill>
                <a:latin typeface="Segoe UI" pitchFamily="34" charset="0"/>
                <a:cs typeface="Segoe UI" pitchFamily="34" charset="0"/>
              </a:rPr>
              <a:t>Set-Notification-Handler</a:t>
            </a:r>
            <a:endParaRPr lang="en-US" dirty="0">
              <a:solidFill>
                <a:schemeClr val="tx1"/>
              </a:solidFill>
              <a:latin typeface="Segoe UI" pitchFamily="34" charset="0"/>
              <a:cs typeface="Segoe UI" pitchFamily="34" charset="0"/>
            </a:endParaRPr>
          </a:p>
        </p:txBody>
      </p:sp>
      <p:sp>
        <p:nvSpPr>
          <p:cNvPr id="46" name="Rectangle 45"/>
          <p:cNvSpPr/>
          <p:nvPr/>
        </p:nvSpPr>
        <p:spPr>
          <a:xfrm>
            <a:off x="9622974"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smtClean="0">
                <a:solidFill>
                  <a:schemeClr val="bg1"/>
                </a:solidFill>
                <a:latin typeface="+mj-lt"/>
              </a:rPr>
              <a:t>Sending Change notifications</a:t>
            </a:r>
          </a:p>
        </p:txBody>
      </p:sp>
      <p:sp>
        <p:nvSpPr>
          <p:cNvPr id="6" name="Right Brace 5"/>
          <p:cNvSpPr/>
          <p:nvPr/>
        </p:nvSpPr>
        <p:spPr>
          <a:xfrm rot="16200000">
            <a:off x="5707857" y="-3007522"/>
            <a:ext cx="500064" cy="11706231"/>
          </a:xfrm>
          <a:prstGeom prst="rightBrace">
            <a:avLst>
              <a:gd name="adj1" fmla="val 57857"/>
              <a:gd name="adj2" fmla="val 50000"/>
            </a:avLst>
          </a:prstGeom>
          <a:ln w="28575">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4449361" y="2053709"/>
            <a:ext cx="2981072" cy="461665"/>
          </a:xfrm>
          <a:prstGeom prst="rect">
            <a:avLst/>
          </a:prstGeom>
        </p:spPr>
        <p:txBody>
          <a:bodyPr wrap="none">
            <a:spAutoFit/>
          </a:bodyPr>
          <a:lstStyle/>
          <a:p>
            <a:pPr algn="ctr"/>
            <a:r>
              <a:rPr lang="en-US" sz="2400" dirty="0" err="1" smtClean="0">
                <a:latin typeface="Segoe UI" pitchFamily="34" charset="0"/>
                <a:cs typeface="Segoe UI" pitchFamily="34" charset="0"/>
              </a:rPr>
              <a:t>ListDataAdapter</a:t>
            </a:r>
            <a:r>
              <a:rPr lang="en-US" sz="2400" dirty="0" smtClean="0">
                <a:latin typeface="Segoe UI" pitchFamily="34" charset="0"/>
                <a:cs typeface="Segoe UI" pitchFamily="34" charset="0"/>
              </a:rPr>
              <a:t> API</a:t>
            </a:r>
            <a:endParaRPr lang="en-US" sz="2400" dirty="0">
              <a:latin typeface="Segoe UI" pitchFamily="34" charset="0"/>
              <a:cs typeface="Segoe UI" pitchFamily="34" charset="0"/>
            </a:endParaRPr>
          </a:p>
        </p:txBody>
      </p:sp>
    </p:spTree>
    <p:extLst>
      <p:ext uri="{BB962C8B-B14F-4D97-AF65-F5344CB8AC3E}">
        <p14:creationId xmlns:p14="http://schemas.microsoft.com/office/powerpoint/2010/main" val="3245917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Pay for play </a:t>
            </a:r>
            <a:r>
              <a:rPr lang="en-US" dirty="0" err="1" smtClean="0"/>
              <a:t>datasource</a:t>
            </a:r>
            <a:r>
              <a:rPr lang="en-US" dirty="0" smtClean="0"/>
              <a:t> capability</a:t>
            </a:r>
            <a:endParaRPr lang="en-US" dirty="0"/>
          </a:p>
        </p:txBody>
      </p:sp>
      <p:sp>
        <p:nvSpPr>
          <p:cNvPr id="4" name="Rectangle 3"/>
          <p:cNvSpPr/>
          <p:nvPr/>
        </p:nvSpPr>
        <p:spPr>
          <a:xfrm>
            <a:off x="300700" y="3033220"/>
            <a:ext cx="2031307" cy="1805479"/>
          </a:xfrm>
          <a:prstGeom prst="rect">
            <a:avLst/>
          </a:prstGeom>
          <a:solidFill>
            <a:srgbClr val="B0D685"/>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err="1" smtClean="0">
                <a:solidFill>
                  <a:schemeClr val="bg1"/>
                </a:solidFill>
                <a:latin typeface="Segoe UI" pitchFamily="34" charset="0"/>
                <a:cs typeface="Segoe UI" pitchFamily="34" charset="0"/>
              </a:rPr>
              <a:t>itemsFromIndex</a:t>
            </a:r>
            <a:endParaRPr lang="en-US" dirty="0" smtClean="0">
              <a:solidFill>
                <a:schemeClr val="bg1"/>
              </a:solidFill>
              <a:latin typeface="Segoe UI" pitchFamily="34" charset="0"/>
              <a:cs typeface="Segoe UI" pitchFamily="34" charset="0"/>
            </a:endParaRPr>
          </a:p>
          <a:p>
            <a:r>
              <a:rPr lang="en-US" dirty="0" err="1" smtClean="0">
                <a:solidFill>
                  <a:schemeClr val="bg1"/>
                </a:solidFill>
                <a:latin typeface="Segoe UI" pitchFamily="34" charset="0"/>
                <a:cs typeface="Segoe UI" pitchFamily="34" charset="0"/>
              </a:rPr>
              <a:t>getCount</a:t>
            </a:r>
            <a:endParaRPr lang="en-US" dirty="0">
              <a:solidFill>
                <a:schemeClr val="bg1"/>
              </a:solidFill>
              <a:latin typeface="Segoe UI" pitchFamily="34" charset="0"/>
              <a:cs typeface="Segoe UI" pitchFamily="34" charset="0"/>
            </a:endParaRPr>
          </a:p>
        </p:txBody>
      </p:sp>
      <p:sp>
        <p:nvSpPr>
          <p:cNvPr id="7" name="Rectangle 6"/>
          <p:cNvSpPr/>
          <p:nvPr/>
        </p:nvSpPr>
        <p:spPr>
          <a:xfrm>
            <a:off x="300700"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err="1" smtClean="0">
                <a:solidFill>
                  <a:schemeClr val="bg1"/>
                </a:solidFill>
                <a:latin typeface="+mj-lt"/>
              </a:rPr>
              <a:t>Readonly</a:t>
            </a:r>
            <a:endParaRPr lang="en-US" sz="1600" dirty="0" smtClean="0">
              <a:solidFill>
                <a:schemeClr val="bg1"/>
              </a:solidFill>
              <a:latin typeface="+mj-lt"/>
            </a:endParaRPr>
          </a:p>
          <a:p>
            <a:pPr>
              <a:lnSpc>
                <a:spcPct val="100000"/>
              </a:lnSpc>
              <a:spcBef>
                <a:spcPts val="800"/>
              </a:spcBef>
            </a:pPr>
            <a:r>
              <a:rPr lang="en-US" sz="1600" dirty="0" smtClean="0">
                <a:solidFill>
                  <a:schemeClr val="bg1"/>
                </a:solidFill>
                <a:latin typeface="+mj-lt"/>
              </a:rPr>
              <a:t>Index based</a:t>
            </a:r>
            <a:endParaRPr lang="en-US" sz="1600" dirty="0">
              <a:solidFill>
                <a:schemeClr val="bg1"/>
              </a:solidFill>
              <a:latin typeface="+mj-lt"/>
            </a:endParaRPr>
          </a:p>
        </p:txBody>
      </p:sp>
      <p:sp>
        <p:nvSpPr>
          <p:cNvPr id="39" name="Rectangle 38"/>
          <p:cNvSpPr/>
          <p:nvPr/>
        </p:nvSpPr>
        <p:spPr>
          <a:xfrm>
            <a:off x="2631269" y="3033220"/>
            <a:ext cx="2031307" cy="1805479"/>
          </a:xfrm>
          <a:prstGeom prst="rect">
            <a:avLst/>
          </a:prstGeom>
          <a:solidFill>
            <a:srgbClr val="65BC46"/>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err="1" smtClean="0">
                <a:solidFill>
                  <a:schemeClr val="tx1"/>
                </a:solidFill>
                <a:latin typeface="Segoe UI" pitchFamily="34" charset="0"/>
                <a:cs typeface="Segoe UI" pitchFamily="34" charset="0"/>
              </a:rPr>
              <a:t>itemsFromKey</a:t>
            </a:r>
            <a:endParaRPr lang="en-US" dirty="0" smtClean="0">
              <a:solidFill>
                <a:schemeClr val="tx1"/>
              </a:solidFill>
              <a:latin typeface="Segoe UI" pitchFamily="34" charset="0"/>
              <a:cs typeface="Segoe UI" pitchFamily="34" charset="0"/>
            </a:endParaRPr>
          </a:p>
          <a:p>
            <a:r>
              <a:rPr lang="en-US" dirty="0" err="1" smtClean="0">
                <a:solidFill>
                  <a:schemeClr val="tx1"/>
                </a:solidFill>
                <a:latin typeface="Segoe UI" pitchFamily="34" charset="0"/>
                <a:cs typeface="Segoe UI" pitchFamily="34" charset="0"/>
              </a:rPr>
              <a:t>itemsFromStart</a:t>
            </a:r>
            <a:endParaRPr lang="en-US" dirty="0" smtClean="0">
              <a:solidFill>
                <a:schemeClr val="tx1"/>
              </a:solidFill>
              <a:latin typeface="Segoe UI" pitchFamily="34" charset="0"/>
              <a:cs typeface="Segoe UI" pitchFamily="34" charset="0"/>
            </a:endParaRPr>
          </a:p>
          <a:p>
            <a:r>
              <a:rPr lang="en-US" dirty="0" err="1" smtClean="0">
                <a:solidFill>
                  <a:schemeClr val="tx1"/>
                </a:solidFill>
                <a:latin typeface="Segoe UI" pitchFamily="34" charset="0"/>
                <a:cs typeface="Segoe UI" pitchFamily="34" charset="0"/>
              </a:rPr>
              <a:t>itemsFromEnd</a:t>
            </a:r>
            <a:endParaRPr lang="en-US" dirty="0" smtClean="0">
              <a:solidFill>
                <a:schemeClr val="tx1"/>
              </a:solidFill>
              <a:latin typeface="Segoe UI" pitchFamily="34" charset="0"/>
              <a:cs typeface="Segoe UI" pitchFamily="34" charset="0"/>
            </a:endParaRPr>
          </a:p>
          <a:p>
            <a:r>
              <a:rPr lang="en-US" dirty="0" err="1" smtClean="0">
                <a:solidFill>
                  <a:schemeClr val="tx1"/>
                </a:solidFill>
                <a:latin typeface="Segoe UI" pitchFamily="34" charset="0"/>
                <a:cs typeface="Segoe UI" pitchFamily="34" charset="0"/>
              </a:rPr>
              <a:t>getCount</a:t>
            </a:r>
            <a:endParaRPr lang="en-US" dirty="0">
              <a:solidFill>
                <a:schemeClr val="tx1"/>
              </a:solidFill>
              <a:latin typeface="Segoe UI" pitchFamily="34" charset="0"/>
              <a:cs typeface="Segoe UI" pitchFamily="34" charset="0"/>
            </a:endParaRPr>
          </a:p>
        </p:txBody>
      </p:sp>
      <p:sp>
        <p:nvSpPr>
          <p:cNvPr id="40" name="Rectangle 39"/>
          <p:cNvSpPr/>
          <p:nvPr/>
        </p:nvSpPr>
        <p:spPr>
          <a:xfrm>
            <a:off x="2631269"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err="1" smtClean="0">
                <a:solidFill>
                  <a:schemeClr val="bg1"/>
                </a:solidFill>
                <a:latin typeface="+mj-lt"/>
              </a:rPr>
              <a:t>Readonly</a:t>
            </a:r>
            <a:endParaRPr lang="en-US" sz="1600" dirty="0" smtClean="0">
              <a:solidFill>
                <a:schemeClr val="bg1"/>
              </a:solidFill>
              <a:latin typeface="+mj-lt"/>
            </a:endParaRPr>
          </a:p>
          <a:p>
            <a:pPr>
              <a:lnSpc>
                <a:spcPct val="100000"/>
              </a:lnSpc>
              <a:spcBef>
                <a:spcPts val="800"/>
              </a:spcBef>
            </a:pPr>
            <a:r>
              <a:rPr lang="en-US" sz="1600" dirty="0">
                <a:solidFill>
                  <a:schemeClr val="bg1"/>
                </a:solidFill>
                <a:latin typeface="+mj-lt"/>
              </a:rPr>
              <a:t>K</a:t>
            </a:r>
            <a:r>
              <a:rPr lang="en-US" sz="1600" dirty="0" smtClean="0">
                <a:solidFill>
                  <a:schemeClr val="bg1"/>
                </a:solidFill>
                <a:latin typeface="+mj-lt"/>
              </a:rPr>
              <a:t>ey based</a:t>
            </a:r>
            <a:endParaRPr lang="en-US" sz="1600" dirty="0">
              <a:solidFill>
                <a:schemeClr val="bg1"/>
              </a:solidFill>
              <a:latin typeface="+mj-lt"/>
            </a:endParaRPr>
          </a:p>
        </p:txBody>
      </p:sp>
      <p:sp>
        <p:nvSpPr>
          <p:cNvPr id="41" name="Rectangle 40"/>
          <p:cNvSpPr/>
          <p:nvPr/>
        </p:nvSpPr>
        <p:spPr>
          <a:xfrm>
            <a:off x="4961838" y="3033220"/>
            <a:ext cx="2031307" cy="1805479"/>
          </a:xfrm>
          <a:prstGeom prst="rect">
            <a:avLst/>
          </a:prstGeom>
          <a:solidFill>
            <a:srgbClr val="457EC1"/>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err="1" smtClean="0">
                <a:solidFill>
                  <a:schemeClr val="tx1"/>
                </a:solidFill>
                <a:latin typeface="Segoe UI" pitchFamily="34" charset="0"/>
                <a:cs typeface="Segoe UI" pitchFamily="34" charset="0"/>
              </a:rPr>
              <a:t>insertAtEnd</a:t>
            </a:r>
            <a:endParaRPr lang="en-US" dirty="0" smtClean="0">
              <a:solidFill>
                <a:schemeClr val="tx1"/>
              </a:solidFill>
              <a:latin typeface="Segoe UI" pitchFamily="34" charset="0"/>
              <a:cs typeface="Segoe UI" pitchFamily="34" charset="0"/>
            </a:endParaRPr>
          </a:p>
          <a:p>
            <a:r>
              <a:rPr lang="en-US" dirty="0" smtClean="0">
                <a:solidFill>
                  <a:schemeClr val="tx1"/>
                </a:solidFill>
                <a:latin typeface="Segoe UI" pitchFamily="34" charset="0"/>
                <a:cs typeface="Segoe UI" pitchFamily="34" charset="0"/>
              </a:rPr>
              <a:t>change</a:t>
            </a:r>
          </a:p>
          <a:p>
            <a:r>
              <a:rPr lang="en-US" dirty="0" smtClean="0">
                <a:solidFill>
                  <a:schemeClr val="tx1"/>
                </a:solidFill>
                <a:latin typeface="Segoe UI" pitchFamily="34" charset="0"/>
                <a:cs typeface="Segoe UI" pitchFamily="34" charset="0"/>
              </a:rPr>
              <a:t>remove</a:t>
            </a:r>
            <a:endParaRPr lang="en-US" dirty="0">
              <a:solidFill>
                <a:schemeClr val="tx1"/>
              </a:solidFill>
              <a:latin typeface="Segoe UI" pitchFamily="34" charset="0"/>
              <a:cs typeface="Segoe UI" pitchFamily="34" charset="0"/>
            </a:endParaRPr>
          </a:p>
        </p:txBody>
      </p:sp>
      <p:sp>
        <p:nvSpPr>
          <p:cNvPr id="42" name="Rectangle 41"/>
          <p:cNvSpPr/>
          <p:nvPr/>
        </p:nvSpPr>
        <p:spPr>
          <a:xfrm>
            <a:off x="4961838"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smtClean="0">
                <a:solidFill>
                  <a:schemeClr val="bg1"/>
                </a:solidFill>
                <a:latin typeface="+mj-lt"/>
              </a:rPr>
              <a:t>Read-write</a:t>
            </a:r>
          </a:p>
          <a:p>
            <a:pPr>
              <a:lnSpc>
                <a:spcPct val="100000"/>
              </a:lnSpc>
              <a:spcBef>
                <a:spcPts val="800"/>
              </a:spcBef>
            </a:pPr>
            <a:r>
              <a:rPr lang="en-US" sz="1600" dirty="0" smtClean="0">
                <a:solidFill>
                  <a:schemeClr val="bg1"/>
                </a:solidFill>
                <a:latin typeface="+mj-lt"/>
              </a:rPr>
              <a:t>No ordering</a:t>
            </a:r>
            <a:endParaRPr lang="en-US" sz="1600" dirty="0">
              <a:solidFill>
                <a:schemeClr val="bg1"/>
              </a:solidFill>
              <a:latin typeface="+mj-lt"/>
            </a:endParaRPr>
          </a:p>
        </p:txBody>
      </p:sp>
      <p:sp>
        <p:nvSpPr>
          <p:cNvPr id="43" name="Rectangle 42"/>
          <p:cNvSpPr/>
          <p:nvPr/>
        </p:nvSpPr>
        <p:spPr>
          <a:xfrm>
            <a:off x="7292407" y="3033220"/>
            <a:ext cx="2031307" cy="1805479"/>
          </a:xfrm>
          <a:prstGeom prst="rect">
            <a:avLst/>
          </a:prstGeom>
          <a:solidFill>
            <a:srgbClr val="3668A4"/>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a:solidFill>
                  <a:schemeClr val="tx1"/>
                </a:solidFill>
                <a:latin typeface="Segoe UI" pitchFamily="34" charset="0"/>
                <a:cs typeface="Segoe UI" pitchFamily="34" charset="0"/>
              </a:rPr>
              <a:t>i</a:t>
            </a:r>
            <a:r>
              <a:rPr lang="en-US" dirty="0" smtClean="0">
                <a:solidFill>
                  <a:schemeClr val="tx1"/>
                </a:solidFill>
                <a:latin typeface="Segoe UI" pitchFamily="34" charset="0"/>
                <a:cs typeface="Segoe UI" pitchFamily="34" charset="0"/>
              </a:rPr>
              <a:t>nsert…, move…</a:t>
            </a:r>
          </a:p>
          <a:p>
            <a:pPr marL="285750" indent="-285750">
              <a:buFont typeface="Arial" pitchFamily="34" charset="0"/>
              <a:buChar char="•"/>
            </a:pPr>
            <a:r>
              <a:rPr lang="en-US" dirty="0" err="1" smtClean="0">
                <a:solidFill>
                  <a:schemeClr val="tx1"/>
                </a:solidFill>
                <a:latin typeface="Segoe UI" pitchFamily="34" charset="0"/>
                <a:cs typeface="Segoe UI" pitchFamily="34" charset="0"/>
              </a:rPr>
              <a:t>AtStart</a:t>
            </a:r>
            <a:endParaRPr lang="en-US" dirty="0" smtClean="0">
              <a:solidFill>
                <a:schemeClr val="tx1"/>
              </a:solidFill>
              <a:latin typeface="Segoe UI" pitchFamily="34" charset="0"/>
              <a:cs typeface="Segoe UI" pitchFamily="34" charset="0"/>
            </a:endParaRPr>
          </a:p>
          <a:p>
            <a:pPr marL="285750" indent="-285750">
              <a:buFont typeface="Arial" pitchFamily="34" charset="0"/>
              <a:buChar char="•"/>
            </a:pPr>
            <a:r>
              <a:rPr lang="en-US" dirty="0" smtClean="0">
                <a:solidFill>
                  <a:schemeClr val="tx1"/>
                </a:solidFill>
                <a:latin typeface="Segoe UI" pitchFamily="34" charset="0"/>
                <a:cs typeface="Segoe UI" pitchFamily="34" charset="0"/>
              </a:rPr>
              <a:t>Before</a:t>
            </a:r>
          </a:p>
          <a:p>
            <a:pPr marL="285750" indent="-285750">
              <a:buFont typeface="Arial" pitchFamily="34" charset="0"/>
              <a:buChar char="•"/>
            </a:pPr>
            <a:r>
              <a:rPr lang="en-US" dirty="0" smtClean="0">
                <a:solidFill>
                  <a:schemeClr val="tx1"/>
                </a:solidFill>
                <a:latin typeface="Segoe UI" pitchFamily="34" charset="0"/>
                <a:cs typeface="Segoe UI" pitchFamily="34" charset="0"/>
              </a:rPr>
              <a:t>After</a:t>
            </a:r>
          </a:p>
          <a:p>
            <a:pPr marL="285750" indent="-285750">
              <a:buFont typeface="Arial" pitchFamily="34" charset="0"/>
              <a:buChar char="•"/>
            </a:pPr>
            <a:r>
              <a:rPr lang="en-US" dirty="0" err="1" smtClean="0">
                <a:solidFill>
                  <a:schemeClr val="tx1"/>
                </a:solidFill>
                <a:latin typeface="Segoe UI" pitchFamily="34" charset="0"/>
                <a:cs typeface="Segoe UI" pitchFamily="34" charset="0"/>
              </a:rPr>
              <a:t>AtEnd</a:t>
            </a:r>
            <a:endParaRPr lang="en-US" dirty="0" smtClean="0">
              <a:solidFill>
                <a:schemeClr val="tx1"/>
              </a:solidFill>
              <a:latin typeface="Segoe UI" pitchFamily="34" charset="0"/>
              <a:cs typeface="Segoe UI" pitchFamily="34" charset="0"/>
            </a:endParaRPr>
          </a:p>
        </p:txBody>
      </p:sp>
      <p:sp>
        <p:nvSpPr>
          <p:cNvPr id="44" name="Rectangle 43"/>
          <p:cNvSpPr/>
          <p:nvPr/>
        </p:nvSpPr>
        <p:spPr>
          <a:xfrm>
            <a:off x="7292407"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smtClean="0">
                <a:solidFill>
                  <a:schemeClr val="bg1"/>
                </a:solidFill>
                <a:latin typeface="+mj-lt"/>
              </a:rPr>
              <a:t>Read-write +</a:t>
            </a:r>
          </a:p>
          <a:p>
            <a:pPr>
              <a:lnSpc>
                <a:spcPct val="100000"/>
              </a:lnSpc>
              <a:spcBef>
                <a:spcPts val="800"/>
              </a:spcBef>
            </a:pPr>
            <a:r>
              <a:rPr lang="en-US" sz="1600" dirty="0" smtClean="0">
                <a:solidFill>
                  <a:schemeClr val="bg1"/>
                </a:solidFill>
                <a:latin typeface="+mj-lt"/>
              </a:rPr>
              <a:t>Ordering support</a:t>
            </a:r>
            <a:endParaRPr lang="en-US" sz="1600" dirty="0">
              <a:solidFill>
                <a:schemeClr val="bg1"/>
              </a:solidFill>
              <a:latin typeface="+mj-lt"/>
            </a:endParaRPr>
          </a:p>
        </p:txBody>
      </p:sp>
      <p:sp>
        <p:nvSpPr>
          <p:cNvPr id="45" name="Rectangle 44"/>
          <p:cNvSpPr/>
          <p:nvPr/>
        </p:nvSpPr>
        <p:spPr>
          <a:xfrm>
            <a:off x="9622974" y="3033220"/>
            <a:ext cx="2031307" cy="1805479"/>
          </a:xfrm>
          <a:prstGeom prst="rect">
            <a:avLst/>
          </a:prstGeom>
          <a:solidFill>
            <a:srgbClr val="EF4423"/>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r>
              <a:rPr lang="en-US" dirty="0" smtClean="0">
                <a:solidFill>
                  <a:schemeClr val="tx1"/>
                </a:solidFill>
                <a:latin typeface="Segoe UI" pitchFamily="34" charset="0"/>
                <a:cs typeface="Segoe UI" pitchFamily="34" charset="0"/>
              </a:rPr>
              <a:t>Set-Notification-Handler</a:t>
            </a:r>
            <a:endParaRPr lang="en-US" dirty="0">
              <a:solidFill>
                <a:schemeClr val="tx1"/>
              </a:solidFill>
              <a:latin typeface="Segoe UI" pitchFamily="34" charset="0"/>
              <a:cs typeface="Segoe UI" pitchFamily="34" charset="0"/>
            </a:endParaRPr>
          </a:p>
        </p:txBody>
      </p:sp>
      <p:sp>
        <p:nvSpPr>
          <p:cNvPr id="46" name="Rectangle 45"/>
          <p:cNvSpPr/>
          <p:nvPr/>
        </p:nvSpPr>
        <p:spPr>
          <a:xfrm>
            <a:off x="9622974" y="4838699"/>
            <a:ext cx="2031307" cy="809625"/>
          </a:xfrm>
          <a:prstGeom prst="rect">
            <a:avLst/>
          </a:prstGeom>
          <a:solidFill>
            <a:srgbClr val="FFFFFF"/>
          </a:solidFill>
          <a:ln w="38100">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nSpc>
                <a:spcPct val="100000"/>
              </a:lnSpc>
              <a:spcBef>
                <a:spcPts val="800"/>
              </a:spcBef>
            </a:pPr>
            <a:r>
              <a:rPr lang="en-US" sz="1600" dirty="0" smtClean="0">
                <a:solidFill>
                  <a:schemeClr val="bg1"/>
                </a:solidFill>
                <a:latin typeface="+mj-lt"/>
              </a:rPr>
              <a:t>Sending Change notifications</a:t>
            </a:r>
          </a:p>
        </p:txBody>
      </p:sp>
      <p:sp>
        <p:nvSpPr>
          <p:cNvPr id="6" name="Right Brace 5"/>
          <p:cNvSpPr/>
          <p:nvPr/>
        </p:nvSpPr>
        <p:spPr>
          <a:xfrm rot="16200000">
            <a:off x="5707857" y="-3007522"/>
            <a:ext cx="500064" cy="11706231"/>
          </a:xfrm>
          <a:prstGeom prst="rightBrace">
            <a:avLst>
              <a:gd name="adj1" fmla="val 57857"/>
              <a:gd name="adj2" fmla="val 50000"/>
            </a:avLst>
          </a:prstGeom>
          <a:ln w="28575">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4449361" y="2053709"/>
            <a:ext cx="2981072" cy="461665"/>
          </a:xfrm>
          <a:prstGeom prst="rect">
            <a:avLst/>
          </a:prstGeom>
        </p:spPr>
        <p:txBody>
          <a:bodyPr wrap="none">
            <a:spAutoFit/>
          </a:bodyPr>
          <a:lstStyle/>
          <a:p>
            <a:pPr algn="ctr"/>
            <a:r>
              <a:rPr lang="en-US" sz="2400" dirty="0" err="1" smtClean="0">
                <a:latin typeface="Segoe UI" pitchFamily="34" charset="0"/>
                <a:cs typeface="Segoe UI" pitchFamily="34" charset="0"/>
              </a:rPr>
              <a:t>ListDataAdapter</a:t>
            </a:r>
            <a:r>
              <a:rPr lang="en-US" sz="2400" dirty="0" smtClean="0">
                <a:latin typeface="Segoe UI" pitchFamily="34" charset="0"/>
                <a:cs typeface="Segoe UI" pitchFamily="34" charset="0"/>
              </a:rPr>
              <a:t> API</a:t>
            </a:r>
            <a:endParaRPr lang="en-US" sz="2400" dirty="0">
              <a:latin typeface="Segoe UI" pitchFamily="34" charset="0"/>
              <a:cs typeface="Segoe UI" pitchFamily="34" charset="0"/>
            </a:endParaRPr>
          </a:p>
        </p:txBody>
      </p:sp>
      <p:sp>
        <p:nvSpPr>
          <p:cNvPr id="15" name="Rectangle 14"/>
          <p:cNvSpPr/>
          <p:nvPr/>
        </p:nvSpPr>
        <p:spPr>
          <a:xfrm>
            <a:off x="4830072" y="2943293"/>
            <a:ext cx="2299759" cy="2870642"/>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
        <p:nvSpPr>
          <p:cNvPr id="17" name="Rectangle 16"/>
          <p:cNvSpPr/>
          <p:nvPr/>
        </p:nvSpPr>
        <p:spPr>
          <a:xfrm>
            <a:off x="166473" y="2943293"/>
            <a:ext cx="2299759" cy="2870642"/>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Tree>
    <p:extLst>
      <p:ext uri="{BB962C8B-B14F-4D97-AF65-F5344CB8AC3E}">
        <p14:creationId xmlns:p14="http://schemas.microsoft.com/office/powerpoint/2010/main" val="3631497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4" grpId="0" animBg="1"/>
      <p:bldP spid="45" grpId="0" animBg="1"/>
      <p:bldP spid="46" grpId="0" animBg="1"/>
      <p:bldP spid="15"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Read/write data adapter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8357219"/>
      </p:ext>
    </p:extLst>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a:gradFill flip="none" rotWithShape="1">
                <a:gsLst>
                  <a:gs pos="0">
                    <a:srgbClr val="FFFFFF"/>
                  </a:gs>
                  <a:gs pos="86000">
                    <a:srgbClr val="FFFFFF"/>
                  </a:gs>
                </a:gsLst>
                <a:lin ang="5400000" scaled="0"/>
                <a:tileRect/>
              </a:gradFill>
            </a:endParaRPr>
          </a:p>
        </p:txBody>
      </p:sp>
      <p:sp>
        <p:nvSpPr>
          <p:cNvPr id="2" name="Title 1"/>
          <p:cNvSpPr>
            <a:spLocks noGrp="1"/>
          </p:cNvSpPr>
          <p:nvPr>
            <p:ph type="title"/>
          </p:nvPr>
        </p:nvSpPr>
        <p:spPr>
          <a:xfrm>
            <a:off x="519112" y="228600"/>
            <a:ext cx="11149013" cy="609398"/>
          </a:xfrm>
        </p:spPr>
        <p:txBody>
          <a:bodyPr/>
          <a:lstStyle/>
          <a:p>
            <a:r>
              <a:rPr lang="en-US" dirty="0" smtClean="0"/>
              <a:t>How to present a collection</a:t>
            </a:r>
            <a:endParaRPr lang="en-US" dirty="0"/>
          </a:p>
        </p:txBody>
      </p:sp>
      <p:grpSp>
        <p:nvGrpSpPr>
          <p:cNvPr id="3" name="Group 2"/>
          <p:cNvGrpSpPr/>
          <p:nvPr/>
        </p:nvGrpSpPr>
        <p:grpSpPr>
          <a:xfrm>
            <a:off x="887943" y="2093157"/>
            <a:ext cx="10411350" cy="2377440"/>
            <a:chOff x="672575" y="2093157"/>
            <a:chExt cx="10411350" cy="2377440"/>
          </a:xfrm>
        </p:grpSpPr>
        <p:sp>
          <p:nvSpPr>
            <p:cNvPr id="10" name="Rectangle 9"/>
            <p:cNvSpPr/>
            <p:nvPr/>
          </p:nvSpPr>
          <p:spPr bwMode="auto">
            <a:xfrm>
              <a:off x="672575"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Data</a:t>
              </a:r>
              <a:endParaRPr lang="en-US" sz="3200" b="1" dirty="0">
                <a:solidFill>
                  <a:srgbClr val="FFFFFF"/>
                </a:solidFill>
              </a:endParaRPr>
            </a:p>
          </p:txBody>
        </p:sp>
        <p:sp>
          <p:nvSpPr>
            <p:cNvPr id="19" name="Plus 18"/>
            <p:cNvSpPr/>
            <p:nvPr/>
          </p:nvSpPr>
          <p:spPr bwMode="auto">
            <a:xfrm>
              <a:off x="3527837"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Plus 19"/>
            <p:cNvSpPr/>
            <p:nvPr/>
          </p:nvSpPr>
          <p:spPr bwMode="auto">
            <a:xfrm>
              <a:off x="7544792"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4689530"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Renderer</a:t>
              </a:r>
            </a:p>
            <a:p>
              <a:pPr algn="ctr"/>
              <a:r>
                <a:rPr lang="en-US" sz="3200" b="1" dirty="0" smtClean="0">
                  <a:solidFill>
                    <a:srgbClr val="FFFFFF"/>
                  </a:solidFill>
                </a:rPr>
                <a:t>(Template)</a:t>
              </a:r>
              <a:endParaRPr lang="en-US" sz="3200" b="1" dirty="0">
                <a:solidFill>
                  <a:srgbClr val="FFFFFF"/>
                </a:solidFill>
              </a:endParaRPr>
            </a:p>
          </p:txBody>
        </p:sp>
        <p:sp>
          <p:nvSpPr>
            <p:cNvPr id="22" name="Rectangle 21"/>
            <p:cNvSpPr/>
            <p:nvPr/>
          </p:nvSpPr>
          <p:spPr bwMode="auto">
            <a:xfrm>
              <a:off x="8706485"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Control</a:t>
              </a:r>
              <a:endParaRPr lang="en-US" sz="3200" b="1" dirty="0">
                <a:solidFill>
                  <a:srgbClr val="FFFFFF"/>
                </a:solidFill>
              </a:endParaRPr>
            </a:p>
          </p:txBody>
        </p:sp>
      </p:grpSp>
    </p:spTree>
    <p:extLst>
      <p:ext uri="{BB962C8B-B14F-4D97-AF65-F5344CB8AC3E}">
        <p14:creationId xmlns:p14="http://schemas.microsoft.com/office/powerpoint/2010/main" val="160311083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aids</a:t>
            </a:r>
            <a:endParaRPr lang="en-US" dirty="0"/>
          </a:p>
        </p:txBody>
      </p:sp>
      <p:sp>
        <p:nvSpPr>
          <p:cNvPr id="3" name="Text Placeholder 2"/>
          <p:cNvSpPr>
            <a:spLocks noGrp="1"/>
          </p:cNvSpPr>
          <p:nvPr>
            <p:ph type="body" sz="quarter" idx="10"/>
          </p:nvPr>
        </p:nvSpPr>
        <p:spPr>
          <a:xfrm>
            <a:off x="519114" y="1447800"/>
            <a:ext cx="11149012" cy="5016758"/>
          </a:xfrm>
        </p:spPr>
        <p:txBody>
          <a:bodyPr/>
          <a:lstStyle/>
          <a:p>
            <a:r>
              <a:rPr lang="en-US" dirty="0" smtClean="0"/>
              <a:t>Promises will swallow exceptions</a:t>
            </a:r>
          </a:p>
          <a:p>
            <a:pPr marL="460375" lvl="1" indent="0">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Debug.enableFirstChanceExceptions</a:t>
            </a:r>
            <a:r>
              <a:rPr lang="en-US" dirty="0" smtClean="0">
                <a:latin typeface="Consolas" pitchFamily="49" charset="0"/>
                <a:cs typeface="Consolas" pitchFamily="49" charset="0"/>
              </a:rPr>
              <a:t>(true</a:t>
            </a:r>
            <a:r>
              <a:rPr lang="en-US" dirty="0">
                <a:latin typeface="Consolas" pitchFamily="49" charset="0"/>
                <a:cs typeface="Consolas" pitchFamily="49" charset="0"/>
              </a:rPr>
              <a:t>);</a:t>
            </a:r>
          </a:p>
          <a:p>
            <a:endParaRPr lang="en-US" dirty="0" smtClean="0"/>
          </a:p>
          <a:p>
            <a:r>
              <a:rPr lang="en-US" dirty="0" smtClean="0"/>
              <a:t>Use </a:t>
            </a:r>
            <a:r>
              <a:rPr lang="en-US" dirty="0"/>
              <a:t>DOM explorer </a:t>
            </a:r>
            <a:r>
              <a:rPr lang="en-US" dirty="0" smtClean="0"/>
              <a:t>in Visual Studio </a:t>
            </a:r>
          </a:p>
          <a:p>
            <a:endParaRPr lang="en-US" dirty="0" smtClean="0"/>
          </a:p>
          <a:p>
            <a:r>
              <a:rPr lang="en-US" dirty="0" smtClean="0"/>
              <a:t>Add </a:t>
            </a:r>
            <a:r>
              <a:rPr lang="en-US" dirty="0"/>
              <a:t>logging to your </a:t>
            </a:r>
            <a:r>
              <a:rPr lang="en-US" dirty="0" err="1"/>
              <a:t>datasource</a:t>
            </a:r>
            <a:r>
              <a:rPr lang="en-US" dirty="0"/>
              <a:t> at beginning &amp; end of </a:t>
            </a:r>
            <a:r>
              <a:rPr lang="en-US" dirty="0" smtClean="0"/>
              <a:t>methods</a:t>
            </a:r>
          </a:p>
          <a:p>
            <a:pPr lvl="1"/>
            <a:r>
              <a:rPr lang="en-US" dirty="0" smtClean="0"/>
              <a:t>Timing can be an issue for </a:t>
            </a:r>
            <a:r>
              <a:rPr lang="en-US" dirty="0" err="1" smtClean="0"/>
              <a:t>async</a:t>
            </a:r>
            <a:r>
              <a:rPr lang="en-US" dirty="0" smtClean="0"/>
              <a:t> methods</a:t>
            </a:r>
          </a:p>
          <a:p>
            <a:pPr lvl="1"/>
            <a:r>
              <a:rPr lang="en-US" dirty="0" smtClean="0"/>
              <a:t>Use </a:t>
            </a:r>
            <a:r>
              <a:rPr lang="en-US" dirty="0" smtClean="0">
                <a:latin typeface="Consolas" pitchFamily="49" charset="0"/>
                <a:cs typeface="Consolas" pitchFamily="49" charset="0"/>
              </a:rPr>
              <a:t>console.log(string) </a:t>
            </a:r>
            <a:r>
              <a:rPr lang="en-US" dirty="0" smtClean="0"/>
              <a:t>to write to Visual Studio JS console</a:t>
            </a:r>
            <a:endParaRPr lang="en-US" dirty="0"/>
          </a:p>
          <a:p>
            <a:pPr marL="0" indent="0">
              <a:buNone/>
            </a:pPr>
            <a:endParaRPr lang="en-US" dirty="0"/>
          </a:p>
        </p:txBody>
      </p:sp>
    </p:spTree>
    <p:extLst>
      <p:ext uri="{BB962C8B-B14F-4D97-AF65-F5344CB8AC3E}">
        <p14:creationId xmlns:p14="http://schemas.microsoft.com/office/powerpoint/2010/main" val="182482987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5870"/>
            <a:ext cx="7719642" cy="769441"/>
          </a:xfrm>
          <a:prstGeom prst="rect">
            <a:avLst/>
          </a:prstGeom>
          <a:noFill/>
        </p:spPr>
        <p:txBody>
          <a:bodyPr wrap="square" rtlCol="0">
            <a:spAutoFit/>
          </a:bodyPr>
          <a:lstStyle/>
          <a:p>
            <a:r>
              <a:rPr lang="en-US" sz="4400" dirty="0" smtClean="0">
                <a:solidFill>
                  <a:srgbClr val="FFFFFF"/>
                </a:solidFill>
                <a:latin typeface="Segoe UI Semibold"/>
              </a:rPr>
              <a:t>Review</a:t>
            </a:r>
            <a:endParaRPr lang="en-US" sz="4400" dirty="0">
              <a:solidFill>
                <a:srgbClr val="FFFFFF"/>
              </a:solidFill>
              <a:latin typeface="Segoe UI Semibold"/>
            </a:endParaRPr>
          </a:p>
        </p:txBody>
      </p:sp>
    </p:spTree>
    <p:extLst>
      <p:ext uri="{BB962C8B-B14F-4D97-AF65-F5344CB8AC3E}">
        <p14:creationId xmlns:p14="http://schemas.microsoft.com/office/powerpoint/2010/main" val="61854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232" y="4107576"/>
            <a:ext cx="6160168" cy="752015"/>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List Data Source API</a:t>
            </a:r>
            <a:endParaRPr lang="en-US" sz="2000" dirty="0">
              <a:latin typeface="Segoe UI" pitchFamily="34" charset="0"/>
              <a:cs typeface="Segoe UI" pitchFamily="34" charset="0"/>
            </a:endParaRPr>
          </a:p>
        </p:txBody>
      </p:sp>
      <p:sp>
        <p:nvSpPr>
          <p:cNvPr id="44" name="Title 43"/>
          <p:cNvSpPr>
            <a:spLocks noGrp="1"/>
          </p:cNvSpPr>
          <p:nvPr>
            <p:ph type="title"/>
          </p:nvPr>
        </p:nvSpPr>
        <p:spPr/>
        <p:txBody>
          <a:bodyPr/>
          <a:lstStyle/>
          <a:p>
            <a:r>
              <a:rPr lang="en-US" dirty="0" smtClean="0"/>
              <a:t>List data architecture</a:t>
            </a:r>
            <a:endParaRPr lang="en-US" dirty="0"/>
          </a:p>
        </p:txBody>
      </p:sp>
      <p:grpSp>
        <p:nvGrpSpPr>
          <p:cNvPr id="46" name="Group 45"/>
          <p:cNvGrpSpPr/>
          <p:nvPr/>
        </p:nvGrpSpPr>
        <p:grpSpPr>
          <a:xfrm>
            <a:off x="3009232" y="1497909"/>
            <a:ext cx="1791368" cy="1545336"/>
            <a:chOff x="3833064" y="1881190"/>
            <a:chExt cx="1435649" cy="1106333"/>
          </a:xfrm>
        </p:grpSpPr>
        <p:sp>
          <p:nvSpPr>
            <p:cNvPr id="3" name="Rectangle 2"/>
            <p:cNvSpPr/>
            <p:nvPr/>
          </p:nvSpPr>
          <p:spPr>
            <a:xfrm>
              <a:off x="3833064" y="1881190"/>
              <a:ext cx="1435649" cy="110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ctr"/>
              <a:r>
                <a:rPr lang="en-US" dirty="0" smtClean="0">
                  <a:latin typeface="Segoe UI" pitchFamily="34" charset="0"/>
                  <a:cs typeface="Segoe UI" pitchFamily="34" charset="0"/>
                </a:rPr>
                <a:t>Controls</a:t>
              </a:r>
              <a:endParaRPr lang="en-US" dirty="0">
                <a:latin typeface="Segoe UI" pitchFamily="34" charset="0"/>
                <a:cs typeface="Segoe UI" pitchFamily="34" charset="0"/>
              </a:endParaRPr>
            </a:p>
          </p:txBody>
        </p:sp>
        <p:grpSp>
          <p:nvGrpSpPr>
            <p:cNvPr id="40" name="Group 39"/>
            <p:cNvGrpSpPr/>
            <p:nvPr/>
          </p:nvGrpSpPr>
          <p:grpSpPr>
            <a:xfrm>
              <a:off x="4161558" y="2074276"/>
              <a:ext cx="778658" cy="530389"/>
              <a:chOff x="7313296" y="4721224"/>
              <a:chExt cx="1725930" cy="1080863"/>
            </a:xfrm>
          </p:grpSpPr>
          <p:sp>
            <p:nvSpPr>
              <p:cNvPr id="15" name="Rounded Rectangle 14"/>
              <p:cNvSpPr/>
              <p:nvPr/>
            </p:nvSpPr>
            <p:spPr bwMode="auto">
              <a:xfrm>
                <a:off x="7313296" y="4721224"/>
                <a:ext cx="1725930" cy="1080863"/>
              </a:xfrm>
              <a:prstGeom prst="roundRect">
                <a:avLst>
                  <a:gd name="adj" fmla="val 6039"/>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5" name="Rectangle 4"/>
              <p:cNvSpPr/>
              <p:nvPr/>
            </p:nvSpPr>
            <p:spPr bwMode="auto">
              <a:xfrm>
                <a:off x="743426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0" name="Rectangle 19"/>
              <p:cNvSpPr/>
              <p:nvPr/>
            </p:nvSpPr>
            <p:spPr bwMode="auto">
              <a:xfrm>
                <a:off x="7961947"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1" name="Rectangle 20"/>
              <p:cNvSpPr/>
              <p:nvPr/>
            </p:nvSpPr>
            <p:spPr bwMode="auto">
              <a:xfrm>
                <a:off x="848963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2" name="Rectangle 21"/>
              <p:cNvSpPr/>
              <p:nvPr/>
            </p:nvSpPr>
            <p:spPr bwMode="auto">
              <a:xfrm>
                <a:off x="743426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3" name="Rectangle 22"/>
              <p:cNvSpPr/>
              <p:nvPr/>
            </p:nvSpPr>
            <p:spPr bwMode="auto">
              <a:xfrm>
                <a:off x="7961947"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5" name="Rectangle 24"/>
              <p:cNvSpPr/>
              <p:nvPr/>
            </p:nvSpPr>
            <p:spPr bwMode="auto">
              <a:xfrm>
                <a:off x="848963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grpSp>
      <p:sp>
        <p:nvSpPr>
          <p:cNvPr id="8" name="Rectangle 7"/>
          <p:cNvSpPr/>
          <p:nvPr/>
        </p:nvSpPr>
        <p:spPr>
          <a:xfrm flipH="1">
            <a:off x="7070450" y="1530751"/>
            <a:ext cx="2098950" cy="1556244"/>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a:latin typeface="Segoe UI" pitchFamily="34" charset="0"/>
                <a:cs typeface="Segoe UI" pitchFamily="34" charset="0"/>
              </a:rPr>
              <a:t>App logic</a:t>
            </a:r>
          </a:p>
        </p:txBody>
      </p:sp>
      <p:sp>
        <p:nvSpPr>
          <p:cNvPr id="9" name="Snip Diagonal Corner Rectangle 8"/>
          <p:cNvSpPr/>
          <p:nvPr/>
        </p:nvSpPr>
        <p:spPr>
          <a:xfrm>
            <a:off x="743462" y="1497909"/>
            <a:ext cx="1694937" cy="1545336"/>
          </a:xfrm>
          <a:prstGeom prst="snip2DiagRect">
            <a:avLst>
              <a:gd name="adj1" fmla="val 0"/>
              <a:gd name="adj2" fmla="val 0"/>
            </a:avLst>
          </a:prstGeom>
          <a:solidFill>
            <a:srgbClr val="65BC46"/>
          </a:solidFill>
          <a:ln>
            <a:noFill/>
          </a:ln>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Item Template</a:t>
            </a:r>
            <a:endParaRPr lang="en-US" sz="2000" dirty="0">
              <a:latin typeface="Segoe UI" pitchFamily="34" charset="0"/>
              <a:cs typeface="Segoe UI" pitchFamily="34" charset="0"/>
            </a:endParaRPr>
          </a:p>
        </p:txBody>
      </p:sp>
      <p:cxnSp>
        <p:nvCxnSpPr>
          <p:cNvPr id="70" name="Straight Arrow Connector 69"/>
          <p:cNvCxnSpPr>
            <a:stCxn id="8" idx="2"/>
          </p:cNvCxnSpPr>
          <p:nvPr/>
        </p:nvCxnSpPr>
        <p:spPr>
          <a:xfrm>
            <a:off x="8119925" y="3086995"/>
            <a:ext cx="0" cy="992560"/>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 idx="1"/>
            <a:endCxn id="9" idx="0"/>
          </p:cNvCxnSpPr>
          <p:nvPr/>
        </p:nvCxnSpPr>
        <p:spPr>
          <a:xfrm flipH="1">
            <a:off x="2438399" y="2270577"/>
            <a:ext cx="570833"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904916" y="3043245"/>
            <a:ext cx="0" cy="1003763"/>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109199" y="4716464"/>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Array</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7" name="Rectangle 26"/>
          <p:cNvSpPr/>
          <p:nvPr/>
        </p:nvSpPr>
        <p:spPr>
          <a:xfrm>
            <a:off x="5185850" y="4716462"/>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Storage</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8" name="Rectangle 27"/>
          <p:cNvSpPr/>
          <p:nvPr/>
        </p:nvSpPr>
        <p:spPr>
          <a:xfrm>
            <a:off x="7246936" y="4716463"/>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Custom</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31" name="Rounded Rectangle 30"/>
          <p:cNvSpPr/>
          <p:nvPr/>
        </p:nvSpPr>
        <p:spPr bwMode="auto">
          <a:xfrm>
            <a:off x="9896777" y="4674594"/>
            <a:ext cx="1963266" cy="1066679"/>
          </a:xfrm>
          <a:prstGeom prst="roundRect">
            <a:avLst>
              <a:gd name="adj" fmla="val 3755"/>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chemeClr val="tx1"/>
                </a:solidFill>
              </a:rPr>
              <a:t>Source of data</a:t>
            </a:r>
            <a:endParaRPr lang="en-US" dirty="0">
              <a:solidFill>
                <a:schemeClr val="tx1"/>
              </a:solidFill>
            </a:endParaRPr>
          </a:p>
        </p:txBody>
      </p:sp>
      <p:grpSp>
        <p:nvGrpSpPr>
          <p:cNvPr id="32" name="Group 31"/>
          <p:cNvGrpSpPr/>
          <p:nvPr/>
        </p:nvGrpSpPr>
        <p:grpSpPr>
          <a:xfrm>
            <a:off x="10293558" y="4892245"/>
            <a:ext cx="1169705" cy="410883"/>
            <a:chOff x="9696192" y="4601857"/>
            <a:chExt cx="1169705" cy="410883"/>
          </a:xfrm>
        </p:grpSpPr>
        <p:sp>
          <p:nvSpPr>
            <p:cNvPr id="33" name="Can 32"/>
            <p:cNvSpPr/>
            <p:nvPr/>
          </p:nvSpPr>
          <p:spPr bwMode="auto">
            <a:xfrm>
              <a:off x="9696192" y="4601857"/>
              <a:ext cx="335575" cy="410883"/>
            </a:xfrm>
            <a:prstGeom prst="can">
              <a:avLst/>
            </a:prstGeom>
            <a:noFill/>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34" name="Cloud 33"/>
            <p:cNvSpPr/>
            <p:nvPr/>
          </p:nvSpPr>
          <p:spPr bwMode="auto">
            <a:xfrm>
              <a:off x="10296985" y="4612316"/>
              <a:ext cx="568912" cy="389964"/>
            </a:xfrm>
            <a:prstGeom prst="cloud">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grpSp>
      <p:cxnSp>
        <p:nvCxnSpPr>
          <p:cNvPr id="35" name="Straight Arrow Connector 34"/>
          <p:cNvCxnSpPr>
            <a:stCxn id="28" idx="3"/>
          </p:cNvCxnSpPr>
          <p:nvPr/>
        </p:nvCxnSpPr>
        <p:spPr>
          <a:xfrm flipV="1">
            <a:off x="9131536" y="5109756"/>
            <a:ext cx="998783" cy="2"/>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888072" y="1378512"/>
            <a:ext cx="2037374" cy="1796202"/>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
        <p:nvSpPr>
          <p:cNvPr id="37" name="Rectangle 36"/>
          <p:cNvSpPr/>
          <p:nvPr/>
        </p:nvSpPr>
        <p:spPr>
          <a:xfrm>
            <a:off x="632321" y="1378775"/>
            <a:ext cx="1917217" cy="179593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
        <p:nvSpPr>
          <p:cNvPr id="38" name="Rectangle 37"/>
          <p:cNvSpPr/>
          <p:nvPr/>
        </p:nvSpPr>
        <p:spPr>
          <a:xfrm>
            <a:off x="3009232" y="4646548"/>
            <a:ext cx="2066876" cy="947293"/>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Tree>
    <p:extLst>
      <p:ext uri="{BB962C8B-B14F-4D97-AF65-F5344CB8AC3E}">
        <p14:creationId xmlns:p14="http://schemas.microsoft.com/office/powerpoint/2010/main" val="2408520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232" y="4107576"/>
            <a:ext cx="6160168" cy="752015"/>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List Data Source API</a:t>
            </a:r>
            <a:endParaRPr lang="en-US" sz="2000" dirty="0">
              <a:latin typeface="Segoe UI" pitchFamily="34" charset="0"/>
              <a:cs typeface="Segoe UI" pitchFamily="34" charset="0"/>
            </a:endParaRPr>
          </a:p>
        </p:txBody>
      </p:sp>
      <p:sp>
        <p:nvSpPr>
          <p:cNvPr id="44" name="Title 43"/>
          <p:cNvSpPr>
            <a:spLocks noGrp="1"/>
          </p:cNvSpPr>
          <p:nvPr>
            <p:ph type="title"/>
          </p:nvPr>
        </p:nvSpPr>
        <p:spPr/>
        <p:txBody>
          <a:bodyPr/>
          <a:lstStyle/>
          <a:p>
            <a:r>
              <a:rPr lang="en-US" dirty="0" smtClean="0"/>
              <a:t>List data architecture</a:t>
            </a:r>
            <a:endParaRPr lang="en-US" dirty="0"/>
          </a:p>
        </p:txBody>
      </p:sp>
      <p:grpSp>
        <p:nvGrpSpPr>
          <p:cNvPr id="46" name="Group 45"/>
          <p:cNvGrpSpPr/>
          <p:nvPr/>
        </p:nvGrpSpPr>
        <p:grpSpPr>
          <a:xfrm>
            <a:off x="3009232" y="1497909"/>
            <a:ext cx="1791368" cy="1545336"/>
            <a:chOff x="3833064" y="1881190"/>
            <a:chExt cx="1435649" cy="1106333"/>
          </a:xfrm>
        </p:grpSpPr>
        <p:sp>
          <p:nvSpPr>
            <p:cNvPr id="3" name="Rectangle 2"/>
            <p:cNvSpPr/>
            <p:nvPr/>
          </p:nvSpPr>
          <p:spPr>
            <a:xfrm>
              <a:off x="3833064" y="1881190"/>
              <a:ext cx="1435649" cy="110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ctr"/>
              <a:r>
                <a:rPr lang="en-US" dirty="0" smtClean="0">
                  <a:latin typeface="Segoe UI" pitchFamily="34" charset="0"/>
                  <a:cs typeface="Segoe UI" pitchFamily="34" charset="0"/>
                </a:rPr>
                <a:t>Controls</a:t>
              </a:r>
              <a:endParaRPr lang="en-US" dirty="0">
                <a:latin typeface="Segoe UI" pitchFamily="34" charset="0"/>
                <a:cs typeface="Segoe UI" pitchFamily="34" charset="0"/>
              </a:endParaRPr>
            </a:p>
          </p:txBody>
        </p:sp>
        <p:grpSp>
          <p:nvGrpSpPr>
            <p:cNvPr id="40" name="Group 39"/>
            <p:cNvGrpSpPr/>
            <p:nvPr/>
          </p:nvGrpSpPr>
          <p:grpSpPr>
            <a:xfrm>
              <a:off x="4161558" y="2074276"/>
              <a:ext cx="778658" cy="530389"/>
              <a:chOff x="7313296" y="4721224"/>
              <a:chExt cx="1725930" cy="1080863"/>
            </a:xfrm>
          </p:grpSpPr>
          <p:sp>
            <p:nvSpPr>
              <p:cNvPr id="15" name="Rounded Rectangle 14"/>
              <p:cNvSpPr/>
              <p:nvPr/>
            </p:nvSpPr>
            <p:spPr bwMode="auto">
              <a:xfrm>
                <a:off x="7313296" y="4721224"/>
                <a:ext cx="1725930" cy="1080863"/>
              </a:xfrm>
              <a:prstGeom prst="roundRect">
                <a:avLst>
                  <a:gd name="adj" fmla="val 6039"/>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5" name="Rectangle 4"/>
              <p:cNvSpPr/>
              <p:nvPr/>
            </p:nvSpPr>
            <p:spPr bwMode="auto">
              <a:xfrm>
                <a:off x="743426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0" name="Rectangle 19"/>
              <p:cNvSpPr/>
              <p:nvPr/>
            </p:nvSpPr>
            <p:spPr bwMode="auto">
              <a:xfrm>
                <a:off x="7961947"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1" name="Rectangle 20"/>
              <p:cNvSpPr/>
              <p:nvPr/>
            </p:nvSpPr>
            <p:spPr bwMode="auto">
              <a:xfrm>
                <a:off x="848963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2" name="Rectangle 21"/>
              <p:cNvSpPr/>
              <p:nvPr/>
            </p:nvSpPr>
            <p:spPr bwMode="auto">
              <a:xfrm>
                <a:off x="743426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3" name="Rectangle 22"/>
              <p:cNvSpPr/>
              <p:nvPr/>
            </p:nvSpPr>
            <p:spPr bwMode="auto">
              <a:xfrm>
                <a:off x="7961947"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5" name="Rectangle 24"/>
              <p:cNvSpPr/>
              <p:nvPr/>
            </p:nvSpPr>
            <p:spPr bwMode="auto">
              <a:xfrm>
                <a:off x="848963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grpSp>
      <p:sp>
        <p:nvSpPr>
          <p:cNvPr id="8" name="Rectangle 7"/>
          <p:cNvSpPr/>
          <p:nvPr/>
        </p:nvSpPr>
        <p:spPr>
          <a:xfrm flipH="1">
            <a:off x="7070450" y="1498622"/>
            <a:ext cx="2098950" cy="1556244"/>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a:latin typeface="Segoe UI" pitchFamily="34" charset="0"/>
                <a:cs typeface="Segoe UI" pitchFamily="34" charset="0"/>
              </a:rPr>
              <a:t>App logic</a:t>
            </a:r>
          </a:p>
        </p:txBody>
      </p:sp>
      <p:sp>
        <p:nvSpPr>
          <p:cNvPr id="9" name="Snip Diagonal Corner Rectangle 8"/>
          <p:cNvSpPr/>
          <p:nvPr/>
        </p:nvSpPr>
        <p:spPr>
          <a:xfrm>
            <a:off x="743462" y="1497909"/>
            <a:ext cx="1694937" cy="1545336"/>
          </a:xfrm>
          <a:prstGeom prst="snip2DiagRect">
            <a:avLst>
              <a:gd name="adj1" fmla="val 0"/>
              <a:gd name="adj2" fmla="val 0"/>
            </a:avLst>
          </a:prstGeom>
          <a:solidFill>
            <a:srgbClr val="65BC46"/>
          </a:solidFill>
          <a:ln>
            <a:noFill/>
          </a:ln>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Item Template</a:t>
            </a:r>
            <a:endParaRPr lang="en-US" sz="2000" dirty="0">
              <a:latin typeface="Segoe UI" pitchFamily="34" charset="0"/>
              <a:cs typeface="Segoe UI" pitchFamily="34" charset="0"/>
            </a:endParaRPr>
          </a:p>
        </p:txBody>
      </p:sp>
      <p:cxnSp>
        <p:nvCxnSpPr>
          <p:cNvPr id="70" name="Straight Arrow Connector 69"/>
          <p:cNvCxnSpPr>
            <a:stCxn id="8" idx="2"/>
          </p:cNvCxnSpPr>
          <p:nvPr/>
        </p:nvCxnSpPr>
        <p:spPr>
          <a:xfrm>
            <a:off x="8119925" y="3054866"/>
            <a:ext cx="0" cy="992560"/>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 idx="1"/>
            <a:endCxn id="9" idx="0"/>
          </p:cNvCxnSpPr>
          <p:nvPr/>
        </p:nvCxnSpPr>
        <p:spPr>
          <a:xfrm flipH="1">
            <a:off x="2438399" y="2270577"/>
            <a:ext cx="570833"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904916" y="3043245"/>
            <a:ext cx="0" cy="1003763"/>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109199" y="4716464"/>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Array</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7" name="Rectangle 26"/>
          <p:cNvSpPr/>
          <p:nvPr/>
        </p:nvSpPr>
        <p:spPr>
          <a:xfrm>
            <a:off x="5185850" y="4716462"/>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Storage</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8" name="Rectangle 27"/>
          <p:cNvSpPr/>
          <p:nvPr/>
        </p:nvSpPr>
        <p:spPr>
          <a:xfrm>
            <a:off x="7246936" y="4716463"/>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Custom</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31" name="Rounded Rectangle 30"/>
          <p:cNvSpPr/>
          <p:nvPr/>
        </p:nvSpPr>
        <p:spPr bwMode="auto">
          <a:xfrm>
            <a:off x="9896777" y="4674594"/>
            <a:ext cx="1963266" cy="1066679"/>
          </a:xfrm>
          <a:prstGeom prst="roundRect">
            <a:avLst>
              <a:gd name="adj" fmla="val 3755"/>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chemeClr val="tx1"/>
                </a:solidFill>
              </a:rPr>
              <a:t>Source of data</a:t>
            </a:r>
            <a:endParaRPr lang="en-US" dirty="0">
              <a:solidFill>
                <a:schemeClr val="tx1"/>
              </a:solidFill>
            </a:endParaRPr>
          </a:p>
        </p:txBody>
      </p:sp>
      <p:grpSp>
        <p:nvGrpSpPr>
          <p:cNvPr id="32" name="Group 31"/>
          <p:cNvGrpSpPr/>
          <p:nvPr/>
        </p:nvGrpSpPr>
        <p:grpSpPr>
          <a:xfrm>
            <a:off x="10293558" y="4892245"/>
            <a:ext cx="1169705" cy="410883"/>
            <a:chOff x="9696192" y="4601857"/>
            <a:chExt cx="1169705" cy="410883"/>
          </a:xfrm>
        </p:grpSpPr>
        <p:sp>
          <p:nvSpPr>
            <p:cNvPr id="33" name="Can 32"/>
            <p:cNvSpPr/>
            <p:nvPr/>
          </p:nvSpPr>
          <p:spPr bwMode="auto">
            <a:xfrm>
              <a:off x="9696192" y="4601857"/>
              <a:ext cx="335575" cy="410883"/>
            </a:xfrm>
            <a:prstGeom prst="can">
              <a:avLst/>
            </a:prstGeom>
            <a:noFill/>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34" name="Cloud 33"/>
            <p:cNvSpPr/>
            <p:nvPr/>
          </p:nvSpPr>
          <p:spPr bwMode="auto">
            <a:xfrm>
              <a:off x="10296985" y="4612316"/>
              <a:ext cx="568912" cy="389964"/>
            </a:xfrm>
            <a:prstGeom prst="cloud">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grpSp>
      <p:cxnSp>
        <p:nvCxnSpPr>
          <p:cNvPr id="35" name="Straight Arrow Connector 34"/>
          <p:cNvCxnSpPr>
            <a:stCxn id="28" idx="3"/>
          </p:cNvCxnSpPr>
          <p:nvPr/>
        </p:nvCxnSpPr>
        <p:spPr>
          <a:xfrm flipV="1">
            <a:off x="9131536" y="5109756"/>
            <a:ext cx="998783" cy="2"/>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968777" y="1412246"/>
            <a:ext cx="2302295" cy="1716662"/>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Tree>
    <p:extLst>
      <p:ext uri="{BB962C8B-B14F-4D97-AF65-F5344CB8AC3E}">
        <p14:creationId xmlns:p14="http://schemas.microsoft.com/office/powerpoint/2010/main" val="132987460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232" y="4107576"/>
            <a:ext cx="6160168" cy="752015"/>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List Data Source API</a:t>
            </a:r>
            <a:endParaRPr lang="en-US" sz="2000" dirty="0">
              <a:latin typeface="Segoe UI" pitchFamily="34" charset="0"/>
              <a:cs typeface="Segoe UI" pitchFamily="34" charset="0"/>
            </a:endParaRPr>
          </a:p>
        </p:txBody>
      </p:sp>
      <p:sp>
        <p:nvSpPr>
          <p:cNvPr id="44" name="Title 43"/>
          <p:cNvSpPr>
            <a:spLocks noGrp="1"/>
          </p:cNvSpPr>
          <p:nvPr>
            <p:ph type="title"/>
          </p:nvPr>
        </p:nvSpPr>
        <p:spPr/>
        <p:txBody>
          <a:bodyPr/>
          <a:lstStyle/>
          <a:p>
            <a:r>
              <a:rPr lang="en-US" dirty="0" smtClean="0"/>
              <a:t>List data architecture</a:t>
            </a:r>
            <a:endParaRPr lang="en-US" dirty="0"/>
          </a:p>
        </p:txBody>
      </p:sp>
      <p:grpSp>
        <p:nvGrpSpPr>
          <p:cNvPr id="46" name="Group 45"/>
          <p:cNvGrpSpPr/>
          <p:nvPr/>
        </p:nvGrpSpPr>
        <p:grpSpPr>
          <a:xfrm>
            <a:off x="3009232" y="1497909"/>
            <a:ext cx="1791368" cy="1545336"/>
            <a:chOff x="3833064" y="1881190"/>
            <a:chExt cx="1435649" cy="1106333"/>
          </a:xfrm>
        </p:grpSpPr>
        <p:sp>
          <p:nvSpPr>
            <p:cNvPr id="3" name="Rectangle 2"/>
            <p:cNvSpPr/>
            <p:nvPr/>
          </p:nvSpPr>
          <p:spPr>
            <a:xfrm>
              <a:off x="3833064" y="1881190"/>
              <a:ext cx="1435649" cy="1106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lstStyle/>
            <a:p>
              <a:pPr algn="ctr"/>
              <a:r>
                <a:rPr lang="en-US" dirty="0" smtClean="0">
                  <a:latin typeface="Segoe UI" pitchFamily="34" charset="0"/>
                  <a:cs typeface="Segoe UI" pitchFamily="34" charset="0"/>
                </a:rPr>
                <a:t>Controls</a:t>
              </a:r>
              <a:endParaRPr lang="en-US" dirty="0">
                <a:latin typeface="Segoe UI" pitchFamily="34" charset="0"/>
                <a:cs typeface="Segoe UI" pitchFamily="34" charset="0"/>
              </a:endParaRPr>
            </a:p>
          </p:txBody>
        </p:sp>
        <p:grpSp>
          <p:nvGrpSpPr>
            <p:cNvPr id="40" name="Group 39"/>
            <p:cNvGrpSpPr/>
            <p:nvPr/>
          </p:nvGrpSpPr>
          <p:grpSpPr>
            <a:xfrm>
              <a:off x="4161558" y="2074276"/>
              <a:ext cx="778658" cy="530389"/>
              <a:chOff x="7313296" y="4721224"/>
              <a:chExt cx="1725930" cy="1080863"/>
            </a:xfrm>
          </p:grpSpPr>
          <p:sp>
            <p:nvSpPr>
              <p:cNvPr id="15" name="Rounded Rectangle 14"/>
              <p:cNvSpPr/>
              <p:nvPr/>
            </p:nvSpPr>
            <p:spPr bwMode="auto">
              <a:xfrm>
                <a:off x="7313296" y="4721224"/>
                <a:ext cx="1725930" cy="1080863"/>
              </a:xfrm>
              <a:prstGeom prst="roundRect">
                <a:avLst>
                  <a:gd name="adj" fmla="val 6039"/>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5" name="Rectangle 4"/>
              <p:cNvSpPr/>
              <p:nvPr/>
            </p:nvSpPr>
            <p:spPr bwMode="auto">
              <a:xfrm>
                <a:off x="743426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0" name="Rectangle 19"/>
              <p:cNvSpPr/>
              <p:nvPr/>
            </p:nvSpPr>
            <p:spPr bwMode="auto">
              <a:xfrm>
                <a:off x="7961947"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1" name="Rectangle 20"/>
              <p:cNvSpPr/>
              <p:nvPr/>
            </p:nvSpPr>
            <p:spPr bwMode="auto">
              <a:xfrm>
                <a:off x="8489632" y="4844141"/>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2" name="Rectangle 21"/>
              <p:cNvSpPr/>
              <p:nvPr/>
            </p:nvSpPr>
            <p:spPr bwMode="auto">
              <a:xfrm>
                <a:off x="743426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3" name="Rectangle 22"/>
              <p:cNvSpPr/>
              <p:nvPr/>
            </p:nvSpPr>
            <p:spPr bwMode="auto">
              <a:xfrm>
                <a:off x="7961947"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sp>
            <p:nvSpPr>
              <p:cNvPr id="25" name="Rectangle 24"/>
              <p:cNvSpPr/>
              <p:nvPr/>
            </p:nvSpPr>
            <p:spPr bwMode="auto">
              <a:xfrm>
                <a:off x="8489632" y="5327196"/>
                <a:ext cx="428625" cy="36739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gradFill>
                    <a:gsLst>
                      <a:gs pos="0">
                        <a:schemeClr val="tx1"/>
                      </a:gs>
                      <a:gs pos="100000">
                        <a:schemeClr val="tx1"/>
                      </a:gs>
                    </a:gsLst>
                    <a:lin ang="5400000" scaled="0"/>
                  </a:gradFill>
                </a:endParaRPr>
              </a:p>
            </p:txBody>
          </p:sp>
        </p:grpSp>
      </p:grpSp>
      <p:sp>
        <p:nvSpPr>
          <p:cNvPr id="8" name="Rectangle 7"/>
          <p:cNvSpPr/>
          <p:nvPr/>
        </p:nvSpPr>
        <p:spPr>
          <a:xfrm flipH="1">
            <a:off x="7070450" y="1498622"/>
            <a:ext cx="2098950" cy="1556244"/>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a:latin typeface="Segoe UI" pitchFamily="34" charset="0"/>
                <a:cs typeface="Segoe UI" pitchFamily="34" charset="0"/>
              </a:rPr>
              <a:t>App logic</a:t>
            </a:r>
          </a:p>
        </p:txBody>
      </p:sp>
      <p:sp>
        <p:nvSpPr>
          <p:cNvPr id="9" name="Snip Diagonal Corner Rectangle 8"/>
          <p:cNvSpPr/>
          <p:nvPr/>
        </p:nvSpPr>
        <p:spPr>
          <a:xfrm>
            <a:off x="743462" y="1497909"/>
            <a:ext cx="1694937" cy="1545336"/>
          </a:xfrm>
          <a:prstGeom prst="snip2DiagRect">
            <a:avLst>
              <a:gd name="adj1" fmla="val 0"/>
              <a:gd name="adj2" fmla="val 0"/>
            </a:avLst>
          </a:prstGeom>
          <a:solidFill>
            <a:srgbClr val="65BC46"/>
          </a:solidFill>
          <a:ln>
            <a:noFill/>
          </a:ln>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Item Template</a:t>
            </a:r>
            <a:endParaRPr lang="en-US" sz="2000" dirty="0">
              <a:latin typeface="Segoe UI" pitchFamily="34" charset="0"/>
              <a:cs typeface="Segoe UI" pitchFamily="34" charset="0"/>
            </a:endParaRPr>
          </a:p>
        </p:txBody>
      </p:sp>
      <p:cxnSp>
        <p:nvCxnSpPr>
          <p:cNvPr id="70" name="Straight Arrow Connector 69"/>
          <p:cNvCxnSpPr>
            <a:stCxn id="8" idx="2"/>
          </p:cNvCxnSpPr>
          <p:nvPr/>
        </p:nvCxnSpPr>
        <p:spPr>
          <a:xfrm>
            <a:off x="8119925" y="3054866"/>
            <a:ext cx="0" cy="992560"/>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 idx="1"/>
            <a:endCxn id="9" idx="0"/>
          </p:cNvCxnSpPr>
          <p:nvPr/>
        </p:nvCxnSpPr>
        <p:spPr>
          <a:xfrm flipH="1">
            <a:off x="2438399" y="2270577"/>
            <a:ext cx="570833"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904916" y="3043245"/>
            <a:ext cx="0" cy="1003763"/>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109199" y="4716464"/>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Array</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7" name="Rectangle 26"/>
          <p:cNvSpPr/>
          <p:nvPr/>
        </p:nvSpPr>
        <p:spPr>
          <a:xfrm>
            <a:off x="5185850" y="4716462"/>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Storage</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28" name="Rectangle 27"/>
          <p:cNvSpPr/>
          <p:nvPr/>
        </p:nvSpPr>
        <p:spPr>
          <a:xfrm>
            <a:off x="7246936" y="4716463"/>
            <a:ext cx="1884600" cy="786589"/>
          </a:xfrm>
          <a:prstGeom prst="rect">
            <a:avLst/>
          </a:prstGeom>
          <a:solidFill>
            <a:srgbClr val="65BC46"/>
          </a:solidFill>
          <a:ln>
            <a:noFill/>
          </a:ln>
        </p:spPr>
        <p:style>
          <a:lnRef idx="2">
            <a:schemeClr val="accent3">
              <a:shade val="50000"/>
            </a:schemeClr>
          </a:lnRef>
          <a:fillRef idx="1">
            <a:schemeClr val="accent3"/>
          </a:fillRef>
          <a:effectRef idx="0">
            <a:schemeClr val="accent3"/>
          </a:effectRef>
          <a:fontRef idx="minor">
            <a:schemeClr val="lt1"/>
          </a:fontRef>
        </p:style>
        <p:txBody>
          <a:bodyPr lIns="121899" tIns="60949" rIns="121899" bIns="60949" rtlCol="0" anchor="ctr"/>
          <a:lstStyle/>
          <a:p>
            <a:pPr algn="ctr"/>
            <a:r>
              <a:rPr lang="en-US" sz="2000" dirty="0" smtClean="0">
                <a:latin typeface="Segoe UI" pitchFamily="34" charset="0"/>
                <a:cs typeface="Segoe UI" pitchFamily="34" charset="0"/>
              </a:rPr>
              <a:t>Custom</a:t>
            </a:r>
          </a:p>
          <a:p>
            <a:pPr algn="ctr"/>
            <a:r>
              <a:rPr lang="en-US" sz="2000" dirty="0" smtClean="0">
                <a:latin typeface="Segoe UI" pitchFamily="34" charset="0"/>
                <a:cs typeface="Segoe UI" pitchFamily="34" charset="0"/>
              </a:rPr>
              <a:t>Data Source</a:t>
            </a:r>
            <a:endParaRPr lang="en-US" sz="2000" dirty="0">
              <a:latin typeface="Segoe UI" pitchFamily="34" charset="0"/>
              <a:cs typeface="Segoe UI" pitchFamily="34" charset="0"/>
            </a:endParaRPr>
          </a:p>
        </p:txBody>
      </p:sp>
      <p:sp>
        <p:nvSpPr>
          <p:cNvPr id="31" name="Rounded Rectangle 30"/>
          <p:cNvSpPr/>
          <p:nvPr/>
        </p:nvSpPr>
        <p:spPr bwMode="auto">
          <a:xfrm>
            <a:off x="9896777" y="4674594"/>
            <a:ext cx="1963266" cy="1066679"/>
          </a:xfrm>
          <a:prstGeom prst="roundRect">
            <a:avLst>
              <a:gd name="adj" fmla="val 3755"/>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chemeClr val="tx1"/>
                </a:solidFill>
              </a:rPr>
              <a:t>Source of data</a:t>
            </a:r>
            <a:endParaRPr lang="en-US" dirty="0">
              <a:solidFill>
                <a:schemeClr val="tx1"/>
              </a:solidFill>
            </a:endParaRPr>
          </a:p>
        </p:txBody>
      </p:sp>
      <p:grpSp>
        <p:nvGrpSpPr>
          <p:cNvPr id="32" name="Group 31"/>
          <p:cNvGrpSpPr/>
          <p:nvPr/>
        </p:nvGrpSpPr>
        <p:grpSpPr>
          <a:xfrm>
            <a:off x="10293558" y="4892245"/>
            <a:ext cx="1169705" cy="410883"/>
            <a:chOff x="9696192" y="4601857"/>
            <a:chExt cx="1169705" cy="410883"/>
          </a:xfrm>
        </p:grpSpPr>
        <p:sp>
          <p:nvSpPr>
            <p:cNvPr id="33" name="Can 32"/>
            <p:cNvSpPr/>
            <p:nvPr/>
          </p:nvSpPr>
          <p:spPr bwMode="auto">
            <a:xfrm>
              <a:off x="9696192" y="4601857"/>
              <a:ext cx="335575" cy="410883"/>
            </a:xfrm>
            <a:prstGeom prst="can">
              <a:avLst/>
            </a:prstGeom>
            <a:noFill/>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34" name="Cloud 33"/>
            <p:cNvSpPr/>
            <p:nvPr/>
          </p:nvSpPr>
          <p:spPr bwMode="auto">
            <a:xfrm>
              <a:off x="10296985" y="4612316"/>
              <a:ext cx="568912" cy="389964"/>
            </a:xfrm>
            <a:prstGeom prst="cloud">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grpSp>
      <p:cxnSp>
        <p:nvCxnSpPr>
          <p:cNvPr id="35" name="Straight Arrow Connector 34"/>
          <p:cNvCxnSpPr>
            <a:stCxn id="28" idx="3"/>
          </p:cNvCxnSpPr>
          <p:nvPr/>
        </p:nvCxnSpPr>
        <p:spPr>
          <a:xfrm flipV="1">
            <a:off x="9131536" y="5109756"/>
            <a:ext cx="998783" cy="2"/>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174261" y="4644722"/>
            <a:ext cx="2113578" cy="94911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
        <p:nvSpPr>
          <p:cNvPr id="36" name="Rectangle 35"/>
          <p:cNvSpPr/>
          <p:nvPr/>
        </p:nvSpPr>
        <p:spPr>
          <a:xfrm>
            <a:off x="9896777" y="4716463"/>
            <a:ext cx="1963266" cy="1017524"/>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Tree>
    <p:extLst>
      <p:ext uri="{BB962C8B-B14F-4D97-AF65-F5344CB8AC3E}">
        <p14:creationId xmlns:p14="http://schemas.microsoft.com/office/powerpoint/2010/main" val="301782191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sz="half" idx="1"/>
          </p:nvPr>
        </p:nvSpPr>
        <p:spPr>
          <a:xfrm>
            <a:off x="519112" y="1447801"/>
            <a:ext cx="11418887" cy="4979825"/>
          </a:xfrm>
        </p:spPr>
        <p:txBody>
          <a:bodyPr/>
          <a:lstStyle/>
          <a:p>
            <a:r>
              <a:rPr lang="en-US" sz="3200" dirty="0" smtClean="0">
                <a:latin typeface="+mj-lt"/>
              </a:rPr>
              <a:t>Related Sessions</a:t>
            </a:r>
          </a:p>
          <a:p>
            <a:pPr marL="628361" lvl="2" indent="0">
              <a:buNone/>
            </a:pPr>
            <a:r>
              <a:rPr lang="en-US" sz="2400" dirty="0" smtClean="0"/>
              <a:t>APP-209T – </a:t>
            </a:r>
            <a:r>
              <a:rPr lang="en-US" sz="2400" dirty="0"/>
              <a:t>Build polished collection and list apps in HTML5</a:t>
            </a:r>
            <a:endParaRPr lang="en-US" sz="2400" dirty="0" smtClean="0"/>
          </a:p>
          <a:p>
            <a:pPr marL="628361" lvl="2" indent="0">
              <a:buNone/>
            </a:pPr>
            <a:r>
              <a:rPr lang="en-US" sz="2400" dirty="0" smtClean="0"/>
              <a:t>TOOL-501T</a:t>
            </a:r>
            <a:r>
              <a:rPr lang="en-US" sz="2400" dirty="0" smtClean="0">
                <a:gradFill>
                  <a:gsLst>
                    <a:gs pos="0">
                      <a:schemeClr val="tx1"/>
                    </a:gs>
                    <a:gs pos="100000">
                      <a:schemeClr val="tx1"/>
                    </a:gs>
                  </a:gsLst>
                  <a:lin ang="5400000" scaled="0"/>
                </a:gradFill>
              </a:rPr>
              <a:t> – </a:t>
            </a:r>
            <a:r>
              <a:rPr lang="en-US" sz="2400" dirty="0">
                <a:gradFill>
                  <a:gsLst>
                    <a:gs pos="0">
                      <a:schemeClr val="tx1"/>
                    </a:gs>
                    <a:gs pos="100000">
                      <a:schemeClr val="tx1"/>
                    </a:gs>
                  </a:gsLst>
                  <a:lin ang="5400000" scaled="0"/>
                </a:gradFill>
              </a:rPr>
              <a:t>Introducing the Windows libraries for JavaScript</a:t>
            </a:r>
            <a:endParaRPr lang="en-US" sz="2400" dirty="0" smtClean="0"/>
          </a:p>
          <a:p>
            <a:pPr marL="628361" lvl="2" indent="0">
              <a:buNone/>
            </a:pPr>
            <a:r>
              <a:rPr lang="en-US" sz="2400" dirty="0" smtClean="0"/>
              <a:t>PLAT-892T – Building Great Gallery Experiences in Your App</a:t>
            </a:r>
          </a:p>
          <a:p>
            <a:pPr marL="628361" lvl="2" indent="0">
              <a:buNone/>
            </a:pPr>
            <a:r>
              <a:rPr lang="en-US" sz="2400" dirty="0"/>
              <a:t>APP-846T </a:t>
            </a:r>
            <a:r>
              <a:rPr lang="en-US" sz="2400" dirty="0" smtClean="0"/>
              <a:t>– </a:t>
            </a:r>
            <a:r>
              <a:rPr lang="en-US" sz="2400" dirty="0"/>
              <a:t>Create reusable custom Metro style controls</a:t>
            </a:r>
            <a:endParaRPr lang="en-US" sz="2400" dirty="0" smtClean="0"/>
          </a:p>
          <a:p>
            <a:pPr marL="628361" lvl="2" indent="0">
              <a:buNone/>
            </a:pPr>
            <a:endParaRPr lang="en-US" dirty="0" smtClean="0"/>
          </a:p>
          <a:p>
            <a:r>
              <a:rPr lang="en-US" sz="3200" dirty="0" smtClean="0">
                <a:latin typeface="+mj-lt"/>
              </a:rPr>
              <a:t>Documentation</a:t>
            </a:r>
          </a:p>
          <a:p>
            <a:pPr marL="628361" lvl="2" indent="0">
              <a:buNone/>
            </a:pPr>
            <a:r>
              <a:rPr lang="en-US" sz="2400" u="sng" dirty="0">
                <a:solidFill>
                  <a:schemeClr val="tx1"/>
                </a:solidFill>
                <a:hlinkClick r:id="rId3" action="ppaction://hlinkfile"/>
              </a:rPr>
              <a:t>Adding </a:t>
            </a:r>
            <a:r>
              <a:rPr lang="en-US" sz="2400" u="sng" dirty="0" err="1">
                <a:solidFill>
                  <a:schemeClr val="tx1"/>
                </a:solidFill>
                <a:hlinkClick r:id="rId3" action="ppaction://hlinkfile"/>
              </a:rPr>
              <a:t>ListView</a:t>
            </a:r>
            <a:r>
              <a:rPr lang="en-US" sz="2400" u="sng" dirty="0">
                <a:solidFill>
                  <a:schemeClr val="tx1"/>
                </a:solidFill>
                <a:hlinkClick r:id="rId3" action="ppaction://hlinkfile"/>
              </a:rPr>
              <a:t> controls</a:t>
            </a:r>
            <a:endParaRPr lang="en-US" sz="2400" dirty="0">
              <a:solidFill>
                <a:schemeClr val="tx1"/>
              </a:solidFill>
            </a:endParaRPr>
          </a:p>
          <a:p>
            <a:pPr marL="628361" lvl="2" indent="0">
              <a:buNone/>
            </a:pPr>
            <a:r>
              <a:rPr lang="en-US" sz="2400" u="sng" dirty="0">
                <a:solidFill>
                  <a:schemeClr val="tx1"/>
                </a:solidFill>
                <a:hlinkClick r:id="rId4" action="ppaction://hlinkfile"/>
              </a:rPr>
              <a:t>Accessing data and files (JavaScript)</a:t>
            </a:r>
            <a:endParaRPr lang="en-US" sz="2400" dirty="0">
              <a:solidFill>
                <a:schemeClr val="tx1"/>
              </a:solidFill>
            </a:endParaRPr>
          </a:p>
          <a:p>
            <a:pPr marL="628361" lvl="2" indent="0">
              <a:buNone/>
            </a:pPr>
            <a:r>
              <a:rPr lang="en-US" sz="2400" u="sng" dirty="0">
                <a:solidFill>
                  <a:schemeClr val="tx1"/>
                </a:solidFill>
                <a:hlinkClick r:id="rId5" action="ppaction://hlinkfile"/>
              </a:rPr>
              <a:t>Metro style app Samples </a:t>
            </a:r>
            <a:r>
              <a:rPr lang="en-US" sz="2400" u="sng" dirty="0" smtClean="0">
                <a:solidFill>
                  <a:schemeClr val="tx1"/>
                </a:solidFill>
                <a:hlinkClick r:id="rId5" action="ppaction://hlinkfile"/>
              </a:rPr>
              <a:t>home</a:t>
            </a:r>
            <a:endParaRPr lang="en-US" sz="2400" u="sng" dirty="0" smtClean="0">
              <a:solidFill>
                <a:schemeClr val="tx1"/>
              </a:solidFill>
            </a:endParaRPr>
          </a:p>
          <a:p>
            <a:pPr marL="628361" lvl="2" indent="0">
              <a:buNone/>
            </a:pPr>
            <a:r>
              <a:rPr lang="en-US" sz="2400" u="sng" dirty="0">
                <a:solidFill>
                  <a:schemeClr val="tx1"/>
                </a:solidFill>
                <a:hlinkClick r:id="rId6" action="ppaction://hlinkfile"/>
              </a:rPr>
              <a:t>Metro style app development </a:t>
            </a:r>
            <a:r>
              <a:rPr lang="en-US" sz="2400" u="sng" dirty="0" smtClean="0">
                <a:solidFill>
                  <a:schemeClr val="tx1"/>
                </a:solidFill>
                <a:hlinkClick r:id="rId6" action="ppaction://hlinkfile"/>
              </a:rPr>
              <a:t>forums</a:t>
            </a:r>
            <a:endParaRPr lang="en-US" sz="2400" dirty="0">
              <a:solidFill>
                <a:schemeClr val="tx1"/>
              </a:solidFill>
            </a:endParaRPr>
          </a:p>
          <a:p>
            <a:pPr marL="628361" lvl="2" indent="0">
              <a:buNone/>
            </a:pPr>
            <a:r>
              <a:rPr lang="en-US" sz="2400" u="sng" dirty="0">
                <a:solidFill>
                  <a:schemeClr val="tx1"/>
                </a:solidFill>
                <a:hlinkClick r:id="rId7" action="ppaction://hlinkfile"/>
              </a:rPr>
              <a:t>Windows </a:t>
            </a:r>
            <a:r>
              <a:rPr lang="en-US" sz="2400" u="sng" dirty="0" err="1">
                <a:solidFill>
                  <a:schemeClr val="tx1"/>
                </a:solidFill>
                <a:hlinkClick r:id="rId7" action="ppaction://hlinkfile"/>
              </a:rPr>
              <a:t>Dev</a:t>
            </a:r>
            <a:r>
              <a:rPr lang="en-US" sz="2400" u="sng" dirty="0">
                <a:solidFill>
                  <a:schemeClr val="tx1"/>
                </a:solidFill>
                <a:hlinkClick r:id="rId7" action="ppaction://hlinkfile"/>
              </a:rPr>
              <a:t> Center home: http://msdn.microsoft.com/en-us/windows</a:t>
            </a:r>
            <a:r>
              <a:rPr lang="en-US" sz="2400" u="sng" dirty="0" smtClean="0">
                <a:solidFill>
                  <a:schemeClr val="tx1"/>
                </a:solidFill>
                <a:hlinkClick r:id="rId7" action="ppaction://hlinkfile"/>
              </a:rPr>
              <a:t>/</a:t>
            </a:r>
            <a:r>
              <a:rPr lang="en-US" sz="2400" dirty="0" smtClean="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52701181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29438347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3"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latin typeface="Segoe UI" pitchFamily="34" charset="0"/>
                <a:cs typeface="Arial" charset="0"/>
              </a:rPr>
              <a:t>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76682891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Simple word game UI</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1595438"/>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a:gradFill flip="none" rotWithShape="1">
                <a:gsLst>
                  <a:gs pos="0">
                    <a:srgbClr val="FFFFFF"/>
                  </a:gs>
                  <a:gs pos="86000">
                    <a:srgbClr val="FFFFFF"/>
                  </a:gs>
                </a:gsLst>
                <a:lin ang="5400000" scaled="0"/>
                <a:tileRect/>
              </a:gradFill>
            </a:endParaRPr>
          </a:p>
        </p:txBody>
      </p:sp>
      <p:sp>
        <p:nvSpPr>
          <p:cNvPr id="2" name="Title 1"/>
          <p:cNvSpPr>
            <a:spLocks noGrp="1"/>
          </p:cNvSpPr>
          <p:nvPr>
            <p:ph type="title"/>
          </p:nvPr>
        </p:nvSpPr>
        <p:spPr>
          <a:xfrm>
            <a:off x="519112" y="228600"/>
            <a:ext cx="11149013" cy="609398"/>
          </a:xfrm>
        </p:spPr>
        <p:txBody>
          <a:bodyPr/>
          <a:lstStyle/>
          <a:p>
            <a:r>
              <a:rPr lang="en-US" dirty="0" smtClean="0"/>
              <a:t>How to present a collection</a:t>
            </a:r>
            <a:endParaRPr lang="en-US" dirty="0"/>
          </a:p>
        </p:txBody>
      </p:sp>
      <p:grpSp>
        <p:nvGrpSpPr>
          <p:cNvPr id="3" name="Group 2"/>
          <p:cNvGrpSpPr/>
          <p:nvPr/>
        </p:nvGrpSpPr>
        <p:grpSpPr>
          <a:xfrm>
            <a:off x="887943" y="2093157"/>
            <a:ext cx="10411350" cy="2377440"/>
            <a:chOff x="672575" y="2093157"/>
            <a:chExt cx="10411350" cy="2377440"/>
          </a:xfrm>
        </p:grpSpPr>
        <p:sp>
          <p:nvSpPr>
            <p:cNvPr id="10" name="Rectangle 9"/>
            <p:cNvSpPr/>
            <p:nvPr/>
          </p:nvSpPr>
          <p:spPr bwMode="auto">
            <a:xfrm>
              <a:off x="672575"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Data</a:t>
              </a:r>
              <a:endParaRPr lang="en-US" sz="3200" b="1" dirty="0">
                <a:solidFill>
                  <a:srgbClr val="FFFFFF"/>
                </a:solidFill>
              </a:endParaRPr>
            </a:p>
          </p:txBody>
        </p:sp>
        <p:sp>
          <p:nvSpPr>
            <p:cNvPr id="19" name="Plus 18"/>
            <p:cNvSpPr/>
            <p:nvPr/>
          </p:nvSpPr>
          <p:spPr bwMode="auto">
            <a:xfrm>
              <a:off x="3527837"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Plus 19"/>
            <p:cNvSpPr/>
            <p:nvPr/>
          </p:nvSpPr>
          <p:spPr bwMode="auto">
            <a:xfrm>
              <a:off x="7544792"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4689530"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Renderer</a:t>
              </a:r>
            </a:p>
            <a:p>
              <a:pPr algn="ctr"/>
              <a:r>
                <a:rPr lang="en-US" sz="3200" b="1" dirty="0" smtClean="0">
                  <a:solidFill>
                    <a:srgbClr val="FFFFFF"/>
                  </a:solidFill>
                </a:rPr>
                <a:t>(Template)</a:t>
              </a:r>
              <a:endParaRPr lang="en-US" sz="3200" b="1" dirty="0">
                <a:solidFill>
                  <a:srgbClr val="FFFFFF"/>
                </a:solidFill>
              </a:endParaRPr>
            </a:p>
          </p:txBody>
        </p:sp>
        <p:sp>
          <p:nvSpPr>
            <p:cNvPr id="22" name="Rectangle 21"/>
            <p:cNvSpPr/>
            <p:nvPr/>
          </p:nvSpPr>
          <p:spPr bwMode="auto">
            <a:xfrm>
              <a:off x="8706485"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Control</a:t>
              </a:r>
              <a:endParaRPr lang="en-US" sz="3200" b="1" dirty="0">
                <a:solidFill>
                  <a:srgbClr val="FFFFFF"/>
                </a:solidFill>
              </a:endParaRPr>
            </a:p>
          </p:txBody>
        </p:sp>
      </p:grpSp>
      <p:sp>
        <p:nvSpPr>
          <p:cNvPr id="11" name="Rectangle 10"/>
          <p:cNvSpPr/>
          <p:nvPr/>
        </p:nvSpPr>
        <p:spPr>
          <a:xfrm>
            <a:off x="613623" y="1818837"/>
            <a:ext cx="2926080" cy="292608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Tree>
    <p:extLst>
      <p:ext uri="{BB962C8B-B14F-4D97-AF65-F5344CB8AC3E}">
        <p14:creationId xmlns:p14="http://schemas.microsoft.com/office/powerpoint/2010/main" val="25749052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a:t>
            </a:r>
            <a:r>
              <a:rPr lang="en-US" dirty="0"/>
              <a:t>d</a:t>
            </a:r>
            <a:r>
              <a:rPr lang="en-US" dirty="0" smtClean="0"/>
              <a:t>ata source</a:t>
            </a:r>
            <a:endParaRPr lang="en-US" dirty="0"/>
          </a:p>
        </p:txBody>
      </p:sp>
      <p:sp>
        <p:nvSpPr>
          <p:cNvPr id="4" name="Text Placeholder 5"/>
          <p:cNvSpPr>
            <a:spLocks noGrp="1"/>
          </p:cNvSpPr>
          <p:nvPr>
            <p:ph type="body" sz="quarter" idx="10"/>
          </p:nvPr>
        </p:nvSpPr>
        <p:spPr>
          <a:xfrm>
            <a:off x="519114" y="1447800"/>
            <a:ext cx="11149012" cy="2960811"/>
          </a:xfrm>
        </p:spPr>
        <p:txBody>
          <a:bodyPr/>
          <a:lstStyle/>
          <a:p>
            <a:pPr marL="460375" lvl="0" indent="-460375">
              <a:buSzPct val="90000"/>
              <a:buFont typeface="Arial" pitchFamily="34" charset="0"/>
              <a:buChar char="•"/>
            </a:pPr>
            <a:r>
              <a:rPr lang="en-US" sz="2800" dirty="0" smtClean="0">
                <a:solidFill>
                  <a:schemeClr val="tx1"/>
                </a:solidFill>
                <a:latin typeface="Segoe UI Light"/>
                <a:cs typeface="+mn-cs"/>
              </a:rPr>
              <a:t>Data source for in-memory data</a:t>
            </a:r>
          </a:p>
          <a:p>
            <a:pPr marL="460375" lvl="0" indent="-460375">
              <a:buSzPct val="90000"/>
              <a:buFont typeface="Arial" pitchFamily="34" charset="0"/>
              <a:buChar char="•"/>
            </a:pPr>
            <a:endParaRPr lang="en-US" sz="2800" dirty="0" smtClean="0">
              <a:solidFill>
                <a:schemeClr val="tx1"/>
              </a:solidFill>
              <a:latin typeface="Segoe UI Light"/>
              <a:cs typeface="+mn-cs"/>
            </a:endParaRPr>
          </a:p>
          <a:p>
            <a:pPr marL="460375" lvl="0" indent="-460375">
              <a:buSzPct val="90000"/>
              <a:buFont typeface="Arial" pitchFamily="34" charset="0"/>
              <a:buChar char="•"/>
            </a:pPr>
            <a:r>
              <a:rPr lang="en-US" sz="2800" dirty="0" smtClean="0">
                <a:solidFill>
                  <a:schemeClr val="tx1"/>
                </a:solidFill>
                <a:latin typeface="Segoe UI Light"/>
                <a:cs typeface="+mn-cs"/>
              </a:rPr>
              <a:t>Simple data source </a:t>
            </a:r>
            <a:r>
              <a:rPr lang="en-US" sz="2800" dirty="0">
                <a:solidFill>
                  <a:schemeClr val="tx1"/>
                </a:solidFill>
                <a:latin typeface="Segoe UI Light"/>
                <a:cs typeface="+mn-cs"/>
              </a:rPr>
              <a:t>backed by a </a:t>
            </a:r>
            <a:r>
              <a:rPr lang="en-US" sz="2800" dirty="0" err="1">
                <a:solidFill>
                  <a:schemeClr val="tx1"/>
                </a:solidFill>
                <a:latin typeface="Segoe UI Light"/>
                <a:cs typeface="+mn-cs"/>
              </a:rPr>
              <a:t>javascript</a:t>
            </a:r>
            <a:r>
              <a:rPr lang="en-US" sz="2800" dirty="0">
                <a:solidFill>
                  <a:schemeClr val="tx1"/>
                </a:solidFill>
                <a:latin typeface="Segoe UI Light"/>
                <a:cs typeface="+mn-cs"/>
              </a:rPr>
              <a:t> array</a:t>
            </a:r>
          </a:p>
          <a:p>
            <a:pPr lvl="1"/>
            <a:r>
              <a:rPr lang="en-US" sz="2400" dirty="0">
                <a:solidFill>
                  <a:schemeClr val="tx1"/>
                </a:solidFill>
              </a:rPr>
              <a:t>Supports full read/write capability with change </a:t>
            </a:r>
            <a:r>
              <a:rPr lang="en-US" sz="2400" dirty="0" smtClean="0">
                <a:solidFill>
                  <a:schemeClr val="tx1"/>
                </a:solidFill>
              </a:rPr>
              <a:t>notifications</a:t>
            </a:r>
            <a:endParaRPr lang="en-US" sz="2400" dirty="0" smtClean="0">
              <a:solidFill>
                <a:schemeClr val="tx1"/>
              </a:solidFill>
              <a:latin typeface="Segoe UI Light"/>
              <a:cs typeface="+mn-cs"/>
            </a:endParaRPr>
          </a:p>
          <a:p>
            <a:pPr marL="855663" lvl="1" indent="-395288">
              <a:buSzPct val="90000"/>
              <a:buFont typeface="Arial" pitchFamily="34" charset="0"/>
              <a:buChar char="•"/>
            </a:pPr>
            <a:r>
              <a:rPr lang="en-US" sz="2400" dirty="0" smtClean="0">
                <a:solidFill>
                  <a:schemeClr val="tx1"/>
                </a:solidFill>
                <a:latin typeface="Segoe UI Light"/>
                <a:cs typeface="+mn-cs"/>
              </a:rPr>
              <a:t>In memory so limited in size</a:t>
            </a:r>
          </a:p>
          <a:p>
            <a:pPr marL="0" lvl="0" indent="0">
              <a:buSzPct val="90000"/>
              <a:buNone/>
            </a:pPr>
            <a:r>
              <a:rPr lang="en-US" sz="2000" dirty="0" smtClean="0">
                <a:solidFill>
                  <a:srgbClr val="0000FF"/>
                </a:solidFill>
                <a:highlight>
                  <a:srgbClr val="FFFFFF"/>
                </a:highlight>
                <a:latin typeface="Consolas"/>
              </a:rPr>
              <a:t>      </a:t>
            </a:r>
            <a:endParaRPr lang="en-US" sz="2800" dirty="0" smtClean="0">
              <a:solidFill>
                <a:schemeClr val="bg1"/>
              </a:solidFill>
              <a:latin typeface="Segoe UI Light"/>
              <a:cs typeface="+mn-cs"/>
            </a:endParaRPr>
          </a:p>
          <a:p>
            <a:pPr marL="460375" lvl="0" indent="-460375">
              <a:buSzPct val="90000"/>
              <a:buFont typeface="Arial" pitchFamily="34" charset="0"/>
              <a:buChar char="•"/>
            </a:pPr>
            <a:r>
              <a:rPr lang="en-US" sz="2800" dirty="0" smtClean="0">
                <a:solidFill>
                  <a:schemeClr val="tx1"/>
                </a:solidFill>
                <a:latin typeface="Segoe UI Light"/>
                <a:cs typeface="+mn-cs"/>
              </a:rPr>
              <a:t>Keys </a:t>
            </a:r>
            <a:r>
              <a:rPr lang="en-US" sz="2800" dirty="0">
                <a:solidFill>
                  <a:schemeClr val="tx1"/>
                </a:solidFill>
                <a:latin typeface="Segoe UI Light"/>
                <a:cs typeface="+mn-cs"/>
              </a:rPr>
              <a:t>for items can inferred using </a:t>
            </a:r>
            <a:r>
              <a:rPr lang="en-US" sz="2800" dirty="0" err="1">
                <a:solidFill>
                  <a:schemeClr val="tx1"/>
                </a:solidFill>
                <a:latin typeface="Segoe UI Light"/>
                <a:cs typeface="+mn-cs"/>
              </a:rPr>
              <a:t>keyOf</a:t>
            </a:r>
            <a:r>
              <a:rPr lang="en-US" sz="2800" dirty="0">
                <a:solidFill>
                  <a:schemeClr val="tx1"/>
                </a:solidFill>
                <a:latin typeface="Segoe UI Light"/>
                <a:cs typeface="+mn-cs"/>
              </a:rPr>
              <a:t> </a:t>
            </a:r>
            <a:r>
              <a:rPr lang="en-US" sz="2800" dirty="0" smtClean="0">
                <a:solidFill>
                  <a:schemeClr val="tx1"/>
                </a:solidFill>
                <a:latin typeface="Segoe UI Light"/>
                <a:cs typeface="+mn-cs"/>
              </a:rPr>
              <a:t>function option</a:t>
            </a:r>
          </a:p>
        </p:txBody>
      </p:sp>
      <p:sp>
        <p:nvSpPr>
          <p:cNvPr id="5" name="Rectangle 4"/>
          <p:cNvSpPr/>
          <p:nvPr/>
        </p:nvSpPr>
        <p:spPr bwMode="auto">
          <a:xfrm>
            <a:off x="981075" y="4467226"/>
            <a:ext cx="9601200" cy="155257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2000" dirty="0">
                <a:solidFill>
                  <a:srgbClr val="000000"/>
                </a:solidFill>
                <a:highlight>
                  <a:srgbClr val="FFFFFF"/>
                </a:highlight>
                <a:latin typeface="Consolas"/>
              </a:rPr>
              <a:t>listview1</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dataSource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new</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ArrayDataSource</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array</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keyOf</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function</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item</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return</a:t>
            </a:r>
            <a:r>
              <a:rPr lang="en-US" sz="2000" dirty="0">
                <a:solidFill>
                  <a:srgbClr val="000000"/>
                </a:solidFill>
                <a:highlight>
                  <a:srgbClr val="FFFFFF"/>
                </a:highlight>
                <a:latin typeface="Consolas"/>
              </a:rPr>
              <a:t> </a:t>
            </a:r>
            <a:r>
              <a:rPr lang="en-US" sz="2000" dirty="0" smtClean="0">
                <a:solidFill>
                  <a:srgbClr val="000000"/>
                </a:solidFill>
                <a:highlight>
                  <a:srgbClr val="FFFFFF"/>
                </a:highlight>
                <a:latin typeface="Consolas"/>
              </a:rPr>
              <a:t>item</a:t>
            </a:r>
            <a:r>
              <a:rPr lang="en-US" sz="2000" dirty="0" smtClean="0">
                <a:solidFill>
                  <a:srgbClr val="008080"/>
                </a:solidFill>
                <a:highlight>
                  <a:srgbClr val="FFFFFF"/>
                </a:highlight>
                <a:latin typeface="Consolas"/>
              </a:rPr>
              <a:t>.</a:t>
            </a:r>
            <a:r>
              <a:rPr lang="en-US" sz="2000" dirty="0" smtClean="0">
                <a:solidFill>
                  <a:srgbClr val="000000"/>
                </a:solidFill>
                <a:highlight>
                  <a:srgbClr val="FFFFFF"/>
                </a:highlight>
                <a:latin typeface="Consolas"/>
              </a:rPr>
              <a:t>ID</a:t>
            </a:r>
            <a:r>
              <a:rPr lang="en-US" sz="2000" dirty="0" smtClean="0">
                <a:solidFill>
                  <a:srgbClr val="008080"/>
                </a:solidFill>
                <a:highlight>
                  <a:srgbClr val="FFFFFF"/>
                </a:highlight>
                <a:latin typeface="Consolas"/>
              </a:rPr>
              <a:t>;</a:t>
            </a:r>
            <a:r>
              <a:rPr lang="en-US" sz="2000" dirty="0" smtClean="0">
                <a:solidFill>
                  <a:srgbClr val="000000"/>
                </a:solidFill>
                <a:highlight>
                  <a:srgbClr val="FFFFFF"/>
                </a:highlight>
                <a:latin typeface="Consolas"/>
              </a:rPr>
              <a:t> </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8080"/>
                </a:solidFill>
                <a:highlight>
                  <a:srgbClr val="FFFFFF"/>
                </a:highlight>
                <a:latin typeface="Consolas"/>
              </a:rPr>
              <a:t>});</a:t>
            </a:r>
            <a:endParaRPr lang="en-US" sz="20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6985314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Updating the word game</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r>
              <a:rPr lang="en-US" dirty="0" smtClean="0"/>
              <a:t>Using the array data source</a:t>
            </a:r>
          </a:p>
        </p:txBody>
      </p:sp>
    </p:spTree>
    <p:extLst>
      <p:ext uri="{BB962C8B-B14F-4D97-AF65-F5344CB8AC3E}">
        <p14:creationId xmlns:p14="http://schemas.microsoft.com/office/powerpoint/2010/main" val="1099732385"/>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a:gradFill flip="none" rotWithShape="1">
                <a:gsLst>
                  <a:gs pos="0">
                    <a:srgbClr val="FFFFFF"/>
                  </a:gs>
                  <a:gs pos="86000">
                    <a:srgbClr val="FFFFFF"/>
                  </a:gs>
                </a:gsLst>
                <a:lin ang="5400000" scaled="0"/>
                <a:tileRect/>
              </a:gradFill>
            </a:endParaRPr>
          </a:p>
        </p:txBody>
      </p:sp>
      <p:sp>
        <p:nvSpPr>
          <p:cNvPr id="2" name="Title 1"/>
          <p:cNvSpPr>
            <a:spLocks noGrp="1"/>
          </p:cNvSpPr>
          <p:nvPr>
            <p:ph type="title"/>
          </p:nvPr>
        </p:nvSpPr>
        <p:spPr>
          <a:xfrm>
            <a:off x="519112" y="241126"/>
            <a:ext cx="11149013" cy="609398"/>
          </a:xfrm>
        </p:spPr>
        <p:txBody>
          <a:bodyPr/>
          <a:lstStyle/>
          <a:p>
            <a:r>
              <a:rPr lang="en-US" dirty="0" smtClean="0"/>
              <a:t>How to present a collection</a:t>
            </a:r>
            <a:endParaRPr lang="en-US" dirty="0"/>
          </a:p>
        </p:txBody>
      </p:sp>
      <p:grpSp>
        <p:nvGrpSpPr>
          <p:cNvPr id="3" name="Group 2"/>
          <p:cNvGrpSpPr/>
          <p:nvPr/>
        </p:nvGrpSpPr>
        <p:grpSpPr>
          <a:xfrm>
            <a:off x="887943" y="2093157"/>
            <a:ext cx="10411350" cy="2377440"/>
            <a:chOff x="672575" y="2093157"/>
            <a:chExt cx="10411350" cy="2377440"/>
          </a:xfrm>
        </p:grpSpPr>
        <p:sp>
          <p:nvSpPr>
            <p:cNvPr id="10" name="Rectangle 9"/>
            <p:cNvSpPr/>
            <p:nvPr/>
          </p:nvSpPr>
          <p:spPr bwMode="auto">
            <a:xfrm>
              <a:off x="672575"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Data</a:t>
              </a:r>
              <a:endParaRPr lang="en-US" sz="3200" b="1" dirty="0">
                <a:solidFill>
                  <a:srgbClr val="FFFFFF"/>
                </a:solidFill>
              </a:endParaRPr>
            </a:p>
          </p:txBody>
        </p:sp>
        <p:sp>
          <p:nvSpPr>
            <p:cNvPr id="19" name="Plus 18"/>
            <p:cNvSpPr/>
            <p:nvPr/>
          </p:nvSpPr>
          <p:spPr bwMode="auto">
            <a:xfrm>
              <a:off x="3527837"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Plus 19"/>
            <p:cNvSpPr/>
            <p:nvPr/>
          </p:nvSpPr>
          <p:spPr bwMode="auto">
            <a:xfrm>
              <a:off x="7544792" y="2941075"/>
              <a:ext cx="683871" cy="681605"/>
            </a:xfrm>
            <a:prstGeom prst="mathPlus">
              <a:avLst>
                <a:gd name="adj1" fmla="val 15372"/>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4689530"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Renderer</a:t>
              </a:r>
            </a:p>
            <a:p>
              <a:pPr algn="ctr"/>
              <a:r>
                <a:rPr lang="en-US" sz="3200" b="1" dirty="0" smtClean="0">
                  <a:solidFill>
                    <a:srgbClr val="FFFFFF"/>
                  </a:solidFill>
                </a:rPr>
                <a:t>(Template)</a:t>
              </a:r>
              <a:endParaRPr lang="en-US" sz="3200" b="1" dirty="0">
                <a:solidFill>
                  <a:srgbClr val="FFFFFF"/>
                </a:solidFill>
              </a:endParaRPr>
            </a:p>
          </p:txBody>
        </p:sp>
        <p:sp>
          <p:nvSpPr>
            <p:cNvPr id="22" name="Rectangle 21"/>
            <p:cNvSpPr/>
            <p:nvPr/>
          </p:nvSpPr>
          <p:spPr bwMode="auto">
            <a:xfrm>
              <a:off x="8706485" y="2093157"/>
              <a:ext cx="2377440" cy="237744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rgbClr val="FFFFFF"/>
                  </a:solidFill>
                </a:rPr>
                <a:t>Control</a:t>
              </a:r>
              <a:endParaRPr lang="en-US" sz="3200" b="1" dirty="0">
                <a:solidFill>
                  <a:srgbClr val="FFFFFF"/>
                </a:solidFill>
              </a:endParaRPr>
            </a:p>
          </p:txBody>
        </p:sp>
      </p:grpSp>
      <p:sp>
        <p:nvSpPr>
          <p:cNvPr id="11" name="Rectangle 10"/>
          <p:cNvSpPr/>
          <p:nvPr/>
        </p:nvSpPr>
        <p:spPr>
          <a:xfrm>
            <a:off x="4630578" y="1818837"/>
            <a:ext cx="2926080" cy="292608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endParaRPr lang="en-US" sz="1400" b="1" dirty="0">
              <a:solidFill>
                <a:schemeClr val="tx1"/>
              </a:solidFill>
              <a:latin typeface="Segoe UI Light" pitchFamily="34" charset="0"/>
            </a:endParaRPr>
          </a:p>
        </p:txBody>
      </p:sp>
    </p:spTree>
    <p:extLst>
      <p:ext uri="{BB962C8B-B14F-4D97-AF65-F5344CB8AC3E}">
        <p14:creationId xmlns:p14="http://schemas.microsoft.com/office/powerpoint/2010/main" val="25496321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5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6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2.xml><?xml version="1.0" encoding="utf-8"?>
<a:theme xmlns:a="http://schemas.openxmlformats.org/drawingml/2006/main" name="7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3.xml><?xml version="1.0" encoding="utf-8"?>
<a:theme xmlns:a="http://schemas.openxmlformats.org/drawingml/2006/main" name="8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4.xml><?xml version="1.0" encoding="utf-8"?>
<a:theme xmlns:a="http://schemas.openxmlformats.org/drawingml/2006/main" name="9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B034F91-C5EA-4B60-A30B-81A0199970D0}"/>
</file>

<file path=customXml/itemProps2.xml><?xml version="1.0" encoding="utf-8"?>
<ds:datastoreItem xmlns:ds="http://schemas.openxmlformats.org/officeDocument/2006/customXml" ds:itemID="{F9F318D8-6BF7-4D76-A8AB-C206FE88CC6C}"/>
</file>

<file path=customXml/itemProps3.xml><?xml version="1.0" encoding="utf-8"?>
<ds:datastoreItem xmlns:ds="http://schemas.openxmlformats.org/officeDocument/2006/customXml" ds:itemID="{F0CA9B22-0D28-441A-91A8-1CDD786FC980}"/>
</file>

<file path=docProps/app.xml><?xml version="1.0" encoding="utf-8"?>
<Properties xmlns="http://schemas.openxmlformats.org/officeDocument/2006/extended-properties" xmlns:vt="http://schemas.openxmlformats.org/officeDocument/2006/docPropsVTypes">
  <Template>BUILD_Breakout_Template _ SAMPLE for Scott 7.28</Template>
  <TotalTime>23508</TotalTime>
  <Words>2411</Words>
  <Application>Microsoft Office PowerPoint</Application>
  <PresentationFormat>Custom</PresentationFormat>
  <Paragraphs>477</Paragraphs>
  <Slides>48</Slides>
  <Notes>45</Notes>
  <HiddenSlides>0</HiddenSlides>
  <MMClips>0</MMClips>
  <ScaleCrop>false</ScaleCrop>
  <HeadingPairs>
    <vt:vector size="4" baseType="variant">
      <vt:variant>
        <vt:lpstr>Theme</vt:lpstr>
      </vt:variant>
      <vt:variant>
        <vt:i4>14</vt:i4>
      </vt:variant>
      <vt:variant>
        <vt:lpstr>Slide Titles</vt:lpstr>
      </vt:variant>
      <vt:variant>
        <vt:i4>48</vt:i4>
      </vt:variant>
    </vt:vector>
  </HeadingPairs>
  <TitlesOfParts>
    <vt:vector size="62"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5_BUILD_Breakout_Template _ SAMPLE for Scott 7.28</vt:lpstr>
      <vt:lpstr>6_BUILD_Breakout_Template _ SAMPLE for Scott 7.28</vt:lpstr>
      <vt:lpstr>7_BUILD_Breakout_Template _ SAMPLE for Scott 7.28</vt:lpstr>
      <vt:lpstr>8_BUILD_Breakout_Template _ SAMPLE for Scott 7.28</vt:lpstr>
      <vt:lpstr>9_BUILD_Breakout_Template _ SAMPLE for Scott 7.28</vt:lpstr>
      <vt:lpstr>Build data-driven collection and list apps using ListView in HTML5</vt:lpstr>
      <vt:lpstr>Agenda</vt:lpstr>
      <vt:lpstr>Collection controls in WinJS</vt:lpstr>
      <vt:lpstr>How to present a collection</vt:lpstr>
      <vt:lpstr>Simple word game UI</vt:lpstr>
      <vt:lpstr>How to present a collection</vt:lpstr>
      <vt:lpstr>Array data source</vt:lpstr>
      <vt:lpstr>Updating the word game</vt:lpstr>
      <vt:lpstr>How to present a collection</vt:lpstr>
      <vt:lpstr>Templates &amp; data binding</vt:lpstr>
      <vt:lpstr>Updating the word game</vt:lpstr>
      <vt:lpstr>PowerPoint Presentation</vt:lpstr>
      <vt:lpstr>How to present a collection</vt:lpstr>
      <vt:lpstr>How to present a collection</vt:lpstr>
      <vt:lpstr>List data architecture</vt:lpstr>
      <vt:lpstr>ListDataSource API</vt:lpstr>
      <vt:lpstr>List data architecture</vt:lpstr>
      <vt:lpstr>How to insert a new data item</vt:lpstr>
      <vt:lpstr>Adding a new data item</vt:lpstr>
      <vt:lpstr>Promises</vt:lpstr>
      <vt:lpstr>How to update a data item</vt:lpstr>
      <vt:lpstr>Changing an existing item</vt:lpstr>
      <vt:lpstr>Keys vs indices</vt:lpstr>
      <vt:lpstr>How to delete the selected items</vt:lpstr>
      <vt:lpstr>Deleting the selected items</vt:lpstr>
      <vt:lpstr>Listening for change notifications</vt:lpstr>
      <vt:lpstr>How to listen for notifications</vt:lpstr>
      <vt:lpstr>Listening for notifications</vt:lpstr>
      <vt:lpstr>PowerPoint Presentation</vt:lpstr>
      <vt:lpstr>List data architecture</vt:lpstr>
      <vt:lpstr>List data architecture</vt:lpstr>
      <vt:lpstr>Custom data sources</vt:lpstr>
      <vt:lpstr>Word Game custom datasource</vt:lpstr>
      <vt:lpstr>Using ListDataSource for custom data sources</vt:lpstr>
      <vt:lpstr>How to create a custom data source</vt:lpstr>
      <vt:lpstr>Read only data adapter</vt:lpstr>
      <vt:lpstr>Pay for play datasource capability</vt:lpstr>
      <vt:lpstr>Pay for play datasource capability</vt:lpstr>
      <vt:lpstr>Read/write data adapter</vt:lpstr>
      <vt:lpstr>Diagnostic aids</vt:lpstr>
      <vt:lpstr>PowerPoint Presentation</vt:lpstr>
      <vt:lpstr>List data architecture</vt:lpstr>
      <vt:lpstr>List data architecture</vt:lpstr>
      <vt:lpstr>List data architecture</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APP-210T: Build data-driven collection and list apps using ListView in HTML5</dc:title>
  <dc:subject>BUILD</dc:subject>
  <dc:creator>Sam Spencer, James Clarke</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300</cp:revision>
  <cp:lastPrinted>2011-09-05T19:52:20Z</cp:lastPrinted>
  <dcterms:created xsi:type="dcterms:W3CDTF">2011-08-03T21:25:07Z</dcterms:created>
  <dcterms:modified xsi:type="dcterms:W3CDTF">2011-09-16T00:45:26Z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