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Default Extension="emf" ContentType="image/x-emf"/>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5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43"/>
  </p:notesMasterIdLst>
  <p:handoutMasterIdLst>
    <p:handoutMasterId r:id="rId44"/>
  </p:handoutMasterIdLst>
  <p:sldIdLst>
    <p:sldId id="430" r:id="rId8"/>
    <p:sldId id="471" r:id="rId9"/>
    <p:sldId id="541" r:id="rId10"/>
    <p:sldId id="535" r:id="rId11"/>
    <p:sldId id="532" r:id="rId12"/>
    <p:sldId id="628" r:id="rId13"/>
    <p:sldId id="614" r:id="rId14"/>
    <p:sldId id="627" r:id="rId15"/>
    <p:sldId id="537" r:id="rId16"/>
    <p:sldId id="635" r:id="rId17"/>
    <p:sldId id="580" r:id="rId18"/>
    <p:sldId id="612" r:id="rId19"/>
    <p:sldId id="613" r:id="rId20"/>
    <p:sldId id="610" r:id="rId21"/>
    <p:sldId id="602" r:id="rId22"/>
    <p:sldId id="584" r:id="rId23"/>
    <p:sldId id="600" r:id="rId24"/>
    <p:sldId id="608" r:id="rId25"/>
    <p:sldId id="583" r:id="rId26"/>
    <p:sldId id="586" r:id="rId27"/>
    <p:sldId id="585" r:id="rId28"/>
    <p:sldId id="609" r:id="rId29"/>
    <p:sldId id="588" r:id="rId30"/>
    <p:sldId id="590" r:id="rId31"/>
    <p:sldId id="591" r:id="rId32"/>
    <p:sldId id="634" r:id="rId33"/>
    <p:sldId id="633" r:id="rId34"/>
    <p:sldId id="631" r:id="rId35"/>
    <p:sldId id="619" r:id="rId36"/>
    <p:sldId id="605" r:id="rId37"/>
    <p:sldId id="632" r:id="rId38"/>
    <p:sldId id="571" r:id="rId39"/>
    <p:sldId id="636" r:id="rId40"/>
    <p:sldId id="544" r:id="rId41"/>
    <p:sldId id="377" r:id="rId4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471"/>
            <p14:sldId id="541"/>
            <p14:sldId id="535"/>
            <p14:sldId id="532"/>
            <p14:sldId id="628"/>
            <p14:sldId id="614"/>
            <p14:sldId id="627"/>
            <p14:sldId id="537"/>
            <p14:sldId id="635"/>
            <p14:sldId id="580"/>
            <p14:sldId id="612"/>
            <p14:sldId id="613"/>
            <p14:sldId id="610"/>
            <p14:sldId id="602"/>
            <p14:sldId id="584"/>
            <p14:sldId id="600"/>
            <p14:sldId id="608"/>
            <p14:sldId id="583"/>
            <p14:sldId id="586"/>
            <p14:sldId id="585"/>
            <p14:sldId id="609"/>
            <p14:sldId id="588"/>
            <p14:sldId id="590"/>
            <p14:sldId id="591"/>
            <p14:sldId id="634"/>
            <p14:sldId id="633"/>
            <p14:sldId id="631"/>
            <p14:sldId id="619"/>
            <p14:sldId id="605"/>
            <p14:sldId id="632"/>
            <p14:sldId id="571"/>
            <p14:sldId id="636"/>
            <p14:sldId id="544"/>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457EC1"/>
    <a:srgbClr val="EF4423"/>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0890" autoAdjust="0"/>
  </p:normalViewPr>
  <p:slideViewPr>
    <p:cSldViewPr snapToGrid="0" snapToObjects="1">
      <p:cViewPr varScale="1">
        <p:scale>
          <a:sx n="95" d="100"/>
          <a:sy n="95" d="100"/>
        </p:scale>
        <p:origin x="-342" y="-102"/>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ustomXml" Target="../customXml/item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5:45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89874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785976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785976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ct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947230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78597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31</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5:45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65133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65133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5766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81689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349113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Blank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615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925609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 id="2147483814" r:id="rId18"/>
    <p:sldLayoutId id="2147483815" r:id="rId19"/>
    <p:sldLayoutId id="2147483816"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go.microsoft.com/fwlink/?LinkID=227392&amp;clcid=0x409" TargetMode="External"/><Relationship Id="rId2" Type="http://schemas.openxmlformats.org/officeDocument/2006/relationships/hyperlink" Target="http://go.microsoft.com/fwlink/?LinkID=227391&amp;clcid=0x409" TargetMode="External"/><Relationship Id="rId1" Type="http://schemas.openxmlformats.org/officeDocument/2006/relationships/slideLayout" Target="../slideLayouts/slideLayout3.xml"/><Relationship Id="rId6" Type="http://schemas.openxmlformats.org/officeDocument/2006/relationships/hyperlink" Target="http://go.microsoft.com/fwlink/?LinkId=227874" TargetMode="External"/><Relationship Id="rId5" Type="http://schemas.openxmlformats.org/officeDocument/2006/relationships/hyperlink" Target="http://go.microsoft.com/fwlink/?LinkId=227394" TargetMode="External"/><Relationship Id="rId4" Type="http://schemas.openxmlformats.org/officeDocument/2006/relationships/hyperlink" Target="http://go.microsoft.com/fwlink/?LinkId=227976"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69"/>
            <a:ext cx="10445597" cy="1523497"/>
          </a:xfrm>
        </p:spPr>
        <p:txBody>
          <a:bodyPr/>
          <a:lstStyle/>
          <a:p>
            <a:r>
              <a:rPr lang="en-US" dirty="0"/>
              <a:t>Using tiles and notifications</a:t>
            </a:r>
          </a:p>
        </p:txBody>
      </p:sp>
      <p:sp>
        <p:nvSpPr>
          <p:cNvPr id="3" name="Subtitle 2"/>
          <p:cNvSpPr>
            <a:spLocks noGrp="1"/>
          </p:cNvSpPr>
          <p:nvPr>
            <p:ph type="subTitle" idx="1"/>
          </p:nvPr>
        </p:nvSpPr>
        <p:spPr>
          <a:xfrm>
            <a:off x="969964" y="4343402"/>
            <a:ext cx="6840536" cy="1363715"/>
          </a:xfrm>
        </p:spPr>
        <p:txBody>
          <a:bodyPr/>
          <a:lstStyle/>
          <a:p>
            <a:r>
              <a:rPr lang="en-US" b="1" dirty="0" smtClean="0">
                <a:latin typeface="+mj-lt"/>
              </a:rPr>
              <a:t>Kip Olson</a:t>
            </a:r>
            <a:endParaRPr lang="en-US" dirty="0">
              <a:latin typeface="+mj-lt"/>
            </a:endParaRPr>
          </a:p>
          <a:p>
            <a:r>
              <a:rPr lang="en-US" dirty="0" smtClean="0"/>
              <a:t>Partner Development Manager</a:t>
            </a:r>
            <a:endParaRPr lang="en-US" dirty="0"/>
          </a:p>
          <a:p>
            <a:r>
              <a:rPr lang="en-US" dirty="0"/>
              <a:t>Microsoft Corporation</a:t>
            </a:r>
          </a:p>
        </p:txBody>
      </p:sp>
      <p:sp>
        <p:nvSpPr>
          <p:cNvPr id="9" name="Text Placeholder 8"/>
          <p:cNvSpPr>
            <a:spLocks noGrp="1"/>
          </p:cNvSpPr>
          <p:nvPr>
            <p:ph type="body" sz="quarter" idx="10"/>
          </p:nvPr>
        </p:nvSpPr>
        <p:spPr/>
        <p:txBody>
          <a:bodyPr/>
          <a:lstStyle/>
          <a:p>
            <a:r>
              <a:rPr lang="en-US" dirty="0" smtClean="0"/>
              <a:t>APP-396T</a:t>
            </a:r>
            <a:endParaRPr lang="en-US" dirty="0"/>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Basic Tiles</a:t>
            </a:r>
            <a:endParaRPr lang="en-US" dirty="0"/>
          </a:p>
        </p:txBody>
      </p:sp>
      <p:grpSp>
        <p:nvGrpSpPr>
          <p:cNvPr id="3" name="Group 2"/>
          <p:cNvGrpSpPr/>
          <p:nvPr/>
        </p:nvGrpSpPr>
        <p:grpSpPr>
          <a:xfrm>
            <a:off x="5834991" y="3412538"/>
            <a:ext cx="2952750" cy="2830658"/>
            <a:chOff x="5834991" y="3403912"/>
            <a:chExt cx="2952750" cy="2830658"/>
          </a:xfrm>
        </p:grpSpPr>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991" y="3403912"/>
              <a:ext cx="2952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naziaz\Desktop\part_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991" y="4805820"/>
              <a:ext cx="2952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indesign\Modern\XDR\Storytelling\BUILD\Product\Tiles\Kieran\socialite\socialite_30x30_alph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481" y="5801052"/>
              <a:ext cx="347472" cy="3474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2390504" y="3401557"/>
            <a:ext cx="1430627" cy="2857500"/>
            <a:chOff x="2390504" y="3401557"/>
            <a:chExt cx="1430627" cy="2857500"/>
          </a:xfrm>
        </p:grpSpPr>
        <p:pic>
          <p:nvPicPr>
            <p:cNvPr id="13" name="Picture 2" descr="D:\Users\naziaz\Desktop\square-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0504" y="3401557"/>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naziaz\Desktop\part_0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2381" y="4830307"/>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windesign\Modern\XDR\Storytelling\BUILD\Product\Tiles\Kieran\socialite\socialite_30x30_alph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709" y="5824961"/>
              <a:ext cx="347472" cy="347472"/>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l="15015" t="17014" b="48724"/>
          <a:stretch/>
        </p:blipFill>
        <p:spPr>
          <a:xfrm>
            <a:off x="1828800" y="1166648"/>
            <a:ext cx="10360024" cy="2349411"/>
          </a:xfrm>
          <a:prstGeom prst="rect">
            <a:avLst/>
          </a:prstGeom>
        </p:spPr>
      </p:pic>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l="18055" t="70359" r="20980" b="-74"/>
          <a:stretch/>
        </p:blipFill>
        <p:spPr>
          <a:xfrm>
            <a:off x="2200940" y="4809406"/>
            <a:ext cx="7432158" cy="2037612"/>
          </a:xfrm>
          <a:prstGeom prst="rect">
            <a:avLst/>
          </a:prstGeom>
        </p:spPr>
      </p:pic>
      <p:sp>
        <p:nvSpPr>
          <p:cNvPr id="12" name="Text Placeholder 6"/>
          <p:cNvSpPr txBox="1">
            <a:spLocks/>
          </p:cNvSpPr>
          <p:nvPr/>
        </p:nvSpPr>
        <p:spPr>
          <a:xfrm>
            <a:off x="563357" y="1278577"/>
            <a:ext cx="11149012" cy="516141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dirty="0"/>
              <a:t>Tap on tile </a:t>
            </a:r>
            <a:r>
              <a:rPr lang="en-US" dirty="0" smtClean="0"/>
              <a:t>to </a:t>
            </a:r>
            <a:r>
              <a:rPr lang="en-US" dirty="0"/>
              <a:t>launch or switch to an app</a:t>
            </a:r>
          </a:p>
          <a:p>
            <a:pPr>
              <a:spcBef>
                <a:spcPts val="1800"/>
              </a:spcBef>
            </a:pPr>
            <a:r>
              <a:rPr lang="en-US" dirty="0"/>
              <a:t>S</a:t>
            </a:r>
            <a:r>
              <a:rPr lang="en-US" dirty="0" smtClean="0"/>
              <a:t>tatic </a:t>
            </a:r>
            <a:r>
              <a:rPr lang="en-US" dirty="0"/>
              <a:t>default tile </a:t>
            </a:r>
            <a:r>
              <a:rPr lang="en-US" dirty="0" smtClean="0"/>
              <a:t>specified in app manifest</a:t>
            </a:r>
            <a:endParaRPr lang="en-US" dirty="0"/>
          </a:p>
          <a:p>
            <a:pPr>
              <a:spcBef>
                <a:spcPts val="1800"/>
              </a:spcBef>
            </a:pPr>
            <a:r>
              <a:rPr lang="en-US" dirty="0" smtClean="0"/>
              <a:t>Two </a:t>
            </a:r>
            <a:r>
              <a:rPr lang="en-US" dirty="0"/>
              <a:t>sizes:</a:t>
            </a:r>
          </a:p>
          <a:p>
            <a:pPr>
              <a:spcBef>
                <a:spcPts val="1800"/>
              </a:spcBef>
            </a:pPr>
            <a:endParaRPr lang="en-US" dirty="0"/>
          </a:p>
          <a:p>
            <a:pPr>
              <a:spcBef>
                <a:spcPts val="1800"/>
              </a:spcBef>
            </a:pPr>
            <a:endParaRPr lang="en-US" dirty="0" smtClean="0"/>
          </a:p>
          <a:p>
            <a:pPr>
              <a:spcBef>
                <a:spcPts val="1800"/>
              </a:spcBef>
            </a:pPr>
            <a:endParaRPr lang="en-US" dirty="0"/>
          </a:p>
          <a:p>
            <a:pPr>
              <a:spcBef>
                <a:spcPts val="1800"/>
              </a:spcBef>
            </a:pPr>
            <a:endParaRPr lang="en-US" dirty="0"/>
          </a:p>
          <a:p>
            <a:pPr>
              <a:spcBef>
                <a:spcPts val="1800"/>
              </a:spcBef>
            </a:pPr>
            <a:r>
              <a:rPr lang="en-US" dirty="0" smtClean="0"/>
              <a:t>Both sizes can have live updates</a:t>
            </a:r>
          </a:p>
        </p:txBody>
      </p:sp>
      <p:sp>
        <p:nvSpPr>
          <p:cNvPr id="2" name="TextBox 1"/>
          <p:cNvSpPr txBox="1"/>
          <p:nvPr/>
        </p:nvSpPr>
        <p:spPr>
          <a:xfrm>
            <a:off x="1760575" y="5001141"/>
            <a:ext cx="268860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Square (1x1)</a:t>
            </a:r>
          </a:p>
        </p:txBody>
      </p:sp>
      <p:sp>
        <p:nvSpPr>
          <p:cNvPr id="11" name="TextBox 10"/>
          <p:cNvSpPr txBox="1"/>
          <p:nvPr/>
        </p:nvSpPr>
        <p:spPr>
          <a:xfrm>
            <a:off x="6019504" y="5001141"/>
            <a:ext cx="2394532"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Wide (2x1)</a:t>
            </a:r>
          </a:p>
        </p:txBody>
      </p:sp>
    </p:spTree>
    <p:extLst>
      <p:ext uri="{BB962C8B-B14F-4D97-AF65-F5344CB8AC3E}">
        <p14:creationId xmlns:p14="http://schemas.microsoft.com/office/powerpoint/2010/main" val="1749220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938E-6 -2.22222E-6 L 4.1938E-6 -0.19398 " pathEditMode="relative" rAng="0" ptsTypes="AA">
                                      <p:cBhvr>
                                        <p:cTn id="6" dur="2000" fill="hold"/>
                                        <p:tgtEl>
                                          <p:spTgt spid="3"/>
                                        </p:tgtEl>
                                        <p:attrNameLst>
                                          <p:attrName>ppt_x</p:attrName>
                                          <p:attrName>ppt_y</p:attrName>
                                        </p:attrNameLst>
                                      </p:cBhvr>
                                      <p:rCtr x="0" y="-9699"/>
                                    </p:animMotion>
                                  </p:childTnLst>
                                </p:cTn>
                              </p:par>
                              <p:par>
                                <p:cTn id="7" presetID="64" presetClass="path" presetSubtype="0" accel="50000" decel="50000" fill="hold" nodeType="withEffect">
                                  <p:stCondLst>
                                    <p:cond delay="0"/>
                                  </p:stCondLst>
                                  <p:childTnLst>
                                    <p:animMotion origin="layout" path="M -3.84215E-6 1.85185E-6 L -3.84215E-6 -0.19491 " pathEditMode="relative" rAng="0" ptsTypes="AA">
                                      <p:cBhvr>
                                        <p:cTn id="8" dur="2000" fill="hold"/>
                                        <p:tgtEl>
                                          <p:spTgt spid="6"/>
                                        </p:tgtEl>
                                        <p:attrNameLst>
                                          <p:attrName>ppt_x</p:attrName>
                                          <p:attrName>ppt_y</p:attrName>
                                        </p:attrNameLst>
                                      </p:cBhvr>
                                      <p:rCtr x="0" y="-9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Tiles</a:t>
            </a:r>
            <a:endParaRPr lang="en-US" dirty="0"/>
          </a:p>
        </p:txBody>
      </p:sp>
      <p:sp>
        <p:nvSpPr>
          <p:cNvPr id="3" name="Text Placeholder 2"/>
          <p:cNvSpPr>
            <a:spLocks noGrp="1"/>
          </p:cNvSpPr>
          <p:nvPr>
            <p:ph type="body" sz="quarter" idx="10"/>
          </p:nvPr>
        </p:nvSpPr>
        <p:spPr>
          <a:xfrm>
            <a:off x="519114" y="1337438"/>
            <a:ext cx="11149012" cy="3151632"/>
          </a:xfrm>
        </p:spPr>
        <p:txBody>
          <a:bodyPr/>
          <a:lstStyle/>
          <a:p>
            <a:r>
              <a:rPr lang="en-US" dirty="0" smtClean="0"/>
              <a:t>Tiles updated using pre-defined templates</a:t>
            </a:r>
          </a:p>
          <a:p>
            <a:r>
              <a:rPr lang="en-US" dirty="0"/>
              <a:t>T</a:t>
            </a:r>
            <a:r>
              <a:rPr lang="en-US" dirty="0" smtClean="0"/>
              <a:t>emplates provide rich rendering options</a:t>
            </a:r>
          </a:p>
          <a:p>
            <a:r>
              <a:rPr lang="en-US" dirty="0" smtClean="0"/>
              <a:t>Text-only, image-only or combination</a:t>
            </a:r>
          </a:p>
          <a:p>
            <a:r>
              <a:rPr lang="en-US" dirty="0" smtClean="0"/>
              <a:t>JPEG </a:t>
            </a:r>
            <a:r>
              <a:rPr lang="en-US" dirty="0"/>
              <a:t>or </a:t>
            </a:r>
            <a:r>
              <a:rPr lang="en-US" dirty="0" smtClean="0"/>
              <a:t>PNG only, max size 150 KB</a:t>
            </a:r>
          </a:p>
          <a:p>
            <a:r>
              <a:rPr lang="en-US" dirty="0" smtClean="0"/>
              <a:t>Optional “peek” animation</a:t>
            </a:r>
          </a:p>
          <a:p>
            <a:r>
              <a:rPr lang="en-US" dirty="0" smtClean="0"/>
              <a:t>Local or cloud updates</a:t>
            </a:r>
            <a:endParaRPr lang="en-US" dirty="0"/>
          </a:p>
        </p:txBody>
      </p:sp>
    </p:spTree>
    <p:extLst>
      <p:ext uri="{BB962C8B-B14F-4D97-AF65-F5344CB8AC3E}">
        <p14:creationId xmlns:p14="http://schemas.microsoft.com/office/powerpoint/2010/main" val="2449711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WORK\Windows\Win8\Tiles\build_overlay_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2" y="-1344298"/>
            <a:ext cx="12232974" cy="82022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2" y="1"/>
            <a:ext cx="3284473" cy="803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941" y="-3810"/>
            <a:ext cx="12231812" cy="68618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355580" y="588832"/>
            <a:ext cx="2838472" cy="1412676"/>
          </a:xfrm>
          <a:prstGeom prst="rect">
            <a:avLst/>
          </a:prstGeom>
          <a:noFill/>
          <a:ln>
            <a:solidFill>
              <a:schemeClr val="tx1"/>
            </a:solidFill>
            <a:headEnd type="none" w="med" len="med"/>
            <a:tailEnd type="none" w="med" len="med"/>
          </a:ln>
          <a:effectLst>
            <a:glow rad="139700">
              <a:schemeClr val="tx1">
                <a:alpha val="76000"/>
              </a:schemeClr>
            </a:glow>
            <a:softEdge rad="0"/>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ffectLst>
                <a:glow rad="228600">
                  <a:schemeClr val="accent3">
                    <a:satMod val="175000"/>
                    <a:alpha val="40000"/>
                  </a:schemeClr>
                </a:glow>
              </a:effectLst>
            </a:endParaRPr>
          </a:p>
        </p:txBody>
      </p:sp>
      <p:sp>
        <p:nvSpPr>
          <p:cNvPr id="6" name="Rectangle 5"/>
          <p:cNvSpPr/>
          <p:nvPr/>
        </p:nvSpPr>
        <p:spPr bwMode="auto">
          <a:xfrm>
            <a:off x="355580" y="2014419"/>
            <a:ext cx="2838472" cy="1412676"/>
          </a:xfrm>
          <a:prstGeom prst="rect">
            <a:avLst/>
          </a:prstGeom>
          <a:noFill/>
          <a:ln>
            <a:solidFill>
              <a:schemeClr val="tx1"/>
            </a:solidFill>
            <a:headEnd type="none" w="med" len="med"/>
            <a:tailEnd type="none" w="med" len="med"/>
          </a:ln>
          <a:effectLst>
            <a:glow rad="139700">
              <a:schemeClr val="tx1">
                <a:alpha val="76000"/>
              </a:schemeClr>
            </a:glow>
            <a:softEdge rad="0"/>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ffectLst>
                <a:glow rad="228600">
                  <a:schemeClr val="accent3">
                    <a:satMod val="175000"/>
                    <a:alpha val="40000"/>
                  </a:schemeClr>
                </a:glow>
              </a:effectLst>
            </a:endParaRPr>
          </a:p>
        </p:txBody>
      </p:sp>
      <p:sp>
        <p:nvSpPr>
          <p:cNvPr id="7" name="Rectangle 6"/>
          <p:cNvSpPr/>
          <p:nvPr/>
        </p:nvSpPr>
        <p:spPr bwMode="auto">
          <a:xfrm>
            <a:off x="355580" y="3434715"/>
            <a:ext cx="2838472" cy="1412676"/>
          </a:xfrm>
          <a:prstGeom prst="rect">
            <a:avLst/>
          </a:prstGeom>
          <a:noFill/>
          <a:ln>
            <a:solidFill>
              <a:schemeClr val="tx1"/>
            </a:solidFill>
            <a:headEnd type="none" w="med" len="med"/>
            <a:tailEnd type="none" w="med" len="med"/>
          </a:ln>
          <a:effectLst>
            <a:glow rad="139700">
              <a:schemeClr val="tx1">
                <a:alpha val="76000"/>
              </a:schemeClr>
            </a:glow>
            <a:softEdge rad="0"/>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ffectLst>
                <a:glow rad="228600">
                  <a:schemeClr val="accent3">
                    <a:satMod val="175000"/>
                    <a:alpha val="40000"/>
                  </a:schemeClr>
                </a:glow>
              </a:effectLst>
            </a:endParaRPr>
          </a:p>
        </p:txBody>
      </p:sp>
    </p:spTree>
    <p:extLst>
      <p:ext uri="{BB962C8B-B14F-4D97-AF65-F5344CB8AC3E}">
        <p14:creationId xmlns:p14="http://schemas.microsoft.com/office/powerpoint/2010/main" val="76032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4" presetClass="path" presetSubtype="0" accel="50000" decel="50000" fill="hold" nodeType="clickEffect">
                                  <p:stCondLst>
                                    <p:cond delay="0"/>
                                  </p:stCondLst>
                                  <p:childTnLst>
                                    <p:animMotion origin="layout" path="M -4.98107E-6 3.7037E-7 L -4.98107E-6 -0.10324 " pathEditMode="relative" rAng="0" ptsTypes="AA">
                                      <p:cBhvr>
                                        <p:cTn id="27" dur="2000" fill="hold"/>
                                        <p:tgtEl>
                                          <p:spTgt spid="1027"/>
                                        </p:tgtEl>
                                        <p:attrNameLst>
                                          <p:attrName>ppt_x</p:attrName>
                                          <p:attrName>ppt_y</p:attrName>
                                        </p:attrNameLst>
                                      </p:cBhvr>
                                      <p:rCtr x="0" y="-5162"/>
                                    </p:animMotion>
                                  </p:childTnLst>
                                </p:cTn>
                              </p:par>
                              <p:par>
                                <p:cTn id="28" presetID="10" presetClass="exit" presetSubtype="0" fill="hold" grpId="1" nodeType="with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3.82929E-6 -1.85185E-6 L -3.82929E-6 0.19537 " pathEditMode="relative" rAng="0" ptsTypes="AA">
                                      <p:cBhvr>
                                        <p:cTn id="32" dur="2000" fill="hold"/>
                                        <p:tgtEl>
                                          <p:spTgt spid="8"/>
                                        </p:tgtEl>
                                        <p:attrNameLst>
                                          <p:attrName>ppt_x</p:attrName>
                                          <p:attrName>ppt_y</p:attrName>
                                        </p:attrNameLst>
                                      </p:cBhvr>
                                      <p:rCtr x="0" y="9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Badges</a:t>
            </a:r>
            <a:endParaRPr lang="en-US" dirty="0"/>
          </a:p>
        </p:txBody>
      </p:sp>
      <p:sp>
        <p:nvSpPr>
          <p:cNvPr id="3" name="Text Placeholder 2"/>
          <p:cNvSpPr>
            <a:spLocks noGrp="1"/>
          </p:cNvSpPr>
          <p:nvPr>
            <p:ph type="body" sz="quarter" idx="10"/>
          </p:nvPr>
        </p:nvSpPr>
        <p:spPr>
          <a:xfrm>
            <a:off x="519114" y="1447800"/>
            <a:ext cx="11149012" cy="3151632"/>
          </a:xfrm>
        </p:spPr>
        <p:txBody>
          <a:bodyPr/>
          <a:lstStyle/>
          <a:p>
            <a:r>
              <a:rPr lang="en-US" dirty="0" smtClean="0"/>
              <a:t>Overlays </a:t>
            </a:r>
            <a:r>
              <a:rPr lang="en-US" dirty="0"/>
              <a:t>status </a:t>
            </a:r>
            <a:r>
              <a:rPr lang="en-US" dirty="0" smtClean="0"/>
              <a:t>on </a:t>
            </a:r>
            <a:r>
              <a:rPr lang="en-US" dirty="0"/>
              <a:t>top of </a:t>
            </a:r>
            <a:r>
              <a:rPr lang="en-US" dirty="0" smtClean="0"/>
              <a:t>tile</a:t>
            </a:r>
            <a:endParaRPr lang="en-US" dirty="0"/>
          </a:p>
          <a:p>
            <a:r>
              <a:rPr lang="en-US" dirty="0" smtClean="0"/>
              <a:t>Supports </a:t>
            </a:r>
            <a:r>
              <a:rPr lang="en-US" dirty="0"/>
              <a:t>square and wide </a:t>
            </a:r>
            <a:r>
              <a:rPr lang="en-US" dirty="0" smtClean="0"/>
              <a:t>tiles</a:t>
            </a:r>
            <a:endParaRPr lang="en-US" dirty="0"/>
          </a:p>
          <a:p>
            <a:r>
              <a:rPr lang="en-US" dirty="0" smtClean="0"/>
              <a:t>Number </a:t>
            </a:r>
            <a:r>
              <a:rPr lang="en-US" dirty="0"/>
              <a:t>up to 99 or </a:t>
            </a:r>
            <a:r>
              <a:rPr lang="en-US" dirty="0" smtClean="0"/>
              <a:t>pre-defined glyph:</a:t>
            </a:r>
          </a:p>
          <a:p>
            <a:endParaRPr lang="en-US" dirty="0" smtClean="0"/>
          </a:p>
          <a:p>
            <a:r>
              <a:rPr lang="en-US" dirty="0" smtClean="0"/>
              <a:t>Always legible on top of images</a:t>
            </a:r>
            <a:endParaRPr lang="en-US" dirty="0"/>
          </a:p>
          <a:p>
            <a:pPr marL="0" indent="0">
              <a:buNone/>
            </a:pPr>
            <a:endParaRPr lang="en-US" dirty="0"/>
          </a:p>
        </p:txBody>
      </p:sp>
      <p:sp>
        <p:nvSpPr>
          <p:cNvPr id="17" name="TextBox 16"/>
          <p:cNvSpPr txBox="1"/>
          <p:nvPr/>
        </p:nvSpPr>
        <p:spPr>
          <a:xfrm>
            <a:off x="8259329" y="5189162"/>
            <a:ext cx="1317532" cy="415300"/>
          </a:xfrm>
          <a:prstGeom prst="rect">
            <a:avLst/>
          </a:prstGeom>
          <a:noFill/>
        </p:spPr>
        <p:txBody>
          <a:bodyPr wrap="square" lIns="121725" tIns="60862" rIns="121725" bIns="60862" rtlCol="0">
            <a:spAutoFit/>
          </a:bodyPr>
          <a:lstStyle/>
          <a:p>
            <a:r>
              <a:rPr lang="en-US" sz="1900" spc="-71" dirty="0">
                <a:latin typeface="Segoe UI" pitchFamily="34" charset="0"/>
                <a:ea typeface="Segoe UI" pitchFamily="34" charset="0"/>
                <a:cs typeface="Segoe UI" pitchFamily="34" charset="0"/>
              </a:rPr>
              <a:t>Badge</a:t>
            </a:r>
            <a:endParaRPr lang="en-US" spc="-71" dirty="0">
              <a:latin typeface="Segoe UI" pitchFamily="34" charset="0"/>
              <a:ea typeface="Segoe UI" pitchFamily="34" charset="0"/>
              <a:cs typeface="Segoe UI" pitchFamily="34" charset="0"/>
            </a:endParaRPr>
          </a:p>
        </p:txBody>
      </p:sp>
      <p:sp>
        <p:nvSpPr>
          <p:cNvPr id="19" name="TextBox 18"/>
          <p:cNvSpPr txBox="1"/>
          <p:nvPr/>
        </p:nvSpPr>
        <p:spPr>
          <a:xfrm>
            <a:off x="3628895" y="5147252"/>
            <a:ext cx="1317532" cy="415300"/>
          </a:xfrm>
          <a:prstGeom prst="rect">
            <a:avLst/>
          </a:prstGeom>
          <a:noFill/>
        </p:spPr>
        <p:txBody>
          <a:bodyPr wrap="square" lIns="121725" tIns="60862" rIns="121725" bIns="60862" rtlCol="0">
            <a:spAutoFit/>
          </a:bodyPr>
          <a:lstStyle/>
          <a:p>
            <a:r>
              <a:rPr lang="en-US" sz="1900" spc="-71" dirty="0">
                <a:latin typeface="Segoe UI" pitchFamily="34" charset="0"/>
                <a:ea typeface="Segoe UI" pitchFamily="34" charset="0"/>
                <a:cs typeface="Segoe UI" pitchFamily="34" charset="0"/>
              </a:rPr>
              <a:t>Badge</a:t>
            </a:r>
            <a:endParaRPr lang="en-US" spc="-71" dirty="0">
              <a:latin typeface="Segoe UI" pitchFamily="34" charset="0"/>
              <a:ea typeface="Segoe UI" pitchFamily="34" charset="0"/>
              <a:cs typeface="Segoe UI" pitchFamily="34" charset="0"/>
            </a:endParaRPr>
          </a:p>
        </p:txBody>
      </p:sp>
      <p:pic>
        <p:nvPicPr>
          <p:cNvPr id="3074" name="Picture 2" descr="C:\Users\naziaz\Desktop\part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307" y="4563687"/>
            <a:ext cx="2952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naziaz\Desktop\part_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873" y="4521777"/>
            <a:ext cx="1428750" cy="142875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H="1">
            <a:off x="3243205" y="5498883"/>
            <a:ext cx="651761" cy="246222"/>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H="1">
            <a:off x="7871778" y="5547853"/>
            <a:ext cx="651761" cy="246222"/>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pic>
        <p:nvPicPr>
          <p:cNvPr id="1047" name="Picture 23"/>
          <p:cNvPicPr>
            <a:picLocks noChangeAspect="1" noChangeArrowheads="1"/>
          </p:cNvPicPr>
          <p:nvPr/>
        </p:nvPicPr>
        <p:blipFill>
          <a:blip r:embed="rId4">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2000559" y="3110731"/>
            <a:ext cx="4758195" cy="34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7612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Coding Live Tiles</a:t>
            </a:r>
            <a:endParaRPr lang="en-US" dirty="0"/>
          </a:p>
        </p:txBody>
      </p:sp>
      <p:sp>
        <p:nvSpPr>
          <p:cNvPr id="3" name="Subtitle 2"/>
          <p:cNvSpPr>
            <a:spLocks noGrp="1"/>
          </p:cNvSpPr>
          <p:nvPr>
            <p:ph type="subTitle" idx="1"/>
          </p:nvPr>
        </p:nvSpPr>
        <p:spPr>
          <a:xfrm>
            <a:off x="969964" y="4787310"/>
            <a:ext cx="9655995" cy="1045931"/>
          </a:xfrm>
        </p:spPr>
        <p:txBody>
          <a:bodyPr/>
          <a:lstStyle/>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2498178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554605" y="3515173"/>
            <a:ext cx="3209544" cy="3127248"/>
            <a:chOff x="5564695" y="5015589"/>
            <a:chExt cx="3209544" cy="3122062"/>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695" y="5015589"/>
              <a:ext cx="3209544" cy="156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695" y="6578923"/>
              <a:ext cx="3205271" cy="155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lstStyle/>
          <a:p>
            <a:r>
              <a:rPr lang="en-US" dirty="0" smtClean="0"/>
              <a:t>Notification Queuing</a:t>
            </a: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096" y="3516058"/>
            <a:ext cx="3231761" cy="155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547844" y="3525440"/>
            <a:ext cx="3223065" cy="3127601"/>
            <a:chOff x="5556536" y="3519954"/>
            <a:chExt cx="3223065" cy="3127601"/>
          </a:xfrm>
        </p:grpSpPr>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559207" y="3519954"/>
              <a:ext cx="3205271" cy="15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536" y="5074787"/>
              <a:ext cx="3223065" cy="157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15015" t="17014" b="48724"/>
          <a:stretch/>
        </p:blipFill>
        <p:spPr>
          <a:xfrm>
            <a:off x="1828800" y="1166648"/>
            <a:ext cx="10360024" cy="2349411"/>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42839" t="73995" r="19823"/>
          <a:stretch/>
        </p:blipFill>
        <p:spPr>
          <a:xfrm>
            <a:off x="5222240" y="5074786"/>
            <a:ext cx="4551680" cy="1783213"/>
          </a:xfrm>
          <a:prstGeom prst="rect">
            <a:avLst/>
          </a:prstGeom>
        </p:spPr>
      </p:pic>
      <p:sp>
        <p:nvSpPr>
          <p:cNvPr id="3" name="Text Placeholder 2"/>
          <p:cNvSpPr>
            <a:spLocks noGrp="1"/>
          </p:cNvSpPr>
          <p:nvPr>
            <p:ph type="body" sz="quarter" idx="10"/>
          </p:nvPr>
        </p:nvSpPr>
        <p:spPr>
          <a:xfrm>
            <a:off x="519114" y="1447800"/>
            <a:ext cx="11149012" cy="1526572"/>
          </a:xfrm>
        </p:spPr>
        <p:txBody>
          <a:bodyPr/>
          <a:lstStyle/>
          <a:p>
            <a:r>
              <a:rPr lang="en-US" dirty="0" smtClean="0"/>
              <a:t>By default only last notification shown</a:t>
            </a:r>
          </a:p>
          <a:p>
            <a:r>
              <a:rPr lang="en-US" dirty="0" smtClean="0"/>
              <a:t>Opt-in </a:t>
            </a:r>
            <a:r>
              <a:rPr lang="en-US" dirty="0"/>
              <a:t>to </a:t>
            </a:r>
            <a:r>
              <a:rPr lang="en-US" dirty="0" smtClean="0"/>
              <a:t>automatically cycle tile through last five notifications</a:t>
            </a:r>
            <a:endParaRPr lang="en-US" dirty="0"/>
          </a:p>
          <a:p>
            <a:endParaRPr lang="en-US" dirty="0"/>
          </a:p>
        </p:txBody>
      </p:sp>
    </p:spTree>
    <p:extLst>
      <p:ext uri="{BB962C8B-B14F-4D97-AF65-F5344CB8AC3E}">
        <p14:creationId xmlns:p14="http://schemas.microsoft.com/office/powerpoint/2010/main" val="4048731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9.36564E-7 3.33333E-6 L 9.36564E-7 -0.22894 " pathEditMode="relative" rAng="0" ptsTypes="AA">
                                      <p:cBhvr>
                                        <p:cTn id="6" dur="2000" fill="hold"/>
                                        <p:tgtEl>
                                          <p:spTgt spid="5"/>
                                        </p:tgtEl>
                                        <p:attrNameLst>
                                          <p:attrName>ppt_x</p:attrName>
                                          <p:attrName>ppt_y</p:attrName>
                                        </p:attrNameLst>
                                      </p:cBhvr>
                                      <p:rCtr x="0" y="-11458"/>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9.36564E-7 7.40741E-7 L 9.36564E-7 -0.22778 " pathEditMode="relative" rAng="0" ptsTypes="AA">
                                      <p:cBhvr>
                                        <p:cTn id="13" dur="2000" fill="hold"/>
                                        <p:tgtEl>
                                          <p:spTgt spid="8"/>
                                        </p:tgtEl>
                                        <p:attrNameLst>
                                          <p:attrName>ppt_x</p:attrName>
                                          <p:attrName>ppt_y</p:attrName>
                                        </p:attrNameLst>
                                      </p:cBhvr>
                                      <p:rCtr x="0" y="-1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Tiles</a:t>
            </a:r>
            <a:endParaRPr lang="en-US" dirty="0"/>
          </a:p>
        </p:txBody>
      </p:sp>
      <p:sp>
        <p:nvSpPr>
          <p:cNvPr id="3" name="Text Placeholder 2"/>
          <p:cNvSpPr>
            <a:spLocks noGrp="1"/>
          </p:cNvSpPr>
          <p:nvPr>
            <p:ph type="body" sz="quarter" idx="10"/>
          </p:nvPr>
        </p:nvSpPr>
        <p:spPr>
          <a:xfrm>
            <a:off x="519114" y="1447800"/>
            <a:ext cx="11149012" cy="3151632"/>
          </a:xfrm>
        </p:spPr>
        <p:txBody>
          <a:bodyPr/>
          <a:lstStyle/>
          <a:p>
            <a:r>
              <a:rPr lang="en-US" dirty="0" smtClean="0"/>
              <a:t>Tiles created by “pinning” content from app</a:t>
            </a:r>
          </a:p>
          <a:p>
            <a:r>
              <a:rPr lang="en-US" dirty="0"/>
              <a:t>Pin initiated by app via simple runtime call</a:t>
            </a:r>
          </a:p>
          <a:p>
            <a:r>
              <a:rPr lang="en-US" dirty="0"/>
              <a:t>User confirms pin operation via system UI</a:t>
            </a:r>
          </a:p>
          <a:p>
            <a:r>
              <a:rPr lang="en-US" dirty="0" smtClean="0"/>
              <a:t>Exposes </a:t>
            </a:r>
            <a:r>
              <a:rPr lang="en-US" dirty="0"/>
              <a:t>a personalized surface </a:t>
            </a:r>
            <a:r>
              <a:rPr lang="en-US" dirty="0" smtClean="0"/>
              <a:t>for app</a:t>
            </a:r>
            <a:endParaRPr lang="en-US" dirty="0"/>
          </a:p>
          <a:p>
            <a:r>
              <a:rPr lang="en-US" dirty="0" smtClean="0"/>
              <a:t>Same capabilities </a:t>
            </a:r>
            <a:r>
              <a:rPr lang="en-US" dirty="0"/>
              <a:t>as </a:t>
            </a:r>
            <a:r>
              <a:rPr lang="en-US" dirty="0" smtClean="0"/>
              <a:t>app tiles</a:t>
            </a:r>
            <a:endParaRPr lang="en-US" dirty="0"/>
          </a:p>
          <a:p>
            <a:r>
              <a:rPr lang="en-US" dirty="0" smtClean="0"/>
              <a:t>Launch leads </a:t>
            </a:r>
            <a:r>
              <a:rPr lang="en-US" dirty="0"/>
              <a:t>to relevant </a:t>
            </a:r>
            <a:r>
              <a:rPr lang="en-US" dirty="0" smtClean="0"/>
              <a:t>content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283" y="4837736"/>
            <a:ext cx="3200442" cy="155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969" y="4820159"/>
            <a:ext cx="3200442" cy="156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22347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Secondary Tiles</a:t>
            </a:r>
            <a:endParaRPr lang="en-US" dirty="0"/>
          </a:p>
        </p:txBody>
      </p:sp>
      <p:sp>
        <p:nvSpPr>
          <p:cNvPr id="3" name="Subtitle 2"/>
          <p:cNvSpPr>
            <a:spLocks noGrp="1"/>
          </p:cNvSpPr>
          <p:nvPr>
            <p:ph type="subTitle" idx="1"/>
          </p:nvPr>
        </p:nvSpPr>
        <p:spPr>
          <a:xfrm>
            <a:off x="969964" y="4787310"/>
            <a:ext cx="9655995" cy="1045931"/>
          </a:xfrm>
        </p:spPr>
        <p:txBody>
          <a:bodyPr/>
          <a:lstStyle/>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82495040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Tiles</a:t>
            </a:r>
            <a:endParaRPr lang="en-US" dirty="0"/>
          </a:p>
        </p:txBody>
      </p:sp>
      <p:sp>
        <p:nvSpPr>
          <p:cNvPr id="3" name="Text Placeholder 2"/>
          <p:cNvSpPr>
            <a:spLocks noGrp="1"/>
          </p:cNvSpPr>
          <p:nvPr>
            <p:ph type="body" sz="quarter" idx="10"/>
          </p:nvPr>
        </p:nvSpPr>
        <p:spPr>
          <a:xfrm>
            <a:off x="519114" y="1447800"/>
            <a:ext cx="11149012" cy="4038029"/>
          </a:xfrm>
        </p:spPr>
        <p:txBody>
          <a:bodyPr/>
          <a:lstStyle/>
          <a:p>
            <a:r>
              <a:rPr lang="en-US" dirty="0" smtClean="0"/>
              <a:t>Display new, tailored and engaging content to the user</a:t>
            </a:r>
          </a:p>
          <a:p>
            <a:r>
              <a:rPr lang="en-US" dirty="0" smtClean="0"/>
              <a:t>Keep tile fresh by </a:t>
            </a:r>
            <a:r>
              <a:rPr lang="en-US" dirty="0"/>
              <a:t>updating as your </a:t>
            </a:r>
            <a:r>
              <a:rPr lang="en-US" dirty="0" smtClean="0"/>
              <a:t>app content changes</a:t>
            </a:r>
          </a:p>
          <a:p>
            <a:r>
              <a:rPr lang="en-US" dirty="0" smtClean="0"/>
              <a:t>Reference </a:t>
            </a:r>
            <a:r>
              <a:rPr lang="en-US" sz="3200" dirty="0" smtClean="0"/>
              <a:t>content </a:t>
            </a:r>
            <a:r>
              <a:rPr lang="en-US" sz="3200" dirty="0"/>
              <a:t>that lives on </a:t>
            </a:r>
            <a:r>
              <a:rPr lang="en-US" sz="3200" dirty="0" smtClean="0"/>
              <a:t>your app’s home </a:t>
            </a:r>
            <a:r>
              <a:rPr lang="en-US" sz="3200" dirty="0"/>
              <a:t>page so the user can find it easily</a:t>
            </a:r>
            <a:r>
              <a:rPr lang="en-US" dirty="0" smtClean="0"/>
              <a:t>.</a:t>
            </a:r>
            <a:endParaRPr lang="en-US" dirty="0"/>
          </a:p>
          <a:p>
            <a:r>
              <a:rPr lang="en-US" dirty="0" smtClean="0"/>
              <a:t>Keep content safely ignorable and </a:t>
            </a:r>
            <a:r>
              <a:rPr lang="en-US" dirty="0" err="1" smtClean="0"/>
              <a:t>glanceable</a:t>
            </a:r>
            <a:r>
              <a:rPr lang="en-US" dirty="0" smtClean="0"/>
              <a:t> </a:t>
            </a:r>
            <a:r>
              <a:rPr lang="en-US" dirty="0"/>
              <a:t>- for </a:t>
            </a:r>
            <a:r>
              <a:rPr lang="en-US" dirty="0" smtClean="0"/>
              <a:t>short </a:t>
            </a:r>
            <a:r>
              <a:rPr lang="en-US" dirty="0"/>
              <a:t>messages </a:t>
            </a:r>
            <a:r>
              <a:rPr lang="en-US" dirty="0" smtClean="0"/>
              <a:t>only</a:t>
            </a:r>
          </a:p>
          <a:p>
            <a:r>
              <a:rPr lang="en-US" dirty="0" smtClean="0"/>
              <a:t>Use square size if tile is not live</a:t>
            </a:r>
          </a:p>
          <a:p>
            <a:r>
              <a:rPr lang="en-US" dirty="0"/>
              <a:t>No display ads!  </a:t>
            </a:r>
            <a:r>
              <a:rPr lang="en-US" dirty="0" smtClean="0">
                <a:sym typeface="Wingdings" pitchFamily="2" charset="2"/>
              </a:rPr>
              <a:t></a:t>
            </a:r>
            <a:endParaRPr lang="en-US" dirty="0"/>
          </a:p>
        </p:txBody>
      </p:sp>
    </p:spTree>
    <p:extLst>
      <p:ext uri="{BB962C8B-B14F-4D97-AF65-F5344CB8AC3E}">
        <p14:creationId xmlns:p14="http://schemas.microsoft.com/office/powerpoint/2010/main" val="245707523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latin typeface="+mj-lt"/>
              </a:rPr>
              <a:t>Toast Notifications</a:t>
            </a:r>
            <a:endParaRPr lang="en-US" sz="5400" dirty="0">
              <a:latin typeface="+mj-lt"/>
            </a:endParaRPr>
          </a:p>
        </p:txBody>
      </p:sp>
    </p:spTree>
    <p:extLst>
      <p:ext uri="{BB962C8B-B14F-4D97-AF65-F5344CB8AC3E}">
        <p14:creationId xmlns:p14="http://schemas.microsoft.com/office/powerpoint/2010/main" val="2295717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Start Screen</a:t>
            </a:r>
            <a:endParaRPr lang="en-US" dirty="0"/>
          </a:p>
        </p:txBody>
      </p:sp>
      <p:sp>
        <p:nvSpPr>
          <p:cNvPr id="3" name="Subtitle 2"/>
          <p:cNvSpPr>
            <a:spLocks noGrp="1"/>
          </p:cNvSpPr>
          <p:nvPr>
            <p:ph type="subTitle" idx="1"/>
          </p:nvPr>
        </p:nvSpPr>
        <p:spPr>
          <a:xfrm>
            <a:off x="969964" y="4787310"/>
            <a:ext cx="9655995" cy="1045931"/>
          </a:xfrm>
        </p:spPr>
        <p:txBody>
          <a:bodyPr/>
          <a:lstStyle/>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25536875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Toast Notification in Alarm app</a:t>
            </a:r>
            <a:endParaRPr lang="en-US" dirty="0"/>
          </a:p>
        </p:txBody>
      </p:sp>
      <p:sp>
        <p:nvSpPr>
          <p:cNvPr id="3" name="Subtitle 2"/>
          <p:cNvSpPr>
            <a:spLocks noGrp="1"/>
          </p:cNvSpPr>
          <p:nvPr>
            <p:ph type="subTitle" idx="1"/>
          </p:nvPr>
        </p:nvSpPr>
        <p:spPr>
          <a:xfrm>
            <a:off x="969964" y="4787310"/>
            <a:ext cx="9655995" cy="1045931"/>
          </a:xfrm>
        </p:spPr>
        <p:txBody>
          <a:bodyPr/>
          <a:lstStyle/>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48194969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Toast Notifications</a:t>
            </a:r>
            <a:endParaRPr lang="en-US" dirty="0"/>
          </a:p>
        </p:txBody>
      </p:sp>
      <p:sp>
        <p:nvSpPr>
          <p:cNvPr id="3" name="Text Placeholder 2"/>
          <p:cNvSpPr>
            <a:spLocks noGrp="1"/>
          </p:cNvSpPr>
          <p:nvPr>
            <p:ph type="body" sz="quarter" idx="10"/>
          </p:nvPr>
        </p:nvSpPr>
        <p:spPr>
          <a:xfrm>
            <a:off x="519114" y="1447800"/>
            <a:ext cx="11149012" cy="4382738"/>
          </a:xfrm>
        </p:spPr>
        <p:txBody>
          <a:bodyPr/>
          <a:lstStyle/>
          <a:p>
            <a:r>
              <a:rPr lang="en-US" dirty="0" smtClean="0"/>
              <a:t>Toast notifications deliver transient messages outside the context of the app</a:t>
            </a:r>
          </a:p>
          <a:p>
            <a:r>
              <a:rPr lang="en-US" dirty="0" smtClean="0"/>
              <a:t>Use toast notifications to get user’s attention immediately</a:t>
            </a:r>
          </a:p>
          <a:p>
            <a:r>
              <a:rPr lang="en-US" dirty="0" smtClean="0"/>
              <a:t>User is in control and can permanently turn off toast notifications from your app</a:t>
            </a:r>
          </a:p>
          <a:p>
            <a:r>
              <a:rPr lang="en-US" dirty="0" smtClean="0"/>
              <a:t>Allows quick navigation to a contextually relevant location in your app</a:t>
            </a:r>
          </a:p>
          <a:p>
            <a:r>
              <a:rPr lang="en-US" dirty="0" smtClean="0"/>
              <a:t>Toast notifications are easy to invoke from your app or from </a:t>
            </a:r>
            <a:r>
              <a:rPr lang="en-US" smtClean="0"/>
              <a:t>the cloud</a:t>
            </a:r>
            <a:endParaRPr lang="en-US" dirty="0"/>
          </a:p>
        </p:txBody>
      </p:sp>
    </p:spTree>
    <p:extLst>
      <p:ext uri="{BB962C8B-B14F-4D97-AF65-F5344CB8AC3E}">
        <p14:creationId xmlns:p14="http://schemas.microsoft.com/office/powerpoint/2010/main" val="175854426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Toast Templates</a:t>
            </a:r>
            <a:endParaRPr lang="en-US" dirty="0"/>
          </a:p>
        </p:txBody>
      </p:sp>
      <p:sp>
        <p:nvSpPr>
          <p:cNvPr id="3" name="Text Placeholder 2"/>
          <p:cNvSpPr>
            <a:spLocks noGrp="1"/>
          </p:cNvSpPr>
          <p:nvPr>
            <p:ph type="body" sz="quarter" idx="10"/>
          </p:nvPr>
        </p:nvSpPr>
        <p:spPr>
          <a:xfrm>
            <a:off x="519114" y="1447800"/>
            <a:ext cx="11149012" cy="1877437"/>
          </a:xfrm>
        </p:spPr>
        <p:txBody>
          <a:bodyPr/>
          <a:lstStyle/>
          <a:p>
            <a:pPr lvl="1"/>
            <a:r>
              <a:rPr lang="en-US" dirty="0" smtClean="0"/>
              <a:t>Toast notifications use the same template architecture as live tiles</a:t>
            </a:r>
          </a:p>
          <a:p>
            <a:pPr lvl="1"/>
            <a:r>
              <a:rPr lang="en-US" dirty="0" smtClean="0"/>
              <a:t>Rich set of rendering options available</a:t>
            </a:r>
            <a:endParaRPr lang="en-US" dirty="0"/>
          </a:p>
          <a:p>
            <a:pPr lvl="1"/>
            <a:endParaRPr lang="en-US" dirty="0"/>
          </a:p>
          <a:p>
            <a:endParaRPr lang="en-US" dirty="0"/>
          </a:p>
        </p:txBody>
      </p:sp>
      <p:pic>
        <p:nvPicPr>
          <p:cNvPr id="5"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288" y="1066800"/>
            <a:ext cx="121991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84509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Toast Notifications</a:t>
            </a:r>
            <a:endParaRPr lang="en-US" dirty="0"/>
          </a:p>
        </p:txBody>
      </p:sp>
      <p:sp>
        <p:nvSpPr>
          <p:cNvPr id="3" name="Text Placeholder 2"/>
          <p:cNvSpPr>
            <a:spLocks noGrp="1"/>
          </p:cNvSpPr>
          <p:nvPr>
            <p:ph type="body" sz="quarter" idx="10"/>
          </p:nvPr>
        </p:nvSpPr>
        <p:spPr>
          <a:xfrm>
            <a:off x="519114" y="1447800"/>
            <a:ext cx="11149012" cy="3594830"/>
          </a:xfrm>
        </p:spPr>
        <p:txBody>
          <a:bodyPr/>
          <a:lstStyle/>
          <a:p>
            <a:r>
              <a:rPr lang="en-US" dirty="0" smtClean="0"/>
              <a:t>Use </a:t>
            </a:r>
            <a:r>
              <a:rPr lang="en-US" dirty="0"/>
              <a:t>for real-time, personal content such as IM, Call, or </a:t>
            </a:r>
            <a:r>
              <a:rPr lang="en-US" dirty="0" smtClean="0"/>
              <a:t>Mail</a:t>
            </a:r>
            <a:endParaRPr lang="en-US" dirty="0"/>
          </a:p>
          <a:p>
            <a:r>
              <a:rPr lang="en-US" dirty="0" smtClean="0"/>
              <a:t>Provide </a:t>
            </a:r>
            <a:r>
              <a:rPr lang="en-US" dirty="0" err="1"/>
              <a:t>glanceable</a:t>
            </a:r>
            <a:r>
              <a:rPr lang="en-US" dirty="0"/>
              <a:t> information - for familiar, short messages </a:t>
            </a:r>
            <a:r>
              <a:rPr lang="en-US" dirty="0" smtClean="0"/>
              <a:t>only</a:t>
            </a:r>
            <a:endParaRPr lang="en-US" dirty="0"/>
          </a:p>
          <a:p>
            <a:r>
              <a:rPr lang="en-US" dirty="0" smtClean="0"/>
              <a:t>Show </a:t>
            </a:r>
            <a:r>
              <a:rPr lang="en-US" dirty="0"/>
              <a:t>enough information for the user to decide to </a:t>
            </a:r>
            <a:r>
              <a:rPr lang="en-US" dirty="0" smtClean="0"/>
              <a:t>react</a:t>
            </a:r>
            <a:endParaRPr lang="en-US" dirty="0"/>
          </a:p>
          <a:p>
            <a:r>
              <a:rPr lang="en-US" dirty="0" smtClean="0"/>
              <a:t>Use with tiles and badges to </a:t>
            </a:r>
            <a:r>
              <a:rPr lang="en-US" dirty="0"/>
              <a:t>help users find what they </a:t>
            </a:r>
            <a:r>
              <a:rPr lang="en-US" dirty="0" smtClean="0"/>
              <a:t>missed</a:t>
            </a:r>
          </a:p>
          <a:p>
            <a:r>
              <a:rPr lang="en-US" dirty="0" smtClean="0"/>
              <a:t>Show toast only when app is in the background</a:t>
            </a:r>
          </a:p>
          <a:p>
            <a:r>
              <a:rPr lang="en-US" dirty="0" smtClean="0"/>
              <a:t>Don’t assume user will see every toast (there is no history)</a:t>
            </a:r>
            <a:endParaRPr lang="en-US" dirty="0"/>
          </a:p>
        </p:txBody>
      </p:sp>
    </p:spTree>
    <p:extLst>
      <p:ext uri="{BB962C8B-B14F-4D97-AF65-F5344CB8AC3E}">
        <p14:creationId xmlns:p14="http://schemas.microsoft.com/office/powerpoint/2010/main" val="421601701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10942865" cy="1569660"/>
          </a:xfrm>
          <a:prstGeom prst="rect">
            <a:avLst/>
          </a:prstGeom>
          <a:noFill/>
        </p:spPr>
        <p:txBody>
          <a:bodyPr wrap="square" rtlCol="0">
            <a:spAutoFit/>
          </a:bodyPr>
          <a:lstStyle/>
          <a:p>
            <a:pPr algn="ctr"/>
            <a:r>
              <a:rPr lang="en-US" sz="4800" dirty="0" smtClean="0">
                <a:latin typeface="+mj-lt"/>
              </a:rPr>
              <a:t>Windows Push Notification Service</a:t>
            </a:r>
          </a:p>
          <a:p>
            <a:pPr algn="ctr"/>
            <a:r>
              <a:rPr lang="en-US" sz="4800" dirty="0" smtClean="0">
                <a:latin typeface="+mj-lt"/>
              </a:rPr>
              <a:t>(WNS)</a:t>
            </a:r>
            <a:endParaRPr lang="en-US" sz="4800" dirty="0">
              <a:latin typeface="+mj-lt"/>
            </a:endParaRPr>
          </a:p>
        </p:txBody>
      </p:sp>
    </p:spTree>
    <p:extLst>
      <p:ext uri="{BB962C8B-B14F-4D97-AF65-F5344CB8AC3E}">
        <p14:creationId xmlns:p14="http://schemas.microsoft.com/office/powerpoint/2010/main" val="3477766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Push Notification Service</a:t>
            </a:r>
            <a:endParaRPr lang="en-US" dirty="0"/>
          </a:p>
        </p:txBody>
      </p:sp>
      <p:sp>
        <p:nvSpPr>
          <p:cNvPr id="3" name="Text Placeholder 2"/>
          <p:cNvSpPr>
            <a:spLocks noGrp="1"/>
          </p:cNvSpPr>
          <p:nvPr>
            <p:ph type="body" sz="quarter" idx="10"/>
          </p:nvPr>
        </p:nvSpPr>
        <p:spPr>
          <a:xfrm>
            <a:off x="519114" y="1447800"/>
            <a:ext cx="11149012" cy="4038029"/>
          </a:xfrm>
        </p:spPr>
        <p:txBody>
          <a:bodyPr/>
          <a:lstStyle/>
          <a:p>
            <a:r>
              <a:rPr lang="en-US" dirty="0" smtClean="0"/>
              <a:t>Enables delivery </a:t>
            </a:r>
            <a:r>
              <a:rPr lang="en-US" dirty="0"/>
              <a:t>of </a:t>
            </a:r>
            <a:r>
              <a:rPr lang="en-US" dirty="0" smtClean="0"/>
              <a:t>tile and toast notifications over the internet.</a:t>
            </a:r>
          </a:p>
          <a:p>
            <a:r>
              <a:rPr lang="en-US" dirty="0" smtClean="0"/>
              <a:t>Using WNS </a:t>
            </a:r>
            <a:r>
              <a:rPr lang="en-US" dirty="0"/>
              <a:t>y</a:t>
            </a:r>
            <a:r>
              <a:rPr lang="en-US" dirty="0" smtClean="0"/>
              <a:t>our app is alive with activity and always up to date with fresh </a:t>
            </a:r>
            <a:r>
              <a:rPr lang="en-US" dirty="0"/>
              <a:t>content.</a:t>
            </a:r>
          </a:p>
          <a:p>
            <a:r>
              <a:rPr lang="en-US" dirty="0" smtClean="0"/>
              <a:t>Tile updates and notifications shown </a:t>
            </a:r>
            <a:r>
              <a:rPr lang="en-US" dirty="0"/>
              <a:t>to the user even if your </a:t>
            </a:r>
            <a:r>
              <a:rPr lang="en-US" dirty="0" smtClean="0"/>
              <a:t>app is </a:t>
            </a:r>
            <a:r>
              <a:rPr lang="en-US" dirty="0"/>
              <a:t>not </a:t>
            </a:r>
            <a:r>
              <a:rPr lang="en-US" dirty="0" smtClean="0"/>
              <a:t>running.</a:t>
            </a:r>
          </a:p>
          <a:p>
            <a:r>
              <a:rPr lang="en-US" dirty="0" smtClean="0"/>
              <a:t>WNS handles communication with your app</a:t>
            </a:r>
          </a:p>
          <a:p>
            <a:r>
              <a:rPr lang="en-US" dirty="0" smtClean="0"/>
              <a:t>Scales to millions of users</a:t>
            </a:r>
            <a:endParaRPr lang="en-US" dirty="0"/>
          </a:p>
          <a:p>
            <a:r>
              <a:rPr lang="en-US" dirty="0" smtClean="0"/>
              <a:t>Best of all, WNS is a free service for your app to use!</a:t>
            </a:r>
            <a:endParaRPr lang="en-US" dirty="0"/>
          </a:p>
        </p:txBody>
      </p:sp>
    </p:spTree>
    <p:extLst>
      <p:ext uri="{BB962C8B-B14F-4D97-AF65-F5344CB8AC3E}">
        <p14:creationId xmlns:p14="http://schemas.microsoft.com/office/powerpoint/2010/main" val="120205419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kinds of notifications</a:t>
            </a:r>
          </a:p>
        </p:txBody>
      </p:sp>
      <p:sp>
        <p:nvSpPr>
          <p:cNvPr id="3" name="Text Placeholder 2"/>
          <p:cNvSpPr>
            <a:spLocks noGrp="1"/>
          </p:cNvSpPr>
          <p:nvPr>
            <p:ph type="body" sz="quarter" idx="10"/>
          </p:nvPr>
        </p:nvSpPr>
        <p:spPr>
          <a:xfrm>
            <a:off x="519114" y="1447800"/>
            <a:ext cx="11149012" cy="4585871"/>
          </a:xfrm>
        </p:spPr>
        <p:txBody>
          <a:bodyPr/>
          <a:lstStyle/>
          <a:p>
            <a:r>
              <a:rPr lang="en-US" dirty="0"/>
              <a:t>Local Notifications</a:t>
            </a:r>
          </a:p>
          <a:p>
            <a:pPr lvl="1"/>
            <a:r>
              <a:rPr lang="en-US" dirty="0" smtClean="0"/>
              <a:t>Used only when your </a:t>
            </a:r>
            <a:r>
              <a:rPr lang="en-US" dirty="0"/>
              <a:t>app is running.</a:t>
            </a:r>
          </a:p>
          <a:p>
            <a:pPr lvl="1"/>
            <a:r>
              <a:rPr lang="en-US" dirty="0"/>
              <a:t>Most useful for updating </a:t>
            </a:r>
            <a:r>
              <a:rPr lang="en-US" dirty="0" smtClean="0"/>
              <a:t>tiles and badges, limited </a:t>
            </a:r>
            <a:r>
              <a:rPr lang="en-US" dirty="0"/>
              <a:t>use for </a:t>
            </a:r>
            <a:r>
              <a:rPr lang="en-US" dirty="0" smtClean="0"/>
              <a:t>toast.</a:t>
            </a:r>
            <a:br>
              <a:rPr lang="en-US" dirty="0" smtClean="0"/>
            </a:br>
            <a:endParaRPr lang="en-US" dirty="0"/>
          </a:p>
          <a:p>
            <a:r>
              <a:rPr lang="en-US" dirty="0"/>
              <a:t>Scheduled Notifications</a:t>
            </a:r>
          </a:p>
          <a:p>
            <a:pPr lvl="1"/>
            <a:r>
              <a:rPr lang="en-US" dirty="0" smtClean="0"/>
              <a:t>Schedule </a:t>
            </a:r>
            <a:r>
              <a:rPr lang="en-US" dirty="0"/>
              <a:t>‘preformed’ toast for a precise time</a:t>
            </a:r>
            <a:r>
              <a:rPr lang="en-US" dirty="0" smtClean="0"/>
              <a:t>.</a:t>
            </a:r>
            <a:br>
              <a:rPr lang="en-US" dirty="0" smtClean="0"/>
            </a:br>
            <a:endParaRPr lang="en-US" dirty="0"/>
          </a:p>
          <a:p>
            <a:r>
              <a:rPr lang="en-US" dirty="0"/>
              <a:t>Push Notifications</a:t>
            </a:r>
          </a:p>
          <a:p>
            <a:pPr lvl="1"/>
            <a:r>
              <a:rPr lang="en-US" dirty="0"/>
              <a:t>Update </a:t>
            </a:r>
            <a:r>
              <a:rPr lang="en-US" dirty="0" smtClean="0"/>
              <a:t>tiles, show badges and </a:t>
            </a:r>
            <a:r>
              <a:rPr lang="en-US" dirty="0"/>
              <a:t>raise </a:t>
            </a:r>
            <a:r>
              <a:rPr lang="en-US" dirty="0" smtClean="0"/>
              <a:t>toast from the cloud</a:t>
            </a:r>
            <a:br>
              <a:rPr lang="en-US" dirty="0" smtClean="0"/>
            </a:br>
            <a:r>
              <a:rPr lang="en-US" dirty="0" smtClean="0"/>
              <a:t>(even </a:t>
            </a:r>
            <a:r>
              <a:rPr lang="en-US" dirty="0"/>
              <a:t>if your app isn’t running</a:t>
            </a:r>
            <a:r>
              <a:rPr lang="en-US" dirty="0" smtClean="0"/>
              <a:t>).</a:t>
            </a:r>
            <a:endParaRPr lang="en-US" dirty="0"/>
          </a:p>
        </p:txBody>
      </p:sp>
    </p:spTree>
    <p:extLst>
      <p:ext uri="{BB962C8B-B14F-4D97-AF65-F5344CB8AC3E}">
        <p14:creationId xmlns:p14="http://schemas.microsoft.com/office/powerpoint/2010/main" val="136346898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 Overview</a:t>
            </a:r>
            <a:endParaRPr lang="en-US" dirty="0"/>
          </a:p>
        </p:txBody>
      </p:sp>
      <p:sp>
        <p:nvSpPr>
          <p:cNvPr id="4"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903779" y="2730359"/>
            <a:ext cx="4123121" cy="3016210"/>
          </a:xfrm>
          <a:prstGeom prst="rect">
            <a:avLst/>
          </a:prstGeom>
          <a:noFill/>
        </p:spPr>
        <p:txBody>
          <a:bodyPr wrap="square" lIns="0" tIns="0" rIns="0" bIns="0" rtlCol="0">
            <a:spAutoFit/>
          </a:bodyPr>
          <a:lstStyle/>
          <a:p>
            <a:pPr marL="514350" indent="-514350">
              <a:buFont typeface="+mj-lt"/>
              <a:buAutoNum type="arabicPeriod"/>
            </a:pPr>
            <a:r>
              <a:rPr lang="en-US" sz="2800" dirty="0" smtClean="0">
                <a:gradFill>
                  <a:gsLst>
                    <a:gs pos="0">
                      <a:schemeClr val="tx1"/>
                    </a:gs>
                    <a:gs pos="86000">
                      <a:schemeClr val="tx1"/>
                    </a:gs>
                  </a:gsLst>
                  <a:lin ang="5400000" scaled="0"/>
                </a:gradFill>
              </a:rPr>
              <a:t>Request Channel URI</a:t>
            </a:r>
          </a:p>
          <a:p>
            <a:pPr marL="514350" indent="-514350">
              <a:buFont typeface="+mj-lt"/>
              <a:buAutoNum type="arabicPeriod"/>
            </a:pPr>
            <a:endParaRPr lang="en-US" sz="2800" dirty="0" smtClean="0">
              <a:gradFill>
                <a:gsLst>
                  <a:gs pos="0">
                    <a:schemeClr val="tx1"/>
                  </a:gs>
                  <a:gs pos="86000">
                    <a:schemeClr val="tx1"/>
                  </a:gs>
                </a:gsLst>
                <a:lin ang="5400000" scaled="0"/>
              </a:gradFill>
            </a:endParaRPr>
          </a:p>
          <a:p>
            <a:pPr marL="514350" indent="-514350">
              <a:buFont typeface="+mj-lt"/>
              <a:buAutoNum type="arabicPeriod"/>
            </a:pPr>
            <a:r>
              <a:rPr lang="en-US" sz="2800" dirty="0" smtClean="0">
                <a:gradFill>
                  <a:gsLst>
                    <a:gs pos="0">
                      <a:schemeClr val="tx1"/>
                    </a:gs>
                    <a:gs pos="86000">
                      <a:schemeClr val="tx1"/>
                    </a:gs>
                  </a:gsLst>
                  <a:lin ang="5400000" scaled="0"/>
                </a:gradFill>
              </a:rPr>
              <a:t>Register with your Cloud Service</a:t>
            </a:r>
          </a:p>
          <a:p>
            <a:pPr marL="514350" indent="-514350">
              <a:buFont typeface="+mj-lt"/>
              <a:buAutoNum type="arabicPeriod"/>
            </a:pPr>
            <a:endParaRPr lang="en-US" sz="2800" dirty="0" smtClean="0">
              <a:gradFill>
                <a:gsLst>
                  <a:gs pos="0">
                    <a:schemeClr val="tx1"/>
                  </a:gs>
                  <a:gs pos="86000">
                    <a:schemeClr val="tx1"/>
                  </a:gs>
                </a:gsLst>
                <a:lin ang="5400000" scaled="0"/>
              </a:gradFill>
            </a:endParaRPr>
          </a:p>
          <a:p>
            <a:pPr marL="514350" indent="-514350">
              <a:buFont typeface="+mj-lt"/>
              <a:buAutoNum type="arabicPeriod"/>
            </a:pPr>
            <a:r>
              <a:rPr lang="en-US" sz="2800" dirty="0" smtClean="0">
                <a:gradFill>
                  <a:gsLst>
                    <a:gs pos="0">
                      <a:schemeClr val="tx1"/>
                    </a:gs>
                    <a:gs pos="86000">
                      <a:schemeClr val="tx1"/>
                    </a:gs>
                  </a:gsLst>
                  <a:lin ang="5400000" scaled="0"/>
                </a:gradFill>
              </a:rPr>
              <a:t>Authenticate &amp;</a:t>
            </a:r>
            <a:r>
              <a:rPr lang="en-US" sz="2800" dirty="0">
                <a:gradFill>
                  <a:gsLst>
                    <a:gs pos="0">
                      <a:schemeClr val="tx1"/>
                    </a:gs>
                    <a:gs pos="86000">
                      <a:schemeClr val="tx1"/>
                    </a:gs>
                  </a:gsLst>
                  <a:lin ang="5400000" scaled="0"/>
                </a:gradFill>
              </a:rPr>
              <a:t> </a:t>
            </a:r>
            <a:r>
              <a:rPr lang="en-US" sz="2800" dirty="0" smtClean="0">
                <a:gradFill>
                  <a:gsLst>
                    <a:gs pos="0">
                      <a:schemeClr val="tx1"/>
                    </a:gs>
                    <a:gs pos="86000">
                      <a:schemeClr val="tx1"/>
                    </a:gs>
                  </a:gsLst>
                  <a:lin ang="5400000" scaled="0"/>
                </a:gradFill>
              </a:rPr>
              <a:t>Push Notification</a:t>
            </a:r>
          </a:p>
        </p:txBody>
      </p:sp>
      <p:grpSp>
        <p:nvGrpSpPr>
          <p:cNvPr id="35" name="Group 34"/>
          <p:cNvGrpSpPr/>
          <p:nvPr/>
        </p:nvGrpSpPr>
        <p:grpSpPr>
          <a:xfrm>
            <a:off x="416081" y="1289159"/>
            <a:ext cx="2298535" cy="4914608"/>
            <a:chOff x="416081" y="1289159"/>
            <a:chExt cx="2298535" cy="4300272"/>
          </a:xfrm>
        </p:grpSpPr>
        <p:sp>
          <p:nvSpPr>
            <p:cNvPr id="23" name="Rounded Rectangle 22"/>
            <p:cNvSpPr/>
            <p:nvPr/>
          </p:nvSpPr>
          <p:spPr bwMode="auto">
            <a:xfrm>
              <a:off x="416081" y="1289159"/>
              <a:ext cx="2298535" cy="430027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latin typeface="+mj-lt"/>
                </a:rPr>
                <a:t>Windows  8</a:t>
              </a:r>
              <a:endParaRPr lang="en-US" sz="2200" dirty="0">
                <a:gradFill>
                  <a:gsLst>
                    <a:gs pos="0">
                      <a:schemeClr val="tx1"/>
                    </a:gs>
                    <a:gs pos="100000">
                      <a:schemeClr val="tx1"/>
                    </a:gs>
                  </a:gsLst>
                  <a:lin ang="5400000" scaled="0"/>
                </a:gradFill>
                <a:latin typeface="+mj-lt"/>
              </a:endParaRPr>
            </a:p>
          </p:txBody>
        </p:sp>
        <p:sp>
          <p:nvSpPr>
            <p:cNvPr id="21" name="Rounded Rectangle 20"/>
            <p:cNvSpPr/>
            <p:nvPr/>
          </p:nvSpPr>
          <p:spPr bwMode="auto">
            <a:xfrm>
              <a:off x="632539" y="4328377"/>
              <a:ext cx="1865617" cy="1039277"/>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Notification</a:t>
              </a:r>
            </a:p>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Client Platform</a:t>
              </a:r>
              <a:endParaRPr lang="en-US" b="1" dirty="0">
                <a:gradFill>
                  <a:gsLst>
                    <a:gs pos="0">
                      <a:schemeClr val="tx1"/>
                    </a:gs>
                    <a:gs pos="100000">
                      <a:schemeClr val="tx1"/>
                    </a:gs>
                  </a:gsLst>
                  <a:lin ang="5400000" scaled="0"/>
                </a:gradFill>
                <a:latin typeface="+mj-lt"/>
              </a:endParaRPr>
            </a:p>
          </p:txBody>
        </p:sp>
        <p:sp>
          <p:nvSpPr>
            <p:cNvPr id="24" name="Rounded Rectangle 23"/>
            <p:cNvSpPr/>
            <p:nvPr/>
          </p:nvSpPr>
          <p:spPr bwMode="auto">
            <a:xfrm>
              <a:off x="632539" y="1929610"/>
              <a:ext cx="1865617" cy="1109595"/>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latin typeface="+mj-lt"/>
                </a:rPr>
                <a:t>Metro Style App</a:t>
              </a:r>
            </a:p>
          </p:txBody>
        </p:sp>
      </p:grpSp>
      <p:grpSp>
        <p:nvGrpSpPr>
          <p:cNvPr id="14" name="Group 13"/>
          <p:cNvGrpSpPr/>
          <p:nvPr/>
        </p:nvGrpSpPr>
        <p:grpSpPr>
          <a:xfrm>
            <a:off x="4764303" y="1289159"/>
            <a:ext cx="2241803" cy="2000058"/>
            <a:chOff x="4738545" y="1727045"/>
            <a:chExt cx="2241803" cy="2000058"/>
          </a:xfrm>
        </p:grpSpPr>
        <p:sp>
          <p:nvSpPr>
            <p:cNvPr id="22" name="Rounded Rectangle 21"/>
            <p:cNvSpPr/>
            <p:nvPr/>
          </p:nvSpPr>
          <p:spPr bwMode="auto">
            <a:xfrm>
              <a:off x="4738545" y="1727045"/>
              <a:ext cx="2241803" cy="2000058"/>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smtClean="0">
                  <a:solidFill>
                    <a:schemeClr val="tx1"/>
                  </a:solidFill>
                  <a:latin typeface="+mj-lt"/>
                </a:rPr>
                <a:t>App Service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94" y="2252240"/>
              <a:ext cx="927303" cy="1295719"/>
            </a:xfrm>
            <a:prstGeom prst="rect">
              <a:avLst/>
            </a:prstGeom>
          </p:spPr>
        </p:pic>
      </p:grpSp>
      <p:grpSp>
        <p:nvGrpSpPr>
          <p:cNvPr id="16" name="Group 15"/>
          <p:cNvGrpSpPr/>
          <p:nvPr/>
        </p:nvGrpSpPr>
        <p:grpSpPr>
          <a:xfrm>
            <a:off x="4738541" y="4114101"/>
            <a:ext cx="2241803" cy="2089666"/>
            <a:chOff x="4738544" y="4375486"/>
            <a:chExt cx="2241803" cy="2089666"/>
          </a:xfrm>
        </p:grpSpPr>
        <p:sp>
          <p:nvSpPr>
            <p:cNvPr id="19" name="Rounded Rectangle 18"/>
            <p:cNvSpPr/>
            <p:nvPr/>
          </p:nvSpPr>
          <p:spPr bwMode="auto">
            <a:xfrm>
              <a:off x="4738544" y="4375486"/>
              <a:ext cx="2241803" cy="2089666"/>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mj-lt"/>
                </a:rPr>
                <a:t>Windows Push Notification Service</a:t>
              </a:r>
              <a:endParaRPr lang="en-US" dirty="0">
                <a:solidFill>
                  <a:schemeClr val="tx1"/>
                </a:solidFill>
                <a:latin typeface="+mj-lt"/>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92" y="5068675"/>
              <a:ext cx="927303" cy="1295719"/>
            </a:xfrm>
            <a:prstGeom prst="rect">
              <a:avLst/>
            </a:prstGeom>
          </p:spPr>
        </p:pic>
      </p:grpSp>
      <p:grpSp>
        <p:nvGrpSpPr>
          <p:cNvPr id="42" name="Group 41"/>
          <p:cNvGrpSpPr/>
          <p:nvPr/>
        </p:nvGrpSpPr>
        <p:grpSpPr>
          <a:xfrm>
            <a:off x="1369775" y="3377699"/>
            <a:ext cx="391145" cy="1311624"/>
            <a:chOff x="1232965" y="3342570"/>
            <a:chExt cx="391145" cy="1311624"/>
          </a:xfrm>
        </p:grpSpPr>
        <p:sp>
          <p:nvSpPr>
            <p:cNvPr id="33" name="Up-Down Arrow 32"/>
            <p:cNvSpPr/>
            <p:nvPr/>
          </p:nvSpPr>
          <p:spPr bwMode="auto">
            <a:xfrm>
              <a:off x="1232965" y="3342570"/>
              <a:ext cx="391145" cy="1311624"/>
            </a:xfrm>
            <a:prstGeom prst="up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4" name="Oval 33"/>
            <p:cNvSpPr/>
            <p:nvPr/>
          </p:nvSpPr>
          <p:spPr bwMode="auto">
            <a:xfrm>
              <a:off x="1277274" y="3858730"/>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1</a:t>
              </a:r>
              <a:endParaRPr lang="en-US" b="1" dirty="0">
                <a:gradFill>
                  <a:gsLst>
                    <a:gs pos="0">
                      <a:schemeClr val="tx1"/>
                    </a:gs>
                    <a:gs pos="100000">
                      <a:schemeClr val="tx1"/>
                    </a:gs>
                  </a:gsLst>
                  <a:lin ang="5400000" scaled="0"/>
                </a:gradFill>
              </a:endParaRPr>
            </a:p>
          </p:txBody>
        </p:sp>
      </p:grpSp>
      <p:grpSp>
        <p:nvGrpSpPr>
          <p:cNvPr id="43" name="Group 42"/>
          <p:cNvGrpSpPr/>
          <p:nvPr/>
        </p:nvGrpSpPr>
        <p:grpSpPr>
          <a:xfrm>
            <a:off x="2498156" y="2462213"/>
            <a:ext cx="2240388" cy="391147"/>
            <a:chOff x="2498156" y="2462213"/>
            <a:chExt cx="2240388" cy="391147"/>
          </a:xfrm>
        </p:grpSpPr>
        <p:sp>
          <p:nvSpPr>
            <p:cNvPr id="36" name="Up-Down Arrow 35"/>
            <p:cNvSpPr/>
            <p:nvPr/>
          </p:nvSpPr>
          <p:spPr bwMode="auto">
            <a:xfrm rot="5400000">
              <a:off x="3422776" y="1537593"/>
              <a:ext cx="391147" cy="2240388"/>
            </a:xfrm>
            <a:prstGeom prst="up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7" name="Oval 36"/>
            <p:cNvSpPr/>
            <p:nvPr/>
          </p:nvSpPr>
          <p:spPr bwMode="auto">
            <a:xfrm>
              <a:off x="3467086" y="2518135"/>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2</a:t>
              </a:r>
              <a:endParaRPr lang="en-US" b="1" dirty="0">
                <a:gradFill>
                  <a:gsLst>
                    <a:gs pos="0">
                      <a:schemeClr val="tx1"/>
                    </a:gs>
                    <a:gs pos="100000">
                      <a:schemeClr val="tx1"/>
                    </a:gs>
                  </a:gsLst>
                  <a:lin ang="5400000" scaled="0"/>
                </a:gradFill>
              </a:endParaRPr>
            </a:p>
          </p:txBody>
        </p:sp>
      </p:grpSp>
      <p:grpSp>
        <p:nvGrpSpPr>
          <p:cNvPr id="44" name="Group 43"/>
          <p:cNvGrpSpPr/>
          <p:nvPr/>
        </p:nvGrpSpPr>
        <p:grpSpPr>
          <a:xfrm>
            <a:off x="5636892" y="3268879"/>
            <a:ext cx="445096" cy="845222"/>
            <a:chOff x="5636892" y="3268879"/>
            <a:chExt cx="445096" cy="845222"/>
          </a:xfrm>
        </p:grpSpPr>
        <p:sp>
          <p:nvSpPr>
            <p:cNvPr id="38" name="Down Arrow 37"/>
            <p:cNvSpPr/>
            <p:nvPr/>
          </p:nvSpPr>
          <p:spPr bwMode="auto">
            <a:xfrm>
              <a:off x="5636892" y="3268879"/>
              <a:ext cx="445096" cy="845222"/>
            </a:xfrm>
            <a:prstGeom prst="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tx1"/>
                    </a:gs>
                    <a:gs pos="100000">
                      <a:schemeClr val="tx1"/>
                    </a:gs>
                  </a:gsLst>
                  <a:lin ang="5400000" scaled="0"/>
                </a:gradFill>
              </a:endParaRPr>
            </a:p>
          </p:txBody>
        </p:sp>
        <p:sp>
          <p:nvSpPr>
            <p:cNvPr id="39" name="Oval 38"/>
            <p:cNvSpPr/>
            <p:nvPr/>
          </p:nvSpPr>
          <p:spPr bwMode="auto">
            <a:xfrm>
              <a:off x="5708177" y="3469272"/>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rPr>
                <a:t>3</a:t>
              </a:r>
            </a:p>
          </p:txBody>
        </p:sp>
      </p:grpSp>
      <p:grpSp>
        <p:nvGrpSpPr>
          <p:cNvPr id="45" name="Group 44"/>
          <p:cNvGrpSpPr/>
          <p:nvPr/>
        </p:nvGrpSpPr>
        <p:grpSpPr>
          <a:xfrm>
            <a:off x="2481378" y="4897211"/>
            <a:ext cx="2244288" cy="390513"/>
            <a:chOff x="2481378" y="4897211"/>
            <a:chExt cx="2244288" cy="390513"/>
          </a:xfrm>
        </p:grpSpPr>
        <p:sp>
          <p:nvSpPr>
            <p:cNvPr id="40" name="Down Arrow 39"/>
            <p:cNvSpPr/>
            <p:nvPr/>
          </p:nvSpPr>
          <p:spPr bwMode="auto">
            <a:xfrm rot="5400000">
              <a:off x="3408265" y="3970324"/>
              <a:ext cx="390513" cy="2244288"/>
            </a:xfrm>
            <a:prstGeom prst="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tx1"/>
                    </a:gs>
                    <a:gs pos="100000">
                      <a:schemeClr val="tx1"/>
                    </a:gs>
                  </a:gsLst>
                  <a:lin ang="5400000" scaled="0"/>
                </a:gradFill>
              </a:endParaRPr>
            </a:p>
          </p:txBody>
        </p:sp>
        <p:sp>
          <p:nvSpPr>
            <p:cNvPr id="41" name="Oval 40"/>
            <p:cNvSpPr/>
            <p:nvPr/>
          </p:nvSpPr>
          <p:spPr bwMode="auto">
            <a:xfrm>
              <a:off x="3452258" y="4952816"/>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rPr>
                <a:t>3</a:t>
              </a:r>
            </a:p>
          </p:txBody>
        </p:sp>
      </p:grpSp>
      <p:grpSp>
        <p:nvGrpSpPr>
          <p:cNvPr id="29" name="Group 28"/>
          <p:cNvGrpSpPr/>
          <p:nvPr/>
        </p:nvGrpSpPr>
        <p:grpSpPr>
          <a:xfrm>
            <a:off x="7191890" y="2814208"/>
            <a:ext cx="4835010" cy="2932361"/>
            <a:chOff x="6333898" y="3314496"/>
            <a:chExt cx="4626821" cy="2932361"/>
          </a:xfrm>
        </p:grpSpPr>
        <p:sp>
          <p:nvSpPr>
            <p:cNvPr id="30" name="Rounded Rectangular Callout 29"/>
            <p:cNvSpPr/>
            <p:nvPr/>
          </p:nvSpPr>
          <p:spPr bwMode="auto">
            <a:xfrm rot="5400000">
              <a:off x="7181128" y="2467266"/>
              <a:ext cx="2932361" cy="4626821"/>
            </a:xfrm>
            <a:prstGeom prst="wedgeRoundRectCallout">
              <a:avLst>
                <a:gd name="adj1" fmla="val -20833"/>
                <a:gd name="adj2" fmla="val 70830"/>
                <a:gd name="adj3" fmla="val 16667"/>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1" name="TextBox 30"/>
            <p:cNvSpPr txBox="1"/>
            <p:nvPr/>
          </p:nvSpPr>
          <p:spPr>
            <a:xfrm>
              <a:off x="6825343" y="3674570"/>
              <a:ext cx="3973286" cy="2462213"/>
            </a:xfrm>
            <a:prstGeom prst="rect">
              <a:avLst/>
            </a:prstGeom>
            <a:noFill/>
          </p:spPr>
          <p:txBody>
            <a:bodyPr wrap="square" lIns="0" tIns="0" rIns="0" bIns="0" rtlCol="0">
              <a:spAutoFit/>
            </a:bodyPr>
            <a:lstStyle/>
            <a:p>
              <a:r>
                <a:rPr lang="nn-NO" sz="1600" dirty="0">
                  <a:solidFill>
                    <a:schemeClr val="bg1"/>
                  </a:solidFill>
                </a:rPr>
                <a:t>POST </a:t>
              </a:r>
              <a:r>
                <a:rPr lang="nn-NO" sz="1600" b="1" dirty="0">
                  <a:solidFill>
                    <a:schemeClr val="bg1"/>
                  </a:solidFill>
                </a:rPr>
                <a:t>&lt;channel URI&gt; </a:t>
              </a:r>
              <a:r>
                <a:rPr lang="nn-NO" sz="1600" dirty="0">
                  <a:solidFill>
                    <a:schemeClr val="bg1"/>
                  </a:solidFill>
                </a:rPr>
                <a:t>HTTP/1.1</a:t>
              </a:r>
            </a:p>
            <a:p>
              <a:r>
                <a:rPr lang="en-US" sz="1600" dirty="0">
                  <a:solidFill>
                    <a:schemeClr val="bg1"/>
                  </a:solidFill>
                </a:rPr>
                <a:t>Content-Type: text/xml</a:t>
              </a:r>
            </a:p>
            <a:p>
              <a:r>
                <a:rPr lang="en-US" sz="1600" dirty="0">
                  <a:solidFill>
                    <a:schemeClr val="bg1"/>
                  </a:solidFill>
                </a:rPr>
                <a:t>Host: db3.notify.windows.com</a:t>
              </a:r>
            </a:p>
            <a:p>
              <a:r>
                <a:rPr lang="en-US" sz="1600" dirty="0">
                  <a:solidFill>
                    <a:schemeClr val="bg1"/>
                  </a:solidFill>
                </a:rPr>
                <a:t>X-WNS-Type: </a:t>
              </a:r>
              <a:r>
                <a:rPr lang="en-US" sz="1600" dirty="0" err="1">
                  <a:solidFill>
                    <a:schemeClr val="bg1"/>
                  </a:solidFill>
                </a:rPr>
                <a:t>wns</a:t>
              </a:r>
              <a:r>
                <a:rPr lang="en-US" sz="1600" dirty="0">
                  <a:solidFill>
                    <a:schemeClr val="bg1"/>
                  </a:solidFill>
                </a:rPr>
                <a:t>/badge</a:t>
              </a:r>
            </a:p>
            <a:p>
              <a:r>
                <a:rPr lang="en-US" sz="1600" dirty="0">
                  <a:solidFill>
                    <a:schemeClr val="bg1"/>
                  </a:solidFill>
                </a:rPr>
                <a:t>Authorization: Bearer </a:t>
              </a:r>
              <a:r>
                <a:rPr lang="en-US" sz="1600" b="1" dirty="0">
                  <a:solidFill>
                    <a:schemeClr val="bg1"/>
                  </a:solidFill>
                </a:rPr>
                <a:t>&lt;authentication token&gt;</a:t>
              </a:r>
            </a:p>
            <a:p>
              <a:r>
                <a:rPr lang="en-US" sz="1600" dirty="0">
                  <a:solidFill>
                    <a:schemeClr val="bg1"/>
                  </a:solidFill>
                </a:rPr>
                <a:t>Content-Length: 58</a:t>
              </a:r>
            </a:p>
            <a:p>
              <a:endParaRPr lang="en-US" sz="1600" dirty="0">
                <a:solidFill>
                  <a:schemeClr val="bg1"/>
                </a:solidFill>
              </a:endParaRPr>
            </a:p>
            <a:p>
              <a:r>
                <a:rPr lang="en-US" sz="1600" dirty="0">
                  <a:solidFill>
                    <a:schemeClr val="bg1"/>
                  </a:solidFill>
                </a:rPr>
                <a:t>&lt;?xml version="1.0" encoding="utf-8"?&gt;</a:t>
              </a:r>
            </a:p>
            <a:p>
              <a:r>
                <a:rPr lang="en-US" sz="1600" dirty="0">
                  <a:solidFill>
                    <a:schemeClr val="bg1"/>
                  </a:solidFill>
                </a:rPr>
                <a:t>&lt;badge value="11"/&gt;</a:t>
              </a:r>
            </a:p>
            <a:p>
              <a:endParaRPr lang="en-US" sz="1600" dirty="0" err="1" smtClean="0">
                <a:solidFill>
                  <a:schemeClr val="bg1"/>
                </a:solidFill>
              </a:endParaRPr>
            </a:p>
          </p:txBody>
        </p:sp>
      </p:grpSp>
    </p:spTree>
    <p:extLst>
      <p:ext uri="{BB962C8B-B14F-4D97-AF65-F5344CB8AC3E}">
        <p14:creationId xmlns:p14="http://schemas.microsoft.com/office/powerpoint/2010/main" val="3475571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Requesting a Channel URI</a:t>
            </a:r>
            <a:endParaRPr lang="en-US" dirty="0"/>
          </a:p>
        </p:txBody>
      </p:sp>
      <p:sp>
        <p:nvSpPr>
          <p:cNvPr id="9" name="Text Placeholder 2"/>
          <p:cNvSpPr txBox="1">
            <a:spLocks noGrp="1"/>
          </p:cNvSpPr>
          <p:nvPr>
            <p:ph type="body" sz="quarter" idx="10"/>
          </p:nvPr>
        </p:nvSpPr>
        <p:spPr>
          <a:prstGeom prst="rect">
            <a:avLst/>
          </a:prstGeom>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solidFill>
                  <a:schemeClr val="lt1"/>
                </a:soli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solidFill>
                  <a:schemeClr val="lt1"/>
                </a:soli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solidFill>
                  <a:schemeClr val="lt1"/>
                </a:soli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solidFill>
                  <a:schemeClr val="lt1"/>
                </a:soli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solidFill>
                  <a:schemeClr val="lt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en-US" sz="2000" dirty="0" err="1" smtClean="0">
                <a:solidFill>
                  <a:srgbClr val="009ED6"/>
                </a:solidFill>
                <a:latin typeface="Consolas" pitchFamily="49" charset="0"/>
                <a:cs typeface="Consolas" pitchFamily="49" charset="0"/>
              </a:rPr>
              <a:t>var</a:t>
            </a:r>
            <a:r>
              <a:rPr lang="en-US" sz="2000" dirty="0" smtClean="0">
                <a:solidFill>
                  <a:srgbClr val="009ED6"/>
                </a:solidFill>
                <a:latin typeface="Consolas" pitchFamily="49" charset="0"/>
                <a:cs typeface="Consolas" pitchFamily="49" charset="0"/>
              </a:rPr>
              <a:t> </a:t>
            </a:r>
            <a:r>
              <a:rPr lang="en-US" sz="2000" dirty="0" smtClean="0">
                <a:solidFill>
                  <a:schemeClr val="bg1"/>
                </a:solidFill>
                <a:latin typeface="Consolas" pitchFamily="49" charset="0"/>
                <a:cs typeface="Consolas" pitchFamily="49" charset="0"/>
              </a:rPr>
              <a:t>push = </a:t>
            </a:r>
            <a:r>
              <a:rPr lang="en-US" sz="2000" dirty="0" err="1" smtClean="0">
                <a:solidFill>
                  <a:schemeClr val="bg1"/>
                </a:solidFill>
                <a:latin typeface="Consolas" pitchFamily="49" charset="0"/>
                <a:cs typeface="Consolas" pitchFamily="49" charset="0"/>
              </a:rPr>
              <a:t>Windows.Networking.PushNotifications</a:t>
            </a:r>
            <a:r>
              <a:rPr lang="en-US" sz="2000" dirty="0" smtClean="0">
                <a:solidFill>
                  <a:schemeClr val="bg1"/>
                </a:solidFill>
                <a:latin typeface="Consolas" pitchFamily="49" charset="0"/>
                <a:cs typeface="Consolas" pitchFamily="49" charset="0"/>
              </a:rPr>
              <a:t>;</a:t>
            </a:r>
          </a:p>
          <a:p>
            <a:pPr marL="0" indent="0">
              <a:buFont typeface="Arial" pitchFamily="34" charset="0"/>
              <a:buNone/>
            </a:pPr>
            <a:r>
              <a:rPr lang="en-US" sz="2000" dirty="0" err="1" smtClean="0">
                <a:solidFill>
                  <a:srgbClr val="009ED6"/>
                </a:solidFill>
                <a:latin typeface="Consolas" pitchFamily="49" charset="0"/>
                <a:cs typeface="Consolas" pitchFamily="49" charset="0"/>
              </a:rPr>
              <a:t>var</a:t>
            </a:r>
            <a:r>
              <a:rPr lang="en-US" sz="2000" dirty="0" smtClean="0">
                <a:solidFill>
                  <a:srgbClr val="009ED6"/>
                </a:solidFill>
                <a:latin typeface="Consolas" pitchFamily="49" charset="0"/>
                <a:cs typeface="Consolas" pitchFamily="49" charset="0"/>
              </a:rPr>
              <a:t> </a:t>
            </a:r>
            <a:r>
              <a:rPr lang="en-US" sz="2000" dirty="0" smtClean="0">
                <a:solidFill>
                  <a:schemeClr val="bg1"/>
                </a:solidFill>
                <a:latin typeface="Consolas" pitchFamily="49" charset="0"/>
                <a:cs typeface="Consolas" pitchFamily="49" charset="0"/>
              </a:rPr>
              <a:t>promise = </a:t>
            </a:r>
            <a:r>
              <a:rPr lang="en-US" sz="2000" dirty="0" err="1" smtClean="0">
                <a:solidFill>
                  <a:schemeClr val="bg1"/>
                </a:solidFill>
                <a:latin typeface="Consolas" pitchFamily="49" charset="0"/>
                <a:cs typeface="Consolas" pitchFamily="49" charset="0"/>
              </a:rPr>
              <a:t>push.PushNotificationChannelManager</a:t>
            </a:r>
            <a:r>
              <a:rPr lang="en-US" sz="2000" dirty="0" smtClean="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createPushNotificationChannelForApplicationAsync</a:t>
            </a:r>
            <a:r>
              <a:rPr lang="en-US" sz="2000" dirty="0" smtClean="0">
                <a:solidFill>
                  <a:schemeClr val="bg1"/>
                </a:solidFill>
                <a:latin typeface="Consolas" pitchFamily="49" charset="0"/>
                <a:cs typeface="Consolas" pitchFamily="49" charset="0"/>
              </a:rPr>
              <a:t>();</a:t>
            </a:r>
            <a:endParaRPr lang="en-US" sz="2000" dirty="0">
              <a:solidFill>
                <a:schemeClr val="bg1"/>
              </a:solidFill>
              <a:latin typeface="Consolas" pitchFamily="49" charset="0"/>
              <a:cs typeface="Consolas" pitchFamily="49" charset="0"/>
            </a:endParaRPr>
          </a:p>
        </p:txBody>
      </p:sp>
      <p:sp>
        <p:nvSpPr>
          <p:cNvPr id="8" name="Text Placeholder 2"/>
          <p:cNvSpPr txBox="1">
            <a:spLocks/>
          </p:cNvSpPr>
          <p:nvPr/>
        </p:nvSpPr>
        <p:spPr>
          <a:xfrm>
            <a:off x="519115" y="3939450"/>
            <a:ext cx="11149010" cy="1969770"/>
          </a:xfrm>
          <a:prstGeom prst="rect">
            <a:avLst/>
          </a:prstGeom>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solidFill>
                  <a:schemeClr val="lt1"/>
                </a:solidFill>
                <a:latin typeface="+mn-lt"/>
                <a:ea typeface="+mn-ea"/>
                <a:cs typeface="+mn-cs"/>
              </a:defRPr>
            </a:lvl1pPr>
            <a:lvl2pPr marL="384954" indent="-7937" algn="l" defTabSz="914363" rtl="0" eaLnBrk="1" latinLnBrk="0" hangingPunct="1">
              <a:lnSpc>
                <a:spcPct val="90000"/>
              </a:lnSpc>
              <a:spcBef>
                <a:spcPct val="20000"/>
              </a:spcBef>
              <a:buFont typeface="Arial" pitchFamily="34" charset="0"/>
              <a:buNone/>
              <a:defRPr sz="2000" b="0" kern="1200">
                <a:solidFill>
                  <a:schemeClr val="lt1"/>
                </a:solidFill>
                <a:latin typeface="+mn-lt"/>
                <a:ea typeface="+mn-ea"/>
                <a:cs typeface="+mn-cs"/>
              </a:defRPr>
            </a:lvl2pPr>
            <a:lvl3pPr marL="761970" indent="-7937" algn="l" defTabSz="914363" rtl="0" eaLnBrk="1" latinLnBrk="0" hangingPunct="1">
              <a:lnSpc>
                <a:spcPct val="90000"/>
              </a:lnSpc>
              <a:spcBef>
                <a:spcPct val="20000"/>
              </a:spcBef>
              <a:buFont typeface="Arial" pitchFamily="34" charset="0"/>
              <a:buNone/>
              <a:defRPr sz="1800" b="0" kern="1200">
                <a:solidFill>
                  <a:schemeClr val="lt1"/>
                </a:solidFill>
                <a:latin typeface="+mn-lt"/>
                <a:ea typeface="+mn-ea"/>
                <a:cs typeface="+mn-cs"/>
              </a:defRPr>
            </a:lvl3pPr>
            <a:lvl4pPr marL="1094009" indent="7937" algn="l" defTabSz="914363" rtl="0" eaLnBrk="1" latinLnBrk="0" hangingPunct="1">
              <a:lnSpc>
                <a:spcPct val="90000"/>
              </a:lnSpc>
              <a:spcBef>
                <a:spcPct val="20000"/>
              </a:spcBef>
              <a:buFont typeface="Arial" pitchFamily="34" charset="0"/>
              <a:buNone/>
              <a:defRPr sz="1800" b="0" kern="1200">
                <a:solidFill>
                  <a:schemeClr val="lt1"/>
                </a:solidFill>
                <a:latin typeface="+mn-lt"/>
                <a:ea typeface="+mn-ea"/>
                <a:cs typeface="+mn-cs"/>
              </a:defRPr>
            </a:lvl4pPr>
            <a:lvl5pPr marL="1426047" indent="0" algn="l" defTabSz="914363" rtl="0" eaLnBrk="1" latinLnBrk="0" hangingPunct="1">
              <a:lnSpc>
                <a:spcPct val="90000"/>
              </a:lnSpc>
              <a:spcBef>
                <a:spcPct val="20000"/>
              </a:spcBef>
              <a:buFont typeface="Arial" pitchFamily="34" charset="0"/>
              <a:buNone/>
              <a:defRPr sz="1800" b="0" kern="1200">
                <a:solidFill>
                  <a:schemeClr val="lt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en-US" sz="2000" dirty="0" err="1" smtClean="0">
                <a:solidFill>
                  <a:schemeClr val="bg1"/>
                </a:solidFill>
                <a:latin typeface="Consolas" pitchFamily="49" charset="0"/>
                <a:cs typeface="Consolas" pitchFamily="49" charset="0"/>
              </a:rPr>
              <a:t>promise.then</a:t>
            </a:r>
            <a:r>
              <a:rPr lang="en-US" sz="2000" dirty="0" smtClean="0">
                <a:solidFill>
                  <a:schemeClr val="bg1"/>
                </a:solidFill>
                <a:latin typeface="Consolas" pitchFamily="49" charset="0"/>
                <a:cs typeface="Consolas" pitchFamily="49" charset="0"/>
              </a:rPr>
              <a:t>(</a:t>
            </a:r>
            <a:r>
              <a:rPr lang="en-US" sz="2000" dirty="0" smtClean="0">
                <a:solidFill>
                  <a:srgbClr val="009ED6"/>
                </a:solidFill>
                <a:latin typeface="Consolas" pitchFamily="49" charset="0"/>
                <a:cs typeface="Consolas" pitchFamily="49" charset="0"/>
              </a:rPr>
              <a:t>function </a:t>
            </a:r>
            <a:r>
              <a:rPr lang="en-US" sz="2000" dirty="0" smtClean="0">
                <a:solidFill>
                  <a:schemeClr val="bg1"/>
                </a:solidFill>
                <a:latin typeface="Consolas" pitchFamily="49" charset="0"/>
                <a:cs typeface="Consolas" pitchFamily="49" charset="0"/>
              </a:rPr>
              <a:t>(channel) {            </a:t>
            </a:r>
          </a:p>
          <a:p>
            <a:r>
              <a:rPr lang="en-US" sz="2000" dirty="0" smtClean="0">
                <a:solidFill>
                  <a:schemeClr val="bg1"/>
                </a:solidFill>
                <a:latin typeface="Consolas" pitchFamily="49" charset="0"/>
                <a:cs typeface="Consolas" pitchFamily="49" charset="0"/>
              </a:rPr>
              <a:t>  </a:t>
            </a:r>
            <a:r>
              <a:rPr lang="en-US" sz="2000" dirty="0" err="1" smtClean="0">
                <a:solidFill>
                  <a:srgbClr val="009ED6"/>
                </a:solidFill>
                <a:latin typeface="Consolas" pitchFamily="49" charset="0"/>
                <a:cs typeface="Consolas" pitchFamily="49" charset="0"/>
              </a:rPr>
              <a:t>var</a:t>
            </a:r>
            <a:r>
              <a:rPr lang="en-US" sz="2000" dirty="0" smtClean="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uri</a:t>
            </a:r>
            <a:r>
              <a:rPr lang="en-US" sz="2000" dirty="0" smtClean="0">
                <a:solidFill>
                  <a:schemeClr val="bg1"/>
                </a:solidFill>
                <a:latin typeface="Consolas" pitchFamily="49" charset="0"/>
                <a:cs typeface="Consolas" pitchFamily="49" charset="0"/>
              </a:rPr>
              <a:t> = </a:t>
            </a:r>
            <a:r>
              <a:rPr lang="en-US" sz="2000" dirty="0" err="1" smtClean="0">
                <a:solidFill>
                  <a:schemeClr val="bg1"/>
                </a:solidFill>
                <a:latin typeface="Consolas" pitchFamily="49" charset="0"/>
                <a:cs typeface="Consolas" pitchFamily="49" charset="0"/>
              </a:rPr>
              <a:t>channel.uri</a:t>
            </a:r>
            <a:r>
              <a:rPr lang="en-US" sz="2000" dirty="0" smtClean="0">
                <a:solidFill>
                  <a:schemeClr val="bg1"/>
                </a:solidFill>
                <a:latin typeface="Consolas" pitchFamily="49" charset="0"/>
                <a:cs typeface="Consolas" pitchFamily="49" charset="0"/>
              </a:rPr>
              <a:t>;</a:t>
            </a:r>
          </a:p>
          <a:p>
            <a:r>
              <a:rPr lang="en-US" sz="2000" dirty="0" smtClean="0">
                <a:solidFill>
                  <a:schemeClr val="bg1"/>
                </a:solidFill>
                <a:latin typeface="Consolas" pitchFamily="49" charset="0"/>
                <a:cs typeface="Consolas" pitchFamily="49" charset="0"/>
              </a:rPr>
              <a:t>  </a:t>
            </a:r>
            <a:r>
              <a:rPr lang="en-US" sz="2000" dirty="0" err="1" smtClean="0">
                <a:solidFill>
                  <a:srgbClr val="009ED6"/>
                </a:solidFill>
                <a:latin typeface="Consolas" pitchFamily="49" charset="0"/>
                <a:cs typeface="Consolas" pitchFamily="49" charset="0"/>
              </a:rPr>
              <a:t>var</a:t>
            </a:r>
            <a:r>
              <a:rPr lang="en-US" sz="2000" dirty="0" smtClean="0">
                <a:solidFill>
                  <a:srgbClr val="009ED6"/>
                </a:solidFill>
                <a:latin typeface="Consolas" pitchFamily="49" charset="0"/>
                <a:cs typeface="Consolas" pitchFamily="49" charset="0"/>
              </a:rPr>
              <a:t> </a:t>
            </a:r>
            <a:r>
              <a:rPr lang="en-US" sz="2000" dirty="0" smtClean="0">
                <a:solidFill>
                  <a:schemeClr val="bg1"/>
                </a:solidFill>
                <a:latin typeface="Consolas" pitchFamily="49" charset="0"/>
                <a:cs typeface="Consolas" pitchFamily="49" charset="0"/>
              </a:rPr>
              <a:t>expiry = </a:t>
            </a:r>
            <a:r>
              <a:rPr lang="en-US" sz="2000" dirty="0" err="1" smtClean="0">
                <a:solidFill>
                  <a:schemeClr val="bg1"/>
                </a:solidFill>
                <a:latin typeface="Consolas" pitchFamily="49" charset="0"/>
                <a:cs typeface="Consolas" pitchFamily="49" charset="0"/>
              </a:rPr>
              <a:t>channel.expirationTime</a:t>
            </a:r>
            <a:r>
              <a:rPr lang="en-US" sz="2000" dirty="0" smtClean="0">
                <a:solidFill>
                  <a:schemeClr val="bg1"/>
                </a:solidFill>
                <a:latin typeface="Consolas" pitchFamily="49" charset="0"/>
                <a:cs typeface="Consolas" pitchFamily="49" charset="0"/>
              </a:rPr>
              <a:t>;</a:t>
            </a:r>
          </a:p>
          <a:p>
            <a:r>
              <a:rPr lang="en-US" sz="2000" dirty="0" smtClean="0">
                <a:solidFill>
                  <a:schemeClr val="bg1"/>
                </a:solidFill>
                <a:latin typeface="Consolas" pitchFamily="49" charset="0"/>
                <a:cs typeface="Consolas" pitchFamily="49" charset="0"/>
              </a:rPr>
              <a:t>  </a:t>
            </a:r>
            <a:endParaRPr lang="en-US" sz="2000" dirty="0">
              <a:solidFill>
                <a:schemeClr val="bg1"/>
              </a:solidFill>
              <a:latin typeface="Consolas" pitchFamily="49" charset="0"/>
              <a:cs typeface="Consolas" pitchFamily="49" charset="0"/>
            </a:endParaRPr>
          </a:p>
          <a:p>
            <a:r>
              <a:rPr lang="en-US" sz="2000" dirty="0" smtClean="0">
                <a:solidFill>
                  <a:schemeClr val="bg1"/>
                </a:solidFill>
                <a:latin typeface="Consolas" pitchFamily="49" charset="0"/>
                <a:cs typeface="Consolas" pitchFamily="49" charset="0"/>
              </a:rPr>
              <a:t>// send channel information to cloud service</a:t>
            </a:r>
          </a:p>
          <a:p>
            <a:r>
              <a:rPr lang="en-US" sz="2000" dirty="0" smtClean="0">
                <a:solidFill>
                  <a:schemeClr val="bg1"/>
                </a:solidFill>
                <a:latin typeface="Consolas" pitchFamily="49" charset="0"/>
                <a:cs typeface="Consolas" pitchFamily="49" charset="0"/>
              </a:rPr>
              <a:t>…</a:t>
            </a:r>
          </a:p>
        </p:txBody>
      </p:sp>
    </p:spTree>
    <p:extLst>
      <p:ext uri="{BB962C8B-B14F-4D97-AF65-F5344CB8AC3E}">
        <p14:creationId xmlns:p14="http://schemas.microsoft.com/office/powerpoint/2010/main" val="22965733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WNS Information</a:t>
            </a:r>
            <a:endParaRPr lang="en-US" dirty="0"/>
          </a:p>
        </p:txBody>
      </p:sp>
      <p:sp>
        <p:nvSpPr>
          <p:cNvPr id="3" name="Text Placeholder 2"/>
          <p:cNvSpPr>
            <a:spLocks noGrp="1"/>
          </p:cNvSpPr>
          <p:nvPr>
            <p:ph type="body" sz="quarter" idx="10"/>
          </p:nvPr>
        </p:nvSpPr>
        <p:spPr>
          <a:xfrm>
            <a:off x="519114" y="1447800"/>
            <a:ext cx="11149012" cy="3151632"/>
          </a:xfrm>
        </p:spPr>
        <p:txBody>
          <a:bodyPr/>
          <a:lstStyle/>
          <a:p>
            <a:r>
              <a:rPr lang="en-US" dirty="0" smtClean="0"/>
              <a:t>Get more details in this upcoming talk on Thursday:</a:t>
            </a:r>
            <a:endParaRPr lang="en-US" dirty="0"/>
          </a:p>
          <a:p>
            <a:pPr lvl="1"/>
            <a:r>
              <a:rPr lang="en-US" dirty="0" smtClean="0"/>
              <a:t>[963] </a:t>
            </a:r>
            <a:r>
              <a:rPr lang="en-US" dirty="0"/>
              <a:t>Delivering Notifications using Windows Azure and Windows Push Notification </a:t>
            </a:r>
            <a:r>
              <a:rPr lang="en-US" dirty="0" smtClean="0"/>
              <a:t>Services</a:t>
            </a:r>
            <a:br>
              <a:rPr lang="en-US" dirty="0" smtClean="0"/>
            </a:br>
            <a:endParaRPr lang="en-US" dirty="0" smtClean="0"/>
          </a:p>
          <a:p>
            <a:r>
              <a:rPr lang="en-US" dirty="0"/>
              <a:t>The </a:t>
            </a:r>
            <a:r>
              <a:rPr lang="en-US" dirty="0" smtClean="0"/>
              <a:t>“WNS </a:t>
            </a:r>
            <a:r>
              <a:rPr lang="en-US" dirty="0"/>
              <a:t>and Live Connect Application Management </a:t>
            </a:r>
            <a:r>
              <a:rPr lang="en-US" dirty="0" smtClean="0"/>
              <a:t>Site”  will get you started using push notifications:</a:t>
            </a:r>
          </a:p>
          <a:p>
            <a:pPr lvl="1"/>
            <a:r>
              <a:rPr lang="en-US" dirty="0"/>
              <a:t>https://</a:t>
            </a:r>
            <a:r>
              <a:rPr lang="en-US" dirty="0" smtClean="0"/>
              <a:t>manage.dev.live.com/build</a:t>
            </a:r>
          </a:p>
        </p:txBody>
      </p:sp>
    </p:spTree>
    <p:extLst>
      <p:ext uri="{BB962C8B-B14F-4D97-AF65-F5344CB8AC3E}">
        <p14:creationId xmlns:p14="http://schemas.microsoft.com/office/powerpoint/2010/main" val="337115355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5219891"/>
          </a:xfrm>
        </p:spPr>
        <p:txBody>
          <a:bodyPr/>
          <a:lstStyle/>
          <a:p>
            <a:r>
              <a:rPr lang="en-US" dirty="0" smtClean="0"/>
              <a:t>Add live tiles and toast notifications to your app</a:t>
            </a:r>
          </a:p>
          <a:p>
            <a:r>
              <a:rPr lang="en-US" dirty="0" smtClean="0"/>
              <a:t>Use tiles to engage users even when your app is not running</a:t>
            </a:r>
          </a:p>
          <a:p>
            <a:r>
              <a:rPr lang="en-US" dirty="0" smtClean="0"/>
              <a:t>Use toast notifications to get their attention immediately</a:t>
            </a:r>
            <a:endParaRPr lang="en-US" dirty="0"/>
          </a:p>
          <a:p>
            <a:r>
              <a:rPr lang="en-US" dirty="0"/>
              <a:t>R</a:t>
            </a:r>
            <a:r>
              <a:rPr lang="en-US" dirty="0" smtClean="0"/>
              <a:t>each millions of users with the Windows Push </a:t>
            </a:r>
            <a:r>
              <a:rPr lang="en-US" dirty="0"/>
              <a:t>N</a:t>
            </a:r>
            <a:r>
              <a:rPr lang="en-US" dirty="0" smtClean="0"/>
              <a:t>otification Service (WNS)</a:t>
            </a:r>
            <a:endParaRPr lang="en-US" dirty="0"/>
          </a:p>
          <a:p>
            <a:pPr marL="0" indent="0">
              <a:buNone/>
            </a:pPr>
            <a:endParaRPr lang="en-US" dirty="0" smtClean="0"/>
          </a:p>
          <a:p>
            <a:pPr marL="0" indent="0">
              <a:buNone/>
            </a:pPr>
            <a:r>
              <a:rPr lang="en-US" dirty="0" smtClean="0">
                <a:latin typeface="+mj-lt"/>
              </a:rPr>
              <a:t>You’ll leave with examples of how to</a:t>
            </a:r>
          </a:p>
          <a:p>
            <a:r>
              <a:rPr lang="en-US" dirty="0" smtClean="0"/>
              <a:t>Create compelling tiles that bring users back to your app</a:t>
            </a:r>
          </a:p>
          <a:p>
            <a:r>
              <a:rPr lang="en-US" dirty="0" smtClean="0"/>
              <a:t>Use WNS to send notifications over the internet</a:t>
            </a:r>
          </a:p>
          <a:p>
            <a:endParaRPr lang="en-US" dirty="0"/>
          </a:p>
        </p:txBody>
      </p:sp>
    </p:spTree>
    <p:extLst>
      <p:ext uri="{BB962C8B-B14F-4D97-AF65-F5344CB8AC3E}">
        <p14:creationId xmlns:p14="http://schemas.microsoft.com/office/powerpoint/2010/main" val="127871527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Text Placeholder 2"/>
          <p:cNvSpPr>
            <a:spLocks noGrp="1"/>
          </p:cNvSpPr>
          <p:nvPr>
            <p:ph type="body" sz="quarter" idx="10"/>
          </p:nvPr>
        </p:nvSpPr>
        <p:spPr>
          <a:xfrm>
            <a:off x="519114" y="1447799"/>
            <a:ext cx="11149012" cy="2856167"/>
          </a:xfrm>
        </p:spPr>
        <p:txBody>
          <a:bodyPr/>
          <a:lstStyle/>
          <a:p>
            <a:r>
              <a:rPr lang="en-US" dirty="0" smtClean="0"/>
              <a:t>Use tiles to engage users even when your app is not running</a:t>
            </a:r>
            <a:br>
              <a:rPr lang="en-US" dirty="0" smtClean="0"/>
            </a:br>
            <a:endParaRPr lang="en-US" dirty="0" smtClean="0"/>
          </a:p>
          <a:p>
            <a:r>
              <a:rPr lang="en-US" dirty="0" smtClean="0"/>
              <a:t>Use toast notifications to get their attention immediately</a:t>
            </a:r>
            <a:br>
              <a:rPr lang="en-US" dirty="0" smtClean="0"/>
            </a:br>
            <a:endParaRPr lang="en-US" dirty="0"/>
          </a:p>
          <a:p>
            <a:r>
              <a:rPr lang="en-US" dirty="0"/>
              <a:t>R</a:t>
            </a:r>
            <a:r>
              <a:rPr lang="en-US" dirty="0" smtClean="0"/>
              <a:t>each millions of users with the Windows Push </a:t>
            </a:r>
            <a:r>
              <a:rPr lang="en-US" dirty="0"/>
              <a:t>N</a:t>
            </a:r>
            <a:r>
              <a:rPr lang="en-US" dirty="0" smtClean="0"/>
              <a:t>otification Service (WNS)</a:t>
            </a:r>
          </a:p>
        </p:txBody>
      </p:sp>
    </p:spTree>
    <p:extLst>
      <p:ext uri="{BB962C8B-B14F-4D97-AF65-F5344CB8AC3E}">
        <p14:creationId xmlns:p14="http://schemas.microsoft.com/office/powerpoint/2010/main" val="267767612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Make your app alive with activity</a:t>
            </a:r>
            <a:br>
              <a:rPr lang="en-US" dirty="0" smtClean="0">
                <a:latin typeface="+mn-lt"/>
              </a:rPr>
            </a:br>
            <a:r>
              <a:rPr lang="en-US" dirty="0" smtClean="0">
                <a:latin typeface="+mn-lt"/>
              </a:rPr>
              <a:t>using tiles and notifications</a:t>
            </a:r>
            <a:endParaRPr lang="en-US" dirty="0">
              <a:latin typeface="+mn-lt"/>
            </a:endParaRPr>
          </a:p>
        </p:txBody>
      </p:sp>
    </p:spTree>
    <p:extLst>
      <p:ext uri="{BB962C8B-B14F-4D97-AF65-F5344CB8AC3E}">
        <p14:creationId xmlns:p14="http://schemas.microsoft.com/office/powerpoint/2010/main" val="359386075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447800"/>
            <a:ext cx="11149012" cy="6007799"/>
          </a:xfrm>
        </p:spPr>
        <p:txBody>
          <a:bodyPr/>
          <a:lstStyle/>
          <a:p>
            <a:r>
              <a:rPr lang="en-US" dirty="0" err="1">
                <a:hlinkClick r:id="rId2"/>
              </a:rPr>
              <a:t>Quickstart</a:t>
            </a:r>
            <a:r>
              <a:rPr lang="en-US" dirty="0">
                <a:hlinkClick r:id="rId2"/>
              </a:rPr>
              <a:t>: Creating a tile </a:t>
            </a:r>
            <a:r>
              <a:rPr lang="en-US" dirty="0" smtClean="0">
                <a:hlinkClick r:id="rId2"/>
              </a:rPr>
              <a:t>notification</a:t>
            </a:r>
            <a:r>
              <a:rPr lang="en-US" dirty="0" smtClean="0"/>
              <a:t/>
            </a:r>
            <a:br>
              <a:rPr lang="en-US" dirty="0" smtClean="0"/>
            </a:br>
            <a:endParaRPr lang="en-US" dirty="0"/>
          </a:p>
          <a:p>
            <a:r>
              <a:rPr lang="en-US" dirty="0">
                <a:hlinkClick r:id="rId3"/>
              </a:rPr>
              <a:t>Creating tiles and </a:t>
            </a:r>
            <a:r>
              <a:rPr lang="en-US" dirty="0" smtClean="0">
                <a:hlinkClick r:id="rId3"/>
              </a:rPr>
              <a:t>toast</a:t>
            </a:r>
            <a:r>
              <a:rPr lang="en-US" dirty="0" smtClean="0"/>
              <a:t/>
            </a:r>
            <a:br>
              <a:rPr lang="en-US" dirty="0" smtClean="0"/>
            </a:br>
            <a:endParaRPr lang="en-US" dirty="0"/>
          </a:p>
          <a:p>
            <a:r>
              <a:rPr lang="en-US" dirty="0">
                <a:hlinkClick r:id="rId4"/>
              </a:rPr>
              <a:t>UX guidelines for </a:t>
            </a:r>
            <a:r>
              <a:rPr lang="en-US" dirty="0" smtClean="0">
                <a:hlinkClick r:id="rId4"/>
              </a:rPr>
              <a:t>tiles</a:t>
            </a:r>
            <a:r>
              <a:rPr lang="en-US" dirty="0" smtClean="0"/>
              <a:t/>
            </a:r>
            <a:br>
              <a:rPr lang="en-US" dirty="0" smtClean="0"/>
            </a:br>
            <a:endParaRPr lang="en-US" dirty="0"/>
          </a:p>
          <a:p>
            <a:r>
              <a:rPr lang="en-US" dirty="0">
                <a:hlinkClick r:id="rId5"/>
              </a:rPr>
              <a:t>Creating and managing tiles, toast, and Windows push </a:t>
            </a:r>
            <a:r>
              <a:rPr lang="en-US" dirty="0" smtClean="0">
                <a:hlinkClick r:id="rId5"/>
              </a:rPr>
              <a:t>notifications</a:t>
            </a:r>
            <a:endParaRPr lang="en-US" dirty="0" smtClean="0"/>
          </a:p>
          <a:p>
            <a:endParaRPr lang="en-US" dirty="0"/>
          </a:p>
          <a:p>
            <a:r>
              <a:rPr lang="en-US" dirty="0">
                <a:hlinkClick r:id="rId6"/>
              </a:rPr>
              <a:t>Push notification client </a:t>
            </a:r>
            <a:r>
              <a:rPr lang="en-US" dirty="0" smtClean="0">
                <a:hlinkClick r:id="rId6"/>
              </a:rPr>
              <a:t>sample</a:t>
            </a:r>
            <a:endParaRPr lang="en-US" dirty="0"/>
          </a:p>
          <a:p>
            <a:endParaRPr lang="en-US" dirty="0"/>
          </a:p>
          <a:p>
            <a:endParaRPr lang="en-US" dirty="0"/>
          </a:p>
        </p:txBody>
      </p:sp>
    </p:spTree>
    <p:extLst>
      <p:ext uri="{BB962C8B-B14F-4D97-AF65-F5344CB8AC3E}">
        <p14:creationId xmlns:p14="http://schemas.microsoft.com/office/powerpoint/2010/main" val="403317329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424372167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653548540"/>
      </p:ext>
    </p:extLst>
  </p:cSld>
  <p:clrMapOvr>
    <a:masterClrMapping/>
  </p:clrMapOvr>
  <p:transition>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Make your app alive with activity</a:t>
            </a:r>
            <a:br>
              <a:rPr lang="en-US" dirty="0" smtClean="0">
                <a:latin typeface="+mn-lt"/>
              </a:rPr>
            </a:br>
            <a:r>
              <a:rPr lang="en-US" dirty="0" smtClean="0">
                <a:latin typeface="+mn-lt"/>
              </a:rPr>
              <a:t>using tiles and notifications</a:t>
            </a:r>
            <a:endParaRPr lang="en-US" dirty="0">
              <a:latin typeface="+mn-lt"/>
            </a:endParaRPr>
          </a:p>
        </p:txBody>
      </p:sp>
    </p:spTree>
    <p:extLst>
      <p:ext uri="{BB962C8B-B14F-4D97-AF65-F5344CB8AC3E}">
        <p14:creationId xmlns:p14="http://schemas.microsoft.com/office/powerpoint/2010/main" val="52991879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latin typeface="+mj-lt"/>
              </a:rPr>
              <a:t>Tiles</a:t>
            </a:r>
            <a:endParaRPr lang="en-US" sz="5400" dirty="0">
              <a:latin typeface="+mj-lt"/>
            </a:endParaRPr>
          </a:p>
        </p:txBody>
      </p:sp>
    </p:spTree>
    <p:extLst>
      <p:ext uri="{BB962C8B-B14F-4D97-AF65-F5344CB8AC3E}">
        <p14:creationId xmlns:p14="http://schemas.microsoft.com/office/powerpoint/2010/main" val="1233840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Goals</a:t>
            </a:r>
            <a:endParaRPr lang="en-US" dirty="0"/>
          </a:p>
        </p:txBody>
      </p:sp>
      <p:sp>
        <p:nvSpPr>
          <p:cNvPr id="3" name="Text Placeholder 2"/>
          <p:cNvSpPr>
            <a:spLocks noGrp="1"/>
          </p:cNvSpPr>
          <p:nvPr>
            <p:ph type="body" sz="quarter" idx="10"/>
          </p:nvPr>
        </p:nvSpPr>
        <p:spPr>
          <a:xfrm>
            <a:off x="519114" y="1447800"/>
            <a:ext cx="11149012" cy="4382738"/>
          </a:xfrm>
        </p:spPr>
        <p:txBody>
          <a:bodyPr/>
          <a:lstStyle/>
          <a:p>
            <a:r>
              <a:rPr lang="en-US" dirty="0" smtClean="0"/>
              <a:t>Start is my space for </a:t>
            </a:r>
            <a:r>
              <a:rPr lang="en-US" dirty="0"/>
              <a:t>the apps I </a:t>
            </a:r>
            <a:r>
              <a:rPr lang="en-US" dirty="0" smtClean="0"/>
              <a:t>love</a:t>
            </a:r>
            <a:br>
              <a:rPr lang="en-US" dirty="0" smtClean="0"/>
            </a:br>
            <a:endParaRPr lang="en-US" dirty="0" smtClean="0"/>
          </a:p>
          <a:p>
            <a:r>
              <a:rPr lang="en-US" dirty="0" smtClean="0"/>
              <a:t>Connected </a:t>
            </a:r>
            <a:r>
              <a:rPr lang="en-US" dirty="0"/>
              <a:t>to the new things I care </a:t>
            </a:r>
            <a:r>
              <a:rPr lang="en-US" dirty="0" smtClean="0"/>
              <a:t>about</a:t>
            </a:r>
            <a:br>
              <a:rPr lang="en-US" dirty="0" smtClean="0"/>
            </a:br>
            <a:endParaRPr lang="en-US" dirty="0" smtClean="0"/>
          </a:p>
          <a:p>
            <a:r>
              <a:rPr lang="en-US" dirty="0" smtClean="0"/>
              <a:t>Central place where </a:t>
            </a:r>
            <a:r>
              <a:rPr lang="en-US" dirty="0"/>
              <a:t>I can confidently launch or switch to any </a:t>
            </a:r>
            <a:r>
              <a:rPr lang="en-US" dirty="0" smtClean="0"/>
              <a:t>app</a:t>
            </a:r>
            <a:br>
              <a:rPr lang="en-US" dirty="0" smtClean="0"/>
            </a:br>
            <a:endParaRPr lang="en-US" dirty="0" smtClean="0"/>
          </a:p>
          <a:p>
            <a:r>
              <a:rPr lang="en-US" dirty="0" smtClean="0"/>
              <a:t>Engaging </a:t>
            </a:r>
            <a:r>
              <a:rPr lang="en-US" dirty="0"/>
              <a:t>and </a:t>
            </a:r>
            <a:r>
              <a:rPr lang="en-US" dirty="0" smtClean="0"/>
              <a:t>natural</a:t>
            </a:r>
          </a:p>
          <a:p>
            <a:endParaRPr lang="en-US" dirty="0"/>
          </a:p>
        </p:txBody>
      </p:sp>
    </p:spTree>
    <p:extLst>
      <p:ext uri="{BB962C8B-B14F-4D97-AF65-F5344CB8AC3E}">
        <p14:creationId xmlns:p14="http://schemas.microsoft.com/office/powerpoint/2010/main" val="3729457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Goals</a:t>
            </a:r>
            <a:endParaRPr lang="en-US" dirty="0"/>
          </a:p>
        </p:txBody>
      </p:sp>
      <p:sp>
        <p:nvSpPr>
          <p:cNvPr id="3" name="Text Placeholder 2"/>
          <p:cNvSpPr>
            <a:spLocks noGrp="1"/>
          </p:cNvSpPr>
          <p:nvPr>
            <p:ph type="body" sz="quarter" idx="10"/>
          </p:nvPr>
        </p:nvSpPr>
        <p:spPr>
          <a:xfrm>
            <a:off x="519114" y="1447800"/>
            <a:ext cx="11149012" cy="3397853"/>
          </a:xfrm>
        </p:spPr>
        <p:txBody>
          <a:bodyPr/>
          <a:lstStyle/>
          <a:p>
            <a:r>
              <a:rPr lang="en-US" dirty="0" smtClean="0"/>
              <a:t>Simple to add tile and toast notification support</a:t>
            </a:r>
            <a:br>
              <a:rPr lang="en-US" dirty="0" smtClean="0"/>
            </a:br>
            <a:endParaRPr lang="en-US" dirty="0"/>
          </a:p>
          <a:p>
            <a:r>
              <a:rPr lang="en-US" dirty="0" smtClean="0"/>
              <a:t>Help you be an artist</a:t>
            </a:r>
            <a:br>
              <a:rPr lang="en-US" dirty="0" smtClean="0"/>
            </a:br>
            <a:endParaRPr lang="en-US" dirty="0"/>
          </a:p>
          <a:p>
            <a:r>
              <a:rPr lang="en-US" dirty="0" smtClean="0"/>
              <a:t>Easy to update</a:t>
            </a:r>
            <a:br>
              <a:rPr lang="en-US" dirty="0" smtClean="0"/>
            </a:br>
            <a:endParaRPr lang="en-US" dirty="0"/>
          </a:p>
          <a:p>
            <a:r>
              <a:rPr lang="en-US" dirty="0" smtClean="0"/>
              <a:t>Reach millions of customers with low cost</a:t>
            </a:r>
            <a:endParaRPr lang="en-US" dirty="0"/>
          </a:p>
        </p:txBody>
      </p:sp>
    </p:spTree>
    <p:extLst>
      <p:ext uri="{BB962C8B-B14F-4D97-AF65-F5344CB8AC3E}">
        <p14:creationId xmlns:p14="http://schemas.microsoft.com/office/powerpoint/2010/main" val="3216335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30722" name="Picture 2" descr="\\windesign\Modern\XDR\Storytelling\BUILD\Product\Start\w8_start_build_press_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8825" cy="68528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9112470" y="4058876"/>
            <a:ext cx="376588" cy="359903"/>
          </a:xfrm>
          <a:prstGeom prst="rect">
            <a:avLst/>
          </a:prstGeom>
          <a:noFill/>
          <a:ln>
            <a:solidFill>
              <a:schemeClr val="tx1"/>
            </a:solidFill>
            <a:headEnd type="none" w="med" len="med"/>
            <a:tailEnd type="none" w="med" len="med"/>
          </a:ln>
          <a:effectLst>
            <a:glow rad="139700">
              <a:schemeClr val="tx1">
                <a:alpha val="76000"/>
              </a:schemeClr>
            </a:glow>
            <a:softEdge rad="0"/>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ffectLst>
                <a:glow rad="228600">
                  <a:schemeClr val="accent3">
                    <a:satMod val="175000"/>
                    <a:alpha val="40000"/>
                  </a:schemeClr>
                </a:glow>
              </a:effectLst>
            </a:endParaRPr>
          </a:p>
        </p:txBody>
      </p:sp>
      <p:sp>
        <p:nvSpPr>
          <p:cNvPr id="7" name="Rectangle 6"/>
          <p:cNvSpPr/>
          <p:nvPr/>
        </p:nvSpPr>
        <p:spPr bwMode="auto">
          <a:xfrm>
            <a:off x="6737330" y="4427407"/>
            <a:ext cx="2838472" cy="1412676"/>
          </a:xfrm>
          <a:prstGeom prst="rect">
            <a:avLst/>
          </a:prstGeom>
          <a:noFill/>
          <a:ln>
            <a:solidFill>
              <a:schemeClr val="tx1"/>
            </a:solidFill>
            <a:headEnd type="none" w="med" len="med"/>
            <a:tailEnd type="none" w="med" len="med"/>
          </a:ln>
          <a:effectLst>
            <a:glow rad="139700">
              <a:schemeClr val="tx1">
                <a:alpha val="76000"/>
              </a:schemeClr>
            </a:glow>
            <a:softEdge rad="0"/>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ffectLst>
                <a:glow rad="228600">
                  <a:schemeClr val="accent3">
                    <a:satMod val="175000"/>
                    <a:alpha val="40000"/>
                  </a:schemeClr>
                </a:glow>
              </a:effectLst>
            </a:endParaRPr>
          </a:p>
        </p:txBody>
      </p:sp>
      <p:sp>
        <p:nvSpPr>
          <p:cNvPr id="9" name="Rectangle 8"/>
          <p:cNvSpPr/>
          <p:nvPr/>
        </p:nvSpPr>
        <p:spPr bwMode="auto">
          <a:xfrm>
            <a:off x="3898858" y="1561429"/>
            <a:ext cx="2838472" cy="1412676"/>
          </a:xfrm>
          <a:prstGeom prst="rect">
            <a:avLst/>
          </a:prstGeom>
          <a:noFill/>
          <a:ln>
            <a:solidFill>
              <a:schemeClr val="tx1"/>
            </a:solidFill>
            <a:headEnd type="none" w="med" len="med"/>
            <a:tailEnd type="none" w="med" len="med"/>
          </a:ln>
          <a:effectLst>
            <a:glow rad="139700">
              <a:schemeClr val="tx1">
                <a:alpha val="76000"/>
              </a:schemeClr>
            </a:glow>
            <a:softEdge rad="0"/>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FF0000"/>
              </a:solidFill>
              <a:effectLst>
                <a:glow rad="228600">
                  <a:schemeClr val="accent3">
                    <a:satMod val="175000"/>
                    <a:alpha val="40000"/>
                  </a:schemeClr>
                </a:glow>
              </a:effectLst>
            </a:endParaRPr>
          </a:p>
        </p:txBody>
      </p:sp>
      <p:sp>
        <p:nvSpPr>
          <p:cNvPr id="10" name="Rectangle 9"/>
          <p:cNvSpPr/>
          <p:nvPr/>
        </p:nvSpPr>
        <p:spPr bwMode="auto">
          <a:xfrm>
            <a:off x="2462370" y="2982707"/>
            <a:ext cx="1419236" cy="1412676"/>
          </a:xfrm>
          <a:prstGeom prst="rect">
            <a:avLst/>
          </a:prstGeom>
          <a:noFill/>
          <a:ln>
            <a:solidFill>
              <a:schemeClr val="tx1"/>
            </a:solidFill>
            <a:headEnd type="none" w="med" len="med"/>
            <a:tailEnd type="none" w="med" len="med"/>
          </a:ln>
          <a:effectLst>
            <a:glow rad="139700">
              <a:schemeClr val="tx1">
                <a:alpha val="76000"/>
              </a:schemeClr>
            </a:glow>
            <a:softEdge rad="0"/>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ffectLst>
                <a:glow rad="228600">
                  <a:schemeClr val="accent3">
                    <a:satMod val="175000"/>
                    <a:alpha val="40000"/>
                  </a:schemeClr>
                </a:glow>
              </a:effectLst>
            </a:endParaRPr>
          </a:p>
        </p:txBody>
      </p:sp>
    </p:spTree>
    <p:extLst>
      <p:ext uri="{BB962C8B-B14F-4D97-AF65-F5344CB8AC3E}">
        <p14:creationId xmlns:p14="http://schemas.microsoft.com/office/powerpoint/2010/main" val="2176825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9" grpId="0" animBg="1"/>
      <p:bldP spid="9"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11149012" cy="3813352"/>
          </a:xfrm>
        </p:spPr>
        <p:txBody>
          <a:bodyPr/>
          <a:lstStyle/>
          <a:p>
            <a:pPr>
              <a:spcBef>
                <a:spcPts val="1800"/>
              </a:spcBef>
            </a:pPr>
            <a:r>
              <a:rPr lang="en-US" dirty="0" smtClean="0"/>
              <a:t>Represent your app to the user</a:t>
            </a:r>
            <a:endParaRPr lang="en-US" dirty="0"/>
          </a:p>
          <a:p>
            <a:pPr>
              <a:spcBef>
                <a:spcPts val="1800"/>
              </a:spcBef>
            </a:pPr>
            <a:r>
              <a:rPr lang="en-US" dirty="0" smtClean="0"/>
              <a:t>Rich and engaging view into your app </a:t>
            </a:r>
          </a:p>
          <a:p>
            <a:pPr>
              <a:spcBef>
                <a:spcPts val="1800"/>
              </a:spcBef>
            </a:pPr>
            <a:r>
              <a:rPr lang="en-US" dirty="0" smtClean="0"/>
              <a:t>Alive with activity and continually updated </a:t>
            </a:r>
          </a:p>
          <a:p>
            <a:pPr>
              <a:spcBef>
                <a:spcPts val="1800"/>
              </a:spcBef>
            </a:pPr>
            <a:r>
              <a:rPr lang="en-US" dirty="0" smtClean="0"/>
              <a:t>Draw users back into your app over and over</a:t>
            </a:r>
          </a:p>
          <a:p>
            <a:pPr>
              <a:spcBef>
                <a:spcPts val="1800"/>
              </a:spcBef>
            </a:pPr>
            <a:r>
              <a:rPr lang="en-US" dirty="0" smtClean="0"/>
              <a:t>Easy to create and update!</a:t>
            </a:r>
          </a:p>
          <a:p>
            <a:pPr>
              <a:spcBef>
                <a:spcPts val="1800"/>
              </a:spcBef>
            </a:pPr>
            <a:endParaRPr lang="en-US" dirty="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Tiles</a:t>
            </a:r>
            <a:endParaRPr lang="en-US" dirty="0"/>
          </a:p>
        </p:txBody>
      </p:sp>
    </p:spTree>
    <p:extLst>
      <p:ext uri="{BB962C8B-B14F-4D97-AF65-F5344CB8AC3E}">
        <p14:creationId xmlns:p14="http://schemas.microsoft.com/office/powerpoint/2010/main" val="261129246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E921C9A-2A1F-4C39-9BFE-497FCAA7B910}"/>
</file>

<file path=customXml/itemProps2.xml><?xml version="1.0" encoding="utf-8"?>
<ds:datastoreItem xmlns:ds="http://schemas.openxmlformats.org/officeDocument/2006/customXml" ds:itemID="{38C3C4AF-7604-434F-A677-FADA921C1372}"/>
</file>

<file path=customXml/itemProps3.xml><?xml version="1.0" encoding="utf-8"?>
<ds:datastoreItem xmlns:ds="http://schemas.openxmlformats.org/officeDocument/2006/customXml" ds:itemID="{06784637-E061-48AE-9EF2-86A05A9DBF2F}"/>
</file>

<file path=docProps/app.xml><?xml version="1.0" encoding="utf-8"?>
<Properties xmlns="http://schemas.openxmlformats.org/officeDocument/2006/extended-properties" xmlns:vt="http://schemas.openxmlformats.org/officeDocument/2006/docPropsVTypes">
  <Template>BUILD_Breakout_Template _ SAMPLE for Scott 7.28</Template>
  <TotalTime>6176</TotalTime>
  <Words>1159</Words>
  <Application>Microsoft Office PowerPoint</Application>
  <PresentationFormat>Custom</PresentationFormat>
  <Paragraphs>204</Paragraphs>
  <Slides>35</Slides>
  <Notes>21</Notes>
  <HiddenSlides>0</HiddenSlides>
  <MMClips>0</MMClips>
  <ScaleCrop>false</ScaleCrop>
  <HeadingPairs>
    <vt:vector size="4" baseType="variant">
      <vt:variant>
        <vt:lpstr>Theme</vt:lpstr>
      </vt:variant>
      <vt:variant>
        <vt:i4>7</vt:i4>
      </vt:variant>
      <vt:variant>
        <vt:lpstr>Slide Titles</vt:lpstr>
      </vt:variant>
      <vt:variant>
        <vt:i4>35</vt:i4>
      </vt:variant>
    </vt:vector>
  </HeadingPairs>
  <TitlesOfParts>
    <vt:vector size="42"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Using tiles and notifications</vt:lpstr>
      <vt:lpstr>Start Screen</vt:lpstr>
      <vt:lpstr>Agenda</vt:lpstr>
      <vt:lpstr>Make your app alive with activity using tiles and notifications</vt:lpstr>
      <vt:lpstr>PowerPoint Presentation</vt:lpstr>
      <vt:lpstr>Customer Goals</vt:lpstr>
      <vt:lpstr>Developer Goals</vt:lpstr>
      <vt:lpstr>PowerPoint Presentation</vt:lpstr>
      <vt:lpstr>Tiles</vt:lpstr>
      <vt:lpstr>Basic Tiles</vt:lpstr>
      <vt:lpstr>Live Tiles</vt:lpstr>
      <vt:lpstr>PowerPoint Presentation</vt:lpstr>
      <vt:lpstr>Badges</vt:lpstr>
      <vt:lpstr>Coding Live Tiles</vt:lpstr>
      <vt:lpstr>Notification Queuing</vt:lpstr>
      <vt:lpstr>Secondary Tiles</vt:lpstr>
      <vt:lpstr>Secondary Tiles</vt:lpstr>
      <vt:lpstr>Best Practices for Tiles</vt:lpstr>
      <vt:lpstr>PowerPoint Presentation</vt:lpstr>
      <vt:lpstr>Toast Notification in Alarm app</vt:lpstr>
      <vt:lpstr>Toast Notifications</vt:lpstr>
      <vt:lpstr>Toast Templates</vt:lpstr>
      <vt:lpstr>Best Practices for Toast Notifications</vt:lpstr>
      <vt:lpstr>PowerPoint Presentation</vt:lpstr>
      <vt:lpstr>Windows Push Notification Service</vt:lpstr>
      <vt:lpstr>Three kinds of notifications</vt:lpstr>
      <vt:lpstr>Push Notification Overview</vt:lpstr>
      <vt:lpstr>Requesting a Channel URI</vt:lpstr>
      <vt:lpstr>WNS Information</vt:lpstr>
      <vt:lpstr>Recap</vt:lpstr>
      <vt:lpstr>Make your app alive with activity using tiles and notifications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APP-396T: Using tiles and notifications</dc:title>
  <dc:subject>BUILD</dc:subject>
  <dc:creator>Kip Olson</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427</cp:revision>
  <cp:lastPrinted>2010-05-11T05:02:34Z</cp:lastPrinted>
  <dcterms:created xsi:type="dcterms:W3CDTF">2011-08-03T21:25:07Z</dcterms:created>
  <dcterms:modified xsi:type="dcterms:W3CDTF">2011-09-16T00:46:25Z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