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7.xml" ContentType="application/vnd.openxmlformats-officedocument.presentationml.notesSlid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ags/tag5.xml" ContentType="application/vnd.openxmlformats-officedocument.presentationml.tags+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Default Extension="wdp" ContentType="image/vnd.ms-photo"/>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ags/tag6.xml" ContentType="application/vnd.openxmlformats-officedocument.presentationml.tags+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46"/>
  </p:notesMasterIdLst>
  <p:handoutMasterIdLst>
    <p:handoutMasterId r:id="rId47"/>
  </p:handoutMasterIdLst>
  <p:sldIdLst>
    <p:sldId id="257" r:id="rId8"/>
    <p:sldId id="258" r:id="rId9"/>
    <p:sldId id="259" r:id="rId10"/>
    <p:sldId id="260" r:id="rId11"/>
    <p:sldId id="261" r:id="rId12"/>
    <p:sldId id="262" r:id="rId13"/>
    <p:sldId id="263" r:id="rId14"/>
    <p:sldId id="264" r:id="rId15"/>
    <p:sldId id="265" r:id="rId16"/>
    <p:sldId id="266" r:id="rId17"/>
    <p:sldId id="267" r:id="rId18"/>
    <p:sldId id="268" r:id="rId19"/>
    <p:sldId id="294" r:id="rId20"/>
    <p:sldId id="271" r:id="rId21"/>
    <p:sldId id="298" r:id="rId22"/>
    <p:sldId id="272" r:id="rId23"/>
    <p:sldId id="299" r:id="rId24"/>
    <p:sldId id="273" r:id="rId25"/>
    <p:sldId id="275" r:id="rId26"/>
    <p:sldId id="274" r:id="rId27"/>
    <p:sldId id="276" r:id="rId28"/>
    <p:sldId id="279" r:id="rId29"/>
    <p:sldId id="280" r:id="rId30"/>
    <p:sldId id="282" r:id="rId31"/>
    <p:sldId id="281" r:id="rId32"/>
    <p:sldId id="300" r:id="rId33"/>
    <p:sldId id="283" r:id="rId34"/>
    <p:sldId id="301" r:id="rId35"/>
    <p:sldId id="302" r:id="rId36"/>
    <p:sldId id="286" r:id="rId37"/>
    <p:sldId id="287" r:id="rId38"/>
    <p:sldId id="288" r:id="rId39"/>
    <p:sldId id="289" r:id="rId40"/>
    <p:sldId id="290" r:id="rId41"/>
    <p:sldId id="291" r:id="rId42"/>
    <p:sldId id="303" r:id="rId43"/>
    <p:sldId id="292" r:id="rId44"/>
    <p:sldId id="256" r:id="rId4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57EC1"/>
    <a:srgbClr val="65BC46"/>
    <a:srgbClr val="EF4423"/>
    <a:srgbClr val="59CC0E"/>
    <a:srgbClr val="0087FF"/>
    <a:srgbClr val="FF3C00"/>
    <a:srgbClr val="FFFFFF"/>
    <a:srgbClr val="F8F57B"/>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28" autoAdjust="0"/>
    <p:restoredTop sz="92879" autoAdjust="0"/>
  </p:normalViewPr>
  <p:slideViewPr>
    <p:cSldViewPr snapToGrid="0" snapToObjects="1">
      <p:cViewPr varScale="1">
        <p:scale>
          <a:sx n="96" d="100"/>
          <a:sy n="96" d="100"/>
        </p:scale>
        <p:origin x="-102" y="-132"/>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8:57 AM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7405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33" tIns="45716" rIns="91433" bIns="45716"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687482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8:56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687482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8:56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687482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8:56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3677640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128258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4110752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8:56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26</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1356344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201947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1201947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416657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304188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32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8:56 AM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6081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488644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8:56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152" lvl="1"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03688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7152" lvl="1" indent="0">
              <a:buNone/>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036887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8:56 AM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128258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6" y="5644122"/>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6"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484"/>
            <a:ext cx="12203941" cy="6849517"/>
          </a:xfrm>
          <a:prstGeom prst="rect">
            <a:avLst/>
          </a:prstGeom>
        </p:spPr>
      </p:pic>
    </p:spTree>
    <p:extLst>
      <p:ext uri="{BB962C8B-B14F-4D97-AF65-F5344CB8AC3E}">
        <p14:creationId xmlns:p14="http://schemas.microsoft.com/office/powerpoint/2010/main" val="34621902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32226987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35118464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6" r:id="rId12"/>
    <p:sldLayoutId id="2147483727" r:id="rId13"/>
    <p:sldLayoutId id="2147483728" r:id="rId14"/>
    <p:sldLayoutId id="2147483814" r:id="rId15"/>
    <p:sldLayoutId id="2147483815" r:id="rId16"/>
    <p:sldLayoutId id="2147483816"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2" Type="http://schemas.openxmlformats.org/officeDocument/2006/relationships/notesSlide" Target="../notesSlides/notesSlide11.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55.jpeg"/><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microsoft.com/office/2007/relationships/hdphoto" Target="../media/hdphoto1.wdp"/><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24.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go.microsoft.com/fwlink/?LinkId=221708" TargetMode="External"/><Relationship Id="rId2" Type="http://schemas.openxmlformats.org/officeDocument/2006/relationships/hyperlink" Target="http://go.microsoft.com/fwlink/?LinkId=221707" TargetMode="External"/><Relationship Id="rId1" Type="http://schemas.openxmlformats.org/officeDocument/2006/relationships/slideLayout" Target="../slideLayouts/slideLayout3.xml"/><Relationship Id="rId5" Type="http://schemas.openxmlformats.org/officeDocument/2006/relationships/hyperlink" Target="http://go.microsoft.com/fwlink/?LinkId=227642&amp;clcid=0x409" TargetMode="External"/><Relationship Id="rId4" Type="http://schemas.openxmlformats.org/officeDocument/2006/relationships/hyperlink" Target="http://go.microsoft.com/fwlink/?LinkId=227643&amp;clcid=0x409"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Metro style apps using XAML: What you need to know </a:t>
            </a:r>
          </a:p>
        </p:txBody>
      </p:sp>
      <p:sp>
        <p:nvSpPr>
          <p:cNvPr id="3" name="Subtitle 2"/>
          <p:cNvSpPr>
            <a:spLocks noGrp="1"/>
          </p:cNvSpPr>
          <p:nvPr>
            <p:ph type="subTitle" idx="1"/>
          </p:nvPr>
        </p:nvSpPr>
        <p:spPr/>
        <p:txBody>
          <a:bodyPr/>
          <a:lstStyle/>
          <a:p>
            <a:r>
              <a:rPr lang="en-US" dirty="0" smtClean="0"/>
              <a:t>Joe </a:t>
            </a:r>
            <a:r>
              <a:rPr lang="en-US" dirty="0" err="1" smtClean="0"/>
              <a:t>Stegman</a:t>
            </a:r>
            <a:endParaRPr lang="en-US" dirty="0" smtClean="0"/>
          </a:p>
          <a:p>
            <a:r>
              <a:rPr lang="en-US" dirty="0" smtClean="0"/>
              <a:t>Group Program Manager</a:t>
            </a:r>
          </a:p>
          <a:p>
            <a:r>
              <a:rPr lang="en-US" dirty="0" smtClean="0"/>
              <a:t>Microsoft Corporation</a:t>
            </a:r>
            <a:endParaRPr lang="en-US" dirty="0"/>
          </a:p>
        </p:txBody>
      </p:sp>
      <p:sp>
        <p:nvSpPr>
          <p:cNvPr id="4" name="Text Placeholder 8"/>
          <p:cNvSpPr>
            <a:spLocks noGrp="1"/>
          </p:cNvSpPr>
          <p:nvPr>
            <p:ph type="body" sz="quarter" idx="10"/>
          </p:nvPr>
        </p:nvSpPr>
        <p:spPr>
          <a:xfrm>
            <a:off x="969964" y="190502"/>
            <a:ext cx="2547937" cy="276999"/>
          </a:xfrm>
        </p:spPr>
        <p:txBody>
          <a:bodyPr/>
          <a:lstStyle/>
          <a:p>
            <a:r>
              <a:rPr lang="en-US" dirty="0" smtClean="0"/>
              <a:t>APP-737T</a:t>
            </a:r>
            <a:endParaRPr lang="en-US" dirty="0"/>
          </a:p>
        </p:txBody>
      </p:sp>
    </p:spTree>
    <p:extLst>
      <p:ext uri="{BB962C8B-B14F-4D97-AF65-F5344CB8AC3E}">
        <p14:creationId xmlns:p14="http://schemas.microsoft.com/office/powerpoint/2010/main" val="4236190420"/>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143554" cy="1523494"/>
          </a:xfrm>
        </p:spPr>
        <p:txBody>
          <a:bodyPr/>
          <a:lstStyle/>
          <a:p>
            <a:r>
              <a:rPr lang="en-US" dirty="0" smtClean="0"/>
              <a:t>Metro style UI</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545013352"/>
      </p:ext>
    </p:extLst>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1754326"/>
          </a:xfrm>
          <a:prstGeom prst="rect">
            <a:avLst/>
          </a:prstGeom>
          <a:noFill/>
        </p:spPr>
        <p:txBody>
          <a:bodyPr wrap="square" rtlCol="0">
            <a:spAutoFit/>
          </a:bodyPr>
          <a:lstStyle/>
          <a:p>
            <a:r>
              <a:rPr lang="en-US" sz="5400" dirty="0" smtClean="0"/>
              <a:t>Metro style App UI with XAML</a:t>
            </a:r>
            <a:endParaRPr lang="en-US" sz="5400" dirty="0"/>
          </a:p>
        </p:txBody>
      </p:sp>
    </p:spTree>
    <p:extLst>
      <p:ext uri="{BB962C8B-B14F-4D97-AF65-F5344CB8AC3E}">
        <p14:creationId xmlns:p14="http://schemas.microsoft.com/office/powerpoint/2010/main" val="59764018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 (UI) in a Metro style App</a:t>
            </a:r>
            <a:endParaRPr lang="en-US" dirty="0"/>
          </a:p>
        </p:txBody>
      </p:sp>
      <p:sp>
        <p:nvSpPr>
          <p:cNvPr id="8" name="Text Placeholder 7"/>
          <p:cNvSpPr>
            <a:spLocks noGrp="1"/>
          </p:cNvSpPr>
          <p:nvPr>
            <p:ph type="body" sz="quarter" idx="10"/>
          </p:nvPr>
        </p:nvSpPr>
        <p:spPr>
          <a:xfrm>
            <a:off x="1206500" y="1368534"/>
            <a:ext cx="8547100" cy="498598"/>
          </a:xfrm>
        </p:spPr>
        <p:txBody>
          <a:bodyPr/>
          <a:lstStyle/>
          <a:p>
            <a:pPr marL="0" indent="0" algn="ctr">
              <a:buNone/>
            </a:pPr>
            <a:r>
              <a:rPr lang="en-US" dirty="0" smtClean="0"/>
              <a:t>Tile -&gt; Splash Screen -&gt; </a:t>
            </a:r>
            <a:r>
              <a:rPr lang="en-US" sz="3600" b="1" dirty="0" smtClean="0"/>
              <a:t>App (App UI)</a:t>
            </a:r>
            <a:endParaRPr lang="en-US" sz="3600"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693" y="2167559"/>
            <a:ext cx="1636742" cy="83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489" y="2494915"/>
            <a:ext cx="3147693" cy="187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240" y="3677992"/>
            <a:ext cx="4878474" cy="274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windesign\Shared\zachshal\Assets\Hands\Ha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06975" y="2548553"/>
            <a:ext cx="1696330" cy="389165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Arrow Connector 10"/>
          <p:cNvCxnSpPr/>
          <p:nvPr/>
        </p:nvCxnSpPr>
        <p:spPr>
          <a:xfrm>
            <a:off x="2282729" y="2740485"/>
            <a:ext cx="1141216" cy="50716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bwMode="auto">
          <a:xfrm>
            <a:off x="7118240" y="3677992"/>
            <a:ext cx="4878474" cy="274280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 name="Rectangle 3"/>
          <p:cNvSpPr/>
          <p:nvPr/>
        </p:nvSpPr>
        <p:spPr bwMode="auto">
          <a:xfrm>
            <a:off x="7118240" y="3677992"/>
            <a:ext cx="4878474" cy="2742802"/>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3" name="Text Placeholder 7"/>
          <p:cNvSpPr txBox="1">
            <a:spLocks/>
          </p:cNvSpPr>
          <p:nvPr/>
        </p:nvSpPr>
        <p:spPr>
          <a:xfrm>
            <a:off x="7262158" y="2817219"/>
            <a:ext cx="4590638"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XAML UI Starts Here</a:t>
            </a:r>
            <a:endParaRPr lang="en-US" sz="3600" b="1" dirty="0"/>
          </a:p>
        </p:txBody>
      </p:sp>
      <p:cxnSp>
        <p:nvCxnSpPr>
          <p:cNvPr id="15" name="Straight Arrow Connector 14"/>
          <p:cNvCxnSpPr/>
          <p:nvPr/>
        </p:nvCxnSpPr>
        <p:spPr>
          <a:xfrm>
            <a:off x="9398975" y="3224037"/>
            <a:ext cx="0" cy="608346"/>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158989" y="3578801"/>
            <a:ext cx="1141216" cy="507164"/>
          </a:xfrm>
          <a:prstGeom prst="straightConnector1">
            <a:avLst/>
          </a:prstGeom>
          <a:ln w="571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8884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xit" presetSubtype="0" fill="hold" nodeType="with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075"/>
                                        </p:tgtEl>
                                        <p:attrNameLst>
                                          <p:attrName>style.visibility</p:attrName>
                                        </p:attrNameLst>
                                      </p:cBhvr>
                                      <p:to>
                                        <p:strVal val="visible"/>
                                      </p:to>
                                    </p:set>
                                    <p:animEffect transition="in" filter="fade">
                                      <p:cBhvr>
                                        <p:cTn id="18" dur="500"/>
                                        <p:tgtEl>
                                          <p:spTgt spid="307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fade">
                                      <p:cBhvr>
                                        <p:cTn id="26" dur="500"/>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In-box Controls for Metro Style Apps</a:t>
            </a:r>
            <a:endParaRPr lang="en-US" dirty="0"/>
          </a:p>
        </p:txBody>
      </p:sp>
      <p:pic>
        <p:nvPicPr>
          <p:cNvPr id="1051"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977" y="4560586"/>
            <a:ext cx="912134" cy="136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2"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33" y="2458060"/>
            <a:ext cx="1844120" cy="214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p:cNvGrpSpPr/>
          <p:nvPr/>
        </p:nvGrpSpPr>
        <p:grpSpPr>
          <a:xfrm>
            <a:off x="660157" y="1832218"/>
            <a:ext cx="665046" cy="228600"/>
            <a:chOff x="494174" y="1881538"/>
            <a:chExt cx="665046" cy="228600"/>
          </a:xfrm>
        </p:grpSpPr>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620" y="1881538"/>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174" y="1881538"/>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6701" y="2079734"/>
            <a:ext cx="1914525"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4484" y="1173212"/>
            <a:ext cx="2628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4484" y="3149935"/>
            <a:ext cx="2628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0389" y="2014475"/>
            <a:ext cx="599358" cy="59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58580" y="5536566"/>
            <a:ext cx="1676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15"/>
          <p:cNvPicPr>
            <a:picLocks noChangeAspect="1" noChangeArrowheads="1"/>
          </p:cNvPicPr>
          <p:nvPr/>
        </p:nvPicPr>
        <p:blipFill rotWithShape="1">
          <a:blip r:embed="rId12">
            <a:extLst>
              <a:ext uri="{28A0092B-C50C-407E-A947-70E740481C1C}">
                <a14:useLocalDpi xmlns:a14="http://schemas.microsoft.com/office/drawing/2010/main" val="0"/>
              </a:ext>
            </a:extLst>
          </a:blip>
          <a:srcRect t="21915" b="-1"/>
          <a:stretch/>
        </p:blipFill>
        <p:spPr bwMode="auto">
          <a:xfrm>
            <a:off x="4109200" y="1182737"/>
            <a:ext cx="3751892" cy="164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612533" y="1042094"/>
            <a:ext cx="3104865" cy="435918"/>
            <a:chOff x="494175" y="922342"/>
            <a:chExt cx="3104865" cy="435918"/>
          </a:xfrm>
        </p:grpSpPr>
        <p:pic>
          <p:nvPicPr>
            <p:cNvPr id="104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51650" y="922342"/>
              <a:ext cx="447390" cy="43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1" name="Picture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52922" y="992324"/>
              <a:ext cx="1031067" cy="295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2" name="Picture 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94175" y="994868"/>
              <a:ext cx="814429" cy="290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28"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920" y="4567853"/>
            <a:ext cx="2082950" cy="130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9706" y="2381263"/>
            <a:ext cx="14859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74483" y="4795003"/>
            <a:ext cx="3769535" cy="1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1108" y="3014637"/>
            <a:ext cx="8001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9871775" y="3718329"/>
            <a:ext cx="2181225" cy="492794"/>
            <a:chOff x="8594135" y="3203483"/>
            <a:chExt cx="2181225" cy="492794"/>
          </a:xfrm>
        </p:grpSpPr>
        <p:pic>
          <p:nvPicPr>
            <p:cNvPr id="6"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594135" y="3591502"/>
              <a:ext cx="2181225" cy="10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926991" y="3203483"/>
              <a:ext cx="36195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 9"/>
          <p:cNvGrpSpPr/>
          <p:nvPr/>
        </p:nvGrpSpPr>
        <p:grpSpPr>
          <a:xfrm>
            <a:off x="8074484" y="5536288"/>
            <a:ext cx="1419844" cy="545497"/>
            <a:chOff x="8074484" y="5536288"/>
            <a:chExt cx="1419844" cy="545497"/>
          </a:xfrm>
        </p:grpSpPr>
        <p:pic>
          <p:nvPicPr>
            <p:cNvPr id="1030" name="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74484" y="5850648"/>
              <a:ext cx="1419844" cy="23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 name="Picture 6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074484" y="5536288"/>
              <a:ext cx="1417320" cy="22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6" name="Picture 65"/>
          <p:cNvPicPr>
            <a:picLocks noChangeAspect="1" noChangeArrowheads="1"/>
          </p:cNvPicPr>
          <p:nvPr/>
        </p:nvPicPr>
        <p:blipFill rotWithShape="1">
          <a:blip r:embed="rId24">
            <a:extLst>
              <a:ext uri="{28A0092B-C50C-407E-A947-70E740481C1C}">
                <a14:useLocalDpi xmlns:a14="http://schemas.microsoft.com/office/drawing/2010/main" val="0"/>
              </a:ext>
            </a:extLst>
          </a:blip>
          <a:srcRect l="4511" t="15533" r="46313" b="24130"/>
          <a:stretch/>
        </p:blipFill>
        <p:spPr bwMode="auto">
          <a:xfrm>
            <a:off x="6035825" y="3434888"/>
            <a:ext cx="1944920" cy="149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1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308743" y="5852996"/>
            <a:ext cx="3759615" cy="89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099824" y="3371038"/>
            <a:ext cx="1820680" cy="195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8" name="Group 97"/>
          <p:cNvGrpSpPr/>
          <p:nvPr/>
        </p:nvGrpSpPr>
        <p:grpSpPr>
          <a:xfrm>
            <a:off x="2012608" y="1820087"/>
            <a:ext cx="650487" cy="232075"/>
            <a:chOff x="9647066" y="2763738"/>
            <a:chExt cx="650487" cy="232075"/>
          </a:xfrm>
        </p:grpSpPr>
        <p:pic>
          <p:nvPicPr>
            <p:cNvPr id="99" name="Picture 4"/>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647066" y="2767213"/>
              <a:ext cx="228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 name="Picture 1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0076327" y="2763738"/>
              <a:ext cx="221226"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576908" y="851326"/>
            <a:ext cx="10874720" cy="4948309"/>
            <a:chOff x="576908" y="851326"/>
            <a:chExt cx="10874720" cy="4948309"/>
          </a:xfrm>
        </p:grpSpPr>
        <p:grpSp>
          <p:nvGrpSpPr>
            <p:cNvPr id="3" name="Group 2"/>
            <p:cNvGrpSpPr/>
            <p:nvPr/>
          </p:nvGrpSpPr>
          <p:grpSpPr>
            <a:xfrm>
              <a:off x="576908" y="851326"/>
              <a:ext cx="9939426" cy="4948309"/>
              <a:chOff x="576908" y="851326"/>
              <a:chExt cx="9939426" cy="4948309"/>
            </a:xfrm>
          </p:grpSpPr>
          <p:sp>
            <p:nvSpPr>
              <p:cNvPr id="32" name="TextBox 31"/>
              <p:cNvSpPr txBox="1"/>
              <p:nvPr/>
            </p:nvSpPr>
            <p:spPr>
              <a:xfrm>
                <a:off x="2926352" y="4329929"/>
                <a:ext cx="637995"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List Box</a:t>
                </a:r>
              </a:p>
            </p:txBody>
          </p:sp>
          <p:sp>
            <p:nvSpPr>
              <p:cNvPr id="30" name="TextBox 29"/>
              <p:cNvSpPr txBox="1"/>
              <p:nvPr/>
            </p:nvSpPr>
            <p:spPr>
              <a:xfrm>
                <a:off x="576908" y="2148387"/>
                <a:ext cx="746999"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Hyperlink</a:t>
                </a:r>
              </a:p>
            </p:txBody>
          </p:sp>
          <p:sp>
            <p:nvSpPr>
              <p:cNvPr id="28" name="TextBox 27"/>
              <p:cNvSpPr txBox="1"/>
              <p:nvPr/>
            </p:nvSpPr>
            <p:spPr>
              <a:xfrm>
                <a:off x="605483" y="1554325"/>
                <a:ext cx="796693"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Checkbox</a:t>
                </a:r>
              </a:p>
            </p:txBody>
          </p:sp>
          <p:sp>
            <p:nvSpPr>
              <p:cNvPr id="34" name="TextBox 33"/>
              <p:cNvSpPr txBox="1"/>
              <p:nvPr/>
            </p:nvSpPr>
            <p:spPr>
              <a:xfrm>
                <a:off x="9441076" y="1719789"/>
                <a:ext cx="1045158"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Progress Bar</a:t>
                </a:r>
              </a:p>
            </p:txBody>
          </p:sp>
          <p:sp>
            <p:nvSpPr>
              <p:cNvPr id="50" name="TextBox 49"/>
              <p:cNvSpPr txBox="1"/>
              <p:nvPr/>
            </p:nvSpPr>
            <p:spPr>
              <a:xfrm>
                <a:off x="8038859" y="854742"/>
                <a:ext cx="687048"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Text Box</a:t>
                </a:r>
              </a:p>
            </p:txBody>
          </p:sp>
          <p:sp>
            <p:nvSpPr>
              <p:cNvPr id="55" name="TextBox 54"/>
              <p:cNvSpPr txBox="1"/>
              <p:nvPr/>
            </p:nvSpPr>
            <p:spPr>
              <a:xfrm>
                <a:off x="8038859" y="2853096"/>
                <a:ext cx="787075"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Password</a:t>
                </a:r>
              </a:p>
            </p:txBody>
          </p:sp>
          <p:sp>
            <p:nvSpPr>
              <p:cNvPr id="106" name="TextBox 105"/>
              <p:cNvSpPr txBox="1"/>
              <p:nvPr/>
            </p:nvSpPr>
            <p:spPr>
              <a:xfrm>
                <a:off x="8038859" y="1719789"/>
                <a:ext cx="1134926"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Progress Ring</a:t>
                </a:r>
              </a:p>
            </p:txBody>
          </p:sp>
          <p:sp>
            <p:nvSpPr>
              <p:cNvPr id="39" name="TextBox 38"/>
              <p:cNvSpPr txBox="1"/>
              <p:nvPr/>
            </p:nvSpPr>
            <p:spPr>
              <a:xfrm>
                <a:off x="9999205" y="5208009"/>
                <a:ext cx="517129"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Tooltip</a:t>
                </a:r>
              </a:p>
            </p:txBody>
          </p:sp>
          <p:sp>
            <p:nvSpPr>
              <p:cNvPr id="64" name="TextBox 63"/>
              <p:cNvSpPr txBox="1"/>
              <p:nvPr/>
            </p:nvSpPr>
            <p:spPr>
              <a:xfrm>
                <a:off x="4033149" y="889426"/>
                <a:ext cx="774186" cy="215444"/>
              </a:xfrm>
              <a:prstGeom prst="rect">
                <a:avLst/>
              </a:prstGeom>
              <a:noFill/>
            </p:spPr>
            <p:txBody>
              <a:bodyPr wrap="none" lIns="0" tIns="0" rIns="0" bIns="0" rtlCol="0">
                <a:spAutoFit/>
              </a:bodyPr>
              <a:lstStyle/>
              <a:p>
                <a:pPr algn="ctr"/>
                <a:r>
                  <a:rPr lang="en-US" sz="1400" dirty="0" smtClean="0">
                    <a:gradFill>
                      <a:gsLst>
                        <a:gs pos="417">
                          <a:srgbClr val="000000"/>
                        </a:gs>
                        <a:gs pos="100000">
                          <a:srgbClr val="000000"/>
                        </a:gs>
                      </a:gsLst>
                      <a:lin ang="5400000" scaled="0"/>
                    </a:gradFill>
                  </a:rPr>
                  <a:t>Grid View</a:t>
                </a:r>
              </a:p>
            </p:txBody>
          </p:sp>
          <p:sp>
            <p:nvSpPr>
              <p:cNvPr id="2" name="TextBox 1"/>
              <p:cNvSpPr txBox="1"/>
              <p:nvPr/>
            </p:nvSpPr>
            <p:spPr>
              <a:xfrm>
                <a:off x="576908" y="851326"/>
                <a:ext cx="517770"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Button</a:t>
                </a:r>
              </a:p>
            </p:txBody>
          </p:sp>
          <p:sp>
            <p:nvSpPr>
              <p:cNvPr id="127" name="TextBox 126"/>
              <p:cNvSpPr txBox="1"/>
              <p:nvPr/>
            </p:nvSpPr>
            <p:spPr>
              <a:xfrm>
                <a:off x="605483" y="4329929"/>
                <a:ext cx="724494"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Flip View</a:t>
                </a:r>
              </a:p>
            </p:txBody>
          </p:sp>
          <p:sp>
            <p:nvSpPr>
              <p:cNvPr id="4" name="TextBox 3"/>
              <p:cNvSpPr txBox="1"/>
              <p:nvPr/>
            </p:nvSpPr>
            <p:spPr>
              <a:xfrm>
                <a:off x="2474081" y="2120926"/>
                <a:ext cx="936154"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Combo Box</a:t>
                </a:r>
              </a:p>
            </p:txBody>
          </p:sp>
          <p:sp>
            <p:nvSpPr>
              <p:cNvPr id="133" name="TextBox 132"/>
              <p:cNvSpPr txBox="1"/>
              <p:nvPr/>
            </p:nvSpPr>
            <p:spPr>
              <a:xfrm>
                <a:off x="8038859" y="4504218"/>
                <a:ext cx="777457"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Scroll Bar</a:t>
                </a:r>
              </a:p>
            </p:txBody>
          </p:sp>
          <p:sp>
            <p:nvSpPr>
              <p:cNvPr id="72" name="TextBox 71"/>
              <p:cNvSpPr txBox="1"/>
              <p:nvPr/>
            </p:nvSpPr>
            <p:spPr>
              <a:xfrm>
                <a:off x="605483" y="2755280"/>
                <a:ext cx="1114088"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Context Menu</a:t>
                </a:r>
              </a:p>
            </p:txBody>
          </p:sp>
          <p:sp>
            <p:nvSpPr>
              <p:cNvPr id="36" name="TextBox 35"/>
              <p:cNvSpPr txBox="1"/>
              <p:nvPr/>
            </p:nvSpPr>
            <p:spPr>
              <a:xfrm>
                <a:off x="9836150" y="3659914"/>
                <a:ext cx="458459"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Slider</a:t>
                </a:r>
              </a:p>
            </p:txBody>
          </p:sp>
          <p:sp>
            <p:nvSpPr>
              <p:cNvPr id="38" name="TextBox 37"/>
              <p:cNvSpPr txBox="1"/>
              <p:nvPr/>
            </p:nvSpPr>
            <p:spPr>
              <a:xfrm>
                <a:off x="8038859" y="5208009"/>
                <a:ext cx="1105431"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Toggle Switch</a:t>
                </a:r>
              </a:p>
            </p:txBody>
          </p:sp>
          <p:sp>
            <p:nvSpPr>
              <p:cNvPr id="90" name="TextBox 89"/>
              <p:cNvSpPr txBox="1"/>
              <p:nvPr/>
            </p:nvSpPr>
            <p:spPr>
              <a:xfrm>
                <a:off x="6109349" y="3133756"/>
                <a:ext cx="1253548"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Semantic Zoom</a:t>
                </a:r>
              </a:p>
            </p:txBody>
          </p:sp>
          <p:sp>
            <p:nvSpPr>
              <p:cNvPr id="107" name="TextBox 134"/>
              <p:cNvSpPr txBox="1"/>
              <p:nvPr/>
            </p:nvSpPr>
            <p:spPr>
              <a:xfrm>
                <a:off x="4273118" y="5584191"/>
                <a:ext cx="1393010" cy="215444"/>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US" sz="1400" dirty="0" smtClean="0">
                    <a:gradFill>
                      <a:gsLst>
                        <a:gs pos="417">
                          <a:srgbClr val="000000"/>
                        </a:gs>
                        <a:gs pos="100000">
                          <a:srgbClr val="000000"/>
                        </a:gs>
                      </a:gsLst>
                      <a:lin ang="5400000" scaled="0"/>
                    </a:gradFill>
                  </a:rPr>
                  <a:t>Panning Indicator</a:t>
                </a:r>
              </a:p>
            </p:txBody>
          </p:sp>
          <p:sp>
            <p:nvSpPr>
              <p:cNvPr id="33" name="TextBox 32"/>
              <p:cNvSpPr txBox="1"/>
              <p:nvPr/>
            </p:nvSpPr>
            <p:spPr>
              <a:xfrm>
                <a:off x="8038859" y="3659914"/>
                <a:ext cx="846386"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Navigation</a:t>
                </a:r>
              </a:p>
            </p:txBody>
          </p:sp>
          <p:sp>
            <p:nvSpPr>
              <p:cNvPr id="67" name="TextBox 66"/>
              <p:cNvSpPr txBox="1"/>
              <p:nvPr/>
            </p:nvSpPr>
            <p:spPr>
              <a:xfrm>
                <a:off x="4052199" y="3114706"/>
                <a:ext cx="714876"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List View</a:t>
                </a:r>
              </a:p>
            </p:txBody>
          </p:sp>
          <p:sp>
            <p:nvSpPr>
              <p:cNvPr id="94" name="TextBox 93"/>
              <p:cNvSpPr txBox="1"/>
              <p:nvPr/>
            </p:nvSpPr>
            <p:spPr>
              <a:xfrm>
                <a:off x="1812604" y="2755280"/>
                <a:ext cx="801373"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Web View</a:t>
                </a:r>
              </a:p>
            </p:txBody>
          </p:sp>
          <p:sp>
            <p:nvSpPr>
              <p:cNvPr id="97" name="TextBox 96"/>
              <p:cNvSpPr txBox="1"/>
              <p:nvPr/>
            </p:nvSpPr>
            <p:spPr>
              <a:xfrm>
                <a:off x="1938883" y="1562981"/>
                <a:ext cx="1035540" cy="215444"/>
              </a:xfrm>
              <a:prstGeom prst="rect">
                <a:avLst/>
              </a:prstGeom>
              <a:noFill/>
            </p:spPr>
            <p:txBody>
              <a:bodyPr wrap="none" lIns="0" tIns="0" rIns="0" bIns="0" rtlCol="0">
                <a:spAutoFit/>
              </a:bodyPr>
              <a:lstStyle/>
              <a:p>
                <a:r>
                  <a:rPr lang="en-US" sz="1400" dirty="0" smtClean="0">
                    <a:gradFill>
                      <a:gsLst>
                        <a:gs pos="417">
                          <a:srgbClr val="000000"/>
                        </a:gs>
                        <a:gs pos="100000">
                          <a:srgbClr val="000000"/>
                        </a:gs>
                      </a:gsLst>
                      <a:lin ang="5400000" scaled="0"/>
                    </a:gradFill>
                  </a:rPr>
                  <a:t>Radio Button</a:t>
                </a:r>
              </a:p>
            </p:txBody>
          </p:sp>
        </p:grpSp>
        <p:grpSp>
          <p:nvGrpSpPr>
            <p:cNvPr id="11" name="Group 10"/>
            <p:cNvGrpSpPr/>
            <p:nvPr/>
          </p:nvGrpSpPr>
          <p:grpSpPr>
            <a:xfrm>
              <a:off x="10580046" y="896545"/>
              <a:ext cx="871582" cy="399885"/>
              <a:chOff x="10580046" y="896545"/>
              <a:chExt cx="871582" cy="399885"/>
            </a:xfrm>
          </p:grpSpPr>
          <p:sp>
            <p:nvSpPr>
              <p:cNvPr id="52" name="TextBox 51"/>
              <p:cNvSpPr txBox="1"/>
              <p:nvPr/>
            </p:nvSpPr>
            <p:spPr>
              <a:xfrm>
                <a:off x="10667759" y="896545"/>
                <a:ext cx="783869" cy="169277"/>
              </a:xfrm>
              <a:prstGeom prst="rect">
                <a:avLst/>
              </a:prstGeom>
              <a:noFill/>
            </p:spPr>
            <p:txBody>
              <a:bodyPr wrap="none" lIns="0" tIns="0" rIns="0" bIns="0" rtlCol="0">
                <a:spAutoFit/>
              </a:bodyPr>
              <a:lstStyle/>
              <a:p>
                <a:r>
                  <a:rPr lang="en-US" sz="1100" dirty="0" smtClean="0">
                    <a:gradFill>
                      <a:gsLst>
                        <a:gs pos="417">
                          <a:srgbClr val="000000"/>
                        </a:gs>
                        <a:gs pos="100000">
                          <a:srgbClr val="000000"/>
                        </a:gs>
                      </a:gsLst>
                      <a:lin ang="5400000" scaled="0"/>
                    </a:gradFill>
                  </a:rPr>
                  <a:t>Clear Button</a:t>
                </a:r>
              </a:p>
            </p:txBody>
          </p:sp>
          <p:cxnSp>
            <p:nvCxnSpPr>
              <p:cNvPr id="102" name="Straight Connector 101"/>
              <p:cNvCxnSpPr/>
              <p:nvPr/>
            </p:nvCxnSpPr>
            <p:spPr>
              <a:xfrm flipV="1">
                <a:off x="10580046" y="1089974"/>
                <a:ext cx="176065" cy="20645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8" name="Group 7"/>
            <p:cNvGrpSpPr/>
            <p:nvPr/>
          </p:nvGrpSpPr>
          <p:grpSpPr>
            <a:xfrm>
              <a:off x="10445807" y="2905777"/>
              <a:ext cx="886461" cy="394274"/>
              <a:chOff x="10445807" y="2905777"/>
              <a:chExt cx="886461" cy="394274"/>
            </a:xfrm>
          </p:grpSpPr>
          <p:sp>
            <p:nvSpPr>
              <p:cNvPr id="57" name="TextBox 56"/>
              <p:cNvSpPr txBox="1"/>
              <p:nvPr/>
            </p:nvSpPr>
            <p:spPr>
              <a:xfrm>
                <a:off x="10445807" y="2905777"/>
                <a:ext cx="886461" cy="169277"/>
              </a:xfrm>
              <a:prstGeom prst="rect">
                <a:avLst/>
              </a:prstGeom>
              <a:noFill/>
            </p:spPr>
            <p:txBody>
              <a:bodyPr wrap="none" lIns="0" tIns="0" rIns="0" bIns="0" rtlCol="0">
                <a:spAutoFit/>
              </a:bodyPr>
              <a:lstStyle/>
              <a:p>
                <a:r>
                  <a:rPr lang="en-US" sz="1100" dirty="0" smtClean="0">
                    <a:gradFill>
                      <a:gsLst>
                        <a:gs pos="417">
                          <a:srgbClr val="000000"/>
                        </a:gs>
                        <a:gs pos="100000">
                          <a:srgbClr val="000000"/>
                        </a:gs>
                      </a:gsLst>
                      <a:lin ang="5400000" scaled="0"/>
                    </a:gradFill>
                  </a:rPr>
                  <a:t>Reveal Button</a:t>
                </a:r>
              </a:p>
            </p:txBody>
          </p:sp>
          <p:cxnSp>
            <p:nvCxnSpPr>
              <p:cNvPr id="104" name="Straight Connector 103"/>
              <p:cNvCxnSpPr/>
              <p:nvPr/>
            </p:nvCxnSpPr>
            <p:spPr>
              <a:xfrm flipV="1">
                <a:off x="10575577" y="3093595"/>
                <a:ext cx="176983" cy="206456"/>
              </a:xfrm>
              <a:prstGeom prst="line">
                <a:avLst/>
              </a:prstGeom>
            </p:spPr>
            <p:style>
              <a:lnRef idx="1">
                <a:schemeClr val="accent2"/>
              </a:lnRef>
              <a:fillRef idx="0">
                <a:schemeClr val="accent2"/>
              </a:fillRef>
              <a:effectRef idx="0">
                <a:schemeClr val="accent2"/>
              </a:effectRef>
              <a:fontRef idx="minor">
                <a:schemeClr val="tx1"/>
              </a:fontRef>
            </p:style>
          </p:cxnSp>
        </p:grpSp>
        <p:grpSp>
          <p:nvGrpSpPr>
            <p:cNvPr id="18" name="Group 17"/>
            <p:cNvGrpSpPr/>
            <p:nvPr/>
          </p:nvGrpSpPr>
          <p:grpSpPr>
            <a:xfrm>
              <a:off x="9181562" y="908420"/>
              <a:ext cx="944169" cy="368222"/>
              <a:chOff x="9181562" y="908420"/>
              <a:chExt cx="944169" cy="368222"/>
            </a:xfrm>
          </p:grpSpPr>
          <p:sp>
            <p:nvSpPr>
              <p:cNvPr id="95" name="TextBox 94"/>
              <p:cNvSpPr txBox="1"/>
              <p:nvPr/>
            </p:nvSpPr>
            <p:spPr>
              <a:xfrm>
                <a:off x="9181562" y="908420"/>
                <a:ext cx="944169" cy="169277"/>
              </a:xfrm>
              <a:prstGeom prst="rect">
                <a:avLst/>
              </a:prstGeom>
              <a:noFill/>
            </p:spPr>
            <p:txBody>
              <a:bodyPr wrap="none" lIns="0" tIns="0" rIns="0" bIns="0" rtlCol="0">
                <a:spAutoFit/>
              </a:bodyPr>
              <a:lstStyle/>
              <a:p>
                <a:r>
                  <a:rPr lang="en-US" sz="1100" dirty="0" smtClean="0">
                    <a:gradFill>
                      <a:gsLst>
                        <a:gs pos="417">
                          <a:srgbClr val="000000"/>
                        </a:gs>
                        <a:gs pos="100000">
                          <a:srgbClr val="000000"/>
                        </a:gs>
                      </a:gsLst>
                      <a:lin ang="5400000" scaled="0"/>
                    </a:gradFill>
                  </a:rPr>
                  <a:t>Spell Checking</a:t>
                </a:r>
              </a:p>
            </p:txBody>
          </p:sp>
          <p:cxnSp>
            <p:nvCxnSpPr>
              <p:cNvPr id="75" name="Straight Connector 74"/>
              <p:cNvCxnSpPr/>
              <p:nvPr/>
            </p:nvCxnSpPr>
            <p:spPr>
              <a:xfrm flipV="1">
                <a:off x="9422104" y="1070186"/>
                <a:ext cx="176065" cy="206456"/>
              </a:xfrm>
              <a:prstGeom prst="line">
                <a:avLst/>
              </a:prstGeom>
            </p:spPr>
            <p:style>
              <a:lnRef idx="1">
                <a:schemeClr val="accent2"/>
              </a:lnRef>
              <a:fillRef idx="0">
                <a:schemeClr val="accent2"/>
              </a:fillRef>
              <a:effectRef idx="0">
                <a:schemeClr val="accent2"/>
              </a:effectRef>
              <a:fontRef idx="minor">
                <a:schemeClr val="tx1"/>
              </a:fontRef>
            </p:style>
          </p:cxnSp>
        </p:grpSp>
      </p:grpSp>
      <p:grpSp>
        <p:nvGrpSpPr>
          <p:cNvPr id="19" name="Group 18"/>
          <p:cNvGrpSpPr/>
          <p:nvPr/>
        </p:nvGrpSpPr>
        <p:grpSpPr>
          <a:xfrm>
            <a:off x="1796160" y="3014637"/>
            <a:ext cx="2199446" cy="1165960"/>
            <a:chOff x="1796160" y="3014637"/>
            <a:chExt cx="2199446" cy="1165960"/>
          </a:xfrm>
        </p:grpSpPr>
        <p:pic>
          <p:nvPicPr>
            <p:cNvPr id="16"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805491" y="3015231"/>
              <a:ext cx="2190115" cy="1165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1796160" y="3014637"/>
              <a:ext cx="2190115" cy="1165960"/>
            </a:xfrm>
            <a:prstGeom prst="rect">
              <a:avLst/>
            </a:prstGeom>
            <a:noFill/>
            <a:ln>
              <a:solidFill>
                <a:srgbClr val="00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pic>
        <p:nvPicPr>
          <p:cNvPr id="78"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9779" y="3936512"/>
            <a:ext cx="447390" cy="435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 name="Rectangle 73"/>
          <p:cNvSpPr/>
          <p:nvPr/>
        </p:nvSpPr>
        <p:spPr bwMode="auto">
          <a:xfrm>
            <a:off x="3986275" y="837999"/>
            <a:ext cx="3994470" cy="2067778"/>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6" name="Rectangle 75"/>
          <p:cNvSpPr/>
          <p:nvPr/>
        </p:nvSpPr>
        <p:spPr bwMode="auto">
          <a:xfrm>
            <a:off x="3995606" y="3058177"/>
            <a:ext cx="1987904" cy="2365276"/>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77" name="Rectangle 76"/>
          <p:cNvSpPr/>
          <p:nvPr/>
        </p:nvSpPr>
        <p:spPr bwMode="auto">
          <a:xfrm>
            <a:off x="6035824" y="3058177"/>
            <a:ext cx="1941287" cy="1905463"/>
          </a:xfrm>
          <a:prstGeom prst="rect">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80" name="Rectangle 79"/>
          <p:cNvSpPr/>
          <p:nvPr/>
        </p:nvSpPr>
        <p:spPr bwMode="auto">
          <a:xfrm>
            <a:off x="519111" y="4291955"/>
            <a:ext cx="2279747" cy="1674262"/>
          </a:xfrm>
          <a:prstGeom prst="rect">
            <a:avLst/>
          </a:prstGeom>
          <a:noFill/>
          <a:ln w="381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89626664"/>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animBg="1"/>
      <p:bldP spid="77"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964" y="3489960"/>
            <a:ext cx="6760429" cy="328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New XAML UI Controls (</a:t>
            </a:r>
            <a:r>
              <a:rPr lang="en-US" dirty="0" err="1" smtClean="0"/>
              <a:t>ListView</a:t>
            </a:r>
            <a:r>
              <a:rPr lang="en-US" dirty="0" smtClean="0"/>
              <a:t>, </a:t>
            </a:r>
            <a:r>
              <a:rPr lang="en-US" dirty="0" err="1" smtClean="0"/>
              <a:t>GridView</a:t>
            </a:r>
            <a:r>
              <a:rPr lang="en-US" dirty="0" smtClean="0"/>
              <a:t>)</a:t>
            </a:r>
            <a:endParaRPr lang="en-US" dirty="0"/>
          </a:p>
        </p:txBody>
      </p:sp>
      <p:sp>
        <p:nvSpPr>
          <p:cNvPr id="3" name="Text Placeholder 2"/>
          <p:cNvSpPr>
            <a:spLocks noGrp="1"/>
          </p:cNvSpPr>
          <p:nvPr>
            <p:ph type="body" sz="quarter" idx="10"/>
          </p:nvPr>
        </p:nvSpPr>
        <p:spPr>
          <a:xfrm>
            <a:off x="519114" y="1447800"/>
            <a:ext cx="11149012" cy="2609945"/>
          </a:xfrm>
        </p:spPr>
        <p:txBody>
          <a:bodyPr/>
          <a:lstStyle/>
          <a:p>
            <a:r>
              <a:rPr lang="en-US" dirty="0" smtClean="0"/>
              <a:t>List controls with distinct </a:t>
            </a:r>
            <a:r>
              <a:rPr lang="en-US" dirty="0"/>
              <a:t>Windows 8 “feel</a:t>
            </a:r>
            <a:r>
              <a:rPr lang="en-US" dirty="0" smtClean="0"/>
              <a:t>”</a:t>
            </a:r>
            <a:endParaRPr lang="en-US" dirty="0"/>
          </a:p>
          <a:p>
            <a:r>
              <a:rPr lang="en-US" dirty="0"/>
              <a:t>D</a:t>
            </a:r>
            <a:r>
              <a:rPr lang="en-US" dirty="0" smtClean="0"/>
              <a:t>esigned </a:t>
            </a:r>
            <a:r>
              <a:rPr lang="en-US" dirty="0"/>
              <a:t>for touch</a:t>
            </a:r>
          </a:p>
          <a:p>
            <a:r>
              <a:rPr lang="en-US" dirty="0" smtClean="0"/>
              <a:t>Support Windows 8 </a:t>
            </a:r>
            <a:r>
              <a:rPr lang="en-US" u="sng" dirty="0" smtClean="0"/>
              <a:t>selection models</a:t>
            </a:r>
          </a:p>
          <a:p>
            <a:r>
              <a:rPr lang="en-US" dirty="0" smtClean="0"/>
              <a:t>UI and Data Virtualization</a:t>
            </a:r>
          </a:p>
          <a:p>
            <a:r>
              <a:rPr lang="en-US" dirty="0"/>
              <a:t>Built in </a:t>
            </a:r>
            <a:r>
              <a:rPr lang="en-US" u="sng" dirty="0" smtClean="0"/>
              <a:t>grouping</a:t>
            </a:r>
            <a:endParaRPr lang="en-US" u="sng" dirty="0"/>
          </a:p>
        </p:txBody>
      </p:sp>
      <p:cxnSp>
        <p:nvCxnSpPr>
          <p:cNvPr id="8" name="Straight Arrow Connector 7"/>
          <p:cNvCxnSpPr/>
          <p:nvPr/>
        </p:nvCxnSpPr>
        <p:spPr>
          <a:xfrm flipV="1">
            <a:off x="3860800" y="3688080"/>
            <a:ext cx="1579880" cy="17603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482840" y="2771917"/>
            <a:ext cx="1889760" cy="128582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34318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143554" cy="1523494"/>
          </a:xfrm>
        </p:spPr>
        <p:txBody>
          <a:bodyPr/>
          <a:lstStyle/>
          <a:p>
            <a:r>
              <a:rPr lang="en-US" dirty="0" smtClean="0"/>
              <a:t>Metro style UI with </a:t>
            </a:r>
            <a:r>
              <a:rPr lang="en-US" dirty="0" err="1" smtClean="0"/>
              <a:t>GridView</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2584910668"/>
      </p:ext>
    </p:extLst>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sz="half" idx="1"/>
          </p:nvPr>
        </p:nvSpPr>
        <p:spPr>
          <a:xfrm>
            <a:off x="519113" y="1447801"/>
            <a:ext cx="5486400" cy="3570208"/>
          </a:xfrm>
        </p:spPr>
        <p:txBody>
          <a:bodyPr/>
          <a:lstStyle/>
          <a:p>
            <a:r>
              <a:rPr lang="en-US" dirty="0" err="1"/>
              <a:t>MediaPlayer</a:t>
            </a:r>
            <a:endParaRPr lang="en-US" dirty="0"/>
          </a:p>
          <a:p>
            <a:r>
              <a:rPr lang="en-US" dirty="0" err="1" smtClean="0"/>
              <a:t>ToggleSwitch</a:t>
            </a:r>
            <a:endParaRPr lang="en-US" dirty="0"/>
          </a:p>
          <a:p>
            <a:r>
              <a:rPr lang="en-US" dirty="0" err="1" smtClean="0"/>
              <a:t>ProgressRing</a:t>
            </a:r>
            <a:endParaRPr lang="en-US" dirty="0" smtClean="0"/>
          </a:p>
          <a:p>
            <a:r>
              <a:rPr lang="en-US" u="sng" dirty="0" err="1" smtClean="0"/>
              <a:t>FlipView</a:t>
            </a:r>
            <a:endParaRPr lang="en-US" u="sng" dirty="0" smtClean="0"/>
          </a:p>
          <a:p>
            <a:r>
              <a:rPr lang="en-US" dirty="0" err="1" smtClean="0"/>
              <a:t>JumpViewer</a:t>
            </a:r>
            <a:endParaRPr lang="en-US" dirty="0"/>
          </a:p>
          <a:p>
            <a:pPr lvl="1"/>
            <a:r>
              <a:rPr lang="en-US" dirty="0" smtClean="0"/>
              <a:t>Semantic Zoom Control</a:t>
            </a:r>
          </a:p>
          <a:p>
            <a:pPr lvl="1"/>
            <a:r>
              <a:rPr lang="en-US" dirty="0" smtClean="0"/>
              <a:t>Supports 2 Levels</a:t>
            </a:r>
          </a:p>
          <a:p>
            <a:endParaRPr lang="en-US" dirty="0" smtClean="0"/>
          </a:p>
        </p:txBody>
      </p:sp>
      <p:sp>
        <p:nvSpPr>
          <p:cNvPr id="2" name="Title 1"/>
          <p:cNvSpPr>
            <a:spLocks noGrp="1"/>
          </p:cNvSpPr>
          <p:nvPr>
            <p:ph type="title"/>
          </p:nvPr>
        </p:nvSpPr>
        <p:spPr/>
        <p:txBody>
          <a:bodyPr/>
          <a:lstStyle/>
          <a:p>
            <a:r>
              <a:rPr lang="en-US" dirty="0" smtClean="0"/>
              <a:t>New XAML UI Controls (Continued)</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406" y="3795646"/>
            <a:ext cx="4952999" cy="279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336800" y="3139440"/>
            <a:ext cx="2686137" cy="82923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5653" y="1189009"/>
            <a:ext cx="4380771" cy="224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bwMode="auto">
          <a:xfrm>
            <a:off x="6765653" y="3025315"/>
            <a:ext cx="4380771" cy="406818"/>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7" name="Straight Arrow Connector 6"/>
          <p:cNvCxnSpPr/>
          <p:nvPr/>
        </p:nvCxnSpPr>
        <p:spPr>
          <a:xfrm>
            <a:off x="2830882" y="1678488"/>
            <a:ext cx="4058433" cy="14609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9633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nodeType="withEffect">
                                  <p:stCondLst>
                                    <p:cond delay="0"/>
                                  </p:stCondLst>
                                  <p:childTnLst>
                                    <p:set>
                                      <p:cBhvr>
                                        <p:cTn id="34" dur="1" fill="hold">
                                          <p:stCondLst>
                                            <p:cond delay="0"/>
                                          </p:stCondLst>
                                        </p:cTn>
                                        <p:tgtEl>
                                          <p:spTgt spid="3074"/>
                                        </p:tgtEl>
                                        <p:attrNameLst>
                                          <p:attrName>style.visibility</p:attrName>
                                        </p:attrNameLst>
                                      </p:cBhvr>
                                      <p:to>
                                        <p:strVal val="visible"/>
                                      </p:to>
                                    </p:set>
                                    <p:animEffect transition="in" filter="fade">
                                      <p:cBhvr>
                                        <p:cTn id="35" dur="500"/>
                                        <p:tgtEl>
                                          <p:spTgt spid="307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500"/>
                                        <p:tgtEl>
                                          <p:spTgt spid="3">
                                            <p:txEl>
                                              <p:pRg st="4" end="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143554" cy="1523494"/>
          </a:xfrm>
        </p:spPr>
        <p:txBody>
          <a:bodyPr/>
          <a:lstStyle/>
          <a:p>
            <a:r>
              <a:rPr lang="en-US" dirty="0" smtClean="0"/>
              <a:t>Metro style UI with </a:t>
            </a:r>
            <a:r>
              <a:rPr lang="en-US" dirty="0" err="1" smtClean="0"/>
              <a:t>FlipView</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2022153583"/>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XAML UI Controls (</a:t>
            </a:r>
            <a:r>
              <a:rPr lang="en-US" dirty="0" err="1" smtClean="0"/>
              <a:t>ApplicationBar</a:t>
            </a:r>
            <a:r>
              <a:rPr lang="en-US" dirty="0" smtClean="0"/>
              <a:t>)</a:t>
            </a:r>
            <a:endParaRPr lang="en-US" dirty="0"/>
          </a:p>
        </p:txBody>
      </p:sp>
      <p:sp>
        <p:nvSpPr>
          <p:cNvPr id="3" name="Text Placeholder 2"/>
          <p:cNvSpPr>
            <a:spLocks noGrp="1"/>
          </p:cNvSpPr>
          <p:nvPr>
            <p:ph sz="half" idx="1"/>
          </p:nvPr>
        </p:nvSpPr>
        <p:spPr>
          <a:xfrm>
            <a:off x="519112" y="1447801"/>
            <a:ext cx="6910388" cy="1335750"/>
          </a:xfrm>
        </p:spPr>
        <p:txBody>
          <a:bodyPr/>
          <a:lstStyle/>
          <a:p>
            <a:r>
              <a:rPr lang="en-US" dirty="0" smtClean="0"/>
              <a:t>Contains UI for app commands</a:t>
            </a:r>
            <a:endParaRPr lang="en-US" dirty="0"/>
          </a:p>
          <a:p>
            <a:r>
              <a:rPr lang="en-US" dirty="0" smtClean="0"/>
              <a:t>Persistent, light dismiss or time dismiss</a:t>
            </a:r>
          </a:p>
          <a:p>
            <a:r>
              <a:rPr lang="en-US" dirty="0" smtClean="0"/>
              <a:t>Swipe in from top/bottom to display</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428" y="2783551"/>
            <a:ext cx="4627743" cy="390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bwMode="auto">
          <a:xfrm>
            <a:off x="7172325" y="5981700"/>
            <a:ext cx="4627743" cy="714487"/>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9" name="Rectangle 8"/>
          <p:cNvSpPr/>
          <p:nvPr/>
        </p:nvSpPr>
        <p:spPr>
          <a:xfrm>
            <a:off x="3465684" y="4871760"/>
            <a:ext cx="2460930" cy="523220"/>
          </a:xfrm>
          <a:prstGeom prst="rect">
            <a:avLst/>
          </a:prstGeom>
        </p:spPr>
        <p:txBody>
          <a:bodyPr wrap="none">
            <a:spAutoFit/>
          </a:bodyPr>
          <a:lstStyle/>
          <a:p>
            <a:r>
              <a:rPr lang="en-US" sz="2800" dirty="0" err="1" smtClean="0"/>
              <a:t>ApplicationBar</a:t>
            </a:r>
            <a:r>
              <a:rPr lang="en-US" sz="2800" dirty="0" smtClean="0"/>
              <a:t> </a:t>
            </a:r>
            <a:endParaRPr lang="en-US" sz="2800" dirty="0"/>
          </a:p>
        </p:txBody>
      </p:sp>
      <p:cxnSp>
        <p:nvCxnSpPr>
          <p:cNvPr id="19" name="Straight Arrow Connector 18"/>
          <p:cNvCxnSpPr/>
          <p:nvPr/>
        </p:nvCxnSpPr>
        <p:spPr>
          <a:xfrm>
            <a:off x="4749800" y="5537200"/>
            <a:ext cx="2425700" cy="6985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97727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143554" cy="1523494"/>
          </a:xfrm>
        </p:spPr>
        <p:txBody>
          <a:bodyPr/>
          <a:lstStyle/>
          <a:p>
            <a:r>
              <a:rPr lang="en-US" dirty="0" smtClean="0"/>
              <a:t>Demo App Bar</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1473841379"/>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XAML, C#, VB and C++ developers:</a:t>
            </a:r>
            <a:br>
              <a:rPr lang="en-US" dirty="0" smtClean="0">
                <a:latin typeface="+mn-lt"/>
              </a:rPr>
            </a:br>
            <a:r>
              <a:rPr lang="en-US" dirty="0" smtClean="0">
                <a:latin typeface="+mn-lt"/>
              </a:rPr>
              <a:t>Welcome to Metro style app development.</a:t>
            </a:r>
            <a:endParaRPr lang="en-US" dirty="0">
              <a:latin typeface="+mn-lt"/>
            </a:endParaRPr>
          </a:p>
        </p:txBody>
      </p:sp>
    </p:spTree>
    <p:extLst>
      <p:ext uri="{BB962C8B-B14F-4D97-AF65-F5344CB8AC3E}">
        <p14:creationId xmlns:p14="http://schemas.microsoft.com/office/powerpoint/2010/main" val="58306657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Features</a:t>
            </a:r>
            <a:endParaRPr lang="en-US" dirty="0"/>
          </a:p>
        </p:txBody>
      </p:sp>
      <p:sp>
        <p:nvSpPr>
          <p:cNvPr id="4" name="Text Placeholder 3"/>
          <p:cNvSpPr>
            <a:spLocks noGrp="1"/>
          </p:cNvSpPr>
          <p:nvPr>
            <p:ph type="body" sz="quarter" idx="10"/>
          </p:nvPr>
        </p:nvSpPr>
        <p:spPr>
          <a:xfrm>
            <a:off x="519114" y="1447800"/>
            <a:ext cx="11149012" cy="2068259"/>
          </a:xfrm>
        </p:spPr>
        <p:txBody>
          <a:bodyPr/>
          <a:lstStyle/>
          <a:p>
            <a:r>
              <a:rPr lang="en-US" dirty="0" smtClean="0"/>
              <a:t>CPU Independent and Windows 8 Animations</a:t>
            </a:r>
          </a:p>
          <a:p>
            <a:r>
              <a:rPr lang="en-US" dirty="0" smtClean="0"/>
              <a:t>Nine </a:t>
            </a:r>
            <a:r>
              <a:rPr lang="en-US" dirty="0"/>
              <a:t>grid support in Image</a:t>
            </a:r>
          </a:p>
          <a:p>
            <a:r>
              <a:rPr lang="en-US" dirty="0" smtClean="0"/>
              <a:t>Manipulations and gestures</a:t>
            </a:r>
          </a:p>
          <a:p>
            <a:r>
              <a:rPr lang="en-US" u="sng" dirty="0" smtClean="0"/>
              <a:t>Multi-column </a:t>
            </a:r>
            <a:r>
              <a:rPr lang="en-US" u="sng" dirty="0"/>
              <a:t>text </a:t>
            </a:r>
            <a:r>
              <a:rPr lang="en-US" u="sng" dirty="0" smtClean="0"/>
              <a:t>display</a:t>
            </a:r>
            <a:endParaRPr lang="en-US" u="sng" dirty="0"/>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258" y="3516059"/>
            <a:ext cx="6665620" cy="3213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101358" y="3516058"/>
            <a:ext cx="2247900" cy="144964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40724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923330"/>
          </a:xfrm>
          <a:prstGeom prst="rect">
            <a:avLst/>
          </a:prstGeom>
          <a:noFill/>
        </p:spPr>
        <p:txBody>
          <a:bodyPr wrap="square" rtlCol="0">
            <a:spAutoFit/>
          </a:bodyPr>
          <a:lstStyle/>
          <a:p>
            <a:r>
              <a:rPr lang="en-US" sz="5400" dirty="0" smtClean="0"/>
              <a:t>Metro style </a:t>
            </a:r>
            <a:r>
              <a:rPr lang="en-US" sz="5400" dirty="0"/>
              <a:t>A</a:t>
            </a:r>
            <a:r>
              <a:rPr lang="en-US" sz="5400" dirty="0" smtClean="0"/>
              <a:t>pp Concepts</a:t>
            </a:r>
          </a:p>
        </p:txBody>
      </p:sp>
      <p:sp>
        <p:nvSpPr>
          <p:cNvPr id="2" name="Subtitle 1"/>
          <p:cNvSpPr>
            <a:spLocks noGrp="1"/>
          </p:cNvSpPr>
          <p:nvPr>
            <p:ph type="subTitle" idx="1"/>
          </p:nvPr>
        </p:nvSpPr>
        <p:spPr/>
        <p:txBody>
          <a:bodyPr/>
          <a:lstStyle/>
          <a:p>
            <a:r>
              <a:rPr lang="en-US" dirty="0" smtClean="0"/>
              <a:t>Designing </a:t>
            </a:r>
            <a:r>
              <a:rPr lang="en-US" dirty="0"/>
              <a:t>for ALL </a:t>
            </a:r>
            <a:r>
              <a:rPr lang="en-US" dirty="0" smtClean="0"/>
              <a:t>PCs, Windows Integration and App Lifecycle</a:t>
            </a:r>
            <a:endParaRPr lang="en-US" dirty="0"/>
          </a:p>
        </p:txBody>
      </p:sp>
    </p:spTree>
    <p:extLst>
      <p:ext uri="{BB962C8B-B14F-4D97-AF65-F5344CB8AC3E}">
        <p14:creationId xmlns:p14="http://schemas.microsoft.com/office/powerpoint/2010/main" val="2713690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Diversity of </a:t>
            </a:r>
            <a:r>
              <a:rPr lang="en-US" dirty="0"/>
              <a:t>Displays, Resolutions, Densities</a:t>
            </a:r>
          </a:p>
        </p:txBody>
      </p:sp>
      <p:grpSp>
        <p:nvGrpSpPr>
          <p:cNvPr id="22" name="Group 21"/>
          <p:cNvGrpSpPr/>
          <p:nvPr/>
        </p:nvGrpSpPr>
        <p:grpSpPr>
          <a:xfrm>
            <a:off x="3973739" y="1549403"/>
            <a:ext cx="3758846" cy="1808679"/>
            <a:chOff x="1253467" y="1599902"/>
            <a:chExt cx="8785726" cy="4227512"/>
          </a:xfrm>
        </p:grpSpPr>
        <p:grpSp>
          <p:nvGrpSpPr>
            <p:cNvPr id="23" name="Group 22"/>
            <p:cNvGrpSpPr/>
            <p:nvPr/>
          </p:nvGrpSpPr>
          <p:grpSpPr>
            <a:xfrm>
              <a:off x="1253467" y="1599902"/>
              <a:ext cx="4218152" cy="4227512"/>
              <a:chOff x="1577466" y="-4603485"/>
              <a:chExt cx="4114800" cy="4114800"/>
            </a:xfrm>
          </p:grpSpPr>
          <p:pic>
            <p:nvPicPr>
              <p:cNvPr id="31" name="Picture 30"/>
              <p:cNvPicPr>
                <a:picLocks noChangeAspect="1"/>
              </p:cNvPicPr>
              <p:nvPr/>
            </p:nvPicPr>
            <p:blipFill>
              <a:blip r:embed="rId3">
                <a:extLst>
                  <a:ext uri="{BEBA8EAE-BF5A-486C-A8C5-ECC9F3942E4B}">
                    <a14:imgProps xmlns:a14="http://schemas.microsoft.com/office/drawing/2010/main">
                      <a14:imgLayer r:embed="rId4">
                        <a14:imgEffect>
                          <a14:sharpenSoften amount="-77000"/>
                        </a14:imgEffect>
                      </a14:imgLayer>
                    </a14:imgProps>
                  </a:ext>
                  <a:ext uri="{28A0092B-C50C-407E-A947-70E740481C1C}">
                    <a14:useLocalDpi xmlns:a14="http://schemas.microsoft.com/office/drawing/2010/main"/>
                  </a:ext>
                </a:extLst>
              </a:blip>
              <a:stretch>
                <a:fillRect/>
              </a:stretch>
            </p:blipFill>
            <p:spPr>
              <a:xfrm>
                <a:off x="1577466" y="-4603485"/>
                <a:ext cx="4114800" cy="4114800"/>
              </a:xfrm>
              <a:prstGeom prst="ellipse">
                <a:avLst/>
              </a:prstGeom>
            </p:spPr>
          </p:pic>
          <p:sp>
            <p:nvSpPr>
              <p:cNvPr id="33" name="Oval 32"/>
              <p:cNvSpPr/>
              <p:nvPr/>
            </p:nvSpPr>
            <p:spPr bwMode="auto">
              <a:xfrm>
                <a:off x="1577466" y="-4603485"/>
                <a:ext cx="4114800" cy="4114800"/>
              </a:xfrm>
              <a:prstGeom prst="ellipse">
                <a:avLst/>
              </a:prstGeom>
              <a:noFill/>
              <a:ln w="28575">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24" name="Group 23"/>
            <p:cNvGrpSpPr/>
            <p:nvPr/>
          </p:nvGrpSpPr>
          <p:grpSpPr>
            <a:xfrm>
              <a:off x="5821039" y="1599902"/>
              <a:ext cx="4218154" cy="4227512"/>
              <a:chOff x="973164" y="-4603485"/>
              <a:chExt cx="4114802" cy="4114800"/>
            </a:xfrm>
          </p:grpSpPr>
          <p:pic>
            <p:nvPicPr>
              <p:cNvPr id="28" name="Picture 2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73166" y="-4603485"/>
                <a:ext cx="4114800" cy="4114800"/>
              </a:xfrm>
              <a:prstGeom prst="ellipse">
                <a:avLst/>
              </a:prstGeom>
            </p:spPr>
          </p:pic>
          <p:sp>
            <p:nvSpPr>
              <p:cNvPr id="30" name="Oval 29"/>
              <p:cNvSpPr/>
              <p:nvPr/>
            </p:nvSpPr>
            <p:spPr bwMode="auto">
              <a:xfrm>
                <a:off x="973164" y="-4603485"/>
                <a:ext cx="4114802" cy="4114800"/>
              </a:xfrm>
              <a:prstGeom prst="ellipse">
                <a:avLst/>
              </a:prstGeom>
              <a:noFill/>
              <a:ln w="28575">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sp>
        <p:nvSpPr>
          <p:cNvPr id="51" name="TextBox 50"/>
          <p:cNvSpPr txBox="1"/>
          <p:nvPr/>
        </p:nvSpPr>
        <p:spPr>
          <a:xfrm>
            <a:off x="8759212" y="4816136"/>
            <a:ext cx="2941511" cy="984885"/>
          </a:xfrm>
          <a:prstGeom prst="rect">
            <a:avLst/>
          </a:prstGeom>
          <a:noFill/>
        </p:spPr>
        <p:txBody>
          <a:bodyPr wrap="none" lIns="0" tIns="0" rIns="0" bIns="0" rtlCol="0">
            <a:spAutoFit/>
          </a:bodyPr>
          <a:lstStyle/>
          <a:p>
            <a:pPr algn="ctr"/>
            <a:r>
              <a:rPr lang="en-US" sz="3200" dirty="0" smtClean="0">
                <a:solidFill>
                  <a:schemeClr val="bg1"/>
                </a:solidFill>
                <a:latin typeface="Segoe UI Semibold" pitchFamily="34" charset="0"/>
                <a:ea typeface="Segoe UI Semibold" pitchFamily="34" charset="0"/>
                <a:cs typeface="Segoe UI Semibold" pitchFamily="34" charset="0"/>
              </a:rPr>
              <a:t>Snap, Filled and</a:t>
            </a:r>
          </a:p>
          <a:p>
            <a:pPr algn="ctr"/>
            <a:r>
              <a:rPr lang="en-US" sz="3200" dirty="0" smtClean="0">
                <a:solidFill>
                  <a:schemeClr val="bg1"/>
                </a:solidFill>
                <a:latin typeface="Segoe UI Semibold" pitchFamily="34" charset="0"/>
                <a:ea typeface="Segoe UI Semibold" pitchFamily="34" charset="0"/>
                <a:cs typeface="Segoe UI Semibold" pitchFamily="34" charset="0"/>
              </a:rPr>
              <a:t>Orientation</a:t>
            </a:r>
          </a:p>
        </p:txBody>
      </p:sp>
      <p:sp>
        <p:nvSpPr>
          <p:cNvPr id="54" name="TextBox 53"/>
          <p:cNvSpPr txBox="1"/>
          <p:nvPr/>
        </p:nvSpPr>
        <p:spPr>
          <a:xfrm>
            <a:off x="4729003" y="3802900"/>
            <a:ext cx="2378664" cy="492443"/>
          </a:xfrm>
          <a:prstGeom prst="rect">
            <a:avLst/>
          </a:prstGeom>
          <a:noFill/>
        </p:spPr>
        <p:txBody>
          <a:bodyPr wrap="none" lIns="0" tIns="0" rIns="0" bIns="0" rtlCol="0">
            <a:spAutoFit/>
          </a:bodyPr>
          <a:lstStyle/>
          <a:p>
            <a:r>
              <a:rPr lang="en-US" sz="3200" dirty="0" smtClean="0">
                <a:solidFill>
                  <a:schemeClr val="bg1"/>
                </a:solidFill>
                <a:latin typeface="Segoe UI Semibold" pitchFamily="34" charset="0"/>
                <a:ea typeface="Segoe UI Semibold" pitchFamily="34" charset="0"/>
                <a:cs typeface="Segoe UI Semibold" pitchFamily="34" charset="0"/>
              </a:rPr>
              <a:t>Pixel Density</a:t>
            </a:r>
          </a:p>
        </p:txBody>
      </p:sp>
      <p:sp>
        <p:nvSpPr>
          <p:cNvPr id="55" name="TextBox 54"/>
          <p:cNvSpPr txBox="1"/>
          <p:nvPr/>
        </p:nvSpPr>
        <p:spPr>
          <a:xfrm>
            <a:off x="889576" y="5161696"/>
            <a:ext cx="2089931" cy="492443"/>
          </a:xfrm>
          <a:prstGeom prst="rect">
            <a:avLst/>
          </a:prstGeom>
          <a:noFill/>
        </p:spPr>
        <p:txBody>
          <a:bodyPr wrap="none" lIns="0" tIns="0" rIns="0" bIns="0" rtlCol="0">
            <a:spAutoFit/>
          </a:bodyPr>
          <a:lstStyle/>
          <a:p>
            <a:r>
              <a:rPr lang="en-US" sz="3200" dirty="0" smtClean="0">
                <a:solidFill>
                  <a:schemeClr val="bg1"/>
                </a:solidFill>
                <a:latin typeface="Segoe UI Semibold" pitchFamily="34" charset="0"/>
                <a:ea typeface="Segoe UI Semibold" pitchFamily="34" charset="0"/>
                <a:cs typeface="Segoe UI Semibold" pitchFamily="34" charset="0"/>
              </a:rPr>
              <a:t>Screen </a:t>
            </a:r>
            <a:r>
              <a:rPr lang="en-US" sz="3200" dirty="0">
                <a:solidFill>
                  <a:schemeClr val="bg1"/>
                </a:solidFill>
                <a:latin typeface="Segoe UI Semibold" pitchFamily="34" charset="0"/>
                <a:ea typeface="Segoe UI Semibold" pitchFamily="34" charset="0"/>
                <a:cs typeface="Segoe UI Semibold" pitchFamily="34" charset="0"/>
              </a:rPr>
              <a:t>S</a:t>
            </a:r>
            <a:r>
              <a:rPr lang="en-US" sz="3200" dirty="0" smtClean="0">
                <a:solidFill>
                  <a:schemeClr val="bg1"/>
                </a:solidFill>
                <a:latin typeface="Segoe UI Semibold" pitchFamily="34" charset="0"/>
                <a:ea typeface="Segoe UI Semibold" pitchFamily="34" charset="0"/>
                <a:cs typeface="Segoe UI Semibold" pitchFamily="34" charset="0"/>
              </a:rPr>
              <a:t>ize</a:t>
            </a:r>
          </a:p>
        </p:txBody>
      </p:sp>
      <p:pic>
        <p:nvPicPr>
          <p:cNvPr id="26"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36988" y="2134605"/>
            <a:ext cx="1126216" cy="111071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47385" y="2196512"/>
            <a:ext cx="1897158" cy="116157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033859" y="3481287"/>
            <a:ext cx="1909464" cy="1511731"/>
            <a:chOff x="600925" y="3481287"/>
            <a:chExt cx="1909464" cy="1511731"/>
          </a:xfrm>
        </p:grpSpPr>
        <p:pic>
          <p:nvPicPr>
            <p:cNvPr id="35" name="Picture 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00925" y="3481287"/>
              <a:ext cx="1534696" cy="9817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81382" y="3481287"/>
              <a:ext cx="1629007" cy="109139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311900" y="4612541"/>
              <a:ext cx="962013" cy="3804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8457051" y="1779750"/>
            <a:ext cx="1716412" cy="1199137"/>
            <a:chOff x="2965450" y="1243013"/>
            <a:chExt cx="2110403" cy="1474391"/>
          </a:xfrm>
        </p:grpSpPr>
        <p:pic>
          <p:nvPicPr>
            <p:cNvPr id="512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5450" y="1243013"/>
              <a:ext cx="2110403" cy="147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3053049" y="1362975"/>
              <a:ext cx="1941163" cy="113516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40" name="Group 39"/>
          <p:cNvGrpSpPr/>
          <p:nvPr/>
        </p:nvGrpSpPr>
        <p:grpSpPr>
          <a:xfrm>
            <a:off x="10326634" y="3571095"/>
            <a:ext cx="1344103" cy="939031"/>
            <a:chOff x="2965450" y="1243013"/>
            <a:chExt cx="2110403" cy="1474391"/>
          </a:xfrm>
        </p:grpSpPr>
        <p:pic>
          <p:nvPicPr>
            <p:cNvPr id="4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5450" y="1243013"/>
              <a:ext cx="2110403" cy="147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ectangle 43"/>
            <p:cNvSpPr/>
            <p:nvPr/>
          </p:nvSpPr>
          <p:spPr bwMode="auto">
            <a:xfrm>
              <a:off x="3559902" y="1366713"/>
              <a:ext cx="1427314" cy="113516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46" name="Group 45"/>
          <p:cNvGrpSpPr/>
          <p:nvPr/>
        </p:nvGrpSpPr>
        <p:grpSpPr>
          <a:xfrm>
            <a:off x="8665589" y="3273951"/>
            <a:ext cx="1344103" cy="939031"/>
            <a:chOff x="2965450" y="1243013"/>
            <a:chExt cx="2110403" cy="1474391"/>
          </a:xfrm>
        </p:grpSpPr>
        <p:pic>
          <p:nvPicPr>
            <p:cNvPr id="47"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5450" y="1243013"/>
              <a:ext cx="2110403" cy="147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47"/>
            <p:cNvSpPr/>
            <p:nvPr/>
          </p:nvSpPr>
          <p:spPr bwMode="auto">
            <a:xfrm flipH="1">
              <a:off x="3053119" y="1366713"/>
              <a:ext cx="525475" cy="113516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grpSp>
        <p:nvGrpSpPr>
          <p:cNvPr id="49" name="Group 48"/>
          <p:cNvGrpSpPr/>
          <p:nvPr/>
        </p:nvGrpSpPr>
        <p:grpSpPr>
          <a:xfrm rot="16200000">
            <a:off x="10413537" y="1708391"/>
            <a:ext cx="1716412" cy="1199137"/>
            <a:chOff x="2965450" y="1243013"/>
            <a:chExt cx="2110403" cy="1474391"/>
          </a:xfrm>
        </p:grpSpPr>
        <p:pic>
          <p:nvPicPr>
            <p:cNvPr id="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65450" y="1243013"/>
              <a:ext cx="2110403" cy="147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Rectangle 55"/>
            <p:cNvSpPr/>
            <p:nvPr/>
          </p:nvSpPr>
          <p:spPr bwMode="auto">
            <a:xfrm>
              <a:off x="3051848" y="1362975"/>
              <a:ext cx="1942846" cy="113516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spTree>
    <p:extLst>
      <p:ext uri="{BB962C8B-B14F-4D97-AF65-F5344CB8AC3E}">
        <p14:creationId xmlns:p14="http://schemas.microsoft.com/office/powerpoint/2010/main" val="149852293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Screen Resolution</a:t>
            </a:r>
            <a:endParaRPr lang="en-US" dirty="0"/>
          </a:p>
        </p:txBody>
      </p:sp>
      <p:sp>
        <p:nvSpPr>
          <p:cNvPr id="11" name="Text Placeholder 10"/>
          <p:cNvSpPr>
            <a:spLocks noGrp="1"/>
          </p:cNvSpPr>
          <p:nvPr>
            <p:ph type="body" sz="quarter" idx="10"/>
          </p:nvPr>
        </p:nvSpPr>
        <p:spPr>
          <a:xfrm>
            <a:off x="519114" y="1447800"/>
            <a:ext cx="11149012" cy="3016210"/>
          </a:xfrm>
        </p:spPr>
        <p:txBody>
          <a:bodyPr/>
          <a:lstStyle/>
          <a:p>
            <a:endParaRPr lang="en-US" dirty="0" smtClean="0"/>
          </a:p>
          <a:p>
            <a:r>
              <a:rPr lang="en-US" dirty="0" smtClean="0"/>
              <a:t>Current Resolution:</a:t>
            </a:r>
          </a:p>
          <a:p>
            <a:pPr lvl="1"/>
            <a:r>
              <a:rPr lang="en-US" dirty="0" err="1" smtClean="0"/>
              <a:t>Window.Current.Bounds</a:t>
            </a:r>
            <a:endParaRPr lang="en-US" dirty="0" smtClean="0"/>
          </a:p>
          <a:p>
            <a:endParaRPr lang="en-US" dirty="0"/>
          </a:p>
          <a:p>
            <a:r>
              <a:rPr lang="en-US" dirty="0" smtClean="0"/>
              <a:t>Event:</a:t>
            </a:r>
          </a:p>
          <a:p>
            <a:pPr lvl="1"/>
            <a:r>
              <a:rPr lang="en-US" dirty="0" err="1" smtClean="0"/>
              <a:t>Window.Current.SizeChanged</a:t>
            </a:r>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32873" y="3384512"/>
            <a:ext cx="4605688" cy="30856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4537" y="1329913"/>
            <a:ext cx="2255303" cy="157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a:endCxn id="9" idx="1"/>
          </p:cNvCxnSpPr>
          <p:nvPr/>
        </p:nvCxnSpPr>
        <p:spPr>
          <a:xfrm flipV="1">
            <a:off x="5145206" y="2117725"/>
            <a:ext cx="2749331" cy="66411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45206" y="2781837"/>
            <a:ext cx="1787857" cy="128302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9" name="Text Placeholder 10"/>
          <p:cNvSpPr txBox="1">
            <a:spLocks/>
          </p:cNvSpPr>
          <p:nvPr/>
        </p:nvSpPr>
        <p:spPr>
          <a:xfrm rot="20695960">
            <a:off x="5492461" y="2028799"/>
            <a:ext cx="175778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smtClean="0"/>
              <a:t>1366x768</a:t>
            </a:r>
            <a:endParaRPr lang="en-US" sz="2400" b="1" dirty="0"/>
          </a:p>
        </p:txBody>
      </p:sp>
      <p:sp>
        <p:nvSpPr>
          <p:cNvPr id="20" name="Text Placeholder 10"/>
          <p:cNvSpPr txBox="1">
            <a:spLocks/>
          </p:cNvSpPr>
          <p:nvPr/>
        </p:nvSpPr>
        <p:spPr>
          <a:xfrm rot="2183314">
            <a:off x="5047858" y="3549541"/>
            <a:ext cx="175778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b="1" dirty="0" smtClean="0"/>
              <a:t>1920x1080</a:t>
            </a:r>
            <a:endParaRPr lang="en-US" sz="2400" b="1" dirty="0"/>
          </a:p>
        </p:txBody>
      </p:sp>
    </p:spTree>
    <p:extLst>
      <p:ext uri="{BB962C8B-B14F-4D97-AF65-F5344CB8AC3E}">
        <p14:creationId xmlns:p14="http://schemas.microsoft.com/office/powerpoint/2010/main" val="336961130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Orientation</a:t>
            </a:r>
            <a:endParaRPr lang="en-US" dirty="0"/>
          </a:p>
        </p:txBody>
      </p:sp>
      <p:sp>
        <p:nvSpPr>
          <p:cNvPr id="4" name="Text Placeholder 3"/>
          <p:cNvSpPr>
            <a:spLocks noGrp="1"/>
          </p:cNvSpPr>
          <p:nvPr>
            <p:ph type="body" sz="quarter" idx="10"/>
          </p:nvPr>
        </p:nvSpPr>
        <p:spPr>
          <a:xfrm>
            <a:off x="519114" y="1447800"/>
            <a:ext cx="11149012" cy="2406813"/>
          </a:xfrm>
        </p:spPr>
        <p:txBody>
          <a:bodyPr/>
          <a:lstStyle/>
          <a:p>
            <a:r>
              <a:rPr lang="en-US" dirty="0" smtClean="0"/>
              <a:t>Current (Namespace: </a:t>
            </a:r>
            <a:r>
              <a:rPr lang="en-US" dirty="0" err="1" smtClean="0"/>
              <a:t>Windows.Graphics.Display</a:t>
            </a:r>
            <a:r>
              <a:rPr lang="en-US" dirty="0" smtClean="0"/>
              <a:t>)</a:t>
            </a:r>
            <a:endParaRPr lang="en-US" dirty="0"/>
          </a:p>
          <a:p>
            <a:pPr lvl="1"/>
            <a:r>
              <a:rPr lang="en-US" dirty="0" err="1" smtClean="0"/>
              <a:t>DisplayProperties.CurrentOrientation</a:t>
            </a:r>
            <a:endParaRPr lang="en-US" dirty="0"/>
          </a:p>
          <a:p>
            <a:pPr marL="460375" lvl="1" indent="0">
              <a:buNone/>
            </a:pPr>
            <a:endParaRPr lang="en-US" dirty="0"/>
          </a:p>
          <a:p>
            <a:r>
              <a:rPr lang="en-US" dirty="0"/>
              <a:t>Event:</a:t>
            </a:r>
          </a:p>
          <a:p>
            <a:pPr lvl="1"/>
            <a:r>
              <a:rPr lang="en-US" dirty="0" err="1"/>
              <a:t>DisplayProperties.OrientationChanged</a:t>
            </a:r>
            <a:endParaRPr lang="en-US" dirty="0"/>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121" y="4637593"/>
            <a:ext cx="2806655" cy="19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6988849" y="4789467"/>
            <a:ext cx="2584174" cy="15306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7" name="Title 1"/>
          <p:cNvSpPr txBox="1">
            <a:spLocks/>
          </p:cNvSpPr>
          <p:nvPr/>
        </p:nvSpPr>
        <p:spPr>
          <a:xfrm>
            <a:off x="7274832" y="4014477"/>
            <a:ext cx="2143643" cy="3323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2400" dirty="0" smtClean="0"/>
              <a:t>Landscape</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448481" y="1758305"/>
            <a:ext cx="2806655" cy="19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bwMode="auto">
          <a:xfrm rot="5400000">
            <a:off x="9623604" y="1987453"/>
            <a:ext cx="2584174" cy="15306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2" name="Title 1"/>
          <p:cNvSpPr txBox="1">
            <a:spLocks/>
          </p:cNvSpPr>
          <p:nvPr/>
        </p:nvSpPr>
        <p:spPr>
          <a:xfrm rot="21358860">
            <a:off x="7914624" y="2150771"/>
            <a:ext cx="2143643" cy="3323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2400" dirty="0" smtClean="0"/>
              <a:t>Portrait</a:t>
            </a:r>
          </a:p>
        </p:txBody>
      </p:sp>
      <p:cxnSp>
        <p:nvCxnSpPr>
          <p:cNvPr id="23" name="Straight Arrow Connector 22"/>
          <p:cNvCxnSpPr/>
          <p:nvPr/>
        </p:nvCxnSpPr>
        <p:spPr>
          <a:xfrm flipV="1">
            <a:off x="6988849" y="1971015"/>
            <a:ext cx="3161529" cy="244152"/>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988849" y="2215167"/>
            <a:ext cx="712717" cy="25743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66888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Detecting Layout</a:t>
            </a:r>
            <a:endParaRPr lang="en-US" dirty="0"/>
          </a:p>
        </p:txBody>
      </p:sp>
      <p:sp>
        <p:nvSpPr>
          <p:cNvPr id="4" name="Text Placeholder 3"/>
          <p:cNvSpPr>
            <a:spLocks noGrp="1"/>
          </p:cNvSpPr>
          <p:nvPr>
            <p:ph type="body" sz="quarter" idx="10"/>
          </p:nvPr>
        </p:nvSpPr>
        <p:spPr>
          <a:xfrm>
            <a:off x="519114" y="1447800"/>
            <a:ext cx="11149012" cy="2406813"/>
          </a:xfrm>
        </p:spPr>
        <p:txBody>
          <a:bodyPr/>
          <a:lstStyle/>
          <a:p>
            <a:r>
              <a:rPr lang="en-US" dirty="0" smtClean="0"/>
              <a:t>Current (Namespace: </a:t>
            </a:r>
            <a:r>
              <a:rPr lang="en-US" dirty="0" err="1" smtClean="0"/>
              <a:t>Windows.UI.ViewManagement</a:t>
            </a:r>
            <a:r>
              <a:rPr lang="en-US" dirty="0" smtClean="0"/>
              <a:t>)</a:t>
            </a:r>
            <a:endParaRPr lang="en-US" dirty="0"/>
          </a:p>
          <a:p>
            <a:pPr lvl="1"/>
            <a:r>
              <a:rPr lang="en-US" dirty="0" err="1" smtClean="0"/>
              <a:t>ApplicationLayout.Value</a:t>
            </a:r>
            <a:endParaRPr lang="en-US" dirty="0" smtClean="0"/>
          </a:p>
          <a:p>
            <a:pPr marL="460375" lvl="1" indent="0">
              <a:buNone/>
            </a:pPr>
            <a:endParaRPr lang="en-US" dirty="0"/>
          </a:p>
          <a:p>
            <a:r>
              <a:rPr lang="en-US" dirty="0"/>
              <a:t>Event:</a:t>
            </a:r>
          </a:p>
          <a:p>
            <a:pPr lvl="1"/>
            <a:r>
              <a:rPr lang="en-US" dirty="0" err="1"/>
              <a:t>ApplicationLayout.GetForCurrentView</a:t>
            </a:r>
            <a:r>
              <a:rPr lang="en-US" dirty="0"/>
              <a:t>().</a:t>
            </a:r>
            <a:r>
              <a:rPr lang="en-US" dirty="0" err="1"/>
              <a:t>LayoutChanged</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351" y="4638904"/>
            <a:ext cx="2806655" cy="19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20" y="4638904"/>
            <a:ext cx="2806655" cy="19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9496" y="4637593"/>
            <a:ext cx="2806655" cy="1960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a:off x="8650224" y="4789467"/>
            <a:ext cx="2584174" cy="15306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1" name="Rectangle 10"/>
          <p:cNvSpPr/>
          <p:nvPr/>
        </p:nvSpPr>
        <p:spPr bwMode="auto">
          <a:xfrm>
            <a:off x="5584186" y="4798339"/>
            <a:ext cx="1855578" cy="15306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2" name="Rectangle 11"/>
          <p:cNvSpPr/>
          <p:nvPr/>
        </p:nvSpPr>
        <p:spPr bwMode="auto">
          <a:xfrm>
            <a:off x="1003660" y="4789467"/>
            <a:ext cx="728596" cy="153062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5" name="Title 1"/>
          <p:cNvSpPr txBox="1">
            <a:spLocks/>
          </p:cNvSpPr>
          <p:nvPr/>
        </p:nvSpPr>
        <p:spPr>
          <a:xfrm>
            <a:off x="1223925" y="4293186"/>
            <a:ext cx="2143643" cy="3323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2400" dirty="0" smtClean="0"/>
              <a:t>Snapped</a:t>
            </a:r>
          </a:p>
        </p:txBody>
      </p:sp>
      <p:sp>
        <p:nvSpPr>
          <p:cNvPr id="16" name="Title 1"/>
          <p:cNvSpPr txBox="1">
            <a:spLocks/>
          </p:cNvSpPr>
          <p:nvPr/>
        </p:nvSpPr>
        <p:spPr>
          <a:xfrm>
            <a:off x="5075856" y="4293185"/>
            <a:ext cx="2143643" cy="3323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2400" dirty="0" smtClean="0"/>
              <a:t>Filled</a:t>
            </a:r>
          </a:p>
        </p:txBody>
      </p:sp>
      <p:sp>
        <p:nvSpPr>
          <p:cNvPr id="17" name="Title 1"/>
          <p:cNvSpPr txBox="1">
            <a:spLocks/>
          </p:cNvSpPr>
          <p:nvPr/>
        </p:nvSpPr>
        <p:spPr>
          <a:xfrm>
            <a:off x="8871001" y="4279385"/>
            <a:ext cx="2143643" cy="3323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2400" dirty="0" smtClean="0"/>
              <a:t>Full Screen</a:t>
            </a:r>
          </a:p>
        </p:txBody>
      </p:sp>
    </p:spTree>
    <p:extLst>
      <p:ext uri="{BB962C8B-B14F-4D97-AF65-F5344CB8AC3E}">
        <p14:creationId xmlns:p14="http://schemas.microsoft.com/office/powerpoint/2010/main" val="37611908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143554" cy="1523494"/>
          </a:xfrm>
        </p:spPr>
        <p:txBody>
          <a:bodyPr/>
          <a:lstStyle/>
          <a:p>
            <a:r>
              <a:rPr lang="en-US" dirty="0" smtClean="0"/>
              <a:t>Demo Snapped View</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3116940074"/>
      </p:ext>
    </p:extLst>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a:t>
            </a:r>
            <a:endParaRPr lang="en-US" dirty="0"/>
          </a:p>
        </p:txBody>
      </p:sp>
      <p:sp>
        <p:nvSpPr>
          <p:cNvPr id="3" name="Text Placeholder 2"/>
          <p:cNvSpPr>
            <a:spLocks noGrp="1"/>
          </p:cNvSpPr>
          <p:nvPr>
            <p:ph type="body" sz="quarter" idx="10"/>
          </p:nvPr>
        </p:nvSpPr>
        <p:spPr>
          <a:xfrm>
            <a:off x="519114" y="1447800"/>
            <a:ext cx="11149012" cy="2794611"/>
          </a:xfrm>
        </p:spPr>
        <p:txBody>
          <a:bodyPr/>
          <a:lstStyle/>
          <a:p>
            <a:r>
              <a:rPr lang="en-US" dirty="0"/>
              <a:t>Test using the Simulator in Visual Studio</a:t>
            </a:r>
          </a:p>
          <a:p>
            <a:pPr lvl="0"/>
            <a:r>
              <a:rPr lang="en-US" dirty="0"/>
              <a:t>See </a:t>
            </a:r>
            <a:r>
              <a:rPr lang="en-US" dirty="0" smtClean="0"/>
              <a:t>Session APP-847T (Tim </a:t>
            </a:r>
            <a:r>
              <a:rPr lang="en-US" dirty="0" err="1" smtClean="0"/>
              <a:t>Heuer</a:t>
            </a:r>
            <a:r>
              <a:rPr lang="en-US" dirty="0" smtClean="0"/>
              <a:t>)</a:t>
            </a:r>
          </a:p>
          <a:p>
            <a:pPr lvl="1"/>
            <a:r>
              <a:rPr lang="en-US" dirty="0" smtClean="0"/>
              <a:t>Reach </a:t>
            </a:r>
            <a:r>
              <a:rPr lang="en-US" dirty="0"/>
              <a:t>all your customer's devices with one beautiful XAML user interface</a:t>
            </a:r>
          </a:p>
          <a:p>
            <a:pPr lvl="1"/>
            <a:r>
              <a:rPr lang="en-US" dirty="0" smtClean="0"/>
              <a:t>Covers handling Pixel Density</a:t>
            </a:r>
          </a:p>
          <a:p>
            <a:pPr lvl="1"/>
            <a:r>
              <a:rPr lang="en-US" dirty="0" smtClean="0"/>
              <a:t>Outlines techniques: Visual State Manager, Layout, Views</a:t>
            </a:r>
          </a:p>
        </p:txBody>
      </p:sp>
    </p:spTree>
    <p:extLst>
      <p:ext uri="{BB962C8B-B14F-4D97-AF65-F5344CB8AC3E}">
        <p14:creationId xmlns:p14="http://schemas.microsoft.com/office/powerpoint/2010/main" val="352692514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Integration</a:t>
            </a:r>
            <a:endParaRPr lang="en-US" dirty="0"/>
          </a:p>
        </p:txBody>
      </p:sp>
      <p:sp>
        <p:nvSpPr>
          <p:cNvPr id="3" name="Text Placeholder 2"/>
          <p:cNvSpPr>
            <a:spLocks noGrp="1"/>
          </p:cNvSpPr>
          <p:nvPr>
            <p:ph type="body" sz="quarter" idx="10"/>
          </p:nvPr>
        </p:nvSpPr>
        <p:spPr>
          <a:xfrm>
            <a:off x="519114" y="1447800"/>
            <a:ext cx="11149012" cy="2609945"/>
          </a:xfrm>
        </p:spPr>
        <p:txBody>
          <a:bodyPr/>
          <a:lstStyle/>
          <a:p>
            <a:r>
              <a:rPr lang="en-US" dirty="0" smtClean="0"/>
              <a:t>Covered in detail in other sessions</a:t>
            </a:r>
          </a:p>
          <a:p>
            <a:r>
              <a:rPr lang="en-US" dirty="0" smtClean="0"/>
              <a:t>Search: See </a:t>
            </a:r>
            <a:r>
              <a:rPr lang="en-US" dirty="0"/>
              <a:t>APP-406T, APP </a:t>
            </a:r>
            <a:r>
              <a:rPr lang="en-US" dirty="0" smtClean="0"/>
              <a:t>741T</a:t>
            </a:r>
          </a:p>
          <a:p>
            <a:r>
              <a:rPr lang="en-US" dirty="0" smtClean="0"/>
              <a:t>Share: See APP-405T, APP 741T</a:t>
            </a:r>
          </a:p>
          <a:p>
            <a:r>
              <a:rPr lang="en-US" dirty="0" smtClean="0"/>
              <a:t>Devices: </a:t>
            </a:r>
            <a:r>
              <a:rPr lang="en-US" dirty="0"/>
              <a:t>See </a:t>
            </a:r>
            <a:r>
              <a:rPr lang="en-US" dirty="0" smtClean="0"/>
              <a:t>APP-788T, APP-914T</a:t>
            </a:r>
            <a:endParaRPr lang="en-US" dirty="0"/>
          </a:p>
          <a:p>
            <a:r>
              <a:rPr lang="en-US" dirty="0" smtClean="0"/>
              <a:t>Settings: See the </a:t>
            </a:r>
            <a:r>
              <a:rPr lang="en-US" dirty="0"/>
              <a:t>XAML Hands On </a:t>
            </a:r>
            <a:r>
              <a:rPr lang="en-US" dirty="0" smtClean="0"/>
              <a:t>Labs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3495" y="1136866"/>
            <a:ext cx="790575"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bwMode="auto">
          <a:xfrm>
            <a:off x="10003495" y="1326995"/>
            <a:ext cx="790575" cy="836342"/>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16" name="Straight Arrow Connector 15"/>
          <p:cNvCxnSpPr/>
          <p:nvPr/>
        </p:nvCxnSpPr>
        <p:spPr>
          <a:xfrm flipV="1">
            <a:off x="6644640" y="1728439"/>
            <a:ext cx="3447214" cy="43489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10017708" y="2260873"/>
            <a:ext cx="790575" cy="836342"/>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21" name="Straight Arrow Connector 20"/>
          <p:cNvCxnSpPr/>
          <p:nvPr/>
        </p:nvCxnSpPr>
        <p:spPr>
          <a:xfrm>
            <a:off x="6534615" y="2717983"/>
            <a:ext cx="3468880" cy="3894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auto">
          <a:xfrm>
            <a:off x="10005591" y="4193305"/>
            <a:ext cx="790575" cy="836342"/>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9" name="Rectangle 28"/>
          <p:cNvSpPr/>
          <p:nvPr/>
        </p:nvSpPr>
        <p:spPr bwMode="auto">
          <a:xfrm>
            <a:off x="10003494" y="5158926"/>
            <a:ext cx="790575" cy="836342"/>
          </a:xfrm>
          <a:prstGeom prst="rect">
            <a:avLst/>
          </a:prstGeom>
          <a:noFill/>
          <a:ln w="3810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30" name="Straight Arrow Connector 29"/>
          <p:cNvCxnSpPr/>
          <p:nvPr/>
        </p:nvCxnSpPr>
        <p:spPr>
          <a:xfrm>
            <a:off x="7729728" y="3864864"/>
            <a:ext cx="2275863" cy="171223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851904" y="3304032"/>
            <a:ext cx="3151590" cy="130744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4114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xit" presetSubtype="0" fill="hold" nodeType="with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xit" presetSubtype="0" fill="hold" nodeType="with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500"/>
                                        <p:tgtEl>
                                          <p:spTgt spid="3">
                                            <p:txEl>
                                              <p:pRg st="4" end="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xit" presetSubtype="0" fill="hold" nodeType="with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5" grpId="0" animBg="1"/>
      <p:bldP spid="25" grpId="1"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a:t>
            </a:r>
            <a:endParaRPr lang="en-US" dirty="0"/>
          </a:p>
        </p:txBody>
      </p:sp>
      <p:sp>
        <p:nvSpPr>
          <p:cNvPr id="4" name="Text Placeholder 3"/>
          <p:cNvSpPr>
            <a:spLocks noGrp="1"/>
          </p:cNvSpPr>
          <p:nvPr>
            <p:ph type="body" sz="quarter" idx="10"/>
          </p:nvPr>
        </p:nvSpPr>
        <p:spPr>
          <a:xfrm>
            <a:off x="519114" y="1447800"/>
            <a:ext cx="11149012" cy="984885"/>
          </a:xfrm>
        </p:spPr>
        <p:txBody>
          <a:bodyPr/>
          <a:lstStyle/>
          <a:p>
            <a:r>
              <a:rPr lang="en-US" dirty="0" smtClean="0"/>
              <a:t>Specified in the Application Manifest</a:t>
            </a:r>
          </a:p>
          <a:p>
            <a:r>
              <a:rPr lang="en-US" dirty="0" smtClean="0"/>
              <a:t>Declare an Apps intent towards system resources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4284" y="2655709"/>
            <a:ext cx="5651073" cy="3861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8471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3151632"/>
          </a:xfrm>
        </p:spPr>
        <p:txBody>
          <a:bodyPr/>
          <a:lstStyle/>
          <a:p>
            <a:r>
              <a:rPr lang="en-US" dirty="0" smtClean="0"/>
              <a:t>Welcome and Recap</a:t>
            </a:r>
          </a:p>
          <a:p>
            <a:r>
              <a:rPr lang="en-US" dirty="0" smtClean="0"/>
              <a:t>Using XAML UI in your Metro style app</a:t>
            </a:r>
          </a:p>
          <a:p>
            <a:r>
              <a:rPr lang="en-US" dirty="0" smtClean="0"/>
              <a:t>Metro style app concepts XAML developers should know</a:t>
            </a:r>
          </a:p>
          <a:p>
            <a:endParaRPr lang="en-US" dirty="0" smtClean="0"/>
          </a:p>
          <a:p>
            <a:pPr marL="0" indent="0">
              <a:buNone/>
            </a:pPr>
            <a:r>
              <a:rPr lang="en-US" dirty="0" smtClean="0">
                <a:latin typeface="+mj-lt"/>
              </a:rPr>
              <a:t>You’ll leave understanding</a:t>
            </a:r>
          </a:p>
          <a:p>
            <a:r>
              <a:rPr lang="en-US" dirty="0"/>
              <a:t>New concepts for XAML developers building Metro style </a:t>
            </a:r>
            <a:r>
              <a:rPr lang="en-US" dirty="0" smtClean="0"/>
              <a:t>apps</a:t>
            </a:r>
            <a:endParaRPr lang="en-US" dirty="0"/>
          </a:p>
        </p:txBody>
      </p:sp>
    </p:spTree>
    <p:extLst>
      <p:ext uri="{BB962C8B-B14F-4D97-AF65-F5344CB8AC3E}">
        <p14:creationId xmlns:p14="http://schemas.microsoft.com/office/powerpoint/2010/main" val="158152081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 Style App Process Lifetime</a:t>
            </a:r>
            <a:endParaRPr lang="en-US" dirty="0"/>
          </a:p>
        </p:txBody>
      </p:sp>
      <p:sp>
        <p:nvSpPr>
          <p:cNvPr id="4" name="Text Placeholder 3"/>
          <p:cNvSpPr>
            <a:spLocks noGrp="1"/>
          </p:cNvSpPr>
          <p:nvPr>
            <p:ph type="body" sz="quarter" idx="10"/>
          </p:nvPr>
        </p:nvSpPr>
        <p:spPr>
          <a:xfrm>
            <a:off x="519114" y="1447800"/>
            <a:ext cx="11149012" cy="2542234"/>
          </a:xfrm>
        </p:spPr>
        <p:txBody>
          <a:bodyPr/>
          <a:lstStyle/>
          <a:p>
            <a:r>
              <a:rPr lang="en-US" dirty="0" smtClean="0"/>
              <a:t>Foreground App is Active</a:t>
            </a:r>
          </a:p>
          <a:p>
            <a:r>
              <a:rPr lang="en-US" dirty="0" smtClean="0"/>
              <a:t>Background Apps </a:t>
            </a:r>
            <a:r>
              <a:rPr lang="en-US" u="sng" dirty="0" smtClean="0"/>
              <a:t>Suspended</a:t>
            </a:r>
          </a:p>
          <a:p>
            <a:pPr lvl="1"/>
            <a:r>
              <a:rPr lang="en-US" dirty="0" smtClean="0"/>
              <a:t>Apps are notified</a:t>
            </a:r>
            <a:endParaRPr lang="en-US" dirty="0"/>
          </a:p>
          <a:p>
            <a:r>
              <a:rPr lang="en-US" dirty="0" smtClean="0"/>
              <a:t>Apps may be Terminated</a:t>
            </a:r>
          </a:p>
          <a:p>
            <a:pPr lvl="1"/>
            <a:r>
              <a:rPr lang="en-US" dirty="0" smtClean="0"/>
              <a:t>Apps are not notified</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536" y="4770154"/>
            <a:ext cx="2700334" cy="151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5153" y="4770155"/>
            <a:ext cx="2700336" cy="151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8856" y="1321670"/>
            <a:ext cx="4929269" cy="277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8921" y="4770155"/>
            <a:ext cx="2706936" cy="1518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bwMode="auto">
          <a:xfrm>
            <a:off x="1267069" y="4586514"/>
            <a:ext cx="9371901" cy="1843314"/>
          </a:xfrm>
          <a:prstGeom prst="rect">
            <a:avLst/>
          </a:prstGeom>
          <a:noFill/>
          <a:ln>
            <a:solidFill>
              <a:schemeClr val="accent3"/>
            </a:solidFill>
            <a:prstDash val="sysDot"/>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cxnSp>
        <p:nvCxnSpPr>
          <p:cNvPr id="15" name="Straight Arrow Connector 14"/>
          <p:cNvCxnSpPr/>
          <p:nvPr/>
        </p:nvCxnSpPr>
        <p:spPr>
          <a:xfrm>
            <a:off x="5486400" y="1690914"/>
            <a:ext cx="1436914" cy="508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675085" y="2510971"/>
            <a:ext cx="508000" cy="2075542"/>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06498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 </a:t>
            </a:r>
            <a:r>
              <a:rPr lang="en-US" smtClean="0"/>
              <a:t>on App Lifetime</a:t>
            </a:r>
            <a:endParaRPr lang="en-US" dirty="0"/>
          </a:p>
        </p:txBody>
      </p:sp>
      <p:sp>
        <p:nvSpPr>
          <p:cNvPr id="3" name="Text Placeholder 2"/>
          <p:cNvSpPr>
            <a:spLocks noGrp="1"/>
          </p:cNvSpPr>
          <p:nvPr>
            <p:ph type="body" sz="quarter" idx="10"/>
          </p:nvPr>
        </p:nvSpPr>
        <p:spPr>
          <a:xfrm>
            <a:off x="519114" y="1447800"/>
            <a:ext cx="11149012" cy="3557897"/>
          </a:xfrm>
        </p:spPr>
        <p:txBody>
          <a:bodyPr/>
          <a:lstStyle/>
          <a:p>
            <a:r>
              <a:rPr lang="en-US" dirty="0" smtClean="0"/>
              <a:t>Events:</a:t>
            </a:r>
          </a:p>
          <a:p>
            <a:pPr lvl="1"/>
            <a:r>
              <a:rPr lang="en-US" dirty="0" err="1" smtClean="0"/>
              <a:t>Application.Current.Suspending</a:t>
            </a:r>
            <a:endParaRPr lang="en-US" dirty="0"/>
          </a:p>
          <a:p>
            <a:pPr lvl="1"/>
            <a:r>
              <a:rPr lang="en-US" dirty="0" err="1" smtClean="0"/>
              <a:t>Application.Current.Resuming</a:t>
            </a:r>
            <a:endParaRPr lang="en-US" dirty="0" smtClean="0"/>
          </a:p>
          <a:p>
            <a:r>
              <a:rPr lang="en-US" dirty="0"/>
              <a:t>S</a:t>
            </a:r>
            <a:r>
              <a:rPr lang="en-US" dirty="0" smtClean="0"/>
              <a:t>ave state on Suspend</a:t>
            </a:r>
          </a:p>
          <a:p>
            <a:r>
              <a:rPr lang="en-US" dirty="0" smtClean="0"/>
              <a:t>Restore store on Activate</a:t>
            </a:r>
          </a:p>
          <a:p>
            <a:endParaRPr lang="en-US" dirty="0" smtClean="0"/>
          </a:p>
          <a:p>
            <a:r>
              <a:rPr lang="en-US" dirty="0" smtClean="0"/>
              <a:t>For more details see Marco </a:t>
            </a:r>
            <a:r>
              <a:rPr lang="en-US" dirty="0"/>
              <a:t>Matos </a:t>
            </a:r>
            <a:r>
              <a:rPr lang="en-US" dirty="0" smtClean="0"/>
              <a:t>and Ben </a:t>
            </a:r>
            <a:r>
              <a:rPr lang="en-US" dirty="0" err="1" smtClean="0"/>
              <a:t>Srour’s</a:t>
            </a:r>
            <a:r>
              <a:rPr lang="en-US" dirty="0" smtClean="0"/>
              <a:t> sessions</a:t>
            </a:r>
            <a:endParaRPr lang="en-US" dirty="0"/>
          </a:p>
        </p:txBody>
      </p:sp>
    </p:spTree>
    <p:extLst>
      <p:ext uri="{BB962C8B-B14F-4D97-AF65-F5344CB8AC3E}">
        <p14:creationId xmlns:p14="http://schemas.microsoft.com/office/powerpoint/2010/main" val="72313277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
            </a:r>
            <a:br>
              <a:rPr lang="en-US" dirty="0" smtClean="0">
                <a:latin typeface="+mn-lt"/>
              </a:rPr>
            </a:br>
            <a:r>
              <a:rPr lang="en-US" dirty="0" smtClean="0">
                <a:latin typeface="+mn-lt"/>
              </a:rPr>
              <a:t>Have Fun building Metro style Apps</a:t>
            </a:r>
            <a:br>
              <a:rPr lang="en-US" dirty="0" smtClean="0">
                <a:latin typeface="+mn-lt"/>
              </a:rPr>
            </a:br>
            <a:r>
              <a:rPr lang="en-US" dirty="0" smtClean="0">
                <a:latin typeface="+mn-lt"/>
              </a:rPr>
              <a:t>and send us your feedback.</a:t>
            </a:r>
            <a:endParaRPr lang="en-US" dirty="0">
              <a:latin typeface="+mn-lt"/>
            </a:endParaRPr>
          </a:p>
        </p:txBody>
      </p:sp>
    </p:spTree>
    <p:extLst>
      <p:ext uri="{BB962C8B-B14F-4D97-AF65-F5344CB8AC3E}">
        <p14:creationId xmlns:p14="http://schemas.microsoft.com/office/powerpoint/2010/main" val="348541086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4225772"/>
          </a:xfrm>
        </p:spPr>
        <p:txBody>
          <a:bodyPr/>
          <a:lstStyle/>
          <a:p>
            <a:pPr marL="0" lvl="0" indent="0">
              <a:buNone/>
            </a:pPr>
            <a:r>
              <a:rPr lang="en-US" sz="2400" u="sng" dirty="0" smtClean="0"/>
              <a:t>XAML Related Sessions</a:t>
            </a:r>
          </a:p>
          <a:p>
            <a:pPr marL="0" lvl="0" indent="0">
              <a:buNone/>
            </a:pPr>
            <a:endParaRPr lang="en-US" sz="1000" u="sng" dirty="0" smtClean="0"/>
          </a:p>
          <a:p>
            <a:pPr marL="0" lvl="0" indent="0">
              <a:buNone/>
            </a:pPr>
            <a:r>
              <a:rPr lang="en-US" sz="2400" dirty="0" smtClean="0"/>
              <a:t>[</a:t>
            </a:r>
            <a:r>
              <a:rPr lang="en-US" sz="2400" dirty="0"/>
              <a:t>APP-741T] Metro style apps using XAML: Make your app shine</a:t>
            </a:r>
          </a:p>
          <a:p>
            <a:pPr marL="0" lvl="0" indent="0">
              <a:buNone/>
            </a:pPr>
            <a:r>
              <a:rPr lang="en-US" sz="2400" dirty="0"/>
              <a:t>[APP-494T] Stand out with styling and animation in your XAML app</a:t>
            </a:r>
          </a:p>
          <a:p>
            <a:pPr marL="0" lvl="0" indent="0">
              <a:buNone/>
            </a:pPr>
            <a:r>
              <a:rPr lang="en-US" sz="2400" dirty="0"/>
              <a:t>[APP-517T] Build polished collection and list apps using XAML</a:t>
            </a:r>
          </a:p>
          <a:p>
            <a:pPr marL="0" lvl="0" indent="0">
              <a:buNone/>
            </a:pPr>
            <a:r>
              <a:rPr lang="en-US" sz="2400" dirty="0"/>
              <a:t>[APP-503T] Make great touch apps using XAML</a:t>
            </a:r>
          </a:p>
          <a:p>
            <a:pPr marL="0" lvl="0" indent="0">
              <a:buNone/>
            </a:pPr>
            <a:r>
              <a:rPr lang="en-US" sz="2400" dirty="0"/>
              <a:t>[TOOL-515T] Tips and tricks for developing Metro style apps using XAML </a:t>
            </a:r>
          </a:p>
          <a:p>
            <a:pPr marL="0" lvl="0" indent="0">
              <a:buNone/>
            </a:pPr>
            <a:r>
              <a:rPr lang="en-US" sz="2400" dirty="0"/>
              <a:t>[APP-912T] Build data-driven collection and list apps using XAML</a:t>
            </a:r>
          </a:p>
          <a:p>
            <a:pPr marL="0" lvl="0" indent="0">
              <a:buNone/>
            </a:pPr>
            <a:r>
              <a:rPr lang="en-US" sz="2400" dirty="0"/>
              <a:t>[APP-788T] Integrating stunning media experiences in XAML</a:t>
            </a:r>
          </a:p>
          <a:p>
            <a:pPr marL="0" lvl="0" indent="0">
              <a:buNone/>
            </a:pPr>
            <a:r>
              <a:rPr lang="en-US" sz="2400" dirty="0"/>
              <a:t>[APP-914T] The lifetime of XAML text: from input to display through printing</a:t>
            </a:r>
          </a:p>
          <a:p>
            <a:pPr marL="0" lvl="0" indent="0">
              <a:buNone/>
            </a:pPr>
            <a:r>
              <a:rPr lang="en-US" sz="2400" dirty="0"/>
              <a:t>[APP-847T] Reach all your customer's devices with one beautiful XAML user </a:t>
            </a:r>
            <a:r>
              <a:rPr lang="en-US" sz="2400" dirty="0" smtClean="0"/>
              <a:t>interface</a:t>
            </a:r>
            <a:endParaRPr lang="en-US" sz="2400" dirty="0"/>
          </a:p>
        </p:txBody>
      </p:sp>
    </p:spTree>
    <p:extLst>
      <p:ext uri="{BB962C8B-B14F-4D97-AF65-F5344CB8AC3E}">
        <p14:creationId xmlns:p14="http://schemas.microsoft.com/office/powerpoint/2010/main" val="424737822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4" y="1447800"/>
            <a:ext cx="11149012" cy="3108543"/>
          </a:xfrm>
        </p:spPr>
        <p:txBody>
          <a:bodyPr/>
          <a:lstStyle/>
          <a:p>
            <a:pPr marL="0" indent="0">
              <a:buNone/>
            </a:pPr>
            <a:r>
              <a:rPr lang="en-US" sz="2400" b="1" u="sng" dirty="0" smtClean="0"/>
              <a:t>XAML Chalk Talks</a:t>
            </a:r>
          </a:p>
          <a:p>
            <a:pPr marL="0" indent="0">
              <a:buNone/>
            </a:pPr>
            <a:endParaRPr lang="en-US" sz="1000" u="sng" dirty="0"/>
          </a:p>
          <a:p>
            <a:pPr marL="0" lvl="0" indent="0">
              <a:buNone/>
            </a:pPr>
            <a:r>
              <a:rPr lang="en-US" sz="2400" dirty="0"/>
              <a:t>[APP-528C] Build world-ready Metro style apps using XAML</a:t>
            </a:r>
          </a:p>
          <a:p>
            <a:pPr marL="0" lvl="0" indent="0">
              <a:buNone/>
            </a:pPr>
            <a:r>
              <a:rPr lang="en-US" sz="2400" dirty="0"/>
              <a:t>[APP-542C] Build accessible Metro style apps using </a:t>
            </a:r>
            <a:r>
              <a:rPr lang="en-US" sz="2400" dirty="0" smtClean="0"/>
              <a:t>XAML</a:t>
            </a:r>
          </a:p>
          <a:p>
            <a:pPr marL="0" lvl="0" indent="0">
              <a:buNone/>
            </a:pPr>
            <a:endParaRPr lang="en-US" sz="2400" dirty="0"/>
          </a:p>
          <a:p>
            <a:pPr marL="0" lvl="0" indent="0">
              <a:buNone/>
            </a:pPr>
            <a:r>
              <a:rPr lang="en-US" sz="2400" u="sng" dirty="0" smtClean="0"/>
              <a:t>Other Related Sessions</a:t>
            </a:r>
          </a:p>
          <a:p>
            <a:pPr marL="0" lvl="0" indent="0">
              <a:buNone/>
            </a:pPr>
            <a:endParaRPr lang="en-US" sz="1000" u="sng" dirty="0" smtClean="0"/>
          </a:p>
          <a:p>
            <a:pPr marL="0" lvl="0" indent="0">
              <a:buNone/>
            </a:pPr>
            <a:r>
              <a:rPr lang="en-US" sz="2400" dirty="0"/>
              <a:t>[APP-409T] Fundamentals of Metro style apps: How and when your app will run</a:t>
            </a:r>
            <a:endParaRPr lang="en-US" sz="2400" dirty="0" smtClean="0"/>
          </a:p>
          <a:p>
            <a:pPr marL="0" lvl="0" indent="0">
              <a:buNone/>
            </a:pPr>
            <a:r>
              <a:rPr lang="en-US" sz="2400" dirty="0"/>
              <a:t>[APP-396T] Using tiles and notifications </a:t>
            </a:r>
          </a:p>
        </p:txBody>
      </p:sp>
    </p:spTree>
    <p:extLst>
      <p:ext uri="{BB962C8B-B14F-4D97-AF65-F5344CB8AC3E}">
        <p14:creationId xmlns:p14="http://schemas.microsoft.com/office/powerpoint/2010/main" val="39322856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19114" y="1447800"/>
            <a:ext cx="11149012" cy="2668423"/>
          </a:xfrm>
        </p:spPr>
        <p:txBody>
          <a:bodyPr/>
          <a:lstStyle/>
          <a:p>
            <a:pPr marL="0" indent="0">
              <a:buNone/>
            </a:pPr>
            <a:r>
              <a:rPr lang="en-US" sz="2400" dirty="0" smtClean="0"/>
              <a:t>Metro style app </a:t>
            </a:r>
            <a:r>
              <a:rPr lang="en-US" sz="2400" dirty="0" err="1"/>
              <a:t>Dev</a:t>
            </a:r>
            <a:r>
              <a:rPr lang="en-US" sz="2400" dirty="0"/>
              <a:t> </a:t>
            </a:r>
            <a:r>
              <a:rPr lang="en-US" sz="2400" dirty="0" smtClean="0"/>
              <a:t>Center Links</a:t>
            </a:r>
          </a:p>
          <a:p>
            <a:pPr marL="0" indent="0">
              <a:buNone/>
            </a:pPr>
            <a:endParaRPr lang="en-US" sz="1000" dirty="0" smtClean="0"/>
          </a:p>
          <a:p>
            <a:pPr marL="460375" lvl="1" indent="-460375"/>
            <a:r>
              <a:rPr lang="en-US" sz="2400" u="sng" dirty="0" smtClean="0">
                <a:hlinkClick r:id="rId2"/>
              </a:rPr>
              <a:t>Learn to build Metro style apps</a:t>
            </a:r>
            <a:endParaRPr lang="en-US" sz="2400" u="sng" dirty="0" smtClean="0"/>
          </a:p>
          <a:p>
            <a:pPr marL="460375" lvl="1" indent="-460375"/>
            <a:r>
              <a:rPr lang="en-US" sz="2400" u="sng" dirty="0" smtClean="0">
                <a:hlinkClick r:id="rId3"/>
              </a:rPr>
              <a:t>Metro style app samples</a:t>
            </a:r>
            <a:r>
              <a:rPr lang="en-US" sz="2400" dirty="0" smtClean="0"/>
              <a:t> </a:t>
            </a:r>
            <a:endParaRPr lang="en-US" sz="2400" u="sng" dirty="0" smtClean="0">
              <a:hlinkClick r:id="rId4"/>
            </a:endParaRPr>
          </a:p>
          <a:p>
            <a:r>
              <a:rPr lang="en-US" sz="2400" u="sng" dirty="0" smtClean="0">
                <a:hlinkClick r:id="rId4"/>
              </a:rPr>
              <a:t>Building </a:t>
            </a:r>
            <a:r>
              <a:rPr lang="en-US" sz="2400" u="sng" dirty="0">
                <a:hlinkClick r:id="rId4"/>
              </a:rPr>
              <a:t>your first Metro style app with C#, C++, and Visual Basic</a:t>
            </a:r>
            <a:endParaRPr lang="en-US" sz="2400" u="sng" dirty="0"/>
          </a:p>
          <a:p>
            <a:r>
              <a:rPr lang="en-US" sz="2400" u="sng" dirty="0">
                <a:hlinkClick r:id="rId5"/>
              </a:rPr>
              <a:t>Developing basic Metro style apps with C#, C++, and Visual Basic</a:t>
            </a:r>
            <a:endParaRPr lang="en-US" sz="2400" u="sng" dirty="0"/>
          </a:p>
          <a:p>
            <a:pPr marL="0" indent="0">
              <a:buNone/>
            </a:pPr>
            <a:endParaRPr lang="en-US" dirty="0"/>
          </a:p>
        </p:txBody>
      </p:sp>
    </p:spTree>
    <p:extLst>
      <p:ext uri="{BB962C8B-B14F-4D97-AF65-F5344CB8AC3E}">
        <p14:creationId xmlns:p14="http://schemas.microsoft.com/office/powerpoint/2010/main" val="255604622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21545382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648226196"/>
      </p:ext>
    </p:extLst>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7661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81" y="228600"/>
            <a:ext cx="11149013" cy="609398"/>
          </a:xfrm>
        </p:spPr>
        <p:txBody>
          <a:bodyPr/>
          <a:lstStyle/>
          <a:p>
            <a:r>
              <a:rPr lang="en-US" dirty="0" smtClean="0">
                <a:latin typeface="Segoe UI Semibold" pitchFamily="34" charset="0"/>
                <a:ea typeface="Segoe UI" pitchFamily="34" charset="0"/>
                <a:cs typeface="Segoe UI" pitchFamily="34" charset="0"/>
              </a:rPr>
              <a:t>Windows 8</a:t>
            </a:r>
            <a:endParaRPr lang="en-US" dirty="0">
              <a:latin typeface="Segoe UI Semibold" pitchFamily="34" charset="0"/>
              <a:ea typeface="Segoe UI" pitchFamily="34" charset="0"/>
              <a:cs typeface="Segoe UI" pitchFamily="34" charset="0"/>
            </a:endParaRPr>
          </a:p>
        </p:txBody>
      </p:sp>
      <p:sp>
        <p:nvSpPr>
          <p:cNvPr id="28" name="Rectangle 27"/>
          <p:cNvSpPr/>
          <p:nvPr/>
        </p:nvSpPr>
        <p:spPr>
          <a:xfrm>
            <a:off x="1458581" y="5772690"/>
            <a:ext cx="9340434" cy="645459"/>
          </a:xfrm>
          <a:prstGeom prst="rect">
            <a:avLst/>
          </a:prstGeom>
          <a:solidFill>
            <a:schemeClr val="accent2"/>
          </a:solidFill>
          <a:ln>
            <a:noFill/>
          </a:ln>
          <a:effectLst/>
        </p:spPr>
        <p:style>
          <a:lnRef idx="1">
            <a:schemeClr val="accent3"/>
          </a:lnRef>
          <a:fillRef idx="2">
            <a:schemeClr val="accent3"/>
          </a:fillRef>
          <a:effectRef idx="1">
            <a:schemeClr val="accent3"/>
          </a:effectRef>
          <a:fontRef idx="minor">
            <a:schemeClr val="dk1"/>
          </a:fontRef>
        </p:style>
        <p:txBody>
          <a:bodyPr lIns="121725" tIns="60862" rIns="121725" bIns="60862" rtlCol="0" anchor="ctr"/>
          <a:lstStyle/>
          <a:p>
            <a:pPr algn="ctr"/>
            <a:r>
              <a:rPr lang="en-US" sz="2800" dirty="0" smtClean="0">
                <a:solidFill>
                  <a:schemeClr val="tx1"/>
                </a:solidFill>
                <a:latin typeface="+mj-lt"/>
              </a:rPr>
              <a:t>Windows Core OS Services</a:t>
            </a:r>
            <a:endParaRPr lang="en-US" sz="2800" dirty="0">
              <a:solidFill>
                <a:schemeClr val="tx1"/>
              </a:solidFill>
              <a:latin typeface="+mj-lt"/>
            </a:endParaRPr>
          </a:p>
        </p:txBody>
      </p:sp>
      <p:sp>
        <p:nvSpPr>
          <p:cNvPr id="41" name="Rectangle 40"/>
          <p:cNvSpPr/>
          <p:nvPr/>
        </p:nvSpPr>
        <p:spPr>
          <a:xfrm>
            <a:off x="5531578" y="2975039"/>
            <a:ext cx="2284113" cy="784727"/>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JavaScript</a:t>
            </a:r>
          </a:p>
          <a:p>
            <a:pPr algn="ctr"/>
            <a:r>
              <a:rPr lang="en-US" sz="2400" dirty="0" smtClean="0">
                <a:solidFill>
                  <a:schemeClr val="tx1"/>
                </a:solidFill>
                <a:latin typeface="+mj-lt"/>
              </a:rPr>
              <a:t>(Chakra)</a:t>
            </a:r>
            <a:endParaRPr lang="en-US" sz="2400" dirty="0">
              <a:solidFill>
                <a:schemeClr val="tx1"/>
              </a:solidFill>
              <a:latin typeface="+mj-lt"/>
            </a:endParaRPr>
          </a:p>
        </p:txBody>
      </p:sp>
      <p:sp>
        <p:nvSpPr>
          <p:cNvPr id="46" name="Rectangle 45"/>
          <p:cNvSpPr/>
          <p:nvPr/>
        </p:nvSpPr>
        <p:spPr>
          <a:xfrm>
            <a:off x="1458452" y="2975145"/>
            <a:ext cx="2048595"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C</a:t>
            </a:r>
          </a:p>
          <a:p>
            <a:pPr algn="ctr"/>
            <a:r>
              <a:rPr lang="en-US" sz="2400" dirty="0" smtClean="0">
                <a:solidFill>
                  <a:schemeClr val="tx1"/>
                </a:solidFill>
                <a:latin typeface="+mj-lt"/>
              </a:rPr>
              <a:t>C++</a:t>
            </a:r>
            <a:endParaRPr lang="en-US" sz="2400" dirty="0">
              <a:solidFill>
                <a:schemeClr val="tx1"/>
              </a:solidFill>
              <a:latin typeface="+mj-lt"/>
            </a:endParaRPr>
          </a:p>
        </p:txBody>
      </p:sp>
      <p:sp>
        <p:nvSpPr>
          <p:cNvPr id="47" name="Rectangle 46"/>
          <p:cNvSpPr/>
          <p:nvPr/>
        </p:nvSpPr>
        <p:spPr>
          <a:xfrm>
            <a:off x="3582675" y="2975145"/>
            <a:ext cx="1876939" cy="785883"/>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C#</a:t>
            </a:r>
          </a:p>
          <a:p>
            <a:pPr algn="ctr"/>
            <a:r>
              <a:rPr lang="en-US" sz="2400" dirty="0" smtClean="0">
                <a:solidFill>
                  <a:schemeClr val="tx1"/>
                </a:solidFill>
                <a:latin typeface="+mj-lt"/>
              </a:rPr>
              <a:t>VB</a:t>
            </a:r>
          </a:p>
        </p:txBody>
      </p:sp>
      <p:sp>
        <p:nvSpPr>
          <p:cNvPr id="26" name="Rectangle 25"/>
          <p:cNvSpPr/>
          <p:nvPr/>
        </p:nvSpPr>
        <p:spPr>
          <a:xfrm>
            <a:off x="1458581" y="1456316"/>
            <a:ext cx="6352282"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800" dirty="0" smtClean="0">
                <a:solidFill>
                  <a:schemeClr val="tx1"/>
                </a:solidFill>
                <a:latin typeface="+mj-lt"/>
              </a:rPr>
              <a:t>Metro style Apps</a:t>
            </a:r>
            <a:endParaRPr lang="en-US" sz="2800" dirty="0">
              <a:solidFill>
                <a:schemeClr val="tx1"/>
              </a:solidFill>
              <a:latin typeface="+mj-lt"/>
            </a:endParaRPr>
          </a:p>
        </p:txBody>
      </p:sp>
      <p:sp>
        <p:nvSpPr>
          <p:cNvPr id="24" name="Rectangle 23"/>
          <p:cNvSpPr/>
          <p:nvPr/>
        </p:nvSpPr>
        <p:spPr>
          <a:xfrm>
            <a:off x="1458452" y="3839230"/>
            <a:ext cx="6352411" cy="1849799"/>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smtClean="0">
              <a:solidFill>
                <a:schemeClr val="tx1"/>
              </a:solidFill>
              <a:latin typeface="+mj-lt"/>
            </a:endParaRPr>
          </a:p>
        </p:txBody>
      </p:sp>
      <p:sp>
        <p:nvSpPr>
          <p:cNvPr id="16" name="Rectangle 15"/>
          <p:cNvSpPr/>
          <p:nvPr/>
        </p:nvSpPr>
        <p:spPr>
          <a:xfrm>
            <a:off x="1573757" y="4361730"/>
            <a:ext cx="2036218"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Communication</a:t>
            </a:r>
          </a:p>
          <a:p>
            <a:pPr algn="ctr"/>
            <a:r>
              <a:rPr lang="en-US" dirty="0" smtClean="0">
                <a:solidFill>
                  <a:schemeClr val="tx1"/>
                </a:solidFill>
                <a:latin typeface="+mj-lt"/>
              </a:rPr>
              <a:t> &amp; Data</a:t>
            </a:r>
            <a:endParaRPr lang="en-US" dirty="0">
              <a:solidFill>
                <a:schemeClr val="tx1"/>
              </a:solidFill>
              <a:latin typeface="+mj-lt"/>
            </a:endParaRPr>
          </a:p>
        </p:txBody>
      </p:sp>
      <p:sp>
        <p:nvSpPr>
          <p:cNvPr id="17" name="Rectangle 16"/>
          <p:cNvSpPr/>
          <p:nvPr/>
        </p:nvSpPr>
        <p:spPr>
          <a:xfrm>
            <a:off x="1573757" y="5101154"/>
            <a:ext cx="6122220" cy="476034"/>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Application Model</a:t>
            </a:r>
            <a:endParaRPr lang="en-US" dirty="0">
              <a:solidFill>
                <a:schemeClr val="tx1"/>
              </a:solidFill>
              <a:latin typeface="+mj-lt"/>
            </a:endParaRPr>
          </a:p>
        </p:txBody>
      </p:sp>
      <p:sp>
        <p:nvSpPr>
          <p:cNvPr id="18" name="Rectangle 17"/>
          <p:cNvSpPr/>
          <p:nvPr/>
        </p:nvSpPr>
        <p:spPr>
          <a:xfrm>
            <a:off x="5775736" y="4361729"/>
            <a:ext cx="1920240" cy="623532"/>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Devices &amp; Printing</a:t>
            </a:r>
            <a:endParaRPr lang="en-US" dirty="0">
              <a:solidFill>
                <a:schemeClr val="tx1"/>
              </a:solidFill>
              <a:latin typeface="+mj-lt"/>
            </a:endParaRPr>
          </a:p>
        </p:txBody>
      </p:sp>
      <p:sp>
        <p:nvSpPr>
          <p:cNvPr id="4" name="Rectangle 3"/>
          <p:cNvSpPr/>
          <p:nvPr/>
        </p:nvSpPr>
        <p:spPr>
          <a:xfrm>
            <a:off x="2570842" y="3841580"/>
            <a:ext cx="3944958" cy="461665"/>
          </a:xfrm>
          <a:prstGeom prst="rect">
            <a:avLst/>
          </a:prstGeom>
        </p:spPr>
        <p:txBody>
          <a:bodyPr wrap="square">
            <a:spAutoFit/>
          </a:bodyPr>
          <a:lstStyle/>
          <a:p>
            <a:pPr algn="ctr"/>
            <a:r>
              <a:rPr lang="en-US" sz="2400" dirty="0" err="1" smtClean="0">
                <a:latin typeface="+mj-lt"/>
              </a:rPr>
              <a:t>WinRT</a:t>
            </a:r>
            <a:r>
              <a:rPr lang="en-US" sz="2400" dirty="0" smtClean="0">
                <a:latin typeface="+mj-lt"/>
              </a:rPr>
              <a:t> APIs</a:t>
            </a:r>
            <a:endParaRPr lang="en-US" sz="2400" dirty="0">
              <a:latin typeface="+mj-lt"/>
            </a:endParaRPr>
          </a:p>
        </p:txBody>
      </p:sp>
      <p:sp>
        <p:nvSpPr>
          <p:cNvPr id="23" name="Rectangle 22"/>
          <p:cNvSpPr/>
          <p:nvPr/>
        </p:nvSpPr>
        <p:spPr>
          <a:xfrm>
            <a:off x="3728308" y="4361730"/>
            <a:ext cx="1922623" cy="623531"/>
          </a:xfrm>
          <a:prstGeom prst="rect">
            <a:avLst/>
          </a:prstGeom>
          <a:solidFill>
            <a:schemeClr val="accent1"/>
          </a:solid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dirty="0" smtClean="0">
                <a:solidFill>
                  <a:schemeClr val="tx1"/>
                </a:solidFill>
                <a:latin typeface="+mj-lt"/>
              </a:rPr>
              <a:t>Graphics &amp; Media </a:t>
            </a:r>
            <a:endParaRPr lang="en-US" dirty="0">
              <a:solidFill>
                <a:schemeClr val="tx1"/>
              </a:solidFill>
              <a:latin typeface="+mj-lt"/>
            </a:endParaRPr>
          </a:p>
        </p:txBody>
      </p:sp>
      <p:sp>
        <p:nvSpPr>
          <p:cNvPr id="30" name="Rectangle 29"/>
          <p:cNvSpPr/>
          <p:nvPr/>
        </p:nvSpPr>
        <p:spPr>
          <a:xfrm>
            <a:off x="2030557" y="2175778"/>
            <a:ext cx="2952980" cy="719190"/>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XAML</a:t>
            </a:r>
          </a:p>
        </p:txBody>
      </p:sp>
      <p:sp>
        <p:nvSpPr>
          <p:cNvPr id="32" name="Rectangle 31"/>
          <p:cNvSpPr/>
          <p:nvPr/>
        </p:nvSpPr>
        <p:spPr>
          <a:xfrm>
            <a:off x="5531706" y="2175777"/>
            <a:ext cx="2281602" cy="719191"/>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400" dirty="0" smtClean="0">
                <a:solidFill>
                  <a:schemeClr val="tx1"/>
                </a:solidFill>
                <a:latin typeface="+mj-lt"/>
              </a:rPr>
              <a:t>HTML / CSS</a:t>
            </a:r>
          </a:p>
        </p:txBody>
      </p:sp>
      <p:sp>
        <p:nvSpPr>
          <p:cNvPr id="40" name="Rectangle 39"/>
          <p:cNvSpPr/>
          <p:nvPr/>
        </p:nvSpPr>
        <p:spPr>
          <a:xfrm>
            <a:off x="7882998" y="2171232"/>
            <a:ext cx="1066324" cy="2814029"/>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smtClean="0">
                <a:solidFill>
                  <a:schemeClr val="tx1"/>
                </a:solidFill>
                <a:latin typeface="+mj-lt"/>
              </a:rPr>
              <a:t>HTML</a:t>
            </a:r>
            <a:endParaRPr lang="en-US" dirty="0">
              <a:solidFill>
                <a:schemeClr val="tx1"/>
              </a:solidFill>
              <a:latin typeface="+mj-lt"/>
            </a:endParaRPr>
          </a:p>
          <a:p>
            <a:pPr algn="ctr"/>
            <a:r>
              <a:rPr lang="en-US" sz="1400" dirty="0" smtClean="0">
                <a:solidFill>
                  <a:schemeClr val="tx1"/>
                </a:solidFill>
                <a:latin typeface="+mj-lt"/>
              </a:rPr>
              <a:t>JavaScript</a:t>
            </a:r>
            <a:endParaRPr lang="en-US" sz="1200" dirty="0" smtClean="0">
              <a:solidFill>
                <a:schemeClr val="tx1"/>
              </a:solidFill>
              <a:latin typeface="+mj-lt"/>
            </a:endParaRPr>
          </a:p>
        </p:txBody>
      </p:sp>
      <p:sp>
        <p:nvSpPr>
          <p:cNvPr id="53" name="Rectangle 52"/>
          <p:cNvSpPr/>
          <p:nvPr/>
        </p:nvSpPr>
        <p:spPr>
          <a:xfrm>
            <a:off x="10091688" y="2171232"/>
            <a:ext cx="707326" cy="281402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a:solidFill>
                <a:schemeClr val="tx1"/>
              </a:solidFill>
              <a:latin typeface="+mj-lt"/>
            </a:endParaRPr>
          </a:p>
        </p:txBody>
      </p:sp>
      <p:sp>
        <p:nvSpPr>
          <p:cNvPr id="54" name="Rectangle 53"/>
          <p:cNvSpPr/>
          <p:nvPr/>
        </p:nvSpPr>
        <p:spPr>
          <a:xfrm>
            <a:off x="9027303" y="2175777"/>
            <a:ext cx="996180" cy="2809483"/>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smtClean="0">
              <a:solidFill>
                <a:schemeClr val="tx1"/>
              </a:solidFill>
              <a:latin typeface="+mj-lt"/>
            </a:endParaRPr>
          </a:p>
        </p:txBody>
      </p:sp>
      <p:sp>
        <p:nvSpPr>
          <p:cNvPr id="55" name="TextBox 54"/>
          <p:cNvSpPr txBox="1"/>
          <p:nvPr/>
        </p:nvSpPr>
        <p:spPr>
          <a:xfrm>
            <a:off x="9105900" y="3302289"/>
            <a:ext cx="790576" cy="615553"/>
          </a:xfrm>
          <a:prstGeom prst="rect">
            <a:avLst/>
          </a:prstGeom>
          <a:solidFill>
            <a:srgbClr val="00B0F0"/>
          </a:solidFill>
        </p:spPr>
        <p:txBody>
          <a:bodyPr wrap="square" lIns="0" tIns="0" rIns="0" bIns="0" rtlCol="0">
            <a:spAutoFit/>
          </a:bodyPr>
          <a:lstStyle/>
          <a:p>
            <a:pPr algn="ctr"/>
            <a:r>
              <a:rPr lang="en-US" sz="2000" dirty="0" smtClean="0">
                <a:latin typeface="+mj-lt"/>
              </a:rPr>
              <a:t>C</a:t>
            </a:r>
          </a:p>
          <a:p>
            <a:pPr algn="ctr"/>
            <a:r>
              <a:rPr lang="en-US" sz="2000" dirty="0" smtClean="0">
                <a:latin typeface="+mj-lt"/>
              </a:rPr>
              <a:t>C++</a:t>
            </a:r>
            <a:endParaRPr lang="en-US" sz="2000" dirty="0">
              <a:latin typeface="+mj-lt"/>
            </a:endParaRPr>
          </a:p>
        </p:txBody>
      </p:sp>
      <p:sp>
        <p:nvSpPr>
          <p:cNvPr id="57" name="TextBox 56"/>
          <p:cNvSpPr txBox="1"/>
          <p:nvPr/>
        </p:nvSpPr>
        <p:spPr>
          <a:xfrm>
            <a:off x="10115566" y="3302289"/>
            <a:ext cx="629416" cy="615553"/>
          </a:xfrm>
          <a:prstGeom prst="rect">
            <a:avLst/>
          </a:prstGeom>
          <a:solidFill>
            <a:srgbClr val="00B0F0"/>
          </a:solidFill>
        </p:spPr>
        <p:txBody>
          <a:bodyPr wrap="square" lIns="0" tIns="0" rIns="0" bIns="0" rtlCol="0">
            <a:spAutoFit/>
          </a:bodyPr>
          <a:lstStyle/>
          <a:p>
            <a:pPr algn="ctr"/>
            <a:r>
              <a:rPr lang="en-US" sz="2000" dirty="0" smtClean="0">
                <a:latin typeface="+mj-lt"/>
              </a:rPr>
              <a:t>C#</a:t>
            </a:r>
          </a:p>
          <a:p>
            <a:pPr algn="ctr"/>
            <a:r>
              <a:rPr lang="en-US" sz="2000" dirty="0" smtClean="0">
                <a:latin typeface="+mj-lt"/>
              </a:rPr>
              <a:t>VB</a:t>
            </a:r>
          </a:p>
        </p:txBody>
      </p:sp>
      <p:sp>
        <p:nvSpPr>
          <p:cNvPr id="58" name="Rectangle 57"/>
          <p:cNvSpPr/>
          <p:nvPr/>
        </p:nvSpPr>
        <p:spPr>
          <a:xfrm>
            <a:off x="7882998" y="1456316"/>
            <a:ext cx="2921359" cy="63177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lIns="121725" tIns="60862" rIns="121725" bIns="60862" rtlCol="0" anchor="ctr"/>
          <a:lstStyle/>
          <a:p>
            <a:pPr algn="ctr"/>
            <a:r>
              <a:rPr lang="en-US" sz="2800" dirty="0" smtClean="0">
                <a:solidFill>
                  <a:schemeClr val="tx1"/>
                </a:solidFill>
                <a:latin typeface="+mj-lt"/>
              </a:rPr>
              <a:t>Desktop Apps</a:t>
            </a:r>
            <a:endParaRPr lang="en-US" sz="2800" dirty="0">
              <a:solidFill>
                <a:schemeClr val="tx1"/>
              </a:solidFill>
              <a:latin typeface="+mj-lt"/>
            </a:endParaRPr>
          </a:p>
        </p:txBody>
      </p:sp>
      <p:sp>
        <p:nvSpPr>
          <p:cNvPr id="33" name="Rectangle 32"/>
          <p:cNvSpPr/>
          <p:nvPr/>
        </p:nvSpPr>
        <p:spPr>
          <a:xfrm>
            <a:off x="9027303" y="5053654"/>
            <a:ext cx="996179"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2000" dirty="0">
                <a:solidFill>
                  <a:schemeClr val="tx1"/>
                </a:solidFill>
                <a:latin typeface="+mj-lt"/>
              </a:rPr>
              <a:t>Win32</a:t>
            </a:r>
          </a:p>
        </p:txBody>
      </p:sp>
      <p:sp>
        <p:nvSpPr>
          <p:cNvPr id="34" name="Rectangle 33"/>
          <p:cNvSpPr/>
          <p:nvPr/>
        </p:nvSpPr>
        <p:spPr>
          <a:xfrm>
            <a:off x="10091688" y="5053651"/>
            <a:ext cx="707326"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smtClean="0">
                <a:solidFill>
                  <a:schemeClr val="tx1"/>
                </a:solidFill>
              </a:rPr>
              <a:t>.</a:t>
            </a:r>
            <a:r>
              <a:rPr lang="en-US" sz="1600" dirty="0">
                <a:solidFill>
                  <a:schemeClr val="tx1"/>
                </a:solidFill>
                <a:latin typeface="+mj-lt"/>
              </a:rPr>
              <a:t>NET / SL</a:t>
            </a:r>
          </a:p>
        </p:txBody>
      </p:sp>
      <p:sp>
        <p:nvSpPr>
          <p:cNvPr id="35" name="Rectangle 34"/>
          <p:cNvSpPr/>
          <p:nvPr/>
        </p:nvSpPr>
        <p:spPr>
          <a:xfrm>
            <a:off x="7882998" y="5053654"/>
            <a:ext cx="1066324" cy="635378"/>
          </a:xfrm>
          <a:prstGeom prst="rect">
            <a:avLst/>
          </a:prstGeom>
          <a:solidFill>
            <a:srgbClr val="00B0F0"/>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600" dirty="0" smtClean="0">
                <a:solidFill>
                  <a:schemeClr val="tx1"/>
                </a:solidFill>
                <a:latin typeface="+mj-lt"/>
              </a:rPr>
              <a:t>Internet Explorer</a:t>
            </a:r>
            <a:endParaRPr lang="en-US" sz="1600" dirty="0">
              <a:solidFill>
                <a:schemeClr val="tx1"/>
              </a:solidFill>
              <a:latin typeface="+mj-lt"/>
            </a:endParaRPr>
          </a:p>
        </p:txBody>
      </p:sp>
      <p:sp>
        <p:nvSpPr>
          <p:cNvPr id="36" name="Rectangle 35"/>
          <p:cNvSpPr/>
          <p:nvPr/>
        </p:nvSpPr>
        <p:spPr>
          <a:xfrm>
            <a:off x="1458452" y="2175778"/>
            <a:ext cx="486953" cy="801935"/>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a:solidFill>
                <a:schemeClr val="tx1"/>
              </a:solidFill>
              <a:latin typeface="+mj-lt"/>
            </a:endParaRPr>
          </a:p>
        </p:txBody>
      </p:sp>
      <p:sp>
        <p:nvSpPr>
          <p:cNvPr id="37" name="Rectangle 36"/>
          <p:cNvSpPr/>
          <p:nvPr/>
        </p:nvSpPr>
        <p:spPr>
          <a:xfrm>
            <a:off x="5066885" y="2175778"/>
            <a:ext cx="392730" cy="814442"/>
          </a:xfrm>
          <a:prstGeom prst="rect">
            <a:avLst/>
          </a:prstGeom>
          <a:solidFill>
            <a:schemeClr val="accent1"/>
          </a:solidFill>
          <a:ln>
            <a:no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endParaRPr lang="en-US" sz="2400" dirty="0">
              <a:solidFill>
                <a:schemeClr val="tx1"/>
              </a:solidFill>
              <a:latin typeface="+mj-lt"/>
            </a:endParaRPr>
          </a:p>
        </p:txBody>
      </p:sp>
      <p:sp>
        <p:nvSpPr>
          <p:cNvPr id="38" name="Rectangle 37"/>
          <p:cNvSpPr/>
          <p:nvPr/>
        </p:nvSpPr>
        <p:spPr>
          <a:xfrm rot="16200000">
            <a:off x="32963" y="4453539"/>
            <a:ext cx="1847452"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smtClean="0">
                <a:solidFill>
                  <a:schemeClr val="tx1"/>
                </a:solidFill>
                <a:latin typeface="+mj-lt"/>
              </a:rPr>
              <a:t>System Services</a:t>
            </a:r>
            <a:endParaRPr lang="en-US" sz="1400" dirty="0">
              <a:solidFill>
                <a:schemeClr val="tx1"/>
              </a:solidFill>
              <a:latin typeface="+mj-lt"/>
            </a:endParaRPr>
          </a:p>
        </p:txBody>
      </p:sp>
      <p:sp>
        <p:nvSpPr>
          <p:cNvPr id="45" name="Rectangle 44"/>
          <p:cNvSpPr/>
          <p:nvPr/>
        </p:nvSpPr>
        <p:spPr>
          <a:xfrm rot="16200000">
            <a:off x="642368" y="2193309"/>
            <a:ext cx="628651"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300" dirty="0" smtClean="0">
                <a:solidFill>
                  <a:schemeClr val="tx1"/>
                </a:solidFill>
                <a:latin typeface="+mj-lt"/>
              </a:rPr>
              <a:t>View</a:t>
            </a:r>
            <a:endParaRPr lang="en-US" sz="1300" dirty="0">
              <a:solidFill>
                <a:schemeClr val="tx1"/>
              </a:solidFill>
              <a:latin typeface="+mj-lt"/>
            </a:endParaRPr>
          </a:p>
        </p:txBody>
      </p:sp>
      <p:sp>
        <p:nvSpPr>
          <p:cNvPr id="59" name="Rectangle 58"/>
          <p:cNvSpPr/>
          <p:nvPr/>
        </p:nvSpPr>
        <p:spPr>
          <a:xfrm rot="16200000">
            <a:off x="524293" y="3015600"/>
            <a:ext cx="864794"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000" dirty="0" smtClean="0">
                <a:solidFill>
                  <a:schemeClr val="tx1"/>
                </a:solidFill>
                <a:latin typeface="+mj-lt"/>
              </a:rPr>
              <a:t>Model Controller</a:t>
            </a:r>
            <a:endParaRPr lang="en-US" sz="1000" dirty="0">
              <a:solidFill>
                <a:schemeClr val="tx1"/>
              </a:solidFill>
              <a:latin typeface="+mj-lt"/>
            </a:endParaRPr>
          </a:p>
        </p:txBody>
      </p:sp>
      <p:sp>
        <p:nvSpPr>
          <p:cNvPr id="60" name="Rectangle 59"/>
          <p:cNvSpPr/>
          <p:nvPr/>
        </p:nvSpPr>
        <p:spPr>
          <a:xfrm rot="16200000">
            <a:off x="633957" y="5795529"/>
            <a:ext cx="645460" cy="623531"/>
          </a:xfrm>
          <a:prstGeom prst="rect">
            <a:avLst/>
          </a:prstGeom>
          <a:noFill/>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lIns="121725" tIns="60862" rIns="121725" bIns="60862" rtlCol="0" anchor="ctr"/>
          <a:lstStyle/>
          <a:p>
            <a:pPr algn="ctr"/>
            <a:r>
              <a:rPr lang="en-US" sz="1400" dirty="0" smtClean="0">
                <a:solidFill>
                  <a:schemeClr val="tx1"/>
                </a:solidFill>
                <a:latin typeface="+mj-lt"/>
              </a:rPr>
              <a:t>Core</a:t>
            </a:r>
            <a:endParaRPr lang="en-US" sz="1400" dirty="0">
              <a:solidFill>
                <a:schemeClr val="tx1"/>
              </a:solidFill>
              <a:latin typeface="+mj-lt"/>
            </a:endParaRPr>
          </a:p>
        </p:txBody>
      </p:sp>
      <p:sp>
        <p:nvSpPr>
          <p:cNvPr id="31" name="Rectangle 30"/>
          <p:cNvSpPr/>
          <p:nvPr/>
        </p:nvSpPr>
        <p:spPr bwMode="auto">
          <a:xfrm>
            <a:off x="1467114" y="1430436"/>
            <a:ext cx="4071364" cy="2330591"/>
          </a:xfrm>
          <a:custGeom>
            <a:avLst/>
            <a:gdLst>
              <a:gd name="connsiteX0" fmla="*/ 0 w 4064463"/>
              <a:gd name="connsiteY0" fmla="*/ 0 h 2304711"/>
              <a:gd name="connsiteX1" fmla="*/ 4064463 w 4064463"/>
              <a:gd name="connsiteY1" fmla="*/ 0 h 2304711"/>
              <a:gd name="connsiteX2" fmla="*/ 4064463 w 4064463"/>
              <a:gd name="connsiteY2" fmla="*/ 2304711 h 2304711"/>
              <a:gd name="connsiteX3" fmla="*/ 0 w 4064463"/>
              <a:gd name="connsiteY3" fmla="*/ 2304711 h 2304711"/>
              <a:gd name="connsiteX4" fmla="*/ 0 w 4064463"/>
              <a:gd name="connsiteY4" fmla="*/ 0 h 2304711"/>
              <a:gd name="connsiteX0" fmla="*/ 4064463 w 4155903"/>
              <a:gd name="connsiteY0" fmla="*/ 0 h 2304711"/>
              <a:gd name="connsiteX1" fmla="*/ 4064463 w 4155903"/>
              <a:gd name="connsiteY1" fmla="*/ 2304711 h 2304711"/>
              <a:gd name="connsiteX2" fmla="*/ 0 w 4155903"/>
              <a:gd name="connsiteY2" fmla="*/ 2304711 h 2304711"/>
              <a:gd name="connsiteX3" fmla="*/ 0 w 4155903"/>
              <a:gd name="connsiteY3" fmla="*/ 0 h 2304711"/>
              <a:gd name="connsiteX4" fmla="*/ 4155903 w 4155903"/>
              <a:gd name="connsiteY4" fmla="*/ 91440 h 2304711"/>
              <a:gd name="connsiteX0" fmla="*/ 4064463 w 4066188"/>
              <a:gd name="connsiteY0" fmla="*/ 0 h 2304711"/>
              <a:gd name="connsiteX1" fmla="*/ 4064463 w 4066188"/>
              <a:gd name="connsiteY1" fmla="*/ 2304711 h 2304711"/>
              <a:gd name="connsiteX2" fmla="*/ 0 w 4066188"/>
              <a:gd name="connsiteY2" fmla="*/ 2304711 h 2304711"/>
              <a:gd name="connsiteX3" fmla="*/ 0 w 4066188"/>
              <a:gd name="connsiteY3" fmla="*/ 0 h 2304711"/>
              <a:gd name="connsiteX4" fmla="*/ 4066188 w 4066188"/>
              <a:gd name="connsiteY4" fmla="*/ 1725 h 2304711"/>
              <a:gd name="connsiteX0" fmla="*/ 4064463 w 4064463"/>
              <a:gd name="connsiteY0" fmla="*/ 60385 h 2365096"/>
              <a:gd name="connsiteX1" fmla="*/ 4064463 w 4064463"/>
              <a:gd name="connsiteY1" fmla="*/ 2365096 h 2365096"/>
              <a:gd name="connsiteX2" fmla="*/ 0 w 4064463"/>
              <a:gd name="connsiteY2" fmla="*/ 2365096 h 2365096"/>
              <a:gd name="connsiteX3" fmla="*/ 0 w 4064463"/>
              <a:gd name="connsiteY3" fmla="*/ 60385 h 2365096"/>
              <a:gd name="connsiteX4" fmla="*/ 3969573 w 4064463"/>
              <a:gd name="connsiteY4" fmla="*/ 0 h 2365096"/>
              <a:gd name="connsiteX0" fmla="*/ 4071364 w 4071364"/>
              <a:gd name="connsiteY0" fmla="*/ 684937 h 2365096"/>
              <a:gd name="connsiteX1" fmla="*/ 4064463 w 4071364"/>
              <a:gd name="connsiteY1" fmla="*/ 2365096 h 2365096"/>
              <a:gd name="connsiteX2" fmla="*/ 0 w 4071364"/>
              <a:gd name="connsiteY2" fmla="*/ 2365096 h 2365096"/>
              <a:gd name="connsiteX3" fmla="*/ 0 w 4071364"/>
              <a:gd name="connsiteY3" fmla="*/ 60385 h 2365096"/>
              <a:gd name="connsiteX4" fmla="*/ 3969573 w 4071364"/>
              <a:gd name="connsiteY4" fmla="*/ 0 h 2365096"/>
              <a:gd name="connsiteX0" fmla="*/ 4071364 w 4071364"/>
              <a:gd name="connsiteY0" fmla="*/ 626278 h 2306437"/>
              <a:gd name="connsiteX1" fmla="*/ 4064463 w 4071364"/>
              <a:gd name="connsiteY1" fmla="*/ 2306437 h 2306437"/>
              <a:gd name="connsiteX2" fmla="*/ 0 w 4071364"/>
              <a:gd name="connsiteY2" fmla="*/ 2306437 h 2306437"/>
              <a:gd name="connsiteX3" fmla="*/ 0 w 4071364"/>
              <a:gd name="connsiteY3" fmla="*/ 1726 h 2306437"/>
              <a:gd name="connsiteX4" fmla="*/ 4010980 w 4071364"/>
              <a:gd name="connsiteY4" fmla="*/ 0 h 2306437"/>
              <a:gd name="connsiteX0" fmla="*/ 4071364 w 4071364"/>
              <a:gd name="connsiteY0" fmla="*/ 650432 h 2330591"/>
              <a:gd name="connsiteX1" fmla="*/ 4064463 w 4071364"/>
              <a:gd name="connsiteY1" fmla="*/ 2330591 h 2330591"/>
              <a:gd name="connsiteX2" fmla="*/ 0 w 4071364"/>
              <a:gd name="connsiteY2" fmla="*/ 2330591 h 2330591"/>
              <a:gd name="connsiteX3" fmla="*/ 0 w 4071364"/>
              <a:gd name="connsiteY3" fmla="*/ 25880 h 2330591"/>
              <a:gd name="connsiteX4" fmla="*/ 4048937 w 4071364"/>
              <a:gd name="connsiteY4" fmla="*/ 0 h 2330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1364" h="2330591">
                <a:moveTo>
                  <a:pt x="4071364" y="650432"/>
                </a:moveTo>
                <a:cubicBezTo>
                  <a:pt x="4069064" y="1210485"/>
                  <a:pt x="4066763" y="1770538"/>
                  <a:pt x="4064463" y="2330591"/>
                </a:cubicBezTo>
                <a:lnTo>
                  <a:pt x="0" y="2330591"/>
                </a:lnTo>
                <a:lnTo>
                  <a:pt x="0" y="25880"/>
                </a:lnTo>
                <a:lnTo>
                  <a:pt x="4048937" y="0"/>
                </a:lnTo>
              </a:path>
            </a:pathLst>
          </a:cu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9" name="Rectangle 38"/>
          <p:cNvSpPr/>
          <p:nvPr/>
        </p:nvSpPr>
        <p:spPr bwMode="auto">
          <a:xfrm>
            <a:off x="1573756" y="5116428"/>
            <a:ext cx="6122219" cy="460760"/>
          </a:xfrm>
          <a:prstGeom prst="rect">
            <a:avLst/>
          </a:pr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2" name="Title 1"/>
          <p:cNvSpPr txBox="1">
            <a:spLocks/>
          </p:cNvSpPr>
          <p:nvPr/>
        </p:nvSpPr>
        <p:spPr>
          <a:xfrm>
            <a:off x="8204229" y="3419244"/>
            <a:ext cx="2969177" cy="4985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3600" dirty="0" smtClean="0">
                <a:latin typeface="Segoe UI Semibold" pitchFamily="34" charset="0"/>
                <a:ea typeface="Segoe UI" pitchFamily="34" charset="0"/>
                <a:cs typeface="Segoe UI" pitchFamily="34" charset="0"/>
              </a:rPr>
              <a:t>Session Focus</a:t>
            </a:r>
          </a:p>
        </p:txBody>
      </p:sp>
      <p:cxnSp>
        <p:nvCxnSpPr>
          <p:cNvPr id="43" name="Straight Arrow Connector 42"/>
          <p:cNvCxnSpPr/>
          <p:nvPr/>
        </p:nvCxnSpPr>
        <p:spPr>
          <a:xfrm flipH="1">
            <a:off x="7669237" y="3668543"/>
            <a:ext cx="534992" cy="1447885"/>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4872038" y="2824162"/>
            <a:ext cx="3317904" cy="849146"/>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auto">
          <a:xfrm>
            <a:off x="5478442" y="1422145"/>
            <a:ext cx="2332421" cy="647301"/>
          </a:xfrm>
          <a:custGeom>
            <a:avLst/>
            <a:gdLst>
              <a:gd name="connsiteX0" fmla="*/ 0 w 2284114"/>
              <a:gd name="connsiteY0" fmla="*/ 0 h 631773"/>
              <a:gd name="connsiteX1" fmla="*/ 2284114 w 2284114"/>
              <a:gd name="connsiteY1" fmla="*/ 0 h 631773"/>
              <a:gd name="connsiteX2" fmla="*/ 2284114 w 2284114"/>
              <a:gd name="connsiteY2" fmla="*/ 631773 h 631773"/>
              <a:gd name="connsiteX3" fmla="*/ 0 w 2284114"/>
              <a:gd name="connsiteY3" fmla="*/ 631773 h 631773"/>
              <a:gd name="connsiteX4" fmla="*/ 0 w 2284114"/>
              <a:gd name="connsiteY4" fmla="*/ 0 h 631773"/>
              <a:gd name="connsiteX0" fmla="*/ 0 w 2284114"/>
              <a:gd name="connsiteY0" fmla="*/ 631773 h 723213"/>
              <a:gd name="connsiteX1" fmla="*/ 0 w 2284114"/>
              <a:gd name="connsiteY1" fmla="*/ 0 h 723213"/>
              <a:gd name="connsiteX2" fmla="*/ 2284114 w 2284114"/>
              <a:gd name="connsiteY2" fmla="*/ 0 h 723213"/>
              <a:gd name="connsiteX3" fmla="*/ 2284114 w 2284114"/>
              <a:gd name="connsiteY3" fmla="*/ 631773 h 723213"/>
              <a:gd name="connsiteX4" fmla="*/ 91440 w 2284114"/>
              <a:gd name="connsiteY4" fmla="*/ 723213 h 723213"/>
              <a:gd name="connsiteX0" fmla="*/ 5176 w 2289290"/>
              <a:gd name="connsiteY0" fmla="*/ 631773 h 631773"/>
              <a:gd name="connsiteX1" fmla="*/ 5176 w 2289290"/>
              <a:gd name="connsiteY1" fmla="*/ 0 h 631773"/>
              <a:gd name="connsiteX2" fmla="*/ 2289290 w 2289290"/>
              <a:gd name="connsiteY2" fmla="*/ 0 h 631773"/>
              <a:gd name="connsiteX3" fmla="*/ 2289290 w 2289290"/>
              <a:gd name="connsiteY3" fmla="*/ 631773 h 631773"/>
              <a:gd name="connsiteX4" fmla="*/ 0 w 2289290"/>
              <a:gd name="connsiteY4" fmla="*/ 626597 h 631773"/>
              <a:gd name="connsiteX0" fmla="*/ 5176 w 2289290"/>
              <a:gd name="connsiteY0" fmla="*/ 631773 h 631773"/>
              <a:gd name="connsiteX1" fmla="*/ 5176 w 2289290"/>
              <a:gd name="connsiteY1" fmla="*/ 0 h 631773"/>
              <a:gd name="connsiteX2" fmla="*/ 2289290 w 2289290"/>
              <a:gd name="connsiteY2" fmla="*/ 0 h 631773"/>
              <a:gd name="connsiteX3" fmla="*/ 2289290 w 2289290"/>
              <a:gd name="connsiteY3" fmla="*/ 631773 h 631773"/>
              <a:gd name="connsiteX4" fmla="*/ 0 w 2289290"/>
              <a:gd name="connsiteY4" fmla="*/ 626597 h 631773"/>
              <a:gd name="connsiteX0" fmla="*/ 5176 w 2289290"/>
              <a:gd name="connsiteY0" fmla="*/ 631773 h 631773"/>
              <a:gd name="connsiteX1" fmla="*/ 2289290 w 2289290"/>
              <a:gd name="connsiteY1" fmla="*/ 0 h 631773"/>
              <a:gd name="connsiteX2" fmla="*/ 2289290 w 2289290"/>
              <a:gd name="connsiteY2" fmla="*/ 631773 h 631773"/>
              <a:gd name="connsiteX3" fmla="*/ 0 w 2289290"/>
              <a:gd name="connsiteY3" fmla="*/ 626597 h 631773"/>
              <a:gd name="connsiteX0" fmla="*/ 0 w 2284114"/>
              <a:gd name="connsiteY0" fmla="*/ 631773 h 643850"/>
              <a:gd name="connsiteX1" fmla="*/ 2284114 w 2284114"/>
              <a:gd name="connsiteY1" fmla="*/ 0 h 643850"/>
              <a:gd name="connsiteX2" fmla="*/ 2284114 w 2284114"/>
              <a:gd name="connsiteY2" fmla="*/ 631773 h 643850"/>
              <a:gd name="connsiteX3" fmla="*/ 246716 w 2284114"/>
              <a:gd name="connsiteY3" fmla="*/ 643850 h 643850"/>
              <a:gd name="connsiteX0" fmla="*/ 0 w 2494598"/>
              <a:gd name="connsiteY0" fmla="*/ 0 h 671135"/>
              <a:gd name="connsiteX1" fmla="*/ 2494598 w 2494598"/>
              <a:gd name="connsiteY1" fmla="*/ 27285 h 671135"/>
              <a:gd name="connsiteX2" fmla="*/ 2494598 w 2494598"/>
              <a:gd name="connsiteY2" fmla="*/ 659058 h 671135"/>
              <a:gd name="connsiteX3" fmla="*/ 457200 w 2494598"/>
              <a:gd name="connsiteY3" fmla="*/ 671135 h 671135"/>
              <a:gd name="connsiteX0" fmla="*/ 0 w 2494598"/>
              <a:gd name="connsiteY0" fmla="*/ 0 h 674586"/>
              <a:gd name="connsiteX1" fmla="*/ 2494598 w 2494598"/>
              <a:gd name="connsiteY1" fmla="*/ 27285 h 674586"/>
              <a:gd name="connsiteX2" fmla="*/ 2494598 w 2494598"/>
              <a:gd name="connsiteY2" fmla="*/ 659058 h 674586"/>
              <a:gd name="connsiteX3" fmla="*/ 112143 w 2494598"/>
              <a:gd name="connsiteY3" fmla="*/ 674586 h 674586"/>
              <a:gd name="connsiteX0" fmla="*/ 0 w 2484246"/>
              <a:gd name="connsiteY0" fmla="*/ 27924 h 647301"/>
              <a:gd name="connsiteX1" fmla="*/ 2484246 w 2484246"/>
              <a:gd name="connsiteY1" fmla="*/ 0 h 647301"/>
              <a:gd name="connsiteX2" fmla="*/ 2484246 w 2484246"/>
              <a:gd name="connsiteY2" fmla="*/ 631773 h 647301"/>
              <a:gd name="connsiteX3" fmla="*/ 101791 w 2484246"/>
              <a:gd name="connsiteY3" fmla="*/ 647301 h 647301"/>
              <a:gd name="connsiteX0" fmla="*/ 50034 w 2382455"/>
              <a:gd name="connsiteY0" fmla="*/ 10671 h 647301"/>
              <a:gd name="connsiteX1" fmla="*/ 2382455 w 2382455"/>
              <a:gd name="connsiteY1" fmla="*/ 0 h 647301"/>
              <a:gd name="connsiteX2" fmla="*/ 2382455 w 2382455"/>
              <a:gd name="connsiteY2" fmla="*/ 631773 h 647301"/>
              <a:gd name="connsiteX3" fmla="*/ 0 w 2382455"/>
              <a:gd name="connsiteY3" fmla="*/ 647301 h 647301"/>
              <a:gd name="connsiteX0" fmla="*/ 0 w 2332421"/>
              <a:gd name="connsiteY0" fmla="*/ 10671 h 654203"/>
              <a:gd name="connsiteX1" fmla="*/ 2332421 w 2332421"/>
              <a:gd name="connsiteY1" fmla="*/ 0 h 654203"/>
              <a:gd name="connsiteX2" fmla="*/ 2332421 w 2332421"/>
              <a:gd name="connsiteY2" fmla="*/ 631773 h 654203"/>
              <a:gd name="connsiteX3" fmla="*/ 56934 w 2332421"/>
              <a:gd name="connsiteY3" fmla="*/ 654203 h 654203"/>
              <a:gd name="connsiteX0" fmla="*/ 0 w 2332421"/>
              <a:gd name="connsiteY0" fmla="*/ 10671 h 647301"/>
              <a:gd name="connsiteX1" fmla="*/ 2332421 w 2332421"/>
              <a:gd name="connsiteY1" fmla="*/ 0 h 647301"/>
              <a:gd name="connsiteX2" fmla="*/ 2332421 w 2332421"/>
              <a:gd name="connsiteY2" fmla="*/ 631773 h 647301"/>
              <a:gd name="connsiteX3" fmla="*/ 29329 w 2332421"/>
              <a:gd name="connsiteY3" fmla="*/ 647301 h 647301"/>
            </a:gdLst>
            <a:ahLst/>
            <a:cxnLst>
              <a:cxn ang="0">
                <a:pos x="connsiteX0" y="connsiteY0"/>
              </a:cxn>
              <a:cxn ang="0">
                <a:pos x="connsiteX1" y="connsiteY1"/>
              </a:cxn>
              <a:cxn ang="0">
                <a:pos x="connsiteX2" y="connsiteY2"/>
              </a:cxn>
              <a:cxn ang="0">
                <a:pos x="connsiteX3" y="connsiteY3"/>
              </a:cxn>
            </a:cxnLst>
            <a:rect l="l" t="t" r="r" b="b"/>
            <a:pathLst>
              <a:path w="2332421" h="647301">
                <a:moveTo>
                  <a:pt x="0" y="10671"/>
                </a:moveTo>
                <a:lnTo>
                  <a:pt x="2332421" y="0"/>
                </a:lnTo>
                <a:lnTo>
                  <a:pt x="2332421" y="631773"/>
                </a:lnTo>
                <a:lnTo>
                  <a:pt x="29329" y="647301"/>
                </a:lnTo>
              </a:path>
            </a:pathLst>
          </a:custGeom>
          <a:noFill/>
          <a:ln w="571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custDataLst>
      <p:tags r:id="rId1"/>
    </p:custDataLst>
    <p:extLst>
      <p:ext uri="{BB962C8B-B14F-4D97-AF65-F5344CB8AC3E}">
        <p14:creationId xmlns:p14="http://schemas.microsoft.com/office/powerpoint/2010/main" val="2565597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xit" presetSubtype="0" fill="hold" grpId="0" nodeType="withEffect">
                                  <p:stCondLst>
                                    <p:cond delay="0"/>
                                  </p:stCondLst>
                                  <p:childTnLst>
                                    <p:animEffect transition="out" filter="fade">
                                      <p:cBhvr>
                                        <p:cTn id="9" dur="500"/>
                                        <p:tgtEl>
                                          <p:spTgt spid="38"/>
                                        </p:tgtEl>
                                      </p:cBhvr>
                                    </p:animEffect>
                                    <p:set>
                                      <p:cBhvr>
                                        <p:cTn id="10" dur="1" fill="hold">
                                          <p:stCondLst>
                                            <p:cond delay="499"/>
                                          </p:stCondLst>
                                        </p:cTn>
                                        <p:tgtEl>
                                          <p:spTgt spid="3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9"/>
                                        </p:tgtEl>
                                      </p:cBhvr>
                                    </p:animEffect>
                                    <p:set>
                                      <p:cBhvr>
                                        <p:cTn id="16" dur="1" fill="hold">
                                          <p:stCondLst>
                                            <p:cond delay="499"/>
                                          </p:stCondLst>
                                        </p:cTn>
                                        <p:tgtEl>
                                          <p:spTgt spid="59"/>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60"/>
                                        </p:tgtEl>
                                      </p:cBhvr>
                                    </p:animEffect>
                                    <p:set>
                                      <p:cBhvr>
                                        <p:cTn id="19" dur="1" fill="hold">
                                          <p:stCondLst>
                                            <p:cond delay="499"/>
                                          </p:stCondLst>
                                        </p:cTn>
                                        <p:tgtEl>
                                          <p:spTgt spid="60"/>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0"/>
                                        </p:tgtEl>
                                      </p:cBhvr>
                                    </p:animEffect>
                                    <p:set>
                                      <p:cBhvr>
                                        <p:cTn id="22" dur="1" fill="hold">
                                          <p:stCondLst>
                                            <p:cond delay="499"/>
                                          </p:stCondLst>
                                        </p:cTn>
                                        <p:tgtEl>
                                          <p:spTgt spid="40"/>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3"/>
                                        </p:tgtEl>
                                      </p:cBhvr>
                                    </p:animEffect>
                                    <p:set>
                                      <p:cBhvr>
                                        <p:cTn id="25" dur="1" fill="hold">
                                          <p:stCondLst>
                                            <p:cond delay="499"/>
                                          </p:stCondLst>
                                        </p:cTn>
                                        <p:tgtEl>
                                          <p:spTgt spid="5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54"/>
                                        </p:tgtEl>
                                      </p:cBhvr>
                                    </p:animEffect>
                                    <p:set>
                                      <p:cBhvr>
                                        <p:cTn id="28" dur="1" fill="hold">
                                          <p:stCondLst>
                                            <p:cond delay="499"/>
                                          </p:stCondLst>
                                        </p:cTn>
                                        <p:tgtEl>
                                          <p:spTgt spid="54"/>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55"/>
                                        </p:tgtEl>
                                      </p:cBhvr>
                                    </p:animEffect>
                                    <p:set>
                                      <p:cBhvr>
                                        <p:cTn id="31" dur="1" fill="hold">
                                          <p:stCondLst>
                                            <p:cond delay="499"/>
                                          </p:stCondLst>
                                        </p:cTn>
                                        <p:tgtEl>
                                          <p:spTgt spid="5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57"/>
                                        </p:tgtEl>
                                      </p:cBhvr>
                                    </p:animEffect>
                                    <p:set>
                                      <p:cBhvr>
                                        <p:cTn id="34" dur="1" fill="hold">
                                          <p:stCondLst>
                                            <p:cond delay="499"/>
                                          </p:stCondLst>
                                        </p:cTn>
                                        <p:tgtEl>
                                          <p:spTgt spid="57"/>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33"/>
                                        </p:tgtEl>
                                      </p:cBhvr>
                                    </p:animEffect>
                                    <p:set>
                                      <p:cBhvr>
                                        <p:cTn id="40" dur="1" fill="hold">
                                          <p:stCondLst>
                                            <p:cond delay="499"/>
                                          </p:stCondLst>
                                        </p:cTn>
                                        <p:tgtEl>
                                          <p:spTgt spid="33"/>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35"/>
                                        </p:tgtEl>
                                      </p:cBhvr>
                                    </p:animEffect>
                                    <p:set>
                                      <p:cBhvr>
                                        <p:cTn id="46" dur="1" fill="hold">
                                          <p:stCondLst>
                                            <p:cond delay="499"/>
                                          </p:stCondLst>
                                        </p:cTn>
                                        <p:tgtEl>
                                          <p:spTgt spid="3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3" grpId="0" animBg="1"/>
      <p:bldP spid="54" grpId="0" animBg="1"/>
      <p:bldP spid="55" grpId="0" animBg="1"/>
      <p:bldP spid="57" grpId="0" animBg="1"/>
      <p:bldP spid="58" grpId="0" animBg="1"/>
      <p:bldP spid="33" grpId="0" animBg="1"/>
      <p:bldP spid="34" grpId="0" animBg="1"/>
      <p:bldP spid="35" grpId="0" animBg="1"/>
      <p:bldP spid="38" grpId="0" animBg="1"/>
      <p:bldP spid="45" grpId="0" animBg="1"/>
      <p:bldP spid="59" grpId="0" animBg="1"/>
      <p:bldP spid="60" grpId="0" animBg="1"/>
      <p:bldP spid="31" grpId="0" animBg="1"/>
      <p:bldP spid="39" grpId="0" animBg="1"/>
      <p:bldP spid="42" grpId="0"/>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Keynote Recap</a:t>
            </a:r>
            <a:endParaRPr lang="en-US" dirty="0"/>
          </a:p>
        </p:txBody>
      </p:sp>
      <p:sp>
        <p:nvSpPr>
          <p:cNvPr id="3" name="Text Placeholder 2"/>
          <p:cNvSpPr>
            <a:spLocks noGrp="1"/>
          </p:cNvSpPr>
          <p:nvPr>
            <p:ph type="body" sz="quarter" idx="10"/>
          </p:nvPr>
        </p:nvSpPr>
        <p:spPr>
          <a:xfrm>
            <a:off x="519114" y="1447800"/>
            <a:ext cx="11149012" cy="1526572"/>
          </a:xfrm>
        </p:spPr>
        <p:txBody>
          <a:bodyPr/>
          <a:lstStyle/>
          <a:p>
            <a:r>
              <a:rPr lang="en-US" dirty="0" smtClean="0"/>
              <a:t>XAML UI developers are Metro style app developers</a:t>
            </a:r>
          </a:p>
          <a:p>
            <a:r>
              <a:rPr lang="en-US" dirty="0" smtClean="0"/>
              <a:t>Existing XAML assets and knowledge carry forward</a:t>
            </a:r>
          </a:p>
          <a:p>
            <a:r>
              <a:rPr lang="en-US" dirty="0" smtClean="0"/>
              <a:t>XAML and C++, like peanut butter and chocolate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686" y="4033729"/>
            <a:ext cx="4264661" cy="2350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2929" y="3590773"/>
            <a:ext cx="3346208" cy="137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16" y="4598105"/>
            <a:ext cx="3284786" cy="16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5962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Details</a:t>
            </a:r>
            <a:endParaRPr lang="en-US" dirty="0"/>
          </a:p>
        </p:txBody>
      </p:sp>
      <p:sp>
        <p:nvSpPr>
          <p:cNvPr id="3" name="Text Placeholder 2"/>
          <p:cNvSpPr>
            <a:spLocks noGrp="1"/>
          </p:cNvSpPr>
          <p:nvPr>
            <p:ph type="body" sz="quarter" idx="10"/>
          </p:nvPr>
        </p:nvSpPr>
        <p:spPr>
          <a:xfrm>
            <a:off x="519114" y="1447800"/>
            <a:ext cx="11149012" cy="3354765"/>
          </a:xfrm>
        </p:spPr>
        <p:txBody>
          <a:bodyPr/>
          <a:lstStyle/>
          <a:p>
            <a:r>
              <a:rPr lang="en-US" dirty="0" smtClean="0"/>
              <a:t>Base controls and control model support:</a:t>
            </a:r>
          </a:p>
          <a:p>
            <a:pPr lvl="1"/>
            <a:r>
              <a:rPr lang="en-US" dirty="0" smtClean="0"/>
              <a:t>Same control model supported in Silverlight and WPF</a:t>
            </a:r>
          </a:p>
          <a:p>
            <a:pPr lvl="1"/>
            <a:r>
              <a:rPr lang="en-US" dirty="0"/>
              <a:t>Animations, Visual State Manager (VSM) and Parts model</a:t>
            </a:r>
          </a:p>
          <a:p>
            <a:pPr lvl="1"/>
            <a:r>
              <a:rPr lang="en-US" dirty="0" smtClean="0"/>
              <a:t>Content and item controls</a:t>
            </a:r>
          </a:p>
          <a:p>
            <a:pPr lvl="1"/>
            <a:r>
              <a:rPr lang="en-US" dirty="0" smtClean="0"/>
              <a:t>Data binding, change notification, value converters</a:t>
            </a:r>
          </a:p>
          <a:p>
            <a:r>
              <a:rPr lang="en-US" dirty="0" smtClean="0"/>
              <a:t>C++, C#, VB:  first class programming languages for XAML</a:t>
            </a:r>
          </a:p>
          <a:p>
            <a:pPr lvl="1"/>
            <a:r>
              <a:rPr lang="en-US" dirty="0" smtClean="0"/>
              <a:t>XAML controls are “native” </a:t>
            </a:r>
            <a:r>
              <a:rPr lang="en-US" dirty="0" err="1" smtClean="0"/>
              <a:t>WinRT</a:t>
            </a:r>
            <a:r>
              <a:rPr lang="en-US" dirty="0" smtClean="0"/>
              <a:t> APIs</a:t>
            </a:r>
          </a:p>
        </p:txBody>
      </p:sp>
    </p:spTree>
    <p:custDataLst>
      <p:tags r:id="rId1"/>
    </p:custDataLst>
    <p:extLst>
      <p:ext uri="{BB962C8B-B14F-4D97-AF65-F5344CB8AC3E}">
        <p14:creationId xmlns:p14="http://schemas.microsoft.com/office/powerpoint/2010/main" val="26774800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xit" presetSubtype="0" fill="hold" nodeType="withEffect">
                                  <p:stCondLst>
                                    <p:cond delay="0"/>
                                  </p:stCondLst>
                                  <p:childTnLst>
                                    <p:animEffect transition="out" filter="fad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xEl>
                                              <p:pRg st="2" end="2"/>
                                            </p:txEl>
                                          </p:spTgt>
                                        </p:tgtEl>
                                      </p:cBhvr>
                                    </p:animEffect>
                                    <p:set>
                                      <p:cBhvr>
                                        <p:cTn id="2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xit" presetSubtype="0" fill="hold" nodeType="withEffect">
                                  <p:stCondLst>
                                    <p:cond delay="0"/>
                                  </p:stCondLst>
                                  <p:childTnLst>
                                    <p:animEffect transition="out" filter="fade">
                                      <p:cBhvr>
                                        <p:cTn id="34" dur="500"/>
                                        <p:tgtEl>
                                          <p:spTgt spid="3">
                                            <p:txEl>
                                              <p:pRg st="3" end="3"/>
                                            </p:txEl>
                                          </p:spTgt>
                                        </p:tgtEl>
                                      </p:cBhvr>
                                    </p:animEffect>
                                    <p:set>
                                      <p:cBhvr>
                                        <p:cTn id="3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par>
                                <p:cTn id="41" presetID="10" presetClass="exit" presetSubtype="0" fill="hold" nodeType="withEffect">
                                  <p:stCondLst>
                                    <p:cond delay="0"/>
                                  </p:stCondLst>
                                  <p:childTnLst>
                                    <p:animEffect transition="out" filter="fade">
                                      <p:cBhvr>
                                        <p:cTn id="42" dur="500"/>
                                        <p:tgtEl>
                                          <p:spTgt spid="3">
                                            <p:txEl>
                                              <p:pRg st="4" end="4"/>
                                            </p:txEl>
                                          </p:spTgt>
                                        </p:tgtEl>
                                      </p:cBhvr>
                                    </p:animEffect>
                                    <p:set>
                                      <p:cBhvr>
                                        <p:cTn id="43" dur="1" fill="hold">
                                          <p:stCondLst>
                                            <p:cond delay="499"/>
                                          </p:stCondLst>
                                        </p:cTn>
                                        <p:tgtEl>
                                          <p:spTgt spid="3">
                                            <p:txEl>
                                              <p:pRg st="4" end="4"/>
                                            </p:txEl>
                                          </p:spTgt>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143554" cy="1523494"/>
          </a:xfrm>
        </p:spPr>
        <p:txBody>
          <a:bodyPr/>
          <a:lstStyle/>
          <a:p>
            <a:r>
              <a:rPr lang="en-US" dirty="0" smtClean="0"/>
              <a:t>Something old, something new…</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extLst>
      <p:ext uri="{BB962C8B-B14F-4D97-AF65-F5344CB8AC3E}">
        <p14:creationId xmlns:p14="http://schemas.microsoft.com/office/powerpoint/2010/main" val="2943926693"/>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a:t>
            </a:r>
            <a:endParaRPr lang="en-US" dirty="0"/>
          </a:p>
        </p:txBody>
      </p:sp>
      <p:sp>
        <p:nvSpPr>
          <p:cNvPr id="3" name="Text Placeholder 2"/>
          <p:cNvSpPr>
            <a:spLocks noGrp="1"/>
          </p:cNvSpPr>
          <p:nvPr>
            <p:ph type="body" sz="quarter" idx="10"/>
          </p:nvPr>
        </p:nvSpPr>
        <p:spPr>
          <a:xfrm>
            <a:off x="519114" y="1447800"/>
            <a:ext cx="11149012" cy="4235006"/>
          </a:xfrm>
        </p:spPr>
        <p:txBody>
          <a:bodyPr/>
          <a:lstStyle/>
          <a:p>
            <a:r>
              <a:rPr lang="en-US" dirty="0" smtClean="0"/>
              <a:t>C++ APIs</a:t>
            </a:r>
          </a:p>
          <a:p>
            <a:r>
              <a:rPr lang="en-US" dirty="0" smtClean="0"/>
              <a:t>Metro style look and feel</a:t>
            </a:r>
          </a:p>
          <a:p>
            <a:r>
              <a:rPr lang="en-US" dirty="0" smtClean="0"/>
              <a:t>Updated to support both touch and mouse</a:t>
            </a:r>
          </a:p>
          <a:p>
            <a:r>
              <a:rPr lang="en-US" dirty="0" smtClean="0"/>
              <a:t>New namespace (base is </a:t>
            </a:r>
            <a:r>
              <a:rPr lang="en-US" dirty="0" err="1" smtClean="0"/>
              <a:t>Windows.UI.Xaml</a:t>
            </a:r>
            <a:r>
              <a:rPr lang="en-US" dirty="0" smtClean="0"/>
              <a:t>)</a:t>
            </a:r>
          </a:p>
          <a:p>
            <a:r>
              <a:rPr lang="en-US" dirty="0" smtClean="0"/>
              <a:t>New controls</a:t>
            </a:r>
          </a:p>
          <a:p>
            <a:r>
              <a:rPr lang="en-US" dirty="0" smtClean="0"/>
              <a:t>The Windows Runtime</a:t>
            </a:r>
          </a:p>
          <a:p>
            <a:r>
              <a:rPr lang="en-US" dirty="0" smtClean="0"/>
              <a:t>Deployment (the Windows Store)</a:t>
            </a:r>
          </a:p>
          <a:p>
            <a:r>
              <a:rPr lang="en-US" dirty="0" smtClean="0"/>
              <a:t>APIs targeted at Metro style app development</a:t>
            </a:r>
          </a:p>
        </p:txBody>
      </p:sp>
    </p:spTree>
    <p:custDataLst>
      <p:tags r:id="rId1"/>
    </p:custDataLst>
    <p:extLst>
      <p:ext uri="{BB962C8B-B14F-4D97-AF65-F5344CB8AC3E}">
        <p14:creationId xmlns:p14="http://schemas.microsoft.com/office/powerpoint/2010/main" val="32573631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xit" presetSubtype="0" fill="hold" nodeType="withEffect">
                                  <p:stCondLst>
                                    <p:cond delay="0"/>
                                  </p:stCondLst>
                                  <p:childTnLst>
                                    <p:animEffect transition="out" filter="fade">
                                      <p:cBhvr>
                                        <p:cTn id="14" dur="500"/>
                                        <p:tgtEl>
                                          <p:spTgt spid="3">
                                            <p:txEl>
                                              <p:pRg st="0" end="0"/>
                                            </p:txEl>
                                          </p:spTgt>
                                        </p:tgtEl>
                                      </p:cBhvr>
                                    </p:animEffect>
                                    <p:set>
                                      <p:cBhvr>
                                        <p:cTn id="15"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xit" presetSubtype="0" fill="hold" nodeType="withEffect">
                                  <p:stCondLst>
                                    <p:cond delay="0"/>
                                  </p:stCondLst>
                                  <p:childTnLst>
                                    <p:animEffect transition="out" filter="fade">
                                      <p:cBhvr>
                                        <p:cTn id="22" dur="500"/>
                                        <p:tgtEl>
                                          <p:spTgt spid="3">
                                            <p:txEl>
                                              <p:pRg st="1" end="1"/>
                                            </p:txEl>
                                          </p:spTgt>
                                        </p:tgtEl>
                                      </p:cBhvr>
                                    </p:animEffect>
                                    <p:set>
                                      <p:cBhvr>
                                        <p:cTn id="2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xit" presetSubtype="0" fill="hold" nodeType="withEffect">
                                  <p:stCondLst>
                                    <p:cond delay="0"/>
                                  </p:stCondLst>
                                  <p:childTnLst>
                                    <p:animEffect transition="out" filter="fade">
                                      <p:cBhvr>
                                        <p:cTn id="30" dur="500"/>
                                        <p:tgtEl>
                                          <p:spTgt spid="3">
                                            <p:txEl>
                                              <p:pRg st="2" end="2"/>
                                            </p:txEl>
                                          </p:spTgt>
                                        </p:tgtEl>
                                      </p:cBhvr>
                                    </p:animEffect>
                                    <p:set>
                                      <p:cBhvr>
                                        <p:cTn id="31"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par>
                                <p:cTn id="37" presetID="10" presetClass="exit" presetSubtype="0" fill="hold" nodeType="withEffect">
                                  <p:stCondLst>
                                    <p:cond delay="0"/>
                                  </p:stCondLst>
                                  <p:childTnLst>
                                    <p:animEffect transition="out" filter="fade">
                                      <p:cBhvr>
                                        <p:cTn id="38" dur="500"/>
                                        <p:tgtEl>
                                          <p:spTgt spid="3">
                                            <p:txEl>
                                              <p:pRg st="3" end="3"/>
                                            </p:txEl>
                                          </p:spTgt>
                                        </p:tgtEl>
                                      </p:cBhvr>
                                    </p:animEffect>
                                    <p:set>
                                      <p:cBhvr>
                                        <p:cTn id="3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childTnLst>
                                </p:cTn>
                              </p:par>
                              <p:par>
                                <p:cTn id="45" presetID="10" presetClass="exit" presetSubtype="0" fill="hold" nodeType="withEffect">
                                  <p:stCondLst>
                                    <p:cond delay="0"/>
                                  </p:stCondLst>
                                  <p:childTnLst>
                                    <p:animEffect transition="out" filter="fade">
                                      <p:cBhvr>
                                        <p:cTn id="46" dur="500"/>
                                        <p:tgtEl>
                                          <p:spTgt spid="3">
                                            <p:txEl>
                                              <p:pRg st="4" end="4"/>
                                            </p:txEl>
                                          </p:spTgt>
                                        </p:tgtEl>
                                      </p:cBhvr>
                                    </p:animEffect>
                                    <p:set>
                                      <p:cBhvr>
                                        <p:cTn id="47"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500"/>
                                        <p:tgtEl>
                                          <p:spTgt spid="3">
                                            <p:txEl>
                                              <p:pRg st="6" end="6"/>
                                            </p:txEl>
                                          </p:spTgt>
                                        </p:tgtEl>
                                      </p:cBhvr>
                                    </p:animEffect>
                                  </p:childTnLst>
                                </p:cTn>
                              </p:par>
                              <p:par>
                                <p:cTn id="53" presetID="10" presetClass="exit" presetSubtype="0" fill="hold" nodeType="withEffect">
                                  <p:stCondLst>
                                    <p:cond delay="0"/>
                                  </p:stCondLst>
                                  <p:childTnLst>
                                    <p:animEffect transition="out" filter="fade">
                                      <p:cBhvr>
                                        <p:cTn id="54" dur="500"/>
                                        <p:tgtEl>
                                          <p:spTgt spid="3">
                                            <p:txEl>
                                              <p:pRg st="5" end="5"/>
                                            </p:txEl>
                                          </p:spTgt>
                                        </p:tgtEl>
                                      </p:cBhvr>
                                    </p:animEffect>
                                    <p:set>
                                      <p:cBhvr>
                                        <p:cTn id="55"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500"/>
                                        <p:tgtEl>
                                          <p:spTgt spid="3">
                                            <p:txEl>
                                              <p:pRg st="7" end="7"/>
                                            </p:txEl>
                                          </p:spTgt>
                                        </p:tgtEl>
                                      </p:cBhvr>
                                    </p:animEffect>
                                  </p:childTnLst>
                                </p:cTn>
                              </p:par>
                              <p:par>
                                <p:cTn id="61" presetID="10" presetClass="exit" presetSubtype="0" fill="hold" nodeType="withEffect">
                                  <p:stCondLst>
                                    <p:cond delay="0"/>
                                  </p:stCondLst>
                                  <p:childTnLst>
                                    <p:animEffect transition="out" filter="fade">
                                      <p:cBhvr>
                                        <p:cTn id="62" dur="500"/>
                                        <p:tgtEl>
                                          <p:spTgt spid="3">
                                            <p:txEl>
                                              <p:pRg st="6" end="6"/>
                                            </p:txEl>
                                          </p:spTgt>
                                        </p:tgtEl>
                                      </p:cBhvr>
                                    </p:animEffect>
                                    <p:set>
                                      <p:cBhvr>
                                        <p:cTn id="63"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App UX Design</a:t>
            </a:r>
            <a:endParaRPr lang="en-US" dirty="0"/>
          </a:p>
        </p:txBody>
      </p:sp>
      <p:sp>
        <p:nvSpPr>
          <p:cNvPr id="4" name="Text Placeholder 3"/>
          <p:cNvSpPr>
            <a:spLocks noGrp="1"/>
          </p:cNvSpPr>
          <p:nvPr>
            <p:ph type="body" sz="quarter" idx="10"/>
          </p:nvPr>
        </p:nvSpPr>
        <p:spPr>
          <a:xfrm>
            <a:off x="7762272" y="1493911"/>
            <a:ext cx="3765503" cy="443198"/>
          </a:xfrm>
        </p:spPr>
        <p:txBody>
          <a:bodyPr/>
          <a:lstStyle/>
          <a:p>
            <a:pPr marL="0" indent="0" algn="ctr">
              <a:buNone/>
            </a:pPr>
            <a:r>
              <a:rPr lang="en-US" dirty="0" smtClean="0"/>
              <a:t>Mouse</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1" y="1873007"/>
            <a:ext cx="6426563" cy="4514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0483" y="2042540"/>
            <a:ext cx="4229082" cy="4175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3"/>
          <p:cNvSpPr txBox="1">
            <a:spLocks/>
          </p:cNvSpPr>
          <p:nvPr/>
        </p:nvSpPr>
        <p:spPr>
          <a:xfrm>
            <a:off x="2002040" y="1284903"/>
            <a:ext cx="3765503"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smtClean="0"/>
              <a:t>Touch and Mouse</a:t>
            </a:r>
            <a:endParaRPr lang="en-US" dirty="0"/>
          </a:p>
        </p:txBody>
      </p:sp>
    </p:spTree>
    <p:extLst>
      <p:ext uri="{BB962C8B-B14F-4D97-AF65-F5344CB8AC3E}">
        <p14:creationId xmlns:p14="http://schemas.microsoft.com/office/powerpoint/2010/main" val="235989927"/>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4"/>
</p:tagLst>
</file>

<file path=ppt/tags/tag2.xml><?xml version="1.0" encoding="utf-8"?>
<p:tagLst xmlns:a="http://schemas.openxmlformats.org/drawingml/2006/main" xmlns:r="http://schemas.openxmlformats.org/officeDocument/2006/relationships" xmlns:p="http://schemas.openxmlformats.org/presentationml/2006/main">
  <p:tag name="TIMING" val="|0.7|73.2|9.2|10.2"/>
</p:tagLst>
</file>

<file path=ppt/tags/tag3.xml><?xml version="1.0" encoding="utf-8"?>
<p:tagLst xmlns:a="http://schemas.openxmlformats.org/drawingml/2006/main" xmlns:r="http://schemas.openxmlformats.org/officeDocument/2006/relationships" xmlns:p="http://schemas.openxmlformats.org/presentationml/2006/main">
  <p:tag name="TIMING" val="|9.1|11.5|39.9|111|186.8|14.7|150.6"/>
</p:tagLst>
</file>

<file path=ppt/tags/tag4.xml><?xml version="1.0" encoding="utf-8"?>
<p:tagLst xmlns:a="http://schemas.openxmlformats.org/drawingml/2006/main" xmlns:r="http://schemas.openxmlformats.org/officeDocument/2006/relationships" xmlns:p="http://schemas.openxmlformats.org/presentationml/2006/main">
  <p:tag name="TIMING" val="|17.5|44.9|21.6|2.7"/>
</p:tagLst>
</file>

<file path=ppt/tags/tag5.xml><?xml version="1.0" encoding="utf-8"?>
<p:tagLst xmlns:a="http://schemas.openxmlformats.org/drawingml/2006/main" xmlns:r="http://schemas.openxmlformats.org/officeDocument/2006/relationships" xmlns:p="http://schemas.openxmlformats.org/presentationml/2006/main">
  <p:tag name="TIMING" val="|26.6|44.6|22.2"/>
</p:tagLst>
</file>

<file path=ppt/tags/tag6.xml><?xml version="1.0" encoding="utf-8"?>
<p:tagLst xmlns:a="http://schemas.openxmlformats.org/drawingml/2006/main" xmlns:r="http://schemas.openxmlformats.org/officeDocument/2006/relationships" xmlns:p="http://schemas.openxmlformats.org/presentationml/2006/main">
  <p:tag name="TIMING" val="|2.8|51.1|26|36"/>
</p:tagLst>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250CFFC-6A2F-4B5E-A044-52B235E65084}"/>
</file>

<file path=customXml/itemProps2.xml><?xml version="1.0" encoding="utf-8"?>
<ds:datastoreItem xmlns:ds="http://schemas.openxmlformats.org/officeDocument/2006/customXml" ds:itemID="{12A1CC75-B5AA-41D4-ADFC-5AFDC995B194}"/>
</file>

<file path=customXml/itemProps3.xml><?xml version="1.0" encoding="utf-8"?>
<ds:datastoreItem xmlns:ds="http://schemas.openxmlformats.org/officeDocument/2006/customXml" ds:itemID="{9C2A4D13-EA2F-42C5-BDD7-4A4A63472428}"/>
</file>

<file path=docProps/app.xml><?xml version="1.0" encoding="utf-8"?>
<Properties xmlns="http://schemas.openxmlformats.org/officeDocument/2006/extended-properties" xmlns:vt="http://schemas.openxmlformats.org/officeDocument/2006/docPropsVTypes">
  <Template>BUILD_Breakout_Template _ SAMPLE for Scott 7.28</Template>
  <TotalTime>12449</TotalTime>
  <Words>1955</Words>
  <Application>Microsoft Office PowerPoint</Application>
  <PresentationFormat>Custom</PresentationFormat>
  <Paragraphs>286</Paragraphs>
  <Slides>38</Slides>
  <Notes>28</Notes>
  <HiddenSlides>0</HiddenSlides>
  <MMClips>0</MMClips>
  <ScaleCrop>false</ScaleCrop>
  <HeadingPairs>
    <vt:vector size="4" baseType="variant">
      <vt:variant>
        <vt:lpstr>Theme</vt:lpstr>
      </vt:variant>
      <vt:variant>
        <vt:i4>7</vt:i4>
      </vt:variant>
      <vt:variant>
        <vt:lpstr>Slide Titles</vt:lpstr>
      </vt:variant>
      <vt:variant>
        <vt:i4>38</vt:i4>
      </vt:variant>
    </vt:vector>
  </HeadingPairs>
  <TitlesOfParts>
    <vt:vector size="45"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Metro style apps using XAML: What you need to know </vt:lpstr>
      <vt:lpstr>XAML, C#, VB and C++ developers: Welcome to Metro style app development.</vt:lpstr>
      <vt:lpstr>Agenda</vt:lpstr>
      <vt:lpstr>Windows 8</vt:lpstr>
      <vt:lpstr>Keynote Recap</vt:lpstr>
      <vt:lpstr>More Details</vt:lpstr>
      <vt:lpstr>Something old, something new…</vt:lpstr>
      <vt:lpstr>What’s New</vt:lpstr>
      <vt:lpstr>What’s New: App UX Design</vt:lpstr>
      <vt:lpstr>Metro style UI</vt:lpstr>
      <vt:lpstr>PowerPoint Presentation</vt:lpstr>
      <vt:lpstr>User Interface (UI) in a Metro style App</vt:lpstr>
      <vt:lpstr>In-box Controls for Metro Style Apps</vt:lpstr>
      <vt:lpstr>New XAML UI Controls (ListView, GridView)</vt:lpstr>
      <vt:lpstr>Metro style UI with GridView</vt:lpstr>
      <vt:lpstr>New XAML UI Controls (Continued)</vt:lpstr>
      <vt:lpstr>Metro style UI with FlipView</vt:lpstr>
      <vt:lpstr>New XAML UI Controls (ApplicationBar)</vt:lpstr>
      <vt:lpstr>Demo App Bar</vt:lpstr>
      <vt:lpstr>Additional Features</vt:lpstr>
      <vt:lpstr>PowerPoint Presentation</vt:lpstr>
      <vt:lpstr>Diversity of Displays, Resolutions, Densities</vt:lpstr>
      <vt:lpstr>Detecting Screen Resolution</vt:lpstr>
      <vt:lpstr>Detecting Orientation</vt:lpstr>
      <vt:lpstr>Detecting Layout</vt:lpstr>
      <vt:lpstr>Demo Snapped View</vt:lpstr>
      <vt:lpstr>More Details</vt:lpstr>
      <vt:lpstr>Windows Integration</vt:lpstr>
      <vt:lpstr>Capabilities</vt:lpstr>
      <vt:lpstr>Metro Style App Process Lifetime</vt:lpstr>
      <vt:lpstr>More Details on App Lifetime</vt:lpstr>
      <vt:lpstr> Have Fun building Metro style Apps and send us your feedback.</vt:lpstr>
      <vt:lpstr>Related sessions</vt:lpstr>
      <vt:lpstr>Related sessions</vt:lpstr>
      <vt:lpstr>Further reading and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APP-737T: Metro style apps using XAML: What you need to know </dc:title>
  <dc:subject>BUILD</dc:subject>
  <dc:creator> Joe Stegman</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528</cp:revision>
  <cp:lastPrinted>2010-05-11T05:02:34Z</cp:lastPrinted>
  <dcterms:created xsi:type="dcterms:W3CDTF">2011-08-03T21:25:07Z</dcterms:created>
  <dcterms:modified xsi:type="dcterms:W3CDTF">2011-09-15T15:59:05Z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