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9"/>
  </p:notesMasterIdLst>
  <p:handoutMasterIdLst>
    <p:handoutMasterId r:id="rId40"/>
  </p:handoutMasterIdLst>
  <p:sldIdLst>
    <p:sldId id="579" r:id="rId8"/>
    <p:sldId id="578" r:id="rId9"/>
    <p:sldId id="611" r:id="rId10"/>
    <p:sldId id="582" r:id="rId11"/>
    <p:sldId id="583" r:id="rId12"/>
    <p:sldId id="589" r:id="rId13"/>
    <p:sldId id="594" r:id="rId14"/>
    <p:sldId id="591" r:id="rId15"/>
    <p:sldId id="593" r:id="rId16"/>
    <p:sldId id="595" r:id="rId17"/>
    <p:sldId id="610" r:id="rId18"/>
    <p:sldId id="596" r:id="rId19"/>
    <p:sldId id="597" r:id="rId20"/>
    <p:sldId id="598" r:id="rId21"/>
    <p:sldId id="590" r:id="rId22"/>
    <p:sldId id="614" r:id="rId23"/>
    <p:sldId id="599" r:id="rId24"/>
    <p:sldId id="600" r:id="rId25"/>
    <p:sldId id="601" r:id="rId26"/>
    <p:sldId id="615" r:id="rId27"/>
    <p:sldId id="607" r:id="rId28"/>
    <p:sldId id="616" r:id="rId29"/>
    <p:sldId id="606" r:id="rId30"/>
    <p:sldId id="603" r:id="rId31"/>
    <p:sldId id="584" r:id="rId32"/>
    <p:sldId id="585" r:id="rId33"/>
    <p:sldId id="612" r:id="rId34"/>
    <p:sldId id="613" r:id="rId35"/>
    <p:sldId id="617" r:id="rId36"/>
    <p:sldId id="587" r:id="rId37"/>
    <p:sldId id="377"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579"/>
          </p14:sldIdLst>
        </p14:section>
        <p14:section name="Body of Presentation" id="{3134B837-DC82-4AD0-A289-C27747844212}">
          <p14:sldIdLst>
            <p14:sldId id="578"/>
            <p14:sldId id="611"/>
            <p14:sldId id="582"/>
            <p14:sldId id="583"/>
            <p14:sldId id="589"/>
            <p14:sldId id="594"/>
            <p14:sldId id="591"/>
            <p14:sldId id="593"/>
            <p14:sldId id="595"/>
            <p14:sldId id="610"/>
            <p14:sldId id="596"/>
            <p14:sldId id="597"/>
            <p14:sldId id="598"/>
            <p14:sldId id="590"/>
            <p14:sldId id="614"/>
            <p14:sldId id="599"/>
            <p14:sldId id="600"/>
            <p14:sldId id="601"/>
            <p14:sldId id="615"/>
            <p14:sldId id="607"/>
            <p14:sldId id="616"/>
            <p14:sldId id="606"/>
            <p14:sldId id="603"/>
            <p14:sldId id="584"/>
            <p14:sldId id="585"/>
            <p14:sldId id="612"/>
            <p14:sldId id="613"/>
            <p14:sldId id="617"/>
            <p14:sldId id="587"/>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3838" autoAdjust="0"/>
  </p:normalViewPr>
  <p:slideViewPr>
    <p:cSldViewPr snapToGrid="0" snapToObjects="1">
      <p:cViewPr varScale="1">
        <p:scale>
          <a:sx n="102" d="100"/>
          <a:sy n="102" d="100"/>
        </p:scale>
        <p:origin x="-366"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2.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1:49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1:49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1:49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9764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1979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1:49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1:49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95348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9</a:t>
            </a:fld>
            <a:endParaRPr lang="en-US"/>
          </a:p>
        </p:txBody>
      </p:sp>
    </p:spTree>
    <p:extLst>
      <p:ext uri="{BB962C8B-B14F-4D97-AF65-F5344CB8AC3E}">
        <p14:creationId xmlns:p14="http://schemas.microsoft.com/office/powerpoint/2010/main" val="284630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manage.dev.live.com/byuil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go.microsoft.com/fwlink/?LinkId=227700&amp;clcid=0x409" TargetMode="External"/><Relationship Id="rId2" Type="http://schemas.openxmlformats.org/officeDocument/2006/relationships/hyperlink" Target="http://go.microsoft.com/fwlink/?LinkId=227681&amp;clcid=0x409" TargetMode="External"/><Relationship Id="rId1" Type="http://schemas.openxmlformats.org/officeDocument/2006/relationships/slideLayout" Target="../slideLayouts/slideLayout3.xml"/><Relationship Id="rId4" Type="http://schemas.openxmlformats.org/officeDocument/2006/relationships/hyperlink" Target="http://dev.live.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gigya.com/social-sign-on-impacts-the-bottom-line-plus-other-findings-in-new-2010-research-repor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Power your app with Live services</a:t>
            </a:r>
          </a:p>
        </p:txBody>
      </p:sp>
      <p:sp>
        <p:nvSpPr>
          <p:cNvPr id="3" name="Subtitle 2"/>
          <p:cNvSpPr>
            <a:spLocks noGrp="1"/>
          </p:cNvSpPr>
          <p:nvPr>
            <p:ph type="subTitle" idx="1"/>
          </p:nvPr>
        </p:nvSpPr>
        <p:spPr/>
        <p:txBody>
          <a:bodyPr/>
          <a:lstStyle/>
          <a:p>
            <a:r>
              <a:rPr lang="en-US" dirty="0" smtClean="0">
                <a:latin typeface="+mj-lt"/>
              </a:rPr>
              <a:t>Dare Obasanjo</a:t>
            </a:r>
          </a:p>
          <a:p>
            <a:r>
              <a:rPr lang="en-US" dirty="0" smtClean="0"/>
              <a:t>Senior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APP-784T</a:t>
            </a:r>
          </a:p>
        </p:txBody>
      </p:sp>
    </p:spTree>
    <p:extLst>
      <p:ext uri="{BB962C8B-B14F-4D97-AF65-F5344CB8AC3E}">
        <p14:creationId xmlns:p14="http://schemas.microsoft.com/office/powerpoint/2010/main" val="2075940644"/>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5633" y="4499383"/>
            <a:ext cx="8836898" cy="639423"/>
            <a:chOff x="2939111" y="4212772"/>
            <a:chExt cx="8817332" cy="639423"/>
          </a:xfrm>
        </p:grpSpPr>
        <p:sp>
          <p:nvSpPr>
            <p:cNvPr id="9" name="Rectangle 8"/>
            <p:cNvSpPr/>
            <p:nvPr/>
          </p:nvSpPr>
          <p:spPr>
            <a:xfrm>
              <a:off x="2939111" y="4212772"/>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Hotmail.com</a:t>
              </a:r>
              <a:endParaRPr lang="en-US" sz="2400" dirty="0">
                <a:solidFill>
                  <a:schemeClr val="tx1"/>
                </a:solidFill>
                <a:latin typeface="Segoe UI Semibold" pitchFamily="34" charset="0"/>
              </a:endParaRPr>
            </a:p>
          </p:txBody>
        </p:sp>
        <p:sp>
          <p:nvSpPr>
            <p:cNvPr id="10" name="TextBox 9"/>
            <p:cNvSpPr txBox="1"/>
            <p:nvPr/>
          </p:nvSpPr>
          <p:spPr>
            <a:xfrm>
              <a:off x="5371478" y="4298395"/>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website</a:t>
              </a:r>
              <a:endParaRPr lang="en-US" sz="2800" dirty="0">
                <a:latin typeface="Segoe UI Light" pitchFamily="34" charset="0"/>
              </a:endParaRPr>
            </a:p>
          </p:txBody>
        </p:sp>
      </p:grpSp>
      <p:grpSp>
        <p:nvGrpSpPr>
          <p:cNvPr id="11" name="Group 10"/>
          <p:cNvGrpSpPr/>
          <p:nvPr/>
        </p:nvGrpSpPr>
        <p:grpSpPr>
          <a:xfrm>
            <a:off x="2945633" y="5947183"/>
            <a:ext cx="8836898" cy="631732"/>
            <a:chOff x="2939111" y="5660572"/>
            <a:chExt cx="8817332" cy="631732"/>
          </a:xfrm>
        </p:grpSpPr>
        <p:sp>
          <p:nvSpPr>
            <p:cNvPr id="12" name="Rectangle 11"/>
            <p:cNvSpPr/>
            <p:nvPr/>
          </p:nvSpPr>
          <p:spPr>
            <a:xfrm>
              <a:off x="2939111" y="5660572"/>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Fabrikam.com</a:t>
              </a:r>
              <a:endParaRPr lang="en-US" sz="2400" dirty="0">
                <a:solidFill>
                  <a:schemeClr val="tx1"/>
                </a:solidFill>
                <a:latin typeface="Segoe UI Semibold" pitchFamily="34" charset="0"/>
              </a:endParaRPr>
            </a:p>
          </p:txBody>
        </p:sp>
        <p:sp>
          <p:nvSpPr>
            <p:cNvPr id="13" name="TextBox 12"/>
            <p:cNvSpPr txBox="1"/>
            <p:nvPr/>
          </p:nvSpPr>
          <p:spPr>
            <a:xfrm>
              <a:off x="5371478" y="5738504"/>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website</a:t>
              </a:r>
              <a:endParaRPr lang="en-US" sz="2400" dirty="0">
                <a:latin typeface="Segoe UI Light" pitchFamily="34" charset="0"/>
              </a:endParaRPr>
            </a:p>
          </p:txBody>
        </p:sp>
      </p:grpSp>
      <p:grpSp>
        <p:nvGrpSpPr>
          <p:cNvPr id="14" name="Group 13"/>
          <p:cNvGrpSpPr/>
          <p:nvPr/>
        </p:nvGrpSpPr>
        <p:grpSpPr>
          <a:xfrm>
            <a:off x="2945633" y="2344011"/>
            <a:ext cx="9040045" cy="671900"/>
            <a:chOff x="2939111" y="2057400"/>
            <a:chExt cx="9020030" cy="671900"/>
          </a:xfrm>
        </p:grpSpPr>
        <p:sp>
          <p:nvSpPr>
            <p:cNvPr id="15" name="Rectangle 14"/>
            <p:cNvSpPr/>
            <p:nvPr/>
          </p:nvSpPr>
          <p:spPr>
            <a:xfrm>
              <a:off x="2939111" y="20574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Mail</a:t>
              </a:r>
              <a:endParaRPr lang="en-US" sz="2400" dirty="0">
                <a:solidFill>
                  <a:schemeClr val="tx1"/>
                </a:solidFill>
                <a:latin typeface="Segoe UI Semibold" pitchFamily="34" charset="0"/>
              </a:endParaRPr>
            </a:p>
          </p:txBody>
        </p:sp>
        <p:sp>
          <p:nvSpPr>
            <p:cNvPr id="16" name="TextBox 15"/>
            <p:cNvSpPr txBox="1"/>
            <p:nvPr/>
          </p:nvSpPr>
          <p:spPr>
            <a:xfrm>
              <a:off x="5371479" y="2175500"/>
              <a:ext cx="6587662" cy="553800"/>
            </a:xfrm>
            <a:prstGeom prst="rect">
              <a:avLst/>
            </a:prstGeom>
            <a:noFill/>
          </p:spPr>
          <p:txBody>
            <a:bodyPr wrap="square" lIns="121725" tIns="60862" rIns="121725" bIns="60862" rtlCol="0">
              <a:spAutoFit/>
            </a:bodyPr>
            <a:lstStyle/>
            <a:p>
              <a:r>
                <a:rPr lang="en-US" sz="2800" dirty="0" smtClean="0">
                  <a:latin typeface="Segoe UI Light" pitchFamily="34" charset="0"/>
                </a:rPr>
                <a:t>app</a:t>
              </a:r>
              <a:endParaRPr lang="en-US" sz="2400" dirty="0">
                <a:latin typeface="Segoe UI Light" pitchFamily="34" charset="0"/>
              </a:endParaRPr>
            </a:p>
          </p:txBody>
        </p:sp>
      </p:grpSp>
      <p:grpSp>
        <p:nvGrpSpPr>
          <p:cNvPr id="17" name="Group 16"/>
          <p:cNvGrpSpPr/>
          <p:nvPr/>
        </p:nvGrpSpPr>
        <p:grpSpPr>
          <a:xfrm>
            <a:off x="2945633" y="3049585"/>
            <a:ext cx="8836898" cy="652126"/>
            <a:chOff x="2939111" y="2762974"/>
            <a:chExt cx="8817332" cy="652126"/>
          </a:xfrm>
        </p:grpSpPr>
        <p:sp>
          <p:nvSpPr>
            <p:cNvPr id="18" name="Rectangle 17"/>
            <p:cNvSpPr/>
            <p:nvPr/>
          </p:nvSpPr>
          <p:spPr>
            <a:xfrm>
              <a:off x="2939111" y="2762974"/>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Calendar</a:t>
              </a:r>
              <a:endParaRPr lang="en-US" sz="2400" dirty="0">
                <a:solidFill>
                  <a:schemeClr val="tx1"/>
                </a:solidFill>
                <a:latin typeface="Segoe UI Semibold" pitchFamily="34" charset="0"/>
              </a:endParaRPr>
            </a:p>
          </p:txBody>
        </p:sp>
        <p:sp>
          <p:nvSpPr>
            <p:cNvPr id="19" name="TextBox 18"/>
            <p:cNvSpPr txBox="1"/>
            <p:nvPr/>
          </p:nvSpPr>
          <p:spPr>
            <a:xfrm>
              <a:off x="5371478" y="2861300"/>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app</a:t>
              </a:r>
              <a:endParaRPr lang="en-US" sz="2400" dirty="0">
                <a:latin typeface="Segoe UI Light" pitchFamily="34" charset="0"/>
              </a:endParaRPr>
            </a:p>
          </p:txBody>
        </p:sp>
      </p:grpSp>
      <p:grpSp>
        <p:nvGrpSpPr>
          <p:cNvPr id="20" name="Group 19"/>
          <p:cNvGrpSpPr/>
          <p:nvPr/>
        </p:nvGrpSpPr>
        <p:grpSpPr>
          <a:xfrm>
            <a:off x="2945633" y="1615414"/>
            <a:ext cx="8836898" cy="637555"/>
            <a:chOff x="2939111" y="1328803"/>
            <a:chExt cx="8817332" cy="637555"/>
          </a:xfrm>
        </p:grpSpPr>
        <p:sp>
          <p:nvSpPr>
            <p:cNvPr id="21" name="TextBox 20"/>
            <p:cNvSpPr txBox="1"/>
            <p:nvPr/>
          </p:nvSpPr>
          <p:spPr>
            <a:xfrm>
              <a:off x="5371478" y="1412558"/>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app</a:t>
              </a:r>
              <a:endParaRPr lang="en-US" sz="2400" dirty="0">
                <a:latin typeface="Segoe UI Light" pitchFamily="34" charset="0"/>
              </a:endParaRPr>
            </a:p>
          </p:txBody>
        </p:sp>
        <p:sp>
          <p:nvSpPr>
            <p:cNvPr id="22" name="Rectangle 21"/>
            <p:cNvSpPr/>
            <p:nvPr/>
          </p:nvSpPr>
          <p:spPr>
            <a:xfrm>
              <a:off x="2939111" y="1328803"/>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People</a:t>
              </a:r>
              <a:endParaRPr lang="en-US" sz="2400" dirty="0">
                <a:solidFill>
                  <a:schemeClr val="tx1"/>
                </a:solidFill>
                <a:latin typeface="Segoe UI Semibold" pitchFamily="34" charset="0"/>
              </a:endParaRPr>
            </a:p>
          </p:txBody>
        </p:sp>
      </p:grpSp>
      <p:grpSp>
        <p:nvGrpSpPr>
          <p:cNvPr id="23" name="Group 22"/>
          <p:cNvGrpSpPr/>
          <p:nvPr/>
        </p:nvGrpSpPr>
        <p:grpSpPr>
          <a:xfrm>
            <a:off x="2945633" y="3794187"/>
            <a:ext cx="8836898" cy="669524"/>
            <a:chOff x="2939111" y="3507576"/>
            <a:chExt cx="8817332" cy="669524"/>
          </a:xfrm>
        </p:grpSpPr>
        <p:sp>
          <p:nvSpPr>
            <p:cNvPr id="24" name="TextBox 23"/>
            <p:cNvSpPr txBox="1"/>
            <p:nvPr/>
          </p:nvSpPr>
          <p:spPr>
            <a:xfrm>
              <a:off x="5371478" y="3623300"/>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app</a:t>
              </a:r>
              <a:endParaRPr lang="en-US" sz="2400" dirty="0">
                <a:latin typeface="Segoe UI Light" pitchFamily="34" charset="0"/>
              </a:endParaRPr>
            </a:p>
          </p:txBody>
        </p:sp>
        <p:sp>
          <p:nvSpPr>
            <p:cNvPr id="25" name="Rectangle 24"/>
            <p:cNvSpPr/>
            <p:nvPr/>
          </p:nvSpPr>
          <p:spPr>
            <a:xfrm>
              <a:off x="2939111" y="3507576"/>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Your app</a:t>
              </a:r>
              <a:endParaRPr lang="en-US" sz="2400" dirty="0">
                <a:solidFill>
                  <a:schemeClr val="tx1"/>
                </a:solidFill>
                <a:latin typeface="Segoe UI Semibold" pitchFamily="34" charset="0"/>
              </a:endParaRPr>
            </a:p>
          </p:txBody>
        </p:sp>
      </p:grpSp>
      <p:grpSp>
        <p:nvGrpSpPr>
          <p:cNvPr id="26" name="Group 25"/>
          <p:cNvGrpSpPr/>
          <p:nvPr/>
        </p:nvGrpSpPr>
        <p:grpSpPr>
          <a:xfrm>
            <a:off x="2945633" y="5239608"/>
            <a:ext cx="8836898" cy="635429"/>
            <a:chOff x="2939111" y="4953000"/>
            <a:chExt cx="8817332" cy="635429"/>
          </a:xfrm>
        </p:grpSpPr>
        <p:sp>
          <p:nvSpPr>
            <p:cNvPr id="27" name="TextBox 26"/>
            <p:cNvSpPr txBox="1"/>
            <p:nvPr/>
          </p:nvSpPr>
          <p:spPr>
            <a:xfrm>
              <a:off x="5371478" y="5034629"/>
              <a:ext cx="6384965" cy="553800"/>
            </a:xfrm>
            <a:prstGeom prst="rect">
              <a:avLst/>
            </a:prstGeom>
            <a:noFill/>
          </p:spPr>
          <p:txBody>
            <a:bodyPr wrap="square" lIns="121725" tIns="60862" rIns="121725" bIns="60862" rtlCol="0">
              <a:spAutoFit/>
            </a:bodyPr>
            <a:lstStyle/>
            <a:p>
              <a:r>
                <a:rPr lang="en-US" sz="2800" dirty="0" smtClean="0">
                  <a:latin typeface="Segoe UI Light" pitchFamily="34" charset="0"/>
                </a:rPr>
                <a:t>website</a:t>
              </a:r>
              <a:endParaRPr lang="en-US" sz="2800" dirty="0">
                <a:latin typeface="Segoe UI Light" pitchFamily="34" charset="0"/>
              </a:endParaRPr>
            </a:p>
          </p:txBody>
        </p:sp>
        <p:sp>
          <p:nvSpPr>
            <p:cNvPr id="28" name="Rectangle 27"/>
            <p:cNvSpPr/>
            <p:nvPr/>
          </p:nvSpPr>
          <p:spPr>
            <a:xfrm>
              <a:off x="2939111" y="49530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pitchFamily="34" charset="0"/>
                </a:rPr>
                <a:t>Contoso.com</a:t>
              </a:r>
              <a:endParaRPr lang="en-US" sz="2400" dirty="0">
                <a:solidFill>
                  <a:schemeClr val="tx1"/>
                </a:solidFill>
                <a:latin typeface="Segoe UI Semibold" pitchFamily="34" charset="0"/>
              </a:endParaRPr>
            </a:p>
          </p:txBody>
        </p:sp>
      </p:grpSp>
      <p:sp>
        <p:nvSpPr>
          <p:cNvPr id="29" name="Rectangle 28"/>
          <p:cNvSpPr/>
          <p:nvPr/>
        </p:nvSpPr>
        <p:spPr bwMode="auto">
          <a:xfrm>
            <a:off x="304722" y="3751468"/>
            <a:ext cx="2336192" cy="6395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UI Semibold" pitchFamily="34" charset="0"/>
              </a:rPr>
              <a:t>Sign into PC</a:t>
            </a:r>
            <a:endParaRPr lang="en-US" sz="2400" dirty="0">
              <a:solidFill>
                <a:schemeClr val="tx1"/>
              </a:solidFill>
              <a:latin typeface="Segoe UI Semibold" pitchFamily="34" charset="0"/>
            </a:endParaRPr>
          </a:p>
        </p:txBody>
      </p:sp>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tx1"/>
                </a:solidFill>
              </a:rPr>
              <a:t>Signing in once is all it takes</a:t>
            </a:r>
            <a:endParaRPr lang="en-US" dirty="0">
              <a:solidFill>
                <a:schemeClr val="tx1"/>
              </a:solidFill>
            </a:endParaRPr>
          </a:p>
        </p:txBody>
      </p:sp>
    </p:spTree>
    <p:extLst>
      <p:ext uri="{BB962C8B-B14F-4D97-AF65-F5344CB8AC3E}">
        <p14:creationId xmlns:p14="http://schemas.microsoft.com/office/powerpoint/2010/main" val="2150456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1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25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leveraging single sign on</a:t>
            </a:r>
            <a:br>
              <a:rPr lang="en-US" dirty="0" smtClean="0"/>
            </a:br>
            <a:r>
              <a:rPr lang="en-US" sz="3600" dirty="0" smtClean="0">
                <a:gradFill flip="none" rotWithShape="1">
                  <a:gsLst>
                    <a:gs pos="5417">
                      <a:schemeClr val="tx2"/>
                    </a:gs>
                    <a:gs pos="98000">
                      <a:schemeClr val="tx2"/>
                    </a:gs>
                  </a:gsLst>
                  <a:lin ang="5400000" scaled="0"/>
                  <a:tileRect/>
                </a:gradFill>
                <a:latin typeface="+mn-lt"/>
              </a:rPr>
              <a:t> </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a:xfrm>
            <a:off x="519114" y="1447800"/>
            <a:ext cx="11149012" cy="4001095"/>
          </a:xfrm>
        </p:spPr>
        <p:txBody>
          <a:bodyPr/>
          <a:lstStyle/>
          <a:p>
            <a:r>
              <a:rPr lang="en-US" dirty="0" smtClean="0"/>
              <a:t>Zero click sign-in for your app or website  </a:t>
            </a:r>
          </a:p>
          <a:p>
            <a:r>
              <a:rPr lang="en-US" dirty="0" smtClean="0"/>
              <a:t>No need to build an identity system with all its inherent challenges </a:t>
            </a:r>
          </a:p>
          <a:p>
            <a:r>
              <a:rPr lang="en-US" dirty="0" smtClean="0"/>
              <a:t>Apps and websites with existing identity systems can </a:t>
            </a:r>
          </a:p>
          <a:p>
            <a:pPr lvl="1"/>
            <a:r>
              <a:rPr lang="en-US" dirty="0" smtClean="0"/>
              <a:t>Bootstrap signup with Microsoft account information</a:t>
            </a:r>
          </a:p>
          <a:p>
            <a:pPr lvl="1"/>
            <a:r>
              <a:rPr lang="en-US" dirty="0" smtClean="0"/>
              <a:t>Instantly personalize the experience for Windows users</a:t>
            </a:r>
          </a:p>
          <a:p>
            <a:endParaRPr lang="en-US" dirty="0"/>
          </a:p>
          <a:p>
            <a:pPr marL="0" indent="0">
              <a:buNone/>
            </a:pPr>
            <a:r>
              <a:rPr lang="en-US" dirty="0" smtClean="0"/>
              <a:t>We’ve built it so you don’t have to</a:t>
            </a:r>
          </a:p>
        </p:txBody>
      </p:sp>
    </p:spTree>
    <p:extLst>
      <p:ext uri="{BB962C8B-B14F-4D97-AF65-F5344CB8AC3E}">
        <p14:creationId xmlns:p14="http://schemas.microsoft.com/office/powerpoint/2010/main" val="1637751121"/>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2720447"/>
            <a:ext cx="7796664" cy="1523494"/>
          </a:xfrm>
        </p:spPr>
        <p:txBody>
          <a:bodyPr/>
          <a:lstStyle/>
          <a:p>
            <a:r>
              <a:rPr lang="en-US" dirty="0" smtClean="0"/>
              <a:t>Single Sign On (SSO) across your website and app</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771184" y="4278816"/>
            <a:ext cx="8929410" cy="461665"/>
          </a:xfrm>
        </p:spPr>
        <p:txBody>
          <a:bodyPr/>
          <a:lstStyle/>
          <a:p>
            <a:r>
              <a:rPr lang="en-US" dirty="0" smtClean="0"/>
              <a:t> </a:t>
            </a:r>
            <a:r>
              <a:rPr lang="en-US" sz="2800" dirty="0" smtClean="0"/>
              <a:t>Once a user has connected to your website they are seamlessly signed into your app and vice versa.</a:t>
            </a:r>
          </a:p>
          <a:p>
            <a:r>
              <a:rPr lang="en-US" sz="2800" dirty="0" smtClean="0"/>
              <a:t> </a:t>
            </a:r>
          </a:p>
        </p:txBody>
      </p:sp>
    </p:spTree>
    <p:extLst>
      <p:ext uri="{BB962C8B-B14F-4D97-AF65-F5344CB8AC3E}">
        <p14:creationId xmlns:p14="http://schemas.microsoft.com/office/powerpoint/2010/main" val="1795898282"/>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Signing in the User </a:t>
            </a:r>
            <a:endParaRPr lang="en-US" dirty="0"/>
          </a:p>
        </p:txBody>
      </p:sp>
      <p:sp>
        <p:nvSpPr>
          <p:cNvPr id="6" name="Text Placeholder 5"/>
          <p:cNvSpPr>
            <a:spLocks noGrp="1"/>
          </p:cNvSpPr>
          <p:nvPr>
            <p:ph type="body" sz="quarter" idx="10"/>
          </p:nvPr>
        </p:nvSpPr>
        <p:spPr>
          <a:xfrm>
            <a:off x="507868" y="839587"/>
            <a:ext cx="10718125" cy="5016758"/>
          </a:xfrm>
        </p:spPr>
        <p:txBody>
          <a:bodyPr/>
          <a:lstStyle/>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div id="</a:t>
            </a:r>
            <a:r>
              <a:rPr lang="en-US" sz="2000" dirty="0" err="1">
                <a:gradFill>
                  <a:gsLst>
                    <a:gs pos="0">
                      <a:schemeClr val="bg1"/>
                    </a:gs>
                    <a:gs pos="86000">
                      <a:schemeClr val="bg1"/>
                    </a:gs>
                  </a:gsLst>
                  <a:lin ang="5400000" scaled="0"/>
                </a:gradFill>
              </a:rPr>
              <a:t>signin</a:t>
            </a:r>
            <a:r>
              <a:rPr lang="en-US" sz="2000" dirty="0">
                <a:gradFill>
                  <a:gsLst>
                    <a:gs pos="0">
                      <a:schemeClr val="bg1"/>
                    </a:gs>
                    <a:gs pos="86000">
                      <a:schemeClr val="bg1"/>
                    </a:gs>
                  </a:gsLst>
                  <a:lin ang="5400000" scaled="0"/>
                </a:gradFill>
              </a:rPr>
              <a:t>"&gt;&lt;/div&gt;</a:t>
            </a:r>
          </a:p>
          <a:p>
            <a:r>
              <a:rPr lang="en-US" sz="2000" dirty="0" smtClean="0">
                <a:gradFill>
                  <a:gsLst>
                    <a:gs pos="0">
                      <a:schemeClr val="bg1"/>
                    </a:gs>
                    <a:gs pos="86000">
                      <a:schemeClr val="bg1"/>
                    </a:gs>
                  </a:gsLst>
                  <a:lin ang="5400000" scaled="0"/>
                </a:gradFill>
              </a:rPr>
              <a:t>&lt;</a:t>
            </a:r>
            <a:r>
              <a:rPr lang="en-US" sz="2000" dirty="0">
                <a:gradFill>
                  <a:gsLst>
                    <a:gs pos="0">
                      <a:schemeClr val="bg1"/>
                    </a:gs>
                    <a:gs pos="86000">
                      <a:schemeClr val="bg1"/>
                    </a:gs>
                  </a:gsLst>
                  <a:lin ang="5400000" scaled="0"/>
                </a:gradFill>
              </a:rPr>
              <a:t>script&gt;</a:t>
            </a:r>
          </a:p>
          <a:p>
            <a:r>
              <a:rPr lang="en-US" sz="2000" dirty="0">
                <a:gradFill>
                  <a:gsLst>
                    <a:gs pos="0">
                      <a:schemeClr val="bg1"/>
                    </a:gs>
                    <a:gs pos="86000">
                      <a:schemeClr val="bg1"/>
                    </a:gs>
                  </a:gsLst>
                  <a:lin ang="5400000" scaled="0"/>
                </a:gradFill>
              </a:rPr>
              <a:t>        </a:t>
            </a:r>
            <a:r>
              <a:rPr lang="en-US" sz="2000" dirty="0" err="1">
                <a:gradFill>
                  <a:gsLst>
                    <a:gs pos="0">
                      <a:schemeClr val="bg1"/>
                    </a:gs>
                    <a:gs pos="86000">
                      <a:schemeClr val="bg1"/>
                    </a:gs>
                  </a:gsLst>
                  <a:lin ang="5400000" scaled="0"/>
                </a:gradFill>
              </a:rPr>
              <a:t>WL.Event.subscribe</a:t>
            </a:r>
            <a:r>
              <a:rPr lang="en-US" sz="2000" dirty="0">
                <a:gradFill>
                  <a:gsLst>
                    <a:gs pos="0">
                      <a:schemeClr val="bg1"/>
                    </a:gs>
                    <a:gs pos="86000">
                      <a:schemeClr val="bg1"/>
                    </a:gs>
                  </a:gsLst>
                  <a:lin ang="5400000" scaled="0"/>
                </a:gradFill>
              </a:rPr>
              <a:t>("</a:t>
            </a:r>
            <a:r>
              <a:rPr lang="en-US" sz="2000" dirty="0" err="1">
                <a:gradFill>
                  <a:gsLst>
                    <a:gs pos="0">
                      <a:schemeClr val="bg1"/>
                    </a:gs>
                    <a:gs pos="86000">
                      <a:schemeClr val="bg1"/>
                    </a:gs>
                  </a:gsLst>
                  <a:lin ang="5400000" scaled="0"/>
                </a:gradFill>
              </a:rPr>
              <a:t>auth.login</a:t>
            </a:r>
            <a:r>
              <a:rPr lang="en-US" sz="2000" dirty="0">
                <a:gradFill>
                  <a:gsLst>
                    <a:gs pos="0">
                      <a:schemeClr val="bg1"/>
                    </a:gs>
                    <a:gs pos="86000">
                      <a:schemeClr val="bg1"/>
                    </a:gs>
                  </a:gsLst>
                  <a:lin ang="5400000" scaled="0"/>
                </a:gradFill>
              </a:rPr>
              <a:t>", </a:t>
            </a:r>
            <a:r>
              <a:rPr lang="en-US" sz="2000" dirty="0" err="1">
                <a:gradFill>
                  <a:gsLst>
                    <a:gs pos="0">
                      <a:schemeClr val="bg1"/>
                    </a:gs>
                    <a:gs pos="86000">
                      <a:schemeClr val="bg1"/>
                    </a:gs>
                  </a:gsLst>
                  <a:lin ang="5400000" scaled="0"/>
                </a:gradFill>
              </a:rPr>
              <a:t>onLoginComplete</a:t>
            </a:r>
            <a:r>
              <a:rPr lang="en-US" sz="2000" dirty="0">
                <a:gradFill>
                  <a:gsLst>
                    <a:gs pos="0">
                      <a:schemeClr val="bg1"/>
                    </a:gs>
                    <a:gs pos="86000">
                      <a:schemeClr val="bg1"/>
                    </a:gs>
                  </a:gsLst>
                  <a:lin ang="5400000" scaled="0"/>
                </a:gradFill>
              </a:rPr>
              <a:t>);</a:t>
            </a:r>
          </a:p>
          <a:p>
            <a:r>
              <a:rPr lang="en-US" sz="2000" dirty="0" smtClean="0">
                <a:gradFill>
                  <a:gsLst>
                    <a:gs pos="0">
                      <a:schemeClr val="bg1"/>
                    </a:gs>
                    <a:gs pos="86000">
                      <a:schemeClr val="bg1"/>
                    </a:gs>
                  </a:gsLst>
                  <a:lin ang="5400000" scaled="0"/>
                </a:gradFill>
              </a:rPr>
              <a:t>        </a:t>
            </a:r>
            <a:r>
              <a:rPr lang="en-US" sz="2000" dirty="0" err="1" smtClean="0">
                <a:gradFill>
                  <a:gsLst>
                    <a:gs pos="0">
                      <a:schemeClr val="bg1"/>
                    </a:gs>
                    <a:gs pos="86000">
                      <a:schemeClr val="bg1"/>
                    </a:gs>
                  </a:gsLst>
                  <a:lin ang="5400000" scaled="0"/>
                </a:gradFill>
              </a:rPr>
              <a:t>var</a:t>
            </a:r>
            <a:r>
              <a:rPr lang="en-US" sz="2000" dirty="0" smtClean="0">
                <a:gradFill>
                  <a:gsLst>
                    <a:gs pos="0">
                      <a:schemeClr val="bg1"/>
                    </a:gs>
                    <a:gs pos="86000">
                      <a:schemeClr val="bg1"/>
                    </a:gs>
                  </a:gsLst>
                  <a:lin ang="5400000" scaled="0"/>
                </a:gradFill>
              </a:rPr>
              <a:t> </a:t>
            </a:r>
            <a:r>
              <a:rPr lang="en-US" sz="2000" dirty="0">
                <a:gradFill>
                  <a:gsLst>
                    <a:gs pos="0">
                      <a:schemeClr val="bg1"/>
                    </a:gs>
                    <a:gs pos="86000">
                      <a:schemeClr val="bg1"/>
                    </a:gs>
                  </a:gsLst>
                  <a:lin ang="5400000" scaled="0"/>
                </a:gradFill>
              </a:rPr>
              <a:t>scopes = ["</a:t>
            </a:r>
            <a:r>
              <a:rPr lang="en-US" sz="2000" dirty="0" err="1">
                <a:gradFill>
                  <a:gsLst>
                    <a:gs pos="0">
                      <a:schemeClr val="bg1"/>
                    </a:gs>
                    <a:gs pos="86000">
                      <a:schemeClr val="bg1"/>
                    </a:gs>
                  </a:gsLst>
                  <a:lin ang="5400000" scaled="0"/>
                </a:gradFill>
              </a:rPr>
              <a:t>wl.signin</a:t>
            </a:r>
            <a:r>
              <a:rPr lang="en-US" sz="2000" dirty="0">
                <a:gradFill>
                  <a:gsLst>
                    <a:gs pos="0">
                      <a:schemeClr val="bg1"/>
                    </a:gs>
                    <a:gs pos="86000">
                      <a:schemeClr val="bg1"/>
                    </a:gs>
                  </a:gsLst>
                  <a:lin ang="5400000" scaled="0"/>
                </a:gradFill>
              </a:rPr>
              <a:t>", "</a:t>
            </a:r>
            <a:r>
              <a:rPr lang="en-US" sz="2000" dirty="0" err="1">
                <a:gradFill>
                  <a:gsLst>
                    <a:gs pos="0">
                      <a:schemeClr val="bg1"/>
                    </a:gs>
                    <a:gs pos="86000">
                      <a:schemeClr val="bg1"/>
                    </a:gs>
                  </a:gsLst>
                  <a:lin ang="5400000" scaled="0"/>
                </a:gradFill>
              </a:rPr>
              <a:t>wl.basic</a:t>
            </a:r>
            <a:r>
              <a:rPr lang="en-US" sz="2000" dirty="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        </a:t>
            </a:r>
            <a:r>
              <a:rPr lang="en-US" sz="2000" dirty="0" err="1">
                <a:gradFill>
                  <a:gsLst>
                    <a:gs pos="0">
                      <a:schemeClr val="bg1"/>
                    </a:gs>
                    <a:gs pos="86000">
                      <a:schemeClr val="bg1"/>
                    </a:gs>
                  </a:gsLst>
                  <a:lin ang="5400000" scaled="0"/>
                </a:gradFill>
              </a:rPr>
              <a:t>WL.ui</a:t>
            </a:r>
            <a:r>
              <a:rPr lang="en-US" sz="2000" dirty="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            name: "</a:t>
            </a:r>
            <a:r>
              <a:rPr lang="en-US" sz="2000" dirty="0" err="1">
                <a:gradFill>
                  <a:gsLst>
                    <a:gs pos="0">
                      <a:schemeClr val="bg1"/>
                    </a:gs>
                    <a:gs pos="86000">
                      <a:schemeClr val="bg1"/>
                    </a:gs>
                  </a:gsLst>
                  <a:lin ang="5400000" scaled="0"/>
                </a:gradFill>
              </a:rPr>
              <a:t>signin</a:t>
            </a:r>
            <a:r>
              <a:rPr lang="en-US" sz="2000" dirty="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            element: "</a:t>
            </a:r>
            <a:r>
              <a:rPr lang="en-US" sz="2000" dirty="0" err="1">
                <a:gradFill>
                  <a:gsLst>
                    <a:gs pos="0">
                      <a:schemeClr val="bg1"/>
                    </a:gs>
                    <a:gs pos="86000">
                      <a:schemeClr val="bg1"/>
                    </a:gs>
                  </a:gsLst>
                  <a:lin ang="5400000" scaled="0"/>
                </a:gradFill>
              </a:rPr>
              <a:t>signin</a:t>
            </a:r>
            <a:r>
              <a:rPr lang="en-US" sz="2000" dirty="0">
                <a:gradFill>
                  <a:gsLst>
                    <a:gs pos="0">
                      <a:schemeClr val="bg1"/>
                    </a:gs>
                    <a:gs pos="86000">
                      <a:schemeClr val="bg1"/>
                    </a:gs>
                  </a:gsLst>
                  <a:lin ang="5400000" scaled="0"/>
                </a:gradFill>
              </a:rPr>
              <a:t>",</a:t>
            </a:r>
          </a:p>
          <a:p>
            <a:r>
              <a:rPr lang="en-US" sz="2000" dirty="0">
                <a:gradFill>
                  <a:gsLst>
                    <a:gs pos="0">
                      <a:schemeClr val="bg1"/>
                    </a:gs>
                    <a:gs pos="86000">
                      <a:schemeClr val="bg1"/>
                    </a:gs>
                  </a:gsLst>
                  <a:lin ang="5400000" scaled="0"/>
                </a:gradFill>
              </a:rPr>
              <a:t>            scope: scopes</a:t>
            </a:r>
          </a:p>
          <a:p>
            <a:r>
              <a:rPr lang="en-US" sz="2000" dirty="0">
                <a:gradFill>
                  <a:gsLst>
                    <a:gs pos="0">
                      <a:schemeClr val="bg1"/>
                    </a:gs>
                    <a:gs pos="86000">
                      <a:schemeClr val="bg1"/>
                    </a:gs>
                  </a:gsLst>
                  <a:lin ang="5400000" scaled="0"/>
                </a:gradFill>
              </a:rPr>
              <a:t>        });</a:t>
            </a:r>
          </a:p>
          <a:p>
            <a:r>
              <a:rPr lang="en-US" sz="2000" dirty="0">
                <a:gradFill>
                  <a:gsLst>
                    <a:gs pos="0">
                      <a:schemeClr val="bg1"/>
                    </a:gs>
                    <a:gs pos="86000">
                      <a:schemeClr val="bg1"/>
                    </a:gs>
                  </a:gsLst>
                  <a:lin ang="5400000" scaled="0"/>
                </a:gradFill>
              </a:rPr>
              <a:t>        function </a:t>
            </a:r>
            <a:r>
              <a:rPr lang="en-US" sz="2000" dirty="0" err="1">
                <a:gradFill>
                  <a:gsLst>
                    <a:gs pos="0">
                      <a:schemeClr val="bg1"/>
                    </a:gs>
                    <a:gs pos="86000">
                      <a:schemeClr val="bg1"/>
                    </a:gs>
                  </a:gsLst>
                  <a:lin ang="5400000" scaled="0"/>
                </a:gradFill>
              </a:rPr>
              <a:t>onLoginComplete</a:t>
            </a:r>
            <a:r>
              <a:rPr lang="en-US" sz="2000" dirty="0">
                <a:gradFill>
                  <a:gsLst>
                    <a:gs pos="0">
                      <a:schemeClr val="bg1"/>
                    </a:gs>
                    <a:gs pos="86000">
                      <a:schemeClr val="bg1"/>
                    </a:gs>
                  </a:gsLst>
                  <a:lin ang="5400000" scaled="0"/>
                </a:gradFill>
              </a:rPr>
              <a:t>(session) {</a:t>
            </a:r>
          </a:p>
          <a:p>
            <a:r>
              <a:rPr lang="en-US" sz="2000" dirty="0">
                <a:gradFill>
                  <a:gsLst>
                    <a:gs pos="0">
                      <a:schemeClr val="bg1"/>
                    </a:gs>
                    <a:gs pos="86000">
                      <a:schemeClr val="bg1"/>
                    </a:gs>
                  </a:gsLst>
                  <a:lin ang="5400000" scaled="0"/>
                </a:gradFill>
              </a:rPr>
              <a:t>            if (!</a:t>
            </a:r>
            <a:r>
              <a:rPr lang="en-US" sz="2000" dirty="0" err="1">
                <a:gradFill>
                  <a:gsLst>
                    <a:gs pos="0">
                      <a:schemeClr val="bg1"/>
                    </a:gs>
                    <a:gs pos="86000">
                      <a:schemeClr val="bg1"/>
                    </a:gs>
                  </a:gsLst>
                  <a:lin ang="5400000" scaled="0"/>
                </a:gradFill>
              </a:rPr>
              <a:t>session.error</a:t>
            </a:r>
            <a:r>
              <a:rPr lang="en-US" sz="2000" dirty="0">
                <a:gradFill>
                  <a:gsLst>
                    <a:gs pos="0">
                      <a:schemeClr val="bg1"/>
                    </a:gs>
                    <a:gs pos="86000">
                      <a:schemeClr val="bg1"/>
                    </a:gs>
                  </a:gsLst>
                  <a:lin ang="5400000" scaled="0"/>
                </a:gradFill>
              </a:rPr>
              <a:t>) {</a:t>
            </a:r>
          </a:p>
          <a:p>
            <a:r>
              <a:rPr lang="en-US" sz="2000" dirty="0">
                <a:gradFill>
                  <a:gsLst>
                    <a:gs pos="0">
                      <a:schemeClr val="bg1"/>
                    </a:gs>
                    <a:gs pos="86000">
                      <a:schemeClr val="bg1"/>
                    </a:gs>
                  </a:gsLst>
                  <a:lin ang="5400000" scaled="0"/>
                </a:gradFill>
              </a:rPr>
              <a:t>                </a:t>
            </a:r>
            <a:r>
              <a:rPr lang="en-US" sz="2000" dirty="0" smtClean="0">
                <a:solidFill>
                  <a:srgbClr val="65BC46"/>
                </a:solidFill>
              </a:rPr>
              <a:t>// get user data</a:t>
            </a:r>
            <a:endParaRPr lang="en-US" sz="2000" dirty="0">
              <a:solidFill>
                <a:srgbClr val="65BC46"/>
              </a:solidFill>
            </a:endParaRPr>
          </a:p>
          <a:p>
            <a:r>
              <a:rPr lang="en-US" sz="2000" dirty="0">
                <a:gradFill>
                  <a:gsLst>
                    <a:gs pos="0">
                      <a:schemeClr val="bg1"/>
                    </a:gs>
                    <a:gs pos="86000">
                      <a:schemeClr val="bg1"/>
                    </a:gs>
                  </a:gsLst>
                  <a:lin ang="5400000" scaled="0"/>
                </a:gradFill>
              </a:rPr>
              <a:t>            }</a:t>
            </a:r>
          </a:p>
          <a:p>
            <a:r>
              <a:rPr lang="en-US" sz="2000" dirty="0" smtClean="0">
                <a:gradFill>
                  <a:gsLst>
                    <a:gs pos="0">
                      <a:schemeClr val="bg1"/>
                    </a:gs>
                    <a:gs pos="86000">
                      <a:schemeClr val="bg1"/>
                    </a:gs>
                  </a:gsLst>
                  <a:lin ang="5400000" scaled="0"/>
                </a:gradFill>
              </a:rPr>
              <a:t>         } </a:t>
            </a:r>
            <a:endParaRPr lang="en-US" sz="2000" dirty="0">
              <a:gradFill>
                <a:gsLst>
                  <a:gs pos="0">
                    <a:schemeClr val="bg1"/>
                  </a:gs>
                  <a:gs pos="86000">
                    <a:schemeClr val="bg1"/>
                  </a:gs>
                </a:gsLst>
                <a:lin ang="5400000" scaled="0"/>
              </a:gradFill>
            </a:endParaRPr>
          </a:p>
          <a:p>
            <a:r>
              <a:rPr lang="en-US" sz="2000" dirty="0">
                <a:gradFill>
                  <a:gsLst>
                    <a:gs pos="0">
                      <a:schemeClr val="bg1"/>
                    </a:gs>
                    <a:gs pos="86000">
                      <a:schemeClr val="bg1"/>
                    </a:gs>
                  </a:gsLst>
                  <a:lin ang="5400000" scaled="0"/>
                </a:gradFill>
              </a:rPr>
              <a:t>    &lt;/script&gt;</a:t>
            </a:r>
          </a:p>
        </p:txBody>
      </p:sp>
      <p:sp>
        <p:nvSpPr>
          <p:cNvPr id="4" name="Rectangle 3"/>
          <p:cNvSpPr/>
          <p:nvPr/>
        </p:nvSpPr>
        <p:spPr bwMode="auto">
          <a:xfrm>
            <a:off x="4428640" y="2526612"/>
            <a:ext cx="7760185" cy="794304"/>
          </a:xfrm>
          <a:prstGeom prst="rect">
            <a:avLst/>
          </a:prstGeom>
          <a:solidFill>
            <a:srgbClr val="EF4423"/>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solidFill>
                  <a:srgbClr val="FFFFFF"/>
                </a:solidFill>
                <a:latin typeface="Consolas" pitchFamily="49" charset="0"/>
                <a:cs typeface="Consolas" pitchFamily="49" charset="0"/>
              </a:rPr>
              <a:t>Exactly the same JavaScript code for websites and Metro style apps </a:t>
            </a:r>
            <a:endParaRPr lang="en-US" sz="1600" dirty="0">
              <a:solidFill>
                <a:srgbClr val="FFFFFF">
                  <a:lumMod val="95000"/>
                </a:srgbClr>
              </a:solidFill>
              <a:latin typeface="Consolas" pitchFamily="49" charset="0"/>
              <a:cs typeface="Consolas" pitchFamily="49" charset="0"/>
            </a:endParaRPr>
          </a:p>
        </p:txBody>
      </p:sp>
    </p:spTree>
    <p:extLst>
      <p:ext uri="{BB962C8B-B14F-4D97-AF65-F5344CB8AC3E}">
        <p14:creationId xmlns:p14="http://schemas.microsoft.com/office/powerpoint/2010/main" val="422482517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Sign-in Control XAML</a:t>
            </a:r>
            <a:endParaRPr lang="en-US" dirty="0"/>
          </a:p>
        </p:txBody>
      </p:sp>
      <p:sp>
        <p:nvSpPr>
          <p:cNvPr id="6" name="Text Placeholder 5"/>
          <p:cNvSpPr>
            <a:spLocks noGrp="1"/>
          </p:cNvSpPr>
          <p:nvPr>
            <p:ph type="body" sz="quarter" idx="10"/>
          </p:nvPr>
        </p:nvSpPr>
        <p:spPr>
          <a:xfrm>
            <a:off x="962833" y="1905000"/>
            <a:ext cx="10718125" cy="4173450"/>
          </a:xfrm>
        </p:spPr>
        <p:txBody>
          <a:bodyPr/>
          <a:lstStyle/>
          <a:p>
            <a:r>
              <a:rPr lang="en-US" dirty="0">
                <a:gradFill>
                  <a:gsLst>
                    <a:gs pos="0">
                      <a:schemeClr val="bg1"/>
                    </a:gs>
                    <a:gs pos="86000">
                      <a:schemeClr val="bg1"/>
                    </a:gs>
                  </a:gsLst>
                  <a:lin ang="5400000" scaled="0"/>
                </a:gradFill>
              </a:rPr>
              <a:t>&lt;</a:t>
            </a:r>
            <a:r>
              <a:rPr lang="en-US" dirty="0" err="1">
                <a:gradFill>
                  <a:gsLst>
                    <a:gs pos="0">
                      <a:schemeClr val="bg1"/>
                    </a:gs>
                    <a:gs pos="86000">
                      <a:schemeClr val="bg1"/>
                    </a:gs>
                  </a:gsLst>
                  <a:lin ang="5400000" scaled="0"/>
                </a:gradFill>
              </a:rPr>
              <a:t>UserControl</a:t>
            </a:r>
            <a:r>
              <a:rPr lang="en-US" dirty="0">
                <a:gradFill>
                  <a:gsLst>
                    <a:gs pos="0">
                      <a:schemeClr val="bg1"/>
                    </a:gs>
                    <a:gs pos="86000">
                      <a:schemeClr val="bg1"/>
                    </a:gs>
                  </a:gsLst>
                  <a:lin ang="5400000" scaled="0"/>
                </a:gradFill>
              </a:rPr>
              <a:t> x:Class</a:t>
            </a:r>
            <a:r>
              <a:rPr lang="en-US" dirty="0" smtClean="0">
                <a:gradFill>
                  <a:gsLst>
                    <a:gs pos="0">
                      <a:schemeClr val="bg1"/>
                    </a:gs>
                    <a:gs pos="86000">
                      <a:schemeClr val="bg1"/>
                    </a:gs>
                  </a:gsLst>
                  <a:lin ang="5400000" scaled="0"/>
                </a:gradFill>
              </a:rPr>
              <a:t>="Sample.MainPage</a:t>
            </a:r>
            <a:r>
              <a:rPr lang="en-US" dirty="0">
                <a:gradFill>
                  <a:gsLst>
                    <a:gs pos="0">
                      <a:schemeClr val="bg1"/>
                    </a:gs>
                    <a:gs pos="86000">
                      <a:schemeClr val="bg1"/>
                    </a:gs>
                  </a:gsLst>
                  <a:lin ang="5400000" scaled="0"/>
                </a:gradFill>
              </a:rPr>
              <a:t>"</a:t>
            </a:r>
          </a:p>
          <a:p>
            <a:r>
              <a:rPr lang="en-US" dirty="0">
                <a:gradFill>
                  <a:gsLst>
                    <a:gs pos="0">
                      <a:schemeClr val="bg1"/>
                    </a:gs>
                    <a:gs pos="86000">
                      <a:schemeClr val="bg1"/>
                    </a:gs>
                  </a:gsLst>
                  <a:lin ang="5400000" scaled="0"/>
                </a:gradFill>
              </a:rPr>
              <a:t>    ...</a:t>
            </a:r>
          </a:p>
          <a:p>
            <a:r>
              <a:rPr lang="en-US" dirty="0">
                <a:gradFill>
                  <a:gsLst>
                    <a:gs pos="0">
                      <a:schemeClr val="bg1"/>
                    </a:gs>
                    <a:gs pos="86000">
                      <a:schemeClr val="bg1"/>
                    </a:gs>
                  </a:gsLst>
                  <a:lin ang="5400000" scaled="0"/>
                </a:gradFill>
              </a:rPr>
              <a:t>    </a:t>
            </a:r>
            <a:r>
              <a:rPr lang="en-US" dirty="0" err="1">
                <a:gradFill>
                  <a:gsLst>
                    <a:gs pos="0">
                      <a:schemeClr val="bg1"/>
                    </a:gs>
                    <a:gs pos="86000">
                      <a:schemeClr val="bg1"/>
                    </a:gs>
                  </a:gsLst>
                  <a:lin ang="5400000" scaled="0"/>
                </a:gradFill>
              </a:rPr>
              <a:t>xmlns:live</a:t>
            </a:r>
            <a:r>
              <a:rPr lang="en-US" dirty="0">
                <a:gradFill>
                  <a:gsLst>
                    <a:gs pos="0">
                      <a:schemeClr val="bg1"/>
                    </a:gs>
                    <a:gs pos="86000">
                      <a:schemeClr val="bg1"/>
                    </a:gs>
                  </a:gsLst>
                  <a:lin ang="5400000" scaled="0"/>
                </a:gradFill>
              </a:rPr>
              <a:t>="</a:t>
            </a:r>
            <a:r>
              <a:rPr lang="en-US" dirty="0" err="1">
                <a:gradFill>
                  <a:gsLst>
                    <a:gs pos="0">
                      <a:schemeClr val="bg1"/>
                    </a:gs>
                    <a:gs pos="86000">
                      <a:schemeClr val="bg1"/>
                    </a:gs>
                  </a:gsLst>
                  <a:lin ang="5400000" scaled="0"/>
                </a:gradFill>
              </a:rPr>
              <a:t>using:Microsoft.Live.Controls</a:t>
            </a:r>
            <a:r>
              <a:rPr lang="en-US" dirty="0">
                <a:gradFill>
                  <a:gsLst>
                    <a:gs pos="0">
                      <a:schemeClr val="bg1"/>
                    </a:gs>
                    <a:gs pos="86000">
                      <a:schemeClr val="bg1"/>
                    </a:gs>
                  </a:gsLst>
                  <a:lin ang="5400000" scaled="0"/>
                </a:gradFill>
              </a:rPr>
              <a:t>"&gt;</a:t>
            </a:r>
          </a:p>
          <a:p>
            <a:r>
              <a:rPr lang="en-US" dirty="0">
                <a:gradFill>
                  <a:gsLst>
                    <a:gs pos="0">
                      <a:schemeClr val="bg1"/>
                    </a:gs>
                    <a:gs pos="86000">
                      <a:schemeClr val="bg1"/>
                    </a:gs>
                  </a:gsLst>
                  <a:lin ang="5400000" scaled="0"/>
                </a:gradFill>
              </a:rPr>
              <a:t>    &lt;Grid x:Name="LayoutRoot" Background="#FF0C0C0C"&gt;</a:t>
            </a:r>
          </a:p>
          <a:p>
            <a:r>
              <a:rPr lang="en-US" dirty="0">
                <a:gradFill>
                  <a:gsLst>
                    <a:gs pos="0">
                      <a:schemeClr val="bg1"/>
                    </a:gs>
                    <a:gs pos="86000">
                      <a:schemeClr val="bg1"/>
                    </a:gs>
                  </a:gsLst>
                  <a:lin ang="5400000" scaled="0"/>
                </a:gradFill>
              </a:rPr>
              <a:t>        </a:t>
            </a:r>
            <a:r>
              <a:rPr lang="en-US" dirty="0">
                <a:solidFill>
                  <a:srgbClr val="FF0000"/>
                </a:solidFill>
              </a:rPr>
              <a:t>&lt;</a:t>
            </a:r>
            <a:r>
              <a:rPr lang="en-US" dirty="0" err="1">
                <a:solidFill>
                  <a:srgbClr val="FF0000"/>
                </a:solidFill>
              </a:rPr>
              <a:t>live:SignInButton</a:t>
            </a:r>
            <a:r>
              <a:rPr lang="en-US" dirty="0">
                <a:solidFill>
                  <a:srgbClr val="FF0000"/>
                </a:solidFill>
              </a:rPr>
              <a:t> x:Name="btnSignin" Scopes="</a:t>
            </a:r>
            <a:r>
              <a:rPr lang="en-US" dirty="0" err="1">
                <a:solidFill>
                  <a:srgbClr val="FF0000"/>
                </a:solidFill>
              </a:rPr>
              <a:t>wl.signin</a:t>
            </a:r>
            <a:r>
              <a:rPr lang="en-US" dirty="0">
                <a:solidFill>
                  <a:srgbClr val="FF0000"/>
                </a:solidFill>
              </a:rPr>
              <a:t> </a:t>
            </a:r>
            <a:r>
              <a:rPr lang="en-US" dirty="0" err="1">
                <a:solidFill>
                  <a:srgbClr val="FF0000"/>
                </a:solidFill>
              </a:rPr>
              <a:t>wl.basic</a:t>
            </a:r>
            <a:r>
              <a:rPr lang="en-US" dirty="0">
                <a:solidFill>
                  <a:srgbClr val="FF0000"/>
                </a:solidFill>
              </a:rPr>
              <a:t>" /&gt;</a:t>
            </a:r>
          </a:p>
          <a:p>
            <a:r>
              <a:rPr lang="en-US" dirty="0">
                <a:gradFill>
                  <a:gsLst>
                    <a:gs pos="0">
                      <a:schemeClr val="bg1"/>
                    </a:gs>
                    <a:gs pos="86000">
                      <a:schemeClr val="bg1"/>
                    </a:gs>
                  </a:gsLst>
                  <a:lin ang="5400000" scaled="0"/>
                </a:gradFill>
              </a:rPr>
              <a:t>        &lt;</a:t>
            </a:r>
            <a:r>
              <a:rPr lang="en-US" dirty="0" err="1">
                <a:gradFill>
                  <a:gsLst>
                    <a:gs pos="0">
                      <a:schemeClr val="bg1"/>
                    </a:gs>
                    <a:gs pos="86000">
                      <a:schemeClr val="bg1"/>
                    </a:gs>
                  </a:gsLst>
                  <a:lin ang="5400000" scaled="0"/>
                </a:gradFill>
              </a:rPr>
              <a:t>TextBlock</a:t>
            </a:r>
            <a:r>
              <a:rPr lang="en-US" dirty="0">
                <a:gradFill>
                  <a:gsLst>
                    <a:gs pos="0">
                      <a:schemeClr val="bg1"/>
                    </a:gs>
                    <a:gs pos="86000">
                      <a:schemeClr val="bg1"/>
                    </a:gs>
                  </a:gsLst>
                  <a:lin ang="5400000" scaled="0"/>
                </a:gradFill>
              </a:rPr>
              <a:t> Height="32" Foreground="White" </a:t>
            </a:r>
            <a:r>
              <a:rPr lang="en-US" dirty="0" err="1">
                <a:gradFill>
                  <a:gsLst>
                    <a:gs pos="0">
                      <a:schemeClr val="bg1"/>
                    </a:gs>
                    <a:gs pos="86000">
                      <a:schemeClr val="bg1"/>
                    </a:gs>
                  </a:gsLst>
                  <a:lin ang="5400000" scaled="0"/>
                </a:gradFill>
              </a:rPr>
              <a:t>HorizontalAlignment</a:t>
            </a:r>
            <a:r>
              <a:rPr lang="en-US" dirty="0">
                <a:gradFill>
                  <a:gsLst>
                    <a:gs pos="0">
                      <a:schemeClr val="bg1"/>
                    </a:gs>
                    <a:gs pos="86000">
                      <a:schemeClr val="bg1"/>
                    </a:gs>
                  </a:gsLst>
                  <a:lin ang="5400000" scaled="0"/>
                </a:gradFill>
              </a:rPr>
              <a:t>="Left" Margin="8,76,0,0" Name="</a:t>
            </a:r>
            <a:r>
              <a:rPr lang="en-US" dirty="0" err="1">
                <a:gradFill>
                  <a:gsLst>
                    <a:gs pos="0">
                      <a:schemeClr val="bg1"/>
                    </a:gs>
                    <a:gs pos="86000">
                      <a:schemeClr val="bg1"/>
                    </a:gs>
                  </a:gsLst>
                  <a:lin ang="5400000" scaled="0"/>
                </a:gradFill>
              </a:rPr>
              <a:t>infoTextBlock</a:t>
            </a:r>
            <a:r>
              <a:rPr lang="en-US" dirty="0">
                <a:gradFill>
                  <a:gsLst>
                    <a:gs pos="0">
                      <a:schemeClr val="bg1"/>
                    </a:gs>
                    <a:gs pos="86000">
                      <a:schemeClr val="bg1"/>
                    </a:gs>
                  </a:gsLst>
                  <a:lin ang="5400000" scaled="0"/>
                </a:gradFill>
              </a:rPr>
              <a:t>" </a:t>
            </a:r>
            <a:r>
              <a:rPr lang="en-US" dirty="0" err="1">
                <a:gradFill>
                  <a:gsLst>
                    <a:gs pos="0">
                      <a:schemeClr val="bg1"/>
                    </a:gs>
                    <a:gs pos="86000">
                      <a:schemeClr val="bg1"/>
                    </a:gs>
                  </a:gsLst>
                  <a:lin ang="5400000" scaled="0"/>
                </a:gradFill>
              </a:rPr>
              <a:t>VerticalAlignment</a:t>
            </a:r>
            <a:r>
              <a:rPr lang="en-US" dirty="0">
                <a:gradFill>
                  <a:gsLst>
                    <a:gs pos="0">
                      <a:schemeClr val="bg1"/>
                    </a:gs>
                    <a:gs pos="86000">
                      <a:schemeClr val="bg1"/>
                    </a:gs>
                  </a:gsLst>
                  <a:lin ang="5400000" scaled="0"/>
                </a:gradFill>
              </a:rPr>
              <a:t>="Top" Width="419" /&gt;</a:t>
            </a:r>
          </a:p>
          <a:p>
            <a:r>
              <a:rPr lang="en-US" dirty="0">
                <a:gradFill>
                  <a:gsLst>
                    <a:gs pos="0">
                      <a:schemeClr val="bg1"/>
                    </a:gs>
                    <a:gs pos="86000">
                      <a:schemeClr val="bg1"/>
                    </a:gs>
                  </a:gsLst>
                  <a:lin ang="5400000" scaled="0"/>
                </a:gradFill>
              </a:rPr>
              <a:t>    &lt;/Grid&gt;</a:t>
            </a:r>
          </a:p>
          <a:p>
            <a:r>
              <a:rPr lang="en-US" dirty="0">
                <a:gradFill>
                  <a:gsLst>
                    <a:gs pos="0">
                      <a:schemeClr val="bg1"/>
                    </a:gs>
                    <a:gs pos="86000">
                      <a:schemeClr val="bg1"/>
                    </a:gs>
                  </a:gsLst>
                  <a:lin ang="5400000" scaled="0"/>
                </a:gradFill>
              </a:rPr>
              <a:t>&lt;/</a:t>
            </a:r>
            <a:r>
              <a:rPr lang="en-US" dirty="0" err="1">
                <a:gradFill>
                  <a:gsLst>
                    <a:gs pos="0">
                      <a:schemeClr val="bg1"/>
                    </a:gs>
                    <a:gs pos="86000">
                      <a:schemeClr val="bg1"/>
                    </a:gs>
                  </a:gsLst>
                  <a:lin ang="5400000" scaled="0"/>
                </a:gradFill>
              </a:rPr>
              <a:t>UserControl</a:t>
            </a:r>
            <a:r>
              <a:rPr lang="en-US" dirty="0">
                <a:gradFill>
                  <a:gsLst>
                    <a:gs pos="0">
                      <a:schemeClr val="bg1"/>
                    </a:gs>
                    <a:gs pos="86000">
                      <a:schemeClr val="bg1"/>
                    </a:gs>
                  </a:gsLst>
                  <a:lin ang="5400000" scaled="0"/>
                </a:gradFill>
              </a:rPr>
              <a:t>&gt;</a:t>
            </a:r>
            <a:endParaRPr lang="en-US" dirty="0" smtClean="0">
              <a:gradFill>
                <a:gsLst>
                  <a:gs pos="0">
                    <a:schemeClr val="bg1"/>
                  </a:gs>
                  <a:gs pos="86000">
                    <a:schemeClr val="bg1"/>
                  </a:gs>
                </a:gsLst>
                <a:lin ang="5400000" scaled="0"/>
              </a:gradFill>
            </a:endParaRPr>
          </a:p>
        </p:txBody>
      </p:sp>
      <p:sp>
        <p:nvSpPr>
          <p:cNvPr id="4" name="Rectangle 3"/>
          <p:cNvSpPr/>
          <p:nvPr/>
        </p:nvSpPr>
        <p:spPr bwMode="auto">
          <a:xfrm>
            <a:off x="962832" y="1004679"/>
            <a:ext cx="7760185" cy="794304"/>
          </a:xfrm>
          <a:prstGeom prst="rect">
            <a:avLst/>
          </a:prstGeom>
          <a:solidFill>
            <a:srgbClr val="EF4423"/>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solidFill>
                  <a:srgbClr val="FFFFFF"/>
                </a:solidFill>
                <a:latin typeface="Consolas" pitchFamily="49" charset="0"/>
                <a:cs typeface="Consolas" pitchFamily="49" charset="0"/>
              </a:rPr>
              <a:t>Exactly the same XAML code for Silverlight for Windows Phone and Metro style apps </a:t>
            </a:r>
            <a:endParaRPr lang="en-US" sz="1600" dirty="0">
              <a:solidFill>
                <a:srgbClr val="FFFFFF">
                  <a:lumMod val="95000"/>
                </a:srgbClr>
              </a:solidFill>
              <a:latin typeface="Consolas" pitchFamily="49" charset="0"/>
              <a:cs typeface="Consolas" pitchFamily="49" charset="0"/>
            </a:endParaRPr>
          </a:p>
        </p:txBody>
      </p:sp>
    </p:spTree>
    <p:extLst>
      <p:ext uri="{BB962C8B-B14F-4D97-AF65-F5344CB8AC3E}">
        <p14:creationId xmlns:p14="http://schemas.microsoft.com/office/powerpoint/2010/main" val="2561622795"/>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your Metro style app and website </a:t>
            </a:r>
            <a:endParaRPr lang="en-US" dirty="0"/>
          </a:p>
        </p:txBody>
      </p:sp>
      <p:sp>
        <p:nvSpPr>
          <p:cNvPr id="3" name="Text Placeholder 2"/>
          <p:cNvSpPr>
            <a:spLocks noGrp="1"/>
          </p:cNvSpPr>
          <p:nvPr>
            <p:ph type="body" sz="quarter" idx="10"/>
          </p:nvPr>
        </p:nvSpPr>
        <p:spPr>
          <a:xfrm>
            <a:off x="519114" y="1447800"/>
            <a:ext cx="11149012" cy="2412968"/>
          </a:xfrm>
        </p:spPr>
        <p:txBody>
          <a:bodyPr/>
          <a:lstStyle/>
          <a:p>
            <a:pPr marL="0" indent="0">
              <a:buNone/>
            </a:pPr>
            <a:r>
              <a:rPr lang="en-US" dirty="0" smtClean="0"/>
              <a:t>Apps need to provisioned to work with Live Connect by visiting </a:t>
            </a:r>
            <a:r>
              <a:rPr lang="en-US" dirty="0" smtClean="0">
                <a:hlinkClick r:id="rId2"/>
              </a:rPr>
              <a:t>http://manage.dev.live.com/build</a:t>
            </a:r>
            <a:r>
              <a:rPr lang="en-US" dirty="0" smtClean="0"/>
              <a:t>  </a:t>
            </a:r>
          </a:p>
          <a:p>
            <a:pPr marL="0" indent="0">
              <a:buNone/>
            </a:pPr>
            <a:endParaRPr lang="en-US" dirty="0"/>
          </a:p>
          <a:p>
            <a:pPr marL="0" indent="0">
              <a:buNone/>
            </a:pPr>
            <a:r>
              <a:rPr lang="en-US" dirty="0" smtClean="0"/>
              <a:t>Here they get the unique app identifiers for their Metro style app and their website for use with Windows Live ID </a:t>
            </a:r>
            <a:endParaRPr lang="en-US" dirty="0"/>
          </a:p>
        </p:txBody>
      </p:sp>
    </p:spTree>
    <p:extLst>
      <p:ext uri="{BB962C8B-B14F-4D97-AF65-F5344CB8AC3E}">
        <p14:creationId xmlns:p14="http://schemas.microsoft.com/office/powerpoint/2010/main" val="27540599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1218795"/>
          </a:xfrm>
        </p:spPr>
        <p:txBody>
          <a:bodyPr/>
          <a:lstStyle/>
          <a:p>
            <a:r>
              <a:rPr lang="en-US" dirty="0" smtClean="0"/>
              <a:t>Recognizing the user across your website and your Metro style app</a:t>
            </a:r>
            <a:endParaRPr lang="en-US" dirty="0"/>
          </a:p>
        </p:txBody>
      </p:sp>
      <p:sp>
        <p:nvSpPr>
          <p:cNvPr id="6" name="Text Placeholder 5"/>
          <p:cNvSpPr>
            <a:spLocks noGrp="1"/>
          </p:cNvSpPr>
          <p:nvPr>
            <p:ph type="body" sz="quarter" idx="10"/>
          </p:nvPr>
        </p:nvSpPr>
        <p:spPr>
          <a:xfrm>
            <a:off x="507868" y="1448983"/>
            <a:ext cx="10718125" cy="2862322"/>
          </a:xfrm>
        </p:spPr>
        <p:txBody>
          <a:bodyPr/>
          <a:lstStyle/>
          <a:p>
            <a:endParaRPr lang="en-US" sz="2000" dirty="0" smtClean="0"/>
          </a:p>
          <a:p>
            <a:endParaRPr lang="en-US" sz="2000" dirty="0" smtClean="0"/>
          </a:p>
          <a:p>
            <a:r>
              <a:rPr lang="en-US" sz="2000" dirty="0" err="1"/>
              <a:t>WL.getLoginStatus</a:t>
            </a:r>
            <a:r>
              <a:rPr lang="en-US" sz="2000" dirty="0"/>
              <a:t>(function (response) {</a:t>
            </a:r>
            <a:br>
              <a:rPr lang="en-US" sz="2000" dirty="0"/>
            </a:br>
            <a:r>
              <a:rPr lang="en-US" sz="2000" dirty="0"/>
              <a:t>if (</a:t>
            </a:r>
            <a:r>
              <a:rPr lang="en-US" sz="2000" dirty="0" err="1"/>
              <a:t>response.status</a:t>
            </a:r>
            <a:r>
              <a:rPr lang="en-US" sz="2000" dirty="0"/>
              <a:t> &amp;&amp; </a:t>
            </a:r>
            <a:r>
              <a:rPr lang="en-US" sz="2000" dirty="0" err="1"/>
              <a:t>response.status</a:t>
            </a:r>
            <a:r>
              <a:rPr lang="en-US" sz="2000" dirty="0"/>
              <a:t>!= </a:t>
            </a:r>
            <a:r>
              <a:rPr lang="en-US" sz="2000" dirty="0" smtClean="0"/>
              <a:t>‘Connected’) {</a:t>
            </a:r>
          </a:p>
          <a:p>
            <a:r>
              <a:rPr lang="en-US" sz="2000" dirty="0" smtClean="0"/>
              <a:t> </a:t>
            </a:r>
            <a:r>
              <a:rPr lang="en-US" sz="2000" dirty="0" smtClean="0">
                <a:solidFill>
                  <a:srgbClr val="00B050"/>
                </a:solidFill>
              </a:rPr>
              <a:t>// Your app already knows the user and can access tokens </a:t>
            </a:r>
          </a:p>
          <a:p>
            <a:r>
              <a:rPr lang="en-US" sz="2000" dirty="0">
                <a:solidFill>
                  <a:srgbClr val="00B050"/>
                </a:solidFill>
              </a:rPr>
              <a:t> </a:t>
            </a:r>
            <a:r>
              <a:rPr lang="en-US" sz="2000" dirty="0" smtClean="0">
                <a:solidFill>
                  <a:srgbClr val="00B050"/>
                </a:solidFill>
              </a:rPr>
              <a:t>// in </a:t>
            </a:r>
            <a:r>
              <a:rPr lang="en-US" sz="2000" dirty="0" err="1" smtClean="0">
                <a:solidFill>
                  <a:srgbClr val="00B050"/>
                </a:solidFill>
              </a:rPr>
              <a:t>response.session</a:t>
            </a:r>
            <a:endParaRPr lang="en-US" sz="2000" dirty="0">
              <a:solidFill>
                <a:srgbClr val="00B050"/>
              </a:solidFill>
            </a:endParaRPr>
          </a:p>
          <a:p>
            <a:r>
              <a:rPr lang="en-US" sz="2000" dirty="0" smtClean="0"/>
              <a:t>  }</a:t>
            </a:r>
          </a:p>
          <a:p>
            <a:r>
              <a:rPr lang="en-US" sz="2000" dirty="0"/>
              <a:t>)</a:t>
            </a:r>
            <a:br>
              <a:rPr lang="en-US" sz="2000" dirty="0"/>
            </a:br>
            <a:endParaRPr lang="en-US" sz="2000" dirty="0">
              <a:solidFill>
                <a:srgbClr val="FF0000"/>
              </a:solidFill>
            </a:endParaRPr>
          </a:p>
        </p:txBody>
      </p:sp>
    </p:spTree>
    <p:extLst>
      <p:ext uri="{BB962C8B-B14F-4D97-AF65-F5344CB8AC3E}">
        <p14:creationId xmlns:p14="http://schemas.microsoft.com/office/powerpoint/2010/main" val="975544864"/>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2076" y="2534478"/>
            <a:ext cx="11284674" cy="1789044"/>
          </a:xfrm>
        </p:spPr>
        <p:txBody>
          <a:bodyPr anchor="b">
            <a:noAutofit/>
          </a:bodyPr>
          <a:lstStyle/>
          <a:p>
            <a:pPr algn="ctr"/>
            <a:r>
              <a:rPr lang="en-US" dirty="0" smtClean="0">
                <a:latin typeface="+mn-lt"/>
              </a:rPr>
              <a:t>A PC connected to Live has an easy sign-in experience but how about easy access to the user’s data?</a:t>
            </a: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7006399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2076" y="2362201"/>
            <a:ext cx="11284674" cy="2133599"/>
          </a:xfrm>
        </p:spPr>
        <p:txBody>
          <a:bodyPr anchor="t">
            <a:noAutofit/>
          </a:bodyPr>
          <a:lstStyle/>
          <a:p>
            <a:pPr algn="ctr"/>
            <a:r>
              <a:rPr lang="en-US" dirty="0" smtClean="0">
                <a:latin typeface="+mn-lt"/>
              </a:rPr>
              <a:t> </a:t>
            </a:r>
            <a:r>
              <a:rPr lang="en-US" dirty="0">
                <a:latin typeface="+mn-lt"/>
              </a:rPr>
              <a:t>Apps can connect to the Live </a:t>
            </a:r>
            <a:r>
              <a:rPr lang="en-US" dirty="0" smtClean="0">
                <a:latin typeface="+mn-lt"/>
              </a:rPr>
              <a:t>cloud </a:t>
            </a:r>
            <a:r>
              <a:rPr lang="en-US" dirty="0">
                <a:latin typeface="+mn-lt"/>
              </a:rPr>
              <a:t>to get access </a:t>
            </a:r>
            <a:r>
              <a:rPr lang="en-US" dirty="0" smtClean="0">
                <a:latin typeface="+mn-lt"/>
              </a:rPr>
              <a:t>user-owned data</a:t>
            </a: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4" name="Title 1"/>
          <p:cNvSpPr txBox="1">
            <a:spLocks/>
          </p:cNvSpPr>
          <p:nvPr/>
        </p:nvSpPr>
        <p:spPr>
          <a:xfrm>
            <a:off x="452076" y="3029754"/>
            <a:ext cx="11284674" cy="798492"/>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latin typeface="+mn-lt"/>
              </a:rPr>
              <a:t> </a:t>
            </a:r>
            <a:br>
              <a:rPr lang="en-US" dirty="0" smtClean="0">
                <a:latin typeface="+mn-lt"/>
              </a:rPr>
            </a:br>
            <a:r>
              <a:rPr lang="en-US" dirty="0" smtClean="0"/>
              <a:t>just like the Windows Metro style apps</a:t>
            </a:r>
            <a:endParaRPr lang="en-US" dirty="0">
              <a:latin typeface="+mn-lt"/>
            </a:endParaRPr>
          </a:p>
        </p:txBody>
      </p:sp>
    </p:spTree>
    <p:extLst>
      <p:ext uri="{BB962C8B-B14F-4D97-AF65-F5344CB8AC3E}">
        <p14:creationId xmlns:p14="http://schemas.microsoft.com/office/powerpoint/2010/main" val="2699474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smtClean="0">
                <a:solidFill>
                  <a:srgbClr val="FFFFFF"/>
                </a:solidFill>
                <a:latin typeface="+mj-lt"/>
              </a:rPr>
              <a:t>Live Connect and the Live SDK </a:t>
            </a:r>
            <a:endParaRPr lang="en-US" sz="4400" dirty="0">
              <a:solidFill>
                <a:srgbClr val="FFFFFF"/>
              </a:solidFill>
              <a:latin typeface="+mj-lt"/>
            </a:endParaRPr>
          </a:p>
        </p:txBody>
      </p:sp>
    </p:spTree>
    <p:extLst>
      <p:ext uri="{BB962C8B-B14F-4D97-AF65-F5344CB8AC3E}">
        <p14:creationId xmlns:p14="http://schemas.microsoft.com/office/powerpoint/2010/main" val="427855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2 scenarios many apps care about – easy sign-in, and easy access to user’s personal content</a:t>
            </a:r>
          </a:p>
          <a:p>
            <a:r>
              <a:rPr lang="en-US" dirty="0" smtClean="0"/>
              <a:t>How Live + Windows makes these seamless</a:t>
            </a:r>
          </a:p>
          <a:p>
            <a:r>
              <a:rPr lang="en-US" dirty="0" smtClean="0"/>
              <a:t>How to use the Live SDK to enable these scenarios in your Metro style apps</a:t>
            </a:r>
          </a:p>
        </p:txBody>
      </p:sp>
    </p:spTree>
    <p:extLst>
      <p:ext uri="{BB962C8B-B14F-4D97-AF65-F5344CB8AC3E}">
        <p14:creationId xmlns:p14="http://schemas.microsoft.com/office/powerpoint/2010/main" val="2225277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Live Connect?</a:t>
            </a:r>
            <a:endParaRPr lang="en-US" dirty="0"/>
          </a:p>
        </p:txBody>
      </p:sp>
      <p:sp>
        <p:nvSpPr>
          <p:cNvPr id="3" name="Text Placeholder 2"/>
          <p:cNvSpPr>
            <a:spLocks noGrp="1"/>
          </p:cNvSpPr>
          <p:nvPr>
            <p:ph type="body" sz="quarter" idx="10"/>
          </p:nvPr>
        </p:nvSpPr>
        <p:spPr>
          <a:xfrm>
            <a:off x="519114" y="1447800"/>
            <a:ext cx="11149012" cy="5238357"/>
          </a:xfrm>
        </p:spPr>
        <p:txBody>
          <a:bodyPr/>
          <a:lstStyle/>
          <a:p>
            <a:pPr marL="0" indent="0">
              <a:buNone/>
            </a:pPr>
            <a:r>
              <a:rPr lang="en-US" dirty="0" smtClean="0"/>
              <a:t>Live Connect gives apps access to SkyDrive, Hotmail and Windows Live Messenger using industry standard protocols like </a:t>
            </a:r>
            <a:r>
              <a:rPr lang="en-US" dirty="0" err="1" smtClean="0"/>
              <a:t>OAuth</a:t>
            </a:r>
            <a:r>
              <a:rPr lang="en-US" dirty="0" smtClean="0"/>
              <a:t> 2.0, JSON and XMPP </a:t>
            </a:r>
          </a:p>
          <a:p>
            <a:pPr marL="0" indent="0">
              <a:buNone/>
            </a:pPr>
            <a:endParaRPr lang="en-US" dirty="0"/>
          </a:p>
          <a:p>
            <a:pPr marL="0" indent="0">
              <a:buNone/>
            </a:pPr>
            <a:r>
              <a:rPr lang="en-US" dirty="0" smtClean="0"/>
              <a:t>You get </a:t>
            </a:r>
          </a:p>
          <a:p>
            <a:pPr marL="457200" lvl="1" indent="-457200"/>
            <a:r>
              <a:rPr lang="en-US" dirty="0"/>
              <a:t>Ability to create and read documents, photos and </a:t>
            </a:r>
            <a:r>
              <a:rPr lang="en-US" dirty="0" smtClean="0"/>
              <a:t>videos</a:t>
            </a:r>
          </a:p>
          <a:p>
            <a:pPr marL="457200" lvl="1" indent="-457200"/>
            <a:r>
              <a:rPr lang="en-US" dirty="0" smtClean="0"/>
              <a:t>Access to calendars </a:t>
            </a:r>
            <a:r>
              <a:rPr lang="en-US" dirty="0"/>
              <a:t>(e.g. friends birthdays calendar</a:t>
            </a:r>
            <a:r>
              <a:rPr lang="en-US" dirty="0" smtClean="0"/>
              <a:t>) and contact list </a:t>
            </a:r>
          </a:p>
          <a:p>
            <a:pPr marL="457200" lvl="1" indent="-457200"/>
            <a:r>
              <a:rPr lang="en-US" dirty="0"/>
              <a:t>Full access </a:t>
            </a:r>
            <a:r>
              <a:rPr lang="en-US" dirty="0" smtClean="0"/>
              <a:t>to online </a:t>
            </a:r>
            <a:r>
              <a:rPr lang="en-US" dirty="0"/>
              <a:t>presence and ability to send IM messages to </a:t>
            </a:r>
            <a:r>
              <a:rPr lang="en-US" dirty="0" smtClean="0"/>
              <a:t>contacts</a:t>
            </a:r>
            <a:endParaRPr lang="en-US" dirty="0"/>
          </a:p>
          <a:p>
            <a:pPr marL="457200" lvl="1" indent="-457200"/>
            <a:endParaRPr lang="en-US" dirty="0"/>
          </a:p>
          <a:p>
            <a:pPr marL="0" indent="0">
              <a:buNone/>
            </a:pPr>
            <a:endParaRPr lang="en-US" dirty="0"/>
          </a:p>
        </p:txBody>
      </p:sp>
    </p:spTree>
    <p:extLst>
      <p:ext uri="{BB962C8B-B14F-4D97-AF65-F5344CB8AC3E}">
        <p14:creationId xmlns:p14="http://schemas.microsoft.com/office/powerpoint/2010/main" val="267047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2720447"/>
            <a:ext cx="7796664" cy="1523494"/>
          </a:xfrm>
        </p:spPr>
        <p:txBody>
          <a:bodyPr/>
          <a:lstStyle/>
          <a:p>
            <a:r>
              <a:rPr lang="en-US" dirty="0" err="1" smtClean="0"/>
              <a:t>SkyPad</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969966" y="4304656"/>
            <a:ext cx="8929410" cy="461665"/>
          </a:xfrm>
        </p:spPr>
        <p:txBody>
          <a:bodyPr/>
          <a:lstStyle/>
          <a:p>
            <a:r>
              <a:rPr lang="en-US" sz="2800" dirty="0" smtClean="0"/>
              <a:t>A reimagined version of notepad which can modify and save files to the local system </a:t>
            </a:r>
            <a:r>
              <a:rPr lang="en-US" sz="2800" smtClean="0"/>
              <a:t>or SkyDrive</a:t>
            </a:r>
            <a:endParaRPr lang="en-US" sz="2800" dirty="0" smtClean="0"/>
          </a:p>
        </p:txBody>
      </p:sp>
    </p:spTree>
    <p:extLst>
      <p:ext uri="{BB962C8B-B14F-4D97-AF65-F5344CB8AC3E}">
        <p14:creationId xmlns:p14="http://schemas.microsoft.com/office/powerpoint/2010/main" val="1316141639"/>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Live SDK</a:t>
            </a:r>
          </a:p>
        </p:txBody>
      </p:sp>
      <p:sp>
        <p:nvSpPr>
          <p:cNvPr id="3" name="Text Placeholder 2"/>
          <p:cNvSpPr>
            <a:spLocks noGrp="1"/>
          </p:cNvSpPr>
          <p:nvPr>
            <p:ph type="body" sz="quarter" idx="10"/>
          </p:nvPr>
        </p:nvSpPr>
        <p:spPr>
          <a:xfrm>
            <a:off x="519114" y="1447800"/>
            <a:ext cx="11149012" cy="3773341"/>
          </a:xfrm>
        </p:spPr>
        <p:txBody>
          <a:bodyPr/>
          <a:lstStyle/>
          <a:p>
            <a:r>
              <a:rPr lang="en-US" dirty="0"/>
              <a:t>Live SDK provides a set of controls and APIs that enable </a:t>
            </a:r>
            <a:r>
              <a:rPr lang="en-US" dirty="0" smtClean="0"/>
              <a:t>apps </a:t>
            </a:r>
            <a:r>
              <a:rPr lang="en-US" dirty="0"/>
              <a:t>to integrate Single Sign On (SSO) with Windows Live ID and access information from SkyDrive, Hotmail, and Windows Live Messenger on Windows Phone and Windows Developer </a:t>
            </a:r>
            <a:r>
              <a:rPr lang="en-US" dirty="0" smtClean="0"/>
              <a:t>Preview</a:t>
            </a:r>
            <a:endParaRPr lang="en-US" dirty="0"/>
          </a:p>
          <a:p>
            <a:pPr marL="0" indent="0">
              <a:buNone/>
            </a:pPr>
            <a:endParaRPr lang="en-US" dirty="0"/>
          </a:p>
          <a:p>
            <a:pPr marL="457200" lvl="1" indent="-457200"/>
            <a:endParaRPr lang="en-US" dirty="0"/>
          </a:p>
          <a:p>
            <a:pPr marL="0" indent="0">
              <a:buNone/>
            </a:pPr>
            <a:endParaRPr lang="en-US" dirty="0"/>
          </a:p>
        </p:txBody>
      </p:sp>
    </p:spTree>
    <p:extLst>
      <p:ext uri="{BB962C8B-B14F-4D97-AF65-F5344CB8AC3E}">
        <p14:creationId xmlns:p14="http://schemas.microsoft.com/office/powerpoint/2010/main" val="41972307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 few things apps can do with the Live SDK</a:t>
            </a:r>
            <a:endParaRPr lang="en-US" dirty="0"/>
          </a:p>
        </p:txBody>
      </p:sp>
      <p:sp>
        <p:nvSpPr>
          <p:cNvPr id="7" name="Text Placeholder 6"/>
          <p:cNvSpPr>
            <a:spLocks noGrp="1"/>
          </p:cNvSpPr>
          <p:nvPr>
            <p:ph type="body" sz="quarter" idx="10"/>
          </p:nvPr>
        </p:nvSpPr>
        <p:spPr>
          <a:xfrm>
            <a:off x="519114" y="1447800"/>
            <a:ext cx="11149012" cy="3794885"/>
          </a:xfrm>
        </p:spPr>
        <p:txBody>
          <a:bodyPr/>
          <a:lstStyle/>
          <a:p>
            <a:pPr>
              <a:spcBef>
                <a:spcPts val="1800"/>
              </a:spcBef>
            </a:pPr>
            <a:r>
              <a:rPr lang="en-US" dirty="0" smtClean="0"/>
              <a:t>You can build applications that take advantage of free storage in SkyDrive to store user content </a:t>
            </a:r>
          </a:p>
          <a:p>
            <a:pPr>
              <a:spcBef>
                <a:spcPts val="1800"/>
              </a:spcBef>
            </a:pPr>
            <a:r>
              <a:rPr lang="en-US" dirty="0" smtClean="0"/>
              <a:t>Keep the user engaged with your app by adding events to their calendar </a:t>
            </a:r>
          </a:p>
          <a:p>
            <a:pPr>
              <a:spcBef>
                <a:spcPts val="1800"/>
              </a:spcBef>
            </a:pPr>
            <a:r>
              <a:rPr lang="en-US" dirty="0" smtClean="0"/>
              <a:t>Find the user’s Hotmail contacts that also use your app</a:t>
            </a:r>
          </a:p>
          <a:p>
            <a:pPr>
              <a:spcBef>
                <a:spcPts val="1800"/>
              </a:spcBef>
            </a:pPr>
            <a:r>
              <a:rPr lang="en-US" dirty="0" smtClean="0"/>
              <a:t>Build real-time sharing experiences powered by the Windows Live Messenger network</a:t>
            </a:r>
          </a:p>
        </p:txBody>
      </p:sp>
    </p:spTree>
    <p:extLst>
      <p:ext uri="{BB962C8B-B14F-4D97-AF65-F5344CB8AC3E}">
        <p14:creationId xmlns:p14="http://schemas.microsoft.com/office/powerpoint/2010/main" val="25153766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2720447"/>
            <a:ext cx="7796664" cy="1523494"/>
          </a:xfrm>
        </p:spPr>
        <p:txBody>
          <a:bodyPr/>
          <a:lstStyle/>
          <a:p>
            <a:r>
              <a:rPr lang="en-US" dirty="0" smtClean="0"/>
              <a:t>The Live SDK in Visual Studio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969966" y="4304656"/>
            <a:ext cx="8929410" cy="461665"/>
          </a:xfrm>
        </p:spPr>
        <p:txBody>
          <a:bodyPr/>
          <a:lstStyle/>
          <a:p>
            <a:r>
              <a:rPr lang="en-US" dirty="0" smtClean="0"/>
              <a:t> </a:t>
            </a:r>
            <a:r>
              <a:rPr lang="en-US" sz="2800" dirty="0" smtClean="0"/>
              <a:t>Once you add the SDK to your project, you get </a:t>
            </a:r>
          </a:p>
          <a:p>
            <a:pPr marL="457200" indent="-457200">
              <a:buFont typeface="Arial" pitchFamily="34" charset="0"/>
              <a:buChar char="•"/>
            </a:pPr>
            <a:r>
              <a:rPr lang="en-US" sz="2800" dirty="0" smtClean="0"/>
              <a:t>Controls for single sign on </a:t>
            </a:r>
          </a:p>
          <a:p>
            <a:pPr marL="457200" indent="-457200">
              <a:buFont typeface="Arial" pitchFamily="34" charset="0"/>
              <a:buChar char="•"/>
            </a:pPr>
            <a:r>
              <a:rPr lang="en-US" sz="2800" dirty="0" smtClean="0"/>
              <a:t>Support for building Metro style applications with JavaScript, C# and VB</a:t>
            </a:r>
          </a:p>
        </p:txBody>
      </p:sp>
    </p:spTree>
    <p:extLst>
      <p:ext uri="{BB962C8B-B14F-4D97-AF65-F5344CB8AC3E}">
        <p14:creationId xmlns:p14="http://schemas.microsoft.com/office/powerpoint/2010/main" val="2777885579"/>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Recap</a:t>
            </a:r>
            <a:endParaRPr lang="en-US" sz="4400" dirty="0">
              <a:solidFill>
                <a:srgbClr val="FFFFFF"/>
              </a:solidFill>
              <a:latin typeface="+mj-lt"/>
            </a:endParaRPr>
          </a:p>
        </p:txBody>
      </p:sp>
    </p:spTree>
    <p:extLst>
      <p:ext uri="{BB962C8B-B14F-4D97-AF65-F5344CB8AC3E}">
        <p14:creationId xmlns:p14="http://schemas.microsoft.com/office/powerpoint/2010/main" val="753233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flip="none" rotWithShape="1">
                  <a:gsLst>
                    <a:gs pos="5417">
                      <a:schemeClr val="tx2"/>
                    </a:gs>
                    <a:gs pos="98000">
                      <a:schemeClr val="tx2"/>
                    </a:gs>
                  </a:gsLst>
                  <a:lin ang="5400000" scaled="0"/>
                  <a:tileRect/>
                </a:gradFill>
              </a:rPr>
              <a:t>Two scenarios made simple by connecting your apps to Live</a:t>
            </a:r>
            <a:endParaRPr lang="en-US" dirty="0">
              <a:gradFill flip="none" rotWithShape="1">
                <a:gsLst>
                  <a:gs pos="5417">
                    <a:schemeClr val="tx2"/>
                  </a:gs>
                  <a:gs pos="98000">
                    <a:schemeClr val="tx2"/>
                  </a:gs>
                </a:gsLst>
                <a:lin ang="5400000" scaled="0"/>
                <a:tileRect/>
              </a:gradFill>
            </a:endParaRPr>
          </a:p>
        </p:txBody>
      </p:sp>
      <p:sp>
        <p:nvSpPr>
          <p:cNvPr id="3" name="Text Placeholder 2"/>
          <p:cNvSpPr>
            <a:spLocks noGrp="1"/>
          </p:cNvSpPr>
          <p:nvPr>
            <p:ph type="body" sz="quarter" idx="10"/>
          </p:nvPr>
        </p:nvSpPr>
        <p:spPr>
          <a:xfrm>
            <a:off x="519114" y="1447800"/>
            <a:ext cx="11149012" cy="3693319"/>
          </a:xfrm>
        </p:spPr>
        <p:txBody>
          <a:bodyPr/>
          <a:lstStyle/>
          <a:p>
            <a:pPr marL="514350" indent="-514350">
              <a:buAutoNum type="arabicPeriod"/>
            </a:pPr>
            <a:endParaRPr lang="en-US" dirty="0" smtClean="0"/>
          </a:p>
          <a:p>
            <a:pPr marL="514350" indent="-514350">
              <a:buAutoNum type="arabicPeriod"/>
            </a:pPr>
            <a:r>
              <a:rPr lang="en-US" dirty="0" smtClean="0"/>
              <a:t>Easy </a:t>
            </a:r>
            <a:r>
              <a:rPr lang="en-US" dirty="0"/>
              <a:t>sign-in – fewest number of clicks to sign-up and </a:t>
            </a:r>
            <a:r>
              <a:rPr lang="en-US" dirty="0" smtClean="0"/>
              <a:t>sign-in</a:t>
            </a:r>
          </a:p>
          <a:p>
            <a:pPr marL="909638" lvl="1" indent="-514350"/>
            <a:r>
              <a:rPr lang="en-US" dirty="0"/>
              <a:t>The easy sign-in paradox is solved by taking advantage of single sign on with Windows Live ID </a:t>
            </a:r>
          </a:p>
          <a:p>
            <a:pPr marL="514350" indent="-514350">
              <a:buAutoNum type="arabicPeriod"/>
            </a:pPr>
            <a:r>
              <a:rPr lang="en-US" dirty="0"/>
              <a:t>Easy access to users’ personal content – let me bring my photos, documents, contacts and more with me</a:t>
            </a:r>
          </a:p>
          <a:p>
            <a:pPr marL="909638" lvl="1" indent="-514350"/>
            <a:r>
              <a:rPr lang="en-US" dirty="0" smtClean="0"/>
              <a:t>Apps </a:t>
            </a:r>
            <a:r>
              <a:rPr lang="en-US" dirty="0"/>
              <a:t>can connect to the Live cloud to get access user owned </a:t>
            </a:r>
            <a:r>
              <a:rPr lang="en-US" dirty="0" smtClean="0"/>
              <a:t>data just like Windows Metro style apps</a:t>
            </a:r>
            <a:endParaRPr lang="en-US" dirty="0"/>
          </a:p>
        </p:txBody>
      </p:sp>
    </p:spTree>
    <p:extLst>
      <p:ext uri="{BB962C8B-B14F-4D97-AF65-F5344CB8AC3E}">
        <p14:creationId xmlns:p14="http://schemas.microsoft.com/office/powerpoint/2010/main" val="297503954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2677656"/>
          </a:xfrm>
        </p:spPr>
        <p:txBody>
          <a:bodyPr/>
          <a:lstStyle/>
          <a:p>
            <a:pPr>
              <a:spcBef>
                <a:spcPts val="1800"/>
              </a:spcBef>
            </a:pPr>
            <a:r>
              <a:rPr lang="en-US" dirty="0"/>
              <a:t>[PLAT-475T] Create experiences that span devices</a:t>
            </a:r>
          </a:p>
          <a:p>
            <a:pPr>
              <a:spcBef>
                <a:spcPts val="1800"/>
              </a:spcBef>
            </a:pPr>
            <a:r>
              <a:rPr lang="en-US" dirty="0"/>
              <a:t>[PLAT-581T] Making apps  social and connected with HTTP services</a:t>
            </a:r>
            <a:endParaRPr lang="en-US" dirty="0" smtClean="0"/>
          </a:p>
          <a:p>
            <a:pPr>
              <a:spcBef>
                <a:spcPts val="1800"/>
              </a:spcBef>
            </a:pPr>
            <a:r>
              <a:rPr lang="en-US" dirty="0">
                <a:solidFill>
                  <a:schemeClr val="tx1"/>
                </a:solidFill>
              </a:rPr>
              <a:t>Chalk Talk: The Complete Developer's Guide to the SkyDrive API </a:t>
            </a:r>
            <a:endParaRPr lang="en-US" dirty="0"/>
          </a:p>
        </p:txBody>
      </p:sp>
    </p:spTree>
    <p:extLst>
      <p:ext uri="{BB962C8B-B14F-4D97-AF65-F5344CB8AC3E}">
        <p14:creationId xmlns:p14="http://schemas.microsoft.com/office/powerpoint/2010/main" val="29127332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p:txBody>
          <a:bodyPr/>
          <a:lstStyle/>
          <a:p>
            <a:r>
              <a:rPr lang="en-US" u="sng" dirty="0">
                <a:hlinkClick r:id="rId2"/>
              </a:rPr>
              <a:t>Working with Live Services</a:t>
            </a:r>
            <a:endParaRPr lang="en-US" dirty="0"/>
          </a:p>
          <a:p>
            <a:r>
              <a:rPr lang="en-US" u="sng" dirty="0" smtClean="0">
                <a:hlinkClick r:id="rId3"/>
              </a:rPr>
              <a:t>Adding </a:t>
            </a:r>
            <a:r>
              <a:rPr lang="en-US" u="sng" dirty="0">
                <a:hlinkClick r:id="rId3"/>
              </a:rPr>
              <a:t>a Live Services sign in control</a:t>
            </a:r>
            <a:endParaRPr lang="en-US" dirty="0"/>
          </a:p>
          <a:p>
            <a:endParaRPr lang="en-US" dirty="0"/>
          </a:p>
          <a:p>
            <a:r>
              <a:rPr lang="en-US" dirty="0">
                <a:hlinkClick r:id="rId4"/>
              </a:rPr>
              <a:t>http://</a:t>
            </a:r>
            <a:r>
              <a:rPr lang="en-US" dirty="0" smtClean="0">
                <a:hlinkClick r:id="rId4"/>
              </a:rPr>
              <a:t>dev.live.com</a:t>
            </a:r>
            <a:r>
              <a:rPr lang="en-US" dirty="0" smtClean="0"/>
              <a:t>   </a:t>
            </a:r>
            <a:endParaRPr lang="en-US" dirty="0"/>
          </a:p>
          <a:p>
            <a:pPr marL="0" indent="0">
              <a:buNone/>
            </a:pP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4218445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7641633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easy sign-in paradox</a:t>
            </a:r>
            <a:endParaRPr lang="en-US" dirty="0"/>
          </a:p>
        </p:txBody>
      </p:sp>
      <p:sp>
        <p:nvSpPr>
          <p:cNvPr id="3" name="Text Placeholder 2"/>
          <p:cNvSpPr>
            <a:spLocks noGrp="1"/>
          </p:cNvSpPr>
          <p:nvPr>
            <p:ph type="body" sz="quarter" idx="10"/>
          </p:nvPr>
        </p:nvSpPr>
        <p:spPr/>
        <p:txBody>
          <a:bodyPr/>
          <a:lstStyle/>
          <a:p>
            <a:r>
              <a:rPr lang="en-US" dirty="0" smtClean="0"/>
              <a:t>Users dislike signing into websites and apps </a:t>
            </a:r>
          </a:p>
          <a:p>
            <a:pPr marL="460375" lvl="1" indent="0">
              <a:buNone/>
            </a:pPr>
            <a:endParaRPr lang="en-US" dirty="0" smtClean="0"/>
          </a:p>
          <a:p>
            <a:r>
              <a:rPr lang="en-US" dirty="0" smtClean="0"/>
              <a:t>Personalization increases engagement and loyalty to websites and apps </a:t>
            </a:r>
          </a:p>
          <a:p>
            <a:pPr lvl="1"/>
            <a:r>
              <a:rPr lang="en-US" dirty="0" smtClean="0"/>
              <a:t>“77% of sites that add sign-in options see increased engagement” – </a:t>
            </a:r>
            <a:r>
              <a:rPr lang="en-US" dirty="0" smtClean="0">
                <a:hlinkClick r:id="rId3"/>
              </a:rPr>
              <a:t>The Value of Social Login and the Registered User</a:t>
            </a:r>
            <a:r>
              <a:rPr lang="en-US" dirty="0" smtClean="0"/>
              <a:t> by Edge Researc</a:t>
            </a:r>
            <a:r>
              <a:rPr lang="en-US" dirty="0"/>
              <a:t>h</a:t>
            </a:r>
            <a:endParaRPr lang="en-US" dirty="0" smtClean="0"/>
          </a:p>
        </p:txBody>
      </p:sp>
    </p:spTree>
    <p:extLst>
      <p:ext uri="{BB962C8B-B14F-4D97-AF65-F5344CB8AC3E}">
        <p14:creationId xmlns:p14="http://schemas.microsoft.com/office/powerpoint/2010/main" val="2204095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633458738"/>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2075" y="2699751"/>
            <a:ext cx="11284674" cy="1458499"/>
          </a:xfrm>
        </p:spPr>
        <p:txBody>
          <a:bodyPr anchor="t">
            <a:noAutofit/>
          </a:bodyPr>
          <a:lstStyle/>
          <a:p>
            <a:pPr algn="ctr"/>
            <a:r>
              <a:rPr lang="en-US" dirty="0" smtClean="0">
                <a:latin typeface="+mn-lt"/>
              </a:rPr>
              <a:t>The easy sign-in paradox is solved by taking advantage of single sign on with Windows Live ID. </a:t>
            </a: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5122797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2720447"/>
            <a:ext cx="7796664" cy="1523494"/>
          </a:xfrm>
        </p:spPr>
        <p:txBody>
          <a:bodyPr/>
          <a:lstStyle/>
          <a:p>
            <a:r>
              <a:rPr lang="en-US" dirty="0" smtClean="0"/>
              <a:t>People app</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969966" y="4737516"/>
            <a:ext cx="8929410" cy="461665"/>
          </a:xfrm>
        </p:spPr>
        <p:txBody>
          <a:bodyPr/>
          <a:lstStyle/>
          <a:p>
            <a:r>
              <a:rPr lang="en-US" sz="2800" dirty="0" smtClean="0"/>
              <a:t>Your apps can use the same single sign on functionality that Microsoft’s apps use.  </a:t>
            </a:r>
          </a:p>
        </p:txBody>
      </p:sp>
    </p:spTree>
    <p:extLst>
      <p:ext uri="{BB962C8B-B14F-4D97-AF65-F5344CB8AC3E}">
        <p14:creationId xmlns:p14="http://schemas.microsoft.com/office/powerpoint/2010/main" val="3202862658"/>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Windows to the Live cloud</a:t>
            </a:r>
            <a:br>
              <a:rPr lang="en-US" dirty="0" smtClean="0"/>
            </a:br>
            <a:r>
              <a:rPr lang="en-US" sz="3600" dirty="0" smtClean="0">
                <a:gradFill flip="none" rotWithShape="1">
                  <a:gsLst>
                    <a:gs pos="5417">
                      <a:schemeClr val="tx2"/>
                    </a:gs>
                    <a:gs pos="98000">
                      <a:schemeClr val="tx2"/>
                    </a:gs>
                  </a:gsLst>
                  <a:lin ang="5400000" scaled="0"/>
                  <a:tileRect/>
                </a:gradFill>
                <a:latin typeface="+mn-lt"/>
              </a:rPr>
              <a:t> </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a:xfrm>
            <a:off x="519114" y="1447800"/>
            <a:ext cx="11149012" cy="2376035"/>
          </a:xfrm>
        </p:spPr>
        <p:txBody>
          <a:bodyPr/>
          <a:lstStyle/>
          <a:p>
            <a:r>
              <a:rPr lang="en-US" dirty="0" smtClean="0"/>
              <a:t>Users can sign into Windows 8 device with their Windows Live ID. </a:t>
            </a:r>
          </a:p>
          <a:p>
            <a:r>
              <a:rPr lang="en-US" dirty="0" smtClean="0"/>
              <a:t>This gives them a number of benefits including:</a:t>
            </a:r>
          </a:p>
          <a:p>
            <a:pPr lvl="1"/>
            <a:r>
              <a:rPr lang="en-US" dirty="0" smtClean="0"/>
              <a:t>Roaming Settings </a:t>
            </a:r>
            <a:endParaRPr lang="en-US" dirty="0"/>
          </a:p>
          <a:p>
            <a:pPr lvl="1"/>
            <a:r>
              <a:rPr lang="en-US" dirty="0" smtClean="0"/>
              <a:t>Single Sign On</a:t>
            </a:r>
          </a:p>
        </p:txBody>
      </p:sp>
    </p:spTree>
    <p:extLst>
      <p:ext uri="{BB962C8B-B14F-4D97-AF65-F5344CB8AC3E}">
        <p14:creationId xmlns:p14="http://schemas.microsoft.com/office/powerpoint/2010/main" val="1998240562"/>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2076" y="2377133"/>
            <a:ext cx="11284674" cy="2103734"/>
          </a:xfrm>
        </p:spPr>
        <p:txBody>
          <a:bodyPr anchor="t">
            <a:noAutofit/>
          </a:bodyPr>
          <a:lstStyle/>
          <a:p>
            <a:pPr algn="ctr"/>
            <a:r>
              <a:rPr lang="en-US" dirty="0" smtClean="0">
                <a:latin typeface="+mn-lt"/>
              </a:rPr>
              <a:t>Roaming settings - app and operating system state synchronized across all Windows 8 devices connected to that account.  </a:t>
            </a: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1459960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Roaming settings enable continuous client experiences</a:t>
            </a:r>
            <a:endParaRPr lang="en-US" sz="2400" dirty="0"/>
          </a:p>
        </p:txBody>
      </p:sp>
      <p:sp>
        <p:nvSpPr>
          <p:cNvPr id="3" name="Text Placeholder 2"/>
          <p:cNvSpPr>
            <a:spLocks noGrp="1"/>
          </p:cNvSpPr>
          <p:nvPr>
            <p:ph type="body" sz="quarter" idx="10"/>
          </p:nvPr>
        </p:nvSpPr>
        <p:spPr>
          <a:xfrm>
            <a:off x="519114" y="1925480"/>
            <a:ext cx="11149012" cy="2954655"/>
          </a:xfrm>
        </p:spPr>
        <p:txBody>
          <a:bodyPr/>
          <a:lstStyle/>
          <a:p>
            <a:pPr marL="0" indent="0">
              <a:buNone/>
            </a:pPr>
            <a:r>
              <a:rPr lang="en-US" dirty="0"/>
              <a:t>Apps </a:t>
            </a:r>
          </a:p>
          <a:p>
            <a:r>
              <a:rPr lang="en-US" dirty="0"/>
              <a:t>Can create a consistent user experience across devices</a:t>
            </a:r>
          </a:p>
          <a:p>
            <a:r>
              <a:rPr lang="en-US" dirty="0"/>
              <a:t>Keep the user in-context to what they were doing, regardless of what device they were on</a:t>
            </a:r>
          </a:p>
          <a:p>
            <a:r>
              <a:rPr lang="en-US" dirty="0"/>
              <a:t>Don’t need to talk to a web service or understand Microsoft accounts to take </a:t>
            </a:r>
            <a:r>
              <a:rPr lang="en-US" dirty="0" smtClean="0"/>
              <a:t>advantage</a:t>
            </a:r>
            <a:endParaRPr lang="en-US" dirty="0"/>
          </a:p>
        </p:txBody>
      </p:sp>
      <p:sp>
        <p:nvSpPr>
          <p:cNvPr id="5" name="Text Placeholder 2"/>
          <p:cNvSpPr txBox="1">
            <a:spLocks/>
          </p:cNvSpPr>
          <p:nvPr/>
        </p:nvSpPr>
        <p:spPr>
          <a:xfrm>
            <a:off x="3385143" y="2246194"/>
            <a:ext cx="11149012" cy="200054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pPr marL="0" indent="0">
              <a:buNone/>
            </a:pPr>
            <a:endParaRPr lang="en-US" dirty="0"/>
          </a:p>
          <a:p>
            <a:pPr marL="0" indent="0">
              <a:buNone/>
            </a:pPr>
            <a:endParaRPr lang="en-US" dirty="0" smtClean="0"/>
          </a:p>
          <a:p>
            <a:pPr lvl="1"/>
            <a:endParaRPr lang="en-US" dirty="0" smtClean="0"/>
          </a:p>
        </p:txBody>
      </p:sp>
      <p:sp>
        <p:nvSpPr>
          <p:cNvPr id="6" name="Rectangle 5"/>
          <p:cNvSpPr/>
          <p:nvPr/>
        </p:nvSpPr>
        <p:spPr bwMode="auto">
          <a:xfrm>
            <a:off x="6974006" y="6003235"/>
            <a:ext cx="914400" cy="805138"/>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7" name="Rectangle 6"/>
          <p:cNvSpPr/>
          <p:nvPr/>
        </p:nvSpPr>
        <p:spPr bwMode="auto">
          <a:xfrm>
            <a:off x="7888406" y="6003235"/>
            <a:ext cx="4242527" cy="801377"/>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[475] </a:t>
            </a:r>
            <a:r>
              <a:rPr lang="en-US" sz="1600" dirty="0">
                <a:latin typeface="+mj-lt"/>
              </a:rPr>
              <a:t>Create experiences that span devices</a:t>
            </a:r>
            <a:endParaRPr lang="en-US" sz="1600" b="1" dirty="0" smtClean="0">
              <a:gradFill>
                <a:gsLst>
                  <a:gs pos="0">
                    <a:schemeClr val="tx1"/>
                  </a:gs>
                  <a:gs pos="100000">
                    <a:schemeClr val="tx1"/>
                  </a:gs>
                </a:gsLst>
                <a:lin ang="5400000" scaled="0"/>
              </a:gradFill>
              <a:latin typeface="+mj-lt"/>
            </a:endParaRPr>
          </a:p>
        </p:txBody>
      </p:sp>
    </p:spTree>
    <p:extLst>
      <p:ext uri="{BB962C8B-B14F-4D97-AF65-F5344CB8AC3E}">
        <p14:creationId xmlns:p14="http://schemas.microsoft.com/office/powerpoint/2010/main" val="39666300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2076" y="2329366"/>
            <a:ext cx="11284674" cy="2199268"/>
          </a:xfrm>
        </p:spPr>
        <p:txBody>
          <a:bodyPr anchor="t">
            <a:noAutofit/>
          </a:bodyPr>
          <a:lstStyle/>
          <a:p>
            <a:pPr algn="ctr"/>
            <a:r>
              <a:rPr lang="en-US" dirty="0" smtClean="0">
                <a:latin typeface="+mn-lt"/>
              </a:rPr>
              <a:t>Single Sign On means the user is automatically signed into their apps and websites just by signing into their device. </a:t>
            </a: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1603098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EB715AC-9932-4424-8B17-EA37C3FF07F6}"/>
</file>

<file path=customXml/itemProps2.xml><?xml version="1.0" encoding="utf-8"?>
<ds:datastoreItem xmlns:ds="http://schemas.openxmlformats.org/officeDocument/2006/customXml" ds:itemID="{6CD66F13-97E0-4D66-8021-CCFC0E60E610}"/>
</file>

<file path=customXml/itemProps3.xml><?xml version="1.0" encoding="utf-8"?>
<ds:datastoreItem xmlns:ds="http://schemas.openxmlformats.org/officeDocument/2006/customXml" ds:itemID="{655882FC-1259-44D8-AA2D-B2B8999B8E45}"/>
</file>

<file path=docProps/app.xml><?xml version="1.0" encoding="utf-8"?>
<Properties xmlns="http://schemas.openxmlformats.org/officeDocument/2006/extended-properties" xmlns:vt="http://schemas.openxmlformats.org/officeDocument/2006/docPropsVTypes">
  <Template>BUILD_Breakout_Template _ SAMPLE for Scott 7.28</Template>
  <TotalTime>6041</TotalTime>
  <Words>2374</Words>
  <Application>Microsoft Office PowerPoint</Application>
  <PresentationFormat>Custom</PresentationFormat>
  <Paragraphs>206</Paragraphs>
  <Slides>31</Slides>
  <Notes>21</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Power your app with Live services</vt:lpstr>
      <vt:lpstr>Agenda</vt:lpstr>
      <vt:lpstr>The easy sign-in paradox</vt:lpstr>
      <vt:lpstr>The easy sign-in paradox is solved by taking advantage of single sign on with Windows Live ID. </vt:lpstr>
      <vt:lpstr>People app</vt:lpstr>
      <vt:lpstr>Connecting Windows to the Live cloud  </vt:lpstr>
      <vt:lpstr>Roaming settings - app and operating system state synchronized across all Windows 8 devices connected to that account.  </vt:lpstr>
      <vt:lpstr>Roaming settings enable continuous client experiences</vt:lpstr>
      <vt:lpstr>Single Sign On means the user is automatically signed into their apps and websites just by signing into their device. </vt:lpstr>
      <vt:lpstr>PowerPoint Presentation</vt:lpstr>
      <vt:lpstr>Benefits of leveraging single sign on  </vt:lpstr>
      <vt:lpstr>Single Sign On (SSO) across your website and app</vt:lpstr>
      <vt:lpstr>Signing in the User </vt:lpstr>
      <vt:lpstr>Sign-in Control XAML</vt:lpstr>
      <vt:lpstr>Linking your Metro style app and website </vt:lpstr>
      <vt:lpstr>Recognizing the user across your website and your Metro style app</vt:lpstr>
      <vt:lpstr>A PC connected to Live has an easy sign-in experience but how about easy access to the user’s data?</vt:lpstr>
      <vt:lpstr> Apps can connect to the Live cloud to get access user-owned data</vt:lpstr>
      <vt:lpstr>PowerPoint Presentation</vt:lpstr>
      <vt:lpstr>What is Live Connect?</vt:lpstr>
      <vt:lpstr>SkyPad</vt:lpstr>
      <vt:lpstr>Introducing the Live SDK</vt:lpstr>
      <vt:lpstr>A few things apps can do with the Live SDK</vt:lpstr>
      <vt:lpstr>The Live SDK in Visual Studio</vt:lpstr>
      <vt:lpstr>PowerPoint Presentation</vt:lpstr>
      <vt:lpstr>Two scenarios made simple by connecting your apps to Live</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APP-784T: Power your app with Live services</dc:title>
  <dc:subject>BUILD</dc:subject>
  <dc:creator>Dare Obasanjo</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392</cp:revision>
  <cp:lastPrinted>2010-05-11T05:02:34Z</cp:lastPrinted>
  <dcterms:created xsi:type="dcterms:W3CDTF">2011-08-03T21:25:07Z</dcterms:created>
  <dcterms:modified xsi:type="dcterms:W3CDTF">2011-09-16T20:50:42Z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