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Default Extension="emf" ContentType="image/x-emf"/>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4"/>
  </p:notesMasterIdLst>
  <p:handoutMasterIdLst>
    <p:handoutMasterId r:id="rId45"/>
  </p:handoutMasterIdLst>
  <p:sldIdLst>
    <p:sldId id="430" r:id="rId8"/>
    <p:sldId id="541" r:id="rId9"/>
    <p:sldId id="580" r:id="rId10"/>
    <p:sldId id="535" r:id="rId11"/>
    <p:sldId id="537" r:id="rId12"/>
    <p:sldId id="583" r:id="rId13"/>
    <p:sldId id="584" r:id="rId14"/>
    <p:sldId id="579" r:id="rId15"/>
    <p:sldId id="585" r:id="rId16"/>
    <p:sldId id="589" r:id="rId17"/>
    <p:sldId id="587" r:id="rId18"/>
    <p:sldId id="590" r:id="rId19"/>
    <p:sldId id="592" r:id="rId20"/>
    <p:sldId id="593" r:id="rId21"/>
    <p:sldId id="595" r:id="rId22"/>
    <p:sldId id="596" r:id="rId23"/>
    <p:sldId id="597" r:id="rId24"/>
    <p:sldId id="598" r:id="rId25"/>
    <p:sldId id="594" r:id="rId26"/>
    <p:sldId id="599" r:id="rId27"/>
    <p:sldId id="532" r:id="rId28"/>
    <p:sldId id="601" r:id="rId29"/>
    <p:sldId id="602" r:id="rId30"/>
    <p:sldId id="603" r:id="rId31"/>
    <p:sldId id="586" r:id="rId32"/>
    <p:sldId id="578" r:id="rId33"/>
    <p:sldId id="581" r:id="rId34"/>
    <p:sldId id="604" r:id="rId35"/>
    <p:sldId id="605" r:id="rId36"/>
    <p:sldId id="606" r:id="rId37"/>
    <p:sldId id="607" r:id="rId38"/>
    <p:sldId id="608" r:id="rId39"/>
    <p:sldId id="609" r:id="rId40"/>
    <p:sldId id="610" r:id="rId41"/>
    <p:sldId id="544" r:id="rId42"/>
    <p:sldId id="377" r:id="rId4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41"/>
            <p14:sldId id="580"/>
            <p14:sldId id="535"/>
            <p14:sldId id="537"/>
            <p14:sldId id="583"/>
            <p14:sldId id="584"/>
            <p14:sldId id="579"/>
            <p14:sldId id="585"/>
            <p14:sldId id="589"/>
            <p14:sldId id="587"/>
            <p14:sldId id="590"/>
            <p14:sldId id="592"/>
            <p14:sldId id="593"/>
            <p14:sldId id="595"/>
            <p14:sldId id="596"/>
            <p14:sldId id="597"/>
            <p14:sldId id="598"/>
            <p14:sldId id="594"/>
            <p14:sldId id="599"/>
            <p14:sldId id="532"/>
            <p14:sldId id="601"/>
            <p14:sldId id="602"/>
            <p14:sldId id="603"/>
            <p14:sldId id="586"/>
            <p14:sldId id="578"/>
            <p14:sldId id="581"/>
            <p14:sldId id="604"/>
            <p14:sldId id="605"/>
            <p14:sldId id="606"/>
            <p14:sldId id="607"/>
            <p14:sldId id="608"/>
            <p14:sldId id="609"/>
            <p14:sldId id="610"/>
            <p14:sldId id="544"/>
            <p14:sldId id="3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Cox" initials="CCO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3838" autoAdjust="0"/>
  </p:normalViewPr>
  <p:slideViewPr>
    <p:cSldViewPr snapToGrid="0" snapToObjects="1">
      <p:cViewPr varScale="1">
        <p:scale>
          <a:sx n="102" d="100"/>
          <a:sy n="102" d="100"/>
        </p:scale>
        <p:origin x="-366" y="-10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EF350-B659-4ADB-8E13-710A0C980BA6}" type="doc">
      <dgm:prSet loTypeId="urn:microsoft.com/office/officeart/2005/8/layout/cycle2" loCatId="cycle" qsTypeId="urn:microsoft.com/office/officeart/2005/8/quickstyle/simple4" qsCatId="simple" csTypeId="urn:microsoft.com/office/officeart/2005/8/colors/accent0_1" csCatId="mainScheme" phldr="1"/>
      <dgm:spPr/>
      <dgm:t>
        <a:bodyPr/>
        <a:lstStyle/>
        <a:p>
          <a:endParaRPr lang="en-AU"/>
        </a:p>
      </dgm:t>
    </dgm:pt>
    <dgm:pt modelId="{76B2CAD5-08A3-4C5B-8217-CCCEC862AB72}">
      <dgm:prSet phldrT="[Text]"/>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dgm:spPr>
      <dgm:t>
        <a:bodyPr/>
        <a:lstStyle/>
        <a:p>
          <a:r>
            <a:rPr lang="en-US" b="1" dirty="0" smtClean="0">
              <a:solidFill>
                <a:schemeClr val="bg1"/>
              </a:solidFill>
              <a:latin typeface="Segoe Light"/>
            </a:rPr>
            <a:t>running</a:t>
          </a:r>
          <a:endParaRPr lang="en-AU" b="1" dirty="0">
            <a:solidFill>
              <a:schemeClr val="bg1"/>
            </a:solidFill>
            <a:latin typeface="Segoe Light"/>
          </a:endParaRPr>
        </a:p>
      </dgm:t>
    </dgm:pt>
    <dgm:pt modelId="{8FF2B7CC-8D35-41C2-8290-0097AAF1EFC6}" type="parTrans" cxnId="{1FDAB0B0-92CA-40BA-A683-060B27425406}">
      <dgm:prSet/>
      <dgm:spPr/>
      <dgm:t>
        <a:bodyPr/>
        <a:lstStyle/>
        <a:p>
          <a:endParaRPr lang="en-AU">
            <a:latin typeface="Segoe WP Light" pitchFamily="34" charset="0"/>
          </a:endParaRPr>
        </a:p>
      </dgm:t>
    </dgm:pt>
    <dgm:pt modelId="{B89AC95B-FE99-41D5-93BD-3C100ED17B76}" type="sibTrans" cxnId="{1FDAB0B0-92CA-40BA-A683-060B27425406}">
      <dgm:prSet/>
      <dgm:spPr/>
      <dgm:t>
        <a:bodyPr/>
        <a:lstStyle/>
        <a:p>
          <a:endParaRPr lang="en-AU" dirty="0">
            <a:latin typeface="Segoe UI Light" pitchFamily="34" charset="0"/>
          </a:endParaRPr>
        </a:p>
      </dgm:t>
    </dgm:pt>
    <dgm:pt modelId="{36F99BEF-0A77-4B51-97CD-722BA1028EF9}">
      <dgm:prSet phldrT="[Text]"/>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dgm:spPr>
      <dgm:t>
        <a:bodyPr/>
        <a:lstStyle/>
        <a:p>
          <a:r>
            <a:rPr lang="en-US" b="1" dirty="0" smtClean="0">
              <a:solidFill>
                <a:schemeClr val="bg1"/>
              </a:solidFill>
              <a:latin typeface="Segoe Light"/>
            </a:rPr>
            <a:t>deactivated</a:t>
          </a:r>
          <a:endParaRPr lang="en-AU" b="1" dirty="0">
            <a:solidFill>
              <a:schemeClr val="bg1"/>
            </a:solidFill>
            <a:latin typeface="Segoe Light"/>
          </a:endParaRPr>
        </a:p>
      </dgm:t>
    </dgm:pt>
    <dgm:pt modelId="{19E7634E-802F-4DC3-BF22-C9F36FD64B21}" type="parTrans" cxnId="{92A199E6-961E-482D-988B-A0AF25AF15F8}">
      <dgm:prSet/>
      <dgm:spPr/>
      <dgm:t>
        <a:bodyPr/>
        <a:lstStyle/>
        <a:p>
          <a:endParaRPr lang="en-AU">
            <a:latin typeface="Segoe WP Light" pitchFamily="34" charset="0"/>
          </a:endParaRPr>
        </a:p>
      </dgm:t>
    </dgm:pt>
    <dgm:pt modelId="{7A9E2DFC-9523-4449-9FF4-D29A6F67388A}" type="sibTrans" cxnId="{92A199E6-961E-482D-988B-A0AF25AF15F8}">
      <dgm:prSet/>
      <dgm:spPr/>
      <dgm:t>
        <a:bodyPr/>
        <a:lstStyle/>
        <a:p>
          <a:endParaRPr lang="en-AU" dirty="0">
            <a:latin typeface="Segoe UI Light" pitchFamily="34" charset="0"/>
          </a:endParaRPr>
        </a:p>
      </dgm:t>
    </dgm:pt>
    <dgm:pt modelId="{9B327FA5-87CA-4F09-8BBA-A9E4176E7944}">
      <dgm:prSet phldrT="[Text]"/>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dgm:spPr>
      <dgm:t>
        <a:bodyPr/>
        <a:lstStyle/>
        <a:p>
          <a:r>
            <a:rPr lang="en-US" b="1" dirty="0" smtClean="0">
              <a:solidFill>
                <a:schemeClr val="bg1"/>
              </a:solidFill>
              <a:latin typeface="Segoe Light"/>
            </a:rPr>
            <a:t>dormant</a:t>
          </a:r>
        </a:p>
      </dgm:t>
    </dgm:pt>
    <dgm:pt modelId="{FC811754-6131-4DD9-A6B9-8F2AFBAC7E12}" type="parTrans" cxnId="{E34C28E2-E42C-4B52-A083-90F4C6C1EA53}">
      <dgm:prSet/>
      <dgm:spPr/>
      <dgm:t>
        <a:bodyPr/>
        <a:lstStyle/>
        <a:p>
          <a:endParaRPr lang="en-AU">
            <a:latin typeface="Segoe WP Light" pitchFamily="34" charset="0"/>
          </a:endParaRPr>
        </a:p>
      </dgm:t>
    </dgm:pt>
    <dgm:pt modelId="{D27BB788-E482-4C20-BE0C-20FE68B80BFE}" type="sibTrans" cxnId="{E34C28E2-E42C-4B52-A083-90F4C6C1EA53}">
      <dgm:prSet/>
      <dgm:spPr/>
      <dgm:t>
        <a:bodyPr/>
        <a:lstStyle/>
        <a:p>
          <a:endParaRPr lang="en-AU" dirty="0">
            <a:latin typeface="Segoe UI Light" pitchFamily="34" charset="0"/>
          </a:endParaRPr>
        </a:p>
      </dgm:t>
    </dgm:pt>
    <dgm:pt modelId="{4E1E3DCD-AC5F-4A01-ADCA-D0078EDD945D}">
      <dgm:prSet phldrT="[Tex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dgm:spPr>
      <dgm:t>
        <a:bodyPr/>
        <a:lstStyle/>
        <a:p>
          <a:r>
            <a:rPr lang="en-US" b="1" dirty="0" smtClean="0">
              <a:solidFill>
                <a:schemeClr val="bg1"/>
              </a:solidFill>
              <a:latin typeface="Segoe Light"/>
            </a:rPr>
            <a:t>activated</a:t>
          </a:r>
          <a:endParaRPr lang="en-AU" b="1" dirty="0">
            <a:solidFill>
              <a:schemeClr val="bg1"/>
            </a:solidFill>
            <a:latin typeface="Segoe Light"/>
          </a:endParaRPr>
        </a:p>
      </dgm:t>
    </dgm:pt>
    <dgm:pt modelId="{72EF4D4F-532A-4832-A8A3-A1EABF05B5F5}" type="sibTrans" cxnId="{18B4FB5A-5AB0-4048-A831-3A0B54098760}">
      <dgm:prSet/>
      <dgm:spPr/>
      <dgm:t>
        <a:bodyPr/>
        <a:lstStyle/>
        <a:p>
          <a:endParaRPr lang="en-AU" dirty="0">
            <a:latin typeface="Segoe UI Light" pitchFamily="34" charset="0"/>
          </a:endParaRPr>
        </a:p>
      </dgm:t>
    </dgm:pt>
    <dgm:pt modelId="{E3D2D5D8-A100-4668-99E5-CA476BFD1641}" type="parTrans" cxnId="{18B4FB5A-5AB0-4048-A831-3A0B54098760}">
      <dgm:prSet/>
      <dgm:spPr/>
      <dgm:t>
        <a:bodyPr/>
        <a:lstStyle/>
        <a:p>
          <a:endParaRPr lang="en-AU">
            <a:latin typeface="Segoe WP Light" pitchFamily="34" charset="0"/>
          </a:endParaRPr>
        </a:p>
      </dgm:t>
    </dgm:pt>
    <dgm:pt modelId="{0D80C7B4-4EF2-4BFF-A316-CA100F0806D7}" type="pres">
      <dgm:prSet presAssocID="{5D4EF350-B659-4ADB-8E13-710A0C980BA6}" presName="cycle" presStyleCnt="0">
        <dgm:presLayoutVars>
          <dgm:dir/>
          <dgm:resizeHandles val="exact"/>
        </dgm:presLayoutVars>
      </dgm:prSet>
      <dgm:spPr/>
      <dgm:t>
        <a:bodyPr/>
        <a:lstStyle/>
        <a:p>
          <a:endParaRPr lang="en-US"/>
        </a:p>
      </dgm:t>
    </dgm:pt>
    <dgm:pt modelId="{C1889A57-4597-45CF-A04E-3426A6E57E26}" type="pres">
      <dgm:prSet presAssocID="{76B2CAD5-08A3-4C5B-8217-CCCEC862AB72}" presName="node" presStyleLbl="node1" presStyleIdx="0" presStyleCnt="4">
        <dgm:presLayoutVars>
          <dgm:bulletEnabled val="1"/>
        </dgm:presLayoutVars>
      </dgm:prSet>
      <dgm:spPr/>
      <dgm:t>
        <a:bodyPr/>
        <a:lstStyle/>
        <a:p>
          <a:endParaRPr lang="en-US"/>
        </a:p>
      </dgm:t>
    </dgm:pt>
    <dgm:pt modelId="{8A929723-0B87-427D-9A8E-D110EB630346}" type="pres">
      <dgm:prSet presAssocID="{B89AC95B-FE99-41D5-93BD-3C100ED17B76}" presName="sibTrans" presStyleLbl="sibTrans2D1" presStyleIdx="0" presStyleCnt="4"/>
      <dgm:spPr/>
      <dgm:t>
        <a:bodyPr/>
        <a:lstStyle/>
        <a:p>
          <a:endParaRPr lang="en-US"/>
        </a:p>
      </dgm:t>
    </dgm:pt>
    <dgm:pt modelId="{1C2F1FA7-9A8F-47B2-B53D-AC3089B8DB90}" type="pres">
      <dgm:prSet presAssocID="{B89AC95B-FE99-41D5-93BD-3C100ED17B76}" presName="connectorText" presStyleLbl="sibTrans2D1" presStyleIdx="0" presStyleCnt="4"/>
      <dgm:spPr/>
      <dgm:t>
        <a:bodyPr/>
        <a:lstStyle/>
        <a:p>
          <a:endParaRPr lang="en-US"/>
        </a:p>
      </dgm:t>
    </dgm:pt>
    <dgm:pt modelId="{7E430E49-5CEC-484C-BEC8-FDADA13A60E8}" type="pres">
      <dgm:prSet presAssocID="{36F99BEF-0A77-4B51-97CD-722BA1028EF9}" presName="node" presStyleLbl="node1" presStyleIdx="1" presStyleCnt="4">
        <dgm:presLayoutVars>
          <dgm:bulletEnabled val="1"/>
        </dgm:presLayoutVars>
      </dgm:prSet>
      <dgm:spPr/>
      <dgm:t>
        <a:bodyPr/>
        <a:lstStyle/>
        <a:p>
          <a:endParaRPr lang="en-US"/>
        </a:p>
      </dgm:t>
    </dgm:pt>
    <dgm:pt modelId="{5875A7C0-609F-4FA0-A1CC-F6411A278CA2}" type="pres">
      <dgm:prSet presAssocID="{7A9E2DFC-9523-4449-9FF4-D29A6F67388A}" presName="sibTrans" presStyleLbl="sibTrans2D1" presStyleIdx="1" presStyleCnt="4"/>
      <dgm:spPr/>
      <dgm:t>
        <a:bodyPr/>
        <a:lstStyle/>
        <a:p>
          <a:endParaRPr lang="en-US"/>
        </a:p>
      </dgm:t>
    </dgm:pt>
    <dgm:pt modelId="{3A0D9F86-7298-440E-A183-4AA5E110D6B9}" type="pres">
      <dgm:prSet presAssocID="{7A9E2DFC-9523-4449-9FF4-D29A6F67388A}" presName="connectorText" presStyleLbl="sibTrans2D1" presStyleIdx="1" presStyleCnt="4"/>
      <dgm:spPr/>
      <dgm:t>
        <a:bodyPr/>
        <a:lstStyle/>
        <a:p>
          <a:endParaRPr lang="en-US"/>
        </a:p>
      </dgm:t>
    </dgm:pt>
    <dgm:pt modelId="{76F5EF53-FA6F-48E2-9D7C-A0514C8407E1}" type="pres">
      <dgm:prSet presAssocID="{9B327FA5-87CA-4F09-8BBA-A9E4176E7944}" presName="node" presStyleLbl="node1" presStyleIdx="2" presStyleCnt="4">
        <dgm:presLayoutVars>
          <dgm:bulletEnabled val="1"/>
        </dgm:presLayoutVars>
      </dgm:prSet>
      <dgm:spPr/>
      <dgm:t>
        <a:bodyPr/>
        <a:lstStyle/>
        <a:p>
          <a:endParaRPr lang="en-US"/>
        </a:p>
      </dgm:t>
    </dgm:pt>
    <dgm:pt modelId="{7F533090-7457-40E3-A09F-6EAA0958F8BB}" type="pres">
      <dgm:prSet presAssocID="{D27BB788-E482-4C20-BE0C-20FE68B80BFE}" presName="sibTrans" presStyleLbl="sibTrans2D1" presStyleIdx="2" presStyleCnt="4"/>
      <dgm:spPr/>
      <dgm:t>
        <a:bodyPr/>
        <a:lstStyle/>
        <a:p>
          <a:endParaRPr lang="en-US"/>
        </a:p>
      </dgm:t>
    </dgm:pt>
    <dgm:pt modelId="{456D2584-207B-433D-9454-B19337C7E5E8}" type="pres">
      <dgm:prSet presAssocID="{D27BB788-E482-4C20-BE0C-20FE68B80BFE}" presName="connectorText" presStyleLbl="sibTrans2D1" presStyleIdx="2" presStyleCnt="4"/>
      <dgm:spPr/>
      <dgm:t>
        <a:bodyPr/>
        <a:lstStyle/>
        <a:p>
          <a:endParaRPr lang="en-US"/>
        </a:p>
      </dgm:t>
    </dgm:pt>
    <dgm:pt modelId="{2167A4BA-3852-44CF-811F-63748F252502}" type="pres">
      <dgm:prSet presAssocID="{4E1E3DCD-AC5F-4A01-ADCA-D0078EDD945D}" presName="node" presStyleLbl="node1" presStyleIdx="3" presStyleCnt="4">
        <dgm:presLayoutVars>
          <dgm:bulletEnabled val="1"/>
        </dgm:presLayoutVars>
      </dgm:prSet>
      <dgm:spPr/>
      <dgm:t>
        <a:bodyPr/>
        <a:lstStyle/>
        <a:p>
          <a:endParaRPr lang="en-US"/>
        </a:p>
      </dgm:t>
    </dgm:pt>
    <dgm:pt modelId="{7EE1718E-8587-495B-98AC-E43EF4D3DAC1}" type="pres">
      <dgm:prSet presAssocID="{72EF4D4F-532A-4832-A8A3-A1EABF05B5F5}" presName="sibTrans" presStyleLbl="sibTrans2D1" presStyleIdx="3" presStyleCnt="4"/>
      <dgm:spPr/>
      <dgm:t>
        <a:bodyPr/>
        <a:lstStyle/>
        <a:p>
          <a:endParaRPr lang="en-US"/>
        </a:p>
      </dgm:t>
    </dgm:pt>
    <dgm:pt modelId="{5A937DF9-D03E-4EE5-BAF0-D11AB0DFCCE8}" type="pres">
      <dgm:prSet presAssocID="{72EF4D4F-532A-4832-A8A3-A1EABF05B5F5}" presName="connectorText" presStyleLbl="sibTrans2D1" presStyleIdx="3" presStyleCnt="4"/>
      <dgm:spPr/>
      <dgm:t>
        <a:bodyPr/>
        <a:lstStyle/>
        <a:p>
          <a:endParaRPr lang="en-US"/>
        </a:p>
      </dgm:t>
    </dgm:pt>
  </dgm:ptLst>
  <dgm:cxnLst>
    <dgm:cxn modelId="{92A199E6-961E-482D-988B-A0AF25AF15F8}" srcId="{5D4EF350-B659-4ADB-8E13-710A0C980BA6}" destId="{36F99BEF-0A77-4B51-97CD-722BA1028EF9}" srcOrd="1" destOrd="0" parTransId="{19E7634E-802F-4DC3-BF22-C9F36FD64B21}" sibTransId="{7A9E2DFC-9523-4449-9FF4-D29A6F67388A}"/>
    <dgm:cxn modelId="{D4A009B1-E5A7-4565-A323-90B1977559F2}" type="presOf" srcId="{72EF4D4F-532A-4832-A8A3-A1EABF05B5F5}" destId="{5A937DF9-D03E-4EE5-BAF0-D11AB0DFCCE8}" srcOrd="1" destOrd="0" presId="urn:microsoft.com/office/officeart/2005/8/layout/cycle2"/>
    <dgm:cxn modelId="{382B6462-74B1-4FC5-A842-D128EB326FE0}" type="presOf" srcId="{B89AC95B-FE99-41D5-93BD-3C100ED17B76}" destId="{1C2F1FA7-9A8F-47B2-B53D-AC3089B8DB90}" srcOrd="1" destOrd="0" presId="urn:microsoft.com/office/officeart/2005/8/layout/cycle2"/>
    <dgm:cxn modelId="{0AAE213E-0E8B-42FD-B77E-20991D954B9E}" type="presOf" srcId="{9B327FA5-87CA-4F09-8BBA-A9E4176E7944}" destId="{76F5EF53-FA6F-48E2-9D7C-A0514C8407E1}" srcOrd="0" destOrd="0" presId="urn:microsoft.com/office/officeart/2005/8/layout/cycle2"/>
    <dgm:cxn modelId="{E34C28E2-E42C-4B52-A083-90F4C6C1EA53}" srcId="{5D4EF350-B659-4ADB-8E13-710A0C980BA6}" destId="{9B327FA5-87CA-4F09-8BBA-A9E4176E7944}" srcOrd="2" destOrd="0" parTransId="{FC811754-6131-4DD9-A6B9-8F2AFBAC7E12}" sibTransId="{D27BB788-E482-4C20-BE0C-20FE68B80BFE}"/>
    <dgm:cxn modelId="{785E422C-FA1F-4E21-B902-C069C4846CF5}" type="presOf" srcId="{D27BB788-E482-4C20-BE0C-20FE68B80BFE}" destId="{7F533090-7457-40E3-A09F-6EAA0958F8BB}" srcOrd="0" destOrd="0" presId="urn:microsoft.com/office/officeart/2005/8/layout/cycle2"/>
    <dgm:cxn modelId="{1FDAB0B0-92CA-40BA-A683-060B27425406}" srcId="{5D4EF350-B659-4ADB-8E13-710A0C980BA6}" destId="{76B2CAD5-08A3-4C5B-8217-CCCEC862AB72}" srcOrd="0" destOrd="0" parTransId="{8FF2B7CC-8D35-41C2-8290-0097AAF1EFC6}" sibTransId="{B89AC95B-FE99-41D5-93BD-3C100ED17B76}"/>
    <dgm:cxn modelId="{048A3901-4359-44F6-A83E-14E32808D4C9}" type="presOf" srcId="{B89AC95B-FE99-41D5-93BD-3C100ED17B76}" destId="{8A929723-0B87-427D-9A8E-D110EB630346}" srcOrd="0" destOrd="0" presId="urn:microsoft.com/office/officeart/2005/8/layout/cycle2"/>
    <dgm:cxn modelId="{13E18A18-C482-486A-A2AB-196506CCB85D}" type="presOf" srcId="{5D4EF350-B659-4ADB-8E13-710A0C980BA6}" destId="{0D80C7B4-4EF2-4BFF-A316-CA100F0806D7}" srcOrd="0" destOrd="0" presId="urn:microsoft.com/office/officeart/2005/8/layout/cycle2"/>
    <dgm:cxn modelId="{889C98EA-BECB-49FD-A5DB-04F02E2C377D}" type="presOf" srcId="{72EF4D4F-532A-4832-A8A3-A1EABF05B5F5}" destId="{7EE1718E-8587-495B-98AC-E43EF4D3DAC1}" srcOrd="0" destOrd="0" presId="urn:microsoft.com/office/officeart/2005/8/layout/cycle2"/>
    <dgm:cxn modelId="{995EF21C-3EA3-4C44-A6F9-49D03D005EF9}" type="presOf" srcId="{7A9E2DFC-9523-4449-9FF4-D29A6F67388A}" destId="{3A0D9F86-7298-440E-A183-4AA5E110D6B9}" srcOrd="1" destOrd="0" presId="urn:microsoft.com/office/officeart/2005/8/layout/cycle2"/>
    <dgm:cxn modelId="{18B4FB5A-5AB0-4048-A831-3A0B54098760}" srcId="{5D4EF350-B659-4ADB-8E13-710A0C980BA6}" destId="{4E1E3DCD-AC5F-4A01-ADCA-D0078EDD945D}" srcOrd="3" destOrd="0" parTransId="{E3D2D5D8-A100-4668-99E5-CA476BFD1641}" sibTransId="{72EF4D4F-532A-4832-A8A3-A1EABF05B5F5}"/>
    <dgm:cxn modelId="{102DA0D6-87A2-4CE6-8307-3A9901247C3D}" type="presOf" srcId="{D27BB788-E482-4C20-BE0C-20FE68B80BFE}" destId="{456D2584-207B-433D-9454-B19337C7E5E8}" srcOrd="1" destOrd="0" presId="urn:microsoft.com/office/officeart/2005/8/layout/cycle2"/>
    <dgm:cxn modelId="{6486498F-ACF0-4D20-A8AE-771F1732E0B6}" type="presOf" srcId="{36F99BEF-0A77-4B51-97CD-722BA1028EF9}" destId="{7E430E49-5CEC-484C-BEC8-FDADA13A60E8}" srcOrd="0" destOrd="0" presId="urn:microsoft.com/office/officeart/2005/8/layout/cycle2"/>
    <dgm:cxn modelId="{E615062F-0137-4A0D-B5AA-B0C5ADA89192}" type="presOf" srcId="{4E1E3DCD-AC5F-4A01-ADCA-D0078EDD945D}" destId="{2167A4BA-3852-44CF-811F-63748F252502}" srcOrd="0" destOrd="0" presId="urn:microsoft.com/office/officeart/2005/8/layout/cycle2"/>
    <dgm:cxn modelId="{30B8AEFD-4FC0-47F2-A5A1-D9B68EECBA16}" type="presOf" srcId="{7A9E2DFC-9523-4449-9FF4-D29A6F67388A}" destId="{5875A7C0-609F-4FA0-A1CC-F6411A278CA2}" srcOrd="0" destOrd="0" presId="urn:microsoft.com/office/officeart/2005/8/layout/cycle2"/>
    <dgm:cxn modelId="{F6563A13-B588-4804-9B26-4104EDE55F5B}" type="presOf" srcId="{76B2CAD5-08A3-4C5B-8217-CCCEC862AB72}" destId="{C1889A57-4597-45CF-A04E-3426A6E57E26}" srcOrd="0" destOrd="0" presId="urn:microsoft.com/office/officeart/2005/8/layout/cycle2"/>
    <dgm:cxn modelId="{C84CA26B-C09E-43B4-8C98-89CE71556A59}" type="presParOf" srcId="{0D80C7B4-4EF2-4BFF-A316-CA100F0806D7}" destId="{C1889A57-4597-45CF-A04E-3426A6E57E26}" srcOrd="0" destOrd="0" presId="urn:microsoft.com/office/officeart/2005/8/layout/cycle2"/>
    <dgm:cxn modelId="{ACD15F18-9437-4375-82BD-F3C2C78E8F93}" type="presParOf" srcId="{0D80C7B4-4EF2-4BFF-A316-CA100F0806D7}" destId="{8A929723-0B87-427D-9A8E-D110EB630346}" srcOrd="1" destOrd="0" presId="urn:microsoft.com/office/officeart/2005/8/layout/cycle2"/>
    <dgm:cxn modelId="{CF0B760E-4856-415A-8FE7-5D753CB7968D}" type="presParOf" srcId="{8A929723-0B87-427D-9A8E-D110EB630346}" destId="{1C2F1FA7-9A8F-47B2-B53D-AC3089B8DB90}" srcOrd="0" destOrd="0" presId="urn:microsoft.com/office/officeart/2005/8/layout/cycle2"/>
    <dgm:cxn modelId="{8733C2DB-A1F4-4A12-A20B-8D93171F31E8}" type="presParOf" srcId="{0D80C7B4-4EF2-4BFF-A316-CA100F0806D7}" destId="{7E430E49-5CEC-484C-BEC8-FDADA13A60E8}" srcOrd="2" destOrd="0" presId="urn:microsoft.com/office/officeart/2005/8/layout/cycle2"/>
    <dgm:cxn modelId="{7C058448-FD8C-4EDC-BB98-74F4BD2C6BEE}" type="presParOf" srcId="{0D80C7B4-4EF2-4BFF-A316-CA100F0806D7}" destId="{5875A7C0-609F-4FA0-A1CC-F6411A278CA2}" srcOrd="3" destOrd="0" presId="urn:microsoft.com/office/officeart/2005/8/layout/cycle2"/>
    <dgm:cxn modelId="{876DC8A5-B1D0-4E67-A5FC-9E215F06FAED}" type="presParOf" srcId="{5875A7C0-609F-4FA0-A1CC-F6411A278CA2}" destId="{3A0D9F86-7298-440E-A183-4AA5E110D6B9}" srcOrd="0" destOrd="0" presId="urn:microsoft.com/office/officeart/2005/8/layout/cycle2"/>
    <dgm:cxn modelId="{57B9BDF5-B898-4786-B808-6C318F406619}" type="presParOf" srcId="{0D80C7B4-4EF2-4BFF-A316-CA100F0806D7}" destId="{76F5EF53-FA6F-48E2-9D7C-A0514C8407E1}" srcOrd="4" destOrd="0" presId="urn:microsoft.com/office/officeart/2005/8/layout/cycle2"/>
    <dgm:cxn modelId="{AA66ABA7-B451-49C2-AF8D-2852266214E2}" type="presParOf" srcId="{0D80C7B4-4EF2-4BFF-A316-CA100F0806D7}" destId="{7F533090-7457-40E3-A09F-6EAA0958F8BB}" srcOrd="5" destOrd="0" presId="urn:microsoft.com/office/officeart/2005/8/layout/cycle2"/>
    <dgm:cxn modelId="{46103687-92B7-46DB-A0AE-370CEBDA7FB5}" type="presParOf" srcId="{7F533090-7457-40E3-A09F-6EAA0958F8BB}" destId="{456D2584-207B-433D-9454-B19337C7E5E8}" srcOrd="0" destOrd="0" presId="urn:microsoft.com/office/officeart/2005/8/layout/cycle2"/>
    <dgm:cxn modelId="{A348806F-8D78-4421-99D7-C9AB4F2EA5C7}" type="presParOf" srcId="{0D80C7B4-4EF2-4BFF-A316-CA100F0806D7}" destId="{2167A4BA-3852-44CF-811F-63748F252502}" srcOrd="6" destOrd="0" presId="urn:microsoft.com/office/officeart/2005/8/layout/cycle2"/>
    <dgm:cxn modelId="{8041CA30-F6D6-41E2-B91D-A13616405C46}" type="presParOf" srcId="{0D80C7B4-4EF2-4BFF-A316-CA100F0806D7}" destId="{7EE1718E-8587-495B-98AC-E43EF4D3DAC1}" srcOrd="7" destOrd="0" presId="urn:microsoft.com/office/officeart/2005/8/layout/cycle2"/>
    <dgm:cxn modelId="{8F4C2543-6BAF-465D-92D1-B8C1A04E81E1}" type="presParOf" srcId="{7EE1718E-8587-495B-98AC-E43EF4D3DAC1}" destId="{5A937DF9-D03E-4EE5-BAF0-D11AB0DFCCE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9A57-4597-45CF-A04E-3426A6E57E26}">
      <dsp:nvSpPr>
        <dsp:cNvPr id="0" name=""/>
        <dsp:cNvSpPr/>
      </dsp:nvSpPr>
      <dsp:spPr>
        <a:xfrm>
          <a:off x="4795018" y="987"/>
          <a:ext cx="1559776" cy="1559776"/>
        </a:xfrm>
        <a:prstGeom prst="ellipse">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Segoe Light"/>
            </a:rPr>
            <a:t>running</a:t>
          </a:r>
          <a:endParaRPr lang="en-AU" sz="1700" b="1" kern="1200" dirty="0">
            <a:solidFill>
              <a:schemeClr val="bg1"/>
            </a:solidFill>
            <a:latin typeface="Segoe Light"/>
          </a:endParaRPr>
        </a:p>
      </dsp:txBody>
      <dsp:txXfrm>
        <a:off x="5023442" y="229411"/>
        <a:ext cx="1102928" cy="1102928"/>
      </dsp:txXfrm>
    </dsp:sp>
    <dsp:sp modelId="{8A929723-0B87-427D-9A8E-D110EB630346}">
      <dsp:nvSpPr>
        <dsp:cNvPr id="0" name=""/>
        <dsp:cNvSpPr/>
      </dsp:nvSpPr>
      <dsp:spPr>
        <a:xfrm rot="2700000">
          <a:off x="6187330" y="1337336"/>
          <a:ext cx="414498" cy="526424"/>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latin typeface="Segoe UI Light" pitchFamily="34" charset="0"/>
          </a:endParaRPr>
        </a:p>
      </dsp:txBody>
      <dsp:txXfrm>
        <a:off x="6205540" y="1398657"/>
        <a:ext cx="290149" cy="315854"/>
      </dsp:txXfrm>
    </dsp:sp>
    <dsp:sp modelId="{7E430E49-5CEC-484C-BEC8-FDADA13A60E8}">
      <dsp:nvSpPr>
        <dsp:cNvPr id="0" name=""/>
        <dsp:cNvSpPr/>
      </dsp:nvSpPr>
      <dsp:spPr>
        <a:xfrm>
          <a:off x="6450955" y="1656924"/>
          <a:ext cx="1559776" cy="1559776"/>
        </a:xfrm>
        <a:prstGeom prst="ellipse">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Segoe Light"/>
            </a:rPr>
            <a:t>deactivated</a:t>
          </a:r>
          <a:endParaRPr lang="en-AU" sz="1700" b="1" kern="1200" dirty="0">
            <a:solidFill>
              <a:schemeClr val="bg1"/>
            </a:solidFill>
            <a:latin typeface="Segoe Light"/>
          </a:endParaRPr>
        </a:p>
      </dsp:txBody>
      <dsp:txXfrm>
        <a:off x="6679379" y="1885348"/>
        <a:ext cx="1102928" cy="1102928"/>
      </dsp:txXfrm>
    </dsp:sp>
    <dsp:sp modelId="{5875A7C0-609F-4FA0-A1CC-F6411A278CA2}">
      <dsp:nvSpPr>
        <dsp:cNvPr id="0" name=""/>
        <dsp:cNvSpPr/>
      </dsp:nvSpPr>
      <dsp:spPr>
        <a:xfrm rot="8100000">
          <a:off x="6203920" y="2993273"/>
          <a:ext cx="414498" cy="526424"/>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latin typeface="Segoe UI Light" pitchFamily="34" charset="0"/>
          </a:endParaRPr>
        </a:p>
      </dsp:txBody>
      <dsp:txXfrm rot="10800000">
        <a:off x="6310059" y="3054594"/>
        <a:ext cx="290149" cy="315854"/>
      </dsp:txXfrm>
    </dsp:sp>
    <dsp:sp modelId="{76F5EF53-FA6F-48E2-9D7C-A0514C8407E1}">
      <dsp:nvSpPr>
        <dsp:cNvPr id="0" name=""/>
        <dsp:cNvSpPr/>
      </dsp:nvSpPr>
      <dsp:spPr>
        <a:xfrm>
          <a:off x="4795018" y="3312861"/>
          <a:ext cx="1559776" cy="1559776"/>
        </a:xfrm>
        <a:prstGeom prst="ellipse">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Segoe Light"/>
            </a:rPr>
            <a:t>dormant</a:t>
          </a:r>
        </a:p>
      </dsp:txBody>
      <dsp:txXfrm>
        <a:off x="5023442" y="3541285"/>
        <a:ext cx="1102928" cy="1102928"/>
      </dsp:txXfrm>
    </dsp:sp>
    <dsp:sp modelId="{7F533090-7457-40E3-A09F-6EAA0958F8BB}">
      <dsp:nvSpPr>
        <dsp:cNvPr id="0" name=""/>
        <dsp:cNvSpPr/>
      </dsp:nvSpPr>
      <dsp:spPr>
        <a:xfrm rot="13500000">
          <a:off x="4547984" y="3009863"/>
          <a:ext cx="414498" cy="526424"/>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latin typeface="Segoe UI Light" pitchFamily="34" charset="0"/>
          </a:endParaRPr>
        </a:p>
      </dsp:txBody>
      <dsp:txXfrm rot="10800000">
        <a:off x="4654123" y="3159112"/>
        <a:ext cx="290149" cy="315854"/>
      </dsp:txXfrm>
    </dsp:sp>
    <dsp:sp modelId="{2167A4BA-3852-44CF-811F-63748F252502}">
      <dsp:nvSpPr>
        <dsp:cNvPr id="0" name=""/>
        <dsp:cNvSpPr/>
      </dsp:nvSpPr>
      <dsp:spPr>
        <a:xfrm>
          <a:off x="3139081" y="1656924"/>
          <a:ext cx="1559776" cy="1559776"/>
        </a:xfrm>
        <a:prstGeom prst="ellipse">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Segoe Light"/>
            </a:rPr>
            <a:t>activated</a:t>
          </a:r>
          <a:endParaRPr lang="en-AU" sz="1700" b="1" kern="1200" dirty="0">
            <a:solidFill>
              <a:schemeClr val="bg1"/>
            </a:solidFill>
            <a:latin typeface="Segoe Light"/>
          </a:endParaRPr>
        </a:p>
      </dsp:txBody>
      <dsp:txXfrm>
        <a:off x="3367505" y="1885348"/>
        <a:ext cx="1102928" cy="1102928"/>
      </dsp:txXfrm>
    </dsp:sp>
    <dsp:sp modelId="{7EE1718E-8587-495B-98AC-E43EF4D3DAC1}">
      <dsp:nvSpPr>
        <dsp:cNvPr id="0" name=""/>
        <dsp:cNvSpPr/>
      </dsp:nvSpPr>
      <dsp:spPr>
        <a:xfrm rot="18900000">
          <a:off x="4531393" y="1353926"/>
          <a:ext cx="414498" cy="526424"/>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latin typeface="Segoe UI Light" pitchFamily="34" charset="0"/>
          </a:endParaRPr>
        </a:p>
      </dsp:txBody>
      <dsp:txXfrm>
        <a:off x="4549603" y="1503175"/>
        <a:ext cx="290149" cy="3158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1:50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95035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95035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43017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430179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3017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430179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43017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95035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95035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830524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agenda title</a:t>
            </a:r>
            <a:endParaRPr lang="en-US" dirty="0"/>
          </a:p>
        </p:txBody>
      </p:sp>
      <p:sp>
        <p:nvSpPr>
          <p:cNvPr id="3" name="Date Placeholder 2"/>
          <p:cNvSpPr>
            <a:spLocks noGrp="1"/>
          </p:cNvSpPr>
          <p:nvPr>
            <p:ph type="dt" sz="half" idx="10"/>
          </p:nvPr>
        </p:nvSpPr>
        <p:spPr>
          <a:xfrm>
            <a:off x="3819993" y="6430494"/>
            <a:ext cx="1464625" cy="242682"/>
          </a:xfrm>
          <a:prstGeom prst="rect">
            <a:avLst/>
          </a:prstGeom>
        </p:spPr>
        <p:txBody>
          <a:bodyPr lIns="76179" tIns="38089" rIns="76179" bIns="38089"/>
          <a:lstStyle/>
          <a:p>
            <a:fld id="{984C72D0-6B3C-4F1B-B9AF-3DAF11BDA829}" type="datetime1">
              <a:rPr lang="en-US" smtClean="0"/>
              <a:t>9/16/2011</a:t>
            </a:fld>
            <a:endParaRPr lang="en-US"/>
          </a:p>
        </p:txBody>
      </p:sp>
      <p:sp>
        <p:nvSpPr>
          <p:cNvPr id="4" name="Footer Placeholder 3"/>
          <p:cNvSpPr>
            <a:spLocks noGrp="1"/>
          </p:cNvSpPr>
          <p:nvPr>
            <p:ph type="ftr" sz="quarter" idx="11"/>
          </p:nvPr>
        </p:nvSpPr>
        <p:spPr>
          <a:xfrm>
            <a:off x="5284614" y="6430494"/>
            <a:ext cx="3859795" cy="242682"/>
          </a:xfrm>
          <a:prstGeom prst="rect">
            <a:avLst/>
          </a:prstGeom>
        </p:spPr>
        <p:txBody>
          <a:bodyPr lIns="76179" tIns="38089" rIns="76179" bIns="38089"/>
          <a:lstStyle/>
          <a:p>
            <a:endParaRPr lang="en-US" dirty="0"/>
          </a:p>
        </p:txBody>
      </p:sp>
      <p:sp>
        <p:nvSpPr>
          <p:cNvPr id="6" name="Content Placeholder 6"/>
          <p:cNvSpPr>
            <a:spLocks noGrp="1"/>
          </p:cNvSpPr>
          <p:nvPr>
            <p:ph sz="quarter" idx="14"/>
          </p:nvPr>
        </p:nvSpPr>
        <p:spPr>
          <a:xfrm>
            <a:off x="507868" y="1905000"/>
            <a:ext cx="11173090" cy="4221163"/>
          </a:xfrm>
        </p:spPr>
        <p:txBody>
          <a:bodyPr>
            <a:normAutofit/>
          </a:bodyPr>
          <a:lstStyle>
            <a:lvl1pPr marL="463421" indent="-463421">
              <a:buFont typeface="Wingdings" pitchFamily="2" charset="2"/>
              <a:buChar char="§"/>
              <a:defRPr sz="4800">
                <a:solidFill>
                  <a:schemeClr val="tx1"/>
                </a:solidFill>
              </a:defRPr>
            </a:lvl1pPr>
            <a:lvl2pPr marL="1064386" indent="-454957">
              <a:buFont typeface="Wingdings" pitchFamily="2" charset="2"/>
              <a:buChar char="§"/>
              <a:defRPr sz="4800">
                <a:solidFill>
                  <a:schemeClr val="tx1"/>
                </a:solidFill>
              </a:defRPr>
            </a:lvl2pPr>
            <a:lvl3pPr marL="1682280" indent="-463421">
              <a:buFont typeface="Wingdings" pitchFamily="2" charset="2"/>
              <a:buChar char="§"/>
              <a:defRPr sz="4800">
                <a:solidFill>
                  <a:schemeClr val="tx1"/>
                </a:solidFill>
              </a:defRPr>
            </a:lvl3pPr>
            <a:lvl4pPr marL="2283245" indent="-454957">
              <a:buFont typeface="Wingdings" pitchFamily="2" charset="2"/>
              <a:buChar char="§"/>
              <a:defRPr sz="4800">
                <a:solidFill>
                  <a:schemeClr val="tx1"/>
                </a:solidFill>
              </a:defRPr>
            </a:lvl4pPr>
            <a:lvl5pPr marL="2901138" indent="-463421">
              <a:buFont typeface="Wingdings" pitchFamily="2" charset="2"/>
              <a:buChar char="§"/>
              <a:defRPr sz="4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333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 id="2147483815"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www.bestwp7games.com/assassins-creed-altairs-chronicles-review.html" TargetMode="External"/><Relationship Id="rId3" Type="http://schemas.openxmlformats.org/officeDocument/2006/relationships/hyperlink" Target="http://www.bestwp7games.com/full-house-poker-xbox-live-poker-game-on-wp7-review.html" TargetMode="External"/><Relationship Id="rId7" Type="http://schemas.openxmlformats.org/officeDocument/2006/relationships/hyperlink" Target="http://www.bestwp7games.com/hydro-thunder-go-thunderous-applause.html" TargetMode="External"/><Relationship Id="rId12"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hyperlink" Target="http://www.bestwp7games.com/geodefense-for-windows-phone-available-now-gameplay-video.html" TargetMode="External"/><Relationship Id="rId5" Type="http://schemas.openxmlformats.org/officeDocument/2006/relationships/hyperlink" Target="http://www.bestwp7games.com/the-harvest-review.html" TargetMode="External"/><Relationship Id="rId15" Type="http://schemas.openxmlformats.org/officeDocument/2006/relationships/hyperlink" Target="mailto:mobilegames@microsoft.com"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www.bestwp7games.com/download-angry-birds-for-windows-phone.html" TargetMode="External"/><Relationship Id="rId14"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hyperlink" Target="http://create.msdn.com/gamedevelopment" TargetMode="External"/><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Windows Phone: how to build a game</a:t>
            </a: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Charles Cox</a:t>
            </a:r>
            <a:endParaRPr lang="en-US" dirty="0">
              <a:latin typeface="+mj-lt"/>
            </a:endParaRPr>
          </a:p>
          <a:p>
            <a:r>
              <a:rPr lang="en-US" dirty="0" smtClean="0"/>
              <a:t>Program Manager, ATG</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a:t>APP-791T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3" y="1447800"/>
            <a:ext cx="6509483" cy="4238083"/>
          </a:xfrm>
        </p:spPr>
        <p:txBody>
          <a:bodyPr/>
          <a:lstStyle/>
          <a:p>
            <a:pPr>
              <a:spcBef>
                <a:spcPts val="1800"/>
              </a:spcBef>
            </a:pPr>
            <a:r>
              <a:rPr lang="en-US" b="1" dirty="0"/>
              <a:t>Integrated</a:t>
            </a:r>
            <a:r>
              <a:rPr lang="en-US" dirty="0"/>
              <a:t> into Visual Studio 2010 build process</a:t>
            </a:r>
          </a:p>
          <a:p>
            <a:pPr>
              <a:spcBef>
                <a:spcPts val="1800"/>
              </a:spcBef>
            </a:pPr>
            <a:r>
              <a:rPr lang="en-US" b="1" dirty="0"/>
              <a:t>Incremental</a:t>
            </a:r>
            <a:r>
              <a:rPr lang="en-US" dirty="0"/>
              <a:t> building of content, separate from code</a:t>
            </a:r>
          </a:p>
          <a:p>
            <a:pPr>
              <a:spcBef>
                <a:spcPts val="1800"/>
              </a:spcBef>
            </a:pPr>
            <a:r>
              <a:rPr lang="en-US" b="1" dirty="0" smtClean="0"/>
              <a:t>Built-in</a:t>
            </a:r>
            <a:r>
              <a:rPr lang="en-US" dirty="0" smtClean="0"/>
              <a:t> support for many </a:t>
            </a:r>
            <a:r>
              <a:rPr lang="en-US" dirty="0"/>
              <a:t>standard </a:t>
            </a:r>
            <a:r>
              <a:rPr lang="en-US" dirty="0" smtClean="0"/>
              <a:t>types</a:t>
            </a:r>
            <a:endParaRPr lang="en-US" dirty="0"/>
          </a:p>
          <a:p>
            <a:pPr>
              <a:spcBef>
                <a:spcPts val="1800"/>
              </a:spcBef>
            </a:pPr>
            <a:r>
              <a:rPr lang="en-US" b="1" dirty="0" smtClean="0"/>
              <a:t>Extensible</a:t>
            </a:r>
            <a:r>
              <a:rPr lang="en-US" dirty="0" smtClean="0"/>
              <a:t> </a:t>
            </a:r>
            <a:r>
              <a:rPr lang="en-US" dirty="0"/>
              <a:t>for your in-house formats</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Introducing the XNA Content Pipeline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261" y="1856097"/>
            <a:ext cx="3595244" cy="319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5276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Simple Drawing in the XNA Framework</a:t>
            </a:r>
            <a:endParaRPr lang="en-US" dirty="0"/>
          </a:p>
        </p:txBody>
      </p:sp>
      <p:sp>
        <p:nvSpPr>
          <p:cNvPr id="7" name="Text Placeholder 6"/>
          <p:cNvSpPr>
            <a:spLocks noGrp="1"/>
          </p:cNvSpPr>
          <p:nvPr>
            <p:ph type="body" sz="quarter" idx="10"/>
          </p:nvPr>
        </p:nvSpPr>
        <p:spPr>
          <a:xfrm>
            <a:off x="519113" y="1101725"/>
            <a:ext cx="11149012" cy="368300"/>
          </a:xfrm>
          <a:prstGeom prst="rect">
            <a:avLst/>
          </a:prstGeom>
        </p:spPr>
        <p:txBody>
          <a:bodyPr wrap="square">
            <a:spAutoFit/>
          </a:bodyPr>
          <a:lstStyle/>
          <a:p>
            <a:pPr>
              <a:lnSpc>
                <a:spcPct val="115000"/>
              </a:lnSpc>
              <a:spcBef>
                <a:spcPts val="0"/>
              </a:spcBef>
            </a:pPr>
            <a:r>
              <a:rPr lang="en-US" sz="2000" dirty="0">
                <a:solidFill>
                  <a:srgbClr val="0000FF"/>
                </a:solidFill>
                <a:latin typeface="Consolas" pitchFamily="49" charset="0"/>
                <a:ea typeface="Calibri"/>
                <a:cs typeface="Consolas" pitchFamily="49" charset="0"/>
              </a:rPr>
              <a:t>protected</a:t>
            </a:r>
            <a:r>
              <a:rPr lang="en-US" sz="2000" dirty="0">
                <a:latin typeface="Consolas" pitchFamily="49" charset="0"/>
                <a:ea typeface="Calibri"/>
                <a:cs typeface="Consolas" pitchFamily="49" charset="0"/>
              </a:rPr>
              <a:t> </a:t>
            </a:r>
            <a:r>
              <a:rPr lang="en-US" sz="2000" dirty="0">
                <a:solidFill>
                  <a:srgbClr val="0000FF"/>
                </a:solidFill>
                <a:latin typeface="Consolas" pitchFamily="49" charset="0"/>
                <a:ea typeface="Calibri"/>
                <a:cs typeface="Consolas" pitchFamily="49" charset="0"/>
              </a:rPr>
              <a:t>override</a:t>
            </a:r>
            <a:r>
              <a:rPr lang="en-US" sz="2000" dirty="0">
                <a:latin typeface="Consolas" pitchFamily="49" charset="0"/>
                <a:ea typeface="Calibri"/>
                <a:cs typeface="Consolas" pitchFamily="49" charset="0"/>
              </a:rPr>
              <a:t> </a:t>
            </a:r>
            <a:r>
              <a:rPr lang="en-US" sz="2000" dirty="0">
                <a:solidFill>
                  <a:srgbClr val="0000FF"/>
                </a:solidFill>
                <a:latin typeface="Consolas" pitchFamily="49" charset="0"/>
                <a:ea typeface="Calibri"/>
                <a:cs typeface="Consolas" pitchFamily="49" charset="0"/>
              </a:rPr>
              <a:t>void</a:t>
            </a:r>
            <a:r>
              <a:rPr lang="en-US" sz="2000" dirty="0">
                <a:latin typeface="Consolas" pitchFamily="49" charset="0"/>
                <a:ea typeface="Calibri"/>
                <a:cs typeface="Consolas" pitchFamily="49" charset="0"/>
              </a:rPr>
              <a:t> </a:t>
            </a:r>
            <a:r>
              <a:rPr lang="en-US" sz="2000" dirty="0" err="1">
                <a:latin typeface="Consolas" pitchFamily="49" charset="0"/>
                <a:ea typeface="Calibri"/>
                <a:cs typeface="Consolas" pitchFamily="49" charset="0"/>
              </a:rPr>
              <a:t>LoadContent</a:t>
            </a:r>
            <a:r>
              <a:rPr lang="en-US" sz="2000" dirty="0">
                <a:latin typeface="Consolas" pitchFamily="49" charset="0"/>
                <a:ea typeface="Calibri"/>
                <a:cs typeface="Consolas" pitchFamily="49" charset="0"/>
              </a:rPr>
              <a:t>()</a:t>
            </a:r>
          </a:p>
          <a:p>
            <a:pPr>
              <a:lnSpc>
                <a:spcPct val="115000"/>
              </a:lnSpc>
              <a:spcBef>
                <a:spcPts val="0"/>
              </a:spcBef>
            </a:pPr>
            <a:r>
              <a:rPr lang="en-US" sz="2000" dirty="0">
                <a:latin typeface="Consolas" pitchFamily="49" charset="0"/>
                <a:ea typeface="Calibri"/>
                <a:cs typeface="Consolas" pitchFamily="49" charset="0"/>
              </a:rPr>
              <a:t>{</a:t>
            </a:r>
          </a:p>
          <a:p>
            <a:pPr>
              <a:lnSpc>
                <a:spcPct val="115000"/>
              </a:lnSpc>
              <a:spcBef>
                <a:spcPts val="0"/>
              </a:spcBef>
            </a:pPr>
            <a:r>
              <a:rPr lang="en-US" sz="2000" dirty="0">
                <a:latin typeface="Consolas" pitchFamily="49" charset="0"/>
                <a:ea typeface="Calibri"/>
                <a:cs typeface="Consolas" pitchFamily="49" charset="0"/>
              </a:rPr>
              <a:t>   </a:t>
            </a:r>
            <a:r>
              <a:rPr lang="en-US" sz="2000" dirty="0" err="1">
                <a:latin typeface="Consolas" pitchFamily="49" charset="0"/>
                <a:ea typeface="Calibri"/>
                <a:cs typeface="Consolas" pitchFamily="49" charset="0"/>
              </a:rPr>
              <a:t>spriteBatch</a:t>
            </a:r>
            <a:r>
              <a:rPr lang="en-US" sz="2000" dirty="0">
                <a:latin typeface="Consolas" pitchFamily="49" charset="0"/>
                <a:ea typeface="Calibri"/>
                <a:cs typeface="Consolas" pitchFamily="49" charset="0"/>
              </a:rPr>
              <a:t> = </a:t>
            </a:r>
            <a:r>
              <a:rPr lang="en-US" sz="2000" dirty="0">
                <a:solidFill>
                  <a:srgbClr val="0000FF"/>
                </a:solidFill>
                <a:latin typeface="Consolas" pitchFamily="49" charset="0"/>
                <a:ea typeface="Calibri"/>
                <a:cs typeface="Consolas" pitchFamily="49" charset="0"/>
              </a:rPr>
              <a:t>new</a:t>
            </a:r>
            <a:r>
              <a:rPr lang="en-US" sz="2000" dirty="0">
                <a:latin typeface="Consolas" pitchFamily="49" charset="0"/>
                <a:ea typeface="Calibri"/>
                <a:cs typeface="Consolas" pitchFamily="49" charset="0"/>
              </a:rPr>
              <a:t> </a:t>
            </a:r>
            <a:r>
              <a:rPr lang="en-US" sz="2000" dirty="0" err="1">
                <a:solidFill>
                  <a:srgbClr val="2B91AF"/>
                </a:solidFill>
                <a:latin typeface="Consolas" pitchFamily="49" charset="0"/>
                <a:ea typeface="Calibri"/>
                <a:cs typeface="Consolas" pitchFamily="49" charset="0"/>
              </a:rPr>
              <a:t>SpriteBatch</a:t>
            </a:r>
            <a:r>
              <a:rPr lang="en-US" sz="2000" dirty="0">
                <a:latin typeface="Consolas" pitchFamily="49" charset="0"/>
                <a:ea typeface="Calibri"/>
                <a:cs typeface="Consolas" pitchFamily="49" charset="0"/>
              </a:rPr>
              <a:t>(</a:t>
            </a:r>
            <a:r>
              <a:rPr lang="en-US" sz="2000" dirty="0" err="1">
                <a:latin typeface="Consolas" pitchFamily="49" charset="0"/>
                <a:ea typeface="Calibri"/>
                <a:cs typeface="Consolas" pitchFamily="49" charset="0"/>
              </a:rPr>
              <a:t>GraphicsDevice</a:t>
            </a:r>
            <a:r>
              <a:rPr lang="en-US" sz="2000" dirty="0">
                <a:latin typeface="Consolas" pitchFamily="49" charset="0"/>
                <a:ea typeface="Calibri"/>
                <a:cs typeface="Consolas" pitchFamily="49" charset="0"/>
              </a:rPr>
              <a:t>);</a:t>
            </a:r>
          </a:p>
          <a:p>
            <a:pPr>
              <a:lnSpc>
                <a:spcPct val="115000"/>
              </a:lnSpc>
              <a:spcBef>
                <a:spcPts val="0"/>
              </a:spcBef>
            </a:pPr>
            <a:r>
              <a:rPr lang="en-US" sz="2000" dirty="0">
                <a:latin typeface="Consolas" pitchFamily="49" charset="0"/>
                <a:ea typeface="Calibri"/>
                <a:cs typeface="Consolas" pitchFamily="49" charset="0"/>
              </a:rPr>
              <a:t>   </a:t>
            </a:r>
            <a:r>
              <a:rPr lang="en-US" sz="2000" dirty="0" err="1">
                <a:latin typeface="Consolas" pitchFamily="49" charset="0"/>
                <a:ea typeface="Calibri"/>
                <a:cs typeface="Consolas" pitchFamily="49" charset="0"/>
              </a:rPr>
              <a:t>playerSprite</a:t>
            </a:r>
            <a:r>
              <a:rPr lang="en-US" sz="2000" dirty="0">
                <a:latin typeface="Consolas" pitchFamily="49" charset="0"/>
                <a:ea typeface="Calibri"/>
                <a:cs typeface="Consolas" pitchFamily="49" charset="0"/>
              </a:rPr>
              <a:t> = </a:t>
            </a:r>
            <a:r>
              <a:rPr lang="en-US" sz="2000" dirty="0" err="1">
                <a:latin typeface="Consolas" pitchFamily="49" charset="0"/>
                <a:ea typeface="Calibri"/>
                <a:cs typeface="Consolas" pitchFamily="49" charset="0"/>
              </a:rPr>
              <a:t>Content.Load</a:t>
            </a:r>
            <a:r>
              <a:rPr lang="en-US" sz="2000" dirty="0">
                <a:latin typeface="Consolas" pitchFamily="49" charset="0"/>
                <a:ea typeface="Calibri"/>
                <a:cs typeface="Consolas" pitchFamily="49" charset="0"/>
              </a:rPr>
              <a:t>&lt;</a:t>
            </a:r>
            <a:r>
              <a:rPr lang="en-US" sz="2000" dirty="0">
                <a:solidFill>
                  <a:srgbClr val="2B91AF"/>
                </a:solidFill>
                <a:latin typeface="Consolas" pitchFamily="49" charset="0"/>
                <a:ea typeface="Calibri"/>
                <a:cs typeface="Consolas" pitchFamily="49" charset="0"/>
              </a:rPr>
              <a:t>Texture2D</a:t>
            </a:r>
            <a:r>
              <a:rPr lang="en-US" sz="2000" dirty="0">
                <a:latin typeface="Consolas" pitchFamily="49" charset="0"/>
                <a:ea typeface="Calibri"/>
                <a:cs typeface="Consolas" pitchFamily="49" charset="0"/>
              </a:rPr>
              <a:t>&gt;(</a:t>
            </a:r>
            <a:r>
              <a:rPr lang="en-US" sz="2000" dirty="0">
                <a:solidFill>
                  <a:srgbClr val="A31515"/>
                </a:solidFill>
                <a:latin typeface="Consolas" pitchFamily="49" charset="0"/>
                <a:ea typeface="Calibri"/>
                <a:cs typeface="Consolas" pitchFamily="49" charset="0"/>
              </a:rPr>
              <a:t>"player"</a:t>
            </a:r>
            <a:r>
              <a:rPr lang="en-US" sz="2000" dirty="0">
                <a:latin typeface="Consolas" pitchFamily="49" charset="0"/>
                <a:ea typeface="Calibri"/>
                <a:cs typeface="Consolas" pitchFamily="49" charset="0"/>
              </a:rPr>
              <a:t>);</a:t>
            </a:r>
          </a:p>
          <a:p>
            <a:pPr>
              <a:lnSpc>
                <a:spcPct val="115000"/>
              </a:lnSpc>
              <a:spcBef>
                <a:spcPts val="0"/>
              </a:spcBef>
            </a:pPr>
            <a:r>
              <a:rPr lang="en-US" sz="2000" dirty="0">
                <a:latin typeface="Consolas" pitchFamily="49" charset="0"/>
                <a:ea typeface="Calibri"/>
                <a:cs typeface="Consolas" pitchFamily="49" charset="0"/>
              </a:rPr>
              <a:t>}</a:t>
            </a:r>
          </a:p>
          <a:p>
            <a:r>
              <a:rPr lang="en-US" sz="2000" dirty="0">
                <a:solidFill>
                  <a:srgbClr val="0000FF"/>
                </a:solidFill>
                <a:latin typeface="Consolas" pitchFamily="49" charset="0"/>
                <a:cs typeface="Consolas" pitchFamily="49" charset="0"/>
              </a:rPr>
              <a:t>protected</a:t>
            </a:r>
            <a:r>
              <a:rPr lang="en-US" sz="2000" dirty="0">
                <a:solidFill>
                  <a:prstClr val="black"/>
                </a:solidFill>
                <a:latin typeface="Consolas" pitchFamily="49" charset="0"/>
                <a:cs typeface="Consolas" pitchFamily="49" charset="0"/>
              </a:rPr>
              <a:t> </a:t>
            </a:r>
            <a:r>
              <a:rPr lang="en-US" sz="2000" dirty="0">
                <a:solidFill>
                  <a:srgbClr val="0000FF"/>
                </a:solidFill>
                <a:latin typeface="Consolas" pitchFamily="49" charset="0"/>
                <a:cs typeface="Consolas" pitchFamily="49" charset="0"/>
              </a:rPr>
              <a:t>override</a:t>
            </a:r>
            <a:r>
              <a:rPr lang="en-US" sz="2000" dirty="0">
                <a:solidFill>
                  <a:prstClr val="black"/>
                </a:solidFill>
                <a:latin typeface="Consolas" pitchFamily="49" charset="0"/>
                <a:cs typeface="Consolas" pitchFamily="49" charset="0"/>
              </a:rPr>
              <a:t> </a:t>
            </a:r>
            <a:r>
              <a:rPr lang="en-US" sz="2000" dirty="0">
                <a:solidFill>
                  <a:srgbClr val="0000FF"/>
                </a:solidFill>
                <a:latin typeface="Consolas" pitchFamily="49" charset="0"/>
                <a:cs typeface="Consolas" pitchFamily="49" charset="0"/>
              </a:rPr>
              <a:t>void</a:t>
            </a:r>
            <a:r>
              <a:rPr lang="en-US" sz="2000" dirty="0">
                <a:solidFill>
                  <a:prstClr val="black"/>
                </a:solidFill>
                <a:latin typeface="Consolas" pitchFamily="49" charset="0"/>
                <a:cs typeface="Consolas" pitchFamily="49" charset="0"/>
              </a:rPr>
              <a:t> Draw(</a:t>
            </a:r>
            <a:r>
              <a:rPr lang="en-US" sz="2000" dirty="0" err="1">
                <a:solidFill>
                  <a:srgbClr val="2B91AF"/>
                </a:solidFill>
                <a:latin typeface="Consolas" pitchFamily="49" charset="0"/>
                <a:cs typeface="Consolas" pitchFamily="49" charset="0"/>
              </a:rPr>
              <a:t>GameTime</a:t>
            </a:r>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gameTime</a:t>
            </a:r>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GraphicsDevice.Clear</a:t>
            </a:r>
            <a:r>
              <a:rPr lang="en-US" sz="2000" dirty="0">
                <a:solidFill>
                  <a:prstClr val="black"/>
                </a:solidFill>
                <a:latin typeface="Consolas" pitchFamily="49" charset="0"/>
                <a:cs typeface="Consolas" pitchFamily="49" charset="0"/>
              </a:rPr>
              <a:t>(</a:t>
            </a:r>
            <a:r>
              <a:rPr lang="en-US" sz="2000" dirty="0" err="1">
                <a:solidFill>
                  <a:srgbClr val="2B91AF"/>
                </a:solidFill>
                <a:latin typeface="Consolas" pitchFamily="49" charset="0"/>
                <a:cs typeface="Consolas" pitchFamily="49" charset="0"/>
              </a:rPr>
              <a:t>Color</a:t>
            </a:r>
            <a:r>
              <a:rPr lang="en-US" sz="2000" dirty="0" err="1">
                <a:solidFill>
                  <a:prstClr val="black"/>
                </a:solidFill>
                <a:latin typeface="Consolas" pitchFamily="49" charset="0"/>
                <a:cs typeface="Consolas" pitchFamily="49" charset="0"/>
              </a:rPr>
              <a:t>.CornflowerBlue</a:t>
            </a:r>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spriteBatch.Begin</a:t>
            </a:r>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spriteBatch.Draw</a:t>
            </a:r>
            <a:r>
              <a:rPr lang="en-US" sz="2000" dirty="0">
                <a:solidFill>
                  <a:prstClr val="black"/>
                </a:solidFill>
                <a:latin typeface="Consolas" pitchFamily="49" charset="0"/>
                <a:cs typeface="Consolas" pitchFamily="49" charset="0"/>
              </a:rPr>
              <a:t>(</a:t>
            </a:r>
            <a:r>
              <a:rPr lang="en-US" sz="2000" dirty="0" err="1">
                <a:solidFill>
                  <a:prstClr val="black"/>
                </a:solidFill>
                <a:latin typeface="Consolas" pitchFamily="49" charset="0"/>
                <a:cs typeface="Consolas" pitchFamily="49" charset="0"/>
              </a:rPr>
              <a:t>playerSprite</a:t>
            </a:r>
            <a:r>
              <a:rPr lang="en-US" sz="2000" dirty="0">
                <a:solidFill>
                  <a:prstClr val="black"/>
                </a:solidFill>
                <a:latin typeface="Consolas" pitchFamily="49" charset="0"/>
                <a:cs typeface="Consolas" pitchFamily="49" charset="0"/>
              </a:rPr>
              <a:t>, </a:t>
            </a:r>
            <a:r>
              <a:rPr lang="en-US" sz="2000" dirty="0">
                <a:solidFill>
                  <a:srgbClr val="000000"/>
                </a:solidFill>
                <a:latin typeface="Consolas" pitchFamily="49" charset="0"/>
                <a:cs typeface="Consolas" pitchFamily="49" charset="0"/>
              </a:rPr>
              <a:t>position</a:t>
            </a:r>
            <a:r>
              <a:rPr lang="en-US" sz="2000" dirty="0">
                <a:solidFill>
                  <a:prstClr val="black"/>
                </a:solidFill>
                <a:latin typeface="Consolas" pitchFamily="49" charset="0"/>
                <a:cs typeface="Consolas" pitchFamily="49" charset="0"/>
              </a:rPr>
              <a:t>,</a:t>
            </a:r>
          </a:p>
          <a:p>
            <a:r>
              <a:rPr lang="en-US" sz="2000" dirty="0">
                <a:solidFill>
                  <a:srgbClr val="2B91AF"/>
                </a:solidFill>
                <a:latin typeface="Consolas" pitchFamily="49" charset="0"/>
                <a:cs typeface="Consolas" pitchFamily="49" charset="0"/>
              </a:rPr>
              <a:t>	</a:t>
            </a:r>
            <a:r>
              <a:rPr lang="en-US" sz="2000" dirty="0" err="1">
                <a:solidFill>
                  <a:srgbClr val="2B91AF"/>
                </a:solidFill>
                <a:latin typeface="Consolas" pitchFamily="49" charset="0"/>
                <a:cs typeface="Consolas" pitchFamily="49" charset="0"/>
              </a:rPr>
              <a:t>Color</a:t>
            </a:r>
            <a:r>
              <a:rPr lang="en-US" sz="2000" dirty="0" err="1">
                <a:solidFill>
                  <a:prstClr val="black"/>
                </a:solidFill>
                <a:latin typeface="Consolas" pitchFamily="49" charset="0"/>
                <a:cs typeface="Consolas" pitchFamily="49" charset="0"/>
              </a:rPr>
              <a:t>.White</a:t>
            </a:r>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   </a:t>
            </a:r>
            <a:r>
              <a:rPr lang="en-US" sz="2000" dirty="0" err="1">
                <a:solidFill>
                  <a:prstClr val="black"/>
                </a:solidFill>
                <a:latin typeface="Consolas" pitchFamily="49" charset="0"/>
                <a:cs typeface="Consolas" pitchFamily="49" charset="0"/>
              </a:rPr>
              <a:t>spriteBatch.End</a:t>
            </a:r>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   </a:t>
            </a:r>
            <a:r>
              <a:rPr lang="en-US" sz="2000" dirty="0" err="1">
                <a:solidFill>
                  <a:srgbClr val="0000FF"/>
                </a:solidFill>
                <a:latin typeface="Consolas" pitchFamily="49" charset="0"/>
                <a:cs typeface="Consolas" pitchFamily="49" charset="0"/>
              </a:rPr>
              <a:t>base</a:t>
            </a:r>
            <a:r>
              <a:rPr lang="en-US" sz="2000" dirty="0" err="1">
                <a:solidFill>
                  <a:prstClr val="black"/>
                </a:solidFill>
                <a:latin typeface="Consolas" pitchFamily="49" charset="0"/>
                <a:cs typeface="Consolas" pitchFamily="49" charset="0"/>
              </a:rPr>
              <a:t>.Draw</a:t>
            </a:r>
            <a:r>
              <a:rPr lang="en-US" sz="2000" dirty="0">
                <a:solidFill>
                  <a:prstClr val="black"/>
                </a:solidFill>
                <a:latin typeface="Consolas" pitchFamily="49" charset="0"/>
                <a:cs typeface="Consolas" pitchFamily="49" charset="0"/>
              </a:rPr>
              <a:t>(</a:t>
            </a:r>
            <a:r>
              <a:rPr lang="en-US" sz="2000" dirty="0" err="1">
                <a:solidFill>
                  <a:prstClr val="black"/>
                </a:solidFill>
                <a:latin typeface="Consolas" pitchFamily="49" charset="0"/>
                <a:cs typeface="Consolas" pitchFamily="49" charset="0"/>
              </a:rPr>
              <a:t>gameTime</a:t>
            </a:r>
            <a:r>
              <a:rPr lang="en-US" sz="2000" dirty="0">
                <a:solidFill>
                  <a:prstClr val="black"/>
                </a:solidFill>
                <a:latin typeface="Consolas" pitchFamily="49" charset="0"/>
                <a:cs typeface="Consolas" pitchFamily="49" charset="0"/>
              </a:rPr>
              <a:t>);</a:t>
            </a:r>
          </a:p>
          <a:p>
            <a:r>
              <a:rPr lang="en-US" sz="2000" dirty="0">
                <a:solidFill>
                  <a:prstClr val="black"/>
                </a:solidFill>
                <a:latin typeface="Consolas" pitchFamily="49" charset="0"/>
                <a:cs typeface="Consolas" pitchFamily="49" charset="0"/>
              </a:rPr>
              <a:t>}</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68" y="4554915"/>
            <a:ext cx="3522814" cy="193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Users\ccox\Desktop\play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398" y="5081828"/>
            <a:ext cx="1066544" cy="63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136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4376583"/>
          </a:xfrm>
        </p:spPr>
        <p:txBody>
          <a:bodyPr/>
          <a:lstStyle/>
          <a:p>
            <a:pPr>
              <a:spcBef>
                <a:spcPts val="1800"/>
              </a:spcBef>
            </a:pPr>
            <a:r>
              <a:rPr lang="en-US" dirty="0"/>
              <a:t>XNA Game Studio 2D is </a:t>
            </a:r>
            <a:r>
              <a:rPr lang="en-US" dirty="0" smtClean="0"/>
              <a:t>about </a:t>
            </a:r>
            <a:r>
              <a:rPr lang="en-US" dirty="0"/>
              <a:t>“</a:t>
            </a:r>
            <a:r>
              <a:rPr lang="en-US" dirty="0" err="1"/>
              <a:t>blitting</a:t>
            </a:r>
            <a:r>
              <a:rPr lang="en-US" dirty="0"/>
              <a:t>” textures to the screen</a:t>
            </a:r>
          </a:p>
          <a:p>
            <a:pPr>
              <a:spcBef>
                <a:spcPts val="1800"/>
              </a:spcBef>
            </a:pPr>
            <a:r>
              <a:rPr lang="en-US" b="1" dirty="0" err="1"/>
              <a:t>SpriteBatch</a:t>
            </a:r>
            <a:endParaRPr lang="en-US" b="1" dirty="0"/>
          </a:p>
          <a:p>
            <a:pPr lvl="1">
              <a:spcBef>
                <a:spcPts val="1800"/>
              </a:spcBef>
            </a:pPr>
            <a:r>
              <a:rPr lang="en-US" dirty="0"/>
              <a:t>Batched rendering of 2D: Alpha, Additive, Rotate, Flip, Scale</a:t>
            </a:r>
          </a:p>
          <a:p>
            <a:pPr>
              <a:spcBef>
                <a:spcPts val="1800"/>
              </a:spcBef>
            </a:pPr>
            <a:r>
              <a:rPr lang="en-US" b="1" dirty="0" err="1"/>
              <a:t>SpriteFont</a:t>
            </a:r>
            <a:endParaRPr lang="en-US" b="1" dirty="0"/>
          </a:p>
          <a:p>
            <a:pPr lvl="1">
              <a:spcBef>
                <a:spcPts val="1800"/>
              </a:spcBef>
            </a:pPr>
            <a:r>
              <a:rPr lang="en-US" dirty="0"/>
              <a:t>Converts fonts to sprites, draw with </a:t>
            </a:r>
            <a:r>
              <a:rPr lang="en-US" dirty="0" err="1"/>
              <a:t>SpriteBatch</a:t>
            </a:r>
            <a:endParaRPr lang="en-US" dirty="0"/>
          </a:p>
          <a:p>
            <a:pPr>
              <a:spcBef>
                <a:spcPts val="1800"/>
              </a:spcBef>
            </a:pPr>
            <a:r>
              <a:rPr lang="en-US" dirty="0"/>
              <a:t>2D primitives can be drawn using 3D calls</a:t>
            </a:r>
          </a:p>
          <a:p>
            <a:pPr>
              <a:spcBef>
                <a:spcPts val="1800"/>
              </a:spcBef>
            </a:pPr>
            <a:r>
              <a:rPr lang="en-US" dirty="0"/>
              <a:t>If you are drawing complex 2D curves, consider Silverlight</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2D Graphics in XNA Game Studio</a:t>
            </a:r>
            <a:endParaRPr lang="en-US" dirty="0"/>
          </a:p>
        </p:txBody>
      </p:sp>
    </p:spTree>
    <p:extLst>
      <p:ext uri="{BB962C8B-B14F-4D97-AF65-F5344CB8AC3E}">
        <p14:creationId xmlns:p14="http://schemas.microsoft.com/office/powerpoint/2010/main" val="2657561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3813352"/>
          </a:xfrm>
        </p:spPr>
        <p:txBody>
          <a:bodyPr/>
          <a:lstStyle/>
          <a:p>
            <a:pPr>
              <a:spcBef>
                <a:spcPts val="1800"/>
              </a:spcBef>
            </a:pPr>
            <a:r>
              <a:rPr lang="en-US" dirty="0"/>
              <a:t>3D graphics through D3D11</a:t>
            </a:r>
          </a:p>
          <a:p>
            <a:pPr>
              <a:spcBef>
                <a:spcPts val="1800"/>
              </a:spcBef>
            </a:pPr>
            <a:r>
              <a:rPr lang="en-US" dirty="0"/>
              <a:t>Five configurable effects</a:t>
            </a:r>
            <a:r>
              <a:rPr lang="en-US" dirty="0" smtClean="0"/>
              <a:t>…</a:t>
            </a:r>
          </a:p>
          <a:p>
            <a:pPr>
              <a:spcBef>
                <a:spcPts val="1800"/>
              </a:spcBef>
            </a:pPr>
            <a:endParaRPr lang="en-US" dirty="0"/>
          </a:p>
          <a:p>
            <a:pPr>
              <a:spcBef>
                <a:spcPts val="1800"/>
              </a:spcBef>
            </a:pPr>
            <a:endParaRPr lang="en-US" dirty="0" smtClean="0"/>
          </a:p>
          <a:p>
            <a:pPr>
              <a:spcBef>
                <a:spcPts val="1800"/>
              </a:spcBef>
            </a:pPr>
            <a:endParaRPr lang="en-US" dirty="0"/>
          </a:p>
          <a:p>
            <a:pPr>
              <a:spcBef>
                <a:spcPts val="1800"/>
              </a:spcBef>
            </a:pPr>
            <a:r>
              <a:rPr lang="en-US" dirty="0" smtClean="0"/>
              <a:t>Lacks developer programmable </a:t>
            </a:r>
            <a:r>
              <a:rPr lang="en-US" dirty="0" err="1" smtClean="0"/>
              <a:t>shader</a:t>
            </a:r>
            <a:r>
              <a:rPr lang="en-US" dirty="0" smtClean="0"/>
              <a:t> support</a:t>
            </a: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3</a:t>
            </a:r>
            <a:r>
              <a:rPr lang="en-US" dirty="0" smtClean="0"/>
              <a:t>D Graphics in XNA Game Studio</a:t>
            </a:r>
            <a:endParaRPr lang="en-US" dirty="0"/>
          </a:p>
        </p:txBody>
      </p:sp>
      <p:grpSp>
        <p:nvGrpSpPr>
          <p:cNvPr id="6" name="Group 5"/>
          <p:cNvGrpSpPr/>
          <p:nvPr/>
        </p:nvGrpSpPr>
        <p:grpSpPr>
          <a:xfrm>
            <a:off x="7487062" y="2989722"/>
            <a:ext cx="1592722" cy="1475578"/>
            <a:chOff x="6399204" y="2976298"/>
            <a:chExt cx="1592722" cy="1475578"/>
          </a:xfrm>
        </p:grpSpPr>
        <p:sp>
          <p:nvSpPr>
            <p:cNvPr id="9" name="Text Placeholder 2"/>
            <p:cNvSpPr txBox="1">
              <a:spLocks/>
            </p:cNvSpPr>
            <p:nvPr/>
          </p:nvSpPr>
          <p:spPr>
            <a:xfrm>
              <a:off x="6399204" y="4130832"/>
              <a:ext cx="1592722" cy="321044"/>
            </a:xfrm>
            <a:prstGeom prst="rect">
              <a:avLst/>
            </a:prstGeom>
          </p:spPr>
          <p:txBody>
            <a:bodyPr vert="horz" wrap="none" lIns="91440" tIns="45720" rIns="91440" bIns="45720" rtlCol="0" anchor="t"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onsolas" pitchFamily="49" charset="0"/>
                  <a:ea typeface="+mn-ea"/>
                  <a:cs typeface="Courier New" pitchFamily="49" charset="0"/>
                </a:rPr>
                <a:t>EnvironmentMapEffect</a:t>
              </a:r>
            </a:p>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lumMod val="75000"/>
                    <a:lumOff val="25000"/>
                  </a:schemeClr>
                </a:solidFill>
                <a:effectLst/>
                <a:uLnTx/>
                <a:uFillTx/>
                <a:latin typeface="Consolas" pitchFamily="49" charset="0"/>
                <a:ea typeface="+mn-ea"/>
                <a:cs typeface="Courier New" pitchFamily="49" charset="0"/>
              </a:endParaRPr>
            </a:p>
          </p:txBody>
        </p:sp>
        <p:pic>
          <p:nvPicPr>
            <p:cNvPr id="10" name="Picture 9" descr="Untitled.png"/>
            <p:cNvPicPr>
              <a:picLocks noChangeAspect="1"/>
            </p:cNvPicPr>
            <p:nvPr/>
          </p:nvPicPr>
          <p:blipFill>
            <a:blip r:embed="rId3" cstate="print"/>
            <a:stretch>
              <a:fillRect/>
            </a:stretch>
          </p:blipFill>
          <p:spPr>
            <a:xfrm>
              <a:off x="6696412" y="2976298"/>
              <a:ext cx="998307" cy="9983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grpSp>
        <p:nvGrpSpPr>
          <p:cNvPr id="11" name="Group 10"/>
          <p:cNvGrpSpPr/>
          <p:nvPr/>
        </p:nvGrpSpPr>
        <p:grpSpPr>
          <a:xfrm>
            <a:off x="9723755" y="2989722"/>
            <a:ext cx="1294861" cy="1475578"/>
            <a:chOff x="8017057" y="2976298"/>
            <a:chExt cx="1294861" cy="1475578"/>
          </a:xfrm>
        </p:grpSpPr>
        <p:sp>
          <p:nvSpPr>
            <p:cNvPr id="12" name="Text Placeholder 2"/>
            <p:cNvSpPr txBox="1">
              <a:spLocks/>
            </p:cNvSpPr>
            <p:nvPr/>
          </p:nvSpPr>
          <p:spPr>
            <a:xfrm>
              <a:off x="8017057" y="4130832"/>
              <a:ext cx="1294861" cy="321044"/>
            </a:xfrm>
            <a:prstGeom prst="rect">
              <a:avLst/>
            </a:prstGeom>
          </p:spPr>
          <p:txBody>
            <a:bodyPr vert="horz" wrap="none" lIns="91440" tIns="45720" rIns="91440" bIns="45720" rtlCol="0" anchor="t"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onsolas" pitchFamily="49" charset="0"/>
                  <a:ea typeface="+mn-ea"/>
                  <a:cs typeface="Courier New" pitchFamily="49" charset="0"/>
                </a:rPr>
                <a:t>SkinnedEffect</a:t>
              </a:r>
            </a:p>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lumMod val="75000"/>
                    <a:lumOff val="25000"/>
                  </a:schemeClr>
                </a:solidFill>
                <a:effectLst/>
                <a:uLnTx/>
                <a:uFillTx/>
                <a:latin typeface="Consolas" pitchFamily="49" charset="0"/>
                <a:ea typeface="+mn-ea"/>
                <a:cs typeface="Courier New" pitchFamily="49" charset="0"/>
              </a:endParaRPr>
            </a:p>
          </p:txBody>
        </p:sp>
        <p:pic>
          <p:nvPicPr>
            <p:cNvPr id="13" name="Picture 12" descr="Untitled.png"/>
            <p:cNvPicPr>
              <a:picLocks noChangeAspect="1"/>
            </p:cNvPicPr>
            <p:nvPr/>
          </p:nvPicPr>
          <p:blipFill>
            <a:blip r:embed="rId4" cstate="print"/>
            <a:stretch>
              <a:fillRect/>
            </a:stretch>
          </p:blipFill>
          <p:spPr>
            <a:xfrm>
              <a:off x="8180382" y="2976298"/>
              <a:ext cx="998307" cy="9983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grpSp>
        <p:nvGrpSpPr>
          <p:cNvPr id="14" name="Group 13"/>
          <p:cNvGrpSpPr/>
          <p:nvPr/>
        </p:nvGrpSpPr>
        <p:grpSpPr>
          <a:xfrm>
            <a:off x="5425981" y="2989722"/>
            <a:ext cx="1417109" cy="1475578"/>
            <a:chOff x="4894410" y="2976298"/>
            <a:chExt cx="1417109" cy="1475578"/>
          </a:xfrm>
        </p:grpSpPr>
        <p:sp>
          <p:nvSpPr>
            <p:cNvPr id="15" name="Text Placeholder 2"/>
            <p:cNvSpPr txBox="1">
              <a:spLocks/>
            </p:cNvSpPr>
            <p:nvPr/>
          </p:nvSpPr>
          <p:spPr>
            <a:xfrm>
              <a:off x="4894410" y="4130832"/>
              <a:ext cx="1417109" cy="321044"/>
            </a:xfrm>
            <a:prstGeom prst="rect">
              <a:avLst/>
            </a:prstGeom>
          </p:spPr>
          <p:txBody>
            <a:bodyPr vert="horz" wrap="none" lIns="91440" tIns="45720" rIns="91440" bIns="45720" rtlCol="0" anchor="t"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onsolas" pitchFamily="49" charset="0"/>
                  <a:ea typeface="+mn-ea"/>
                  <a:cs typeface="Courier New" pitchFamily="49" charset="0"/>
                </a:rPr>
                <a:t>AlphaTestEffect</a:t>
              </a:r>
            </a:p>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lumMod val="75000"/>
                    <a:lumOff val="25000"/>
                  </a:schemeClr>
                </a:solidFill>
                <a:effectLst/>
                <a:uLnTx/>
                <a:uFillTx/>
                <a:latin typeface="Consolas" pitchFamily="49" charset="0"/>
                <a:ea typeface="+mn-ea"/>
                <a:cs typeface="Courier New" pitchFamily="49" charset="0"/>
              </a:endParaRPr>
            </a:p>
          </p:txBody>
        </p:sp>
        <p:pic>
          <p:nvPicPr>
            <p:cNvPr id="16" name="Picture 15" descr="Untitled.png"/>
            <p:cNvPicPr>
              <a:picLocks noChangeAspect="1"/>
            </p:cNvPicPr>
            <p:nvPr/>
          </p:nvPicPr>
          <p:blipFill>
            <a:blip r:embed="rId5" cstate="print"/>
            <a:stretch>
              <a:fillRect/>
            </a:stretch>
          </p:blipFill>
          <p:spPr>
            <a:xfrm>
              <a:off x="5103812" y="2976298"/>
              <a:ext cx="998307" cy="9983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grpSp>
        <p:nvGrpSpPr>
          <p:cNvPr id="17" name="Group 16"/>
          <p:cNvGrpSpPr/>
          <p:nvPr/>
        </p:nvGrpSpPr>
        <p:grpSpPr>
          <a:xfrm>
            <a:off x="2960690" y="2989722"/>
            <a:ext cx="1821319" cy="1558867"/>
            <a:chOff x="3313497" y="2976298"/>
            <a:chExt cx="1821319" cy="1558867"/>
          </a:xfrm>
        </p:grpSpPr>
        <p:sp>
          <p:nvSpPr>
            <p:cNvPr id="18" name="Text Placeholder 2"/>
            <p:cNvSpPr txBox="1">
              <a:spLocks/>
            </p:cNvSpPr>
            <p:nvPr/>
          </p:nvSpPr>
          <p:spPr>
            <a:xfrm>
              <a:off x="3313497" y="4130832"/>
              <a:ext cx="1821319" cy="404333"/>
            </a:xfrm>
            <a:prstGeom prst="rect">
              <a:avLst/>
            </a:prstGeom>
          </p:spPr>
          <p:txBody>
            <a:bodyPr vert="horz" wrap="none" lIns="91440" tIns="45720" rIns="91440" bIns="45720" rtlCol="0" anchor="t"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err="1" smtClean="0">
                  <a:ln>
                    <a:noFill/>
                  </a:ln>
                  <a:solidFill>
                    <a:schemeClr val="tx1">
                      <a:lumMod val="75000"/>
                      <a:lumOff val="25000"/>
                    </a:schemeClr>
                  </a:solidFill>
                  <a:effectLst/>
                  <a:uLnTx/>
                  <a:uFillTx/>
                  <a:latin typeface="Consolas" pitchFamily="49" charset="0"/>
                  <a:ea typeface="+mn-ea"/>
                  <a:cs typeface="Courier New" pitchFamily="49" charset="0"/>
                </a:rPr>
                <a:t>DualTextureEffect</a:t>
              </a:r>
              <a:endParaRPr kumimoji="0" lang="en-US" sz="1200" b="0" i="0" u="none" strike="noStrike" kern="1200" cap="none" spc="0" normalizeH="0" baseline="0" noProof="0" dirty="0" smtClean="0">
                <a:ln>
                  <a:noFill/>
                </a:ln>
                <a:solidFill>
                  <a:schemeClr val="tx1">
                    <a:lumMod val="75000"/>
                    <a:lumOff val="25000"/>
                  </a:schemeClr>
                </a:solidFill>
                <a:effectLst/>
                <a:uLnTx/>
                <a:uFillTx/>
                <a:latin typeface="Consolas" pitchFamily="49" charset="0"/>
                <a:ea typeface="+mn-ea"/>
                <a:cs typeface="Courier New" pitchFamily="49" charset="0"/>
              </a:endParaRPr>
            </a:p>
          </p:txBody>
        </p:sp>
        <p:pic>
          <p:nvPicPr>
            <p:cNvPr id="19" name="Picture 18" descr="Untitled.png"/>
            <p:cNvPicPr>
              <a:picLocks noChangeAspect="1"/>
            </p:cNvPicPr>
            <p:nvPr/>
          </p:nvPicPr>
          <p:blipFill>
            <a:blip r:embed="rId6" cstate="print"/>
            <a:stretch>
              <a:fillRect/>
            </a:stretch>
          </p:blipFill>
          <p:spPr>
            <a:xfrm>
              <a:off x="3725004" y="2976298"/>
              <a:ext cx="998307" cy="9983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grpSp>
        <p:nvGrpSpPr>
          <p:cNvPr id="20" name="Group 19"/>
          <p:cNvGrpSpPr/>
          <p:nvPr/>
        </p:nvGrpSpPr>
        <p:grpSpPr>
          <a:xfrm>
            <a:off x="1044884" y="2989722"/>
            <a:ext cx="1271834" cy="1475578"/>
            <a:chOff x="996941" y="2976298"/>
            <a:chExt cx="1271834" cy="1475578"/>
          </a:xfrm>
        </p:grpSpPr>
        <p:sp>
          <p:nvSpPr>
            <p:cNvPr id="21" name="Text Placeholder 2"/>
            <p:cNvSpPr txBox="1">
              <a:spLocks/>
            </p:cNvSpPr>
            <p:nvPr/>
          </p:nvSpPr>
          <p:spPr>
            <a:xfrm>
              <a:off x="996941" y="4130832"/>
              <a:ext cx="1271834" cy="321044"/>
            </a:xfrm>
            <a:prstGeom prst="rect">
              <a:avLst/>
            </a:prstGeom>
          </p:spPr>
          <p:txBody>
            <a:bodyPr vert="horz" wrap="none" lIns="91440" tIns="45720" rIns="91440" bIns="45720" rtlCol="0" anchor="t"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onsolas" pitchFamily="49" charset="0"/>
                  <a:ea typeface="+mn-ea"/>
                  <a:cs typeface="Courier New" pitchFamily="49" charset="0"/>
                </a:rPr>
                <a:t>BasicEffect</a:t>
              </a:r>
            </a:p>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chemeClr val="tx1">
                    <a:lumMod val="75000"/>
                    <a:lumOff val="25000"/>
                  </a:schemeClr>
                </a:solidFill>
                <a:effectLst/>
                <a:uLnTx/>
                <a:uFillTx/>
                <a:latin typeface="Consolas" pitchFamily="49" charset="0"/>
                <a:ea typeface="+mn-ea"/>
                <a:cs typeface="Courier New" pitchFamily="49" charset="0"/>
              </a:endParaRPr>
            </a:p>
          </p:txBody>
        </p:sp>
        <p:pic>
          <p:nvPicPr>
            <p:cNvPr id="22" name="Picture 21" descr="Untitled.png"/>
            <p:cNvPicPr>
              <a:picLocks noChangeAspect="1"/>
            </p:cNvPicPr>
            <p:nvPr/>
          </p:nvPicPr>
          <p:blipFill>
            <a:blip r:embed="rId7" cstate="print"/>
            <a:stretch>
              <a:fillRect/>
            </a:stretch>
          </p:blipFill>
          <p:spPr>
            <a:xfrm>
              <a:off x="1133705" y="2976298"/>
              <a:ext cx="998307" cy="9983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20083535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Taking Input in the XNA Framework</a:t>
            </a:r>
            <a:endParaRPr lang="en-US" dirty="0"/>
          </a:p>
        </p:txBody>
      </p:sp>
      <p:sp>
        <p:nvSpPr>
          <p:cNvPr id="7" name="Text Placeholder 6"/>
          <p:cNvSpPr>
            <a:spLocks noGrp="1"/>
          </p:cNvSpPr>
          <p:nvPr>
            <p:ph type="body" sz="quarter" idx="10"/>
          </p:nvPr>
        </p:nvSpPr>
        <p:spPr>
          <a:xfrm>
            <a:off x="519113" y="1101725"/>
            <a:ext cx="11149012" cy="5463034"/>
          </a:xfrm>
          <a:prstGeom prst="rect">
            <a:avLst/>
          </a:prstGeom>
        </p:spPr>
        <p:txBody>
          <a:bodyPr wrap="square">
            <a:spAutoFit/>
          </a:bodyPr>
          <a:lstStyle/>
          <a:p>
            <a:pPr>
              <a:lnSpc>
                <a:spcPct val="115000"/>
              </a:lnSpc>
              <a:spcBef>
                <a:spcPts val="0"/>
              </a:spcBef>
            </a:pPr>
            <a:r>
              <a:rPr lang="en-US" sz="2000" dirty="0">
                <a:solidFill>
                  <a:srgbClr val="0000FF"/>
                </a:solidFill>
                <a:ea typeface="Calibri"/>
              </a:rPr>
              <a:t>protected</a:t>
            </a:r>
            <a:r>
              <a:rPr lang="en-US" sz="2000" dirty="0">
                <a:ea typeface="Calibri"/>
              </a:rPr>
              <a:t> </a:t>
            </a:r>
            <a:r>
              <a:rPr lang="en-US" sz="2000" dirty="0">
                <a:solidFill>
                  <a:srgbClr val="0000FF"/>
                </a:solidFill>
                <a:ea typeface="Calibri"/>
              </a:rPr>
              <a:t>override</a:t>
            </a:r>
            <a:r>
              <a:rPr lang="en-US" sz="2000" dirty="0">
                <a:ea typeface="Calibri"/>
              </a:rPr>
              <a:t> </a:t>
            </a:r>
            <a:r>
              <a:rPr lang="en-US" sz="2000" dirty="0">
                <a:solidFill>
                  <a:srgbClr val="0000FF"/>
                </a:solidFill>
                <a:ea typeface="Calibri"/>
              </a:rPr>
              <a:t>void</a:t>
            </a:r>
            <a:r>
              <a:rPr lang="en-US" sz="2000" dirty="0">
                <a:ea typeface="Calibri"/>
              </a:rPr>
              <a:t> Initialize()</a:t>
            </a:r>
          </a:p>
          <a:p>
            <a:pPr>
              <a:lnSpc>
                <a:spcPct val="115000"/>
              </a:lnSpc>
              <a:spcBef>
                <a:spcPts val="0"/>
              </a:spcBef>
            </a:pPr>
            <a:r>
              <a:rPr lang="en-US" sz="2000" dirty="0">
                <a:ea typeface="Calibri"/>
              </a:rPr>
              <a:t>{</a:t>
            </a:r>
          </a:p>
          <a:p>
            <a:r>
              <a:rPr lang="en-US" sz="2000" dirty="0">
                <a:ea typeface="Calibri"/>
              </a:rPr>
              <a:t>   </a:t>
            </a:r>
            <a:r>
              <a:rPr lang="en-US" sz="2000" dirty="0" err="1">
                <a:solidFill>
                  <a:srgbClr val="2B91AF"/>
                </a:solidFill>
              </a:rPr>
              <a:t>TouchPanel</a:t>
            </a:r>
            <a:r>
              <a:rPr lang="en-US" sz="2000" dirty="0" err="1">
                <a:solidFill>
                  <a:prstClr val="black"/>
                </a:solidFill>
              </a:rPr>
              <a:t>.EnabledGestures</a:t>
            </a:r>
            <a:r>
              <a:rPr lang="en-US" sz="2000" dirty="0">
                <a:solidFill>
                  <a:prstClr val="black"/>
                </a:solidFill>
              </a:rPr>
              <a:t> = </a:t>
            </a:r>
            <a:r>
              <a:rPr lang="en-US" sz="2000" dirty="0" err="1">
                <a:solidFill>
                  <a:srgbClr val="2B91AF"/>
                </a:solidFill>
              </a:rPr>
              <a:t>GestureType</a:t>
            </a:r>
            <a:r>
              <a:rPr lang="en-US" sz="2000" dirty="0" err="1">
                <a:solidFill>
                  <a:prstClr val="black"/>
                </a:solidFill>
              </a:rPr>
              <a:t>.FreeDrag</a:t>
            </a:r>
            <a:r>
              <a:rPr lang="en-US" sz="2000" dirty="0">
                <a:solidFill>
                  <a:prstClr val="black"/>
                </a:solidFill>
              </a:rPr>
              <a:t>;</a:t>
            </a:r>
            <a:endParaRPr lang="en-US" sz="2000" dirty="0">
              <a:ea typeface="Calibri"/>
            </a:endParaRPr>
          </a:p>
          <a:p>
            <a:pPr>
              <a:lnSpc>
                <a:spcPct val="115000"/>
              </a:lnSpc>
              <a:spcBef>
                <a:spcPts val="0"/>
              </a:spcBef>
            </a:pPr>
            <a:r>
              <a:rPr lang="en-US" sz="2000" dirty="0">
                <a:ea typeface="Calibri"/>
              </a:rPr>
              <a:t>}</a:t>
            </a:r>
          </a:p>
          <a:p>
            <a:r>
              <a:rPr lang="en-US" sz="2000" dirty="0">
                <a:solidFill>
                  <a:srgbClr val="0000FF"/>
                </a:solidFill>
              </a:rPr>
              <a:t>protected</a:t>
            </a:r>
            <a:r>
              <a:rPr lang="en-US" sz="2000" dirty="0">
                <a:solidFill>
                  <a:prstClr val="black"/>
                </a:solidFill>
              </a:rPr>
              <a:t> </a:t>
            </a:r>
            <a:r>
              <a:rPr lang="en-US" sz="2000" dirty="0">
                <a:solidFill>
                  <a:srgbClr val="0000FF"/>
                </a:solidFill>
              </a:rPr>
              <a:t>override</a:t>
            </a:r>
            <a:r>
              <a:rPr lang="en-US" sz="2000" dirty="0">
                <a:solidFill>
                  <a:prstClr val="black"/>
                </a:solidFill>
              </a:rPr>
              <a:t> </a:t>
            </a:r>
            <a:r>
              <a:rPr lang="en-US" sz="2000" dirty="0">
                <a:solidFill>
                  <a:srgbClr val="0000FF"/>
                </a:solidFill>
              </a:rPr>
              <a:t>void</a:t>
            </a:r>
            <a:r>
              <a:rPr lang="en-US" sz="2000" dirty="0">
                <a:solidFill>
                  <a:prstClr val="black"/>
                </a:solidFill>
              </a:rPr>
              <a:t> Update(</a:t>
            </a:r>
            <a:r>
              <a:rPr lang="en-US" sz="2000" dirty="0" err="1">
                <a:solidFill>
                  <a:srgbClr val="2B91AF"/>
                </a:solidFill>
              </a:rPr>
              <a:t>GameTime</a:t>
            </a:r>
            <a:r>
              <a:rPr lang="en-US" sz="2000" dirty="0">
                <a:solidFill>
                  <a:prstClr val="black"/>
                </a:solidFill>
              </a:rPr>
              <a:t> </a:t>
            </a:r>
            <a:r>
              <a:rPr lang="en-US" sz="2000" dirty="0" err="1">
                <a:solidFill>
                  <a:prstClr val="black"/>
                </a:solidFill>
              </a:rPr>
              <a:t>gameTime</a:t>
            </a:r>
            <a:r>
              <a:rPr lang="en-US" sz="2000" dirty="0">
                <a:solidFill>
                  <a:prstClr val="black"/>
                </a:solidFill>
              </a:rPr>
              <a:t>)</a:t>
            </a:r>
          </a:p>
          <a:p>
            <a:r>
              <a:rPr lang="en-US" sz="2000" dirty="0">
                <a:solidFill>
                  <a:prstClr val="black"/>
                </a:solidFill>
              </a:rPr>
              <a:t>{</a:t>
            </a:r>
          </a:p>
          <a:p>
            <a:r>
              <a:rPr lang="en-US" sz="2000" dirty="0">
                <a:solidFill>
                  <a:prstClr val="black"/>
                </a:solidFill>
              </a:rPr>
              <a:t>   </a:t>
            </a:r>
            <a:r>
              <a:rPr lang="en-US" sz="2000" dirty="0">
                <a:solidFill>
                  <a:srgbClr val="0000FF"/>
                </a:solidFill>
              </a:rPr>
              <a:t>while</a:t>
            </a:r>
            <a:r>
              <a:rPr lang="en-US" sz="2000" dirty="0">
                <a:solidFill>
                  <a:prstClr val="black"/>
                </a:solidFill>
              </a:rPr>
              <a:t> (</a:t>
            </a:r>
            <a:r>
              <a:rPr lang="en-US" sz="2000" dirty="0" err="1">
                <a:solidFill>
                  <a:srgbClr val="2B91AF"/>
                </a:solidFill>
              </a:rPr>
              <a:t>TouchPanel</a:t>
            </a:r>
            <a:r>
              <a:rPr lang="en-US" sz="2000" dirty="0" err="1">
                <a:solidFill>
                  <a:prstClr val="black"/>
                </a:solidFill>
              </a:rPr>
              <a:t>.IsGestureAvailable</a:t>
            </a:r>
            <a:r>
              <a:rPr lang="en-US" sz="2000" dirty="0">
                <a:solidFill>
                  <a:prstClr val="black"/>
                </a:solidFill>
              </a:rPr>
              <a:t>)</a:t>
            </a:r>
          </a:p>
          <a:p>
            <a:r>
              <a:rPr lang="en-US" sz="2000" dirty="0">
                <a:solidFill>
                  <a:prstClr val="black"/>
                </a:solidFill>
              </a:rPr>
              <a:t>   {</a:t>
            </a:r>
          </a:p>
          <a:p>
            <a:r>
              <a:rPr lang="en-US" sz="2000" dirty="0">
                <a:solidFill>
                  <a:prstClr val="black"/>
                </a:solidFill>
              </a:rPr>
              <a:t>       </a:t>
            </a:r>
            <a:r>
              <a:rPr lang="en-US" sz="2000" dirty="0" err="1">
                <a:solidFill>
                  <a:srgbClr val="2B91AF"/>
                </a:solidFill>
              </a:rPr>
              <a:t>GestureSample</a:t>
            </a:r>
            <a:r>
              <a:rPr lang="en-US" sz="2000" dirty="0">
                <a:solidFill>
                  <a:prstClr val="black"/>
                </a:solidFill>
              </a:rPr>
              <a:t> gesture = </a:t>
            </a:r>
            <a:r>
              <a:rPr lang="en-US" sz="2000" dirty="0" err="1">
                <a:solidFill>
                  <a:srgbClr val="2B91AF"/>
                </a:solidFill>
              </a:rPr>
              <a:t>TouchPanel</a:t>
            </a:r>
            <a:r>
              <a:rPr lang="en-US" sz="2000" dirty="0" err="1">
                <a:solidFill>
                  <a:prstClr val="black"/>
                </a:solidFill>
              </a:rPr>
              <a:t>.ReadGesture</a:t>
            </a:r>
            <a:r>
              <a:rPr lang="en-US" sz="2000" dirty="0">
                <a:solidFill>
                  <a:prstClr val="black"/>
                </a:solidFill>
              </a:rPr>
              <a:t>();</a:t>
            </a:r>
          </a:p>
          <a:p>
            <a:r>
              <a:rPr lang="en-US" sz="2000" dirty="0">
                <a:solidFill>
                  <a:prstClr val="black"/>
                </a:solidFill>
              </a:rPr>
              <a:t>       </a:t>
            </a:r>
            <a:r>
              <a:rPr lang="en-US" sz="2000" dirty="0">
                <a:solidFill>
                  <a:srgbClr val="0000FF"/>
                </a:solidFill>
              </a:rPr>
              <a:t>if</a:t>
            </a:r>
            <a:r>
              <a:rPr lang="en-US" sz="2000" dirty="0">
                <a:solidFill>
                  <a:prstClr val="black"/>
                </a:solidFill>
              </a:rPr>
              <a:t> (</a:t>
            </a:r>
            <a:r>
              <a:rPr lang="en-US" sz="2000" dirty="0" err="1">
                <a:solidFill>
                  <a:prstClr val="black"/>
                </a:solidFill>
              </a:rPr>
              <a:t>gesture.GestureType</a:t>
            </a:r>
            <a:r>
              <a:rPr lang="en-US" sz="2000" dirty="0">
                <a:solidFill>
                  <a:prstClr val="black"/>
                </a:solidFill>
              </a:rPr>
              <a:t> == </a:t>
            </a:r>
          </a:p>
          <a:p>
            <a:r>
              <a:rPr lang="en-US" sz="2000" dirty="0">
                <a:solidFill>
                  <a:prstClr val="black"/>
                </a:solidFill>
              </a:rPr>
              <a:t>		</a:t>
            </a:r>
            <a:r>
              <a:rPr lang="en-US" sz="2000" dirty="0" err="1">
                <a:solidFill>
                  <a:srgbClr val="2B91AF"/>
                </a:solidFill>
              </a:rPr>
              <a:t>GestureType</a:t>
            </a:r>
            <a:r>
              <a:rPr lang="en-US" sz="2000" dirty="0" err="1">
                <a:solidFill>
                  <a:prstClr val="black"/>
                </a:solidFill>
              </a:rPr>
              <a:t>.FreeDrag</a:t>
            </a:r>
            <a:r>
              <a:rPr lang="en-US" sz="2000" dirty="0">
                <a:solidFill>
                  <a:prstClr val="black"/>
                </a:solidFill>
              </a:rPr>
              <a:t>)</a:t>
            </a:r>
          </a:p>
          <a:p>
            <a:r>
              <a:rPr lang="en-US" sz="2000" dirty="0">
                <a:solidFill>
                  <a:prstClr val="black"/>
                </a:solidFill>
              </a:rPr>
              <a:t>       {</a:t>
            </a:r>
          </a:p>
          <a:p>
            <a:r>
              <a:rPr lang="en-US" sz="2000" dirty="0">
                <a:solidFill>
                  <a:prstClr val="black"/>
                </a:solidFill>
              </a:rPr>
              <a:t>           position += </a:t>
            </a:r>
            <a:r>
              <a:rPr lang="en-US" sz="2000" dirty="0" err="1">
                <a:solidFill>
                  <a:prstClr val="black"/>
                </a:solidFill>
              </a:rPr>
              <a:t>gesture.Delta</a:t>
            </a:r>
            <a:r>
              <a:rPr lang="en-US" sz="2000" dirty="0">
                <a:solidFill>
                  <a:prstClr val="black"/>
                </a:solidFill>
              </a:rPr>
              <a:t>;</a:t>
            </a:r>
          </a:p>
          <a:p>
            <a:r>
              <a:rPr lang="en-US" sz="2000" dirty="0">
                <a:solidFill>
                  <a:prstClr val="black"/>
                </a:solidFill>
              </a:rPr>
              <a:t>       }</a:t>
            </a:r>
          </a:p>
          <a:p>
            <a:r>
              <a:rPr lang="en-US" sz="2000" dirty="0">
                <a:solidFill>
                  <a:prstClr val="black"/>
                </a:solidFill>
              </a:rPr>
              <a:t>    }</a:t>
            </a:r>
          </a:p>
          <a:p>
            <a:r>
              <a:rPr lang="en-US" sz="2000" dirty="0">
                <a:solidFill>
                  <a:prstClr val="black"/>
                </a:solidFill>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68" y="4554915"/>
            <a:ext cx="3522814" cy="193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ccox\Desktop\play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126" y="5081828"/>
            <a:ext cx="1066544" cy="63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67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nodeType="withEffect">
                                  <p:stCondLst>
                                    <p:cond delay="0"/>
                                  </p:stCondLst>
                                  <p:childTnLst>
                                    <p:animMotion origin="layout" path="M 8.57106E-7 0.02521 C 8.57106E-7 0.0444 0.01029 0.0599 0.02292 0.0599 C 0.03777 0.0599 0.04325 0.04255 0.04546 0.03215 L 0.0478 0.01827 C 0.05002 0.00786 0.05575 -0.00925 0.07268 -0.00925 C 0.08337 -0.00925 0.09561 0.00601 0.09561 0.02521 C 0.09561 0.0444 0.08337 0.0599 0.07268 0.0599 C 0.05575 0.0599 0.05002 0.04255 0.0478 0.03215 L 0.04546 0.01827 C 0.04325 0.00786 0.03777 -0.00925 0.02292 -0.00925 C 0.01029 -0.00925 8.57106E-7 0.00601 8.57106E-7 0.02521 Z " pathEditMode="relative" rAng="0" ptsTypes="ffFffffFfff">
                                      <p:cBhvr>
                                        <p:cTn id="6" dur="2000" fill="hold"/>
                                        <p:tgtEl>
                                          <p:spTgt spid="10"/>
                                        </p:tgtEl>
                                        <p:attrNameLst>
                                          <p:attrName>ppt_x</p:attrName>
                                          <p:attrName>ppt_y</p:attrName>
                                        </p:attrNameLst>
                                      </p:cBhvr>
                                      <p:rCtr x="4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4995214"/>
          </a:xfrm>
        </p:spPr>
        <p:txBody>
          <a:bodyPr/>
          <a:lstStyle/>
          <a:p>
            <a:pPr>
              <a:spcBef>
                <a:spcPts val="1800"/>
              </a:spcBef>
            </a:pPr>
            <a:r>
              <a:rPr lang="en-US" dirty="0" smtClean="0"/>
              <a:t>Gesture-based Touch </a:t>
            </a:r>
            <a:r>
              <a:rPr lang="en-US" dirty="0"/>
              <a:t>through </a:t>
            </a:r>
            <a:r>
              <a:rPr lang="en-US" b="1" dirty="0" err="1"/>
              <a:t>GestureSample</a:t>
            </a:r>
            <a:endParaRPr lang="en-US" b="1" dirty="0"/>
          </a:p>
          <a:p>
            <a:pPr lvl="1">
              <a:spcBef>
                <a:spcPts val="1800"/>
              </a:spcBef>
            </a:pPr>
            <a:r>
              <a:rPr lang="en-US" dirty="0"/>
              <a:t>Up to two touch points</a:t>
            </a:r>
          </a:p>
          <a:p>
            <a:pPr lvl="1">
              <a:spcBef>
                <a:spcPts val="1800"/>
              </a:spcBef>
            </a:pPr>
            <a:r>
              <a:rPr lang="en-US" dirty="0"/>
              <a:t>Full gesture list—drag, tap, pinch, etc.</a:t>
            </a:r>
          </a:p>
          <a:p>
            <a:pPr>
              <a:spcBef>
                <a:spcPts val="1800"/>
              </a:spcBef>
            </a:pPr>
            <a:r>
              <a:rPr lang="en-US" dirty="0"/>
              <a:t>Raw </a:t>
            </a:r>
            <a:r>
              <a:rPr lang="en-US" dirty="0" smtClean="0"/>
              <a:t>Touch input </a:t>
            </a:r>
            <a:r>
              <a:rPr lang="en-US" dirty="0"/>
              <a:t>through </a:t>
            </a:r>
            <a:r>
              <a:rPr lang="en-US" b="1" dirty="0" err="1"/>
              <a:t>TouchPanel.GetState</a:t>
            </a:r>
            <a:r>
              <a:rPr lang="en-US" b="1" dirty="0"/>
              <a:t>()</a:t>
            </a:r>
          </a:p>
          <a:p>
            <a:pPr lvl="1">
              <a:spcBef>
                <a:spcPts val="1800"/>
              </a:spcBef>
            </a:pPr>
            <a:r>
              <a:rPr lang="en-US" dirty="0"/>
              <a:t>Up to four touch points</a:t>
            </a:r>
          </a:p>
          <a:p>
            <a:pPr>
              <a:spcBef>
                <a:spcPts val="1800"/>
              </a:spcBef>
            </a:pPr>
            <a:r>
              <a:rPr lang="en-US" dirty="0"/>
              <a:t>Accelerometer input through events</a:t>
            </a:r>
          </a:p>
          <a:p>
            <a:pPr>
              <a:spcBef>
                <a:spcPts val="1800"/>
              </a:spcBef>
            </a:pPr>
            <a:r>
              <a:rPr lang="en-US" dirty="0"/>
              <a:t>In OS 7.1, optional gyro, </a:t>
            </a:r>
            <a:r>
              <a:rPr lang="en-US" dirty="0" smtClean="0"/>
              <a:t>Motion API</a:t>
            </a:r>
            <a:endParaRPr lang="en-US" dirty="0"/>
          </a:p>
          <a:p>
            <a:pPr>
              <a:spcBef>
                <a:spcPts val="1800"/>
              </a:spcBef>
            </a:pP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Input: Touch, Accelerometer, More</a:t>
            </a:r>
            <a:endParaRPr lang="en-US" dirty="0"/>
          </a:p>
        </p:txBody>
      </p:sp>
    </p:spTree>
    <p:extLst>
      <p:ext uri="{BB962C8B-B14F-4D97-AF65-F5344CB8AC3E}">
        <p14:creationId xmlns:p14="http://schemas.microsoft.com/office/powerpoint/2010/main" val="30240685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Adding a Bad Guy</a:t>
            </a:r>
            <a:endParaRPr lang="en-US" dirty="0"/>
          </a:p>
        </p:txBody>
      </p:sp>
      <p:sp>
        <p:nvSpPr>
          <p:cNvPr id="7" name="Text Placeholder 6"/>
          <p:cNvSpPr>
            <a:spLocks noGrp="1"/>
          </p:cNvSpPr>
          <p:nvPr>
            <p:ph type="body" sz="quarter" idx="10"/>
          </p:nvPr>
        </p:nvSpPr>
        <p:spPr>
          <a:xfrm>
            <a:off x="519113" y="1101725"/>
            <a:ext cx="11149012" cy="5570756"/>
          </a:xfrm>
          <a:prstGeom prst="rect">
            <a:avLst/>
          </a:prstGeom>
        </p:spPr>
        <p:txBody>
          <a:bodyPr wrap="square">
            <a:spAutoFit/>
          </a:bodyPr>
          <a:lstStyle/>
          <a:p>
            <a:r>
              <a:rPr lang="en-US" sz="2000" dirty="0">
                <a:solidFill>
                  <a:srgbClr val="0000FF"/>
                </a:solidFill>
              </a:rPr>
              <a:t>protected</a:t>
            </a:r>
            <a:r>
              <a:rPr lang="en-US" sz="2000" dirty="0">
                <a:solidFill>
                  <a:prstClr val="black"/>
                </a:solidFill>
              </a:rPr>
              <a:t> </a:t>
            </a:r>
            <a:r>
              <a:rPr lang="en-US" sz="2000" dirty="0">
                <a:solidFill>
                  <a:srgbClr val="0000FF"/>
                </a:solidFill>
              </a:rPr>
              <a:t>override</a:t>
            </a:r>
            <a:r>
              <a:rPr lang="en-US" sz="2000" dirty="0">
                <a:solidFill>
                  <a:prstClr val="black"/>
                </a:solidFill>
              </a:rPr>
              <a:t> </a:t>
            </a:r>
            <a:r>
              <a:rPr lang="en-US" sz="2000" dirty="0">
                <a:solidFill>
                  <a:srgbClr val="0000FF"/>
                </a:solidFill>
              </a:rPr>
              <a:t>void</a:t>
            </a:r>
            <a:r>
              <a:rPr lang="en-US" sz="2000" dirty="0">
                <a:solidFill>
                  <a:prstClr val="black"/>
                </a:solidFill>
              </a:rPr>
              <a:t> Update(</a:t>
            </a:r>
            <a:r>
              <a:rPr lang="en-US" sz="2000" dirty="0" err="1">
                <a:solidFill>
                  <a:srgbClr val="2B91AF"/>
                </a:solidFill>
              </a:rPr>
              <a:t>GameTime</a:t>
            </a:r>
            <a:r>
              <a:rPr lang="en-US" sz="2000" dirty="0">
                <a:solidFill>
                  <a:prstClr val="black"/>
                </a:solidFill>
              </a:rPr>
              <a:t> </a:t>
            </a:r>
            <a:r>
              <a:rPr lang="en-US" sz="2000" dirty="0" err="1">
                <a:solidFill>
                  <a:prstClr val="black"/>
                </a:solidFill>
              </a:rPr>
              <a:t>gameTime</a:t>
            </a:r>
            <a:r>
              <a:rPr lang="en-US" sz="2000" dirty="0">
                <a:solidFill>
                  <a:prstClr val="black"/>
                </a:solidFill>
              </a:rPr>
              <a:t>)</a:t>
            </a:r>
          </a:p>
          <a:p>
            <a:r>
              <a:rPr lang="en-US" sz="2000" dirty="0">
                <a:solidFill>
                  <a:prstClr val="black"/>
                </a:solidFill>
              </a:rPr>
              <a:t>{</a:t>
            </a:r>
          </a:p>
          <a:p>
            <a:r>
              <a:rPr lang="en-US" sz="2000" dirty="0"/>
              <a:t>   </a:t>
            </a:r>
            <a:r>
              <a:rPr lang="en-US" sz="2000" dirty="0" err="1"/>
              <a:t>enemyPosition.X</a:t>
            </a:r>
            <a:r>
              <a:rPr lang="en-US" sz="2000" dirty="0"/>
              <a:t> -= </a:t>
            </a:r>
            <a:r>
              <a:rPr lang="en-US" sz="2000" dirty="0" err="1"/>
              <a:t>enemySpeed</a:t>
            </a:r>
            <a:r>
              <a:rPr lang="en-US" sz="2000" dirty="0"/>
              <a:t>;</a:t>
            </a:r>
          </a:p>
          <a:p>
            <a:r>
              <a:rPr lang="en-US" sz="2000" dirty="0"/>
              <a:t>   </a:t>
            </a:r>
            <a:r>
              <a:rPr lang="en-US" sz="2000" dirty="0" err="1"/>
              <a:t>enemyPosition.Y</a:t>
            </a:r>
            <a:r>
              <a:rPr lang="en-US" sz="2000" dirty="0"/>
              <a:t> += (</a:t>
            </a:r>
            <a:r>
              <a:rPr lang="en-US" sz="2000" dirty="0">
                <a:solidFill>
                  <a:srgbClr val="0000FF"/>
                </a:solidFill>
              </a:rPr>
              <a:t>float</a:t>
            </a:r>
            <a:r>
              <a:rPr lang="en-US" sz="2000" dirty="0">
                <a:solidFill>
                  <a:prstClr val="black"/>
                </a:solidFill>
              </a:rPr>
              <a:t>)</a:t>
            </a:r>
            <a:r>
              <a:rPr lang="en-US" sz="2000" dirty="0" err="1">
                <a:solidFill>
                  <a:srgbClr val="2B91AF"/>
                </a:solidFill>
              </a:rPr>
              <a:t>Math</a:t>
            </a:r>
            <a:r>
              <a:rPr lang="en-US" sz="2000" dirty="0" err="1">
                <a:solidFill>
                  <a:prstClr val="black"/>
                </a:solidFill>
              </a:rPr>
              <a:t>.Sin</a:t>
            </a:r>
            <a:r>
              <a:rPr lang="en-US" sz="2000" dirty="0">
                <a:solidFill>
                  <a:prstClr val="black"/>
                </a:solidFill>
              </a:rPr>
              <a:t>(</a:t>
            </a:r>
            <a:r>
              <a:rPr lang="en-US" sz="2000" dirty="0" err="1">
                <a:solidFill>
                  <a:prstClr val="black"/>
                </a:solidFill>
              </a:rPr>
              <a:t>enemyPosition.X</a:t>
            </a:r>
            <a:r>
              <a:rPr lang="en-US" sz="2000" dirty="0">
                <a:solidFill>
                  <a:prstClr val="black"/>
                </a:solidFill>
              </a:rPr>
              <a:t> * </a:t>
            </a:r>
            <a:r>
              <a:rPr lang="en-US" sz="2000" dirty="0" err="1">
                <a:solidFill>
                  <a:prstClr val="black"/>
                </a:solidFill>
              </a:rPr>
              <a:t>enemySpeed</a:t>
            </a:r>
            <a:r>
              <a:rPr lang="en-US" sz="2000" dirty="0">
                <a:solidFill>
                  <a:prstClr val="black"/>
                </a:solidFill>
              </a:rPr>
              <a:t> /</a:t>
            </a:r>
          </a:p>
          <a:p>
            <a:r>
              <a:rPr lang="en-US" sz="2000" dirty="0">
                <a:solidFill>
                  <a:prstClr val="black"/>
                </a:solidFill>
              </a:rPr>
              <a:t>      </a:t>
            </a:r>
            <a:r>
              <a:rPr lang="en-US" sz="2000" dirty="0" err="1">
                <a:solidFill>
                  <a:prstClr val="black"/>
                </a:solidFill>
              </a:rPr>
              <a:t>GraphicsDevice.Viewport.Width</a:t>
            </a:r>
            <a:r>
              <a:rPr lang="en-US" sz="2000" dirty="0">
                <a:solidFill>
                  <a:prstClr val="black"/>
                </a:solidFill>
              </a:rPr>
              <a:t>) * </a:t>
            </a:r>
            <a:r>
              <a:rPr lang="en-US" sz="2000" dirty="0" err="1">
                <a:solidFill>
                  <a:prstClr val="black"/>
                </a:solidFill>
              </a:rPr>
              <a:t>enemySpeed</a:t>
            </a:r>
            <a:r>
              <a:rPr lang="en-US" sz="2000" dirty="0">
                <a:solidFill>
                  <a:prstClr val="black"/>
                </a:solidFill>
              </a:rPr>
              <a:t>;</a:t>
            </a:r>
          </a:p>
          <a:p>
            <a:r>
              <a:rPr lang="en-US" sz="2000" dirty="0">
                <a:solidFill>
                  <a:prstClr val="black"/>
                </a:solidFill>
              </a:rPr>
              <a:t>   </a:t>
            </a:r>
            <a:r>
              <a:rPr lang="en-US" sz="2000" dirty="0">
                <a:solidFill>
                  <a:srgbClr val="0000FF"/>
                </a:solidFill>
              </a:rPr>
              <a:t>if</a:t>
            </a:r>
            <a:r>
              <a:rPr lang="en-US" sz="2000" dirty="0">
                <a:solidFill>
                  <a:prstClr val="black"/>
                </a:solidFill>
              </a:rPr>
              <a:t>(</a:t>
            </a:r>
            <a:r>
              <a:rPr lang="en-US" sz="2000" dirty="0" err="1">
                <a:solidFill>
                  <a:srgbClr val="2B91AF"/>
                </a:solidFill>
              </a:rPr>
              <a:t>Rectangle</a:t>
            </a:r>
            <a:r>
              <a:rPr lang="en-US" sz="2000" dirty="0" err="1">
                <a:solidFill>
                  <a:prstClr val="black"/>
                </a:solidFill>
              </a:rPr>
              <a:t>.Intersect</a:t>
            </a:r>
            <a:r>
              <a:rPr lang="en-US" sz="2000" dirty="0">
                <a:solidFill>
                  <a:prstClr val="black"/>
                </a:solidFill>
              </a:rPr>
              <a:t>(</a:t>
            </a:r>
          </a:p>
          <a:p>
            <a:r>
              <a:rPr lang="en-US" sz="2000" dirty="0">
                <a:solidFill>
                  <a:prstClr val="black"/>
                </a:solidFill>
              </a:rPr>
              <a:t>      </a:t>
            </a:r>
            <a:r>
              <a:rPr lang="en-US" sz="2000" dirty="0">
                <a:solidFill>
                  <a:srgbClr val="0000FF"/>
                </a:solidFill>
              </a:rPr>
              <a:t>new</a:t>
            </a:r>
            <a:r>
              <a:rPr lang="en-US" sz="2000" dirty="0">
                <a:solidFill>
                  <a:prstClr val="black"/>
                </a:solidFill>
              </a:rPr>
              <a:t> </a:t>
            </a:r>
            <a:r>
              <a:rPr lang="en-US" sz="2000" dirty="0">
                <a:solidFill>
                  <a:srgbClr val="2B91AF"/>
                </a:solidFill>
              </a:rPr>
              <a:t>Rectangle</a:t>
            </a:r>
            <a:r>
              <a:rPr lang="en-US" sz="2000" dirty="0">
                <a:solidFill>
                  <a:prstClr val="black"/>
                </a:solidFill>
              </a:rPr>
              <a:t>((</a:t>
            </a:r>
            <a:r>
              <a:rPr lang="en-US" sz="2000" dirty="0" err="1">
                <a:solidFill>
                  <a:srgbClr val="0000FF"/>
                </a:solidFill>
              </a:rPr>
              <a:t>int</a:t>
            </a:r>
            <a:r>
              <a:rPr lang="en-US" sz="2000" dirty="0">
                <a:solidFill>
                  <a:prstClr val="black"/>
                </a:solidFill>
              </a:rPr>
              <a:t>)</a:t>
            </a:r>
            <a:r>
              <a:rPr lang="en-US" sz="2000" dirty="0" err="1">
                <a:solidFill>
                  <a:prstClr val="black"/>
                </a:solidFill>
              </a:rPr>
              <a:t>position.X</a:t>
            </a:r>
            <a:r>
              <a:rPr lang="en-US" sz="2000" dirty="0">
                <a:solidFill>
                  <a:prstClr val="black"/>
                </a:solidFill>
              </a:rPr>
              <a:t>, (</a:t>
            </a:r>
            <a:r>
              <a:rPr lang="en-US" sz="2000" dirty="0" err="1">
                <a:solidFill>
                  <a:srgbClr val="0000FF"/>
                </a:solidFill>
              </a:rPr>
              <a:t>int</a:t>
            </a:r>
            <a:r>
              <a:rPr lang="en-US" sz="2000" dirty="0">
                <a:solidFill>
                  <a:prstClr val="black"/>
                </a:solidFill>
              </a:rPr>
              <a:t>)</a:t>
            </a:r>
            <a:r>
              <a:rPr lang="en-US" sz="2000" dirty="0" err="1">
                <a:solidFill>
                  <a:prstClr val="black"/>
                </a:solidFill>
              </a:rPr>
              <a:t>position.Y</a:t>
            </a:r>
            <a:r>
              <a:rPr lang="en-US" sz="2000" dirty="0">
                <a:solidFill>
                  <a:prstClr val="black"/>
                </a:solidFill>
              </a:rPr>
              <a:t>,</a:t>
            </a:r>
            <a:br>
              <a:rPr lang="en-US" sz="2000" dirty="0">
                <a:solidFill>
                  <a:prstClr val="black"/>
                </a:solidFill>
              </a:rPr>
            </a:br>
            <a:r>
              <a:rPr lang="en-US" sz="2000" dirty="0">
                <a:solidFill>
                  <a:prstClr val="black"/>
                </a:solidFill>
              </a:rPr>
              <a:t>         </a:t>
            </a:r>
            <a:r>
              <a:rPr lang="en-US" sz="2000" dirty="0" err="1">
                <a:solidFill>
                  <a:prstClr val="black"/>
                </a:solidFill>
              </a:rPr>
              <a:t>playerSprite.Width</a:t>
            </a:r>
            <a:r>
              <a:rPr lang="en-US" sz="2000" dirty="0">
                <a:solidFill>
                  <a:prstClr val="black"/>
                </a:solidFill>
              </a:rPr>
              <a:t>, </a:t>
            </a:r>
            <a:r>
              <a:rPr lang="en-US" sz="2000" dirty="0" err="1">
                <a:solidFill>
                  <a:prstClr val="black"/>
                </a:solidFill>
              </a:rPr>
              <a:t>playerSprite.Height</a:t>
            </a:r>
            <a:r>
              <a:rPr lang="en-US" sz="2000" dirty="0">
                <a:solidFill>
                  <a:prstClr val="black"/>
                </a:solidFill>
              </a:rPr>
              <a:t>),</a:t>
            </a:r>
          </a:p>
          <a:p>
            <a:r>
              <a:rPr lang="en-US" sz="2000" dirty="0">
                <a:solidFill>
                  <a:prstClr val="black"/>
                </a:solidFill>
              </a:rPr>
              <a:t>      </a:t>
            </a:r>
            <a:r>
              <a:rPr lang="en-US" sz="2000" dirty="0">
                <a:solidFill>
                  <a:srgbClr val="0000FF"/>
                </a:solidFill>
              </a:rPr>
              <a:t>new</a:t>
            </a:r>
            <a:r>
              <a:rPr lang="en-US" sz="2000" dirty="0">
                <a:solidFill>
                  <a:prstClr val="black"/>
                </a:solidFill>
              </a:rPr>
              <a:t> </a:t>
            </a:r>
            <a:r>
              <a:rPr lang="en-US" sz="2000" dirty="0">
                <a:solidFill>
                  <a:srgbClr val="2B91AF"/>
                </a:solidFill>
              </a:rPr>
              <a:t>Rectangle</a:t>
            </a:r>
            <a:r>
              <a:rPr lang="en-US" sz="2000" dirty="0">
                <a:solidFill>
                  <a:prstClr val="black"/>
                </a:solidFill>
              </a:rPr>
              <a:t>((</a:t>
            </a:r>
            <a:r>
              <a:rPr lang="en-US" sz="2000" dirty="0" err="1">
                <a:solidFill>
                  <a:srgbClr val="0000FF"/>
                </a:solidFill>
              </a:rPr>
              <a:t>int</a:t>
            </a:r>
            <a:r>
              <a:rPr lang="en-US" sz="2000" dirty="0">
                <a:solidFill>
                  <a:prstClr val="black"/>
                </a:solidFill>
              </a:rPr>
              <a:t>)</a:t>
            </a:r>
            <a:r>
              <a:rPr lang="en-US" sz="2000" dirty="0" err="1">
                <a:solidFill>
                  <a:prstClr val="black"/>
                </a:solidFill>
              </a:rPr>
              <a:t>enemyPosition.X</a:t>
            </a:r>
            <a:r>
              <a:rPr lang="en-US" sz="2000" dirty="0">
                <a:solidFill>
                  <a:prstClr val="black"/>
                </a:solidFill>
              </a:rPr>
              <a:t>, (</a:t>
            </a:r>
            <a:r>
              <a:rPr lang="en-US" sz="2000" dirty="0" err="1">
                <a:solidFill>
                  <a:srgbClr val="0000FF"/>
                </a:solidFill>
              </a:rPr>
              <a:t>int</a:t>
            </a:r>
            <a:r>
              <a:rPr lang="en-US" sz="2000" dirty="0">
                <a:solidFill>
                  <a:prstClr val="black"/>
                </a:solidFill>
              </a:rPr>
              <a:t>)</a:t>
            </a:r>
            <a:r>
              <a:rPr lang="en-US" sz="2000" dirty="0" err="1">
                <a:solidFill>
                  <a:prstClr val="black"/>
                </a:solidFill>
              </a:rPr>
              <a:t>enemyPosition.Y</a:t>
            </a:r>
            <a:r>
              <a:rPr lang="en-US" sz="2000" dirty="0">
                <a:solidFill>
                  <a:prstClr val="black"/>
                </a:solidFill>
              </a:rPr>
              <a:t>,</a:t>
            </a:r>
            <a:br>
              <a:rPr lang="en-US" sz="2000" dirty="0">
                <a:solidFill>
                  <a:prstClr val="black"/>
                </a:solidFill>
              </a:rPr>
            </a:br>
            <a:r>
              <a:rPr lang="en-US" sz="2000" dirty="0">
                <a:solidFill>
                  <a:prstClr val="black"/>
                </a:solidFill>
              </a:rPr>
              <a:t>         </a:t>
            </a:r>
            <a:r>
              <a:rPr lang="en-US" sz="2000" dirty="0" err="1">
                <a:solidFill>
                  <a:prstClr val="black"/>
                </a:solidFill>
              </a:rPr>
              <a:t>enemySprite.Width</a:t>
            </a:r>
            <a:r>
              <a:rPr lang="en-US" sz="2000" dirty="0">
                <a:solidFill>
                  <a:prstClr val="black"/>
                </a:solidFill>
              </a:rPr>
              <a:t>, </a:t>
            </a:r>
            <a:r>
              <a:rPr lang="en-US" sz="2000" dirty="0" err="1">
                <a:solidFill>
                  <a:prstClr val="black"/>
                </a:solidFill>
              </a:rPr>
              <a:t>enemySprite.Height</a:t>
            </a:r>
            <a:r>
              <a:rPr lang="en-US" sz="2000" dirty="0">
                <a:solidFill>
                  <a:prstClr val="black"/>
                </a:solidFill>
              </a:rPr>
              <a:t>))</a:t>
            </a:r>
          </a:p>
          <a:p>
            <a:r>
              <a:rPr lang="en-US" sz="2000" dirty="0">
                <a:solidFill>
                  <a:prstClr val="black"/>
                </a:solidFill>
              </a:rPr>
              <a:t>      != </a:t>
            </a:r>
            <a:r>
              <a:rPr lang="en-US" sz="2000" dirty="0" err="1">
                <a:solidFill>
                  <a:srgbClr val="2B91AF"/>
                </a:solidFill>
              </a:rPr>
              <a:t>Rectangle</a:t>
            </a:r>
            <a:r>
              <a:rPr lang="en-US" sz="2000" dirty="0" err="1">
                <a:solidFill>
                  <a:prstClr val="black"/>
                </a:solidFill>
              </a:rPr>
              <a:t>.Empty</a:t>
            </a:r>
            <a:r>
              <a:rPr lang="en-US" sz="2000" dirty="0">
                <a:solidFill>
                  <a:prstClr val="black"/>
                </a:solidFill>
              </a:rPr>
              <a:t>)</a:t>
            </a:r>
          </a:p>
          <a:p>
            <a:r>
              <a:rPr lang="en-US" sz="2000" dirty="0">
                <a:solidFill>
                  <a:prstClr val="black"/>
                </a:solidFill>
              </a:rPr>
              <a:t>   {</a:t>
            </a:r>
          </a:p>
          <a:p>
            <a:r>
              <a:rPr lang="en-US" sz="2000" dirty="0">
                <a:solidFill>
                  <a:prstClr val="black"/>
                </a:solidFill>
              </a:rPr>
              <a:t>      </a:t>
            </a:r>
            <a:r>
              <a:rPr lang="en-US" sz="2000" dirty="0">
                <a:solidFill>
                  <a:srgbClr val="008000"/>
                </a:solidFill>
              </a:rPr>
              <a:t>//Hit!</a:t>
            </a:r>
            <a:endParaRPr lang="en-US" sz="2000" dirty="0">
              <a:solidFill>
                <a:prstClr val="black"/>
              </a:solidFill>
            </a:endParaRPr>
          </a:p>
          <a:p>
            <a:r>
              <a:rPr lang="en-US" sz="2000" dirty="0">
                <a:solidFill>
                  <a:prstClr val="black"/>
                </a:solidFill>
              </a:rPr>
              <a:t>      </a:t>
            </a:r>
            <a:r>
              <a:rPr lang="en-US" sz="2000" dirty="0" err="1">
                <a:solidFill>
                  <a:prstClr val="black"/>
                </a:solidFill>
              </a:rPr>
              <a:t>OnCollisionSound</a:t>
            </a:r>
            <a:r>
              <a:rPr lang="en-US" sz="2000" dirty="0">
                <a:solidFill>
                  <a:prstClr val="black"/>
                </a:solidFill>
              </a:rPr>
              <a:t>();</a:t>
            </a:r>
          </a:p>
          <a:p>
            <a:r>
              <a:rPr lang="en-US" sz="2000" dirty="0">
                <a:solidFill>
                  <a:prstClr val="black"/>
                </a:solidFill>
              </a:rPr>
              <a:t>      </a:t>
            </a:r>
            <a:r>
              <a:rPr lang="en-US" sz="2000" dirty="0" err="1">
                <a:solidFill>
                  <a:prstClr val="black"/>
                </a:solidFill>
              </a:rPr>
              <a:t>enemyPosition</a:t>
            </a:r>
            <a:r>
              <a:rPr lang="en-US" sz="2000" dirty="0">
                <a:solidFill>
                  <a:prstClr val="black"/>
                </a:solidFill>
              </a:rPr>
              <a:t> = </a:t>
            </a:r>
            <a:r>
              <a:rPr lang="en-US" sz="2000" dirty="0" err="1">
                <a:solidFill>
                  <a:prstClr val="black"/>
                </a:solidFill>
              </a:rPr>
              <a:t>enemyStartPosition</a:t>
            </a:r>
            <a:r>
              <a:rPr lang="en-US" sz="2000" dirty="0">
                <a:solidFill>
                  <a:prstClr val="black"/>
                </a:solidFill>
              </a:rPr>
              <a:t>;</a:t>
            </a:r>
          </a:p>
          <a:p>
            <a:r>
              <a:rPr lang="en-US" sz="2000" dirty="0">
                <a:solidFill>
                  <a:prstClr val="black"/>
                </a:solidFill>
              </a:rPr>
              <a:t>   }</a:t>
            </a:r>
          </a:p>
          <a:p>
            <a:r>
              <a:rPr lang="en-US" sz="2000" dirty="0">
                <a:solidFill>
                  <a:prstClr val="black"/>
                </a:solidFill>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68" y="4554915"/>
            <a:ext cx="3522814" cy="193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ccox\Desktop\play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126" y="5081828"/>
            <a:ext cx="1066544" cy="634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cox\Desktop\enem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2554" y="5601941"/>
            <a:ext cx="419856" cy="54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40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7.4378E-7 8.23312E-7 L -0.03504 -0.05851 C -0.04246 -0.07146 -0.05341 -0.0784 -0.065 -0.0784 C -0.07802 -0.0784 -0.08845 -0.07146 -0.09587 -0.05851 L -0.13078 8.23312E-7 " pathEditMode="relative" rAng="0" ptsTypes="FffFF">
                                      <p:cBhvr>
                                        <p:cTn id="6" dur="2000" fill="hold"/>
                                        <p:tgtEl>
                                          <p:spTgt spid="8"/>
                                        </p:tgtEl>
                                        <p:attrNameLst>
                                          <p:attrName>ppt_x</p:attrName>
                                          <p:attrName>ppt_y</p:attrName>
                                        </p:attrNameLst>
                                      </p:cBhvr>
                                      <p:rCtr x="-6539" y="-39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7942498" cy="3647152"/>
          </a:xfrm>
        </p:spPr>
        <p:txBody>
          <a:bodyPr/>
          <a:lstStyle/>
          <a:p>
            <a:pPr>
              <a:spcBef>
                <a:spcPts val="1800"/>
              </a:spcBef>
            </a:pPr>
            <a:r>
              <a:rPr lang="en-US" dirty="0"/>
              <a:t>Built-in classes:</a:t>
            </a:r>
          </a:p>
          <a:p>
            <a:pPr lvl="1">
              <a:spcBef>
                <a:spcPts val="1800"/>
              </a:spcBef>
            </a:pPr>
            <a:r>
              <a:rPr lang="en-US" dirty="0"/>
              <a:t>Motion: </a:t>
            </a:r>
            <a:r>
              <a:rPr lang="en-US" b="1" dirty="0"/>
              <a:t>Curve</a:t>
            </a:r>
            <a:r>
              <a:rPr lang="en-US" dirty="0"/>
              <a:t>, </a:t>
            </a:r>
            <a:r>
              <a:rPr lang="en-US" b="1" dirty="0"/>
              <a:t>Lerp</a:t>
            </a:r>
            <a:r>
              <a:rPr lang="en-US" dirty="0"/>
              <a:t>, </a:t>
            </a:r>
            <a:r>
              <a:rPr lang="en-US" b="1" dirty="0" err="1"/>
              <a:t>SmoothStep</a:t>
            </a:r>
            <a:r>
              <a:rPr lang="en-US" dirty="0"/>
              <a:t>, </a:t>
            </a:r>
            <a:r>
              <a:rPr lang="en-US" b="1" dirty="0" err="1"/>
              <a:t>CatmullRom</a:t>
            </a:r>
            <a:r>
              <a:rPr lang="en-US" dirty="0"/>
              <a:t>, </a:t>
            </a:r>
            <a:r>
              <a:rPr lang="en-US" b="1" dirty="0" err="1"/>
              <a:t>Hermite</a:t>
            </a:r>
            <a:endParaRPr lang="en-US" b="1" dirty="0"/>
          </a:p>
          <a:p>
            <a:pPr lvl="1">
              <a:spcBef>
                <a:spcPts val="1800"/>
              </a:spcBef>
            </a:pPr>
            <a:r>
              <a:rPr lang="en-US" dirty="0"/>
              <a:t>Transformation: </a:t>
            </a:r>
            <a:r>
              <a:rPr lang="en-US" b="1" dirty="0"/>
              <a:t>Vector2/3/4</a:t>
            </a:r>
            <a:r>
              <a:rPr lang="en-US" dirty="0"/>
              <a:t>, </a:t>
            </a:r>
            <a:r>
              <a:rPr lang="en-US" b="1" dirty="0"/>
              <a:t>Point</a:t>
            </a:r>
            <a:r>
              <a:rPr lang="en-US" dirty="0"/>
              <a:t>, </a:t>
            </a:r>
            <a:r>
              <a:rPr lang="en-US" b="1" dirty="0"/>
              <a:t>Matrix</a:t>
            </a:r>
            <a:r>
              <a:rPr lang="en-US" dirty="0"/>
              <a:t>, </a:t>
            </a:r>
            <a:r>
              <a:rPr lang="en-US" b="1" dirty="0"/>
              <a:t>Quaternion</a:t>
            </a:r>
          </a:p>
          <a:p>
            <a:pPr lvl="1">
              <a:spcBef>
                <a:spcPts val="1800"/>
              </a:spcBef>
            </a:pPr>
            <a:r>
              <a:rPr lang="en-US" dirty="0"/>
              <a:t>Collision: </a:t>
            </a:r>
            <a:r>
              <a:rPr lang="en-US" b="1" dirty="0" err="1"/>
              <a:t>BoundingBox</a:t>
            </a:r>
            <a:r>
              <a:rPr lang="en-US" b="1" dirty="0"/>
              <a:t>/Sphere</a:t>
            </a:r>
            <a:r>
              <a:rPr lang="en-US" dirty="0"/>
              <a:t>, </a:t>
            </a:r>
            <a:r>
              <a:rPr lang="en-US" b="1" dirty="0"/>
              <a:t>Plane</a:t>
            </a:r>
            <a:r>
              <a:rPr lang="en-US" dirty="0"/>
              <a:t>, </a:t>
            </a:r>
            <a:r>
              <a:rPr lang="en-US" b="1" dirty="0" smtClean="0"/>
              <a:t>Ray</a:t>
            </a:r>
            <a:r>
              <a:rPr lang="en-US" dirty="0" smtClean="0"/>
              <a:t>, </a:t>
            </a:r>
            <a:r>
              <a:rPr lang="en-US" b="1" dirty="0" smtClean="0"/>
              <a:t>Rectangle</a:t>
            </a:r>
            <a:endParaRPr lang="en-US" b="1" dirty="0"/>
          </a:p>
          <a:p>
            <a:pPr lvl="1">
              <a:spcBef>
                <a:spcPts val="1800"/>
              </a:spcBef>
            </a:pPr>
            <a:r>
              <a:rPr lang="en-US" dirty="0"/>
              <a:t>Includes </a:t>
            </a:r>
            <a:r>
              <a:rPr lang="en-US" b="1" dirty="0"/>
              <a:t>.Intersects </a:t>
            </a:r>
            <a:r>
              <a:rPr lang="en-US" dirty="0"/>
              <a:t>and </a:t>
            </a:r>
            <a:r>
              <a:rPr lang="en-US" b="1" dirty="0"/>
              <a:t>.Contains </a:t>
            </a:r>
            <a:r>
              <a:rPr lang="en-US" dirty="0"/>
              <a:t>methods</a:t>
            </a:r>
          </a:p>
          <a:p>
            <a:pPr lvl="1">
              <a:spcBef>
                <a:spcPts val="1800"/>
              </a:spcBef>
            </a:pPr>
            <a:r>
              <a:rPr lang="en-US" dirty="0"/>
              <a:t>And, don’t forget </a:t>
            </a:r>
            <a:r>
              <a:rPr lang="en-US" b="1" dirty="0" smtClean="0"/>
              <a:t>Random</a:t>
            </a:r>
            <a:endParaRPr lang="en-US" b="1"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Math for Logic, Collision, and Motion</a:t>
            </a:r>
            <a:endParaRPr lang="en-US" dirty="0"/>
          </a:p>
        </p:txBody>
      </p:sp>
      <p:pic>
        <p:nvPicPr>
          <p:cNvPr id="1026" name="Picture 2" descr="C:\Users\ccox\AppData\Local\Microsoft\Windows\Temporary Internet Files\Content.IE5\AAWHW11P\MC900105082[1].wmf"/>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05708" y="1869865"/>
            <a:ext cx="3003076" cy="3822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204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Audio in Two Lines</a:t>
            </a:r>
            <a:endParaRPr lang="en-US" dirty="0"/>
          </a:p>
        </p:txBody>
      </p:sp>
      <p:sp>
        <p:nvSpPr>
          <p:cNvPr id="7" name="Text Placeholder 6"/>
          <p:cNvSpPr>
            <a:spLocks noGrp="1"/>
          </p:cNvSpPr>
          <p:nvPr>
            <p:ph type="body" sz="quarter" idx="10"/>
          </p:nvPr>
        </p:nvSpPr>
        <p:spPr>
          <a:xfrm>
            <a:off x="519113" y="1101725"/>
            <a:ext cx="11149012" cy="2769989"/>
          </a:xfrm>
          <a:prstGeom prst="rect">
            <a:avLst/>
          </a:prstGeom>
        </p:spPr>
        <p:txBody>
          <a:bodyPr wrap="square">
            <a:spAutoFit/>
          </a:bodyPr>
          <a:lstStyle/>
          <a:p>
            <a:pPr>
              <a:lnSpc>
                <a:spcPct val="115000"/>
              </a:lnSpc>
              <a:spcBef>
                <a:spcPts val="0"/>
              </a:spcBef>
            </a:pPr>
            <a:r>
              <a:rPr lang="en-US" sz="2000" dirty="0">
                <a:solidFill>
                  <a:srgbClr val="0000FF"/>
                </a:solidFill>
                <a:ea typeface="Calibri"/>
              </a:rPr>
              <a:t>protected</a:t>
            </a:r>
            <a:r>
              <a:rPr lang="en-US" sz="2000" dirty="0">
                <a:ea typeface="Calibri"/>
              </a:rPr>
              <a:t> </a:t>
            </a:r>
            <a:r>
              <a:rPr lang="en-US" sz="2000" dirty="0">
                <a:solidFill>
                  <a:srgbClr val="0000FF"/>
                </a:solidFill>
                <a:ea typeface="Calibri"/>
              </a:rPr>
              <a:t>override</a:t>
            </a:r>
            <a:r>
              <a:rPr lang="en-US" sz="2000" dirty="0">
                <a:ea typeface="Calibri"/>
              </a:rPr>
              <a:t> </a:t>
            </a:r>
            <a:r>
              <a:rPr lang="en-US" sz="2000" dirty="0">
                <a:solidFill>
                  <a:srgbClr val="0000FF"/>
                </a:solidFill>
                <a:ea typeface="Calibri"/>
              </a:rPr>
              <a:t>void</a:t>
            </a:r>
            <a:r>
              <a:rPr lang="en-US" sz="2000" dirty="0">
                <a:ea typeface="Calibri"/>
              </a:rPr>
              <a:t> </a:t>
            </a:r>
            <a:r>
              <a:rPr lang="en-US" sz="2000" dirty="0" err="1">
                <a:solidFill>
                  <a:prstClr val="black"/>
                </a:solidFill>
              </a:rPr>
              <a:t>LoadContent</a:t>
            </a:r>
            <a:r>
              <a:rPr lang="en-US" sz="2000" dirty="0">
                <a:solidFill>
                  <a:prstClr val="black"/>
                </a:solidFill>
              </a:rPr>
              <a:t>()</a:t>
            </a:r>
          </a:p>
          <a:p>
            <a:pPr>
              <a:lnSpc>
                <a:spcPct val="115000"/>
              </a:lnSpc>
              <a:spcBef>
                <a:spcPts val="0"/>
              </a:spcBef>
            </a:pPr>
            <a:r>
              <a:rPr lang="en-US" sz="2000" dirty="0">
                <a:ea typeface="Calibri"/>
              </a:rPr>
              <a:t>{</a:t>
            </a:r>
          </a:p>
          <a:p>
            <a:pPr>
              <a:lnSpc>
                <a:spcPct val="115000"/>
              </a:lnSpc>
              <a:spcBef>
                <a:spcPts val="0"/>
              </a:spcBef>
            </a:pPr>
            <a:r>
              <a:rPr lang="en-US" sz="2000" dirty="0">
                <a:ea typeface="Calibri"/>
              </a:rPr>
              <a:t>   </a:t>
            </a:r>
            <a:r>
              <a:rPr lang="en-US" sz="2000" dirty="0" err="1">
                <a:solidFill>
                  <a:prstClr val="black"/>
                </a:solidFill>
              </a:rPr>
              <a:t>explosionSound</a:t>
            </a:r>
            <a:r>
              <a:rPr lang="en-US" sz="2000" dirty="0">
                <a:solidFill>
                  <a:prstClr val="black"/>
                </a:solidFill>
              </a:rPr>
              <a:t> = </a:t>
            </a:r>
            <a:r>
              <a:rPr lang="en-US" sz="2000" dirty="0" err="1">
                <a:solidFill>
                  <a:prstClr val="black"/>
                </a:solidFill>
              </a:rPr>
              <a:t>Content.Load</a:t>
            </a:r>
            <a:r>
              <a:rPr lang="en-US" sz="2000" dirty="0">
                <a:ea typeface="Calibri"/>
              </a:rPr>
              <a:t>&lt;</a:t>
            </a:r>
            <a:r>
              <a:rPr lang="en-US" sz="2000" dirty="0" err="1">
                <a:solidFill>
                  <a:srgbClr val="2B91AF"/>
                </a:solidFill>
                <a:ea typeface="Calibri"/>
              </a:rPr>
              <a:t>SoundEffect</a:t>
            </a:r>
            <a:r>
              <a:rPr lang="en-US" sz="2000" dirty="0">
                <a:ea typeface="Calibri"/>
              </a:rPr>
              <a:t>&gt;(</a:t>
            </a:r>
            <a:r>
              <a:rPr lang="en-US" sz="2000" dirty="0">
                <a:solidFill>
                  <a:srgbClr val="A31515"/>
                </a:solidFill>
                <a:ea typeface="Calibri"/>
              </a:rPr>
              <a:t>"explosion"</a:t>
            </a:r>
            <a:r>
              <a:rPr lang="en-US" sz="2000" dirty="0">
                <a:ea typeface="Calibri"/>
              </a:rPr>
              <a:t>);</a:t>
            </a:r>
          </a:p>
          <a:p>
            <a:pPr>
              <a:lnSpc>
                <a:spcPct val="115000"/>
              </a:lnSpc>
              <a:spcBef>
                <a:spcPts val="0"/>
              </a:spcBef>
            </a:pPr>
            <a:r>
              <a:rPr lang="en-US" sz="2000" dirty="0">
                <a:ea typeface="Calibri"/>
              </a:rPr>
              <a:t>}</a:t>
            </a:r>
          </a:p>
          <a:p>
            <a:r>
              <a:rPr lang="en-US" sz="2000" dirty="0">
                <a:solidFill>
                  <a:srgbClr val="0000FF"/>
                </a:solidFill>
              </a:rPr>
              <a:t>private void</a:t>
            </a:r>
            <a:r>
              <a:rPr lang="en-US" sz="2000" dirty="0">
                <a:solidFill>
                  <a:prstClr val="black"/>
                </a:solidFill>
              </a:rPr>
              <a:t> </a:t>
            </a:r>
            <a:r>
              <a:rPr lang="en-US" sz="2000" dirty="0" err="1">
                <a:solidFill>
                  <a:prstClr val="black"/>
                </a:solidFill>
              </a:rPr>
              <a:t>OnCollisionSound</a:t>
            </a:r>
            <a:r>
              <a:rPr lang="en-US" sz="2000" dirty="0">
                <a:solidFill>
                  <a:prstClr val="black"/>
                </a:solidFill>
              </a:rPr>
              <a:t>()</a:t>
            </a:r>
          </a:p>
          <a:p>
            <a:r>
              <a:rPr lang="en-US" sz="2000" dirty="0">
                <a:solidFill>
                  <a:prstClr val="black"/>
                </a:solidFill>
              </a:rPr>
              <a:t>{</a:t>
            </a:r>
          </a:p>
          <a:p>
            <a:r>
              <a:rPr lang="en-US" sz="2000" dirty="0">
                <a:solidFill>
                  <a:prstClr val="black"/>
                </a:solidFill>
              </a:rPr>
              <a:t>   </a:t>
            </a:r>
            <a:r>
              <a:rPr lang="en-US" sz="2000" dirty="0" err="1">
                <a:solidFill>
                  <a:prstClr val="black"/>
                </a:solidFill>
              </a:rPr>
              <a:t>explosionSound.Play</a:t>
            </a:r>
            <a:r>
              <a:rPr lang="en-US" sz="2000" dirty="0">
                <a:solidFill>
                  <a:prstClr val="black"/>
                </a:solidFill>
              </a:rPr>
              <a:t>();</a:t>
            </a:r>
          </a:p>
          <a:p>
            <a:r>
              <a:rPr lang="en-US" sz="2000" dirty="0">
                <a:solidFill>
                  <a:prstClr val="black"/>
                </a:solidFill>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68" y="4554915"/>
            <a:ext cx="3522814" cy="193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ccox\Desktop\play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731" y="5206563"/>
            <a:ext cx="1066544" cy="634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cox\Desktop\enem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69" y="5329481"/>
            <a:ext cx="419856" cy="544920"/>
          </a:xfrm>
          <a:prstGeom prst="rect">
            <a:avLst/>
          </a:prstGeom>
          <a:noFill/>
          <a:extLst>
            <a:ext uri="{909E8E84-426E-40DD-AFC4-6F175D3DCCD1}">
              <a14:hiddenFill xmlns:a14="http://schemas.microsoft.com/office/drawing/2010/main">
                <a:solidFill>
                  <a:srgbClr val="FFFFFF"/>
                </a:solidFill>
              </a14:hiddenFill>
            </a:ext>
          </a:extLst>
        </p:spPr>
      </p:pic>
      <p:sp>
        <p:nvSpPr>
          <p:cNvPr id="9" name="Sound"/>
          <p:cNvSpPr>
            <a:spLocks noEditPoints="1" noChangeArrowheads="1"/>
          </p:cNvSpPr>
          <p:nvPr/>
        </p:nvSpPr>
        <p:spPr bwMode="auto">
          <a:xfrm rot="18335185">
            <a:off x="10199407" y="2917717"/>
            <a:ext cx="1523826" cy="1523826"/>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ln>
            <a:headEnd/>
            <a:tailEnd/>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600366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3" y="1447800"/>
            <a:ext cx="6509483" cy="4755148"/>
          </a:xfrm>
        </p:spPr>
        <p:txBody>
          <a:bodyPr/>
          <a:lstStyle/>
          <a:p>
            <a:pPr>
              <a:spcBef>
                <a:spcPts val="1800"/>
              </a:spcBef>
            </a:pPr>
            <a:r>
              <a:rPr lang="en-US" b="1" dirty="0" err="1"/>
              <a:t>SoundEffect</a:t>
            </a:r>
            <a:r>
              <a:rPr lang="en-US" dirty="0"/>
              <a:t> </a:t>
            </a:r>
            <a:r>
              <a:rPr lang="en-US" dirty="0" smtClean="0"/>
              <a:t>/ </a:t>
            </a:r>
            <a:r>
              <a:rPr lang="en-US" b="1" dirty="0" err="1" smtClean="0"/>
              <a:t>SoundEffectInstance</a:t>
            </a:r>
            <a:endParaRPr lang="en-US" b="1" dirty="0"/>
          </a:p>
          <a:p>
            <a:pPr lvl="1">
              <a:spcBef>
                <a:spcPts val="1800"/>
              </a:spcBef>
            </a:pPr>
            <a:r>
              <a:rPr lang="en-US" dirty="0"/>
              <a:t>Load WAV files (PCM, ADPCM) or from raw PCM buffer</a:t>
            </a:r>
          </a:p>
          <a:p>
            <a:pPr lvl="1">
              <a:spcBef>
                <a:spcPts val="1800"/>
              </a:spcBef>
            </a:pPr>
            <a:r>
              <a:rPr lang="en-US" b="1" dirty="0" err="1"/>
              <a:t>SoundEffect</a:t>
            </a:r>
            <a:r>
              <a:rPr lang="en-US" dirty="0"/>
              <a:t> fire and </a:t>
            </a:r>
            <a:r>
              <a:rPr lang="en-US" dirty="0" smtClean="0"/>
              <a:t>forget, </a:t>
            </a:r>
            <a:r>
              <a:rPr lang="en-US" b="1" dirty="0" err="1"/>
              <a:t>SoundEffectInstance</a:t>
            </a:r>
            <a:r>
              <a:rPr lang="en-US" dirty="0"/>
              <a:t> to </a:t>
            </a:r>
            <a:r>
              <a:rPr lang="en-US" dirty="0" smtClean="0"/>
              <a:t>keep/modify</a:t>
            </a:r>
            <a:endParaRPr lang="en-US" dirty="0"/>
          </a:p>
          <a:p>
            <a:pPr lvl="1">
              <a:spcBef>
                <a:spcPts val="1800"/>
              </a:spcBef>
            </a:pPr>
            <a:r>
              <a:rPr lang="en-US" dirty="0"/>
              <a:t>Can play up to 64 concurrent sounds</a:t>
            </a:r>
          </a:p>
          <a:p>
            <a:pPr lvl="1">
              <a:spcBef>
                <a:spcPts val="1800"/>
              </a:spcBef>
            </a:pPr>
            <a:r>
              <a:rPr lang="en-US" dirty="0"/>
              <a:t>Custom formats supported through </a:t>
            </a:r>
            <a:r>
              <a:rPr lang="en-US" b="1" dirty="0" err="1" smtClean="0"/>
              <a:t>ContentProcessor</a:t>
            </a:r>
            <a:endParaRPr lang="en-US" b="1" dirty="0" smtClean="0"/>
          </a:p>
          <a:p>
            <a:pPr>
              <a:spcBef>
                <a:spcPts val="1800"/>
              </a:spcBef>
            </a:pPr>
            <a:r>
              <a:rPr lang="en-US" dirty="0"/>
              <a:t>Music through </a:t>
            </a:r>
            <a:r>
              <a:rPr lang="en-US" b="1" dirty="0" err="1" smtClean="0"/>
              <a:t>MediaPlayer</a:t>
            </a:r>
            <a:endParaRPr lang="en-US" b="1"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Audio the Simple Way</a:t>
            </a:r>
            <a:endParaRPr lang="en-US" dirty="0"/>
          </a:p>
        </p:txBody>
      </p:sp>
      <p:sp>
        <p:nvSpPr>
          <p:cNvPr id="9" name="Sound"/>
          <p:cNvSpPr>
            <a:spLocks noEditPoints="1" noChangeArrowheads="1"/>
          </p:cNvSpPr>
          <p:nvPr/>
        </p:nvSpPr>
        <p:spPr bwMode="auto">
          <a:xfrm rot="18335185">
            <a:off x="7417299" y="2184262"/>
            <a:ext cx="2993714" cy="2993714"/>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chemeClr val="accent5"/>
          </a:solidFill>
          <a:ln>
            <a:headEnd/>
            <a:tailEnd/>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49723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290405"/>
          </a:xfrm>
        </p:spPr>
        <p:txBody>
          <a:bodyPr/>
          <a:lstStyle/>
          <a:p>
            <a:r>
              <a:rPr lang="en-US" dirty="0" smtClean="0"/>
              <a:t>The Windows Phone Game Development Story</a:t>
            </a:r>
          </a:p>
          <a:p>
            <a:r>
              <a:rPr lang="en-US" dirty="0" smtClean="0"/>
              <a:t>Build a Game with XNA Game Studio</a:t>
            </a:r>
          </a:p>
          <a:p>
            <a:r>
              <a:rPr lang="en-US" dirty="0" smtClean="0"/>
              <a:t>Let’s Go Mango!</a:t>
            </a:r>
          </a:p>
          <a:p>
            <a:r>
              <a:rPr lang="en-US" dirty="0" smtClean="0"/>
              <a:t>What Now?</a:t>
            </a:r>
            <a:endParaRPr lang="en-US" dirty="0"/>
          </a:p>
          <a:p>
            <a:endParaRPr lang="en-US" dirty="0" smtClean="0"/>
          </a:p>
          <a:p>
            <a:pPr marL="0" indent="0">
              <a:buNone/>
            </a:pPr>
            <a:r>
              <a:rPr lang="en-US" dirty="0" smtClean="0">
                <a:latin typeface="+mj-lt"/>
              </a:rPr>
              <a:t>You’ll leave with examples of how to</a:t>
            </a:r>
          </a:p>
          <a:p>
            <a:r>
              <a:rPr lang="en-US" dirty="0" smtClean="0"/>
              <a:t>Use XNA Game Studio to build a game</a:t>
            </a:r>
            <a:endParaRPr lang="en-US" dirty="0"/>
          </a:p>
          <a:p>
            <a:pPr>
              <a:spcBef>
                <a:spcPts val="1200"/>
              </a:spcBef>
            </a:pPr>
            <a:r>
              <a:rPr lang="en-US" dirty="0" smtClean="0"/>
              <a:t>Integrate XNA and Silverlight together</a:t>
            </a:r>
            <a:endParaRPr lang="en-US" dirty="0"/>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3" y="1447800"/>
            <a:ext cx="6509483" cy="4468916"/>
          </a:xfrm>
        </p:spPr>
        <p:txBody>
          <a:bodyPr/>
          <a:lstStyle/>
          <a:p>
            <a:pPr>
              <a:spcBef>
                <a:spcPts val="1800"/>
              </a:spcBef>
            </a:pPr>
            <a:r>
              <a:rPr lang="en-US" b="1" dirty="0" err="1" smtClean="0"/>
              <a:t>DynamicSoundEffectInstance</a:t>
            </a:r>
            <a:endParaRPr lang="en-US" b="1" dirty="0" smtClean="0"/>
          </a:p>
          <a:p>
            <a:pPr>
              <a:spcBef>
                <a:spcPts val="1800"/>
              </a:spcBef>
            </a:pPr>
            <a:r>
              <a:rPr lang="en-US" dirty="0" smtClean="0"/>
              <a:t>Manages </a:t>
            </a:r>
            <a:r>
              <a:rPr lang="en-US" dirty="0"/>
              <a:t>own internal queue of buffers</a:t>
            </a:r>
          </a:p>
          <a:p>
            <a:pPr>
              <a:spcBef>
                <a:spcPts val="1800"/>
              </a:spcBef>
            </a:pPr>
            <a:r>
              <a:rPr lang="en-US" b="1" dirty="0" smtClean="0"/>
              <a:t>Expensive</a:t>
            </a:r>
            <a:r>
              <a:rPr lang="en-US" dirty="0"/>
              <a:t>, and 16-bit PCM only</a:t>
            </a:r>
          </a:p>
          <a:p>
            <a:pPr>
              <a:spcBef>
                <a:spcPts val="1800"/>
              </a:spcBef>
            </a:pPr>
            <a:r>
              <a:rPr lang="en-US" dirty="0"/>
              <a:t>Consider dynamic for synthesized or data-sourced audio</a:t>
            </a:r>
          </a:p>
          <a:p>
            <a:pPr>
              <a:spcBef>
                <a:spcPts val="1800"/>
              </a:spcBef>
            </a:pPr>
            <a:r>
              <a:rPr lang="en-US" dirty="0"/>
              <a:t>Most games will </a:t>
            </a:r>
            <a:r>
              <a:rPr lang="en-US" b="1" u="sng" dirty="0"/>
              <a:t>not</a:t>
            </a:r>
            <a:r>
              <a:rPr lang="en-US" dirty="0"/>
              <a:t> need to use this, stick with </a:t>
            </a:r>
            <a:r>
              <a:rPr lang="en-US" b="1" dirty="0" err="1"/>
              <a:t>SoundEffect</a:t>
            </a:r>
            <a:endParaRPr lang="en-US" b="1"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Audio the Dynamic Way</a:t>
            </a:r>
            <a:endParaRPr lang="en-US" dirty="0"/>
          </a:p>
        </p:txBody>
      </p:sp>
      <p:sp>
        <p:nvSpPr>
          <p:cNvPr id="9" name="Sound"/>
          <p:cNvSpPr>
            <a:spLocks noEditPoints="1" noChangeArrowheads="1"/>
          </p:cNvSpPr>
          <p:nvPr/>
        </p:nvSpPr>
        <p:spPr bwMode="auto">
          <a:xfrm rot="18335185">
            <a:off x="7417299" y="2184262"/>
            <a:ext cx="2993714" cy="2993714"/>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chemeClr val="accent3"/>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70820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Going Mango</a:t>
            </a:r>
            <a:endParaRPr lang="en-US" sz="5400" dirty="0"/>
          </a:p>
        </p:txBody>
      </p:sp>
    </p:spTree>
    <p:extLst>
      <p:ext uri="{BB962C8B-B14F-4D97-AF65-F5344CB8AC3E}">
        <p14:creationId xmlns:p14="http://schemas.microsoft.com/office/powerpoint/2010/main" val="1233840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Game </a:t>
            </a:r>
            <a:r>
              <a:rPr lang="en-US" dirty="0" err="1" smtClean="0"/>
              <a:t>Dev</a:t>
            </a:r>
            <a:r>
              <a:rPr lang="en-US" dirty="0" smtClean="0"/>
              <a:t> Features in Mango</a:t>
            </a:r>
            <a:endParaRPr lang="en-US" dirty="0"/>
          </a:p>
        </p:txBody>
      </p:sp>
      <p:sp>
        <p:nvSpPr>
          <p:cNvPr id="7" name="Rectangle 6"/>
          <p:cNvSpPr/>
          <p:nvPr/>
        </p:nvSpPr>
        <p:spPr>
          <a:xfrm>
            <a:off x="507868" y="1841500"/>
            <a:ext cx="3668698" cy="3492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9" tIns="121886" rIns="182829" bIns="121886" rtlCol="0" anchor="t" anchorCtr="0"/>
          <a:lstStyle/>
          <a:p>
            <a:pPr>
              <a:lnSpc>
                <a:spcPct val="75000"/>
              </a:lnSpc>
              <a:spcBef>
                <a:spcPts val="1200"/>
              </a:spcBef>
              <a:buClr>
                <a:schemeClr val="accent3"/>
              </a:buClr>
            </a:pPr>
            <a:r>
              <a:rPr lang="en-US" sz="2700" spc="-67" dirty="0">
                <a:solidFill>
                  <a:schemeClr val="tx1"/>
                </a:solidFill>
              </a:rPr>
              <a:t>Fast App Switching</a:t>
            </a:r>
          </a:p>
          <a:p>
            <a:pPr>
              <a:lnSpc>
                <a:spcPct val="75000"/>
              </a:lnSpc>
              <a:spcBef>
                <a:spcPts val="1200"/>
              </a:spcBef>
              <a:buClr>
                <a:schemeClr val="accent3"/>
              </a:buClr>
            </a:pPr>
            <a:r>
              <a:rPr lang="en-US" sz="2700" spc="-67" dirty="0">
                <a:solidFill>
                  <a:schemeClr val="tx1"/>
                </a:solidFill>
              </a:rPr>
              <a:t>XNA + Silverlight</a:t>
            </a:r>
          </a:p>
          <a:p>
            <a:pPr>
              <a:lnSpc>
                <a:spcPct val="75000"/>
              </a:lnSpc>
              <a:spcBef>
                <a:spcPts val="1200"/>
              </a:spcBef>
              <a:buClr>
                <a:schemeClr val="accent3"/>
              </a:buClr>
            </a:pPr>
            <a:r>
              <a:rPr lang="en-US" sz="2700" spc="-67" dirty="0">
                <a:solidFill>
                  <a:schemeClr val="tx1"/>
                </a:solidFill>
              </a:rPr>
              <a:t>Background Agents</a:t>
            </a:r>
          </a:p>
          <a:p>
            <a:pPr>
              <a:lnSpc>
                <a:spcPct val="75000"/>
              </a:lnSpc>
              <a:spcBef>
                <a:spcPts val="1200"/>
              </a:spcBef>
              <a:buClr>
                <a:schemeClr val="accent3"/>
              </a:buClr>
            </a:pPr>
            <a:r>
              <a:rPr lang="en-US" sz="2700" spc="-67" dirty="0">
                <a:solidFill>
                  <a:schemeClr val="tx1"/>
                </a:solidFill>
              </a:rPr>
              <a:t>Unified Motion API</a:t>
            </a:r>
          </a:p>
          <a:p>
            <a:pPr>
              <a:lnSpc>
                <a:spcPct val="75000"/>
              </a:lnSpc>
              <a:spcBef>
                <a:spcPts val="1200"/>
              </a:spcBef>
              <a:buClr>
                <a:schemeClr val="accent3"/>
              </a:buClr>
            </a:pPr>
            <a:r>
              <a:rPr lang="en-US" sz="2700" spc="-67" dirty="0">
                <a:solidFill>
                  <a:schemeClr val="tx1"/>
                </a:solidFill>
              </a:rPr>
              <a:t>Live Camera Access</a:t>
            </a:r>
          </a:p>
          <a:p>
            <a:pPr>
              <a:lnSpc>
                <a:spcPct val="75000"/>
              </a:lnSpc>
              <a:spcBef>
                <a:spcPts val="1200"/>
              </a:spcBef>
              <a:buClr>
                <a:schemeClr val="accent3"/>
              </a:buClr>
            </a:pPr>
            <a:r>
              <a:rPr lang="en-US" sz="2700" spc="-67" dirty="0">
                <a:solidFill>
                  <a:schemeClr val="tx1"/>
                </a:solidFill>
              </a:rPr>
              <a:t>SQL CE</a:t>
            </a:r>
          </a:p>
          <a:p>
            <a:pPr>
              <a:lnSpc>
                <a:spcPct val="75000"/>
              </a:lnSpc>
              <a:spcBef>
                <a:spcPts val="1200"/>
              </a:spcBef>
              <a:buClr>
                <a:schemeClr val="accent3"/>
              </a:buClr>
            </a:pPr>
            <a:r>
              <a:rPr lang="en-US" sz="2700" spc="-67" dirty="0">
                <a:solidFill>
                  <a:schemeClr val="tx1"/>
                </a:solidFill>
              </a:rPr>
              <a:t>TCP/UDP Sockets</a:t>
            </a:r>
          </a:p>
          <a:p>
            <a:pPr>
              <a:lnSpc>
                <a:spcPct val="75000"/>
              </a:lnSpc>
              <a:spcBef>
                <a:spcPts val="1200"/>
              </a:spcBef>
              <a:buClr>
                <a:schemeClr val="accent3"/>
              </a:buClr>
            </a:pPr>
            <a:endParaRPr lang="en-US" sz="2700" spc="-67" dirty="0">
              <a:solidFill>
                <a:schemeClr val="tx1"/>
              </a:solidFill>
            </a:endParaRPr>
          </a:p>
        </p:txBody>
      </p:sp>
      <p:sp>
        <p:nvSpPr>
          <p:cNvPr id="10" name="Rectangle 9"/>
          <p:cNvSpPr/>
          <p:nvPr/>
        </p:nvSpPr>
        <p:spPr>
          <a:xfrm>
            <a:off x="507868" y="1382858"/>
            <a:ext cx="3668698" cy="45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9" tIns="60943" rIns="182829" bIns="60943" rtlCol="0" anchor="b" anchorCtr="0"/>
          <a:lstStyle/>
          <a:p>
            <a:pPr>
              <a:lnSpc>
                <a:spcPct val="80000"/>
              </a:lnSpc>
              <a:tabLst>
                <a:tab pos="3275683" algn="r"/>
              </a:tabLst>
            </a:pPr>
            <a:r>
              <a:rPr lang="en-US" sz="2700" dirty="0">
                <a:solidFill>
                  <a:schemeClr val="bg1"/>
                </a:solidFill>
              </a:rPr>
              <a:t>Framework</a:t>
            </a:r>
            <a:endParaRPr lang="en-US" sz="3200" dirty="0">
              <a:solidFill>
                <a:schemeClr val="bg1"/>
              </a:solidFill>
            </a:endParaRPr>
          </a:p>
        </p:txBody>
      </p:sp>
      <p:sp>
        <p:nvSpPr>
          <p:cNvPr id="18" name="Rectangle 17"/>
          <p:cNvSpPr/>
          <p:nvPr/>
        </p:nvSpPr>
        <p:spPr>
          <a:xfrm>
            <a:off x="4260064" y="1841500"/>
            <a:ext cx="3668698" cy="3492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9" tIns="121886" rIns="182829" bIns="121886" rtlCol="0" anchor="t" anchorCtr="0"/>
          <a:lstStyle/>
          <a:p>
            <a:pPr>
              <a:lnSpc>
                <a:spcPct val="75000"/>
              </a:lnSpc>
              <a:spcBef>
                <a:spcPts val="1200"/>
              </a:spcBef>
              <a:buClr>
                <a:schemeClr val="accent3"/>
              </a:buClr>
            </a:pPr>
            <a:r>
              <a:rPr lang="en-US" sz="2700" spc="-67" dirty="0">
                <a:solidFill>
                  <a:schemeClr val="tx1"/>
                </a:solidFill>
              </a:rPr>
              <a:t>CPU/Memory Profiler</a:t>
            </a:r>
          </a:p>
          <a:p>
            <a:pPr>
              <a:lnSpc>
                <a:spcPct val="75000"/>
              </a:lnSpc>
              <a:spcBef>
                <a:spcPts val="1200"/>
              </a:spcBef>
              <a:buClr>
                <a:schemeClr val="accent3"/>
              </a:buClr>
            </a:pPr>
            <a:r>
              <a:rPr lang="en-US" sz="2700" spc="-67" dirty="0" err="1" smtClean="0">
                <a:solidFill>
                  <a:schemeClr val="tx1"/>
                </a:solidFill>
              </a:rPr>
              <a:t>Iso</a:t>
            </a:r>
            <a:r>
              <a:rPr lang="en-US" sz="2700" spc="-67" dirty="0" smtClean="0">
                <a:solidFill>
                  <a:schemeClr val="tx1"/>
                </a:solidFill>
              </a:rPr>
              <a:t>. </a:t>
            </a:r>
            <a:r>
              <a:rPr lang="en-US" sz="2700" spc="-67" dirty="0">
                <a:solidFill>
                  <a:schemeClr val="tx1"/>
                </a:solidFill>
              </a:rPr>
              <a:t>Storage Explorer</a:t>
            </a:r>
          </a:p>
          <a:p>
            <a:pPr>
              <a:lnSpc>
                <a:spcPct val="75000"/>
              </a:lnSpc>
              <a:spcBef>
                <a:spcPts val="1200"/>
              </a:spcBef>
              <a:buClr>
                <a:schemeClr val="accent3"/>
              </a:buClr>
            </a:pPr>
            <a:r>
              <a:rPr lang="en-US" sz="2700" spc="-67" dirty="0" err="1" smtClean="0">
                <a:solidFill>
                  <a:schemeClr val="tx1"/>
                </a:solidFill>
              </a:rPr>
              <a:t>Accel</a:t>
            </a:r>
            <a:r>
              <a:rPr lang="en-US" sz="2700" spc="-67" dirty="0" smtClean="0">
                <a:solidFill>
                  <a:schemeClr val="tx1"/>
                </a:solidFill>
              </a:rPr>
              <a:t>/Location </a:t>
            </a:r>
            <a:r>
              <a:rPr lang="en-US" sz="2700" spc="-67" dirty="0">
                <a:solidFill>
                  <a:schemeClr val="tx1"/>
                </a:solidFill>
              </a:rPr>
              <a:t>Emulator</a:t>
            </a:r>
          </a:p>
          <a:p>
            <a:pPr>
              <a:lnSpc>
                <a:spcPct val="75000"/>
              </a:lnSpc>
              <a:spcBef>
                <a:spcPts val="1200"/>
              </a:spcBef>
              <a:buClr>
                <a:schemeClr val="accent3"/>
              </a:buClr>
            </a:pPr>
            <a:endParaRPr lang="en-US" sz="2700" spc="-67" dirty="0">
              <a:solidFill>
                <a:schemeClr val="tx1"/>
              </a:solidFill>
            </a:endParaRPr>
          </a:p>
        </p:txBody>
      </p:sp>
      <p:sp>
        <p:nvSpPr>
          <p:cNvPr id="19" name="Rectangle 18"/>
          <p:cNvSpPr/>
          <p:nvPr/>
        </p:nvSpPr>
        <p:spPr>
          <a:xfrm>
            <a:off x="4260064" y="1382858"/>
            <a:ext cx="3668698" cy="45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9" tIns="60943" rIns="182829" bIns="60943" rtlCol="0" anchor="b" anchorCtr="0"/>
          <a:lstStyle/>
          <a:p>
            <a:pPr>
              <a:lnSpc>
                <a:spcPct val="80000"/>
              </a:lnSpc>
              <a:tabLst>
                <a:tab pos="3275683" algn="r"/>
              </a:tabLst>
            </a:pPr>
            <a:r>
              <a:rPr lang="en-US" sz="2700" dirty="0">
                <a:solidFill>
                  <a:schemeClr val="bg1"/>
                </a:solidFill>
              </a:rPr>
              <a:t>Tools</a:t>
            </a:r>
          </a:p>
        </p:txBody>
      </p:sp>
      <p:sp>
        <p:nvSpPr>
          <p:cNvPr id="21" name="Rectangle 20"/>
          <p:cNvSpPr/>
          <p:nvPr/>
        </p:nvSpPr>
        <p:spPr>
          <a:xfrm>
            <a:off x="8012259" y="1841500"/>
            <a:ext cx="3668698" cy="3492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9" tIns="121886" rIns="182829" bIns="121886" rtlCol="0" anchor="t" anchorCtr="0"/>
          <a:lstStyle/>
          <a:p>
            <a:pPr>
              <a:lnSpc>
                <a:spcPct val="75000"/>
              </a:lnSpc>
              <a:spcBef>
                <a:spcPts val="1200"/>
              </a:spcBef>
              <a:buClr>
                <a:schemeClr val="accent3"/>
              </a:buClr>
            </a:pPr>
            <a:r>
              <a:rPr lang="en-US" sz="2700" spc="-67" dirty="0">
                <a:solidFill>
                  <a:schemeClr val="tx1"/>
                </a:solidFill>
              </a:rPr>
              <a:t>16 New </a:t>
            </a:r>
            <a:r>
              <a:rPr lang="en-US" sz="2700" spc="-67" dirty="0" smtClean="0">
                <a:solidFill>
                  <a:schemeClr val="tx1"/>
                </a:solidFill>
              </a:rPr>
              <a:t>Regions</a:t>
            </a:r>
            <a:endParaRPr lang="en-US" sz="2700" spc="-67" dirty="0">
              <a:solidFill>
                <a:schemeClr val="tx1"/>
              </a:solidFill>
            </a:endParaRPr>
          </a:p>
          <a:p>
            <a:pPr>
              <a:lnSpc>
                <a:spcPct val="75000"/>
              </a:lnSpc>
              <a:spcBef>
                <a:spcPts val="1200"/>
              </a:spcBef>
              <a:buClr>
                <a:schemeClr val="accent3"/>
              </a:buClr>
            </a:pPr>
            <a:r>
              <a:rPr lang="en-US" sz="2700" spc="-67" dirty="0" smtClean="0">
                <a:solidFill>
                  <a:schemeClr val="tx1"/>
                </a:solidFill>
              </a:rPr>
              <a:t>Marketplace Test </a:t>
            </a:r>
            <a:r>
              <a:rPr lang="en-US" sz="2700" spc="-67" dirty="0">
                <a:solidFill>
                  <a:schemeClr val="tx1"/>
                </a:solidFill>
              </a:rPr>
              <a:t>Kit</a:t>
            </a:r>
          </a:p>
          <a:p>
            <a:pPr>
              <a:lnSpc>
                <a:spcPct val="75000"/>
              </a:lnSpc>
              <a:spcBef>
                <a:spcPts val="1200"/>
              </a:spcBef>
              <a:buClr>
                <a:schemeClr val="accent3"/>
              </a:buClr>
            </a:pPr>
            <a:r>
              <a:rPr lang="en-US" sz="2700" spc="-67" dirty="0">
                <a:solidFill>
                  <a:schemeClr val="tx1"/>
                </a:solidFill>
              </a:rPr>
              <a:t>Integrated Ad SDK</a:t>
            </a:r>
          </a:p>
        </p:txBody>
      </p:sp>
      <p:sp>
        <p:nvSpPr>
          <p:cNvPr id="22" name="Rectangle 21"/>
          <p:cNvSpPr/>
          <p:nvPr/>
        </p:nvSpPr>
        <p:spPr>
          <a:xfrm>
            <a:off x="8012259" y="1382858"/>
            <a:ext cx="3668698" cy="45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29" tIns="60943" rIns="182829" bIns="60943" rtlCol="0" anchor="b" anchorCtr="0"/>
          <a:lstStyle/>
          <a:p>
            <a:pPr>
              <a:lnSpc>
                <a:spcPct val="80000"/>
              </a:lnSpc>
              <a:tabLst>
                <a:tab pos="3275683" algn="r"/>
              </a:tabLst>
            </a:pPr>
            <a:r>
              <a:rPr lang="en-US" sz="2700" dirty="0">
                <a:solidFill>
                  <a:schemeClr val="bg1"/>
                </a:solidFill>
              </a:rPr>
              <a:t>Ecosystem</a:t>
            </a:r>
            <a:endParaRPr lang="en-US" sz="3200" dirty="0">
              <a:solidFill>
                <a:schemeClr val="bg1"/>
              </a:solidFill>
            </a:endParaRPr>
          </a:p>
        </p:txBody>
      </p:sp>
      <p:sp>
        <p:nvSpPr>
          <p:cNvPr id="3" name="Rectangle 2"/>
          <p:cNvSpPr/>
          <p:nvPr/>
        </p:nvSpPr>
        <p:spPr bwMode="auto">
          <a:xfrm>
            <a:off x="507868" y="1841500"/>
            <a:ext cx="3668698" cy="956291"/>
          </a:xfrm>
          <a:prstGeom prst="rect">
            <a:avLst/>
          </a:prstGeom>
          <a:solidFill>
            <a:schemeClr val="accent3">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 name="Rectangle 10"/>
          <p:cNvSpPr/>
          <p:nvPr/>
        </p:nvSpPr>
        <p:spPr bwMode="auto">
          <a:xfrm>
            <a:off x="4260064" y="1829650"/>
            <a:ext cx="3668698" cy="489995"/>
          </a:xfrm>
          <a:prstGeom prst="rect">
            <a:avLst/>
          </a:prstGeom>
          <a:solidFill>
            <a:schemeClr val="accent3">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802415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70" y="431808"/>
            <a:ext cx="11149013" cy="609399"/>
          </a:xfrm>
        </p:spPr>
        <p:txBody>
          <a:bodyPr>
            <a:normAutofit/>
          </a:bodyPr>
          <a:lstStyle/>
          <a:p>
            <a:r>
              <a:rPr lang="en-US" dirty="0" smtClean="0"/>
              <a:t>Fast App Switching</a:t>
            </a:r>
            <a:endParaRPr lang="en-AU"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027703511"/>
              </p:ext>
            </p:extLst>
          </p:nvPr>
        </p:nvGraphicFramePr>
        <p:xfrm>
          <a:off x="507870" y="1447808"/>
          <a:ext cx="1114981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eft Arrow 11"/>
          <p:cNvSpPr/>
          <p:nvPr/>
        </p:nvSpPr>
        <p:spPr>
          <a:xfrm rot="19614004">
            <a:off x="8276205" y="2675013"/>
            <a:ext cx="1605843" cy="609600"/>
          </a:xfrm>
          <a:prstGeom prst="leftArrow">
            <a:avLst/>
          </a:prstGeom>
          <a:ln>
            <a:solidFill>
              <a:srgbClr val="F6AE1E"/>
            </a:solidFill>
          </a:ln>
        </p:spPr>
        <p:style>
          <a:lnRef idx="2">
            <a:schemeClr val="accent4"/>
          </a:lnRef>
          <a:fillRef idx="1">
            <a:schemeClr val="lt1"/>
          </a:fillRef>
          <a:effectRef idx="0">
            <a:schemeClr val="accent4"/>
          </a:effectRef>
          <a:fontRef idx="minor">
            <a:schemeClr val="dk1"/>
          </a:fontRef>
        </p:style>
        <p:txBody>
          <a:bodyPr lIns="91409" tIns="45706" rIns="91409" bIns="45706" rtlCol="0" anchor="ctr"/>
          <a:lstStyle/>
          <a:p>
            <a:pPr algn="ctr"/>
            <a:endParaRPr lang="en-AU" dirty="0"/>
          </a:p>
        </p:txBody>
      </p:sp>
      <p:sp>
        <p:nvSpPr>
          <p:cNvPr id="17" name="Left Arrow 16"/>
          <p:cNvSpPr/>
          <p:nvPr/>
        </p:nvSpPr>
        <p:spPr>
          <a:xfrm rot="12985478">
            <a:off x="2384981" y="2605866"/>
            <a:ext cx="1515040" cy="609600"/>
          </a:xfrm>
          <a:prstGeom prst="leftArrow">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91409" tIns="45706" rIns="91409" bIns="45706" rtlCol="0" anchor="ctr"/>
          <a:lstStyle/>
          <a:p>
            <a:pPr algn="ctr"/>
            <a:endParaRPr lang="en-AU" dirty="0"/>
          </a:p>
        </p:txBody>
      </p:sp>
      <p:sp>
        <p:nvSpPr>
          <p:cNvPr id="19" name="Left Arrow 18"/>
          <p:cNvSpPr/>
          <p:nvPr/>
        </p:nvSpPr>
        <p:spPr>
          <a:xfrm rot="19615301">
            <a:off x="6720766" y="1100640"/>
            <a:ext cx="1625177" cy="609600"/>
          </a:xfrm>
          <a:prstGeom prst="leftArrow">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91409" tIns="45706" rIns="91409" bIns="45706" rtlCol="0" anchor="ctr"/>
          <a:lstStyle/>
          <a:p>
            <a:pPr algn="ctr"/>
            <a:endParaRPr lang="en-AU" dirty="0"/>
          </a:p>
        </p:txBody>
      </p:sp>
      <p:sp>
        <p:nvSpPr>
          <p:cNvPr id="13" name="Might be killed"/>
          <p:cNvSpPr txBox="1"/>
          <p:nvPr/>
        </p:nvSpPr>
        <p:spPr>
          <a:xfrm>
            <a:off x="7008812" y="5261090"/>
            <a:ext cx="4114800" cy="584757"/>
          </a:xfrm>
          <a:prstGeom prst="rect">
            <a:avLst/>
          </a:prstGeom>
          <a:noFill/>
          <a:ln w="0">
            <a:noFill/>
          </a:ln>
        </p:spPr>
        <p:txBody>
          <a:bodyPr wrap="square" lIns="91409" tIns="45706" rIns="91409" bIns="45706" rtlCol="0">
            <a:spAutoFit/>
          </a:bodyPr>
          <a:lstStyle/>
          <a:p>
            <a:r>
              <a:rPr lang="en-US" sz="1600" b="1" dirty="0"/>
              <a:t>Phone resources detached</a:t>
            </a:r>
          </a:p>
          <a:p>
            <a:r>
              <a:rPr lang="en-AU" sz="1600" b="1" dirty="0"/>
              <a:t>Threads and timers suspended</a:t>
            </a:r>
          </a:p>
        </p:txBody>
      </p:sp>
      <p:sp>
        <p:nvSpPr>
          <p:cNvPr id="14" name="Left Arrow 13"/>
          <p:cNvSpPr/>
          <p:nvPr/>
        </p:nvSpPr>
        <p:spPr>
          <a:xfrm rot="10800000" flipH="1">
            <a:off x="3933014" y="5276273"/>
            <a:ext cx="1135000" cy="560315"/>
          </a:xfrm>
          <a:prstGeom prst="leftArrow">
            <a:avLst/>
          </a:prstGeom>
          <a:solidFill>
            <a:schemeClr val="bg2">
              <a:lumMod val="50000"/>
            </a:schemeClr>
          </a:solidFill>
          <a:ln>
            <a:noFill/>
          </a:ln>
        </p:spPr>
        <p:style>
          <a:lnRef idx="2">
            <a:schemeClr val="accent2"/>
          </a:lnRef>
          <a:fillRef idx="1">
            <a:schemeClr val="lt1"/>
          </a:fillRef>
          <a:effectRef idx="0">
            <a:schemeClr val="accent2"/>
          </a:effectRef>
          <a:fontRef idx="minor">
            <a:schemeClr val="dk1"/>
          </a:fontRef>
        </p:style>
        <p:txBody>
          <a:bodyPr lIns="91409" tIns="45706" rIns="91409" bIns="45706" rtlCol="0" anchor="ctr"/>
          <a:lstStyle/>
          <a:p>
            <a:pPr algn="ctr"/>
            <a:endParaRPr lang="en-AU" dirty="0">
              <a:solidFill>
                <a:srgbClr val="FF0000"/>
              </a:solidFill>
            </a:endParaRPr>
          </a:p>
        </p:txBody>
      </p:sp>
      <p:grpSp>
        <p:nvGrpSpPr>
          <p:cNvPr id="22" name="Group 21"/>
          <p:cNvGrpSpPr/>
          <p:nvPr/>
        </p:nvGrpSpPr>
        <p:grpSpPr>
          <a:xfrm rot="5678206">
            <a:off x="3360989" y="4278665"/>
            <a:ext cx="794079" cy="791936"/>
            <a:chOff x="2873351" y="3172254"/>
            <a:chExt cx="690856" cy="339018"/>
          </a:xfrm>
        </p:grpSpPr>
        <p:sp>
          <p:nvSpPr>
            <p:cNvPr id="23" name="Right Arrow 22"/>
            <p:cNvSpPr/>
            <p:nvPr/>
          </p:nvSpPr>
          <p:spPr>
            <a:xfrm rot="13500000">
              <a:off x="3040765" y="3152125"/>
              <a:ext cx="191733" cy="526561"/>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24" name="Right Arrow 4"/>
            <p:cNvSpPr/>
            <p:nvPr/>
          </p:nvSpPr>
          <p:spPr>
            <a:xfrm rot="24300000">
              <a:off x="3261051" y="3159473"/>
              <a:ext cx="290376" cy="3159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577665">
                <a:lnSpc>
                  <a:spcPct val="90000"/>
                </a:lnSpc>
                <a:spcBef>
                  <a:spcPct val="0"/>
                </a:spcBef>
                <a:spcAft>
                  <a:spcPct val="35000"/>
                </a:spcAft>
              </a:pPr>
              <a:endParaRPr lang="en-AU" sz="1300" dirty="0"/>
            </a:p>
          </p:txBody>
        </p:sp>
      </p:grpSp>
      <p:sp>
        <p:nvSpPr>
          <p:cNvPr id="25" name="TextBox 24"/>
          <p:cNvSpPr txBox="1"/>
          <p:nvPr/>
        </p:nvSpPr>
        <p:spPr>
          <a:xfrm>
            <a:off x="8320790" y="685800"/>
            <a:ext cx="3031422" cy="338536"/>
          </a:xfrm>
          <a:prstGeom prst="rect">
            <a:avLst/>
          </a:prstGeom>
          <a:noFill/>
          <a:ln>
            <a:noFill/>
          </a:ln>
        </p:spPr>
        <p:txBody>
          <a:bodyPr wrap="square" lIns="91409" tIns="45706" rIns="91409" bIns="45706" rtlCol="0">
            <a:spAutoFit/>
          </a:bodyPr>
          <a:lstStyle/>
          <a:p>
            <a:r>
              <a:rPr lang="en-US" sz="1600" b="1" dirty="0"/>
              <a:t>Fast app resume</a:t>
            </a:r>
            <a:endParaRPr lang="en-AU" sz="1600" b="1" dirty="0"/>
          </a:p>
        </p:txBody>
      </p:sp>
      <p:sp>
        <p:nvSpPr>
          <p:cNvPr id="26" name="TextBox 25"/>
          <p:cNvSpPr txBox="1"/>
          <p:nvPr/>
        </p:nvSpPr>
        <p:spPr>
          <a:xfrm>
            <a:off x="9794200" y="2252265"/>
            <a:ext cx="3844012" cy="338536"/>
          </a:xfrm>
          <a:prstGeom prst="rect">
            <a:avLst/>
          </a:prstGeom>
          <a:noFill/>
          <a:ln>
            <a:noFill/>
          </a:ln>
        </p:spPr>
        <p:txBody>
          <a:bodyPr wrap="square" lIns="91409" tIns="45706" rIns="91409" bIns="45706" rtlCol="0">
            <a:spAutoFit/>
          </a:bodyPr>
          <a:lstStyle/>
          <a:p>
            <a:r>
              <a:rPr lang="en-US" sz="1600" b="1" dirty="0"/>
              <a:t>Save State!</a:t>
            </a:r>
          </a:p>
        </p:txBody>
      </p:sp>
      <p:sp>
        <p:nvSpPr>
          <p:cNvPr id="29" name="TextBox 28"/>
          <p:cNvSpPr txBox="1"/>
          <p:nvPr/>
        </p:nvSpPr>
        <p:spPr>
          <a:xfrm>
            <a:off x="213388" y="1691343"/>
            <a:ext cx="5255924" cy="584757"/>
          </a:xfrm>
          <a:prstGeom prst="rect">
            <a:avLst/>
          </a:prstGeom>
          <a:noFill/>
          <a:ln>
            <a:noFill/>
          </a:ln>
        </p:spPr>
        <p:txBody>
          <a:bodyPr wrap="square" lIns="91409" tIns="45706" rIns="91409" bIns="45706" rtlCol="0">
            <a:spAutoFit/>
          </a:bodyPr>
          <a:lstStyle/>
          <a:p>
            <a:r>
              <a:rPr lang="en-US" sz="1600" b="1" dirty="0"/>
              <a:t>State preserved!</a:t>
            </a:r>
          </a:p>
          <a:p>
            <a:r>
              <a:rPr lang="en-US" sz="1600" dirty="0" err="1">
                <a:latin typeface="Consolas" pitchFamily="49" charset="0"/>
                <a:cs typeface="Consolas" pitchFamily="49" charset="0"/>
              </a:rPr>
              <a:t>IsAppInstancePreserved</a:t>
            </a:r>
            <a:r>
              <a:rPr lang="en-US" sz="1600" dirty="0">
                <a:latin typeface="Consolas" pitchFamily="49" charset="0"/>
                <a:cs typeface="Consolas" pitchFamily="49" charset="0"/>
              </a:rPr>
              <a:t> == true</a:t>
            </a:r>
            <a:endParaRPr lang="en-AU" sz="1600" dirty="0">
              <a:latin typeface="Consolas" pitchFamily="49" charset="0"/>
              <a:cs typeface="Consolas" pitchFamily="49" charset="0"/>
            </a:endParaRPr>
          </a:p>
        </p:txBody>
      </p:sp>
      <p:sp>
        <p:nvSpPr>
          <p:cNvPr id="31" name="Left Arrow 30"/>
          <p:cNvSpPr/>
          <p:nvPr/>
        </p:nvSpPr>
        <p:spPr>
          <a:xfrm rot="12985478">
            <a:off x="2384983" y="2605865"/>
            <a:ext cx="1515040" cy="609600"/>
          </a:xfrm>
          <a:prstGeom prst="leftArrow">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91409" tIns="45706" rIns="91409" bIns="45706" rtlCol="0" anchor="ctr"/>
          <a:lstStyle/>
          <a:p>
            <a:pPr algn="ctr"/>
            <a:endParaRPr lang="en-AU"/>
          </a:p>
        </p:txBody>
      </p:sp>
      <p:sp>
        <p:nvSpPr>
          <p:cNvPr id="33" name="TextBox 32"/>
          <p:cNvSpPr txBox="1"/>
          <p:nvPr/>
        </p:nvSpPr>
        <p:spPr>
          <a:xfrm>
            <a:off x="227012" y="1714501"/>
            <a:ext cx="4702047" cy="861746"/>
          </a:xfrm>
          <a:prstGeom prst="rect">
            <a:avLst/>
          </a:prstGeom>
          <a:noFill/>
          <a:ln>
            <a:noFill/>
          </a:ln>
        </p:spPr>
        <p:txBody>
          <a:bodyPr wrap="square" lIns="91409" tIns="45706" rIns="91409" bIns="45706" rtlCol="0">
            <a:spAutoFit/>
          </a:bodyPr>
          <a:lstStyle/>
          <a:p>
            <a:r>
              <a:rPr lang="en-US" sz="1600" b="1" dirty="0">
                <a:cs typeface="Segoe Light" charset="0"/>
              </a:rPr>
              <a:t>Restore state!</a:t>
            </a:r>
          </a:p>
          <a:p>
            <a:r>
              <a:rPr lang="en-US" sz="1600" dirty="0" err="1">
                <a:latin typeface="Consolas" pitchFamily="49" charset="0"/>
                <a:cs typeface="Consolas" pitchFamily="49" charset="0"/>
              </a:rPr>
              <a:t>IsAppInstancePreserved</a:t>
            </a:r>
            <a:r>
              <a:rPr lang="en-US" sz="1600" dirty="0">
                <a:latin typeface="Consolas" pitchFamily="49" charset="0"/>
                <a:cs typeface="Consolas" pitchFamily="49" charset="0"/>
              </a:rPr>
              <a:t> == false</a:t>
            </a:r>
            <a:endParaRPr lang="en-AU" sz="1600" dirty="0">
              <a:latin typeface="Consolas" pitchFamily="49" charset="0"/>
              <a:cs typeface="Consolas" pitchFamily="49" charset="0"/>
            </a:endParaRPr>
          </a:p>
          <a:p>
            <a:endParaRPr lang="en-AU" dirty="0">
              <a:solidFill>
                <a:schemeClr val="accent2">
                  <a:lumMod val="75000"/>
                </a:schemeClr>
              </a:solidFill>
            </a:endParaRPr>
          </a:p>
        </p:txBody>
      </p:sp>
      <p:sp>
        <p:nvSpPr>
          <p:cNvPr id="36" name="Left Arrow 35"/>
          <p:cNvSpPr/>
          <p:nvPr/>
        </p:nvSpPr>
        <p:spPr>
          <a:xfrm rot="19729435">
            <a:off x="6714803" y="1118105"/>
            <a:ext cx="1625177" cy="609600"/>
          </a:xfrm>
          <a:prstGeom prst="leftArrow">
            <a:avLst/>
          </a:prstGeom>
          <a:ln>
            <a:solidFill>
              <a:srgbClr val="00B050"/>
            </a:solidFill>
          </a:ln>
        </p:spPr>
        <p:style>
          <a:lnRef idx="2">
            <a:schemeClr val="accent3"/>
          </a:lnRef>
          <a:fillRef idx="1">
            <a:schemeClr val="lt1"/>
          </a:fillRef>
          <a:effectRef idx="0">
            <a:schemeClr val="accent3"/>
          </a:effectRef>
          <a:fontRef idx="minor">
            <a:schemeClr val="dk1"/>
          </a:fontRef>
        </p:style>
        <p:txBody>
          <a:bodyPr lIns="91409" tIns="45706" rIns="91409" bIns="45706" rtlCol="0" anchor="ctr"/>
          <a:lstStyle/>
          <a:p>
            <a:pPr algn="ctr"/>
            <a:endParaRPr lang="en-AU"/>
          </a:p>
        </p:txBody>
      </p:sp>
      <p:sp>
        <p:nvSpPr>
          <p:cNvPr id="37" name="TextBox 36"/>
          <p:cNvSpPr txBox="1"/>
          <p:nvPr/>
        </p:nvSpPr>
        <p:spPr>
          <a:xfrm>
            <a:off x="8304212" y="685800"/>
            <a:ext cx="3031422" cy="338536"/>
          </a:xfrm>
          <a:prstGeom prst="rect">
            <a:avLst/>
          </a:prstGeom>
          <a:noFill/>
          <a:ln>
            <a:noFill/>
          </a:ln>
        </p:spPr>
        <p:txBody>
          <a:bodyPr wrap="square" lIns="91409" tIns="45706" rIns="91409" bIns="45706" rtlCol="0">
            <a:spAutoFit/>
          </a:bodyPr>
          <a:lstStyle/>
          <a:p>
            <a:r>
              <a:rPr lang="en-US" sz="1600" b="1" dirty="0"/>
              <a:t>Resuming ...</a:t>
            </a:r>
            <a:endParaRPr lang="en-AU" sz="1600" b="1" dirty="0"/>
          </a:p>
        </p:txBody>
      </p:sp>
      <p:sp>
        <p:nvSpPr>
          <p:cNvPr id="28" name="Might be killed"/>
          <p:cNvSpPr txBox="1"/>
          <p:nvPr/>
        </p:nvSpPr>
        <p:spPr>
          <a:xfrm>
            <a:off x="306917" y="5127738"/>
            <a:ext cx="1923736" cy="584757"/>
          </a:xfrm>
          <a:prstGeom prst="rect">
            <a:avLst/>
          </a:prstGeom>
          <a:noFill/>
          <a:ln w="0">
            <a:noFill/>
          </a:ln>
        </p:spPr>
        <p:txBody>
          <a:bodyPr wrap="square" lIns="91409" tIns="45706" rIns="91409" bIns="45706" rtlCol="0">
            <a:spAutoFit/>
          </a:bodyPr>
          <a:lstStyle/>
          <a:p>
            <a:r>
              <a:rPr lang="en-US" sz="1600" b="1" dirty="0">
                <a:cs typeface="Segoe Light" charset="0"/>
              </a:rPr>
              <a:t>Tombstone </a:t>
            </a:r>
          </a:p>
          <a:p>
            <a:r>
              <a:rPr lang="en-US" sz="1600" b="1" dirty="0">
                <a:cs typeface="Segoe Light" charset="0"/>
              </a:rPr>
              <a:t>the oldest app</a:t>
            </a:r>
          </a:p>
        </p:txBody>
      </p:sp>
      <p:grpSp>
        <p:nvGrpSpPr>
          <p:cNvPr id="2" name="Group 1"/>
          <p:cNvGrpSpPr/>
          <p:nvPr/>
        </p:nvGrpSpPr>
        <p:grpSpPr>
          <a:xfrm>
            <a:off x="2230654" y="4724400"/>
            <a:ext cx="1559776" cy="1559776"/>
            <a:chOff x="2230653" y="4724400"/>
            <a:chExt cx="1559776" cy="1559776"/>
          </a:xfrm>
        </p:grpSpPr>
        <p:sp>
          <p:nvSpPr>
            <p:cNvPr id="32" name="Oval 31"/>
            <p:cNvSpPr/>
            <p:nvPr/>
          </p:nvSpPr>
          <p:spPr>
            <a:xfrm>
              <a:off x="2230653" y="4724400"/>
              <a:ext cx="1559776" cy="1559776"/>
            </a:xfrm>
            <a:prstGeom prst="ellipse">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sp>
        <p:sp>
          <p:nvSpPr>
            <p:cNvPr id="34" name="Oval 4"/>
            <p:cNvSpPr/>
            <p:nvPr/>
          </p:nvSpPr>
          <p:spPr>
            <a:xfrm>
              <a:off x="2318438" y="4952824"/>
              <a:ext cx="1300769" cy="1102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666534">
                <a:lnSpc>
                  <a:spcPct val="90000"/>
                </a:lnSpc>
                <a:spcBef>
                  <a:spcPct val="0"/>
                </a:spcBef>
                <a:spcAft>
                  <a:spcPct val="35000"/>
                </a:spcAft>
              </a:pPr>
              <a:r>
                <a:rPr lang="en-US" sz="1500" b="1" dirty="0">
                  <a:solidFill>
                    <a:schemeClr val="bg1"/>
                  </a:solidFill>
                </a:rPr>
                <a:t>tombstoned</a:t>
              </a:r>
            </a:p>
          </p:txBody>
        </p:sp>
      </p:grpSp>
    </p:spTree>
    <p:extLst>
      <p:ext uri="{BB962C8B-B14F-4D97-AF65-F5344CB8AC3E}">
        <p14:creationId xmlns:p14="http://schemas.microsoft.com/office/powerpoint/2010/main" val="29780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C1889A57-4597-45CF-A04E-3426A6E57E26}"/>
                                            </p:graphicEl>
                                          </p:spTgt>
                                        </p:tgtEl>
                                        <p:attrNameLst>
                                          <p:attrName>style.visibility</p:attrName>
                                        </p:attrNameLst>
                                      </p:cBhvr>
                                      <p:to>
                                        <p:strVal val="visible"/>
                                      </p:to>
                                    </p:set>
                                    <p:animEffect transition="in" filter="fade">
                                      <p:cBhvr>
                                        <p:cTn id="7" dur="500"/>
                                        <p:tgtEl>
                                          <p:spTgt spid="8">
                                            <p:graphicEl>
                                              <a:dgm id="{C1889A57-4597-45CF-A04E-3426A6E57E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8A929723-0B87-427D-9A8E-D110EB630346}"/>
                                            </p:graphicEl>
                                          </p:spTgt>
                                        </p:tgtEl>
                                        <p:attrNameLst>
                                          <p:attrName>style.visibility</p:attrName>
                                        </p:attrNameLst>
                                      </p:cBhvr>
                                      <p:to>
                                        <p:strVal val="visible"/>
                                      </p:to>
                                    </p:set>
                                    <p:animEffect transition="in" filter="fade">
                                      <p:cBhvr>
                                        <p:cTn id="12" dur="500"/>
                                        <p:tgtEl>
                                          <p:spTgt spid="8">
                                            <p:graphicEl>
                                              <a:dgm id="{8A929723-0B87-427D-9A8E-D110EB6303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7E430E49-5CEC-484C-BEC8-FDADA13A60E8}"/>
                                            </p:graphicEl>
                                          </p:spTgt>
                                        </p:tgtEl>
                                        <p:attrNameLst>
                                          <p:attrName>style.visibility</p:attrName>
                                        </p:attrNameLst>
                                      </p:cBhvr>
                                      <p:to>
                                        <p:strVal val="visible"/>
                                      </p:to>
                                    </p:set>
                                    <p:animEffect transition="in" filter="fade">
                                      <p:cBhvr>
                                        <p:cTn id="17" dur="500"/>
                                        <p:tgtEl>
                                          <p:spTgt spid="8">
                                            <p:graphicEl>
                                              <a:dgm id="{7E430E49-5CEC-484C-BEC8-FDADA13A60E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graphicEl>
                                              <a:dgm id="{5875A7C0-609F-4FA0-A1CC-F6411A278CA2}"/>
                                            </p:graphicEl>
                                          </p:spTgt>
                                        </p:tgtEl>
                                        <p:attrNameLst>
                                          <p:attrName>style.visibility</p:attrName>
                                        </p:attrNameLst>
                                      </p:cBhvr>
                                      <p:to>
                                        <p:strVal val="visible"/>
                                      </p:to>
                                    </p:set>
                                    <p:animEffect transition="in" filter="fade">
                                      <p:cBhvr>
                                        <p:cTn id="30" dur="500"/>
                                        <p:tgtEl>
                                          <p:spTgt spid="8">
                                            <p:graphicEl>
                                              <a:dgm id="{5875A7C0-609F-4FA0-A1CC-F6411A278CA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graphicEl>
                                              <a:dgm id="{76F5EF53-FA6F-48E2-9D7C-A0514C8407E1}"/>
                                            </p:graphicEl>
                                          </p:spTgt>
                                        </p:tgtEl>
                                        <p:attrNameLst>
                                          <p:attrName>style.visibility</p:attrName>
                                        </p:attrNameLst>
                                      </p:cBhvr>
                                      <p:to>
                                        <p:strVal val="visible"/>
                                      </p:to>
                                    </p:set>
                                    <p:animEffect transition="in" filter="fade">
                                      <p:cBhvr>
                                        <p:cTn id="35" dur="500"/>
                                        <p:tgtEl>
                                          <p:spTgt spid="8">
                                            <p:graphicEl>
                                              <a:dgm id="{76F5EF53-FA6F-48E2-9D7C-A0514C8407E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graphicEl>
                                              <a:dgm id="{7F533090-7457-40E3-A09F-6EAA0958F8BB}"/>
                                            </p:graphicEl>
                                          </p:spTgt>
                                        </p:tgtEl>
                                        <p:attrNameLst>
                                          <p:attrName>style.visibility</p:attrName>
                                        </p:attrNameLst>
                                      </p:cBhvr>
                                      <p:to>
                                        <p:strVal val="visible"/>
                                      </p:to>
                                    </p:set>
                                    <p:animEffect transition="in" filter="fade">
                                      <p:cBhvr>
                                        <p:cTn id="45" dur="500"/>
                                        <p:tgtEl>
                                          <p:spTgt spid="8">
                                            <p:graphicEl>
                                              <a:dgm id="{7F533090-7457-40E3-A09F-6EAA0958F8BB}"/>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graphicEl>
                                              <a:dgm id="{2167A4BA-3852-44CF-811F-63748F252502}"/>
                                            </p:graphicEl>
                                          </p:spTgt>
                                        </p:tgtEl>
                                        <p:attrNameLst>
                                          <p:attrName>style.visibility</p:attrName>
                                        </p:attrNameLst>
                                      </p:cBhvr>
                                      <p:to>
                                        <p:strVal val="visible"/>
                                      </p:to>
                                    </p:set>
                                    <p:animEffect transition="in" filter="fade">
                                      <p:cBhvr>
                                        <p:cTn id="48" dur="500"/>
                                        <p:tgtEl>
                                          <p:spTgt spid="8">
                                            <p:graphicEl>
                                              <a:dgm id="{2167A4BA-3852-44CF-811F-63748F252502}"/>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dgm id="{7EE1718E-8587-495B-98AC-E43EF4D3DAC1}"/>
                                            </p:graphicEl>
                                          </p:spTgt>
                                        </p:tgtEl>
                                        <p:attrNameLst>
                                          <p:attrName>style.visibility</p:attrName>
                                        </p:attrNameLst>
                                      </p:cBhvr>
                                      <p:to>
                                        <p:strVal val="visible"/>
                                      </p:to>
                                    </p:set>
                                    <p:animEffect transition="in" filter="fade">
                                      <p:cBhvr>
                                        <p:cTn id="62" dur="500"/>
                                        <p:tgtEl>
                                          <p:spTgt spid="8">
                                            <p:graphicEl>
                                              <a:dgm id="{7EE1718E-8587-495B-98AC-E43EF4D3DAC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9"/>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6"/>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par>
                                <p:cTn id="95" presetID="10" presetClass="entr" presetSubtype="0" fill="hold"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1"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0"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12" grpId="0" animBg="1"/>
      <p:bldP spid="12" grpId="1" animBg="1"/>
      <p:bldP spid="17" grpId="0" animBg="1"/>
      <p:bldP spid="17" grpId="1" animBg="1"/>
      <p:bldP spid="17" grpId="2" animBg="1"/>
      <p:bldP spid="19" grpId="0" animBg="1"/>
      <p:bldP spid="19" grpId="1" animBg="1"/>
      <p:bldP spid="13" grpId="0"/>
      <p:bldP spid="13" grpId="1"/>
      <p:bldP spid="14" grpId="0" animBg="1"/>
      <p:bldP spid="25" grpId="0"/>
      <p:bldP spid="25" grpId="1"/>
      <p:bldP spid="26" grpId="0"/>
      <p:bldP spid="26" grpId="1"/>
      <p:bldP spid="29" grpId="0"/>
      <p:bldP spid="29" grpId="1"/>
      <p:bldP spid="31" grpId="0" animBg="1"/>
      <p:bldP spid="31" grpId="1" animBg="1"/>
      <p:bldP spid="33" grpId="0"/>
      <p:bldP spid="36" grpId="0" animBg="1"/>
      <p:bldP spid="3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4707980" cy="5355312"/>
          </a:xfrm>
        </p:spPr>
        <p:txBody>
          <a:bodyPr/>
          <a:lstStyle/>
          <a:p>
            <a:pPr>
              <a:spcBef>
                <a:spcPts val="1800"/>
              </a:spcBef>
            </a:pPr>
            <a:r>
              <a:rPr lang="en-US" dirty="0"/>
              <a:t>Enables XNA Graphics in a Silverlight application</a:t>
            </a:r>
          </a:p>
          <a:p>
            <a:pPr>
              <a:spcBef>
                <a:spcPts val="1800"/>
              </a:spcBef>
            </a:pPr>
            <a:r>
              <a:rPr lang="en-US" dirty="0"/>
              <a:t>Use the </a:t>
            </a:r>
            <a:r>
              <a:rPr lang="en-US" b="1" dirty="0"/>
              <a:t>Silverlight</a:t>
            </a:r>
            <a:r>
              <a:rPr lang="en-US" dirty="0"/>
              <a:t> application model</a:t>
            </a:r>
          </a:p>
          <a:p>
            <a:pPr>
              <a:spcBef>
                <a:spcPts val="1800"/>
              </a:spcBef>
            </a:pPr>
            <a:r>
              <a:rPr lang="en-US" dirty="0"/>
              <a:t>Switch into XNA rendering </a:t>
            </a:r>
            <a:r>
              <a:rPr lang="en-US" dirty="0" smtClean="0"/>
              <a:t>mode</a:t>
            </a:r>
          </a:p>
          <a:p>
            <a:pPr>
              <a:spcBef>
                <a:spcPts val="1800"/>
              </a:spcBef>
            </a:pPr>
            <a:r>
              <a:rPr lang="en-US" dirty="0"/>
              <a:t>Use </a:t>
            </a:r>
            <a:r>
              <a:rPr lang="en-US" b="1" dirty="0" err="1"/>
              <a:t>UIElementRenderer</a:t>
            </a:r>
            <a:r>
              <a:rPr lang="en-US" dirty="0"/>
              <a:t> to draw Silverlight controls on XNA Surface</a:t>
            </a:r>
          </a:p>
          <a:p>
            <a:pPr>
              <a:spcBef>
                <a:spcPts val="1800"/>
              </a:spcBef>
            </a:pP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XNA and Silverlight Integration</a:t>
            </a: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404" y="1333419"/>
            <a:ext cx="2488096" cy="4524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8288516" y="3100304"/>
            <a:ext cx="940904"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1308" y="1333418"/>
            <a:ext cx="2550077" cy="4637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854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28600"/>
            <a:ext cx="11173090" cy="609398"/>
          </a:xfrm>
        </p:spPr>
        <p:txBody>
          <a:bodyPr/>
          <a:lstStyle/>
          <a:p>
            <a:r>
              <a:rPr lang="en-US" dirty="0" smtClean="0"/>
              <a:t>Moving to the Silverlight + XNA Game Loop</a:t>
            </a:r>
            <a:endParaRPr lang="en-US" dirty="0"/>
          </a:p>
        </p:txBody>
      </p:sp>
      <p:sp>
        <p:nvSpPr>
          <p:cNvPr id="4" name="Down Arrow 3"/>
          <p:cNvSpPr/>
          <p:nvPr/>
        </p:nvSpPr>
        <p:spPr>
          <a:xfrm>
            <a:off x="3471074" y="3064863"/>
            <a:ext cx="482972" cy="168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126" y="4468353"/>
            <a:ext cx="9004832" cy="19219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93" y="1447053"/>
            <a:ext cx="10590018" cy="1931894"/>
          </a:xfrm>
          <a:prstGeom prst="rect">
            <a:avLst/>
          </a:prstGeom>
        </p:spPr>
      </p:pic>
      <p:sp>
        <p:nvSpPr>
          <p:cNvPr id="8" name="Multiply 7"/>
          <p:cNvSpPr/>
          <p:nvPr/>
        </p:nvSpPr>
        <p:spPr>
          <a:xfrm>
            <a:off x="317726" y="1350455"/>
            <a:ext cx="2125090" cy="2125090"/>
          </a:xfrm>
          <a:prstGeom prst="mathMultiply">
            <a:avLst>
              <a:gd name="adj1" fmla="val 8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375403" y="3064863"/>
            <a:ext cx="482972" cy="168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676107" y="3064863"/>
            <a:ext cx="482972" cy="168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9927418" y="3126847"/>
            <a:ext cx="482972" cy="168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3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7"/>
                                        </p:tgtEl>
                                        <p:attrNameLst>
                                          <p:attrName>style.opacity</p:attrName>
                                        </p:attrNameLst>
                                      </p:cBhvr>
                                      <p:to>
                                        <p:strVal val="0.5"/>
                                      </p:to>
                                    </p:set>
                                    <p:animEffect filter="image" prLst="opacity: 0.5">
                                      <p:cBhvr rctx="IE">
                                        <p:cTn id="22" dur="indefinite"/>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Integrate XNA/SL</a:t>
            </a:r>
            <a:r>
              <a:rPr lang="en-US" dirty="0"/>
              <a:t/>
            </a:r>
            <a:br>
              <a:rPr lang="en-US" dirty="0"/>
            </a:b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49827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What Now?</a:t>
            </a:r>
            <a:endParaRPr lang="en-US" sz="5400" dirty="0"/>
          </a:p>
        </p:txBody>
      </p:sp>
    </p:spTree>
    <p:extLst>
      <p:ext uri="{BB962C8B-B14F-4D97-AF65-F5344CB8AC3E}">
        <p14:creationId xmlns:p14="http://schemas.microsoft.com/office/powerpoint/2010/main" val="3287837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3139321"/>
          </a:xfrm>
        </p:spPr>
        <p:txBody>
          <a:bodyPr/>
          <a:lstStyle/>
          <a:p>
            <a:pPr>
              <a:spcBef>
                <a:spcPts val="1800"/>
              </a:spcBef>
            </a:pPr>
            <a:r>
              <a:rPr lang="en-US" b="1" dirty="0"/>
              <a:t>90 MB </a:t>
            </a:r>
            <a:r>
              <a:rPr lang="en-US" dirty="0"/>
              <a:t>memory limit for your </a:t>
            </a:r>
            <a:r>
              <a:rPr lang="en-US" dirty="0" smtClean="0"/>
              <a:t>game</a:t>
            </a:r>
          </a:p>
          <a:p>
            <a:pPr>
              <a:spcBef>
                <a:spcPts val="1800"/>
              </a:spcBef>
            </a:pPr>
            <a:r>
              <a:rPr lang="en-US" dirty="0" smtClean="0"/>
              <a:t>Garbage </a:t>
            </a:r>
            <a:r>
              <a:rPr lang="en-US" dirty="0"/>
              <a:t>collector kicks off at every 1 MB of allocations</a:t>
            </a:r>
          </a:p>
          <a:p>
            <a:pPr>
              <a:spcBef>
                <a:spcPts val="1800"/>
              </a:spcBef>
            </a:pPr>
            <a:r>
              <a:rPr lang="en-US" dirty="0"/>
              <a:t>More objects created/released = memory churn</a:t>
            </a:r>
          </a:p>
          <a:p>
            <a:pPr>
              <a:spcBef>
                <a:spcPts val="1800"/>
              </a:spcBef>
            </a:pPr>
            <a:r>
              <a:rPr lang="en-US" dirty="0"/>
              <a:t>OS 7.1, generational GC </a:t>
            </a:r>
            <a:r>
              <a:rPr lang="en-US" dirty="0" smtClean="0"/>
              <a:t>better </a:t>
            </a:r>
            <a:r>
              <a:rPr lang="en-US" dirty="0"/>
              <a:t>than </a:t>
            </a:r>
            <a:r>
              <a:rPr lang="en-US" dirty="0" smtClean="0"/>
              <a:t>OS 7.0, but stay vigilant</a:t>
            </a:r>
            <a:endParaRPr lang="en-US" dirty="0"/>
          </a:p>
          <a:p>
            <a:pPr lvl="1">
              <a:spcBef>
                <a:spcPts val="1800"/>
              </a:spcBef>
            </a:pPr>
            <a:r>
              <a:rPr lang="en-US" dirty="0"/>
              <a:t>Full collection still happens…just less frequently</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Considerations as You Build </a:t>
            </a:r>
            <a:r>
              <a:rPr lang="en-US" dirty="0" smtClean="0"/>
              <a:t>Your Game…</a:t>
            </a:r>
            <a:endParaRPr lang="en-US" dirty="0"/>
          </a:p>
        </p:txBody>
      </p:sp>
    </p:spTree>
    <p:extLst>
      <p:ext uri="{BB962C8B-B14F-4D97-AF65-F5344CB8AC3E}">
        <p14:creationId xmlns:p14="http://schemas.microsoft.com/office/powerpoint/2010/main" val="34634562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3139321"/>
          </a:xfrm>
        </p:spPr>
        <p:txBody>
          <a:bodyPr/>
          <a:lstStyle/>
          <a:p>
            <a:pPr>
              <a:spcBef>
                <a:spcPts val="1800"/>
              </a:spcBef>
            </a:pPr>
            <a:r>
              <a:rPr lang="en-US" dirty="0"/>
              <a:t>Easy to start with dynamic types (</a:t>
            </a:r>
            <a:r>
              <a:rPr lang="en-US" b="1" dirty="0"/>
              <a:t>List</a:t>
            </a:r>
            <a:r>
              <a:rPr lang="en-US" dirty="0"/>
              <a:t>&lt;&gt;, etc.), but trade-offs</a:t>
            </a:r>
          </a:p>
          <a:p>
            <a:pPr>
              <a:spcBef>
                <a:spcPts val="1800"/>
              </a:spcBef>
            </a:pPr>
            <a:r>
              <a:rPr lang="en-US" dirty="0"/>
              <a:t>Consider fixed arrays for </a:t>
            </a:r>
            <a:r>
              <a:rPr lang="en-US" dirty="0" smtClean="0"/>
              <a:t>performance, </a:t>
            </a:r>
            <a:r>
              <a:rPr lang="en-US" dirty="0"/>
              <a:t>watch your profiler</a:t>
            </a:r>
          </a:p>
          <a:p>
            <a:pPr>
              <a:spcBef>
                <a:spcPts val="1800"/>
              </a:spcBef>
            </a:pPr>
            <a:r>
              <a:rPr lang="en-US" dirty="0"/>
              <a:t>Avoid LINQ (and its extension methods)</a:t>
            </a:r>
          </a:p>
          <a:p>
            <a:pPr>
              <a:spcBef>
                <a:spcPts val="1800"/>
              </a:spcBef>
            </a:pPr>
            <a:r>
              <a:rPr lang="en-US" dirty="0"/>
              <a:t>Prefer value types to ref types</a:t>
            </a:r>
          </a:p>
          <a:p>
            <a:pPr>
              <a:spcBef>
                <a:spcPts val="1800"/>
              </a:spcBef>
            </a:pPr>
            <a:r>
              <a:rPr lang="en-US" dirty="0"/>
              <a:t>Never fear: Classes in the XNA Math library are value types!</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Considerations as You Build </a:t>
            </a:r>
            <a:r>
              <a:rPr lang="en-US" dirty="0" smtClean="0"/>
              <a:t>Your Game…</a:t>
            </a:r>
            <a:endParaRPr lang="en-US" dirty="0"/>
          </a:p>
        </p:txBody>
      </p:sp>
    </p:spTree>
    <p:extLst>
      <p:ext uri="{BB962C8B-B14F-4D97-AF65-F5344CB8AC3E}">
        <p14:creationId xmlns:p14="http://schemas.microsoft.com/office/powerpoint/2010/main" val="28724806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smtClean="0"/>
              <a:t>The Windows Phone Game Developer Story</a:t>
            </a:r>
            <a:endParaRPr lang="en-US" sz="5400" dirty="0"/>
          </a:p>
        </p:txBody>
      </p:sp>
    </p:spTree>
    <p:extLst>
      <p:ext uri="{BB962C8B-B14F-4D97-AF65-F5344CB8AC3E}">
        <p14:creationId xmlns:p14="http://schemas.microsoft.com/office/powerpoint/2010/main" val="2434631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3" y="1447800"/>
            <a:ext cx="5404015" cy="3397853"/>
          </a:xfrm>
        </p:spPr>
        <p:txBody>
          <a:bodyPr/>
          <a:lstStyle/>
          <a:p>
            <a:r>
              <a:rPr lang="en-US" dirty="0">
                <a:sym typeface="Wingdings" pitchFamily="2" charset="2"/>
              </a:rPr>
              <a:t>New profiler in Windows Phone SDK 7.1</a:t>
            </a:r>
          </a:p>
          <a:p>
            <a:r>
              <a:rPr lang="en-US" b="1" dirty="0">
                <a:sym typeface="Wingdings" pitchFamily="2" charset="2"/>
              </a:rPr>
              <a:t>Memory</a:t>
            </a:r>
            <a:r>
              <a:rPr lang="en-US" dirty="0">
                <a:sym typeface="Wingdings" pitchFamily="2" charset="2"/>
              </a:rPr>
              <a:t> mode to find allocations</a:t>
            </a:r>
          </a:p>
          <a:p>
            <a:r>
              <a:rPr lang="en-US" b="1" dirty="0">
                <a:sym typeface="Wingdings" pitchFamily="2" charset="2"/>
              </a:rPr>
              <a:t>Performance</a:t>
            </a:r>
            <a:r>
              <a:rPr lang="en-US" dirty="0">
                <a:sym typeface="Wingdings" pitchFamily="2" charset="2"/>
              </a:rPr>
              <a:t> mode to find CPU spikes</a:t>
            </a:r>
          </a:p>
          <a:p>
            <a:r>
              <a:rPr lang="en-US" dirty="0">
                <a:sym typeface="Wingdings" pitchFamily="2" charset="2"/>
              </a:rPr>
              <a:t>Available even on Express!</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Performance and Memory Profiler</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321" y="1447800"/>
            <a:ext cx="5420048" cy="425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94806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3" y="1447800"/>
            <a:ext cx="5404015" cy="4635115"/>
          </a:xfrm>
        </p:spPr>
        <p:txBody>
          <a:bodyPr/>
          <a:lstStyle/>
          <a:p>
            <a:r>
              <a:rPr lang="en-US" dirty="0" smtClean="0">
                <a:sym typeface="Wingdings" pitchFamily="2" charset="2"/>
              </a:rPr>
              <a:t>$</a:t>
            </a:r>
            <a:r>
              <a:rPr lang="en-US" dirty="0">
                <a:sym typeface="Wingdings" pitchFamily="2" charset="2"/>
              </a:rPr>
              <a:t>99/</a:t>
            </a:r>
            <a:r>
              <a:rPr lang="en-US" dirty="0" err="1">
                <a:sym typeface="Wingdings" pitchFamily="2" charset="2"/>
              </a:rPr>
              <a:t>yr</a:t>
            </a:r>
            <a:r>
              <a:rPr lang="en-US" dirty="0">
                <a:sym typeface="Wingdings" pitchFamily="2" charset="2"/>
              </a:rPr>
              <a:t> fee to develop/submit on physical devices, free on emulator</a:t>
            </a:r>
          </a:p>
          <a:p>
            <a:r>
              <a:rPr lang="en-US" dirty="0">
                <a:sym typeface="Wingdings" pitchFamily="2" charset="2"/>
              </a:rPr>
              <a:t>Free apps, can use Microsoft Advertising SDK with XNA</a:t>
            </a:r>
          </a:p>
          <a:p>
            <a:pPr lvl="1"/>
            <a:r>
              <a:rPr lang="en-US" dirty="0">
                <a:sym typeface="Wingdings" pitchFamily="2" charset="2"/>
              </a:rPr>
              <a:t>Up to 100 for free, $19.99 per submission after</a:t>
            </a:r>
          </a:p>
          <a:p>
            <a:r>
              <a:rPr lang="en-US" dirty="0">
                <a:sym typeface="Wingdings" pitchFamily="2" charset="2"/>
              </a:rPr>
              <a:t>Paid apps, can charge from $0.99 to $499.99</a:t>
            </a:r>
          </a:p>
          <a:p>
            <a:pPr lvl="1"/>
            <a:r>
              <a:rPr lang="en-US" dirty="0">
                <a:sym typeface="Wingdings" pitchFamily="2" charset="2"/>
              </a:rPr>
              <a:t>Submissions free, 70/30 split</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Marketplace Opportunities</a:t>
            </a:r>
            <a:endParaRPr lang="en-US"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098" y="2688609"/>
            <a:ext cx="3399512" cy="1246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08389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3" y="1447800"/>
            <a:ext cx="5404015" cy="3299365"/>
          </a:xfrm>
        </p:spPr>
        <p:txBody>
          <a:bodyPr/>
          <a:lstStyle/>
          <a:p>
            <a:r>
              <a:rPr lang="en-US" dirty="0" smtClean="0">
                <a:sym typeface="Wingdings" pitchFamily="2" charset="2"/>
              </a:rPr>
              <a:t>If </a:t>
            </a:r>
            <a:r>
              <a:rPr lang="en-US" dirty="0">
                <a:sym typeface="Wingdings" pitchFamily="2" charset="2"/>
              </a:rPr>
              <a:t>represented, contact Xbox LIVE through your publisher</a:t>
            </a:r>
          </a:p>
          <a:p>
            <a:r>
              <a:rPr lang="en-US" dirty="0">
                <a:sym typeface="Wingdings" pitchFamily="2" charset="2"/>
              </a:rPr>
              <a:t>If not, many publishers are available, one is MS Studios</a:t>
            </a:r>
          </a:p>
          <a:p>
            <a:r>
              <a:rPr lang="en-US" dirty="0">
                <a:sym typeface="Wingdings" pitchFamily="2" charset="2"/>
              </a:rPr>
              <a:t>Send info about your company and portfolio first, no cold pitching </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What About Xbox LIVE?</a:t>
            </a:r>
            <a:endParaRPr lang="en-US" dirty="0"/>
          </a:p>
        </p:txBody>
      </p:sp>
      <p:pic>
        <p:nvPicPr>
          <p:cNvPr id="9" name="Picture 2" descr="http://www.bestwp7games.com/blog/wp-content/uploads/2011/03/Full-House-Poker-Logo.png">
            <a:hlinkClick r:id="rId3" tooltip="Full House Poker : xbox live poker game on WP7  [ review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882" y="1675432"/>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4" descr="http://www.bestwp7games.com/blog/wp-content/uploads/2011/03/The-Harvest-Tile.png">
            <a:hlinkClick r:id="rId5" tooltip="The Harvest : A fantastic WP7 sci-fi game with brilliant graphic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6882" y="3265880"/>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6" descr="http://www.bestwp7games.com/blog/wp-content/uploads/2011/05/Hydro-Thunder-Go-Logo.png">
            <a:hlinkClick r:id="rId7" tooltip="Hydro Thunder Go : thunderous applaus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3832" y="3265880"/>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8" descr="http://www.bestwp7games.com/blog/wp-content/uploads/2011/06/Angry-Birds-Logo.png">
            <a:hlinkClick r:id="rId9" tooltip="Download Angry Birds for Windows Phon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3832" y="1675432"/>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13" descr="http://www.bestwp7games.com/blog/wp-content/uploads/2011/06/geoDefense-Logo.png">
            <a:hlinkClick r:id="rId11" tooltip="geoDefense for Windows Phone available now [ gameplay video ]"/>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0782" y="1675432"/>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12" descr="http://www.bestwp7games.com/blog/wp-content/uploads/2011/03/Assassins-Creed-Tile.png">
            <a:hlinkClick r:id="rId13" tooltip="Assassin’s Creed : Altair’s Chronicles | WP7 game review"/>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0782" y="3265880"/>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Rectangle 15"/>
          <p:cNvSpPr/>
          <p:nvPr/>
        </p:nvSpPr>
        <p:spPr>
          <a:xfrm>
            <a:off x="6222768" y="5288851"/>
            <a:ext cx="5310877" cy="584775"/>
          </a:xfrm>
          <a:prstGeom prst="rect">
            <a:avLst/>
          </a:prstGeom>
        </p:spPr>
        <p:txBody>
          <a:bodyPr wrap="none">
            <a:spAutoFit/>
          </a:bodyPr>
          <a:lstStyle/>
          <a:p>
            <a:pPr algn="ctr"/>
            <a:r>
              <a:rPr lang="en-US" sz="3200" b="1" dirty="0" smtClean="0">
                <a:sym typeface="Wingdings" pitchFamily="2" charset="2"/>
                <a:hlinkClick r:id="rId15"/>
              </a:rPr>
              <a:t>mobilegames@microsoft.com</a:t>
            </a:r>
            <a:endParaRPr lang="en-US" sz="3200" b="1" dirty="0">
              <a:sym typeface="Wingdings" pitchFamily="2" charset="2"/>
            </a:endParaRPr>
          </a:p>
        </p:txBody>
      </p:sp>
    </p:spTree>
    <p:extLst>
      <p:ext uri="{BB962C8B-B14F-4D97-AF65-F5344CB8AC3E}">
        <p14:creationId xmlns:p14="http://schemas.microsoft.com/office/powerpoint/2010/main" val="10833936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2973122"/>
          </a:xfrm>
        </p:spPr>
        <p:txBody>
          <a:bodyPr/>
          <a:lstStyle/>
          <a:p>
            <a:pPr>
              <a:spcBef>
                <a:spcPts val="1800"/>
              </a:spcBef>
            </a:pPr>
            <a:r>
              <a:rPr lang="en-US" dirty="0"/>
              <a:t>Start with samples at App Hub</a:t>
            </a:r>
          </a:p>
          <a:p>
            <a:pPr lvl="1">
              <a:spcBef>
                <a:spcPts val="1800"/>
              </a:spcBef>
            </a:pPr>
            <a:r>
              <a:rPr lang="en-US" dirty="0"/>
              <a:t>Full games to pull apart</a:t>
            </a:r>
          </a:p>
          <a:p>
            <a:pPr lvl="1">
              <a:spcBef>
                <a:spcPts val="1800"/>
              </a:spcBef>
            </a:pPr>
            <a:r>
              <a:rPr lang="en-US" dirty="0"/>
              <a:t>Technique samples to add to your games</a:t>
            </a:r>
          </a:p>
          <a:p>
            <a:pPr lvl="1">
              <a:spcBef>
                <a:spcPts val="1800"/>
              </a:spcBef>
            </a:pPr>
            <a:r>
              <a:rPr lang="en-US" dirty="0"/>
              <a:t>White papers and tutorials for even more</a:t>
            </a:r>
          </a:p>
          <a:p>
            <a:pPr marL="0" indent="0" algn="ctr">
              <a:spcBef>
                <a:spcPts val="1800"/>
              </a:spcBef>
              <a:buNone/>
            </a:pPr>
            <a:r>
              <a:rPr lang="en-US" b="1" dirty="0" smtClean="0">
                <a:hlinkClick r:id="rId2"/>
              </a:rPr>
              <a:t>http</a:t>
            </a:r>
            <a:r>
              <a:rPr lang="en-US" b="1" dirty="0">
                <a:hlinkClick r:id="rId2"/>
              </a:rPr>
              <a:t>://</a:t>
            </a:r>
            <a:r>
              <a:rPr lang="en-US" b="1" dirty="0" smtClean="0">
                <a:hlinkClick r:id="rId2"/>
              </a:rPr>
              <a:t>create.msdn.com/gamedevelopment</a:t>
            </a:r>
            <a:endParaRPr lang="en-US" b="1" dirty="0"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More Resources… </a:t>
            </a:r>
            <a:endParaRPr lang="en-US" dirty="0"/>
          </a:p>
        </p:txBody>
      </p:sp>
      <p:pic>
        <p:nvPicPr>
          <p:cNvPr id="6" name="Picture 2" descr="C:\Users\ccox\Pictures\DevEd_thumbnail_WP7Arti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596"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cox\Pictures\DevEd_thumbnail_CatapultWars_WP7_64x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228"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ccox\Pictures\DevEd_thumbnail_marbleMaze_WP7_64x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860"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ccox\Pictures\DevEd_thumbnail_platformer_WP7_64x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492"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ccox\Pictures\DevEd_thumbnail_CatapultWars_WP7_64x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124"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ccox\Pictures\DevEd_thumbnail_marbleMaze_WP7_64x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756"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o2xna\private\education\DevEd_Thumbnails\UpdatedThumbnails_2010\WindowsPhone7Series_thumbnails\DevEd_thumbnail_NetRumble2_64x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388"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o2xna\private\education\DevEd_Thumbnails\UpdatedThumbnails_2010\WindowsPhone7Series_thumbnails\DevEd_thumbnail_RPG_game3_64x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7020"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o2xna\private\education\DevEd_Thumbnails\UpdatedThumbnails_2010\WindowsPhone7Series_thumbnails\DevEd_thumbnail_waypoints_64x6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5652"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o2xna\private\education\DevEd_Thumbnails\UpdatedThumbnails_2010\WindowsPhone7Series_thumbnails\DevEd_thumbnail_Primitives3D_WP7_64x6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4284"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o2xna\private\education\DevEd_Thumbnails\UpdatedThumbnails_2010\WindowsPhone7Series_thumbnails\DevEd_thumbnail_BasicSoundPlayback_WP7_64x6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2916" y="48759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o2xna\private\education\DevEd_Thumbnails\UpdatedThumbnails_2010\WindowsPhone7Series_thumbnails\DevEd_thumbnail_curve_editor_64x6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61547" y="48759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07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89283550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b="1" dirty="0" smtClean="0">
                <a:latin typeface="+mn-lt"/>
              </a:rPr>
              <a:t>Windows Phone for Games</a:t>
            </a:r>
            <a:r>
              <a:rPr lang="en-US" dirty="0" smtClean="0">
                <a:latin typeface="+mn-lt"/>
              </a:rPr>
              <a:t/>
            </a:r>
            <a:br>
              <a:rPr lang="en-US" dirty="0" smtClean="0">
                <a:latin typeface="+mn-lt"/>
              </a:rPr>
            </a:br>
            <a:r>
              <a:rPr lang="en-US" dirty="0" smtClean="0">
                <a:latin typeface="+mn-lt"/>
              </a:rPr>
              <a:t>Powerful Hardware</a:t>
            </a:r>
            <a:br>
              <a:rPr lang="en-US" dirty="0" smtClean="0">
                <a:latin typeface="+mn-lt"/>
              </a:rPr>
            </a:br>
            <a:r>
              <a:rPr lang="en-US" dirty="0" smtClean="0">
                <a:latin typeface="+mn-lt"/>
              </a:rPr>
              <a:t>Premium Gaming Features</a:t>
            </a:r>
            <a:br>
              <a:rPr lang="en-US" dirty="0" smtClean="0">
                <a:latin typeface="+mn-lt"/>
              </a:rPr>
            </a:br>
            <a:r>
              <a:rPr lang="en-US" dirty="0" smtClean="0">
                <a:latin typeface="+mn-lt"/>
              </a:rPr>
              <a:t>Accelerated Development</a:t>
            </a:r>
            <a:endParaRPr lang="en-US" dirty="0">
              <a:latin typeface="+mn-lt"/>
            </a:endParaRPr>
          </a:p>
        </p:txBody>
      </p:sp>
    </p:spTree>
    <p:extLst>
      <p:ext uri="{BB962C8B-B14F-4D97-AF65-F5344CB8AC3E}">
        <p14:creationId xmlns:p14="http://schemas.microsoft.com/office/powerpoint/2010/main" val="5299187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4672048"/>
          </a:xfrm>
        </p:spPr>
        <p:txBody>
          <a:bodyPr/>
          <a:lstStyle/>
          <a:p>
            <a:pPr>
              <a:spcBef>
                <a:spcPts val="1800"/>
              </a:spcBef>
            </a:pPr>
            <a:r>
              <a:rPr lang="en-US" dirty="0"/>
              <a:t>V1 – Windows Phone OS </a:t>
            </a:r>
            <a:r>
              <a:rPr lang="en-US" dirty="0" smtClean="0"/>
              <a:t>7.0 (Nov. 2010)</a:t>
            </a:r>
            <a:endParaRPr lang="en-US" dirty="0"/>
          </a:p>
          <a:p>
            <a:pPr lvl="1">
              <a:spcBef>
                <a:spcPts val="1800"/>
              </a:spcBef>
            </a:pPr>
            <a:r>
              <a:rPr lang="en-US" dirty="0"/>
              <a:t>WVGA </a:t>
            </a:r>
            <a:r>
              <a:rPr lang="en-US" dirty="0" smtClean="0"/>
              <a:t>800x480, D3D11 API enabled GPU</a:t>
            </a:r>
            <a:endParaRPr lang="en-US" dirty="0"/>
          </a:p>
          <a:p>
            <a:pPr lvl="1">
              <a:spcBef>
                <a:spcPts val="1800"/>
              </a:spcBef>
            </a:pPr>
            <a:r>
              <a:rPr lang="en-US" dirty="0"/>
              <a:t>MSM8x55 CPU 1 GHz, </a:t>
            </a:r>
            <a:r>
              <a:rPr lang="en-US" dirty="0" smtClean="0"/>
              <a:t>256 </a:t>
            </a:r>
            <a:r>
              <a:rPr lang="en-US" dirty="0"/>
              <a:t>MB RAM, 8 GB flash</a:t>
            </a:r>
          </a:p>
          <a:p>
            <a:pPr lvl="1">
              <a:spcBef>
                <a:spcPts val="1800"/>
              </a:spcBef>
            </a:pPr>
            <a:r>
              <a:rPr lang="en-US" dirty="0" smtClean="0"/>
              <a:t>4x </a:t>
            </a:r>
            <a:r>
              <a:rPr lang="en-US" dirty="0"/>
              <a:t>T</a:t>
            </a:r>
            <a:r>
              <a:rPr lang="en-US" dirty="0" smtClean="0"/>
              <a:t>ouch/</a:t>
            </a:r>
            <a:r>
              <a:rPr lang="en-US" dirty="0" err="1" smtClean="0"/>
              <a:t>aGPS</a:t>
            </a:r>
            <a:r>
              <a:rPr lang="en-US" dirty="0" smtClean="0"/>
              <a:t>/</a:t>
            </a:r>
            <a:r>
              <a:rPr lang="en-US" dirty="0" err="1" smtClean="0"/>
              <a:t>Accel</a:t>
            </a:r>
            <a:r>
              <a:rPr lang="en-US" dirty="0" smtClean="0"/>
              <a:t>/Compass/Light/Proximity</a:t>
            </a:r>
            <a:endParaRPr lang="en-US" dirty="0"/>
          </a:p>
          <a:p>
            <a:pPr>
              <a:spcBef>
                <a:spcPts val="3000"/>
              </a:spcBef>
            </a:pPr>
            <a:r>
              <a:rPr lang="en-US" dirty="0"/>
              <a:t>V2 – </a:t>
            </a:r>
            <a:r>
              <a:rPr lang="en-US" dirty="0" smtClean="0"/>
              <a:t>New Chassis Specification </a:t>
            </a:r>
            <a:r>
              <a:rPr lang="en-US" dirty="0"/>
              <a:t>for OS 7.1</a:t>
            </a:r>
          </a:p>
          <a:p>
            <a:pPr lvl="1">
              <a:spcBef>
                <a:spcPts val="3000"/>
              </a:spcBef>
            </a:pPr>
            <a:r>
              <a:rPr lang="en-US" dirty="0"/>
              <a:t>MSM7x30 </a:t>
            </a:r>
            <a:r>
              <a:rPr lang="en-US" dirty="0" smtClean="0"/>
              <a:t>/ MSM8x55 </a:t>
            </a:r>
            <a:r>
              <a:rPr lang="en-US" dirty="0"/>
              <a:t>CPU, 800 MHz or higher</a:t>
            </a:r>
          </a:p>
          <a:p>
            <a:pPr lvl="1">
              <a:spcBef>
                <a:spcPts val="3000"/>
              </a:spcBef>
            </a:pPr>
            <a:r>
              <a:rPr lang="en-US" b="1" dirty="0"/>
              <a:t>Optional</a:t>
            </a:r>
            <a:r>
              <a:rPr lang="en-US" dirty="0"/>
              <a:t> gyro</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Powerful Hardware</a:t>
            </a:r>
            <a:endParaRPr lang="en-US" dirty="0"/>
          </a:p>
        </p:txBody>
      </p:sp>
      <p:pic>
        <p:nvPicPr>
          <p:cNvPr id="6" name="Picture 11" descr="C:\Users\ccox\Pictures\WP7_StartOffice_Framed_US_Red_10-Aug-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508" y="387262"/>
            <a:ext cx="3408746" cy="613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2924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4616648"/>
          </a:xfrm>
        </p:spPr>
        <p:txBody>
          <a:bodyPr/>
          <a:lstStyle/>
          <a:p>
            <a:r>
              <a:rPr lang="en-US" dirty="0" smtClean="0"/>
              <a:t>Xbox </a:t>
            </a:r>
            <a:r>
              <a:rPr lang="en-US" dirty="0"/>
              <a:t>LIVE </a:t>
            </a:r>
            <a:r>
              <a:rPr lang="en-US" dirty="0" smtClean="0"/>
              <a:t>on Windows Phone</a:t>
            </a:r>
            <a:endParaRPr lang="en-US" dirty="0"/>
          </a:p>
          <a:p>
            <a:pPr lvl="1">
              <a:spcBef>
                <a:spcPts val="2400"/>
              </a:spcBef>
            </a:pPr>
            <a:r>
              <a:rPr lang="en-US" dirty="0"/>
              <a:t>Achievements &amp; Leaderboards</a:t>
            </a:r>
          </a:p>
          <a:p>
            <a:pPr lvl="1">
              <a:spcBef>
                <a:spcPts val="2400"/>
              </a:spcBef>
            </a:pPr>
            <a:r>
              <a:rPr lang="en-US" dirty="0"/>
              <a:t>Avatars + Awards</a:t>
            </a:r>
          </a:p>
          <a:p>
            <a:pPr lvl="1">
              <a:spcBef>
                <a:spcPts val="2400"/>
              </a:spcBef>
            </a:pPr>
            <a:r>
              <a:rPr lang="en-US" dirty="0"/>
              <a:t>Downloadable content</a:t>
            </a:r>
          </a:p>
          <a:p>
            <a:pPr lvl="1">
              <a:spcBef>
                <a:spcPts val="2400"/>
              </a:spcBef>
            </a:pPr>
            <a:r>
              <a:rPr lang="en-US" dirty="0"/>
              <a:t>Cross-platform gaming: </a:t>
            </a:r>
            <a:r>
              <a:rPr lang="en-US" i="1" dirty="0"/>
              <a:t>Full House </a:t>
            </a:r>
            <a:r>
              <a:rPr lang="en-US" i="1" dirty="0" smtClean="0"/>
              <a:t>Poker</a:t>
            </a:r>
          </a:p>
          <a:p>
            <a:pPr lvl="1">
              <a:spcBef>
                <a:spcPts val="2400"/>
              </a:spcBef>
            </a:pPr>
            <a:endParaRPr lang="en-US" i="1" dirty="0"/>
          </a:p>
          <a:p>
            <a:pPr marL="460375" lvl="1" indent="0">
              <a:spcBef>
                <a:spcPts val="2400"/>
              </a:spcBef>
              <a:buNone/>
            </a:pPr>
            <a:r>
              <a:rPr lang="en-US" dirty="0" smtClean="0"/>
              <a:t>For Registered Developers</a:t>
            </a: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Premium Gaming Features</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748" y="341194"/>
            <a:ext cx="3348866" cy="622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7690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6156916" cy="4487382"/>
          </a:xfrm>
        </p:spPr>
        <p:txBody>
          <a:bodyPr/>
          <a:lstStyle/>
          <a:p>
            <a:pPr>
              <a:spcBef>
                <a:spcPts val="3600"/>
              </a:spcBef>
            </a:pPr>
            <a:r>
              <a:rPr lang="en-US" b="1" dirty="0" smtClean="0"/>
              <a:t>Silverlight</a:t>
            </a:r>
            <a:r>
              <a:rPr lang="en-US" dirty="0" smtClean="0"/>
              <a:t> for event-driven, control-rich apps</a:t>
            </a:r>
          </a:p>
          <a:p>
            <a:pPr>
              <a:spcBef>
                <a:spcPts val="3600"/>
              </a:spcBef>
            </a:pPr>
            <a:r>
              <a:rPr lang="en-US" b="1" dirty="0" smtClean="0"/>
              <a:t>XNA Game Studio </a:t>
            </a:r>
            <a:r>
              <a:rPr lang="en-US" dirty="0" smtClean="0"/>
              <a:t>for games, simulation, and real-time graphics</a:t>
            </a:r>
          </a:p>
          <a:p>
            <a:pPr>
              <a:spcBef>
                <a:spcPts val="3600"/>
              </a:spcBef>
            </a:pPr>
            <a:r>
              <a:rPr lang="en-US" dirty="0" smtClean="0"/>
              <a:t>Using </a:t>
            </a:r>
            <a:r>
              <a:rPr lang="en-US" b="1" dirty="0" smtClean="0"/>
              <a:t>C#/VB.NET</a:t>
            </a:r>
            <a:r>
              <a:rPr lang="en-US" dirty="0" smtClean="0"/>
              <a:t> in </a:t>
            </a:r>
            <a:r>
              <a:rPr lang="en-US" b="1" dirty="0" smtClean="0"/>
              <a:t>VS2010</a:t>
            </a:r>
          </a:p>
          <a:p>
            <a:pPr>
              <a:spcBef>
                <a:spcPts val="3600"/>
              </a:spcBef>
            </a:pPr>
            <a:r>
              <a:rPr lang="en-US" dirty="0" smtClean="0"/>
              <a:t>OS 7.1: XNA </a:t>
            </a:r>
            <a:r>
              <a:rPr lang="en-US" dirty="0"/>
              <a:t>+ Silverlight </a:t>
            </a:r>
            <a:r>
              <a:rPr lang="en-US" dirty="0" err="1" smtClean="0"/>
              <a:t>Interop</a:t>
            </a: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Accelerated Development</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730" y="3868565"/>
            <a:ext cx="2318658" cy="231865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030" y="820567"/>
            <a:ext cx="3098502" cy="3047998"/>
          </a:xfrm>
          <a:prstGeom prst="rect">
            <a:avLst/>
          </a:prstGeom>
        </p:spPr>
      </p:pic>
    </p:spTree>
    <p:extLst>
      <p:ext uri="{BB962C8B-B14F-4D97-AF65-F5344CB8AC3E}">
        <p14:creationId xmlns:p14="http://schemas.microsoft.com/office/powerpoint/2010/main" val="198033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smtClean="0"/>
              <a:t>Let’s Build a Game with XNA Game Studio</a:t>
            </a:r>
            <a:endParaRPr lang="en-US" sz="5400" dirty="0"/>
          </a:p>
        </p:txBody>
      </p:sp>
    </p:spTree>
    <p:extLst>
      <p:ext uri="{BB962C8B-B14F-4D97-AF65-F5344CB8AC3E}">
        <p14:creationId xmlns:p14="http://schemas.microsoft.com/office/powerpoint/2010/main" val="3128588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28600"/>
            <a:ext cx="11173090" cy="609398"/>
          </a:xfrm>
        </p:spPr>
        <p:txBody>
          <a:bodyPr/>
          <a:lstStyle/>
          <a:p>
            <a:r>
              <a:rPr lang="en-US" dirty="0" smtClean="0"/>
              <a:t>The XNA Framework Game Loop</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46" y="2395182"/>
            <a:ext cx="11334112" cy="2067636"/>
          </a:xfrm>
          <a:prstGeom prst="rect">
            <a:avLst/>
          </a:prstGeom>
        </p:spPr>
      </p:pic>
    </p:spTree>
    <p:extLst>
      <p:ext uri="{BB962C8B-B14F-4D97-AF65-F5344CB8AC3E}">
        <p14:creationId xmlns:p14="http://schemas.microsoft.com/office/powerpoint/2010/main" val="2328300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040E054-AEA5-48B8-8609-9B2BB432F5EC}"/>
</file>

<file path=customXml/itemProps2.xml><?xml version="1.0" encoding="utf-8"?>
<ds:datastoreItem xmlns:ds="http://schemas.openxmlformats.org/officeDocument/2006/customXml" ds:itemID="{149B341D-D836-48B1-A4D5-C32C23B78027}"/>
</file>

<file path=customXml/itemProps3.xml><?xml version="1.0" encoding="utf-8"?>
<ds:datastoreItem xmlns:ds="http://schemas.openxmlformats.org/officeDocument/2006/customXml" ds:itemID="{0697E31C-5160-427A-87D7-749D28AAD46F}"/>
</file>

<file path=docProps/app.xml><?xml version="1.0" encoding="utf-8"?>
<Properties xmlns="http://schemas.openxmlformats.org/officeDocument/2006/extended-properties" xmlns:vt="http://schemas.openxmlformats.org/officeDocument/2006/docPropsVTypes">
  <Template>BUILD_Breakout_Template _ SAMPLE for Scott 7.28</Template>
  <TotalTime>3821</TotalTime>
  <Words>1377</Words>
  <Application>Microsoft Office PowerPoint</Application>
  <PresentationFormat>Custom</PresentationFormat>
  <Paragraphs>259</Paragraphs>
  <Slides>36</Slides>
  <Notes>21</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Windows Phone: how to build a game</vt:lpstr>
      <vt:lpstr>Agenda</vt:lpstr>
      <vt:lpstr>PowerPoint Presentation</vt:lpstr>
      <vt:lpstr>Windows Phone for Games Powerful Hardware Premium Gaming Features Accelerated Development</vt:lpstr>
      <vt:lpstr>Powerful Hardware</vt:lpstr>
      <vt:lpstr>Premium Gaming Features</vt:lpstr>
      <vt:lpstr>Accelerated Development</vt:lpstr>
      <vt:lpstr>PowerPoint Presentation</vt:lpstr>
      <vt:lpstr>The XNA Framework Game Loop</vt:lpstr>
      <vt:lpstr>Introducing the XNA Content Pipeline</vt:lpstr>
      <vt:lpstr>Simple Drawing in the XNA Framework</vt:lpstr>
      <vt:lpstr>2D Graphics in XNA Game Studio</vt:lpstr>
      <vt:lpstr>3D Graphics in XNA Game Studio</vt:lpstr>
      <vt:lpstr>Taking Input in the XNA Framework</vt:lpstr>
      <vt:lpstr>Input: Touch, Accelerometer, More</vt:lpstr>
      <vt:lpstr>Adding a Bad Guy</vt:lpstr>
      <vt:lpstr>Math for Logic, Collision, and Motion</vt:lpstr>
      <vt:lpstr>Audio in Two Lines</vt:lpstr>
      <vt:lpstr>Audio the Simple Way</vt:lpstr>
      <vt:lpstr>Audio the Dynamic Way</vt:lpstr>
      <vt:lpstr>PowerPoint Presentation</vt:lpstr>
      <vt:lpstr>New Game Dev Features in Mango</vt:lpstr>
      <vt:lpstr>Fast App Switching</vt:lpstr>
      <vt:lpstr>XNA and Silverlight Integration</vt:lpstr>
      <vt:lpstr>Moving to the Silverlight + XNA Game Loop</vt:lpstr>
      <vt:lpstr>Let’s Integrate XNA/SL </vt:lpstr>
      <vt:lpstr>PowerPoint Presentation</vt:lpstr>
      <vt:lpstr>Considerations as You Build Your Game…</vt:lpstr>
      <vt:lpstr>Considerations as You Build Your Game…</vt:lpstr>
      <vt:lpstr>Performance and Memory Profiler</vt:lpstr>
      <vt:lpstr>Marketplace Opportunities</vt:lpstr>
      <vt:lpstr>What About Xbox LIVE?</vt:lpstr>
      <vt:lpstr>More Resources… </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APP-791T: Windows Phone: How to Build a Game</dc:title>
  <dc:subject>BUILD</dc:subject>
  <dc:creator>Charles Cox</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343</cp:revision>
  <cp:lastPrinted>2010-05-11T05:02:34Z</cp:lastPrinted>
  <dcterms:created xsi:type="dcterms:W3CDTF">2011-08-03T21:25:07Z</dcterms:created>
  <dcterms:modified xsi:type="dcterms:W3CDTF">2011-09-16T20:51:22Z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