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28"/>
  </p:notesMasterIdLst>
  <p:handoutMasterIdLst>
    <p:handoutMasterId r:id="rId29"/>
  </p:handoutMasterIdLst>
  <p:sldIdLst>
    <p:sldId id="430" r:id="rId8"/>
    <p:sldId id="541" r:id="rId9"/>
    <p:sldId id="535" r:id="rId10"/>
    <p:sldId id="573" r:id="rId11"/>
    <p:sldId id="574" r:id="rId12"/>
    <p:sldId id="575" r:id="rId13"/>
    <p:sldId id="471" r:id="rId14"/>
    <p:sldId id="577" r:id="rId15"/>
    <p:sldId id="576" r:id="rId16"/>
    <p:sldId id="583" r:id="rId17"/>
    <p:sldId id="584" r:id="rId18"/>
    <p:sldId id="585" r:id="rId19"/>
    <p:sldId id="578" r:id="rId20"/>
    <p:sldId id="581" r:id="rId21"/>
    <p:sldId id="582" r:id="rId22"/>
    <p:sldId id="572" r:id="rId23"/>
    <p:sldId id="571" r:id="rId24"/>
    <p:sldId id="586" r:id="rId25"/>
    <p:sldId id="544" r:id="rId26"/>
    <p:sldId id="377" r:id="rId2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41"/>
            <p14:sldId id="535"/>
            <p14:sldId id="573"/>
            <p14:sldId id="574"/>
            <p14:sldId id="575"/>
            <p14:sldId id="471"/>
            <p14:sldId id="577"/>
            <p14:sldId id="576"/>
            <p14:sldId id="583"/>
            <p14:sldId id="584"/>
            <p14:sldId id="585"/>
            <p14:sldId id="578"/>
            <p14:sldId id="581"/>
            <p14:sldId id="582"/>
            <p14:sldId id="572"/>
            <p14:sldId id="571"/>
            <p14:sldId id="586"/>
            <p14:sldId id="544"/>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3838" autoAdjust="0"/>
  </p:normalViewPr>
  <p:slideViewPr>
    <p:cSldViewPr snapToGrid="0" snapToObjects="1">
      <p:cViewPr varScale="1">
        <p:scale>
          <a:sx n="102" d="100"/>
          <a:sy n="102" d="100"/>
        </p:scale>
        <p:origin x="-366" y="-10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ustomXml" Target="../customXml/item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10:22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10:22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6093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443198"/>
          </a:xfrm>
        </p:spPr>
        <p:txBody>
          <a:bodyPr/>
          <a:lstStyle>
            <a:lvl1pPr marL="0" indent="0" algn="ctr">
              <a:buNone/>
              <a:defRPr>
                <a:solidFill>
                  <a:schemeClr val="tx1">
                    <a:tint val="75000"/>
                  </a:schemeClr>
                </a:solidFill>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819993" y="6430494"/>
            <a:ext cx="1464625" cy="242682"/>
          </a:xfrm>
          <a:prstGeom prst="rect">
            <a:avLst/>
          </a:prstGeom>
        </p:spPr>
        <p:txBody>
          <a:bodyPr lIns="76179" tIns="38089" rIns="76179" bIns="38089"/>
          <a:lstStyle/>
          <a:p>
            <a:fld id="{3E0CCA18-0EFB-4844-86AB-73FE529B6B40}" type="datetimeFigureOut">
              <a:rPr lang="en-US" smtClean="0"/>
              <a:t>9/16/2011</a:t>
            </a:fld>
            <a:endParaRPr lang="en-US"/>
          </a:p>
        </p:txBody>
      </p:sp>
      <p:sp>
        <p:nvSpPr>
          <p:cNvPr id="5" name="Footer Placeholder 4"/>
          <p:cNvSpPr>
            <a:spLocks noGrp="1"/>
          </p:cNvSpPr>
          <p:nvPr>
            <p:ph type="ftr" sz="quarter" idx="11"/>
          </p:nvPr>
        </p:nvSpPr>
        <p:spPr>
          <a:xfrm>
            <a:off x="5284614" y="6430494"/>
            <a:ext cx="3859795" cy="242682"/>
          </a:xfrm>
          <a:prstGeom prst="rect">
            <a:avLst/>
          </a:prstGeom>
        </p:spPr>
        <p:txBody>
          <a:bodyPr lIns="76179" tIns="38089" rIns="76179" bIns="3808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08821" tIns="54411" rIns="108821" bIns="54411"/>
          <a:lstStyle/>
          <a:p>
            <a:fld id="{3BE96B64-0395-4B94-A8E6-00FD669CBA0D}" type="slidenum">
              <a:rPr lang="en-US" smtClean="0"/>
              <a:t>‹#›</a:t>
            </a:fld>
            <a:endParaRPr lang="en-US"/>
          </a:p>
        </p:txBody>
      </p:sp>
    </p:spTree>
    <p:extLst>
      <p:ext uri="{BB962C8B-B14F-4D97-AF65-F5344CB8AC3E}">
        <p14:creationId xmlns:p14="http://schemas.microsoft.com/office/powerpoint/2010/main" val="346739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86" tIns="60943" rIns="121886" bIns="60943" rtlCol="0" anchor="ctr"/>
          <a:lstStyle/>
          <a:p>
            <a:pPr algn="ctr"/>
            <a:endParaRPr lang="en-US" spc="-125"/>
          </a:p>
        </p:txBody>
      </p:sp>
      <p:sp>
        <p:nvSpPr>
          <p:cNvPr id="2" name="Title 1"/>
          <p:cNvSpPr>
            <a:spLocks noGrp="1"/>
          </p:cNvSpPr>
          <p:nvPr>
            <p:ph type="title" hasCustomPrompt="1"/>
          </p:nvPr>
        </p:nvSpPr>
        <p:spPr>
          <a:xfrm>
            <a:off x="1117309" y="830519"/>
            <a:ext cx="9954207" cy="4901688"/>
          </a:xfrm>
        </p:spPr>
        <p:txBody>
          <a:bodyPr anchor="ctr" anchorCtr="0">
            <a:noAutofit/>
          </a:bodyPr>
          <a:lstStyle>
            <a:lvl1pPr algn="l">
              <a:defRPr sz="8000" b="0" cap="none" spc="-125"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a:xfrm>
            <a:off x="3819993" y="6430494"/>
            <a:ext cx="1464625" cy="242682"/>
          </a:xfrm>
          <a:prstGeom prst="rect">
            <a:avLst/>
          </a:prstGeom>
        </p:spPr>
        <p:txBody>
          <a:bodyPr lIns="76179" tIns="38089" rIns="76179" bIns="38089"/>
          <a:lstStyle/>
          <a:p>
            <a:fld id="{0F3C8F56-2192-45AF-9CC9-574E9BB8F5A6}" type="datetime1">
              <a:rPr lang="en-US" smtClean="0"/>
              <a:t>9/16/2011</a:t>
            </a:fld>
            <a:endParaRPr lang="en-US"/>
          </a:p>
        </p:txBody>
      </p:sp>
      <p:sp>
        <p:nvSpPr>
          <p:cNvPr id="5" name="Footer Placeholder 4"/>
          <p:cNvSpPr>
            <a:spLocks noGrp="1"/>
          </p:cNvSpPr>
          <p:nvPr>
            <p:ph type="ftr" sz="quarter" idx="11"/>
          </p:nvPr>
        </p:nvSpPr>
        <p:spPr>
          <a:xfrm>
            <a:off x="5284614" y="6430494"/>
            <a:ext cx="3859795" cy="242682"/>
          </a:xfrm>
          <a:prstGeom prst="rect">
            <a:avLst/>
          </a:prstGeom>
        </p:spPr>
        <p:txBody>
          <a:bodyPr lIns="76179" tIns="38089" rIns="76179" bIns="38089"/>
          <a:lstStyle/>
          <a:p>
            <a:endParaRPr lang="en-US"/>
          </a:p>
        </p:txBody>
      </p:sp>
    </p:spTree>
    <p:extLst>
      <p:ext uri="{BB962C8B-B14F-4D97-AF65-F5344CB8AC3E}">
        <p14:creationId xmlns:p14="http://schemas.microsoft.com/office/powerpoint/2010/main" val="1040207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14" r:id="rId17"/>
    <p:sldLayoutId id="2147483815" r:id="rId18"/>
    <p:sldLayoutId id="2147483816"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jesseliberty.com/" TargetMode="External"/><Relationship Id="rId2" Type="http://schemas.openxmlformats.org/officeDocument/2006/relationships/hyperlink" Target="http://wpdev.ms/wpDevMSD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Windows Phone </a:t>
            </a:r>
            <a:r>
              <a:rPr lang="en-US" dirty="0" err="1" smtClean="0"/>
              <a:t>Xaml</a:t>
            </a:r>
            <a:r>
              <a:rPr lang="en-US" dirty="0" smtClean="0"/>
              <a:t> apps</a:t>
            </a:r>
            <a:br>
              <a:rPr lang="en-US" dirty="0" smtClean="0"/>
            </a:br>
            <a:r>
              <a:rPr lang="en-US" dirty="0"/>
              <a:t/>
            </a:r>
            <a:br>
              <a:rPr lang="en-US" dirty="0"/>
            </a:br>
            <a:r>
              <a:rPr lang="en-US" i="1" dirty="0" smtClean="0">
                <a:solidFill>
                  <a:srgbClr val="FF0000"/>
                </a:solidFill>
              </a:rPr>
              <a:t>Please sit close</a:t>
            </a:r>
            <a:endParaRPr lang="en-US" i="1" dirty="0">
              <a:solidFill>
                <a:srgbClr val="FF0000"/>
              </a:solidFill>
            </a:endParaRPr>
          </a:p>
        </p:txBody>
      </p:sp>
      <p:sp>
        <p:nvSpPr>
          <p:cNvPr id="3" name="Subtitle 2"/>
          <p:cNvSpPr>
            <a:spLocks noGrp="1"/>
          </p:cNvSpPr>
          <p:nvPr>
            <p:ph type="subTitle" idx="1"/>
          </p:nvPr>
        </p:nvSpPr>
        <p:spPr>
          <a:xfrm>
            <a:off x="969964" y="4343402"/>
            <a:ext cx="6840536" cy="1363715"/>
          </a:xfrm>
        </p:spPr>
        <p:txBody>
          <a:bodyPr/>
          <a:lstStyle/>
          <a:p>
            <a:r>
              <a:rPr lang="en-US" b="1" dirty="0" smtClean="0">
                <a:latin typeface="+mj-lt"/>
              </a:rPr>
              <a:t>Jesse Liberty</a:t>
            </a:r>
            <a:endParaRPr lang="en-US" dirty="0">
              <a:latin typeface="+mj-lt"/>
            </a:endParaRPr>
          </a:p>
          <a:p>
            <a:r>
              <a:rPr lang="en-US" dirty="0" smtClean="0"/>
              <a:t>Developer-Community Evangelist</a:t>
            </a:r>
            <a:endParaRPr lang="en-US" dirty="0"/>
          </a:p>
          <a:p>
            <a:r>
              <a:rPr lang="en-US" dirty="0"/>
              <a:t>Microsoft Corporation</a:t>
            </a:r>
          </a:p>
        </p:txBody>
      </p:sp>
      <p:sp>
        <p:nvSpPr>
          <p:cNvPr id="9" name="Text Placeholder 8"/>
          <p:cNvSpPr>
            <a:spLocks noGrp="1"/>
          </p:cNvSpPr>
          <p:nvPr>
            <p:ph type="body" sz="quarter" idx="10"/>
          </p:nvPr>
        </p:nvSpPr>
        <p:spPr/>
        <p:txBody>
          <a:bodyPr/>
          <a:lstStyle/>
          <a:p>
            <a:r>
              <a:rPr lang="en-US" dirty="0"/>
              <a:t>APP-831T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012"/>
            <a:ext cx="12202475" cy="8024254"/>
          </a:xfrm>
          <a:prstGeom prst="rect">
            <a:avLst/>
          </a:prstGeom>
        </p:spPr>
      </p:pic>
    </p:spTree>
    <p:extLst>
      <p:ext uri="{BB962C8B-B14F-4D97-AF65-F5344CB8AC3E}">
        <p14:creationId xmlns:p14="http://schemas.microsoft.com/office/powerpoint/2010/main" val="3289571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54" y="-195413"/>
            <a:ext cx="10740787" cy="7068294"/>
          </a:xfrm>
          <a:prstGeom prst="rect">
            <a:avLst/>
          </a:prstGeom>
        </p:spPr>
      </p:pic>
    </p:spTree>
    <p:extLst>
      <p:ext uri="{BB962C8B-B14F-4D97-AF65-F5344CB8AC3E}">
        <p14:creationId xmlns:p14="http://schemas.microsoft.com/office/powerpoint/2010/main" val="159680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40" y="-217595"/>
            <a:ext cx="4626591" cy="7395791"/>
          </a:xfrm>
          <a:prstGeom prst="rect">
            <a:avLst/>
          </a:prstGeom>
        </p:spPr>
      </p:pic>
    </p:spTree>
    <p:extLst>
      <p:ext uri="{BB962C8B-B14F-4D97-AF65-F5344CB8AC3E}">
        <p14:creationId xmlns:p14="http://schemas.microsoft.com/office/powerpoint/2010/main" val="1596807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Fast Application Switching</a:t>
            </a:r>
            <a:r>
              <a:rPr lang="en-US" dirty="0"/>
              <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3640023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D:\My Pictures\stock photos real\iStock_WhiteBoard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4"/>
            <a:ext cx="12315792" cy="896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2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Binding</a:t>
            </a:r>
            <a:r>
              <a:rPr lang="en-US" dirty="0"/>
              <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1230476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025717"/>
          </a:xfrm>
        </p:spPr>
        <p:txBody>
          <a:bodyPr/>
          <a:lstStyle/>
          <a:p>
            <a:pPr>
              <a:spcBef>
                <a:spcPts val="1800"/>
              </a:spcBef>
            </a:pPr>
            <a:r>
              <a:rPr lang="en-US" dirty="0"/>
              <a:t>[APP-832T] Windows Phone user experience design</a:t>
            </a:r>
            <a:endParaRPr lang="en-US" dirty="0" smtClean="0"/>
          </a:p>
          <a:p>
            <a:pPr>
              <a:spcBef>
                <a:spcPts val="1800"/>
              </a:spcBef>
            </a:pPr>
            <a:r>
              <a:rPr lang="en-US" dirty="0"/>
              <a:t>[APP-935T] Windows Phone: building apps that customers love, end to end</a:t>
            </a:r>
          </a:p>
          <a:p>
            <a:pPr>
              <a:spcBef>
                <a:spcPts val="1800"/>
              </a:spcBef>
            </a:pPr>
            <a:r>
              <a:rPr lang="en-US" dirty="0"/>
              <a:t>[APP-791T] Windows Phone: how to build a game</a:t>
            </a:r>
          </a:p>
          <a:p>
            <a:pPr>
              <a:spcBef>
                <a:spcPts val="1800"/>
              </a:spcBef>
            </a:pPr>
            <a:r>
              <a:rPr lang="en-US" dirty="0"/>
              <a:t>[APP-823T] Windows Phone multitasking</a:t>
            </a:r>
          </a:p>
          <a:p>
            <a:pPr>
              <a:spcBef>
                <a:spcPts val="1800"/>
              </a:spcBef>
            </a:pPr>
            <a:r>
              <a:rPr lang="en-US" dirty="0"/>
              <a:t>[APP-827T] Windows Phone application performance and optimization</a:t>
            </a:r>
          </a:p>
        </p:txBody>
      </p:sp>
    </p:spTree>
    <p:extLst>
      <p:ext uri="{BB962C8B-B14F-4D97-AF65-F5344CB8AC3E}">
        <p14:creationId xmlns:p14="http://schemas.microsoft.com/office/powerpoint/2010/main" val="36415615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2068259"/>
          </a:xfrm>
        </p:spPr>
        <p:txBody>
          <a:bodyPr/>
          <a:lstStyle/>
          <a:p>
            <a:r>
              <a:rPr lang="en-US" dirty="0" smtClean="0"/>
              <a:t>Phone </a:t>
            </a:r>
            <a:r>
              <a:rPr lang="en-US" dirty="0" err="1" smtClean="0"/>
              <a:t>dev</a:t>
            </a:r>
            <a:r>
              <a:rPr lang="en-US" dirty="0"/>
              <a:t> blog: </a:t>
            </a:r>
            <a:r>
              <a:rPr lang="en-US" dirty="0" smtClean="0"/>
              <a:t>	</a:t>
            </a:r>
            <a:r>
              <a:rPr lang="en-US" dirty="0"/>
              <a:t>http://wpdev.ms/wpDevBlog</a:t>
            </a:r>
          </a:p>
          <a:p>
            <a:r>
              <a:rPr lang="en-US" dirty="0" smtClean="0"/>
              <a:t>MSDN</a:t>
            </a:r>
            <a:r>
              <a:rPr lang="en-US" dirty="0"/>
              <a:t>: </a:t>
            </a:r>
            <a:r>
              <a:rPr lang="en-US" dirty="0" smtClean="0"/>
              <a:t>                 </a:t>
            </a:r>
            <a:r>
              <a:rPr lang="en-US" dirty="0" smtClean="0">
                <a:hlinkClick r:id="rId2"/>
              </a:rPr>
              <a:t>http</a:t>
            </a:r>
            <a:r>
              <a:rPr lang="en-US" dirty="0">
                <a:hlinkClick r:id="rId2"/>
              </a:rPr>
              <a:t>://</a:t>
            </a:r>
            <a:r>
              <a:rPr lang="en-US" dirty="0" smtClean="0">
                <a:hlinkClick r:id="rId2"/>
              </a:rPr>
              <a:t>wpdev.ms/wpDevMSDN</a:t>
            </a:r>
            <a:endParaRPr lang="en-US" dirty="0" smtClean="0"/>
          </a:p>
          <a:p>
            <a:endParaRPr lang="en-US" dirty="0"/>
          </a:p>
          <a:p>
            <a:r>
              <a:rPr lang="en-US" dirty="0" smtClean="0">
                <a:hlinkClick r:id="rId3"/>
              </a:rPr>
              <a:t>http://JesseLiberty.com</a:t>
            </a:r>
            <a:r>
              <a:rPr lang="en-US" dirty="0" smtClean="0"/>
              <a:t> </a:t>
            </a:r>
            <a:endParaRPr lang="en-US" dirty="0"/>
          </a:p>
        </p:txBody>
      </p:sp>
    </p:spTree>
    <p:extLst>
      <p:ext uri="{BB962C8B-B14F-4D97-AF65-F5344CB8AC3E}">
        <p14:creationId xmlns:p14="http://schemas.microsoft.com/office/powerpoint/2010/main" val="40331732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42086455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2068259"/>
          </a:xfrm>
        </p:spPr>
        <p:txBody>
          <a:bodyPr/>
          <a:lstStyle/>
          <a:p>
            <a:r>
              <a:rPr lang="en-US" dirty="0" smtClean="0"/>
              <a:t>Incredibly Brief Introduction</a:t>
            </a:r>
          </a:p>
          <a:p>
            <a:r>
              <a:rPr lang="en-US" dirty="0" smtClean="0"/>
              <a:t>Building an application with Xaml </a:t>
            </a:r>
          </a:p>
          <a:p>
            <a:r>
              <a:rPr lang="en-US" dirty="0" smtClean="0"/>
              <a:t>Fast Application Switching</a:t>
            </a:r>
          </a:p>
          <a:p>
            <a:r>
              <a:rPr lang="en-US" dirty="0" smtClean="0"/>
              <a:t>Data Binding</a:t>
            </a:r>
            <a:endParaRPr lang="en-US" dirty="0"/>
          </a:p>
        </p:txBody>
      </p:sp>
    </p:spTree>
    <p:extLst>
      <p:ext uri="{BB962C8B-B14F-4D97-AF65-F5344CB8AC3E}">
        <p14:creationId xmlns:p14="http://schemas.microsoft.com/office/powerpoint/2010/main" val="12787152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Creating Great Windows Phone Applications Is Easier Because of Great Tools and Frameworks</a:t>
            </a:r>
            <a:endParaRPr lang="en-US" dirty="0">
              <a:latin typeface="+mn-lt"/>
            </a:endParaRPr>
          </a:p>
        </p:txBody>
      </p:sp>
    </p:spTree>
    <p:extLst>
      <p:ext uri="{BB962C8B-B14F-4D97-AF65-F5344CB8AC3E}">
        <p14:creationId xmlns:p14="http://schemas.microsoft.com/office/powerpoint/2010/main" val="52991879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D:\My Pictures\stock photos real\fledg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644" y="-387047"/>
            <a:ext cx="5142161" cy="77061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8318" y="2032000"/>
            <a:ext cx="3745524"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r>
              <a:rPr lang="en-US" sz="4000" dirty="0"/>
              <a:t>Are You In The Right Session?</a:t>
            </a:r>
          </a:p>
        </p:txBody>
      </p:sp>
    </p:spTree>
    <p:extLst>
      <p:ext uri="{BB962C8B-B14F-4D97-AF65-F5344CB8AC3E}">
        <p14:creationId xmlns:p14="http://schemas.microsoft.com/office/powerpoint/2010/main" val="20999282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y Pictures\stock photos real\Alice in wonder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09" y="-698500"/>
            <a:ext cx="12503219" cy="1094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38" y="3048000"/>
            <a:ext cx="4824743" cy="349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r>
              <a:rPr lang="en-US" sz="4000" dirty="0"/>
              <a:t>“Begin At The Beginning, Go To The End, And Then Stop.”</a:t>
            </a:r>
          </a:p>
        </p:txBody>
      </p:sp>
    </p:spTree>
    <p:extLst>
      <p:ext uri="{BB962C8B-B14F-4D97-AF65-F5344CB8AC3E}">
        <p14:creationId xmlns:p14="http://schemas.microsoft.com/office/powerpoint/2010/main" val="8332614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y Pictures\stock photos real\construction_iStock_000004597248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1500"/>
            <a:ext cx="12203940" cy="81021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37115" y="3746500"/>
            <a:ext cx="4697776" cy="323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r>
              <a:rPr lang="en-US" sz="4000" dirty="0"/>
              <a:t>Foundations: Building an Application with Xaml</a:t>
            </a:r>
          </a:p>
        </p:txBody>
      </p:sp>
    </p:spTree>
    <p:extLst>
      <p:ext uri="{BB962C8B-B14F-4D97-AF65-F5344CB8AC3E}">
        <p14:creationId xmlns:p14="http://schemas.microsoft.com/office/powerpoint/2010/main" val="33343217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Xaml Application</a:t>
            </a:r>
            <a:r>
              <a:rPr lang="en-US" dirty="0"/>
              <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553687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D:\My Pictures\stock photos real\fish jump _ 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020" y="3024"/>
            <a:ext cx="8189367" cy="623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248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6210071" y="152400"/>
            <a:ext cx="1929897"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r>
              <a:rPr lang="en-US" dirty="0" smtClean="0">
                <a:solidFill>
                  <a:schemeClr val="tx1"/>
                </a:solidFill>
              </a:rPr>
              <a:t>Application</a:t>
            </a:r>
          </a:p>
          <a:p>
            <a:pPr algn="ctr"/>
            <a:r>
              <a:rPr lang="en-US" dirty="0" smtClean="0">
                <a:solidFill>
                  <a:schemeClr val="tx1"/>
                </a:solidFill>
              </a:rPr>
              <a:t>Launching</a:t>
            </a:r>
            <a:endParaRPr lang="en-US" dirty="0">
              <a:solidFill>
                <a:schemeClr val="tx1"/>
              </a:solidFill>
            </a:endParaRPr>
          </a:p>
        </p:txBody>
      </p:sp>
      <p:sp>
        <p:nvSpPr>
          <p:cNvPr id="5" name="Rectangle 4"/>
          <p:cNvSpPr/>
          <p:nvPr/>
        </p:nvSpPr>
        <p:spPr>
          <a:xfrm>
            <a:off x="3061291" y="152400"/>
            <a:ext cx="1929897"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r>
              <a:rPr lang="en-US" dirty="0" smtClean="0">
                <a:solidFill>
                  <a:schemeClr val="tx1"/>
                </a:solidFill>
              </a:rPr>
              <a:t>Application</a:t>
            </a:r>
          </a:p>
          <a:p>
            <a:pPr algn="ctr"/>
            <a:r>
              <a:rPr lang="en-US" dirty="0" smtClean="0">
                <a:solidFill>
                  <a:schemeClr val="tx1"/>
                </a:solidFill>
              </a:rPr>
              <a:t>Closing</a:t>
            </a:r>
            <a:endParaRPr lang="en-US" dirty="0">
              <a:solidFill>
                <a:schemeClr val="tx1"/>
              </a:solidFill>
            </a:endParaRPr>
          </a:p>
        </p:txBody>
      </p:sp>
      <p:sp>
        <p:nvSpPr>
          <p:cNvPr id="6" name="Rectangle 5"/>
          <p:cNvSpPr/>
          <p:nvPr/>
        </p:nvSpPr>
        <p:spPr>
          <a:xfrm>
            <a:off x="6210071" y="1066800"/>
            <a:ext cx="1929897"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sz="1900" dirty="0">
              <a:solidFill>
                <a:schemeClr val="tx1"/>
              </a:solidFill>
            </a:endParaRPr>
          </a:p>
          <a:p>
            <a:pPr algn="ctr"/>
            <a:r>
              <a:rPr lang="en-US" sz="1400" dirty="0" err="1">
                <a:solidFill>
                  <a:schemeClr val="tx1"/>
                </a:solidFill>
              </a:rPr>
              <a:t>OnNavigatedTo</a:t>
            </a:r>
            <a:endParaRPr lang="en-US" sz="1400" dirty="0">
              <a:solidFill>
                <a:schemeClr val="tx1"/>
              </a:solidFill>
            </a:endParaRPr>
          </a:p>
          <a:p>
            <a:pPr algn="ctr"/>
            <a:r>
              <a:rPr lang="en-US" sz="1400" dirty="0">
                <a:solidFill>
                  <a:schemeClr val="tx1"/>
                </a:solidFill>
              </a:rPr>
              <a:t>Method</a:t>
            </a:r>
          </a:p>
          <a:p>
            <a:pPr algn="ctr"/>
            <a:endParaRPr lang="en-US" dirty="0">
              <a:solidFill>
                <a:schemeClr val="tx1"/>
              </a:solidFill>
            </a:endParaRPr>
          </a:p>
        </p:txBody>
      </p:sp>
      <p:sp>
        <p:nvSpPr>
          <p:cNvPr id="7" name="Rectangle 6"/>
          <p:cNvSpPr/>
          <p:nvPr/>
        </p:nvSpPr>
        <p:spPr>
          <a:xfrm>
            <a:off x="3061291" y="1066800"/>
            <a:ext cx="1929897"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sz="1900" dirty="0">
              <a:solidFill>
                <a:schemeClr val="tx1"/>
              </a:solidFill>
            </a:endParaRPr>
          </a:p>
          <a:p>
            <a:pPr algn="ctr"/>
            <a:r>
              <a:rPr lang="en-US" sz="1400" dirty="0" err="1">
                <a:solidFill>
                  <a:schemeClr val="tx1"/>
                </a:solidFill>
              </a:rPr>
              <a:t>OnNavigatedFrom</a:t>
            </a:r>
            <a:endParaRPr lang="en-US" sz="1400" dirty="0">
              <a:solidFill>
                <a:schemeClr val="tx1"/>
              </a:solidFill>
            </a:endParaRPr>
          </a:p>
          <a:p>
            <a:pPr algn="ctr"/>
            <a:r>
              <a:rPr lang="en-US" sz="1400" dirty="0">
                <a:solidFill>
                  <a:schemeClr val="tx1"/>
                </a:solidFill>
              </a:rPr>
              <a:t>Method</a:t>
            </a:r>
          </a:p>
          <a:p>
            <a:pPr algn="ctr"/>
            <a:endParaRPr lang="en-US" dirty="0">
              <a:solidFill>
                <a:schemeClr val="tx1"/>
              </a:solidFill>
            </a:endParaRPr>
          </a:p>
        </p:txBody>
      </p:sp>
      <p:sp>
        <p:nvSpPr>
          <p:cNvPr id="8" name="Oval 7"/>
          <p:cNvSpPr/>
          <p:nvPr/>
        </p:nvSpPr>
        <p:spPr>
          <a:xfrm>
            <a:off x="4517462" y="1905000"/>
            <a:ext cx="2197488"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r>
              <a:rPr lang="en-US" b="1" dirty="0">
                <a:solidFill>
                  <a:srgbClr val="C00000"/>
                </a:solidFill>
              </a:rPr>
              <a:t>Running</a:t>
            </a:r>
          </a:p>
        </p:txBody>
      </p:sp>
      <p:sp>
        <p:nvSpPr>
          <p:cNvPr id="9" name="Rectangle 8"/>
          <p:cNvSpPr/>
          <p:nvPr/>
        </p:nvSpPr>
        <p:spPr>
          <a:xfrm>
            <a:off x="6147334" y="3581400"/>
            <a:ext cx="1929897"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r>
              <a:rPr lang="en-US" dirty="0" smtClean="0">
                <a:solidFill>
                  <a:schemeClr val="tx1"/>
                </a:solidFill>
              </a:rPr>
              <a:t>Application</a:t>
            </a:r>
          </a:p>
          <a:p>
            <a:pPr algn="ctr"/>
            <a:r>
              <a:rPr lang="en-US" dirty="0" smtClean="0">
                <a:solidFill>
                  <a:schemeClr val="tx1"/>
                </a:solidFill>
              </a:rPr>
              <a:t>Deactivated</a:t>
            </a:r>
            <a:endParaRPr lang="en-US" dirty="0">
              <a:solidFill>
                <a:schemeClr val="tx1"/>
              </a:solidFill>
            </a:endParaRPr>
          </a:p>
        </p:txBody>
      </p:sp>
      <p:sp>
        <p:nvSpPr>
          <p:cNvPr id="10" name="Rectangle 9"/>
          <p:cNvSpPr/>
          <p:nvPr/>
        </p:nvSpPr>
        <p:spPr>
          <a:xfrm>
            <a:off x="2998554" y="3581400"/>
            <a:ext cx="1929897"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r>
              <a:rPr lang="en-US" dirty="0" smtClean="0">
                <a:solidFill>
                  <a:schemeClr val="tx1"/>
                </a:solidFill>
              </a:rPr>
              <a:t>Application</a:t>
            </a:r>
          </a:p>
          <a:p>
            <a:pPr algn="ctr"/>
            <a:r>
              <a:rPr lang="en-US" dirty="0" smtClean="0">
                <a:solidFill>
                  <a:schemeClr val="tx1"/>
                </a:solidFill>
              </a:rPr>
              <a:t>Activated</a:t>
            </a:r>
            <a:endParaRPr lang="en-US" dirty="0">
              <a:solidFill>
                <a:schemeClr val="tx1"/>
              </a:solidFill>
            </a:endParaRPr>
          </a:p>
        </p:txBody>
      </p:sp>
      <p:sp>
        <p:nvSpPr>
          <p:cNvPr id="11" name="Rectangle 10"/>
          <p:cNvSpPr/>
          <p:nvPr/>
        </p:nvSpPr>
        <p:spPr>
          <a:xfrm>
            <a:off x="6147334" y="4495800"/>
            <a:ext cx="1929897"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sz="1900" dirty="0">
              <a:solidFill>
                <a:schemeClr val="tx1"/>
              </a:solidFill>
            </a:endParaRPr>
          </a:p>
          <a:p>
            <a:pPr algn="ctr"/>
            <a:r>
              <a:rPr lang="en-US" sz="1400" dirty="0" err="1">
                <a:solidFill>
                  <a:schemeClr val="tx1"/>
                </a:solidFill>
              </a:rPr>
              <a:t>OnNavigatedFrom</a:t>
            </a:r>
            <a:endParaRPr lang="en-US" sz="1400" dirty="0">
              <a:solidFill>
                <a:schemeClr val="tx1"/>
              </a:solidFill>
            </a:endParaRPr>
          </a:p>
          <a:p>
            <a:pPr algn="ctr"/>
            <a:r>
              <a:rPr lang="en-US" sz="1400" dirty="0">
                <a:solidFill>
                  <a:schemeClr val="tx1"/>
                </a:solidFill>
              </a:rPr>
              <a:t>Method</a:t>
            </a:r>
          </a:p>
          <a:p>
            <a:pPr algn="ctr"/>
            <a:endParaRPr lang="en-US" dirty="0">
              <a:solidFill>
                <a:schemeClr val="tx1"/>
              </a:solidFill>
            </a:endParaRPr>
          </a:p>
        </p:txBody>
      </p:sp>
      <p:sp>
        <p:nvSpPr>
          <p:cNvPr id="12" name="Rectangle 11"/>
          <p:cNvSpPr/>
          <p:nvPr/>
        </p:nvSpPr>
        <p:spPr>
          <a:xfrm>
            <a:off x="2998554" y="4495800"/>
            <a:ext cx="1929897"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sz="1900" dirty="0">
              <a:solidFill>
                <a:schemeClr val="tx1"/>
              </a:solidFill>
            </a:endParaRPr>
          </a:p>
          <a:p>
            <a:pPr algn="ctr"/>
            <a:r>
              <a:rPr lang="en-US" sz="1400" dirty="0" err="1">
                <a:solidFill>
                  <a:schemeClr val="tx1"/>
                </a:solidFill>
              </a:rPr>
              <a:t>OnNavigatedTo</a:t>
            </a:r>
            <a:endParaRPr lang="en-US" sz="1400" dirty="0">
              <a:solidFill>
                <a:schemeClr val="tx1"/>
              </a:solidFill>
            </a:endParaRPr>
          </a:p>
          <a:p>
            <a:pPr algn="ctr"/>
            <a:r>
              <a:rPr lang="en-US" sz="1400" dirty="0">
                <a:solidFill>
                  <a:schemeClr val="tx1"/>
                </a:solidFill>
              </a:rPr>
              <a:t>Method</a:t>
            </a:r>
          </a:p>
          <a:p>
            <a:pPr algn="ctr"/>
            <a:endParaRPr lang="en-US" dirty="0">
              <a:solidFill>
                <a:schemeClr val="tx1"/>
              </a:solidFill>
            </a:endParaRPr>
          </a:p>
        </p:txBody>
      </p:sp>
      <p:sp>
        <p:nvSpPr>
          <p:cNvPr id="13" name="Oval 12"/>
          <p:cNvSpPr/>
          <p:nvPr/>
        </p:nvSpPr>
        <p:spPr>
          <a:xfrm>
            <a:off x="4503377" y="5334000"/>
            <a:ext cx="2197488"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r>
              <a:rPr lang="en-US" sz="1700" b="1" dirty="0">
                <a:solidFill>
                  <a:srgbClr val="C00000"/>
                </a:solidFill>
              </a:rPr>
              <a:t>Dormant</a:t>
            </a:r>
          </a:p>
        </p:txBody>
      </p:sp>
      <p:sp>
        <p:nvSpPr>
          <p:cNvPr id="14" name="Oval 13"/>
          <p:cNvSpPr/>
          <p:nvPr/>
        </p:nvSpPr>
        <p:spPr>
          <a:xfrm>
            <a:off x="1962547" y="5334000"/>
            <a:ext cx="2197488"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r>
              <a:rPr lang="en-US" sz="1700" b="1" dirty="0" err="1">
                <a:solidFill>
                  <a:srgbClr val="C00000"/>
                </a:solidFill>
              </a:rPr>
              <a:t>Tombstoned</a:t>
            </a:r>
            <a:endParaRPr lang="en-US" sz="1700" b="1" dirty="0">
              <a:solidFill>
                <a:srgbClr val="C00000"/>
              </a:solidFill>
            </a:endParaRPr>
          </a:p>
        </p:txBody>
      </p:sp>
      <p:sp>
        <p:nvSpPr>
          <p:cNvPr id="15" name="Down Arrow 14"/>
          <p:cNvSpPr/>
          <p:nvPr/>
        </p:nvSpPr>
        <p:spPr>
          <a:xfrm>
            <a:off x="7008574" y="838200"/>
            <a:ext cx="304721"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16" name="Down Arrow 15"/>
          <p:cNvSpPr/>
          <p:nvPr/>
        </p:nvSpPr>
        <p:spPr>
          <a:xfrm rot="10800000">
            <a:off x="3811142" y="838200"/>
            <a:ext cx="304721"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17" name="Down Arrow 16"/>
          <p:cNvSpPr/>
          <p:nvPr/>
        </p:nvSpPr>
        <p:spPr>
          <a:xfrm>
            <a:off x="6959922" y="4267200"/>
            <a:ext cx="304721"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18" name="Down Arrow 17"/>
          <p:cNvSpPr/>
          <p:nvPr/>
        </p:nvSpPr>
        <p:spPr>
          <a:xfrm rot="10800000">
            <a:off x="3873879" y="4267200"/>
            <a:ext cx="304721"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19" name="Down Arrow 18"/>
          <p:cNvSpPr/>
          <p:nvPr/>
        </p:nvSpPr>
        <p:spPr>
          <a:xfrm rot="2084664">
            <a:off x="6174396" y="1744228"/>
            <a:ext cx="304721" cy="246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20" name="Down Arrow 19"/>
          <p:cNvSpPr/>
          <p:nvPr/>
        </p:nvSpPr>
        <p:spPr>
          <a:xfrm rot="8390305">
            <a:off x="4583131" y="1730610"/>
            <a:ext cx="304721" cy="338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21" name="Down Arrow 20"/>
          <p:cNvSpPr/>
          <p:nvPr/>
        </p:nvSpPr>
        <p:spPr>
          <a:xfrm rot="19036846">
            <a:off x="6434017" y="3229005"/>
            <a:ext cx="304721" cy="30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22" name="Down Arrow 21"/>
          <p:cNvSpPr/>
          <p:nvPr/>
        </p:nvSpPr>
        <p:spPr>
          <a:xfrm rot="13362432">
            <a:off x="4496843" y="3241017"/>
            <a:ext cx="304721" cy="30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23" name="Down Arrow 22"/>
          <p:cNvSpPr/>
          <p:nvPr/>
        </p:nvSpPr>
        <p:spPr>
          <a:xfrm rot="2512854">
            <a:off x="6512033" y="5167968"/>
            <a:ext cx="304721" cy="41666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24" name="Down Arrow 23"/>
          <p:cNvSpPr/>
          <p:nvPr/>
        </p:nvSpPr>
        <p:spPr>
          <a:xfrm rot="8770175">
            <a:off x="4526461" y="5133105"/>
            <a:ext cx="304721" cy="36205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25" name="Down Arrow 24"/>
          <p:cNvSpPr/>
          <p:nvPr/>
        </p:nvSpPr>
        <p:spPr>
          <a:xfrm rot="12048604">
            <a:off x="3798088" y="5128918"/>
            <a:ext cx="304721" cy="3620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26" name="Down Arrow 25"/>
          <p:cNvSpPr/>
          <p:nvPr/>
        </p:nvSpPr>
        <p:spPr>
          <a:xfrm rot="5400000">
            <a:off x="4224839" y="5975346"/>
            <a:ext cx="228600" cy="2413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8821" tIns="54411" rIns="108821" bIns="54411" rtlCol="0" anchor="ctr"/>
          <a:lstStyle/>
          <a:p>
            <a:pPr algn="ctr"/>
            <a:endParaRPr lang="en-US"/>
          </a:p>
        </p:txBody>
      </p:sp>
      <p:sp>
        <p:nvSpPr>
          <p:cNvPr id="2" name="Rounded Rectangle 1"/>
          <p:cNvSpPr/>
          <p:nvPr/>
        </p:nvSpPr>
        <p:spPr>
          <a:xfrm>
            <a:off x="9078135" y="862197"/>
            <a:ext cx="2729789" cy="298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r>
              <a:rPr lang="en-US" sz="3000" b="1" dirty="0"/>
              <a:t>Application</a:t>
            </a:r>
          </a:p>
          <a:p>
            <a:pPr algn="ctr"/>
            <a:r>
              <a:rPr lang="en-US" sz="3000" b="1" dirty="0"/>
              <a:t>Life-Cycle</a:t>
            </a:r>
          </a:p>
        </p:txBody>
      </p:sp>
    </p:spTree>
    <p:extLst>
      <p:ext uri="{BB962C8B-B14F-4D97-AF65-F5344CB8AC3E}">
        <p14:creationId xmlns:p14="http://schemas.microsoft.com/office/powerpoint/2010/main" val="406676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ppt_x"/>
                                          </p:val>
                                        </p:tav>
                                        <p:tav tm="100000">
                                          <p:val>
                                            <p:strVal val="#ppt_x"/>
                                          </p:val>
                                        </p:tav>
                                      </p:tavLst>
                                    </p:anim>
                                    <p:anim calcmode="lin" valueType="num">
                                      <p:cBhvr additive="base">
                                        <p:cTn id="82" dur="500" fill="hold"/>
                                        <p:tgtEl>
                                          <p:spTgt spid="1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ppt_x"/>
                                          </p:val>
                                        </p:tav>
                                        <p:tav tm="100000">
                                          <p:val>
                                            <p:strVal val="#ppt_x"/>
                                          </p:val>
                                        </p:tav>
                                      </p:tavLst>
                                    </p:anim>
                                    <p:anim calcmode="lin" valueType="num">
                                      <p:cBhvr additive="base">
                                        <p:cTn id="90" dur="500" fill="hold"/>
                                        <p:tgtEl>
                                          <p:spTgt spid="1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500" fill="hold"/>
                                        <p:tgtEl>
                                          <p:spTgt spid="20"/>
                                        </p:tgtEl>
                                        <p:attrNameLst>
                                          <p:attrName>ppt_x</p:attrName>
                                        </p:attrNameLst>
                                      </p:cBhvr>
                                      <p:tavLst>
                                        <p:tav tm="0">
                                          <p:val>
                                            <p:strVal val="#ppt_x"/>
                                          </p:val>
                                        </p:tav>
                                        <p:tav tm="100000">
                                          <p:val>
                                            <p:strVal val="#ppt_x"/>
                                          </p:val>
                                        </p:tav>
                                      </p:tavLst>
                                    </p:anim>
                                    <p:anim calcmode="lin" valueType="num">
                                      <p:cBhvr additive="base">
                                        <p:cTn id="100" dur="500" fill="hold"/>
                                        <p:tgtEl>
                                          <p:spTgt spid="2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additive="base">
                                        <p:cTn id="103" dur="500" fill="hold"/>
                                        <p:tgtEl>
                                          <p:spTgt spid="7"/>
                                        </p:tgtEl>
                                        <p:attrNameLst>
                                          <p:attrName>ppt_x</p:attrName>
                                        </p:attrNameLst>
                                      </p:cBhvr>
                                      <p:tavLst>
                                        <p:tav tm="0">
                                          <p:val>
                                            <p:strVal val="#ppt_x"/>
                                          </p:val>
                                        </p:tav>
                                        <p:tav tm="100000">
                                          <p:val>
                                            <p:strVal val="#ppt_x"/>
                                          </p:val>
                                        </p:tav>
                                      </p:tavLst>
                                    </p:anim>
                                    <p:anim calcmode="lin" valueType="num">
                                      <p:cBhvr additive="base">
                                        <p:cTn id="104" dur="500" fill="hold"/>
                                        <p:tgtEl>
                                          <p:spTgt spid="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fill="hold"/>
                                        <p:tgtEl>
                                          <p:spTgt spid="5"/>
                                        </p:tgtEl>
                                        <p:attrNameLst>
                                          <p:attrName>ppt_x</p:attrName>
                                        </p:attrNameLst>
                                      </p:cBhvr>
                                      <p:tavLst>
                                        <p:tav tm="0">
                                          <p:val>
                                            <p:strVal val="#ppt_x"/>
                                          </p:val>
                                        </p:tav>
                                        <p:tav tm="100000">
                                          <p:val>
                                            <p:strVal val="#ppt_x"/>
                                          </p:val>
                                        </p:tav>
                                      </p:tavLst>
                                    </p:anim>
                                    <p:anim calcmode="lin" valueType="num">
                                      <p:cBhvr additive="base">
                                        <p:cTn id="1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20F5D4C-DED1-4A7C-822D-1B2AB520D639}"/>
</file>

<file path=customXml/itemProps2.xml><?xml version="1.0" encoding="utf-8"?>
<ds:datastoreItem xmlns:ds="http://schemas.openxmlformats.org/officeDocument/2006/customXml" ds:itemID="{523E7F3B-7110-4916-BFB6-191C0ADC7254}"/>
</file>

<file path=customXml/itemProps3.xml><?xml version="1.0" encoding="utf-8"?>
<ds:datastoreItem xmlns:ds="http://schemas.openxmlformats.org/officeDocument/2006/customXml" ds:itemID="{DC7922FF-9F81-40BA-BF69-3EA8F8E69DB2}"/>
</file>

<file path=docProps/app.xml><?xml version="1.0" encoding="utf-8"?>
<Properties xmlns="http://schemas.openxmlformats.org/officeDocument/2006/extended-properties" xmlns:vt="http://schemas.openxmlformats.org/officeDocument/2006/docPropsVTypes">
  <Template>BUILD_Breakout_Template _ SAMPLE for Scott 7.28</Template>
  <TotalTime>4581</TotalTime>
  <Words>493</Words>
  <Application>Microsoft Office PowerPoint</Application>
  <PresentationFormat>Custom</PresentationFormat>
  <Paragraphs>76</Paragraphs>
  <Slides>20</Slides>
  <Notes>6</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Windows Phone Xaml apps  Please sit close</vt:lpstr>
      <vt:lpstr>Agenda</vt:lpstr>
      <vt:lpstr>Creating Great Windows Phone Applications Is Easier Because of Great Tools and Frameworks</vt:lpstr>
      <vt:lpstr>PowerPoint Presentation</vt:lpstr>
      <vt:lpstr>PowerPoint Presentation</vt:lpstr>
      <vt:lpstr>PowerPoint Presentation</vt:lpstr>
      <vt:lpstr>First Xaml Application </vt:lpstr>
      <vt:lpstr>PowerPoint Presentation</vt:lpstr>
      <vt:lpstr>PowerPoint Presentation</vt:lpstr>
      <vt:lpstr>PowerPoint Presentation</vt:lpstr>
      <vt:lpstr>PowerPoint Presentation</vt:lpstr>
      <vt:lpstr>PowerPoint Presentation</vt:lpstr>
      <vt:lpstr>Fast Application Switching </vt:lpstr>
      <vt:lpstr>PowerPoint Presentation</vt:lpstr>
      <vt:lpstr>Data Binding </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APP-831T: Windows Phone XAML apps</dc:title>
  <dc:subject>BUILD</dc:subject>
  <dc:creator>Jesse Liberty</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327</cp:revision>
  <cp:lastPrinted>2010-05-11T05:02:34Z</cp:lastPrinted>
  <dcterms:created xsi:type="dcterms:W3CDTF">2011-08-03T21:25:07Z</dcterms:created>
  <dcterms:modified xsi:type="dcterms:W3CDTF">2011-09-16T17:22:40Z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