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36"/>
  </p:notesMasterIdLst>
  <p:handoutMasterIdLst>
    <p:handoutMasterId r:id="rId37"/>
  </p:handoutMasterIdLst>
  <p:sldIdLst>
    <p:sldId id="499" r:id="rId11"/>
    <p:sldId id="535" r:id="rId12"/>
    <p:sldId id="536" r:id="rId13"/>
    <p:sldId id="503" r:id="rId14"/>
    <p:sldId id="513" r:id="rId15"/>
    <p:sldId id="465" r:id="rId16"/>
    <p:sldId id="490" r:id="rId17"/>
    <p:sldId id="523" r:id="rId18"/>
    <p:sldId id="521" r:id="rId19"/>
    <p:sldId id="522" r:id="rId20"/>
    <p:sldId id="543" r:id="rId21"/>
    <p:sldId id="506" r:id="rId22"/>
    <p:sldId id="548" r:id="rId23"/>
    <p:sldId id="549" r:id="rId24"/>
    <p:sldId id="550" r:id="rId25"/>
    <p:sldId id="542" r:id="rId26"/>
    <p:sldId id="544" r:id="rId27"/>
    <p:sldId id="507" r:id="rId28"/>
    <p:sldId id="530" r:id="rId29"/>
    <p:sldId id="545" r:id="rId30"/>
    <p:sldId id="546" r:id="rId31"/>
    <p:sldId id="547" r:id="rId32"/>
    <p:sldId id="552" r:id="rId33"/>
    <p:sldId id="271" r:id="rId34"/>
    <p:sldId id="377" r:id="rId3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F8F57B"/>
    <a:srgbClr val="457EC1"/>
    <a:srgbClr val="FFFFFF"/>
    <a:srgbClr val="EF4423"/>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4" autoAdjust="0"/>
    <p:restoredTop sz="92825"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6:06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86734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38675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881673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511973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511973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511973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692999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511973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511973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6:06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160895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53790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51197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29403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123520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16820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310134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msdn.microsoft.com/en-us/windows/" TargetMode="External"/><Relationship Id="rId3" Type="http://schemas.openxmlformats.org/officeDocument/2006/relationships/hyperlink" Target="http://go.microsoft.com/fwlink/?LinkId=227361" TargetMode="External"/><Relationship Id="rId7" Type="http://schemas.openxmlformats.org/officeDocument/2006/relationships/hyperlink" Target="http://go.microsoft.com/fwlink/?LinkId=227356&amp;clcid=0x409" TargetMode="External"/><Relationship Id="rId2" Type="http://schemas.openxmlformats.org/officeDocument/2006/relationships/hyperlink" Target="http://go.microsoft.com/fwlink/p/?LinkId=226751" TargetMode="External"/><Relationship Id="rId1" Type="http://schemas.openxmlformats.org/officeDocument/2006/relationships/slideLayout" Target="../slideLayouts/slideLayout3.xml"/><Relationship Id="rId6" Type="http://schemas.openxmlformats.org/officeDocument/2006/relationships/hyperlink" Target="http://go.microsoft.com/fwlink/?LinkId=227372&amp;clcid=0x409" TargetMode="External"/><Relationship Id="rId5" Type="http://schemas.openxmlformats.org/officeDocument/2006/relationships/hyperlink" Target="http://go.microsoft.com/fwlink/?LinkId=227341&amp;clcid=0x409" TargetMode="External"/><Relationship Id="rId4" Type="http://schemas.openxmlformats.org/officeDocument/2006/relationships/hyperlink" Target="http://go.microsoft.com/fwlink/?LinkID=227345&amp;clcid=0x409"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great networked media devices for Play To apps</a:t>
            </a:r>
          </a:p>
        </p:txBody>
      </p:sp>
      <p:sp>
        <p:nvSpPr>
          <p:cNvPr id="3" name="Subtitle 2"/>
          <p:cNvSpPr>
            <a:spLocks noGrp="1"/>
          </p:cNvSpPr>
          <p:nvPr>
            <p:ph type="subTitle" idx="1"/>
          </p:nvPr>
        </p:nvSpPr>
        <p:spPr/>
        <p:txBody>
          <a:bodyPr/>
          <a:lstStyle/>
          <a:p>
            <a:r>
              <a:rPr lang="en-US" dirty="0" smtClean="0">
                <a:latin typeface="+mj-lt"/>
              </a:rPr>
              <a:t>Edwin Heredia &amp; Zane Salim</a:t>
            </a:r>
          </a:p>
          <a:p>
            <a:r>
              <a:rPr lang="en-US" dirty="0" smtClean="0"/>
              <a:t>Program Managers</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HW-177T</a:t>
            </a:r>
          </a:p>
        </p:txBody>
      </p:sp>
    </p:spTree>
    <p:extLst>
      <p:ext uri="{BB962C8B-B14F-4D97-AF65-F5344CB8AC3E}">
        <p14:creationId xmlns:p14="http://schemas.microsoft.com/office/powerpoint/2010/main" val="195801753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699812" y="2163574"/>
            <a:ext cx="3222785" cy="2110597"/>
            <a:chOff x="7186736" y="1965770"/>
            <a:chExt cx="4557624" cy="2943465"/>
          </a:xfrm>
        </p:grpSpPr>
        <p:pic>
          <p:nvPicPr>
            <p:cNvPr id="2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86736" y="1965770"/>
              <a:ext cx="4557624" cy="29434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6475" y="2101447"/>
              <a:ext cx="4023360" cy="226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260" y="2154627"/>
            <a:ext cx="3424848" cy="192506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Play To Session</a:t>
            </a:r>
            <a:endParaRPr lang="en-US" dirty="0"/>
          </a:p>
        </p:txBody>
      </p:sp>
      <p:sp>
        <p:nvSpPr>
          <p:cNvPr id="12" name="TextBox 11"/>
          <p:cNvSpPr txBox="1"/>
          <p:nvPr/>
        </p:nvSpPr>
        <p:spPr>
          <a:xfrm>
            <a:off x="4483149" y="2343764"/>
            <a:ext cx="4096756" cy="400110"/>
          </a:xfrm>
          <a:prstGeom prst="rect">
            <a:avLst/>
          </a:prstGeom>
          <a:noFill/>
        </p:spPr>
        <p:txBody>
          <a:bodyPr wrap="square" rtlCol="0">
            <a:spAutoFit/>
          </a:bodyPr>
          <a:lstStyle/>
          <a:p>
            <a:r>
              <a:rPr lang="en-US" sz="2000" dirty="0" smtClean="0"/>
              <a:t>2.</a:t>
            </a:r>
            <a:r>
              <a:rPr lang="en-US" sz="2000" b="1" dirty="0" smtClean="0"/>
              <a:t> </a:t>
            </a:r>
            <a:r>
              <a:rPr lang="en-US" sz="2000" dirty="0" smtClean="0"/>
              <a:t>User selects content</a:t>
            </a:r>
          </a:p>
        </p:txBody>
      </p:sp>
      <p:sp>
        <p:nvSpPr>
          <p:cNvPr id="18" name="TextBox 17"/>
          <p:cNvSpPr txBox="1"/>
          <p:nvPr/>
        </p:nvSpPr>
        <p:spPr>
          <a:xfrm>
            <a:off x="4483148" y="3018818"/>
            <a:ext cx="3657967" cy="400110"/>
          </a:xfrm>
          <a:prstGeom prst="rect">
            <a:avLst/>
          </a:prstGeom>
          <a:noFill/>
        </p:spPr>
        <p:txBody>
          <a:bodyPr wrap="square" rtlCol="0">
            <a:spAutoFit/>
          </a:bodyPr>
          <a:lstStyle/>
          <a:p>
            <a:r>
              <a:rPr lang="en-US" sz="2000" dirty="0"/>
              <a:t>3</a:t>
            </a:r>
            <a:r>
              <a:rPr lang="en-US" sz="2000" dirty="0" smtClean="0"/>
              <a:t>. User invokes Play To</a:t>
            </a:r>
            <a:endParaRPr lang="en-US" sz="2000" dirty="0"/>
          </a:p>
        </p:txBody>
      </p:sp>
      <p:grpSp>
        <p:nvGrpSpPr>
          <p:cNvPr id="8" name="Group 7"/>
          <p:cNvGrpSpPr/>
          <p:nvPr/>
        </p:nvGrpSpPr>
        <p:grpSpPr>
          <a:xfrm>
            <a:off x="3502214" y="3772582"/>
            <a:ext cx="5414787" cy="414954"/>
            <a:chOff x="3116438" y="3772582"/>
            <a:chExt cx="5414787" cy="414954"/>
          </a:xfrm>
        </p:grpSpPr>
        <p:cxnSp>
          <p:nvCxnSpPr>
            <p:cNvPr id="15" name="Straight Arrow Connector 14"/>
            <p:cNvCxnSpPr/>
            <p:nvPr/>
          </p:nvCxnSpPr>
          <p:spPr>
            <a:xfrm>
              <a:off x="3116438" y="4172692"/>
              <a:ext cx="5414787" cy="148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01201" y="3772582"/>
              <a:ext cx="4650312" cy="400110"/>
            </a:xfrm>
            <a:prstGeom prst="rect">
              <a:avLst/>
            </a:prstGeom>
            <a:noFill/>
          </p:spPr>
          <p:txBody>
            <a:bodyPr wrap="none" rtlCol="0">
              <a:spAutoFit/>
            </a:bodyPr>
            <a:lstStyle/>
            <a:p>
              <a:r>
                <a:rPr lang="en-US" sz="2000" dirty="0" smtClean="0"/>
                <a:t>4. Controller sends the content URI  (Play)</a:t>
              </a:r>
              <a:endParaRPr lang="en-US" sz="2000" dirty="0"/>
            </a:p>
          </p:txBody>
        </p:sp>
      </p:grpSp>
      <p:grpSp>
        <p:nvGrpSpPr>
          <p:cNvPr id="4" name="Group 3"/>
          <p:cNvGrpSpPr/>
          <p:nvPr/>
        </p:nvGrpSpPr>
        <p:grpSpPr>
          <a:xfrm>
            <a:off x="3604740" y="1410838"/>
            <a:ext cx="5414787" cy="570084"/>
            <a:chOff x="3218964" y="1410838"/>
            <a:chExt cx="5414787" cy="570084"/>
          </a:xfrm>
        </p:grpSpPr>
        <p:sp>
          <p:nvSpPr>
            <p:cNvPr id="11" name="TextBox 10"/>
            <p:cNvSpPr txBox="1"/>
            <p:nvPr/>
          </p:nvSpPr>
          <p:spPr>
            <a:xfrm>
              <a:off x="3925809" y="1410838"/>
              <a:ext cx="4001095" cy="400110"/>
            </a:xfrm>
            <a:prstGeom prst="rect">
              <a:avLst/>
            </a:prstGeom>
            <a:noFill/>
          </p:spPr>
          <p:txBody>
            <a:bodyPr wrap="none" rtlCol="0">
              <a:spAutoFit/>
            </a:bodyPr>
            <a:lstStyle/>
            <a:p>
              <a:r>
                <a:rPr lang="en-US" sz="2000" dirty="0" smtClean="0"/>
                <a:t>1. List of supported formats/profiles</a:t>
              </a:r>
              <a:endParaRPr lang="en-US" sz="2000" dirty="0"/>
            </a:p>
          </p:txBody>
        </p:sp>
        <p:cxnSp>
          <p:nvCxnSpPr>
            <p:cNvPr id="27" name="Straight Connector 26"/>
            <p:cNvCxnSpPr/>
            <p:nvPr/>
          </p:nvCxnSpPr>
          <p:spPr>
            <a:xfrm flipH="1">
              <a:off x="3218964" y="1980922"/>
              <a:ext cx="5414787"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3502214" y="4429951"/>
            <a:ext cx="5414787" cy="433944"/>
            <a:chOff x="2968641" y="4991100"/>
            <a:chExt cx="5414787" cy="433944"/>
          </a:xfrm>
        </p:grpSpPr>
        <p:cxnSp>
          <p:nvCxnSpPr>
            <p:cNvPr id="28" name="Straight Arrow Connector 27"/>
            <p:cNvCxnSpPr/>
            <p:nvPr/>
          </p:nvCxnSpPr>
          <p:spPr>
            <a:xfrm>
              <a:off x="2968641" y="5410200"/>
              <a:ext cx="5414787" cy="14844"/>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6225" y="4991100"/>
              <a:ext cx="2029082" cy="400110"/>
            </a:xfrm>
            <a:prstGeom prst="rect">
              <a:avLst/>
            </a:prstGeom>
            <a:noFill/>
          </p:spPr>
          <p:txBody>
            <a:bodyPr wrap="none" rtlCol="0">
              <a:spAutoFit/>
            </a:bodyPr>
            <a:lstStyle/>
            <a:p>
              <a:r>
                <a:rPr lang="en-US" sz="2000" dirty="0"/>
                <a:t>5</a:t>
              </a:r>
              <a:r>
                <a:rPr lang="en-US" sz="2000" dirty="0" smtClean="0"/>
                <a:t>. </a:t>
              </a:r>
              <a:r>
                <a:rPr lang="en-US" sz="2000" dirty="0"/>
                <a:t> </a:t>
              </a:r>
              <a:r>
                <a:rPr lang="en-US" sz="2000" dirty="0" smtClean="0"/>
                <a:t>HTTP Request</a:t>
              </a:r>
              <a:endParaRPr lang="en-US" sz="2000" dirty="0"/>
            </a:p>
          </p:txBody>
        </p:sp>
      </p:grpSp>
      <p:grpSp>
        <p:nvGrpSpPr>
          <p:cNvPr id="13" name="Group 12"/>
          <p:cNvGrpSpPr/>
          <p:nvPr/>
        </p:nvGrpSpPr>
        <p:grpSpPr>
          <a:xfrm>
            <a:off x="3416945" y="5898229"/>
            <a:ext cx="5414787" cy="414954"/>
            <a:chOff x="3031169" y="5898229"/>
            <a:chExt cx="5414787" cy="414954"/>
          </a:xfrm>
        </p:grpSpPr>
        <p:cxnSp>
          <p:nvCxnSpPr>
            <p:cNvPr id="31" name="Straight Arrow Connector 30"/>
            <p:cNvCxnSpPr/>
            <p:nvPr/>
          </p:nvCxnSpPr>
          <p:spPr>
            <a:xfrm>
              <a:off x="3031169" y="6298339"/>
              <a:ext cx="5414787" cy="148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30074" y="5898229"/>
              <a:ext cx="2387513" cy="400110"/>
            </a:xfrm>
            <a:prstGeom prst="rect">
              <a:avLst/>
            </a:prstGeom>
            <a:noFill/>
          </p:spPr>
          <p:txBody>
            <a:bodyPr wrap="none" rtlCol="0">
              <a:spAutoFit/>
            </a:bodyPr>
            <a:lstStyle/>
            <a:p>
              <a:r>
                <a:rPr lang="en-US" sz="2000" dirty="0" smtClean="0"/>
                <a:t>7. Pause, Stop, Seek </a:t>
              </a:r>
              <a:endParaRPr lang="en-US" sz="2000" dirty="0"/>
            </a:p>
          </p:txBody>
        </p:sp>
      </p:grpSp>
      <p:grpSp>
        <p:nvGrpSpPr>
          <p:cNvPr id="10" name="Group 9"/>
          <p:cNvGrpSpPr/>
          <p:nvPr/>
        </p:nvGrpSpPr>
        <p:grpSpPr>
          <a:xfrm>
            <a:off x="3445062" y="5228741"/>
            <a:ext cx="8361504" cy="800788"/>
            <a:chOff x="3116438" y="5228741"/>
            <a:chExt cx="8361504" cy="800788"/>
          </a:xfrm>
        </p:grpSpPr>
        <p:cxnSp>
          <p:nvCxnSpPr>
            <p:cNvPr id="30" name="Straight Arrow Connector 29"/>
            <p:cNvCxnSpPr/>
            <p:nvPr/>
          </p:nvCxnSpPr>
          <p:spPr>
            <a:xfrm>
              <a:off x="3116438" y="5640044"/>
              <a:ext cx="5414787" cy="148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38597" y="5228741"/>
              <a:ext cx="2170466" cy="400110"/>
            </a:xfrm>
            <a:prstGeom prst="rect">
              <a:avLst/>
            </a:prstGeom>
            <a:noFill/>
          </p:spPr>
          <p:txBody>
            <a:bodyPr wrap="none" rtlCol="0">
              <a:spAutoFit/>
            </a:bodyPr>
            <a:lstStyle/>
            <a:p>
              <a:r>
                <a:rPr lang="en-US" sz="2000" dirty="0"/>
                <a:t>6</a:t>
              </a:r>
              <a:r>
                <a:rPr lang="en-US" sz="2000" dirty="0" smtClean="0"/>
                <a:t>.  Content stream</a:t>
              </a:r>
              <a:endParaRPr lang="en-US" sz="2000" dirty="0"/>
            </a:p>
          </p:txBody>
        </p:sp>
        <p:sp>
          <p:nvSpPr>
            <p:cNvPr id="3" name="TextBox 2"/>
            <p:cNvSpPr txBox="1"/>
            <p:nvPr/>
          </p:nvSpPr>
          <p:spPr>
            <a:xfrm>
              <a:off x="8728774" y="5413976"/>
              <a:ext cx="2749168" cy="615553"/>
            </a:xfrm>
            <a:prstGeom prst="rect">
              <a:avLst/>
            </a:prstGeom>
            <a:noFill/>
          </p:spPr>
          <p:txBody>
            <a:bodyPr wrap="square" lIns="0" tIns="0" rIns="0" bIns="0" rtlCol="0">
              <a:spAutoFit/>
            </a:bodyPr>
            <a:lstStyle/>
            <a:p>
              <a:r>
                <a:rPr lang="en-US" sz="2000" dirty="0" smtClean="0">
                  <a:gradFill>
                    <a:gsLst>
                      <a:gs pos="0">
                        <a:schemeClr val="tx1"/>
                      </a:gs>
                      <a:gs pos="86000">
                        <a:schemeClr val="tx1"/>
                      </a:gs>
                    </a:gsLst>
                    <a:lin ang="5400000" scaled="0"/>
                  </a:gradFill>
                </a:rPr>
                <a:t>TV plays content progressively</a:t>
              </a:r>
            </a:p>
          </p:txBody>
        </p:sp>
      </p:grpSp>
    </p:spTree>
    <p:extLst>
      <p:ext uri="{BB962C8B-B14F-4D97-AF65-F5344CB8AC3E}">
        <p14:creationId xmlns:p14="http://schemas.microsoft.com/office/powerpoint/2010/main" val="117797812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xit" presetSubtype="0" fill="hold" nodeType="after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xit" presetSubtype="0" fill="hold" grpId="1" nodeType="after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xit" presetSubtype="0" fill="hold" grpId="1" nodeType="after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0" presetClass="exit" presetSubtype="0" fill="hold" nodeType="after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0" presetClass="exit" presetSubtype="0" fill="hold" nodeType="after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10" presetClass="exit" presetSubtype="0" fill="hold" nodeType="afterEffect">
                                  <p:stCondLst>
                                    <p:cond delay="0"/>
                                  </p:stCondLst>
                                  <p:childTnLst>
                                    <p:animEffect transition="out" filter="fade">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8" grpId="0"/>
      <p:bldP spid="1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dirty="0" smtClean="0"/>
              <a:t>Enabling Play To in apps</a:t>
            </a:r>
            <a:endParaRPr lang="en-US" dirty="0"/>
          </a:p>
        </p:txBody>
      </p:sp>
      <p:sp>
        <p:nvSpPr>
          <p:cNvPr id="5" name="Text Placeholder 5"/>
          <p:cNvSpPr>
            <a:spLocks noGrp="1"/>
          </p:cNvSpPr>
          <p:nvPr>
            <p:ph type="body" sz="quarter" idx="10"/>
          </p:nvPr>
        </p:nvSpPr>
        <p:spPr>
          <a:xfrm>
            <a:off x="519112" y="1905001"/>
            <a:ext cx="11149015" cy="4795344"/>
          </a:xfrm>
        </p:spPr>
        <p:txBody>
          <a:bodyPr>
            <a:normAutofit fontScale="92500" lnSpcReduction="10000"/>
          </a:bodyPr>
          <a:lstStyle/>
          <a:p>
            <a:r>
              <a:rPr lang="en-US" sz="1600" dirty="0">
                <a:solidFill>
                  <a:schemeClr val="accent6">
                    <a:lumMod val="50000"/>
                  </a:schemeClr>
                </a:solidFill>
              </a:rPr>
              <a:t>&lt;body&gt;</a:t>
            </a:r>
          </a:p>
          <a:p>
            <a:r>
              <a:rPr lang="en-US" sz="1600" dirty="0" smtClean="0">
                <a:solidFill>
                  <a:schemeClr val="accent6">
                    <a:lumMod val="50000"/>
                  </a:schemeClr>
                </a:solidFill>
              </a:rPr>
              <a:t>&lt;video </a:t>
            </a:r>
            <a:r>
              <a:rPr lang="en-US" sz="1600" dirty="0">
                <a:solidFill>
                  <a:schemeClr val="accent6">
                    <a:lumMod val="50000"/>
                  </a:schemeClr>
                </a:solidFill>
              </a:rPr>
              <a:t>id=“</a:t>
            </a:r>
            <a:r>
              <a:rPr lang="en-US" sz="1600" dirty="0" err="1">
                <a:solidFill>
                  <a:schemeClr val="accent6">
                    <a:lumMod val="50000"/>
                  </a:schemeClr>
                </a:solidFill>
              </a:rPr>
              <a:t>videoplayer</a:t>
            </a:r>
            <a:r>
              <a:rPr lang="en-US" sz="1600" dirty="0">
                <a:solidFill>
                  <a:schemeClr val="accent6">
                    <a:lumMod val="50000"/>
                  </a:schemeClr>
                </a:solidFill>
              </a:rPr>
              <a:t>” </a:t>
            </a:r>
            <a:r>
              <a:rPr lang="en-US" sz="1600" dirty="0" err="1">
                <a:solidFill>
                  <a:schemeClr val="accent6">
                    <a:lumMod val="50000"/>
                  </a:schemeClr>
                </a:solidFill>
              </a:rPr>
              <a:t>src</a:t>
            </a:r>
            <a:r>
              <a:rPr lang="en-US" sz="1600" dirty="0">
                <a:solidFill>
                  <a:schemeClr val="accent6">
                    <a:lumMod val="50000"/>
                  </a:schemeClr>
                </a:solidFill>
              </a:rPr>
              <a:t>=“http://www.contoso.com/clip.mp4” </a:t>
            </a:r>
            <a:r>
              <a:rPr lang="en-US" sz="1600" dirty="0" smtClean="0">
                <a:solidFill>
                  <a:schemeClr val="accent6">
                    <a:lumMod val="50000"/>
                  </a:schemeClr>
                </a:solidFill>
              </a:rPr>
              <a:t>controls </a:t>
            </a:r>
            <a:r>
              <a:rPr lang="en-US" sz="1600" dirty="0" err="1">
                <a:solidFill>
                  <a:schemeClr val="accent6">
                    <a:lumMod val="50000"/>
                  </a:schemeClr>
                </a:solidFill>
              </a:rPr>
              <a:t>autoplay</a:t>
            </a:r>
            <a:r>
              <a:rPr lang="en-US" sz="1600" dirty="0">
                <a:solidFill>
                  <a:schemeClr val="accent6">
                    <a:lumMod val="50000"/>
                  </a:schemeClr>
                </a:solidFill>
              </a:rPr>
              <a:t> </a:t>
            </a:r>
            <a:r>
              <a:rPr lang="en-US" sz="1600" dirty="0" smtClean="0">
                <a:solidFill>
                  <a:schemeClr val="accent6">
                    <a:lumMod val="50000"/>
                  </a:schemeClr>
                </a:solidFill>
              </a:rPr>
              <a:t>/&gt;</a:t>
            </a:r>
            <a:endParaRPr lang="en-US" sz="1600" dirty="0">
              <a:solidFill>
                <a:schemeClr val="accent6">
                  <a:lumMod val="50000"/>
                </a:schemeClr>
              </a:solidFill>
            </a:endParaRPr>
          </a:p>
          <a:p>
            <a:r>
              <a:rPr lang="en-US" sz="1600" dirty="0"/>
              <a:t>&lt;script </a:t>
            </a:r>
            <a:r>
              <a:rPr lang="en-US" sz="1600" dirty="0">
                <a:solidFill>
                  <a:srgbClr val="FF0000"/>
                </a:solidFill>
              </a:rPr>
              <a:t>type</a:t>
            </a:r>
            <a:r>
              <a:rPr lang="en-US" sz="1600" dirty="0">
                <a:solidFill>
                  <a:srgbClr val="0070C0"/>
                </a:solidFill>
              </a:rPr>
              <a:t>=“text/</a:t>
            </a:r>
            <a:r>
              <a:rPr lang="en-US" sz="1600" dirty="0" err="1">
                <a:solidFill>
                  <a:srgbClr val="0070C0"/>
                </a:solidFill>
              </a:rPr>
              <a:t>javascript</a:t>
            </a:r>
            <a:r>
              <a:rPr lang="en-US" sz="1600" dirty="0">
                <a:solidFill>
                  <a:srgbClr val="0070C0"/>
                </a:solidFill>
              </a:rPr>
              <a:t>”&gt;</a:t>
            </a:r>
          </a:p>
          <a:p>
            <a:endParaRPr lang="en-US" sz="1600" dirty="0"/>
          </a:p>
          <a:p>
            <a:r>
              <a:rPr lang="en-US" sz="1600" dirty="0"/>
              <a:t>    </a:t>
            </a:r>
            <a:r>
              <a:rPr lang="en-US" sz="1600" dirty="0">
                <a:solidFill>
                  <a:srgbClr val="00B050"/>
                </a:solidFill>
              </a:rPr>
              <a:t>// Step 1: Obtain </a:t>
            </a:r>
            <a:r>
              <a:rPr lang="en-US" sz="1600" dirty="0" err="1">
                <a:solidFill>
                  <a:srgbClr val="00B050"/>
                </a:solidFill>
              </a:rPr>
              <a:t>PlayToManager</a:t>
            </a:r>
            <a:r>
              <a:rPr lang="en-US" sz="1600" dirty="0">
                <a:solidFill>
                  <a:srgbClr val="00B050"/>
                </a:solidFill>
              </a:rPr>
              <a:t> object for the application’s current view</a:t>
            </a:r>
          </a:p>
          <a:p>
            <a:r>
              <a:rPr lang="en-US" sz="1600" dirty="0"/>
              <a:t>    </a:t>
            </a:r>
            <a:r>
              <a:rPr lang="en-US" sz="1600" dirty="0" err="1">
                <a:solidFill>
                  <a:srgbClr val="0070C0"/>
                </a:solidFill>
              </a:rPr>
              <a:t>var</a:t>
            </a:r>
            <a:r>
              <a:rPr lang="en-US" sz="1600" dirty="0"/>
              <a:t> </a:t>
            </a:r>
            <a:r>
              <a:rPr lang="en-US" sz="1600" dirty="0" err="1"/>
              <a:t>ptm</a:t>
            </a:r>
            <a:r>
              <a:rPr lang="en-US" sz="1600" dirty="0"/>
              <a:t> = </a:t>
            </a:r>
            <a:r>
              <a:rPr lang="en-US" sz="1600" dirty="0" err="1"/>
              <a:t>Windows.Media.PlayTo.PlayToManager.getForCurrentView</a:t>
            </a:r>
            <a:r>
              <a:rPr lang="en-US" sz="1600" dirty="0"/>
              <a:t>();</a:t>
            </a:r>
          </a:p>
          <a:p>
            <a:endParaRPr lang="en-US" sz="1600" dirty="0"/>
          </a:p>
          <a:p>
            <a:r>
              <a:rPr lang="en-US" sz="1600" dirty="0"/>
              <a:t>    </a:t>
            </a:r>
            <a:r>
              <a:rPr lang="en-US" sz="1600" dirty="0">
                <a:solidFill>
                  <a:srgbClr val="00B050"/>
                </a:solidFill>
              </a:rPr>
              <a:t>// Step 2: Register for the </a:t>
            </a:r>
            <a:r>
              <a:rPr lang="en-US" sz="1600" dirty="0" err="1">
                <a:solidFill>
                  <a:srgbClr val="00B050"/>
                </a:solidFill>
              </a:rPr>
              <a:t>sourcerequested</a:t>
            </a:r>
            <a:r>
              <a:rPr lang="en-US" sz="1600" dirty="0">
                <a:solidFill>
                  <a:srgbClr val="00B050"/>
                </a:solidFill>
              </a:rPr>
              <a:t> event so a media source can be specified</a:t>
            </a:r>
          </a:p>
          <a:p>
            <a:r>
              <a:rPr lang="en-US" sz="1600" dirty="0"/>
              <a:t>    </a:t>
            </a:r>
            <a:r>
              <a:rPr lang="en-US" sz="1600" dirty="0" err="1"/>
              <a:t>ptm.addEventListener</a:t>
            </a:r>
            <a:r>
              <a:rPr lang="en-US" sz="1600" dirty="0"/>
              <a:t>(</a:t>
            </a:r>
            <a:r>
              <a:rPr lang="en-US" sz="1600" dirty="0">
                <a:solidFill>
                  <a:schemeClr val="accent2"/>
                </a:solidFill>
              </a:rPr>
              <a:t>“</a:t>
            </a:r>
            <a:r>
              <a:rPr lang="en-US" sz="1600" dirty="0" err="1">
                <a:solidFill>
                  <a:schemeClr val="accent2"/>
                </a:solidFill>
              </a:rPr>
              <a:t>sourcerequested</a:t>
            </a:r>
            <a:r>
              <a:rPr lang="en-US" sz="1600" dirty="0">
                <a:solidFill>
                  <a:schemeClr val="accent2"/>
                </a:solidFill>
              </a:rPr>
              <a:t>”</a:t>
            </a:r>
            <a:r>
              <a:rPr lang="en-US" sz="1600" dirty="0"/>
              <a:t>, function(e) </a:t>
            </a:r>
            <a:r>
              <a:rPr lang="en-US" sz="1600" dirty="0" smtClean="0"/>
              <a:t>{</a:t>
            </a:r>
          </a:p>
          <a:p>
            <a:endParaRPr lang="en-US" sz="1600" dirty="0"/>
          </a:p>
          <a:p>
            <a:r>
              <a:rPr lang="en-US" sz="1600" dirty="0"/>
              <a:t> </a:t>
            </a:r>
            <a:r>
              <a:rPr lang="en-US" sz="1600" dirty="0" smtClean="0"/>
              <a:t>       </a:t>
            </a:r>
            <a:r>
              <a:rPr lang="en-US" sz="1600" dirty="0" smtClean="0">
                <a:solidFill>
                  <a:srgbClr val="00B050"/>
                </a:solidFill>
              </a:rPr>
              <a:t>// </a:t>
            </a:r>
            <a:r>
              <a:rPr lang="en-US" sz="1600" dirty="0">
                <a:solidFill>
                  <a:srgbClr val="00B050"/>
                </a:solidFill>
              </a:rPr>
              <a:t>Step 3: Specify the mediaElement to stream. </a:t>
            </a:r>
          </a:p>
          <a:p>
            <a:r>
              <a:rPr lang="en-US" sz="1600" dirty="0">
                <a:solidFill>
                  <a:srgbClr val="00B050"/>
                </a:solidFill>
              </a:rPr>
              <a:t>        // The user chooses a target device in the UI.</a:t>
            </a:r>
            <a:endParaRPr lang="en-US" sz="1600" dirty="0"/>
          </a:p>
          <a:p>
            <a:r>
              <a:rPr lang="en-US" sz="1600" dirty="0" smtClean="0"/>
              <a:t>        </a:t>
            </a:r>
            <a:r>
              <a:rPr lang="en-US" sz="1600" dirty="0" err="1" smtClean="0"/>
              <a:t>var</a:t>
            </a:r>
            <a:r>
              <a:rPr lang="en-US" sz="1600" dirty="0" smtClean="0"/>
              <a:t> request = </a:t>
            </a:r>
            <a:r>
              <a:rPr lang="en-US" sz="1600" dirty="0" err="1" smtClean="0"/>
              <a:t>e.sourceRequest</a:t>
            </a:r>
            <a:r>
              <a:rPr lang="en-US" sz="1600" dirty="0" smtClean="0"/>
              <a:t>;</a:t>
            </a:r>
          </a:p>
          <a:p>
            <a:r>
              <a:rPr lang="en-US" sz="1600" dirty="0"/>
              <a:t> </a:t>
            </a:r>
            <a:r>
              <a:rPr lang="en-US" sz="1600" dirty="0" smtClean="0"/>
              <a:t>       </a:t>
            </a:r>
            <a:r>
              <a:rPr lang="en-US" sz="1600" dirty="0" err="1" smtClean="0"/>
              <a:t>var</a:t>
            </a:r>
            <a:r>
              <a:rPr lang="en-US" sz="1600" dirty="0" smtClean="0"/>
              <a:t> deferral = </a:t>
            </a:r>
            <a:r>
              <a:rPr lang="en-US" sz="1600" dirty="0" err="1" smtClean="0"/>
              <a:t>request.getDeferral</a:t>
            </a:r>
            <a:r>
              <a:rPr lang="en-US" sz="1600" dirty="0" smtClean="0"/>
              <a:t>();        </a:t>
            </a:r>
          </a:p>
          <a:p>
            <a:r>
              <a:rPr lang="en-US" sz="1600" dirty="0" smtClean="0"/>
              <a:t>        </a:t>
            </a:r>
            <a:r>
              <a:rPr lang="en-US" sz="1600" dirty="0" err="1" smtClean="0"/>
              <a:t>request.setSource</a:t>
            </a:r>
            <a:r>
              <a:rPr lang="en-US" sz="1600" dirty="0" smtClean="0"/>
              <a:t>(</a:t>
            </a:r>
            <a:r>
              <a:rPr lang="en-US" sz="1600" dirty="0" err="1" smtClean="0"/>
              <a:t>document.getElementById</a:t>
            </a:r>
            <a:r>
              <a:rPr lang="en-US" sz="1600" dirty="0"/>
              <a:t>(“</a:t>
            </a:r>
            <a:r>
              <a:rPr lang="en-US" sz="1600" dirty="0" err="1"/>
              <a:t>videoplayer</a:t>
            </a:r>
            <a:r>
              <a:rPr lang="en-US" sz="1600" dirty="0" smtClean="0"/>
              <a:t>”).</a:t>
            </a:r>
            <a:r>
              <a:rPr lang="en-US" sz="1600" dirty="0" err="1" smtClean="0"/>
              <a:t>msPlayToSource</a:t>
            </a:r>
            <a:r>
              <a:rPr lang="en-US" sz="1600" dirty="0" smtClean="0"/>
              <a:t>);</a:t>
            </a:r>
            <a:endParaRPr lang="en-US" sz="1600" dirty="0"/>
          </a:p>
          <a:p>
            <a:r>
              <a:rPr lang="en-US" sz="1600" dirty="0" smtClean="0"/>
              <a:t>        </a:t>
            </a:r>
            <a:r>
              <a:rPr lang="en-US" sz="1600" dirty="0" err="1" smtClean="0"/>
              <a:t>deferral.complete</a:t>
            </a:r>
            <a:r>
              <a:rPr lang="en-US" sz="1600" dirty="0" smtClean="0"/>
              <a:t>();</a:t>
            </a:r>
          </a:p>
          <a:p>
            <a:r>
              <a:rPr lang="en-US" sz="1600" dirty="0" smtClean="0"/>
              <a:t>    </a:t>
            </a:r>
            <a:r>
              <a:rPr lang="en-US" sz="1600" dirty="0"/>
              <a:t>});</a:t>
            </a:r>
            <a:endParaRPr lang="en-US" sz="1600" dirty="0">
              <a:solidFill>
                <a:srgbClr val="00B050"/>
              </a:solidFill>
            </a:endParaRPr>
          </a:p>
          <a:p>
            <a:endParaRPr lang="en-US" sz="1600" dirty="0"/>
          </a:p>
          <a:p>
            <a:r>
              <a:rPr lang="en-US" sz="1600" dirty="0"/>
              <a:t>&lt;/script&gt;</a:t>
            </a:r>
          </a:p>
          <a:p>
            <a:r>
              <a:rPr lang="en-US" sz="1600" dirty="0">
                <a:solidFill>
                  <a:schemeClr val="accent6">
                    <a:lumMod val="50000"/>
                  </a:schemeClr>
                </a:solidFill>
              </a:rPr>
              <a:t>&lt;/body&gt; </a:t>
            </a:r>
          </a:p>
        </p:txBody>
      </p:sp>
    </p:spTree>
    <p:extLst>
      <p:ext uri="{BB962C8B-B14F-4D97-AF65-F5344CB8AC3E}">
        <p14:creationId xmlns:p14="http://schemas.microsoft.com/office/powerpoint/2010/main" val="398264558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8999"/>
            <a:ext cx="7719642" cy="769441"/>
          </a:xfrm>
          <a:prstGeom prst="rect">
            <a:avLst/>
          </a:prstGeom>
          <a:noFill/>
        </p:spPr>
        <p:txBody>
          <a:bodyPr wrap="square" rtlCol="0">
            <a:spAutoFit/>
          </a:bodyPr>
          <a:lstStyle/>
          <a:p>
            <a:r>
              <a:rPr lang="en-US" sz="4400" dirty="0" smtClean="0">
                <a:latin typeface="+mj-lt"/>
              </a:rPr>
              <a:t>Certifying your Play To device</a:t>
            </a:r>
            <a:endParaRPr lang="en-US" sz="4400" dirty="0">
              <a:latin typeface="+mj-lt"/>
            </a:endParaRPr>
          </a:p>
        </p:txBody>
      </p:sp>
    </p:spTree>
    <p:extLst>
      <p:ext uri="{BB962C8B-B14F-4D97-AF65-F5344CB8AC3E}">
        <p14:creationId xmlns:p14="http://schemas.microsoft.com/office/powerpoint/2010/main" val="94117825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4392322" y="3811712"/>
            <a:ext cx="4439396" cy="2513102"/>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17" name="Rectangle 16"/>
          <p:cNvSpPr/>
          <p:nvPr/>
        </p:nvSpPr>
        <p:spPr>
          <a:xfrm>
            <a:off x="4562100" y="3947725"/>
            <a:ext cx="4131959" cy="2169825"/>
          </a:xfrm>
          <a:prstGeom prst="rect">
            <a:avLst/>
          </a:prstGeom>
        </p:spPr>
        <p:txBody>
          <a:bodyPr wrap="square">
            <a:spAutoFit/>
          </a:bodyPr>
          <a:lstStyle/>
          <a:p>
            <a:pPr indent="-285750">
              <a:lnSpc>
                <a:spcPct val="150000"/>
              </a:lnSpc>
              <a:buFont typeface="Arial" pitchFamily="34" charset="0"/>
              <a:buChar char="•"/>
            </a:pPr>
            <a:r>
              <a:rPr lang="en-US" dirty="0">
                <a:solidFill>
                  <a:srgbClr val="FFFFFF"/>
                </a:solidFill>
                <a:latin typeface="+mj-lt"/>
              </a:rPr>
              <a:t>Usability and Performance</a:t>
            </a:r>
          </a:p>
          <a:p>
            <a:pPr indent="-285750">
              <a:lnSpc>
                <a:spcPct val="150000"/>
              </a:lnSpc>
              <a:buFont typeface="Arial" pitchFamily="34" charset="0"/>
              <a:buChar char="•"/>
            </a:pPr>
            <a:r>
              <a:rPr lang="en-US" dirty="0">
                <a:solidFill>
                  <a:srgbClr val="FFFFFF"/>
                </a:solidFill>
                <a:latin typeface="+mj-lt"/>
              </a:rPr>
              <a:t>Consistent and reliable experience</a:t>
            </a:r>
          </a:p>
          <a:p>
            <a:pPr indent="-285750">
              <a:lnSpc>
                <a:spcPct val="150000"/>
              </a:lnSpc>
              <a:buFont typeface="Arial" pitchFamily="34" charset="0"/>
              <a:buChar char="•"/>
            </a:pPr>
            <a:r>
              <a:rPr lang="en-US" dirty="0">
                <a:solidFill>
                  <a:srgbClr val="FFFFFF"/>
                </a:solidFill>
                <a:latin typeface="+mj-lt"/>
              </a:rPr>
              <a:t>Optimized for common </a:t>
            </a:r>
            <a:r>
              <a:rPr lang="en-US" dirty="0" smtClean="0">
                <a:solidFill>
                  <a:srgbClr val="FFFFFF"/>
                </a:solidFill>
                <a:latin typeface="+mj-lt"/>
              </a:rPr>
              <a:t>formats</a:t>
            </a:r>
          </a:p>
          <a:p>
            <a:pPr marL="285750" indent="-285750">
              <a:lnSpc>
                <a:spcPct val="150000"/>
              </a:lnSpc>
              <a:buFont typeface="Arial" pitchFamily="34" charset="0"/>
              <a:buChar char="•"/>
            </a:pPr>
            <a:r>
              <a:rPr lang="en-US" dirty="0">
                <a:solidFill>
                  <a:srgbClr val="FFFFFF"/>
                </a:solidFill>
                <a:latin typeface="+mj-lt"/>
              </a:rPr>
              <a:t>High-quality media rendering</a:t>
            </a:r>
          </a:p>
          <a:p>
            <a:pPr marL="285750" indent="-285750">
              <a:lnSpc>
                <a:spcPct val="150000"/>
              </a:lnSpc>
              <a:buFont typeface="Arial" pitchFamily="34" charset="0"/>
              <a:buChar char="•"/>
            </a:pPr>
            <a:r>
              <a:rPr lang="en-US" dirty="0">
                <a:solidFill>
                  <a:srgbClr val="FFFFFF"/>
                </a:solidFill>
                <a:latin typeface="+mj-lt"/>
              </a:rPr>
              <a:t>Delivers complete </a:t>
            </a:r>
            <a:r>
              <a:rPr lang="en-US" dirty="0" smtClean="0">
                <a:solidFill>
                  <a:srgbClr val="FFFFFF"/>
                </a:solidFill>
                <a:latin typeface="+mj-lt"/>
              </a:rPr>
              <a:t>experiences</a:t>
            </a:r>
            <a:endParaRPr lang="en-US" dirty="0">
              <a:solidFill>
                <a:srgbClr val="FFFFFF"/>
              </a:solidFill>
              <a:latin typeface="+mj-lt"/>
            </a:endParaRPr>
          </a:p>
        </p:txBody>
      </p:sp>
      <p:sp>
        <p:nvSpPr>
          <p:cNvPr id="2" name="Title 1"/>
          <p:cNvSpPr>
            <a:spLocks noGrp="1"/>
          </p:cNvSpPr>
          <p:nvPr>
            <p:ph type="title"/>
          </p:nvPr>
        </p:nvSpPr>
        <p:spPr>
          <a:xfrm>
            <a:off x="519112" y="228600"/>
            <a:ext cx="11149013" cy="609398"/>
          </a:xfrm>
        </p:spPr>
        <p:txBody>
          <a:bodyPr/>
          <a:lstStyle/>
          <a:p>
            <a:r>
              <a:rPr lang="en-US" b="1" dirty="0" smtClean="0"/>
              <a:t>Quality Media Experiences</a:t>
            </a:r>
            <a:endParaRPr lang="en-US" dirty="0"/>
          </a:p>
        </p:txBody>
      </p:sp>
      <p:sp>
        <p:nvSpPr>
          <p:cNvPr id="3" name="Text Placeholder 2"/>
          <p:cNvSpPr>
            <a:spLocks noGrp="1"/>
          </p:cNvSpPr>
          <p:nvPr>
            <p:ph type="body" sz="quarter" idx="10"/>
          </p:nvPr>
        </p:nvSpPr>
        <p:spPr>
          <a:xfrm>
            <a:off x="519113" y="1187560"/>
            <a:ext cx="8635469" cy="886397"/>
          </a:xfrm>
        </p:spPr>
        <p:txBody>
          <a:bodyPr/>
          <a:lstStyle/>
          <a:p>
            <a:r>
              <a:rPr lang="en-US" dirty="0" smtClean="0"/>
              <a:t>Windows only shows certified Play To devices in the Devices charm</a:t>
            </a:r>
          </a:p>
        </p:txBody>
      </p:sp>
      <p:sp>
        <p:nvSpPr>
          <p:cNvPr id="6" name="TextBox 5"/>
          <p:cNvSpPr txBox="1"/>
          <p:nvPr/>
        </p:nvSpPr>
        <p:spPr>
          <a:xfrm>
            <a:off x="9583387" y="2402091"/>
            <a:ext cx="2398815" cy="1292662"/>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mj-lt"/>
              </a:rPr>
              <a:t>Windows Device Certification</a:t>
            </a:r>
          </a:p>
        </p:txBody>
      </p:sp>
      <p:sp>
        <p:nvSpPr>
          <p:cNvPr id="7" name="Rectangle 6"/>
          <p:cNvSpPr/>
          <p:nvPr/>
        </p:nvSpPr>
        <p:spPr bwMode="auto">
          <a:xfrm>
            <a:off x="519114" y="2398548"/>
            <a:ext cx="3146961" cy="14131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chemeClr val="tx1"/>
                    </a:gs>
                    <a:gs pos="100000">
                      <a:schemeClr val="tx1"/>
                    </a:gs>
                  </a:gsLst>
                  <a:lin ang="5400000" scaled="0"/>
                </a:gradFill>
                <a:latin typeface="+mj-lt"/>
              </a:rPr>
              <a:t>Protocol Compliance Requirements (DLNA)</a:t>
            </a:r>
          </a:p>
        </p:txBody>
      </p:sp>
      <p:grpSp>
        <p:nvGrpSpPr>
          <p:cNvPr id="25" name="Group 24"/>
          <p:cNvGrpSpPr/>
          <p:nvPr/>
        </p:nvGrpSpPr>
        <p:grpSpPr>
          <a:xfrm>
            <a:off x="3695867" y="2398548"/>
            <a:ext cx="5129128" cy="1413164"/>
            <a:chOff x="3811979" y="2398548"/>
            <a:chExt cx="4857008" cy="1413164"/>
          </a:xfrm>
        </p:grpSpPr>
        <p:sp>
          <p:nvSpPr>
            <p:cNvPr id="8" name="Rectangle 7"/>
            <p:cNvSpPr/>
            <p:nvPr/>
          </p:nvSpPr>
          <p:spPr bwMode="auto">
            <a:xfrm>
              <a:off x="4465118" y="2398548"/>
              <a:ext cx="4203869" cy="14131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chemeClr val="tx1"/>
                      </a:gs>
                      <a:gs pos="100000">
                        <a:schemeClr val="tx1"/>
                      </a:gs>
                    </a:gsLst>
                    <a:lin ang="5400000" scaled="0"/>
                  </a:gradFill>
                  <a:latin typeface="+mj-lt"/>
                </a:rPr>
                <a:t>Product Quality and User Experience Requirements</a:t>
              </a:r>
            </a:p>
          </p:txBody>
        </p:sp>
        <p:sp>
          <p:nvSpPr>
            <p:cNvPr id="9" name="TextBox 8"/>
            <p:cNvSpPr txBox="1"/>
            <p:nvPr/>
          </p:nvSpPr>
          <p:spPr>
            <a:xfrm>
              <a:off x="3811979" y="2586757"/>
              <a:ext cx="533800" cy="923330"/>
            </a:xfrm>
            <a:prstGeom prst="rect">
              <a:avLst/>
            </a:prstGeom>
            <a:noFill/>
          </p:spPr>
          <p:txBody>
            <a:bodyPr wrap="none" lIns="0" tIns="0" rIns="0" bIns="0" rtlCol="0">
              <a:spAutoFit/>
            </a:bodyPr>
            <a:lstStyle/>
            <a:p>
              <a:r>
                <a:rPr lang="en-US" sz="6000" dirty="0" smtClean="0">
                  <a:gradFill>
                    <a:gsLst>
                      <a:gs pos="0">
                        <a:schemeClr val="tx1"/>
                      </a:gs>
                      <a:gs pos="86000">
                        <a:schemeClr val="tx1"/>
                      </a:gs>
                    </a:gsLst>
                    <a:lin ang="5400000" scaled="0"/>
                  </a:gradFill>
                  <a:latin typeface="+mj-lt"/>
                </a:rPr>
                <a:t>+</a:t>
              </a:r>
            </a:p>
          </p:txBody>
        </p:sp>
      </p:grpSp>
      <p:sp>
        <p:nvSpPr>
          <p:cNvPr id="10" name="TextBox 9"/>
          <p:cNvSpPr txBox="1"/>
          <p:nvPr/>
        </p:nvSpPr>
        <p:spPr>
          <a:xfrm>
            <a:off x="8904514" y="2560340"/>
            <a:ext cx="533800" cy="923330"/>
          </a:xfrm>
          <a:prstGeom prst="rect">
            <a:avLst/>
          </a:prstGeom>
          <a:noFill/>
        </p:spPr>
        <p:txBody>
          <a:bodyPr wrap="none" lIns="0" tIns="0" rIns="0" bIns="0" rtlCol="0">
            <a:spAutoFit/>
          </a:bodyPr>
          <a:lstStyle/>
          <a:p>
            <a:r>
              <a:rPr lang="en-US" sz="6000" dirty="0" smtClean="0">
                <a:gradFill>
                  <a:gsLst>
                    <a:gs pos="0">
                      <a:schemeClr val="tx1"/>
                    </a:gs>
                    <a:gs pos="86000">
                      <a:schemeClr val="tx1"/>
                    </a:gs>
                  </a:gsLst>
                  <a:lin ang="5400000" scaled="0"/>
                </a:gradFill>
                <a:latin typeface="+mj-lt"/>
              </a:rPr>
              <a:t>=</a:t>
            </a:r>
          </a:p>
        </p:txBody>
      </p:sp>
    </p:spTree>
    <p:extLst>
      <p:ext uri="{BB962C8B-B14F-4D97-AF65-F5344CB8AC3E}">
        <p14:creationId xmlns:p14="http://schemas.microsoft.com/office/powerpoint/2010/main" val="25451650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0" y="248552"/>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3" name="Content Placeholder 2"/>
          <p:cNvSpPr txBox="1">
            <a:spLocks/>
          </p:cNvSpPr>
          <p:nvPr/>
        </p:nvSpPr>
        <p:spPr>
          <a:xfrm>
            <a:off x="437415" y="1461346"/>
            <a:ext cx="11149013" cy="4776692"/>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A certified </a:t>
            </a:r>
            <a:r>
              <a:rPr lang="en-US" dirty="0"/>
              <a:t>Play To </a:t>
            </a:r>
            <a:r>
              <a:rPr lang="en-US" dirty="0" smtClean="0"/>
              <a:t>receiver</a:t>
            </a:r>
            <a:endParaRPr lang="en-US" dirty="0"/>
          </a:p>
          <a:p>
            <a:endParaRPr lang="en-US" sz="1000" dirty="0" smtClean="0"/>
          </a:p>
          <a:p>
            <a:pPr lvl="1">
              <a:spcAft>
                <a:spcPts val="1200"/>
              </a:spcAft>
            </a:pPr>
            <a:r>
              <a:rPr lang="en-US" dirty="0"/>
              <a:t>Is always available and very responsive</a:t>
            </a:r>
          </a:p>
          <a:p>
            <a:pPr lvl="1">
              <a:spcAft>
                <a:spcPts val="1200"/>
              </a:spcAft>
            </a:pPr>
            <a:r>
              <a:rPr lang="en-US" dirty="0"/>
              <a:t>Has low latency when a user plays audio, video or pictures</a:t>
            </a:r>
          </a:p>
          <a:p>
            <a:pPr lvl="1">
              <a:spcAft>
                <a:spcPts val="1200"/>
              </a:spcAft>
            </a:pPr>
            <a:r>
              <a:rPr lang="en-US" dirty="0"/>
              <a:t>Selects the content variant that offers the best quality</a:t>
            </a:r>
          </a:p>
          <a:p>
            <a:pPr lvl="1">
              <a:spcAft>
                <a:spcPts val="1200"/>
              </a:spcAft>
            </a:pPr>
            <a:r>
              <a:rPr lang="en-US" dirty="0"/>
              <a:t>Supports natively </a:t>
            </a:r>
            <a:r>
              <a:rPr lang="en-US" dirty="0" smtClean="0"/>
              <a:t>H.264 </a:t>
            </a:r>
            <a:r>
              <a:rPr lang="en-US" dirty="0"/>
              <a:t>video with AAC-LC audio in MP4 containers</a:t>
            </a:r>
          </a:p>
          <a:p>
            <a:endParaRPr lang="en-US" sz="1050" dirty="0" smtClean="0"/>
          </a:p>
        </p:txBody>
      </p:sp>
      <p:sp>
        <p:nvSpPr>
          <p:cNvPr id="5" name="Title 4"/>
          <p:cNvSpPr>
            <a:spLocks noGrp="1"/>
          </p:cNvSpPr>
          <p:nvPr>
            <p:ph type="title"/>
          </p:nvPr>
        </p:nvSpPr>
        <p:spPr>
          <a:xfrm>
            <a:off x="519112" y="228600"/>
            <a:ext cx="11149013" cy="609398"/>
          </a:xfrm>
        </p:spPr>
        <p:txBody>
          <a:bodyPr/>
          <a:lstStyle/>
          <a:p>
            <a:r>
              <a:rPr lang="en-US" dirty="0"/>
              <a:t>Usability, </a:t>
            </a:r>
            <a:r>
              <a:rPr lang="en-US" dirty="0" smtClean="0"/>
              <a:t>performance</a:t>
            </a:r>
            <a:r>
              <a:rPr lang="en-US" dirty="0"/>
              <a:t>, </a:t>
            </a:r>
            <a:r>
              <a:rPr lang="en-US" dirty="0" smtClean="0"/>
              <a:t>and quality</a:t>
            </a:r>
            <a:endParaRPr lang="en-US" dirty="0"/>
          </a:p>
        </p:txBody>
      </p:sp>
    </p:spTree>
    <p:extLst>
      <p:ext uri="{BB962C8B-B14F-4D97-AF65-F5344CB8AC3E}">
        <p14:creationId xmlns:p14="http://schemas.microsoft.com/office/powerpoint/2010/main" val="18838273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0" y="248552"/>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3" name="Content Placeholder 2"/>
          <p:cNvSpPr txBox="1">
            <a:spLocks/>
          </p:cNvSpPr>
          <p:nvPr/>
        </p:nvSpPr>
        <p:spPr>
          <a:xfrm>
            <a:off x="437415" y="1461346"/>
            <a:ext cx="11149013" cy="4776692"/>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A certified Play To </a:t>
            </a:r>
            <a:r>
              <a:rPr lang="en-US" dirty="0" smtClean="0"/>
              <a:t>receiver</a:t>
            </a:r>
            <a:endParaRPr lang="en-US" dirty="0"/>
          </a:p>
          <a:p>
            <a:endParaRPr lang="en-US" sz="1000" dirty="0" smtClean="0"/>
          </a:p>
          <a:p>
            <a:pPr lvl="1">
              <a:spcAft>
                <a:spcPts val="600"/>
              </a:spcAft>
            </a:pPr>
            <a:r>
              <a:rPr lang="en-US" dirty="0"/>
              <a:t>Complies with standardized protocols (DLNA)</a:t>
            </a:r>
          </a:p>
          <a:p>
            <a:pPr lvl="1">
              <a:spcAft>
                <a:spcPts val="600"/>
              </a:spcAft>
            </a:pPr>
            <a:r>
              <a:rPr lang="en-US" dirty="0"/>
              <a:t>Implements good error handling </a:t>
            </a:r>
          </a:p>
          <a:p>
            <a:pPr lvl="1">
              <a:spcAft>
                <a:spcPts val="600"/>
              </a:spcAft>
            </a:pPr>
            <a:r>
              <a:rPr lang="en-US" dirty="0"/>
              <a:t>Supports rich user libraries</a:t>
            </a:r>
            <a:endParaRPr lang="en-US" sz="2000" dirty="0"/>
          </a:p>
          <a:p>
            <a:pPr lvl="1">
              <a:spcAft>
                <a:spcPts val="600"/>
              </a:spcAft>
            </a:pPr>
            <a:r>
              <a:rPr lang="en-US" dirty="0"/>
              <a:t>Implements all the transport controls </a:t>
            </a:r>
          </a:p>
          <a:p>
            <a:pPr lvl="1">
              <a:spcAft>
                <a:spcPts val="600"/>
              </a:spcAft>
            </a:pPr>
            <a:r>
              <a:rPr lang="en-US" dirty="0"/>
              <a:t>Saves energy (stand-by mode) but also </a:t>
            </a:r>
            <a:r>
              <a:rPr lang="en-US" dirty="0" smtClean="0"/>
              <a:t>Wake-on-LAN</a:t>
            </a:r>
            <a:endParaRPr lang="en-US" dirty="0"/>
          </a:p>
          <a:p>
            <a:pPr lvl="1">
              <a:spcAft>
                <a:spcPts val="600"/>
              </a:spcAft>
            </a:pPr>
            <a:r>
              <a:rPr lang="en-US" dirty="0"/>
              <a:t>Supports Play To over Wi-Fi Direct</a:t>
            </a:r>
          </a:p>
          <a:p>
            <a:endParaRPr lang="en-US" sz="1050" dirty="0" smtClean="0"/>
          </a:p>
        </p:txBody>
      </p:sp>
      <p:sp>
        <p:nvSpPr>
          <p:cNvPr id="5" name="Title 4"/>
          <p:cNvSpPr>
            <a:spLocks noGrp="1"/>
          </p:cNvSpPr>
          <p:nvPr>
            <p:ph type="title"/>
          </p:nvPr>
        </p:nvSpPr>
        <p:spPr>
          <a:xfrm>
            <a:off x="519112" y="228600"/>
            <a:ext cx="11149013" cy="609398"/>
          </a:xfrm>
        </p:spPr>
        <p:txBody>
          <a:bodyPr/>
          <a:lstStyle/>
          <a:p>
            <a:r>
              <a:rPr lang="en-US" dirty="0"/>
              <a:t>Consistent, </a:t>
            </a:r>
            <a:r>
              <a:rPr lang="en-US" dirty="0" smtClean="0"/>
              <a:t>reliable</a:t>
            </a:r>
            <a:r>
              <a:rPr lang="en-US" dirty="0"/>
              <a:t>, and </a:t>
            </a:r>
            <a:r>
              <a:rPr lang="en-US" dirty="0" smtClean="0"/>
              <a:t>complete</a:t>
            </a:r>
            <a:endParaRPr lang="en-US" dirty="0"/>
          </a:p>
        </p:txBody>
      </p:sp>
    </p:spTree>
    <p:extLst>
      <p:ext uri="{BB962C8B-B14F-4D97-AF65-F5344CB8AC3E}">
        <p14:creationId xmlns:p14="http://schemas.microsoft.com/office/powerpoint/2010/main" val="22441839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0" y="248552"/>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3" name="Content Placeholder 2"/>
          <p:cNvSpPr txBox="1">
            <a:spLocks/>
          </p:cNvSpPr>
          <p:nvPr/>
        </p:nvSpPr>
        <p:spPr>
          <a:xfrm>
            <a:off x="437414" y="1461346"/>
            <a:ext cx="11149013" cy="4776692"/>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Creates a consistent and reliable experience for customers</a:t>
            </a:r>
          </a:p>
          <a:p>
            <a:endParaRPr lang="en-US" sz="1000" dirty="0" smtClean="0"/>
          </a:p>
          <a:p>
            <a:pPr marL="457200" indent="-457200"/>
            <a:r>
              <a:rPr lang="en-US" dirty="0" smtClean="0"/>
              <a:t>Ensures that your device works well with Metro style apps</a:t>
            </a:r>
          </a:p>
          <a:p>
            <a:pPr marL="457200" indent="-457200"/>
            <a:endParaRPr lang="en-US" sz="1000" dirty="0"/>
          </a:p>
          <a:p>
            <a:pPr marL="457200" indent="-457200"/>
            <a:r>
              <a:rPr lang="en-US" dirty="0" smtClean="0"/>
              <a:t>Enables you to create a Metro style device app that is automatically installed with the device</a:t>
            </a:r>
          </a:p>
          <a:p>
            <a:pPr marL="457200" indent="-457200"/>
            <a:endParaRPr lang="en-US" dirty="0" smtClean="0"/>
          </a:p>
          <a:p>
            <a:endParaRPr lang="en-US" sz="1050" dirty="0" smtClean="0"/>
          </a:p>
        </p:txBody>
      </p:sp>
      <p:sp>
        <p:nvSpPr>
          <p:cNvPr id="5" name="Title 4"/>
          <p:cNvSpPr>
            <a:spLocks noGrp="1"/>
          </p:cNvSpPr>
          <p:nvPr>
            <p:ph type="title"/>
          </p:nvPr>
        </p:nvSpPr>
        <p:spPr>
          <a:xfrm>
            <a:off x="519112" y="228600"/>
            <a:ext cx="11149013" cy="609398"/>
          </a:xfrm>
        </p:spPr>
        <p:txBody>
          <a:bodyPr/>
          <a:lstStyle/>
          <a:p>
            <a:r>
              <a:rPr lang="en-US" dirty="0" smtClean="0"/>
              <a:t>Certifying your Play To device</a:t>
            </a:r>
            <a:endParaRPr lang="en-US" dirty="0"/>
          </a:p>
        </p:txBody>
      </p:sp>
    </p:spTree>
    <p:extLst>
      <p:ext uri="{BB962C8B-B14F-4D97-AF65-F5344CB8AC3E}">
        <p14:creationId xmlns:p14="http://schemas.microsoft.com/office/powerpoint/2010/main" val="92008460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Developer Preview receivers and apps</a:t>
            </a:r>
            <a:endParaRPr lang="en-US" dirty="0"/>
          </a:p>
        </p:txBody>
      </p:sp>
      <p:sp>
        <p:nvSpPr>
          <p:cNvPr id="3" name="Content Placeholder 2"/>
          <p:cNvSpPr>
            <a:spLocks noGrp="1"/>
          </p:cNvSpPr>
          <p:nvPr>
            <p:ph type="body" sz="quarter" idx="10"/>
          </p:nvPr>
        </p:nvSpPr>
        <p:spPr>
          <a:xfrm>
            <a:off x="519114" y="1447800"/>
            <a:ext cx="11149012" cy="4302716"/>
          </a:xfrm>
          <a:ln w="28575">
            <a:noFill/>
          </a:ln>
        </p:spPr>
        <p:txBody>
          <a:bodyPr lIns="182880"/>
          <a:lstStyle/>
          <a:p>
            <a:r>
              <a:rPr lang="en-US" dirty="0" smtClean="0"/>
              <a:t>Receivers</a:t>
            </a:r>
          </a:p>
          <a:p>
            <a:pPr lvl="1"/>
            <a:r>
              <a:rPr lang="en-US" dirty="0" smtClean="0"/>
              <a:t>Western </a:t>
            </a:r>
            <a:r>
              <a:rPr lang="en-US" dirty="0"/>
              <a:t>Digital TV Live Hub</a:t>
            </a:r>
          </a:p>
          <a:p>
            <a:pPr lvl="1"/>
            <a:r>
              <a:rPr lang="en-US" dirty="0" smtClean="0"/>
              <a:t>Windows 7 certified </a:t>
            </a:r>
            <a:r>
              <a:rPr lang="en-US" dirty="0" err="1" smtClean="0"/>
              <a:t>Onkyo</a:t>
            </a:r>
            <a:r>
              <a:rPr lang="en-US" dirty="0" smtClean="0"/>
              <a:t> </a:t>
            </a:r>
            <a:r>
              <a:rPr lang="en-US" dirty="0"/>
              <a:t>AV Receivers</a:t>
            </a:r>
          </a:p>
          <a:p>
            <a:pPr lvl="1"/>
            <a:r>
              <a:rPr lang="en-US" dirty="0" smtClean="0"/>
              <a:t>Windows 7 and Windows 8 PCs running Windows Media Player</a:t>
            </a:r>
          </a:p>
          <a:p>
            <a:pPr lvl="1"/>
            <a:endParaRPr lang="en-US" dirty="0"/>
          </a:p>
          <a:p>
            <a:r>
              <a:rPr lang="en-US" dirty="0" smtClean="0"/>
              <a:t>Metro style apps</a:t>
            </a:r>
            <a:endParaRPr lang="en-US" dirty="0"/>
          </a:p>
          <a:p>
            <a:pPr lvl="1"/>
            <a:r>
              <a:rPr lang="en-US" dirty="0" smtClean="0"/>
              <a:t>Internet Explorer</a:t>
            </a:r>
          </a:p>
          <a:p>
            <a:pPr lvl="1"/>
            <a:r>
              <a:rPr lang="en-US" dirty="0" smtClean="0"/>
              <a:t>Conference </a:t>
            </a:r>
            <a:r>
              <a:rPr lang="en-US" dirty="0"/>
              <a:t>app</a:t>
            </a:r>
          </a:p>
          <a:p>
            <a:pPr lvl="1"/>
            <a:r>
              <a:rPr lang="en-US" dirty="0" err="1" smtClean="0"/>
              <a:t>Notespace</a:t>
            </a:r>
            <a:endParaRPr lang="en-US" dirty="0"/>
          </a:p>
        </p:txBody>
      </p:sp>
    </p:spTree>
    <p:extLst>
      <p:ext uri="{BB962C8B-B14F-4D97-AF65-F5344CB8AC3E}">
        <p14:creationId xmlns:p14="http://schemas.microsoft.com/office/powerpoint/2010/main" val="8104868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1"/>
            <a:ext cx="7719642" cy="769441"/>
          </a:xfrm>
          <a:prstGeom prst="rect">
            <a:avLst/>
          </a:prstGeom>
          <a:noFill/>
        </p:spPr>
        <p:txBody>
          <a:bodyPr wrap="square" rtlCol="0">
            <a:spAutoFit/>
          </a:bodyPr>
          <a:lstStyle/>
          <a:p>
            <a:r>
              <a:rPr lang="en-US" sz="4400" dirty="0">
                <a:latin typeface="+mj-lt"/>
              </a:rPr>
              <a:t>Recap</a:t>
            </a:r>
          </a:p>
        </p:txBody>
      </p:sp>
    </p:spTree>
    <p:extLst>
      <p:ext uri="{BB962C8B-B14F-4D97-AF65-F5344CB8AC3E}">
        <p14:creationId xmlns:p14="http://schemas.microsoft.com/office/powerpoint/2010/main" val="56004049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0" y="248552"/>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3" name="Content Placeholder 2"/>
          <p:cNvSpPr txBox="1">
            <a:spLocks/>
          </p:cNvSpPr>
          <p:nvPr/>
        </p:nvSpPr>
        <p:spPr>
          <a:xfrm>
            <a:off x="437415" y="1461346"/>
            <a:ext cx="11149013" cy="4776692"/>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dirty="0" smtClean="0"/>
              <a:t>Makes </a:t>
            </a:r>
            <a:r>
              <a:rPr lang="en-US" dirty="0"/>
              <a:t>it easy for customers to enjoy media from the web </a:t>
            </a:r>
            <a:r>
              <a:rPr lang="en-US" dirty="0" smtClean="0"/>
              <a:t>and apps </a:t>
            </a:r>
            <a:r>
              <a:rPr lang="en-US" dirty="0"/>
              <a:t>on your </a:t>
            </a:r>
            <a:r>
              <a:rPr lang="en-US" dirty="0" smtClean="0"/>
              <a:t>devices</a:t>
            </a:r>
          </a:p>
          <a:p>
            <a:pPr marL="457200" indent="-457200"/>
            <a:endParaRPr lang="en-US" sz="1050" dirty="0" smtClean="0"/>
          </a:p>
          <a:p>
            <a:pPr marL="457200" indent="-457200"/>
            <a:r>
              <a:rPr lang="en-US" dirty="0" smtClean="0"/>
              <a:t>Delivers a setup-free</a:t>
            </a:r>
            <a:r>
              <a:rPr lang="en-US" dirty="0"/>
              <a:t>, and easy to </a:t>
            </a:r>
            <a:r>
              <a:rPr lang="en-US" dirty="0" smtClean="0"/>
              <a:t>discover experience</a:t>
            </a:r>
            <a:endParaRPr lang="en-US" dirty="0"/>
          </a:p>
          <a:p>
            <a:endParaRPr lang="en-US" sz="1050" dirty="0"/>
          </a:p>
          <a:p>
            <a:pPr marL="457200" indent="-457200"/>
            <a:r>
              <a:rPr lang="en-US" dirty="0" smtClean="0"/>
              <a:t>Works with HTML5 websites using IE10 and Metro style apps</a:t>
            </a:r>
            <a:endParaRPr lang="en-US" dirty="0"/>
          </a:p>
          <a:p>
            <a:endParaRPr lang="en-US" sz="1050" dirty="0"/>
          </a:p>
        </p:txBody>
      </p:sp>
      <p:sp>
        <p:nvSpPr>
          <p:cNvPr id="5" name="Title 4"/>
          <p:cNvSpPr>
            <a:spLocks noGrp="1"/>
          </p:cNvSpPr>
          <p:nvPr>
            <p:ph type="title"/>
          </p:nvPr>
        </p:nvSpPr>
        <p:spPr>
          <a:xfrm>
            <a:off x="519112" y="228600"/>
            <a:ext cx="11149013" cy="609398"/>
          </a:xfrm>
        </p:spPr>
        <p:txBody>
          <a:bodyPr/>
          <a:lstStyle/>
          <a:p>
            <a:r>
              <a:rPr lang="en-US" dirty="0"/>
              <a:t>Play To </a:t>
            </a:r>
            <a:r>
              <a:rPr lang="en-US" dirty="0" smtClean="0"/>
              <a:t>in Windows 8</a:t>
            </a:r>
            <a:endParaRPr lang="en-US" dirty="0"/>
          </a:p>
        </p:txBody>
      </p:sp>
    </p:spTree>
    <p:extLst>
      <p:ext uri="{BB962C8B-B14F-4D97-AF65-F5344CB8AC3E}">
        <p14:creationId xmlns:p14="http://schemas.microsoft.com/office/powerpoint/2010/main" val="40904071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3693319"/>
          </a:xfrm>
        </p:spPr>
        <p:txBody>
          <a:bodyPr/>
          <a:lstStyle/>
          <a:p>
            <a:r>
              <a:rPr lang="en-US" dirty="0" smtClean="0"/>
              <a:t>Play To experiences from Metro style apps</a:t>
            </a:r>
          </a:p>
          <a:p>
            <a:r>
              <a:rPr lang="en-US" dirty="0" smtClean="0"/>
              <a:t>How Play To works in Windows 8</a:t>
            </a:r>
          </a:p>
          <a:p>
            <a:r>
              <a:rPr lang="en-US" dirty="0" smtClean="0"/>
              <a:t>Certifying your Play To device</a:t>
            </a:r>
          </a:p>
          <a:p>
            <a:pPr marL="0" indent="0">
              <a:buNone/>
            </a:pPr>
            <a:endParaRPr lang="en-US" dirty="0" smtClean="0"/>
          </a:p>
          <a:p>
            <a:pPr marL="0" indent="0">
              <a:buNone/>
            </a:pPr>
            <a:endParaRPr lang="en-US" dirty="0"/>
          </a:p>
          <a:p>
            <a:pPr marL="0" indent="0">
              <a:buNone/>
            </a:pPr>
            <a:r>
              <a:rPr lang="en-US" dirty="0" smtClean="0">
                <a:latin typeface="+mj-lt"/>
              </a:rPr>
              <a:t>You’ll leave with an understanding of</a:t>
            </a:r>
          </a:p>
          <a:p>
            <a:r>
              <a:rPr lang="en-US" dirty="0" smtClean="0"/>
              <a:t>How </a:t>
            </a:r>
            <a:r>
              <a:rPr lang="en-US" dirty="0"/>
              <a:t>to make your </a:t>
            </a:r>
            <a:r>
              <a:rPr lang="en-US" dirty="0" smtClean="0"/>
              <a:t>devices </a:t>
            </a:r>
            <a:r>
              <a:rPr lang="en-US" dirty="0"/>
              <a:t>work with Play To</a:t>
            </a:r>
          </a:p>
        </p:txBody>
      </p:sp>
    </p:spTree>
    <p:extLst>
      <p:ext uri="{BB962C8B-B14F-4D97-AF65-F5344CB8AC3E}">
        <p14:creationId xmlns:p14="http://schemas.microsoft.com/office/powerpoint/2010/main" val="17351665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0" y="248552"/>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3" name="Content Placeholder 2"/>
          <p:cNvSpPr txBox="1">
            <a:spLocks/>
          </p:cNvSpPr>
          <p:nvPr/>
        </p:nvSpPr>
        <p:spPr>
          <a:xfrm>
            <a:off x="437415" y="1461346"/>
            <a:ext cx="11149013" cy="4776692"/>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dirty="0" smtClean="0"/>
              <a:t>Partner with us to deliver compelling Play To device experiences with Windows 8</a:t>
            </a:r>
          </a:p>
          <a:p>
            <a:pPr marL="457200" indent="-457200"/>
            <a:endParaRPr lang="en-US" sz="1050" dirty="0" smtClean="0"/>
          </a:p>
          <a:p>
            <a:pPr marL="457200" indent="-457200"/>
            <a:r>
              <a:rPr lang="en-US" dirty="0" smtClean="0"/>
              <a:t>Design and build devices that work well with media from the web and Metro style apps</a:t>
            </a:r>
            <a:endParaRPr lang="en-US" dirty="0"/>
          </a:p>
          <a:p>
            <a:pPr marL="457200" indent="-457200"/>
            <a:endParaRPr lang="en-US" sz="1050" dirty="0" smtClean="0"/>
          </a:p>
          <a:p>
            <a:pPr marL="457200" indent="-457200"/>
            <a:r>
              <a:rPr lang="en-US" dirty="0" smtClean="0"/>
              <a:t>Get your Play To devices certified for Windows 8</a:t>
            </a:r>
          </a:p>
          <a:p>
            <a:pPr marL="457200" indent="-457200"/>
            <a:endParaRPr lang="en-US" dirty="0"/>
          </a:p>
          <a:p>
            <a:endParaRPr lang="en-US" sz="1050" dirty="0"/>
          </a:p>
        </p:txBody>
      </p:sp>
      <p:sp>
        <p:nvSpPr>
          <p:cNvPr id="5" name="Title 4"/>
          <p:cNvSpPr>
            <a:spLocks noGrp="1"/>
          </p:cNvSpPr>
          <p:nvPr>
            <p:ph type="title"/>
          </p:nvPr>
        </p:nvSpPr>
        <p:spPr>
          <a:xfrm>
            <a:off x="519112" y="228600"/>
            <a:ext cx="11149013" cy="609398"/>
          </a:xfrm>
        </p:spPr>
        <p:txBody>
          <a:bodyPr/>
          <a:lstStyle/>
          <a:p>
            <a:r>
              <a:rPr lang="en-US" dirty="0" smtClean="0"/>
              <a:t>Call to action</a:t>
            </a:r>
            <a:endParaRPr lang="en-US" dirty="0"/>
          </a:p>
        </p:txBody>
      </p:sp>
    </p:spTree>
    <p:extLst>
      <p:ext uri="{BB962C8B-B14F-4D97-AF65-F5344CB8AC3E}">
        <p14:creationId xmlns:p14="http://schemas.microsoft.com/office/powerpoint/2010/main" val="8800822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4275016"/>
          </a:xfrm>
        </p:spPr>
        <p:txBody>
          <a:bodyPr/>
          <a:lstStyle/>
          <a:p>
            <a:pPr>
              <a:spcBef>
                <a:spcPts val="1800"/>
              </a:spcBef>
            </a:pPr>
            <a:r>
              <a:rPr lang="en-US" sz="2400" dirty="0"/>
              <a:t>[HW-745T] Reimagining the experience for connecting with devices</a:t>
            </a:r>
          </a:p>
          <a:p>
            <a:pPr>
              <a:spcBef>
                <a:spcPts val="1800"/>
              </a:spcBef>
            </a:pPr>
            <a:r>
              <a:rPr lang="en-US" sz="2400" dirty="0"/>
              <a:t>[PLAT-775T] Your Metro style app, video and audio, Part 1</a:t>
            </a:r>
          </a:p>
          <a:p>
            <a:pPr>
              <a:spcBef>
                <a:spcPts val="1800"/>
              </a:spcBef>
            </a:pPr>
            <a:r>
              <a:rPr lang="en-US" sz="2400" dirty="0"/>
              <a:t>[HW-329T] Understanding Wi-Fi Direct in Windows 8</a:t>
            </a:r>
          </a:p>
          <a:p>
            <a:pPr>
              <a:spcBef>
                <a:spcPts val="1800"/>
              </a:spcBef>
            </a:pPr>
            <a:r>
              <a:rPr lang="en-US" sz="2400" dirty="0"/>
              <a:t>[APP-788T] Integrating stunning media experiences in XAML</a:t>
            </a:r>
          </a:p>
          <a:p>
            <a:pPr>
              <a:spcBef>
                <a:spcPts val="1800"/>
              </a:spcBef>
            </a:pPr>
            <a:r>
              <a:rPr lang="en-US" sz="2400" dirty="0"/>
              <a:t>[APP-408T] Integrating with the Windows device experience</a:t>
            </a:r>
            <a:endParaRPr lang="en-US" sz="2400" dirty="0" smtClean="0"/>
          </a:p>
          <a:p>
            <a:pPr>
              <a:spcBef>
                <a:spcPts val="1800"/>
              </a:spcBef>
            </a:pPr>
            <a:r>
              <a:rPr lang="en-US" sz="2400" dirty="0"/>
              <a:t>[HW-275T] Building and delivering a great Metro style app for your device</a:t>
            </a:r>
            <a:endParaRPr lang="en-US" sz="2400" dirty="0" smtClean="0"/>
          </a:p>
          <a:p>
            <a:pPr>
              <a:spcBef>
                <a:spcPts val="1800"/>
              </a:spcBef>
            </a:pPr>
            <a:r>
              <a:rPr lang="en-US" sz="2400" dirty="0"/>
              <a:t>[HW-286T] Simplifying wireless and network device discovery and pairing</a:t>
            </a:r>
            <a:endParaRPr lang="en-US" sz="2400" dirty="0" smtClean="0"/>
          </a:p>
          <a:p>
            <a:pPr>
              <a:spcBef>
                <a:spcPts val="1800"/>
              </a:spcBef>
            </a:pPr>
            <a:r>
              <a:rPr lang="en-US" sz="2400" dirty="0"/>
              <a:t>[HW-260T] Windows Certification: improvements to the logo program</a:t>
            </a:r>
          </a:p>
        </p:txBody>
      </p:sp>
    </p:spTree>
    <p:extLst>
      <p:ext uri="{BB962C8B-B14F-4D97-AF65-F5344CB8AC3E}">
        <p14:creationId xmlns:p14="http://schemas.microsoft.com/office/powerpoint/2010/main" val="4302449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447800"/>
            <a:ext cx="11149012" cy="4776692"/>
          </a:xfrm>
        </p:spPr>
        <p:txBody>
          <a:bodyPr/>
          <a:lstStyle/>
          <a:p>
            <a:pPr marL="0" indent="0">
              <a:buNone/>
            </a:pPr>
            <a:r>
              <a:rPr lang="en-US" dirty="0" smtClean="0">
                <a:latin typeface="+mj-lt"/>
              </a:rPr>
              <a:t>Whitepapers:</a:t>
            </a:r>
          </a:p>
          <a:p>
            <a:pPr lvl="1"/>
            <a:r>
              <a:rPr lang="en-US" u="sng" dirty="0" smtClean="0">
                <a:hlinkClick r:id="rId2"/>
              </a:rPr>
              <a:t>Design </a:t>
            </a:r>
            <a:r>
              <a:rPr lang="en-US" u="sng" dirty="0">
                <a:hlinkClick r:id="rId2"/>
              </a:rPr>
              <a:t>Guidelines for Play To </a:t>
            </a:r>
            <a:r>
              <a:rPr lang="en-US" u="sng" dirty="0" smtClean="0">
                <a:hlinkClick r:id="rId2"/>
              </a:rPr>
              <a:t>Receivers</a:t>
            </a:r>
            <a:endParaRPr lang="en-US" u="sng" dirty="0" smtClean="0"/>
          </a:p>
          <a:p>
            <a:pPr lvl="1"/>
            <a:r>
              <a:rPr lang="en-US" u="sng" dirty="0">
                <a:hlinkClick r:id="rId3"/>
              </a:rPr>
              <a:t>Play To &amp; Media Sharing for Metro Style Apps</a:t>
            </a:r>
            <a:endParaRPr lang="en-US" dirty="0"/>
          </a:p>
          <a:p>
            <a:pPr marL="0" indent="0">
              <a:buNone/>
            </a:pPr>
            <a:r>
              <a:rPr lang="en-US" dirty="0" smtClean="0">
                <a:latin typeface="+mj-lt"/>
              </a:rPr>
              <a:t>Developer Center:</a:t>
            </a:r>
          </a:p>
          <a:p>
            <a:pPr lvl="1"/>
            <a:r>
              <a:rPr lang="en-US" u="sng" dirty="0">
                <a:hlinkClick r:id="rId4"/>
              </a:rPr>
              <a:t>Streaming media to devices using </a:t>
            </a:r>
            <a:r>
              <a:rPr lang="en-US" u="sng" dirty="0" err="1">
                <a:hlinkClick r:id="rId4"/>
              </a:rPr>
              <a:t>PlayTo</a:t>
            </a:r>
            <a:endParaRPr lang="en-US" u="sng" dirty="0"/>
          </a:p>
          <a:p>
            <a:pPr lvl="1"/>
            <a:r>
              <a:rPr lang="en-US" u="sng" dirty="0" err="1" smtClean="0">
                <a:hlinkClick r:id="rId5"/>
              </a:rPr>
              <a:t>Quickstart</a:t>
            </a:r>
            <a:r>
              <a:rPr lang="en-US" u="sng" dirty="0">
                <a:hlinkClick r:id="rId5"/>
              </a:rPr>
              <a:t>: Using </a:t>
            </a:r>
            <a:r>
              <a:rPr lang="en-US" u="sng" dirty="0" err="1">
                <a:hlinkClick r:id="rId5"/>
              </a:rPr>
              <a:t>PlayTo</a:t>
            </a:r>
            <a:r>
              <a:rPr lang="en-US" u="sng" dirty="0">
                <a:hlinkClick r:id="rId5"/>
              </a:rPr>
              <a:t> in applications</a:t>
            </a:r>
            <a:endParaRPr lang="en-US" dirty="0"/>
          </a:p>
          <a:p>
            <a:pPr lvl="1"/>
            <a:r>
              <a:rPr lang="en-US" u="sng" dirty="0" err="1" smtClean="0">
                <a:hlinkClick r:id="rId6"/>
              </a:rPr>
              <a:t>Windows.Media.PlayTo</a:t>
            </a:r>
            <a:r>
              <a:rPr lang="en-US" u="sng" dirty="0" smtClean="0">
                <a:hlinkClick r:id="rId6"/>
              </a:rPr>
              <a:t> </a:t>
            </a:r>
            <a:r>
              <a:rPr lang="en-US" u="sng" dirty="0">
                <a:hlinkClick r:id="rId6"/>
              </a:rPr>
              <a:t>namespace</a:t>
            </a:r>
            <a:endParaRPr lang="en-US" dirty="0"/>
          </a:p>
          <a:p>
            <a:pPr lvl="1"/>
            <a:r>
              <a:rPr lang="en-US" u="sng" dirty="0" smtClean="0">
                <a:hlinkClick r:id="rId7"/>
              </a:rPr>
              <a:t>Windows </a:t>
            </a:r>
            <a:r>
              <a:rPr lang="en-US" u="sng" dirty="0">
                <a:hlinkClick r:id="rId7"/>
              </a:rPr>
              <a:t>Application Contracts</a:t>
            </a:r>
            <a:endParaRPr lang="en-US" dirty="0"/>
          </a:p>
          <a:p>
            <a:pPr lvl="1"/>
            <a:r>
              <a:rPr lang="en-US" u="sng" dirty="0" smtClean="0">
                <a:hlinkClick r:id="rId8"/>
              </a:rPr>
              <a:t>Windows </a:t>
            </a:r>
            <a:r>
              <a:rPr lang="en-US" u="sng" dirty="0" err="1" smtClean="0">
                <a:hlinkClick r:id="rId8"/>
              </a:rPr>
              <a:t>Dev</a:t>
            </a:r>
            <a:r>
              <a:rPr lang="en-US" u="sng" dirty="0" smtClean="0">
                <a:hlinkClick r:id="rId8"/>
              </a:rPr>
              <a:t> Center home</a:t>
            </a:r>
            <a:endParaRPr lang="en-US" u="sng" dirty="0" smtClean="0"/>
          </a:p>
          <a:p>
            <a:pPr lvl="1"/>
            <a:endParaRPr lang="en-US" dirty="0"/>
          </a:p>
        </p:txBody>
      </p:sp>
    </p:spTree>
    <p:extLst>
      <p:ext uri="{BB962C8B-B14F-4D97-AF65-F5344CB8AC3E}">
        <p14:creationId xmlns:p14="http://schemas.microsoft.com/office/powerpoint/2010/main" val="187603988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9996616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377440"/>
            <a:ext cx="10105697" cy="1990726"/>
          </a:xfrm>
        </p:spPr>
        <p:txBody>
          <a:bodyPr>
            <a:noAutofit/>
          </a:bodyPr>
          <a:lstStyle/>
          <a:p>
            <a:pPr algn="ctr"/>
            <a:r>
              <a:rPr lang="en-US" dirty="0" smtClean="0">
                <a:latin typeface="+mn-lt"/>
              </a:rPr>
              <a:t>Play To makes it easy for customers to enjoy media from the web and apps on devices</a:t>
            </a:r>
            <a:endParaRPr lang="en-US" dirty="0">
              <a:latin typeface="+mn-lt"/>
            </a:endParaRPr>
          </a:p>
        </p:txBody>
      </p:sp>
    </p:spTree>
    <p:extLst>
      <p:ext uri="{BB962C8B-B14F-4D97-AF65-F5344CB8AC3E}">
        <p14:creationId xmlns:p14="http://schemas.microsoft.com/office/powerpoint/2010/main" val="147808712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Play To from the </a:t>
            </a:r>
            <a:r>
              <a:rPr lang="en-US" dirty="0"/>
              <a:t>w</a:t>
            </a:r>
            <a:r>
              <a:rPr lang="en-US" dirty="0" smtClean="0"/>
              <a:t>eb and </a:t>
            </a:r>
            <a:br>
              <a:rPr lang="en-US" dirty="0" smtClean="0"/>
            </a:br>
            <a:r>
              <a:rPr lang="en-US" dirty="0" smtClean="0"/>
              <a:t>Metro style apps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052942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0" y="248552"/>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3" name="Content Placeholder 2"/>
          <p:cNvSpPr txBox="1">
            <a:spLocks/>
          </p:cNvSpPr>
          <p:nvPr/>
        </p:nvSpPr>
        <p:spPr>
          <a:xfrm>
            <a:off x="437415" y="1461346"/>
            <a:ext cx="11149013" cy="4776692"/>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dirty="0" smtClean="0"/>
              <a:t>Setup-free </a:t>
            </a:r>
            <a:r>
              <a:rPr lang="en-US" dirty="0"/>
              <a:t>and easy to </a:t>
            </a:r>
            <a:r>
              <a:rPr lang="en-US" dirty="0" smtClean="0"/>
              <a:t>discover</a:t>
            </a:r>
            <a:endParaRPr lang="en-US" dirty="0"/>
          </a:p>
          <a:p>
            <a:endParaRPr lang="en-US" sz="1050" dirty="0"/>
          </a:p>
          <a:p>
            <a:pPr marL="457200" indent="-457200"/>
            <a:r>
              <a:rPr lang="en-US" dirty="0" smtClean="0"/>
              <a:t>Built into HTML5 media tags in IE10</a:t>
            </a:r>
          </a:p>
          <a:p>
            <a:pPr marL="457200" indent="-457200"/>
            <a:endParaRPr lang="en-US" sz="1050" dirty="0" smtClean="0"/>
          </a:p>
          <a:p>
            <a:pPr marL="457200" indent="-457200"/>
            <a:r>
              <a:rPr lang="en-US" dirty="0" smtClean="0"/>
              <a:t>Working music, video, and photo apps</a:t>
            </a:r>
          </a:p>
          <a:p>
            <a:endParaRPr lang="en-US" sz="1050" dirty="0"/>
          </a:p>
          <a:p>
            <a:pPr marL="457200" indent="-457200"/>
            <a:r>
              <a:rPr lang="en-US" dirty="0" smtClean="0"/>
              <a:t>Simple to support in Metro style apps</a:t>
            </a:r>
            <a:endParaRPr lang="en-US" dirty="0"/>
          </a:p>
        </p:txBody>
      </p:sp>
      <p:sp>
        <p:nvSpPr>
          <p:cNvPr id="5" name="Title 4"/>
          <p:cNvSpPr>
            <a:spLocks noGrp="1"/>
          </p:cNvSpPr>
          <p:nvPr>
            <p:ph type="title"/>
          </p:nvPr>
        </p:nvSpPr>
        <p:spPr>
          <a:xfrm>
            <a:off x="519112" y="228600"/>
            <a:ext cx="11149013" cy="609398"/>
          </a:xfrm>
        </p:spPr>
        <p:txBody>
          <a:bodyPr/>
          <a:lstStyle/>
          <a:p>
            <a:r>
              <a:rPr lang="en-US" dirty="0"/>
              <a:t>Play To </a:t>
            </a:r>
            <a:r>
              <a:rPr lang="en-US" dirty="0" smtClean="0"/>
              <a:t>from Metro style apps</a:t>
            </a:r>
            <a:endParaRPr lang="en-US" dirty="0"/>
          </a:p>
        </p:txBody>
      </p:sp>
    </p:spTree>
    <p:extLst>
      <p:ext uri="{BB962C8B-B14F-4D97-AF65-F5344CB8AC3E}">
        <p14:creationId xmlns:p14="http://schemas.microsoft.com/office/powerpoint/2010/main" val="193849040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1"/>
            <a:ext cx="6113589" cy="1446550"/>
          </a:xfrm>
          <a:prstGeom prst="rect">
            <a:avLst/>
          </a:prstGeom>
          <a:noFill/>
        </p:spPr>
        <p:txBody>
          <a:bodyPr wrap="square" rtlCol="0">
            <a:spAutoFit/>
          </a:bodyPr>
          <a:lstStyle/>
          <a:p>
            <a:r>
              <a:rPr lang="en-US" sz="4400" dirty="0" smtClean="0">
                <a:latin typeface="+mj-lt"/>
              </a:rPr>
              <a:t>How Play To works </a:t>
            </a:r>
          </a:p>
          <a:p>
            <a:r>
              <a:rPr lang="en-US" sz="4400" dirty="0" smtClean="0">
                <a:latin typeface="+mj-lt"/>
              </a:rPr>
              <a:t>in Windows 8</a:t>
            </a:r>
            <a:endParaRPr lang="en-US" sz="4400" dirty="0">
              <a:latin typeface="+mj-lt"/>
            </a:endParaRPr>
          </a:p>
        </p:txBody>
      </p:sp>
    </p:spTree>
    <p:extLst>
      <p:ext uri="{BB962C8B-B14F-4D97-AF65-F5344CB8AC3E}">
        <p14:creationId xmlns:p14="http://schemas.microsoft.com/office/powerpoint/2010/main" val="425035653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89" y="2019397"/>
            <a:ext cx="4630069" cy="260250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19112" y="228600"/>
            <a:ext cx="11149013" cy="609398"/>
          </a:xfrm>
        </p:spPr>
        <p:txBody>
          <a:bodyPr/>
          <a:lstStyle/>
          <a:p>
            <a:r>
              <a:rPr lang="en-US" dirty="0" smtClean="0"/>
              <a:t>Play To user </a:t>
            </a:r>
            <a:r>
              <a:rPr lang="en-US" dirty="0"/>
              <a:t>e</a:t>
            </a:r>
            <a:r>
              <a:rPr lang="en-US" dirty="0" smtClean="0"/>
              <a:t>xperience</a:t>
            </a:r>
            <a:endParaRPr lang="en-US" dirty="0"/>
          </a:p>
        </p:txBody>
      </p:sp>
      <p:sp>
        <p:nvSpPr>
          <p:cNvPr id="66" name="Down Arrow 65"/>
          <p:cNvSpPr/>
          <p:nvPr/>
        </p:nvSpPr>
        <p:spPr>
          <a:xfrm rot="16200000">
            <a:off x="5905511" y="4942885"/>
            <a:ext cx="602728" cy="1075301"/>
          </a:xfrm>
          <a:prstGeom prst="downArrow">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246062" y="5157106"/>
            <a:ext cx="1873796" cy="686401"/>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a:gradFill>
                  <a:gsLst>
                    <a:gs pos="0">
                      <a:schemeClr val="tx1"/>
                    </a:gs>
                    <a:gs pos="100000">
                      <a:schemeClr val="tx1"/>
                    </a:gs>
                  </a:gsLst>
                  <a:lin ang="5400000" scaled="0"/>
                </a:gradFill>
              </a:rPr>
              <a:t>Play To Controller</a:t>
            </a:r>
          </a:p>
        </p:txBody>
      </p:sp>
      <p:sp>
        <p:nvSpPr>
          <p:cNvPr id="7" name="Rectangle 6"/>
          <p:cNvSpPr/>
          <p:nvPr/>
        </p:nvSpPr>
        <p:spPr>
          <a:xfrm>
            <a:off x="7315323" y="5157106"/>
            <a:ext cx="2250944" cy="686401"/>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a:gradFill>
                  <a:gsLst>
                    <a:gs pos="0">
                      <a:schemeClr val="tx1"/>
                    </a:gs>
                    <a:gs pos="100000">
                      <a:schemeClr val="tx1"/>
                    </a:gs>
                  </a:gsLst>
                  <a:lin ang="5400000" scaled="0"/>
                </a:gradFill>
              </a:rPr>
              <a:t>Play To Receiver</a:t>
            </a:r>
          </a:p>
        </p:txBody>
      </p:sp>
      <p:grpSp>
        <p:nvGrpSpPr>
          <p:cNvPr id="4" name="Group 3"/>
          <p:cNvGrpSpPr/>
          <p:nvPr/>
        </p:nvGrpSpPr>
        <p:grpSpPr>
          <a:xfrm>
            <a:off x="7186736" y="1965770"/>
            <a:ext cx="4557624" cy="2943465"/>
            <a:chOff x="7186736" y="1965770"/>
            <a:chExt cx="4557624" cy="2943465"/>
          </a:xfrm>
        </p:grpSpPr>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86736" y="1965770"/>
              <a:ext cx="4557624" cy="29434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6475" y="2101447"/>
              <a:ext cx="4023360" cy="226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3672615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307771" y="1378108"/>
            <a:ext cx="6978733" cy="5272074"/>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Connection </a:t>
            </a:r>
            <a:r>
              <a:rPr lang="en-US" dirty="0"/>
              <a:t>P</a:t>
            </a:r>
            <a:r>
              <a:rPr lang="en-US" dirty="0" smtClean="0"/>
              <a:t>rotocols</a:t>
            </a:r>
            <a:endParaRPr lang="en-US" dirty="0"/>
          </a:p>
        </p:txBody>
      </p:sp>
      <p:sp>
        <p:nvSpPr>
          <p:cNvPr id="21" name="Rectangle 20"/>
          <p:cNvSpPr/>
          <p:nvPr/>
        </p:nvSpPr>
        <p:spPr bwMode="auto">
          <a:xfrm>
            <a:off x="2894802" y="1672934"/>
            <a:ext cx="5719639" cy="760854"/>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chemeClr val="tx1"/>
                    </a:gs>
                    <a:gs pos="100000">
                      <a:schemeClr val="tx1"/>
                    </a:gs>
                  </a:gsLst>
                  <a:lin ang="5400000" scaled="0"/>
                </a:gradFill>
              </a:rPr>
              <a:t>Connection Protocols</a:t>
            </a:r>
          </a:p>
          <a:p>
            <a:pPr algn="ctr" defTabSz="914099" fontAlgn="base">
              <a:spcBef>
                <a:spcPct val="0"/>
              </a:spcBef>
              <a:spcAft>
                <a:spcPct val="0"/>
              </a:spcAft>
            </a:pPr>
            <a:r>
              <a:rPr lang="en-US" dirty="0">
                <a:solidFill>
                  <a:schemeClr val="tx1"/>
                </a:solidFill>
                <a:latin typeface="+mj-lt"/>
              </a:rPr>
              <a:t>Ethernet, Wi-Fi, Wi-Fi Direct, IP, TCP, UDP</a:t>
            </a:r>
          </a:p>
        </p:txBody>
      </p:sp>
      <p:sp>
        <p:nvSpPr>
          <p:cNvPr id="22" name="Rectangle 21"/>
          <p:cNvSpPr/>
          <p:nvPr/>
        </p:nvSpPr>
        <p:spPr bwMode="auto">
          <a:xfrm>
            <a:off x="2894802" y="2517912"/>
            <a:ext cx="5719639" cy="795646"/>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a:p>
            <a:pPr algn="ctr" defTabSz="914099" fontAlgn="base">
              <a:spcBef>
                <a:spcPct val="0"/>
              </a:spcBef>
              <a:spcAft>
                <a:spcPct val="0"/>
              </a:spcAft>
            </a:pPr>
            <a:r>
              <a:rPr lang="en-US" sz="2200" dirty="0">
                <a:gradFill>
                  <a:gsLst>
                    <a:gs pos="0">
                      <a:schemeClr val="tx1"/>
                    </a:gs>
                    <a:gs pos="100000">
                      <a:schemeClr val="tx1"/>
                    </a:gs>
                  </a:gsLst>
                  <a:lin ang="5400000" scaled="0"/>
                </a:gradFill>
              </a:rPr>
              <a:t>Discovery &amp; Description</a:t>
            </a:r>
          </a:p>
          <a:p>
            <a:pPr algn="ctr" defTabSz="914099" fontAlgn="base">
              <a:spcBef>
                <a:spcPct val="0"/>
              </a:spcBef>
              <a:spcAft>
                <a:spcPct val="0"/>
              </a:spcAft>
            </a:pPr>
            <a:r>
              <a:rPr lang="en-US" sz="2000" dirty="0">
                <a:gradFill>
                  <a:gsLst>
                    <a:gs pos="0">
                      <a:schemeClr val="tx1"/>
                    </a:gs>
                    <a:gs pos="100000">
                      <a:schemeClr val="tx1"/>
                    </a:gs>
                  </a:gsLst>
                  <a:lin ang="5400000" scaled="0"/>
                </a:gradFill>
                <a:latin typeface="+mj-lt"/>
              </a:rPr>
              <a:t>UPnP Device Architecture v1.0</a:t>
            </a:r>
          </a:p>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23" name="Rectangle 22"/>
          <p:cNvSpPr/>
          <p:nvPr/>
        </p:nvSpPr>
        <p:spPr bwMode="auto">
          <a:xfrm>
            <a:off x="2894802" y="3426162"/>
            <a:ext cx="5719639" cy="795646"/>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a:p>
            <a:pPr algn="ctr" defTabSz="914099" fontAlgn="base">
              <a:spcBef>
                <a:spcPct val="0"/>
              </a:spcBef>
              <a:spcAft>
                <a:spcPct val="0"/>
              </a:spcAft>
            </a:pPr>
            <a:r>
              <a:rPr lang="en-US" sz="2200" dirty="0">
                <a:gradFill>
                  <a:gsLst>
                    <a:gs pos="0">
                      <a:schemeClr val="tx1"/>
                    </a:gs>
                    <a:gs pos="100000">
                      <a:schemeClr val="tx1"/>
                    </a:gs>
                  </a:gsLst>
                  <a:lin ang="5400000" scaled="0"/>
                </a:gradFill>
              </a:rPr>
              <a:t>Control Protocols</a:t>
            </a:r>
          </a:p>
          <a:p>
            <a:pPr algn="ctr" defTabSz="914099" fontAlgn="base">
              <a:spcBef>
                <a:spcPct val="0"/>
              </a:spcBef>
              <a:spcAft>
                <a:spcPct val="0"/>
              </a:spcAft>
            </a:pPr>
            <a:r>
              <a:rPr lang="en-US" sz="2000" dirty="0">
                <a:gradFill>
                  <a:gsLst>
                    <a:gs pos="0">
                      <a:schemeClr val="tx1"/>
                    </a:gs>
                    <a:gs pos="100000">
                      <a:schemeClr val="tx1"/>
                    </a:gs>
                  </a:gsLst>
                  <a:lin ang="5400000" scaled="0"/>
                </a:gradFill>
                <a:latin typeface="+mj-lt"/>
              </a:rPr>
              <a:t>UPnP AV </a:t>
            </a:r>
            <a:r>
              <a:rPr lang="en-US" sz="2000" dirty="0" err="1">
                <a:gradFill>
                  <a:gsLst>
                    <a:gs pos="0">
                      <a:schemeClr val="tx1"/>
                    </a:gs>
                    <a:gs pos="100000">
                      <a:schemeClr val="tx1"/>
                    </a:gs>
                  </a:gsLst>
                  <a:lin ang="5400000" scaled="0"/>
                </a:gradFill>
                <a:latin typeface="+mj-lt"/>
              </a:rPr>
              <a:t>MediaRenderer</a:t>
            </a:r>
            <a:r>
              <a:rPr lang="en-US" sz="2000" dirty="0">
                <a:gradFill>
                  <a:gsLst>
                    <a:gs pos="0">
                      <a:schemeClr val="tx1"/>
                    </a:gs>
                    <a:gs pos="100000">
                      <a:schemeClr val="tx1"/>
                    </a:gs>
                  </a:gsLst>
                  <a:lin ang="5400000" scaled="0"/>
                </a:gradFill>
                <a:latin typeface="+mj-lt"/>
              </a:rPr>
              <a:t> v1</a:t>
            </a:r>
          </a:p>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24" name="Rectangle 23"/>
          <p:cNvSpPr/>
          <p:nvPr/>
        </p:nvSpPr>
        <p:spPr bwMode="auto">
          <a:xfrm>
            <a:off x="2894802" y="4339606"/>
            <a:ext cx="5719639" cy="795646"/>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a:p>
            <a:pPr algn="ctr" defTabSz="914099" fontAlgn="base">
              <a:spcBef>
                <a:spcPct val="0"/>
              </a:spcBef>
              <a:spcAft>
                <a:spcPct val="0"/>
              </a:spcAft>
            </a:pPr>
            <a:r>
              <a:rPr lang="en-US" sz="2200" dirty="0">
                <a:gradFill>
                  <a:gsLst>
                    <a:gs pos="0">
                      <a:schemeClr val="tx1"/>
                    </a:gs>
                    <a:gs pos="100000">
                      <a:schemeClr val="tx1"/>
                    </a:gs>
                  </a:gsLst>
                  <a:lin ang="5400000" scaled="0"/>
                </a:gradFill>
              </a:rPr>
              <a:t>HTTP Streaming</a:t>
            </a:r>
          </a:p>
          <a:p>
            <a:pPr algn="ctr" defTabSz="914099" fontAlgn="base">
              <a:spcBef>
                <a:spcPct val="0"/>
              </a:spcBef>
              <a:spcAft>
                <a:spcPct val="0"/>
              </a:spcAft>
            </a:pPr>
            <a:r>
              <a:rPr lang="en-US" sz="2000" dirty="0">
                <a:gradFill>
                  <a:gsLst>
                    <a:gs pos="0">
                      <a:schemeClr val="tx1"/>
                    </a:gs>
                    <a:gs pos="100000">
                      <a:schemeClr val="tx1"/>
                    </a:gs>
                  </a:gsLst>
                  <a:lin ang="5400000" scaled="0"/>
                </a:gradFill>
                <a:latin typeface="+mj-lt"/>
              </a:rPr>
              <a:t>HTTP 1.1, </a:t>
            </a:r>
            <a:r>
              <a:rPr lang="en-US" sz="2000" dirty="0" smtClean="0">
                <a:gradFill>
                  <a:gsLst>
                    <a:gs pos="0">
                      <a:schemeClr val="tx1"/>
                    </a:gs>
                    <a:gs pos="100000">
                      <a:schemeClr val="tx1"/>
                    </a:gs>
                  </a:gsLst>
                  <a:lin ang="5400000" scaled="0"/>
                </a:gradFill>
                <a:latin typeface="+mj-lt"/>
              </a:rPr>
              <a:t>DLNA </a:t>
            </a:r>
            <a:r>
              <a:rPr lang="en-US" sz="2000" dirty="0">
                <a:gradFill>
                  <a:gsLst>
                    <a:gs pos="0">
                      <a:schemeClr val="tx1"/>
                    </a:gs>
                    <a:gs pos="100000">
                      <a:schemeClr val="tx1"/>
                    </a:gs>
                  </a:gsLst>
                  <a:lin ang="5400000" scaled="0"/>
                </a:gradFill>
                <a:latin typeface="+mj-lt"/>
              </a:rPr>
              <a:t>extensions</a:t>
            </a:r>
          </a:p>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25" name="Rectangle 24"/>
          <p:cNvSpPr/>
          <p:nvPr/>
        </p:nvSpPr>
        <p:spPr bwMode="auto">
          <a:xfrm>
            <a:off x="2894802" y="5263901"/>
            <a:ext cx="5719639" cy="795646"/>
          </a:xfrm>
          <a:prstGeom prst="rect">
            <a:avLst/>
          </a:prstGeom>
          <a:solidFill>
            <a:srgbClr val="0087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a:p>
            <a:pPr algn="ctr" defTabSz="914099" fontAlgn="base">
              <a:spcBef>
                <a:spcPct val="0"/>
              </a:spcBef>
              <a:spcAft>
                <a:spcPct val="0"/>
              </a:spcAft>
            </a:pPr>
            <a:r>
              <a:rPr lang="en-US" sz="2200" dirty="0">
                <a:gradFill>
                  <a:gsLst>
                    <a:gs pos="0">
                      <a:schemeClr val="tx1"/>
                    </a:gs>
                    <a:gs pos="100000">
                      <a:schemeClr val="tx1"/>
                    </a:gs>
                  </a:gsLst>
                  <a:lin ang="5400000" scaled="0"/>
                </a:gradFill>
              </a:rPr>
              <a:t>Media </a:t>
            </a:r>
            <a:r>
              <a:rPr lang="en-US" sz="2200" dirty="0" smtClean="0">
                <a:gradFill>
                  <a:gsLst>
                    <a:gs pos="0">
                      <a:schemeClr val="tx1"/>
                    </a:gs>
                    <a:gs pos="100000">
                      <a:schemeClr val="tx1"/>
                    </a:gs>
                  </a:gsLst>
                  <a:lin ang="5400000" scaled="0"/>
                </a:gradFill>
              </a:rPr>
              <a:t>Formats</a:t>
            </a:r>
          </a:p>
          <a:p>
            <a:pPr algn="ctr" defTabSz="914099" fontAlgn="base">
              <a:spcBef>
                <a:spcPct val="0"/>
              </a:spcBef>
              <a:spcAft>
                <a:spcPct val="0"/>
              </a:spcAft>
            </a:pPr>
            <a:r>
              <a:rPr lang="en-US" sz="2200" dirty="0" smtClean="0">
                <a:gradFill>
                  <a:gsLst>
                    <a:gs pos="0">
                      <a:schemeClr val="tx1"/>
                    </a:gs>
                    <a:gs pos="100000">
                      <a:schemeClr val="tx1"/>
                    </a:gs>
                  </a:gsLst>
                  <a:lin ang="5400000" scaled="0"/>
                </a:gradFill>
                <a:latin typeface="+mj-lt"/>
              </a:rPr>
              <a:t>DLNA MF Guidelines</a:t>
            </a:r>
            <a:endParaRPr lang="en-US" sz="2200" dirty="0">
              <a:gradFill>
                <a:gsLst>
                  <a:gs pos="0">
                    <a:schemeClr val="tx1"/>
                  </a:gs>
                  <a:gs pos="100000">
                    <a:schemeClr val="tx1"/>
                  </a:gs>
                </a:gsLst>
                <a:lin ang="5400000" scaled="0"/>
              </a:gradFill>
              <a:latin typeface="+mj-lt"/>
            </a:endParaRPr>
          </a:p>
          <a:p>
            <a:pPr algn="ctr" defTabSz="914099" fontAlgn="base">
              <a:spcBef>
                <a:spcPct val="0"/>
              </a:spcBef>
              <a:spcAft>
                <a:spcPct val="0"/>
              </a:spcAft>
            </a:pPr>
            <a:endParaRPr lang="en-US" sz="2200" dirty="0">
              <a:gradFill>
                <a:gsLst>
                  <a:gs pos="0">
                    <a:schemeClr val="tx1"/>
                  </a:gs>
                  <a:gs pos="100000">
                    <a:schemeClr val="tx1"/>
                  </a:gs>
                </a:gsLst>
                <a:lin ang="5400000" scaled="0"/>
              </a:gradFill>
              <a:latin typeface="+mj-lt"/>
            </a:endParaRPr>
          </a:p>
        </p:txBody>
      </p:sp>
      <p:sp>
        <p:nvSpPr>
          <p:cNvPr id="10" name="TextBox 9"/>
          <p:cNvSpPr txBox="1"/>
          <p:nvPr/>
        </p:nvSpPr>
        <p:spPr>
          <a:xfrm>
            <a:off x="6305798" y="6098305"/>
            <a:ext cx="2896627"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DLNA Guidelines</a:t>
            </a:r>
          </a:p>
        </p:txBody>
      </p:sp>
    </p:spTree>
    <p:extLst>
      <p:ext uri="{BB962C8B-B14F-4D97-AF65-F5344CB8AC3E}">
        <p14:creationId xmlns:p14="http://schemas.microsoft.com/office/powerpoint/2010/main" val="14955405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422" y="228600"/>
            <a:ext cx="11149013" cy="609398"/>
          </a:xfrm>
        </p:spPr>
        <p:txBody>
          <a:bodyPr/>
          <a:lstStyle/>
          <a:p>
            <a:r>
              <a:rPr lang="en-US" dirty="0" smtClean="0"/>
              <a:t>Play To receiver </a:t>
            </a:r>
            <a:r>
              <a:rPr lang="en-US" dirty="0"/>
              <a:t>a</a:t>
            </a:r>
            <a:r>
              <a:rPr lang="en-US" dirty="0" smtClean="0"/>
              <a:t>rchitecture</a:t>
            </a:r>
            <a:endParaRPr lang="en-US" dirty="0"/>
          </a:p>
        </p:txBody>
      </p:sp>
      <p:sp>
        <p:nvSpPr>
          <p:cNvPr id="30" name="Rectangle 29"/>
          <p:cNvSpPr/>
          <p:nvPr/>
        </p:nvSpPr>
        <p:spPr bwMode="auto">
          <a:xfrm>
            <a:off x="1923822" y="4754366"/>
            <a:ext cx="8360213" cy="596975"/>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solidFill>
                <a:latin typeface="+mj-lt"/>
              </a:rPr>
              <a:t>Wired/Wireless/Wi-Fi Direct</a:t>
            </a:r>
          </a:p>
        </p:txBody>
      </p:sp>
      <p:sp>
        <p:nvSpPr>
          <p:cNvPr id="31" name="Rectangle 30"/>
          <p:cNvSpPr/>
          <p:nvPr/>
        </p:nvSpPr>
        <p:spPr bwMode="auto">
          <a:xfrm>
            <a:off x="1923823" y="4063250"/>
            <a:ext cx="8360212" cy="572363"/>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solidFill>
                <a:latin typeface="+mj-lt"/>
              </a:rPr>
              <a:t>TCP/IP, UDP/IP &amp; HTTP</a:t>
            </a:r>
          </a:p>
        </p:txBody>
      </p:sp>
      <p:sp>
        <p:nvSpPr>
          <p:cNvPr id="32" name="Rectangle 31"/>
          <p:cNvSpPr/>
          <p:nvPr/>
        </p:nvSpPr>
        <p:spPr bwMode="auto">
          <a:xfrm>
            <a:off x="1923823" y="2458194"/>
            <a:ext cx="1713719" cy="1485776"/>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solidFill>
                <a:latin typeface="+mj-lt"/>
              </a:rPr>
              <a:t>Media</a:t>
            </a:r>
          </a:p>
          <a:p>
            <a:pPr algn="ctr" defTabSz="914099" fontAlgn="base">
              <a:spcBef>
                <a:spcPct val="0"/>
              </a:spcBef>
              <a:spcAft>
                <a:spcPct val="0"/>
              </a:spcAft>
            </a:pPr>
            <a:r>
              <a:rPr lang="en-US" sz="2200" dirty="0">
                <a:solidFill>
                  <a:schemeClr val="tx1"/>
                </a:solidFill>
                <a:latin typeface="+mj-lt"/>
              </a:rPr>
              <a:t>Steaming</a:t>
            </a:r>
          </a:p>
          <a:p>
            <a:pPr algn="ctr" defTabSz="914099" fontAlgn="base">
              <a:spcBef>
                <a:spcPct val="0"/>
              </a:spcBef>
              <a:spcAft>
                <a:spcPct val="0"/>
              </a:spcAft>
            </a:pPr>
            <a:r>
              <a:rPr lang="en-US" sz="2200" dirty="0">
                <a:solidFill>
                  <a:schemeClr val="tx1"/>
                </a:solidFill>
                <a:latin typeface="+mj-lt"/>
              </a:rPr>
              <a:t>Client</a:t>
            </a:r>
          </a:p>
        </p:txBody>
      </p:sp>
      <p:sp>
        <p:nvSpPr>
          <p:cNvPr id="33" name="Rectangle 32"/>
          <p:cNvSpPr/>
          <p:nvPr/>
        </p:nvSpPr>
        <p:spPr bwMode="auto">
          <a:xfrm>
            <a:off x="3747306" y="2458193"/>
            <a:ext cx="6536729" cy="1485776"/>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solidFill>
              <a:latin typeface="+mj-lt"/>
            </a:endParaRPr>
          </a:p>
        </p:txBody>
      </p:sp>
      <p:sp>
        <p:nvSpPr>
          <p:cNvPr id="34" name="Rectangle 33"/>
          <p:cNvSpPr/>
          <p:nvPr/>
        </p:nvSpPr>
        <p:spPr bwMode="auto">
          <a:xfrm>
            <a:off x="1922323" y="1652556"/>
            <a:ext cx="8346486" cy="691116"/>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tx1"/>
                </a:solidFill>
                <a:latin typeface="+mj-lt"/>
              </a:rPr>
              <a:t>Decoders</a:t>
            </a:r>
          </a:p>
        </p:txBody>
      </p:sp>
      <p:sp>
        <p:nvSpPr>
          <p:cNvPr id="8" name="Rectangle 7"/>
          <p:cNvSpPr/>
          <p:nvPr/>
        </p:nvSpPr>
        <p:spPr bwMode="auto">
          <a:xfrm>
            <a:off x="3966364" y="2968831"/>
            <a:ext cx="1923802" cy="79277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latin typeface="+mj-lt"/>
              </a:rPr>
              <a:t>Connection</a:t>
            </a:r>
          </a:p>
          <a:p>
            <a:pPr algn="ctr" defTabSz="914099" fontAlgn="base">
              <a:spcBef>
                <a:spcPct val="0"/>
              </a:spcBef>
              <a:spcAft>
                <a:spcPct val="0"/>
              </a:spcAft>
            </a:pPr>
            <a:r>
              <a:rPr lang="en-US" sz="2200" dirty="0">
                <a:solidFill>
                  <a:schemeClr val="bg1"/>
                </a:solidFill>
                <a:latin typeface="+mj-lt"/>
              </a:rPr>
              <a:t>Manager</a:t>
            </a:r>
          </a:p>
        </p:txBody>
      </p:sp>
      <p:sp>
        <p:nvSpPr>
          <p:cNvPr id="22" name="Rectangle 21"/>
          <p:cNvSpPr/>
          <p:nvPr/>
        </p:nvSpPr>
        <p:spPr bwMode="auto">
          <a:xfrm>
            <a:off x="6095566" y="2968830"/>
            <a:ext cx="1923802" cy="79277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latin typeface="+mj-lt"/>
              </a:rPr>
              <a:t>AV Transport</a:t>
            </a:r>
          </a:p>
        </p:txBody>
      </p:sp>
      <p:sp>
        <p:nvSpPr>
          <p:cNvPr id="23" name="Rectangle 22"/>
          <p:cNvSpPr/>
          <p:nvPr/>
        </p:nvSpPr>
        <p:spPr bwMode="auto">
          <a:xfrm>
            <a:off x="8180125" y="2968829"/>
            <a:ext cx="1923802" cy="79277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latin typeface="+mj-lt"/>
              </a:rPr>
              <a:t>Rendering Control</a:t>
            </a:r>
          </a:p>
        </p:txBody>
      </p:sp>
      <p:sp>
        <p:nvSpPr>
          <p:cNvPr id="9" name="TextBox 8"/>
          <p:cNvSpPr txBox="1"/>
          <p:nvPr/>
        </p:nvSpPr>
        <p:spPr>
          <a:xfrm>
            <a:off x="5069189" y="2528645"/>
            <a:ext cx="3325269" cy="307777"/>
          </a:xfrm>
          <a:prstGeom prst="rect">
            <a:avLst/>
          </a:prstGeom>
          <a:noFill/>
        </p:spPr>
        <p:txBody>
          <a:bodyPr wrap="none" lIns="0" tIns="0" rIns="0" bIns="0" rtlCol="0">
            <a:spAutoFit/>
          </a:bodyPr>
          <a:lstStyle/>
          <a:p>
            <a:r>
              <a:rPr lang="en-US" sz="2000" dirty="0" smtClean="0">
                <a:latin typeface="+mj-lt"/>
              </a:rPr>
              <a:t>UPnP AV Media Renderer V1</a:t>
            </a:r>
          </a:p>
        </p:txBody>
      </p:sp>
    </p:spTree>
    <p:extLst>
      <p:ext uri="{BB962C8B-B14F-4D97-AF65-F5344CB8AC3E}">
        <p14:creationId xmlns:p14="http://schemas.microsoft.com/office/powerpoint/2010/main" val="53232343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C78DC18-E11C-48FF-BE94-9EC696D82DA9}"/>
</file>

<file path=customXml/itemProps2.xml><?xml version="1.0" encoding="utf-8"?>
<ds:datastoreItem xmlns:ds="http://schemas.openxmlformats.org/officeDocument/2006/customXml" ds:itemID="{D33C621B-8E37-4DFE-A7CC-AE76A08EC3A3}"/>
</file>

<file path=customXml/itemProps3.xml><?xml version="1.0" encoding="utf-8"?>
<ds:datastoreItem xmlns:ds="http://schemas.openxmlformats.org/officeDocument/2006/customXml" ds:itemID="{B5630972-6C8D-4373-948D-30293B71821D}"/>
</file>

<file path=docProps/app.xml><?xml version="1.0" encoding="utf-8"?>
<Properties xmlns="http://schemas.openxmlformats.org/officeDocument/2006/extended-properties" xmlns:vt="http://schemas.openxmlformats.org/officeDocument/2006/docPropsVTypes">
  <Template>BUILD_Breakout_Template _ SAMPLE for Scott 7.28</Template>
  <TotalTime>4486</TotalTime>
  <Words>1157</Words>
  <Application>Microsoft Office PowerPoint</Application>
  <PresentationFormat>Custom</PresentationFormat>
  <Paragraphs>194</Paragraphs>
  <Slides>25</Slides>
  <Notes>19</Notes>
  <HiddenSlides>0</HiddenSlides>
  <MMClips>0</MMClips>
  <ScaleCrop>false</ScaleCrop>
  <HeadingPairs>
    <vt:vector size="4" baseType="variant">
      <vt:variant>
        <vt:lpstr>Theme</vt:lpstr>
      </vt:variant>
      <vt:variant>
        <vt:i4>7</vt:i4>
      </vt:variant>
      <vt:variant>
        <vt:lpstr>Slide Titles</vt:lpstr>
      </vt:variant>
      <vt:variant>
        <vt:i4>25</vt:i4>
      </vt:variant>
    </vt:vector>
  </HeadingPairs>
  <TitlesOfParts>
    <vt:vector size="32"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Building great networked media devices for Play To apps</vt:lpstr>
      <vt:lpstr>Agenda</vt:lpstr>
      <vt:lpstr>Play To makes it easy for customers to enjoy media from the web and apps on devices</vt:lpstr>
      <vt:lpstr>Play To from the web and  Metro style apps</vt:lpstr>
      <vt:lpstr>Play To from Metro style apps</vt:lpstr>
      <vt:lpstr>PowerPoint Presentation</vt:lpstr>
      <vt:lpstr>Play To user experience</vt:lpstr>
      <vt:lpstr>Connection Protocols</vt:lpstr>
      <vt:lpstr>Play To receiver architecture</vt:lpstr>
      <vt:lpstr>Play To Session</vt:lpstr>
      <vt:lpstr>Enabling Play To in apps</vt:lpstr>
      <vt:lpstr>PowerPoint Presentation</vt:lpstr>
      <vt:lpstr>Quality Media Experiences</vt:lpstr>
      <vt:lpstr>Usability, performance, and quality</vt:lpstr>
      <vt:lpstr>Consistent, reliable, and complete</vt:lpstr>
      <vt:lpstr>Certifying your Play To device</vt:lpstr>
      <vt:lpstr>Developer Preview receivers and apps</vt:lpstr>
      <vt:lpstr>PowerPoint Presentation</vt:lpstr>
      <vt:lpstr>Play To in Windows 8</vt:lpstr>
      <vt:lpstr>Call to action</vt:lpstr>
      <vt:lpstr>Related sessions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HW-177T: Building great networked media devices for Play To apps</dc:title>
  <dc:subject>BUILD</dc:subject>
  <dc:creator>Edwin Heredia, Zane Salim</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245</cp:revision>
  <cp:lastPrinted>2010-05-11T05:02:34Z</cp:lastPrinted>
  <dcterms:created xsi:type="dcterms:W3CDTF">2011-08-03T21:25:07Z</dcterms:created>
  <dcterms:modified xsi:type="dcterms:W3CDTF">2011-09-16T01:06:40Z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y fmtid="{D5CDD505-2E9C-101B-9397-08002B2CF9AE}" pid="20" name="Speaker">
    <vt:lpwstr>62</vt:lpwstr>
  </property>
  <property fmtid="{D5CDD505-2E9C-101B-9397-08002B2CF9AE}" pid="21" name="Session ID">
    <vt:lpwstr>177</vt:lpwstr>
  </property>
  <property fmtid="{D5CDD505-2E9C-101B-9397-08002B2CF9AE}" pid="22" name="Track">
    <vt:lpwstr>7</vt:lpwstr>
  </property>
  <property fmtid="{D5CDD505-2E9C-101B-9397-08002B2CF9AE}" pid="23" name="Editing/Review Status">
    <vt:lpwstr>Ready for review</vt:lpwstr>
  </property>
</Properties>
</file>