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17"/>
  </p:notesMasterIdLst>
  <p:handoutMasterIdLst>
    <p:handoutMasterId r:id="rId18"/>
  </p:handoutMasterIdLst>
  <p:sldIdLst>
    <p:sldId id="430" r:id="rId8"/>
    <p:sldId id="578" r:id="rId9"/>
    <p:sldId id="598" r:id="rId10"/>
    <p:sldId id="600" r:id="rId11"/>
    <p:sldId id="599" r:id="rId12"/>
    <p:sldId id="594" r:id="rId13"/>
    <p:sldId id="601" r:id="rId14"/>
    <p:sldId id="583" r:id="rId15"/>
    <p:sldId id="377" r:id="rId1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78"/>
            <p14:sldId id="598"/>
            <p14:sldId id="600"/>
            <p14:sldId id="599"/>
            <p14:sldId id="594"/>
            <p14:sldId id="601"/>
            <p14:sldId id="583"/>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F8F57B"/>
    <a:srgbClr val="EF4423"/>
    <a:srgbClr val="FF3C00"/>
    <a:srgbClr val="65BC46"/>
    <a:srgbClr val="457EC1"/>
    <a:srgbClr val="59CC0E"/>
    <a:srgbClr val="FFFFFF"/>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4918" autoAdjust="0"/>
  </p:normalViewPr>
  <p:slideViewPr>
    <p:cSldViewPr snapToGrid="0" snapToObjects="1">
      <p:cViewPr varScale="1">
        <p:scale>
          <a:sx n="100" d="100"/>
          <a:sy n="100" d="100"/>
        </p:scale>
        <p:origin x="-432"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E055D-FC05-4BCE-A3C3-BC24668819DC}" type="slidenum">
              <a:rPr lang="en-US" smtClean="0"/>
              <a:t>3</a:t>
            </a:fld>
            <a:endParaRPr lang="en-US"/>
          </a:p>
        </p:txBody>
      </p:sp>
    </p:spTree>
    <p:extLst>
      <p:ext uri="{BB962C8B-B14F-4D97-AF65-F5344CB8AC3E}">
        <p14:creationId xmlns:p14="http://schemas.microsoft.com/office/powerpoint/2010/main" val="94479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E055D-FC05-4BCE-A3C3-BC24668819DC}" type="slidenum">
              <a:rPr lang="en-US" smtClean="0"/>
              <a:t>5</a:t>
            </a:fld>
            <a:endParaRPr lang="en-US"/>
          </a:p>
        </p:txBody>
      </p:sp>
    </p:spTree>
    <p:extLst>
      <p:ext uri="{BB962C8B-B14F-4D97-AF65-F5344CB8AC3E}">
        <p14:creationId xmlns:p14="http://schemas.microsoft.com/office/powerpoint/2010/main" val="94479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46552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285127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 id="2147483815"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817"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Migrating From XDDM to WDDM</a:t>
            </a:r>
            <a:endParaRPr lang="en-US" dirty="0"/>
          </a:p>
        </p:txBody>
      </p:sp>
      <p:sp>
        <p:nvSpPr>
          <p:cNvPr id="3" name="Subtitle 2"/>
          <p:cNvSpPr>
            <a:spLocks noGrp="1"/>
          </p:cNvSpPr>
          <p:nvPr>
            <p:ph type="subTitle" idx="1"/>
          </p:nvPr>
        </p:nvSpPr>
        <p:spPr>
          <a:xfrm>
            <a:off x="969964" y="4678666"/>
            <a:ext cx="8193086" cy="1363715"/>
          </a:xfrm>
        </p:spPr>
        <p:txBody>
          <a:bodyPr/>
          <a:lstStyle/>
          <a:p>
            <a:r>
              <a:rPr lang="en-US" sz="3000" b="1" dirty="0" smtClean="0">
                <a:latin typeface="+mj-lt"/>
              </a:rPr>
              <a:t>Roger Coote </a:t>
            </a:r>
            <a:r>
              <a:rPr lang="en-US" sz="3000" b="1" dirty="0" smtClean="0"/>
              <a:t>-</a:t>
            </a:r>
            <a:r>
              <a:rPr lang="en-US" sz="3000" dirty="0"/>
              <a:t>Senior </a:t>
            </a:r>
            <a:r>
              <a:rPr lang="en-US" sz="3000" dirty="0" smtClean="0"/>
              <a:t>Development</a:t>
            </a:r>
            <a:endParaRPr lang="en-US" sz="3000" dirty="0"/>
          </a:p>
          <a:p>
            <a:r>
              <a:rPr lang="en-US" sz="3000" b="1" dirty="0" smtClean="0">
                <a:latin typeface="+mj-lt"/>
              </a:rPr>
              <a:t>Akshay Agrawal - </a:t>
            </a:r>
            <a:r>
              <a:rPr lang="en-US" sz="3000" dirty="0"/>
              <a:t>Senior Program Manager </a:t>
            </a:r>
            <a:r>
              <a:rPr lang="en-US" sz="3000" dirty="0" smtClean="0"/>
              <a:t>Microsoft </a:t>
            </a:r>
            <a:r>
              <a:rPr lang="en-US" sz="3000" dirty="0"/>
              <a:t>Corporation</a:t>
            </a:r>
          </a:p>
        </p:txBody>
      </p:sp>
      <p:sp>
        <p:nvSpPr>
          <p:cNvPr id="9" name="Text Placeholder 8"/>
          <p:cNvSpPr>
            <a:spLocks noGrp="1"/>
          </p:cNvSpPr>
          <p:nvPr>
            <p:ph type="body" sz="quarter" idx="10"/>
          </p:nvPr>
        </p:nvSpPr>
        <p:spPr/>
        <p:txBody>
          <a:bodyPr/>
          <a:lstStyle/>
          <a:p>
            <a:r>
              <a:rPr lang="en-US" dirty="0"/>
              <a:t>HW-665C</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Text Placeholder 2"/>
          <p:cNvSpPr>
            <a:spLocks noGrp="1"/>
          </p:cNvSpPr>
          <p:nvPr>
            <p:ph type="body" sz="quarter" idx="10"/>
          </p:nvPr>
        </p:nvSpPr>
        <p:spPr>
          <a:xfrm>
            <a:off x="519114" y="1297671"/>
            <a:ext cx="11149012" cy="4678204"/>
          </a:xfrm>
        </p:spPr>
        <p:txBody>
          <a:bodyPr/>
          <a:lstStyle/>
          <a:p>
            <a:r>
              <a:rPr lang="en-US" dirty="0" smtClean="0"/>
              <a:t>Migrating a XDDM driver to WDDM display-only </a:t>
            </a:r>
            <a:r>
              <a:rPr lang="en-US" dirty="0"/>
              <a:t>d</a:t>
            </a:r>
            <a:r>
              <a:rPr lang="en-US" dirty="0" smtClean="0"/>
              <a:t>river</a:t>
            </a:r>
          </a:p>
          <a:p>
            <a:endParaRPr lang="en-US" dirty="0" smtClean="0"/>
          </a:p>
          <a:p>
            <a:r>
              <a:rPr lang="en-US" dirty="0" smtClean="0"/>
              <a:t>Create a WDDM render-only Driver from a full WDDM driver</a:t>
            </a:r>
          </a:p>
          <a:p>
            <a:endParaRPr lang="en-US" dirty="0" smtClean="0"/>
          </a:p>
          <a:p>
            <a:r>
              <a:rPr lang="en-US" dirty="0" smtClean="0"/>
              <a:t>Migrating a mirror driver based collaboration app to using Desktop Duplication API</a:t>
            </a:r>
          </a:p>
          <a:p>
            <a:endParaRPr lang="en-US" dirty="0" smtClean="0"/>
          </a:p>
          <a:p>
            <a:r>
              <a:rPr lang="en-US" dirty="0" smtClean="0"/>
              <a:t>Other related topics</a:t>
            </a:r>
          </a:p>
          <a:p>
            <a:endParaRPr lang="en-US" dirty="0" smtClean="0"/>
          </a:p>
        </p:txBody>
      </p:sp>
    </p:spTree>
    <p:extLst>
      <p:ext uri="{BB962C8B-B14F-4D97-AF65-F5344CB8AC3E}">
        <p14:creationId xmlns:p14="http://schemas.microsoft.com/office/powerpoint/2010/main" val="32006068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0"/>
            <a:ext cx="11149013" cy="609398"/>
          </a:xfrm>
        </p:spPr>
        <p:txBody>
          <a:bodyPr/>
          <a:lstStyle/>
          <a:p>
            <a:r>
              <a:rPr lang="en-US" dirty="0" smtClean="0"/>
              <a:t>Display-only </a:t>
            </a:r>
            <a:r>
              <a:rPr lang="en-US" dirty="0"/>
              <a:t>d</a:t>
            </a:r>
            <a:r>
              <a:rPr lang="en-US" dirty="0" smtClean="0"/>
              <a:t>river - under the hood</a:t>
            </a:r>
            <a:endParaRPr lang="en-US" dirty="0"/>
          </a:p>
        </p:txBody>
      </p:sp>
      <p:sp>
        <p:nvSpPr>
          <p:cNvPr id="4" name="Rectangle 3"/>
          <p:cNvSpPr/>
          <p:nvPr/>
        </p:nvSpPr>
        <p:spPr bwMode="auto">
          <a:xfrm>
            <a:off x="2894012" y="1028700"/>
            <a:ext cx="2590800" cy="495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Driver Installation</a:t>
            </a:r>
          </a:p>
        </p:txBody>
      </p:sp>
      <p:sp>
        <p:nvSpPr>
          <p:cNvPr id="5" name="Rectangle 4"/>
          <p:cNvSpPr/>
          <p:nvPr/>
        </p:nvSpPr>
        <p:spPr bwMode="auto">
          <a:xfrm>
            <a:off x="2665412" y="2514600"/>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Query for display connectivity state</a:t>
            </a:r>
          </a:p>
        </p:txBody>
      </p:sp>
      <p:sp>
        <p:nvSpPr>
          <p:cNvPr id="7" name="Rectangle 6"/>
          <p:cNvSpPr/>
          <p:nvPr/>
        </p:nvSpPr>
        <p:spPr bwMode="auto">
          <a:xfrm>
            <a:off x="2894012" y="1790700"/>
            <a:ext cx="2590800" cy="495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Device Start</a:t>
            </a:r>
          </a:p>
        </p:txBody>
      </p:sp>
      <p:sp>
        <p:nvSpPr>
          <p:cNvPr id="8" name="Rectangle 7"/>
          <p:cNvSpPr/>
          <p:nvPr/>
        </p:nvSpPr>
        <p:spPr bwMode="auto">
          <a:xfrm>
            <a:off x="713254" y="3898075"/>
            <a:ext cx="30480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Render frame and place in system memory</a:t>
            </a:r>
          </a:p>
        </p:txBody>
      </p:sp>
      <p:sp>
        <p:nvSpPr>
          <p:cNvPr id="9" name="Rectangle 8"/>
          <p:cNvSpPr/>
          <p:nvPr/>
        </p:nvSpPr>
        <p:spPr bwMode="auto">
          <a:xfrm>
            <a:off x="713254" y="5105400"/>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Provide rich meta data for frame</a:t>
            </a:r>
          </a:p>
        </p:txBody>
      </p:sp>
      <p:sp>
        <p:nvSpPr>
          <p:cNvPr id="11" name="TextBox 10"/>
          <p:cNvSpPr txBox="1"/>
          <p:nvPr/>
        </p:nvSpPr>
        <p:spPr>
          <a:xfrm>
            <a:off x="3817167" y="5234765"/>
            <a:ext cx="3431517" cy="276999"/>
          </a:xfrm>
          <a:prstGeom prst="rect">
            <a:avLst/>
          </a:prstGeom>
          <a:noFill/>
        </p:spPr>
        <p:txBody>
          <a:bodyPr wrap="none" lIns="0" tIns="0" rIns="0" bIns="0" rtlCol="0">
            <a:spAutoFit/>
          </a:bodyPr>
          <a:lstStyle/>
          <a:p>
            <a:r>
              <a:rPr lang="en-US" sz="1800" dirty="0" smtClean="0">
                <a:gradFill>
                  <a:gsLst>
                    <a:gs pos="0">
                      <a:schemeClr val="tx1"/>
                    </a:gs>
                    <a:gs pos="86000">
                      <a:schemeClr val="tx1"/>
                    </a:gs>
                  </a:gsLst>
                  <a:lin ang="5400000" scaled="0"/>
                </a:gradFill>
              </a:rPr>
              <a:t>Dirty region, screen to screen move</a:t>
            </a:r>
          </a:p>
        </p:txBody>
      </p:sp>
      <p:sp>
        <p:nvSpPr>
          <p:cNvPr id="12" name="Rectangle 11"/>
          <p:cNvSpPr/>
          <p:nvPr/>
        </p:nvSpPr>
        <p:spPr bwMode="auto">
          <a:xfrm>
            <a:off x="4141596" y="3898075"/>
            <a:ext cx="30480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Mouse pointer data</a:t>
            </a:r>
          </a:p>
        </p:txBody>
      </p:sp>
      <p:sp>
        <p:nvSpPr>
          <p:cNvPr id="13" name="Rectangle 12"/>
          <p:cNvSpPr/>
          <p:nvPr/>
        </p:nvSpPr>
        <p:spPr bwMode="auto">
          <a:xfrm>
            <a:off x="303212" y="914400"/>
            <a:ext cx="7009612" cy="5638800"/>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Rectangle 13"/>
          <p:cNvSpPr/>
          <p:nvPr/>
        </p:nvSpPr>
        <p:spPr bwMode="auto">
          <a:xfrm>
            <a:off x="7542212" y="914400"/>
            <a:ext cx="4495800" cy="5638800"/>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6" name="Straight Arrow Connector 15"/>
          <p:cNvCxnSpPr/>
          <p:nvPr/>
        </p:nvCxnSpPr>
        <p:spPr>
          <a:xfrm>
            <a:off x="4189412" y="1524000"/>
            <a:ext cx="0" cy="266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89412" y="22860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4698905" y="2941747"/>
            <a:ext cx="457200" cy="1476184"/>
          </a:xfrm>
          <a:prstGeom prst="bentConnector3">
            <a:avLst>
              <a:gd name="adj1" fmla="val 4533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37254" y="4876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1176312" y="4714732"/>
            <a:ext cx="2372360" cy="250476"/>
          </a:xfrm>
          <a:prstGeom prst="bentConnector5">
            <a:avLst>
              <a:gd name="adj1" fmla="val -9636"/>
              <a:gd name="adj2" fmla="val -699708"/>
              <a:gd name="adj3" fmla="val 10010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9" idx="3"/>
          </p:cNvCxnSpPr>
          <p:nvPr/>
        </p:nvCxnSpPr>
        <p:spPr>
          <a:xfrm>
            <a:off x="3761254" y="5562600"/>
            <a:ext cx="4695358"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89596" y="4335780"/>
            <a:ext cx="1267016" cy="762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713412" y="2743200"/>
            <a:ext cx="274320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713412" y="3200400"/>
            <a:ext cx="2819401"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767072" y="6188406"/>
            <a:ext cx="3506729" cy="307777"/>
          </a:xfrm>
          <a:prstGeom prst="rect">
            <a:avLst/>
          </a:prstGeom>
          <a:noFill/>
        </p:spPr>
        <p:txBody>
          <a:bodyPr wrap="none" lIns="0" tIns="0" rIns="0" bIns="0" rtlCol="0">
            <a:spAutoFit/>
          </a:bodyPr>
          <a:lstStyle/>
          <a:p>
            <a:r>
              <a:rPr lang="en-US" sz="2000" dirty="0" smtClean="0">
                <a:gradFill>
                  <a:gsLst>
                    <a:gs pos="0">
                      <a:schemeClr val="tx1"/>
                    </a:gs>
                    <a:gs pos="100000">
                      <a:schemeClr val="tx1"/>
                    </a:gs>
                  </a:gsLst>
                  <a:lin ang="5400000" scaled="0"/>
                </a:gradFill>
              </a:rPr>
              <a:t>* Hardware acceleration possible</a:t>
            </a:r>
            <a:endParaRPr lang="en-US" sz="2000" dirty="0">
              <a:gradFill>
                <a:gsLst>
                  <a:gs pos="0">
                    <a:schemeClr val="tx1"/>
                  </a:gs>
                  <a:gs pos="100000">
                    <a:schemeClr val="tx1"/>
                  </a:gs>
                </a:gsLst>
                <a:lin ang="5400000" scaled="0"/>
              </a:gradFill>
            </a:endParaRPr>
          </a:p>
        </p:txBody>
      </p:sp>
      <p:cxnSp>
        <p:nvCxnSpPr>
          <p:cNvPr id="71" name="Elbow Connector 70"/>
          <p:cNvCxnSpPr/>
          <p:nvPr/>
        </p:nvCxnSpPr>
        <p:spPr>
          <a:xfrm rot="5400000">
            <a:off x="3224271" y="2688649"/>
            <a:ext cx="228601" cy="170168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5400000" flipH="1" flipV="1">
            <a:off x="5118004" y="4205193"/>
            <a:ext cx="1142999" cy="47816"/>
          </a:xfrm>
          <a:prstGeom prst="bentConnector5">
            <a:avLst>
              <a:gd name="adj1" fmla="val -20000"/>
              <a:gd name="adj2" fmla="val 3330645"/>
              <a:gd name="adj3" fmla="val 10013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636278" y="1043551"/>
            <a:ext cx="200535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Display-only driver</a:t>
            </a:r>
          </a:p>
        </p:txBody>
      </p:sp>
      <p:sp>
        <p:nvSpPr>
          <p:cNvPr id="98" name="TextBox 97"/>
          <p:cNvSpPr txBox="1"/>
          <p:nvPr/>
        </p:nvSpPr>
        <p:spPr>
          <a:xfrm>
            <a:off x="379412" y="1043551"/>
            <a:ext cx="98103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Windows</a:t>
            </a:r>
          </a:p>
        </p:txBody>
      </p:sp>
      <p:sp>
        <p:nvSpPr>
          <p:cNvPr id="6" name="Rectangle 5"/>
          <p:cNvSpPr/>
          <p:nvPr/>
        </p:nvSpPr>
        <p:spPr bwMode="auto">
          <a:xfrm>
            <a:off x="8478220" y="2580900"/>
            <a:ext cx="30480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Report displays and EDID</a:t>
            </a:r>
            <a:endParaRPr lang="en-US" sz="2200" dirty="0" smtClean="0">
              <a:gradFill>
                <a:gsLst>
                  <a:gs pos="0">
                    <a:schemeClr val="tx1"/>
                  </a:gs>
                  <a:gs pos="100000">
                    <a:schemeClr val="tx1"/>
                  </a:gs>
                </a:gsLst>
                <a:lin ang="5400000" scaled="0"/>
              </a:gradFill>
            </a:endParaRPr>
          </a:p>
        </p:txBody>
      </p:sp>
      <p:sp>
        <p:nvSpPr>
          <p:cNvPr id="65" name="Rectangle 64"/>
          <p:cNvSpPr/>
          <p:nvPr/>
        </p:nvSpPr>
        <p:spPr bwMode="auto">
          <a:xfrm>
            <a:off x="8478220" y="3876300"/>
            <a:ext cx="30480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Process mouse pointer data*</a:t>
            </a:r>
            <a:endParaRPr lang="en-US" sz="2200" dirty="0" smtClean="0">
              <a:gradFill>
                <a:gsLst>
                  <a:gs pos="0">
                    <a:schemeClr val="tx1"/>
                  </a:gs>
                  <a:gs pos="100000">
                    <a:schemeClr val="tx1"/>
                  </a:gs>
                </a:gsLst>
                <a:lin ang="5400000" scaled="0"/>
              </a:gradFill>
            </a:endParaRPr>
          </a:p>
        </p:txBody>
      </p:sp>
      <p:sp>
        <p:nvSpPr>
          <p:cNvPr id="66" name="Rectangle 65"/>
          <p:cNvSpPr/>
          <p:nvPr/>
        </p:nvSpPr>
        <p:spPr bwMode="auto">
          <a:xfrm>
            <a:off x="8478220" y="5019300"/>
            <a:ext cx="30480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Process frame data*</a:t>
            </a:r>
          </a:p>
        </p:txBody>
      </p:sp>
      <p:sp>
        <p:nvSpPr>
          <p:cNvPr id="68" name="Rectangle 67"/>
          <p:cNvSpPr/>
          <p:nvPr/>
        </p:nvSpPr>
        <p:spPr bwMode="auto">
          <a:xfrm>
            <a:off x="8478220" y="6086100"/>
            <a:ext cx="30480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Scan out physically or virtually</a:t>
            </a:r>
          </a:p>
        </p:txBody>
      </p:sp>
    </p:spTree>
    <p:extLst>
      <p:ext uri="{BB962C8B-B14F-4D97-AF65-F5344CB8AC3E}">
        <p14:creationId xmlns:p14="http://schemas.microsoft.com/office/powerpoint/2010/main" val="1091741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par>
                                <p:cTn id="54" presetID="10" presetClass="entr" presetSubtype="0"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par>
                                <p:cTn id="77" presetID="10"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p:bldP spid="12" grpId="0" animBg="1"/>
      <p:bldP spid="67" grpId="0"/>
      <p:bldP spid="6" grpId="0" animBg="1"/>
      <p:bldP spid="65" grpId="0" animBg="1"/>
      <p:bldP spid="66"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Render-only </a:t>
            </a:r>
            <a:r>
              <a:rPr lang="en-US" dirty="0"/>
              <a:t>d</a:t>
            </a:r>
            <a:r>
              <a:rPr lang="en-US" dirty="0" smtClean="0"/>
              <a:t>river – Under the hood</a:t>
            </a:r>
            <a:endParaRPr lang="en-US" dirty="0"/>
          </a:p>
        </p:txBody>
      </p:sp>
      <p:sp>
        <p:nvSpPr>
          <p:cNvPr id="3" name="Text Placeholder 2"/>
          <p:cNvSpPr>
            <a:spLocks noGrp="1"/>
          </p:cNvSpPr>
          <p:nvPr>
            <p:ph type="body" sz="quarter" idx="10"/>
          </p:nvPr>
        </p:nvSpPr>
        <p:spPr>
          <a:xfrm>
            <a:off x="519114" y="1447800"/>
            <a:ext cx="11149012" cy="6469463"/>
          </a:xfrm>
        </p:spPr>
        <p:txBody>
          <a:bodyPr/>
          <a:lstStyle/>
          <a:p>
            <a:r>
              <a:rPr lang="en-US" dirty="0" smtClean="0"/>
              <a:t>Specify zero source and targets in </a:t>
            </a:r>
            <a:r>
              <a:rPr lang="en-US" dirty="0" err="1" smtClean="0"/>
              <a:t>DxgkDdiStartDevice</a:t>
            </a:r>
            <a:endParaRPr lang="en-US" dirty="0" smtClean="0"/>
          </a:p>
          <a:p>
            <a:pPr lvl="1"/>
            <a:r>
              <a:rPr lang="en-US" dirty="0" smtClean="0"/>
              <a:t>Set </a:t>
            </a:r>
            <a:r>
              <a:rPr lang="en-US" i="1" dirty="0" err="1"/>
              <a:t>NumberOfVideoPresentSources</a:t>
            </a:r>
            <a:r>
              <a:rPr lang="en-US" dirty="0"/>
              <a:t> </a:t>
            </a:r>
            <a:r>
              <a:rPr lang="en-US" dirty="0" smtClean="0"/>
              <a:t> and </a:t>
            </a:r>
            <a:r>
              <a:rPr lang="en-US" i="1" dirty="0" err="1"/>
              <a:t>NumberOfChildren</a:t>
            </a:r>
            <a:r>
              <a:rPr lang="en-US" dirty="0"/>
              <a:t> </a:t>
            </a:r>
            <a:r>
              <a:rPr lang="en-US" dirty="0" smtClean="0"/>
              <a:t> = 0</a:t>
            </a:r>
          </a:p>
          <a:p>
            <a:endParaRPr lang="en-US" dirty="0" smtClean="0"/>
          </a:p>
          <a:p>
            <a:r>
              <a:rPr lang="en-US" dirty="0" smtClean="0"/>
              <a:t>Either implement</a:t>
            </a:r>
            <a:endParaRPr lang="en-US" dirty="0"/>
          </a:p>
          <a:p>
            <a:pPr lvl="1"/>
            <a:r>
              <a:rPr lang="en-US" dirty="0" smtClean="0"/>
              <a:t>All the required full WDDM driver DDI’s</a:t>
            </a:r>
          </a:p>
          <a:p>
            <a:pPr lvl="1"/>
            <a:r>
              <a:rPr lang="en-US" dirty="0" smtClean="0"/>
              <a:t>Only the render-only WDDM driver DDI’s</a:t>
            </a:r>
          </a:p>
          <a:p>
            <a:pPr lvl="1"/>
            <a:endParaRPr lang="en-US" dirty="0"/>
          </a:p>
          <a:p>
            <a:pPr lvl="1"/>
            <a:endParaRPr lang="en-US" dirty="0" smtClean="0"/>
          </a:p>
          <a:p>
            <a:endParaRPr lang="en-US" dirty="0"/>
          </a:p>
          <a:p>
            <a:pPr marL="460375" lvl="1" indent="0">
              <a:buNone/>
            </a:pPr>
            <a:endParaRPr lang="en-US" dirty="0" smtClean="0"/>
          </a:p>
          <a:p>
            <a:pPr marL="460375" lvl="1"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8741464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0"/>
            <a:ext cx="11149013" cy="609398"/>
          </a:xfrm>
        </p:spPr>
        <p:txBody>
          <a:bodyPr/>
          <a:lstStyle/>
          <a:p>
            <a:r>
              <a:rPr lang="en-US" dirty="0" smtClean="0"/>
              <a:t>Desktop Duplication API – under the hood</a:t>
            </a:r>
            <a:endParaRPr lang="en-US" dirty="0"/>
          </a:p>
        </p:txBody>
      </p:sp>
      <p:sp>
        <p:nvSpPr>
          <p:cNvPr id="6" name="Rectangle 5"/>
          <p:cNvSpPr/>
          <p:nvPr/>
        </p:nvSpPr>
        <p:spPr bwMode="auto">
          <a:xfrm>
            <a:off x="8761412" y="1292425"/>
            <a:ext cx="3048000" cy="990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Selects monitor(s) to duplicate</a:t>
            </a:r>
            <a:endParaRPr lang="en-US" sz="2200" dirty="0" smtClean="0">
              <a:gradFill>
                <a:gsLst>
                  <a:gs pos="0">
                    <a:schemeClr val="tx1"/>
                  </a:gs>
                  <a:gs pos="100000">
                    <a:schemeClr val="tx1"/>
                  </a:gs>
                </a:gsLst>
                <a:lin ang="5400000" scaled="0"/>
              </a:gradFill>
            </a:endParaRPr>
          </a:p>
        </p:txBody>
      </p:sp>
      <p:sp>
        <p:nvSpPr>
          <p:cNvPr id="8" name="Rectangle 7"/>
          <p:cNvSpPr/>
          <p:nvPr/>
        </p:nvSpPr>
        <p:spPr bwMode="auto">
          <a:xfrm>
            <a:off x="760754" y="2524760"/>
            <a:ext cx="30480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Render frame and place in DX surface</a:t>
            </a:r>
          </a:p>
        </p:txBody>
      </p:sp>
      <p:sp>
        <p:nvSpPr>
          <p:cNvPr id="9" name="Rectangle 8"/>
          <p:cNvSpPr/>
          <p:nvPr/>
        </p:nvSpPr>
        <p:spPr bwMode="auto">
          <a:xfrm>
            <a:off x="760754" y="3743960"/>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Provide rich meta data for frame</a:t>
            </a:r>
          </a:p>
        </p:txBody>
      </p:sp>
      <p:sp>
        <p:nvSpPr>
          <p:cNvPr id="11" name="TextBox 10"/>
          <p:cNvSpPr txBox="1"/>
          <p:nvPr/>
        </p:nvSpPr>
        <p:spPr>
          <a:xfrm>
            <a:off x="3905412" y="3820160"/>
            <a:ext cx="3431517" cy="276999"/>
          </a:xfrm>
          <a:prstGeom prst="rect">
            <a:avLst/>
          </a:prstGeom>
          <a:noFill/>
        </p:spPr>
        <p:txBody>
          <a:bodyPr wrap="none" lIns="0" tIns="0" rIns="0" bIns="0" rtlCol="0">
            <a:spAutoFit/>
          </a:bodyPr>
          <a:lstStyle/>
          <a:p>
            <a:r>
              <a:rPr lang="en-US" sz="1800" dirty="0" smtClean="0">
                <a:gradFill>
                  <a:gsLst>
                    <a:gs pos="0">
                      <a:schemeClr val="tx1"/>
                    </a:gs>
                    <a:gs pos="86000">
                      <a:schemeClr val="tx1"/>
                    </a:gs>
                  </a:gsLst>
                  <a:lin ang="5400000" scaled="0"/>
                </a:gradFill>
              </a:rPr>
              <a:t>Dirty region, screen to screen move</a:t>
            </a:r>
          </a:p>
        </p:txBody>
      </p:sp>
      <p:sp>
        <p:nvSpPr>
          <p:cNvPr id="12" name="Rectangle 11"/>
          <p:cNvSpPr/>
          <p:nvPr/>
        </p:nvSpPr>
        <p:spPr bwMode="auto">
          <a:xfrm>
            <a:off x="4141596" y="2524760"/>
            <a:ext cx="30480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Mouse pointer data</a:t>
            </a:r>
          </a:p>
        </p:txBody>
      </p:sp>
      <p:sp>
        <p:nvSpPr>
          <p:cNvPr id="13" name="Rectangle 12"/>
          <p:cNvSpPr/>
          <p:nvPr/>
        </p:nvSpPr>
        <p:spPr bwMode="auto">
          <a:xfrm>
            <a:off x="380200" y="914400"/>
            <a:ext cx="7009612" cy="5638800"/>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Rectangle 13"/>
          <p:cNvSpPr/>
          <p:nvPr/>
        </p:nvSpPr>
        <p:spPr bwMode="auto">
          <a:xfrm>
            <a:off x="7542212" y="914400"/>
            <a:ext cx="4495800" cy="5638800"/>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30" name="Elbow Connector 29"/>
          <p:cNvCxnSpPr/>
          <p:nvPr/>
        </p:nvCxnSpPr>
        <p:spPr>
          <a:xfrm rot="16200000" flipH="1">
            <a:off x="4698904" y="1558068"/>
            <a:ext cx="457200" cy="147618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84754" y="351536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1223812" y="3346942"/>
            <a:ext cx="2372360" cy="250476"/>
          </a:xfrm>
          <a:prstGeom prst="bentConnector5">
            <a:avLst>
              <a:gd name="adj1" fmla="val -9636"/>
              <a:gd name="adj2" fmla="val -699708"/>
              <a:gd name="adj3" fmla="val 9989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778131" y="4140200"/>
            <a:ext cx="4983281"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89596" y="2974340"/>
            <a:ext cx="1596012" cy="762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713412" y="1562100"/>
            <a:ext cx="304800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8761412" y="2408212"/>
            <a:ext cx="3048000" cy="914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Process Mouse pointer data*</a:t>
            </a:r>
            <a:endParaRPr lang="en-US" sz="2200" dirty="0" smtClean="0">
              <a:gradFill>
                <a:gsLst>
                  <a:gs pos="0">
                    <a:schemeClr val="tx1"/>
                  </a:gs>
                  <a:gs pos="100000">
                    <a:schemeClr val="tx1"/>
                  </a:gs>
                </a:gsLst>
                <a:lin ang="5400000" scaled="0"/>
              </a:gradFill>
            </a:endParaRPr>
          </a:p>
        </p:txBody>
      </p:sp>
      <p:sp>
        <p:nvSpPr>
          <p:cNvPr id="66" name="Rectangle 65"/>
          <p:cNvSpPr/>
          <p:nvPr/>
        </p:nvSpPr>
        <p:spPr bwMode="auto">
          <a:xfrm>
            <a:off x="8761412" y="3447800"/>
            <a:ext cx="3048000" cy="914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Process frame data*</a:t>
            </a:r>
          </a:p>
        </p:txBody>
      </p:sp>
      <p:sp>
        <p:nvSpPr>
          <p:cNvPr id="67" name="TextBox 66"/>
          <p:cNvSpPr txBox="1"/>
          <p:nvPr/>
        </p:nvSpPr>
        <p:spPr>
          <a:xfrm>
            <a:off x="3856937" y="6169225"/>
            <a:ext cx="3506729" cy="800219"/>
          </a:xfrm>
          <a:prstGeom prst="rect">
            <a:avLst/>
          </a:prstGeom>
          <a:noFill/>
        </p:spPr>
        <p:txBody>
          <a:bodyPr wrap="none" lIns="0" tIns="0" rIns="0" bIns="0" rtlCol="0">
            <a:spAutoFit/>
          </a:bodyPr>
          <a:lstStyle/>
          <a:p>
            <a:r>
              <a:rPr lang="en-US" sz="2000" dirty="0" smtClean="0">
                <a:gradFill>
                  <a:gsLst>
                    <a:gs pos="0">
                      <a:schemeClr val="tx1"/>
                    </a:gs>
                    <a:gs pos="100000">
                      <a:schemeClr val="tx1"/>
                    </a:gs>
                  </a:gsLst>
                  <a:lin ang="5400000" scaled="0"/>
                </a:gradFill>
              </a:rPr>
              <a:t>* Hardware acceleration possible</a:t>
            </a:r>
            <a:endParaRPr lang="en-US" sz="2000" dirty="0">
              <a:gradFill>
                <a:gsLst>
                  <a:gs pos="0">
                    <a:schemeClr val="tx1"/>
                  </a:gs>
                  <a:gs pos="100000">
                    <a:schemeClr val="tx1"/>
                  </a:gs>
                </a:gsLst>
                <a:lin ang="5400000" scaled="0"/>
              </a:gradFill>
            </a:endParaRPr>
          </a:p>
          <a:p>
            <a:endParaRPr lang="en-US" sz="3200" dirty="0" err="1" smtClean="0">
              <a:gradFill>
                <a:gsLst>
                  <a:gs pos="0">
                    <a:schemeClr val="tx1"/>
                  </a:gs>
                  <a:gs pos="86000">
                    <a:schemeClr val="tx1"/>
                  </a:gs>
                </a:gsLst>
                <a:lin ang="5400000" scaled="0"/>
              </a:gradFill>
            </a:endParaRPr>
          </a:p>
        </p:txBody>
      </p:sp>
      <p:sp>
        <p:nvSpPr>
          <p:cNvPr id="68" name="Rectangle 67"/>
          <p:cNvSpPr/>
          <p:nvPr/>
        </p:nvSpPr>
        <p:spPr bwMode="auto">
          <a:xfrm>
            <a:off x="8761412" y="4487387"/>
            <a:ext cx="3048000" cy="914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Process data for transmission*</a:t>
            </a:r>
          </a:p>
        </p:txBody>
      </p:sp>
      <p:cxnSp>
        <p:nvCxnSpPr>
          <p:cNvPr id="71" name="Elbow Connector 70"/>
          <p:cNvCxnSpPr/>
          <p:nvPr/>
        </p:nvCxnSpPr>
        <p:spPr>
          <a:xfrm rot="5400000">
            <a:off x="3210972" y="1547908"/>
            <a:ext cx="457200" cy="147618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5400000" flipH="1">
            <a:off x="5094095" y="2867660"/>
            <a:ext cx="1143001" cy="12700"/>
          </a:xfrm>
          <a:prstGeom prst="bentConnector5">
            <a:avLst>
              <a:gd name="adj1" fmla="val -20000"/>
              <a:gd name="adj2" fmla="val -13800000"/>
              <a:gd name="adj3" fmla="val 9972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636319" y="990600"/>
            <a:ext cx="450444" cy="615553"/>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App</a:t>
            </a:r>
          </a:p>
          <a:p>
            <a:endParaRPr lang="en-US" sz="2000" dirty="0" smtClean="0">
              <a:gradFill>
                <a:gsLst>
                  <a:gs pos="0">
                    <a:schemeClr val="tx1"/>
                  </a:gs>
                  <a:gs pos="86000">
                    <a:schemeClr val="tx1"/>
                  </a:gs>
                </a:gsLst>
                <a:lin ang="5400000" scaled="0"/>
              </a:gradFill>
            </a:endParaRPr>
          </a:p>
        </p:txBody>
      </p:sp>
      <p:sp>
        <p:nvSpPr>
          <p:cNvPr id="98" name="TextBox 97"/>
          <p:cNvSpPr txBox="1"/>
          <p:nvPr/>
        </p:nvSpPr>
        <p:spPr>
          <a:xfrm>
            <a:off x="541374" y="990600"/>
            <a:ext cx="98103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Windows</a:t>
            </a:r>
          </a:p>
        </p:txBody>
      </p:sp>
      <p:sp>
        <p:nvSpPr>
          <p:cNvPr id="31" name="Rectangle 30"/>
          <p:cNvSpPr/>
          <p:nvPr/>
        </p:nvSpPr>
        <p:spPr bwMode="auto">
          <a:xfrm>
            <a:off x="2665412" y="1066800"/>
            <a:ext cx="30480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Acknowledge duplication</a:t>
            </a:r>
          </a:p>
        </p:txBody>
      </p:sp>
      <p:sp>
        <p:nvSpPr>
          <p:cNvPr id="57" name="Rectangle 56"/>
          <p:cNvSpPr/>
          <p:nvPr/>
        </p:nvSpPr>
        <p:spPr bwMode="auto">
          <a:xfrm>
            <a:off x="8761412" y="5526975"/>
            <a:ext cx="3048000" cy="914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Transmit</a:t>
            </a:r>
          </a:p>
        </p:txBody>
      </p:sp>
    </p:spTree>
    <p:extLst>
      <p:ext uri="{BB962C8B-B14F-4D97-AF65-F5344CB8AC3E}">
        <p14:creationId xmlns:p14="http://schemas.microsoft.com/office/powerpoint/2010/main" val="1247506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p:bldP spid="12" grpId="0" animBg="1"/>
      <p:bldP spid="65" grpId="0" animBg="1"/>
      <p:bldP spid="66" grpId="0" animBg="1"/>
      <p:bldP spid="67" grpId="0"/>
      <p:bldP spid="68" grpId="0" animBg="1"/>
      <p:bldP spid="31"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latin typeface="+mj-lt"/>
              </a:rPr>
              <a:t>Q&amp;A</a:t>
            </a:r>
            <a:endParaRPr lang="en-US" sz="5400" dirty="0">
              <a:latin typeface="+mj-lt"/>
            </a:endParaRPr>
          </a:p>
        </p:txBody>
      </p:sp>
    </p:spTree>
    <p:extLst>
      <p:ext uri="{BB962C8B-B14F-4D97-AF65-F5344CB8AC3E}">
        <p14:creationId xmlns:p14="http://schemas.microsoft.com/office/powerpoint/2010/main" val="411597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6147881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90486349"/>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09B80BA-873C-4697-8E02-551F40FAF061}"/>
</file>

<file path=customXml/itemProps2.xml><?xml version="1.0" encoding="utf-8"?>
<ds:datastoreItem xmlns:ds="http://schemas.openxmlformats.org/officeDocument/2006/customXml" ds:itemID="{C3050C67-2F91-4886-B18C-EC0094AC9BFE}"/>
</file>

<file path=customXml/itemProps3.xml><?xml version="1.0" encoding="utf-8"?>
<ds:datastoreItem xmlns:ds="http://schemas.openxmlformats.org/officeDocument/2006/customXml" ds:itemID="{9A1CD181-99C8-4A1F-84B3-5A25F0AB0FE8}"/>
</file>

<file path=docProps/app.xml><?xml version="1.0" encoding="utf-8"?>
<Properties xmlns="http://schemas.openxmlformats.org/officeDocument/2006/extended-properties" xmlns:vt="http://schemas.openxmlformats.org/officeDocument/2006/docPropsVTypes">
  <Template>BUILD_Breakout_Template _ SAMPLE for Scott 7.28</Template>
  <TotalTime>9353</TotalTime>
  <Words>544</Words>
  <Application>Microsoft Office PowerPoint</Application>
  <PresentationFormat>Custom</PresentationFormat>
  <Paragraphs>70</Paragraphs>
  <Slides>9</Slides>
  <Notes>5</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Migrating From XDDM to WDDM</vt:lpstr>
      <vt:lpstr>Talking points</vt:lpstr>
      <vt:lpstr>Display-only driver - under the hood</vt:lpstr>
      <vt:lpstr>Render-only driver – Under the hood</vt:lpstr>
      <vt:lpstr>Desktop Duplication API – under the hood</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HW-665C: Windows Certification Program, process and tools</dc:title>
  <dc:subject>BUILD</dc:subject>
  <dc:creator>David Edfeldt;  Tim Campbell; Dilesh Dhokia; Jacob Johansen, Paul Reed</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368</cp:revision>
  <cp:lastPrinted>2010-05-11T05:02:34Z</cp:lastPrinted>
  <dcterms:created xsi:type="dcterms:W3CDTF">2011-08-03T21:25:07Z</dcterms:created>
  <dcterms:modified xsi:type="dcterms:W3CDTF">2011-09-15T22:54:50Z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