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39"/>
  </p:notesMasterIdLst>
  <p:handoutMasterIdLst>
    <p:handoutMasterId r:id="rId40"/>
  </p:handoutMasterIdLst>
  <p:sldIdLst>
    <p:sldId id="508" r:id="rId11"/>
    <p:sldId id="704" r:id="rId12"/>
    <p:sldId id="472" r:id="rId13"/>
    <p:sldId id="603" r:id="rId14"/>
    <p:sldId id="696" r:id="rId15"/>
    <p:sldId id="700" r:id="rId16"/>
    <p:sldId id="705" r:id="rId17"/>
    <p:sldId id="667" r:id="rId18"/>
    <p:sldId id="717" r:id="rId19"/>
    <p:sldId id="718" r:id="rId20"/>
    <p:sldId id="720" r:id="rId21"/>
    <p:sldId id="673" r:id="rId22"/>
    <p:sldId id="707" r:id="rId23"/>
    <p:sldId id="516" r:id="rId24"/>
    <p:sldId id="560" r:id="rId25"/>
    <p:sldId id="721" r:id="rId26"/>
    <p:sldId id="642" r:id="rId27"/>
    <p:sldId id="708" r:id="rId28"/>
    <p:sldId id="695" r:id="rId29"/>
    <p:sldId id="681" r:id="rId30"/>
    <p:sldId id="709" r:id="rId31"/>
    <p:sldId id="710" r:id="rId32"/>
    <p:sldId id="703" r:id="rId33"/>
    <p:sldId id="574" r:id="rId34"/>
    <p:sldId id="723" r:id="rId35"/>
    <p:sldId id="724" r:id="rId36"/>
    <p:sldId id="683" r:id="rId37"/>
    <p:sldId id="507" r:id="rId38"/>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FF"/>
    <a:srgbClr val="0070C0"/>
    <a:srgbClr val="000000"/>
    <a:srgbClr val="FF3C00"/>
    <a:srgbClr val="59CC0E"/>
    <a:srgbClr val="B0D685"/>
    <a:srgbClr val="FF470D"/>
    <a:srgbClr val="FF825B"/>
    <a:srgbClr val="EF4423"/>
    <a:srgbClr val="F9C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605" autoAdjust="0"/>
    <p:restoredTop sz="92825"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napToObjects="1" showGuides="1">
      <p:cViewPr varScale="1">
        <p:scale>
          <a:sx n="80" d="100"/>
          <a:sy n="80" d="100"/>
        </p:scale>
        <p:origin x="-2922" y="-78"/>
      </p:cViewPr>
      <p:guideLst>
        <p:guide orient="horz" pos="2932"/>
        <p:guide pos="2212"/>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initat\Desktop\BUILD\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8979532976690374"/>
          <c:y val="1.0413007537745356E-3"/>
          <c:w val="0.31361882346173764"/>
          <c:h val="0.81892731033542476"/>
        </c:manualLayout>
      </c:layout>
      <c:barChart>
        <c:barDir val="bar"/>
        <c:grouping val="clustered"/>
        <c:varyColors val="0"/>
        <c:ser>
          <c:idx val="0"/>
          <c:order val="0"/>
          <c:invertIfNegative val="0"/>
          <c:dPt>
            <c:idx val="0"/>
            <c:invertIfNegative val="0"/>
            <c:bubble3D val="0"/>
            <c:spPr>
              <a:solidFill>
                <a:srgbClr val="0070C0"/>
              </a:solidFill>
            </c:spPr>
          </c:dPt>
          <c:dPt>
            <c:idx val="5"/>
            <c:invertIfNegative val="0"/>
            <c:bubble3D val="0"/>
            <c:spPr>
              <a:solidFill>
                <a:srgbClr val="00B0F0"/>
              </a:solidFill>
            </c:spPr>
          </c:dPt>
          <c:dLbls>
            <c:dLblPos val="inEnd"/>
            <c:showLegendKey val="0"/>
            <c:showVal val="1"/>
            <c:showCatName val="0"/>
            <c:showSerName val="0"/>
            <c:showPercent val="0"/>
            <c:showBubbleSize val="0"/>
            <c:showLeaderLines val="0"/>
          </c:dLbls>
          <c:cat>
            <c:strRef>
              <c:f>Sheet1!$A$15:$A$20</c:f>
              <c:strCache>
                <c:ptCount val="6"/>
                <c:pt idx="0">
                  <c:v>Other</c:v>
                </c:pt>
                <c:pt idx="1">
                  <c:v>Runs without any problems</c:v>
                </c:pt>
                <c:pt idx="2">
                  <c:v>The OS is optimized for a premium user experience</c:v>
                </c:pt>
                <c:pt idx="3">
                  <c:v>Performance &amp; reliable</c:v>
                </c:pt>
                <c:pt idx="4">
                  <c:v>Compatible across devices, HW &amp; SW with Microsoft Logo</c:v>
                </c:pt>
                <c:pt idx="5">
                  <c:v>OS is Microsoft Windows</c:v>
                </c:pt>
              </c:strCache>
            </c:strRef>
          </c:cat>
          <c:val>
            <c:numRef>
              <c:f>Sheet1!$C$15:$C$20</c:f>
              <c:numCache>
                <c:formatCode>0%</c:formatCode>
                <c:ptCount val="6"/>
                <c:pt idx="0">
                  <c:v>3.9647577092511016E-2</c:v>
                </c:pt>
                <c:pt idx="1">
                  <c:v>0.11013215859030837</c:v>
                </c:pt>
                <c:pt idx="2">
                  <c:v>0.14390602055800295</c:v>
                </c:pt>
                <c:pt idx="3">
                  <c:v>0.19823788546255505</c:v>
                </c:pt>
                <c:pt idx="4">
                  <c:v>0.21145374449339208</c:v>
                </c:pt>
                <c:pt idx="5">
                  <c:v>0.29662261380323052</c:v>
                </c:pt>
              </c:numCache>
            </c:numRef>
          </c:val>
        </c:ser>
        <c:dLbls>
          <c:dLblPos val="ctr"/>
          <c:showLegendKey val="0"/>
          <c:showVal val="1"/>
          <c:showCatName val="0"/>
          <c:showSerName val="0"/>
          <c:showPercent val="0"/>
          <c:showBubbleSize val="0"/>
        </c:dLbls>
        <c:gapWidth val="75"/>
        <c:overlap val="40"/>
        <c:axId val="88383488"/>
        <c:axId val="88777088"/>
      </c:barChart>
      <c:catAx>
        <c:axId val="88383488"/>
        <c:scaling>
          <c:orientation val="minMax"/>
        </c:scaling>
        <c:delete val="0"/>
        <c:axPos val="l"/>
        <c:majorTickMark val="none"/>
        <c:minorTickMark val="none"/>
        <c:tickLblPos val="nextTo"/>
        <c:txPr>
          <a:bodyPr/>
          <a:lstStyle/>
          <a:p>
            <a:pPr>
              <a:defRPr sz="2000"/>
            </a:pPr>
            <a:endParaRPr lang="en-US"/>
          </a:p>
        </c:txPr>
        <c:crossAx val="88777088"/>
        <c:crosses val="autoZero"/>
        <c:auto val="1"/>
        <c:lblAlgn val="ctr"/>
        <c:lblOffset val="100"/>
        <c:noMultiLvlLbl val="0"/>
      </c:catAx>
      <c:valAx>
        <c:axId val="88777088"/>
        <c:scaling>
          <c:orientation val="minMax"/>
          <c:max val="0.30000000000000004"/>
          <c:min val="0"/>
        </c:scaling>
        <c:delete val="0"/>
        <c:axPos val="b"/>
        <c:majorGridlines>
          <c:spPr>
            <a:ln>
              <a:prstDash val="sysDash"/>
            </a:ln>
          </c:spPr>
        </c:majorGridlines>
        <c:title>
          <c:tx>
            <c:rich>
              <a:bodyPr/>
              <a:lstStyle/>
              <a:p>
                <a:pPr>
                  <a:defRPr/>
                </a:pPr>
                <a:r>
                  <a:rPr lang="en-US" dirty="0" smtClean="0"/>
                  <a:t>Percentage of Respondents </a:t>
                </a:r>
                <a:r>
                  <a:rPr lang="en-US" dirty="0"/>
                  <a:t>(N=681)</a:t>
                </a:r>
              </a:p>
            </c:rich>
          </c:tx>
          <c:layout>
            <c:manualLayout>
              <c:xMode val="edge"/>
              <c:yMode val="edge"/>
              <c:x val="0.14831433605120192"/>
              <c:y val="0.85435281543919894"/>
            </c:manualLayout>
          </c:layout>
          <c:overlay val="0"/>
        </c:title>
        <c:numFmt formatCode="0%" sourceLinked="1"/>
        <c:majorTickMark val="none"/>
        <c:minorTickMark val="none"/>
        <c:tickLblPos val="nextTo"/>
        <c:spPr>
          <a:ln w="15875">
            <a:prstDash val="solid"/>
          </a:ln>
        </c:spPr>
        <c:crossAx val="88383488"/>
        <c:crosses val="autoZero"/>
        <c:crossBetween val="between"/>
      </c:valAx>
    </c:plotArea>
    <c:plotVisOnly val="1"/>
    <c:dispBlanksAs val="gap"/>
    <c:showDLblsOverMax val="0"/>
  </c:chart>
  <c:txPr>
    <a:bodyPr/>
    <a:lstStyle/>
    <a:p>
      <a:pPr>
        <a:defRPr sz="2000"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2:34 PM</a:t>
            </a:fld>
            <a:endParaRPr lang="en-US"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56869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920026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44674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446746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357485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27084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144321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45462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32193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2:34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69056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414274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98598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66277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07403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56869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568694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B2863303-CC64-46A5-B0FA-50C96ED61598}" type="datetime1">
              <a:rPr lang="en-US" smtClean="0"/>
              <a:pPr/>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latin typeface="Segoe UI" pitchFamily="34" charset="0"/>
              </a:rPr>
              <a:t>PAGE </a:t>
            </a:r>
            <a:fld id="{711B4CA8-52BE-46B1-A536-58CE1A3FAF74}" type="slidenum">
              <a:rPr lang="en-US" smtClean="0">
                <a:latin typeface="Segoe UI" pitchFamily="34" charset="0"/>
              </a:rPr>
              <a:pPr/>
              <a:t>‹#›</a:t>
            </a:fld>
            <a:endParaRPr lang="en-US" dirty="0">
              <a:latin typeface="Segoe UI" pitchFamily="34" charset="0"/>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EC5D9FC8-00D4-4E62-B79F-0DB35C5AD30E}" type="datetime1">
              <a:rPr lang="en-US" smtClean="0"/>
              <a:pPr/>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latin typeface="Segoe UI" pitchFamily="34" charset="0"/>
              </a:rPr>
              <a:t>PAGE </a:t>
            </a:r>
            <a:fld id="{711B4CA8-52BE-46B1-A536-58CE1A3FAF74}" type="slidenum">
              <a:rPr lang="en-US" smtClean="0">
                <a:latin typeface="Segoe UI" pitchFamily="34" charset="0"/>
              </a:rPr>
              <a:pPr/>
              <a:t>‹#›</a:t>
            </a:fld>
            <a:endParaRPr lang="en-US" dirty="0">
              <a:latin typeface="Segoe UI" pitchFamily="34" charset="0"/>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65C051CB-E580-4873-8532-75D0163B3EAE}" type="datetime1">
              <a:rPr lang="en-US" smtClean="0"/>
              <a:pPr/>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latin typeface="Segoe UI" pitchFamily="34" charset="0"/>
              </a:rPr>
              <a:t>PAGE </a:t>
            </a:r>
            <a:fld id="{711B4CA8-52BE-46B1-A536-58CE1A3FAF74}" type="slidenum">
              <a:rPr lang="en-US" smtClean="0">
                <a:latin typeface="Segoe UI" pitchFamily="34" charset="0"/>
              </a:rPr>
              <a:pPr/>
              <a:t>‹#›</a:t>
            </a:fld>
            <a:endParaRPr lang="en-US" dirty="0">
              <a:latin typeface="Segoe UI" pitchFamily="34" charset="0"/>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go.microsoft.com/fwlink/p/?LinkId=227308" TargetMode="External"/><Relationship Id="rId3" Type="http://schemas.openxmlformats.org/officeDocument/2006/relationships/hyperlink" Target="http://go.microsoft.com/fwlink/?LinkId=228472" TargetMode="External"/><Relationship Id="rId7" Type="http://schemas.openxmlformats.org/officeDocument/2006/relationships/hyperlink" Target="http://go.microsoft.com/fwlink/p/?LinkId=227278" TargetMode="External"/><Relationship Id="rId2" Type="http://schemas.openxmlformats.org/officeDocument/2006/relationships/hyperlink" Target="http://go.microsoft.com/fwlink/p/?LinkId=227313" TargetMode="External"/><Relationship Id="rId1" Type="http://schemas.openxmlformats.org/officeDocument/2006/relationships/slideLayout" Target="../slideLayouts/slideLayout3.xml"/><Relationship Id="rId6" Type="http://schemas.openxmlformats.org/officeDocument/2006/relationships/hyperlink" Target="http://go.microsoft.com/fwlink/p/?LinkId=227314" TargetMode="External"/><Relationship Id="rId5" Type="http://schemas.openxmlformats.org/officeDocument/2006/relationships/hyperlink" Target="http://go.microsoft.com/fwlink/?LinkID=225718" TargetMode="External"/><Relationship Id="rId4" Type="http://schemas.openxmlformats.org/officeDocument/2006/relationships/hyperlink" Target="http://go.microsoft.com/fwlink/?LinkID=228259" TargetMode="External"/><Relationship Id="rId9" Type="http://schemas.openxmlformats.org/officeDocument/2006/relationships/hyperlink" Target="http://msdn.microsoft.com/window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Windows Certification: improvements to the logo program</a:t>
            </a:r>
          </a:p>
        </p:txBody>
      </p:sp>
      <p:sp>
        <p:nvSpPr>
          <p:cNvPr id="3" name="Subtitle 2"/>
          <p:cNvSpPr>
            <a:spLocks noGrp="1"/>
          </p:cNvSpPr>
          <p:nvPr>
            <p:ph type="subTitle" idx="1"/>
          </p:nvPr>
        </p:nvSpPr>
        <p:spPr/>
        <p:txBody>
          <a:bodyPr/>
          <a:lstStyle/>
          <a:p>
            <a:r>
              <a:rPr lang="en-US" dirty="0" smtClean="0">
                <a:latin typeface="+mj-lt"/>
              </a:rPr>
              <a:t>Oscar Koenders</a:t>
            </a:r>
          </a:p>
          <a:p>
            <a:r>
              <a:rPr lang="en-US" dirty="0" smtClean="0"/>
              <a:t>Principal Group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HW-260T</a:t>
            </a:r>
          </a:p>
        </p:txBody>
      </p:sp>
    </p:spTree>
    <p:extLst>
      <p:ext uri="{BB962C8B-B14F-4D97-AF65-F5344CB8AC3E}">
        <p14:creationId xmlns:p14="http://schemas.microsoft.com/office/powerpoint/2010/main" val="158156307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video </a:t>
            </a:r>
            <a:r>
              <a:rPr lang="en-US" dirty="0"/>
              <a:t>c</a:t>
            </a:r>
            <a:r>
              <a:rPr lang="en-US" dirty="0" smtClean="0"/>
              <a:t>hat</a:t>
            </a:r>
            <a:endParaRPr lang="en-US" dirty="0"/>
          </a:p>
        </p:txBody>
      </p:sp>
      <p:sp>
        <p:nvSpPr>
          <p:cNvPr id="18" name="Rectangle 17"/>
          <p:cNvSpPr/>
          <p:nvPr/>
        </p:nvSpPr>
        <p:spPr>
          <a:xfrm>
            <a:off x="519113" y="720372"/>
            <a:ext cx="11149012" cy="5417256"/>
          </a:xfrm>
          <a:prstGeom prst="rect">
            <a:avLst/>
          </a:prstGeom>
          <a:ln>
            <a:noFill/>
          </a:ln>
        </p:spPr>
      </p:sp>
      <p:sp>
        <p:nvSpPr>
          <p:cNvPr id="13" name="Freeform 12"/>
          <p:cNvSpPr/>
          <p:nvPr/>
        </p:nvSpPr>
        <p:spPr>
          <a:xfrm>
            <a:off x="534456" y="3300588"/>
            <a:ext cx="1687594" cy="20906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2"/>
          </a:lnRef>
          <a:fillRef idx="1">
            <a:schemeClr val="lt1"/>
          </a:fillRef>
          <a:effectRef idx="0">
            <a:schemeClr val="accent2"/>
          </a:effectRef>
          <a:fontRef idx="minor">
            <a:schemeClr val="dk1"/>
          </a:fontRef>
        </p:style>
        <p:txBody>
          <a:bodyPr spcFirstLastPara="0" vert="horz" wrap="square" lIns="105857" tIns="105857" rIns="105857" bIns="105857" numCol="1" spcCol="1270" anchor="t" anchorCtr="0">
            <a:noAutofit/>
          </a:bodyPr>
          <a:lstStyle/>
          <a:p>
            <a:pPr lvl="0" algn="ctr" defTabSz="889000">
              <a:lnSpc>
                <a:spcPct val="90000"/>
              </a:lnSpc>
              <a:spcBef>
                <a:spcPct val="0"/>
              </a:spcBef>
              <a:spcAft>
                <a:spcPct val="35000"/>
              </a:spcAft>
            </a:pPr>
            <a:endParaRPr lang="en-US" sz="2000" kern="1200" dirty="0">
              <a:solidFill>
                <a:schemeClr val="tx1"/>
              </a:solidFill>
              <a:latin typeface="Segoe UI" pitchFamily="34" charset="0"/>
            </a:endParaRPr>
          </a:p>
        </p:txBody>
      </p:sp>
      <p:sp>
        <p:nvSpPr>
          <p:cNvPr id="16" name="Freeform 15"/>
          <p:cNvSpPr/>
          <p:nvPr/>
        </p:nvSpPr>
        <p:spPr>
          <a:xfrm>
            <a:off x="6282638" y="2204790"/>
            <a:ext cx="2466791" cy="2803032"/>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91440" tIns="91440" rIns="91440" bIns="91440" numCol="1" spcCol="1270" anchor="t" anchorCtr="0">
            <a:noAutofit/>
          </a:bodyPr>
          <a:lstStyle/>
          <a:p>
            <a:pPr lvl="0"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H.264 Support </a:t>
            </a:r>
          </a:p>
          <a:p>
            <a:pPr lvl="0"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Support for 720p 30 fps on all </a:t>
            </a:r>
            <a:r>
              <a:rPr lang="en-US" sz="2600" spc="-100" dirty="0" smtClean="0">
                <a:ln w="3175">
                  <a:noFill/>
                </a:ln>
                <a:gradFill flip="none" rotWithShape="1">
                  <a:gsLst>
                    <a:gs pos="0">
                      <a:schemeClr val="tx1"/>
                    </a:gs>
                    <a:gs pos="86000">
                      <a:schemeClr val="tx1"/>
                    </a:gs>
                  </a:gsLst>
                  <a:lin ang="5400000" scaled="0"/>
                  <a:tileRect/>
                </a:gradFill>
                <a:cs typeface="Arial" charset="0"/>
              </a:rPr>
              <a:t/>
            </a:r>
            <a:br>
              <a:rPr lang="en-US" sz="2600" spc="-100" dirty="0" smtClean="0">
                <a:ln w="3175">
                  <a:noFill/>
                </a:ln>
                <a:gradFill flip="none" rotWithShape="1">
                  <a:gsLst>
                    <a:gs pos="0">
                      <a:schemeClr val="tx1"/>
                    </a:gs>
                    <a:gs pos="86000">
                      <a:schemeClr val="tx1"/>
                    </a:gs>
                  </a:gsLst>
                  <a:lin ang="5400000" scaled="0"/>
                  <a:tileRect/>
                </a:gradFill>
                <a:cs typeface="Arial" charset="0"/>
              </a:rPr>
            </a:br>
            <a:r>
              <a:rPr lang="en-US" sz="2600" spc="-100" dirty="0" smtClean="0">
                <a:ln w="3175">
                  <a:noFill/>
                </a:ln>
                <a:gradFill flip="none" rotWithShape="1">
                  <a:gsLst>
                    <a:gs pos="0">
                      <a:schemeClr val="tx1"/>
                    </a:gs>
                    <a:gs pos="86000">
                      <a:schemeClr val="tx1"/>
                    </a:gs>
                  </a:gsLst>
                  <a:lin ang="5400000" scaled="0"/>
                  <a:tileRect/>
                </a:gradFill>
                <a:cs typeface="Arial" charset="0"/>
              </a:rPr>
              <a:t>built-in cameras</a:t>
            </a:r>
            <a:endParaRPr lang="en-US" sz="2600" spc="-100" dirty="0">
              <a:ln w="3175">
                <a:noFill/>
              </a:ln>
              <a:gradFill flip="none" rotWithShape="1">
                <a:gsLst>
                  <a:gs pos="0">
                    <a:schemeClr val="tx1"/>
                  </a:gs>
                  <a:gs pos="86000">
                    <a:schemeClr val="tx1"/>
                  </a:gs>
                </a:gsLst>
                <a:lin ang="5400000" scaled="0"/>
                <a:tileRect/>
              </a:gradFill>
              <a:cs typeface="Arial" charset="0"/>
            </a:endParaRPr>
          </a:p>
          <a:p>
            <a:pPr lvl="0"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Smooth audio when supporting multiple </a:t>
            </a:r>
            <a:r>
              <a:rPr lang="en-US" sz="2600" spc="-100" dirty="0" smtClean="0">
                <a:ln w="3175">
                  <a:noFill/>
                </a:ln>
                <a:gradFill flip="none" rotWithShape="1">
                  <a:gsLst>
                    <a:gs pos="0">
                      <a:schemeClr val="tx1"/>
                    </a:gs>
                    <a:gs pos="86000">
                      <a:schemeClr val="tx1"/>
                    </a:gs>
                  </a:gsLst>
                  <a:lin ang="5400000" scaled="0"/>
                  <a:tileRect/>
                </a:gradFill>
                <a:cs typeface="Arial" charset="0"/>
              </a:rPr>
              <a:t>audio &amp; video </a:t>
            </a:r>
            <a:r>
              <a:rPr lang="en-US" sz="2600" spc="-100" dirty="0">
                <a:ln w="3175">
                  <a:noFill/>
                </a:ln>
                <a:gradFill flip="none" rotWithShape="1">
                  <a:gsLst>
                    <a:gs pos="0">
                      <a:schemeClr val="tx1"/>
                    </a:gs>
                    <a:gs pos="86000">
                      <a:schemeClr val="tx1"/>
                    </a:gs>
                  </a:gsLst>
                  <a:lin ang="5400000" scaled="0"/>
                  <a:tileRect/>
                </a:gradFill>
                <a:cs typeface="Arial" charset="0"/>
              </a:rPr>
              <a:t>streams</a:t>
            </a:r>
          </a:p>
        </p:txBody>
      </p:sp>
      <p:sp>
        <p:nvSpPr>
          <p:cNvPr id="17" name="Freeform 16"/>
          <p:cNvSpPr/>
          <p:nvPr/>
        </p:nvSpPr>
        <p:spPr>
          <a:xfrm>
            <a:off x="8905849" y="2250083"/>
            <a:ext cx="2417679" cy="29879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t" anchorCtr="0">
            <a:noAutofit/>
          </a:bodyPr>
          <a:lstStyle/>
          <a:p>
            <a:pPr defTabSz="889000">
              <a:lnSpc>
                <a:spcPct val="90000"/>
              </a:lnSpc>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Glitch free HD Video Playback</a:t>
            </a:r>
          </a:p>
          <a:p>
            <a:pPr defTabSz="889000">
              <a:lnSpc>
                <a:spcPct val="90000"/>
              </a:lnSpc>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H264 AVC Payload base</a:t>
            </a:r>
          </a:p>
          <a:p>
            <a:pPr defTabSz="889000">
              <a:lnSpc>
                <a:spcPct val="90000"/>
              </a:lnSpc>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Glitch free Audio</a:t>
            </a:r>
          </a:p>
          <a:p>
            <a:pPr lvl="0" defTabSz="889000">
              <a:spcBef>
                <a:spcPct val="0"/>
              </a:spcBef>
              <a:spcAft>
                <a:spcPts val="2400"/>
              </a:spcAft>
            </a:pPr>
            <a:endParaRPr lang="en-US" b="1" kern="1200" dirty="0" smtClean="0">
              <a:solidFill>
                <a:schemeClr val="tx1"/>
              </a:solidFill>
            </a:endParaRPr>
          </a:p>
          <a:p>
            <a:pPr lvl="0" defTabSz="889000">
              <a:spcBef>
                <a:spcPct val="0"/>
              </a:spcBef>
              <a:spcAft>
                <a:spcPts val="2400"/>
              </a:spcAft>
            </a:pPr>
            <a:endParaRPr lang="en-US" b="1" dirty="0" smtClean="0">
              <a:solidFill>
                <a:schemeClr val="tx1"/>
              </a:solidFill>
            </a:endParaRPr>
          </a:p>
          <a:p>
            <a:pPr lvl="0" defTabSz="889000">
              <a:spcBef>
                <a:spcPct val="0"/>
              </a:spcBef>
              <a:spcAft>
                <a:spcPts val="2400"/>
              </a:spcAft>
            </a:pPr>
            <a:endParaRPr lang="en-US" b="1" kern="1200" dirty="0">
              <a:solidFill>
                <a:schemeClr val="tx1"/>
              </a:solidFill>
            </a:endParaRPr>
          </a:p>
        </p:txBody>
      </p:sp>
      <p:sp>
        <p:nvSpPr>
          <p:cNvPr id="15" name="Freeform 14"/>
          <p:cNvSpPr/>
          <p:nvPr/>
        </p:nvSpPr>
        <p:spPr>
          <a:xfrm>
            <a:off x="3743037" y="2211053"/>
            <a:ext cx="2444820" cy="20906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91440" tIns="91440" rIns="91440" bIns="91440" numCol="1" spcCol="1270" anchor="t" anchorCtr="0">
            <a:noAutofit/>
          </a:bodyPr>
          <a:lstStyle/>
          <a:p>
            <a:pPr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Streaming video</a:t>
            </a:r>
          </a:p>
          <a:p>
            <a:pPr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Streaming audio</a:t>
            </a:r>
          </a:p>
          <a:p>
            <a:pPr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USB</a:t>
            </a:r>
          </a:p>
        </p:txBody>
      </p:sp>
      <p:pic>
        <p:nvPicPr>
          <p:cNvPr id="35" name="Picture 5" descr="Description: https://mediabank.partners.extranet.microsoft.com/Assets/Active/M-Q/Microsoft_Worldwide_Education/Photography/_w/WWE07_6543_tif.jpg"/>
          <p:cNvPicPr>
            <a:picLocks noChangeAspect="1" noChangeArrowheads="1"/>
          </p:cNvPicPr>
          <p:nvPr/>
        </p:nvPicPr>
        <p:blipFill rotWithShape="1">
          <a:blip r:embed="rId3">
            <a:extLst>
              <a:ext uri="{28A0092B-C50C-407E-A947-70E740481C1C}">
                <a14:useLocalDpi xmlns:a14="http://schemas.microsoft.com/office/drawing/2010/main" val="0"/>
              </a:ext>
            </a:extLst>
          </a:blip>
          <a:srcRect l="7599" r="-598"/>
          <a:stretch/>
        </p:blipFill>
        <p:spPr bwMode="auto">
          <a:xfrm>
            <a:off x="561882" y="2381606"/>
            <a:ext cx="2978107" cy="2121501"/>
          </a:xfrm>
          <a:prstGeom prst="rect">
            <a:avLst/>
          </a:prstGeom>
          <a:ln>
            <a:noFill/>
          </a:ln>
          <a:effectLst>
            <a:outerShdw blurRad="292100" dist="139700" dir="2700000" algn="tl" rotWithShape="0">
              <a:srgbClr val="333333">
                <a:alpha val="65000"/>
              </a:srgbClr>
            </a:outerShdw>
          </a:effectLst>
          <a:extLst/>
        </p:spPr>
      </p:pic>
      <p:sp>
        <p:nvSpPr>
          <p:cNvPr id="22" name="Pentagon 21"/>
          <p:cNvSpPr/>
          <p:nvPr/>
        </p:nvSpPr>
        <p:spPr bwMode="auto">
          <a:xfrm>
            <a:off x="561883" y="1160382"/>
            <a:ext cx="3423326" cy="963275"/>
          </a:xfrm>
          <a:prstGeom prst="homePlate">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ts val="2400"/>
              </a:lnSpc>
              <a:spcBef>
                <a:spcPct val="0"/>
              </a:spcBef>
              <a:spcAft>
                <a:spcPct val="0"/>
              </a:spcAft>
            </a:pPr>
            <a:r>
              <a:rPr lang="en-US" sz="2400" b="1" dirty="0" smtClean="0">
                <a:gradFill>
                  <a:gsLst>
                    <a:gs pos="0">
                      <a:schemeClr val="tx1"/>
                    </a:gs>
                    <a:gs pos="100000">
                      <a:schemeClr val="tx1"/>
                    </a:gs>
                  </a:gsLst>
                  <a:lin ang="5400000" scaled="0"/>
                </a:gradFill>
              </a:rPr>
              <a:t>User</a:t>
            </a:r>
            <a:br>
              <a:rPr lang="en-US" sz="2400" b="1" dirty="0" smtClean="0">
                <a:gradFill>
                  <a:gsLst>
                    <a:gs pos="0">
                      <a:schemeClr val="tx1"/>
                    </a:gs>
                    <a:gs pos="100000">
                      <a:schemeClr val="tx1"/>
                    </a:gs>
                  </a:gsLst>
                  <a:lin ang="5400000" scaled="0"/>
                </a:gradFill>
              </a:rPr>
            </a:br>
            <a:r>
              <a:rPr lang="en-US" sz="2400" b="1" dirty="0" smtClean="0">
                <a:gradFill>
                  <a:gsLst>
                    <a:gs pos="0">
                      <a:schemeClr val="tx1"/>
                    </a:gs>
                    <a:gs pos="100000">
                      <a:schemeClr val="tx1"/>
                    </a:gs>
                  </a:gsLst>
                  <a:lin ang="5400000" scaled="0"/>
                </a:gradFill>
              </a:rPr>
              <a:t>Scenarios</a:t>
            </a:r>
          </a:p>
        </p:txBody>
      </p:sp>
      <p:sp>
        <p:nvSpPr>
          <p:cNvPr id="23" name="Chevron 22"/>
          <p:cNvSpPr/>
          <p:nvPr/>
        </p:nvSpPr>
        <p:spPr bwMode="auto">
          <a:xfrm>
            <a:off x="3561792" y="1160382"/>
            <a:ext cx="2955762"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chemeClr val="tx1"/>
                    </a:gs>
                    <a:gs pos="100000">
                      <a:schemeClr val="tx1"/>
                    </a:gs>
                  </a:gsLst>
                  <a:lin ang="5400000" scaled="0"/>
                </a:gradFill>
              </a:rPr>
              <a:t>Features</a:t>
            </a:r>
            <a:endParaRPr lang="en-US" sz="2400" b="1" dirty="0">
              <a:gradFill>
                <a:gsLst>
                  <a:gs pos="0">
                    <a:schemeClr val="tx1"/>
                  </a:gs>
                  <a:gs pos="100000">
                    <a:schemeClr val="tx1"/>
                  </a:gs>
                </a:gsLst>
                <a:lin ang="5400000" scaled="0"/>
              </a:gradFill>
            </a:endParaRPr>
          </a:p>
        </p:txBody>
      </p:sp>
      <p:sp>
        <p:nvSpPr>
          <p:cNvPr id="24" name="Chevron 23"/>
          <p:cNvSpPr/>
          <p:nvPr/>
        </p:nvSpPr>
        <p:spPr bwMode="auto">
          <a:xfrm>
            <a:off x="8626482" y="1160381"/>
            <a:ext cx="2955761"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ts val="2000"/>
              </a:lnSpc>
              <a:spcBef>
                <a:spcPct val="0"/>
              </a:spcBef>
              <a:spcAft>
                <a:spcPct val="0"/>
              </a:spcAft>
            </a:pPr>
            <a:r>
              <a:rPr lang="en-US" sz="2400" b="1" dirty="0" smtClean="0">
                <a:gradFill>
                  <a:gsLst>
                    <a:gs pos="0">
                      <a:schemeClr val="tx1"/>
                    </a:gs>
                    <a:gs pos="100000">
                      <a:schemeClr val="tx1"/>
                    </a:gs>
                  </a:gsLst>
                  <a:lin ang="5400000" scaled="0"/>
                </a:gradFill>
              </a:rPr>
              <a:t>Tests</a:t>
            </a:r>
            <a:endParaRPr lang="en-US" sz="2400" b="1" dirty="0">
              <a:gradFill>
                <a:gsLst>
                  <a:gs pos="0">
                    <a:schemeClr val="tx1"/>
                  </a:gs>
                  <a:gs pos="100000">
                    <a:schemeClr val="tx1"/>
                  </a:gs>
                </a:gsLst>
                <a:lin ang="5400000" scaled="0"/>
              </a:gradFill>
            </a:endParaRPr>
          </a:p>
        </p:txBody>
      </p:sp>
      <p:grpSp>
        <p:nvGrpSpPr>
          <p:cNvPr id="28" name="Group 27"/>
          <p:cNvGrpSpPr/>
          <p:nvPr/>
        </p:nvGrpSpPr>
        <p:grpSpPr>
          <a:xfrm>
            <a:off x="6094137" y="1160382"/>
            <a:ext cx="2955762" cy="963275"/>
            <a:chOff x="5636650" y="2995447"/>
            <a:chExt cx="2500352" cy="963275"/>
          </a:xfrm>
          <a:effectLst>
            <a:outerShdw blurRad="50800" dist="38100" dir="2700000" algn="tl" rotWithShape="0">
              <a:prstClr val="black">
                <a:alpha val="40000"/>
              </a:prstClr>
            </a:outerShdw>
          </a:effectLst>
        </p:grpSpPr>
        <p:sp>
          <p:nvSpPr>
            <p:cNvPr id="29" name="Chevron 28"/>
            <p:cNvSpPr/>
            <p:nvPr/>
          </p:nvSpPr>
          <p:spPr bwMode="auto">
            <a:xfrm>
              <a:off x="5636650" y="2995447"/>
              <a:ext cx="2500352"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r" defTabSz="914099" fontAlgn="base">
                <a:lnSpc>
                  <a:spcPts val="2000"/>
                </a:lnSpc>
                <a:spcBef>
                  <a:spcPct val="0"/>
                </a:spcBef>
                <a:spcAft>
                  <a:spcPct val="0"/>
                </a:spcAft>
              </a:pPr>
              <a:endParaRPr lang="en-US" sz="2400" b="1" dirty="0">
                <a:gradFill>
                  <a:gsLst>
                    <a:gs pos="0">
                      <a:schemeClr val="tx1"/>
                    </a:gs>
                    <a:gs pos="100000">
                      <a:schemeClr val="tx1"/>
                    </a:gs>
                  </a:gsLst>
                  <a:lin ang="5400000" scaled="0"/>
                </a:gradFill>
              </a:endParaRPr>
            </a:p>
          </p:txBody>
        </p:sp>
        <p:sp>
          <p:nvSpPr>
            <p:cNvPr id="30" name="TextBox 29"/>
            <p:cNvSpPr txBox="1"/>
            <p:nvPr/>
          </p:nvSpPr>
          <p:spPr>
            <a:xfrm>
              <a:off x="6195759" y="3292418"/>
              <a:ext cx="1763560" cy="369332"/>
            </a:xfrm>
            <a:prstGeom prst="rect">
              <a:avLst/>
            </a:prstGeom>
            <a:noFill/>
          </p:spPr>
          <p:txBody>
            <a:bodyPr wrap="none" lIns="0" tIns="0" rIns="0" bIns="0" rtlCol="0">
              <a:spAutoFit/>
            </a:bodyPr>
            <a:lstStyle/>
            <a:p>
              <a:r>
                <a:rPr lang="en-US" sz="2400" b="1" dirty="0">
                  <a:gradFill>
                    <a:gsLst>
                      <a:gs pos="0">
                        <a:schemeClr val="tx1"/>
                      </a:gs>
                      <a:gs pos="100000">
                        <a:schemeClr val="tx1"/>
                      </a:gs>
                    </a:gsLst>
                    <a:lin ang="5400000" scaled="0"/>
                  </a:gradFill>
                </a:rPr>
                <a:t>Requirements</a:t>
              </a:r>
            </a:p>
          </p:txBody>
        </p:sp>
      </p:grpSp>
    </p:spTree>
    <p:extLst>
      <p:ext uri="{BB962C8B-B14F-4D97-AF65-F5344CB8AC3E}">
        <p14:creationId xmlns:p14="http://schemas.microsoft.com/office/powerpoint/2010/main" val="34448473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watching an HD movie</a:t>
            </a:r>
            <a:endParaRPr lang="en-US" dirty="0"/>
          </a:p>
        </p:txBody>
      </p:sp>
      <p:sp>
        <p:nvSpPr>
          <p:cNvPr id="18" name="Rectangle 17"/>
          <p:cNvSpPr/>
          <p:nvPr/>
        </p:nvSpPr>
        <p:spPr>
          <a:xfrm>
            <a:off x="519113" y="720372"/>
            <a:ext cx="11149012" cy="5417256"/>
          </a:xfrm>
          <a:prstGeom prst="rect">
            <a:avLst/>
          </a:prstGeom>
          <a:ln>
            <a:noFill/>
          </a:ln>
        </p:spPr>
      </p:sp>
      <p:sp>
        <p:nvSpPr>
          <p:cNvPr id="13" name="Freeform 12"/>
          <p:cNvSpPr/>
          <p:nvPr/>
        </p:nvSpPr>
        <p:spPr>
          <a:xfrm>
            <a:off x="534456" y="3180667"/>
            <a:ext cx="1687594" cy="20906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2"/>
          </a:lnRef>
          <a:fillRef idx="1">
            <a:schemeClr val="lt1"/>
          </a:fillRef>
          <a:effectRef idx="0">
            <a:schemeClr val="accent2"/>
          </a:effectRef>
          <a:fontRef idx="minor">
            <a:schemeClr val="dk1"/>
          </a:fontRef>
        </p:style>
        <p:txBody>
          <a:bodyPr spcFirstLastPara="0" vert="horz" wrap="square" lIns="105857" tIns="105857" rIns="105857" bIns="105857" numCol="1" spcCol="1270" anchor="t" anchorCtr="0">
            <a:noAutofit/>
          </a:bodyPr>
          <a:lstStyle/>
          <a:p>
            <a:pPr lvl="0" algn="ctr" defTabSz="889000">
              <a:lnSpc>
                <a:spcPct val="90000"/>
              </a:lnSpc>
              <a:spcBef>
                <a:spcPct val="0"/>
              </a:spcBef>
              <a:spcAft>
                <a:spcPct val="35000"/>
              </a:spcAft>
            </a:pPr>
            <a:endParaRPr lang="en-US" sz="2000" kern="1200" dirty="0">
              <a:solidFill>
                <a:schemeClr val="tx1"/>
              </a:solidFill>
              <a:latin typeface="Segoe UI" pitchFamily="34" charset="0"/>
            </a:endParaRPr>
          </a:p>
        </p:txBody>
      </p:sp>
      <p:sp>
        <p:nvSpPr>
          <p:cNvPr id="16" name="Freeform 15"/>
          <p:cNvSpPr/>
          <p:nvPr/>
        </p:nvSpPr>
        <p:spPr>
          <a:xfrm>
            <a:off x="6282638" y="2204790"/>
            <a:ext cx="2466791" cy="2803032"/>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91440" tIns="91440" rIns="91440" bIns="91440" numCol="1" spcCol="1270" anchor="t" anchorCtr="0">
            <a:noAutofit/>
          </a:bodyPr>
          <a:lstStyle/>
          <a:p>
            <a:pPr lvl="0"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Smooth HD Video Playback</a:t>
            </a:r>
          </a:p>
          <a:p>
            <a:pPr lvl="0"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Smooth audio when supporting multiple audio/video streams</a:t>
            </a:r>
          </a:p>
        </p:txBody>
      </p:sp>
      <p:sp>
        <p:nvSpPr>
          <p:cNvPr id="17" name="Freeform 16"/>
          <p:cNvSpPr/>
          <p:nvPr/>
        </p:nvSpPr>
        <p:spPr>
          <a:xfrm>
            <a:off x="8905849" y="2250083"/>
            <a:ext cx="2417679" cy="29879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t" anchorCtr="0">
            <a:noAutofit/>
          </a:bodyPr>
          <a:lstStyle/>
          <a:p>
            <a:pPr defTabSz="889000">
              <a:lnSpc>
                <a:spcPct val="90000"/>
              </a:lnSpc>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Glitch free HD Video Playback</a:t>
            </a:r>
          </a:p>
          <a:p>
            <a:pPr defTabSz="889000">
              <a:lnSpc>
                <a:spcPct val="90000"/>
              </a:lnSpc>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Glitch free Audio</a:t>
            </a:r>
          </a:p>
          <a:p>
            <a:pPr lvl="0" defTabSz="889000">
              <a:spcBef>
                <a:spcPct val="0"/>
              </a:spcBef>
              <a:spcAft>
                <a:spcPts val="2400"/>
              </a:spcAft>
            </a:pPr>
            <a:endParaRPr lang="en-US" b="1" kern="1200" dirty="0" smtClean="0">
              <a:solidFill>
                <a:schemeClr val="tx1"/>
              </a:solidFill>
            </a:endParaRPr>
          </a:p>
          <a:p>
            <a:pPr lvl="0" defTabSz="889000">
              <a:spcBef>
                <a:spcPct val="0"/>
              </a:spcBef>
              <a:spcAft>
                <a:spcPts val="2400"/>
              </a:spcAft>
            </a:pPr>
            <a:endParaRPr lang="en-US" b="1" dirty="0" smtClean="0">
              <a:solidFill>
                <a:schemeClr val="tx1"/>
              </a:solidFill>
            </a:endParaRPr>
          </a:p>
          <a:p>
            <a:pPr lvl="0" defTabSz="889000">
              <a:spcBef>
                <a:spcPct val="0"/>
              </a:spcBef>
              <a:spcAft>
                <a:spcPts val="2400"/>
              </a:spcAft>
            </a:pPr>
            <a:endParaRPr lang="en-US" b="1" kern="1200" dirty="0">
              <a:solidFill>
                <a:schemeClr val="tx1"/>
              </a:solidFill>
            </a:endParaRPr>
          </a:p>
        </p:txBody>
      </p:sp>
      <p:sp>
        <p:nvSpPr>
          <p:cNvPr id="15" name="Freeform 14"/>
          <p:cNvSpPr/>
          <p:nvPr/>
        </p:nvSpPr>
        <p:spPr>
          <a:xfrm>
            <a:off x="3743037" y="2211053"/>
            <a:ext cx="2444820" cy="20906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91440" tIns="91440" rIns="91440" bIns="91440" numCol="1" spcCol="1270" anchor="t" anchorCtr="0">
            <a:noAutofit/>
          </a:bodyPr>
          <a:lstStyle/>
          <a:p>
            <a:pPr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Video Playback</a:t>
            </a:r>
          </a:p>
          <a:p>
            <a:pPr defTabSz="889000">
              <a:spcBef>
                <a:spcPct val="0"/>
              </a:spcBef>
              <a:spcAft>
                <a:spcPts val="1200"/>
              </a:spcAft>
            </a:pPr>
            <a:r>
              <a:rPr lang="en-US" sz="2600" spc="-100" dirty="0">
                <a:ln w="3175">
                  <a:noFill/>
                </a:ln>
                <a:gradFill flip="none" rotWithShape="1">
                  <a:gsLst>
                    <a:gs pos="0">
                      <a:schemeClr val="tx1"/>
                    </a:gs>
                    <a:gs pos="86000">
                      <a:schemeClr val="tx1"/>
                    </a:gs>
                  </a:gsLst>
                  <a:lin ang="5400000" scaled="0"/>
                  <a:tileRect/>
                </a:gradFill>
                <a:cs typeface="Arial" charset="0"/>
              </a:rPr>
              <a:t>Audio</a:t>
            </a:r>
          </a:p>
        </p:txBody>
      </p:sp>
      <p:sp>
        <p:nvSpPr>
          <p:cNvPr id="22" name="Pentagon 21"/>
          <p:cNvSpPr/>
          <p:nvPr/>
        </p:nvSpPr>
        <p:spPr bwMode="auto">
          <a:xfrm>
            <a:off x="561883" y="1160382"/>
            <a:ext cx="3423326" cy="963275"/>
          </a:xfrm>
          <a:prstGeom prst="homePlate">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ts val="2400"/>
              </a:lnSpc>
              <a:spcBef>
                <a:spcPct val="0"/>
              </a:spcBef>
              <a:spcAft>
                <a:spcPct val="0"/>
              </a:spcAft>
            </a:pPr>
            <a:r>
              <a:rPr lang="en-US" sz="2400" b="1" dirty="0" smtClean="0">
                <a:gradFill>
                  <a:gsLst>
                    <a:gs pos="0">
                      <a:schemeClr val="tx1"/>
                    </a:gs>
                    <a:gs pos="100000">
                      <a:schemeClr val="tx1"/>
                    </a:gs>
                  </a:gsLst>
                  <a:lin ang="5400000" scaled="0"/>
                </a:gradFill>
              </a:rPr>
              <a:t>User</a:t>
            </a:r>
            <a:br>
              <a:rPr lang="en-US" sz="2400" b="1" dirty="0" smtClean="0">
                <a:gradFill>
                  <a:gsLst>
                    <a:gs pos="0">
                      <a:schemeClr val="tx1"/>
                    </a:gs>
                    <a:gs pos="100000">
                      <a:schemeClr val="tx1"/>
                    </a:gs>
                  </a:gsLst>
                  <a:lin ang="5400000" scaled="0"/>
                </a:gradFill>
              </a:rPr>
            </a:br>
            <a:r>
              <a:rPr lang="en-US" sz="2400" b="1" dirty="0" smtClean="0">
                <a:gradFill>
                  <a:gsLst>
                    <a:gs pos="0">
                      <a:schemeClr val="tx1"/>
                    </a:gs>
                    <a:gs pos="100000">
                      <a:schemeClr val="tx1"/>
                    </a:gs>
                  </a:gsLst>
                  <a:lin ang="5400000" scaled="0"/>
                </a:gradFill>
              </a:rPr>
              <a:t>Scenarios</a:t>
            </a:r>
          </a:p>
        </p:txBody>
      </p:sp>
      <p:sp>
        <p:nvSpPr>
          <p:cNvPr id="23" name="Chevron 22"/>
          <p:cNvSpPr/>
          <p:nvPr/>
        </p:nvSpPr>
        <p:spPr bwMode="auto">
          <a:xfrm>
            <a:off x="3561792" y="1160382"/>
            <a:ext cx="2955762"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chemeClr val="tx1"/>
                    </a:gs>
                    <a:gs pos="100000">
                      <a:schemeClr val="tx1"/>
                    </a:gs>
                  </a:gsLst>
                  <a:lin ang="5400000" scaled="0"/>
                </a:gradFill>
              </a:rPr>
              <a:t>Features</a:t>
            </a:r>
            <a:endParaRPr lang="en-US" sz="2400" b="1" dirty="0">
              <a:gradFill>
                <a:gsLst>
                  <a:gs pos="0">
                    <a:schemeClr val="tx1"/>
                  </a:gs>
                  <a:gs pos="100000">
                    <a:schemeClr val="tx1"/>
                  </a:gs>
                </a:gsLst>
                <a:lin ang="5400000" scaled="0"/>
              </a:gradFill>
            </a:endParaRPr>
          </a:p>
        </p:txBody>
      </p:sp>
      <p:sp>
        <p:nvSpPr>
          <p:cNvPr id="24" name="Chevron 23"/>
          <p:cNvSpPr/>
          <p:nvPr/>
        </p:nvSpPr>
        <p:spPr bwMode="auto">
          <a:xfrm>
            <a:off x="8626482" y="1160381"/>
            <a:ext cx="2955761"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ts val="2000"/>
              </a:lnSpc>
              <a:spcBef>
                <a:spcPct val="0"/>
              </a:spcBef>
              <a:spcAft>
                <a:spcPct val="0"/>
              </a:spcAft>
            </a:pPr>
            <a:r>
              <a:rPr lang="en-US" sz="2400" b="1" dirty="0" smtClean="0">
                <a:gradFill>
                  <a:gsLst>
                    <a:gs pos="0">
                      <a:schemeClr val="tx1"/>
                    </a:gs>
                    <a:gs pos="100000">
                      <a:schemeClr val="tx1"/>
                    </a:gs>
                  </a:gsLst>
                  <a:lin ang="5400000" scaled="0"/>
                </a:gradFill>
              </a:rPr>
              <a:t>Tests</a:t>
            </a:r>
            <a:endParaRPr lang="en-US" sz="2400" b="1" dirty="0">
              <a:gradFill>
                <a:gsLst>
                  <a:gs pos="0">
                    <a:schemeClr val="tx1"/>
                  </a:gs>
                  <a:gs pos="100000">
                    <a:schemeClr val="tx1"/>
                  </a:gs>
                </a:gsLst>
                <a:lin ang="5400000" scaled="0"/>
              </a:gradFill>
            </a:endParaRPr>
          </a:p>
        </p:txBody>
      </p:sp>
      <p:grpSp>
        <p:nvGrpSpPr>
          <p:cNvPr id="28" name="Group 27"/>
          <p:cNvGrpSpPr/>
          <p:nvPr/>
        </p:nvGrpSpPr>
        <p:grpSpPr>
          <a:xfrm>
            <a:off x="6094137" y="1160382"/>
            <a:ext cx="2955762" cy="963275"/>
            <a:chOff x="5636650" y="2995447"/>
            <a:chExt cx="2500352" cy="963275"/>
          </a:xfrm>
          <a:effectLst>
            <a:outerShdw blurRad="50800" dist="38100" dir="2700000" algn="tl" rotWithShape="0">
              <a:prstClr val="black">
                <a:alpha val="40000"/>
              </a:prstClr>
            </a:outerShdw>
          </a:effectLst>
        </p:grpSpPr>
        <p:sp>
          <p:nvSpPr>
            <p:cNvPr id="29" name="Chevron 28"/>
            <p:cNvSpPr/>
            <p:nvPr/>
          </p:nvSpPr>
          <p:spPr bwMode="auto">
            <a:xfrm>
              <a:off x="5636650" y="2995447"/>
              <a:ext cx="2500352"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r" defTabSz="914099" fontAlgn="base">
                <a:lnSpc>
                  <a:spcPts val="2000"/>
                </a:lnSpc>
                <a:spcBef>
                  <a:spcPct val="0"/>
                </a:spcBef>
                <a:spcAft>
                  <a:spcPct val="0"/>
                </a:spcAft>
              </a:pPr>
              <a:endParaRPr lang="en-US" sz="2400" b="1" dirty="0">
                <a:gradFill>
                  <a:gsLst>
                    <a:gs pos="0">
                      <a:schemeClr val="tx1"/>
                    </a:gs>
                    <a:gs pos="100000">
                      <a:schemeClr val="tx1"/>
                    </a:gs>
                  </a:gsLst>
                  <a:lin ang="5400000" scaled="0"/>
                </a:gradFill>
              </a:endParaRPr>
            </a:p>
          </p:txBody>
        </p:sp>
        <p:sp>
          <p:nvSpPr>
            <p:cNvPr id="30" name="TextBox 29"/>
            <p:cNvSpPr txBox="1"/>
            <p:nvPr/>
          </p:nvSpPr>
          <p:spPr>
            <a:xfrm>
              <a:off x="6195759" y="3292418"/>
              <a:ext cx="1763560" cy="369332"/>
            </a:xfrm>
            <a:prstGeom prst="rect">
              <a:avLst/>
            </a:prstGeom>
            <a:noFill/>
          </p:spPr>
          <p:txBody>
            <a:bodyPr wrap="none" lIns="0" tIns="0" rIns="0" bIns="0" rtlCol="0">
              <a:spAutoFit/>
            </a:bodyPr>
            <a:lstStyle/>
            <a:p>
              <a:r>
                <a:rPr lang="en-US" sz="2400" b="1" dirty="0">
                  <a:gradFill>
                    <a:gsLst>
                      <a:gs pos="0">
                        <a:schemeClr val="tx1"/>
                      </a:gs>
                      <a:gs pos="100000">
                        <a:schemeClr val="tx1"/>
                      </a:gs>
                    </a:gsLst>
                    <a:lin ang="5400000" scaled="0"/>
                  </a:gradFill>
                </a:rPr>
                <a:t>Requirements</a:t>
              </a:r>
            </a:p>
          </p:txBody>
        </p:sp>
      </p:grpSp>
      <p:pic>
        <p:nvPicPr>
          <p:cNvPr id="19" name="Picture 3" descr="Description: https://mediabank.partners.extranet.microsoft.com/Assets/Active/U-Z/Windows_Consumer/Photography/Windows_Media_Center_Photography/Windows_7/WMC09_Reference_PDFs/_w/WMC09_Brent_10_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5" y="4114740"/>
            <a:ext cx="2506995" cy="1660885"/>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Description: https://mediabank.partners.extranet.microsoft.com/Assets/Active/U-Z/Windows_Consumer/Photography/Windows_Media_Center_Photography/Windows_7/WMC09_Reference_PDFs/_w/WMC09_Terri_16_pdf.jpg"/>
          <p:cNvPicPr>
            <a:picLocks noChangeAspect="1" noChangeArrowheads="1"/>
          </p:cNvPicPr>
          <p:nvPr/>
        </p:nvPicPr>
        <p:blipFill rotWithShape="1">
          <a:blip r:embed="rId4">
            <a:extLst>
              <a:ext uri="{28A0092B-C50C-407E-A947-70E740481C1C}">
                <a14:useLocalDpi xmlns:a14="http://schemas.microsoft.com/office/drawing/2010/main" val="0"/>
              </a:ext>
            </a:extLst>
          </a:blip>
          <a:srcRect t="202"/>
          <a:stretch/>
        </p:blipFill>
        <p:spPr bwMode="auto">
          <a:xfrm>
            <a:off x="724722" y="2381606"/>
            <a:ext cx="2514428" cy="1670284"/>
          </a:xfrm>
          <a:prstGeom prst="rect">
            <a:avLst/>
          </a:prstGeom>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169530403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sAnchoring</a:t>
            </a:r>
            <a:r>
              <a:rPr lang="en-US" dirty="0" smtClean="0"/>
              <a:t> on user Scenarios helps </a:t>
            </a:r>
            <a:r>
              <a:rPr lang="en-US" dirty="0"/>
              <a:t>y</a:t>
            </a:r>
            <a:r>
              <a:rPr lang="en-US" dirty="0" smtClean="0"/>
              <a:t>ou</a:t>
            </a:r>
            <a:endParaRPr lang="en-US" dirty="0"/>
          </a:p>
        </p:txBody>
      </p:sp>
      <p:sp>
        <p:nvSpPr>
          <p:cNvPr id="3" name="Text Placeholder 2"/>
          <p:cNvSpPr>
            <a:spLocks noGrp="1"/>
          </p:cNvSpPr>
          <p:nvPr>
            <p:ph type="body" sz="quarter" idx="10"/>
          </p:nvPr>
        </p:nvSpPr>
        <p:spPr>
          <a:xfrm>
            <a:off x="511198" y="1905000"/>
            <a:ext cx="10857352" cy="2600712"/>
          </a:xfrm>
        </p:spPr>
        <p:txBody>
          <a:bodyPr/>
          <a:lstStyle/>
          <a:p>
            <a:pPr>
              <a:lnSpc>
                <a:spcPct val="100000"/>
              </a:lnSpc>
              <a:spcBef>
                <a:spcPts val="0"/>
              </a:spcBef>
              <a:spcAft>
                <a:spcPts val="3000"/>
              </a:spcAft>
            </a:pPr>
            <a:r>
              <a:rPr lang="en-US" sz="3600" dirty="0" smtClean="0">
                <a:latin typeface="+mn-lt"/>
              </a:rPr>
              <a:t>Create </a:t>
            </a:r>
            <a:r>
              <a:rPr lang="en-US" sz="3600" dirty="0">
                <a:latin typeface="+mn-lt"/>
              </a:rPr>
              <a:t>innovative products that </a:t>
            </a:r>
            <a:r>
              <a:rPr lang="en-US" sz="3600" dirty="0" smtClean="0">
                <a:latin typeface="+mn-lt"/>
              </a:rPr>
              <a:t>deliver experiences customers want</a:t>
            </a:r>
            <a:endParaRPr lang="en-US" sz="3600" dirty="0">
              <a:latin typeface="+mn-lt"/>
            </a:endParaRPr>
          </a:p>
          <a:p>
            <a:pPr>
              <a:lnSpc>
                <a:spcPct val="100000"/>
              </a:lnSpc>
              <a:spcBef>
                <a:spcPts val="0"/>
              </a:spcBef>
              <a:spcAft>
                <a:spcPts val="3000"/>
              </a:spcAft>
            </a:pPr>
            <a:r>
              <a:rPr lang="en-US" sz="3600" dirty="0" smtClean="0">
                <a:latin typeface="+mn-lt"/>
              </a:rPr>
              <a:t>Have a consistent</a:t>
            </a:r>
            <a:r>
              <a:rPr lang="en-US" sz="3600" dirty="0">
                <a:latin typeface="+mn-lt"/>
              </a:rPr>
              <a:t>, predictable </a:t>
            </a:r>
            <a:r>
              <a:rPr lang="en-US" sz="3600" dirty="0" smtClean="0">
                <a:latin typeface="+mn-lt"/>
              </a:rPr>
              <a:t>experience developing </a:t>
            </a:r>
            <a:r>
              <a:rPr lang="en-US" sz="3600" dirty="0">
                <a:latin typeface="+mn-lt"/>
              </a:rPr>
              <a:t>apps and </a:t>
            </a:r>
            <a:r>
              <a:rPr lang="en-US" sz="3600" dirty="0" smtClean="0">
                <a:latin typeface="+mn-lt"/>
              </a:rPr>
              <a:t>hardware</a:t>
            </a:r>
          </a:p>
        </p:txBody>
      </p:sp>
    </p:spTree>
    <p:extLst>
      <p:ext uri="{BB962C8B-B14F-4D97-AF65-F5344CB8AC3E}">
        <p14:creationId xmlns:p14="http://schemas.microsoft.com/office/powerpoint/2010/main" val="4585124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8655989" cy="1920526"/>
          </a:xfrm>
          <a:prstGeom prst="rect">
            <a:avLst/>
          </a:prstGeom>
          <a:noFill/>
        </p:spPr>
        <p:txBody>
          <a:bodyPr wrap="square" rtlCol="0">
            <a:spAutoFit/>
          </a:bodyPr>
          <a:lstStyle/>
          <a:p>
            <a:pPr indent="-460375">
              <a:lnSpc>
                <a:spcPct val="90000"/>
              </a:lnSpc>
              <a:spcBef>
                <a:spcPct val="0"/>
              </a:spcBef>
              <a:buSzPct val="90000"/>
            </a:pP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Streamlined certification experience through </a:t>
            </a:r>
            <a:br>
              <a:rPr lang="en-US" sz="4400" spc="-100" dirty="0" smtClean="0">
                <a:ln w="3175">
                  <a:noFill/>
                </a:ln>
                <a:gradFill flip="none" rotWithShape="1">
                  <a:gsLst>
                    <a:gs pos="0">
                      <a:schemeClr val="tx1"/>
                    </a:gs>
                    <a:gs pos="86000">
                      <a:schemeClr val="tx1"/>
                    </a:gs>
                  </a:gsLst>
                  <a:lin ang="5400000" scaled="0"/>
                  <a:tileRect/>
                </a:gradFill>
                <a:latin typeface="+mj-lt"/>
                <a:cs typeface="Arial" charset="0"/>
              </a:rPr>
            </a:br>
            <a:r>
              <a:rPr lang="en-US" sz="4400" b="1" u="sng" spc="-100" dirty="0" smtClean="0">
                <a:ln w="3175">
                  <a:noFill/>
                </a:ln>
                <a:gradFill flip="none" rotWithShape="1">
                  <a:gsLst>
                    <a:gs pos="0">
                      <a:schemeClr val="tx1"/>
                    </a:gs>
                    <a:gs pos="86000">
                      <a:schemeClr val="tx1"/>
                    </a:gs>
                  </a:gsLst>
                  <a:lin ang="5400000" scaled="0"/>
                  <a:tileRect/>
                </a:gradFill>
                <a:latin typeface="+mj-lt"/>
                <a:cs typeface="Arial" charset="0"/>
              </a:rPr>
              <a:t>better tools</a:t>
            </a:r>
            <a:endParaRPr lang="en-US" sz="4400" b="1" u="sng"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30581476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Logo Kit 1.6</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536" y="1145373"/>
            <a:ext cx="3063869" cy="1727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5"/>
          <p:cNvPicPr/>
          <p:nvPr/>
        </p:nvPicPr>
        <p:blipFill>
          <a:blip r:embed="rId4" cstate="print">
            <a:extLst>
              <a:ext uri="{28A0092B-C50C-407E-A947-70E740481C1C}">
                <a14:useLocalDpi xmlns:a14="http://schemas.microsoft.com/office/drawing/2010/main" val="0"/>
              </a:ext>
            </a:extLst>
          </a:blip>
          <a:stretch>
            <a:fillRect/>
          </a:stretch>
        </p:blipFill>
        <p:spPr>
          <a:xfrm>
            <a:off x="3474218" y="1682076"/>
            <a:ext cx="3063869" cy="1716047"/>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9165" y="2530775"/>
            <a:ext cx="3063869" cy="1285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1469" y="3410368"/>
            <a:ext cx="2818135" cy="1182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9980" y="3999840"/>
            <a:ext cx="3094598" cy="1298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图片 408"/>
          <p:cNvPicPr/>
          <p:nvPr/>
        </p:nvPicPr>
        <p:blipFill>
          <a:blip r:embed="rId8" cstate="print">
            <a:extLst>
              <a:ext uri="{28A0092B-C50C-407E-A947-70E740481C1C}">
                <a14:useLocalDpi xmlns:a14="http://schemas.microsoft.com/office/drawing/2010/main" val="0"/>
              </a:ext>
            </a:extLst>
          </a:blip>
          <a:stretch>
            <a:fillRect/>
          </a:stretch>
        </p:blipFill>
        <p:spPr>
          <a:xfrm>
            <a:off x="3507361" y="4740592"/>
            <a:ext cx="2878180" cy="1115333"/>
          </a:xfrm>
          <a:prstGeom prst="rect">
            <a:avLst/>
          </a:prstGeom>
          <a:ln>
            <a:noFill/>
          </a:ln>
          <a:effectLst>
            <a:outerShdw blurRad="292100" dist="139700" dir="2700000" algn="tl" rotWithShape="0">
              <a:srgbClr val="333333">
                <a:alpha val="65000"/>
              </a:srgbClr>
            </a:outerShdw>
          </a:effectLst>
        </p:spPr>
      </p:pic>
      <p:pic>
        <p:nvPicPr>
          <p:cNvPr id="1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98040" y="5137101"/>
            <a:ext cx="2678951" cy="11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1212" y="4930292"/>
            <a:ext cx="2785336" cy="1168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74101" y="4190141"/>
            <a:ext cx="3156714" cy="1324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01739" y="3565928"/>
            <a:ext cx="2444688" cy="1248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图片 414"/>
          <p:cNvPicPr/>
          <p:nvPr/>
        </p:nvPicPr>
        <p:blipFill>
          <a:blip r:embed="rId13" cstate="print">
            <a:extLst>
              <a:ext uri="{28A0092B-C50C-407E-A947-70E740481C1C}">
                <a14:useLocalDpi xmlns:a14="http://schemas.microsoft.com/office/drawing/2010/main" val="0"/>
              </a:ext>
            </a:extLst>
          </a:blip>
          <a:stretch>
            <a:fillRect/>
          </a:stretch>
        </p:blipFill>
        <p:spPr>
          <a:xfrm>
            <a:off x="6023131" y="2962031"/>
            <a:ext cx="3048505" cy="1336463"/>
          </a:xfrm>
          <a:prstGeom prst="rect">
            <a:avLst/>
          </a:prstGeom>
          <a:ln>
            <a:noFill/>
          </a:ln>
          <a:effectLst>
            <a:outerShdw blurRad="292100" dist="139700" dir="2700000" algn="tl" rotWithShape="0">
              <a:srgbClr val="333333">
                <a:alpha val="65000"/>
              </a:srgbClr>
            </a:outerShdw>
          </a:effectLst>
        </p:spPr>
      </p:pic>
      <p:pic>
        <p:nvPicPr>
          <p:cNvPr id="1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09832" y="1969577"/>
            <a:ext cx="2809092" cy="1545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96430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09398"/>
          </a:xfrm>
        </p:spPr>
        <p:txBody>
          <a:bodyPr/>
          <a:lstStyle/>
          <a:p>
            <a:r>
              <a:rPr lang="en-US" dirty="0" smtClean="0"/>
              <a:t>Windows Hardware Certification Kit</a:t>
            </a:r>
            <a:endParaRPr lang="en-US" dirty="0"/>
          </a:p>
        </p:txBody>
      </p:sp>
      <p:pic>
        <p:nvPicPr>
          <p:cNvPr id="2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757" y="1182414"/>
            <a:ext cx="4188368" cy="226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2803" y="2635027"/>
            <a:ext cx="4188368" cy="226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848" y="4087640"/>
            <a:ext cx="4188368" cy="226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519113" y="1356673"/>
            <a:ext cx="4366015" cy="307047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571500" indent="-571500">
              <a:lnSpc>
                <a:spcPct val="100000"/>
              </a:lnSpc>
              <a:spcBef>
                <a:spcPts val="0"/>
              </a:spcBef>
              <a:spcAft>
                <a:spcPts val="3000"/>
              </a:spcAft>
              <a:buSzPct val="90000"/>
              <a:buFont typeface="Arial" pitchFamily="34" charset="0"/>
              <a:buChar char="•"/>
            </a:pPr>
            <a:r>
              <a:rPr lang="en-US" sz="3600" dirty="0">
                <a:gradFill>
                  <a:gsLst>
                    <a:gs pos="0">
                      <a:schemeClr val="tx1"/>
                    </a:gs>
                    <a:gs pos="86000">
                      <a:schemeClr val="tx1"/>
                    </a:gs>
                  </a:gsLst>
                  <a:lin ang="5400000" scaled="0"/>
                </a:gradFill>
                <a:latin typeface="+mn-lt"/>
                <a:cs typeface="+mn-cs"/>
              </a:rPr>
              <a:t>New user interface </a:t>
            </a:r>
          </a:p>
          <a:p>
            <a:pPr marL="571500" indent="-571500">
              <a:lnSpc>
                <a:spcPct val="100000"/>
              </a:lnSpc>
              <a:spcBef>
                <a:spcPts val="0"/>
              </a:spcBef>
              <a:spcAft>
                <a:spcPts val="3000"/>
              </a:spcAft>
              <a:buSzPct val="90000"/>
              <a:buFont typeface="Arial" pitchFamily="34" charset="0"/>
              <a:buChar char="•"/>
            </a:pPr>
            <a:r>
              <a:rPr lang="en-US" sz="3600" dirty="0">
                <a:gradFill>
                  <a:gsLst>
                    <a:gs pos="0">
                      <a:schemeClr val="tx1"/>
                    </a:gs>
                    <a:gs pos="86000">
                      <a:schemeClr val="tx1"/>
                    </a:gs>
                  </a:gsLst>
                  <a:lin ang="5400000" scaled="0"/>
                </a:gradFill>
                <a:latin typeface="+mn-lt"/>
                <a:cs typeface="+mn-cs"/>
              </a:rPr>
              <a:t>Simplified workflow </a:t>
            </a:r>
          </a:p>
          <a:p>
            <a:pPr marL="571500" indent="-571500">
              <a:lnSpc>
                <a:spcPct val="100000"/>
              </a:lnSpc>
              <a:spcBef>
                <a:spcPts val="0"/>
              </a:spcBef>
              <a:spcAft>
                <a:spcPts val="3000"/>
              </a:spcAft>
              <a:buSzPct val="90000"/>
              <a:buFont typeface="Arial" pitchFamily="34" charset="0"/>
              <a:buChar char="•"/>
            </a:pPr>
            <a:r>
              <a:rPr lang="en-US" sz="3600" dirty="0">
                <a:gradFill>
                  <a:gsLst>
                    <a:gs pos="0">
                      <a:schemeClr val="tx1"/>
                    </a:gs>
                    <a:gs pos="86000">
                      <a:schemeClr val="tx1"/>
                    </a:gs>
                  </a:gsLst>
                  <a:lin ang="5400000" scaled="0"/>
                </a:gradFill>
                <a:latin typeface="+mn-lt"/>
                <a:cs typeface="+mn-cs"/>
              </a:rPr>
              <a:t>Powerful automation</a:t>
            </a:r>
          </a:p>
          <a:p>
            <a:pPr marL="457200" indent="-457200">
              <a:spcAft>
                <a:spcPts val="3000"/>
              </a:spcAft>
              <a:buFont typeface="Arial" pitchFamily="34" charset="0"/>
              <a:buChar char="•"/>
            </a:pPr>
            <a:endParaRPr lang="en-US" sz="3200" dirty="0">
              <a:latin typeface="Segoe UI" pitchFamily="34" charset="0"/>
            </a:endParaRPr>
          </a:p>
        </p:txBody>
      </p:sp>
    </p:spTree>
    <p:extLst>
      <p:ext uri="{BB962C8B-B14F-4D97-AF65-F5344CB8AC3E}">
        <p14:creationId xmlns:p14="http://schemas.microsoft.com/office/powerpoint/2010/main" val="23746351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1" y="228600"/>
            <a:ext cx="11541509" cy="609398"/>
          </a:xfrm>
        </p:spPr>
        <p:txBody>
          <a:bodyPr/>
          <a:lstStyle/>
          <a:p>
            <a:r>
              <a:rPr lang="en-US" dirty="0" smtClean="0"/>
              <a:t>Single </a:t>
            </a:r>
            <a:r>
              <a:rPr lang="en-US" dirty="0"/>
              <a:t>p</a:t>
            </a:r>
            <a:r>
              <a:rPr lang="en-US" dirty="0" smtClean="0"/>
              <a:t>lace for all Windows information</a:t>
            </a:r>
            <a:endParaRPr lang="en-US" dirty="0"/>
          </a:p>
        </p:txBody>
      </p:sp>
      <p:sp>
        <p:nvSpPr>
          <p:cNvPr id="3" name="TextBox 2"/>
          <p:cNvSpPr txBox="1"/>
          <p:nvPr/>
        </p:nvSpPr>
        <p:spPr>
          <a:xfrm>
            <a:off x="855208" y="1356019"/>
            <a:ext cx="4391891" cy="5001369"/>
          </a:xfrm>
          <a:prstGeom prst="rect">
            <a:avLst/>
          </a:prstGeom>
          <a:noFill/>
        </p:spPr>
        <p:txBody>
          <a:bodyPr wrap="square" lIns="0" tIns="0" rIns="0" bIns="0" rtlCol="0">
            <a:spAutoFit/>
          </a:bodyPr>
          <a:lstStyle/>
          <a:p>
            <a:pPr>
              <a:spcAft>
                <a:spcPts val="1200"/>
              </a:spcAft>
            </a:pPr>
            <a:r>
              <a:rPr lang="en-US" sz="3200" dirty="0">
                <a:gradFill>
                  <a:gsLst>
                    <a:gs pos="0">
                      <a:schemeClr val="tx1"/>
                    </a:gs>
                    <a:gs pos="100000">
                      <a:schemeClr val="tx1"/>
                    </a:gs>
                  </a:gsLst>
                  <a:lin ang="5400000" scaled="0"/>
                </a:gradFill>
              </a:rPr>
              <a:t>The D</a:t>
            </a:r>
            <a:r>
              <a:rPr lang="en-US" sz="3200" dirty="0" smtClean="0">
                <a:gradFill>
                  <a:gsLst>
                    <a:gs pos="0">
                      <a:schemeClr val="tx1"/>
                    </a:gs>
                    <a:gs pos="100000">
                      <a:schemeClr val="tx1"/>
                    </a:gs>
                  </a:gsLst>
                  <a:lin ang="5400000" scaled="0"/>
                </a:gradFill>
              </a:rPr>
              <a:t>evelopment Center </a:t>
            </a:r>
            <a:r>
              <a:rPr lang="en-US" sz="3200" dirty="0">
                <a:gradFill>
                  <a:gsLst>
                    <a:gs pos="0">
                      <a:schemeClr val="tx1"/>
                    </a:gs>
                    <a:gs pos="100000">
                      <a:schemeClr val="tx1"/>
                    </a:gs>
                  </a:gsLst>
                  <a:lin ang="5400000" scaled="0"/>
                </a:gradFill>
              </a:rPr>
              <a:t>will be the </a:t>
            </a:r>
            <a:r>
              <a:rPr lang="en-US" sz="3200" dirty="0" smtClean="0">
                <a:gradFill>
                  <a:gsLst>
                    <a:gs pos="0">
                      <a:schemeClr val="tx1"/>
                    </a:gs>
                    <a:gs pos="100000">
                      <a:schemeClr val="tx1"/>
                    </a:gs>
                  </a:gsLst>
                  <a:lin ang="5400000" scaled="0"/>
                </a:gradFill>
              </a:rPr>
              <a:t>‘go to’ </a:t>
            </a:r>
            <a:r>
              <a:rPr lang="en-US" sz="3200" dirty="0">
                <a:gradFill>
                  <a:gsLst>
                    <a:gs pos="0">
                      <a:schemeClr val="tx1"/>
                    </a:gs>
                    <a:gs pos="100000">
                      <a:schemeClr val="tx1"/>
                    </a:gs>
                  </a:gsLst>
                  <a:lin ang="5400000" scaled="0"/>
                </a:gradFill>
              </a:rPr>
              <a:t>place for all Windows information including </a:t>
            </a:r>
            <a:r>
              <a:rPr lang="en-US" sz="3200" dirty="0" smtClean="0">
                <a:gradFill>
                  <a:gsLst>
                    <a:gs pos="0">
                      <a:schemeClr val="tx1"/>
                    </a:gs>
                    <a:gs pos="100000">
                      <a:schemeClr val="tx1"/>
                    </a:gs>
                  </a:gsLst>
                  <a:lin ang="5400000" scaled="0"/>
                </a:gradFill>
              </a:rPr>
              <a:t>certification</a:t>
            </a:r>
            <a:endParaRPr lang="en-US" sz="3200" dirty="0">
              <a:gradFill>
                <a:gsLst>
                  <a:gs pos="0">
                    <a:schemeClr val="tx1"/>
                  </a:gs>
                  <a:gs pos="100000">
                    <a:schemeClr val="tx1"/>
                  </a:gs>
                </a:gsLst>
                <a:lin ang="5400000" scaled="0"/>
              </a:gradFill>
            </a:endParaRPr>
          </a:p>
          <a:p>
            <a:pPr marL="514350" indent="-514350">
              <a:spcAft>
                <a:spcPts val="600"/>
              </a:spcAft>
              <a:buFont typeface="Arial" pitchFamily="34" charset="0"/>
              <a:buChar char="•"/>
            </a:pPr>
            <a:r>
              <a:rPr lang="en-US" sz="2800" dirty="0">
                <a:gradFill>
                  <a:gsLst>
                    <a:gs pos="0">
                      <a:schemeClr val="tx1"/>
                    </a:gs>
                    <a:gs pos="100000">
                      <a:schemeClr val="tx1"/>
                    </a:gs>
                  </a:gsLst>
                  <a:lin ang="5400000" scaled="0"/>
                </a:gradFill>
              </a:rPr>
              <a:t>Program details</a:t>
            </a:r>
          </a:p>
          <a:p>
            <a:pPr marL="514350" indent="-514350">
              <a:spcAft>
                <a:spcPts val="600"/>
              </a:spcAft>
              <a:buFont typeface="Arial" pitchFamily="34" charset="0"/>
              <a:buChar char="•"/>
            </a:pPr>
            <a:r>
              <a:rPr lang="en-US" sz="2800" dirty="0">
                <a:gradFill>
                  <a:gsLst>
                    <a:gs pos="0">
                      <a:schemeClr val="tx1"/>
                    </a:gs>
                    <a:gs pos="100000">
                      <a:schemeClr val="tx1"/>
                    </a:gs>
                  </a:gsLst>
                  <a:lin ang="5400000" scaled="0"/>
                </a:gradFill>
              </a:rPr>
              <a:t>Requirements</a:t>
            </a:r>
          </a:p>
          <a:p>
            <a:pPr marL="514350" indent="-514350">
              <a:spcAft>
                <a:spcPts val="600"/>
              </a:spcAft>
              <a:buFont typeface="Arial" pitchFamily="34" charset="0"/>
              <a:buChar char="•"/>
            </a:pPr>
            <a:r>
              <a:rPr lang="en-US" sz="2800" dirty="0">
                <a:gradFill>
                  <a:gsLst>
                    <a:gs pos="0">
                      <a:schemeClr val="tx1"/>
                    </a:gs>
                    <a:gs pos="100000">
                      <a:schemeClr val="tx1"/>
                    </a:gs>
                  </a:gsLst>
                  <a:lin ang="5400000" scaled="0"/>
                </a:gradFill>
              </a:rPr>
              <a:t>Kits</a:t>
            </a:r>
          </a:p>
          <a:p>
            <a:pPr marL="514350" indent="-514350">
              <a:spcAft>
                <a:spcPts val="600"/>
              </a:spcAft>
              <a:buFont typeface="Arial" pitchFamily="34" charset="0"/>
              <a:buChar char="•"/>
            </a:pPr>
            <a:r>
              <a:rPr lang="en-US" sz="2800" dirty="0" smtClean="0">
                <a:gradFill>
                  <a:gsLst>
                    <a:gs pos="0">
                      <a:schemeClr val="tx1"/>
                    </a:gs>
                    <a:gs pos="100000">
                      <a:schemeClr val="tx1"/>
                    </a:gs>
                  </a:gsLst>
                  <a:lin ang="5400000" scaled="0"/>
                </a:gradFill>
              </a:rPr>
              <a:t>Submission</a:t>
            </a:r>
            <a:r>
              <a:rPr lang="en-US" sz="2800" dirty="0">
                <a:gradFill>
                  <a:gsLst>
                    <a:gs pos="0">
                      <a:schemeClr val="tx1"/>
                    </a:gs>
                    <a:gs pos="100000">
                      <a:schemeClr val="tx1"/>
                    </a:gs>
                  </a:gsLst>
                  <a:lin ang="5400000" scaled="0"/>
                </a:gradFill>
              </a:rPr>
              <a:t>, </a:t>
            </a:r>
            <a:r>
              <a:rPr lang="en-US" sz="2800" dirty="0" smtClean="0">
                <a:gradFill>
                  <a:gsLst>
                    <a:gs pos="0">
                      <a:schemeClr val="tx1"/>
                    </a:gs>
                    <a:gs pos="100000">
                      <a:schemeClr val="tx1"/>
                    </a:gs>
                  </a:gsLst>
                  <a:lin ang="5400000" scaled="0"/>
                </a:gradFill>
              </a:rPr>
              <a:t>Driver Distribution</a:t>
            </a:r>
            <a:r>
              <a:rPr lang="en-US" sz="2800" dirty="0">
                <a:gradFill>
                  <a:gsLst>
                    <a:gs pos="0">
                      <a:schemeClr val="tx1"/>
                    </a:gs>
                    <a:gs pos="100000">
                      <a:schemeClr val="tx1"/>
                    </a:gs>
                  </a:gsLst>
                  <a:lin ang="5400000" scaled="0"/>
                </a:gradFill>
              </a:rPr>
              <a:t>, </a:t>
            </a:r>
            <a:r>
              <a:rPr lang="en-US" sz="2800" dirty="0" smtClean="0">
                <a:gradFill>
                  <a:gsLst>
                    <a:gs pos="0">
                      <a:schemeClr val="tx1"/>
                    </a:gs>
                    <a:gs pos="100000">
                      <a:schemeClr val="tx1"/>
                    </a:gs>
                  </a:gsLst>
                  <a:lin ang="5400000" scaled="0"/>
                </a:gradFill>
              </a:rPr>
              <a:t>Telemetry…</a:t>
            </a:r>
            <a:endParaRPr lang="en-US" sz="2800" dirty="0">
              <a:gradFill>
                <a:gsLst>
                  <a:gs pos="0">
                    <a:schemeClr val="tx1"/>
                  </a:gs>
                  <a:gs pos="100000">
                    <a:schemeClr val="tx1"/>
                  </a:gs>
                </a:gsLst>
                <a:lin ang="5400000" scaled="0"/>
              </a:gra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404" y="1492122"/>
            <a:ext cx="6351727" cy="4223962"/>
          </a:xfrm>
          <a:prstGeom prst="rect">
            <a:avLst/>
          </a:prstGeom>
        </p:spPr>
      </p:pic>
    </p:spTree>
    <p:extLst>
      <p:ext uri="{BB962C8B-B14F-4D97-AF65-F5344CB8AC3E}">
        <p14:creationId xmlns:p14="http://schemas.microsoft.com/office/powerpoint/2010/main" val="14709529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better </a:t>
            </a:r>
            <a:r>
              <a:rPr lang="en-US" dirty="0"/>
              <a:t>t</a:t>
            </a:r>
            <a:r>
              <a:rPr lang="en-US" dirty="0" smtClean="0"/>
              <a:t>ools </a:t>
            </a:r>
            <a:r>
              <a:rPr lang="en-US" dirty="0"/>
              <a:t>h</a:t>
            </a:r>
            <a:r>
              <a:rPr lang="en-US" dirty="0" smtClean="0"/>
              <a:t>elp </a:t>
            </a:r>
            <a:r>
              <a:rPr lang="en-US" dirty="0"/>
              <a:t>y</a:t>
            </a:r>
            <a:r>
              <a:rPr lang="en-US" dirty="0" smtClean="0"/>
              <a:t>ou</a:t>
            </a:r>
            <a:endParaRPr lang="en-US" dirty="0"/>
          </a:p>
        </p:txBody>
      </p:sp>
      <p:sp>
        <p:nvSpPr>
          <p:cNvPr id="3" name="Text Placeholder 2"/>
          <p:cNvSpPr>
            <a:spLocks noGrp="1"/>
          </p:cNvSpPr>
          <p:nvPr>
            <p:ph type="body" sz="quarter" idx="10"/>
          </p:nvPr>
        </p:nvSpPr>
        <p:spPr>
          <a:xfrm>
            <a:off x="477707" y="1862899"/>
            <a:ext cx="10734806" cy="4247317"/>
          </a:xfrm>
        </p:spPr>
        <p:txBody>
          <a:bodyPr/>
          <a:lstStyle/>
          <a:p>
            <a:pPr>
              <a:lnSpc>
                <a:spcPct val="100000"/>
              </a:lnSpc>
              <a:spcBef>
                <a:spcPts val="0"/>
              </a:spcBef>
              <a:spcAft>
                <a:spcPts val="1800"/>
              </a:spcAft>
            </a:pPr>
            <a:r>
              <a:rPr lang="en-US" sz="3600" dirty="0" smtClean="0">
                <a:latin typeface="+mn-lt"/>
              </a:rPr>
              <a:t>Greatly </a:t>
            </a:r>
            <a:r>
              <a:rPr lang="en-US" sz="3600" dirty="0">
                <a:latin typeface="+mn-lt"/>
              </a:rPr>
              <a:t>reduced training </a:t>
            </a:r>
            <a:r>
              <a:rPr lang="en-US" sz="3600" dirty="0" smtClean="0">
                <a:latin typeface="+mn-lt"/>
              </a:rPr>
              <a:t>times</a:t>
            </a:r>
            <a:endParaRPr lang="en-US" sz="3600" dirty="0">
              <a:latin typeface="+mn-lt"/>
            </a:endParaRPr>
          </a:p>
          <a:p>
            <a:pPr>
              <a:lnSpc>
                <a:spcPct val="100000"/>
              </a:lnSpc>
              <a:spcBef>
                <a:spcPts val="0"/>
              </a:spcBef>
              <a:spcAft>
                <a:spcPts val="1800"/>
              </a:spcAft>
            </a:pPr>
            <a:r>
              <a:rPr lang="en-US" sz="3600" dirty="0">
                <a:latin typeface="+mn-lt"/>
              </a:rPr>
              <a:t>Much shorter test durations (single run for all features)</a:t>
            </a:r>
          </a:p>
          <a:p>
            <a:pPr>
              <a:lnSpc>
                <a:spcPct val="100000"/>
              </a:lnSpc>
              <a:spcBef>
                <a:spcPts val="0"/>
              </a:spcBef>
              <a:spcAft>
                <a:spcPts val="1800"/>
              </a:spcAft>
            </a:pPr>
            <a:r>
              <a:rPr lang="en-US" sz="3600" dirty="0" smtClean="0">
                <a:latin typeface="+mn-lt"/>
              </a:rPr>
              <a:t>Pre-defined </a:t>
            </a:r>
            <a:r>
              <a:rPr lang="en-US" sz="3600" dirty="0">
                <a:latin typeface="+mn-lt"/>
              </a:rPr>
              <a:t>test </a:t>
            </a:r>
            <a:r>
              <a:rPr lang="en-US" sz="3600" dirty="0" smtClean="0">
                <a:latin typeface="+mn-lt"/>
              </a:rPr>
              <a:t>categories eliminated</a:t>
            </a:r>
          </a:p>
          <a:p>
            <a:pPr>
              <a:lnSpc>
                <a:spcPct val="100000"/>
              </a:lnSpc>
              <a:spcBef>
                <a:spcPts val="0"/>
              </a:spcBef>
              <a:spcAft>
                <a:spcPts val="1800"/>
              </a:spcAft>
            </a:pPr>
            <a:r>
              <a:rPr lang="en-US" sz="3600" dirty="0" smtClean="0">
                <a:latin typeface="+mn-lt"/>
              </a:rPr>
              <a:t>Comprehensive testing of </a:t>
            </a:r>
            <a:r>
              <a:rPr lang="en-US" sz="3600" dirty="0">
                <a:latin typeface="+mn-lt"/>
              </a:rPr>
              <a:t>your </a:t>
            </a:r>
            <a:r>
              <a:rPr lang="en-US" sz="3600" dirty="0" smtClean="0">
                <a:latin typeface="+mn-lt"/>
              </a:rPr>
              <a:t>features</a:t>
            </a:r>
          </a:p>
          <a:p>
            <a:pPr>
              <a:lnSpc>
                <a:spcPct val="100000"/>
              </a:lnSpc>
              <a:spcBef>
                <a:spcPts val="0"/>
              </a:spcBef>
              <a:spcAft>
                <a:spcPts val="1800"/>
              </a:spcAft>
            </a:pPr>
            <a:endParaRPr lang="en-US" sz="3600" dirty="0" smtClean="0">
              <a:latin typeface="+mn-lt"/>
            </a:endParaRPr>
          </a:p>
        </p:txBody>
      </p:sp>
      <p:sp>
        <p:nvSpPr>
          <p:cNvPr id="12" name="Rectangle 11"/>
          <p:cNvSpPr/>
          <p:nvPr/>
        </p:nvSpPr>
        <p:spPr bwMode="auto">
          <a:xfrm>
            <a:off x="519112" y="2291953"/>
            <a:ext cx="3651787" cy="26838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defTabSz="914099" fontAlgn="base">
              <a:spcBef>
                <a:spcPct val="0"/>
              </a:spcBef>
              <a:spcAft>
                <a:spcPct val="0"/>
              </a:spcAft>
              <a:buFont typeface="Arial" pitchFamily="34" charset="0"/>
              <a:buChar char="•"/>
            </a:pPr>
            <a:endParaRPr lang="en-US" sz="2400" dirty="0">
              <a:gradFill>
                <a:gsLst>
                  <a:gs pos="0">
                    <a:schemeClr val="tx1"/>
                  </a:gs>
                  <a:gs pos="100000">
                    <a:schemeClr val="tx1"/>
                  </a:gs>
                </a:gsLst>
                <a:lin ang="5400000" scaled="0"/>
              </a:gradFill>
              <a:latin typeface="Segoe UI" pitchFamily="34" charset="0"/>
            </a:endParaRPr>
          </a:p>
        </p:txBody>
      </p:sp>
      <p:sp>
        <p:nvSpPr>
          <p:cNvPr id="18" name="Text Placeholder 2"/>
          <p:cNvSpPr txBox="1">
            <a:spLocks/>
          </p:cNvSpPr>
          <p:nvPr/>
        </p:nvSpPr>
        <p:spPr>
          <a:xfrm>
            <a:off x="4236090" y="1446810"/>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Segoe UI" pitchFamily="34" charset="0"/>
            </a:endParaRPr>
          </a:p>
        </p:txBody>
      </p:sp>
      <p:sp>
        <p:nvSpPr>
          <p:cNvPr id="19" name="Text Placeholder 2"/>
          <p:cNvSpPr txBox="1">
            <a:spLocks/>
          </p:cNvSpPr>
          <p:nvPr/>
        </p:nvSpPr>
        <p:spPr>
          <a:xfrm>
            <a:off x="8173379" y="1445820"/>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Segoe UI" pitchFamily="34" charset="0"/>
            </a:endParaRPr>
          </a:p>
        </p:txBody>
      </p:sp>
      <p:sp>
        <p:nvSpPr>
          <p:cNvPr id="20" name="Text Placeholder 2"/>
          <p:cNvSpPr txBox="1">
            <a:spLocks/>
          </p:cNvSpPr>
          <p:nvPr/>
        </p:nvSpPr>
        <p:spPr>
          <a:xfrm>
            <a:off x="4349525" y="1432955"/>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Segoe UI" pitchFamily="34" charset="0"/>
            </a:endParaRPr>
          </a:p>
        </p:txBody>
      </p:sp>
      <p:sp>
        <p:nvSpPr>
          <p:cNvPr id="21" name="Text Placeholder 2"/>
          <p:cNvSpPr txBox="1">
            <a:spLocks/>
          </p:cNvSpPr>
          <p:nvPr/>
        </p:nvSpPr>
        <p:spPr>
          <a:xfrm>
            <a:off x="8090252" y="1445820"/>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Segoe UI" pitchFamily="34" charset="0"/>
            </a:endParaRPr>
          </a:p>
        </p:txBody>
      </p:sp>
      <p:sp>
        <p:nvSpPr>
          <p:cNvPr id="22" name="Text Placeholder 2"/>
          <p:cNvSpPr txBox="1">
            <a:spLocks/>
          </p:cNvSpPr>
          <p:nvPr/>
        </p:nvSpPr>
        <p:spPr>
          <a:xfrm>
            <a:off x="4352681" y="1432955"/>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Segoe UI" pitchFamily="34" charset="0"/>
            </a:endParaRPr>
          </a:p>
        </p:txBody>
      </p:sp>
    </p:spTree>
    <p:extLst>
      <p:ext uri="{BB962C8B-B14F-4D97-AF65-F5344CB8AC3E}">
        <p14:creationId xmlns:p14="http://schemas.microsoft.com/office/powerpoint/2010/main" val="27338309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8655989" cy="2529923"/>
          </a:xfrm>
          <a:prstGeom prst="rect">
            <a:avLst/>
          </a:prstGeom>
          <a:noFill/>
        </p:spPr>
        <p:txBody>
          <a:bodyPr wrap="square" rtlCol="0">
            <a:spAutoFit/>
          </a:bodyPr>
          <a:lstStyle/>
          <a:p>
            <a:pPr indent="-460375">
              <a:lnSpc>
                <a:spcPct val="90000"/>
              </a:lnSpc>
              <a:spcBef>
                <a:spcPct val="0"/>
              </a:spcBef>
              <a:buSzPct val="90000"/>
            </a:pPr>
            <a:r>
              <a:rPr lang="en-US" sz="4400" spc="-100" dirty="0">
                <a:ln w="3175">
                  <a:noFill/>
                </a:ln>
                <a:gradFill flip="none" rotWithShape="1">
                  <a:gsLst>
                    <a:gs pos="0">
                      <a:schemeClr val="tx1"/>
                    </a:gs>
                    <a:gs pos="86000">
                      <a:schemeClr val="tx1"/>
                    </a:gs>
                  </a:gsLst>
                  <a:lin ang="5400000" scaled="0"/>
                  <a:tileRect/>
                </a:gradFill>
                <a:latin typeface="+mj-lt"/>
                <a:cs typeface="Arial" charset="0"/>
              </a:rPr>
              <a:t>Broad and timely availability of quality </a:t>
            </a: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products through </a:t>
            </a:r>
            <a:r>
              <a:rPr lang="en-US" sz="4400" b="1" u="sng" spc="-100" dirty="0">
                <a:ln w="3175">
                  <a:noFill/>
                </a:ln>
                <a:gradFill flip="none" rotWithShape="1">
                  <a:gsLst>
                    <a:gs pos="0">
                      <a:schemeClr val="tx1"/>
                    </a:gs>
                    <a:gs pos="86000">
                      <a:schemeClr val="tx1"/>
                    </a:gs>
                  </a:gsLst>
                  <a:lin ang="5400000" scaled="0"/>
                  <a:tileRect/>
                </a:gradFill>
                <a:latin typeface="+mj-lt"/>
                <a:cs typeface="Arial" charset="0"/>
              </a:rPr>
              <a:t>synchronization with </a:t>
            </a:r>
            <a:endParaRPr lang="en-US" sz="4400" b="1" u="sng" spc="-100" dirty="0" smtClean="0">
              <a:ln w="3175">
                <a:noFill/>
              </a:ln>
              <a:gradFill flip="none" rotWithShape="1">
                <a:gsLst>
                  <a:gs pos="0">
                    <a:schemeClr val="tx1"/>
                  </a:gs>
                  <a:gs pos="86000">
                    <a:schemeClr val="tx1"/>
                  </a:gs>
                </a:gsLst>
                <a:lin ang="5400000" scaled="0"/>
                <a:tileRect/>
              </a:gradFill>
              <a:latin typeface="+mj-lt"/>
              <a:cs typeface="Arial" charset="0"/>
            </a:endParaRPr>
          </a:p>
          <a:p>
            <a:pPr indent="-460375">
              <a:lnSpc>
                <a:spcPct val="90000"/>
              </a:lnSpc>
              <a:spcBef>
                <a:spcPct val="0"/>
              </a:spcBef>
              <a:buSzPct val="90000"/>
            </a:pPr>
            <a:r>
              <a:rPr lang="en-US" sz="4400" b="1" u="sng" spc="-100" dirty="0" smtClean="0">
                <a:ln w="3175">
                  <a:noFill/>
                </a:ln>
                <a:gradFill flip="none" rotWithShape="1">
                  <a:gsLst>
                    <a:gs pos="0">
                      <a:schemeClr val="tx1"/>
                    </a:gs>
                    <a:gs pos="86000">
                      <a:schemeClr val="tx1"/>
                    </a:gs>
                  </a:gsLst>
                  <a:lin ang="5400000" scaled="0"/>
                  <a:tileRect/>
                </a:gradFill>
                <a:latin typeface="+mj-lt"/>
                <a:cs typeface="Arial" charset="0"/>
              </a:rPr>
              <a:t>Windows releases</a:t>
            </a:r>
            <a:endParaRPr lang="en-US" sz="4400" b="1" u="sng"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4996830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sync with Windows</a:t>
            </a:r>
            <a:endParaRPr lang="en-US" dirty="0"/>
          </a:p>
        </p:txBody>
      </p:sp>
      <p:sp>
        <p:nvSpPr>
          <p:cNvPr id="3" name="Text Placeholder 2"/>
          <p:cNvSpPr>
            <a:spLocks noGrp="1"/>
          </p:cNvSpPr>
          <p:nvPr>
            <p:ph type="body" sz="quarter" idx="10"/>
          </p:nvPr>
        </p:nvSpPr>
        <p:spPr>
          <a:xfrm>
            <a:off x="840078" y="1319044"/>
            <a:ext cx="10406389" cy="2769989"/>
          </a:xfrm>
        </p:spPr>
        <p:txBody>
          <a:bodyPr/>
          <a:lstStyle/>
          <a:p>
            <a:pPr marL="0" indent="0">
              <a:lnSpc>
                <a:spcPct val="100000"/>
              </a:lnSpc>
              <a:spcBef>
                <a:spcPts val="0"/>
              </a:spcBef>
              <a:spcAft>
                <a:spcPts val="2400"/>
              </a:spcAft>
              <a:buNone/>
            </a:pPr>
            <a:r>
              <a:rPr lang="en-US" sz="4000" dirty="0" smtClean="0">
                <a:latin typeface="+mn-lt"/>
              </a:rPr>
              <a:t>Requirements </a:t>
            </a:r>
            <a:r>
              <a:rPr lang="en-US" sz="4000" dirty="0">
                <a:latin typeface="+mn-lt"/>
              </a:rPr>
              <a:t>and tests released in sync with Windows</a:t>
            </a:r>
          </a:p>
          <a:p>
            <a:pPr marL="0" indent="0">
              <a:lnSpc>
                <a:spcPct val="100000"/>
              </a:lnSpc>
              <a:spcBef>
                <a:spcPts val="0"/>
              </a:spcBef>
              <a:spcAft>
                <a:spcPts val="2400"/>
              </a:spcAft>
              <a:buNone/>
            </a:pPr>
            <a:r>
              <a:rPr lang="en-US" sz="4000" dirty="0">
                <a:latin typeface="+mn-lt"/>
              </a:rPr>
              <a:t>Tools available in time before RTM to be ready for the Windows 8 </a:t>
            </a:r>
            <a:r>
              <a:rPr lang="en-US" sz="4000" dirty="0" smtClean="0">
                <a:latin typeface="+mn-lt"/>
              </a:rPr>
              <a:t>launch</a:t>
            </a:r>
            <a:endParaRPr lang="en-US" sz="4000" dirty="0">
              <a:latin typeface="+mn-lt"/>
            </a:endParaRPr>
          </a:p>
        </p:txBody>
      </p:sp>
    </p:spTree>
    <p:extLst>
      <p:ext uri="{BB962C8B-B14F-4D97-AF65-F5344CB8AC3E}">
        <p14:creationId xmlns:p14="http://schemas.microsoft.com/office/powerpoint/2010/main" val="7440524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855022" y="1354624"/>
            <a:ext cx="11149012" cy="4632037"/>
          </a:xfrm>
        </p:spPr>
        <p:txBody>
          <a:bodyPr/>
          <a:lstStyle/>
          <a:p>
            <a:pPr marL="0" indent="0">
              <a:lnSpc>
                <a:spcPct val="100000"/>
              </a:lnSpc>
              <a:spcBef>
                <a:spcPts val="0"/>
              </a:spcBef>
              <a:spcAft>
                <a:spcPts val="1800"/>
              </a:spcAft>
              <a:buNone/>
            </a:pPr>
            <a:r>
              <a:rPr lang="en-US" dirty="0">
                <a:latin typeface="+mn-lt"/>
              </a:rPr>
              <a:t>Learning from Windows 7 Logo</a:t>
            </a:r>
          </a:p>
          <a:p>
            <a:pPr marL="0" indent="0">
              <a:lnSpc>
                <a:spcPct val="100000"/>
              </a:lnSpc>
              <a:spcBef>
                <a:spcPts val="0"/>
              </a:spcBef>
              <a:spcAft>
                <a:spcPts val="1800"/>
              </a:spcAft>
              <a:buNone/>
            </a:pPr>
            <a:r>
              <a:rPr lang="en-US" dirty="0">
                <a:latin typeface="+mn-lt"/>
              </a:rPr>
              <a:t>Goals &amp; initiatives for Windows 8</a:t>
            </a:r>
          </a:p>
          <a:p>
            <a:pPr marL="0" indent="0">
              <a:lnSpc>
                <a:spcPct val="100000"/>
              </a:lnSpc>
              <a:spcBef>
                <a:spcPts val="0"/>
              </a:spcBef>
              <a:buNone/>
            </a:pPr>
            <a:r>
              <a:rPr lang="en-US" dirty="0">
                <a:latin typeface="+mn-lt"/>
              </a:rPr>
              <a:t>Get started with certification</a:t>
            </a:r>
          </a:p>
          <a:p>
            <a:pPr marL="0" indent="0">
              <a:lnSpc>
                <a:spcPct val="120000"/>
              </a:lnSpc>
              <a:spcBef>
                <a:spcPts val="0"/>
              </a:spcBef>
              <a:spcAft>
                <a:spcPts val="600"/>
              </a:spcAft>
              <a:buNone/>
            </a:pPr>
            <a:endParaRPr lang="en-US" sz="4400" dirty="0" smtClean="0">
              <a:latin typeface="+mn-lt"/>
            </a:endParaRPr>
          </a:p>
          <a:p>
            <a:pPr marL="0" indent="0">
              <a:lnSpc>
                <a:spcPct val="120000"/>
              </a:lnSpc>
              <a:spcBef>
                <a:spcPts val="0"/>
              </a:spcBef>
              <a:spcAft>
                <a:spcPts val="600"/>
              </a:spcAft>
              <a:buNone/>
            </a:pPr>
            <a:r>
              <a:rPr lang="en-US" sz="3600" dirty="0">
                <a:latin typeface="+mj-lt"/>
              </a:rPr>
              <a:t>You will leave </a:t>
            </a:r>
            <a:r>
              <a:rPr lang="en-US" sz="3600" dirty="0" smtClean="0">
                <a:latin typeface="+mj-lt"/>
              </a:rPr>
              <a:t>understanding</a:t>
            </a:r>
            <a:endParaRPr lang="en-US" sz="3600" dirty="0">
              <a:latin typeface="+mj-lt"/>
            </a:endParaRPr>
          </a:p>
          <a:p>
            <a:pPr marL="576263" lvl="1" indent="-293688">
              <a:lnSpc>
                <a:spcPct val="100000"/>
              </a:lnSpc>
              <a:spcBef>
                <a:spcPts val="0"/>
              </a:spcBef>
              <a:spcAft>
                <a:spcPts val="600"/>
              </a:spcAft>
            </a:pPr>
            <a:r>
              <a:rPr lang="en-US" sz="3200" dirty="0" smtClean="0">
                <a:latin typeface="+mn-lt"/>
              </a:rPr>
              <a:t>The direction of the certification program</a:t>
            </a:r>
          </a:p>
          <a:p>
            <a:pPr marL="576263" lvl="1" indent="-293688">
              <a:lnSpc>
                <a:spcPct val="100000"/>
              </a:lnSpc>
              <a:spcBef>
                <a:spcPts val="0"/>
              </a:spcBef>
              <a:spcAft>
                <a:spcPts val="600"/>
              </a:spcAft>
            </a:pPr>
            <a:r>
              <a:rPr lang="en-US" sz="3200" dirty="0" smtClean="0">
                <a:latin typeface="+mn-lt"/>
              </a:rPr>
              <a:t>How to get ready for Windows 8</a:t>
            </a:r>
            <a:endParaRPr lang="en-US" sz="3200" dirty="0">
              <a:latin typeface="+mn-lt"/>
            </a:endParaRPr>
          </a:p>
        </p:txBody>
      </p:sp>
    </p:spTree>
    <p:extLst>
      <p:ext uri="{BB962C8B-B14F-4D97-AF65-F5344CB8AC3E}">
        <p14:creationId xmlns:p14="http://schemas.microsoft.com/office/powerpoint/2010/main" val="5280760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Synchronization Helps You </a:t>
            </a:r>
            <a:endParaRPr lang="en-US" dirty="0"/>
          </a:p>
        </p:txBody>
      </p:sp>
      <p:sp>
        <p:nvSpPr>
          <p:cNvPr id="3" name="Text Placeholder 2"/>
          <p:cNvSpPr>
            <a:spLocks noGrp="1"/>
          </p:cNvSpPr>
          <p:nvPr>
            <p:ph type="body" sz="quarter" idx="10"/>
          </p:nvPr>
        </p:nvSpPr>
        <p:spPr>
          <a:xfrm>
            <a:off x="871610" y="1321672"/>
            <a:ext cx="10516748" cy="2769989"/>
          </a:xfrm>
        </p:spPr>
        <p:txBody>
          <a:bodyPr/>
          <a:lstStyle/>
          <a:p>
            <a:pPr marL="0" indent="0">
              <a:lnSpc>
                <a:spcPct val="100000"/>
              </a:lnSpc>
              <a:spcBef>
                <a:spcPts val="0"/>
              </a:spcBef>
              <a:spcAft>
                <a:spcPts val="2400"/>
              </a:spcAft>
              <a:buNone/>
            </a:pPr>
            <a:r>
              <a:rPr lang="en-US" sz="4000" dirty="0">
                <a:latin typeface="+mn-lt"/>
              </a:rPr>
              <a:t>You get to focus on innovation and quality, not on keeping track of changes</a:t>
            </a:r>
          </a:p>
          <a:p>
            <a:pPr marL="0" indent="0">
              <a:lnSpc>
                <a:spcPct val="100000"/>
              </a:lnSpc>
              <a:spcBef>
                <a:spcPts val="0"/>
              </a:spcBef>
              <a:spcAft>
                <a:spcPts val="2400"/>
              </a:spcAft>
              <a:buNone/>
            </a:pPr>
            <a:r>
              <a:rPr lang="en-US" sz="4000" dirty="0" smtClean="0">
                <a:latin typeface="+mn-lt"/>
              </a:rPr>
              <a:t>The impact </a:t>
            </a:r>
            <a:r>
              <a:rPr lang="en-US" sz="4000" dirty="0">
                <a:latin typeface="+mn-lt"/>
              </a:rPr>
              <a:t>of your </a:t>
            </a:r>
            <a:r>
              <a:rPr lang="en-US" sz="4000" dirty="0" smtClean="0">
                <a:latin typeface="+mn-lt"/>
              </a:rPr>
              <a:t>products </a:t>
            </a:r>
            <a:r>
              <a:rPr lang="en-US" sz="4000" dirty="0">
                <a:latin typeface="+mn-lt"/>
              </a:rPr>
              <a:t>&amp; </a:t>
            </a:r>
            <a:r>
              <a:rPr lang="en-US" sz="4000" dirty="0" smtClean="0">
                <a:latin typeface="+mn-lt"/>
              </a:rPr>
              <a:t>Windows </a:t>
            </a:r>
            <a:r>
              <a:rPr lang="en-US" sz="4000" dirty="0">
                <a:latin typeface="+mn-lt"/>
              </a:rPr>
              <a:t>innovations are </a:t>
            </a:r>
            <a:r>
              <a:rPr lang="en-US" sz="4000" dirty="0" smtClean="0">
                <a:latin typeface="+mn-lt"/>
              </a:rPr>
              <a:t>amplified</a:t>
            </a:r>
            <a:endParaRPr lang="en-US" sz="4000" dirty="0">
              <a:latin typeface="+mn-lt"/>
            </a:endParaRPr>
          </a:p>
        </p:txBody>
      </p:sp>
    </p:spTree>
    <p:extLst>
      <p:ext uri="{BB962C8B-B14F-4D97-AF65-F5344CB8AC3E}">
        <p14:creationId xmlns:p14="http://schemas.microsoft.com/office/powerpoint/2010/main" val="150265147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33505"/>
            <a:ext cx="8655989" cy="701731"/>
          </a:xfrm>
          <a:prstGeom prst="rect">
            <a:avLst/>
          </a:prstGeom>
          <a:noFill/>
        </p:spPr>
        <p:txBody>
          <a:bodyPr wrap="square" rtlCol="0">
            <a:spAutoFit/>
          </a:bodyPr>
          <a:lstStyle/>
          <a:p>
            <a:pPr indent="-460375">
              <a:lnSpc>
                <a:spcPct val="90000"/>
              </a:lnSpc>
              <a:spcBef>
                <a:spcPct val="0"/>
              </a:spcBef>
              <a:buSzPct val="90000"/>
            </a:pP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Summary</a:t>
            </a:r>
            <a:endParaRPr lang="en-US" sz="44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5125999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Certification Program</a:t>
            </a:r>
          </a:p>
        </p:txBody>
      </p:sp>
      <p:sp>
        <p:nvSpPr>
          <p:cNvPr id="5" name="Content Placeholder 4"/>
          <p:cNvSpPr>
            <a:spLocks noGrp="1"/>
          </p:cNvSpPr>
          <p:nvPr>
            <p:ph sz="half" idx="4294967295"/>
          </p:nvPr>
        </p:nvSpPr>
        <p:spPr>
          <a:xfrm>
            <a:off x="860539" y="2770103"/>
            <a:ext cx="5006700" cy="3262432"/>
          </a:xfrm>
        </p:spPr>
        <p:txBody>
          <a:bodyPr/>
          <a:lstStyle/>
          <a:p>
            <a:pPr marL="0" indent="0">
              <a:lnSpc>
                <a:spcPct val="100000"/>
              </a:lnSpc>
              <a:spcBef>
                <a:spcPts val="0"/>
              </a:spcBef>
              <a:spcAft>
                <a:spcPts val="1200"/>
              </a:spcAft>
              <a:buNone/>
            </a:pPr>
            <a:r>
              <a:rPr lang="en-US" dirty="0">
                <a:gradFill>
                  <a:gsLst>
                    <a:gs pos="0">
                      <a:schemeClr val="tx1"/>
                    </a:gs>
                    <a:gs pos="100000">
                      <a:schemeClr val="tx1"/>
                    </a:gs>
                  </a:gsLst>
                  <a:lin ang="5400000" scaled="0"/>
                </a:gradFill>
                <a:latin typeface="+mn-lt"/>
              </a:rPr>
              <a:t>Great experience for end users and </a:t>
            </a:r>
            <a:r>
              <a:rPr lang="en-US" dirty="0" smtClean="0">
                <a:gradFill>
                  <a:gsLst>
                    <a:gs pos="0">
                      <a:schemeClr val="tx1"/>
                    </a:gs>
                    <a:gs pos="100000">
                      <a:schemeClr val="tx1"/>
                    </a:gs>
                  </a:gsLst>
                  <a:lin ang="5400000" scaled="0"/>
                </a:gradFill>
                <a:latin typeface="+mn-lt"/>
              </a:rPr>
              <a:t>developers</a:t>
            </a:r>
            <a:endParaRPr lang="en-US" dirty="0">
              <a:gradFill>
                <a:gsLst>
                  <a:gs pos="0">
                    <a:schemeClr val="tx1"/>
                  </a:gs>
                  <a:gs pos="100000">
                    <a:schemeClr val="tx1"/>
                  </a:gs>
                </a:gsLst>
                <a:lin ang="5400000" scaled="0"/>
              </a:gradFill>
              <a:latin typeface="+mn-lt"/>
            </a:endParaRPr>
          </a:p>
          <a:p>
            <a:pPr marL="0" indent="0">
              <a:lnSpc>
                <a:spcPct val="100000"/>
              </a:lnSpc>
              <a:spcBef>
                <a:spcPts val="0"/>
              </a:spcBef>
              <a:spcAft>
                <a:spcPts val="1200"/>
              </a:spcAft>
              <a:buNone/>
            </a:pPr>
            <a:r>
              <a:rPr lang="en-US" dirty="0" smtClean="0">
                <a:gradFill>
                  <a:gsLst>
                    <a:gs pos="0">
                      <a:schemeClr val="tx1"/>
                    </a:gs>
                    <a:gs pos="100000">
                      <a:schemeClr val="tx1"/>
                    </a:gs>
                  </a:gsLst>
                  <a:lin ang="5400000" scaled="0"/>
                </a:gradFill>
                <a:latin typeface="+mn-lt"/>
              </a:rPr>
              <a:t>Streamlined certification experience</a:t>
            </a:r>
            <a:endParaRPr lang="en-US" dirty="0">
              <a:gradFill>
                <a:gsLst>
                  <a:gs pos="0">
                    <a:schemeClr val="tx1"/>
                  </a:gs>
                  <a:gs pos="100000">
                    <a:schemeClr val="tx1"/>
                  </a:gs>
                </a:gsLst>
                <a:lin ang="5400000" scaled="0"/>
              </a:gradFill>
              <a:latin typeface="+mn-lt"/>
            </a:endParaRPr>
          </a:p>
          <a:p>
            <a:pPr marL="0" indent="0">
              <a:lnSpc>
                <a:spcPct val="100000"/>
              </a:lnSpc>
              <a:spcBef>
                <a:spcPts val="0"/>
              </a:spcBef>
              <a:spcAft>
                <a:spcPts val="1200"/>
              </a:spcAft>
              <a:buNone/>
            </a:pPr>
            <a:r>
              <a:rPr lang="en-US" dirty="0">
                <a:gradFill>
                  <a:gsLst>
                    <a:gs pos="0">
                      <a:schemeClr val="tx1"/>
                    </a:gs>
                    <a:gs pos="100000">
                      <a:schemeClr val="tx1"/>
                    </a:gs>
                  </a:gsLst>
                  <a:lin ang="5400000" scaled="0"/>
                </a:gradFill>
                <a:latin typeface="+mn-lt"/>
              </a:rPr>
              <a:t>Broad and timely availability of quality products</a:t>
            </a:r>
          </a:p>
        </p:txBody>
      </p:sp>
      <p:sp>
        <p:nvSpPr>
          <p:cNvPr id="7" name="Content Placeholder 6"/>
          <p:cNvSpPr>
            <a:spLocks noGrp="1"/>
          </p:cNvSpPr>
          <p:nvPr>
            <p:ph sz="quarter" idx="4294967295"/>
          </p:nvPr>
        </p:nvSpPr>
        <p:spPr>
          <a:xfrm>
            <a:off x="6436304" y="2770103"/>
            <a:ext cx="4761318" cy="2769989"/>
          </a:xfrm>
        </p:spPr>
        <p:txBody>
          <a:bodyPr/>
          <a:lstStyle/>
          <a:p>
            <a:pPr marL="0" lvl="1" indent="0">
              <a:lnSpc>
                <a:spcPct val="100000"/>
              </a:lnSpc>
              <a:spcBef>
                <a:spcPts val="0"/>
              </a:spcBef>
              <a:spcAft>
                <a:spcPts val="1200"/>
              </a:spcAft>
              <a:buNone/>
            </a:pPr>
            <a:r>
              <a:rPr lang="en-US" sz="3200" dirty="0">
                <a:gradFill>
                  <a:gsLst>
                    <a:gs pos="0">
                      <a:schemeClr val="tx1"/>
                    </a:gs>
                    <a:gs pos="100000">
                      <a:schemeClr val="tx1"/>
                    </a:gs>
                  </a:gsLst>
                  <a:lin ang="5400000" scaled="0"/>
                </a:gradFill>
                <a:latin typeface="+mn-lt"/>
              </a:rPr>
              <a:t>Anchoring in end user scenarios</a:t>
            </a:r>
          </a:p>
          <a:p>
            <a:pPr marL="0" lvl="1" indent="0">
              <a:lnSpc>
                <a:spcPct val="100000"/>
              </a:lnSpc>
              <a:spcBef>
                <a:spcPts val="0"/>
              </a:spcBef>
              <a:spcAft>
                <a:spcPts val="1200"/>
              </a:spcAft>
              <a:buNone/>
            </a:pPr>
            <a:r>
              <a:rPr lang="en-US" sz="3200" dirty="0">
                <a:gradFill>
                  <a:gsLst>
                    <a:gs pos="0">
                      <a:schemeClr val="tx1"/>
                    </a:gs>
                    <a:gs pos="100000">
                      <a:schemeClr val="tx1"/>
                    </a:gs>
                  </a:gsLst>
                  <a:lin ang="5400000" scaled="0"/>
                </a:gradFill>
                <a:latin typeface="+mn-lt"/>
              </a:rPr>
              <a:t>Better tools</a:t>
            </a:r>
          </a:p>
          <a:p>
            <a:pPr marL="0" lvl="1" indent="0">
              <a:lnSpc>
                <a:spcPct val="100000"/>
              </a:lnSpc>
              <a:spcBef>
                <a:spcPts val="0"/>
              </a:spcBef>
              <a:spcAft>
                <a:spcPts val="1200"/>
              </a:spcAft>
              <a:buNone/>
            </a:pPr>
            <a:r>
              <a:rPr lang="en-US" sz="3200" dirty="0">
                <a:gradFill>
                  <a:gsLst>
                    <a:gs pos="0">
                      <a:schemeClr val="tx1"/>
                    </a:gs>
                    <a:gs pos="100000">
                      <a:schemeClr val="tx1"/>
                    </a:gs>
                  </a:gsLst>
                  <a:lin ang="5400000" scaled="0"/>
                </a:gradFill>
                <a:latin typeface="+mn-lt"/>
              </a:rPr>
              <a:t>Synchronization with </a:t>
            </a:r>
            <a:r>
              <a:rPr lang="en-US" sz="3200" dirty="0" smtClean="0">
                <a:gradFill>
                  <a:gsLst>
                    <a:gs pos="0">
                      <a:schemeClr val="tx1"/>
                    </a:gs>
                    <a:gs pos="100000">
                      <a:schemeClr val="tx1"/>
                    </a:gs>
                  </a:gsLst>
                  <a:lin ang="5400000" scaled="0"/>
                </a:gradFill>
                <a:latin typeface="+mn-lt"/>
              </a:rPr>
              <a:t>Windows releases</a:t>
            </a:r>
            <a:endParaRPr lang="en-US" sz="3200" dirty="0">
              <a:gradFill>
                <a:gsLst>
                  <a:gs pos="0">
                    <a:schemeClr val="tx1"/>
                  </a:gs>
                  <a:gs pos="100000">
                    <a:schemeClr val="tx1"/>
                  </a:gs>
                </a:gsLst>
                <a:lin ang="5400000" scaled="0"/>
              </a:gradFill>
              <a:latin typeface="+mn-lt"/>
            </a:endParaRPr>
          </a:p>
        </p:txBody>
      </p:sp>
      <p:sp>
        <p:nvSpPr>
          <p:cNvPr id="10" name="Rectangle 9"/>
          <p:cNvSpPr/>
          <p:nvPr/>
        </p:nvSpPr>
        <p:spPr bwMode="auto">
          <a:xfrm>
            <a:off x="673720" y="1651736"/>
            <a:ext cx="5191146" cy="918043"/>
          </a:xfrm>
          <a:prstGeom prst="rect">
            <a:avLst/>
          </a:prstGeom>
          <a:solidFill>
            <a:srgbClr val="0087FF"/>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gradFill>
                  <a:gsLst>
                    <a:gs pos="0">
                      <a:schemeClr val="tx1"/>
                    </a:gs>
                    <a:gs pos="100000">
                      <a:schemeClr val="tx1"/>
                    </a:gs>
                  </a:gsLst>
                  <a:lin ang="5400000" scaled="0"/>
                </a:gradFill>
                <a:latin typeface="+mj-lt"/>
              </a:rPr>
              <a:t>Goals</a:t>
            </a:r>
            <a:endParaRPr lang="en-US" sz="3200" b="1" dirty="0">
              <a:gradFill>
                <a:gsLst>
                  <a:gs pos="0">
                    <a:schemeClr val="tx1"/>
                  </a:gs>
                  <a:gs pos="100000">
                    <a:schemeClr val="tx1"/>
                  </a:gs>
                </a:gsLst>
                <a:lin ang="5400000" scaled="0"/>
              </a:gradFill>
              <a:latin typeface="+mj-lt"/>
            </a:endParaRPr>
          </a:p>
        </p:txBody>
      </p:sp>
      <p:sp>
        <p:nvSpPr>
          <p:cNvPr id="15" name="Rectangle 14"/>
          <p:cNvSpPr/>
          <p:nvPr/>
        </p:nvSpPr>
        <p:spPr bwMode="auto">
          <a:xfrm>
            <a:off x="6179902" y="1651736"/>
            <a:ext cx="5191146" cy="918043"/>
          </a:xfrm>
          <a:prstGeom prst="rect">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gradFill>
                  <a:gsLst>
                    <a:gs pos="0">
                      <a:schemeClr val="tx1"/>
                    </a:gs>
                    <a:gs pos="100000">
                      <a:schemeClr val="tx1"/>
                    </a:gs>
                  </a:gsLst>
                  <a:lin ang="5400000" scaled="0"/>
                </a:gradFill>
                <a:latin typeface="+mj-lt"/>
              </a:rPr>
              <a:t>Initiatives</a:t>
            </a:r>
            <a:endParaRPr lang="en-US" sz="3200" b="1" dirty="0">
              <a:gradFill>
                <a:gsLst>
                  <a:gs pos="0">
                    <a:schemeClr val="tx1"/>
                  </a:gs>
                  <a:gs pos="100000">
                    <a:schemeClr val="tx1"/>
                  </a:gs>
                </a:gsLst>
                <a:lin ang="5400000" scaled="0"/>
              </a:gradFill>
              <a:latin typeface="+mj-lt"/>
            </a:endParaRPr>
          </a:p>
        </p:txBody>
      </p:sp>
    </p:spTree>
    <p:extLst>
      <p:ext uri="{BB962C8B-B14F-4D97-AF65-F5344CB8AC3E}">
        <p14:creationId xmlns:p14="http://schemas.microsoft.com/office/powerpoint/2010/main" val="38217593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Get started </a:t>
            </a:r>
            <a:r>
              <a:rPr lang="en-US" dirty="0"/>
              <a:t>n</a:t>
            </a:r>
            <a:r>
              <a:rPr lang="en-US" dirty="0" smtClean="0"/>
              <a:t>ow </a:t>
            </a:r>
            <a:r>
              <a:rPr lang="en-US" dirty="0"/>
              <a:t>f</a:t>
            </a:r>
            <a:r>
              <a:rPr lang="en-US" dirty="0" smtClean="0"/>
              <a:t>or Windows 8 Certification</a:t>
            </a:r>
            <a:endParaRPr lang="en-US" dirty="0"/>
          </a:p>
        </p:txBody>
      </p:sp>
      <p:sp>
        <p:nvSpPr>
          <p:cNvPr id="3" name="Right Arrow 2"/>
          <p:cNvSpPr/>
          <p:nvPr/>
        </p:nvSpPr>
        <p:spPr bwMode="auto">
          <a:xfrm>
            <a:off x="436418" y="1262061"/>
            <a:ext cx="11367219" cy="1716536"/>
          </a:xfrm>
          <a:prstGeom prst="rightArrow">
            <a:avLst/>
          </a:prstGeom>
          <a:solidFill>
            <a:srgbClr val="0087FF"/>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 name="TextBox 3"/>
          <p:cNvSpPr txBox="1"/>
          <p:nvPr/>
        </p:nvSpPr>
        <p:spPr>
          <a:xfrm>
            <a:off x="720108" y="1889872"/>
            <a:ext cx="1832040" cy="492443"/>
          </a:xfrm>
          <a:prstGeom prst="rect">
            <a:avLst/>
          </a:prstGeom>
          <a:noFill/>
        </p:spPr>
        <p:txBody>
          <a:bodyPr wrap="none" lIns="0" tIns="0" rIns="0" bIns="0" rtlCol="0">
            <a:spAutoFit/>
          </a:bodyPr>
          <a:lstStyle/>
          <a:p>
            <a:r>
              <a:rPr lang="en-US" sz="3200" b="1" dirty="0" smtClean="0">
                <a:gradFill>
                  <a:gsLst>
                    <a:gs pos="0">
                      <a:schemeClr val="tx1"/>
                    </a:gs>
                    <a:gs pos="86000">
                      <a:schemeClr val="tx1"/>
                    </a:gs>
                  </a:gsLst>
                  <a:lin ang="5400000" scaled="0"/>
                </a:gradFill>
              </a:rPr>
              <a:t>At //BUILD</a:t>
            </a:r>
          </a:p>
        </p:txBody>
      </p:sp>
      <p:sp>
        <p:nvSpPr>
          <p:cNvPr id="6" name="TextBox 5"/>
          <p:cNvSpPr txBox="1"/>
          <p:nvPr/>
        </p:nvSpPr>
        <p:spPr>
          <a:xfrm>
            <a:off x="4405747" y="1777021"/>
            <a:ext cx="2115964" cy="718145"/>
          </a:xfrm>
          <a:prstGeom prst="rect">
            <a:avLst/>
          </a:prstGeom>
          <a:noFill/>
        </p:spPr>
        <p:txBody>
          <a:bodyPr wrap="none" lIns="0" tIns="0" rIns="0" bIns="0" rtlCol="0">
            <a:spAutoFit/>
          </a:bodyPr>
          <a:lstStyle/>
          <a:p>
            <a:pPr>
              <a:lnSpc>
                <a:spcPts val="2800"/>
              </a:lnSpc>
            </a:pPr>
            <a:r>
              <a:rPr lang="en-US" sz="2800" b="1" dirty="0" smtClean="0">
                <a:gradFill>
                  <a:gsLst>
                    <a:gs pos="0">
                      <a:schemeClr val="tx1"/>
                    </a:gs>
                    <a:gs pos="86000">
                      <a:schemeClr val="tx1"/>
                    </a:gs>
                  </a:gsLst>
                  <a:lin ang="5400000" scaled="0"/>
                </a:gradFill>
              </a:rPr>
              <a:t>Between now </a:t>
            </a:r>
            <a:br>
              <a:rPr lang="en-US" sz="2800" b="1" dirty="0" smtClean="0">
                <a:gradFill>
                  <a:gsLst>
                    <a:gs pos="0">
                      <a:schemeClr val="tx1"/>
                    </a:gs>
                    <a:gs pos="86000">
                      <a:schemeClr val="tx1"/>
                    </a:gs>
                  </a:gsLst>
                  <a:lin ang="5400000" scaled="0"/>
                </a:gradFill>
              </a:rPr>
            </a:br>
            <a:r>
              <a:rPr lang="en-US" sz="2800" b="1" dirty="0" smtClean="0">
                <a:gradFill>
                  <a:gsLst>
                    <a:gs pos="0">
                      <a:schemeClr val="tx1"/>
                    </a:gs>
                    <a:gs pos="86000">
                      <a:schemeClr val="tx1"/>
                    </a:gs>
                  </a:gsLst>
                  <a:lin ang="5400000" scaled="0"/>
                </a:gradFill>
              </a:rPr>
              <a:t>and Beta</a:t>
            </a:r>
          </a:p>
        </p:txBody>
      </p:sp>
      <p:sp>
        <p:nvSpPr>
          <p:cNvPr id="7" name="TextBox 6"/>
          <p:cNvSpPr txBox="1"/>
          <p:nvPr/>
        </p:nvSpPr>
        <p:spPr>
          <a:xfrm>
            <a:off x="8086902" y="1777021"/>
            <a:ext cx="2194255" cy="718145"/>
          </a:xfrm>
          <a:prstGeom prst="rect">
            <a:avLst/>
          </a:prstGeom>
          <a:noFill/>
        </p:spPr>
        <p:txBody>
          <a:bodyPr wrap="none" lIns="0" tIns="0" rIns="0" bIns="0" rtlCol="0">
            <a:spAutoFit/>
          </a:bodyPr>
          <a:lstStyle/>
          <a:p>
            <a:pPr>
              <a:lnSpc>
                <a:spcPts val="2800"/>
              </a:lnSpc>
            </a:pPr>
            <a:r>
              <a:rPr lang="en-US" sz="2800" b="1" dirty="0" smtClean="0">
                <a:gradFill>
                  <a:gsLst>
                    <a:gs pos="0">
                      <a:schemeClr val="tx1"/>
                    </a:gs>
                    <a:gs pos="86000">
                      <a:schemeClr val="tx1"/>
                    </a:gs>
                  </a:gsLst>
                  <a:lin ang="5400000" scaled="0"/>
                </a:gradFill>
              </a:rPr>
              <a:t>Beta to Start</a:t>
            </a:r>
          </a:p>
          <a:p>
            <a:pPr>
              <a:lnSpc>
                <a:spcPts val="2800"/>
              </a:lnSpc>
            </a:pPr>
            <a:r>
              <a:rPr lang="en-US" sz="2800" b="1" dirty="0">
                <a:gradFill>
                  <a:gsLst>
                    <a:gs pos="0">
                      <a:schemeClr val="tx1"/>
                    </a:gs>
                    <a:gs pos="86000">
                      <a:schemeClr val="tx1"/>
                    </a:gs>
                  </a:gsLst>
                  <a:lin ang="5400000" scaled="0"/>
                </a:gradFill>
              </a:rPr>
              <a:t>o</a:t>
            </a:r>
            <a:r>
              <a:rPr lang="en-US" sz="2800" b="1" dirty="0" smtClean="0">
                <a:gradFill>
                  <a:gsLst>
                    <a:gs pos="0">
                      <a:schemeClr val="tx1"/>
                    </a:gs>
                    <a:gs pos="86000">
                      <a:schemeClr val="tx1"/>
                    </a:gs>
                  </a:gsLst>
                  <a:lin ang="5400000" scaled="0"/>
                </a:gradFill>
              </a:rPr>
              <a:t>f Certification</a:t>
            </a:r>
          </a:p>
        </p:txBody>
      </p:sp>
      <p:sp>
        <p:nvSpPr>
          <p:cNvPr id="8" name="TextBox 7"/>
          <p:cNvSpPr txBox="1"/>
          <p:nvPr/>
        </p:nvSpPr>
        <p:spPr>
          <a:xfrm>
            <a:off x="720108" y="2978597"/>
            <a:ext cx="3315523" cy="2154436"/>
          </a:xfrm>
          <a:prstGeom prst="rect">
            <a:avLst/>
          </a:prstGeom>
          <a:noFill/>
        </p:spPr>
        <p:txBody>
          <a:bodyPr wrap="none" lIns="0" tIns="0" rIns="0" bIns="0" rtlCol="0">
            <a:spAutoFit/>
          </a:bodyPr>
          <a:lstStyle/>
          <a:p>
            <a:pPr>
              <a:spcAft>
                <a:spcPts val="1200"/>
              </a:spcAft>
            </a:pPr>
            <a:r>
              <a:rPr lang="en-US" sz="2400" dirty="0" smtClean="0">
                <a:gradFill>
                  <a:gsLst>
                    <a:gs pos="0">
                      <a:schemeClr val="tx1"/>
                    </a:gs>
                    <a:gs pos="86000">
                      <a:schemeClr val="tx1"/>
                    </a:gs>
                  </a:gsLst>
                  <a:lin ang="5400000" scaled="0"/>
                </a:gradFill>
              </a:rPr>
              <a:t>Attend related sessions</a:t>
            </a:r>
          </a:p>
          <a:p>
            <a:pPr>
              <a:spcAft>
                <a:spcPts val="1200"/>
              </a:spcAft>
            </a:pPr>
            <a:r>
              <a:rPr lang="en-US" sz="2400" dirty="0" smtClean="0">
                <a:gradFill>
                  <a:gsLst>
                    <a:gs pos="0">
                      <a:schemeClr val="tx1"/>
                    </a:gs>
                    <a:gs pos="86000">
                      <a:schemeClr val="tx1"/>
                    </a:gs>
                  </a:gsLst>
                  <a:lin ang="5400000" scaled="0"/>
                </a:gradFill>
              </a:rPr>
              <a:t>Visit hands-on labs</a:t>
            </a:r>
          </a:p>
          <a:p>
            <a:pPr>
              <a:spcAft>
                <a:spcPts val="1200"/>
              </a:spcAft>
            </a:pPr>
            <a:r>
              <a:rPr lang="en-US" sz="2400" dirty="0" smtClean="0">
                <a:gradFill>
                  <a:gsLst>
                    <a:gs pos="0">
                      <a:schemeClr val="tx1"/>
                    </a:gs>
                    <a:gs pos="86000">
                      <a:schemeClr val="tx1"/>
                    </a:gs>
                  </a:gsLst>
                  <a:lin ang="5400000" scaled="0"/>
                </a:gradFill>
              </a:rPr>
              <a:t>Learn about technology-</a:t>
            </a:r>
            <a:br>
              <a:rPr lang="en-US" sz="2400" dirty="0" smtClean="0">
                <a:gradFill>
                  <a:gsLst>
                    <a:gs pos="0">
                      <a:schemeClr val="tx1"/>
                    </a:gs>
                    <a:gs pos="86000">
                      <a:schemeClr val="tx1"/>
                    </a:gs>
                  </a:gsLst>
                  <a:lin ang="5400000" scaled="0"/>
                </a:gradFill>
              </a:rPr>
            </a:br>
            <a:r>
              <a:rPr lang="en-US" sz="2400" dirty="0" smtClean="0">
                <a:gradFill>
                  <a:gsLst>
                    <a:gs pos="0">
                      <a:schemeClr val="tx1"/>
                    </a:gs>
                    <a:gs pos="86000">
                      <a:schemeClr val="tx1"/>
                    </a:gs>
                  </a:gsLst>
                  <a:lin ang="5400000" scaled="0"/>
                </a:gradFill>
              </a:rPr>
              <a:t>specific certification</a:t>
            </a:r>
            <a:br>
              <a:rPr lang="en-US" sz="2400" dirty="0" smtClean="0">
                <a:gradFill>
                  <a:gsLst>
                    <a:gs pos="0">
                      <a:schemeClr val="tx1"/>
                    </a:gs>
                    <a:gs pos="86000">
                      <a:schemeClr val="tx1"/>
                    </a:gs>
                  </a:gsLst>
                  <a:lin ang="5400000" scaled="0"/>
                </a:gradFill>
              </a:rPr>
            </a:br>
            <a:r>
              <a:rPr lang="en-US" sz="2400" dirty="0" smtClean="0">
                <a:gradFill>
                  <a:gsLst>
                    <a:gs pos="0">
                      <a:schemeClr val="tx1"/>
                    </a:gs>
                    <a:gs pos="86000">
                      <a:schemeClr val="tx1"/>
                    </a:gs>
                  </a:gsLst>
                  <a:lin ang="5400000" scaled="0"/>
                </a:gradFill>
              </a:rPr>
              <a:t>requirements</a:t>
            </a:r>
          </a:p>
        </p:txBody>
      </p:sp>
      <p:sp>
        <p:nvSpPr>
          <p:cNvPr id="9" name="TextBox 8"/>
          <p:cNvSpPr txBox="1"/>
          <p:nvPr/>
        </p:nvSpPr>
        <p:spPr>
          <a:xfrm>
            <a:off x="4405747" y="2947819"/>
            <a:ext cx="3115193" cy="2215991"/>
          </a:xfrm>
          <a:prstGeom prst="rect">
            <a:avLst/>
          </a:prstGeom>
          <a:noFill/>
        </p:spPr>
        <p:txBody>
          <a:bodyPr wrap="square" lIns="0" tIns="0" rIns="0" bIns="0" rtlCol="0">
            <a:spAutoFit/>
          </a:bodyPr>
          <a:lstStyle/>
          <a:p>
            <a:pPr lvl="0">
              <a:spcAft>
                <a:spcPts val="1200"/>
              </a:spcAft>
            </a:pPr>
            <a:r>
              <a:rPr lang="en-US" sz="2400" dirty="0" smtClean="0">
                <a:gradFill>
                  <a:gsLst>
                    <a:gs pos="0">
                      <a:schemeClr val="tx1"/>
                    </a:gs>
                    <a:gs pos="86000">
                      <a:schemeClr val="tx1"/>
                    </a:gs>
                  </a:gsLst>
                  <a:lin ang="5400000" scaled="0"/>
                </a:gradFill>
              </a:rPr>
              <a:t>Familiarize </a:t>
            </a:r>
            <a:r>
              <a:rPr lang="en-US" sz="2400" dirty="0">
                <a:gradFill>
                  <a:gsLst>
                    <a:gs pos="0">
                      <a:schemeClr val="tx1"/>
                    </a:gs>
                    <a:gs pos="86000">
                      <a:schemeClr val="tx1"/>
                    </a:gs>
                  </a:gsLst>
                  <a:lin ang="5400000" scaled="0"/>
                </a:gradFill>
              </a:rPr>
              <a:t>yourself with </a:t>
            </a:r>
            <a:br>
              <a:rPr lang="en-US" sz="2400" dirty="0">
                <a:gradFill>
                  <a:gsLst>
                    <a:gs pos="0">
                      <a:schemeClr val="tx1"/>
                    </a:gs>
                    <a:gs pos="86000">
                      <a:schemeClr val="tx1"/>
                    </a:gs>
                  </a:gsLst>
                  <a:lin ang="5400000" scaled="0"/>
                </a:gradFill>
              </a:rPr>
            </a:br>
            <a:r>
              <a:rPr lang="en-US" sz="2400" dirty="0">
                <a:gradFill>
                  <a:gsLst>
                    <a:gs pos="0">
                      <a:schemeClr val="tx1"/>
                    </a:gs>
                    <a:gs pos="86000">
                      <a:schemeClr val="tx1"/>
                    </a:gs>
                  </a:gsLst>
                  <a:lin ang="5400000" scaled="0"/>
                </a:gradFill>
              </a:rPr>
              <a:t>the </a:t>
            </a:r>
            <a:r>
              <a:rPr lang="en-US" sz="2400" dirty="0" smtClean="0">
                <a:gradFill>
                  <a:gsLst>
                    <a:gs pos="0">
                      <a:schemeClr val="tx1"/>
                    </a:gs>
                    <a:gs pos="86000">
                      <a:schemeClr val="tx1"/>
                    </a:gs>
                  </a:gsLst>
                  <a:lin ang="5400000" scaled="0"/>
                </a:gradFill>
              </a:rPr>
              <a:t>requirements and kits (HCK &amp; ACK)</a:t>
            </a:r>
            <a:endParaRPr lang="en-US" sz="2400" dirty="0">
              <a:gradFill>
                <a:gsLst>
                  <a:gs pos="0">
                    <a:schemeClr val="tx1"/>
                  </a:gs>
                  <a:gs pos="86000">
                    <a:schemeClr val="tx1"/>
                  </a:gs>
                </a:gsLst>
                <a:lin ang="5400000" scaled="0"/>
              </a:gradFill>
            </a:endParaRPr>
          </a:p>
          <a:p>
            <a:pPr lvl="0">
              <a:spcAft>
                <a:spcPts val="1200"/>
              </a:spcAft>
            </a:pPr>
            <a:r>
              <a:rPr lang="en-US" sz="2400" dirty="0" smtClean="0">
                <a:gradFill>
                  <a:gsLst>
                    <a:gs pos="0">
                      <a:schemeClr val="tx1"/>
                    </a:gs>
                    <a:gs pos="86000">
                      <a:schemeClr val="tx1"/>
                    </a:gs>
                  </a:gsLst>
                  <a:lin ang="5400000" scaled="0"/>
                </a:gradFill>
              </a:rPr>
              <a:t>Provide feedback</a:t>
            </a:r>
            <a:endParaRPr lang="en-US" sz="2400" dirty="0">
              <a:gradFill>
                <a:gsLst>
                  <a:gs pos="0">
                    <a:schemeClr val="tx1"/>
                  </a:gs>
                  <a:gs pos="86000">
                    <a:schemeClr val="tx1"/>
                  </a:gs>
                </a:gsLst>
                <a:lin ang="5400000" scaled="0"/>
              </a:gradFill>
            </a:endParaRPr>
          </a:p>
          <a:p>
            <a:endParaRPr lang="en-US" sz="2800" dirty="0" err="1" smtClean="0">
              <a:gradFill>
                <a:gsLst>
                  <a:gs pos="0">
                    <a:schemeClr val="tx1"/>
                  </a:gs>
                  <a:gs pos="86000">
                    <a:schemeClr val="tx1"/>
                  </a:gs>
                </a:gsLst>
                <a:lin ang="5400000" scaled="0"/>
              </a:gradFill>
            </a:endParaRPr>
          </a:p>
        </p:txBody>
      </p:sp>
      <p:sp>
        <p:nvSpPr>
          <p:cNvPr id="10" name="TextBox 9"/>
          <p:cNvSpPr txBox="1"/>
          <p:nvPr/>
        </p:nvSpPr>
        <p:spPr>
          <a:xfrm>
            <a:off x="8086902" y="2947818"/>
            <a:ext cx="3533662" cy="1261884"/>
          </a:xfrm>
          <a:prstGeom prst="rect">
            <a:avLst/>
          </a:prstGeom>
          <a:noFill/>
        </p:spPr>
        <p:txBody>
          <a:bodyPr wrap="square" lIns="0" tIns="0" rIns="0" bIns="0" rtlCol="0">
            <a:spAutoFit/>
          </a:bodyPr>
          <a:lstStyle/>
          <a:p>
            <a:pPr>
              <a:spcAft>
                <a:spcPts val="1200"/>
              </a:spcAft>
            </a:pPr>
            <a:r>
              <a:rPr lang="en-US" sz="2400" dirty="0" smtClean="0">
                <a:gradFill>
                  <a:gsLst>
                    <a:gs pos="0">
                      <a:schemeClr val="tx1"/>
                    </a:gs>
                    <a:gs pos="86000">
                      <a:schemeClr val="tx1"/>
                    </a:gs>
                  </a:gsLst>
                  <a:lin ang="5400000" scaled="0"/>
                </a:gradFill>
              </a:rPr>
              <a:t>Get trained</a:t>
            </a:r>
            <a:endParaRPr lang="en-US" sz="2400" dirty="0">
              <a:gradFill>
                <a:gsLst>
                  <a:gs pos="0">
                    <a:schemeClr val="tx1"/>
                  </a:gs>
                  <a:gs pos="86000">
                    <a:schemeClr val="tx1"/>
                  </a:gs>
                </a:gsLst>
                <a:lin ang="5400000" scaled="0"/>
              </a:gradFill>
            </a:endParaRPr>
          </a:p>
          <a:p>
            <a:pPr>
              <a:spcAft>
                <a:spcPts val="1200"/>
              </a:spcAft>
            </a:pPr>
            <a:r>
              <a:rPr lang="en-US" sz="2400" dirty="0">
                <a:gradFill>
                  <a:gsLst>
                    <a:gs pos="0">
                      <a:schemeClr val="tx1"/>
                    </a:gs>
                    <a:gs pos="86000">
                      <a:schemeClr val="tx1"/>
                    </a:gs>
                  </a:gsLst>
                  <a:lin ang="5400000" scaled="0"/>
                </a:gradFill>
              </a:rPr>
              <a:t>Test your products for certification with new </a:t>
            </a:r>
            <a:r>
              <a:rPr lang="en-US" sz="2400" dirty="0" smtClean="0">
                <a:gradFill>
                  <a:gsLst>
                    <a:gs pos="0">
                      <a:schemeClr val="tx1"/>
                    </a:gs>
                    <a:gs pos="86000">
                      <a:schemeClr val="tx1"/>
                    </a:gs>
                  </a:gsLst>
                  <a:lin ang="5400000" scaled="0"/>
                </a:gradFill>
              </a:rPr>
              <a:t>kits</a:t>
            </a:r>
            <a:endParaRPr lang="en-US" sz="24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0886334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latin typeface="Segoe UI" pitchFamily="34" charset="0"/>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latin typeface="Segoe UI" pitchFamily="34" charset="0"/>
            </a:endParaRPr>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925033" y="1447800"/>
            <a:ext cx="10441171" cy="4216539"/>
          </a:xfrm>
        </p:spPr>
        <p:txBody>
          <a:bodyPr/>
          <a:lstStyle/>
          <a:p>
            <a:pPr marL="0" indent="0">
              <a:lnSpc>
                <a:spcPct val="100000"/>
              </a:lnSpc>
              <a:spcBef>
                <a:spcPts val="0"/>
              </a:spcBef>
              <a:spcAft>
                <a:spcPts val="3000"/>
              </a:spcAft>
              <a:buNone/>
            </a:pPr>
            <a:r>
              <a:rPr lang="en-US" sz="2800" dirty="0">
                <a:latin typeface="+mn-lt"/>
              </a:rPr>
              <a:t>[HW-659T] Certifying hardware with the Windows Hardware Certification Kit</a:t>
            </a:r>
          </a:p>
          <a:p>
            <a:pPr marL="0" indent="0">
              <a:lnSpc>
                <a:spcPct val="100000"/>
              </a:lnSpc>
              <a:spcBef>
                <a:spcPts val="0"/>
              </a:spcBef>
              <a:spcAft>
                <a:spcPts val="1800"/>
              </a:spcAft>
              <a:buNone/>
            </a:pPr>
            <a:r>
              <a:rPr lang="en-US" sz="2800" dirty="0">
                <a:latin typeface="+mn-lt"/>
              </a:rPr>
              <a:t>[HW-665C] Windows Certification Program, process and tools</a:t>
            </a:r>
            <a:endParaRPr lang="en-US" sz="2800" dirty="0" smtClean="0">
              <a:latin typeface="+mn-lt"/>
            </a:endParaRPr>
          </a:p>
          <a:p>
            <a:pPr marL="0" indent="0">
              <a:lnSpc>
                <a:spcPct val="100000"/>
              </a:lnSpc>
              <a:spcBef>
                <a:spcPts val="0"/>
              </a:spcBef>
              <a:spcAft>
                <a:spcPts val="1800"/>
              </a:spcAft>
              <a:buNone/>
            </a:pPr>
            <a:r>
              <a:rPr lang="en-US" sz="2800" dirty="0">
                <a:latin typeface="+mn-lt"/>
              </a:rPr>
              <a:t>[HW-719H] </a:t>
            </a:r>
            <a:r>
              <a:rPr lang="en-US" sz="2800" dirty="0" smtClean="0">
                <a:latin typeface="+mn-lt"/>
              </a:rPr>
              <a:t>(Lab) </a:t>
            </a:r>
            <a:r>
              <a:rPr lang="en-US" sz="2800" dirty="0">
                <a:latin typeface="+mn-lt"/>
              </a:rPr>
              <a:t>Experiencing the Windows Hardware Certification Kit</a:t>
            </a:r>
            <a:endParaRPr lang="en-US" sz="2800" dirty="0" smtClean="0">
              <a:latin typeface="+mn-lt"/>
            </a:endParaRPr>
          </a:p>
          <a:p>
            <a:pPr marL="0" indent="0">
              <a:lnSpc>
                <a:spcPct val="100000"/>
              </a:lnSpc>
              <a:spcBef>
                <a:spcPts val="0"/>
              </a:spcBef>
              <a:spcAft>
                <a:spcPts val="1800"/>
              </a:spcAft>
              <a:buNone/>
            </a:pPr>
            <a:r>
              <a:rPr lang="en-US" sz="2800" dirty="0">
                <a:latin typeface="+mn-lt"/>
              </a:rPr>
              <a:t>[APP-840H] </a:t>
            </a:r>
            <a:r>
              <a:rPr lang="en-US" sz="2800" dirty="0" smtClean="0">
                <a:latin typeface="+mn-lt"/>
              </a:rPr>
              <a:t>(Lab) </a:t>
            </a:r>
            <a:r>
              <a:rPr lang="en-US" sz="2800" dirty="0">
                <a:latin typeface="+mn-lt"/>
              </a:rPr>
              <a:t>Hands on lab for Windows App Certification Kit</a:t>
            </a:r>
            <a:endParaRPr lang="en-US" sz="2800" dirty="0" smtClean="0">
              <a:latin typeface="+mn-lt"/>
            </a:endParaRPr>
          </a:p>
          <a:p>
            <a:pPr marL="0" indent="0">
              <a:lnSpc>
                <a:spcPct val="100000"/>
              </a:lnSpc>
              <a:spcBef>
                <a:spcPts val="0"/>
              </a:spcBef>
              <a:spcAft>
                <a:spcPts val="1800"/>
              </a:spcAft>
              <a:buNone/>
            </a:pPr>
            <a:r>
              <a:rPr lang="en-US" sz="2800" dirty="0">
                <a:latin typeface="+mn-lt"/>
              </a:rPr>
              <a:t>[SAC-932T] Windows Server 8 software and hardware </a:t>
            </a:r>
            <a:r>
              <a:rPr lang="en-US" sz="2800" dirty="0" err="1">
                <a:latin typeface="+mn-lt"/>
              </a:rPr>
              <a:t>certificationCertification</a:t>
            </a:r>
            <a:endParaRPr lang="en-US" sz="2800" dirty="0" smtClean="0">
              <a:latin typeface="+mn-lt"/>
            </a:endParaRPr>
          </a:p>
        </p:txBody>
      </p:sp>
    </p:spTree>
    <p:extLst>
      <p:ext uri="{BB962C8B-B14F-4D97-AF65-F5344CB8AC3E}">
        <p14:creationId xmlns:p14="http://schemas.microsoft.com/office/powerpoint/2010/main" val="53885272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 and Documentation</a:t>
            </a:r>
          </a:p>
        </p:txBody>
      </p:sp>
      <p:sp>
        <p:nvSpPr>
          <p:cNvPr id="3" name="Text Placeholder 2"/>
          <p:cNvSpPr>
            <a:spLocks noGrp="1"/>
          </p:cNvSpPr>
          <p:nvPr>
            <p:ph type="body" sz="quarter" idx="10"/>
          </p:nvPr>
        </p:nvSpPr>
        <p:spPr>
          <a:xfrm>
            <a:off x="519114" y="1447800"/>
            <a:ext cx="11149012" cy="3841052"/>
          </a:xfrm>
        </p:spPr>
        <p:txBody>
          <a:bodyPr/>
          <a:lstStyle/>
          <a:p>
            <a:r>
              <a:rPr lang="en-US" sz="2800" dirty="0">
                <a:latin typeface="Segoe UI Light" pitchFamily="34" charset="0"/>
                <a:hlinkClick r:id="rId2"/>
              </a:rPr>
              <a:t>Windows 8 Certification Requirements – Preview</a:t>
            </a:r>
            <a:endParaRPr lang="en-US" sz="2800" dirty="0" smtClean="0">
              <a:latin typeface="Segoe UI Light" pitchFamily="34" charset="0"/>
            </a:endParaRPr>
          </a:p>
          <a:p>
            <a:r>
              <a:rPr lang="en-US" sz="2800" dirty="0">
                <a:latin typeface="Segoe UI Light" pitchFamily="34" charset="0"/>
                <a:hlinkClick r:id="rId3"/>
              </a:rPr>
              <a:t>Windows Hardware Certification Kit – Preview</a:t>
            </a:r>
            <a:endParaRPr lang="en-US" sz="2800" dirty="0">
              <a:latin typeface="Segoe UI Light" pitchFamily="34" charset="0"/>
            </a:endParaRPr>
          </a:p>
          <a:p>
            <a:r>
              <a:rPr lang="en-US" sz="2800" dirty="0" smtClean="0">
                <a:latin typeface="Segoe UI Light" pitchFamily="34" charset="0"/>
                <a:hlinkClick r:id="rId4"/>
              </a:rPr>
              <a:t>Whitepaper: Using the Windows App Certification Kit</a:t>
            </a:r>
            <a:endParaRPr lang="en-US" sz="2800" dirty="0" smtClean="0">
              <a:latin typeface="Segoe UI Light" pitchFamily="34" charset="0"/>
            </a:endParaRPr>
          </a:p>
          <a:p>
            <a:r>
              <a:rPr lang="en-US" sz="2800" dirty="0">
                <a:latin typeface="Segoe UI Light" pitchFamily="34" charset="0"/>
                <a:hlinkClick r:id="rId5"/>
              </a:rPr>
              <a:t>Windows Server 8 SW Certification Requirements Draft</a:t>
            </a:r>
            <a:endParaRPr lang="en-US" sz="2800" dirty="0">
              <a:latin typeface="Segoe UI Light" pitchFamily="34" charset="0"/>
            </a:endParaRPr>
          </a:p>
          <a:p>
            <a:r>
              <a:rPr lang="en-US" sz="2800" dirty="0">
                <a:latin typeface="Segoe UI Light" pitchFamily="34" charset="0"/>
                <a:hlinkClick r:id="rId6"/>
              </a:rPr>
              <a:t>Windows Logo Program for Hardware: Overview</a:t>
            </a:r>
            <a:endParaRPr lang="en-US" sz="2800" dirty="0" smtClean="0">
              <a:latin typeface="Segoe UI Light" pitchFamily="34" charset="0"/>
            </a:endParaRPr>
          </a:p>
          <a:p>
            <a:r>
              <a:rPr lang="en-US" sz="2800" dirty="0">
                <a:latin typeface="Segoe UI Light" pitchFamily="34" charset="0"/>
                <a:hlinkClick r:id="rId7"/>
              </a:rPr>
              <a:t>Windows Hardware Developer Center Dashboard</a:t>
            </a:r>
            <a:endParaRPr lang="en-US" sz="2800" dirty="0">
              <a:latin typeface="Segoe UI Light" pitchFamily="34" charset="0"/>
            </a:endParaRPr>
          </a:p>
          <a:p>
            <a:r>
              <a:rPr lang="en-US" sz="2800" dirty="0">
                <a:latin typeface="Segoe UI Light" pitchFamily="34" charset="0"/>
                <a:hlinkClick r:id="rId8"/>
              </a:rPr>
              <a:t>Windows Hardware Developer Center</a:t>
            </a:r>
            <a:endParaRPr lang="en-US" sz="2800" dirty="0">
              <a:latin typeface="Segoe UI Light" pitchFamily="34" charset="0"/>
            </a:endParaRPr>
          </a:p>
          <a:p>
            <a:r>
              <a:rPr lang="en-US" sz="2800" dirty="0">
                <a:latin typeface="Segoe UI Light" pitchFamily="34" charset="0"/>
                <a:hlinkClick r:id="rId9"/>
              </a:rPr>
              <a:t>Windows Developer </a:t>
            </a:r>
            <a:r>
              <a:rPr lang="en-US" sz="2800" dirty="0" smtClean="0">
                <a:latin typeface="Segoe UI Light" pitchFamily="34" charset="0"/>
                <a:hlinkClick r:id="rId9"/>
              </a:rPr>
              <a:t>Center</a:t>
            </a:r>
            <a:endParaRPr lang="en-US" sz="2800" dirty="0">
              <a:latin typeface="Segoe UI Light" pitchFamily="34" charset="0"/>
            </a:endParaRPr>
          </a:p>
        </p:txBody>
      </p:sp>
      <p:sp>
        <p:nvSpPr>
          <p:cNvPr id="4" name="TextBox 3"/>
          <p:cNvSpPr txBox="1"/>
          <p:nvPr/>
        </p:nvSpPr>
        <p:spPr>
          <a:xfrm>
            <a:off x="5263130" y="5954233"/>
            <a:ext cx="6262577"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Contact Info: logofb@microsoft.com</a:t>
            </a:r>
          </a:p>
        </p:txBody>
      </p:sp>
    </p:spTree>
    <p:extLst>
      <p:ext uri="{BB962C8B-B14F-4D97-AF65-F5344CB8AC3E}">
        <p14:creationId xmlns:p14="http://schemas.microsoft.com/office/powerpoint/2010/main" val="192272504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9756637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7175889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13101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877951"/>
            <a:ext cx="10969943" cy="1129394"/>
          </a:xfrm>
        </p:spPr>
        <p:txBody>
          <a:bodyPr>
            <a:noAutofit/>
          </a:bodyPr>
          <a:lstStyle/>
          <a:p>
            <a:pPr algn="ctr">
              <a:lnSpc>
                <a:spcPct val="100000"/>
              </a:lnSpc>
            </a:pPr>
            <a:r>
              <a:rPr lang="en-US" sz="5400" dirty="0" smtClean="0">
                <a:latin typeface="Segoe UI Light" pitchFamily="34" charset="0"/>
              </a:rPr>
              <a:t>Thank You!</a:t>
            </a:r>
            <a:endParaRPr lang="en-US" sz="5400" dirty="0">
              <a:latin typeface="Segoe UI Light" pitchFamily="34" charset="0"/>
            </a:endParaRPr>
          </a:p>
        </p:txBody>
      </p:sp>
    </p:spTree>
    <p:extLst>
      <p:ext uri="{BB962C8B-B14F-4D97-AF65-F5344CB8AC3E}">
        <p14:creationId xmlns:p14="http://schemas.microsoft.com/office/powerpoint/2010/main" val="41669687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partners </a:t>
            </a:r>
            <a:r>
              <a:rPr lang="en-US" dirty="0"/>
              <a:t>s</a:t>
            </a:r>
            <a:r>
              <a:rPr lang="en-US" dirty="0" smtClean="0"/>
              <a:t>aid</a:t>
            </a:r>
            <a:endParaRPr lang="en-US" dirty="0"/>
          </a:p>
        </p:txBody>
      </p:sp>
      <p:grpSp>
        <p:nvGrpSpPr>
          <p:cNvPr id="6" name="Group 5"/>
          <p:cNvGrpSpPr/>
          <p:nvPr/>
        </p:nvGrpSpPr>
        <p:grpSpPr>
          <a:xfrm>
            <a:off x="199797" y="1087800"/>
            <a:ext cx="12089857" cy="1416005"/>
            <a:chOff x="-213502" y="3771357"/>
            <a:chExt cx="12820121" cy="1244687"/>
          </a:xfrm>
        </p:grpSpPr>
        <p:pic>
          <p:nvPicPr>
            <p:cNvPr id="7"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02" y="3771357"/>
              <a:ext cx="12820121" cy="1244687"/>
            </a:xfrm>
            <a:prstGeom prst="rect">
              <a:avLst/>
            </a:prstGeom>
            <a:no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5970" y="4080149"/>
              <a:ext cx="11466961" cy="486972"/>
            </a:xfrm>
            <a:prstGeom prst="rect">
              <a:avLst/>
            </a:prstGeom>
            <a:noFill/>
          </p:spPr>
          <p:txBody>
            <a:bodyPr wrap="square" lIns="0" tIns="0" rIns="0" bIns="0" rtlCol="0">
              <a:spAutoFit/>
            </a:bodyPr>
            <a:lstStyle/>
            <a:p>
              <a:r>
                <a:rPr lang="en-US" dirty="0" smtClean="0">
                  <a:solidFill>
                    <a:schemeClr val="bg1"/>
                  </a:solidFill>
                  <a:latin typeface="Segoe UI" pitchFamily="34" charset="0"/>
                </a:rPr>
                <a:t>“I don’t know if consumers grasp the purpose of the Windows Logo program …. That it is a sign of quality .. Its not just the sign that Windows is installed on a system but it’s a sign that it has really been certified.”</a:t>
              </a:r>
            </a:p>
          </p:txBody>
        </p:sp>
      </p:grpSp>
      <p:grpSp>
        <p:nvGrpSpPr>
          <p:cNvPr id="9" name="Group 8"/>
          <p:cNvGrpSpPr/>
          <p:nvPr/>
        </p:nvGrpSpPr>
        <p:grpSpPr>
          <a:xfrm>
            <a:off x="1780465" y="2306514"/>
            <a:ext cx="8978578" cy="1077949"/>
            <a:chOff x="-790724" y="2084003"/>
            <a:chExt cx="10168759" cy="1664711"/>
          </a:xfrm>
        </p:grpSpPr>
        <p:pic>
          <p:nvPicPr>
            <p:cNvPr id="10"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24" y="2084003"/>
              <a:ext cx="10168759" cy="1664711"/>
            </a:xfrm>
            <a:prstGeom prst="rect">
              <a:avLst/>
            </a:prstGeom>
            <a:no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7137" y="2417037"/>
              <a:ext cx="9284893" cy="855557"/>
            </a:xfrm>
            <a:prstGeom prst="rect">
              <a:avLst/>
            </a:prstGeom>
            <a:noFill/>
            <a:scene3d>
              <a:camera prst="orthographicFront"/>
              <a:lightRig rig="brightRoom" dir="t">
                <a:rot lat="0" lon="0" rev="600000"/>
              </a:lightRig>
            </a:scene3d>
          </p:spPr>
          <p:txBody>
            <a:bodyPr wrap="square" lIns="0" tIns="0" rIns="0" bIns="0" rtlCol="0">
              <a:spAutoFit/>
            </a:bodyPr>
            <a:lstStyle/>
            <a:p>
              <a:r>
                <a:rPr lang="en-US" dirty="0" smtClean="0">
                  <a:solidFill>
                    <a:schemeClr val="bg1"/>
                  </a:solidFill>
                  <a:latin typeface="Segoe UI" pitchFamily="34" charset="0"/>
                </a:rPr>
                <a:t>I’d try to flip the program to be more end-user driven than Microsoft focused in terms of flexibility and guidelines for compliance …</a:t>
              </a:r>
            </a:p>
          </p:txBody>
        </p:sp>
      </p:grpSp>
      <p:grpSp>
        <p:nvGrpSpPr>
          <p:cNvPr id="12" name="Group 11"/>
          <p:cNvGrpSpPr/>
          <p:nvPr/>
        </p:nvGrpSpPr>
        <p:grpSpPr>
          <a:xfrm>
            <a:off x="260827" y="3180479"/>
            <a:ext cx="6443824" cy="1395585"/>
            <a:chOff x="2070100" y="2438400"/>
            <a:chExt cx="7499569" cy="1592218"/>
          </a:xfrm>
          <a:scene3d>
            <a:camera prst="orthographicFront"/>
            <a:lightRig rig="threePt" dir="t"/>
          </a:scene3d>
        </p:grpSpPr>
        <p:pic>
          <p:nvPicPr>
            <p:cNvPr id="13"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438400"/>
              <a:ext cx="7499569" cy="15922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396031" y="2885352"/>
              <a:ext cx="6751519" cy="632054"/>
            </a:xfrm>
            <a:prstGeom prst="rect">
              <a:avLst/>
            </a:prstGeom>
            <a:noFill/>
          </p:spPr>
          <p:txBody>
            <a:bodyPr wrap="square" lIns="0" tIns="0" rIns="0" bIns="0" rtlCol="0">
              <a:spAutoFit/>
            </a:bodyPr>
            <a:lstStyle/>
            <a:p>
              <a:r>
                <a:rPr lang="en-US" dirty="0" smtClean="0">
                  <a:solidFill>
                    <a:schemeClr val="bg1"/>
                  </a:solidFill>
                  <a:latin typeface="Segoe UI" pitchFamily="34" charset="0"/>
                </a:rPr>
                <a:t>Requirements are now online …and it can change anytime, and it changes with no notification  or log file..</a:t>
              </a:r>
            </a:p>
          </p:txBody>
        </p:sp>
      </p:grpSp>
      <p:grpSp>
        <p:nvGrpSpPr>
          <p:cNvPr id="15" name="Group 14"/>
          <p:cNvGrpSpPr/>
          <p:nvPr/>
        </p:nvGrpSpPr>
        <p:grpSpPr>
          <a:xfrm>
            <a:off x="6529468" y="3180479"/>
            <a:ext cx="5629161" cy="1595650"/>
            <a:chOff x="-819070" y="3431219"/>
            <a:chExt cx="8882416" cy="1284548"/>
          </a:xfrm>
        </p:grpSpPr>
        <p:pic>
          <p:nvPicPr>
            <p:cNvPr id="16"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70" y="3431219"/>
              <a:ext cx="8882416" cy="1284548"/>
            </a:xfrm>
            <a:prstGeom prst="rect">
              <a:avLst/>
            </a:prstGeom>
            <a:no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6035" y="3680701"/>
              <a:ext cx="8055621" cy="668978"/>
            </a:xfrm>
            <a:prstGeom prst="rect">
              <a:avLst/>
            </a:prstGeom>
            <a:noFill/>
            <a:scene3d>
              <a:camera prst="orthographicFront"/>
              <a:lightRig rig="threePt" dir="t"/>
            </a:scene3d>
          </p:spPr>
          <p:txBody>
            <a:bodyPr wrap="square" lIns="0" tIns="0" rIns="0" bIns="0" rtlCol="0">
              <a:spAutoFit/>
            </a:bodyPr>
            <a:lstStyle/>
            <a:p>
              <a:r>
                <a:rPr lang="en-US" dirty="0" smtClean="0">
                  <a:solidFill>
                    <a:schemeClr val="bg1"/>
                  </a:solidFill>
                  <a:latin typeface="Segoe UI" pitchFamily="34" charset="0"/>
                </a:rPr>
                <a:t>I would argue that if a requirement is really, truly important, to Microsoft they should document how to validate that requirement ….</a:t>
              </a:r>
            </a:p>
          </p:txBody>
        </p:sp>
      </p:grpSp>
      <p:grpSp>
        <p:nvGrpSpPr>
          <p:cNvPr id="21" name="Group 20"/>
          <p:cNvGrpSpPr/>
          <p:nvPr/>
        </p:nvGrpSpPr>
        <p:grpSpPr>
          <a:xfrm>
            <a:off x="519112" y="5209730"/>
            <a:ext cx="6253170" cy="1380924"/>
            <a:chOff x="2070100" y="2438400"/>
            <a:chExt cx="7499569" cy="1455683"/>
          </a:xfrm>
          <a:scene3d>
            <a:camera prst="orthographicFront"/>
            <a:lightRig rig="threePt" dir="t"/>
          </a:scene3d>
        </p:grpSpPr>
        <p:pic>
          <p:nvPicPr>
            <p:cNvPr id="22"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438400"/>
              <a:ext cx="7499569" cy="145568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430748" y="2884216"/>
              <a:ext cx="6847708" cy="500121"/>
            </a:xfrm>
            <a:prstGeom prst="rect">
              <a:avLst/>
            </a:prstGeom>
            <a:noFill/>
          </p:spPr>
          <p:txBody>
            <a:bodyPr wrap="square" lIns="0" tIns="0" rIns="0" bIns="0" rtlCol="0">
              <a:spAutoFit/>
            </a:bodyPr>
            <a:lstStyle/>
            <a:p>
              <a:r>
                <a:rPr lang="en-US" dirty="0" smtClean="0">
                  <a:solidFill>
                    <a:schemeClr val="bg1"/>
                  </a:solidFill>
                  <a:latin typeface="Segoe UI" pitchFamily="34" charset="0"/>
                </a:rPr>
                <a:t>Microsoft does not do a good job of communicating what are the newer test cases being added. </a:t>
              </a:r>
            </a:p>
          </p:txBody>
        </p:sp>
      </p:grpSp>
      <p:grpSp>
        <p:nvGrpSpPr>
          <p:cNvPr id="24" name="Group 23"/>
          <p:cNvGrpSpPr/>
          <p:nvPr/>
        </p:nvGrpSpPr>
        <p:grpSpPr>
          <a:xfrm>
            <a:off x="7248667" y="5526623"/>
            <a:ext cx="4327756" cy="824505"/>
            <a:chOff x="6144180" y="366369"/>
            <a:chExt cx="5250378" cy="859325"/>
          </a:xfrm>
        </p:grpSpPr>
        <p:pic>
          <p:nvPicPr>
            <p:cNvPr id="25"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180" y="366369"/>
              <a:ext cx="5250378" cy="859325"/>
            </a:xfrm>
            <a:prstGeom prst="rect">
              <a:avLst/>
            </a:prstGeom>
            <a:no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440418" y="611366"/>
              <a:ext cx="4954138" cy="288697"/>
            </a:xfrm>
            <a:prstGeom prst="rect">
              <a:avLst/>
            </a:prstGeom>
            <a:noFill/>
            <a:scene3d>
              <a:camera prst="orthographicFront"/>
              <a:lightRig rig="threePt" dir="t"/>
            </a:scene3d>
          </p:spPr>
          <p:txBody>
            <a:bodyPr wrap="square" lIns="0" tIns="0" rIns="0" bIns="0" rtlCol="0">
              <a:spAutoFit/>
            </a:bodyPr>
            <a:lstStyle/>
            <a:p>
              <a:r>
                <a:rPr lang="en-US" dirty="0" smtClean="0">
                  <a:solidFill>
                    <a:schemeClr val="bg1"/>
                  </a:solidFill>
                  <a:latin typeface="Segoe UI" pitchFamily="34" charset="0"/>
                </a:rPr>
                <a:t>DTM documentation is really poor.</a:t>
              </a:r>
            </a:p>
          </p:txBody>
        </p:sp>
      </p:grpSp>
      <p:sp>
        <p:nvSpPr>
          <p:cNvPr id="27" name="TextBox 26"/>
          <p:cNvSpPr txBox="1"/>
          <p:nvPr/>
        </p:nvSpPr>
        <p:spPr>
          <a:xfrm>
            <a:off x="4178481" y="6518691"/>
            <a:ext cx="7836918" cy="276999"/>
          </a:xfrm>
          <a:prstGeom prst="rect">
            <a:avLst/>
          </a:prstGeom>
          <a:noFill/>
        </p:spPr>
        <p:txBody>
          <a:bodyPr wrap="square" lIns="0" tIns="0" rIns="0" bIns="0" rtlCol="0">
            <a:spAutoFit/>
          </a:bodyPr>
          <a:lstStyle/>
          <a:p>
            <a:pPr algn="r"/>
            <a:r>
              <a:rPr lang="en-US" dirty="0" smtClean="0">
                <a:gradFill>
                  <a:gsLst>
                    <a:gs pos="0">
                      <a:schemeClr val="tx1"/>
                    </a:gs>
                    <a:gs pos="86000">
                      <a:schemeClr val="tx1"/>
                    </a:gs>
                  </a:gsLst>
                  <a:lin ang="5400000" scaled="0"/>
                </a:gradFill>
                <a:latin typeface="Segoe UI" pitchFamily="34" charset="0"/>
              </a:rPr>
              <a:t>SOURCE: Gartner Research commissioned by Microsoft, Fall 2009</a:t>
            </a:r>
          </a:p>
        </p:txBody>
      </p:sp>
      <p:grpSp>
        <p:nvGrpSpPr>
          <p:cNvPr id="18" name="Group 17"/>
          <p:cNvGrpSpPr/>
          <p:nvPr/>
        </p:nvGrpSpPr>
        <p:grpSpPr>
          <a:xfrm>
            <a:off x="1479700" y="4420959"/>
            <a:ext cx="9839941" cy="1085398"/>
            <a:chOff x="2070100" y="2451009"/>
            <a:chExt cx="7499569" cy="1201142"/>
          </a:xfrm>
        </p:grpSpPr>
        <p:pic>
          <p:nvPicPr>
            <p:cNvPr id="19"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451009"/>
              <a:ext cx="7499569" cy="120114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75125" y="2678132"/>
              <a:ext cx="6847708" cy="613075"/>
            </a:xfrm>
            <a:prstGeom prst="rect">
              <a:avLst/>
            </a:prstGeom>
            <a:noFill/>
          </p:spPr>
          <p:txBody>
            <a:bodyPr wrap="square" lIns="0" tIns="0" rIns="0" bIns="0" rtlCol="0">
              <a:spAutoFit/>
            </a:bodyPr>
            <a:lstStyle/>
            <a:p>
              <a:r>
                <a:rPr lang="en-US" dirty="0" smtClean="0">
                  <a:solidFill>
                    <a:schemeClr val="bg1"/>
                  </a:solidFill>
                  <a:latin typeface="Segoe UI" pitchFamily="34" charset="0"/>
                </a:rPr>
                <a:t>They added a new set of tools that are intensely complex, far more complex than ever before. Its called DTM. Extremely difficult, complex system to work with…</a:t>
              </a:r>
            </a:p>
          </p:txBody>
        </p:sp>
      </p:grpSp>
    </p:spTree>
    <p:extLst>
      <p:ext uri="{BB962C8B-B14F-4D97-AF65-F5344CB8AC3E}">
        <p14:creationId xmlns:p14="http://schemas.microsoft.com/office/powerpoint/2010/main" val="13950087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57193" y="1518126"/>
            <a:ext cx="11352439" cy="4331258"/>
          </a:xfrm>
          <a:prstGeom prst="rect">
            <a:avLst/>
          </a:prstGeom>
          <a:solidFill>
            <a:srgbClr val="0070C0">
              <a:alpha val="3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aphicFrame>
        <p:nvGraphicFramePr>
          <p:cNvPr id="9" name="Chart 8"/>
          <p:cNvGraphicFramePr>
            <a:graphicFrameLocks/>
          </p:cNvGraphicFramePr>
          <p:nvPr>
            <p:extLst>
              <p:ext uri="{D42A27DB-BD31-4B8C-83A1-F6EECF244321}">
                <p14:modId xmlns:p14="http://schemas.microsoft.com/office/powerpoint/2010/main" val="1386887067"/>
              </p:ext>
            </p:extLst>
          </p:nvPr>
        </p:nvGraphicFramePr>
        <p:xfrm>
          <a:off x="-391889" y="1709935"/>
          <a:ext cx="13039235" cy="41505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What customers </a:t>
            </a:r>
            <a:r>
              <a:rPr lang="en-US" dirty="0"/>
              <a:t>s</a:t>
            </a:r>
            <a:r>
              <a:rPr lang="en-US" dirty="0" smtClean="0"/>
              <a:t>aid</a:t>
            </a:r>
            <a:endParaRPr lang="en-US" dirty="0"/>
          </a:p>
        </p:txBody>
      </p:sp>
      <p:sp>
        <p:nvSpPr>
          <p:cNvPr id="7" name="TextBox 6"/>
          <p:cNvSpPr txBox="1"/>
          <p:nvPr/>
        </p:nvSpPr>
        <p:spPr>
          <a:xfrm>
            <a:off x="1012353" y="1039166"/>
            <a:ext cx="10844958" cy="370490"/>
          </a:xfrm>
          <a:prstGeom prst="rect">
            <a:avLst/>
          </a:prstGeom>
          <a:noFill/>
          <a:ln>
            <a:noFill/>
          </a:ln>
        </p:spPr>
        <p:txBody>
          <a:bodyPr wrap="square" lIns="0" tIns="0" rIns="0" bIns="0" rtlCol="0">
            <a:spAutoFit/>
          </a:bodyPr>
          <a:lstStyle/>
          <a:p>
            <a:r>
              <a:rPr lang="en-US" sz="2400" dirty="0" smtClean="0">
                <a:gradFill>
                  <a:gsLst>
                    <a:gs pos="0">
                      <a:schemeClr val="tx1"/>
                    </a:gs>
                    <a:gs pos="86000">
                      <a:schemeClr val="tx1"/>
                    </a:gs>
                  </a:gsLst>
                  <a:lin ang="5400000" scaled="0"/>
                </a:gradFill>
                <a:latin typeface="Segoe UI" pitchFamily="34" charset="0"/>
              </a:rPr>
              <a:t>66% of customers want logo to stand for quality &amp; premium user experience</a:t>
            </a:r>
          </a:p>
        </p:txBody>
      </p:sp>
      <p:sp>
        <p:nvSpPr>
          <p:cNvPr id="8" name="TextBox 7"/>
          <p:cNvSpPr txBox="1"/>
          <p:nvPr/>
        </p:nvSpPr>
        <p:spPr>
          <a:xfrm>
            <a:off x="1483984" y="5936078"/>
            <a:ext cx="9220857" cy="615553"/>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latin typeface="Segoe UI" pitchFamily="34" charset="0"/>
              </a:rPr>
              <a:t>Response to the question: “What should the Logo stand for?” </a:t>
            </a:r>
            <a:br>
              <a:rPr lang="en-US" sz="2000" dirty="0" smtClean="0">
                <a:gradFill>
                  <a:gsLst>
                    <a:gs pos="0">
                      <a:schemeClr val="tx1"/>
                    </a:gs>
                    <a:gs pos="86000">
                      <a:schemeClr val="tx1"/>
                    </a:gs>
                  </a:gsLst>
                  <a:lin ang="5400000" scaled="0"/>
                </a:gradFill>
                <a:latin typeface="Segoe UI" pitchFamily="34" charset="0"/>
              </a:rPr>
            </a:br>
            <a:r>
              <a:rPr lang="en-US" sz="2000" dirty="0" smtClean="0">
                <a:gradFill>
                  <a:gsLst>
                    <a:gs pos="0">
                      <a:schemeClr val="tx1"/>
                    </a:gs>
                    <a:gs pos="86000">
                      <a:schemeClr val="tx1"/>
                    </a:gs>
                  </a:gsLst>
                  <a:lin ang="5400000" scaled="0"/>
                </a:gradFill>
                <a:latin typeface="Segoe UI" pitchFamily="34" charset="0"/>
              </a:rPr>
              <a:t>Survey conducted by Gartner, commissioned by Microsoft in 2009</a:t>
            </a:r>
          </a:p>
        </p:txBody>
      </p:sp>
    </p:spTree>
    <p:extLst>
      <p:ext uri="{BB962C8B-B14F-4D97-AF65-F5344CB8AC3E}">
        <p14:creationId xmlns:p14="http://schemas.microsoft.com/office/powerpoint/2010/main" val="7585369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609398"/>
          </a:xfrm>
        </p:spPr>
        <p:txBody>
          <a:bodyPr/>
          <a:lstStyle/>
          <a:p>
            <a:r>
              <a:rPr lang="en-US" dirty="0" smtClean="0"/>
              <a:t>Goals for the Windows Certification Program</a:t>
            </a:r>
            <a:endParaRPr lang="en-US" dirty="0"/>
          </a:p>
        </p:txBody>
      </p:sp>
      <p:sp>
        <p:nvSpPr>
          <p:cNvPr id="4" name="Text Placeholder 3"/>
          <p:cNvSpPr>
            <a:spLocks noGrp="1"/>
          </p:cNvSpPr>
          <p:nvPr>
            <p:ph type="body" sz="quarter" idx="10"/>
          </p:nvPr>
        </p:nvSpPr>
        <p:spPr>
          <a:xfrm>
            <a:off x="304800" y="1905000"/>
            <a:ext cx="11505219" cy="1908215"/>
          </a:xfrm>
        </p:spPr>
        <p:txBody>
          <a:bodyPr/>
          <a:lstStyle/>
          <a:p>
            <a:pPr marL="1089025" lvl="1" indent="-742950">
              <a:buFont typeface="+mj-lt"/>
              <a:buAutoNum type="arabicPeriod"/>
            </a:pPr>
            <a:r>
              <a:rPr lang="en-US" sz="4000" dirty="0" smtClean="0">
                <a:latin typeface="+mn-lt"/>
              </a:rPr>
              <a:t>Great experience </a:t>
            </a:r>
            <a:r>
              <a:rPr lang="en-US" sz="4000" dirty="0">
                <a:latin typeface="+mn-lt"/>
              </a:rPr>
              <a:t>for end users and developers</a:t>
            </a:r>
          </a:p>
          <a:p>
            <a:pPr marL="1089025" lvl="1" indent="-742950">
              <a:buFont typeface="+mj-lt"/>
              <a:buAutoNum type="arabicPeriod"/>
            </a:pPr>
            <a:r>
              <a:rPr lang="en-US" sz="4000" dirty="0" smtClean="0">
                <a:latin typeface="+mn-lt"/>
              </a:rPr>
              <a:t>Streamlined certification experience </a:t>
            </a:r>
          </a:p>
          <a:p>
            <a:pPr marL="1089025" lvl="1" indent="-742950">
              <a:buFont typeface="+mj-lt"/>
              <a:buAutoNum type="arabicPeriod"/>
            </a:pPr>
            <a:r>
              <a:rPr lang="en-US" sz="4000" dirty="0" smtClean="0">
                <a:latin typeface="+mn-lt"/>
              </a:rPr>
              <a:t>Broad </a:t>
            </a:r>
            <a:r>
              <a:rPr lang="en-US" sz="4000" dirty="0">
                <a:latin typeface="+mn-lt"/>
              </a:rPr>
              <a:t>and timely availability of quality products</a:t>
            </a:r>
          </a:p>
        </p:txBody>
      </p:sp>
    </p:spTree>
    <p:extLst>
      <p:ext uri="{BB962C8B-B14F-4D97-AF65-F5344CB8AC3E}">
        <p14:creationId xmlns:p14="http://schemas.microsoft.com/office/powerpoint/2010/main" val="18057769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8655989" cy="1920526"/>
          </a:xfrm>
          <a:prstGeom prst="rect">
            <a:avLst/>
          </a:prstGeom>
          <a:noFill/>
        </p:spPr>
        <p:txBody>
          <a:bodyPr wrap="square" rtlCol="0">
            <a:spAutoFit/>
          </a:bodyPr>
          <a:lstStyle/>
          <a:p>
            <a:pPr indent="-460375">
              <a:lnSpc>
                <a:spcPct val="90000"/>
              </a:lnSpc>
              <a:spcBef>
                <a:spcPct val="0"/>
              </a:spcBef>
              <a:buSzPct val="90000"/>
            </a:pPr>
            <a:r>
              <a:rPr lang="en-US" sz="4400" spc="-100" dirty="0">
                <a:ln w="3175">
                  <a:noFill/>
                </a:ln>
                <a:gradFill flip="none" rotWithShape="1">
                  <a:gsLst>
                    <a:gs pos="0">
                      <a:schemeClr val="tx1"/>
                    </a:gs>
                    <a:gs pos="86000">
                      <a:schemeClr val="tx1"/>
                    </a:gs>
                  </a:gsLst>
                  <a:lin ang="5400000" scaled="0"/>
                  <a:tileRect/>
                </a:gradFill>
                <a:latin typeface="+mj-lt"/>
                <a:cs typeface="Arial" charset="0"/>
              </a:rPr>
              <a:t>Great </a:t>
            </a: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experiences </a:t>
            </a:r>
            <a:r>
              <a:rPr lang="en-US" sz="4400" spc="-100" dirty="0">
                <a:ln w="3175">
                  <a:noFill/>
                </a:ln>
                <a:gradFill flip="none" rotWithShape="1">
                  <a:gsLst>
                    <a:gs pos="0">
                      <a:schemeClr val="tx1"/>
                    </a:gs>
                    <a:gs pos="86000">
                      <a:schemeClr val="tx1"/>
                    </a:gs>
                  </a:gsLst>
                  <a:lin ang="5400000" scaled="0"/>
                  <a:tileRect/>
                </a:gradFill>
                <a:latin typeface="+mj-lt"/>
                <a:cs typeface="Arial" charset="0"/>
              </a:rPr>
              <a:t>for end users and </a:t>
            </a: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developers by </a:t>
            </a:r>
            <a:r>
              <a:rPr lang="en-US" sz="4400" b="1" u="sng" spc="-100" dirty="0" smtClean="0">
                <a:ln w="3175">
                  <a:noFill/>
                </a:ln>
                <a:gradFill flip="none" rotWithShape="1">
                  <a:gsLst>
                    <a:gs pos="0">
                      <a:schemeClr val="tx1"/>
                    </a:gs>
                    <a:gs pos="86000">
                      <a:schemeClr val="tx1"/>
                    </a:gs>
                  </a:gsLst>
                  <a:lin ang="5400000" scaled="0"/>
                  <a:tileRect/>
                </a:gradFill>
                <a:latin typeface="+mj-lt"/>
                <a:cs typeface="Arial" charset="0"/>
              </a:rPr>
              <a:t>anchoring on end </a:t>
            </a:r>
            <a:r>
              <a:rPr lang="en-US" sz="4400" b="1" u="sng" spc="-100" dirty="0">
                <a:ln w="3175">
                  <a:noFill/>
                </a:ln>
                <a:gradFill flip="none" rotWithShape="1">
                  <a:gsLst>
                    <a:gs pos="0">
                      <a:schemeClr val="tx1"/>
                    </a:gs>
                    <a:gs pos="86000">
                      <a:schemeClr val="tx1"/>
                    </a:gs>
                  </a:gsLst>
                  <a:lin ang="5400000" scaled="0"/>
                  <a:tileRect/>
                </a:gradFill>
                <a:latin typeface="+mj-lt"/>
                <a:cs typeface="Arial" charset="0"/>
              </a:rPr>
              <a:t>user scenarios</a:t>
            </a:r>
          </a:p>
        </p:txBody>
      </p:sp>
    </p:spTree>
    <p:extLst>
      <p:ext uri="{BB962C8B-B14F-4D97-AF65-F5344CB8AC3E}">
        <p14:creationId xmlns:p14="http://schemas.microsoft.com/office/powerpoint/2010/main" val="23075866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6204885" y="1621308"/>
            <a:ext cx="5384410" cy="4124441"/>
          </a:xfrm>
          <a:prstGeom prst="rect">
            <a:avLst/>
          </a:prstGeom>
          <a:solidFill>
            <a:srgbClr val="0070C0">
              <a:alpha val="2902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7" name="Rectangle 16"/>
          <p:cNvSpPr/>
          <p:nvPr/>
        </p:nvSpPr>
        <p:spPr bwMode="auto">
          <a:xfrm>
            <a:off x="609991" y="1621309"/>
            <a:ext cx="5384410" cy="4124441"/>
          </a:xfrm>
          <a:prstGeom prst="rect">
            <a:avLst/>
          </a:prstGeom>
          <a:solidFill>
            <a:srgbClr val="0070C0">
              <a:alpha val="2902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7 Certification foundation</a:t>
            </a:r>
            <a:endParaRPr lang="en-US" dirty="0"/>
          </a:p>
        </p:txBody>
      </p:sp>
      <p:grpSp>
        <p:nvGrpSpPr>
          <p:cNvPr id="5" name="Group 4"/>
          <p:cNvGrpSpPr/>
          <p:nvPr/>
        </p:nvGrpSpPr>
        <p:grpSpPr>
          <a:xfrm>
            <a:off x="6220075" y="1711302"/>
            <a:ext cx="5337688" cy="3669397"/>
            <a:chOff x="6998655" y="2306615"/>
            <a:chExt cx="4322621" cy="2759062"/>
          </a:xfrm>
          <a:effectLst>
            <a:outerShdw blurRad="50800" dist="38100" dir="2700000" algn="tl" rotWithShape="0">
              <a:prstClr val="black">
                <a:alpha val="40000"/>
              </a:prstClr>
            </a:outerShdw>
          </a:effectLst>
        </p:grpSpPr>
        <p:pic>
          <p:nvPicPr>
            <p:cNvPr id="9" name="图片 201"/>
            <p:cNvPicPr/>
            <p:nvPr/>
          </p:nvPicPr>
          <p:blipFill rotWithShape="1">
            <a:blip r:embed="rId3">
              <a:extLst>
                <a:ext uri="{28A0092B-C50C-407E-A947-70E740481C1C}">
                  <a14:useLocalDpi xmlns:a14="http://schemas.microsoft.com/office/drawing/2010/main" val="0"/>
                </a:ext>
              </a:extLst>
            </a:blip>
            <a:srcRect l="31156" t="18839" r="12278" b="50655"/>
            <a:stretch/>
          </p:blipFill>
          <p:spPr>
            <a:xfrm>
              <a:off x="7221091" y="2797707"/>
              <a:ext cx="3966287" cy="2267970"/>
            </a:xfrm>
            <a:prstGeom prst="rect">
              <a:avLst/>
            </a:prstGeom>
          </p:spPr>
        </p:pic>
        <p:sp>
          <p:nvSpPr>
            <p:cNvPr id="35" name="Rectangle 34"/>
            <p:cNvSpPr/>
            <p:nvPr/>
          </p:nvSpPr>
          <p:spPr bwMode="auto">
            <a:xfrm>
              <a:off x="6998655" y="2306615"/>
              <a:ext cx="4322621" cy="497284"/>
            </a:xfrm>
            <a:prstGeom prst="rect">
              <a:avLst/>
            </a:prstGeom>
            <a:noFill/>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a:gradFill>
                    <a:gsLst>
                      <a:gs pos="0">
                        <a:schemeClr val="tx1"/>
                      </a:gs>
                      <a:gs pos="100000">
                        <a:schemeClr val="tx1"/>
                      </a:gs>
                    </a:gsLst>
                    <a:lin ang="5400000" scaled="0"/>
                  </a:gradFill>
                </a:rPr>
                <a:t>Tests</a:t>
              </a:r>
            </a:p>
          </p:txBody>
        </p:sp>
      </p:grpSp>
      <p:sp>
        <p:nvSpPr>
          <p:cNvPr id="10" name="Rectangle 9"/>
          <p:cNvSpPr/>
          <p:nvPr/>
        </p:nvSpPr>
        <p:spPr bwMode="auto">
          <a:xfrm>
            <a:off x="961896" y="2831589"/>
            <a:ext cx="1016332" cy="2549112"/>
          </a:xfrm>
          <a:prstGeom prst="rect">
            <a:avLst/>
          </a:prstGeom>
          <a:solidFill>
            <a:srgbClr val="59CC0E"/>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b="1" dirty="0">
                <a:gradFill>
                  <a:gsLst>
                    <a:gs pos="0">
                      <a:schemeClr val="tx1"/>
                    </a:gs>
                    <a:gs pos="100000">
                      <a:schemeClr val="tx1"/>
                    </a:gs>
                  </a:gsLst>
                  <a:lin ang="5400000" scaled="0"/>
                </a:gradFill>
              </a:rPr>
              <a:t>0001</a:t>
            </a:r>
          </a:p>
          <a:p>
            <a:pPr algn="ctr" defTabSz="914099" fontAlgn="base">
              <a:spcBef>
                <a:spcPct val="0"/>
              </a:spcBef>
              <a:spcAft>
                <a:spcPct val="0"/>
              </a:spcAft>
            </a:pPr>
            <a:r>
              <a:rPr lang="en-US" sz="2400" b="1" dirty="0">
                <a:gradFill>
                  <a:gsLst>
                    <a:gs pos="0">
                      <a:schemeClr val="tx1"/>
                    </a:gs>
                    <a:gs pos="100000">
                      <a:schemeClr val="tx1"/>
                    </a:gs>
                  </a:gsLst>
                  <a:lin ang="5400000" scaled="0"/>
                </a:gradFill>
              </a:rPr>
              <a:t>0002</a:t>
            </a:r>
          </a:p>
          <a:p>
            <a:pPr algn="ctr" defTabSz="914099" fontAlgn="base">
              <a:spcBef>
                <a:spcPct val="0"/>
              </a:spcBef>
              <a:spcAft>
                <a:spcPct val="0"/>
              </a:spcAft>
            </a:pPr>
            <a:r>
              <a:rPr lang="en-US" sz="2400" b="1" dirty="0">
                <a:gradFill>
                  <a:gsLst>
                    <a:gs pos="0">
                      <a:schemeClr val="tx1"/>
                    </a:gs>
                    <a:gs pos="100000">
                      <a:schemeClr val="tx1"/>
                    </a:gs>
                  </a:gsLst>
                  <a:lin ang="5400000" scaled="0"/>
                </a:gradFill>
              </a:rPr>
              <a:t>….</a:t>
            </a:r>
          </a:p>
        </p:txBody>
      </p:sp>
      <p:sp>
        <p:nvSpPr>
          <p:cNvPr id="11" name="TextBox 10"/>
          <p:cNvSpPr txBox="1"/>
          <p:nvPr/>
        </p:nvSpPr>
        <p:spPr>
          <a:xfrm>
            <a:off x="961897" y="2415152"/>
            <a:ext cx="1016332" cy="369332"/>
          </a:xfrm>
          <a:prstGeom prst="rect">
            <a:avLst/>
          </a:prstGeom>
          <a:noFill/>
        </p:spPr>
        <p:txBody>
          <a:bodyPr vert="horz" wrap="square" lIns="0" tIns="0" rIns="0" bIns="0" rtlCol="0">
            <a:spAutoFit/>
          </a:bodyPr>
          <a:lstStyle/>
          <a:p>
            <a:pPr algn="ctr" defTabSz="914099" fontAlgn="base">
              <a:spcBef>
                <a:spcPct val="0"/>
              </a:spcBef>
              <a:spcAft>
                <a:spcPct val="0"/>
              </a:spcAft>
            </a:pPr>
            <a:r>
              <a:rPr lang="en-US" sz="2400" b="1" dirty="0">
                <a:gradFill>
                  <a:gsLst>
                    <a:gs pos="0">
                      <a:schemeClr val="tx1"/>
                    </a:gs>
                    <a:gs pos="100000">
                      <a:schemeClr val="tx1"/>
                    </a:gs>
                  </a:gsLst>
                  <a:lin ang="5400000" scaled="0"/>
                </a:gradFill>
              </a:rPr>
              <a:t>Display</a:t>
            </a:r>
          </a:p>
        </p:txBody>
      </p:sp>
      <p:sp>
        <p:nvSpPr>
          <p:cNvPr id="13" name="Rectangle 12"/>
          <p:cNvSpPr/>
          <p:nvPr/>
        </p:nvSpPr>
        <p:spPr bwMode="auto">
          <a:xfrm>
            <a:off x="2152609" y="2831588"/>
            <a:ext cx="1016332" cy="2549112"/>
          </a:xfrm>
          <a:prstGeom prst="rect">
            <a:avLst/>
          </a:prstGeom>
          <a:solidFill>
            <a:srgbClr val="59CC0E"/>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b="1" dirty="0">
                <a:gradFill>
                  <a:gsLst>
                    <a:gs pos="0">
                      <a:schemeClr val="tx1"/>
                    </a:gs>
                    <a:gs pos="100000">
                      <a:schemeClr val="tx1"/>
                    </a:gs>
                  </a:gsLst>
                  <a:lin ang="5400000" scaled="0"/>
                </a:gradFill>
              </a:rPr>
              <a:t>0001</a:t>
            </a:r>
          </a:p>
          <a:p>
            <a:pPr algn="ctr" defTabSz="914099" fontAlgn="base">
              <a:spcBef>
                <a:spcPct val="0"/>
              </a:spcBef>
              <a:spcAft>
                <a:spcPct val="0"/>
              </a:spcAft>
            </a:pPr>
            <a:r>
              <a:rPr lang="en-US" sz="2400" b="1" dirty="0">
                <a:gradFill>
                  <a:gsLst>
                    <a:gs pos="0">
                      <a:schemeClr val="tx1"/>
                    </a:gs>
                    <a:gs pos="100000">
                      <a:schemeClr val="tx1"/>
                    </a:gs>
                  </a:gsLst>
                  <a:lin ang="5400000" scaled="0"/>
                </a:gradFill>
              </a:rPr>
              <a:t>0002</a:t>
            </a:r>
          </a:p>
          <a:p>
            <a:pPr algn="ctr" defTabSz="914099" fontAlgn="base">
              <a:spcBef>
                <a:spcPct val="0"/>
              </a:spcBef>
              <a:spcAft>
                <a:spcPct val="0"/>
              </a:spcAft>
            </a:pPr>
            <a:r>
              <a:rPr lang="en-US" sz="2400" b="1" dirty="0">
                <a:gradFill>
                  <a:gsLst>
                    <a:gs pos="0">
                      <a:schemeClr val="tx1"/>
                    </a:gs>
                    <a:gs pos="100000">
                      <a:schemeClr val="tx1"/>
                    </a:gs>
                  </a:gsLst>
                  <a:lin ang="5400000" scaled="0"/>
                </a:gradFill>
              </a:rPr>
              <a:t>….</a:t>
            </a:r>
          </a:p>
        </p:txBody>
      </p:sp>
      <p:sp>
        <p:nvSpPr>
          <p:cNvPr id="14" name="TextBox 13"/>
          <p:cNvSpPr txBox="1"/>
          <p:nvPr/>
        </p:nvSpPr>
        <p:spPr>
          <a:xfrm>
            <a:off x="2048373" y="2410831"/>
            <a:ext cx="1198746" cy="369332"/>
          </a:xfrm>
          <a:prstGeom prst="rect">
            <a:avLst/>
          </a:prstGeom>
          <a:noFill/>
        </p:spPr>
        <p:txBody>
          <a:bodyPr vert="horz" wrap="square" lIns="0" tIns="0" rIns="0" bIns="0" rtlCol="0">
            <a:spAutoFit/>
          </a:bodyPr>
          <a:lstStyle/>
          <a:p>
            <a:pPr algn="ctr" defTabSz="914099" fontAlgn="base">
              <a:spcBef>
                <a:spcPct val="0"/>
              </a:spcBef>
              <a:spcAft>
                <a:spcPct val="0"/>
              </a:spcAft>
            </a:pPr>
            <a:r>
              <a:rPr lang="en-US" sz="2400" b="1" dirty="0">
                <a:gradFill>
                  <a:gsLst>
                    <a:gs pos="0">
                      <a:schemeClr val="tx1"/>
                    </a:gs>
                    <a:gs pos="100000">
                      <a:schemeClr val="tx1"/>
                    </a:gs>
                  </a:gsLst>
                  <a:lin ang="5400000" scaled="0"/>
                </a:gradFill>
              </a:rPr>
              <a:t>Storage</a:t>
            </a:r>
          </a:p>
        </p:txBody>
      </p:sp>
      <p:sp>
        <p:nvSpPr>
          <p:cNvPr id="15" name="Rectangle 14"/>
          <p:cNvSpPr/>
          <p:nvPr/>
        </p:nvSpPr>
        <p:spPr bwMode="auto">
          <a:xfrm>
            <a:off x="3342668" y="2831588"/>
            <a:ext cx="1016332" cy="2549112"/>
          </a:xfrm>
          <a:prstGeom prst="rect">
            <a:avLst/>
          </a:prstGeom>
          <a:solidFill>
            <a:srgbClr val="59CC0E"/>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b="1" dirty="0">
                <a:gradFill>
                  <a:gsLst>
                    <a:gs pos="0">
                      <a:schemeClr val="tx1"/>
                    </a:gs>
                    <a:gs pos="100000">
                      <a:schemeClr val="tx1"/>
                    </a:gs>
                  </a:gsLst>
                  <a:lin ang="5400000" scaled="0"/>
                </a:gradFill>
              </a:rPr>
              <a:t>0001</a:t>
            </a:r>
          </a:p>
          <a:p>
            <a:pPr algn="ctr" defTabSz="914099" fontAlgn="base">
              <a:spcBef>
                <a:spcPct val="0"/>
              </a:spcBef>
              <a:spcAft>
                <a:spcPct val="0"/>
              </a:spcAft>
            </a:pPr>
            <a:r>
              <a:rPr lang="en-US" sz="2400" b="1" dirty="0">
                <a:gradFill>
                  <a:gsLst>
                    <a:gs pos="0">
                      <a:schemeClr val="tx1"/>
                    </a:gs>
                    <a:gs pos="100000">
                      <a:schemeClr val="tx1"/>
                    </a:gs>
                  </a:gsLst>
                  <a:lin ang="5400000" scaled="0"/>
                </a:gradFill>
              </a:rPr>
              <a:t>0002</a:t>
            </a:r>
          </a:p>
          <a:p>
            <a:pPr algn="ctr" defTabSz="914099" fontAlgn="base">
              <a:spcBef>
                <a:spcPct val="0"/>
              </a:spcBef>
              <a:spcAft>
                <a:spcPct val="0"/>
              </a:spcAft>
            </a:pPr>
            <a:r>
              <a:rPr lang="en-US" sz="2400" b="1" dirty="0">
                <a:gradFill>
                  <a:gsLst>
                    <a:gs pos="0">
                      <a:schemeClr val="tx1"/>
                    </a:gs>
                    <a:gs pos="100000">
                      <a:schemeClr val="tx1"/>
                    </a:gs>
                  </a:gsLst>
                  <a:lin ang="5400000" scaled="0"/>
                </a:gradFill>
              </a:rPr>
              <a:t>….</a:t>
            </a:r>
          </a:p>
        </p:txBody>
      </p:sp>
      <p:sp>
        <p:nvSpPr>
          <p:cNvPr id="16" name="TextBox 15"/>
          <p:cNvSpPr txBox="1"/>
          <p:nvPr/>
        </p:nvSpPr>
        <p:spPr>
          <a:xfrm>
            <a:off x="3238432" y="2422745"/>
            <a:ext cx="1276927" cy="369332"/>
          </a:xfrm>
          <a:prstGeom prst="rect">
            <a:avLst/>
          </a:prstGeom>
          <a:noFill/>
        </p:spPr>
        <p:txBody>
          <a:bodyPr vert="horz" wrap="square" lIns="0" tIns="0" rIns="0" bIns="0" rtlCol="0">
            <a:spAutoFit/>
          </a:bodyPr>
          <a:lstStyle/>
          <a:p>
            <a:pPr algn="ctr" defTabSz="914099" fontAlgn="base">
              <a:spcBef>
                <a:spcPct val="0"/>
              </a:spcBef>
              <a:spcAft>
                <a:spcPct val="0"/>
              </a:spcAft>
            </a:pPr>
            <a:r>
              <a:rPr lang="en-US" sz="2400" b="1" dirty="0">
                <a:gradFill>
                  <a:gsLst>
                    <a:gs pos="0">
                      <a:schemeClr val="tx1"/>
                    </a:gs>
                    <a:gs pos="100000">
                      <a:schemeClr val="tx1"/>
                    </a:gs>
                  </a:gsLst>
                  <a:lin ang="5400000" scaled="0"/>
                </a:gradFill>
              </a:rPr>
              <a:t>DevFund</a:t>
            </a:r>
          </a:p>
        </p:txBody>
      </p:sp>
      <p:sp>
        <p:nvSpPr>
          <p:cNvPr id="21" name="Rectangle 20"/>
          <p:cNvSpPr/>
          <p:nvPr/>
        </p:nvSpPr>
        <p:spPr bwMode="auto">
          <a:xfrm>
            <a:off x="4610908" y="2831588"/>
            <a:ext cx="1016332" cy="2549112"/>
          </a:xfrm>
          <a:prstGeom prst="rect">
            <a:avLst/>
          </a:prstGeom>
          <a:solidFill>
            <a:srgbClr val="59CC0E"/>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b="1" dirty="0">
                <a:gradFill>
                  <a:gsLst>
                    <a:gs pos="0">
                      <a:schemeClr val="tx1"/>
                    </a:gs>
                    <a:gs pos="100000">
                      <a:schemeClr val="tx1"/>
                    </a:gs>
                  </a:gsLst>
                  <a:lin ang="5400000" scaled="0"/>
                </a:gradFill>
              </a:rPr>
              <a:t>0001</a:t>
            </a:r>
          </a:p>
          <a:p>
            <a:pPr algn="ctr" defTabSz="914099" fontAlgn="base">
              <a:spcBef>
                <a:spcPct val="0"/>
              </a:spcBef>
              <a:spcAft>
                <a:spcPct val="0"/>
              </a:spcAft>
            </a:pPr>
            <a:r>
              <a:rPr lang="en-US" sz="2400" b="1" dirty="0">
                <a:gradFill>
                  <a:gsLst>
                    <a:gs pos="0">
                      <a:schemeClr val="tx1"/>
                    </a:gs>
                    <a:gs pos="100000">
                      <a:schemeClr val="tx1"/>
                    </a:gs>
                  </a:gsLst>
                  <a:lin ang="5400000" scaled="0"/>
                </a:gradFill>
              </a:rPr>
              <a:t>0002</a:t>
            </a:r>
          </a:p>
          <a:p>
            <a:pPr algn="ctr" defTabSz="914099" fontAlgn="base">
              <a:spcBef>
                <a:spcPct val="0"/>
              </a:spcBef>
              <a:spcAft>
                <a:spcPct val="0"/>
              </a:spcAft>
            </a:pPr>
            <a:r>
              <a:rPr lang="en-US" sz="2400" b="1" dirty="0">
                <a:gradFill>
                  <a:gsLst>
                    <a:gs pos="0">
                      <a:schemeClr val="tx1"/>
                    </a:gs>
                    <a:gs pos="100000">
                      <a:schemeClr val="tx1"/>
                    </a:gs>
                  </a:gsLst>
                  <a:lin ang="5400000" scaled="0"/>
                </a:gradFill>
              </a:rPr>
              <a:t>….</a:t>
            </a:r>
          </a:p>
        </p:txBody>
      </p:sp>
      <p:sp>
        <p:nvSpPr>
          <p:cNvPr id="22" name="TextBox 21"/>
          <p:cNvSpPr txBox="1"/>
          <p:nvPr/>
        </p:nvSpPr>
        <p:spPr>
          <a:xfrm>
            <a:off x="4506672" y="2410831"/>
            <a:ext cx="1276927" cy="369332"/>
          </a:xfrm>
          <a:prstGeom prst="rect">
            <a:avLst/>
          </a:prstGeom>
          <a:noFill/>
        </p:spPr>
        <p:txBody>
          <a:bodyPr vert="horz" wrap="square" lIns="0" tIns="0" rIns="0" bIns="0" rtlCol="0">
            <a:spAutoFit/>
          </a:bodyPr>
          <a:lstStyle/>
          <a:p>
            <a:pPr algn="ctr" defTabSz="914099" fontAlgn="base">
              <a:spcBef>
                <a:spcPct val="0"/>
              </a:spcBef>
              <a:spcAft>
                <a:spcPct val="0"/>
              </a:spcAft>
            </a:pPr>
            <a:r>
              <a:rPr lang="en-US" sz="2400" b="1" dirty="0">
                <a:gradFill>
                  <a:gsLst>
                    <a:gs pos="0">
                      <a:schemeClr val="tx1"/>
                    </a:gs>
                    <a:gs pos="100000">
                      <a:schemeClr val="tx1"/>
                    </a:gs>
                  </a:gsLst>
                  <a:lin ang="5400000" scaled="0"/>
                </a:gradFill>
              </a:rPr>
              <a:t>SysFund</a:t>
            </a:r>
          </a:p>
        </p:txBody>
      </p:sp>
      <p:sp>
        <p:nvSpPr>
          <p:cNvPr id="19" name="Rectangle 18"/>
          <p:cNvSpPr/>
          <p:nvPr/>
        </p:nvSpPr>
        <p:spPr bwMode="auto">
          <a:xfrm>
            <a:off x="875682" y="1721753"/>
            <a:ext cx="4742873" cy="679829"/>
          </a:xfrm>
          <a:prstGeom prst="rect">
            <a:avLst/>
          </a:prstGeom>
          <a:noFill/>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gradFill>
                  <a:gsLst>
                    <a:gs pos="0">
                      <a:schemeClr val="tx1"/>
                    </a:gs>
                    <a:gs pos="100000">
                      <a:schemeClr val="tx1"/>
                    </a:gs>
                  </a:gsLst>
                  <a:lin ang="5400000" scaled="0"/>
                </a:gradFill>
              </a:rPr>
              <a:t>Requirements</a:t>
            </a:r>
            <a:endParaRPr lang="en-US" sz="2400" b="1"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9723352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Windows 8 Certification foundation</a:t>
            </a:r>
            <a:endParaRPr lang="en-US" dirty="0"/>
          </a:p>
        </p:txBody>
      </p:sp>
      <p:sp>
        <p:nvSpPr>
          <p:cNvPr id="18" name="Rectangle 17"/>
          <p:cNvSpPr/>
          <p:nvPr/>
        </p:nvSpPr>
        <p:spPr>
          <a:xfrm>
            <a:off x="519113" y="720372"/>
            <a:ext cx="11149012" cy="5417256"/>
          </a:xfrm>
          <a:prstGeom prst="rect">
            <a:avLst/>
          </a:prstGeom>
          <a:ln>
            <a:noFill/>
          </a:ln>
        </p:spPr>
      </p:sp>
      <p:sp>
        <p:nvSpPr>
          <p:cNvPr id="13" name="Pentagon 12"/>
          <p:cNvSpPr/>
          <p:nvPr/>
        </p:nvSpPr>
        <p:spPr bwMode="auto">
          <a:xfrm>
            <a:off x="817164" y="2995445"/>
            <a:ext cx="2955762" cy="963275"/>
          </a:xfrm>
          <a:prstGeom prst="homePlate">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ts val="2400"/>
              </a:lnSpc>
              <a:spcBef>
                <a:spcPct val="0"/>
              </a:spcBef>
              <a:spcAft>
                <a:spcPct val="0"/>
              </a:spcAft>
            </a:pPr>
            <a:r>
              <a:rPr lang="en-US" sz="2400" b="1" dirty="0" smtClean="0">
                <a:gradFill>
                  <a:gsLst>
                    <a:gs pos="0">
                      <a:schemeClr val="tx1"/>
                    </a:gs>
                    <a:gs pos="100000">
                      <a:schemeClr val="tx1"/>
                    </a:gs>
                  </a:gsLst>
                  <a:lin ang="5400000" scaled="0"/>
                </a:gradFill>
              </a:rPr>
              <a:t>User</a:t>
            </a:r>
            <a:br>
              <a:rPr lang="en-US" sz="2400" b="1" dirty="0" smtClean="0">
                <a:gradFill>
                  <a:gsLst>
                    <a:gs pos="0">
                      <a:schemeClr val="tx1"/>
                    </a:gs>
                    <a:gs pos="100000">
                      <a:schemeClr val="tx1"/>
                    </a:gs>
                  </a:gsLst>
                  <a:lin ang="5400000" scaled="0"/>
                </a:gradFill>
              </a:rPr>
            </a:br>
            <a:r>
              <a:rPr lang="en-US" sz="2400" b="1" dirty="0" smtClean="0">
                <a:gradFill>
                  <a:gsLst>
                    <a:gs pos="0">
                      <a:schemeClr val="tx1"/>
                    </a:gs>
                    <a:gs pos="100000">
                      <a:schemeClr val="tx1"/>
                    </a:gs>
                  </a:gsLst>
                  <a:lin ang="5400000" scaled="0"/>
                </a:gradFill>
              </a:rPr>
              <a:t>Scenarios</a:t>
            </a:r>
          </a:p>
        </p:txBody>
      </p:sp>
      <p:sp>
        <p:nvSpPr>
          <p:cNvPr id="16" name="Chevron 15"/>
          <p:cNvSpPr/>
          <p:nvPr/>
        </p:nvSpPr>
        <p:spPr bwMode="auto">
          <a:xfrm>
            <a:off x="3349509" y="2995445"/>
            <a:ext cx="2955762"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chemeClr val="tx1"/>
                    </a:gs>
                    <a:gs pos="100000">
                      <a:schemeClr val="tx1"/>
                    </a:gs>
                  </a:gsLst>
                  <a:lin ang="5400000" scaled="0"/>
                </a:gradFill>
              </a:rPr>
              <a:t>Features</a:t>
            </a:r>
            <a:endParaRPr lang="en-US" sz="2400" b="1" dirty="0">
              <a:gradFill>
                <a:gsLst>
                  <a:gs pos="0">
                    <a:schemeClr val="tx1"/>
                  </a:gs>
                  <a:gs pos="100000">
                    <a:schemeClr val="tx1"/>
                  </a:gs>
                </a:gsLst>
                <a:lin ang="5400000" scaled="0"/>
              </a:gradFill>
            </a:endParaRPr>
          </a:p>
        </p:txBody>
      </p:sp>
      <p:sp>
        <p:nvSpPr>
          <p:cNvPr id="17" name="Chevron 16"/>
          <p:cNvSpPr/>
          <p:nvPr/>
        </p:nvSpPr>
        <p:spPr bwMode="auto">
          <a:xfrm>
            <a:off x="8414199" y="2995444"/>
            <a:ext cx="2955761"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ts val="2000"/>
              </a:lnSpc>
              <a:spcBef>
                <a:spcPct val="0"/>
              </a:spcBef>
              <a:spcAft>
                <a:spcPct val="0"/>
              </a:spcAft>
            </a:pPr>
            <a:r>
              <a:rPr lang="en-US" sz="2400" b="1" dirty="0" smtClean="0">
                <a:gradFill>
                  <a:gsLst>
                    <a:gs pos="0">
                      <a:schemeClr val="tx1"/>
                    </a:gs>
                    <a:gs pos="100000">
                      <a:schemeClr val="tx1"/>
                    </a:gs>
                  </a:gsLst>
                  <a:lin ang="5400000" scaled="0"/>
                </a:gradFill>
              </a:rPr>
              <a:t>Tests</a:t>
            </a:r>
            <a:endParaRPr lang="en-US" sz="2400" b="1" dirty="0">
              <a:gradFill>
                <a:gsLst>
                  <a:gs pos="0">
                    <a:schemeClr val="tx1"/>
                  </a:gs>
                  <a:gs pos="100000">
                    <a:schemeClr val="tx1"/>
                  </a:gs>
                </a:gsLst>
                <a:lin ang="5400000" scaled="0"/>
              </a:gradFill>
            </a:endParaRPr>
          </a:p>
        </p:txBody>
      </p:sp>
      <p:grpSp>
        <p:nvGrpSpPr>
          <p:cNvPr id="5" name="Group 4"/>
          <p:cNvGrpSpPr/>
          <p:nvPr/>
        </p:nvGrpSpPr>
        <p:grpSpPr>
          <a:xfrm>
            <a:off x="5881854" y="2995445"/>
            <a:ext cx="2955762" cy="963275"/>
            <a:chOff x="5636650" y="2995447"/>
            <a:chExt cx="2500352" cy="963275"/>
          </a:xfrm>
          <a:effectLst>
            <a:outerShdw blurRad="50800" dist="38100" dir="2700000" algn="tl" rotWithShape="0">
              <a:prstClr val="black">
                <a:alpha val="40000"/>
              </a:prstClr>
            </a:outerShdw>
          </a:effectLst>
        </p:grpSpPr>
        <p:sp>
          <p:nvSpPr>
            <p:cNvPr id="15" name="Chevron 14"/>
            <p:cNvSpPr/>
            <p:nvPr/>
          </p:nvSpPr>
          <p:spPr bwMode="auto">
            <a:xfrm>
              <a:off x="5636650" y="2995447"/>
              <a:ext cx="2500352"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r" defTabSz="914099" fontAlgn="base">
                <a:lnSpc>
                  <a:spcPts val="2000"/>
                </a:lnSpc>
                <a:spcBef>
                  <a:spcPct val="0"/>
                </a:spcBef>
                <a:spcAft>
                  <a:spcPct val="0"/>
                </a:spcAft>
              </a:pPr>
              <a:endParaRPr lang="en-US" sz="2400" b="1" dirty="0">
                <a:gradFill>
                  <a:gsLst>
                    <a:gs pos="0">
                      <a:schemeClr val="tx1"/>
                    </a:gs>
                    <a:gs pos="100000">
                      <a:schemeClr val="tx1"/>
                    </a:gs>
                  </a:gsLst>
                  <a:lin ang="5400000" scaled="0"/>
                </a:gradFill>
              </a:endParaRPr>
            </a:p>
          </p:txBody>
        </p:sp>
        <p:sp>
          <p:nvSpPr>
            <p:cNvPr id="4" name="TextBox 3"/>
            <p:cNvSpPr txBox="1"/>
            <p:nvPr/>
          </p:nvSpPr>
          <p:spPr>
            <a:xfrm>
              <a:off x="6195759" y="3292418"/>
              <a:ext cx="1763560" cy="369332"/>
            </a:xfrm>
            <a:prstGeom prst="rect">
              <a:avLst/>
            </a:prstGeom>
            <a:noFill/>
          </p:spPr>
          <p:txBody>
            <a:bodyPr wrap="none" lIns="0" tIns="0" rIns="0" bIns="0" rtlCol="0">
              <a:spAutoFit/>
            </a:bodyPr>
            <a:lstStyle/>
            <a:p>
              <a:r>
                <a:rPr lang="en-US" sz="2400" b="1" dirty="0">
                  <a:gradFill>
                    <a:gsLst>
                      <a:gs pos="0">
                        <a:schemeClr val="tx1"/>
                      </a:gs>
                      <a:gs pos="100000">
                        <a:schemeClr val="tx1"/>
                      </a:gs>
                    </a:gsLst>
                    <a:lin ang="5400000" scaled="0"/>
                  </a:gradFill>
                </a:rPr>
                <a:t>Requirements</a:t>
              </a:r>
            </a:p>
          </p:txBody>
        </p:sp>
      </p:grpSp>
    </p:spTree>
    <p:extLst>
      <p:ext uri="{BB962C8B-B14F-4D97-AF65-F5344CB8AC3E}">
        <p14:creationId xmlns:p14="http://schemas.microsoft.com/office/powerpoint/2010/main" val="289006449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33C621B-8E37-4DFE-A7CC-AE76A08EC3A3}"/>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88878D6C-C72E-44B9-97C0-F8AE9E795C81}"/>
</file>

<file path=docProps/app.xml><?xml version="1.0" encoding="utf-8"?>
<Properties xmlns="http://schemas.openxmlformats.org/officeDocument/2006/extended-properties" xmlns:vt="http://schemas.openxmlformats.org/officeDocument/2006/docPropsVTypes">
  <Template>BUILD_Breakout_Template _ SAMPLE for Scott 7.28</Template>
  <TotalTime>6772</TotalTime>
  <Words>1115</Words>
  <Application>Microsoft Office PowerPoint</Application>
  <PresentationFormat>Custom</PresentationFormat>
  <Paragraphs>183</Paragraphs>
  <Slides>28</Slides>
  <Notes>23</Notes>
  <HiddenSlides>0</HiddenSlides>
  <MMClips>0</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Windows Certification: improvements to the logo program</vt:lpstr>
      <vt:lpstr>Agenda</vt:lpstr>
      <vt:lpstr>Thank You!</vt:lpstr>
      <vt:lpstr>What partners said</vt:lpstr>
      <vt:lpstr>What customers said</vt:lpstr>
      <vt:lpstr>Goals for the Windows Certification Program</vt:lpstr>
      <vt:lpstr>PowerPoint Presentation</vt:lpstr>
      <vt:lpstr>Windows 7 Certification foundation</vt:lpstr>
      <vt:lpstr>Windows 8 Certification foundation</vt:lpstr>
      <vt:lpstr>Example: video chat</vt:lpstr>
      <vt:lpstr>Example: watching an HD movie</vt:lpstr>
      <vt:lpstr>sAnchoring on user Scenarios helps you</vt:lpstr>
      <vt:lpstr>PowerPoint Presentation</vt:lpstr>
      <vt:lpstr>Windows Logo Kit 1.6</vt:lpstr>
      <vt:lpstr>Windows Hardware Certification Kit</vt:lpstr>
      <vt:lpstr>Single place for all Windows information</vt:lpstr>
      <vt:lpstr>How better tools help you</vt:lpstr>
      <vt:lpstr>PowerPoint Presentation</vt:lpstr>
      <vt:lpstr>In sync with Windows</vt:lpstr>
      <vt:lpstr>How Synchronization Helps You </vt:lpstr>
      <vt:lpstr>PowerPoint Presentation</vt:lpstr>
      <vt:lpstr>Windows Certification Program</vt:lpstr>
      <vt:lpstr>Get started now for Windows 8 Certification</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HW-260T: Windows Certification: improvements to the logo program</dc:title>
  <dc:subject>BUILD</dc:subject>
  <dc:creator>Oscar Koenders</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360</cp:revision>
  <cp:lastPrinted>2011-08-25T15:01:34Z</cp:lastPrinted>
  <dcterms:created xsi:type="dcterms:W3CDTF">2011-08-03T21:25:07Z</dcterms:created>
  <dcterms:modified xsi:type="dcterms:W3CDTF">2011-09-15T21:34:49Z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39</vt:lpwstr>
  </property>
  <property fmtid="{D5CDD505-2E9C-101B-9397-08002B2CF9AE}" pid="21" name="Session ID">
    <vt:lpwstr>260</vt:lpwstr>
  </property>
  <property fmtid="{D5CDD505-2E9C-101B-9397-08002B2CF9AE}" pid="22" name="Track">
    <vt:lpwstr>8</vt:lpwstr>
  </property>
  <property fmtid="{D5CDD505-2E9C-101B-9397-08002B2CF9AE}" pid="23" name="Editing/Review Status">
    <vt:lpwstr>Final</vt:lpwstr>
  </property>
</Properties>
</file>