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18" r:id="rId2"/>
    <p:sldMasterId id="2147483733" r:id="rId3"/>
    <p:sldMasterId id="2147483754" r:id="rId4"/>
    <p:sldMasterId id="2147483774" r:id="rId5"/>
    <p:sldMasterId id="2147483776" r:id="rId6"/>
    <p:sldMasterId id="2147483788" r:id="rId7"/>
    <p:sldMasterId id="2147483815" r:id="rId8"/>
    <p:sldMasterId id="2147483835" r:id="rId9"/>
    <p:sldMasterId id="2147483854" r:id="rId10"/>
    <p:sldMasterId id="2147483874" r:id="rId11"/>
  </p:sldMasterIdLst>
  <p:notesMasterIdLst>
    <p:notesMasterId r:id="rId56"/>
  </p:notesMasterIdLst>
  <p:handoutMasterIdLst>
    <p:handoutMasterId r:id="rId57"/>
  </p:handoutMasterIdLst>
  <p:sldIdLst>
    <p:sldId id="430" r:id="rId12"/>
    <p:sldId id="464" r:id="rId13"/>
    <p:sldId id="535" r:id="rId14"/>
    <p:sldId id="551" r:id="rId15"/>
    <p:sldId id="576" r:id="rId16"/>
    <p:sldId id="552" r:id="rId17"/>
    <p:sldId id="555" r:id="rId18"/>
    <p:sldId id="580" r:id="rId19"/>
    <p:sldId id="554" r:id="rId20"/>
    <p:sldId id="553" r:id="rId21"/>
    <p:sldId id="581" r:id="rId22"/>
    <p:sldId id="556" r:id="rId23"/>
    <p:sldId id="557" r:id="rId24"/>
    <p:sldId id="561" r:id="rId25"/>
    <p:sldId id="575" r:id="rId26"/>
    <p:sldId id="560" r:id="rId27"/>
    <p:sldId id="507" r:id="rId28"/>
    <p:sldId id="528" r:id="rId29"/>
    <p:sldId id="566" r:id="rId30"/>
    <p:sldId id="524" r:id="rId31"/>
    <p:sldId id="521" r:id="rId32"/>
    <p:sldId id="562" r:id="rId33"/>
    <p:sldId id="577" r:id="rId34"/>
    <p:sldId id="578" r:id="rId35"/>
    <p:sldId id="571" r:id="rId36"/>
    <p:sldId id="569" r:id="rId37"/>
    <p:sldId id="572" r:id="rId38"/>
    <p:sldId id="573" r:id="rId39"/>
    <p:sldId id="582" r:id="rId40"/>
    <p:sldId id="574" r:id="rId41"/>
    <p:sldId id="583" r:id="rId42"/>
    <p:sldId id="579" r:id="rId43"/>
    <p:sldId id="515" r:id="rId44"/>
    <p:sldId id="565" r:id="rId45"/>
    <p:sldId id="531" r:id="rId46"/>
    <p:sldId id="530" r:id="rId47"/>
    <p:sldId id="526" r:id="rId48"/>
    <p:sldId id="538" r:id="rId49"/>
    <p:sldId id="547" r:id="rId50"/>
    <p:sldId id="542" r:id="rId51"/>
    <p:sldId id="584" r:id="rId52"/>
    <p:sldId id="541" r:id="rId53"/>
    <p:sldId id="271" r:id="rId54"/>
    <p:sldId id="377" r:id="rId5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203ABEB-2F91-4EB4-811D-90E6A31DF5A2}">
          <p14:sldIdLst>
            <p14:sldId id="430"/>
          </p14:sldIdLst>
        </p14:section>
        <p14:section name="Body of Presentation" id="{3134B837-DC82-4AD0-A289-C27747844212}">
          <p14:sldIdLst>
            <p14:sldId id="464"/>
            <p14:sldId id="535"/>
            <p14:sldId id="551"/>
            <p14:sldId id="576"/>
            <p14:sldId id="552"/>
            <p14:sldId id="555"/>
            <p14:sldId id="580"/>
            <p14:sldId id="554"/>
            <p14:sldId id="553"/>
            <p14:sldId id="581"/>
            <p14:sldId id="556"/>
            <p14:sldId id="557"/>
            <p14:sldId id="561"/>
            <p14:sldId id="575"/>
            <p14:sldId id="560"/>
            <p14:sldId id="507"/>
            <p14:sldId id="528"/>
            <p14:sldId id="566"/>
            <p14:sldId id="524"/>
            <p14:sldId id="521"/>
            <p14:sldId id="562"/>
            <p14:sldId id="577"/>
            <p14:sldId id="578"/>
            <p14:sldId id="571"/>
            <p14:sldId id="569"/>
            <p14:sldId id="572"/>
            <p14:sldId id="573"/>
            <p14:sldId id="582"/>
            <p14:sldId id="574"/>
            <p14:sldId id="583"/>
            <p14:sldId id="579"/>
            <p14:sldId id="515"/>
            <p14:sldId id="565"/>
            <p14:sldId id="531"/>
            <p14:sldId id="530"/>
            <p14:sldId id="526"/>
            <p14:sldId id="538"/>
            <p14:sldId id="547"/>
            <p14:sldId id="542"/>
            <p14:sldId id="584"/>
            <p14:sldId id="541"/>
            <p14:sldId id="271"/>
            <p14:sldId id="377"/>
          </p14:sldIdLst>
        </p14:section>
        <p14:section name="Optional Components" id="{5D9C9D25-F193-4E3C-8E41-E580CD8313B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C46"/>
    <a:srgbClr val="EF4423"/>
    <a:srgbClr val="457EC1"/>
    <a:srgbClr val="59CC0E"/>
    <a:srgbClr val="0087FF"/>
    <a:srgbClr val="FF3C00"/>
    <a:srgbClr val="FFFFFF"/>
    <a:srgbClr val="F8F57B"/>
    <a:srgbClr val="0000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1" autoAdjust="0"/>
    <p:restoredTop sz="82590" autoAdjust="0"/>
  </p:normalViewPr>
  <p:slideViewPr>
    <p:cSldViewPr snapToGrid="0" snapToObjects="1">
      <p:cViewPr>
        <p:scale>
          <a:sx n="80" d="100"/>
          <a:sy n="80" d="100"/>
        </p:scale>
        <p:origin x="-1362" y="-726"/>
      </p:cViewPr>
      <p:guideLst>
        <p:guide orient="horz" pos="144"/>
        <p:guide orient="horz" pos="1200"/>
        <p:guide orient="horz" pos="2173"/>
        <p:guide orient="horz" pos="4176"/>
        <p:guide orient="horz" pos="1488"/>
        <p:guide orient="horz" pos="454"/>
        <p:guide pos="3840"/>
        <p:guide pos="327"/>
        <p:guide pos="1190"/>
        <p:guide pos="7350"/>
        <p:guide pos="7063"/>
        <p:guide pos="611"/>
      </p:guideLst>
    </p:cSldViewPr>
  </p:slideViewPr>
  <p:notesTextViewPr>
    <p:cViewPr>
      <p:scale>
        <a:sx n="100" d="100"/>
        <a:sy n="100" d="100"/>
      </p:scale>
      <p:origin x="0" y="0"/>
    </p:cViewPr>
  </p:notesTextViewPr>
  <p:sorterViewPr>
    <p:cViewPr>
      <p:scale>
        <a:sx n="25" d="100"/>
        <a:sy n="25" d="100"/>
      </p:scale>
      <p:origin x="0" y="0"/>
    </p:cViewPr>
  </p:sorterViewPr>
  <p:notesViewPr>
    <p:cSldViewPr snapToGrid="0" snapToObjects="1" showGuides="1">
      <p:cViewPr varScale="1">
        <p:scale>
          <a:sx n="80" d="100"/>
          <a:sy n="80" d="100"/>
        </p:scale>
        <p:origin x="-29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9/16/2011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9/16/2011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9/16/2011 11:28 AM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9/16/2011 11:28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11</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15</a:t>
            </a:fld>
            <a:endParaRPr lang="en-US" dirty="0"/>
          </a:p>
        </p:txBody>
      </p:sp>
    </p:spTree>
    <p:extLst>
      <p:ext uri="{BB962C8B-B14F-4D97-AF65-F5344CB8AC3E}">
        <p14:creationId xmlns:p14="http://schemas.microsoft.com/office/powerpoint/2010/main" val="2846306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18</a:t>
            </a:fld>
            <a:endParaRPr lang="en-US" dirty="0"/>
          </a:p>
        </p:txBody>
      </p:sp>
    </p:spTree>
    <p:extLst>
      <p:ext uri="{BB962C8B-B14F-4D97-AF65-F5344CB8AC3E}">
        <p14:creationId xmlns:p14="http://schemas.microsoft.com/office/powerpoint/2010/main" val="2846306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84630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3</a:t>
            </a:fld>
            <a:endParaRPr lang="en-US" dirty="0"/>
          </a:p>
        </p:txBody>
      </p:sp>
    </p:spTree>
    <p:extLst>
      <p:ext uri="{BB962C8B-B14F-4D97-AF65-F5344CB8AC3E}">
        <p14:creationId xmlns:p14="http://schemas.microsoft.com/office/powerpoint/2010/main" val="2846306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112611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846306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39</a:t>
            </a:fld>
            <a:endParaRPr lang="en-US" dirty="0"/>
          </a:p>
        </p:txBody>
      </p:sp>
    </p:spTree>
    <p:extLst>
      <p:ext uri="{BB962C8B-B14F-4D97-AF65-F5344CB8AC3E}">
        <p14:creationId xmlns:p14="http://schemas.microsoft.com/office/powerpoint/2010/main" val="2846306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9/16/2011 11:28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9/16/2011 11:28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9/16/2011 11:28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6</a:t>
            </a:fld>
            <a:endParaRPr lang="en-US" dirty="0"/>
          </a:p>
        </p:txBody>
      </p:sp>
    </p:spTree>
    <p:extLst>
      <p:ext uri="{BB962C8B-B14F-4D97-AF65-F5344CB8AC3E}">
        <p14:creationId xmlns:p14="http://schemas.microsoft.com/office/powerpoint/2010/main" val="284630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9/16/2011 11:28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9/16/2011 11:28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b="1" dirty="0" smtClean="0"/>
          </a:p>
        </p:txBody>
      </p:sp>
      <p:sp>
        <p:nvSpPr>
          <p:cNvPr id="4" name="Slide Number Placeholder 3"/>
          <p:cNvSpPr>
            <a:spLocks noGrp="1"/>
          </p:cNvSpPr>
          <p:nvPr>
            <p:ph type="sldNum" sz="quarter" idx="10"/>
          </p:nvPr>
        </p:nvSpPr>
        <p:spPr/>
        <p:txBody>
          <a:bodyPr/>
          <a:lstStyle/>
          <a:p>
            <a:fld id="{26C70BA7-54A9-4C9D-A4D9-4CF62DB81B3C}" type="slidenum">
              <a:rPr lang="en-US" smtClean="0"/>
              <a:t>9</a:t>
            </a:fld>
            <a:endParaRPr lang="en-US" dirty="0"/>
          </a:p>
        </p:txBody>
      </p:sp>
    </p:spTree>
    <p:extLst>
      <p:ext uri="{BB962C8B-B14F-4D97-AF65-F5344CB8AC3E}">
        <p14:creationId xmlns:p14="http://schemas.microsoft.com/office/powerpoint/2010/main" val="284630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9/16/2011 11:28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48502260"/>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87612042"/>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27044007"/>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84217302"/>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237333"/>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535458"/>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3342378"/>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272777215"/>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359894483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026137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01480527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9/16/2011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46988721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207808676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32830139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6" y="5644122"/>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6"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484"/>
            <a:ext cx="12203941" cy="6849517"/>
          </a:xfrm>
          <a:prstGeom prst="rect">
            <a:avLst/>
          </a:prstGeom>
        </p:spPr>
      </p:pic>
    </p:spTree>
    <p:extLst>
      <p:ext uri="{BB962C8B-B14F-4D97-AF65-F5344CB8AC3E}">
        <p14:creationId xmlns:p14="http://schemas.microsoft.com/office/powerpoint/2010/main" val="243312153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403893438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19536335"/>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87406201"/>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60190860"/>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8320579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200425548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11057679"/>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56876921"/>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709169"/>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501096"/>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2187350"/>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457124706"/>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104468142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78379157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508884565"/>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9/16/2011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7855914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t>9/16/2011</a:t>
            </a:fld>
            <a:endParaRPr lang="en-US" dirty="0"/>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pPr algn="l"/>
            <a:r>
              <a:rPr lang="en-US" dirty="0"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83838974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328089092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6" y="5644122"/>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6"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484"/>
            <a:ext cx="12203941" cy="6849517"/>
          </a:xfrm>
          <a:prstGeom prst="rect">
            <a:avLst/>
          </a:prstGeom>
        </p:spPr>
      </p:pic>
    </p:spTree>
    <p:extLst>
      <p:ext uri="{BB962C8B-B14F-4D97-AF65-F5344CB8AC3E}">
        <p14:creationId xmlns:p14="http://schemas.microsoft.com/office/powerpoint/2010/main" val="4176739613"/>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8386529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86295234"/>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05712225"/>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51042827"/>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67590327"/>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17229148"/>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40427012"/>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8321856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t>9/16/2011</a:t>
            </a:fld>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dirty="0"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8251669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107558"/>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76148"/>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8489870"/>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49668619"/>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338295285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01371379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7860870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9/16/2011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41276059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3222488887"/>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16231451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t>9/16/2011</a:t>
            </a:fld>
            <a:endParaRPr lang="en-US" dirty="0"/>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dirty="0" smtClean="0"/>
              <a:t>PAGE </a:t>
            </a:r>
            <a:fld id="{711B4CA8-52BE-46B1-A536-58CE1A3FAF74}" type="slidenum">
              <a:rPr lang="en-US" smtClean="0"/>
              <a:pPr algn="l"/>
              <a:t>‹#›</a:t>
            </a:fld>
            <a:endParaRPr lang="en-US" dirty="0"/>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76875325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6" y="5644122"/>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6"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484"/>
            <a:ext cx="12203941" cy="6849517"/>
          </a:xfrm>
          <a:prstGeom prst="rect">
            <a:avLst/>
          </a:prstGeom>
        </p:spPr>
      </p:pic>
    </p:spTree>
    <p:extLst>
      <p:ext uri="{BB962C8B-B14F-4D97-AF65-F5344CB8AC3E}">
        <p14:creationId xmlns:p14="http://schemas.microsoft.com/office/powerpoint/2010/main" val="1515960129"/>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788685676"/>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23561083"/>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66592384"/>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803154463"/>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20551178"/>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65685697"/>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10950064"/>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06219"/>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05022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279005029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6052526"/>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150263189"/>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205174209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5437551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61534826"/>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9/16/2011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93197327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42324045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30667586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766951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1"/>
            <a:ext cx="2844059" cy="365125"/>
          </a:xfrm>
          <a:prstGeom prst="rect">
            <a:avLst/>
          </a:prstGeom>
        </p:spPr>
        <p:txBody>
          <a:bodyPr lIns="121899" tIns="60949" rIns="121899" bIns="60949"/>
          <a:lstStyle/>
          <a:p>
            <a:fld id="{A1CFD51F-5542-4183-9E6D-DF6665177190}" type="datetimeFigureOut">
              <a:rPr lang="en-US" smtClean="0"/>
              <a:t>9/16/2011</a:t>
            </a:fld>
            <a:endParaRPr lang="en-US" dirty="0"/>
          </a:p>
        </p:txBody>
      </p:sp>
      <p:sp>
        <p:nvSpPr>
          <p:cNvPr id="5" name="Footer Placeholder 4"/>
          <p:cNvSpPr>
            <a:spLocks noGrp="1"/>
          </p:cNvSpPr>
          <p:nvPr>
            <p:ph type="ftr" sz="quarter" idx="11"/>
          </p:nvPr>
        </p:nvSpPr>
        <p:spPr>
          <a:xfrm>
            <a:off x="4164515" y="6356351"/>
            <a:ext cx="3859795" cy="365125"/>
          </a:xfrm>
          <a:prstGeom prst="rect">
            <a:avLst/>
          </a:prstGeom>
        </p:spPr>
        <p:txBody>
          <a:bodyPr lIns="121899" tIns="60949" rIns="121899" bIns="60949"/>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lIns="121899" tIns="60949" rIns="121899" bIns="60949"/>
          <a:lstStyle/>
          <a:p>
            <a:fld id="{86B3905C-5577-4B33-9447-31444F4A9FCC}" type="slidenum">
              <a:rPr lang="en-US" smtClean="0"/>
              <a:t>‹#›</a:t>
            </a:fld>
            <a:endParaRPr lang="en-US" dirty="0"/>
          </a:p>
        </p:txBody>
      </p:sp>
    </p:spTree>
    <p:extLst>
      <p:ext uri="{BB962C8B-B14F-4D97-AF65-F5344CB8AC3E}">
        <p14:creationId xmlns:p14="http://schemas.microsoft.com/office/powerpoint/2010/main" val="204601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26212"/>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730800026"/>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7435955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903115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2091882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742738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4014004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7398787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344901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594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59322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33830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4682771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9699048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51933785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294486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9/16/2011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793174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10864899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7596410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935552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06790845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208142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988791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267285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7085975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014070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42684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699928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8197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61094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979260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37238110"/>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164882738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61797871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9/16/2011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3576012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9/16/2011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8818914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5056862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39123893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86052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63652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27110222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7"/>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4" y="4343400"/>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3" y="190500"/>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38199649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5" y="4787308"/>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69964"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728796"/>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3"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34359083"/>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09020003"/>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46365674"/>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05102669"/>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6099437"/>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1631"/>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2"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4938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1334639"/>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72406977"/>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85847640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This is a subtitle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121204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hoto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269832"/>
            <a:ext cx="10242549" cy="1523497"/>
          </a:xfrm>
        </p:spPr>
        <p:txBody>
          <a:bodyPr anchor="ctr">
            <a:noAutofit/>
          </a:bodyPr>
          <a:lstStyle>
            <a:lvl1pPr algn="l">
              <a:lnSpc>
                <a:spcPct val="90000"/>
              </a:lnSpc>
              <a:defRPr sz="4800" spc="-200" baseline="0">
                <a:solidFill>
                  <a:schemeClr val="accent6">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27997892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hoto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4422420"/>
            <a:ext cx="10242549" cy="1523497"/>
          </a:xfrm>
        </p:spPr>
        <p:txBody>
          <a:bodyPr anchor="ctr">
            <a:noAutofit/>
          </a:bodyPr>
          <a:lstStyle>
            <a:lvl1pPr algn="l">
              <a:lnSpc>
                <a:spcPct val="90000"/>
              </a:lnSpc>
              <a:defRPr sz="4800" spc="-200" baseline="0">
                <a:solidFill>
                  <a:schemeClr val="bg1">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34924477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266985"/>
            <a:ext cx="9323388" cy="1523494"/>
          </a:xfrm>
        </p:spPr>
        <p:txBody>
          <a:bodyPr anchor="ctr" anchorCtr="0">
            <a:noAutofit/>
          </a:bodyPr>
          <a:lstStyle>
            <a:lvl1pPr>
              <a:lnSpc>
                <a:spcPct val="90000"/>
              </a:lnSpc>
              <a:defRPr sz="4400" i="0" u="none" baseline="0">
                <a:solidFill>
                  <a:schemeClr val="bg1">
                    <a:alpha val="99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4989"/>
            <a:ext cx="9323389" cy="461665"/>
          </a:xfrm>
        </p:spPr>
        <p:txBody>
          <a:bodyPr>
            <a:noAutofit/>
          </a:bodyPr>
          <a:lstStyle>
            <a:lvl1pPr marL="0" indent="0" algn="l">
              <a:lnSpc>
                <a:spcPct val="90000"/>
              </a:lnSpc>
              <a:spcBef>
                <a:spcPts val="0"/>
              </a:spcBef>
              <a:buNone/>
              <a:defRPr sz="2000" i="0" u="none">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4" y="2727972"/>
            <a:ext cx="1024255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9600" b="0" i="0" u="none" strike="noStrike" kern="1200" cap="none" spc="-642" normalizeH="0" baseline="0" noProof="0" dirty="0" smtClean="0">
                <a:ln w="11430"/>
                <a:solidFill>
                  <a:schemeClr val="bg1">
                    <a:alpha val="99000"/>
                  </a:schemeClr>
                </a:solidFill>
                <a:effectLst/>
                <a:uLnTx/>
                <a:uFillTx/>
                <a:latin typeface="Segoe UI" pitchFamily="34" charset="0"/>
                <a:ea typeface="+mn-ea"/>
                <a:cs typeface="+mn-cs"/>
              </a:defRPr>
            </a:lvl1pPr>
          </a:lstStyle>
          <a:p>
            <a:pPr lvl="0"/>
            <a:r>
              <a:rPr lang="en-US" dirty="0" smtClean="0"/>
              <a:t>click to…</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340619788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000570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lai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10209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9"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11" name="TextBox 10"/>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12" name="TextBox 11"/>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3" name="TextBox 12"/>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5231074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slides with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lvl1pPr>
              <a:defRPr>
                <a:solidFill>
                  <a:schemeClr val="bg1">
                    <a:alpha val="99000"/>
                  </a:schemeClr>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60966696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17126850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28972702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st without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4014350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59557671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5176" y="155537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5"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7" name="TextBox 6"/>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8" name="TextBox 7"/>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3448901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558255" y="226269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5150165"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547" y="1428623"/>
            <a:ext cx="5264408"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22354997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49999394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262696"/>
            <a:ext cx="5139406"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42429312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69301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812800" y="2302045"/>
            <a:ext cx="4964056"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16939152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693016"/>
            <a:ext cx="5150164"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615935" y="2302045"/>
            <a:ext cx="5171679"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384174582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5" name="TextBox 4"/>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smtClean="0">
              <a:solidFill>
                <a:srgbClr val="292929">
                  <a:lumMod val="75000"/>
                  <a:lumOff val="25000"/>
                  <a:alpha val="99000"/>
                </a:srgbClr>
              </a:solidFill>
            </a:endParaRPr>
          </a:p>
        </p:txBody>
      </p:sp>
      <p:sp>
        <p:nvSpPr>
          <p:cNvPr id="6" name="TextBox 5"/>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7" name="TextBox 6"/>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2914467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4199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alkin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accent6">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2319221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94360284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074851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3012050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953648885"/>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36085851"/>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1422910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image" Target="../media/image1.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theme" Target="../theme/theme10.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theme" Target="../theme/theme11.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image" Target="../media/image1.png"/><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1.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1.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8.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image" Target="../media/image1.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theme" Target="../theme/theme9.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25" r:id="rId12"/>
    <p:sldLayoutId id="2147483726" r:id="rId13"/>
    <p:sldLayoutId id="2147483727" r:id="rId14"/>
    <p:sldLayoutId id="2147483728" r:id="rId15"/>
    <p:sldLayoutId id="2147483729" r:id="rId16"/>
    <p:sldLayoutId id="2147483732"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1935620"/>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7139829"/>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4" r:id="rId2"/>
    <p:sldLayoutId id="2147483753" r:id="rId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882543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77089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2164768"/>
      </p:ext>
    </p:extLst>
  </p:cSld>
  <p:clrMap bg1="dk1" tx1="lt1" bg2="dk2" tx2="lt2" accent1="accent1" accent2="accent2" accent3="accent3" accent4="accent4" accent5="accent5" accent6="accent6" hlink="hlink" folHlink="folHlink"/>
  <p:sldLayoutIdLst>
    <p:sldLayoutId id="2147483775" r:id="rId1"/>
    <p:sldLayoutId id="2147483834" r:id="rId2"/>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5243304"/>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660" y="196326"/>
            <a:ext cx="11149013" cy="1163637"/>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5177" y="1684476"/>
            <a:ext cx="11149012" cy="155119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8774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transition>
    <p:fade/>
  </p:transition>
  <p:hf hdr="0"/>
  <p:txStyles>
    <p:title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0595394"/>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7041819"/>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2" r:id="rId16"/>
    <p:sldLayoutId id="2147483853" r:id="rId17"/>
    <p:sldLayoutId id="2147483873" r:id="rId1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hyperlink" Target="http://go.microsoft.com/fwlink/p/?LinkId=227308" TargetMode="External"/><Relationship Id="rId2" Type="http://schemas.openxmlformats.org/officeDocument/2006/relationships/hyperlink" Target="http://go.microsoft.com/fwlink/?LinkId=227340&amp;clcid=0x409" TargetMode="External"/><Relationship Id="rId1" Type="http://schemas.openxmlformats.org/officeDocument/2006/relationships/slideLayout" Target="../slideLayouts/slideLayout117.xml"/><Relationship Id="rId5" Type="http://schemas.openxmlformats.org/officeDocument/2006/relationships/hyperlink" Target="http://forums.dev.windows.com/" TargetMode="External"/><Relationship Id="rId4" Type="http://schemas.openxmlformats.org/officeDocument/2006/relationships/hyperlink" Target="http://msdn.microsoft.com/window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432" y="1480475"/>
            <a:ext cx="9293388" cy="1523497"/>
          </a:xfrm>
        </p:spPr>
        <p:txBody>
          <a:bodyPr/>
          <a:lstStyle/>
          <a:p>
            <a:r>
              <a:rPr lang="en-US" sz="4800" dirty="0"/>
              <a:t>Designing systems and </a:t>
            </a:r>
            <a:r>
              <a:rPr lang="en-US" sz="4800" dirty="0" smtClean="0"/>
              <a:t/>
            </a:r>
            <a:br>
              <a:rPr lang="en-US" sz="4800" dirty="0" smtClean="0"/>
            </a:br>
            <a:r>
              <a:rPr lang="en-US" sz="4800" dirty="0" smtClean="0"/>
              <a:t>developing </a:t>
            </a:r>
            <a:r>
              <a:rPr lang="en-US" sz="4800" dirty="0"/>
              <a:t>drivers for NFC</a:t>
            </a:r>
          </a:p>
        </p:txBody>
      </p:sp>
      <p:sp>
        <p:nvSpPr>
          <p:cNvPr id="3" name="Subtitle 2"/>
          <p:cNvSpPr>
            <a:spLocks noGrp="1"/>
          </p:cNvSpPr>
          <p:nvPr>
            <p:ph type="subTitle" idx="1"/>
          </p:nvPr>
        </p:nvSpPr>
        <p:spPr>
          <a:xfrm>
            <a:off x="969964" y="3996550"/>
            <a:ext cx="8552408" cy="463255"/>
          </a:xfrm>
        </p:spPr>
        <p:txBody>
          <a:bodyPr/>
          <a:lstStyle/>
          <a:p>
            <a:r>
              <a:rPr lang="en-US" dirty="0" smtClean="0">
                <a:latin typeface="+mj-lt"/>
              </a:rPr>
              <a:t>Max Morris</a:t>
            </a:r>
          </a:p>
          <a:p>
            <a:r>
              <a:rPr lang="en-US" dirty="0"/>
              <a:t>Principal Program </a:t>
            </a:r>
            <a:r>
              <a:rPr lang="en-US" dirty="0" smtClean="0"/>
              <a:t>Manager</a:t>
            </a:r>
            <a:endParaRPr lang="en-US" dirty="0">
              <a:latin typeface="+mj-lt"/>
            </a:endParaRPr>
          </a:p>
          <a:p>
            <a:r>
              <a:rPr lang="en-US" dirty="0" smtClean="0">
                <a:latin typeface="+mj-lt"/>
              </a:rPr>
              <a:t>Priya Dandawate     </a:t>
            </a:r>
          </a:p>
          <a:p>
            <a:r>
              <a:rPr lang="en-US" dirty="0" smtClean="0"/>
              <a:t>Program Manager     </a:t>
            </a:r>
          </a:p>
          <a:p>
            <a:r>
              <a:rPr lang="en-US" dirty="0" smtClean="0"/>
              <a:t>Microsoft Corporation</a:t>
            </a:r>
            <a:endParaRPr lang="en-US" dirty="0"/>
          </a:p>
        </p:txBody>
      </p:sp>
      <p:sp>
        <p:nvSpPr>
          <p:cNvPr id="9" name="Text Placeholder 8"/>
          <p:cNvSpPr>
            <a:spLocks noGrp="1"/>
          </p:cNvSpPr>
          <p:nvPr>
            <p:ph type="body" sz="quarter" idx="10"/>
          </p:nvPr>
        </p:nvSpPr>
        <p:spPr/>
        <p:txBody>
          <a:bodyPr/>
          <a:lstStyle/>
          <a:p>
            <a:r>
              <a:rPr lang="en-US" dirty="0" smtClean="0"/>
              <a:t>HW-269T</a:t>
            </a:r>
            <a:endParaRPr lang="en-US" dirty="0"/>
          </a:p>
        </p:txBody>
      </p:sp>
    </p:spTree>
    <p:extLst>
      <p:ext uri="{BB962C8B-B14F-4D97-AF65-F5344CB8AC3E}">
        <p14:creationId xmlns:p14="http://schemas.microsoft.com/office/powerpoint/2010/main" val="1082811341"/>
      </p:ext>
    </p:extLst>
  </p:cSld>
  <p:clrMapOvr>
    <a:masterClrMapping/>
  </p:clrMapOvr>
  <p:transition>
    <p:strips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Cute kissing, </a:t>
            </a:r>
            <a:br>
              <a:rPr lang="en-US" dirty="0" smtClean="0"/>
            </a:br>
            <a:r>
              <a:rPr lang="en-US" dirty="0" smtClean="0"/>
              <a:t>or hi-fiving?</a:t>
            </a:r>
            <a:endParaRPr lang="en-US" dirty="0"/>
          </a:p>
        </p:txBody>
      </p:sp>
      <p:sp>
        <p:nvSpPr>
          <p:cNvPr id="4" name="Text Placeholder 3"/>
          <p:cNvSpPr>
            <a:spLocks noGrp="1"/>
          </p:cNvSpPr>
          <p:nvPr>
            <p:ph type="body" sz="quarter" idx="10"/>
          </p:nvPr>
        </p:nvSpPr>
        <p:spPr/>
        <p:txBody>
          <a:bodyPr/>
          <a:lstStyle/>
          <a:p>
            <a:r>
              <a:rPr spc="0" dirty="0" smtClean="0"/>
              <a:t>v</a:t>
            </a:r>
            <a:r>
              <a:rPr dirty="0" smtClean="0"/>
              <a:t>id</a:t>
            </a:r>
            <a:r>
              <a:rPr spc="0" dirty="0" smtClean="0"/>
              <a:t>e</a:t>
            </a:r>
            <a:r>
              <a:rPr dirty="0" smtClean="0"/>
              <a:t>o</a:t>
            </a:r>
            <a:endParaRPr lang="en-US" dirty="0"/>
          </a:p>
        </p:txBody>
      </p:sp>
    </p:spTree>
    <p:extLst>
      <p:ext uri="{BB962C8B-B14F-4D97-AF65-F5344CB8AC3E}">
        <p14:creationId xmlns:p14="http://schemas.microsoft.com/office/powerpoint/2010/main" val="2431746928"/>
      </p:ext>
    </p:extLst>
  </p:cSld>
  <p:clrMapOvr>
    <a:masterClrMapping/>
  </p:clrMapOvr>
  <p:transition>
    <p:strips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pc="0" dirty="0" smtClean="0"/>
              <a:t>v</a:t>
            </a:r>
            <a:r>
              <a:rPr dirty="0" smtClean="0"/>
              <a:t>id</a:t>
            </a:r>
            <a:r>
              <a:rPr spc="0" dirty="0" smtClean="0"/>
              <a:t>e</a:t>
            </a:r>
            <a:r>
              <a:rPr dirty="0" smtClean="0"/>
              <a:t>o</a:t>
            </a:r>
            <a:endParaRPr lang="en-US" dirty="0"/>
          </a:p>
        </p:txBody>
      </p:sp>
      <p:pic>
        <p:nvPicPr>
          <p:cNvPr id="3" name="Gestur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587"/>
            <a:ext cx="12188825" cy="6856413"/>
          </a:xfrm>
          <a:prstGeom prst="rect">
            <a:avLst/>
          </a:prstGeom>
        </p:spPr>
      </p:pic>
    </p:spTree>
    <p:extLst>
      <p:ext uri="{BB962C8B-B14F-4D97-AF65-F5344CB8AC3E}">
        <p14:creationId xmlns:p14="http://schemas.microsoft.com/office/powerpoint/2010/main" val="2163960674"/>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b="1" dirty="0" smtClean="0"/>
              <a:t>Proximity user model</a:t>
            </a:r>
            <a:endParaRPr lang="en-US" dirty="0"/>
          </a:p>
        </p:txBody>
      </p:sp>
      <p:sp>
        <p:nvSpPr>
          <p:cNvPr id="3" name="Text Placeholder 2"/>
          <p:cNvSpPr>
            <a:spLocks noGrp="1"/>
          </p:cNvSpPr>
          <p:nvPr>
            <p:ph type="body" sz="quarter" idx="10"/>
          </p:nvPr>
        </p:nvSpPr>
        <p:spPr>
          <a:xfrm>
            <a:off x="519114" y="1187560"/>
            <a:ext cx="11149012" cy="4235006"/>
          </a:xfrm>
        </p:spPr>
        <p:txBody>
          <a:bodyPr/>
          <a:lstStyle/>
          <a:p>
            <a:r>
              <a:rPr lang="en-US" dirty="0" smtClean="0"/>
              <a:t>Tap and go is a gesture…</a:t>
            </a:r>
          </a:p>
          <a:p>
            <a:endParaRPr lang="en-US" dirty="0" smtClean="0"/>
          </a:p>
          <a:p>
            <a:pPr marL="0" indent="0">
              <a:buNone/>
            </a:pPr>
            <a:r>
              <a:rPr lang="en-US" dirty="0" smtClean="0"/>
              <a:t>	… that’s a natural interaction </a:t>
            </a:r>
          </a:p>
          <a:p>
            <a:pPr marL="0" indent="0">
              <a:buNone/>
            </a:pPr>
            <a:r>
              <a:rPr lang="en-US" dirty="0" smtClean="0"/>
              <a:t>	… between people</a:t>
            </a:r>
          </a:p>
          <a:p>
            <a:pPr marL="0" indent="0">
              <a:buNone/>
            </a:pPr>
            <a:r>
              <a:rPr lang="en-US" dirty="0" smtClean="0"/>
              <a:t>	… in close proximity to each other</a:t>
            </a:r>
          </a:p>
          <a:p>
            <a:pPr marL="0" indent="0">
              <a:buNone/>
            </a:pPr>
            <a:r>
              <a:rPr lang="en-US" dirty="0" smtClean="0"/>
              <a:t>	… through devices they are holding</a:t>
            </a:r>
          </a:p>
          <a:p>
            <a:pPr marL="0" indent="0">
              <a:buNone/>
            </a:pPr>
            <a:r>
              <a:rPr lang="en-US" dirty="0"/>
              <a:t>	</a:t>
            </a:r>
            <a:endParaRPr lang="en-US" dirty="0" smtClean="0"/>
          </a:p>
          <a:p>
            <a:pPr marL="0" indent="0">
              <a:buNone/>
            </a:pPr>
            <a:r>
              <a:rPr lang="en-US" dirty="0" smtClean="0"/>
              <a:t>		… to do something together.</a:t>
            </a:r>
          </a:p>
        </p:txBody>
      </p:sp>
    </p:spTree>
    <p:extLst>
      <p:ext uri="{BB962C8B-B14F-4D97-AF65-F5344CB8AC3E}">
        <p14:creationId xmlns:p14="http://schemas.microsoft.com/office/powerpoint/2010/main" val="3628797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7719642" cy="923330"/>
          </a:xfrm>
          <a:prstGeom prst="rect">
            <a:avLst/>
          </a:prstGeom>
          <a:noFill/>
        </p:spPr>
        <p:txBody>
          <a:bodyPr wrap="square" rtlCol="0">
            <a:spAutoFit/>
          </a:bodyPr>
          <a:lstStyle/>
          <a:p>
            <a:r>
              <a:rPr lang="en-US" sz="5400" dirty="0" smtClean="0">
                <a:solidFill>
                  <a:srgbClr val="FFFFFF"/>
                </a:solidFill>
              </a:rPr>
              <a:t>Programming model</a:t>
            </a:r>
          </a:p>
        </p:txBody>
      </p:sp>
    </p:spTree>
    <p:extLst>
      <p:ext uri="{BB962C8B-B14F-4D97-AF65-F5344CB8AC3E}">
        <p14:creationId xmlns:p14="http://schemas.microsoft.com/office/powerpoint/2010/main" val="82523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Tap and go experiences</a:t>
            </a:r>
            <a:endParaRPr lang="en-US" dirty="0"/>
          </a:p>
        </p:txBody>
      </p:sp>
      <p:sp>
        <p:nvSpPr>
          <p:cNvPr id="3" name="Text Placeholder 2"/>
          <p:cNvSpPr>
            <a:spLocks noGrp="1"/>
          </p:cNvSpPr>
          <p:nvPr>
            <p:ph type="body" sz="quarter" idx="10"/>
          </p:nvPr>
        </p:nvSpPr>
        <p:spPr>
          <a:xfrm>
            <a:off x="519114" y="1162800"/>
            <a:ext cx="11149012" cy="3490186"/>
          </a:xfrm>
        </p:spPr>
        <p:txBody>
          <a:bodyPr/>
          <a:lstStyle/>
          <a:p>
            <a:r>
              <a:rPr lang="en-US" dirty="0" smtClean="0"/>
              <a:t>Send &amp; receive simple messages</a:t>
            </a:r>
          </a:p>
          <a:p>
            <a:pPr lvl="1"/>
            <a:endParaRPr lang="en-US" dirty="0"/>
          </a:p>
          <a:p>
            <a:r>
              <a:rPr lang="en-US" dirty="0" smtClean="0"/>
              <a:t>Connect an app with the same app on another device</a:t>
            </a:r>
          </a:p>
          <a:p>
            <a:pPr lvl="1"/>
            <a:endParaRPr lang="en-US" dirty="0" smtClean="0"/>
          </a:p>
          <a:p>
            <a:r>
              <a:rPr lang="en-US" dirty="0" smtClean="0"/>
              <a:t>Leverage the </a:t>
            </a:r>
            <a:r>
              <a:rPr lang="en-US" dirty="0"/>
              <a:t>Share contract </a:t>
            </a:r>
            <a:r>
              <a:rPr lang="en-US" dirty="0" smtClean="0"/>
              <a:t>to send files</a:t>
            </a:r>
          </a:p>
          <a:p>
            <a:pPr lvl="1"/>
            <a:endParaRPr lang="en-US" dirty="0"/>
          </a:p>
          <a:p>
            <a:r>
              <a:rPr lang="en-US" dirty="0"/>
              <a:t>Setting up a </a:t>
            </a:r>
            <a:r>
              <a:rPr lang="en-US" dirty="0" smtClean="0"/>
              <a:t>device</a:t>
            </a:r>
            <a:endParaRPr lang="en-US" dirty="0"/>
          </a:p>
        </p:txBody>
      </p:sp>
    </p:spTree>
    <p:extLst>
      <p:ext uri="{BB962C8B-B14F-4D97-AF65-F5344CB8AC3E}">
        <p14:creationId xmlns:p14="http://schemas.microsoft.com/office/powerpoint/2010/main" val="289491265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9316" y="1754331"/>
            <a:ext cx="11373292" cy="1990726"/>
          </a:xfrm>
        </p:spPr>
        <p:txBody>
          <a:bodyPr>
            <a:noAutofit/>
          </a:bodyPr>
          <a:lstStyle/>
          <a:p>
            <a:pPr algn="ctr"/>
            <a:r>
              <a:rPr lang="en-US" dirty="0" smtClean="0">
                <a:latin typeface="+mn-lt"/>
              </a:rPr>
              <a:t>Tap and go experiences have a common pattern</a:t>
            </a:r>
            <a:endParaRPr lang="en-US" dirty="0">
              <a:latin typeface="+mn-lt"/>
            </a:endParaRPr>
          </a:p>
        </p:txBody>
      </p:sp>
      <p:sp>
        <p:nvSpPr>
          <p:cNvPr id="3" name="Rectangle 2"/>
          <p:cNvSpPr/>
          <p:nvPr/>
        </p:nvSpPr>
        <p:spPr>
          <a:xfrm>
            <a:off x="459316" y="3203773"/>
            <a:ext cx="11373292" cy="2123658"/>
          </a:xfrm>
          <a:prstGeom prst="rect">
            <a:avLst/>
          </a:prstGeom>
        </p:spPr>
        <p:txBody>
          <a:bodyPr wrap="square">
            <a:spAutoFit/>
          </a:bodyPr>
          <a:lstStyle/>
          <a:p>
            <a:pPr algn="ctr"/>
            <a:r>
              <a:rPr lang="en-US" sz="4400" spc="-100" dirty="0">
                <a:ln w="3175">
                  <a:noFill/>
                </a:ln>
                <a:gradFill flip="none" rotWithShape="1">
                  <a:gsLst>
                    <a:gs pos="0">
                      <a:srgbClr val="FFFFFF"/>
                    </a:gs>
                    <a:gs pos="86000">
                      <a:srgbClr val="FFFFFF"/>
                    </a:gs>
                  </a:gsLst>
                  <a:lin ang="5400000" scaled="0"/>
                  <a:tileRect/>
                </a:gradFill>
                <a:cs typeface="Arial" charset="0"/>
              </a:rPr>
              <a:t>Windows </a:t>
            </a:r>
            <a:r>
              <a:rPr lang="en-US" sz="4400" spc="-100" dirty="0" smtClean="0">
                <a:ln w="3175">
                  <a:noFill/>
                </a:ln>
                <a:gradFill flip="none" rotWithShape="1">
                  <a:gsLst>
                    <a:gs pos="0">
                      <a:srgbClr val="FFFFFF"/>
                    </a:gs>
                    <a:gs pos="86000">
                      <a:srgbClr val="FFFFFF"/>
                    </a:gs>
                  </a:gsLst>
                  <a:lin ang="5400000" scaled="0"/>
                  <a:tileRect/>
                </a:gradFill>
                <a:cs typeface="Arial" charset="0"/>
              </a:rPr>
              <a:t>provides a simple programming construct for this pattern so apps </a:t>
            </a:r>
            <a:r>
              <a:rPr lang="en-US" sz="4400" spc="-100" dirty="0">
                <a:ln w="3175">
                  <a:noFill/>
                </a:ln>
                <a:gradFill flip="none" rotWithShape="1">
                  <a:gsLst>
                    <a:gs pos="0">
                      <a:srgbClr val="FFFFFF"/>
                    </a:gs>
                    <a:gs pos="86000">
                      <a:srgbClr val="FFFFFF"/>
                    </a:gs>
                  </a:gsLst>
                  <a:lin ang="5400000" scaled="0"/>
                  <a:tileRect/>
                </a:gradFill>
                <a:cs typeface="Arial" charset="0"/>
              </a:rPr>
              <a:t>can </a:t>
            </a:r>
            <a:r>
              <a:rPr lang="en-US" sz="4400" spc="-100" dirty="0" smtClean="0">
                <a:ln w="3175">
                  <a:noFill/>
                </a:ln>
                <a:gradFill flip="none" rotWithShape="1">
                  <a:gsLst>
                    <a:gs pos="0">
                      <a:srgbClr val="FFFFFF"/>
                    </a:gs>
                    <a:gs pos="86000">
                      <a:srgbClr val="FFFFFF"/>
                    </a:gs>
                  </a:gsLst>
                  <a:lin ang="5400000" scaled="0"/>
                  <a:tileRect/>
                </a:gradFill>
                <a:cs typeface="Arial" charset="0"/>
              </a:rPr>
              <a:t>focus on the </a:t>
            </a:r>
            <a:r>
              <a:rPr lang="en-US" sz="4400" spc="-100" dirty="0">
                <a:ln w="3175">
                  <a:noFill/>
                </a:ln>
                <a:gradFill flip="none" rotWithShape="1">
                  <a:gsLst>
                    <a:gs pos="0">
                      <a:srgbClr val="FFFFFF"/>
                    </a:gs>
                    <a:gs pos="86000">
                      <a:srgbClr val="FFFFFF"/>
                    </a:gs>
                  </a:gsLst>
                  <a:lin ang="5400000" scaled="0"/>
                  <a:tileRect/>
                </a:gradFill>
                <a:cs typeface="Arial" charset="0"/>
              </a:rPr>
              <a:t>experience</a:t>
            </a:r>
            <a:endParaRPr lang="en-US" dirty="0"/>
          </a:p>
        </p:txBody>
      </p:sp>
    </p:spTree>
    <p:extLst>
      <p:ext uri="{BB962C8B-B14F-4D97-AF65-F5344CB8AC3E}">
        <p14:creationId xmlns:p14="http://schemas.microsoft.com/office/powerpoint/2010/main" val="48571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Tap and go as a programming construct</a:t>
            </a:r>
            <a:endParaRPr lang="en-US" dirty="0"/>
          </a:p>
        </p:txBody>
      </p:sp>
      <p:sp>
        <p:nvSpPr>
          <p:cNvPr id="3" name="Text Placeholder 2"/>
          <p:cNvSpPr>
            <a:spLocks noGrp="1"/>
          </p:cNvSpPr>
          <p:nvPr>
            <p:ph type="body" sz="quarter" idx="10"/>
          </p:nvPr>
        </p:nvSpPr>
        <p:spPr>
          <a:xfrm>
            <a:off x="519113" y="1187560"/>
            <a:ext cx="11415587" cy="5115246"/>
          </a:xfrm>
        </p:spPr>
        <p:txBody>
          <a:bodyPr/>
          <a:lstStyle/>
          <a:p>
            <a:r>
              <a:rPr lang="en-US" dirty="0"/>
              <a:t>Tap and go is about anticipating user intent &amp; triggering actions</a:t>
            </a:r>
          </a:p>
          <a:p>
            <a:endParaRPr lang="en-US" dirty="0" smtClean="0"/>
          </a:p>
          <a:p>
            <a:r>
              <a:rPr lang="en-US" dirty="0" smtClean="0"/>
              <a:t>The common tap and go pattern</a:t>
            </a:r>
          </a:p>
          <a:p>
            <a:pPr lvl="1"/>
            <a:r>
              <a:rPr lang="en-US" dirty="0" smtClean="0"/>
              <a:t>User sets the context</a:t>
            </a:r>
          </a:p>
          <a:p>
            <a:pPr lvl="1"/>
            <a:r>
              <a:rPr lang="en-US" dirty="0" smtClean="0"/>
              <a:t>User taps to another device</a:t>
            </a:r>
          </a:p>
          <a:p>
            <a:pPr lvl="1"/>
            <a:r>
              <a:rPr lang="en-US" dirty="0" smtClean="0"/>
              <a:t>User’s expected action is triggered</a:t>
            </a:r>
          </a:p>
          <a:p>
            <a:pPr lvl="1"/>
            <a:endParaRPr lang="en-US" dirty="0"/>
          </a:p>
          <a:p>
            <a:r>
              <a:rPr lang="en-US" dirty="0" smtClean="0"/>
              <a:t>Tap and go is not about talking machine language to a radio</a:t>
            </a:r>
          </a:p>
          <a:p>
            <a:endParaRPr lang="en-US" dirty="0"/>
          </a:p>
          <a:p>
            <a:endParaRPr lang="en-US" dirty="0"/>
          </a:p>
        </p:txBody>
      </p:sp>
    </p:spTree>
    <p:extLst>
      <p:ext uri="{BB962C8B-B14F-4D97-AF65-F5344CB8AC3E}">
        <p14:creationId xmlns:p14="http://schemas.microsoft.com/office/powerpoint/2010/main" val="289831762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7719642" cy="1754326"/>
          </a:xfrm>
          <a:prstGeom prst="rect">
            <a:avLst/>
          </a:prstGeom>
          <a:noFill/>
        </p:spPr>
        <p:txBody>
          <a:bodyPr wrap="square" rtlCol="0">
            <a:spAutoFit/>
          </a:bodyPr>
          <a:lstStyle/>
          <a:p>
            <a:r>
              <a:rPr lang="en-US" sz="5400" dirty="0" smtClean="0">
                <a:solidFill>
                  <a:srgbClr val="FFFFFF"/>
                </a:solidFill>
              </a:rPr>
              <a:t>Proximity stack </a:t>
            </a:r>
          </a:p>
          <a:p>
            <a:r>
              <a:rPr lang="en-US" sz="5400" dirty="0" smtClean="0">
                <a:solidFill>
                  <a:srgbClr val="FFFFFF"/>
                </a:solidFill>
              </a:rPr>
              <a:t>&amp; driver development</a:t>
            </a:r>
            <a:endParaRPr lang="en-US" sz="5400" dirty="0">
              <a:solidFill>
                <a:srgbClr val="FFFFFF"/>
              </a:solidFill>
            </a:endParaRPr>
          </a:p>
        </p:txBody>
      </p:sp>
    </p:spTree>
    <p:extLst>
      <p:ext uri="{BB962C8B-B14F-4D97-AF65-F5344CB8AC3E}">
        <p14:creationId xmlns:p14="http://schemas.microsoft.com/office/powerpoint/2010/main" val="2653124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smtClean="0">
                <a:latin typeface="+mn-lt"/>
              </a:rPr>
              <a:t>Windows and a proximity solution work together to deliver simplicity &amp; predictability</a:t>
            </a:r>
            <a:endParaRPr lang="en-US" dirty="0">
              <a:latin typeface="+mn-lt"/>
            </a:endParaRPr>
          </a:p>
        </p:txBody>
      </p:sp>
    </p:spTree>
    <p:extLst>
      <p:ext uri="{BB962C8B-B14F-4D97-AF65-F5344CB8AC3E}">
        <p14:creationId xmlns:p14="http://schemas.microsoft.com/office/powerpoint/2010/main" val="290844221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230549"/>
            <a:ext cx="10969943" cy="1990726"/>
          </a:xfrm>
        </p:spPr>
        <p:txBody>
          <a:bodyPr>
            <a:noAutofit/>
          </a:bodyPr>
          <a:lstStyle/>
          <a:p>
            <a:pPr algn="ctr"/>
            <a:r>
              <a:rPr lang="en-US" dirty="0">
                <a:latin typeface="+mn-lt"/>
              </a:rPr>
              <a:t>NFC is the leading proximity </a:t>
            </a:r>
            <a:r>
              <a:rPr lang="en-US" dirty="0" smtClean="0">
                <a:latin typeface="+mn-lt"/>
              </a:rPr>
              <a:t>technology</a:t>
            </a:r>
            <a:br>
              <a:rPr lang="en-US" dirty="0" smtClean="0">
                <a:latin typeface="+mn-lt"/>
              </a:rPr>
            </a:br>
            <a:r>
              <a:rPr lang="en-US" dirty="0">
                <a:latin typeface="+mn-lt"/>
              </a:rPr>
              <a:t/>
            </a:r>
            <a:br>
              <a:rPr lang="en-US" dirty="0">
                <a:latin typeface="+mn-lt"/>
              </a:rPr>
            </a:br>
            <a:endParaRPr lang="en-US" dirty="0">
              <a:latin typeface="+mn-lt"/>
            </a:endParaRPr>
          </a:p>
        </p:txBody>
      </p:sp>
      <p:sp>
        <p:nvSpPr>
          <p:cNvPr id="4" name="Title 1"/>
          <p:cNvSpPr txBox="1">
            <a:spLocks/>
          </p:cNvSpPr>
          <p:nvPr/>
        </p:nvSpPr>
        <p:spPr>
          <a:xfrm>
            <a:off x="611713" y="3432904"/>
            <a:ext cx="10969943" cy="199072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dirty="0" smtClean="0">
                <a:latin typeface="+mn-lt"/>
              </a:rPr>
              <a:t>NFC provides a compatibility baseline to enable the tap and go scenarios</a:t>
            </a:r>
            <a:endParaRPr lang="en-US" dirty="0">
              <a:latin typeface="+mn-lt"/>
            </a:endParaRPr>
          </a:p>
        </p:txBody>
      </p:sp>
    </p:spTree>
    <p:extLst>
      <p:ext uri="{BB962C8B-B14F-4D97-AF65-F5344CB8AC3E}">
        <p14:creationId xmlns:p14="http://schemas.microsoft.com/office/powerpoint/2010/main" val="351156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0"/>
          </p:nvPr>
        </p:nvSpPr>
        <p:spPr>
          <a:xfrm>
            <a:off x="519114" y="1447799"/>
            <a:ext cx="11149012" cy="3693319"/>
          </a:xfrm>
        </p:spPr>
        <p:txBody>
          <a:bodyPr/>
          <a:lstStyle/>
          <a:p>
            <a:r>
              <a:rPr lang="en-US" dirty="0" smtClean="0"/>
              <a:t>Proximity user model &amp; scenarios</a:t>
            </a:r>
          </a:p>
          <a:p>
            <a:r>
              <a:rPr lang="en-US" dirty="0" smtClean="0"/>
              <a:t>Programming model</a:t>
            </a:r>
          </a:p>
          <a:p>
            <a:r>
              <a:rPr lang="en-US" dirty="0" smtClean="0"/>
              <a:t>Proximity stack &amp; driver development</a:t>
            </a:r>
          </a:p>
          <a:p>
            <a:r>
              <a:rPr lang="en-US" smtClean="0"/>
              <a:t>Design considerations</a:t>
            </a:r>
            <a:endParaRPr lang="en-US" dirty="0" smtClean="0"/>
          </a:p>
          <a:p>
            <a:endParaRPr lang="en-US" b="1" dirty="0" smtClean="0"/>
          </a:p>
          <a:p>
            <a:pPr marL="0" indent="0">
              <a:buNone/>
            </a:pPr>
            <a:r>
              <a:rPr lang="en-US" dirty="0">
                <a:latin typeface="+mj-lt"/>
              </a:rPr>
              <a:t>You’ll leave with examples of how to</a:t>
            </a:r>
          </a:p>
          <a:p>
            <a:r>
              <a:rPr lang="en-US" dirty="0" smtClean="0"/>
              <a:t>Create a system that integrates your proximity solution</a:t>
            </a:r>
          </a:p>
        </p:txBody>
      </p:sp>
    </p:spTree>
    <p:extLst>
      <p:ext uri="{BB962C8B-B14F-4D97-AF65-F5344CB8AC3E}">
        <p14:creationId xmlns:p14="http://schemas.microsoft.com/office/powerpoint/2010/main" val="391095287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075" y="228600"/>
            <a:ext cx="11149013" cy="609398"/>
          </a:xfrm>
        </p:spPr>
        <p:txBody>
          <a:bodyPr/>
          <a:lstStyle/>
          <a:p>
            <a:r>
              <a:rPr lang="en-US" dirty="0" smtClean="0"/>
              <a:t>Windows proximity architecture</a:t>
            </a:r>
            <a:endParaRPr lang="en-US" dirty="0"/>
          </a:p>
        </p:txBody>
      </p:sp>
      <p:sp>
        <p:nvSpPr>
          <p:cNvPr id="6" name="Text Box 18"/>
          <p:cNvSpPr txBox="1">
            <a:spLocks noChangeArrowheads="1"/>
          </p:cNvSpPr>
          <p:nvPr/>
        </p:nvSpPr>
        <p:spPr bwMode="auto">
          <a:xfrm>
            <a:off x="2694016" y="2161934"/>
            <a:ext cx="4674761" cy="863369"/>
          </a:xfrm>
          <a:prstGeom prst="rect">
            <a:avLst/>
          </a:prstGeom>
          <a:solidFill>
            <a:schemeClr val="accent1"/>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 </a:t>
            </a:r>
            <a:r>
              <a:rPr lang="en-US" sz="1600" dirty="0">
                <a:solidFill>
                  <a:schemeClr val="bg1"/>
                </a:solidFill>
                <a:effectLst/>
                <a:latin typeface="+mj-lt"/>
                <a:ea typeface="Calibri"/>
                <a:cs typeface="Times New Roman"/>
              </a:rPr>
              <a:t>API</a:t>
            </a:r>
          </a:p>
        </p:txBody>
      </p:sp>
      <p:sp>
        <p:nvSpPr>
          <p:cNvPr id="7" name="Text Box 54"/>
          <p:cNvSpPr txBox="1">
            <a:spLocks noChangeArrowheads="1"/>
          </p:cNvSpPr>
          <p:nvPr/>
        </p:nvSpPr>
        <p:spPr bwMode="auto">
          <a:xfrm>
            <a:off x="5031396" y="3240127"/>
            <a:ext cx="5561253" cy="686228"/>
          </a:xfrm>
          <a:prstGeom prst="rect">
            <a:avLst/>
          </a:prstGeom>
          <a:solidFill>
            <a:schemeClr val="accent1"/>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 </a:t>
            </a:r>
            <a:r>
              <a:rPr lang="en-US" sz="1600" dirty="0" smtClean="0">
                <a:solidFill>
                  <a:schemeClr val="bg1"/>
                </a:solidFill>
                <a:latin typeface="+mj-lt"/>
                <a:ea typeface="Calibri"/>
                <a:cs typeface="Times New Roman"/>
              </a:rPr>
              <a:t> </a:t>
            </a:r>
            <a:r>
              <a:rPr lang="en-US" sz="1600" dirty="0" smtClean="0">
                <a:solidFill>
                  <a:schemeClr val="bg1"/>
                </a:solidFill>
                <a:effectLst/>
                <a:latin typeface="+mj-lt"/>
                <a:ea typeface="Calibri"/>
                <a:cs typeface="Times New Roman"/>
              </a:rPr>
              <a:t>Service</a:t>
            </a:r>
            <a:endParaRPr lang="en-US" sz="1600" dirty="0">
              <a:solidFill>
                <a:schemeClr val="bg1"/>
              </a:solidFill>
              <a:effectLst/>
              <a:latin typeface="+mj-lt"/>
              <a:ea typeface="Calibri"/>
              <a:cs typeface="Times New Roman"/>
            </a:endParaRPr>
          </a:p>
        </p:txBody>
      </p:sp>
      <p:sp>
        <p:nvSpPr>
          <p:cNvPr id="8" name="Text Box 7"/>
          <p:cNvSpPr txBox="1">
            <a:spLocks noChangeArrowheads="1"/>
          </p:cNvSpPr>
          <p:nvPr/>
        </p:nvSpPr>
        <p:spPr bwMode="auto">
          <a:xfrm>
            <a:off x="2694016" y="1091820"/>
            <a:ext cx="1211740"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31" name="Text Box 49"/>
          <p:cNvSpPr txBox="1">
            <a:spLocks noChangeArrowheads="1"/>
          </p:cNvSpPr>
          <p:nvPr/>
        </p:nvSpPr>
        <p:spPr bwMode="auto">
          <a:xfrm>
            <a:off x="7682061" y="2139478"/>
            <a:ext cx="1298652"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a:t>
            </a:r>
          </a:p>
          <a:p>
            <a:pPr marL="0" marR="0" algn="ctr">
              <a:spcBef>
                <a:spcPts val="0"/>
              </a:spcBef>
              <a:spcAft>
                <a:spcPts val="0"/>
              </a:spcAft>
            </a:pPr>
            <a:r>
              <a:rPr lang="en-US" sz="1600" dirty="0">
                <a:solidFill>
                  <a:schemeClr val="bg1"/>
                </a:solidFill>
                <a:effectLst/>
                <a:latin typeface="+mj-lt"/>
                <a:ea typeface="Calibri"/>
                <a:cs typeface="Times New Roman"/>
              </a:rPr>
              <a:t>Pairing Experience</a:t>
            </a:r>
          </a:p>
        </p:txBody>
      </p:sp>
      <p:sp>
        <p:nvSpPr>
          <p:cNvPr id="32" name="Text Box 49"/>
          <p:cNvSpPr txBox="1">
            <a:spLocks noChangeArrowheads="1"/>
          </p:cNvSpPr>
          <p:nvPr/>
        </p:nvSpPr>
        <p:spPr bwMode="auto">
          <a:xfrm>
            <a:off x="1180530" y="2140738"/>
            <a:ext cx="1298652" cy="884565"/>
          </a:xfrm>
          <a:prstGeom prst="rect">
            <a:avLst/>
          </a:prstGeom>
          <a:solidFill>
            <a:schemeClr val="accent1"/>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Installed</a:t>
            </a:r>
          </a:p>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List</a:t>
            </a:r>
            <a:endParaRPr lang="en-US" sz="1600" dirty="0">
              <a:solidFill>
                <a:schemeClr val="bg1"/>
              </a:solidFill>
              <a:effectLst/>
              <a:latin typeface="+mj-lt"/>
              <a:ea typeface="Calibri"/>
              <a:cs typeface="Times New Roman"/>
            </a:endParaRPr>
          </a:p>
        </p:txBody>
      </p:sp>
      <p:sp>
        <p:nvSpPr>
          <p:cNvPr id="62" name="Text Box 54"/>
          <p:cNvSpPr txBox="1">
            <a:spLocks noChangeArrowheads="1"/>
          </p:cNvSpPr>
          <p:nvPr/>
        </p:nvSpPr>
        <p:spPr bwMode="auto">
          <a:xfrm>
            <a:off x="8980713" y="4109915"/>
            <a:ext cx="1611936" cy="686228"/>
          </a:xfrm>
          <a:prstGeom prst="rect">
            <a:avLst/>
          </a:prstGeom>
          <a:solidFill>
            <a:schemeClr val="accent1"/>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Firewall</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a:solidFill>
                  <a:schemeClr val="bg1"/>
                </a:solidFill>
                <a:effectLst/>
                <a:latin typeface="+mj-lt"/>
                <a:ea typeface="Calibri"/>
                <a:cs typeface="Times New Roman"/>
              </a:rPr>
              <a:t>Service</a:t>
            </a:r>
          </a:p>
        </p:txBody>
      </p:sp>
      <p:sp>
        <p:nvSpPr>
          <p:cNvPr id="63" name="Text Box 7"/>
          <p:cNvSpPr txBox="1">
            <a:spLocks noChangeArrowheads="1"/>
          </p:cNvSpPr>
          <p:nvPr/>
        </p:nvSpPr>
        <p:spPr bwMode="auto">
          <a:xfrm>
            <a:off x="4219040" y="1091820"/>
            <a:ext cx="1211740"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64" name="Text Box 7"/>
          <p:cNvSpPr txBox="1">
            <a:spLocks noChangeArrowheads="1"/>
          </p:cNvSpPr>
          <p:nvPr/>
        </p:nvSpPr>
        <p:spPr bwMode="auto">
          <a:xfrm>
            <a:off x="6157037" y="1091820"/>
            <a:ext cx="1211740"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65" name="Text Box 49"/>
          <p:cNvSpPr txBox="1">
            <a:spLocks noChangeArrowheads="1"/>
          </p:cNvSpPr>
          <p:nvPr/>
        </p:nvSpPr>
        <p:spPr bwMode="auto">
          <a:xfrm>
            <a:off x="9293997" y="2139478"/>
            <a:ext cx="1298652"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 Sharing Experience</a:t>
            </a:r>
            <a:endParaRPr lang="en-US" sz="1600" dirty="0">
              <a:solidFill>
                <a:schemeClr val="bg1"/>
              </a:solidFill>
              <a:effectLst/>
              <a:latin typeface="+mj-lt"/>
              <a:ea typeface="Calibri"/>
              <a:cs typeface="Times New Roman"/>
            </a:endParaRPr>
          </a:p>
        </p:txBody>
      </p:sp>
      <p:sp>
        <p:nvSpPr>
          <p:cNvPr id="66" name="Text Box 54"/>
          <p:cNvSpPr txBox="1">
            <a:spLocks noChangeArrowheads="1"/>
          </p:cNvSpPr>
          <p:nvPr/>
        </p:nvSpPr>
        <p:spPr bwMode="auto">
          <a:xfrm>
            <a:off x="8980713" y="5098822"/>
            <a:ext cx="1611936" cy="686228"/>
          </a:xfrm>
          <a:prstGeom prst="rect">
            <a:avLst/>
          </a:prstGeom>
          <a:solidFill>
            <a:schemeClr val="accent2"/>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Networking drivers</a:t>
            </a:r>
            <a:endParaRPr lang="en-US" sz="1600" dirty="0">
              <a:solidFill>
                <a:schemeClr val="bg1"/>
              </a:solidFill>
              <a:effectLst/>
              <a:latin typeface="+mj-lt"/>
              <a:ea typeface="Calibri"/>
              <a:cs typeface="Times New Roman"/>
            </a:endParaRPr>
          </a:p>
        </p:txBody>
      </p:sp>
      <p:sp>
        <p:nvSpPr>
          <p:cNvPr id="67" name="Text Box 18"/>
          <p:cNvSpPr txBox="1">
            <a:spLocks noChangeArrowheads="1"/>
          </p:cNvSpPr>
          <p:nvPr/>
        </p:nvSpPr>
        <p:spPr bwMode="auto">
          <a:xfrm>
            <a:off x="2694017" y="5098822"/>
            <a:ext cx="58846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sp>
        <p:nvSpPr>
          <p:cNvPr id="68" name="Text Box 18"/>
          <p:cNvSpPr txBox="1">
            <a:spLocks noChangeArrowheads="1"/>
          </p:cNvSpPr>
          <p:nvPr/>
        </p:nvSpPr>
        <p:spPr bwMode="auto">
          <a:xfrm>
            <a:off x="2694017" y="5934145"/>
            <a:ext cx="58846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cxnSp>
        <p:nvCxnSpPr>
          <p:cNvPr id="71" name="Straight Connector 70"/>
          <p:cNvCxnSpPr/>
          <p:nvPr/>
        </p:nvCxnSpPr>
        <p:spPr>
          <a:xfrm>
            <a:off x="5628305" y="1354071"/>
            <a:ext cx="272018" cy="0"/>
          </a:xfrm>
          <a:prstGeom prst="line">
            <a:avLst/>
          </a:prstGeom>
          <a:ln>
            <a:solidFill>
              <a:schemeClr val="tx1"/>
            </a:solidFill>
            <a:prstDash val="sysDot"/>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854042" y="2006221"/>
            <a:ext cx="10099344" cy="2920621"/>
          </a:xfrm>
          <a:prstGeom prst="rect">
            <a:avLst/>
          </a:prstGeom>
          <a:noFill/>
          <a:ln>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21" name="Text Box 54"/>
          <p:cNvSpPr txBox="1">
            <a:spLocks noChangeArrowheads="1"/>
          </p:cNvSpPr>
          <p:nvPr/>
        </p:nvSpPr>
        <p:spPr bwMode="auto">
          <a:xfrm>
            <a:off x="8980713" y="5934145"/>
            <a:ext cx="1611935" cy="657727"/>
          </a:xfrm>
          <a:prstGeom prst="rect">
            <a:avLst/>
          </a:prstGeom>
          <a:solidFill>
            <a:schemeClr val="accent2"/>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Networking devices</a:t>
            </a:r>
            <a:endParaRPr lang="en-US" sz="1600" dirty="0">
              <a:solidFill>
                <a:schemeClr val="bg1"/>
              </a:solidFill>
              <a:effectLst/>
              <a:latin typeface="+mj-lt"/>
              <a:ea typeface="Calibri"/>
              <a:cs typeface="Times New Roman"/>
            </a:endParaRPr>
          </a:p>
        </p:txBody>
      </p:sp>
      <p:sp>
        <p:nvSpPr>
          <p:cNvPr id="22" name="Text Box 7"/>
          <p:cNvSpPr txBox="1">
            <a:spLocks noChangeArrowheads="1"/>
          </p:cNvSpPr>
          <p:nvPr/>
        </p:nvSpPr>
        <p:spPr bwMode="auto">
          <a:xfrm>
            <a:off x="1180530" y="1091820"/>
            <a:ext cx="1298652" cy="705163"/>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Tree>
    <p:extLst>
      <p:ext uri="{BB962C8B-B14F-4D97-AF65-F5344CB8AC3E}">
        <p14:creationId xmlns:p14="http://schemas.microsoft.com/office/powerpoint/2010/main" val="345822417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Device driver model</a:t>
            </a:r>
            <a:endParaRPr lang="en-US" dirty="0"/>
          </a:p>
        </p:txBody>
      </p:sp>
      <p:sp>
        <p:nvSpPr>
          <p:cNvPr id="3" name="Text Placeholder 2"/>
          <p:cNvSpPr>
            <a:spLocks noGrp="1"/>
          </p:cNvSpPr>
          <p:nvPr>
            <p:ph type="body" sz="quarter" idx="10"/>
          </p:nvPr>
        </p:nvSpPr>
        <p:spPr>
          <a:xfrm>
            <a:off x="519114" y="1447800"/>
            <a:ext cx="11149012" cy="4044184"/>
          </a:xfrm>
        </p:spPr>
        <p:txBody>
          <a:bodyPr/>
          <a:lstStyle/>
          <a:p>
            <a:pPr marL="460375" lvl="1" indent="-460375"/>
            <a:r>
              <a:rPr lang="en-US" dirty="0" smtClean="0"/>
              <a:t>GUID_DEVINTERFACE_NFP</a:t>
            </a:r>
          </a:p>
          <a:p>
            <a:pPr marL="460375" lvl="1" indent="-460375"/>
            <a:endParaRPr lang="en-US" dirty="0"/>
          </a:p>
          <a:p>
            <a:r>
              <a:rPr lang="en-US" dirty="0" smtClean="0"/>
              <a:t>New device interface class with nine new IOCTLs defined</a:t>
            </a:r>
          </a:p>
          <a:p>
            <a:pPr marL="460375" lvl="1" indent="0">
              <a:buNone/>
            </a:pPr>
            <a:endParaRPr lang="en-US" dirty="0"/>
          </a:p>
          <a:p>
            <a:r>
              <a:rPr lang="en-US" dirty="0" smtClean="0"/>
              <a:t>Models the tap and go gesture at the device level</a:t>
            </a:r>
          </a:p>
          <a:p>
            <a:endParaRPr lang="en-US" dirty="0"/>
          </a:p>
          <a:p>
            <a:r>
              <a:rPr lang="en-US" dirty="0"/>
              <a:t>The driver </a:t>
            </a:r>
            <a:r>
              <a:rPr lang="en-US" dirty="0" smtClean="0"/>
              <a:t>implements </a:t>
            </a:r>
            <a:r>
              <a:rPr lang="en-US" dirty="0"/>
              <a:t>a state machine for handling </a:t>
            </a:r>
            <a:r>
              <a:rPr lang="en-US" dirty="0" smtClean="0"/>
              <a:t>pub/sub</a:t>
            </a:r>
          </a:p>
          <a:p>
            <a:endParaRPr lang="en-US" dirty="0"/>
          </a:p>
        </p:txBody>
      </p:sp>
    </p:spTree>
    <p:extLst>
      <p:ext uri="{BB962C8B-B14F-4D97-AF65-F5344CB8AC3E}">
        <p14:creationId xmlns:p14="http://schemas.microsoft.com/office/powerpoint/2010/main" val="360016265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Device driver model</a:t>
            </a:r>
            <a:endParaRPr lang="en-US" dirty="0"/>
          </a:p>
        </p:txBody>
      </p:sp>
      <p:sp>
        <p:nvSpPr>
          <p:cNvPr id="3" name="Text Placeholder 2"/>
          <p:cNvSpPr>
            <a:spLocks noGrp="1"/>
          </p:cNvSpPr>
          <p:nvPr>
            <p:ph type="body" sz="quarter" idx="10"/>
          </p:nvPr>
        </p:nvSpPr>
        <p:spPr>
          <a:xfrm>
            <a:off x="519114" y="1447800"/>
            <a:ext cx="11149012" cy="4505849"/>
          </a:xfrm>
        </p:spPr>
        <p:txBody>
          <a:bodyPr/>
          <a:lstStyle/>
          <a:p>
            <a:r>
              <a:rPr lang="en-US" dirty="0"/>
              <a:t>Developers classify messages into namespaces for routing</a:t>
            </a:r>
          </a:p>
          <a:p>
            <a:pPr marL="0" indent="0">
              <a:buNone/>
            </a:pPr>
            <a:endParaRPr lang="en-US" dirty="0"/>
          </a:p>
          <a:p>
            <a:r>
              <a:rPr lang="en-US" dirty="0" smtClean="0"/>
              <a:t>Each </a:t>
            </a:r>
            <a:r>
              <a:rPr lang="en-US" dirty="0"/>
              <a:t>publication and subscription is a unique open </a:t>
            </a:r>
            <a:r>
              <a:rPr lang="en-US" dirty="0" smtClean="0"/>
              <a:t>handle </a:t>
            </a:r>
          </a:p>
          <a:p>
            <a:pPr lvl="1"/>
            <a:r>
              <a:rPr lang="en-US" dirty="0" smtClean="0"/>
              <a:t>So, messages in the driver are </a:t>
            </a:r>
            <a:r>
              <a:rPr lang="en-US" dirty="0"/>
              <a:t>a collection of reads and </a:t>
            </a:r>
            <a:r>
              <a:rPr lang="en-US" dirty="0" smtClean="0"/>
              <a:t>writes</a:t>
            </a:r>
          </a:p>
          <a:p>
            <a:pPr lvl="1"/>
            <a:r>
              <a:rPr lang="en-US" dirty="0" smtClean="0"/>
              <a:t>The driver pends the collection until a match is made during a tap</a:t>
            </a:r>
            <a:endParaRPr lang="en-US" dirty="0"/>
          </a:p>
          <a:p>
            <a:endParaRPr lang="en-US" dirty="0" smtClean="0"/>
          </a:p>
          <a:p>
            <a:r>
              <a:rPr lang="en-US" dirty="0" smtClean="0"/>
              <a:t>Upon being triggered by tap and go, the driver</a:t>
            </a:r>
          </a:p>
          <a:p>
            <a:pPr lvl="1"/>
            <a:r>
              <a:rPr lang="en-US" dirty="0" smtClean="0"/>
              <a:t>Sends active publications, notifying publishers of transmission</a:t>
            </a:r>
          </a:p>
          <a:p>
            <a:pPr lvl="1"/>
            <a:r>
              <a:rPr lang="en-US" dirty="0" smtClean="0"/>
              <a:t>Receives messages &amp; maps to subscriptions, notifying subscribers</a:t>
            </a:r>
          </a:p>
        </p:txBody>
      </p:sp>
    </p:spTree>
    <p:extLst>
      <p:ext uri="{BB962C8B-B14F-4D97-AF65-F5344CB8AC3E}">
        <p14:creationId xmlns:p14="http://schemas.microsoft.com/office/powerpoint/2010/main" val="222813124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Windows 8 uses the proximity driver</a:t>
            </a:r>
            <a:endParaRPr lang="en-US" dirty="0"/>
          </a:p>
        </p:txBody>
      </p:sp>
      <p:sp>
        <p:nvSpPr>
          <p:cNvPr id="3" name="Text Placeholder 2"/>
          <p:cNvSpPr>
            <a:spLocks noGrp="1"/>
          </p:cNvSpPr>
          <p:nvPr>
            <p:ph type="body" sz="quarter" idx="10"/>
          </p:nvPr>
        </p:nvSpPr>
        <p:spPr>
          <a:xfrm>
            <a:off x="519114" y="1447800"/>
            <a:ext cx="11149012" cy="4370427"/>
          </a:xfrm>
        </p:spPr>
        <p:txBody>
          <a:bodyPr/>
          <a:lstStyle/>
          <a:p>
            <a:r>
              <a:rPr lang="en-US" dirty="0" smtClean="0"/>
              <a:t>Windows is active with an installed &amp; enabled driver</a:t>
            </a:r>
          </a:p>
          <a:p>
            <a:pPr lvl="1"/>
            <a:r>
              <a:rPr lang="en-US" dirty="0" smtClean="0"/>
              <a:t>Subscriptions for arrival &amp; departure of another device</a:t>
            </a:r>
          </a:p>
          <a:p>
            <a:pPr lvl="1"/>
            <a:r>
              <a:rPr lang="en-US" dirty="0" smtClean="0"/>
              <a:t>Subscriptions to pair devices over a wireless transport</a:t>
            </a:r>
          </a:p>
          <a:p>
            <a:pPr lvl="1"/>
            <a:r>
              <a:rPr lang="en-US" dirty="0" smtClean="0"/>
              <a:t>Subscriptions &amp; publications for peer-to-peer sessions</a:t>
            </a:r>
          </a:p>
          <a:p>
            <a:pPr lvl="1"/>
            <a:r>
              <a:rPr lang="en-US" dirty="0" smtClean="0"/>
              <a:t>Subscriptions for URIs and MIME content</a:t>
            </a:r>
          </a:p>
          <a:p>
            <a:endParaRPr lang="en-US" dirty="0" smtClean="0"/>
          </a:p>
          <a:p>
            <a:r>
              <a:rPr lang="en-US" dirty="0" smtClean="0"/>
              <a:t>Sleep or lock screen </a:t>
            </a:r>
          </a:p>
          <a:p>
            <a:pPr lvl="1"/>
            <a:r>
              <a:rPr lang="en-US" dirty="0" smtClean="0"/>
              <a:t>Service sends the IOCTL to disable each publication &amp; subscription</a:t>
            </a:r>
          </a:p>
          <a:p>
            <a:pPr lvl="1"/>
            <a:r>
              <a:rPr lang="en-US" dirty="0" smtClean="0"/>
              <a:t>On resume, service sends the IOCTL to enable</a:t>
            </a:r>
          </a:p>
        </p:txBody>
      </p:sp>
    </p:spTree>
    <p:extLst>
      <p:ext uri="{BB962C8B-B14F-4D97-AF65-F5344CB8AC3E}">
        <p14:creationId xmlns:p14="http://schemas.microsoft.com/office/powerpoint/2010/main" val="408511930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b="1" dirty="0" smtClean="0"/>
              <a:t>How proximity drivers use NFC</a:t>
            </a:r>
            <a:endParaRPr lang="en-US" dirty="0"/>
          </a:p>
        </p:txBody>
      </p:sp>
      <p:sp>
        <p:nvSpPr>
          <p:cNvPr id="3" name="Text Placeholder 2"/>
          <p:cNvSpPr>
            <a:spLocks noGrp="1"/>
          </p:cNvSpPr>
          <p:nvPr>
            <p:ph type="body" sz="quarter" idx="10"/>
          </p:nvPr>
        </p:nvSpPr>
        <p:spPr>
          <a:xfrm>
            <a:off x="519114" y="1447800"/>
            <a:ext cx="11149012" cy="5047536"/>
          </a:xfrm>
        </p:spPr>
        <p:txBody>
          <a:bodyPr/>
          <a:lstStyle/>
          <a:p>
            <a:r>
              <a:rPr lang="en-US" dirty="0" smtClean="0"/>
              <a:t>Drivers implement NFC Forum protocols for interop</a:t>
            </a:r>
          </a:p>
          <a:p>
            <a:endParaRPr lang="en-US" dirty="0" smtClean="0"/>
          </a:p>
          <a:p>
            <a:r>
              <a:rPr lang="en-US" dirty="0" smtClean="0"/>
              <a:t>Windows messages are packaged in NDEF format</a:t>
            </a:r>
          </a:p>
          <a:p>
            <a:pPr lvl="1"/>
            <a:r>
              <a:rPr lang="en-US" dirty="0" smtClean="0"/>
              <a:t>NDEF = NFC Data Exchange Format</a:t>
            </a:r>
          </a:p>
          <a:p>
            <a:pPr marL="460375" lvl="1" indent="0">
              <a:buNone/>
            </a:pPr>
            <a:endParaRPr lang="en-US" dirty="0" smtClean="0"/>
          </a:p>
          <a:p>
            <a:r>
              <a:rPr lang="en-US" dirty="0" smtClean="0"/>
              <a:t>PC-to-PC scenarios use SNEP for multi-message exchange</a:t>
            </a:r>
          </a:p>
          <a:p>
            <a:pPr lvl="1"/>
            <a:r>
              <a:rPr lang="en-US" dirty="0" smtClean="0"/>
              <a:t>SNEP = Simple NDEF Exchange Protocol, runs over LLCP</a:t>
            </a:r>
          </a:p>
          <a:p>
            <a:pPr lvl="1"/>
            <a:r>
              <a:rPr lang="en-US" dirty="0" smtClean="0"/>
              <a:t>LLCP = Logical Link Control Protocol, runs over NFC peer-to-peer</a:t>
            </a:r>
          </a:p>
          <a:p>
            <a:endParaRPr lang="en-US" dirty="0" smtClean="0"/>
          </a:p>
          <a:p>
            <a:r>
              <a:rPr lang="en-US" dirty="0"/>
              <a:t>Tag reading &amp; writing scenarios just use NDEF directly </a:t>
            </a:r>
          </a:p>
        </p:txBody>
      </p:sp>
    </p:spTree>
    <p:extLst>
      <p:ext uri="{BB962C8B-B14F-4D97-AF65-F5344CB8AC3E}">
        <p14:creationId xmlns:p14="http://schemas.microsoft.com/office/powerpoint/2010/main" val="56130838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929801" y="5493049"/>
            <a:ext cx="710131"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Polling</a:t>
            </a:r>
          </a:p>
        </p:txBody>
      </p:sp>
      <p:sp>
        <p:nvSpPr>
          <p:cNvPr id="4" name="Title 3"/>
          <p:cNvSpPr>
            <a:spLocks noGrp="1"/>
          </p:cNvSpPr>
          <p:nvPr>
            <p:ph type="title"/>
          </p:nvPr>
        </p:nvSpPr>
        <p:spPr>
          <a:xfrm>
            <a:off x="539075" y="228600"/>
            <a:ext cx="11149013" cy="609398"/>
          </a:xfrm>
        </p:spPr>
        <p:txBody>
          <a:bodyPr/>
          <a:lstStyle/>
          <a:p>
            <a:r>
              <a:rPr lang="en-US" dirty="0" smtClean="0"/>
              <a:t>Subscribing to a message</a:t>
            </a:r>
            <a:endParaRPr lang="en-US" dirty="0"/>
          </a:p>
        </p:txBody>
      </p:sp>
      <p:sp>
        <p:nvSpPr>
          <p:cNvPr id="19" name="Text Box 7"/>
          <p:cNvSpPr txBox="1">
            <a:spLocks noChangeArrowheads="1"/>
          </p:cNvSpPr>
          <p:nvPr/>
        </p:nvSpPr>
        <p:spPr bwMode="auto">
          <a:xfrm>
            <a:off x="8065668"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26" name="Text Box 18"/>
          <p:cNvSpPr txBox="1">
            <a:spLocks noChangeArrowheads="1"/>
          </p:cNvSpPr>
          <p:nvPr/>
        </p:nvSpPr>
        <p:spPr bwMode="auto">
          <a:xfrm>
            <a:off x="8065668"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27" name="Rectangle 26"/>
          <p:cNvSpPr/>
          <p:nvPr/>
        </p:nvSpPr>
        <p:spPr>
          <a:xfrm>
            <a:off x="7836080"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29" name="Text Box 49"/>
          <p:cNvSpPr txBox="1">
            <a:spLocks noChangeArrowheads="1"/>
          </p:cNvSpPr>
          <p:nvPr/>
        </p:nvSpPr>
        <p:spPr bwMode="auto">
          <a:xfrm>
            <a:off x="8075159"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cxnSp>
        <p:nvCxnSpPr>
          <p:cNvPr id="3" name="Straight Arrow Connector 2"/>
          <p:cNvCxnSpPr/>
          <p:nvPr/>
        </p:nvCxnSpPr>
        <p:spPr>
          <a:xfrm>
            <a:off x="8447969" y="2001704"/>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447969" y="3325344"/>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447969" y="4449386"/>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450244" y="5544927"/>
            <a:ext cx="0" cy="746691"/>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03559" y="2035945"/>
            <a:ext cx="1035540"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Subscribe</a:t>
            </a:r>
          </a:p>
        </p:txBody>
      </p:sp>
      <p:sp>
        <p:nvSpPr>
          <p:cNvPr id="37" name="TextBox 36"/>
          <p:cNvSpPr txBox="1"/>
          <p:nvPr/>
        </p:nvSpPr>
        <p:spPr>
          <a:xfrm>
            <a:off x="2513209" y="3059050"/>
            <a:ext cx="5125890" cy="923330"/>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Open Handle,</a:t>
            </a:r>
          </a:p>
          <a:p>
            <a:pPr algn="r"/>
            <a:r>
              <a:rPr lang="en-US" sz="2000" smtClean="0"/>
              <a:t>IOCTL_NFP_GET_NEXT_SUBSCRIBED_MESSAGE,</a:t>
            </a:r>
          </a:p>
          <a:p>
            <a:pPr algn="r"/>
            <a:r>
              <a:rPr lang="en-US" sz="2000" smtClean="0">
                <a:gradFill>
                  <a:gsLst>
                    <a:gs pos="0">
                      <a:schemeClr val="tx1"/>
                    </a:gs>
                    <a:gs pos="86000">
                      <a:schemeClr val="tx1"/>
                    </a:gs>
                  </a:gsLst>
                  <a:lin ang="5400000" scaled="0"/>
                </a:gradFill>
              </a:rPr>
              <a:t>Pends the IOCTL</a:t>
            </a:r>
            <a:endParaRPr lang="en-US" sz="2000" dirty="0" smtClean="0">
              <a:gradFill>
                <a:gsLst>
                  <a:gs pos="0">
                    <a:schemeClr val="tx1"/>
                  </a:gs>
                  <a:gs pos="86000">
                    <a:schemeClr val="tx1"/>
                  </a:gs>
                </a:gsLst>
                <a:lin ang="5400000" scaled="0"/>
              </a:gradFill>
            </a:endParaRPr>
          </a:p>
        </p:txBody>
      </p:sp>
      <p:sp>
        <p:nvSpPr>
          <p:cNvPr id="38" name="TextBox 37"/>
          <p:cNvSpPr txBox="1"/>
          <p:nvPr/>
        </p:nvSpPr>
        <p:spPr>
          <a:xfrm>
            <a:off x="7049248" y="4449386"/>
            <a:ext cx="604332"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Begin</a:t>
            </a:r>
          </a:p>
        </p:txBody>
      </p:sp>
      <p:grpSp>
        <p:nvGrpSpPr>
          <p:cNvPr id="5" name="Group 4"/>
          <p:cNvGrpSpPr/>
          <p:nvPr/>
        </p:nvGrpSpPr>
        <p:grpSpPr>
          <a:xfrm>
            <a:off x="6767898" y="3858468"/>
            <a:ext cx="1389922" cy="401692"/>
            <a:chOff x="6767898" y="3858468"/>
            <a:chExt cx="1389922" cy="401692"/>
          </a:xfrm>
        </p:grpSpPr>
        <p:sp>
          <p:nvSpPr>
            <p:cNvPr id="2" name="U-Turn Arrow 1"/>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23" name="TextBox 22"/>
            <p:cNvSpPr txBox="1"/>
            <p:nvPr/>
          </p:nvSpPr>
          <p:spPr>
            <a:xfrm>
              <a:off x="6767898" y="3858468"/>
              <a:ext cx="872034"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Pending</a:t>
              </a:r>
            </a:p>
          </p:txBody>
        </p:sp>
      </p:grpSp>
      <p:sp>
        <p:nvSpPr>
          <p:cNvPr id="25" name="Text Box 18"/>
          <p:cNvSpPr txBox="1">
            <a:spLocks noChangeArrowheads="1"/>
          </p:cNvSpPr>
          <p:nvPr/>
        </p:nvSpPr>
        <p:spPr bwMode="auto">
          <a:xfrm>
            <a:off x="8065668"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spTree>
    <p:extLst>
      <p:ext uri="{BB962C8B-B14F-4D97-AF65-F5344CB8AC3E}">
        <p14:creationId xmlns:p14="http://schemas.microsoft.com/office/powerpoint/2010/main" val="4165601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xit" presetSubtype="0" fill="hold" grpId="1"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xit" presetSubtype="0" fill="hold" grpId="1" nodeType="withEffect">
                                  <p:stCondLst>
                                    <p:cond delay="0"/>
                                  </p:stCondLst>
                                  <p:childTnLst>
                                    <p:animEffect transition="out" filter="fade">
                                      <p:cBhvr>
                                        <p:cTn id="37" dur="500"/>
                                        <p:tgtEl>
                                          <p:spTgt spid="37"/>
                                        </p:tgtEl>
                                      </p:cBhvr>
                                    </p:animEffect>
                                    <p:set>
                                      <p:cBhvr>
                                        <p:cTn id="38" dur="1" fill="hold">
                                          <p:stCondLst>
                                            <p:cond delay="499"/>
                                          </p:stCondLst>
                                        </p:cTn>
                                        <p:tgtEl>
                                          <p:spTgt spid="3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xit" presetSubtype="0" fill="hold" grpId="1" nodeType="withEffect">
                                  <p:stCondLst>
                                    <p:cond delay="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9" grpId="1"/>
      <p:bldP spid="37" grpId="0"/>
      <p:bldP spid="37" grpId="1"/>
      <p:bldP spid="38" grpId="0"/>
      <p:bldP spid="3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075" y="228600"/>
            <a:ext cx="11149013" cy="609398"/>
          </a:xfrm>
        </p:spPr>
        <p:txBody>
          <a:bodyPr/>
          <a:lstStyle/>
          <a:p>
            <a:r>
              <a:rPr lang="en-US" dirty="0" smtClean="0"/>
              <a:t>Publishing a message</a:t>
            </a:r>
            <a:endParaRPr lang="en-US" dirty="0"/>
          </a:p>
        </p:txBody>
      </p:sp>
      <p:sp>
        <p:nvSpPr>
          <p:cNvPr id="8" name="Text Box 7"/>
          <p:cNvSpPr txBox="1">
            <a:spLocks noChangeArrowheads="1"/>
          </p:cNvSpPr>
          <p:nvPr/>
        </p:nvSpPr>
        <p:spPr bwMode="auto">
          <a:xfrm>
            <a:off x="557106"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31" name="Text Box 49"/>
          <p:cNvSpPr txBox="1">
            <a:spLocks noChangeArrowheads="1"/>
          </p:cNvSpPr>
          <p:nvPr/>
        </p:nvSpPr>
        <p:spPr bwMode="auto">
          <a:xfrm>
            <a:off x="557106"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sp>
        <p:nvSpPr>
          <p:cNvPr id="68" name="Text Box 18"/>
          <p:cNvSpPr txBox="1">
            <a:spLocks noChangeArrowheads="1"/>
          </p:cNvSpPr>
          <p:nvPr/>
        </p:nvSpPr>
        <p:spPr bwMode="auto">
          <a:xfrm>
            <a:off x="2363532"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20" name="Rectangle 19"/>
          <p:cNvSpPr/>
          <p:nvPr/>
        </p:nvSpPr>
        <p:spPr>
          <a:xfrm>
            <a:off x="327518"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57" name="TextBox 56"/>
          <p:cNvSpPr txBox="1"/>
          <p:nvPr/>
        </p:nvSpPr>
        <p:spPr>
          <a:xfrm>
            <a:off x="4470507" y="5517104"/>
            <a:ext cx="710131"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Polling</a:t>
            </a:r>
          </a:p>
        </p:txBody>
      </p:sp>
      <p:cxnSp>
        <p:nvCxnSpPr>
          <p:cNvPr id="60" name="Straight Arrow Connector 59"/>
          <p:cNvCxnSpPr/>
          <p:nvPr/>
        </p:nvCxnSpPr>
        <p:spPr>
          <a:xfrm>
            <a:off x="3766787" y="2008649"/>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739496" y="3325343"/>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766787" y="4457128"/>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766787" y="5524105"/>
            <a:ext cx="0" cy="746691"/>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470507" y="2035945"/>
            <a:ext cx="764633"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Publish</a:t>
            </a:r>
          </a:p>
        </p:txBody>
      </p:sp>
      <p:sp>
        <p:nvSpPr>
          <p:cNvPr id="74" name="TextBox 73"/>
          <p:cNvSpPr txBox="1"/>
          <p:nvPr/>
        </p:nvSpPr>
        <p:spPr>
          <a:xfrm>
            <a:off x="4470506" y="2882431"/>
            <a:ext cx="5351209" cy="1231106"/>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Open Handle,</a:t>
            </a:r>
          </a:p>
          <a:p>
            <a:r>
              <a:rPr lang="en-US" sz="2000" dirty="0" smtClean="0">
                <a:gradFill>
                  <a:gsLst>
                    <a:gs pos="0">
                      <a:schemeClr val="tx1"/>
                    </a:gs>
                    <a:gs pos="86000">
                      <a:schemeClr val="tx1"/>
                    </a:gs>
                  </a:gsLst>
                  <a:lin ang="5400000" scaled="0"/>
                </a:gradFill>
              </a:rPr>
              <a:t>IOCTL_NFP_SET_PAYLOAD, </a:t>
            </a:r>
          </a:p>
          <a:p>
            <a:r>
              <a:rPr lang="en-US" sz="2000" smtClean="0"/>
              <a:t>IOCTL_NFP_GET_NEXT_TRANSMITTED_MESSAGE,</a:t>
            </a:r>
          </a:p>
          <a:p>
            <a:r>
              <a:rPr lang="en-US" sz="2000" smtClean="0">
                <a:gradFill>
                  <a:gsLst>
                    <a:gs pos="0">
                      <a:schemeClr val="tx1"/>
                    </a:gs>
                    <a:gs pos="86000">
                      <a:schemeClr val="tx1"/>
                    </a:gs>
                  </a:gsLst>
                  <a:lin ang="5400000" scaled="0"/>
                </a:gradFill>
              </a:rPr>
              <a:t>Pends the IOCTL</a:t>
            </a:r>
            <a:endParaRPr lang="en-US" sz="2000" dirty="0" smtClean="0">
              <a:gradFill>
                <a:gsLst>
                  <a:gs pos="0">
                    <a:schemeClr val="tx1"/>
                  </a:gs>
                  <a:gs pos="86000">
                    <a:schemeClr val="tx1"/>
                  </a:gs>
                </a:gsLst>
                <a:lin ang="5400000" scaled="0"/>
              </a:gradFill>
            </a:endParaRPr>
          </a:p>
        </p:txBody>
      </p:sp>
      <p:sp>
        <p:nvSpPr>
          <p:cNvPr id="75" name="TextBox 74"/>
          <p:cNvSpPr txBox="1"/>
          <p:nvPr/>
        </p:nvSpPr>
        <p:spPr>
          <a:xfrm>
            <a:off x="4470507" y="4457128"/>
            <a:ext cx="604332"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Begin</a:t>
            </a:r>
          </a:p>
        </p:txBody>
      </p:sp>
      <p:grpSp>
        <p:nvGrpSpPr>
          <p:cNvPr id="76" name="Group 75"/>
          <p:cNvGrpSpPr/>
          <p:nvPr/>
        </p:nvGrpSpPr>
        <p:grpSpPr>
          <a:xfrm flipH="1">
            <a:off x="3997403" y="3858524"/>
            <a:ext cx="1389922" cy="401692"/>
            <a:chOff x="6767898" y="3858468"/>
            <a:chExt cx="1389922" cy="401692"/>
          </a:xfrm>
        </p:grpSpPr>
        <p:sp>
          <p:nvSpPr>
            <p:cNvPr id="77" name="U-Turn Arrow 76"/>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78" name="TextBox 77"/>
            <p:cNvSpPr txBox="1"/>
            <p:nvPr/>
          </p:nvSpPr>
          <p:spPr>
            <a:xfrm>
              <a:off x="6767898" y="3858468"/>
              <a:ext cx="872034"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Pending</a:t>
              </a:r>
            </a:p>
          </p:txBody>
        </p:sp>
      </p:grpSp>
      <p:sp>
        <p:nvSpPr>
          <p:cNvPr id="67" name="Text Box 18"/>
          <p:cNvSpPr txBox="1">
            <a:spLocks noChangeArrowheads="1"/>
          </p:cNvSpPr>
          <p:nvPr/>
        </p:nvSpPr>
        <p:spPr bwMode="auto">
          <a:xfrm>
            <a:off x="2363532"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spTree>
    <p:extLst>
      <p:ext uri="{BB962C8B-B14F-4D97-AF65-F5344CB8AC3E}">
        <p14:creationId xmlns:p14="http://schemas.microsoft.com/office/powerpoint/2010/main" val="2243375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par>
                                <p:cTn id="19" presetID="10" presetClass="exit" presetSubtype="0" fill="hold" grpId="1" nodeType="withEffect">
                                  <p:stCondLst>
                                    <p:cond delay="0"/>
                                  </p:stCondLst>
                                  <p:childTnLst>
                                    <p:animEffect transition="out" filter="fade">
                                      <p:cBhvr>
                                        <p:cTn id="20" dur="500"/>
                                        <p:tgtEl>
                                          <p:spTgt spid="72"/>
                                        </p:tgtEl>
                                      </p:cBhvr>
                                    </p:animEffect>
                                    <p:set>
                                      <p:cBhvr>
                                        <p:cTn id="21" dur="1" fill="hold">
                                          <p:stCondLst>
                                            <p:cond delay="499"/>
                                          </p:stCondLst>
                                        </p:cTn>
                                        <p:tgtEl>
                                          <p:spTgt spid="7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0"/>
                                        </p:tgtEl>
                                      </p:cBhvr>
                                    </p:animEffect>
                                    <p:set>
                                      <p:cBhvr>
                                        <p:cTn id="24" dur="1" fill="hold">
                                          <p:stCondLst>
                                            <p:cond delay="499"/>
                                          </p:stCondLst>
                                        </p:cTn>
                                        <p:tgtEl>
                                          <p:spTgt spid="6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500"/>
                                        <p:tgtEl>
                                          <p:spTgt spid="75"/>
                                        </p:tgtEl>
                                      </p:cBhvr>
                                    </p:animEffect>
                                  </p:childTnLst>
                                </p:cTn>
                              </p:par>
                              <p:par>
                                <p:cTn id="30" presetID="10" presetClass="entr" presetSubtype="0" fill="hold"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par>
                                <p:cTn id="33" presetID="10"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par>
                                <p:cTn id="36" presetID="10" presetClass="exit" presetSubtype="0" fill="hold" grpId="1" nodeType="withEffect">
                                  <p:stCondLst>
                                    <p:cond delay="0"/>
                                  </p:stCondLst>
                                  <p:childTnLst>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1"/>
                                        </p:tgtEl>
                                      </p:cBhvr>
                                    </p:animEffect>
                                    <p:set>
                                      <p:cBhvr>
                                        <p:cTn id="41" dur="1" fill="hold">
                                          <p:stCondLst>
                                            <p:cond delay="499"/>
                                          </p:stCondLst>
                                        </p:cTn>
                                        <p:tgtEl>
                                          <p:spTgt spid="6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10"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xit" presetSubtype="0" fill="hold" grpId="1" nodeType="withEffect">
                                  <p:stCondLst>
                                    <p:cond delay="0"/>
                                  </p:stCondLst>
                                  <p:childTnLst>
                                    <p:animEffect transition="out" filter="fade">
                                      <p:cBhvr>
                                        <p:cTn id="51" dur="500"/>
                                        <p:tgtEl>
                                          <p:spTgt spid="75"/>
                                        </p:tgtEl>
                                      </p:cBhvr>
                                    </p:animEffect>
                                    <p:set>
                                      <p:cBhvr>
                                        <p:cTn id="52" dur="1" fill="hold">
                                          <p:stCondLst>
                                            <p:cond delay="499"/>
                                          </p:stCondLst>
                                        </p:cTn>
                                        <p:tgtEl>
                                          <p:spTgt spid="7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2" grpId="0"/>
      <p:bldP spid="72" grpId="1"/>
      <p:bldP spid="74" grpId="0"/>
      <p:bldP spid="74" grpId="1"/>
      <p:bldP spid="75" grpId="0"/>
      <p:bldP spid="7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075" y="228600"/>
            <a:ext cx="11149013" cy="609398"/>
          </a:xfrm>
        </p:spPr>
        <p:txBody>
          <a:bodyPr/>
          <a:lstStyle/>
          <a:p>
            <a:r>
              <a:rPr lang="en-US" dirty="0" smtClean="0"/>
              <a:t>Exchanging the message</a:t>
            </a:r>
            <a:endParaRPr lang="en-US" dirty="0"/>
          </a:p>
        </p:txBody>
      </p:sp>
      <p:sp>
        <p:nvSpPr>
          <p:cNvPr id="40" name="TextBox 39"/>
          <p:cNvSpPr txBox="1"/>
          <p:nvPr/>
        </p:nvSpPr>
        <p:spPr>
          <a:xfrm>
            <a:off x="6929801" y="5517104"/>
            <a:ext cx="710131"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Polling</a:t>
            </a:r>
          </a:p>
        </p:txBody>
      </p:sp>
      <p:sp>
        <p:nvSpPr>
          <p:cNvPr id="41" name="Text Box 7"/>
          <p:cNvSpPr txBox="1">
            <a:spLocks noChangeArrowheads="1"/>
          </p:cNvSpPr>
          <p:nvPr/>
        </p:nvSpPr>
        <p:spPr bwMode="auto">
          <a:xfrm>
            <a:off x="8065668"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43" name="Text Box 18"/>
          <p:cNvSpPr txBox="1">
            <a:spLocks noChangeArrowheads="1"/>
          </p:cNvSpPr>
          <p:nvPr/>
        </p:nvSpPr>
        <p:spPr bwMode="auto">
          <a:xfrm>
            <a:off x="8065668"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44" name="Rectangle 43"/>
          <p:cNvSpPr/>
          <p:nvPr/>
        </p:nvSpPr>
        <p:spPr>
          <a:xfrm>
            <a:off x="7836080"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45" name="Text Box 49"/>
          <p:cNvSpPr txBox="1">
            <a:spLocks noChangeArrowheads="1"/>
          </p:cNvSpPr>
          <p:nvPr/>
        </p:nvSpPr>
        <p:spPr bwMode="auto">
          <a:xfrm>
            <a:off x="8075159"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cxnSp>
        <p:nvCxnSpPr>
          <p:cNvPr id="49" name="Straight Arrow Connector 48"/>
          <p:cNvCxnSpPr/>
          <p:nvPr/>
        </p:nvCxnSpPr>
        <p:spPr>
          <a:xfrm>
            <a:off x="8450244" y="5544927"/>
            <a:ext cx="0" cy="746691"/>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 Box 7"/>
          <p:cNvSpPr txBox="1">
            <a:spLocks noChangeArrowheads="1"/>
          </p:cNvSpPr>
          <p:nvPr/>
        </p:nvSpPr>
        <p:spPr bwMode="auto">
          <a:xfrm>
            <a:off x="557106"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55" name="Text Box 49"/>
          <p:cNvSpPr txBox="1">
            <a:spLocks noChangeArrowheads="1"/>
          </p:cNvSpPr>
          <p:nvPr/>
        </p:nvSpPr>
        <p:spPr bwMode="auto">
          <a:xfrm>
            <a:off x="557106"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sp>
        <p:nvSpPr>
          <p:cNvPr id="57" name="Text Box 18"/>
          <p:cNvSpPr txBox="1">
            <a:spLocks noChangeArrowheads="1"/>
          </p:cNvSpPr>
          <p:nvPr/>
        </p:nvSpPr>
        <p:spPr bwMode="auto">
          <a:xfrm>
            <a:off x="2363532"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58" name="Rectangle 57"/>
          <p:cNvSpPr/>
          <p:nvPr/>
        </p:nvSpPr>
        <p:spPr>
          <a:xfrm>
            <a:off x="327518"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59" name="TextBox 58"/>
          <p:cNvSpPr txBox="1"/>
          <p:nvPr/>
        </p:nvSpPr>
        <p:spPr>
          <a:xfrm>
            <a:off x="4470507" y="5517104"/>
            <a:ext cx="710131"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Polling</a:t>
            </a:r>
          </a:p>
        </p:txBody>
      </p:sp>
      <p:cxnSp>
        <p:nvCxnSpPr>
          <p:cNvPr id="63" name="Straight Arrow Connector 62"/>
          <p:cNvCxnSpPr/>
          <p:nvPr/>
        </p:nvCxnSpPr>
        <p:spPr>
          <a:xfrm>
            <a:off x="3766787" y="5524105"/>
            <a:ext cx="0" cy="746691"/>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6767898" y="3858468"/>
            <a:ext cx="1389922" cy="401692"/>
            <a:chOff x="6767898" y="3858468"/>
            <a:chExt cx="1389922" cy="401692"/>
          </a:xfrm>
        </p:grpSpPr>
        <p:sp>
          <p:nvSpPr>
            <p:cNvPr id="72" name="U-Turn Arrow 71"/>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73" name="TextBox 72"/>
            <p:cNvSpPr txBox="1"/>
            <p:nvPr/>
          </p:nvSpPr>
          <p:spPr>
            <a:xfrm>
              <a:off x="6767898" y="3858468"/>
              <a:ext cx="872034"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Pending</a:t>
              </a:r>
            </a:p>
          </p:txBody>
        </p:sp>
      </p:grpSp>
      <p:sp>
        <p:nvSpPr>
          <p:cNvPr id="42" name="Text Box 18"/>
          <p:cNvSpPr txBox="1">
            <a:spLocks noChangeArrowheads="1"/>
          </p:cNvSpPr>
          <p:nvPr/>
        </p:nvSpPr>
        <p:spPr bwMode="auto">
          <a:xfrm>
            <a:off x="8065668"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grpSp>
        <p:nvGrpSpPr>
          <p:cNvPr id="74" name="Group 73"/>
          <p:cNvGrpSpPr/>
          <p:nvPr/>
        </p:nvGrpSpPr>
        <p:grpSpPr>
          <a:xfrm flipH="1">
            <a:off x="3997403" y="3858524"/>
            <a:ext cx="1389922" cy="401692"/>
            <a:chOff x="6767898" y="3858468"/>
            <a:chExt cx="1389922" cy="401692"/>
          </a:xfrm>
        </p:grpSpPr>
        <p:sp>
          <p:nvSpPr>
            <p:cNvPr id="75" name="U-Turn Arrow 74"/>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76" name="TextBox 75"/>
            <p:cNvSpPr txBox="1"/>
            <p:nvPr/>
          </p:nvSpPr>
          <p:spPr>
            <a:xfrm>
              <a:off x="6767898" y="3858468"/>
              <a:ext cx="872034"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Pending</a:t>
              </a:r>
            </a:p>
          </p:txBody>
        </p:sp>
      </p:grpSp>
      <p:sp>
        <p:nvSpPr>
          <p:cNvPr id="56" name="Text Box 18"/>
          <p:cNvSpPr txBox="1">
            <a:spLocks noChangeArrowheads="1"/>
          </p:cNvSpPr>
          <p:nvPr/>
        </p:nvSpPr>
        <p:spPr bwMode="auto">
          <a:xfrm>
            <a:off x="2363532"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cxnSp>
        <p:nvCxnSpPr>
          <p:cNvPr id="77" name="Straight Arrow Connector 76"/>
          <p:cNvCxnSpPr/>
          <p:nvPr/>
        </p:nvCxnSpPr>
        <p:spPr>
          <a:xfrm>
            <a:off x="3754912" y="6291618"/>
            <a:ext cx="4683457" cy="0"/>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387325" y="5892863"/>
            <a:ext cx="1128129"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Tap occurs</a:t>
            </a:r>
          </a:p>
        </p:txBody>
      </p:sp>
      <p:sp>
        <p:nvSpPr>
          <p:cNvPr id="79" name="TextBox 78"/>
          <p:cNvSpPr txBox="1"/>
          <p:nvPr/>
        </p:nvSpPr>
        <p:spPr>
          <a:xfrm>
            <a:off x="5038992" y="5897450"/>
            <a:ext cx="1713931"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SNEP over LLCP</a:t>
            </a:r>
          </a:p>
        </p:txBody>
      </p:sp>
      <p:sp>
        <p:nvSpPr>
          <p:cNvPr id="80" name="TextBox 79"/>
          <p:cNvSpPr txBox="1"/>
          <p:nvPr/>
        </p:nvSpPr>
        <p:spPr>
          <a:xfrm>
            <a:off x="4951308" y="5897450"/>
            <a:ext cx="1889300"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Peer-to-peer NFC</a:t>
            </a:r>
          </a:p>
        </p:txBody>
      </p:sp>
      <p:sp>
        <p:nvSpPr>
          <p:cNvPr id="81" name="TextBox 80"/>
          <p:cNvSpPr txBox="1"/>
          <p:nvPr/>
        </p:nvSpPr>
        <p:spPr>
          <a:xfrm>
            <a:off x="4639110" y="5892862"/>
            <a:ext cx="2564805"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Send message via SNEP</a:t>
            </a:r>
          </a:p>
        </p:txBody>
      </p:sp>
      <p:cxnSp>
        <p:nvCxnSpPr>
          <p:cNvPr id="82" name="Straight Arrow Connector 81"/>
          <p:cNvCxnSpPr/>
          <p:nvPr/>
        </p:nvCxnSpPr>
        <p:spPr>
          <a:xfrm>
            <a:off x="3754911" y="6291618"/>
            <a:ext cx="4683457" cy="0"/>
          </a:xfrm>
          <a:prstGeom prst="straightConnector1">
            <a:avLst/>
          </a:prstGeom>
          <a:ln w="7620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11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8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left)">
                                      <p:cBhvr>
                                        <p:cTn id="35" dur="500"/>
                                        <p:tgtEl>
                                          <p:spTgt spid="82"/>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7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77"/>
                                        </p:tgtEl>
                                        <p:attrNameLst>
                                          <p:attrName>style.visibility</p:attrName>
                                        </p:attrNameLst>
                                      </p:cBhvr>
                                      <p:to>
                                        <p:strVal val="hidden"/>
                                      </p:to>
                                    </p:set>
                                  </p:childTnLst>
                                </p:cTn>
                              </p:par>
                              <p:par>
                                <p:cTn id="40" presetID="10" presetClass="entr" presetSubtype="0" fill="hold" grpId="1"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9" grpId="0"/>
      <p:bldP spid="78" grpId="0"/>
      <p:bldP spid="78" grpId="1"/>
      <p:bldP spid="79" grpId="0"/>
      <p:bldP spid="79" grpId="1"/>
      <p:bldP spid="80" grpId="0"/>
      <p:bldP spid="80" grpId="1"/>
      <p:bldP spid="8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814111" y="5493049"/>
            <a:ext cx="1825821"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Receive message</a:t>
            </a:r>
          </a:p>
        </p:txBody>
      </p:sp>
      <p:sp>
        <p:nvSpPr>
          <p:cNvPr id="4" name="Title 3"/>
          <p:cNvSpPr>
            <a:spLocks noGrp="1"/>
          </p:cNvSpPr>
          <p:nvPr>
            <p:ph type="title"/>
          </p:nvPr>
        </p:nvSpPr>
        <p:spPr>
          <a:xfrm>
            <a:off x="539075" y="228600"/>
            <a:ext cx="11149013" cy="609398"/>
          </a:xfrm>
        </p:spPr>
        <p:txBody>
          <a:bodyPr/>
          <a:lstStyle/>
          <a:p>
            <a:r>
              <a:rPr lang="en-US" dirty="0" smtClean="0"/>
              <a:t>Receiving the message</a:t>
            </a:r>
            <a:endParaRPr lang="en-US" dirty="0"/>
          </a:p>
        </p:txBody>
      </p:sp>
      <p:sp>
        <p:nvSpPr>
          <p:cNvPr id="19" name="Text Box 7"/>
          <p:cNvSpPr txBox="1">
            <a:spLocks noChangeArrowheads="1"/>
          </p:cNvSpPr>
          <p:nvPr/>
        </p:nvSpPr>
        <p:spPr bwMode="auto">
          <a:xfrm>
            <a:off x="8065668"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26" name="Text Box 18"/>
          <p:cNvSpPr txBox="1">
            <a:spLocks noChangeArrowheads="1"/>
          </p:cNvSpPr>
          <p:nvPr/>
        </p:nvSpPr>
        <p:spPr bwMode="auto">
          <a:xfrm>
            <a:off x="8065668"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27" name="Rectangle 26"/>
          <p:cNvSpPr/>
          <p:nvPr/>
        </p:nvSpPr>
        <p:spPr>
          <a:xfrm>
            <a:off x="7836080"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29" name="Text Box 49"/>
          <p:cNvSpPr txBox="1">
            <a:spLocks noChangeArrowheads="1"/>
          </p:cNvSpPr>
          <p:nvPr/>
        </p:nvSpPr>
        <p:spPr bwMode="auto">
          <a:xfrm>
            <a:off x="8075159"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cxnSp>
        <p:nvCxnSpPr>
          <p:cNvPr id="3" name="Straight Arrow Connector 2"/>
          <p:cNvCxnSpPr/>
          <p:nvPr/>
        </p:nvCxnSpPr>
        <p:spPr>
          <a:xfrm flipV="1">
            <a:off x="8447969" y="2001704"/>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8447969" y="3325344"/>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8447969" y="4449386"/>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450244" y="5544927"/>
            <a:ext cx="0" cy="746691"/>
          </a:xfrm>
          <a:prstGeom prst="straightConnector1">
            <a:avLst/>
          </a:prstGeom>
          <a:ln w="762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30087" y="2035945"/>
            <a:ext cx="1910459"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Message received</a:t>
            </a:r>
          </a:p>
        </p:txBody>
      </p:sp>
      <p:sp>
        <p:nvSpPr>
          <p:cNvPr id="37" name="TextBox 36"/>
          <p:cNvSpPr txBox="1"/>
          <p:nvPr/>
        </p:nvSpPr>
        <p:spPr>
          <a:xfrm>
            <a:off x="1325382" y="2928698"/>
            <a:ext cx="6313716" cy="923330"/>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Fill pended buffer,</a:t>
            </a:r>
          </a:p>
          <a:p>
            <a:pPr algn="r"/>
            <a:r>
              <a:rPr lang="en-US" sz="2000" smtClean="0"/>
              <a:t>Complete  IOCTL_NFP_GET_NEXT_SUBSCRIBED_MESSAGE,</a:t>
            </a:r>
          </a:p>
          <a:p>
            <a:pPr algn="r"/>
            <a:r>
              <a:rPr lang="en-US" sz="2000" smtClean="0">
                <a:gradFill>
                  <a:gsLst>
                    <a:gs pos="0">
                      <a:schemeClr val="tx1"/>
                    </a:gs>
                    <a:gs pos="86000">
                      <a:schemeClr val="tx1"/>
                    </a:gs>
                  </a:gsLst>
                  <a:lin ang="5400000" scaled="0"/>
                </a:gradFill>
              </a:rPr>
              <a:t>Pend a new IOCTL</a:t>
            </a:r>
            <a:endParaRPr lang="en-US" sz="2000" dirty="0" smtClean="0">
              <a:gradFill>
                <a:gsLst>
                  <a:gs pos="0">
                    <a:schemeClr val="tx1"/>
                  </a:gs>
                  <a:gs pos="86000">
                    <a:schemeClr val="tx1"/>
                  </a:gs>
                </a:gsLst>
                <a:lin ang="5400000" scaled="0"/>
              </a:gradFill>
            </a:endParaRPr>
          </a:p>
        </p:txBody>
      </p:sp>
      <p:sp>
        <p:nvSpPr>
          <p:cNvPr id="38" name="TextBox 37"/>
          <p:cNvSpPr txBox="1"/>
          <p:nvPr/>
        </p:nvSpPr>
        <p:spPr>
          <a:xfrm>
            <a:off x="5215092" y="4449386"/>
            <a:ext cx="2438488"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Pass message to driver</a:t>
            </a:r>
          </a:p>
        </p:txBody>
      </p:sp>
      <p:grpSp>
        <p:nvGrpSpPr>
          <p:cNvPr id="17" name="Group 16"/>
          <p:cNvGrpSpPr/>
          <p:nvPr/>
        </p:nvGrpSpPr>
        <p:grpSpPr>
          <a:xfrm>
            <a:off x="6767898" y="3858468"/>
            <a:ext cx="1389922" cy="401692"/>
            <a:chOff x="6767898" y="3858468"/>
            <a:chExt cx="1389922" cy="401692"/>
          </a:xfrm>
        </p:grpSpPr>
        <p:sp>
          <p:nvSpPr>
            <p:cNvPr id="18" name="U-Turn Arrow 17"/>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20" name="TextBox 19"/>
            <p:cNvSpPr txBox="1"/>
            <p:nvPr/>
          </p:nvSpPr>
          <p:spPr>
            <a:xfrm>
              <a:off x="6767898" y="3858468"/>
              <a:ext cx="872034"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Pending</a:t>
              </a:r>
            </a:p>
          </p:txBody>
        </p:sp>
      </p:grpSp>
      <p:sp>
        <p:nvSpPr>
          <p:cNvPr id="25" name="Text Box 18"/>
          <p:cNvSpPr txBox="1">
            <a:spLocks noChangeArrowheads="1"/>
          </p:cNvSpPr>
          <p:nvPr/>
        </p:nvSpPr>
        <p:spPr bwMode="auto">
          <a:xfrm>
            <a:off x="8065668"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sp>
        <p:nvSpPr>
          <p:cNvPr id="28" name="TextBox 27"/>
          <p:cNvSpPr txBox="1"/>
          <p:nvPr/>
        </p:nvSpPr>
        <p:spPr>
          <a:xfrm>
            <a:off x="6943449" y="5493049"/>
            <a:ext cx="710131"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Polling</a:t>
            </a:r>
          </a:p>
        </p:txBody>
      </p:sp>
      <p:cxnSp>
        <p:nvCxnSpPr>
          <p:cNvPr id="31" name="Straight Arrow Connector 30"/>
          <p:cNvCxnSpPr/>
          <p:nvPr/>
        </p:nvCxnSpPr>
        <p:spPr>
          <a:xfrm>
            <a:off x="8454857" y="5551575"/>
            <a:ext cx="0" cy="746691"/>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29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 presetClass="exit" presetSubtype="0" fill="hold"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xit" presetSubtype="0" fill="hold" grpId="1" nodeType="with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37" grpId="0"/>
      <p:bldP spid="37" grpId="1"/>
      <p:bldP spid="38" grpId="0"/>
      <p:bldP spid="38" grpId="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075" y="228600"/>
            <a:ext cx="11149013" cy="609398"/>
          </a:xfrm>
        </p:spPr>
        <p:txBody>
          <a:bodyPr/>
          <a:lstStyle/>
          <a:p>
            <a:r>
              <a:rPr lang="en-US" smtClean="0"/>
              <a:t>Stopping the subscription</a:t>
            </a:r>
            <a:endParaRPr lang="en-US" dirty="0"/>
          </a:p>
        </p:txBody>
      </p:sp>
      <p:sp>
        <p:nvSpPr>
          <p:cNvPr id="19" name="Text Box 7"/>
          <p:cNvSpPr txBox="1">
            <a:spLocks noChangeArrowheads="1"/>
          </p:cNvSpPr>
          <p:nvPr/>
        </p:nvSpPr>
        <p:spPr bwMode="auto">
          <a:xfrm>
            <a:off x="8065668"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26" name="Text Box 18"/>
          <p:cNvSpPr txBox="1">
            <a:spLocks noChangeArrowheads="1"/>
          </p:cNvSpPr>
          <p:nvPr/>
        </p:nvSpPr>
        <p:spPr bwMode="auto">
          <a:xfrm>
            <a:off x="8065668"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27" name="Rectangle 26"/>
          <p:cNvSpPr/>
          <p:nvPr/>
        </p:nvSpPr>
        <p:spPr>
          <a:xfrm>
            <a:off x="7836080"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29" name="Text Box 49"/>
          <p:cNvSpPr txBox="1">
            <a:spLocks noChangeArrowheads="1"/>
          </p:cNvSpPr>
          <p:nvPr/>
        </p:nvSpPr>
        <p:spPr bwMode="auto">
          <a:xfrm>
            <a:off x="8075159"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cxnSp>
        <p:nvCxnSpPr>
          <p:cNvPr id="3" name="Straight Arrow Connector 2"/>
          <p:cNvCxnSpPr/>
          <p:nvPr/>
        </p:nvCxnSpPr>
        <p:spPr>
          <a:xfrm>
            <a:off x="8447969" y="2001704"/>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447969" y="3325344"/>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447969" y="4449386"/>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450244" y="5544927"/>
            <a:ext cx="0" cy="746691"/>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62972" y="2035945"/>
            <a:ext cx="1776127" cy="307777"/>
          </a:xfrm>
          <a:prstGeom prst="rect">
            <a:avLst/>
          </a:prstGeom>
          <a:noFill/>
        </p:spPr>
        <p:txBody>
          <a:bodyPr wrap="none" lIns="0" tIns="0" rIns="0" bIns="0" rtlCol="0">
            <a:spAutoFit/>
          </a:bodyPr>
          <a:lstStyle/>
          <a:p>
            <a:pPr algn="r"/>
            <a:r>
              <a:rPr lang="en-US" sz="2000" smtClean="0">
                <a:gradFill>
                  <a:gsLst>
                    <a:gs pos="0">
                      <a:schemeClr val="tx1"/>
                    </a:gs>
                    <a:gs pos="86000">
                      <a:schemeClr val="tx1"/>
                    </a:gs>
                  </a:gsLst>
                  <a:lin ang="5400000" scaled="0"/>
                </a:gradFill>
              </a:rPr>
              <a:t>Stop subscribing</a:t>
            </a:r>
            <a:endParaRPr lang="en-US" sz="2000" dirty="0" smtClean="0">
              <a:gradFill>
                <a:gsLst>
                  <a:gs pos="0">
                    <a:schemeClr val="tx1"/>
                  </a:gs>
                  <a:gs pos="86000">
                    <a:schemeClr val="tx1"/>
                  </a:gs>
                </a:gsLst>
                <a:lin ang="5400000" scaled="0"/>
              </a:gradFill>
            </a:endParaRPr>
          </a:p>
        </p:txBody>
      </p:sp>
      <p:sp>
        <p:nvSpPr>
          <p:cNvPr id="37" name="TextBox 36"/>
          <p:cNvSpPr txBox="1"/>
          <p:nvPr/>
        </p:nvSpPr>
        <p:spPr>
          <a:xfrm>
            <a:off x="5781219" y="3059050"/>
            <a:ext cx="1857880" cy="615553"/>
          </a:xfrm>
          <a:prstGeom prst="rect">
            <a:avLst/>
          </a:prstGeom>
          <a:noFill/>
        </p:spPr>
        <p:txBody>
          <a:bodyPr wrap="none" lIns="0" tIns="0" rIns="0" bIns="0" rtlCol="0">
            <a:spAutoFit/>
          </a:bodyPr>
          <a:lstStyle/>
          <a:p>
            <a:pPr algn="r"/>
            <a:r>
              <a:rPr lang="en-US" sz="2000" smtClean="0"/>
              <a:t>Cancel IO,</a:t>
            </a:r>
            <a:endParaRPr lang="en-US" sz="2000">
              <a:gradFill>
                <a:gsLst>
                  <a:gs pos="0">
                    <a:schemeClr val="tx1"/>
                  </a:gs>
                  <a:gs pos="86000">
                    <a:schemeClr val="tx1"/>
                  </a:gs>
                </a:gsLst>
                <a:lin ang="5400000" scaled="0"/>
              </a:gradFill>
            </a:endParaRPr>
          </a:p>
          <a:p>
            <a:pPr algn="r"/>
            <a:r>
              <a:rPr lang="en-US" sz="2000" smtClean="0">
                <a:gradFill>
                  <a:gsLst>
                    <a:gs pos="0">
                      <a:schemeClr val="tx1"/>
                    </a:gs>
                    <a:gs pos="86000">
                      <a:schemeClr val="tx1"/>
                    </a:gs>
                  </a:gsLst>
                  <a:lin ang="5400000" scaled="0"/>
                </a:gradFill>
              </a:rPr>
              <a:t>Close the handle</a:t>
            </a:r>
          </a:p>
        </p:txBody>
      </p:sp>
      <p:sp>
        <p:nvSpPr>
          <p:cNvPr id="38" name="TextBox 37"/>
          <p:cNvSpPr txBox="1"/>
          <p:nvPr/>
        </p:nvSpPr>
        <p:spPr>
          <a:xfrm>
            <a:off x="7243211" y="4449386"/>
            <a:ext cx="410369" cy="307777"/>
          </a:xfrm>
          <a:prstGeom prst="rect">
            <a:avLst/>
          </a:prstGeom>
          <a:noFill/>
        </p:spPr>
        <p:txBody>
          <a:bodyPr wrap="none" lIns="0" tIns="0" rIns="0" bIns="0" rtlCol="0">
            <a:spAutoFit/>
          </a:bodyPr>
          <a:lstStyle/>
          <a:p>
            <a:pPr algn="r"/>
            <a:r>
              <a:rPr lang="en-US" sz="2000" smtClean="0">
                <a:gradFill>
                  <a:gsLst>
                    <a:gs pos="0">
                      <a:schemeClr val="tx1"/>
                    </a:gs>
                    <a:gs pos="86000">
                      <a:schemeClr val="tx1"/>
                    </a:gs>
                  </a:gsLst>
                  <a:lin ang="5400000" scaled="0"/>
                </a:gradFill>
              </a:rPr>
              <a:t>End</a:t>
            </a:r>
            <a:endParaRPr lang="en-US" sz="2000" dirty="0" smtClean="0">
              <a:gradFill>
                <a:gsLst>
                  <a:gs pos="0">
                    <a:schemeClr val="tx1"/>
                  </a:gs>
                  <a:gs pos="86000">
                    <a:schemeClr val="tx1"/>
                  </a:gs>
                </a:gsLst>
                <a:lin ang="5400000" scaled="0"/>
              </a:gradFill>
            </a:endParaRPr>
          </a:p>
        </p:txBody>
      </p:sp>
      <p:grpSp>
        <p:nvGrpSpPr>
          <p:cNvPr id="5" name="Group 4"/>
          <p:cNvGrpSpPr/>
          <p:nvPr/>
        </p:nvGrpSpPr>
        <p:grpSpPr>
          <a:xfrm>
            <a:off x="6767898" y="3858468"/>
            <a:ext cx="1389922" cy="401692"/>
            <a:chOff x="6767898" y="3858468"/>
            <a:chExt cx="1389922" cy="401692"/>
          </a:xfrm>
        </p:grpSpPr>
        <p:sp>
          <p:nvSpPr>
            <p:cNvPr id="2" name="U-Turn Arrow 1"/>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23" name="TextBox 22"/>
            <p:cNvSpPr txBox="1"/>
            <p:nvPr/>
          </p:nvSpPr>
          <p:spPr>
            <a:xfrm>
              <a:off x="6767898" y="3858468"/>
              <a:ext cx="872034" cy="307777"/>
            </a:xfrm>
            <a:prstGeom prst="rect">
              <a:avLst/>
            </a:prstGeom>
            <a:noFill/>
          </p:spPr>
          <p:txBody>
            <a:bodyPr wrap="none" lIns="0" tIns="0" rIns="0" bIns="0" rtlCol="0">
              <a:spAutoFit/>
            </a:bodyPr>
            <a:lstStyle/>
            <a:p>
              <a:pPr algn="r"/>
              <a:r>
                <a:rPr lang="en-US" sz="2000" smtClean="0">
                  <a:gradFill>
                    <a:gsLst>
                      <a:gs pos="0">
                        <a:schemeClr val="tx1"/>
                      </a:gs>
                      <a:gs pos="86000">
                        <a:schemeClr val="tx1"/>
                      </a:gs>
                    </a:gsLst>
                    <a:lin ang="5400000" scaled="0"/>
                  </a:gradFill>
                </a:rPr>
                <a:t>Pending</a:t>
              </a:r>
              <a:endParaRPr lang="en-US" sz="2000" dirty="0" smtClean="0">
                <a:gradFill>
                  <a:gsLst>
                    <a:gs pos="0">
                      <a:schemeClr val="tx1"/>
                    </a:gs>
                    <a:gs pos="86000">
                      <a:schemeClr val="tx1"/>
                    </a:gs>
                  </a:gsLst>
                  <a:lin ang="5400000" scaled="0"/>
                </a:gradFill>
              </a:endParaRPr>
            </a:p>
          </p:txBody>
        </p:sp>
      </p:grpSp>
      <p:sp>
        <p:nvSpPr>
          <p:cNvPr id="25" name="Text Box 18"/>
          <p:cNvSpPr txBox="1">
            <a:spLocks noChangeArrowheads="1"/>
          </p:cNvSpPr>
          <p:nvPr/>
        </p:nvSpPr>
        <p:spPr bwMode="auto">
          <a:xfrm>
            <a:off x="8065668"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sp>
        <p:nvSpPr>
          <p:cNvPr id="20" name="TextBox 19"/>
          <p:cNvSpPr txBox="1"/>
          <p:nvPr/>
        </p:nvSpPr>
        <p:spPr>
          <a:xfrm>
            <a:off x="6929801" y="5517104"/>
            <a:ext cx="710131"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Polling</a:t>
            </a:r>
          </a:p>
        </p:txBody>
      </p:sp>
    </p:spTree>
    <p:extLst>
      <p:ext uri="{BB962C8B-B14F-4D97-AF65-F5344CB8AC3E}">
        <p14:creationId xmlns:p14="http://schemas.microsoft.com/office/powerpoint/2010/main" val="2667337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xit" presetSubtype="0" fill="hold" grpId="1"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xit" presetSubtype="0" fill="hold" grpId="1" nodeType="withEffect">
                                  <p:stCondLst>
                                    <p:cond delay="0"/>
                                  </p:stCondLst>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7" grpId="0"/>
      <p:bldP spid="37" grpId="1"/>
      <p:bldP spid="38" grpId="0"/>
      <p:bldP spid="38" grpId="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smtClean="0">
                <a:latin typeface="+mn-lt"/>
              </a:rPr>
              <a:t>A </a:t>
            </a:r>
            <a:r>
              <a:rPr lang="en-US" dirty="0">
                <a:latin typeface="+mn-lt"/>
              </a:rPr>
              <a:t>p</a:t>
            </a:r>
            <a:r>
              <a:rPr lang="en-US" dirty="0" smtClean="0">
                <a:latin typeface="+mn-lt"/>
              </a:rPr>
              <a:t>roximity solution integrated into Windows helps deliver a new class of experiences to users</a:t>
            </a:r>
            <a:endParaRPr lang="en-US" dirty="0">
              <a:latin typeface="+mn-lt"/>
            </a:endParaRPr>
          </a:p>
        </p:txBody>
      </p:sp>
    </p:spTree>
    <p:extLst>
      <p:ext uri="{BB962C8B-B14F-4D97-AF65-F5344CB8AC3E}">
        <p14:creationId xmlns:p14="http://schemas.microsoft.com/office/powerpoint/2010/main" val="122658902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075" y="228600"/>
            <a:ext cx="11149013" cy="609398"/>
          </a:xfrm>
        </p:spPr>
        <p:txBody>
          <a:bodyPr/>
          <a:lstStyle/>
          <a:p>
            <a:r>
              <a:rPr lang="en-US" dirty="0" smtClean="0"/>
              <a:t>Receiving message send confirmation</a:t>
            </a:r>
            <a:endParaRPr lang="en-US" dirty="0"/>
          </a:p>
        </p:txBody>
      </p:sp>
      <p:sp>
        <p:nvSpPr>
          <p:cNvPr id="8" name="Text Box 7"/>
          <p:cNvSpPr txBox="1">
            <a:spLocks noChangeArrowheads="1"/>
          </p:cNvSpPr>
          <p:nvPr/>
        </p:nvSpPr>
        <p:spPr bwMode="auto">
          <a:xfrm>
            <a:off x="557106"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31" name="Text Box 49"/>
          <p:cNvSpPr txBox="1">
            <a:spLocks noChangeArrowheads="1"/>
          </p:cNvSpPr>
          <p:nvPr/>
        </p:nvSpPr>
        <p:spPr bwMode="auto">
          <a:xfrm>
            <a:off x="557106"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sp>
        <p:nvSpPr>
          <p:cNvPr id="68" name="Text Box 18"/>
          <p:cNvSpPr txBox="1">
            <a:spLocks noChangeArrowheads="1"/>
          </p:cNvSpPr>
          <p:nvPr/>
        </p:nvSpPr>
        <p:spPr bwMode="auto">
          <a:xfrm>
            <a:off x="2363532"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20" name="Rectangle 19"/>
          <p:cNvSpPr/>
          <p:nvPr/>
        </p:nvSpPr>
        <p:spPr>
          <a:xfrm>
            <a:off x="327518"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cxnSp>
        <p:nvCxnSpPr>
          <p:cNvPr id="60" name="Straight Arrow Connector 59"/>
          <p:cNvCxnSpPr/>
          <p:nvPr/>
        </p:nvCxnSpPr>
        <p:spPr>
          <a:xfrm flipV="1">
            <a:off x="3766787" y="2008649"/>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3739496" y="3325343"/>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3766787" y="4457128"/>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766787" y="5524105"/>
            <a:ext cx="0" cy="746691"/>
          </a:xfrm>
          <a:prstGeom prst="straightConnector1">
            <a:avLst/>
          </a:prstGeom>
          <a:ln w="76200" cmpd="sng">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flipH="1">
            <a:off x="3997403" y="3858524"/>
            <a:ext cx="1389922" cy="401692"/>
            <a:chOff x="6767898" y="3858468"/>
            <a:chExt cx="1389922" cy="401692"/>
          </a:xfrm>
        </p:grpSpPr>
        <p:sp>
          <p:nvSpPr>
            <p:cNvPr id="18" name="U-Turn Arrow 17"/>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19" name="TextBox 18"/>
            <p:cNvSpPr txBox="1"/>
            <p:nvPr/>
          </p:nvSpPr>
          <p:spPr>
            <a:xfrm>
              <a:off x="6767898" y="3858468"/>
              <a:ext cx="872034"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Pending</a:t>
              </a:r>
            </a:p>
          </p:txBody>
        </p:sp>
      </p:grpSp>
      <p:sp>
        <p:nvSpPr>
          <p:cNvPr id="67" name="Text Box 18"/>
          <p:cNvSpPr txBox="1">
            <a:spLocks noChangeArrowheads="1"/>
          </p:cNvSpPr>
          <p:nvPr/>
        </p:nvSpPr>
        <p:spPr bwMode="auto">
          <a:xfrm>
            <a:off x="2363532"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sp>
        <p:nvSpPr>
          <p:cNvPr id="21" name="TextBox 20"/>
          <p:cNvSpPr txBox="1"/>
          <p:nvPr/>
        </p:nvSpPr>
        <p:spPr>
          <a:xfrm>
            <a:off x="4515291" y="5732061"/>
            <a:ext cx="1457129"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Message sent</a:t>
            </a:r>
          </a:p>
        </p:txBody>
      </p:sp>
      <p:sp>
        <p:nvSpPr>
          <p:cNvPr id="22" name="TextBox 21"/>
          <p:cNvSpPr txBox="1"/>
          <p:nvPr/>
        </p:nvSpPr>
        <p:spPr>
          <a:xfrm>
            <a:off x="4515291" y="2073667"/>
            <a:ext cx="1457130"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Message sent</a:t>
            </a:r>
          </a:p>
        </p:txBody>
      </p:sp>
      <p:sp>
        <p:nvSpPr>
          <p:cNvPr id="23" name="TextBox 22"/>
          <p:cNvSpPr txBox="1"/>
          <p:nvPr/>
        </p:nvSpPr>
        <p:spPr>
          <a:xfrm>
            <a:off x="4515291" y="2882431"/>
            <a:ext cx="6468502" cy="615553"/>
          </a:xfrm>
          <a:prstGeom prst="rect">
            <a:avLst/>
          </a:prstGeom>
          <a:noFill/>
        </p:spPr>
        <p:txBody>
          <a:bodyPr wrap="none" lIns="0" tIns="0" rIns="0" bIns="0" rtlCol="0">
            <a:spAutoFit/>
          </a:bodyPr>
          <a:lstStyle/>
          <a:p>
            <a:r>
              <a:rPr lang="en-US" sz="2000" dirty="0" smtClean="0"/>
              <a:t>Complete </a:t>
            </a:r>
            <a:r>
              <a:rPr lang="en-US" sz="2000"/>
              <a:t>IOCTL_NFP_GET_NEXT_TRANSMITTED_MESSAGE</a:t>
            </a:r>
            <a:r>
              <a:rPr lang="en-US" sz="2000" smtClean="0">
                <a:gradFill>
                  <a:gsLst>
                    <a:gs pos="0">
                      <a:schemeClr val="tx1"/>
                    </a:gs>
                    <a:gs pos="86000">
                      <a:schemeClr val="tx1"/>
                    </a:gs>
                  </a:gsLst>
                  <a:lin ang="5400000" scaled="0"/>
                </a:gradFill>
              </a:rPr>
              <a:t>,</a:t>
            </a:r>
          </a:p>
          <a:p>
            <a:r>
              <a:rPr lang="en-US" sz="2000" smtClean="0">
                <a:gradFill>
                  <a:gsLst>
                    <a:gs pos="0">
                      <a:schemeClr val="tx1"/>
                    </a:gs>
                    <a:gs pos="86000">
                      <a:schemeClr val="tx1"/>
                    </a:gs>
                  </a:gsLst>
                  <a:lin ang="5400000" scaled="0"/>
                </a:gradFill>
              </a:rPr>
              <a:t>Pend a new IOCTL</a:t>
            </a:r>
            <a:endParaRPr lang="en-US" sz="2000" dirty="0" smtClean="0">
              <a:gradFill>
                <a:gsLst>
                  <a:gs pos="0">
                    <a:schemeClr val="tx1"/>
                  </a:gs>
                  <a:gs pos="86000">
                    <a:schemeClr val="tx1"/>
                  </a:gs>
                </a:gsLst>
                <a:lin ang="5400000" scaled="0"/>
              </a:gradFill>
            </a:endParaRPr>
          </a:p>
        </p:txBody>
      </p:sp>
      <p:sp>
        <p:nvSpPr>
          <p:cNvPr id="24" name="TextBox 23"/>
          <p:cNvSpPr txBox="1"/>
          <p:nvPr/>
        </p:nvSpPr>
        <p:spPr>
          <a:xfrm>
            <a:off x="4515291" y="4522146"/>
            <a:ext cx="2851293"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Pass confirmation to driver</a:t>
            </a:r>
          </a:p>
        </p:txBody>
      </p:sp>
    </p:spTree>
    <p:extLst>
      <p:ext uri="{BB962C8B-B14F-4D97-AF65-F5344CB8AC3E}">
        <p14:creationId xmlns:p14="http://schemas.microsoft.com/office/powerpoint/2010/main" val="203516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10" presetClass="exit" presetSubtype="0" fill="hold" grpId="1" nodeType="with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9"/>
                                        </p:tgtEl>
                                      </p:cBhvr>
                                    </p:animEffect>
                                    <p:set>
                                      <p:cBhvr>
                                        <p:cTn id="30" dur="1" fill="hold">
                                          <p:stCondLst>
                                            <p:cond delay="499"/>
                                          </p:stCondLst>
                                        </p:cTn>
                                        <p:tgtEl>
                                          <p:spTgt spid="6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xit" presetSubtype="0" fill="hold" grpId="1"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3" grpId="1"/>
      <p:bldP spid="24" grpId="0"/>
      <p:bldP spid="2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075" y="228600"/>
            <a:ext cx="11149013" cy="609398"/>
          </a:xfrm>
        </p:spPr>
        <p:txBody>
          <a:bodyPr/>
          <a:lstStyle/>
          <a:p>
            <a:r>
              <a:rPr lang="en-US" smtClean="0"/>
              <a:t>Stopping the publication</a:t>
            </a:r>
            <a:endParaRPr lang="en-US" dirty="0"/>
          </a:p>
        </p:txBody>
      </p:sp>
      <p:sp>
        <p:nvSpPr>
          <p:cNvPr id="8" name="Text Box 7"/>
          <p:cNvSpPr txBox="1">
            <a:spLocks noChangeArrowheads="1"/>
          </p:cNvSpPr>
          <p:nvPr/>
        </p:nvSpPr>
        <p:spPr bwMode="auto">
          <a:xfrm>
            <a:off x="557106" y="1296540"/>
            <a:ext cx="3534284" cy="705164"/>
          </a:xfrm>
          <a:prstGeom prst="rect">
            <a:avLst/>
          </a:prstGeom>
          <a:solidFill>
            <a:schemeClr val="accent2"/>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App</a:t>
            </a:r>
            <a:endParaRPr lang="en-US" sz="1600" dirty="0">
              <a:solidFill>
                <a:schemeClr val="bg1"/>
              </a:solidFill>
              <a:effectLst/>
              <a:latin typeface="+mj-lt"/>
              <a:ea typeface="Calibri"/>
              <a:cs typeface="Times New Roman"/>
            </a:endParaRPr>
          </a:p>
        </p:txBody>
      </p:sp>
      <p:sp>
        <p:nvSpPr>
          <p:cNvPr id="31" name="Text Box 49"/>
          <p:cNvSpPr txBox="1">
            <a:spLocks noChangeArrowheads="1"/>
          </p:cNvSpPr>
          <p:nvPr/>
        </p:nvSpPr>
        <p:spPr bwMode="auto">
          <a:xfrm>
            <a:off x="557106" y="2439518"/>
            <a:ext cx="3534284" cy="885826"/>
          </a:xfrm>
          <a:prstGeom prst="rect">
            <a:avLst/>
          </a:prstGeom>
          <a:solidFill>
            <a:srgbClr val="65BC46"/>
          </a:solidFill>
          <a:ln w="6350">
            <a:noFill/>
            <a:miter lim="800000"/>
            <a:headEnd/>
            <a:tailEnd/>
          </a:ln>
        </p:spPr>
        <p:txBody>
          <a:bodyPr rot="0" vert="horz" wrap="square" lIns="0" tIns="45720" rIns="0" bIns="45720" anchor="ctr" anchorCtr="0" upright="1">
            <a:noAutofit/>
          </a:bodyPr>
          <a:lstStyle/>
          <a:p>
            <a:pPr marL="0" marR="0" algn="ctr">
              <a:spcBef>
                <a:spcPts val="0"/>
              </a:spcBef>
              <a:spcAft>
                <a:spcPts val="0"/>
              </a:spcAft>
            </a:pPr>
            <a:r>
              <a:rPr lang="en-US" sz="1600" dirty="0" smtClean="0">
                <a:solidFill>
                  <a:schemeClr val="bg1"/>
                </a:solidFill>
                <a:effectLst/>
                <a:latin typeface="+mj-lt"/>
                <a:ea typeface="Calibri"/>
                <a:cs typeface="Times New Roman"/>
              </a:rPr>
              <a:t>Proximity</a:t>
            </a:r>
            <a:endParaRPr lang="en-US" sz="1600" dirty="0">
              <a:solidFill>
                <a:schemeClr val="bg1"/>
              </a:solidFill>
              <a:effectLst/>
              <a:latin typeface="+mj-lt"/>
              <a:ea typeface="Calibri"/>
              <a:cs typeface="Times New Roman"/>
            </a:endParaRPr>
          </a:p>
          <a:p>
            <a:pPr marL="0" marR="0" algn="ctr">
              <a:spcBef>
                <a:spcPts val="0"/>
              </a:spcBef>
              <a:spcAft>
                <a:spcPts val="0"/>
              </a:spcAft>
            </a:pPr>
            <a:r>
              <a:rPr lang="en-US" sz="1600" dirty="0" smtClean="0">
                <a:solidFill>
                  <a:schemeClr val="bg1"/>
                </a:solidFill>
                <a:effectLst/>
                <a:latin typeface="+mj-lt"/>
                <a:ea typeface="Calibri"/>
                <a:cs typeface="Times New Roman"/>
              </a:rPr>
              <a:t>API</a:t>
            </a:r>
            <a:endParaRPr lang="en-US" sz="1600" dirty="0">
              <a:solidFill>
                <a:schemeClr val="bg1"/>
              </a:solidFill>
              <a:effectLst/>
              <a:latin typeface="+mj-lt"/>
              <a:ea typeface="Calibri"/>
              <a:cs typeface="Times New Roman"/>
            </a:endParaRPr>
          </a:p>
        </p:txBody>
      </p:sp>
      <p:sp>
        <p:nvSpPr>
          <p:cNvPr id="68" name="Text Box 18"/>
          <p:cNvSpPr txBox="1">
            <a:spLocks noChangeArrowheads="1"/>
          </p:cNvSpPr>
          <p:nvPr/>
        </p:nvSpPr>
        <p:spPr bwMode="auto">
          <a:xfrm>
            <a:off x="2363532" y="4887200"/>
            <a:ext cx="1727858" cy="657727"/>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device</a:t>
            </a:r>
            <a:endParaRPr lang="en-US" sz="1600" dirty="0">
              <a:solidFill>
                <a:schemeClr val="bg1"/>
              </a:solidFill>
              <a:effectLst/>
              <a:latin typeface="+mj-lt"/>
              <a:ea typeface="Calibri"/>
              <a:cs typeface="Times New Roman"/>
            </a:endParaRPr>
          </a:p>
        </p:txBody>
      </p:sp>
      <p:sp>
        <p:nvSpPr>
          <p:cNvPr id="20" name="Rectangle 19"/>
          <p:cNvSpPr/>
          <p:nvPr/>
        </p:nvSpPr>
        <p:spPr>
          <a:xfrm>
            <a:off x="327518" y="1173711"/>
            <a:ext cx="4012443" cy="4558350"/>
          </a:xfrm>
          <a:prstGeom prst="rect">
            <a:avLst/>
          </a:prstGeom>
          <a:noFill/>
          <a:ln>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nchorCtr="0"/>
          <a:lstStyle/>
          <a:p>
            <a:endParaRPr lang="en-US" b="1" dirty="0">
              <a:solidFill>
                <a:schemeClr val="tx1"/>
              </a:solidFill>
              <a:latin typeface="+mj-lt"/>
            </a:endParaRPr>
          </a:p>
        </p:txBody>
      </p:sp>
      <p:sp>
        <p:nvSpPr>
          <p:cNvPr id="57" name="TextBox 56"/>
          <p:cNvSpPr txBox="1"/>
          <p:nvPr/>
        </p:nvSpPr>
        <p:spPr>
          <a:xfrm>
            <a:off x="4470507" y="5517104"/>
            <a:ext cx="710131" cy="307777"/>
          </a:xfrm>
          <a:prstGeom prst="rect">
            <a:avLst/>
          </a:prstGeom>
          <a:noFill/>
        </p:spPr>
        <p:txBody>
          <a:bodyPr wrap="none" lIns="0" tIns="0" rIns="0" bIns="0" rtlCol="0">
            <a:spAutoFit/>
          </a:bodyPr>
          <a:lstStyle/>
          <a:p>
            <a:r>
              <a:rPr lang="en-US" sz="2000" dirty="0" smtClean="0">
                <a:gradFill>
                  <a:gsLst>
                    <a:gs pos="0">
                      <a:schemeClr val="tx1"/>
                    </a:gs>
                    <a:gs pos="86000">
                      <a:schemeClr val="tx1"/>
                    </a:gs>
                  </a:gsLst>
                  <a:lin ang="5400000" scaled="0"/>
                </a:gradFill>
              </a:rPr>
              <a:t>Polling</a:t>
            </a:r>
          </a:p>
        </p:txBody>
      </p:sp>
      <p:cxnSp>
        <p:nvCxnSpPr>
          <p:cNvPr id="60" name="Straight Arrow Connector 59"/>
          <p:cNvCxnSpPr/>
          <p:nvPr/>
        </p:nvCxnSpPr>
        <p:spPr>
          <a:xfrm>
            <a:off x="3766787" y="2008649"/>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739496" y="3325343"/>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766787" y="4457128"/>
            <a:ext cx="0" cy="437814"/>
          </a:xfrm>
          <a:prstGeom prst="straightConnector1">
            <a:avLst/>
          </a:prstGeom>
          <a:ln w="762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766787" y="5524105"/>
            <a:ext cx="0" cy="746691"/>
          </a:xfrm>
          <a:prstGeom prst="straightConnector1">
            <a:avLst/>
          </a:prstGeom>
          <a:ln w="762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470507" y="2035945"/>
            <a:ext cx="1668727" cy="307777"/>
          </a:xfrm>
          <a:prstGeom prst="rect">
            <a:avLst/>
          </a:prstGeom>
          <a:noFill/>
        </p:spPr>
        <p:txBody>
          <a:bodyPr wrap="none" lIns="0" tIns="0" rIns="0" bIns="0" rtlCol="0">
            <a:spAutoFit/>
          </a:bodyPr>
          <a:lstStyle/>
          <a:p>
            <a:r>
              <a:rPr lang="en-US" sz="2000" smtClean="0">
                <a:gradFill>
                  <a:gsLst>
                    <a:gs pos="0">
                      <a:schemeClr val="tx1"/>
                    </a:gs>
                    <a:gs pos="86000">
                      <a:schemeClr val="tx1"/>
                    </a:gs>
                  </a:gsLst>
                  <a:lin ang="5400000" scaled="0"/>
                </a:gradFill>
              </a:rPr>
              <a:t>Stop publishing</a:t>
            </a:r>
            <a:endParaRPr lang="en-US" sz="2000" dirty="0" smtClean="0">
              <a:gradFill>
                <a:gsLst>
                  <a:gs pos="0">
                    <a:schemeClr val="tx1"/>
                  </a:gs>
                  <a:gs pos="86000">
                    <a:schemeClr val="tx1"/>
                  </a:gs>
                </a:gsLst>
                <a:lin ang="5400000" scaled="0"/>
              </a:gradFill>
            </a:endParaRPr>
          </a:p>
        </p:txBody>
      </p:sp>
      <p:sp>
        <p:nvSpPr>
          <p:cNvPr id="74" name="TextBox 73"/>
          <p:cNvSpPr txBox="1"/>
          <p:nvPr/>
        </p:nvSpPr>
        <p:spPr>
          <a:xfrm>
            <a:off x="4515291" y="3254825"/>
            <a:ext cx="1800173" cy="615553"/>
          </a:xfrm>
          <a:prstGeom prst="rect">
            <a:avLst/>
          </a:prstGeom>
          <a:noFill/>
        </p:spPr>
        <p:txBody>
          <a:bodyPr wrap="none" lIns="0" tIns="0" rIns="0" bIns="0" rtlCol="0">
            <a:spAutoFit/>
          </a:bodyPr>
          <a:lstStyle/>
          <a:p>
            <a:r>
              <a:rPr lang="en-US" sz="2000" smtClean="0">
                <a:gradFill>
                  <a:gsLst>
                    <a:gs pos="0">
                      <a:schemeClr val="tx1"/>
                    </a:gs>
                    <a:gs pos="86000">
                      <a:schemeClr val="tx1"/>
                    </a:gs>
                  </a:gsLst>
                  <a:lin ang="5400000" scaled="0"/>
                </a:gradFill>
              </a:rPr>
              <a:t>Cancel IO,</a:t>
            </a:r>
          </a:p>
          <a:p>
            <a:r>
              <a:rPr lang="en-US" sz="2000" smtClean="0">
                <a:gradFill>
                  <a:gsLst>
                    <a:gs pos="0">
                      <a:schemeClr val="tx1"/>
                    </a:gs>
                    <a:gs pos="86000">
                      <a:schemeClr val="tx1"/>
                    </a:gs>
                  </a:gsLst>
                  <a:lin ang="5400000" scaled="0"/>
                </a:gradFill>
              </a:rPr>
              <a:t>Close the handle</a:t>
            </a:r>
            <a:endParaRPr lang="en-US" sz="2000" dirty="0" smtClean="0">
              <a:gradFill>
                <a:gsLst>
                  <a:gs pos="0">
                    <a:schemeClr val="tx1"/>
                  </a:gs>
                  <a:gs pos="86000">
                    <a:schemeClr val="tx1"/>
                  </a:gs>
                </a:gsLst>
                <a:lin ang="5400000" scaled="0"/>
              </a:gradFill>
            </a:endParaRPr>
          </a:p>
        </p:txBody>
      </p:sp>
      <p:sp>
        <p:nvSpPr>
          <p:cNvPr id="75" name="TextBox 74"/>
          <p:cNvSpPr txBox="1"/>
          <p:nvPr/>
        </p:nvSpPr>
        <p:spPr>
          <a:xfrm>
            <a:off x="4470507" y="4522146"/>
            <a:ext cx="410369" cy="307777"/>
          </a:xfrm>
          <a:prstGeom prst="rect">
            <a:avLst/>
          </a:prstGeom>
          <a:noFill/>
        </p:spPr>
        <p:txBody>
          <a:bodyPr wrap="none" lIns="0" tIns="0" rIns="0" bIns="0" rtlCol="0">
            <a:spAutoFit/>
          </a:bodyPr>
          <a:lstStyle/>
          <a:p>
            <a:pPr algn="r"/>
            <a:r>
              <a:rPr lang="en-US" sz="2000" smtClean="0">
                <a:gradFill>
                  <a:gsLst>
                    <a:gs pos="0">
                      <a:schemeClr val="tx1"/>
                    </a:gs>
                    <a:gs pos="86000">
                      <a:schemeClr val="tx1"/>
                    </a:gs>
                  </a:gsLst>
                  <a:lin ang="5400000" scaled="0"/>
                </a:gradFill>
              </a:rPr>
              <a:t>End</a:t>
            </a:r>
            <a:endParaRPr lang="en-US" sz="2000" dirty="0" smtClean="0">
              <a:gradFill>
                <a:gsLst>
                  <a:gs pos="0">
                    <a:schemeClr val="tx1"/>
                  </a:gs>
                  <a:gs pos="86000">
                    <a:schemeClr val="tx1"/>
                  </a:gs>
                </a:gsLst>
                <a:lin ang="5400000" scaled="0"/>
              </a:gradFill>
            </a:endParaRPr>
          </a:p>
        </p:txBody>
      </p:sp>
      <p:grpSp>
        <p:nvGrpSpPr>
          <p:cNvPr id="76" name="Group 75"/>
          <p:cNvGrpSpPr/>
          <p:nvPr/>
        </p:nvGrpSpPr>
        <p:grpSpPr>
          <a:xfrm flipH="1">
            <a:off x="3997403" y="3858524"/>
            <a:ext cx="1389922" cy="401692"/>
            <a:chOff x="6767898" y="3858468"/>
            <a:chExt cx="1389922" cy="401692"/>
          </a:xfrm>
        </p:grpSpPr>
        <p:sp>
          <p:nvSpPr>
            <p:cNvPr id="77" name="U-Turn Arrow 76"/>
            <p:cNvSpPr/>
            <p:nvPr/>
          </p:nvSpPr>
          <p:spPr bwMode="auto">
            <a:xfrm rot="16200000">
              <a:off x="7771543" y="3873884"/>
              <a:ext cx="396223" cy="376330"/>
            </a:xfrm>
            <a:prstGeom prst="uturn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78" name="TextBox 77"/>
            <p:cNvSpPr txBox="1"/>
            <p:nvPr/>
          </p:nvSpPr>
          <p:spPr>
            <a:xfrm>
              <a:off x="6767898" y="3858468"/>
              <a:ext cx="872034" cy="307777"/>
            </a:xfrm>
            <a:prstGeom prst="rect">
              <a:avLst/>
            </a:prstGeom>
            <a:noFill/>
          </p:spPr>
          <p:txBody>
            <a:bodyPr wrap="none" lIns="0" tIns="0" rIns="0" bIns="0" rtlCol="0">
              <a:spAutoFit/>
            </a:bodyPr>
            <a:lstStyle/>
            <a:p>
              <a:pPr algn="r"/>
              <a:r>
                <a:rPr lang="en-US" sz="2000" dirty="0" smtClean="0">
                  <a:gradFill>
                    <a:gsLst>
                      <a:gs pos="0">
                        <a:schemeClr val="tx1"/>
                      </a:gs>
                      <a:gs pos="86000">
                        <a:schemeClr val="tx1"/>
                      </a:gs>
                    </a:gsLst>
                    <a:lin ang="5400000" scaled="0"/>
                  </a:gradFill>
                </a:rPr>
                <a:t>Pending</a:t>
              </a:r>
            </a:p>
          </p:txBody>
        </p:sp>
      </p:grpSp>
      <p:sp>
        <p:nvSpPr>
          <p:cNvPr id="67" name="Text Box 18"/>
          <p:cNvSpPr txBox="1">
            <a:spLocks noChangeArrowheads="1"/>
          </p:cNvSpPr>
          <p:nvPr/>
        </p:nvSpPr>
        <p:spPr bwMode="auto">
          <a:xfrm>
            <a:off x="2363532" y="3763158"/>
            <a:ext cx="1727858" cy="686228"/>
          </a:xfrm>
          <a:prstGeom prst="rect">
            <a:avLst/>
          </a:prstGeom>
          <a:solidFill>
            <a:schemeClr val="accent3"/>
          </a:solidFill>
          <a:ln w="6350">
            <a:no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600" dirty="0">
                <a:solidFill>
                  <a:schemeClr val="bg1"/>
                </a:solidFill>
                <a:effectLst/>
                <a:latin typeface="+mj-lt"/>
                <a:ea typeface="Calibri"/>
                <a:cs typeface="Times New Roman"/>
              </a:rPr>
              <a:t>Proximity </a:t>
            </a:r>
            <a:r>
              <a:rPr lang="en-US" sz="1600" dirty="0" smtClean="0">
                <a:solidFill>
                  <a:schemeClr val="bg1"/>
                </a:solidFill>
                <a:effectLst/>
                <a:latin typeface="+mj-lt"/>
                <a:ea typeface="Calibri"/>
                <a:cs typeface="Times New Roman"/>
              </a:rPr>
              <a:t>driver</a:t>
            </a:r>
            <a:endParaRPr lang="en-US" sz="1600" dirty="0">
              <a:solidFill>
                <a:schemeClr val="bg1"/>
              </a:solidFill>
              <a:effectLst/>
              <a:latin typeface="+mj-lt"/>
              <a:ea typeface="Calibri"/>
              <a:cs typeface="Times New Roman"/>
            </a:endParaRPr>
          </a:p>
        </p:txBody>
      </p:sp>
    </p:spTree>
    <p:extLst>
      <p:ext uri="{BB962C8B-B14F-4D97-AF65-F5344CB8AC3E}">
        <p14:creationId xmlns:p14="http://schemas.microsoft.com/office/powerpoint/2010/main" val="3009882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xit" presetSubtype="0" fill="hold" nodeType="withEffect">
                                  <p:stCondLst>
                                    <p:cond delay="0"/>
                                  </p:stCondLst>
                                  <p:childTnLst>
                                    <p:animEffect transition="out" filter="fade">
                                      <p:cBhvr>
                                        <p:cTn id="20" dur="500"/>
                                        <p:tgtEl>
                                          <p:spTgt spid="60"/>
                                        </p:tgtEl>
                                      </p:cBhvr>
                                    </p:animEffect>
                                    <p:set>
                                      <p:cBhvr>
                                        <p:cTn id="21" dur="1" fill="hold">
                                          <p:stCondLst>
                                            <p:cond delay="499"/>
                                          </p:stCondLst>
                                        </p:cTn>
                                        <p:tgtEl>
                                          <p:spTgt spid="60"/>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72"/>
                                        </p:tgtEl>
                                      </p:cBhvr>
                                    </p:animEffect>
                                    <p:set>
                                      <p:cBhvr>
                                        <p:cTn id="24" dur="1" fill="hold">
                                          <p:stCondLst>
                                            <p:cond delay="499"/>
                                          </p:stCondLst>
                                        </p:cTn>
                                        <p:tgtEl>
                                          <p:spTgt spid="7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6"/>
                                        </p:tgtEl>
                                      </p:cBhvr>
                                    </p:animEffect>
                                    <p:set>
                                      <p:cBhvr>
                                        <p:cTn id="29" dur="1" fill="hold">
                                          <p:stCondLst>
                                            <p:cond delay="499"/>
                                          </p:stCondLst>
                                        </p:cTn>
                                        <p:tgtEl>
                                          <p:spTgt spid="7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par>
                                <p:cTn id="36" presetID="10" presetClass="exit" presetSubtype="0" fill="hold" grpId="1" nodeType="withEffect">
                                  <p:stCondLst>
                                    <p:cond delay="0"/>
                                  </p:stCondLst>
                                  <p:childTnLst>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1"/>
                                        </p:tgtEl>
                                      </p:cBhvr>
                                    </p:animEffect>
                                    <p:set>
                                      <p:cBhvr>
                                        <p:cTn id="41" dur="1" fill="hold">
                                          <p:stCondLst>
                                            <p:cond delay="499"/>
                                          </p:stCondLst>
                                        </p:cTn>
                                        <p:tgtEl>
                                          <p:spTgt spid="6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9"/>
                                        </p:tgtEl>
                                      </p:cBhvr>
                                    </p:animEffect>
                                    <p:set>
                                      <p:cBhvr>
                                        <p:cTn id="46" dur="1" fill="hold">
                                          <p:stCondLst>
                                            <p:cond delay="499"/>
                                          </p:stCondLst>
                                        </p:cTn>
                                        <p:tgtEl>
                                          <p:spTgt spid="6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5"/>
                                        </p:tgtEl>
                                      </p:cBhvr>
                                    </p:animEffect>
                                    <p:set>
                                      <p:cBhvr>
                                        <p:cTn id="49" dur="1" fill="hold">
                                          <p:stCondLst>
                                            <p:cond delay="499"/>
                                          </p:stCondLst>
                                        </p:cTn>
                                        <p:tgtEl>
                                          <p:spTgt spid="7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0"/>
                                        </p:tgtEl>
                                      </p:cBhvr>
                                    </p:animEffect>
                                    <p:set>
                                      <p:cBhvr>
                                        <p:cTn id="52" dur="1" fill="hold">
                                          <p:stCondLst>
                                            <p:cond delay="499"/>
                                          </p:stCondLst>
                                        </p:cTn>
                                        <p:tgtEl>
                                          <p:spTgt spid="7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57"/>
                                        </p:tgtEl>
                                      </p:cBhvr>
                                    </p:animEffect>
                                    <p:set>
                                      <p:cBhvr>
                                        <p:cTn id="55"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2" grpId="0"/>
      <p:bldP spid="72" grpId="1"/>
      <p:bldP spid="74" grpId="0"/>
      <p:bldP spid="74" grpId="1"/>
      <p:bldP spid="75" grpId="0"/>
      <p:bldP spid="7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Windows sets up a peer-to-peer session</a:t>
            </a:r>
            <a:endParaRPr lang="en-US" dirty="0"/>
          </a:p>
        </p:txBody>
      </p:sp>
      <p:sp>
        <p:nvSpPr>
          <p:cNvPr id="4" name="Text Placeholder 3"/>
          <p:cNvSpPr>
            <a:spLocks noGrp="1"/>
          </p:cNvSpPr>
          <p:nvPr>
            <p:ph type="body" sz="quarter" idx="10"/>
          </p:nvPr>
        </p:nvSpPr>
        <p:spPr>
          <a:xfrm>
            <a:off x="519114" y="1447800"/>
            <a:ext cx="11149012" cy="4979825"/>
          </a:xfrm>
        </p:spPr>
        <p:txBody>
          <a:bodyPr/>
          <a:lstStyle/>
          <a:p>
            <a:r>
              <a:rPr lang="en-US" dirty="0" smtClean="0"/>
              <a:t>Peer-to-peer sessions are kick-started using NFC</a:t>
            </a:r>
          </a:p>
          <a:p>
            <a:endParaRPr lang="en-US" smtClean="0"/>
          </a:p>
          <a:p>
            <a:r>
              <a:rPr lang="en-US" smtClean="0"/>
              <a:t>During </a:t>
            </a:r>
            <a:r>
              <a:rPr lang="en-US" dirty="0" smtClean="0"/>
              <a:t>the tap</a:t>
            </a:r>
          </a:p>
          <a:p>
            <a:pPr lvl="1"/>
            <a:r>
              <a:rPr lang="en-US" dirty="0" smtClean="0"/>
              <a:t>Windows exchanges peer &amp; connectivity info </a:t>
            </a:r>
          </a:p>
          <a:p>
            <a:pPr lvl="1"/>
            <a:r>
              <a:rPr lang="en-US" dirty="0" smtClean="0"/>
              <a:t>Windows also negotiates </a:t>
            </a:r>
            <a:r>
              <a:rPr lang="en-US" dirty="0"/>
              <a:t>a session </a:t>
            </a:r>
            <a:r>
              <a:rPr lang="en-US" dirty="0" smtClean="0"/>
              <a:t>key</a:t>
            </a:r>
            <a:endParaRPr lang="en-US" dirty="0"/>
          </a:p>
          <a:p>
            <a:endParaRPr lang="en-US" dirty="0"/>
          </a:p>
          <a:p>
            <a:r>
              <a:rPr lang="en-US" dirty="0" smtClean="0"/>
              <a:t>After the tap</a:t>
            </a:r>
          </a:p>
          <a:p>
            <a:pPr lvl="1"/>
            <a:r>
              <a:rPr lang="en-US" dirty="0" smtClean="0"/>
              <a:t>If the app isn’t installed, Windows invites the user to get the app</a:t>
            </a:r>
          </a:p>
          <a:p>
            <a:pPr lvl="1"/>
            <a:r>
              <a:rPr lang="en-US" dirty="0" smtClean="0"/>
              <a:t>If the app isn’t in the foreground, Windows invites the user to switch</a:t>
            </a:r>
          </a:p>
          <a:p>
            <a:pPr lvl="1"/>
            <a:r>
              <a:rPr lang="en-US" dirty="0" smtClean="0"/>
              <a:t>Windows initiates all matching transports &amp; chooses the best socket</a:t>
            </a:r>
          </a:p>
        </p:txBody>
      </p:sp>
    </p:spTree>
    <p:extLst>
      <p:ext uri="{BB962C8B-B14F-4D97-AF65-F5344CB8AC3E}">
        <p14:creationId xmlns:p14="http://schemas.microsoft.com/office/powerpoint/2010/main" val="266391104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7719642" cy="923330"/>
          </a:xfrm>
          <a:prstGeom prst="rect">
            <a:avLst/>
          </a:prstGeom>
          <a:noFill/>
        </p:spPr>
        <p:txBody>
          <a:bodyPr wrap="square" rtlCol="0">
            <a:spAutoFit/>
          </a:bodyPr>
          <a:lstStyle/>
          <a:p>
            <a:r>
              <a:rPr lang="en-US" sz="5400" smtClean="0">
                <a:solidFill>
                  <a:srgbClr val="FFFFFF"/>
                </a:solidFill>
                <a:latin typeface="Segoe UI Light" pitchFamily="34" charset="0"/>
                <a:cs typeface="Segoe UI Light" pitchFamily="34" charset="0"/>
              </a:rPr>
              <a:t>Design considerations</a:t>
            </a:r>
            <a:endParaRPr lang="en-US" sz="5400" dirty="0">
              <a:solidFill>
                <a:srgbClr val="FFFFFF"/>
              </a:solidFill>
              <a:latin typeface="Segoe UI Light" pitchFamily="34" charset="0"/>
              <a:cs typeface="Segoe UI Light" pitchFamily="34" charset="0"/>
            </a:endParaRPr>
          </a:p>
        </p:txBody>
      </p:sp>
    </p:spTree>
    <p:extLst>
      <p:ext uri="{BB962C8B-B14F-4D97-AF65-F5344CB8AC3E}">
        <p14:creationId xmlns:p14="http://schemas.microsoft.com/office/powerpoint/2010/main" val="3004856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Device driver engineering considerations</a:t>
            </a:r>
            <a:endParaRPr lang="en-US" dirty="0"/>
          </a:p>
        </p:txBody>
      </p:sp>
      <p:sp>
        <p:nvSpPr>
          <p:cNvPr id="3" name="Text Placeholder 2"/>
          <p:cNvSpPr>
            <a:spLocks noGrp="1"/>
          </p:cNvSpPr>
          <p:nvPr>
            <p:ph type="body" sz="quarter" idx="10"/>
          </p:nvPr>
        </p:nvSpPr>
        <p:spPr>
          <a:xfrm>
            <a:off x="519114" y="1447800"/>
            <a:ext cx="11149012" cy="4776692"/>
          </a:xfrm>
        </p:spPr>
        <p:txBody>
          <a:bodyPr/>
          <a:lstStyle/>
          <a:p>
            <a:pPr marL="460375" lvl="1" indent="-460375"/>
            <a:r>
              <a:rPr lang="en-US" sz="3200" dirty="0" smtClean="0"/>
              <a:t>The UMDF driver model works fine for performance</a:t>
            </a:r>
          </a:p>
          <a:p>
            <a:pPr marL="460375" lvl="1" indent="-460375"/>
            <a:endParaRPr lang="en-US" sz="3200" dirty="0" smtClean="0"/>
          </a:p>
          <a:p>
            <a:pPr marL="460375" lvl="1" indent="-460375"/>
            <a:r>
              <a:rPr lang="en-US" sz="3200" dirty="0" smtClean="0"/>
              <a:t>Don’t poll in the driver for </a:t>
            </a:r>
            <a:r>
              <a:rPr lang="en-US" sz="3200" dirty="0"/>
              <a:t>new </a:t>
            </a:r>
            <a:r>
              <a:rPr lang="en-US" sz="3200" dirty="0" smtClean="0"/>
              <a:t>messages</a:t>
            </a:r>
            <a:r>
              <a:rPr lang="en-US" sz="3200" smtClean="0"/>
              <a:t>, poll in the hardware </a:t>
            </a:r>
            <a:endParaRPr lang="en-US" sz="3200" dirty="0" smtClean="0"/>
          </a:p>
          <a:p>
            <a:pPr marL="460375" lvl="1" indent="-460375"/>
            <a:endParaRPr lang="en-US" sz="3200" dirty="0"/>
          </a:p>
          <a:p>
            <a:pPr marL="460375" lvl="1" indent="-460375"/>
            <a:r>
              <a:rPr lang="en-US" sz="3200" dirty="0" smtClean="0"/>
              <a:t>Report presence when the peer radio is within field</a:t>
            </a:r>
          </a:p>
          <a:p>
            <a:pPr marL="460375" lvl="1" indent="-460375"/>
            <a:endParaRPr lang="en-US" sz="3200" dirty="0"/>
          </a:p>
          <a:p>
            <a:pPr marL="460375" lvl="1" indent="-460375"/>
            <a:r>
              <a:rPr lang="en-US" sz="3200" dirty="0"/>
              <a:t>Don’t need to flush state on enable/disable</a:t>
            </a:r>
          </a:p>
          <a:p>
            <a:pPr marL="460375" lvl="1" indent="-460375"/>
            <a:endParaRPr lang="en-US" sz="3200" dirty="0" smtClean="0"/>
          </a:p>
          <a:p>
            <a:pPr marL="460375" lvl="1" indent="-460375"/>
            <a:r>
              <a:rPr lang="en-US" sz="3200" dirty="0" smtClean="0"/>
              <a:t>Minimize </a:t>
            </a:r>
            <a:r>
              <a:rPr lang="en-US" sz="3200" dirty="0"/>
              <a:t>battery impact by managing power </a:t>
            </a:r>
            <a:r>
              <a:rPr lang="en-US" sz="3200"/>
              <a:t>&amp; </a:t>
            </a:r>
            <a:r>
              <a:rPr lang="en-US" sz="3200" smtClean="0"/>
              <a:t>radio</a:t>
            </a:r>
            <a:endParaRPr lang="en-US" sz="3200" dirty="0"/>
          </a:p>
        </p:txBody>
      </p:sp>
    </p:spTree>
    <p:extLst>
      <p:ext uri="{BB962C8B-B14F-4D97-AF65-F5344CB8AC3E}">
        <p14:creationId xmlns:p14="http://schemas.microsoft.com/office/powerpoint/2010/main" val="370015191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User experience considerations</a:t>
            </a:r>
            <a:endParaRPr lang="en-US" dirty="0"/>
          </a:p>
        </p:txBody>
      </p:sp>
      <p:sp>
        <p:nvSpPr>
          <p:cNvPr id="3" name="Text Placeholder 2"/>
          <p:cNvSpPr>
            <a:spLocks noGrp="1"/>
          </p:cNvSpPr>
          <p:nvPr>
            <p:ph type="body" sz="quarter" idx="10"/>
          </p:nvPr>
        </p:nvSpPr>
        <p:spPr>
          <a:xfrm>
            <a:off x="519114" y="1447800"/>
            <a:ext cx="11149012" cy="4776692"/>
          </a:xfrm>
        </p:spPr>
        <p:txBody>
          <a:bodyPr/>
          <a:lstStyle/>
          <a:p>
            <a:pPr marL="460375" lvl="1" indent="-460375"/>
            <a:r>
              <a:rPr lang="en-US" sz="3200" dirty="0" smtClean="0"/>
              <a:t>Place </a:t>
            </a:r>
            <a:r>
              <a:rPr lang="en-US" sz="3200" dirty="0"/>
              <a:t>antenna in upper-right-hand on back of </a:t>
            </a:r>
            <a:r>
              <a:rPr lang="en-US" sz="3200" dirty="0" smtClean="0"/>
              <a:t>tablet</a:t>
            </a:r>
            <a:endParaRPr lang="en-US" sz="3200" dirty="0"/>
          </a:p>
          <a:p>
            <a:pPr marL="460375" lvl="1" indent="-460375"/>
            <a:endParaRPr lang="en-US" sz="3200" dirty="0" smtClean="0"/>
          </a:p>
          <a:p>
            <a:pPr marL="460375" lvl="1" indent="-460375"/>
            <a:r>
              <a:rPr lang="en-US" sz="3200" dirty="0"/>
              <a:t>Follow </a:t>
            </a:r>
            <a:r>
              <a:rPr lang="en-US" sz="3200" dirty="0" smtClean="0"/>
              <a:t>touch mark </a:t>
            </a:r>
            <a:r>
              <a:rPr lang="en-US" sz="3200" dirty="0"/>
              <a:t>guidelines to help users know where to tap </a:t>
            </a:r>
          </a:p>
          <a:p>
            <a:pPr marL="460375" lvl="1" indent="-460375"/>
            <a:endParaRPr lang="en-US" sz="3200" dirty="0"/>
          </a:p>
          <a:p>
            <a:pPr marL="460375" lvl="1" indent="-460375"/>
            <a:r>
              <a:rPr lang="en-US" sz="3200" smtClean="0"/>
              <a:t>Use an antenna &gt;= 3x5cm to </a:t>
            </a:r>
            <a:r>
              <a:rPr lang="en-US" sz="3200" dirty="0" smtClean="0"/>
              <a:t>support effective range</a:t>
            </a:r>
          </a:p>
          <a:p>
            <a:pPr marL="0" lvl="1" indent="0">
              <a:buNone/>
            </a:pPr>
            <a:endParaRPr lang="en-US" sz="3200" dirty="0" smtClean="0"/>
          </a:p>
          <a:p>
            <a:pPr marL="460375" lvl="1" indent="-460375"/>
            <a:r>
              <a:rPr lang="en-US" sz="3200" dirty="0"/>
              <a:t>A ferrite shield behind the antenna can minimize interference</a:t>
            </a:r>
          </a:p>
          <a:p>
            <a:pPr marL="460375" lvl="1" indent="-460375"/>
            <a:endParaRPr lang="en-US" sz="3200" dirty="0"/>
          </a:p>
          <a:p>
            <a:pPr marL="460375" lvl="1" indent="-460375"/>
            <a:r>
              <a:rPr lang="en-US" sz="3200" dirty="0"/>
              <a:t>Be careful </a:t>
            </a:r>
            <a:r>
              <a:rPr lang="en-US" sz="3200" dirty="0" smtClean="0"/>
              <a:t>other antennas or a metal back don’t interfere</a:t>
            </a:r>
            <a:endParaRPr lang="en-US" sz="3200" dirty="0"/>
          </a:p>
        </p:txBody>
      </p:sp>
    </p:spTree>
    <p:extLst>
      <p:ext uri="{BB962C8B-B14F-4D97-AF65-F5344CB8AC3E}">
        <p14:creationId xmlns:p14="http://schemas.microsoft.com/office/powerpoint/2010/main" val="406892371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System considerations</a:t>
            </a:r>
            <a:endParaRPr lang="en-US" dirty="0"/>
          </a:p>
        </p:txBody>
      </p:sp>
      <p:sp>
        <p:nvSpPr>
          <p:cNvPr id="3" name="Text Placeholder 2"/>
          <p:cNvSpPr>
            <a:spLocks noGrp="1"/>
          </p:cNvSpPr>
          <p:nvPr>
            <p:ph type="body" sz="quarter" idx="10"/>
          </p:nvPr>
        </p:nvSpPr>
        <p:spPr>
          <a:xfrm>
            <a:off x="519114" y="1447800"/>
            <a:ext cx="11149012" cy="3151632"/>
          </a:xfrm>
        </p:spPr>
        <p:txBody>
          <a:bodyPr/>
          <a:lstStyle/>
          <a:p>
            <a:pPr marL="460375" lvl="1" indent="-460375"/>
            <a:r>
              <a:rPr lang="en-US" sz="3200" dirty="0" smtClean="0"/>
              <a:t>Use a simple peripheral bus to minimize </a:t>
            </a:r>
            <a:r>
              <a:rPr lang="en-US" sz="3200" smtClean="0"/>
              <a:t>power drain</a:t>
            </a:r>
          </a:p>
          <a:p>
            <a:pPr marL="460375" lvl="1" indent="-460375"/>
            <a:endParaRPr lang="en-US" sz="3200"/>
          </a:p>
          <a:p>
            <a:pPr marL="460375" lvl="1" indent="-460375"/>
            <a:r>
              <a:rPr lang="en-US" sz="3200" smtClean="0"/>
              <a:t>If </a:t>
            </a:r>
            <a:r>
              <a:rPr lang="en-US" sz="3200" dirty="0" smtClean="0"/>
              <a:t>you must use USB, support </a:t>
            </a:r>
            <a:r>
              <a:rPr lang="en-US" sz="3200" dirty="0"/>
              <a:t>selective suspend </a:t>
            </a:r>
            <a:r>
              <a:rPr lang="en-US" sz="3200" dirty="0" smtClean="0"/>
              <a:t>to </a:t>
            </a:r>
            <a:r>
              <a:rPr lang="en-US" sz="3200" dirty="0"/>
              <a:t>save power</a:t>
            </a:r>
          </a:p>
          <a:p>
            <a:pPr marL="460375" lvl="1" indent="-460375"/>
            <a:endParaRPr lang="en-US" sz="3200" dirty="0" smtClean="0"/>
          </a:p>
          <a:p>
            <a:pPr marL="460375" lvl="1" indent="-460375"/>
            <a:r>
              <a:rPr lang="en-US" sz="3200" dirty="0" smtClean="0"/>
              <a:t>Stop polling on the hardware when no active pubs or subs</a:t>
            </a:r>
          </a:p>
          <a:p>
            <a:pPr marL="460375" lvl="1" indent="-460375"/>
            <a:endParaRPr lang="en-US" sz="3200" dirty="0"/>
          </a:p>
        </p:txBody>
      </p:sp>
    </p:spTree>
    <p:extLst>
      <p:ext uri="{BB962C8B-B14F-4D97-AF65-F5344CB8AC3E}">
        <p14:creationId xmlns:p14="http://schemas.microsoft.com/office/powerpoint/2010/main" val="402568273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smtClean="0">
                <a:latin typeface="+mn-lt"/>
              </a:rPr>
              <a:t>Certification &amp; test collateral are designed to help you enable the tap and go scenarios</a:t>
            </a:r>
            <a:endParaRPr lang="en-US" dirty="0">
              <a:latin typeface="+mn-lt"/>
            </a:endParaRPr>
          </a:p>
        </p:txBody>
      </p:sp>
    </p:spTree>
    <p:extLst>
      <p:ext uri="{BB962C8B-B14F-4D97-AF65-F5344CB8AC3E}">
        <p14:creationId xmlns:p14="http://schemas.microsoft.com/office/powerpoint/2010/main" val="102842959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7719642" cy="923330"/>
          </a:xfrm>
          <a:prstGeom prst="rect">
            <a:avLst/>
          </a:prstGeom>
          <a:noFill/>
        </p:spPr>
        <p:txBody>
          <a:bodyPr wrap="square" rtlCol="0">
            <a:spAutoFit/>
          </a:bodyPr>
          <a:lstStyle/>
          <a:p>
            <a:r>
              <a:rPr lang="en-US" sz="5400" dirty="0" smtClean="0"/>
              <a:t>Recap</a:t>
            </a:r>
            <a:endParaRPr lang="en-US" sz="5400" dirty="0"/>
          </a:p>
        </p:txBody>
      </p:sp>
    </p:spTree>
    <p:extLst>
      <p:ext uri="{BB962C8B-B14F-4D97-AF65-F5344CB8AC3E}">
        <p14:creationId xmlns:p14="http://schemas.microsoft.com/office/powerpoint/2010/main" val="556264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smtClean="0">
                <a:latin typeface="+mn-lt"/>
              </a:rPr>
              <a:t>A </a:t>
            </a:r>
            <a:r>
              <a:rPr lang="en-US" dirty="0">
                <a:latin typeface="+mn-lt"/>
              </a:rPr>
              <a:t>p</a:t>
            </a:r>
            <a:r>
              <a:rPr lang="en-US" dirty="0" smtClean="0">
                <a:latin typeface="+mn-lt"/>
              </a:rPr>
              <a:t>roximity solution integrated into Windows helps deliver a new class of experiences to users</a:t>
            </a:r>
            <a:endParaRPr lang="en-US" dirty="0">
              <a:latin typeface="+mn-lt"/>
            </a:endParaRPr>
          </a:p>
        </p:txBody>
      </p:sp>
    </p:spTree>
    <p:extLst>
      <p:ext uri="{BB962C8B-B14F-4D97-AF65-F5344CB8AC3E}">
        <p14:creationId xmlns:p14="http://schemas.microsoft.com/office/powerpoint/2010/main" val="351227053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00120"/>
            <a:ext cx="8209660" cy="1523494"/>
          </a:xfrm>
        </p:spPr>
        <p:txBody>
          <a:bodyPr anchor="t"/>
          <a:lstStyle/>
          <a:p>
            <a:r>
              <a:rPr lang="en-US" dirty="0" smtClean="0"/>
              <a:t>Open </a:t>
            </a:r>
            <a:r>
              <a:rPr lang="en-US" dirty="0"/>
              <a:t>a website, </a:t>
            </a:r>
            <a:r>
              <a:rPr lang="en-US" dirty="0" smtClean="0"/>
              <a:t>share a website</a:t>
            </a:r>
            <a:br>
              <a:rPr lang="en-US" dirty="0" smtClean="0"/>
            </a:br>
            <a:endParaRPr lang="en-US" dirty="0"/>
          </a:p>
        </p:txBody>
      </p:sp>
      <p:sp>
        <p:nvSpPr>
          <p:cNvPr id="4" name="Text Placeholder 3"/>
          <p:cNvSpPr>
            <a:spLocks noGrp="1"/>
          </p:cNvSpPr>
          <p:nvPr>
            <p:ph type="body" sz="quarter" idx="10"/>
          </p:nvPr>
        </p:nvSpPr>
        <p:spPr/>
        <p:txBody>
          <a:bodyPr/>
          <a:lstStyle/>
          <a:p>
            <a:r>
              <a:rPr lang="en-US" dirty="0" smtClean="0"/>
              <a:t>demo </a:t>
            </a:r>
            <a:endParaRPr lang="en-US" dirty="0"/>
          </a:p>
        </p:txBody>
      </p:sp>
    </p:spTree>
    <p:extLst>
      <p:ext uri="{BB962C8B-B14F-4D97-AF65-F5344CB8AC3E}">
        <p14:creationId xmlns:p14="http://schemas.microsoft.com/office/powerpoint/2010/main" val="2261577954"/>
      </p:ext>
    </p:extLst>
  </p:cSld>
  <p:clrMapOvr>
    <a:masterClrMapping/>
  </p:clrMapOvr>
  <p:transition>
    <p:strips dir="l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7" name="Text Placeholder 6"/>
          <p:cNvSpPr>
            <a:spLocks noGrp="1"/>
          </p:cNvSpPr>
          <p:nvPr>
            <p:ph type="body" sz="quarter" idx="10"/>
          </p:nvPr>
        </p:nvSpPr>
        <p:spPr>
          <a:xfrm>
            <a:off x="519114" y="1447800"/>
            <a:ext cx="11149012" cy="3914918"/>
          </a:xfrm>
        </p:spPr>
        <p:txBody>
          <a:bodyPr/>
          <a:lstStyle/>
          <a:p>
            <a:pPr>
              <a:spcBef>
                <a:spcPts val="1800"/>
              </a:spcBef>
            </a:pPr>
            <a:r>
              <a:rPr lang="en-US" sz="3600" dirty="0"/>
              <a:t>You </a:t>
            </a:r>
            <a:r>
              <a:rPr lang="en-US" sz="3600" dirty="0" smtClean="0"/>
              <a:t>can enable a new class of apps using tap and go</a:t>
            </a:r>
          </a:p>
          <a:p>
            <a:pPr>
              <a:spcBef>
                <a:spcPts val="1800"/>
              </a:spcBef>
            </a:pPr>
            <a:endParaRPr lang="en-US" sz="3600" dirty="0" smtClean="0"/>
          </a:p>
          <a:p>
            <a:pPr>
              <a:spcBef>
                <a:spcPts val="1800"/>
              </a:spcBef>
            </a:pPr>
            <a:r>
              <a:rPr lang="en-US" sz="3600" dirty="0" smtClean="0"/>
              <a:t>You can integrate a proximity solution into your system</a:t>
            </a:r>
          </a:p>
          <a:p>
            <a:pPr>
              <a:spcBef>
                <a:spcPts val="1800"/>
              </a:spcBef>
            </a:pPr>
            <a:endParaRPr lang="en-US" sz="3600" dirty="0" smtClean="0"/>
          </a:p>
          <a:p>
            <a:pPr>
              <a:spcBef>
                <a:spcPts val="1800"/>
              </a:spcBef>
            </a:pPr>
            <a:r>
              <a:rPr lang="en-US" sz="3600" dirty="0" smtClean="0"/>
              <a:t>You can test your solution and system to certify they work well</a:t>
            </a:r>
          </a:p>
        </p:txBody>
      </p:sp>
      <p:sp>
        <p:nvSpPr>
          <p:cNvPr id="8" name="Title 1"/>
          <p:cNvSpPr txBox="1">
            <a:spLocks noGrp="1"/>
          </p:cNvSpPr>
          <p:nvPr>
            <p:ph type="title"/>
          </p:nvPr>
        </p:nvSpPr>
        <p:spPr>
          <a:prstGeom prst="rect">
            <a:avLst/>
          </a:prstGeom>
        </p:spPr>
        <p:txBody>
          <a:bodyPr>
            <a:noAutofit/>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With the proximity platform</a:t>
            </a:r>
            <a:endParaRPr lang="en-US" dirty="0"/>
          </a:p>
        </p:txBody>
      </p:sp>
    </p:spTree>
    <p:extLst>
      <p:ext uri="{BB962C8B-B14F-4D97-AF65-F5344CB8AC3E}">
        <p14:creationId xmlns:p14="http://schemas.microsoft.com/office/powerpoint/2010/main" val="96316309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mtClean="0"/>
          </a:p>
        </p:txBody>
      </p:sp>
      <p:sp>
        <p:nvSpPr>
          <p:cNvPr id="6" name="Title 5"/>
          <p:cNvSpPr>
            <a:spLocks noGrp="1"/>
          </p:cNvSpPr>
          <p:nvPr>
            <p:ph type="title"/>
          </p:nvPr>
        </p:nvSpPr>
        <p:spPr/>
        <p:txBody>
          <a:bodyPr/>
          <a:lstStyle/>
          <a:p>
            <a:r>
              <a:rPr lang="en-US" smtClean="0"/>
              <a:t>Related sessions</a:t>
            </a:r>
            <a:endParaRPr lang="en-US"/>
          </a:p>
        </p:txBody>
      </p:sp>
      <p:sp>
        <p:nvSpPr>
          <p:cNvPr id="7" name="Text Placeholder 6"/>
          <p:cNvSpPr>
            <a:spLocks noGrp="1"/>
          </p:cNvSpPr>
          <p:nvPr>
            <p:ph type="body" sz="quarter" idx="10"/>
          </p:nvPr>
        </p:nvSpPr>
        <p:spPr>
          <a:xfrm>
            <a:off x="519114" y="1447800"/>
            <a:ext cx="11149012" cy="4924425"/>
          </a:xfrm>
        </p:spPr>
        <p:txBody>
          <a:bodyPr/>
          <a:lstStyle/>
          <a:p>
            <a:pPr marL="0" indent="0">
              <a:buNone/>
            </a:pPr>
            <a:r>
              <a:rPr lang="en-US" dirty="0"/>
              <a:t>[APP-408T] Integrating with the Windows device experience</a:t>
            </a:r>
          </a:p>
          <a:p>
            <a:pPr marL="0" indent="0">
              <a:buNone/>
            </a:pPr>
            <a:r>
              <a:rPr lang="en-US" dirty="0"/>
              <a:t>[HW-329T] Understanding Wi-Fi Direct in Windows 8</a:t>
            </a:r>
          </a:p>
          <a:p>
            <a:pPr marL="0" indent="0">
              <a:buNone/>
            </a:pPr>
            <a:r>
              <a:rPr lang="en-US" dirty="0"/>
              <a:t>[APP-206T] Bring apps to life with Metro style animations in HTML5</a:t>
            </a:r>
          </a:p>
          <a:p>
            <a:pPr marL="0" indent="0">
              <a:buNone/>
            </a:pPr>
            <a:r>
              <a:rPr lang="en-US" dirty="0"/>
              <a:t>[APP-405T] Share: your app powers the Windows 8 share experience</a:t>
            </a:r>
          </a:p>
          <a:p>
            <a:pPr marL="0" indent="0">
              <a:buNone/>
            </a:pPr>
            <a:r>
              <a:rPr lang="en-US" dirty="0"/>
              <a:t>[PLAT-270T] Connecting and sharing with near field communication</a:t>
            </a:r>
            <a:endParaRPr lang="en-US" dirty="0" smtClean="0"/>
          </a:p>
          <a:p>
            <a:pPr marL="0" indent="0">
              <a:buNone/>
            </a:pPr>
            <a:r>
              <a:rPr lang="en-US" dirty="0"/>
              <a:t>[HW-328T] Using the Windows Driver Framework to build better drivers</a:t>
            </a:r>
          </a:p>
        </p:txBody>
      </p:sp>
    </p:spTree>
    <p:extLst>
      <p:ext uri="{BB962C8B-B14F-4D97-AF65-F5344CB8AC3E}">
        <p14:creationId xmlns:p14="http://schemas.microsoft.com/office/powerpoint/2010/main" val="233780912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 and documentation</a:t>
            </a:r>
            <a:endParaRPr lang="en-US" dirty="0"/>
          </a:p>
        </p:txBody>
      </p:sp>
      <p:sp>
        <p:nvSpPr>
          <p:cNvPr id="3" name="Text Placeholder 2"/>
          <p:cNvSpPr>
            <a:spLocks noGrp="1"/>
          </p:cNvSpPr>
          <p:nvPr>
            <p:ph type="body" sz="quarter" idx="10"/>
          </p:nvPr>
        </p:nvSpPr>
        <p:spPr>
          <a:xfrm>
            <a:off x="519114" y="1447800"/>
            <a:ext cx="11149012" cy="4807470"/>
          </a:xfrm>
        </p:spPr>
        <p:txBody>
          <a:bodyPr/>
          <a:lstStyle/>
          <a:p>
            <a:pPr lvl="0"/>
            <a:r>
              <a:rPr lang="en-US" u="sng" dirty="0">
                <a:hlinkClick r:id="rId2"/>
              </a:rPr>
              <a:t>Proximity Devices</a:t>
            </a:r>
            <a:endParaRPr lang="en-US" dirty="0"/>
          </a:p>
          <a:p>
            <a:pPr lvl="0"/>
            <a:r>
              <a:rPr lang="en-US" u="sng" dirty="0">
                <a:hlinkClick r:id="rId3"/>
              </a:rPr>
              <a:t>Windows Hardware Dev Center</a:t>
            </a:r>
            <a:endParaRPr lang="en-US" dirty="0"/>
          </a:p>
          <a:p>
            <a:pPr lvl="0"/>
            <a:r>
              <a:rPr lang="en-US" u="sng" dirty="0">
                <a:hlinkClick r:id="rId4"/>
              </a:rPr>
              <a:t>Windows Dev Center</a:t>
            </a:r>
            <a:endParaRPr lang="en-US" dirty="0"/>
          </a:p>
          <a:p>
            <a:endParaRPr lang="en-US" dirty="0" smtClean="0"/>
          </a:p>
          <a:p>
            <a:pPr marL="0" lvl="0" indent="0">
              <a:buNone/>
            </a:pPr>
            <a:r>
              <a:rPr lang="en-US" dirty="0"/>
              <a:t>Questions?	</a:t>
            </a:r>
          </a:p>
          <a:p>
            <a:pPr lvl="1">
              <a:buFont typeface="Wingdings" pitchFamily="2" charset="2"/>
              <a:buChar char="à"/>
            </a:pPr>
            <a:r>
              <a:rPr lang="en-US" dirty="0"/>
              <a:t>Please visit the forums on the Windows Dev Center at </a:t>
            </a:r>
            <a:r>
              <a:rPr lang="en-US" u="sng" dirty="0">
                <a:hlinkClick r:id="rId5"/>
              </a:rPr>
              <a:t>http://forums.dev.windows.com</a:t>
            </a:r>
            <a:endParaRPr lang="en-US" u="sng" dirty="0"/>
          </a:p>
          <a:p>
            <a:pPr lvl="1">
              <a:buFont typeface="Wingdings" pitchFamily="2" charset="2"/>
              <a:buChar char="à"/>
            </a:pPr>
            <a:endParaRPr lang="en-US" dirty="0"/>
          </a:p>
          <a:p>
            <a:pPr lvl="1">
              <a:buFont typeface="Wingdings" pitchFamily="2" charset="2"/>
              <a:buChar char="à"/>
            </a:pPr>
            <a:r>
              <a:rPr lang="en-US" dirty="0"/>
              <a:t>For best response, please include the Build Session #</a:t>
            </a:r>
            <a:r>
              <a:rPr lang="en-US" dirty="0" smtClean="0"/>
              <a:t>269 </a:t>
            </a:r>
            <a:r>
              <a:rPr lang="en-US" dirty="0"/>
              <a:t>in the title of your post</a:t>
            </a:r>
          </a:p>
        </p:txBody>
      </p:sp>
    </p:spTree>
    <p:extLst>
      <p:ext uri="{BB962C8B-B14F-4D97-AF65-F5344CB8AC3E}">
        <p14:creationId xmlns:p14="http://schemas.microsoft.com/office/powerpoint/2010/main" val="26508329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black">
          <a:xfrm>
            <a:off x="4321175" y="3130766"/>
            <a:ext cx="3546476" cy="596468"/>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strips dir="l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59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00120"/>
            <a:ext cx="8209660" cy="1523494"/>
          </a:xfrm>
        </p:spPr>
        <p:txBody>
          <a:bodyPr anchor="t"/>
          <a:lstStyle/>
          <a:p>
            <a:r>
              <a:rPr lang="en-US" dirty="0" smtClean="0"/>
              <a:t>Launch an app, DJ with a friend</a:t>
            </a:r>
            <a:endParaRPr lang="en-US" dirty="0"/>
          </a:p>
        </p:txBody>
      </p:sp>
      <p:sp>
        <p:nvSpPr>
          <p:cNvPr id="4" name="Text Placeholder 3"/>
          <p:cNvSpPr>
            <a:spLocks noGrp="1"/>
          </p:cNvSpPr>
          <p:nvPr>
            <p:ph type="body" sz="quarter" idx="10"/>
          </p:nvPr>
        </p:nvSpPr>
        <p:spPr/>
        <p:txBody>
          <a:bodyPr/>
          <a:lstStyle/>
          <a:p>
            <a:r>
              <a:rPr lang="en-US" dirty="0" smtClean="0"/>
              <a:t>demo </a:t>
            </a:r>
            <a:endParaRPr lang="en-US" dirty="0"/>
          </a:p>
        </p:txBody>
      </p:sp>
    </p:spTree>
    <p:extLst>
      <p:ext uri="{BB962C8B-B14F-4D97-AF65-F5344CB8AC3E}">
        <p14:creationId xmlns:p14="http://schemas.microsoft.com/office/powerpoint/2010/main" val="1907815586"/>
      </p:ext>
    </p:extLst>
  </p:cSld>
  <p:clrMapOvr>
    <a:masterClrMapping/>
  </p:clrMapOvr>
  <p:transition>
    <p:strips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smtClean="0">
                <a:latin typeface="+mn-lt"/>
              </a:rPr>
              <a:t>It’s about connecting people together, not just connecting devices</a:t>
            </a:r>
            <a:endParaRPr lang="en-US" dirty="0">
              <a:latin typeface="+mn-lt"/>
            </a:endParaRPr>
          </a:p>
        </p:txBody>
      </p:sp>
    </p:spTree>
    <p:extLst>
      <p:ext uri="{BB962C8B-B14F-4D97-AF65-F5344CB8AC3E}">
        <p14:creationId xmlns:p14="http://schemas.microsoft.com/office/powerpoint/2010/main" val="19691931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8757358" cy="1523494"/>
          </a:xfrm>
        </p:spPr>
        <p:txBody>
          <a:bodyPr/>
          <a:lstStyle/>
          <a:p>
            <a:r>
              <a:rPr lang="en-US" dirty="0" smtClean="0"/>
              <a:t>What users think about proximity….</a:t>
            </a:r>
            <a:endParaRPr lang="en-US" dirty="0"/>
          </a:p>
        </p:txBody>
      </p:sp>
      <p:sp>
        <p:nvSpPr>
          <p:cNvPr id="4" name="Text Placeholder 3"/>
          <p:cNvSpPr>
            <a:spLocks noGrp="1"/>
          </p:cNvSpPr>
          <p:nvPr>
            <p:ph type="body" sz="quarter" idx="10"/>
          </p:nvPr>
        </p:nvSpPr>
        <p:spPr/>
        <p:txBody>
          <a:bodyPr/>
          <a:lstStyle/>
          <a:p>
            <a:r>
              <a:rPr spc="0" dirty="0" smtClean="0"/>
              <a:t>v</a:t>
            </a:r>
            <a:r>
              <a:rPr dirty="0" smtClean="0"/>
              <a:t>id</a:t>
            </a:r>
            <a:r>
              <a:rPr spc="0" dirty="0" smtClean="0"/>
              <a:t>e</a:t>
            </a:r>
            <a:r>
              <a:rPr dirty="0" smtClean="0"/>
              <a:t>o</a:t>
            </a:r>
            <a:endParaRPr lang="en-US" dirty="0"/>
          </a:p>
        </p:txBody>
      </p:sp>
    </p:spTree>
    <p:extLst>
      <p:ext uri="{BB962C8B-B14F-4D97-AF65-F5344CB8AC3E}">
        <p14:creationId xmlns:p14="http://schemas.microsoft.com/office/powerpoint/2010/main" val="974973839"/>
      </p:ext>
    </p:extLst>
  </p:cSld>
  <p:clrMapOvr>
    <a:masterClrMapping/>
  </p:clrMapOvr>
  <p:transition>
    <p:strips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spc="0" dirty="0" smtClean="0"/>
              <a:t>v</a:t>
            </a:r>
            <a:r>
              <a:rPr dirty="0" smtClean="0"/>
              <a:t>id</a:t>
            </a:r>
            <a:r>
              <a:rPr spc="0" dirty="0" smtClean="0"/>
              <a:t>e</a:t>
            </a:r>
            <a:r>
              <a:rPr dirty="0" smtClean="0"/>
              <a:t>o</a:t>
            </a:r>
            <a:endParaRPr lang="en-US" dirty="0"/>
          </a:p>
        </p:txBody>
      </p:sp>
      <p:pic>
        <p:nvPicPr>
          <p:cNvPr id="6" name="Untitl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825" cy="6856413"/>
          </a:xfrm>
          <a:prstGeom prst="rect">
            <a:avLst/>
          </a:prstGeom>
        </p:spPr>
      </p:pic>
    </p:spTree>
    <p:extLst>
      <p:ext uri="{BB962C8B-B14F-4D97-AF65-F5344CB8AC3E}">
        <p14:creationId xmlns:p14="http://schemas.microsoft.com/office/powerpoint/2010/main" val="1840632185"/>
      </p:ext>
    </p:extLst>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smtClean="0">
                <a:latin typeface="+mn-lt"/>
              </a:rPr>
              <a:t>Tapping devices together is a digital handshake</a:t>
            </a:r>
            <a:endParaRPr lang="en-US" dirty="0">
              <a:latin typeface="+mn-lt"/>
            </a:endParaRPr>
          </a:p>
        </p:txBody>
      </p:sp>
    </p:spTree>
    <p:extLst>
      <p:ext uri="{BB962C8B-B14F-4D97-AF65-F5344CB8AC3E}">
        <p14:creationId xmlns:p14="http://schemas.microsoft.com/office/powerpoint/2010/main" val="161255765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0.xml><?xml version="1.0" encoding="utf-8"?>
<a:theme xmlns:a="http://schemas.openxmlformats.org/drawingml/2006/main" name="5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1.xml><?xml version="1.0" encoding="utf-8"?>
<a:theme xmlns:a="http://schemas.openxmlformats.org/drawingml/2006/main" name="6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6.xml><?xml version="1.0" encoding="utf-8"?>
<a:theme xmlns:a="http://schemas.openxmlformats.org/drawingml/2006/main" name="&lt;5-30000_BUILD_16x9&gt;">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1_16x9_New_Win_PPT_Template_4_compressed">
  <a:themeElements>
    <a:clrScheme name="New Windows Template 2">
      <a:dk1>
        <a:srgbClr val="292929"/>
      </a:dk1>
      <a:lt1>
        <a:srgbClr val="FFFFFF"/>
      </a:lt1>
      <a:dk2>
        <a:srgbClr val="072B60"/>
      </a:dk2>
      <a:lt2>
        <a:srgbClr val="EEECE1"/>
      </a:lt2>
      <a:accent1>
        <a:srgbClr val="557EB9"/>
      </a:accent1>
      <a:accent2>
        <a:srgbClr val="FFC211"/>
      </a:accent2>
      <a:accent3>
        <a:srgbClr val="6BBD46"/>
      </a:accent3>
      <a:accent4>
        <a:srgbClr val="FE5815"/>
      </a:accent4>
      <a:accent5>
        <a:srgbClr val="EB7C00"/>
      </a:accent5>
      <a:accent6>
        <a:srgbClr val="00DCFF"/>
      </a:accent6>
      <a:hlink>
        <a:srgbClr val="00B9F2"/>
      </a:hlink>
      <a:folHlink>
        <a:srgbClr val="008AB5"/>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solidFill>
              <a:schemeClr val="tx1">
                <a:lumMod val="75000"/>
                <a:lumOff val="25000"/>
                <a:alpha val="99000"/>
              </a:schemeClr>
            </a:solidFill>
          </a:defRPr>
        </a:defPPr>
      </a:lstStyle>
    </a:txDef>
  </a:objectDefaults>
  <a:extraClrSchemeLst/>
</a:theme>
</file>

<file path=ppt/theme/theme8.xml><?xml version="1.0" encoding="utf-8"?>
<a:theme xmlns:a="http://schemas.openxmlformats.org/drawingml/2006/main" name="3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4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BUILD_Breakout_Template _ SAMPLE for Scott 7.28</Template>
  <TotalTime>8678</TotalTime>
  <Words>2006</Words>
  <Application>Microsoft Office PowerPoint</Application>
  <PresentationFormat>Custom</PresentationFormat>
  <Paragraphs>329</Paragraphs>
  <Slides>44</Slides>
  <Notes>24</Notes>
  <HiddenSlides>0</HiddenSlides>
  <MMClips>2</MMClips>
  <ScaleCrop>false</ScaleCrop>
  <HeadingPairs>
    <vt:vector size="4" baseType="variant">
      <vt:variant>
        <vt:lpstr>Theme</vt:lpstr>
      </vt:variant>
      <vt:variant>
        <vt:i4>11</vt:i4>
      </vt:variant>
      <vt:variant>
        <vt:lpstr>Slide Titles</vt:lpstr>
      </vt:variant>
      <vt:variant>
        <vt:i4>44</vt:i4>
      </vt:variant>
    </vt:vector>
  </HeadingPairs>
  <TitlesOfParts>
    <vt:vector size="55" baseType="lpstr">
      <vt:lpstr>BUILD_Breakout_Template _ SAMPLE for Scott 7.28</vt:lpstr>
      <vt:lpstr>White with Consolas font for code slides</vt:lpstr>
      <vt:lpstr>1_BUILD_Breakout_Template _ SAMPLE for Scott 7.28</vt:lpstr>
      <vt:lpstr>2_BUILD_Breakout_Template _ SAMPLE for Scott 7.28</vt:lpstr>
      <vt:lpstr>1_White with Consolas font for code slides</vt:lpstr>
      <vt:lpstr>&lt;5-30000_BUILD_16x9&gt;</vt:lpstr>
      <vt:lpstr>1_16x9_New_Win_PPT_Template_4_compressed</vt:lpstr>
      <vt:lpstr>3_BUILD_Breakout_Template _ SAMPLE for Scott 7.28</vt:lpstr>
      <vt:lpstr>4_BUILD_Breakout_Template _ SAMPLE for Scott 7.28</vt:lpstr>
      <vt:lpstr>5_BUILD_Breakout_Template _ SAMPLE for Scott 7.28</vt:lpstr>
      <vt:lpstr>6_BUILD_Breakout_Template _ SAMPLE for Scott 7.28</vt:lpstr>
      <vt:lpstr>Designing systems and  developing drivers for NFC</vt:lpstr>
      <vt:lpstr>Agenda</vt:lpstr>
      <vt:lpstr>A proximity solution integrated into Windows helps deliver a new class of experiences to users</vt:lpstr>
      <vt:lpstr>Open a website, share a website </vt:lpstr>
      <vt:lpstr>Launch an app, DJ with a friend</vt:lpstr>
      <vt:lpstr>It’s about connecting people together, not just connecting devices</vt:lpstr>
      <vt:lpstr>What users think about proximity….</vt:lpstr>
      <vt:lpstr>PowerPoint Presentation</vt:lpstr>
      <vt:lpstr>Tapping devices together is a digital handshake</vt:lpstr>
      <vt:lpstr>Cute kissing,  or hi-fiving?</vt:lpstr>
      <vt:lpstr>PowerPoint Presentation</vt:lpstr>
      <vt:lpstr>Proximity user model</vt:lpstr>
      <vt:lpstr>PowerPoint Presentation</vt:lpstr>
      <vt:lpstr>Tap and go experiences</vt:lpstr>
      <vt:lpstr>Tap and go experiences have a common pattern</vt:lpstr>
      <vt:lpstr>Tap and go as a programming construct</vt:lpstr>
      <vt:lpstr>PowerPoint Presentation</vt:lpstr>
      <vt:lpstr>Windows and a proximity solution work together to deliver simplicity &amp; predictability</vt:lpstr>
      <vt:lpstr>NFC is the leading proximity technology  </vt:lpstr>
      <vt:lpstr>Windows proximity architecture</vt:lpstr>
      <vt:lpstr>Device driver model</vt:lpstr>
      <vt:lpstr>Device driver model</vt:lpstr>
      <vt:lpstr>How Windows 8 uses the proximity driver</vt:lpstr>
      <vt:lpstr>How proximity drivers use NFC</vt:lpstr>
      <vt:lpstr>Subscribing to a message</vt:lpstr>
      <vt:lpstr>Publishing a message</vt:lpstr>
      <vt:lpstr>Exchanging the message</vt:lpstr>
      <vt:lpstr>Receiving the message</vt:lpstr>
      <vt:lpstr>Stopping the subscription</vt:lpstr>
      <vt:lpstr>Receiving message send confirmation</vt:lpstr>
      <vt:lpstr>Stopping the publication</vt:lpstr>
      <vt:lpstr>How Windows sets up a peer-to-peer session</vt:lpstr>
      <vt:lpstr>PowerPoint Presentation</vt:lpstr>
      <vt:lpstr>Device driver engineering considerations</vt:lpstr>
      <vt:lpstr>User experience considerations</vt:lpstr>
      <vt:lpstr>System considerations</vt:lpstr>
      <vt:lpstr>Certification &amp; test collateral are designed to help you enable the tap and go scenarios</vt:lpstr>
      <vt:lpstr>PowerPoint Presentation</vt:lpstr>
      <vt:lpstr>A proximity solution integrated into Windows helps deliver a new class of experiences to users</vt:lpstr>
      <vt:lpstr>With the proximity platform</vt:lpstr>
      <vt:lpstr>Related sessions</vt:lpstr>
      <vt:lpstr>Further reading and documentation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HW-269T: Designing systems and developing drivers for NFC</dc:title>
  <dc:subject>BUILD</dc:subject>
  <dc:creator>Max Morris Priya Dandawate</dc:creator>
  <cp:keywords>Developers, IT Pros, TDMs, Technical Decision Makers, PDC, Build, Developer Conference, ISVs, Programmers, Partners</cp:keywords>
  <dc:description>Template: Sam Moore, Silver Fox Productions, Inc.
Formatting: Erin Baranick, Silver Fox Productions
Event Date: September 13th–16th
Event Location: Anaheim, CA
Audience Type: External Developers, Programmers</dc:description>
  <cp:lastModifiedBy>Shows</cp:lastModifiedBy>
  <cp:revision>242</cp:revision>
  <cp:lastPrinted>2010-05-11T05:02:34Z</cp:lastPrinted>
  <dcterms:created xsi:type="dcterms:W3CDTF">2011-08-03T21:25:07Z</dcterms:created>
  <dcterms:modified xsi:type="dcterms:W3CDTF">2011-09-16T18:33:16Z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0x0101009DFC84444C84A14BB9770E7187A39BEB</vt:lpwstr>
  </property>
  <property fmtid="{D5CDD505-2E9C-101B-9397-08002B2CF9AE}" pid="3" name="Product">
    <vt:lpwstr>28;#Windows|d15bdf11-7aa9-4bf1-b584-c45e6bd87557</vt:lpwstr>
  </property>
  <property fmtid="{D5CDD505-2E9C-101B-9397-08002B2CF9AE}" pid="4" name="Event Venue">
    <vt:lpwstr>210;#Anaheim CC Anaheim, CA|c525dbc1-fb46-4f9d-a196-ce33b4962b5a</vt:lpwstr>
  </property>
  <property fmtid="{D5CDD505-2E9C-101B-9397-08002B2CF9AE}" pid="5" name="Event Location">
    <vt:lpwstr>209;#Anaheim, CA|67ffa72a-1f39-45c3-9bb1-f96b5f9c92e3</vt:lpwstr>
  </property>
  <property fmtid="{D5CDD505-2E9C-101B-9397-08002B2CF9AE}" pid="6" name="Event1">
    <vt:lpwstr>211;#BUILD|daffb02e-8105-4a1d-9c8d-6ffd36a19d83</vt:lpwstr>
  </property>
  <property fmtid="{D5CDD505-2E9C-101B-9397-08002B2CF9AE}" pid="7" name="Audience">
    <vt:lpwstr>34;#Developers|389e14a2-def5-4335-8627-c0368c2934a2;#96;#Other|1d63dafe-c6b5-450d-9d7f-2a5af3513850</vt:lpwstr>
  </property>
  <property fmtid="{D5CDD505-2E9C-101B-9397-08002B2CF9AE}" pid="8" name="TrackTaxHTField0">
    <vt:lpwstr/>
  </property>
  <property fmtid="{D5CDD505-2E9C-101B-9397-08002B2CF9AE}" pid="9" name="AudienceTaxHTField0">
    <vt:lpwstr>Developers389e14a2-def5-4335-8627-c0368c2934a2Other1d63dafe-c6b5-450d-9d7f-2a5af3513850</vt:lpwstr>
  </property>
  <property fmtid="{D5CDD505-2E9C-101B-9397-08002B2CF9AE}" pid="10" name="Event End Date">
    <vt:lpwstr>2011-09-16T07:00:00+00:00</vt:lpwstr>
  </property>
  <property fmtid="{D5CDD505-2E9C-101B-9397-08002B2CF9AE}" pid="11" name="MS Speaker">
    <vt:lpwstr/>
  </property>
  <property fmtid="{D5CDD505-2E9C-101B-9397-08002B2CF9AE}" pid="12" name="Event VenueTaxHTField0">
    <vt:lpwstr>Anaheim CC Anaheim, CAc525dbc1-fb46-4f9d-a196-ce33b4962b5a</vt:lpwstr>
  </property>
  <property fmtid="{D5CDD505-2E9C-101B-9397-08002B2CF9AE}" pid="13" name="MS Content Owner">
    <vt:lpwstr>Steven Sinofsky53</vt:lpwstr>
  </property>
  <property fmtid="{D5CDD505-2E9C-101B-9397-08002B2CF9AE}" pid="14" name="TaxCatchAll">
    <vt:lpwstr>962834211210209</vt:lpwstr>
  </property>
  <property fmtid="{D5CDD505-2E9C-101B-9397-08002B2CF9AE}" pid="15" name="CampaignTaxHTField0">
    <vt:lpwstr/>
  </property>
  <property fmtid="{D5CDD505-2E9C-101B-9397-08002B2CF9AE}" pid="16" name="Event Start Date">
    <vt:lpwstr>2011-09-13T07:00:00+00:00</vt:lpwstr>
  </property>
  <property fmtid="{D5CDD505-2E9C-101B-9397-08002B2CF9AE}" pid="17" name="ProductTaxHTField0">
    <vt:lpwstr>Windowsd15bdf11-7aa9-4bf1-b584-c45e6bd87557</vt:lpwstr>
  </property>
  <property fmtid="{D5CDD505-2E9C-101B-9397-08002B2CF9AE}" pid="18" name="Event LocationTaxHTField0">
    <vt:lpwstr>Anaheim, CA67ffa72a-1f39-45c3-9bb1-f96b5f9c92e3</vt:lpwstr>
  </property>
  <property fmtid="{D5CDD505-2E9C-101B-9397-08002B2CF9AE}" pid="19" name="Event1TaxHTField0">
    <vt:lpwstr>BUILDdaffb02e-8105-4a1d-9c8d-6ffd36a19d83</vt:lpwstr>
  </property>
  <property fmtid="{D5CDD505-2E9C-101B-9397-08002B2CF9AE}" pid="20" name="Test Impact: Compatibility">
    <vt:lpwstr>Not Evaluated</vt:lpwstr>
  </property>
  <property fmtid="{D5CDD505-2E9C-101B-9397-08002B2CF9AE}" pid="21" name="Test Impact: Security">
    <vt:lpwstr>Not Evaluated</vt:lpwstr>
  </property>
  <property fmtid="{D5CDD505-2E9C-101B-9397-08002B2CF9AE}" pid="22" name="Test Impact: Perf">
    <vt:lpwstr>Not Evaluated</vt:lpwstr>
  </property>
  <property fmtid="{D5CDD505-2E9C-101B-9397-08002B2CF9AE}" pid="23" name="Test Impact: Deployment">
    <vt:lpwstr>Not Evaluated</vt:lpwstr>
  </property>
  <property fmtid="{D5CDD505-2E9C-101B-9397-08002B2CF9AE}" pid="24" name="Test Impact: Manageability">
    <vt:lpwstr>Not Evaluated</vt:lpwstr>
  </property>
  <property fmtid="{D5CDD505-2E9C-101B-9397-08002B2CF9AE}" pid="25" name="Doc Status">
    <vt:lpwstr>Placeholder</vt:lpwstr>
  </property>
  <property fmtid="{D5CDD505-2E9C-101B-9397-08002B2CF9AE}" pid="26" name="Doc Owner">
    <vt:lpwstr>Priya Dandawate148895</vt:lpwstr>
  </property>
  <property fmtid="{D5CDD505-2E9C-101B-9397-08002B2CF9AE}" pid="27" name="Test Impact: Dev Experience">
    <vt:lpwstr>Not Evaluated</vt:lpwstr>
  </property>
  <property fmtid="{D5CDD505-2E9C-101B-9397-08002B2CF9AE}" pid="28" name="Test Impact: Serviceability">
    <vt:lpwstr>Not Evaluated</vt:lpwstr>
  </property>
  <property fmtid="{D5CDD505-2E9C-101B-9397-08002B2CF9AE}" pid="29" name="Test Impact: Reliability">
    <vt:lpwstr>Not Evaluated</vt:lpwstr>
  </property>
  <property fmtid="{D5CDD505-2E9C-101B-9397-08002B2CF9AE}" pid="30" name="Test Impact: Accessibility">
    <vt:lpwstr>Not Evaluated</vt:lpwstr>
  </property>
  <property fmtid="{D5CDD505-2E9C-101B-9397-08002B2CF9AE}" pid="31" name="Test Impact: Hardware Requirements">
    <vt:lpwstr>Not Evaluated</vt:lpwstr>
  </property>
  <property fmtid="{D5CDD505-2E9C-101B-9397-08002B2CF9AE}" pid="32" name="Test Impact: World Readiness">
    <vt:lpwstr>Not Evaluated</vt:lpwstr>
  </property>
  <property fmtid="{D5CDD505-2E9C-101B-9397-08002B2CF9AE}" pid="33" name="Doc Type">
    <vt:lpwstr>Other</vt:lpwstr>
  </property>
</Properties>
</file>