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Default Extension="png" ContentType="image/png"/>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s/slide22.xml" ContentType="application/vnd.openxmlformats-officedocument.presentationml.slide+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customXml/itemProps2.xml" ContentType="application/vnd.openxmlformats-officedocument.customXmlPropertie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s/slide49.xml" ContentType="application/vnd.openxmlformats-officedocument.presentationml.slide+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 id="2147483834" r:id="rId9"/>
    <p:sldMasterId id="2147483854" r:id="rId10"/>
    <p:sldMasterId id="2147483873" r:id="rId11"/>
    <p:sldMasterId id="2147483892" r:id="rId12"/>
    <p:sldMasterId id="2147483913" r:id="rId13"/>
  </p:sldMasterIdLst>
  <p:notesMasterIdLst>
    <p:notesMasterId r:id="rId64"/>
  </p:notesMasterIdLst>
  <p:handoutMasterIdLst>
    <p:handoutMasterId r:id="rId65"/>
  </p:handoutMasterIdLst>
  <p:sldIdLst>
    <p:sldId id="430" r:id="rId14"/>
    <p:sldId id="501" r:id="rId15"/>
    <p:sldId id="536" r:id="rId16"/>
    <p:sldId id="537" r:id="rId17"/>
    <p:sldId id="502" r:id="rId18"/>
    <p:sldId id="471" r:id="rId19"/>
    <p:sldId id="469" r:id="rId20"/>
    <p:sldId id="505" r:id="rId21"/>
    <p:sldId id="506" r:id="rId22"/>
    <p:sldId id="507" r:id="rId23"/>
    <p:sldId id="508" r:id="rId24"/>
    <p:sldId id="503" r:id="rId25"/>
    <p:sldId id="473" r:id="rId26"/>
    <p:sldId id="528" r:id="rId27"/>
    <p:sldId id="522" r:id="rId28"/>
    <p:sldId id="521" r:id="rId29"/>
    <p:sldId id="523" r:id="rId30"/>
    <p:sldId id="474" r:id="rId31"/>
    <p:sldId id="510" r:id="rId32"/>
    <p:sldId id="511" r:id="rId33"/>
    <p:sldId id="497" r:id="rId34"/>
    <p:sldId id="509" r:id="rId35"/>
    <p:sldId id="498" r:id="rId36"/>
    <p:sldId id="512" r:id="rId37"/>
    <p:sldId id="481" r:id="rId38"/>
    <p:sldId id="514" r:id="rId39"/>
    <p:sldId id="531" r:id="rId40"/>
    <p:sldId id="520" r:id="rId41"/>
    <p:sldId id="485" r:id="rId42"/>
    <p:sldId id="530" r:id="rId43"/>
    <p:sldId id="515" r:id="rId44"/>
    <p:sldId id="516" r:id="rId45"/>
    <p:sldId id="517" r:id="rId46"/>
    <p:sldId id="518" r:id="rId47"/>
    <p:sldId id="532" r:id="rId48"/>
    <p:sldId id="526" r:id="rId49"/>
    <p:sldId id="527" r:id="rId50"/>
    <p:sldId id="486" r:id="rId51"/>
    <p:sldId id="538" r:id="rId52"/>
    <p:sldId id="513" r:id="rId53"/>
    <p:sldId id="539" r:id="rId54"/>
    <p:sldId id="525" r:id="rId55"/>
    <p:sldId id="504" r:id="rId56"/>
    <p:sldId id="540" r:id="rId57"/>
    <p:sldId id="533" r:id="rId58"/>
    <p:sldId id="534" r:id="rId59"/>
    <p:sldId id="535" r:id="rId60"/>
    <p:sldId id="542" r:id="rId61"/>
    <p:sldId id="541" r:id="rId62"/>
    <p:sldId id="377" r:id="rId6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01"/>
            <p14:sldId id="536"/>
            <p14:sldId id="537"/>
            <p14:sldId id="502"/>
            <p14:sldId id="471"/>
            <p14:sldId id="469"/>
            <p14:sldId id="505"/>
            <p14:sldId id="506"/>
            <p14:sldId id="507"/>
            <p14:sldId id="508"/>
            <p14:sldId id="503"/>
            <p14:sldId id="473"/>
            <p14:sldId id="528"/>
            <p14:sldId id="522"/>
            <p14:sldId id="521"/>
            <p14:sldId id="523"/>
            <p14:sldId id="474"/>
            <p14:sldId id="510"/>
            <p14:sldId id="511"/>
            <p14:sldId id="497"/>
            <p14:sldId id="509"/>
            <p14:sldId id="498"/>
            <p14:sldId id="512"/>
            <p14:sldId id="481"/>
            <p14:sldId id="514"/>
            <p14:sldId id="531"/>
            <p14:sldId id="520"/>
            <p14:sldId id="485"/>
            <p14:sldId id="530"/>
            <p14:sldId id="515"/>
            <p14:sldId id="516"/>
            <p14:sldId id="517"/>
            <p14:sldId id="518"/>
            <p14:sldId id="532"/>
            <p14:sldId id="526"/>
            <p14:sldId id="527"/>
            <p14:sldId id="486"/>
            <p14:sldId id="538"/>
            <p14:sldId id="513"/>
            <p14:sldId id="539"/>
            <p14:sldId id="525"/>
            <p14:sldId id="504"/>
            <p14:sldId id="540"/>
            <p14:sldId id="533"/>
            <p14:sldId id="534"/>
            <p14:sldId id="535"/>
            <p14:sldId id="542"/>
            <p14:sldId id="541"/>
            <p14:sldId id="377"/>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EC1"/>
    <a:srgbClr val="65BC46"/>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1" autoAdjust="0"/>
    <p:restoredTop sz="76403" autoAdjust="0"/>
  </p:normalViewPr>
  <p:slideViewPr>
    <p:cSldViewPr snapToGrid="0" snapToObjects="1">
      <p:cViewPr varScale="1">
        <p:scale>
          <a:sx n="106" d="100"/>
          <a:sy n="106" d="100"/>
        </p:scale>
        <p:origin x="-324" y="-84"/>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21</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23</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08291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08291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62665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62665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9</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96109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120116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45132160"/>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374653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8664226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141047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382756"/>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15729"/>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129739"/>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97863168"/>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4040086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1081221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4713722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4503064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15105683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21764061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52762302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89397013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20375600"/>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120116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4513216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3746534"/>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86642261"/>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141047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382756"/>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15729"/>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129739"/>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97863168"/>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40400860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1081221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4713722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4503064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15105683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21764061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52762302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052099219"/>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28802416"/>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39113253"/>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66401798"/>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80476002"/>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5141920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71556696"/>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12068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143552"/>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386996"/>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478797762"/>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84634779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2589031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08316573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9519659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4458213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10644474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24801807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627666333"/>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4642289"/>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7743102"/>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78072755"/>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74339298"/>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17496162"/>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05818766"/>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89726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640317"/>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9259181"/>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86606620"/>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7476803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85963512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60366978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2944696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52123355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10016832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3893328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487003481"/>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42706568"/>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62939277"/>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0953819"/>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9583727"/>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39984738"/>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45972679"/>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187006"/>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12940"/>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217364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82088504"/>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79037972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12937542"/>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57486253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2725370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0466748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57189668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98348741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121248797"/>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4548208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dirty="0"/>
          </a:p>
        </p:txBody>
      </p:sp>
    </p:spTree>
    <p:extLst>
      <p:ext uri="{BB962C8B-B14F-4D97-AF65-F5344CB8AC3E}">
        <p14:creationId xmlns:p14="http://schemas.microsoft.com/office/powerpoint/2010/main" val="2046010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75412600"/>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96139530"/>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67945573"/>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44382633"/>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12565548"/>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563757"/>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050728"/>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5330912"/>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7025008"/>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251855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4383244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29372698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039193864"/>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18088325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5576284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5755208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0" name="Rectangle 19"/>
          <p:cNvSpPr/>
          <p:nvPr userDrawn="1"/>
        </p:nvSpPr>
        <p:spPr>
          <a:xfrm>
            <a:off x="-793" y="1"/>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130" tIns="45065" rIns="90130" bIns="45065" rtlCol="0" anchor="ctr"/>
          <a:lstStyle/>
          <a:p>
            <a:pPr algn="ctr"/>
            <a:endParaRPr lang="en-US" dirty="0"/>
          </a:p>
        </p:txBody>
      </p:sp>
      <p:grpSp>
        <p:nvGrpSpPr>
          <p:cNvPr id="22" name="Group 21"/>
          <p:cNvGrpSpPr/>
          <p:nvPr userDrawn="1"/>
        </p:nvGrpSpPr>
        <p:grpSpPr>
          <a:xfrm>
            <a:off x="-15109" y="1"/>
            <a:ext cx="12203939" cy="6858000"/>
            <a:chOff x="-11340" y="0"/>
            <a:chExt cx="9155340" cy="6858000"/>
          </a:xfrm>
        </p:grpSpPr>
        <p:sp>
          <p:nvSpPr>
            <p:cNvPr id="23" name="Rectangle 2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8"/>
            <p:cNvGrpSpPr/>
            <p:nvPr userDrawn="1"/>
          </p:nvGrpSpPr>
          <p:grpSpPr>
            <a:xfrm>
              <a:off x="-11340" y="0"/>
              <a:ext cx="9155340" cy="6858000"/>
              <a:chOff x="-11340" y="0"/>
              <a:chExt cx="9155340" cy="6858000"/>
            </a:xfrm>
          </p:grpSpPr>
          <p:sp>
            <p:nvSpPr>
              <p:cNvPr id="25" name="Rectangle 24"/>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 name="Rectangle 20"/>
          <p:cNvSpPr/>
          <p:nvPr userDrawn="1"/>
        </p:nvSpPr>
        <p:spPr>
          <a:xfrm>
            <a:off x="5" y="3581400"/>
            <a:ext cx="12188822"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130" tIns="45065" rIns="90130" bIns="45065" rtlCol="0" anchor="ctr"/>
          <a:lstStyle/>
          <a:p>
            <a:pPr algn="ctr"/>
            <a:endParaRPr lang="en-US" dirty="0"/>
          </a:p>
        </p:txBody>
      </p:sp>
      <p:sp>
        <p:nvSpPr>
          <p:cNvPr id="11" name="Date Placeholder 10"/>
          <p:cNvSpPr>
            <a:spLocks noGrp="1"/>
          </p:cNvSpPr>
          <p:nvPr>
            <p:ph type="dt" sz="half" idx="10"/>
          </p:nvPr>
        </p:nvSpPr>
        <p:spPr>
          <a:xfrm>
            <a:off x="1206794" y="6324600"/>
            <a:ext cx="1221110" cy="152400"/>
          </a:xfrm>
          <a:prstGeom prst="rect">
            <a:avLst/>
          </a:prstGeom>
        </p:spPr>
        <p:txBody>
          <a:bodyPr lIns="85679" tIns="42840" rIns="85679" bIns="42840"/>
          <a:lstStyle/>
          <a:p>
            <a:fld id="{3EBBC3FC-7A95-446A-8885-5602F35F550A}" type="datetime1">
              <a:rPr lang="en-US" smtClean="0"/>
              <a:pPr/>
              <a:t>9/15/2011</a:t>
            </a:fld>
            <a:endParaRPr lang="en-US" dirty="0"/>
          </a:p>
        </p:txBody>
      </p:sp>
      <p:sp>
        <p:nvSpPr>
          <p:cNvPr id="12" name="Slide Number Placeholder 11"/>
          <p:cNvSpPr>
            <a:spLocks noGrp="1"/>
          </p:cNvSpPr>
          <p:nvPr>
            <p:ph type="sldNum" sz="quarter" idx="11"/>
          </p:nvPr>
        </p:nvSpPr>
        <p:spPr>
          <a:xfrm>
            <a:off x="614136" y="6324600"/>
            <a:ext cx="516286" cy="152400"/>
          </a:xfrm>
          <a:prstGeom prst="rect">
            <a:avLst/>
          </a:prstGeom>
        </p:spPr>
        <p:txBody>
          <a:bodyPr lIns="85679" tIns="42840" rIns="85679" bIns="42840"/>
          <a:lstStyle/>
          <a:p>
            <a:pPr algn="l"/>
            <a:r>
              <a:rPr lang="en-US" dirty="0" smtClean="0"/>
              <a:t>PAGE </a:t>
            </a:r>
            <a:fld id="{711B4CA8-52BE-46B1-A536-58CE1A3FAF74}" type="slidenum">
              <a:rPr lang="en-US" smtClean="0"/>
              <a:pPr algn="l"/>
              <a:t>‹#›</a:t>
            </a:fld>
            <a:endParaRPr lang="en-US" dirty="0"/>
          </a:p>
        </p:txBody>
      </p:sp>
      <p:sp>
        <p:nvSpPr>
          <p:cNvPr id="13" name="Footer Placeholder 12"/>
          <p:cNvSpPr>
            <a:spLocks noGrp="1"/>
          </p:cNvSpPr>
          <p:nvPr>
            <p:ph type="ftr" sz="quarter" idx="12"/>
          </p:nvPr>
        </p:nvSpPr>
        <p:spPr>
          <a:xfrm>
            <a:off x="614140" y="6461651"/>
            <a:ext cx="1813766" cy="128574"/>
          </a:xfrm>
          <a:prstGeom prst="rect">
            <a:avLst/>
          </a:prstGeom>
        </p:spPr>
        <p:txBody>
          <a:bodyPr lIns="85679" tIns="42840" rIns="85679" bIns="42840"/>
          <a:lstStyle/>
          <a:p>
            <a:pPr algn="l"/>
            <a:r>
              <a:rPr lang="en-US" dirty="0" smtClean="0"/>
              <a:t>MICROSOFT CONFIDENTIAL</a:t>
            </a:r>
            <a:endParaRPr lang="en-US" dirty="0"/>
          </a:p>
        </p:txBody>
      </p:sp>
      <p:sp>
        <p:nvSpPr>
          <p:cNvPr id="14" name="Text Placeholder 3"/>
          <p:cNvSpPr>
            <a:spLocks noGrp="1"/>
          </p:cNvSpPr>
          <p:nvPr>
            <p:ph type="body" sz="half" idx="2"/>
          </p:nvPr>
        </p:nvSpPr>
        <p:spPr>
          <a:xfrm>
            <a:off x="609447" y="5943600"/>
            <a:ext cx="9547912" cy="304800"/>
          </a:xfrm>
        </p:spPr>
        <p:txBody>
          <a:bodyPr>
            <a:noAutofit/>
          </a:bodyPr>
          <a:lstStyle>
            <a:lvl1pPr marL="0" indent="0">
              <a:lnSpc>
                <a:spcPts val="1775"/>
              </a:lnSpc>
              <a:spcBef>
                <a:spcPts val="0"/>
              </a:spcBef>
              <a:spcAft>
                <a:spcPts val="0"/>
              </a:spcAft>
              <a:buNone/>
              <a:defRPr sz="1400" spc="-39" baseline="0"/>
            </a:lvl1pPr>
            <a:lvl2pPr marL="450649" indent="0">
              <a:buNone/>
              <a:defRPr sz="1100"/>
            </a:lvl2pPr>
            <a:lvl3pPr marL="901298" indent="0">
              <a:buNone/>
              <a:defRPr sz="1000"/>
            </a:lvl3pPr>
            <a:lvl4pPr marL="1351948" indent="0">
              <a:buNone/>
              <a:defRPr sz="800"/>
            </a:lvl4pPr>
            <a:lvl5pPr marL="1802597" indent="0">
              <a:buNone/>
              <a:defRPr sz="800"/>
            </a:lvl5pPr>
            <a:lvl6pPr marL="2253245" indent="0">
              <a:buNone/>
              <a:defRPr sz="800"/>
            </a:lvl6pPr>
            <a:lvl7pPr marL="2703894" indent="0">
              <a:buNone/>
              <a:defRPr sz="800"/>
            </a:lvl7pPr>
            <a:lvl8pPr marL="3154543" indent="0">
              <a:buNone/>
              <a:defRPr sz="800"/>
            </a:lvl8pPr>
            <a:lvl9pPr marL="3605192"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414700741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89397013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203756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image" Target="../media/image1.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theme" Target="../theme/theme10.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image" Target="../media/image1.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theme" Target="../theme/theme1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image" Target="../media/image1.pn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theme" Target="../theme/theme12.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theme" Target="../theme/theme13.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image" Target="../media/image1.png"/><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image" Target="../media/image1.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theme" Target="../theme/theme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image" Target="../media/image1.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theme" Target="../theme/theme9.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898364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4583116"/>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4915415"/>
      </p:ext>
    </p:extLst>
  </p:cSld>
  <p:clrMap bg1="dk1" tx1="lt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3730662"/>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911" r:id="rId2"/>
    <p:sldLayoutId id="2147483912"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645663"/>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645663"/>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go.microsoft.com/fwlink/?LinkId=227347&amp;clcid=0x409" TargetMode="External"/><Relationship Id="rId2" Type="http://schemas.openxmlformats.org/officeDocument/2006/relationships/hyperlink" Target="http://go.microsoft.com/fwlink/p/?LinkId=226803" TargetMode="External"/><Relationship Id="rId1" Type="http://schemas.openxmlformats.org/officeDocument/2006/relationships/slideLayout" Target="../slideLayouts/slideLayout3.xml"/><Relationship Id="rId5" Type="http://schemas.openxmlformats.org/officeDocument/2006/relationships/hyperlink" Target="http://forums.dev.windows.com/" TargetMode="External"/><Relationship Id="rId4" Type="http://schemas.openxmlformats.org/officeDocument/2006/relationships/hyperlink" Target="http://msdn.microsoft.com/en-us/window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and delivering a great Metro style app for your device</a:t>
            </a:r>
          </a:p>
        </p:txBody>
      </p:sp>
      <p:sp>
        <p:nvSpPr>
          <p:cNvPr id="3" name="Subtitle 2"/>
          <p:cNvSpPr>
            <a:spLocks noGrp="1"/>
          </p:cNvSpPr>
          <p:nvPr>
            <p:ph type="subTitle" idx="1"/>
          </p:nvPr>
        </p:nvSpPr>
        <p:spPr/>
        <p:txBody>
          <a:bodyPr/>
          <a:lstStyle/>
          <a:p>
            <a:r>
              <a:rPr lang="en-US" dirty="0" smtClean="0">
                <a:latin typeface="+mj-lt"/>
              </a:rPr>
              <a:t>Max Morris</a:t>
            </a:r>
          </a:p>
          <a:p>
            <a:r>
              <a:rPr lang="en-US" dirty="0" smtClean="0"/>
              <a:t>Principal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HW-275T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5633" y="4771676"/>
            <a:ext cx="8836898" cy="599221"/>
            <a:chOff x="2939111" y="4212772"/>
            <a:chExt cx="8817332" cy="599221"/>
          </a:xfrm>
        </p:grpSpPr>
        <p:sp>
          <p:nvSpPr>
            <p:cNvPr id="9" name="Rectangle 8"/>
            <p:cNvSpPr/>
            <p:nvPr/>
          </p:nvSpPr>
          <p:spPr>
            <a:xfrm>
              <a:off x="2939111" y="4212772"/>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Share</a:t>
              </a:r>
              <a:endParaRPr lang="en-US" sz="2400" dirty="0">
                <a:solidFill>
                  <a:schemeClr val="tx1"/>
                </a:solidFill>
                <a:latin typeface="Segoe UI Semibold" pitchFamily="34" charset="0"/>
              </a:endParaRPr>
            </a:p>
          </p:txBody>
        </p:sp>
        <p:sp>
          <p:nvSpPr>
            <p:cNvPr id="10" name="TextBox 9"/>
            <p:cNvSpPr txBox="1"/>
            <p:nvPr/>
          </p:nvSpPr>
          <p:spPr>
            <a:xfrm>
              <a:off x="5371478" y="4298395"/>
              <a:ext cx="6384965" cy="492245"/>
            </a:xfrm>
            <a:prstGeom prst="rect">
              <a:avLst/>
            </a:prstGeom>
            <a:noFill/>
          </p:spPr>
          <p:txBody>
            <a:bodyPr wrap="square" lIns="121725" tIns="60862" rIns="121725" bIns="60862" rtlCol="0">
              <a:spAutoFit/>
            </a:bodyPr>
            <a:lstStyle/>
            <a:p>
              <a:endParaRPr lang="en-US" sz="2400" dirty="0">
                <a:latin typeface="Segoe UI Light" pitchFamily="34" charset="0"/>
              </a:endParaRPr>
            </a:p>
          </p:txBody>
        </p:sp>
      </p:grpSp>
      <p:grpSp>
        <p:nvGrpSpPr>
          <p:cNvPr id="14" name="Group 13"/>
          <p:cNvGrpSpPr/>
          <p:nvPr/>
        </p:nvGrpSpPr>
        <p:grpSpPr>
          <a:xfrm>
            <a:off x="2945633" y="2751422"/>
            <a:ext cx="9040045" cy="610345"/>
            <a:chOff x="2939111" y="2057400"/>
            <a:chExt cx="9020030" cy="610345"/>
          </a:xfrm>
        </p:grpSpPr>
        <p:sp>
          <p:nvSpPr>
            <p:cNvPr id="15" name="Rectangle 14"/>
            <p:cNvSpPr/>
            <p:nvPr/>
          </p:nvSpPr>
          <p:spPr>
            <a:xfrm>
              <a:off x="2939111" y="2057400"/>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Play To</a:t>
              </a:r>
              <a:endParaRPr lang="en-US" sz="2400" dirty="0">
                <a:solidFill>
                  <a:schemeClr val="tx1"/>
                </a:solidFill>
                <a:latin typeface="Segoe UI Semibold" pitchFamily="34" charset="0"/>
              </a:endParaRPr>
            </a:p>
          </p:txBody>
        </p:sp>
        <p:sp>
          <p:nvSpPr>
            <p:cNvPr id="16" name="TextBox 15"/>
            <p:cNvSpPr txBox="1"/>
            <p:nvPr/>
          </p:nvSpPr>
          <p:spPr>
            <a:xfrm>
              <a:off x="5371479" y="2175500"/>
              <a:ext cx="6587662" cy="492245"/>
            </a:xfrm>
            <a:prstGeom prst="rect">
              <a:avLst/>
            </a:prstGeom>
            <a:noFill/>
          </p:spPr>
          <p:txBody>
            <a:bodyPr wrap="square" lIns="121725" tIns="60862" rIns="121725" bIns="60862" rtlCol="0">
              <a:spAutoFit/>
            </a:bodyPr>
            <a:lstStyle/>
            <a:p>
              <a:endParaRPr lang="en-US" sz="2400" dirty="0">
                <a:latin typeface="Segoe UI Light" pitchFamily="34" charset="0"/>
              </a:endParaRPr>
            </a:p>
          </p:txBody>
        </p:sp>
      </p:grpSp>
      <p:grpSp>
        <p:nvGrpSpPr>
          <p:cNvPr id="17" name="Group 16"/>
          <p:cNvGrpSpPr/>
          <p:nvPr/>
        </p:nvGrpSpPr>
        <p:grpSpPr>
          <a:xfrm>
            <a:off x="2945633" y="3429340"/>
            <a:ext cx="8836898" cy="599221"/>
            <a:chOff x="2939111" y="2762974"/>
            <a:chExt cx="8817332" cy="599221"/>
          </a:xfrm>
        </p:grpSpPr>
        <p:sp>
          <p:nvSpPr>
            <p:cNvPr id="18" name="Rectangle 17"/>
            <p:cNvSpPr/>
            <p:nvPr/>
          </p:nvSpPr>
          <p:spPr>
            <a:xfrm>
              <a:off x="2939111" y="2762974"/>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Capture</a:t>
              </a:r>
              <a:endParaRPr lang="en-US" sz="2400" dirty="0">
                <a:solidFill>
                  <a:schemeClr val="tx1"/>
                </a:solidFill>
                <a:latin typeface="Segoe UI Semibold" pitchFamily="34" charset="0"/>
              </a:endParaRPr>
            </a:p>
          </p:txBody>
        </p:sp>
        <p:sp>
          <p:nvSpPr>
            <p:cNvPr id="19" name="TextBox 18"/>
            <p:cNvSpPr txBox="1"/>
            <p:nvPr/>
          </p:nvSpPr>
          <p:spPr>
            <a:xfrm>
              <a:off x="5371478" y="2861300"/>
              <a:ext cx="6384965" cy="492245"/>
            </a:xfrm>
            <a:prstGeom prst="rect">
              <a:avLst/>
            </a:prstGeom>
            <a:noFill/>
          </p:spPr>
          <p:txBody>
            <a:bodyPr wrap="square" lIns="121725" tIns="60862" rIns="121725" bIns="60862" rtlCol="0">
              <a:spAutoFit/>
            </a:bodyPr>
            <a:lstStyle/>
            <a:p>
              <a:endParaRPr lang="en-US" sz="2400" dirty="0">
                <a:latin typeface="Segoe UI Light" pitchFamily="34" charset="0"/>
              </a:endParaRPr>
            </a:p>
          </p:txBody>
        </p:sp>
      </p:grpSp>
      <p:grpSp>
        <p:nvGrpSpPr>
          <p:cNvPr id="20" name="Group 19"/>
          <p:cNvGrpSpPr/>
          <p:nvPr/>
        </p:nvGrpSpPr>
        <p:grpSpPr>
          <a:xfrm>
            <a:off x="2945633" y="2084628"/>
            <a:ext cx="8836898" cy="599221"/>
            <a:chOff x="2939111" y="1328803"/>
            <a:chExt cx="8817332" cy="599221"/>
          </a:xfrm>
        </p:grpSpPr>
        <p:sp>
          <p:nvSpPr>
            <p:cNvPr id="21" name="TextBox 20"/>
            <p:cNvSpPr txBox="1"/>
            <p:nvPr/>
          </p:nvSpPr>
          <p:spPr>
            <a:xfrm>
              <a:off x="5371478" y="1412558"/>
              <a:ext cx="6384965" cy="492245"/>
            </a:xfrm>
            <a:prstGeom prst="rect">
              <a:avLst/>
            </a:prstGeom>
            <a:noFill/>
          </p:spPr>
          <p:txBody>
            <a:bodyPr wrap="square" lIns="121725" tIns="60862" rIns="121725" bIns="60862" rtlCol="0">
              <a:spAutoFit/>
            </a:bodyPr>
            <a:lstStyle/>
            <a:p>
              <a:endParaRPr lang="en-US" sz="2400" dirty="0">
                <a:latin typeface="Segoe UI Light" pitchFamily="34" charset="0"/>
              </a:endParaRPr>
            </a:p>
          </p:txBody>
        </p:sp>
        <p:sp>
          <p:nvSpPr>
            <p:cNvPr id="22" name="Rectangle 21"/>
            <p:cNvSpPr/>
            <p:nvPr/>
          </p:nvSpPr>
          <p:spPr>
            <a:xfrm>
              <a:off x="2939111" y="1328803"/>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Print</a:t>
              </a:r>
              <a:endParaRPr lang="en-US" sz="2400" dirty="0">
                <a:solidFill>
                  <a:schemeClr val="tx1"/>
                </a:solidFill>
                <a:latin typeface="Segoe UI Semibold" pitchFamily="34" charset="0"/>
              </a:endParaRPr>
            </a:p>
          </p:txBody>
        </p:sp>
      </p:grpSp>
      <p:grpSp>
        <p:nvGrpSpPr>
          <p:cNvPr id="23" name="Group 22"/>
          <p:cNvGrpSpPr/>
          <p:nvPr/>
        </p:nvGrpSpPr>
        <p:grpSpPr>
          <a:xfrm>
            <a:off x="2945633" y="4096134"/>
            <a:ext cx="8836898" cy="607969"/>
            <a:chOff x="2939111" y="3507576"/>
            <a:chExt cx="8817332" cy="607969"/>
          </a:xfrm>
        </p:grpSpPr>
        <p:sp>
          <p:nvSpPr>
            <p:cNvPr id="24" name="TextBox 23"/>
            <p:cNvSpPr txBox="1"/>
            <p:nvPr/>
          </p:nvSpPr>
          <p:spPr>
            <a:xfrm>
              <a:off x="5371478" y="3623300"/>
              <a:ext cx="6384965" cy="492245"/>
            </a:xfrm>
            <a:prstGeom prst="rect">
              <a:avLst/>
            </a:prstGeom>
            <a:noFill/>
          </p:spPr>
          <p:txBody>
            <a:bodyPr wrap="square" lIns="121725" tIns="60862" rIns="121725" bIns="60862" rtlCol="0">
              <a:spAutoFit/>
            </a:bodyPr>
            <a:lstStyle/>
            <a:p>
              <a:endParaRPr lang="en-US" sz="2400" dirty="0">
                <a:latin typeface="Segoe UI Light" pitchFamily="34" charset="0"/>
              </a:endParaRPr>
            </a:p>
          </p:txBody>
        </p:sp>
        <p:sp>
          <p:nvSpPr>
            <p:cNvPr id="25" name="Rectangle 24"/>
            <p:cNvSpPr/>
            <p:nvPr/>
          </p:nvSpPr>
          <p:spPr>
            <a:xfrm>
              <a:off x="2939111" y="3507576"/>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Connect</a:t>
              </a:r>
              <a:endParaRPr lang="en-US" sz="2400" dirty="0">
                <a:solidFill>
                  <a:schemeClr val="tx1"/>
                </a:solidFill>
                <a:latin typeface="Segoe UI Semibold" pitchFamily="34" charset="0"/>
              </a:endParaRPr>
            </a:p>
          </p:txBody>
        </p:sp>
      </p:grpSp>
      <p:sp>
        <p:nvSpPr>
          <p:cNvPr id="29" name="Rectangle 28"/>
          <p:cNvSpPr/>
          <p:nvPr/>
        </p:nvSpPr>
        <p:spPr bwMode="auto">
          <a:xfrm>
            <a:off x="519112" y="2084628"/>
            <a:ext cx="2336192" cy="328626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Segoe UI Semibold" pitchFamily="34" charset="0"/>
              </a:rPr>
              <a:t>Apps</a:t>
            </a:r>
            <a:endParaRPr lang="en-US" sz="3200" dirty="0">
              <a:solidFill>
                <a:schemeClr val="tx1"/>
              </a:solidFill>
              <a:latin typeface="Segoe UI Semibold" pitchFamily="34" charset="0"/>
            </a:endParaRPr>
          </a:p>
        </p:txBody>
      </p:sp>
      <p:sp>
        <p:nvSpPr>
          <p:cNvPr id="30"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gradFill flip="none" rotWithShape="1">
                  <a:gsLst>
                    <a:gs pos="0">
                      <a:srgbClr val="FFFFFF"/>
                    </a:gs>
                    <a:gs pos="86000">
                      <a:srgbClr val="FFFFFF"/>
                    </a:gs>
                  </a:gsLst>
                  <a:lin ang="5400000" scaled="0"/>
                  <a:tileRect/>
                </a:gradFill>
              </a:rPr>
              <a:t>Built-in experiences</a:t>
            </a:r>
            <a:endParaRPr lang="en-US" dirty="0"/>
          </a:p>
        </p:txBody>
      </p:sp>
      <p:sp>
        <p:nvSpPr>
          <p:cNvPr id="31" name="Right Brace 30"/>
          <p:cNvSpPr/>
          <p:nvPr/>
        </p:nvSpPr>
        <p:spPr>
          <a:xfrm>
            <a:off x="5745708" y="2084628"/>
            <a:ext cx="668740" cy="32649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TextBox 31"/>
          <p:cNvSpPr txBox="1"/>
          <p:nvPr/>
        </p:nvSpPr>
        <p:spPr>
          <a:xfrm>
            <a:off x="6905767" y="2593775"/>
            <a:ext cx="4522530" cy="2215991"/>
          </a:xfrm>
          <a:prstGeom prst="rect">
            <a:avLst/>
          </a:prstGeom>
          <a:noFill/>
        </p:spPr>
        <p:txBody>
          <a:bodyPr wrap="square" lIns="0" tIns="0" rIns="0" bIns="0" rtlCol="0">
            <a:spAutoFit/>
          </a:bodyPr>
          <a:lstStyle/>
          <a:p>
            <a:pPr marL="342918" indent="-342900">
              <a:buFont typeface="Arial" pitchFamily="34" charset="0"/>
              <a:buChar char="•"/>
            </a:pPr>
            <a:r>
              <a:rPr lang="en-US" sz="2400" dirty="0" smtClean="0">
                <a:latin typeface="Segoe UI Light" pitchFamily="34" charset="0"/>
              </a:rPr>
              <a:t>Windows has several built-in experiences for devices</a:t>
            </a:r>
          </a:p>
          <a:p>
            <a:pPr marL="342918" indent="-342900">
              <a:buFont typeface="Arial" pitchFamily="34" charset="0"/>
              <a:buChar char="•"/>
            </a:pPr>
            <a:endParaRPr lang="en-US" sz="2400" dirty="0">
              <a:latin typeface="Segoe UI Light" pitchFamily="34" charset="0"/>
            </a:endParaRPr>
          </a:p>
          <a:p>
            <a:pPr marL="342918" indent="-342900">
              <a:buFont typeface="Arial" pitchFamily="34" charset="0"/>
              <a:buChar char="•"/>
            </a:pPr>
            <a:r>
              <a:rPr lang="en-US" sz="2400" dirty="0" smtClean="0">
                <a:latin typeface="Segoe UI Light" pitchFamily="34" charset="0"/>
              </a:rPr>
              <a:t>Your app can extend these through app contracts where appropriate</a:t>
            </a:r>
            <a:endParaRPr lang="en-US" sz="2400" dirty="0">
              <a:latin typeface="Segoe UI Light" pitchFamily="34" charset="0"/>
            </a:endParaRPr>
          </a:p>
        </p:txBody>
      </p:sp>
    </p:spTree>
    <p:extLst>
      <p:ext uri="{BB962C8B-B14F-4D97-AF65-F5344CB8AC3E}">
        <p14:creationId xmlns:p14="http://schemas.microsoft.com/office/powerpoint/2010/main" val="295742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829299" y="3486721"/>
            <a:ext cx="5953231" cy="492245"/>
          </a:xfrm>
          <a:prstGeom prst="rect">
            <a:avLst/>
          </a:prstGeom>
          <a:noFill/>
        </p:spPr>
        <p:txBody>
          <a:bodyPr wrap="square" lIns="121725" tIns="60862" rIns="121725" bIns="60862" rtlCol="0">
            <a:spAutoFit/>
          </a:bodyPr>
          <a:lstStyle/>
          <a:p>
            <a:r>
              <a:rPr lang="en-US" sz="2400" dirty="0" smtClean="0">
                <a:latin typeface="Segoe UI Light" pitchFamily="34" charset="0"/>
              </a:rPr>
              <a:t>Change camera options</a:t>
            </a:r>
            <a:endParaRPr lang="en-US" sz="2400" dirty="0">
              <a:latin typeface="Segoe UI Light" pitchFamily="34" charset="0"/>
            </a:endParaRPr>
          </a:p>
        </p:txBody>
      </p:sp>
      <p:sp>
        <p:nvSpPr>
          <p:cNvPr id="30" name="Title 1"/>
          <p:cNvSpPr txBox="1">
            <a:spLocks/>
          </p:cNvSpPr>
          <p:nvPr/>
        </p:nvSpPr>
        <p:spPr>
          <a:xfrm>
            <a:off x="519112" y="159776"/>
            <a:ext cx="11368088"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LifeCam’s app extends the capture experience</a:t>
            </a:r>
            <a:endParaRPr lang="en-US" dirty="0"/>
          </a:p>
        </p:txBody>
      </p:sp>
      <p:sp>
        <p:nvSpPr>
          <p:cNvPr id="35" name="Down Arrow 34"/>
          <p:cNvSpPr/>
          <p:nvPr/>
        </p:nvSpPr>
        <p:spPr bwMode="auto">
          <a:xfrm rot="16200000">
            <a:off x="5306123" y="3554182"/>
            <a:ext cx="332509" cy="38110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9" name="Rectangle 78"/>
          <p:cNvSpPr/>
          <p:nvPr/>
        </p:nvSpPr>
        <p:spPr>
          <a:xfrm>
            <a:off x="2945633" y="3429340"/>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Capture</a:t>
            </a:r>
            <a:endParaRPr lang="en-US" sz="2400" dirty="0">
              <a:solidFill>
                <a:schemeClr val="tx1"/>
              </a:solidFill>
              <a:latin typeface="Segoe UI Semibold" pitchFamily="34" charset="0"/>
            </a:endParaRPr>
          </a:p>
        </p:txBody>
      </p:sp>
      <p:sp>
        <p:nvSpPr>
          <p:cNvPr id="87" name="Rectangle 86"/>
          <p:cNvSpPr/>
          <p:nvPr/>
        </p:nvSpPr>
        <p:spPr bwMode="auto">
          <a:xfrm>
            <a:off x="519112" y="2084628"/>
            <a:ext cx="2336192" cy="328626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smtClean="0">
                <a:solidFill>
                  <a:schemeClr val="tx1"/>
                </a:solidFill>
                <a:latin typeface="Segoe UI Semibold" pitchFamily="34" charset="0"/>
              </a:rPr>
              <a:t>LifeCam</a:t>
            </a:r>
          </a:p>
          <a:p>
            <a:pPr algn="ctr" defTabSz="914099" fontAlgn="base">
              <a:spcBef>
                <a:spcPct val="0"/>
              </a:spcBef>
              <a:spcAft>
                <a:spcPct val="0"/>
              </a:spcAft>
            </a:pPr>
            <a:r>
              <a:rPr lang="en-US" sz="3200" smtClean="0">
                <a:solidFill>
                  <a:schemeClr val="tx1"/>
                </a:solidFill>
                <a:latin typeface="Segoe UI Semibold" pitchFamily="34" charset="0"/>
              </a:rPr>
              <a:t>Studio</a:t>
            </a:r>
            <a:endParaRPr lang="en-US" sz="3200" dirty="0">
              <a:solidFill>
                <a:schemeClr val="tx1"/>
              </a:solidFill>
              <a:latin typeface="Segoe UI Semibold" pitchFamily="34" charset="0"/>
            </a:endParaRPr>
          </a:p>
        </p:txBody>
      </p:sp>
    </p:spTree>
    <p:extLst>
      <p:ext uri="{BB962C8B-B14F-4D97-AF65-F5344CB8AC3E}">
        <p14:creationId xmlns:p14="http://schemas.microsoft.com/office/powerpoint/2010/main" val="37427507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r>
              <a:rPr lang="en-US" sz="4400" dirty="0" smtClean="0">
                <a:latin typeface="+mj-lt"/>
              </a:rPr>
              <a:t>Anatomy of a device </a:t>
            </a:r>
            <a:r>
              <a:rPr lang="en-US" sz="4400" dirty="0">
                <a:latin typeface="+mj-lt"/>
              </a:rPr>
              <a:t>experience</a:t>
            </a:r>
          </a:p>
        </p:txBody>
      </p:sp>
    </p:spTree>
    <p:extLst>
      <p:ext uri="{BB962C8B-B14F-4D97-AF65-F5344CB8AC3E}">
        <p14:creationId xmlns:p14="http://schemas.microsoft.com/office/powerpoint/2010/main" val="983796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Device experience components</a:t>
            </a:r>
            <a:endParaRPr lang="en-US" dirty="0"/>
          </a:p>
        </p:txBody>
      </p:sp>
      <p:grpSp>
        <p:nvGrpSpPr>
          <p:cNvPr id="14" name="Group 13"/>
          <p:cNvGrpSpPr/>
          <p:nvPr/>
        </p:nvGrpSpPr>
        <p:grpSpPr>
          <a:xfrm>
            <a:off x="322906" y="1532022"/>
            <a:ext cx="2681551" cy="3793956"/>
            <a:chOff x="471767" y="1714204"/>
            <a:chExt cx="3662082" cy="3793956"/>
          </a:xfrm>
        </p:grpSpPr>
        <p:sp>
          <p:nvSpPr>
            <p:cNvPr id="10" name="Rectangle 9"/>
            <p:cNvSpPr/>
            <p:nvPr/>
          </p:nvSpPr>
          <p:spPr bwMode="auto">
            <a:xfrm>
              <a:off x="479788" y="1714204"/>
              <a:ext cx="3654061" cy="3003171"/>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sp>
        <p:nvSpPr>
          <p:cNvPr id="15" name="Rectangle 14"/>
          <p:cNvSpPr/>
          <p:nvPr/>
        </p:nvSpPr>
        <p:spPr bwMode="auto">
          <a:xfrm>
            <a:off x="328779" y="4535193"/>
            <a:ext cx="2675679" cy="6453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Device</a:t>
            </a:r>
            <a:endParaRPr lang="en-US" sz="2000" b="1" dirty="0">
              <a:solidFill>
                <a:schemeClr val="bg1"/>
              </a:solidFill>
            </a:endParaRPr>
          </a:p>
        </p:txBody>
      </p:sp>
      <p:sp>
        <p:nvSpPr>
          <p:cNvPr id="11" name="Rectangle 10"/>
          <p:cNvSpPr/>
          <p:nvPr/>
        </p:nvSpPr>
        <p:spPr bwMode="auto">
          <a:xfrm>
            <a:off x="3335351" y="1532022"/>
            <a:ext cx="2554809" cy="3056603"/>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5" name="Rectangle 4"/>
          <p:cNvSpPr/>
          <p:nvPr/>
        </p:nvSpPr>
        <p:spPr bwMode="auto">
          <a:xfrm>
            <a:off x="3311601" y="1668378"/>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6" name="Rectangle 15"/>
          <p:cNvSpPr/>
          <p:nvPr/>
        </p:nvSpPr>
        <p:spPr bwMode="auto">
          <a:xfrm>
            <a:off x="3335351" y="4535193"/>
            <a:ext cx="2554809" cy="64007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Device driver</a:t>
            </a:r>
            <a:endParaRPr lang="en-US" sz="2000" b="1" dirty="0">
              <a:solidFill>
                <a:schemeClr val="bg1"/>
              </a:solidFill>
            </a:endParaRPr>
          </a:p>
        </p:txBody>
      </p:sp>
      <p:grpSp>
        <p:nvGrpSpPr>
          <p:cNvPr id="13" name="Group 12"/>
          <p:cNvGrpSpPr/>
          <p:nvPr/>
        </p:nvGrpSpPr>
        <p:grpSpPr>
          <a:xfrm>
            <a:off x="9286504" y="1532022"/>
            <a:ext cx="2616561" cy="3793956"/>
            <a:chOff x="8385757" y="1714204"/>
            <a:chExt cx="3665622" cy="3793956"/>
          </a:xfrm>
        </p:grpSpPr>
        <p:sp>
          <p:nvSpPr>
            <p:cNvPr id="12" name="Rectangle 11"/>
            <p:cNvSpPr/>
            <p:nvPr/>
          </p:nvSpPr>
          <p:spPr bwMode="auto">
            <a:xfrm>
              <a:off x="8393779" y="1714204"/>
              <a:ext cx="3657600" cy="300944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0" dirty="0" smtClean="0">
                  <a:solidFill>
                    <a:schemeClr val="tx1"/>
                  </a:solidFill>
                </a:rPr>
                <a:t>meta</a:t>
              </a:r>
              <a:endParaRPr lang="en-US" sz="8800"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17" name="Rectangle 16"/>
          <p:cNvSpPr/>
          <p:nvPr/>
        </p:nvSpPr>
        <p:spPr bwMode="auto">
          <a:xfrm>
            <a:off x="9286503" y="4531736"/>
            <a:ext cx="2617719" cy="6463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Device metadata</a:t>
            </a:r>
            <a:endParaRPr lang="en-US" sz="2000" b="1" dirty="0">
              <a:solidFill>
                <a:schemeClr val="bg1"/>
              </a:solidFill>
            </a:endParaRPr>
          </a:p>
        </p:txBody>
      </p:sp>
      <p:sp>
        <p:nvSpPr>
          <p:cNvPr id="22" name="TextBox 21"/>
          <p:cNvSpPr txBox="1"/>
          <p:nvPr/>
        </p:nvSpPr>
        <p:spPr>
          <a:xfrm>
            <a:off x="7515920" y="1982530"/>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sp>
        <p:nvSpPr>
          <p:cNvPr id="25" name="Rectangle 24"/>
          <p:cNvSpPr/>
          <p:nvPr/>
        </p:nvSpPr>
        <p:spPr bwMode="auto">
          <a:xfrm>
            <a:off x="6267299" y="1527647"/>
            <a:ext cx="2710446" cy="300944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0" dirty="0" smtClean="0">
                <a:solidFill>
                  <a:schemeClr val="tx1"/>
                </a:solidFill>
              </a:rPr>
              <a:t>app</a:t>
            </a:r>
            <a:endParaRPr lang="en-US" sz="8000" dirty="0">
              <a:solidFill>
                <a:schemeClr val="tx1"/>
              </a:solidFill>
            </a:endParaRPr>
          </a:p>
        </p:txBody>
      </p:sp>
      <p:sp>
        <p:nvSpPr>
          <p:cNvPr id="26" name="Rectangle 25"/>
          <p:cNvSpPr/>
          <p:nvPr/>
        </p:nvSpPr>
        <p:spPr bwMode="auto">
          <a:xfrm>
            <a:off x="6262025" y="4526181"/>
            <a:ext cx="2715719" cy="6463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Metro style app</a:t>
            </a:r>
            <a:endParaRPr lang="en-US" sz="2000" b="1" dirty="0">
              <a:solidFill>
                <a:schemeClr val="bg1"/>
              </a:solidFill>
            </a:endParaRPr>
          </a:p>
        </p:txBody>
      </p:sp>
      <p:sp>
        <p:nvSpPr>
          <p:cNvPr id="32" name="TextBox 31"/>
          <p:cNvSpPr txBox="1"/>
          <p:nvPr/>
        </p:nvSpPr>
        <p:spPr>
          <a:xfrm>
            <a:off x="5478325" y="2019282"/>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sp>
        <p:nvSpPr>
          <p:cNvPr id="36" name="TextBox 35"/>
          <p:cNvSpPr txBox="1"/>
          <p:nvPr/>
        </p:nvSpPr>
        <p:spPr>
          <a:xfrm>
            <a:off x="8557443" y="2015805"/>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sp>
        <p:nvSpPr>
          <p:cNvPr id="37" name="TextBox 36"/>
          <p:cNvSpPr txBox="1"/>
          <p:nvPr/>
        </p:nvSpPr>
        <p:spPr>
          <a:xfrm>
            <a:off x="2578767" y="2017307"/>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sp>
        <p:nvSpPr>
          <p:cNvPr id="30" name="File Icon"/>
          <p:cNvSpPr>
            <a:spLocks noEditPoints="1"/>
          </p:cNvSpPr>
          <p:nvPr/>
        </p:nvSpPr>
        <p:spPr bwMode="auto">
          <a:xfrm>
            <a:off x="4040221" y="2382157"/>
            <a:ext cx="1162492" cy="1536700"/>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Camera Video Icon"/>
          <p:cNvSpPr>
            <a:spLocks noEditPoints="1"/>
          </p:cNvSpPr>
          <p:nvPr/>
        </p:nvSpPr>
        <p:spPr bwMode="auto">
          <a:xfrm>
            <a:off x="741278" y="2472936"/>
            <a:ext cx="1633311" cy="1279671"/>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884573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45633" y="4041459"/>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SoftwareInfo</a:t>
            </a:r>
            <a:endParaRPr lang="en-US" sz="2400" dirty="0">
              <a:solidFill>
                <a:schemeClr val="tx1"/>
              </a:solidFill>
              <a:latin typeface="Segoe UI Semibold" pitchFamily="34" charset="0"/>
            </a:endParaRPr>
          </a:p>
        </p:txBody>
      </p:sp>
      <p:sp>
        <p:nvSpPr>
          <p:cNvPr id="15" name="Rectangle 14"/>
          <p:cNvSpPr/>
          <p:nvPr/>
        </p:nvSpPr>
        <p:spPr>
          <a:xfrm>
            <a:off x="2945633" y="2021205"/>
            <a:ext cx="2336191"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DeviceInfo</a:t>
            </a:r>
            <a:endParaRPr lang="en-US" sz="2400" dirty="0">
              <a:solidFill>
                <a:schemeClr val="tx1"/>
              </a:solidFill>
              <a:latin typeface="Segoe UI Semibold" pitchFamily="34" charset="0"/>
            </a:endParaRPr>
          </a:p>
        </p:txBody>
      </p:sp>
      <p:sp>
        <p:nvSpPr>
          <p:cNvPr id="18" name="Rectangle 17"/>
          <p:cNvSpPr/>
          <p:nvPr/>
        </p:nvSpPr>
        <p:spPr>
          <a:xfrm>
            <a:off x="2945633" y="2699123"/>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DeviceStage</a:t>
            </a:r>
            <a:endParaRPr lang="en-US" sz="2400" dirty="0">
              <a:solidFill>
                <a:schemeClr val="tx1"/>
              </a:solidFill>
              <a:latin typeface="Segoe UI Semibold" pitchFamily="34" charset="0"/>
            </a:endParaRPr>
          </a:p>
        </p:txBody>
      </p:sp>
      <p:sp>
        <p:nvSpPr>
          <p:cNvPr id="22" name="Rectangle 21"/>
          <p:cNvSpPr/>
          <p:nvPr/>
        </p:nvSpPr>
        <p:spPr>
          <a:xfrm>
            <a:off x="2945633" y="1354411"/>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PackageInfo</a:t>
            </a:r>
            <a:endParaRPr lang="en-US" sz="2400" dirty="0">
              <a:solidFill>
                <a:schemeClr val="tx1"/>
              </a:solidFill>
              <a:latin typeface="Segoe UI Semibold" pitchFamily="34" charset="0"/>
            </a:endParaRPr>
          </a:p>
        </p:txBody>
      </p:sp>
      <p:sp>
        <p:nvSpPr>
          <p:cNvPr id="25" name="Rectangle 24"/>
          <p:cNvSpPr/>
          <p:nvPr/>
        </p:nvSpPr>
        <p:spPr>
          <a:xfrm>
            <a:off x="2945633" y="3365917"/>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a:solidFill>
                  <a:schemeClr val="tx1"/>
                </a:solidFill>
                <a:latin typeface="Segoe UI Semibold" pitchFamily="34" charset="0"/>
              </a:rPr>
              <a:t>W</a:t>
            </a:r>
            <a:r>
              <a:rPr lang="en-US" sz="2400" dirty="0" smtClean="0">
                <a:solidFill>
                  <a:schemeClr val="tx1"/>
                </a:solidFill>
                <a:latin typeface="Segoe UI Semibold" pitchFamily="34" charset="0"/>
              </a:rPr>
              <a:t>indowsInfo</a:t>
            </a:r>
            <a:endParaRPr lang="en-US" sz="2400" dirty="0">
              <a:solidFill>
                <a:schemeClr val="tx1"/>
              </a:solidFill>
              <a:latin typeface="Segoe UI Semibold" pitchFamily="34" charset="0"/>
            </a:endParaRPr>
          </a:p>
        </p:txBody>
      </p:sp>
      <p:sp>
        <p:nvSpPr>
          <p:cNvPr id="28" name="Rectangle 27"/>
          <p:cNvSpPr/>
          <p:nvPr/>
        </p:nvSpPr>
        <p:spPr>
          <a:xfrm>
            <a:off x="2945633" y="4708253"/>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ServiceInfo</a:t>
            </a:r>
            <a:endParaRPr lang="en-US" sz="2400" dirty="0">
              <a:solidFill>
                <a:schemeClr val="tx1"/>
              </a:solidFill>
              <a:latin typeface="Segoe UI Semibold" pitchFamily="34" charset="0"/>
            </a:endParaRPr>
          </a:p>
        </p:txBody>
      </p:sp>
      <p:sp>
        <p:nvSpPr>
          <p:cNvPr id="29" name="Rectangle 28"/>
          <p:cNvSpPr/>
          <p:nvPr/>
        </p:nvSpPr>
        <p:spPr bwMode="auto">
          <a:xfrm>
            <a:off x="519112" y="1354411"/>
            <a:ext cx="2336192" cy="463695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Segoe UI Semibold" pitchFamily="34" charset="0"/>
              </a:rPr>
              <a:t>Device metadata package</a:t>
            </a:r>
            <a:endParaRPr lang="en-US" sz="3200" dirty="0">
              <a:solidFill>
                <a:schemeClr val="tx1"/>
              </a:solidFill>
              <a:latin typeface="Segoe UI Semibold" pitchFamily="34" charset="0"/>
            </a:endParaRPr>
          </a:p>
        </p:txBody>
      </p:sp>
      <p:sp>
        <p:nvSpPr>
          <p:cNvPr id="30"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gradFill flip="none" rotWithShape="1">
                  <a:gsLst>
                    <a:gs pos="0">
                      <a:srgbClr val="FFFFFF"/>
                    </a:gs>
                    <a:gs pos="86000">
                      <a:srgbClr val="FFFFFF"/>
                    </a:gs>
                  </a:gsLst>
                  <a:lin ang="5400000" scaled="0"/>
                  <a:tileRect/>
                </a:gradFill>
              </a:rPr>
              <a:t>Device metadata</a:t>
            </a:r>
            <a:endParaRPr lang="en-US" dirty="0"/>
          </a:p>
        </p:txBody>
      </p:sp>
      <p:sp>
        <p:nvSpPr>
          <p:cNvPr id="33" name="Rectangle 32"/>
          <p:cNvSpPr/>
          <p:nvPr/>
        </p:nvSpPr>
        <p:spPr>
          <a:xfrm>
            <a:off x="2945633" y="5380291"/>
            <a:ext cx="2336192"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Signatures</a:t>
            </a:r>
            <a:endParaRPr lang="en-US" sz="2400" dirty="0">
              <a:solidFill>
                <a:schemeClr val="tx1"/>
              </a:solidFill>
              <a:latin typeface="Segoe UI Semibold" pitchFamily="34" charset="0"/>
            </a:endParaRPr>
          </a:p>
        </p:txBody>
      </p:sp>
      <p:sp>
        <p:nvSpPr>
          <p:cNvPr id="3" name="Right Brace 2"/>
          <p:cNvSpPr/>
          <p:nvPr/>
        </p:nvSpPr>
        <p:spPr>
          <a:xfrm>
            <a:off x="5745708" y="1354411"/>
            <a:ext cx="668740" cy="463695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Box 34"/>
          <p:cNvSpPr txBox="1"/>
          <p:nvPr/>
        </p:nvSpPr>
        <p:spPr>
          <a:xfrm>
            <a:off x="6905767" y="2320815"/>
            <a:ext cx="4522530" cy="2585323"/>
          </a:xfrm>
          <a:prstGeom prst="rect">
            <a:avLst/>
          </a:prstGeom>
          <a:noFill/>
        </p:spPr>
        <p:txBody>
          <a:bodyPr wrap="square" lIns="0" tIns="0" rIns="0" bIns="0" rtlCol="0">
            <a:spAutoFit/>
          </a:bodyPr>
          <a:lstStyle/>
          <a:p>
            <a:pPr marL="342918" indent="-342900">
              <a:buFont typeface="Arial" pitchFamily="34" charset="0"/>
              <a:buChar char="•"/>
            </a:pPr>
            <a:r>
              <a:rPr lang="en-US" sz="2400" dirty="0" smtClean="0">
                <a:latin typeface="Segoe UI Light" pitchFamily="34" charset="0"/>
              </a:rPr>
              <a:t>XML files that bind together your device, driver, and app</a:t>
            </a:r>
          </a:p>
          <a:p>
            <a:pPr marL="342918" indent="-342900">
              <a:buFont typeface="Arial" pitchFamily="34" charset="0"/>
              <a:buChar char="•"/>
            </a:pPr>
            <a:endParaRPr lang="en-US" sz="2400" dirty="0">
              <a:latin typeface="Segoe UI Light" pitchFamily="34" charset="0"/>
            </a:endParaRPr>
          </a:p>
          <a:p>
            <a:pPr marL="342918" indent="-342900">
              <a:buFont typeface="Arial" pitchFamily="34" charset="0"/>
              <a:buChar char="•"/>
            </a:pPr>
            <a:r>
              <a:rPr lang="en-US" sz="2400" smtClean="0">
                <a:latin typeface="Segoe UI Light" pitchFamily="34" charset="0"/>
              </a:rPr>
              <a:t>XML and graphics files that </a:t>
            </a:r>
            <a:r>
              <a:rPr lang="en-US" sz="2400" dirty="0" smtClean="0">
                <a:latin typeface="Segoe UI Light" pitchFamily="34" charset="0"/>
              </a:rPr>
              <a:t>create a desktop experience &amp; work down-level on Windows 7</a:t>
            </a:r>
          </a:p>
          <a:p>
            <a:pPr marL="18"/>
            <a:endParaRPr lang="en-US" sz="2400" dirty="0">
              <a:latin typeface="Segoe UI Light" pitchFamily="34" charset="0"/>
            </a:endParaRPr>
          </a:p>
        </p:txBody>
      </p:sp>
    </p:spTree>
    <p:extLst>
      <p:ext uri="{BB962C8B-B14F-4D97-AF65-F5344CB8AC3E}">
        <p14:creationId xmlns:p14="http://schemas.microsoft.com/office/powerpoint/2010/main" val="2923053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Identifying the device</a:t>
            </a:r>
            <a:endParaRPr lang="en-US" dirty="0"/>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26" name="TextBox 25"/>
          <p:cNvSpPr txBox="1"/>
          <p:nvPr/>
        </p:nvSpPr>
        <p:spPr>
          <a:xfrm>
            <a:off x="322905" y="1565757"/>
            <a:ext cx="3512825" cy="861576"/>
          </a:xfrm>
          <a:prstGeom prst="rect">
            <a:avLst/>
          </a:prstGeom>
          <a:noFill/>
        </p:spPr>
        <p:txBody>
          <a:bodyPr wrap="square" lIns="121725" tIns="60862" rIns="121725" bIns="60862" rtlCol="0">
            <a:spAutoFit/>
          </a:bodyPr>
          <a:lstStyle/>
          <a:p>
            <a:pPr algn="r"/>
            <a:r>
              <a:rPr lang="en-US" sz="2400" dirty="0" smtClean="0">
                <a:latin typeface="Segoe UI Light" pitchFamily="34" charset="0"/>
              </a:rPr>
              <a:t>Developer specifies a </a:t>
            </a:r>
          </a:p>
          <a:p>
            <a:pPr algn="r"/>
            <a:r>
              <a:rPr lang="en-US" sz="2400" smtClean="0">
                <a:latin typeface="Segoe UI Light" pitchFamily="34" charset="0"/>
              </a:rPr>
              <a:t>Plug and Play </a:t>
            </a:r>
            <a:r>
              <a:rPr lang="en-US" sz="2400" dirty="0" smtClean="0">
                <a:latin typeface="Segoe UI Light" pitchFamily="34" charset="0"/>
              </a:rPr>
              <a:t>ID…</a:t>
            </a:r>
            <a:endParaRPr lang="en-US" sz="2400" dirty="0">
              <a:latin typeface="Segoe UI Light" pitchFamily="34" charset="0"/>
            </a:endParaRPr>
          </a:p>
        </p:txBody>
      </p:sp>
      <p:cxnSp>
        <p:nvCxnSpPr>
          <p:cNvPr id="15" name="Straight Arrow Connector 14"/>
          <p:cNvCxnSpPr/>
          <p:nvPr/>
        </p:nvCxnSpPr>
        <p:spPr>
          <a:xfrm>
            <a:off x="5986708" y="2481152"/>
            <a:ext cx="0" cy="1776117"/>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7666" y="4132666"/>
            <a:ext cx="2948064" cy="1230908"/>
          </a:xfrm>
          <a:prstGeom prst="rect">
            <a:avLst/>
          </a:prstGeom>
          <a:noFill/>
        </p:spPr>
        <p:txBody>
          <a:bodyPr wrap="square" lIns="121725" tIns="60862" rIns="121725" bIns="60862" rtlCol="0">
            <a:spAutoFit/>
          </a:bodyPr>
          <a:lstStyle/>
          <a:p>
            <a:pPr algn="r"/>
            <a:r>
              <a:rPr lang="en-US" sz="2400" dirty="0" smtClean="0">
                <a:latin typeface="Segoe UI Light" pitchFamily="34" charset="0"/>
              </a:rPr>
              <a:t>…and adds it to the device to report to Windows</a:t>
            </a:r>
            <a:endParaRPr lang="en-US" sz="2400" dirty="0">
              <a:latin typeface="Segoe UI Light" pitchFamily="34" charset="0"/>
            </a:endParaRPr>
          </a:p>
        </p:txBody>
      </p:sp>
      <p:sp>
        <p:nvSpPr>
          <p:cNvPr id="39" name="File Icon"/>
          <p:cNvSpPr>
            <a:spLocks noEditPoints="1"/>
          </p:cNvSpPr>
          <p:nvPr/>
        </p:nvSpPr>
        <p:spPr bwMode="auto">
          <a:xfrm>
            <a:off x="5620110" y="1511939"/>
            <a:ext cx="733196" cy="969213"/>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0" tIns="0" rIns="0" bIns="0" numCol="1" anchor="t" anchorCtr="0" compatLnSpc="1">
            <a:prstTxWarp prst="textNoShape">
              <a:avLst/>
            </a:prstTxWarp>
          </a:bodyPr>
          <a:lstStyle/>
          <a:p>
            <a:endParaRPr lang="en-US" sz="1200" dirty="0" smtClean="0">
              <a:solidFill>
                <a:schemeClr val="bg1"/>
              </a:solidFill>
            </a:endParaRPr>
          </a:p>
          <a:p>
            <a:pPr algn="ctr"/>
            <a:endParaRPr lang="en-US" sz="1200" dirty="0" smtClean="0">
              <a:solidFill>
                <a:schemeClr val="bg1"/>
              </a:solidFill>
            </a:endParaRPr>
          </a:p>
          <a:p>
            <a:pPr algn="ctr"/>
            <a:r>
              <a:rPr lang="en-US" b="1" dirty="0" smtClean="0">
                <a:solidFill>
                  <a:schemeClr val="bg1"/>
                </a:solidFill>
              </a:rPr>
              <a:t>Device</a:t>
            </a:r>
          </a:p>
          <a:p>
            <a:pPr algn="ctr"/>
            <a:r>
              <a:rPr lang="en-US" b="1" dirty="0" smtClean="0">
                <a:solidFill>
                  <a:schemeClr val="bg1"/>
                </a:solidFill>
              </a:rPr>
              <a:t>ID</a:t>
            </a:r>
            <a:endParaRPr lang="en-US" b="1" dirty="0">
              <a:solidFill>
                <a:schemeClr val="bg1"/>
              </a:solidFill>
            </a:endParaRPr>
          </a:p>
        </p:txBody>
      </p:sp>
      <p:cxnSp>
        <p:nvCxnSpPr>
          <p:cNvPr id="40" name="Straight Arrow Connector 39"/>
          <p:cNvCxnSpPr/>
          <p:nvPr/>
        </p:nvCxnSpPr>
        <p:spPr>
          <a:xfrm>
            <a:off x="4232078" y="1960283"/>
            <a:ext cx="1365362" cy="0"/>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393375" y="4257269"/>
            <a:ext cx="1186666" cy="981702"/>
            <a:chOff x="485968" y="1118344"/>
            <a:chExt cx="1186666" cy="981702"/>
          </a:xfrm>
        </p:grpSpPr>
        <p:sp>
          <p:nvSpPr>
            <p:cNvPr id="22" name="Rectangle 21"/>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rgbClr val="FFFFFF"/>
                    </a:gs>
                    <a:gs pos="100000">
                      <a:srgbClr val="FFFFFF"/>
                    </a:gs>
                  </a:gsLst>
                  <a:lin ang="5400000" scaled="0"/>
                </a:gradFill>
              </a:endParaRPr>
            </a:p>
          </p:txBody>
        </p:sp>
        <p:sp>
          <p:nvSpPr>
            <p:cNvPr id="23"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553084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Identifying the app and the device metadata</a:t>
            </a:r>
            <a:endParaRPr lang="en-US" dirty="0"/>
          </a:p>
        </p:txBody>
      </p:sp>
      <p:sp>
        <p:nvSpPr>
          <p:cNvPr id="4" name="Rectangle 3"/>
          <p:cNvSpPr/>
          <p:nvPr/>
        </p:nvSpPr>
        <p:spPr bwMode="auto">
          <a:xfrm>
            <a:off x="281962"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2" name="Rectangle 11"/>
          <p:cNvSpPr/>
          <p:nvPr/>
        </p:nvSpPr>
        <p:spPr bwMode="auto">
          <a:xfrm>
            <a:off x="7700393" y="4276420"/>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meta</a:t>
            </a:r>
            <a:endParaRPr lang="en-US" sz="3200" dirty="0">
              <a:solidFill>
                <a:schemeClr val="tx1"/>
              </a:solidFill>
              <a:latin typeface="+mj-lt"/>
            </a:endParaRPr>
          </a:p>
        </p:txBody>
      </p:sp>
      <p:sp>
        <p:nvSpPr>
          <p:cNvPr id="25" name="Rectangle 24"/>
          <p:cNvSpPr/>
          <p:nvPr/>
        </p:nvSpPr>
        <p:spPr bwMode="auto">
          <a:xfrm>
            <a:off x="3018888" y="432429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app</a:t>
            </a:r>
            <a:endParaRPr lang="en-US" sz="3200" dirty="0">
              <a:solidFill>
                <a:schemeClr val="tx1"/>
              </a:solidFill>
              <a:latin typeface="+mj-lt"/>
            </a:endParaRPr>
          </a:p>
        </p:txBody>
      </p:sp>
      <p:sp>
        <p:nvSpPr>
          <p:cNvPr id="26" name="TextBox 25"/>
          <p:cNvSpPr txBox="1"/>
          <p:nvPr/>
        </p:nvSpPr>
        <p:spPr>
          <a:xfrm>
            <a:off x="150125" y="1381091"/>
            <a:ext cx="3862317" cy="1230908"/>
          </a:xfrm>
          <a:prstGeom prst="rect">
            <a:avLst/>
          </a:prstGeom>
          <a:noFill/>
        </p:spPr>
        <p:txBody>
          <a:bodyPr wrap="square" lIns="121725" tIns="60862" rIns="121725" bIns="60862" rtlCol="0">
            <a:spAutoFit/>
          </a:bodyPr>
          <a:lstStyle/>
          <a:p>
            <a:pPr algn="r"/>
            <a:r>
              <a:rPr lang="en-US" sz="2400" dirty="0" smtClean="0">
                <a:latin typeface="Segoe UI Light" pitchFamily="34" charset="0"/>
              </a:rPr>
              <a:t>Developer generates a GUID as the device experience ID</a:t>
            </a:r>
            <a:endParaRPr lang="en-US" sz="2400" dirty="0">
              <a:latin typeface="Segoe UI Light" pitchFamily="34" charset="0"/>
            </a:endParaRPr>
          </a:p>
        </p:txBody>
      </p:sp>
      <p:cxnSp>
        <p:nvCxnSpPr>
          <p:cNvPr id="15" name="Straight Arrow Connector 14"/>
          <p:cNvCxnSpPr>
            <a:stCxn id="39" idx="11"/>
          </p:cNvCxnSpPr>
          <p:nvPr/>
        </p:nvCxnSpPr>
        <p:spPr>
          <a:xfrm flipH="1">
            <a:off x="4191134" y="2413865"/>
            <a:ext cx="1388032" cy="1910434"/>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9" idx="14"/>
          </p:cNvCxnSpPr>
          <p:nvPr/>
        </p:nvCxnSpPr>
        <p:spPr>
          <a:xfrm>
            <a:off x="6312362" y="2413865"/>
            <a:ext cx="1388031" cy="1862555"/>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4187512"/>
            <a:ext cx="2948064" cy="1230908"/>
          </a:xfrm>
          <a:prstGeom prst="rect">
            <a:avLst/>
          </a:prstGeom>
          <a:noFill/>
        </p:spPr>
        <p:txBody>
          <a:bodyPr wrap="square" lIns="121725" tIns="60862" rIns="121725" bIns="60862" rtlCol="0">
            <a:spAutoFit/>
          </a:bodyPr>
          <a:lstStyle/>
          <a:p>
            <a:pPr algn="r"/>
            <a:r>
              <a:rPr lang="en-US" sz="2400" dirty="0" smtClean="0">
                <a:latin typeface="Segoe UI Light" pitchFamily="34" charset="0"/>
              </a:rPr>
              <a:t>Developer adds device experience ID </a:t>
            </a:r>
            <a:r>
              <a:rPr lang="en-US" sz="2400" smtClean="0">
                <a:latin typeface="Segoe UI Light" pitchFamily="34" charset="0"/>
              </a:rPr>
              <a:t>to app</a:t>
            </a:r>
            <a:endParaRPr lang="en-US" sz="2400" dirty="0">
              <a:latin typeface="Segoe UI Light" pitchFamily="34" charset="0"/>
            </a:endParaRPr>
          </a:p>
        </p:txBody>
      </p:sp>
      <p:sp>
        <p:nvSpPr>
          <p:cNvPr id="34" name="TextBox 33"/>
          <p:cNvSpPr txBox="1"/>
          <p:nvPr/>
        </p:nvSpPr>
        <p:spPr>
          <a:xfrm>
            <a:off x="9026841" y="4187512"/>
            <a:ext cx="3161984" cy="1230908"/>
          </a:xfrm>
          <a:prstGeom prst="rect">
            <a:avLst/>
          </a:prstGeom>
          <a:noFill/>
        </p:spPr>
        <p:txBody>
          <a:bodyPr wrap="square" lIns="121725" tIns="60862" rIns="121725" bIns="60862" rtlCol="0">
            <a:spAutoFit/>
          </a:bodyPr>
          <a:lstStyle/>
          <a:p>
            <a:r>
              <a:rPr lang="en-US" sz="2400" dirty="0" smtClean="0">
                <a:latin typeface="Segoe UI Light" pitchFamily="34" charset="0"/>
              </a:rPr>
              <a:t>Developer adds device experience ID </a:t>
            </a:r>
            <a:r>
              <a:rPr lang="en-US" sz="2400" smtClean="0">
                <a:latin typeface="Segoe UI Light" pitchFamily="34" charset="0"/>
              </a:rPr>
              <a:t>to device </a:t>
            </a:r>
            <a:r>
              <a:rPr lang="en-US" sz="2400" dirty="0" smtClean="0">
                <a:latin typeface="Segoe UI Light" pitchFamily="34" charset="0"/>
              </a:rPr>
              <a:t>metadata</a:t>
            </a:r>
            <a:endParaRPr lang="en-US" sz="2400" dirty="0">
              <a:latin typeface="Segoe UI Light" pitchFamily="34" charset="0"/>
            </a:endParaRPr>
          </a:p>
        </p:txBody>
      </p:sp>
      <p:sp>
        <p:nvSpPr>
          <p:cNvPr id="39" name="File Icon"/>
          <p:cNvSpPr>
            <a:spLocks noEditPoints="1"/>
          </p:cNvSpPr>
          <p:nvPr/>
        </p:nvSpPr>
        <p:spPr bwMode="auto">
          <a:xfrm>
            <a:off x="5579166" y="1511939"/>
            <a:ext cx="733196" cy="969213"/>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sz="1200" dirty="0" smtClean="0">
              <a:solidFill>
                <a:schemeClr val="bg1"/>
              </a:solidFill>
            </a:endParaRPr>
          </a:p>
          <a:p>
            <a:pPr algn="ctr"/>
            <a:endParaRPr lang="en-US" sz="1200" dirty="0">
              <a:solidFill>
                <a:schemeClr val="bg1"/>
              </a:solidFill>
            </a:endParaRPr>
          </a:p>
          <a:p>
            <a:pPr algn="ctr"/>
            <a:r>
              <a:rPr lang="en-US" b="1" dirty="0" smtClean="0">
                <a:solidFill>
                  <a:schemeClr val="bg1"/>
                </a:solidFill>
              </a:rPr>
              <a:t>Exp</a:t>
            </a:r>
          </a:p>
          <a:p>
            <a:pPr algn="ctr"/>
            <a:r>
              <a:rPr lang="en-US" b="1" dirty="0" smtClean="0">
                <a:solidFill>
                  <a:schemeClr val="bg1"/>
                </a:solidFill>
              </a:rPr>
              <a:t>ID</a:t>
            </a:r>
          </a:p>
        </p:txBody>
      </p:sp>
      <p:cxnSp>
        <p:nvCxnSpPr>
          <p:cNvPr id="40" name="Straight Arrow Connector 39"/>
          <p:cNvCxnSpPr/>
          <p:nvPr/>
        </p:nvCxnSpPr>
        <p:spPr>
          <a:xfrm>
            <a:off x="4191134" y="1960283"/>
            <a:ext cx="1365362" cy="0"/>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263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Binding the driver, metadata and app</a:t>
            </a:r>
            <a:endParaRPr lang="en-US" dirty="0"/>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2" name="Rectangle 11"/>
          <p:cNvSpPr/>
          <p:nvPr/>
        </p:nvSpPr>
        <p:spPr bwMode="auto">
          <a:xfrm>
            <a:off x="5093670" y="5155194"/>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app</a:t>
            </a:r>
            <a:endParaRPr lang="en-US" sz="3200" dirty="0">
              <a:solidFill>
                <a:schemeClr val="tx1"/>
              </a:solidFill>
              <a:latin typeface="+mj-lt"/>
            </a:endParaRPr>
          </a:p>
        </p:txBody>
      </p:sp>
      <p:sp>
        <p:nvSpPr>
          <p:cNvPr id="25" name="Rectangle 24"/>
          <p:cNvSpPr/>
          <p:nvPr/>
        </p:nvSpPr>
        <p:spPr bwMode="auto">
          <a:xfrm>
            <a:off x="5113362" y="318649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meta</a:t>
            </a:r>
            <a:endParaRPr lang="en-US" sz="3200" dirty="0">
              <a:solidFill>
                <a:schemeClr val="tx1"/>
              </a:solidFill>
              <a:latin typeface="+mj-lt"/>
            </a:endParaRPr>
          </a:p>
        </p:txBody>
      </p:sp>
      <p:sp>
        <p:nvSpPr>
          <p:cNvPr id="36" name="TextBox 35"/>
          <p:cNvSpPr txBox="1"/>
          <p:nvPr/>
        </p:nvSpPr>
        <p:spPr>
          <a:xfrm>
            <a:off x="142503" y="1211333"/>
            <a:ext cx="3993385" cy="861576"/>
          </a:xfrm>
          <a:prstGeom prst="rect">
            <a:avLst/>
          </a:prstGeom>
          <a:noFill/>
        </p:spPr>
        <p:txBody>
          <a:bodyPr wrap="square" lIns="121725" tIns="60862" rIns="121725" bIns="60862" rtlCol="0">
            <a:spAutoFit/>
          </a:bodyPr>
          <a:lstStyle/>
          <a:p>
            <a:pPr algn="r"/>
            <a:r>
              <a:rPr lang="en-US" sz="2400" dirty="0" smtClean="0">
                <a:latin typeface="Segoe UI Light" pitchFamily="34" charset="0"/>
              </a:rPr>
              <a:t>Winqual verifies certification of device &amp; device driver</a:t>
            </a:r>
            <a:endParaRPr lang="en-US" sz="2400" dirty="0">
              <a:latin typeface="Segoe UI Light" pitchFamily="34" charset="0"/>
            </a:endParaRPr>
          </a:p>
        </p:txBody>
      </p:sp>
      <p:cxnSp>
        <p:nvCxnSpPr>
          <p:cNvPr id="19" name="Straight Arrow Connector 18"/>
          <p:cNvCxnSpPr>
            <a:stCxn id="25" idx="2"/>
          </p:cNvCxnSpPr>
          <p:nvPr/>
        </p:nvCxnSpPr>
        <p:spPr>
          <a:xfrm>
            <a:off x="5699485" y="4143833"/>
            <a:ext cx="0" cy="1011361"/>
          </a:xfrm>
          <a:prstGeom prst="straightConnector1">
            <a:avLst/>
          </a:prstGeom>
          <a:ln w="889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77143" y="2175138"/>
            <a:ext cx="0" cy="1011361"/>
          </a:xfrm>
          <a:prstGeom prst="straightConnector1">
            <a:avLst/>
          </a:prstGeom>
          <a:ln w="889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255210" y="971553"/>
            <a:ext cx="2773218" cy="1354217"/>
            <a:chOff x="5086460" y="971553"/>
            <a:chExt cx="2773218" cy="1354217"/>
          </a:xfrm>
        </p:grpSpPr>
        <p:grpSp>
          <p:nvGrpSpPr>
            <p:cNvPr id="16" name="Group 15"/>
            <p:cNvGrpSpPr/>
            <p:nvPr/>
          </p:nvGrpSpPr>
          <p:grpSpPr>
            <a:xfrm>
              <a:off x="5086460" y="1193436"/>
              <a:ext cx="1186666" cy="981702"/>
              <a:chOff x="485968" y="1118344"/>
              <a:chExt cx="1186666" cy="981702"/>
            </a:xfrm>
          </p:grpSpPr>
          <p:sp>
            <p:nvSpPr>
              <p:cNvPr id="17" name="Rectangle 16"/>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rgbClr val="FFFFFF"/>
                      </a:gs>
                      <a:gs pos="100000">
                        <a:srgbClr val="FFFFFF"/>
                      </a:gs>
                    </a:gsLst>
                    <a:lin ang="5400000" scaled="0"/>
                  </a:gradFill>
                </a:endParaRPr>
              </a:p>
            </p:txBody>
          </p:sp>
          <p:sp>
            <p:nvSpPr>
              <p:cNvPr id="18"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2" name="Rectangle 21"/>
            <p:cNvSpPr/>
            <p:nvPr/>
          </p:nvSpPr>
          <p:spPr bwMode="auto">
            <a:xfrm>
              <a:off x="6706156" y="1175707"/>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23" name="File Icon"/>
            <p:cNvSpPr>
              <a:spLocks noEditPoints="1"/>
            </p:cNvSpPr>
            <p:nvPr/>
          </p:nvSpPr>
          <p:spPr bwMode="auto">
            <a:xfrm>
              <a:off x="7041498" y="1390443"/>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6129243" y="971553"/>
              <a:ext cx="734175" cy="1354217"/>
            </a:xfrm>
            <a:prstGeom prst="rect">
              <a:avLst/>
            </a:prstGeom>
            <a:noFill/>
          </p:spPr>
          <p:txBody>
            <a:bodyPr wrap="none" lIns="0" tIns="0" rIns="0" bIns="0" rtlCol="0">
              <a:spAutoFit/>
            </a:bodyPr>
            <a:lstStyle/>
            <a:p>
              <a:r>
                <a:rPr lang="en-US" sz="8800" dirty="0" smtClean="0">
                  <a:gradFill>
                    <a:gsLst>
                      <a:gs pos="0">
                        <a:schemeClr val="tx1"/>
                      </a:gs>
                      <a:gs pos="86000">
                        <a:schemeClr val="tx1"/>
                      </a:gs>
                    </a:gsLst>
                    <a:lin ang="5400000" scaled="0"/>
                  </a:gradFill>
                </a:rPr>
                <a:t>+</a:t>
              </a:r>
            </a:p>
          </p:txBody>
        </p:sp>
      </p:grpSp>
      <p:sp>
        <p:nvSpPr>
          <p:cNvPr id="27" name="TextBox 26"/>
          <p:cNvSpPr txBox="1"/>
          <p:nvPr/>
        </p:nvSpPr>
        <p:spPr>
          <a:xfrm>
            <a:off x="142503" y="2571045"/>
            <a:ext cx="3993385" cy="1230908"/>
          </a:xfrm>
          <a:prstGeom prst="rect">
            <a:avLst/>
          </a:prstGeom>
          <a:noFill/>
        </p:spPr>
        <p:txBody>
          <a:bodyPr wrap="square" lIns="121725" tIns="60862" rIns="121725" bIns="60862" rtlCol="0">
            <a:spAutoFit/>
          </a:bodyPr>
          <a:lstStyle/>
          <a:p>
            <a:pPr algn="r"/>
            <a:r>
              <a:rPr lang="en-US" sz="2400" dirty="0" smtClean="0">
                <a:latin typeface="Segoe UI Light" pitchFamily="34" charset="0"/>
              </a:rPr>
              <a:t>Winqual verifies device ID &amp; device experience ID </a:t>
            </a:r>
            <a:r>
              <a:rPr lang="en-US" sz="2400" smtClean="0">
                <a:latin typeface="Segoe UI Light" pitchFamily="34" charset="0"/>
              </a:rPr>
              <a:t>in device </a:t>
            </a:r>
            <a:r>
              <a:rPr lang="en-US" sz="2400" dirty="0" smtClean="0">
                <a:latin typeface="Segoe UI Light" pitchFamily="34" charset="0"/>
              </a:rPr>
              <a:t>metadata</a:t>
            </a:r>
            <a:endParaRPr lang="en-US" sz="2400" dirty="0">
              <a:latin typeface="Segoe UI Light" pitchFamily="34" charset="0"/>
            </a:endParaRPr>
          </a:p>
        </p:txBody>
      </p:sp>
      <p:sp>
        <p:nvSpPr>
          <p:cNvPr id="29" name="TextBox 28"/>
          <p:cNvSpPr txBox="1"/>
          <p:nvPr/>
        </p:nvSpPr>
        <p:spPr>
          <a:xfrm>
            <a:off x="-50422" y="4143833"/>
            <a:ext cx="4186309" cy="861576"/>
          </a:xfrm>
          <a:prstGeom prst="rect">
            <a:avLst/>
          </a:prstGeom>
          <a:noFill/>
        </p:spPr>
        <p:txBody>
          <a:bodyPr wrap="square" lIns="121725" tIns="60862" rIns="121725" bIns="60862" rtlCol="0">
            <a:spAutoFit/>
          </a:bodyPr>
          <a:lstStyle/>
          <a:p>
            <a:pPr algn="r"/>
            <a:r>
              <a:rPr lang="en-US" sz="2400" dirty="0" smtClean="0">
                <a:latin typeface="Segoe UI Light" pitchFamily="34" charset="0"/>
              </a:rPr>
              <a:t>Winqual verifies device experience ID </a:t>
            </a:r>
            <a:r>
              <a:rPr lang="en-US" sz="2400" smtClean="0">
                <a:latin typeface="Segoe UI Light" pitchFamily="34" charset="0"/>
              </a:rPr>
              <a:t>in app</a:t>
            </a:r>
            <a:endParaRPr lang="en-US" sz="2400" dirty="0">
              <a:latin typeface="Segoe UI Light" pitchFamily="34" charset="0"/>
            </a:endParaRPr>
          </a:p>
        </p:txBody>
      </p:sp>
      <p:cxnSp>
        <p:nvCxnSpPr>
          <p:cNvPr id="30" name="Straight Arrow Connector 29"/>
          <p:cNvCxnSpPr/>
          <p:nvPr/>
        </p:nvCxnSpPr>
        <p:spPr>
          <a:xfrm flipV="1">
            <a:off x="7266943" y="1641792"/>
            <a:ext cx="1298203" cy="329"/>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675956" y="3371165"/>
            <a:ext cx="3401242" cy="1230908"/>
          </a:xfrm>
          <a:prstGeom prst="rect">
            <a:avLst/>
          </a:prstGeom>
          <a:noFill/>
        </p:spPr>
        <p:txBody>
          <a:bodyPr wrap="square" lIns="121725" tIns="60862" rIns="121725" bIns="60862" rtlCol="0">
            <a:spAutoFit/>
          </a:bodyPr>
          <a:lstStyle/>
          <a:p>
            <a:r>
              <a:rPr lang="en-US" sz="2400" dirty="0" smtClean="0">
                <a:latin typeface="Segoe UI Light" pitchFamily="34" charset="0"/>
              </a:rPr>
              <a:t>Microsoft signs the device metadata package</a:t>
            </a:r>
            <a:endParaRPr lang="en-US" sz="2400" dirty="0">
              <a:latin typeface="Segoe UI Light" pitchFamily="34" charset="0"/>
            </a:endParaRPr>
          </a:p>
        </p:txBody>
      </p:sp>
      <p:sp>
        <p:nvSpPr>
          <p:cNvPr id="37" name="TextBox 36"/>
          <p:cNvSpPr txBox="1"/>
          <p:nvPr/>
        </p:nvSpPr>
        <p:spPr>
          <a:xfrm>
            <a:off x="8675956" y="1184176"/>
            <a:ext cx="3401242" cy="861576"/>
          </a:xfrm>
          <a:prstGeom prst="rect">
            <a:avLst/>
          </a:prstGeom>
          <a:noFill/>
        </p:spPr>
        <p:txBody>
          <a:bodyPr wrap="square" lIns="121725" tIns="60862" rIns="121725" bIns="60862" rtlCol="0">
            <a:spAutoFit/>
          </a:bodyPr>
          <a:lstStyle/>
          <a:p>
            <a:r>
              <a:rPr lang="en-US" sz="2400" dirty="0" smtClean="0">
                <a:latin typeface="Segoe UI Light" pitchFamily="34" charset="0"/>
              </a:rPr>
              <a:t>Microsoft signs the  device driver package</a:t>
            </a:r>
            <a:endParaRPr lang="en-US" sz="2400" dirty="0">
              <a:latin typeface="Segoe UI Light" pitchFamily="34" charset="0"/>
            </a:endParaRPr>
          </a:p>
        </p:txBody>
      </p:sp>
      <p:cxnSp>
        <p:nvCxnSpPr>
          <p:cNvPr id="41" name="Straight Arrow Connector 40"/>
          <p:cNvCxnSpPr/>
          <p:nvPr/>
        </p:nvCxnSpPr>
        <p:spPr>
          <a:xfrm>
            <a:off x="6451667" y="3743594"/>
            <a:ext cx="2187768" cy="1"/>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423" y="5444971"/>
            <a:ext cx="4186309" cy="492245"/>
          </a:xfrm>
          <a:prstGeom prst="rect">
            <a:avLst/>
          </a:prstGeom>
          <a:noFill/>
        </p:spPr>
        <p:txBody>
          <a:bodyPr wrap="square" lIns="121725" tIns="60862" rIns="121725" bIns="60862" rtlCol="0">
            <a:spAutoFit/>
          </a:bodyPr>
          <a:lstStyle/>
          <a:p>
            <a:pPr algn="r"/>
            <a:r>
              <a:rPr lang="en-US" sz="2400" dirty="0" smtClean="0">
                <a:latin typeface="Segoe UI Light" pitchFamily="34" charset="0"/>
              </a:rPr>
              <a:t>Store </a:t>
            </a:r>
            <a:r>
              <a:rPr lang="en-US" sz="2400" smtClean="0">
                <a:latin typeface="Segoe UI Light" pitchFamily="34" charset="0"/>
              </a:rPr>
              <a:t>validates app</a:t>
            </a:r>
            <a:endParaRPr lang="en-US" sz="2400" dirty="0">
              <a:latin typeface="Segoe UI Light" pitchFamily="34" charset="0"/>
            </a:endParaRPr>
          </a:p>
        </p:txBody>
      </p:sp>
    </p:spTree>
    <p:extLst>
      <p:ext uri="{BB962C8B-B14F-4D97-AF65-F5344CB8AC3E}">
        <p14:creationId xmlns:p14="http://schemas.microsoft.com/office/powerpoint/2010/main" val="2141275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1000"/>
                                        <p:tgtEl>
                                          <p:spTgt spid="35"/>
                                        </p:tgtEl>
                                      </p:cBhvr>
                                    </p:animEffect>
                                    <p:anim calcmode="lin" valueType="num">
                                      <p:cBhvr>
                                        <p:cTn id="66" dur="1000" fill="hold"/>
                                        <p:tgtEl>
                                          <p:spTgt spid="35"/>
                                        </p:tgtEl>
                                        <p:attrNameLst>
                                          <p:attrName>ppt_x</p:attrName>
                                        </p:attrNameLst>
                                      </p:cBhvr>
                                      <p:tavLst>
                                        <p:tav tm="0">
                                          <p:val>
                                            <p:strVal val="#ppt_x"/>
                                          </p:val>
                                        </p:tav>
                                        <p:tav tm="100000">
                                          <p:val>
                                            <p:strVal val="#ppt_x"/>
                                          </p:val>
                                        </p:tav>
                                      </p:tavLst>
                                    </p:anim>
                                    <p:anim calcmode="lin" valueType="num">
                                      <p:cBhvr>
                                        <p:cTn id="6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7" grpId="0"/>
      <p:bldP spid="29" grpId="0"/>
      <p:bldP spid="35" grpId="0"/>
      <p:bldP spid="37"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A device experience coming together</a:t>
            </a:r>
            <a:endParaRPr lang="en-US" dirty="0"/>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2" name="Rectangle 11"/>
          <p:cNvSpPr/>
          <p:nvPr/>
        </p:nvSpPr>
        <p:spPr bwMode="auto">
          <a:xfrm>
            <a:off x="4059976" y="2805128"/>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meta</a:t>
            </a:r>
            <a:endParaRPr lang="en-US" sz="3200" dirty="0">
              <a:solidFill>
                <a:schemeClr val="tx1"/>
              </a:solidFill>
              <a:latin typeface="+mj-lt"/>
            </a:endParaRPr>
          </a:p>
        </p:txBody>
      </p:sp>
      <p:sp>
        <p:nvSpPr>
          <p:cNvPr id="25" name="Rectangle 24"/>
          <p:cNvSpPr/>
          <p:nvPr/>
        </p:nvSpPr>
        <p:spPr bwMode="auto">
          <a:xfrm>
            <a:off x="4059976" y="5358890"/>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app</a:t>
            </a:r>
            <a:endParaRPr lang="en-US" sz="3200" dirty="0">
              <a:solidFill>
                <a:schemeClr val="tx1"/>
              </a:solidFill>
              <a:latin typeface="+mj-lt"/>
            </a:endParaRPr>
          </a:p>
        </p:txBody>
      </p:sp>
      <p:grpSp>
        <p:nvGrpSpPr>
          <p:cNvPr id="5" name="Group 4"/>
          <p:cNvGrpSpPr/>
          <p:nvPr/>
        </p:nvGrpSpPr>
        <p:grpSpPr>
          <a:xfrm>
            <a:off x="5232222" y="1073926"/>
            <a:ext cx="1186666" cy="981702"/>
            <a:chOff x="519112" y="1273233"/>
            <a:chExt cx="1186666" cy="981702"/>
          </a:xfrm>
        </p:grpSpPr>
        <p:sp>
          <p:nvSpPr>
            <p:cNvPr id="10" name="Rectangle 9"/>
            <p:cNvSpPr/>
            <p:nvPr/>
          </p:nvSpPr>
          <p:spPr bwMode="auto">
            <a:xfrm>
              <a:off x="519112" y="1273233"/>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20" name="Camera Video Icon"/>
            <p:cNvSpPr>
              <a:spLocks noEditPoints="1"/>
            </p:cNvSpPr>
            <p:nvPr/>
          </p:nvSpPr>
          <p:spPr bwMode="auto">
            <a:xfrm>
              <a:off x="805530" y="1508193"/>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p:cNvGrpSpPr/>
          <p:nvPr/>
        </p:nvGrpSpPr>
        <p:grpSpPr>
          <a:xfrm>
            <a:off x="6418888" y="2799556"/>
            <a:ext cx="1153522" cy="999431"/>
            <a:chOff x="552256" y="2636041"/>
            <a:chExt cx="1153522" cy="999431"/>
          </a:xfrm>
        </p:grpSpPr>
        <p:sp>
          <p:nvSpPr>
            <p:cNvPr id="11" name="Rectangle 10"/>
            <p:cNvSpPr/>
            <p:nvPr/>
          </p:nvSpPr>
          <p:spPr bwMode="auto">
            <a:xfrm>
              <a:off x="552256" y="2636041"/>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21" name="File Icon"/>
            <p:cNvSpPr>
              <a:spLocks noEditPoints="1"/>
            </p:cNvSpPr>
            <p:nvPr/>
          </p:nvSpPr>
          <p:spPr bwMode="auto">
            <a:xfrm>
              <a:off x="887598" y="2850777"/>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6" name="TextBox 25"/>
          <p:cNvSpPr txBox="1"/>
          <p:nvPr/>
        </p:nvSpPr>
        <p:spPr>
          <a:xfrm>
            <a:off x="6530425" y="1071386"/>
            <a:ext cx="3194402" cy="861576"/>
          </a:xfrm>
          <a:prstGeom prst="rect">
            <a:avLst/>
          </a:prstGeom>
          <a:noFill/>
        </p:spPr>
        <p:txBody>
          <a:bodyPr wrap="square" lIns="121725" tIns="60862" rIns="121725" bIns="60862" rtlCol="0">
            <a:spAutoFit/>
          </a:bodyPr>
          <a:lstStyle/>
          <a:p>
            <a:r>
              <a:rPr lang="en-US" sz="2400" dirty="0" smtClean="0">
                <a:latin typeface="Segoe UI Light" pitchFamily="34" charset="0"/>
              </a:rPr>
              <a:t>Windows reads device ID during setup</a:t>
            </a:r>
            <a:endParaRPr lang="en-US" sz="2400" dirty="0">
              <a:latin typeface="Segoe UI Light" pitchFamily="34" charset="0"/>
            </a:endParaRPr>
          </a:p>
        </p:txBody>
      </p:sp>
      <p:sp>
        <p:nvSpPr>
          <p:cNvPr id="29" name="TextBox 28"/>
          <p:cNvSpPr txBox="1"/>
          <p:nvPr/>
        </p:nvSpPr>
        <p:spPr>
          <a:xfrm>
            <a:off x="7798059" y="2683816"/>
            <a:ext cx="3376622" cy="1230908"/>
          </a:xfrm>
          <a:prstGeom prst="rect">
            <a:avLst/>
          </a:prstGeom>
          <a:noFill/>
        </p:spPr>
        <p:txBody>
          <a:bodyPr wrap="square" lIns="121725" tIns="60862" rIns="121725" bIns="60862" rtlCol="0">
            <a:spAutoFit/>
          </a:bodyPr>
          <a:lstStyle/>
          <a:p>
            <a:r>
              <a:rPr lang="en-US" sz="2400" dirty="0" smtClean="0">
                <a:latin typeface="Segoe UI Light" pitchFamily="34" charset="0"/>
              </a:rPr>
              <a:t>Windows matches the device ID to the device driver &amp; installs it</a:t>
            </a:r>
            <a:endParaRPr lang="en-US" sz="2400" dirty="0">
              <a:latin typeface="Segoe UI Light" pitchFamily="34" charset="0"/>
            </a:endParaRPr>
          </a:p>
        </p:txBody>
      </p:sp>
      <p:sp>
        <p:nvSpPr>
          <p:cNvPr id="30" name="TextBox 29"/>
          <p:cNvSpPr txBox="1"/>
          <p:nvPr/>
        </p:nvSpPr>
        <p:spPr>
          <a:xfrm>
            <a:off x="519112" y="2686603"/>
            <a:ext cx="3352244" cy="1230908"/>
          </a:xfrm>
          <a:prstGeom prst="rect">
            <a:avLst/>
          </a:prstGeom>
          <a:noFill/>
        </p:spPr>
        <p:txBody>
          <a:bodyPr wrap="square" lIns="121725" tIns="60862" rIns="121725" bIns="60862" rtlCol="0">
            <a:spAutoFit/>
          </a:bodyPr>
          <a:lstStyle/>
          <a:p>
            <a:pPr algn="r"/>
            <a:r>
              <a:rPr lang="en-US" sz="2400" dirty="0" smtClean="0">
                <a:latin typeface="Segoe UI Light" pitchFamily="34" charset="0"/>
              </a:rPr>
              <a:t>Windows matches the device ID to the device metadata &amp; installs it</a:t>
            </a:r>
            <a:endParaRPr lang="en-US" sz="2400" dirty="0">
              <a:latin typeface="Segoe UI Light" pitchFamily="34" charset="0"/>
            </a:endParaRPr>
          </a:p>
        </p:txBody>
      </p:sp>
      <p:sp>
        <p:nvSpPr>
          <p:cNvPr id="31" name="TextBox 30"/>
          <p:cNvSpPr txBox="1"/>
          <p:nvPr/>
        </p:nvSpPr>
        <p:spPr>
          <a:xfrm>
            <a:off x="-93617" y="5243357"/>
            <a:ext cx="3964973" cy="1230908"/>
          </a:xfrm>
          <a:prstGeom prst="rect">
            <a:avLst/>
          </a:prstGeom>
          <a:noFill/>
        </p:spPr>
        <p:txBody>
          <a:bodyPr wrap="square" lIns="121725" tIns="60862" rIns="121725" bIns="60862" rtlCol="0">
            <a:spAutoFit/>
          </a:bodyPr>
          <a:lstStyle/>
          <a:p>
            <a:pPr algn="r"/>
            <a:r>
              <a:rPr lang="en-US" sz="2400" dirty="0" smtClean="0">
                <a:latin typeface="Segoe UI Light" pitchFamily="34" charset="0"/>
              </a:rPr>
              <a:t>Windows reads the app info from device metadata &amp; installs the app</a:t>
            </a:r>
            <a:endParaRPr lang="en-US" sz="2400" dirty="0">
              <a:latin typeface="Segoe UI Light" pitchFamily="34" charset="0"/>
            </a:endParaRPr>
          </a:p>
        </p:txBody>
      </p:sp>
      <p:sp>
        <p:nvSpPr>
          <p:cNvPr id="32" name="TextBox 31"/>
          <p:cNvSpPr txBox="1"/>
          <p:nvPr/>
        </p:nvSpPr>
        <p:spPr>
          <a:xfrm>
            <a:off x="5976325" y="4239281"/>
            <a:ext cx="4621575" cy="861576"/>
          </a:xfrm>
          <a:prstGeom prst="rect">
            <a:avLst/>
          </a:prstGeom>
          <a:noFill/>
        </p:spPr>
        <p:txBody>
          <a:bodyPr wrap="square" lIns="121725" tIns="60862" rIns="121725" bIns="60862" rtlCol="0">
            <a:spAutoFit/>
          </a:bodyPr>
          <a:lstStyle/>
          <a:p>
            <a:r>
              <a:rPr lang="en-US" sz="2400" dirty="0" smtClean="0">
                <a:latin typeface="Segoe UI Light" pitchFamily="34" charset="0"/>
              </a:rPr>
              <a:t>Privileged access specified in device metadata permitted</a:t>
            </a:r>
            <a:endParaRPr lang="en-US" sz="2400" dirty="0">
              <a:latin typeface="Segoe UI Light" pitchFamily="34" charset="0"/>
            </a:endParaRPr>
          </a:p>
        </p:txBody>
      </p:sp>
      <p:cxnSp>
        <p:nvCxnSpPr>
          <p:cNvPr id="15" name="Straight Arrow Connector 14"/>
          <p:cNvCxnSpPr>
            <a:stCxn id="10" idx="2"/>
          </p:cNvCxnSpPr>
          <p:nvPr/>
        </p:nvCxnSpPr>
        <p:spPr>
          <a:xfrm flipH="1">
            <a:off x="5235827" y="2055628"/>
            <a:ext cx="589728" cy="749500"/>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2"/>
            <a:endCxn id="25" idx="0"/>
          </p:cNvCxnSpPr>
          <p:nvPr/>
        </p:nvCxnSpPr>
        <p:spPr>
          <a:xfrm>
            <a:off x="4646099" y="3798987"/>
            <a:ext cx="0" cy="1559903"/>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0"/>
          </p:cNvCxnSpPr>
          <p:nvPr/>
        </p:nvCxnSpPr>
        <p:spPr>
          <a:xfrm flipV="1">
            <a:off x="4646099" y="3798987"/>
            <a:ext cx="1772789" cy="1559903"/>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2"/>
          </p:cNvCxnSpPr>
          <p:nvPr/>
        </p:nvCxnSpPr>
        <p:spPr>
          <a:xfrm>
            <a:off x="5825555" y="2055628"/>
            <a:ext cx="593333" cy="749500"/>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5" idx="3"/>
          </p:cNvCxnSpPr>
          <p:nvPr/>
        </p:nvCxnSpPr>
        <p:spPr>
          <a:xfrm flipV="1">
            <a:off x="5232222" y="5837228"/>
            <a:ext cx="1298203" cy="329"/>
          </a:xfrm>
          <a:prstGeom prst="straightConnector1">
            <a:avLst/>
          </a:prstGeom>
          <a:ln w="889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6530425" y="5380144"/>
            <a:ext cx="1172246" cy="957334"/>
          </a:xfrm>
          <a:prstGeom prst="rect">
            <a:avLst/>
          </a:prstGeom>
          <a:solidFill>
            <a:schemeClr val="accent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mj-lt"/>
              </a:rPr>
              <a:t>contract</a:t>
            </a:r>
            <a:endParaRPr lang="en-US" sz="2400" dirty="0">
              <a:solidFill>
                <a:schemeClr val="tx1"/>
              </a:solidFill>
              <a:latin typeface="+mj-lt"/>
            </a:endParaRPr>
          </a:p>
        </p:txBody>
      </p:sp>
      <p:sp>
        <p:nvSpPr>
          <p:cNvPr id="54" name="TextBox 53"/>
          <p:cNvSpPr txBox="1"/>
          <p:nvPr/>
        </p:nvSpPr>
        <p:spPr>
          <a:xfrm>
            <a:off x="7943998" y="5221774"/>
            <a:ext cx="3964973" cy="1230908"/>
          </a:xfrm>
          <a:prstGeom prst="rect">
            <a:avLst/>
          </a:prstGeom>
          <a:noFill/>
        </p:spPr>
        <p:txBody>
          <a:bodyPr wrap="square" lIns="121725" tIns="60862" rIns="121725" bIns="60862" rtlCol="0">
            <a:spAutoFit/>
          </a:bodyPr>
          <a:lstStyle/>
          <a:p>
            <a:r>
              <a:rPr lang="en-US" sz="2400" dirty="0" smtClean="0">
                <a:latin typeface="Segoe UI Light" pitchFamily="34" charset="0"/>
              </a:rPr>
              <a:t>Device app specified in device metadata activated to extend built-in experience</a:t>
            </a:r>
            <a:endParaRPr lang="en-US" sz="2400" dirty="0">
              <a:latin typeface="Segoe UI Light" pitchFamily="34" charset="0"/>
            </a:endParaRPr>
          </a:p>
        </p:txBody>
      </p:sp>
    </p:spTree>
    <p:extLst>
      <p:ext uri="{BB962C8B-B14F-4D97-AF65-F5344CB8AC3E}">
        <p14:creationId xmlns:p14="http://schemas.microsoft.com/office/powerpoint/2010/main" val="875672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1000"/>
                                        <p:tgtEl>
                                          <p:spTgt spid="54"/>
                                        </p:tgtEl>
                                      </p:cBhvr>
                                    </p:animEffect>
                                    <p:anim calcmode="lin" valueType="num">
                                      <p:cBhvr>
                                        <p:cTn id="81" dur="1000" fill="hold"/>
                                        <p:tgtEl>
                                          <p:spTgt spid="54"/>
                                        </p:tgtEl>
                                        <p:attrNameLst>
                                          <p:attrName>ppt_x</p:attrName>
                                        </p:attrNameLst>
                                      </p:cBhvr>
                                      <p:tavLst>
                                        <p:tav tm="0">
                                          <p:val>
                                            <p:strVal val="#ppt_x"/>
                                          </p:val>
                                        </p:tav>
                                        <p:tav tm="100000">
                                          <p:val>
                                            <p:strVal val="#ppt_x"/>
                                          </p:val>
                                        </p:tav>
                                      </p:tavLst>
                                    </p:anim>
                                    <p:anim calcmode="lin" valueType="num">
                                      <p:cBhvr>
                                        <p:cTn id="8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9" grpId="0"/>
      <p:bldP spid="30" grpId="0"/>
      <p:bldP spid="31" grpId="0"/>
      <p:bldP spid="32" grpId="0"/>
      <p:bldP spid="53" grpId="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r>
              <a:rPr lang="en-US" sz="4400" dirty="0" smtClean="0">
                <a:latin typeface="+mj-lt"/>
              </a:rPr>
              <a:t>Development lifecycle of a device </a:t>
            </a:r>
            <a:r>
              <a:rPr lang="en-US" sz="4400" dirty="0">
                <a:latin typeface="+mj-lt"/>
              </a:rPr>
              <a:t>experience</a:t>
            </a:r>
          </a:p>
        </p:txBody>
      </p:sp>
    </p:spTree>
    <p:extLst>
      <p:ext uri="{BB962C8B-B14F-4D97-AF65-F5344CB8AC3E}">
        <p14:creationId xmlns:p14="http://schemas.microsoft.com/office/powerpoint/2010/main" val="3539441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3804118"/>
          </a:xfrm>
        </p:spPr>
        <p:txBody>
          <a:bodyPr/>
          <a:lstStyle/>
          <a:p>
            <a:pPr marL="342918" indent="-342900"/>
            <a:r>
              <a:rPr lang="en-US" dirty="0"/>
              <a:t>How to differentiate your device using a Metro style app</a:t>
            </a:r>
          </a:p>
          <a:p>
            <a:pPr marL="342918" indent="-342900"/>
            <a:r>
              <a:rPr lang="en-US" dirty="0" smtClean="0"/>
              <a:t>Anatomy of a device experience</a:t>
            </a:r>
          </a:p>
          <a:p>
            <a:pPr marL="342918" indent="-342900"/>
            <a:r>
              <a:rPr lang="en-US" dirty="0" smtClean="0"/>
              <a:t>Development </a:t>
            </a:r>
            <a:r>
              <a:rPr lang="en-US" dirty="0"/>
              <a:t>lifecycle for </a:t>
            </a:r>
            <a:r>
              <a:rPr lang="en-US" dirty="0" smtClean="0"/>
              <a:t>a device </a:t>
            </a:r>
            <a:r>
              <a:rPr lang="en-US" dirty="0"/>
              <a:t>experience</a:t>
            </a:r>
          </a:p>
          <a:p>
            <a:pPr marL="342918" indent="-342900"/>
            <a:endParaRPr lang="en-US" dirty="0" smtClean="0"/>
          </a:p>
          <a:p>
            <a:pPr marL="0" indent="0">
              <a:buNone/>
            </a:pPr>
            <a:r>
              <a:rPr lang="en-US" dirty="0" smtClean="0">
                <a:latin typeface="+mj-lt"/>
              </a:rPr>
              <a:t>You’ll leave with examples of how to</a:t>
            </a:r>
          </a:p>
          <a:p>
            <a:pPr>
              <a:spcBef>
                <a:spcPts val="1200"/>
              </a:spcBef>
            </a:pPr>
            <a:r>
              <a:rPr lang="en-US" dirty="0" smtClean="0"/>
              <a:t>Create a Metro </a:t>
            </a:r>
            <a:r>
              <a:rPr lang="en-US" dirty="0"/>
              <a:t>style </a:t>
            </a:r>
            <a:r>
              <a:rPr lang="en-US" dirty="0" smtClean="0"/>
              <a:t>app for your device</a:t>
            </a:r>
          </a:p>
          <a:p>
            <a:pPr>
              <a:spcBef>
                <a:spcPts val="1200"/>
              </a:spcBef>
            </a:pPr>
            <a:r>
              <a:rPr lang="en-US" dirty="0" smtClean="0"/>
              <a:t>Make a device experience for Windows 8</a:t>
            </a:r>
          </a:p>
        </p:txBody>
      </p:sp>
    </p:spTree>
    <p:extLst>
      <p:ext uri="{BB962C8B-B14F-4D97-AF65-F5344CB8AC3E}">
        <p14:creationId xmlns:p14="http://schemas.microsoft.com/office/powerpoint/2010/main" val="18578405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Development lifecycle</a:t>
            </a:r>
            <a:endParaRPr lang="en-US" dirty="0"/>
          </a:p>
        </p:txBody>
      </p:sp>
      <p:sp>
        <p:nvSpPr>
          <p:cNvPr id="28" name="Rectangle 27"/>
          <p:cNvSpPr/>
          <p:nvPr/>
        </p:nvSpPr>
        <p:spPr bwMode="auto">
          <a:xfrm>
            <a:off x="292031" y="2012749"/>
            <a:ext cx="2130535" cy="236556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plan</a:t>
            </a:r>
            <a:endParaRPr lang="en-US" sz="3200" dirty="0">
              <a:solidFill>
                <a:schemeClr val="tx1"/>
              </a:solidFill>
              <a:latin typeface="+mj-lt"/>
            </a:endParaRPr>
          </a:p>
        </p:txBody>
      </p:sp>
      <p:sp>
        <p:nvSpPr>
          <p:cNvPr id="33" name="Rectangle 32"/>
          <p:cNvSpPr/>
          <p:nvPr/>
        </p:nvSpPr>
        <p:spPr bwMode="auto">
          <a:xfrm>
            <a:off x="3450289" y="2012749"/>
            <a:ext cx="2130535" cy="236556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create</a:t>
            </a:r>
            <a:endParaRPr lang="en-US" sz="3200" dirty="0">
              <a:solidFill>
                <a:schemeClr val="tx1"/>
              </a:solidFill>
              <a:latin typeface="+mj-lt"/>
            </a:endParaRPr>
          </a:p>
        </p:txBody>
      </p:sp>
      <p:sp>
        <p:nvSpPr>
          <p:cNvPr id="35" name="Rectangle 34"/>
          <p:cNvSpPr/>
          <p:nvPr/>
        </p:nvSpPr>
        <p:spPr bwMode="auto">
          <a:xfrm>
            <a:off x="6608547" y="2012749"/>
            <a:ext cx="2130535" cy="236556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distribute</a:t>
            </a:r>
            <a:endParaRPr lang="en-US" sz="3200" dirty="0">
              <a:solidFill>
                <a:schemeClr val="tx1"/>
              </a:solidFill>
              <a:latin typeface="+mj-lt"/>
            </a:endParaRPr>
          </a:p>
        </p:txBody>
      </p:sp>
      <p:sp>
        <p:nvSpPr>
          <p:cNvPr id="38" name="Rectangle 37"/>
          <p:cNvSpPr/>
          <p:nvPr/>
        </p:nvSpPr>
        <p:spPr bwMode="auto">
          <a:xfrm>
            <a:off x="9766804" y="2012749"/>
            <a:ext cx="2130535" cy="236556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update</a:t>
            </a:r>
            <a:endParaRPr lang="en-US" sz="3200" dirty="0">
              <a:solidFill>
                <a:schemeClr val="tx1"/>
              </a:solidFill>
              <a:latin typeface="+mj-lt"/>
            </a:endParaRPr>
          </a:p>
        </p:txBody>
      </p:sp>
      <p:cxnSp>
        <p:nvCxnSpPr>
          <p:cNvPr id="9" name="Straight Arrow Connector 8"/>
          <p:cNvCxnSpPr>
            <a:stCxn id="28" idx="3"/>
            <a:endCxn id="33" idx="1"/>
          </p:cNvCxnSpPr>
          <p:nvPr/>
        </p:nvCxnSpPr>
        <p:spPr>
          <a:xfrm>
            <a:off x="2422566" y="3195529"/>
            <a:ext cx="1027723" cy="0"/>
          </a:xfrm>
          <a:prstGeom prst="straightConnector1">
            <a:avLst/>
          </a:prstGeom>
          <a:ln w="1016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80824" y="3170879"/>
            <a:ext cx="1027723" cy="0"/>
          </a:xfrm>
          <a:prstGeom prst="straightConnector1">
            <a:avLst/>
          </a:prstGeom>
          <a:ln w="1016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739081" y="3195529"/>
            <a:ext cx="1027723" cy="0"/>
          </a:xfrm>
          <a:prstGeom prst="straightConnector1">
            <a:avLst/>
          </a:prstGeom>
          <a:ln w="1016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a:off x="831562" y="4892172"/>
            <a:ext cx="1027723" cy="0"/>
          </a:xfrm>
          <a:prstGeom prst="straightConnector1">
            <a:avLst/>
          </a:prstGeom>
          <a:ln w="1016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a:off x="10318210" y="4892171"/>
            <a:ext cx="1027723" cy="0"/>
          </a:xfrm>
          <a:prstGeom prst="straightConnector1">
            <a:avLst/>
          </a:prstGeom>
          <a:ln w="1016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93812" y="5367979"/>
            <a:ext cx="9585760" cy="0"/>
          </a:xfrm>
          <a:prstGeom prst="straightConnector1">
            <a:avLst/>
          </a:prstGeom>
          <a:ln w="1016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39227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Plan the integration of your hardware and software</a:t>
            </a:r>
            <a:endParaRPr lang="en-US" dirty="0">
              <a:latin typeface="+mn-lt"/>
            </a:endParaRPr>
          </a:p>
        </p:txBody>
      </p:sp>
    </p:spTree>
    <p:extLst>
      <p:ext uri="{BB962C8B-B14F-4D97-AF65-F5344CB8AC3E}">
        <p14:creationId xmlns:p14="http://schemas.microsoft.com/office/powerpoint/2010/main" val="25435499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Planning your device experience</a:t>
            </a:r>
            <a:endParaRPr lang="en-US" dirty="0"/>
          </a:p>
        </p:txBody>
      </p:sp>
      <p:sp>
        <p:nvSpPr>
          <p:cNvPr id="12" name="Rectangle 11"/>
          <p:cNvSpPr/>
          <p:nvPr/>
        </p:nvSpPr>
        <p:spPr bwMode="auto">
          <a:xfrm>
            <a:off x="512870" y="5200128"/>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meta</a:t>
            </a:r>
            <a:endParaRPr lang="en-US" sz="3200" dirty="0">
              <a:solidFill>
                <a:schemeClr val="tx1"/>
              </a:solidFill>
              <a:latin typeface="+mj-lt"/>
            </a:endParaRPr>
          </a:p>
        </p:txBody>
      </p:sp>
      <p:sp>
        <p:nvSpPr>
          <p:cNvPr id="25" name="Rectangle 24"/>
          <p:cNvSpPr/>
          <p:nvPr/>
        </p:nvSpPr>
        <p:spPr bwMode="auto">
          <a:xfrm>
            <a:off x="506629" y="386168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app</a:t>
            </a:r>
            <a:endParaRPr lang="en-US" sz="3200" dirty="0">
              <a:solidFill>
                <a:schemeClr val="tx1"/>
              </a:solidFill>
              <a:latin typeface="+mj-lt"/>
            </a:endParaRPr>
          </a:p>
        </p:txBody>
      </p:sp>
      <p:sp>
        <p:nvSpPr>
          <p:cNvPr id="11" name="Rectangle 10"/>
          <p:cNvSpPr/>
          <p:nvPr/>
        </p:nvSpPr>
        <p:spPr bwMode="auto">
          <a:xfrm>
            <a:off x="519112" y="2481152"/>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0" name="Rectangle 9"/>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28" name="Down Arrow 27"/>
          <p:cNvSpPr/>
          <p:nvPr/>
        </p:nvSpPr>
        <p:spPr bwMode="auto">
          <a:xfrm>
            <a:off x="886660" y="2111921"/>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Down Arrow 32"/>
          <p:cNvSpPr/>
          <p:nvPr/>
        </p:nvSpPr>
        <p:spPr bwMode="auto">
          <a:xfrm>
            <a:off x="913046" y="3477346"/>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Down Arrow 33"/>
          <p:cNvSpPr/>
          <p:nvPr/>
        </p:nvSpPr>
        <p:spPr bwMode="auto">
          <a:xfrm>
            <a:off x="899853" y="4819022"/>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TextBox 37"/>
          <p:cNvSpPr txBox="1"/>
          <p:nvPr/>
        </p:nvSpPr>
        <p:spPr>
          <a:xfrm>
            <a:off x="1930908" y="1118344"/>
            <a:ext cx="9934118"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Plan your software &amp; hardware together to differentiate your experience</a:t>
            </a:r>
          </a:p>
        </p:txBody>
      </p:sp>
      <p:sp>
        <p:nvSpPr>
          <p:cNvPr id="39" name="TextBox 38"/>
          <p:cNvSpPr txBox="1"/>
          <p:nvPr/>
        </p:nvSpPr>
        <p:spPr>
          <a:xfrm>
            <a:off x="1956236" y="2481152"/>
            <a:ext cx="9908790"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Plan specialized functionality &amp; target Windows 8 certification</a:t>
            </a:r>
          </a:p>
        </p:txBody>
      </p:sp>
      <p:sp>
        <p:nvSpPr>
          <p:cNvPr id="40" name="TextBox 39"/>
          <p:cNvSpPr txBox="1"/>
          <p:nvPr/>
        </p:nvSpPr>
        <p:spPr>
          <a:xfrm>
            <a:off x="1930908" y="3861689"/>
            <a:ext cx="9883463"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Leverage specialized functionality &amp; extend built-in experiences</a:t>
            </a:r>
            <a:endParaRPr lang="en-US" sz="3200" dirty="0"/>
          </a:p>
        </p:txBody>
      </p:sp>
      <p:sp>
        <p:nvSpPr>
          <p:cNvPr id="41" name="TextBox 40"/>
          <p:cNvSpPr txBox="1"/>
          <p:nvPr/>
        </p:nvSpPr>
        <p:spPr>
          <a:xfrm>
            <a:off x="1956236" y="5200128"/>
            <a:ext cx="9622206"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Know how to identify your device &amp; the geographies it will be in</a:t>
            </a:r>
          </a:p>
        </p:txBody>
      </p:sp>
      <p:sp>
        <p:nvSpPr>
          <p:cNvPr id="20"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 name="File Icon"/>
          <p:cNvSpPr>
            <a:spLocks noEditPoints="1"/>
          </p:cNvSpPr>
          <p:nvPr/>
        </p:nvSpPr>
        <p:spPr bwMode="auto">
          <a:xfrm>
            <a:off x="854454" y="2695888"/>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97804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11" grpId="0" animBg="1"/>
      <p:bldP spid="28" grpId="0" animBg="1"/>
      <p:bldP spid="33" grpId="0" animBg="1"/>
      <p:bldP spid="34" grpId="0" animBg="1"/>
      <p:bldP spid="39" grpId="0"/>
      <p:bldP spid="40" grpId="0"/>
      <p:bldP spid="41"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Create the driver</a:t>
            </a:r>
            <a:r>
              <a:rPr lang="en-US" smtClean="0">
                <a:latin typeface="+mn-lt"/>
              </a:rPr>
              <a:t>, app, </a:t>
            </a:r>
            <a:r>
              <a:rPr lang="en-US" dirty="0" smtClean="0">
                <a:latin typeface="+mn-lt"/>
              </a:rPr>
              <a:t>and metadata to complete your product offering in software</a:t>
            </a:r>
            <a:endParaRPr lang="en-US" dirty="0">
              <a:latin typeface="+mn-lt"/>
            </a:endParaRPr>
          </a:p>
        </p:txBody>
      </p:sp>
    </p:spTree>
    <p:extLst>
      <p:ext uri="{BB962C8B-B14F-4D97-AF65-F5344CB8AC3E}">
        <p14:creationId xmlns:p14="http://schemas.microsoft.com/office/powerpoint/2010/main" val="254354990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Creating your device experience</a:t>
            </a:r>
            <a:endParaRPr lang="en-US" dirty="0"/>
          </a:p>
        </p:txBody>
      </p:sp>
      <p:sp>
        <p:nvSpPr>
          <p:cNvPr id="11" name="Rectangle 10"/>
          <p:cNvSpPr/>
          <p:nvPr/>
        </p:nvSpPr>
        <p:spPr bwMode="auto">
          <a:xfrm>
            <a:off x="519112" y="2481152"/>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0" name="Rectangle 9"/>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28" name="Down Arrow 27"/>
          <p:cNvSpPr/>
          <p:nvPr/>
        </p:nvSpPr>
        <p:spPr bwMode="auto">
          <a:xfrm>
            <a:off x="886660" y="2111921"/>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TextBox 37"/>
          <p:cNvSpPr txBox="1"/>
          <p:nvPr/>
        </p:nvSpPr>
        <p:spPr>
          <a:xfrm>
            <a:off x="1930908" y="1118344"/>
            <a:ext cx="9883463"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t>Implement </a:t>
            </a:r>
            <a:r>
              <a:rPr lang="en-US" sz="3200" dirty="0" smtClean="0"/>
              <a:t>the custom </a:t>
            </a:r>
            <a:r>
              <a:rPr lang="en-US" sz="3200" dirty="0"/>
              <a:t>functionality you want </a:t>
            </a:r>
            <a:r>
              <a:rPr lang="en-US" sz="3200" dirty="0" smtClean="0"/>
              <a:t>on your device</a:t>
            </a:r>
            <a:endParaRPr lang="en-US" sz="3200" dirty="0"/>
          </a:p>
        </p:txBody>
      </p:sp>
      <p:sp>
        <p:nvSpPr>
          <p:cNvPr id="39" name="TextBox 38"/>
          <p:cNvSpPr txBox="1"/>
          <p:nvPr/>
        </p:nvSpPr>
        <p:spPr>
          <a:xfrm>
            <a:off x="1956236" y="2481152"/>
            <a:ext cx="9908790"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solidFill>
                  <a:srgbClr val="FFFFFF"/>
                </a:solidFill>
              </a:rPr>
              <a:t>Provide access to specialized functionality in your device driver</a:t>
            </a:r>
          </a:p>
        </p:txBody>
      </p:sp>
      <p:sp>
        <p:nvSpPr>
          <p:cNvPr id="20"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 name="File Icon"/>
          <p:cNvSpPr>
            <a:spLocks noEditPoints="1"/>
          </p:cNvSpPr>
          <p:nvPr/>
        </p:nvSpPr>
        <p:spPr bwMode="auto">
          <a:xfrm>
            <a:off x="854454" y="2695888"/>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0373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animBg="1"/>
      <p:bldP spid="39"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Driver </a:t>
            </a:r>
            <a:r>
              <a:rPr lang="en-US" dirty="0" smtClean="0">
                <a:sym typeface="Wingdings" pitchFamily="2" charset="2"/>
              </a:rPr>
              <a:t> nx6000.inf</a:t>
            </a:r>
            <a:endParaRPr lang="en-US" dirty="0"/>
          </a:p>
        </p:txBody>
      </p:sp>
      <p:sp>
        <p:nvSpPr>
          <p:cNvPr id="6" name="Text Placeholder 5"/>
          <p:cNvSpPr>
            <a:spLocks noGrp="1"/>
          </p:cNvSpPr>
          <p:nvPr>
            <p:ph type="body" sz="quarter" idx="10"/>
          </p:nvPr>
        </p:nvSpPr>
        <p:spPr>
          <a:xfrm>
            <a:off x="227840" y="1068187"/>
            <a:ext cx="11960985" cy="5632311"/>
          </a:xfrm>
        </p:spPr>
        <p:txBody>
          <a:bodyPr/>
          <a:lstStyle/>
          <a:p>
            <a:r>
              <a:rPr lang="en-US" sz="2000" dirty="0" smtClean="0">
                <a:gradFill>
                  <a:gsLst>
                    <a:gs pos="0">
                      <a:schemeClr val="bg1"/>
                    </a:gs>
                    <a:gs pos="86000">
                      <a:schemeClr val="bg1"/>
                    </a:gs>
                  </a:gsLst>
                  <a:lin ang="5400000" scaled="0"/>
                </a:gradFill>
              </a:rPr>
              <a:t>; </a:t>
            </a:r>
            <a:r>
              <a:rPr lang="en-US" sz="2000" dirty="0">
                <a:gradFill>
                  <a:gsLst>
                    <a:gs pos="0">
                      <a:schemeClr val="bg1"/>
                    </a:gs>
                    <a:gs pos="86000">
                      <a:schemeClr val="bg1"/>
                    </a:gs>
                  </a:gsLst>
                  <a:lin ang="5400000" scaled="0"/>
                </a:gradFill>
              </a:rPr>
              <a:t>Copyright (C) Microsoft Corporation.  All rights reserved.</a:t>
            </a:r>
          </a:p>
          <a:p>
            <a:r>
              <a:rPr lang="en-US" sz="2000" dirty="0">
                <a:gradFill>
                  <a:gsLst>
                    <a:gs pos="0">
                      <a:schemeClr val="bg1"/>
                    </a:gs>
                    <a:gs pos="86000">
                      <a:schemeClr val="bg1"/>
                    </a:gs>
                  </a:gsLst>
                  <a:lin ang="5400000" scaled="0"/>
                </a:gradFill>
              </a:rPr>
              <a:t>; Last modified: </a:t>
            </a:r>
            <a:r>
              <a:rPr lang="en-US" sz="2000" dirty="0" smtClean="0">
                <a:gradFill>
                  <a:gsLst>
                    <a:gs pos="0">
                      <a:schemeClr val="bg1"/>
                    </a:gs>
                    <a:gs pos="86000">
                      <a:schemeClr val="bg1"/>
                    </a:gs>
                  </a:gsLst>
                  <a:lin ang="5400000" scaled="0"/>
                </a:gradFill>
              </a:rPr>
              <a:t>08/05/2011</a:t>
            </a:r>
          </a:p>
          <a:p>
            <a:r>
              <a:rPr lang="en-US" sz="2000" dirty="0" smtClean="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[Manufacturer]</a:t>
            </a:r>
          </a:p>
          <a:p>
            <a:r>
              <a:rPr lang="en-US" sz="2000" dirty="0">
                <a:gradFill>
                  <a:gsLst>
                    <a:gs pos="0">
                      <a:schemeClr val="bg1"/>
                    </a:gs>
                    <a:gs pos="86000">
                      <a:schemeClr val="bg1"/>
                    </a:gs>
                  </a:gsLst>
                  <a:lin ang="5400000" scaled="0"/>
                </a:gradFill>
              </a:rPr>
              <a:t>%Msft%=Microsoft, NTamd64.6.1, NTamd64.6.2</a:t>
            </a:r>
          </a:p>
          <a:p>
            <a:r>
              <a:rPr lang="en-US" sz="2000" dirty="0" smtClean="0">
                <a:gradFill>
                  <a:gsLst>
                    <a:gs pos="0">
                      <a:schemeClr val="bg1"/>
                    </a:gs>
                    <a:gs pos="86000">
                      <a:schemeClr val="bg1"/>
                    </a:gs>
                  </a:gsLst>
                  <a:lin ang="5400000" scaled="0"/>
                </a:gradFill>
              </a:rPr>
              <a:t>...</a:t>
            </a:r>
            <a:endParaRPr lang="en-US" sz="2000" dirty="0">
              <a:gradFill>
                <a:gsLst>
                  <a:gs pos="0">
                    <a:schemeClr val="bg1"/>
                  </a:gs>
                  <a:gs pos="86000">
                    <a:schemeClr val="bg1"/>
                  </a:gs>
                </a:gsLst>
                <a:lin ang="5400000" scaled="0"/>
              </a:gradFill>
            </a:endParaRPr>
          </a:p>
          <a:p>
            <a:r>
              <a:rPr lang="en-US" sz="2000" dirty="0">
                <a:gradFill>
                  <a:gsLst>
                    <a:gs pos="0">
                      <a:schemeClr val="bg1"/>
                    </a:gs>
                    <a:gs pos="86000">
                      <a:schemeClr val="bg1"/>
                    </a:gs>
                  </a:gsLst>
                  <a:lin ang="5400000" scaled="0"/>
                </a:gradFill>
              </a:rPr>
              <a:t>[Microsoft.NTamd64.6.1]</a:t>
            </a:r>
          </a:p>
          <a:p>
            <a:r>
              <a:rPr lang="en-US" sz="2000" dirty="0" smtClean="0">
                <a:gradFill>
                  <a:gsLst>
                    <a:gs pos="0">
                      <a:schemeClr val="bg1"/>
                    </a:gs>
                    <a:gs pos="86000">
                      <a:schemeClr val="bg1"/>
                    </a:gs>
                  </a:gsLst>
                  <a:lin ang="5400000" scaled="0"/>
                </a:gradFill>
              </a:rPr>
              <a:t>%</a:t>
            </a:r>
            <a:r>
              <a:rPr lang="en-US" sz="2000" dirty="0">
                <a:gradFill>
                  <a:gsLst>
                    <a:gs pos="0">
                      <a:schemeClr val="bg1"/>
                    </a:gs>
                    <a:gs pos="86000">
                      <a:schemeClr val="bg1"/>
                    </a:gs>
                  </a:gsLst>
                  <a:lin ang="5400000" scaled="0"/>
                </a:gradFill>
              </a:rPr>
              <a:t>USBVideoHDStudio.DeviceDesc%=USBVideoHDStudio,USB\VID_045E&amp;PID_0772&amp;MI_00</a:t>
            </a:r>
          </a:p>
          <a:p>
            <a:r>
              <a:rPr lang="en-US" sz="2000" dirty="0" smtClean="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[MSHUSBVideo.RegSvr32.LcMFT.AddReg]</a:t>
            </a:r>
          </a:p>
          <a:p>
            <a:r>
              <a:rPr lang="en-US" sz="2000" dirty="0">
                <a:gradFill>
                  <a:gsLst>
                    <a:gs pos="0">
                      <a:schemeClr val="bg1"/>
                    </a:gs>
                    <a:gs pos="86000">
                      <a:schemeClr val="bg1"/>
                    </a:gs>
                  </a:gsLst>
                  <a:lin ang="5400000" scaled="0"/>
                </a:gradFill>
              </a:rPr>
              <a:t>; LcMFT 1.0 Type Library</a:t>
            </a:r>
          </a:p>
          <a:p>
            <a:r>
              <a:rPr lang="en-US" sz="2000" dirty="0" smtClean="0">
                <a:gradFill>
                  <a:gsLst>
                    <a:gs pos="0">
                      <a:schemeClr val="bg1"/>
                    </a:gs>
                    <a:gs pos="86000">
                      <a:schemeClr val="bg1"/>
                    </a:gs>
                  </a:gsLst>
                  <a:lin ang="5400000" scaled="0"/>
                </a:gradFill>
              </a:rPr>
              <a:t>HKCR,TypeLib</a:t>
            </a:r>
            <a:r>
              <a:rPr lang="en-US" sz="2000" dirty="0">
                <a:gradFill>
                  <a:gsLst>
                    <a:gs pos="0">
                      <a:schemeClr val="bg1"/>
                    </a:gs>
                    <a:gs pos="86000">
                      <a:schemeClr val="bg1"/>
                    </a:gs>
                  </a:gsLst>
                  <a:lin ang="5400000" scaled="0"/>
                </a:gradFill>
              </a:rPr>
              <a:t>\{700e5317-7d3d-4590-a0b7-d60c84f0b4f1}\1.0\0\win64</a:t>
            </a:r>
            <a:r>
              <a:rPr lang="en-US" sz="2000" dirty="0" smtClean="0">
                <a:gradFill>
                  <a:gsLst>
                    <a:gs pos="0">
                      <a:schemeClr val="bg1"/>
                    </a:gs>
                    <a:gs pos="86000">
                      <a:schemeClr val="bg1"/>
                    </a:gs>
                  </a:gsLst>
                  <a:lin ang="5400000" scaled="0"/>
                </a:gradFill>
              </a:rPr>
              <a:t>,, 0x00004000</a:t>
            </a:r>
            <a:r>
              <a:rPr lang="en-US" sz="2000" dirty="0">
                <a:gradFill>
                  <a:gsLst>
                    <a:gs pos="0">
                      <a:schemeClr val="bg1"/>
                    </a:gs>
                    <a:gs pos="86000">
                      <a:schemeClr val="bg1"/>
                    </a:gs>
                  </a:gsLst>
                  <a:lin ang="5400000" scaled="0"/>
                </a:gradFill>
              </a:rPr>
              <a:t>,"%16422%\Microsoft LifeCam\DriverComponents\LcMft.dll"</a:t>
            </a:r>
          </a:p>
          <a:p>
            <a:r>
              <a:rPr lang="en-US" sz="2000" dirty="0" smtClean="0">
                <a:gradFill>
                  <a:gsLst>
                    <a:gs pos="0">
                      <a:schemeClr val="bg1"/>
                    </a:gs>
                    <a:gs pos="86000">
                      <a:schemeClr val="bg1"/>
                    </a:gs>
                  </a:gsLst>
                  <a:lin ang="5400000" scaled="0"/>
                </a:gradFill>
              </a:rPr>
              <a:t>; </a:t>
            </a:r>
            <a:r>
              <a:rPr lang="en-US" sz="2000" dirty="0">
                <a:gradFill>
                  <a:gsLst>
                    <a:gs pos="0">
                      <a:schemeClr val="bg1"/>
                    </a:gs>
                    <a:gs pos="86000">
                      <a:schemeClr val="bg1"/>
                    </a:gs>
                  </a:gsLst>
                  <a:lin ang="5400000" scaled="0"/>
                </a:gradFill>
              </a:rPr>
              <a:t>LcMft Interfaces</a:t>
            </a:r>
          </a:p>
          <a:p>
            <a:r>
              <a:rPr lang="en-US" sz="2000" dirty="0">
                <a:gradFill>
                  <a:gsLst>
                    <a:gs pos="0">
                      <a:schemeClr val="bg1"/>
                    </a:gs>
                    <a:gs pos="86000">
                      <a:schemeClr val="bg1"/>
                    </a:gs>
                  </a:gsLst>
                  <a:lin ang="5400000" scaled="0"/>
                </a:gradFill>
              </a:rPr>
              <a:t>HKCR,Interface\{21F14081-87BE-4508-92FC-8794BC167B92</a:t>
            </a:r>
            <a:r>
              <a:rPr lang="en-US" sz="2000" dirty="0" smtClean="0">
                <a:gradFill>
                  <a:gsLst>
                    <a:gs pos="0">
                      <a:schemeClr val="bg1"/>
                    </a:gs>
                    <a:gs pos="86000">
                      <a:schemeClr val="bg1"/>
                    </a:gs>
                  </a:gsLst>
                  <a:lin ang="5400000" scaled="0"/>
                </a:gradFill>
              </a:rPr>
              <a:t>},,0x00004000,"</a:t>
            </a:r>
            <a:r>
              <a:rPr lang="en-US" sz="2000" dirty="0">
                <a:gradFill>
                  <a:gsLst>
                    <a:gs pos="0">
                      <a:schemeClr val="bg1"/>
                    </a:gs>
                    <a:gs pos="86000">
                      <a:schemeClr val="bg1"/>
                    </a:gs>
                  </a:gsLst>
                  <a:lin ang="5400000" scaled="0"/>
                </a:gradFill>
              </a:rPr>
              <a:t>ITrueColorConfig"</a:t>
            </a:r>
          </a:p>
          <a:p>
            <a:r>
              <a:rPr lang="en-US" sz="2000" dirty="0" smtClean="0">
                <a:gradFill>
                  <a:gsLst>
                    <a:gs pos="0">
                      <a:schemeClr val="bg1"/>
                    </a:gs>
                    <a:gs pos="86000">
                      <a:schemeClr val="bg1"/>
                    </a:gs>
                  </a:gsLst>
                  <a:lin ang="5400000" scaled="0"/>
                </a:gradFill>
              </a:rPr>
              <a:t>HKCR,Interface</a:t>
            </a:r>
            <a:r>
              <a:rPr lang="en-US" sz="2000" dirty="0">
                <a:gradFill>
                  <a:gsLst>
                    <a:gs pos="0">
                      <a:schemeClr val="bg1"/>
                    </a:gs>
                    <a:gs pos="86000">
                      <a:schemeClr val="bg1"/>
                    </a:gs>
                  </a:gsLst>
                  <a:lin ang="5400000" scaled="0"/>
                </a:gradFill>
              </a:rPr>
              <a:t>\{</a:t>
            </a:r>
            <a:r>
              <a:rPr lang="en-US" sz="2000" dirty="0" smtClean="0">
                <a:gradFill>
                  <a:gsLst>
                    <a:gs pos="0">
                      <a:schemeClr val="bg1"/>
                    </a:gs>
                    <a:gs pos="86000">
                      <a:schemeClr val="bg1"/>
                    </a:gs>
                  </a:gsLst>
                  <a:lin ang="5400000" scaled="0"/>
                </a:gradFill>
              </a:rPr>
              <a:t>4BADA25D-2B53-4691-A9F5-4387CA1512F8},,0x00004000,"IVisualFxConfig"</a:t>
            </a:r>
          </a:p>
          <a:p>
            <a:r>
              <a:rPr lang="en-US" sz="2000" dirty="0" smtClean="0">
                <a:gradFill>
                  <a:gsLst>
                    <a:gs pos="0">
                      <a:schemeClr val="bg1"/>
                    </a:gs>
                    <a:gs pos="86000">
                      <a:schemeClr val="bg1"/>
                    </a:gs>
                  </a:gsLst>
                  <a:lin ang="5400000" scaled="0"/>
                </a:gradFill>
              </a:rPr>
              <a:t>...</a:t>
            </a:r>
            <a:endParaRPr lang="en-US" sz="2000" dirty="0">
              <a:gradFill>
                <a:gsLst>
                  <a:gs pos="0">
                    <a:schemeClr val="bg1"/>
                  </a:gs>
                  <a:gs pos="86000">
                    <a:schemeClr val="bg1"/>
                  </a:gs>
                </a:gsLst>
                <a:lin ang="5400000" scaled="0"/>
              </a:gradFill>
            </a:endParaRPr>
          </a:p>
        </p:txBody>
      </p:sp>
      <p:sp>
        <p:nvSpPr>
          <p:cNvPr id="4" name="Rectangle 3"/>
          <p:cNvSpPr/>
          <p:nvPr/>
        </p:nvSpPr>
        <p:spPr bwMode="auto">
          <a:xfrm>
            <a:off x="6741994" y="3305948"/>
            <a:ext cx="3993299" cy="427512"/>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125104" y="4017906"/>
            <a:ext cx="5211171" cy="427512"/>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9420366" y="6005019"/>
            <a:ext cx="2605586" cy="326069"/>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40484772"/>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dirty="0">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609398"/>
          </a:xfrm>
        </p:spPr>
        <p:txBody>
          <a:bodyPr/>
          <a:lstStyle/>
          <a:p>
            <a:r>
              <a:rPr lang="en-US" dirty="0" smtClean="0"/>
              <a:t>Creating your device experience</a:t>
            </a:r>
            <a:endParaRPr lang="en-US" dirty="0"/>
          </a:p>
        </p:txBody>
      </p:sp>
      <p:sp>
        <p:nvSpPr>
          <p:cNvPr id="25" name="Rectangle 24"/>
          <p:cNvSpPr/>
          <p:nvPr/>
        </p:nvSpPr>
        <p:spPr bwMode="auto">
          <a:xfrm>
            <a:off x="506629" y="386168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mj-lt"/>
              </a:rPr>
              <a:t>app</a:t>
            </a:r>
            <a:endParaRPr lang="en-US" sz="3200" dirty="0">
              <a:solidFill>
                <a:srgbClr val="FFFFFF"/>
              </a:solidFill>
              <a:latin typeface="+mj-lt"/>
            </a:endParaRPr>
          </a:p>
        </p:txBody>
      </p:sp>
      <p:sp>
        <p:nvSpPr>
          <p:cNvPr id="11" name="Rectangle 10"/>
          <p:cNvSpPr/>
          <p:nvPr/>
        </p:nvSpPr>
        <p:spPr bwMode="auto">
          <a:xfrm>
            <a:off x="519112" y="2481152"/>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rgbClr val="FFFFFF"/>
                    </a:gs>
                    <a:gs pos="100000">
                      <a:srgbClr val="FFFFFF"/>
                    </a:gs>
                  </a:gsLst>
                  <a:lin ang="5400000" scaled="0"/>
                </a:gradFill>
              </a:rPr>
              <a:t>   </a:t>
            </a:r>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28" name="Down Arrow 27"/>
          <p:cNvSpPr/>
          <p:nvPr/>
        </p:nvSpPr>
        <p:spPr bwMode="auto">
          <a:xfrm>
            <a:off x="886660" y="2111921"/>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Down Arrow 32"/>
          <p:cNvSpPr/>
          <p:nvPr/>
        </p:nvSpPr>
        <p:spPr bwMode="auto">
          <a:xfrm>
            <a:off x="913046" y="3477346"/>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8" name="TextBox 37"/>
          <p:cNvSpPr txBox="1"/>
          <p:nvPr/>
        </p:nvSpPr>
        <p:spPr>
          <a:xfrm>
            <a:off x="1930908" y="1118344"/>
            <a:ext cx="9883463"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solidFill>
                  <a:srgbClr val="FFFFFF"/>
                </a:solidFill>
              </a:rPr>
              <a:t>Implement </a:t>
            </a:r>
            <a:r>
              <a:rPr lang="en-US" sz="3200" dirty="0" smtClean="0">
                <a:solidFill>
                  <a:srgbClr val="FFFFFF"/>
                </a:solidFill>
              </a:rPr>
              <a:t>the custom </a:t>
            </a:r>
            <a:r>
              <a:rPr lang="en-US" sz="3200" dirty="0">
                <a:solidFill>
                  <a:srgbClr val="FFFFFF"/>
                </a:solidFill>
              </a:rPr>
              <a:t>functionality you want </a:t>
            </a:r>
            <a:r>
              <a:rPr lang="en-US" sz="3200" dirty="0" smtClean="0">
                <a:solidFill>
                  <a:srgbClr val="FFFFFF"/>
                </a:solidFill>
              </a:rPr>
              <a:t>on your device</a:t>
            </a:r>
            <a:endParaRPr lang="en-US" sz="3200" dirty="0">
              <a:solidFill>
                <a:srgbClr val="FFFFFF"/>
              </a:solidFill>
            </a:endParaRPr>
          </a:p>
        </p:txBody>
      </p:sp>
      <p:sp>
        <p:nvSpPr>
          <p:cNvPr id="39" name="TextBox 38"/>
          <p:cNvSpPr txBox="1"/>
          <p:nvPr/>
        </p:nvSpPr>
        <p:spPr>
          <a:xfrm>
            <a:off x="1956236" y="2481152"/>
            <a:ext cx="9908790"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solidFill>
                  <a:srgbClr val="FFFFFF"/>
                </a:solidFill>
              </a:rPr>
              <a:t>Provide access to specialized functionality in your device driver</a:t>
            </a:r>
          </a:p>
        </p:txBody>
      </p:sp>
      <p:sp>
        <p:nvSpPr>
          <p:cNvPr id="40" name="TextBox 39"/>
          <p:cNvSpPr txBox="1"/>
          <p:nvPr/>
        </p:nvSpPr>
        <p:spPr>
          <a:xfrm>
            <a:off x="1930908" y="3861689"/>
            <a:ext cx="10075045"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solidFill>
                  <a:srgbClr val="FFFFFF"/>
                </a:solidFill>
              </a:rPr>
              <a:t>Use your device &amp; support all the appropriate app contracts</a:t>
            </a:r>
            <a:endParaRPr lang="en-US" sz="3200" dirty="0">
              <a:solidFill>
                <a:srgbClr val="FFFFFF"/>
              </a:solidFill>
            </a:endParaRPr>
          </a:p>
        </p:txBody>
      </p:sp>
      <p:grpSp>
        <p:nvGrpSpPr>
          <p:cNvPr id="3" name="Group 2"/>
          <p:cNvGrpSpPr/>
          <p:nvPr/>
        </p:nvGrpSpPr>
        <p:grpSpPr>
          <a:xfrm>
            <a:off x="485968" y="1118344"/>
            <a:ext cx="1186666" cy="981702"/>
            <a:chOff x="485968" y="1118344"/>
            <a:chExt cx="1186666" cy="981702"/>
          </a:xfrm>
        </p:grpSpPr>
        <p:sp>
          <p:nvSpPr>
            <p:cNvPr id="10" name="Rectangle 9"/>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rgbClr val="FFFFFF"/>
                    </a:gs>
                    <a:gs pos="100000">
                      <a:srgbClr val="FFFFFF"/>
                    </a:gs>
                  </a:gsLst>
                  <a:lin ang="5400000" scaled="0"/>
                </a:gradFill>
              </a:endParaRPr>
            </a:p>
          </p:txBody>
        </p:sp>
        <p:sp>
          <p:nvSpPr>
            <p:cNvPr id="20"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1" name="File Icon"/>
          <p:cNvSpPr>
            <a:spLocks noEditPoints="1"/>
          </p:cNvSpPr>
          <p:nvPr/>
        </p:nvSpPr>
        <p:spPr bwMode="auto">
          <a:xfrm>
            <a:off x="854454" y="2695888"/>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13882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BC3FC-7A95-446A-8885-5602F35F550A}" type="datetime1">
              <a:rPr lang="en-US" smtClean="0"/>
              <a:pPr/>
              <a:t>9/15/2011</a:t>
            </a:fld>
            <a:endParaRPr lang="en-US" dirty="0"/>
          </a:p>
        </p:txBody>
      </p:sp>
      <p:sp>
        <p:nvSpPr>
          <p:cNvPr id="4" name="Footer Placeholder 3"/>
          <p:cNvSpPr>
            <a:spLocks noGrp="1"/>
          </p:cNvSpPr>
          <p:nvPr>
            <p:ph type="ftr" sz="quarter" idx="12"/>
          </p:nvPr>
        </p:nvSpPr>
        <p:spPr/>
        <p:txBody>
          <a:bodyPr/>
          <a:lstStyle/>
          <a:p>
            <a:pPr algn="l"/>
            <a:endParaRPr lang="en-US" dirty="0"/>
          </a:p>
        </p:txBody>
      </p:sp>
      <p:sp>
        <p:nvSpPr>
          <p:cNvPr id="5" name="Text Placeholder 4"/>
          <p:cNvSpPr>
            <a:spLocks noGrp="1"/>
          </p:cNvSpPr>
          <p:nvPr>
            <p:ph type="body" sz="half" idx="2"/>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6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412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App </a:t>
            </a:r>
            <a:r>
              <a:rPr lang="en-US" dirty="0" smtClean="0">
                <a:sym typeface="Wingdings" pitchFamily="2" charset="2"/>
              </a:rPr>
              <a:t> </a:t>
            </a:r>
            <a:r>
              <a:rPr lang="en-US" dirty="0" smtClean="0"/>
              <a:t>StoreManifest.xml</a:t>
            </a:r>
            <a:endParaRPr lang="en-US" dirty="0"/>
          </a:p>
        </p:txBody>
      </p:sp>
      <p:sp>
        <p:nvSpPr>
          <p:cNvPr id="6" name="Text Placeholder 5"/>
          <p:cNvSpPr>
            <a:spLocks noGrp="1"/>
          </p:cNvSpPr>
          <p:nvPr>
            <p:ph type="body" sz="quarter" idx="10"/>
          </p:nvPr>
        </p:nvSpPr>
        <p:spPr>
          <a:xfrm>
            <a:off x="317863" y="1058285"/>
            <a:ext cx="11569337" cy="5016758"/>
          </a:xfrm>
        </p:spPr>
        <p:txBody>
          <a:bodyPr/>
          <a:lstStyle/>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xml version="1.0" encoding="UTF-8"?&gt;</a:t>
            </a:r>
          </a:p>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StoreManifest </a:t>
            </a:r>
          </a:p>
          <a:p>
            <a:r>
              <a:rPr lang="en-US" sz="2000" dirty="0">
                <a:gradFill>
                  <a:gsLst>
                    <a:gs pos="0">
                      <a:schemeClr val="bg1"/>
                    </a:gs>
                    <a:gs pos="86000">
                      <a:schemeClr val="bg1"/>
                    </a:gs>
                  </a:gsLst>
                  <a:lin ang="5400000" scaled="0"/>
                </a:gradFill>
              </a:rPr>
              <a:t>  xmlns:xsi="http://www.w3.org/2001/XMLSchema-instance"</a:t>
            </a:r>
          </a:p>
          <a:p>
            <a:r>
              <a:rPr lang="en-US" sz="2000" dirty="0">
                <a:gradFill>
                  <a:gsLst>
                    <a:gs pos="0">
                      <a:schemeClr val="bg1"/>
                    </a:gs>
                    <a:gs pos="86000">
                      <a:schemeClr val="bg1"/>
                    </a:gs>
                  </a:gsLst>
                  <a:lin ang="5400000" scaled="0"/>
                </a:gradFill>
              </a:rPr>
              <a:t>  xsi:noNamespaceSchemaLocation="StoreManifest.xsd" </a:t>
            </a:r>
          </a:p>
          <a:p>
            <a:r>
              <a:rPr lang="en-US" sz="2000" dirty="0">
                <a:gradFill>
                  <a:gsLst>
                    <a:gs pos="0">
                      <a:schemeClr val="bg1"/>
                    </a:gs>
                    <a:gs pos="86000">
                      <a:schemeClr val="bg1"/>
                    </a:gs>
                  </a:gsLst>
                  <a:lin ang="5400000" scaled="0"/>
                </a:gradFill>
              </a:rPr>
              <a:t>  xmlns="http://schemas.microsoft.com/appx/2010/StoreManifest"&gt;</a:t>
            </a:r>
          </a:p>
          <a:p>
            <a:r>
              <a:rPr lang="en-US" sz="2000" dirty="0">
                <a:gradFill>
                  <a:gsLst>
                    <a:gs pos="0">
                      <a:schemeClr val="bg1"/>
                    </a:gs>
                    <a:gs pos="86000">
                      <a:schemeClr val="bg1"/>
                    </a:gs>
                  </a:gsLst>
                  <a:lin ang="5400000" scaled="0"/>
                </a:gradFill>
              </a:rPr>
              <a:t> </a:t>
            </a:r>
          </a:p>
          <a:p>
            <a:r>
              <a:rPr lang="en-US" sz="2000" dirty="0">
                <a:gradFill>
                  <a:gsLst>
                    <a:gs pos="0">
                      <a:schemeClr val="bg1"/>
                    </a:gs>
                    <a:gs pos="86000">
                      <a:schemeClr val="bg1"/>
                    </a:gs>
                  </a:gsLst>
                  <a:lin ang="5400000" scaled="0"/>
                </a:gradFill>
              </a:rPr>
              <a:t>  &lt;ProductFeatures&gt;</a:t>
            </a:r>
          </a:p>
          <a:p>
            <a:r>
              <a:rPr lang="en-US" sz="2000" dirty="0">
                <a:gradFill>
                  <a:gsLst>
                    <a:gs pos="0">
                      <a:schemeClr val="bg1"/>
                    </a:gs>
                    <a:gs pos="86000">
                      <a:schemeClr val="bg1"/>
                    </a:gs>
                  </a:gsLst>
                  <a:lin ang="5400000" scaled="0"/>
                </a:gradFill>
              </a:rPr>
              <a:t>    &lt;DeviceCompanionApplication&gt;</a:t>
            </a:r>
          </a:p>
          <a:p>
            <a:r>
              <a:rPr lang="en-US" sz="2000" dirty="0">
                <a:gradFill>
                  <a:gsLst>
                    <a:gs pos="0">
                      <a:schemeClr val="bg1"/>
                    </a:gs>
                    <a:gs pos="86000">
                      <a:schemeClr val="bg1"/>
                    </a:gs>
                  </a:gsLst>
                  <a:lin ang="5400000" scaled="0"/>
                </a:gradFill>
              </a:rPr>
              <a:t>      &lt;ExperienceIds&gt;</a:t>
            </a:r>
          </a:p>
          <a:p>
            <a:r>
              <a:rPr lang="en-US" sz="2000" dirty="0">
                <a:gradFill>
                  <a:gsLst>
                    <a:gs pos="0">
                      <a:schemeClr val="bg1"/>
                    </a:gs>
                    <a:gs pos="86000">
                      <a:schemeClr val="bg1"/>
                    </a:gs>
                  </a:gsLst>
                  <a:lin ang="5400000" scaled="0"/>
                </a:gradFill>
              </a:rPr>
              <a:t>        &lt;</a:t>
            </a:r>
            <a:r>
              <a:rPr lang="en-US" sz="2000" dirty="0" smtClean="0">
                <a:gradFill>
                  <a:gsLst>
                    <a:gs pos="0">
                      <a:schemeClr val="bg1"/>
                    </a:gs>
                    <a:gs pos="86000">
                      <a:schemeClr val="bg1"/>
                    </a:gs>
                  </a:gsLst>
                  <a:lin ang="5400000" scaled="0"/>
                </a:gradFill>
              </a:rPr>
              <a:t>ExperienceId&gt;</a:t>
            </a:r>
            <a:r>
              <a:rPr lang="en-US" sz="2000" b="1" dirty="0">
                <a:gradFill>
                  <a:gsLst>
                    <a:gs pos="0">
                      <a:schemeClr val="bg1"/>
                    </a:gs>
                    <a:gs pos="86000">
                      <a:schemeClr val="bg1"/>
                    </a:gs>
                  </a:gsLst>
                  <a:lin ang="5400000" scaled="0"/>
                </a:gradFill>
              </a:rPr>
              <a:t>0f29ee8f-0a6c-45b0-be33-8d45fadeb625</a:t>
            </a:r>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ExperienceId&gt;</a:t>
            </a:r>
          </a:p>
          <a:p>
            <a:r>
              <a:rPr lang="en-US" sz="2000" dirty="0" smtClean="0">
                <a:gradFill>
                  <a:gsLst>
                    <a:gs pos="0">
                      <a:schemeClr val="bg1"/>
                    </a:gs>
                    <a:gs pos="86000">
                      <a:schemeClr val="bg1"/>
                    </a:gs>
                  </a:gsLst>
                  <a:lin ang="5400000" scaled="0"/>
                </a:gradFill>
              </a:rPr>
              <a:t>      &lt;/ExperienceIds&gt;</a:t>
            </a:r>
          </a:p>
          <a:p>
            <a:r>
              <a:rPr lang="en-US" sz="2000" dirty="0" smtClean="0">
                <a:gradFill>
                  <a:gsLst>
                    <a:gs pos="0">
                      <a:schemeClr val="bg1"/>
                    </a:gs>
                    <a:gs pos="86000">
                      <a:schemeClr val="bg1"/>
                    </a:gs>
                  </a:gsLst>
                  <a:lin ang="5400000" scaled="0"/>
                </a:gradFill>
              </a:rPr>
              <a:t>    </a:t>
            </a:r>
            <a:r>
              <a:rPr lang="en-US" sz="2000" dirty="0">
                <a:gradFill>
                  <a:gsLst>
                    <a:gs pos="0">
                      <a:schemeClr val="bg1"/>
                    </a:gs>
                    <a:gs pos="86000">
                      <a:schemeClr val="bg1"/>
                    </a:gs>
                  </a:gsLst>
                  <a:lin ang="5400000" scaled="0"/>
                </a:gradFill>
              </a:rPr>
              <a:t>&lt;/DeviceCompanionApplication&gt;</a:t>
            </a:r>
          </a:p>
          <a:p>
            <a:r>
              <a:rPr lang="en-US" sz="2000" dirty="0">
                <a:gradFill>
                  <a:gsLst>
                    <a:gs pos="0">
                      <a:schemeClr val="bg1"/>
                    </a:gs>
                    <a:gs pos="86000">
                      <a:schemeClr val="bg1"/>
                    </a:gs>
                  </a:gsLst>
                  <a:lin ang="5400000" scaled="0"/>
                </a:gradFill>
              </a:rPr>
              <a:t> &lt;/ProductFeatures&gt;</a:t>
            </a:r>
          </a:p>
          <a:p>
            <a:r>
              <a:rPr lang="en-US" sz="2000" dirty="0">
                <a:gradFill>
                  <a:gsLst>
                    <a:gs pos="0">
                      <a:schemeClr val="bg1"/>
                    </a:gs>
                    <a:gs pos="86000">
                      <a:schemeClr val="bg1"/>
                    </a:gs>
                  </a:gsLst>
                  <a:lin ang="5400000" scaled="0"/>
                </a:gradFill>
              </a:rPr>
              <a:t> </a:t>
            </a:r>
          </a:p>
          <a:p>
            <a:r>
              <a:rPr lang="en-US" sz="2000" dirty="0">
                <a:gradFill>
                  <a:gsLst>
                    <a:gs pos="0">
                      <a:schemeClr val="bg1"/>
                    </a:gs>
                    <a:gs pos="86000">
                      <a:schemeClr val="bg1"/>
                    </a:gs>
                  </a:gsLst>
                  <a:lin ang="5400000" scaled="0"/>
                </a:gradFill>
              </a:rPr>
              <a:t>&lt;/StoreManifest&gt;</a:t>
            </a:r>
          </a:p>
        </p:txBody>
      </p:sp>
      <p:sp>
        <p:nvSpPr>
          <p:cNvPr id="2" name="Rectangle 1"/>
          <p:cNvSpPr/>
          <p:nvPr/>
        </p:nvSpPr>
        <p:spPr bwMode="auto">
          <a:xfrm>
            <a:off x="1282535" y="4001984"/>
            <a:ext cx="9452759" cy="427512"/>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54539564"/>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App </a:t>
            </a:r>
            <a:r>
              <a:rPr lang="en-US" dirty="0" smtClean="0">
                <a:sym typeface="Wingdings" pitchFamily="2" charset="2"/>
              </a:rPr>
              <a:t> AppxManifest.xml</a:t>
            </a:r>
            <a:endParaRPr lang="en-US" dirty="0"/>
          </a:p>
        </p:txBody>
      </p:sp>
      <p:sp>
        <p:nvSpPr>
          <p:cNvPr id="6" name="Text Placeholder 5"/>
          <p:cNvSpPr>
            <a:spLocks noGrp="1"/>
          </p:cNvSpPr>
          <p:nvPr>
            <p:ph type="body" sz="quarter" idx="10"/>
          </p:nvPr>
        </p:nvSpPr>
        <p:spPr>
          <a:xfrm>
            <a:off x="507868" y="1014350"/>
            <a:ext cx="11173090" cy="5632311"/>
          </a:xfrm>
        </p:spPr>
        <p:txBody>
          <a:bodyPr/>
          <a:lstStyle/>
          <a:p>
            <a:r>
              <a:rPr lang="en-US" sz="2000" dirty="0">
                <a:gradFill>
                  <a:gsLst>
                    <a:gs pos="0">
                      <a:schemeClr val="bg1"/>
                    </a:gs>
                    <a:gs pos="86000">
                      <a:schemeClr val="bg1"/>
                    </a:gs>
                  </a:gsLst>
                  <a:lin ang="5400000" scaled="0"/>
                </a:gradFill>
              </a:rPr>
              <a:t>&lt;?xml version="1.0" encoding="utf-8"?&gt;</a:t>
            </a:r>
          </a:p>
          <a:p>
            <a:r>
              <a:rPr lang="en-US" sz="2000" dirty="0">
                <a:gradFill>
                  <a:gsLst>
                    <a:gs pos="0">
                      <a:schemeClr val="bg1"/>
                    </a:gs>
                    <a:gs pos="86000">
                      <a:schemeClr val="bg1"/>
                    </a:gs>
                  </a:gsLst>
                  <a:lin ang="5400000" scaled="0"/>
                </a:gradFill>
              </a:rPr>
              <a:t>&lt;Package xmlns="http://schemas.microsoft.com/appx/2010/manifest"&gt;</a:t>
            </a:r>
          </a:p>
          <a:p>
            <a:r>
              <a:rPr lang="en-US" sz="2000" dirty="0" smtClean="0">
                <a:gradFill>
                  <a:gsLst>
                    <a:gs pos="0">
                      <a:schemeClr val="bg1"/>
                    </a:gs>
                    <a:gs pos="86000">
                      <a:schemeClr val="bg1"/>
                    </a:gs>
                  </a:gsLst>
                  <a:lin ang="5400000" scaled="0"/>
                </a:gradFill>
              </a:rPr>
              <a:t>...</a:t>
            </a:r>
            <a:endParaRPr lang="en-US" sz="2000" dirty="0">
              <a:gradFill>
                <a:gsLst>
                  <a:gs pos="0">
                    <a:schemeClr val="bg1"/>
                  </a:gs>
                  <a:gs pos="86000">
                    <a:schemeClr val="bg1"/>
                  </a:gs>
                </a:gsLst>
                <a:lin ang="5400000" scaled="0"/>
              </a:gradFill>
            </a:endParaRPr>
          </a:p>
          <a:p>
            <a:r>
              <a:rPr lang="en-US" sz="2000" dirty="0">
                <a:gradFill>
                  <a:gsLst>
                    <a:gs pos="0">
                      <a:schemeClr val="bg1"/>
                    </a:gs>
                    <a:gs pos="86000">
                      <a:schemeClr val="bg1"/>
                    </a:gs>
                  </a:gsLst>
                  <a:lin ang="5400000" scaled="0"/>
                </a:gradFill>
              </a:rPr>
              <a:t>  &lt;Applications&gt;</a:t>
            </a:r>
          </a:p>
          <a:p>
            <a:r>
              <a:rPr lang="en-US" sz="2000" dirty="0">
                <a:gradFill>
                  <a:gsLst>
                    <a:gs pos="0">
                      <a:schemeClr val="bg1"/>
                    </a:gs>
                    <a:gs pos="86000">
                      <a:schemeClr val="bg1"/>
                    </a:gs>
                  </a:gsLst>
                  <a:lin ang="5400000" scaled="0"/>
                </a:gradFill>
              </a:rPr>
              <a:t>    &lt;Application Id="lifecamsettings.App" Executable="</a:t>
            </a:r>
            <a:r>
              <a:rPr lang="en-US" sz="2000" dirty="0" smtClean="0">
                <a:gradFill>
                  <a:gsLst>
                    <a:gs pos="0">
                      <a:schemeClr val="bg1"/>
                    </a:gs>
                    <a:gs pos="86000">
                      <a:schemeClr val="bg1"/>
                    </a:gs>
                  </a:gsLst>
                  <a:lin ang="5400000" scaled="0"/>
                </a:gradFill>
              </a:rPr>
              <a:t>lifecamsettings.exe“</a:t>
            </a:r>
          </a:p>
          <a:p>
            <a:r>
              <a:rPr lang="en-US" sz="2000" dirty="0">
                <a:gradFill>
                  <a:gsLst>
                    <a:gs pos="0">
                      <a:schemeClr val="bg1"/>
                    </a:gs>
                    <a:gs pos="86000">
                      <a:schemeClr val="bg1"/>
                    </a:gs>
                  </a:gsLst>
                  <a:lin ang="5400000" scaled="0"/>
                </a:gradFill>
              </a:rPr>
              <a:t>	</a:t>
            </a:r>
            <a:r>
              <a:rPr lang="en-US" sz="2000" dirty="0" smtClean="0">
                <a:gradFill>
                  <a:gsLst>
                    <a:gs pos="0">
                      <a:schemeClr val="bg1"/>
                    </a:gs>
                    <a:gs pos="86000">
                      <a:schemeClr val="bg1"/>
                    </a:gs>
                  </a:gsLst>
                  <a:lin ang="5400000" scaled="0"/>
                </a:gradFill>
              </a:rPr>
              <a:t>  EntryPoint</a:t>
            </a:r>
            <a:r>
              <a:rPr lang="en-US" sz="2000" dirty="0">
                <a:gradFill>
                  <a:gsLst>
                    <a:gs pos="0">
                      <a:schemeClr val="bg1"/>
                    </a:gs>
                    <a:gs pos="86000">
                      <a:schemeClr val="bg1"/>
                    </a:gs>
                  </a:gsLst>
                  <a:lin ang="5400000" scaled="0"/>
                </a:gradFill>
              </a:rPr>
              <a:t>="LifeCamSettings.App"&gt;</a:t>
            </a:r>
          </a:p>
          <a:p>
            <a:r>
              <a:rPr lang="en-US" sz="2000" dirty="0" smtClean="0">
                <a:gradFill>
                  <a:gsLst>
                    <a:gs pos="0">
                      <a:schemeClr val="bg1"/>
                    </a:gs>
                    <a:gs pos="86000">
                      <a:schemeClr val="bg1"/>
                    </a:gs>
                  </a:gsLst>
                  <a:lin ang="5400000" scaled="0"/>
                </a:gradFill>
              </a:rPr>
              <a:t>	...</a:t>
            </a:r>
            <a:endParaRPr lang="en-US" sz="2000" dirty="0">
              <a:gradFill>
                <a:gsLst>
                  <a:gs pos="0">
                    <a:schemeClr val="bg1"/>
                  </a:gs>
                  <a:gs pos="86000">
                    <a:schemeClr val="bg1"/>
                  </a:gs>
                </a:gsLst>
                <a:lin ang="5400000" scaled="0"/>
              </a:gradFill>
            </a:endParaRPr>
          </a:p>
          <a:p>
            <a:r>
              <a:rPr lang="en-US" sz="2000" dirty="0">
                <a:gradFill>
                  <a:gsLst>
                    <a:gs pos="0">
                      <a:schemeClr val="bg1"/>
                    </a:gs>
                    <a:gs pos="86000">
                      <a:schemeClr val="bg1"/>
                    </a:gs>
                  </a:gsLst>
                  <a:lin ang="5400000" scaled="0"/>
                </a:gradFill>
              </a:rPr>
              <a:t>        &lt;SplashScreen Image="SplashScreen.png" /&gt;</a:t>
            </a:r>
          </a:p>
          <a:p>
            <a:r>
              <a:rPr lang="en-US" sz="2000" dirty="0">
                <a:gradFill>
                  <a:gsLst>
                    <a:gs pos="0">
                      <a:schemeClr val="bg1"/>
                    </a:gs>
                    <a:gs pos="86000">
                      <a:schemeClr val="bg1"/>
                    </a:gs>
                  </a:gsLst>
                  <a:lin ang="5400000" scaled="0"/>
                </a:gradFill>
              </a:rPr>
              <a:t>      &lt;/VisualElements&gt;</a:t>
            </a:r>
          </a:p>
          <a:p>
            <a:r>
              <a:rPr lang="en-US" sz="2000" dirty="0">
                <a:gradFill>
                  <a:gsLst>
                    <a:gs pos="0">
                      <a:schemeClr val="bg1"/>
                    </a:gs>
                    <a:gs pos="86000">
                      <a:schemeClr val="bg1"/>
                    </a:gs>
                  </a:gsLst>
                  <a:lin ang="5400000" scaled="0"/>
                </a:gradFill>
              </a:rPr>
              <a:t>      &lt;Extensions&gt;</a:t>
            </a:r>
          </a:p>
          <a:p>
            <a:r>
              <a:rPr lang="en-US" sz="2000" dirty="0">
                <a:gradFill>
                  <a:gsLst>
                    <a:gs pos="0">
                      <a:schemeClr val="bg1"/>
                    </a:gs>
                    <a:gs pos="86000">
                      <a:schemeClr val="bg1"/>
                    </a:gs>
                  </a:gsLst>
                  <a:lin ang="5400000" scaled="0"/>
                </a:gradFill>
              </a:rPr>
              <a:t>        &lt;Extension Category="windows.cameraSettings" </a:t>
            </a:r>
            <a:r>
              <a:rPr lang="en-US" sz="2000" dirty="0" smtClean="0">
                <a:gradFill>
                  <a:gsLst>
                    <a:gs pos="0">
                      <a:schemeClr val="bg1"/>
                    </a:gs>
                    <a:gs pos="86000">
                      <a:schemeClr val="bg1"/>
                    </a:gs>
                  </a:gsLst>
                  <a:lin ang="5400000" scaled="0"/>
                </a:gradFill>
              </a:rPr>
              <a:t>			Executable</a:t>
            </a:r>
            <a:r>
              <a:rPr lang="en-US" sz="2000" dirty="0">
                <a:gradFill>
                  <a:gsLst>
                    <a:gs pos="0">
                      <a:schemeClr val="bg1"/>
                    </a:gs>
                    <a:gs pos="86000">
                      <a:schemeClr val="bg1"/>
                    </a:gs>
                  </a:gsLst>
                  <a:lin ang="5400000" scaled="0"/>
                </a:gradFill>
              </a:rPr>
              <a:t>="lifecamsettings.exe" EntryPoint="LifeCamSettings.App" /&gt;</a:t>
            </a:r>
          </a:p>
          <a:p>
            <a:r>
              <a:rPr lang="en-US" sz="2000" dirty="0">
                <a:gradFill>
                  <a:gsLst>
                    <a:gs pos="0">
                      <a:schemeClr val="bg1"/>
                    </a:gs>
                    <a:gs pos="86000">
                      <a:schemeClr val="bg1"/>
                    </a:gs>
                  </a:gsLst>
                  <a:lin ang="5400000" scaled="0"/>
                </a:gradFill>
              </a:rPr>
              <a:t>      &lt;/Extensions&gt;</a:t>
            </a:r>
          </a:p>
          <a:p>
            <a:r>
              <a:rPr lang="en-US" sz="2000" dirty="0">
                <a:gradFill>
                  <a:gsLst>
                    <a:gs pos="0">
                      <a:schemeClr val="bg1"/>
                    </a:gs>
                    <a:gs pos="86000">
                      <a:schemeClr val="bg1"/>
                    </a:gs>
                  </a:gsLst>
                  <a:lin ang="5400000" scaled="0"/>
                </a:gradFill>
              </a:rPr>
              <a:t>    &lt;/Application&gt;</a:t>
            </a:r>
          </a:p>
          <a:p>
            <a:r>
              <a:rPr lang="en-US" sz="2000" dirty="0">
                <a:gradFill>
                  <a:gsLst>
                    <a:gs pos="0">
                      <a:schemeClr val="bg1"/>
                    </a:gs>
                    <a:gs pos="86000">
                      <a:schemeClr val="bg1"/>
                    </a:gs>
                  </a:gsLst>
                  <a:lin ang="5400000" scaled="0"/>
                </a:gradFill>
              </a:rPr>
              <a:t>  &lt;/Applications&gt;</a:t>
            </a:r>
          </a:p>
          <a:p>
            <a:r>
              <a:rPr lang="en-US" sz="2000" dirty="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&lt;/Package&gt;</a:t>
            </a:r>
            <a:endParaRPr lang="en-US" sz="2000" dirty="0" smtClean="0">
              <a:gradFill>
                <a:gsLst>
                  <a:gs pos="0">
                    <a:schemeClr val="bg1"/>
                  </a:gs>
                  <a:gs pos="86000">
                    <a:schemeClr val="bg1"/>
                  </a:gs>
                </a:gsLst>
                <a:lin ang="5400000" scaled="0"/>
              </a:gradFill>
            </a:endParaRPr>
          </a:p>
        </p:txBody>
      </p:sp>
      <p:sp>
        <p:nvSpPr>
          <p:cNvPr id="4" name="Rectangle 3"/>
          <p:cNvSpPr/>
          <p:nvPr/>
        </p:nvSpPr>
        <p:spPr bwMode="auto">
          <a:xfrm>
            <a:off x="1228299" y="3998794"/>
            <a:ext cx="9812740" cy="1282889"/>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38206454"/>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You can create a Metro style app to differentiate your device, and Windows will distribute it for you</a:t>
            </a:r>
            <a:endParaRPr lang="en-US" dirty="0">
              <a:latin typeface="+mn-lt"/>
            </a:endParaRPr>
          </a:p>
        </p:txBody>
      </p:sp>
    </p:spTree>
    <p:extLst>
      <p:ext uri="{BB962C8B-B14F-4D97-AF65-F5344CB8AC3E}">
        <p14:creationId xmlns:p14="http://schemas.microsoft.com/office/powerpoint/2010/main" val="123795433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App </a:t>
            </a:r>
            <a:r>
              <a:rPr lang="en-US" dirty="0" smtClean="0">
                <a:sym typeface="Wingdings" pitchFamily="2" charset="2"/>
              </a:rPr>
              <a:t> DashboardView.xaml</a:t>
            </a:r>
            <a:endParaRPr lang="en-US" dirty="0"/>
          </a:p>
        </p:txBody>
      </p:sp>
      <p:sp>
        <p:nvSpPr>
          <p:cNvPr id="6" name="Text Placeholder 5"/>
          <p:cNvSpPr>
            <a:spLocks noGrp="1"/>
          </p:cNvSpPr>
          <p:nvPr>
            <p:ph type="body" sz="quarter" idx="10"/>
          </p:nvPr>
        </p:nvSpPr>
        <p:spPr>
          <a:xfrm>
            <a:off x="317863" y="1058285"/>
            <a:ext cx="11569337" cy="5355312"/>
          </a:xfrm>
        </p:spPr>
        <p:txBody>
          <a:bodyPr/>
          <a:lstStyle/>
          <a:p>
            <a:r>
              <a:rPr lang="en-US" sz="2000" dirty="0">
                <a:gradFill>
                  <a:gsLst>
                    <a:gs pos="0">
                      <a:schemeClr val="bg1"/>
                    </a:gs>
                    <a:gs pos="86000">
                      <a:schemeClr val="bg1"/>
                    </a:gs>
                  </a:gsLst>
                  <a:lin ang="5400000" scaled="0"/>
                </a:gradFill>
              </a:rPr>
              <a:t>&lt;UserControl x:ConnectionId='1' x:Class="</a:t>
            </a:r>
            <a:r>
              <a:rPr lang="en-US" sz="2000" dirty="0" smtClean="0">
                <a:gradFill>
                  <a:gsLst>
                    <a:gs pos="0">
                      <a:schemeClr val="bg1"/>
                    </a:gs>
                    <a:gs pos="86000">
                      <a:schemeClr val="bg1"/>
                    </a:gs>
                  </a:gsLst>
                  <a:lin ang="5400000" scaled="0"/>
                </a:gradFill>
              </a:rPr>
              <a:t>LifeCamSettings.DashboardView" ...&gt;</a:t>
            </a:r>
            <a:endParaRPr lang="en-US" sz="2000" dirty="0">
              <a:gradFill>
                <a:gsLst>
                  <a:gs pos="0">
                    <a:schemeClr val="bg1"/>
                  </a:gs>
                  <a:gs pos="86000">
                    <a:schemeClr val="bg1"/>
                  </a:gs>
                </a:gsLst>
                <a:lin ang="5400000" scaled="0"/>
              </a:gradFill>
            </a:endParaRPr>
          </a:p>
          <a:p>
            <a:r>
              <a:rPr lang="en-US" sz="2000" dirty="0" smtClean="0">
                <a:gradFill>
                  <a:gsLst>
                    <a:gs pos="0">
                      <a:schemeClr val="bg1"/>
                    </a:gs>
                    <a:gs pos="86000">
                      <a:schemeClr val="bg1"/>
                    </a:gs>
                  </a:gsLst>
                  <a:lin ang="5400000" scaled="0"/>
                </a:gradFill>
              </a:rPr>
              <a:t>...</a:t>
            </a:r>
          </a:p>
          <a:p>
            <a:r>
              <a:rPr lang="en-US" sz="2000" dirty="0" smtClean="0">
                <a:gradFill>
                  <a:gsLst>
                    <a:gs pos="0">
                      <a:schemeClr val="bg1"/>
                    </a:gs>
                    <a:gs pos="86000">
                      <a:schemeClr val="bg1"/>
                    </a:gs>
                  </a:gsLst>
                  <a:lin ang="5400000" scaled="0"/>
                </a:gradFill>
              </a:rPr>
              <a:t> </a:t>
            </a:r>
            <a:r>
              <a:rPr lang="en-US" sz="2000" dirty="0">
                <a:gradFill>
                  <a:gsLst>
                    <a:gs pos="0">
                      <a:schemeClr val="bg1"/>
                    </a:gs>
                    <a:gs pos="86000">
                      <a:schemeClr val="bg1"/>
                    </a:gs>
                  </a:gsLst>
                  <a:lin ang="5400000" scaled="0"/>
                </a:gradFill>
              </a:rPr>
              <a:t>&lt;Grid x:Name="LayoutRoot" Background="{StaticResource BasicBackgroundBrush}"&gt;</a:t>
            </a:r>
          </a:p>
          <a:p>
            <a:r>
              <a:rPr lang="en-US" sz="2000" dirty="0">
                <a:gradFill>
                  <a:gsLst>
                    <a:gs pos="0">
                      <a:schemeClr val="bg1"/>
                    </a:gs>
                    <a:gs pos="86000">
                      <a:schemeClr val="bg1"/>
                    </a:gs>
                  </a:gsLst>
                  <a:lin ang="5400000" scaled="0"/>
                </a:gradFill>
              </a:rPr>
              <a:t>    &lt;ScrollViewer</a:t>
            </a:r>
          </a:p>
          <a:p>
            <a:r>
              <a:rPr lang="en-US" sz="2000" dirty="0">
                <a:gradFill>
                  <a:gsLst>
                    <a:gs pos="0">
                      <a:schemeClr val="bg1"/>
                    </a:gs>
                    <a:gs pos="86000">
                      <a:schemeClr val="bg1"/>
                    </a:gs>
                  </a:gsLst>
                  <a:lin ang="5400000" scaled="0"/>
                </a:gradFill>
              </a:rPr>
              <a:t>        HorizontalScrollMode="Disabled"</a:t>
            </a:r>
          </a:p>
          <a:p>
            <a:r>
              <a:rPr lang="en-US" sz="2000" dirty="0">
                <a:gradFill>
                  <a:gsLst>
                    <a:gs pos="0">
                      <a:schemeClr val="bg1"/>
                    </a:gs>
                    <a:gs pos="86000">
                      <a:schemeClr val="bg1"/>
                    </a:gs>
                  </a:gsLst>
                  <a:lin ang="5400000" scaled="0"/>
                </a:gradFill>
              </a:rPr>
              <a:t>        ZoomMode="Disabled</a:t>
            </a:r>
            <a:r>
              <a:rPr lang="en-US" sz="2000" dirty="0" smtClean="0">
                <a:gradFill>
                  <a:gsLst>
                    <a:gs pos="0">
                      <a:schemeClr val="bg1"/>
                    </a:gs>
                    <a:gs pos="86000">
                      <a:schemeClr val="bg1"/>
                    </a:gs>
                  </a:gsLst>
                  <a:lin ang="5400000" scaled="0"/>
                </a:gradFill>
              </a:rPr>
              <a:t>"&gt;</a:t>
            </a:r>
          </a:p>
          <a:p>
            <a:r>
              <a:rPr lang="en-US" sz="2000" dirty="0" smtClean="0">
                <a:gradFill>
                  <a:gsLst>
                    <a:gs pos="0">
                      <a:schemeClr val="bg1"/>
                    </a:gs>
                    <a:gs pos="86000">
                      <a:schemeClr val="bg1"/>
                    </a:gs>
                  </a:gsLst>
                  <a:lin ang="5400000" scaled="0"/>
                </a:gradFill>
              </a:rPr>
              <a:t>        </a:t>
            </a:r>
            <a:r>
              <a:rPr lang="en-US" sz="2000" dirty="0">
                <a:gradFill>
                  <a:gsLst>
                    <a:gs pos="0">
                      <a:schemeClr val="bg1"/>
                    </a:gs>
                    <a:gs pos="86000">
                      <a:schemeClr val="bg1"/>
                    </a:gs>
                  </a:gsLst>
                  <a:lin ang="5400000" scaled="0"/>
                </a:gradFill>
              </a:rPr>
              <a:t>&lt;StackPanel&gt;</a:t>
            </a:r>
          </a:p>
          <a:p>
            <a:r>
              <a:rPr lang="en-US" sz="2000" dirty="0">
                <a:gradFill>
                  <a:gsLst>
                    <a:gs pos="0">
                      <a:schemeClr val="bg1"/>
                    </a:gs>
                    <a:gs pos="86000">
                      <a:schemeClr val="bg1"/>
                    </a:gs>
                  </a:gsLst>
                  <a:lin ang="5400000" scaled="0"/>
                </a:gradFill>
              </a:rPr>
              <a:t>          &lt;TextBlock x:Name="EffectsLabel" Style="{StaticResource LabelText</a:t>
            </a:r>
            <a:r>
              <a:rPr lang="en-US" sz="2000" dirty="0" smtClean="0">
                <a:gradFill>
                  <a:gsLst>
                    <a:gs pos="0">
                      <a:schemeClr val="bg1"/>
                    </a:gs>
                    <a:gs pos="86000">
                      <a:schemeClr val="bg1"/>
                    </a:gs>
                  </a:gsLst>
                  <a:lin ang="5400000" scaled="0"/>
                </a:gradFill>
              </a:rPr>
              <a:t>}" </a:t>
            </a:r>
          </a:p>
          <a:p>
            <a:r>
              <a:rPr lang="en-US" sz="2000" dirty="0">
                <a:gradFill>
                  <a:gsLst>
                    <a:gs pos="0">
                      <a:schemeClr val="bg1"/>
                    </a:gs>
                    <a:gs pos="86000">
                      <a:schemeClr val="bg1"/>
                    </a:gs>
                  </a:gsLst>
                  <a:lin ang="5400000" scaled="0"/>
                </a:gradFill>
              </a:rPr>
              <a:t>	</a:t>
            </a:r>
            <a:r>
              <a:rPr lang="en-US" sz="2000" dirty="0" smtClean="0">
                <a:gradFill>
                  <a:gsLst>
                    <a:gs pos="0">
                      <a:schemeClr val="bg1"/>
                    </a:gs>
                    <a:gs pos="86000">
                      <a:schemeClr val="bg1"/>
                    </a:gs>
                  </a:gsLst>
                  <a:lin ang="5400000" scaled="0"/>
                </a:gradFill>
              </a:rPr>
              <a:t>	 Text</a:t>
            </a:r>
            <a:r>
              <a:rPr lang="en-US" sz="2000" dirty="0">
                <a:gradFill>
                  <a:gsLst>
                    <a:gs pos="0">
                      <a:schemeClr val="bg1"/>
                    </a:gs>
                    <a:gs pos="86000">
                      <a:schemeClr val="bg1"/>
                    </a:gs>
                  </a:gsLst>
                  <a:lin ang="5400000" scaled="0"/>
                </a:gradFill>
              </a:rPr>
              <a:t>="Effects"/&gt;</a:t>
            </a:r>
          </a:p>
          <a:p>
            <a:r>
              <a:rPr lang="en-US" sz="2000" dirty="0">
                <a:gradFill>
                  <a:gsLst>
                    <a:gs pos="0">
                      <a:schemeClr val="bg1"/>
                    </a:gs>
                    <a:gs pos="86000">
                      <a:schemeClr val="bg1"/>
                    </a:gs>
                  </a:gsLst>
                  <a:lin ang="5400000" scaled="0"/>
                </a:gradFill>
              </a:rPr>
              <a:t>          &lt;ListView x:ConnectionId='4'</a:t>
            </a:r>
          </a:p>
          <a:p>
            <a:r>
              <a:rPr lang="en-US" sz="2000" dirty="0">
                <a:gradFill>
                  <a:gsLst>
                    <a:gs pos="0">
                      <a:schemeClr val="bg1"/>
                    </a:gs>
                    <a:gs pos="86000">
                      <a:schemeClr val="bg1"/>
                    </a:gs>
                  </a:gsLst>
                  <a:lin ang="5400000" scaled="0"/>
                </a:gradFill>
              </a:rPr>
              <a:t>              x:Name='Effects'</a:t>
            </a:r>
          </a:p>
          <a:p>
            <a:r>
              <a:rPr lang="en-US" sz="2000" dirty="0">
                <a:gradFill>
                  <a:gsLst>
                    <a:gs pos="0">
                      <a:schemeClr val="bg1"/>
                    </a:gs>
                    <a:gs pos="86000">
                      <a:schemeClr val="bg1"/>
                    </a:gs>
                  </a:gsLst>
                  <a:lin ang="5400000" scaled="0"/>
                </a:gradFill>
              </a:rPr>
              <a:t>              Background="Black"</a:t>
            </a:r>
          </a:p>
          <a:p>
            <a:r>
              <a:rPr lang="en-US" sz="2000" dirty="0">
                <a:gradFill>
                  <a:gsLst>
                    <a:gs pos="0">
                      <a:schemeClr val="bg1"/>
                    </a:gs>
                    <a:gs pos="86000">
                      <a:schemeClr val="bg1"/>
                    </a:gs>
                  </a:gsLst>
                  <a:lin ang="5400000" scaled="0"/>
                </a:gradFill>
              </a:rPr>
              <a:t>              Template="{StaticResource listboxStyle}"</a:t>
            </a:r>
          </a:p>
          <a:p>
            <a:r>
              <a:rPr lang="en-US" sz="2000" dirty="0">
                <a:gradFill>
                  <a:gsLst>
                    <a:gs pos="0">
                      <a:schemeClr val="bg1"/>
                    </a:gs>
                    <a:gs pos="86000">
                      <a:schemeClr val="bg1"/>
                    </a:gs>
                  </a:gsLst>
                  <a:lin ang="5400000" scaled="0"/>
                </a:gradFill>
              </a:rPr>
              <a:t>              SelectedIndex="{Binding SelectedEffectIndex, Mode=TwoWay}"</a:t>
            </a:r>
          </a:p>
          <a:p>
            <a:r>
              <a:rPr lang="en-US" sz="2000" dirty="0">
                <a:gradFill>
                  <a:gsLst>
                    <a:gs pos="0">
                      <a:schemeClr val="bg1"/>
                    </a:gs>
                    <a:gs pos="86000">
                      <a:schemeClr val="bg1"/>
                    </a:gs>
                  </a:gsLst>
                  <a:lin ang="5400000" scaled="0"/>
                </a:gradFill>
              </a:rPr>
              <a:t>              ScrollViewer.VerticalScrollBarVisibility="</a:t>
            </a:r>
            <a:r>
              <a:rPr lang="en-US" sz="2000" dirty="0" smtClean="0">
                <a:gradFill>
                  <a:gsLst>
                    <a:gs pos="0">
                      <a:schemeClr val="bg1"/>
                    </a:gs>
                    <a:gs pos="86000">
                      <a:schemeClr val="bg1"/>
                    </a:gs>
                  </a:gsLst>
                  <a:lin ang="5400000" scaled="0"/>
                </a:gradFill>
              </a:rPr>
              <a:t>Hidden”</a:t>
            </a:r>
            <a:endParaRPr lang="en-US" sz="2000" dirty="0">
              <a:gradFill>
                <a:gsLst>
                  <a:gs pos="0">
                    <a:schemeClr val="bg1"/>
                  </a:gs>
                  <a:gs pos="86000">
                    <a:schemeClr val="bg1"/>
                  </a:gs>
                </a:gsLst>
                <a:lin ang="5400000" scaled="0"/>
              </a:gradFill>
            </a:endParaRPr>
          </a:p>
          <a:p>
            <a:r>
              <a:rPr lang="en-US" sz="2000" dirty="0" smtClean="0">
                <a:gradFill>
                  <a:gsLst>
                    <a:gs pos="0">
                      <a:schemeClr val="bg1"/>
                    </a:gs>
                    <a:gs pos="86000">
                      <a:schemeClr val="bg1"/>
                    </a:gs>
                  </a:gsLst>
                  <a:lin ang="5400000" scaled="0"/>
                </a:gradFill>
              </a:rPr>
              <a:t>...</a:t>
            </a:r>
            <a:endParaRPr lang="en-US" sz="2000" dirty="0">
              <a:gradFill>
                <a:gsLst>
                  <a:gs pos="0">
                    <a:schemeClr val="bg1"/>
                  </a:gs>
                  <a:gs pos="86000">
                    <a:schemeClr val="bg1"/>
                  </a:gs>
                </a:gsLst>
                <a:lin ang="5400000" scaled="0"/>
              </a:gradFill>
            </a:endParaRPr>
          </a:p>
        </p:txBody>
      </p:sp>
      <p:sp>
        <p:nvSpPr>
          <p:cNvPr id="2" name="Rectangle 1"/>
          <p:cNvSpPr/>
          <p:nvPr/>
        </p:nvSpPr>
        <p:spPr bwMode="auto">
          <a:xfrm>
            <a:off x="1637376" y="3346897"/>
            <a:ext cx="9452759" cy="733789"/>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13205240"/>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dirty="0">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609398"/>
          </a:xfrm>
        </p:spPr>
        <p:txBody>
          <a:bodyPr/>
          <a:lstStyle/>
          <a:p>
            <a:r>
              <a:rPr lang="en-US" dirty="0" smtClean="0"/>
              <a:t>Creating your device experience</a:t>
            </a:r>
            <a:endParaRPr lang="en-US" dirty="0"/>
          </a:p>
        </p:txBody>
      </p:sp>
      <p:sp>
        <p:nvSpPr>
          <p:cNvPr id="12" name="Rectangle 11"/>
          <p:cNvSpPr/>
          <p:nvPr/>
        </p:nvSpPr>
        <p:spPr bwMode="auto">
          <a:xfrm>
            <a:off x="512870" y="5200128"/>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mj-lt"/>
              </a:rPr>
              <a:t>meta</a:t>
            </a:r>
            <a:endParaRPr lang="en-US" sz="3200" dirty="0">
              <a:solidFill>
                <a:srgbClr val="FFFFFF"/>
              </a:solidFill>
              <a:latin typeface="+mj-lt"/>
            </a:endParaRPr>
          </a:p>
        </p:txBody>
      </p:sp>
      <p:sp>
        <p:nvSpPr>
          <p:cNvPr id="25" name="Rectangle 24"/>
          <p:cNvSpPr/>
          <p:nvPr/>
        </p:nvSpPr>
        <p:spPr bwMode="auto">
          <a:xfrm>
            <a:off x="506629" y="386168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mj-lt"/>
              </a:rPr>
              <a:t>app</a:t>
            </a:r>
            <a:endParaRPr lang="en-US" sz="3200" dirty="0">
              <a:solidFill>
                <a:srgbClr val="FFFFFF"/>
              </a:solidFill>
              <a:latin typeface="+mj-lt"/>
            </a:endParaRPr>
          </a:p>
        </p:txBody>
      </p:sp>
      <p:sp>
        <p:nvSpPr>
          <p:cNvPr id="11" name="Rectangle 10"/>
          <p:cNvSpPr/>
          <p:nvPr/>
        </p:nvSpPr>
        <p:spPr bwMode="auto">
          <a:xfrm>
            <a:off x="519112" y="2481152"/>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rgbClr val="FFFFFF"/>
                    </a:gs>
                    <a:gs pos="100000">
                      <a:srgbClr val="FFFFFF"/>
                    </a:gs>
                  </a:gsLst>
                  <a:lin ang="5400000" scaled="0"/>
                </a:gradFill>
              </a:rPr>
              <a:t>   </a:t>
            </a:r>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10" name="Rectangle 9"/>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rgbClr val="FFFFFF"/>
                  </a:gs>
                  <a:gs pos="100000">
                    <a:srgbClr val="FFFFFF"/>
                  </a:gs>
                </a:gsLst>
                <a:lin ang="5400000" scaled="0"/>
              </a:gradFill>
            </a:endParaRPr>
          </a:p>
        </p:txBody>
      </p:sp>
      <p:sp>
        <p:nvSpPr>
          <p:cNvPr id="28" name="Down Arrow 27"/>
          <p:cNvSpPr/>
          <p:nvPr/>
        </p:nvSpPr>
        <p:spPr bwMode="auto">
          <a:xfrm>
            <a:off x="886660" y="2111921"/>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Down Arrow 32"/>
          <p:cNvSpPr/>
          <p:nvPr/>
        </p:nvSpPr>
        <p:spPr bwMode="auto">
          <a:xfrm>
            <a:off x="913046" y="3477346"/>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Down Arrow 33"/>
          <p:cNvSpPr/>
          <p:nvPr/>
        </p:nvSpPr>
        <p:spPr bwMode="auto">
          <a:xfrm>
            <a:off x="899853" y="4819022"/>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8" name="TextBox 37"/>
          <p:cNvSpPr txBox="1"/>
          <p:nvPr/>
        </p:nvSpPr>
        <p:spPr>
          <a:xfrm>
            <a:off x="1930908" y="1118344"/>
            <a:ext cx="9883463"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solidFill>
                  <a:srgbClr val="FFFFFF"/>
                </a:solidFill>
              </a:rPr>
              <a:t>Implement </a:t>
            </a:r>
            <a:r>
              <a:rPr lang="en-US" sz="3200" dirty="0" smtClean="0">
                <a:solidFill>
                  <a:srgbClr val="FFFFFF"/>
                </a:solidFill>
              </a:rPr>
              <a:t>the custom </a:t>
            </a:r>
            <a:r>
              <a:rPr lang="en-US" sz="3200" dirty="0">
                <a:solidFill>
                  <a:srgbClr val="FFFFFF"/>
                </a:solidFill>
              </a:rPr>
              <a:t>functionality you want </a:t>
            </a:r>
            <a:r>
              <a:rPr lang="en-US" sz="3200" dirty="0" smtClean="0">
                <a:solidFill>
                  <a:srgbClr val="FFFFFF"/>
                </a:solidFill>
              </a:rPr>
              <a:t>on your device</a:t>
            </a:r>
            <a:endParaRPr lang="en-US" sz="3200" dirty="0">
              <a:solidFill>
                <a:srgbClr val="FFFFFF"/>
              </a:solidFill>
            </a:endParaRPr>
          </a:p>
        </p:txBody>
      </p:sp>
      <p:sp>
        <p:nvSpPr>
          <p:cNvPr id="39" name="TextBox 38"/>
          <p:cNvSpPr txBox="1"/>
          <p:nvPr/>
        </p:nvSpPr>
        <p:spPr>
          <a:xfrm>
            <a:off x="1956236" y="2481152"/>
            <a:ext cx="9908790"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solidFill>
                  <a:srgbClr val="FFFFFF"/>
                </a:solidFill>
              </a:rPr>
              <a:t>Provide access to specialized functionality in your device driver</a:t>
            </a:r>
          </a:p>
        </p:txBody>
      </p:sp>
      <p:sp>
        <p:nvSpPr>
          <p:cNvPr id="40" name="TextBox 39"/>
          <p:cNvSpPr txBox="1"/>
          <p:nvPr/>
        </p:nvSpPr>
        <p:spPr>
          <a:xfrm>
            <a:off x="1930908" y="3861689"/>
            <a:ext cx="10075045"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solidFill>
                  <a:srgbClr val="FFFFFF"/>
                </a:solidFill>
              </a:rPr>
              <a:t>Use your device &amp; support all the appropriate app contracts</a:t>
            </a:r>
          </a:p>
        </p:txBody>
      </p:sp>
      <p:sp>
        <p:nvSpPr>
          <p:cNvPr id="41" name="TextBox 40"/>
          <p:cNvSpPr txBox="1"/>
          <p:nvPr/>
        </p:nvSpPr>
        <p:spPr>
          <a:xfrm>
            <a:off x="1956235" y="5200128"/>
            <a:ext cx="8957187"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solidFill>
                  <a:srgbClr val="FFFFFF"/>
                </a:solidFill>
              </a:rPr>
              <a:t>Identify your device, declare your app for install &amp; privilege</a:t>
            </a:r>
          </a:p>
        </p:txBody>
      </p:sp>
      <p:sp>
        <p:nvSpPr>
          <p:cNvPr id="20"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 name="File Icon"/>
          <p:cNvSpPr>
            <a:spLocks noEditPoints="1"/>
          </p:cNvSpPr>
          <p:nvPr/>
        </p:nvSpPr>
        <p:spPr bwMode="auto">
          <a:xfrm>
            <a:off x="854454" y="2695888"/>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752992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533" y="232356"/>
            <a:ext cx="9495137" cy="6402435"/>
          </a:xfrm>
          <a:prstGeom prst="rect">
            <a:avLst/>
          </a:prstGeom>
        </p:spPr>
      </p:pic>
    </p:spTree>
    <p:extLst>
      <p:ext uri="{BB962C8B-B14F-4D97-AF65-F5344CB8AC3E}">
        <p14:creationId xmlns:p14="http://schemas.microsoft.com/office/powerpoint/2010/main" val="364002870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168" y="139672"/>
            <a:ext cx="9374754" cy="6637871"/>
          </a:xfrm>
          <a:prstGeom prst="rect">
            <a:avLst/>
          </a:prstGeom>
        </p:spPr>
      </p:pic>
    </p:spTree>
    <p:extLst>
      <p:ext uri="{BB962C8B-B14F-4D97-AF65-F5344CB8AC3E}">
        <p14:creationId xmlns:p14="http://schemas.microsoft.com/office/powerpoint/2010/main" val="49902276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168" y="127798"/>
            <a:ext cx="9232249" cy="6536969"/>
          </a:xfrm>
          <a:prstGeom prst="rect">
            <a:avLst/>
          </a:prstGeom>
        </p:spPr>
      </p:pic>
    </p:spTree>
    <p:extLst>
      <p:ext uri="{BB962C8B-B14F-4D97-AF65-F5344CB8AC3E}">
        <p14:creationId xmlns:p14="http://schemas.microsoft.com/office/powerpoint/2010/main" val="17269985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Behind the curtain of the device metadata tool…</a:t>
            </a:r>
            <a:endParaRPr lang="en-US" dirty="0">
              <a:latin typeface="+mn-lt"/>
            </a:endParaRPr>
          </a:p>
        </p:txBody>
      </p:sp>
    </p:spTree>
    <p:extLst>
      <p:ext uri="{BB962C8B-B14F-4D97-AF65-F5344CB8AC3E}">
        <p14:creationId xmlns:p14="http://schemas.microsoft.com/office/powerpoint/2010/main" val="10162799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Device metadata </a:t>
            </a:r>
            <a:r>
              <a:rPr lang="en-US" dirty="0" smtClean="0">
                <a:sym typeface="Wingdings" pitchFamily="2" charset="2"/>
              </a:rPr>
              <a:t> </a:t>
            </a:r>
            <a:r>
              <a:rPr lang="en-US" dirty="0" smtClean="0"/>
              <a:t>PackageInfo.xml</a:t>
            </a:r>
            <a:endParaRPr lang="en-US" dirty="0"/>
          </a:p>
        </p:txBody>
      </p:sp>
      <p:sp>
        <p:nvSpPr>
          <p:cNvPr id="6" name="Text Placeholder 5"/>
          <p:cNvSpPr>
            <a:spLocks noGrp="1"/>
          </p:cNvSpPr>
          <p:nvPr>
            <p:ph type="body" sz="quarter" idx="10"/>
          </p:nvPr>
        </p:nvSpPr>
        <p:spPr>
          <a:xfrm>
            <a:off x="436617" y="1414738"/>
            <a:ext cx="11569337" cy="3662541"/>
          </a:xfrm>
        </p:spPr>
        <p:txBody>
          <a:bodyPr/>
          <a:lstStyle/>
          <a:p>
            <a:r>
              <a:rPr lang="en-US" sz="2000" dirty="0">
                <a:gradFill>
                  <a:gsLst>
                    <a:gs pos="0">
                      <a:schemeClr val="bg1"/>
                    </a:gs>
                    <a:gs pos="86000">
                      <a:schemeClr val="bg1"/>
                    </a:gs>
                  </a:gsLst>
                  <a:lin ang="5400000" scaled="0"/>
                </a:gradFill>
              </a:rPr>
              <a:t>&lt;?xml version="1.0" encoding="utf-8" standalone="yes"?&gt;</a:t>
            </a:r>
          </a:p>
          <a:p>
            <a:r>
              <a:rPr lang="en-US" sz="2000" dirty="0">
                <a:gradFill>
                  <a:gsLst>
                    <a:gs pos="0">
                      <a:schemeClr val="bg1"/>
                    </a:gs>
                    <a:gs pos="86000">
                      <a:schemeClr val="bg1"/>
                    </a:gs>
                  </a:gsLst>
                  <a:lin ang="5400000" scaled="0"/>
                </a:gradFill>
              </a:rPr>
              <a:t>&lt;PackageInfo </a:t>
            </a:r>
            <a:r>
              <a:rPr lang="en-US" sz="2000" dirty="0" smtClean="0">
                <a:gradFill>
                  <a:gsLst>
                    <a:gs pos="0">
                      <a:schemeClr val="bg1"/>
                    </a:gs>
                    <a:gs pos="86000">
                      <a:schemeClr val="bg1"/>
                    </a:gs>
                  </a:gsLst>
                  <a:lin ang="5400000" scaled="0"/>
                </a:gradFill>
              </a:rPr>
              <a:t>...</a:t>
            </a:r>
            <a:endParaRPr lang="en-US" sz="2000" dirty="0">
              <a:gradFill>
                <a:gsLst>
                  <a:gs pos="0">
                    <a:schemeClr val="bg1"/>
                  </a:gs>
                  <a:gs pos="86000">
                    <a:schemeClr val="bg1"/>
                  </a:gs>
                </a:gsLst>
                <a:lin ang="5400000" scaled="0"/>
              </a:gradFill>
            </a:endParaRPr>
          </a:p>
          <a:p>
            <a:r>
              <a:rPr lang="en-US" sz="2000" dirty="0">
                <a:gradFill>
                  <a:gsLst>
                    <a:gs pos="0">
                      <a:schemeClr val="bg1"/>
                    </a:gs>
                    <a:gs pos="86000">
                      <a:schemeClr val="bg1"/>
                    </a:gs>
                  </a:gsLst>
                  <a:lin ang="5400000" scaled="0"/>
                </a:gradFill>
              </a:rPr>
              <a:t>  &lt;MetadataKey&gt;</a:t>
            </a:r>
          </a:p>
          <a:p>
            <a:r>
              <a:rPr lang="en-US" sz="2000" dirty="0">
                <a:gradFill>
                  <a:gsLst>
                    <a:gs pos="0">
                      <a:schemeClr val="bg1"/>
                    </a:gs>
                    <a:gs pos="86000">
                      <a:schemeClr val="bg1"/>
                    </a:gs>
                  </a:gsLst>
                  <a:lin ang="5400000" scaled="0"/>
                </a:gradFill>
              </a:rPr>
              <a:t>    &lt;HardwareIDList&gt;</a:t>
            </a:r>
          </a:p>
          <a:p>
            <a:r>
              <a:rPr lang="en-US" sz="2000" dirty="0">
                <a:gradFill>
                  <a:gsLst>
                    <a:gs pos="0">
                      <a:schemeClr val="bg1"/>
                    </a:gs>
                    <a:gs pos="86000">
                      <a:schemeClr val="bg1"/>
                    </a:gs>
                  </a:gsLst>
                  <a:lin ang="5400000" scaled="0"/>
                </a:gradFill>
              </a:rPr>
              <a:t>      &lt;HardwareID&gt;</a:t>
            </a:r>
            <a:r>
              <a:rPr lang="en-US" sz="2000" b="1" dirty="0">
                <a:gradFill>
                  <a:gsLst>
                    <a:gs pos="0">
                      <a:schemeClr val="bg1"/>
                    </a:gs>
                    <a:gs pos="86000">
                      <a:schemeClr val="bg1"/>
                    </a:gs>
                  </a:gsLst>
                  <a:lin ang="5400000" scaled="0"/>
                </a:gradFill>
              </a:rPr>
              <a:t>DOID:USB\VID_045E&amp;amp;PID_0772&amp;amp;MI_00</a:t>
            </a:r>
            <a:r>
              <a:rPr lang="en-US" sz="2000" dirty="0">
                <a:gradFill>
                  <a:gsLst>
                    <a:gs pos="0">
                      <a:schemeClr val="bg1"/>
                    </a:gs>
                    <a:gs pos="86000">
                      <a:schemeClr val="bg1"/>
                    </a:gs>
                  </a:gsLst>
                  <a:lin ang="5400000" scaled="0"/>
                </a:gradFill>
              </a:rPr>
              <a:t>&lt;/HardwareID&gt;</a:t>
            </a:r>
          </a:p>
          <a:p>
            <a:r>
              <a:rPr lang="en-US" sz="2000" dirty="0">
                <a:gradFill>
                  <a:gsLst>
                    <a:gs pos="0">
                      <a:schemeClr val="bg1"/>
                    </a:gs>
                    <a:gs pos="86000">
                      <a:schemeClr val="bg1"/>
                    </a:gs>
                  </a:gsLst>
                  <a:lin ang="5400000" scaled="0"/>
                </a:gradFill>
              </a:rPr>
              <a:t>    &lt;/HardwareIDList&gt;</a:t>
            </a:r>
          </a:p>
          <a:p>
            <a:r>
              <a:rPr lang="en-US" sz="2000" dirty="0">
                <a:gradFill>
                  <a:gsLst>
                    <a:gs pos="0">
                      <a:schemeClr val="bg1"/>
                    </a:gs>
                    <a:gs pos="86000">
                      <a:schemeClr val="bg1"/>
                    </a:gs>
                  </a:gsLst>
                  <a:lin ang="5400000" scaled="0"/>
                </a:gradFill>
              </a:rPr>
              <a:t>    &lt;Locale default="true"&gt;</a:t>
            </a:r>
            <a:r>
              <a:rPr lang="en-US" sz="2000" b="1" dirty="0">
                <a:gradFill>
                  <a:gsLst>
                    <a:gs pos="0">
                      <a:schemeClr val="bg1"/>
                    </a:gs>
                    <a:gs pos="86000">
                      <a:schemeClr val="bg1"/>
                    </a:gs>
                  </a:gsLst>
                  <a:lin ang="5400000" scaled="0"/>
                </a:gradFill>
              </a:rPr>
              <a:t>en-US</a:t>
            </a:r>
            <a:r>
              <a:rPr lang="en-US" sz="2000" dirty="0">
                <a:gradFill>
                  <a:gsLst>
                    <a:gs pos="0">
                      <a:schemeClr val="bg1"/>
                    </a:gs>
                    <a:gs pos="86000">
                      <a:schemeClr val="bg1"/>
                    </a:gs>
                  </a:gsLst>
                  <a:lin ang="5400000" scaled="0"/>
                </a:gradFill>
              </a:rPr>
              <a:t>&lt;/Locale&gt;</a:t>
            </a:r>
          </a:p>
          <a:p>
            <a:r>
              <a:rPr lang="en-US" sz="2000" dirty="0">
                <a:gradFill>
                  <a:gsLst>
                    <a:gs pos="0">
                      <a:schemeClr val="bg1"/>
                    </a:gs>
                    <a:gs pos="86000">
                      <a:schemeClr val="bg1"/>
                    </a:gs>
                  </a:gsLst>
                  <a:lin ang="5400000" scaled="0"/>
                </a:gradFill>
              </a:rPr>
              <a:t>    &lt;LastModifiedDate&gt;</a:t>
            </a:r>
            <a:r>
              <a:rPr lang="en-US" sz="2000" b="1" dirty="0">
                <a:gradFill>
                  <a:gsLst>
                    <a:gs pos="0">
                      <a:schemeClr val="bg1"/>
                    </a:gs>
                    <a:gs pos="86000">
                      <a:schemeClr val="bg1"/>
                    </a:gs>
                  </a:gsLst>
                  <a:lin ang="5400000" scaled="0"/>
                </a:gradFill>
              </a:rPr>
              <a:t>2011-08-05T17:06:33Z</a:t>
            </a:r>
            <a:r>
              <a:rPr lang="en-US" sz="2000" dirty="0">
                <a:gradFill>
                  <a:gsLst>
                    <a:gs pos="0">
                      <a:schemeClr val="bg1"/>
                    </a:gs>
                    <a:gs pos="86000">
                      <a:schemeClr val="bg1"/>
                    </a:gs>
                  </a:gsLst>
                  <a:lin ang="5400000" scaled="0"/>
                </a:gradFill>
              </a:rPr>
              <a:t>&lt;/LastModifiedDate&gt;</a:t>
            </a:r>
          </a:p>
          <a:p>
            <a:r>
              <a:rPr lang="en-US" sz="2000" dirty="0">
                <a:gradFill>
                  <a:gsLst>
                    <a:gs pos="0">
                      <a:schemeClr val="bg1"/>
                    </a:gs>
                    <a:gs pos="86000">
                      <a:schemeClr val="bg1"/>
                    </a:gs>
                  </a:gsLst>
                  <a:lin ang="5400000" scaled="0"/>
                </a:gradFill>
              </a:rPr>
              <a:t>    &lt;MultipleLocale </a:t>
            </a:r>
            <a:r>
              <a:rPr lang="en-US" sz="2000" dirty="0" smtClean="0">
                <a:gradFill>
                  <a:gsLst>
                    <a:gs pos="0">
                      <a:schemeClr val="bg1"/>
                    </a:gs>
                    <a:gs pos="86000">
                      <a:schemeClr val="bg1"/>
                    </a:gs>
                  </a:gsLst>
                  <a:lin ang="5400000" scaled="0"/>
                </a:gradFill>
              </a:rPr>
              <a:t>...&gt;</a:t>
            </a:r>
            <a:r>
              <a:rPr lang="en-US" sz="2000" b="1" dirty="0">
                <a:gradFill>
                  <a:gsLst>
                    <a:gs pos="0">
                      <a:schemeClr val="bg1"/>
                    </a:gs>
                    <a:gs pos="86000">
                      <a:schemeClr val="bg1"/>
                    </a:gs>
                  </a:gsLst>
                  <a:lin ang="5400000" scaled="0"/>
                </a:gradFill>
              </a:rPr>
              <a:t>true</a:t>
            </a:r>
            <a:r>
              <a:rPr lang="en-US" sz="2000" dirty="0">
                <a:gradFill>
                  <a:gsLst>
                    <a:gs pos="0">
                      <a:schemeClr val="bg1"/>
                    </a:gs>
                    <a:gs pos="86000">
                      <a:schemeClr val="bg1"/>
                    </a:gs>
                  </a:gsLst>
                  <a:lin ang="5400000" scaled="0"/>
                </a:gradFill>
              </a:rPr>
              <a:t>&lt;/MultipleLocale&gt;</a:t>
            </a:r>
          </a:p>
          <a:p>
            <a:r>
              <a:rPr lang="en-US" sz="2000" dirty="0">
                <a:gradFill>
                  <a:gsLst>
                    <a:gs pos="0">
                      <a:schemeClr val="bg1"/>
                    </a:gs>
                    <a:gs pos="86000">
                      <a:schemeClr val="bg1"/>
                    </a:gs>
                  </a:gsLst>
                  <a:lin ang="5400000" scaled="0"/>
                </a:gradFill>
              </a:rPr>
              <a:t>  &lt;/MetadataKey</a:t>
            </a:r>
            <a:r>
              <a:rPr lang="en-US" sz="2000" dirty="0" smtClean="0">
                <a:gradFill>
                  <a:gsLst>
                    <a:gs pos="0">
                      <a:schemeClr val="bg1"/>
                    </a:gs>
                    <a:gs pos="86000">
                      <a:schemeClr val="bg1"/>
                    </a:gs>
                  </a:gsLst>
                  <a:lin ang="5400000" scaled="0"/>
                </a:gradFill>
              </a:rPr>
              <a:t>&gt;</a:t>
            </a:r>
          </a:p>
          <a:p>
            <a:r>
              <a:rPr lang="en-US" sz="2000" dirty="0" smtClean="0">
                <a:gradFill>
                  <a:gsLst>
                    <a:gs pos="0">
                      <a:schemeClr val="bg1"/>
                    </a:gs>
                    <a:gs pos="86000">
                      <a:schemeClr val="bg1"/>
                    </a:gs>
                  </a:gsLst>
                  <a:lin ang="5400000" scaled="0"/>
                </a:gradFill>
              </a:rPr>
              <a:t>...</a:t>
            </a:r>
            <a:endParaRPr lang="en-US" sz="2000" dirty="0">
              <a:gradFill>
                <a:gsLst>
                  <a:gs pos="0">
                    <a:schemeClr val="bg1"/>
                  </a:gs>
                  <a:gs pos="86000">
                    <a:schemeClr val="bg1"/>
                  </a:gs>
                </a:gsLst>
                <a:lin ang="5400000" scaled="0"/>
              </a:gradFill>
            </a:endParaRPr>
          </a:p>
        </p:txBody>
      </p:sp>
      <p:sp>
        <p:nvSpPr>
          <p:cNvPr id="8" name="Rectangle 7"/>
          <p:cNvSpPr/>
          <p:nvPr/>
        </p:nvSpPr>
        <p:spPr bwMode="auto">
          <a:xfrm>
            <a:off x="3630304" y="2674962"/>
            <a:ext cx="4967785" cy="423080"/>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903026" y="4055660"/>
            <a:ext cx="5907207" cy="311623"/>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903026" y="3402843"/>
            <a:ext cx="5907207" cy="309349"/>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56962708"/>
      </p:ext>
    </p:extLst>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Device metadata </a:t>
            </a:r>
            <a:r>
              <a:rPr lang="en-US" dirty="0" smtClean="0">
                <a:sym typeface="Wingdings" pitchFamily="2" charset="2"/>
              </a:rPr>
              <a:t> </a:t>
            </a:r>
            <a:r>
              <a:rPr lang="en-US" dirty="0" smtClean="0"/>
              <a:t>PackageInfo.xml</a:t>
            </a:r>
            <a:endParaRPr lang="en-US" dirty="0"/>
          </a:p>
        </p:txBody>
      </p:sp>
      <p:sp>
        <p:nvSpPr>
          <p:cNvPr id="6" name="Text Placeholder 5"/>
          <p:cNvSpPr>
            <a:spLocks noGrp="1"/>
          </p:cNvSpPr>
          <p:nvPr>
            <p:ph type="body" sz="quarter" idx="10"/>
          </p:nvPr>
        </p:nvSpPr>
        <p:spPr>
          <a:xfrm>
            <a:off x="231901" y="848601"/>
            <a:ext cx="11569337" cy="4819781"/>
          </a:xfrm>
        </p:spPr>
        <p:txBody>
          <a:bodyPr/>
          <a:lstStyle/>
          <a:p>
            <a:r>
              <a:rPr lang="en-US" sz="1800" dirty="0" smtClean="0">
                <a:gradFill>
                  <a:gsLst>
                    <a:gs pos="0">
                      <a:schemeClr val="bg1"/>
                    </a:gs>
                    <a:gs pos="86000">
                      <a:schemeClr val="bg1"/>
                    </a:gs>
                  </a:gsLst>
                  <a:lin ang="5400000" scaled="0"/>
                </a:gradFill>
              </a:rPr>
              <a:t>...</a:t>
            </a:r>
          </a:p>
          <a:p>
            <a:r>
              <a:rPr lang="en-US" sz="1800" dirty="0">
                <a:gradFill>
                  <a:gsLst>
                    <a:gs pos="0">
                      <a:schemeClr val="bg1"/>
                    </a:gs>
                    <a:gs pos="86000">
                      <a:schemeClr val="bg1"/>
                    </a:gs>
                  </a:gsLst>
                  <a:lin ang="5400000" scaled="0"/>
                </a:gradFill>
              </a:rPr>
              <a:t> &lt;PackageStructure&gt;</a:t>
            </a:r>
          </a:p>
          <a:p>
            <a:r>
              <a:rPr lang="en-US" sz="1800" dirty="0">
                <a:gradFill>
                  <a:gsLst>
                    <a:gs pos="0">
                      <a:schemeClr val="bg1"/>
                    </a:gs>
                    <a:gs pos="86000">
                      <a:schemeClr val="bg1"/>
                    </a:gs>
                  </a:gsLst>
                  <a:lin ang="5400000" scaled="0"/>
                </a:gradFill>
              </a:rPr>
              <a:t>    &lt;Metadata </a:t>
            </a:r>
            <a:r>
              <a:rPr lang="en-US" sz="1800" dirty="0" smtClean="0">
                <a:gradFill>
                  <a:gsLst>
                    <a:gs pos="0">
                      <a:schemeClr val="bg1"/>
                    </a:gs>
                    <a:gs pos="86000">
                      <a:schemeClr val="bg1"/>
                    </a:gs>
                  </a:gsLst>
                  <a:lin ang="5400000" scaled="0"/>
                </a:gradFill>
              </a:rPr>
              <a:t>...&gt;</a:t>
            </a:r>
            <a:r>
              <a:rPr lang="en-US" sz="1800" b="1" dirty="0" smtClean="0">
                <a:gradFill>
                  <a:gsLst>
                    <a:gs pos="0">
                      <a:schemeClr val="bg1"/>
                    </a:gs>
                    <a:gs pos="86000">
                      <a:schemeClr val="bg1"/>
                    </a:gs>
                  </a:gsLst>
                  <a:lin ang="5400000" scaled="0"/>
                </a:gradFill>
              </a:rPr>
              <a:t>PackageInfo.xml</a:t>
            </a:r>
            <a:r>
              <a:rPr lang="en-US" sz="1800" dirty="0">
                <a:gradFill>
                  <a:gsLst>
                    <a:gs pos="0">
                      <a:schemeClr val="bg1"/>
                    </a:gs>
                    <a:gs pos="86000">
                      <a:schemeClr val="bg1"/>
                    </a:gs>
                  </a:gsLst>
                  <a:lin ang="5400000" scaled="0"/>
                </a:gradFill>
              </a:rPr>
              <a:t>&lt;/Metadata&gt;</a:t>
            </a:r>
          </a:p>
          <a:p>
            <a:r>
              <a:rPr lang="en-US" sz="1800" dirty="0">
                <a:gradFill>
                  <a:gsLst>
                    <a:gs pos="0">
                      <a:schemeClr val="bg1"/>
                    </a:gs>
                    <a:gs pos="86000">
                      <a:schemeClr val="bg1"/>
                    </a:gs>
                  </a:gsLst>
                  <a:lin ang="5400000" scaled="0"/>
                </a:gradFill>
              </a:rPr>
              <a:t>    &lt;Metadata </a:t>
            </a:r>
            <a:r>
              <a:rPr lang="en-US" sz="1800" dirty="0" smtClean="0">
                <a:gradFill>
                  <a:gsLst>
                    <a:gs pos="0">
                      <a:schemeClr val="bg1"/>
                    </a:gs>
                    <a:gs pos="86000">
                      <a:schemeClr val="bg1"/>
                    </a:gs>
                  </a:gsLst>
                  <a:lin ang="5400000" scaled="0"/>
                </a:gradFill>
              </a:rPr>
              <a:t>...&gt;</a:t>
            </a:r>
            <a:r>
              <a:rPr lang="en-US" sz="1800" b="1" dirty="0" smtClean="0">
                <a:gradFill>
                  <a:gsLst>
                    <a:gs pos="0">
                      <a:schemeClr val="bg1"/>
                    </a:gs>
                    <a:gs pos="86000">
                      <a:schemeClr val="bg1"/>
                    </a:gs>
                  </a:gsLst>
                  <a:lin ang="5400000" scaled="0"/>
                </a:gradFill>
              </a:rPr>
              <a:t>DeviceInformation</a:t>
            </a:r>
            <a:r>
              <a:rPr lang="en-US" sz="1800" dirty="0">
                <a:gradFill>
                  <a:gsLst>
                    <a:gs pos="0">
                      <a:schemeClr val="bg1"/>
                    </a:gs>
                    <a:gs pos="86000">
                      <a:schemeClr val="bg1"/>
                    </a:gs>
                  </a:gsLst>
                  <a:lin ang="5400000" scaled="0"/>
                </a:gradFill>
              </a:rPr>
              <a:t>&lt;/Metadata&gt;</a:t>
            </a:r>
          </a:p>
          <a:p>
            <a:r>
              <a:rPr lang="en-US" sz="1800" dirty="0">
                <a:gradFill>
                  <a:gsLst>
                    <a:gs pos="0">
                      <a:schemeClr val="bg1"/>
                    </a:gs>
                    <a:gs pos="86000">
                      <a:schemeClr val="bg1"/>
                    </a:gs>
                  </a:gsLst>
                  <a:lin ang="5400000" scaled="0"/>
                </a:gradFill>
              </a:rPr>
              <a:t>    &lt;Metadata </a:t>
            </a:r>
            <a:r>
              <a:rPr lang="en-US" sz="1800" dirty="0" smtClean="0">
                <a:gradFill>
                  <a:gsLst>
                    <a:gs pos="0">
                      <a:schemeClr val="bg1"/>
                    </a:gs>
                    <a:gs pos="86000">
                      <a:schemeClr val="bg1"/>
                    </a:gs>
                  </a:gsLst>
                  <a:lin ang="5400000" scaled="0"/>
                </a:gradFill>
              </a:rPr>
              <a:t>...&gt;</a:t>
            </a:r>
            <a:r>
              <a:rPr lang="en-US" sz="1800" b="1" dirty="0" smtClean="0">
                <a:gradFill>
                  <a:gsLst>
                    <a:gs pos="0">
                      <a:schemeClr val="bg1"/>
                    </a:gs>
                    <a:gs pos="86000">
                      <a:schemeClr val="bg1"/>
                    </a:gs>
                  </a:gsLst>
                  <a:lin ang="5400000" scaled="0"/>
                </a:gradFill>
              </a:rPr>
              <a:t>WindowsInformation</a:t>
            </a:r>
            <a:r>
              <a:rPr lang="en-US" sz="1800" dirty="0">
                <a:gradFill>
                  <a:gsLst>
                    <a:gs pos="0">
                      <a:schemeClr val="bg1"/>
                    </a:gs>
                    <a:gs pos="86000">
                      <a:schemeClr val="bg1"/>
                    </a:gs>
                  </a:gsLst>
                  <a:lin ang="5400000" scaled="0"/>
                </a:gradFill>
              </a:rPr>
              <a:t>&lt;/Metadata&gt;</a:t>
            </a:r>
          </a:p>
          <a:p>
            <a:r>
              <a:rPr lang="en-US" sz="1800" dirty="0">
                <a:gradFill>
                  <a:gsLst>
                    <a:gs pos="0">
                      <a:schemeClr val="bg1"/>
                    </a:gs>
                    <a:gs pos="86000">
                      <a:schemeClr val="bg1"/>
                    </a:gs>
                  </a:gsLst>
                  <a:lin ang="5400000" scaled="0"/>
                </a:gradFill>
              </a:rPr>
              <a:t>    &lt;Metadata </a:t>
            </a:r>
            <a:r>
              <a:rPr lang="en-US" sz="1800" dirty="0" smtClean="0">
                <a:gradFill>
                  <a:gsLst>
                    <a:gs pos="0">
                      <a:schemeClr val="bg1"/>
                    </a:gs>
                    <a:gs pos="86000">
                      <a:schemeClr val="bg1"/>
                    </a:gs>
                  </a:gsLst>
                  <a:lin ang="5400000" scaled="0"/>
                </a:gradFill>
              </a:rPr>
              <a:t>...&gt;</a:t>
            </a:r>
            <a:r>
              <a:rPr lang="en-US" sz="1800" b="1" dirty="0" smtClean="0">
                <a:gradFill>
                  <a:gsLst>
                    <a:gs pos="0">
                      <a:schemeClr val="bg1"/>
                    </a:gs>
                    <a:gs pos="86000">
                      <a:schemeClr val="bg1"/>
                    </a:gs>
                  </a:gsLst>
                  <a:lin ang="5400000" scaled="0"/>
                </a:gradFill>
              </a:rPr>
              <a:t>DeviceStage</a:t>
            </a:r>
            <a:r>
              <a:rPr lang="en-US" sz="1800" dirty="0">
                <a:gradFill>
                  <a:gsLst>
                    <a:gs pos="0">
                      <a:schemeClr val="bg1"/>
                    </a:gs>
                    <a:gs pos="86000">
                      <a:schemeClr val="bg1"/>
                    </a:gs>
                  </a:gsLst>
                  <a:lin ang="5400000" scaled="0"/>
                </a:gradFill>
              </a:rPr>
              <a:t>&lt;/Metadata&gt;</a:t>
            </a:r>
          </a:p>
          <a:p>
            <a:r>
              <a:rPr lang="en-US" sz="1800" dirty="0">
                <a:gradFill>
                  <a:gsLst>
                    <a:gs pos="0">
                      <a:schemeClr val="bg1"/>
                    </a:gs>
                    <a:gs pos="86000">
                      <a:schemeClr val="bg1"/>
                    </a:gs>
                  </a:gsLst>
                  <a:lin ang="5400000" scaled="0"/>
                </a:gradFill>
              </a:rPr>
              <a:t>    &lt;Metadata </a:t>
            </a:r>
            <a:r>
              <a:rPr lang="en-US" sz="1800" dirty="0" smtClean="0">
                <a:gradFill>
                  <a:gsLst>
                    <a:gs pos="0">
                      <a:schemeClr val="bg1"/>
                    </a:gs>
                    <a:gs pos="86000">
                      <a:schemeClr val="bg1"/>
                    </a:gs>
                  </a:gsLst>
                  <a:lin ang="5400000" scaled="0"/>
                </a:gradFill>
              </a:rPr>
              <a:t>...&gt;</a:t>
            </a:r>
            <a:r>
              <a:rPr lang="en-US" sz="1800" b="1" dirty="0" smtClean="0">
                <a:gradFill>
                  <a:gsLst>
                    <a:gs pos="0">
                      <a:schemeClr val="bg1"/>
                    </a:gs>
                    <a:gs pos="86000">
                      <a:schemeClr val="bg1"/>
                    </a:gs>
                  </a:gsLst>
                  <a:lin ang="5400000" scaled="0"/>
                </a:gradFill>
              </a:rPr>
              <a:t>SoftwareInfo</a:t>
            </a:r>
            <a:r>
              <a:rPr lang="en-US" sz="1800" dirty="0">
                <a:gradFill>
                  <a:gsLst>
                    <a:gs pos="0">
                      <a:schemeClr val="bg1"/>
                    </a:gs>
                    <a:gs pos="86000">
                      <a:schemeClr val="bg1"/>
                    </a:gs>
                  </a:gsLst>
                  <a:lin ang="5400000" scaled="0"/>
                </a:gradFill>
              </a:rPr>
              <a:t>&lt;/Metadata&gt;</a:t>
            </a:r>
          </a:p>
          <a:p>
            <a:r>
              <a:rPr lang="en-US" sz="1800" dirty="0">
                <a:gradFill>
                  <a:gsLst>
                    <a:gs pos="0">
                      <a:schemeClr val="bg1"/>
                    </a:gs>
                    <a:gs pos="86000">
                      <a:schemeClr val="bg1"/>
                    </a:gs>
                  </a:gsLst>
                  <a:lin ang="5400000" scaled="0"/>
                </a:gradFill>
              </a:rPr>
              <a:t>  &lt;/PackageStructure&gt;</a:t>
            </a:r>
          </a:p>
          <a:p>
            <a:r>
              <a:rPr lang="en-US" sz="1800" dirty="0">
                <a:gradFill>
                  <a:gsLst>
                    <a:gs pos="0">
                      <a:schemeClr val="bg1"/>
                    </a:gs>
                    <a:gs pos="86000">
                      <a:schemeClr val="bg1"/>
                    </a:gs>
                  </a:gsLst>
                  <a:lin ang="5400000" scaled="0"/>
                </a:gradFill>
              </a:rPr>
              <a:t>  &lt;Relationships&gt;</a:t>
            </a:r>
          </a:p>
          <a:p>
            <a:r>
              <a:rPr lang="en-US" sz="1800" dirty="0">
                <a:gradFill>
                  <a:gsLst>
                    <a:gs pos="0">
                      <a:schemeClr val="bg1"/>
                    </a:gs>
                    <a:gs pos="86000">
                      <a:schemeClr val="bg1"/>
                    </a:gs>
                  </a:gsLst>
                  <a:lin ang="5400000" scaled="0"/>
                </a:gradFill>
              </a:rPr>
              <a:t>    &lt;ExperienceID&gt;</a:t>
            </a:r>
            <a:r>
              <a:rPr lang="en-US" sz="1800" b="1" dirty="0">
                <a:gradFill>
                  <a:gsLst>
                    <a:gs pos="0">
                      <a:schemeClr val="bg1"/>
                    </a:gs>
                    <a:gs pos="86000">
                      <a:schemeClr val="bg1"/>
                    </a:gs>
                  </a:gsLst>
                  <a:lin ang="5400000" scaled="0"/>
                </a:gradFill>
              </a:rPr>
              <a:t>0f29ee8f-0a6c-45b0-be33-8d45fadeb625</a:t>
            </a:r>
            <a:r>
              <a:rPr lang="en-US" sz="1800" dirty="0">
                <a:gradFill>
                  <a:gsLst>
                    <a:gs pos="0">
                      <a:schemeClr val="bg1"/>
                    </a:gs>
                    <a:gs pos="86000">
                      <a:schemeClr val="bg1"/>
                    </a:gs>
                  </a:gsLst>
                  <a:lin ang="5400000" scaled="0"/>
                </a:gradFill>
              </a:rPr>
              <a:t>&lt;/ExperienceID&gt;</a:t>
            </a:r>
          </a:p>
          <a:p>
            <a:r>
              <a:rPr lang="en-US" sz="1800" dirty="0">
                <a:gradFill>
                  <a:gsLst>
                    <a:gs pos="0">
                      <a:schemeClr val="bg1"/>
                    </a:gs>
                    <a:gs pos="86000">
                      <a:schemeClr val="bg1"/>
                    </a:gs>
                  </a:gsLst>
                  <a:lin ang="5400000" scaled="0"/>
                </a:gradFill>
              </a:rPr>
              <a:t>  &lt;/Relationships</a:t>
            </a:r>
            <a:r>
              <a:rPr lang="en-US" sz="1800" dirty="0" smtClean="0">
                <a:gradFill>
                  <a:gsLst>
                    <a:gs pos="0">
                      <a:schemeClr val="bg1"/>
                    </a:gs>
                    <a:gs pos="86000">
                      <a:schemeClr val="bg1"/>
                    </a:gs>
                  </a:gsLst>
                  <a:lin ang="5400000" scaled="0"/>
                </a:gradFill>
              </a:rPr>
              <a:t>&gt;</a:t>
            </a:r>
          </a:p>
          <a:p>
            <a:r>
              <a:rPr lang="en-US" sz="1800" dirty="0">
                <a:gradFill>
                  <a:gsLst>
                    <a:gs pos="0">
                      <a:schemeClr val="bg1"/>
                    </a:gs>
                    <a:gs pos="86000">
                      <a:schemeClr val="bg1"/>
                    </a:gs>
                  </a:gsLst>
                  <a:lin ang="5400000" scaled="0"/>
                </a:gradFill>
              </a:rPr>
              <a:t> &lt;MetadataBuilderInformation&gt;</a:t>
            </a:r>
          </a:p>
          <a:p>
            <a:r>
              <a:rPr lang="en-US" sz="1800" dirty="0">
                <a:gradFill>
                  <a:gsLst>
                    <a:gs pos="0">
                      <a:schemeClr val="bg1"/>
                    </a:gs>
                    <a:gs pos="86000">
                      <a:schemeClr val="bg1"/>
                    </a:gs>
                  </a:gsLst>
                  <a:lin ang="5400000" scaled="0"/>
                </a:gradFill>
              </a:rPr>
              <a:t>    &lt;Application&gt;</a:t>
            </a:r>
            <a:r>
              <a:rPr lang="en-US" sz="1800" b="1" dirty="0">
                <a:gradFill>
                  <a:gsLst>
                    <a:gs pos="0">
                      <a:schemeClr val="bg1"/>
                    </a:gs>
                    <a:gs pos="86000">
                      <a:schemeClr val="bg1"/>
                    </a:gs>
                  </a:gsLst>
                  <a:lin ang="5400000" scaled="0"/>
                </a:gradFill>
              </a:rPr>
              <a:t>Microsoft Device Metadata Package Authoring Tool</a:t>
            </a:r>
            <a:r>
              <a:rPr lang="en-US" sz="1800" dirty="0">
                <a:gradFill>
                  <a:gsLst>
                    <a:gs pos="0">
                      <a:schemeClr val="bg1"/>
                    </a:gs>
                    <a:gs pos="86000">
                      <a:schemeClr val="bg1"/>
                    </a:gs>
                  </a:gsLst>
                  <a:lin ang="5400000" scaled="0"/>
                </a:gradFill>
              </a:rPr>
              <a:t>&lt;/Application&gt;</a:t>
            </a:r>
          </a:p>
          <a:p>
            <a:r>
              <a:rPr lang="en-US" sz="1800" dirty="0">
                <a:gradFill>
                  <a:gsLst>
                    <a:gs pos="0">
                      <a:schemeClr val="bg1"/>
                    </a:gs>
                    <a:gs pos="86000">
                      <a:schemeClr val="bg1"/>
                    </a:gs>
                  </a:gsLst>
                  <a:lin ang="5400000" scaled="0"/>
                </a:gradFill>
              </a:rPr>
              <a:t>    &lt;Version&gt;</a:t>
            </a:r>
            <a:r>
              <a:rPr lang="en-US" sz="1800" b="1" dirty="0">
                <a:gradFill>
                  <a:gsLst>
                    <a:gs pos="0">
                      <a:schemeClr val="bg1"/>
                    </a:gs>
                    <a:gs pos="86000">
                      <a:schemeClr val="bg1"/>
                    </a:gs>
                  </a:gsLst>
                  <a:lin ang="5400000" scaled="0"/>
                </a:gradFill>
              </a:rPr>
              <a:t>1.0</a:t>
            </a:r>
            <a:r>
              <a:rPr lang="en-US" sz="1800" dirty="0">
                <a:gradFill>
                  <a:gsLst>
                    <a:gs pos="0">
                      <a:schemeClr val="bg1"/>
                    </a:gs>
                    <a:gs pos="86000">
                      <a:schemeClr val="bg1"/>
                    </a:gs>
                  </a:gsLst>
                  <a:lin ang="5400000" scaled="0"/>
                </a:gradFill>
              </a:rPr>
              <a:t>&lt;/Version&gt;</a:t>
            </a:r>
          </a:p>
          <a:p>
            <a:r>
              <a:rPr lang="en-US" sz="1800" dirty="0">
                <a:gradFill>
                  <a:gsLst>
                    <a:gs pos="0">
                      <a:schemeClr val="bg1"/>
                    </a:gs>
                    <a:gs pos="86000">
                      <a:schemeClr val="bg1"/>
                    </a:gs>
                  </a:gsLst>
                  <a:lin ang="5400000" scaled="0"/>
                </a:gradFill>
              </a:rPr>
              <a:t>  &lt;/MetadataBuilderInformation&gt;</a:t>
            </a:r>
          </a:p>
          <a:p>
            <a:r>
              <a:rPr lang="en-US" sz="1800" dirty="0" smtClean="0">
                <a:gradFill>
                  <a:gsLst>
                    <a:gs pos="0">
                      <a:schemeClr val="bg1"/>
                    </a:gs>
                    <a:gs pos="86000">
                      <a:schemeClr val="bg1"/>
                    </a:gs>
                  </a:gsLst>
                  <a:lin ang="5400000" scaled="0"/>
                </a:gradFill>
              </a:rPr>
              <a:t>&lt;/</a:t>
            </a:r>
            <a:r>
              <a:rPr lang="en-US" sz="1800" dirty="0">
                <a:gradFill>
                  <a:gsLst>
                    <a:gs pos="0">
                      <a:schemeClr val="bg1"/>
                    </a:gs>
                    <a:gs pos="86000">
                      <a:schemeClr val="bg1"/>
                    </a:gs>
                  </a:gsLst>
                  <a:lin ang="5400000" scaled="0"/>
                </a:gradFill>
              </a:rPr>
              <a:t>PackageInfo&gt;</a:t>
            </a:r>
          </a:p>
        </p:txBody>
      </p:sp>
      <p:sp>
        <p:nvSpPr>
          <p:cNvPr id="7" name="Rectangle 6"/>
          <p:cNvSpPr/>
          <p:nvPr/>
        </p:nvSpPr>
        <p:spPr bwMode="auto">
          <a:xfrm>
            <a:off x="657366" y="3509750"/>
            <a:ext cx="8309213" cy="325271"/>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58284667"/>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Device metadata </a:t>
            </a:r>
            <a:r>
              <a:rPr lang="en-US" dirty="0" smtClean="0">
                <a:sym typeface="Wingdings" pitchFamily="2" charset="2"/>
              </a:rPr>
              <a:t> </a:t>
            </a:r>
            <a:r>
              <a:rPr lang="en-US" dirty="0" smtClean="0"/>
              <a:t>SoftwareInfo.xml</a:t>
            </a:r>
            <a:endParaRPr lang="en-US" dirty="0"/>
          </a:p>
        </p:txBody>
      </p:sp>
      <p:sp>
        <p:nvSpPr>
          <p:cNvPr id="6" name="Text Placeholder 5"/>
          <p:cNvSpPr>
            <a:spLocks noGrp="1"/>
          </p:cNvSpPr>
          <p:nvPr>
            <p:ph type="body" sz="quarter" idx="10"/>
          </p:nvPr>
        </p:nvSpPr>
        <p:spPr>
          <a:xfrm>
            <a:off x="436617" y="1714994"/>
            <a:ext cx="11569337" cy="3662541"/>
          </a:xfrm>
        </p:spPr>
        <p:txBody>
          <a:bodyPr/>
          <a:lstStyle/>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xml version="1.0" encoding="UTF-8"?&gt;</a:t>
            </a:r>
          </a:p>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SoftwareInfo </a:t>
            </a:r>
            <a:r>
              <a:rPr lang="en-US" sz="2000" dirty="0" smtClean="0">
                <a:gradFill>
                  <a:gsLst>
                    <a:gs pos="0">
                      <a:schemeClr val="bg1"/>
                    </a:gs>
                    <a:gs pos="86000">
                      <a:schemeClr val="bg1"/>
                    </a:gs>
                  </a:gsLst>
                  <a:lin ang="5400000" scaled="0"/>
                </a:gradFill>
              </a:rPr>
              <a:t>  ...</a:t>
            </a: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DeviceCompanionApplications</a:t>
            </a:r>
            <a:r>
              <a:rPr lang="en-US" sz="2000" dirty="0" smtClean="0">
                <a:gradFill>
                  <a:gsLst>
                    <a:gs pos="0">
                      <a:schemeClr val="bg1"/>
                    </a:gs>
                    <a:gs pos="86000">
                      <a:schemeClr val="bg1"/>
                    </a:gs>
                  </a:gsLst>
                  <a:lin ang="5400000" scaled="0"/>
                </a:gradFill>
              </a:rPr>
              <a:t>&gt;</a:t>
            </a: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Package</a:t>
            </a:r>
            <a:r>
              <a:rPr lang="en-US" sz="2000" dirty="0" smtClean="0">
                <a:gradFill>
                  <a:gsLst>
                    <a:gs pos="0">
                      <a:schemeClr val="bg1"/>
                    </a:gs>
                    <a:gs pos="86000">
                      <a:schemeClr val="bg1"/>
                    </a:gs>
                  </a:gsLst>
                  <a:lin ang="5400000" scaled="0"/>
                </a:gradFill>
              </a:rPr>
              <a:t>&gt;</a:t>
            </a: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Identity Name="</a:t>
            </a:r>
            <a:r>
              <a:rPr lang="en-US" sz="2000" b="1" dirty="0">
                <a:gradFill>
                  <a:gsLst>
                    <a:gs pos="0">
                      <a:schemeClr val="bg1"/>
                    </a:gs>
                    <a:gs pos="86000">
                      <a:schemeClr val="bg1"/>
                    </a:gs>
                  </a:gsLst>
                  <a:lin ang="5400000" scaled="0"/>
                </a:gradFill>
              </a:rPr>
              <a:t>lifecamsettings</a:t>
            </a:r>
            <a:r>
              <a:rPr lang="en-US" sz="2000" dirty="0">
                <a:gradFill>
                  <a:gsLst>
                    <a:gs pos="0">
                      <a:schemeClr val="bg1"/>
                    </a:gs>
                    <a:gs pos="86000">
                      <a:schemeClr val="bg1"/>
                    </a:gs>
                  </a:gsLst>
                  <a:lin ang="5400000" scaled="0"/>
                </a:gradFill>
              </a:rPr>
              <a:t>" Publisher="</a:t>
            </a:r>
            <a:r>
              <a:rPr lang="en-US" sz="2000" b="1" dirty="0" smtClean="0">
                <a:gradFill>
                  <a:gsLst>
                    <a:gs pos="0">
                      <a:schemeClr val="bg1"/>
                    </a:gs>
                    <a:gs pos="86000">
                      <a:schemeClr val="bg1"/>
                    </a:gs>
                  </a:gsLst>
                  <a:lin ang="5400000" scaled="0"/>
                </a:gradFill>
              </a:rPr>
              <a:t>CN=Microsoft</a:t>
            </a:r>
            <a:r>
              <a:rPr lang="en-US" sz="2000" dirty="0" smtClean="0">
                <a:gradFill>
                  <a:gsLst>
                    <a:gs pos="0">
                      <a:schemeClr val="bg1"/>
                    </a:gs>
                    <a:gs pos="86000">
                      <a:schemeClr val="bg1"/>
                    </a:gs>
                  </a:gsLst>
                  <a:lin ang="5400000" scaled="0"/>
                </a:gradFill>
              </a:rPr>
              <a:t>"/&gt;</a:t>
            </a: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Applications&gt; </a:t>
            </a:r>
            <a:endParaRPr lang="en-US" sz="2000" dirty="0" smtClean="0">
              <a:gradFill>
                <a:gsLst>
                  <a:gs pos="0">
                    <a:schemeClr val="bg1"/>
                  </a:gs>
                  <a:gs pos="86000">
                    <a:schemeClr val="bg1"/>
                  </a:gs>
                </a:gsLst>
                <a:lin ang="5400000" scaled="0"/>
              </a:gradFill>
            </a:endParaRP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Application Id="</a:t>
            </a:r>
            <a:r>
              <a:rPr lang="en-US" sz="2000" b="1" dirty="0">
                <a:gradFill>
                  <a:gsLst>
                    <a:gs pos="0">
                      <a:schemeClr val="bg1"/>
                    </a:gs>
                    <a:gs pos="86000">
                      <a:schemeClr val="bg1"/>
                    </a:gs>
                  </a:gsLst>
                  <a:lin ang="5400000" scaled="0"/>
                </a:gradFill>
              </a:rPr>
              <a:t>lifecamsettings.App</a:t>
            </a:r>
            <a:r>
              <a:rPr lang="en-US" sz="2000" dirty="0">
                <a:gradFill>
                  <a:gsLst>
                    <a:gs pos="0">
                      <a:schemeClr val="bg1"/>
                    </a:gs>
                    <a:gs pos="86000">
                      <a:schemeClr val="bg1"/>
                    </a:gs>
                  </a:gsLst>
                  <a:lin ang="5400000" scaled="0"/>
                </a:gradFill>
              </a:rPr>
              <a:t>"/&gt; </a:t>
            </a:r>
            <a:endParaRPr lang="en-US" sz="2000" dirty="0" smtClean="0">
              <a:gradFill>
                <a:gsLst>
                  <a:gs pos="0">
                    <a:schemeClr val="bg1"/>
                  </a:gs>
                  <a:gs pos="86000">
                    <a:schemeClr val="bg1"/>
                  </a:gs>
                </a:gsLst>
                <a:lin ang="5400000" scaled="0"/>
              </a:gradFill>
            </a:endParaRP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Applications&gt; </a:t>
            </a:r>
            <a:endParaRPr lang="en-US" sz="2000" dirty="0" smtClean="0">
              <a:gradFill>
                <a:gsLst>
                  <a:gs pos="0">
                    <a:schemeClr val="bg1"/>
                  </a:gs>
                  <a:gs pos="86000">
                    <a:schemeClr val="bg1"/>
                  </a:gs>
                </a:gsLst>
                <a:lin ang="5400000" scaled="0"/>
              </a:gradFill>
            </a:endParaRP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Package</a:t>
            </a:r>
            <a:r>
              <a:rPr lang="en-US" sz="2000" dirty="0" smtClean="0">
                <a:gradFill>
                  <a:gsLst>
                    <a:gs pos="0">
                      <a:schemeClr val="bg1"/>
                    </a:gs>
                    <a:gs pos="86000">
                      <a:schemeClr val="bg1"/>
                    </a:gs>
                  </a:gsLst>
                  <a:lin ang="5400000" scaled="0"/>
                </a:gradFill>
              </a:rPr>
              <a:t>&gt;</a:t>
            </a:r>
          </a:p>
          <a:p>
            <a:r>
              <a:rPr lang="en-US" sz="2000" dirty="0" smtClean="0">
                <a:gradFill>
                  <a:gsLst>
                    <a:gs pos="0">
                      <a:schemeClr val="bg1"/>
                    </a:gs>
                    <a:gs pos="86000">
                      <a:schemeClr val="bg1"/>
                    </a:gs>
                  </a:gsLst>
                  <a:lin ang="5400000" scaled="0"/>
                </a:gradFill>
              </a:rPr>
              <a:t>   &lt;/</a:t>
            </a:r>
            <a:r>
              <a:rPr lang="en-US" sz="2000" dirty="0">
                <a:gradFill>
                  <a:gsLst>
                    <a:gs pos="0">
                      <a:schemeClr val="bg1"/>
                    </a:gs>
                    <a:gs pos="86000">
                      <a:schemeClr val="bg1"/>
                    </a:gs>
                  </a:gsLst>
                  <a:lin ang="5400000" scaled="0"/>
                </a:gradFill>
              </a:rPr>
              <a:t>DeviceCompanionApplications&gt; </a:t>
            </a:r>
            <a:endParaRPr lang="en-US" sz="2000" dirty="0" smtClean="0">
              <a:gradFill>
                <a:gsLst>
                  <a:gs pos="0">
                    <a:schemeClr val="bg1"/>
                  </a:gs>
                  <a:gs pos="86000">
                    <a:schemeClr val="bg1"/>
                  </a:gs>
                </a:gsLst>
                <a:lin ang="5400000" scaled="0"/>
              </a:gradFill>
            </a:endParaRPr>
          </a:p>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SoftwareInfo&gt;</a:t>
            </a:r>
            <a:endParaRPr lang="en-US" sz="2000" dirty="0" smtClean="0">
              <a:gradFill>
                <a:gsLst>
                  <a:gs pos="0">
                    <a:schemeClr val="bg1"/>
                  </a:gs>
                  <a:gs pos="86000">
                    <a:schemeClr val="bg1"/>
                  </a:gs>
                </a:gsLst>
                <a:lin ang="5400000" scaled="0"/>
              </a:gradFill>
            </a:endParaRPr>
          </a:p>
        </p:txBody>
      </p:sp>
      <p:sp>
        <p:nvSpPr>
          <p:cNvPr id="7" name="Rectangle 6"/>
          <p:cNvSpPr/>
          <p:nvPr/>
        </p:nvSpPr>
        <p:spPr bwMode="auto">
          <a:xfrm>
            <a:off x="1173353" y="2714308"/>
            <a:ext cx="8939638" cy="2018805"/>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3421608"/>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Windows services take care of distribution for you</a:t>
            </a:r>
            <a:endParaRPr lang="en-US" dirty="0">
              <a:latin typeface="+mn-lt"/>
            </a:endParaRPr>
          </a:p>
        </p:txBody>
      </p:sp>
    </p:spTree>
    <p:extLst>
      <p:ext uri="{BB962C8B-B14F-4D97-AF65-F5344CB8AC3E}">
        <p14:creationId xmlns:p14="http://schemas.microsoft.com/office/powerpoint/2010/main" val="27325656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With Metro style device apps</a:t>
            </a:r>
            <a:endParaRPr lang="en-US" dirty="0"/>
          </a:p>
        </p:txBody>
      </p:sp>
      <p:sp>
        <p:nvSpPr>
          <p:cNvPr id="4" name="Content Placeholder 3"/>
          <p:cNvSpPr>
            <a:spLocks noGrp="1"/>
          </p:cNvSpPr>
          <p:nvPr>
            <p:ph type="body" sz="quarter" idx="10"/>
          </p:nvPr>
        </p:nvSpPr>
        <p:spPr/>
        <p:txBody>
          <a:bodyPr/>
          <a:lstStyle/>
          <a:p>
            <a:r>
              <a:rPr lang="en-US" dirty="0"/>
              <a:t>Your code gets into your customers’ hands… automatically</a:t>
            </a:r>
          </a:p>
          <a:p>
            <a:endParaRPr lang="en-US" dirty="0"/>
          </a:p>
          <a:p>
            <a:r>
              <a:rPr lang="en-US" dirty="0"/>
              <a:t>You own all the pixels</a:t>
            </a:r>
          </a:p>
          <a:p>
            <a:endParaRPr lang="en-US" dirty="0"/>
          </a:p>
          <a:p>
            <a:r>
              <a:rPr lang="en-US" dirty="0"/>
              <a:t>You can naturally integrate with built-in Windows experiences</a:t>
            </a:r>
          </a:p>
          <a:p>
            <a:endParaRPr lang="en-US" dirty="0"/>
          </a:p>
          <a:p>
            <a:r>
              <a:rPr lang="en-US" dirty="0"/>
              <a:t>You can use custom functionality from your device &amp; driver</a:t>
            </a:r>
          </a:p>
          <a:p>
            <a:endParaRPr lang="en-US" dirty="0"/>
          </a:p>
          <a:p>
            <a:r>
              <a:rPr lang="en-US" dirty="0"/>
              <a:t>You have the power of easy &amp; comprehensive tools</a:t>
            </a:r>
          </a:p>
        </p:txBody>
      </p:sp>
    </p:spTree>
    <p:extLst>
      <p:ext uri="{BB962C8B-B14F-4D97-AF65-F5344CB8AC3E}">
        <p14:creationId xmlns:p14="http://schemas.microsoft.com/office/powerpoint/2010/main" val="300149115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Distributing your device experience</a:t>
            </a:r>
            <a:endParaRPr lang="en-US" dirty="0"/>
          </a:p>
        </p:txBody>
      </p:sp>
      <p:sp>
        <p:nvSpPr>
          <p:cNvPr id="12" name="Rectangle 11"/>
          <p:cNvSpPr/>
          <p:nvPr/>
        </p:nvSpPr>
        <p:spPr bwMode="auto">
          <a:xfrm>
            <a:off x="512870" y="5200128"/>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meta</a:t>
            </a:r>
            <a:endParaRPr lang="en-US" sz="3200" dirty="0">
              <a:solidFill>
                <a:schemeClr val="tx1"/>
              </a:solidFill>
              <a:latin typeface="+mj-lt"/>
            </a:endParaRPr>
          </a:p>
        </p:txBody>
      </p:sp>
      <p:sp>
        <p:nvSpPr>
          <p:cNvPr id="25" name="Rectangle 24"/>
          <p:cNvSpPr/>
          <p:nvPr/>
        </p:nvSpPr>
        <p:spPr bwMode="auto">
          <a:xfrm>
            <a:off x="506629" y="386168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app</a:t>
            </a:r>
            <a:endParaRPr lang="en-US" sz="3200" dirty="0">
              <a:solidFill>
                <a:schemeClr val="tx1"/>
              </a:solidFill>
              <a:latin typeface="+mj-lt"/>
            </a:endParaRPr>
          </a:p>
        </p:txBody>
      </p:sp>
      <p:sp>
        <p:nvSpPr>
          <p:cNvPr id="11" name="Rectangle 10"/>
          <p:cNvSpPr/>
          <p:nvPr/>
        </p:nvSpPr>
        <p:spPr bwMode="auto">
          <a:xfrm>
            <a:off x="519112" y="2481152"/>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0" name="Rectangle 9"/>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28" name="Down Arrow 27"/>
          <p:cNvSpPr/>
          <p:nvPr/>
        </p:nvSpPr>
        <p:spPr bwMode="auto">
          <a:xfrm>
            <a:off x="886660" y="2111921"/>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Down Arrow 32"/>
          <p:cNvSpPr/>
          <p:nvPr/>
        </p:nvSpPr>
        <p:spPr bwMode="auto">
          <a:xfrm>
            <a:off x="913046" y="3477346"/>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Down Arrow 33"/>
          <p:cNvSpPr/>
          <p:nvPr/>
        </p:nvSpPr>
        <p:spPr bwMode="auto">
          <a:xfrm>
            <a:off x="899853" y="4819022"/>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TextBox 37"/>
          <p:cNvSpPr txBox="1"/>
          <p:nvPr/>
        </p:nvSpPr>
        <p:spPr>
          <a:xfrm>
            <a:off x="1930908" y="1118344"/>
            <a:ext cx="9883463"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t>Run the </a:t>
            </a:r>
            <a:r>
              <a:rPr lang="en-US" sz="3200" dirty="0" smtClean="0"/>
              <a:t>Windows </a:t>
            </a:r>
            <a:r>
              <a:rPr lang="en-US" sz="3200" dirty="0"/>
              <a:t>8 certification tests against your device &amp; </a:t>
            </a:r>
            <a:r>
              <a:rPr lang="en-US" sz="3200" dirty="0" smtClean="0"/>
              <a:t>device driver</a:t>
            </a:r>
            <a:endParaRPr lang="en-US" sz="3200" dirty="0"/>
          </a:p>
        </p:txBody>
      </p:sp>
      <p:sp>
        <p:nvSpPr>
          <p:cNvPr id="39" name="TextBox 38"/>
          <p:cNvSpPr txBox="1"/>
          <p:nvPr/>
        </p:nvSpPr>
        <p:spPr>
          <a:xfrm>
            <a:off x="1956236" y="2481152"/>
            <a:ext cx="9908790"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a:t>Submit your device driver to </a:t>
            </a:r>
            <a:r>
              <a:rPr lang="en-US" sz="3200" dirty="0" smtClean="0"/>
              <a:t>Winqual for distribution via Windows Update</a:t>
            </a:r>
          </a:p>
        </p:txBody>
      </p:sp>
      <p:sp>
        <p:nvSpPr>
          <p:cNvPr id="40" name="TextBox 39"/>
          <p:cNvSpPr txBox="1"/>
          <p:nvPr/>
        </p:nvSpPr>
        <p:spPr>
          <a:xfrm>
            <a:off x="1930908" y="3861689"/>
            <a:ext cx="10075045" cy="492443"/>
          </a:xfrm>
          <a:prstGeom prst="rect">
            <a:avLst/>
          </a:prstGeom>
          <a:noFill/>
        </p:spPr>
        <p:txBody>
          <a:bodyPr wrap="square" lIns="0" tIns="0" rIns="0" bIns="0" rtlCol="0">
            <a:spAutoFit/>
          </a:bodyPr>
          <a:lstStyle/>
          <a:p>
            <a:pPr marL="342918" indent="-342900">
              <a:buFont typeface="Arial" pitchFamily="34" charset="0"/>
              <a:buChar char="•"/>
            </a:pPr>
            <a:r>
              <a:rPr lang="en-US" sz="3200" dirty="0"/>
              <a:t>Submit your </a:t>
            </a:r>
            <a:r>
              <a:rPr lang="en-US" sz="3200" dirty="0" smtClean="0"/>
              <a:t>app </a:t>
            </a:r>
            <a:r>
              <a:rPr lang="en-US" sz="3200" dirty="0"/>
              <a:t>to the </a:t>
            </a:r>
            <a:r>
              <a:rPr lang="en-US" sz="3200" dirty="0" smtClean="0"/>
              <a:t>Windows Store</a:t>
            </a:r>
            <a:endParaRPr lang="en-US" sz="3200" dirty="0"/>
          </a:p>
        </p:txBody>
      </p:sp>
      <p:sp>
        <p:nvSpPr>
          <p:cNvPr id="41" name="TextBox 40"/>
          <p:cNvSpPr txBox="1"/>
          <p:nvPr/>
        </p:nvSpPr>
        <p:spPr>
          <a:xfrm>
            <a:off x="1956235" y="5200128"/>
            <a:ext cx="8957187" cy="1477328"/>
          </a:xfrm>
          <a:prstGeom prst="rect">
            <a:avLst/>
          </a:prstGeom>
          <a:noFill/>
        </p:spPr>
        <p:txBody>
          <a:bodyPr wrap="square" lIns="0" tIns="0" rIns="0" bIns="0" rtlCol="0">
            <a:spAutoFit/>
          </a:bodyPr>
          <a:lstStyle/>
          <a:p>
            <a:pPr marL="342918" indent="-342900">
              <a:buFont typeface="Arial" pitchFamily="34" charset="0"/>
              <a:buChar char="•"/>
            </a:pPr>
            <a:r>
              <a:rPr lang="en-US" sz="3200" dirty="0"/>
              <a:t>Submit your </a:t>
            </a:r>
            <a:r>
              <a:rPr lang="en-US" sz="3200" dirty="0" smtClean="0"/>
              <a:t>device </a:t>
            </a:r>
            <a:r>
              <a:rPr lang="en-US" sz="3200" dirty="0"/>
              <a:t>metadata package to Winqual for distribution via Windows Metadata and Internet </a:t>
            </a:r>
            <a:r>
              <a:rPr lang="en-US" sz="3200" dirty="0" smtClean="0"/>
              <a:t>Services</a:t>
            </a:r>
            <a:endParaRPr lang="en-US" sz="3200" dirty="0"/>
          </a:p>
        </p:txBody>
      </p:sp>
      <p:sp>
        <p:nvSpPr>
          <p:cNvPr id="20"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 name="File Icon"/>
          <p:cNvSpPr>
            <a:spLocks noEditPoints="1"/>
          </p:cNvSpPr>
          <p:nvPr/>
        </p:nvSpPr>
        <p:spPr bwMode="auto">
          <a:xfrm>
            <a:off x="854454" y="2695888"/>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6451946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You can easily add more features to your app later via an update</a:t>
            </a:r>
            <a:endParaRPr lang="en-US" dirty="0">
              <a:latin typeface="+mn-lt"/>
            </a:endParaRPr>
          </a:p>
        </p:txBody>
      </p:sp>
    </p:spTree>
    <p:extLst>
      <p:ext uri="{BB962C8B-B14F-4D97-AF65-F5344CB8AC3E}">
        <p14:creationId xmlns:p14="http://schemas.microsoft.com/office/powerpoint/2010/main" val="273256568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Updating your device experience</a:t>
            </a:r>
            <a:endParaRPr lang="en-US" dirty="0"/>
          </a:p>
        </p:txBody>
      </p:sp>
      <p:sp>
        <p:nvSpPr>
          <p:cNvPr id="12" name="Rectangle 11"/>
          <p:cNvSpPr/>
          <p:nvPr/>
        </p:nvSpPr>
        <p:spPr bwMode="auto">
          <a:xfrm>
            <a:off x="512870" y="5200128"/>
            <a:ext cx="1172246" cy="993859"/>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meta</a:t>
            </a:r>
            <a:endParaRPr lang="en-US" sz="3200" dirty="0">
              <a:solidFill>
                <a:schemeClr val="tx1"/>
              </a:solidFill>
              <a:latin typeface="+mj-lt"/>
            </a:endParaRPr>
          </a:p>
        </p:txBody>
      </p:sp>
      <p:sp>
        <p:nvSpPr>
          <p:cNvPr id="25" name="Rectangle 24"/>
          <p:cNvSpPr/>
          <p:nvPr/>
        </p:nvSpPr>
        <p:spPr bwMode="auto">
          <a:xfrm>
            <a:off x="506629" y="3861689"/>
            <a:ext cx="1172246" cy="957334"/>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latin typeface="+mj-lt"/>
              </a:rPr>
              <a:t>app</a:t>
            </a:r>
            <a:endParaRPr lang="en-US" sz="3200" dirty="0">
              <a:solidFill>
                <a:schemeClr val="tx1"/>
              </a:solidFill>
              <a:latin typeface="+mj-lt"/>
            </a:endParaRPr>
          </a:p>
        </p:txBody>
      </p:sp>
      <p:sp>
        <p:nvSpPr>
          <p:cNvPr id="11" name="Rectangle 10"/>
          <p:cNvSpPr/>
          <p:nvPr/>
        </p:nvSpPr>
        <p:spPr bwMode="auto">
          <a:xfrm>
            <a:off x="519112" y="2481152"/>
            <a:ext cx="1153522" cy="999431"/>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4" name="Rectangle 3"/>
          <p:cNvSpPr/>
          <p:nvPr/>
        </p:nvSpPr>
        <p:spPr bwMode="auto">
          <a:xfrm>
            <a:off x="322906" y="2481152"/>
            <a:ext cx="2678269" cy="2844826"/>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10" name="Rectangle 9"/>
          <p:cNvSpPr/>
          <p:nvPr/>
        </p:nvSpPr>
        <p:spPr bwMode="auto">
          <a:xfrm>
            <a:off x="485968" y="1118344"/>
            <a:ext cx="1186666" cy="981702"/>
          </a:xfrm>
          <a:prstGeom prst="rect">
            <a:avLst/>
          </a:prstGeom>
          <a:solidFill>
            <a:srgbClr val="65BC46"/>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28" name="Down Arrow 27"/>
          <p:cNvSpPr/>
          <p:nvPr/>
        </p:nvSpPr>
        <p:spPr bwMode="auto">
          <a:xfrm>
            <a:off x="886660" y="2111921"/>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Down Arrow 32"/>
          <p:cNvSpPr/>
          <p:nvPr/>
        </p:nvSpPr>
        <p:spPr bwMode="auto">
          <a:xfrm>
            <a:off x="913046" y="3477346"/>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Down Arrow 33"/>
          <p:cNvSpPr/>
          <p:nvPr/>
        </p:nvSpPr>
        <p:spPr bwMode="auto">
          <a:xfrm>
            <a:off x="899853" y="4819022"/>
            <a:ext cx="332509" cy="381106"/>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TextBox 37"/>
          <p:cNvSpPr txBox="1"/>
          <p:nvPr/>
        </p:nvSpPr>
        <p:spPr>
          <a:xfrm>
            <a:off x="1930908" y="1118344"/>
            <a:ext cx="9883463"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You can make one device experience work with multiple devices</a:t>
            </a:r>
            <a:endParaRPr lang="en-US" sz="3200" dirty="0"/>
          </a:p>
        </p:txBody>
      </p:sp>
      <p:sp>
        <p:nvSpPr>
          <p:cNvPr id="39" name="TextBox 38"/>
          <p:cNvSpPr txBox="1"/>
          <p:nvPr/>
        </p:nvSpPr>
        <p:spPr>
          <a:xfrm>
            <a:off x="1956236" y="2481152"/>
            <a:ext cx="9908790"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Windows doesn’t automatically install a new driver over an old driver</a:t>
            </a:r>
          </a:p>
        </p:txBody>
      </p:sp>
      <p:sp>
        <p:nvSpPr>
          <p:cNvPr id="40" name="TextBox 39"/>
          <p:cNvSpPr txBox="1"/>
          <p:nvPr/>
        </p:nvSpPr>
        <p:spPr>
          <a:xfrm>
            <a:off x="1930908" y="3861689"/>
            <a:ext cx="10075045"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Users manually install app updates, so be robust to driver versioning</a:t>
            </a:r>
            <a:endParaRPr lang="en-US" sz="3200" dirty="0"/>
          </a:p>
        </p:txBody>
      </p:sp>
      <p:sp>
        <p:nvSpPr>
          <p:cNvPr id="41" name="TextBox 40"/>
          <p:cNvSpPr txBox="1"/>
          <p:nvPr/>
        </p:nvSpPr>
        <p:spPr>
          <a:xfrm>
            <a:off x="1956235" y="5200128"/>
            <a:ext cx="8957187" cy="984885"/>
          </a:xfrm>
          <a:prstGeom prst="rect">
            <a:avLst/>
          </a:prstGeom>
          <a:noFill/>
        </p:spPr>
        <p:txBody>
          <a:bodyPr wrap="square" lIns="0" tIns="0" rIns="0" bIns="0" rtlCol="0">
            <a:spAutoFit/>
          </a:bodyPr>
          <a:lstStyle/>
          <a:p>
            <a:pPr marL="342918" indent="-342900">
              <a:buFont typeface="Arial" pitchFamily="34" charset="0"/>
              <a:buChar char="•"/>
            </a:pPr>
            <a:r>
              <a:rPr lang="en-US" sz="3200" dirty="0" smtClean="0"/>
              <a:t>Windows automatically installs updated device metadata</a:t>
            </a:r>
            <a:endParaRPr lang="en-US" sz="3200" dirty="0"/>
          </a:p>
        </p:txBody>
      </p:sp>
      <p:sp>
        <p:nvSpPr>
          <p:cNvPr id="20" name="Camera Video Icon"/>
          <p:cNvSpPr>
            <a:spLocks noEditPoints="1"/>
          </p:cNvSpPr>
          <p:nvPr/>
        </p:nvSpPr>
        <p:spPr bwMode="auto">
          <a:xfrm>
            <a:off x="772386" y="1353304"/>
            <a:ext cx="653214" cy="511782"/>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 name="File Icon"/>
          <p:cNvSpPr>
            <a:spLocks noEditPoints="1"/>
          </p:cNvSpPr>
          <p:nvPr/>
        </p:nvSpPr>
        <p:spPr bwMode="auto">
          <a:xfrm>
            <a:off x="854454" y="2695888"/>
            <a:ext cx="431164" cy="569957"/>
          </a:xfrm>
          <a:custGeom>
            <a:avLst/>
            <a:gdLst>
              <a:gd name="T0" fmla="*/ 1025 w 1025"/>
              <a:gd name="T1" fmla="*/ 328 h 1354"/>
              <a:gd name="T2" fmla="*/ 774 w 1025"/>
              <a:gd name="T3" fmla="*/ 328 h 1354"/>
              <a:gd name="T4" fmla="*/ 705 w 1025"/>
              <a:gd name="T5" fmla="*/ 259 h 1354"/>
              <a:gd name="T6" fmla="*/ 705 w 1025"/>
              <a:gd name="T7" fmla="*/ 0 h 1354"/>
              <a:gd name="T8" fmla="*/ 1025 w 1025"/>
              <a:gd name="T9" fmla="*/ 328 h 1354"/>
              <a:gd name="T10" fmla="*/ 1025 w 1025"/>
              <a:gd name="T11" fmla="*/ 377 h 1354"/>
              <a:gd name="T12" fmla="*/ 751 w 1025"/>
              <a:gd name="T13" fmla="*/ 377 h 1354"/>
              <a:gd name="T14" fmla="*/ 657 w 1025"/>
              <a:gd name="T15" fmla="*/ 284 h 1354"/>
              <a:gd name="T16" fmla="*/ 657 w 1025"/>
              <a:gd name="T17" fmla="*/ 0 h 1354"/>
              <a:gd name="T18" fmla="*/ 94 w 1025"/>
              <a:gd name="T19" fmla="*/ 0 h 1354"/>
              <a:gd name="T20" fmla="*/ 0 w 1025"/>
              <a:gd name="T21" fmla="*/ 94 h 1354"/>
              <a:gd name="T22" fmla="*/ 0 w 1025"/>
              <a:gd name="T23" fmla="*/ 1260 h 1354"/>
              <a:gd name="T24" fmla="*/ 94 w 1025"/>
              <a:gd name="T25" fmla="*/ 1354 h 1354"/>
              <a:gd name="T26" fmla="*/ 931 w 1025"/>
              <a:gd name="T27" fmla="*/ 1354 h 1354"/>
              <a:gd name="T28" fmla="*/ 1025 w 1025"/>
              <a:gd name="T29" fmla="*/ 1260 h 1354"/>
              <a:gd name="T30" fmla="*/ 1025 w 1025"/>
              <a:gd name="T31" fmla="*/ 37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 h="1354">
                <a:moveTo>
                  <a:pt x="1025" y="328"/>
                </a:moveTo>
                <a:cubicBezTo>
                  <a:pt x="774" y="328"/>
                  <a:pt x="774" y="328"/>
                  <a:pt x="774" y="328"/>
                </a:cubicBezTo>
                <a:cubicBezTo>
                  <a:pt x="736" y="328"/>
                  <a:pt x="705" y="297"/>
                  <a:pt x="705" y="259"/>
                </a:cubicBezTo>
                <a:cubicBezTo>
                  <a:pt x="705" y="0"/>
                  <a:pt x="705" y="0"/>
                  <a:pt x="705" y="0"/>
                </a:cubicBezTo>
                <a:lnTo>
                  <a:pt x="1025" y="328"/>
                </a:lnTo>
                <a:close/>
                <a:moveTo>
                  <a:pt x="1025" y="377"/>
                </a:moveTo>
                <a:cubicBezTo>
                  <a:pt x="751" y="377"/>
                  <a:pt x="751" y="377"/>
                  <a:pt x="751" y="377"/>
                </a:cubicBezTo>
                <a:cubicBezTo>
                  <a:pt x="699" y="377"/>
                  <a:pt x="657" y="335"/>
                  <a:pt x="657" y="284"/>
                </a:cubicBezTo>
                <a:cubicBezTo>
                  <a:pt x="657" y="0"/>
                  <a:pt x="657" y="0"/>
                  <a:pt x="657" y="0"/>
                </a:cubicBezTo>
                <a:cubicBezTo>
                  <a:pt x="94" y="0"/>
                  <a:pt x="94" y="0"/>
                  <a:pt x="94" y="0"/>
                </a:cubicBezTo>
                <a:cubicBezTo>
                  <a:pt x="42" y="0"/>
                  <a:pt x="0" y="42"/>
                  <a:pt x="0" y="94"/>
                </a:cubicBezTo>
                <a:cubicBezTo>
                  <a:pt x="0" y="1260"/>
                  <a:pt x="0" y="1260"/>
                  <a:pt x="0" y="1260"/>
                </a:cubicBezTo>
                <a:cubicBezTo>
                  <a:pt x="0" y="1312"/>
                  <a:pt x="42" y="1354"/>
                  <a:pt x="94" y="1354"/>
                </a:cubicBezTo>
                <a:cubicBezTo>
                  <a:pt x="931" y="1354"/>
                  <a:pt x="931" y="1354"/>
                  <a:pt x="931" y="1354"/>
                </a:cubicBezTo>
                <a:cubicBezTo>
                  <a:pt x="983" y="1354"/>
                  <a:pt x="1025" y="1312"/>
                  <a:pt x="1025" y="1260"/>
                </a:cubicBezTo>
                <a:lnTo>
                  <a:pt x="1025" y="3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97913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latin typeface="+mj-lt"/>
              </a:rPr>
              <a:t>Recap</a:t>
            </a:r>
            <a:endParaRPr lang="en-US" sz="4400" dirty="0">
              <a:latin typeface="+mj-lt"/>
            </a:endParaRPr>
          </a:p>
        </p:txBody>
      </p:sp>
    </p:spTree>
    <p:extLst>
      <p:ext uri="{BB962C8B-B14F-4D97-AF65-F5344CB8AC3E}">
        <p14:creationId xmlns:p14="http://schemas.microsoft.com/office/powerpoint/2010/main" val="6896548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You can create a Metro style app to differentiate your device, and Windows will distribute it for you</a:t>
            </a:r>
            <a:endParaRPr lang="en-US" dirty="0">
              <a:latin typeface="+mn-lt"/>
            </a:endParaRPr>
          </a:p>
        </p:txBody>
      </p:sp>
    </p:spTree>
    <p:extLst>
      <p:ext uri="{BB962C8B-B14F-4D97-AF65-F5344CB8AC3E}">
        <p14:creationId xmlns:p14="http://schemas.microsoft.com/office/powerpoint/2010/main" val="15504309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With Metro style device apps</a:t>
            </a:r>
            <a:endParaRPr lang="en-US" dirty="0"/>
          </a:p>
        </p:txBody>
      </p:sp>
      <p:sp>
        <p:nvSpPr>
          <p:cNvPr id="4" name="Content Placeholder 3"/>
          <p:cNvSpPr>
            <a:spLocks noGrp="1"/>
          </p:cNvSpPr>
          <p:nvPr>
            <p:ph type="body" sz="quarter" idx="10"/>
          </p:nvPr>
        </p:nvSpPr>
        <p:spPr/>
        <p:txBody>
          <a:bodyPr/>
          <a:lstStyle/>
          <a:p>
            <a:r>
              <a:rPr lang="en-US" dirty="0" smtClean="0"/>
              <a:t>Your code gets into your customers’ hands… automatically</a:t>
            </a:r>
          </a:p>
          <a:p>
            <a:endParaRPr lang="en-US" dirty="0"/>
          </a:p>
          <a:p>
            <a:r>
              <a:rPr lang="en-US" dirty="0" smtClean="0"/>
              <a:t>You own all the pixels</a:t>
            </a:r>
          </a:p>
          <a:p>
            <a:endParaRPr lang="en-US" dirty="0" smtClean="0"/>
          </a:p>
          <a:p>
            <a:r>
              <a:rPr lang="en-US" dirty="0" smtClean="0"/>
              <a:t>You can naturally integrate with built-in Windows experiences</a:t>
            </a:r>
          </a:p>
          <a:p>
            <a:endParaRPr lang="en-US" dirty="0" smtClean="0"/>
          </a:p>
          <a:p>
            <a:r>
              <a:rPr lang="en-US" dirty="0" smtClean="0"/>
              <a:t>You can use custom functionality from your device &amp; driver</a:t>
            </a:r>
          </a:p>
          <a:p>
            <a:endParaRPr lang="en-US" dirty="0"/>
          </a:p>
          <a:p>
            <a:r>
              <a:rPr lang="en-US" dirty="0" smtClean="0"/>
              <a:t>You </a:t>
            </a:r>
            <a:r>
              <a:rPr lang="en-US" dirty="0"/>
              <a:t>have the power of easy </a:t>
            </a:r>
            <a:r>
              <a:rPr lang="en-US" dirty="0" smtClean="0"/>
              <a:t>&amp; comprehensive tools</a:t>
            </a:r>
            <a:endParaRPr lang="en-US" dirty="0"/>
          </a:p>
        </p:txBody>
      </p:sp>
    </p:spTree>
    <p:extLst>
      <p:ext uri="{BB962C8B-B14F-4D97-AF65-F5344CB8AC3E}">
        <p14:creationId xmlns:p14="http://schemas.microsoft.com/office/powerpoint/2010/main" val="91580415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739759"/>
          </a:xfrm>
        </p:spPr>
        <p:txBody>
          <a:bodyPr/>
          <a:lstStyle/>
          <a:p>
            <a:pPr marL="61912" indent="0">
              <a:lnSpc>
                <a:spcPct val="100000"/>
              </a:lnSpc>
              <a:spcBef>
                <a:spcPts val="0"/>
              </a:spcBef>
              <a:buSzTx/>
              <a:buNone/>
            </a:pPr>
            <a:r>
              <a:rPr lang="en-US" sz="2800" dirty="0">
                <a:solidFill>
                  <a:schemeClr val="tx1"/>
                </a:solidFill>
              </a:rPr>
              <a:t>[HW-745T] Reimagining the experience for connecting with devices</a:t>
            </a:r>
            <a:endParaRPr lang="en-US" sz="2800" dirty="0" smtClean="0">
              <a:solidFill>
                <a:schemeClr val="tx1"/>
              </a:solidFill>
            </a:endParaRPr>
          </a:p>
          <a:p>
            <a:pPr marL="61912" indent="0">
              <a:lnSpc>
                <a:spcPct val="100000"/>
              </a:lnSpc>
              <a:spcBef>
                <a:spcPts val="0"/>
              </a:spcBef>
              <a:buSzTx/>
              <a:buNone/>
            </a:pPr>
            <a:r>
              <a:rPr lang="en-US" sz="2800" dirty="0">
                <a:solidFill>
                  <a:schemeClr val="tx1"/>
                </a:solidFill>
              </a:rPr>
              <a:t>[HW-283T] </a:t>
            </a:r>
            <a:r>
              <a:rPr lang="it-IT" sz="2800" dirty="0">
                <a:solidFill>
                  <a:schemeClr val="tx1"/>
                </a:solidFill>
              </a:rPr>
              <a:t>Introducing Metro style device apps</a:t>
            </a:r>
            <a:endParaRPr lang="en-US" sz="2800" dirty="0">
              <a:solidFill>
                <a:schemeClr val="tx1"/>
              </a:solidFill>
            </a:endParaRPr>
          </a:p>
          <a:p>
            <a:pPr marL="61912" indent="0">
              <a:lnSpc>
                <a:spcPct val="100000"/>
              </a:lnSpc>
              <a:spcBef>
                <a:spcPts val="0"/>
              </a:spcBef>
              <a:buSzTx/>
              <a:buNone/>
            </a:pPr>
            <a:r>
              <a:rPr lang="en-US" sz="2800" dirty="0">
                <a:solidFill>
                  <a:schemeClr val="tx1"/>
                </a:solidFill>
              </a:rPr>
              <a:t>[HW-715T] Building a great Metro style device app for your </a:t>
            </a:r>
            <a:r>
              <a:rPr lang="en-US" sz="2800" dirty="0" smtClean="0">
                <a:solidFill>
                  <a:schemeClr val="tx1"/>
                </a:solidFill>
              </a:rPr>
              <a:t>camera</a:t>
            </a:r>
          </a:p>
          <a:p>
            <a:pPr marL="61912" indent="0">
              <a:lnSpc>
                <a:spcPct val="100000"/>
              </a:lnSpc>
              <a:spcBef>
                <a:spcPts val="0"/>
              </a:spcBef>
              <a:buSzTx/>
              <a:buNone/>
            </a:pPr>
            <a:r>
              <a:rPr lang="en-US" sz="2800" dirty="0">
                <a:solidFill>
                  <a:schemeClr val="tx1"/>
                </a:solidFill>
              </a:rPr>
              <a:t>[HW-288T] Building great Metro style apps for mobile broadband </a:t>
            </a:r>
            <a:r>
              <a:rPr lang="en-US" sz="2800" dirty="0" smtClean="0">
                <a:solidFill>
                  <a:schemeClr val="tx1"/>
                </a:solidFill>
              </a:rPr>
              <a:t>devices</a:t>
            </a:r>
          </a:p>
          <a:p>
            <a:pPr marL="61912" indent="0">
              <a:lnSpc>
                <a:spcPct val="100000"/>
              </a:lnSpc>
              <a:spcBef>
                <a:spcPts val="0"/>
              </a:spcBef>
              <a:buSzTx/>
              <a:buNone/>
            </a:pPr>
            <a:r>
              <a:rPr lang="en-US" sz="2800" dirty="0">
                <a:solidFill>
                  <a:schemeClr val="tx1"/>
                </a:solidFill>
              </a:rPr>
              <a:t>[HW-652T] </a:t>
            </a:r>
            <a:r>
              <a:rPr lang="en-US" sz="2800" dirty="0" smtClean="0">
                <a:solidFill>
                  <a:schemeClr val="tx1"/>
                </a:solidFill>
              </a:rPr>
              <a:t>Building </a:t>
            </a:r>
            <a:r>
              <a:rPr lang="en-US" sz="2800" dirty="0">
                <a:solidFill>
                  <a:schemeClr val="tx1"/>
                </a:solidFill>
              </a:rPr>
              <a:t>a great Metro style app for your </a:t>
            </a:r>
            <a:r>
              <a:rPr lang="en-US" sz="2800" dirty="0" smtClean="0">
                <a:solidFill>
                  <a:schemeClr val="tx1"/>
                </a:solidFill>
              </a:rPr>
              <a:t>printer</a:t>
            </a:r>
          </a:p>
          <a:p>
            <a:pPr marL="61912" indent="0">
              <a:lnSpc>
                <a:spcPct val="100000"/>
              </a:lnSpc>
              <a:spcBef>
                <a:spcPts val="0"/>
              </a:spcBef>
              <a:buSzTx/>
              <a:buNone/>
            </a:pPr>
            <a:r>
              <a:rPr lang="en-US" sz="2800" dirty="0">
                <a:solidFill>
                  <a:schemeClr val="tx1"/>
                </a:solidFill>
              </a:rPr>
              <a:t>[HW-747T] Building Metro style apps that connect to specialized devices</a:t>
            </a:r>
            <a:endParaRPr lang="en-US" sz="2800" dirty="0" smtClean="0">
              <a:solidFill>
                <a:schemeClr val="tx1"/>
              </a:solidFill>
            </a:endParaRPr>
          </a:p>
          <a:p>
            <a:pPr marL="61912" indent="0">
              <a:lnSpc>
                <a:spcPct val="100000"/>
              </a:lnSpc>
              <a:spcBef>
                <a:spcPts val="0"/>
              </a:spcBef>
              <a:buSzTx/>
              <a:buNone/>
            </a:pPr>
            <a:r>
              <a:rPr lang="en-US" sz="2800" dirty="0">
                <a:solidFill>
                  <a:schemeClr val="tx1"/>
                </a:solidFill>
              </a:rPr>
              <a:t>[PLAT-905C] Under the hood: installation and updates for Metro style apps</a:t>
            </a:r>
            <a:endParaRPr lang="en-US" sz="2800" dirty="0" smtClean="0">
              <a:solidFill>
                <a:schemeClr val="tx1"/>
              </a:solidFill>
            </a:endParaRPr>
          </a:p>
          <a:p>
            <a:pPr marL="61912" lvl="1" indent="0">
              <a:lnSpc>
                <a:spcPct val="100000"/>
              </a:lnSpc>
              <a:spcBef>
                <a:spcPts val="0"/>
              </a:spcBef>
              <a:buSzTx/>
              <a:buNone/>
            </a:pPr>
            <a:r>
              <a:rPr lang="en-US" dirty="0">
                <a:solidFill>
                  <a:schemeClr val="tx1"/>
                </a:solidFill>
              </a:rPr>
              <a:t>[HW-235T] Developing drivers in Visual Studio</a:t>
            </a:r>
            <a:endParaRPr lang="en-US" dirty="0" smtClean="0">
              <a:solidFill>
                <a:schemeClr val="tx1"/>
              </a:solidFill>
            </a:endParaRPr>
          </a:p>
          <a:p>
            <a:pPr marL="61912" lvl="1" indent="0">
              <a:lnSpc>
                <a:spcPct val="100000"/>
              </a:lnSpc>
              <a:spcBef>
                <a:spcPts val="0"/>
              </a:spcBef>
              <a:buSzTx/>
              <a:buNone/>
            </a:pPr>
            <a:r>
              <a:rPr lang="en-US" dirty="0">
                <a:solidFill>
                  <a:schemeClr val="tx1"/>
                </a:solidFill>
              </a:rPr>
              <a:t>[HW-907C] </a:t>
            </a:r>
            <a:r>
              <a:rPr lang="en-US" dirty="0" smtClean="0">
                <a:solidFill>
                  <a:schemeClr val="tx1"/>
                </a:solidFill>
              </a:rPr>
              <a:t>Inside </a:t>
            </a:r>
            <a:r>
              <a:rPr lang="en-US" dirty="0">
                <a:solidFill>
                  <a:schemeClr val="tx1"/>
                </a:solidFill>
              </a:rPr>
              <a:t>the Windows 8 driver developer workflow</a:t>
            </a:r>
          </a:p>
          <a:p>
            <a:pPr marL="519112" indent="-457200">
              <a:lnSpc>
                <a:spcPct val="100000"/>
              </a:lnSpc>
              <a:spcBef>
                <a:spcPts val="0"/>
              </a:spcBef>
              <a:buSzTx/>
            </a:pPr>
            <a:endParaRPr lang="en-US" sz="2800" dirty="0">
              <a:solidFill>
                <a:schemeClr val="tx1"/>
              </a:solidFill>
            </a:endParaRPr>
          </a:p>
        </p:txBody>
      </p:sp>
    </p:spTree>
    <p:extLst>
      <p:ext uri="{BB962C8B-B14F-4D97-AF65-F5344CB8AC3E}">
        <p14:creationId xmlns:p14="http://schemas.microsoft.com/office/powerpoint/2010/main" val="180354658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4807470"/>
          </a:xfrm>
        </p:spPr>
        <p:txBody>
          <a:bodyPr/>
          <a:lstStyle/>
          <a:p>
            <a:pPr marL="0" lvl="0" indent="0">
              <a:buNone/>
            </a:pPr>
            <a:r>
              <a:rPr lang="en-US" u="sng" dirty="0">
                <a:hlinkClick r:id="rId2"/>
              </a:rPr>
              <a:t>Reimagining the Device Experience for Windows 8</a:t>
            </a:r>
            <a:endParaRPr lang="en-US" dirty="0"/>
          </a:p>
          <a:p>
            <a:pPr marL="0" lvl="0" indent="0">
              <a:buNone/>
            </a:pPr>
            <a:r>
              <a:rPr lang="en-US" u="sng" dirty="0">
                <a:hlinkClick r:id="rId3"/>
              </a:rPr>
              <a:t>Metro style device app </a:t>
            </a:r>
            <a:endParaRPr lang="en-US" dirty="0"/>
          </a:p>
          <a:p>
            <a:pPr marL="0" lvl="0" indent="0">
              <a:buNone/>
            </a:pPr>
            <a:r>
              <a:rPr lang="en-US" u="sng" dirty="0">
                <a:hlinkClick r:id="rId4"/>
              </a:rPr>
              <a:t>Windows Dev Center </a:t>
            </a:r>
            <a:r>
              <a:rPr lang="en-US" u="sng">
                <a:hlinkClick r:id="rId4"/>
              </a:rPr>
              <a:t>home</a:t>
            </a:r>
            <a:r>
              <a:rPr lang="en-US" u="sng"/>
              <a:t> </a:t>
            </a:r>
            <a:endParaRPr lang="en-US" u="sng" smtClean="0"/>
          </a:p>
          <a:p>
            <a:pPr lvl="0"/>
            <a:endParaRPr lang="en-US" u="sng"/>
          </a:p>
          <a:p>
            <a:pPr marL="0" lvl="0" indent="0">
              <a:buNone/>
            </a:pPr>
            <a:r>
              <a:rPr lang="en-US"/>
              <a:t>Questions?	</a:t>
            </a:r>
          </a:p>
          <a:p>
            <a:pPr lvl="1">
              <a:buFont typeface="Wingdings" pitchFamily="2" charset="2"/>
              <a:buChar char="à"/>
            </a:pPr>
            <a:r>
              <a:rPr lang="en-US"/>
              <a:t>Please visit the forums on the Windows Dev Center at </a:t>
            </a:r>
            <a:r>
              <a:rPr lang="en-US" u="sng">
                <a:hlinkClick r:id="rId5"/>
              </a:rPr>
              <a:t>http://forums.dev.windows.com</a:t>
            </a:r>
            <a:endParaRPr lang="en-US" u="sng"/>
          </a:p>
          <a:p>
            <a:pPr lvl="1">
              <a:buFont typeface="Wingdings" pitchFamily="2" charset="2"/>
              <a:buChar char="à"/>
            </a:pPr>
            <a:endParaRPr lang="en-US"/>
          </a:p>
          <a:p>
            <a:pPr lvl="1">
              <a:buFont typeface="Wingdings" pitchFamily="2" charset="2"/>
              <a:buChar char="à"/>
            </a:pPr>
            <a:r>
              <a:rPr lang="en-US"/>
              <a:t>For best response, please include the Build Session #</a:t>
            </a:r>
            <a:r>
              <a:rPr lang="en-US" smtClean="0"/>
              <a:t>275 </a:t>
            </a:r>
            <a:r>
              <a:rPr lang="en-US"/>
              <a:t>in the title of your </a:t>
            </a:r>
            <a:r>
              <a:rPr lang="en-US" smtClean="0"/>
              <a:t>post</a:t>
            </a:r>
            <a:endParaRPr lang="en-US"/>
          </a:p>
        </p:txBody>
      </p:sp>
    </p:spTree>
    <p:extLst>
      <p:ext uri="{BB962C8B-B14F-4D97-AF65-F5344CB8AC3E}">
        <p14:creationId xmlns:p14="http://schemas.microsoft.com/office/powerpoint/2010/main" val="294363260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92521923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434292857"/>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8750582" cy="1446550"/>
          </a:xfrm>
          <a:prstGeom prst="rect">
            <a:avLst/>
          </a:prstGeom>
          <a:noFill/>
        </p:spPr>
        <p:txBody>
          <a:bodyPr wrap="square" rtlCol="0">
            <a:spAutoFit/>
          </a:bodyPr>
          <a:lstStyle/>
          <a:p>
            <a:r>
              <a:rPr lang="en-US" sz="4400" dirty="0" smtClean="0">
                <a:latin typeface="+mj-lt"/>
              </a:rPr>
              <a:t>How to differentiate your device using a Metro </a:t>
            </a:r>
            <a:r>
              <a:rPr lang="en-US" sz="4400" dirty="0">
                <a:latin typeface="+mj-lt"/>
              </a:rPr>
              <a:t>style </a:t>
            </a:r>
            <a:r>
              <a:rPr lang="en-US" sz="4400" dirty="0" smtClean="0">
                <a:latin typeface="+mj-lt"/>
              </a:rPr>
              <a:t>app</a:t>
            </a:r>
            <a:endParaRPr lang="en-US" sz="4400" dirty="0">
              <a:latin typeface="+mj-lt"/>
            </a:endParaRPr>
          </a:p>
        </p:txBody>
      </p:sp>
    </p:spTree>
    <p:extLst>
      <p:ext uri="{BB962C8B-B14F-4D97-AF65-F5344CB8AC3E}">
        <p14:creationId xmlns:p14="http://schemas.microsoft.com/office/powerpoint/2010/main" val="1853719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LifeCam Studio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695623914"/>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t>
            </a:r>
            <a:r>
              <a:rPr lang="en-US" dirty="0"/>
              <a:t>a Metro style app </a:t>
            </a:r>
          </a:p>
        </p:txBody>
      </p:sp>
      <p:sp>
        <p:nvSpPr>
          <p:cNvPr id="3" name="Text Placeholder 2"/>
          <p:cNvSpPr>
            <a:spLocks noGrp="1"/>
          </p:cNvSpPr>
          <p:nvPr>
            <p:ph type="body" sz="quarter" idx="10"/>
          </p:nvPr>
        </p:nvSpPr>
        <p:spPr/>
        <p:txBody>
          <a:bodyPr/>
          <a:lstStyle/>
          <a:p>
            <a:r>
              <a:rPr lang="en-US" dirty="0"/>
              <a:t>Control all the </a:t>
            </a:r>
            <a:r>
              <a:rPr lang="en-US" dirty="0" smtClean="0"/>
              <a:t>pixels</a:t>
            </a:r>
          </a:p>
          <a:p>
            <a:endParaRPr lang="en-US" dirty="0"/>
          </a:p>
          <a:p>
            <a:r>
              <a:rPr lang="en-US" dirty="0" smtClean="0"/>
              <a:t>Use </a:t>
            </a:r>
            <a:r>
              <a:rPr lang="en-US" dirty="0"/>
              <a:t>familiar languages with common </a:t>
            </a:r>
            <a:r>
              <a:rPr lang="en-US" dirty="0" smtClean="0"/>
              <a:t>tools</a:t>
            </a:r>
          </a:p>
          <a:p>
            <a:endParaRPr lang="en-US" dirty="0" smtClean="0"/>
          </a:p>
          <a:p>
            <a:r>
              <a:rPr lang="en-US" dirty="0" smtClean="0"/>
              <a:t>Integrate services from the web</a:t>
            </a:r>
          </a:p>
          <a:p>
            <a:endParaRPr lang="en-US" dirty="0" smtClean="0"/>
          </a:p>
          <a:p>
            <a:r>
              <a:rPr lang="en-US" dirty="0" smtClean="0"/>
              <a:t>Integrate with Windows through app contracts</a:t>
            </a:r>
            <a:endParaRPr lang="en-US" dirty="0"/>
          </a:p>
        </p:txBody>
      </p:sp>
    </p:spTree>
    <p:extLst>
      <p:ext uri="{BB962C8B-B14F-4D97-AF65-F5344CB8AC3E}">
        <p14:creationId xmlns:p14="http://schemas.microsoft.com/office/powerpoint/2010/main" val="4435913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 your app with </a:t>
            </a:r>
            <a:r>
              <a:rPr lang="en-US" dirty="0"/>
              <a:t>your device</a:t>
            </a:r>
          </a:p>
        </p:txBody>
      </p:sp>
      <p:sp>
        <p:nvSpPr>
          <p:cNvPr id="3" name="Text Placeholder 2"/>
          <p:cNvSpPr>
            <a:spLocks noGrp="1"/>
          </p:cNvSpPr>
          <p:nvPr>
            <p:ph type="body" sz="quarter" idx="10"/>
          </p:nvPr>
        </p:nvSpPr>
        <p:spPr/>
        <p:txBody>
          <a:bodyPr/>
          <a:lstStyle/>
          <a:p>
            <a:r>
              <a:rPr lang="en-US" dirty="0" smtClean="0"/>
              <a:t>Windows installs your app when your device </a:t>
            </a:r>
            <a:r>
              <a:rPr lang="en-US" dirty="0"/>
              <a:t>is </a:t>
            </a:r>
            <a:r>
              <a:rPr lang="en-US" dirty="0" smtClean="0"/>
              <a:t>setup</a:t>
            </a:r>
          </a:p>
          <a:p>
            <a:endParaRPr lang="en-US" dirty="0"/>
          </a:p>
          <a:p>
            <a:r>
              <a:rPr lang="en-US" dirty="0" smtClean="0"/>
              <a:t>Your app </a:t>
            </a:r>
            <a:r>
              <a:rPr lang="en-US" dirty="0"/>
              <a:t>can access </a:t>
            </a:r>
            <a:r>
              <a:rPr lang="en-US" dirty="0" smtClean="0"/>
              <a:t>functionality </a:t>
            </a:r>
            <a:r>
              <a:rPr lang="en-US" dirty="0"/>
              <a:t>you </a:t>
            </a:r>
            <a:r>
              <a:rPr lang="en-US" dirty="0" smtClean="0"/>
              <a:t>restrict on your device</a:t>
            </a:r>
          </a:p>
          <a:p>
            <a:endParaRPr lang="en-US" dirty="0"/>
          </a:p>
          <a:p>
            <a:r>
              <a:rPr lang="en-US" dirty="0" smtClean="0"/>
              <a:t>Your app can extend built-in experiences thru app contracts</a:t>
            </a:r>
            <a:endParaRPr lang="en-US" dirty="0"/>
          </a:p>
        </p:txBody>
      </p:sp>
    </p:spTree>
    <p:extLst>
      <p:ext uri="{BB962C8B-B14F-4D97-AF65-F5344CB8AC3E}">
        <p14:creationId xmlns:p14="http://schemas.microsoft.com/office/powerpoint/2010/main" val="13233676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lvl="0" algn="ctr"/>
            <a:r>
              <a:rPr lang="en-US" dirty="0">
                <a:latin typeface="+mn-lt"/>
              </a:rPr>
              <a:t>Metro style </a:t>
            </a:r>
            <a:r>
              <a:rPr lang="en-US" dirty="0" smtClean="0">
                <a:latin typeface="+mn-lt"/>
              </a:rPr>
              <a:t>device apps can extend built-in experiences in a natural way</a:t>
            </a:r>
            <a:endParaRPr lang="en-US" dirty="0">
              <a:latin typeface="+mn-lt"/>
            </a:endParaRPr>
          </a:p>
        </p:txBody>
      </p:sp>
    </p:spTree>
    <p:extLst>
      <p:ext uri="{BB962C8B-B14F-4D97-AF65-F5344CB8AC3E}">
        <p14:creationId xmlns:p14="http://schemas.microsoft.com/office/powerpoint/2010/main" val="11174251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7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8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FB12AC2-8D1C-4557-AF10-3082C6579107}"/>
</file>

<file path=customXml/itemProps2.xml><?xml version="1.0" encoding="utf-8"?>
<ds:datastoreItem xmlns:ds="http://schemas.openxmlformats.org/officeDocument/2006/customXml" ds:itemID="{4BA282E0-627C-49F1-8268-34CCF6F48844}"/>
</file>

<file path=customXml/itemProps3.xml><?xml version="1.0" encoding="utf-8"?>
<ds:datastoreItem xmlns:ds="http://schemas.openxmlformats.org/officeDocument/2006/customXml" ds:itemID="{C9672A16-B69A-4D16-8126-9C13EE2483E1}"/>
</file>

<file path=docProps/app.xml><?xml version="1.0" encoding="utf-8"?>
<Properties xmlns="http://schemas.openxmlformats.org/officeDocument/2006/extended-properties" xmlns:vt="http://schemas.openxmlformats.org/officeDocument/2006/docPropsVTypes">
  <Template>BUILD_Breakout_Template _ SAMPLE for Scott 7.28</Template>
  <TotalTime>8620</TotalTime>
  <Words>2634</Words>
  <Application>Microsoft Office PowerPoint</Application>
  <PresentationFormat>Custom</PresentationFormat>
  <Paragraphs>384</Paragraphs>
  <Slides>50</Slides>
  <Notes>39</Notes>
  <HiddenSlides>0</HiddenSlides>
  <MMClips>0</MMClips>
  <ScaleCrop>false</ScaleCrop>
  <HeadingPairs>
    <vt:vector size="4" baseType="variant">
      <vt:variant>
        <vt:lpstr>Theme</vt:lpstr>
      </vt:variant>
      <vt:variant>
        <vt:i4>13</vt:i4>
      </vt:variant>
      <vt:variant>
        <vt:lpstr>Slide Titles</vt:lpstr>
      </vt:variant>
      <vt:variant>
        <vt:i4>50</vt:i4>
      </vt:variant>
    </vt:vector>
  </HeadingPairs>
  <TitlesOfParts>
    <vt:vector size="6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5_BUILD_Breakout_Template _ SAMPLE for Scott 7.28</vt:lpstr>
      <vt:lpstr>6_BUILD_Breakout_Template _ SAMPLE for Scott 7.28</vt:lpstr>
      <vt:lpstr>7_BUILD_Breakout_Template _ SAMPLE for Scott 7.28</vt:lpstr>
      <vt:lpstr>8_BUILD_Breakout_Template _ SAMPLE for Scott 7.28</vt:lpstr>
      <vt:lpstr>Building and delivering a great Metro style app for your device</vt:lpstr>
      <vt:lpstr>Agenda</vt:lpstr>
      <vt:lpstr>You can create a Metro style app to differentiate your device, and Windows will distribute it for you</vt:lpstr>
      <vt:lpstr>With Metro style device apps</vt:lpstr>
      <vt:lpstr>PowerPoint Presentation</vt:lpstr>
      <vt:lpstr>LifeCam Studio</vt:lpstr>
      <vt:lpstr>Create a Metro style app </vt:lpstr>
      <vt:lpstr>Differentiate your app with your device</vt:lpstr>
      <vt:lpstr>Metro style device apps can extend built-in experiences in a natural way</vt:lpstr>
      <vt:lpstr>PowerPoint Presentation</vt:lpstr>
      <vt:lpstr>PowerPoint Presentation</vt:lpstr>
      <vt:lpstr>PowerPoint Presentation</vt:lpstr>
      <vt:lpstr>Device experience components</vt:lpstr>
      <vt:lpstr>PowerPoint Presentation</vt:lpstr>
      <vt:lpstr>Identifying the device</vt:lpstr>
      <vt:lpstr>Identifying the app and the device metadata</vt:lpstr>
      <vt:lpstr>Binding the driver, metadata and app</vt:lpstr>
      <vt:lpstr>A device experience coming together</vt:lpstr>
      <vt:lpstr>PowerPoint Presentation</vt:lpstr>
      <vt:lpstr>Development lifecycle</vt:lpstr>
      <vt:lpstr>Plan the integration of your hardware and software</vt:lpstr>
      <vt:lpstr>Planning your device experience</vt:lpstr>
      <vt:lpstr>Create the driver, app, and metadata to complete your product offering in software</vt:lpstr>
      <vt:lpstr>Creating your device experience</vt:lpstr>
      <vt:lpstr>Driver  nx6000.inf</vt:lpstr>
      <vt:lpstr>Creating your device experience</vt:lpstr>
      <vt:lpstr>PowerPoint Presentation</vt:lpstr>
      <vt:lpstr>App  StoreManifest.xml</vt:lpstr>
      <vt:lpstr>App  AppxManifest.xml</vt:lpstr>
      <vt:lpstr>App  DashboardView.xaml</vt:lpstr>
      <vt:lpstr>Creating your device experience</vt:lpstr>
      <vt:lpstr>PowerPoint Presentation</vt:lpstr>
      <vt:lpstr>PowerPoint Presentation</vt:lpstr>
      <vt:lpstr>PowerPoint Presentation</vt:lpstr>
      <vt:lpstr>Behind the curtain of the device metadata tool…</vt:lpstr>
      <vt:lpstr>Device metadata  PackageInfo.xml</vt:lpstr>
      <vt:lpstr>Device metadata  PackageInfo.xml</vt:lpstr>
      <vt:lpstr>Device metadata  SoftwareInfo.xml</vt:lpstr>
      <vt:lpstr>Windows services take care of distribution for you</vt:lpstr>
      <vt:lpstr>Distributing your device experience</vt:lpstr>
      <vt:lpstr>You can easily add more features to your app later via an update</vt:lpstr>
      <vt:lpstr>Updating your device experience</vt:lpstr>
      <vt:lpstr>PowerPoint Presentation</vt:lpstr>
      <vt:lpstr>You can create a Metro style app to differentiate your device, and Windows will distribute it for you</vt:lpstr>
      <vt:lpstr>With Metro style device apps</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HW-275T: Building and delivering a great Metro style app for your device</dc:title>
  <dc:subject>BUILD</dc:subject>
  <dc:creator> Max Morris</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173</cp:revision>
  <cp:lastPrinted>2010-05-11T05:02:34Z</cp:lastPrinted>
  <dcterms:created xsi:type="dcterms:W3CDTF">2011-08-03T21:25:07Z</dcterms:created>
  <dcterms:modified xsi:type="dcterms:W3CDTF">2011-09-15T22:58:05Z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