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Default Extension="wdp" ContentType="image/vnd.ms-photo"/>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9"/>
  </p:notesMasterIdLst>
  <p:handoutMasterIdLst>
    <p:handoutMasterId r:id="rId40"/>
  </p:handoutMasterIdLst>
  <p:sldIdLst>
    <p:sldId id="430" r:id="rId8"/>
    <p:sldId id="510" r:id="rId9"/>
    <p:sldId id="512" r:id="rId10"/>
    <p:sldId id="507" r:id="rId11"/>
    <p:sldId id="499" r:id="rId12"/>
    <p:sldId id="551" r:id="rId13"/>
    <p:sldId id="552" r:id="rId14"/>
    <p:sldId id="500" r:id="rId15"/>
    <p:sldId id="501" r:id="rId16"/>
    <p:sldId id="502" r:id="rId17"/>
    <p:sldId id="535" r:id="rId18"/>
    <p:sldId id="486" r:id="rId19"/>
    <p:sldId id="518" r:id="rId20"/>
    <p:sldId id="534" r:id="rId21"/>
    <p:sldId id="532" r:id="rId22"/>
    <p:sldId id="544" r:id="rId23"/>
    <p:sldId id="550" r:id="rId24"/>
    <p:sldId id="466" r:id="rId25"/>
    <p:sldId id="536" r:id="rId26"/>
    <p:sldId id="461" r:id="rId27"/>
    <p:sldId id="555" r:id="rId28"/>
    <p:sldId id="478" r:id="rId29"/>
    <p:sldId id="537" r:id="rId30"/>
    <p:sldId id="541" r:id="rId31"/>
    <p:sldId id="546" r:id="rId32"/>
    <p:sldId id="547" r:id="rId33"/>
    <p:sldId id="548" r:id="rId34"/>
    <p:sldId id="549" r:id="rId35"/>
    <p:sldId id="556" r:id="rId36"/>
    <p:sldId id="271" r:id="rId37"/>
    <p:sldId id="377"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4423"/>
    <a:srgbClr val="65BC46"/>
    <a:srgbClr val="FFFFFF"/>
    <a:srgbClr val="F8F57B"/>
    <a:srgbClr val="457EC1"/>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9" autoAdjust="0"/>
    <p:restoredTop sz="90122" autoAdjust="0"/>
  </p:normalViewPr>
  <p:slideViewPr>
    <p:cSldViewPr snapToGrid="0" snapToObjects="1">
      <p:cViewPr varScale="1">
        <p:scale>
          <a:sx n="77" d="100"/>
          <a:sy n="77" d="100"/>
        </p:scale>
        <p:origin x="-1002" y="-96"/>
      </p:cViewPr>
      <p:guideLst>
        <p:guide orient="horz" pos="144"/>
        <p:guide orient="horz" pos="1200"/>
        <p:guide orient="horz" pos="2408"/>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42" d="100"/>
        <a:sy n="42"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ustomXml" Target="../customXml/item2.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3:58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9175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03904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93296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18049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619689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9236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83840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63450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00844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61968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21488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68914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457200" indent="-457200">
              <a:buFont typeface="Wingdings" pitchFamily="2" charset="2"/>
              <a:buChar cha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3:58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70829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70465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28975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9890881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661945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729" r:id="rId15"/>
    <p:sldLayoutId id="2147483732" r:id="rId16"/>
    <p:sldLayoutId id="2147483815" r:id="rId17"/>
    <p:sldLayoutId id="214748381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go.microsoft.com/fwlink/p/?LinkId=226755" TargetMode="External"/><Relationship Id="rId2" Type="http://schemas.openxmlformats.org/officeDocument/2006/relationships/hyperlink" Target="http://go.microsoft.com/fwlink/p/?LinkId=226758" TargetMode="External"/><Relationship Id="rId1" Type="http://schemas.openxmlformats.org/officeDocument/2006/relationships/slideLayout" Target="../slideLayouts/slideLayout3.xml"/><Relationship Id="rId6" Type="http://schemas.openxmlformats.org/officeDocument/2006/relationships/hyperlink" Target="http://go.microsoft.com/fwlink/p/?LinkId=226757" TargetMode="External"/><Relationship Id="rId5" Type="http://schemas.openxmlformats.org/officeDocument/2006/relationships/hyperlink" Target="http://go.microsoft.com/fwlink/?LinkId=227373&amp;clcid=0x409" TargetMode="External"/><Relationship Id="rId4" Type="http://schemas.openxmlformats.org/officeDocument/2006/relationships/hyperlink" Target="http://go.microsoft.com/fwlink/?LinkId=227371&amp;clcid=0x40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great Metro style apps for mobile broadband devices</a:t>
            </a:r>
          </a:p>
        </p:txBody>
      </p:sp>
      <p:sp>
        <p:nvSpPr>
          <p:cNvPr id="3" name="Subtitle 2"/>
          <p:cNvSpPr>
            <a:spLocks noGrp="1"/>
          </p:cNvSpPr>
          <p:nvPr>
            <p:ph type="subTitle" idx="1"/>
          </p:nvPr>
        </p:nvSpPr>
        <p:spPr>
          <a:xfrm>
            <a:off x="969964" y="3712782"/>
            <a:ext cx="6840536" cy="463255"/>
          </a:xfrm>
        </p:spPr>
        <p:txBody>
          <a:bodyPr/>
          <a:lstStyle/>
          <a:p>
            <a:r>
              <a:rPr lang="en-US" b="1" dirty="0"/>
              <a:t>Dhiraj Gandhi </a:t>
            </a:r>
            <a:endParaRPr lang="en-US" b="1" dirty="0" smtClean="0"/>
          </a:p>
          <a:p>
            <a:r>
              <a:rPr lang="en-US" dirty="0" smtClean="0"/>
              <a:t>Program Manager</a:t>
            </a:r>
          </a:p>
          <a:p>
            <a:r>
              <a:rPr lang="en-US" dirty="0" smtClean="0"/>
              <a:t>Microsoft</a:t>
            </a:r>
          </a:p>
          <a:p>
            <a:endParaRPr lang="en-US" dirty="0" smtClean="0"/>
          </a:p>
        </p:txBody>
      </p:sp>
      <p:sp>
        <p:nvSpPr>
          <p:cNvPr id="9" name="Text Placeholder 8"/>
          <p:cNvSpPr>
            <a:spLocks noGrp="1"/>
          </p:cNvSpPr>
          <p:nvPr>
            <p:ph type="body" sz="quarter" idx="10"/>
          </p:nvPr>
        </p:nvSpPr>
        <p:spPr/>
        <p:txBody>
          <a:bodyPr/>
          <a:lstStyle/>
          <a:p>
            <a:r>
              <a:rPr lang="en-US" dirty="0"/>
              <a:t>HW-288T</a:t>
            </a:r>
          </a:p>
        </p:txBody>
      </p:sp>
      <p:sp>
        <p:nvSpPr>
          <p:cNvPr id="5" name="Subtitle 2"/>
          <p:cNvSpPr txBox="1">
            <a:spLocks/>
          </p:cNvSpPr>
          <p:nvPr/>
        </p:nvSpPr>
        <p:spPr>
          <a:xfrm>
            <a:off x="4990167" y="3699646"/>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t>Samer Sawaya</a:t>
            </a:r>
          </a:p>
          <a:p>
            <a:r>
              <a:rPr lang="en-US" dirty="0" smtClean="0"/>
              <a:t>Program Manager</a:t>
            </a:r>
          </a:p>
          <a:p>
            <a:r>
              <a:rPr lang="en-US" dirty="0" smtClean="0"/>
              <a:t>Microsoft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Help and Support</a:t>
            </a:r>
            <a:endParaRPr lang="en-US" dirty="0"/>
          </a:p>
        </p:txBody>
      </p:sp>
      <p:sp>
        <p:nvSpPr>
          <p:cNvPr id="3" name="Text Placeholder 2"/>
          <p:cNvSpPr>
            <a:spLocks noGrp="1"/>
          </p:cNvSpPr>
          <p:nvPr>
            <p:ph type="body" sz="quarter" idx="10"/>
          </p:nvPr>
        </p:nvSpPr>
        <p:spPr>
          <a:xfrm>
            <a:off x="519114" y="1447800"/>
            <a:ext cx="11149012" cy="5693866"/>
          </a:xfrm>
        </p:spPr>
        <p:txBody>
          <a:bodyPr/>
          <a:lstStyle/>
          <a:p>
            <a:r>
              <a:rPr lang="en-US" dirty="0" smtClean="0"/>
              <a:t>Reduce customer support cost through simplified access to self help</a:t>
            </a:r>
            <a:endParaRPr lang="en-US" dirty="0"/>
          </a:p>
          <a:p>
            <a:endParaRPr lang="en-US" dirty="0" smtClean="0"/>
          </a:p>
          <a:p>
            <a:r>
              <a:rPr lang="en-US" dirty="0" smtClean="0"/>
              <a:t>Design considerations</a:t>
            </a:r>
          </a:p>
          <a:p>
            <a:pPr lvl="1"/>
            <a:r>
              <a:rPr lang="en-US" dirty="0" smtClean="0">
                <a:solidFill>
                  <a:schemeClr val="tx1">
                    <a:lumMod val="65000"/>
                    <a:lumOff val="35000"/>
                  </a:schemeClr>
                </a:solidFill>
              </a:rPr>
              <a:t>Show relevant help by </a:t>
            </a:r>
            <a:r>
              <a:rPr lang="en-US" dirty="0">
                <a:solidFill>
                  <a:schemeClr val="tx1">
                    <a:lumMod val="65000"/>
                    <a:lumOff val="35000"/>
                  </a:schemeClr>
                </a:solidFill>
              </a:rPr>
              <a:t>retrieving device information</a:t>
            </a:r>
          </a:p>
          <a:p>
            <a:pPr lvl="1"/>
            <a:r>
              <a:rPr lang="en-US" dirty="0" smtClean="0"/>
              <a:t>Help user to solve problems without calling customer support</a:t>
            </a:r>
          </a:p>
          <a:p>
            <a:pPr lvl="2"/>
            <a:r>
              <a:rPr lang="en-US" dirty="0" smtClean="0"/>
              <a:t>Create frequently asked questions</a:t>
            </a:r>
          </a:p>
          <a:p>
            <a:pPr lvl="2"/>
            <a:r>
              <a:rPr lang="en-US" dirty="0" smtClean="0"/>
              <a:t>Enable diagnostic information</a:t>
            </a:r>
          </a:p>
          <a:p>
            <a:pPr marL="460375" lvl="1" indent="0">
              <a:buNone/>
            </a:pPr>
            <a:r>
              <a:rPr lang="en-US" dirty="0" smtClean="0"/>
              <a:t> </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17747208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Service Notifications</a:t>
            </a:r>
            <a:endParaRPr lang="en-US" dirty="0"/>
          </a:p>
        </p:txBody>
      </p:sp>
      <p:sp>
        <p:nvSpPr>
          <p:cNvPr id="3" name="Text Placeholder 2"/>
          <p:cNvSpPr>
            <a:spLocks noGrp="1"/>
          </p:cNvSpPr>
          <p:nvPr>
            <p:ph type="body" sz="quarter" idx="10"/>
          </p:nvPr>
        </p:nvSpPr>
        <p:spPr>
          <a:xfrm>
            <a:off x="519114" y="1080655"/>
            <a:ext cx="11515570" cy="5890843"/>
          </a:xfrm>
        </p:spPr>
        <p:txBody>
          <a:bodyPr/>
          <a:lstStyle/>
          <a:p>
            <a:r>
              <a:rPr lang="en-US" dirty="0"/>
              <a:t>Keep customers informed with </a:t>
            </a:r>
            <a:r>
              <a:rPr lang="en-US" dirty="0" smtClean="0"/>
              <a:t>notifications</a:t>
            </a:r>
          </a:p>
          <a:p>
            <a:pPr marL="806450" lvl="3" indent="-460375"/>
            <a:r>
              <a:rPr lang="en-US" sz="2400" dirty="0" smtClean="0"/>
              <a:t>Approaching Data Cap</a:t>
            </a:r>
          </a:p>
          <a:p>
            <a:pPr marL="806450" lvl="3" indent="-460375"/>
            <a:r>
              <a:rPr lang="en-US" sz="2400" dirty="0" smtClean="0"/>
              <a:t>Currently roaming</a:t>
            </a:r>
          </a:p>
          <a:p>
            <a:pPr marL="806450" lvl="3" indent="-460375"/>
            <a:r>
              <a:rPr lang="en-US" sz="2400" dirty="0" smtClean="0"/>
              <a:t>Plan Activation</a:t>
            </a:r>
            <a:endParaRPr lang="en-US" sz="2400" dirty="0"/>
          </a:p>
          <a:p>
            <a:endParaRPr lang="en-US" dirty="0" smtClean="0"/>
          </a:p>
          <a:p>
            <a:r>
              <a:rPr lang="en-US" dirty="0" smtClean="0"/>
              <a:t>Design Considerations</a:t>
            </a:r>
          </a:p>
          <a:p>
            <a:pPr lvl="1"/>
            <a:r>
              <a:rPr lang="en-US" dirty="0" smtClean="0"/>
              <a:t>Use </a:t>
            </a:r>
            <a:r>
              <a:rPr lang="en-US" dirty="0"/>
              <a:t>Windows Push Notifications framework or use existing SMS or USSD notifications channels</a:t>
            </a:r>
          </a:p>
          <a:p>
            <a:pPr lvl="1"/>
            <a:r>
              <a:rPr lang="en-US" dirty="0" smtClean="0"/>
              <a:t>Service </a:t>
            </a:r>
            <a:r>
              <a:rPr lang="en-US" dirty="0"/>
              <a:t>SMS notifications separated from general SMS API</a:t>
            </a:r>
          </a:p>
          <a:p>
            <a:pPr lvl="1"/>
            <a:r>
              <a:rPr lang="en-US" dirty="0" smtClean="0"/>
              <a:t>Provide </a:t>
            </a:r>
            <a:r>
              <a:rPr lang="en-US" dirty="0"/>
              <a:t>operator SMS notification filtering rules using Provisioning Metadata</a:t>
            </a:r>
          </a:p>
          <a:p>
            <a:pPr lvl="1"/>
            <a:r>
              <a:rPr lang="en-US" dirty="0" smtClean="0"/>
              <a:t>New </a:t>
            </a:r>
            <a:r>
              <a:rPr lang="en-US" dirty="0"/>
              <a:t>service SMS and USSD notification background event</a:t>
            </a:r>
          </a:p>
          <a:p>
            <a:pPr lvl="1"/>
            <a:endParaRPr lang="en-US" dirty="0"/>
          </a:p>
        </p:txBody>
      </p:sp>
    </p:spTree>
    <p:extLst>
      <p:ext uri="{BB962C8B-B14F-4D97-AF65-F5344CB8AC3E}">
        <p14:creationId xmlns:p14="http://schemas.microsoft.com/office/powerpoint/2010/main" val="25196486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design considerations for your app</a:t>
            </a:r>
            <a:endParaRPr lang="en-US" dirty="0"/>
          </a:p>
        </p:txBody>
      </p:sp>
      <p:sp>
        <p:nvSpPr>
          <p:cNvPr id="5" name="Text Placeholder 4"/>
          <p:cNvSpPr>
            <a:spLocks noGrp="1"/>
          </p:cNvSpPr>
          <p:nvPr>
            <p:ph type="body" sz="quarter" idx="10"/>
          </p:nvPr>
        </p:nvSpPr>
        <p:spPr>
          <a:xfrm>
            <a:off x="519114" y="1447800"/>
            <a:ext cx="11149012" cy="5047536"/>
          </a:xfrm>
        </p:spPr>
        <p:txBody>
          <a:bodyPr/>
          <a:lstStyle/>
          <a:p>
            <a:r>
              <a:rPr lang="en-US" dirty="0" smtClean="0"/>
              <a:t>Present relevant information using Start Screen tile </a:t>
            </a:r>
            <a:endParaRPr lang="en-US" dirty="0"/>
          </a:p>
          <a:p>
            <a:r>
              <a:rPr lang="en-US" dirty="0"/>
              <a:t>Increase awareness of your value added services </a:t>
            </a:r>
          </a:p>
          <a:p>
            <a:r>
              <a:rPr lang="en-US" dirty="0"/>
              <a:t>Enable cost aware </a:t>
            </a:r>
            <a:r>
              <a:rPr lang="en-US" dirty="0" smtClean="0"/>
              <a:t>networking</a:t>
            </a:r>
            <a:endParaRPr lang="en-US" dirty="0"/>
          </a:p>
          <a:p>
            <a:endParaRPr lang="en-US" dirty="0" smtClean="0"/>
          </a:p>
          <a:p>
            <a:r>
              <a:rPr lang="en-US" dirty="0" smtClean="0"/>
              <a:t>Background processing</a:t>
            </a:r>
          </a:p>
          <a:p>
            <a:pPr lvl="1"/>
            <a:r>
              <a:rPr lang="en-US" dirty="0" smtClean="0"/>
              <a:t>Connection status </a:t>
            </a:r>
            <a:r>
              <a:rPr lang="en-US" dirty="0"/>
              <a:t>c</a:t>
            </a:r>
            <a:r>
              <a:rPr lang="en-US" dirty="0" smtClean="0"/>
              <a:t>hange</a:t>
            </a:r>
          </a:p>
          <a:p>
            <a:pPr lvl="1"/>
            <a:r>
              <a:rPr lang="en-US" dirty="0" smtClean="0"/>
              <a:t>Data usage</a:t>
            </a:r>
          </a:p>
          <a:p>
            <a:pPr lvl="1"/>
            <a:r>
              <a:rPr lang="en-US" dirty="0" smtClean="0"/>
              <a:t>SMS/USSD notifications</a:t>
            </a:r>
            <a:endParaRPr lang="en-US" dirty="0"/>
          </a:p>
          <a:p>
            <a:pPr lvl="1"/>
            <a:endParaRPr lang="en-US" dirty="0"/>
          </a:p>
          <a:p>
            <a:endParaRPr lang="en-US" dirty="0"/>
          </a:p>
        </p:txBody>
      </p:sp>
    </p:spTree>
    <p:extLst>
      <p:ext uri="{BB962C8B-B14F-4D97-AF65-F5344CB8AC3E}">
        <p14:creationId xmlns:p14="http://schemas.microsoft.com/office/powerpoint/2010/main" val="39783632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14135" y="640082"/>
            <a:ext cx="10978056" cy="769441"/>
          </a:xfrm>
          <a:prstGeom prst="rect">
            <a:avLst/>
          </a:prstGeom>
          <a:noFill/>
        </p:spPr>
        <p:txBody>
          <a:bodyPr wrap="square" rtlCol="0">
            <a:spAutoFit/>
          </a:bodyPr>
          <a:lstStyle/>
          <a:p>
            <a:r>
              <a:rPr lang="en-US" sz="4400" dirty="0" smtClean="0"/>
              <a:t>APIs for Metro </a:t>
            </a:r>
            <a:r>
              <a:rPr lang="en-US" sz="4400" dirty="0"/>
              <a:t>style mobile broadband app</a:t>
            </a:r>
            <a:endParaRPr lang="en-US" sz="4400" dirty="0">
              <a:latin typeface="Segoe UI Semibold" pitchFamily="34" charset="0"/>
              <a:ea typeface="Segoe UI" pitchFamily="34" charset="0"/>
              <a:cs typeface="Segoe UI" pitchFamily="34" charset="0"/>
            </a:endParaRPr>
          </a:p>
        </p:txBody>
      </p:sp>
      <p:sp>
        <p:nvSpPr>
          <p:cNvPr id="25" name="Rectangle 24"/>
          <p:cNvSpPr/>
          <p:nvPr/>
        </p:nvSpPr>
        <p:spPr>
          <a:xfrm>
            <a:off x="1127783" y="2069883"/>
            <a:ext cx="2437765"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SMS</a:t>
            </a:r>
            <a:endParaRPr lang="en-US" sz="2000" b="1" dirty="0">
              <a:solidFill>
                <a:schemeClr val="tx1"/>
              </a:solidFill>
              <a:latin typeface="Segoe UI Light" pitchFamily="34" charset="0"/>
            </a:endParaRPr>
          </a:p>
        </p:txBody>
      </p:sp>
      <p:sp>
        <p:nvSpPr>
          <p:cNvPr id="26" name="Rectangle 25"/>
          <p:cNvSpPr/>
          <p:nvPr/>
        </p:nvSpPr>
        <p:spPr>
          <a:xfrm>
            <a:off x="4406207" y="2069883"/>
            <a:ext cx="2666118"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USSD</a:t>
            </a:r>
            <a:endParaRPr lang="en-US" sz="2000" b="1" dirty="0">
              <a:solidFill>
                <a:schemeClr val="tx1"/>
              </a:solidFill>
              <a:latin typeface="Segoe UI Light" pitchFamily="34" charset="0"/>
            </a:endParaRPr>
          </a:p>
        </p:txBody>
      </p:sp>
      <p:sp>
        <p:nvSpPr>
          <p:cNvPr id="27" name="Rectangle 26"/>
          <p:cNvSpPr/>
          <p:nvPr/>
        </p:nvSpPr>
        <p:spPr>
          <a:xfrm>
            <a:off x="2791011" y="4647360"/>
            <a:ext cx="2844058"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Data Usage</a:t>
            </a:r>
            <a:endParaRPr lang="en-US" sz="2000" b="1" dirty="0">
              <a:solidFill>
                <a:schemeClr val="tx1"/>
              </a:solidFill>
              <a:latin typeface="Segoe UI Light" pitchFamily="34" charset="0"/>
            </a:endParaRPr>
          </a:p>
        </p:txBody>
      </p:sp>
      <p:sp>
        <p:nvSpPr>
          <p:cNvPr id="29" name="Rectangle 28"/>
          <p:cNvSpPr/>
          <p:nvPr/>
        </p:nvSpPr>
        <p:spPr>
          <a:xfrm>
            <a:off x="1127782" y="3278261"/>
            <a:ext cx="2437765"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a:solidFill>
                  <a:schemeClr val="tx1"/>
                </a:solidFill>
                <a:latin typeface="Segoe UI Light" pitchFamily="34" charset="0"/>
              </a:rPr>
              <a:t>Subscriber &amp; Device </a:t>
            </a:r>
            <a:r>
              <a:rPr lang="en-US" sz="2000" b="1" dirty="0" smtClean="0">
                <a:solidFill>
                  <a:schemeClr val="tx1"/>
                </a:solidFill>
                <a:latin typeface="Segoe UI Light" pitchFamily="34" charset="0"/>
              </a:rPr>
              <a:t>Information</a:t>
            </a:r>
            <a:endParaRPr lang="en-US" sz="2000" b="1" dirty="0">
              <a:solidFill>
                <a:schemeClr val="tx1"/>
              </a:solidFill>
              <a:latin typeface="Segoe UI Light" pitchFamily="34" charset="0"/>
            </a:endParaRPr>
          </a:p>
        </p:txBody>
      </p:sp>
      <p:sp>
        <p:nvSpPr>
          <p:cNvPr id="30" name="Rectangle 29"/>
          <p:cNvSpPr/>
          <p:nvPr/>
        </p:nvSpPr>
        <p:spPr>
          <a:xfrm>
            <a:off x="4446891" y="3278261"/>
            <a:ext cx="2666118"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Device Services</a:t>
            </a:r>
            <a:endParaRPr lang="en-US" sz="2000" b="1" dirty="0">
              <a:solidFill>
                <a:schemeClr val="tx1"/>
              </a:solidFill>
              <a:latin typeface="Segoe UI Light" pitchFamily="34" charset="0"/>
            </a:endParaRPr>
          </a:p>
        </p:txBody>
      </p:sp>
      <p:sp>
        <p:nvSpPr>
          <p:cNvPr id="31" name="Rectangle 30"/>
          <p:cNvSpPr/>
          <p:nvPr/>
        </p:nvSpPr>
        <p:spPr>
          <a:xfrm>
            <a:off x="6549712" y="4647360"/>
            <a:ext cx="2844058"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Provisioning</a:t>
            </a:r>
            <a:endParaRPr lang="en-US" sz="2000" b="1" dirty="0">
              <a:solidFill>
                <a:schemeClr val="tx1"/>
              </a:solidFill>
              <a:latin typeface="Segoe UI Light" pitchFamily="34" charset="0"/>
            </a:endParaRPr>
          </a:p>
        </p:txBody>
      </p:sp>
      <p:sp>
        <p:nvSpPr>
          <p:cNvPr id="11" name="Rectangle 10"/>
          <p:cNvSpPr/>
          <p:nvPr/>
        </p:nvSpPr>
        <p:spPr>
          <a:xfrm>
            <a:off x="7706617" y="2069883"/>
            <a:ext cx="2506529"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Connection Status</a:t>
            </a:r>
            <a:endParaRPr lang="en-US" sz="2000" b="1" dirty="0">
              <a:solidFill>
                <a:schemeClr val="tx1"/>
              </a:solidFill>
              <a:latin typeface="Segoe UI Light" pitchFamily="34" charset="0"/>
            </a:endParaRPr>
          </a:p>
        </p:txBody>
      </p:sp>
      <p:sp>
        <p:nvSpPr>
          <p:cNvPr id="12" name="Rectangle 11"/>
          <p:cNvSpPr/>
          <p:nvPr/>
        </p:nvSpPr>
        <p:spPr>
          <a:xfrm>
            <a:off x="7706617" y="3278261"/>
            <a:ext cx="2506529" cy="9144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chemeClr val="tx1"/>
                </a:solidFill>
                <a:latin typeface="Segoe UI Light" pitchFamily="34" charset="0"/>
              </a:rPr>
              <a:t>Local Data Counter</a:t>
            </a:r>
            <a:endParaRPr lang="en-US" sz="2000" b="1" dirty="0">
              <a:solidFill>
                <a:schemeClr val="tx1"/>
              </a:solidFill>
              <a:latin typeface="Segoe UI Light" pitchFamily="34" charset="0"/>
            </a:endParaRPr>
          </a:p>
        </p:txBody>
      </p:sp>
      <p:sp>
        <p:nvSpPr>
          <p:cNvPr id="5" name="Rectangle 4"/>
          <p:cNvSpPr/>
          <p:nvPr/>
        </p:nvSpPr>
        <p:spPr bwMode="auto">
          <a:xfrm>
            <a:off x="1127781" y="2069883"/>
            <a:ext cx="2437765"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Rectangle 14"/>
          <p:cNvSpPr/>
          <p:nvPr/>
        </p:nvSpPr>
        <p:spPr bwMode="auto">
          <a:xfrm>
            <a:off x="4406207" y="2069883"/>
            <a:ext cx="2666118"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 name="Rectangle 16"/>
          <p:cNvSpPr/>
          <p:nvPr/>
        </p:nvSpPr>
        <p:spPr bwMode="auto">
          <a:xfrm>
            <a:off x="7706617" y="2069883"/>
            <a:ext cx="2506529"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ectangle 17"/>
          <p:cNvSpPr/>
          <p:nvPr/>
        </p:nvSpPr>
        <p:spPr bwMode="auto">
          <a:xfrm>
            <a:off x="4445678" y="3278261"/>
            <a:ext cx="2666118"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Rectangle 20"/>
          <p:cNvSpPr/>
          <p:nvPr/>
        </p:nvSpPr>
        <p:spPr bwMode="auto">
          <a:xfrm>
            <a:off x="1127781" y="3278261"/>
            <a:ext cx="2437767"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Rectangle 21"/>
          <p:cNvSpPr/>
          <p:nvPr/>
        </p:nvSpPr>
        <p:spPr bwMode="auto">
          <a:xfrm>
            <a:off x="7723049" y="3278261"/>
            <a:ext cx="2490097"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Rectangle 22"/>
          <p:cNvSpPr/>
          <p:nvPr/>
        </p:nvSpPr>
        <p:spPr bwMode="auto">
          <a:xfrm>
            <a:off x="2791011" y="4647360"/>
            <a:ext cx="2844058"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8" name="Rectangle 27"/>
          <p:cNvSpPr/>
          <p:nvPr/>
        </p:nvSpPr>
        <p:spPr bwMode="auto">
          <a:xfrm>
            <a:off x="6549712" y="4647360"/>
            <a:ext cx="2844058" cy="914400"/>
          </a:xfrm>
          <a:prstGeom prst="rect">
            <a:avLst/>
          </a:prstGeom>
          <a:noFill/>
          <a:ln w="317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351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Code: Device Information API</a:t>
            </a:r>
            <a:endParaRPr lang="en-US" dirty="0"/>
          </a:p>
        </p:txBody>
      </p:sp>
      <p:sp>
        <p:nvSpPr>
          <p:cNvPr id="6" name="Text Placeholder 5"/>
          <p:cNvSpPr>
            <a:spLocks noGrp="1"/>
          </p:cNvSpPr>
          <p:nvPr>
            <p:ph idx="1"/>
          </p:nvPr>
        </p:nvSpPr>
        <p:spPr>
          <a:xfrm>
            <a:off x="519114" y="1905000"/>
            <a:ext cx="11149011" cy="3397853"/>
          </a:xfrm>
        </p:spPr>
        <p:txBody>
          <a:bodyPr/>
          <a:lstStyle/>
          <a:p>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hardwareInfo</a:t>
            </a:r>
            <a:r>
              <a:rPr lang="en-US" sz="1800" dirty="0">
                <a:solidFill>
                  <a:prstClr val="black"/>
                </a:solidFill>
                <a:latin typeface="Consolas"/>
              </a:rPr>
              <a:t> = </a:t>
            </a:r>
            <a:r>
              <a:rPr lang="en-US" sz="1800" dirty="0" err="1">
                <a:solidFill>
                  <a:prstClr val="black"/>
                </a:solidFill>
                <a:latin typeface="Consolas"/>
              </a:rPr>
              <a:t>mobileBroadbandAccount.tryGetNetworkDeviceInformation</a:t>
            </a:r>
            <a:r>
              <a:rPr lang="en-US" sz="1800" dirty="0">
                <a:solidFill>
                  <a:prstClr val="black"/>
                </a:solidFill>
                <a:latin typeface="Consolas"/>
              </a:rPr>
              <a:t>();</a:t>
            </a:r>
          </a:p>
          <a:p>
            <a:r>
              <a:rPr lang="en-US" sz="1800" dirty="0">
                <a:solidFill>
                  <a:srgbClr val="0000FF"/>
                </a:solidFill>
                <a:latin typeface="Consolas"/>
              </a:rPr>
              <a:t>if</a:t>
            </a:r>
            <a:r>
              <a:rPr lang="en-US" sz="1800" dirty="0">
                <a:solidFill>
                  <a:prstClr val="black"/>
                </a:solidFill>
                <a:latin typeface="Consolas"/>
              </a:rPr>
              <a:t> (</a:t>
            </a:r>
            <a:r>
              <a:rPr lang="en-US" sz="1800" dirty="0" err="1">
                <a:solidFill>
                  <a:prstClr val="black"/>
                </a:solidFill>
                <a:latin typeface="Consolas"/>
              </a:rPr>
              <a:t>hardwareInfo.isValid</a:t>
            </a:r>
            <a:r>
              <a:rPr lang="en-US" sz="1800" dirty="0">
                <a:solidFill>
                  <a:prstClr val="black"/>
                </a:solidFill>
                <a:latin typeface="Consolas"/>
              </a:rPr>
              <a:t>) {</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networkDeviceInfo</a:t>
            </a:r>
            <a:r>
              <a:rPr lang="en-US" sz="1800" dirty="0">
                <a:solidFill>
                  <a:prstClr val="black"/>
                </a:solidFill>
                <a:latin typeface="Consolas"/>
              </a:rPr>
              <a:t> = </a:t>
            </a:r>
            <a:r>
              <a:rPr lang="en-US" sz="1800" dirty="0" err="1">
                <a:solidFill>
                  <a:prstClr val="black"/>
                </a:solidFill>
                <a:latin typeface="Consolas"/>
              </a:rPr>
              <a:t>hardwareInfo.deviceInfo</a:t>
            </a:r>
            <a:r>
              <a:rPr lang="en-US" sz="1800" dirty="0">
                <a:solidFill>
                  <a:prstClr val="black"/>
                </a:solidFill>
                <a:latin typeface="Consolas"/>
              </a:rPr>
              <a:t>;</a:t>
            </a:r>
          </a:p>
          <a:p>
            <a:r>
              <a:rPr lang="en-US" sz="1800" dirty="0">
                <a:solidFill>
                  <a:prstClr val="black"/>
                </a:solidFill>
                <a:latin typeface="Consolas"/>
              </a:rPr>
              <a:t>    </a:t>
            </a:r>
            <a:r>
              <a:rPr lang="en-US" sz="1800" dirty="0" err="1">
                <a:solidFill>
                  <a:prstClr val="black"/>
                </a:solidFill>
                <a:latin typeface="Consolas"/>
              </a:rPr>
              <a:t>document.writeln</a:t>
            </a:r>
            <a:r>
              <a:rPr lang="en-US" sz="1800" dirty="0">
                <a:solidFill>
                  <a:prstClr val="black"/>
                </a:solidFill>
                <a:latin typeface="Consolas"/>
              </a:rPr>
              <a:t>(</a:t>
            </a:r>
            <a:r>
              <a:rPr lang="en-US" sz="1800" dirty="0">
                <a:solidFill>
                  <a:srgbClr val="800000"/>
                </a:solidFill>
                <a:latin typeface="Consolas"/>
              </a:rPr>
              <a:t>"Device ID     : "</a:t>
            </a:r>
            <a:r>
              <a:rPr lang="en-US" sz="1800" dirty="0">
                <a:solidFill>
                  <a:prstClr val="black"/>
                </a:solidFill>
                <a:latin typeface="Consolas"/>
              </a:rPr>
              <a:t> + </a:t>
            </a:r>
            <a:r>
              <a:rPr lang="en-US" sz="1800" dirty="0" err="1">
                <a:solidFill>
                  <a:prstClr val="black"/>
                </a:solidFill>
                <a:latin typeface="Consolas"/>
              </a:rPr>
              <a:t>networkDeviceInfo.deviceId</a:t>
            </a:r>
            <a:r>
              <a:rPr lang="en-US" sz="1800" dirty="0">
                <a:solidFill>
                  <a:prstClr val="black"/>
                </a:solidFill>
                <a:latin typeface="Consolas"/>
              </a:rPr>
              <a:t>);</a:t>
            </a:r>
          </a:p>
          <a:p>
            <a:r>
              <a:rPr lang="en-US" sz="1800" dirty="0">
                <a:solidFill>
                  <a:prstClr val="black"/>
                </a:solidFill>
                <a:latin typeface="Consolas"/>
              </a:rPr>
              <a:t>    </a:t>
            </a:r>
            <a:r>
              <a:rPr lang="en-US" sz="1800" dirty="0" err="1">
                <a:solidFill>
                  <a:prstClr val="black"/>
                </a:solidFill>
                <a:latin typeface="Consolas"/>
              </a:rPr>
              <a:t>document.writeln</a:t>
            </a:r>
            <a:r>
              <a:rPr lang="en-US" sz="1800" dirty="0">
                <a:solidFill>
                  <a:prstClr val="black"/>
                </a:solidFill>
                <a:latin typeface="Consolas"/>
              </a:rPr>
              <a:t>(</a:t>
            </a:r>
            <a:r>
              <a:rPr lang="en-US" sz="1800" dirty="0">
                <a:solidFill>
                  <a:srgbClr val="800000"/>
                </a:solidFill>
                <a:latin typeface="Consolas"/>
              </a:rPr>
              <a:t>"Subscriber ID : "</a:t>
            </a:r>
            <a:r>
              <a:rPr lang="en-US" sz="1800" dirty="0">
                <a:solidFill>
                  <a:prstClr val="black"/>
                </a:solidFill>
                <a:latin typeface="Consolas"/>
              </a:rPr>
              <a:t> + </a:t>
            </a:r>
            <a:r>
              <a:rPr lang="en-US" sz="1800" dirty="0" err="1">
                <a:solidFill>
                  <a:prstClr val="black"/>
                </a:solidFill>
                <a:latin typeface="Consolas"/>
              </a:rPr>
              <a:t>networkDeviceInfo.subscriberId</a:t>
            </a:r>
            <a:r>
              <a:rPr lang="en-US" sz="1800" dirty="0">
                <a:solidFill>
                  <a:prstClr val="black"/>
                </a:solidFill>
                <a:latin typeface="Consolas"/>
              </a:rPr>
              <a:t>);</a:t>
            </a:r>
          </a:p>
          <a:p>
            <a:r>
              <a:rPr lang="en-US" sz="1800" dirty="0">
                <a:solidFill>
                  <a:prstClr val="black"/>
                </a:solidFill>
                <a:latin typeface="Consolas"/>
              </a:rPr>
              <a:t>    </a:t>
            </a:r>
            <a:r>
              <a:rPr lang="en-US" sz="1800" dirty="0" err="1">
                <a:solidFill>
                  <a:prstClr val="black"/>
                </a:solidFill>
                <a:latin typeface="Consolas"/>
              </a:rPr>
              <a:t>document.writeln</a:t>
            </a:r>
            <a:r>
              <a:rPr lang="en-US" sz="1800" dirty="0">
                <a:solidFill>
                  <a:prstClr val="black"/>
                </a:solidFill>
                <a:latin typeface="Consolas"/>
              </a:rPr>
              <a:t>(</a:t>
            </a:r>
            <a:r>
              <a:rPr lang="en-US" sz="1800" dirty="0">
                <a:solidFill>
                  <a:srgbClr val="800000"/>
                </a:solidFill>
                <a:latin typeface="Consolas"/>
              </a:rPr>
              <a:t>"Phone Number  : "</a:t>
            </a:r>
            <a:r>
              <a:rPr lang="en-US" sz="1800" dirty="0">
                <a:solidFill>
                  <a:prstClr val="black"/>
                </a:solidFill>
                <a:latin typeface="Consolas"/>
              </a:rPr>
              <a:t> + </a:t>
            </a:r>
            <a:r>
              <a:rPr lang="en-US" sz="1800" dirty="0" err="1">
                <a:solidFill>
                  <a:prstClr val="black"/>
                </a:solidFill>
                <a:latin typeface="Consolas"/>
              </a:rPr>
              <a:t>networkDeviceInfo.telephoneNumbers</a:t>
            </a:r>
            <a:r>
              <a:rPr lang="en-US" sz="1800" dirty="0">
                <a:solidFill>
                  <a:prstClr val="black"/>
                </a:solidFill>
                <a:latin typeface="Consolas"/>
              </a:rPr>
              <a:t>[0]);</a:t>
            </a:r>
          </a:p>
          <a:p>
            <a:r>
              <a:rPr lang="en-US" sz="1800" dirty="0">
                <a:solidFill>
                  <a:prstClr val="black"/>
                </a:solidFill>
                <a:latin typeface="Consolas"/>
              </a:rPr>
              <a:t>    </a:t>
            </a:r>
            <a:r>
              <a:rPr lang="en-US" sz="1800" dirty="0" err="1">
                <a:solidFill>
                  <a:prstClr val="black"/>
                </a:solidFill>
                <a:latin typeface="Consolas"/>
              </a:rPr>
              <a:t>document.writeln</a:t>
            </a:r>
            <a:r>
              <a:rPr lang="en-US" sz="1800" dirty="0">
                <a:solidFill>
                  <a:prstClr val="black"/>
                </a:solidFill>
                <a:latin typeface="Consolas"/>
              </a:rPr>
              <a:t>(</a:t>
            </a:r>
            <a:r>
              <a:rPr lang="en-US" sz="1800" dirty="0">
                <a:solidFill>
                  <a:srgbClr val="800000"/>
                </a:solidFill>
                <a:latin typeface="Consolas"/>
              </a:rPr>
              <a:t>"SIM ICC ID    : "</a:t>
            </a:r>
            <a:r>
              <a:rPr lang="en-US" sz="1800" dirty="0">
                <a:solidFill>
                  <a:prstClr val="black"/>
                </a:solidFill>
                <a:latin typeface="Consolas"/>
              </a:rPr>
              <a:t> + </a:t>
            </a:r>
            <a:r>
              <a:rPr lang="en-US" sz="1800" dirty="0" err="1">
                <a:solidFill>
                  <a:prstClr val="black"/>
                </a:solidFill>
                <a:latin typeface="Consolas"/>
              </a:rPr>
              <a:t>networkDeviceInfo.simIccId</a:t>
            </a:r>
            <a:r>
              <a:rPr lang="en-US" sz="1800" dirty="0">
                <a:solidFill>
                  <a:prstClr val="black"/>
                </a:solidFill>
                <a:latin typeface="Consolas"/>
              </a:rPr>
              <a:t>);</a:t>
            </a:r>
          </a:p>
          <a:p>
            <a:r>
              <a:rPr lang="en-US" sz="1800" dirty="0">
                <a:solidFill>
                  <a:prstClr val="black"/>
                </a:solidFill>
                <a:latin typeface="Consolas"/>
              </a:rPr>
              <a:t>    </a:t>
            </a:r>
            <a:r>
              <a:rPr lang="en-US" sz="1800" dirty="0" err="1">
                <a:solidFill>
                  <a:prstClr val="black"/>
                </a:solidFill>
                <a:latin typeface="Consolas"/>
              </a:rPr>
              <a:t>document.writeln</a:t>
            </a:r>
            <a:r>
              <a:rPr lang="en-US" sz="1800" dirty="0">
                <a:solidFill>
                  <a:prstClr val="black"/>
                </a:solidFill>
                <a:latin typeface="Consolas"/>
              </a:rPr>
              <a:t>(</a:t>
            </a:r>
            <a:r>
              <a:rPr lang="en-US" sz="1800" dirty="0">
                <a:solidFill>
                  <a:srgbClr val="800000"/>
                </a:solidFill>
                <a:latin typeface="Consolas"/>
              </a:rPr>
              <a:t>"Model         : "</a:t>
            </a:r>
            <a:r>
              <a:rPr lang="en-US" sz="1800" dirty="0">
                <a:solidFill>
                  <a:prstClr val="black"/>
                </a:solidFill>
                <a:latin typeface="Consolas"/>
              </a:rPr>
              <a:t> + </a:t>
            </a:r>
            <a:r>
              <a:rPr lang="en-US" sz="1800" dirty="0" err="1">
                <a:solidFill>
                  <a:prstClr val="black"/>
                </a:solidFill>
                <a:latin typeface="Consolas"/>
              </a:rPr>
              <a:t>networkDeviceInfo.model</a:t>
            </a:r>
            <a:r>
              <a:rPr lang="en-US" sz="1800" dirty="0">
                <a:solidFill>
                  <a:prstClr val="black"/>
                </a:solidFill>
                <a:latin typeface="Consolas"/>
              </a:rPr>
              <a:t>);</a:t>
            </a:r>
          </a:p>
          <a:p>
            <a:r>
              <a:rPr lang="en-US" sz="2000" dirty="0">
                <a:solidFill>
                  <a:prstClr val="black"/>
                </a:solidFill>
                <a:latin typeface="Consolas"/>
              </a:rPr>
              <a:t>}</a:t>
            </a:r>
          </a:p>
          <a:p>
            <a:endParaRPr lang="en-US" sz="2000" dirty="0" smtClean="0"/>
          </a:p>
          <a:p>
            <a:endParaRPr lang="en-US" sz="2000" dirty="0"/>
          </a:p>
        </p:txBody>
      </p:sp>
    </p:spTree>
    <p:extLst>
      <p:ext uri="{BB962C8B-B14F-4D97-AF65-F5344CB8AC3E}">
        <p14:creationId xmlns:p14="http://schemas.microsoft.com/office/powerpoint/2010/main" val="3636745920"/>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  Sending USSD Message</a:t>
            </a:r>
            <a:endParaRPr lang="en-US" dirty="0"/>
          </a:p>
        </p:txBody>
      </p:sp>
      <p:sp>
        <p:nvSpPr>
          <p:cNvPr id="3" name="Content Placeholder 2"/>
          <p:cNvSpPr>
            <a:spLocks noGrp="1"/>
          </p:cNvSpPr>
          <p:nvPr>
            <p:ph idx="1"/>
          </p:nvPr>
        </p:nvSpPr>
        <p:spPr>
          <a:xfrm>
            <a:off x="519114" y="1626684"/>
            <a:ext cx="11149011" cy="2985433"/>
          </a:xfrm>
        </p:spPr>
        <p:txBody>
          <a:bodyPr/>
          <a:lstStyle/>
          <a:p>
            <a:endParaRPr lang="en-US" sz="2000" dirty="0" smtClean="0"/>
          </a:p>
          <a:p>
            <a:r>
              <a:rPr lang="en-US" sz="2000" dirty="0" err="1">
                <a:solidFill>
                  <a:srgbClr val="0000FF"/>
                </a:solidFill>
                <a:latin typeface="Consolas"/>
              </a:rPr>
              <a:t>var</a:t>
            </a:r>
            <a:r>
              <a:rPr lang="en-US" sz="2000" dirty="0">
                <a:solidFill>
                  <a:prstClr val="black"/>
                </a:solidFill>
                <a:latin typeface="Consolas"/>
              </a:rPr>
              <a:t> </a:t>
            </a:r>
            <a:r>
              <a:rPr lang="en-US" sz="2000" dirty="0" err="1">
                <a:solidFill>
                  <a:prstClr val="black"/>
                </a:solidFill>
                <a:latin typeface="Consolas"/>
              </a:rPr>
              <a:t>messageText</a:t>
            </a:r>
            <a:r>
              <a:rPr lang="en-US" sz="2000" dirty="0">
                <a:solidFill>
                  <a:prstClr val="black"/>
                </a:solidFill>
                <a:latin typeface="Consolas"/>
              </a:rPr>
              <a:t> = </a:t>
            </a:r>
            <a:r>
              <a:rPr lang="en-US" sz="2000" dirty="0">
                <a:solidFill>
                  <a:srgbClr val="800000"/>
                </a:solidFill>
                <a:latin typeface="Consolas"/>
              </a:rPr>
              <a:t>"*101#"</a:t>
            </a:r>
            <a:r>
              <a:rPr lang="en-US" sz="2000" dirty="0">
                <a:solidFill>
                  <a:prstClr val="black"/>
                </a:solidFill>
                <a:latin typeface="Consolas"/>
              </a:rPr>
              <a:t>;</a:t>
            </a:r>
          </a:p>
          <a:p>
            <a:r>
              <a:rPr lang="en-US" sz="2000" dirty="0" err="1">
                <a:solidFill>
                  <a:srgbClr val="0000FF"/>
                </a:solidFill>
                <a:latin typeface="Consolas"/>
              </a:rPr>
              <a:t>var</a:t>
            </a:r>
            <a:r>
              <a:rPr lang="en-US" sz="2000" dirty="0">
                <a:solidFill>
                  <a:prstClr val="black"/>
                </a:solidFill>
                <a:latin typeface="Consolas"/>
              </a:rPr>
              <a:t> session = </a:t>
            </a:r>
            <a:r>
              <a:rPr lang="en-US" sz="2000" dirty="0" err="1">
                <a:solidFill>
                  <a:prstClr val="black"/>
                </a:solidFill>
                <a:latin typeface="Consolas"/>
              </a:rPr>
              <a:t>UssdSession.createFromNetworkAccountId</a:t>
            </a:r>
            <a:r>
              <a:rPr lang="en-US" sz="2000" dirty="0">
                <a:solidFill>
                  <a:prstClr val="black"/>
                </a:solidFill>
                <a:latin typeface="Consolas"/>
              </a:rPr>
              <a:t>(</a:t>
            </a:r>
            <a:r>
              <a:rPr lang="en-US" sz="2000" dirty="0" err="1">
                <a:solidFill>
                  <a:prstClr val="black"/>
                </a:solidFill>
                <a:latin typeface="Consolas"/>
              </a:rPr>
              <a:t>accountId</a:t>
            </a:r>
            <a:r>
              <a:rPr lang="en-US" sz="2000" dirty="0">
                <a:solidFill>
                  <a:prstClr val="black"/>
                </a:solidFill>
                <a:latin typeface="Consolas"/>
              </a:rPr>
              <a:t>);</a:t>
            </a:r>
          </a:p>
          <a:p>
            <a:r>
              <a:rPr lang="en-US" sz="2000" dirty="0" err="1">
                <a:solidFill>
                  <a:srgbClr val="0000FF"/>
                </a:solidFill>
                <a:latin typeface="Consolas"/>
              </a:rPr>
              <a:t>var</a:t>
            </a:r>
            <a:r>
              <a:rPr lang="en-US" sz="2000" dirty="0">
                <a:solidFill>
                  <a:prstClr val="black"/>
                </a:solidFill>
                <a:latin typeface="Consolas"/>
              </a:rPr>
              <a:t> message = </a:t>
            </a:r>
            <a:r>
              <a:rPr lang="en-US" sz="2000" dirty="0">
                <a:solidFill>
                  <a:srgbClr val="0000FF"/>
                </a:solidFill>
                <a:latin typeface="Consolas"/>
              </a:rPr>
              <a:t>new</a:t>
            </a:r>
            <a:r>
              <a:rPr lang="en-US" sz="2000" dirty="0">
                <a:solidFill>
                  <a:prstClr val="black"/>
                </a:solidFill>
                <a:latin typeface="Consolas"/>
              </a:rPr>
              <a:t> </a:t>
            </a:r>
            <a:r>
              <a:rPr lang="en-US" sz="2000" dirty="0" err="1">
                <a:solidFill>
                  <a:prstClr val="black"/>
                </a:solidFill>
                <a:latin typeface="Consolas"/>
              </a:rPr>
              <a:t>UssdMessage</a:t>
            </a:r>
            <a:r>
              <a:rPr lang="en-US" sz="2000" dirty="0">
                <a:solidFill>
                  <a:prstClr val="black"/>
                </a:solidFill>
                <a:latin typeface="Consolas"/>
              </a:rPr>
              <a:t>(</a:t>
            </a:r>
            <a:r>
              <a:rPr lang="en-US" sz="2000" dirty="0" err="1">
                <a:solidFill>
                  <a:prstClr val="black"/>
                </a:solidFill>
                <a:latin typeface="Consolas"/>
              </a:rPr>
              <a:t>messageText</a:t>
            </a:r>
            <a:r>
              <a:rPr lang="en-US" sz="2000" dirty="0">
                <a:solidFill>
                  <a:prstClr val="black"/>
                </a:solidFill>
                <a:latin typeface="Consolas"/>
              </a:rPr>
              <a:t>);</a:t>
            </a:r>
          </a:p>
          <a:p>
            <a:r>
              <a:rPr lang="en-US" sz="2000" dirty="0" err="1">
                <a:solidFill>
                  <a:prstClr val="black"/>
                </a:solidFill>
                <a:latin typeface="Consolas"/>
              </a:rPr>
              <a:t>session.sendMessageAndGetReplyAsync</a:t>
            </a:r>
            <a:r>
              <a:rPr lang="en-US" sz="2000" dirty="0">
                <a:solidFill>
                  <a:prstClr val="black"/>
                </a:solidFill>
                <a:latin typeface="Consolas"/>
              </a:rPr>
              <a:t>(message).then (</a:t>
            </a:r>
            <a:r>
              <a:rPr lang="en-US" sz="2000" dirty="0">
                <a:solidFill>
                  <a:srgbClr val="0000FF"/>
                </a:solidFill>
                <a:latin typeface="Consolas"/>
              </a:rPr>
              <a:t>function</a:t>
            </a:r>
            <a:r>
              <a:rPr lang="en-US" sz="2000" dirty="0">
                <a:solidFill>
                  <a:prstClr val="black"/>
                </a:solidFill>
                <a:latin typeface="Consolas"/>
              </a:rPr>
              <a:t> (reply){</a:t>
            </a:r>
          </a:p>
          <a:p>
            <a:r>
              <a:rPr lang="en-US" sz="2000" dirty="0">
                <a:solidFill>
                  <a:prstClr val="black"/>
                </a:solidFill>
                <a:latin typeface="Consolas"/>
              </a:rPr>
              <a:t> </a:t>
            </a:r>
            <a:r>
              <a:rPr lang="en-US" sz="2000" dirty="0" err="1">
                <a:solidFill>
                  <a:srgbClr val="0000FF"/>
                </a:solidFill>
                <a:latin typeface="Consolas"/>
              </a:rPr>
              <a:t>var</a:t>
            </a:r>
            <a:r>
              <a:rPr lang="en-US" sz="2000" dirty="0">
                <a:solidFill>
                  <a:prstClr val="black"/>
                </a:solidFill>
                <a:latin typeface="Consolas"/>
              </a:rPr>
              <a:t> </a:t>
            </a:r>
            <a:r>
              <a:rPr lang="en-US" sz="2000" dirty="0" err="1">
                <a:solidFill>
                  <a:prstClr val="black"/>
                </a:solidFill>
                <a:latin typeface="Consolas"/>
              </a:rPr>
              <a:t>payloadAsText</a:t>
            </a:r>
            <a:r>
              <a:rPr lang="en-US" sz="2000" dirty="0">
                <a:solidFill>
                  <a:prstClr val="black"/>
                </a:solidFill>
                <a:latin typeface="Consolas"/>
              </a:rPr>
              <a:t> = </a:t>
            </a:r>
            <a:r>
              <a:rPr lang="en-US" sz="2000" dirty="0" err="1">
                <a:solidFill>
                  <a:prstClr val="black"/>
                </a:solidFill>
                <a:latin typeface="Consolas"/>
              </a:rPr>
              <a:t>reply.message.payloadAsText</a:t>
            </a:r>
            <a:r>
              <a:rPr lang="en-US" sz="2000" dirty="0">
                <a:solidFill>
                  <a:prstClr val="black"/>
                </a:solidFill>
                <a:latin typeface="Consolas"/>
              </a:rPr>
              <a:t>;</a:t>
            </a:r>
          </a:p>
          <a:p>
            <a:r>
              <a:rPr lang="en-US" sz="2000" dirty="0">
                <a:solidFill>
                  <a:prstClr val="black"/>
                </a:solidFill>
                <a:latin typeface="Consolas"/>
              </a:rPr>
              <a:t> </a:t>
            </a:r>
            <a:r>
              <a:rPr lang="en-US" sz="2000" dirty="0" err="1">
                <a:solidFill>
                  <a:prstClr val="black"/>
                </a:solidFill>
                <a:latin typeface="Consolas"/>
              </a:rPr>
              <a:t>document.writeln</a:t>
            </a:r>
            <a:r>
              <a:rPr lang="en-US" sz="2000" dirty="0">
                <a:solidFill>
                  <a:prstClr val="black"/>
                </a:solidFill>
                <a:latin typeface="Consolas"/>
              </a:rPr>
              <a:t>(</a:t>
            </a:r>
            <a:r>
              <a:rPr lang="en-US" sz="2000" dirty="0">
                <a:solidFill>
                  <a:srgbClr val="800000"/>
                </a:solidFill>
                <a:latin typeface="Consolas"/>
              </a:rPr>
              <a:t>" Network Response: "</a:t>
            </a:r>
            <a:r>
              <a:rPr lang="en-US" sz="2000" dirty="0">
                <a:solidFill>
                  <a:prstClr val="black"/>
                </a:solidFill>
                <a:latin typeface="Consolas"/>
              </a:rPr>
              <a:t> + </a:t>
            </a:r>
            <a:r>
              <a:rPr lang="en-US" sz="2000" dirty="0" err="1">
                <a:solidFill>
                  <a:prstClr val="black"/>
                </a:solidFill>
                <a:latin typeface="Consolas"/>
              </a:rPr>
              <a:t>payloadAsText</a:t>
            </a:r>
            <a:r>
              <a:rPr lang="en-US" sz="2000" dirty="0">
                <a:solidFill>
                  <a:prstClr val="black"/>
                </a:solidFill>
                <a:latin typeface="Consolas"/>
              </a:rPr>
              <a:t>);</a:t>
            </a:r>
          </a:p>
          <a:p>
            <a:r>
              <a:rPr lang="en-US" sz="2000" dirty="0">
                <a:solidFill>
                  <a:prstClr val="black"/>
                </a:solidFill>
                <a:latin typeface="Consolas"/>
              </a:rPr>
              <a:t> </a:t>
            </a:r>
          </a:p>
          <a:p>
            <a:r>
              <a:rPr lang="en-US" sz="2000" dirty="0">
                <a:solidFill>
                  <a:prstClr val="black"/>
                </a:solidFill>
                <a:latin typeface="Consolas"/>
              </a:rPr>
              <a:t>}</a:t>
            </a:r>
          </a:p>
        </p:txBody>
      </p:sp>
    </p:spTree>
    <p:extLst>
      <p:ext uri="{BB962C8B-B14F-4D97-AF65-F5344CB8AC3E}">
        <p14:creationId xmlns:p14="http://schemas.microsoft.com/office/powerpoint/2010/main" val="4290323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a:t>Building a differentiated experience</a:t>
            </a:r>
          </a:p>
        </p:txBody>
      </p:sp>
      <p:grpSp>
        <p:nvGrpSpPr>
          <p:cNvPr id="23" name="Group 22"/>
          <p:cNvGrpSpPr/>
          <p:nvPr/>
        </p:nvGrpSpPr>
        <p:grpSpPr>
          <a:xfrm>
            <a:off x="322905" y="1532022"/>
            <a:ext cx="3662083" cy="3793956"/>
            <a:chOff x="322905" y="1532022"/>
            <a:chExt cx="3662083" cy="3793956"/>
          </a:xfrm>
        </p:grpSpPr>
        <p:grpSp>
          <p:nvGrpSpPr>
            <p:cNvPr id="14" name="Group 13"/>
            <p:cNvGrpSpPr/>
            <p:nvPr/>
          </p:nvGrpSpPr>
          <p:grpSpPr>
            <a:xfrm>
              <a:off x="322905" y="1532022"/>
              <a:ext cx="3662082" cy="3793956"/>
              <a:chOff x="471767" y="1714204"/>
              <a:chExt cx="3662082" cy="3793956"/>
            </a:xfrm>
          </p:grpSpPr>
          <p:sp>
            <p:nvSpPr>
              <p:cNvPr id="10" name="Rectangle 9"/>
              <p:cNvSpPr/>
              <p:nvPr/>
            </p:nvSpPr>
            <p:spPr bwMode="auto">
              <a:xfrm>
                <a:off x="479788" y="1714204"/>
                <a:ext cx="3654061" cy="3003171"/>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sp>
          <p:nvSpPr>
            <p:cNvPr id="15" name="Rectangle 14"/>
            <p:cNvSpPr/>
            <p:nvPr/>
          </p:nvSpPr>
          <p:spPr bwMode="auto">
            <a:xfrm>
              <a:off x="327388" y="4535193"/>
              <a:ext cx="3657600" cy="6453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Mobile Broadband Service</a:t>
              </a:r>
              <a:endParaRPr lang="en-US" sz="2400" b="1" dirty="0">
                <a:solidFill>
                  <a:schemeClr val="bg1"/>
                </a:solidFill>
              </a:endParaRPr>
            </a:p>
          </p:txBody>
        </p:sp>
      </p:grpSp>
      <p:grpSp>
        <p:nvGrpSpPr>
          <p:cNvPr id="18" name="Group 17"/>
          <p:cNvGrpSpPr/>
          <p:nvPr/>
        </p:nvGrpSpPr>
        <p:grpSpPr>
          <a:xfrm>
            <a:off x="3555195" y="1532022"/>
            <a:ext cx="4369203" cy="3793956"/>
            <a:chOff x="3555195" y="1532022"/>
            <a:chExt cx="4369203" cy="3793956"/>
          </a:xfrm>
        </p:grpSpPr>
        <p:grpSp>
          <p:nvGrpSpPr>
            <p:cNvPr id="3" name="Group 2"/>
            <p:cNvGrpSpPr/>
            <p:nvPr/>
          </p:nvGrpSpPr>
          <p:grpSpPr>
            <a:xfrm>
              <a:off x="4261601" y="1532022"/>
              <a:ext cx="3662797" cy="3793956"/>
              <a:chOff x="4426943" y="1714204"/>
              <a:chExt cx="3662797" cy="3793956"/>
            </a:xfrm>
          </p:grpSpPr>
          <p:sp>
            <p:nvSpPr>
              <p:cNvPr id="11" name="Rectangle 10"/>
              <p:cNvSpPr/>
              <p:nvPr/>
            </p:nvSpPr>
            <p:spPr bwMode="auto">
              <a:xfrm>
                <a:off x="4426943" y="1714204"/>
                <a:ext cx="3662797" cy="3056603"/>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smtClean="0">
                    <a:gradFill>
                      <a:gsLst>
                        <a:gs pos="0">
                          <a:schemeClr val="tx1"/>
                        </a:gs>
                        <a:gs pos="100000">
                          <a:schemeClr val="tx1"/>
                        </a:gs>
                      </a:gsLst>
                      <a:lin ang="5400000" scaled="0"/>
                    </a:gradFill>
                  </a:rPr>
                  <a:t>   </a:t>
                </a: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sp>
          <p:nvSpPr>
            <p:cNvPr id="16" name="Rectangle 15"/>
            <p:cNvSpPr/>
            <p:nvPr/>
          </p:nvSpPr>
          <p:spPr bwMode="auto">
            <a:xfrm>
              <a:off x="4261601" y="4535193"/>
              <a:ext cx="3662797" cy="64007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Device</a:t>
              </a:r>
              <a:endParaRPr lang="en-US" sz="2400" b="1" dirty="0">
                <a:solidFill>
                  <a:schemeClr val="bg1"/>
                </a:solidFill>
              </a:endParaRPr>
            </a:p>
          </p:txBody>
        </p:sp>
        <p:sp>
          <p:nvSpPr>
            <p:cNvPr id="8" name="TextBox 7"/>
            <p:cNvSpPr txBox="1"/>
            <p:nvPr/>
          </p:nvSpPr>
          <p:spPr>
            <a:xfrm>
              <a:off x="3555195" y="1971778"/>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grpSp>
      <p:grpSp>
        <p:nvGrpSpPr>
          <p:cNvPr id="24" name="Group 23"/>
          <p:cNvGrpSpPr/>
          <p:nvPr/>
        </p:nvGrpSpPr>
        <p:grpSpPr>
          <a:xfrm>
            <a:off x="8236895" y="1532022"/>
            <a:ext cx="3667327" cy="3793956"/>
            <a:chOff x="8236895" y="1532022"/>
            <a:chExt cx="3667327" cy="3793956"/>
          </a:xfrm>
        </p:grpSpPr>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00944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a:gradFill>
                      <a:gsLst>
                        <a:gs pos="0">
                          <a:schemeClr val="tx1"/>
                        </a:gs>
                        <a:gs pos="100000">
                          <a:schemeClr val="tx1"/>
                        </a:gs>
                      </a:gsLst>
                      <a:lin ang="5400000" scaled="0"/>
                    </a:gradFill>
                  </a:rPr>
                  <a:t>app</a:t>
                </a: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17" name="Rectangle 16"/>
            <p:cNvSpPr/>
            <p:nvPr/>
          </p:nvSpPr>
          <p:spPr bwMode="auto">
            <a:xfrm>
              <a:off x="8246623" y="4531736"/>
              <a:ext cx="3657599" cy="6463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Metro Style App</a:t>
              </a:r>
              <a:endParaRPr lang="en-US" sz="2400" b="1" dirty="0">
                <a:solidFill>
                  <a:schemeClr val="bg1"/>
                </a:solidFill>
              </a:endParaRPr>
            </a:p>
          </p:txBody>
        </p:sp>
      </p:grpSp>
      <p:sp>
        <p:nvSpPr>
          <p:cNvPr id="22" name="TextBox 21"/>
          <p:cNvSpPr txBox="1"/>
          <p:nvPr/>
        </p:nvSpPr>
        <p:spPr>
          <a:xfrm>
            <a:off x="7515920" y="1982530"/>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grpSp>
        <p:nvGrpSpPr>
          <p:cNvPr id="25" name="Group 24"/>
          <p:cNvGrpSpPr/>
          <p:nvPr/>
        </p:nvGrpSpPr>
        <p:grpSpPr>
          <a:xfrm>
            <a:off x="179882" y="1379095"/>
            <a:ext cx="11872210" cy="4653329"/>
            <a:chOff x="179882" y="1379095"/>
            <a:chExt cx="11872210" cy="4653329"/>
          </a:xfrm>
        </p:grpSpPr>
        <p:sp>
          <p:nvSpPr>
            <p:cNvPr id="9" name="Rectangle 8"/>
            <p:cNvSpPr/>
            <p:nvPr/>
          </p:nvSpPr>
          <p:spPr bwMode="auto">
            <a:xfrm>
              <a:off x="179882" y="1379095"/>
              <a:ext cx="11872210" cy="4077325"/>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TextBox 20"/>
            <p:cNvSpPr txBox="1"/>
            <p:nvPr/>
          </p:nvSpPr>
          <p:spPr>
            <a:xfrm>
              <a:off x="4719947" y="5539981"/>
              <a:ext cx="288861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Device Metadata</a:t>
              </a:r>
            </a:p>
          </p:txBody>
        </p:sp>
      </p:grpSp>
      <p:grpSp>
        <p:nvGrpSpPr>
          <p:cNvPr id="19" name="Group 18"/>
          <p:cNvGrpSpPr/>
          <p:nvPr/>
        </p:nvGrpSpPr>
        <p:grpSpPr>
          <a:xfrm>
            <a:off x="4659622" y="1750325"/>
            <a:ext cx="2605952" cy="2988460"/>
            <a:chOff x="4659622" y="1750325"/>
            <a:chExt cx="2605952" cy="2988460"/>
          </a:xfrm>
        </p:grpSpPr>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9011" y="1971778"/>
              <a:ext cx="1376563" cy="13576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mersaw\Downloads\ATT_HiRes_Broadband_Devices\4P8C7769.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484" l="0" r="97048">
                          <a14:foregroundMark x1="46433" y1="22602" x2="46433" y2="22602"/>
                          <a14:foregroundMark x1="60148" y1="69379" x2="60148" y2="69379"/>
                          <a14:foregroundMark x1="76138" y1="83648" x2="76138" y2="83648"/>
                        </a14:backgroundRemoval>
                      </a14:imgEffect>
                    </a14:imgLayer>
                  </a14:imgProps>
                </a:ext>
                <a:ext uri="{28A0092B-C50C-407E-A947-70E740481C1C}">
                  <a14:useLocalDpi xmlns:a14="http://schemas.microsoft.com/office/drawing/2010/main" val="0"/>
                </a:ext>
              </a:extLst>
            </a:blip>
            <a:srcRect/>
            <a:stretch>
              <a:fillRect/>
            </a:stretch>
          </p:blipFill>
          <p:spPr bwMode="auto">
            <a:xfrm>
              <a:off x="4659622" y="1750325"/>
              <a:ext cx="924056" cy="14455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947" y="3268760"/>
              <a:ext cx="239553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67" y="2081949"/>
            <a:ext cx="2537754" cy="1903315"/>
          </a:xfrm>
          <a:prstGeom prst="rect">
            <a:avLst/>
          </a:prstGeom>
        </p:spPr>
      </p:pic>
    </p:spTree>
    <p:extLst>
      <p:ext uri="{BB962C8B-B14F-4D97-AF65-F5344CB8AC3E}">
        <p14:creationId xmlns:p14="http://schemas.microsoft.com/office/powerpoint/2010/main" val="18618609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Types of Device Metadata</a:t>
            </a:r>
            <a:endParaRPr lang="en-US" dirty="0"/>
          </a:p>
        </p:txBody>
      </p:sp>
      <p:grpSp>
        <p:nvGrpSpPr>
          <p:cNvPr id="25" name="Group 24"/>
          <p:cNvGrpSpPr/>
          <p:nvPr/>
        </p:nvGrpSpPr>
        <p:grpSpPr>
          <a:xfrm>
            <a:off x="179882" y="1379095"/>
            <a:ext cx="11872210" cy="4653329"/>
            <a:chOff x="179882" y="1379095"/>
            <a:chExt cx="11872210" cy="4653329"/>
          </a:xfrm>
        </p:grpSpPr>
        <p:sp>
          <p:nvSpPr>
            <p:cNvPr id="9" name="Rectangle 8"/>
            <p:cNvSpPr/>
            <p:nvPr/>
          </p:nvSpPr>
          <p:spPr bwMode="auto">
            <a:xfrm>
              <a:off x="179882" y="1379095"/>
              <a:ext cx="11872210" cy="4077325"/>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TextBox 20"/>
            <p:cNvSpPr txBox="1"/>
            <p:nvPr/>
          </p:nvSpPr>
          <p:spPr>
            <a:xfrm>
              <a:off x="4719947" y="5539981"/>
              <a:ext cx="288861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Device Metadata</a:t>
              </a:r>
            </a:p>
          </p:txBody>
        </p:sp>
      </p:grpSp>
      <p:sp>
        <p:nvSpPr>
          <p:cNvPr id="27" name="Rectangle 26"/>
          <p:cNvSpPr/>
          <p:nvPr/>
        </p:nvSpPr>
        <p:spPr bwMode="auto">
          <a:xfrm>
            <a:off x="4856897" y="2884756"/>
            <a:ext cx="2473442" cy="10660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Experience metadata</a:t>
            </a:r>
            <a:endParaRPr lang="en-US" sz="2800" dirty="0">
              <a:solidFill>
                <a:schemeClr val="tx1"/>
              </a:solidFill>
            </a:endParaRPr>
          </a:p>
        </p:txBody>
      </p:sp>
      <p:sp>
        <p:nvSpPr>
          <p:cNvPr id="28" name="Rectangle 27"/>
          <p:cNvSpPr/>
          <p:nvPr/>
        </p:nvSpPr>
        <p:spPr bwMode="auto">
          <a:xfrm>
            <a:off x="969084" y="2884756"/>
            <a:ext cx="2021739" cy="10660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APN database</a:t>
            </a:r>
            <a:endParaRPr lang="en-US" sz="2800" dirty="0">
              <a:solidFill>
                <a:schemeClr val="tx1"/>
              </a:solidFill>
            </a:endParaRPr>
          </a:p>
        </p:txBody>
      </p:sp>
      <p:sp>
        <p:nvSpPr>
          <p:cNvPr id="29" name="Rectangle 28"/>
          <p:cNvSpPr/>
          <p:nvPr/>
        </p:nvSpPr>
        <p:spPr bwMode="auto">
          <a:xfrm>
            <a:off x="9051052" y="2884756"/>
            <a:ext cx="2473441" cy="10660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tx1"/>
                </a:solidFill>
              </a:rPr>
              <a:t>Provisioning metadata</a:t>
            </a:r>
            <a:endParaRPr lang="en-US" sz="2800" dirty="0">
              <a:solidFill>
                <a:schemeClr val="tx1"/>
              </a:solidFill>
            </a:endParaRPr>
          </a:p>
        </p:txBody>
      </p:sp>
      <p:grpSp>
        <p:nvGrpSpPr>
          <p:cNvPr id="30" name="Group 29"/>
          <p:cNvGrpSpPr/>
          <p:nvPr/>
        </p:nvGrpSpPr>
        <p:grpSpPr>
          <a:xfrm>
            <a:off x="3842535" y="1428108"/>
            <a:ext cx="4561245" cy="3987216"/>
            <a:chOff x="3842535" y="1469204"/>
            <a:chExt cx="4561245" cy="3873358"/>
          </a:xfrm>
        </p:grpSpPr>
        <p:cxnSp>
          <p:nvCxnSpPr>
            <p:cNvPr id="20" name="Straight Arrow Connector 19"/>
            <p:cNvCxnSpPr/>
            <p:nvPr/>
          </p:nvCxnSpPr>
          <p:spPr>
            <a:xfrm>
              <a:off x="3842535" y="1469204"/>
              <a:ext cx="0" cy="3873358"/>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403780" y="1469204"/>
              <a:ext cx="0" cy="3873358"/>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897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 database</a:t>
            </a:r>
            <a:endParaRPr lang="en-US" dirty="0"/>
          </a:p>
        </p:txBody>
      </p:sp>
      <p:sp>
        <p:nvSpPr>
          <p:cNvPr id="3" name="Text Placeholder 2"/>
          <p:cNvSpPr>
            <a:spLocks noGrp="1"/>
          </p:cNvSpPr>
          <p:nvPr>
            <p:ph type="body" sz="quarter" idx="10"/>
          </p:nvPr>
        </p:nvSpPr>
        <p:spPr>
          <a:xfrm>
            <a:off x="519114" y="1447800"/>
            <a:ext cx="11149012" cy="3964162"/>
          </a:xfrm>
        </p:spPr>
        <p:txBody>
          <a:bodyPr/>
          <a:lstStyle/>
          <a:p>
            <a:r>
              <a:rPr lang="en-US" dirty="0" smtClean="0"/>
              <a:t>Enables simple first time connectivity experience for consumers</a:t>
            </a:r>
          </a:p>
          <a:p>
            <a:r>
              <a:rPr lang="en-US" dirty="0" smtClean="0"/>
              <a:t>Reduces deployment and maintenance costs for partners</a:t>
            </a:r>
          </a:p>
          <a:p>
            <a:endParaRPr lang="en-US" sz="2800" dirty="0" smtClean="0"/>
          </a:p>
          <a:p>
            <a:r>
              <a:rPr lang="en-US" sz="2800" dirty="0" smtClean="0"/>
              <a:t>Contains</a:t>
            </a:r>
          </a:p>
          <a:p>
            <a:pPr lvl="1"/>
            <a:r>
              <a:rPr lang="en-US" sz="2400" dirty="0" smtClean="0"/>
              <a:t>Operator identification data</a:t>
            </a:r>
          </a:p>
          <a:p>
            <a:pPr lvl="1"/>
            <a:r>
              <a:rPr lang="en-US" sz="2400" dirty="0" smtClean="0"/>
              <a:t>List of APNs or Access Strings</a:t>
            </a:r>
          </a:p>
          <a:p>
            <a:pPr lvl="1"/>
            <a:r>
              <a:rPr lang="en-US" sz="2400" dirty="0" smtClean="0"/>
              <a:t>URL for Web Based Purchase Experience</a:t>
            </a:r>
          </a:p>
          <a:p>
            <a:pPr lvl="1"/>
            <a:endParaRPr lang="en-US" sz="2400" dirty="0" smtClean="0"/>
          </a:p>
          <a:p>
            <a:pPr lvl="1"/>
            <a:endParaRPr lang="en-US" sz="2400" dirty="0" smtClean="0"/>
          </a:p>
        </p:txBody>
      </p:sp>
    </p:spTree>
    <p:extLst>
      <p:ext uri="{BB962C8B-B14F-4D97-AF65-F5344CB8AC3E}">
        <p14:creationId xmlns:p14="http://schemas.microsoft.com/office/powerpoint/2010/main" val="34277159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chemeClr val="tx1"/>
                </a:solidFill>
              </a:rPr>
              <a:t>Updating the APN Database</a:t>
            </a:r>
            <a:endParaRPr lang="en-US" dirty="0"/>
          </a:p>
        </p:txBody>
      </p:sp>
      <p:sp>
        <p:nvSpPr>
          <p:cNvPr id="3" name="Rectangle 2"/>
          <p:cNvSpPr/>
          <p:nvPr/>
        </p:nvSpPr>
        <p:spPr bwMode="auto">
          <a:xfrm>
            <a:off x="741863" y="2496620"/>
            <a:ext cx="1684961" cy="16849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Operator</a:t>
            </a:r>
          </a:p>
        </p:txBody>
      </p:sp>
      <p:sp>
        <p:nvSpPr>
          <p:cNvPr id="17" name="Rectangle 16"/>
          <p:cNvSpPr/>
          <p:nvPr/>
        </p:nvSpPr>
        <p:spPr bwMode="auto">
          <a:xfrm>
            <a:off x="3018624" y="2496620"/>
            <a:ext cx="1684961" cy="168496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t>Windows Hardware </a:t>
            </a:r>
            <a:r>
              <a:rPr lang="en-US" sz="2000" b="1" dirty="0" smtClean="0"/>
              <a:t>Dev. </a:t>
            </a:r>
            <a:r>
              <a:rPr lang="en-US" sz="2000" b="1" dirty="0"/>
              <a:t>Center</a:t>
            </a:r>
            <a:endParaRPr lang="en-US" sz="2000" b="1" dirty="0" smtClean="0">
              <a:gradFill>
                <a:gsLst>
                  <a:gs pos="0">
                    <a:schemeClr val="tx1"/>
                  </a:gs>
                  <a:gs pos="100000">
                    <a:schemeClr val="tx1"/>
                  </a:gs>
                </a:gsLst>
                <a:lin ang="5400000" scaled="0"/>
              </a:gradFill>
            </a:endParaRPr>
          </a:p>
        </p:txBody>
      </p:sp>
      <p:sp>
        <p:nvSpPr>
          <p:cNvPr id="18" name="Rectangle 17"/>
          <p:cNvSpPr/>
          <p:nvPr/>
        </p:nvSpPr>
        <p:spPr bwMode="auto">
          <a:xfrm>
            <a:off x="5286952" y="2496620"/>
            <a:ext cx="1684961" cy="168496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Windows Update</a:t>
            </a:r>
          </a:p>
        </p:txBody>
      </p:sp>
      <p:sp>
        <p:nvSpPr>
          <p:cNvPr id="19" name="Rectangle 18"/>
          <p:cNvSpPr/>
          <p:nvPr/>
        </p:nvSpPr>
        <p:spPr bwMode="auto">
          <a:xfrm>
            <a:off x="7652239" y="2496620"/>
            <a:ext cx="3381376" cy="168496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b="1" dirty="0" smtClean="0">
                <a:gradFill>
                  <a:gsLst>
                    <a:gs pos="0">
                      <a:schemeClr val="tx1"/>
                    </a:gs>
                    <a:gs pos="100000">
                      <a:schemeClr val="tx1"/>
                    </a:gs>
                  </a:gsLst>
                  <a:lin ang="5400000" scaled="0"/>
                </a:gradFill>
              </a:rPr>
              <a:t>  Windows 8</a:t>
            </a:r>
          </a:p>
        </p:txBody>
      </p:sp>
      <p:cxnSp>
        <p:nvCxnSpPr>
          <p:cNvPr id="20" name="Straight Arrow Connector 19"/>
          <p:cNvCxnSpPr>
            <a:stCxn id="3" idx="3"/>
            <a:endCxn id="17" idx="1"/>
          </p:cNvCxnSpPr>
          <p:nvPr/>
        </p:nvCxnSpPr>
        <p:spPr>
          <a:xfrm>
            <a:off x="2426824" y="3339101"/>
            <a:ext cx="591800" cy="0"/>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3"/>
            <a:endCxn id="18" idx="1"/>
          </p:cNvCxnSpPr>
          <p:nvPr/>
        </p:nvCxnSpPr>
        <p:spPr>
          <a:xfrm>
            <a:off x="4703585" y="3339101"/>
            <a:ext cx="583367" cy="0"/>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6971913" y="3339101"/>
            <a:ext cx="680326" cy="0"/>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9513042" y="2661008"/>
            <a:ext cx="1356186" cy="1356186"/>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APN Database</a:t>
            </a:r>
          </a:p>
        </p:txBody>
      </p:sp>
    </p:spTree>
    <p:extLst>
      <p:ext uri="{BB962C8B-B14F-4D97-AF65-F5344CB8AC3E}">
        <p14:creationId xmlns:p14="http://schemas.microsoft.com/office/powerpoint/2010/main" val="8035040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3650230"/>
          </a:xfrm>
        </p:spPr>
        <p:txBody>
          <a:bodyPr/>
          <a:lstStyle/>
          <a:p>
            <a:r>
              <a:rPr lang="en-US" dirty="0"/>
              <a:t>Windows 8 mobile broadband experience</a:t>
            </a:r>
          </a:p>
          <a:p>
            <a:r>
              <a:rPr lang="en-US" dirty="0"/>
              <a:t>Building a metro style </a:t>
            </a:r>
            <a:r>
              <a:rPr lang="en-US" dirty="0" smtClean="0"/>
              <a:t>mobile broadband app</a:t>
            </a:r>
            <a:endParaRPr lang="en-US" dirty="0"/>
          </a:p>
          <a:p>
            <a:r>
              <a:rPr lang="en-US" dirty="0" smtClean="0"/>
              <a:t>Powering </a:t>
            </a:r>
            <a:r>
              <a:rPr lang="en-US" dirty="0"/>
              <a:t>the experience with metadata</a:t>
            </a:r>
          </a:p>
          <a:p>
            <a:endParaRPr lang="en-US" dirty="0" smtClean="0"/>
          </a:p>
          <a:p>
            <a:pPr marL="0" indent="0">
              <a:buNone/>
            </a:pPr>
            <a:r>
              <a:rPr lang="en-US" dirty="0" smtClean="0">
                <a:latin typeface="+mj-lt"/>
              </a:rPr>
              <a:t>You’ll leave with an understanding of how to</a:t>
            </a:r>
          </a:p>
          <a:p>
            <a:pPr>
              <a:spcBef>
                <a:spcPts val="1200"/>
              </a:spcBef>
            </a:pPr>
            <a:r>
              <a:rPr lang="en-US" dirty="0" smtClean="0"/>
              <a:t>Create a rich, integrated mobile broadband experience for your devices</a:t>
            </a:r>
          </a:p>
        </p:txBody>
      </p:sp>
    </p:spTree>
    <p:extLst>
      <p:ext uri="{BB962C8B-B14F-4D97-AF65-F5344CB8AC3E}">
        <p14:creationId xmlns:p14="http://schemas.microsoft.com/office/powerpoint/2010/main" val="41241993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a:t>
            </a:r>
            <a:r>
              <a:rPr lang="en-US" dirty="0"/>
              <a:t>metadata</a:t>
            </a:r>
          </a:p>
        </p:txBody>
      </p:sp>
      <p:sp>
        <p:nvSpPr>
          <p:cNvPr id="3" name="Text Placeholder 2"/>
          <p:cNvSpPr>
            <a:spLocks noGrp="1"/>
          </p:cNvSpPr>
          <p:nvPr>
            <p:ph type="body" sz="quarter" idx="10"/>
          </p:nvPr>
        </p:nvSpPr>
        <p:spPr>
          <a:xfrm>
            <a:off x="519114" y="1447800"/>
            <a:ext cx="11149012" cy="4315027"/>
          </a:xfrm>
        </p:spPr>
        <p:txBody>
          <a:bodyPr/>
          <a:lstStyle/>
          <a:p>
            <a:r>
              <a:rPr lang="en-US" sz="2800" dirty="0" smtClean="0"/>
              <a:t>Enables branding in Windows connection experience</a:t>
            </a:r>
          </a:p>
          <a:p>
            <a:r>
              <a:rPr lang="en-US" sz="2800" dirty="0" smtClean="0"/>
              <a:t>Auto download of metro style mobile broadband app</a:t>
            </a:r>
          </a:p>
          <a:p>
            <a:endParaRPr lang="en-US" dirty="0" smtClean="0"/>
          </a:p>
          <a:p>
            <a:r>
              <a:rPr lang="en-US" dirty="0" smtClean="0"/>
              <a:t>Contains</a:t>
            </a:r>
          </a:p>
          <a:p>
            <a:pPr lvl="1"/>
            <a:r>
              <a:rPr lang="en-US" dirty="0" smtClean="0"/>
              <a:t>Operator icon for Windows connection experience</a:t>
            </a:r>
          </a:p>
          <a:p>
            <a:pPr lvl="1"/>
            <a:r>
              <a:rPr lang="en-US" dirty="0" smtClean="0"/>
              <a:t>Customized name for network</a:t>
            </a:r>
          </a:p>
          <a:p>
            <a:pPr lvl="1"/>
            <a:r>
              <a:rPr lang="en-US" dirty="0" smtClean="0"/>
              <a:t>Connection information</a:t>
            </a:r>
          </a:p>
          <a:p>
            <a:pPr lvl="1"/>
            <a:r>
              <a:rPr lang="en-US" dirty="0"/>
              <a:t>Operator identification data</a:t>
            </a:r>
          </a:p>
          <a:p>
            <a:pPr lvl="1"/>
            <a:r>
              <a:rPr lang="en-US" dirty="0"/>
              <a:t>A</a:t>
            </a:r>
            <a:r>
              <a:rPr lang="en-US" dirty="0" smtClean="0"/>
              <a:t>pp IDs for access to Restricted APIs</a:t>
            </a:r>
          </a:p>
        </p:txBody>
      </p:sp>
    </p:spTree>
    <p:extLst>
      <p:ext uri="{BB962C8B-B14F-4D97-AF65-F5344CB8AC3E}">
        <p14:creationId xmlns:p14="http://schemas.microsoft.com/office/powerpoint/2010/main" val="7573304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Automatic Detection and Deployment</a:t>
            </a:r>
            <a:endParaRPr lang="en-US" dirty="0"/>
          </a:p>
        </p:txBody>
      </p:sp>
      <p:sp>
        <p:nvSpPr>
          <p:cNvPr id="4" name="Rectangle 3"/>
          <p:cNvSpPr/>
          <p:nvPr/>
        </p:nvSpPr>
        <p:spPr bwMode="auto">
          <a:xfrm>
            <a:off x="741863" y="2011678"/>
            <a:ext cx="4968057" cy="6529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Windows Metadata and Internet Services</a:t>
            </a:r>
          </a:p>
        </p:txBody>
      </p:sp>
      <p:sp>
        <p:nvSpPr>
          <p:cNvPr id="7" name="Rectangle 6"/>
          <p:cNvSpPr/>
          <p:nvPr/>
        </p:nvSpPr>
        <p:spPr bwMode="auto">
          <a:xfrm>
            <a:off x="736136" y="3225282"/>
            <a:ext cx="10133092" cy="200186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chemeClr val="tx1"/>
                    </a:gs>
                    <a:gs pos="100000">
                      <a:schemeClr val="tx1"/>
                    </a:gs>
                  </a:gsLst>
                  <a:lin ang="5400000" scaled="0"/>
                </a:gradFill>
              </a:rPr>
              <a:t>  Windows 8</a:t>
            </a:r>
          </a:p>
        </p:txBody>
      </p:sp>
      <p:cxnSp>
        <p:nvCxnSpPr>
          <p:cNvPr id="8" name="Straight Arrow Connector 7"/>
          <p:cNvCxnSpPr/>
          <p:nvPr/>
        </p:nvCxnSpPr>
        <p:spPr>
          <a:xfrm flipV="1">
            <a:off x="3302000" y="2664658"/>
            <a:ext cx="0" cy="1037403"/>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978642" y="3709768"/>
            <a:ext cx="3085358" cy="1356186"/>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Windows detects mobile broadband device</a:t>
            </a:r>
          </a:p>
        </p:txBody>
      </p:sp>
      <p:sp>
        <p:nvSpPr>
          <p:cNvPr id="18" name="Rectangle 17"/>
          <p:cNvSpPr/>
          <p:nvPr/>
        </p:nvSpPr>
        <p:spPr bwMode="auto">
          <a:xfrm>
            <a:off x="5943600" y="2011678"/>
            <a:ext cx="4925628" cy="6529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Windows Store</a:t>
            </a:r>
          </a:p>
        </p:txBody>
      </p:sp>
      <p:cxnSp>
        <p:nvCxnSpPr>
          <p:cNvPr id="20" name="Straight Arrow Connector 19"/>
          <p:cNvCxnSpPr/>
          <p:nvPr/>
        </p:nvCxnSpPr>
        <p:spPr>
          <a:xfrm>
            <a:off x="4785360" y="2664658"/>
            <a:ext cx="0" cy="1037403"/>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4260003" y="3709768"/>
            <a:ext cx="3085358" cy="1356186"/>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Experience Metadata</a:t>
            </a:r>
          </a:p>
        </p:txBody>
      </p:sp>
      <p:sp>
        <p:nvSpPr>
          <p:cNvPr id="22" name="Rectangle 21"/>
          <p:cNvSpPr/>
          <p:nvPr/>
        </p:nvSpPr>
        <p:spPr bwMode="auto">
          <a:xfrm>
            <a:off x="7592483" y="3709768"/>
            <a:ext cx="3085358" cy="1356186"/>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Metro style mobile broadband app</a:t>
            </a:r>
          </a:p>
        </p:txBody>
      </p:sp>
      <p:cxnSp>
        <p:nvCxnSpPr>
          <p:cNvPr id="23" name="Straight Arrow Connector 22"/>
          <p:cNvCxnSpPr/>
          <p:nvPr/>
        </p:nvCxnSpPr>
        <p:spPr>
          <a:xfrm flipV="1">
            <a:off x="6766560" y="2664658"/>
            <a:ext cx="0" cy="1037403"/>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087360" y="2664658"/>
            <a:ext cx="0" cy="1037403"/>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91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Provisioning Metadata</a:t>
            </a:r>
            <a:endParaRPr lang="en-US" dirty="0"/>
          </a:p>
        </p:txBody>
      </p:sp>
      <p:sp>
        <p:nvSpPr>
          <p:cNvPr id="3" name="Text Placeholder 2"/>
          <p:cNvSpPr>
            <a:spLocks noGrp="1"/>
          </p:cNvSpPr>
          <p:nvPr>
            <p:ph type="body" sz="quarter" idx="10"/>
          </p:nvPr>
        </p:nvSpPr>
        <p:spPr>
          <a:xfrm>
            <a:off x="519114" y="1447800"/>
            <a:ext cx="11149012" cy="3933384"/>
          </a:xfrm>
        </p:spPr>
        <p:txBody>
          <a:bodyPr/>
          <a:lstStyle/>
          <a:p>
            <a:r>
              <a:rPr lang="en-US" dirty="0" smtClean="0"/>
              <a:t>Enables operators to provide connection and subscriber specific information</a:t>
            </a:r>
          </a:p>
          <a:p>
            <a:endParaRPr lang="en-US" dirty="0"/>
          </a:p>
          <a:p>
            <a:r>
              <a:rPr lang="en-US" dirty="0" smtClean="0"/>
              <a:t>Contains</a:t>
            </a:r>
          </a:p>
          <a:p>
            <a:pPr lvl="1"/>
            <a:r>
              <a:rPr lang="en-US" dirty="0" smtClean="0"/>
              <a:t>Mobile broadband information (APN, access strings)</a:t>
            </a:r>
          </a:p>
          <a:p>
            <a:pPr lvl="1"/>
            <a:r>
              <a:rPr lang="en-US" dirty="0" smtClean="0"/>
              <a:t>Wi-Fi hotspots (SSIDs, WISPr credentials)</a:t>
            </a:r>
          </a:p>
          <a:p>
            <a:pPr lvl="1"/>
            <a:r>
              <a:rPr lang="en-US" dirty="0" smtClean="0"/>
              <a:t>Plan information </a:t>
            </a:r>
          </a:p>
          <a:p>
            <a:endParaRPr lang="en-US" dirty="0" smtClean="0"/>
          </a:p>
        </p:txBody>
      </p:sp>
    </p:spTree>
    <p:extLst>
      <p:ext uri="{BB962C8B-B14F-4D97-AF65-F5344CB8AC3E}">
        <p14:creationId xmlns:p14="http://schemas.microsoft.com/office/powerpoint/2010/main" val="653382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3545840" y="2208222"/>
            <a:ext cx="7424988" cy="168496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chemeClr val="tx1"/>
                    </a:gs>
                    <a:gs pos="100000">
                      <a:schemeClr val="tx1"/>
                    </a:gs>
                  </a:gsLst>
                  <a:lin ang="5400000" scaled="0"/>
                </a:gradFill>
              </a:rPr>
              <a:t>  Windows 8</a:t>
            </a:r>
          </a:p>
        </p:txBody>
      </p:sp>
      <p:sp>
        <p:nvSpPr>
          <p:cNvPr id="2" name="Title 1"/>
          <p:cNvSpPr>
            <a:spLocks noGrp="1"/>
          </p:cNvSpPr>
          <p:nvPr>
            <p:ph type="title"/>
          </p:nvPr>
        </p:nvSpPr>
        <p:spPr>
          <a:xfrm>
            <a:off x="519112" y="228600"/>
            <a:ext cx="11149013" cy="609398"/>
          </a:xfrm>
        </p:spPr>
        <p:txBody>
          <a:bodyPr/>
          <a:lstStyle/>
          <a:p>
            <a:r>
              <a:rPr lang="en-US" dirty="0" smtClean="0">
                <a:solidFill>
                  <a:schemeClr val="tx1"/>
                </a:solidFill>
              </a:rPr>
              <a:t>Applying Provisioning Metadata</a:t>
            </a:r>
            <a:endParaRPr lang="en-US" dirty="0"/>
          </a:p>
        </p:txBody>
      </p:sp>
      <p:sp>
        <p:nvSpPr>
          <p:cNvPr id="22" name="Rectangle 21"/>
          <p:cNvSpPr/>
          <p:nvPr/>
        </p:nvSpPr>
        <p:spPr bwMode="auto">
          <a:xfrm>
            <a:off x="843463" y="2208222"/>
            <a:ext cx="1684961" cy="16849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Operator Backend</a:t>
            </a:r>
          </a:p>
        </p:txBody>
      </p:sp>
      <p:cxnSp>
        <p:nvCxnSpPr>
          <p:cNvPr id="26" name="Straight Arrow Connector 25"/>
          <p:cNvCxnSpPr>
            <a:stCxn id="22" idx="3"/>
          </p:cNvCxnSpPr>
          <p:nvPr/>
        </p:nvCxnSpPr>
        <p:spPr>
          <a:xfrm>
            <a:off x="2528424" y="3050703"/>
            <a:ext cx="1017416" cy="0"/>
          </a:xfrm>
          <a:prstGeom prst="straightConnector1">
            <a:avLst/>
          </a:prstGeom>
          <a:ln w="2857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0" idx="1"/>
          </p:cNvCxnSpPr>
          <p:nvPr/>
        </p:nvCxnSpPr>
        <p:spPr>
          <a:xfrm>
            <a:off x="6736080" y="3202949"/>
            <a:ext cx="833976" cy="0"/>
          </a:xfrm>
          <a:prstGeom prst="straightConnector1">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3732002" y="2666110"/>
            <a:ext cx="3421066" cy="1073678"/>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Metro style mobile broadband app</a:t>
            </a:r>
          </a:p>
        </p:txBody>
      </p:sp>
      <p:sp>
        <p:nvSpPr>
          <p:cNvPr id="30" name="Rectangle 29"/>
          <p:cNvSpPr/>
          <p:nvPr/>
        </p:nvSpPr>
        <p:spPr bwMode="auto">
          <a:xfrm>
            <a:off x="7570056" y="2666110"/>
            <a:ext cx="3219864" cy="1073678"/>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Windows </a:t>
            </a:r>
            <a:br>
              <a:rPr lang="en-US" sz="2200" b="1" dirty="0" smtClean="0">
                <a:solidFill>
                  <a:schemeClr val="tx1"/>
                </a:solidFill>
              </a:rPr>
            </a:br>
            <a:r>
              <a:rPr lang="en-US" sz="2200" b="1" dirty="0" smtClean="0">
                <a:solidFill>
                  <a:schemeClr val="tx1"/>
                </a:solidFill>
              </a:rPr>
              <a:t>Provisioning Engine</a:t>
            </a:r>
          </a:p>
        </p:txBody>
      </p:sp>
    </p:spTree>
    <p:extLst>
      <p:ext uri="{BB962C8B-B14F-4D97-AF65-F5344CB8AC3E}">
        <p14:creationId xmlns:p14="http://schemas.microsoft.com/office/powerpoint/2010/main" val="8035040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Recap</a:t>
            </a:r>
            <a:endParaRPr lang="en-US" sz="5400" dirty="0"/>
          </a:p>
        </p:txBody>
      </p:sp>
    </p:spTree>
    <p:extLst>
      <p:ext uri="{BB962C8B-B14F-4D97-AF65-F5344CB8AC3E}">
        <p14:creationId xmlns:p14="http://schemas.microsoft.com/office/powerpoint/2010/main" val="2811897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a:latin typeface="+mn-lt"/>
              </a:rPr>
              <a:t>Windows 8 enables </a:t>
            </a:r>
            <a:r>
              <a:rPr lang="en-US" dirty="0" smtClean="0">
                <a:latin typeface="+mn-lt"/>
              </a:rPr>
              <a:t>operators to </a:t>
            </a:r>
            <a:r>
              <a:rPr lang="en-US" dirty="0">
                <a:latin typeface="+mn-lt"/>
              </a:rPr>
              <a:t>differentiate their </a:t>
            </a:r>
            <a:r>
              <a:rPr lang="en-US" dirty="0" smtClean="0">
                <a:latin typeface="+mn-lt"/>
              </a:rPr>
              <a:t>offerings while </a:t>
            </a:r>
            <a:r>
              <a:rPr lang="en-US" dirty="0">
                <a:latin typeface="+mn-lt"/>
              </a:rPr>
              <a:t>providing users with </a:t>
            </a:r>
            <a:r>
              <a:rPr lang="en-US" dirty="0" smtClean="0">
                <a:latin typeface="+mn-lt"/>
              </a:rPr>
              <a:t>a seamless connection experience.</a:t>
            </a:r>
            <a:br>
              <a:rPr lang="en-US" dirty="0" smtClean="0">
                <a:latin typeface="+mn-lt"/>
              </a:rPr>
            </a:br>
            <a:endParaRPr lang="en-US" dirty="0">
              <a:latin typeface="+mn-lt"/>
            </a:endParaRPr>
          </a:p>
        </p:txBody>
      </p:sp>
    </p:spTree>
    <p:extLst>
      <p:ext uri="{BB962C8B-B14F-4D97-AF65-F5344CB8AC3E}">
        <p14:creationId xmlns:p14="http://schemas.microsoft.com/office/powerpoint/2010/main" val="12971460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itle 1"/>
          <p:cNvSpPr txBox="1">
            <a:spLocks noGrp="1"/>
          </p:cNvSpPr>
          <p:nvPr>
            <p:ph type="title"/>
          </p:nvPr>
        </p:nvSpPr>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Opportunities</a:t>
            </a:r>
            <a:endParaRPr lang="en-US" dirty="0"/>
          </a:p>
        </p:txBody>
      </p:sp>
      <p:sp>
        <p:nvSpPr>
          <p:cNvPr id="7" name="Text Placeholder 6"/>
          <p:cNvSpPr>
            <a:spLocks noGrp="1"/>
          </p:cNvSpPr>
          <p:nvPr>
            <p:ph type="body" sz="quarter" idx="10"/>
          </p:nvPr>
        </p:nvSpPr>
        <p:spPr>
          <a:xfrm>
            <a:off x="519114" y="1447800"/>
            <a:ext cx="11149012" cy="2456057"/>
          </a:xfrm>
        </p:spPr>
        <p:txBody>
          <a:bodyPr/>
          <a:lstStyle/>
          <a:p>
            <a:pPr>
              <a:spcBef>
                <a:spcPts val="0"/>
              </a:spcBef>
              <a:spcAft>
                <a:spcPts val="3600"/>
              </a:spcAft>
            </a:pPr>
            <a:r>
              <a:rPr lang="en-US" sz="3600" dirty="0" smtClean="0"/>
              <a:t>Create a </a:t>
            </a:r>
            <a:r>
              <a:rPr lang="en-US" sz="3600" dirty="0"/>
              <a:t>customer centric and integrated experience for mobile </a:t>
            </a:r>
            <a:r>
              <a:rPr lang="en-US" sz="3600" dirty="0" smtClean="0"/>
              <a:t>broadband devices </a:t>
            </a:r>
            <a:r>
              <a:rPr lang="en-US" sz="3600" dirty="0"/>
              <a:t>with your metro style </a:t>
            </a:r>
            <a:r>
              <a:rPr lang="en-US" sz="3600" dirty="0" smtClean="0"/>
              <a:t>app</a:t>
            </a:r>
            <a:endParaRPr lang="en-US" sz="3600" dirty="0"/>
          </a:p>
          <a:p>
            <a:pPr>
              <a:spcBef>
                <a:spcPts val="0"/>
              </a:spcBef>
              <a:spcAft>
                <a:spcPts val="3600"/>
              </a:spcAft>
            </a:pPr>
            <a:r>
              <a:rPr lang="en-US" sz="3600" dirty="0" smtClean="0"/>
              <a:t>Provide metadata to simplify the connection experience and enable rich branding</a:t>
            </a:r>
          </a:p>
        </p:txBody>
      </p:sp>
    </p:spTree>
    <p:extLst>
      <p:ext uri="{BB962C8B-B14F-4D97-AF65-F5344CB8AC3E}">
        <p14:creationId xmlns:p14="http://schemas.microsoft.com/office/powerpoint/2010/main" val="29429110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09699"/>
            <a:ext cx="11149012" cy="5447645"/>
          </a:xfrm>
        </p:spPr>
        <p:txBody>
          <a:bodyPr/>
          <a:lstStyle/>
          <a:p>
            <a:pPr marL="0" indent="0">
              <a:lnSpc>
                <a:spcPct val="100000"/>
              </a:lnSpc>
              <a:spcBef>
                <a:spcPts val="0"/>
              </a:spcBef>
              <a:spcAft>
                <a:spcPts val="1200"/>
              </a:spcAft>
              <a:buSzTx/>
              <a:buNone/>
            </a:pPr>
            <a:r>
              <a:rPr lang="en-US" sz="2800" dirty="0" smtClean="0"/>
              <a:t>[HW-275T]: </a:t>
            </a:r>
            <a:r>
              <a:rPr lang="en-US" sz="2800" dirty="0"/>
              <a:t>Building and delivering a great Metro style app for your device</a:t>
            </a:r>
          </a:p>
          <a:p>
            <a:pPr marL="0" indent="0">
              <a:lnSpc>
                <a:spcPct val="100000"/>
              </a:lnSpc>
              <a:spcBef>
                <a:spcPts val="0"/>
              </a:spcBef>
              <a:spcAft>
                <a:spcPts val="1200"/>
              </a:spcAft>
              <a:buSzTx/>
              <a:buNone/>
            </a:pPr>
            <a:r>
              <a:rPr lang="en-US" sz="2800" dirty="0" smtClean="0"/>
              <a:t>[HW-283T]: </a:t>
            </a:r>
            <a:r>
              <a:rPr lang="it-IT" sz="2800" dirty="0"/>
              <a:t>Introducing Metro style device apps</a:t>
            </a:r>
            <a:endParaRPr lang="en-US" sz="2800" dirty="0"/>
          </a:p>
          <a:p>
            <a:pPr marL="0" indent="0">
              <a:lnSpc>
                <a:spcPct val="100000"/>
              </a:lnSpc>
              <a:spcBef>
                <a:spcPts val="0"/>
              </a:spcBef>
              <a:spcAft>
                <a:spcPts val="1200"/>
              </a:spcAft>
              <a:buClrTx/>
              <a:buSzTx/>
              <a:buNone/>
            </a:pPr>
            <a:r>
              <a:rPr lang="en-US" sz="2800" dirty="0" smtClean="0">
                <a:gradFill>
                  <a:gsLst>
                    <a:gs pos="0">
                      <a:srgbClr val="FFFFFF"/>
                    </a:gs>
                    <a:gs pos="86000">
                      <a:srgbClr val="FFFFFF"/>
                    </a:gs>
                  </a:gsLst>
                  <a:lin ang="5400000" scaled="0"/>
                </a:gradFill>
              </a:rPr>
              <a:t>[HW-331T]: </a:t>
            </a:r>
            <a:r>
              <a:rPr lang="en-US" sz="2800" dirty="0">
                <a:gradFill>
                  <a:gsLst>
                    <a:gs pos="0">
                      <a:srgbClr val="FFFFFF"/>
                    </a:gs>
                    <a:gs pos="86000">
                      <a:srgbClr val="FFFFFF"/>
                    </a:gs>
                  </a:gsLst>
                  <a:lin ang="5400000" scaled="0"/>
                </a:gradFill>
              </a:rPr>
              <a:t>Understanding mobile broadband and connection </a:t>
            </a:r>
            <a:r>
              <a:rPr lang="en-US" sz="2800" dirty="0" smtClean="0">
                <a:gradFill>
                  <a:gsLst>
                    <a:gs pos="0">
                      <a:srgbClr val="FFFFFF"/>
                    </a:gs>
                    <a:gs pos="86000">
                      <a:srgbClr val="FFFFFF"/>
                    </a:gs>
                  </a:gsLst>
                  <a:lin ang="5400000" scaled="0"/>
                </a:gradFill>
              </a:rPr>
              <a:t>				management </a:t>
            </a:r>
            <a:r>
              <a:rPr lang="en-US" sz="2800" dirty="0">
                <a:gradFill>
                  <a:gsLst>
                    <a:gs pos="0">
                      <a:srgbClr val="FFFFFF"/>
                    </a:gs>
                    <a:gs pos="86000">
                      <a:srgbClr val="FFFFFF"/>
                    </a:gs>
                  </a:gsLst>
                  <a:lin ang="5400000" scaled="0"/>
                </a:gradFill>
              </a:rPr>
              <a:t>in Windows 8</a:t>
            </a:r>
          </a:p>
          <a:p>
            <a:pPr marL="0" indent="0">
              <a:lnSpc>
                <a:spcPct val="100000"/>
              </a:lnSpc>
              <a:spcBef>
                <a:spcPts val="0"/>
              </a:spcBef>
              <a:spcAft>
                <a:spcPts val="1200"/>
              </a:spcAft>
              <a:buClrTx/>
              <a:buSzTx/>
              <a:buNone/>
            </a:pPr>
            <a:r>
              <a:rPr lang="en-US" sz="2800" dirty="0" smtClean="0">
                <a:gradFill>
                  <a:gsLst>
                    <a:gs pos="0">
                      <a:srgbClr val="FFFFFF"/>
                    </a:gs>
                    <a:gs pos="86000">
                      <a:srgbClr val="FFFFFF"/>
                    </a:gs>
                  </a:gsLst>
                  <a:lin ang="5400000" scaled="0"/>
                </a:gradFill>
              </a:rPr>
              <a:t>[HW-732T]: </a:t>
            </a:r>
            <a:r>
              <a:rPr lang="en-US" sz="2800" dirty="0"/>
              <a:t>Connecting Windows 8 to mobile broadband and Wi-Fi </a:t>
            </a:r>
            <a:r>
              <a:rPr lang="en-US" sz="2800" dirty="0" smtClean="0"/>
              <a:t>			networks</a:t>
            </a:r>
          </a:p>
          <a:p>
            <a:pPr marL="0" indent="0">
              <a:lnSpc>
                <a:spcPct val="100000"/>
              </a:lnSpc>
              <a:spcBef>
                <a:spcPts val="0"/>
              </a:spcBef>
              <a:spcAft>
                <a:spcPts val="1200"/>
              </a:spcAft>
              <a:buClrTx/>
              <a:buSzTx/>
              <a:buNone/>
            </a:pPr>
            <a:r>
              <a:rPr lang="en-US" sz="2800" dirty="0" smtClean="0">
                <a:gradFill>
                  <a:gsLst>
                    <a:gs pos="0">
                      <a:srgbClr val="FFFFFF"/>
                    </a:gs>
                    <a:gs pos="86000">
                      <a:srgbClr val="FFFFFF"/>
                    </a:gs>
                  </a:gsLst>
                  <a:lin ang="5400000" scaled="0"/>
                </a:gradFill>
              </a:rPr>
              <a:t>[HW-745T]: </a:t>
            </a:r>
            <a:r>
              <a:rPr lang="en-US" sz="2800" dirty="0"/>
              <a:t>Reimagining the experience for connecting with devices</a:t>
            </a:r>
            <a:endParaRPr lang="en-US" sz="2800" dirty="0">
              <a:gradFill>
                <a:gsLst>
                  <a:gs pos="0">
                    <a:srgbClr val="FFFFFF"/>
                  </a:gs>
                  <a:gs pos="86000">
                    <a:srgbClr val="FFFFFF"/>
                  </a:gs>
                </a:gsLst>
                <a:lin ang="5400000" scaled="0"/>
              </a:gradFill>
            </a:endParaRPr>
          </a:p>
          <a:p>
            <a:pPr marL="0" indent="0">
              <a:lnSpc>
                <a:spcPct val="100000"/>
              </a:lnSpc>
              <a:spcBef>
                <a:spcPts val="0"/>
              </a:spcBef>
              <a:spcAft>
                <a:spcPts val="1200"/>
              </a:spcAft>
              <a:buSzTx/>
              <a:buNone/>
            </a:pPr>
            <a:r>
              <a:rPr lang="en-US" sz="2800" dirty="0" smtClean="0">
                <a:gradFill>
                  <a:gsLst>
                    <a:gs pos="0">
                      <a:srgbClr val="FFFFFF"/>
                    </a:gs>
                    <a:gs pos="86000">
                      <a:srgbClr val="FFFFFF"/>
                    </a:gs>
                  </a:gsLst>
                  <a:lin ang="5400000" scaled="0"/>
                </a:gradFill>
              </a:rPr>
              <a:t>[</a:t>
            </a:r>
            <a:r>
              <a:rPr lang="en-US" sz="2800" dirty="0" smtClean="0"/>
              <a:t>PLAT-785T</a:t>
            </a:r>
            <a:r>
              <a:rPr lang="en-US" sz="2800" dirty="0" smtClean="0">
                <a:gradFill>
                  <a:gsLst>
                    <a:gs pos="0">
                      <a:srgbClr val="FFFFFF"/>
                    </a:gs>
                    <a:gs pos="86000">
                      <a:srgbClr val="FFFFFF"/>
                    </a:gs>
                  </a:gsLst>
                  <a:lin ang="5400000" scaled="0"/>
                </a:gradFill>
              </a:rPr>
              <a:t>]: </a:t>
            </a:r>
            <a:r>
              <a:rPr lang="en-US" sz="2800" dirty="0">
                <a:gradFill>
                  <a:gsLst>
                    <a:gs pos="0">
                      <a:srgbClr val="FFFFFF"/>
                    </a:gs>
                    <a:gs pos="86000">
                      <a:srgbClr val="FFFFFF"/>
                    </a:gs>
                  </a:gsLst>
                  <a:lin ang="5400000" scaled="0"/>
                </a:gradFill>
              </a:rPr>
              <a:t>Creating connected apps that work on today's networks</a:t>
            </a:r>
          </a:p>
          <a:p>
            <a:pPr marL="0" indent="0">
              <a:lnSpc>
                <a:spcPct val="100000"/>
              </a:lnSpc>
              <a:spcBef>
                <a:spcPts val="0"/>
              </a:spcBef>
              <a:spcAft>
                <a:spcPts val="1200"/>
              </a:spcAft>
              <a:buClrTx/>
              <a:buSzTx/>
              <a:buNone/>
            </a:pPr>
            <a:endParaRPr lang="en-US" sz="2800" dirty="0">
              <a:gradFill>
                <a:gsLst>
                  <a:gs pos="0">
                    <a:srgbClr val="FFFFFF"/>
                  </a:gs>
                  <a:gs pos="86000">
                    <a:srgbClr val="FFFFFF"/>
                  </a:gs>
                </a:gsLst>
                <a:lin ang="5400000" scaled="0"/>
              </a:gradFill>
            </a:endParaRPr>
          </a:p>
          <a:p>
            <a:pPr marL="746125" indent="-746125">
              <a:lnSpc>
                <a:spcPct val="100000"/>
              </a:lnSpc>
              <a:spcBef>
                <a:spcPts val="0"/>
              </a:spcBef>
              <a:spcAft>
                <a:spcPts val="1800"/>
              </a:spcAft>
              <a:buClrTx/>
              <a:buSzTx/>
            </a:pPr>
            <a:endParaRPr lang="en-US"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39706123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4678204"/>
          </a:xfrm>
        </p:spPr>
        <p:txBody>
          <a:bodyPr/>
          <a:lstStyle/>
          <a:p>
            <a:pPr lvl="0"/>
            <a:r>
              <a:rPr lang="en-US" u="sng" dirty="0">
                <a:hlinkClick r:id="rId2"/>
              </a:rPr>
              <a:t>Mobile Network Operator Companion Application Platform</a:t>
            </a:r>
            <a:endParaRPr lang="en-US" u="sng" dirty="0"/>
          </a:p>
          <a:p>
            <a:pPr lvl="0"/>
            <a:r>
              <a:rPr lang="en-US" u="sng" dirty="0" smtClean="0">
                <a:hlinkClick r:id="rId3"/>
              </a:rPr>
              <a:t>Service </a:t>
            </a:r>
            <a:r>
              <a:rPr lang="en-US" u="sng" dirty="0">
                <a:hlinkClick r:id="rId3"/>
              </a:rPr>
              <a:t>Metadata Schema Package for Windows 8</a:t>
            </a:r>
            <a:endParaRPr lang="en-US" dirty="0"/>
          </a:p>
          <a:p>
            <a:pPr lvl="0"/>
            <a:r>
              <a:rPr lang="en-US" u="sng" dirty="0" err="1" smtClean="0">
                <a:hlinkClick r:id="rId4"/>
              </a:rPr>
              <a:t>Windows.Devices.Sms</a:t>
            </a:r>
            <a:r>
              <a:rPr lang="en-US" u="sng" dirty="0" smtClean="0">
                <a:hlinkClick r:id="rId4"/>
              </a:rPr>
              <a:t> </a:t>
            </a:r>
            <a:r>
              <a:rPr lang="en-US" u="sng" dirty="0">
                <a:hlinkClick r:id="rId4"/>
              </a:rPr>
              <a:t>namespace</a:t>
            </a:r>
            <a:endParaRPr lang="en-US" dirty="0"/>
          </a:p>
          <a:p>
            <a:pPr lvl="0"/>
            <a:r>
              <a:rPr lang="en-US" u="sng" dirty="0" err="1" smtClean="0">
                <a:hlinkClick r:id="rId5"/>
              </a:rPr>
              <a:t>Windows.Networking.NetworkOperators</a:t>
            </a:r>
            <a:r>
              <a:rPr lang="en-US" u="sng" dirty="0" smtClean="0">
                <a:hlinkClick r:id="rId5"/>
              </a:rPr>
              <a:t> </a:t>
            </a:r>
            <a:r>
              <a:rPr lang="en-US" u="sng" dirty="0">
                <a:hlinkClick r:id="rId5"/>
              </a:rPr>
              <a:t>namespace</a:t>
            </a:r>
            <a:endParaRPr lang="en-US" dirty="0"/>
          </a:p>
          <a:p>
            <a:pPr lvl="0"/>
            <a:r>
              <a:rPr lang="en-US" u="sng" dirty="0" smtClean="0">
                <a:hlinkClick r:id="rId6"/>
              </a:rPr>
              <a:t>Tailored </a:t>
            </a:r>
            <a:r>
              <a:rPr lang="en-US" u="sng" dirty="0">
                <a:hlinkClick r:id="rId6"/>
              </a:rPr>
              <a:t>Device Experience Onboarding</a:t>
            </a:r>
            <a:endParaRPr lang="en-US" dirty="0"/>
          </a:p>
          <a:p>
            <a:endParaRPr lang="en-US" dirty="0"/>
          </a:p>
          <a:p>
            <a:r>
              <a:rPr lang="en-US" dirty="0" smtClean="0"/>
              <a:t>Contact info – windowswireless@microsoft.com</a:t>
            </a:r>
            <a:r>
              <a:rPr lang="en-US" dirty="0"/>
              <a:t/>
            </a:r>
            <a:br>
              <a:rPr lang="en-US" dirty="0"/>
            </a:br>
            <a:endParaRPr lang="en-US" dirty="0"/>
          </a:p>
          <a:p>
            <a:endParaRPr lang="en-US" dirty="0"/>
          </a:p>
        </p:txBody>
      </p:sp>
    </p:spTree>
    <p:extLst>
      <p:ext uri="{BB962C8B-B14F-4D97-AF65-F5344CB8AC3E}">
        <p14:creationId xmlns:p14="http://schemas.microsoft.com/office/powerpoint/2010/main" val="38907939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7055950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1789" y="2652876"/>
            <a:ext cx="11429290" cy="1990726"/>
          </a:xfrm>
        </p:spPr>
        <p:txBody>
          <a:bodyPr>
            <a:noAutofit/>
          </a:bodyPr>
          <a:lstStyle/>
          <a:p>
            <a:pPr algn="ctr"/>
            <a:r>
              <a:rPr lang="en-US" dirty="0">
                <a:latin typeface="+mn-lt"/>
              </a:rPr>
              <a:t>You can create a differentiated </a:t>
            </a:r>
            <a:r>
              <a:rPr lang="en-US" dirty="0" smtClean="0">
                <a:latin typeface="+mn-lt"/>
              </a:rPr>
              <a:t>mobile broadband experience </a:t>
            </a:r>
            <a:r>
              <a:rPr lang="en-US" dirty="0">
                <a:latin typeface="+mn-lt"/>
              </a:rPr>
              <a:t>that integrates with Windows.</a:t>
            </a:r>
          </a:p>
        </p:txBody>
      </p:sp>
    </p:spTree>
    <p:extLst>
      <p:ext uri="{BB962C8B-B14F-4D97-AF65-F5344CB8AC3E}">
        <p14:creationId xmlns:p14="http://schemas.microsoft.com/office/powerpoint/2010/main" val="25064754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09398"/>
          </a:xfrm>
        </p:spPr>
        <p:txBody>
          <a:bodyPr/>
          <a:lstStyle/>
          <a:p>
            <a:r>
              <a:rPr lang="en-US" dirty="0" smtClean="0">
                <a:solidFill>
                  <a:srgbClr val="FFFFFF"/>
                </a:solidFill>
              </a:rPr>
              <a:t>Robust platform for differentiation</a:t>
            </a:r>
            <a:endParaRPr lang="en-US" dirty="0"/>
          </a:p>
        </p:txBody>
      </p:sp>
      <p:sp>
        <p:nvSpPr>
          <p:cNvPr id="5" name="Text Placeholder 4"/>
          <p:cNvSpPr>
            <a:spLocks noGrp="1"/>
          </p:cNvSpPr>
          <p:nvPr>
            <p:ph type="body" sz="quarter" idx="10"/>
          </p:nvPr>
        </p:nvSpPr>
        <p:spPr>
          <a:xfrm>
            <a:off x="519114" y="1447800"/>
            <a:ext cx="11149012" cy="2068259"/>
          </a:xfrm>
        </p:spPr>
        <p:txBody>
          <a:bodyPr/>
          <a:lstStyle/>
          <a:p>
            <a:r>
              <a:rPr lang="en-US" dirty="0" smtClean="0"/>
              <a:t>Integrates your experience with Windows </a:t>
            </a:r>
            <a:r>
              <a:rPr lang="en-US" dirty="0"/>
              <a:t>C</a:t>
            </a:r>
            <a:r>
              <a:rPr lang="en-US" dirty="0" smtClean="0"/>
              <a:t>onnection </a:t>
            </a:r>
            <a:r>
              <a:rPr lang="en-US" dirty="0"/>
              <a:t>M</a:t>
            </a:r>
            <a:r>
              <a:rPr lang="en-US" dirty="0" smtClean="0"/>
              <a:t>anager</a:t>
            </a:r>
          </a:p>
          <a:p>
            <a:r>
              <a:rPr lang="en-US" dirty="0" smtClean="0"/>
              <a:t>Enables users to find and purchase connectivity</a:t>
            </a:r>
          </a:p>
          <a:p>
            <a:r>
              <a:rPr lang="en-US" dirty="0" smtClean="0"/>
              <a:t>Keep users aware of their data usage</a:t>
            </a:r>
          </a:p>
          <a:p>
            <a:r>
              <a:rPr lang="en-US" dirty="0" smtClean="0"/>
              <a:t>Helps users </a:t>
            </a:r>
            <a:r>
              <a:rPr lang="en-US" dirty="0"/>
              <a:t>d</a:t>
            </a:r>
            <a:r>
              <a:rPr lang="en-US" dirty="0" smtClean="0"/>
              <a:t>iscover value added services</a:t>
            </a:r>
          </a:p>
        </p:txBody>
      </p:sp>
    </p:spTree>
    <p:extLst>
      <p:ext uri="{BB962C8B-B14F-4D97-AF65-F5344CB8AC3E}">
        <p14:creationId xmlns:p14="http://schemas.microsoft.com/office/powerpoint/2010/main" val="16065132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AT&amp;T Mobile Broadband </a:t>
            </a:r>
            <a:r>
              <a:rPr lang="en-US" b="1" dirty="0" smtClean="0"/>
              <a:t>Experience</a:t>
            </a:r>
            <a:endParaRPr lang="en-US" dirty="0"/>
          </a:p>
        </p:txBody>
      </p:sp>
      <p:sp>
        <p:nvSpPr>
          <p:cNvPr id="3" name="Subtitle 2"/>
          <p:cNvSpPr>
            <a:spLocks noGrp="1"/>
          </p:cNvSpPr>
          <p:nvPr>
            <p:ph type="subTitle" idx="1"/>
          </p:nvPr>
        </p:nvSpPr>
        <p:spPr>
          <a:xfrm>
            <a:off x="969964" y="4787310"/>
            <a:ext cx="8902905" cy="461665"/>
          </a:xfrm>
        </p:spPr>
        <p:txBody>
          <a:bodyPr/>
          <a:lstStyle/>
          <a:p>
            <a:r>
              <a:rPr lang="en-US" dirty="0" smtClean="0">
                <a:latin typeface="+mj-lt"/>
              </a:rPr>
              <a:t>Jon Sharp</a:t>
            </a:r>
          </a:p>
          <a:p>
            <a:r>
              <a:rPr lang="en-US" dirty="0" smtClean="0"/>
              <a:t>Principal</a:t>
            </a:r>
            <a:r>
              <a:rPr lang="en-US" b="1" dirty="0" smtClean="0"/>
              <a:t> </a:t>
            </a:r>
            <a:r>
              <a:rPr lang="en-US" dirty="0" smtClean="0"/>
              <a:t>Product </a:t>
            </a:r>
            <a:r>
              <a:rPr lang="en-US" dirty="0"/>
              <a:t>Development Engineer </a:t>
            </a:r>
            <a:endParaRPr lang="en-US" dirty="0" smtClean="0"/>
          </a:p>
          <a:p>
            <a:r>
              <a:rPr lang="en-US" dirty="0" smtClean="0"/>
              <a:t>AT&amp;T</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351802671"/>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Building a differentiated experience</a:t>
            </a:r>
            <a:endParaRPr lang="en-US" dirty="0"/>
          </a:p>
        </p:txBody>
      </p:sp>
      <p:grpSp>
        <p:nvGrpSpPr>
          <p:cNvPr id="23" name="Group 22"/>
          <p:cNvGrpSpPr/>
          <p:nvPr/>
        </p:nvGrpSpPr>
        <p:grpSpPr>
          <a:xfrm>
            <a:off x="322905" y="1532022"/>
            <a:ext cx="3662083" cy="3793956"/>
            <a:chOff x="322905" y="1532022"/>
            <a:chExt cx="3662083" cy="3793956"/>
          </a:xfrm>
        </p:grpSpPr>
        <p:grpSp>
          <p:nvGrpSpPr>
            <p:cNvPr id="14" name="Group 13"/>
            <p:cNvGrpSpPr/>
            <p:nvPr/>
          </p:nvGrpSpPr>
          <p:grpSpPr>
            <a:xfrm>
              <a:off x="322905" y="1532022"/>
              <a:ext cx="3662082" cy="3793956"/>
              <a:chOff x="471767" y="1714204"/>
              <a:chExt cx="3662082" cy="3793956"/>
            </a:xfrm>
          </p:grpSpPr>
          <p:sp>
            <p:nvSpPr>
              <p:cNvPr id="10" name="Rectangle 9"/>
              <p:cNvSpPr/>
              <p:nvPr/>
            </p:nvSpPr>
            <p:spPr bwMode="auto">
              <a:xfrm>
                <a:off x="479788" y="1714204"/>
                <a:ext cx="3654061" cy="3003171"/>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sp>
          <p:nvSpPr>
            <p:cNvPr id="15" name="Rectangle 14"/>
            <p:cNvSpPr/>
            <p:nvPr/>
          </p:nvSpPr>
          <p:spPr bwMode="auto">
            <a:xfrm>
              <a:off x="327388" y="4535193"/>
              <a:ext cx="3657600" cy="6453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Mobile broadband service</a:t>
              </a:r>
              <a:endParaRPr lang="en-US" sz="2400" b="1" dirty="0">
                <a:solidFill>
                  <a:schemeClr val="bg1"/>
                </a:solidFill>
              </a:endParaRPr>
            </a:p>
          </p:txBody>
        </p:sp>
      </p:grpSp>
      <p:grpSp>
        <p:nvGrpSpPr>
          <p:cNvPr id="18" name="Group 17"/>
          <p:cNvGrpSpPr/>
          <p:nvPr/>
        </p:nvGrpSpPr>
        <p:grpSpPr>
          <a:xfrm>
            <a:off x="3555195" y="1532022"/>
            <a:ext cx="4369203" cy="3793956"/>
            <a:chOff x="3555195" y="1532022"/>
            <a:chExt cx="4369203" cy="3793956"/>
          </a:xfrm>
        </p:grpSpPr>
        <p:grpSp>
          <p:nvGrpSpPr>
            <p:cNvPr id="3" name="Group 2"/>
            <p:cNvGrpSpPr/>
            <p:nvPr/>
          </p:nvGrpSpPr>
          <p:grpSpPr>
            <a:xfrm>
              <a:off x="4261601" y="1532022"/>
              <a:ext cx="3662797" cy="3793956"/>
              <a:chOff x="4426943" y="1714204"/>
              <a:chExt cx="3662797" cy="3793956"/>
            </a:xfrm>
          </p:grpSpPr>
          <p:sp>
            <p:nvSpPr>
              <p:cNvPr id="11" name="Rectangle 10"/>
              <p:cNvSpPr/>
              <p:nvPr/>
            </p:nvSpPr>
            <p:spPr bwMode="auto">
              <a:xfrm>
                <a:off x="4426943" y="1714204"/>
                <a:ext cx="3662797" cy="3056603"/>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8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sp>
          <p:nvSpPr>
            <p:cNvPr id="16" name="Rectangle 15"/>
            <p:cNvSpPr/>
            <p:nvPr/>
          </p:nvSpPr>
          <p:spPr bwMode="auto">
            <a:xfrm>
              <a:off x="4261601" y="4535193"/>
              <a:ext cx="3662797" cy="64007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Device</a:t>
              </a:r>
              <a:endParaRPr lang="en-US" sz="2400" b="1" dirty="0">
                <a:solidFill>
                  <a:schemeClr val="bg1"/>
                </a:solidFill>
              </a:endParaRPr>
            </a:p>
          </p:txBody>
        </p:sp>
        <p:sp>
          <p:nvSpPr>
            <p:cNvPr id="8" name="TextBox 7"/>
            <p:cNvSpPr txBox="1"/>
            <p:nvPr/>
          </p:nvSpPr>
          <p:spPr>
            <a:xfrm>
              <a:off x="3555195" y="1971778"/>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grpSp>
      <p:grpSp>
        <p:nvGrpSpPr>
          <p:cNvPr id="24" name="Group 23"/>
          <p:cNvGrpSpPr/>
          <p:nvPr/>
        </p:nvGrpSpPr>
        <p:grpSpPr>
          <a:xfrm>
            <a:off x="8236895" y="1532022"/>
            <a:ext cx="3667327" cy="3793956"/>
            <a:chOff x="8236895" y="1532022"/>
            <a:chExt cx="3667327" cy="3793956"/>
          </a:xfrm>
        </p:grpSpPr>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00944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a:gradFill>
                      <a:gsLst>
                        <a:gs pos="0">
                          <a:schemeClr val="tx1"/>
                        </a:gs>
                        <a:gs pos="100000">
                          <a:schemeClr val="tx1"/>
                        </a:gs>
                      </a:gsLst>
                      <a:lin ang="5400000" scaled="0"/>
                    </a:gradFill>
                  </a:rPr>
                  <a:t>app</a:t>
                </a: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17" name="Rectangle 16"/>
            <p:cNvSpPr/>
            <p:nvPr/>
          </p:nvSpPr>
          <p:spPr bwMode="auto">
            <a:xfrm>
              <a:off x="8246623" y="4531736"/>
              <a:ext cx="3657599" cy="6463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Metro Style App</a:t>
              </a:r>
              <a:endParaRPr lang="en-US" sz="2400" b="1" dirty="0">
                <a:solidFill>
                  <a:schemeClr val="bg1"/>
                </a:solidFill>
              </a:endParaRPr>
            </a:p>
          </p:txBody>
        </p:sp>
      </p:grpSp>
      <p:sp>
        <p:nvSpPr>
          <p:cNvPr id="22" name="TextBox 21"/>
          <p:cNvSpPr txBox="1"/>
          <p:nvPr/>
        </p:nvSpPr>
        <p:spPr>
          <a:xfrm>
            <a:off x="7515920" y="1982530"/>
            <a:ext cx="1149354" cy="2123658"/>
          </a:xfrm>
          <a:prstGeom prst="rect">
            <a:avLst/>
          </a:prstGeom>
          <a:noFill/>
        </p:spPr>
        <p:txBody>
          <a:bodyPr wrap="none" lIns="0" tIns="0" rIns="0" bIns="0" rtlCol="0">
            <a:spAutoFit/>
          </a:bodyPr>
          <a:lstStyle/>
          <a:p>
            <a:r>
              <a:rPr lang="en-US" sz="13800" dirty="0" smtClean="0">
                <a:gradFill>
                  <a:gsLst>
                    <a:gs pos="0">
                      <a:schemeClr val="tx1"/>
                    </a:gs>
                    <a:gs pos="86000">
                      <a:schemeClr val="tx1"/>
                    </a:gs>
                  </a:gsLst>
                  <a:lin ang="5400000" scaled="0"/>
                </a:gradFill>
              </a:rPr>
              <a:t>+</a:t>
            </a:r>
          </a:p>
        </p:txBody>
      </p:sp>
      <p:grpSp>
        <p:nvGrpSpPr>
          <p:cNvPr id="25" name="Group 24"/>
          <p:cNvGrpSpPr/>
          <p:nvPr/>
        </p:nvGrpSpPr>
        <p:grpSpPr>
          <a:xfrm>
            <a:off x="179882" y="1379095"/>
            <a:ext cx="11872210" cy="4653329"/>
            <a:chOff x="179882" y="1379095"/>
            <a:chExt cx="11872210" cy="4653329"/>
          </a:xfrm>
        </p:grpSpPr>
        <p:sp>
          <p:nvSpPr>
            <p:cNvPr id="9" name="Rectangle 8"/>
            <p:cNvSpPr/>
            <p:nvPr/>
          </p:nvSpPr>
          <p:spPr bwMode="auto">
            <a:xfrm>
              <a:off x="179882" y="1379095"/>
              <a:ext cx="11872210" cy="4077325"/>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TextBox 20"/>
            <p:cNvSpPr txBox="1"/>
            <p:nvPr/>
          </p:nvSpPr>
          <p:spPr>
            <a:xfrm>
              <a:off x="4719947" y="5539981"/>
              <a:ext cx="288861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Device Metadata</a:t>
              </a:r>
            </a:p>
          </p:txBody>
        </p:sp>
      </p:grpSp>
      <p:grpSp>
        <p:nvGrpSpPr>
          <p:cNvPr id="28" name="Group 27"/>
          <p:cNvGrpSpPr/>
          <p:nvPr/>
        </p:nvGrpSpPr>
        <p:grpSpPr>
          <a:xfrm>
            <a:off x="4579190" y="1889406"/>
            <a:ext cx="2996195" cy="2528482"/>
            <a:chOff x="4579190" y="1889406"/>
            <a:chExt cx="2996195" cy="2528482"/>
          </a:xfrm>
        </p:grpSpPr>
        <p:pic>
          <p:nvPicPr>
            <p:cNvPr id="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60304" y="1982530"/>
              <a:ext cx="1315081" cy="12969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samersaw\Downloads\ATT_HiRes_Broadband_Devices\4P8C7769.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484" l="0" r="97048">
                          <a14:foregroundMark x1="46433" y1="22602" x2="46433" y2="22602"/>
                          <a14:foregroundMark x1="60148" y1="69379" x2="60148" y2="69379"/>
                          <a14:foregroundMark x1="76138" y1="83648" x2="76138" y2="83648"/>
                        </a14:backgroundRemoval>
                      </a14:imgEffect>
                    </a14:imgLayer>
                  </a14:imgProps>
                </a:ext>
                <a:ext uri="{28A0092B-C50C-407E-A947-70E740481C1C}">
                  <a14:useLocalDpi xmlns:a14="http://schemas.microsoft.com/office/drawing/2010/main" val="0"/>
                </a:ext>
              </a:extLst>
            </a:blip>
            <a:srcRect/>
            <a:stretch>
              <a:fillRect/>
            </a:stretch>
          </p:blipFill>
          <p:spPr bwMode="auto">
            <a:xfrm>
              <a:off x="4747396" y="1889406"/>
              <a:ext cx="562432" cy="8798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190" y="3055816"/>
              <a:ext cx="2219618" cy="13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67" y="2081949"/>
            <a:ext cx="2537754" cy="1903315"/>
          </a:xfrm>
          <a:prstGeom prst="rect">
            <a:avLst/>
          </a:prstGeom>
        </p:spPr>
      </p:pic>
    </p:spTree>
    <p:extLst>
      <p:ext uri="{BB962C8B-B14F-4D97-AF65-F5344CB8AC3E}">
        <p14:creationId xmlns:p14="http://schemas.microsoft.com/office/powerpoint/2010/main" val="1163488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055"/>
          <p:cNvSpPr/>
          <p:nvPr/>
        </p:nvSpPr>
        <p:spPr bwMode="auto">
          <a:xfrm>
            <a:off x="330927" y="4535193"/>
            <a:ext cx="11563568" cy="6463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Rectangle 53"/>
          <p:cNvSpPr/>
          <p:nvPr/>
        </p:nvSpPr>
        <p:spPr bwMode="auto">
          <a:xfrm>
            <a:off x="327388" y="1523944"/>
            <a:ext cx="11567107" cy="3011249"/>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6000" dirty="0" smtClean="0">
              <a:gradFill>
                <a:gsLst>
                  <a:gs pos="0">
                    <a:schemeClr val="tx1"/>
                  </a:gs>
                  <a:gs pos="100000">
                    <a:schemeClr val="tx1"/>
                  </a:gs>
                </a:gsLst>
                <a:lin ang="5400000" scaled="0"/>
              </a:gradFill>
            </a:endParaRPr>
          </a:p>
        </p:txBody>
      </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Building </a:t>
            </a:r>
            <a:r>
              <a:rPr lang="en-US" dirty="0"/>
              <a:t>a differentiated experience</a:t>
            </a:r>
          </a:p>
        </p:txBody>
      </p:sp>
      <p:grpSp>
        <p:nvGrpSpPr>
          <p:cNvPr id="24" name="Group 23"/>
          <p:cNvGrpSpPr/>
          <p:nvPr/>
        </p:nvGrpSpPr>
        <p:grpSpPr>
          <a:xfrm>
            <a:off x="8232031" y="1532022"/>
            <a:ext cx="3667327" cy="3793956"/>
            <a:chOff x="8236895" y="1532022"/>
            <a:chExt cx="3667327" cy="3793956"/>
          </a:xfrm>
        </p:grpSpPr>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009442"/>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800" dirty="0">
                    <a:gradFill>
                      <a:gsLst>
                        <a:gs pos="0">
                          <a:schemeClr val="tx1"/>
                        </a:gs>
                        <a:gs pos="100000">
                          <a:schemeClr val="tx1"/>
                        </a:gs>
                      </a:gsLst>
                      <a:lin ang="5400000" scaled="0"/>
                    </a:gradFill>
                  </a:rPr>
                  <a:t>app</a:t>
                </a: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17" name="Rectangle 16"/>
            <p:cNvSpPr/>
            <p:nvPr/>
          </p:nvSpPr>
          <p:spPr bwMode="auto">
            <a:xfrm>
              <a:off x="8246623" y="4531736"/>
              <a:ext cx="3657599" cy="64635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Metro Style App</a:t>
              </a:r>
              <a:endParaRPr lang="en-US" sz="2400" b="1" dirty="0">
                <a:solidFill>
                  <a:schemeClr val="bg1"/>
                </a:solidFill>
              </a:endParaRPr>
            </a:p>
          </p:txBody>
        </p:sp>
      </p:grpSp>
      <p:sp>
        <p:nvSpPr>
          <p:cNvPr id="38" name="Rectangle 37"/>
          <p:cNvSpPr/>
          <p:nvPr/>
        </p:nvSpPr>
        <p:spPr bwMode="auto">
          <a:xfrm>
            <a:off x="5448323" y="1791079"/>
            <a:ext cx="2091938" cy="2473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44" name="Rectangle 43"/>
          <p:cNvSpPr/>
          <p:nvPr/>
        </p:nvSpPr>
        <p:spPr bwMode="auto">
          <a:xfrm>
            <a:off x="7575671" y="1780806"/>
            <a:ext cx="2091938" cy="2473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49" name="Rectangle 48"/>
          <p:cNvSpPr/>
          <p:nvPr/>
        </p:nvSpPr>
        <p:spPr bwMode="auto">
          <a:xfrm>
            <a:off x="9703019" y="1780806"/>
            <a:ext cx="2091938" cy="2473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grpSp>
        <p:nvGrpSpPr>
          <p:cNvPr id="3" name="Group 2"/>
          <p:cNvGrpSpPr/>
          <p:nvPr/>
        </p:nvGrpSpPr>
        <p:grpSpPr>
          <a:xfrm>
            <a:off x="3318951" y="1794630"/>
            <a:ext cx="2091938" cy="2463737"/>
            <a:chOff x="3318951" y="1794630"/>
            <a:chExt cx="2091938" cy="2463737"/>
          </a:xfrm>
        </p:grpSpPr>
        <p:sp>
          <p:nvSpPr>
            <p:cNvPr id="30" name="Rectangle 29"/>
            <p:cNvSpPr/>
            <p:nvPr/>
          </p:nvSpPr>
          <p:spPr bwMode="auto">
            <a:xfrm>
              <a:off x="3318951" y="3825515"/>
              <a:ext cx="2091938" cy="43285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rPr>
                <a:t>Plan</a:t>
              </a:r>
              <a:endParaRPr lang="en-US" sz="1600" b="1" dirty="0">
                <a:solidFill>
                  <a:schemeClr val="bg1"/>
                </a:solidFill>
              </a:endParaRPr>
            </a:p>
          </p:txBody>
        </p:sp>
        <p:pic>
          <p:nvPicPr>
            <p:cNvPr id="1029" name="Picture 5" descr="C:\Users\jodahlke\Desktop\Documents\Devices and Networking Support\BUILD\AT&amp;T images\ATT BUILD screens\Choose A Plan.png"/>
            <p:cNvPicPr>
              <a:picLocks noChangeAspect="1" noChangeArrowheads="1"/>
            </p:cNvPicPr>
            <p:nvPr/>
          </p:nvPicPr>
          <p:blipFill rotWithShape="1">
            <a:blip r:embed="rId3">
              <a:extLst>
                <a:ext uri="{28A0092B-C50C-407E-A947-70E740481C1C}">
                  <a14:useLocalDpi xmlns:a14="http://schemas.microsoft.com/office/drawing/2010/main" val="0"/>
                </a:ext>
              </a:extLst>
            </a:blip>
            <a:srcRect l="41783" t="20772" r="34467" b="38170"/>
            <a:stretch/>
          </p:blipFill>
          <p:spPr bwMode="auto">
            <a:xfrm>
              <a:off x="3318951" y="1794630"/>
              <a:ext cx="2091938" cy="2028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5446299" y="1794630"/>
            <a:ext cx="2091938" cy="2463737"/>
            <a:chOff x="5446299" y="1794630"/>
            <a:chExt cx="2091938" cy="2463737"/>
          </a:xfrm>
        </p:grpSpPr>
        <p:sp>
          <p:nvSpPr>
            <p:cNvPr id="36" name="Rectangle 35"/>
            <p:cNvSpPr/>
            <p:nvPr/>
          </p:nvSpPr>
          <p:spPr bwMode="auto">
            <a:xfrm>
              <a:off x="5446299" y="3825515"/>
              <a:ext cx="2091938" cy="43285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rPr>
                <a:t>Account</a:t>
              </a:r>
              <a:endParaRPr lang="en-US" sz="1600" b="1" dirty="0">
                <a:solidFill>
                  <a:schemeClr val="bg1"/>
                </a:solidFill>
              </a:endParaRPr>
            </a:p>
          </p:txBody>
        </p:sp>
        <p:pic>
          <p:nvPicPr>
            <p:cNvPr id="1030" name="Picture 6" descr="C:\Users\jodahlke\Desktop\Documents\Devices and Networking Support\BUILD\AT&amp;T images\ATT BUILD screens\Account Overview Active Account.png"/>
            <p:cNvPicPr>
              <a:picLocks noChangeAspect="1" noChangeArrowheads="1"/>
            </p:cNvPicPr>
            <p:nvPr/>
          </p:nvPicPr>
          <p:blipFill rotWithShape="1">
            <a:blip r:embed="rId4">
              <a:extLst>
                <a:ext uri="{28A0092B-C50C-407E-A947-70E740481C1C}">
                  <a14:useLocalDpi xmlns:a14="http://schemas.microsoft.com/office/drawing/2010/main" val="0"/>
                </a:ext>
              </a:extLst>
            </a:blip>
            <a:srcRect l="7885" t="6088" r="67313" b="50939"/>
            <a:stretch/>
          </p:blipFill>
          <p:spPr bwMode="auto">
            <a:xfrm>
              <a:off x="5446299" y="1794630"/>
              <a:ext cx="2091458" cy="2037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573646" y="1794630"/>
            <a:ext cx="2091939" cy="2463737"/>
            <a:chOff x="7573646" y="1794630"/>
            <a:chExt cx="2091939" cy="2463737"/>
          </a:xfrm>
        </p:grpSpPr>
        <p:sp>
          <p:nvSpPr>
            <p:cNvPr id="42" name="Rectangle 41"/>
            <p:cNvSpPr/>
            <p:nvPr/>
          </p:nvSpPr>
          <p:spPr bwMode="auto">
            <a:xfrm>
              <a:off x="7573647" y="3825515"/>
              <a:ext cx="2091938" cy="43285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rPr>
                <a:t>Help</a:t>
              </a:r>
              <a:endParaRPr lang="en-US" sz="1600" b="1" dirty="0">
                <a:solidFill>
                  <a:schemeClr val="bg1"/>
                </a:solidFill>
              </a:endParaRPr>
            </a:p>
          </p:txBody>
        </p:sp>
        <p:pic>
          <p:nvPicPr>
            <p:cNvPr id="51" name="Picture 6" descr="C:\Users\jodahlke\Desktop\Documents\Devices and Networking Support\BUILD\AT&amp;T images\ATT BUILD screens\Account Overview Active Account.png"/>
            <p:cNvPicPr>
              <a:picLocks noChangeAspect="1" noChangeArrowheads="1"/>
            </p:cNvPicPr>
            <p:nvPr/>
          </p:nvPicPr>
          <p:blipFill rotWithShape="1">
            <a:blip r:embed="rId4">
              <a:extLst>
                <a:ext uri="{28A0092B-C50C-407E-A947-70E740481C1C}">
                  <a14:useLocalDpi xmlns:a14="http://schemas.microsoft.com/office/drawing/2010/main" val="0"/>
                </a:ext>
              </a:extLst>
            </a:blip>
            <a:srcRect l="7787" t="47417" r="69816" b="13787"/>
            <a:stretch/>
          </p:blipFill>
          <p:spPr bwMode="auto">
            <a:xfrm>
              <a:off x="7573646" y="1794630"/>
              <a:ext cx="2091939" cy="2037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700995" y="1794630"/>
            <a:ext cx="2093962" cy="2463737"/>
            <a:chOff x="9700995" y="1794630"/>
            <a:chExt cx="2093962" cy="2463737"/>
          </a:xfrm>
        </p:grpSpPr>
        <p:sp>
          <p:nvSpPr>
            <p:cNvPr id="48" name="Rectangle 47"/>
            <p:cNvSpPr/>
            <p:nvPr/>
          </p:nvSpPr>
          <p:spPr bwMode="auto">
            <a:xfrm>
              <a:off x="9700995" y="3825515"/>
              <a:ext cx="2091938" cy="43285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rPr>
                <a:t>Notifications</a:t>
              </a:r>
              <a:endParaRPr lang="en-US" sz="1600" b="1" dirty="0">
                <a:solidFill>
                  <a:schemeClr val="bg1"/>
                </a:solidFill>
              </a:endParaRPr>
            </a:p>
          </p:txBody>
        </p:sp>
        <p:pic>
          <p:nvPicPr>
            <p:cNvPr id="1031" name="Picture 7" descr="C:\Users\jodahlke\Desktop\Documents\Devices and Networking Support\BUILD\AT&amp;T images\ATT BUILD screens\data usage toast.png"/>
            <p:cNvPicPr>
              <a:picLocks noChangeAspect="1" noChangeArrowheads="1"/>
            </p:cNvPicPr>
            <p:nvPr/>
          </p:nvPicPr>
          <p:blipFill rotWithShape="1">
            <a:blip r:embed="rId5">
              <a:extLst>
                <a:ext uri="{28A0092B-C50C-407E-A947-70E740481C1C}">
                  <a14:useLocalDpi xmlns:a14="http://schemas.microsoft.com/office/drawing/2010/main" val="0"/>
                </a:ext>
              </a:extLst>
            </a:blip>
            <a:srcRect l="67968" t="69298" r="13769" b="1222"/>
            <a:stretch/>
          </p:blipFill>
          <p:spPr bwMode="auto">
            <a:xfrm>
              <a:off x="9700995" y="1794630"/>
              <a:ext cx="2093962" cy="2028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4456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20607E-6 1.37436E-6 L -0.65207 1.37436E-6 " pathEditMode="relative" rAng="0" ptsTypes="AA">
                                      <p:cBhvr>
                                        <p:cTn id="6" dur="1000" fill="hold"/>
                                        <p:tgtEl>
                                          <p:spTgt spid="24"/>
                                        </p:tgtEl>
                                        <p:attrNameLst>
                                          <p:attrName>ppt_x</p:attrName>
                                          <p:attrName>ppt_y</p:attrName>
                                        </p:attrNameLst>
                                      </p:cBhvr>
                                      <p:rCtr x="-32604" y="0"/>
                                    </p:animMotion>
                                  </p:childTnLst>
                                </p:cTn>
                              </p:par>
                              <p:par>
                                <p:cTn id="7" presetID="22" presetClass="entr" presetSubtype="2" fill="hold" grpId="1"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wipe(right)">
                                      <p:cBhvr>
                                        <p:cTn id="9" dur="1000"/>
                                        <p:tgtEl>
                                          <p:spTgt spid="54"/>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right)">
                                      <p:cBhvr>
                                        <p:cTn id="12" dur="1000"/>
                                        <p:tgtEl>
                                          <p:spTgt spid="20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54" grpId="0" animBg="1"/>
      <p:bldP spid="5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Plan Purchase</a:t>
            </a:r>
            <a:endParaRPr lang="en-US" dirty="0"/>
          </a:p>
        </p:txBody>
      </p:sp>
      <p:sp>
        <p:nvSpPr>
          <p:cNvPr id="3" name="Text Placeholder 2"/>
          <p:cNvSpPr>
            <a:spLocks noGrp="1"/>
          </p:cNvSpPr>
          <p:nvPr>
            <p:ph type="body" sz="quarter" idx="10"/>
          </p:nvPr>
        </p:nvSpPr>
        <p:spPr>
          <a:xfrm>
            <a:off x="519114" y="1181104"/>
            <a:ext cx="11401540" cy="3730252"/>
          </a:xfrm>
        </p:spPr>
        <p:txBody>
          <a:bodyPr/>
          <a:lstStyle/>
          <a:p>
            <a:pPr marL="460375" lvl="1" indent="-460375"/>
            <a:r>
              <a:rPr lang="en-US" sz="3200" dirty="0" smtClean="0"/>
              <a:t>Drive greater adoption of service through simple and predictable  purchase experience</a:t>
            </a:r>
          </a:p>
          <a:p>
            <a:pPr marL="460375" lvl="1" indent="-460375"/>
            <a:r>
              <a:rPr lang="en-US" sz="3200" dirty="0" smtClean="0"/>
              <a:t>Integrated </a:t>
            </a:r>
            <a:r>
              <a:rPr lang="en-US" sz="3200" dirty="0"/>
              <a:t>with Windows </a:t>
            </a:r>
            <a:r>
              <a:rPr lang="en-US" sz="3200" dirty="0" smtClean="0"/>
              <a:t>Connection Manager</a:t>
            </a:r>
            <a:endParaRPr lang="en-US" sz="3200" dirty="0"/>
          </a:p>
          <a:p>
            <a:pPr marL="460375" lvl="1" indent="-460375"/>
            <a:endParaRPr lang="en-US" sz="3200" dirty="0"/>
          </a:p>
          <a:p>
            <a:pPr marL="460375" lvl="1" indent="-460375"/>
            <a:r>
              <a:rPr lang="en-US" sz="3200" dirty="0"/>
              <a:t>Design </a:t>
            </a:r>
            <a:r>
              <a:rPr lang="en-US" sz="3200" dirty="0" smtClean="0"/>
              <a:t>Considerations</a:t>
            </a:r>
          </a:p>
          <a:p>
            <a:pPr marL="863600" lvl="2" indent="-460375"/>
            <a:r>
              <a:rPr lang="en-US" dirty="0" smtClean="0"/>
              <a:t>Simplify </a:t>
            </a:r>
            <a:r>
              <a:rPr lang="en-US" dirty="0"/>
              <a:t>user experience by retrieving device </a:t>
            </a:r>
            <a:r>
              <a:rPr lang="en-US" dirty="0" smtClean="0"/>
              <a:t>information</a:t>
            </a:r>
          </a:p>
          <a:p>
            <a:pPr marL="863600" lvl="2" indent="-460375"/>
            <a:r>
              <a:rPr lang="en-US" dirty="0"/>
              <a:t>Provide seamless connection experience using provisioning</a:t>
            </a:r>
          </a:p>
          <a:p>
            <a:pPr marL="863600" lvl="2" indent="-460375"/>
            <a:r>
              <a:rPr lang="en-US" dirty="0"/>
              <a:t>Integrate with purchase backend via Web services, SMS, or USSD</a:t>
            </a:r>
          </a:p>
        </p:txBody>
      </p:sp>
    </p:spTree>
    <p:extLst>
      <p:ext uri="{BB962C8B-B14F-4D97-AF65-F5344CB8AC3E}">
        <p14:creationId xmlns:p14="http://schemas.microsoft.com/office/powerpoint/2010/main" val="13112211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Account Management</a:t>
            </a:r>
            <a:endParaRPr lang="en-US" dirty="0"/>
          </a:p>
        </p:txBody>
      </p:sp>
      <p:sp>
        <p:nvSpPr>
          <p:cNvPr id="3" name="Text Placeholder 2"/>
          <p:cNvSpPr>
            <a:spLocks noGrp="1"/>
          </p:cNvSpPr>
          <p:nvPr>
            <p:ph type="body" sz="quarter" idx="10"/>
          </p:nvPr>
        </p:nvSpPr>
        <p:spPr>
          <a:xfrm>
            <a:off x="519114" y="1179788"/>
            <a:ext cx="11149012" cy="3828740"/>
          </a:xfrm>
        </p:spPr>
        <p:txBody>
          <a:bodyPr/>
          <a:lstStyle/>
          <a:p>
            <a:r>
              <a:rPr lang="en-US" dirty="0"/>
              <a:t>Give your customers easy access to account </a:t>
            </a:r>
            <a:r>
              <a:rPr lang="en-US" dirty="0" smtClean="0"/>
              <a:t>management</a:t>
            </a:r>
          </a:p>
          <a:p>
            <a:pPr lvl="1"/>
            <a:r>
              <a:rPr lang="en-US" dirty="0" smtClean="0"/>
              <a:t>View current data </a:t>
            </a:r>
            <a:r>
              <a:rPr lang="en-US" dirty="0"/>
              <a:t>usage</a:t>
            </a:r>
          </a:p>
          <a:p>
            <a:pPr lvl="1"/>
            <a:r>
              <a:rPr lang="en-US" dirty="0" smtClean="0"/>
              <a:t>Manage </a:t>
            </a:r>
            <a:r>
              <a:rPr lang="en-US" dirty="0"/>
              <a:t>bill payment and account </a:t>
            </a:r>
            <a:r>
              <a:rPr lang="en-US" dirty="0" smtClean="0"/>
              <a:t>details</a:t>
            </a:r>
          </a:p>
          <a:p>
            <a:pPr lvl="1"/>
            <a:r>
              <a:rPr lang="en-US" dirty="0" smtClean="0"/>
              <a:t>Enable custom experience and branding </a:t>
            </a:r>
            <a:endParaRPr lang="en-US" dirty="0"/>
          </a:p>
          <a:p>
            <a:endParaRPr lang="en-US" dirty="0" smtClean="0"/>
          </a:p>
          <a:p>
            <a:r>
              <a:rPr lang="en-US" dirty="0" smtClean="0"/>
              <a:t>Design considerations</a:t>
            </a:r>
            <a:endParaRPr lang="en-US" dirty="0"/>
          </a:p>
          <a:p>
            <a:pPr lvl="1"/>
            <a:r>
              <a:rPr lang="en-US" dirty="0" smtClean="0"/>
              <a:t>Reduce backend load by combining local and server data usage information</a:t>
            </a:r>
          </a:p>
        </p:txBody>
      </p:sp>
    </p:spTree>
    <p:extLst>
      <p:ext uri="{BB962C8B-B14F-4D97-AF65-F5344CB8AC3E}">
        <p14:creationId xmlns:p14="http://schemas.microsoft.com/office/powerpoint/2010/main" val="12148291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1">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B31DCA0-CE39-4DCF-A0BC-CB4570302D61}"/>
</file>

<file path=customXml/itemProps2.xml><?xml version="1.0" encoding="utf-8"?>
<ds:datastoreItem xmlns:ds="http://schemas.openxmlformats.org/officeDocument/2006/customXml" ds:itemID="{859434E9-DD46-44C9-A4FA-419A081745F9}"/>
</file>

<file path=customXml/itemProps3.xml><?xml version="1.0" encoding="utf-8"?>
<ds:datastoreItem xmlns:ds="http://schemas.openxmlformats.org/officeDocument/2006/customXml" ds:itemID="{7F3D8391-EDCE-4784-87BD-B17DB224D124}"/>
</file>

<file path=docProps/app.xml><?xml version="1.0" encoding="utf-8"?>
<Properties xmlns="http://schemas.openxmlformats.org/officeDocument/2006/extended-properties" xmlns:vt="http://schemas.openxmlformats.org/officeDocument/2006/docPropsVTypes">
  <Template>BUILD_Breakout_Template _ SAMPLE for Scott 7.28</Template>
  <TotalTime>7541</TotalTime>
  <Words>1353</Words>
  <Application>Microsoft Office PowerPoint</Application>
  <PresentationFormat>Custom</PresentationFormat>
  <Paragraphs>240</Paragraphs>
  <Slides>31</Slides>
  <Notes>25</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great Metro style apps for mobile broadband devices</vt:lpstr>
      <vt:lpstr>Agenda</vt:lpstr>
      <vt:lpstr>You can create a differentiated mobile broadband experience that integrates with Windows.</vt:lpstr>
      <vt:lpstr>Robust platform for differentiation</vt:lpstr>
      <vt:lpstr>AT&amp;T Mobile Broadband Experience</vt:lpstr>
      <vt:lpstr>Building a differentiated experience</vt:lpstr>
      <vt:lpstr>Building a differentiated experience</vt:lpstr>
      <vt:lpstr>Scenario: Plan Purchase</vt:lpstr>
      <vt:lpstr>Scenario: Account Management</vt:lpstr>
      <vt:lpstr>Scenario: Help and Support</vt:lpstr>
      <vt:lpstr>Scenario: Service Notifications</vt:lpstr>
      <vt:lpstr>Other design considerations for your app</vt:lpstr>
      <vt:lpstr>PowerPoint Presentation</vt:lpstr>
      <vt:lpstr>Sample Code: Device Information API</vt:lpstr>
      <vt:lpstr>Sample Code:  Sending USSD Message</vt:lpstr>
      <vt:lpstr>Building a differentiated experience</vt:lpstr>
      <vt:lpstr>Types of Device Metadata</vt:lpstr>
      <vt:lpstr>APN database</vt:lpstr>
      <vt:lpstr>Updating the APN Database</vt:lpstr>
      <vt:lpstr>Experience metadata</vt:lpstr>
      <vt:lpstr>Automatic Detection and Deployment</vt:lpstr>
      <vt:lpstr>Provisioning Metadata</vt:lpstr>
      <vt:lpstr>Applying Provisioning Metadata</vt:lpstr>
      <vt:lpstr>PowerPoint Presentation</vt:lpstr>
      <vt:lpstr>Windows 8 enables operators to differentiate their offerings while providing users with a seamless connection experience. </vt:lpstr>
      <vt:lpstr>Opportunities</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HW-288T: Building great Metro style apps for mobile broadband devices</dc:title>
  <dc:subject>BUILD</dc:subject>
  <dc:creator>Samer Sawaya; Dhiraj Gandhi</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231</cp:revision>
  <cp:lastPrinted>2010-05-11T05:02:34Z</cp:lastPrinted>
  <dcterms:created xsi:type="dcterms:W3CDTF">2011-08-03T21:25:07Z</dcterms:created>
  <dcterms:modified xsi:type="dcterms:W3CDTF">2011-09-15T22:59:02Z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69</vt:lpwstr>
  </property>
  <property fmtid="{D5CDD505-2E9C-101B-9397-08002B2CF9AE}" pid="21" name="Session ID">
    <vt:lpwstr>288</vt:lpwstr>
  </property>
  <property fmtid="{D5CDD505-2E9C-101B-9397-08002B2CF9AE}" pid="22" name="Track">
    <vt:lpwstr>7</vt:lpwstr>
  </property>
  <property fmtid="{D5CDD505-2E9C-101B-9397-08002B2CF9AE}" pid="23" name="Editing/Review Status">
    <vt:lpwstr>Draft</vt:lpwstr>
  </property>
</Properties>
</file>