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39"/>
  </p:notesMasterIdLst>
  <p:handoutMasterIdLst>
    <p:handoutMasterId r:id="rId40"/>
  </p:handoutMasterIdLst>
  <p:sldIdLst>
    <p:sldId id="521" r:id="rId11"/>
    <p:sldId id="524" r:id="rId12"/>
    <p:sldId id="525" r:id="rId13"/>
    <p:sldId id="597" r:id="rId14"/>
    <p:sldId id="581" r:id="rId15"/>
    <p:sldId id="598" r:id="rId16"/>
    <p:sldId id="599" r:id="rId17"/>
    <p:sldId id="600" r:id="rId18"/>
    <p:sldId id="601" r:id="rId19"/>
    <p:sldId id="605" r:id="rId20"/>
    <p:sldId id="606" r:id="rId21"/>
    <p:sldId id="623" r:id="rId22"/>
    <p:sldId id="614" r:id="rId23"/>
    <p:sldId id="583" r:id="rId24"/>
    <p:sldId id="622" r:id="rId25"/>
    <p:sldId id="541" r:id="rId26"/>
    <p:sldId id="620" r:id="rId27"/>
    <p:sldId id="625" r:id="rId28"/>
    <p:sldId id="635" r:id="rId29"/>
    <p:sldId id="636" r:id="rId30"/>
    <p:sldId id="629" r:id="rId31"/>
    <p:sldId id="628" r:id="rId32"/>
    <p:sldId id="630" r:id="rId33"/>
    <p:sldId id="633" r:id="rId34"/>
    <p:sldId id="634" r:id="rId35"/>
    <p:sldId id="604" r:id="rId36"/>
    <p:sldId id="631" r:id="rId37"/>
    <p:sldId id="377" r:id="rId38"/>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Wilson" initials="EW" lastIdx="2" clrIdx="0"/>
  <p:cmAuthor id="1" name="Arie van der Hoeven" initials="Avd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8F57B"/>
    <a:srgbClr val="FFFFFF"/>
    <a:srgbClr val="457EC1"/>
    <a:srgbClr val="005392"/>
    <a:srgbClr val="000000"/>
    <a:srgbClr val="EF4423"/>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09" autoAdjust="0"/>
    <p:restoredTop sz="96974"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5:56 PM</a:t>
            </a:fld>
            <a:endParaRPr lang="en-US" dirty="0">
              <a:solidFill>
                <a:prstClr val="black"/>
              </a:solidFill>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32479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7EECB-3AC8-4B14-B69B-AB5BCFCB8556}" type="slidenum">
              <a:rPr lang="en-US" smtClean="0"/>
              <a:t>13</a:t>
            </a:fld>
            <a:endParaRPr lang="en-US" dirty="0"/>
          </a:p>
        </p:txBody>
      </p:sp>
    </p:spTree>
    <p:extLst>
      <p:ext uri="{BB962C8B-B14F-4D97-AF65-F5344CB8AC3E}">
        <p14:creationId xmlns:p14="http://schemas.microsoft.com/office/powerpoint/2010/main" val="279957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7EECB-3AC8-4B14-B69B-AB5BCFCB8556}" type="slidenum">
              <a:rPr lang="en-US" smtClean="0"/>
              <a:t>17</a:t>
            </a:fld>
            <a:endParaRPr lang="en-US" dirty="0"/>
          </a:p>
        </p:txBody>
      </p:sp>
    </p:spTree>
    <p:extLst>
      <p:ext uri="{BB962C8B-B14F-4D97-AF65-F5344CB8AC3E}">
        <p14:creationId xmlns:p14="http://schemas.microsoft.com/office/powerpoint/2010/main" val="11948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609398"/>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14138" y="1804990"/>
            <a:ext cx="9570002" cy="4138612"/>
          </a:xfrm>
        </p:spPr>
        <p:txBody>
          <a:bodyPr>
            <a:noAutofit/>
          </a:bodyPr>
          <a:lstStyle>
            <a:lvl1pPr marL="0" indent="0">
              <a:lnSpc>
                <a:spcPct val="140000"/>
              </a:lnSpc>
              <a:spcBef>
                <a:spcPts val="800"/>
              </a:spcBef>
              <a:spcAft>
                <a:spcPts val="800"/>
              </a:spcAft>
              <a:buNone/>
              <a:defRPr lang="en-US" sz="1900" kern="1200" spc="-27"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800"/>
              </a:spcBef>
              <a:spcAft>
                <a:spcPts val="800"/>
              </a:spcAft>
              <a:defRPr lang="en-US" sz="1900" kern="1200" spc="-27"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800"/>
              </a:spcBef>
              <a:spcAft>
                <a:spcPts val="800"/>
              </a:spcAft>
              <a:defRPr lang="en-US" sz="1900" kern="1200" spc="-27"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800"/>
              </a:spcBef>
              <a:spcAft>
                <a:spcPts val="800"/>
              </a:spcAft>
              <a:defRPr lang="en-US" sz="1900" kern="1200" spc="-27"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800"/>
              </a:spcBef>
              <a:spcAft>
                <a:spcPts val="800"/>
              </a:spcAft>
              <a:defRPr lang="en-US" sz="1900" kern="1200" spc="-27" baseline="0" dirty="0">
                <a:solidFill>
                  <a:srgbClr val="666666"/>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5"/>
          </p:nvPr>
        </p:nvSpPr>
        <p:spPr>
          <a:xfrm>
            <a:off x="1422033" y="6324600"/>
            <a:ext cx="1221110" cy="152400"/>
          </a:xfrm>
          <a:prstGeom prst="rect">
            <a:avLst/>
          </a:prstGeom>
        </p:spPr>
        <p:txBody>
          <a:bodyPr lIns="121899" tIns="60949" rIns="121899" bIns="60949"/>
          <a:lstStyle/>
          <a:p>
            <a:fld id="{1D8BD707-D9CF-40AE-B4C6-C98DA3205C09}" type="datetimeFigureOut">
              <a:rPr lang="en-US" smtClean="0"/>
              <a:pPr/>
              <a:t>9/14/2011</a:t>
            </a:fld>
            <a:endParaRPr lang="en-US" dirty="0"/>
          </a:p>
        </p:txBody>
      </p:sp>
      <p:sp>
        <p:nvSpPr>
          <p:cNvPr id="15" name="Slide Number Placeholder 14"/>
          <p:cNvSpPr>
            <a:spLocks noGrp="1"/>
          </p:cNvSpPr>
          <p:nvPr>
            <p:ph type="sldNum" sz="quarter" idx="16"/>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dirty="0"/>
          </a:p>
        </p:txBody>
      </p:sp>
      <p:sp>
        <p:nvSpPr>
          <p:cNvPr id="17" name="Footer Placeholder 16"/>
          <p:cNvSpPr>
            <a:spLocks noGrp="1"/>
          </p:cNvSpPr>
          <p:nvPr>
            <p:ph type="ftr" sz="quarter" idx="17"/>
          </p:nvPr>
        </p:nvSpPr>
        <p:spPr>
          <a:xfrm>
            <a:off x="614138" y="6461650"/>
            <a:ext cx="1813766" cy="128575"/>
          </a:xfrm>
          <a:prstGeom prst="rect">
            <a:avLst/>
          </a:prstGeom>
        </p:spPr>
        <p:txBody>
          <a:bodyPr lIns="121899" tIns="60949" rIns="121899" bIns="60949"/>
          <a:lstStyle/>
          <a:p>
            <a:endParaRPr lang="en-US" dirty="0"/>
          </a:p>
        </p:txBody>
      </p:sp>
    </p:spTree>
    <p:extLst>
      <p:ext uri="{BB962C8B-B14F-4D97-AF65-F5344CB8AC3E}">
        <p14:creationId xmlns:p14="http://schemas.microsoft.com/office/powerpoint/2010/main" val="2339853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8"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fld id="{71DB4102-48A6-4F99-8B9E-F6E7FA3C8A03}" type="datetime1">
              <a:rPr lang="en-US" smtClean="0"/>
              <a:t>9/14/2011</a:t>
            </a:fld>
            <a:endParaRPr lang="en-US" dirty="0"/>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dirty="0"/>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r>
              <a:rPr lang="en-US" smtClean="0"/>
              <a:t>Microsoft Confidential</a:t>
            </a:r>
            <a:endParaRPr lang="en-US" dirty="0"/>
          </a:p>
        </p:txBody>
      </p:sp>
    </p:spTree>
    <p:extLst>
      <p:ext uri="{BB962C8B-B14F-4D97-AF65-F5344CB8AC3E}">
        <p14:creationId xmlns:p14="http://schemas.microsoft.com/office/powerpoint/2010/main" val="2682385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27" r:id="rId18"/>
    <p:sldLayoutId id="2147483828"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trustedcomputinggroup.org/" TargetMode="External"/><Relationship Id="rId7" Type="http://schemas.openxmlformats.org/officeDocument/2006/relationships/hyperlink" Target="http://www.intel.com/intelpress/sum_efi.htm" TargetMode="External"/><Relationship Id="rId2" Type="http://schemas.openxmlformats.org/officeDocument/2006/relationships/hyperlink" Target="http://www.uefi.org/" TargetMode="External"/><Relationship Id="rId1" Type="http://schemas.openxmlformats.org/officeDocument/2006/relationships/slideLayout" Target="../slideLayouts/slideLayout3.xml"/><Relationship Id="rId6" Type="http://schemas.openxmlformats.org/officeDocument/2006/relationships/hyperlink" Target="http://msdn.microsoft.com/" TargetMode="External"/><Relationship Id="rId5" Type="http://schemas.openxmlformats.org/officeDocument/2006/relationships/hyperlink" Target="http://msdn.microsoft.com/en-us/windows/hardware/gg463149" TargetMode="External"/><Relationship Id="rId4" Type="http://schemas.openxmlformats.org/officeDocument/2006/relationships/hyperlink" Target="http://www.tianocore.sourceforge.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13647"/>
            <a:ext cx="7869236" cy="1864659"/>
          </a:xfrm>
        </p:spPr>
        <p:txBody>
          <a:bodyPr/>
          <a:lstStyle/>
          <a:p>
            <a:r>
              <a:rPr lang="en-US" sz="4800" dirty="0">
                <a:gradFill flip="none" rotWithShape="1">
                  <a:gsLst>
                    <a:gs pos="0">
                      <a:srgbClr val="585858"/>
                    </a:gs>
                    <a:gs pos="86000">
                      <a:srgbClr val="585858"/>
                    </a:gs>
                  </a:gsLst>
                  <a:lin ang="5400000" scaled="0"/>
                  <a:tileRect/>
                </a:gradFill>
              </a:rPr>
              <a:t>Delivering a secure and fast boot experience with UEFI</a:t>
            </a:r>
            <a:endParaRPr lang="en-US" sz="6000" dirty="0"/>
          </a:p>
        </p:txBody>
      </p:sp>
      <p:sp>
        <p:nvSpPr>
          <p:cNvPr id="3" name="Subtitle 2"/>
          <p:cNvSpPr>
            <a:spLocks noGrp="1"/>
          </p:cNvSpPr>
          <p:nvPr>
            <p:ph type="subTitle" idx="1"/>
          </p:nvPr>
        </p:nvSpPr>
        <p:spPr>
          <a:xfrm>
            <a:off x="969964" y="4420325"/>
            <a:ext cx="6840536" cy="1464108"/>
          </a:xfrm>
        </p:spPr>
        <p:txBody>
          <a:bodyPr/>
          <a:lstStyle/>
          <a:p>
            <a:pPr lvl="0"/>
            <a:r>
              <a:rPr lang="en-US" sz="2800" dirty="0">
                <a:gradFill>
                  <a:gsLst>
                    <a:gs pos="0">
                      <a:srgbClr val="65BC46"/>
                    </a:gs>
                    <a:gs pos="86000">
                      <a:srgbClr val="65BC46"/>
                    </a:gs>
                  </a:gsLst>
                  <a:lin ang="5400000" scaled="0"/>
                </a:gradFill>
                <a:latin typeface="Segoe UI Semibold"/>
              </a:rPr>
              <a:t>Arie van der Hoeven</a:t>
            </a:r>
          </a:p>
          <a:p>
            <a:pPr lvl="0"/>
            <a:r>
              <a:rPr lang="en-US" sz="2800" dirty="0">
                <a:gradFill>
                  <a:gsLst>
                    <a:gs pos="0">
                      <a:srgbClr val="65BC46"/>
                    </a:gs>
                    <a:gs pos="86000">
                      <a:srgbClr val="65BC46"/>
                    </a:gs>
                  </a:gsLst>
                  <a:lin ang="5400000" scaled="0"/>
                </a:gradFill>
              </a:rPr>
              <a:t>Principal Lead Program Manager</a:t>
            </a:r>
          </a:p>
          <a:p>
            <a:pPr lvl="0"/>
            <a:r>
              <a:rPr lang="en-US" sz="2800" dirty="0">
                <a:gradFill>
                  <a:gsLst>
                    <a:gs pos="0">
                      <a:srgbClr val="65BC46"/>
                    </a:gs>
                    <a:gs pos="86000">
                      <a:srgbClr val="65BC46"/>
                    </a:gs>
                  </a:gsLst>
                  <a:lin ang="5400000" scaled="0"/>
                </a:gradFill>
              </a:rPr>
              <a:t>Microsoft </a:t>
            </a:r>
            <a:r>
              <a:rPr lang="en-US" sz="2800" dirty="0" smtClean="0">
                <a:gradFill>
                  <a:gsLst>
                    <a:gs pos="0">
                      <a:srgbClr val="65BC46"/>
                    </a:gs>
                    <a:gs pos="86000">
                      <a:srgbClr val="65BC46"/>
                    </a:gs>
                  </a:gsLst>
                  <a:lin ang="5400000" scaled="0"/>
                </a:gradFill>
              </a:rPr>
              <a:t>Corporation</a:t>
            </a:r>
            <a:endParaRPr lang="en-US" sz="2800" dirty="0">
              <a:gradFill>
                <a:gsLst>
                  <a:gs pos="0">
                    <a:srgbClr val="65BC46"/>
                  </a:gs>
                  <a:gs pos="86000">
                    <a:srgbClr val="65BC46"/>
                  </a:gs>
                </a:gsLst>
                <a:lin ang="5400000" scaled="0"/>
              </a:gradFill>
            </a:endParaRPr>
          </a:p>
        </p:txBody>
      </p:sp>
      <p:sp>
        <p:nvSpPr>
          <p:cNvPr id="9" name="Text Placeholder 8"/>
          <p:cNvSpPr>
            <a:spLocks noGrp="1"/>
          </p:cNvSpPr>
          <p:nvPr>
            <p:ph type="body" sz="quarter" idx="10"/>
          </p:nvPr>
        </p:nvSpPr>
        <p:spPr/>
        <p:txBody>
          <a:bodyPr/>
          <a:lstStyle/>
          <a:p>
            <a:r>
              <a:rPr lang="en-US" dirty="0" smtClean="0"/>
              <a:t>HW-457T</a:t>
            </a:r>
            <a:endParaRPr lang="en-US" dirty="0"/>
          </a:p>
        </p:txBody>
      </p:sp>
    </p:spTree>
    <p:extLst>
      <p:ext uri="{BB962C8B-B14F-4D97-AF65-F5344CB8AC3E}">
        <p14:creationId xmlns:p14="http://schemas.microsoft.com/office/powerpoint/2010/main" val="7286204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861774"/>
          </a:xfrm>
          <a:prstGeom prst="rect">
            <a:avLst/>
          </a:prstGeom>
          <a:noFill/>
        </p:spPr>
        <p:txBody>
          <a:bodyPr wrap="square" rtlCol="0">
            <a:spAutoFit/>
          </a:bodyPr>
          <a:lstStyle/>
          <a:p>
            <a:r>
              <a:rPr lang="en-US" sz="5000" dirty="0" smtClean="0">
                <a:solidFill>
                  <a:srgbClr val="FFFFFF"/>
                </a:solidFill>
                <a:latin typeface="+mj-lt"/>
              </a:rPr>
              <a:t>Enhancing </a:t>
            </a:r>
            <a:r>
              <a:rPr lang="en-US" sz="5000" dirty="0">
                <a:solidFill>
                  <a:srgbClr val="FFFFFF"/>
                </a:solidFill>
                <a:latin typeface="+mj-lt"/>
              </a:rPr>
              <a:t>s</a:t>
            </a:r>
            <a:r>
              <a:rPr lang="en-US" sz="5000" dirty="0" smtClean="0">
                <a:solidFill>
                  <a:srgbClr val="FFFFFF"/>
                </a:solidFill>
                <a:latin typeface="+mj-lt"/>
              </a:rPr>
              <a:t>ecurity</a:t>
            </a:r>
            <a:endParaRPr lang="en-US" sz="5000" dirty="0">
              <a:solidFill>
                <a:srgbClr val="FFFFFF"/>
              </a:solidFill>
              <a:latin typeface="+mj-lt"/>
            </a:endParaRPr>
          </a:p>
        </p:txBody>
      </p:sp>
    </p:spTree>
    <p:extLst>
      <p:ext uri="{BB962C8B-B14F-4D97-AF65-F5344CB8AC3E}">
        <p14:creationId xmlns:p14="http://schemas.microsoft.com/office/powerpoint/2010/main" val="39120192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Secure boot</a:t>
            </a:r>
            <a:endParaRPr lang="en-US" dirty="0"/>
          </a:p>
        </p:txBody>
      </p:sp>
      <p:sp>
        <p:nvSpPr>
          <p:cNvPr id="8" name="Content Placeholder 7"/>
          <p:cNvSpPr>
            <a:spLocks noGrp="1"/>
          </p:cNvSpPr>
          <p:nvPr>
            <p:ph sz="quarter" idx="18"/>
          </p:nvPr>
        </p:nvSpPr>
        <p:spPr>
          <a:xfrm>
            <a:off x="609441" y="1539461"/>
            <a:ext cx="10532084" cy="5089939"/>
          </a:xfrm>
        </p:spPr>
        <p:txBody>
          <a:bodyPr>
            <a:noAutofit/>
          </a:bodyPr>
          <a:lstStyle/>
          <a:p>
            <a:pPr lvl="0"/>
            <a:r>
              <a:rPr lang="en-US" dirty="0" smtClean="0"/>
              <a:t>Current issues with boot</a:t>
            </a:r>
            <a:endParaRPr lang="en-US" dirty="0"/>
          </a:p>
          <a:p>
            <a:pPr lvl="1"/>
            <a:r>
              <a:rPr lang="en-US" dirty="0"/>
              <a:t>Growing class of malware targets the boot path</a:t>
            </a:r>
          </a:p>
          <a:p>
            <a:pPr lvl="1"/>
            <a:r>
              <a:rPr lang="en-US" dirty="0"/>
              <a:t>Often the only fix </a:t>
            </a:r>
            <a:r>
              <a:rPr lang="en-US" dirty="0" smtClean="0"/>
              <a:t>is </a:t>
            </a:r>
            <a:r>
              <a:rPr lang="en-US" dirty="0"/>
              <a:t>to reinstall the operating system</a:t>
            </a:r>
          </a:p>
          <a:p>
            <a:pPr lvl="0"/>
            <a:r>
              <a:rPr lang="en-US" dirty="0"/>
              <a:t>UEFI </a:t>
            </a:r>
            <a:r>
              <a:rPr lang="en-US" dirty="0" smtClean="0"/>
              <a:t>and secure </a:t>
            </a:r>
            <a:r>
              <a:rPr lang="en-US" dirty="0"/>
              <a:t>b</a:t>
            </a:r>
            <a:r>
              <a:rPr lang="en-US" dirty="0" smtClean="0"/>
              <a:t>oot harden </a:t>
            </a:r>
            <a:r>
              <a:rPr lang="en-US" dirty="0"/>
              <a:t>the boot process</a:t>
            </a:r>
          </a:p>
          <a:p>
            <a:pPr lvl="1"/>
            <a:r>
              <a:rPr lang="en-US" dirty="0"/>
              <a:t>All firmware and software in the boot process must be signed by a trusted Certificate Authority (CA) </a:t>
            </a:r>
          </a:p>
          <a:p>
            <a:pPr lvl="1"/>
            <a:r>
              <a:rPr lang="en-US" b="1" dirty="0"/>
              <a:t>Required</a:t>
            </a:r>
            <a:r>
              <a:rPr lang="en-US" dirty="0"/>
              <a:t> for Windows 8 </a:t>
            </a:r>
            <a:r>
              <a:rPr lang="en-US" dirty="0" smtClean="0"/>
              <a:t>client</a:t>
            </a:r>
          </a:p>
          <a:p>
            <a:pPr lvl="1"/>
            <a:r>
              <a:rPr lang="en-US" dirty="0" smtClean="0"/>
              <a:t>Does not require a Trusted Platform Module (TPM)</a:t>
            </a:r>
            <a:endParaRPr lang="en-US" dirty="0"/>
          </a:p>
          <a:p>
            <a:pPr lvl="1"/>
            <a:r>
              <a:rPr lang="en-US" dirty="0" smtClean="0"/>
              <a:t>Reduces </a:t>
            </a:r>
            <a:r>
              <a:rPr lang="en-US" dirty="0"/>
              <a:t>the </a:t>
            </a:r>
            <a:r>
              <a:rPr lang="en-US" dirty="0" smtClean="0"/>
              <a:t>likelihood </a:t>
            </a:r>
            <a:r>
              <a:rPr lang="en-US" dirty="0"/>
              <a:t>of </a:t>
            </a:r>
            <a:r>
              <a:rPr lang="en-US" dirty="0" err="1"/>
              <a:t>bootkits</a:t>
            </a:r>
            <a:r>
              <a:rPr lang="en-US" dirty="0"/>
              <a:t>, rootkits and </a:t>
            </a:r>
            <a:r>
              <a:rPr lang="en-US" dirty="0" err="1" smtClean="0"/>
              <a:t>ransomware</a:t>
            </a:r>
            <a:endParaRPr lang="en-US" dirty="0"/>
          </a:p>
        </p:txBody>
      </p:sp>
      <p:sp>
        <p:nvSpPr>
          <p:cNvPr id="9" name="Text Placeholder 6"/>
          <p:cNvSpPr txBox="1">
            <a:spLocks/>
          </p:cNvSpPr>
          <p:nvPr/>
        </p:nvSpPr>
        <p:spPr>
          <a:xfrm>
            <a:off x="609441" y="1412242"/>
            <a:ext cx="10982750" cy="304801"/>
          </a:xfrm>
          <a:prstGeom prst="rect">
            <a:avLst/>
          </a:prstGeom>
        </p:spPr>
        <p:txBody>
          <a:bodyPr vert="horz" lIns="0" tIns="60949" rIns="121899" bIns="60949" rtlCol="0" anchor="b" anchorCtr="0">
            <a:noAutofit/>
          </a:bodyPr>
          <a:lstStyle>
            <a:lvl1pPr marL="0" indent="0" algn="l" defTabSz="914400" rtl="0" eaLnBrk="1" latinLnBrk="0" hangingPunct="1">
              <a:lnSpc>
                <a:spcPct val="85000"/>
              </a:lnSpc>
              <a:spcBef>
                <a:spcPts val="2400"/>
              </a:spcBef>
              <a:spcAft>
                <a:spcPts val="0"/>
              </a:spcAft>
              <a:buClr>
                <a:srgbClr val="00B0F0"/>
              </a:buClr>
              <a:buSzPct val="100000"/>
              <a:buFont typeface="Arial" pitchFamily="34" charset="0"/>
              <a:buNone/>
              <a:defRPr sz="1600" b="1" kern="1200" cap="all" spc="0" baseline="0">
                <a:solidFill>
                  <a:schemeClr val="tx1">
                    <a:lumMod val="75000"/>
                    <a:lumOff val="25000"/>
                  </a:schemeClr>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416119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15803"/>
            <a:ext cx="9086820" cy="842790"/>
          </a:xfrm>
        </p:spPr>
        <p:txBody>
          <a:bodyPr/>
          <a:lstStyle/>
          <a:p>
            <a:r>
              <a:rPr lang="en-US" dirty="0" smtClean="0"/>
              <a:t>Boot Process Flow and Remediation</a:t>
            </a:r>
            <a:endParaRPr lang="en-US" dirty="0"/>
          </a:p>
        </p:txBody>
      </p:sp>
      <p:sp>
        <p:nvSpPr>
          <p:cNvPr id="3" name="Rounded Rectangle 2"/>
          <p:cNvSpPr/>
          <p:nvPr/>
        </p:nvSpPr>
        <p:spPr bwMode="auto">
          <a:xfrm>
            <a:off x="1397105" y="1058592"/>
            <a:ext cx="1538343" cy="88212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POST</a:t>
            </a:r>
          </a:p>
        </p:txBody>
      </p:sp>
      <p:sp>
        <p:nvSpPr>
          <p:cNvPr id="4" name="Flowchart: Decision 3"/>
          <p:cNvSpPr/>
          <p:nvPr/>
        </p:nvSpPr>
        <p:spPr bwMode="auto">
          <a:xfrm>
            <a:off x="1181945" y="2369868"/>
            <a:ext cx="1957892" cy="989703"/>
          </a:xfrm>
          <a:prstGeom prst="flowChartDecis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Firmware OK?</a:t>
            </a:r>
          </a:p>
        </p:txBody>
      </p:sp>
      <p:sp>
        <p:nvSpPr>
          <p:cNvPr id="6" name="Flowchart: Decision 5"/>
          <p:cNvSpPr/>
          <p:nvPr/>
        </p:nvSpPr>
        <p:spPr bwMode="auto">
          <a:xfrm>
            <a:off x="3369968" y="2369868"/>
            <a:ext cx="1957892" cy="989703"/>
          </a:xfrm>
          <a:prstGeom prst="flowChartDecis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solidFill>
                  <a:schemeClr val="bg1"/>
                </a:solidFill>
              </a:rPr>
              <a:t>BootMgrOK</a:t>
            </a:r>
            <a:r>
              <a:rPr lang="en-US" sz="1600" b="1" dirty="0" smtClean="0">
                <a:solidFill>
                  <a:schemeClr val="bg1"/>
                </a:solidFill>
              </a:rPr>
              <a:t>?</a:t>
            </a:r>
          </a:p>
        </p:txBody>
      </p:sp>
      <p:sp>
        <p:nvSpPr>
          <p:cNvPr id="7" name="Flowchart: Decision 6"/>
          <p:cNvSpPr/>
          <p:nvPr/>
        </p:nvSpPr>
        <p:spPr bwMode="auto">
          <a:xfrm>
            <a:off x="5481791" y="2365509"/>
            <a:ext cx="1957892" cy="989703"/>
          </a:xfrm>
          <a:prstGeom prst="flowChartDecis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5" name="TextBox 4"/>
          <p:cNvSpPr txBox="1"/>
          <p:nvPr/>
        </p:nvSpPr>
        <p:spPr>
          <a:xfrm>
            <a:off x="5869968" y="2598469"/>
            <a:ext cx="1175657" cy="492443"/>
          </a:xfrm>
          <a:prstGeom prst="rect">
            <a:avLst/>
          </a:prstGeom>
          <a:noFill/>
        </p:spPr>
        <p:txBody>
          <a:bodyPr wrap="square" lIns="0" tIns="0" rIns="0" bIns="0" rtlCol="0">
            <a:spAutoFit/>
          </a:bodyPr>
          <a:lstStyle/>
          <a:p>
            <a:pPr algn="ctr"/>
            <a:r>
              <a:rPr lang="en-US" sz="1600" b="1" dirty="0">
                <a:solidFill>
                  <a:schemeClr val="bg1"/>
                </a:solidFill>
              </a:rPr>
              <a:t>Boot Critical Drivers OK</a:t>
            </a:r>
            <a:r>
              <a:rPr lang="en-US" sz="1600" b="1" dirty="0" smtClean="0">
                <a:solidFill>
                  <a:schemeClr val="bg1"/>
                </a:solidFill>
              </a:rPr>
              <a:t>?</a:t>
            </a:r>
            <a:endParaRPr lang="en-US" sz="3200" dirty="0" smtClean="0">
              <a:gradFill>
                <a:gsLst>
                  <a:gs pos="0">
                    <a:schemeClr val="tx1"/>
                  </a:gs>
                  <a:gs pos="86000">
                    <a:schemeClr val="tx1"/>
                  </a:gs>
                </a:gsLst>
                <a:lin ang="5400000" scaled="0"/>
              </a:gradFill>
            </a:endParaRPr>
          </a:p>
        </p:txBody>
      </p:sp>
      <p:sp>
        <p:nvSpPr>
          <p:cNvPr id="9" name="Flowchart: Decision 8"/>
          <p:cNvSpPr/>
          <p:nvPr/>
        </p:nvSpPr>
        <p:spPr bwMode="auto">
          <a:xfrm>
            <a:off x="7648041" y="2361150"/>
            <a:ext cx="1957892" cy="989703"/>
          </a:xfrm>
          <a:prstGeom prst="flowChartDecis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10" name="TextBox 9"/>
          <p:cNvSpPr txBox="1"/>
          <p:nvPr/>
        </p:nvSpPr>
        <p:spPr>
          <a:xfrm>
            <a:off x="8028272" y="2670313"/>
            <a:ext cx="1175657" cy="492443"/>
          </a:xfrm>
          <a:prstGeom prst="rect">
            <a:avLst/>
          </a:prstGeom>
          <a:noFill/>
        </p:spPr>
        <p:txBody>
          <a:bodyPr wrap="square" lIns="0" tIns="0" rIns="0" bIns="0" rtlCol="0">
            <a:spAutoFit/>
          </a:bodyPr>
          <a:lstStyle/>
          <a:p>
            <a:pPr algn="ctr"/>
            <a:r>
              <a:rPr lang="en-US" sz="1600" b="1" dirty="0" smtClean="0">
                <a:solidFill>
                  <a:schemeClr val="bg1"/>
                </a:solidFill>
              </a:rPr>
              <a:t>NTOS Kernel OK?</a:t>
            </a:r>
            <a:endParaRPr lang="en-US" sz="3200" dirty="0" smtClean="0">
              <a:gradFill>
                <a:gsLst>
                  <a:gs pos="0">
                    <a:schemeClr val="tx1"/>
                  </a:gs>
                  <a:gs pos="86000">
                    <a:schemeClr val="tx1"/>
                  </a:gs>
                </a:gsLst>
                <a:lin ang="5400000" scaled="0"/>
              </a:gradFill>
            </a:endParaRPr>
          </a:p>
        </p:txBody>
      </p:sp>
      <p:cxnSp>
        <p:nvCxnSpPr>
          <p:cNvPr id="11" name="Straight Arrow Connector 10"/>
          <p:cNvCxnSpPr>
            <a:stCxn id="4" idx="3"/>
            <a:endCxn id="6" idx="1"/>
          </p:cNvCxnSpPr>
          <p:nvPr/>
        </p:nvCxnSpPr>
        <p:spPr>
          <a:xfrm>
            <a:off x="3139837" y="2864720"/>
            <a:ext cx="23013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5251660" y="2854469"/>
            <a:ext cx="230131" cy="58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9" idx="1"/>
          </p:cNvCxnSpPr>
          <p:nvPr/>
        </p:nvCxnSpPr>
        <p:spPr>
          <a:xfrm flipV="1">
            <a:off x="7439683" y="2856002"/>
            <a:ext cx="208358" cy="4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lowchart: Decision 19"/>
          <p:cNvSpPr/>
          <p:nvPr/>
        </p:nvSpPr>
        <p:spPr bwMode="auto">
          <a:xfrm>
            <a:off x="1181945" y="4157668"/>
            <a:ext cx="1957892" cy="989703"/>
          </a:xfrm>
          <a:prstGeom prst="flowChartDecision">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22" name="TextBox 21"/>
          <p:cNvSpPr txBox="1"/>
          <p:nvPr/>
        </p:nvSpPr>
        <p:spPr>
          <a:xfrm>
            <a:off x="1589205" y="4387191"/>
            <a:ext cx="1175657" cy="492443"/>
          </a:xfrm>
          <a:prstGeom prst="rect">
            <a:avLst/>
          </a:prstGeom>
          <a:noFill/>
        </p:spPr>
        <p:txBody>
          <a:bodyPr wrap="square" lIns="0" tIns="0" rIns="0" bIns="0" rtlCol="0">
            <a:spAutoFit/>
          </a:bodyPr>
          <a:lstStyle/>
          <a:p>
            <a:pPr algn="ctr"/>
            <a:r>
              <a:rPr lang="en-US" sz="1600" b="1" dirty="0" smtClean="0">
                <a:solidFill>
                  <a:schemeClr val="bg1"/>
                </a:solidFill>
              </a:rPr>
              <a:t>UEFI Recovery?</a:t>
            </a:r>
            <a:endParaRPr lang="en-US" sz="3200" dirty="0" smtClean="0">
              <a:gradFill>
                <a:gsLst>
                  <a:gs pos="0">
                    <a:schemeClr val="tx1"/>
                  </a:gs>
                  <a:gs pos="86000">
                    <a:schemeClr val="tx1"/>
                  </a:gs>
                </a:gsLst>
                <a:lin ang="5400000" scaled="0"/>
              </a:gradFill>
            </a:endParaRPr>
          </a:p>
        </p:txBody>
      </p:sp>
      <p:sp>
        <p:nvSpPr>
          <p:cNvPr id="21" name="Flowchart: Terminator 20"/>
          <p:cNvSpPr/>
          <p:nvPr/>
        </p:nvSpPr>
        <p:spPr bwMode="auto">
          <a:xfrm>
            <a:off x="1302880" y="5639596"/>
            <a:ext cx="1699353" cy="533400"/>
          </a:xfrm>
          <a:prstGeom prst="flowChartTerminator">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Firmware Last Resort</a:t>
            </a:r>
          </a:p>
        </p:txBody>
      </p:sp>
      <p:sp>
        <p:nvSpPr>
          <p:cNvPr id="23" name="Flowchart: Predefined Process 22"/>
          <p:cNvSpPr/>
          <p:nvPr/>
        </p:nvSpPr>
        <p:spPr bwMode="auto">
          <a:xfrm>
            <a:off x="4891022" y="4224260"/>
            <a:ext cx="1957892" cy="842030"/>
          </a:xfrm>
          <a:prstGeom prst="flowChartPredefinedProcess">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Secure Boot Remediation / Recovery</a:t>
            </a:r>
          </a:p>
        </p:txBody>
      </p:sp>
      <p:sp>
        <p:nvSpPr>
          <p:cNvPr id="25" name="Title 1"/>
          <p:cNvSpPr txBox="1">
            <a:spLocks/>
          </p:cNvSpPr>
          <p:nvPr/>
        </p:nvSpPr>
        <p:spPr>
          <a:xfrm>
            <a:off x="301214" y="3657852"/>
            <a:ext cx="2007598"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Remediated </a:t>
            </a:r>
          </a:p>
          <a:p>
            <a:r>
              <a:rPr lang="en-US" sz="2000" dirty="0" smtClean="0"/>
              <a:t>Boot</a:t>
            </a:r>
            <a:endParaRPr lang="en-US" sz="2000" dirty="0"/>
          </a:p>
        </p:txBody>
      </p:sp>
      <p:sp>
        <p:nvSpPr>
          <p:cNvPr id="26" name="Title 1"/>
          <p:cNvSpPr txBox="1">
            <a:spLocks/>
          </p:cNvSpPr>
          <p:nvPr/>
        </p:nvSpPr>
        <p:spPr>
          <a:xfrm>
            <a:off x="301214" y="2940094"/>
            <a:ext cx="2007598"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Normal </a:t>
            </a:r>
          </a:p>
          <a:p>
            <a:r>
              <a:rPr lang="en-US" sz="2000" dirty="0" smtClean="0"/>
              <a:t>Boot</a:t>
            </a:r>
            <a:endParaRPr lang="en-US" sz="2000" dirty="0"/>
          </a:p>
        </p:txBody>
      </p:sp>
      <p:cxnSp>
        <p:nvCxnSpPr>
          <p:cNvPr id="27" name="Straight Connector 26"/>
          <p:cNvCxnSpPr/>
          <p:nvPr/>
        </p:nvCxnSpPr>
        <p:spPr>
          <a:xfrm flipV="1">
            <a:off x="55077" y="3494092"/>
            <a:ext cx="11993488" cy="8820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69968" y="1409253"/>
            <a:ext cx="0" cy="437836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2619684" y="1957699"/>
            <a:ext cx="653043" cy="2769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UEFI</a:t>
            </a:r>
            <a:endParaRPr lang="en-US" sz="2000" dirty="0"/>
          </a:p>
        </p:txBody>
      </p:sp>
      <p:sp>
        <p:nvSpPr>
          <p:cNvPr id="36" name="Title 1"/>
          <p:cNvSpPr txBox="1">
            <a:spLocks/>
          </p:cNvSpPr>
          <p:nvPr/>
        </p:nvSpPr>
        <p:spPr>
          <a:xfrm>
            <a:off x="3506992" y="1948036"/>
            <a:ext cx="1205627" cy="2769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Windows</a:t>
            </a:r>
            <a:endParaRPr lang="en-US" sz="2000" dirty="0"/>
          </a:p>
        </p:txBody>
      </p:sp>
      <p:cxnSp>
        <p:nvCxnSpPr>
          <p:cNvPr id="37" name="Straight Connector 36"/>
          <p:cNvCxnSpPr/>
          <p:nvPr/>
        </p:nvCxnSpPr>
        <p:spPr>
          <a:xfrm flipV="1">
            <a:off x="9879500" y="1409253"/>
            <a:ext cx="0" cy="437836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lowchart: Predefined Process 38"/>
          <p:cNvSpPr/>
          <p:nvPr/>
        </p:nvSpPr>
        <p:spPr bwMode="auto">
          <a:xfrm>
            <a:off x="9937250" y="2423675"/>
            <a:ext cx="1957892" cy="842030"/>
          </a:xfrm>
          <a:prstGeom prst="flowChartPredefined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Early Launch Anti-malware</a:t>
            </a:r>
          </a:p>
          <a:p>
            <a:pPr algn="ctr" defTabSz="914099" fontAlgn="base">
              <a:spcBef>
                <a:spcPct val="0"/>
              </a:spcBef>
              <a:spcAft>
                <a:spcPct val="0"/>
              </a:spcAft>
            </a:pPr>
            <a:r>
              <a:rPr lang="en-US" sz="1600" b="1" dirty="0" smtClean="0">
                <a:solidFill>
                  <a:schemeClr val="bg1"/>
                </a:solidFill>
              </a:rPr>
              <a:t>(ELAM)</a:t>
            </a:r>
          </a:p>
        </p:txBody>
      </p:sp>
      <p:sp>
        <p:nvSpPr>
          <p:cNvPr id="40" name="Rounded Rectangle 39"/>
          <p:cNvSpPr/>
          <p:nvPr/>
        </p:nvSpPr>
        <p:spPr bwMode="auto">
          <a:xfrm>
            <a:off x="10273552" y="1185016"/>
            <a:ext cx="1290919" cy="75570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Windows Logon</a:t>
            </a:r>
          </a:p>
        </p:txBody>
      </p:sp>
      <p:cxnSp>
        <p:nvCxnSpPr>
          <p:cNvPr id="41" name="Straight Arrow Connector 40"/>
          <p:cNvCxnSpPr>
            <a:stCxn id="9" idx="3"/>
            <a:endCxn id="39" idx="1"/>
          </p:cNvCxnSpPr>
          <p:nvPr/>
        </p:nvCxnSpPr>
        <p:spPr>
          <a:xfrm flipV="1">
            <a:off x="9605933" y="2844690"/>
            <a:ext cx="331317" cy="11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2"/>
            <a:endCxn id="20" idx="0"/>
          </p:cNvCxnSpPr>
          <p:nvPr/>
        </p:nvCxnSpPr>
        <p:spPr>
          <a:xfrm flipH="1">
            <a:off x="2160891" y="3359571"/>
            <a:ext cx="2188023" cy="79809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3"/>
          <p:cNvCxnSpPr/>
          <p:nvPr/>
        </p:nvCxnSpPr>
        <p:spPr>
          <a:xfrm>
            <a:off x="6460738" y="3342802"/>
            <a:ext cx="0" cy="86904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3470096" y="5596564"/>
            <a:ext cx="1538343" cy="615427"/>
          </a:xfrm>
          <a:prstGeom prst="round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Reboot</a:t>
            </a:r>
          </a:p>
        </p:txBody>
      </p:sp>
      <p:cxnSp>
        <p:nvCxnSpPr>
          <p:cNvPr id="54" name="Straight Arrow Connector 43"/>
          <p:cNvCxnSpPr>
            <a:stCxn id="23" idx="1"/>
            <a:endCxn id="53" idx="0"/>
          </p:cNvCxnSpPr>
          <p:nvPr/>
        </p:nvCxnSpPr>
        <p:spPr>
          <a:xfrm rot="10800000" flipV="1">
            <a:off x="4239268" y="4645274"/>
            <a:ext cx="651754" cy="95128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787" y="4001858"/>
            <a:ext cx="1775890" cy="208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4" name="Straight Arrow Connector 63"/>
          <p:cNvCxnSpPr>
            <a:stCxn id="39" idx="0"/>
            <a:endCxn id="40" idx="2"/>
          </p:cNvCxnSpPr>
          <p:nvPr/>
        </p:nvCxnSpPr>
        <p:spPr>
          <a:xfrm flipV="1">
            <a:off x="10916196" y="1940719"/>
            <a:ext cx="2816" cy="4829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43"/>
          <p:cNvCxnSpPr>
            <a:stCxn id="4" idx="2"/>
          </p:cNvCxnSpPr>
          <p:nvPr/>
        </p:nvCxnSpPr>
        <p:spPr>
          <a:xfrm>
            <a:off x="2160891" y="3359571"/>
            <a:ext cx="2730131" cy="8964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43"/>
          <p:cNvCxnSpPr>
            <a:stCxn id="3" idx="2"/>
            <a:endCxn id="4" idx="0"/>
          </p:cNvCxnSpPr>
          <p:nvPr/>
        </p:nvCxnSpPr>
        <p:spPr>
          <a:xfrm flipH="1">
            <a:off x="2160891" y="1940719"/>
            <a:ext cx="5386" cy="4291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43"/>
          <p:cNvCxnSpPr>
            <a:stCxn id="20" idx="2"/>
            <a:endCxn id="21" idx="0"/>
          </p:cNvCxnSpPr>
          <p:nvPr/>
        </p:nvCxnSpPr>
        <p:spPr>
          <a:xfrm flipH="1">
            <a:off x="2152557" y="5147371"/>
            <a:ext cx="8334" cy="49222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43"/>
          <p:cNvCxnSpPr>
            <a:stCxn id="53" idx="2"/>
            <a:endCxn id="3" idx="1"/>
          </p:cNvCxnSpPr>
          <p:nvPr/>
        </p:nvCxnSpPr>
        <p:spPr>
          <a:xfrm rot="5400000" flipH="1">
            <a:off x="462019" y="2434743"/>
            <a:ext cx="4712335" cy="2842163"/>
          </a:xfrm>
          <a:prstGeom prst="bentConnector4">
            <a:avLst>
              <a:gd name="adj1" fmla="val -4851"/>
              <a:gd name="adj2" fmla="val 14172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3762967" y="3236941"/>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sp>
        <p:nvSpPr>
          <p:cNvPr id="85" name="Title 1"/>
          <p:cNvSpPr txBox="1">
            <a:spLocks/>
          </p:cNvSpPr>
          <p:nvPr/>
        </p:nvSpPr>
        <p:spPr>
          <a:xfrm>
            <a:off x="6134216" y="3582297"/>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sp>
        <p:nvSpPr>
          <p:cNvPr id="86" name="Title 1"/>
          <p:cNvSpPr txBox="1">
            <a:spLocks/>
          </p:cNvSpPr>
          <p:nvPr/>
        </p:nvSpPr>
        <p:spPr>
          <a:xfrm flipH="1">
            <a:off x="2396535" y="3248771"/>
            <a:ext cx="462960"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sp>
        <p:nvSpPr>
          <p:cNvPr id="87" name="Title 1"/>
          <p:cNvSpPr txBox="1">
            <a:spLocks/>
          </p:cNvSpPr>
          <p:nvPr/>
        </p:nvSpPr>
        <p:spPr>
          <a:xfrm>
            <a:off x="1830203" y="5171884"/>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sp>
        <p:nvSpPr>
          <p:cNvPr id="88" name="Title 1"/>
          <p:cNvSpPr txBox="1">
            <a:spLocks/>
          </p:cNvSpPr>
          <p:nvPr/>
        </p:nvSpPr>
        <p:spPr>
          <a:xfrm>
            <a:off x="7104066" y="4387191"/>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cxnSp>
        <p:nvCxnSpPr>
          <p:cNvPr id="92" name="Straight Arrow Connector 43"/>
          <p:cNvCxnSpPr>
            <a:stCxn id="20" idx="3"/>
            <a:endCxn id="53" idx="0"/>
          </p:cNvCxnSpPr>
          <p:nvPr/>
        </p:nvCxnSpPr>
        <p:spPr>
          <a:xfrm>
            <a:off x="3139837" y="4652520"/>
            <a:ext cx="1099431" cy="94404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43"/>
          <p:cNvCxnSpPr>
            <a:stCxn id="23" idx="3"/>
          </p:cNvCxnSpPr>
          <p:nvPr/>
        </p:nvCxnSpPr>
        <p:spPr>
          <a:xfrm>
            <a:off x="6848914" y="4645275"/>
            <a:ext cx="1179358" cy="724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itle 1"/>
          <p:cNvSpPr txBox="1">
            <a:spLocks/>
          </p:cNvSpPr>
          <p:nvPr/>
        </p:nvSpPr>
        <p:spPr>
          <a:xfrm>
            <a:off x="4410292" y="4369884"/>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Yes</a:t>
            </a:r>
            <a:endParaRPr lang="en-US" sz="1600" dirty="0"/>
          </a:p>
        </p:txBody>
      </p:sp>
      <p:sp>
        <p:nvSpPr>
          <p:cNvPr id="108" name="Title 1"/>
          <p:cNvSpPr txBox="1">
            <a:spLocks/>
          </p:cNvSpPr>
          <p:nvPr/>
        </p:nvSpPr>
        <p:spPr>
          <a:xfrm>
            <a:off x="3618368" y="4405135"/>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Yes</a:t>
            </a:r>
            <a:endParaRPr lang="en-US" sz="1600" dirty="0"/>
          </a:p>
        </p:txBody>
      </p:sp>
      <p:sp>
        <p:nvSpPr>
          <p:cNvPr id="112" name="Flowchart: Predefined Process 111"/>
          <p:cNvSpPr/>
          <p:nvPr/>
        </p:nvSpPr>
        <p:spPr bwMode="auto">
          <a:xfrm>
            <a:off x="9861379" y="235834"/>
            <a:ext cx="711028" cy="199415"/>
          </a:xfrm>
          <a:prstGeom prst="flowChartPredefined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113" name="Flowchart: Predefined Process 112"/>
          <p:cNvSpPr/>
          <p:nvPr/>
        </p:nvSpPr>
        <p:spPr bwMode="auto">
          <a:xfrm>
            <a:off x="9861379" y="539183"/>
            <a:ext cx="711028" cy="199415"/>
          </a:xfrm>
          <a:prstGeom prst="flowChartPredefinedProcess">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114" name="Flowchart: Predefined Process 113"/>
          <p:cNvSpPr/>
          <p:nvPr/>
        </p:nvSpPr>
        <p:spPr bwMode="auto">
          <a:xfrm>
            <a:off x="9861379" y="848036"/>
            <a:ext cx="711028" cy="199415"/>
          </a:xfrm>
          <a:prstGeom prst="flowChartPredefinedProcess">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solidFill>
                <a:schemeClr val="bg1"/>
              </a:solidFill>
            </a:endParaRPr>
          </a:p>
        </p:txBody>
      </p:sp>
      <p:sp>
        <p:nvSpPr>
          <p:cNvPr id="63" name="Rectangle 62"/>
          <p:cNvSpPr/>
          <p:nvPr/>
        </p:nvSpPr>
        <p:spPr bwMode="auto">
          <a:xfrm>
            <a:off x="10626248" y="235834"/>
            <a:ext cx="1275153" cy="19941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
        <p:nvSpPr>
          <p:cNvPr id="65" name="TextBox 64"/>
          <p:cNvSpPr txBox="1"/>
          <p:nvPr/>
        </p:nvSpPr>
        <p:spPr>
          <a:xfrm>
            <a:off x="10670412" y="235834"/>
            <a:ext cx="1069621" cy="215444"/>
          </a:xfrm>
          <a:prstGeom prst="rect">
            <a:avLst/>
          </a:prstGeom>
          <a:noFill/>
        </p:spPr>
        <p:txBody>
          <a:bodyPr wrap="square" lIns="0" tIns="0" rIns="0" bIns="0" rtlCol="0">
            <a:spAutoFit/>
          </a:bodyPr>
          <a:lstStyle/>
          <a:p>
            <a:r>
              <a:rPr lang="en-US" sz="1400" b="1" dirty="0" smtClean="0">
                <a:gradFill>
                  <a:gsLst>
                    <a:gs pos="0">
                      <a:schemeClr val="tx1"/>
                    </a:gs>
                    <a:gs pos="86000">
                      <a:schemeClr val="tx1"/>
                    </a:gs>
                  </a:gsLst>
                  <a:lin ang="5400000" scaled="0"/>
                </a:gradFill>
              </a:rPr>
              <a:t>Normal boot</a:t>
            </a:r>
          </a:p>
        </p:txBody>
      </p:sp>
      <p:sp>
        <p:nvSpPr>
          <p:cNvPr id="118" name="TextBox 117"/>
          <p:cNvSpPr txBox="1"/>
          <p:nvPr/>
        </p:nvSpPr>
        <p:spPr>
          <a:xfrm>
            <a:off x="10670412" y="523154"/>
            <a:ext cx="1230989" cy="215444"/>
          </a:xfrm>
          <a:prstGeom prst="rect">
            <a:avLst/>
          </a:prstGeom>
          <a:noFill/>
        </p:spPr>
        <p:txBody>
          <a:bodyPr wrap="square" lIns="0" tIns="0" rIns="0" bIns="0" rtlCol="0">
            <a:spAutoFit/>
          </a:bodyPr>
          <a:lstStyle/>
          <a:p>
            <a:r>
              <a:rPr lang="en-US" sz="1400" b="1" dirty="0" smtClean="0">
                <a:gradFill>
                  <a:gsLst>
                    <a:gs pos="0">
                      <a:schemeClr val="tx1"/>
                    </a:gs>
                    <a:gs pos="86000">
                      <a:schemeClr val="tx1"/>
                    </a:gs>
                  </a:gsLst>
                  <a:lin ang="5400000" scaled="0"/>
                </a:gradFill>
              </a:rPr>
              <a:t>Boot delayed</a:t>
            </a:r>
          </a:p>
        </p:txBody>
      </p:sp>
      <p:sp>
        <p:nvSpPr>
          <p:cNvPr id="119" name="TextBox 118"/>
          <p:cNvSpPr txBox="1"/>
          <p:nvPr/>
        </p:nvSpPr>
        <p:spPr>
          <a:xfrm>
            <a:off x="10626249" y="832007"/>
            <a:ext cx="1275152" cy="215444"/>
          </a:xfrm>
          <a:prstGeom prst="rect">
            <a:avLst/>
          </a:prstGeom>
          <a:noFill/>
        </p:spPr>
        <p:txBody>
          <a:bodyPr wrap="square" lIns="0" tIns="0" rIns="0" bIns="0" rtlCol="0">
            <a:spAutoFit/>
          </a:bodyPr>
          <a:lstStyle/>
          <a:p>
            <a:r>
              <a:rPr lang="en-US" sz="1400" b="1" dirty="0" smtClean="0">
                <a:gradFill>
                  <a:gsLst>
                    <a:gs pos="0">
                      <a:schemeClr val="tx1"/>
                    </a:gs>
                    <a:gs pos="86000">
                      <a:schemeClr val="tx1"/>
                    </a:gs>
                  </a:gsLst>
                  <a:lin ang="5400000" scaled="0"/>
                </a:gradFill>
              </a:rPr>
              <a:t> Action Required</a:t>
            </a:r>
          </a:p>
        </p:txBody>
      </p:sp>
      <p:sp>
        <p:nvSpPr>
          <p:cNvPr id="123" name="Rectangle 122"/>
          <p:cNvSpPr/>
          <p:nvPr/>
        </p:nvSpPr>
        <p:spPr bwMode="auto">
          <a:xfrm>
            <a:off x="10626246" y="538141"/>
            <a:ext cx="1275155" cy="189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
        <p:nvSpPr>
          <p:cNvPr id="124" name="Rectangle 123"/>
          <p:cNvSpPr/>
          <p:nvPr/>
        </p:nvSpPr>
        <p:spPr bwMode="auto">
          <a:xfrm>
            <a:off x="10626247" y="848035"/>
            <a:ext cx="1275154" cy="19941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pic>
        <p:nvPicPr>
          <p:cNvPr id="55"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17999" y="2841464"/>
            <a:ext cx="539603" cy="4413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42817" y="2841426"/>
            <a:ext cx="539603" cy="44132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34264" y="2864719"/>
            <a:ext cx="539603" cy="4413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55814" y="2864718"/>
            <a:ext cx="539603" cy="4413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55539" y="2854469"/>
            <a:ext cx="539603" cy="441325"/>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43"/>
          <p:cNvCxnSpPr>
            <a:stCxn id="9" idx="2"/>
          </p:cNvCxnSpPr>
          <p:nvPr/>
        </p:nvCxnSpPr>
        <p:spPr>
          <a:xfrm flipH="1">
            <a:off x="6848914" y="3350853"/>
            <a:ext cx="1778073" cy="90512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9" name="Title 1"/>
          <p:cNvSpPr txBox="1">
            <a:spLocks/>
          </p:cNvSpPr>
          <p:nvPr/>
        </p:nvSpPr>
        <p:spPr>
          <a:xfrm>
            <a:off x="8065355" y="3248771"/>
            <a:ext cx="326521"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t>No</a:t>
            </a:r>
            <a:endParaRPr lang="en-US" sz="1600" dirty="0"/>
          </a:p>
        </p:txBody>
      </p:sp>
      <p:sp>
        <p:nvSpPr>
          <p:cNvPr id="74" name="Title 1"/>
          <p:cNvSpPr txBox="1">
            <a:spLocks/>
          </p:cNvSpPr>
          <p:nvPr/>
        </p:nvSpPr>
        <p:spPr>
          <a:xfrm>
            <a:off x="10231284" y="3818081"/>
            <a:ext cx="1663858" cy="8309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Windows + 3</a:t>
            </a:r>
            <a:r>
              <a:rPr lang="en-US" sz="2000" baseline="30000" dirty="0" smtClean="0"/>
              <a:t>rd</a:t>
            </a:r>
            <a:r>
              <a:rPr lang="en-US" sz="2000" dirty="0" smtClean="0"/>
              <a:t> party drivers &amp; applications</a:t>
            </a:r>
            <a:endParaRPr lang="en-US" sz="2000" dirty="0"/>
          </a:p>
        </p:txBody>
      </p:sp>
      <p:cxnSp>
        <p:nvCxnSpPr>
          <p:cNvPr id="79" name="Straight Arrow Connector 43"/>
          <p:cNvCxnSpPr/>
          <p:nvPr/>
        </p:nvCxnSpPr>
        <p:spPr>
          <a:xfrm flipH="1">
            <a:off x="2628015" y="2234698"/>
            <a:ext cx="1061539" cy="530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43"/>
          <p:cNvCxnSpPr>
            <a:stCxn id="35" idx="2"/>
          </p:cNvCxnSpPr>
          <p:nvPr/>
        </p:nvCxnSpPr>
        <p:spPr>
          <a:xfrm>
            <a:off x="2946206" y="2234698"/>
            <a:ext cx="980021" cy="530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itle 1"/>
          <p:cNvSpPr txBox="1">
            <a:spLocks/>
          </p:cNvSpPr>
          <p:nvPr/>
        </p:nvSpPr>
        <p:spPr>
          <a:xfrm>
            <a:off x="10007555" y="5224097"/>
            <a:ext cx="2111315" cy="8309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000" dirty="0" smtClean="0"/>
              <a:t>Measured Boot with Trusted Platform Module (TPM)</a:t>
            </a:r>
            <a:endParaRPr lang="en-US" sz="2000" dirty="0"/>
          </a:p>
        </p:txBody>
      </p:sp>
      <p:pic>
        <p:nvPicPr>
          <p:cNvPr id="97" name="Picture 2" descr="C:\Users\rspiger\AppData\Local\Microsoft\Windows\Temporary Internet Files\Content.IE5\USVEMA3X\MC900391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53290" y="5770667"/>
            <a:ext cx="539603"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950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fade">
                                      <p:cBhvr>
                                        <p:cTn id="53" dur="500"/>
                                        <p:tgtEl>
                                          <p:spTgt spid="108"/>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500"/>
                                        <p:tgtEl>
                                          <p:spTgt spid="1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01"/>
                                        </p:tgtEl>
                                        <p:attrNameLst>
                                          <p:attrName>style.visibility</p:attrName>
                                        </p:attrNameLst>
                                      </p:cBhvr>
                                      <p:to>
                                        <p:strVal val="visible"/>
                                      </p:to>
                                    </p:set>
                                    <p:animEffect transition="in" filter="fade">
                                      <p:cBhvr>
                                        <p:cTn id="99" dur="500"/>
                                        <p:tgtEl>
                                          <p:spTgt spid="10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500"/>
                                        <p:tgtEl>
                                          <p:spTgt spid="88"/>
                                        </p:tgtEl>
                                      </p:cBhvr>
                                    </p:animEffect>
                                  </p:childTnLst>
                                </p:cTn>
                              </p:par>
                              <p:par>
                                <p:cTn id="103" presetID="10" presetClass="entr" presetSubtype="0" fill="hold" nodeType="withEffect">
                                  <p:stCondLst>
                                    <p:cond delay="0"/>
                                  </p:stCondLst>
                                  <p:childTnLst>
                                    <p:set>
                                      <p:cBhvr>
                                        <p:cTn id="104" dur="1" fill="hold">
                                          <p:stCondLst>
                                            <p:cond delay="0"/>
                                          </p:stCondLst>
                                        </p:cTn>
                                        <p:tgtEl>
                                          <p:spTgt spid="1026"/>
                                        </p:tgtEl>
                                        <p:attrNameLst>
                                          <p:attrName>style.visibility</p:attrName>
                                        </p:attrNameLst>
                                      </p:cBhvr>
                                      <p:to>
                                        <p:strVal val="visible"/>
                                      </p:to>
                                    </p:set>
                                    <p:animEffect transition="in" filter="fade">
                                      <p:cBhvr>
                                        <p:cTn id="105" dur="500"/>
                                        <p:tgtEl>
                                          <p:spTgt spid="10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fade">
                                      <p:cBhvr>
                                        <p:cTn id="116" dur="500"/>
                                        <p:tgtEl>
                                          <p:spTgt spid="74"/>
                                        </p:tgtEl>
                                      </p:cBhvr>
                                    </p:animEffect>
                                  </p:childTnLst>
                                </p:cTn>
                              </p:par>
                              <p:par>
                                <p:cTn id="117" presetID="10"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par>
                                <p:cTn id="131" presetID="10" presetClass="entr" presetSubtype="0" fill="hold"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10" presetClass="entr" presetSubtype="0" fill="hold"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500"/>
                                        <p:tgtEl>
                                          <p:spTgt spid="58"/>
                                        </p:tgtEl>
                                      </p:cBhvr>
                                    </p:animEffect>
                                  </p:childTnLst>
                                </p:cTn>
                              </p:par>
                              <p:par>
                                <p:cTn id="137" presetID="10" presetClass="entr" presetSubtype="0" fill="hold"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500"/>
                                        <p:tgtEl>
                                          <p:spTgt spid="59"/>
                                        </p:tgtEl>
                                      </p:cBhvr>
                                    </p:animEffect>
                                  </p:childTnLst>
                                </p:cTn>
                              </p:par>
                              <p:par>
                                <p:cTn id="140" presetID="10" presetClass="entr" presetSubtype="0" fill="hold" nodeType="withEffect">
                                  <p:stCondLst>
                                    <p:cond delay="0"/>
                                  </p:stCondLst>
                                  <p:childTnLst>
                                    <p:set>
                                      <p:cBhvr>
                                        <p:cTn id="141" dur="1" fill="hold">
                                          <p:stCondLst>
                                            <p:cond delay="0"/>
                                          </p:stCondLst>
                                        </p:cTn>
                                        <p:tgtEl>
                                          <p:spTgt spid="97"/>
                                        </p:tgtEl>
                                        <p:attrNameLst>
                                          <p:attrName>style.visibility</p:attrName>
                                        </p:attrNameLst>
                                      </p:cBhvr>
                                      <p:to>
                                        <p:strVal val="visible"/>
                                      </p:to>
                                    </p:set>
                                    <p:animEffect transition="in" filter="fade">
                                      <p:cBhvr>
                                        <p:cTn id="142" dur="500"/>
                                        <p:tgtEl>
                                          <p:spTgt spid="9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fade">
                                      <p:cBhvr>
                                        <p:cTn id="14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9" grpId="0" animBg="1"/>
      <p:bldP spid="10" grpId="0"/>
      <p:bldP spid="20" grpId="0" animBg="1"/>
      <p:bldP spid="22" grpId="0"/>
      <p:bldP spid="21" grpId="0" animBg="1"/>
      <p:bldP spid="23" grpId="0" animBg="1"/>
      <p:bldP spid="25" grpId="0"/>
      <p:bldP spid="39" grpId="0" animBg="1"/>
      <p:bldP spid="40" grpId="0" animBg="1"/>
      <p:bldP spid="53" grpId="0" animBg="1"/>
      <p:bldP spid="84" grpId="0"/>
      <p:bldP spid="85" grpId="0"/>
      <p:bldP spid="86" grpId="0"/>
      <p:bldP spid="87" grpId="0"/>
      <p:bldP spid="88" grpId="0"/>
      <p:bldP spid="106" grpId="0"/>
      <p:bldP spid="108" grpId="0"/>
      <p:bldP spid="69" grpId="0"/>
      <p:bldP spid="74"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UEFI, Windows 8 and BitLocker</a:t>
            </a:r>
            <a:endParaRPr lang="en-US" dirty="0"/>
          </a:p>
        </p:txBody>
      </p:sp>
      <p:sp>
        <p:nvSpPr>
          <p:cNvPr id="3" name="Content Placeholder 2"/>
          <p:cNvSpPr>
            <a:spLocks noGrp="1"/>
          </p:cNvSpPr>
          <p:nvPr>
            <p:ph idx="4294967295"/>
          </p:nvPr>
        </p:nvSpPr>
        <p:spPr>
          <a:xfrm>
            <a:off x="390025" y="1077451"/>
            <a:ext cx="10822488" cy="5006009"/>
          </a:xfrm>
          <a:prstGeom prst="rect">
            <a:avLst/>
          </a:prstGeom>
        </p:spPr>
        <p:txBody>
          <a:bodyPr lIns="121899" tIns="60949" rIns="121899" bIns="60949">
            <a:noAutofit/>
          </a:bodyPr>
          <a:lstStyle/>
          <a:p>
            <a:pPr lvl="0"/>
            <a:r>
              <a:rPr lang="en-US" dirty="0" smtClean="0"/>
              <a:t>Native support for encrypted </a:t>
            </a:r>
            <a:r>
              <a:rPr lang="en-US" dirty="0"/>
              <a:t>h</a:t>
            </a:r>
            <a:r>
              <a:rPr lang="en-US" dirty="0" smtClean="0"/>
              <a:t>ard </a:t>
            </a:r>
            <a:r>
              <a:rPr lang="en-US" dirty="0"/>
              <a:t>d</a:t>
            </a:r>
            <a:r>
              <a:rPr lang="en-US" dirty="0" smtClean="0"/>
              <a:t>rives</a:t>
            </a:r>
          </a:p>
          <a:p>
            <a:pPr lvl="1"/>
            <a:r>
              <a:rPr lang="en-US" sz="2600" dirty="0" smtClean="0"/>
              <a:t>Requires Windows 8, TPM and UEFI</a:t>
            </a:r>
            <a:endParaRPr lang="en-US" sz="2600" dirty="0"/>
          </a:p>
          <a:p>
            <a:pPr lvl="1"/>
            <a:r>
              <a:rPr lang="en-US" sz="2600" dirty="0" smtClean="0"/>
              <a:t>BitLocker offers central </a:t>
            </a:r>
            <a:r>
              <a:rPr lang="en-US" sz="2600" dirty="0"/>
              <a:t>key </a:t>
            </a:r>
            <a:r>
              <a:rPr lang="en-US" sz="2600" dirty="0" smtClean="0"/>
              <a:t>management, </a:t>
            </a:r>
            <a:r>
              <a:rPr lang="en-US" sz="2600" dirty="0"/>
              <a:t>predictable protection, zero-cost </a:t>
            </a:r>
            <a:r>
              <a:rPr lang="en-US" sz="2600" dirty="0" smtClean="0"/>
              <a:t>provisioning, </a:t>
            </a:r>
            <a:r>
              <a:rPr lang="en-US" sz="2600" dirty="0"/>
              <a:t>and </a:t>
            </a:r>
            <a:r>
              <a:rPr lang="en-US" sz="2600" dirty="0" smtClean="0"/>
              <a:t>security against loss/theft</a:t>
            </a:r>
          </a:p>
          <a:p>
            <a:pPr lvl="1"/>
            <a:r>
              <a:rPr lang="en-US" sz="2600" dirty="0" smtClean="0"/>
              <a:t>Encrypted hard </a:t>
            </a:r>
            <a:r>
              <a:rPr lang="en-US" sz="2600" dirty="0"/>
              <a:t>d</a:t>
            </a:r>
            <a:r>
              <a:rPr lang="en-US" sz="2600" dirty="0" smtClean="0"/>
              <a:t>rives add instant encryption and great performance</a:t>
            </a:r>
          </a:p>
          <a:p>
            <a:endParaRPr lang="en-US" sz="2000" dirty="0" smtClean="0"/>
          </a:p>
          <a:p>
            <a:r>
              <a:rPr lang="en-US" dirty="0" smtClean="0"/>
              <a:t>Network </a:t>
            </a:r>
            <a:r>
              <a:rPr lang="en-US" dirty="0"/>
              <a:t>Unlock for </a:t>
            </a:r>
            <a:r>
              <a:rPr lang="en-US" dirty="0" smtClean="0"/>
              <a:t>BitLocker</a:t>
            </a:r>
          </a:p>
          <a:p>
            <a:pPr lvl="1"/>
            <a:r>
              <a:rPr lang="en-US" sz="2600" dirty="0"/>
              <a:t>Requires </a:t>
            </a:r>
            <a:r>
              <a:rPr lang="en-US" sz="2600" dirty="0" smtClean="0"/>
              <a:t>Windows 8, TPM, DHCP </a:t>
            </a:r>
            <a:r>
              <a:rPr lang="en-US" sz="2600" dirty="0"/>
              <a:t>and UEFI</a:t>
            </a:r>
          </a:p>
          <a:p>
            <a:pPr lvl="1"/>
            <a:r>
              <a:rPr lang="en-US" sz="2600" dirty="0" smtClean="0"/>
              <a:t>Allows </a:t>
            </a:r>
            <a:r>
              <a:rPr lang="en-US" sz="2600" dirty="0"/>
              <a:t>admins to boot remote systems </a:t>
            </a:r>
            <a:r>
              <a:rPr lang="en-US" sz="2600" dirty="0" smtClean="0"/>
              <a:t>without </a:t>
            </a:r>
            <a:r>
              <a:rPr lang="en-US" sz="2600" dirty="0"/>
              <a:t>user </a:t>
            </a:r>
            <a:r>
              <a:rPr lang="en-US" sz="2600" dirty="0" smtClean="0"/>
              <a:t>interaction</a:t>
            </a:r>
            <a:endParaRPr lang="en-US" sz="2600" dirty="0"/>
          </a:p>
          <a:p>
            <a:pPr lvl="1"/>
            <a:r>
              <a:rPr lang="en-US" sz="2600" dirty="0"/>
              <a:t>If taken outside the trusted location, the machine will require a </a:t>
            </a:r>
            <a:r>
              <a:rPr lang="en-US" sz="2600" dirty="0" smtClean="0"/>
              <a:t>PIN </a:t>
            </a:r>
            <a:r>
              <a:rPr lang="en-US" sz="2600" dirty="0"/>
              <a:t>in order to </a:t>
            </a:r>
            <a:r>
              <a:rPr lang="en-US" sz="2600" dirty="0" smtClean="0"/>
              <a:t>boot</a:t>
            </a:r>
            <a:endParaRPr lang="en-US" sz="2600" dirty="0"/>
          </a:p>
          <a:p>
            <a:pPr lvl="1"/>
            <a:r>
              <a:rPr lang="en-US" sz="2600" dirty="0" smtClean="0"/>
              <a:t>No </a:t>
            </a:r>
            <a:r>
              <a:rPr lang="en-US" sz="2600" dirty="0"/>
              <a:t>more trade-offs between security and power management or servicing</a:t>
            </a:r>
          </a:p>
          <a:p>
            <a:pPr marL="460375" lvl="1" indent="0">
              <a:buNone/>
            </a:pPr>
            <a:endParaRPr lang="en-US" sz="2400" dirty="0"/>
          </a:p>
          <a:p>
            <a:pPr lvl="1"/>
            <a:endParaRPr lang="en-US" sz="2400" dirty="0"/>
          </a:p>
          <a:p>
            <a:endParaRPr lang="en-US" dirty="0"/>
          </a:p>
        </p:txBody>
      </p:sp>
    </p:spTree>
    <p:extLst>
      <p:ext uri="{BB962C8B-B14F-4D97-AF65-F5344CB8AC3E}">
        <p14:creationId xmlns:p14="http://schemas.microsoft.com/office/powerpoint/2010/main" val="25474354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861774"/>
          </a:xfrm>
          <a:prstGeom prst="rect">
            <a:avLst/>
          </a:prstGeom>
          <a:noFill/>
        </p:spPr>
        <p:txBody>
          <a:bodyPr wrap="square" rtlCol="0">
            <a:spAutoFit/>
          </a:bodyPr>
          <a:lstStyle/>
          <a:p>
            <a:r>
              <a:rPr lang="en-US" sz="5000" dirty="0" smtClean="0">
                <a:solidFill>
                  <a:srgbClr val="FFFFFF"/>
                </a:solidFill>
                <a:latin typeface="+mj-lt"/>
              </a:rPr>
              <a:t>Design guidance</a:t>
            </a:r>
            <a:endParaRPr lang="en-US" sz="5000" dirty="0">
              <a:solidFill>
                <a:srgbClr val="FFFFFF"/>
              </a:solidFill>
              <a:latin typeface="+mj-lt"/>
            </a:endParaRPr>
          </a:p>
        </p:txBody>
      </p:sp>
    </p:spTree>
    <p:extLst>
      <p:ext uri="{BB962C8B-B14F-4D97-AF65-F5344CB8AC3E}">
        <p14:creationId xmlns:p14="http://schemas.microsoft.com/office/powerpoint/2010/main" val="25346380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Semibold" pitchFamily="34" charset="0"/>
                <a:ea typeface="Segoe UI" pitchFamily="34" charset="0"/>
                <a:cs typeface="Segoe UI" pitchFamily="34" charset="0"/>
              </a:rPr>
              <a:t>UEFI </a:t>
            </a:r>
            <a:r>
              <a:rPr lang="en-US" dirty="0">
                <a:latin typeface="Segoe UI Semibold" pitchFamily="34" charset="0"/>
                <a:ea typeface="Segoe UI" pitchFamily="34" charset="0"/>
                <a:cs typeface="Segoe UI" pitchFamily="34" charset="0"/>
              </a:rPr>
              <a:t>f</a:t>
            </a:r>
            <a:r>
              <a:rPr lang="en-US" dirty="0" smtClean="0">
                <a:latin typeface="Segoe UI Semibold" pitchFamily="34" charset="0"/>
                <a:ea typeface="Segoe UI" pitchFamily="34" charset="0"/>
                <a:cs typeface="Segoe UI" pitchFamily="34" charset="0"/>
              </a:rPr>
              <a:t>irmware evolution</a:t>
            </a:r>
            <a:endParaRPr lang="en-US" dirty="0">
              <a:latin typeface="Segoe UI Semibold" pitchFamily="34" charset="0"/>
              <a:ea typeface="Segoe UI" pitchFamily="34" charset="0"/>
              <a:cs typeface="Segoe UI" pitchFamily="34" charset="0"/>
            </a:endParaRPr>
          </a:p>
        </p:txBody>
      </p:sp>
      <p:sp>
        <p:nvSpPr>
          <p:cNvPr id="25" name="Rectangle 24"/>
          <p:cNvSpPr/>
          <p:nvPr/>
        </p:nvSpPr>
        <p:spPr>
          <a:xfrm>
            <a:off x="715617" y="2425148"/>
            <a:ext cx="10660621" cy="2941982"/>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2000" b="1" dirty="0" smtClean="0">
                <a:solidFill>
                  <a:schemeClr val="tx1"/>
                </a:solidFill>
                <a:latin typeface="+mj-lt"/>
              </a:rPr>
              <a:t>Firmware</a:t>
            </a:r>
            <a:endParaRPr lang="en-US" sz="2000" b="1" dirty="0">
              <a:solidFill>
                <a:schemeClr val="tx1"/>
              </a:solidFill>
              <a:latin typeface="+mj-lt"/>
            </a:endParaRPr>
          </a:p>
        </p:txBody>
      </p:sp>
      <p:sp>
        <p:nvSpPr>
          <p:cNvPr id="26" name="Rectangle 25"/>
          <p:cNvSpPr/>
          <p:nvPr/>
        </p:nvSpPr>
        <p:spPr>
          <a:xfrm>
            <a:off x="914165" y="4360234"/>
            <a:ext cx="4903540" cy="607572"/>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bg1"/>
                </a:solidFill>
                <a:latin typeface="+mj-lt"/>
              </a:rPr>
              <a:t>Platform Specific UEFI Firmware</a:t>
            </a:r>
            <a:endParaRPr lang="en-US" sz="2000" dirty="0">
              <a:solidFill>
                <a:schemeClr val="bg1"/>
              </a:solidFill>
              <a:latin typeface="+mj-lt"/>
            </a:endParaRPr>
          </a:p>
        </p:txBody>
      </p:sp>
      <p:sp>
        <p:nvSpPr>
          <p:cNvPr id="27" name="Rectangle 26"/>
          <p:cNvSpPr/>
          <p:nvPr/>
        </p:nvSpPr>
        <p:spPr>
          <a:xfrm>
            <a:off x="715617" y="1126438"/>
            <a:ext cx="10660619" cy="1139687"/>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3600" b="1" dirty="0" smtClean="0"/>
              <a:t>Windows OS</a:t>
            </a:r>
          </a:p>
          <a:p>
            <a:pPr algn="ctr"/>
            <a:endParaRPr lang="en-US" sz="4000" dirty="0">
              <a:latin typeface="+mj-lt"/>
            </a:endParaRPr>
          </a:p>
        </p:txBody>
      </p:sp>
      <p:sp>
        <p:nvSpPr>
          <p:cNvPr id="29" name="Rectangle 28"/>
          <p:cNvSpPr/>
          <p:nvPr/>
        </p:nvSpPr>
        <p:spPr>
          <a:xfrm>
            <a:off x="715618" y="5595402"/>
            <a:ext cx="10660620" cy="739137"/>
          </a:xfrm>
          <a:prstGeom prst="rect">
            <a:avLst/>
          </a:prstGeom>
          <a:solidFill>
            <a:schemeClr val="bg1"/>
          </a:solidFill>
          <a:ln>
            <a:noFill/>
          </a:ln>
          <a:effectLst/>
        </p:spPr>
        <p:style>
          <a:lnRef idx="1">
            <a:schemeClr val="accent4"/>
          </a:lnRef>
          <a:fillRef idx="2">
            <a:schemeClr val="accent4"/>
          </a:fillRef>
          <a:effectRef idx="1">
            <a:schemeClr val="accent4"/>
          </a:effectRef>
          <a:fontRef idx="minor">
            <a:schemeClr val="dk1"/>
          </a:fontRef>
        </p:style>
        <p:txBody>
          <a:bodyPr lIns="121725" tIns="60862" rIns="121725" bIns="60862" rtlCol="0" anchor="ctr"/>
          <a:lstStyle/>
          <a:p>
            <a:pPr algn="ctr"/>
            <a:r>
              <a:rPr lang="en-US" sz="3200" b="1" dirty="0" smtClean="0">
                <a:solidFill>
                  <a:schemeClr val="tx1"/>
                </a:solidFill>
              </a:rPr>
              <a:t>System Hardware</a:t>
            </a:r>
            <a:endParaRPr lang="en-US" sz="3200" b="1" dirty="0">
              <a:solidFill>
                <a:schemeClr val="tx1"/>
              </a:solidFill>
            </a:endParaRPr>
          </a:p>
        </p:txBody>
      </p:sp>
      <p:sp>
        <p:nvSpPr>
          <p:cNvPr id="34" name="Rectangle 33"/>
          <p:cNvSpPr/>
          <p:nvPr/>
        </p:nvSpPr>
        <p:spPr>
          <a:xfrm>
            <a:off x="914165" y="3611576"/>
            <a:ext cx="4903539" cy="601303"/>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UEFI Runtime Services</a:t>
            </a:r>
            <a:endParaRPr lang="en-US" sz="2000" dirty="0">
              <a:solidFill>
                <a:schemeClr val="bg1"/>
              </a:solidFill>
              <a:latin typeface="+mj-lt"/>
            </a:endParaRPr>
          </a:p>
        </p:txBody>
      </p:sp>
      <p:sp>
        <p:nvSpPr>
          <p:cNvPr id="35" name="Rectangle 34"/>
          <p:cNvSpPr/>
          <p:nvPr/>
        </p:nvSpPr>
        <p:spPr>
          <a:xfrm>
            <a:off x="914164" y="1965473"/>
            <a:ext cx="2150261" cy="300652"/>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UEFI OS Loader</a:t>
            </a:r>
            <a:endParaRPr lang="en-US" sz="2000" dirty="0">
              <a:solidFill>
                <a:schemeClr val="bg1"/>
              </a:solidFill>
              <a:latin typeface="+mj-lt"/>
            </a:endParaRPr>
          </a:p>
        </p:txBody>
      </p:sp>
      <p:sp>
        <p:nvSpPr>
          <p:cNvPr id="36" name="Rectangle 35"/>
          <p:cNvSpPr/>
          <p:nvPr/>
        </p:nvSpPr>
        <p:spPr>
          <a:xfrm>
            <a:off x="7964557" y="3614689"/>
            <a:ext cx="1523999" cy="135311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ACPI BIOS</a:t>
            </a:r>
            <a:endParaRPr lang="en-US" sz="2000" dirty="0">
              <a:solidFill>
                <a:schemeClr val="bg1"/>
              </a:solidFill>
              <a:latin typeface="+mj-lt"/>
            </a:endParaRPr>
          </a:p>
        </p:txBody>
      </p:sp>
      <p:sp>
        <p:nvSpPr>
          <p:cNvPr id="37" name="Rectangle 36"/>
          <p:cNvSpPr/>
          <p:nvPr/>
        </p:nvSpPr>
        <p:spPr>
          <a:xfrm>
            <a:off x="6278618" y="3614689"/>
            <a:ext cx="1473904" cy="135311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ACPI Registers</a:t>
            </a:r>
            <a:endParaRPr lang="en-US" sz="2000" dirty="0">
              <a:solidFill>
                <a:schemeClr val="bg1"/>
              </a:solidFill>
              <a:latin typeface="+mj-lt"/>
            </a:endParaRPr>
          </a:p>
        </p:txBody>
      </p:sp>
      <p:sp>
        <p:nvSpPr>
          <p:cNvPr id="38" name="Rectangle 37"/>
          <p:cNvSpPr/>
          <p:nvPr/>
        </p:nvSpPr>
        <p:spPr>
          <a:xfrm>
            <a:off x="9739872" y="3614689"/>
            <a:ext cx="1523603" cy="135311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ACPI Tables</a:t>
            </a:r>
            <a:endParaRPr lang="en-US" sz="2000" dirty="0">
              <a:solidFill>
                <a:schemeClr val="bg1"/>
              </a:solidFill>
              <a:latin typeface="+mj-lt"/>
            </a:endParaRPr>
          </a:p>
        </p:txBody>
      </p:sp>
      <p:sp>
        <p:nvSpPr>
          <p:cNvPr id="3" name="Rectangle 2"/>
          <p:cNvSpPr/>
          <p:nvPr/>
        </p:nvSpPr>
        <p:spPr bwMode="auto">
          <a:xfrm>
            <a:off x="6278617" y="1959819"/>
            <a:ext cx="4984857" cy="30065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latin typeface="+mj-lt"/>
              </a:rPr>
              <a:t>ACPI Driver</a:t>
            </a:r>
          </a:p>
        </p:txBody>
      </p:sp>
      <p:sp>
        <p:nvSpPr>
          <p:cNvPr id="23" name="Rectangle 22"/>
          <p:cNvSpPr/>
          <p:nvPr/>
        </p:nvSpPr>
        <p:spPr>
          <a:xfrm>
            <a:off x="3137313" y="1962995"/>
            <a:ext cx="2680392" cy="30313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UEFI Win32/NT APIs</a:t>
            </a:r>
            <a:endParaRPr lang="en-US" sz="2000" dirty="0">
              <a:solidFill>
                <a:schemeClr val="bg1"/>
              </a:solidFill>
              <a:latin typeface="+mj-lt"/>
            </a:endParaRPr>
          </a:p>
        </p:txBody>
      </p:sp>
      <p:cxnSp>
        <p:nvCxnSpPr>
          <p:cNvPr id="5" name="Straight Arrow Connector 4"/>
          <p:cNvCxnSpPr>
            <a:stCxn id="37" idx="0"/>
          </p:cNvCxnSpPr>
          <p:nvPr/>
        </p:nvCxnSpPr>
        <p:spPr>
          <a:xfrm flipV="1">
            <a:off x="7015570" y="2266125"/>
            <a:ext cx="644187" cy="1348564"/>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0"/>
          </p:cNvCxnSpPr>
          <p:nvPr/>
        </p:nvCxnSpPr>
        <p:spPr>
          <a:xfrm flipH="1" flipV="1">
            <a:off x="9739872" y="2263649"/>
            <a:ext cx="761802" cy="135104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0"/>
          </p:cNvCxnSpPr>
          <p:nvPr/>
        </p:nvCxnSpPr>
        <p:spPr>
          <a:xfrm flipV="1">
            <a:off x="8726557" y="2266125"/>
            <a:ext cx="0" cy="1348564"/>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60544" y="2303904"/>
            <a:ext cx="0" cy="1298052"/>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972996" y="2266125"/>
            <a:ext cx="1" cy="1345452"/>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14164" y="3614689"/>
            <a:ext cx="4903540" cy="601306"/>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Compatibility Support Module (CSM)</a:t>
            </a:r>
            <a:endParaRPr lang="en-US" sz="2000" dirty="0">
              <a:solidFill>
                <a:schemeClr val="bg1"/>
              </a:solidFill>
              <a:latin typeface="+mj-lt"/>
            </a:endParaRPr>
          </a:p>
        </p:txBody>
      </p:sp>
      <p:sp>
        <p:nvSpPr>
          <p:cNvPr id="48" name="Rectangle 47"/>
          <p:cNvSpPr/>
          <p:nvPr/>
        </p:nvSpPr>
        <p:spPr>
          <a:xfrm>
            <a:off x="914163" y="1962995"/>
            <a:ext cx="4903819" cy="312053"/>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BIOS OS Loader</a:t>
            </a:r>
            <a:endParaRPr lang="en-US" sz="2000" dirty="0">
              <a:solidFill>
                <a:schemeClr val="bg1"/>
              </a:solidFill>
              <a:latin typeface="+mj-lt"/>
            </a:endParaRPr>
          </a:p>
        </p:txBody>
      </p:sp>
      <p:cxnSp>
        <p:nvCxnSpPr>
          <p:cNvPr id="57" name="Straight Arrow Connector 56"/>
          <p:cNvCxnSpPr>
            <a:stCxn id="47" idx="0"/>
          </p:cNvCxnSpPr>
          <p:nvPr/>
        </p:nvCxnSpPr>
        <p:spPr>
          <a:xfrm flipV="1">
            <a:off x="3365934" y="2269241"/>
            <a:ext cx="0" cy="1345448"/>
          </a:xfrm>
          <a:prstGeom prst="straightConnector1">
            <a:avLst/>
          </a:prstGeom>
          <a:ln w="1016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1301683" y="2737487"/>
            <a:ext cx="279620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mj-lt"/>
              </a:rPr>
              <a:t>BIOS Mode</a:t>
            </a:r>
          </a:p>
        </p:txBody>
      </p:sp>
      <p:sp>
        <p:nvSpPr>
          <p:cNvPr id="67" name="Rectangle 66"/>
          <p:cNvSpPr/>
          <p:nvPr/>
        </p:nvSpPr>
        <p:spPr>
          <a:xfrm>
            <a:off x="914165" y="3621959"/>
            <a:ext cx="4903818" cy="1356229"/>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Legacy BIOS</a:t>
            </a:r>
            <a:endParaRPr lang="en-US" sz="2000" dirty="0">
              <a:solidFill>
                <a:schemeClr val="bg1"/>
              </a:solidFill>
              <a:latin typeface="+mj-lt"/>
            </a:endParaRPr>
          </a:p>
        </p:txBody>
      </p:sp>
      <p:sp>
        <p:nvSpPr>
          <p:cNvPr id="4" name="TextBox 3"/>
          <p:cNvSpPr txBox="1"/>
          <p:nvPr/>
        </p:nvSpPr>
        <p:spPr>
          <a:xfrm>
            <a:off x="4097892" y="2716695"/>
            <a:ext cx="2429033"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mj-lt"/>
              </a:rPr>
              <a:t>UEFI Mode </a:t>
            </a:r>
          </a:p>
        </p:txBody>
      </p:sp>
      <p:sp>
        <p:nvSpPr>
          <p:cNvPr id="6" name="TextBox 5"/>
          <p:cNvSpPr txBox="1"/>
          <p:nvPr/>
        </p:nvSpPr>
        <p:spPr>
          <a:xfrm>
            <a:off x="8122024" y="1226838"/>
            <a:ext cx="3055171" cy="492443"/>
          </a:xfrm>
          <a:prstGeom prst="rect">
            <a:avLst/>
          </a:prstGeom>
          <a:solidFill>
            <a:schemeClr val="accent2"/>
          </a:solidFill>
        </p:spPr>
        <p:txBody>
          <a:bodyPr wrap="square" lIns="0" tIns="0" rIns="0" bIns="0" rtlCol="0">
            <a:spAutoFit/>
          </a:bodyPr>
          <a:lstStyle/>
          <a:p>
            <a:r>
              <a:rPr lang="en-US" sz="3200" b="1" dirty="0" smtClean="0">
                <a:gradFill>
                  <a:gsLst>
                    <a:gs pos="0">
                      <a:schemeClr val="tx1"/>
                    </a:gs>
                    <a:gs pos="86000">
                      <a:schemeClr val="tx1"/>
                    </a:gs>
                  </a:gsLst>
                  <a:lin ang="5400000" scaled="0"/>
                </a:gradFill>
              </a:rPr>
              <a:t>Pre-1998</a:t>
            </a:r>
          </a:p>
        </p:txBody>
      </p:sp>
      <p:sp>
        <p:nvSpPr>
          <p:cNvPr id="28" name="TextBox 27"/>
          <p:cNvSpPr txBox="1"/>
          <p:nvPr/>
        </p:nvSpPr>
        <p:spPr>
          <a:xfrm>
            <a:off x="8122023" y="1229255"/>
            <a:ext cx="3055171" cy="492443"/>
          </a:xfrm>
          <a:prstGeom prst="rect">
            <a:avLst/>
          </a:prstGeom>
          <a:solidFill>
            <a:schemeClr val="accent2"/>
          </a:solidFill>
        </p:spPr>
        <p:txBody>
          <a:bodyPr wrap="square" lIns="0" tIns="0" rIns="0" bIns="0" rtlCol="0">
            <a:spAutoFit/>
          </a:bodyPr>
          <a:lstStyle/>
          <a:p>
            <a:r>
              <a:rPr lang="en-US" sz="3200" b="1" dirty="0" smtClean="0">
                <a:gradFill>
                  <a:gsLst>
                    <a:gs pos="0">
                      <a:schemeClr val="tx1"/>
                    </a:gs>
                    <a:gs pos="86000">
                      <a:schemeClr val="tx1"/>
                    </a:gs>
                  </a:gsLst>
                  <a:lin ang="5400000" scaled="0"/>
                </a:gradFill>
              </a:rPr>
              <a:t>1998 ~</a:t>
            </a:r>
          </a:p>
        </p:txBody>
      </p:sp>
      <p:sp>
        <p:nvSpPr>
          <p:cNvPr id="30" name="TextBox 29"/>
          <p:cNvSpPr txBox="1"/>
          <p:nvPr/>
        </p:nvSpPr>
        <p:spPr>
          <a:xfrm>
            <a:off x="8122022" y="1226837"/>
            <a:ext cx="3055171" cy="492443"/>
          </a:xfrm>
          <a:prstGeom prst="rect">
            <a:avLst/>
          </a:prstGeom>
          <a:solidFill>
            <a:schemeClr val="accent2"/>
          </a:solidFill>
        </p:spPr>
        <p:txBody>
          <a:bodyPr wrap="square" lIns="0" tIns="0" rIns="0" bIns="0" rtlCol="0">
            <a:spAutoFit/>
          </a:bodyPr>
          <a:lstStyle/>
          <a:p>
            <a:r>
              <a:rPr lang="en-US" sz="3200" b="1" dirty="0" smtClean="0">
                <a:gradFill>
                  <a:gsLst>
                    <a:gs pos="0">
                      <a:schemeClr val="tx1"/>
                    </a:gs>
                    <a:gs pos="86000">
                      <a:schemeClr val="tx1"/>
                    </a:gs>
                  </a:gsLst>
                  <a:lin ang="5400000" scaled="0"/>
                </a:gradFill>
              </a:rPr>
              <a:t>Today</a:t>
            </a:r>
          </a:p>
        </p:txBody>
      </p:sp>
    </p:spTree>
    <p:extLst>
      <p:ext uri="{BB962C8B-B14F-4D97-AF65-F5344CB8AC3E}">
        <p14:creationId xmlns:p14="http://schemas.microsoft.com/office/powerpoint/2010/main" val="11815320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7"/>
                                        </p:tgtEl>
                                      </p:cBhvr>
                                    </p:animEffect>
                                    <p:set>
                                      <p:cBhvr>
                                        <p:cTn id="33" dur="1" fill="hold">
                                          <p:stCondLst>
                                            <p:cond delay="499"/>
                                          </p:stCondLst>
                                        </p:cTn>
                                        <p:tgtEl>
                                          <p:spTgt spid="6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47"/>
                                        </p:tgtEl>
                                      </p:cBhvr>
                                    </p:animEffect>
                                    <p:set>
                                      <p:cBhvr>
                                        <p:cTn id="38" dur="1" fill="hold">
                                          <p:stCondLst>
                                            <p:cond delay="499"/>
                                          </p:stCondLst>
                                        </p:cTn>
                                        <p:tgtEl>
                                          <p:spTgt spid="4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049"/>
                                        </p:tgtEl>
                                      </p:cBhvr>
                                    </p:animEffect>
                                    <p:set>
                                      <p:cBhvr>
                                        <p:cTn id="47" dur="1" fill="hold">
                                          <p:stCondLst>
                                            <p:cond delay="499"/>
                                          </p:stCondLst>
                                        </p:cTn>
                                        <p:tgtEl>
                                          <p:spTgt spid="204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 grpId="0" animBg="1"/>
      <p:bldP spid="47" grpId="0" animBg="1"/>
      <p:bldP spid="48" grpId="0" animBg="1"/>
      <p:bldP spid="2049" grpId="0"/>
      <p:bldP spid="67" grpId="0" animBg="1"/>
      <p:bldP spid="4" grpId="0"/>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Advantages of UEFI </a:t>
            </a:r>
            <a:r>
              <a:rPr lang="en-US" dirty="0" smtClean="0"/>
              <a:t>vs. </a:t>
            </a:r>
            <a:r>
              <a:rPr lang="en-US" dirty="0"/>
              <a:t>BIOS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58206270"/>
              </p:ext>
            </p:extLst>
          </p:nvPr>
        </p:nvGraphicFramePr>
        <p:xfrm>
          <a:off x="785950" y="1851160"/>
          <a:ext cx="9605937" cy="3813385"/>
        </p:xfrm>
        <a:graphic>
          <a:graphicData uri="http://schemas.openxmlformats.org/drawingml/2006/table">
            <a:tbl>
              <a:tblPr firstRow="1" bandRow="1">
                <a:tableStyleId>{5C22544A-7EE6-4342-B048-85BDC9FD1C3A}</a:tableStyleId>
              </a:tblPr>
              <a:tblGrid>
                <a:gridCol w="2513841"/>
                <a:gridCol w="2966898"/>
                <a:gridCol w="4125198"/>
              </a:tblGrid>
              <a:tr h="494453">
                <a:tc>
                  <a:txBody>
                    <a:bodyPr/>
                    <a:lstStyle/>
                    <a:p>
                      <a:r>
                        <a:rPr lang="en-US" sz="2400" dirty="0" smtClean="0"/>
                        <a:t>Interface</a:t>
                      </a:r>
                      <a:endParaRPr lang="en-US" sz="2400" dirty="0"/>
                    </a:p>
                  </a:txBody>
                  <a:tcPr marL="121888" marR="121888" marT="60960" marB="60960"/>
                </a:tc>
                <a:tc>
                  <a:txBody>
                    <a:bodyPr/>
                    <a:lstStyle/>
                    <a:p>
                      <a:pPr algn="ctr"/>
                      <a:r>
                        <a:rPr lang="en-US" sz="2400" dirty="0" smtClean="0"/>
                        <a:t>Legacy BIOS</a:t>
                      </a:r>
                      <a:endParaRPr lang="en-US" sz="2400" dirty="0"/>
                    </a:p>
                  </a:txBody>
                  <a:tcPr marL="121888" marR="121888" marT="60960" marB="60960"/>
                </a:tc>
                <a:tc>
                  <a:txBody>
                    <a:bodyPr/>
                    <a:lstStyle/>
                    <a:p>
                      <a:pPr algn="ctr"/>
                      <a:r>
                        <a:rPr lang="en-US" sz="2400" dirty="0" smtClean="0"/>
                        <a:t>UEFI</a:t>
                      </a:r>
                      <a:endParaRPr lang="en-US" sz="2400" dirty="0"/>
                    </a:p>
                  </a:txBody>
                  <a:tcPr marL="121888" marR="121888" marT="60960" marB="60960"/>
                </a:tc>
              </a:tr>
              <a:tr h="494453">
                <a:tc>
                  <a:txBody>
                    <a:bodyPr/>
                    <a:lstStyle/>
                    <a:p>
                      <a:r>
                        <a:rPr lang="en-US" sz="2400" dirty="0" smtClean="0"/>
                        <a:t>Architecture</a:t>
                      </a:r>
                      <a:endParaRPr lang="en-US" sz="2400" dirty="0"/>
                    </a:p>
                  </a:txBody>
                  <a:tcPr marL="121888" marR="121888" marT="60960" marB="60960"/>
                </a:tc>
                <a:tc>
                  <a:txBody>
                    <a:bodyPr/>
                    <a:lstStyle/>
                    <a:p>
                      <a:pPr algn="ctr"/>
                      <a:r>
                        <a:rPr lang="en-US" sz="2400" dirty="0" smtClean="0"/>
                        <a:t>x86 / X64 only</a:t>
                      </a:r>
                      <a:endParaRPr lang="en-US" sz="2400" dirty="0"/>
                    </a:p>
                  </a:txBody>
                  <a:tcPr marL="121888" marR="121888" marT="60960" marB="60960"/>
                </a:tc>
                <a:tc>
                  <a:txBody>
                    <a:bodyPr/>
                    <a:lstStyle/>
                    <a:p>
                      <a:pPr algn="ctr"/>
                      <a:r>
                        <a:rPr lang="en-US" sz="2400" dirty="0" smtClean="0"/>
                        <a:t>Agnostic</a:t>
                      </a:r>
                      <a:endParaRPr lang="en-US" sz="2400" dirty="0"/>
                    </a:p>
                  </a:txBody>
                  <a:tcPr marL="121888" marR="121888" marT="60960" marB="60960"/>
                </a:tc>
              </a:tr>
              <a:tr h="494453">
                <a:tc>
                  <a:txBody>
                    <a:bodyPr/>
                    <a:lstStyle/>
                    <a:p>
                      <a:r>
                        <a:rPr lang="en-US" sz="2400" dirty="0" smtClean="0"/>
                        <a:t>Mode</a:t>
                      </a:r>
                      <a:endParaRPr lang="en-US" sz="2400" dirty="0"/>
                    </a:p>
                  </a:txBody>
                  <a:tcPr marL="121888" marR="121888" marT="60960" marB="60960"/>
                </a:tc>
                <a:tc>
                  <a:txBody>
                    <a:bodyPr/>
                    <a:lstStyle/>
                    <a:p>
                      <a:pPr algn="ctr"/>
                      <a:r>
                        <a:rPr lang="en-US" sz="2400" dirty="0" smtClean="0"/>
                        <a:t>16 bit (real mode)</a:t>
                      </a:r>
                      <a:endParaRPr lang="en-US" sz="2400" dirty="0"/>
                    </a:p>
                  </a:txBody>
                  <a:tcPr marL="121888" marR="121888" marT="60960" marB="60960"/>
                </a:tc>
                <a:tc>
                  <a:txBody>
                    <a:bodyPr/>
                    <a:lstStyle/>
                    <a:p>
                      <a:pPr algn="ctr"/>
                      <a:r>
                        <a:rPr lang="en-US" sz="2400" dirty="0" smtClean="0"/>
                        <a:t>32/64 bit </a:t>
                      </a:r>
                      <a:endParaRPr lang="en-US" sz="2400" dirty="0"/>
                    </a:p>
                  </a:txBody>
                  <a:tcPr marL="121888" marR="121888" marT="60960" marB="60960"/>
                </a:tc>
              </a:tr>
              <a:tr h="494453">
                <a:tc>
                  <a:txBody>
                    <a:bodyPr/>
                    <a:lstStyle/>
                    <a:p>
                      <a:r>
                        <a:rPr lang="en-US" sz="2400" dirty="0" smtClean="0"/>
                        <a:t>Boot Partition</a:t>
                      </a:r>
                      <a:endParaRPr lang="en-US" sz="2400" dirty="0"/>
                    </a:p>
                  </a:txBody>
                  <a:tcPr marL="121888" marR="121888" marT="60960" marB="60960"/>
                </a:tc>
                <a:tc>
                  <a:txBody>
                    <a:bodyPr/>
                    <a:lstStyle/>
                    <a:p>
                      <a:pPr algn="ctr"/>
                      <a:r>
                        <a:rPr lang="en-US" sz="2400" dirty="0" smtClean="0"/>
                        <a:t>MBR (2.2 TB</a:t>
                      </a:r>
                      <a:r>
                        <a:rPr lang="en-US" sz="2400" baseline="0" dirty="0" smtClean="0"/>
                        <a:t> limit)</a:t>
                      </a:r>
                      <a:endParaRPr lang="en-US" sz="2400" dirty="0"/>
                    </a:p>
                  </a:txBody>
                  <a:tcPr marL="121888" marR="121888" marT="60960" marB="60960"/>
                </a:tc>
                <a:tc>
                  <a:txBody>
                    <a:bodyPr/>
                    <a:lstStyle/>
                    <a:p>
                      <a:pPr algn="ctr"/>
                      <a:r>
                        <a:rPr lang="en-US" sz="2400" dirty="0" smtClean="0"/>
                        <a:t>GPT (9.4 ZB* limit)</a:t>
                      </a:r>
                      <a:endParaRPr lang="en-US" sz="2400" dirty="0"/>
                    </a:p>
                  </a:txBody>
                  <a:tcPr marL="121888" marR="121888" marT="60960" marB="60960"/>
                </a:tc>
              </a:tr>
              <a:tr h="441814">
                <a:tc>
                  <a:txBody>
                    <a:bodyPr/>
                    <a:lstStyle/>
                    <a:p>
                      <a:r>
                        <a:rPr lang="en-US" sz="2400" dirty="0" smtClean="0"/>
                        <a:t>Runtime Services</a:t>
                      </a:r>
                      <a:endParaRPr lang="en-US" sz="2400" dirty="0"/>
                    </a:p>
                  </a:txBody>
                  <a:tcPr marL="121888" marR="121888" marT="60960" marB="60960"/>
                </a:tc>
                <a:tc>
                  <a:txBody>
                    <a:bodyPr/>
                    <a:lstStyle/>
                    <a:p>
                      <a:pPr algn="ctr"/>
                      <a:r>
                        <a:rPr lang="en-US" sz="2400" dirty="0" smtClean="0"/>
                        <a:t>No</a:t>
                      </a:r>
                      <a:endParaRPr lang="en-US" sz="2400" dirty="0"/>
                    </a:p>
                  </a:txBody>
                  <a:tcPr marL="121888" marR="121888"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Yes</a:t>
                      </a:r>
                      <a:endParaRPr lang="en-US" sz="2400" dirty="0"/>
                    </a:p>
                  </a:txBody>
                  <a:tcPr marL="121888" marR="121888" marT="60960" marB="60960"/>
                </a:tc>
              </a:tr>
              <a:tr h="494453">
                <a:tc>
                  <a:txBody>
                    <a:bodyPr/>
                    <a:lstStyle/>
                    <a:p>
                      <a:r>
                        <a:rPr lang="en-US" sz="2400" dirty="0" smtClean="0"/>
                        <a:t>Driver</a:t>
                      </a:r>
                      <a:r>
                        <a:rPr lang="en-US" sz="2400" baseline="0" dirty="0" smtClean="0"/>
                        <a:t> model</a:t>
                      </a:r>
                      <a:endParaRPr lang="en-US" sz="2400" dirty="0"/>
                    </a:p>
                  </a:txBody>
                  <a:tcPr marL="121888" marR="121888" marT="60960" marB="60960"/>
                </a:tc>
                <a:tc>
                  <a:txBody>
                    <a:bodyPr/>
                    <a:lstStyle/>
                    <a:p>
                      <a:pPr algn="ctr"/>
                      <a:r>
                        <a:rPr lang="en-US" sz="2400" dirty="0" smtClean="0"/>
                        <a:t>No</a:t>
                      </a:r>
                      <a:endParaRPr lang="en-US" sz="2400" dirty="0"/>
                    </a:p>
                  </a:txBody>
                  <a:tcPr marL="121888" marR="121888" marT="60960" marB="60960"/>
                </a:tc>
                <a:tc>
                  <a:txBody>
                    <a:bodyPr/>
                    <a:lstStyle/>
                    <a:p>
                      <a:pPr algn="ctr"/>
                      <a:r>
                        <a:rPr lang="en-US" sz="2400" dirty="0" smtClean="0"/>
                        <a:t>Yes</a:t>
                      </a:r>
                      <a:endParaRPr lang="en-US" sz="2400" dirty="0"/>
                    </a:p>
                  </a:txBody>
                  <a:tcPr marL="121888" marR="121888" marT="60960" marB="60960"/>
                </a:tc>
              </a:tr>
              <a:tr h="494453">
                <a:tc>
                  <a:txBody>
                    <a:bodyPr/>
                    <a:lstStyle/>
                    <a:p>
                      <a:r>
                        <a:rPr lang="en-US" sz="2400" dirty="0" smtClean="0"/>
                        <a:t>POST</a:t>
                      </a:r>
                      <a:r>
                        <a:rPr lang="en-US" sz="2400" baseline="0" dirty="0" smtClean="0"/>
                        <a:t> Graphics</a:t>
                      </a:r>
                      <a:endParaRPr lang="en-US" sz="2400" dirty="0"/>
                    </a:p>
                  </a:txBody>
                  <a:tcPr marL="121888" marR="121888" marT="60960" marB="60960"/>
                </a:tc>
                <a:tc>
                  <a:txBody>
                    <a:bodyPr/>
                    <a:lstStyle/>
                    <a:p>
                      <a:pPr algn="ctr"/>
                      <a:r>
                        <a:rPr lang="en-US" sz="2400" dirty="0" smtClean="0"/>
                        <a:t>VGA</a:t>
                      </a:r>
                      <a:endParaRPr lang="en-US" sz="2400" dirty="0"/>
                    </a:p>
                  </a:txBody>
                  <a:tcPr marL="121888" marR="121888" marT="60960" marB="60960"/>
                </a:tc>
                <a:tc>
                  <a:txBody>
                    <a:bodyPr/>
                    <a:lstStyle/>
                    <a:p>
                      <a:pPr algn="ctr"/>
                      <a:r>
                        <a:rPr lang="en-US" sz="2400" dirty="0" smtClean="0"/>
                        <a:t>Graphical</a:t>
                      </a:r>
                      <a:r>
                        <a:rPr lang="en-US" sz="2400" baseline="0" dirty="0" smtClean="0"/>
                        <a:t> Output Protocol (GOP)</a:t>
                      </a:r>
                      <a:endParaRPr lang="en-US" sz="2400" dirty="0"/>
                    </a:p>
                  </a:txBody>
                  <a:tcPr marL="121888" marR="121888" marT="60960" marB="60960"/>
                </a:tc>
              </a:tr>
            </a:tbl>
          </a:graphicData>
        </a:graphic>
      </p:graphicFrame>
      <p:sp>
        <p:nvSpPr>
          <p:cNvPr id="6" name="Rectangle 5"/>
          <p:cNvSpPr/>
          <p:nvPr/>
        </p:nvSpPr>
        <p:spPr>
          <a:xfrm>
            <a:off x="507868" y="6059950"/>
            <a:ext cx="10665222" cy="353921"/>
          </a:xfrm>
          <a:prstGeom prst="rect">
            <a:avLst/>
          </a:prstGeom>
        </p:spPr>
        <p:txBody>
          <a:bodyPr wrap="square" lIns="121899" tIns="60949" rIns="121899" bIns="60949">
            <a:spAutoFit/>
          </a:bodyPr>
          <a:lstStyle/>
          <a:p>
            <a:r>
              <a:rPr lang="en-US" sz="1500" i="1" dirty="0"/>
              <a:t>* A </a:t>
            </a:r>
            <a:r>
              <a:rPr lang="en-US" sz="1500" i="1" dirty="0" err="1"/>
              <a:t>zettabyte</a:t>
            </a:r>
            <a:r>
              <a:rPr lang="en-US" sz="1500" i="1" dirty="0"/>
              <a:t> is equal to 1B terabytes. The total amount of global data was expected to pass 1.2 ZB sometime during 2010. </a:t>
            </a:r>
          </a:p>
        </p:txBody>
      </p:sp>
    </p:spTree>
    <p:extLst>
      <p:ext uri="{BB962C8B-B14F-4D97-AF65-F5344CB8AC3E}">
        <p14:creationId xmlns:p14="http://schemas.microsoft.com/office/powerpoint/2010/main" val="39096791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for UEFI Simplified</a:t>
            </a:r>
            <a:endParaRPr lang="en-US" dirty="0"/>
          </a:p>
        </p:txBody>
      </p:sp>
      <p:sp>
        <p:nvSpPr>
          <p:cNvPr id="3" name="Content Placeholder 2"/>
          <p:cNvSpPr>
            <a:spLocks noGrp="1"/>
          </p:cNvSpPr>
          <p:nvPr>
            <p:ph idx="4294967295"/>
          </p:nvPr>
        </p:nvSpPr>
        <p:spPr>
          <a:xfrm>
            <a:off x="392878" y="1500458"/>
            <a:ext cx="9570002" cy="5441467"/>
          </a:xfrm>
          <a:prstGeom prst="rect">
            <a:avLst/>
          </a:prstGeom>
        </p:spPr>
        <p:txBody>
          <a:bodyPr lIns="121899" tIns="60949" rIns="121899" bIns="60949"/>
          <a:lstStyle/>
          <a:p>
            <a:r>
              <a:rPr lang="en-US" dirty="0" smtClean="0"/>
              <a:t>New Windows 8 requirements</a:t>
            </a:r>
            <a:r>
              <a:rPr lang="en-US" dirty="0"/>
              <a:t>:  </a:t>
            </a:r>
          </a:p>
          <a:p>
            <a:pPr lvl="1"/>
            <a:r>
              <a:rPr lang="en-US" dirty="0" smtClean="0"/>
              <a:t>Windows 8 client systems must be certified in </a:t>
            </a:r>
            <a:r>
              <a:rPr lang="en-US" dirty="0"/>
              <a:t>UEFI mode</a:t>
            </a:r>
          </a:p>
          <a:p>
            <a:pPr lvl="1"/>
            <a:r>
              <a:rPr lang="en-US" dirty="0" smtClean="0"/>
              <a:t>Secure boot</a:t>
            </a:r>
          </a:p>
          <a:p>
            <a:pPr lvl="1"/>
            <a:r>
              <a:rPr lang="en-US" dirty="0" smtClean="0"/>
              <a:t>Secure firmware update process</a:t>
            </a:r>
            <a:endParaRPr lang="en-US" dirty="0"/>
          </a:p>
          <a:p>
            <a:pPr lvl="1"/>
            <a:r>
              <a:rPr lang="en-US" dirty="0" smtClean="0"/>
              <a:t>UEFI GOP driver support</a:t>
            </a:r>
          </a:p>
          <a:p>
            <a:pPr lvl="1"/>
            <a:r>
              <a:rPr lang="en-US" dirty="0" smtClean="0"/>
              <a:t>New </a:t>
            </a:r>
            <a:r>
              <a:rPr lang="en-US" dirty="0"/>
              <a:t>graphics requirements</a:t>
            </a:r>
          </a:p>
          <a:p>
            <a:pPr lvl="1"/>
            <a:r>
              <a:rPr lang="en-US" dirty="0" smtClean="0"/>
              <a:t>POST </a:t>
            </a:r>
            <a:r>
              <a:rPr lang="en-US" dirty="0"/>
              <a:t>time </a:t>
            </a:r>
            <a:r>
              <a:rPr lang="en-US" dirty="0" smtClean="0"/>
              <a:t>maximums </a:t>
            </a:r>
          </a:p>
          <a:p>
            <a:r>
              <a:rPr lang="en-US" dirty="0" smtClean="0"/>
              <a:t>If </a:t>
            </a:r>
            <a:r>
              <a:rPr lang="en-US" dirty="0"/>
              <a:t>i</a:t>
            </a:r>
            <a:r>
              <a:rPr lang="en-US" dirty="0" smtClean="0"/>
              <a:t>mplemented</a:t>
            </a:r>
            <a:endParaRPr lang="en-US" dirty="0"/>
          </a:p>
          <a:p>
            <a:pPr lvl="1"/>
            <a:r>
              <a:rPr lang="en-US" dirty="0" smtClean="0"/>
              <a:t>BitLocker </a:t>
            </a:r>
            <a:r>
              <a:rPr lang="en-US" dirty="0"/>
              <a:t>network key protector </a:t>
            </a:r>
          </a:p>
          <a:p>
            <a:pPr lvl="1"/>
            <a:r>
              <a:rPr lang="en-US" dirty="0" err="1" smtClean="0"/>
              <a:t>BitLocker</a:t>
            </a:r>
            <a:r>
              <a:rPr lang="en-US" dirty="0" smtClean="0"/>
              <a:t> </a:t>
            </a:r>
            <a:r>
              <a:rPr lang="en-US" dirty="0"/>
              <a:t>e</a:t>
            </a:r>
            <a:r>
              <a:rPr lang="en-US" dirty="0" smtClean="0"/>
              <a:t>ncrypted </a:t>
            </a:r>
            <a:r>
              <a:rPr lang="en-US" dirty="0"/>
              <a:t>h</a:t>
            </a:r>
            <a:r>
              <a:rPr lang="en-US" dirty="0" smtClean="0"/>
              <a:t>ard </a:t>
            </a:r>
            <a:r>
              <a:rPr lang="en-US" dirty="0"/>
              <a:t>d</a:t>
            </a:r>
            <a:r>
              <a:rPr lang="en-US" dirty="0" smtClean="0"/>
              <a:t>rive support</a:t>
            </a:r>
            <a:endParaRPr lang="en-US" sz="3600" dirty="0"/>
          </a:p>
          <a:p>
            <a:endParaRPr lang="en-US" dirty="0"/>
          </a:p>
        </p:txBody>
      </p:sp>
    </p:spTree>
    <p:extLst>
      <p:ext uri="{BB962C8B-B14F-4D97-AF65-F5344CB8AC3E}">
        <p14:creationId xmlns:p14="http://schemas.microsoft.com/office/powerpoint/2010/main" val="18483046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923330"/>
          </a:xfrm>
          <a:prstGeom prst="rect">
            <a:avLst/>
          </a:prstGeom>
          <a:noFill/>
        </p:spPr>
        <p:txBody>
          <a:bodyPr wrap="square" rtlCol="0">
            <a:spAutoFit/>
          </a:bodyPr>
          <a:lstStyle/>
          <a:p>
            <a:r>
              <a:rPr lang="en-US" sz="5400" dirty="0" smtClean="0">
                <a:latin typeface="+mj-lt"/>
              </a:rPr>
              <a:t>Recap</a:t>
            </a:r>
            <a:endParaRPr lang="en-US" sz="5400" dirty="0">
              <a:latin typeface="+mj-lt"/>
            </a:endParaRPr>
          </a:p>
        </p:txBody>
      </p:sp>
    </p:spTree>
    <p:extLst>
      <p:ext uri="{BB962C8B-B14F-4D97-AF65-F5344CB8AC3E}">
        <p14:creationId xmlns:p14="http://schemas.microsoft.com/office/powerpoint/2010/main" val="5476045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2" y="1918934"/>
            <a:ext cx="11149012" cy="2003625"/>
          </a:xfrm>
        </p:spPr>
        <p:txBody>
          <a:bodyPr/>
          <a:lstStyle/>
          <a:p>
            <a:pPr>
              <a:spcBef>
                <a:spcPts val="1800"/>
              </a:spcBef>
            </a:pPr>
            <a:r>
              <a:rPr lang="en-US" dirty="0"/>
              <a:t>HW-462T </a:t>
            </a:r>
            <a:r>
              <a:rPr lang="en-US" dirty="0" smtClean="0"/>
              <a:t>- </a:t>
            </a:r>
            <a:r>
              <a:rPr lang="en-US" dirty="0"/>
              <a:t>Building hardware-based security with a Trusted Platform Module (TPM)</a:t>
            </a:r>
            <a:endParaRPr lang="en-US" dirty="0" smtClean="0"/>
          </a:p>
          <a:p>
            <a:pPr lvl="0">
              <a:spcBef>
                <a:spcPts val="1800"/>
              </a:spcBef>
            </a:pPr>
            <a:r>
              <a:rPr lang="en-US" dirty="0"/>
              <a:t>HW-260T - Windows Certification: improvements to the logo program</a:t>
            </a:r>
            <a:endParaRPr lang="en-US" dirty="0" smtClean="0"/>
          </a:p>
        </p:txBody>
      </p:sp>
    </p:spTree>
    <p:extLst>
      <p:ext uri="{BB962C8B-B14F-4D97-AF65-F5344CB8AC3E}">
        <p14:creationId xmlns:p14="http://schemas.microsoft.com/office/powerpoint/2010/main" val="2938305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232452"/>
            <a:ext cx="11149012" cy="4345805"/>
          </a:xfrm>
        </p:spPr>
        <p:txBody>
          <a:bodyPr/>
          <a:lstStyle/>
          <a:p>
            <a:pPr marL="342918" indent="-342900"/>
            <a:r>
              <a:rPr lang="en-US" dirty="0"/>
              <a:t>Improving the boot experience</a:t>
            </a:r>
          </a:p>
          <a:p>
            <a:pPr marL="342918" indent="-342900"/>
            <a:r>
              <a:rPr lang="en-US" dirty="0"/>
              <a:t>Enhancing security</a:t>
            </a:r>
          </a:p>
          <a:p>
            <a:pPr marL="342918" indent="-342900"/>
            <a:r>
              <a:rPr lang="en-US" dirty="0"/>
              <a:t>Design guidance and </a:t>
            </a:r>
            <a:r>
              <a:rPr lang="en-US" dirty="0" smtClean="0"/>
              <a:t>requirements</a:t>
            </a:r>
          </a:p>
          <a:p>
            <a:pPr marL="342918" indent="-342900"/>
            <a:endParaRPr lang="en-US" dirty="0" smtClean="0"/>
          </a:p>
          <a:p>
            <a:pPr marL="0" lvl="0" indent="0">
              <a:buNone/>
            </a:pPr>
            <a:r>
              <a:rPr lang="en-US" dirty="0" smtClean="0">
                <a:gradFill>
                  <a:gsLst>
                    <a:gs pos="0">
                      <a:srgbClr val="FFFFFF"/>
                    </a:gs>
                    <a:gs pos="86000">
                      <a:srgbClr val="FFFFFF"/>
                    </a:gs>
                  </a:gsLst>
                  <a:lin ang="5400000" scaled="0"/>
                </a:gradFill>
                <a:latin typeface="Segoe UI Semibold"/>
              </a:rPr>
              <a:t>You’ll </a:t>
            </a:r>
            <a:r>
              <a:rPr lang="en-US" dirty="0">
                <a:gradFill>
                  <a:gsLst>
                    <a:gs pos="0">
                      <a:srgbClr val="FFFFFF"/>
                    </a:gs>
                    <a:gs pos="86000">
                      <a:srgbClr val="FFFFFF"/>
                    </a:gs>
                  </a:gsLst>
                  <a:lin ang="5400000" scaled="0"/>
                </a:gradFill>
                <a:latin typeface="Segoe UI Semibold"/>
              </a:rPr>
              <a:t>leave </a:t>
            </a:r>
            <a:r>
              <a:rPr lang="en-US" dirty="0" smtClean="0">
                <a:gradFill>
                  <a:gsLst>
                    <a:gs pos="0">
                      <a:srgbClr val="FFFFFF"/>
                    </a:gs>
                    <a:gs pos="86000">
                      <a:srgbClr val="FFFFFF"/>
                    </a:gs>
                  </a:gsLst>
                  <a:lin ang="5400000" scaled="0"/>
                </a:gradFill>
                <a:latin typeface="Segoe UI Semibold"/>
              </a:rPr>
              <a:t>knowing how to</a:t>
            </a:r>
            <a:endParaRPr lang="en-US" dirty="0">
              <a:gradFill>
                <a:gsLst>
                  <a:gs pos="0">
                    <a:srgbClr val="FFFFFF"/>
                  </a:gs>
                  <a:gs pos="86000">
                    <a:srgbClr val="FFFFFF"/>
                  </a:gs>
                </a:gsLst>
                <a:lin ang="5400000" scaled="0"/>
              </a:gradFill>
              <a:latin typeface="Segoe UI Semibold"/>
            </a:endParaRPr>
          </a:p>
          <a:p>
            <a:pPr lvl="0">
              <a:spcBef>
                <a:spcPts val="1200"/>
              </a:spcBef>
            </a:pPr>
            <a:r>
              <a:rPr lang="en-US" dirty="0" smtClean="0">
                <a:gradFill>
                  <a:gsLst>
                    <a:gs pos="0">
                      <a:srgbClr val="FFFFFF"/>
                    </a:gs>
                    <a:gs pos="86000">
                      <a:srgbClr val="FFFFFF"/>
                    </a:gs>
                  </a:gsLst>
                  <a:lin ang="5400000" scaled="0"/>
                </a:gradFill>
              </a:rPr>
              <a:t>Prepare for coming firmware changes in Windows 8 </a:t>
            </a:r>
          </a:p>
          <a:p>
            <a:pPr lvl="0">
              <a:spcBef>
                <a:spcPts val="1200"/>
              </a:spcBef>
            </a:pPr>
            <a:r>
              <a:rPr lang="en-US" dirty="0" smtClean="0">
                <a:gradFill>
                  <a:gsLst>
                    <a:gs pos="0">
                      <a:srgbClr val="FFFFFF"/>
                    </a:gs>
                    <a:gs pos="86000">
                      <a:srgbClr val="FFFFFF"/>
                    </a:gs>
                  </a:gsLst>
                  <a:lin ang="5400000" scaled="0"/>
                </a:gradFill>
              </a:rPr>
              <a:t>Inform others of the motivations and value proposition of UEFI</a:t>
            </a:r>
            <a:endParaRPr lang="en-US" dirty="0">
              <a:gradFill>
                <a:gsLst>
                  <a:gs pos="0">
                    <a:srgbClr val="FFFFFF"/>
                  </a:gs>
                  <a:gs pos="86000">
                    <a:srgbClr val="FFFFFF"/>
                  </a:gs>
                </a:gsLst>
                <a:lin ang="5400000" scaled="0"/>
              </a:gradFill>
            </a:endParaRPr>
          </a:p>
          <a:p>
            <a:endParaRPr lang="en-US" dirty="0" smtClean="0"/>
          </a:p>
        </p:txBody>
      </p:sp>
    </p:spTree>
    <p:extLst>
      <p:ext uri="{BB962C8B-B14F-4D97-AF65-F5344CB8AC3E}">
        <p14:creationId xmlns:p14="http://schemas.microsoft.com/office/powerpoint/2010/main" val="1176643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9848190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962744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0674403" cy="6137065"/>
          </a:xfrm>
        </p:spPr>
        <p:txBody>
          <a:bodyPr/>
          <a:lstStyle/>
          <a:p>
            <a:r>
              <a:rPr lang="en-US" dirty="0" smtClean="0"/>
              <a:t>UEFI 2.3.1. </a:t>
            </a:r>
            <a:r>
              <a:rPr lang="en-US" dirty="0" err="1" smtClean="0"/>
              <a:t>Specficiation</a:t>
            </a:r>
            <a:r>
              <a:rPr lang="en-US" dirty="0"/>
              <a:t>:  </a:t>
            </a:r>
            <a:r>
              <a:rPr lang="en-US" dirty="0">
                <a:hlinkClick r:id="rId2"/>
              </a:rPr>
              <a:t>http://</a:t>
            </a:r>
            <a:r>
              <a:rPr lang="en-US" dirty="0" smtClean="0">
                <a:hlinkClick r:id="rId2"/>
              </a:rPr>
              <a:t>www.uefi.org/</a:t>
            </a:r>
            <a:endParaRPr lang="en-US" dirty="0" smtClean="0"/>
          </a:p>
          <a:p>
            <a:r>
              <a:rPr lang="en-US" dirty="0" smtClean="0"/>
              <a:t>Trusted </a:t>
            </a:r>
            <a:r>
              <a:rPr lang="en-US" dirty="0"/>
              <a:t>Computing Group:  </a:t>
            </a:r>
            <a:r>
              <a:rPr lang="en-US" dirty="0">
                <a:hlinkClick r:id="rId3"/>
              </a:rPr>
              <a:t>http://www.trustedcomputinggroup.org</a:t>
            </a:r>
            <a:r>
              <a:rPr lang="en-US" dirty="0" smtClean="0">
                <a:hlinkClick r:id="rId3"/>
              </a:rPr>
              <a:t>/</a:t>
            </a:r>
            <a:endParaRPr lang="en-US" dirty="0" smtClean="0"/>
          </a:p>
          <a:p>
            <a:r>
              <a:rPr lang="en-US" dirty="0" err="1" smtClean="0"/>
              <a:t>Tianocore</a:t>
            </a:r>
            <a:r>
              <a:rPr lang="en-US" dirty="0"/>
              <a:t>:  </a:t>
            </a:r>
            <a:r>
              <a:rPr lang="en-US" dirty="0" smtClean="0">
                <a:hlinkClick r:id="rId4"/>
              </a:rPr>
              <a:t>http://www.tianocore.sourceforge.net</a:t>
            </a:r>
            <a:endParaRPr lang="en-US" dirty="0" smtClean="0"/>
          </a:p>
          <a:p>
            <a:r>
              <a:rPr lang="en-US" dirty="0" smtClean="0"/>
              <a:t>UEFI </a:t>
            </a:r>
            <a:r>
              <a:rPr lang="en-US" dirty="0"/>
              <a:t>and Windows:  </a:t>
            </a:r>
            <a:r>
              <a:rPr lang="en-US" dirty="0">
                <a:hlinkClick r:id="rId5"/>
              </a:rPr>
              <a:t>http://</a:t>
            </a:r>
            <a:r>
              <a:rPr lang="en-US" dirty="0" smtClean="0">
                <a:hlinkClick r:id="rId5"/>
              </a:rPr>
              <a:t>msdn.microsoft.com/en-us/windows/hardware/gg463149</a:t>
            </a:r>
            <a:endParaRPr lang="en-US" dirty="0" smtClean="0"/>
          </a:p>
          <a:p>
            <a:r>
              <a:rPr lang="en-US" dirty="0"/>
              <a:t>MSDN:  </a:t>
            </a:r>
            <a:r>
              <a:rPr lang="en-US" dirty="0">
                <a:hlinkClick r:id="rId6"/>
              </a:rPr>
              <a:t>http://</a:t>
            </a:r>
            <a:r>
              <a:rPr lang="en-US" dirty="0" smtClean="0">
                <a:hlinkClick r:id="rId6"/>
              </a:rPr>
              <a:t>msdn.microsoft.com/</a:t>
            </a:r>
            <a:endParaRPr lang="en-US" dirty="0" smtClean="0"/>
          </a:p>
          <a:p>
            <a:pPr lvl="1"/>
            <a:r>
              <a:rPr lang="en-US" dirty="0" smtClean="0"/>
              <a:t>Search on keyword “UEFI”</a:t>
            </a:r>
          </a:p>
          <a:p>
            <a:r>
              <a:rPr lang="en-US" dirty="0"/>
              <a:t>Beyond BIOS:  </a:t>
            </a:r>
            <a:r>
              <a:rPr lang="en-US" dirty="0">
                <a:hlinkClick r:id="rId7"/>
              </a:rPr>
              <a:t>http://</a:t>
            </a:r>
            <a:r>
              <a:rPr lang="en-US" dirty="0" smtClean="0">
                <a:hlinkClick r:id="rId7"/>
              </a:rPr>
              <a:t>www.intel.com/intelpress/sum_efi.htm</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37965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BACKUP</a:t>
            </a:r>
            <a:endParaRPr lang="en-US" sz="4400" dirty="0">
              <a:solidFill>
                <a:srgbClr val="FFFFFF"/>
              </a:solidFill>
              <a:latin typeface="+mj-lt"/>
            </a:endParaRPr>
          </a:p>
        </p:txBody>
      </p:sp>
    </p:spTree>
    <p:extLst>
      <p:ext uri="{BB962C8B-B14F-4D97-AF65-F5344CB8AC3E}">
        <p14:creationId xmlns:p14="http://schemas.microsoft.com/office/powerpoint/2010/main" val="36165665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 y="-406025"/>
            <a:ext cx="12190869" cy="914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022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0" y="-423745"/>
            <a:ext cx="12222005" cy="916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782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Terms</a:t>
            </a:r>
            <a:endParaRPr lang="en-US" dirty="0"/>
          </a:p>
        </p:txBody>
      </p:sp>
      <p:sp>
        <p:nvSpPr>
          <p:cNvPr id="3" name="Content Placeholder 2"/>
          <p:cNvSpPr>
            <a:spLocks noGrp="1"/>
          </p:cNvSpPr>
          <p:nvPr>
            <p:ph idx="4294967295"/>
          </p:nvPr>
        </p:nvSpPr>
        <p:spPr>
          <a:xfrm>
            <a:off x="0" y="993228"/>
            <a:ext cx="10946296" cy="4261144"/>
          </a:xfrm>
          <a:prstGeom prst="rect">
            <a:avLst/>
          </a:prstGeom>
        </p:spPr>
        <p:txBody>
          <a:bodyPr lIns="121899" tIns="60949" rIns="121899" bIns="60949"/>
          <a:lstStyle/>
          <a:p>
            <a:pPr lvl="1"/>
            <a:r>
              <a:rPr lang="en-US" sz="2000" b="1" dirty="0" smtClean="0"/>
              <a:t>Class </a:t>
            </a:r>
            <a:r>
              <a:rPr lang="en-US" sz="2000" b="1" dirty="0"/>
              <a:t>2 System:  </a:t>
            </a:r>
            <a:r>
              <a:rPr lang="en-US" sz="2000" dirty="0"/>
              <a:t>UEFI </a:t>
            </a:r>
            <a:r>
              <a:rPr lang="en-US" sz="2000" dirty="0" smtClean="0"/>
              <a:t>definition of a system that can boot into UEFI mode or BIOS mode</a:t>
            </a:r>
            <a:endParaRPr lang="en-US" sz="2000" dirty="0"/>
          </a:p>
          <a:p>
            <a:pPr lvl="1"/>
            <a:r>
              <a:rPr lang="en-US" sz="2000" b="1" dirty="0" smtClean="0"/>
              <a:t>Class </a:t>
            </a:r>
            <a:r>
              <a:rPr lang="en-US" sz="2000" b="1" dirty="0"/>
              <a:t>3 System:  </a:t>
            </a:r>
            <a:r>
              <a:rPr lang="en-US" sz="2000" dirty="0"/>
              <a:t>UEFI </a:t>
            </a:r>
            <a:r>
              <a:rPr lang="en-US" sz="2000" dirty="0" smtClean="0"/>
              <a:t>definition of a system that can only boot into UEFI mode </a:t>
            </a:r>
          </a:p>
          <a:p>
            <a:pPr lvl="1"/>
            <a:r>
              <a:rPr lang="en-US" sz="2000" b="1" dirty="0" smtClean="0"/>
              <a:t>CSM</a:t>
            </a:r>
            <a:r>
              <a:rPr lang="en-US" sz="2000" b="1" dirty="0"/>
              <a:t>:  </a:t>
            </a:r>
            <a:r>
              <a:rPr lang="en-US" sz="2000" dirty="0"/>
              <a:t>Compatibility Support Module.  Allows as Class 2 UEFI system to boot into BIOS  mode.</a:t>
            </a:r>
          </a:p>
          <a:p>
            <a:pPr lvl="1"/>
            <a:r>
              <a:rPr lang="en-US" sz="2000" b="1" dirty="0" smtClean="0"/>
              <a:t>GPT</a:t>
            </a:r>
            <a:r>
              <a:rPr lang="en-US" sz="2000" b="1" dirty="0"/>
              <a:t>:  </a:t>
            </a:r>
            <a:r>
              <a:rPr lang="en-US" sz="2000" dirty="0"/>
              <a:t>GUID Partition Table (GPT). GPT disks use 64-bit values to describe partitions, allowing larger partitions.  Used by Windows on UEFI mode systems</a:t>
            </a:r>
            <a:r>
              <a:rPr lang="en-US" sz="2000" dirty="0" smtClean="0"/>
              <a:t>. </a:t>
            </a:r>
          </a:p>
          <a:p>
            <a:pPr lvl="1"/>
            <a:r>
              <a:rPr lang="en-US" sz="2000" b="1" dirty="0"/>
              <a:t>MBR:  </a:t>
            </a:r>
            <a:r>
              <a:rPr lang="en-US" sz="2000" dirty="0"/>
              <a:t>Master Boot Record (MBR) partitioning scheme.  MBR uses 16-bit values to describe partitions thus limiting it to booting from 2.2TB or less. </a:t>
            </a:r>
            <a:endParaRPr lang="en-US" sz="2000" dirty="0" smtClean="0"/>
          </a:p>
          <a:p>
            <a:pPr lvl="1"/>
            <a:r>
              <a:rPr lang="en-US" sz="2000" b="1" dirty="0" smtClean="0"/>
              <a:t>TCG:  </a:t>
            </a:r>
            <a:r>
              <a:rPr lang="en-US" sz="2000" dirty="0" smtClean="0"/>
              <a:t>Trusted Computing Group</a:t>
            </a:r>
          </a:p>
          <a:p>
            <a:pPr lvl="1"/>
            <a:r>
              <a:rPr lang="en-US" sz="2000" dirty="0" smtClean="0"/>
              <a:t>TPM:  Trusted Platform Module</a:t>
            </a:r>
            <a:endParaRPr lang="en-US" sz="2000" dirty="0"/>
          </a:p>
          <a:p>
            <a:pPr lvl="1"/>
            <a:r>
              <a:rPr lang="en-US" sz="2000" b="1" dirty="0" err="1" smtClean="0"/>
              <a:t>Tianocore</a:t>
            </a:r>
            <a:r>
              <a:rPr lang="en-US" sz="2000" b="1" dirty="0"/>
              <a:t>:  </a:t>
            </a:r>
            <a:r>
              <a:rPr lang="en-US" sz="2000" dirty="0" smtClean="0"/>
              <a:t>Open </a:t>
            </a:r>
            <a:r>
              <a:rPr lang="en-US" sz="2000" dirty="0"/>
              <a:t>source components of Intel's implementation of UEFI</a:t>
            </a:r>
          </a:p>
          <a:p>
            <a:pPr lvl="1"/>
            <a:r>
              <a:rPr lang="en-US" sz="2000" b="1" dirty="0" smtClean="0"/>
              <a:t>UEFI 2.3.1 </a:t>
            </a:r>
            <a:r>
              <a:rPr lang="en-US" sz="2000" dirty="0"/>
              <a:t>Latest Version of the UEFI specification.  </a:t>
            </a:r>
          </a:p>
          <a:p>
            <a:pPr lvl="2"/>
            <a:endParaRPr lang="en-US" sz="1900" dirty="0"/>
          </a:p>
        </p:txBody>
      </p:sp>
    </p:spTree>
    <p:extLst>
      <p:ext uri="{BB962C8B-B14F-4D97-AF65-F5344CB8AC3E}">
        <p14:creationId xmlns:p14="http://schemas.microsoft.com/office/powerpoint/2010/main" val="10545847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575" y="2112683"/>
            <a:ext cx="6094413" cy="3657600"/>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schemeClr val="tx1"/>
              </a:solidFill>
            </a:endParaRPr>
          </a:p>
        </p:txBody>
      </p:sp>
      <p:sp>
        <p:nvSpPr>
          <p:cNvPr id="6" name="Rectangle 5"/>
          <p:cNvSpPr/>
          <p:nvPr/>
        </p:nvSpPr>
        <p:spPr>
          <a:xfrm>
            <a:off x="2173674" y="2819400"/>
            <a:ext cx="3412871" cy="1463040"/>
          </a:xfrm>
          <a:prstGeom prst="rect">
            <a:avLst/>
          </a:prstGeom>
          <a:solidFill>
            <a:srgbClr val="000000"/>
          </a:solidFill>
          <a:ln w="57150"/>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OEM Boot Branding</a:t>
            </a:r>
            <a:endParaRPr lang="en-US" dirty="0"/>
          </a:p>
        </p:txBody>
      </p:sp>
      <p:sp>
        <p:nvSpPr>
          <p:cNvPr id="3" name="Content Placeholder 2"/>
          <p:cNvSpPr>
            <a:spLocks noGrp="1"/>
          </p:cNvSpPr>
          <p:nvPr>
            <p:ph idx="4294967295"/>
          </p:nvPr>
        </p:nvSpPr>
        <p:spPr>
          <a:xfrm>
            <a:off x="7516442" y="1905001"/>
            <a:ext cx="4367662" cy="4928506"/>
          </a:xfrm>
          <a:prstGeom prst="rect">
            <a:avLst/>
          </a:prstGeom>
        </p:spPr>
        <p:txBody>
          <a:bodyPr lIns="121899" tIns="60949" rIns="121899" bIns="60949"/>
          <a:lstStyle/>
          <a:p>
            <a:pPr>
              <a:spcBef>
                <a:spcPts val="800"/>
              </a:spcBef>
            </a:pPr>
            <a:r>
              <a:rPr lang="en-US" sz="2400" dirty="0" smtClean="0"/>
              <a:t>Center of logo </a:t>
            </a:r>
            <a:r>
              <a:rPr lang="en-US" sz="2400" dirty="0"/>
              <a:t>is always </a:t>
            </a:r>
            <a:r>
              <a:rPr lang="en-US" sz="2400" dirty="0" smtClean="0"/>
              <a:t>38.2% from the top, and centered on the screen</a:t>
            </a:r>
            <a:endParaRPr lang="en-US" sz="2400" dirty="0"/>
          </a:p>
          <a:p>
            <a:pPr>
              <a:spcBef>
                <a:spcPts val="800"/>
              </a:spcBef>
            </a:pPr>
            <a:r>
              <a:rPr lang="en-US" sz="2400" dirty="0"/>
              <a:t>No text should be placed around logo</a:t>
            </a:r>
          </a:p>
          <a:p>
            <a:pPr>
              <a:spcBef>
                <a:spcPts val="800"/>
              </a:spcBef>
            </a:pPr>
            <a:r>
              <a:rPr lang="en-US" sz="2400" dirty="0"/>
              <a:t>Logos should </a:t>
            </a:r>
            <a:r>
              <a:rPr lang="en-US" sz="2400" dirty="0" smtClean="0"/>
              <a:t>fit within a box that is 40% of the height by 40% of the width</a:t>
            </a:r>
            <a:endParaRPr lang="en-US" sz="2400" dirty="0"/>
          </a:p>
          <a:p>
            <a:pPr>
              <a:spcBef>
                <a:spcPts val="800"/>
              </a:spcBef>
            </a:pPr>
            <a:r>
              <a:rPr lang="en-US" sz="2400" dirty="0"/>
              <a:t>Progress indications </a:t>
            </a:r>
            <a:r>
              <a:rPr lang="en-US" sz="2400" dirty="0" smtClean="0"/>
              <a:t>may </a:t>
            </a:r>
            <a:r>
              <a:rPr lang="en-US" sz="2400" dirty="0"/>
              <a:t>be drawn by OS in the bottom portion of the screen</a:t>
            </a:r>
          </a:p>
          <a:p>
            <a:pPr>
              <a:spcBef>
                <a:spcPts val="800"/>
              </a:spcBef>
            </a:pPr>
            <a:r>
              <a:rPr lang="en-US" sz="2400" dirty="0"/>
              <a:t>Background must be black</a:t>
            </a:r>
          </a:p>
          <a:p>
            <a:endParaRPr lang="en-US" sz="2400" dirty="0"/>
          </a:p>
        </p:txBody>
      </p:sp>
      <p:cxnSp>
        <p:nvCxnSpPr>
          <p:cNvPr id="8" name="Straight Arrow Connector 7"/>
          <p:cNvCxnSpPr/>
          <p:nvPr/>
        </p:nvCxnSpPr>
        <p:spPr>
          <a:xfrm>
            <a:off x="3801538" y="2112683"/>
            <a:ext cx="0" cy="1415530"/>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38883" y="2311401"/>
            <a:ext cx="2919726" cy="323143"/>
          </a:xfrm>
          <a:prstGeom prst="rect">
            <a:avLst/>
          </a:prstGeom>
          <a:noFill/>
        </p:spPr>
        <p:txBody>
          <a:bodyPr wrap="square" lIns="121899" tIns="60949" rIns="121899" bIns="60949" rtlCol="0">
            <a:spAutoFit/>
          </a:bodyPr>
          <a:lstStyle/>
          <a:p>
            <a:r>
              <a:rPr lang="en-US" sz="1300" dirty="0" smtClean="0"/>
              <a:t>38.2% </a:t>
            </a:r>
            <a:r>
              <a:rPr lang="en-US" sz="1300" dirty="0"/>
              <a:t>from </a:t>
            </a:r>
            <a:r>
              <a:rPr lang="en-US" sz="1300" dirty="0" smtClean="0"/>
              <a:t>top to middle of logo</a:t>
            </a:r>
            <a:endParaRPr lang="en-US" sz="1300" dirty="0"/>
          </a:p>
        </p:txBody>
      </p:sp>
      <p:cxnSp>
        <p:nvCxnSpPr>
          <p:cNvPr id="12" name="Straight Arrow Connector 11"/>
          <p:cNvCxnSpPr/>
          <p:nvPr/>
        </p:nvCxnSpPr>
        <p:spPr>
          <a:xfrm>
            <a:off x="2173674" y="4343400"/>
            <a:ext cx="3412871" cy="0"/>
          </a:xfrm>
          <a:prstGeom prst="straightConnector1">
            <a:avLst/>
          </a:prstGeom>
          <a:ln>
            <a:solidFill>
              <a:srgbClr val="FFFFF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4306" y="4299387"/>
            <a:ext cx="932264" cy="323143"/>
          </a:xfrm>
          <a:prstGeom prst="rect">
            <a:avLst/>
          </a:prstGeom>
          <a:noFill/>
        </p:spPr>
        <p:txBody>
          <a:bodyPr wrap="none" lIns="121899" tIns="60949" rIns="121899" bIns="60949" rtlCol="0">
            <a:spAutoFit/>
          </a:bodyPr>
          <a:lstStyle/>
          <a:p>
            <a:r>
              <a:rPr lang="en-US" sz="1300" dirty="0" smtClean="0"/>
              <a:t>Max </a:t>
            </a:r>
            <a:r>
              <a:rPr lang="en-US" sz="1300" dirty="0"/>
              <a:t>40% </a:t>
            </a:r>
          </a:p>
        </p:txBody>
      </p:sp>
      <p:cxnSp>
        <p:nvCxnSpPr>
          <p:cNvPr id="14" name="Straight Arrow Connector 13"/>
          <p:cNvCxnSpPr/>
          <p:nvPr/>
        </p:nvCxnSpPr>
        <p:spPr>
          <a:xfrm>
            <a:off x="5789692" y="2819400"/>
            <a:ext cx="0" cy="1463040"/>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96299" y="3434952"/>
            <a:ext cx="887380" cy="323143"/>
          </a:xfrm>
          <a:prstGeom prst="rect">
            <a:avLst/>
          </a:prstGeom>
          <a:noFill/>
        </p:spPr>
        <p:txBody>
          <a:bodyPr wrap="none" lIns="121899" tIns="60949" rIns="121899" bIns="60949" rtlCol="0">
            <a:spAutoFit/>
          </a:bodyPr>
          <a:lstStyle/>
          <a:p>
            <a:r>
              <a:rPr lang="en-US" sz="1300" dirty="0"/>
              <a:t>Max 40</a:t>
            </a:r>
            <a:r>
              <a:rPr lang="en-US" sz="1300" dirty="0" smtClean="0"/>
              <a:t>%</a:t>
            </a:r>
            <a:endParaRPr lang="en-US" sz="1300" dirty="0"/>
          </a:p>
        </p:txBody>
      </p:sp>
      <p:sp>
        <p:nvSpPr>
          <p:cNvPr id="22" name="TextBox 21"/>
          <p:cNvSpPr txBox="1"/>
          <p:nvPr/>
        </p:nvSpPr>
        <p:spPr>
          <a:xfrm>
            <a:off x="2539339" y="5091669"/>
            <a:ext cx="2628069" cy="369332"/>
          </a:xfrm>
          <a:prstGeom prst="rect">
            <a:avLst/>
          </a:prstGeom>
          <a:noFill/>
        </p:spPr>
        <p:txBody>
          <a:bodyPr wrap="none" lIns="121899" tIns="60949" rIns="121899" bIns="60949" rtlCol="0">
            <a:spAutoFit/>
          </a:bodyPr>
          <a:lstStyle/>
          <a:p>
            <a:r>
              <a:rPr lang="en-US" sz="1600" dirty="0"/>
              <a:t>This space reserved for OS</a:t>
            </a:r>
          </a:p>
        </p:txBody>
      </p:sp>
      <p:sp>
        <p:nvSpPr>
          <p:cNvPr id="7" name="TextBox 6"/>
          <p:cNvSpPr txBox="1"/>
          <p:nvPr/>
        </p:nvSpPr>
        <p:spPr>
          <a:xfrm>
            <a:off x="2414468" y="2883510"/>
            <a:ext cx="3372730" cy="1354217"/>
          </a:xfrm>
          <a:prstGeom prst="rect">
            <a:avLst/>
          </a:prstGeom>
          <a:noFill/>
        </p:spPr>
        <p:txBody>
          <a:bodyPr wrap="square" lIns="0" tIns="0" rIns="0" bIns="0" rtlCol="0">
            <a:spAutoFit/>
          </a:bodyPr>
          <a:lstStyle/>
          <a:p>
            <a:r>
              <a:rPr lang="en-US" sz="8800" dirty="0" smtClean="0">
                <a:gradFill>
                  <a:gsLst>
                    <a:gs pos="0">
                      <a:schemeClr val="tx1"/>
                    </a:gs>
                    <a:gs pos="86000">
                      <a:schemeClr val="tx1"/>
                    </a:gs>
                  </a:gsLst>
                  <a:lin ang="5400000" scaled="0"/>
                </a:gradFill>
              </a:rPr>
              <a:t>LOGO</a:t>
            </a:r>
          </a:p>
        </p:txBody>
      </p:sp>
    </p:spTree>
    <p:extLst>
      <p:ext uri="{BB962C8B-B14F-4D97-AF65-F5344CB8AC3E}">
        <p14:creationId xmlns:p14="http://schemas.microsoft.com/office/powerpoint/2010/main" val="23169037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9113" y="2200699"/>
            <a:ext cx="11149012" cy="2894315"/>
          </a:xfrm>
        </p:spPr>
        <p:txBody>
          <a:bodyPr>
            <a:noAutofit/>
          </a:bodyPr>
          <a:lstStyle/>
          <a:p>
            <a:pPr algn="ctr"/>
            <a:r>
              <a:rPr lang="en-US" dirty="0" smtClean="0">
                <a:latin typeface="+mn-lt"/>
              </a:rPr>
              <a:t>With </a:t>
            </a:r>
            <a:r>
              <a:rPr lang="en-US" dirty="0">
                <a:latin typeface="+mn-lt"/>
              </a:rPr>
              <a:t>UEFI, the </a:t>
            </a:r>
            <a:r>
              <a:rPr lang="en-US" dirty="0" smtClean="0">
                <a:latin typeface="+mn-lt"/>
              </a:rPr>
              <a:t>boot experience </a:t>
            </a:r>
            <a:r>
              <a:rPr lang="en-US" dirty="0">
                <a:latin typeface="+mn-lt"/>
              </a:rPr>
              <a:t>is fast, safe and beautiful leading to higher customer satisfaction and </a:t>
            </a:r>
            <a:r>
              <a:rPr lang="en-US" dirty="0" smtClean="0">
                <a:latin typeface="+mn-lt"/>
              </a:rPr>
              <a:t>opportunity </a:t>
            </a:r>
            <a:r>
              <a:rPr lang="en-US" dirty="0">
                <a:latin typeface="+mn-lt"/>
              </a:rPr>
              <a:t>for product </a:t>
            </a:r>
            <a:r>
              <a:rPr lang="en-US" dirty="0" smtClean="0">
                <a:latin typeface="+mn-lt"/>
              </a:rPr>
              <a:t>differentiation.</a:t>
            </a:r>
            <a:endParaRPr lang="en-US" dirty="0">
              <a:latin typeface="+mn-lt"/>
            </a:endParaRPr>
          </a:p>
        </p:txBody>
      </p:sp>
    </p:spTree>
    <p:extLst>
      <p:ext uri="{BB962C8B-B14F-4D97-AF65-F5344CB8AC3E}">
        <p14:creationId xmlns:p14="http://schemas.microsoft.com/office/powerpoint/2010/main" val="27572388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31896"/>
            <a:ext cx="8372211" cy="1754326"/>
          </a:xfrm>
          <a:prstGeom prst="rect">
            <a:avLst/>
          </a:prstGeom>
          <a:noFill/>
        </p:spPr>
        <p:txBody>
          <a:bodyPr wrap="square" rtlCol="0">
            <a:spAutoFit/>
          </a:bodyPr>
          <a:lstStyle/>
          <a:p>
            <a:r>
              <a:rPr lang="en-US" sz="5400" dirty="0">
                <a:latin typeface="+mj-lt"/>
              </a:rPr>
              <a:t>Improving the </a:t>
            </a:r>
            <a:r>
              <a:rPr lang="en-US" sz="5400" dirty="0" smtClean="0">
                <a:latin typeface="+mj-lt"/>
              </a:rPr>
              <a:t>boot </a:t>
            </a:r>
            <a:r>
              <a:rPr lang="en-US" sz="5400" dirty="0">
                <a:latin typeface="+mj-lt"/>
              </a:rPr>
              <a:t>e</a:t>
            </a:r>
            <a:r>
              <a:rPr lang="en-US" sz="5400" dirty="0" smtClean="0">
                <a:latin typeface="+mj-lt"/>
              </a:rPr>
              <a:t>xperience</a:t>
            </a:r>
            <a:endParaRPr lang="en-US" sz="5000" dirty="0">
              <a:solidFill>
                <a:srgbClr val="FFFFFF"/>
              </a:solidFill>
              <a:latin typeface="+mj-lt"/>
            </a:endParaRPr>
          </a:p>
        </p:txBody>
      </p:sp>
    </p:spTree>
    <p:extLst>
      <p:ext uri="{BB962C8B-B14F-4D97-AF65-F5344CB8AC3E}">
        <p14:creationId xmlns:p14="http://schemas.microsoft.com/office/powerpoint/2010/main" val="11801657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2" y="1607718"/>
            <a:ext cx="5961197" cy="4487382"/>
          </a:xfrm>
        </p:spPr>
        <p:txBody>
          <a:bodyPr/>
          <a:lstStyle/>
          <a:p>
            <a:pPr>
              <a:spcBef>
                <a:spcPts val="1800"/>
              </a:spcBef>
            </a:pPr>
            <a:r>
              <a:rPr lang="en-US" sz="2800" dirty="0" smtClean="0"/>
              <a:t>Time </a:t>
            </a:r>
            <a:r>
              <a:rPr lang="en-US" sz="2800" dirty="0"/>
              <a:t>delay at POST </a:t>
            </a:r>
            <a:endParaRPr lang="en-US" sz="2800" dirty="0" smtClean="0"/>
          </a:p>
          <a:p>
            <a:pPr>
              <a:spcBef>
                <a:spcPts val="1800"/>
              </a:spcBef>
            </a:pPr>
            <a:r>
              <a:rPr lang="en-US" sz="2800" dirty="0"/>
              <a:t>Boot Kit threats</a:t>
            </a:r>
          </a:p>
          <a:p>
            <a:pPr>
              <a:spcBef>
                <a:spcPts val="1800"/>
              </a:spcBef>
            </a:pPr>
            <a:r>
              <a:rPr lang="en-US" sz="2800" dirty="0" smtClean="0"/>
              <a:t>Lots </a:t>
            </a:r>
            <a:r>
              <a:rPr lang="en-US" sz="2800" dirty="0"/>
              <a:t>of &lt;</a:t>
            </a:r>
            <a:r>
              <a:rPr lang="en-US" sz="2800" dirty="0" err="1"/>
              <a:t>Fn</a:t>
            </a:r>
            <a:r>
              <a:rPr lang="en-US" sz="2800" dirty="0"/>
              <a:t>&gt; key </a:t>
            </a:r>
            <a:r>
              <a:rPr lang="en-US" sz="2800" dirty="0" smtClean="0"/>
              <a:t>options at boot</a:t>
            </a:r>
            <a:endParaRPr lang="en-US" sz="2800" dirty="0"/>
          </a:p>
          <a:p>
            <a:pPr>
              <a:spcBef>
                <a:spcPts val="1800"/>
              </a:spcBef>
            </a:pPr>
            <a:r>
              <a:rPr lang="en-US" sz="2800" dirty="0" smtClean="0"/>
              <a:t>Confusing OS boot menus</a:t>
            </a:r>
          </a:p>
          <a:p>
            <a:pPr>
              <a:spcBef>
                <a:spcPts val="1800"/>
              </a:spcBef>
            </a:pPr>
            <a:r>
              <a:rPr lang="en-US" sz="2800" dirty="0" smtClean="0"/>
              <a:t>No connection between OS and BIOS boot menus</a:t>
            </a:r>
          </a:p>
          <a:p>
            <a:pPr>
              <a:spcBef>
                <a:spcPts val="1800"/>
              </a:spcBef>
            </a:pPr>
            <a:r>
              <a:rPr lang="en-US" sz="2800" dirty="0" smtClean="0"/>
              <a:t>BIOS menus circa 1980</a:t>
            </a:r>
          </a:p>
          <a:p>
            <a:pPr>
              <a:spcBef>
                <a:spcPts val="1800"/>
              </a:spcBef>
            </a:pPr>
            <a:r>
              <a:rPr lang="en-US" sz="2800" dirty="0" smtClean="0"/>
              <a:t>Boot disk size limited to 2.2TB</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The boot </a:t>
            </a:r>
            <a:r>
              <a:rPr lang="en-US" dirty="0"/>
              <a:t>e</a:t>
            </a:r>
            <a:r>
              <a:rPr lang="en-US" dirty="0" smtClean="0"/>
              <a:t>xperience </a:t>
            </a:r>
            <a:r>
              <a:rPr lang="en-US" dirty="0"/>
              <a:t>t</a:t>
            </a:r>
            <a:r>
              <a:rPr lang="en-US" dirty="0" smtClean="0"/>
              <a:t>oday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311" y="2066631"/>
            <a:ext cx="4916556" cy="149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182" y="343143"/>
            <a:ext cx="2682782" cy="143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64" y="3930328"/>
            <a:ext cx="2795298" cy="262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4887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Re-imagining the </a:t>
            </a:r>
            <a:r>
              <a:rPr lang="en-US" dirty="0"/>
              <a:t>b</a:t>
            </a:r>
            <a:r>
              <a:rPr lang="en-US" dirty="0" smtClean="0"/>
              <a:t>oot </a:t>
            </a:r>
            <a:r>
              <a:rPr lang="en-US" dirty="0"/>
              <a:t>e</a:t>
            </a:r>
            <a:r>
              <a:rPr lang="en-US" dirty="0" smtClean="0"/>
              <a:t>xperience</a:t>
            </a:r>
            <a:br>
              <a:rPr lang="en-US" dirty="0" smtClean="0"/>
            </a:br>
            <a:endParaRPr lang="en-US" dirty="0"/>
          </a:p>
        </p:txBody>
      </p:sp>
      <p:sp>
        <p:nvSpPr>
          <p:cNvPr id="3" name="Text Placeholder 2"/>
          <p:cNvSpPr>
            <a:spLocks noGrp="1"/>
          </p:cNvSpPr>
          <p:nvPr>
            <p:ph type="body" sz="quarter" idx="10"/>
          </p:nvPr>
        </p:nvSpPr>
        <p:spPr>
          <a:xfrm>
            <a:off x="519114" y="1608083"/>
            <a:ext cx="8183452" cy="4370427"/>
          </a:xfrm>
        </p:spPr>
        <p:txBody>
          <a:bodyPr/>
          <a:lstStyle/>
          <a:p>
            <a:r>
              <a:rPr lang="en-US" dirty="0" smtClean="0"/>
              <a:t>Startup and shutdown is…</a:t>
            </a:r>
          </a:p>
          <a:p>
            <a:pPr lvl="1"/>
            <a:r>
              <a:rPr lang="en-US" dirty="0" smtClean="0"/>
              <a:t>Performed by many users on a daily basis</a:t>
            </a:r>
          </a:p>
          <a:p>
            <a:pPr lvl="1"/>
            <a:r>
              <a:rPr lang="en-US" dirty="0" smtClean="0"/>
              <a:t>How many consumers judge PC performance</a:t>
            </a:r>
          </a:p>
          <a:p>
            <a:pPr lvl="1"/>
            <a:r>
              <a:rPr lang="en-US" dirty="0" smtClean="0"/>
              <a:t>Heavily dependent on firmware </a:t>
            </a:r>
          </a:p>
          <a:p>
            <a:endParaRPr lang="en-US" dirty="0" smtClean="0"/>
          </a:p>
          <a:p>
            <a:r>
              <a:rPr lang="en-US" dirty="0" smtClean="0"/>
              <a:t>The new boot experience should be</a:t>
            </a:r>
          </a:p>
          <a:p>
            <a:pPr lvl="1"/>
            <a:r>
              <a:rPr lang="en-US" dirty="0" smtClean="0"/>
              <a:t>Fast</a:t>
            </a:r>
          </a:p>
          <a:p>
            <a:pPr lvl="1"/>
            <a:r>
              <a:rPr lang="en-US" dirty="0" smtClean="0"/>
              <a:t>Tailored</a:t>
            </a:r>
          </a:p>
          <a:p>
            <a:pPr lvl="1"/>
            <a:r>
              <a:rPr lang="en-US" dirty="0" smtClean="0"/>
              <a:t>A result of </a:t>
            </a:r>
            <a:r>
              <a:rPr lang="en-US" b="1" dirty="0" smtClean="0"/>
              <a:t>both</a:t>
            </a:r>
            <a:r>
              <a:rPr lang="en-US" dirty="0" smtClean="0"/>
              <a:t> OS and firmware innovation</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719" y="4227939"/>
            <a:ext cx="3550996" cy="21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765" y="4350533"/>
            <a:ext cx="2364830" cy="132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204" y="1274031"/>
            <a:ext cx="3473698" cy="209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bwMode="auto">
          <a:xfrm>
            <a:off x="10099864" y="3328832"/>
            <a:ext cx="484632" cy="785968"/>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2917075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UEFI and Windows 8:  a </a:t>
            </a:r>
            <a:r>
              <a:rPr lang="en-US" dirty="0"/>
              <a:t>f</a:t>
            </a:r>
            <a:r>
              <a:rPr lang="en-US" dirty="0" smtClean="0"/>
              <a:t>aster </a:t>
            </a:r>
            <a:r>
              <a:rPr lang="en-US" dirty="0"/>
              <a:t>w</a:t>
            </a:r>
            <a:r>
              <a:rPr lang="en-US" dirty="0" smtClean="0"/>
              <a:t>ay </a:t>
            </a:r>
            <a:r>
              <a:rPr lang="en-US" dirty="0"/>
              <a:t>t</a:t>
            </a:r>
            <a:r>
              <a:rPr lang="en-US" dirty="0" smtClean="0"/>
              <a:t>o On</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3957720"/>
            <a:ext cx="11149012" cy="2622256"/>
          </a:xfrm>
        </p:spPr>
        <p:txBody>
          <a:bodyPr/>
          <a:lstStyle/>
          <a:p>
            <a:r>
              <a:rPr lang="en-US" sz="2800" dirty="0" smtClean="0"/>
              <a:t>Looks and feels like a regular shutdown / boot</a:t>
            </a:r>
          </a:p>
          <a:p>
            <a:r>
              <a:rPr lang="en-US" sz="2800" dirty="0" smtClean="0"/>
              <a:t>Uses hibernate technology to cache the core system</a:t>
            </a:r>
          </a:p>
          <a:p>
            <a:r>
              <a:rPr lang="en-US" sz="2800" dirty="0" smtClean="0"/>
              <a:t>Enabled by default</a:t>
            </a:r>
          </a:p>
          <a:p>
            <a:r>
              <a:rPr lang="en-US" sz="2800" dirty="0" smtClean="0"/>
              <a:t>Delivering considerable improvements</a:t>
            </a:r>
          </a:p>
          <a:p>
            <a:pPr lvl="1"/>
            <a:r>
              <a:rPr lang="en-US" sz="2400" dirty="0" smtClean="0"/>
              <a:t>Boots more than twice-as-fast on SSD based netbooks, including POST</a:t>
            </a:r>
          </a:p>
          <a:p>
            <a:pPr lvl="1"/>
            <a:r>
              <a:rPr lang="en-US" sz="2400" dirty="0" smtClean="0"/>
              <a:t>Need partners to continue work to reduce POST times</a:t>
            </a:r>
            <a:endParaRPr lang="en-US" dirty="0" smtClean="0"/>
          </a:p>
        </p:txBody>
      </p:sp>
      <p:sp>
        <p:nvSpPr>
          <p:cNvPr id="6" name="Rectangle 5"/>
          <p:cNvSpPr/>
          <p:nvPr/>
        </p:nvSpPr>
        <p:spPr bwMode="auto">
          <a:xfrm>
            <a:off x="1470596" y="1138546"/>
            <a:ext cx="2617024" cy="6819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mj-lt"/>
              </a:rPr>
              <a:t>POST</a:t>
            </a:r>
          </a:p>
        </p:txBody>
      </p:sp>
      <p:sp>
        <p:nvSpPr>
          <p:cNvPr id="7" name="Rectangle 6"/>
          <p:cNvSpPr/>
          <p:nvPr/>
        </p:nvSpPr>
        <p:spPr bwMode="auto">
          <a:xfrm>
            <a:off x="1470596" y="2254469"/>
            <a:ext cx="765543" cy="5847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1"/>
                </a:solidFill>
                <a:latin typeface="+mj-lt"/>
              </a:rPr>
              <a:t>POST</a:t>
            </a:r>
          </a:p>
        </p:txBody>
      </p:sp>
      <p:sp>
        <p:nvSpPr>
          <p:cNvPr id="8" name="Rectangle 7"/>
          <p:cNvSpPr/>
          <p:nvPr/>
        </p:nvSpPr>
        <p:spPr bwMode="auto">
          <a:xfrm>
            <a:off x="4097882" y="1138546"/>
            <a:ext cx="3574676" cy="68190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mj-lt"/>
              </a:rPr>
              <a:t>OS Initialization</a:t>
            </a:r>
          </a:p>
        </p:txBody>
      </p:sp>
      <p:sp>
        <p:nvSpPr>
          <p:cNvPr id="9" name="Rectangle 8"/>
          <p:cNvSpPr/>
          <p:nvPr/>
        </p:nvSpPr>
        <p:spPr bwMode="auto">
          <a:xfrm>
            <a:off x="7679934" y="1138546"/>
            <a:ext cx="2462119" cy="6819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mj-lt"/>
              </a:rPr>
              <a:t>Service &amp; App Initialization</a:t>
            </a:r>
          </a:p>
        </p:txBody>
      </p:sp>
      <p:sp>
        <p:nvSpPr>
          <p:cNvPr id="10" name="Rectangle 9"/>
          <p:cNvSpPr/>
          <p:nvPr/>
        </p:nvSpPr>
        <p:spPr bwMode="auto">
          <a:xfrm>
            <a:off x="3227787" y="2254469"/>
            <a:ext cx="1607259" cy="58470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1"/>
                </a:solidFill>
                <a:latin typeface="+mj-lt"/>
              </a:rPr>
              <a:t>Service &amp; App </a:t>
            </a:r>
            <a:r>
              <a:rPr lang="en-US" dirty="0" err="1" smtClean="0">
                <a:solidFill>
                  <a:schemeClr val="bg1"/>
                </a:solidFill>
                <a:latin typeface="+mj-lt"/>
              </a:rPr>
              <a:t>Init</a:t>
            </a:r>
            <a:endParaRPr lang="en-US" dirty="0">
              <a:solidFill>
                <a:schemeClr val="bg1"/>
              </a:solidFill>
              <a:latin typeface="+mj-lt"/>
            </a:endParaRPr>
          </a:p>
        </p:txBody>
      </p:sp>
      <p:sp>
        <p:nvSpPr>
          <p:cNvPr id="11" name="Rectangle 10"/>
          <p:cNvSpPr/>
          <p:nvPr/>
        </p:nvSpPr>
        <p:spPr bwMode="auto">
          <a:xfrm>
            <a:off x="2895527" y="2254469"/>
            <a:ext cx="332260" cy="58470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1"/>
              </a:solidFill>
            </a:endParaRPr>
          </a:p>
        </p:txBody>
      </p:sp>
      <p:sp>
        <p:nvSpPr>
          <p:cNvPr id="12" name="Rectangle 11"/>
          <p:cNvSpPr/>
          <p:nvPr/>
        </p:nvSpPr>
        <p:spPr bwMode="auto">
          <a:xfrm>
            <a:off x="2236139" y="2254469"/>
            <a:ext cx="659387" cy="58470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chemeClr val="bg1"/>
              </a:solidFill>
              <a:latin typeface="+mj-lt"/>
            </a:endParaRPr>
          </a:p>
        </p:txBody>
      </p:sp>
      <p:sp>
        <p:nvSpPr>
          <p:cNvPr id="13" name="TextBox 12"/>
          <p:cNvSpPr txBox="1"/>
          <p:nvPr/>
        </p:nvSpPr>
        <p:spPr>
          <a:xfrm>
            <a:off x="1773013" y="3269862"/>
            <a:ext cx="1427827" cy="276999"/>
          </a:xfrm>
          <a:prstGeom prst="rect">
            <a:avLst/>
          </a:prstGeom>
          <a:noFill/>
        </p:spPr>
        <p:txBody>
          <a:bodyPr wrap="none" lIns="0" tIns="0" rIns="0" bIns="0" rtlCol="0">
            <a:spAutoFit/>
          </a:bodyPr>
          <a:lstStyle/>
          <a:p>
            <a:r>
              <a:rPr lang="en-US" dirty="0" err="1" smtClean="0">
                <a:gradFill>
                  <a:gsLst>
                    <a:gs pos="0">
                      <a:schemeClr val="tx1"/>
                    </a:gs>
                    <a:gs pos="86000">
                      <a:schemeClr val="tx1"/>
                    </a:gs>
                  </a:gsLst>
                  <a:lin ang="5400000" scaled="0"/>
                </a:gradFill>
                <a:latin typeface="+mj-lt"/>
              </a:rPr>
              <a:t>Hiberfile</a:t>
            </a:r>
            <a:r>
              <a:rPr lang="en-US" sz="1600" dirty="0" smtClean="0">
                <a:gradFill>
                  <a:gsLst>
                    <a:gs pos="0">
                      <a:schemeClr val="tx1"/>
                    </a:gs>
                    <a:gs pos="86000">
                      <a:schemeClr val="tx1"/>
                    </a:gs>
                  </a:gsLst>
                  <a:lin ang="5400000" scaled="0"/>
                </a:gradFill>
                <a:latin typeface="+mj-lt"/>
              </a:rPr>
              <a:t> Read</a:t>
            </a:r>
          </a:p>
        </p:txBody>
      </p:sp>
      <p:sp>
        <p:nvSpPr>
          <p:cNvPr id="14" name="TextBox 13"/>
          <p:cNvSpPr txBox="1"/>
          <p:nvPr/>
        </p:nvSpPr>
        <p:spPr>
          <a:xfrm>
            <a:off x="2779107" y="3025379"/>
            <a:ext cx="1968488" cy="276999"/>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mj-lt"/>
              </a:rPr>
              <a:t>Device </a:t>
            </a:r>
            <a:r>
              <a:rPr lang="en-US" dirty="0" smtClean="0">
                <a:gradFill>
                  <a:gsLst>
                    <a:gs pos="0">
                      <a:schemeClr val="tx1"/>
                    </a:gs>
                    <a:gs pos="86000">
                      <a:schemeClr val="tx1"/>
                    </a:gs>
                  </a:gsLst>
                  <a:lin ang="5400000" scaled="0"/>
                </a:gradFill>
                <a:latin typeface="+mj-lt"/>
              </a:rPr>
              <a:t>Initialization</a:t>
            </a:r>
            <a:endParaRPr lang="en-US" sz="1600" dirty="0" smtClean="0">
              <a:gradFill>
                <a:gsLst>
                  <a:gs pos="0">
                    <a:schemeClr val="tx1"/>
                  </a:gs>
                  <a:gs pos="86000">
                    <a:schemeClr val="tx1"/>
                  </a:gs>
                </a:gsLst>
                <a:lin ang="5400000" scaled="0"/>
              </a:gradFill>
              <a:latin typeface="+mj-lt"/>
            </a:endParaRPr>
          </a:p>
        </p:txBody>
      </p:sp>
      <p:cxnSp>
        <p:nvCxnSpPr>
          <p:cNvPr id="15" name="Straight Connector 14"/>
          <p:cNvCxnSpPr/>
          <p:nvPr/>
        </p:nvCxnSpPr>
        <p:spPr>
          <a:xfrm flipH="1">
            <a:off x="2236139" y="2546823"/>
            <a:ext cx="329693" cy="72303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61778" y="2680138"/>
            <a:ext cx="99879" cy="37186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1657" y="1980570"/>
            <a:ext cx="1444498" cy="276999"/>
          </a:xfrm>
          <a:prstGeom prst="rect">
            <a:avLst/>
          </a:prstGeom>
          <a:noFill/>
        </p:spPr>
        <p:txBody>
          <a:bodyPr wrap="none" lIns="0" tIns="0" rIns="0" bIns="0" rtlCol="0">
            <a:spAutoFit/>
          </a:bodyPr>
          <a:lstStyle/>
          <a:p>
            <a:r>
              <a:rPr lang="en-US" b="1" i="1" dirty="0" smtClean="0">
                <a:gradFill>
                  <a:gsLst>
                    <a:gs pos="0">
                      <a:schemeClr val="tx1"/>
                    </a:gs>
                    <a:gs pos="86000">
                      <a:schemeClr val="tx1"/>
                    </a:gs>
                  </a:gsLst>
                  <a:lin ang="5400000" scaled="0"/>
                </a:gradFill>
              </a:rPr>
              <a:t>Explorer Ready</a:t>
            </a:r>
          </a:p>
        </p:txBody>
      </p:sp>
      <p:sp>
        <p:nvSpPr>
          <p:cNvPr id="19" name="TextBox 18"/>
          <p:cNvSpPr txBox="1"/>
          <p:nvPr/>
        </p:nvSpPr>
        <p:spPr>
          <a:xfrm>
            <a:off x="6957685" y="861547"/>
            <a:ext cx="1444498" cy="276999"/>
          </a:xfrm>
          <a:prstGeom prst="rect">
            <a:avLst/>
          </a:prstGeom>
          <a:noFill/>
        </p:spPr>
        <p:txBody>
          <a:bodyPr wrap="none" lIns="0" tIns="0" rIns="0" bIns="0" rtlCol="0">
            <a:spAutoFit/>
          </a:bodyPr>
          <a:lstStyle/>
          <a:p>
            <a:r>
              <a:rPr lang="en-US" b="1" i="1" dirty="0" smtClean="0">
                <a:gradFill>
                  <a:gsLst>
                    <a:gs pos="0">
                      <a:schemeClr val="tx1"/>
                    </a:gs>
                    <a:gs pos="86000">
                      <a:schemeClr val="tx1"/>
                    </a:gs>
                  </a:gsLst>
                  <a:lin ang="5400000" scaled="0"/>
                </a:gradFill>
              </a:rPr>
              <a:t>Explorer Ready</a:t>
            </a:r>
          </a:p>
        </p:txBody>
      </p:sp>
      <p:sp>
        <p:nvSpPr>
          <p:cNvPr id="17" name="TextBox 16"/>
          <p:cNvSpPr txBox="1"/>
          <p:nvPr/>
        </p:nvSpPr>
        <p:spPr>
          <a:xfrm>
            <a:off x="180287" y="1202498"/>
            <a:ext cx="1162178"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Windows 7</a:t>
            </a:r>
            <a:endParaRPr lang="en-US" sz="1600" dirty="0" smtClean="0">
              <a:gradFill>
                <a:gsLst>
                  <a:gs pos="0">
                    <a:schemeClr val="tx1"/>
                  </a:gs>
                  <a:gs pos="86000">
                    <a:schemeClr val="tx1"/>
                  </a:gs>
                </a:gsLst>
                <a:lin ang="5400000" scaled="0"/>
              </a:gradFill>
              <a:latin typeface="+mj-lt"/>
            </a:endParaRPr>
          </a:p>
        </p:txBody>
      </p:sp>
      <p:sp>
        <p:nvSpPr>
          <p:cNvPr id="20" name="TextBox 19"/>
          <p:cNvSpPr txBox="1"/>
          <p:nvPr/>
        </p:nvSpPr>
        <p:spPr>
          <a:xfrm>
            <a:off x="180287" y="2254469"/>
            <a:ext cx="1162178"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Windows 8</a:t>
            </a:r>
            <a:endParaRPr lang="en-US" sz="1600" dirty="0" smtClean="0">
              <a:gradFill>
                <a:gsLst>
                  <a:gs pos="0">
                    <a:schemeClr val="tx1"/>
                  </a:gs>
                  <a:gs pos="86000">
                    <a:schemeClr val="tx1"/>
                  </a:gs>
                </a:gsLst>
                <a:lin ang="5400000" scaled="0"/>
              </a:gradFill>
              <a:latin typeface="+mj-lt"/>
            </a:endParaRPr>
          </a:p>
        </p:txBody>
      </p:sp>
    </p:spTree>
    <p:extLst>
      <p:ext uri="{BB962C8B-B14F-4D97-AF65-F5344CB8AC3E}">
        <p14:creationId xmlns:p14="http://schemas.microsoft.com/office/powerpoint/2010/main" val="19725567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A seamless </a:t>
            </a:r>
            <a:r>
              <a:rPr lang="en-US" dirty="0"/>
              <a:t>e</a:t>
            </a:r>
            <a:r>
              <a:rPr lang="en-US" dirty="0" smtClean="0"/>
              <a:t>xperience</a:t>
            </a:r>
            <a:br>
              <a:rPr lang="en-US" dirty="0" smtClean="0"/>
            </a:br>
            <a:r>
              <a:rPr lang="en-US" sz="3200" dirty="0" smtClean="0">
                <a:gradFill flip="none" rotWithShape="1">
                  <a:gsLst>
                    <a:gs pos="5417">
                      <a:schemeClr val="tx2"/>
                    </a:gs>
                    <a:gs pos="98000">
                      <a:schemeClr val="tx2"/>
                    </a:gs>
                  </a:gsLst>
                  <a:lin ang="5400000" scaled="0"/>
                  <a:tileRect/>
                </a:gradFill>
                <a:latin typeface="+mn-lt"/>
              </a:rPr>
              <a:t>A new experience, to go with the new time scale</a:t>
            </a:r>
            <a:endParaRPr lang="en-US" sz="4000" dirty="0">
              <a:gradFill flip="none" rotWithShape="1">
                <a:gsLst>
                  <a:gs pos="5417">
                    <a:schemeClr val="tx2"/>
                  </a:gs>
                  <a:gs pos="98000">
                    <a:schemeClr val="tx2"/>
                  </a:gs>
                </a:gsLst>
                <a:lin ang="5400000" scaled="0"/>
                <a:tileRect/>
              </a:gradFill>
              <a:latin typeface="+mn-lt"/>
            </a:endParaRPr>
          </a:p>
        </p:txBody>
      </p:sp>
      <p:cxnSp>
        <p:nvCxnSpPr>
          <p:cNvPr id="9" name="Straight Arrow Connector 8"/>
          <p:cNvCxnSpPr/>
          <p:nvPr/>
        </p:nvCxnSpPr>
        <p:spPr>
          <a:xfrm flipV="1">
            <a:off x="2607248" y="4477523"/>
            <a:ext cx="6690132" cy="2"/>
          </a:xfrm>
          <a:prstGeom prst="straightConnector1">
            <a:avLst/>
          </a:prstGeom>
          <a:ln>
            <a:solidFill>
              <a:srgbClr val="FFFFFF"/>
            </a:solidFill>
            <a:tailEnd type="arrow"/>
          </a:ln>
        </p:spPr>
        <p:style>
          <a:lnRef idx="2">
            <a:schemeClr val="dk1"/>
          </a:lnRef>
          <a:fillRef idx="0">
            <a:schemeClr val="dk1"/>
          </a:fillRef>
          <a:effectRef idx="1">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806" y="3722762"/>
            <a:ext cx="2160740" cy="121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2607248" y="5182355"/>
            <a:ext cx="2181172" cy="5847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1"/>
                </a:solidFill>
                <a:latin typeface="+mj-lt"/>
              </a:rPr>
              <a:t>POST</a:t>
            </a:r>
          </a:p>
        </p:txBody>
      </p:sp>
      <p:sp>
        <p:nvSpPr>
          <p:cNvPr id="17" name="Rectangle 16"/>
          <p:cNvSpPr/>
          <p:nvPr/>
        </p:nvSpPr>
        <p:spPr bwMode="auto">
          <a:xfrm>
            <a:off x="8887454" y="5182355"/>
            <a:ext cx="1655378" cy="58470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mj-lt"/>
              </a:rPr>
              <a:t>Explorer </a:t>
            </a:r>
            <a:r>
              <a:rPr lang="en-US" dirty="0" err="1" smtClean="0">
                <a:solidFill>
                  <a:schemeClr val="bg1"/>
                </a:solidFill>
                <a:latin typeface="+mj-lt"/>
              </a:rPr>
              <a:t>Init.</a:t>
            </a:r>
            <a:endParaRPr lang="en-US" dirty="0" smtClean="0">
              <a:solidFill>
                <a:schemeClr val="bg1"/>
              </a:solidFill>
              <a:latin typeface="+mj-lt"/>
            </a:endParaRPr>
          </a:p>
        </p:txBody>
      </p:sp>
      <p:sp>
        <p:nvSpPr>
          <p:cNvPr id="18" name="Rectangle 17"/>
          <p:cNvSpPr/>
          <p:nvPr/>
        </p:nvSpPr>
        <p:spPr bwMode="auto">
          <a:xfrm>
            <a:off x="7769818" y="5182355"/>
            <a:ext cx="1117635" cy="58470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Device </a:t>
            </a:r>
            <a:r>
              <a:rPr lang="en-US" b="1" dirty="0" err="1" smtClean="0">
                <a:solidFill>
                  <a:schemeClr val="bg1"/>
                </a:solidFill>
              </a:rPr>
              <a:t>Init.</a:t>
            </a:r>
            <a:endParaRPr lang="en-US" b="1" dirty="0" smtClean="0">
              <a:solidFill>
                <a:schemeClr val="bg1"/>
              </a:solidFill>
            </a:endParaRPr>
          </a:p>
        </p:txBody>
      </p:sp>
      <p:sp>
        <p:nvSpPr>
          <p:cNvPr id="19" name="Rectangle 18"/>
          <p:cNvSpPr/>
          <p:nvPr/>
        </p:nvSpPr>
        <p:spPr bwMode="auto">
          <a:xfrm>
            <a:off x="4788421" y="5182355"/>
            <a:ext cx="2968634" cy="58470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solidFill>
                  <a:schemeClr val="bg1"/>
                </a:solidFill>
                <a:latin typeface="+mj-lt"/>
              </a:rPr>
              <a:t>Hiber</a:t>
            </a:r>
            <a:r>
              <a:rPr lang="en-US" dirty="0" smtClean="0">
                <a:solidFill>
                  <a:schemeClr val="bg1"/>
                </a:solidFill>
                <a:latin typeface="+mj-lt"/>
              </a:rPr>
              <a:t> Resume</a:t>
            </a:r>
          </a:p>
        </p:txBody>
      </p:sp>
      <p:sp>
        <p:nvSpPr>
          <p:cNvPr id="21" name="Rectangle 20"/>
          <p:cNvSpPr/>
          <p:nvPr/>
        </p:nvSpPr>
        <p:spPr bwMode="auto">
          <a:xfrm>
            <a:off x="2607247" y="5767063"/>
            <a:ext cx="7935585" cy="30463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b="1" dirty="0" smtClean="0">
                <a:solidFill>
                  <a:schemeClr val="bg1"/>
                </a:solidFill>
              </a:rPr>
              <a:t>                                2s                               4s                               6s               7s</a:t>
            </a:r>
          </a:p>
        </p:txBody>
      </p:sp>
      <p:sp>
        <p:nvSpPr>
          <p:cNvPr id="23" name="Rectangle 22"/>
          <p:cNvSpPr/>
          <p:nvPr/>
        </p:nvSpPr>
        <p:spPr>
          <a:xfrm>
            <a:off x="2607248" y="3731337"/>
            <a:ext cx="2185501" cy="1206249"/>
          </a:xfrm>
          <a:prstGeom prst="rect">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endParaRPr lang="en-US"/>
          </a:p>
        </p:txBody>
      </p:sp>
      <p:sp>
        <p:nvSpPr>
          <p:cNvPr id="24" name="Oval 23"/>
          <p:cNvSpPr/>
          <p:nvPr/>
        </p:nvSpPr>
        <p:spPr>
          <a:xfrm>
            <a:off x="3106230" y="3924773"/>
            <a:ext cx="1183207" cy="529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600" b="1" dirty="0" smtClean="0"/>
              <a:t>OEM Logo</a:t>
            </a:r>
            <a:endParaRPr lang="en-US" sz="1600" b="1" dirty="0"/>
          </a:p>
        </p:txBody>
      </p:sp>
      <p:sp>
        <p:nvSpPr>
          <p:cNvPr id="15" name="Rectangle 14"/>
          <p:cNvSpPr/>
          <p:nvPr/>
        </p:nvSpPr>
        <p:spPr>
          <a:xfrm>
            <a:off x="5480122" y="3731337"/>
            <a:ext cx="2185501" cy="1206249"/>
          </a:xfrm>
          <a:prstGeom prst="rect">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endParaRPr lang="en-US"/>
          </a:p>
        </p:txBody>
      </p:sp>
      <p:sp>
        <p:nvSpPr>
          <p:cNvPr id="20" name="Oval 19"/>
          <p:cNvSpPr/>
          <p:nvPr/>
        </p:nvSpPr>
        <p:spPr>
          <a:xfrm>
            <a:off x="5979104" y="3924773"/>
            <a:ext cx="1183207" cy="529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600" b="1" dirty="0" smtClean="0"/>
              <a:t>OEM Logo</a:t>
            </a:r>
            <a:endParaRPr lang="en-US" sz="1600" b="1" dirty="0"/>
          </a:p>
        </p:txBody>
      </p:sp>
      <p:sp>
        <p:nvSpPr>
          <p:cNvPr id="3" name="TextBox 2"/>
          <p:cNvSpPr txBox="1"/>
          <p:nvPr/>
        </p:nvSpPr>
        <p:spPr>
          <a:xfrm>
            <a:off x="1024790" y="5797778"/>
            <a:ext cx="170743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Seconds</a:t>
            </a:r>
          </a:p>
        </p:txBody>
      </p:sp>
      <p:sp>
        <p:nvSpPr>
          <p:cNvPr id="22" name="TextBox 21"/>
          <p:cNvSpPr txBox="1"/>
          <p:nvPr/>
        </p:nvSpPr>
        <p:spPr>
          <a:xfrm>
            <a:off x="1024790" y="5290043"/>
            <a:ext cx="1582457"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Boot Phase</a:t>
            </a:r>
          </a:p>
        </p:txBody>
      </p:sp>
      <p:sp>
        <p:nvSpPr>
          <p:cNvPr id="25" name="TextBox 24"/>
          <p:cNvSpPr txBox="1"/>
          <p:nvPr/>
        </p:nvSpPr>
        <p:spPr>
          <a:xfrm>
            <a:off x="1024789" y="4149795"/>
            <a:ext cx="1582457"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User View</a:t>
            </a:r>
          </a:p>
        </p:txBody>
      </p:sp>
      <p:sp>
        <p:nvSpPr>
          <p:cNvPr id="5" name="Rectangle 4"/>
          <p:cNvSpPr/>
          <p:nvPr/>
        </p:nvSpPr>
        <p:spPr>
          <a:xfrm>
            <a:off x="3496055" y="2166046"/>
            <a:ext cx="4838751" cy="830997"/>
          </a:xfrm>
          <a:prstGeom prst="rect">
            <a:avLst/>
          </a:prstGeom>
        </p:spPr>
        <p:txBody>
          <a:bodyPr wrap="square">
            <a:spAutoFit/>
          </a:bodyPr>
          <a:lstStyle/>
          <a:p>
            <a:r>
              <a:rPr lang="en-US" sz="2400" dirty="0" smtClean="0"/>
              <a:t>Clean</a:t>
            </a:r>
            <a:r>
              <a:rPr lang="en-US" sz="2400" dirty="0"/>
              <a:t>, high-resolution branding </a:t>
            </a:r>
            <a:r>
              <a:rPr lang="en-US" sz="2400" dirty="0" smtClean="0"/>
              <a:t>elements persist through OS boot</a:t>
            </a:r>
            <a:endParaRPr lang="en-US" sz="2400" dirty="0"/>
          </a:p>
        </p:txBody>
      </p:sp>
      <p:cxnSp>
        <p:nvCxnSpPr>
          <p:cNvPr id="7" name="Straight Connector 6"/>
          <p:cNvCxnSpPr/>
          <p:nvPr/>
        </p:nvCxnSpPr>
        <p:spPr>
          <a:xfrm>
            <a:off x="5876430" y="3279776"/>
            <a:ext cx="396308" cy="870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578761"/>
            <a:ext cx="4657711" cy="1154162"/>
          </a:xfrm>
          <a:prstGeom prst="rect">
            <a:avLst/>
          </a:prstGeom>
        </p:spPr>
        <p:txBody>
          <a:bodyPr wrap="square">
            <a:spAutoFit/>
          </a:bodyPr>
          <a:lstStyle/>
          <a:p>
            <a:pPr lvl="2"/>
            <a:r>
              <a:rPr lang="en-US" sz="2400" dirty="0" smtClean="0"/>
              <a:t>Post </a:t>
            </a:r>
            <a:r>
              <a:rPr lang="en-US" sz="2400" dirty="0"/>
              <a:t>with </a:t>
            </a:r>
            <a:r>
              <a:rPr lang="en-US" sz="2400" dirty="0" smtClean="0"/>
              <a:t>highest supported native </a:t>
            </a:r>
            <a:r>
              <a:rPr lang="en-US" sz="2400" dirty="0"/>
              <a:t>resolution</a:t>
            </a:r>
          </a:p>
          <a:p>
            <a:endParaRPr lang="en-US" sz="2100" dirty="0"/>
          </a:p>
        </p:txBody>
      </p:sp>
      <p:cxnSp>
        <p:nvCxnSpPr>
          <p:cNvPr id="28" name="Straight Connector 27"/>
          <p:cNvCxnSpPr/>
          <p:nvPr/>
        </p:nvCxnSpPr>
        <p:spPr>
          <a:xfrm>
            <a:off x="2002221" y="2409758"/>
            <a:ext cx="1695612" cy="1321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097397" y="1578761"/>
            <a:ext cx="3903902" cy="1200329"/>
          </a:xfrm>
          <a:prstGeom prst="rect">
            <a:avLst/>
          </a:prstGeom>
        </p:spPr>
        <p:txBody>
          <a:bodyPr wrap="square">
            <a:spAutoFit/>
          </a:bodyPr>
          <a:lstStyle/>
          <a:p>
            <a:r>
              <a:rPr lang="en-US" sz="2400" dirty="0" smtClean="0"/>
              <a:t>Seamless single graphics transition from firmware to native OS driver</a:t>
            </a:r>
            <a:endParaRPr lang="en-US" sz="2400" dirty="0"/>
          </a:p>
        </p:txBody>
      </p:sp>
      <p:cxnSp>
        <p:nvCxnSpPr>
          <p:cNvPr id="37" name="Straight Connector 36"/>
          <p:cNvCxnSpPr/>
          <p:nvPr/>
        </p:nvCxnSpPr>
        <p:spPr>
          <a:xfrm flipH="1">
            <a:off x="8097397" y="2779090"/>
            <a:ext cx="237409" cy="1370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98634" y="5782012"/>
            <a:ext cx="1708612" cy="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9729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8 fast </a:t>
            </a:r>
            <a:r>
              <a:rPr lang="en-US" dirty="0"/>
              <a:t>s</a:t>
            </a:r>
            <a:r>
              <a:rPr lang="en-US" dirty="0" smtClean="0"/>
              <a:t>tartup</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71773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78DC18-E11C-48FF-BE94-9EC696D82DA9}"/>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49E6904D-A563-4BD3-A995-D0CDB32DE5E0}"/>
</file>

<file path=docProps/app.xml><?xml version="1.0" encoding="utf-8"?>
<Properties xmlns="http://schemas.openxmlformats.org/officeDocument/2006/extended-properties" xmlns:vt="http://schemas.openxmlformats.org/officeDocument/2006/docPropsVTypes">
  <Template>BUILD_Breakout_Template _ SAMPLE for Scott 7.28</Template>
  <TotalTime>7922</TotalTime>
  <Words>1660</Words>
  <Application>Microsoft Office PowerPoint</Application>
  <PresentationFormat>Custom</PresentationFormat>
  <Paragraphs>241</Paragraphs>
  <Slides>28</Slides>
  <Notes>10</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Delivering a secure and fast boot experience with UEFI</vt:lpstr>
      <vt:lpstr>Agenda</vt:lpstr>
      <vt:lpstr>With UEFI, the boot experience is fast, safe and beautiful leading to higher customer satisfaction and opportunity for product differentiation.</vt:lpstr>
      <vt:lpstr>PowerPoint Presentation</vt:lpstr>
      <vt:lpstr>The boot experience today</vt:lpstr>
      <vt:lpstr>Re-imagining the boot experience </vt:lpstr>
      <vt:lpstr>UEFI and Windows 8:  a faster way to On </vt:lpstr>
      <vt:lpstr>A seamless experience A new experience, to go with the new time scale</vt:lpstr>
      <vt:lpstr>Windows 8 fast startup</vt:lpstr>
      <vt:lpstr>PowerPoint Presentation</vt:lpstr>
      <vt:lpstr>Secure boot</vt:lpstr>
      <vt:lpstr>Boot Process Flow and Remediation</vt:lpstr>
      <vt:lpstr>UEFI, Windows 8 and BitLocker</vt:lpstr>
      <vt:lpstr>PowerPoint Presentation</vt:lpstr>
      <vt:lpstr>UEFI firmware evolution</vt:lpstr>
      <vt:lpstr>Advantages of UEFI vs. BIOS</vt:lpstr>
      <vt:lpstr>Certification for UEFI Simplified</vt:lpstr>
      <vt:lpstr>PowerPoint Presentation</vt:lpstr>
      <vt:lpstr>Related sessions</vt:lpstr>
      <vt:lpstr>PowerPoint Presentation</vt:lpstr>
      <vt:lpstr>PowerPoint Presentation</vt:lpstr>
      <vt:lpstr>Further reading and documentation</vt:lpstr>
      <vt:lpstr>PowerPoint Presentation</vt:lpstr>
      <vt:lpstr>PowerPoint Presentation</vt:lpstr>
      <vt:lpstr>PowerPoint Presentation</vt:lpstr>
      <vt:lpstr>Useful Terms</vt:lpstr>
      <vt:lpstr>OEM Boot Branding</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HW-457T: Delivering a secure and fast boot experience with UEFI</dc:title>
  <dc:subject>BUILD</dc:subject>
  <dc:creator>Arie van der Hoeven</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190</cp:revision>
  <cp:lastPrinted>2011-09-08T22:58:47Z</cp:lastPrinted>
  <dcterms:created xsi:type="dcterms:W3CDTF">2011-08-03T21:25:07Z</dcterms:created>
  <dcterms:modified xsi:type="dcterms:W3CDTF">2011-09-15T00:56:42Z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111</vt:lpwstr>
  </property>
  <property fmtid="{D5CDD505-2E9C-101B-9397-08002B2CF9AE}" pid="21" name="Session ID">
    <vt:lpwstr>457</vt:lpwstr>
  </property>
  <property fmtid="{D5CDD505-2E9C-101B-9397-08002B2CF9AE}" pid="22" name="Track">
    <vt:lpwstr>6</vt:lpwstr>
  </property>
  <property fmtid="{D5CDD505-2E9C-101B-9397-08002B2CF9AE}" pid="23" name="Editing/Review Status">
    <vt:lpwstr>Reviewed</vt:lpwstr>
  </property>
</Properties>
</file>