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Default Extension="wdp" ContentType="image/vnd.ms-photo"/>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37" r:id="rId8"/>
    <p:sldMasterId id="2147483856" r:id="rId9"/>
  </p:sldMasterIdLst>
  <p:notesMasterIdLst>
    <p:notesMasterId r:id="rId40"/>
  </p:notesMasterIdLst>
  <p:handoutMasterIdLst>
    <p:handoutMasterId r:id="rId41"/>
  </p:handoutMasterIdLst>
  <p:sldIdLst>
    <p:sldId id="430" r:id="rId10"/>
    <p:sldId id="541" r:id="rId11"/>
    <p:sldId id="662" r:id="rId12"/>
    <p:sldId id="654" r:id="rId13"/>
    <p:sldId id="655" r:id="rId14"/>
    <p:sldId id="648" r:id="rId15"/>
    <p:sldId id="650" r:id="rId16"/>
    <p:sldId id="649" r:id="rId17"/>
    <p:sldId id="652" r:id="rId18"/>
    <p:sldId id="656" r:id="rId19"/>
    <p:sldId id="639" r:id="rId20"/>
    <p:sldId id="640" r:id="rId21"/>
    <p:sldId id="641" r:id="rId22"/>
    <p:sldId id="642" r:id="rId23"/>
    <p:sldId id="657" r:id="rId24"/>
    <p:sldId id="623" r:id="rId25"/>
    <p:sldId id="624" r:id="rId26"/>
    <p:sldId id="647" r:id="rId27"/>
    <p:sldId id="658" r:id="rId28"/>
    <p:sldId id="664" r:id="rId29"/>
    <p:sldId id="643" r:id="rId30"/>
    <p:sldId id="660" r:id="rId31"/>
    <p:sldId id="663" r:id="rId32"/>
    <p:sldId id="665" r:id="rId33"/>
    <p:sldId id="613" r:id="rId34"/>
    <p:sldId id="572" r:id="rId35"/>
    <p:sldId id="571" r:id="rId36"/>
    <p:sldId id="666" r:id="rId37"/>
    <p:sldId id="544" r:id="rId38"/>
    <p:sldId id="377" r:id="rId3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541"/>
            <p14:sldId id="662"/>
            <p14:sldId id="654"/>
            <p14:sldId id="655"/>
            <p14:sldId id="648"/>
            <p14:sldId id="650"/>
            <p14:sldId id="649"/>
            <p14:sldId id="652"/>
            <p14:sldId id="656"/>
            <p14:sldId id="639"/>
            <p14:sldId id="640"/>
            <p14:sldId id="641"/>
            <p14:sldId id="642"/>
            <p14:sldId id="657"/>
            <p14:sldId id="623"/>
            <p14:sldId id="624"/>
            <p14:sldId id="647"/>
            <p14:sldId id="658"/>
            <p14:sldId id="664"/>
            <p14:sldId id="643"/>
            <p14:sldId id="660"/>
            <p14:sldId id="663"/>
            <p14:sldId id="665"/>
            <p14:sldId id="613"/>
            <p14:sldId id="572"/>
            <p14:sldId id="571"/>
            <p14:sldId id="666"/>
            <p14:sldId id="544"/>
            <p14:sldId id="37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 Spiger" initials="RS" lastIdx="6" clrIdx="0"/>
  <p:cmAuthor id="1" name="phouston" initials="PJH" lastIdx="3" clrIdx="1"/>
  <p:cmAuthor id="2" name="Peter Houston" initials="PJ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4BD0FF"/>
    <a:srgbClr val="0070C0"/>
    <a:srgbClr val="C00000"/>
    <a:srgbClr val="283CFA"/>
    <a:srgbClr val="919191"/>
    <a:srgbClr val="59CC0E"/>
    <a:srgbClr val="65BC46"/>
    <a:srgbClr val="FF9900"/>
    <a:srgbClr val="457E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46" autoAdjust="0"/>
    <p:restoredTop sz="93859" autoAdjust="0"/>
  </p:normalViewPr>
  <p:slideViewPr>
    <p:cSldViewPr snapToGrid="0" snapToObjects="1">
      <p:cViewPr varScale="1">
        <p:scale>
          <a:sx n="99" d="100"/>
          <a:sy n="99" d="100"/>
        </p:scale>
        <p:origin x="-408" y="-90"/>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ustomXml" Target="../customXml/item3.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9:14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314422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178678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9:14 AM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17867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728557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72855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53692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72855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72855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728557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17333812"/>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54966398"/>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84049423"/>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604498"/>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390716"/>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8647454"/>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218042020"/>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79365199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75225786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1138513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99023155"/>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48404012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5985692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185124307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952036201"/>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9738783"/>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06116481"/>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72517875"/>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882278"/>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8377312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90510757"/>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921843"/>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043535"/>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8425520"/>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174634522"/>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887155225"/>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8523837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08056336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04582665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7207876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114482292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17170044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46219024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454143265"/>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05411812"/>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719363"/>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5455934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image" Target="../media/image1.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theme" Target="../theme/theme8.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image" Target="../media/image1.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theme" Target="../theme/theme9.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 id="2147483814"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98261589"/>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5356908"/>
      </p:ext>
    </p:extLst>
  </p:cSld>
  <p:clrMap bg1="dk1" tx1="lt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go.microsoft.com/fwlink/p/?LinkId=227308" TargetMode="External"/><Relationship Id="rId2" Type="http://schemas.openxmlformats.org/officeDocument/2006/relationships/hyperlink" Target="http://www.trustedcomputinggroup.org/" TargetMode="External"/><Relationship Id="rId1" Type="http://schemas.openxmlformats.org/officeDocument/2006/relationships/slideLayout" Target="../slideLayouts/slideLayout3.xml"/><Relationship Id="rId4" Type="http://schemas.openxmlformats.org/officeDocument/2006/relationships/hyperlink" Target="http://msdn.microsoft.com/window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hardware-based security with a Trusted Platform Module (TPM)</a:t>
            </a:r>
          </a:p>
        </p:txBody>
      </p:sp>
      <p:sp>
        <p:nvSpPr>
          <p:cNvPr id="3" name="Subtitle 2"/>
          <p:cNvSpPr>
            <a:spLocks noGrp="1"/>
          </p:cNvSpPr>
          <p:nvPr>
            <p:ph type="subTitle" idx="1"/>
          </p:nvPr>
        </p:nvSpPr>
        <p:spPr>
          <a:xfrm>
            <a:off x="988627" y="4131263"/>
            <a:ext cx="6840536" cy="2346648"/>
          </a:xfrm>
        </p:spPr>
        <p:txBody>
          <a:bodyPr/>
          <a:lstStyle/>
          <a:p>
            <a:r>
              <a:rPr lang="en-US" sz="2800" b="1" dirty="0" smtClean="0">
                <a:latin typeface="+mj-lt"/>
              </a:rPr>
              <a:t>Rob Spiger</a:t>
            </a:r>
            <a:endParaRPr lang="en-US" sz="2800" dirty="0">
              <a:latin typeface="+mj-lt"/>
            </a:endParaRPr>
          </a:p>
          <a:p>
            <a:pPr>
              <a:lnSpc>
                <a:spcPct val="100000"/>
              </a:lnSpc>
              <a:spcAft>
                <a:spcPts val="1800"/>
              </a:spcAft>
            </a:pPr>
            <a:r>
              <a:rPr lang="en-US" sz="2800" dirty="0" smtClean="0"/>
              <a:t>Senior Program Manager</a:t>
            </a:r>
          </a:p>
          <a:p>
            <a:r>
              <a:rPr lang="en-US" sz="2800" b="1" dirty="0">
                <a:latin typeface="+mj-lt"/>
              </a:rPr>
              <a:t>Stefan Thom</a:t>
            </a:r>
          </a:p>
          <a:p>
            <a:r>
              <a:rPr lang="en-US" sz="2800" dirty="0"/>
              <a:t>Senior Software Development Engineer</a:t>
            </a:r>
          </a:p>
          <a:p>
            <a:r>
              <a:rPr lang="en-US" sz="2800" dirty="0"/>
              <a:t>Microsoft Corporation</a:t>
            </a:r>
          </a:p>
          <a:p>
            <a:endParaRPr lang="en-US" sz="2800" dirty="0" smtClean="0"/>
          </a:p>
        </p:txBody>
      </p:sp>
      <p:sp>
        <p:nvSpPr>
          <p:cNvPr id="9" name="Text Placeholder 8"/>
          <p:cNvSpPr>
            <a:spLocks noGrp="1"/>
          </p:cNvSpPr>
          <p:nvPr>
            <p:ph type="body" sz="quarter" idx="10"/>
          </p:nvPr>
        </p:nvSpPr>
        <p:spPr/>
        <p:txBody>
          <a:bodyPr/>
          <a:lstStyle/>
          <a:p>
            <a:r>
              <a:rPr lang="en-US" dirty="0"/>
              <a:t>HW-462T</a:t>
            </a:r>
          </a:p>
        </p:txBody>
      </p:sp>
    </p:spTree>
    <p:extLst>
      <p:ext uri="{BB962C8B-B14F-4D97-AF65-F5344CB8AC3E}">
        <p14:creationId xmlns:p14="http://schemas.microsoft.com/office/powerpoint/2010/main" val="108281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Secured boot:  	Improving </a:t>
            </a:r>
            <a:r>
              <a:rPr lang="en-US" dirty="0"/>
              <a:t>m</a:t>
            </a:r>
            <a:r>
              <a:rPr lang="en-US" dirty="0" smtClean="0"/>
              <a:t>alware resistance 				</a:t>
            </a:r>
            <a:r>
              <a:rPr lang="en-US" dirty="0"/>
              <a:t>d</a:t>
            </a:r>
            <a:r>
              <a:rPr lang="en-US" dirty="0" smtClean="0"/>
              <a:t>uring boot</a:t>
            </a:r>
            <a:endParaRPr lang="en-US" dirty="0"/>
          </a:p>
        </p:txBody>
      </p:sp>
      <p:grpSp>
        <p:nvGrpSpPr>
          <p:cNvPr id="3" name="Group 2"/>
          <p:cNvGrpSpPr/>
          <p:nvPr/>
        </p:nvGrpSpPr>
        <p:grpSpPr>
          <a:xfrm>
            <a:off x="665018" y="1338797"/>
            <a:ext cx="10567555" cy="1476728"/>
            <a:chOff x="665018" y="1338797"/>
            <a:chExt cx="10567555" cy="1476728"/>
          </a:xfrm>
        </p:grpSpPr>
        <p:sp>
          <p:nvSpPr>
            <p:cNvPr id="6" name="Rectangle 5"/>
            <p:cNvSpPr/>
            <p:nvPr/>
          </p:nvSpPr>
          <p:spPr bwMode="auto">
            <a:xfrm>
              <a:off x="665018" y="1338797"/>
              <a:ext cx="2836717" cy="147672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dirty="0" smtClean="0">
                  <a:gradFill>
                    <a:gsLst>
                      <a:gs pos="0">
                        <a:schemeClr val="tx1"/>
                      </a:gs>
                      <a:gs pos="100000">
                        <a:schemeClr val="tx1"/>
                      </a:gs>
                    </a:gsLst>
                    <a:lin ang="5400000" scaled="0"/>
                  </a:gradFill>
                </a:rPr>
                <a:t>Secure boot</a:t>
              </a:r>
              <a:endParaRPr lang="en-US" sz="3200" b="1" dirty="0">
                <a:gradFill>
                  <a:gsLst>
                    <a:gs pos="0">
                      <a:schemeClr val="tx1"/>
                    </a:gs>
                    <a:gs pos="100000">
                      <a:schemeClr val="tx1"/>
                    </a:gs>
                  </a:gsLst>
                  <a:lin ang="5400000" scaled="0"/>
                </a:gradFill>
              </a:endParaRPr>
            </a:p>
          </p:txBody>
        </p:sp>
        <p:sp>
          <p:nvSpPr>
            <p:cNvPr id="7" name="TextBox 6"/>
            <p:cNvSpPr txBox="1"/>
            <p:nvPr/>
          </p:nvSpPr>
          <p:spPr>
            <a:xfrm>
              <a:off x="3886200" y="1854105"/>
              <a:ext cx="7346373" cy="369332"/>
            </a:xfrm>
            <a:prstGeom prst="rect">
              <a:avLst/>
            </a:prstGeom>
            <a:noFill/>
          </p:spPr>
          <p:txBody>
            <a:bodyPr wrap="square" lIns="0" tIns="0" rIns="0" bIns="0" rtlCol="0">
              <a:spAutoFit/>
            </a:bodyPr>
            <a:lstStyle/>
            <a:p>
              <a:pPr fontAlgn="base">
                <a:spcBef>
                  <a:spcPct val="0"/>
                </a:spcBef>
                <a:spcAft>
                  <a:spcPct val="0"/>
                </a:spcAft>
              </a:pPr>
              <a:r>
                <a:rPr lang="en-US" sz="2400" dirty="0" smtClean="0">
                  <a:gradFill>
                    <a:gsLst>
                      <a:gs pos="0">
                        <a:schemeClr val="tx1"/>
                      </a:gs>
                      <a:gs pos="100000">
                        <a:schemeClr val="tx1"/>
                      </a:gs>
                    </a:gsLst>
                    <a:lin ang="5400000" scaled="0"/>
                  </a:gradFill>
                </a:rPr>
                <a:t>Using Firmware Policy to validate the OS loader</a:t>
              </a:r>
              <a:endParaRPr lang="en-US" sz="2400" dirty="0">
                <a:gradFill>
                  <a:gsLst>
                    <a:gs pos="0">
                      <a:schemeClr val="tx1"/>
                    </a:gs>
                    <a:gs pos="100000">
                      <a:schemeClr val="tx1"/>
                    </a:gs>
                  </a:gsLst>
                  <a:lin ang="5400000" scaled="0"/>
                </a:gradFill>
              </a:endParaRPr>
            </a:p>
          </p:txBody>
        </p:sp>
      </p:grpSp>
      <p:grpSp>
        <p:nvGrpSpPr>
          <p:cNvPr id="4" name="Group 3"/>
          <p:cNvGrpSpPr/>
          <p:nvPr/>
        </p:nvGrpSpPr>
        <p:grpSpPr>
          <a:xfrm>
            <a:off x="665019" y="2992635"/>
            <a:ext cx="10567554" cy="1476728"/>
            <a:chOff x="665019" y="2992635"/>
            <a:chExt cx="10567554" cy="1476728"/>
          </a:xfrm>
        </p:grpSpPr>
        <p:sp>
          <p:nvSpPr>
            <p:cNvPr id="5" name="Rectangle 4"/>
            <p:cNvSpPr/>
            <p:nvPr/>
          </p:nvSpPr>
          <p:spPr bwMode="auto">
            <a:xfrm>
              <a:off x="665019" y="2992635"/>
              <a:ext cx="2836717" cy="14767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dirty="0">
                  <a:gradFill>
                    <a:gsLst>
                      <a:gs pos="0">
                        <a:schemeClr val="tx1"/>
                      </a:gs>
                      <a:gs pos="100000">
                        <a:schemeClr val="tx1"/>
                      </a:gs>
                    </a:gsLst>
                    <a:lin ang="5400000" scaled="0"/>
                  </a:gradFill>
                </a:rPr>
                <a:t>Early </a:t>
              </a:r>
              <a:r>
                <a:rPr lang="en-US" sz="3200" b="1" dirty="0" smtClean="0">
                  <a:gradFill>
                    <a:gsLst>
                      <a:gs pos="0">
                        <a:schemeClr val="tx1"/>
                      </a:gs>
                      <a:gs pos="100000">
                        <a:schemeClr val="tx1"/>
                      </a:gs>
                    </a:gsLst>
                    <a:lin ang="5400000" scaled="0"/>
                  </a:gradFill>
                </a:rPr>
                <a:t>launch anti-malware</a:t>
              </a:r>
              <a:endParaRPr lang="en-US" sz="3200" b="1" dirty="0">
                <a:gradFill>
                  <a:gsLst>
                    <a:gs pos="0">
                      <a:schemeClr val="tx1"/>
                    </a:gs>
                    <a:gs pos="100000">
                      <a:schemeClr val="tx1"/>
                    </a:gs>
                  </a:gsLst>
                  <a:lin ang="5400000" scaled="0"/>
                </a:gradFill>
              </a:endParaRPr>
            </a:p>
          </p:txBody>
        </p:sp>
        <p:sp>
          <p:nvSpPr>
            <p:cNvPr id="8" name="TextBox 7"/>
            <p:cNvSpPr txBox="1"/>
            <p:nvPr/>
          </p:nvSpPr>
          <p:spPr>
            <a:xfrm>
              <a:off x="3886200" y="3368599"/>
              <a:ext cx="7346373" cy="738664"/>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rPr>
                <a:t>Starting anti-malware products first before other 3</a:t>
              </a:r>
              <a:r>
                <a:rPr lang="en-US" sz="2400" baseline="30000" dirty="0" smtClean="0">
                  <a:gradFill>
                    <a:gsLst>
                      <a:gs pos="0">
                        <a:schemeClr val="tx1"/>
                      </a:gs>
                      <a:gs pos="100000">
                        <a:schemeClr val="tx1"/>
                      </a:gs>
                    </a:gsLst>
                    <a:lin ang="5400000" scaled="0"/>
                  </a:gradFill>
                </a:rPr>
                <a:t>rd</a:t>
              </a:r>
              <a:r>
                <a:rPr lang="en-US" sz="2400" dirty="0" smtClean="0">
                  <a:gradFill>
                    <a:gsLst>
                      <a:gs pos="0">
                        <a:schemeClr val="tx1"/>
                      </a:gs>
                      <a:gs pos="100000">
                        <a:schemeClr val="tx1"/>
                      </a:gs>
                    </a:gsLst>
                    <a:lin ang="5400000" scaled="0"/>
                  </a:gradFill>
                </a:rPr>
                <a:t> party code</a:t>
              </a:r>
              <a:endParaRPr lang="en-US" sz="2400" dirty="0">
                <a:gradFill>
                  <a:gsLst>
                    <a:gs pos="0">
                      <a:schemeClr val="tx1"/>
                    </a:gs>
                    <a:gs pos="100000">
                      <a:schemeClr val="tx1"/>
                    </a:gs>
                  </a:gsLst>
                  <a:lin ang="5400000" scaled="0"/>
                </a:gradFill>
              </a:endParaRPr>
            </a:p>
          </p:txBody>
        </p:sp>
      </p:grpSp>
      <p:grpSp>
        <p:nvGrpSpPr>
          <p:cNvPr id="11" name="Group 10"/>
          <p:cNvGrpSpPr/>
          <p:nvPr/>
        </p:nvGrpSpPr>
        <p:grpSpPr>
          <a:xfrm>
            <a:off x="665019" y="4659493"/>
            <a:ext cx="10848957" cy="1476728"/>
            <a:chOff x="665019" y="4659493"/>
            <a:chExt cx="10848957" cy="1476728"/>
          </a:xfrm>
        </p:grpSpPr>
        <p:sp>
          <p:nvSpPr>
            <p:cNvPr id="9" name="Rectangle 8"/>
            <p:cNvSpPr/>
            <p:nvPr/>
          </p:nvSpPr>
          <p:spPr bwMode="auto">
            <a:xfrm>
              <a:off x="665019" y="4659493"/>
              <a:ext cx="2836717" cy="1476728"/>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dirty="0" smtClean="0">
                  <a:gradFill>
                    <a:gsLst>
                      <a:gs pos="0">
                        <a:schemeClr val="tx1"/>
                      </a:gs>
                      <a:gs pos="100000">
                        <a:schemeClr val="tx1"/>
                      </a:gs>
                    </a:gsLst>
                    <a:lin ang="5400000" scaled="0"/>
                  </a:gradFill>
                </a:rPr>
                <a:t>Measured</a:t>
              </a:r>
              <a:br>
                <a:rPr lang="en-US" sz="3200" b="1" dirty="0" smtClean="0">
                  <a:gradFill>
                    <a:gsLst>
                      <a:gs pos="0">
                        <a:schemeClr val="tx1"/>
                      </a:gs>
                      <a:gs pos="100000">
                        <a:schemeClr val="tx1"/>
                      </a:gs>
                    </a:gsLst>
                    <a:lin ang="5400000" scaled="0"/>
                  </a:gradFill>
                </a:rPr>
              </a:br>
              <a:r>
                <a:rPr lang="en-US" sz="3200" b="1" dirty="0" smtClean="0">
                  <a:gradFill>
                    <a:gsLst>
                      <a:gs pos="0">
                        <a:schemeClr val="tx1"/>
                      </a:gs>
                      <a:gs pos="100000">
                        <a:schemeClr val="tx1"/>
                      </a:gs>
                    </a:gsLst>
                    <a:lin ang="5400000" scaled="0"/>
                  </a:gradFill>
                </a:rPr>
                <a:t>boot</a:t>
              </a:r>
              <a:endParaRPr lang="en-US" sz="3200" b="1" dirty="0">
                <a:gradFill>
                  <a:gsLst>
                    <a:gs pos="0">
                      <a:schemeClr val="tx1"/>
                    </a:gs>
                    <a:gs pos="100000">
                      <a:schemeClr val="tx1"/>
                    </a:gs>
                  </a:gsLst>
                  <a:lin ang="5400000" scaled="0"/>
                </a:gradFill>
              </a:endParaRPr>
            </a:p>
          </p:txBody>
        </p:sp>
        <p:sp>
          <p:nvSpPr>
            <p:cNvPr id="10" name="TextBox 9"/>
            <p:cNvSpPr txBox="1"/>
            <p:nvPr/>
          </p:nvSpPr>
          <p:spPr>
            <a:xfrm>
              <a:off x="3886200" y="5007253"/>
              <a:ext cx="7627776" cy="738664"/>
            </a:xfrm>
            <a:prstGeom prst="rect">
              <a:avLst/>
            </a:prstGeom>
            <a:noFill/>
          </p:spPr>
          <p:txBody>
            <a:bodyPr wrap="square" lIns="0" tIns="0" rIns="0" bIns="0" rtlCol="0">
              <a:spAutoFit/>
            </a:bodyPr>
            <a:lstStyle/>
            <a:p>
              <a:r>
                <a:rPr lang="en-US" sz="2400" dirty="0" smtClean="0">
                  <a:gradFill>
                    <a:gsLst>
                      <a:gs pos="0">
                        <a:schemeClr val="tx1"/>
                      </a:gs>
                      <a:gs pos="100000">
                        <a:schemeClr val="tx1"/>
                      </a:gs>
                    </a:gsLst>
                    <a:lin ang="5400000" scaled="0"/>
                  </a:gradFill>
                </a:rPr>
                <a:t>Recording the start state of the system as evidence for external verification</a:t>
              </a:r>
              <a:endParaRPr lang="en-US" sz="2400" dirty="0">
                <a:gradFill>
                  <a:gsLst>
                    <a:gs pos="0">
                      <a:schemeClr val="tx1"/>
                    </a:gs>
                    <a:gs pos="100000">
                      <a:schemeClr val="tx1"/>
                    </a:gs>
                  </a:gsLst>
                  <a:lin ang="5400000" scaled="0"/>
                </a:gradFill>
              </a:endParaRPr>
            </a:p>
          </p:txBody>
        </p:sp>
      </p:grpSp>
    </p:spTree>
    <p:extLst>
      <p:ext uri="{BB962C8B-B14F-4D97-AF65-F5344CB8AC3E}">
        <p14:creationId xmlns:p14="http://schemas.microsoft.com/office/powerpoint/2010/main" val="34234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UEFI </a:t>
            </a:r>
            <a:r>
              <a:rPr lang="en-US" dirty="0"/>
              <a:t>s</a:t>
            </a:r>
            <a:r>
              <a:rPr lang="en-US" dirty="0" smtClean="0"/>
              <a:t>ecure boot</a:t>
            </a:r>
            <a:endParaRPr lang="en-US" dirty="0"/>
          </a:p>
        </p:txBody>
      </p:sp>
      <p:grpSp>
        <p:nvGrpSpPr>
          <p:cNvPr id="9" name="Group 8"/>
          <p:cNvGrpSpPr/>
          <p:nvPr/>
        </p:nvGrpSpPr>
        <p:grpSpPr>
          <a:xfrm>
            <a:off x="647951" y="4154229"/>
            <a:ext cx="11020173" cy="2173295"/>
            <a:chOff x="647951" y="4154229"/>
            <a:chExt cx="11020173" cy="2173295"/>
          </a:xfrm>
        </p:grpSpPr>
        <p:sp>
          <p:nvSpPr>
            <p:cNvPr id="20" name="Rectangle 19"/>
            <p:cNvSpPr/>
            <p:nvPr/>
          </p:nvSpPr>
          <p:spPr bwMode="auto">
            <a:xfrm>
              <a:off x="647951" y="4154229"/>
              <a:ext cx="11020173" cy="1210572"/>
            </a:xfrm>
            <a:prstGeom prst="rect">
              <a:avLst/>
            </a:prstGeom>
            <a:solidFill>
              <a:srgbClr val="0070C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14" name="Text Placeholder 2"/>
            <p:cNvSpPr txBox="1">
              <a:spLocks/>
            </p:cNvSpPr>
            <p:nvPr/>
          </p:nvSpPr>
          <p:spPr>
            <a:xfrm>
              <a:off x="2218773" y="5511916"/>
              <a:ext cx="8432678" cy="81560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lnSpc>
                  <a:spcPct val="100000"/>
                </a:lnSpc>
                <a:spcBef>
                  <a:spcPct val="0"/>
                </a:spcBef>
                <a:spcAft>
                  <a:spcPts val="600"/>
                </a:spcAft>
              </a:pPr>
              <a:r>
                <a:rPr lang="en-US" sz="2400" dirty="0" smtClean="0">
                  <a:gradFill>
                    <a:gsLst>
                      <a:gs pos="0">
                        <a:schemeClr val="tx1"/>
                      </a:gs>
                      <a:gs pos="100000">
                        <a:schemeClr val="tx1"/>
                      </a:gs>
                    </a:gsLst>
                    <a:lin ang="5400000" scaled="0"/>
                  </a:gradFill>
                </a:rPr>
                <a:t>UEFI will only launch a verified OS loader – such as Windows 8</a:t>
              </a:r>
            </a:p>
            <a:p>
              <a:pPr fontAlgn="base">
                <a:lnSpc>
                  <a:spcPct val="100000"/>
                </a:lnSpc>
                <a:spcBef>
                  <a:spcPct val="0"/>
                </a:spcBef>
                <a:spcAft>
                  <a:spcPts val="600"/>
                </a:spcAft>
              </a:pPr>
              <a:r>
                <a:rPr lang="en-US" sz="2400" dirty="0" smtClean="0">
                  <a:gradFill>
                    <a:gsLst>
                      <a:gs pos="0">
                        <a:schemeClr val="tx1"/>
                      </a:gs>
                      <a:gs pos="100000">
                        <a:schemeClr val="tx1"/>
                      </a:gs>
                    </a:gsLst>
                    <a:lin ang="5400000" scaled="0"/>
                  </a:gradFill>
                </a:rPr>
                <a:t>Essentially malware </a:t>
              </a:r>
              <a:r>
                <a:rPr lang="en-US" sz="2400" dirty="0">
                  <a:gradFill>
                    <a:gsLst>
                      <a:gs pos="0">
                        <a:schemeClr val="tx1"/>
                      </a:gs>
                      <a:gs pos="100000">
                        <a:schemeClr val="tx1"/>
                      </a:gs>
                    </a:gsLst>
                    <a:lin ang="5400000" scaled="0"/>
                  </a:gradFill>
                </a:rPr>
                <a:t>cannot </a:t>
              </a:r>
              <a:r>
                <a:rPr lang="en-US" sz="2400" dirty="0" smtClean="0">
                  <a:gradFill>
                    <a:gsLst>
                      <a:gs pos="0">
                        <a:schemeClr val="tx1"/>
                      </a:gs>
                      <a:gs pos="100000">
                        <a:schemeClr val="tx1"/>
                      </a:gs>
                    </a:gsLst>
                    <a:lin ang="5400000" scaled="0"/>
                  </a:gradFill>
                </a:rPr>
                <a:t>replace the </a:t>
              </a:r>
              <a:r>
                <a:rPr lang="en-US" sz="2400" dirty="0">
                  <a:gradFill>
                    <a:gsLst>
                      <a:gs pos="0">
                        <a:schemeClr val="tx1"/>
                      </a:gs>
                      <a:gs pos="100000">
                        <a:schemeClr val="tx1"/>
                      </a:gs>
                    </a:gsLst>
                    <a:lin ang="5400000" scaled="0"/>
                  </a:gradFill>
                </a:rPr>
                <a:t>boot loader </a:t>
              </a:r>
            </a:p>
          </p:txBody>
        </p:sp>
        <p:sp>
          <p:nvSpPr>
            <p:cNvPr id="15" name="Pentagon 14"/>
            <p:cNvSpPr/>
            <p:nvPr/>
          </p:nvSpPr>
          <p:spPr bwMode="auto">
            <a:xfrm>
              <a:off x="3081215" y="4384625"/>
              <a:ext cx="2659225" cy="773057"/>
            </a:xfrm>
            <a:prstGeom prst="homePlat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Native UEFI 2.3.1</a:t>
              </a:r>
            </a:p>
          </p:txBody>
        </p:sp>
        <p:sp>
          <p:nvSpPr>
            <p:cNvPr id="16" name="Chevron 15"/>
            <p:cNvSpPr/>
            <p:nvPr/>
          </p:nvSpPr>
          <p:spPr bwMode="auto">
            <a:xfrm>
              <a:off x="5507175" y="4384625"/>
              <a:ext cx="2687216" cy="773057"/>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a:gradFill>
                    <a:gsLst>
                      <a:gs pos="0">
                        <a:schemeClr val="tx1"/>
                      </a:gs>
                      <a:gs pos="100000">
                        <a:schemeClr val="tx1"/>
                      </a:gs>
                    </a:gsLst>
                    <a:lin ang="5400000" scaled="0"/>
                  </a:gradFill>
                </a:rPr>
                <a:t>Verified OS Loader Only</a:t>
              </a:r>
            </a:p>
          </p:txBody>
        </p:sp>
        <p:sp>
          <p:nvSpPr>
            <p:cNvPr id="17" name="Chevron 16"/>
            <p:cNvSpPr/>
            <p:nvPr/>
          </p:nvSpPr>
          <p:spPr bwMode="auto">
            <a:xfrm>
              <a:off x="7964235" y="4384625"/>
              <a:ext cx="2687216" cy="773057"/>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OS Start</a:t>
              </a:r>
            </a:p>
          </p:txBody>
        </p:sp>
        <p:sp>
          <p:nvSpPr>
            <p:cNvPr id="18" name="TextBox 17"/>
            <p:cNvSpPr txBox="1"/>
            <p:nvPr/>
          </p:nvSpPr>
          <p:spPr>
            <a:xfrm>
              <a:off x="855614" y="4437728"/>
              <a:ext cx="2034211" cy="666849"/>
            </a:xfrm>
            <a:prstGeom prst="rect">
              <a:avLst/>
            </a:prstGeom>
            <a:noFill/>
          </p:spPr>
          <p:txBody>
            <a:bodyPr wrap="none" lIns="0" tIns="0" rIns="0" bIns="0" rtlCol="0">
              <a:spAutoFit/>
            </a:bodyPr>
            <a:lstStyle>
              <a:defPPr>
                <a:defRPr lang="en-US"/>
              </a:defPPr>
              <a:lvl1pPr algn="ctr">
                <a:lnSpc>
                  <a:spcPts val="2600"/>
                </a:lnSpc>
                <a:defRPr sz="2400" b="1">
                  <a:gradFill>
                    <a:gsLst>
                      <a:gs pos="0">
                        <a:schemeClr val="tx1"/>
                      </a:gs>
                      <a:gs pos="86000">
                        <a:schemeClr val="tx1"/>
                      </a:gs>
                    </a:gsLst>
                    <a:lin ang="5400000" scaled="0"/>
                  </a:gradFill>
                </a:defRPr>
              </a:lvl1pPr>
            </a:lstStyle>
            <a:p>
              <a:r>
                <a:rPr lang="en-US" dirty="0"/>
                <a:t>Secure Boot</a:t>
              </a:r>
              <a:br>
                <a:rPr lang="en-US" dirty="0"/>
              </a:br>
              <a:r>
                <a:rPr lang="en-US" dirty="0" smtClean="0"/>
                <a:t>with </a:t>
              </a:r>
              <a:r>
                <a:rPr lang="en-US" dirty="0"/>
                <a:t>Windows 8</a:t>
              </a:r>
            </a:p>
          </p:txBody>
        </p:sp>
      </p:grpSp>
      <p:grpSp>
        <p:nvGrpSpPr>
          <p:cNvPr id="8" name="Group 7"/>
          <p:cNvGrpSpPr/>
          <p:nvPr/>
        </p:nvGrpSpPr>
        <p:grpSpPr>
          <a:xfrm>
            <a:off x="647952" y="1084845"/>
            <a:ext cx="11020173" cy="1776964"/>
            <a:chOff x="647952" y="1084845"/>
            <a:chExt cx="11020173" cy="1776964"/>
          </a:xfrm>
        </p:grpSpPr>
        <p:sp>
          <p:nvSpPr>
            <p:cNvPr id="19" name="Rectangle 18"/>
            <p:cNvSpPr/>
            <p:nvPr/>
          </p:nvSpPr>
          <p:spPr bwMode="auto">
            <a:xfrm>
              <a:off x="647952" y="1084845"/>
              <a:ext cx="11020173" cy="1210572"/>
            </a:xfrm>
            <a:prstGeom prst="rect">
              <a:avLst/>
            </a:prstGeom>
            <a:solidFill>
              <a:srgbClr val="0070C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5" name="TextBox 4"/>
            <p:cNvSpPr txBox="1"/>
            <p:nvPr/>
          </p:nvSpPr>
          <p:spPr>
            <a:xfrm>
              <a:off x="1005494" y="1372656"/>
              <a:ext cx="1734449" cy="666849"/>
            </a:xfrm>
            <a:prstGeom prst="rect">
              <a:avLst/>
            </a:prstGeom>
            <a:noFill/>
          </p:spPr>
          <p:txBody>
            <a:bodyPr wrap="none" lIns="0" tIns="0" rIns="0" bIns="0" rtlCol="0">
              <a:spAutoFit/>
            </a:bodyPr>
            <a:lstStyle/>
            <a:p>
              <a:pPr algn="ctr">
                <a:lnSpc>
                  <a:spcPts val="2600"/>
                </a:lnSpc>
              </a:pPr>
              <a:r>
                <a:rPr lang="en-US" sz="2400" b="1" dirty="0" smtClean="0">
                  <a:gradFill>
                    <a:gsLst>
                      <a:gs pos="0">
                        <a:schemeClr val="tx1"/>
                      </a:gs>
                      <a:gs pos="86000">
                        <a:schemeClr val="tx1"/>
                      </a:gs>
                    </a:gsLst>
                    <a:lin ang="5400000" scaled="0"/>
                  </a:gradFill>
                </a:rPr>
                <a:t>Existing Boot </a:t>
              </a:r>
            </a:p>
            <a:p>
              <a:pPr algn="ctr">
                <a:lnSpc>
                  <a:spcPts val="2600"/>
                </a:lnSpc>
              </a:pPr>
              <a:r>
                <a:rPr lang="en-US" sz="2400" b="1" dirty="0" smtClean="0">
                  <a:gradFill>
                    <a:gsLst>
                      <a:gs pos="0">
                        <a:schemeClr val="tx1"/>
                      </a:gs>
                      <a:gs pos="86000">
                        <a:schemeClr val="tx1"/>
                      </a:gs>
                    </a:gsLst>
                    <a:lin ang="5400000" scaled="0"/>
                  </a:gradFill>
                </a:rPr>
                <a:t>Processes</a:t>
              </a:r>
            </a:p>
          </p:txBody>
        </p:sp>
        <p:sp>
          <p:nvSpPr>
            <p:cNvPr id="11" name="Pentagon 10"/>
            <p:cNvSpPr/>
            <p:nvPr/>
          </p:nvSpPr>
          <p:spPr bwMode="auto">
            <a:xfrm>
              <a:off x="3081215" y="1293577"/>
              <a:ext cx="2659225" cy="773057"/>
            </a:xfrm>
            <a:prstGeom prst="homePlat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gradFill>
                    <a:gsLst>
                      <a:gs pos="0">
                        <a:schemeClr val="tx1"/>
                      </a:gs>
                      <a:gs pos="100000">
                        <a:schemeClr val="tx1"/>
                      </a:gs>
                    </a:gsLst>
                    <a:lin ang="5400000" scaled="0"/>
                  </a:gradFill>
                </a:rPr>
                <a:t>BIOS</a:t>
              </a:r>
            </a:p>
          </p:txBody>
        </p:sp>
        <p:sp>
          <p:nvSpPr>
            <p:cNvPr id="12" name="Chevron 11"/>
            <p:cNvSpPr/>
            <p:nvPr/>
          </p:nvSpPr>
          <p:spPr bwMode="auto">
            <a:xfrm>
              <a:off x="5507175" y="1293577"/>
              <a:ext cx="2687216" cy="773057"/>
            </a:xfrm>
            <a:prstGeom prst="chevron">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a:gradFill>
                    <a:gsLst>
                      <a:gs pos="0">
                        <a:schemeClr val="tx1"/>
                      </a:gs>
                      <a:gs pos="100000">
                        <a:schemeClr val="tx1"/>
                      </a:gs>
                    </a:gsLst>
                    <a:lin ang="5400000" scaled="0"/>
                  </a:gradFill>
                </a:rPr>
                <a:t>Any OS Loader Code</a:t>
              </a:r>
            </a:p>
          </p:txBody>
        </p:sp>
        <p:sp>
          <p:nvSpPr>
            <p:cNvPr id="13" name="Chevron 12"/>
            <p:cNvSpPr/>
            <p:nvPr/>
          </p:nvSpPr>
          <p:spPr bwMode="auto">
            <a:xfrm>
              <a:off x="7964235" y="1293577"/>
              <a:ext cx="2687216" cy="773057"/>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OS Start</a:t>
              </a:r>
            </a:p>
          </p:txBody>
        </p:sp>
        <p:sp>
          <p:nvSpPr>
            <p:cNvPr id="22" name="Text Placeholder 2"/>
            <p:cNvSpPr txBox="1">
              <a:spLocks/>
            </p:cNvSpPr>
            <p:nvPr/>
          </p:nvSpPr>
          <p:spPr>
            <a:xfrm>
              <a:off x="2218773" y="2492477"/>
              <a:ext cx="8432678" cy="36933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lnSpc>
                  <a:spcPct val="100000"/>
                </a:lnSpc>
                <a:spcBef>
                  <a:spcPct val="0"/>
                </a:spcBef>
                <a:spcAft>
                  <a:spcPts val="600"/>
                </a:spcAft>
              </a:pPr>
              <a:r>
                <a:rPr lang="en-US" sz="2400" dirty="0">
                  <a:gradFill>
                    <a:gsLst>
                      <a:gs pos="0">
                        <a:schemeClr val="tx1"/>
                      </a:gs>
                      <a:gs pos="100000">
                        <a:schemeClr val="tx1"/>
                      </a:gs>
                    </a:gsLst>
                    <a:lin ang="5400000" scaled="0"/>
                  </a:gradFill>
                </a:rPr>
                <a:t>The BIOS starts any OS loader, even </a:t>
              </a:r>
              <a:r>
                <a:rPr lang="en-US" sz="2400" dirty="0" smtClean="0">
                  <a:gradFill>
                    <a:gsLst>
                      <a:gs pos="0">
                        <a:schemeClr val="tx1"/>
                      </a:gs>
                      <a:gs pos="100000">
                        <a:schemeClr val="tx1"/>
                      </a:gs>
                    </a:gsLst>
                    <a:lin ang="5400000" scaled="0"/>
                  </a:gradFill>
                </a:rPr>
                <a:t>malware</a:t>
              </a:r>
              <a:endParaRPr lang="en-US" sz="2400" dirty="0">
                <a:gradFill>
                  <a:gsLst>
                    <a:gs pos="0">
                      <a:schemeClr val="tx1"/>
                    </a:gs>
                    <a:gs pos="100000">
                      <a:schemeClr val="tx1"/>
                    </a:gs>
                  </a:gsLst>
                  <a:lin ang="5400000" scaled="0"/>
                </a:gradFill>
              </a:endParaRPr>
            </a:p>
          </p:txBody>
        </p:sp>
      </p:grpSp>
      <p:sp>
        <p:nvSpPr>
          <p:cNvPr id="23" name="Text Placeholder 2"/>
          <p:cNvSpPr txBox="1">
            <a:spLocks/>
          </p:cNvSpPr>
          <p:nvPr/>
        </p:nvSpPr>
        <p:spPr>
          <a:xfrm>
            <a:off x="2214424" y="2942498"/>
            <a:ext cx="8432678" cy="81560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lnSpc>
                <a:spcPct val="100000"/>
              </a:lnSpc>
              <a:spcBef>
                <a:spcPct val="0"/>
              </a:spcBef>
              <a:spcAft>
                <a:spcPts val="600"/>
              </a:spcAft>
            </a:pPr>
            <a:r>
              <a:rPr lang="en-US" sz="2400" dirty="0">
                <a:gradFill>
                  <a:gsLst>
                    <a:gs pos="0">
                      <a:schemeClr val="tx1"/>
                    </a:gs>
                    <a:gs pos="100000">
                      <a:schemeClr val="tx1"/>
                    </a:gs>
                  </a:gsLst>
                  <a:lin ang="5400000" scaled="0"/>
                </a:gradFill>
              </a:rPr>
              <a:t>Now firmware enforces policy, only starting trusted OS loaders</a:t>
            </a:r>
          </a:p>
          <a:p>
            <a:pPr fontAlgn="base">
              <a:lnSpc>
                <a:spcPct val="100000"/>
              </a:lnSpc>
              <a:spcBef>
                <a:spcPct val="0"/>
              </a:spcBef>
              <a:spcAft>
                <a:spcPts val="600"/>
              </a:spcAft>
            </a:pPr>
            <a:r>
              <a:rPr lang="en-US" sz="2400" dirty="0">
                <a:gradFill>
                  <a:gsLst>
                    <a:gs pos="0">
                      <a:schemeClr val="tx1"/>
                    </a:gs>
                    <a:gs pos="100000">
                      <a:schemeClr val="tx1"/>
                    </a:gs>
                  </a:gsLst>
                  <a:lin ang="5400000" scaled="0"/>
                </a:gradFill>
              </a:rPr>
              <a:t>OS loader enforces signature verification of later components</a:t>
            </a:r>
            <a:endParaRPr lang="en-US" sz="2400" dirty="0"/>
          </a:p>
        </p:txBody>
      </p:sp>
    </p:spTree>
    <p:extLst>
      <p:ext uri="{BB962C8B-B14F-4D97-AF65-F5344CB8AC3E}">
        <p14:creationId xmlns:p14="http://schemas.microsoft.com/office/powerpoint/2010/main" val="116669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t>
            </a:r>
            <a:r>
              <a:rPr lang="en-US" dirty="0"/>
              <a:t>l</a:t>
            </a:r>
            <a:r>
              <a:rPr lang="en-US" dirty="0" smtClean="0"/>
              <a:t>aunch anti-malware (ELAM)</a:t>
            </a:r>
            <a:endParaRPr lang="en-US" dirty="0"/>
          </a:p>
        </p:txBody>
      </p:sp>
      <p:grpSp>
        <p:nvGrpSpPr>
          <p:cNvPr id="4" name="Group 3"/>
          <p:cNvGrpSpPr/>
          <p:nvPr/>
        </p:nvGrpSpPr>
        <p:grpSpPr>
          <a:xfrm>
            <a:off x="600452" y="1084844"/>
            <a:ext cx="11120495" cy="1373347"/>
            <a:chOff x="600452" y="1084844"/>
            <a:chExt cx="11120495" cy="1373347"/>
          </a:xfrm>
        </p:grpSpPr>
        <p:sp>
          <p:nvSpPr>
            <p:cNvPr id="41" name="Rectangle 40"/>
            <p:cNvSpPr/>
            <p:nvPr/>
          </p:nvSpPr>
          <p:spPr bwMode="auto">
            <a:xfrm>
              <a:off x="600452" y="1084844"/>
              <a:ext cx="11120495" cy="1373347"/>
            </a:xfrm>
            <a:prstGeom prst="rect">
              <a:avLst/>
            </a:prstGeom>
            <a:solidFill>
              <a:srgbClr val="0070C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11" name="TextBox 10"/>
            <p:cNvSpPr txBox="1"/>
            <p:nvPr/>
          </p:nvSpPr>
          <p:spPr>
            <a:xfrm>
              <a:off x="882666" y="1438092"/>
              <a:ext cx="1739259" cy="666849"/>
            </a:xfrm>
            <a:prstGeom prst="rect">
              <a:avLst/>
            </a:prstGeom>
            <a:noFill/>
          </p:spPr>
          <p:txBody>
            <a:bodyPr wrap="none" lIns="0" tIns="0" rIns="0" bIns="0" rtlCol="0">
              <a:spAutoFit/>
            </a:bodyPr>
            <a:lstStyle>
              <a:defPPr>
                <a:defRPr lang="en-US"/>
              </a:defPPr>
              <a:lvl1pPr algn="ctr">
                <a:lnSpc>
                  <a:spcPts val="2600"/>
                </a:lnSpc>
                <a:defRPr sz="2400" b="1">
                  <a:gradFill>
                    <a:gsLst>
                      <a:gs pos="0">
                        <a:schemeClr val="tx1"/>
                      </a:gs>
                      <a:gs pos="86000">
                        <a:schemeClr val="tx1"/>
                      </a:gs>
                    </a:gsLst>
                    <a:lin ang="5400000" scaled="0"/>
                  </a:gradFill>
                </a:defRPr>
              </a:lvl1pPr>
            </a:lstStyle>
            <a:p>
              <a:r>
                <a:rPr lang="en-US" dirty="0"/>
                <a:t>Existing </a:t>
              </a:r>
              <a:r>
                <a:rPr lang="en-US" dirty="0" smtClean="0"/>
                <a:t>boot </a:t>
              </a:r>
              <a:endParaRPr lang="en-US" dirty="0"/>
            </a:p>
            <a:p>
              <a:r>
                <a:rPr lang="en-US" dirty="0"/>
                <a:t>p</a:t>
              </a:r>
              <a:r>
                <a:rPr lang="en-US" dirty="0" smtClean="0"/>
                <a:t>rocesses</a:t>
              </a:r>
              <a:endParaRPr lang="en-US" dirty="0"/>
            </a:p>
          </p:txBody>
        </p:sp>
        <p:sp>
          <p:nvSpPr>
            <p:cNvPr id="16" name="Pentagon 15"/>
            <p:cNvSpPr/>
            <p:nvPr/>
          </p:nvSpPr>
          <p:spPr bwMode="auto">
            <a:xfrm>
              <a:off x="3005267" y="1293577"/>
              <a:ext cx="1951852" cy="963275"/>
            </a:xfrm>
            <a:prstGeom prst="homePlat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gradFill>
                    <a:gsLst>
                      <a:gs pos="0">
                        <a:schemeClr val="tx1"/>
                      </a:gs>
                      <a:gs pos="100000">
                        <a:schemeClr val="tx1"/>
                      </a:gs>
                    </a:gsLst>
                    <a:lin ang="5400000" scaled="0"/>
                  </a:gradFill>
                </a:rPr>
                <a:t>BIOS</a:t>
              </a:r>
            </a:p>
          </p:txBody>
        </p:sp>
        <p:sp>
          <p:nvSpPr>
            <p:cNvPr id="17" name="Chevron 16"/>
            <p:cNvSpPr/>
            <p:nvPr/>
          </p:nvSpPr>
          <p:spPr bwMode="auto">
            <a:xfrm>
              <a:off x="4532134" y="1293577"/>
              <a:ext cx="2079918" cy="963275"/>
            </a:xfrm>
            <a:prstGeom prst="chevron">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ts val="2000"/>
                </a:lnSpc>
                <a:spcBef>
                  <a:spcPct val="0"/>
                </a:spcBef>
                <a:spcAft>
                  <a:spcPct val="0"/>
                </a:spcAft>
              </a:pPr>
              <a:r>
                <a:rPr lang="en-US" sz="2000" b="1" dirty="0" smtClean="0">
                  <a:gradFill>
                    <a:gsLst>
                      <a:gs pos="0">
                        <a:schemeClr val="tx1"/>
                      </a:gs>
                      <a:gs pos="100000">
                        <a:schemeClr val="tx1"/>
                      </a:gs>
                    </a:gsLst>
                    <a:lin ang="5400000" scaled="0"/>
                  </a:gradFill>
                </a:rPr>
                <a:t>Any Loader Code</a:t>
              </a:r>
            </a:p>
          </p:txBody>
        </p:sp>
        <p:sp>
          <p:nvSpPr>
            <p:cNvPr id="18" name="Chevron 17"/>
            <p:cNvSpPr/>
            <p:nvPr/>
          </p:nvSpPr>
          <p:spPr bwMode="auto">
            <a:xfrm>
              <a:off x="7837770" y="1293577"/>
              <a:ext cx="2079918"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ts val="2000"/>
                </a:lnSpc>
                <a:spcBef>
                  <a:spcPct val="0"/>
                </a:spcBef>
                <a:spcAft>
                  <a:spcPct val="0"/>
                </a:spcAft>
              </a:pPr>
              <a:r>
                <a:rPr lang="en-US" sz="2000" b="1" dirty="0">
                  <a:gradFill>
                    <a:gsLst>
                      <a:gs pos="0">
                        <a:schemeClr val="tx1"/>
                      </a:gs>
                      <a:gs pos="100000">
                        <a:schemeClr val="tx1"/>
                      </a:gs>
                    </a:gsLst>
                    <a:lin ang="5400000" scaled="0"/>
                  </a:gradFill>
                </a:rPr>
                <a:t>Anti-</a:t>
              </a:r>
              <a:br>
                <a:rPr lang="en-US" sz="2000" b="1" dirty="0">
                  <a:gradFill>
                    <a:gsLst>
                      <a:gs pos="0">
                        <a:schemeClr val="tx1"/>
                      </a:gs>
                      <a:gs pos="100000">
                        <a:schemeClr val="tx1"/>
                      </a:gs>
                    </a:gsLst>
                    <a:lin ang="5400000" scaled="0"/>
                  </a:gradFill>
                </a:rPr>
              </a:br>
              <a:r>
                <a:rPr lang="en-US" sz="2000" b="1" dirty="0">
                  <a:gradFill>
                    <a:gsLst>
                      <a:gs pos="0">
                        <a:schemeClr val="tx1"/>
                      </a:gs>
                      <a:gs pos="100000">
                        <a:schemeClr val="tx1"/>
                      </a:gs>
                    </a:gsLst>
                    <a:lin ang="5400000" scaled="0"/>
                  </a:gradFill>
                </a:rPr>
                <a:t>Malware Software</a:t>
              </a:r>
            </a:p>
          </p:txBody>
        </p:sp>
        <p:sp>
          <p:nvSpPr>
            <p:cNvPr id="19" name="Chevron 18"/>
            <p:cNvSpPr/>
            <p:nvPr/>
          </p:nvSpPr>
          <p:spPr bwMode="auto">
            <a:xfrm>
              <a:off x="6190118" y="1294150"/>
              <a:ext cx="2079918" cy="963275"/>
            </a:xfrm>
            <a:prstGeom prst="chevron">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ts val="2000"/>
                </a:lnSpc>
                <a:spcBef>
                  <a:spcPct val="0"/>
                </a:spcBef>
                <a:spcAft>
                  <a:spcPct val="0"/>
                </a:spcAft>
              </a:pPr>
              <a:r>
                <a:rPr lang="en-US" sz="2000" b="1" dirty="0">
                  <a:gradFill>
                    <a:gsLst>
                      <a:gs pos="0">
                        <a:schemeClr val="tx1"/>
                      </a:gs>
                      <a:gs pos="100000">
                        <a:schemeClr val="tx1"/>
                      </a:gs>
                    </a:gsLst>
                    <a:lin ang="5400000" scaled="0"/>
                  </a:gradFill>
                </a:rPr>
                <a:t>Any 3rd</a:t>
              </a:r>
              <a:br>
                <a:rPr lang="en-US" sz="2000" b="1" dirty="0">
                  <a:gradFill>
                    <a:gsLst>
                      <a:gs pos="0">
                        <a:schemeClr val="tx1"/>
                      </a:gs>
                      <a:gs pos="100000">
                        <a:schemeClr val="tx1"/>
                      </a:gs>
                    </a:gsLst>
                    <a:lin ang="5400000" scaled="0"/>
                  </a:gradFill>
                </a:rPr>
              </a:br>
              <a:r>
                <a:rPr lang="en-US" sz="2000" b="1" dirty="0">
                  <a:gradFill>
                    <a:gsLst>
                      <a:gs pos="0">
                        <a:schemeClr val="tx1"/>
                      </a:gs>
                      <a:gs pos="100000">
                        <a:schemeClr val="tx1"/>
                      </a:gs>
                    </a:gsLst>
                    <a:lin ang="5400000" scaled="0"/>
                  </a:gradFill>
                </a:rPr>
                <a:t>Party Drivers</a:t>
              </a:r>
            </a:p>
          </p:txBody>
        </p:sp>
        <p:sp>
          <p:nvSpPr>
            <p:cNvPr id="20" name="Chevron 19"/>
            <p:cNvSpPr/>
            <p:nvPr/>
          </p:nvSpPr>
          <p:spPr bwMode="auto">
            <a:xfrm>
              <a:off x="9493207" y="1294150"/>
              <a:ext cx="2180239"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ts val="2000"/>
                </a:lnSpc>
                <a:spcBef>
                  <a:spcPct val="0"/>
                </a:spcBef>
                <a:spcAft>
                  <a:spcPct val="0"/>
                </a:spcAft>
              </a:pPr>
              <a:r>
                <a:rPr lang="en-US" sz="2000" b="1" dirty="0" smtClean="0">
                  <a:gradFill>
                    <a:gsLst>
                      <a:gs pos="0">
                        <a:schemeClr val="tx1"/>
                      </a:gs>
                      <a:gs pos="100000">
                        <a:schemeClr val="tx1"/>
                      </a:gs>
                    </a:gsLst>
                    <a:lin ang="5400000" scaled="0"/>
                  </a:gradFill>
                </a:rPr>
                <a:t>Windows </a:t>
              </a:r>
              <a:r>
                <a:rPr lang="en-US" sz="2000" b="1" dirty="0">
                  <a:gradFill>
                    <a:gsLst>
                      <a:gs pos="0">
                        <a:schemeClr val="tx1"/>
                      </a:gs>
                      <a:gs pos="100000">
                        <a:schemeClr val="tx1"/>
                      </a:gs>
                    </a:gsLst>
                    <a:lin ang="5400000" scaled="0"/>
                  </a:gradFill>
                </a:rPr>
                <a:t>Logon</a:t>
              </a:r>
            </a:p>
          </p:txBody>
        </p:sp>
      </p:grpSp>
      <p:grpSp>
        <p:nvGrpSpPr>
          <p:cNvPr id="7" name="Group 6"/>
          <p:cNvGrpSpPr/>
          <p:nvPr/>
        </p:nvGrpSpPr>
        <p:grpSpPr>
          <a:xfrm>
            <a:off x="600452" y="2693969"/>
            <a:ext cx="11120495" cy="3679737"/>
            <a:chOff x="600452" y="2693969"/>
            <a:chExt cx="11120495" cy="3679737"/>
          </a:xfrm>
        </p:grpSpPr>
        <p:sp>
          <p:nvSpPr>
            <p:cNvPr id="42" name="Rectangle 41"/>
            <p:cNvSpPr/>
            <p:nvPr/>
          </p:nvSpPr>
          <p:spPr bwMode="auto">
            <a:xfrm>
              <a:off x="600452" y="2953379"/>
              <a:ext cx="11120495" cy="1334439"/>
            </a:xfrm>
            <a:prstGeom prst="rect">
              <a:avLst/>
            </a:prstGeom>
            <a:solidFill>
              <a:srgbClr val="0070C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29" name="TextBox 28"/>
            <p:cNvSpPr txBox="1"/>
            <p:nvPr/>
          </p:nvSpPr>
          <p:spPr>
            <a:xfrm>
              <a:off x="917803" y="3215792"/>
              <a:ext cx="1668983" cy="769441"/>
            </a:xfrm>
            <a:prstGeom prst="rect">
              <a:avLst/>
            </a:prstGeom>
            <a:noFill/>
          </p:spPr>
          <p:txBody>
            <a:bodyPr wrap="none" lIns="0" tIns="0" rIns="0" bIns="0" rtlCol="0">
              <a:spAutoFit/>
            </a:bodyPr>
            <a:lstStyle/>
            <a:p>
              <a:pPr algn="ctr">
                <a:lnSpc>
                  <a:spcPts val="3000"/>
                </a:lnSpc>
              </a:pPr>
              <a:r>
                <a:rPr lang="en-US" sz="2400" b="1" dirty="0">
                  <a:gradFill>
                    <a:gsLst>
                      <a:gs pos="0">
                        <a:schemeClr val="tx1"/>
                      </a:gs>
                      <a:gs pos="86000">
                        <a:schemeClr val="tx1"/>
                      </a:gs>
                    </a:gsLst>
                    <a:lin ang="5400000" scaled="0"/>
                  </a:gradFill>
                </a:rPr>
                <a:t>Windows 8</a:t>
              </a:r>
              <a:br>
                <a:rPr lang="en-US" sz="2400" b="1" dirty="0">
                  <a:gradFill>
                    <a:gsLst>
                      <a:gs pos="0">
                        <a:schemeClr val="tx1"/>
                      </a:gs>
                      <a:gs pos="86000">
                        <a:schemeClr val="tx1"/>
                      </a:gs>
                    </a:gsLst>
                    <a:lin ang="5400000" scaled="0"/>
                  </a:gradFill>
                </a:rPr>
              </a:br>
              <a:r>
                <a:rPr lang="en-US" sz="2400" b="1" dirty="0" smtClean="0">
                  <a:gradFill>
                    <a:gsLst>
                      <a:gs pos="0">
                        <a:schemeClr val="tx1"/>
                      </a:gs>
                      <a:gs pos="86000">
                        <a:schemeClr val="tx1"/>
                      </a:gs>
                    </a:gsLst>
                    <a:lin ang="5400000" scaled="0"/>
                  </a:gradFill>
                </a:rPr>
                <a:t>boot </a:t>
              </a:r>
              <a:r>
                <a:rPr lang="en-US" sz="2400" b="1" dirty="0">
                  <a:gradFill>
                    <a:gsLst>
                      <a:gs pos="0">
                        <a:schemeClr val="tx1"/>
                      </a:gs>
                      <a:gs pos="86000">
                        <a:schemeClr val="tx1"/>
                      </a:gs>
                    </a:gsLst>
                    <a:lin ang="5400000" scaled="0"/>
                  </a:gradFill>
                </a:rPr>
                <a:t>p</a:t>
              </a:r>
              <a:r>
                <a:rPr lang="en-US" sz="2400" b="1" dirty="0" smtClean="0">
                  <a:gradFill>
                    <a:gsLst>
                      <a:gs pos="0">
                        <a:schemeClr val="tx1"/>
                      </a:gs>
                      <a:gs pos="86000">
                        <a:schemeClr val="tx1"/>
                      </a:gs>
                    </a:gsLst>
                    <a:lin ang="5400000" scaled="0"/>
                  </a:gradFill>
                </a:rPr>
                <a:t>rocess</a:t>
              </a:r>
              <a:endParaRPr lang="en-US" sz="2400" b="1" dirty="0">
                <a:gradFill>
                  <a:gsLst>
                    <a:gs pos="0">
                      <a:schemeClr val="tx1"/>
                    </a:gs>
                    <a:gs pos="86000">
                      <a:schemeClr val="tx1"/>
                    </a:gs>
                  </a:gsLst>
                  <a:lin ang="5400000" scaled="0"/>
                </a:gradFill>
              </a:endParaRPr>
            </a:p>
          </p:txBody>
        </p:sp>
        <p:sp>
          <p:nvSpPr>
            <p:cNvPr id="30" name="Pentagon 29"/>
            <p:cNvSpPr/>
            <p:nvPr/>
          </p:nvSpPr>
          <p:spPr bwMode="auto">
            <a:xfrm>
              <a:off x="3005266" y="3105635"/>
              <a:ext cx="1951852" cy="963275"/>
            </a:xfrm>
            <a:prstGeom prst="homePlat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2000" b="1" dirty="0" smtClean="0">
                  <a:gradFill>
                    <a:gsLst>
                      <a:gs pos="0">
                        <a:schemeClr val="tx1"/>
                      </a:gs>
                      <a:gs pos="100000">
                        <a:schemeClr val="tx1"/>
                      </a:gs>
                    </a:gsLst>
                    <a:lin ang="5400000" scaled="0"/>
                  </a:gradFill>
                </a:rPr>
                <a:t>Native UEFI</a:t>
              </a:r>
            </a:p>
          </p:txBody>
        </p:sp>
        <p:sp>
          <p:nvSpPr>
            <p:cNvPr id="31" name="Chevron 30"/>
            <p:cNvSpPr/>
            <p:nvPr/>
          </p:nvSpPr>
          <p:spPr bwMode="auto">
            <a:xfrm>
              <a:off x="4532133" y="3105635"/>
              <a:ext cx="2079918"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b="1" dirty="0">
                  <a:gradFill>
                    <a:gsLst>
                      <a:gs pos="0">
                        <a:schemeClr val="tx1"/>
                      </a:gs>
                      <a:gs pos="100000">
                        <a:schemeClr val="tx1"/>
                      </a:gs>
                    </a:gsLst>
                    <a:lin ang="5400000" scaled="0"/>
                  </a:gradFill>
                </a:rPr>
                <a:t>Windows 8 OS Loader</a:t>
              </a:r>
            </a:p>
          </p:txBody>
        </p:sp>
        <p:sp>
          <p:nvSpPr>
            <p:cNvPr id="32" name="Chevron 31"/>
            <p:cNvSpPr/>
            <p:nvPr/>
          </p:nvSpPr>
          <p:spPr bwMode="auto">
            <a:xfrm>
              <a:off x="7837769" y="3105635"/>
              <a:ext cx="2079918"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ts val="2000"/>
                </a:lnSpc>
                <a:spcBef>
                  <a:spcPct val="0"/>
                </a:spcBef>
                <a:spcAft>
                  <a:spcPct val="0"/>
                </a:spcAft>
              </a:pPr>
              <a:r>
                <a:rPr lang="en-US" sz="2000" b="1" dirty="0">
                  <a:gradFill>
                    <a:gsLst>
                      <a:gs pos="0">
                        <a:schemeClr val="tx1"/>
                      </a:gs>
                      <a:gs pos="100000">
                        <a:schemeClr val="tx1"/>
                      </a:gs>
                    </a:gsLst>
                    <a:lin ang="5400000" scaled="0"/>
                  </a:gradFill>
                </a:rPr>
                <a:t>3rd Party Drivers</a:t>
              </a:r>
            </a:p>
          </p:txBody>
        </p:sp>
        <p:sp>
          <p:nvSpPr>
            <p:cNvPr id="33" name="Chevron 32"/>
            <p:cNvSpPr/>
            <p:nvPr/>
          </p:nvSpPr>
          <p:spPr bwMode="auto">
            <a:xfrm>
              <a:off x="6190117" y="3106208"/>
              <a:ext cx="2079918"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2000" b="1" dirty="0">
                  <a:gradFill>
                    <a:gsLst>
                      <a:gs pos="0">
                        <a:schemeClr val="tx1"/>
                      </a:gs>
                      <a:gs pos="100000">
                        <a:schemeClr val="tx1"/>
                      </a:gs>
                    </a:gsLst>
                    <a:lin ang="5400000" scaled="0"/>
                  </a:gradFill>
                </a:rPr>
                <a:t>ELAM</a:t>
              </a:r>
            </a:p>
          </p:txBody>
        </p:sp>
        <p:sp>
          <p:nvSpPr>
            <p:cNvPr id="34" name="Chevron 33"/>
            <p:cNvSpPr/>
            <p:nvPr/>
          </p:nvSpPr>
          <p:spPr bwMode="auto">
            <a:xfrm>
              <a:off x="9493206" y="3106208"/>
              <a:ext cx="2180239"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lnSpc>
                  <a:spcPts val="2000"/>
                </a:lnSpc>
                <a:spcBef>
                  <a:spcPct val="0"/>
                </a:spcBef>
                <a:spcAft>
                  <a:spcPct val="0"/>
                </a:spcAft>
              </a:pPr>
              <a:r>
                <a:rPr lang="en-US" sz="2000" b="1" dirty="0">
                  <a:gradFill>
                    <a:gsLst>
                      <a:gs pos="0">
                        <a:schemeClr val="tx1"/>
                      </a:gs>
                      <a:gs pos="100000">
                        <a:schemeClr val="tx1"/>
                      </a:gs>
                    </a:gsLst>
                    <a:lin ang="5400000" scaled="0"/>
                  </a:gradFill>
                </a:rPr>
                <a:t>Windows Logon</a:t>
              </a:r>
            </a:p>
          </p:txBody>
        </p:sp>
        <p:grpSp>
          <p:nvGrpSpPr>
            <p:cNvPr id="28" name="Group 27"/>
            <p:cNvGrpSpPr/>
            <p:nvPr/>
          </p:nvGrpSpPr>
          <p:grpSpPr>
            <a:xfrm>
              <a:off x="5601356" y="2696610"/>
              <a:ext cx="443729" cy="625612"/>
              <a:chOff x="10226333" y="2692759"/>
              <a:chExt cx="575066" cy="810784"/>
            </a:xfrm>
          </p:grpSpPr>
          <p:sp>
            <p:nvSpPr>
              <p:cNvPr id="22" name="DRM"/>
              <p:cNvSpPr>
                <a:spLocks noEditPoints="1"/>
              </p:cNvSpPr>
              <p:nvPr/>
            </p:nvSpPr>
            <p:spPr bwMode="auto">
              <a:xfrm>
                <a:off x="10226333" y="2692759"/>
                <a:ext cx="575066" cy="810784"/>
              </a:xfrm>
              <a:custGeom>
                <a:avLst/>
                <a:gdLst>
                  <a:gd name="T0" fmla="*/ 108 w 120"/>
                  <a:gd name="T1" fmla="*/ 67 h 169"/>
                  <a:gd name="T2" fmla="*/ 104 w 120"/>
                  <a:gd name="T3" fmla="*/ 67 h 169"/>
                  <a:gd name="T4" fmla="*/ 104 w 120"/>
                  <a:gd name="T5" fmla="*/ 45 h 169"/>
                  <a:gd name="T6" fmla="*/ 60 w 120"/>
                  <a:gd name="T7" fmla="*/ 0 h 169"/>
                  <a:gd name="T8" fmla="*/ 15 w 120"/>
                  <a:gd name="T9" fmla="*/ 45 h 169"/>
                  <a:gd name="T10" fmla="*/ 15 w 120"/>
                  <a:gd name="T11" fmla="*/ 67 h 169"/>
                  <a:gd name="T12" fmla="*/ 11 w 120"/>
                  <a:gd name="T13" fmla="*/ 67 h 169"/>
                  <a:gd name="T14" fmla="*/ 0 w 120"/>
                  <a:gd name="T15" fmla="*/ 80 h 169"/>
                  <a:gd name="T16" fmla="*/ 0 w 120"/>
                  <a:gd name="T17" fmla="*/ 156 h 169"/>
                  <a:gd name="T18" fmla="*/ 11 w 120"/>
                  <a:gd name="T19" fmla="*/ 169 h 169"/>
                  <a:gd name="T20" fmla="*/ 108 w 120"/>
                  <a:gd name="T21" fmla="*/ 169 h 169"/>
                  <a:gd name="T22" fmla="*/ 120 w 120"/>
                  <a:gd name="T23" fmla="*/ 156 h 169"/>
                  <a:gd name="T24" fmla="*/ 120 w 120"/>
                  <a:gd name="T25" fmla="*/ 80 h 169"/>
                  <a:gd name="T26" fmla="*/ 108 w 120"/>
                  <a:gd name="T27" fmla="*/ 67 h 169"/>
                  <a:gd name="T28" fmla="*/ 32 w 120"/>
                  <a:gd name="T29" fmla="*/ 45 h 169"/>
                  <a:gd name="T30" fmla="*/ 60 w 120"/>
                  <a:gd name="T31" fmla="*/ 18 h 169"/>
                  <a:gd name="T32" fmla="*/ 87 w 120"/>
                  <a:gd name="T33" fmla="*/ 45 h 169"/>
                  <a:gd name="T34" fmla="*/ 87 w 120"/>
                  <a:gd name="T35" fmla="*/ 67 h 169"/>
                  <a:gd name="T36" fmla="*/ 32 w 120"/>
                  <a:gd name="T37" fmla="*/ 67 h 169"/>
                  <a:gd name="T38" fmla="*/ 32 w 120"/>
                  <a:gd name="T39" fmla="*/ 4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69">
                    <a:moveTo>
                      <a:pt x="108" y="67"/>
                    </a:moveTo>
                    <a:cubicBezTo>
                      <a:pt x="104" y="67"/>
                      <a:pt x="104" y="67"/>
                      <a:pt x="104" y="67"/>
                    </a:cubicBezTo>
                    <a:cubicBezTo>
                      <a:pt x="104" y="45"/>
                      <a:pt x="104" y="45"/>
                      <a:pt x="104" y="45"/>
                    </a:cubicBezTo>
                    <a:cubicBezTo>
                      <a:pt x="104" y="20"/>
                      <a:pt x="84" y="0"/>
                      <a:pt x="60" y="0"/>
                    </a:cubicBezTo>
                    <a:cubicBezTo>
                      <a:pt x="35" y="0"/>
                      <a:pt x="15" y="20"/>
                      <a:pt x="15" y="45"/>
                    </a:cubicBezTo>
                    <a:cubicBezTo>
                      <a:pt x="15" y="67"/>
                      <a:pt x="15" y="67"/>
                      <a:pt x="15" y="67"/>
                    </a:cubicBezTo>
                    <a:cubicBezTo>
                      <a:pt x="11" y="67"/>
                      <a:pt x="11" y="67"/>
                      <a:pt x="11" y="67"/>
                    </a:cubicBezTo>
                    <a:cubicBezTo>
                      <a:pt x="5" y="67"/>
                      <a:pt x="0" y="73"/>
                      <a:pt x="0" y="80"/>
                    </a:cubicBezTo>
                    <a:cubicBezTo>
                      <a:pt x="0" y="156"/>
                      <a:pt x="0" y="156"/>
                      <a:pt x="0" y="156"/>
                    </a:cubicBezTo>
                    <a:cubicBezTo>
                      <a:pt x="0" y="163"/>
                      <a:pt x="5" y="169"/>
                      <a:pt x="11" y="169"/>
                    </a:cubicBezTo>
                    <a:cubicBezTo>
                      <a:pt x="108" y="169"/>
                      <a:pt x="108" y="169"/>
                      <a:pt x="108" y="169"/>
                    </a:cubicBezTo>
                    <a:cubicBezTo>
                      <a:pt x="114" y="169"/>
                      <a:pt x="120" y="163"/>
                      <a:pt x="120" y="156"/>
                    </a:cubicBezTo>
                    <a:cubicBezTo>
                      <a:pt x="120" y="80"/>
                      <a:pt x="120" y="80"/>
                      <a:pt x="120" y="80"/>
                    </a:cubicBezTo>
                    <a:cubicBezTo>
                      <a:pt x="120" y="73"/>
                      <a:pt x="114" y="67"/>
                      <a:pt x="108" y="67"/>
                    </a:cubicBezTo>
                    <a:close/>
                    <a:moveTo>
                      <a:pt x="32" y="45"/>
                    </a:moveTo>
                    <a:cubicBezTo>
                      <a:pt x="32" y="30"/>
                      <a:pt x="45" y="18"/>
                      <a:pt x="60" y="18"/>
                    </a:cubicBezTo>
                    <a:cubicBezTo>
                      <a:pt x="75" y="18"/>
                      <a:pt x="87" y="30"/>
                      <a:pt x="87" y="45"/>
                    </a:cubicBezTo>
                    <a:cubicBezTo>
                      <a:pt x="87" y="67"/>
                      <a:pt x="87" y="67"/>
                      <a:pt x="87" y="67"/>
                    </a:cubicBezTo>
                    <a:cubicBezTo>
                      <a:pt x="32" y="67"/>
                      <a:pt x="32" y="67"/>
                      <a:pt x="32" y="67"/>
                    </a:cubicBezTo>
                    <a:lnTo>
                      <a:pt x="32" y="4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 name="10-Point Star 4"/>
              <p:cNvSpPr/>
              <p:nvPr/>
            </p:nvSpPr>
            <p:spPr bwMode="auto">
              <a:xfrm>
                <a:off x="10370991" y="3028951"/>
                <a:ext cx="285750" cy="285750"/>
              </a:xfrm>
              <a:prstGeom prst="star1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6" name="Chevron 25"/>
              <p:cNvSpPr/>
              <p:nvPr/>
            </p:nvSpPr>
            <p:spPr bwMode="auto">
              <a:xfrm rot="17136802">
                <a:off x="10347801" y="3305176"/>
                <a:ext cx="281537" cy="78799"/>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7" name="Chevron 26"/>
              <p:cNvSpPr/>
              <p:nvPr/>
            </p:nvSpPr>
            <p:spPr bwMode="auto">
              <a:xfrm rot="4463198" flipH="1">
                <a:off x="10408674" y="3302986"/>
                <a:ext cx="281537" cy="78799"/>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grpSp>
          <p:nvGrpSpPr>
            <p:cNvPr id="35" name="Group 34"/>
            <p:cNvGrpSpPr/>
            <p:nvPr/>
          </p:nvGrpSpPr>
          <p:grpSpPr>
            <a:xfrm>
              <a:off x="7257897" y="2693969"/>
              <a:ext cx="443729" cy="625612"/>
              <a:chOff x="10226333" y="2692759"/>
              <a:chExt cx="575066" cy="810784"/>
            </a:xfrm>
          </p:grpSpPr>
          <p:sp>
            <p:nvSpPr>
              <p:cNvPr id="36" name="DRM"/>
              <p:cNvSpPr>
                <a:spLocks noEditPoints="1"/>
              </p:cNvSpPr>
              <p:nvPr/>
            </p:nvSpPr>
            <p:spPr bwMode="auto">
              <a:xfrm>
                <a:off x="10226333" y="2692759"/>
                <a:ext cx="575066" cy="810784"/>
              </a:xfrm>
              <a:custGeom>
                <a:avLst/>
                <a:gdLst>
                  <a:gd name="T0" fmla="*/ 108 w 120"/>
                  <a:gd name="T1" fmla="*/ 67 h 169"/>
                  <a:gd name="T2" fmla="*/ 104 w 120"/>
                  <a:gd name="T3" fmla="*/ 67 h 169"/>
                  <a:gd name="T4" fmla="*/ 104 w 120"/>
                  <a:gd name="T5" fmla="*/ 45 h 169"/>
                  <a:gd name="T6" fmla="*/ 60 w 120"/>
                  <a:gd name="T7" fmla="*/ 0 h 169"/>
                  <a:gd name="T8" fmla="*/ 15 w 120"/>
                  <a:gd name="T9" fmla="*/ 45 h 169"/>
                  <a:gd name="T10" fmla="*/ 15 w 120"/>
                  <a:gd name="T11" fmla="*/ 67 h 169"/>
                  <a:gd name="T12" fmla="*/ 11 w 120"/>
                  <a:gd name="T13" fmla="*/ 67 h 169"/>
                  <a:gd name="T14" fmla="*/ 0 w 120"/>
                  <a:gd name="T15" fmla="*/ 80 h 169"/>
                  <a:gd name="T16" fmla="*/ 0 w 120"/>
                  <a:gd name="T17" fmla="*/ 156 h 169"/>
                  <a:gd name="T18" fmla="*/ 11 w 120"/>
                  <a:gd name="T19" fmla="*/ 169 h 169"/>
                  <a:gd name="T20" fmla="*/ 108 w 120"/>
                  <a:gd name="T21" fmla="*/ 169 h 169"/>
                  <a:gd name="T22" fmla="*/ 120 w 120"/>
                  <a:gd name="T23" fmla="*/ 156 h 169"/>
                  <a:gd name="T24" fmla="*/ 120 w 120"/>
                  <a:gd name="T25" fmla="*/ 80 h 169"/>
                  <a:gd name="T26" fmla="*/ 108 w 120"/>
                  <a:gd name="T27" fmla="*/ 67 h 169"/>
                  <a:gd name="T28" fmla="*/ 32 w 120"/>
                  <a:gd name="T29" fmla="*/ 45 h 169"/>
                  <a:gd name="T30" fmla="*/ 60 w 120"/>
                  <a:gd name="T31" fmla="*/ 18 h 169"/>
                  <a:gd name="T32" fmla="*/ 87 w 120"/>
                  <a:gd name="T33" fmla="*/ 45 h 169"/>
                  <a:gd name="T34" fmla="*/ 87 w 120"/>
                  <a:gd name="T35" fmla="*/ 67 h 169"/>
                  <a:gd name="T36" fmla="*/ 32 w 120"/>
                  <a:gd name="T37" fmla="*/ 67 h 169"/>
                  <a:gd name="T38" fmla="*/ 32 w 120"/>
                  <a:gd name="T39" fmla="*/ 4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69">
                    <a:moveTo>
                      <a:pt x="108" y="67"/>
                    </a:moveTo>
                    <a:cubicBezTo>
                      <a:pt x="104" y="67"/>
                      <a:pt x="104" y="67"/>
                      <a:pt x="104" y="67"/>
                    </a:cubicBezTo>
                    <a:cubicBezTo>
                      <a:pt x="104" y="45"/>
                      <a:pt x="104" y="45"/>
                      <a:pt x="104" y="45"/>
                    </a:cubicBezTo>
                    <a:cubicBezTo>
                      <a:pt x="104" y="20"/>
                      <a:pt x="84" y="0"/>
                      <a:pt x="60" y="0"/>
                    </a:cubicBezTo>
                    <a:cubicBezTo>
                      <a:pt x="35" y="0"/>
                      <a:pt x="15" y="20"/>
                      <a:pt x="15" y="45"/>
                    </a:cubicBezTo>
                    <a:cubicBezTo>
                      <a:pt x="15" y="67"/>
                      <a:pt x="15" y="67"/>
                      <a:pt x="15" y="67"/>
                    </a:cubicBezTo>
                    <a:cubicBezTo>
                      <a:pt x="11" y="67"/>
                      <a:pt x="11" y="67"/>
                      <a:pt x="11" y="67"/>
                    </a:cubicBezTo>
                    <a:cubicBezTo>
                      <a:pt x="5" y="67"/>
                      <a:pt x="0" y="73"/>
                      <a:pt x="0" y="80"/>
                    </a:cubicBezTo>
                    <a:cubicBezTo>
                      <a:pt x="0" y="156"/>
                      <a:pt x="0" y="156"/>
                      <a:pt x="0" y="156"/>
                    </a:cubicBezTo>
                    <a:cubicBezTo>
                      <a:pt x="0" y="163"/>
                      <a:pt x="5" y="169"/>
                      <a:pt x="11" y="169"/>
                    </a:cubicBezTo>
                    <a:cubicBezTo>
                      <a:pt x="108" y="169"/>
                      <a:pt x="108" y="169"/>
                      <a:pt x="108" y="169"/>
                    </a:cubicBezTo>
                    <a:cubicBezTo>
                      <a:pt x="114" y="169"/>
                      <a:pt x="120" y="163"/>
                      <a:pt x="120" y="156"/>
                    </a:cubicBezTo>
                    <a:cubicBezTo>
                      <a:pt x="120" y="80"/>
                      <a:pt x="120" y="80"/>
                      <a:pt x="120" y="80"/>
                    </a:cubicBezTo>
                    <a:cubicBezTo>
                      <a:pt x="120" y="73"/>
                      <a:pt x="114" y="67"/>
                      <a:pt x="108" y="67"/>
                    </a:cubicBezTo>
                    <a:close/>
                    <a:moveTo>
                      <a:pt x="32" y="45"/>
                    </a:moveTo>
                    <a:cubicBezTo>
                      <a:pt x="32" y="30"/>
                      <a:pt x="45" y="18"/>
                      <a:pt x="60" y="18"/>
                    </a:cubicBezTo>
                    <a:cubicBezTo>
                      <a:pt x="75" y="18"/>
                      <a:pt x="87" y="30"/>
                      <a:pt x="87" y="45"/>
                    </a:cubicBezTo>
                    <a:cubicBezTo>
                      <a:pt x="87" y="67"/>
                      <a:pt x="87" y="67"/>
                      <a:pt x="87" y="67"/>
                    </a:cubicBezTo>
                    <a:cubicBezTo>
                      <a:pt x="32" y="67"/>
                      <a:pt x="32" y="67"/>
                      <a:pt x="32" y="67"/>
                    </a:cubicBezTo>
                    <a:lnTo>
                      <a:pt x="32" y="4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10-Point Star 36"/>
              <p:cNvSpPr/>
              <p:nvPr/>
            </p:nvSpPr>
            <p:spPr bwMode="auto">
              <a:xfrm>
                <a:off x="10370991" y="3028951"/>
                <a:ext cx="285750" cy="285750"/>
              </a:xfrm>
              <a:prstGeom prst="star1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8" name="Chevron 37"/>
              <p:cNvSpPr/>
              <p:nvPr/>
            </p:nvSpPr>
            <p:spPr bwMode="auto">
              <a:xfrm rot="17136802">
                <a:off x="10347801" y="3305176"/>
                <a:ext cx="281537" cy="78799"/>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9" name="Chevron 38"/>
              <p:cNvSpPr/>
              <p:nvPr/>
            </p:nvSpPr>
            <p:spPr bwMode="auto">
              <a:xfrm rot="4463198" flipH="1">
                <a:off x="10408674" y="3302986"/>
                <a:ext cx="281537" cy="78799"/>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sp>
          <p:nvSpPr>
            <p:cNvPr id="40" name="Right Arrow 39"/>
            <p:cNvSpPr/>
            <p:nvPr/>
          </p:nvSpPr>
          <p:spPr bwMode="auto">
            <a:xfrm>
              <a:off x="6190118" y="4031369"/>
              <a:ext cx="5383007" cy="631649"/>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bg1"/>
                  </a:solidFill>
                  <a:latin typeface="+mj-lt"/>
                </a:rPr>
                <a:t>Policy Enforcement</a:t>
              </a:r>
            </a:p>
          </p:txBody>
        </p:sp>
        <p:sp>
          <p:nvSpPr>
            <p:cNvPr id="43" name="Text Placeholder 2"/>
            <p:cNvSpPr txBox="1">
              <a:spLocks/>
            </p:cNvSpPr>
            <p:nvPr/>
          </p:nvSpPr>
          <p:spPr>
            <a:xfrm>
              <a:off x="1407302" y="4665546"/>
              <a:ext cx="9506793" cy="170816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lnSpc>
                  <a:spcPct val="100000"/>
                </a:lnSpc>
                <a:spcBef>
                  <a:spcPct val="0"/>
                </a:spcBef>
                <a:spcAft>
                  <a:spcPts val="600"/>
                </a:spcAft>
              </a:pPr>
              <a:r>
                <a:rPr lang="en-US" sz="2400" dirty="0">
                  <a:gradFill>
                    <a:gsLst>
                      <a:gs pos="0">
                        <a:schemeClr val="tx1"/>
                      </a:gs>
                      <a:gs pos="100000">
                        <a:schemeClr val="tx1"/>
                      </a:gs>
                    </a:gsLst>
                    <a:lin ang="5400000" scaled="0"/>
                  </a:gradFill>
                </a:rPr>
                <a:t>The A</a:t>
              </a:r>
              <a:r>
                <a:rPr lang="en-US" sz="2400" dirty="0" smtClean="0">
                  <a:gradFill>
                    <a:gsLst>
                      <a:gs pos="0">
                        <a:schemeClr val="tx1"/>
                      </a:gs>
                      <a:gs pos="100000">
                        <a:schemeClr val="tx1"/>
                      </a:gs>
                    </a:gsLst>
                    <a:lin ang="5400000" scaled="0"/>
                  </a:gradFill>
                </a:rPr>
                <a:t>nti-Malware </a:t>
              </a:r>
              <a:r>
                <a:rPr lang="en-US" sz="2400" dirty="0">
                  <a:gradFill>
                    <a:gsLst>
                      <a:gs pos="0">
                        <a:schemeClr val="tx1"/>
                      </a:gs>
                      <a:gs pos="100000">
                        <a:schemeClr val="tx1"/>
                      </a:gs>
                    </a:gsLst>
                    <a:lin ang="5400000" scaled="0"/>
                  </a:gradFill>
                </a:rPr>
                <a:t>boot driver is specially </a:t>
              </a:r>
              <a:r>
                <a:rPr lang="en-US" sz="2400" dirty="0" smtClean="0">
                  <a:gradFill>
                    <a:gsLst>
                      <a:gs pos="0">
                        <a:schemeClr val="tx1"/>
                      </a:gs>
                      <a:gs pos="100000">
                        <a:schemeClr val="tx1"/>
                      </a:gs>
                    </a:gsLst>
                    <a:lin ang="5400000" scaled="0"/>
                  </a:gradFill>
                </a:rPr>
                <a:t>signed</a:t>
              </a:r>
              <a:endParaRPr lang="en-US" sz="2400" dirty="0">
                <a:gradFill>
                  <a:gsLst>
                    <a:gs pos="0">
                      <a:schemeClr val="tx1"/>
                    </a:gs>
                    <a:gs pos="100000">
                      <a:schemeClr val="tx1"/>
                    </a:gs>
                  </a:gsLst>
                  <a:lin ang="5400000" scaled="0"/>
                </a:gradFill>
              </a:endParaRPr>
            </a:p>
            <a:p>
              <a:pPr fontAlgn="base">
                <a:lnSpc>
                  <a:spcPct val="100000"/>
                </a:lnSpc>
                <a:spcBef>
                  <a:spcPct val="0"/>
                </a:spcBef>
                <a:spcAft>
                  <a:spcPts val="600"/>
                </a:spcAft>
              </a:pPr>
              <a:r>
                <a:rPr lang="en-US" sz="2400" dirty="0">
                  <a:gradFill>
                    <a:gsLst>
                      <a:gs pos="0">
                        <a:schemeClr val="tx1"/>
                      </a:gs>
                      <a:gs pos="100000">
                        <a:schemeClr val="tx1"/>
                      </a:gs>
                    </a:gsLst>
                    <a:lin ang="5400000" scaled="0"/>
                  </a:gradFill>
                </a:rPr>
                <a:t>Windows starts ELAM software before any other 3rd party boot drivers</a:t>
              </a:r>
            </a:p>
            <a:p>
              <a:pPr fontAlgn="base">
                <a:lnSpc>
                  <a:spcPct val="100000"/>
                </a:lnSpc>
                <a:spcBef>
                  <a:spcPct val="0"/>
                </a:spcBef>
                <a:spcAft>
                  <a:spcPts val="600"/>
                </a:spcAft>
              </a:pPr>
              <a:r>
                <a:rPr lang="en-US" sz="2400" dirty="0">
                  <a:gradFill>
                    <a:gsLst>
                      <a:gs pos="0">
                        <a:schemeClr val="tx1"/>
                      </a:gs>
                      <a:gs pos="100000">
                        <a:schemeClr val="tx1"/>
                      </a:gs>
                    </a:gsLst>
                    <a:lin ang="5400000" scaled="0"/>
                  </a:gradFill>
                </a:rPr>
                <a:t>ELAM driver can enforce policy even for boot start drivers</a:t>
              </a:r>
            </a:p>
            <a:p>
              <a:pPr fontAlgn="base">
                <a:lnSpc>
                  <a:spcPct val="100000"/>
                </a:lnSpc>
                <a:spcBef>
                  <a:spcPct val="0"/>
                </a:spcBef>
                <a:spcAft>
                  <a:spcPts val="600"/>
                </a:spcAft>
              </a:pPr>
              <a:r>
                <a:rPr lang="en-US" sz="2400" dirty="0">
                  <a:gradFill>
                    <a:gsLst>
                      <a:gs pos="0">
                        <a:schemeClr val="tx1"/>
                      </a:gs>
                      <a:gs pos="100000">
                        <a:schemeClr val="tx1"/>
                      </a:gs>
                    </a:gsLst>
                    <a:lin ang="5400000" scaled="0"/>
                  </a:gradFill>
                </a:rPr>
                <a:t>Rootkit malware can no longer bypass anti-malware inspection</a:t>
              </a:r>
            </a:p>
          </p:txBody>
        </p:sp>
      </p:grpSp>
    </p:spTree>
    <p:extLst>
      <p:ext uri="{BB962C8B-B14F-4D97-AF65-F5344CB8AC3E}">
        <p14:creationId xmlns:p14="http://schemas.microsoft.com/office/powerpoint/2010/main" val="299423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Measured </a:t>
            </a:r>
            <a:r>
              <a:rPr lang="en-US" dirty="0"/>
              <a:t>b</a:t>
            </a:r>
            <a:r>
              <a:rPr lang="en-US" dirty="0" smtClean="0"/>
              <a:t>oot with Attestation</a:t>
            </a:r>
            <a:endParaRPr lang="en-US" dirty="0"/>
          </a:p>
        </p:txBody>
      </p:sp>
      <p:grpSp>
        <p:nvGrpSpPr>
          <p:cNvPr id="12" name="Group 11"/>
          <p:cNvGrpSpPr/>
          <p:nvPr/>
        </p:nvGrpSpPr>
        <p:grpSpPr>
          <a:xfrm>
            <a:off x="600452" y="902677"/>
            <a:ext cx="11227371" cy="1576470"/>
            <a:chOff x="600452" y="902677"/>
            <a:chExt cx="11227371" cy="1576470"/>
          </a:xfrm>
        </p:grpSpPr>
        <p:sp>
          <p:nvSpPr>
            <p:cNvPr id="60" name="Rectangle 59"/>
            <p:cNvSpPr/>
            <p:nvPr/>
          </p:nvSpPr>
          <p:spPr bwMode="auto">
            <a:xfrm>
              <a:off x="600452" y="1144708"/>
              <a:ext cx="11227371" cy="1334439"/>
            </a:xfrm>
            <a:prstGeom prst="rect">
              <a:avLst/>
            </a:prstGeom>
            <a:solidFill>
              <a:srgbClr val="0070C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23" name="TextBox 22"/>
            <p:cNvSpPr txBox="1"/>
            <p:nvPr/>
          </p:nvSpPr>
          <p:spPr>
            <a:xfrm>
              <a:off x="829586" y="1367409"/>
              <a:ext cx="1739259" cy="754053"/>
            </a:xfrm>
            <a:prstGeom prst="rect">
              <a:avLst/>
            </a:prstGeom>
            <a:noFill/>
          </p:spPr>
          <p:txBody>
            <a:bodyPr wrap="none" lIns="0" tIns="0" rIns="0" bIns="0" rtlCol="0">
              <a:spAutoFit/>
            </a:bodyPr>
            <a:lstStyle/>
            <a:p>
              <a:pPr algn="ctr">
                <a:lnSpc>
                  <a:spcPts val="3000"/>
                </a:lnSpc>
              </a:pPr>
              <a:r>
                <a:rPr lang="en-US" sz="2400" b="1" dirty="0" smtClean="0">
                  <a:gradFill>
                    <a:gsLst>
                      <a:gs pos="0">
                        <a:schemeClr val="tx1"/>
                      </a:gs>
                      <a:gs pos="86000">
                        <a:schemeClr val="tx1"/>
                      </a:gs>
                    </a:gsLst>
                    <a:lin ang="5400000" scaled="0"/>
                  </a:gradFill>
                </a:rPr>
                <a:t>Existing boot </a:t>
              </a:r>
            </a:p>
            <a:p>
              <a:pPr algn="ctr"/>
              <a:r>
                <a:rPr lang="en-US" sz="2400" b="1" dirty="0">
                  <a:gradFill>
                    <a:gsLst>
                      <a:gs pos="0">
                        <a:schemeClr val="tx1"/>
                      </a:gs>
                      <a:gs pos="86000">
                        <a:schemeClr val="tx1"/>
                      </a:gs>
                    </a:gsLst>
                    <a:lin ang="5400000" scaled="0"/>
                  </a:gradFill>
                </a:rPr>
                <a:t>p</a:t>
              </a:r>
              <a:r>
                <a:rPr lang="en-US" sz="2400" b="1" dirty="0" smtClean="0">
                  <a:gradFill>
                    <a:gsLst>
                      <a:gs pos="0">
                        <a:schemeClr val="tx1"/>
                      </a:gs>
                      <a:gs pos="86000">
                        <a:schemeClr val="tx1"/>
                      </a:gs>
                    </a:gsLst>
                    <a:lin ang="5400000" scaled="0"/>
                  </a:gradFill>
                </a:rPr>
                <a:t>rocesses</a:t>
              </a:r>
            </a:p>
          </p:txBody>
        </p:sp>
        <p:sp>
          <p:nvSpPr>
            <p:cNvPr id="24" name="Pentagon 23"/>
            <p:cNvSpPr/>
            <p:nvPr/>
          </p:nvSpPr>
          <p:spPr bwMode="auto">
            <a:xfrm>
              <a:off x="2701377" y="1293577"/>
              <a:ext cx="1661073" cy="963275"/>
            </a:xfrm>
            <a:prstGeom prst="homePlat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gradFill>
                    <a:gsLst>
                      <a:gs pos="0">
                        <a:schemeClr val="tx1"/>
                      </a:gs>
                      <a:gs pos="100000">
                        <a:schemeClr val="tx1"/>
                      </a:gs>
                    </a:gsLst>
                    <a:lin ang="5400000" scaled="0"/>
                  </a:gradFill>
                </a:rPr>
                <a:t>BIOS</a:t>
              </a:r>
            </a:p>
          </p:txBody>
        </p:sp>
        <p:sp>
          <p:nvSpPr>
            <p:cNvPr id="25" name="Chevron 24"/>
            <p:cNvSpPr/>
            <p:nvPr/>
          </p:nvSpPr>
          <p:spPr bwMode="auto">
            <a:xfrm>
              <a:off x="3948994" y="1293577"/>
              <a:ext cx="2023181"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a:gradFill>
                    <a:gsLst>
                      <a:gs pos="0">
                        <a:schemeClr val="tx1"/>
                      </a:gs>
                      <a:gs pos="100000">
                        <a:schemeClr val="tx1"/>
                      </a:gs>
                    </a:gsLst>
                    <a:lin ang="5400000" scaled="0"/>
                  </a:gradFill>
                </a:rPr>
                <a:t>OS Loader</a:t>
              </a:r>
            </a:p>
          </p:txBody>
        </p:sp>
        <p:sp>
          <p:nvSpPr>
            <p:cNvPr id="26" name="Chevron 25"/>
            <p:cNvSpPr/>
            <p:nvPr/>
          </p:nvSpPr>
          <p:spPr bwMode="auto">
            <a:xfrm>
              <a:off x="9439454" y="1293577"/>
              <a:ext cx="2268685"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gradFill>
                    <a:gsLst>
                      <a:gs pos="0">
                        <a:schemeClr val="tx1"/>
                      </a:gs>
                      <a:gs pos="100000">
                        <a:schemeClr val="tx1"/>
                      </a:gs>
                    </a:gsLst>
                    <a:lin ang="5400000" scaled="0"/>
                  </a:gradFill>
                </a:rPr>
                <a:t>Anti-</a:t>
              </a:r>
              <a:br>
                <a:rPr lang="en-US" sz="2000" b="1" dirty="0" smtClean="0">
                  <a:gradFill>
                    <a:gsLst>
                      <a:gs pos="0">
                        <a:schemeClr val="tx1"/>
                      </a:gs>
                      <a:gs pos="100000">
                        <a:schemeClr val="tx1"/>
                      </a:gs>
                    </a:gsLst>
                    <a:lin ang="5400000" scaled="0"/>
                  </a:gradFill>
                </a:rPr>
              </a:br>
              <a:r>
                <a:rPr lang="en-US" sz="2000" b="1" dirty="0" smtClean="0">
                  <a:gradFill>
                    <a:gsLst>
                      <a:gs pos="0">
                        <a:schemeClr val="tx1"/>
                      </a:gs>
                      <a:gs pos="100000">
                        <a:schemeClr val="tx1"/>
                      </a:gs>
                    </a:gsLst>
                    <a:lin ang="5400000" scaled="0"/>
                  </a:gradFill>
                </a:rPr>
                <a:t>Malware</a:t>
              </a:r>
            </a:p>
          </p:txBody>
        </p:sp>
        <p:sp>
          <p:nvSpPr>
            <p:cNvPr id="27" name="Chevron 26"/>
            <p:cNvSpPr/>
            <p:nvPr/>
          </p:nvSpPr>
          <p:spPr bwMode="auto">
            <a:xfrm>
              <a:off x="7696200" y="1294150"/>
              <a:ext cx="2175511"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a:gradFill>
                    <a:gsLst>
                      <a:gs pos="0">
                        <a:schemeClr val="tx1"/>
                      </a:gs>
                      <a:gs pos="100000">
                        <a:schemeClr val="tx1"/>
                      </a:gs>
                    </a:gsLst>
                    <a:lin ang="5400000" scaled="0"/>
                  </a:gradFill>
                </a:rPr>
                <a:t>3rd Party Drivers</a:t>
              </a:r>
            </a:p>
          </p:txBody>
        </p:sp>
        <p:sp>
          <p:nvSpPr>
            <p:cNvPr id="56" name="Chevron 55"/>
            <p:cNvSpPr/>
            <p:nvPr/>
          </p:nvSpPr>
          <p:spPr bwMode="auto">
            <a:xfrm>
              <a:off x="5558596" y="1295346"/>
              <a:ext cx="2543175" cy="963275"/>
            </a:xfrm>
            <a:prstGeom prst="chevron">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a:gradFill>
                    <a:gsLst>
                      <a:gs pos="0">
                        <a:schemeClr val="tx1"/>
                      </a:gs>
                      <a:gs pos="100000">
                        <a:schemeClr val="tx1"/>
                      </a:gs>
                    </a:gsLst>
                    <a:lin ang="5400000" scaled="0"/>
                  </a:gradFill>
                </a:rPr>
                <a:t>Kernel</a:t>
              </a:r>
              <a:br>
                <a:rPr lang="en-US" sz="2000" b="1" dirty="0">
                  <a:gradFill>
                    <a:gsLst>
                      <a:gs pos="0">
                        <a:schemeClr val="tx1"/>
                      </a:gs>
                      <a:gs pos="100000">
                        <a:schemeClr val="tx1"/>
                      </a:gs>
                    </a:gsLst>
                    <a:lin ang="5400000" scaled="0"/>
                  </a:gradFill>
                </a:rPr>
              </a:br>
              <a:r>
                <a:rPr lang="en-US" sz="2000" b="1" dirty="0">
                  <a:gradFill>
                    <a:gsLst>
                      <a:gs pos="0">
                        <a:schemeClr val="tx1"/>
                      </a:gs>
                      <a:gs pos="100000">
                        <a:schemeClr val="tx1"/>
                      </a:gs>
                    </a:gsLst>
                    <a:lin ang="5400000" scaled="0"/>
                  </a:gradFill>
                </a:rPr>
                <a:t>Initialization</a:t>
              </a:r>
            </a:p>
          </p:txBody>
        </p:sp>
        <p:pic>
          <p:nvPicPr>
            <p:cNvPr id="5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7991457">
              <a:off x="3124916" y="964096"/>
              <a:ext cx="754576" cy="63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7991457">
              <a:off x="4730184" y="964096"/>
              <a:ext cx="754576" cy="63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p:nvPr/>
        </p:nvGrpSpPr>
        <p:grpSpPr>
          <a:xfrm>
            <a:off x="600452" y="2948256"/>
            <a:ext cx="11395930" cy="3494294"/>
            <a:chOff x="600452" y="2948256"/>
            <a:chExt cx="11395930" cy="3494294"/>
          </a:xfrm>
        </p:grpSpPr>
        <p:grpSp>
          <p:nvGrpSpPr>
            <p:cNvPr id="5" name="Group 4"/>
            <p:cNvGrpSpPr/>
            <p:nvPr/>
          </p:nvGrpSpPr>
          <p:grpSpPr>
            <a:xfrm>
              <a:off x="600452" y="2948256"/>
              <a:ext cx="11227371" cy="1334439"/>
              <a:chOff x="600452" y="2948256"/>
              <a:chExt cx="11227371" cy="1334439"/>
            </a:xfrm>
          </p:grpSpPr>
          <p:sp>
            <p:nvSpPr>
              <p:cNvPr id="61" name="Rectangle 60"/>
              <p:cNvSpPr/>
              <p:nvPr/>
            </p:nvSpPr>
            <p:spPr bwMode="auto">
              <a:xfrm>
                <a:off x="600452" y="2948256"/>
                <a:ext cx="11227371" cy="1334439"/>
              </a:xfrm>
              <a:prstGeom prst="rect">
                <a:avLst/>
              </a:prstGeom>
              <a:solidFill>
                <a:srgbClr val="0070C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29" name="TextBox 28"/>
              <p:cNvSpPr txBox="1"/>
              <p:nvPr/>
            </p:nvSpPr>
            <p:spPr>
              <a:xfrm>
                <a:off x="849143" y="3243996"/>
                <a:ext cx="1668983" cy="769441"/>
              </a:xfrm>
              <a:prstGeom prst="rect">
                <a:avLst/>
              </a:prstGeom>
              <a:noFill/>
            </p:spPr>
            <p:txBody>
              <a:bodyPr wrap="none" lIns="0" tIns="0" rIns="0" bIns="0" rtlCol="0">
                <a:spAutoFit/>
              </a:bodyPr>
              <a:lstStyle/>
              <a:p>
                <a:pPr algn="ctr">
                  <a:lnSpc>
                    <a:spcPts val="3000"/>
                  </a:lnSpc>
                </a:pPr>
                <a:r>
                  <a:rPr lang="en-US" sz="2400" b="1" dirty="0" smtClean="0">
                    <a:gradFill>
                      <a:gsLst>
                        <a:gs pos="0">
                          <a:schemeClr val="tx1"/>
                        </a:gs>
                        <a:gs pos="86000">
                          <a:schemeClr val="tx1"/>
                        </a:gs>
                      </a:gsLst>
                      <a:lin ang="5400000" scaled="0"/>
                    </a:gradFill>
                  </a:rPr>
                  <a:t>Windows 8</a:t>
                </a:r>
                <a:br>
                  <a:rPr lang="en-US" sz="2400" b="1" dirty="0" smtClean="0">
                    <a:gradFill>
                      <a:gsLst>
                        <a:gs pos="0">
                          <a:schemeClr val="tx1"/>
                        </a:gs>
                        <a:gs pos="86000">
                          <a:schemeClr val="tx1"/>
                        </a:gs>
                      </a:gsLst>
                      <a:lin ang="5400000" scaled="0"/>
                    </a:gradFill>
                  </a:rPr>
                </a:br>
                <a:r>
                  <a:rPr lang="en-US" sz="2400" b="1" dirty="0" smtClean="0">
                    <a:gradFill>
                      <a:gsLst>
                        <a:gs pos="0">
                          <a:schemeClr val="tx1"/>
                        </a:gs>
                        <a:gs pos="86000">
                          <a:schemeClr val="tx1"/>
                        </a:gs>
                      </a:gsLst>
                      <a:lin ang="5400000" scaled="0"/>
                    </a:gradFill>
                  </a:rPr>
                  <a:t>boot </a:t>
                </a:r>
                <a:r>
                  <a:rPr lang="en-US" sz="2400" b="1" dirty="0">
                    <a:gradFill>
                      <a:gsLst>
                        <a:gs pos="0">
                          <a:schemeClr val="tx1"/>
                        </a:gs>
                        <a:gs pos="86000">
                          <a:schemeClr val="tx1"/>
                        </a:gs>
                      </a:gsLst>
                      <a:lin ang="5400000" scaled="0"/>
                    </a:gradFill>
                  </a:rPr>
                  <a:t>p</a:t>
                </a:r>
                <a:r>
                  <a:rPr lang="en-US" sz="2400" b="1" dirty="0" smtClean="0">
                    <a:gradFill>
                      <a:gsLst>
                        <a:gs pos="0">
                          <a:schemeClr val="tx1"/>
                        </a:gs>
                        <a:gs pos="86000">
                          <a:schemeClr val="tx1"/>
                        </a:gs>
                      </a:gsLst>
                      <a:lin ang="5400000" scaled="0"/>
                    </a:gradFill>
                  </a:rPr>
                  <a:t>rocess</a:t>
                </a:r>
              </a:p>
            </p:txBody>
          </p:sp>
          <p:sp>
            <p:nvSpPr>
              <p:cNvPr id="30" name="Pentagon 29"/>
              <p:cNvSpPr/>
              <p:nvPr/>
            </p:nvSpPr>
            <p:spPr bwMode="auto">
              <a:xfrm>
                <a:off x="2701377" y="3134982"/>
                <a:ext cx="1166935" cy="963275"/>
              </a:xfrm>
              <a:prstGeom prst="homePlat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rPr>
                  <a:t>UEFI</a:t>
                </a:r>
              </a:p>
            </p:txBody>
          </p:sp>
          <p:sp>
            <p:nvSpPr>
              <p:cNvPr id="31" name="Chevron 30"/>
              <p:cNvSpPr/>
              <p:nvPr/>
            </p:nvSpPr>
            <p:spPr bwMode="auto">
              <a:xfrm>
                <a:off x="3439060" y="3133840"/>
                <a:ext cx="2060384"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r" defTabSz="914099" fontAlgn="base">
                  <a:spcBef>
                    <a:spcPct val="0"/>
                  </a:spcBef>
                  <a:spcAft>
                    <a:spcPct val="0"/>
                  </a:spcAft>
                </a:pPr>
                <a:r>
                  <a:rPr lang="en-US" b="1" dirty="0" smtClean="0">
                    <a:gradFill>
                      <a:gsLst>
                        <a:gs pos="0">
                          <a:schemeClr val="tx1"/>
                        </a:gs>
                        <a:gs pos="100000">
                          <a:schemeClr val="tx1"/>
                        </a:gs>
                      </a:gsLst>
                      <a:lin ang="5400000" scaled="0"/>
                    </a:gradFill>
                  </a:rPr>
                  <a:t>OS </a:t>
                </a:r>
                <a:r>
                  <a:rPr lang="en-US" b="1" dirty="0">
                    <a:gradFill>
                      <a:gsLst>
                        <a:gs pos="0">
                          <a:schemeClr val="tx1"/>
                        </a:gs>
                        <a:gs pos="100000">
                          <a:schemeClr val="tx1"/>
                        </a:gs>
                      </a:gsLst>
                      <a:lin ang="5400000" scaled="0"/>
                    </a:gradFill>
                  </a:rPr>
                  <a:t>Loader</a:t>
                </a:r>
              </a:p>
            </p:txBody>
          </p:sp>
          <p:sp>
            <p:nvSpPr>
              <p:cNvPr id="32" name="Chevron 31"/>
              <p:cNvSpPr/>
              <p:nvPr/>
            </p:nvSpPr>
            <p:spPr bwMode="auto">
              <a:xfrm>
                <a:off x="8052771" y="3134982"/>
                <a:ext cx="1818940"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r" defTabSz="914099" fontAlgn="base">
                  <a:spcBef>
                    <a:spcPct val="0"/>
                  </a:spcBef>
                  <a:spcAft>
                    <a:spcPct val="0"/>
                  </a:spcAft>
                </a:pPr>
                <a:r>
                  <a:rPr lang="en-US" b="1" dirty="0" smtClean="0">
                    <a:gradFill>
                      <a:gsLst>
                        <a:gs pos="0">
                          <a:schemeClr val="tx1"/>
                        </a:gs>
                        <a:gs pos="100000">
                          <a:schemeClr val="tx1"/>
                        </a:gs>
                      </a:gsLst>
                      <a:lin ang="5400000" scaled="0"/>
                    </a:gradFill>
                  </a:rPr>
                  <a:t>3</a:t>
                </a:r>
                <a:r>
                  <a:rPr lang="en-US" b="1" baseline="30000" dirty="0" smtClean="0">
                    <a:gradFill>
                      <a:gsLst>
                        <a:gs pos="0">
                          <a:schemeClr val="tx1"/>
                        </a:gs>
                        <a:gs pos="100000">
                          <a:schemeClr val="tx1"/>
                        </a:gs>
                      </a:gsLst>
                      <a:lin ang="5400000" scaled="0"/>
                    </a:gradFill>
                  </a:rPr>
                  <a:t>rd</a:t>
                </a:r>
                <a:r>
                  <a:rPr lang="en-US" b="1" dirty="0" smtClean="0">
                    <a:gradFill>
                      <a:gsLst>
                        <a:gs pos="0">
                          <a:schemeClr val="tx1"/>
                        </a:gs>
                        <a:gs pos="100000">
                          <a:schemeClr val="tx1"/>
                        </a:gs>
                      </a:gsLst>
                      <a:lin ang="5400000" scaled="0"/>
                    </a:gradFill>
                  </a:rPr>
                  <a:t> Party Drivers</a:t>
                </a:r>
              </a:p>
            </p:txBody>
          </p:sp>
          <p:sp>
            <p:nvSpPr>
              <p:cNvPr id="33" name="Chevron 32"/>
              <p:cNvSpPr/>
              <p:nvPr/>
            </p:nvSpPr>
            <p:spPr bwMode="auto">
              <a:xfrm>
                <a:off x="5070317" y="3134982"/>
                <a:ext cx="2120125"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b="1" dirty="0" smtClean="0">
                    <a:gradFill>
                      <a:gsLst>
                        <a:gs pos="0">
                          <a:schemeClr val="tx1"/>
                        </a:gs>
                        <a:gs pos="100000">
                          <a:schemeClr val="tx1"/>
                        </a:gs>
                      </a:gsLst>
                      <a:lin ang="5400000" scaled="0"/>
                    </a:gradFill>
                  </a:rPr>
                  <a:t>Kernel</a:t>
                </a:r>
                <a:br>
                  <a:rPr lang="en-US" b="1" dirty="0" smtClean="0">
                    <a:gradFill>
                      <a:gsLst>
                        <a:gs pos="0">
                          <a:schemeClr val="tx1"/>
                        </a:gs>
                        <a:gs pos="100000">
                          <a:schemeClr val="tx1"/>
                        </a:gs>
                      </a:gsLst>
                      <a:lin ang="5400000" scaled="0"/>
                    </a:gradFill>
                  </a:rPr>
                </a:br>
                <a:r>
                  <a:rPr lang="en-US" b="1" dirty="0" smtClean="0">
                    <a:gradFill>
                      <a:gsLst>
                        <a:gs pos="0">
                          <a:schemeClr val="tx1"/>
                        </a:gs>
                        <a:gs pos="100000">
                          <a:schemeClr val="tx1"/>
                        </a:gs>
                      </a:gsLst>
                      <a:lin ang="5400000" scaled="0"/>
                    </a:gradFill>
                  </a:rPr>
                  <a:t>Initialization</a:t>
                </a:r>
                <a:endParaRPr lang="en-US" b="1" dirty="0">
                  <a:gradFill>
                    <a:gsLst>
                      <a:gs pos="0">
                        <a:schemeClr val="tx1"/>
                      </a:gs>
                      <a:gs pos="100000">
                        <a:schemeClr val="tx1"/>
                      </a:gs>
                    </a:gsLst>
                    <a:lin ang="5400000" scaled="0"/>
                  </a:gradFill>
                </a:endParaRPr>
              </a:p>
            </p:txBody>
          </p:sp>
          <p:sp>
            <p:nvSpPr>
              <p:cNvPr id="34" name="Chevron 33"/>
              <p:cNvSpPr/>
              <p:nvPr/>
            </p:nvSpPr>
            <p:spPr bwMode="auto">
              <a:xfrm>
                <a:off x="9439454" y="3133839"/>
                <a:ext cx="2249634"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r" defTabSz="914099" fontAlgn="base">
                  <a:spcBef>
                    <a:spcPct val="0"/>
                  </a:spcBef>
                  <a:spcAft>
                    <a:spcPct val="0"/>
                  </a:spcAft>
                </a:pPr>
                <a:r>
                  <a:rPr lang="en-US" sz="2000" b="1" dirty="0" smtClean="0">
                    <a:gradFill>
                      <a:gsLst>
                        <a:gs pos="0">
                          <a:schemeClr val="tx1"/>
                        </a:gs>
                        <a:gs pos="100000">
                          <a:schemeClr val="tx1"/>
                        </a:gs>
                      </a:gsLst>
                      <a:lin ang="5400000" scaled="0"/>
                    </a:gradFill>
                  </a:rPr>
                  <a:t>Attestation</a:t>
                </a:r>
              </a:p>
            </p:txBody>
          </p:sp>
          <p:sp>
            <p:nvSpPr>
              <p:cNvPr id="46" name="Chevron 45"/>
              <p:cNvSpPr/>
              <p:nvPr/>
            </p:nvSpPr>
            <p:spPr bwMode="auto">
              <a:xfrm>
                <a:off x="6770552" y="3134982"/>
                <a:ext cx="1697173"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r" defTabSz="914099" fontAlgn="base">
                  <a:spcBef>
                    <a:spcPct val="0"/>
                  </a:spcBef>
                  <a:spcAft>
                    <a:spcPct val="0"/>
                  </a:spcAft>
                </a:pPr>
                <a:r>
                  <a:rPr lang="en-US" b="1" dirty="0" smtClean="0">
                    <a:gradFill>
                      <a:gsLst>
                        <a:gs pos="0">
                          <a:schemeClr val="tx1"/>
                        </a:gs>
                        <a:gs pos="100000">
                          <a:schemeClr val="tx1"/>
                        </a:gs>
                      </a:gsLst>
                      <a:lin ang="5400000" scaled="0"/>
                    </a:gradFill>
                  </a:rPr>
                  <a:t>ELAM</a:t>
                </a:r>
                <a:endParaRPr lang="en-US" b="1" dirty="0">
                  <a:gradFill>
                    <a:gsLst>
                      <a:gs pos="0">
                        <a:schemeClr val="tx1"/>
                      </a:gs>
                      <a:gs pos="100000">
                        <a:schemeClr val="tx1"/>
                      </a:gs>
                    </a:gsLst>
                    <a:lin ang="5400000" scaled="0"/>
                  </a:gradFill>
                </a:endParaRPr>
              </a:p>
            </p:txBody>
          </p:sp>
        </p:grpSp>
        <p:sp>
          <p:nvSpPr>
            <p:cNvPr id="35" name="Text Placeholder 2"/>
            <p:cNvSpPr txBox="1">
              <a:spLocks/>
            </p:cNvSpPr>
            <p:nvPr/>
          </p:nvSpPr>
          <p:spPr>
            <a:xfrm>
              <a:off x="893395" y="4811334"/>
              <a:ext cx="11102987" cy="1631216"/>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lnSpc>
                  <a:spcPct val="100000"/>
                </a:lnSpc>
                <a:spcBef>
                  <a:spcPct val="0"/>
                </a:spcBef>
                <a:spcAft>
                  <a:spcPts val="1200"/>
                </a:spcAft>
              </a:pPr>
              <a:r>
                <a:rPr lang="en-US" sz="2400" dirty="0">
                  <a:gradFill>
                    <a:gsLst>
                      <a:gs pos="0">
                        <a:schemeClr val="tx1"/>
                      </a:gs>
                      <a:gs pos="100000">
                        <a:schemeClr val="tx1"/>
                      </a:gs>
                    </a:gsLst>
                    <a:lin ang="5400000" scaled="0"/>
                  </a:gradFill>
                </a:rPr>
                <a:t>Post-boot clients can use signed TPM measurements to prove initial system state and ELAM software</a:t>
              </a:r>
            </a:p>
            <a:p>
              <a:pPr fontAlgn="base">
                <a:lnSpc>
                  <a:spcPct val="100000"/>
                </a:lnSpc>
                <a:spcBef>
                  <a:spcPct val="0"/>
                </a:spcBef>
                <a:spcAft>
                  <a:spcPts val="600"/>
                </a:spcAft>
              </a:pPr>
              <a:r>
                <a:rPr lang="en-US" sz="2400" dirty="0">
                  <a:gradFill>
                    <a:gsLst>
                      <a:gs pos="0">
                        <a:schemeClr val="tx1"/>
                      </a:gs>
                      <a:gs pos="100000">
                        <a:schemeClr val="tx1"/>
                      </a:gs>
                    </a:gsLst>
                    <a:lin ang="5400000" scaled="0"/>
                  </a:gradFill>
                </a:rPr>
                <a:t>ELAM software can invalidate client health assertions if the client stops enforcing policy (i.e. providing no signature updates or running unknown software) </a:t>
              </a:r>
            </a:p>
          </p:txBody>
        </p:sp>
      </p:grpSp>
      <p:sp>
        <p:nvSpPr>
          <p:cNvPr id="45" name="Right Arrow 44"/>
          <p:cNvSpPr/>
          <p:nvPr/>
        </p:nvSpPr>
        <p:spPr bwMode="auto">
          <a:xfrm>
            <a:off x="6707053" y="4098257"/>
            <a:ext cx="5001086" cy="631649"/>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mj-lt"/>
              </a:rPr>
              <a:t>Policy Enforcement</a:t>
            </a:r>
          </a:p>
        </p:txBody>
      </p:sp>
      <p:cxnSp>
        <p:nvCxnSpPr>
          <p:cNvPr id="16" name="Straight Arrow Connector 15"/>
          <p:cNvCxnSpPr/>
          <p:nvPr/>
        </p:nvCxnSpPr>
        <p:spPr>
          <a:xfrm>
            <a:off x="3284844" y="2927750"/>
            <a:ext cx="687101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696198" y="2717317"/>
            <a:ext cx="5107137" cy="754576"/>
            <a:chOff x="2696198" y="2717317"/>
            <a:chExt cx="5107137" cy="754576"/>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7733176">
              <a:off x="2634779" y="2778736"/>
              <a:ext cx="754576" cy="63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7733176">
              <a:off x="4268040" y="2778736"/>
              <a:ext cx="754576" cy="63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7733176">
              <a:off x="5962759" y="2778736"/>
              <a:ext cx="754576" cy="63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7733176">
              <a:off x="7110178" y="2778736"/>
              <a:ext cx="754576" cy="63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10249167" y="2595068"/>
            <a:ext cx="816819" cy="822578"/>
            <a:chOff x="10249167" y="2595068"/>
            <a:chExt cx="816819" cy="822578"/>
          </a:xfrm>
        </p:grpSpPr>
        <p:sp>
          <p:nvSpPr>
            <p:cNvPr id="51" name="GPU Icon 1"/>
            <p:cNvSpPr>
              <a:spLocks noEditPoints="1"/>
            </p:cNvSpPr>
            <p:nvPr/>
          </p:nvSpPr>
          <p:spPr bwMode="auto">
            <a:xfrm>
              <a:off x="10249167" y="2595068"/>
              <a:ext cx="816819" cy="822578"/>
            </a:xfrm>
            <a:custGeom>
              <a:avLst/>
              <a:gdLst>
                <a:gd name="T0" fmla="*/ 258 w 1261"/>
                <a:gd name="T1" fmla="*/ 119 h 1270"/>
                <a:gd name="T2" fmla="*/ 486 w 1261"/>
                <a:gd name="T3" fmla="*/ 27 h 1270"/>
                <a:gd name="T4" fmla="*/ 458 w 1261"/>
                <a:gd name="T5" fmla="*/ 147 h 1270"/>
                <a:gd name="T6" fmla="*/ 805 w 1261"/>
                <a:gd name="T7" fmla="*/ 0 h 1270"/>
                <a:gd name="T8" fmla="*/ 805 w 1261"/>
                <a:gd name="T9" fmla="*/ 147 h 1270"/>
                <a:gd name="T10" fmla="*/ 979 w 1261"/>
                <a:gd name="T11" fmla="*/ 0 h 1270"/>
                <a:gd name="T12" fmla="*/ 1006 w 1261"/>
                <a:gd name="T13" fmla="*/ 119 h 1270"/>
                <a:gd name="T14" fmla="*/ 604 w 1261"/>
                <a:gd name="T15" fmla="*/ 27 h 1270"/>
                <a:gd name="T16" fmla="*/ 659 w 1261"/>
                <a:gd name="T17" fmla="*/ 27 h 1270"/>
                <a:gd name="T18" fmla="*/ 258 w 1261"/>
                <a:gd name="T19" fmla="*/ 1243 h 1270"/>
                <a:gd name="T20" fmla="*/ 486 w 1261"/>
                <a:gd name="T21" fmla="*/ 1151 h 1270"/>
                <a:gd name="T22" fmla="*/ 458 w 1261"/>
                <a:gd name="T23" fmla="*/ 1270 h 1270"/>
                <a:gd name="T24" fmla="*/ 805 w 1261"/>
                <a:gd name="T25" fmla="*/ 1123 h 1270"/>
                <a:gd name="T26" fmla="*/ 805 w 1261"/>
                <a:gd name="T27" fmla="*/ 1270 h 1270"/>
                <a:gd name="T28" fmla="*/ 979 w 1261"/>
                <a:gd name="T29" fmla="*/ 1123 h 1270"/>
                <a:gd name="T30" fmla="*/ 1006 w 1261"/>
                <a:gd name="T31" fmla="*/ 1243 h 1270"/>
                <a:gd name="T32" fmla="*/ 604 w 1261"/>
                <a:gd name="T33" fmla="*/ 1151 h 1270"/>
                <a:gd name="T34" fmla="*/ 659 w 1261"/>
                <a:gd name="T35" fmla="*/ 1151 h 1270"/>
                <a:gd name="T36" fmla="*/ 1234 w 1261"/>
                <a:gd name="T37" fmla="*/ 1007 h 1270"/>
                <a:gd name="T38" fmla="*/ 1141 w 1261"/>
                <a:gd name="T39" fmla="*/ 779 h 1270"/>
                <a:gd name="T40" fmla="*/ 1261 w 1261"/>
                <a:gd name="T41" fmla="*/ 806 h 1270"/>
                <a:gd name="T42" fmla="*/ 1114 w 1261"/>
                <a:gd name="T43" fmla="*/ 459 h 1270"/>
                <a:gd name="T44" fmla="*/ 1261 w 1261"/>
                <a:gd name="T45" fmla="*/ 459 h 1270"/>
                <a:gd name="T46" fmla="*/ 1114 w 1261"/>
                <a:gd name="T47" fmla="*/ 286 h 1270"/>
                <a:gd name="T48" fmla="*/ 1234 w 1261"/>
                <a:gd name="T49" fmla="*/ 258 h 1270"/>
                <a:gd name="T50" fmla="*/ 1141 w 1261"/>
                <a:gd name="T51" fmla="*/ 660 h 1270"/>
                <a:gd name="T52" fmla="*/ 1141 w 1261"/>
                <a:gd name="T53" fmla="*/ 605 h 1270"/>
                <a:gd name="T54" fmla="*/ 119 w 1261"/>
                <a:gd name="T55" fmla="*/ 1007 h 1270"/>
                <a:gd name="T56" fmla="*/ 27 w 1261"/>
                <a:gd name="T57" fmla="*/ 779 h 1270"/>
                <a:gd name="T58" fmla="*/ 146 w 1261"/>
                <a:gd name="T59" fmla="*/ 806 h 1270"/>
                <a:gd name="T60" fmla="*/ 0 w 1261"/>
                <a:gd name="T61" fmla="*/ 459 h 1270"/>
                <a:gd name="T62" fmla="*/ 146 w 1261"/>
                <a:gd name="T63" fmla="*/ 459 h 1270"/>
                <a:gd name="T64" fmla="*/ 0 w 1261"/>
                <a:gd name="T65" fmla="*/ 286 h 1270"/>
                <a:gd name="T66" fmla="*/ 119 w 1261"/>
                <a:gd name="T67" fmla="*/ 258 h 1270"/>
                <a:gd name="T68" fmla="*/ 27 w 1261"/>
                <a:gd name="T69" fmla="*/ 660 h 1270"/>
                <a:gd name="T70" fmla="*/ 27 w 1261"/>
                <a:gd name="T71" fmla="*/ 605 h 1270"/>
                <a:gd name="T72" fmla="*/ 1066 w 1261"/>
                <a:gd name="T73" fmla="*/ 1015 h 1270"/>
                <a:gd name="T74" fmla="*/ 512 w 1261"/>
                <a:gd name="T75" fmla="*/ 732 h 1270"/>
                <a:gd name="T76" fmla="*/ 443 w 1261"/>
                <a:gd name="T77" fmla="*/ 694 h 1270"/>
                <a:gd name="T78" fmla="*/ 377 w 1261"/>
                <a:gd name="T79" fmla="*/ 664 h 1270"/>
                <a:gd name="T80" fmla="*/ 434 w 1261"/>
                <a:gd name="T81" fmla="*/ 570 h 1270"/>
                <a:gd name="T82" fmla="*/ 497 w 1261"/>
                <a:gd name="T83" fmla="*/ 522 h 1270"/>
                <a:gd name="T84" fmla="*/ 390 w 1261"/>
                <a:gd name="T85" fmla="*/ 519 h 1270"/>
                <a:gd name="T86" fmla="*/ 299 w 1261"/>
                <a:gd name="T87" fmla="*/ 637 h 1270"/>
                <a:gd name="T88" fmla="*/ 454 w 1261"/>
                <a:gd name="T89" fmla="*/ 749 h 1270"/>
                <a:gd name="T90" fmla="*/ 713 w 1261"/>
                <a:gd name="T91" fmla="*/ 535 h 1270"/>
                <a:gd name="T92" fmla="*/ 619 w 1261"/>
                <a:gd name="T93" fmla="*/ 747 h 1270"/>
                <a:gd name="T94" fmla="*/ 731 w 1261"/>
                <a:gd name="T95" fmla="*/ 626 h 1270"/>
                <a:gd name="T96" fmla="*/ 648 w 1261"/>
                <a:gd name="T97" fmla="*/ 622 h 1270"/>
                <a:gd name="T98" fmla="*/ 644 w 1261"/>
                <a:gd name="T99" fmla="*/ 569 h 1270"/>
                <a:gd name="T100" fmla="*/ 965 w 1261"/>
                <a:gd name="T101" fmla="*/ 642 h 1270"/>
                <a:gd name="T102" fmla="*/ 886 w 1261"/>
                <a:gd name="T103" fmla="*/ 682 h 1270"/>
                <a:gd name="T104" fmla="*/ 834 w 1261"/>
                <a:gd name="T105" fmla="*/ 668 h 1270"/>
                <a:gd name="T106" fmla="*/ 788 w 1261"/>
                <a:gd name="T107" fmla="*/ 725 h 1270"/>
                <a:gd name="T108" fmla="*/ 965 w 1261"/>
                <a:gd name="T109" fmla="*/ 642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1" h="1270">
                  <a:moveTo>
                    <a:pt x="312" y="27"/>
                  </a:moveTo>
                  <a:cubicBezTo>
                    <a:pt x="312" y="12"/>
                    <a:pt x="300" y="0"/>
                    <a:pt x="285" y="0"/>
                  </a:cubicBezTo>
                  <a:cubicBezTo>
                    <a:pt x="285" y="0"/>
                    <a:pt x="285" y="0"/>
                    <a:pt x="285" y="0"/>
                  </a:cubicBezTo>
                  <a:cubicBezTo>
                    <a:pt x="270" y="0"/>
                    <a:pt x="258" y="12"/>
                    <a:pt x="258" y="27"/>
                  </a:cubicBezTo>
                  <a:cubicBezTo>
                    <a:pt x="258" y="119"/>
                    <a:pt x="258" y="119"/>
                    <a:pt x="258" y="119"/>
                  </a:cubicBezTo>
                  <a:cubicBezTo>
                    <a:pt x="258" y="134"/>
                    <a:pt x="270" y="147"/>
                    <a:pt x="285" y="147"/>
                  </a:cubicBezTo>
                  <a:cubicBezTo>
                    <a:pt x="285" y="147"/>
                    <a:pt x="285" y="147"/>
                    <a:pt x="285" y="147"/>
                  </a:cubicBezTo>
                  <a:cubicBezTo>
                    <a:pt x="300" y="147"/>
                    <a:pt x="312" y="134"/>
                    <a:pt x="312" y="119"/>
                  </a:cubicBezTo>
                  <a:lnTo>
                    <a:pt x="312" y="27"/>
                  </a:lnTo>
                  <a:close/>
                  <a:moveTo>
                    <a:pt x="486" y="27"/>
                  </a:moveTo>
                  <a:cubicBezTo>
                    <a:pt x="486" y="12"/>
                    <a:pt x="473" y="0"/>
                    <a:pt x="458" y="0"/>
                  </a:cubicBezTo>
                  <a:cubicBezTo>
                    <a:pt x="458" y="0"/>
                    <a:pt x="458" y="0"/>
                    <a:pt x="458" y="0"/>
                  </a:cubicBezTo>
                  <a:cubicBezTo>
                    <a:pt x="443" y="0"/>
                    <a:pt x="431" y="12"/>
                    <a:pt x="431" y="27"/>
                  </a:cubicBezTo>
                  <a:cubicBezTo>
                    <a:pt x="431" y="119"/>
                    <a:pt x="431" y="119"/>
                    <a:pt x="431" y="119"/>
                  </a:cubicBezTo>
                  <a:cubicBezTo>
                    <a:pt x="431" y="134"/>
                    <a:pt x="443" y="147"/>
                    <a:pt x="458" y="147"/>
                  </a:cubicBezTo>
                  <a:cubicBezTo>
                    <a:pt x="458" y="147"/>
                    <a:pt x="458" y="147"/>
                    <a:pt x="458" y="147"/>
                  </a:cubicBezTo>
                  <a:cubicBezTo>
                    <a:pt x="473" y="147"/>
                    <a:pt x="486" y="134"/>
                    <a:pt x="486" y="119"/>
                  </a:cubicBezTo>
                  <a:lnTo>
                    <a:pt x="486" y="27"/>
                  </a:lnTo>
                  <a:close/>
                  <a:moveTo>
                    <a:pt x="832" y="27"/>
                  </a:moveTo>
                  <a:cubicBezTo>
                    <a:pt x="832" y="12"/>
                    <a:pt x="820" y="0"/>
                    <a:pt x="805" y="0"/>
                  </a:cubicBezTo>
                  <a:cubicBezTo>
                    <a:pt x="805" y="0"/>
                    <a:pt x="805" y="0"/>
                    <a:pt x="805" y="0"/>
                  </a:cubicBezTo>
                  <a:cubicBezTo>
                    <a:pt x="790" y="0"/>
                    <a:pt x="778" y="12"/>
                    <a:pt x="778" y="27"/>
                  </a:cubicBezTo>
                  <a:cubicBezTo>
                    <a:pt x="778" y="119"/>
                    <a:pt x="778" y="119"/>
                    <a:pt x="778" y="119"/>
                  </a:cubicBezTo>
                  <a:cubicBezTo>
                    <a:pt x="778" y="134"/>
                    <a:pt x="790" y="147"/>
                    <a:pt x="805" y="147"/>
                  </a:cubicBezTo>
                  <a:cubicBezTo>
                    <a:pt x="805" y="147"/>
                    <a:pt x="805" y="147"/>
                    <a:pt x="805" y="147"/>
                  </a:cubicBezTo>
                  <a:cubicBezTo>
                    <a:pt x="820" y="147"/>
                    <a:pt x="832" y="134"/>
                    <a:pt x="832" y="119"/>
                  </a:cubicBezTo>
                  <a:lnTo>
                    <a:pt x="832" y="27"/>
                  </a:lnTo>
                  <a:close/>
                  <a:moveTo>
                    <a:pt x="1006" y="27"/>
                  </a:moveTo>
                  <a:cubicBezTo>
                    <a:pt x="1006" y="12"/>
                    <a:pt x="994" y="0"/>
                    <a:pt x="979" y="0"/>
                  </a:cubicBezTo>
                  <a:cubicBezTo>
                    <a:pt x="979" y="0"/>
                    <a:pt x="979" y="0"/>
                    <a:pt x="979" y="0"/>
                  </a:cubicBezTo>
                  <a:cubicBezTo>
                    <a:pt x="963" y="0"/>
                    <a:pt x="951" y="12"/>
                    <a:pt x="951" y="27"/>
                  </a:cubicBezTo>
                  <a:cubicBezTo>
                    <a:pt x="951" y="119"/>
                    <a:pt x="951" y="119"/>
                    <a:pt x="951" y="119"/>
                  </a:cubicBezTo>
                  <a:cubicBezTo>
                    <a:pt x="951" y="134"/>
                    <a:pt x="963" y="147"/>
                    <a:pt x="979" y="147"/>
                  </a:cubicBezTo>
                  <a:cubicBezTo>
                    <a:pt x="979" y="147"/>
                    <a:pt x="979" y="147"/>
                    <a:pt x="979" y="147"/>
                  </a:cubicBezTo>
                  <a:cubicBezTo>
                    <a:pt x="994" y="147"/>
                    <a:pt x="1006" y="134"/>
                    <a:pt x="1006" y="119"/>
                  </a:cubicBezTo>
                  <a:lnTo>
                    <a:pt x="1006" y="27"/>
                  </a:lnTo>
                  <a:close/>
                  <a:moveTo>
                    <a:pt x="659" y="27"/>
                  </a:moveTo>
                  <a:cubicBezTo>
                    <a:pt x="659" y="12"/>
                    <a:pt x="647" y="0"/>
                    <a:pt x="632" y="0"/>
                  </a:cubicBezTo>
                  <a:cubicBezTo>
                    <a:pt x="632" y="0"/>
                    <a:pt x="632" y="0"/>
                    <a:pt x="632" y="0"/>
                  </a:cubicBezTo>
                  <a:cubicBezTo>
                    <a:pt x="617" y="0"/>
                    <a:pt x="604" y="12"/>
                    <a:pt x="604" y="27"/>
                  </a:cubicBezTo>
                  <a:cubicBezTo>
                    <a:pt x="604" y="119"/>
                    <a:pt x="604" y="119"/>
                    <a:pt x="604" y="119"/>
                  </a:cubicBezTo>
                  <a:cubicBezTo>
                    <a:pt x="604" y="134"/>
                    <a:pt x="617" y="147"/>
                    <a:pt x="632" y="147"/>
                  </a:cubicBezTo>
                  <a:cubicBezTo>
                    <a:pt x="632" y="147"/>
                    <a:pt x="632" y="147"/>
                    <a:pt x="632" y="147"/>
                  </a:cubicBezTo>
                  <a:cubicBezTo>
                    <a:pt x="647" y="147"/>
                    <a:pt x="659" y="134"/>
                    <a:pt x="659" y="119"/>
                  </a:cubicBezTo>
                  <a:lnTo>
                    <a:pt x="659" y="27"/>
                  </a:lnTo>
                  <a:close/>
                  <a:moveTo>
                    <a:pt x="312" y="1151"/>
                  </a:moveTo>
                  <a:cubicBezTo>
                    <a:pt x="312" y="1136"/>
                    <a:pt x="300" y="1123"/>
                    <a:pt x="285" y="1123"/>
                  </a:cubicBezTo>
                  <a:cubicBezTo>
                    <a:pt x="285" y="1123"/>
                    <a:pt x="285" y="1123"/>
                    <a:pt x="285" y="1123"/>
                  </a:cubicBezTo>
                  <a:cubicBezTo>
                    <a:pt x="270" y="1123"/>
                    <a:pt x="258" y="1136"/>
                    <a:pt x="258" y="1151"/>
                  </a:cubicBezTo>
                  <a:cubicBezTo>
                    <a:pt x="258" y="1243"/>
                    <a:pt x="258" y="1243"/>
                    <a:pt x="258" y="1243"/>
                  </a:cubicBezTo>
                  <a:cubicBezTo>
                    <a:pt x="258" y="1258"/>
                    <a:pt x="270" y="1270"/>
                    <a:pt x="285" y="1270"/>
                  </a:cubicBezTo>
                  <a:cubicBezTo>
                    <a:pt x="285" y="1270"/>
                    <a:pt x="285" y="1270"/>
                    <a:pt x="285" y="1270"/>
                  </a:cubicBezTo>
                  <a:cubicBezTo>
                    <a:pt x="300" y="1270"/>
                    <a:pt x="312" y="1258"/>
                    <a:pt x="312" y="1243"/>
                  </a:cubicBezTo>
                  <a:lnTo>
                    <a:pt x="312" y="1151"/>
                  </a:lnTo>
                  <a:close/>
                  <a:moveTo>
                    <a:pt x="486" y="1151"/>
                  </a:moveTo>
                  <a:cubicBezTo>
                    <a:pt x="486" y="1136"/>
                    <a:pt x="473" y="1123"/>
                    <a:pt x="458" y="1123"/>
                  </a:cubicBezTo>
                  <a:cubicBezTo>
                    <a:pt x="458" y="1123"/>
                    <a:pt x="458" y="1123"/>
                    <a:pt x="458" y="1123"/>
                  </a:cubicBezTo>
                  <a:cubicBezTo>
                    <a:pt x="443" y="1123"/>
                    <a:pt x="431" y="1136"/>
                    <a:pt x="431" y="1151"/>
                  </a:cubicBezTo>
                  <a:cubicBezTo>
                    <a:pt x="431" y="1243"/>
                    <a:pt x="431" y="1243"/>
                    <a:pt x="431" y="1243"/>
                  </a:cubicBezTo>
                  <a:cubicBezTo>
                    <a:pt x="431" y="1258"/>
                    <a:pt x="443" y="1270"/>
                    <a:pt x="458" y="1270"/>
                  </a:cubicBezTo>
                  <a:cubicBezTo>
                    <a:pt x="458" y="1270"/>
                    <a:pt x="458" y="1270"/>
                    <a:pt x="458" y="1270"/>
                  </a:cubicBezTo>
                  <a:cubicBezTo>
                    <a:pt x="473" y="1270"/>
                    <a:pt x="486" y="1258"/>
                    <a:pt x="486" y="1243"/>
                  </a:cubicBezTo>
                  <a:lnTo>
                    <a:pt x="486" y="1151"/>
                  </a:lnTo>
                  <a:close/>
                  <a:moveTo>
                    <a:pt x="832" y="1151"/>
                  </a:moveTo>
                  <a:cubicBezTo>
                    <a:pt x="832" y="1136"/>
                    <a:pt x="820" y="1123"/>
                    <a:pt x="805" y="1123"/>
                  </a:cubicBezTo>
                  <a:cubicBezTo>
                    <a:pt x="805" y="1123"/>
                    <a:pt x="805" y="1123"/>
                    <a:pt x="805" y="1123"/>
                  </a:cubicBezTo>
                  <a:cubicBezTo>
                    <a:pt x="790" y="1123"/>
                    <a:pt x="778" y="1136"/>
                    <a:pt x="778" y="1151"/>
                  </a:cubicBezTo>
                  <a:cubicBezTo>
                    <a:pt x="778" y="1243"/>
                    <a:pt x="778" y="1243"/>
                    <a:pt x="778" y="1243"/>
                  </a:cubicBezTo>
                  <a:cubicBezTo>
                    <a:pt x="778" y="1258"/>
                    <a:pt x="790" y="1270"/>
                    <a:pt x="805" y="1270"/>
                  </a:cubicBezTo>
                  <a:cubicBezTo>
                    <a:pt x="805" y="1270"/>
                    <a:pt x="805" y="1270"/>
                    <a:pt x="805" y="1270"/>
                  </a:cubicBezTo>
                  <a:cubicBezTo>
                    <a:pt x="820" y="1270"/>
                    <a:pt x="832" y="1258"/>
                    <a:pt x="832" y="1243"/>
                  </a:cubicBezTo>
                  <a:lnTo>
                    <a:pt x="832" y="1151"/>
                  </a:lnTo>
                  <a:close/>
                  <a:moveTo>
                    <a:pt x="1006" y="1151"/>
                  </a:moveTo>
                  <a:cubicBezTo>
                    <a:pt x="1006" y="1136"/>
                    <a:pt x="994" y="1123"/>
                    <a:pt x="979" y="1123"/>
                  </a:cubicBezTo>
                  <a:cubicBezTo>
                    <a:pt x="979" y="1123"/>
                    <a:pt x="979" y="1123"/>
                    <a:pt x="979" y="1123"/>
                  </a:cubicBezTo>
                  <a:cubicBezTo>
                    <a:pt x="963" y="1123"/>
                    <a:pt x="951" y="1136"/>
                    <a:pt x="951" y="1151"/>
                  </a:cubicBezTo>
                  <a:cubicBezTo>
                    <a:pt x="951" y="1243"/>
                    <a:pt x="951" y="1243"/>
                    <a:pt x="951" y="1243"/>
                  </a:cubicBezTo>
                  <a:cubicBezTo>
                    <a:pt x="951" y="1258"/>
                    <a:pt x="963" y="1270"/>
                    <a:pt x="979" y="1270"/>
                  </a:cubicBezTo>
                  <a:cubicBezTo>
                    <a:pt x="979" y="1270"/>
                    <a:pt x="979" y="1270"/>
                    <a:pt x="979" y="1270"/>
                  </a:cubicBezTo>
                  <a:cubicBezTo>
                    <a:pt x="994" y="1270"/>
                    <a:pt x="1006" y="1258"/>
                    <a:pt x="1006" y="1243"/>
                  </a:cubicBezTo>
                  <a:lnTo>
                    <a:pt x="1006" y="1151"/>
                  </a:lnTo>
                  <a:close/>
                  <a:moveTo>
                    <a:pt x="659" y="1151"/>
                  </a:moveTo>
                  <a:cubicBezTo>
                    <a:pt x="659" y="1136"/>
                    <a:pt x="647" y="1123"/>
                    <a:pt x="632" y="1123"/>
                  </a:cubicBezTo>
                  <a:cubicBezTo>
                    <a:pt x="632" y="1123"/>
                    <a:pt x="632" y="1123"/>
                    <a:pt x="632" y="1123"/>
                  </a:cubicBezTo>
                  <a:cubicBezTo>
                    <a:pt x="617" y="1123"/>
                    <a:pt x="604" y="1136"/>
                    <a:pt x="604" y="1151"/>
                  </a:cubicBezTo>
                  <a:cubicBezTo>
                    <a:pt x="604" y="1243"/>
                    <a:pt x="604" y="1243"/>
                    <a:pt x="604" y="1243"/>
                  </a:cubicBezTo>
                  <a:cubicBezTo>
                    <a:pt x="604" y="1258"/>
                    <a:pt x="617" y="1270"/>
                    <a:pt x="632" y="1270"/>
                  </a:cubicBezTo>
                  <a:cubicBezTo>
                    <a:pt x="632" y="1270"/>
                    <a:pt x="632" y="1270"/>
                    <a:pt x="632" y="1270"/>
                  </a:cubicBezTo>
                  <a:cubicBezTo>
                    <a:pt x="647" y="1270"/>
                    <a:pt x="659" y="1258"/>
                    <a:pt x="659" y="1243"/>
                  </a:cubicBezTo>
                  <a:lnTo>
                    <a:pt x="659" y="1151"/>
                  </a:lnTo>
                  <a:close/>
                  <a:moveTo>
                    <a:pt x="1141" y="952"/>
                  </a:moveTo>
                  <a:cubicBezTo>
                    <a:pt x="1126" y="952"/>
                    <a:pt x="1114" y="964"/>
                    <a:pt x="1114" y="979"/>
                  </a:cubicBezTo>
                  <a:cubicBezTo>
                    <a:pt x="1114" y="979"/>
                    <a:pt x="1114" y="979"/>
                    <a:pt x="1114" y="979"/>
                  </a:cubicBezTo>
                  <a:cubicBezTo>
                    <a:pt x="1114" y="995"/>
                    <a:pt x="1126" y="1007"/>
                    <a:pt x="1141" y="1007"/>
                  </a:cubicBezTo>
                  <a:cubicBezTo>
                    <a:pt x="1234" y="1007"/>
                    <a:pt x="1234" y="1007"/>
                    <a:pt x="1234" y="1007"/>
                  </a:cubicBezTo>
                  <a:cubicBezTo>
                    <a:pt x="1249" y="1007"/>
                    <a:pt x="1261" y="995"/>
                    <a:pt x="1261" y="979"/>
                  </a:cubicBezTo>
                  <a:cubicBezTo>
                    <a:pt x="1261" y="979"/>
                    <a:pt x="1261" y="979"/>
                    <a:pt x="1261" y="979"/>
                  </a:cubicBezTo>
                  <a:cubicBezTo>
                    <a:pt x="1261" y="964"/>
                    <a:pt x="1249" y="952"/>
                    <a:pt x="1234" y="952"/>
                  </a:cubicBezTo>
                  <a:lnTo>
                    <a:pt x="1141" y="952"/>
                  </a:lnTo>
                  <a:close/>
                  <a:moveTo>
                    <a:pt x="1141" y="779"/>
                  </a:moveTo>
                  <a:cubicBezTo>
                    <a:pt x="1126" y="779"/>
                    <a:pt x="1114" y="791"/>
                    <a:pt x="1114" y="806"/>
                  </a:cubicBezTo>
                  <a:cubicBezTo>
                    <a:pt x="1114" y="806"/>
                    <a:pt x="1114" y="806"/>
                    <a:pt x="1114" y="806"/>
                  </a:cubicBezTo>
                  <a:cubicBezTo>
                    <a:pt x="1114" y="821"/>
                    <a:pt x="1126" y="833"/>
                    <a:pt x="1141" y="833"/>
                  </a:cubicBezTo>
                  <a:cubicBezTo>
                    <a:pt x="1234" y="833"/>
                    <a:pt x="1234" y="833"/>
                    <a:pt x="1234" y="833"/>
                  </a:cubicBezTo>
                  <a:cubicBezTo>
                    <a:pt x="1249" y="833"/>
                    <a:pt x="1261" y="821"/>
                    <a:pt x="1261" y="806"/>
                  </a:cubicBezTo>
                  <a:cubicBezTo>
                    <a:pt x="1261" y="806"/>
                    <a:pt x="1261" y="806"/>
                    <a:pt x="1261" y="806"/>
                  </a:cubicBezTo>
                  <a:cubicBezTo>
                    <a:pt x="1261" y="791"/>
                    <a:pt x="1249" y="779"/>
                    <a:pt x="1234" y="779"/>
                  </a:cubicBezTo>
                  <a:lnTo>
                    <a:pt x="1141" y="779"/>
                  </a:lnTo>
                  <a:close/>
                  <a:moveTo>
                    <a:pt x="1141" y="432"/>
                  </a:moveTo>
                  <a:cubicBezTo>
                    <a:pt x="1126" y="432"/>
                    <a:pt x="1114" y="444"/>
                    <a:pt x="1114" y="459"/>
                  </a:cubicBezTo>
                  <a:cubicBezTo>
                    <a:pt x="1114" y="459"/>
                    <a:pt x="1114" y="459"/>
                    <a:pt x="1114" y="459"/>
                  </a:cubicBezTo>
                  <a:cubicBezTo>
                    <a:pt x="1114" y="474"/>
                    <a:pt x="1126" y="487"/>
                    <a:pt x="1141" y="487"/>
                  </a:cubicBezTo>
                  <a:cubicBezTo>
                    <a:pt x="1234" y="487"/>
                    <a:pt x="1234" y="487"/>
                    <a:pt x="1234" y="487"/>
                  </a:cubicBezTo>
                  <a:cubicBezTo>
                    <a:pt x="1249" y="487"/>
                    <a:pt x="1261" y="474"/>
                    <a:pt x="1261" y="459"/>
                  </a:cubicBezTo>
                  <a:cubicBezTo>
                    <a:pt x="1261" y="459"/>
                    <a:pt x="1261" y="459"/>
                    <a:pt x="1261" y="459"/>
                  </a:cubicBezTo>
                  <a:cubicBezTo>
                    <a:pt x="1261" y="444"/>
                    <a:pt x="1249" y="432"/>
                    <a:pt x="1234" y="432"/>
                  </a:cubicBezTo>
                  <a:lnTo>
                    <a:pt x="1141" y="432"/>
                  </a:lnTo>
                  <a:close/>
                  <a:moveTo>
                    <a:pt x="1141" y="258"/>
                  </a:moveTo>
                  <a:cubicBezTo>
                    <a:pt x="1126" y="258"/>
                    <a:pt x="1114" y="271"/>
                    <a:pt x="1114" y="286"/>
                  </a:cubicBezTo>
                  <a:cubicBezTo>
                    <a:pt x="1114" y="286"/>
                    <a:pt x="1114" y="286"/>
                    <a:pt x="1114" y="286"/>
                  </a:cubicBezTo>
                  <a:cubicBezTo>
                    <a:pt x="1114" y="301"/>
                    <a:pt x="1126" y="313"/>
                    <a:pt x="1141" y="313"/>
                  </a:cubicBezTo>
                  <a:cubicBezTo>
                    <a:pt x="1234" y="313"/>
                    <a:pt x="1234" y="313"/>
                    <a:pt x="1234" y="313"/>
                  </a:cubicBezTo>
                  <a:cubicBezTo>
                    <a:pt x="1249" y="313"/>
                    <a:pt x="1261" y="301"/>
                    <a:pt x="1261" y="286"/>
                  </a:cubicBezTo>
                  <a:cubicBezTo>
                    <a:pt x="1261" y="286"/>
                    <a:pt x="1261" y="286"/>
                    <a:pt x="1261" y="286"/>
                  </a:cubicBezTo>
                  <a:cubicBezTo>
                    <a:pt x="1261" y="271"/>
                    <a:pt x="1249" y="258"/>
                    <a:pt x="1234" y="258"/>
                  </a:cubicBezTo>
                  <a:lnTo>
                    <a:pt x="1141" y="258"/>
                  </a:lnTo>
                  <a:close/>
                  <a:moveTo>
                    <a:pt x="1141" y="605"/>
                  </a:moveTo>
                  <a:cubicBezTo>
                    <a:pt x="1126" y="605"/>
                    <a:pt x="1114" y="618"/>
                    <a:pt x="1114" y="633"/>
                  </a:cubicBezTo>
                  <a:cubicBezTo>
                    <a:pt x="1114" y="633"/>
                    <a:pt x="1114" y="633"/>
                    <a:pt x="1114" y="633"/>
                  </a:cubicBezTo>
                  <a:cubicBezTo>
                    <a:pt x="1114" y="648"/>
                    <a:pt x="1126" y="660"/>
                    <a:pt x="1141" y="660"/>
                  </a:cubicBezTo>
                  <a:cubicBezTo>
                    <a:pt x="1234" y="660"/>
                    <a:pt x="1234" y="660"/>
                    <a:pt x="1234" y="660"/>
                  </a:cubicBezTo>
                  <a:cubicBezTo>
                    <a:pt x="1249" y="660"/>
                    <a:pt x="1261" y="648"/>
                    <a:pt x="1261" y="633"/>
                  </a:cubicBezTo>
                  <a:cubicBezTo>
                    <a:pt x="1261" y="633"/>
                    <a:pt x="1261" y="633"/>
                    <a:pt x="1261" y="633"/>
                  </a:cubicBezTo>
                  <a:cubicBezTo>
                    <a:pt x="1261" y="618"/>
                    <a:pt x="1249" y="605"/>
                    <a:pt x="1234" y="605"/>
                  </a:cubicBezTo>
                  <a:lnTo>
                    <a:pt x="1141" y="605"/>
                  </a:lnTo>
                  <a:close/>
                  <a:moveTo>
                    <a:pt x="27" y="952"/>
                  </a:moveTo>
                  <a:cubicBezTo>
                    <a:pt x="12" y="952"/>
                    <a:pt x="0" y="964"/>
                    <a:pt x="0" y="979"/>
                  </a:cubicBezTo>
                  <a:cubicBezTo>
                    <a:pt x="0" y="979"/>
                    <a:pt x="0" y="979"/>
                    <a:pt x="0" y="979"/>
                  </a:cubicBezTo>
                  <a:cubicBezTo>
                    <a:pt x="0" y="995"/>
                    <a:pt x="12" y="1007"/>
                    <a:pt x="27" y="1007"/>
                  </a:cubicBezTo>
                  <a:cubicBezTo>
                    <a:pt x="119" y="1007"/>
                    <a:pt x="119" y="1007"/>
                    <a:pt x="119" y="1007"/>
                  </a:cubicBezTo>
                  <a:cubicBezTo>
                    <a:pt x="134" y="1007"/>
                    <a:pt x="146" y="995"/>
                    <a:pt x="146" y="979"/>
                  </a:cubicBezTo>
                  <a:cubicBezTo>
                    <a:pt x="146" y="979"/>
                    <a:pt x="146" y="979"/>
                    <a:pt x="146" y="979"/>
                  </a:cubicBezTo>
                  <a:cubicBezTo>
                    <a:pt x="146" y="964"/>
                    <a:pt x="134" y="952"/>
                    <a:pt x="119" y="952"/>
                  </a:cubicBezTo>
                  <a:lnTo>
                    <a:pt x="27" y="952"/>
                  </a:lnTo>
                  <a:close/>
                  <a:moveTo>
                    <a:pt x="27" y="779"/>
                  </a:moveTo>
                  <a:cubicBezTo>
                    <a:pt x="12" y="779"/>
                    <a:pt x="0" y="791"/>
                    <a:pt x="0" y="806"/>
                  </a:cubicBezTo>
                  <a:cubicBezTo>
                    <a:pt x="0" y="806"/>
                    <a:pt x="0" y="806"/>
                    <a:pt x="0" y="806"/>
                  </a:cubicBezTo>
                  <a:cubicBezTo>
                    <a:pt x="0" y="821"/>
                    <a:pt x="12" y="833"/>
                    <a:pt x="27" y="833"/>
                  </a:cubicBezTo>
                  <a:cubicBezTo>
                    <a:pt x="119" y="833"/>
                    <a:pt x="119" y="833"/>
                    <a:pt x="119" y="833"/>
                  </a:cubicBezTo>
                  <a:cubicBezTo>
                    <a:pt x="134" y="833"/>
                    <a:pt x="146" y="821"/>
                    <a:pt x="146" y="806"/>
                  </a:cubicBezTo>
                  <a:cubicBezTo>
                    <a:pt x="146" y="806"/>
                    <a:pt x="146" y="806"/>
                    <a:pt x="146" y="806"/>
                  </a:cubicBezTo>
                  <a:cubicBezTo>
                    <a:pt x="146" y="791"/>
                    <a:pt x="134" y="779"/>
                    <a:pt x="119" y="779"/>
                  </a:cubicBezTo>
                  <a:lnTo>
                    <a:pt x="27" y="779"/>
                  </a:lnTo>
                  <a:close/>
                  <a:moveTo>
                    <a:pt x="27" y="432"/>
                  </a:moveTo>
                  <a:cubicBezTo>
                    <a:pt x="12" y="432"/>
                    <a:pt x="0" y="444"/>
                    <a:pt x="0" y="459"/>
                  </a:cubicBezTo>
                  <a:cubicBezTo>
                    <a:pt x="0" y="459"/>
                    <a:pt x="0" y="459"/>
                    <a:pt x="0" y="459"/>
                  </a:cubicBezTo>
                  <a:cubicBezTo>
                    <a:pt x="0" y="474"/>
                    <a:pt x="12" y="487"/>
                    <a:pt x="27" y="487"/>
                  </a:cubicBezTo>
                  <a:cubicBezTo>
                    <a:pt x="119" y="487"/>
                    <a:pt x="119" y="487"/>
                    <a:pt x="119" y="487"/>
                  </a:cubicBezTo>
                  <a:cubicBezTo>
                    <a:pt x="134" y="487"/>
                    <a:pt x="146" y="474"/>
                    <a:pt x="146" y="459"/>
                  </a:cubicBezTo>
                  <a:cubicBezTo>
                    <a:pt x="146" y="459"/>
                    <a:pt x="146" y="459"/>
                    <a:pt x="146" y="459"/>
                  </a:cubicBezTo>
                  <a:cubicBezTo>
                    <a:pt x="146" y="444"/>
                    <a:pt x="134" y="432"/>
                    <a:pt x="119" y="432"/>
                  </a:cubicBezTo>
                  <a:lnTo>
                    <a:pt x="27" y="432"/>
                  </a:lnTo>
                  <a:close/>
                  <a:moveTo>
                    <a:pt x="27" y="258"/>
                  </a:moveTo>
                  <a:cubicBezTo>
                    <a:pt x="12" y="258"/>
                    <a:pt x="0" y="271"/>
                    <a:pt x="0" y="286"/>
                  </a:cubicBezTo>
                  <a:cubicBezTo>
                    <a:pt x="0" y="286"/>
                    <a:pt x="0" y="286"/>
                    <a:pt x="0" y="286"/>
                  </a:cubicBezTo>
                  <a:cubicBezTo>
                    <a:pt x="0" y="301"/>
                    <a:pt x="12" y="313"/>
                    <a:pt x="27" y="313"/>
                  </a:cubicBezTo>
                  <a:cubicBezTo>
                    <a:pt x="119" y="313"/>
                    <a:pt x="119" y="313"/>
                    <a:pt x="119" y="313"/>
                  </a:cubicBezTo>
                  <a:cubicBezTo>
                    <a:pt x="134" y="313"/>
                    <a:pt x="146" y="301"/>
                    <a:pt x="146" y="286"/>
                  </a:cubicBezTo>
                  <a:cubicBezTo>
                    <a:pt x="146" y="286"/>
                    <a:pt x="146" y="286"/>
                    <a:pt x="146" y="286"/>
                  </a:cubicBezTo>
                  <a:cubicBezTo>
                    <a:pt x="146" y="271"/>
                    <a:pt x="134" y="258"/>
                    <a:pt x="119" y="258"/>
                  </a:cubicBezTo>
                  <a:lnTo>
                    <a:pt x="27" y="258"/>
                  </a:lnTo>
                  <a:close/>
                  <a:moveTo>
                    <a:pt x="27" y="605"/>
                  </a:moveTo>
                  <a:cubicBezTo>
                    <a:pt x="12" y="605"/>
                    <a:pt x="0" y="618"/>
                    <a:pt x="0" y="633"/>
                  </a:cubicBezTo>
                  <a:cubicBezTo>
                    <a:pt x="0" y="633"/>
                    <a:pt x="0" y="633"/>
                    <a:pt x="0" y="633"/>
                  </a:cubicBezTo>
                  <a:cubicBezTo>
                    <a:pt x="0" y="648"/>
                    <a:pt x="12" y="660"/>
                    <a:pt x="27" y="660"/>
                  </a:cubicBezTo>
                  <a:cubicBezTo>
                    <a:pt x="119" y="660"/>
                    <a:pt x="119" y="660"/>
                    <a:pt x="119" y="660"/>
                  </a:cubicBezTo>
                  <a:cubicBezTo>
                    <a:pt x="134" y="660"/>
                    <a:pt x="146" y="648"/>
                    <a:pt x="146" y="633"/>
                  </a:cubicBezTo>
                  <a:cubicBezTo>
                    <a:pt x="146" y="633"/>
                    <a:pt x="146" y="633"/>
                    <a:pt x="146" y="633"/>
                  </a:cubicBezTo>
                  <a:cubicBezTo>
                    <a:pt x="146" y="618"/>
                    <a:pt x="134" y="605"/>
                    <a:pt x="119" y="605"/>
                  </a:cubicBezTo>
                  <a:lnTo>
                    <a:pt x="27" y="605"/>
                  </a:lnTo>
                  <a:close/>
                  <a:moveTo>
                    <a:pt x="197" y="255"/>
                  </a:moveTo>
                  <a:cubicBezTo>
                    <a:pt x="197" y="225"/>
                    <a:pt x="222" y="201"/>
                    <a:pt x="252" y="201"/>
                  </a:cubicBezTo>
                  <a:cubicBezTo>
                    <a:pt x="1011" y="201"/>
                    <a:pt x="1011" y="201"/>
                    <a:pt x="1011" y="201"/>
                  </a:cubicBezTo>
                  <a:cubicBezTo>
                    <a:pt x="1042" y="201"/>
                    <a:pt x="1066" y="225"/>
                    <a:pt x="1066" y="255"/>
                  </a:cubicBezTo>
                  <a:cubicBezTo>
                    <a:pt x="1066" y="1015"/>
                    <a:pt x="1066" y="1015"/>
                    <a:pt x="1066" y="1015"/>
                  </a:cubicBezTo>
                  <a:cubicBezTo>
                    <a:pt x="1066" y="1045"/>
                    <a:pt x="1042" y="1070"/>
                    <a:pt x="1011" y="1070"/>
                  </a:cubicBezTo>
                  <a:cubicBezTo>
                    <a:pt x="252" y="1070"/>
                    <a:pt x="252" y="1070"/>
                    <a:pt x="252" y="1070"/>
                  </a:cubicBezTo>
                  <a:cubicBezTo>
                    <a:pt x="222" y="1070"/>
                    <a:pt x="197" y="1045"/>
                    <a:pt x="197" y="1015"/>
                  </a:cubicBezTo>
                  <a:lnTo>
                    <a:pt x="197" y="255"/>
                  </a:lnTo>
                  <a:close/>
                  <a:moveTo>
                    <a:pt x="512" y="732"/>
                  </a:moveTo>
                  <a:cubicBezTo>
                    <a:pt x="512" y="609"/>
                    <a:pt x="512" y="609"/>
                    <a:pt x="512" y="609"/>
                  </a:cubicBezTo>
                  <a:cubicBezTo>
                    <a:pt x="399" y="609"/>
                    <a:pt x="399" y="609"/>
                    <a:pt x="399" y="609"/>
                  </a:cubicBezTo>
                  <a:cubicBezTo>
                    <a:pt x="399" y="661"/>
                    <a:pt x="399" y="661"/>
                    <a:pt x="399" y="661"/>
                  </a:cubicBezTo>
                  <a:cubicBezTo>
                    <a:pt x="443" y="661"/>
                    <a:pt x="443" y="661"/>
                    <a:pt x="443" y="661"/>
                  </a:cubicBezTo>
                  <a:cubicBezTo>
                    <a:pt x="443" y="694"/>
                    <a:pt x="443" y="694"/>
                    <a:pt x="443" y="694"/>
                  </a:cubicBezTo>
                  <a:cubicBezTo>
                    <a:pt x="442" y="694"/>
                    <a:pt x="440" y="694"/>
                    <a:pt x="436" y="695"/>
                  </a:cubicBezTo>
                  <a:cubicBezTo>
                    <a:pt x="433" y="695"/>
                    <a:pt x="430" y="695"/>
                    <a:pt x="426" y="695"/>
                  </a:cubicBezTo>
                  <a:cubicBezTo>
                    <a:pt x="420" y="695"/>
                    <a:pt x="413" y="694"/>
                    <a:pt x="407" y="692"/>
                  </a:cubicBezTo>
                  <a:cubicBezTo>
                    <a:pt x="400" y="690"/>
                    <a:pt x="395" y="687"/>
                    <a:pt x="389" y="682"/>
                  </a:cubicBezTo>
                  <a:cubicBezTo>
                    <a:pt x="384" y="678"/>
                    <a:pt x="380" y="671"/>
                    <a:pt x="377" y="664"/>
                  </a:cubicBezTo>
                  <a:cubicBezTo>
                    <a:pt x="374" y="656"/>
                    <a:pt x="372" y="646"/>
                    <a:pt x="372" y="634"/>
                  </a:cubicBezTo>
                  <a:cubicBezTo>
                    <a:pt x="372" y="623"/>
                    <a:pt x="374" y="614"/>
                    <a:pt x="377" y="606"/>
                  </a:cubicBezTo>
                  <a:cubicBezTo>
                    <a:pt x="380" y="598"/>
                    <a:pt x="385" y="591"/>
                    <a:pt x="390" y="586"/>
                  </a:cubicBezTo>
                  <a:cubicBezTo>
                    <a:pt x="396" y="580"/>
                    <a:pt x="403" y="576"/>
                    <a:pt x="410" y="574"/>
                  </a:cubicBezTo>
                  <a:cubicBezTo>
                    <a:pt x="418" y="571"/>
                    <a:pt x="426" y="570"/>
                    <a:pt x="434" y="570"/>
                  </a:cubicBezTo>
                  <a:cubicBezTo>
                    <a:pt x="442" y="570"/>
                    <a:pt x="449" y="570"/>
                    <a:pt x="456" y="571"/>
                  </a:cubicBezTo>
                  <a:cubicBezTo>
                    <a:pt x="462" y="572"/>
                    <a:pt x="467" y="573"/>
                    <a:pt x="472" y="574"/>
                  </a:cubicBezTo>
                  <a:cubicBezTo>
                    <a:pt x="477" y="575"/>
                    <a:pt x="481" y="577"/>
                    <a:pt x="485" y="578"/>
                  </a:cubicBezTo>
                  <a:cubicBezTo>
                    <a:pt x="489" y="580"/>
                    <a:pt x="493" y="581"/>
                    <a:pt x="497" y="583"/>
                  </a:cubicBezTo>
                  <a:cubicBezTo>
                    <a:pt x="497" y="522"/>
                    <a:pt x="497" y="522"/>
                    <a:pt x="497" y="522"/>
                  </a:cubicBezTo>
                  <a:cubicBezTo>
                    <a:pt x="493" y="522"/>
                    <a:pt x="489" y="521"/>
                    <a:pt x="485" y="520"/>
                  </a:cubicBezTo>
                  <a:cubicBezTo>
                    <a:pt x="480" y="519"/>
                    <a:pt x="475" y="518"/>
                    <a:pt x="470" y="517"/>
                  </a:cubicBezTo>
                  <a:cubicBezTo>
                    <a:pt x="464" y="516"/>
                    <a:pt x="458" y="515"/>
                    <a:pt x="452" y="515"/>
                  </a:cubicBezTo>
                  <a:cubicBezTo>
                    <a:pt x="446" y="514"/>
                    <a:pt x="440" y="514"/>
                    <a:pt x="433" y="514"/>
                  </a:cubicBezTo>
                  <a:cubicBezTo>
                    <a:pt x="417" y="514"/>
                    <a:pt x="403" y="515"/>
                    <a:pt x="390" y="519"/>
                  </a:cubicBezTo>
                  <a:cubicBezTo>
                    <a:pt x="377" y="522"/>
                    <a:pt x="366" y="526"/>
                    <a:pt x="356" y="532"/>
                  </a:cubicBezTo>
                  <a:cubicBezTo>
                    <a:pt x="346" y="537"/>
                    <a:pt x="337" y="544"/>
                    <a:pt x="330" y="552"/>
                  </a:cubicBezTo>
                  <a:cubicBezTo>
                    <a:pt x="323" y="560"/>
                    <a:pt x="317" y="568"/>
                    <a:pt x="312" y="577"/>
                  </a:cubicBezTo>
                  <a:cubicBezTo>
                    <a:pt x="308" y="586"/>
                    <a:pt x="304" y="596"/>
                    <a:pt x="302" y="606"/>
                  </a:cubicBezTo>
                  <a:cubicBezTo>
                    <a:pt x="300" y="616"/>
                    <a:pt x="299" y="626"/>
                    <a:pt x="299" y="637"/>
                  </a:cubicBezTo>
                  <a:cubicBezTo>
                    <a:pt x="299" y="654"/>
                    <a:pt x="301" y="670"/>
                    <a:pt x="307" y="684"/>
                  </a:cubicBezTo>
                  <a:cubicBezTo>
                    <a:pt x="312" y="699"/>
                    <a:pt x="320" y="711"/>
                    <a:pt x="331" y="721"/>
                  </a:cubicBezTo>
                  <a:cubicBezTo>
                    <a:pt x="341" y="731"/>
                    <a:pt x="355" y="738"/>
                    <a:pt x="370" y="743"/>
                  </a:cubicBezTo>
                  <a:cubicBezTo>
                    <a:pt x="386" y="749"/>
                    <a:pt x="404" y="751"/>
                    <a:pt x="425" y="751"/>
                  </a:cubicBezTo>
                  <a:cubicBezTo>
                    <a:pt x="435" y="751"/>
                    <a:pt x="444" y="751"/>
                    <a:pt x="454" y="749"/>
                  </a:cubicBezTo>
                  <a:cubicBezTo>
                    <a:pt x="463" y="748"/>
                    <a:pt x="471" y="746"/>
                    <a:pt x="479" y="744"/>
                  </a:cubicBezTo>
                  <a:cubicBezTo>
                    <a:pt x="487" y="742"/>
                    <a:pt x="494" y="740"/>
                    <a:pt x="500" y="738"/>
                  </a:cubicBezTo>
                  <a:cubicBezTo>
                    <a:pt x="505" y="736"/>
                    <a:pt x="510" y="734"/>
                    <a:pt x="512" y="732"/>
                  </a:cubicBezTo>
                  <a:close/>
                  <a:moveTo>
                    <a:pt x="731" y="558"/>
                  </a:moveTo>
                  <a:cubicBezTo>
                    <a:pt x="727" y="549"/>
                    <a:pt x="721" y="541"/>
                    <a:pt x="713" y="535"/>
                  </a:cubicBezTo>
                  <a:cubicBezTo>
                    <a:pt x="705" y="529"/>
                    <a:pt x="695" y="524"/>
                    <a:pt x="684" y="522"/>
                  </a:cubicBezTo>
                  <a:cubicBezTo>
                    <a:pt x="672" y="519"/>
                    <a:pt x="659" y="518"/>
                    <a:pt x="644" y="518"/>
                  </a:cubicBezTo>
                  <a:cubicBezTo>
                    <a:pt x="550" y="518"/>
                    <a:pt x="550" y="518"/>
                    <a:pt x="550" y="518"/>
                  </a:cubicBezTo>
                  <a:cubicBezTo>
                    <a:pt x="550" y="747"/>
                    <a:pt x="550" y="747"/>
                    <a:pt x="550" y="747"/>
                  </a:cubicBezTo>
                  <a:cubicBezTo>
                    <a:pt x="619" y="747"/>
                    <a:pt x="619" y="747"/>
                    <a:pt x="619" y="747"/>
                  </a:cubicBezTo>
                  <a:cubicBezTo>
                    <a:pt x="619" y="674"/>
                    <a:pt x="619" y="674"/>
                    <a:pt x="619" y="674"/>
                  </a:cubicBezTo>
                  <a:cubicBezTo>
                    <a:pt x="640" y="674"/>
                    <a:pt x="640" y="674"/>
                    <a:pt x="640" y="674"/>
                  </a:cubicBezTo>
                  <a:cubicBezTo>
                    <a:pt x="655" y="674"/>
                    <a:pt x="669" y="672"/>
                    <a:pt x="681" y="668"/>
                  </a:cubicBezTo>
                  <a:cubicBezTo>
                    <a:pt x="693" y="664"/>
                    <a:pt x="703" y="658"/>
                    <a:pt x="711" y="651"/>
                  </a:cubicBezTo>
                  <a:cubicBezTo>
                    <a:pt x="720" y="644"/>
                    <a:pt x="726" y="635"/>
                    <a:pt x="731" y="626"/>
                  </a:cubicBezTo>
                  <a:cubicBezTo>
                    <a:pt x="735" y="616"/>
                    <a:pt x="737" y="605"/>
                    <a:pt x="737" y="593"/>
                  </a:cubicBezTo>
                  <a:cubicBezTo>
                    <a:pt x="737" y="580"/>
                    <a:pt x="735" y="568"/>
                    <a:pt x="731" y="558"/>
                  </a:cubicBezTo>
                  <a:close/>
                  <a:moveTo>
                    <a:pt x="663" y="607"/>
                  </a:moveTo>
                  <a:cubicBezTo>
                    <a:pt x="662" y="611"/>
                    <a:pt x="660" y="614"/>
                    <a:pt x="658" y="616"/>
                  </a:cubicBezTo>
                  <a:cubicBezTo>
                    <a:pt x="655" y="619"/>
                    <a:pt x="652" y="621"/>
                    <a:pt x="648" y="622"/>
                  </a:cubicBezTo>
                  <a:cubicBezTo>
                    <a:pt x="645" y="623"/>
                    <a:pt x="640" y="624"/>
                    <a:pt x="634" y="624"/>
                  </a:cubicBezTo>
                  <a:cubicBezTo>
                    <a:pt x="619" y="624"/>
                    <a:pt x="619" y="624"/>
                    <a:pt x="619" y="624"/>
                  </a:cubicBezTo>
                  <a:cubicBezTo>
                    <a:pt x="619" y="567"/>
                    <a:pt x="619" y="567"/>
                    <a:pt x="619" y="567"/>
                  </a:cubicBezTo>
                  <a:cubicBezTo>
                    <a:pt x="632" y="567"/>
                    <a:pt x="632" y="567"/>
                    <a:pt x="632" y="567"/>
                  </a:cubicBezTo>
                  <a:cubicBezTo>
                    <a:pt x="636" y="567"/>
                    <a:pt x="641" y="568"/>
                    <a:pt x="644" y="569"/>
                  </a:cubicBezTo>
                  <a:cubicBezTo>
                    <a:pt x="648" y="570"/>
                    <a:pt x="652" y="571"/>
                    <a:pt x="655" y="574"/>
                  </a:cubicBezTo>
                  <a:cubicBezTo>
                    <a:pt x="658" y="576"/>
                    <a:pt x="660" y="579"/>
                    <a:pt x="662" y="582"/>
                  </a:cubicBezTo>
                  <a:cubicBezTo>
                    <a:pt x="663" y="586"/>
                    <a:pt x="664" y="590"/>
                    <a:pt x="664" y="596"/>
                  </a:cubicBezTo>
                  <a:cubicBezTo>
                    <a:pt x="664" y="600"/>
                    <a:pt x="664" y="604"/>
                    <a:pt x="663" y="607"/>
                  </a:cubicBezTo>
                  <a:close/>
                  <a:moveTo>
                    <a:pt x="965" y="642"/>
                  </a:moveTo>
                  <a:cubicBezTo>
                    <a:pt x="965" y="518"/>
                    <a:pt x="965" y="518"/>
                    <a:pt x="965" y="518"/>
                  </a:cubicBezTo>
                  <a:cubicBezTo>
                    <a:pt x="895" y="518"/>
                    <a:pt x="895" y="518"/>
                    <a:pt x="895" y="518"/>
                  </a:cubicBezTo>
                  <a:cubicBezTo>
                    <a:pt x="895" y="648"/>
                    <a:pt x="895" y="648"/>
                    <a:pt x="895" y="648"/>
                  </a:cubicBezTo>
                  <a:cubicBezTo>
                    <a:pt x="895" y="656"/>
                    <a:pt x="894" y="663"/>
                    <a:pt x="893" y="668"/>
                  </a:cubicBezTo>
                  <a:cubicBezTo>
                    <a:pt x="891" y="674"/>
                    <a:pt x="889" y="679"/>
                    <a:pt x="886" y="682"/>
                  </a:cubicBezTo>
                  <a:cubicBezTo>
                    <a:pt x="883" y="686"/>
                    <a:pt x="880" y="688"/>
                    <a:pt x="876" y="690"/>
                  </a:cubicBezTo>
                  <a:cubicBezTo>
                    <a:pt x="872" y="691"/>
                    <a:pt x="868" y="692"/>
                    <a:pt x="864" y="692"/>
                  </a:cubicBezTo>
                  <a:cubicBezTo>
                    <a:pt x="859" y="692"/>
                    <a:pt x="855" y="691"/>
                    <a:pt x="852" y="690"/>
                  </a:cubicBezTo>
                  <a:cubicBezTo>
                    <a:pt x="848" y="688"/>
                    <a:pt x="844" y="686"/>
                    <a:pt x="841" y="682"/>
                  </a:cubicBezTo>
                  <a:cubicBezTo>
                    <a:pt x="838" y="679"/>
                    <a:pt x="836" y="674"/>
                    <a:pt x="834" y="668"/>
                  </a:cubicBezTo>
                  <a:cubicBezTo>
                    <a:pt x="833" y="662"/>
                    <a:pt x="832" y="655"/>
                    <a:pt x="832" y="646"/>
                  </a:cubicBezTo>
                  <a:cubicBezTo>
                    <a:pt x="832" y="518"/>
                    <a:pt x="832" y="518"/>
                    <a:pt x="832" y="518"/>
                  </a:cubicBezTo>
                  <a:cubicBezTo>
                    <a:pt x="762" y="518"/>
                    <a:pt x="762" y="518"/>
                    <a:pt x="762" y="518"/>
                  </a:cubicBezTo>
                  <a:cubicBezTo>
                    <a:pt x="762" y="644"/>
                    <a:pt x="762" y="644"/>
                    <a:pt x="762" y="644"/>
                  </a:cubicBezTo>
                  <a:cubicBezTo>
                    <a:pt x="762" y="680"/>
                    <a:pt x="771" y="707"/>
                    <a:pt x="788" y="725"/>
                  </a:cubicBezTo>
                  <a:cubicBezTo>
                    <a:pt x="804" y="742"/>
                    <a:pt x="829" y="751"/>
                    <a:pt x="862" y="751"/>
                  </a:cubicBezTo>
                  <a:cubicBezTo>
                    <a:pt x="879" y="751"/>
                    <a:pt x="894" y="749"/>
                    <a:pt x="907" y="745"/>
                  </a:cubicBezTo>
                  <a:cubicBezTo>
                    <a:pt x="920" y="741"/>
                    <a:pt x="930" y="734"/>
                    <a:pt x="939" y="725"/>
                  </a:cubicBezTo>
                  <a:cubicBezTo>
                    <a:pt x="948" y="716"/>
                    <a:pt x="954" y="705"/>
                    <a:pt x="958" y="691"/>
                  </a:cubicBezTo>
                  <a:cubicBezTo>
                    <a:pt x="963" y="678"/>
                    <a:pt x="965" y="661"/>
                    <a:pt x="965" y="64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bwMode="auto">
            <a:xfrm>
              <a:off x="10421809" y="2816813"/>
              <a:ext cx="498552" cy="39036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accent2">
                      <a:lumMod val="75000"/>
                    </a:schemeClr>
                  </a:solidFill>
                  <a:latin typeface="+mj-lt"/>
                </a:rPr>
                <a:t>TPM</a:t>
              </a:r>
            </a:p>
          </p:txBody>
        </p:sp>
      </p:grpSp>
    </p:spTree>
    <p:extLst>
      <p:ext uri="{BB962C8B-B14F-4D97-AF65-F5344CB8AC3E}">
        <p14:creationId xmlns:p14="http://schemas.microsoft.com/office/powerpoint/2010/main" val="65921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2500"/>
                            </p:stCondLst>
                            <p:childTnLst>
                              <p:par>
                                <p:cTn id="22" presetID="22" presetClass="entr" presetSubtype="8" fill="hold" nodeType="after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3500"/>
                            </p:stCondLst>
                            <p:childTnLst>
                              <p:par>
                                <p:cTn id="26" presetID="22" presetClass="entr" presetSubtype="8" fill="hold" grpId="0" nodeType="afterEffect">
                                  <p:stCondLst>
                                    <p:cond delay="50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Semibold" pitchFamily="34" charset="0"/>
                <a:ea typeface="Segoe UI" pitchFamily="34" charset="0"/>
                <a:cs typeface="Segoe UI" pitchFamily="34" charset="0"/>
              </a:rPr>
              <a:t>Secured boot </a:t>
            </a:r>
            <a:r>
              <a:rPr lang="en-US" dirty="0">
                <a:latin typeface="Segoe UI Semibold" pitchFamily="34" charset="0"/>
                <a:ea typeface="Segoe UI" pitchFamily="34" charset="0"/>
                <a:cs typeface="Segoe UI" pitchFamily="34" charset="0"/>
              </a:rPr>
              <a:t>a</a:t>
            </a:r>
            <a:r>
              <a:rPr lang="en-US" dirty="0" smtClean="0">
                <a:latin typeface="Segoe UI Semibold" pitchFamily="34" charset="0"/>
                <a:ea typeface="Segoe UI" pitchFamily="34" charset="0"/>
                <a:cs typeface="Segoe UI" pitchFamily="34" charset="0"/>
              </a:rPr>
              <a:t>rchitecture</a:t>
            </a:r>
            <a:endParaRPr lang="en-US" dirty="0">
              <a:latin typeface="Segoe UI Semibold" pitchFamily="34" charset="0"/>
              <a:ea typeface="Segoe UI" pitchFamily="34" charset="0"/>
              <a:cs typeface="Segoe UI" pitchFamily="34" charset="0"/>
            </a:endParaRPr>
          </a:p>
        </p:txBody>
      </p:sp>
      <p:grpSp>
        <p:nvGrpSpPr>
          <p:cNvPr id="21" name="Group 20"/>
          <p:cNvGrpSpPr/>
          <p:nvPr/>
        </p:nvGrpSpPr>
        <p:grpSpPr>
          <a:xfrm>
            <a:off x="519112" y="654304"/>
            <a:ext cx="10922337" cy="3330474"/>
            <a:chOff x="519112" y="654304"/>
            <a:chExt cx="10922337" cy="3330474"/>
          </a:xfrm>
        </p:grpSpPr>
        <p:sp>
          <p:nvSpPr>
            <p:cNvPr id="25" name="Rectangle 24"/>
            <p:cNvSpPr/>
            <p:nvPr/>
          </p:nvSpPr>
          <p:spPr>
            <a:xfrm>
              <a:off x="519112" y="1044151"/>
              <a:ext cx="4179834" cy="2940627"/>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endParaRPr lang="en-US" sz="2000" b="1" dirty="0">
                <a:solidFill>
                  <a:schemeClr val="tx1"/>
                </a:solidFill>
                <a:latin typeface="+mj-lt"/>
              </a:endParaRPr>
            </a:p>
          </p:txBody>
        </p:sp>
        <p:sp>
          <p:nvSpPr>
            <p:cNvPr id="45" name="Rectangle 44"/>
            <p:cNvSpPr/>
            <p:nvPr/>
          </p:nvSpPr>
          <p:spPr>
            <a:xfrm>
              <a:off x="611435" y="2209965"/>
              <a:ext cx="1715509" cy="60130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dirty="0" smtClean="0">
                  <a:solidFill>
                    <a:schemeClr val="tx1"/>
                  </a:solidFill>
                  <a:latin typeface="+mj-lt"/>
                </a:rPr>
                <a:t>Win 8 OS Loader</a:t>
              </a:r>
              <a:endParaRPr lang="en-US" sz="2000" dirty="0">
                <a:solidFill>
                  <a:schemeClr val="tx1"/>
                </a:solidFill>
                <a:latin typeface="+mj-lt"/>
              </a:endParaRPr>
            </a:p>
          </p:txBody>
        </p:sp>
        <p:sp>
          <p:nvSpPr>
            <p:cNvPr id="43" name="Rectangle 42"/>
            <p:cNvSpPr/>
            <p:nvPr/>
          </p:nvSpPr>
          <p:spPr>
            <a:xfrm>
              <a:off x="616727" y="1117208"/>
              <a:ext cx="1715509" cy="601303"/>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000" dirty="0" smtClean="0">
                  <a:solidFill>
                    <a:schemeClr val="tx1"/>
                  </a:solidFill>
                  <a:latin typeface="+mj-lt"/>
                </a:rPr>
                <a:t>UEFI Boot</a:t>
              </a:r>
              <a:endParaRPr lang="en-US" sz="2000" dirty="0">
                <a:solidFill>
                  <a:schemeClr val="tx1"/>
                </a:solidFill>
                <a:latin typeface="+mj-lt"/>
              </a:endParaRPr>
            </a:p>
          </p:txBody>
        </p:sp>
        <p:sp>
          <p:nvSpPr>
            <p:cNvPr id="44" name="Rectangle 43"/>
            <p:cNvSpPr/>
            <p:nvPr/>
          </p:nvSpPr>
          <p:spPr>
            <a:xfrm>
              <a:off x="2851113" y="1117209"/>
              <a:ext cx="1715509" cy="601303"/>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000" dirty="0" smtClean="0">
                  <a:solidFill>
                    <a:schemeClr val="tx1"/>
                  </a:solidFill>
                  <a:latin typeface="+mj-lt"/>
                </a:rPr>
                <a:t>Boot Policy</a:t>
              </a:r>
              <a:endParaRPr lang="en-US" sz="2000" dirty="0">
                <a:solidFill>
                  <a:schemeClr val="tx1"/>
                </a:solidFill>
                <a:latin typeface="+mj-lt"/>
              </a:endParaRPr>
            </a:p>
          </p:txBody>
        </p:sp>
        <p:sp>
          <p:nvSpPr>
            <p:cNvPr id="84" name="Right Arrow 83"/>
            <p:cNvSpPr/>
            <p:nvPr/>
          </p:nvSpPr>
          <p:spPr>
            <a:xfrm rot="10800000">
              <a:off x="2371230" y="1146072"/>
              <a:ext cx="410663" cy="47578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2165300" y="1885004"/>
              <a:ext cx="443729" cy="625612"/>
              <a:chOff x="10226333" y="2692759"/>
              <a:chExt cx="575066" cy="810784"/>
            </a:xfrm>
          </p:grpSpPr>
          <p:sp>
            <p:nvSpPr>
              <p:cNvPr id="53" name="DRM"/>
              <p:cNvSpPr>
                <a:spLocks noEditPoints="1"/>
              </p:cNvSpPr>
              <p:nvPr/>
            </p:nvSpPr>
            <p:spPr bwMode="auto">
              <a:xfrm>
                <a:off x="10226333" y="2692759"/>
                <a:ext cx="575066" cy="810784"/>
              </a:xfrm>
              <a:custGeom>
                <a:avLst/>
                <a:gdLst>
                  <a:gd name="T0" fmla="*/ 108 w 120"/>
                  <a:gd name="T1" fmla="*/ 67 h 169"/>
                  <a:gd name="T2" fmla="*/ 104 w 120"/>
                  <a:gd name="T3" fmla="*/ 67 h 169"/>
                  <a:gd name="T4" fmla="*/ 104 w 120"/>
                  <a:gd name="T5" fmla="*/ 45 h 169"/>
                  <a:gd name="T6" fmla="*/ 60 w 120"/>
                  <a:gd name="T7" fmla="*/ 0 h 169"/>
                  <a:gd name="T8" fmla="*/ 15 w 120"/>
                  <a:gd name="T9" fmla="*/ 45 h 169"/>
                  <a:gd name="T10" fmla="*/ 15 w 120"/>
                  <a:gd name="T11" fmla="*/ 67 h 169"/>
                  <a:gd name="T12" fmla="*/ 11 w 120"/>
                  <a:gd name="T13" fmla="*/ 67 h 169"/>
                  <a:gd name="T14" fmla="*/ 0 w 120"/>
                  <a:gd name="T15" fmla="*/ 80 h 169"/>
                  <a:gd name="T16" fmla="*/ 0 w 120"/>
                  <a:gd name="T17" fmla="*/ 156 h 169"/>
                  <a:gd name="T18" fmla="*/ 11 w 120"/>
                  <a:gd name="T19" fmla="*/ 169 h 169"/>
                  <a:gd name="T20" fmla="*/ 108 w 120"/>
                  <a:gd name="T21" fmla="*/ 169 h 169"/>
                  <a:gd name="T22" fmla="*/ 120 w 120"/>
                  <a:gd name="T23" fmla="*/ 156 h 169"/>
                  <a:gd name="T24" fmla="*/ 120 w 120"/>
                  <a:gd name="T25" fmla="*/ 80 h 169"/>
                  <a:gd name="T26" fmla="*/ 108 w 120"/>
                  <a:gd name="T27" fmla="*/ 67 h 169"/>
                  <a:gd name="T28" fmla="*/ 32 w 120"/>
                  <a:gd name="T29" fmla="*/ 45 h 169"/>
                  <a:gd name="T30" fmla="*/ 60 w 120"/>
                  <a:gd name="T31" fmla="*/ 18 h 169"/>
                  <a:gd name="T32" fmla="*/ 87 w 120"/>
                  <a:gd name="T33" fmla="*/ 45 h 169"/>
                  <a:gd name="T34" fmla="*/ 87 w 120"/>
                  <a:gd name="T35" fmla="*/ 67 h 169"/>
                  <a:gd name="T36" fmla="*/ 32 w 120"/>
                  <a:gd name="T37" fmla="*/ 67 h 169"/>
                  <a:gd name="T38" fmla="*/ 32 w 120"/>
                  <a:gd name="T39" fmla="*/ 4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69">
                    <a:moveTo>
                      <a:pt x="108" y="67"/>
                    </a:moveTo>
                    <a:cubicBezTo>
                      <a:pt x="104" y="67"/>
                      <a:pt x="104" y="67"/>
                      <a:pt x="104" y="67"/>
                    </a:cubicBezTo>
                    <a:cubicBezTo>
                      <a:pt x="104" y="45"/>
                      <a:pt x="104" y="45"/>
                      <a:pt x="104" y="45"/>
                    </a:cubicBezTo>
                    <a:cubicBezTo>
                      <a:pt x="104" y="20"/>
                      <a:pt x="84" y="0"/>
                      <a:pt x="60" y="0"/>
                    </a:cubicBezTo>
                    <a:cubicBezTo>
                      <a:pt x="35" y="0"/>
                      <a:pt x="15" y="20"/>
                      <a:pt x="15" y="45"/>
                    </a:cubicBezTo>
                    <a:cubicBezTo>
                      <a:pt x="15" y="67"/>
                      <a:pt x="15" y="67"/>
                      <a:pt x="15" y="67"/>
                    </a:cubicBezTo>
                    <a:cubicBezTo>
                      <a:pt x="11" y="67"/>
                      <a:pt x="11" y="67"/>
                      <a:pt x="11" y="67"/>
                    </a:cubicBezTo>
                    <a:cubicBezTo>
                      <a:pt x="5" y="67"/>
                      <a:pt x="0" y="73"/>
                      <a:pt x="0" y="80"/>
                    </a:cubicBezTo>
                    <a:cubicBezTo>
                      <a:pt x="0" y="156"/>
                      <a:pt x="0" y="156"/>
                      <a:pt x="0" y="156"/>
                    </a:cubicBezTo>
                    <a:cubicBezTo>
                      <a:pt x="0" y="163"/>
                      <a:pt x="5" y="169"/>
                      <a:pt x="11" y="169"/>
                    </a:cubicBezTo>
                    <a:cubicBezTo>
                      <a:pt x="108" y="169"/>
                      <a:pt x="108" y="169"/>
                      <a:pt x="108" y="169"/>
                    </a:cubicBezTo>
                    <a:cubicBezTo>
                      <a:pt x="114" y="169"/>
                      <a:pt x="120" y="163"/>
                      <a:pt x="120" y="156"/>
                    </a:cubicBezTo>
                    <a:cubicBezTo>
                      <a:pt x="120" y="80"/>
                      <a:pt x="120" y="80"/>
                      <a:pt x="120" y="80"/>
                    </a:cubicBezTo>
                    <a:cubicBezTo>
                      <a:pt x="120" y="73"/>
                      <a:pt x="114" y="67"/>
                      <a:pt x="108" y="67"/>
                    </a:cubicBezTo>
                    <a:close/>
                    <a:moveTo>
                      <a:pt x="32" y="45"/>
                    </a:moveTo>
                    <a:cubicBezTo>
                      <a:pt x="32" y="30"/>
                      <a:pt x="45" y="18"/>
                      <a:pt x="60" y="18"/>
                    </a:cubicBezTo>
                    <a:cubicBezTo>
                      <a:pt x="75" y="18"/>
                      <a:pt x="87" y="30"/>
                      <a:pt x="87" y="45"/>
                    </a:cubicBezTo>
                    <a:cubicBezTo>
                      <a:pt x="87" y="67"/>
                      <a:pt x="87" y="67"/>
                      <a:pt x="87" y="67"/>
                    </a:cubicBezTo>
                    <a:cubicBezTo>
                      <a:pt x="32" y="67"/>
                      <a:pt x="32" y="67"/>
                      <a:pt x="32" y="67"/>
                    </a:cubicBezTo>
                    <a:lnTo>
                      <a:pt x="32" y="4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10-Point Star 53"/>
              <p:cNvSpPr/>
              <p:nvPr/>
            </p:nvSpPr>
            <p:spPr bwMode="auto">
              <a:xfrm>
                <a:off x="10370991" y="3028951"/>
                <a:ext cx="285750" cy="285750"/>
              </a:xfrm>
              <a:prstGeom prst="star1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5" name="Chevron 54"/>
              <p:cNvSpPr/>
              <p:nvPr/>
            </p:nvSpPr>
            <p:spPr bwMode="auto">
              <a:xfrm rot="17136802">
                <a:off x="10347801" y="3305176"/>
                <a:ext cx="281537" cy="78799"/>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8" name="Chevron 57"/>
              <p:cNvSpPr/>
              <p:nvPr/>
            </p:nvSpPr>
            <p:spPr bwMode="auto">
              <a:xfrm rot="4463198" flipH="1">
                <a:off x="10408674" y="3302986"/>
                <a:ext cx="281537" cy="78799"/>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sp>
          <p:nvSpPr>
            <p:cNvPr id="95" name="Right Arrow 94"/>
            <p:cNvSpPr/>
            <p:nvPr/>
          </p:nvSpPr>
          <p:spPr>
            <a:xfrm rot="5400000">
              <a:off x="1287119" y="1731259"/>
              <a:ext cx="410663" cy="475781"/>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0" name="Oval 119"/>
            <p:cNvSpPr/>
            <p:nvPr/>
          </p:nvSpPr>
          <p:spPr bwMode="auto">
            <a:xfrm>
              <a:off x="722809" y="1742324"/>
              <a:ext cx="469405" cy="434134"/>
            </a:xfrm>
            <a:prstGeom prst="ellipse">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UI Semibold"/>
                </a:rPr>
                <a:t>1</a:t>
              </a:r>
              <a:endParaRPr lang="en-US" sz="2400" dirty="0" smtClean="0">
                <a:solidFill>
                  <a:schemeClr val="bg1"/>
                </a:solidFill>
              </a:endParaRPr>
            </a:p>
          </p:txBody>
        </p:sp>
        <p:sp>
          <p:nvSpPr>
            <p:cNvPr id="116" name="Oval 115"/>
            <p:cNvSpPr/>
            <p:nvPr/>
          </p:nvSpPr>
          <p:spPr bwMode="auto">
            <a:xfrm>
              <a:off x="7688446" y="654304"/>
              <a:ext cx="469405" cy="4341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UI Semibold"/>
                </a:rPr>
                <a:t>1</a:t>
              </a:r>
              <a:endParaRPr lang="en-US" sz="2400" dirty="0" smtClean="0">
                <a:solidFill>
                  <a:schemeClr val="bg1"/>
                </a:solidFill>
              </a:endParaRPr>
            </a:p>
          </p:txBody>
        </p:sp>
        <p:sp>
          <p:nvSpPr>
            <p:cNvPr id="13" name="TextBox 12"/>
            <p:cNvSpPr txBox="1"/>
            <p:nvPr/>
          </p:nvSpPr>
          <p:spPr>
            <a:xfrm>
              <a:off x="8256923" y="672979"/>
              <a:ext cx="3184526" cy="615553"/>
            </a:xfrm>
            <a:prstGeom prst="rect">
              <a:avLst/>
            </a:prstGeom>
            <a:noFill/>
          </p:spPr>
          <p:txBody>
            <a:bodyPr wrap="none" lIns="0" tIns="0" rIns="0" bIns="0" rtlCol="0">
              <a:spAutoFit/>
            </a:bodyPr>
            <a:lstStyle/>
            <a:p>
              <a:pPr>
                <a:lnSpc>
                  <a:spcPts val="2400"/>
                </a:lnSpc>
              </a:pPr>
              <a:r>
                <a:rPr lang="en-US" sz="2000" b="1" dirty="0">
                  <a:gradFill>
                    <a:gsLst>
                      <a:gs pos="0">
                        <a:schemeClr val="tx1"/>
                      </a:gs>
                      <a:gs pos="86000">
                        <a:schemeClr val="tx1"/>
                      </a:gs>
                    </a:gsLst>
                    <a:lin ang="5400000" scaled="0"/>
                  </a:gradFill>
                </a:rPr>
                <a:t>Secure Boot prevents </a:t>
              </a:r>
              <a:r>
                <a:rPr lang="en-US" sz="2000" b="1" dirty="0" smtClean="0">
                  <a:gradFill>
                    <a:gsLst>
                      <a:gs pos="0">
                        <a:schemeClr val="tx1"/>
                      </a:gs>
                      <a:gs pos="86000">
                        <a:schemeClr val="tx1"/>
                      </a:gs>
                    </a:gsLst>
                    <a:lin ang="5400000" scaled="0"/>
                  </a:gradFill>
                </a:rPr>
                <a:t>running</a:t>
              </a:r>
              <a:br>
                <a:rPr lang="en-US" sz="2000" b="1" dirty="0" smtClean="0">
                  <a:gradFill>
                    <a:gsLst>
                      <a:gs pos="0">
                        <a:schemeClr val="tx1"/>
                      </a:gs>
                      <a:gs pos="86000">
                        <a:schemeClr val="tx1"/>
                      </a:gs>
                    </a:gsLst>
                    <a:lin ang="5400000" scaled="0"/>
                  </a:gradFill>
                </a:rPr>
              </a:br>
              <a:r>
                <a:rPr lang="en-US" sz="2000" b="1" dirty="0" smtClean="0">
                  <a:gradFill>
                    <a:gsLst>
                      <a:gs pos="0">
                        <a:schemeClr val="tx1"/>
                      </a:gs>
                      <a:gs pos="86000">
                        <a:schemeClr val="tx1"/>
                      </a:gs>
                    </a:gsLst>
                    <a:lin ang="5400000" scaled="0"/>
                  </a:gradFill>
                </a:rPr>
                <a:t>an </a:t>
              </a:r>
              <a:r>
                <a:rPr lang="en-US" sz="2000" b="1" dirty="0">
                  <a:gradFill>
                    <a:gsLst>
                      <a:gs pos="0">
                        <a:schemeClr val="tx1"/>
                      </a:gs>
                      <a:gs pos="86000">
                        <a:schemeClr val="tx1"/>
                      </a:gs>
                    </a:gsLst>
                    <a:lin ang="5400000" scaled="0"/>
                  </a:gradFill>
                </a:rPr>
                <a:t>unknown OS </a:t>
              </a:r>
              <a:r>
                <a:rPr lang="en-US" sz="2000" b="1" dirty="0" smtClean="0">
                  <a:gradFill>
                    <a:gsLst>
                      <a:gs pos="0">
                        <a:schemeClr val="tx1"/>
                      </a:gs>
                      <a:gs pos="86000">
                        <a:schemeClr val="tx1"/>
                      </a:gs>
                    </a:gsLst>
                    <a:lin ang="5400000" scaled="0"/>
                  </a:gradFill>
                </a:rPr>
                <a:t>loader</a:t>
              </a:r>
              <a:endParaRPr lang="en-US" sz="2000" b="1" dirty="0">
                <a:gradFill>
                  <a:gsLst>
                    <a:gs pos="0">
                      <a:schemeClr val="tx1"/>
                    </a:gs>
                    <a:gs pos="86000">
                      <a:schemeClr val="tx1"/>
                    </a:gs>
                  </a:gsLst>
                  <a:lin ang="5400000" scaled="0"/>
                </a:gradFill>
              </a:endParaRPr>
            </a:p>
          </p:txBody>
        </p:sp>
      </p:grpSp>
      <p:grpSp>
        <p:nvGrpSpPr>
          <p:cNvPr id="16" name="Group 15"/>
          <p:cNvGrpSpPr/>
          <p:nvPr/>
        </p:nvGrpSpPr>
        <p:grpSpPr>
          <a:xfrm>
            <a:off x="634697" y="1572227"/>
            <a:ext cx="11483830" cy="4678189"/>
            <a:chOff x="634697" y="1572227"/>
            <a:chExt cx="11483830" cy="4678189"/>
          </a:xfrm>
        </p:grpSpPr>
        <p:sp>
          <p:nvSpPr>
            <p:cNvPr id="39" name="Rectangle 38"/>
            <p:cNvSpPr/>
            <p:nvPr/>
          </p:nvSpPr>
          <p:spPr>
            <a:xfrm>
              <a:off x="2846544" y="4379515"/>
              <a:ext cx="1720076" cy="60130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fontAlgn="base">
                <a:lnSpc>
                  <a:spcPts val="2000"/>
                </a:lnSpc>
                <a:spcBef>
                  <a:spcPct val="0"/>
                </a:spcBef>
                <a:spcAft>
                  <a:spcPct val="0"/>
                </a:spcAft>
              </a:pPr>
              <a:r>
                <a:rPr lang="en-US" sz="2000" dirty="0">
                  <a:solidFill>
                    <a:schemeClr val="tx1"/>
                  </a:solidFill>
                  <a:latin typeface="+mj-lt"/>
                </a:rPr>
                <a:t>3rd Party Software</a:t>
              </a:r>
            </a:p>
          </p:txBody>
        </p:sp>
        <p:sp>
          <p:nvSpPr>
            <p:cNvPr id="46" name="Rectangle 45"/>
            <p:cNvSpPr/>
            <p:nvPr/>
          </p:nvSpPr>
          <p:spPr>
            <a:xfrm>
              <a:off x="634697" y="3295136"/>
              <a:ext cx="1715509" cy="60130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dirty="0">
                  <a:solidFill>
                    <a:schemeClr val="tx1"/>
                  </a:solidFill>
                  <a:latin typeface="+mj-lt"/>
                </a:rPr>
                <a:t>Windows Kernel</a:t>
              </a:r>
            </a:p>
          </p:txBody>
        </p:sp>
        <p:sp>
          <p:nvSpPr>
            <p:cNvPr id="47" name="Rectangle 46"/>
            <p:cNvSpPr/>
            <p:nvPr/>
          </p:nvSpPr>
          <p:spPr>
            <a:xfrm>
              <a:off x="2828251" y="3295136"/>
              <a:ext cx="1715509" cy="597456"/>
            </a:xfrm>
            <a:prstGeom prst="rect">
              <a:avLst/>
            </a:prstGeom>
            <a:solidFill>
              <a:srgbClr val="65BC46"/>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dirty="0">
                  <a:solidFill>
                    <a:schemeClr val="tx1"/>
                  </a:solidFill>
                  <a:latin typeface="+mj-lt"/>
                </a:rPr>
                <a:t>ELAM Software</a:t>
              </a:r>
            </a:p>
          </p:txBody>
        </p:sp>
        <p:sp>
          <p:nvSpPr>
            <p:cNvPr id="48" name="Rectangle 47"/>
            <p:cNvSpPr/>
            <p:nvPr/>
          </p:nvSpPr>
          <p:spPr>
            <a:xfrm>
              <a:off x="2851112" y="2209966"/>
              <a:ext cx="1715509" cy="601302"/>
            </a:xfrm>
            <a:prstGeom prst="rect">
              <a:avLst/>
            </a:prstGeom>
            <a:solidFill>
              <a:srgbClr val="65BC46"/>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000" dirty="0" smtClean="0">
                  <a:solidFill>
                    <a:schemeClr val="tx1"/>
                  </a:solidFill>
                  <a:latin typeface="+mj-lt"/>
                </a:rPr>
                <a:t>AM Policy</a:t>
              </a:r>
              <a:endParaRPr lang="en-US" sz="2000" dirty="0">
                <a:solidFill>
                  <a:schemeClr val="tx1"/>
                </a:solidFill>
                <a:latin typeface="+mj-lt"/>
              </a:endParaRPr>
            </a:p>
          </p:txBody>
        </p:sp>
        <p:sp>
          <p:nvSpPr>
            <p:cNvPr id="50" name="Rectangle 49"/>
            <p:cNvSpPr/>
            <p:nvPr/>
          </p:nvSpPr>
          <p:spPr>
            <a:xfrm>
              <a:off x="2828249" y="5473183"/>
              <a:ext cx="1715509" cy="585424"/>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fontAlgn="base">
                <a:lnSpc>
                  <a:spcPts val="2000"/>
                </a:lnSpc>
                <a:spcBef>
                  <a:spcPct val="0"/>
                </a:spcBef>
                <a:spcAft>
                  <a:spcPct val="0"/>
                </a:spcAft>
              </a:pPr>
              <a:r>
                <a:rPr lang="en-US" sz="2000" dirty="0">
                  <a:solidFill>
                    <a:schemeClr val="tx1"/>
                  </a:solidFill>
                  <a:latin typeface="+mj-lt"/>
                </a:rPr>
                <a:t>Windows Logon</a:t>
              </a:r>
            </a:p>
          </p:txBody>
        </p:sp>
        <p:sp>
          <p:nvSpPr>
            <p:cNvPr id="94" name="Right Arrow 93"/>
            <p:cNvSpPr/>
            <p:nvPr/>
          </p:nvSpPr>
          <p:spPr>
            <a:xfrm rot="5400000">
              <a:off x="1287119" y="2818448"/>
              <a:ext cx="410663" cy="47578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ight Arrow 95"/>
            <p:cNvSpPr/>
            <p:nvPr/>
          </p:nvSpPr>
          <p:spPr>
            <a:xfrm>
              <a:off x="2387164" y="3375493"/>
              <a:ext cx="410663" cy="47578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ight Arrow 96"/>
            <p:cNvSpPr/>
            <p:nvPr/>
          </p:nvSpPr>
          <p:spPr>
            <a:xfrm rot="5400000">
              <a:off x="3503535" y="2818447"/>
              <a:ext cx="410663" cy="475781"/>
            </a:xfrm>
            <a:prstGeom prst="rightArrow">
              <a:avLst/>
            </a:prstGeom>
            <a:solidFill>
              <a:srgbClr val="65BC46"/>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endParaRPr lang="en-US" sz="2000" dirty="0">
                <a:solidFill>
                  <a:schemeClr val="tx1"/>
                </a:solidFill>
                <a:latin typeface="+mj-lt"/>
              </a:endParaRPr>
            </a:p>
          </p:txBody>
        </p:sp>
        <p:grpSp>
          <p:nvGrpSpPr>
            <p:cNvPr id="98" name="Group 97"/>
            <p:cNvGrpSpPr/>
            <p:nvPr/>
          </p:nvGrpSpPr>
          <p:grpSpPr>
            <a:xfrm>
              <a:off x="4181247" y="2976667"/>
              <a:ext cx="443729" cy="625612"/>
              <a:chOff x="10226333" y="2692759"/>
              <a:chExt cx="575066" cy="810784"/>
            </a:xfrm>
          </p:grpSpPr>
          <p:sp>
            <p:nvSpPr>
              <p:cNvPr id="99" name="DRM"/>
              <p:cNvSpPr>
                <a:spLocks noEditPoints="1"/>
              </p:cNvSpPr>
              <p:nvPr/>
            </p:nvSpPr>
            <p:spPr bwMode="auto">
              <a:xfrm>
                <a:off x="10226333" y="2692759"/>
                <a:ext cx="575066" cy="810784"/>
              </a:xfrm>
              <a:custGeom>
                <a:avLst/>
                <a:gdLst>
                  <a:gd name="T0" fmla="*/ 108 w 120"/>
                  <a:gd name="T1" fmla="*/ 67 h 169"/>
                  <a:gd name="T2" fmla="*/ 104 w 120"/>
                  <a:gd name="T3" fmla="*/ 67 h 169"/>
                  <a:gd name="T4" fmla="*/ 104 w 120"/>
                  <a:gd name="T5" fmla="*/ 45 h 169"/>
                  <a:gd name="T6" fmla="*/ 60 w 120"/>
                  <a:gd name="T7" fmla="*/ 0 h 169"/>
                  <a:gd name="T8" fmla="*/ 15 w 120"/>
                  <a:gd name="T9" fmla="*/ 45 h 169"/>
                  <a:gd name="T10" fmla="*/ 15 w 120"/>
                  <a:gd name="T11" fmla="*/ 67 h 169"/>
                  <a:gd name="T12" fmla="*/ 11 w 120"/>
                  <a:gd name="T13" fmla="*/ 67 h 169"/>
                  <a:gd name="T14" fmla="*/ 0 w 120"/>
                  <a:gd name="T15" fmla="*/ 80 h 169"/>
                  <a:gd name="T16" fmla="*/ 0 w 120"/>
                  <a:gd name="T17" fmla="*/ 156 h 169"/>
                  <a:gd name="T18" fmla="*/ 11 w 120"/>
                  <a:gd name="T19" fmla="*/ 169 h 169"/>
                  <a:gd name="T20" fmla="*/ 108 w 120"/>
                  <a:gd name="T21" fmla="*/ 169 h 169"/>
                  <a:gd name="T22" fmla="*/ 120 w 120"/>
                  <a:gd name="T23" fmla="*/ 156 h 169"/>
                  <a:gd name="T24" fmla="*/ 120 w 120"/>
                  <a:gd name="T25" fmla="*/ 80 h 169"/>
                  <a:gd name="T26" fmla="*/ 108 w 120"/>
                  <a:gd name="T27" fmla="*/ 67 h 169"/>
                  <a:gd name="T28" fmla="*/ 32 w 120"/>
                  <a:gd name="T29" fmla="*/ 45 h 169"/>
                  <a:gd name="T30" fmla="*/ 60 w 120"/>
                  <a:gd name="T31" fmla="*/ 18 h 169"/>
                  <a:gd name="T32" fmla="*/ 87 w 120"/>
                  <a:gd name="T33" fmla="*/ 45 h 169"/>
                  <a:gd name="T34" fmla="*/ 87 w 120"/>
                  <a:gd name="T35" fmla="*/ 67 h 169"/>
                  <a:gd name="T36" fmla="*/ 32 w 120"/>
                  <a:gd name="T37" fmla="*/ 67 h 169"/>
                  <a:gd name="T38" fmla="*/ 32 w 120"/>
                  <a:gd name="T39" fmla="*/ 4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69">
                    <a:moveTo>
                      <a:pt x="108" y="67"/>
                    </a:moveTo>
                    <a:cubicBezTo>
                      <a:pt x="104" y="67"/>
                      <a:pt x="104" y="67"/>
                      <a:pt x="104" y="67"/>
                    </a:cubicBezTo>
                    <a:cubicBezTo>
                      <a:pt x="104" y="45"/>
                      <a:pt x="104" y="45"/>
                      <a:pt x="104" y="45"/>
                    </a:cubicBezTo>
                    <a:cubicBezTo>
                      <a:pt x="104" y="20"/>
                      <a:pt x="84" y="0"/>
                      <a:pt x="60" y="0"/>
                    </a:cubicBezTo>
                    <a:cubicBezTo>
                      <a:pt x="35" y="0"/>
                      <a:pt x="15" y="20"/>
                      <a:pt x="15" y="45"/>
                    </a:cubicBezTo>
                    <a:cubicBezTo>
                      <a:pt x="15" y="67"/>
                      <a:pt x="15" y="67"/>
                      <a:pt x="15" y="67"/>
                    </a:cubicBezTo>
                    <a:cubicBezTo>
                      <a:pt x="11" y="67"/>
                      <a:pt x="11" y="67"/>
                      <a:pt x="11" y="67"/>
                    </a:cubicBezTo>
                    <a:cubicBezTo>
                      <a:pt x="5" y="67"/>
                      <a:pt x="0" y="73"/>
                      <a:pt x="0" y="80"/>
                    </a:cubicBezTo>
                    <a:cubicBezTo>
                      <a:pt x="0" y="156"/>
                      <a:pt x="0" y="156"/>
                      <a:pt x="0" y="156"/>
                    </a:cubicBezTo>
                    <a:cubicBezTo>
                      <a:pt x="0" y="163"/>
                      <a:pt x="5" y="169"/>
                      <a:pt x="11" y="169"/>
                    </a:cubicBezTo>
                    <a:cubicBezTo>
                      <a:pt x="108" y="169"/>
                      <a:pt x="108" y="169"/>
                      <a:pt x="108" y="169"/>
                    </a:cubicBezTo>
                    <a:cubicBezTo>
                      <a:pt x="114" y="169"/>
                      <a:pt x="120" y="163"/>
                      <a:pt x="120" y="156"/>
                    </a:cubicBezTo>
                    <a:cubicBezTo>
                      <a:pt x="120" y="80"/>
                      <a:pt x="120" y="80"/>
                      <a:pt x="120" y="80"/>
                    </a:cubicBezTo>
                    <a:cubicBezTo>
                      <a:pt x="120" y="73"/>
                      <a:pt x="114" y="67"/>
                      <a:pt x="108" y="67"/>
                    </a:cubicBezTo>
                    <a:close/>
                    <a:moveTo>
                      <a:pt x="32" y="45"/>
                    </a:moveTo>
                    <a:cubicBezTo>
                      <a:pt x="32" y="30"/>
                      <a:pt x="45" y="18"/>
                      <a:pt x="60" y="18"/>
                    </a:cubicBezTo>
                    <a:cubicBezTo>
                      <a:pt x="75" y="18"/>
                      <a:pt x="87" y="30"/>
                      <a:pt x="87" y="45"/>
                    </a:cubicBezTo>
                    <a:cubicBezTo>
                      <a:pt x="87" y="67"/>
                      <a:pt x="87" y="67"/>
                      <a:pt x="87" y="67"/>
                    </a:cubicBezTo>
                    <a:cubicBezTo>
                      <a:pt x="32" y="67"/>
                      <a:pt x="32" y="67"/>
                      <a:pt x="32" y="67"/>
                    </a:cubicBezTo>
                    <a:lnTo>
                      <a:pt x="32" y="4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0" name="10-Point Star 99"/>
              <p:cNvSpPr/>
              <p:nvPr/>
            </p:nvSpPr>
            <p:spPr bwMode="auto">
              <a:xfrm>
                <a:off x="10370991" y="3028951"/>
                <a:ext cx="285750" cy="285750"/>
              </a:xfrm>
              <a:prstGeom prst="star1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01" name="Chevron 100"/>
              <p:cNvSpPr/>
              <p:nvPr/>
            </p:nvSpPr>
            <p:spPr bwMode="auto">
              <a:xfrm rot="17136802">
                <a:off x="10347801" y="3305176"/>
                <a:ext cx="281537" cy="78799"/>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02" name="Chevron 101"/>
              <p:cNvSpPr/>
              <p:nvPr/>
            </p:nvSpPr>
            <p:spPr bwMode="auto">
              <a:xfrm rot="4463198" flipH="1">
                <a:off x="10408674" y="3302986"/>
                <a:ext cx="281537" cy="78799"/>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sp>
          <p:nvSpPr>
            <p:cNvPr id="103" name="Right Arrow 102"/>
            <p:cNvSpPr/>
            <p:nvPr/>
          </p:nvSpPr>
          <p:spPr>
            <a:xfrm rot="5400000">
              <a:off x="3480673" y="3894729"/>
              <a:ext cx="410663" cy="47578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ight Arrow 103"/>
            <p:cNvSpPr/>
            <p:nvPr/>
          </p:nvSpPr>
          <p:spPr>
            <a:xfrm rot="5400000">
              <a:off x="3503535" y="4978336"/>
              <a:ext cx="410663" cy="47578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1499068" y="4114801"/>
              <a:ext cx="2015835" cy="2135615"/>
            </a:xfrm>
            <a:custGeom>
              <a:avLst/>
              <a:gdLst>
                <a:gd name="connsiteX0" fmla="*/ 0 w 2410691"/>
                <a:gd name="connsiteY0" fmla="*/ 0 h 2220963"/>
                <a:gd name="connsiteX1" fmla="*/ 332509 w 2410691"/>
                <a:gd name="connsiteY1" fmla="*/ 426027 h 2220963"/>
                <a:gd name="connsiteX2" fmla="*/ 945573 w 2410691"/>
                <a:gd name="connsiteY2" fmla="*/ 623454 h 2220963"/>
                <a:gd name="connsiteX3" fmla="*/ 1101436 w 2410691"/>
                <a:gd name="connsiteY3" fmla="*/ 2015836 h 2220963"/>
                <a:gd name="connsiteX4" fmla="*/ 2410691 w 2410691"/>
                <a:gd name="connsiteY4" fmla="*/ 2213263 h 2220963"/>
                <a:gd name="connsiteX0" fmla="*/ 0 w 2410691"/>
                <a:gd name="connsiteY0" fmla="*/ 0 h 2220963"/>
                <a:gd name="connsiteX1" fmla="*/ 187036 w 2410691"/>
                <a:gd name="connsiteY1" fmla="*/ 446809 h 2220963"/>
                <a:gd name="connsiteX2" fmla="*/ 945573 w 2410691"/>
                <a:gd name="connsiteY2" fmla="*/ 623454 h 2220963"/>
                <a:gd name="connsiteX3" fmla="*/ 1101436 w 2410691"/>
                <a:gd name="connsiteY3" fmla="*/ 2015836 h 2220963"/>
                <a:gd name="connsiteX4" fmla="*/ 2410691 w 2410691"/>
                <a:gd name="connsiteY4" fmla="*/ 2213263 h 2220963"/>
                <a:gd name="connsiteX0" fmla="*/ 0 w 2410691"/>
                <a:gd name="connsiteY0" fmla="*/ 0 h 2272918"/>
                <a:gd name="connsiteX1" fmla="*/ 187036 w 2410691"/>
                <a:gd name="connsiteY1" fmla="*/ 498764 h 2272918"/>
                <a:gd name="connsiteX2" fmla="*/ 945573 w 2410691"/>
                <a:gd name="connsiteY2" fmla="*/ 675409 h 2272918"/>
                <a:gd name="connsiteX3" fmla="*/ 1101436 w 2410691"/>
                <a:gd name="connsiteY3" fmla="*/ 2067791 h 2272918"/>
                <a:gd name="connsiteX4" fmla="*/ 2410691 w 2410691"/>
                <a:gd name="connsiteY4" fmla="*/ 2265218 h 2272918"/>
                <a:gd name="connsiteX0" fmla="*/ 0 w 2410691"/>
                <a:gd name="connsiteY0" fmla="*/ 0 h 2272918"/>
                <a:gd name="connsiteX1" fmla="*/ 187036 w 2410691"/>
                <a:gd name="connsiteY1" fmla="*/ 498764 h 2272918"/>
                <a:gd name="connsiteX2" fmla="*/ 945573 w 2410691"/>
                <a:gd name="connsiteY2" fmla="*/ 675409 h 2272918"/>
                <a:gd name="connsiteX3" fmla="*/ 1101436 w 2410691"/>
                <a:gd name="connsiteY3" fmla="*/ 2067791 h 2272918"/>
                <a:gd name="connsiteX4" fmla="*/ 2410691 w 2410691"/>
                <a:gd name="connsiteY4" fmla="*/ 2265218 h 2272918"/>
                <a:gd name="connsiteX0" fmla="*/ 0 w 2410691"/>
                <a:gd name="connsiteY0" fmla="*/ 0 h 2272918"/>
                <a:gd name="connsiteX1" fmla="*/ 187036 w 2410691"/>
                <a:gd name="connsiteY1" fmla="*/ 498764 h 2272918"/>
                <a:gd name="connsiteX2" fmla="*/ 945573 w 2410691"/>
                <a:gd name="connsiteY2" fmla="*/ 675409 h 2272918"/>
                <a:gd name="connsiteX3" fmla="*/ 1101436 w 2410691"/>
                <a:gd name="connsiteY3" fmla="*/ 2067791 h 2272918"/>
                <a:gd name="connsiteX4" fmla="*/ 2410691 w 2410691"/>
                <a:gd name="connsiteY4" fmla="*/ 2265218 h 2272918"/>
                <a:gd name="connsiteX0" fmla="*/ 0 w 2410691"/>
                <a:gd name="connsiteY0" fmla="*/ 0 h 2272530"/>
                <a:gd name="connsiteX1" fmla="*/ 187036 w 2410691"/>
                <a:gd name="connsiteY1" fmla="*/ 498764 h 2272530"/>
                <a:gd name="connsiteX2" fmla="*/ 1059873 w 2410691"/>
                <a:gd name="connsiteY2" fmla="*/ 685800 h 2272530"/>
                <a:gd name="connsiteX3" fmla="*/ 1101436 w 2410691"/>
                <a:gd name="connsiteY3" fmla="*/ 2067791 h 2272530"/>
                <a:gd name="connsiteX4" fmla="*/ 2410691 w 2410691"/>
                <a:gd name="connsiteY4" fmla="*/ 2265218 h 2272530"/>
                <a:gd name="connsiteX0" fmla="*/ 0 w 2410691"/>
                <a:gd name="connsiteY0" fmla="*/ 0 h 2286891"/>
                <a:gd name="connsiteX1" fmla="*/ 187036 w 2410691"/>
                <a:gd name="connsiteY1" fmla="*/ 498764 h 2286891"/>
                <a:gd name="connsiteX2" fmla="*/ 1059873 w 2410691"/>
                <a:gd name="connsiteY2" fmla="*/ 685800 h 2286891"/>
                <a:gd name="connsiteX3" fmla="*/ 1184563 w 2410691"/>
                <a:gd name="connsiteY3" fmla="*/ 2109355 h 2286891"/>
                <a:gd name="connsiteX4" fmla="*/ 2410691 w 2410691"/>
                <a:gd name="connsiteY4" fmla="*/ 2265218 h 2286891"/>
                <a:gd name="connsiteX0" fmla="*/ 0 w 2410691"/>
                <a:gd name="connsiteY0" fmla="*/ 0 h 2286891"/>
                <a:gd name="connsiteX1" fmla="*/ 187036 w 2410691"/>
                <a:gd name="connsiteY1" fmla="*/ 498764 h 2286891"/>
                <a:gd name="connsiteX2" fmla="*/ 1059873 w 2410691"/>
                <a:gd name="connsiteY2" fmla="*/ 685800 h 2286891"/>
                <a:gd name="connsiteX3" fmla="*/ 1226126 w 2410691"/>
                <a:gd name="connsiteY3" fmla="*/ 2109355 h 2286891"/>
                <a:gd name="connsiteX4" fmla="*/ 2410691 w 2410691"/>
                <a:gd name="connsiteY4" fmla="*/ 2265218 h 2286891"/>
                <a:gd name="connsiteX0" fmla="*/ 0 w 2410691"/>
                <a:gd name="connsiteY0" fmla="*/ 0 h 2277191"/>
                <a:gd name="connsiteX1" fmla="*/ 187036 w 2410691"/>
                <a:gd name="connsiteY1" fmla="*/ 498764 h 2277191"/>
                <a:gd name="connsiteX2" fmla="*/ 1059873 w 2410691"/>
                <a:gd name="connsiteY2" fmla="*/ 685800 h 2277191"/>
                <a:gd name="connsiteX3" fmla="*/ 1226126 w 2410691"/>
                <a:gd name="connsiteY3" fmla="*/ 2109355 h 2277191"/>
                <a:gd name="connsiteX4" fmla="*/ 2410691 w 2410691"/>
                <a:gd name="connsiteY4" fmla="*/ 2265218 h 2277191"/>
                <a:gd name="connsiteX0" fmla="*/ 0 w 2182091"/>
                <a:gd name="connsiteY0" fmla="*/ 0 h 2274349"/>
                <a:gd name="connsiteX1" fmla="*/ 187036 w 2182091"/>
                <a:gd name="connsiteY1" fmla="*/ 498764 h 2274349"/>
                <a:gd name="connsiteX2" fmla="*/ 1059873 w 2182091"/>
                <a:gd name="connsiteY2" fmla="*/ 685800 h 2274349"/>
                <a:gd name="connsiteX3" fmla="*/ 1226126 w 2182091"/>
                <a:gd name="connsiteY3" fmla="*/ 2109355 h 2274349"/>
                <a:gd name="connsiteX4" fmla="*/ 2182091 w 2182091"/>
                <a:gd name="connsiteY4" fmla="*/ 2244436 h 2274349"/>
                <a:gd name="connsiteX0" fmla="*/ 0 w 2140527"/>
                <a:gd name="connsiteY0" fmla="*/ 0 h 2293604"/>
                <a:gd name="connsiteX1" fmla="*/ 187036 w 2140527"/>
                <a:gd name="connsiteY1" fmla="*/ 498764 h 2293604"/>
                <a:gd name="connsiteX2" fmla="*/ 1059873 w 2140527"/>
                <a:gd name="connsiteY2" fmla="*/ 685800 h 2293604"/>
                <a:gd name="connsiteX3" fmla="*/ 1226126 w 2140527"/>
                <a:gd name="connsiteY3" fmla="*/ 2109355 h 2293604"/>
                <a:gd name="connsiteX4" fmla="*/ 2140527 w 2140527"/>
                <a:gd name="connsiteY4" fmla="*/ 2275609 h 2293604"/>
                <a:gd name="connsiteX0" fmla="*/ 0 w 1974272"/>
                <a:gd name="connsiteY0" fmla="*/ 0 h 2300633"/>
                <a:gd name="connsiteX1" fmla="*/ 187036 w 1974272"/>
                <a:gd name="connsiteY1" fmla="*/ 498764 h 2300633"/>
                <a:gd name="connsiteX2" fmla="*/ 1059873 w 1974272"/>
                <a:gd name="connsiteY2" fmla="*/ 685800 h 2300633"/>
                <a:gd name="connsiteX3" fmla="*/ 1226126 w 1974272"/>
                <a:gd name="connsiteY3" fmla="*/ 2109355 h 2300633"/>
                <a:gd name="connsiteX4" fmla="*/ 1974272 w 1974272"/>
                <a:gd name="connsiteY4" fmla="*/ 2286000 h 2300633"/>
                <a:gd name="connsiteX0" fmla="*/ 0 w 1974272"/>
                <a:gd name="connsiteY0" fmla="*/ 0 h 2286000"/>
                <a:gd name="connsiteX1" fmla="*/ 187036 w 1974272"/>
                <a:gd name="connsiteY1" fmla="*/ 498764 h 2286000"/>
                <a:gd name="connsiteX2" fmla="*/ 1059873 w 1974272"/>
                <a:gd name="connsiteY2" fmla="*/ 685800 h 2286000"/>
                <a:gd name="connsiteX3" fmla="*/ 1142999 w 1974272"/>
                <a:gd name="connsiteY3" fmla="*/ 1963883 h 2286000"/>
                <a:gd name="connsiteX4" fmla="*/ 1974272 w 1974272"/>
                <a:gd name="connsiteY4" fmla="*/ 2286000 h 2286000"/>
                <a:gd name="connsiteX0" fmla="*/ 0 w 2015835"/>
                <a:gd name="connsiteY0" fmla="*/ 0 h 2126820"/>
                <a:gd name="connsiteX1" fmla="*/ 187036 w 2015835"/>
                <a:gd name="connsiteY1" fmla="*/ 498764 h 2126820"/>
                <a:gd name="connsiteX2" fmla="*/ 1059873 w 2015835"/>
                <a:gd name="connsiteY2" fmla="*/ 685800 h 2126820"/>
                <a:gd name="connsiteX3" fmla="*/ 1142999 w 2015835"/>
                <a:gd name="connsiteY3" fmla="*/ 1963883 h 2126820"/>
                <a:gd name="connsiteX4" fmla="*/ 2015835 w 2015835"/>
                <a:gd name="connsiteY4" fmla="*/ 2109354 h 2126820"/>
                <a:gd name="connsiteX0" fmla="*/ 0 w 2015835"/>
                <a:gd name="connsiteY0" fmla="*/ 0 h 2126820"/>
                <a:gd name="connsiteX1" fmla="*/ 384464 w 2015835"/>
                <a:gd name="connsiteY1" fmla="*/ 332509 h 2126820"/>
                <a:gd name="connsiteX2" fmla="*/ 1059873 w 2015835"/>
                <a:gd name="connsiteY2" fmla="*/ 685800 h 2126820"/>
                <a:gd name="connsiteX3" fmla="*/ 1142999 w 2015835"/>
                <a:gd name="connsiteY3" fmla="*/ 1963883 h 2126820"/>
                <a:gd name="connsiteX4" fmla="*/ 2015835 w 2015835"/>
                <a:gd name="connsiteY4" fmla="*/ 2109354 h 2126820"/>
                <a:gd name="connsiteX0" fmla="*/ 0 w 2015835"/>
                <a:gd name="connsiteY0" fmla="*/ 0 h 2135615"/>
                <a:gd name="connsiteX1" fmla="*/ 384464 w 2015835"/>
                <a:gd name="connsiteY1" fmla="*/ 332509 h 2135615"/>
                <a:gd name="connsiteX2" fmla="*/ 1132610 w 2015835"/>
                <a:gd name="connsiteY2" fmla="*/ 529937 h 2135615"/>
                <a:gd name="connsiteX3" fmla="*/ 1142999 w 2015835"/>
                <a:gd name="connsiteY3" fmla="*/ 1963883 h 2135615"/>
                <a:gd name="connsiteX4" fmla="*/ 2015835 w 2015835"/>
                <a:gd name="connsiteY4" fmla="*/ 2109354 h 2135615"/>
                <a:gd name="connsiteX0" fmla="*/ 0 w 2015835"/>
                <a:gd name="connsiteY0" fmla="*/ 0 h 2135615"/>
                <a:gd name="connsiteX1" fmla="*/ 384464 w 2015835"/>
                <a:gd name="connsiteY1" fmla="*/ 332509 h 2135615"/>
                <a:gd name="connsiteX2" fmla="*/ 571500 w 2015835"/>
                <a:gd name="connsiteY2" fmla="*/ 290944 h 2135615"/>
                <a:gd name="connsiteX3" fmla="*/ 1132610 w 2015835"/>
                <a:gd name="connsiteY3" fmla="*/ 529937 h 2135615"/>
                <a:gd name="connsiteX4" fmla="*/ 1142999 w 2015835"/>
                <a:gd name="connsiteY4" fmla="*/ 1963883 h 2135615"/>
                <a:gd name="connsiteX5" fmla="*/ 2015835 w 2015835"/>
                <a:gd name="connsiteY5" fmla="*/ 2109354 h 2135615"/>
                <a:gd name="connsiteX0" fmla="*/ 0 w 2015835"/>
                <a:gd name="connsiteY0" fmla="*/ 0 h 2135615"/>
                <a:gd name="connsiteX1" fmla="*/ 384464 w 2015835"/>
                <a:gd name="connsiteY1" fmla="*/ 332509 h 2135615"/>
                <a:gd name="connsiteX2" fmla="*/ 571500 w 2015835"/>
                <a:gd name="connsiteY2" fmla="*/ 290944 h 2135615"/>
                <a:gd name="connsiteX3" fmla="*/ 1132610 w 2015835"/>
                <a:gd name="connsiteY3" fmla="*/ 529937 h 2135615"/>
                <a:gd name="connsiteX4" fmla="*/ 1142999 w 2015835"/>
                <a:gd name="connsiteY4" fmla="*/ 1963883 h 2135615"/>
                <a:gd name="connsiteX5" fmla="*/ 2015835 w 2015835"/>
                <a:gd name="connsiteY5" fmla="*/ 2109354 h 2135615"/>
                <a:gd name="connsiteX0" fmla="*/ 0 w 2015835"/>
                <a:gd name="connsiteY0" fmla="*/ 0 h 2135615"/>
                <a:gd name="connsiteX1" fmla="*/ 384464 w 2015835"/>
                <a:gd name="connsiteY1" fmla="*/ 332509 h 2135615"/>
                <a:gd name="connsiteX2" fmla="*/ 1132610 w 2015835"/>
                <a:gd name="connsiteY2" fmla="*/ 529937 h 2135615"/>
                <a:gd name="connsiteX3" fmla="*/ 1142999 w 2015835"/>
                <a:gd name="connsiteY3" fmla="*/ 1963883 h 2135615"/>
                <a:gd name="connsiteX4" fmla="*/ 2015835 w 2015835"/>
                <a:gd name="connsiteY4" fmla="*/ 2109354 h 2135615"/>
                <a:gd name="connsiteX0" fmla="*/ 0 w 2015835"/>
                <a:gd name="connsiteY0" fmla="*/ 0 h 2135615"/>
                <a:gd name="connsiteX1" fmla="*/ 1132610 w 2015835"/>
                <a:gd name="connsiteY1" fmla="*/ 529937 h 2135615"/>
                <a:gd name="connsiteX2" fmla="*/ 1142999 w 2015835"/>
                <a:gd name="connsiteY2" fmla="*/ 1963883 h 2135615"/>
                <a:gd name="connsiteX3" fmla="*/ 2015835 w 2015835"/>
                <a:gd name="connsiteY3" fmla="*/ 2109354 h 2135615"/>
                <a:gd name="connsiteX0" fmla="*/ 0 w 2015835"/>
                <a:gd name="connsiteY0" fmla="*/ 3955 h 2139570"/>
                <a:gd name="connsiteX1" fmla="*/ 228600 w 2015835"/>
                <a:gd name="connsiteY1" fmla="*/ 55909 h 2139570"/>
                <a:gd name="connsiteX2" fmla="*/ 1132610 w 2015835"/>
                <a:gd name="connsiteY2" fmla="*/ 533892 h 2139570"/>
                <a:gd name="connsiteX3" fmla="*/ 1142999 w 2015835"/>
                <a:gd name="connsiteY3" fmla="*/ 1967838 h 2139570"/>
                <a:gd name="connsiteX4" fmla="*/ 2015835 w 2015835"/>
                <a:gd name="connsiteY4" fmla="*/ 2113309 h 2139570"/>
                <a:gd name="connsiteX0" fmla="*/ 0 w 2015835"/>
                <a:gd name="connsiteY0" fmla="*/ 3955 h 2139570"/>
                <a:gd name="connsiteX1" fmla="*/ 228600 w 2015835"/>
                <a:gd name="connsiteY1" fmla="*/ 55909 h 2139570"/>
                <a:gd name="connsiteX2" fmla="*/ 477982 w 2015835"/>
                <a:gd name="connsiteY2" fmla="*/ 305290 h 2139570"/>
                <a:gd name="connsiteX3" fmla="*/ 1132610 w 2015835"/>
                <a:gd name="connsiteY3" fmla="*/ 533892 h 2139570"/>
                <a:gd name="connsiteX4" fmla="*/ 1142999 w 2015835"/>
                <a:gd name="connsiteY4" fmla="*/ 1967838 h 2139570"/>
                <a:gd name="connsiteX5" fmla="*/ 2015835 w 2015835"/>
                <a:gd name="connsiteY5" fmla="*/ 2113309 h 2139570"/>
                <a:gd name="connsiteX0" fmla="*/ 0 w 2015835"/>
                <a:gd name="connsiteY0" fmla="*/ 0 h 2135615"/>
                <a:gd name="connsiteX1" fmla="*/ 197427 w 2015835"/>
                <a:gd name="connsiteY1" fmla="*/ 176645 h 2135615"/>
                <a:gd name="connsiteX2" fmla="*/ 477982 w 2015835"/>
                <a:gd name="connsiteY2" fmla="*/ 301335 h 2135615"/>
                <a:gd name="connsiteX3" fmla="*/ 1132610 w 2015835"/>
                <a:gd name="connsiteY3" fmla="*/ 529937 h 2135615"/>
                <a:gd name="connsiteX4" fmla="*/ 1142999 w 2015835"/>
                <a:gd name="connsiteY4" fmla="*/ 1963883 h 2135615"/>
                <a:gd name="connsiteX5" fmla="*/ 2015835 w 2015835"/>
                <a:gd name="connsiteY5" fmla="*/ 2109354 h 2135615"/>
                <a:gd name="connsiteX0" fmla="*/ 0 w 2015835"/>
                <a:gd name="connsiteY0" fmla="*/ 0 h 2135615"/>
                <a:gd name="connsiteX1" fmla="*/ 197427 w 2015835"/>
                <a:gd name="connsiteY1" fmla="*/ 176645 h 2135615"/>
                <a:gd name="connsiteX2" fmla="*/ 1132610 w 2015835"/>
                <a:gd name="connsiteY2" fmla="*/ 529937 h 2135615"/>
                <a:gd name="connsiteX3" fmla="*/ 1142999 w 2015835"/>
                <a:gd name="connsiteY3" fmla="*/ 1963883 h 2135615"/>
                <a:gd name="connsiteX4" fmla="*/ 2015835 w 2015835"/>
                <a:gd name="connsiteY4" fmla="*/ 2109354 h 2135615"/>
                <a:gd name="connsiteX0" fmla="*/ 0 w 2015835"/>
                <a:gd name="connsiteY0" fmla="*/ 0 h 2135615"/>
                <a:gd name="connsiteX1" fmla="*/ 218209 w 2015835"/>
                <a:gd name="connsiteY1" fmla="*/ 249382 h 2135615"/>
                <a:gd name="connsiteX2" fmla="*/ 1132610 w 2015835"/>
                <a:gd name="connsiteY2" fmla="*/ 529937 h 2135615"/>
                <a:gd name="connsiteX3" fmla="*/ 1142999 w 2015835"/>
                <a:gd name="connsiteY3" fmla="*/ 1963883 h 2135615"/>
                <a:gd name="connsiteX4" fmla="*/ 2015835 w 2015835"/>
                <a:gd name="connsiteY4" fmla="*/ 2109354 h 2135615"/>
                <a:gd name="connsiteX0" fmla="*/ 0 w 2015835"/>
                <a:gd name="connsiteY0" fmla="*/ 0 h 2135615"/>
                <a:gd name="connsiteX1" fmla="*/ 187036 w 2015835"/>
                <a:gd name="connsiteY1" fmla="*/ 290946 h 2135615"/>
                <a:gd name="connsiteX2" fmla="*/ 1132610 w 2015835"/>
                <a:gd name="connsiteY2" fmla="*/ 529937 h 2135615"/>
                <a:gd name="connsiteX3" fmla="*/ 1142999 w 2015835"/>
                <a:gd name="connsiteY3" fmla="*/ 1963883 h 2135615"/>
                <a:gd name="connsiteX4" fmla="*/ 2015835 w 2015835"/>
                <a:gd name="connsiteY4" fmla="*/ 2109354 h 2135615"/>
                <a:gd name="connsiteX0" fmla="*/ 0 w 2015835"/>
                <a:gd name="connsiteY0" fmla="*/ 0 h 2135615"/>
                <a:gd name="connsiteX1" fmla="*/ 187036 w 2015835"/>
                <a:gd name="connsiteY1" fmla="*/ 290946 h 2135615"/>
                <a:gd name="connsiteX2" fmla="*/ 1049483 w 2015835"/>
                <a:gd name="connsiteY2" fmla="*/ 529937 h 2135615"/>
                <a:gd name="connsiteX3" fmla="*/ 1142999 w 2015835"/>
                <a:gd name="connsiteY3" fmla="*/ 1963883 h 2135615"/>
                <a:gd name="connsiteX4" fmla="*/ 2015835 w 2015835"/>
                <a:gd name="connsiteY4" fmla="*/ 2109354 h 213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5835" h="2135615">
                  <a:moveTo>
                    <a:pt x="0" y="0"/>
                  </a:moveTo>
                  <a:cubicBezTo>
                    <a:pt x="38100" y="8659"/>
                    <a:pt x="-1732" y="202623"/>
                    <a:pt x="187036" y="290946"/>
                  </a:cubicBezTo>
                  <a:cubicBezTo>
                    <a:pt x="375804" y="379269"/>
                    <a:pt x="890156" y="251114"/>
                    <a:pt x="1049483" y="529937"/>
                  </a:cubicBezTo>
                  <a:cubicBezTo>
                    <a:pt x="1208810" y="808760"/>
                    <a:pt x="981940" y="1700647"/>
                    <a:pt x="1142999" y="1963883"/>
                  </a:cubicBezTo>
                  <a:cubicBezTo>
                    <a:pt x="1304058" y="2227119"/>
                    <a:pt x="2015835" y="2109354"/>
                    <a:pt x="2015835" y="2109354"/>
                  </a:cubicBezTo>
                </a:path>
              </a:pathLst>
            </a:custGeom>
            <a:noFill/>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17" name="Oval 116"/>
            <p:cNvSpPr/>
            <p:nvPr/>
          </p:nvSpPr>
          <p:spPr bwMode="auto">
            <a:xfrm>
              <a:off x="7688446" y="1572227"/>
              <a:ext cx="469405" cy="4341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a:solidFill>
                    <a:schemeClr val="bg1"/>
                  </a:solidFill>
                  <a:latin typeface="Segoe UI Semibold"/>
                </a:rPr>
                <a:t>2</a:t>
              </a:r>
              <a:endParaRPr lang="en-US" sz="2400" dirty="0" smtClean="0">
                <a:solidFill>
                  <a:schemeClr val="bg1"/>
                </a:solidFill>
              </a:endParaRPr>
            </a:p>
          </p:txBody>
        </p:sp>
        <p:sp>
          <p:nvSpPr>
            <p:cNvPr id="121" name="Oval 120"/>
            <p:cNvSpPr/>
            <p:nvPr/>
          </p:nvSpPr>
          <p:spPr bwMode="auto">
            <a:xfrm>
              <a:off x="1952350" y="4576761"/>
              <a:ext cx="469405" cy="434134"/>
            </a:xfrm>
            <a:prstGeom prst="ellipse">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a:solidFill>
                    <a:schemeClr val="bg1"/>
                  </a:solidFill>
                  <a:latin typeface="Segoe UI Semibold"/>
                </a:rPr>
                <a:t>2</a:t>
              </a:r>
              <a:endParaRPr lang="en-US" sz="2400" dirty="0" smtClean="0">
                <a:solidFill>
                  <a:schemeClr val="bg1"/>
                </a:solidFill>
              </a:endParaRPr>
            </a:p>
          </p:txBody>
        </p:sp>
        <p:sp>
          <p:nvSpPr>
            <p:cNvPr id="124" name="TextBox 123"/>
            <p:cNvSpPr txBox="1"/>
            <p:nvPr/>
          </p:nvSpPr>
          <p:spPr>
            <a:xfrm>
              <a:off x="8256923" y="1572227"/>
              <a:ext cx="3861604" cy="615553"/>
            </a:xfrm>
            <a:prstGeom prst="rect">
              <a:avLst/>
            </a:prstGeom>
            <a:noFill/>
          </p:spPr>
          <p:txBody>
            <a:bodyPr wrap="square" lIns="0" tIns="0" rIns="0" bIns="0" rtlCol="0">
              <a:spAutoFit/>
            </a:bodyPr>
            <a:lstStyle/>
            <a:p>
              <a:pPr lvl="0">
                <a:lnSpc>
                  <a:spcPts val="2400"/>
                </a:lnSpc>
              </a:pPr>
              <a:r>
                <a:rPr lang="en-US" sz="2000" b="1" dirty="0" smtClean="0">
                  <a:gradFill>
                    <a:gsLst>
                      <a:gs pos="0">
                        <a:schemeClr val="tx1"/>
                      </a:gs>
                      <a:gs pos="86000">
                        <a:schemeClr val="tx1"/>
                      </a:gs>
                    </a:gsLst>
                    <a:lin ang="5400000" scaled="0"/>
                  </a:gradFill>
                </a:rPr>
                <a:t>ELAM starts first and enforces its policy</a:t>
              </a:r>
              <a:endParaRPr lang="en-US" sz="2000" b="1" dirty="0">
                <a:gradFill>
                  <a:gsLst>
                    <a:gs pos="0">
                      <a:schemeClr val="tx1"/>
                    </a:gs>
                    <a:gs pos="86000">
                      <a:schemeClr val="tx1"/>
                    </a:gs>
                  </a:gsLst>
                  <a:lin ang="5400000" scaled="0"/>
                </a:gradFill>
              </a:endParaRPr>
            </a:p>
          </p:txBody>
        </p:sp>
      </p:grpSp>
      <p:grpSp>
        <p:nvGrpSpPr>
          <p:cNvPr id="19" name="Group 18"/>
          <p:cNvGrpSpPr/>
          <p:nvPr/>
        </p:nvGrpSpPr>
        <p:grpSpPr>
          <a:xfrm>
            <a:off x="4604194" y="3240162"/>
            <a:ext cx="7310025" cy="3347675"/>
            <a:chOff x="4604194" y="3240162"/>
            <a:chExt cx="7310025" cy="3347675"/>
          </a:xfrm>
        </p:grpSpPr>
        <p:sp>
          <p:nvSpPr>
            <p:cNvPr id="51" name="Rectangle 50"/>
            <p:cNvSpPr/>
            <p:nvPr/>
          </p:nvSpPr>
          <p:spPr>
            <a:xfrm>
              <a:off x="5375658" y="5216226"/>
              <a:ext cx="1715509" cy="1072825"/>
            </a:xfrm>
            <a:prstGeom prst="rect">
              <a:avLst/>
            </a:prstGeom>
            <a:solidFill>
              <a:srgbClr val="65BC46"/>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dirty="0">
                  <a:solidFill>
                    <a:schemeClr val="tx1"/>
                  </a:solidFill>
                  <a:latin typeface="+mj-lt"/>
                </a:rPr>
                <a:t>Anti-Malware Client</a:t>
              </a:r>
            </a:p>
          </p:txBody>
        </p:sp>
        <p:sp>
          <p:nvSpPr>
            <p:cNvPr id="52" name="Rectangle 51"/>
            <p:cNvSpPr/>
            <p:nvPr/>
          </p:nvSpPr>
          <p:spPr>
            <a:xfrm>
              <a:off x="9651871" y="5216226"/>
              <a:ext cx="1715509" cy="1072825"/>
            </a:xfrm>
            <a:prstGeom prst="rect">
              <a:avLst/>
            </a:prstGeom>
            <a:solidFill>
              <a:srgbClr val="65BC46"/>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000" dirty="0">
                  <a:solidFill>
                    <a:schemeClr val="tx1"/>
                  </a:solidFill>
                  <a:latin typeface="+mj-lt"/>
                </a:rPr>
                <a:t>Attestation Service</a:t>
              </a:r>
            </a:p>
          </p:txBody>
        </p:sp>
        <p:sp>
          <p:nvSpPr>
            <p:cNvPr id="88" name="Right Arrow 87"/>
            <p:cNvSpPr/>
            <p:nvPr/>
          </p:nvSpPr>
          <p:spPr>
            <a:xfrm rot="10800000">
              <a:off x="7132699" y="5278993"/>
              <a:ext cx="1693269" cy="24142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ight Arrow 104"/>
            <p:cNvSpPr/>
            <p:nvPr/>
          </p:nvSpPr>
          <p:spPr>
            <a:xfrm>
              <a:off x="4604194" y="5524351"/>
              <a:ext cx="725211" cy="47578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loud Callout 2"/>
            <p:cNvSpPr/>
            <p:nvPr/>
          </p:nvSpPr>
          <p:spPr bwMode="auto">
            <a:xfrm>
              <a:off x="7394444" y="4957573"/>
              <a:ext cx="2024240" cy="1630264"/>
            </a:xfrm>
            <a:prstGeom prst="cloudCallout">
              <a:avLst>
                <a:gd name="adj1" fmla="val -37128"/>
                <a:gd name="adj2" fmla="val 19560"/>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91" name="Rectangle 90"/>
            <p:cNvSpPr/>
            <p:nvPr/>
          </p:nvSpPr>
          <p:spPr>
            <a:xfrm>
              <a:off x="7871529" y="5216226"/>
              <a:ext cx="1739303" cy="366958"/>
            </a:xfrm>
            <a:prstGeom prst="rect">
              <a:avLst/>
            </a:prstGeom>
            <a:solidFill>
              <a:schemeClr val="tx2"/>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a:r>
                <a:rPr lang="en-US" b="1" dirty="0" smtClean="0">
                  <a:solidFill>
                    <a:schemeClr val="bg1"/>
                  </a:solidFill>
                  <a:latin typeface="+mj-lt"/>
                </a:rPr>
                <a:t>Healthy?</a:t>
              </a:r>
              <a:endParaRPr lang="en-US" b="1" dirty="0">
                <a:solidFill>
                  <a:schemeClr val="bg1"/>
                </a:solidFill>
                <a:latin typeface="+mj-lt"/>
              </a:endParaRPr>
            </a:p>
          </p:txBody>
        </p:sp>
        <p:sp>
          <p:nvSpPr>
            <p:cNvPr id="87" name="Right Arrow 86"/>
            <p:cNvSpPr/>
            <p:nvPr/>
          </p:nvSpPr>
          <p:spPr>
            <a:xfrm>
              <a:off x="7726955" y="5980804"/>
              <a:ext cx="1886726" cy="24142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p:cNvSpPr/>
            <p:nvPr/>
          </p:nvSpPr>
          <p:spPr>
            <a:xfrm>
              <a:off x="7145554" y="5918037"/>
              <a:ext cx="1739303" cy="366958"/>
            </a:xfrm>
            <a:prstGeom prst="rect">
              <a:avLst/>
            </a:prstGeom>
            <a:solidFill>
              <a:schemeClr val="tx2"/>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a:r>
                <a:rPr lang="en-US" b="1" dirty="0" smtClean="0">
                  <a:solidFill>
                    <a:schemeClr val="bg1"/>
                  </a:solidFill>
                  <a:latin typeface="+mj-lt"/>
                </a:rPr>
                <a:t>Quote</a:t>
              </a:r>
              <a:endParaRPr lang="en-US" b="1" dirty="0">
                <a:solidFill>
                  <a:schemeClr val="bg1"/>
                </a:solidFill>
                <a:latin typeface="+mj-lt"/>
              </a:endParaRPr>
            </a:p>
          </p:txBody>
        </p:sp>
        <p:grpSp>
          <p:nvGrpSpPr>
            <p:cNvPr id="64" name="Group 63"/>
            <p:cNvGrpSpPr/>
            <p:nvPr/>
          </p:nvGrpSpPr>
          <p:grpSpPr>
            <a:xfrm>
              <a:off x="7321416" y="4957572"/>
              <a:ext cx="443729" cy="625612"/>
              <a:chOff x="10226333" y="2692759"/>
              <a:chExt cx="575066" cy="810784"/>
            </a:xfrm>
          </p:grpSpPr>
          <p:sp>
            <p:nvSpPr>
              <p:cNvPr id="65" name="DRM"/>
              <p:cNvSpPr>
                <a:spLocks noEditPoints="1"/>
              </p:cNvSpPr>
              <p:nvPr/>
            </p:nvSpPr>
            <p:spPr bwMode="auto">
              <a:xfrm>
                <a:off x="10226333" y="2692759"/>
                <a:ext cx="575066" cy="810784"/>
              </a:xfrm>
              <a:custGeom>
                <a:avLst/>
                <a:gdLst>
                  <a:gd name="T0" fmla="*/ 108 w 120"/>
                  <a:gd name="T1" fmla="*/ 67 h 169"/>
                  <a:gd name="T2" fmla="*/ 104 w 120"/>
                  <a:gd name="T3" fmla="*/ 67 h 169"/>
                  <a:gd name="T4" fmla="*/ 104 w 120"/>
                  <a:gd name="T5" fmla="*/ 45 h 169"/>
                  <a:gd name="T6" fmla="*/ 60 w 120"/>
                  <a:gd name="T7" fmla="*/ 0 h 169"/>
                  <a:gd name="T8" fmla="*/ 15 w 120"/>
                  <a:gd name="T9" fmla="*/ 45 h 169"/>
                  <a:gd name="T10" fmla="*/ 15 w 120"/>
                  <a:gd name="T11" fmla="*/ 67 h 169"/>
                  <a:gd name="T12" fmla="*/ 11 w 120"/>
                  <a:gd name="T13" fmla="*/ 67 h 169"/>
                  <a:gd name="T14" fmla="*/ 0 w 120"/>
                  <a:gd name="T15" fmla="*/ 80 h 169"/>
                  <a:gd name="T16" fmla="*/ 0 w 120"/>
                  <a:gd name="T17" fmla="*/ 156 h 169"/>
                  <a:gd name="T18" fmla="*/ 11 w 120"/>
                  <a:gd name="T19" fmla="*/ 169 h 169"/>
                  <a:gd name="T20" fmla="*/ 108 w 120"/>
                  <a:gd name="T21" fmla="*/ 169 h 169"/>
                  <a:gd name="T22" fmla="*/ 120 w 120"/>
                  <a:gd name="T23" fmla="*/ 156 h 169"/>
                  <a:gd name="T24" fmla="*/ 120 w 120"/>
                  <a:gd name="T25" fmla="*/ 80 h 169"/>
                  <a:gd name="T26" fmla="*/ 108 w 120"/>
                  <a:gd name="T27" fmla="*/ 67 h 169"/>
                  <a:gd name="T28" fmla="*/ 32 w 120"/>
                  <a:gd name="T29" fmla="*/ 45 h 169"/>
                  <a:gd name="T30" fmla="*/ 60 w 120"/>
                  <a:gd name="T31" fmla="*/ 18 h 169"/>
                  <a:gd name="T32" fmla="*/ 87 w 120"/>
                  <a:gd name="T33" fmla="*/ 45 h 169"/>
                  <a:gd name="T34" fmla="*/ 87 w 120"/>
                  <a:gd name="T35" fmla="*/ 67 h 169"/>
                  <a:gd name="T36" fmla="*/ 32 w 120"/>
                  <a:gd name="T37" fmla="*/ 67 h 169"/>
                  <a:gd name="T38" fmla="*/ 32 w 120"/>
                  <a:gd name="T39" fmla="*/ 4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69">
                    <a:moveTo>
                      <a:pt x="108" y="67"/>
                    </a:moveTo>
                    <a:cubicBezTo>
                      <a:pt x="104" y="67"/>
                      <a:pt x="104" y="67"/>
                      <a:pt x="104" y="67"/>
                    </a:cubicBezTo>
                    <a:cubicBezTo>
                      <a:pt x="104" y="45"/>
                      <a:pt x="104" y="45"/>
                      <a:pt x="104" y="45"/>
                    </a:cubicBezTo>
                    <a:cubicBezTo>
                      <a:pt x="104" y="20"/>
                      <a:pt x="84" y="0"/>
                      <a:pt x="60" y="0"/>
                    </a:cubicBezTo>
                    <a:cubicBezTo>
                      <a:pt x="35" y="0"/>
                      <a:pt x="15" y="20"/>
                      <a:pt x="15" y="45"/>
                    </a:cubicBezTo>
                    <a:cubicBezTo>
                      <a:pt x="15" y="67"/>
                      <a:pt x="15" y="67"/>
                      <a:pt x="15" y="67"/>
                    </a:cubicBezTo>
                    <a:cubicBezTo>
                      <a:pt x="11" y="67"/>
                      <a:pt x="11" y="67"/>
                      <a:pt x="11" y="67"/>
                    </a:cubicBezTo>
                    <a:cubicBezTo>
                      <a:pt x="5" y="67"/>
                      <a:pt x="0" y="73"/>
                      <a:pt x="0" y="80"/>
                    </a:cubicBezTo>
                    <a:cubicBezTo>
                      <a:pt x="0" y="156"/>
                      <a:pt x="0" y="156"/>
                      <a:pt x="0" y="156"/>
                    </a:cubicBezTo>
                    <a:cubicBezTo>
                      <a:pt x="0" y="163"/>
                      <a:pt x="5" y="169"/>
                      <a:pt x="11" y="169"/>
                    </a:cubicBezTo>
                    <a:cubicBezTo>
                      <a:pt x="108" y="169"/>
                      <a:pt x="108" y="169"/>
                      <a:pt x="108" y="169"/>
                    </a:cubicBezTo>
                    <a:cubicBezTo>
                      <a:pt x="114" y="169"/>
                      <a:pt x="120" y="163"/>
                      <a:pt x="120" y="156"/>
                    </a:cubicBezTo>
                    <a:cubicBezTo>
                      <a:pt x="120" y="80"/>
                      <a:pt x="120" y="80"/>
                      <a:pt x="120" y="80"/>
                    </a:cubicBezTo>
                    <a:cubicBezTo>
                      <a:pt x="120" y="73"/>
                      <a:pt x="114" y="67"/>
                      <a:pt x="108" y="67"/>
                    </a:cubicBezTo>
                    <a:close/>
                    <a:moveTo>
                      <a:pt x="32" y="45"/>
                    </a:moveTo>
                    <a:cubicBezTo>
                      <a:pt x="32" y="30"/>
                      <a:pt x="45" y="18"/>
                      <a:pt x="60" y="18"/>
                    </a:cubicBezTo>
                    <a:cubicBezTo>
                      <a:pt x="75" y="18"/>
                      <a:pt x="87" y="30"/>
                      <a:pt x="87" y="45"/>
                    </a:cubicBezTo>
                    <a:cubicBezTo>
                      <a:pt x="87" y="67"/>
                      <a:pt x="87" y="67"/>
                      <a:pt x="87" y="67"/>
                    </a:cubicBezTo>
                    <a:cubicBezTo>
                      <a:pt x="32" y="67"/>
                      <a:pt x="32" y="67"/>
                      <a:pt x="32" y="67"/>
                    </a:cubicBezTo>
                    <a:lnTo>
                      <a:pt x="32" y="4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75" name="10-Point Star 74"/>
              <p:cNvSpPr/>
              <p:nvPr/>
            </p:nvSpPr>
            <p:spPr bwMode="auto">
              <a:xfrm>
                <a:off x="10370991" y="3028951"/>
                <a:ext cx="285750" cy="285750"/>
              </a:xfrm>
              <a:prstGeom prst="star1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7" name="Chevron 76"/>
              <p:cNvSpPr/>
              <p:nvPr/>
            </p:nvSpPr>
            <p:spPr bwMode="auto">
              <a:xfrm rot="17136802">
                <a:off x="10347801" y="3305176"/>
                <a:ext cx="281537" cy="78799"/>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86" name="Chevron 85"/>
              <p:cNvSpPr/>
              <p:nvPr/>
            </p:nvSpPr>
            <p:spPr bwMode="auto">
              <a:xfrm rot="4463198" flipH="1">
                <a:off x="10408674" y="3302986"/>
                <a:ext cx="281537" cy="78799"/>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pic>
          <p:nvPicPr>
            <p:cNvPr id="93"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7991457">
              <a:off x="8579622" y="5684264"/>
              <a:ext cx="754576" cy="63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Right Arrow 107"/>
            <p:cNvSpPr/>
            <p:nvPr/>
          </p:nvSpPr>
          <p:spPr bwMode="auto">
            <a:xfrm rot="5400000">
              <a:off x="5316822" y="4046362"/>
              <a:ext cx="1882563" cy="270164"/>
            </a:xfrm>
            <a:prstGeom prst="rightArrow">
              <a:avLst/>
            </a:prstGeom>
            <a:solidFill>
              <a:schemeClr val="tx2"/>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19" name="Oval 118"/>
            <p:cNvSpPr/>
            <p:nvPr/>
          </p:nvSpPr>
          <p:spPr bwMode="auto">
            <a:xfrm>
              <a:off x="7688446" y="3527587"/>
              <a:ext cx="469405" cy="4341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a:solidFill>
                    <a:schemeClr val="bg1"/>
                  </a:solidFill>
                  <a:latin typeface="Segoe UI Semibold"/>
                </a:rPr>
                <a:t>4</a:t>
              </a:r>
              <a:endParaRPr lang="en-US" sz="2400" dirty="0" smtClean="0">
                <a:solidFill>
                  <a:schemeClr val="bg1"/>
                </a:solidFill>
              </a:endParaRPr>
            </a:p>
          </p:txBody>
        </p:sp>
        <p:sp>
          <p:nvSpPr>
            <p:cNvPr id="123" name="Oval 122"/>
            <p:cNvSpPr/>
            <p:nvPr/>
          </p:nvSpPr>
          <p:spPr bwMode="auto">
            <a:xfrm>
              <a:off x="6559185" y="4480528"/>
              <a:ext cx="469405" cy="4341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a:solidFill>
                    <a:schemeClr val="bg1"/>
                  </a:solidFill>
                  <a:latin typeface="Segoe UI Semibold"/>
                </a:rPr>
                <a:t>4</a:t>
              </a:r>
              <a:endParaRPr lang="en-US" sz="2400" dirty="0" smtClean="0">
                <a:solidFill>
                  <a:schemeClr val="bg1"/>
                </a:solidFill>
              </a:endParaRPr>
            </a:p>
          </p:txBody>
        </p:sp>
        <p:sp>
          <p:nvSpPr>
            <p:cNvPr id="126" name="TextBox 125"/>
            <p:cNvSpPr txBox="1"/>
            <p:nvPr/>
          </p:nvSpPr>
          <p:spPr>
            <a:xfrm>
              <a:off x="8256923" y="3542335"/>
              <a:ext cx="3657296" cy="923330"/>
            </a:xfrm>
            <a:prstGeom prst="rect">
              <a:avLst/>
            </a:prstGeom>
            <a:noFill/>
          </p:spPr>
          <p:txBody>
            <a:bodyPr wrap="square" lIns="0" tIns="0" rIns="0" bIns="0" rtlCol="0">
              <a:spAutoFit/>
            </a:bodyPr>
            <a:lstStyle/>
            <a:p>
              <a:pPr>
                <a:lnSpc>
                  <a:spcPts val="2400"/>
                </a:lnSpc>
              </a:pPr>
              <a:r>
                <a:rPr lang="en-US" sz="2000" b="1" dirty="0" smtClean="0">
                  <a:gradFill>
                    <a:gsLst>
                      <a:gs pos="0">
                        <a:schemeClr val="tx1"/>
                      </a:gs>
                      <a:gs pos="86000">
                        <a:schemeClr val="tx1"/>
                      </a:gs>
                    </a:gsLst>
                    <a:lin ang="5400000" scaled="0"/>
                  </a:gradFill>
                </a:rPr>
                <a:t>Signed TPM boot measurements can be sent to an off-box service for analysis</a:t>
              </a:r>
              <a:endParaRPr lang="en-US" sz="2000" b="1" dirty="0">
                <a:gradFill>
                  <a:gsLst>
                    <a:gs pos="0">
                      <a:schemeClr val="tx1"/>
                    </a:gs>
                    <a:gs pos="86000">
                      <a:schemeClr val="tx1"/>
                    </a:gs>
                  </a:gsLst>
                  <a:lin ang="5400000" scaled="0"/>
                </a:gradFill>
              </a:endParaRPr>
            </a:p>
          </p:txBody>
        </p:sp>
      </p:grpSp>
      <p:grpSp>
        <p:nvGrpSpPr>
          <p:cNvPr id="18" name="Group 17"/>
          <p:cNvGrpSpPr/>
          <p:nvPr/>
        </p:nvGrpSpPr>
        <p:grpSpPr>
          <a:xfrm>
            <a:off x="4784382" y="1404787"/>
            <a:ext cx="7129837" cy="1731817"/>
            <a:chOff x="4784382" y="1404787"/>
            <a:chExt cx="7129837" cy="1731817"/>
          </a:xfrm>
        </p:grpSpPr>
        <p:grpSp>
          <p:nvGrpSpPr>
            <p:cNvPr id="60" name="Group 59"/>
            <p:cNvGrpSpPr/>
            <p:nvPr/>
          </p:nvGrpSpPr>
          <p:grpSpPr>
            <a:xfrm>
              <a:off x="5600329" y="1861512"/>
              <a:ext cx="1266165" cy="1275092"/>
              <a:chOff x="11194664" y="580782"/>
              <a:chExt cx="951942" cy="958653"/>
            </a:xfrm>
          </p:grpSpPr>
          <p:sp>
            <p:nvSpPr>
              <p:cNvPr id="61" name="GPU Icon 1"/>
              <p:cNvSpPr>
                <a:spLocks noEditPoints="1"/>
              </p:cNvSpPr>
              <p:nvPr/>
            </p:nvSpPr>
            <p:spPr bwMode="auto">
              <a:xfrm>
                <a:off x="11194664" y="580782"/>
                <a:ext cx="951942" cy="958653"/>
              </a:xfrm>
              <a:custGeom>
                <a:avLst/>
                <a:gdLst>
                  <a:gd name="T0" fmla="*/ 258 w 1261"/>
                  <a:gd name="T1" fmla="*/ 119 h 1270"/>
                  <a:gd name="T2" fmla="*/ 486 w 1261"/>
                  <a:gd name="T3" fmla="*/ 27 h 1270"/>
                  <a:gd name="T4" fmla="*/ 458 w 1261"/>
                  <a:gd name="T5" fmla="*/ 147 h 1270"/>
                  <a:gd name="T6" fmla="*/ 805 w 1261"/>
                  <a:gd name="T7" fmla="*/ 0 h 1270"/>
                  <a:gd name="T8" fmla="*/ 805 w 1261"/>
                  <a:gd name="T9" fmla="*/ 147 h 1270"/>
                  <a:gd name="T10" fmla="*/ 979 w 1261"/>
                  <a:gd name="T11" fmla="*/ 0 h 1270"/>
                  <a:gd name="T12" fmla="*/ 1006 w 1261"/>
                  <a:gd name="T13" fmla="*/ 119 h 1270"/>
                  <a:gd name="T14" fmla="*/ 604 w 1261"/>
                  <a:gd name="T15" fmla="*/ 27 h 1270"/>
                  <a:gd name="T16" fmla="*/ 659 w 1261"/>
                  <a:gd name="T17" fmla="*/ 27 h 1270"/>
                  <a:gd name="T18" fmla="*/ 258 w 1261"/>
                  <a:gd name="T19" fmla="*/ 1243 h 1270"/>
                  <a:gd name="T20" fmla="*/ 486 w 1261"/>
                  <a:gd name="T21" fmla="*/ 1151 h 1270"/>
                  <a:gd name="T22" fmla="*/ 458 w 1261"/>
                  <a:gd name="T23" fmla="*/ 1270 h 1270"/>
                  <a:gd name="T24" fmla="*/ 805 w 1261"/>
                  <a:gd name="T25" fmla="*/ 1123 h 1270"/>
                  <a:gd name="T26" fmla="*/ 805 w 1261"/>
                  <a:gd name="T27" fmla="*/ 1270 h 1270"/>
                  <a:gd name="T28" fmla="*/ 979 w 1261"/>
                  <a:gd name="T29" fmla="*/ 1123 h 1270"/>
                  <a:gd name="T30" fmla="*/ 1006 w 1261"/>
                  <a:gd name="T31" fmla="*/ 1243 h 1270"/>
                  <a:gd name="T32" fmla="*/ 604 w 1261"/>
                  <a:gd name="T33" fmla="*/ 1151 h 1270"/>
                  <a:gd name="T34" fmla="*/ 659 w 1261"/>
                  <a:gd name="T35" fmla="*/ 1151 h 1270"/>
                  <a:gd name="T36" fmla="*/ 1234 w 1261"/>
                  <a:gd name="T37" fmla="*/ 1007 h 1270"/>
                  <a:gd name="T38" fmla="*/ 1141 w 1261"/>
                  <a:gd name="T39" fmla="*/ 779 h 1270"/>
                  <a:gd name="T40" fmla="*/ 1261 w 1261"/>
                  <a:gd name="T41" fmla="*/ 806 h 1270"/>
                  <a:gd name="T42" fmla="*/ 1114 w 1261"/>
                  <a:gd name="T43" fmla="*/ 459 h 1270"/>
                  <a:gd name="T44" fmla="*/ 1261 w 1261"/>
                  <a:gd name="T45" fmla="*/ 459 h 1270"/>
                  <a:gd name="T46" fmla="*/ 1114 w 1261"/>
                  <a:gd name="T47" fmla="*/ 286 h 1270"/>
                  <a:gd name="T48" fmla="*/ 1234 w 1261"/>
                  <a:gd name="T49" fmla="*/ 258 h 1270"/>
                  <a:gd name="T50" fmla="*/ 1141 w 1261"/>
                  <a:gd name="T51" fmla="*/ 660 h 1270"/>
                  <a:gd name="T52" fmla="*/ 1141 w 1261"/>
                  <a:gd name="T53" fmla="*/ 605 h 1270"/>
                  <a:gd name="T54" fmla="*/ 119 w 1261"/>
                  <a:gd name="T55" fmla="*/ 1007 h 1270"/>
                  <a:gd name="T56" fmla="*/ 27 w 1261"/>
                  <a:gd name="T57" fmla="*/ 779 h 1270"/>
                  <a:gd name="T58" fmla="*/ 146 w 1261"/>
                  <a:gd name="T59" fmla="*/ 806 h 1270"/>
                  <a:gd name="T60" fmla="*/ 0 w 1261"/>
                  <a:gd name="T61" fmla="*/ 459 h 1270"/>
                  <a:gd name="T62" fmla="*/ 146 w 1261"/>
                  <a:gd name="T63" fmla="*/ 459 h 1270"/>
                  <a:gd name="T64" fmla="*/ 0 w 1261"/>
                  <a:gd name="T65" fmla="*/ 286 h 1270"/>
                  <a:gd name="T66" fmla="*/ 119 w 1261"/>
                  <a:gd name="T67" fmla="*/ 258 h 1270"/>
                  <a:gd name="T68" fmla="*/ 27 w 1261"/>
                  <a:gd name="T69" fmla="*/ 660 h 1270"/>
                  <a:gd name="T70" fmla="*/ 27 w 1261"/>
                  <a:gd name="T71" fmla="*/ 605 h 1270"/>
                  <a:gd name="T72" fmla="*/ 1066 w 1261"/>
                  <a:gd name="T73" fmla="*/ 1015 h 1270"/>
                  <a:gd name="T74" fmla="*/ 512 w 1261"/>
                  <a:gd name="T75" fmla="*/ 732 h 1270"/>
                  <a:gd name="T76" fmla="*/ 443 w 1261"/>
                  <a:gd name="T77" fmla="*/ 694 h 1270"/>
                  <a:gd name="T78" fmla="*/ 377 w 1261"/>
                  <a:gd name="T79" fmla="*/ 664 h 1270"/>
                  <a:gd name="T80" fmla="*/ 434 w 1261"/>
                  <a:gd name="T81" fmla="*/ 570 h 1270"/>
                  <a:gd name="T82" fmla="*/ 497 w 1261"/>
                  <a:gd name="T83" fmla="*/ 522 h 1270"/>
                  <a:gd name="T84" fmla="*/ 390 w 1261"/>
                  <a:gd name="T85" fmla="*/ 519 h 1270"/>
                  <a:gd name="T86" fmla="*/ 299 w 1261"/>
                  <a:gd name="T87" fmla="*/ 637 h 1270"/>
                  <a:gd name="T88" fmla="*/ 454 w 1261"/>
                  <a:gd name="T89" fmla="*/ 749 h 1270"/>
                  <a:gd name="T90" fmla="*/ 713 w 1261"/>
                  <a:gd name="T91" fmla="*/ 535 h 1270"/>
                  <a:gd name="T92" fmla="*/ 619 w 1261"/>
                  <a:gd name="T93" fmla="*/ 747 h 1270"/>
                  <a:gd name="T94" fmla="*/ 731 w 1261"/>
                  <a:gd name="T95" fmla="*/ 626 h 1270"/>
                  <a:gd name="T96" fmla="*/ 648 w 1261"/>
                  <a:gd name="T97" fmla="*/ 622 h 1270"/>
                  <a:gd name="T98" fmla="*/ 644 w 1261"/>
                  <a:gd name="T99" fmla="*/ 569 h 1270"/>
                  <a:gd name="T100" fmla="*/ 965 w 1261"/>
                  <a:gd name="T101" fmla="*/ 642 h 1270"/>
                  <a:gd name="T102" fmla="*/ 886 w 1261"/>
                  <a:gd name="T103" fmla="*/ 682 h 1270"/>
                  <a:gd name="T104" fmla="*/ 834 w 1261"/>
                  <a:gd name="T105" fmla="*/ 668 h 1270"/>
                  <a:gd name="T106" fmla="*/ 788 w 1261"/>
                  <a:gd name="T107" fmla="*/ 725 h 1270"/>
                  <a:gd name="T108" fmla="*/ 965 w 1261"/>
                  <a:gd name="T109" fmla="*/ 642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1" h="1270">
                    <a:moveTo>
                      <a:pt x="312" y="27"/>
                    </a:moveTo>
                    <a:cubicBezTo>
                      <a:pt x="312" y="12"/>
                      <a:pt x="300" y="0"/>
                      <a:pt x="285" y="0"/>
                    </a:cubicBezTo>
                    <a:cubicBezTo>
                      <a:pt x="285" y="0"/>
                      <a:pt x="285" y="0"/>
                      <a:pt x="285" y="0"/>
                    </a:cubicBezTo>
                    <a:cubicBezTo>
                      <a:pt x="270" y="0"/>
                      <a:pt x="258" y="12"/>
                      <a:pt x="258" y="27"/>
                    </a:cubicBezTo>
                    <a:cubicBezTo>
                      <a:pt x="258" y="119"/>
                      <a:pt x="258" y="119"/>
                      <a:pt x="258" y="119"/>
                    </a:cubicBezTo>
                    <a:cubicBezTo>
                      <a:pt x="258" y="134"/>
                      <a:pt x="270" y="147"/>
                      <a:pt x="285" y="147"/>
                    </a:cubicBezTo>
                    <a:cubicBezTo>
                      <a:pt x="285" y="147"/>
                      <a:pt x="285" y="147"/>
                      <a:pt x="285" y="147"/>
                    </a:cubicBezTo>
                    <a:cubicBezTo>
                      <a:pt x="300" y="147"/>
                      <a:pt x="312" y="134"/>
                      <a:pt x="312" y="119"/>
                    </a:cubicBezTo>
                    <a:lnTo>
                      <a:pt x="312" y="27"/>
                    </a:lnTo>
                    <a:close/>
                    <a:moveTo>
                      <a:pt x="486" y="27"/>
                    </a:moveTo>
                    <a:cubicBezTo>
                      <a:pt x="486" y="12"/>
                      <a:pt x="473" y="0"/>
                      <a:pt x="458" y="0"/>
                    </a:cubicBezTo>
                    <a:cubicBezTo>
                      <a:pt x="458" y="0"/>
                      <a:pt x="458" y="0"/>
                      <a:pt x="458" y="0"/>
                    </a:cubicBezTo>
                    <a:cubicBezTo>
                      <a:pt x="443" y="0"/>
                      <a:pt x="431" y="12"/>
                      <a:pt x="431" y="27"/>
                    </a:cubicBezTo>
                    <a:cubicBezTo>
                      <a:pt x="431" y="119"/>
                      <a:pt x="431" y="119"/>
                      <a:pt x="431" y="119"/>
                    </a:cubicBezTo>
                    <a:cubicBezTo>
                      <a:pt x="431" y="134"/>
                      <a:pt x="443" y="147"/>
                      <a:pt x="458" y="147"/>
                    </a:cubicBezTo>
                    <a:cubicBezTo>
                      <a:pt x="458" y="147"/>
                      <a:pt x="458" y="147"/>
                      <a:pt x="458" y="147"/>
                    </a:cubicBezTo>
                    <a:cubicBezTo>
                      <a:pt x="473" y="147"/>
                      <a:pt x="486" y="134"/>
                      <a:pt x="486" y="119"/>
                    </a:cubicBezTo>
                    <a:lnTo>
                      <a:pt x="486" y="27"/>
                    </a:lnTo>
                    <a:close/>
                    <a:moveTo>
                      <a:pt x="832" y="27"/>
                    </a:moveTo>
                    <a:cubicBezTo>
                      <a:pt x="832" y="12"/>
                      <a:pt x="820" y="0"/>
                      <a:pt x="805" y="0"/>
                    </a:cubicBezTo>
                    <a:cubicBezTo>
                      <a:pt x="805" y="0"/>
                      <a:pt x="805" y="0"/>
                      <a:pt x="805" y="0"/>
                    </a:cubicBezTo>
                    <a:cubicBezTo>
                      <a:pt x="790" y="0"/>
                      <a:pt x="778" y="12"/>
                      <a:pt x="778" y="27"/>
                    </a:cubicBezTo>
                    <a:cubicBezTo>
                      <a:pt x="778" y="119"/>
                      <a:pt x="778" y="119"/>
                      <a:pt x="778" y="119"/>
                    </a:cubicBezTo>
                    <a:cubicBezTo>
                      <a:pt x="778" y="134"/>
                      <a:pt x="790" y="147"/>
                      <a:pt x="805" y="147"/>
                    </a:cubicBezTo>
                    <a:cubicBezTo>
                      <a:pt x="805" y="147"/>
                      <a:pt x="805" y="147"/>
                      <a:pt x="805" y="147"/>
                    </a:cubicBezTo>
                    <a:cubicBezTo>
                      <a:pt x="820" y="147"/>
                      <a:pt x="832" y="134"/>
                      <a:pt x="832" y="119"/>
                    </a:cubicBezTo>
                    <a:lnTo>
                      <a:pt x="832" y="27"/>
                    </a:lnTo>
                    <a:close/>
                    <a:moveTo>
                      <a:pt x="1006" y="27"/>
                    </a:moveTo>
                    <a:cubicBezTo>
                      <a:pt x="1006" y="12"/>
                      <a:pt x="994" y="0"/>
                      <a:pt x="979" y="0"/>
                    </a:cubicBezTo>
                    <a:cubicBezTo>
                      <a:pt x="979" y="0"/>
                      <a:pt x="979" y="0"/>
                      <a:pt x="979" y="0"/>
                    </a:cubicBezTo>
                    <a:cubicBezTo>
                      <a:pt x="963" y="0"/>
                      <a:pt x="951" y="12"/>
                      <a:pt x="951" y="27"/>
                    </a:cubicBezTo>
                    <a:cubicBezTo>
                      <a:pt x="951" y="119"/>
                      <a:pt x="951" y="119"/>
                      <a:pt x="951" y="119"/>
                    </a:cubicBezTo>
                    <a:cubicBezTo>
                      <a:pt x="951" y="134"/>
                      <a:pt x="963" y="147"/>
                      <a:pt x="979" y="147"/>
                    </a:cubicBezTo>
                    <a:cubicBezTo>
                      <a:pt x="979" y="147"/>
                      <a:pt x="979" y="147"/>
                      <a:pt x="979" y="147"/>
                    </a:cubicBezTo>
                    <a:cubicBezTo>
                      <a:pt x="994" y="147"/>
                      <a:pt x="1006" y="134"/>
                      <a:pt x="1006" y="119"/>
                    </a:cubicBezTo>
                    <a:lnTo>
                      <a:pt x="1006" y="27"/>
                    </a:lnTo>
                    <a:close/>
                    <a:moveTo>
                      <a:pt x="659" y="27"/>
                    </a:moveTo>
                    <a:cubicBezTo>
                      <a:pt x="659" y="12"/>
                      <a:pt x="647" y="0"/>
                      <a:pt x="632" y="0"/>
                    </a:cubicBezTo>
                    <a:cubicBezTo>
                      <a:pt x="632" y="0"/>
                      <a:pt x="632" y="0"/>
                      <a:pt x="632" y="0"/>
                    </a:cubicBezTo>
                    <a:cubicBezTo>
                      <a:pt x="617" y="0"/>
                      <a:pt x="604" y="12"/>
                      <a:pt x="604" y="27"/>
                    </a:cubicBezTo>
                    <a:cubicBezTo>
                      <a:pt x="604" y="119"/>
                      <a:pt x="604" y="119"/>
                      <a:pt x="604" y="119"/>
                    </a:cubicBezTo>
                    <a:cubicBezTo>
                      <a:pt x="604" y="134"/>
                      <a:pt x="617" y="147"/>
                      <a:pt x="632" y="147"/>
                    </a:cubicBezTo>
                    <a:cubicBezTo>
                      <a:pt x="632" y="147"/>
                      <a:pt x="632" y="147"/>
                      <a:pt x="632" y="147"/>
                    </a:cubicBezTo>
                    <a:cubicBezTo>
                      <a:pt x="647" y="147"/>
                      <a:pt x="659" y="134"/>
                      <a:pt x="659" y="119"/>
                    </a:cubicBezTo>
                    <a:lnTo>
                      <a:pt x="659" y="27"/>
                    </a:lnTo>
                    <a:close/>
                    <a:moveTo>
                      <a:pt x="312" y="1151"/>
                    </a:moveTo>
                    <a:cubicBezTo>
                      <a:pt x="312" y="1136"/>
                      <a:pt x="300" y="1123"/>
                      <a:pt x="285" y="1123"/>
                    </a:cubicBezTo>
                    <a:cubicBezTo>
                      <a:pt x="285" y="1123"/>
                      <a:pt x="285" y="1123"/>
                      <a:pt x="285" y="1123"/>
                    </a:cubicBezTo>
                    <a:cubicBezTo>
                      <a:pt x="270" y="1123"/>
                      <a:pt x="258" y="1136"/>
                      <a:pt x="258" y="1151"/>
                    </a:cubicBezTo>
                    <a:cubicBezTo>
                      <a:pt x="258" y="1243"/>
                      <a:pt x="258" y="1243"/>
                      <a:pt x="258" y="1243"/>
                    </a:cubicBezTo>
                    <a:cubicBezTo>
                      <a:pt x="258" y="1258"/>
                      <a:pt x="270" y="1270"/>
                      <a:pt x="285" y="1270"/>
                    </a:cubicBezTo>
                    <a:cubicBezTo>
                      <a:pt x="285" y="1270"/>
                      <a:pt x="285" y="1270"/>
                      <a:pt x="285" y="1270"/>
                    </a:cubicBezTo>
                    <a:cubicBezTo>
                      <a:pt x="300" y="1270"/>
                      <a:pt x="312" y="1258"/>
                      <a:pt x="312" y="1243"/>
                    </a:cubicBezTo>
                    <a:lnTo>
                      <a:pt x="312" y="1151"/>
                    </a:lnTo>
                    <a:close/>
                    <a:moveTo>
                      <a:pt x="486" y="1151"/>
                    </a:moveTo>
                    <a:cubicBezTo>
                      <a:pt x="486" y="1136"/>
                      <a:pt x="473" y="1123"/>
                      <a:pt x="458" y="1123"/>
                    </a:cubicBezTo>
                    <a:cubicBezTo>
                      <a:pt x="458" y="1123"/>
                      <a:pt x="458" y="1123"/>
                      <a:pt x="458" y="1123"/>
                    </a:cubicBezTo>
                    <a:cubicBezTo>
                      <a:pt x="443" y="1123"/>
                      <a:pt x="431" y="1136"/>
                      <a:pt x="431" y="1151"/>
                    </a:cubicBezTo>
                    <a:cubicBezTo>
                      <a:pt x="431" y="1243"/>
                      <a:pt x="431" y="1243"/>
                      <a:pt x="431" y="1243"/>
                    </a:cubicBezTo>
                    <a:cubicBezTo>
                      <a:pt x="431" y="1258"/>
                      <a:pt x="443" y="1270"/>
                      <a:pt x="458" y="1270"/>
                    </a:cubicBezTo>
                    <a:cubicBezTo>
                      <a:pt x="458" y="1270"/>
                      <a:pt x="458" y="1270"/>
                      <a:pt x="458" y="1270"/>
                    </a:cubicBezTo>
                    <a:cubicBezTo>
                      <a:pt x="473" y="1270"/>
                      <a:pt x="486" y="1258"/>
                      <a:pt x="486" y="1243"/>
                    </a:cubicBezTo>
                    <a:lnTo>
                      <a:pt x="486" y="1151"/>
                    </a:lnTo>
                    <a:close/>
                    <a:moveTo>
                      <a:pt x="832" y="1151"/>
                    </a:moveTo>
                    <a:cubicBezTo>
                      <a:pt x="832" y="1136"/>
                      <a:pt x="820" y="1123"/>
                      <a:pt x="805" y="1123"/>
                    </a:cubicBezTo>
                    <a:cubicBezTo>
                      <a:pt x="805" y="1123"/>
                      <a:pt x="805" y="1123"/>
                      <a:pt x="805" y="1123"/>
                    </a:cubicBezTo>
                    <a:cubicBezTo>
                      <a:pt x="790" y="1123"/>
                      <a:pt x="778" y="1136"/>
                      <a:pt x="778" y="1151"/>
                    </a:cubicBezTo>
                    <a:cubicBezTo>
                      <a:pt x="778" y="1243"/>
                      <a:pt x="778" y="1243"/>
                      <a:pt x="778" y="1243"/>
                    </a:cubicBezTo>
                    <a:cubicBezTo>
                      <a:pt x="778" y="1258"/>
                      <a:pt x="790" y="1270"/>
                      <a:pt x="805" y="1270"/>
                    </a:cubicBezTo>
                    <a:cubicBezTo>
                      <a:pt x="805" y="1270"/>
                      <a:pt x="805" y="1270"/>
                      <a:pt x="805" y="1270"/>
                    </a:cubicBezTo>
                    <a:cubicBezTo>
                      <a:pt x="820" y="1270"/>
                      <a:pt x="832" y="1258"/>
                      <a:pt x="832" y="1243"/>
                    </a:cubicBezTo>
                    <a:lnTo>
                      <a:pt x="832" y="1151"/>
                    </a:lnTo>
                    <a:close/>
                    <a:moveTo>
                      <a:pt x="1006" y="1151"/>
                    </a:moveTo>
                    <a:cubicBezTo>
                      <a:pt x="1006" y="1136"/>
                      <a:pt x="994" y="1123"/>
                      <a:pt x="979" y="1123"/>
                    </a:cubicBezTo>
                    <a:cubicBezTo>
                      <a:pt x="979" y="1123"/>
                      <a:pt x="979" y="1123"/>
                      <a:pt x="979" y="1123"/>
                    </a:cubicBezTo>
                    <a:cubicBezTo>
                      <a:pt x="963" y="1123"/>
                      <a:pt x="951" y="1136"/>
                      <a:pt x="951" y="1151"/>
                    </a:cubicBezTo>
                    <a:cubicBezTo>
                      <a:pt x="951" y="1243"/>
                      <a:pt x="951" y="1243"/>
                      <a:pt x="951" y="1243"/>
                    </a:cubicBezTo>
                    <a:cubicBezTo>
                      <a:pt x="951" y="1258"/>
                      <a:pt x="963" y="1270"/>
                      <a:pt x="979" y="1270"/>
                    </a:cubicBezTo>
                    <a:cubicBezTo>
                      <a:pt x="979" y="1270"/>
                      <a:pt x="979" y="1270"/>
                      <a:pt x="979" y="1270"/>
                    </a:cubicBezTo>
                    <a:cubicBezTo>
                      <a:pt x="994" y="1270"/>
                      <a:pt x="1006" y="1258"/>
                      <a:pt x="1006" y="1243"/>
                    </a:cubicBezTo>
                    <a:lnTo>
                      <a:pt x="1006" y="1151"/>
                    </a:lnTo>
                    <a:close/>
                    <a:moveTo>
                      <a:pt x="659" y="1151"/>
                    </a:moveTo>
                    <a:cubicBezTo>
                      <a:pt x="659" y="1136"/>
                      <a:pt x="647" y="1123"/>
                      <a:pt x="632" y="1123"/>
                    </a:cubicBezTo>
                    <a:cubicBezTo>
                      <a:pt x="632" y="1123"/>
                      <a:pt x="632" y="1123"/>
                      <a:pt x="632" y="1123"/>
                    </a:cubicBezTo>
                    <a:cubicBezTo>
                      <a:pt x="617" y="1123"/>
                      <a:pt x="604" y="1136"/>
                      <a:pt x="604" y="1151"/>
                    </a:cubicBezTo>
                    <a:cubicBezTo>
                      <a:pt x="604" y="1243"/>
                      <a:pt x="604" y="1243"/>
                      <a:pt x="604" y="1243"/>
                    </a:cubicBezTo>
                    <a:cubicBezTo>
                      <a:pt x="604" y="1258"/>
                      <a:pt x="617" y="1270"/>
                      <a:pt x="632" y="1270"/>
                    </a:cubicBezTo>
                    <a:cubicBezTo>
                      <a:pt x="632" y="1270"/>
                      <a:pt x="632" y="1270"/>
                      <a:pt x="632" y="1270"/>
                    </a:cubicBezTo>
                    <a:cubicBezTo>
                      <a:pt x="647" y="1270"/>
                      <a:pt x="659" y="1258"/>
                      <a:pt x="659" y="1243"/>
                    </a:cubicBezTo>
                    <a:lnTo>
                      <a:pt x="659" y="1151"/>
                    </a:lnTo>
                    <a:close/>
                    <a:moveTo>
                      <a:pt x="1141" y="952"/>
                    </a:moveTo>
                    <a:cubicBezTo>
                      <a:pt x="1126" y="952"/>
                      <a:pt x="1114" y="964"/>
                      <a:pt x="1114" y="979"/>
                    </a:cubicBezTo>
                    <a:cubicBezTo>
                      <a:pt x="1114" y="979"/>
                      <a:pt x="1114" y="979"/>
                      <a:pt x="1114" y="979"/>
                    </a:cubicBezTo>
                    <a:cubicBezTo>
                      <a:pt x="1114" y="995"/>
                      <a:pt x="1126" y="1007"/>
                      <a:pt x="1141" y="1007"/>
                    </a:cubicBezTo>
                    <a:cubicBezTo>
                      <a:pt x="1234" y="1007"/>
                      <a:pt x="1234" y="1007"/>
                      <a:pt x="1234" y="1007"/>
                    </a:cubicBezTo>
                    <a:cubicBezTo>
                      <a:pt x="1249" y="1007"/>
                      <a:pt x="1261" y="995"/>
                      <a:pt x="1261" y="979"/>
                    </a:cubicBezTo>
                    <a:cubicBezTo>
                      <a:pt x="1261" y="979"/>
                      <a:pt x="1261" y="979"/>
                      <a:pt x="1261" y="979"/>
                    </a:cubicBezTo>
                    <a:cubicBezTo>
                      <a:pt x="1261" y="964"/>
                      <a:pt x="1249" y="952"/>
                      <a:pt x="1234" y="952"/>
                    </a:cubicBezTo>
                    <a:lnTo>
                      <a:pt x="1141" y="952"/>
                    </a:lnTo>
                    <a:close/>
                    <a:moveTo>
                      <a:pt x="1141" y="779"/>
                    </a:moveTo>
                    <a:cubicBezTo>
                      <a:pt x="1126" y="779"/>
                      <a:pt x="1114" y="791"/>
                      <a:pt x="1114" y="806"/>
                    </a:cubicBezTo>
                    <a:cubicBezTo>
                      <a:pt x="1114" y="806"/>
                      <a:pt x="1114" y="806"/>
                      <a:pt x="1114" y="806"/>
                    </a:cubicBezTo>
                    <a:cubicBezTo>
                      <a:pt x="1114" y="821"/>
                      <a:pt x="1126" y="833"/>
                      <a:pt x="1141" y="833"/>
                    </a:cubicBezTo>
                    <a:cubicBezTo>
                      <a:pt x="1234" y="833"/>
                      <a:pt x="1234" y="833"/>
                      <a:pt x="1234" y="833"/>
                    </a:cubicBezTo>
                    <a:cubicBezTo>
                      <a:pt x="1249" y="833"/>
                      <a:pt x="1261" y="821"/>
                      <a:pt x="1261" y="806"/>
                    </a:cubicBezTo>
                    <a:cubicBezTo>
                      <a:pt x="1261" y="806"/>
                      <a:pt x="1261" y="806"/>
                      <a:pt x="1261" y="806"/>
                    </a:cubicBezTo>
                    <a:cubicBezTo>
                      <a:pt x="1261" y="791"/>
                      <a:pt x="1249" y="779"/>
                      <a:pt x="1234" y="779"/>
                    </a:cubicBezTo>
                    <a:lnTo>
                      <a:pt x="1141" y="779"/>
                    </a:lnTo>
                    <a:close/>
                    <a:moveTo>
                      <a:pt x="1141" y="432"/>
                    </a:moveTo>
                    <a:cubicBezTo>
                      <a:pt x="1126" y="432"/>
                      <a:pt x="1114" y="444"/>
                      <a:pt x="1114" y="459"/>
                    </a:cubicBezTo>
                    <a:cubicBezTo>
                      <a:pt x="1114" y="459"/>
                      <a:pt x="1114" y="459"/>
                      <a:pt x="1114" y="459"/>
                    </a:cubicBezTo>
                    <a:cubicBezTo>
                      <a:pt x="1114" y="474"/>
                      <a:pt x="1126" y="487"/>
                      <a:pt x="1141" y="487"/>
                    </a:cubicBezTo>
                    <a:cubicBezTo>
                      <a:pt x="1234" y="487"/>
                      <a:pt x="1234" y="487"/>
                      <a:pt x="1234" y="487"/>
                    </a:cubicBezTo>
                    <a:cubicBezTo>
                      <a:pt x="1249" y="487"/>
                      <a:pt x="1261" y="474"/>
                      <a:pt x="1261" y="459"/>
                    </a:cubicBezTo>
                    <a:cubicBezTo>
                      <a:pt x="1261" y="459"/>
                      <a:pt x="1261" y="459"/>
                      <a:pt x="1261" y="459"/>
                    </a:cubicBezTo>
                    <a:cubicBezTo>
                      <a:pt x="1261" y="444"/>
                      <a:pt x="1249" y="432"/>
                      <a:pt x="1234" y="432"/>
                    </a:cubicBezTo>
                    <a:lnTo>
                      <a:pt x="1141" y="432"/>
                    </a:lnTo>
                    <a:close/>
                    <a:moveTo>
                      <a:pt x="1141" y="258"/>
                    </a:moveTo>
                    <a:cubicBezTo>
                      <a:pt x="1126" y="258"/>
                      <a:pt x="1114" y="271"/>
                      <a:pt x="1114" y="286"/>
                    </a:cubicBezTo>
                    <a:cubicBezTo>
                      <a:pt x="1114" y="286"/>
                      <a:pt x="1114" y="286"/>
                      <a:pt x="1114" y="286"/>
                    </a:cubicBezTo>
                    <a:cubicBezTo>
                      <a:pt x="1114" y="301"/>
                      <a:pt x="1126" y="313"/>
                      <a:pt x="1141" y="313"/>
                    </a:cubicBezTo>
                    <a:cubicBezTo>
                      <a:pt x="1234" y="313"/>
                      <a:pt x="1234" y="313"/>
                      <a:pt x="1234" y="313"/>
                    </a:cubicBezTo>
                    <a:cubicBezTo>
                      <a:pt x="1249" y="313"/>
                      <a:pt x="1261" y="301"/>
                      <a:pt x="1261" y="286"/>
                    </a:cubicBezTo>
                    <a:cubicBezTo>
                      <a:pt x="1261" y="286"/>
                      <a:pt x="1261" y="286"/>
                      <a:pt x="1261" y="286"/>
                    </a:cubicBezTo>
                    <a:cubicBezTo>
                      <a:pt x="1261" y="271"/>
                      <a:pt x="1249" y="258"/>
                      <a:pt x="1234" y="258"/>
                    </a:cubicBezTo>
                    <a:lnTo>
                      <a:pt x="1141" y="258"/>
                    </a:lnTo>
                    <a:close/>
                    <a:moveTo>
                      <a:pt x="1141" y="605"/>
                    </a:moveTo>
                    <a:cubicBezTo>
                      <a:pt x="1126" y="605"/>
                      <a:pt x="1114" y="618"/>
                      <a:pt x="1114" y="633"/>
                    </a:cubicBezTo>
                    <a:cubicBezTo>
                      <a:pt x="1114" y="633"/>
                      <a:pt x="1114" y="633"/>
                      <a:pt x="1114" y="633"/>
                    </a:cubicBezTo>
                    <a:cubicBezTo>
                      <a:pt x="1114" y="648"/>
                      <a:pt x="1126" y="660"/>
                      <a:pt x="1141" y="660"/>
                    </a:cubicBezTo>
                    <a:cubicBezTo>
                      <a:pt x="1234" y="660"/>
                      <a:pt x="1234" y="660"/>
                      <a:pt x="1234" y="660"/>
                    </a:cubicBezTo>
                    <a:cubicBezTo>
                      <a:pt x="1249" y="660"/>
                      <a:pt x="1261" y="648"/>
                      <a:pt x="1261" y="633"/>
                    </a:cubicBezTo>
                    <a:cubicBezTo>
                      <a:pt x="1261" y="633"/>
                      <a:pt x="1261" y="633"/>
                      <a:pt x="1261" y="633"/>
                    </a:cubicBezTo>
                    <a:cubicBezTo>
                      <a:pt x="1261" y="618"/>
                      <a:pt x="1249" y="605"/>
                      <a:pt x="1234" y="605"/>
                    </a:cubicBezTo>
                    <a:lnTo>
                      <a:pt x="1141" y="605"/>
                    </a:lnTo>
                    <a:close/>
                    <a:moveTo>
                      <a:pt x="27" y="952"/>
                    </a:moveTo>
                    <a:cubicBezTo>
                      <a:pt x="12" y="952"/>
                      <a:pt x="0" y="964"/>
                      <a:pt x="0" y="979"/>
                    </a:cubicBezTo>
                    <a:cubicBezTo>
                      <a:pt x="0" y="979"/>
                      <a:pt x="0" y="979"/>
                      <a:pt x="0" y="979"/>
                    </a:cubicBezTo>
                    <a:cubicBezTo>
                      <a:pt x="0" y="995"/>
                      <a:pt x="12" y="1007"/>
                      <a:pt x="27" y="1007"/>
                    </a:cubicBezTo>
                    <a:cubicBezTo>
                      <a:pt x="119" y="1007"/>
                      <a:pt x="119" y="1007"/>
                      <a:pt x="119" y="1007"/>
                    </a:cubicBezTo>
                    <a:cubicBezTo>
                      <a:pt x="134" y="1007"/>
                      <a:pt x="146" y="995"/>
                      <a:pt x="146" y="979"/>
                    </a:cubicBezTo>
                    <a:cubicBezTo>
                      <a:pt x="146" y="979"/>
                      <a:pt x="146" y="979"/>
                      <a:pt x="146" y="979"/>
                    </a:cubicBezTo>
                    <a:cubicBezTo>
                      <a:pt x="146" y="964"/>
                      <a:pt x="134" y="952"/>
                      <a:pt x="119" y="952"/>
                    </a:cubicBezTo>
                    <a:lnTo>
                      <a:pt x="27" y="952"/>
                    </a:lnTo>
                    <a:close/>
                    <a:moveTo>
                      <a:pt x="27" y="779"/>
                    </a:moveTo>
                    <a:cubicBezTo>
                      <a:pt x="12" y="779"/>
                      <a:pt x="0" y="791"/>
                      <a:pt x="0" y="806"/>
                    </a:cubicBezTo>
                    <a:cubicBezTo>
                      <a:pt x="0" y="806"/>
                      <a:pt x="0" y="806"/>
                      <a:pt x="0" y="806"/>
                    </a:cubicBezTo>
                    <a:cubicBezTo>
                      <a:pt x="0" y="821"/>
                      <a:pt x="12" y="833"/>
                      <a:pt x="27" y="833"/>
                    </a:cubicBezTo>
                    <a:cubicBezTo>
                      <a:pt x="119" y="833"/>
                      <a:pt x="119" y="833"/>
                      <a:pt x="119" y="833"/>
                    </a:cubicBezTo>
                    <a:cubicBezTo>
                      <a:pt x="134" y="833"/>
                      <a:pt x="146" y="821"/>
                      <a:pt x="146" y="806"/>
                    </a:cubicBezTo>
                    <a:cubicBezTo>
                      <a:pt x="146" y="806"/>
                      <a:pt x="146" y="806"/>
                      <a:pt x="146" y="806"/>
                    </a:cubicBezTo>
                    <a:cubicBezTo>
                      <a:pt x="146" y="791"/>
                      <a:pt x="134" y="779"/>
                      <a:pt x="119" y="779"/>
                    </a:cubicBezTo>
                    <a:lnTo>
                      <a:pt x="27" y="779"/>
                    </a:lnTo>
                    <a:close/>
                    <a:moveTo>
                      <a:pt x="27" y="432"/>
                    </a:moveTo>
                    <a:cubicBezTo>
                      <a:pt x="12" y="432"/>
                      <a:pt x="0" y="444"/>
                      <a:pt x="0" y="459"/>
                    </a:cubicBezTo>
                    <a:cubicBezTo>
                      <a:pt x="0" y="459"/>
                      <a:pt x="0" y="459"/>
                      <a:pt x="0" y="459"/>
                    </a:cubicBezTo>
                    <a:cubicBezTo>
                      <a:pt x="0" y="474"/>
                      <a:pt x="12" y="487"/>
                      <a:pt x="27" y="487"/>
                    </a:cubicBezTo>
                    <a:cubicBezTo>
                      <a:pt x="119" y="487"/>
                      <a:pt x="119" y="487"/>
                      <a:pt x="119" y="487"/>
                    </a:cubicBezTo>
                    <a:cubicBezTo>
                      <a:pt x="134" y="487"/>
                      <a:pt x="146" y="474"/>
                      <a:pt x="146" y="459"/>
                    </a:cubicBezTo>
                    <a:cubicBezTo>
                      <a:pt x="146" y="459"/>
                      <a:pt x="146" y="459"/>
                      <a:pt x="146" y="459"/>
                    </a:cubicBezTo>
                    <a:cubicBezTo>
                      <a:pt x="146" y="444"/>
                      <a:pt x="134" y="432"/>
                      <a:pt x="119" y="432"/>
                    </a:cubicBezTo>
                    <a:lnTo>
                      <a:pt x="27" y="432"/>
                    </a:lnTo>
                    <a:close/>
                    <a:moveTo>
                      <a:pt x="27" y="258"/>
                    </a:moveTo>
                    <a:cubicBezTo>
                      <a:pt x="12" y="258"/>
                      <a:pt x="0" y="271"/>
                      <a:pt x="0" y="286"/>
                    </a:cubicBezTo>
                    <a:cubicBezTo>
                      <a:pt x="0" y="286"/>
                      <a:pt x="0" y="286"/>
                      <a:pt x="0" y="286"/>
                    </a:cubicBezTo>
                    <a:cubicBezTo>
                      <a:pt x="0" y="301"/>
                      <a:pt x="12" y="313"/>
                      <a:pt x="27" y="313"/>
                    </a:cubicBezTo>
                    <a:cubicBezTo>
                      <a:pt x="119" y="313"/>
                      <a:pt x="119" y="313"/>
                      <a:pt x="119" y="313"/>
                    </a:cubicBezTo>
                    <a:cubicBezTo>
                      <a:pt x="134" y="313"/>
                      <a:pt x="146" y="301"/>
                      <a:pt x="146" y="286"/>
                    </a:cubicBezTo>
                    <a:cubicBezTo>
                      <a:pt x="146" y="286"/>
                      <a:pt x="146" y="286"/>
                      <a:pt x="146" y="286"/>
                    </a:cubicBezTo>
                    <a:cubicBezTo>
                      <a:pt x="146" y="271"/>
                      <a:pt x="134" y="258"/>
                      <a:pt x="119" y="258"/>
                    </a:cubicBezTo>
                    <a:lnTo>
                      <a:pt x="27" y="258"/>
                    </a:lnTo>
                    <a:close/>
                    <a:moveTo>
                      <a:pt x="27" y="605"/>
                    </a:moveTo>
                    <a:cubicBezTo>
                      <a:pt x="12" y="605"/>
                      <a:pt x="0" y="618"/>
                      <a:pt x="0" y="633"/>
                    </a:cubicBezTo>
                    <a:cubicBezTo>
                      <a:pt x="0" y="633"/>
                      <a:pt x="0" y="633"/>
                      <a:pt x="0" y="633"/>
                    </a:cubicBezTo>
                    <a:cubicBezTo>
                      <a:pt x="0" y="648"/>
                      <a:pt x="12" y="660"/>
                      <a:pt x="27" y="660"/>
                    </a:cubicBezTo>
                    <a:cubicBezTo>
                      <a:pt x="119" y="660"/>
                      <a:pt x="119" y="660"/>
                      <a:pt x="119" y="660"/>
                    </a:cubicBezTo>
                    <a:cubicBezTo>
                      <a:pt x="134" y="660"/>
                      <a:pt x="146" y="648"/>
                      <a:pt x="146" y="633"/>
                    </a:cubicBezTo>
                    <a:cubicBezTo>
                      <a:pt x="146" y="633"/>
                      <a:pt x="146" y="633"/>
                      <a:pt x="146" y="633"/>
                    </a:cubicBezTo>
                    <a:cubicBezTo>
                      <a:pt x="146" y="618"/>
                      <a:pt x="134" y="605"/>
                      <a:pt x="119" y="605"/>
                    </a:cubicBezTo>
                    <a:lnTo>
                      <a:pt x="27" y="605"/>
                    </a:lnTo>
                    <a:close/>
                    <a:moveTo>
                      <a:pt x="197" y="255"/>
                    </a:moveTo>
                    <a:cubicBezTo>
                      <a:pt x="197" y="225"/>
                      <a:pt x="222" y="201"/>
                      <a:pt x="252" y="201"/>
                    </a:cubicBezTo>
                    <a:cubicBezTo>
                      <a:pt x="1011" y="201"/>
                      <a:pt x="1011" y="201"/>
                      <a:pt x="1011" y="201"/>
                    </a:cubicBezTo>
                    <a:cubicBezTo>
                      <a:pt x="1042" y="201"/>
                      <a:pt x="1066" y="225"/>
                      <a:pt x="1066" y="255"/>
                    </a:cubicBezTo>
                    <a:cubicBezTo>
                      <a:pt x="1066" y="1015"/>
                      <a:pt x="1066" y="1015"/>
                      <a:pt x="1066" y="1015"/>
                    </a:cubicBezTo>
                    <a:cubicBezTo>
                      <a:pt x="1066" y="1045"/>
                      <a:pt x="1042" y="1070"/>
                      <a:pt x="1011" y="1070"/>
                    </a:cubicBezTo>
                    <a:cubicBezTo>
                      <a:pt x="252" y="1070"/>
                      <a:pt x="252" y="1070"/>
                      <a:pt x="252" y="1070"/>
                    </a:cubicBezTo>
                    <a:cubicBezTo>
                      <a:pt x="222" y="1070"/>
                      <a:pt x="197" y="1045"/>
                      <a:pt x="197" y="1015"/>
                    </a:cubicBezTo>
                    <a:lnTo>
                      <a:pt x="197" y="255"/>
                    </a:lnTo>
                    <a:close/>
                    <a:moveTo>
                      <a:pt x="512" y="732"/>
                    </a:moveTo>
                    <a:cubicBezTo>
                      <a:pt x="512" y="609"/>
                      <a:pt x="512" y="609"/>
                      <a:pt x="512" y="609"/>
                    </a:cubicBezTo>
                    <a:cubicBezTo>
                      <a:pt x="399" y="609"/>
                      <a:pt x="399" y="609"/>
                      <a:pt x="399" y="609"/>
                    </a:cubicBezTo>
                    <a:cubicBezTo>
                      <a:pt x="399" y="661"/>
                      <a:pt x="399" y="661"/>
                      <a:pt x="399" y="661"/>
                    </a:cubicBezTo>
                    <a:cubicBezTo>
                      <a:pt x="443" y="661"/>
                      <a:pt x="443" y="661"/>
                      <a:pt x="443" y="661"/>
                    </a:cubicBezTo>
                    <a:cubicBezTo>
                      <a:pt x="443" y="694"/>
                      <a:pt x="443" y="694"/>
                      <a:pt x="443" y="694"/>
                    </a:cubicBezTo>
                    <a:cubicBezTo>
                      <a:pt x="442" y="694"/>
                      <a:pt x="440" y="694"/>
                      <a:pt x="436" y="695"/>
                    </a:cubicBezTo>
                    <a:cubicBezTo>
                      <a:pt x="433" y="695"/>
                      <a:pt x="430" y="695"/>
                      <a:pt x="426" y="695"/>
                    </a:cubicBezTo>
                    <a:cubicBezTo>
                      <a:pt x="420" y="695"/>
                      <a:pt x="413" y="694"/>
                      <a:pt x="407" y="692"/>
                    </a:cubicBezTo>
                    <a:cubicBezTo>
                      <a:pt x="400" y="690"/>
                      <a:pt x="395" y="687"/>
                      <a:pt x="389" y="682"/>
                    </a:cubicBezTo>
                    <a:cubicBezTo>
                      <a:pt x="384" y="678"/>
                      <a:pt x="380" y="671"/>
                      <a:pt x="377" y="664"/>
                    </a:cubicBezTo>
                    <a:cubicBezTo>
                      <a:pt x="374" y="656"/>
                      <a:pt x="372" y="646"/>
                      <a:pt x="372" y="634"/>
                    </a:cubicBezTo>
                    <a:cubicBezTo>
                      <a:pt x="372" y="623"/>
                      <a:pt x="374" y="614"/>
                      <a:pt x="377" y="606"/>
                    </a:cubicBezTo>
                    <a:cubicBezTo>
                      <a:pt x="380" y="598"/>
                      <a:pt x="385" y="591"/>
                      <a:pt x="390" y="586"/>
                    </a:cubicBezTo>
                    <a:cubicBezTo>
                      <a:pt x="396" y="580"/>
                      <a:pt x="403" y="576"/>
                      <a:pt x="410" y="574"/>
                    </a:cubicBezTo>
                    <a:cubicBezTo>
                      <a:pt x="418" y="571"/>
                      <a:pt x="426" y="570"/>
                      <a:pt x="434" y="570"/>
                    </a:cubicBezTo>
                    <a:cubicBezTo>
                      <a:pt x="442" y="570"/>
                      <a:pt x="449" y="570"/>
                      <a:pt x="456" y="571"/>
                    </a:cubicBezTo>
                    <a:cubicBezTo>
                      <a:pt x="462" y="572"/>
                      <a:pt x="467" y="573"/>
                      <a:pt x="472" y="574"/>
                    </a:cubicBezTo>
                    <a:cubicBezTo>
                      <a:pt x="477" y="575"/>
                      <a:pt x="481" y="577"/>
                      <a:pt x="485" y="578"/>
                    </a:cubicBezTo>
                    <a:cubicBezTo>
                      <a:pt x="489" y="580"/>
                      <a:pt x="493" y="581"/>
                      <a:pt x="497" y="583"/>
                    </a:cubicBezTo>
                    <a:cubicBezTo>
                      <a:pt x="497" y="522"/>
                      <a:pt x="497" y="522"/>
                      <a:pt x="497" y="522"/>
                    </a:cubicBezTo>
                    <a:cubicBezTo>
                      <a:pt x="493" y="522"/>
                      <a:pt x="489" y="521"/>
                      <a:pt x="485" y="520"/>
                    </a:cubicBezTo>
                    <a:cubicBezTo>
                      <a:pt x="480" y="519"/>
                      <a:pt x="475" y="518"/>
                      <a:pt x="470" y="517"/>
                    </a:cubicBezTo>
                    <a:cubicBezTo>
                      <a:pt x="464" y="516"/>
                      <a:pt x="458" y="515"/>
                      <a:pt x="452" y="515"/>
                    </a:cubicBezTo>
                    <a:cubicBezTo>
                      <a:pt x="446" y="514"/>
                      <a:pt x="440" y="514"/>
                      <a:pt x="433" y="514"/>
                    </a:cubicBezTo>
                    <a:cubicBezTo>
                      <a:pt x="417" y="514"/>
                      <a:pt x="403" y="515"/>
                      <a:pt x="390" y="519"/>
                    </a:cubicBezTo>
                    <a:cubicBezTo>
                      <a:pt x="377" y="522"/>
                      <a:pt x="366" y="526"/>
                      <a:pt x="356" y="532"/>
                    </a:cubicBezTo>
                    <a:cubicBezTo>
                      <a:pt x="346" y="537"/>
                      <a:pt x="337" y="544"/>
                      <a:pt x="330" y="552"/>
                    </a:cubicBezTo>
                    <a:cubicBezTo>
                      <a:pt x="323" y="560"/>
                      <a:pt x="317" y="568"/>
                      <a:pt x="312" y="577"/>
                    </a:cubicBezTo>
                    <a:cubicBezTo>
                      <a:pt x="308" y="586"/>
                      <a:pt x="304" y="596"/>
                      <a:pt x="302" y="606"/>
                    </a:cubicBezTo>
                    <a:cubicBezTo>
                      <a:pt x="300" y="616"/>
                      <a:pt x="299" y="626"/>
                      <a:pt x="299" y="637"/>
                    </a:cubicBezTo>
                    <a:cubicBezTo>
                      <a:pt x="299" y="654"/>
                      <a:pt x="301" y="670"/>
                      <a:pt x="307" y="684"/>
                    </a:cubicBezTo>
                    <a:cubicBezTo>
                      <a:pt x="312" y="699"/>
                      <a:pt x="320" y="711"/>
                      <a:pt x="331" y="721"/>
                    </a:cubicBezTo>
                    <a:cubicBezTo>
                      <a:pt x="341" y="731"/>
                      <a:pt x="355" y="738"/>
                      <a:pt x="370" y="743"/>
                    </a:cubicBezTo>
                    <a:cubicBezTo>
                      <a:pt x="386" y="749"/>
                      <a:pt x="404" y="751"/>
                      <a:pt x="425" y="751"/>
                    </a:cubicBezTo>
                    <a:cubicBezTo>
                      <a:pt x="435" y="751"/>
                      <a:pt x="444" y="751"/>
                      <a:pt x="454" y="749"/>
                    </a:cubicBezTo>
                    <a:cubicBezTo>
                      <a:pt x="463" y="748"/>
                      <a:pt x="471" y="746"/>
                      <a:pt x="479" y="744"/>
                    </a:cubicBezTo>
                    <a:cubicBezTo>
                      <a:pt x="487" y="742"/>
                      <a:pt x="494" y="740"/>
                      <a:pt x="500" y="738"/>
                    </a:cubicBezTo>
                    <a:cubicBezTo>
                      <a:pt x="505" y="736"/>
                      <a:pt x="510" y="734"/>
                      <a:pt x="512" y="732"/>
                    </a:cubicBezTo>
                    <a:close/>
                    <a:moveTo>
                      <a:pt x="731" y="558"/>
                    </a:moveTo>
                    <a:cubicBezTo>
                      <a:pt x="727" y="549"/>
                      <a:pt x="721" y="541"/>
                      <a:pt x="713" y="535"/>
                    </a:cubicBezTo>
                    <a:cubicBezTo>
                      <a:pt x="705" y="529"/>
                      <a:pt x="695" y="524"/>
                      <a:pt x="684" y="522"/>
                    </a:cubicBezTo>
                    <a:cubicBezTo>
                      <a:pt x="672" y="519"/>
                      <a:pt x="659" y="518"/>
                      <a:pt x="644" y="518"/>
                    </a:cubicBezTo>
                    <a:cubicBezTo>
                      <a:pt x="550" y="518"/>
                      <a:pt x="550" y="518"/>
                      <a:pt x="550" y="518"/>
                    </a:cubicBezTo>
                    <a:cubicBezTo>
                      <a:pt x="550" y="747"/>
                      <a:pt x="550" y="747"/>
                      <a:pt x="550" y="747"/>
                    </a:cubicBezTo>
                    <a:cubicBezTo>
                      <a:pt x="619" y="747"/>
                      <a:pt x="619" y="747"/>
                      <a:pt x="619" y="747"/>
                    </a:cubicBezTo>
                    <a:cubicBezTo>
                      <a:pt x="619" y="674"/>
                      <a:pt x="619" y="674"/>
                      <a:pt x="619" y="674"/>
                    </a:cubicBezTo>
                    <a:cubicBezTo>
                      <a:pt x="640" y="674"/>
                      <a:pt x="640" y="674"/>
                      <a:pt x="640" y="674"/>
                    </a:cubicBezTo>
                    <a:cubicBezTo>
                      <a:pt x="655" y="674"/>
                      <a:pt x="669" y="672"/>
                      <a:pt x="681" y="668"/>
                    </a:cubicBezTo>
                    <a:cubicBezTo>
                      <a:pt x="693" y="664"/>
                      <a:pt x="703" y="658"/>
                      <a:pt x="711" y="651"/>
                    </a:cubicBezTo>
                    <a:cubicBezTo>
                      <a:pt x="720" y="644"/>
                      <a:pt x="726" y="635"/>
                      <a:pt x="731" y="626"/>
                    </a:cubicBezTo>
                    <a:cubicBezTo>
                      <a:pt x="735" y="616"/>
                      <a:pt x="737" y="605"/>
                      <a:pt x="737" y="593"/>
                    </a:cubicBezTo>
                    <a:cubicBezTo>
                      <a:pt x="737" y="580"/>
                      <a:pt x="735" y="568"/>
                      <a:pt x="731" y="558"/>
                    </a:cubicBezTo>
                    <a:close/>
                    <a:moveTo>
                      <a:pt x="663" y="607"/>
                    </a:moveTo>
                    <a:cubicBezTo>
                      <a:pt x="662" y="611"/>
                      <a:pt x="660" y="614"/>
                      <a:pt x="658" y="616"/>
                    </a:cubicBezTo>
                    <a:cubicBezTo>
                      <a:pt x="655" y="619"/>
                      <a:pt x="652" y="621"/>
                      <a:pt x="648" y="622"/>
                    </a:cubicBezTo>
                    <a:cubicBezTo>
                      <a:pt x="645" y="623"/>
                      <a:pt x="640" y="624"/>
                      <a:pt x="634" y="624"/>
                    </a:cubicBezTo>
                    <a:cubicBezTo>
                      <a:pt x="619" y="624"/>
                      <a:pt x="619" y="624"/>
                      <a:pt x="619" y="624"/>
                    </a:cubicBezTo>
                    <a:cubicBezTo>
                      <a:pt x="619" y="567"/>
                      <a:pt x="619" y="567"/>
                      <a:pt x="619" y="567"/>
                    </a:cubicBezTo>
                    <a:cubicBezTo>
                      <a:pt x="632" y="567"/>
                      <a:pt x="632" y="567"/>
                      <a:pt x="632" y="567"/>
                    </a:cubicBezTo>
                    <a:cubicBezTo>
                      <a:pt x="636" y="567"/>
                      <a:pt x="641" y="568"/>
                      <a:pt x="644" y="569"/>
                    </a:cubicBezTo>
                    <a:cubicBezTo>
                      <a:pt x="648" y="570"/>
                      <a:pt x="652" y="571"/>
                      <a:pt x="655" y="574"/>
                    </a:cubicBezTo>
                    <a:cubicBezTo>
                      <a:pt x="658" y="576"/>
                      <a:pt x="660" y="579"/>
                      <a:pt x="662" y="582"/>
                    </a:cubicBezTo>
                    <a:cubicBezTo>
                      <a:pt x="663" y="586"/>
                      <a:pt x="664" y="590"/>
                      <a:pt x="664" y="596"/>
                    </a:cubicBezTo>
                    <a:cubicBezTo>
                      <a:pt x="664" y="600"/>
                      <a:pt x="664" y="604"/>
                      <a:pt x="663" y="607"/>
                    </a:cubicBezTo>
                    <a:close/>
                    <a:moveTo>
                      <a:pt x="965" y="642"/>
                    </a:moveTo>
                    <a:cubicBezTo>
                      <a:pt x="965" y="518"/>
                      <a:pt x="965" y="518"/>
                      <a:pt x="965" y="518"/>
                    </a:cubicBezTo>
                    <a:cubicBezTo>
                      <a:pt x="895" y="518"/>
                      <a:pt x="895" y="518"/>
                      <a:pt x="895" y="518"/>
                    </a:cubicBezTo>
                    <a:cubicBezTo>
                      <a:pt x="895" y="648"/>
                      <a:pt x="895" y="648"/>
                      <a:pt x="895" y="648"/>
                    </a:cubicBezTo>
                    <a:cubicBezTo>
                      <a:pt x="895" y="656"/>
                      <a:pt x="894" y="663"/>
                      <a:pt x="893" y="668"/>
                    </a:cubicBezTo>
                    <a:cubicBezTo>
                      <a:pt x="891" y="674"/>
                      <a:pt x="889" y="679"/>
                      <a:pt x="886" y="682"/>
                    </a:cubicBezTo>
                    <a:cubicBezTo>
                      <a:pt x="883" y="686"/>
                      <a:pt x="880" y="688"/>
                      <a:pt x="876" y="690"/>
                    </a:cubicBezTo>
                    <a:cubicBezTo>
                      <a:pt x="872" y="691"/>
                      <a:pt x="868" y="692"/>
                      <a:pt x="864" y="692"/>
                    </a:cubicBezTo>
                    <a:cubicBezTo>
                      <a:pt x="859" y="692"/>
                      <a:pt x="855" y="691"/>
                      <a:pt x="852" y="690"/>
                    </a:cubicBezTo>
                    <a:cubicBezTo>
                      <a:pt x="848" y="688"/>
                      <a:pt x="844" y="686"/>
                      <a:pt x="841" y="682"/>
                    </a:cubicBezTo>
                    <a:cubicBezTo>
                      <a:pt x="838" y="679"/>
                      <a:pt x="836" y="674"/>
                      <a:pt x="834" y="668"/>
                    </a:cubicBezTo>
                    <a:cubicBezTo>
                      <a:pt x="833" y="662"/>
                      <a:pt x="832" y="655"/>
                      <a:pt x="832" y="646"/>
                    </a:cubicBezTo>
                    <a:cubicBezTo>
                      <a:pt x="832" y="518"/>
                      <a:pt x="832" y="518"/>
                      <a:pt x="832" y="518"/>
                    </a:cubicBezTo>
                    <a:cubicBezTo>
                      <a:pt x="762" y="518"/>
                      <a:pt x="762" y="518"/>
                      <a:pt x="762" y="518"/>
                    </a:cubicBezTo>
                    <a:cubicBezTo>
                      <a:pt x="762" y="644"/>
                      <a:pt x="762" y="644"/>
                      <a:pt x="762" y="644"/>
                    </a:cubicBezTo>
                    <a:cubicBezTo>
                      <a:pt x="762" y="680"/>
                      <a:pt x="771" y="707"/>
                      <a:pt x="788" y="725"/>
                    </a:cubicBezTo>
                    <a:cubicBezTo>
                      <a:pt x="804" y="742"/>
                      <a:pt x="829" y="751"/>
                      <a:pt x="862" y="751"/>
                    </a:cubicBezTo>
                    <a:cubicBezTo>
                      <a:pt x="879" y="751"/>
                      <a:pt x="894" y="749"/>
                      <a:pt x="907" y="745"/>
                    </a:cubicBezTo>
                    <a:cubicBezTo>
                      <a:pt x="920" y="741"/>
                      <a:pt x="930" y="734"/>
                      <a:pt x="939" y="725"/>
                    </a:cubicBezTo>
                    <a:cubicBezTo>
                      <a:pt x="948" y="716"/>
                      <a:pt x="954" y="705"/>
                      <a:pt x="958" y="691"/>
                    </a:cubicBezTo>
                    <a:cubicBezTo>
                      <a:pt x="963" y="678"/>
                      <a:pt x="965" y="661"/>
                      <a:pt x="965" y="64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2800"/>
              </a:p>
            </p:txBody>
          </p:sp>
          <p:sp>
            <p:nvSpPr>
              <p:cNvPr id="62" name="Rectangle 61"/>
              <p:cNvSpPr/>
              <p:nvPr/>
            </p:nvSpPr>
            <p:spPr bwMode="auto">
              <a:xfrm>
                <a:off x="11395866" y="839209"/>
                <a:ext cx="581025" cy="45494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2800" b="1" dirty="0" smtClean="0">
                    <a:solidFill>
                      <a:schemeClr val="accent2">
                        <a:lumMod val="75000"/>
                      </a:schemeClr>
                    </a:solidFill>
                    <a:latin typeface="+mj-lt"/>
                  </a:rPr>
                  <a:t>TPM</a:t>
                </a:r>
              </a:p>
            </p:txBody>
          </p:sp>
        </p:grpSp>
        <p:sp>
          <p:nvSpPr>
            <p:cNvPr id="6" name="Right Arrow 5"/>
            <p:cNvSpPr/>
            <p:nvPr/>
          </p:nvSpPr>
          <p:spPr bwMode="auto">
            <a:xfrm>
              <a:off x="4784382" y="2394709"/>
              <a:ext cx="756121" cy="239509"/>
            </a:xfrm>
            <a:prstGeom prst="rightArrow">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18" name="Oval 117"/>
            <p:cNvSpPr/>
            <p:nvPr/>
          </p:nvSpPr>
          <p:spPr bwMode="auto">
            <a:xfrm>
              <a:off x="7688446" y="2521530"/>
              <a:ext cx="469405" cy="4341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a:solidFill>
                    <a:schemeClr val="bg1"/>
                  </a:solidFill>
                  <a:latin typeface="Segoe UI Semibold"/>
                </a:rPr>
                <a:t>3</a:t>
              </a:r>
              <a:endParaRPr lang="en-US" sz="2400" dirty="0" smtClean="0">
                <a:solidFill>
                  <a:schemeClr val="bg1"/>
                </a:solidFill>
              </a:endParaRPr>
            </a:p>
          </p:txBody>
        </p:sp>
        <p:sp>
          <p:nvSpPr>
            <p:cNvPr id="122" name="Oval 121"/>
            <p:cNvSpPr/>
            <p:nvPr/>
          </p:nvSpPr>
          <p:spPr bwMode="auto">
            <a:xfrm>
              <a:off x="5387791" y="1404787"/>
              <a:ext cx="469405" cy="434134"/>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a:solidFill>
                    <a:schemeClr val="bg1"/>
                  </a:solidFill>
                  <a:latin typeface="Segoe UI Semibold"/>
                </a:rPr>
                <a:t>3</a:t>
              </a:r>
              <a:endParaRPr lang="en-US" sz="2400" dirty="0" smtClean="0">
                <a:solidFill>
                  <a:schemeClr val="bg1"/>
                </a:solidFill>
              </a:endParaRPr>
            </a:p>
          </p:txBody>
        </p:sp>
        <p:sp>
          <p:nvSpPr>
            <p:cNvPr id="125" name="TextBox 124"/>
            <p:cNvSpPr txBox="1"/>
            <p:nvPr/>
          </p:nvSpPr>
          <p:spPr>
            <a:xfrm>
              <a:off x="8256923" y="2501969"/>
              <a:ext cx="3657296" cy="615553"/>
            </a:xfrm>
            <a:prstGeom prst="rect">
              <a:avLst/>
            </a:prstGeom>
            <a:noFill/>
          </p:spPr>
          <p:txBody>
            <a:bodyPr wrap="square" lIns="0" tIns="0" rIns="0" bIns="0" rtlCol="0">
              <a:spAutoFit/>
            </a:bodyPr>
            <a:lstStyle/>
            <a:p>
              <a:pPr>
                <a:lnSpc>
                  <a:spcPts val="2400"/>
                </a:lnSpc>
              </a:pPr>
              <a:r>
                <a:rPr lang="en-US" sz="2000" b="1" dirty="0" smtClean="0">
                  <a:gradFill>
                    <a:gsLst>
                      <a:gs pos="0">
                        <a:schemeClr val="tx1"/>
                      </a:gs>
                      <a:gs pos="86000">
                        <a:schemeClr val="tx1"/>
                      </a:gs>
                    </a:gsLst>
                    <a:lin ang="5400000" scaled="0"/>
                  </a:gradFill>
                </a:rPr>
                <a:t>Boot measurements were recorded during boot</a:t>
              </a:r>
              <a:endParaRPr lang="en-US" sz="2000" b="1" dirty="0">
                <a:gradFill>
                  <a:gsLst>
                    <a:gs pos="0">
                      <a:schemeClr val="tx1"/>
                    </a:gs>
                    <a:gs pos="86000">
                      <a:schemeClr val="tx1"/>
                    </a:gs>
                  </a:gsLst>
                  <a:lin ang="5400000" scaled="0"/>
                </a:gradFill>
              </a:endParaRPr>
            </a:p>
          </p:txBody>
        </p:sp>
        <p:pic>
          <p:nvPicPr>
            <p:cNvPr id="127"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7991457">
              <a:off x="4783432" y="1922188"/>
              <a:ext cx="754576" cy="63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5484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43833"/>
            <a:ext cx="7719642" cy="1421928"/>
          </a:xfrm>
          <a:prstGeom prst="rect">
            <a:avLst/>
          </a:prstGeom>
          <a:noFill/>
        </p:spPr>
        <p:txBody>
          <a:bodyPr wrap="square" rtlCol="0">
            <a:spAutoFit/>
          </a:bodyPr>
          <a:lstStyle/>
          <a:p>
            <a:pPr indent="-460375">
              <a:lnSpc>
                <a:spcPct val="90000"/>
              </a:lnSpc>
              <a:spcBef>
                <a:spcPct val="0"/>
              </a:spcBef>
              <a:buSzPct val="90000"/>
            </a:pPr>
            <a:r>
              <a:rPr lang="en-US" sz="4800" spc="-100" dirty="0" smtClean="0">
                <a:ln w="3175">
                  <a:noFill/>
                </a:ln>
                <a:gradFill flip="none" rotWithShape="1">
                  <a:gsLst>
                    <a:gs pos="0">
                      <a:schemeClr val="tx1"/>
                    </a:gs>
                    <a:gs pos="86000">
                      <a:schemeClr val="tx1"/>
                    </a:gs>
                  </a:gsLst>
                  <a:lin ang="5400000" scaled="0"/>
                  <a:tileRect/>
                </a:gradFill>
                <a:latin typeface="+mj-lt"/>
                <a:cs typeface="Arial" charset="0"/>
              </a:rPr>
              <a:t>TPM-enabled </a:t>
            </a:r>
            <a:r>
              <a:rPr lang="en-US" sz="4800" spc="-100" dirty="0">
                <a:ln w="3175">
                  <a:noFill/>
                </a:ln>
                <a:gradFill flip="none" rotWithShape="1">
                  <a:gsLst>
                    <a:gs pos="0">
                      <a:schemeClr val="tx1"/>
                    </a:gs>
                    <a:gs pos="86000">
                      <a:schemeClr val="tx1"/>
                    </a:gs>
                  </a:gsLst>
                  <a:lin ang="5400000" scaled="0"/>
                  <a:tileRect/>
                </a:gradFill>
                <a:latin typeface="+mj-lt"/>
                <a:cs typeface="Arial" charset="0"/>
              </a:rPr>
              <a:t>f</a:t>
            </a:r>
            <a:r>
              <a:rPr lang="en-US" sz="4800" spc="-100" dirty="0" smtClean="0">
                <a:ln w="3175">
                  <a:noFill/>
                </a:ln>
                <a:gradFill flip="none" rotWithShape="1">
                  <a:gsLst>
                    <a:gs pos="0">
                      <a:schemeClr val="tx1"/>
                    </a:gs>
                    <a:gs pos="86000">
                      <a:schemeClr val="tx1"/>
                    </a:gs>
                  </a:gsLst>
                  <a:lin ang="5400000" scaled="0"/>
                  <a:tileRect/>
                </a:gradFill>
                <a:latin typeface="+mj-lt"/>
                <a:cs typeface="Arial" charset="0"/>
              </a:rPr>
              <a:t>eatures</a:t>
            </a:r>
            <a:br>
              <a:rPr lang="en-US" sz="4800" spc="-100" dirty="0" smtClean="0">
                <a:ln w="3175">
                  <a:noFill/>
                </a:ln>
                <a:gradFill flip="none" rotWithShape="1">
                  <a:gsLst>
                    <a:gs pos="0">
                      <a:schemeClr val="tx1"/>
                    </a:gs>
                    <a:gs pos="86000">
                      <a:schemeClr val="tx1"/>
                    </a:gs>
                  </a:gsLst>
                  <a:lin ang="5400000" scaled="0"/>
                  <a:tileRect/>
                </a:gradFill>
                <a:latin typeface="+mj-lt"/>
                <a:cs typeface="Arial" charset="0"/>
              </a:rPr>
            </a:br>
            <a:r>
              <a:rPr lang="en-US" sz="4800" spc="-100" dirty="0" smtClean="0">
                <a:ln w="3175">
                  <a:noFill/>
                </a:ln>
                <a:gradFill flip="none" rotWithShape="1">
                  <a:gsLst>
                    <a:gs pos="0">
                      <a:schemeClr val="tx1"/>
                    </a:gs>
                    <a:gs pos="86000">
                      <a:schemeClr val="tx1"/>
                    </a:gs>
                  </a:gsLst>
                  <a:lin ang="5400000" scaled="0"/>
                  <a:tileRect/>
                </a:gradFill>
                <a:latin typeface="+mj-lt"/>
                <a:cs typeface="Arial" charset="0"/>
              </a:rPr>
              <a:t>in Windows 8</a:t>
            </a:r>
            <a:endParaRPr lang="en-US" sz="4800" spc="-100" dirty="0">
              <a:ln w="3175">
                <a:noFill/>
              </a:ln>
              <a:gradFill flip="none" rotWithShape="1">
                <a:gsLst>
                  <a:gs pos="0">
                    <a:schemeClr val="tx1"/>
                  </a:gs>
                  <a:gs pos="86000">
                    <a:schemeClr val="tx1"/>
                  </a:gs>
                </a:gsLst>
                <a:lin ang="5400000" scaled="0"/>
                <a:tileRect/>
              </a:gradFill>
              <a:latin typeface="+mj-lt"/>
              <a:cs typeface="Arial" charset="0"/>
            </a:endParaRPr>
          </a:p>
        </p:txBody>
      </p:sp>
    </p:spTree>
    <p:extLst>
      <p:ext uri="{BB962C8B-B14F-4D97-AF65-F5344CB8AC3E}">
        <p14:creationId xmlns:p14="http://schemas.microsoft.com/office/powerpoint/2010/main" val="97091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err="1" smtClean="0"/>
              <a:t>BitLocker</a:t>
            </a:r>
            <a:r>
              <a:rPr lang="en-US" dirty="0" smtClean="0"/>
              <a:t> </a:t>
            </a:r>
            <a:r>
              <a:rPr lang="en-US" dirty="0"/>
              <a:t>n</a:t>
            </a:r>
            <a:r>
              <a:rPr lang="en-US" dirty="0" smtClean="0"/>
              <a:t>etwork unlock for Windows 8</a:t>
            </a:r>
            <a:endParaRPr lang="en-US" dirty="0"/>
          </a:p>
        </p:txBody>
      </p:sp>
      <p:grpSp>
        <p:nvGrpSpPr>
          <p:cNvPr id="44" name="Group 43"/>
          <p:cNvGrpSpPr/>
          <p:nvPr/>
        </p:nvGrpSpPr>
        <p:grpSpPr>
          <a:xfrm>
            <a:off x="213107" y="897949"/>
            <a:ext cx="11555551" cy="4483601"/>
            <a:chOff x="308107" y="897949"/>
            <a:chExt cx="11555551" cy="4483601"/>
          </a:xfrm>
        </p:grpSpPr>
        <p:sp>
          <p:nvSpPr>
            <p:cNvPr id="18" name="Rectangle 17"/>
            <p:cNvSpPr/>
            <p:nvPr/>
          </p:nvSpPr>
          <p:spPr>
            <a:xfrm>
              <a:off x="463822" y="1182936"/>
              <a:ext cx="4985044" cy="3474480"/>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endParaRPr lang="en-US" sz="2400" b="1" dirty="0">
                <a:solidFill>
                  <a:srgbClr val="FFFFFF"/>
                </a:solidFill>
                <a:latin typeface="Segoe UI Semibold"/>
              </a:endParaRPr>
            </a:p>
          </p:txBody>
        </p:sp>
        <p:sp>
          <p:nvSpPr>
            <p:cNvPr id="20" name="Rectangle 19"/>
            <p:cNvSpPr/>
            <p:nvPr/>
          </p:nvSpPr>
          <p:spPr>
            <a:xfrm>
              <a:off x="937085" y="3071357"/>
              <a:ext cx="1715509" cy="601303"/>
            </a:xfrm>
            <a:prstGeom prst="rect">
              <a:avLst/>
            </a:prstGeom>
            <a:solidFill>
              <a:srgbClr val="65BC46"/>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dirty="0">
                  <a:solidFill>
                    <a:schemeClr val="tx1"/>
                  </a:solidFill>
                  <a:latin typeface="+mj-lt"/>
                </a:rPr>
                <a:t>Encrypted OS Volume</a:t>
              </a:r>
            </a:p>
          </p:txBody>
        </p:sp>
        <p:sp>
          <p:nvSpPr>
            <p:cNvPr id="21" name="Rectangle 20"/>
            <p:cNvSpPr/>
            <p:nvPr/>
          </p:nvSpPr>
          <p:spPr>
            <a:xfrm>
              <a:off x="937084" y="2336069"/>
              <a:ext cx="1715509" cy="601303"/>
            </a:xfrm>
            <a:prstGeom prst="rect">
              <a:avLst/>
            </a:prstGeom>
            <a:solidFill>
              <a:srgbClr val="65BC46"/>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000" dirty="0">
                  <a:solidFill>
                    <a:schemeClr val="tx1"/>
                  </a:solidFill>
                  <a:latin typeface="+mj-lt"/>
                </a:rPr>
                <a:t>TPM</a:t>
              </a:r>
            </a:p>
          </p:txBody>
        </p:sp>
        <p:sp>
          <p:nvSpPr>
            <p:cNvPr id="22" name="Right Arrow 21"/>
            <p:cNvSpPr/>
            <p:nvPr/>
          </p:nvSpPr>
          <p:spPr>
            <a:xfrm rot="10800000">
              <a:off x="2257689" y="2550502"/>
              <a:ext cx="1250454" cy="241424"/>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23" name="Rectangle 22"/>
            <p:cNvSpPr/>
            <p:nvPr/>
          </p:nvSpPr>
          <p:spPr>
            <a:xfrm>
              <a:off x="2997779" y="2487736"/>
              <a:ext cx="822076" cy="366958"/>
            </a:xfrm>
            <a:prstGeom prst="rect">
              <a:avLst/>
            </a:prstGeom>
            <a:solidFill>
              <a:schemeClr val="tx2"/>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a:r>
                <a:rPr lang="en-US" sz="2000" b="1" dirty="0" smtClean="0">
                  <a:solidFill>
                    <a:schemeClr val="bg1"/>
                  </a:solidFill>
                  <a:latin typeface="Segoe UI Semibold"/>
                </a:rPr>
                <a:t>PIN</a:t>
              </a:r>
              <a:endParaRPr lang="en-US" sz="2000" b="1" dirty="0">
                <a:solidFill>
                  <a:schemeClr val="bg1"/>
                </a:solidFill>
                <a:latin typeface="Segoe UI Semibold"/>
              </a:endParaRPr>
            </a:p>
          </p:txBody>
        </p:sp>
        <p:pic>
          <p:nvPicPr>
            <p:cNvPr id="29" name="Picture 2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94378" y="2854694"/>
              <a:ext cx="2239065" cy="8536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86096" y="1239446"/>
              <a:ext cx="3088987" cy="369332"/>
            </a:xfrm>
            <a:prstGeom prst="rect">
              <a:avLst/>
            </a:prstGeom>
            <a:noFill/>
          </p:spPr>
          <p:txBody>
            <a:bodyPr wrap="none" lIns="0" tIns="0" rIns="0" bIns="0" rtlCol="0">
              <a:spAutoFit/>
            </a:bodyPr>
            <a:lstStyle/>
            <a:p>
              <a:r>
                <a:rPr lang="en-US" sz="2400" b="1" dirty="0" smtClean="0">
                  <a:gradFill>
                    <a:gsLst>
                      <a:gs pos="0">
                        <a:schemeClr val="tx1"/>
                      </a:gs>
                      <a:gs pos="86000">
                        <a:schemeClr val="tx1"/>
                      </a:gs>
                    </a:gsLst>
                    <a:lin ang="5400000" scaled="0"/>
                  </a:gradFill>
                </a:rPr>
                <a:t>TPM + PIN (Windows 7)</a:t>
              </a:r>
            </a:p>
          </p:txBody>
        </p:sp>
        <p:sp>
          <p:nvSpPr>
            <p:cNvPr id="32" name="Oval 31"/>
            <p:cNvSpPr/>
            <p:nvPr/>
          </p:nvSpPr>
          <p:spPr bwMode="auto">
            <a:xfrm>
              <a:off x="308107" y="897949"/>
              <a:ext cx="628977" cy="581716"/>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smtClean="0">
                  <a:solidFill>
                    <a:schemeClr val="bg1"/>
                  </a:solidFill>
                  <a:latin typeface="Segoe UI Semibold"/>
                </a:rPr>
                <a:t>1</a:t>
              </a:r>
              <a:endParaRPr lang="en-US" sz="3200" dirty="0" smtClean="0">
                <a:solidFill>
                  <a:schemeClr val="bg1"/>
                </a:solidFill>
              </a:endParaRPr>
            </a:p>
          </p:txBody>
        </p:sp>
        <p:sp>
          <p:nvSpPr>
            <p:cNvPr id="33" name="TextBox 32"/>
            <p:cNvSpPr txBox="1"/>
            <p:nvPr/>
          </p:nvSpPr>
          <p:spPr>
            <a:xfrm>
              <a:off x="1090452" y="4889107"/>
              <a:ext cx="10773206" cy="492443"/>
            </a:xfrm>
            <a:prstGeom prst="rect">
              <a:avLst/>
            </a:prstGeom>
            <a:noFill/>
          </p:spPr>
          <p:txBody>
            <a:bodyPr wrap="none" lIns="0" tIns="0" rIns="0" bIns="0" rtlCol="0">
              <a:spAutoFit/>
            </a:bodyPr>
            <a:lstStyle/>
            <a:p>
              <a:pPr>
                <a:spcAft>
                  <a:spcPts val="1200"/>
                </a:spcAft>
              </a:pPr>
              <a:r>
                <a:rPr lang="en-US" sz="3200" dirty="0">
                  <a:gradFill>
                    <a:gsLst>
                      <a:gs pos="0">
                        <a:schemeClr val="tx1"/>
                      </a:gs>
                      <a:gs pos="86000">
                        <a:schemeClr val="tx1"/>
                      </a:gs>
                    </a:gsLst>
                    <a:lin ang="5400000" scaled="0"/>
                  </a:gradFill>
                </a:rPr>
                <a:t>Continued investment in BitLocker Drive Encryption™ and TPM</a:t>
              </a:r>
            </a:p>
          </p:txBody>
        </p:sp>
        <p:sp>
          <p:nvSpPr>
            <p:cNvPr id="35" name="Oval 34"/>
            <p:cNvSpPr/>
            <p:nvPr/>
          </p:nvSpPr>
          <p:spPr bwMode="auto">
            <a:xfrm>
              <a:off x="593481" y="4942343"/>
              <a:ext cx="407608" cy="376981"/>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UI Semibold"/>
                </a:rPr>
                <a:t>1</a:t>
              </a:r>
              <a:endParaRPr lang="en-US" sz="2400" dirty="0" smtClean="0">
                <a:solidFill>
                  <a:schemeClr val="bg1"/>
                </a:solidFill>
              </a:endParaRPr>
            </a:p>
          </p:txBody>
        </p:sp>
      </p:grpSp>
      <p:sp>
        <p:nvSpPr>
          <p:cNvPr id="41" name="Cloud Callout 40"/>
          <p:cNvSpPr/>
          <p:nvPr/>
        </p:nvSpPr>
        <p:spPr bwMode="auto">
          <a:xfrm>
            <a:off x="7779696" y="2143399"/>
            <a:ext cx="1686761" cy="1604561"/>
          </a:xfrm>
          <a:prstGeom prst="cloudCallout">
            <a:avLst>
              <a:gd name="adj1" fmla="val -37128"/>
              <a:gd name="adj2" fmla="val 19560"/>
            </a:avLst>
          </a:prstGeom>
          <a:noFill/>
          <a:ln w="28575">
            <a:solidFill>
              <a:schemeClr val="tx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43" name="Group 42"/>
          <p:cNvGrpSpPr/>
          <p:nvPr/>
        </p:nvGrpSpPr>
        <p:grpSpPr>
          <a:xfrm>
            <a:off x="7526931" y="2382681"/>
            <a:ext cx="2355027" cy="366958"/>
            <a:chOff x="7681306" y="2262341"/>
            <a:chExt cx="2355027" cy="366958"/>
          </a:xfrm>
        </p:grpSpPr>
        <p:sp>
          <p:nvSpPr>
            <p:cNvPr id="15" name="Right Arrow 14"/>
            <p:cNvSpPr/>
            <p:nvPr/>
          </p:nvSpPr>
          <p:spPr>
            <a:xfrm rot="10800000">
              <a:off x="7681306" y="2325107"/>
              <a:ext cx="2304938" cy="241423"/>
            </a:xfrm>
            <a:prstGeom prst="rightArrow">
              <a:avLst/>
            </a:prstGeom>
            <a:solidFill>
              <a:srgbClr val="4B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p:cNvSpPr/>
            <p:nvPr/>
          </p:nvSpPr>
          <p:spPr>
            <a:xfrm>
              <a:off x="8314518" y="2262341"/>
              <a:ext cx="1721815" cy="366958"/>
            </a:xfrm>
            <a:prstGeom prst="rect">
              <a:avLst/>
            </a:prstGeom>
            <a:solidFill>
              <a:srgbClr val="4BD0FF"/>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a:r>
                <a:rPr lang="en-US" b="1" dirty="0">
                  <a:solidFill>
                    <a:schemeClr val="tx1"/>
                  </a:solidFill>
                  <a:latin typeface="+mj-lt"/>
                </a:rPr>
                <a:t>Key Request</a:t>
              </a:r>
            </a:p>
          </p:txBody>
        </p:sp>
      </p:grpSp>
      <p:grpSp>
        <p:nvGrpSpPr>
          <p:cNvPr id="42" name="Group 41"/>
          <p:cNvGrpSpPr/>
          <p:nvPr/>
        </p:nvGrpSpPr>
        <p:grpSpPr>
          <a:xfrm>
            <a:off x="7540590" y="3117968"/>
            <a:ext cx="2380048" cy="366958"/>
            <a:chOff x="7694965" y="2999984"/>
            <a:chExt cx="2380048" cy="366958"/>
          </a:xfrm>
        </p:grpSpPr>
        <p:sp>
          <p:nvSpPr>
            <p:cNvPr id="14" name="Right Arrow 13"/>
            <p:cNvSpPr/>
            <p:nvPr/>
          </p:nvSpPr>
          <p:spPr>
            <a:xfrm>
              <a:off x="7781451" y="3062752"/>
              <a:ext cx="2293562" cy="241423"/>
            </a:xfrm>
            <a:prstGeom prst="rightArrow">
              <a:avLst/>
            </a:prstGeom>
            <a:solidFill>
              <a:srgbClr val="4B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p:cNvSpPr/>
            <p:nvPr/>
          </p:nvSpPr>
          <p:spPr>
            <a:xfrm>
              <a:off x="7694965" y="2999984"/>
              <a:ext cx="1394593" cy="366958"/>
            </a:xfrm>
            <a:prstGeom prst="rect">
              <a:avLst/>
            </a:prstGeom>
            <a:solidFill>
              <a:srgbClr val="4BD0FF"/>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a:r>
                <a:rPr lang="en-US" b="1" dirty="0">
                  <a:solidFill>
                    <a:schemeClr val="tx1"/>
                  </a:solidFill>
                  <a:latin typeface="+mj-lt"/>
                </a:rPr>
                <a:t>Client Key</a:t>
              </a:r>
            </a:p>
          </p:txBody>
        </p:sp>
      </p:grpSp>
      <p:grpSp>
        <p:nvGrpSpPr>
          <p:cNvPr id="46" name="Group 45"/>
          <p:cNvGrpSpPr/>
          <p:nvPr/>
        </p:nvGrpSpPr>
        <p:grpSpPr>
          <a:xfrm>
            <a:off x="498481" y="908323"/>
            <a:ext cx="11392901" cy="5492744"/>
            <a:chOff x="685362" y="908323"/>
            <a:chExt cx="11392901" cy="5492744"/>
          </a:xfrm>
        </p:grpSpPr>
        <p:sp>
          <p:nvSpPr>
            <p:cNvPr id="4" name="Rectangle 3"/>
            <p:cNvSpPr/>
            <p:nvPr/>
          </p:nvSpPr>
          <p:spPr>
            <a:xfrm>
              <a:off x="5691566" y="1182936"/>
              <a:ext cx="6386697" cy="3474480"/>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b"/>
            <a:lstStyle/>
            <a:p>
              <a:endParaRPr lang="en-US" sz="2400" b="1" dirty="0" smtClean="0">
                <a:solidFill>
                  <a:srgbClr val="FFFFFF"/>
                </a:solidFill>
                <a:latin typeface="Segoe UI Semibold"/>
              </a:endParaRPr>
            </a:p>
          </p:txBody>
        </p:sp>
        <p:sp>
          <p:nvSpPr>
            <p:cNvPr id="5" name="Rectangle 4"/>
            <p:cNvSpPr/>
            <p:nvPr/>
          </p:nvSpPr>
          <p:spPr>
            <a:xfrm>
              <a:off x="5860711" y="2382681"/>
              <a:ext cx="1715509" cy="1107311"/>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000" dirty="0">
                  <a:solidFill>
                    <a:schemeClr val="tx1"/>
                  </a:solidFill>
                  <a:latin typeface="+mj-lt"/>
                </a:rPr>
                <a:t>Windows </a:t>
              </a:r>
              <a:r>
                <a:rPr lang="en-US" sz="2000" dirty="0" smtClean="0">
                  <a:solidFill>
                    <a:schemeClr val="tx1"/>
                  </a:solidFill>
                  <a:latin typeface="+mj-lt"/>
                </a:rPr>
                <a:t>8 </a:t>
              </a:r>
              <a:r>
                <a:rPr lang="en-US" sz="2000" dirty="0">
                  <a:solidFill>
                    <a:schemeClr val="tx1"/>
                  </a:solidFill>
                  <a:latin typeface="+mj-lt"/>
                </a:rPr>
                <a:t>WDS Server</a:t>
              </a:r>
            </a:p>
          </p:txBody>
        </p:sp>
        <p:sp>
          <p:nvSpPr>
            <p:cNvPr id="6" name="Rectangle 5"/>
            <p:cNvSpPr/>
            <p:nvPr/>
          </p:nvSpPr>
          <p:spPr>
            <a:xfrm>
              <a:off x="10148149" y="1530221"/>
              <a:ext cx="1715509" cy="601303"/>
            </a:xfrm>
            <a:prstGeom prst="rect">
              <a:avLst/>
            </a:prstGeom>
            <a:solidFill>
              <a:srgbClr val="65BC46"/>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dirty="0">
                  <a:solidFill>
                    <a:schemeClr val="tx1"/>
                  </a:solidFill>
                  <a:latin typeface="+mj-lt"/>
                </a:rPr>
                <a:t>Native UEFI Boot</a:t>
              </a:r>
            </a:p>
          </p:txBody>
        </p:sp>
        <p:sp>
          <p:nvSpPr>
            <p:cNvPr id="10" name="Rectangle 9"/>
            <p:cNvSpPr/>
            <p:nvPr/>
          </p:nvSpPr>
          <p:spPr>
            <a:xfrm>
              <a:off x="10148149" y="2265509"/>
              <a:ext cx="1715509" cy="601303"/>
            </a:xfrm>
            <a:prstGeom prst="rect">
              <a:avLst/>
            </a:prstGeom>
            <a:solidFill>
              <a:srgbClr val="65BC46"/>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dirty="0">
                  <a:solidFill>
                    <a:schemeClr val="tx1"/>
                  </a:solidFill>
                  <a:latin typeface="+mj-lt"/>
                </a:rPr>
                <a:t>UEFI DHCP</a:t>
              </a:r>
            </a:p>
            <a:p>
              <a:pPr algn="ctr">
                <a:lnSpc>
                  <a:spcPts val="2000"/>
                </a:lnSpc>
              </a:pPr>
              <a:r>
                <a:rPr lang="en-US" sz="2000" dirty="0">
                  <a:solidFill>
                    <a:schemeClr val="tx1"/>
                  </a:solidFill>
                  <a:latin typeface="+mj-lt"/>
                </a:rPr>
                <a:t>4 or 6</a:t>
              </a:r>
            </a:p>
          </p:txBody>
        </p:sp>
        <p:sp>
          <p:nvSpPr>
            <p:cNvPr id="11" name="Rectangle 10"/>
            <p:cNvSpPr/>
            <p:nvPr/>
          </p:nvSpPr>
          <p:spPr>
            <a:xfrm>
              <a:off x="10148149" y="3000797"/>
              <a:ext cx="1715509" cy="601303"/>
            </a:xfrm>
            <a:prstGeom prst="rect">
              <a:avLst/>
            </a:prstGeom>
            <a:solidFill>
              <a:srgbClr val="65BC46"/>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dirty="0">
                  <a:solidFill>
                    <a:schemeClr val="tx1"/>
                  </a:solidFill>
                  <a:latin typeface="+mj-lt"/>
                </a:rPr>
                <a:t>TPM</a:t>
              </a:r>
            </a:p>
          </p:txBody>
        </p:sp>
        <p:sp>
          <p:nvSpPr>
            <p:cNvPr id="12" name="Rectangle 11"/>
            <p:cNvSpPr/>
            <p:nvPr/>
          </p:nvSpPr>
          <p:spPr>
            <a:xfrm>
              <a:off x="10148149" y="3736085"/>
              <a:ext cx="1715509" cy="601303"/>
            </a:xfrm>
            <a:prstGeom prst="rect">
              <a:avLst/>
            </a:prstGeom>
            <a:solidFill>
              <a:srgbClr val="65BC46"/>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dirty="0">
                  <a:solidFill>
                    <a:schemeClr val="tx1"/>
                  </a:solidFill>
                  <a:latin typeface="+mj-lt"/>
                </a:rPr>
                <a:t>Encrypted OS Volume</a:t>
              </a:r>
            </a:p>
          </p:txBody>
        </p:sp>
        <p:sp>
          <p:nvSpPr>
            <p:cNvPr id="36" name="TextBox 35"/>
            <p:cNvSpPr txBox="1"/>
            <p:nvPr/>
          </p:nvSpPr>
          <p:spPr>
            <a:xfrm>
              <a:off x="1193688" y="5529033"/>
              <a:ext cx="9214895" cy="872034"/>
            </a:xfrm>
            <a:prstGeom prst="rect">
              <a:avLst/>
            </a:prstGeom>
            <a:noFill/>
          </p:spPr>
          <p:txBody>
            <a:bodyPr wrap="none" lIns="0" tIns="0" rIns="0" bIns="0" rtlCol="0">
              <a:spAutoFit/>
            </a:bodyPr>
            <a:lstStyle/>
            <a:p>
              <a:pPr>
                <a:lnSpc>
                  <a:spcPts val="3400"/>
                </a:lnSpc>
              </a:pPr>
              <a:r>
                <a:rPr lang="en-US" sz="3200" dirty="0" smtClean="0">
                  <a:gradFill>
                    <a:gsLst>
                      <a:gs pos="0">
                        <a:schemeClr val="tx1"/>
                      </a:gs>
                      <a:gs pos="86000">
                        <a:schemeClr val="tx1"/>
                      </a:gs>
                    </a:gsLst>
                    <a:lin ang="5400000" scaled="0"/>
                  </a:gradFill>
                </a:rPr>
                <a:t>No user PIN required when booting on a physically</a:t>
              </a:r>
              <a:br>
                <a:rPr lang="en-US" sz="3200" dirty="0" smtClean="0">
                  <a:gradFill>
                    <a:gsLst>
                      <a:gs pos="0">
                        <a:schemeClr val="tx1"/>
                      </a:gs>
                      <a:gs pos="86000">
                        <a:schemeClr val="tx1"/>
                      </a:gs>
                    </a:gsLst>
                    <a:lin ang="5400000" scaled="0"/>
                  </a:gradFill>
                </a:rPr>
              </a:br>
              <a:r>
                <a:rPr lang="en-US" sz="3200" dirty="0" smtClean="0">
                  <a:gradFill>
                    <a:gsLst>
                      <a:gs pos="0">
                        <a:schemeClr val="tx1"/>
                      </a:gs>
                      <a:gs pos="86000">
                        <a:schemeClr val="tx1"/>
                      </a:gs>
                    </a:gsLst>
                    <a:lin ang="5400000" scaled="0"/>
                  </a:gradFill>
                </a:rPr>
                <a:t>secured network (a PIN is still required when roaming)</a:t>
              </a:r>
              <a:endParaRPr lang="en-US" sz="3200" dirty="0">
                <a:gradFill>
                  <a:gsLst>
                    <a:gs pos="0">
                      <a:schemeClr val="tx1"/>
                    </a:gs>
                    <a:gs pos="86000">
                      <a:schemeClr val="tx1"/>
                    </a:gs>
                  </a:gsLst>
                  <a:lin ang="5400000" scaled="0"/>
                </a:gradFill>
              </a:endParaRPr>
            </a:p>
          </p:txBody>
        </p:sp>
        <p:sp>
          <p:nvSpPr>
            <p:cNvPr id="37" name="Oval 36"/>
            <p:cNvSpPr/>
            <p:nvPr/>
          </p:nvSpPr>
          <p:spPr bwMode="auto">
            <a:xfrm>
              <a:off x="685362" y="5750528"/>
              <a:ext cx="407608" cy="376980"/>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a:solidFill>
                    <a:schemeClr val="bg1"/>
                  </a:solidFill>
                  <a:latin typeface="Segoe UI Semibold"/>
                </a:rPr>
                <a:t>2</a:t>
              </a:r>
              <a:endParaRPr lang="en-US" sz="2400" dirty="0" smtClean="0">
                <a:solidFill>
                  <a:schemeClr val="bg1"/>
                </a:solidFill>
              </a:endParaRPr>
            </a:p>
          </p:txBody>
        </p:sp>
        <p:sp>
          <p:nvSpPr>
            <p:cNvPr id="38" name="Oval 37"/>
            <p:cNvSpPr/>
            <p:nvPr/>
          </p:nvSpPr>
          <p:spPr bwMode="auto">
            <a:xfrm>
              <a:off x="5567099" y="908323"/>
              <a:ext cx="628977" cy="581716"/>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dirty="0">
                  <a:solidFill>
                    <a:schemeClr val="bg1"/>
                  </a:solidFill>
                  <a:latin typeface="Segoe UI Semibold"/>
                </a:rPr>
                <a:t>2</a:t>
              </a:r>
              <a:endParaRPr lang="en-US" sz="3200" dirty="0" smtClean="0">
                <a:solidFill>
                  <a:schemeClr val="bg1"/>
                </a:solidFill>
              </a:endParaRPr>
            </a:p>
          </p:txBody>
        </p:sp>
        <p:sp>
          <p:nvSpPr>
            <p:cNvPr id="39" name="TextBox 38"/>
            <p:cNvSpPr txBox="1"/>
            <p:nvPr/>
          </p:nvSpPr>
          <p:spPr>
            <a:xfrm>
              <a:off x="6221112" y="1228541"/>
              <a:ext cx="3292568" cy="369332"/>
            </a:xfrm>
            <a:prstGeom prst="rect">
              <a:avLst/>
            </a:prstGeom>
            <a:noFill/>
          </p:spPr>
          <p:txBody>
            <a:bodyPr wrap="none" lIns="0" tIns="0" rIns="0" bIns="0" rtlCol="0">
              <a:spAutoFit/>
            </a:bodyPr>
            <a:lstStyle/>
            <a:p>
              <a:r>
                <a:rPr lang="en-US" sz="2400" b="1" dirty="0" smtClean="0">
                  <a:gradFill>
                    <a:gsLst>
                      <a:gs pos="0">
                        <a:schemeClr val="tx1"/>
                      </a:gs>
                      <a:gs pos="86000">
                        <a:schemeClr val="tx1"/>
                      </a:gs>
                    </a:gsLst>
                    <a:lin ang="5400000" scaled="0"/>
                  </a:gradFill>
                </a:rPr>
                <a:t>BitLocker Network Unlock</a:t>
              </a:r>
              <a:endParaRPr lang="en-US" sz="2400" b="1" dirty="0">
                <a:gradFill>
                  <a:gsLst>
                    <a:gs pos="0">
                      <a:schemeClr val="tx1"/>
                    </a:gs>
                    <a:gs pos="86000">
                      <a:schemeClr val="tx1"/>
                    </a:gs>
                  </a:gsLst>
                  <a:lin ang="5400000" scaled="0"/>
                </a:gradFill>
              </a:endParaRPr>
            </a:p>
          </p:txBody>
        </p:sp>
        <p:sp>
          <p:nvSpPr>
            <p:cNvPr id="40" name="TextBox 39"/>
            <p:cNvSpPr txBox="1"/>
            <p:nvPr/>
          </p:nvSpPr>
          <p:spPr>
            <a:xfrm>
              <a:off x="5816467" y="3880850"/>
              <a:ext cx="4331682" cy="677108"/>
            </a:xfrm>
            <a:prstGeom prst="rect">
              <a:avLst/>
            </a:prstGeom>
            <a:noFill/>
          </p:spPr>
          <p:txBody>
            <a:bodyPr wrap="square" lIns="0" tIns="0" rIns="0" bIns="0" rtlCol="0">
              <a:spAutoFit/>
            </a:bodyPr>
            <a:lstStyle/>
            <a:p>
              <a:r>
                <a:rPr lang="en-US" sz="2200" b="1" dirty="0">
                  <a:gradFill>
                    <a:gsLst>
                      <a:gs pos="0">
                        <a:schemeClr val="tx1"/>
                      </a:gs>
                      <a:gs pos="86000">
                        <a:schemeClr val="tx1"/>
                      </a:gs>
                    </a:gsLst>
                    <a:lin ang="5400000" scaled="0"/>
                  </a:gradFill>
                </a:rPr>
                <a:t>For </a:t>
              </a:r>
              <a:r>
                <a:rPr lang="en-US" sz="2200" b="1" dirty="0" smtClean="0">
                  <a:gradFill>
                    <a:gsLst>
                      <a:gs pos="0">
                        <a:schemeClr val="tx1"/>
                      </a:gs>
                      <a:gs pos="86000">
                        <a:schemeClr val="tx1"/>
                      </a:gs>
                    </a:gsLst>
                    <a:lin ang="5400000" scaled="0"/>
                  </a:gradFill>
                </a:rPr>
                <a:t>environments with </a:t>
              </a:r>
              <a:r>
                <a:rPr lang="en-US" sz="2200" b="1" dirty="0">
                  <a:gradFill>
                    <a:gsLst>
                      <a:gs pos="0">
                        <a:schemeClr val="tx1"/>
                      </a:gs>
                      <a:gs pos="86000">
                        <a:schemeClr val="tx1"/>
                      </a:gs>
                    </a:gsLst>
                    <a:lin ang="5400000" scaled="0"/>
                  </a:gradFill>
                </a:rPr>
                <a:t>a physically secure network connection</a:t>
              </a:r>
            </a:p>
          </p:txBody>
        </p:sp>
      </p:grpSp>
    </p:spTree>
    <p:extLst>
      <p:ext uri="{BB962C8B-B14F-4D97-AF65-F5344CB8AC3E}">
        <p14:creationId xmlns:p14="http://schemas.microsoft.com/office/powerpoint/2010/main" val="71138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par>
                          <p:cTn id="13" fill="hold">
                            <p:stCondLst>
                              <p:cond delay="500"/>
                            </p:stCondLst>
                            <p:childTnLst>
                              <p:par>
                                <p:cTn id="14" presetID="10" presetClass="entr" presetSubtype="0" fill="hold" grpId="0" nodeType="afterEffect">
                                  <p:stCondLst>
                                    <p:cond delay="100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par>
                          <p:cTn id="17" fill="hold">
                            <p:stCondLst>
                              <p:cond delay="2000"/>
                            </p:stCondLst>
                            <p:childTnLst>
                              <p:par>
                                <p:cTn id="18" presetID="22" presetClass="entr" presetSubtype="2" fill="hold" nodeType="afterEffect">
                                  <p:stCondLst>
                                    <p:cond delay="500"/>
                                  </p:stCondLst>
                                  <p:childTnLst>
                                    <p:set>
                                      <p:cBhvr>
                                        <p:cTn id="19" dur="1" fill="hold">
                                          <p:stCondLst>
                                            <p:cond delay="0"/>
                                          </p:stCondLst>
                                        </p:cTn>
                                        <p:tgtEl>
                                          <p:spTgt spid="43"/>
                                        </p:tgtEl>
                                        <p:attrNameLst>
                                          <p:attrName>style.visibility</p:attrName>
                                        </p:attrNameLst>
                                      </p:cBhvr>
                                      <p:to>
                                        <p:strVal val="visible"/>
                                      </p:to>
                                    </p:set>
                                    <p:animEffect transition="in" filter="wipe(right)">
                                      <p:cBhvr>
                                        <p:cTn id="20" dur="500"/>
                                        <p:tgtEl>
                                          <p:spTgt spid="43"/>
                                        </p:tgtEl>
                                      </p:cBhvr>
                                    </p:animEffect>
                                  </p:childTnLst>
                                </p:cTn>
                              </p:par>
                            </p:childTnLst>
                          </p:cTn>
                        </p:par>
                        <p:par>
                          <p:cTn id="21" fill="hold">
                            <p:stCondLst>
                              <p:cond delay="3000"/>
                            </p:stCondLst>
                            <p:childTnLst>
                              <p:par>
                                <p:cTn id="22" presetID="22" presetClass="entr" presetSubtype="8" fill="hold" nodeType="afterEffect">
                                  <p:stCondLst>
                                    <p:cond delay="100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6" name="Title 5"/>
          <p:cNvSpPr>
            <a:spLocks noGrp="1"/>
          </p:cNvSpPr>
          <p:nvPr>
            <p:ph type="title"/>
          </p:nvPr>
        </p:nvSpPr>
        <p:spPr>
          <a:xfrm>
            <a:off x="519112" y="228600"/>
            <a:ext cx="11149013" cy="609398"/>
          </a:xfrm>
        </p:spPr>
        <p:txBody>
          <a:bodyPr/>
          <a:lstStyle/>
          <a:p>
            <a:r>
              <a:rPr lang="en-US" dirty="0" smtClean="0"/>
              <a:t>TPM based </a:t>
            </a:r>
            <a:r>
              <a:rPr lang="en-US" dirty="0"/>
              <a:t>c</a:t>
            </a:r>
            <a:r>
              <a:rPr lang="en-US" dirty="0" smtClean="0"/>
              <a:t>ertificate </a:t>
            </a:r>
            <a:r>
              <a:rPr lang="en-US" dirty="0"/>
              <a:t>s</a:t>
            </a:r>
            <a:r>
              <a:rPr lang="en-US" dirty="0" smtClean="0"/>
              <a:t>torage</a:t>
            </a:r>
            <a:endParaRPr lang="en-US" dirty="0"/>
          </a:p>
        </p:txBody>
      </p:sp>
      <p:sp>
        <p:nvSpPr>
          <p:cNvPr id="7" name="Text Placeholder 6"/>
          <p:cNvSpPr>
            <a:spLocks noGrp="1"/>
          </p:cNvSpPr>
          <p:nvPr>
            <p:ph type="body" sz="quarter" idx="10"/>
          </p:nvPr>
        </p:nvSpPr>
        <p:spPr>
          <a:xfrm>
            <a:off x="519112" y="1481483"/>
            <a:ext cx="11149012" cy="4939814"/>
          </a:xfrm>
        </p:spPr>
        <p:txBody>
          <a:bodyPr/>
          <a:lstStyle/>
          <a:p>
            <a:pPr>
              <a:lnSpc>
                <a:spcPct val="100000"/>
              </a:lnSpc>
              <a:spcBef>
                <a:spcPts val="0"/>
              </a:spcBef>
              <a:spcAft>
                <a:spcPts val="1800"/>
              </a:spcAft>
            </a:pPr>
            <a:r>
              <a:rPr lang="en-US" dirty="0"/>
              <a:t>Certificates have many </a:t>
            </a:r>
            <a:r>
              <a:rPr lang="en-US" dirty="0" smtClean="0"/>
              <a:t>uses such as e-mail/document signing and authentication </a:t>
            </a:r>
            <a:r>
              <a:rPr lang="en-US" dirty="0"/>
              <a:t>with or without a user supplied PIN</a:t>
            </a:r>
          </a:p>
          <a:p>
            <a:pPr>
              <a:lnSpc>
                <a:spcPct val="100000"/>
              </a:lnSpc>
              <a:spcBef>
                <a:spcPts val="0"/>
              </a:spcBef>
              <a:spcAft>
                <a:spcPts val="600"/>
              </a:spcAft>
            </a:pPr>
            <a:r>
              <a:rPr lang="en-US" dirty="0" smtClean="0"/>
              <a:t>The certificate template can be configured to specify the TPM is used to store the private key</a:t>
            </a:r>
            <a:endParaRPr lang="en-US" dirty="0"/>
          </a:p>
          <a:p>
            <a:pPr marL="973138" lvl="2" indent="-284163">
              <a:lnSpc>
                <a:spcPct val="100000"/>
              </a:lnSpc>
              <a:spcBef>
                <a:spcPts val="0"/>
              </a:spcBef>
              <a:spcAft>
                <a:spcPts val="600"/>
              </a:spcAft>
            </a:pPr>
            <a:r>
              <a:rPr lang="en-US" sz="2800" dirty="0"/>
              <a:t>Software can never discover the private key</a:t>
            </a:r>
          </a:p>
          <a:p>
            <a:pPr marL="973138" lvl="2" indent="-284163">
              <a:lnSpc>
                <a:spcPct val="100000"/>
              </a:lnSpc>
              <a:spcBef>
                <a:spcPts val="0"/>
              </a:spcBef>
              <a:spcAft>
                <a:spcPts val="600"/>
              </a:spcAft>
            </a:pPr>
            <a:r>
              <a:rPr lang="en-US" sz="2800" dirty="0"/>
              <a:t>The TPM protects the PIN with its dictionary attack logic</a:t>
            </a:r>
          </a:p>
          <a:p>
            <a:pPr marL="973138" lvl="2" indent="-284163">
              <a:lnSpc>
                <a:spcPct val="100000"/>
              </a:lnSpc>
              <a:spcBef>
                <a:spcPts val="0"/>
              </a:spcBef>
              <a:spcAft>
                <a:spcPts val="1800"/>
              </a:spcAft>
            </a:pPr>
            <a:r>
              <a:rPr lang="en-US" sz="2800" dirty="0"/>
              <a:t>These protections are malware resistant</a:t>
            </a:r>
          </a:p>
          <a:p>
            <a:pPr>
              <a:lnSpc>
                <a:spcPct val="100000"/>
              </a:lnSpc>
              <a:spcBef>
                <a:spcPts val="0"/>
              </a:spcBef>
              <a:spcAft>
                <a:spcPts val="1800"/>
              </a:spcAft>
            </a:pPr>
            <a:r>
              <a:rPr lang="en-US" dirty="0"/>
              <a:t>Your </a:t>
            </a:r>
            <a:r>
              <a:rPr lang="en-US" dirty="0" smtClean="0"/>
              <a:t>apps </a:t>
            </a:r>
            <a:r>
              <a:rPr lang="en-US" dirty="0"/>
              <a:t>can use the new Platform Crypto Provider KSP to create and store keys</a:t>
            </a:r>
          </a:p>
        </p:txBody>
      </p:sp>
    </p:spTree>
    <p:extLst>
      <p:ext uri="{BB962C8B-B14F-4D97-AF65-F5344CB8AC3E}">
        <p14:creationId xmlns:p14="http://schemas.microsoft.com/office/powerpoint/2010/main" val="80623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9911224" y="4172292"/>
            <a:ext cx="1698154" cy="18779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 name="Title 1"/>
          <p:cNvSpPr>
            <a:spLocks noGrp="1"/>
          </p:cNvSpPr>
          <p:nvPr>
            <p:ph type="title"/>
          </p:nvPr>
        </p:nvSpPr>
        <p:spPr>
          <a:xfrm>
            <a:off x="519112" y="228600"/>
            <a:ext cx="11149013" cy="609398"/>
          </a:xfrm>
        </p:spPr>
        <p:txBody>
          <a:bodyPr/>
          <a:lstStyle/>
          <a:p>
            <a:r>
              <a:rPr lang="en-US" dirty="0" smtClean="0"/>
              <a:t>TPM based Virtual Smart Card</a:t>
            </a:r>
            <a:endParaRPr lang="en-US" dirty="0"/>
          </a:p>
        </p:txBody>
      </p:sp>
      <p:sp>
        <p:nvSpPr>
          <p:cNvPr id="3" name="Content Placeholder 2"/>
          <p:cNvSpPr>
            <a:spLocks noGrp="1"/>
          </p:cNvSpPr>
          <p:nvPr>
            <p:ph idx="1"/>
          </p:nvPr>
        </p:nvSpPr>
        <p:spPr>
          <a:xfrm>
            <a:off x="519112" y="1905000"/>
            <a:ext cx="7520483" cy="3416320"/>
          </a:xfrm>
        </p:spPr>
        <p:txBody>
          <a:bodyPr/>
          <a:lstStyle/>
          <a:p>
            <a:pPr>
              <a:lnSpc>
                <a:spcPct val="100000"/>
              </a:lnSpc>
              <a:spcBef>
                <a:spcPts val="0"/>
              </a:spcBef>
              <a:spcAft>
                <a:spcPts val="1800"/>
              </a:spcAft>
            </a:pPr>
            <a:r>
              <a:rPr lang="en-US" dirty="0" smtClean="0"/>
              <a:t>Windows 8 enables a TPM to act like a permanently-inserted Smart Card</a:t>
            </a:r>
          </a:p>
          <a:p>
            <a:pPr>
              <a:lnSpc>
                <a:spcPct val="100000"/>
              </a:lnSpc>
              <a:spcBef>
                <a:spcPts val="0"/>
              </a:spcBef>
              <a:spcAft>
                <a:spcPts val="1800"/>
              </a:spcAft>
            </a:pPr>
            <a:r>
              <a:rPr lang="en-US" dirty="0" smtClean="0"/>
              <a:t>Scenarios include logging onto Windows, simplified use of Direct Access</a:t>
            </a:r>
          </a:p>
          <a:p>
            <a:pPr>
              <a:lnSpc>
                <a:spcPct val="100000"/>
              </a:lnSpc>
              <a:spcBef>
                <a:spcPts val="0"/>
              </a:spcBef>
              <a:spcAft>
                <a:spcPts val="1800"/>
              </a:spcAft>
            </a:pPr>
            <a:r>
              <a:rPr lang="en-US" dirty="0" smtClean="0"/>
              <a:t>Enables enterprises to extend existing investments in physical smart cards </a:t>
            </a:r>
          </a:p>
        </p:txBody>
      </p:sp>
      <p:sp>
        <p:nvSpPr>
          <p:cNvPr id="24" name="TextBox 23"/>
          <p:cNvSpPr txBox="1"/>
          <p:nvPr/>
        </p:nvSpPr>
        <p:spPr>
          <a:xfrm>
            <a:off x="8209531" y="984789"/>
            <a:ext cx="3372173" cy="369332"/>
          </a:xfrm>
          <a:prstGeom prst="rect">
            <a:avLst/>
          </a:prstGeom>
          <a:noFill/>
        </p:spPr>
        <p:txBody>
          <a:bodyPr wrap="square" lIns="0" tIns="0" rIns="0" bIns="0" rtlCol="0">
            <a:spAutoFit/>
          </a:bodyPr>
          <a:lstStyle/>
          <a:p>
            <a:pPr algn="ctr"/>
            <a:r>
              <a:rPr lang="en-US" sz="2400" b="1" dirty="0" smtClean="0">
                <a:gradFill>
                  <a:gsLst>
                    <a:gs pos="0">
                      <a:schemeClr val="tx1"/>
                    </a:gs>
                    <a:gs pos="86000">
                      <a:schemeClr val="tx1"/>
                    </a:gs>
                  </a:gsLst>
                  <a:lin ang="5400000" scaled="0"/>
                </a:gradFill>
              </a:rPr>
              <a:t>Physical Smart Card</a:t>
            </a:r>
          </a:p>
        </p:txBody>
      </p:sp>
      <p:sp>
        <p:nvSpPr>
          <p:cNvPr id="34" name="TextBox 33"/>
          <p:cNvSpPr txBox="1"/>
          <p:nvPr/>
        </p:nvSpPr>
        <p:spPr>
          <a:xfrm>
            <a:off x="8440614" y="3758093"/>
            <a:ext cx="2941220" cy="369332"/>
          </a:xfrm>
          <a:prstGeom prst="rect">
            <a:avLst/>
          </a:prstGeom>
          <a:noFill/>
        </p:spPr>
        <p:txBody>
          <a:bodyPr wrap="square" lIns="0" tIns="0" rIns="0" bIns="0" rtlCol="0">
            <a:spAutoFit/>
          </a:bodyPr>
          <a:lstStyle/>
          <a:p>
            <a:pPr algn="ctr"/>
            <a:r>
              <a:rPr lang="en-US" sz="2400" b="1" dirty="0" smtClean="0">
                <a:gradFill>
                  <a:gsLst>
                    <a:gs pos="0">
                      <a:schemeClr val="tx1"/>
                    </a:gs>
                    <a:gs pos="86000">
                      <a:schemeClr val="tx1"/>
                    </a:gs>
                  </a:gsLst>
                  <a:lin ang="5400000" scaled="0"/>
                </a:gradFill>
              </a:rPr>
              <a:t>Virtual Smart Card</a:t>
            </a:r>
          </a:p>
        </p:txBody>
      </p:sp>
      <p:grpSp>
        <p:nvGrpSpPr>
          <p:cNvPr id="36" name="Group 35"/>
          <p:cNvGrpSpPr/>
          <p:nvPr/>
        </p:nvGrpSpPr>
        <p:grpSpPr>
          <a:xfrm>
            <a:off x="10258535" y="4653249"/>
            <a:ext cx="1003531" cy="916050"/>
            <a:chOff x="11194664" y="580782"/>
            <a:chExt cx="951942" cy="958653"/>
          </a:xfrm>
        </p:grpSpPr>
        <p:sp>
          <p:nvSpPr>
            <p:cNvPr id="37" name="GPU Icon 1"/>
            <p:cNvSpPr>
              <a:spLocks noEditPoints="1"/>
            </p:cNvSpPr>
            <p:nvPr/>
          </p:nvSpPr>
          <p:spPr bwMode="auto">
            <a:xfrm>
              <a:off x="11194664" y="580782"/>
              <a:ext cx="951942" cy="958653"/>
            </a:xfrm>
            <a:custGeom>
              <a:avLst/>
              <a:gdLst>
                <a:gd name="T0" fmla="*/ 258 w 1261"/>
                <a:gd name="T1" fmla="*/ 119 h 1270"/>
                <a:gd name="T2" fmla="*/ 486 w 1261"/>
                <a:gd name="T3" fmla="*/ 27 h 1270"/>
                <a:gd name="T4" fmla="*/ 458 w 1261"/>
                <a:gd name="T5" fmla="*/ 147 h 1270"/>
                <a:gd name="T6" fmla="*/ 805 w 1261"/>
                <a:gd name="T7" fmla="*/ 0 h 1270"/>
                <a:gd name="T8" fmla="*/ 805 w 1261"/>
                <a:gd name="T9" fmla="*/ 147 h 1270"/>
                <a:gd name="T10" fmla="*/ 979 w 1261"/>
                <a:gd name="T11" fmla="*/ 0 h 1270"/>
                <a:gd name="T12" fmla="*/ 1006 w 1261"/>
                <a:gd name="T13" fmla="*/ 119 h 1270"/>
                <a:gd name="T14" fmla="*/ 604 w 1261"/>
                <a:gd name="T15" fmla="*/ 27 h 1270"/>
                <a:gd name="T16" fmla="*/ 659 w 1261"/>
                <a:gd name="T17" fmla="*/ 27 h 1270"/>
                <a:gd name="T18" fmla="*/ 258 w 1261"/>
                <a:gd name="T19" fmla="*/ 1243 h 1270"/>
                <a:gd name="T20" fmla="*/ 486 w 1261"/>
                <a:gd name="T21" fmla="*/ 1151 h 1270"/>
                <a:gd name="T22" fmla="*/ 458 w 1261"/>
                <a:gd name="T23" fmla="*/ 1270 h 1270"/>
                <a:gd name="T24" fmla="*/ 805 w 1261"/>
                <a:gd name="T25" fmla="*/ 1123 h 1270"/>
                <a:gd name="T26" fmla="*/ 805 w 1261"/>
                <a:gd name="T27" fmla="*/ 1270 h 1270"/>
                <a:gd name="T28" fmla="*/ 979 w 1261"/>
                <a:gd name="T29" fmla="*/ 1123 h 1270"/>
                <a:gd name="T30" fmla="*/ 1006 w 1261"/>
                <a:gd name="T31" fmla="*/ 1243 h 1270"/>
                <a:gd name="T32" fmla="*/ 604 w 1261"/>
                <a:gd name="T33" fmla="*/ 1151 h 1270"/>
                <a:gd name="T34" fmla="*/ 659 w 1261"/>
                <a:gd name="T35" fmla="*/ 1151 h 1270"/>
                <a:gd name="T36" fmla="*/ 1234 w 1261"/>
                <a:gd name="T37" fmla="*/ 1007 h 1270"/>
                <a:gd name="T38" fmla="*/ 1141 w 1261"/>
                <a:gd name="T39" fmla="*/ 779 h 1270"/>
                <a:gd name="T40" fmla="*/ 1261 w 1261"/>
                <a:gd name="T41" fmla="*/ 806 h 1270"/>
                <a:gd name="T42" fmla="*/ 1114 w 1261"/>
                <a:gd name="T43" fmla="*/ 459 h 1270"/>
                <a:gd name="T44" fmla="*/ 1261 w 1261"/>
                <a:gd name="T45" fmla="*/ 459 h 1270"/>
                <a:gd name="T46" fmla="*/ 1114 w 1261"/>
                <a:gd name="T47" fmla="*/ 286 h 1270"/>
                <a:gd name="T48" fmla="*/ 1234 w 1261"/>
                <a:gd name="T49" fmla="*/ 258 h 1270"/>
                <a:gd name="T50" fmla="*/ 1141 w 1261"/>
                <a:gd name="T51" fmla="*/ 660 h 1270"/>
                <a:gd name="T52" fmla="*/ 1141 w 1261"/>
                <a:gd name="T53" fmla="*/ 605 h 1270"/>
                <a:gd name="T54" fmla="*/ 119 w 1261"/>
                <a:gd name="T55" fmla="*/ 1007 h 1270"/>
                <a:gd name="T56" fmla="*/ 27 w 1261"/>
                <a:gd name="T57" fmla="*/ 779 h 1270"/>
                <a:gd name="T58" fmla="*/ 146 w 1261"/>
                <a:gd name="T59" fmla="*/ 806 h 1270"/>
                <a:gd name="T60" fmla="*/ 0 w 1261"/>
                <a:gd name="T61" fmla="*/ 459 h 1270"/>
                <a:gd name="T62" fmla="*/ 146 w 1261"/>
                <a:gd name="T63" fmla="*/ 459 h 1270"/>
                <a:gd name="T64" fmla="*/ 0 w 1261"/>
                <a:gd name="T65" fmla="*/ 286 h 1270"/>
                <a:gd name="T66" fmla="*/ 119 w 1261"/>
                <a:gd name="T67" fmla="*/ 258 h 1270"/>
                <a:gd name="T68" fmla="*/ 27 w 1261"/>
                <a:gd name="T69" fmla="*/ 660 h 1270"/>
                <a:gd name="T70" fmla="*/ 27 w 1261"/>
                <a:gd name="T71" fmla="*/ 605 h 1270"/>
                <a:gd name="T72" fmla="*/ 1066 w 1261"/>
                <a:gd name="T73" fmla="*/ 1015 h 1270"/>
                <a:gd name="T74" fmla="*/ 512 w 1261"/>
                <a:gd name="T75" fmla="*/ 732 h 1270"/>
                <a:gd name="T76" fmla="*/ 443 w 1261"/>
                <a:gd name="T77" fmla="*/ 694 h 1270"/>
                <a:gd name="T78" fmla="*/ 377 w 1261"/>
                <a:gd name="T79" fmla="*/ 664 h 1270"/>
                <a:gd name="T80" fmla="*/ 434 w 1261"/>
                <a:gd name="T81" fmla="*/ 570 h 1270"/>
                <a:gd name="T82" fmla="*/ 497 w 1261"/>
                <a:gd name="T83" fmla="*/ 522 h 1270"/>
                <a:gd name="T84" fmla="*/ 390 w 1261"/>
                <a:gd name="T85" fmla="*/ 519 h 1270"/>
                <a:gd name="T86" fmla="*/ 299 w 1261"/>
                <a:gd name="T87" fmla="*/ 637 h 1270"/>
                <a:gd name="T88" fmla="*/ 454 w 1261"/>
                <a:gd name="T89" fmla="*/ 749 h 1270"/>
                <a:gd name="T90" fmla="*/ 713 w 1261"/>
                <a:gd name="T91" fmla="*/ 535 h 1270"/>
                <a:gd name="T92" fmla="*/ 619 w 1261"/>
                <a:gd name="T93" fmla="*/ 747 h 1270"/>
                <a:gd name="T94" fmla="*/ 731 w 1261"/>
                <a:gd name="T95" fmla="*/ 626 h 1270"/>
                <a:gd name="T96" fmla="*/ 648 w 1261"/>
                <a:gd name="T97" fmla="*/ 622 h 1270"/>
                <a:gd name="T98" fmla="*/ 644 w 1261"/>
                <a:gd name="T99" fmla="*/ 569 h 1270"/>
                <a:gd name="T100" fmla="*/ 965 w 1261"/>
                <a:gd name="T101" fmla="*/ 642 h 1270"/>
                <a:gd name="T102" fmla="*/ 886 w 1261"/>
                <a:gd name="T103" fmla="*/ 682 h 1270"/>
                <a:gd name="T104" fmla="*/ 834 w 1261"/>
                <a:gd name="T105" fmla="*/ 668 h 1270"/>
                <a:gd name="T106" fmla="*/ 788 w 1261"/>
                <a:gd name="T107" fmla="*/ 725 h 1270"/>
                <a:gd name="T108" fmla="*/ 965 w 1261"/>
                <a:gd name="T109" fmla="*/ 642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1" h="1270">
                  <a:moveTo>
                    <a:pt x="312" y="27"/>
                  </a:moveTo>
                  <a:cubicBezTo>
                    <a:pt x="312" y="12"/>
                    <a:pt x="300" y="0"/>
                    <a:pt x="285" y="0"/>
                  </a:cubicBezTo>
                  <a:cubicBezTo>
                    <a:pt x="285" y="0"/>
                    <a:pt x="285" y="0"/>
                    <a:pt x="285" y="0"/>
                  </a:cubicBezTo>
                  <a:cubicBezTo>
                    <a:pt x="270" y="0"/>
                    <a:pt x="258" y="12"/>
                    <a:pt x="258" y="27"/>
                  </a:cubicBezTo>
                  <a:cubicBezTo>
                    <a:pt x="258" y="119"/>
                    <a:pt x="258" y="119"/>
                    <a:pt x="258" y="119"/>
                  </a:cubicBezTo>
                  <a:cubicBezTo>
                    <a:pt x="258" y="134"/>
                    <a:pt x="270" y="147"/>
                    <a:pt x="285" y="147"/>
                  </a:cubicBezTo>
                  <a:cubicBezTo>
                    <a:pt x="285" y="147"/>
                    <a:pt x="285" y="147"/>
                    <a:pt x="285" y="147"/>
                  </a:cubicBezTo>
                  <a:cubicBezTo>
                    <a:pt x="300" y="147"/>
                    <a:pt x="312" y="134"/>
                    <a:pt x="312" y="119"/>
                  </a:cubicBezTo>
                  <a:lnTo>
                    <a:pt x="312" y="27"/>
                  </a:lnTo>
                  <a:close/>
                  <a:moveTo>
                    <a:pt x="486" y="27"/>
                  </a:moveTo>
                  <a:cubicBezTo>
                    <a:pt x="486" y="12"/>
                    <a:pt x="473" y="0"/>
                    <a:pt x="458" y="0"/>
                  </a:cubicBezTo>
                  <a:cubicBezTo>
                    <a:pt x="458" y="0"/>
                    <a:pt x="458" y="0"/>
                    <a:pt x="458" y="0"/>
                  </a:cubicBezTo>
                  <a:cubicBezTo>
                    <a:pt x="443" y="0"/>
                    <a:pt x="431" y="12"/>
                    <a:pt x="431" y="27"/>
                  </a:cubicBezTo>
                  <a:cubicBezTo>
                    <a:pt x="431" y="119"/>
                    <a:pt x="431" y="119"/>
                    <a:pt x="431" y="119"/>
                  </a:cubicBezTo>
                  <a:cubicBezTo>
                    <a:pt x="431" y="134"/>
                    <a:pt x="443" y="147"/>
                    <a:pt x="458" y="147"/>
                  </a:cubicBezTo>
                  <a:cubicBezTo>
                    <a:pt x="458" y="147"/>
                    <a:pt x="458" y="147"/>
                    <a:pt x="458" y="147"/>
                  </a:cubicBezTo>
                  <a:cubicBezTo>
                    <a:pt x="473" y="147"/>
                    <a:pt x="486" y="134"/>
                    <a:pt x="486" y="119"/>
                  </a:cubicBezTo>
                  <a:lnTo>
                    <a:pt x="486" y="27"/>
                  </a:lnTo>
                  <a:close/>
                  <a:moveTo>
                    <a:pt x="832" y="27"/>
                  </a:moveTo>
                  <a:cubicBezTo>
                    <a:pt x="832" y="12"/>
                    <a:pt x="820" y="0"/>
                    <a:pt x="805" y="0"/>
                  </a:cubicBezTo>
                  <a:cubicBezTo>
                    <a:pt x="805" y="0"/>
                    <a:pt x="805" y="0"/>
                    <a:pt x="805" y="0"/>
                  </a:cubicBezTo>
                  <a:cubicBezTo>
                    <a:pt x="790" y="0"/>
                    <a:pt x="778" y="12"/>
                    <a:pt x="778" y="27"/>
                  </a:cubicBezTo>
                  <a:cubicBezTo>
                    <a:pt x="778" y="119"/>
                    <a:pt x="778" y="119"/>
                    <a:pt x="778" y="119"/>
                  </a:cubicBezTo>
                  <a:cubicBezTo>
                    <a:pt x="778" y="134"/>
                    <a:pt x="790" y="147"/>
                    <a:pt x="805" y="147"/>
                  </a:cubicBezTo>
                  <a:cubicBezTo>
                    <a:pt x="805" y="147"/>
                    <a:pt x="805" y="147"/>
                    <a:pt x="805" y="147"/>
                  </a:cubicBezTo>
                  <a:cubicBezTo>
                    <a:pt x="820" y="147"/>
                    <a:pt x="832" y="134"/>
                    <a:pt x="832" y="119"/>
                  </a:cubicBezTo>
                  <a:lnTo>
                    <a:pt x="832" y="27"/>
                  </a:lnTo>
                  <a:close/>
                  <a:moveTo>
                    <a:pt x="1006" y="27"/>
                  </a:moveTo>
                  <a:cubicBezTo>
                    <a:pt x="1006" y="12"/>
                    <a:pt x="994" y="0"/>
                    <a:pt x="979" y="0"/>
                  </a:cubicBezTo>
                  <a:cubicBezTo>
                    <a:pt x="979" y="0"/>
                    <a:pt x="979" y="0"/>
                    <a:pt x="979" y="0"/>
                  </a:cubicBezTo>
                  <a:cubicBezTo>
                    <a:pt x="963" y="0"/>
                    <a:pt x="951" y="12"/>
                    <a:pt x="951" y="27"/>
                  </a:cubicBezTo>
                  <a:cubicBezTo>
                    <a:pt x="951" y="119"/>
                    <a:pt x="951" y="119"/>
                    <a:pt x="951" y="119"/>
                  </a:cubicBezTo>
                  <a:cubicBezTo>
                    <a:pt x="951" y="134"/>
                    <a:pt x="963" y="147"/>
                    <a:pt x="979" y="147"/>
                  </a:cubicBezTo>
                  <a:cubicBezTo>
                    <a:pt x="979" y="147"/>
                    <a:pt x="979" y="147"/>
                    <a:pt x="979" y="147"/>
                  </a:cubicBezTo>
                  <a:cubicBezTo>
                    <a:pt x="994" y="147"/>
                    <a:pt x="1006" y="134"/>
                    <a:pt x="1006" y="119"/>
                  </a:cubicBezTo>
                  <a:lnTo>
                    <a:pt x="1006" y="27"/>
                  </a:lnTo>
                  <a:close/>
                  <a:moveTo>
                    <a:pt x="659" y="27"/>
                  </a:moveTo>
                  <a:cubicBezTo>
                    <a:pt x="659" y="12"/>
                    <a:pt x="647" y="0"/>
                    <a:pt x="632" y="0"/>
                  </a:cubicBezTo>
                  <a:cubicBezTo>
                    <a:pt x="632" y="0"/>
                    <a:pt x="632" y="0"/>
                    <a:pt x="632" y="0"/>
                  </a:cubicBezTo>
                  <a:cubicBezTo>
                    <a:pt x="617" y="0"/>
                    <a:pt x="604" y="12"/>
                    <a:pt x="604" y="27"/>
                  </a:cubicBezTo>
                  <a:cubicBezTo>
                    <a:pt x="604" y="119"/>
                    <a:pt x="604" y="119"/>
                    <a:pt x="604" y="119"/>
                  </a:cubicBezTo>
                  <a:cubicBezTo>
                    <a:pt x="604" y="134"/>
                    <a:pt x="617" y="147"/>
                    <a:pt x="632" y="147"/>
                  </a:cubicBezTo>
                  <a:cubicBezTo>
                    <a:pt x="632" y="147"/>
                    <a:pt x="632" y="147"/>
                    <a:pt x="632" y="147"/>
                  </a:cubicBezTo>
                  <a:cubicBezTo>
                    <a:pt x="647" y="147"/>
                    <a:pt x="659" y="134"/>
                    <a:pt x="659" y="119"/>
                  </a:cubicBezTo>
                  <a:lnTo>
                    <a:pt x="659" y="27"/>
                  </a:lnTo>
                  <a:close/>
                  <a:moveTo>
                    <a:pt x="312" y="1151"/>
                  </a:moveTo>
                  <a:cubicBezTo>
                    <a:pt x="312" y="1136"/>
                    <a:pt x="300" y="1123"/>
                    <a:pt x="285" y="1123"/>
                  </a:cubicBezTo>
                  <a:cubicBezTo>
                    <a:pt x="285" y="1123"/>
                    <a:pt x="285" y="1123"/>
                    <a:pt x="285" y="1123"/>
                  </a:cubicBezTo>
                  <a:cubicBezTo>
                    <a:pt x="270" y="1123"/>
                    <a:pt x="258" y="1136"/>
                    <a:pt x="258" y="1151"/>
                  </a:cubicBezTo>
                  <a:cubicBezTo>
                    <a:pt x="258" y="1243"/>
                    <a:pt x="258" y="1243"/>
                    <a:pt x="258" y="1243"/>
                  </a:cubicBezTo>
                  <a:cubicBezTo>
                    <a:pt x="258" y="1258"/>
                    <a:pt x="270" y="1270"/>
                    <a:pt x="285" y="1270"/>
                  </a:cubicBezTo>
                  <a:cubicBezTo>
                    <a:pt x="285" y="1270"/>
                    <a:pt x="285" y="1270"/>
                    <a:pt x="285" y="1270"/>
                  </a:cubicBezTo>
                  <a:cubicBezTo>
                    <a:pt x="300" y="1270"/>
                    <a:pt x="312" y="1258"/>
                    <a:pt x="312" y="1243"/>
                  </a:cubicBezTo>
                  <a:lnTo>
                    <a:pt x="312" y="1151"/>
                  </a:lnTo>
                  <a:close/>
                  <a:moveTo>
                    <a:pt x="486" y="1151"/>
                  </a:moveTo>
                  <a:cubicBezTo>
                    <a:pt x="486" y="1136"/>
                    <a:pt x="473" y="1123"/>
                    <a:pt x="458" y="1123"/>
                  </a:cubicBezTo>
                  <a:cubicBezTo>
                    <a:pt x="458" y="1123"/>
                    <a:pt x="458" y="1123"/>
                    <a:pt x="458" y="1123"/>
                  </a:cubicBezTo>
                  <a:cubicBezTo>
                    <a:pt x="443" y="1123"/>
                    <a:pt x="431" y="1136"/>
                    <a:pt x="431" y="1151"/>
                  </a:cubicBezTo>
                  <a:cubicBezTo>
                    <a:pt x="431" y="1243"/>
                    <a:pt x="431" y="1243"/>
                    <a:pt x="431" y="1243"/>
                  </a:cubicBezTo>
                  <a:cubicBezTo>
                    <a:pt x="431" y="1258"/>
                    <a:pt x="443" y="1270"/>
                    <a:pt x="458" y="1270"/>
                  </a:cubicBezTo>
                  <a:cubicBezTo>
                    <a:pt x="458" y="1270"/>
                    <a:pt x="458" y="1270"/>
                    <a:pt x="458" y="1270"/>
                  </a:cubicBezTo>
                  <a:cubicBezTo>
                    <a:pt x="473" y="1270"/>
                    <a:pt x="486" y="1258"/>
                    <a:pt x="486" y="1243"/>
                  </a:cubicBezTo>
                  <a:lnTo>
                    <a:pt x="486" y="1151"/>
                  </a:lnTo>
                  <a:close/>
                  <a:moveTo>
                    <a:pt x="832" y="1151"/>
                  </a:moveTo>
                  <a:cubicBezTo>
                    <a:pt x="832" y="1136"/>
                    <a:pt x="820" y="1123"/>
                    <a:pt x="805" y="1123"/>
                  </a:cubicBezTo>
                  <a:cubicBezTo>
                    <a:pt x="805" y="1123"/>
                    <a:pt x="805" y="1123"/>
                    <a:pt x="805" y="1123"/>
                  </a:cubicBezTo>
                  <a:cubicBezTo>
                    <a:pt x="790" y="1123"/>
                    <a:pt x="778" y="1136"/>
                    <a:pt x="778" y="1151"/>
                  </a:cubicBezTo>
                  <a:cubicBezTo>
                    <a:pt x="778" y="1243"/>
                    <a:pt x="778" y="1243"/>
                    <a:pt x="778" y="1243"/>
                  </a:cubicBezTo>
                  <a:cubicBezTo>
                    <a:pt x="778" y="1258"/>
                    <a:pt x="790" y="1270"/>
                    <a:pt x="805" y="1270"/>
                  </a:cubicBezTo>
                  <a:cubicBezTo>
                    <a:pt x="805" y="1270"/>
                    <a:pt x="805" y="1270"/>
                    <a:pt x="805" y="1270"/>
                  </a:cubicBezTo>
                  <a:cubicBezTo>
                    <a:pt x="820" y="1270"/>
                    <a:pt x="832" y="1258"/>
                    <a:pt x="832" y="1243"/>
                  </a:cubicBezTo>
                  <a:lnTo>
                    <a:pt x="832" y="1151"/>
                  </a:lnTo>
                  <a:close/>
                  <a:moveTo>
                    <a:pt x="1006" y="1151"/>
                  </a:moveTo>
                  <a:cubicBezTo>
                    <a:pt x="1006" y="1136"/>
                    <a:pt x="994" y="1123"/>
                    <a:pt x="979" y="1123"/>
                  </a:cubicBezTo>
                  <a:cubicBezTo>
                    <a:pt x="979" y="1123"/>
                    <a:pt x="979" y="1123"/>
                    <a:pt x="979" y="1123"/>
                  </a:cubicBezTo>
                  <a:cubicBezTo>
                    <a:pt x="963" y="1123"/>
                    <a:pt x="951" y="1136"/>
                    <a:pt x="951" y="1151"/>
                  </a:cubicBezTo>
                  <a:cubicBezTo>
                    <a:pt x="951" y="1243"/>
                    <a:pt x="951" y="1243"/>
                    <a:pt x="951" y="1243"/>
                  </a:cubicBezTo>
                  <a:cubicBezTo>
                    <a:pt x="951" y="1258"/>
                    <a:pt x="963" y="1270"/>
                    <a:pt x="979" y="1270"/>
                  </a:cubicBezTo>
                  <a:cubicBezTo>
                    <a:pt x="979" y="1270"/>
                    <a:pt x="979" y="1270"/>
                    <a:pt x="979" y="1270"/>
                  </a:cubicBezTo>
                  <a:cubicBezTo>
                    <a:pt x="994" y="1270"/>
                    <a:pt x="1006" y="1258"/>
                    <a:pt x="1006" y="1243"/>
                  </a:cubicBezTo>
                  <a:lnTo>
                    <a:pt x="1006" y="1151"/>
                  </a:lnTo>
                  <a:close/>
                  <a:moveTo>
                    <a:pt x="659" y="1151"/>
                  </a:moveTo>
                  <a:cubicBezTo>
                    <a:pt x="659" y="1136"/>
                    <a:pt x="647" y="1123"/>
                    <a:pt x="632" y="1123"/>
                  </a:cubicBezTo>
                  <a:cubicBezTo>
                    <a:pt x="632" y="1123"/>
                    <a:pt x="632" y="1123"/>
                    <a:pt x="632" y="1123"/>
                  </a:cubicBezTo>
                  <a:cubicBezTo>
                    <a:pt x="617" y="1123"/>
                    <a:pt x="604" y="1136"/>
                    <a:pt x="604" y="1151"/>
                  </a:cubicBezTo>
                  <a:cubicBezTo>
                    <a:pt x="604" y="1243"/>
                    <a:pt x="604" y="1243"/>
                    <a:pt x="604" y="1243"/>
                  </a:cubicBezTo>
                  <a:cubicBezTo>
                    <a:pt x="604" y="1258"/>
                    <a:pt x="617" y="1270"/>
                    <a:pt x="632" y="1270"/>
                  </a:cubicBezTo>
                  <a:cubicBezTo>
                    <a:pt x="632" y="1270"/>
                    <a:pt x="632" y="1270"/>
                    <a:pt x="632" y="1270"/>
                  </a:cubicBezTo>
                  <a:cubicBezTo>
                    <a:pt x="647" y="1270"/>
                    <a:pt x="659" y="1258"/>
                    <a:pt x="659" y="1243"/>
                  </a:cubicBezTo>
                  <a:lnTo>
                    <a:pt x="659" y="1151"/>
                  </a:lnTo>
                  <a:close/>
                  <a:moveTo>
                    <a:pt x="1141" y="952"/>
                  </a:moveTo>
                  <a:cubicBezTo>
                    <a:pt x="1126" y="952"/>
                    <a:pt x="1114" y="964"/>
                    <a:pt x="1114" y="979"/>
                  </a:cubicBezTo>
                  <a:cubicBezTo>
                    <a:pt x="1114" y="979"/>
                    <a:pt x="1114" y="979"/>
                    <a:pt x="1114" y="979"/>
                  </a:cubicBezTo>
                  <a:cubicBezTo>
                    <a:pt x="1114" y="995"/>
                    <a:pt x="1126" y="1007"/>
                    <a:pt x="1141" y="1007"/>
                  </a:cubicBezTo>
                  <a:cubicBezTo>
                    <a:pt x="1234" y="1007"/>
                    <a:pt x="1234" y="1007"/>
                    <a:pt x="1234" y="1007"/>
                  </a:cubicBezTo>
                  <a:cubicBezTo>
                    <a:pt x="1249" y="1007"/>
                    <a:pt x="1261" y="995"/>
                    <a:pt x="1261" y="979"/>
                  </a:cubicBezTo>
                  <a:cubicBezTo>
                    <a:pt x="1261" y="979"/>
                    <a:pt x="1261" y="979"/>
                    <a:pt x="1261" y="979"/>
                  </a:cubicBezTo>
                  <a:cubicBezTo>
                    <a:pt x="1261" y="964"/>
                    <a:pt x="1249" y="952"/>
                    <a:pt x="1234" y="952"/>
                  </a:cubicBezTo>
                  <a:lnTo>
                    <a:pt x="1141" y="952"/>
                  </a:lnTo>
                  <a:close/>
                  <a:moveTo>
                    <a:pt x="1141" y="779"/>
                  </a:moveTo>
                  <a:cubicBezTo>
                    <a:pt x="1126" y="779"/>
                    <a:pt x="1114" y="791"/>
                    <a:pt x="1114" y="806"/>
                  </a:cubicBezTo>
                  <a:cubicBezTo>
                    <a:pt x="1114" y="806"/>
                    <a:pt x="1114" y="806"/>
                    <a:pt x="1114" y="806"/>
                  </a:cubicBezTo>
                  <a:cubicBezTo>
                    <a:pt x="1114" y="821"/>
                    <a:pt x="1126" y="833"/>
                    <a:pt x="1141" y="833"/>
                  </a:cubicBezTo>
                  <a:cubicBezTo>
                    <a:pt x="1234" y="833"/>
                    <a:pt x="1234" y="833"/>
                    <a:pt x="1234" y="833"/>
                  </a:cubicBezTo>
                  <a:cubicBezTo>
                    <a:pt x="1249" y="833"/>
                    <a:pt x="1261" y="821"/>
                    <a:pt x="1261" y="806"/>
                  </a:cubicBezTo>
                  <a:cubicBezTo>
                    <a:pt x="1261" y="806"/>
                    <a:pt x="1261" y="806"/>
                    <a:pt x="1261" y="806"/>
                  </a:cubicBezTo>
                  <a:cubicBezTo>
                    <a:pt x="1261" y="791"/>
                    <a:pt x="1249" y="779"/>
                    <a:pt x="1234" y="779"/>
                  </a:cubicBezTo>
                  <a:lnTo>
                    <a:pt x="1141" y="779"/>
                  </a:lnTo>
                  <a:close/>
                  <a:moveTo>
                    <a:pt x="1141" y="432"/>
                  </a:moveTo>
                  <a:cubicBezTo>
                    <a:pt x="1126" y="432"/>
                    <a:pt x="1114" y="444"/>
                    <a:pt x="1114" y="459"/>
                  </a:cubicBezTo>
                  <a:cubicBezTo>
                    <a:pt x="1114" y="459"/>
                    <a:pt x="1114" y="459"/>
                    <a:pt x="1114" y="459"/>
                  </a:cubicBezTo>
                  <a:cubicBezTo>
                    <a:pt x="1114" y="474"/>
                    <a:pt x="1126" y="487"/>
                    <a:pt x="1141" y="487"/>
                  </a:cubicBezTo>
                  <a:cubicBezTo>
                    <a:pt x="1234" y="487"/>
                    <a:pt x="1234" y="487"/>
                    <a:pt x="1234" y="487"/>
                  </a:cubicBezTo>
                  <a:cubicBezTo>
                    <a:pt x="1249" y="487"/>
                    <a:pt x="1261" y="474"/>
                    <a:pt x="1261" y="459"/>
                  </a:cubicBezTo>
                  <a:cubicBezTo>
                    <a:pt x="1261" y="459"/>
                    <a:pt x="1261" y="459"/>
                    <a:pt x="1261" y="459"/>
                  </a:cubicBezTo>
                  <a:cubicBezTo>
                    <a:pt x="1261" y="444"/>
                    <a:pt x="1249" y="432"/>
                    <a:pt x="1234" y="432"/>
                  </a:cubicBezTo>
                  <a:lnTo>
                    <a:pt x="1141" y="432"/>
                  </a:lnTo>
                  <a:close/>
                  <a:moveTo>
                    <a:pt x="1141" y="258"/>
                  </a:moveTo>
                  <a:cubicBezTo>
                    <a:pt x="1126" y="258"/>
                    <a:pt x="1114" y="271"/>
                    <a:pt x="1114" y="286"/>
                  </a:cubicBezTo>
                  <a:cubicBezTo>
                    <a:pt x="1114" y="286"/>
                    <a:pt x="1114" y="286"/>
                    <a:pt x="1114" y="286"/>
                  </a:cubicBezTo>
                  <a:cubicBezTo>
                    <a:pt x="1114" y="301"/>
                    <a:pt x="1126" y="313"/>
                    <a:pt x="1141" y="313"/>
                  </a:cubicBezTo>
                  <a:cubicBezTo>
                    <a:pt x="1234" y="313"/>
                    <a:pt x="1234" y="313"/>
                    <a:pt x="1234" y="313"/>
                  </a:cubicBezTo>
                  <a:cubicBezTo>
                    <a:pt x="1249" y="313"/>
                    <a:pt x="1261" y="301"/>
                    <a:pt x="1261" y="286"/>
                  </a:cubicBezTo>
                  <a:cubicBezTo>
                    <a:pt x="1261" y="286"/>
                    <a:pt x="1261" y="286"/>
                    <a:pt x="1261" y="286"/>
                  </a:cubicBezTo>
                  <a:cubicBezTo>
                    <a:pt x="1261" y="271"/>
                    <a:pt x="1249" y="258"/>
                    <a:pt x="1234" y="258"/>
                  </a:cubicBezTo>
                  <a:lnTo>
                    <a:pt x="1141" y="258"/>
                  </a:lnTo>
                  <a:close/>
                  <a:moveTo>
                    <a:pt x="1141" y="605"/>
                  </a:moveTo>
                  <a:cubicBezTo>
                    <a:pt x="1126" y="605"/>
                    <a:pt x="1114" y="618"/>
                    <a:pt x="1114" y="633"/>
                  </a:cubicBezTo>
                  <a:cubicBezTo>
                    <a:pt x="1114" y="633"/>
                    <a:pt x="1114" y="633"/>
                    <a:pt x="1114" y="633"/>
                  </a:cubicBezTo>
                  <a:cubicBezTo>
                    <a:pt x="1114" y="648"/>
                    <a:pt x="1126" y="660"/>
                    <a:pt x="1141" y="660"/>
                  </a:cubicBezTo>
                  <a:cubicBezTo>
                    <a:pt x="1234" y="660"/>
                    <a:pt x="1234" y="660"/>
                    <a:pt x="1234" y="660"/>
                  </a:cubicBezTo>
                  <a:cubicBezTo>
                    <a:pt x="1249" y="660"/>
                    <a:pt x="1261" y="648"/>
                    <a:pt x="1261" y="633"/>
                  </a:cubicBezTo>
                  <a:cubicBezTo>
                    <a:pt x="1261" y="633"/>
                    <a:pt x="1261" y="633"/>
                    <a:pt x="1261" y="633"/>
                  </a:cubicBezTo>
                  <a:cubicBezTo>
                    <a:pt x="1261" y="618"/>
                    <a:pt x="1249" y="605"/>
                    <a:pt x="1234" y="605"/>
                  </a:cubicBezTo>
                  <a:lnTo>
                    <a:pt x="1141" y="605"/>
                  </a:lnTo>
                  <a:close/>
                  <a:moveTo>
                    <a:pt x="27" y="952"/>
                  </a:moveTo>
                  <a:cubicBezTo>
                    <a:pt x="12" y="952"/>
                    <a:pt x="0" y="964"/>
                    <a:pt x="0" y="979"/>
                  </a:cubicBezTo>
                  <a:cubicBezTo>
                    <a:pt x="0" y="979"/>
                    <a:pt x="0" y="979"/>
                    <a:pt x="0" y="979"/>
                  </a:cubicBezTo>
                  <a:cubicBezTo>
                    <a:pt x="0" y="995"/>
                    <a:pt x="12" y="1007"/>
                    <a:pt x="27" y="1007"/>
                  </a:cubicBezTo>
                  <a:cubicBezTo>
                    <a:pt x="119" y="1007"/>
                    <a:pt x="119" y="1007"/>
                    <a:pt x="119" y="1007"/>
                  </a:cubicBezTo>
                  <a:cubicBezTo>
                    <a:pt x="134" y="1007"/>
                    <a:pt x="146" y="995"/>
                    <a:pt x="146" y="979"/>
                  </a:cubicBezTo>
                  <a:cubicBezTo>
                    <a:pt x="146" y="979"/>
                    <a:pt x="146" y="979"/>
                    <a:pt x="146" y="979"/>
                  </a:cubicBezTo>
                  <a:cubicBezTo>
                    <a:pt x="146" y="964"/>
                    <a:pt x="134" y="952"/>
                    <a:pt x="119" y="952"/>
                  </a:cubicBezTo>
                  <a:lnTo>
                    <a:pt x="27" y="952"/>
                  </a:lnTo>
                  <a:close/>
                  <a:moveTo>
                    <a:pt x="27" y="779"/>
                  </a:moveTo>
                  <a:cubicBezTo>
                    <a:pt x="12" y="779"/>
                    <a:pt x="0" y="791"/>
                    <a:pt x="0" y="806"/>
                  </a:cubicBezTo>
                  <a:cubicBezTo>
                    <a:pt x="0" y="806"/>
                    <a:pt x="0" y="806"/>
                    <a:pt x="0" y="806"/>
                  </a:cubicBezTo>
                  <a:cubicBezTo>
                    <a:pt x="0" y="821"/>
                    <a:pt x="12" y="833"/>
                    <a:pt x="27" y="833"/>
                  </a:cubicBezTo>
                  <a:cubicBezTo>
                    <a:pt x="119" y="833"/>
                    <a:pt x="119" y="833"/>
                    <a:pt x="119" y="833"/>
                  </a:cubicBezTo>
                  <a:cubicBezTo>
                    <a:pt x="134" y="833"/>
                    <a:pt x="146" y="821"/>
                    <a:pt x="146" y="806"/>
                  </a:cubicBezTo>
                  <a:cubicBezTo>
                    <a:pt x="146" y="806"/>
                    <a:pt x="146" y="806"/>
                    <a:pt x="146" y="806"/>
                  </a:cubicBezTo>
                  <a:cubicBezTo>
                    <a:pt x="146" y="791"/>
                    <a:pt x="134" y="779"/>
                    <a:pt x="119" y="779"/>
                  </a:cubicBezTo>
                  <a:lnTo>
                    <a:pt x="27" y="779"/>
                  </a:lnTo>
                  <a:close/>
                  <a:moveTo>
                    <a:pt x="27" y="432"/>
                  </a:moveTo>
                  <a:cubicBezTo>
                    <a:pt x="12" y="432"/>
                    <a:pt x="0" y="444"/>
                    <a:pt x="0" y="459"/>
                  </a:cubicBezTo>
                  <a:cubicBezTo>
                    <a:pt x="0" y="459"/>
                    <a:pt x="0" y="459"/>
                    <a:pt x="0" y="459"/>
                  </a:cubicBezTo>
                  <a:cubicBezTo>
                    <a:pt x="0" y="474"/>
                    <a:pt x="12" y="487"/>
                    <a:pt x="27" y="487"/>
                  </a:cubicBezTo>
                  <a:cubicBezTo>
                    <a:pt x="119" y="487"/>
                    <a:pt x="119" y="487"/>
                    <a:pt x="119" y="487"/>
                  </a:cubicBezTo>
                  <a:cubicBezTo>
                    <a:pt x="134" y="487"/>
                    <a:pt x="146" y="474"/>
                    <a:pt x="146" y="459"/>
                  </a:cubicBezTo>
                  <a:cubicBezTo>
                    <a:pt x="146" y="459"/>
                    <a:pt x="146" y="459"/>
                    <a:pt x="146" y="459"/>
                  </a:cubicBezTo>
                  <a:cubicBezTo>
                    <a:pt x="146" y="444"/>
                    <a:pt x="134" y="432"/>
                    <a:pt x="119" y="432"/>
                  </a:cubicBezTo>
                  <a:lnTo>
                    <a:pt x="27" y="432"/>
                  </a:lnTo>
                  <a:close/>
                  <a:moveTo>
                    <a:pt x="27" y="258"/>
                  </a:moveTo>
                  <a:cubicBezTo>
                    <a:pt x="12" y="258"/>
                    <a:pt x="0" y="271"/>
                    <a:pt x="0" y="286"/>
                  </a:cubicBezTo>
                  <a:cubicBezTo>
                    <a:pt x="0" y="286"/>
                    <a:pt x="0" y="286"/>
                    <a:pt x="0" y="286"/>
                  </a:cubicBezTo>
                  <a:cubicBezTo>
                    <a:pt x="0" y="301"/>
                    <a:pt x="12" y="313"/>
                    <a:pt x="27" y="313"/>
                  </a:cubicBezTo>
                  <a:cubicBezTo>
                    <a:pt x="119" y="313"/>
                    <a:pt x="119" y="313"/>
                    <a:pt x="119" y="313"/>
                  </a:cubicBezTo>
                  <a:cubicBezTo>
                    <a:pt x="134" y="313"/>
                    <a:pt x="146" y="301"/>
                    <a:pt x="146" y="286"/>
                  </a:cubicBezTo>
                  <a:cubicBezTo>
                    <a:pt x="146" y="286"/>
                    <a:pt x="146" y="286"/>
                    <a:pt x="146" y="286"/>
                  </a:cubicBezTo>
                  <a:cubicBezTo>
                    <a:pt x="146" y="271"/>
                    <a:pt x="134" y="258"/>
                    <a:pt x="119" y="258"/>
                  </a:cubicBezTo>
                  <a:lnTo>
                    <a:pt x="27" y="258"/>
                  </a:lnTo>
                  <a:close/>
                  <a:moveTo>
                    <a:pt x="27" y="605"/>
                  </a:moveTo>
                  <a:cubicBezTo>
                    <a:pt x="12" y="605"/>
                    <a:pt x="0" y="618"/>
                    <a:pt x="0" y="633"/>
                  </a:cubicBezTo>
                  <a:cubicBezTo>
                    <a:pt x="0" y="633"/>
                    <a:pt x="0" y="633"/>
                    <a:pt x="0" y="633"/>
                  </a:cubicBezTo>
                  <a:cubicBezTo>
                    <a:pt x="0" y="648"/>
                    <a:pt x="12" y="660"/>
                    <a:pt x="27" y="660"/>
                  </a:cubicBezTo>
                  <a:cubicBezTo>
                    <a:pt x="119" y="660"/>
                    <a:pt x="119" y="660"/>
                    <a:pt x="119" y="660"/>
                  </a:cubicBezTo>
                  <a:cubicBezTo>
                    <a:pt x="134" y="660"/>
                    <a:pt x="146" y="648"/>
                    <a:pt x="146" y="633"/>
                  </a:cubicBezTo>
                  <a:cubicBezTo>
                    <a:pt x="146" y="633"/>
                    <a:pt x="146" y="633"/>
                    <a:pt x="146" y="633"/>
                  </a:cubicBezTo>
                  <a:cubicBezTo>
                    <a:pt x="146" y="618"/>
                    <a:pt x="134" y="605"/>
                    <a:pt x="119" y="605"/>
                  </a:cubicBezTo>
                  <a:lnTo>
                    <a:pt x="27" y="605"/>
                  </a:lnTo>
                  <a:close/>
                  <a:moveTo>
                    <a:pt x="197" y="255"/>
                  </a:moveTo>
                  <a:cubicBezTo>
                    <a:pt x="197" y="225"/>
                    <a:pt x="222" y="201"/>
                    <a:pt x="252" y="201"/>
                  </a:cubicBezTo>
                  <a:cubicBezTo>
                    <a:pt x="1011" y="201"/>
                    <a:pt x="1011" y="201"/>
                    <a:pt x="1011" y="201"/>
                  </a:cubicBezTo>
                  <a:cubicBezTo>
                    <a:pt x="1042" y="201"/>
                    <a:pt x="1066" y="225"/>
                    <a:pt x="1066" y="255"/>
                  </a:cubicBezTo>
                  <a:cubicBezTo>
                    <a:pt x="1066" y="1015"/>
                    <a:pt x="1066" y="1015"/>
                    <a:pt x="1066" y="1015"/>
                  </a:cubicBezTo>
                  <a:cubicBezTo>
                    <a:pt x="1066" y="1045"/>
                    <a:pt x="1042" y="1070"/>
                    <a:pt x="1011" y="1070"/>
                  </a:cubicBezTo>
                  <a:cubicBezTo>
                    <a:pt x="252" y="1070"/>
                    <a:pt x="252" y="1070"/>
                    <a:pt x="252" y="1070"/>
                  </a:cubicBezTo>
                  <a:cubicBezTo>
                    <a:pt x="222" y="1070"/>
                    <a:pt x="197" y="1045"/>
                    <a:pt x="197" y="1015"/>
                  </a:cubicBezTo>
                  <a:lnTo>
                    <a:pt x="197" y="255"/>
                  </a:lnTo>
                  <a:close/>
                  <a:moveTo>
                    <a:pt x="512" y="732"/>
                  </a:moveTo>
                  <a:cubicBezTo>
                    <a:pt x="512" y="609"/>
                    <a:pt x="512" y="609"/>
                    <a:pt x="512" y="609"/>
                  </a:cubicBezTo>
                  <a:cubicBezTo>
                    <a:pt x="399" y="609"/>
                    <a:pt x="399" y="609"/>
                    <a:pt x="399" y="609"/>
                  </a:cubicBezTo>
                  <a:cubicBezTo>
                    <a:pt x="399" y="661"/>
                    <a:pt x="399" y="661"/>
                    <a:pt x="399" y="661"/>
                  </a:cubicBezTo>
                  <a:cubicBezTo>
                    <a:pt x="443" y="661"/>
                    <a:pt x="443" y="661"/>
                    <a:pt x="443" y="661"/>
                  </a:cubicBezTo>
                  <a:cubicBezTo>
                    <a:pt x="443" y="694"/>
                    <a:pt x="443" y="694"/>
                    <a:pt x="443" y="694"/>
                  </a:cubicBezTo>
                  <a:cubicBezTo>
                    <a:pt x="442" y="694"/>
                    <a:pt x="440" y="694"/>
                    <a:pt x="436" y="695"/>
                  </a:cubicBezTo>
                  <a:cubicBezTo>
                    <a:pt x="433" y="695"/>
                    <a:pt x="430" y="695"/>
                    <a:pt x="426" y="695"/>
                  </a:cubicBezTo>
                  <a:cubicBezTo>
                    <a:pt x="420" y="695"/>
                    <a:pt x="413" y="694"/>
                    <a:pt x="407" y="692"/>
                  </a:cubicBezTo>
                  <a:cubicBezTo>
                    <a:pt x="400" y="690"/>
                    <a:pt x="395" y="687"/>
                    <a:pt x="389" y="682"/>
                  </a:cubicBezTo>
                  <a:cubicBezTo>
                    <a:pt x="384" y="678"/>
                    <a:pt x="380" y="671"/>
                    <a:pt x="377" y="664"/>
                  </a:cubicBezTo>
                  <a:cubicBezTo>
                    <a:pt x="374" y="656"/>
                    <a:pt x="372" y="646"/>
                    <a:pt x="372" y="634"/>
                  </a:cubicBezTo>
                  <a:cubicBezTo>
                    <a:pt x="372" y="623"/>
                    <a:pt x="374" y="614"/>
                    <a:pt x="377" y="606"/>
                  </a:cubicBezTo>
                  <a:cubicBezTo>
                    <a:pt x="380" y="598"/>
                    <a:pt x="385" y="591"/>
                    <a:pt x="390" y="586"/>
                  </a:cubicBezTo>
                  <a:cubicBezTo>
                    <a:pt x="396" y="580"/>
                    <a:pt x="403" y="576"/>
                    <a:pt x="410" y="574"/>
                  </a:cubicBezTo>
                  <a:cubicBezTo>
                    <a:pt x="418" y="571"/>
                    <a:pt x="426" y="570"/>
                    <a:pt x="434" y="570"/>
                  </a:cubicBezTo>
                  <a:cubicBezTo>
                    <a:pt x="442" y="570"/>
                    <a:pt x="449" y="570"/>
                    <a:pt x="456" y="571"/>
                  </a:cubicBezTo>
                  <a:cubicBezTo>
                    <a:pt x="462" y="572"/>
                    <a:pt x="467" y="573"/>
                    <a:pt x="472" y="574"/>
                  </a:cubicBezTo>
                  <a:cubicBezTo>
                    <a:pt x="477" y="575"/>
                    <a:pt x="481" y="577"/>
                    <a:pt x="485" y="578"/>
                  </a:cubicBezTo>
                  <a:cubicBezTo>
                    <a:pt x="489" y="580"/>
                    <a:pt x="493" y="581"/>
                    <a:pt x="497" y="583"/>
                  </a:cubicBezTo>
                  <a:cubicBezTo>
                    <a:pt x="497" y="522"/>
                    <a:pt x="497" y="522"/>
                    <a:pt x="497" y="522"/>
                  </a:cubicBezTo>
                  <a:cubicBezTo>
                    <a:pt x="493" y="522"/>
                    <a:pt x="489" y="521"/>
                    <a:pt x="485" y="520"/>
                  </a:cubicBezTo>
                  <a:cubicBezTo>
                    <a:pt x="480" y="519"/>
                    <a:pt x="475" y="518"/>
                    <a:pt x="470" y="517"/>
                  </a:cubicBezTo>
                  <a:cubicBezTo>
                    <a:pt x="464" y="516"/>
                    <a:pt x="458" y="515"/>
                    <a:pt x="452" y="515"/>
                  </a:cubicBezTo>
                  <a:cubicBezTo>
                    <a:pt x="446" y="514"/>
                    <a:pt x="440" y="514"/>
                    <a:pt x="433" y="514"/>
                  </a:cubicBezTo>
                  <a:cubicBezTo>
                    <a:pt x="417" y="514"/>
                    <a:pt x="403" y="515"/>
                    <a:pt x="390" y="519"/>
                  </a:cubicBezTo>
                  <a:cubicBezTo>
                    <a:pt x="377" y="522"/>
                    <a:pt x="366" y="526"/>
                    <a:pt x="356" y="532"/>
                  </a:cubicBezTo>
                  <a:cubicBezTo>
                    <a:pt x="346" y="537"/>
                    <a:pt x="337" y="544"/>
                    <a:pt x="330" y="552"/>
                  </a:cubicBezTo>
                  <a:cubicBezTo>
                    <a:pt x="323" y="560"/>
                    <a:pt x="317" y="568"/>
                    <a:pt x="312" y="577"/>
                  </a:cubicBezTo>
                  <a:cubicBezTo>
                    <a:pt x="308" y="586"/>
                    <a:pt x="304" y="596"/>
                    <a:pt x="302" y="606"/>
                  </a:cubicBezTo>
                  <a:cubicBezTo>
                    <a:pt x="300" y="616"/>
                    <a:pt x="299" y="626"/>
                    <a:pt x="299" y="637"/>
                  </a:cubicBezTo>
                  <a:cubicBezTo>
                    <a:pt x="299" y="654"/>
                    <a:pt x="301" y="670"/>
                    <a:pt x="307" y="684"/>
                  </a:cubicBezTo>
                  <a:cubicBezTo>
                    <a:pt x="312" y="699"/>
                    <a:pt x="320" y="711"/>
                    <a:pt x="331" y="721"/>
                  </a:cubicBezTo>
                  <a:cubicBezTo>
                    <a:pt x="341" y="731"/>
                    <a:pt x="355" y="738"/>
                    <a:pt x="370" y="743"/>
                  </a:cubicBezTo>
                  <a:cubicBezTo>
                    <a:pt x="386" y="749"/>
                    <a:pt x="404" y="751"/>
                    <a:pt x="425" y="751"/>
                  </a:cubicBezTo>
                  <a:cubicBezTo>
                    <a:pt x="435" y="751"/>
                    <a:pt x="444" y="751"/>
                    <a:pt x="454" y="749"/>
                  </a:cubicBezTo>
                  <a:cubicBezTo>
                    <a:pt x="463" y="748"/>
                    <a:pt x="471" y="746"/>
                    <a:pt x="479" y="744"/>
                  </a:cubicBezTo>
                  <a:cubicBezTo>
                    <a:pt x="487" y="742"/>
                    <a:pt x="494" y="740"/>
                    <a:pt x="500" y="738"/>
                  </a:cubicBezTo>
                  <a:cubicBezTo>
                    <a:pt x="505" y="736"/>
                    <a:pt x="510" y="734"/>
                    <a:pt x="512" y="732"/>
                  </a:cubicBezTo>
                  <a:close/>
                  <a:moveTo>
                    <a:pt x="731" y="558"/>
                  </a:moveTo>
                  <a:cubicBezTo>
                    <a:pt x="727" y="549"/>
                    <a:pt x="721" y="541"/>
                    <a:pt x="713" y="535"/>
                  </a:cubicBezTo>
                  <a:cubicBezTo>
                    <a:pt x="705" y="529"/>
                    <a:pt x="695" y="524"/>
                    <a:pt x="684" y="522"/>
                  </a:cubicBezTo>
                  <a:cubicBezTo>
                    <a:pt x="672" y="519"/>
                    <a:pt x="659" y="518"/>
                    <a:pt x="644" y="518"/>
                  </a:cubicBezTo>
                  <a:cubicBezTo>
                    <a:pt x="550" y="518"/>
                    <a:pt x="550" y="518"/>
                    <a:pt x="550" y="518"/>
                  </a:cubicBezTo>
                  <a:cubicBezTo>
                    <a:pt x="550" y="747"/>
                    <a:pt x="550" y="747"/>
                    <a:pt x="550" y="747"/>
                  </a:cubicBezTo>
                  <a:cubicBezTo>
                    <a:pt x="619" y="747"/>
                    <a:pt x="619" y="747"/>
                    <a:pt x="619" y="747"/>
                  </a:cubicBezTo>
                  <a:cubicBezTo>
                    <a:pt x="619" y="674"/>
                    <a:pt x="619" y="674"/>
                    <a:pt x="619" y="674"/>
                  </a:cubicBezTo>
                  <a:cubicBezTo>
                    <a:pt x="640" y="674"/>
                    <a:pt x="640" y="674"/>
                    <a:pt x="640" y="674"/>
                  </a:cubicBezTo>
                  <a:cubicBezTo>
                    <a:pt x="655" y="674"/>
                    <a:pt x="669" y="672"/>
                    <a:pt x="681" y="668"/>
                  </a:cubicBezTo>
                  <a:cubicBezTo>
                    <a:pt x="693" y="664"/>
                    <a:pt x="703" y="658"/>
                    <a:pt x="711" y="651"/>
                  </a:cubicBezTo>
                  <a:cubicBezTo>
                    <a:pt x="720" y="644"/>
                    <a:pt x="726" y="635"/>
                    <a:pt x="731" y="626"/>
                  </a:cubicBezTo>
                  <a:cubicBezTo>
                    <a:pt x="735" y="616"/>
                    <a:pt x="737" y="605"/>
                    <a:pt x="737" y="593"/>
                  </a:cubicBezTo>
                  <a:cubicBezTo>
                    <a:pt x="737" y="580"/>
                    <a:pt x="735" y="568"/>
                    <a:pt x="731" y="558"/>
                  </a:cubicBezTo>
                  <a:close/>
                  <a:moveTo>
                    <a:pt x="663" y="607"/>
                  </a:moveTo>
                  <a:cubicBezTo>
                    <a:pt x="662" y="611"/>
                    <a:pt x="660" y="614"/>
                    <a:pt x="658" y="616"/>
                  </a:cubicBezTo>
                  <a:cubicBezTo>
                    <a:pt x="655" y="619"/>
                    <a:pt x="652" y="621"/>
                    <a:pt x="648" y="622"/>
                  </a:cubicBezTo>
                  <a:cubicBezTo>
                    <a:pt x="645" y="623"/>
                    <a:pt x="640" y="624"/>
                    <a:pt x="634" y="624"/>
                  </a:cubicBezTo>
                  <a:cubicBezTo>
                    <a:pt x="619" y="624"/>
                    <a:pt x="619" y="624"/>
                    <a:pt x="619" y="624"/>
                  </a:cubicBezTo>
                  <a:cubicBezTo>
                    <a:pt x="619" y="567"/>
                    <a:pt x="619" y="567"/>
                    <a:pt x="619" y="567"/>
                  </a:cubicBezTo>
                  <a:cubicBezTo>
                    <a:pt x="632" y="567"/>
                    <a:pt x="632" y="567"/>
                    <a:pt x="632" y="567"/>
                  </a:cubicBezTo>
                  <a:cubicBezTo>
                    <a:pt x="636" y="567"/>
                    <a:pt x="641" y="568"/>
                    <a:pt x="644" y="569"/>
                  </a:cubicBezTo>
                  <a:cubicBezTo>
                    <a:pt x="648" y="570"/>
                    <a:pt x="652" y="571"/>
                    <a:pt x="655" y="574"/>
                  </a:cubicBezTo>
                  <a:cubicBezTo>
                    <a:pt x="658" y="576"/>
                    <a:pt x="660" y="579"/>
                    <a:pt x="662" y="582"/>
                  </a:cubicBezTo>
                  <a:cubicBezTo>
                    <a:pt x="663" y="586"/>
                    <a:pt x="664" y="590"/>
                    <a:pt x="664" y="596"/>
                  </a:cubicBezTo>
                  <a:cubicBezTo>
                    <a:pt x="664" y="600"/>
                    <a:pt x="664" y="604"/>
                    <a:pt x="663" y="607"/>
                  </a:cubicBezTo>
                  <a:close/>
                  <a:moveTo>
                    <a:pt x="965" y="642"/>
                  </a:moveTo>
                  <a:cubicBezTo>
                    <a:pt x="965" y="518"/>
                    <a:pt x="965" y="518"/>
                    <a:pt x="965" y="518"/>
                  </a:cubicBezTo>
                  <a:cubicBezTo>
                    <a:pt x="895" y="518"/>
                    <a:pt x="895" y="518"/>
                    <a:pt x="895" y="518"/>
                  </a:cubicBezTo>
                  <a:cubicBezTo>
                    <a:pt x="895" y="648"/>
                    <a:pt x="895" y="648"/>
                    <a:pt x="895" y="648"/>
                  </a:cubicBezTo>
                  <a:cubicBezTo>
                    <a:pt x="895" y="656"/>
                    <a:pt x="894" y="663"/>
                    <a:pt x="893" y="668"/>
                  </a:cubicBezTo>
                  <a:cubicBezTo>
                    <a:pt x="891" y="674"/>
                    <a:pt x="889" y="679"/>
                    <a:pt x="886" y="682"/>
                  </a:cubicBezTo>
                  <a:cubicBezTo>
                    <a:pt x="883" y="686"/>
                    <a:pt x="880" y="688"/>
                    <a:pt x="876" y="690"/>
                  </a:cubicBezTo>
                  <a:cubicBezTo>
                    <a:pt x="872" y="691"/>
                    <a:pt x="868" y="692"/>
                    <a:pt x="864" y="692"/>
                  </a:cubicBezTo>
                  <a:cubicBezTo>
                    <a:pt x="859" y="692"/>
                    <a:pt x="855" y="691"/>
                    <a:pt x="852" y="690"/>
                  </a:cubicBezTo>
                  <a:cubicBezTo>
                    <a:pt x="848" y="688"/>
                    <a:pt x="844" y="686"/>
                    <a:pt x="841" y="682"/>
                  </a:cubicBezTo>
                  <a:cubicBezTo>
                    <a:pt x="838" y="679"/>
                    <a:pt x="836" y="674"/>
                    <a:pt x="834" y="668"/>
                  </a:cubicBezTo>
                  <a:cubicBezTo>
                    <a:pt x="833" y="662"/>
                    <a:pt x="832" y="655"/>
                    <a:pt x="832" y="646"/>
                  </a:cubicBezTo>
                  <a:cubicBezTo>
                    <a:pt x="832" y="518"/>
                    <a:pt x="832" y="518"/>
                    <a:pt x="832" y="518"/>
                  </a:cubicBezTo>
                  <a:cubicBezTo>
                    <a:pt x="762" y="518"/>
                    <a:pt x="762" y="518"/>
                    <a:pt x="762" y="518"/>
                  </a:cubicBezTo>
                  <a:cubicBezTo>
                    <a:pt x="762" y="644"/>
                    <a:pt x="762" y="644"/>
                    <a:pt x="762" y="644"/>
                  </a:cubicBezTo>
                  <a:cubicBezTo>
                    <a:pt x="762" y="680"/>
                    <a:pt x="771" y="707"/>
                    <a:pt x="788" y="725"/>
                  </a:cubicBezTo>
                  <a:cubicBezTo>
                    <a:pt x="804" y="742"/>
                    <a:pt x="829" y="751"/>
                    <a:pt x="862" y="751"/>
                  </a:cubicBezTo>
                  <a:cubicBezTo>
                    <a:pt x="879" y="751"/>
                    <a:pt x="894" y="749"/>
                    <a:pt x="907" y="745"/>
                  </a:cubicBezTo>
                  <a:cubicBezTo>
                    <a:pt x="920" y="741"/>
                    <a:pt x="930" y="734"/>
                    <a:pt x="939" y="725"/>
                  </a:cubicBezTo>
                  <a:cubicBezTo>
                    <a:pt x="948" y="716"/>
                    <a:pt x="954" y="705"/>
                    <a:pt x="958" y="691"/>
                  </a:cubicBezTo>
                  <a:cubicBezTo>
                    <a:pt x="963" y="678"/>
                    <a:pt x="965" y="661"/>
                    <a:pt x="965" y="64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Rectangle 41"/>
            <p:cNvSpPr/>
            <p:nvPr/>
          </p:nvSpPr>
          <p:spPr bwMode="auto">
            <a:xfrm>
              <a:off x="11395866" y="839209"/>
              <a:ext cx="581025" cy="45494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accent2">
                      <a:lumMod val="75000"/>
                    </a:schemeClr>
                  </a:solidFill>
                  <a:latin typeface="+mj-lt"/>
                </a:rPr>
                <a:t>TPM</a:t>
              </a:r>
            </a:p>
          </p:txBody>
        </p:sp>
      </p:grpSp>
      <p:grpSp>
        <p:nvGrpSpPr>
          <p:cNvPr id="9" name="Group 8"/>
          <p:cNvGrpSpPr/>
          <p:nvPr/>
        </p:nvGrpSpPr>
        <p:grpSpPr>
          <a:xfrm>
            <a:off x="9649356" y="1659252"/>
            <a:ext cx="1960022" cy="1394247"/>
            <a:chOff x="9649356" y="1659252"/>
            <a:chExt cx="1960022" cy="1394247"/>
          </a:xfrm>
        </p:grpSpPr>
        <p:sp>
          <p:nvSpPr>
            <p:cNvPr id="8" name="Rounded Rectangle 7"/>
            <p:cNvSpPr/>
            <p:nvPr/>
          </p:nvSpPr>
          <p:spPr bwMode="auto">
            <a:xfrm>
              <a:off x="9649356" y="1659252"/>
              <a:ext cx="1960022" cy="1394247"/>
            </a:xfrm>
            <a:prstGeom prst="roundRect">
              <a:avLst>
                <a:gd name="adj" fmla="val 792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9" name="TextBox 18"/>
            <p:cNvSpPr txBox="1"/>
            <p:nvPr/>
          </p:nvSpPr>
          <p:spPr>
            <a:xfrm>
              <a:off x="10622566" y="1984473"/>
              <a:ext cx="850297" cy="738664"/>
            </a:xfrm>
            <a:prstGeom prst="rect">
              <a:avLst/>
            </a:prstGeom>
            <a:noFill/>
          </p:spPr>
          <p:txBody>
            <a:bodyPr wrap="none" lIns="0" tIns="0" rIns="0" bIns="0" rtlCol="0">
              <a:spAutoFit/>
            </a:bodyPr>
            <a:lstStyle/>
            <a:p>
              <a:pPr algn="ctr"/>
              <a:r>
                <a:rPr lang="en-US" sz="2400" b="1" dirty="0" smtClean="0">
                  <a:gradFill>
                    <a:gsLst>
                      <a:gs pos="0">
                        <a:schemeClr val="tx1"/>
                      </a:gs>
                      <a:gs pos="86000">
                        <a:schemeClr val="tx1"/>
                      </a:gs>
                    </a:gsLst>
                    <a:lin ang="5400000" scaled="0"/>
                  </a:gradFill>
                </a:rPr>
                <a:t>Smart </a:t>
              </a:r>
            </a:p>
            <a:p>
              <a:pPr algn="ctr"/>
              <a:r>
                <a:rPr lang="en-US" sz="2400" b="1" dirty="0" smtClean="0">
                  <a:gradFill>
                    <a:gsLst>
                      <a:gs pos="0">
                        <a:schemeClr val="tx1"/>
                      </a:gs>
                      <a:gs pos="86000">
                        <a:schemeClr val="tx1"/>
                      </a:gs>
                    </a:gsLst>
                    <a:lin ang="5400000" scaled="0"/>
                  </a:gradFill>
                </a:rPr>
                <a:t>Card</a:t>
              </a:r>
            </a:p>
          </p:txBody>
        </p:sp>
        <p:pic>
          <p:nvPicPr>
            <p:cNvPr id="7" name="Picture 6"/>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747128" y="2056823"/>
              <a:ext cx="662398" cy="595123"/>
            </a:xfrm>
            <a:prstGeom prst="rect">
              <a:avLst/>
            </a:prstGeom>
          </p:spPr>
        </p:pic>
      </p:grpSp>
      <p:sp>
        <p:nvSpPr>
          <p:cNvPr id="5" name="Rectangle 4"/>
          <p:cNvSpPr/>
          <p:nvPr/>
        </p:nvSpPr>
        <p:spPr bwMode="auto">
          <a:xfrm>
            <a:off x="9127696" y="1450838"/>
            <a:ext cx="1447358" cy="1877964"/>
          </a:xfrm>
          <a:prstGeom prst="rect">
            <a:avLst/>
          </a:prstGeom>
          <a:solidFill>
            <a:srgbClr val="0070C0">
              <a:alpha val="6392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400" b="1" dirty="0" smtClean="0">
                <a:gradFill>
                  <a:gsLst>
                    <a:gs pos="0">
                      <a:schemeClr val="tx1"/>
                    </a:gs>
                    <a:gs pos="100000">
                      <a:schemeClr val="tx1"/>
                    </a:gs>
                  </a:gsLst>
                  <a:lin ang="5400000" scaled="0"/>
                </a:gradFill>
              </a:rPr>
              <a:t>Reader</a:t>
            </a:r>
          </a:p>
        </p:txBody>
      </p:sp>
      <p:sp>
        <p:nvSpPr>
          <p:cNvPr id="21" name="Rectangle 20"/>
          <p:cNvSpPr/>
          <p:nvPr/>
        </p:nvSpPr>
        <p:spPr bwMode="auto">
          <a:xfrm>
            <a:off x="8265792" y="4172292"/>
            <a:ext cx="785704" cy="1877964"/>
          </a:xfrm>
          <a:prstGeom prst="rect">
            <a:avLst/>
          </a:prstGeom>
          <a:solidFill>
            <a:srgbClr val="0070C0">
              <a:alpha val="6392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gradFill>
                  <a:gsLst>
                    <a:gs pos="0">
                      <a:schemeClr val="tx1"/>
                    </a:gs>
                    <a:gs pos="100000">
                      <a:schemeClr val="tx1"/>
                    </a:gs>
                  </a:gsLst>
                  <a:lin ang="5400000" scaled="0"/>
                </a:gradFill>
              </a:rPr>
              <a:t>App</a:t>
            </a:r>
          </a:p>
        </p:txBody>
      </p:sp>
      <p:sp>
        <p:nvSpPr>
          <p:cNvPr id="26" name="Rectangle 25"/>
          <p:cNvSpPr/>
          <p:nvPr/>
        </p:nvSpPr>
        <p:spPr bwMode="auto">
          <a:xfrm>
            <a:off x="9127696" y="4172292"/>
            <a:ext cx="783528" cy="1877963"/>
          </a:xfrm>
          <a:prstGeom prst="rect">
            <a:avLst/>
          </a:prstGeom>
          <a:solidFill>
            <a:srgbClr val="0070C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ts val="2400"/>
              </a:lnSpc>
              <a:spcBef>
                <a:spcPct val="0"/>
              </a:spcBef>
              <a:spcAft>
                <a:spcPct val="0"/>
              </a:spcAft>
            </a:pPr>
            <a:r>
              <a:rPr lang="en-US" sz="2400" dirty="0" smtClean="0">
                <a:gradFill>
                  <a:gsLst>
                    <a:gs pos="0">
                      <a:schemeClr val="tx1"/>
                    </a:gs>
                    <a:gs pos="100000">
                      <a:schemeClr val="tx1"/>
                    </a:gs>
                  </a:gsLst>
                  <a:lin ang="5400000" scaled="0"/>
                </a:gradFill>
              </a:rPr>
              <a:t>Reader Simulation</a:t>
            </a:r>
          </a:p>
        </p:txBody>
      </p:sp>
      <p:sp>
        <p:nvSpPr>
          <p:cNvPr id="27" name="Rectangle 26"/>
          <p:cNvSpPr/>
          <p:nvPr/>
        </p:nvSpPr>
        <p:spPr bwMode="auto">
          <a:xfrm>
            <a:off x="8265792" y="1450838"/>
            <a:ext cx="785704" cy="1877964"/>
          </a:xfrm>
          <a:prstGeom prst="rect">
            <a:avLst/>
          </a:prstGeom>
          <a:solidFill>
            <a:srgbClr val="0070C0">
              <a:alpha val="6392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gradFill>
                  <a:gsLst>
                    <a:gs pos="0">
                      <a:schemeClr val="tx1"/>
                    </a:gs>
                    <a:gs pos="100000">
                      <a:schemeClr val="tx1"/>
                    </a:gs>
                  </a:gsLst>
                  <a:lin ang="5400000" scaled="0"/>
                </a:gradFill>
              </a:rPr>
              <a:t>Application</a:t>
            </a:r>
          </a:p>
        </p:txBody>
      </p:sp>
    </p:spTree>
    <p:extLst>
      <p:ext uri="{BB962C8B-B14F-4D97-AF65-F5344CB8AC3E}">
        <p14:creationId xmlns:p14="http://schemas.microsoft.com/office/powerpoint/2010/main" val="810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49638"/>
            <a:ext cx="7719642" cy="1421928"/>
          </a:xfrm>
          <a:prstGeom prst="rect">
            <a:avLst/>
          </a:prstGeom>
          <a:noFill/>
        </p:spPr>
        <p:txBody>
          <a:bodyPr wrap="square" rtlCol="0">
            <a:spAutoFit/>
          </a:bodyPr>
          <a:lstStyle/>
          <a:p>
            <a:pPr indent="-460375">
              <a:lnSpc>
                <a:spcPct val="90000"/>
              </a:lnSpc>
              <a:spcBef>
                <a:spcPct val="0"/>
              </a:spcBef>
              <a:buSzPct val="90000"/>
            </a:pPr>
            <a:r>
              <a:rPr lang="en-US" sz="4800" spc="-100" dirty="0" smtClean="0">
                <a:ln w="3175">
                  <a:noFill/>
                </a:ln>
                <a:gradFill flip="none" rotWithShape="1">
                  <a:gsLst>
                    <a:gs pos="0">
                      <a:schemeClr val="tx1"/>
                    </a:gs>
                    <a:gs pos="86000">
                      <a:schemeClr val="tx1"/>
                    </a:gs>
                  </a:gsLst>
                  <a:lin ang="5400000" scaled="0"/>
                  <a:tileRect/>
                </a:gradFill>
                <a:latin typeface="+mj-lt"/>
                <a:cs typeface="Arial" charset="0"/>
              </a:rPr>
              <a:t>TPM provisioning </a:t>
            </a:r>
          </a:p>
          <a:p>
            <a:pPr indent="-460375">
              <a:lnSpc>
                <a:spcPct val="90000"/>
              </a:lnSpc>
              <a:spcBef>
                <a:spcPct val="0"/>
              </a:spcBef>
              <a:buSzPct val="90000"/>
            </a:pPr>
            <a:r>
              <a:rPr lang="en-US" sz="4800" spc="-100" dirty="0" smtClean="0">
                <a:ln w="3175">
                  <a:noFill/>
                </a:ln>
                <a:gradFill flip="none" rotWithShape="1">
                  <a:gsLst>
                    <a:gs pos="0">
                      <a:schemeClr val="tx1"/>
                    </a:gs>
                    <a:gs pos="86000">
                      <a:schemeClr val="tx1"/>
                    </a:gs>
                  </a:gsLst>
                  <a:lin ang="5400000" scaled="0"/>
                  <a:tileRect/>
                </a:gradFill>
                <a:latin typeface="+mj-lt"/>
                <a:cs typeface="Arial" charset="0"/>
              </a:rPr>
              <a:t>and control</a:t>
            </a:r>
            <a:endParaRPr lang="en-US" sz="4800" spc="-100" dirty="0">
              <a:ln w="3175">
                <a:noFill/>
              </a:ln>
              <a:gradFill flip="none" rotWithShape="1">
                <a:gsLst>
                  <a:gs pos="0">
                    <a:schemeClr val="tx1"/>
                  </a:gs>
                  <a:gs pos="86000">
                    <a:schemeClr val="tx1"/>
                  </a:gs>
                </a:gsLst>
                <a:lin ang="5400000" scaled="0"/>
                <a:tileRect/>
              </a:gradFill>
              <a:latin typeface="+mj-lt"/>
              <a:cs typeface="Arial" charset="0"/>
            </a:endParaRPr>
          </a:p>
        </p:txBody>
      </p:sp>
    </p:spTree>
    <p:extLst>
      <p:ext uri="{BB962C8B-B14F-4D97-AF65-F5344CB8AC3E}">
        <p14:creationId xmlns:p14="http://schemas.microsoft.com/office/powerpoint/2010/main" val="315304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855022" y="1212730"/>
            <a:ext cx="11149012" cy="4838248"/>
          </a:xfrm>
        </p:spPr>
        <p:txBody>
          <a:bodyPr/>
          <a:lstStyle/>
          <a:p>
            <a:pPr>
              <a:lnSpc>
                <a:spcPct val="100000"/>
              </a:lnSpc>
              <a:spcBef>
                <a:spcPts val="0"/>
              </a:spcBef>
              <a:spcAft>
                <a:spcPts val="600"/>
              </a:spcAft>
            </a:pPr>
            <a:r>
              <a:rPr lang="en-US" sz="2800" dirty="0" smtClean="0"/>
              <a:t>Security goals for Windows 8</a:t>
            </a:r>
          </a:p>
          <a:p>
            <a:pPr>
              <a:lnSpc>
                <a:spcPct val="100000"/>
              </a:lnSpc>
              <a:spcBef>
                <a:spcPts val="0"/>
              </a:spcBef>
              <a:spcAft>
                <a:spcPts val="600"/>
              </a:spcAft>
            </a:pPr>
            <a:r>
              <a:rPr lang="en-US" sz="2800" dirty="0" smtClean="0"/>
              <a:t>Trusted Platform Module basics</a:t>
            </a:r>
            <a:endParaRPr lang="en-US" sz="2800" dirty="0"/>
          </a:p>
          <a:p>
            <a:pPr>
              <a:lnSpc>
                <a:spcPct val="100000"/>
              </a:lnSpc>
              <a:spcBef>
                <a:spcPts val="0"/>
              </a:spcBef>
              <a:spcAft>
                <a:spcPts val="600"/>
              </a:spcAft>
            </a:pPr>
            <a:r>
              <a:rPr lang="en-US" sz="2800" dirty="0" smtClean="0"/>
              <a:t>Improving security during boot with TPMs</a:t>
            </a:r>
          </a:p>
          <a:p>
            <a:pPr>
              <a:lnSpc>
                <a:spcPct val="100000"/>
              </a:lnSpc>
              <a:spcBef>
                <a:spcPts val="0"/>
              </a:spcBef>
              <a:spcAft>
                <a:spcPts val="600"/>
              </a:spcAft>
            </a:pPr>
            <a:r>
              <a:rPr lang="en-US" sz="2800" dirty="0" smtClean="0"/>
              <a:t>TPM-enabled </a:t>
            </a:r>
            <a:r>
              <a:rPr lang="en-US" sz="2800" dirty="0"/>
              <a:t>f</a:t>
            </a:r>
            <a:r>
              <a:rPr lang="en-US" sz="2800" dirty="0" smtClean="0"/>
              <a:t>eatures in </a:t>
            </a:r>
            <a:r>
              <a:rPr lang="en-US" sz="2800" dirty="0"/>
              <a:t>Windows 8</a:t>
            </a:r>
          </a:p>
          <a:p>
            <a:pPr>
              <a:lnSpc>
                <a:spcPct val="100000"/>
              </a:lnSpc>
              <a:spcBef>
                <a:spcPts val="0"/>
              </a:spcBef>
              <a:spcAft>
                <a:spcPts val="600"/>
              </a:spcAft>
            </a:pPr>
            <a:r>
              <a:rPr lang="en-US" sz="2800" dirty="0" smtClean="0"/>
              <a:t>Provisioning and control</a:t>
            </a:r>
            <a:endParaRPr lang="en-US" sz="2800" dirty="0"/>
          </a:p>
          <a:p>
            <a:pPr>
              <a:lnSpc>
                <a:spcPct val="100000"/>
              </a:lnSpc>
              <a:spcBef>
                <a:spcPts val="0"/>
              </a:spcBef>
              <a:spcAft>
                <a:spcPts val="2400"/>
              </a:spcAft>
            </a:pPr>
            <a:r>
              <a:rPr lang="en-US" sz="2800" dirty="0" smtClean="0"/>
              <a:t>TPM hardware evolution and guidance</a:t>
            </a:r>
            <a:endParaRPr lang="en-US" sz="2800" dirty="0"/>
          </a:p>
          <a:p>
            <a:pPr marL="0" indent="0">
              <a:lnSpc>
                <a:spcPct val="120000"/>
              </a:lnSpc>
              <a:spcBef>
                <a:spcPts val="0"/>
              </a:spcBef>
              <a:spcAft>
                <a:spcPts val="600"/>
              </a:spcAft>
              <a:buNone/>
            </a:pPr>
            <a:r>
              <a:rPr lang="en-US" dirty="0">
                <a:latin typeface="+mj-lt"/>
              </a:rPr>
              <a:t>You will leave </a:t>
            </a:r>
            <a:r>
              <a:rPr lang="en-US" dirty="0" smtClean="0">
                <a:latin typeface="+mj-lt"/>
              </a:rPr>
              <a:t>understanding</a:t>
            </a:r>
            <a:endParaRPr lang="en-US" dirty="0">
              <a:latin typeface="+mj-lt"/>
            </a:endParaRPr>
          </a:p>
          <a:p>
            <a:pPr marL="576263" lvl="1" indent="-293688">
              <a:lnSpc>
                <a:spcPct val="100000"/>
              </a:lnSpc>
              <a:spcBef>
                <a:spcPts val="0"/>
              </a:spcBef>
              <a:spcAft>
                <a:spcPts val="600"/>
              </a:spcAft>
            </a:pPr>
            <a:r>
              <a:rPr lang="en-US" dirty="0"/>
              <a:t>How </a:t>
            </a:r>
            <a:r>
              <a:rPr lang="en-US" dirty="0" smtClean="0"/>
              <a:t>TPMs are used </a:t>
            </a:r>
            <a:r>
              <a:rPr lang="en-US" dirty="0"/>
              <a:t>by Windows </a:t>
            </a:r>
            <a:r>
              <a:rPr lang="en-US" dirty="0" smtClean="0"/>
              <a:t>8 and apps</a:t>
            </a:r>
            <a:endParaRPr lang="en-US" dirty="0"/>
          </a:p>
          <a:p>
            <a:pPr marL="576263" lvl="1" indent="-293688">
              <a:lnSpc>
                <a:spcPct val="100000"/>
              </a:lnSpc>
              <a:spcBef>
                <a:spcPts val="0"/>
              </a:spcBef>
              <a:spcAft>
                <a:spcPts val="1200"/>
              </a:spcAft>
            </a:pPr>
            <a:r>
              <a:rPr lang="en-US" dirty="0"/>
              <a:t>What kind of TPM hardware to expect on Windows 8 systems</a:t>
            </a:r>
          </a:p>
        </p:txBody>
      </p:sp>
    </p:spTree>
    <p:extLst>
      <p:ext uri="{BB962C8B-B14F-4D97-AF65-F5344CB8AC3E}">
        <p14:creationId xmlns:p14="http://schemas.microsoft.com/office/powerpoint/2010/main" val="127871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57754" y="1484416"/>
            <a:ext cx="11020173" cy="751953"/>
          </a:xfrm>
          <a:prstGeom prst="rect">
            <a:avLst/>
          </a:prstGeom>
          <a:solidFill>
            <a:srgbClr val="0070C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8" name="Rectangle 37"/>
          <p:cNvSpPr/>
          <p:nvPr/>
        </p:nvSpPr>
        <p:spPr bwMode="auto">
          <a:xfrm>
            <a:off x="857754" y="3127401"/>
            <a:ext cx="11020173" cy="2192744"/>
          </a:xfrm>
          <a:prstGeom prst="rect">
            <a:avLst/>
          </a:prstGeom>
          <a:solidFill>
            <a:srgbClr val="0070C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37" name="Rectangle 36"/>
          <p:cNvSpPr/>
          <p:nvPr/>
        </p:nvSpPr>
        <p:spPr bwMode="auto">
          <a:xfrm>
            <a:off x="857754" y="2307620"/>
            <a:ext cx="11020173" cy="748528"/>
          </a:xfrm>
          <a:prstGeom prst="rect">
            <a:avLst/>
          </a:prstGeom>
          <a:solidFill>
            <a:srgbClr val="0070C0">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chemeClr val="tx1"/>
                  </a:gs>
                  <a:gs pos="100000">
                    <a:schemeClr val="tx1"/>
                  </a:gs>
                </a:gsLst>
                <a:lin ang="5400000" scaled="0"/>
              </a:gradFill>
            </a:endParaRPr>
          </a:p>
        </p:txBody>
      </p:sp>
      <p:sp>
        <p:nvSpPr>
          <p:cNvPr id="2" name="Title 1"/>
          <p:cNvSpPr>
            <a:spLocks noGrp="1"/>
          </p:cNvSpPr>
          <p:nvPr>
            <p:ph type="title"/>
          </p:nvPr>
        </p:nvSpPr>
        <p:spPr>
          <a:xfrm>
            <a:off x="519112" y="228868"/>
            <a:ext cx="11149013" cy="609129"/>
          </a:xfrm>
        </p:spPr>
        <p:txBody>
          <a:bodyPr/>
          <a:lstStyle/>
          <a:p>
            <a:r>
              <a:rPr lang="en-US" dirty="0" smtClean="0"/>
              <a:t>TPM </a:t>
            </a:r>
            <a:r>
              <a:rPr lang="en-US" dirty="0"/>
              <a:t>A</a:t>
            </a:r>
            <a:r>
              <a:rPr lang="en-US" dirty="0" smtClean="0"/>
              <a:t>uto </a:t>
            </a:r>
            <a:r>
              <a:rPr lang="en-US" dirty="0"/>
              <a:t>P</a:t>
            </a:r>
            <a:r>
              <a:rPr lang="en-US" dirty="0" smtClean="0"/>
              <a:t>rovisioning</a:t>
            </a:r>
            <a:endParaRPr lang="en-US" dirty="0"/>
          </a:p>
        </p:txBody>
      </p:sp>
      <p:sp>
        <p:nvSpPr>
          <p:cNvPr id="3" name="Content Placeholder 2"/>
          <p:cNvSpPr>
            <a:spLocks noGrp="1"/>
          </p:cNvSpPr>
          <p:nvPr>
            <p:ph idx="1"/>
          </p:nvPr>
        </p:nvSpPr>
        <p:spPr>
          <a:xfrm>
            <a:off x="969963" y="5763005"/>
            <a:ext cx="9709496" cy="861774"/>
          </a:xfrm>
        </p:spPr>
        <p:txBody>
          <a:bodyPr/>
          <a:lstStyle/>
          <a:p>
            <a:r>
              <a:rPr lang="en-US" sz="2800" dirty="0" smtClean="0"/>
              <a:t>Windows prepares the TPM for use without physical presence</a:t>
            </a:r>
            <a:endParaRPr lang="en-US" sz="2800" dirty="0"/>
          </a:p>
          <a:p>
            <a:r>
              <a:rPr lang="en-US" sz="2800" dirty="0" smtClean="0"/>
              <a:t>New TCG Physical Presence Interface Specification 1.2</a:t>
            </a:r>
          </a:p>
        </p:txBody>
      </p:sp>
      <p:grpSp>
        <p:nvGrpSpPr>
          <p:cNvPr id="15" name="Group 14"/>
          <p:cNvGrpSpPr/>
          <p:nvPr/>
        </p:nvGrpSpPr>
        <p:grpSpPr>
          <a:xfrm>
            <a:off x="9832534" y="1587568"/>
            <a:ext cx="1939738" cy="3527516"/>
            <a:chOff x="9832534" y="1587568"/>
            <a:chExt cx="1939738" cy="3527516"/>
          </a:xfrm>
        </p:grpSpPr>
        <p:sp>
          <p:nvSpPr>
            <p:cNvPr id="59" name="Rectangle 58"/>
            <p:cNvSpPr/>
            <p:nvPr/>
          </p:nvSpPr>
          <p:spPr>
            <a:xfrm>
              <a:off x="9832534" y="2325129"/>
              <a:ext cx="1939737" cy="2789955"/>
            </a:xfrm>
            <a:prstGeom prst="rect">
              <a:avLst/>
            </a:prstGeom>
            <a:solidFill>
              <a:srgbClr val="00B05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200"/>
                </a:lnSpc>
              </a:pPr>
              <a:r>
                <a:rPr lang="en-US" sz="2000" b="1" spc="-100" dirty="0">
                  <a:ln w="3175">
                    <a:noFill/>
                  </a:ln>
                  <a:gradFill flip="none" rotWithShape="1">
                    <a:gsLst>
                      <a:gs pos="0">
                        <a:schemeClr val="tx1"/>
                      </a:gs>
                      <a:gs pos="86000">
                        <a:schemeClr val="tx1"/>
                      </a:gs>
                    </a:gsLst>
                    <a:lin ang="5400000" scaled="0"/>
                    <a:tileRect/>
                  </a:gradFill>
                  <a:latin typeface="+mj-lt"/>
                  <a:cs typeface="Arial" charset="0"/>
                </a:rPr>
                <a:t>The user chooses to use the TPM by turning on </a:t>
              </a:r>
              <a:r>
                <a:rPr lang="en-US" sz="2000" b="1" spc="-100" dirty="0" smtClean="0">
                  <a:ln w="3175">
                    <a:noFill/>
                  </a:ln>
                  <a:gradFill flip="none" rotWithShape="1">
                    <a:gsLst>
                      <a:gs pos="0">
                        <a:schemeClr val="tx1"/>
                      </a:gs>
                      <a:gs pos="86000">
                        <a:schemeClr val="tx1"/>
                      </a:gs>
                    </a:gsLst>
                    <a:lin ang="5400000" scaled="0"/>
                    <a:tileRect/>
                  </a:gradFill>
                  <a:latin typeface="+mj-lt"/>
                  <a:cs typeface="Arial" charset="0"/>
                </a:rPr>
                <a:t>a TPM-enabled feature </a:t>
              </a:r>
              <a:r>
                <a:rPr lang="en-US" sz="2000" b="1" spc="-100" dirty="0">
                  <a:ln w="3175">
                    <a:noFill/>
                  </a:ln>
                  <a:gradFill flip="none" rotWithShape="1">
                    <a:gsLst>
                      <a:gs pos="0">
                        <a:schemeClr val="tx1"/>
                      </a:gs>
                      <a:gs pos="86000">
                        <a:schemeClr val="tx1"/>
                      </a:gs>
                    </a:gsLst>
                    <a:lin ang="5400000" scaled="0"/>
                    <a:tileRect/>
                  </a:gradFill>
                  <a:latin typeface="+mj-lt"/>
                  <a:cs typeface="Arial" charset="0"/>
                </a:rPr>
                <a:t>or running a </a:t>
              </a:r>
              <a:endParaRPr lang="en-US" sz="2000" b="1" spc="-100" dirty="0" smtClean="0">
                <a:ln w="3175">
                  <a:noFill/>
                </a:ln>
                <a:gradFill flip="none" rotWithShape="1">
                  <a:gsLst>
                    <a:gs pos="0">
                      <a:schemeClr val="tx1"/>
                    </a:gs>
                    <a:gs pos="86000">
                      <a:schemeClr val="tx1"/>
                    </a:gs>
                  </a:gsLst>
                  <a:lin ang="5400000" scaled="0"/>
                  <a:tileRect/>
                </a:gradFill>
                <a:latin typeface="+mj-lt"/>
                <a:cs typeface="Arial" charset="0"/>
              </a:endParaRPr>
            </a:p>
            <a:p>
              <a:pPr algn="ctr">
                <a:lnSpc>
                  <a:spcPts val="2200"/>
                </a:lnSpc>
              </a:pPr>
              <a:r>
                <a:rPr lang="en-US" sz="2000" b="1" spc="-100" dirty="0" smtClean="0">
                  <a:ln w="3175">
                    <a:noFill/>
                  </a:ln>
                  <a:gradFill flip="none" rotWithShape="1">
                    <a:gsLst>
                      <a:gs pos="0">
                        <a:schemeClr val="tx1"/>
                      </a:gs>
                      <a:gs pos="86000">
                        <a:schemeClr val="tx1"/>
                      </a:gs>
                    </a:gsLst>
                    <a:lin ang="5400000" scaled="0"/>
                    <a:tileRect/>
                  </a:gradFill>
                  <a:latin typeface="+mj-lt"/>
                  <a:cs typeface="Arial" charset="0"/>
                </a:rPr>
                <a:t>TPM-based </a:t>
              </a:r>
              <a:r>
                <a:rPr lang="en-US" sz="2000" b="1" spc="-100" dirty="0">
                  <a:ln w="3175">
                    <a:noFill/>
                  </a:ln>
                  <a:gradFill flip="none" rotWithShape="1">
                    <a:gsLst>
                      <a:gs pos="0">
                        <a:schemeClr val="tx1"/>
                      </a:gs>
                      <a:gs pos="86000">
                        <a:schemeClr val="tx1"/>
                      </a:gs>
                    </a:gsLst>
                    <a:lin ang="5400000" scaled="0"/>
                    <a:tileRect/>
                  </a:gradFill>
                  <a:latin typeface="+mj-lt"/>
                  <a:cs typeface="Arial" charset="0"/>
                </a:rPr>
                <a:t>application</a:t>
              </a:r>
            </a:p>
          </p:txBody>
        </p:sp>
        <p:sp>
          <p:nvSpPr>
            <p:cNvPr id="60" name="Rectangle 59"/>
            <p:cNvSpPr/>
            <p:nvPr/>
          </p:nvSpPr>
          <p:spPr>
            <a:xfrm>
              <a:off x="9832535" y="1587568"/>
              <a:ext cx="1939737" cy="601303"/>
            </a:xfrm>
            <a:prstGeom prst="rect">
              <a:avLst/>
            </a:prstGeom>
            <a:solidFill>
              <a:srgbClr val="00B05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000" b="1" spc="-100" dirty="0">
                  <a:ln w="3175">
                    <a:noFill/>
                  </a:ln>
                  <a:gradFill flip="none" rotWithShape="1">
                    <a:gsLst>
                      <a:gs pos="0">
                        <a:schemeClr val="tx1"/>
                      </a:gs>
                      <a:gs pos="86000">
                        <a:schemeClr val="tx1"/>
                      </a:gs>
                    </a:gsLst>
                    <a:lin ang="5400000" scaled="0"/>
                    <a:tileRect/>
                  </a:gradFill>
                  <a:latin typeface="+mj-lt"/>
                  <a:cs typeface="Arial" charset="0"/>
                </a:rPr>
                <a:t>User in Control</a:t>
              </a:r>
            </a:p>
          </p:txBody>
        </p:sp>
      </p:grpSp>
      <p:sp>
        <p:nvSpPr>
          <p:cNvPr id="6" name="TextBox 5"/>
          <p:cNvSpPr txBox="1"/>
          <p:nvPr/>
        </p:nvSpPr>
        <p:spPr>
          <a:xfrm>
            <a:off x="1022628" y="1672775"/>
            <a:ext cx="2079672" cy="369332"/>
          </a:xfrm>
          <a:prstGeom prst="rect">
            <a:avLst/>
          </a:prstGeom>
          <a:noFill/>
        </p:spPr>
        <p:txBody>
          <a:bodyPr wrap="none" lIns="0" tIns="0" rIns="0" bIns="0" rtlCol="0">
            <a:spAutoFit/>
          </a:bodyPr>
          <a:lstStyle/>
          <a:p>
            <a:r>
              <a:rPr lang="en-US" sz="2400" b="1" dirty="0" smtClean="0">
                <a:gradFill>
                  <a:gsLst>
                    <a:gs pos="0">
                      <a:schemeClr val="tx1"/>
                    </a:gs>
                    <a:gs pos="86000">
                      <a:schemeClr val="tx1"/>
                    </a:gs>
                  </a:gsLst>
                  <a:lin ang="5400000" scaled="0"/>
                </a:gradFill>
                <a:latin typeface="+mj-lt"/>
              </a:rPr>
              <a:t>Windows State</a:t>
            </a:r>
          </a:p>
        </p:txBody>
      </p:sp>
      <p:sp>
        <p:nvSpPr>
          <p:cNvPr id="41" name="TextBox 40"/>
          <p:cNvSpPr txBox="1"/>
          <p:nvPr/>
        </p:nvSpPr>
        <p:spPr>
          <a:xfrm>
            <a:off x="1029681" y="2490817"/>
            <a:ext cx="2075376" cy="369332"/>
          </a:xfrm>
          <a:prstGeom prst="rect">
            <a:avLst/>
          </a:prstGeom>
          <a:noFill/>
        </p:spPr>
        <p:txBody>
          <a:bodyPr wrap="none" lIns="0" tIns="0" rIns="0" bIns="0" rtlCol="0">
            <a:spAutoFit/>
          </a:bodyPr>
          <a:lstStyle/>
          <a:p>
            <a:r>
              <a:rPr lang="en-US" sz="2400" b="1" dirty="0" smtClean="0">
                <a:gradFill>
                  <a:gsLst>
                    <a:gs pos="0">
                      <a:schemeClr val="tx1"/>
                    </a:gs>
                    <a:gs pos="86000">
                      <a:schemeClr val="tx1"/>
                    </a:gs>
                  </a:gsLst>
                  <a:lin ang="5400000" scaled="0"/>
                </a:gradFill>
                <a:latin typeface="+mj-lt"/>
              </a:rPr>
              <a:t>Firmware State</a:t>
            </a:r>
          </a:p>
        </p:txBody>
      </p:sp>
      <p:sp>
        <p:nvSpPr>
          <p:cNvPr id="45" name="TextBox 44"/>
          <p:cNvSpPr txBox="1"/>
          <p:nvPr/>
        </p:nvSpPr>
        <p:spPr>
          <a:xfrm>
            <a:off x="1319985" y="4027675"/>
            <a:ext cx="1420838" cy="369332"/>
          </a:xfrm>
          <a:prstGeom prst="rect">
            <a:avLst/>
          </a:prstGeom>
          <a:noFill/>
        </p:spPr>
        <p:txBody>
          <a:bodyPr wrap="none" lIns="0" tIns="0" rIns="0" bIns="0" rtlCol="0">
            <a:spAutoFit/>
          </a:bodyPr>
          <a:lstStyle/>
          <a:p>
            <a:r>
              <a:rPr lang="en-US" sz="2400" b="1" dirty="0" smtClean="0">
                <a:gradFill>
                  <a:gsLst>
                    <a:gs pos="0">
                      <a:schemeClr val="tx1"/>
                    </a:gs>
                    <a:gs pos="86000">
                      <a:schemeClr val="tx1"/>
                    </a:gs>
                  </a:gsLst>
                  <a:lin ang="5400000" scaled="0"/>
                </a:gradFill>
                <a:latin typeface="+mj-lt"/>
              </a:rPr>
              <a:t>TPM State</a:t>
            </a:r>
          </a:p>
        </p:txBody>
      </p:sp>
      <p:grpSp>
        <p:nvGrpSpPr>
          <p:cNvPr id="12" name="Group 11"/>
          <p:cNvGrpSpPr/>
          <p:nvPr/>
        </p:nvGrpSpPr>
        <p:grpSpPr>
          <a:xfrm>
            <a:off x="3173136" y="1009402"/>
            <a:ext cx="2074460" cy="4421594"/>
            <a:chOff x="3173136" y="1009402"/>
            <a:chExt cx="2074460" cy="4421594"/>
          </a:xfrm>
        </p:grpSpPr>
        <p:sp>
          <p:nvSpPr>
            <p:cNvPr id="4" name="Rectangle 3"/>
            <p:cNvSpPr/>
            <p:nvPr/>
          </p:nvSpPr>
          <p:spPr>
            <a:xfrm>
              <a:off x="3173136" y="1009402"/>
              <a:ext cx="2074460" cy="4421594"/>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t"/>
            <a:lstStyle/>
            <a:p>
              <a:pPr algn="ctr"/>
              <a:r>
                <a:rPr lang="en-US" sz="2400" b="1" dirty="0">
                  <a:gradFill>
                    <a:gsLst>
                      <a:gs pos="0">
                        <a:schemeClr val="tx1"/>
                      </a:gs>
                      <a:gs pos="86000">
                        <a:schemeClr val="tx1"/>
                      </a:gs>
                    </a:gsLst>
                    <a:lin ang="5400000" scaled="0"/>
                  </a:gradFill>
                  <a:latin typeface="+mj-lt"/>
                </a:rPr>
                <a:t>Out of Box</a:t>
              </a:r>
            </a:p>
          </p:txBody>
        </p:sp>
        <p:sp>
          <p:nvSpPr>
            <p:cNvPr id="11" name="Rounded Rectangle 10"/>
            <p:cNvSpPr/>
            <p:nvPr/>
          </p:nvSpPr>
          <p:spPr bwMode="auto">
            <a:xfrm>
              <a:off x="3352611" y="1555409"/>
              <a:ext cx="1715509" cy="609129"/>
            </a:xfrm>
            <a:prstGeom prst="round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b="1" spc="-100" dirty="0">
                  <a:ln w="3175">
                    <a:noFill/>
                  </a:ln>
                  <a:solidFill>
                    <a:schemeClr val="tx1">
                      <a:lumMod val="75000"/>
                    </a:schemeClr>
                  </a:solidFill>
                  <a:latin typeface="+mj-lt"/>
                  <a:cs typeface="Arial" charset="0"/>
                </a:rPr>
                <a:t>Not Ready</a:t>
              </a:r>
            </a:p>
          </p:txBody>
        </p:sp>
        <p:sp>
          <p:nvSpPr>
            <p:cNvPr id="50" name="Rounded Rectangle 49"/>
            <p:cNvSpPr/>
            <p:nvPr/>
          </p:nvSpPr>
          <p:spPr bwMode="auto">
            <a:xfrm>
              <a:off x="3352612" y="3202433"/>
              <a:ext cx="1715509" cy="609129"/>
            </a:xfrm>
            <a:prstGeom prst="round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b="1" spc="-100" dirty="0" smtClean="0">
                  <a:ln w="3175">
                    <a:noFill/>
                  </a:ln>
                  <a:solidFill>
                    <a:schemeClr val="tx1">
                      <a:lumMod val="75000"/>
                    </a:schemeClr>
                  </a:solidFill>
                  <a:latin typeface="+mj-lt"/>
                  <a:cs typeface="Arial" charset="0"/>
                </a:rPr>
                <a:t>Disabled</a:t>
              </a:r>
              <a:endParaRPr lang="en-US" sz="2000" b="1" spc="-100" dirty="0">
                <a:ln w="3175">
                  <a:noFill/>
                </a:ln>
                <a:solidFill>
                  <a:schemeClr val="tx1">
                    <a:lumMod val="75000"/>
                  </a:schemeClr>
                </a:solidFill>
                <a:latin typeface="+mj-lt"/>
                <a:cs typeface="Arial" charset="0"/>
              </a:endParaRPr>
            </a:p>
          </p:txBody>
        </p:sp>
        <p:sp>
          <p:nvSpPr>
            <p:cNvPr id="51" name="Rounded Rectangle 50"/>
            <p:cNvSpPr/>
            <p:nvPr/>
          </p:nvSpPr>
          <p:spPr bwMode="auto">
            <a:xfrm>
              <a:off x="3352610" y="3919208"/>
              <a:ext cx="1715509" cy="609129"/>
            </a:xfrm>
            <a:prstGeom prst="round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b="1" spc="-100" dirty="0" smtClean="0">
                  <a:ln w="3175">
                    <a:noFill/>
                  </a:ln>
                  <a:solidFill>
                    <a:schemeClr val="tx1">
                      <a:lumMod val="75000"/>
                    </a:schemeClr>
                  </a:solidFill>
                  <a:latin typeface="+mj-lt"/>
                  <a:cs typeface="Arial" charset="0"/>
                </a:rPr>
                <a:t>Deactivated</a:t>
              </a:r>
              <a:endParaRPr lang="en-US" sz="2000" b="1" spc="-100" dirty="0">
                <a:ln w="3175">
                  <a:noFill/>
                </a:ln>
                <a:solidFill>
                  <a:schemeClr val="tx1">
                    <a:lumMod val="75000"/>
                  </a:schemeClr>
                </a:solidFill>
                <a:latin typeface="+mj-lt"/>
                <a:cs typeface="Arial" charset="0"/>
              </a:endParaRPr>
            </a:p>
          </p:txBody>
        </p:sp>
        <p:sp>
          <p:nvSpPr>
            <p:cNvPr id="53" name="Rounded Rectangle 52"/>
            <p:cNvSpPr/>
            <p:nvPr/>
          </p:nvSpPr>
          <p:spPr bwMode="auto">
            <a:xfrm>
              <a:off x="3352609" y="4639860"/>
              <a:ext cx="1715509" cy="609129"/>
            </a:xfrm>
            <a:prstGeom prst="round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b="1" spc="-100" dirty="0" smtClean="0">
                  <a:ln w="3175">
                    <a:noFill/>
                  </a:ln>
                  <a:solidFill>
                    <a:schemeClr val="tx1">
                      <a:lumMod val="75000"/>
                    </a:schemeClr>
                  </a:solidFill>
                  <a:latin typeface="+mj-lt"/>
                  <a:cs typeface="Arial" charset="0"/>
                </a:rPr>
                <a:t>Ownership</a:t>
              </a:r>
              <a:br>
                <a:rPr lang="en-US" sz="2000" b="1" spc="-100" dirty="0" smtClean="0">
                  <a:ln w="3175">
                    <a:noFill/>
                  </a:ln>
                  <a:solidFill>
                    <a:schemeClr val="tx1">
                      <a:lumMod val="75000"/>
                    </a:schemeClr>
                  </a:solidFill>
                  <a:latin typeface="+mj-lt"/>
                  <a:cs typeface="Arial" charset="0"/>
                </a:rPr>
              </a:br>
              <a:r>
                <a:rPr lang="en-US" sz="2000" b="1" spc="-100" dirty="0" smtClean="0">
                  <a:ln w="3175">
                    <a:noFill/>
                  </a:ln>
                  <a:solidFill>
                    <a:schemeClr val="tx1">
                      <a:lumMod val="75000"/>
                    </a:schemeClr>
                  </a:solidFill>
                  <a:latin typeface="+mj-lt"/>
                  <a:cs typeface="Arial" charset="0"/>
                </a:rPr>
                <a:t>Not Taken</a:t>
              </a:r>
              <a:endParaRPr lang="en-US" sz="2000" b="1" spc="-100" dirty="0">
                <a:ln w="3175">
                  <a:noFill/>
                </a:ln>
                <a:solidFill>
                  <a:schemeClr val="tx1">
                    <a:lumMod val="75000"/>
                  </a:schemeClr>
                </a:solidFill>
                <a:latin typeface="+mj-lt"/>
                <a:cs typeface="Arial" charset="0"/>
              </a:endParaRPr>
            </a:p>
          </p:txBody>
        </p:sp>
        <p:sp>
          <p:nvSpPr>
            <p:cNvPr id="55" name="Rounded Rectangle 54"/>
            <p:cNvSpPr/>
            <p:nvPr/>
          </p:nvSpPr>
          <p:spPr bwMode="auto">
            <a:xfrm>
              <a:off x="3352608" y="2377319"/>
              <a:ext cx="1715509" cy="609129"/>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b="1" spc="-100" dirty="0">
                  <a:ln w="3175">
                    <a:noFill/>
                  </a:ln>
                  <a:solidFill>
                    <a:schemeClr val="bg1"/>
                  </a:solidFill>
                  <a:latin typeface="+mj-lt"/>
                  <a:cs typeface="Arial" charset="0"/>
                </a:rPr>
                <a:t>Provisioning Flag = True</a:t>
              </a:r>
            </a:p>
          </p:txBody>
        </p:sp>
      </p:grpSp>
      <p:grpSp>
        <p:nvGrpSpPr>
          <p:cNvPr id="13" name="Group 12"/>
          <p:cNvGrpSpPr/>
          <p:nvPr/>
        </p:nvGrpSpPr>
        <p:grpSpPr>
          <a:xfrm>
            <a:off x="5399996" y="1011353"/>
            <a:ext cx="2074460" cy="4421594"/>
            <a:chOff x="5399996" y="1011353"/>
            <a:chExt cx="2074460" cy="4421594"/>
          </a:xfrm>
        </p:grpSpPr>
        <p:sp>
          <p:nvSpPr>
            <p:cNvPr id="39" name="Rectangle 38"/>
            <p:cNvSpPr/>
            <p:nvPr/>
          </p:nvSpPr>
          <p:spPr>
            <a:xfrm>
              <a:off x="5399996" y="1011353"/>
              <a:ext cx="2074460" cy="4421594"/>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t"/>
            <a:lstStyle/>
            <a:p>
              <a:pPr algn="ctr"/>
              <a:r>
                <a:rPr lang="en-US" sz="2400" b="1" dirty="0">
                  <a:gradFill>
                    <a:gsLst>
                      <a:gs pos="0">
                        <a:schemeClr val="tx1"/>
                      </a:gs>
                      <a:gs pos="86000">
                        <a:schemeClr val="tx1"/>
                      </a:gs>
                    </a:gsLst>
                    <a:lin ang="5400000" scaled="0"/>
                  </a:gradFill>
                  <a:latin typeface="+mj-lt"/>
                </a:rPr>
                <a:t>After Reboot</a:t>
              </a:r>
            </a:p>
          </p:txBody>
        </p:sp>
        <p:sp>
          <p:nvSpPr>
            <p:cNvPr id="46" name="Rounded Rectangle 45"/>
            <p:cNvSpPr/>
            <p:nvPr/>
          </p:nvSpPr>
          <p:spPr bwMode="auto">
            <a:xfrm>
              <a:off x="5579468" y="1555827"/>
              <a:ext cx="1715509" cy="609129"/>
            </a:xfrm>
            <a:prstGeom prst="round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b="1" spc="-100" dirty="0">
                  <a:ln w="3175">
                    <a:noFill/>
                  </a:ln>
                  <a:solidFill>
                    <a:schemeClr val="tx1">
                      <a:lumMod val="75000"/>
                    </a:schemeClr>
                  </a:solidFill>
                  <a:latin typeface="+mj-lt"/>
                  <a:cs typeface="Arial" charset="0"/>
                </a:rPr>
                <a:t>Not Ready</a:t>
              </a:r>
            </a:p>
          </p:txBody>
        </p:sp>
        <p:sp>
          <p:nvSpPr>
            <p:cNvPr id="54" name="Rounded Rectangle 53"/>
            <p:cNvSpPr/>
            <p:nvPr/>
          </p:nvSpPr>
          <p:spPr bwMode="auto">
            <a:xfrm>
              <a:off x="5579467" y="4639859"/>
              <a:ext cx="1715509" cy="609129"/>
            </a:xfrm>
            <a:prstGeom prst="round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b="1" spc="-100" dirty="0" smtClean="0">
                  <a:ln w="3175">
                    <a:noFill/>
                  </a:ln>
                  <a:solidFill>
                    <a:schemeClr val="tx1">
                      <a:lumMod val="75000"/>
                    </a:schemeClr>
                  </a:solidFill>
                  <a:latin typeface="+mj-lt"/>
                  <a:cs typeface="Arial" charset="0"/>
                </a:rPr>
                <a:t>Ownership</a:t>
              </a:r>
              <a:br>
                <a:rPr lang="en-US" sz="2000" b="1" spc="-100" dirty="0" smtClean="0">
                  <a:ln w="3175">
                    <a:noFill/>
                  </a:ln>
                  <a:solidFill>
                    <a:schemeClr val="tx1">
                      <a:lumMod val="75000"/>
                    </a:schemeClr>
                  </a:solidFill>
                  <a:latin typeface="+mj-lt"/>
                  <a:cs typeface="Arial" charset="0"/>
                </a:rPr>
              </a:br>
              <a:r>
                <a:rPr lang="en-US" sz="2000" b="1" spc="-100" dirty="0" smtClean="0">
                  <a:ln w="3175">
                    <a:noFill/>
                  </a:ln>
                  <a:solidFill>
                    <a:schemeClr val="tx1">
                      <a:lumMod val="75000"/>
                    </a:schemeClr>
                  </a:solidFill>
                  <a:latin typeface="+mj-lt"/>
                  <a:cs typeface="Arial" charset="0"/>
                </a:rPr>
                <a:t>Not Taken</a:t>
              </a:r>
              <a:endParaRPr lang="en-US" sz="2000" b="1" spc="-100" dirty="0">
                <a:ln w="3175">
                  <a:noFill/>
                </a:ln>
                <a:solidFill>
                  <a:schemeClr val="tx1">
                    <a:lumMod val="75000"/>
                  </a:schemeClr>
                </a:solidFill>
                <a:latin typeface="+mj-lt"/>
                <a:cs typeface="Arial" charset="0"/>
              </a:endParaRPr>
            </a:p>
          </p:txBody>
        </p:sp>
        <p:sp>
          <p:nvSpPr>
            <p:cNvPr id="56" name="Rounded Rectangle 55"/>
            <p:cNvSpPr/>
            <p:nvPr/>
          </p:nvSpPr>
          <p:spPr bwMode="auto">
            <a:xfrm>
              <a:off x="5579474" y="2377318"/>
              <a:ext cx="1715509" cy="609129"/>
            </a:xfrm>
            <a:prstGeom prst="round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b="1" spc="-100" dirty="0">
                  <a:ln w="3175">
                    <a:noFill/>
                  </a:ln>
                  <a:solidFill>
                    <a:schemeClr val="tx1">
                      <a:lumMod val="75000"/>
                    </a:schemeClr>
                  </a:solidFill>
                  <a:latin typeface="+mj-lt"/>
                  <a:cs typeface="Arial" charset="0"/>
                </a:rPr>
                <a:t>Provisioning Flag = </a:t>
              </a:r>
              <a:r>
                <a:rPr lang="en-US" sz="2000" b="1" spc="-100" dirty="0" smtClean="0">
                  <a:ln w="3175">
                    <a:noFill/>
                  </a:ln>
                  <a:solidFill>
                    <a:schemeClr val="tx1">
                      <a:lumMod val="75000"/>
                    </a:schemeClr>
                  </a:solidFill>
                  <a:latin typeface="+mj-lt"/>
                  <a:cs typeface="Arial" charset="0"/>
                </a:rPr>
                <a:t>True</a:t>
              </a:r>
              <a:endParaRPr lang="en-US" sz="2000" b="1" spc="-100" dirty="0">
                <a:ln w="3175">
                  <a:noFill/>
                </a:ln>
                <a:solidFill>
                  <a:schemeClr val="tx1">
                    <a:lumMod val="75000"/>
                  </a:schemeClr>
                </a:solidFill>
                <a:latin typeface="+mj-lt"/>
                <a:cs typeface="Arial" charset="0"/>
              </a:endParaRPr>
            </a:p>
          </p:txBody>
        </p:sp>
        <p:sp>
          <p:nvSpPr>
            <p:cNvPr id="61" name="Rounded Rectangle 60"/>
            <p:cNvSpPr/>
            <p:nvPr/>
          </p:nvSpPr>
          <p:spPr bwMode="auto">
            <a:xfrm>
              <a:off x="5579466" y="3202432"/>
              <a:ext cx="1715509" cy="609129"/>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b="1" spc="-100" dirty="0" smtClean="0">
                  <a:ln w="3175">
                    <a:noFill/>
                  </a:ln>
                  <a:solidFill>
                    <a:schemeClr val="bg1"/>
                  </a:solidFill>
                  <a:latin typeface="+mj-lt"/>
                  <a:cs typeface="Arial" charset="0"/>
                </a:rPr>
                <a:t>Enabled</a:t>
              </a:r>
              <a:endParaRPr lang="en-US" sz="2000" b="1" spc="-100" dirty="0">
                <a:ln w="3175">
                  <a:noFill/>
                </a:ln>
                <a:solidFill>
                  <a:schemeClr val="bg1"/>
                </a:solidFill>
                <a:latin typeface="+mj-lt"/>
                <a:cs typeface="Arial" charset="0"/>
              </a:endParaRPr>
            </a:p>
          </p:txBody>
        </p:sp>
        <p:sp>
          <p:nvSpPr>
            <p:cNvPr id="62" name="Rounded Rectangle 61"/>
            <p:cNvSpPr/>
            <p:nvPr/>
          </p:nvSpPr>
          <p:spPr bwMode="auto">
            <a:xfrm>
              <a:off x="5579474" y="3907776"/>
              <a:ext cx="1715509" cy="609129"/>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b="1" spc="-100" dirty="0" smtClean="0">
                  <a:ln w="3175">
                    <a:noFill/>
                  </a:ln>
                  <a:solidFill>
                    <a:schemeClr val="bg1"/>
                  </a:solidFill>
                  <a:latin typeface="+mj-lt"/>
                  <a:cs typeface="Arial" charset="0"/>
                </a:rPr>
                <a:t>Activated</a:t>
              </a:r>
              <a:endParaRPr lang="en-US" sz="2000" b="1" spc="-100" dirty="0">
                <a:ln w="3175">
                  <a:noFill/>
                </a:ln>
                <a:solidFill>
                  <a:schemeClr val="bg1"/>
                </a:solidFill>
                <a:latin typeface="+mj-lt"/>
                <a:cs typeface="Arial" charset="0"/>
              </a:endParaRPr>
            </a:p>
          </p:txBody>
        </p:sp>
      </p:grpSp>
      <p:grpSp>
        <p:nvGrpSpPr>
          <p:cNvPr id="14" name="Group 13"/>
          <p:cNvGrpSpPr/>
          <p:nvPr/>
        </p:nvGrpSpPr>
        <p:grpSpPr>
          <a:xfrm>
            <a:off x="7626856" y="1009402"/>
            <a:ext cx="2074460" cy="4421594"/>
            <a:chOff x="7626856" y="1009402"/>
            <a:chExt cx="2074460" cy="4421594"/>
          </a:xfrm>
        </p:grpSpPr>
        <p:sp>
          <p:nvSpPr>
            <p:cNvPr id="47" name="Rectangle 46"/>
            <p:cNvSpPr/>
            <p:nvPr/>
          </p:nvSpPr>
          <p:spPr>
            <a:xfrm>
              <a:off x="7626856" y="1009402"/>
              <a:ext cx="2074460" cy="4421594"/>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t"/>
            <a:lstStyle/>
            <a:p>
              <a:pPr algn="ctr"/>
              <a:r>
                <a:rPr lang="en-US" sz="2400" b="1" dirty="0">
                  <a:gradFill>
                    <a:gsLst>
                      <a:gs pos="0">
                        <a:schemeClr val="tx1"/>
                      </a:gs>
                      <a:gs pos="86000">
                        <a:schemeClr val="tx1"/>
                      </a:gs>
                    </a:gsLst>
                    <a:lin ang="5400000" scaled="0"/>
                  </a:gradFill>
                  <a:latin typeface="+mj-lt"/>
                </a:rPr>
                <a:t>Later</a:t>
              </a:r>
            </a:p>
          </p:txBody>
        </p:sp>
        <p:sp>
          <p:nvSpPr>
            <p:cNvPr id="49" name="Rounded Rectangle 48"/>
            <p:cNvSpPr/>
            <p:nvPr/>
          </p:nvSpPr>
          <p:spPr bwMode="auto">
            <a:xfrm>
              <a:off x="7806334" y="1555827"/>
              <a:ext cx="1715509" cy="609129"/>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b="1" spc="-100" dirty="0">
                  <a:ln w="3175">
                    <a:noFill/>
                  </a:ln>
                  <a:solidFill>
                    <a:schemeClr val="bg1"/>
                  </a:solidFill>
                  <a:latin typeface="+mj-lt"/>
                  <a:cs typeface="Arial" charset="0"/>
                </a:rPr>
                <a:t>Ready</a:t>
              </a:r>
            </a:p>
          </p:txBody>
        </p:sp>
        <p:sp>
          <p:nvSpPr>
            <p:cNvPr id="57" name="Rounded Rectangle 56"/>
            <p:cNvSpPr/>
            <p:nvPr/>
          </p:nvSpPr>
          <p:spPr bwMode="auto">
            <a:xfrm>
              <a:off x="7806334" y="2377319"/>
              <a:ext cx="1715509" cy="609129"/>
            </a:xfrm>
            <a:prstGeom prst="round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b="1" spc="-100" dirty="0">
                  <a:ln w="3175">
                    <a:noFill/>
                  </a:ln>
                  <a:solidFill>
                    <a:schemeClr val="tx1">
                      <a:lumMod val="75000"/>
                    </a:schemeClr>
                  </a:solidFill>
                  <a:latin typeface="+mj-lt"/>
                  <a:cs typeface="Arial" charset="0"/>
                </a:rPr>
                <a:t>Provisioning Flag = </a:t>
              </a:r>
              <a:r>
                <a:rPr lang="en-US" sz="2000" b="1" spc="-100" dirty="0" smtClean="0">
                  <a:ln w="3175">
                    <a:noFill/>
                  </a:ln>
                  <a:solidFill>
                    <a:schemeClr val="tx1">
                      <a:lumMod val="75000"/>
                    </a:schemeClr>
                  </a:solidFill>
                  <a:latin typeface="+mj-lt"/>
                  <a:cs typeface="Arial" charset="0"/>
                </a:rPr>
                <a:t>True</a:t>
              </a:r>
              <a:endParaRPr lang="en-US" sz="2000" b="1" spc="-100" dirty="0">
                <a:ln w="3175">
                  <a:noFill/>
                </a:ln>
                <a:solidFill>
                  <a:schemeClr val="tx1">
                    <a:lumMod val="75000"/>
                  </a:schemeClr>
                </a:solidFill>
                <a:latin typeface="+mj-lt"/>
                <a:cs typeface="Arial" charset="0"/>
              </a:endParaRPr>
            </a:p>
          </p:txBody>
        </p:sp>
        <p:sp>
          <p:nvSpPr>
            <p:cNvPr id="58" name="Rounded Rectangle 57"/>
            <p:cNvSpPr/>
            <p:nvPr/>
          </p:nvSpPr>
          <p:spPr bwMode="auto">
            <a:xfrm>
              <a:off x="7806334" y="3202433"/>
              <a:ext cx="1715509" cy="609129"/>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b="1" spc="-100" dirty="0" smtClean="0">
                  <a:ln w="3175">
                    <a:noFill/>
                  </a:ln>
                  <a:solidFill>
                    <a:schemeClr val="bg1"/>
                  </a:solidFill>
                  <a:latin typeface="+mj-lt"/>
                  <a:cs typeface="Arial" charset="0"/>
                </a:rPr>
                <a:t>Enabled</a:t>
              </a:r>
              <a:endParaRPr lang="en-US" sz="2000" b="1" spc="-100" dirty="0">
                <a:ln w="3175">
                  <a:noFill/>
                </a:ln>
                <a:solidFill>
                  <a:schemeClr val="bg1"/>
                </a:solidFill>
                <a:latin typeface="+mj-lt"/>
                <a:cs typeface="Arial" charset="0"/>
              </a:endParaRPr>
            </a:p>
          </p:txBody>
        </p:sp>
        <p:sp>
          <p:nvSpPr>
            <p:cNvPr id="63" name="Rounded Rectangle 62"/>
            <p:cNvSpPr/>
            <p:nvPr/>
          </p:nvSpPr>
          <p:spPr bwMode="auto">
            <a:xfrm>
              <a:off x="7806334" y="3919208"/>
              <a:ext cx="1715509" cy="609129"/>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b="1" spc="-100" dirty="0" smtClean="0">
                  <a:ln w="3175">
                    <a:noFill/>
                  </a:ln>
                  <a:solidFill>
                    <a:schemeClr val="bg1"/>
                  </a:solidFill>
                  <a:latin typeface="+mj-lt"/>
                  <a:cs typeface="Arial" charset="0"/>
                </a:rPr>
                <a:t>Activated</a:t>
              </a:r>
              <a:endParaRPr lang="en-US" sz="2000" b="1" spc="-100" dirty="0">
                <a:ln w="3175">
                  <a:noFill/>
                </a:ln>
                <a:solidFill>
                  <a:schemeClr val="bg1"/>
                </a:solidFill>
                <a:latin typeface="+mj-lt"/>
                <a:cs typeface="Arial" charset="0"/>
              </a:endParaRPr>
            </a:p>
          </p:txBody>
        </p:sp>
        <p:sp>
          <p:nvSpPr>
            <p:cNvPr id="64" name="Rounded Rectangle 63"/>
            <p:cNvSpPr/>
            <p:nvPr/>
          </p:nvSpPr>
          <p:spPr bwMode="auto">
            <a:xfrm>
              <a:off x="7806334" y="4639858"/>
              <a:ext cx="1715509" cy="609129"/>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lnSpc>
                  <a:spcPts val="2000"/>
                </a:lnSpc>
              </a:pPr>
              <a:r>
                <a:rPr lang="en-US" sz="2000" b="1" spc="-100" dirty="0" smtClean="0">
                  <a:ln w="3175">
                    <a:noFill/>
                  </a:ln>
                  <a:solidFill>
                    <a:schemeClr val="bg1"/>
                  </a:solidFill>
                  <a:latin typeface="+mj-lt"/>
                  <a:cs typeface="Arial" charset="0"/>
                </a:rPr>
                <a:t>Ownership</a:t>
              </a:r>
              <a:r>
                <a:rPr lang="en-US" sz="2000" b="1" spc="-100" dirty="0">
                  <a:ln w="3175">
                    <a:noFill/>
                  </a:ln>
                  <a:solidFill>
                    <a:schemeClr val="bg1"/>
                  </a:solidFill>
                  <a:latin typeface="+mj-lt"/>
                  <a:cs typeface="Arial" charset="0"/>
                </a:rPr>
                <a:t/>
              </a:r>
              <a:br>
                <a:rPr lang="en-US" sz="2000" b="1" spc="-100" dirty="0">
                  <a:ln w="3175">
                    <a:noFill/>
                  </a:ln>
                  <a:solidFill>
                    <a:schemeClr val="bg1"/>
                  </a:solidFill>
                  <a:latin typeface="+mj-lt"/>
                  <a:cs typeface="Arial" charset="0"/>
                </a:rPr>
              </a:br>
              <a:r>
                <a:rPr lang="en-US" sz="2000" b="1" spc="-100" dirty="0">
                  <a:ln w="3175">
                    <a:noFill/>
                  </a:ln>
                  <a:solidFill>
                    <a:schemeClr val="bg1"/>
                  </a:solidFill>
                  <a:latin typeface="+mj-lt"/>
                  <a:cs typeface="Arial" charset="0"/>
                </a:rPr>
                <a:t>Taken</a:t>
              </a:r>
            </a:p>
          </p:txBody>
        </p:sp>
      </p:grpSp>
    </p:spTree>
    <p:extLst>
      <p:ext uri="{BB962C8B-B14F-4D97-AF65-F5344CB8AC3E}">
        <p14:creationId xmlns:p14="http://schemas.microsoft.com/office/powerpoint/2010/main" val="231659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TPM Manual Provisioning Wizard</a:t>
            </a:r>
            <a:endParaRPr lang="en-US" dirty="0"/>
          </a:p>
        </p:txBody>
      </p:sp>
      <p:sp>
        <p:nvSpPr>
          <p:cNvPr id="3" name="Content Placeholder 2"/>
          <p:cNvSpPr>
            <a:spLocks noGrp="1"/>
          </p:cNvSpPr>
          <p:nvPr>
            <p:ph idx="1"/>
          </p:nvPr>
        </p:nvSpPr>
        <p:spPr>
          <a:xfrm>
            <a:off x="1279850" y="4510958"/>
            <a:ext cx="10021478" cy="1954381"/>
          </a:xfrm>
        </p:spPr>
        <p:txBody>
          <a:bodyPr/>
          <a:lstStyle/>
          <a:p>
            <a:pPr marL="0" indent="0">
              <a:lnSpc>
                <a:spcPct val="100000"/>
              </a:lnSpc>
              <a:spcBef>
                <a:spcPts val="0"/>
              </a:spcBef>
              <a:spcAft>
                <a:spcPts val="600"/>
              </a:spcAft>
              <a:buNone/>
            </a:pPr>
            <a:r>
              <a:rPr lang="en-US" sz="2800" dirty="0" smtClean="0"/>
              <a:t>Older hardware or system state may prevent auto-provisioning</a:t>
            </a:r>
          </a:p>
          <a:p>
            <a:pPr marL="0" indent="0">
              <a:lnSpc>
                <a:spcPct val="100000"/>
              </a:lnSpc>
              <a:spcBef>
                <a:spcPts val="0"/>
              </a:spcBef>
              <a:spcAft>
                <a:spcPts val="600"/>
              </a:spcAft>
              <a:buNone/>
            </a:pPr>
            <a:r>
              <a:rPr lang="en-US" sz="2800" dirty="0" smtClean="0"/>
              <a:t>The app may be ready to use the TPM before it is provisioned</a:t>
            </a:r>
            <a:endParaRPr lang="en-US" sz="2800" dirty="0"/>
          </a:p>
          <a:p>
            <a:pPr marL="0" indent="0">
              <a:lnSpc>
                <a:spcPct val="100000"/>
              </a:lnSpc>
              <a:spcBef>
                <a:spcPts val="0"/>
              </a:spcBef>
              <a:spcAft>
                <a:spcPts val="600"/>
              </a:spcAft>
              <a:buNone/>
            </a:pPr>
            <a:r>
              <a:rPr lang="en-US" sz="2800" dirty="0" smtClean="0"/>
              <a:t>New Windows 8 wizard for preparing the TPM</a:t>
            </a:r>
          </a:p>
          <a:p>
            <a:pPr marL="0" indent="0">
              <a:lnSpc>
                <a:spcPct val="100000"/>
              </a:lnSpc>
              <a:spcBef>
                <a:spcPts val="0"/>
              </a:spcBef>
              <a:spcAft>
                <a:spcPts val="600"/>
              </a:spcAft>
              <a:buNone/>
            </a:pPr>
            <a:r>
              <a:rPr lang="en-US" sz="2800" dirty="0" smtClean="0"/>
              <a:t>Applications do not need their own TPM provisioning logic</a:t>
            </a:r>
          </a:p>
        </p:txBody>
      </p:sp>
      <p:grpSp>
        <p:nvGrpSpPr>
          <p:cNvPr id="13" name="Group 12"/>
          <p:cNvGrpSpPr/>
          <p:nvPr/>
        </p:nvGrpSpPr>
        <p:grpSpPr>
          <a:xfrm>
            <a:off x="592852" y="873104"/>
            <a:ext cx="4688131" cy="1979705"/>
            <a:chOff x="592852" y="873104"/>
            <a:chExt cx="4688131" cy="1979705"/>
          </a:xfrm>
        </p:grpSpPr>
        <p:sp>
          <p:nvSpPr>
            <p:cNvPr id="5" name="Flowchart: Process 4"/>
            <p:cNvSpPr/>
            <p:nvPr/>
          </p:nvSpPr>
          <p:spPr bwMode="auto">
            <a:xfrm>
              <a:off x="592852" y="1402267"/>
              <a:ext cx="1926685" cy="921382"/>
            </a:xfrm>
            <a:prstGeom prst="flowChartProcess">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400" dirty="0">
                  <a:solidFill>
                    <a:schemeClr val="tx1"/>
                  </a:solidFill>
                  <a:latin typeface="Segoe UI Semibold"/>
                </a:rPr>
                <a:t>TPM Based</a:t>
              </a:r>
              <a:br>
                <a:rPr lang="en-US" sz="2400" dirty="0">
                  <a:solidFill>
                    <a:schemeClr val="tx1"/>
                  </a:solidFill>
                  <a:latin typeface="Segoe UI Semibold"/>
                </a:rPr>
              </a:br>
              <a:r>
                <a:rPr lang="en-US" sz="2400" dirty="0">
                  <a:solidFill>
                    <a:schemeClr val="tx1"/>
                  </a:solidFill>
                  <a:latin typeface="Segoe UI Semibold"/>
                </a:rPr>
                <a:t>App Runs</a:t>
              </a:r>
            </a:p>
          </p:txBody>
        </p:sp>
        <p:sp>
          <p:nvSpPr>
            <p:cNvPr id="6" name="Flowchart: Decision 5"/>
            <p:cNvSpPr/>
            <p:nvPr/>
          </p:nvSpPr>
          <p:spPr bwMode="auto">
            <a:xfrm>
              <a:off x="3047602" y="873104"/>
              <a:ext cx="2233381" cy="1979705"/>
            </a:xfrm>
            <a:prstGeom prst="flowChartDecision">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200" dirty="0">
                  <a:solidFill>
                    <a:schemeClr val="tx1"/>
                  </a:solidFill>
                  <a:latin typeface="Segoe UI Semibold"/>
                </a:rPr>
                <a:t>Is </a:t>
              </a:r>
              <a:r>
                <a:rPr lang="en-US" sz="2200" dirty="0" smtClean="0">
                  <a:solidFill>
                    <a:schemeClr val="tx1"/>
                  </a:solidFill>
                  <a:latin typeface="Segoe UI Semibold"/>
                </a:rPr>
                <a:t>TPM </a:t>
              </a:r>
              <a:r>
                <a:rPr lang="en-US" sz="2200" dirty="0">
                  <a:solidFill>
                    <a:schemeClr val="tx1"/>
                  </a:solidFill>
                  <a:latin typeface="Segoe UI Semibold"/>
                </a:rPr>
                <a:t>State Ready?</a:t>
              </a:r>
            </a:p>
          </p:txBody>
        </p:sp>
        <p:sp>
          <p:nvSpPr>
            <p:cNvPr id="37" name="Right Arrow 36"/>
            <p:cNvSpPr/>
            <p:nvPr/>
          </p:nvSpPr>
          <p:spPr>
            <a:xfrm>
              <a:off x="2610467" y="1625067"/>
              <a:ext cx="363396" cy="47578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2499501" y="2637365"/>
            <a:ext cx="3211596" cy="1456542"/>
            <a:chOff x="2499501" y="2637365"/>
            <a:chExt cx="3211596" cy="1456542"/>
          </a:xfrm>
        </p:grpSpPr>
        <p:sp>
          <p:nvSpPr>
            <p:cNvPr id="7" name="Flowchart: Terminator 6"/>
            <p:cNvSpPr/>
            <p:nvPr/>
          </p:nvSpPr>
          <p:spPr bwMode="auto">
            <a:xfrm>
              <a:off x="2499501" y="3395897"/>
              <a:ext cx="3211596" cy="698010"/>
            </a:xfrm>
            <a:prstGeom prst="flowChartTermina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400" dirty="0" smtClean="0">
                  <a:solidFill>
                    <a:schemeClr val="tx1"/>
                  </a:solidFill>
                  <a:latin typeface="Segoe UI Semibold"/>
                </a:rPr>
                <a:t>App Uses </a:t>
              </a:r>
              <a:r>
                <a:rPr lang="en-US" sz="2400" dirty="0">
                  <a:solidFill>
                    <a:schemeClr val="tx1"/>
                  </a:solidFill>
                  <a:latin typeface="Segoe UI Semibold"/>
                </a:rPr>
                <a:t>the TPM</a:t>
              </a:r>
            </a:p>
          </p:txBody>
        </p:sp>
        <p:sp>
          <p:nvSpPr>
            <p:cNvPr id="41" name="Right Arrow 40"/>
            <p:cNvSpPr/>
            <p:nvPr/>
          </p:nvSpPr>
          <p:spPr>
            <a:xfrm rot="5400000">
              <a:off x="3957246" y="2907445"/>
              <a:ext cx="414089" cy="47578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405294" y="2637365"/>
              <a:ext cx="521105" cy="430887"/>
            </a:xfrm>
            <a:prstGeom prst="rect">
              <a:avLst/>
            </a:prstGeom>
            <a:noFill/>
          </p:spPr>
          <p:txBody>
            <a:bodyPr wrap="none" lIns="0" tIns="0" rIns="0" bIns="0" rtlCol="0">
              <a:spAutoFit/>
            </a:bodyPr>
            <a:lstStyle/>
            <a:p>
              <a:r>
                <a:rPr lang="en-US" sz="2800" dirty="0">
                  <a:latin typeface="Segoe UI Semibold"/>
                </a:rPr>
                <a:t>Yes</a:t>
              </a:r>
            </a:p>
          </p:txBody>
        </p:sp>
      </p:grpSp>
      <p:grpSp>
        <p:nvGrpSpPr>
          <p:cNvPr id="12" name="Group 11"/>
          <p:cNvGrpSpPr/>
          <p:nvPr/>
        </p:nvGrpSpPr>
        <p:grpSpPr>
          <a:xfrm>
            <a:off x="5118046" y="1238865"/>
            <a:ext cx="6685261" cy="3111910"/>
            <a:chOff x="5118046" y="1238865"/>
            <a:chExt cx="6685261" cy="3111910"/>
          </a:xfrm>
        </p:grpSpPr>
        <p:sp>
          <p:nvSpPr>
            <p:cNvPr id="55" name="Rectangle 54"/>
            <p:cNvSpPr/>
            <p:nvPr/>
          </p:nvSpPr>
          <p:spPr>
            <a:xfrm>
              <a:off x="6041342" y="1238865"/>
              <a:ext cx="5761965" cy="3111910"/>
            </a:xfrm>
            <a:prstGeom prst="rect">
              <a:avLst/>
            </a:prstGeom>
            <a:solidFill>
              <a:srgbClr val="585858">
                <a:alpha val="10196"/>
              </a:srgbClr>
            </a:solid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rtlCol="0" anchor="t"/>
            <a:lstStyle/>
            <a:p>
              <a:endParaRPr lang="en-US" sz="2400" b="1" dirty="0">
                <a:solidFill>
                  <a:srgbClr val="FFFFFF"/>
                </a:solidFill>
                <a:latin typeface="Segoe UI Semibold"/>
              </a:endParaRPr>
            </a:p>
          </p:txBody>
        </p:sp>
        <p:sp>
          <p:nvSpPr>
            <p:cNvPr id="30" name="Flowchart: Process 29"/>
            <p:cNvSpPr/>
            <p:nvPr/>
          </p:nvSpPr>
          <p:spPr bwMode="auto">
            <a:xfrm>
              <a:off x="6434788" y="1440553"/>
              <a:ext cx="2232473" cy="824104"/>
            </a:xfrm>
            <a:prstGeom prst="flowChartProcess">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400" dirty="0">
                  <a:solidFill>
                    <a:schemeClr val="tx1"/>
                  </a:solidFill>
                  <a:latin typeface="Segoe UI Semibold"/>
                </a:rPr>
                <a:t>App Launches OS Wizard</a:t>
              </a:r>
            </a:p>
          </p:txBody>
        </p:sp>
        <p:sp>
          <p:nvSpPr>
            <p:cNvPr id="21" name="Right Arrow 20"/>
            <p:cNvSpPr/>
            <p:nvPr/>
          </p:nvSpPr>
          <p:spPr>
            <a:xfrm>
              <a:off x="5363306" y="1625067"/>
              <a:ext cx="1019632" cy="47578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468473" y="1432069"/>
              <a:ext cx="2091727" cy="984885"/>
            </a:xfrm>
            <a:prstGeom prst="rect">
              <a:avLst/>
            </a:prstGeom>
            <a:noFill/>
          </p:spPr>
          <p:txBody>
            <a:bodyPr wrap="none" lIns="0" tIns="0" rIns="0" bIns="0" rtlCol="0">
              <a:spAutoFit/>
            </a:bodyPr>
            <a:lstStyle/>
            <a:p>
              <a:pPr algn="ctr"/>
              <a:r>
                <a:rPr lang="en-US" sz="3200" b="1" dirty="0" smtClean="0">
                  <a:gradFill>
                    <a:gsLst>
                      <a:gs pos="0">
                        <a:schemeClr val="tx1"/>
                      </a:gs>
                      <a:gs pos="86000">
                        <a:schemeClr val="tx1"/>
                      </a:gs>
                    </a:gsLst>
                    <a:lin ang="5400000" scaled="0"/>
                  </a:gradFill>
                </a:rPr>
                <a:t>Windows 8</a:t>
              </a:r>
            </a:p>
            <a:p>
              <a:pPr algn="ctr"/>
              <a:r>
                <a:rPr lang="en-US" sz="3200" b="1" dirty="0" smtClean="0">
                  <a:gradFill>
                    <a:gsLst>
                      <a:gs pos="0">
                        <a:schemeClr val="tx1"/>
                      </a:gs>
                      <a:gs pos="86000">
                        <a:schemeClr val="tx1"/>
                      </a:gs>
                    </a:gsLst>
                    <a:lin ang="5400000" scaled="0"/>
                  </a:gradFill>
                </a:rPr>
                <a:t>TPM Wizard</a:t>
              </a:r>
            </a:p>
          </p:txBody>
        </p:sp>
        <p:sp>
          <p:nvSpPr>
            <p:cNvPr id="10" name="Up-Down Arrow 9"/>
            <p:cNvSpPr/>
            <p:nvPr/>
          </p:nvSpPr>
          <p:spPr bwMode="auto">
            <a:xfrm>
              <a:off x="7338897" y="2300068"/>
              <a:ext cx="424254" cy="1003286"/>
            </a:xfrm>
            <a:prstGeom prst="up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Process 23"/>
            <p:cNvSpPr/>
            <p:nvPr/>
          </p:nvSpPr>
          <p:spPr bwMode="auto">
            <a:xfrm>
              <a:off x="6434789" y="3332850"/>
              <a:ext cx="2232473" cy="824104"/>
            </a:xfrm>
            <a:prstGeom prst="flowChartProcess">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400" dirty="0" smtClean="0">
                  <a:solidFill>
                    <a:schemeClr val="tx1"/>
                  </a:solidFill>
                  <a:latin typeface="Segoe UI Semibold"/>
                </a:rPr>
                <a:t>Administrator</a:t>
              </a:r>
              <a:br>
                <a:rPr lang="en-US" sz="2400" dirty="0" smtClean="0">
                  <a:solidFill>
                    <a:schemeClr val="tx1"/>
                  </a:solidFill>
                  <a:latin typeface="Segoe UI Semibold"/>
                </a:rPr>
              </a:br>
              <a:r>
                <a:rPr lang="en-US" sz="2400" dirty="0" smtClean="0">
                  <a:solidFill>
                    <a:schemeClr val="tx1"/>
                  </a:solidFill>
                  <a:latin typeface="Segoe UI Semibold"/>
                </a:rPr>
                <a:t>Interaction</a:t>
              </a:r>
              <a:endParaRPr lang="en-US" sz="2400" dirty="0">
                <a:solidFill>
                  <a:schemeClr val="tx1"/>
                </a:solidFill>
                <a:latin typeface="Segoe UI Semibold"/>
              </a:endParaRPr>
            </a:p>
          </p:txBody>
        </p:sp>
        <p:sp>
          <p:nvSpPr>
            <p:cNvPr id="25" name="Up-Down Arrow 24"/>
            <p:cNvSpPr/>
            <p:nvPr/>
          </p:nvSpPr>
          <p:spPr bwMode="auto">
            <a:xfrm rot="5400000">
              <a:off x="5857242" y="3408979"/>
              <a:ext cx="424254" cy="671846"/>
            </a:xfrm>
            <a:prstGeom prst="up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Process 25"/>
            <p:cNvSpPr/>
            <p:nvPr/>
          </p:nvSpPr>
          <p:spPr bwMode="auto">
            <a:xfrm>
              <a:off x="9398100" y="3332850"/>
              <a:ext cx="2232473" cy="824104"/>
            </a:xfrm>
            <a:prstGeom prst="flowChartProcess">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400" dirty="0" smtClean="0">
                  <a:solidFill>
                    <a:schemeClr val="tx1"/>
                  </a:solidFill>
                  <a:latin typeface="Segoe UI Semibold"/>
                </a:rPr>
                <a:t>Clear TPM</a:t>
              </a:r>
            </a:p>
            <a:p>
              <a:pPr algn="ctr"/>
              <a:r>
                <a:rPr lang="en-US" sz="2000" dirty="0" smtClean="0">
                  <a:solidFill>
                    <a:schemeClr val="tx1"/>
                  </a:solidFill>
                  <a:latin typeface="Segoe UI Semibold"/>
                </a:rPr>
                <a:t>(If necessary)</a:t>
              </a:r>
              <a:endParaRPr lang="en-US" sz="2000" dirty="0">
                <a:solidFill>
                  <a:schemeClr val="tx1"/>
                </a:solidFill>
                <a:latin typeface="Segoe UI Semibold"/>
              </a:endParaRPr>
            </a:p>
          </p:txBody>
        </p:sp>
        <p:sp>
          <p:nvSpPr>
            <p:cNvPr id="27" name="Up-Down Arrow 26"/>
            <p:cNvSpPr/>
            <p:nvPr/>
          </p:nvSpPr>
          <p:spPr bwMode="auto">
            <a:xfrm rot="5400000">
              <a:off x="8820554" y="3408979"/>
              <a:ext cx="424254" cy="671846"/>
            </a:xfrm>
            <a:prstGeom prst="up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118046" y="1986067"/>
              <a:ext cx="490519" cy="430887"/>
            </a:xfrm>
            <a:prstGeom prst="rect">
              <a:avLst/>
            </a:prstGeom>
            <a:noFill/>
          </p:spPr>
          <p:txBody>
            <a:bodyPr wrap="none" lIns="0" tIns="0" rIns="0" bIns="0" rtlCol="0">
              <a:spAutoFit/>
            </a:bodyPr>
            <a:lstStyle/>
            <a:p>
              <a:r>
                <a:rPr lang="en-US" sz="2800" dirty="0" smtClean="0">
                  <a:latin typeface="Segoe UI Semibold"/>
                </a:rPr>
                <a:t>No</a:t>
              </a:r>
              <a:endParaRPr lang="en-US" sz="2800" dirty="0">
                <a:latin typeface="Segoe UI Semibold"/>
              </a:endParaRPr>
            </a:p>
          </p:txBody>
        </p:sp>
      </p:grpSp>
    </p:spTree>
    <p:extLst>
      <p:ext uri="{BB962C8B-B14F-4D97-AF65-F5344CB8AC3E}">
        <p14:creationId xmlns:p14="http://schemas.microsoft.com/office/powerpoint/2010/main" val="234699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49638"/>
            <a:ext cx="7719642" cy="1421928"/>
          </a:xfrm>
          <a:prstGeom prst="rect">
            <a:avLst/>
          </a:prstGeom>
          <a:noFill/>
        </p:spPr>
        <p:txBody>
          <a:bodyPr wrap="square" rtlCol="0">
            <a:spAutoFit/>
          </a:bodyPr>
          <a:lstStyle/>
          <a:p>
            <a:pPr indent="-460375">
              <a:lnSpc>
                <a:spcPct val="90000"/>
              </a:lnSpc>
              <a:spcBef>
                <a:spcPct val="0"/>
              </a:spcBef>
              <a:buSzPct val="90000"/>
            </a:pPr>
            <a:r>
              <a:rPr lang="en-US" sz="4800" spc="-100" dirty="0" smtClean="0">
                <a:ln w="3175">
                  <a:noFill/>
                </a:ln>
                <a:gradFill flip="none" rotWithShape="1">
                  <a:gsLst>
                    <a:gs pos="0">
                      <a:schemeClr val="tx1"/>
                    </a:gs>
                    <a:gs pos="86000">
                      <a:schemeClr val="tx1"/>
                    </a:gs>
                  </a:gsLst>
                  <a:lin ang="5400000" scaled="0"/>
                  <a:tileRect/>
                </a:gradFill>
                <a:latin typeface="+mj-lt"/>
                <a:cs typeface="Arial" charset="0"/>
              </a:rPr>
              <a:t>TPM </a:t>
            </a:r>
            <a:r>
              <a:rPr lang="en-US" sz="4800" spc="-100" dirty="0">
                <a:ln w="3175">
                  <a:noFill/>
                </a:ln>
                <a:gradFill flip="none" rotWithShape="1">
                  <a:gsLst>
                    <a:gs pos="0">
                      <a:schemeClr val="tx1"/>
                    </a:gs>
                    <a:gs pos="86000">
                      <a:schemeClr val="tx1"/>
                    </a:gs>
                  </a:gsLst>
                  <a:lin ang="5400000" scaled="0"/>
                  <a:tileRect/>
                </a:gradFill>
                <a:latin typeface="+mj-lt"/>
                <a:cs typeface="Arial" charset="0"/>
              </a:rPr>
              <a:t>h</a:t>
            </a:r>
            <a:r>
              <a:rPr lang="en-US" sz="4800" spc="-100" dirty="0" smtClean="0">
                <a:ln w="3175">
                  <a:noFill/>
                </a:ln>
                <a:gradFill flip="none" rotWithShape="1">
                  <a:gsLst>
                    <a:gs pos="0">
                      <a:schemeClr val="tx1"/>
                    </a:gs>
                    <a:gs pos="86000">
                      <a:schemeClr val="tx1"/>
                    </a:gs>
                  </a:gsLst>
                  <a:lin ang="5400000" scaled="0"/>
                  <a:tileRect/>
                </a:gradFill>
                <a:latin typeface="+mj-lt"/>
                <a:cs typeface="Arial" charset="0"/>
              </a:rPr>
              <a:t>ardware </a:t>
            </a:r>
            <a:r>
              <a:rPr lang="en-US" sz="4800" spc="-100" dirty="0">
                <a:ln w="3175">
                  <a:noFill/>
                </a:ln>
                <a:gradFill flip="none" rotWithShape="1">
                  <a:gsLst>
                    <a:gs pos="0">
                      <a:schemeClr val="tx1"/>
                    </a:gs>
                    <a:gs pos="86000">
                      <a:schemeClr val="tx1"/>
                    </a:gs>
                  </a:gsLst>
                  <a:lin ang="5400000" scaled="0"/>
                  <a:tileRect/>
                </a:gradFill>
                <a:latin typeface="+mj-lt"/>
                <a:cs typeface="Arial" charset="0"/>
              </a:rPr>
              <a:t>e</a:t>
            </a:r>
            <a:r>
              <a:rPr lang="en-US" sz="4800" spc="-100" dirty="0" smtClean="0">
                <a:ln w="3175">
                  <a:noFill/>
                </a:ln>
                <a:gradFill flip="none" rotWithShape="1">
                  <a:gsLst>
                    <a:gs pos="0">
                      <a:schemeClr val="tx1"/>
                    </a:gs>
                    <a:gs pos="86000">
                      <a:schemeClr val="tx1"/>
                    </a:gs>
                  </a:gsLst>
                  <a:lin ang="5400000" scaled="0"/>
                  <a:tileRect/>
                </a:gradFill>
                <a:latin typeface="+mj-lt"/>
                <a:cs typeface="Arial" charset="0"/>
              </a:rPr>
              <a:t>volution</a:t>
            </a:r>
            <a:br>
              <a:rPr lang="en-US" sz="4800" spc="-100" dirty="0" smtClean="0">
                <a:ln w="3175">
                  <a:noFill/>
                </a:ln>
                <a:gradFill flip="none" rotWithShape="1">
                  <a:gsLst>
                    <a:gs pos="0">
                      <a:schemeClr val="tx1"/>
                    </a:gs>
                    <a:gs pos="86000">
                      <a:schemeClr val="tx1"/>
                    </a:gs>
                  </a:gsLst>
                  <a:lin ang="5400000" scaled="0"/>
                  <a:tileRect/>
                </a:gradFill>
                <a:latin typeface="+mj-lt"/>
                <a:cs typeface="Arial" charset="0"/>
              </a:rPr>
            </a:br>
            <a:r>
              <a:rPr lang="en-US" sz="4800" spc="-100" dirty="0" smtClean="0">
                <a:ln w="3175">
                  <a:noFill/>
                </a:ln>
                <a:gradFill flip="none" rotWithShape="1">
                  <a:gsLst>
                    <a:gs pos="0">
                      <a:schemeClr val="tx1"/>
                    </a:gs>
                    <a:gs pos="86000">
                      <a:schemeClr val="tx1"/>
                    </a:gs>
                  </a:gsLst>
                  <a:lin ang="5400000" scaled="0"/>
                  <a:tileRect/>
                </a:gradFill>
                <a:latin typeface="+mj-lt"/>
                <a:cs typeface="Arial" charset="0"/>
              </a:rPr>
              <a:t>and guidance</a:t>
            </a:r>
            <a:endParaRPr lang="en-US" sz="4800" spc="-100" dirty="0">
              <a:ln w="3175">
                <a:noFill/>
              </a:ln>
              <a:gradFill flip="none" rotWithShape="1">
                <a:gsLst>
                  <a:gs pos="0">
                    <a:schemeClr val="tx1"/>
                  </a:gs>
                  <a:gs pos="86000">
                    <a:schemeClr val="tx1"/>
                  </a:gs>
                </a:gsLst>
                <a:lin ang="5400000" scaled="0"/>
                <a:tileRect/>
              </a:gradFill>
              <a:latin typeface="+mj-lt"/>
              <a:cs typeface="Arial" charset="0"/>
            </a:endParaRPr>
          </a:p>
        </p:txBody>
      </p:sp>
    </p:spTree>
    <p:extLst>
      <p:ext uri="{BB962C8B-B14F-4D97-AF65-F5344CB8AC3E}">
        <p14:creationId xmlns:p14="http://schemas.microsoft.com/office/powerpoint/2010/main" val="79559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Windows 8 supports TPM 1.2</a:t>
            </a:r>
            <a:endParaRPr lang="en-US" baseline="30000" dirty="0"/>
          </a:p>
        </p:txBody>
      </p:sp>
      <p:sp>
        <p:nvSpPr>
          <p:cNvPr id="37" name="Text Placeholder 6"/>
          <p:cNvSpPr txBox="1">
            <a:spLocks/>
          </p:cNvSpPr>
          <p:nvPr/>
        </p:nvSpPr>
        <p:spPr>
          <a:xfrm>
            <a:off x="6068848" y="6374626"/>
            <a:ext cx="6119977" cy="517478"/>
          </a:xfrm>
          <a:prstGeom prst="rect">
            <a:avLst/>
          </a:prstGeom>
        </p:spPr>
        <p:txBody>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Font typeface="Arial" pitchFamily="34" charset="0"/>
              <a:buNone/>
            </a:pPr>
            <a:r>
              <a:rPr lang="en-US" sz="2000" b="1" baseline="30000" dirty="0" smtClean="0"/>
              <a:t> </a:t>
            </a:r>
            <a:r>
              <a:rPr lang="en-US" sz="2000" b="1" dirty="0" smtClean="0"/>
              <a:t>Microsoft refers to the TCG “TPM Next” as “TPM 2.0”</a:t>
            </a:r>
          </a:p>
        </p:txBody>
      </p:sp>
      <p:sp>
        <p:nvSpPr>
          <p:cNvPr id="60" name="Rectangle 59"/>
          <p:cNvSpPr/>
          <p:nvPr/>
        </p:nvSpPr>
        <p:spPr>
          <a:xfrm>
            <a:off x="959358" y="1728917"/>
            <a:ext cx="3297865" cy="1282364"/>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000" dirty="0">
                <a:solidFill>
                  <a:schemeClr val="tx1"/>
                </a:solidFill>
                <a:latin typeface="Segoe UI Semibold"/>
              </a:rPr>
              <a:t>Direct TPM Commands</a:t>
            </a:r>
          </a:p>
        </p:txBody>
      </p:sp>
      <p:sp>
        <p:nvSpPr>
          <p:cNvPr id="61" name="Rectangle 60"/>
          <p:cNvSpPr/>
          <p:nvPr/>
        </p:nvSpPr>
        <p:spPr>
          <a:xfrm>
            <a:off x="959358" y="1003571"/>
            <a:ext cx="3297865" cy="614200"/>
          </a:xfrm>
          <a:prstGeom prst="rect">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000" dirty="0" smtClean="0">
                <a:solidFill>
                  <a:schemeClr val="tx1"/>
                </a:solidFill>
                <a:latin typeface="Segoe UI Semibold"/>
              </a:rPr>
              <a:t>Existing TPM </a:t>
            </a:r>
            <a:r>
              <a:rPr lang="en-US" sz="2000" dirty="0">
                <a:solidFill>
                  <a:schemeClr val="tx1"/>
                </a:solidFill>
                <a:latin typeface="Segoe UI Semibold"/>
              </a:rPr>
              <a:t>1.2 Apps</a:t>
            </a:r>
          </a:p>
        </p:txBody>
      </p:sp>
      <p:sp>
        <p:nvSpPr>
          <p:cNvPr id="68" name="Rectangle 67"/>
          <p:cNvSpPr/>
          <p:nvPr/>
        </p:nvSpPr>
        <p:spPr>
          <a:xfrm>
            <a:off x="959358" y="3768951"/>
            <a:ext cx="4584292" cy="570722"/>
          </a:xfrm>
          <a:prstGeom prst="rect">
            <a:avLst/>
          </a:prstGeom>
          <a:solidFill>
            <a:srgbClr val="65BC46"/>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000" dirty="0">
                <a:solidFill>
                  <a:schemeClr val="tx1"/>
                </a:solidFill>
                <a:latin typeface="Segoe UI Semibold"/>
              </a:rPr>
              <a:t>TPM 1.2</a:t>
            </a:r>
          </a:p>
        </p:txBody>
      </p:sp>
      <p:sp>
        <p:nvSpPr>
          <p:cNvPr id="21" name="Title 1"/>
          <p:cNvSpPr txBox="1">
            <a:spLocks/>
          </p:cNvSpPr>
          <p:nvPr/>
        </p:nvSpPr>
        <p:spPr>
          <a:xfrm>
            <a:off x="7806898" y="228600"/>
            <a:ext cx="2978702"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&amp; TPM 2.0</a:t>
            </a:r>
            <a:r>
              <a:rPr lang="en-US" baseline="30000" dirty="0" smtClean="0"/>
              <a:t>*</a:t>
            </a:r>
            <a:endParaRPr lang="en-US" baseline="30000" dirty="0"/>
          </a:p>
        </p:txBody>
      </p:sp>
      <p:sp>
        <p:nvSpPr>
          <p:cNvPr id="26" name="Rectangle 25"/>
          <p:cNvSpPr/>
          <p:nvPr/>
        </p:nvSpPr>
        <p:spPr>
          <a:xfrm>
            <a:off x="959358" y="3095444"/>
            <a:ext cx="4584292" cy="592604"/>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000" dirty="0">
                <a:solidFill>
                  <a:schemeClr val="tx1"/>
                </a:solidFill>
                <a:latin typeface="Segoe UI Semibold"/>
              </a:rPr>
              <a:t>Microsoft TPM Stack</a:t>
            </a:r>
          </a:p>
        </p:txBody>
      </p:sp>
      <p:grpSp>
        <p:nvGrpSpPr>
          <p:cNvPr id="6" name="Group 5"/>
          <p:cNvGrpSpPr/>
          <p:nvPr/>
        </p:nvGrpSpPr>
        <p:grpSpPr>
          <a:xfrm>
            <a:off x="959358" y="3095444"/>
            <a:ext cx="10877885" cy="2324702"/>
            <a:chOff x="959358" y="3095444"/>
            <a:chExt cx="10877885" cy="2324702"/>
          </a:xfrm>
        </p:grpSpPr>
        <p:grpSp>
          <p:nvGrpSpPr>
            <p:cNvPr id="3" name="Group 2"/>
            <p:cNvGrpSpPr/>
            <p:nvPr/>
          </p:nvGrpSpPr>
          <p:grpSpPr>
            <a:xfrm>
              <a:off x="959358" y="3095444"/>
              <a:ext cx="10301996" cy="1244228"/>
              <a:chOff x="1165835" y="3228999"/>
              <a:chExt cx="10301996" cy="1244228"/>
            </a:xfrm>
          </p:grpSpPr>
          <p:sp>
            <p:nvSpPr>
              <p:cNvPr id="18" name="Rectangle 17"/>
              <p:cNvSpPr/>
              <p:nvPr/>
            </p:nvSpPr>
            <p:spPr>
              <a:xfrm>
                <a:off x="5819497" y="3902505"/>
                <a:ext cx="5648334" cy="570722"/>
              </a:xfrm>
              <a:prstGeom prst="rect">
                <a:avLst/>
              </a:prstGeom>
              <a:solidFill>
                <a:srgbClr val="65BC46"/>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000" dirty="0">
                    <a:solidFill>
                      <a:schemeClr val="tx1"/>
                    </a:solidFill>
                    <a:latin typeface="Segoe UI Semibold"/>
                  </a:rPr>
                  <a:t>TPM </a:t>
                </a:r>
                <a:r>
                  <a:rPr lang="en-US" sz="2000" dirty="0" smtClean="0">
                    <a:solidFill>
                      <a:schemeClr val="tx1"/>
                    </a:solidFill>
                    <a:latin typeface="Segoe UI Semibold"/>
                  </a:rPr>
                  <a:t>2.0</a:t>
                </a:r>
                <a:endParaRPr lang="en-US" sz="2000" dirty="0">
                  <a:solidFill>
                    <a:schemeClr val="tx1"/>
                  </a:solidFill>
                  <a:latin typeface="Segoe UI Semibold"/>
                </a:endParaRPr>
              </a:p>
            </p:txBody>
          </p:sp>
          <p:sp>
            <p:nvSpPr>
              <p:cNvPr id="19" name="Rectangle 18"/>
              <p:cNvSpPr/>
              <p:nvPr/>
            </p:nvSpPr>
            <p:spPr>
              <a:xfrm>
                <a:off x="1165835" y="3228999"/>
                <a:ext cx="10301995" cy="601255"/>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a:r>
                  <a:rPr lang="en-US" sz="2000" dirty="0">
                    <a:solidFill>
                      <a:schemeClr val="tx1"/>
                    </a:solidFill>
                    <a:latin typeface="Segoe UI Semibold"/>
                  </a:rPr>
                  <a:t>Microsoft TPM Stack</a:t>
                </a:r>
              </a:p>
            </p:txBody>
          </p:sp>
        </p:grpSp>
        <p:sp>
          <p:nvSpPr>
            <p:cNvPr id="5" name="TextBox 4"/>
            <p:cNvSpPr txBox="1"/>
            <p:nvPr/>
          </p:nvSpPr>
          <p:spPr>
            <a:xfrm>
              <a:off x="978629" y="4558372"/>
              <a:ext cx="10858614" cy="861774"/>
            </a:xfrm>
            <a:prstGeom prst="rect">
              <a:avLst/>
            </a:prstGeom>
            <a:noFill/>
          </p:spPr>
          <p:txBody>
            <a:bodyPr wrap="none" lIns="0" tIns="0" rIns="0" bIns="0" rtlCol="0">
              <a:spAutoFit/>
            </a:bodyPr>
            <a:lstStyle/>
            <a:p>
              <a:pPr marL="457200" indent="-457200">
                <a:spcAft>
                  <a:spcPts val="600"/>
                </a:spcAft>
                <a:buSzPct val="90000"/>
                <a:buFont typeface="Arial" pitchFamily="34" charset="0"/>
                <a:buChar char="•"/>
              </a:pPr>
              <a:r>
                <a:rPr lang="en-US" sz="2800" dirty="0">
                  <a:gradFill>
                    <a:gsLst>
                      <a:gs pos="0">
                        <a:schemeClr val="tx1"/>
                      </a:gs>
                      <a:gs pos="86000">
                        <a:schemeClr val="tx1"/>
                      </a:gs>
                    </a:gsLst>
                    <a:lin ang="5400000" scaled="0"/>
                  </a:gradFill>
                </a:rPr>
                <a:t>Microsoft is working with partners </a:t>
              </a:r>
              <a:r>
                <a:rPr lang="en-US" sz="2800" dirty="0" smtClean="0">
                  <a:gradFill>
                    <a:gsLst>
                      <a:gs pos="0">
                        <a:schemeClr val="tx1"/>
                      </a:gs>
                      <a:gs pos="86000">
                        <a:schemeClr val="tx1"/>
                      </a:gs>
                    </a:gsLst>
                    <a:lin ang="5400000" scaled="0"/>
                  </a:gradFill>
                </a:rPr>
                <a:t>to support </a:t>
              </a:r>
              <a:r>
                <a:rPr lang="en-US" sz="2800" dirty="0">
                  <a:gradFill>
                    <a:gsLst>
                      <a:gs pos="0">
                        <a:schemeClr val="tx1"/>
                      </a:gs>
                      <a:gs pos="86000">
                        <a:schemeClr val="tx1"/>
                      </a:gs>
                    </a:gsLst>
                    <a:lin ang="5400000" scaled="0"/>
                  </a:gradFill>
                </a:rPr>
                <a:t>discrete and integrated </a:t>
              </a:r>
              <a:r>
                <a:rPr lang="en-US" sz="2800" dirty="0" smtClean="0">
                  <a:gradFill>
                    <a:gsLst>
                      <a:gs pos="0">
                        <a:schemeClr val="tx1"/>
                      </a:gs>
                      <a:gs pos="86000">
                        <a:schemeClr val="tx1"/>
                      </a:gs>
                    </a:gsLst>
                    <a:lin ang="5400000" scaled="0"/>
                  </a:gradFill>
                </a:rPr>
                <a:t/>
              </a:r>
              <a:br>
                <a:rPr lang="en-US" sz="2800" dirty="0" smtClean="0">
                  <a:gradFill>
                    <a:gsLst>
                      <a:gs pos="0">
                        <a:schemeClr val="tx1"/>
                      </a:gs>
                      <a:gs pos="86000">
                        <a:schemeClr val="tx1"/>
                      </a:gs>
                    </a:gsLst>
                    <a:lin ang="5400000" scaled="0"/>
                  </a:gradFill>
                </a:rPr>
              </a:br>
              <a:r>
                <a:rPr lang="en-US" sz="2800" dirty="0" smtClean="0">
                  <a:gradFill>
                    <a:gsLst>
                      <a:gs pos="0">
                        <a:schemeClr val="tx1"/>
                      </a:gs>
                      <a:gs pos="86000">
                        <a:schemeClr val="tx1"/>
                      </a:gs>
                    </a:gsLst>
                    <a:lin ang="5400000" scaled="0"/>
                  </a:gradFill>
                </a:rPr>
                <a:t>TPMs for different </a:t>
              </a:r>
              <a:r>
                <a:rPr lang="en-US" sz="2800" dirty="0">
                  <a:gradFill>
                    <a:gsLst>
                      <a:gs pos="0">
                        <a:schemeClr val="tx1"/>
                      </a:gs>
                      <a:gs pos="86000">
                        <a:schemeClr val="tx1"/>
                      </a:gs>
                    </a:gsLst>
                    <a:lin ang="5400000" scaled="0"/>
                  </a:gradFill>
                </a:rPr>
                <a:t>form factors and market </a:t>
              </a:r>
              <a:r>
                <a:rPr lang="en-US" sz="2800" dirty="0" smtClean="0">
                  <a:gradFill>
                    <a:gsLst>
                      <a:gs pos="0">
                        <a:schemeClr val="tx1"/>
                      </a:gs>
                      <a:gs pos="86000">
                        <a:schemeClr val="tx1"/>
                      </a:gs>
                    </a:gsLst>
                    <a:lin ang="5400000" scaled="0"/>
                  </a:gradFill>
                </a:rPr>
                <a:t>segments</a:t>
              </a:r>
              <a:endParaRPr lang="en-US" sz="2800" dirty="0">
                <a:gradFill>
                  <a:gsLst>
                    <a:gs pos="0">
                      <a:schemeClr val="tx1"/>
                    </a:gs>
                    <a:gs pos="86000">
                      <a:schemeClr val="tx1"/>
                    </a:gs>
                  </a:gsLst>
                  <a:lin ang="5400000" scaled="0"/>
                </a:gradFill>
              </a:endParaRPr>
            </a:p>
          </p:txBody>
        </p:sp>
      </p:grpSp>
      <p:grpSp>
        <p:nvGrpSpPr>
          <p:cNvPr id="7" name="Group 6"/>
          <p:cNvGrpSpPr/>
          <p:nvPr/>
        </p:nvGrpSpPr>
        <p:grpSpPr>
          <a:xfrm>
            <a:off x="978629" y="1003571"/>
            <a:ext cx="10708767" cy="5418571"/>
            <a:chOff x="978629" y="1003571"/>
            <a:chExt cx="10708767" cy="5418571"/>
          </a:xfrm>
        </p:grpSpPr>
        <p:grpSp>
          <p:nvGrpSpPr>
            <p:cNvPr id="4" name="Group 3"/>
            <p:cNvGrpSpPr/>
            <p:nvPr/>
          </p:nvGrpSpPr>
          <p:grpSpPr>
            <a:xfrm>
              <a:off x="5147560" y="1003571"/>
              <a:ext cx="6113794" cy="2007710"/>
              <a:chOff x="5354037" y="1137126"/>
              <a:chExt cx="6113794" cy="2007710"/>
            </a:xfrm>
          </p:grpSpPr>
          <p:sp>
            <p:nvSpPr>
              <p:cNvPr id="49" name="Rectangle 48"/>
              <p:cNvSpPr/>
              <p:nvPr/>
            </p:nvSpPr>
            <p:spPr>
              <a:xfrm>
                <a:off x="5356803" y="1862472"/>
                <a:ext cx="1958397" cy="608828"/>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ts val="2200"/>
                  </a:lnSpc>
                </a:pPr>
                <a:r>
                  <a:rPr lang="en-US" sz="2000" dirty="0">
                    <a:solidFill>
                      <a:schemeClr val="tx1"/>
                    </a:solidFill>
                    <a:latin typeface="Segoe UI Semibold"/>
                  </a:rPr>
                  <a:t>Key Storage Provider</a:t>
                </a:r>
              </a:p>
            </p:txBody>
          </p:sp>
          <p:sp>
            <p:nvSpPr>
              <p:cNvPr id="48" name="Rectangle 47"/>
              <p:cNvSpPr/>
              <p:nvPr/>
            </p:nvSpPr>
            <p:spPr>
              <a:xfrm>
                <a:off x="5354037" y="1137126"/>
                <a:ext cx="6113793" cy="614200"/>
              </a:xfrm>
              <a:prstGeom prst="rect">
                <a:avLst/>
              </a:prstGeom>
              <a:solidFill>
                <a:schemeClr val="accent2"/>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000" dirty="0" smtClean="0">
                    <a:solidFill>
                      <a:schemeClr val="tx1"/>
                    </a:solidFill>
                    <a:latin typeface="Segoe UI Semibold"/>
                  </a:rPr>
                  <a:t>TPM </a:t>
                </a:r>
                <a:r>
                  <a:rPr lang="en-US" sz="2000" dirty="0">
                    <a:solidFill>
                      <a:schemeClr val="tx1"/>
                    </a:solidFill>
                    <a:latin typeface="Segoe UI Semibold"/>
                  </a:rPr>
                  <a:t>Application for Windows 8</a:t>
                </a:r>
              </a:p>
            </p:txBody>
          </p:sp>
          <p:sp>
            <p:nvSpPr>
              <p:cNvPr id="62" name="Rectangle 61"/>
              <p:cNvSpPr/>
              <p:nvPr/>
            </p:nvSpPr>
            <p:spPr>
              <a:xfrm>
                <a:off x="5356803" y="2536008"/>
                <a:ext cx="6111028" cy="608828"/>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a:lnSpc>
                    <a:spcPts val="2200"/>
                  </a:lnSpc>
                </a:pPr>
                <a:r>
                  <a:rPr lang="en-US" sz="2000" dirty="0">
                    <a:solidFill>
                      <a:schemeClr val="tx1"/>
                    </a:solidFill>
                    <a:latin typeface="Segoe UI Semibold"/>
                  </a:rPr>
                  <a:t>Windows Internal TPM 1.2 or TPM 2.0 </a:t>
                </a:r>
                <a:endParaRPr lang="en-US" sz="2000" dirty="0" smtClean="0">
                  <a:solidFill>
                    <a:schemeClr val="tx1"/>
                  </a:solidFill>
                  <a:latin typeface="Segoe UI Semibold"/>
                </a:endParaRPr>
              </a:p>
              <a:p>
                <a:pPr algn="r">
                  <a:lnSpc>
                    <a:spcPts val="2200"/>
                  </a:lnSpc>
                </a:pPr>
                <a:r>
                  <a:rPr lang="en-US" sz="2000" dirty="0" smtClean="0">
                    <a:solidFill>
                      <a:schemeClr val="tx1"/>
                    </a:solidFill>
                    <a:latin typeface="Segoe UI Semibold"/>
                  </a:rPr>
                  <a:t>Abstraction Layer (RSA &amp; SHA-1)</a:t>
                </a:r>
                <a:endParaRPr lang="en-US" sz="2000" dirty="0">
                  <a:solidFill>
                    <a:schemeClr val="tx1"/>
                  </a:solidFill>
                  <a:latin typeface="Segoe UI Semibold"/>
                </a:endParaRPr>
              </a:p>
            </p:txBody>
          </p:sp>
          <p:sp>
            <p:nvSpPr>
              <p:cNvPr id="24" name="Rectangle 23"/>
              <p:cNvSpPr/>
              <p:nvPr/>
            </p:nvSpPr>
            <p:spPr>
              <a:xfrm>
                <a:off x="7377469" y="1862472"/>
                <a:ext cx="2069696" cy="608828"/>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ts val="2200"/>
                  </a:lnSpc>
                </a:pPr>
                <a:r>
                  <a:rPr lang="en-US" sz="2000" dirty="0">
                    <a:solidFill>
                      <a:schemeClr val="tx1"/>
                    </a:solidFill>
                    <a:latin typeface="Segoe UI Semibold"/>
                  </a:rPr>
                  <a:t>TPM Provisioning</a:t>
                </a:r>
              </a:p>
            </p:txBody>
          </p:sp>
          <p:sp>
            <p:nvSpPr>
              <p:cNvPr id="25" name="Rectangle 24"/>
              <p:cNvSpPr/>
              <p:nvPr/>
            </p:nvSpPr>
            <p:spPr>
              <a:xfrm>
                <a:off x="9509434" y="1862472"/>
                <a:ext cx="1958397" cy="608828"/>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ts val="2200"/>
                  </a:lnSpc>
                </a:pPr>
                <a:r>
                  <a:rPr lang="en-US" sz="2000" dirty="0">
                    <a:solidFill>
                      <a:schemeClr val="tx1"/>
                    </a:solidFill>
                    <a:latin typeface="Segoe UI Semibold"/>
                  </a:rPr>
                  <a:t>TPM Virtual Smart Card</a:t>
                </a:r>
              </a:p>
            </p:txBody>
          </p:sp>
        </p:grpSp>
        <p:sp>
          <p:nvSpPr>
            <p:cNvPr id="27" name="TextBox 26"/>
            <p:cNvSpPr txBox="1"/>
            <p:nvPr/>
          </p:nvSpPr>
          <p:spPr>
            <a:xfrm>
              <a:off x="978629" y="5560368"/>
              <a:ext cx="10708767" cy="861774"/>
            </a:xfrm>
            <a:prstGeom prst="rect">
              <a:avLst/>
            </a:prstGeom>
            <a:noFill/>
          </p:spPr>
          <p:txBody>
            <a:bodyPr wrap="square" lIns="0" tIns="0" rIns="0" bIns="0" rtlCol="0">
              <a:spAutoFit/>
            </a:bodyPr>
            <a:lstStyle/>
            <a:p>
              <a:pPr marL="457200" indent="-457200">
                <a:buFont typeface="Arial" pitchFamily="34" charset="0"/>
                <a:buChar char="•"/>
              </a:pPr>
              <a:r>
                <a:rPr lang="en-US" sz="2800" dirty="0" smtClean="0">
                  <a:gradFill>
                    <a:gsLst>
                      <a:gs pos="0">
                        <a:schemeClr val="tx1"/>
                      </a:gs>
                      <a:gs pos="86000">
                        <a:schemeClr val="tx1"/>
                      </a:gs>
                    </a:gsLst>
                    <a:lin ang="5400000" scaled="0"/>
                  </a:gradFill>
                </a:rPr>
                <a:t>Build </a:t>
              </a:r>
              <a:r>
                <a:rPr lang="en-US" sz="2800" dirty="0">
                  <a:gradFill>
                    <a:gsLst>
                      <a:gs pos="0">
                        <a:schemeClr val="tx1"/>
                      </a:gs>
                      <a:gs pos="86000">
                        <a:schemeClr val="tx1"/>
                      </a:gs>
                    </a:gsLst>
                    <a:lin ang="5400000" scaled="0"/>
                  </a:gradFill>
                </a:rPr>
                <a:t>your </a:t>
              </a:r>
              <a:r>
                <a:rPr lang="en-US" sz="2800" dirty="0" smtClean="0">
                  <a:gradFill>
                    <a:gsLst>
                      <a:gs pos="0">
                        <a:schemeClr val="tx1"/>
                      </a:gs>
                      <a:gs pos="86000">
                        <a:schemeClr val="tx1"/>
                      </a:gs>
                    </a:gsLst>
                    <a:lin ang="5400000" scaled="0"/>
                  </a:gradFill>
                </a:rPr>
                <a:t>apps </a:t>
              </a:r>
              <a:r>
                <a:rPr lang="en-US" sz="2800" dirty="0">
                  <a:gradFill>
                    <a:gsLst>
                      <a:gs pos="0">
                        <a:schemeClr val="tx1"/>
                      </a:gs>
                      <a:gs pos="86000">
                        <a:schemeClr val="tx1"/>
                      </a:gs>
                    </a:gsLst>
                    <a:lin ang="5400000" scaled="0"/>
                  </a:gradFill>
                </a:rPr>
                <a:t>using new Windows 8 </a:t>
              </a:r>
              <a:r>
                <a:rPr lang="en-US" sz="2800" dirty="0" smtClean="0">
                  <a:gradFill>
                    <a:gsLst>
                      <a:gs pos="0">
                        <a:schemeClr val="tx1"/>
                      </a:gs>
                      <a:gs pos="86000">
                        <a:schemeClr val="tx1"/>
                      </a:gs>
                    </a:gsLst>
                    <a:lin ang="5400000" scaled="0"/>
                  </a:gradFill>
                </a:rPr>
                <a:t>APIs so </a:t>
              </a:r>
              <a:r>
                <a:rPr lang="en-US" sz="2800" dirty="0">
                  <a:gradFill>
                    <a:gsLst>
                      <a:gs pos="0">
                        <a:schemeClr val="tx1"/>
                      </a:gs>
                      <a:gs pos="86000">
                        <a:schemeClr val="tx1"/>
                      </a:gs>
                    </a:gsLst>
                    <a:lin ang="5400000" scaled="0"/>
                  </a:gradFill>
                </a:rPr>
                <a:t>it works </a:t>
              </a:r>
              <a:r>
                <a:rPr lang="en-US" sz="2800" dirty="0" smtClean="0">
                  <a:gradFill>
                    <a:gsLst>
                      <a:gs pos="0">
                        <a:schemeClr val="tx1"/>
                      </a:gs>
                      <a:gs pos="86000">
                        <a:schemeClr val="tx1"/>
                      </a:gs>
                    </a:gsLst>
                    <a:lin ang="5400000" scaled="0"/>
                  </a:gradFill>
                </a:rPr>
                <a:t>with </a:t>
              </a:r>
            </a:p>
            <a:p>
              <a:r>
                <a:rPr lang="en-US" sz="2800" dirty="0">
                  <a:gradFill>
                    <a:gsLst>
                      <a:gs pos="0">
                        <a:schemeClr val="tx1"/>
                      </a:gs>
                      <a:gs pos="86000">
                        <a:schemeClr val="tx1"/>
                      </a:gs>
                    </a:gsLst>
                    <a:lin ang="5400000" scaled="0"/>
                  </a:gradFill>
                </a:rPr>
                <a:t>	</a:t>
              </a:r>
              <a:r>
                <a:rPr lang="en-US" sz="2800" dirty="0" smtClean="0">
                  <a:gradFill>
                    <a:gsLst>
                      <a:gs pos="0">
                        <a:schemeClr val="tx1"/>
                      </a:gs>
                      <a:gs pos="86000">
                        <a:schemeClr val="tx1"/>
                      </a:gs>
                    </a:gsLst>
                    <a:lin ang="5400000" scaled="0"/>
                  </a:gradFill>
                </a:rPr>
                <a:t>TPM </a:t>
              </a:r>
              <a:r>
                <a:rPr lang="en-US" sz="2800" dirty="0">
                  <a:gradFill>
                    <a:gsLst>
                      <a:gs pos="0">
                        <a:schemeClr val="tx1"/>
                      </a:gs>
                      <a:gs pos="86000">
                        <a:schemeClr val="tx1"/>
                      </a:gs>
                    </a:gsLst>
                    <a:lin ang="5400000" scaled="0"/>
                  </a:gradFill>
                </a:rPr>
                <a:t>1.2 or TPM </a:t>
              </a:r>
              <a:r>
                <a:rPr lang="en-US" sz="2800" dirty="0" smtClean="0">
                  <a:gradFill>
                    <a:gsLst>
                      <a:gs pos="0">
                        <a:schemeClr val="tx1"/>
                      </a:gs>
                      <a:gs pos="86000">
                        <a:schemeClr val="tx1"/>
                      </a:gs>
                    </a:gsLst>
                    <a:lin ang="5400000" scaled="0"/>
                  </a:gradFill>
                </a:rPr>
                <a:t>2.0</a:t>
              </a:r>
              <a:endParaRPr lang="en-US" sz="2800" dirty="0">
                <a:gradFill>
                  <a:gsLst>
                    <a:gs pos="0">
                      <a:schemeClr val="tx1"/>
                    </a:gs>
                    <a:gs pos="86000">
                      <a:schemeClr val="tx1"/>
                    </a:gs>
                  </a:gsLst>
                  <a:lin ang="5400000" scaled="0"/>
                </a:gradFill>
              </a:endParaRPr>
            </a:p>
          </p:txBody>
        </p:sp>
      </p:grpSp>
      <p:sp>
        <p:nvSpPr>
          <p:cNvPr id="28" name="Right Arrow 27"/>
          <p:cNvSpPr/>
          <p:nvPr/>
        </p:nvSpPr>
        <p:spPr>
          <a:xfrm rot="5400000">
            <a:off x="5245526" y="3062615"/>
            <a:ext cx="1210763" cy="47578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p:cNvSpPr/>
          <p:nvPr/>
        </p:nvSpPr>
        <p:spPr>
          <a:xfrm rot="5400000">
            <a:off x="-96884" y="2457233"/>
            <a:ext cx="2446750" cy="47578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rot="5400000">
            <a:off x="4700376" y="3062615"/>
            <a:ext cx="1210762" cy="475781"/>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37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circle(in)">
                                      <p:cBhvr>
                                        <p:cTn id="2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Certificate Based Authentication</a:t>
            </a:r>
            <a:br>
              <a:rPr lang="en-US" dirty="0" smtClean="0"/>
            </a:br>
            <a:r>
              <a:rPr lang="en-US" dirty="0"/>
              <a:t/>
            </a:r>
            <a:br>
              <a:rPr lang="en-US" dirty="0"/>
            </a:br>
            <a:endParaRPr lang="en-US" dirty="0"/>
          </a:p>
        </p:txBody>
      </p:sp>
      <p:sp>
        <p:nvSpPr>
          <p:cNvPr id="3" name="Subtitle 2"/>
          <p:cNvSpPr>
            <a:spLocks noGrp="1"/>
          </p:cNvSpPr>
          <p:nvPr>
            <p:ph type="subTitle" idx="1"/>
          </p:nvPr>
        </p:nvSpPr>
        <p:spPr>
          <a:xfrm>
            <a:off x="969964" y="4787310"/>
            <a:ext cx="9655995" cy="1045931"/>
          </a:xfrm>
        </p:spPr>
        <p:txBody>
          <a:bodyPr/>
          <a:lstStyle/>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68981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a:xfrm>
            <a:off x="519112" y="1905000"/>
            <a:ext cx="10930705" cy="2862322"/>
          </a:xfrm>
        </p:spPr>
        <p:txBody>
          <a:bodyPr/>
          <a:lstStyle/>
          <a:p>
            <a:pPr>
              <a:lnSpc>
                <a:spcPct val="100000"/>
              </a:lnSpc>
              <a:spcBef>
                <a:spcPts val="0"/>
              </a:spcBef>
              <a:spcAft>
                <a:spcPts val="1200"/>
              </a:spcAft>
            </a:pPr>
            <a:r>
              <a:rPr lang="en-US" dirty="0" smtClean="0"/>
              <a:t>There are many compelling TPM scenarios</a:t>
            </a:r>
          </a:p>
          <a:p>
            <a:pPr>
              <a:lnSpc>
                <a:spcPct val="100000"/>
              </a:lnSpc>
              <a:spcBef>
                <a:spcPts val="0"/>
              </a:spcBef>
              <a:spcAft>
                <a:spcPts val="1200"/>
              </a:spcAft>
            </a:pPr>
            <a:r>
              <a:rPr lang="en-US" dirty="0" smtClean="0"/>
              <a:t>Expect TPM 1.2 and TPM 2.0 on a wide array of platforms</a:t>
            </a:r>
          </a:p>
          <a:p>
            <a:pPr>
              <a:lnSpc>
                <a:spcPts val="3600"/>
              </a:lnSpc>
              <a:spcBef>
                <a:spcPts val="0"/>
              </a:spcBef>
              <a:spcAft>
                <a:spcPts val="1200"/>
              </a:spcAft>
            </a:pPr>
            <a:r>
              <a:rPr lang="en-US" dirty="0" smtClean="0"/>
              <a:t>TPMs are useful for apps with familiar programming models like smart cards, certificates and a key storage provider</a:t>
            </a:r>
          </a:p>
          <a:p>
            <a:pPr>
              <a:lnSpc>
                <a:spcPct val="100000"/>
              </a:lnSpc>
              <a:spcBef>
                <a:spcPts val="0"/>
              </a:spcBef>
              <a:spcAft>
                <a:spcPts val="600"/>
              </a:spcAft>
            </a:pPr>
            <a:r>
              <a:rPr lang="en-US" dirty="0" smtClean="0"/>
              <a:t>Windows 8 has a bunch of new TPM-enabled features</a:t>
            </a:r>
          </a:p>
        </p:txBody>
      </p:sp>
    </p:spTree>
    <p:extLst>
      <p:ext uri="{BB962C8B-B14F-4D97-AF65-F5344CB8AC3E}">
        <p14:creationId xmlns:p14="http://schemas.microsoft.com/office/powerpoint/2010/main" val="66520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3" y="1889211"/>
            <a:ext cx="10202964" cy="1560427"/>
          </a:xfrm>
        </p:spPr>
        <p:txBody>
          <a:bodyPr/>
          <a:lstStyle/>
          <a:p>
            <a:pPr>
              <a:spcBef>
                <a:spcPts val="1800"/>
              </a:spcBef>
            </a:pPr>
            <a:r>
              <a:rPr lang="en-US" dirty="0" smtClean="0"/>
              <a:t>Designing Systems for Continuous Availability Multi-Node with Block Storage</a:t>
            </a:r>
            <a:endParaRPr lang="en-US" dirty="0"/>
          </a:p>
          <a:p>
            <a:pPr>
              <a:spcBef>
                <a:spcPts val="1800"/>
              </a:spcBef>
            </a:pPr>
            <a:r>
              <a:rPr lang="en-US" dirty="0"/>
              <a:t>Delivering a secure and fast boot experience with UEFI</a:t>
            </a:r>
          </a:p>
        </p:txBody>
      </p:sp>
    </p:spTree>
    <p:extLst>
      <p:ext uri="{BB962C8B-B14F-4D97-AF65-F5344CB8AC3E}">
        <p14:creationId xmlns:p14="http://schemas.microsoft.com/office/powerpoint/2010/main" val="364156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a:xfrm>
            <a:off x="519114" y="1905000"/>
            <a:ext cx="11149012" cy="3016210"/>
          </a:xfrm>
        </p:spPr>
        <p:txBody>
          <a:bodyPr/>
          <a:lstStyle/>
          <a:p>
            <a:r>
              <a:rPr lang="en-US" dirty="0" smtClean="0">
                <a:hlinkClick r:id="rId2"/>
              </a:rPr>
              <a:t>Trusted Computing Group</a:t>
            </a:r>
            <a:endParaRPr lang="en-US" dirty="0"/>
          </a:p>
          <a:p>
            <a:endParaRPr lang="en-US" dirty="0"/>
          </a:p>
          <a:p>
            <a:r>
              <a:rPr lang="en-US" dirty="0" smtClean="0"/>
              <a:t>Links to MSDN</a:t>
            </a:r>
            <a:endParaRPr lang="en-US" dirty="0"/>
          </a:p>
          <a:p>
            <a:pPr lvl="1"/>
            <a:r>
              <a:rPr lang="en-US" u="sng" dirty="0" smtClean="0">
                <a:hlinkClick r:id="rId3"/>
              </a:rPr>
              <a:t>Windows </a:t>
            </a:r>
            <a:r>
              <a:rPr lang="en-US" u="sng" dirty="0">
                <a:hlinkClick r:id="rId3"/>
              </a:rPr>
              <a:t>Hardware Dev </a:t>
            </a:r>
            <a:r>
              <a:rPr lang="en-US" u="sng" dirty="0" smtClean="0">
                <a:hlinkClick r:id="rId3"/>
              </a:rPr>
              <a:t>Center</a:t>
            </a:r>
            <a:endParaRPr lang="en-US" u="sng" dirty="0" smtClean="0"/>
          </a:p>
          <a:p>
            <a:pPr lvl="1"/>
            <a:r>
              <a:rPr lang="en-US" u="sng" dirty="0">
                <a:hlinkClick r:id="rId4"/>
              </a:rPr>
              <a:t>Windows Dev Center</a:t>
            </a:r>
            <a:endParaRPr lang="en-US" dirty="0"/>
          </a:p>
          <a:p>
            <a:endParaRPr lang="en-US" dirty="0"/>
          </a:p>
        </p:txBody>
      </p:sp>
    </p:spTree>
    <p:extLst>
      <p:ext uri="{BB962C8B-B14F-4D97-AF65-F5344CB8AC3E}">
        <p14:creationId xmlns:p14="http://schemas.microsoft.com/office/powerpoint/2010/main" val="403317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421115685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65354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Certificate </a:t>
            </a:r>
            <a:r>
              <a:rPr lang="en-US" dirty="0"/>
              <a:t>b</a:t>
            </a:r>
            <a:r>
              <a:rPr lang="en-US" dirty="0" smtClean="0"/>
              <a:t>ased authentication</a:t>
            </a:r>
            <a:br>
              <a:rPr lang="en-US" dirty="0" smtClean="0"/>
            </a:br>
            <a:r>
              <a:rPr lang="en-US" dirty="0"/>
              <a:t/>
            </a:r>
            <a:br>
              <a:rPr lang="en-US" dirty="0"/>
            </a:br>
            <a:endParaRPr lang="en-US" dirty="0"/>
          </a:p>
        </p:txBody>
      </p:sp>
      <p:sp>
        <p:nvSpPr>
          <p:cNvPr id="3" name="Subtitle 2"/>
          <p:cNvSpPr>
            <a:spLocks noGrp="1"/>
          </p:cNvSpPr>
          <p:nvPr>
            <p:ph type="subTitle" idx="1"/>
          </p:nvPr>
        </p:nvSpPr>
        <p:spPr>
          <a:xfrm>
            <a:off x="969964" y="4787310"/>
            <a:ext cx="9655995" cy="1045931"/>
          </a:xfrm>
        </p:spPr>
        <p:txBody>
          <a:bodyPr/>
          <a:lstStyle/>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28659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Our world </a:t>
            </a:r>
            <a:r>
              <a:rPr lang="en-US" dirty="0"/>
              <a:t>t</a:t>
            </a:r>
            <a:r>
              <a:rPr lang="en-US" dirty="0" smtClean="0"/>
              <a:t>oday</a:t>
            </a:r>
            <a:endParaRPr lang="en-US" dirty="0"/>
          </a:p>
        </p:txBody>
      </p:sp>
      <p:sp>
        <p:nvSpPr>
          <p:cNvPr id="7" name="Text Placeholder 6"/>
          <p:cNvSpPr>
            <a:spLocks noGrp="1"/>
          </p:cNvSpPr>
          <p:nvPr>
            <p:ph type="body" sz="quarter" idx="10"/>
          </p:nvPr>
        </p:nvSpPr>
        <p:spPr>
          <a:xfrm>
            <a:off x="519112" y="1449650"/>
            <a:ext cx="10136450" cy="4662815"/>
          </a:xfrm>
        </p:spPr>
        <p:txBody>
          <a:bodyPr/>
          <a:lstStyle/>
          <a:p>
            <a:pPr>
              <a:lnSpc>
                <a:spcPct val="100000"/>
              </a:lnSpc>
              <a:spcBef>
                <a:spcPts val="0"/>
              </a:spcBef>
              <a:spcAft>
                <a:spcPts val="1800"/>
              </a:spcAft>
            </a:pPr>
            <a:r>
              <a:rPr lang="en-US" dirty="0"/>
              <a:t>Cyber crime </a:t>
            </a:r>
            <a:r>
              <a:rPr lang="en-US" dirty="0" smtClean="0"/>
              <a:t>focuses </a:t>
            </a:r>
            <a:r>
              <a:rPr lang="en-US" dirty="0"/>
              <a:t>on stealing data for monetary gain</a:t>
            </a:r>
          </a:p>
          <a:p>
            <a:pPr>
              <a:lnSpc>
                <a:spcPct val="100000"/>
              </a:lnSpc>
              <a:spcBef>
                <a:spcPts val="0"/>
              </a:spcBef>
              <a:spcAft>
                <a:spcPts val="600"/>
              </a:spcAft>
            </a:pPr>
            <a:r>
              <a:rPr lang="en-US" dirty="0" smtClean="0"/>
              <a:t>Worrying about cybercrime is universal</a:t>
            </a:r>
          </a:p>
          <a:p>
            <a:pPr marL="974725" lvl="2" indent="-228600">
              <a:lnSpc>
                <a:spcPct val="100000"/>
              </a:lnSpc>
              <a:spcBef>
                <a:spcPts val="0"/>
              </a:spcBef>
              <a:spcAft>
                <a:spcPts val="600"/>
              </a:spcAft>
            </a:pPr>
            <a:r>
              <a:rPr lang="en-US" sz="2800" dirty="0" smtClean="0"/>
              <a:t>Ranging from </a:t>
            </a:r>
            <a:r>
              <a:rPr lang="en-US" sz="2800" dirty="0"/>
              <a:t>governments to your </a:t>
            </a:r>
            <a:r>
              <a:rPr lang="en-US" sz="2800" dirty="0" smtClean="0"/>
              <a:t>mom </a:t>
            </a:r>
          </a:p>
          <a:p>
            <a:pPr marL="974725" lvl="2" indent="-228600">
              <a:lnSpc>
                <a:spcPct val="100000"/>
              </a:lnSpc>
              <a:spcBef>
                <a:spcPts val="0"/>
              </a:spcBef>
              <a:spcAft>
                <a:spcPts val="1800"/>
              </a:spcAft>
            </a:pPr>
            <a:r>
              <a:rPr lang="en-US" sz="2800" dirty="0" smtClean="0"/>
              <a:t>And everyone in between</a:t>
            </a:r>
            <a:endParaRPr lang="en-US" dirty="0"/>
          </a:p>
          <a:p>
            <a:pPr>
              <a:lnSpc>
                <a:spcPct val="100000"/>
              </a:lnSpc>
              <a:spcBef>
                <a:spcPts val="0"/>
              </a:spcBef>
              <a:spcAft>
                <a:spcPts val="1800"/>
              </a:spcAft>
            </a:pPr>
            <a:r>
              <a:rPr lang="en-US" dirty="0" smtClean="0"/>
              <a:t>Socially </a:t>
            </a:r>
            <a:r>
              <a:rPr lang="en-US" dirty="0"/>
              <a:t>engineered attacks are particularly successful on </a:t>
            </a:r>
            <a:r>
              <a:rPr lang="en-US" dirty="0" smtClean="0"/>
              <a:t>machines used with administrator accounts</a:t>
            </a:r>
            <a:endParaRPr lang="en-US" dirty="0"/>
          </a:p>
          <a:p>
            <a:pPr>
              <a:lnSpc>
                <a:spcPct val="100000"/>
              </a:lnSpc>
              <a:spcBef>
                <a:spcPts val="0"/>
              </a:spcBef>
              <a:spcAft>
                <a:spcPts val="1800"/>
              </a:spcAft>
            </a:pPr>
            <a:r>
              <a:rPr lang="en-US" dirty="0"/>
              <a:t>Bootkit and </a:t>
            </a:r>
            <a:r>
              <a:rPr lang="en-US" dirty="0" smtClean="0"/>
              <a:t>rootkit </a:t>
            </a:r>
            <a:r>
              <a:rPr lang="en-US" dirty="0"/>
              <a:t>attacks can </a:t>
            </a:r>
            <a:r>
              <a:rPr lang="en-US" dirty="0" smtClean="0"/>
              <a:t>infect anti-malware </a:t>
            </a:r>
            <a:r>
              <a:rPr lang="en-US" dirty="0"/>
              <a:t>software and </a:t>
            </a:r>
            <a:r>
              <a:rPr lang="en-US" dirty="0" smtClean="0"/>
              <a:t>alter boot </a:t>
            </a:r>
            <a:r>
              <a:rPr lang="en-US" dirty="0"/>
              <a:t>logs to avoid </a:t>
            </a:r>
            <a:r>
              <a:rPr lang="en-US" dirty="0" smtClean="0"/>
              <a:t>detection</a:t>
            </a:r>
            <a:endParaRPr lang="en-US" dirty="0"/>
          </a:p>
        </p:txBody>
      </p:sp>
    </p:spTree>
    <p:extLst>
      <p:ext uri="{BB962C8B-B14F-4D97-AF65-F5344CB8AC3E}">
        <p14:creationId xmlns:p14="http://schemas.microsoft.com/office/powerpoint/2010/main" val="21470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Security goals for Windows 8</a:t>
            </a:r>
            <a:endParaRPr lang="en-US" dirty="0"/>
          </a:p>
        </p:txBody>
      </p:sp>
      <p:sp>
        <p:nvSpPr>
          <p:cNvPr id="7" name="Text Placeholder 6"/>
          <p:cNvSpPr>
            <a:spLocks noGrp="1"/>
          </p:cNvSpPr>
          <p:nvPr>
            <p:ph type="body" sz="quarter" idx="10"/>
          </p:nvPr>
        </p:nvSpPr>
        <p:spPr>
          <a:xfrm>
            <a:off x="519112" y="1477065"/>
            <a:ext cx="10881389" cy="5032147"/>
          </a:xfrm>
        </p:spPr>
        <p:txBody>
          <a:bodyPr/>
          <a:lstStyle/>
          <a:p>
            <a:pPr>
              <a:lnSpc>
                <a:spcPct val="100000"/>
              </a:lnSpc>
              <a:spcBef>
                <a:spcPts val="0"/>
              </a:spcBef>
              <a:spcAft>
                <a:spcPts val="1800"/>
              </a:spcAft>
            </a:pPr>
            <a:r>
              <a:rPr lang="en-US" dirty="0"/>
              <a:t>Windows 8 is a trusted platform for consumers, businesses and financial institutions</a:t>
            </a:r>
          </a:p>
          <a:p>
            <a:pPr>
              <a:lnSpc>
                <a:spcPct val="100000"/>
              </a:lnSpc>
              <a:spcBef>
                <a:spcPts val="0"/>
              </a:spcBef>
              <a:spcAft>
                <a:spcPts val="1800"/>
              </a:spcAft>
            </a:pPr>
            <a:r>
              <a:rPr lang="en-US" dirty="0"/>
              <a:t>Hardware </a:t>
            </a:r>
            <a:r>
              <a:rPr lang="en-US" dirty="0" smtClean="0"/>
              <a:t>helps </a:t>
            </a:r>
            <a:r>
              <a:rPr lang="en-US" dirty="0"/>
              <a:t>anti-malware products reduce persistent malware</a:t>
            </a:r>
          </a:p>
          <a:p>
            <a:pPr marL="974725" lvl="2" indent="-228600">
              <a:lnSpc>
                <a:spcPct val="100000"/>
              </a:lnSpc>
              <a:spcBef>
                <a:spcPts val="0"/>
              </a:spcBef>
              <a:spcAft>
                <a:spcPts val="600"/>
              </a:spcAft>
            </a:pPr>
            <a:r>
              <a:rPr lang="en-US" sz="2800" dirty="0"/>
              <a:t>System compromise by malware </a:t>
            </a:r>
            <a:r>
              <a:rPr lang="en-US" sz="2800" dirty="0" smtClean="0"/>
              <a:t>reduced</a:t>
            </a:r>
            <a:endParaRPr lang="en-US" sz="2800" dirty="0"/>
          </a:p>
          <a:p>
            <a:pPr marL="974725" lvl="2" indent="-228600">
              <a:lnSpc>
                <a:spcPct val="100000"/>
              </a:lnSpc>
              <a:spcBef>
                <a:spcPts val="0"/>
              </a:spcBef>
              <a:spcAft>
                <a:spcPts val="600"/>
              </a:spcAft>
            </a:pPr>
            <a:r>
              <a:rPr lang="en-US" sz="2800" dirty="0"/>
              <a:t>Sophisticated malware can be reliably detected and removed</a:t>
            </a:r>
          </a:p>
          <a:p>
            <a:pPr marL="974725" lvl="2" indent="-228600">
              <a:lnSpc>
                <a:spcPct val="100000"/>
              </a:lnSpc>
              <a:spcBef>
                <a:spcPts val="0"/>
              </a:spcBef>
              <a:spcAft>
                <a:spcPts val="1800"/>
              </a:spcAft>
            </a:pPr>
            <a:r>
              <a:rPr lang="en-US" sz="2800" dirty="0"/>
              <a:t>New tools, APIs, and hardware capabilities for anti-malware products</a:t>
            </a:r>
          </a:p>
          <a:p>
            <a:pPr>
              <a:lnSpc>
                <a:spcPct val="100000"/>
              </a:lnSpc>
              <a:spcBef>
                <a:spcPts val="0"/>
              </a:spcBef>
              <a:spcAft>
                <a:spcPts val="1800"/>
              </a:spcAft>
            </a:pPr>
            <a:r>
              <a:rPr lang="en-US" dirty="0"/>
              <a:t>Customers benefit from easy-to-use hardware-based security</a:t>
            </a:r>
          </a:p>
        </p:txBody>
      </p:sp>
    </p:spTree>
    <p:extLst>
      <p:ext uri="{BB962C8B-B14F-4D97-AF65-F5344CB8AC3E}">
        <p14:creationId xmlns:p14="http://schemas.microsoft.com/office/powerpoint/2010/main" val="160275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49638"/>
            <a:ext cx="7719642" cy="1421928"/>
          </a:xfrm>
          <a:prstGeom prst="rect">
            <a:avLst/>
          </a:prstGeom>
          <a:noFill/>
        </p:spPr>
        <p:txBody>
          <a:bodyPr wrap="square" rtlCol="0">
            <a:spAutoFit/>
          </a:bodyPr>
          <a:lstStyle/>
          <a:p>
            <a:pPr indent="-460375">
              <a:lnSpc>
                <a:spcPct val="90000"/>
              </a:lnSpc>
              <a:spcBef>
                <a:spcPct val="0"/>
              </a:spcBef>
              <a:buSzPct val="90000"/>
            </a:pPr>
            <a:r>
              <a:rPr lang="en-US" sz="4800" spc="-100" dirty="0" smtClean="0">
                <a:ln w="3175">
                  <a:noFill/>
                </a:ln>
                <a:gradFill flip="none" rotWithShape="1">
                  <a:gsLst>
                    <a:gs pos="0">
                      <a:schemeClr val="tx1"/>
                    </a:gs>
                    <a:gs pos="86000">
                      <a:schemeClr val="tx1"/>
                    </a:gs>
                  </a:gsLst>
                  <a:lin ang="5400000" scaled="0"/>
                  <a:tileRect/>
                </a:gradFill>
                <a:latin typeface="+mj-lt"/>
                <a:cs typeface="Arial" charset="0"/>
              </a:rPr>
              <a:t>Trusted Platform Module basics</a:t>
            </a:r>
            <a:endParaRPr lang="en-US" sz="4800" spc="-100" dirty="0">
              <a:ln w="3175">
                <a:noFill/>
              </a:ln>
              <a:gradFill flip="none" rotWithShape="1">
                <a:gsLst>
                  <a:gs pos="0">
                    <a:schemeClr val="tx1"/>
                  </a:gs>
                  <a:gs pos="86000">
                    <a:schemeClr val="tx1"/>
                  </a:gs>
                </a:gsLst>
                <a:lin ang="5400000" scaled="0"/>
                <a:tileRect/>
              </a:gradFill>
              <a:latin typeface="+mj-lt"/>
              <a:cs typeface="Arial" charset="0"/>
            </a:endParaRPr>
          </a:p>
        </p:txBody>
      </p:sp>
    </p:spTree>
    <p:extLst>
      <p:ext uri="{BB962C8B-B14F-4D97-AF65-F5344CB8AC3E}">
        <p14:creationId xmlns:p14="http://schemas.microsoft.com/office/powerpoint/2010/main" val="302575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Platform Module basics</a:t>
            </a:r>
            <a:endParaRPr lang="en-US" dirty="0"/>
          </a:p>
        </p:txBody>
      </p:sp>
      <p:sp>
        <p:nvSpPr>
          <p:cNvPr id="3" name="Text Placeholder 2"/>
          <p:cNvSpPr>
            <a:spLocks noGrp="1"/>
          </p:cNvSpPr>
          <p:nvPr>
            <p:ph type="body" sz="quarter" idx="10"/>
          </p:nvPr>
        </p:nvSpPr>
        <p:spPr>
          <a:xfrm>
            <a:off x="519113" y="1905000"/>
            <a:ext cx="10464080" cy="3385542"/>
          </a:xfrm>
        </p:spPr>
        <p:txBody>
          <a:bodyPr/>
          <a:lstStyle/>
          <a:p>
            <a:pPr>
              <a:lnSpc>
                <a:spcPct val="100000"/>
              </a:lnSpc>
              <a:spcBef>
                <a:spcPts val="0"/>
              </a:spcBef>
              <a:spcAft>
                <a:spcPts val="2400"/>
              </a:spcAft>
            </a:pPr>
            <a:r>
              <a:rPr lang="en-US" dirty="0" smtClean="0"/>
              <a:t>TPMs are passive security devices that provide </a:t>
            </a:r>
            <a:br>
              <a:rPr lang="en-US" dirty="0" smtClean="0"/>
            </a:br>
            <a:r>
              <a:rPr lang="en-US" dirty="0" smtClean="0"/>
              <a:t>hardware-based </a:t>
            </a:r>
            <a:r>
              <a:rPr lang="en-US" dirty="0"/>
              <a:t>security and cryptographic </a:t>
            </a:r>
            <a:r>
              <a:rPr lang="en-US" dirty="0" smtClean="0"/>
              <a:t>functions</a:t>
            </a:r>
          </a:p>
          <a:p>
            <a:pPr>
              <a:lnSpc>
                <a:spcPct val="100000"/>
              </a:lnSpc>
              <a:spcBef>
                <a:spcPts val="0"/>
              </a:spcBef>
              <a:spcAft>
                <a:spcPts val="2400"/>
              </a:spcAft>
            </a:pPr>
            <a:r>
              <a:rPr lang="en-US" dirty="0"/>
              <a:t>Specs are published by the Trusted Computing </a:t>
            </a:r>
            <a:r>
              <a:rPr lang="en-US" dirty="0" smtClean="0"/>
              <a:t>Group</a:t>
            </a:r>
          </a:p>
          <a:p>
            <a:pPr>
              <a:lnSpc>
                <a:spcPct val="100000"/>
              </a:lnSpc>
              <a:spcBef>
                <a:spcPts val="0"/>
              </a:spcBef>
              <a:spcAft>
                <a:spcPts val="2400"/>
              </a:spcAft>
            </a:pPr>
            <a:r>
              <a:rPr lang="en-US" dirty="0" smtClean="0"/>
              <a:t>Business </a:t>
            </a:r>
            <a:r>
              <a:rPr lang="en-US" dirty="0"/>
              <a:t>laptops often have a TPM 1.2 used for BitLocker</a:t>
            </a:r>
          </a:p>
          <a:p>
            <a:pPr>
              <a:lnSpc>
                <a:spcPct val="100000"/>
              </a:lnSpc>
              <a:spcBef>
                <a:spcPts val="0"/>
              </a:spcBef>
              <a:spcAft>
                <a:spcPts val="1800"/>
              </a:spcAft>
            </a:pPr>
            <a:endParaRPr lang="en-US" dirty="0"/>
          </a:p>
        </p:txBody>
      </p:sp>
      <p:grpSp>
        <p:nvGrpSpPr>
          <p:cNvPr id="8" name="Group 7"/>
          <p:cNvGrpSpPr/>
          <p:nvPr/>
        </p:nvGrpSpPr>
        <p:grpSpPr>
          <a:xfrm>
            <a:off x="10103542" y="505132"/>
            <a:ext cx="1564583" cy="1575614"/>
            <a:chOff x="11194664" y="580782"/>
            <a:chExt cx="951942" cy="958653"/>
          </a:xfrm>
        </p:grpSpPr>
        <p:sp>
          <p:nvSpPr>
            <p:cNvPr id="9" name="GPU Icon 1"/>
            <p:cNvSpPr>
              <a:spLocks noEditPoints="1"/>
            </p:cNvSpPr>
            <p:nvPr/>
          </p:nvSpPr>
          <p:spPr bwMode="auto">
            <a:xfrm>
              <a:off x="11194664" y="580782"/>
              <a:ext cx="951942" cy="958653"/>
            </a:xfrm>
            <a:custGeom>
              <a:avLst/>
              <a:gdLst>
                <a:gd name="T0" fmla="*/ 258 w 1261"/>
                <a:gd name="T1" fmla="*/ 119 h 1270"/>
                <a:gd name="T2" fmla="*/ 486 w 1261"/>
                <a:gd name="T3" fmla="*/ 27 h 1270"/>
                <a:gd name="T4" fmla="*/ 458 w 1261"/>
                <a:gd name="T5" fmla="*/ 147 h 1270"/>
                <a:gd name="T6" fmla="*/ 805 w 1261"/>
                <a:gd name="T7" fmla="*/ 0 h 1270"/>
                <a:gd name="T8" fmla="*/ 805 w 1261"/>
                <a:gd name="T9" fmla="*/ 147 h 1270"/>
                <a:gd name="T10" fmla="*/ 979 w 1261"/>
                <a:gd name="T11" fmla="*/ 0 h 1270"/>
                <a:gd name="T12" fmla="*/ 1006 w 1261"/>
                <a:gd name="T13" fmla="*/ 119 h 1270"/>
                <a:gd name="T14" fmla="*/ 604 w 1261"/>
                <a:gd name="T15" fmla="*/ 27 h 1270"/>
                <a:gd name="T16" fmla="*/ 659 w 1261"/>
                <a:gd name="T17" fmla="*/ 27 h 1270"/>
                <a:gd name="T18" fmla="*/ 258 w 1261"/>
                <a:gd name="T19" fmla="*/ 1243 h 1270"/>
                <a:gd name="T20" fmla="*/ 486 w 1261"/>
                <a:gd name="T21" fmla="*/ 1151 h 1270"/>
                <a:gd name="T22" fmla="*/ 458 w 1261"/>
                <a:gd name="T23" fmla="*/ 1270 h 1270"/>
                <a:gd name="T24" fmla="*/ 805 w 1261"/>
                <a:gd name="T25" fmla="*/ 1123 h 1270"/>
                <a:gd name="T26" fmla="*/ 805 w 1261"/>
                <a:gd name="T27" fmla="*/ 1270 h 1270"/>
                <a:gd name="T28" fmla="*/ 979 w 1261"/>
                <a:gd name="T29" fmla="*/ 1123 h 1270"/>
                <a:gd name="T30" fmla="*/ 1006 w 1261"/>
                <a:gd name="T31" fmla="*/ 1243 h 1270"/>
                <a:gd name="T32" fmla="*/ 604 w 1261"/>
                <a:gd name="T33" fmla="*/ 1151 h 1270"/>
                <a:gd name="T34" fmla="*/ 659 w 1261"/>
                <a:gd name="T35" fmla="*/ 1151 h 1270"/>
                <a:gd name="T36" fmla="*/ 1234 w 1261"/>
                <a:gd name="T37" fmla="*/ 1007 h 1270"/>
                <a:gd name="T38" fmla="*/ 1141 w 1261"/>
                <a:gd name="T39" fmla="*/ 779 h 1270"/>
                <a:gd name="T40" fmla="*/ 1261 w 1261"/>
                <a:gd name="T41" fmla="*/ 806 h 1270"/>
                <a:gd name="T42" fmla="*/ 1114 w 1261"/>
                <a:gd name="T43" fmla="*/ 459 h 1270"/>
                <a:gd name="T44" fmla="*/ 1261 w 1261"/>
                <a:gd name="T45" fmla="*/ 459 h 1270"/>
                <a:gd name="T46" fmla="*/ 1114 w 1261"/>
                <a:gd name="T47" fmla="*/ 286 h 1270"/>
                <a:gd name="T48" fmla="*/ 1234 w 1261"/>
                <a:gd name="T49" fmla="*/ 258 h 1270"/>
                <a:gd name="T50" fmla="*/ 1141 w 1261"/>
                <a:gd name="T51" fmla="*/ 660 h 1270"/>
                <a:gd name="T52" fmla="*/ 1141 w 1261"/>
                <a:gd name="T53" fmla="*/ 605 h 1270"/>
                <a:gd name="T54" fmla="*/ 119 w 1261"/>
                <a:gd name="T55" fmla="*/ 1007 h 1270"/>
                <a:gd name="T56" fmla="*/ 27 w 1261"/>
                <a:gd name="T57" fmla="*/ 779 h 1270"/>
                <a:gd name="T58" fmla="*/ 146 w 1261"/>
                <a:gd name="T59" fmla="*/ 806 h 1270"/>
                <a:gd name="T60" fmla="*/ 0 w 1261"/>
                <a:gd name="T61" fmla="*/ 459 h 1270"/>
                <a:gd name="T62" fmla="*/ 146 w 1261"/>
                <a:gd name="T63" fmla="*/ 459 h 1270"/>
                <a:gd name="T64" fmla="*/ 0 w 1261"/>
                <a:gd name="T65" fmla="*/ 286 h 1270"/>
                <a:gd name="T66" fmla="*/ 119 w 1261"/>
                <a:gd name="T67" fmla="*/ 258 h 1270"/>
                <a:gd name="T68" fmla="*/ 27 w 1261"/>
                <a:gd name="T69" fmla="*/ 660 h 1270"/>
                <a:gd name="T70" fmla="*/ 27 w 1261"/>
                <a:gd name="T71" fmla="*/ 605 h 1270"/>
                <a:gd name="T72" fmla="*/ 1066 w 1261"/>
                <a:gd name="T73" fmla="*/ 1015 h 1270"/>
                <a:gd name="T74" fmla="*/ 512 w 1261"/>
                <a:gd name="T75" fmla="*/ 732 h 1270"/>
                <a:gd name="T76" fmla="*/ 443 w 1261"/>
                <a:gd name="T77" fmla="*/ 694 h 1270"/>
                <a:gd name="T78" fmla="*/ 377 w 1261"/>
                <a:gd name="T79" fmla="*/ 664 h 1270"/>
                <a:gd name="T80" fmla="*/ 434 w 1261"/>
                <a:gd name="T81" fmla="*/ 570 h 1270"/>
                <a:gd name="T82" fmla="*/ 497 w 1261"/>
                <a:gd name="T83" fmla="*/ 522 h 1270"/>
                <a:gd name="T84" fmla="*/ 390 w 1261"/>
                <a:gd name="T85" fmla="*/ 519 h 1270"/>
                <a:gd name="T86" fmla="*/ 299 w 1261"/>
                <a:gd name="T87" fmla="*/ 637 h 1270"/>
                <a:gd name="T88" fmla="*/ 454 w 1261"/>
                <a:gd name="T89" fmla="*/ 749 h 1270"/>
                <a:gd name="T90" fmla="*/ 713 w 1261"/>
                <a:gd name="T91" fmla="*/ 535 h 1270"/>
                <a:gd name="T92" fmla="*/ 619 w 1261"/>
                <a:gd name="T93" fmla="*/ 747 h 1270"/>
                <a:gd name="T94" fmla="*/ 731 w 1261"/>
                <a:gd name="T95" fmla="*/ 626 h 1270"/>
                <a:gd name="T96" fmla="*/ 648 w 1261"/>
                <a:gd name="T97" fmla="*/ 622 h 1270"/>
                <a:gd name="T98" fmla="*/ 644 w 1261"/>
                <a:gd name="T99" fmla="*/ 569 h 1270"/>
                <a:gd name="T100" fmla="*/ 965 w 1261"/>
                <a:gd name="T101" fmla="*/ 642 h 1270"/>
                <a:gd name="T102" fmla="*/ 886 w 1261"/>
                <a:gd name="T103" fmla="*/ 682 h 1270"/>
                <a:gd name="T104" fmla="*/ 834 w 1261"/>
                <a:gd name="T105" fmla="*/ 668 h 1270"/>
                <a:gd name="T106" fmla="*/ 788 w 1261"/>
                <a:gd name="T107" fmla="*/ 725 h 1270"/>
                <a:gd name="T108" fmla="*/ 965 w 1261"/>
                <a:gd name="T109" fmla="*/ 642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1" h="1270">
                  <a:moveTo>
                    <a:pt x="312" y="27"/>
                  </a:moveTo>
                  <a:cubicBezTo>
                    <a:pt x="312" y="12"/>
                    <a:pt x="300" y="0"/>
                    <a:pt x="285" y="0"/>
                  </a:cubicBezTo>
                  <a:cubicBezTo>
                    <a:pt x="285" y="0"/>
                    <a:pt x="285" y="0"/>
                    <a:pt x="285" y="0"/>
                  </a:cubicBezTo>
                  <a:cubicBezTo>
                    <a:pt x="270" y="0"/>
                    <a:pt x="258" y="12"/>
                    <a:pt x="258" y="27"/>
                  </a:cubicBezTo>
                  <a:cubicBezTo>
                    <a:pt x="258" y="119"/>
                    <a:pt x="258" y="119"/>
                    <a:pt x="258" y="119"/>
                  </a:cubicBezTo>
                  <a:cubicBezTo>
                    <a:pt x="258" y="134"/>
                    <a:pt x="270" y="147"/>
                    <a:pt x="285" y="147"/>
                  </a:cubicBezTo>
                  <a:cubicBezTo>
                    <a:pt x="285" y="147"/>
                    <a:pt x="285" y="147"/>
                    <a:pt x="285" y="147"/>
                  </a:cubicBezTo>
                  <a:cubicBezTo>
                    <a:pt x="300" y="147"/>
                    <a:pt x="312" y="134"/>
                    <a:pt x="312" y="119"/>
                  </a:cubicBezTo>
                  <a:lnTo>
                    <a:pt x="312" y="27"/>
                  </a:lnTo>
                  <a:close/>
                  <a:moveTo>
                    <a:pt x="486" y="27"/>
                  </a:moveTo>
                  <a:cubicBezTo>
                    <a:pt x="486" y="12"/>
                    <a:pt x="473" y="0"/>
                    <a:pt x="458" y="0"/>
                  </a:cubicBezTo>
                  <a:cubicBezTo>
                    <a:pt x="458" y="0"/>
                    <a:pt x="458" y="0"/>
                    <a:pt x="458" y="0"/>
                  </a:cubicBezTo>
                  <a:cubicBezTo>
                    <a:pt x="443" y="0"/>
                    <a:pt x="431" y="12"/>
                    <a:pt x="431" y="27"/>
                  </a:cubicBezTo>
                  <a:cubicBezTo>
                    <a:pt x="431" y="119"/>
                    <a:pt x="431" y="119"/>
                    <a:pt x="431" y="119"/>
                  </a:cubicBezTo>
                  <a:cubicBezTo>
                    <a:pt x="431" y="134"/>
                    <a:pt x="443" y="147"/>
                    <a:pt x="458" y="147"/>
                  </a:cubicBezTo>
                  <a:cubicBezTo>
                    <a:pt x="458" y="147"/>
                    <a:pt x="458" y="147"/>
                    <a:pt x="458" y="147"/>
                  </a:cubicBezTo>
                  <a:cubicBezTo>
                    <a:pt x="473" y="147"/>
                    <a:pt x="486" y="134"/>
                    <a:pt x="486" y="119"/>
                  </a:cubicBezTo>
                  <a:lnTo>
                    <a:pt x="486" y="27"/>
                  </a:lnTo>
                  <a:close/>
                  <a:moveTo>
                    <a:pt x="832" y="27"/>
                  </a:moveTo>
                  <a:cubicBezTo>
                    <a:pt x="832" y="12"/>
                    <a:pt x="820" y="0"/>
                    <a:pt x="805" y="0"/>
                  </a:cubicBezTo>
                  <a:cubicBezTo>
                    <a:pt x="805" y="0"/>
                    <a:pt x="805" y="0"/>
                    <a:pt x="805" y="0"/>
                  </a:cubicBezTo>
                  <a:cubicBezTo>
                    <a:pt x="790" y="0"/>
                    <a:pt x="778" y="12"/>
                    <a:pt x="778" y="27"/>
                  </a:cubicBezTo>
                  <a:cubicBezTo>
                    <a:pt x="778" y="119"/>
                    <a:pt x="778" y="119"/>
                    <a:pt x="778" y="119"/>
                  </a:cubicBezTo>
                  <a:cubicBezTo>
                    <a:pt x="778" y="134"/>
                    <a:pt x="790" y="147"/>
                    <a:pt x="805" y="147"/>
                  </a:cubicBezTo>
                  <a:cubicBezTo>
                    <a:pt x="805" y="147"/>
                    <a:pt x="805" y="147"/>
                    <a:pt x="805" y="147"/>
                  </a:cubicBezTo>
                  <a:cubicBezTo>
                    <a:pt x="820" y="147"/>
                    <a:pt x="832" y="134"/>
                    <a:pt x="832" y="119"/>
                  </a:cubicBezTo>
                  <a:lnTo>
                    <a:pt x="832" y="27"/>
                  </a:lnTo>
                  <a:close/>
                  <a:moveTo>
                    <a:pt x="1006" y="27"/>
                  </a:moveTo>
                  <a:cubicBezTo>
                    <a:pt x="1006" y="12"/>
                    <a:pt x="994" y="0"/>
                    <a:pt x="979" y="0"/>
                  </a:cubicBezTo>
                  <a:cubicBezTo>
                    <a:pt x="979" y="0"/>
                    <a:pt x="979" y="0"/>
                    <a:pt x="979" y="0"/>
                  </a:cubicBezTo>
                  <a:cubicBezTo>
                    <a:pt x="963" y="0"/>
                    <a:pt x="951" y="12"/>
                    <a:pt x="951" y="27"/>
                  </a:cubicBezTo>
                  <a:cubicBezTo>
                    <a:pt x="951" y="119"/>
                    <a:pt x="951" y="119"/>
                    <a:pt x="951" y="119"/>
                  </a:cubicBezTo>
                  <a:cubicBezTo>
                    <a:pt x="951" y="134"/>
                    <a:pt x="963" y="147"/>
                    <a:pt x="979" y="147"/>
                  </a:cubicBezTo>
                  <a:cubicBezTo>
                    <a:pt x="979" y="147"/>
                    <a:pt x="979" y="147"/>
                    <a:pt x="979" y="147"/>
                  </a:cubicBezTo>
                  <a:cubicBezTo>
                    <a:pt x="994" y="147"/>
                    <a:pt x="1006" y="134"/>
                    <a:pt x="1006" y="119"/>
                  </a:cubicBezTo>
                  <a:lnTo>
                    <a:pt x="1006" y="27"/>
                  </a:lnTo>
                  <a:close/>
                  <a:moveTo>
                    <a:pt x="659" y="27"/>
                  </a:moveTo>
                  <a:cubicBezTo>
                    <a:pt x="659" y="12"/>
                    <a:pt x="647" y="0"/>
                    <a:pt x="632" y="0"/>
                  </a:cubicBezTo>
                  <a:cubicBezTo>
                    <a:pt x="632" y="0"/>
                    <a:pt x="632" y="0"/>
                    <a:pt x="632" y="0"/>
                  </a:cubicBezTo>
                  <a:cubicBezTo>
                    <a:pt x="617" y="0"/>
                    <a:pt x="604" y="12"/>
                    <a:pt x="604" y="27"/>
                  </a:cubicBezTo>
                  <a:cubicBezTo>
                    <a:pt x="604" y="119"/>
                    <a:pt x="604" y="119"/>
                    <a:pt x="604" y="119"/>
                  </a:cubicBezTo>
                  <a:cubicBezTo>
                    <a:pt x="604" y="134"/>
                    <a:pt x="617" y="147"/>
                    <a:pt x="632" y="147"/>
                  </a:cubicBezTo>
                  <a:cubicBezTo>
                    <a:pt x="632" y="147"/>
                    <a:pt x="632" y="147"/>
                    <a:pt x="632" y="147"/>
                  </a:cubicBezTo>
                  <a:cubicBezTo>
                    <a:pt x="647" y="147"/>
                    <a:pt x="659" y="134"/>
                    <a:pt x="659" y="119"/>
                  </a:cubicBezTo>
                  <a:lnTo>
                    <a:pt x="659" y="27"/>
                  </a:lnTo>
                  <a:close/>
                  <a:moveTo>
                    <a:pt x="312" y="1151"/>
                  </a:moveTo>
                  <a:cubicBezTo>
                    <a:pt x="312" y="1136"/>
                    <a:pt x="300" y="1123"/>
                    <a:pt x="285" y="1123"/>
                  </a:cubicBezTo>
                  <a:cubicBezTo>
                    <a:pt x="285" y="1123"/>
                    <a:pt x="285" y="1123"/>
                    <a:pt x="285" y="1123"/>
                  </a:cubicBezTo>
                  <a:cubicBezTo>
                    <a:pt x="270" y="1123"/>
                    <a:pt x="258" y="1136"/>
                    <a:pt x="258" y="1151"/>
                  </a:cubicBezTo>
                  <a:cubicBezTo>
                    <a:pt x="258" y="1243"/>
                    <a:pt x="258" y="1243"/>
                    <a:pt x="258" y="1243"/>
                  </a:cubicBezTo>
                  <a:cubicBezTo>
                    <a:pt x="258" y="1258"/>
                    <a:pt x="270" y="1270"/>
                    <a:pt x="285" y="1270"/>
                  </a:cubicBezTo>
                  <a:cubicBezTo>
                    <a:pt x="285" y="1270"/>
                    <a:pt x="285" y="1270"/>
                    <a:pt x="285" y="1270"/>
                  </a:cubicBezTo>
                  <a:cubicBezTo>
                    <a:pt x="300" y="1270"/>
                    <a:pt x="312" y="1258"/>
                    <a:pt x="312" y="1243"/>
                  </a:cubicBezTo>
                  <a:lnTo>
                    <a:pt x="312" y="1151"/>
                  </a:lnTo>
                  <a:close/>
                  <a:moveTo>
                    <a:pt x="486" y="1151"/>
                  </a:moveTo>
                  <a:cubicBezTo>
                    <a:pt x="486" y="1136"/>
                    <a:pt x="473" y="1123"/>
                    <a:pt x="458" y="1123"/>
                  </a:cubicBezTo>
                  <a:cubicBezTo>
                    <a:pt x="458" y="1123"/>
                    <a:pt x="458" y="1123"/>
                    <a:pt x="458" y="1123"/>
                  </a:cubicBezTo>
                  <a:cubicBezTo>
                    <a:pt x="443" y="1123"/>
                    <a:pt x="431" y="1136"/>
                    <a:pt x="431" y="1151"/>
                  </a:cubicBezTo>
                  <a:cubicBezTo>
                    <a:pt x="431" y="1243"/>
                    <a:pt x="431" y="1243"/>
                    <a:pt x="431" y="1243"/>
                  </a:cubicBezTo>
                  <a:cubicBezTo>
                    <a:pt x="431" y="1258"/>
                    <a:pt x="443" y="1270"/>
                    <a:pt x="458" y="1270"/>
                  </a:cubicBezTo>
                  <a:cubicBezTo>
                    <a:pt x="458" y="1270"/>
                    <a:pt x="458" y="1270"/>
                    <a:pt x="458" y="1270"/>
                  </a:cubicBezTo>
                  <a:cubicBezTo>
                    <a:pt x="473" y="1270"/>
                    <a:pt x="486" y="1258"/>
                    <a:pt x="486" y="1243"/>
                  </a:cubicBezTo>
                  <a:lnTo>
                    <a:pt x="486" y="1151"/>
                  </a:lnTo>
                  <a:close/>
                  <a:moveTo>
                    <a:pt x="832" y="1151"/>
                  </a:moveTo>
                  <a:cubicBezTo>
                    <a:pt x="832" y="1136"/>
                    <a:pt x="820" y="1123"/>
                    <a:pt x="805" y="1123"/>
                  </a:cubicBezTo>
                  <a:cubicBezTo>
                    <a:pt x="805" y="1123"/>
                    <a:pt x="805" y="1123"/>
                    <a:pt x="805" y="1123"/>
                  </a:cubicBezTo>
                  <a:cubicBezTo>
                    <a:pt x="790" y="1123"/>
                    <a:pt x="778" y="1136"/>
                    <a:pt x="778" y="1151"/>
                  </a:cubicBezTo>
                  <a:cubicBezTo>
                    <a:pt x="778" y="1243"/>
                    <a:pt x="778" y="1243"/>
                    <a:pt x="778" y="1243"/>
                  </a:cubicBezTo>
                  <a:cubicBezTo>
                    <a:pt x="778" y="1258"/>
                    <a:pt x="790" y="1270"/>
                    <a:pt x="805" y="1270"/>
                  </a:cubicBezTo>
                  <a:cubicBezTo>
                    <a:pt x="805" y="1270"/>
                    <a:pt x="805" y="1270"/>
                    <a:pt x="805" y="1270"/>
                  </a:cubicBezTo>
                  <a:cubicBezTo>
                    <a:pt x="820" y="1270"/>
                    <a:pt x="832" y="1258"/>
                    <a:pt x="832" y="1243"/>
                  </a:cubicBezTo>
                  <a:lnTo>
                    <a:pt x="832" y="1151"/>
                  </a:lnTo>
                  <a:close/>
                  <a:moveTo>
                    <a:pt x="1006" y="1151"/>
                  </a:moveTo>
                  <a:cubicBezTo>
                    <a:pt x="1006" y="1136"/>
                    <a:pt x="994" y="1123"/>
                    <a:pt x="979" y="1123"/>
                  </a:cubicBezTo>
                  <a:cubicBezTo>
                    <a:pt x="979" y="1123"/>
                    <a:pt x="979" y="1123"/>
                    <a:pt x="979" y="1123"/>
                  </a:cubicBezTo>
                  <a:cubicBezTo>
                    <a:pt x="963" y="1123"/>
                    <a:pt x="951" y="1136"/>
                    <a:pt x="951" y="1151"/>
                  </a:cubicBezTo>
                  <a:cubicBezTo>
                    <a:pt x="951" y="1243"/>
                    <a:pt x="951" y="1243"/>
                    <a:pt x="951" y="1243"/>
                  </a:cubicBezTo>
                  <a:cubicBezTo>
                    <a:pt x="951" y="1258"/>
                    <a:pt x="963" y="1270"/>
                    <a:pt x="979" y="1270"/>
                  </a:cubicBezTo>
                  <a:cubicBezTo>
                    <a:pt x="979" y="1270"/>
                    <a:pt x="979" y="1270"/>
                    <a:pt x="979" y="1270"/>
                  </a:cubicBezTo>
                  <a:cubicBezTo>
                    <a:pt x="994" y="1270"/>
                    <a:pt x="1006" y="1258"/>
                    <a:pt x="1006" y="1243"/>
                  </a:cubicBezTo>
                  <a:lnTo>
                    <a:pt x="1006" y="1151"/>
                  </a:lnTo>
                  <a:close/>
                  <a:moveTo>
                    <a:pt x="659" y="1151"/>
                  </a:moveTo>
                  <a:cubicBezTo>
                    <a:pt x="659" y="1136"/>
                    <a:pt x="647" y="1123"/>
                    <a:pt x="632" y="1123"/>
                  </a:cubicBezTo>
                  <a:cubicBezTo>
                    <a:pt x="632" y="1123"/>
                    <a:pt x="632" y="1123"/>
                    <a:pt x="632" y="1123"/>
                  </a:cubicBezTo>
                  <a:cubicBezTo>
                    <a:pt x="617" y="1123"/>
                    <a:pt x="604" y="1136"/>
                    <a:pt x="604" y="1151"/>
                  </a:cubicBezTo>
                  <a:cubicBezTo>
                    <a:pt x="604" y="1243"/>
                    <a:pt x="604" y="1243"/>
                    <a:pt x="604" y="1243"/>
                  </a:cubicBezTo>
                  <a:cubicBezTo>
                    <a:pt x="604" y="1258"/>
                    <a:pt x="617" y="1270"/>
                    <a:pt x="632" y="1270"/>
                  </a:cubicBezTo>
                  <a:cubicBezTo>
                    <a:pt x="632" y="1270"/>
                    <a:pt x="632" y="1270"/>
                    <a:pt x="632" y="1270"/>
                  </a:cubicBezTo>
                  <a:cubicBezTo>
                    <a:pt x="647" y="1270"/>
                    <a:pt x="659" y="1258"/>
                    <a:pt x="659" y="1243"/>
                  </a:cubicBezTo>
                  <a:lnTo>
                    <a:pt x="659" y="1151"/>
                  </a:lnTo>
                  <a:close/>
                  <a:moveTo>
                    <a:pt x="1141" y="952"/>
                  </a:moveTo>
                  <a:cubicBezTo>
                    <a:pt x="1126" y="952"/>
                    <a:pt x="1114" y="964"/>
                    <a:pt x="1114" y="979"/>
                  </a:cubicBezTo>
                  <a:cubicBezTo>
                    <a:pt x="1114" y="979"/>
                    <a:pt x="1114" y="979"/>
                    <a:pt x="1114" y="979"/>
                  </a:cubicBezTo>
                  <a:cubicBezTo>
                    <a:pt x="1114" y="995"/>
                    <a:pt x="1126" y="1007"/>
                    <a:pt x="1141" y="1007"/>
                  </a:cubicBezTo>
                  <a:cubicBezTo>
                    <a:pt x="1234" y="1007"/>
                    <a:pt x="1234" y="1007"/>
                    <a:pt x="1234" y="1007"/>
                  </a:cubicBezTo>
                  <a:cubicBezTo>
                    <a:pt x="1249" y="1007"/>
                    <a:pt x="1261" y="995"/>
                    <a:pt x="1261" y="979"/>
                  </a:cubicBezTo>
                  <a:cubicBezTo>
                    <a:pt x="1261" y="979"/>
                    <a:pt x="1261" y="979"/>
                    <a:pt x="1261" y="979"/>
                  </a:cubicBezTo>
                  <a:cubicBezTo>
                    <a:pt x="1261" y="964"/>
                    <a:pt x="1249" y="952"/>
                    <a:pt x="1234" y="952"/>
                  </a:cubicBezTo>
                  <a:lnTo>
                    <a:pt x="1141" y="952"/>
                  </a:lnTo>
                  <a:close/>
                  <a:moveTo>
                    <a:pt x="1141" y="779"/>
                  </a:moveTo>
                  <a:cubicBezTo>
                    <a:pt x="1126" y="779"/>
                    <a:pt x="1114" y="791"/>
                    <a:pt x="1114" y="806"/>
                  </a:cubicBezTo>
                  <a:cubicBezTo>
                    <a:pt x="1114" y="806"/>
                    <a:pt x="1114" y="806"/>
                    <a:pt x="1114" y="806"/>
                  </a:cubicBezTo>
                  <a:cubicBezTo>
                    <a:pt x="1114" y="821"/>
                    <a:pt x="1126" y="833"/>
                    <a:pt x="1141" y="833"/>
                  </a:cubicBezTo>
                  <a:cubicBezTo>
                    <a:pt x="1234" y="833"/>
                    <a:pt x="1234" y="833"/>
                    <a:pt x="1234" y="833"/>
                  </a:cubicBezTo>
                  <a:cubicBezTo>
                    <a:pt x="1249" y="833"/>
                    <a:pt x="1261" y="821"/>
                    <a:pt x="1261" y="806"/>
                  </a:cubicBezTo>
                  <a:cubicBezTo>
                    <a:pt x="1261" y="806"/>
                    <a:pt x="1261" y="806"/>
                    <a:pt x="1261" y="806"/>
                  </a:cubicBezTo>
                  <a:cubicBezTo>
                    <a:pt x="1261" y="791"/>
                    <a:pt x="1249" y="779"/>
                    <a:pt x="1234" y="779"/>
                  </a:cubicBezTo>
                  <a:lnTo>
                    <a:pt x="1141" y="779"/>
                  </a:lnTo>
                  <a:close/>
                  <a:moveTo>
                    <a:pt x="1141" y="432"/>
                  </a:moveTo>
                  <a:cubicBezTo>
                    <a:pt x="1126" y="432"/>
                    <a:pt x="1114" y="444"/>
                    <a:pt x="1114" y="459"/>
                  </a:cubicBezTo>
                  <a:cubicBezTo>
                    <a:pt x="1114" y="459"/>
                    <a:pt x="1114" y="459"/>
                    <a:pt x="1114" y="459"/>
                  </a:cubicBezTo>
                  <a:cubicBezTo>
                    <a:pt x="1114" y="474"/>
                    <a:pt x="1126" y="487"/>
                    <a:pt x="1141" y="487"/>
                  </a:cubicBezTo>
                  <a:cubicBezTo>
                    <a:pt x="1234" y="487"/>
                    <a:pt x="1234" y="487"/>
                    <a:pt x="1234" y="487"/>
                  </a:cubicBezTo>
                  <a:cubicBezTo>
                    <a:pt x="1249" y="487"/>
                    <a:pt x="1261" y="474"/>
                    <a:pt x="1261" y="459"/>
                  </a:cubicBezTo>
                  <a:cubicBezTo>
                    <a:pt x="1261" y="459"/>
                    <a:pt x="1261" y="459"/>
                    <a:pt x="1261" y="459"/>
                  </a:cubicBezTo>
                  <a:cubicBezTo>
                    <a:pt x="1261" y="444"/>
                    <a:pt x="1249" y="432"/>
                    <a:pt x="1234" y="432"/>
                  </a:cubicBezTo>
                  <a:lnTo>
                    <a:pt x="1141" y="432"/>
                  </a:lnTo>
                  <a:close/>
                  <a:moveTo>
                    <a:pt x="1141" y="258"/>
                  </a:moveTo>
                  <a:cubicBezTo>
                    <a:pt x="1126" y="258"/>
                    <a:pt x="1114" y="271"/>
                    <a:pt x="1114" y="286"/>
                  </a:cubicBezTo>
                  <a:cubicBezTo>
                    <a:pt x="1114" y="286"/>
                    <a:pt x="1114" y="286"/>
                    <a:pt x="1114" y="286"/>
                  </a:cubicBezTo>
                  <a:cubicBezTo>
                    <a:pt x="1114" y="301"/>
                    <a:pt x="1126" y="313"/>
                    <a:pt x="1141" y="313"/>
                  </a:cubicBezTo>
                  <a:cubicBezTo>
                    <a:pt x="1234" y="313"/>
                    <a:pt x="1234" y="313"/>
                    <a:pt x="1234" y="313"/>
                  </a:cubicBezTo>
                  <a:cubicBezTo>
                    <a:pt x="1249" y="313"/>
                    <a:pt x="1261" y="301"/>
                    <a:pt x="1261" y="286"/>
                  </a:cubicBezTo>
                  <a:cubicBezTo>
                    <a:pt x="1261" y="286"/>
                    <a:pt x="1261" y="286"/>
                    <a:pt x="1261" y="286"/>
                  </a:cubicBezTo>
                  <a:cubicBezTo>
                    <a:pt x="1261" y="271"/>
                    <a:pt x="1249" y="258"/>
                    <a:pt x="1234" y="258"/>
                  </a:cubicBezTo>
                  <a:lnTo>
                    <a:pt x="1141" y="258"/>
                  </a:lnTo>
                  <a:close/>
                  <a:moveTo>
                    <a:pt x="1141" y="605"/>
                  </a:moveTo>
                  <a:cubicBezTo>
                    <a:pt x="1126" y="605"/>
                    <a:pt x="1114" y="618"/>
                    <a:pt x="1114" y="633"/>
                  </a:cubicBezTo>
                  <a:cubicBezTo>
                    <a:pt x="1114" y="633"/>
                    <a:pt x="1114" y="633"/>
                    <a:pt x="1114" y="633"/>
                  </a:cubicBezTo>
                  <a:cubicBezTo>
                    <a:pt x="1114" y="648"/>
                    <a:pt x="1126" y="660"/>
                    <a:pt x="1141" y="660"/>
                  </a:cubicBezTo>
                  <a:cubicBezTo>
                    <a:pt x="1234" y="660"/>
                    <a:pt x="1234" y="660"/>
                    <a:pt x="1234" y="660"/>
                  </a:cubicBezTo>
                  <a:cubicBezTo>
                    <a:pt x="1249" y="660"/>
                    <a:pt x="1261" y="648"/>
                    <a:pt x="1261" y="633"/>
                  </a:cubicBezTo>
                  <a:cubicBezTo>
                    <a:pt x="1261" y="633"/>
                    <a:pt x="1261" y="633"/>
                    <a:pt x="1261" y="633"/>
                  </a:cubicBezTo>
                  <a:cubicBezTo>
                    <a:pt x="1261" y="618"/>
                    <a:pt x="1249" y="605"/>
                    <a:pt x="1234" y="605"/>
                  </a:cubicBezTo>
                  <a:lnTo>
                    <a:pt x="1141" y="605"/>
                  </a:lnTo>
                  <a:close/>
                  <a:moveTo>
                    <a:pt x="27" y="952"/>
                  </a:moveTo>
                  <a:cubicBezTo>
                    <a:pt x="12" y="952"/>
                    <a:pt x="0" y="964"/>
                    <a:pt x="0" y="979"/>
                  </a:cubicBezTo>
                  <a:cubicBezTo>
                    <a:pt x="0" y="979"/>
                    <a:pt x="0" y="979"/>
                    <a:pt x="0" y="979"/>
                  </a:cubicBezTo>
                  <a:cubicBezTo>
                    <a:pt x="0" y="995"/>
                    <a:pt x="12" y="1007"/>
                    <a:pt x="27" y="1007"/>
                  </a:cubicBezTo>
                  <a:cubicBezTo>
                    <a:pt x="119" y="1007"/>
                    <a:pt x="119" y="1007"/>
                    <a:pt x="119" y="1007"/>
                  </a:cubicBezTo>
                  <a:cubicBezTo>
                    <a:pt x="134" y="1007"/>
                    <a:pt x="146" y="995"/>
                    <a:pt x="146" y="979"/>
                  </a:cubicBezTo>
                  <a:cubicBezTo>
                    <a:pt x="146" y="979"/>
                    <a:pt x="146" y="979"/>
                    <a:pt x="146" y="979"/>
                  </a:cubicBezTo>
                  <a:cubicBezTo>
                    <a:pt x="146" y="964"/>
                    <a:pt x="134" y="952"/>
                    <a:pt x="119" y="952"/>
                  </a:cubicBezTo>
                  <a:lnTo>
                    <a:pt x="27" y="952"/>
                  </a:lnTo>
                  <a:close/>
                  <a:moveTo>
                    <a:pt x="27" y="779"/>
                  </a:moveTo>
                  <a:cubicBezTo>
                    <a:pt x="12" y="779"/>
                    <a:pt x="0" y="791"/>
                    <a:pt x="0" y="806"/>
                  </a:cubicBezTo>
                  <a:cubicBezTo>
                    <a:pt x="0" y="806"/>
                    <a:pt x="0" y="806"/>
                    <a:pt x="0" y="806"/>
                  </a:cubicBezTo>
                  <a:cubicBezTo>
                    <a:pt x="0" y="821"/>
                    <a:pt x="12" y="833"/>
                    <a:pt x="27" y="833"/>
                  </a:cubicBezTo>
                  <a:cubicBezTo>
                    <a:pt x="119" y="833"/>
                    <a:pt x="119" y="833"/>
                    <a:pt x="119" y="833"/>
                  </a:cubicBezTo>
                  <a:cubicBezTo>
                    <a:pt x="134" y="833"/>
                    <a:pt x="146" y="821"/>
                    <a:pt x="146" y="806"/>
                  </a:cubicBezTo>
                  <a:cubicBezTo>
                    <a:pt x="146" y="806"/>
                    <a:pt x="146" y="806"/>
                    <a:pt x="146" y="806"/>
                  </a:cubicBezTo>
                  <a:cubicBezTo>
                    <a:pt x="146" y="791"/>
                    <a:pt x="134" y="779"/>
                    <a:pt x="119" y="779"/>
                  </a:cubicBezTo>
                  <a:lnTo>
                    <a:pt x="27" y="779"/>
                  </a:lnTo>
                  <a:close/>
                  <a:moveTo>
                    <a:pt x="27" y="432"/>
                  </a:moveTo>
                  <a:cubicBezTo>
                    <a:pt x="12" y="432"/>
                    <a:pt x="0" y="444"/>
                    <a:pt x="0" y="459"/>
                  </a:cubicBezTo>
                  <a:cubicBezTo>
                    <a:pt x="0" y="459"/>
                    <a:pt x="0" y="459"/>
                    <a:pt x="0" y="459"/>
                  </a:cubicBezTo>
                  <a:cubicBezTo>
                    <a:pt x="0" y="474"/>
                    <a:pt x="12" y="487"/>
                    <a:pt x="27" y="487"/>
                  </a:cubicBezTo>
                  <a:cubicBezTo>
                    <a:pt x="119" y="487"/>
                    <a:pt x="119" y="487"/>
                    <a:pt x="119" y="487"/>
                  </a:cubicBezTo>
                  <a:cubicBezTo>
                    <a:pt x="134" y="487"/>
                    <a:pt x="146" y="474"/>
                    <a:pt x="146" y="459"/>
                  </a:cubicBezTo>
                  <a:cubicBezTo>
                    <a:pt x="146" y="459"/>
                    <a:pt x="146" y="459"/>
                    <a:pt x="146" y="459"/>
                  </a:cubicBezTo>
                  <a:cubicBezTo>
                    <a:pt x="146" y="444"/>
                    <a:pt x="134" y="432"/>
                    <a:pt x="119" y="432"/>
                  </a:cubicBezTo>
                  <a:lnTo>
                    <a:pt x="27" y="432"/>
                  </a:lnTo>
                  <a:close/>
                  <a:moveTo>
                    <a:pt x="27" y="258"/>
                  </a:moveTo>
                  <a:cubicBezTo>
                    <a:pt x="12" y="258"/>
                    <a:pt x="0" y="271"/>
                    <a:pt x="0" y="286"/>
                  </a:cubicBezTo>
                  <a:cubicBezTo>
                    <a:pt x="0" y="286"/>
                    <a:pt x="0" y="286"/>
                    <a:pt x="0" y="286"/>
                  </a:cubicBezTo>
                  <a:cubicBezTo>
                    <a:pt x="0" y="301"/>
                    <a:pt x="12" y="313"/>
                    <a:pt x="27" y="313"/>
                  </a:cubicBezTo>
                  <a:cubicBezTo>
                    <a:pt x="119" y="313"/>
                    <a:pt x="119" y="313"/>
                    <a:pt x="119" y="313"/>
                  </a:cubicBezTo>
                  <a:cubicBezTo>
                    <a:pt x="134" y="313"/>
                    <a:pt x="146" y="301"/>
                    <a:pt x="146" y="286"/>
                  </a:cubicBezTo>
                  <a:cubicBezTo>
                    <a:pt x="146" y="286"/>
                    <a:pt x="146" y="286"/>
                    <a:pt x="146" y="286"/>
                  </a:cubicBezTo>
                  <a:cubicBezTo>
                    <a:pt x="146" y="271"/>
                    <a:pt x="134" y="258"/>
                    <a:pt x="119" y="258"/>
                  </a:cubicBezTo>
                  <a:lnTo>
                    <a:pt x="27" y="258"/>
                  </a:lnTo>
                  <a:close/>
                  <a:moveTo>
                    <a:pt x="27" y="605"/>
                  </a:moveTo>
                  <a:cubicBezTo>
                    <a:pt x="12" y="605"/>
                    <a:pt x="0" y="618"/>
                    <a:pt x="0" y="633"/>
                  </a:cubicBezTo>
                  <a:cubicBezTo>
                    <a:pt x="0" y="633"/>
                    <a:pt x="0" y="633"/>
                    <a:pt x="0" y="633"/>
                  </a:cubicBezTo>
                  <a:cubicBezTo>
                    <a:pt x="0" y="648"/>
                    <a:pt x="12" y="660"/>
                    <a:pt x="27" y="660"/>
                  </a:cubicBezTo>
                  <a:cubicBezTo>
                    <a:pt x="119" y="660"/>
                    <a:pt x="119" y="660"/>
                    <a:pt x="119" y="660"/>
                  </a:cubicBezTo>
                  <a:cubicBezTo>
                    <a:pt x="134" y="660"/>
                    <a:pt x="146" y="648"/>
                    <a:pt x="146" y="633"/>
                  </a:cubicBezTo>
                  <a:cubicBezTo>
                    <a:pt x="146" y="633"/>
                    <a:pt x="146" y="633"/>
                    <a:pt x="146" y="633"/>
                  </a:cubicBezTo>
                  <a:cubicBezTo>
                    <a:pt x="146" y="618"/>
                    <a:pt x="134" y="605"/>
                    <a:pt x="119" y="605"/>
                  </a:cubicBezTo>
                  <a:lnTo>
                    <a:pt x="27" y="605"/>
                  </a:lnTo>
                  <a:close/>
                  <a:moveTo>
                    <a:pt x="197" y="255"/>
                  </a:moveTo>
                  <a:cubicBezTo>
                    <a:pt x="197" y="225"/>
                    <a:pt x="222" y="201"/>
                    <a:pt x="252" y="201"/>
                  </a:cubicBezTo>
                  <a:cubicBezTo>
                    <a:pt x="1011" y="201"/>
                    <a:pt x="1011" y="201"/>
                    <a:pt x="1011" y="201"/>
                  </a:cubicBezTo>
                  <a:cubicBezTo>
                    <a:pt x="1042" y="201"/>
                    <a:pt x="1066" y="225"/>
                    <a:pt x="1066" y="255"/>
                  </a:cubicBezTo>
                  <a:cubicBezTo>
                    <a:pt x="1066" y="1015"/>
                    <a:pt x="1066" y="1015"/>
                    <a:pt x="1066" y="1015"/>
                  </a:cubicBezTo>
                  <a:cubicBezTo>
                    <a:pt x="1066" y="1045"/>
                    <a:pt x="1042" y="1070"/>
                    <a:pt x="1011" y="1070"/>
                  </a:cubicBezTo>
                  <a:cubicBezTo>
                    <a:pt x="252" y="1070"/>
                    <a:pt x="252" y="1070"/>
                    <a:pt x="252" y="1070"/>
                  </a:cubicBezTo>
                  <a:cubicBezTo>
                    <a:pt x="222" y="1070"/>
                    <a:pt x="197" y="1045"/>
                    <a:pt x="197" y="1015"/>
                  </a:cubicBezTo>
                  <a:lnTo>
                    <a:pt x="197" y="255"/>
                  </a:lnTo>
                  <a:close/>
                  <a:moveTo>
                    <a:pt x="512" y="732"/>
                  </a:moveTo>
                  <a:cubicBezTo>
                    <a:pt x="512" y="609"/>
                    <a:pt x="512" y="609"/>
                    <a:pt x="512" y="609"/>
                  </a:cubicBezTo>
                  <a:cubicBezTo>
                    <a:pt x="399" y="609"/>
                    <a:pt x="399" y="609"/>
                    <a:pt x="399" y="609"/>
                  </a:cubicBezTo>
                  <a:cubicBezTo>
                    <a:pt x="399" y="661"/>
                    <a:pt x="399" y="661"/>
                    <a:pt x="399" y="661"/>
                  </a:cubicBezTo>
                  <a:cubicBezTo>
                    <a:pt x="443" y="661"/>
                    <a:pt x="443" y="661"/>
                    <a:pt x="443" y="661"/>
                  </a:cubicBezTo>
                  <a:cubicBezTo>
                    <a:pt x="443" y="694"/>
                    <a:pt x="443" y="694"/>
                    <a:pt x="443" y="694"/>
                  </a:cubicBezTo>
                  <a:cubicBezTo>
                    <a:pt x="442" y="694"/>
                    <a:pt x="440" y="694"/>
                    <a:pt x="436" y="695"/>
                  </a:cubicBezTo>
                  <a:cubicBezTo>
                    <a:pt x="433" y="695"/>
                    <a:pt x="430" y="695"/>
                    <a:pt x="426" y="695"/>
                  </a:cubicBezTo>
                  <a:cubicBezTo>
                    <a:pt x="420" y="695"/>
                    <a:pt x="413" y="694"/>
                    <a:pt x="407" y="692"/>
                  </a:cubicBezTo>
                  <a:cubicBezTo>
                    <a:pt x="400" y="690"/>
                    <a:pt x="395" y="687"/>
                    <a:pt x="389" y="682"/>
                  </a:cubicBezTo>
                  <a:cubicBezTo>
                    <a:pt x="384" y="678"/>
                    <a:pt x="380" y="671"/>
                    <a:pt x="377" y="664"/>
                  </a:cubicBezTo>
                  <a:cubicBezTo>
                    <a:pt x="374" y="656"/>
                    <a:pt x="372" y="646"/>
                    <a:pt x="372" y="634"/>
                  </a:cubicBezTo>
                  <a:cubicBezTo>
                    <a:pt x="372" y="623"/>
                    <a:pt x="374" y="614"/>
                    <a:pt x="377" y="606"/>
                  </a:cubicBezTo>
                  <a:cubicBezTo>
                    <a:pt x="380" y="598"/>
                    <a:pt x="385" y="591"/>
                    <a:pt x="390" y="586"/>
                  </a:cubicBezTo>
                  <a:cubicBezTo>
                    <a:pt x="396" y="580"/>
                    <a:pt x="403" y="576"/>
                    <a:pt x="410" y="574"/>
                  </a:cubicBezTo>
                  <a:cubicBezTo>
                    <a:pt x="418" y="571"/>
                    <a:pt x="426" y="570"/>
                    <a:pt x="434" y="570"/>
                  </a:cubicBezTo>
                  <a:cubicBezTo>
                    <a:pt x="442" y="570"/>
                    <a:pt x="449" y="570"/>
                    <a:pt x="456" y="571"/>
                  </a:cubicBezTo>
                  <a:cubicBezTo>
                    <a:pt x="462" y="572"/>
                    <a:pt x="467" y="573"/>
                    <a:pt x="472" y="574"/>
                  </a:cubicBezTo>
                  <a:cubicBezTo>
                    <a:pt x="477" y="575"/>
                    <a:pt x="481" y="577"/>
                    <a:pt x="485" y="578"/>
                  </a:cubicBezTo>
                  <a:cubicBezTo>
                    <a:pt x="489" y="580"/>
                    <a:pt x="493" y="581"/>
                    <a:pt x="497" y="583"/>
                  </a:cubicBezTo>
                  <a:cubicBezTo>
                    <a:pt x="497" y="522"/>
                    <a:pt x="497" y="522"/>
                    <a:pt x="497" y="522"/>
                  </a:cubicBezTo>
                  <a:cubicBezTo>
                    <a:pt x="493" y="522"/>
                    <a:pt x="489" y="521"/>
                    <a:pt x="485" y="520"/>
                  </a:cubicBezTo>
                  <a:cubicBezTo>
                    <a:pt x="480" y="519"/>
                    <a:pt x="475" y="518"/>
                    <a:pt x="470" y="517"/>
                  </a:cubicBezTo>
                  <a:cubicBezTo>
                    <a:pt x="464" y="516"/>
                    <a:pt x="458" y="515"/>
                    <a:pt x="452" y="515"/>
                  </a:cubicBezTo>
                  <a:cubicBezTo>
                    <a:pt x="446" y="514"/>
                    <a:pt x="440" y="514"/>
                    <a:pt x="433" y="514"/>
                  </a:cubicBezTo>
                  <a:cubicBezTo>
                    <a:pt x="417" y="514"/>
                    <a:pt x="403" y="515"/>
                    <a:pt x="390" y="519"/>
                  </a:cubicBezTo>
                  <a:cubicBezTo>
                    <a:pt x="377" y="522"/>
                    <a:pt x="366" y="526"/>
                    <a:pt x="356" y="532"/>
                  </a:cubicBezTo>
                  <a:cubicBezTo>
                    <a:pt x="346" y="537"/>
                    <a:pt x="337" y="544"/>
                    <a:pt x="330" y="552"/>
                  </a:cubicBezTo>
                  <a:cubicBezTo>
                    <a:pt x="323" y="560"/>
                    <a:pt x="317" y="568"/>
                    <a:pt x="312" y="577"/>
                  </a:cubicBezTo>
                  <a:cubicBezTo>
                    <a:pt x="308" y="586"/>
                    <a:pt x="304" y="596"/>
                    <a:pt x="302" y="606"/>
                  </a:cubicBezTo>
                  <a:cubicBezTo>
                    <a:pt x="300" y="616"/>
                    <a:pt x="299" y="626"/>
                    <a:pt x="299" y="637"/>
                  </a:cubicBezTo>
                  <a:cubicBezTo>
                    <a:pt x="299" y="654"/>
                    <a:pt x="301" y="670"/>
                    <a:pt x="307" y="684"/>
                  </a:cubicBezTo>
                  <a:cubicBezTo>
                    <a:pt x="312" y="699"/>
                    <a:pt x="320" y="711"/>
                    <a:pt x="331" y="721"/>
                  </a:cubicBezTo>
                  <a:cubicBezTo>
                    <a:pt x="341" y="731"/>
                    <a:pt x="355" y="738"/>
                    <a:pt x="370" y="743"/>
                  </a:cubicBezTo>
                  <a:cubicBezTo>
                    <a:pt x="386" y="749"/>
                    <a:pt x="404" y="751"/>
                    <a:pt x="425" y="751"/>
                  </a:cubicBezTo>
                  <a:cubicBezTo>
                    <a:pt x="435" y="751"/>
                    <a:pt x="444" y="751"/>
                    <a:pt x="454" y="749"/>
                  </a:cubicBezTo>
                  <a:cubicBezTo>
                    <a:pt x="463" y="748"/>
                    <a:pt x="471" y="746"/>
                    <a:pt x="479" y="744"/>
                  </a:cubicBezTo>
                  <a:cubicBezTo>
                    <a:pt x="487" y="742"/>
                    <a:pt x="494" y="740"/>
                    <a:pt x="500" y="738"/>
                  </a:cubicBezTo>
                  <a:cubicBezTo>
                    <a:pt x="505" y="736"/>
                    <a:pt x="510" y="734"/>
                    <a:pt x="512" y="732"/>
                  </a:cubicBezTo>
                  <a:close/>
                  <a:moveTo>
                    <a:pt x="731" y="558"/>
                  </a:moveTo>
                  <a:cubicBezTo>
                    <a:pt x="727" y="549"/>
                    <a:pt x="721" y="541"/>
                    <a:pt x="713" y="535"/>
                  </a:cubicBezTo>
                  <a:cubicBezTo>
                    <a:pt x="705" y="529"/>
                    <a:pt x="695" y="524"/>
                    <a:pt x="684" y="522"/>
                  </a:cubicBezTo>
                  <a:cubicBezTo>
                    <a:pt x="672" y="519"/>
                    <a:pt x="659" y="518"/>
                    <a:pt x="644" y="518"/>
                  </a:cubicBezTo>
                  <a:cubicBezTo>
                    <a:pt x="550" y="518"/>
                    <a:pt x="550" y="518"/>
                    <a:pt x="550" y="518"/>
                  </a:cubicBezTo>
                  <a:cubicBezTo>
                    <a:pt x="550" y="747"/>
                    <a:pt x="550" y="747"/>
                    <a:pt x="550" y="747"/>
                  </a:cubicBezTo>
                  <a:cubicBezTo>
                    <a:pt x="619" y="747"/>
                    <a:pt x="619" y="747"/>
                    <a:pt x="619" y="747"/>
                  </a:cubicBezTo>
                  <a:cubicBezTo>
                    <a:pt x="619" y="674"/>
                    <a:pt x="619" y="674"/>
                    <a:pt x="619" y="674"/>
                  </a:cubicBezTo>
                  <a:cubicBezTo>
                    <a:pt x="640" y="674"/>
                    <a:pt x="640" y="674"/>
                    <a:pt x="640" y="674"/>
                  </a:cubicBezTo>
                  <a:cubicBezTo>
                    <a:pt x="655" y="674"/>
                    <a:pt x="669" y="672"/>
                    <a:pt x="681" y="668"/>
                  </a:cubicBezTo>
                  <a:cubicBezTo>
                    <a:pt x="693" y="664"/>
                    <a:pt x="703" y="658"/>
                    <a:pt x="711" y="651"/>
                  </a:cubicBezTo>
                  <a:cubicBezTo>
                    <a:pt x="720" y="644"/>
                    <a:pt x="726" y="635"/>
                    <a:pt x="731" y="626"/>
                  </a:cubicBezTo>
                  <a:cubicBezTo>
                    <a:pt x="735" y="616"/>
                    <a:pt x="737" y="605"/>
                    <a:pt x="737" y="593"/>
                  </a:cubicBezTo>
                  <a:cubicBezTo>
                    <a:pt x="737" y="580"/>
                    <a:pt x="735" y="568"/>
                    <a:pt x="731" y="558"/>
                  </a:cubicBezTo>
                  <a:close/>
                  <a:moveTo>
                    <a:pt x="663" y="607"/>
                  </a:moveTo>
                  <a:cubicBezTo>
                    <a:pt x="662" y="611"/>
                    <a:pt x="660" y="614"/>
                    <a:pt x="658" y="616"/>
                  </a:cubicBezTo>
                  <a:cubicBezTo>
                    <a:pt x="655" y="619"/>
                    <a:pt x="652" y="621"/>
                    <a:pt x="648" y="622"/>
                  </a:cubicBezTo>
                  <a:cubicBezTo>
                    <a:pt x="645" y="623"/>
                    <a:pt x="640" y="624"/>
                    <a:pt x="634" y="624"/>
                  </a:cubicBezTo>
                  <a:cubicBezTo>
                    <a:pt x="619" y="624"/>
                    <a:pt x="619" y="624"/>
                    <a:pt x="619" y="624"/>
                  </a:cubicBezTo>
                  <a:cubicBezTo>
                    <a:pt x="619" y="567"/>
                    <a:pt x="619" y="567"/>
                    <a:pt x="619" y="567"/>
                  </a:cubicBezTo>
                  <a:cubicBezTo>
                    <a:pt x="632" y="567"/>
                    <a:pt x="632" y="567"/>
                    <a:pt x="632" y="567"/>
                  </a:cubicBezTo>
                  <a:cubicBezTo>
                    <a:pt x="636" y="567"/>
                    <a:pt x="641" y="568"/>
                    <a:pt x="644" y="569"/>
                  </a:cubicBezTo>
                  <a:cubicBezTo>
                    <a:pt x="648" y="570"/>
                    <a:pt x="652" y="571"/>
                    <a:pt x="655" y="574"/>
                  </a:cubicBezTo>
                  <a:cubicBezTo>
                    <a:pt x="658" y="576"/>
                    <a:pt x="660" y="579"/>
                    <a:pt x="662" y="582"/>
                  </a:cubicBezTo>
                  <a:cubicBezTo>
                    <a:pt x="663" y="586"/>
                    <a:pt x="664" y="590"/>
                    <a:pt x="664" y="596"/>
                  </a:cubicBezTo>
                  <a:cubicBezTo>
                    <a:pt x="664" y="600"/>
                    <a:pt x="664" y="604"/>
                    <a:pt x="663" y="607"/>
                  </a:cubicBezTo>
                  <a:close/>
                  <a:moveTo>
                    <a:pt x="965" y="642"/>
                  </a:moveTo>
                  <a:cubicBezTo>
                    <a:pt x="965" y="518"/>
                    <a:pt x="965" y="518"/>
                    <a:pt x="965" y="518"/>
                  </a:cubicBezTo>
                  <a:cubicBezTo>
                    <a:pt x="895" y="518"/>
                    <a:pt x="895" y="518"/>
                    <a:pt x="895" y="518"/>
                  </a:cubicBezTo>
                  <a:cubicBezTo>
                    <a:pt x="895" y="648"/>
                    <a:pt x="895" y="648"/>
                    <a:pt x="895" y="648"/>
                  </a:cubicBezTo>
                  <a:cubicBezTo>
                    <a:pt x="895" y="656"/>
                    <a:pt x="894" y="663"/>
                    <a:pt x="893" y="668"/>
                  </a:cubicBezTo>
                  <a:cubicBezTo>
                    <a:pt x="891" y="674"/>
                    <a:pt x="889" y="679"/>
                    <a:pt x="886" y="682"/>
                  </a:cubicBezTo>
                  <a:cubicBezTo>
                    <a:pt x="883" y="686"/>
                    <a:pt x="880" y="688"/>
                    <a:pt x="876" y="690"/>
                  </a:cubicBezTo>
                  <a:cubicBezTo>
                    <a:pt x="872" y="691"/>
                    <a:pt x="868" y="692"/>
                    <a:pt x="864" y="692"/>
                  </a:cubicBezTo>
                  <a:cubicBezTo>
                    <a:pt x="859" y="692"/>
                    <a:pt x="855" y="691"/>
                    <a:pt x="852" y="690"/>
                  </a:cubicBezTo>
                  <a:cubicBezTo>
                    <a:pt x="848" y="688"/>
                    <a:pt x="844" y="686"/>
                    <a:pt x="841" y="682"/>
                  </a:cubicBezTo>
                  <a:cubicBezTo>
                    <a:pt x="838" y="679"/>
                    <a:pt x="836" y="674"/>
                    <a:pt x="834" y="668"/>
                  </a:cubicBezTo>
                  <a:cubicBezTo>
                    <a:pt x="833" y="662"/>
                    <a:pt x="832" y="655"/>
                    <a:pt x="832" y="646"/>
                  </a:cubicBezTo>
                  <a:cubicBezTo>
                    <a:pt x="832" y="518"/>
                    <a:pt x="832" y="518"/>
                    <a:pt x="832" y="518"/>
                  </a:cubicBezTo>
                  <a:cubicBezTo>
                    <a:pt x="762" y="518"/>
                    <a:pt x="762" y="518"/>
                    <a:pt x="762" y="518"/>
                  </a:cubicBezTo>
                  <a:cubicBezTo>
                    <a:pt x="762" y="644"/>
                    <a:pt x="762" y="644"/>
                    <a:pt x="762" y="644"/>
                  </a:cubicBezTo>
                  <a:cubicBezTo>
                    <a:pt x="762" y="680"/>
                    <a:pt x="771" y="707"/>
                    <a:pt x="788" y="725"/>
                  </a:cubicBezTo>
                  <a:cubicBezTo>
                    <a:pt x="804" y="742"/>
                    <a:pt x="829" y="751"/>
                    <a:pt x="862" y="751"/>
                  </a:cubicBezTo>
                  <a:cubicBezTo>
                    <a:pt x="879" y="751"/>
                    <a:pt x="894" y="749"/>
                    <a:pt x="907" y="745"/>
                  </a:cubicBezTo>
                  <a:cubicBezTo>
                    <a:pt x="920" y="741"/>
                    <a:pt x="930" y="734"/>
                    <a:pt x="939" y="725"/>
                  </a:cubicBezTo>
                  <a:cubicBezTo>
                    <a:pt x="948" y="716"/>
                    <a:pt x="954" y="705"/>
                    <a:pt x="958" y="691"/>
                  </a:cubicBezTo>
                  <a:cubicBezTo>
                    <a:pt x="963" y="678"/>
                    <a:pt x="965" y="661"/>
                    <a:pt x="965" y="64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3600"/>
            </a:p>
          </p:txBody>
        </p:sp>
        <p:sp>
          <p:nvSpPr>
            <p:cNvPr id="10" name="Rectangle 9"/>
            <p:cNvSpPr/>
            <p:nvPr/>
          </p:nvSpPr>
          <p:spPr bwMode="auto">
            <a:xfrm>
              <a:off x="11377920" y="839209"/>
              <a:ext cx="581025" cy="45494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3200" b="1" dirty="0">
                  <a:solidFill>
                    <a:srgbClr val="0070C0"/>
                  </a:solidFill>
                  <a:latin typeface="Arial" pitchFamily="34" charset="0"/>
                  <a:cs typeface="Arial" pitchFamily="34" charset="0"/>
                </a:rPr>
                <a:t>TPM</a:t>
              </a:r>
            </a:p>
          </p:txBody>
        </p:sp>
      </p:grpSp>
    </p:spTree>
    <p:extLst>
      <p:ext uri="{BB962C8B-B14F-4D97-AF65-F5344CB8AC3E}">
        <p14:creationId xmlns:p14="http://schemas.microsoft.com/office/powerpoint/2010/main" val="341476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TPM </a:t>
            </a:r>
            <a:r>
              <a:rPr lang="en-US" dirty="0"/>
              <a:t>b</a:t>
            </a:r>
            <a:r>
              <a:rPr lang="en-US" dirty="0" smtClean="0"/>
              <a:t>asics</a:t>
            </a:r>
            <a:endParaRPr lang="en-US" dirty="0"/>
          </a:p>
        </p:txBody>
      </p:sp>
      <p:sp>
        <p:nvSpPr>
          <p:cNvPr id="3" name="Text Placeholder 2"/>
          <p:cNvSpPr>
            <a:spLocks noGrp="1"/>
          </p:cNvSpPr>
          <p:nvPr>
            <p:ph type="body" sz="quarter" idx="10"/>
          </p:nvPr>
        </p:nvSpPr>
        <p:spPr>
          <a:xfrm>
            <a:off x="519113" y="1872283"/>
            <a:ext cx="10439388" cy="3154710"/>
          </a:xfrm>
        </p:spPr>
        <p:txBody>
          <a:bodyPr/>
          <a:lstStyle/>
          <a:p>
            <a:pPr>
              <a:lnSpc>
                <a:spcPct val="100000"/>
              </a:lnSpc>
              <a:spcBef>
                <a:spcPts val="0"/>
              </a:spcBef>
              <a:spcAft>
                <a:spcPts val="1800"/>
              </a:spcAft>
            </a:pPr>
            <a:r>
              <a:rPr lang="en-US" dirty="0" smtClean="0"/>
              <a:t>System firmware and the TPM work together</a:t>
            </a:r>
          </a:p>
          <a:p>
            <a:pPr>
              <a:lnSpc>
                <a:spcPct val="100000"/>
              </a:lnSpc>
              <a:spcBef>
                <a:spcPts val="0"/>
              </a:spcBef>
              <a:spcAft>
                <a:spcPts val="1800"/>
              </a:spcAft>
            </a:pPr>
            <a:r>
              <a:rPr lang="en-US" dirty="0" smtClean="0"/>
              <a:t>Firmware records boot measurements in the TPM</a:t>
            </a:r>
          </a:p>
          <a:p>
            <a:pPr>
              <a:lnSpc>
                <a:spcPct val="100000"/>
              </a:lnSpc>
              <a:spcBef>
                <a:spcPts val="0"/>
              </a:spcBef>
              <a:spcAft>
                <a:spcPts val="1800"/>
              </a:spcAft>
            </a:pPr>
            <a:r>
              <a:rPr lang="en-US" dirty="0" smtClean="0"/>
              <a:t>TPM measurements are not reset until the next power cycle</a:t>
            </a:r>
            <a:endParaRPr lang="en-US" dirty="0"/>
          </a:p>
          <a:p>
            <a:pPr>
              <a:lnSpc>
                <a:spcPct val="100000"/>
              </a:lnSpc>
              <a:spcBef>
                <a:spcPts val="0"/>
              </a:spcBef>
              <a:spcAft>
                <a:spcPts val="1200"/>
              </a:spcAft>
            </a:pPr>
            <a:r>
              <a:rPr lang="en-US" dirty="0" smtClean="0"/>
              <a:t>TPM created keys can be bound to boot measurements</a:t>
            </a:r>
          </a:p>
        </p:txBody>
      </p:sp>
    </p:spTree>
    <p:extLst>
      <p:ext uri="{BB962C8B-B14F-4D97-AF65-F5344CB8AC3E}">
        <p14:creationId xmlns:p14="http://schemas.microsoft.com/office/powerpoint/2010/main" val="76243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49638"/>
            <a:ext cx="7719642" cy="1421928"/>
          </a:xfrm>
          <a:prstGeom prst="rect">
            <a:avLst/>
          </a:prstGeom>
          <a:noFill/>
        </p:spPr>
        <p:txBody>
          <a:bodyPr wrap="square" rtlCol="0">
            <a:spAutoFit/>
          </a:bodyPr>
          <a:lstStyle/>
          <a:p>
            <a:pPr indent="-460375">
              <a:lnSpc>
                <a:spcPct val="90000"/>
              </a:lnSpc>
              <a:spcBef>
                <a:spcPct val="0"/>
              </a:spcBef>
              <a:buSzPct val="90000"/>
            </a:pPr>
            <a:r>
              <a:rPr lang="en-US" sz="4800" spc="-100" dirty="0" smtClean="0">
                <a:ln w="3175">
                  <a:noFill/>
                </a:ln>
                <a:gradFill flip="none" rotWithShape="1">
                  <a:gsLst>
                    <a:gs pos="0">
                      <a:schemeClr val="tx1"/>
                    </a:gs>
                    <a:gs pos="86000">
                      <a:schemeClr val="tx1"/>
                    </a:gs>
                  </a:gsLst>
                  <a:lin ang="5400000" scaled="0"/>
                  <a:tileRect/>
                </a:gradFill>
                <a:latin typeface="+mj-lt"/>
                <a:cs typeface="Arial" charset="0"/>
              </a:rPr>
              <a:t>Improving security </a:t>
            </a:r>
            <a:r>
              <a:rPr lang="en-US" sz="4800" spc="-100" dirty="0">
                <a:ln w="3175">
                  <a:noFill/>
                </a:ln>
                <a:gradFill flip="none" rotWithShape="1">
                  <a:gsLst>
                    <a:gs pos="0">
                      <a:schemeClr val="tx1"/>
                    </a:gs>
                    <a:gs pos="86000">
                      <a:schemeClr val="tx1"/>
                    </a:gs>
                  </a:gsLst>
                  <a:lin ang="5400000" scaled="0"/>
                  <a:tileRect/>
                </a:gradFill>
                <a:latin typeface="+mj-lt"/>
                <a:cs typeface="Arial" charset="0"/>
              </a:rPr>
              <a:t>d</a:t>
            </a:r>
            <a:r>
              <a:rPr lang="en-US" sz="4800" spc="-100" dirty="0" smtClean="0">
                <a:ln w="3175">
                  <a:noFill/>
                </a:ln>
                <a:gradFill flip="none" rotWithShape="1">
                  <a:gsLst>
                    <a:gs pos="0">
                      <a:schemeClr val="tx1"/>
                    </a:gs>
                    <a:gs pos="86000">
                      <a:schemeClr val="tx1"/>
                    </a:gs>
                  </a:gsLst>
                  <a:lin ang="5400000" scaled="0"/>
                  <a:tileRect/>
                </a:gradFill>
                <a:latin typeface="+mj-lt"/>
                <a:cs typeface="Arial" charset="0"/>
              </a:rPr>
              <a:t>uring</a:t>
            </a:r>
            <a:br>
              <a:rPr lang="en-US" sz="4800" spc="-100" dirty="0" smtClean="0">
                <a:ln w="3175">
                  <a:noFill/>
                </a:ln>
                <a:gradFill flip="none" rotWithShape="1">
                  <a:gsLst>
                    <a:gs pos="0">
                      <a:schemeClr val="tx1"/>
                    </a:gs>
                    <a:gs pos="86000">
                      <a:schemeClr val="tx1"/>
                    </a:gs>
                  </a:gsLst>
                  <a:lin ang="5400000" scaled="0"/>
                  <a:tileRect/>
                </a:gradFill>
                <a:latin typeface="+mj-lt"/>
                <a:cs typeface="Arial" charset="0"/>
              </a:rPr>
            </a:br>
            <a:r>
              <a:rPr lang="en-US" sz="4800" spc="-100" dirty="0" smtClean="0">
                <a:ln w="3175">
                  <a:noFill/>
                </a:ln>
                <a:gradFill flip="none" rotWithShape="1">
                  <a:gsLst>
                    <a:gs pos="0">
                      <a:schemeClr val="tx1"/>
                    </a:gs>
                    <a:gs pos="86000">
                      <a:schemeClr val="tx1"/>
                    </a:gs>
                  </a:gsLst>
                  <a:lin ang="5400000" scaled="0"/>
                  <a:tileRect/>
                </a:gradFill>
                <a:latin typeface="+mj-lt"/>
                <a:cs typeface="Arial" charset="0"/>
              </a:rPr>
              <a:t>boot with TPMs</a:t>
            </a:r>
          </a:p>
        </p:txBody>
      </p:sp>
    </p:spTree>
    <p:extLst>
      <p:ext uri="{BB962C8B-B14F-4D97-AF65-F5344CB8AC3E}">
        <p14:creationId xmlns:p14="http://schemas.microsoft.com/office/powerpoint/2010/main" val="132972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4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2C70389-2915-4C90-81B0-5E820E701B80}"/>
</file>

<file path=customXml/itemProps2.xml><?xml version="1.0" encoding="utf-8"?>
<ds:datastoreItem xmlns:ds="http://schemas.openxmlformats.org/officeDocument/2006/customXml" ds:itemID="{419176D3-7B7D-4E7B-95ED-9DB05961EDFA}"/>
</file>

<file path=customXml/itemProps3.xml><?xml version="1.0" encoding="utf-8"?>
<ds:datastoreItem xmlns:ds="http://schemas.openxmlformats.org/officeDocument/2006/customXml" ds:itemID="{40ADDA2D-76AD-48D8-9FB9-7331E622B6E4}"/>
</file>

<file path=docProps/app.xml><?xml version="1.0" encoding="utf-8"?>
<Properties xmlns="http://schemas.openxmlformats.org/officeDocument/2006/extended-properties" xmlns:vt="http://schemas.openxmlformats.org/officeDocument/2006/docPropsVTypes">
  <Template>BUILD_Breakout_Template _ SAMPLE for Scott 7.28</Template>
  <TotalTime>8441</TotalTime>
  <Words>1436</Words>
  <Application>Microsoft Office PowerPoint</Application>
  <PresentationFormat>Custom</PresentationFormat>
  <Paragraphs>278</Paragraphs>
  <Slides>30</Slides>
  <Notes>12</Notes>
  <HiddenSlides>0</HiddenSlides>
  <MMClips>0</MMClips>
  <ScaleCrop>false</ScaleCrop>
  <HeadingPairs>
    <vt:vector size="4" baseType="variant">
      <vt:variant>
        <vt:lpstr>Theme</vt:lpstr>
      </vt:variant>
      <vt:variant>
        <vt:i4>9</vt:i4>
      </vt:variant>
      <vt:variant>
        <vt:lpstr>Slide Titles</vt:lpstr>
      </vt:variant>
      <vt:variant>
        <vt:i4>30</vt:i4>
      </vt:variant>
    </vt:vector>
  </HeadingPairs>
  <TitlesOfParts>
    <vt:vector size="39"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3_BUILD_Breakout_Template _ SAMPLE for Scott 7.28</vt:lpstr>
      <vt:lpstr>4_BUILD_Breakout_Template _ SAMPLE for Scott 7.28</vt:lpstr>
      <vt:lpstr>Building hardware-based security with a Trusted Platform Module (TPM)</vt:lpstr>
      <vt:lpstr>Agenda</vt:lpstr>
      <vt:lpstr>Certificate based authentication  </vt:lpstr>
      <vt:lpstr>Our world today</vt:lpstr>
      <vt:lpstr>Security goals for Windows 8</vt:lpstr>
      <vt:lpstr>PowerPoint Presentation</vt:lpstr>
      <vt:lpstr>Trusted Platform Module basics</vt:lpstr>
      <vt:lpstr>TPM basics</vt:lpstr>
      <vt:lpstr>PowerPoint Presentation</vt:lpstr>
      <vt:lpstr>Secured boot:   Improving malware resistance     during boot</vt:lpstr>
      <vt:lpstr>UEFI secure boot</vt:lpstr>
      <vt:lpstr>Early launch anti-malware (ELAM)</vt:lpstr>
      <vt:lpstr>Measured boot with Attestation</vt:lpstr>
      <vt:lpstr>Secured boot architecture</vt:lpstr>
      <vt:lpstr>PowerPoint Presentation</vt:lpstr>
      <vt:lpstr>BitLocker network unlock for Windows 8</vt:lpstr>
      <vt:lpstr>TPM based certificate storage</vt:lpstr>
      <vt:lpstr>TPM based Virtual Smart Card</vt:lpstr>
      <vt:lpstr>PowerPoint Presentation</vt:lpstr>
      <vt:lpstr>TPM Auto Provisioning</vt:lpstr>
      <vt:lpstr>TPM Manual Provisioning Wizard</vt:lpstr>
      <vt:lpstr>PowerPoint Presentation</vt:lpstr>
      <vt:lpstr>Windows 8 supports TPM 1.2</vt:lpstr>
      <vt:lpstr>Certificate Based Authentication  </vt:lpstr>
      <vt:lpstr>Summary</vt:lpstr>
      <vt:lpstr>Related sessions</vt:lpstr>
      <vt:lpstr>Further reading and documentation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HW-462T: Building hardware-based security with a Trusted Platform Module (TPM)</dc:title>
  <dc:subject>BUILD</dc:subject>
  <dc:creator>Rob Spiger; Stefan Thom</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455</cp:revision>
  <cp:lastPrinted>2010-05-11T05:02:34Z</cp:lastPrinted>
  <dcterms:created xsi:type="dcterms:W3CDTF">2011-08-03T21:25:07Z</dcterms:created>
  <dcterms:modified xsi:type="dcterms:W3CDTF">2011-09-15T16:15:38Z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