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6"/>
  </p:notesMasterIdLst>
  <p:handoutMasterIdLst>
    <p:handoutMasterId r:id="rId37"/>
  </p:handoutMasterIdLst>
  <p:sldIdLst>
    <p:sldId id="430" r:id="rId8"/>
    <p:sldId id="555" r:id="rId9"/>
    <p:sldId id="556" r:id="rId10"/>
    <p:sldId id="557" r:id="rId11"/>
    <p:sldId id="558" r:id="rId12"/>
    <p:sldId id="559" r:id="rId13"/>
    <p:sldId id="560" r:id="rId14"/>
    <p:sldId id="561" r:id="rId15"/>
    <p:sldId id="562" r:id="rId16"/>
    <p:sldId id="564" r:id="rId17"/>
    <p:sldId id="563" r:id="rId18"/>
    <p:sldId id="565" r:id="rId19"/>
    <p:sldId id="566" r:id="rId20"/>
    <p:sldId id="567" r:id="rId21"/>
    <p:sldId id="568" r:id="rId22"/>
    <p:sldId id="569" r:id="rId23"/>
    <p:sldId id="570" r:id="rId24"/>
    <p:sldId id="573" r:id="rId25"/>
    <p:sldId id="575" r:id="rId26"/>
    <p:sldId id="576" r:id="rId27"/>
    <p:sldId id="584" r:id="rId28"/>
    <p:sldId id="579" r:id="rId29"/>
    <p:sldId id="580" r:id="rId30"/>
    <p:sldId id="581" r:id="rId31"/>
    <p:sldId id="585" r:id="rId32"/>
    <p:sldId id="586" r:id="rId33"/>
    <p:sldId id="583" r:id="rId34"/>
    <p:sldId id="377"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55"/>
            <p14:sldId id="556"/>
            <p14:sldId id="557"/>
            <p14:sldId id="558"/>
            <p14:sldId id="559"/>
            <p14:sldId id="560"/>
            <p14:sldId id="561"/>
            <p14:sldId id="562"/>
            <p14:sldId id="564"/>
            <p14:sldId id="563"/>
            <p14:sldId id="565"/>
            <p14:sldId id="566"/>
            <p14:sldId id="567"/>
            <p14:sldId id="568"/>
            <p14:sldId id="569"/>
            <p14:sldId id="570"/>
            <p14:sldId id="573"/>
            <p14:sldId id="575"/>
            <p14:sldId id="576"/>
            <p14:sldId id="584"/>
            <p14:sldId id="579"/>
            <p14:sldId id="580"/>
            <p14:sldId id="581"/>
            <p14:sldId id="585"/>
            <p14:sldId id="586"/>
            <p14:sldId id="583"/>
            <p14:sldId id="377"/>
          </p14:sldIdLst>
        </p14:section>
        <p14:section name="Optional Components" id="{5D9C9D25-F193-4E3C-8E41-E580CD8313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7" autoAdjust="0"/>
    <p:restoredTop sz="91951" autoAdjust="0"/>
  </p:normalViewPr>
  <p:slideViewPr>
    <p:cSldViewPr snapToGrid="0" snapToObjects="1">
      <p:cViewPr varScale="1">
        <p:scale>
          <a:sx n="96" d="100"/>
          <a:sy n="96" d="100"/>
        </p:scale>
        <p:origin x="-492" y="-10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ustomXml" Target="../customXml/item2.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01EF-9EC7-4D98-AAC0-CD10DB07F747}"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031C10AD-6C6A-47D4-8532-A0BFECB32E06}">
      <dgm:prSet phldrT="[Text]"/>
      <dgm:spPr>
        <a:solidFill>
          <a:srgbClr val="65BC46"/>
        </a:solidFill>
      </dgm:spPr>
      <dgm:t>
        <a:bodyPr/>
        <a:lstStyle/>
        <a:p>
          <a:r>
            <a:rPr lang="en-US" b="1" dirty="0" smtClean="0"/>
            <a:t>Customer and Partner Connections</a:t>
          </a:r>
          <a:endParaRPr lang="en-US" dirty="0"/>
        </a:p>
      </dgm:t>
    </dgm:pt>
    <dgm:pt modelId="{F774740A-468A-456D-87D9-35018543BAE2}" type="parTrans" cxnId="{FE3FBBF5-D614-4FFD-B649-5F6B05742712}">
      <dgm:prSet/>
      <dgm:spPr/>
      <dgm:t>
        <a:bodyPr/>
        <a:lstStyle/>
        <a:p>
          <a:endParaRPr lang="en-US"/>
        </a:p>
      </dgm:t>
    </dgm:pt>
    <dgm:pt modelId="{EB7EF1EA-3861-4440-AB53-8BC92BC7B7D1}" type="sibTrans" cxnId="{FE3FBBF5-D614-4FFD-B649-5F6B05742712}">
      <dgm:prSet/>
      <dgm:spPr>
        <a:solidFill>
          <a:schemeClr val="tx1"/>
        </a:solidFill>
      </dgm:spPr>
      <dgm:t>
        <a:bodyPr/>
        <a:lstStyle/>
        <a:p>
          <a:endParaRPr lang="en-US"/>
        </a:p>
      </dgm:t>
    </dgm:pt>
    <dgm:pt modelId="{396CF92A-6175-40A8-8828-D640AB625944}">
      <dgm:prSet phldrT="[Text]"/>
      <dgm:spPr>
        <a:solidFill>
          <a:srgbClr val="457EC1"/>
        </a:solidFill>
      </dgm:spPr>
      <dgm:t>
        <a:bodyPr/>
        <a:lstStyle/>
        <a:p>
          <a:r>
            <a:rPr lang="en-US" dirty="0" smtClean="0">
              <a:latin typeface="+mj-lt"/>
            </a:rPr>
            <a:t>Design and Develop</a:t>
          </a:r>
        </a:p>
      </dgm:t>
    </dgm:pt>
    <dgm:pt modelId="{88FF1E10-555D-4658-98C7-0BEFBD0A9D0B}" type="parTrans" cxnId="{FCDDA9B8-B11E-43F7-B3C8-BD8BC494E227}">
      <dgm:prSet/>
      <dgm:spPr/>
      <dgm:t>
        <a:bodyPr/>
        <a:lstStyle/>
        <a:p>
          <a:endParaRPr lang="en-US"/>
        </a:p>
      </dgm:t>
    </dgm:pt>
    <dgm:pt modelId="{0C54E209-BAEC-4F56-809C-6BB0BC108787}" type="sibTrans" cxnId="{FCDDA9B8-B11E-43F7-B3C8-BD8BC494E227}">
      <dgm:prSet/>
      <dgm:spPr>
        <a:solidFill>
          <a:schemeClr val="tx1"/>
        </a:solidFill>
      </dgm:spPr>
      <dgm:t>
        <a:bodyPr/>
        <a:lstStyle/>
        <a:p>
          <a:endParaRPr lang="en-US"/>
        </a:p>
      </dgm:t>
    </dgm:pt>
    <dgm:pt modelId="{B9D11DDE-6694-4CC7-8E42-B38B7F58A0D6}">
      <dgm:prSet phldrT="[Text]"/>
      <dgm:spPr>
        <a:solidFill>
          <a:srgbClr val="EF4423"/>
        </a:solidFill>
      </dgm:spPr>
      <dgm:t>
        <a:bodyPr/>
        <a:lstStyle/>
        <a:p>
          <a:r>
            <a:rPr lang="en-US" b="1" dirty="0" smtClean="0"/>
            <a:t>Assess and Certify</a:t>
          </a:r>
          <a:endParaRPr lang="en-US" dirty="0"/>
        </a:p>
      </dgm:t>
    </dgm:pt>
    <dgm:pt modelId="{EFF60015-92E4-48E9-AF9D-95A936FC6B32}" type="parTrans" cxnId="{92436BC3-CF34-4FA6-82A7-AF079E881B22}">
      <dgm:prSet/>
      <dgm:spPr/>
      <dgm:t>
        <a:bodyPr/>
        <a:lstStyle/>
        <a:p>
          <a:endParaRPr lang="en-US"/>
        </a:p>
      </dgm:t>
    </dgm:pt>
    <dgm:pt modelId="{3BA06CB9-A2CF-4D21-AD40-A07943270754}" type="sibTrans" cxnId="{92436BC3-CF34-4FA6-82A7-AF079E881B22}">
      <dgm:prSet/>
      <dgm:spPr>
        <a:solidFill>
          <a:schemeClr val="tx1"/>
        </a:solidFill>
      </dgm:spPr>
      <dgm:t>
        <a:bodyPr/>
        <a:lstStyle/>
        <a:p>
          <a:endParaRPr lang="en-US"/>
        </a:p>
      </dgm:t>
    </dgm:pt>
    <dgm:pt modelId="{829013BB-4E0D-470F-8708-683E746EC237}" type="pres">
      <dgm:prSet presAssocID="{6EDF01EF-9EC7-4D98-AAC0-CD10DB07F747}" presName="cycle" presStyleCnt="0">
        <dgm:presLayoutVars>
          <dgm:dir/>
          <dgm:resizeHandles val="exact"/>
        </dgm:presLayoutVars>
      </dgm:prSet>
      <dgm:spPr/>
      <dgm:t>
        <a:bodyPr/>
        <a:lstStyle/>
        <a:p>
          <a:endParaRPr lang="en-US"/>
        </a:p>
      </dgm:t>
    </dgm:pt>
    <dgm:pt modelId="{61C49F09-2E15-40F1-9C8A-65AD911EBE4E}" type="pres">
      <dgm:prSet presAssocID="{031C10AD-6C6A-47D4-8532-A0BFECB32E06}" presName="node" presStyleLbl="node1" presStyleIdx="0" presStyleCnt="3">
        <dgm:presLayoutVars>
          <dgm:bulletEnabled val="1"/>
        </dgm:presLayoutVars>
      </dgm:prSet>
      <dgm:spPr>
        <a:prstGeom prst="rect">
          <a:avLst/>
        </a:prstGeom>
      </dgm:spPr>
      <dgm:t>
        <a:bodyPr/>
        <a:lstStyle/>
        <a:p>
          <a:endParaRPr lang="en-US"/>
        </a:p>
      </dgm:t>
    </dgm:pt>
    <dgm:pt modelId="{56ED076E-9C49-46C1-AD65-593F968A518A}" type="pres">
      <dgm:prSet presAssocID="{EB7EF1EA-3861-4440-AB53-8BC92BC7B7D1}" presName="sibTrans" presStyleLbl="sibTrans2D1" presStyleIdx="0" presStyleCnt="3" custScaleY="29845"/>
      <dgm:spPr/>
      <dgm:t>
        <a:bodyPr/>
        <a:lstStyle/>
        <a:p>
          <a:endParaRPr lang="en-US"/>
        </a:p>
      </dgm:t>
    </dgm:pt>
    <dgm:pt modelId="{727DA674-7EC3-446B-9929-DB47C834C58F}" type="pres">
      <dgm:prSet presAssocID="{EB7EF1EA-3861-4440-AB53-8BC92BC7B7D1}" presName="connectorText" presStyleLbl="sibTrans2D1" presStyleIdx="0" presStyleCnt="3"/>
      <dgm:spPr/>
      <dgm:t>
        <a:bodyPr/>
        <a:lstStyle/>
        <a:p>
          <a:endParaRPr lang="en-US"/>
        </a:p>
      </dgm:t>
    </dgm:pt>
    <dgm:pt modelId="{B810BE55-2B97-4935-8C85-EEBC3FA60CB5}" type="pres">
      <dgm:prSet presAssocID="{396CF92A-6175-40A8-8828-D640AB625944}" presName="node" presStyleLbl="node1" presStyleIdx="1" presStyleCnt="3">
        <dgm:presLayoutVars>
          <dgm:bulletEnabled val="1"/>
        </dgm:presLayoutVars>
      </dgm:prSet>
      <dgm:spPr>
        <a:prstGeom prst="rect">
          <a:avLst/>
        </a:prstGeom>
      </dgm:spPr>
      <dgm:t>
        <a:bodyPr/>
        <a:lstStyle/>
        <a:p>
          <a:endParaRPr lang="en-US"/>
        </a:p>
      </dgm:t>
    </dgm:pt>
    <dgm:pt modelId="{662A8B3A-70F7-4D65-A428-D4FAB0C33D85}" type="pres">
      <dgm:prSet presAssocID="{0C54E209-BAEC-4F56-809C-6BB0BC108787}" presName="sibTrans" presStyleLbl="sibTrans2D1" presStyleIdx="1" presStyleCnt="3" custScaleY="29786"/>
      <dgm:spPr/>
      <dgm:t>
        <a:bodyPr/>
        <a:lstStyle/>
        <a:p>
          <a:endParaRPr lang="en-US"/>
        </a:p>
      </dgm:t>
    </dgm:pt>
    <dgm:pt modelId="{EC4E7839-4EC5-45F2-BFD7-CB81A81FA1E2}" type="pres">
      <dgm:prSet presAssocID="{0C54E209-BAEC-4F56-809C-6BB0BC108787}" presName="connectorText" presStyleLbl="sibTrans2D1" presStyleIdx="1" presStyleCnt="3"/>
      <dgm:spPr/>
      <dgm:t>
        <a:bodyPr/>
        <a:lstStyle/>
        <a:p>
          <a:endParaRPr lang="en-US"/>
        </a:p>
      </dgm:t>
    </dgm:pt>
    <dgm:pt modelId="{9A440F2A-B088-40A1-8E61-74080C48CE51}" type="pres">
      <dgm:prSet presAssocID="{B9D11DDE-6694-4CC7-8E42-B38B7F58A0D6}" presName="node" presStyleLbl="node1" presStyleIdx="2" presStyleCnt="3">
        <dgm:presLayoutVars>
          <dgm:bulletEnabled val="1"/>
        </dgm:presLayoutVars>
      </dgm:prSet>
      <dgm:spPr>
        <a:prstGeom prst="rect">
          <a:avLst/>
        </a:prstGeom>
      </dgm:spPr>
      <dgm:t>
        <a:bodyPr/>
        <a:lstStyle/>
        <a:p>
          <a:endParaRPr lang="en-US"/>
        </a:p>
      </dgm:t>
    </dgm:pt>
    <dgm:pt modelId="{ECFF9E85-86A5-4C3A-B647-89BA644BE3EB}" type="pres">
      <dgm:prSet presAssocID="{3BA06CB9-A2CF-4D21-AD40-A07943270754}" presName="sibTrans" presStyleLbl="sibTrans2D1" presStyleIdx="2" presStyleCnt="3" custScaleY="34408"/>
      <dgm:spPr/>
      <dgm:t>
        <a:bodyPr/>
        <a:lstStyle/>
        <a:p>
          <a:endParaRPr lang="en-US"/>
        </a:p>
      </dgm:t>
    </dgm:pt>
    <dgm:pt modelId="{60974391-AE31-444B-95C7-6FFEB7EBBEE0}" type="pres">
      <dgm:prSet presAssocID="{3BA06CB9-A2CF-4D21-AD40-A07943270754}" presName="connectorText" presStyleLbl="sibTrans2D1" presStyleIdx="2" presStyleCnt="3"/>
      <dgm:spPr/>
      <dgm:t>
        <a:bodyPr/>
        <a:lstStyle/>
        <a:p>
          <a:endParaRPr lang="en-US"/>
        </a:p>
      </dgm:t>
    </dgm:pt>
  </dgm:ptLst>
  <dgm:cxnLst>
    <dgm:cxn modelId="{FCDDA9B8-B11E-43F7-B3C8-BD8BC494E227}" srcId="{6EDF01EF-9EC7-4D98-AAC0-CD10DB07F747}" destId="{396CF92A-6175-40A8-8828-D640AB625944}" srcOrd="1" destOrd="0" parTransId="{88FF1E10-555D-4658-98C7-0BEFBD0A9D0B}" sibTransId="{0C54E209-BAEC-4F56-809C-6BB0BC108787}"/>
    <dgm:cxn modelId="{2B36359B-4B41-4D21-992B-F8014B5AB583}" type="presOf" srcId="{0C54E209-BAEC-4F56-809C-6BB0BC108787}" destId="{EC4E7839-4EC5-45F2-BFD7-CB81A81FA1E2}" srcOrd="1" destOrd="0" presId="urn:microsoft.com/office/officeart/2005/8/layout/cycle2"/>
    <dgm:cxn modelId="{33C03942-6F0F-4F4D-B17D-10241B93FEB0}" type="presOf" srcId="{0C54E209-BAEC-4F56-809C-6BB0BC108787}" destId="{662A8B3A-70F7-4D65-A428-D4FAB0C33D85}" srcOrd="0" destOrd="0" presId="urn:microsoft.com/office/officeart/2005/8/layout/cycle2"/>
    <dgm:cxn modelId="{EB604185-087C-4ABC-93D6-4E5B72F88A55}" type="presOf" srcId="{6EDF01EF-9EC7-4D98-AAC0-CD10DB07F747}" destId="{829013BB-4E0D-470F-8708-683E746EC237}" srcOrd="0" destOrd="0" presId="urn:microsoft.com/office/officeart/2005/8/layout/cycle2"/>
    <dgm:cxn modelId="{C11D4B87-FE7A-453C-926F-8DFF4E9BAE43}" type="presOf" srcId="{B9D11DDE-6694-4CC7-8E42-B38B7F58A0D6}" destId="{9A440F2A-B088-40A1-8E61-74080C48CE51}" srcOrd="0" destOrd="0" presId="urn:microsoft.com/office/officeart/2005/8/layout/cycle2"/>
    <dgm:cxn modelId="{5A73F2A2-AD13-4B9C-B06B-3EEAACB92CB9}" type="presOf" srcId="{396CF92A-6175-40A8-8828-D640AB625944}" destId="{B810BE55-2B97-4935-8C85-EEBC3FA60CB5}" srcOrd="0" destOrd="0" presId="urn:microsoft.com/office/officeart/2005/8/layout/cycle2"/>
    <dgm:cxn modelId="{AB2CEB0A-C3DD-4474-A503-DD06328F7C6E}" type="presOf" srcId="{EB7EF1EA-3861-4440-AB53-8BC92BC7B7D1}" destId="{727DA674-7EC3-446B-9929-DB47C834C58F}" srcOrd="1" destOrd="0" presId="urn:microsoft.com/office/officeart/2005/8/layout/cycle2"/>
    <dgm:cxn modelId="{FE3FBBF5-D614-4FFD-B649-5F6B05742712}" srcId="{6EDF01EF-9EC7-4D98-AAC0-CD10DB07F747}" destId="{031C10AD-6C6A-47D4-8532-A0BFECB32E06}" srcOrd="0" destOrd="0" parTransId="{F774740A-468A-456D-87D9-35018543BAE2}" sibTransId="{EB7EF1EA-3861-4440-AB53-8BC92BC7B7D1}"/>
    <dgm:cxn modelId="{92436BC3-CF34-4FA6-82A7-AF079E881B22}" srcId="{6EDF01EF-9EC7-4D98-AAC0-CD10DB07F747}" destId="{B9D11DDE-6694-4CC7-8E42-B38B7F58A0D6}" srcOrd="2" destOrd="0" parTransId="{EFF60015-92E4-48E9-AF9D-95A936FC6B32}" sibTransId="{3BA06CB9-A2CF-4D21-AD40-A07943270754}"/>
    <dgm:cxn modelId="{856C64AC-7B72-44A1-97CE-F78FA592B734}" type="presOf" srcId="{EB7EF1EA-3861-4440-AB53-8BC92BC7B7D1}" destId="{56ED076E-9C49-46C1-AD65-593F968A518A}" srcOrd="0" destOrd="0" presId="urn:microsoft.com/office/officeart/2005/8/layout/cycle2"/>
    <dgm:cxn modelId="{70150C87-63DD-4306-8AB9-5DF2FD521745}" type="presOf" srcId="{031C10AD-6C6A-47D4-8532-A0BFECB32E06}" destId="{61C49F09-2E15-40F1-9C8A-65AD911EBE4E}" srcOrd="0" destOrd="0" presId="urn:microsoft.com/office/officeart/2005/8/layout/cycle2"/>
    <dgm:cxn modelId="{F7F01A17-9174-46B3-B6D2-FCD27BE289F1}" type="presOf" srcId="{3BA06CB9-A2CF-4D21-AD40-A07943270754}" destId="{ECFF9E85-86A5-4C3A-B647-89BA644BE3EB}" srcOrd="0" destOrd="0" presId="urn:microsoft.com/office/officeart/2005/8/layout/cycle2"/>
    <dgm:cxn modelId="{59DDC4DB-EDDB-4423-B240-48EDEA169A3F}" type="presOf" srcId="{3BA06CB9-A2CF-4D21-AD40-A07943270754}" destId="{60974391-AE31-444B-95C7-6FFEB7EBBEE0}" srcOrd="1" destOrd="0" presId="urn:microsoft.com/office/officeart/2005/8/layout/cycle2"/>
    <dgm:cxn modelId="{7CB0FC30-795E-4809-B294-9146E06F3B18}" type="presParOf" srcId="{829013BB-4E0D-470F-8708-683E746EC237}" destId="{61C49F09-2E15-40F1-9C8A-65AD911EBE4E}" srcOrd="0" destOrd="0" presId="urn:microsoft.com/office/officeart/2005/8/layout/cycle2"/>
    <dgm:cxn modelId="{CE7DBB88-E7B5-4139-8B0A-6FDA423BFD68}" type="presParOf" srcId="{829013BB-4E0D-470F-8708-683E746EC237}" destId="{56ED076E-9C49-46C1-AD65-593F968A518A}" srcOrd="1" destOrd="0" presId="urn:microsoft.com/office/officeart/2005/8/layout/cycle2"/>
    <dgm:cxn modelId="{A1A5F4CA-20A9-4B8E-89A5-350019DEEE73}" type="presParOf" srcId="{56ED076E-9C49-46C1-AD65-593F968A518A}" destId="{727DA674-7EC3-446B-9929-DB47C834C58F}" srcOrd="0" destOrd="0" presId="urn:microsoft.com/office/officeart/2005/8/layout/cycle2"/>
    <dgm:cxn modelId="{366386FE-81E0-4EA7-8894-00DF387DEF61}" type="presParOf" srcId="{829013BB-4E0D-470F-8708-683E746EC237}" destId="{B810BE55-2B97-4935-8C85-EEBC3FA60CB5}" srcOrd="2" destOrd="0" presId="urn:microsoft.com/office/officeart/2005/8/layout/cycle2"/>
    <dgm:cxn modelId="{7521EED2-9DA2-4417-A816-2FB557386333}" type="presParOf" srcId="{829013BB-4E0D-470F-8708-683E746EC237}" destId="{662A8B3A-70F7-4D65-A428-D4FAB0C33D85}" srcOrd="3" destOrd="0" presId="urn:microsoft.com/office/officeart/2005/8/layout/cycle2"/>
    <dgm:cxn modelId="{DB249327-C35E-4223-99EF-093E6F169D86}" type="presParOf" srcId="{662A8B3A-70F7-4D65-A428-D4FAB0C33D85}" destId="{EC4E7839-4EC5-45F2-BFD7-CB81A81FA1E2}" srcOrd="0" destOrd="0" presId="urn:microsoft.com/office/officeart/2005/8/layout/cycle2"/>
    <dgm:cxn modelId="{139C46BC-D373-46FE-B4AB-46ED64A43E08}" type="presParOf" srcId="{829013BB-4E0D-470F-8708-683E746EC237}" destId="{9A440F2A-B088-40A1-8E61-74080C48CE51}" srcOrd="4" destOrd="0" presId="urn:microsoft.com/office/officeart/2005/8/layout/cycle2"/>
    <dgm:cxn modelId="{729AE23E-155A-4D23-8B95-67E652BDFB18}" type="presParOf" srcId="{829013BB-4E0D-470F-8708-683E746EC237}" destId="{ECFF9E85-86A5-4C3A-B647-89BA644BE3EB}" srcOrd="5" destOrd="0" presId="urn:microsoft.com/office/officeart/2005/8/layout/cycle2"/>
    <dgm:cxn modelId="{9521210F-5405-46A2-8BBA-4081FA1A44D0}" type="presParOf" srcId="{ECFF9E85-86A5-4C3A-B647-89BA644BE3EB}" destId="{60974391-AE31-444B-95C7-6FFEB7EBBE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F01EF-9EC7-4D98-AAC0-CD10DB07F747}"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031C10AD-6C6A-47D4-8532-A0BFECB32E06}">
      <dgm:prSet phldrT="[Text]"/>
      <dgm:spPr>
        <a:solidFill>
          <a:srgbClr val="65BC46"/>
        </a:solidFill>
      </dgm:spPr>
      <dgm:t>
        <a:bodyPr/>
        <a:lstStyle/>
        <a:p>
          <a:r>
            <a:rPr lang="en-US" b="1" dirty="0" smtClean="0"/>
            <a:t>Customer and Partner Connections</a:t>
          </a:r>
          <a:endParaRPr lang="en-US" dirty="0"/>
        </a:p>
      </dgm:t>
    </dgm:pt>
    <dgm:pt modelId="{F774740A-468A-456D-87D9-35018543BAE2}" type="parTrans" cxnId="{FE3FBBF5-D614-4FFD-B649-5F6B05742712}">
      <dgm:prSet/>
      <dgm:spPr/>
      <dgm:t>
        <a:bodyPr/>
        <a:lstStyle/>
        <a:p>
          <a:endParaRPr lang="en-US"/>
        </a:p>
      </dgm:t>
    </dgm:pt>
    <dgm:pt modelId="{EB7EF1EA-3861-4440-AB53-8BC92BC7B7D1}" type="sibTrans" cxnId="{FE3FBBF5-D614-4FFD-B649-5F6B05742712}">
      <dgm:prSet/>
      <dgm:spPr>
        <a:solidFill>
          <a:schemeClr val="tx1"/>
        </a:solidFill>
      </dgm:spPr>
      <dgm:t>
        <a:bodyPr/>
        <a:lstStyle/>
        <a:p>
          <a:endParaRPr lang="en-US"/>
        </a:p>
      </dgm:t>
    </dgm:pt>
    <dgm:pt modelId="{396CF92A-6175-40A8-8828-D640AB625944}">
      <dgm:prSet phldrT="[Text]"/>
      <dgm:spPr>
        <a:solidFill>
          <a:srgbClr val="457EC1"/>
        </a:solidFill>
      </dgm:spPr>
      <dgm:t>
        <a:bodyPr/>
        <a:lstStyle/>
        <a:p>
          <a:r>
            <a:rPr lang="en-US" dirty="0" smtClean="0">
              <a:latin typeface="+mj-lt"/>
            </a:rPr>
            <a:t>Design and Develop</a:t>
          </a:r>
        </a:p>
      </dgm:t>
    </dgm:pt>
    <dgm:pt modelId="{88FF1E10-555D-4658-98C7-0BEFBD0A9D0B}" type="parTrans" cxnId="{FCDDA9B8-B11E-43F7-B3C8-BD8BC494E227}">
      <dgm:prSet/>
      <dgm:spPr/>
      <dgm:t>
        <a:bodyPr/>
        <a:lstStyle/>
        <a:p>
          <a:endParaRPr lang="en-US"/>
        </a:p>
      </dgm:t>
    </dgm:pt>
    <dgm:pt modelId="{0C54E209-BAEC-4F56-809C-6BB0BC108787}" type="sibTrans" cxnId="{FCDDA9B8-B11E-43F7-B3C8-BD8BC494E227}">
      <dgm:prSet/>
      <dgm:spPr>
        <a:solidFill>
          <a:schemeClr val="tx1"/>
        </a:solidFill>
      </dgm:spPr>
      <dgm:t>
        <a:bodyPr/>
        <a:lstStyle/>
        <a:p>
          <a:endParaRPr lang="en-US"/>
        </a:p>
      </dgm:t>
    </dgm:pt>
    <dgm:pt modelId="{B9D11DDE-6694-4CC7-8E42-B38B7F58A0D6}">
      <dgm:prSet phldrT="[Text]"/>
      <dgm:spPr>
        <a:solidFill>
          <a:srgbClr val="EF4423"/>
        </a:solidFill>
      </dgm:spPr>
      <dgm:t>
        <a:bodyPr/>
        <a:lstStyle/>
        <a:p>
          <a:r>
            <a:rPr lang="en-US" b="1" dirty="0" smtClean="0"/>
            <a:t>Assess and Certify</a:t>
          </a:r>
          <a:endParaRPr lang="en-US" dirty="0"/>
        </a:p>
      </dgm:t>
    </dgm:pt>
    <dgm:pt modelId="{EFF60015-92E4-48E9-AF9D-95A936FC6B32}" type="parTrans" cxnId="{92436BC3-CF34-4FA6-82A7-AF079E881B22}">
      <dgm:prSet/>
      <dgm:spPr/>
      <dgm:t>
        <a:bodyPr/>
        <a:lstStyle/>
        <a:p>
          <a:endParaRPr lang="en-US"/>
        </a:p>
      </dgm:t>
    </dgm:pt>
    <dgm:pt modelId="{3BA06CB9-A2CF-4D21-AD40-A07943270754}" type="sibTrans" cxnId="{92436BC3-CF34-4FA6-82A7-AF079E881B22}">
      <dgm:prSet/>
      <dgm:spPr>
        <a:solidFill>
          <a:schemeClr val="tx1"/>
        </a:solidFill>
      </dgm:spPr>
      <dgm:t>
        <a:bodyPr/>
        <a:lstStyle/>
        <a:p>
          <a:endParaRPr lang="en-US"/>
        </a:p>
      </dgm:t>
    </dgm:pt>
    <dgm:pt modelId="{829013BB-4E0D-470F-8708-683E746EC237}" type="pres">
      <dgm:prSet presAssocID="{6EDF01EF-9EC7-4D98-AAC0-CD10DB07F747}" presName="cycle" presStyleCnt="0">
        <dgm:presLayoutVars>
          <dgm:dir/>
          <dgm:resizeHandles val="exact"/>
        </dgm:presLayoutVars>
      </dgm:prSet>
      <dgm:spPr/>
      <dgm:t>
        <a:bodyPr/>
        <a:lstStyle/>
        <a:p>
          <a:endParaRPr lang="en-US"/>
        </a:p>
      </dgm:t>
    </dgm:pt>
    <dgm:pt modelId="{61C49F09-2E15-40F1-9C8A-65AD911EBE4E}" type="pres">
      <dgm:prSet presAssocID="{031C10AD-6C6A-47D4-8532-A0BFECB32E06}" presName="node" presStyleLbl="node1" presStyleIdx="0" presStyleCnt="3">
        <dgm:presLayoutVars>
          <dgm:bulletEnabled val="1"/>
        </dgm:presLayoutVars>
      </dgm:prSet>
      <dgm:spPr>
        <a:prstGeom prst="rect">
          <a:avLst/>
        </a:prstGeom>
      </dgm:spPr>
      <dgm:t>
        <a:bodyPr/>
        <a:lstStyle/>
        <a:p>
          <a:endParaRPr lang="en-US"/>
        </a:p>
      </dgm:t>
    </dgm:pt>
    <dgm:pt modelId="{56ED076E-9C49-46C1-AD65-593F968A518A}" type="pres">
      <dgm:prSet presAssocID="{EB7EF1EA-3861-4440-AB53-8BC92BC7B7D1}" presName="sibTrans" presStyleLbl="sibTrans2D1" presStyleIdx="0" presStyleCnt="3" custScaleY="29845"/>
      <dgm:spPr/>
      <dgm:t>
        <a:bodyPr/>
        <a:lstStyle/>
        <a:p>
          <a:endParaRPr lang="en-US"/>
        </a:p>
      </dgm:t>
    </dgm:pt>
    <dgm:pt modelId="{727DA674-7EC3-446B-9929-DB47C834C58F}" type="pres">
      <dgm:prSet presAssocID="{EB7EF1EA-3861-4440-AB53-8BC92BC7B7D1}" presName="connectorText" presStyleLbl="sibTrans2D1" presStyleIdx="0" presStyleCnt="3"/>
      <dgm:spPr/>
      <dgm:t>
        <a:bodyPr/>
        <a:lstStyle/>
        <a:p>
          <a:endParaRPr lang="en-US"/>
        </a:p>
      </dgm:t>
    </dgm:pt>
    <dgm:pt modelId="{B810BE55-2B97-4935-8C85-EEBC3FA60CB5}" type="pres">
      <dgm:prSet presAssocID="{396CF92A-6175-40A8-8828-D640AB625944}" presName="node" presStyleLbl="node1" presStyleIdx="1" presStyleCnt="3">
        <dgm:presLayoutVars>
          <dgm:bulletEnabled val="1"/>
        </dgm:presLayoutVars>
      </dgm:prSet>
      <dgm:spPr>
        <a:prstGeom prst="rect">
          <a:avLst/>
        </a:prstGeom>
      </dgm:spPr>
      <dgm:t>
        <a:bodyPr/>
        <a:lstStyle/>
        <a:p>
          <a:endParaRPr lang="en-US"/>
        </a:p>
      </dgm:t>
    </dgm:pt>
    <dgm:pt modelId="{662A8B3A-70F7-4D65-A428-D4FAB0C33D85}" type="pres">
      <dgm:prSet presAssocID="{0C54E209-BAEC-4F56-809C-6BB0BC108787}" presName="sibTrans" presStyleLbl="sibTrans2D1" presStyleIdx="1" presStyleCnt="3" custScaleY="29786"/>
      <dgm:spPr/>
      <dgm:t>
        <a:bodyPr/>
        <a:lstStyle/>
        <a:p>
          <a:endParaRPr lang="en-US"/>
        </a:p>
      </dgm:t>
    </dgm:pt>
    <dgm:pt modelId="{EC4E7839-4EC5-45F2-BFD7-CB81A81FA1E2}" type="pres">
      <dgm:prSet presAssocID="{0C54E209-BAEC-4F56-809C-6BB0BC108787}" presName="connectorText" presStyleLbl="sibTrans2D1" presStyleIdx="1" presStyleCnt="3"/>
      <dgm:spPr/>
      <dgm:t>
        <a:bodyPr/>
        <a:lstStyle/>
        <a:p>
          <a:endParaRPr lang="en-US"/>
        </a:p>
      </dgm:t>
    </dgm:pt>
    <dgm:pt modelId="{9A440F2A-B088-40A1-8E61-74080C48CE51}" type="pres">
      <dgm:prSet presAssocID="{B9D11DDE-6694-4CC7-8E42-B38B7F58A0D6}" presName="node" presStyleLbl="node1" presStyleIdx="2" presStyleCnt="3">
        <dgm:presLayoutVars>
          <dgm:bulletEnabled val="1"/>
        </dgm:presLayoutVars>
      </dgm:prSet>
      <dgm:spPr>
        <a:prstGeom prst="rect">
          <a:avLst/>
        </a:prstGeom>
      </dgm:spPr>
      <dgm:t>
        <a:bodyPr/>
        <a:lstStyle/>
        <a:p>
          <a:endParaRPr lang="en-US"/>
        </a:p>
      </dgm:t>
    </dgm:pt>
    <dgm:pt modelId="{ECFF9E85-86A5-4C3A-B647-89BA644BE3EB}" type="pres">
      <dgm:prSet presAssocID="{3BA06CB9-A2CF-4D21-AD40-A07943270754}" presName="sibTrans" presStyleLbl="sibTrans2D1" presStyleIdx="2" presStyleCnt="3" custScaleY="34408"/>
      <dgm:spPr/>
      <dgm:t>
        <a:bodyPr/>
        <a:lstStyle/>
        <a:p>
          <a:endParaRPr lang="en-US"/>
        </a:p>
      </dgm:t>
    </dgm:pt>
    <dgm:pt modelId="{60974391-AE31-444B-95C7-6FFEB7EBBEE0}" type="pres">
      <dgm:prSet presAssocID="{3BA06CB9-A2CF-4D21-AD40-A07943270754}" presName="connectorText" presStyleLbl="sibTrans2D1" presStyleIdx="2" presStyleCnt="3"/>
      <dgm:spPr/>
      <dgm:t>
        <a:bodyPr/>
        <a:lstStyle/>
        <a:p>
          <a:endParaRPr lang="en-US"/>
        </a:p>
      </dgm:t>
    </dgm:pt>
  </dgm:ptLst>
  <dgm:cxnLst>
    <dgm:cxn modelId="{D7537F5F-6B40-464C-9307-BF58B5F5A078}" type="presOf" srcId="{031C10AD-6C6A-47D4-8532-A0BFECB32E06}" destId="{61C49F09-2E15-40F1-9C8A-65AD911EBE4E}" srcOrd="0" destOrd="0" presId="urn:microsoft.com/office/officeart/2005/8/layout/cycle2"/>
    <dgm:cxn modelId="{FCDDA9B8-B11E-43F7-B3C8-BD8BC494E227}" srcId="{6EDF01EF-9EC7-4D98-AAC0-CD10DB07F747}" destId="{396CF92A-6175-40A8-8828-D640AB625944}" srcOrd="1" destOrd="0" parTransId="{88FF1E10-555D-4658-98C7-0BEFBD0A9D0B}" sibTransId="{0C54E209-BAEC-4F56-809C-6BB0BC108787}"/>
    <dgm:cxn modelId="{7956A6BB-7D60-4557-BED6-D15EFA237DD7}" type="presOf" srcId="{3BA06CB9-A2CF-4D21-AD40-A07943270754}" destId="{60974391-AE31-444B-95C7-6FFEB7EBBEE0}" srcOrd="1" destOrd="0" presId="urn:microsoft.com/office/officeart/2005/8/layout/cycle2"/>
    <dgm:cxn modelId="{DC1DB683-4DB5-4E05-ADE9-9D8FF81EBFFE}" type="presOf" srcId="{396CF92A-6175-40A8-8828-D640AB625944}" destId="{B810BE55-2B97-4935-8C85-EEBC3FA60CB5}" srcOrd="0" destOrd="0" presId="urn:microsoft.com/office/officeart/2005/8/layout/cycle2"/>
    <dgm:cxn modelId="{EF8B3310-5B7A-471E-94F8-AFD57D2C73A4}" type="presOf" srcId="{B9D11DDE-6694-4CC7-8E42-B38B7F58A0D6}" destId="{9A440F2A-B088-40A1-8E61-74080C48CE51}" srcOrd="0" destOrd="0" presId="urn:microsoft.com/office/officeart/2005/8/layout/cycle2"/>
    <dgm:cxn modelId="{20053A47-544B-455F-A248-778D6EF19CAC}" type="presOf" srcId="{EB7EF1EA-3861-4440-AB53-8BC92BC7B7D1}" destId="{56ED076E-9C49-46C1-AD65-593F968A518A}" srcOrd="0" destOrd="0" presId="urn:microsoft.com/office/officeart/2005/8/layout/cycle2"/>
    <dgm:cxn modelId="{FBD941DC-F5F6-4FFA-B919-137101C8B935}" type="presOf" srcId="{EB7EF1EA-3861-4440-AB53-8BC92BC7B7D1}" destId="{727DA674-7EC3-446B-9929-DB47C834C58F}" srcOrd="1" destOrd="0" presId="urn:microsoft.com/office/officeart/2005/8/layout/cycle2"/>
    <dgm:cxn modelId="{FE3FBBF5-D614-4FFD-B649-5F6B05742712}" srcId="{6EDF01EF-9EC7-4D98-AAC0-CD10DB07F747}" destId="{031C10AD-6C6A-47D4-8532-A0BFECB32E06}" srcOrd="0" destOrd="0" parTransId="{F774740A-468A-456D-87D9-35018543BAE2}" sibTransId="{EB7EF1EA-3861-4440-AB53-8BC92BC7B7D1}"/>
    <dgm:cxn modelId="{92436BC3-CF34-4FA6-82A7-AF079E881B22}" srcId="{6EDF01EF-9EC7-4D98-AAC0-CD10DB07F747}" destId="{B9D11DDE-6694-4CC7-8E42-B38B7F58A0D6}" srcOrd="2" destOrd="0" parTransId="{EFF60015-92E4-48E9-AF9D-95A936FC6B32}" sibTransId="{3BA06CB9-A2CF-4D21-AD40-A07943270754}"/>
    <dgm:cxn modelId="{73814F1E-5EDC-48B2-B89A-FDF8BB2D3145}" type="presOf" srcId="{6EDF01EF-9EC7-4D98-AAC0-CD10DB07F747}" destId="{829013BB-4E0D-470F-8708-683E746EC237}" srcOrd="0" destOrd="0" presId="urn:microsoft.com/office/officeart/2005/8/layout/cycle2"/>
    <dgm:cxn modelId="{97BD9B41-9701-4D0E-BAF4-2FD06F42D840}" type="presOf" srcId="{0C54E209-BAEC-4F56-809C-6BB0BC108787}" destId="{662A8B3A-70F7-4D65-A428-D4FAB0C33D85}" srcOrd="0" destOrd="0" presId="urn:microsoft.com/office/officeart/2005/8/layout/cycle2"/>
    <dgm:cxn modelId="{C7010F43-A1AC-4AE4-A7FF-CBCC56A557DE}" type="presOf" srcId="{3BA06CB9-A2CF-4D21-AD40-A07943270754}" destId="{ECFF9E85-86A5-4C3A-B647-89BA644BE3EB}" srcOrd="0" destOrd="0" presId="urn:microsoft.com/office/officeart/2005/8/layout/cycle2"/>
    <dgm:cxn modelId="{C2FEC091-0F6F-4027-A8B8-63EC8B77918B}" type="presOf" srcId="{0C54E209-BAEC-4F56-809C-6BB0BC108787}" destId="{EC4E7839-4EC5-45F2-BFD7-CB81A81FA1E2}" srcOrd="1" destOrd="0" presId="urn:microsoft.com/office/officeart/2005/8/layout/cycle2"/>
    <dgm:cxn modelId="{8DB6300A-1961-4495-8576-880CF2B7C6D2}" type="presParOf" srcId="{829013BB-4E0D-470F-8708-683E746EC237}" destId="{61C49F09-2E15-40F1-9C8A-65AD911EBE4E}" srcOrd="0" destOrd="0" presId="urn:microsoft.com/office/officeart/2005/8/layout/cycle2"/>
    <dgm:cxn modelId="{7EA3A887-1B90-45C9-884D-D36C2F2D3E98}" type="presParOf" srcId="{829013BB-4E0D-470F-8708-683E746EC237}" destId="{56ED076E-9C49-46C1-AD65-593F968A518A}" srcOrd="1" destOrd="0" presId="urn:microsoft.com/office/officeart/2005/8/layout/cycle2"/>
    <dgm:cxn modelId="{6ED93B53-F323-4422-9A64-7D9B4017768D}" type="presParOf" srcId="{56ED076E-9C49-46C1-AD65-593F968A518A}" destId="{727DA674-7EC3-446B-9929-DB47C834C58F}" srcOrd="0" destOrd="0" presId="urn:microsoft.com/office/officeart/2005/8/layout/cycle2"/>
    <dgm:cxn modelId="{D6669F06-0F4A-4AB5-8597-307916D5CC17}" type="presParOf" srcId="{829013BB-4E0D-470F-8708-683E746EC237}" destId="{B810BE55-2B97-4935-8C85-EEBC3FA60CB5}" srcOrd="2" destOrd="0" presId="urn:microsoft.com/office/officeart/2005/8/layout/cycle2"/>
    <dgm:cxn modelId="{F50CF07B-B877-4BD0-8F31-1EFA95877DF6}" type="presParOf" srcId="{829013BB-4E0D-470F-8708-683E746EC237}" destId="{662A8B3A-70F7-4D65-A428-D4FAB0C33D85}" srcOrd="3" destOrd="0" presId="urn:microsoft.com/office/officeart/2005/8/layout/cycle2"/>
    <dgm:cxn modelId="{3BF9226C-4A87-45D3-9830-3DAAFA2DA6BD}" type="presParOf" srcId="{662A8B3A-70F7-4D65-A428-D4FAB0C33D85}" destId="{EC4E7839-4EC5-45F2-BFD7-CB81A81FA1E2}" srcOrd="0" destOrd="0" presId="urn:microsoft.com/office/officeart/2005/8/layout/cycle2"/>
    <dgm:cxn modelId="{8EE43F23-EE4F-4E70-BFD8-5A8C00463214}" type="presParOf" srcId="{829013BB-4E0D-470F-8708-683E746EC237}" destId="{9A440F2A-B088-40A1-8E61-74080C48CE51}" srcOrd="4" destOrd="0" presId="urn:microsoft.com/office/officeart/2005/8/layout/cycle2"/>
    <dgm:cxn modelId="{6B48C45C-F1D3-4C58-A1E6-0CA2F0002235}" type="presParOf" srcId="{829013BB-4E0D-470F-8708-683E746EC237}" destId="{ECFF9E85-86A5-4C3A-B647-89BA644BE3EB}" srcOrd="5" destOrd="0" presId="urn:microsoft.com/office/officeart/2005/8/layout/cycle2"/>
    <dgm:cxn modelId="{069B8E92-9BF4-42F6-B287-27BEC977E104}" type="presParOf" srcId="{ECFF9E85-86A5-4C3A-B647-89BA644BE3EB}" destId="{60974391-AE31-444B-95C7-6FFEB7EBBE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49F09-2E15-40F1-9C8A-65AD911EBE4E}">
      <dsp:nvSpPr>
        <dsp:cNvPr id="0" name=""/>
        <dsp:cNvSpPr/>
      </dsp:nvSpPr>
      <dsp:spPr>
        <a:xfrm>
          <a:off x="2612600" y="360"/>
          <a:ext cx="2316174" cy="2316174"/>
        </a:xfrm>
        <a:prstGeom prst="rect">
          <a:avLst/>
        </a:prstGeom>
        <a:solidFill>
          <a:srgbClr val="65BC4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t>Customer and Partner Connections</a:t>
          </a:r>
          <a:endParaRPr lang="en-US" sz="3300" kern="1200" dirty="0"/>
        </a:p>
      </dsp:txBody>
      <dsp:txXfrm>
        <a:off x="2612600" y="360"/>
        <a:ext cx="2316174" cy="2316174"/>
      </dsp:txXfrm>
    </dsp:sp>
    <dsp:sp modelId="{56ED076E-9C49-46C1-AD65-593F968A518A}">
      <dsp:nvSpPr>
        <dsp:cNvPr id="0" name=""/>
        <dsp:cNvSpPr/>
      </dsp:nvSpPr>
      <dsp:spPr>
        <a:xfrm rot="3600000">
          <a:off x="4323527" y="2533894"/>
          <a:ext cx="617245" cy="233300"/>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341025" y="2550247"/>
        <a:ext cx="547255" cy="139980"/>
      </dsp:txXfrm>
    </dsp:sp>
    <dsp:sp modelId="{B810BE55-2B97-4935-8C85-EEBC3FA60CB5}">
      <dsp:nvSpPr>
        <dsp:cNvPr id="0" name=""/>
        <dsp:cNvSpPr/>
      </dsp:nvSpPr>
      <dsp:spPr>
        <a:xfrm>
          <a:off x="4352994" y="3014811"/>
          <a:ext cx="2316174" cy="2316174"/>
        </a:xfrm>
        <a:prstGeom prst="rect">
          <a:avLst/>
        </a:prstGeom>
        <a:solidFill>
          <a:srgbClr val="457EC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Design and Develop</a:t>
          </a:r>
        </a:p>
      </dsp:txBody>
      <dsp:txXfrm>
        <a:off x="4352994" y="3014811"/>
        <a:ext cx="2316174" cy="2316174"/>
      </dsp:txXfrm>
    </dsp:sp>
    <dsp:sp modelId="{662A8B3A-70F7-4D65-A428-D4FAB0C33D85}">
      <dsp:nvSpPr>
        <dsp:cNvPr id="0" name=""/>
        <dsp:cNvSpPr/>
      </dsp:nvSpPr>
      <dsp:spPr>
        <a:xfrm rot="10800000">
          <a:off x="3479534" y="4056479"/>
          <a:ext cx="617245" cy="232839"/>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549386" y="4103047"/>
        <a:ext cx="547393" cy="139703"/>
      </dsp:txXfrm>
    </dsp:sp>
    <dsp:sp modelId="{9A440F2A-B088-40A1-8E61-74080C48CE51}">
      <dsp:nvSpPr>
        <dsp:cNvPr id="0" name=""/>
        <dsp:cNvSpPr/>
      </dsp:nvSpPr>
      <dsp:spPr>
        <a:xfrm>
          <a:off x="872206" y="3014811"/>
          <a:ext cx="2316174" cy="2316174"/>
        </a:xfrm>
        <a:prstGeom prst="rect">
          <a:avLst/>
        </a:prstGeom>
        <a:solidFill>
          <a:srgbClr val="EF442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t>Assess and Certify</a:t>
          </a:r>
          <a:endParaRPr lang="en-US" sz="3300" kern="1200" dirty="0"/>
        </a:p>
      </dsp:txBody>
      <dsp:txXfrm>
        <a:off x="872206" y="3014811"/>
        <a:ext cx="2316174" cy="2316174"/>
      </dsp:txXfrm>
    </dsp:sp>
    <dsp:sp modelId="{ECFF9E85-86A5-4C3A-B647-89BA644BE3EB}">
      <dsp:nvSpPr>
        <dsp:cNvPr id="0" name=""/>
        <dsp:cNvSpPr/>
      </dsp:nvSpPr>
      <dsp:spPr>
        <a:xfrm rot="18000000">
          <a:off x="2583133" y="2546317"/>
          <a:ext cx="617245" cy="268970"/>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603306" y="2635051"/>
        <a:ext cx="536554" cy="161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49F09-2E15-40F1-9C8A-65AD911EBE4E}">
      <dsp:nvSpPr>
        <dsp:cNvPr id="0" name=""/>
        <dsp:cNvSpPr/>
      </dsp:nvSpPr>
      <dsp:spPr>
        <a:xfrm>
          <a:off x="1488060" y="237819"/>
          <a:ext cx="1979241" cy="1979241"/>
        </a:xfrm>
        <a:prstGeom prst="rect">
          <a:avLst/>
        </a:prstGeom>
        <a:solidFill>
          <a:srgbClr val="65BC4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Customer and Partner Connections</a:t>
          </a:r>
          <a:endParaRPr lang="en-US" sz="2800" kern="1200" dirty="0"/>
        </a:p>
      </dsp:txBody>
      <dsp:txXfrm>
        <a:off x="1488060" y="237819"/>
        <a:ext cx="1979241" cy="1979241"/>
      </dsp:txXfrm>
    </dsp:sp>
    <dsp:sp modelId="{56ED076E-9C49-46C1-AD65-593F968A518A}">
      <dsp:nvSpPr>
        <dsp:cNvPr id="0" name=""/>
        <dsp:cNvSpPr/>
      </dsp:nvSpPr>
      <dsp:spPr>
        <a:xfrm rot="3600000">
          <a:off x="2950110" y="2402585"/>
          <a:ext cx="527183" cy="199362"/>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965062" y="2416559"/>
        <a:ext cx="467374" cy="119618"/>
      </dsp:txXfrm>
    </dsp:sp>
    <dsp:sp modelId="{B810BE55-2B97-4935-8C85-EEBC3FA60CB5}">
      <dsp:nvSpPr>
        <dsp:cNvPr id="0" name=""/>
        <dsp:cNvSpPr/>
      </dsp:nvSpPr>
      <dsp:spPr>
        <a:xfrm>
          <a:off x="2975024" y="2813316"/>
          <a:ext cx="1979241" cy="1979241"/>
        </a:xfrm>
        <a:prstGeom prst="rect">
          <a:avLst/>
        </a:prstGeom>
        <a:solidFill>
          <a:srgbClr val="457EC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Design and Develop</a:t>
          </a:r>
        </a:p>
      </dsp:txBody>
      <dsp:txXfrm>
        <a:off x="2975024" y="2813316"/>
        <a:ext cx="1979241" cy="1979241"/>
      </dsp:txXfrm>
    </dsp:sp>
    <dsp:sp modelId="{662A8B3A-70F7-4D65-A428-D4FAB0C33D85}">
      <dsp:nvSpPr>
        <dsp:cNvPr id="0" name=""/>
        <dsp:cNvSpPr/>
      </dsp:nvSpPr>
      <dsp:spPr>
        <a:xfrm rot="10800000">
          <a:off x="2229009" y="3703452"/>
          <a:ext cx="527183" cy="198968"/>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288699" y="3743246"/>
        <a:ext cx="467493" cy="119380"/>
      </dsp:txXfrm>
    </dsp:sp>
    <dsp:sp modelId="{9A440F2A-B088-40A1-8E61-74080C48CE51}">
      <dsp:nvSpPr>
        <dsp:cNvPr id="0" name=""/>
        <dsp:cNvSpPr/>
      </dsp:nvSpPr>
      <dsp:spPr>
        <a:xfrm>
          <a:off x="1096" y="2813316"/>
          <a:ext cx="1979241" cy="1979241"/>
        </a:xfrm>
        <a:prstGeom prst="rect">
          <a:avLst/>
        </a:prstGeom>
        <a:solidFill>
          <a:srgbClr val="EF442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Assess and Certify</a:t>
          </a:r>
          <a:endParaRPr lang="en-US" sz="2800" kern="1200" dirty="0"/>
        </a:p>
      </dsp:txBody>
      <dsp:txXfrm>
        <a:off x="1096" y="2813316"/>
        <a:ext cx="1979241" cy="1979241"/>
      </dsp:txXfrm>
    </dsp:sp>
    <dsp:sp modelId="{ECFF9E85-86A5-4C3A-B647-89BA644BE3EB}">
      <dsp:nvSpPr>
        <dsp:cNvPr id="0" name=""/>
        <dsp:cNvSpPr/>
      </dsp:nvSpPr>
      <dsp:spPr>
        <a:xfrm rot="18000000">
          <a:off x="1463146" y="2413188"/>
          <a:ext cx="527183" cy="229843"/>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480384" y="2489015"/>
        <a:ext cx="458230" cy="1379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9:15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83737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9:15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602256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3265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9:15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4217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820175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61887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60787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9:15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411784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32397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76452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9:15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52204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36945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7079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43475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go.microsoft.com/fwlink/?LinkID=227331&amp;clcid=0x409" TargetMode="External"/><Relationship Id="rId7" Type="http://schemas.openxmlformats.org/officeDocument/2006/relationships/hyperlink" Target="http://msdn.microsoft.com/window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go.microsoft.com/fwlink/p/?LinkId=227308" TargetMode="External"/><Relationship Id="rId5" Type="http://schemas.openxmlformats.org/officeDocument/2006/relationships/hyperlink" Target="http://go.microsoft.com/fwlink/p/?LinkId=227278" TargetMode="External"/><Relationship Id="rId4" Type="http://schemas.openxmlformats.org/officeDocument/2006/relationships/hyperlink" Target="http://go.microsoft.com/fwlink/?LinkID=227321&amp;clcid=0x40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013869"/>
            <a:ext cx="9088435" cy="1523497"/>
          </a:xfrm>
        </p:spPr>
        <p:txBody>
          <a:bodyPr/>
          <a:lstStyle/>
          <a:p>
            <a:r>
              <a:rPr lang="en-US" sz="4800" dirty="0" smtClean="0"/>
              <a:t>Delivering great hardware solutions for Windows</a:t>
            </a:r>
            <a:endParaRPr lang="en-US" dirty="0"/>
          </a:p>
        </p:txBody>
      </p:sp>
      <p:sp>
        <p:nvSpPr>
          <p:cNvPr id="3" name="Subtitle 2"/>
          <p:cNvSpPr>
            <a:spLocks noGrp="1"/>
          </p:cNvSpPr>
          <p:nvPr>
            <p:ph type="subTitle" idx="1"/>
          </p:nvPr>
        </p:nvSpPr>
        <p:spPr/>
        <p:txBody>
          <a:bodyPr/>
          <a:lstStyle/>
          <a:p>
            <a:r>
              <a:rPr lang="en-US" dirty="0" smtClean="0">
                <a:latin typeface="+mj-lt"/>
              </a:rPr>
              <a:t>Kevin Miller</a:t>
            </a:r>
          </a:p>
          <a:p>
            <a:r>
              <a:rPr lang="en-US" dirty="0" smtClean="0"/>
              <a:t>Principal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HW-733T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a:t>Designing for Windows 8</a:t>
            </a:r>
            <a:br>
              <a:rPr lang="en-US" dirty="0"/>
            </a:br>
            <a:r>
              <a:rPr lang="en-US" sz="3200" dirty="0" smtClean="0">
                <a:gradFill flip="none" rotWithShape="1">
                  <a:gsLst>
                    <a:gs pos="5417">
                      <a:schemeClr val="tx2"/>
                    </a:gs>
                    <a:gs pos="98000">
                      <a:schemeClr val="tx2"/>
                    </a:gs>
                  </a:gsLst>
                  <a:lin ang="5400000" scaled="0"/>
                  <a:tileRect/>
                </a:gradFill>
                <a:latin typeface="+mn-lt"/>
              </a:rPr>
              <a:t>Custom experiences</a:t>
            </a:r>
            <a:endParaRPr lang="en-US" sz="4000" dirty="0">
              <a:latin typeface="+mn-lt"/>
            </a:endParaRPr>
          </a:p>
        </p:txBody>
      </p:sp>
      <p:sp>
        <p:nvSpPr>
          <p:cNvPr id="3" name="Text Placeholder 2"/>
          <p:cNvSpPr>
            <a:spLocks noGrp="1"/>
          </p:cNvSpPr>
          <p:nvPr>
            <p:ph type="body" sz="quarter" idx="10"/>
          </p:nvPr>
        </p:nvSpPr>
        <p:spPr>
          <a:xfrm>
            <a:off x="519114" y="1905000"/>
            <a:ext cx="11149012" cy="2640723"/>
          </a:xfrm>
        </p:spPr>
        <p:txBody>
          <a:bodyPr/>
          <a:lstStyle/>
          <a:p>
            <a:r>
              <a:rPr lang="en-US" dirty="0" smtClean="0"/>
              <a:t>Build </a:t>
            </a:r>
            <a:r>
              <a:rPr lang="en-US" dirty="0"/>
              <a:t>M</a:t>
            </a:r>
            <a:r>
              <a:rPr lang="en-US" dirty="0" smtClean="0"/>
              <a:t>etro style device apps to “light up” on device insert</a:t>
            </a:r>
          </a:p>
          <a:p>
            <a:pPr lvl="1"/>
            <a:r>
              <a:rPr lang="en-US" dirty="0" smtClean="0"/>
              <a:t>Create drivers, apps, metadata packages from a single environment: Visual Studio</a:t>
            </a:r>
          </a:p>
          <a:p>
            <a:pPr lvl="1"/>
            <a:r>
              <a:rPr lang="en-US" dirty="0" smtClean="0"/>
              <a:t>Build on </a:t>
            </a:r>
            <a:r>
              <a:rPr lang="en-US" dirty="0"/>
              <a:t>M</a:t>
            </a:r>
            <a:r>
              <a:rPr lang="en-US" dirty="0" smtClean="0"/>
              <a:t>etro style templates and samples to get to market quickly</a:t>
            </a:r>
          </a:p>
          <a:p>
            <a:pPr lvl="1"/>
            <a:r>
              <a:rPr lang="en-US" dirty="0" smtClean="0"/>
              <a:t>Use the new discovery and installation experience to seamlessly deliver apps to your customers</a:t>
            </a:r>
          </a:p>
        </p:txBody>
      </p:sp>
    </p:spTree>
    <p:extLst>
      <p:ext uri="{BB962C8B-B14F-4D97-AF65-F5344CB8AC3E}">
        <p14:creationId xmlns:p14="http://schemas.microsoft.com/office/powerpoint/2010/main" val="19859976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Designing for Windows 8</a:t>
            </a:r>
            <a:r>
              <a:rPr lang="en-US" dirty="0"/>
              <a:t/>
            </a:r>
            <a:br>
              <a:rPr lang="en-US" dirty="0"/>
            </a:br>
            <a:r>
              <a:rPr lang="en-US" sz="3200" dirty="0" smtClean="0">
                <a:gradFill flip="none" rotWithShape="1">
                  <a:gsLst>
                    <a:gs pos="5417">
                      <a:schemeClr val="tx2"/>
                    </a:gs>
                    <a:gs pos="98000">
                      <a:schemeClr val="tx2"/>
                    </a:gs>
                  </a:gsLst>
                  <a:lin ang="5400000" scaled="0"/>
                  <a:tileRect/>
                </a:gradFill>
                <a:latin typeface="+mn-lt"/>
              </a:rPr>
              <a:t>Custom Drivers</a:t>
            </a:r>
            <a:endParaRPr lang="en-US" sz="4000" dirty="0">
              <a:latin typeface="+mn-lt"/>
            </a:endParaRPr>
          </a:p>
        </p:txBody>
      </p:sp>
      <p:sp>
        <p:nvSpPr>
          <p:cNvPr id="3" name="Text Placeholder 2"/>
          <p:cNvSpPr>
            <a:spLocks noGrp="1"/>
          </p:cNvSpPr>
          <p:nvPr>
            <p:ph type="body" sz="quarter" idx="10"/>
          </p:nvPr>
        </p:nvSpPr>
        <p:spPr>
          <a:xfrm>
            <a:off x="519112" y="1886611"/>
            <a:ext cx="11149012" cy="2948499"/>
          </a:xfrm>
        </p:spPr>
        <p:txBody>
          <a:bodyPr/>
          <a:lstStyle/>
          <a:p>
            <a:r>
              <a:rPr lang="en-US" dirty="0" smtClean="0"/>
              <a:t>Increase developer productivity and increase driver quality</a:t>
            </a:r>
          </a:p>
          <a:p>
            <a:pPr lvl="1"/>
            <a:r>
              <a:rPr lang="en-US" dirty="0" smtClean="0"/>
              <a:t>Using </a:t>
            </a:r>
            <a:r>
              <a:rPr lang="en-US" dirty="0"/>
              <a:t>the Windows Driver </a:t>
            </a:r>
            <a:r>
              <a:rPr lang="en-US" dirty="0" smtClean="0"/>
              <a:t>Frameworks </a:t>
            </a:r>
            <a:r>
              <a:rPr lang="en-US" dirty="0"/>
              <a:t>(WDF</a:t>
            </a:r>
            <a:r>
              <a:rPr lang="en-US" dirty="0" smtClean="0"/>
              <a:t>)</a:t>
            </a:r>
          </a:p>
          <a:p>
            <a:r>
              <a:rPr lang="en-US" dirty="0" smtClean="0">
                <a:solidFill>
                  <a:schemeClr val="tx1"/>
                </a:solidFill>
              </a:rPr>
              <a:t>Find and fix defects early in the product lifecycle </a:t>
            </a:r>
          </a:p>
          <a:p>
            <a:pPr lvl="1"/>
            <a:r>
              <a:rPr lang="en-US" dirty="0" smtClean="0">
                <a:solidFill>
                  <a:schemeClr val="tx1"/>
                </a:solidFill>
              </a:rPr>
              <a:t>Use integrated driver quality tools and tests in Visual Studio</a:t>
            </a:r>
          </a:p>
          <a:p>
            <a:r>
              <a:rPr lang="en-US" dirty="0" smtClean="0">
                <a:solidFill>
                  <a:schemeClr val="tx1"/>
                </a:solidFill>
              </a:rPr>
              <a:t>Improve the end-to-end product experience of customers</a:t>
            </a:r>
          </a:p>
          <a:p>
            <a:pPr lvl="1"/>
            <a:r>
              <a:rPr lang="en-US" dirty="0" smtClean="0">
                <a:solidFill>
                  <a:schemeClr val="tx1"/>
                </a:solidFill>
              </a:rPr>
              <a:t>Plan in advance for distribution, error handling and servicing</a:t>
            </a:r>
          </a:p>
        </p:txBody>
      </p:sp>
    </p:spTree>
    <p:extLst>
      <p:ext uri="{BB962C8B-B14F-4D97-AF65-F5344CB8AC3E}">
        <p14:creationId xmlns:p14="http://schemas.microsoft.com/office/powerpoint/2010/main" val="35897337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1813" y="1953494"/>
            <a:ext cx="11196312" cy="2856167"/>
          </a:xfrm>
        </p:spPr>
        <p:txBody>
          <a:bodyPr/>
          <a:lstStyle/>
          <a:p>
            <a:r>
              <a:rPr lang="en-US" dirty="0"/>
              <a:t>Visual Studio </a:t>
            </a:r>
            <a:r>
              <a:rPr lang="en-US" dirty="0" smtClean="0"/>
              <a:t>11 </a:t>
            </a:r>
            <a:r>
              <a:rPr lang="en-US" dirty="0"/>
              <a:t>(VS </a:t>
            </a:r>
            <a:r>
              <a:rPr lang="en-US" dirty="0" smtClean="0"/>
              <a:t>11) is the recommended development </a:t>
            </a:r>
            <a:r>
              <a:rPr lang="en-US" dirty="0"/>
              <a:t>environment for </a:t>
            </a:r>
            <a:r>
              <a:rPr lang="en-US" dirty="0" smtClean="0"/>
              <a:t>building Windows 8 drivers</a:t>
            </a:r>
          </a:p>
          <a:p>
            <a:pPr marL="457200" indent="-457200"/>
            <a:r>
              <a:rPr lang="en-US" dirty="0" smtClean="0"/>
              <a:t>Driver-specific </a:t>
            </a:r>
            <a:r>
              <a:rPr lang="en-US" dirty="0"/>
              <a:t>functionality is delivered via a Windows Driver Kit (WDK) add-on pack to Visual </a:t>
            </a:r>
            <a:r>
              <a:rPr lang="en-US" dirty="0" smtClean="0"/>
              <a:t>Studio</a:t>
            </a:r>
            <a:endParaRPr lang="en-US" dirty="0"/>
          </a:p>
          <a:p>
            <a:pPr marL="457200" indent="-457200"/>
            <a:r>
              <a:rPr lang="en-US" dirty="0" smtClean="0"/>
              <a:t>Copies </a:t>
            </a:r>
            <a:r>
              <a:rPr lang="en-US" dirty="0"/>
              <a:t>of Visual Studio </a:t>
            </a:r>
            <a:r>
              <a:rPr lang="en-US" dirty="0" smtClean="0"/>
              <a:t>11 </a:t>
            </a:r>
            <a:r>
              <a:rPr lang="en-US" dirty="0"/>
              <a:t>Ultimate and the WDK are on the USB stick you received with your conference </a:t>
            </a:r>
            <a:r>
              <a:rPr lang="en-US" dirty="0" smtClean="0"/>
              <a:t>materials</a:t>
            </a:r>
          </a:p>
        </p:txBody>
      </p:sp>
      <p:sp>
        <p:nvSpPr>
          <p:cNvPr id="8" name="Title 1"/>
          <p:cNvSpPr>
            <a:spLocks noGrp="1"/>
          </p:cNvSpPr>
          <p:nvPr>
            <p:ph type="title"/>
          </p:nvPr>
        </p:nvSpPr>
        <p:spPr>
          <a:xfrm>
            <a:off x="519112" y="228600"/>
            <a:ext cx="11149013" cy="1052596"/>
          </a:xfrm>
        </p:spPr>
        <p:txBody>
          <a:bodyPr/>
          <a:lstStyle/>
          <a:p>
            <a:r>
              <a:rPr lang="en-US" dirty="0" smtClean="0"/>
              <a:t>Developing for Windows 8</a:t>
            </a:r>
            <a:r>
              <a:rPr lang="en-US" dirty="0"/>
              <a:t/>
            </a:r>
            <a:br>
              <a:rPr lang="en-US" dirty="0"/>
            </a:br>
            <a:r>
              <a:rPr lang="en-US" sz="3200" dirty="0" smtClean="0">
                <a:gradFill flip="none" rotWithShape="1">
                  <a:gsLst>
                    <a:gs pos="5417">
                      <a:schemeClr val="tx2"/>
                    </a:gs>
                    <a:gs pos="98000">
                      <a:schemeClr val="tx2"/>
                    </a:gs>
                  </a:gsLst>
                  <a:lin ang="5400000" scaled="0"/>
                  <a:tileRect/>
                </a:gradFill>
                <a:latin typeface="+mn-lt"/>
              </a:rPr>
              <a:t>Visual Studio + WDK</a:t>
            </a:r>
            <a:endParaRPr lang="en-US" sz="4000" dirty="0">
              <a:latin typeface="+mn-lt"/>
            </a:endParaRPr>
          </a:p>
        </p:txBody>
      </p:sp>
    </p:spTree>
    <p:extLst>
      <p:ext uri="{BB962C8B-B14F-4D97-AF65-F5344CB8AC3E}">
        <p14:creationId xmlns:p14="http://schemas.microsoft.com/office/powerpoint/2010/main" val="2900554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1494" y="1906314"/>
            <a:ext cx="11149012" cy="4284250"/>
          </a:xfrm>
        </p:spPr>
        <p:txBody>
          <a:bodyPr/>
          <a:lstStyle/>
          <a:p>
            <a:r>
              <a:rPr lang="en-US" dirty="0"/>
              <a:t>Make developers more </a:t>
            </a:r>
            <a:r>
              <a:rPr lang="en-US" dirty="0" smtClean="0"/>
              <a:t>productive</a:t>
            </a:r>
            <a:endParaRPr lang="en-US" dirty="0"/>
          </a:p>
          <a:p>
            <a:pPr lvl="1"/>
            <a:r>
              <a:rPr lang="en-US" dirty="0"/>
              <a:t>Integrate driver tools into the modern Visual Studio </a:t>
            </a:r>
            <a:r>
              <a:rPr lang="en-US" dirty="0" smtClean="0"/>
              <a:t>environment</a:t>
            </a:r>
            <a:endParaRPr lang="en-US" dirty="0"/>
          </a:p>
          <a:p>
            <a:r>
              <a:rPr lang="en-US" dirty="0"/>
              <a:t>Find defects </a:t>
            </a:r>
            <a:r>
              <a:rPr lang="en-US" dirty="0" smtClean="0"/>
              <a:t>early</a:t>
            </a:r>
            <a:endParaRPr lang="en-US" dirty="0"/>
          </a:p>
          <a:p>
            <a:pPr lvl="1"/>
            <a:r>
              <a:rPr lang="en-US" dirty="0"/>
              <a:t>Move quality </a:t>
            </a:r>
            <a:r>
              <a:rPr lang="en-US" dirty="0" smtClean="0"/>
              <a:t>‘upstream’ </a:t>
            </a:r>
            <a:r>
              <a:rPr lang="en-US" dirty="0"/>
              <a:t>in the development </a:t>
            </a:r>
            <a:r>
              <a:rPr lang="en-US" dirty="0" smtClean="0"/>
              <a:t>process</a:t>
            </a:r>
            <a:endParaRPr lang="en-US" dirty="0"/>
          </a:p>
          <a:p>
            <a:pPr lvl="1"/>
            <a:r>
              <a:rPr lang="en-US" dirty="0"/>
              <a:t>Integrate quality tools and tests into Visual S</a:t>
            </a:r>
            <a:r>
              <a:rPr lang="en-US" dirty="0" smtClean="0"/>
              <a:t>tudio</a:t>
            </a:r>
            <a:endParaRPr lang="en-US" dirty="0"/>
          </a:p>
          <a:p>
            <a:r>
              <a:rPr lang="en-US" dirty="0"/>
              <a:t>Ease creation of more reliable, better performing </a:t>
            </a:r>
            <a:r>
              <a:rPr lang="en-US" dirty="0" smtClean="0"/>
              <a:t>drivers</a:t>
            </a:r>
            <a:endParaRPr lang="en-US" dirty="0"/>
          </a:p>
          <a:p>
            <a:pPr lvl="1"/>
            <a:r>
              <a:rPr lang="en-US" dirty="0"/>
              <a:t>Enhance driver development </a:t>
            </a:r>
            <a:r>
              <a:rPr lang="en-US" dirty="0" smtClean="0"/>
              <a:t>frameworks</a:t>
            </a:r>
            <a:endParaRPr lang="en-US" dirty="0"/>
          </a:p>
          <a:p>
            <a:pPr lvl="1"/>
            <a:r>
              <a:rPr lang="en-US" dirty="0"/>
              <a:t>Simplify common driver development tasks (e.g.: driver packaging and signing, remote deployment, remote kernel debugging</a:t>
            </a:r>
            <a:r>
              <a:rPr lang="en-US" dirty="0" smtClean="0"/>
              <a:t>)</a:t>
            </a:r>
            <a:endParaRPr lang="en-US" dirty="0"/>
          </a:p>
        </p:txBody>
      </p:sp>
      <p:sp>
        <p:nvSpPr>
          <p:cNvPr id="8" name="Title 1"/>
          <p:cNvSpPr>
            <a:spLocks noGrp="1"/>
          </p:cNvSpPr>
          <p:nvPr>
            <p:ph type="title"/>
          </p:nvPr>
        </p:nvSpPr>
        <p:spPr>
          <a:xfrm>
            <a:off x="519112" y="228600"/>
            <a:ext cx="11149013" cy="1052596"/>
          </a:xfrm>
        </p:spPr>
        <p:txBody>
          <a:bodyPr/>
          <a:lstStyle/>
          <a:p>
            <a:r>
              <a:rPr lang="en-US" dirty="0" smtClean="0"/>
              <a:t>Developing for Windows 8</a:t>
            </a:r>
            <a:r>
              <a:rPr lang="en-US" dirty="0"/>
              <a:t/>
            </a:r>
            <a:br>
              <a:rPr lang="en-US" dirty="0"/>
            </a:br>
            <a:r>
              <a:rPr lang="en-US" sz="3200" dirty="0" smtClean="0">
                <a:gradFill flip="none" rotWithShape="1">
                  <a:gsLst>
                    <a:gs pos="5417">
                      <a:schemeClr val="tx2"/>
                    </a:gs>
                    <a:gs pos="98000">
                      <a:schemeClr val="tx2"/>
                    </a:gs>
                  </a:gsLst>
                  <a:lin ang="5400000" scaled="0"/>
                  <a:tileRect/>
                </a:gradFill>
                <a:latin typeface="+mn-lt"/>
              </a:rPr>
              <a:t>Driver specific </a:t>
            </a:r>
            <a:r>
              <a:rPr lang="en-US" sz="3200" dirty="0">
                <a:gradFill flip="none" rotWithShape="1">
                  <a:gsLst>
                    <a:gs pos="5417">
                      <a:schemeClr val="tx2"/>
                    </a:gs>
                    <a:gs pos="98000">
                      <a:schemeClr val="tx2"/>
                    </a:gs>
                  </a:gsLst>
                  <a:lin ang="5400000" scaled="0"/>
                  <a:tileRect/>
                </a:gradFill>
                <a:latin typeface="+mn-lt"/>
              </a:rPr>
              <a:t>g</a:t>
            </a:r>
            <a:r>
              <a:rPr lang="en-US" sz="3200" dirty="0" smtClean="0">
                <a:gradFill flip="none" rotWithShape="1">
                  <a:gsLst>
                    <a:gs pos="5417">
                      <a:schemeClr val="tx2"/>
                    </a:gs>
                    <a:gs pos="98000">
                      <a:schemeClr val="tx2"/>
                    </a:gs>
                  </a:gsLst>
                  <a:lin ang="5400000" scaled="0"/>
                  <a:tileRect/>
                </a:gradFill>
                <a:latin typeface="+mn-lt"/>
              </a:rPr>
              <a:t>oals</a:t>
            </a:r>
            <a:endParaRPr lang="en-US" dirty="0">
              <a:latin typeface="+mn-lt"/>
            </a:endParaRPr>
          </a:p>
        </p:txBody>
      </p:sp>
    </p:spTree>
    <p:extLst>
      <p:ext uri="{BB962C8B-B14F-4D97-AF65-F5344CB8AC3E}">
        <p14:creationId xmlns:p14="http://schemas.microsoft.com/office/powerpoint/2010/main" val="35076596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device driver and a Metro style app in Visual Studio</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806568523"/>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19476"/>
            <a:ext cx="7719642" cy="861774"/>
          </a:xfrm>
          <a:prstGeom prst="rect">
            <a:avLst/>
          </a:prstGeom>
          <a:noFill/>
        </p:spPr>
        <p:txBody>
          <a:bodyPr wrap="square" rtlCol="0">
            <a:spAutoFit/>
          </a:bodyPr>
          <a:lstStyle/>
          <a:p>
            <a:r>
              <a:rPr lang="en-US" sz="5000" dirty="0" smtClean="0">
                <a:solidFill>
                  <a:srgbClr val="FFFFFF"/>
                </a:solidFill>
                <a:latin typeface="+mj-lt"/>
              </a:rPr>
              <a:t>Assess and certify</a:t>
            </a:r>
            <a:endParaRPr lang="en-US" sz="5000" dirty="0">
              <a:solidFill>
                <a:srgbClr val="FFFFFF"/>
              </a:solidFill>
              <a:latin typeface="+mj-lt"/>
            </a:endParaRPr>
          </a:p>
        </p:txBody>
      </p:sp>
    </p:spTree>
    <p:extLst>
      <p:ext uri="{BB962C8B-B14F-4D97-AF65-F5344CB8AC3E}">
        <p14:creationId xmlns:p14="http://schemas.microsoft.com/office/powerpoint/2010/main" val="72544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4" y="1905000"/>
            <a:ext cx="11149012" cy="3354765"/>
          </a:xfrm>
        </p:spPr>
        <p:txBody>
          <a:bodyPr/>
          <a:lstStyle/>
          <a:p>
            <a:r>
              <a:rPr lang="en-US" dirty="0" smtClean="0"/>
              <a:t>Help partners create systems that exceed expectations</a:t>
            </a:r>
          </a:p>
          <a:p>
            <a:pPr lvl="1"/>
            <a:r>
              <a:rPr lang="en-US" dirty="0" smtClean="0"/>
              <a:t>Evaluate relevant, real-world user scenarios</a:t>
            </a:r>
          </a:p>
          <a:p>
            <a:pPr lvl="1"/>
            <a:r>
              <a:rPr lang="en-US" dirty="0" smtClean="0"/>
              <a:t>Assess the full system: Windows + drivers + value-add software</a:t>
            </a:r>
          </a:p>
          <a:p>
            <a:r>
              <a:rPr lang="en-US" dirty="0" smtClean="0"/>
              <a:t>Increase engineering efficiency</a:t>
            </a:r>
          </a:p>
          <a:p>
            <a:pPr lvl="1"/>
            <a:r>
              <a:rPr lang="en-US" dirty="0" smtClean="0"/>
              <a:t>Provide an end-to-end test and validation platform</a:t>
            </a:r>
          </a:p>
          <a:p>
            <a:pPr lvl="1"/>
            <a:r>
              <a:rPr lang="en-US" dirty="0"/>
              <a:t>Automate deployment and management of test </a:t>
            </a:r>
            <a:r>
              <a:rPr lang="en-US" dirty="0" smtClean="0"/>
              <a:t>systems</a:t>
            </a:r>
            <a:endParaRPr lang="en-US" dirty="0"/>
          </a:p>
          <a:p>
            <a:pPr lvl="1"/>
            <a:r>
              <a:rPr lang="en-US" dirty="0" smtClean="0"/>
              <a:t>Provide </a:t>
            </a:r>
            <a:r>
              <a:rPr lang="en-US" dirty="0"/>
              <a:t>automated assistance in identifying root causes of </a:t>
            </a:r>
            <a:r>
              <a:rPr lang="en-US" dirty="0" smtClean="0"/>
              <a:t>issues</a:t>
            </a:r>
          </a:p>
        </p:txBody>
      </p:sp>
      <p:sp>
        <p:nvSpPr>
          <p:cNvPr id="8" name="Title 1"/>
          <p:cNvSpPr>
            <a:spLocks noGrp="1"/>
          </p:cNvSpPr>
          <p:nvPr>
            <p:ph type="title"/>
          </p:nvPr>
        </p:nvSpPr>
        <p:spPr>
          <a:xfrm>
            <a:off x="519112" y="228600"/>
            <a:ext cx="11149013" cy="1052596"/>
          </a:xfrm>
        </p:spPr>
        <p:txBody>
          <a:bodyPr/>
          <a:lstStyle/>
          <a:p>
            <a:r>
              <a:rPr lang="en-US" dirty="0" smtClean="0"/>
              <a:t>Assessing Windows 8 systems</a:t>
            </a:r>
            <a:r>
              <a:rPr lang="en-US" dirty="0"/>
              <a:t/>
            </a:r>
            <a:br>
              <a:rPr lang="en-US" dirty="0"/>
            </a:br>
            <a:r>
              <a:rPr lang="en-US" sz="3200" dirty="0" smtClean="0">
                <a:gradFill flip="none" rotWithShape="1">
                  <a:gsLst>
                    <a:gs pos="5417">
                      <a:schemeClr val="tx2"/>
                    </a:gs>
                    <a:gs pos="98000">
                      <a:schemeClr val="tx2"/>
                    </a:gs>
                  </a:gsLst>
                  <a:lin ang="5400000" scaled="0"/>
                  <a:tileRect/>
                </a:gradFill>
                <a:latin typeface="+mn-lt"/>
              </a:rPr>
              <a:t>Assessment and Deployment Kit (ADK)</a:t>
            </a:r>
            <a:endParaRPr lang="en-US" sz="4000" dirty="0">
              <a:latin typeface="+mn-lt"/>
            </a:endParaRPr>
          </a:p>
        </p:txBody>
      </p:sp>
    </p:spTree>
    <p:extLst>
      <p:ext uri="{BB962C8B-B14F-4D97-AF65-F5344CB8AC3E}">
        <p14:creationId xmlns:p14="http://schemas.microsoft.com/office/powerpoint/2010/main" val="314738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Performance </a:t>
            </a:r>
            <a:r>
              <a:rPr lang="en-US" dirty="0" err="1" smtClean="0"/>
              <a:t>ssessment</a:t>
            </a:r>
            <a:r>
              <a:rPr lang="en-US" dirty="0" smtClean="0"/>
              <a:t> </a:t>
            </a:r>
            <a:br>
              <a:rPr lang="en-US" dirty="0" smtClean="0"/>
            </a:br>
            <a:r>
              <a:rPr lang="en-US" dirty="0" smtClean="0"/>
              <a:t>with the ADK</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142312998"/>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890551"/>
            <a:ext cx="11149012" cy="2880789"/>
          </a:xfrm>
        </p:spPr>
        <p:txBody>
          <a:bodyPr/>
          <a:lstStyle/>
          <a:p>
            <a:r>
              <a:rPr lang="en-US" dirty="0" smtClean="0"/>
              <a:t>Simplified, more powerful model</a:t>
            </a:r>
          </a:p>
          <a:p>
            <a:pPr lvl="1"/>
            <a:r>
              <a:rPr lang="en-US" dirty="0" smtClean="0"/>
              <a:t>Improve flexibility and result clarity via feature-based certification</a:t>
            </a:r>
          </a:p>
          <a:p>
            <a:pPr lvl="1"/>
            <a:r>
              <a:rPr lang="en-US" dirty="0" smtClean="0"/>
              <a:t>Increase efficiency via automation</a:t>
            </a:r>
          </a:p>
          <a:p>
            <a:r>
              <a:rPr lang="en-US" dirty="0" smtClean="0"/>
              <a:t>Easier to use</a:t>
            </a:r>
          </a:p>
          <a:p>
            <a:pPr lvl="1"/>
            <a:r>
              <a:rPr lang="en-US" dirty="0" smtClean="0"/>
              <a:t>Reduce the learning curve with streamlined UX</a:t>
            </a:r>
          </a:p>
          <a:p>
            <a:pPr lvl="1"/>
            <a:r>
              <a:rPr lang="en-US" dirty="0" smtClean="0"/>
              <a:t>Simplify engineering by restructuring tools and infrastructure</a:t>
            </a:r>
          </a:p>
        </p:txBody>
      </p:sp>
      <p:sp>
        <p:nvSpPr>
          <p:cNvPr id="8" name="Title 1"/>
          <p:cNvSpPr>
            <a:spLocks noGrp="1"/>
          </p:cNvSpPr>
          <p:nvPr>
            <p:ph type="title"/>
          </p:nvPr>
        </p:nvSpPr>
        <p:spPr>
          <a:xfrm>
            <a:off x="519112" y="228600"/>
            <a:ext cx="11149013" cy="1052596"/>
          </a:xfrm>
        </p:spPr>
        <p:txBody>
          <a:bodyPr/>
          <a:lstStyle/>
          <a:p>
            <a:r>
              <a:rPr lang="en-US" dirty="0" smtClean="0"/>
              <a:t>Certifying Windows 8 Systems</a:t>
            </a:r>
            <a:r>
              <a:rPr lang="en-US" dirty="0"/>
              <a:t/>
            </a:r>
            <a:br>
              <a:rPr lang="en-US" dirty="0"/>
            </a:br>
            <a:r>
              <a:rPr lang="en-US" sz="3200" dirty="0" smtClean="0">
                <a:gradFill flip="none" rotWithShape="1">
                  <a:gsLst>
                    <a:gs pos="5417">
                      <a:schemeClr val="tx2"/>
                    </a:gs>
                    <a:gs pos="98000">
                      <a:schemeClr val="tx2"/>
                    </a:gs>
                  </a:gsLst>
                  <a:lin ang="5400000" scaled="0"/>
                  <a:tileRect/>
                </a:gradFill>
                <a:latin typeface="+mn-lt"/>
              </a:rPr>
              <a:t>Hardware Certification Kit</a:t>
            </a:r>
            <a:endParaRPr lang="en-US" sz="4000" dirty="0">
              <a:latin typeface="+mn-lt"/>
            </a:endParaRPr>
          </a:p>
        </p:txBody>
      </p:sp>
    </p:spTree>
    <p:extLst>
      <p:ext uri="{BB962C8B-B14F-4D97-AF65-F5344CB8AC3E}">
        <p14:creationId xmlns:p14="http://schemas.microsoft.com/office/powerpoint/2010/main" val="38868736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719642" cy="1446550"/>
          </a:xfrm>
          <a:prstGeom prst="rect">
            <a:avLst/>
          </a:prstGeom>
          <a:noFill/>
        </p:spPr>
        <p:txBody>
          <a:bodyPr wrap="square" rtlCol="0">
            <a:spAutoFit/>
          </a:bodyPr>
          <a:lstStyle/>
          <a:p>
            <a:r>
              <a:rPr lang="en-US" sz="4400" dirty="0">
                <a:latin typeface="+mj-lt"/>
              </a:rPr>
              <a:t>Customer and </a:t>
            </a:r>
            <a:r>
              <a:rPr lang="en-US" sz="4400" dirty="0" smtClean="0">
                <a:latin typeface="+mj-lt"/>
              </a:rPr>
              <a:t>partner </a:t>
            </a:r>
            <a:r>
              <a:rPr lang="en-US" sz="4400" dirty="0">
                <a:latin typeface="+mj-lt"/>
              </a:rPr>
              <a:t>c</a:t>
            </a:r>
            <a:r>
              <a:rPr lang="en-US" sz="4400" dirty="0" smtClean="0">
                <a:latin typeface="+mj-lt"/>
              </a:rPr>
              <a:t>onnections</a:t>
            </a:r>
            <a:endParaRPr lang="en-US" sz="4400" dirty="0">
              <a:latin typeface="+mj-lt"/>
            </a:endParaRPr>
          </a:p>
        </p:txBody>
      </p:sp>
    </p:spTree>
    <p:extLst>
      <p:ext uri="{BB962C8B-B14F-4D97-AF65-F5344CB8AC3E}">
        <p14:creationId xmlns:p14="http://schemas.microsoft.com/office/powerpoint/2010/main" val="727541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193365"/>
            <a:ext cx="10969943" cy="1990726"/>
          </a:xfrm>
        </p:spPr>
        <p:txBody>
          <a:bodyPr>
            <a:noAutofit/>
          </a:bodyPr>
          <a:lstStyle/>
          <a:p>
            <a:pPr algn="ctr"/>
            <a:r>
              <a:rPr lang="en-US" dirty="0" smtClean="0">
                <a:latin typeface="+mn-lt"/>
              </a:rPr>
              <a:t>Windows 8 investments help hardware partners create great customer experiences.</a:t>
            </a:r>
            <a:endParaRPr lang="en-US" dirty="0">
              <a:latin typeface="+mn-lt"/>
            </a:endParaRPr>
          </a:p>
        </p:txBody>
      </p:sp>
    </p:spTree>
    <p:extLst>
      <p:ext uri="{BB962C8B-B14F-4D97-AF65-F5344CB8AC3E}">
        <p14:creationId xmlns:p14="http://schemas.microsoft.com/office/powerpoint/2010/main" val="3511644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Ongoing Relationship</a:t>
            </a:r>
            <a:r>
              <a:rPr lang="en-US" sz="3600" dirty="0" smtClean="0"/>
              <a:t/>
            </a:r>
            <a:br>
              <a:rPr lang="en-US" sz="3600" dirty="0" smtClean="0"/>
            </a:br>
            <a:r>
              <a:rPr lang="en-US" sz="3200" dirty="0" smtClean="0">
                <a:latin typeface="+mn-lt"/>
              </a:rPr>
              <a:t>HDC Dashboard (going live at beta)</a:t>
            </a:r>
            <a:endParaRPr lang="en-US" sz="4000" dirty="0">
              <a:latin typeface="+mn-lt"/>
            </a:endParaRPr>
          </a:p>
        </p:txBody>
      </p:sp>
      <p:sp>
        <p:nvSpPr>
          <p:cNvPr id="3" name="Text Placeholder 2"/>
          <p:cNvSpPr>
            <a:spLocks noGrp="1"/>
          </p:cNvSpPr>
          <p:nvPr>
            <p:ph type="body" sz="quarter" idx="10"/>
          </p:nvPr>
        </p:nvSpPr>
        <p:spPr>
          <a:xfrm>
            <a:off x="519112" y="1905000"/>
            <a:ext cx="11149012" cy="2068259"/>
          </a:xfrm>
        </p:spPr>
        <p:txBody>
          <a:bodyPr/>
          <a:lstStyle/>
          <a:p>
            <a:r>
              <a:rPr lang="en-US" dirty="0"/>
              <a:t>Submit </a:t>
            </a:r>
            <a:r>
              <a:rPr lang="en-US" dirty="0" smtClean="0"/>
              <a:t>driver packages for certification</a:t>
            </a:r>
            <a:endParaRPr lang="en-US" dirty="0"/>
          </a:p>
          <a:p>
            <a:r>
              <a:rPr lang="en-US" dirty="0" smtClean="0"/>
              <a:t>Upload device metadata</a:t>
            </a:r>
          </a:p>
          <a:p>
            <a:r>
              <a:rPr lang="en-US" dirty="0" smtClean="0"/>
              <a:t>Publish drivers to Windows Update (WU)</a:t>
            </a:r>
          </a:p>
          <a:p>
            <a:r>
              <a:rPr lang="en-US" dirty="0" smtClean="0"/>
              <a:t>Download customizable reports</a:t>
            </a:r>
          </a:p>
        </p:txBody>
      </p:sp>
    </p:spTree>
    <p:extLst>
      <p:ext uri="{BB962C8B-B14F-4D97-AF65-F5344CB8AC3E}">
        <p14:creationId xmlns:p14="http://schemas.microsoft.com/office/powerpoint/2010/main" val="21531128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193365"/>
            <a:ext cx="10969943" cy="1990726"/>
          </a:xfrm>
        </p:spPr>
        <p:txBody>
          <a:bodyPr>
            <a:noAutofit/>
          </a:bodyPr>
          <a:lstStyle/>
          <a:p>
            <a:pPr algn="ctr"/>
            <a:r>
              <a:rPr lang="en-US" dirty="0" smtClean="0">
                <a:latin typeface="+mn-lt"/>
              </a:rPr>
              <a:t>Windows 8 investments help hardware partners create great customer experiences.</a:t>
            </a:r>
            <a:endParaRPr lang="en-US" dirty="0">
              <a:latin typeface="+mn-lt"/>
            </a:endParaRPr>
          </a:p>
        </p:txBody>
      </p:sp>
    </p:spTree>
    <p:extLst>
      <p:ext uri="{BB962C8B-B14F-4D97-AF65-F5344CB8AC3E}">
        <p14:creationId xmlns:p14="http://schemas.microsoft.com/office/powerpoint/2010/main" val="11591662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485415" y="1328876"/>
            <a:ext cx="6575204" cy="5447645"/>
          </a:xfrm>
        </p:spPr>
        <p:txBody>
          <a:bodyPr/>
          <a:lstStyle/>
          <a:p>
            <a:r>
              <a:rPr lang="en-US" dirty="0"/>
              <a:t>Customer and </a:t>
            </a:r>
            <a:r>
              <a:rPr lang="en-US" dirty="0" smtClean="0"/>
              <a:t>partner </a:t>
            </a:r>
            <a:r>
              <a:rPr lang="en-US" dirty="0"/>
              <a:t>c</a:t>
            </a:r>
            <a:r>
              <a:rPr lang="en-US" dirty="0" smtClean="0"/>
              <a:t>onnections</a:t>
            </a:r>
            <a:endParaRPr lang="en-US" dirty="0"/>
          </a:p>
          <a:p>
            <a:pPr lvl="1"/>
            <a:r>
              <a:rPr lang="en-US" dirty="0"/>
              <a:t>Get the information you need, when you need </a:t>
            </a:r>
            <a:r>
              <a:rPr lang="en-US" dirty="0" smtClean="0"/>
              <a:t>it</a:t>
            </a:r>
            <a:endParaRPr lang="en-US" dirty="0"/>
          </a:p>
          <a:p>
            <a:r>
              <a:rPr lang="en-US" dirty="0"/>
              <a:t>Design and </a:t>
            </a:r>
            <a:r>
              <a:rPr lang="en-US" dirty="0" smtClean="0"/>
              <a:t>develop</a:t>
            </a:r>
            <a:endParaRPr lang="en-US" dirty="0"/>
          </a:p>
          <a:p>
            <a:pPr lvl="1"/>
            <a:r>
              <a:rPr lang="en-US" dirty="0"/>
              <a:t>Design hardware and drivers that work great with Windows </a:t>
            </a:r>
            <a:r>
              <a:rPr lang="en-US" dirty="0" smtClean="0"/>
              <a:t>8</a:t>
            </a:r>
            <a:endParaRPr lang="en-US" dirty="0"/>
          </a:p>
          <a:p>
            <a:pPr lvl="1"/>
            <a:r>
              <a:rPr lang="en-US" dirty="0" smtClean="0"/>
              <a:t>Use new </a:t>
            </a:r>
            <a:r>
              <a:rPr lang="en-US" dirty="0"/>
              <a:t>tools and practices to get higher-quality products to market more </a:t>
            </a:r>
            <a:r>
              <a:rPr lang="en-US" dirty="0" smtClean="0"/>
              <a:t>quickly</a:t>
            </a:r>
          </a:p>
          <a:p>
            <a:r>
              <a:rPr lang="en-US" dirty="0" smtClean="0"/>
              <a:t>Assess </a:t>
            </a:r>
            <a:r>
              <a:rPr lang="en-US" dirty="0"/>
              <a:t>and Certify</a:t>
            </a:r>
          </a:p>
          <a:p>
            <a:pPr lvl="1"/>
            <a:r>
              <a:rPr lang="en-US" dirty="0"/>
              <a:t>Improve performance of </a:t>
            </a:r>
            <a:r>
              <a:rPr lang="en-US" dirty="0" smtClean="0"/>
              <a:t>systems</a:t>
            </a:r>
            <a:endParaRPr lang="en-US" dirty="0"/>
          </a:p>
          <a:p>
            <a:pPr lvl="1"/>
            <a:r>
              <a:rPr lang="en-US" dirty="0"/>
              <a:t>Get hardware </a:t>
            </a:r>
            <a:r>
              <a:rPr lang="en-US" dirty="0" smtClean="0"/>
              <a:t>certification</a:t>
            </a:r>
            <a:endParaRPr lang="en-US" dirty="0"/>
          </a:p>
        </p:txBody>
      </p:sp>
      <p:graphicFrame>
        <p:nvGraphicFramePr>
          <p:cNvPr id="6" name="Diagram 5"/>
          <p:cNvGraphicFramePr/>
          <p:nvPr>
            <p:extLst>
              <p:ext uri="{D42A27DB-BD31-4B8C-83A1-F6EECF244321}">
                <p14:modId xmlns:p14="http://schemas.microsoft.com/office/powerpoint/2010/main" val="2562244681"/>
              </p:ext>
            </p:extLst>
          </p:nvPr>
        </p:nvGraphicFramePr>
        <p:xfrm>
          <a:off x="226238" y="1143000"/>
          <a:ext cx="4955362" cy="5030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3678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6" name="Rectangle 5"/>
          <p:cNvSpPr/>
          <p:nvPr/>
        </p:nvSpPr>
        <p:spPr>
          <a:xfrm>
            <a:off x="650572" y="3201769"/>
            <a:ext cx="2337691" cy="923330"/>
          </a:xfrm>
          <a:prstGeom prst="rect">
            <a:avLst/>
          </a:prstGeom>
          <a:ln w="38100">
            <a:solidFill>
              <a:schemeClr val="accent1"/>
            </a:solidFill>
          </a:ln>
        </p:spPr>
        <p:txBody>
          <a:bodyPr wrap="none">
            <a:spAutoFit/>
          </a:bodyPr>
          <a:lstStyle/>
          <a:p>
            <a:r>
              <a:rPr lang="en-US" dirty="0" smtClean="0"/>
              <a:t>#733 </a:t>
            </a:r>
            <a:r>
              <a:rPr lang="en-US" dirty="0"/>
              <a:t>Delivering great </a:t>
            </a:r>
            <a:r>
              <a:rPr lang="en-US" dirty="0" smtClean="0"/>
              <a:t/>
            </a:r>
            <a:br>
              <a:rPr lang="en-US" dirty="0" smtClean="0"/>
            </a:br>
            <a:r>
              <a:rPr lang="en-US" dirty="0" smtClean="0"/>
              <a:t>hardware solutions </a:t>
            </a:r>
            <a:br>
              <a:rPr lang="en-US" dirty="0" smtClean="0"/>
            </a:br>
            <a:r>
              <a:rPr lang="en-US" dirty="0" smtClean="0"/>
              <a:t>for </a:t>
            </a:r>
            <a:r>
              <a:rPr lang="en-US" dirty="0"/>
              <a:t>Windows</a:t>
            </a:r>
          </a:p>
        </p:txBody>
      </p:sp>
      <p:sp>
        <p:nvSpPr>
          <p:cNvPr id="7" name="Rectangle 6"/>
          <p:cNvSpPr/>
          <p:nvPr/>
        </p:nvSpPr>
        <p:spPr>
          <a:xfrm>
            <a:off x="650572" y="2750550"/>
            <a:ext cx="1597232" cy="400110"/>
          </a:xfrm>
          <a:prstGeom prst="rect">
            <a:avLst/>
          </a:prstGeom>
        </p:spPr>
        <p:txBody>
          <a:bodyPr wrap="none">
            <a:spAutoFit/>
          </a:bodyPr>
          <a:lstStyle/>
          <a:p>
            <a:r>
              <a:rPr lang="en-US" sz="2000" b="1" dirty="0" smtClean="0"/>
              <a:t>You are here!</a:t>
            </a:r>
            <a:endParaRPr lang="en-US" sz="2000" b="1" dirty="0"/>
          </a:p>
        </p:txBody>
      </p:sp>
      <p:sp>
        <p:nvSpPr>
          <p:cNvPr id="9" name="Rectangle 8"/>
          <p:cNvSpPr/>
          <p:nvPr/>
        </p:nvSpPr>
        <p:spPr>
          <a:xfrm>
            <a:off x="4064577" y="973245"/>
            <a:ext cx="3960123" cy="400110"/>
          </a:xfrm>
          <a:prstGeom prst="rect">
            <a:avLst/>
          </a:prstGeom>
        </p:spPr>
        <p:txBody>
          <a:bodyPr wrap="none">
            <a:spAutoFit/>
          </a:bodyPr>
          <a:lstStyle/>
          <a:p>
            <a:r>
              <a:rPr lang="en-US" sz="2000" b="1" dirty="0"/>
              <a:t>Customer and Partner Connections</a:t>
            </a:r>
          </a:p>
        </p:txBody>
      </p:sp>
      <p:sp>
        <p:nvSpPr>
          <p:cNvPr id="10" name="Rectangle 9"/>
          <p:cNvSpPr/>
          <p:nvPr/>
        </p:nvSpPr>
        <p:spPr>
          <a:xfrm>
            <a:off x="4064577" y="3364468"/>
            <a:ext cx="2363147" cy="400110"/>
          </a:xfrm>
          <a:prstGeom prst="rect">
            <a:avLst/>
          </a:prstGeom>
        </p:spPr>
        <p:txBody>
          <a:bodyPr wrap="none">
            <a:spAutoFit/>
          </a:bodyPr>
          <a:lstStyle/>
          <a:p>
            <a:r>
              <a:rPr lang="en-US" sz="2000" b="1" dirty="0" smtClean="0"/>
              <a:t>Design and Develop</a:t>
            </a:r>
            <a:endParaRPr lang="en-US" sz="2000" b="1" dirty="0"/>
          </a:p>
        </p:txBody>
      </p:sp>
      <p:sp>
        <p:nvSpPr>
          <p:cNvPr id="12" name="Rectangle 11"/>
          <p:cNvSpPr/>
          <p:nvPr/>
        </p:nvSpPr>
        <p:spPr>
          <a:xfrm>
            <a:off x="4064577" y="5152330"/>
            <a:ext cx="2615460" cy="646331"/>
          </a:xfrm>
          <a:prstGeom prst="rect">
            <a:avLst/>
          </a:prstGeom>
          <a:ln w="38100">
            <a:solidFill>
              <a:schemeClr val="accent1"/>
            </a:solidFill>
          </a:ln>
        </p:spPr>
        <p:txBody>
          <a:bodyPr wrap="none">
            <a:spAutoFit/>
          </a:bodyPr>
          <a:lstStyle/>
          <a:p>
            <a:r>
              <a:rPr lang="en-US" dirty="0" smtClean="0"/>
              <a:t>#235 </a:t>
            </a:r>
            <a:r>
              <a:rPr lang="en-US" dirty="0"/>
              <a:t>Developing drivers </a:t>
            </a:r>
            <a:r>
              <a:rPr lang="en-US" dirty="0" smtClean="0"/>
              <a:t/>
            </a:r>
            <a:br>
              <a:rPr lang="en-US" dirty="0" smtClean="0"/>
            </a:br>
            <a:r>
              <a:rPr lang="en-US" dirty="0" smtClean="0"/>
              <a:t>in </a:t>
            </a:r>
            <a:r>
              <a:rPr lang="en-US" dirty="0"/>
              <a:t>Visual Studio </a:t>
            </a:r>
          </a:p>
        </p:txBody>
      </p:sp>
      <p:sp>
        <p:nvSpPr>
          <p:cNvPr id="13" name="Rectangle 12"/>
          <p:cNvSpPr/>
          <p:nvPr/>
        </p:nvSpPr>
        <p:spPr>
          <a:xfrm>
            <a:off x="7656215" y="4392810"/>
            <a:ext cx="3790364" cy="923330"/>
          </a:xfrm>
          <a:prstGeom prst="rect">
            <a:avLst/>
          </a:prstGeom>
          <a:ln w="38100">
            <a:solidFill>
              <a:schemeClr val="accent1"/>
            </a:solidFill>
          </a:ln>
        </p:spPr>
        <p:txBody>
          <a:bodyPr wrap="square">
            <a:spAutoFit/>
          </a:bodyPr>
          <a:lstStyle/>
          <a:p>
            <a:r>
              <a:rPr lang="en-US" dirty="0" smtClean="0"/>
              <a:t>#239 </a:t>
            </a:r>
            <a:r>
              <a:rPr lang="en-US" dirty="0"/>
              <a:t>Moving driver quality upstream with WDK Driver Verification and </a:t>
            </a:r>
            <a:r>
              <a:rPr lang="en-US" dirty="0" smtClean="0"/>
              <a:t/>
            </a:r>
            <a:br>
              <a:rPr lang="en-US" dirty="0" smtClean="0"/>
            </a:br>
            <a:r>
              <a:rPr lang="en-US" dirty="0" smtClean="0"/>
              <a:t>Test </a:t>
            </a:r>
            <a:r>
              <a:rPr lang="en-US" dirty="0"/>
              <a:t>Tools</a:t>
            </a:r>
          </a:p>
        </p:txBody>
      </p:sp>
      <p:sp>
        <p:nvSpPr>
          <p:cNvPr id="14" name="Rectangle 13"/>
          <p:cNvSpPr/>
          <p:nvPr/>
        </p:nvSpPr>
        <p:spPr>
          <a:xfrm>
            <a:off x="4064576" y="2308788"/>
            <a:ext cx="3507693" cy="646331"/>
          </a:xfrm>
          <a:prstGeom prst="rect">
            <a:avLst/>
          </a:prstGeom>
          <a:ln w="38100">
            <a:solidFill>
              <a:schemeClr val="accent1"/>
            </a:solidFill>
          </a:ln>
        </p:spPr>
        <p:txBody>
          <a:bodyPr wrap="square">
            <a:spAutoFit/>
          </a:bodyPr>
          <a:lstStyle/>
          <a:p>
            <a:r>
              <a:rPr lang="en-US" dirty="0" smtClean="0"/>
              <a:t>#62 </a:t>
            </a:r>
            <a:r>
              <a:rPr lang="en-US" dirty="0"/>
              <a:t>Improving code quality with Windows Error Reporting</a:t>
            </a:r>
          </a:p>
        </p:txBody>
      </p:sp>
      <p:sp>
        <p:nvSpPr>
          <p:cNvPr id="15" name="Rectangle 14"/>
          <p:cNvSpPr/>
          <p:nvPr/>
        </p:nvSpPr>
        <p:spPr>
          <a:xfrm>
            <a:off x="7656215" y="3495069"/>
            <a:ext cx="3495509" cy="646331"/>
          </a:xfrm>
          <a:prstGeom prst="rect">
            <a:avLst/>
          </a:prstGeom>
          <a:ln w="38100">
            <a:solidFill>
              <a:schemeClr val="accent1"/>
            </a:solidFill>
          </a:ln>
        </p:spPr>
        <p:txBody>
          <a:bodyPr wrap="none">
            <a:spAutoFit/>
          </a:bodyPr>
          <a:lstStyle/>
          <a:p>
            <a:r>
              <a:rPr lang="en-US" dirty="0" smtClean="0"/>
              <a:t>#328 </a:t>
            </a:r>
            <a:r>
              <a:rPr lang="en-US" dirty="0"/>
              <a:t>Using the Windows Driver </a:t>
            </a:r>
            <a:r>
              <a:rPr lang="en-US" dirty="0" smtClean="0"/>
              <a:t/>
            </a:r>
            <a:br>
              <a:rPr lang="en-US" dirty="0" smtClean="0"/>
            </a:br>
            <a:r>
              <a:rPr lang="en-US" dirty="0" smtClean="0"/>
              <a:t>Frameworks </a:t>
            </a:r>
            <a:r>
              <a:rPr lang="en-US" dirty="0"/>
              <a:t>to build better drivers</a:t>
            </a:r>
          </a:p>
        </p:txBody>
      </p:sp>
      <p:sp>
        <p:nvSpPr>
          <p:cNvPr id="16" name="Rectangle 15"/>
          <p:cNvSpPr/>
          <p:nvPr/>
        </p:nvSpPr>
        <p:spPr>
          <a:xfrm>
            <a:off x="4064577" y="1452033"/>
            <a:ext cx="3507692" cy="646331"/>
          </a:xfrm>
          <a:prstGeom prst="rect">
            <a:avLst/>
          </a:prstGeom>
          <a:ln w="38100">
            <a:solidFill>
              <a:schemeClr val="accent1"/>
            </a:solidFill>
          </a:ln>
        </p:spPr>
        <p:txBody>
          <a:bodyPr wrap="none">
            <a:spAutoFit/>
          </a:bodyPr>
          <a:lstStyle/>
          <a:p>
            <a:r>
              <a:rPr lang="en-US" dirty="0" smtClean="0"/>
              <a:t>#</a:t>
            </a:r>
            <a:r>
              <a:rPr lang="en-US" dirty="0"/>
              <a:t>903 Best practices for packaging </a:t>
            </a:r>
            <a:r>
              <a:rPr lang="en-US" dirty="0" smtClean="0"/>
              <a:t/>
            </a:r>
            <a:br>
              <a:rPr lang="en-US" dirty="0" smtClean="0"/>
            </a:br>
            <a:r>
              <a:rPr lang="en-US" dirty="0" smtClean="0"/>
              <a:t>and </a:t>
            </a:r>
            <a:r>
              <a:rPr lang="en-US" dirty="0"/>
              <a:t>distributing device drivers</a:t>
            </a:r>
          </a:p>
        </p:txBody>
      </p:sp>
      <p:sp>
        <p:nvSpPr>
          <p:cNvPr id="17" name="Rectangle 16"/>
          <p:cNvSpPr/>
          <p:nvPr/>
        </p:nvSpPr>
        <p:spPr>
          <a:xfrm>
            <a:off x="4064576" y="3818234"/>
            <a:ext cx="2615461" cy="646331"/>
          </a:xfrm>
          <a:prstGeom prst="rect">
            <a:avLst/>
          </a:prstGeom>
          <a:ln w="38100">
            <a:solidFill>
              <a:schemeClr val="accent1"/>
            </a:solidFill>
          </a:ln>
        </p:spPr>
        <p:txBody>
          <a:bodyPr wrap="square">
            <a:spAutoFit/>
          </a:bodyPr>
          <a:lstStyle/>
          <a:p>
            <a:r>
              <a:rPr lang="en-US" dirty="0" smtClean="0"/>
              <a:t>#</a:t>
            </a:r>
            <a:r>
              <a:rPr lang="en-US" dirty="0"/>
              <a:t>322 Designing great devices and drivers</a:t>
            </a:r>
          </a:p>
        </p:txBody>
      </p:sp>
      <p:sp>
        <p:nvSpPr>
          <p:cNvPr id="18" name="Rectangle 17"/>
          <p:cNvSpPr/>
          <p:nvPr/>
        </p:nvSpPr>
        <p:spPr>
          <a:xfrm>
            <a:off x="7656215" y="5582750"/>
            <a:ext cx="3790364" cy="923330"/>
          </a:xfrm>
          <a:prstGeom prst="rect">
            <a:avLst/>
          </a:prstGeom>
          <a:ln w="38100">
            <a:solidFill>
              <a:schemeClr val="accent1"/>
            </a:solidFill>
          </a:ln>
        </p:spPr>
        <p:txBody>
          <a:bodyPr wrap="square">
            <a:spAutoFit/>
          </a:bodyPr>
          <a:lstStyle/>
          <a:p>
            <a:r>
              <a:rPr lang="en-US" dirty="0" smtClean="0"/>
              <a:t>#98 </a:t>
            </a:r>
            <a:r>
              <a:rPr lang="en-US" dirty="0"/>
              <a:t>Windows 8 kernel debugging: New protocols and certification requirements</a:t>
            </a:r>
          </a:p>
        </p:txBody>
      </p:sp>
      <p:cxnSp>
        <p:nvCxnSpPr>
          <p:cNvPr id="20" name="Straight Arrow Connector 19"/>
          <p:cNvCxnSpPr>
            <a:stCxn id="6" idx="3"/>
            <a:endCxn id="16" idx="1"/>
          </p:cNvCxnSpPr>
          <p:nvPr/>
        </p:nvCxnSpPr>
        <p:spPr>
          <a:xfrm flipV="1">
            <a:off x="2988263" y="1775199"/>
            <a:ext cx="1076314" cy="188823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4" idx="1"/>
          </p:cNvCxnSpPr>
          <p:nvPr/>
        </p:nvCxnSpPr>
        <p:spPr>
          <a:xfrm flipV="1">
            <a:off x="2988263" y="2631954"/>
            <a:ext cx="1076313" cy="103148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17" idx="1"/>
          </p:cNvCxnSpPr>
          <p:nvPr/>
        </p:nvCxnSpPr>
        <p:spPr>
          <a:xfrm>
            <a:off x="2988263" y="3663434"/>
            <a:ext cx="1076313" cy="47796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a:endCxn id="12" idx="1"/>
          </p:cNvCxnSpPr>
          <p:nvPr/>
        </p:nvCxnSpPr>
        <p:spPr>
          <a:xfrm>
            <a:off x="2988263" y="3663434"/>
            <a:ext cx="1076314" cy="181206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3"/>
            <a:endCxn id="18" idx="1"/>
          </p:cNvCxnSpPr>
          <p:nvPr/>
        </p:nvCxnSpPr>
        <p:spPr>
          <a:xfrm>
            <a:off x="6680037" y="5475496"/>
            <a:ext cx="976178" cy="56891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3"/>
            <a:endCxn id="13" idx="1"/>
          </p:cNvCxnSpPr>
          <p:nvPr/>
        </p:nvCxnSpPr>
        <p:spPr>
          <a:xfrm flipV="1">
            <a:off x="6680037" y="4854475"/>
            <a:ext cx="976178" cy="621021"/>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3"/>
            <a:endCxn id="15" idx="1"/>
          </p:cNvCxnSpPr>
          <p:nvPr/>
        </p:nvCxnSpPr>
        <p:spPr>
          <a:xfrm flipV="1">
            <a:off x="6680037" y="3818235"/>
            <a:ext cx="976178" cy="32316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10693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6" name="Rectangle 5"/>
          <p:cNvSpPr/>
          <p:nvPr/>
        </p:nvSpPr>
        <p:spPr>
          <a:xfrm>
            <a:off x="650572" y="3201769"/>
            <a:ext cx="2337691" cy="923330"/>
          </a:xfrm>
          <a:prstGeom prst="rect">
            <a:avLst/>
          </a:prstGeom>
          <a:ln w="38100">
            <a:solidFill>
              <a:schemeClr val="accent1"/>
            </a:solidFill>
          </a:ln>
        </p:spPr>
        <p:txBody>
          <a:bodyPr wrap="none">
            <a:spAutoFit/>
          </a:bodyPr>
          <a:lstStyle/>
          <a:p>
            <a:r>
              <a:rPr lang="en-US" dirty="0" smtClean="0"/>
              <a:t>#733 </a:t>
            </a:r>
            <a:r>
              <a:rPr lang="en-US" dirty="0"/>
              <a:t>Delivering great </a:t>
            </a:r>
            <a:r>
              <a:rPr lang="en-US" dirty="0" smtClean="0"/>
              <a:t/>
            </a:r>
            <a:br>
              <a:rPr lang="en-US" dirty="0" smtClean="0"/>
            </a:br>
            <a:r>
              <a:rPr lang="en-US" dirty="0" smtClean="0"/>
              <a:t>hardware </a:t>
            </a:r>
            <a:r>
              <a:rPr lang="en-US" dirty="0"/>
              <a:t>solutions </a:t>
            </a:r>
            <a:r>
              <a:rPr lang="en-US" dirty="0" smtClean="0"/>
              <a:t/>
            </a:r>
            <a:br>
              <a:rPr lang="en-US" dirty="0" smtClean="0"/>
            </a:br>
            <a:r>
              <a:rPr lang="en-US" dirty="0" smtClean="0"/>
              <a:t>for </a:t>
            </a:r>
            <a:r>
              <a:rPr lang="en-US" dirty="0"/>
              <a:t>Windows</a:t>
            </a:r>
          </a:p>
        </p:txBody>
      </p:sp>
      <p:sp>
        <p:nvSpPr>
          <p:cNvPr id="7" name="Rectangle 6"/>
          <p:cNvSpPr/>
          <p:nvPr/>
        </p:nvSpPr>
        <p:spPr>
          <a:xfrm>
            <a:off x="650572" y="2788650"/>
            <a:ext cx="1597232" cy="400110"/>
          </a:xfrm>
          <a:prstGeom prst="rect">
            <a:avLst/>
          </a:prstGeom>
        </p:spPr>
        <p:txBody>
          <a:bodyPr wrap="none">
            <a:spAutoFit/>
          </a:bodyPr>
          <a:lstStyle/>
          <a:p>
            <a:r>
              <a:rPr lang="en-US" sz="2000" b="1" dirty="0" smtClean="0"/>
              <a:t>You are here!</a:t>
            </a:r>
            <a:endParaRPr lang="en-US" sz="2000" b="1" dirty="0"/>
          </a:p>
        </p:txBody>
      </p:sp>
      <p:sp>
        <p:nvSpPr>
          <p:cNvPr id="9" name="Rectangle 8"/>
          <p:cNvSpPr/>
          <p:nvPr/>
        </p:nvSpPr>
        <p:spPr>
          <a:xfrm>
            <a:off x="3950277" y="1406800"/>
            <a:ext cx="2132122" cy="400110"/>
          </a:xfrm>
          <a:prstGeom prst="rect">
            <a:avLst/>
          </a:prstGeom>
        </p:spPr>
        <p:txBody>
          <a:bodyPr wrap="none">
            <a:spAutoFit/>
          </a:bodyPr>
          <a:lstStyle/>
          <a:p>
            <a:r>
              <a:rPr lang="en-US" sz="2000" b="1" dirty="0" smtClean="0"/>
              <a:t>Assess and Certify</a:t>
            </a:r>
            <a:endParaRPr lang="en-US" sz="2000" b="1" dirty="0"/>
          </a:p>
        </p:txBody>
      </p:sp>
      <p:sp>
        <p:nvSpPr>
          <p:cNvPr id="14" name="Rectangle 13"/>
          <p:cNvSpPr/>
          <p:nvPr/>
        </p:nvSpPr>
        <p:spPr>
          <a:xfrm>
            <a:off x="8236199" y="1960033"/>
            <a:ext cx="2975238" cy="923330"/>
          </a:xfrm>
          <a:prstGeom prst="rect">
            <a:avLst/>
          </a:prstGeom>
          <a:ln w="38100">
            <a:solidFill>
              <a:schemeClr val="accent1"/>
            </a:solidFill>
          </a:ln>
        </p:spPr>
        <p:txBody>
          <a:bodyPr wrap="none">
            <a:spAutoFit/>
          </a:bodyPr>
          <a:lstStyle/>
          <a:p>
            <a:r>
              <a:rPr lang="en-US" dirty="0" smtClean="0"/>
              <a:t>#</a:t>
            </a:r>
            <a:r>
              <a:rPr lang="en-US" dirty="0"/>
              <a:t>59 Improving performance </a:t>
            </a:r>
            <a:r>
              <a:rPr lang="en-US" dirty="0" smtClean="0"/>
              <a:t/>
            </a:r>
            <a:br>
              <a:rPr lang="en-US" dirty="0" smtClean="0"/>
            </a:br>
            <a:r>
              <a:rPr lang="en-US" dirty="0" smtClean="0"/>
              <a:t>with </a:t>
            </a:r>
            <a:r>
              <a:rPr lang="en-US" dirty="0"/>
              <a:t>the Windows </a:t>
            </a:r>
            <a:r>
              <a:rPr lang="en-US" dirty="0" smtClean="0"/>
              <a:t/>
            </a:r>
            <a:br>
              <a:rPr lang="en-US" dirty="0" smtClean="0"/>
            </a:br>
            <a:r>
              <a:rPr lang="en-US" dirty="0" smtClean="0"/>
              <a:t>Performance Toolkit</a:t>
            </a:r>
            <a:endParaRPr lang="en-US" dirty="0"/>
          </a:p>
        </p:txBody>
      </p:sp>
      <p:sp>
        <p:nvSpPr>
          <p:cNvPr id="15" name="Rectangle 14"/>
          <p:cNvSpPr/>
          <p:nvPr/>
        </p:nvSpPr>
        <p:spPr>
          <a:xfrm>
            <a:off x="8236199" y="5189833"/>
            <a:ext cx="3227358" cy="646331"/>
          </a:xfrm>
          <a:prstGeom prst="rect">
            <a:avLst/>
          </a:prstGeom>
          <a:ln w="38100">
            <a:solidFill>
              <a:schemeClr val="accent1"/>
            </a:solidFill>
          </a:ln>
        </p:spPr>
        <p:txBody>
          <a:bodyPr wrap="none">
            <a:spAutoFit/>
          </a:bodyPr>
          <a:lstStyle/>
          <a:p>
            <a:r>
              <a:rPr lang="en-US" dirty="0" smtClean="0"/>
              <a:t>#659 </a:t>
            </a:r>
            <a:r>
              <a:rPr lang="en-US" dirty="0"/>
              <a:t>Introducing the Windows </a:t>
            </a:r>
            <a:r>
              <a:rPr lang="en-US" dirty="0" smtClean="0"/>
              <a:t/>
            </a:r>
            <a:br>
              <a:rPr lang="en-US" dirty="0" smtClean="0"/>
            </a:br>
            <a:r>
              <a:rPr lang="en-US" dirty="0" smtClean="0"/>
              <a:t>Hardware </a:t>
            </a:r>
            <a:r>
              <a:rPr lang="en-US" dirty="0"/>
              <a:t>Certification Kit</a:t>
            </a:r>
          </a:p>
        </p:txBody>
      </p:sp>
      <p:sp>
        <p:nvSpPr>
          <p:cNvPr id="16" name="Rectangle 15"/>
          <p:cNvSpPr/>
          <p:nvPr/>
        </p:nvSpPr>
        <p:spPr>
          <a:xfrm>
            <a:off x="3950277" y="1960033"/>
            <a:ext cx="3281668" cy="923330"/>
          </a:xfrm>
          <a:prstGeom prst="rect">
            <a:avLst/>
          </a:prstGeom>
          <a:ln w="38100">
            <a:solidFill>
              <a:schemeClr val="accent1"/>
            </a:solidFill>
          </a:ln>
        </p:spPr>
        <p:txBody>
          <a:bodyPr wrap="none">
            <a:spAutoFit/>
          </a:bodyPr>
          <a:lstStyle/>
          <a:p>
            <a:r>
              <a:rPr lang="en-US" dirty="0" smtClean="0"/>
              <a:t>#147 </a:t>
            </a:r>
            <a:r>
              <a:rPr lang="en-US" dirty="0"/>
              <a:t>Building high quality </a:t>
            </a:r>
            <a:r>
              <a:rPr lang="en-US" dirty="0" smtClean="0"/>
              <a:t/>
            </a:r>
            <a:br>
              <a:rPr lang="en-US" dirty="0" smtClean="0"/>
            </a:br>
            <a:r>
              <a:rPr lang="en-US" dirty="0" smtClean="0"/>
              <a:t>Windows </a:t>
            </a:r>
            <a:r>
              <a:rPr lang="en-US" dirty="0"/>
              <a:t>PCs using the </a:t>
            </a:r>
            <a:r>
              <a:rPr lang="en-US" dirty="0" smtClean="0"/>
              <a:t/>
            </a:r>
            <a:br>
              <a:rPr lang="en-US" dirty="0" smtClean="0"/>
            </a:br>
            <a:r>
              <a:rPr lang="en-US" dirty="0" smtClean="0"/>
              <a:t>Assessment </a:t>
            </a:r>
            <a:r>
              <a:rPr lang="en-US" dirty="0"/>
              <a:t>and Deployment Kit</a:t>
            </a:r>
          </a:p>
        </p:txBody>
      </p:sp>
      <p:sp>
        <p:nvSpPr>
          <p:cNvPr id="17" name="Rectangle 16"/>
          <p:cNvSpPr/>
          <p:nvPr/>
        </p:nvSpPr>
        <p:spPr>
          <a:xfrm>
            <a:off x="3950276" y="5189834"/>
            <a:ext cx="3126369" cy="646331"/>
          </a:xfrm>
          <a:prstGeom prst="rect">
            <a:avLst/>
          </a:prstGeom>
          <a:ln w="38100">
            <a:solidFill>
              <a:schemeClr val="accent1"/>
            </a:solidFill>
          </a:ln>
        </p:spPr>
        <p:txBody>
          <a:bodyPr wrap="square">
            <a:spAutoFit/>
          </a:bodyPr>
          <a:lstStyle/>
          <a:p>
            <a:r>
              <a:rPr lang="en-US" dirty="0"/>
              <a:t>#260 Overview of Windows Certification Program</a:t>
            </a:r>
          </a:p>
        </p:txBody>
      </p:sp>
      <p:cxnSp>
        <p:nvCxnSpPr>
          <p:cNvPr id="20" name="Straight Arrow Connector 19"/>
          <p:cNvCxnSpPr>
            <a:stCxn id="6" idx="3"/>
            <a:endCxn id="16" idx="1"/>
          </p:cNvCxnSpPr>
          <p:nvPr/>
        </p:nvCxnSpPr>
        <p:spPr>
          <a:xfrm flipV="1">
            <a:off x="2988263" y="2421698"/>
            <a:ext cx="962014" cy="124173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a:endCxn id="14" idx="1"/>
          </p:cNvCxnSpPr>
          <p:nvPr/>
        </p:nvCxnSpPr>
        <p:spPr>
          <a:xfrm>
            <a:off x="7231945" y="2421698"/>
            <a:ext cx="1004254" cy="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17" idx="1"/>
          </p:cNvCxnSpPr>
          <p:nvPr/>
        </p:nvCxnSpPr>
        <p:spPr>
          <a:xfrm>
            <a:off x="2988263" y="3663434"/>
            <a:ext cx="962013" cy="184956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3"/>
            <a:endCxn id="15" idx="1"/>
          </p:cNvCxnSpPr>
          <p:nvPr/>
        </p:nvCxnSpPr>
        <p:spPr>
          <a:xfrm flipV="1">
            <a:off x="7076645" y="5512999"/>
            <a:ext cx="1159554" cy="1"/>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073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0"/>
            <a:ext cx="11073518" cy="2467541"/>
            <a:chOff x="213994" y="1521133"/>
            <a:chExt cx="8305108" cy="2060155"/>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2" y="1731153"/>
              <a:ext cx="4334389" cy="185013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2400" dirty="0">
                  <a:solidFill>
                    <a:schemeClr val="tx1"/>
                  </a:solidFill>
                </a:rPr>
                <a:t>HW-888C </a:t>
              </a:r>
              <a:r>
                <a:rPr lang="en-US" sz="2400" dirty="0" smtClean="0">
                  <a:solidFill>
                    <a:schemeClr val="tx1"/>
                  </a:solidFill>
                </a:rPr>
                <a:t>– </a:t>
              </a:r>
              <a:r>
                <a:rPr lang="en-US" sz="2400" dirty="0">
                  <a:solidFill>
                    <a:schemeClr val="tx1"/>
                  </a:solidFill>
                </a:rPr>
                <a:t>Delivering great device installation experiences</a:t>
              </a:r>
              <a:endParaRPr lang="en-US" sz="2400" dirty="0" smtClean="0">
                <a:solidFill>
                  <a:schemeClr val="tx1"/>
                </a:solidFill>
              </a:endParaRPr>
            </a:p>
            <a:p>
              <a:pPr marL="914400" lvl="1" indent="-457200">
                <a:lnSpc>
                  <a:spcPct val="100000"/>
                </a:lnSpc>
                <a:spcBef>
                  <a:spcPts val="0"/>
                </a:spcBef>
                <a:buClrTx/>
                <a:buSzTx/>
                <a:buFont typeface="Arial" pitchFamily="34" charset="0"/>
                <a:buChar char="•"/>
              </a:pPr>
              <a:r>
                <a:rPr lang="en-US" sz="2400" dirty="0">
                  <a:solidFill>
                    <a:schemeClr val="tx1"/>
                  </a:solidFill>
                </a:rPr>
                <a:t>HW-907C </a:t>
              </a:r>
              <a:r>
                <a:rPr lang="en-US" sz="2400" dirty="0" smtClean="0">
                  <a:solidFill>
                    <a:schemeClr val="tx1"/>
                  </a:solidFill>
                </a:rPr>
                <a:t>– </a:t>
              </a:r>
              <a:r>
                <a:rPr lang="en-US" sz="2400" dirty="0">
                  <a:solidFill>
                    <a:schemeClr val="tx1"/>
                  </a:solidFill>
                </a:rPr>
                <a:t>Inside the Windows 8 driver developer workflow</a:t>
              </a:r>
              <a:endParaRPr lang="en-US" sz="2400" dirty="0" smtClean="0">
                <a:solidFill>
                  <a:schemeClr val="tx1"/>
                </a:solidFill>
              </a:endParaRPr>
            </a:p>
            <a:p>
              <a:pPr marL="914400" lvl="1" indent="-457200">
                <a:lnSpc>
                  <a:spcPct val="100000"/>
                </a:lnSpc>
                <a:spcBef>
                  <a:spcPts val="0"/>
                </a:spcBef>
                <a:buClrTx/>
                <a:buSzTx/>
                <a:buFont typeface="Arial" pitchFamily="34" charset="0"/>
                <a:buChar char="•"/>
              </a:pPr>
              <a:r>
                <a:rPr lang="en-US" sz="2400" dirty="0">
                  <a:solidFill>
                    <a:schemeClr val="tx1"/>
                  </a:solidFill>
                </a:rPr>
                <a:t>HW-665C </a:t>
              </a:r>
              <a:r>
                <a:rPr lang="en-US" sz="2400" dirty="0" smtClean="0">
                  <a:solidFill>
                    <a:schemeClr val="tx1"/>
                  </a:solidFill>
                </a:rPr>
                <a:t>– </a:t>
              </a:r>
              <a:r>
                <a:rPr lang="en-US" sz="2400" dirty="0">
                  <a:solidFill>
                    <a:schemeClr val="tx1"/>
                  </a:solidFill>
                </a:rPr>
                <a:t>Windows Certification Program, process and tools</a:t>
              </a:r>
              <a:endParaRPr lang="en-US" sz="2400" dirty="0" smtClean="0">
                <a:solidFill>
                  <a:schemeClr val="tx1"/>
                </a:solidFill>
              </a:endParaRPr>
            </a:p>
          </p:txBody>
        </p:sp>
      </p:grpSp>
      <p:sp>
        <p:nvSpPr>
          <p:cNvPr id="12" name="TextBox 11"/>
          <p:cNvSpPr txBox="1"/>
          <p:nvPr/>
        </p:nvSpPr>
        <p:spPr>
          <a:xfrm>
            <a:off x="519112" y="1184814"/>
            <a:ext cx="5384496" cy="523220"/>
          </a:xfrm>
          <a:prstGeom prst="rect">
            <a:avLst/>
          </a:prstGeom>
          <a:noFill/>
        </p:spPr>
        <p:txBody>
          <a:bodyPr wrap="square" rtlCol="0">
            <a:spAutoFit/>
          </a:bodyPr>
          <a:lstStyle/>
          <a:p>
            <a:r>
              <a:rPr lang="en-US" sz="2800" b="1" dirty="0" smtClean="0">
                <a:solidFill>
                  <a:srgbClr val="FFFFFF"/>
                </a:solidFill>
                <a:latin typeface="+mj-lt"/>
              </a:rPr>
              <a:t>Chalk talks</a:t>
            </a:r>
            <a:endParaRPr lang="en-US" sz="2800" b="1" dirty="0">
              <a:solidFill>
                <a:srgbClr val="FFFFFF"/>
              </a:solidFill>
              <a:latin typeface="+mj-lt"/>
            </a:endParaRPr>
          </a:p>
        </p:txBody>
      </p:sp>
      <p:sp>
        <p:nvSpPr>
          <p:cNvPr id="14" name="Rectangle 13"/>
          <p:cNvSpPr/>
          <p:nvPr/>
        </p:nvSpPr>
        <p:spPr bwMode="auto">
          <a:xfrm>
            <a:off x="6047454" y="1462655"/>
            <a:ext cx="11073518" cy="1024127"/>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6" name="TextBox 15"/>
          <p:cNvSpPr txBox="1"/>
          <p:nvPr/>
        </p:nvSpPr>
        <p:spPr>
          <a:xfrm>
            <a:off x="6474278" y="1184814"/>
            <a:ext cx="5494360" cy="523220"/>
          </a:xfrm>
          <a:prstGeom prst="rect">
            <a:avLst/>
          </a:prstGeom>
          <a:noFill/>
        </p:spPr>
        <p:txBody>
          <a:bodyPr wrap="square" rtlCol="0">
            <a:spAutoFit/>
          </a:bodyPr>
          <a:lstStyle/>
          <a:p>
            <a:r>
              <a:rPr lang="en-US" sz="2800" b="1" dirty="0" smtClean="0">
                <a:solidFill>
                  <a:srgbClr val="FFFFFF"/>
                </a:solidFill>
                <a:latin typeface="+mj-lt"/>
              </a:rPr>
              <a:t>Documentation &amp; articles</a:t>
            </a:r>
            <a:endParaRPr lang="en-US" sz="2800" b="1" dirty="0">
              <a:solidFill>
                <a:srgbClr val="FFFFFF"/>
              </a:solidFill>
              <a:latin typeface="+mj-lt"/>
            </a:endParaRPr>
          </a:p>
        </p:txBody>
      </p:sp>
      <p:grpSp>
        <p:nvGrpSpPr>
          <p:cNvPr id="4" name="Group 3"/>
          <p:cNvGrpSpPr/>
          <p:nvPr/>
        </p:nvGrpSpPr>
        <p:grpSpPr>
          <a:xfrm>
            <a:off x="-78086" y="3878600"/>
            <a:ext cx="11212857" cy="2443269"/>
            <a:chOff x="-78086" y="4421525"/>
            <a:chExt cx="11212857" cy="2443269"/>
          </a:xfrm>
        </p:grpSpPr>
        <p:grpSp>
          <p:nvGrpSpPr>
            <p:cNvPr id="17" name="Group 16"/>
            <p:cNvGrpSpPr/>
            <p:nvPr/>
          </p:nvGrpSpPr>
          <p:grpSpPr>
            <a:xfrm>
              <a:off x="-78086" y="4421525"/>
              <a:ext cx="11212857" cy="2443269"/>
              <a:chOff x="213994" y="1521133"/>
              <a:chExt cx="8409612" cy="2039887"/>
            </a:xfrm>
          </p:grpSpPr>
          <p:sp>
            <p:nvSpPr>
              <p:cNvPr id="18" name="Rectangle 17"/>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351332" y="2327598"/>
                <a:ext cx="8272274" cy="1233422"/>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2400" dirty="0">
                    <a:solidFill>
                      <a:schemeClr val="tx1"/>
                    </a:solidFill>
                  </a:rPr>
                  <a:t>HW-721H </a:t>
                </a:r>
                <a:r>
                  <a:rPr lang="en-US" sz="2400" dirty="0" smtClean="0">
                    <a:solidFill>
                      <a:schemeClr val="tx1"/>
                    </a:solidFill>
                  </a:rPr>
                  <a:t>– </a:t>
                </a:r>
                <a:r>
                  <a:rPr lang="en-US" sz="2400" dirty="0">
                    <a:solidFill>
                      <a:schemeClr val="tx1"/>
                    </a:solidFill>
                  </a:rPr>
                  <a:t>Experiencing Windows Driver Kit integration with Visual Studio</a:t>
                </a:r>
                <a:endParaRPr lang="en-US" sz="2400" dirty="0" smtClean="0">
                  <a:solidFill>
                    <a:schemeClr val="tx1"/>
                  </a:solidFill>
                </a:endParaRPr>
              </a:p>
              <a:p>
                <a:pPr marL="914400" lvl="1" indent="-457200">
                  <a:lnSpc>
                    <a:spcPct val="100000"/>
                  </a:lnSpc>
                  <a:spcBef>
                    <a:spcPts val="0"/>
                  </a:spcBef>
                  <a:buClrTx/>
                  <a:buSzTx/>
                  <a:buFont typeface="Arial" pitchFamily="34" charset="0"/>
                  <a:buChar char="•"/>
                </a:pPr>
                <a:r>
                  <a:rPr lang="en-US" sz="2400" dirty="0">
                    <a:solidFill>
                      <a:schemeClr val="tx1"/>
                    </a:solidFill>
                  </a:rPr>
                  <a:t>HW-61H </a:t>
                </a:r>
                <a:r>
                  <a:rPr lang="en-US" sz="2400" dirty="0" smtClean="0">
                    <a:solidFill>
                      <a:schemeClr val="tx1"/>
                    </a:solidFill>
                  </a:rPr>
                  <a:t>– </a:t>
                </a:r>
                <a:r>
                  <a:rPr lang="en-US" sz="2400" dirty="0">
                    <a:solidFill>
                      <a:schemeClr val="tx1"/>
                    </a:solidFill>
                  </a:rPr>
                  <a:t>Experiencing the assessment tools in Windows 8</a:t>
                </a:r>
                <a:endParaRPr lang="en-US" sz="2400" dirty="0" smtClean="0">
                  <a:solidFill>
                    <a:schemeClr val="tx1"/>
                  </a:solidFill>
                </a:endParaRPr>
              </a:p>
              <a:p>
                <a:pPr marL="914400" lvl="1" indent="-457200">
                  <a:lnSpc>
                    <a:spcPct val="100000"/>
                  </a:lnSpc>
                  <a:spcBef>
                    <a:spcPts val="0"/>
                  </a:spcBef>
                  <a:buClrTx/>
                  <a:buSzTx/>
                  <a:buFont typeface="Arial" pitchFamily="34" charset="0"/>
                  <a:buChar char="•"/>
                </a:pPr>
                <a:r>
                  <a:rPr lang="en-US" sz="2400" dirty="0">
                    <a:solidFill>
                      <a:schemeClr val="tx1"/>
                    </a:solidFill>
                  </a:rPr>
                  <a:t>HW-719H </a:t>
                </a:r>
                <a:r>
                  <a:rPr lang="en-US" sz="2400" dirty="0" smtClean="0">
                    <a:solidFill>
                      <a:schemeClr val="tx1"/>
                    </a:solidFill>
                  </a:rPr>
                  <a:t>– </a:t>
                </a:r>
                <a:r>
                  <a:rPr lang="en-US" sz="2400" dirty="0">
                    <a:solidFill>
                      <a:schemeClr val="tx1"/>
                    </a:solidFill>
                  </a:rPr>
                  <a:t>Experiencing the Windows Hardware Certification Kit</a:t>
                </a:r>
                <a:endParaRPr lang="en-US" sz="2400" dirty="0" smtClean="0">
                  <a:solidFill>
                    <a:schemeClr val="tx1"/>
                  </a:solidFill>
                </a:endParaRPr>
              </a:p>
              <a:p>
                <a:pPr marL="914400" lvl="1" indent="-457200">
                  <a:lnSpc>
                    <a:spcPct val="100000"/>
                  </a:lnSpc>
                  <a:spcBef>
                    <a:spcPts val="0"/>
                  </a:spcBef>
                  <a:buClrTx/>
                  <a:buSzTx/>
                  <a:buFont typeface="Arial" pitchFamily="34" charset="0"/>
                  <a:buChar char="•"/>
                </a:pPr>
                <a:r>
                  <a:rPr lang="en-US" sz="2400" dirty="0">
                    <a:solidFill>
                      <a:schemeClr val="tx1"/>
                    </a:solidFill>
                  </a:rPr>
                  <a:t>HW-716H </a:t>
                </a:r>
                <a:r>
                  <a:rPr lang="en-US" sz="2400" dirty="0" smtClean="0">
                    <a:solidFill>
                      <a:schemeClr val="tx1"/>
                    </a:solidFill>
                  </a:rPr>
                  <a:t>– </a:t>
                </a:r>
                <a:r>
                  <a:rPr lang="en-US" sz="2400" dirty="0">
                    <a:solidFill>
                      <a:schemeClr val="tx1"/>
                    </a:solidFill>
                  </a:rPr>
                  <a:t>Windows compatibility and readiness labs for devices and apps</a:t>
                </a:r>
                <a:endParaRPr lang="en-US" sz="2400" dirty="0">
                  <a:solidFill>
                    <a:srgbClr val="FFFFFF"/>
                  </a:solidFill>
                </a:endParaRPr>
              </a:p>
            </p:txBody>
          </p:sp>
        </p:grpSp>
        <p:sp>
          <p:nvSpPr>
            <p:cNvPr id="20" name="TextBox 19"/>
            <p:cNvSpPr txBox="1"/>
            <p:nvPr/>
          </p:nvSpPr>
          <p:spPr>
            <a:xfrm>
              <a:off x="519112" y="4899750"/>
              <a:ext cx="5367988" cy="523220"/>
            </a:xfrm>
            <a:prstGeom prst="rect">
              <a:avLst/>
            </a:prstGeom>
            <a:noFill/>
          </p:spPr>
          <p:txBody>
            <a:bodyPr wrap="square" rtlCol="0">
              <a:spAutoFit/>
            </a:bodyPr>
            <a:lstStyle/>
            <a:p>
              <a:r>
                <a:rPr lang="en-US" sz="2800" b="1" dirty="0" smtClean="0">
                  <a:solidFill>
                    <a:srgbClr val="FFFFFF"/>
                  </a:solidFill>
                  <a:latin typeface="+mj-lt"/>
                </a:rPr>
                <a:t>Hands-on Labs</a:t>
              </a:r>
              <a:endParaRPr lang="en-US" sz="2800" b="1" dirty="0">
                <a:solidFill>
                  <a:srgbClr val="FFFFFF"/>
                </a:solidFill>
                <a:latin typeface="+mj-lt"/>
              </a:endParaRPr>
            </a:p>
          </p:txBody>
        </p:sp>
      </p:grpSp>
      <p:sp>
        <p:nvSpPr>
          <p:cNvPr id="5" name="Rectangle 4"/>
          <p:cNvSpPr/>
          <p:nvPr/>
        </p:nvSpPr>
        <p:spPr>
          <a:xfrm>
            <a:off x="6395448" y="1712281"/>
            <a:ext cx="5487522" cy="2677656"/>
          </a:xfrm>
          <a:prstGeom prst="rect">
            <a:avLst/>
          </a:prstGeom>
        </p:spPr>
        <p:txBody>
          <a:bodyPr wrap="square">
            <a:spAutoFit/>
          </a:bodyPr>
          <a:lstStyle/>
          <a:p>
            <a:pPr marL="342900" lvl="0" indent="-342900">
              <a:buFont typeface="Arial" pitchFamily="34" charset="0"/>
              <a:buChar char="•"/>
            </a:pPr>
            <a:r>
              <a:rPr lang="en-US" sz="2400" u="sng" dirty="0">
                <a:hlinkClick r:id="rId3"/>
              </a:rPr>
              <a:t>Driver Development Tools </a:t>
            </a:r>
            <a:endParaRPr lang="en-US" sz="2400" dirty="0"/>
          </a:p>
          <a:p>
            <a:pPr marL="342900" lvl="0" indent="-342900">
              <a:buFont typeface="Arial" pitchFamily="34" charset="0"/>
              <a:buChar char="•"/>
            </a:pPr>
            <a:r>
              <a:rPr lang="en-US" sz="2400" u="sng" dirty="0">
                <a:hlinkClick r:id="rId4"/>
              </a:rPr>
              <a:t>Developing, Testing, and Deploying Drivers</a:t>
            </a:r>
            <a:endParaRPr lang="en-US" sz="2400" dirty="0"/>
          </a:p>
          <a:p>
            <a:pPr marL="342900" lvl="0" indent="-342900">
              <a:buFont typeface="Arial" pitchFamily="34" charset="0"/>
              <a:buChar char="•"/>
            </a:pPr>
            <a:r>
              <a:rPr lang="en-US" sz="2400" u="sng" dirty="0">
                <a:hlinkClick r:id="rId5"/>
              </a:rPr>
              <a:t>Windows Hardware Developer Center Dashboard</a:t>
            </a:r>
            <a:endParaRPr lang="en-US" sz="2400" dirty="0"/>
          </a:p>
          <a:p>
            <a:pPr marL="342900" lvl="0" indent="-342900">
              <a:buFont typeface="Arial" pitchFamily="34" charset="0"/>
              <a:buChar char="•"/>
            </a:pPr>
            <a:r>
              <a:rPr lang="en-US" sz="2400" u="sng" dirty="0">
                <a:hlinkClick r:id="rId6"/>
              </a:rPr>
              <a:t>Windows Hardware </a:t>
            </a:r>
            <a:r>
              <a:rPr lang="en-US" sz="2400" u="sng" dirty="0" err="1">
                <a:hlinkClick r:id="rId6"/>
              </a:rPr>
              <a:t>Dev</a:t>
            </a:r>
            <a:r>
              <a:rPr lang="en-US" sz="2400" u="sng" dirty="0">
                <a:hlinkClick r:id="rId6"/>
              </a:rPr>
              <a:t> Center</a:t>
            </a:r>
            <a:endParaRPr lang="en-US" sz="2400" dirty="0"/>
          </a:p>
          <a:p>
            <a:pPr marL="342900" lvl="0" indent="-342900">
              <a:buFont typeface="Arial" pitchFamily="34" charset="0"/>
              <a:buChar char="•"/>
            </a:pPr>
            <a:r>
              <a:rPr lang="en-US" sz="2400" u="sng" dirty="0">
                <a:hlinkClick r:id="rId7"/>
              </a:rPr>
              <a:t>Windows </a:t>
            </a:r>
            <a:r>
              <a:rPr lang="en-US" sz="2400" u="sng" dirty="0" err="1">
                <a:hlinkClick r:id="rId7"/>
              </a:rPr>
              <a:t>Dev</a:t>
            </a:r>
            <a:r>
              <a:rPr lang="en-US" sz="2400" u="sng" dirty="0">
                <a:hlinkClick r:id="rId7"/>
              </a:rPr>
              <a:t> Center</a:t>
            </a:r>
            <a:endParaRPr lang="en-US" sz="2400" dirty="0"/>
          </a:p>
        </p:txBody>
      </p:sp>
    </p:spTree>
    <p:extLst>
      <p:ext uri="{BB962C8B-B14F-4D97-AF65-F5344CB8AC3E}">
        <p14:creationId xmlns:p14="http://schemas.microsoft.com/office/powerpoint/2010/main" val="3731500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55031899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715283769"/>
      </p:ext>
    </p:extLst>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346199"/>
            <a:ext cx="11149012" cy="1428083"/>
          </a:xfrm>
        </p:spPr>
        <p:txBody>
          <a:bodyPr/>
          <a:lstStyle/>
          <a:p>
            <a:r>
              <a:rPr lang="en-US" dirty="0" smtClean="0"/>
              <a:t>Explore the </a:t>
            </a:r>
            <a:r>
              <a:rPr lang="en-US" dirty="0"/>
              <a:t>complete lifecycle for </a:t>
            </a:r>
            <a:r>
              <a:rPr lang="en-US" dirty="0" smtClean="0"/>
              <a:t>creating great hardware experiences for Windows</a:t>
            </a:r>
          </a:p>
          <a:p>
            <a:r>
              <a:rPr lang="en-US" dirty="0" smtClean="0"/>
              <a:t>Show how to use Microsoft investments to get to market faster</a:t>
            </a:r>
          </a:p>
        </p:txBody>
      </p:sp>
      <p:sp>
        <p:nvSpPr>
          <p:cNvPr id="4" name="Title 1"/>
          <p:cNvSpPr txBox="1">
            <a:spLocks/>
          </p:cNvSpPr>
          <p:nvPr/>
        </p:nvSpPr>
        <p:spPr>
          <a:xfrm>
            <a:off x="529618" y="4164840"/>
            <a:ext cx="1114901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dirty="0" smtClean="0"/>
              <a:t>Key </a:t>
            </a:r>
            <a:r>
              <a:rPr lang="en-US" sz="3200" dirty="0"/>
              <a:t>t</a:t>
            </a:r>
            <a:r>
              <a:rPr lang="en-US" sz="3200" dirty="0" smtClean="0"/>
              <a:t>akeaways</a:t>
            </a:r>
            <a:endParaRPr lang="en-US" sz="3200" dirty="0"/>
          </a:p>
        </p:txBody>
      </p:sp>
      <p:sp>
        <p:nvSpPr>
          <p:cNvPr id="5" name="Text Placeholder 2"/>
          <p:cNvSpPr txBox="1">
            <a:spLocks/>
          </p:cNvSpPr>
          <p:nvPr/>
        </p:nvSpPr>
        <p:spPr>
          <a:xfrm>
            <a:off x="529620" y="4746395"/>
            <a:ext cx="11149012" cy="142808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Understand how Microsoft technology investments map to the product lifecycle</a:t>
            </a:r>
          </a:p>
          <a:p>
            <a:r>
              <a:rPr lang="en-US" dirty="0" smtClean="0"/>
              <a:t>Know where to go to find out more</a:t>
            </a:r>
            <a:endParaRPr lang="en-US" dirty="0"/>
          </a:p>
        </p:txBody>
      </p:sp>
    </p:spTree>
    <p:extLst>
      <p:ext uri="{BB962C8B-B14F-4D97-AF65-F5344CB8AC3E}">
        <p14:creationId xmlns:p14="http://schemas.microsoft.com/office/powerpoint/2010/main" val="37709534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25609641"/>
              </p:ext>
            </p:extLst>
          </p:nvPr>
        </p:nvGraphicFramePr>
        <p:xfrm>
          <a:off x="2388411" y="1118255"/>
          <a:ext cx="7541375" cy="5331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8256" y="230116"/>
            <a:ext cx="11149013" cy="609398"/>
          </a:xfrm>
        </p:spPr>
        <p:txBody>
          <a:bodyPr>
            <a:normAutofit/>
          </a:bodyPr>
          <a:lstStyle/>
          <a:p>
            <a:r>
              <a:rPr lang="en-US" dirty="0" smtClean="0"/>
              <a:t>Lifecycle </a:t>
            </a:r>
            <a:r>
              <a:rPr lang="en-US" dirty="0"/>
              <a:t>b</a:t>
            </a:r>
            <a:r>
              <a:rPr lang="en-US" dirty="0" smtClean="0"/>
              <a:t>reakdown</a:t>
            </a:r>
            <a:endParaRPr lang="en-US" dirty="0"/>
          </a:p>
        </p:txBody>
      </p:sp>
    </p:spTree>
    <p:extLst>
      <p:ext uri="{BB962C8B-B14F-4D97-AF65-F5344CB8AC3E}">
        <p14:creationId xmlns:p14="http://schemas.microsoft.com/office/powerpoint/2010/main" val="4322484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7719642" cy="1446550"/>
          </a:xfrm>
          <a:prstGeom prst="rect">
            <a:avLst/>
          </a:prstGeom>
          <a:noFill/>
        </p:spPr>
        <p:txBody>
          <a:bodyPr wrap="square" rtlCol="0">
            <a:spAutoFit/>
          </a:bodyPr>
          <a:lstStyle/>
          <a:p>
            <a:r>
              <a:rPr lang="en-US" sz="4400" dirty="0">
                <a:latin typeface="+mj-lt"/>
              </a:rPr>
              <a:t>Customer and </a:t>
            </a:r>
            <a:r>
              <a:rPr lang="en-US" sz="4400" dirty="0" smtClean="0">
                <a:latin typeface="+mj-lt"/>
              </a:rPr>
              <a:t>partner </a:t>
            </a:r>
            <a:r>
              <a:rPr lang="en-US" sz="4400" dirty="0">
                <a:latin typeface="+mj-lt"/>
              </a:rPr>
              <a:t>c</a:t>
            </a:r>
            <a:r>
              <a:rPr lang="en-US" sz="4400" dirty="0" smtClean="0">
                <a:latin typeface="+mj-lt"/>
              </a:rPr>
              <a:t>onnections</a:t>
            </a:r>
            <a:endParaRPr lang="en-US" sz="4400" dirty="0">
              <a:latin typeface="+mj-lt"/>
            </a:endParaRPr>
          </a:p>
        </p:txBody>
      </p:sp>
    </p:spTree>
    <p:extLst>
      <p:ext uri="{BB962C8B-B14F-4D97-AF65-F5344CB8AC3E}">
        <p14:creationId xmlns:p14="http://schemas.microsoft.com/office/powerpoint/2010/main" val="1242659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Getting started</a:t>
            </a:r>
            <a:r>
              <a:rPr lang="en-US" dirty="0"/>
              <a:t/>
            </a:r>
            <a:br>
              <a:rPr lang="en-US" dirty="0"/>
            </a:br>
            <a:r>
              <a:rPr lang="en-US" sz="3200" dirty="0" smtClean="0">
                <a:gradFill flip="none" rotWithShape="1">
                  <a:gsLst>
                    <a:gs pos="5417">
                      <a:schemeClr val="tx2"/>
                    </a:gs>
                    <a:gs pos="98000">
                      <a:schemeClr val="tx2"/>
                    </a:gs>
                  </a:gsLst>
                  <a:lin ang="5400000" scaled="0"/>
                  <a:tileRect/>
                </a:gradFill>
                <a:latin typeface="+mn-lt"/>
              </a:rPr>
              <a:t>Hardware Developer Center</a:t>
            </a:r>
            <a:endParaRPr lang="en-US" sz="4000" dirty="0">
              <a:latin typeface="+mn-lt"/>
            </a:endParaRPr>
          </a:p>
        </p:txBody>
      </p:sp>
      <p:sp>
        <p:nvSpPr>
          <p:cNvPr id="3" name="Text Placeholder 2"/>
          <p:cNvSpPr>
            <a:spLocks noGrp="1"/>
          </p:cNvSpPr>
          <p:nvPr>
            <p:ph type="body" sz="quarter" idx="10"/>
          </p:nvPr>
        </p:nvSpPr>
        <p:spPr>
          <a:xfrm>
            <a:off x="519114" y="1905000"/>
            <a:ext cx="11149012" cy="2609945"/>
          </a:xfrm>
        </p:spPr>
        <p:txBody>
          <a:bodyPr/>
          <a:lstStyle/>
          <a:p>
            <a:r>
              <a:rPr lang="en-US" dirty="0" smtClean="0"/>
              <a:t>Find </a:t>
            </a:r>
            <a:r>
              <a:rPr lang="en-US" dirty="0"/>
              <a:t>d</a:t>
            </a:r>
            <a:r>
              <a:rPr lang="en-US" dirty="0" smtClean="0"/>
              <a:t>esign information</a:t>
            </a:r>
            <a:endParaRPr lang="en-US" dirty="0"/>
          </a:p>
          <a:p>
            <a:r>
              <a:rPr lang="en-US" dirty="0" smtClean="0"/>
              <a:t>Learn about certification</a:t>
            </a:r>
          </a:p>
          <a:p>
            <a:r>
              <a:rPr lang="en-US" dirty="0"/>
              <a:t>Download development and certification </a:t>
            </a:r>
            <a:r>
              <a:rPr lang="en-US" dirty="0" smtClean="0"/>
              <a:t>kits</a:t>
            </a:r>
            <a:endParaRPr lang="en-US" dirty="0"/>
          </a:p>
          <a:p>
            <a:r>
              <a:rPr lang="en-US" dirty="0" smtClean="0"/>
              <a:t>Participate in forums/communities</a:t>
            </a:r>
          </a:p>
          <a:p>
            <a:r>
              <a:rPr lang="en-US" dirty="0" smtClean="0"/>
              <a:t>Access the MSDN Library</a:t>
            </a:r>
            <a:endParaRPr lang="en-US" dirty="0"/>
          </a:p>
        </p:txBody>
      </p:sp>
    </p:spTree>
    <p:extLst>
      <p:ext uri="{BB962C8B-B14F-4D97-AF65-F5344CB8AC3E}">
        <p14:creationId xmlns:p14="http://schemas.microsoft.com/office/powerpoint/2010/main" val="20053287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Hardware Development Center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000721234"/>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5991"/>
            <a:ext cx="7719642" cy="861774"/>
          </a:xfrm>
          <a:prstGeom prst="rect">
            <a:avLst/>
          </a:prstGeom>
          <a:noFill/>
        </p:spPr>
        <p:txBody>
          <a:bodyPr wrap="square" rtlCol="0">
            <a:spAutoFit/>
          </a:bodyPr>
          <a:lstStyle/>
          <a:p>
            <a:r>
              <a:rPr lang="en-US" sz="5000" dirty="0" smtClean="0">
                <a:solidFill>
                  <a:srgbClr val="FFFFFF"/>
                </a:solidFill>
                <a:latin typeface="+mj-lt"/>
              </a:rPr>
              <a:t>Design and develop</a:t>
            </a:r>
            <a:endParaRPr lang="en-US" sz="5000" dirty="0">
              <a:solidFill>
                <a:srgbClr val="FFFFFF"/>
              </a:solidFill>
              <a:latin typeface="+mj-lt"/>
            </a:endParaRPr>
          </a:p>
        </p:txBody>
      </p:sp>
    </p:spTree>
    <p:extLst>
      <p:ext uri="{BB962C8B-B14F-4D97-AF65-F5344CB8AC3E}">
        <p14:creationId xmlns:p14="http://schemas.microsoft.com/office/powerpoint/2010/main" val="754453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Designing for Windows 8</a:t>
            </a:r>
            <a:r>
              <a:rPr lang="en-US" dirty="0"/>
              <a:t/>
            </a:r>
            <a:br>
              <a:rPr lang="en-US" dirty="0"/>
            </a:br>
            <a:r>
              <a:rPr lang="en-US" sz="3200" dirty="0" smtClean="0">
                <a:gradFill flip="none" rotWithShape="1">
                  <a:gsLst>
                    <a:gs pos="5417">
                      <a:schemeClr val="tx2"/>
                    </a:gs>
                    <a:gs pos="98000">
                      <a:schemeClr val="tx2"/>
                    </a:gs>
                  </a:gsLst>
                  <a:lin ang="5400000" scaled="0"/>
                  <a:tileRect/>
                </a:gradFill>
                <a:latin typeface="+mn-lt"/>
              </a:rPr>
              <a:t>The big </a:t>
            </a:r>
            <a:r>
              <a:rPr lang="en-US" sz="3200" dirty="0">
                <a:gradFill flip="none" rotWithShape="1">
                  <a:gsLst>
                    <a:gs pos="5417">
                      <a:schemeClr val="tx2"/>
                    </a:gs>
                    <a:gs pos="98000">
                      <a:schemeClr val="tx2"/>
                    </a:gs>
                  </a:gsLst>
                  <a:lin ang="5400000" scaled="0"/>
                  <a:tileRect/>
                </a:gradFill>
                <a:latin typeface="+mn-lt"/>
              </a:rPr>
              <a:t>p</a:t>
            </a:r>
            <a:r>
              <a:rPr lang="en-US" sz="3200" dirty="0" smtClean="0">
                <a:gradFill flip="none" rotWithShape="1">
                  <a:gsLst>
                    <a:gs pos="5417">
                      <a:schemeClr val="tx2"/>
                    </a:gs>
                    <a:gs pos="98000">
                      <a:schemeClr val="tx2"/>
                    </a:gs>
                  </a:gsLst>
                  <a:lin ang="5400000" scaled="0"/>
                  <a:tileRect/>
                </a:gradFill>
                <a:latin typeface="+mn-lt"/>
              </a:rPr>
              <a:t>icture</a:t>
            </a:r>
            <a:endParaRPr lang="en-US" sz="4000" dirty="0">
              <a:latin typeface="+mn-lt"/>
            </a:endParaRPr>
          </a:p>
        </p:txBody>
      </p:sp>
      <p:sp>
        <p:nvSpPr>
          <p:cNvPr id="3" name="Text Placeholder 2"/>
          <p:cNvSpPr>
            <a:spLocks noGrp="1"/>
          </p:cNvSpPr>
          <p:nvPr>
            <p:ph type="body" sz="quarter" idx="10"/>
          </p:nvPr>
        </p:nvSpPr>
        <p:spPr>
          <a:xfrm>
            <a:off x="519112" y="1905000"/>
            <a:ext cx="11149012" cy="2406813"/>
          </a:xfrm>
        </p:spPr>
        <p:txBody>
          <a:bodyPr/>
          <a:lstStyle/>
          <a:p>
            <a:r>
              <a:rPr lang="en-US" dirty="0" smtClean="0"/>
              <a:t>Windows 8 puts focus on unique value added by hardware</a:t>
            </a:r>
          </a:p>
          <a:p>
            <a:pPr lvl="1"/>
            <a:r>
              <a:rPr lang="en-US" dirty="0" smtClean="0"/>
              <a:t>Differentiate by providing great end-to-end user experiences</a:t>
            </a:r>
          </a:p>
          <a:p>
            <a:r>
              <a:rPr lang="en-US" dirty="0" smtClean="0"/>
              <a:t>Use Microsoft investments to get to market quickly</a:t>
            </a:r>
          </a:p>
          <a:p>
            <a:pPr lvl="1"/>
            <a:r>
              <a:rPr lang="en-US" dirty="0" smtClean="0"/>
              <a:t>Class drivers fully support default </a:t>
            </a:r>
            <a:r>
              <a:rPr lang="en-US" dirty="0"/>
              <a:t>Windows </a:t>
            </a:r>
            <a:r>
              <a:rPr lang="en-US" dirty="0" smtClean="0"/>
              <a:t>experiences</a:t>
            </a:r>
          </a:p>
          <a:p>
            <a:pPr lvl="1"/>
            <a:r>
              <a:rPr lang="en-US" dirty="0" smtClean="0"/>
              <a:t>In-box functionality can be extended via established interfaces</a:t>
            </a:r>
          </a:p>
        </p:txBody>
      </p:sp>
    </p:spTree>
    <p:extLst>
      <p:ext uri="{BB962C8B-B14F-4D97-AF65-F5344CB8AC3E}">
        <p14:creationId xmlns:p14="http://schemas.microsoft.com/office/powerpoint/2010/main" val="34951868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48C0A4D-D54A-471D-83D8-3A24447B89D0}"/>
</file>

<file path=customXml/itemProps2.xml><?xml version="1.0" encoding="utf-8"?>
<ds:datastoreItem xmlns:ds="http://schemas.openxmlformats.org/officeDocument/2006/customXml" ds:itemID="{A66F6080-C32D-483E-963C-CB046062AE7C}"/>
</file>

<file path=customXml/itemProps3.xml><?xml version="1.0" encoding="utf-8"?>
<ds:datastoreItem xmlns:ds="http://schemas.openxmlformats.org/officeDocument/2006/customXml" ds:itemID="{636B5382-B5BE-4327-9663-B9E5F46C60D2}"/>
</file>

<file path=docProps/app.xml><?xml version="1.0" encoding="utf-8"?>
<Properties xmlns="http://schemas.openxmlformats.org/officeDocument/2006/extended-properties" xmlns:vt="http://schemas.openxmlformats.org/officeDocument/2006/docPropsVTypes">
  <Template>BUILD_Breakout_Template _ SAMPLE for Scott 7.28</Template>
  <TotalTime>4792</TotalTime>
  <Words>1457</Words>
  <Application>Microsoft Office PowerPoint</Application>
  <PresentationFormat>Custom</PresentationFormat>
  <Paragraphs>173</Paragraphs>
  <Slides>28</Slides>
  <Notes>21</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Delivering great hardware solutions for Windows</vt:lpstr>
      <vt:lpstr>Windows 8 investments help hardware partners create great customer experiences.</vt:lpstr>
      <vt:lpstr>Agenda</vt:lpstr>
      <vt:lpstr>Lifecycle breakdown</vt:lpstr>
      <vt:lpstr>PowerPoint Presentation</vt:lpstr>
      <vt:lpstr>Getting started Hardware Developer Center</vt:lpstr>
      <vt:lpstr>Hardware Development Center</vt:lpstr>
      <vt:lpstr>PowerPoint Presentation</vt:lpstr>
      <vt:lpstr>Designing for Windows 8 The big picture</vt:lpstr>
      <vt:lpstr>Designing for Windows 8 Custom experiences</vt:lpstr>
      <vt:lpstr>Designing for Windows 8 Custom Drivers</vt:lpstr>
      <vt:lpstr>Developing for Windows 8 Visual Studio + WDK</vt:lpstr>
      <vt:lpstr>Developing for Windows 8 Driver specific goals</vt:lpstr>
      <vt:lpstr>Creating a device driver and a Metro style app in Visual Studio</vt:lpstr>
      <vt:lpstr>PowerPoint Presentation</vt:lpstr>
      <vt:lpstr>Assessing Windows 8 systems Assessment and Deployment Kit (ADK)</vt:lpstr>
      <vt:lpstr>Performance ssessment  with the ADK</vt:lpstr>
      <vt:lpstr>Certifying Windows 8 Systems Hardware Certification Kit</vt:lpstr>
      <vt:lpstr>PowerPoint Presentation</vt:lpstr>
      <vt:lpstr>Ongoing Relationship HDC Dashboard (going live at beta)</vt:lpstr>
      <vt:lpstr>Windows 8 investments help hardware partners create great customer experiences.</vt:lpstr>
      <vt:lpstr>Summary</vt:lpstr>
      <vt:lpstr>Related sessions</vt:lpstr>
      <vt:lpstr>Related sessions</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HW-733T: Delivering great hardware solutions for Windows</dc:title>
  <dc:subject>BUILD</dc:subject>
  <dc:creator>Kevin Miller</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132</cp:revision>
  <cp:lastPrinted>2010-05-11T05:02:34Z</cp:lastPrinted>
  <dcterms:created xsi:type="dcterms:W3CDTF">2011-08-03T21:25:07Z</dcterms:created>
  <dcterms:modified xsi:type="dcterms:W3CDTF">2011-09-15T16:20:10Z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Test Impact: Security">
    <vt:lpwstr>Not Evaluated</vt:lpwstr>
  </property>
  <property fmtid="{D5CDD505-2E9C-101B-9397-08002B2CF9AE}" pid="21" name="Test Impact: Compatibility">
    <vt:lpwstr>Not Evaluated</vt:lpwstr>
  </property>
  <property fmtid="{D5CDD505-2E9C-101B-9397-08002B2CF9AE}" pid="22" name="Test Impact: Deployment">
    <vt:lpwstr>Not Evaluated</vt:lpwstr>
  </property>
  <property fmtid="{D5CDD505-2E9C-101B-9397-08002B2CF9AE}" pid="23" name="Test Impact: Manageability">
    <vt:lpwstr>Not Evaluated</vt:lpwstr>
  </property>
  <property fmtid="{D5CDD505-2E9C-101B-9397-08002B2CF9AE}" pid="24" name="Test Impact: Serviceability">
    <vt:lpwstr>Not Evaluated</vt:lpwstr>
  </property>
  <property fmtid="{D5CDD505-2E9C-101B-9397-08002B2CF9AE}" pid="25" name="Test Impact: Dev Experience">
    <vt:lpwstr>Not Evaluated</vt:lpwstr>
  </property>
  <property fmtid="{D5CDD505-2E9C-101B-9397-08002B2CF9AE}" pid="26" name="Test Impact: Hardware Requirements">
    <vt:lpwstr>Not Evaluated</vt:lpwstr>
  </property>
  <property fmtid="{D5CDD505-2E9C-101B-9397-08002B2CF9AE}" pid="27" name="Test Impact: World Readiness">
    <vt:lpwstr>Not Evaluated</vt:lpwstr>
  </property>
  <property fmtid="{D5CDD505-2E9C-101B-9397-08002B2CF9AE}" pid="28" name="Test Impact: Perf">
    <vt:lpwstr>Not Evaluated</vt:lpwstr>
  </property>
  <property fmtid="{D5CDD505-2E9C-101B-9397-08002B2CF9AE}" pid="29" name="Test Impact: Reliability">
    <vt:lpwstr>Not Evaluated</vt:lpwstr>
  </property>
  <property fmtid="{D5CDD505-2E9C-101B-9397-08002B2CF9AE}" pid="30" name="Test Impact: Accessibility">
    <vt:lpwstr>Not Evaluated</vt:lpwstr>
  </property>
  <property fmtid="{D5CDD505-2E9C-101B-9397-08002B2CF9AE}" pid="31" name="Doc Status">
    <vt:lpwstr>Placeholder</vt:lpwstr>
  </property>
  <property fmtid="{D5CDD505-2E9C-101B-9397-08002B2CF9AE}" pid="32" name="Doc Owner">
    <vt:lpwstr/>
  </property>
  <property fmtid="{D5CDD505-2E9C-101B-9397-08002B2CF9AE}" pid="33" name="Doc Type">
    <vt:lpwstr>Other</vt:lpwstr>
  </property>
</Properties>
</file>