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33" r:id="rId6"/>
    <p:sldMasterId id="2147483754" r:id="rId7"/>
    <p:sldMasterId id="2147483774" r:id="rId8"/>
    <p:sldMasterId id="2147483776" r:id="rId9"/>
    <p:sldMasterId id="2147483788" r:id="rId10"/>
  </p:sldMasterIdLst>
  <p:notesMasterIdLst>
    <p:notesMasterId r:id="rId56"/>
  </p:notesMasterIdLst>
  <p:handoutMasterIdLst>
    <p:handoutMasterId r:id="rId57"/>
  </p:handoutMasterIdLst>
  <p:sldIdLst>
    <p:sldId id="430" r:id="rId11"/>
    <p:sldId id="610" r:id="rId12"/>
    <p:sldId id="641" r:id="rId13"/>
    <p:sldId id="623" r:id="rId14"/>
    <p:sldId id="642" r:id="rId15"/>
    <p:sldId id="626" r:id="rId16"/>
    <p:sldId id="659" r:id="rId17"/>
    <p:sldId id="667" r:id="rId18"/>
    <p:sldId id="618" r:id="rId19"/>
    <p:sldId id="650" r:id="rId20"/>
    <p:sldId id="660" r:id="rId21"/>
    <p:sldId id="666" r:id="rId22"/>
    <p:sldId id="629" r:id="rId23"/>
    <p:sldId id="649" r:id="rId24"/>
    <p:sldId id="661" r:id="rId25"/>
    <p:sldId id="665" r:id="rId26"/>
    <p:sldId id="631" r:id="rId27"/>
    <p:sldId id="658" r:id="rId28"/>
    <p:sldId id="662" r:id="rId29"/>
    <p:sldId id="664" r:id="rId30"/>
    <p:sldId id="644" r:id="rId31"/>
    <p:sldId id="648" r:id="rId32"/>
    <p:sldId id="645" r:id="rId33"/>
    <p:sldId id="646" r:id="rId34"/>
    <p:sldId id="695" r:id="rId35"/>
    <p:sldId id="647" r:id="rId36"/>
    <p:sldId id="675" r:id="rId37"/>
    <p:sldId id="676" r:id="rId38"/>
    <p:sldId id="682" r:id="rId39"/>
    <p:sldId id="683" r:id="rId40"/>
    <p:sldId id="684" r:id="rId41"/>
    <p:sldId id="685" r:id="rId42"/>
    <p:sldId id="686" r:id="rId43"/>
    <p:sldId id="687" r:id="rId44"/>
    <p:sldId id="688" r:id="rId45"/>
    <p:sldId id="689" r:id="rId46"/>
    <p:sldId id="690" r:id="rId47"/>
    <p:sldId id="678" r:id="rId48"/>
    <p:sldId id="679" r:id="rId49"/>
    <p:sldId id="693" r:id="rId50"/>
    <p:sldId id="691" r:id="rId51"/>
    <p:sldId id="692" r:id="rId52"/>
    <p:sldId id="694" r:id="rId53"/>
    <p:sldId id="677" r:id="rId54"/>
    <p:sldId id="377" r:id="rId5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203ABEB-2F91-4EB4-811D-90E6A31DF5A2}">
          <p14:sldIdLst>
            <p14:sldId id="430"/>
            <p14:sldId id="610"/>
            <p14:sldId id="641"/>
            <p14:sldId id="623"/>
            <p14:sldId id="642"/>
            <p14:sldId id="626"/>
            <p14:sldId id="659"/>
            <p14:sldId id="667"/>
            <p14:sldId id="618"/>
            <p14:sldId id="650"/>
            <p14:sldId id="660"/>
            <p14:sldId id="666"/>
            <p14:sldId id="629"/>
            <p14:sldId id="649"/>
            <p14:sldId id="661"/>
            <p14:sldId id="665"/>
            <p14:sldId id="631"/>
            <p14:sldId id="658"/>
            <p14:sldId id="662"/>
            <p14:sldId id="664"/>
            <p14:sldId id="644"/>
            <p14:sldId id="648"/>
            <p14:sldId id="645"/>
            <p14:sldId id="646"/>
            <p14:sldId id="695"/>
            <p14:sldId id="647"/>
          </p14:sldIdLst>
        </p14:section>
        <p14:section name="Body of Presentation" id="{3134B837-DC82-4AD0-A289-C27747844212}">
          <p14:sldIdLst>
            <p14:sldId id="675"/>
            <p14:sldId id="676"/>
            <p14:sldId id="682"/>
            <p14:sldId id="683"/>
            <p14:sldId id="684"/>
            <p14:sldId id="685"/>
            <p14:sldId id="686"/>
            <p14:sldId id="687"/>
            <p14:sldId id="688"/>
            <p14:sldId id="689"/>
            <p14:sldId id="690"/>
            <p14:sldId id="678"/>
            <p14:sldId id="679"/>
            <p14:sldId id="693"/>
            <p14:sldId id="691"/>
            <p14:sldId id="692"/>
            <p14:sldId id="694"/>
            <p14:sldId id="677"/>
            <p14:sldId id="37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Goldstein" initials="RG"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C46"/>
    <a:srgbClr val="457EC1"/>
    <a:srgbClr val="EF4423"/>
    <a:srgbClr val="59CC0E"/>
    <a:srgbClr val="0087FF"/>
    <a:srgbClr val="FF3C00"/>
    <a:srgbClr val="FFFFFF"/>
    <a:srgbClr val="F8F57B"/>
    <a:srgbClr val="0000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477" autoAdjust="0"/>
    <p:restoredTop sz="92317" autoAdjust="0"/>
  </p:normalViewPr>
  <p:slideViewPr>
    <p:cSldViewPr snapToGrid="0">
      <p:cViewPr varScale="1">
        <p:scale>
          <a:sx n="110" d="100"/>
          <a:sy n="110" d="100"/>
        </p:scale>
        <p:origin x="-738" y="-78"/>
      </p:cViewPr>
      <p:guideLst>
        <p:guide orient="horz" pos="144"/>
        <p:guide orient="horz" pos="1200"/>
        <p:guide orient="horz" pos="2173"/>
        <p:guide orient="horz" pos="4176"/>
        <p:guide orient="horz" pos="1488"/>
        <p:guide orient="horz" pos="454"/>
        <p:guide pos="3840"/>
        <p:guide pos="327"/>
        <p:guide pos="1190"/>
        <p:guide pos="7350"/>
        <p:guide pos="7063"/>
        <p:guide pos="611"/>
      </p:guideLst>
    </p:cSldViewPr>
  </p:slideViewPr>
  <p:notesTextViewPr>
    <p:cViewPr>
      <p:scale>
        <a:sx n="100" d="100"/>
        <a:sy n="100" d="100"/>
      </p:scale>
      <p:origin x="0" y="0"/>
    </p:cViewPr>
  </p:notesTextViewPr>
  <p:sorterViewPr>
    <p:cViewPr>
      <p:scale>
        <a:sx n="30" d="100"/>
        <a:sy n="30" d="100"/>
      </p:scale>
      <p:origin x="0" y="0"/>
    </p:cViewPr>
  </p:sorterViewPr>
  <p:notesViewPr>
    <p:cSldViewPr snapToGrid="0" showGuides="1">
      <p:cViewPr varScale="1">
        <p:scale>
          <a:sx n="80" d="100"/>
          <a:sy n="80" d="100"/>
        </p:scale>
        <p:origin x="-29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9/14/2011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9/14/2011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5:56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128258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pPr/>
              <a:t>12</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3961099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3128258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pPr/>
              <a:t>16</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396109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3128258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pPr/>
              <a:t>20</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3961971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5:56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3470140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A4ABD-046D-4B62-9F3A-DA4F74D4CE05}" type="slidenum">
              <a:rPr lang="en-US" smtClean="0"/>
              <a:pPr/>
              <a:t>35</a:t>
            </a:fld>
            <a:endParaRPr lang="en-US"/>
          </a:p>
        </p:txBody>
      </p:sp>
    </p:spTree>
    <p:extLst>
      <p:ext uri="{BB962C8B-B14F-4D97-AF65-F5344CB8AC3E}">
        <p14:creationId xmlns:p14="http://schemas.microsoft.com/office/powerpoint/2010/main" val="789609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pPr/>
              <a:t>3</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630253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pPr/>
              <a:t>5</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02592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312825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pPr/>
              <a:t>8</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961099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alkin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accent6">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23192216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94360284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074851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3012050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20042554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pPr/>
              <a:t>9/14/2011</a:t>
            </a:fld>
            <a:endParaRPr lang="en-US" dirty="0"/>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pPr algn="l"/>
            <a:r>
              <a:rPr lang="en-US" smtClean="0"/>
              <a:t>MICROSOFT CONFIDENTIAL</a:t>
            </a:r>
            <a:endParaRPr lang="en-US" dirty="0"/>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8383897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pPr/>
              <a:t>9/14/2011</a:t>
            </a:fld>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825166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pPr/>
              <a:t>9/14/2011</a:t>
            </a:fld>
            <a:endParaRPr lang="en-US" dirty="0"/>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smtClean="0"/>
              <a:t>MICROSOFT CONFIDENTIAL</a:t>
            </a:r>
            <a:endParaRPr lang="en-US" dirty="0"/>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7687532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27900502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766951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6" y="5644122"/>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6"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484"/>
            <a:ext cx="12203941" cy="6849517"/>
          </a:xfrm>
          <a:prstGeom prst="rect">
            <a:avLst/>
          </a:prstGeom>
        </p:spPr>
      </p:pic>
    </p:spTree>
    <p:extLst>
      <p:ext uri="{BB962C8B-B14F-4D97-AF65-F5344CB8AC3E}">
        <p14:creationId xmlns:p14="http://schemas.microsoft.com/office/powerpoint/2010/main" val="34621902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0" name="Rectangle 19"/>
          <p:cNvSpPr/>
          <p:nvPr userDrawn="1"/>
        </p:nvSpPr>
        <p:spPr>
          <a:xfrm>
            <a:off x="-793" y="1"/>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grpSp>
        <p:nvGrpSpPr>
          <p:cNvPr id="2" name="Group 21"/>
          <p:cNvGrpSpPr/>
          <p:nvPr userDrawn="1"/>
        </p:nvGrpSpPr>
        <p:grpSpPr>
          <a:xfrm>
            <a:off x="-15109" y="1"/>
            <a:ext cx="12203939"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p:cNvSpPr/>
          <p:nvPr userDrawn="1"/>
        </p:nvSpPr>
        <p:spPr>
          <a:xfrm>
            <a:off x="5" y="3581400"/>
            <a:ext cx="12188822"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sp>
        <p:nvSpPr>
          <p:cNvPr id="11" name="Date Placeholder 10"/>
          <p:cNvSpPr>
            <a:spLocks noGrp="1"/>
          </p:cNvSpPr>
          <p:nvPr>
            <p:ph type="dt" sz="half" idx="10"/>
          </p:nvPr>
        </p:nvSpPr>
        <p:spPr>
          <a:xfrm>
            <a:off x="1206794" y="6324600"/>
            <a:ext cx="1221110" cy="152400"/>
          </a:xfrm>
          <a:prstGeom prst="rect">
            <a:avLst/>
          </a:prstGeom>
        </p:spPr>
        <p:txBody>
          <a:bodyPr lIns="85679" tIns="42840" rIns="85679" bIns="42840"/>
          <a:lstStyle/>
          <a:p>
            <a:fld id="{3EBBC3FC-7A95-446A-8885-5602F35F550A}" type="datetime1">
              <a:rPr lang="en-US" smtClean="0"/>
              <a:pPr/>
              <a:t>9/14/2011</a:t>
            </a:fld>
            <a:endParaRPr lang="en-US" dirty="0"/>
          </a:p>
        </p:txBody>
      </p:sp>
      <p:sp>
        <p:nvSpPr>
          <p:cNvPr id="12" name="Slide Number Placeholder 11"/>
          <p:cNvSpPr>
            <a:spLocks noGrp="1"/>
          </p:cNvSpPr>
          <p:nvPr>
            <p:ph type="sldNum" sz="quarter" idx="11"/>
          </p:nvPr>
        </p:nvSpPr>
        <p:spPr>
          <a:xfrm>
            <a:off x="614136" y="6324600"/>
            <a:ext cx="516286" cy="152400"/>
          </a:xfrm>
          <a:prstGeom prst="rect">
            <a:avLst/>
          </a:prstGeom>
        </p:spPr>
        <p:txBody>
          <a:bodyPr lIns="85679" tIns="42840" rIns="85679" bIns="42840"/>
          <a:lstStyle/>
          <a:p>
            <a:pPr algn="l"/>
            <a:r>
              <a:rPr lang="en-US" smtClean="0"/>
              <a:t>PAGE </a:t>
            </a:r>
            <a:fld id="{711B4CA8-52BE-46B1-A536-58CE1A3FAF74}" type="slidenum">
              <a:rPr lang="en-US" smtClean="0"/>
              <a:pPr algn="l"/>
              <a:t>‹#›</a:t>
            </a:fld>
            <a:endParaRPr lang="en-US" dirty="0"/>
          </a:p>
        </p:txBody>
      </p:sp>
      <p:sp>
        <p:nvSpPr>
          <p:cNvPr id="13" name="Footer Placeholder 12"/>
          <p:cNvSpPr>
            <a:spLocks noGrp="1"/>
          </p:cNvSpPr>
          <p:nvPr>
            <p:ph type="ftr" sz="quarter" idx="12"/>
          </p:nvPr>
        </p:nvSpPr>
        <p:spPr>
          <a:xfrm>
            <a:off x="614140" y="6461651"/>
            <a:ext cx="1813766" cy="128574"/>
          </a:xfrm>
          <a:prstGeom prst="rect">
            <a:avLst/>
          </a:prstGeom>
        </p:spPr>
        <p:txBody>
          <a:bodyPr lIns="85679" tIns="42840" rIns="85679" bIns="42840"/>
          <a:lstStyle/>
          <a:p>
            <a:pPr algn="l"/>
            <a:r>
              <a:rPr lang="en-US" smtClean="0"/>
              <a:t>MICROSOFT CONFIDENTIAL</a:t>
            </a:r>
            <a:endParaRPr lang="en-US" dirty="0"/>
          </a:p>
        </p:txBody>
      </p:sp>
      <p:sp>
        <p:nvSpPr>
          <p:cNvPr id="14" name="Text Placeholder 3"/>
          <p:cNvSpPr>
            <a:spLocks noGrp="1"/>
          </p:cNvSpPr>
          <p:nvPr>
            <p:ph type="body" sz="half" idx="2"/>
          </p:nvPr>
        </p:nvSpPr>
        <p:spPr>
          <a:xfrm>
            <a:off x="609447" y="5943600"/>
            <a:ext cx="9547912" cy="304800"/>
          </a:xfrm>
        </p:spPr>
        <p:txBody>
          <a:bodyPr>
            <a:noAutofit/>
          </a:bodyPr>
          <a:lstStyle>
            <a:lvl1pPr marL="0" indent="0">
              <a:lnSpc>
                <a:spcPts val="1775"/>
              </a:lnSpc>
              <a:spcBef>
                <a:spcPts val="0"/>
              </a:spcBef>
              <a:spcAft>
                <a:spcPts val="0"/>
              </a:spcAft>
              <a:buNone/>
              <a:defRPr sz="1400" spc="-39" baseline="0"/>
            </a:lvl1pPr>
            <a:lvl2pPr marL="450649" indent="0">
              <a:buNone/>
              <a:defRPr sz="1100"/>
            </a:lvl2pPr>
            <a:lvl3pPr marL="901298" indent="0">
              <a:buNone/>
              <a:defRPr sz="1000"/>
            </a:lvl3pPr>
            <a:lvl4pPr marL="1351948" indent="0">
              <a:buNone/>
              <a:defRPr sz="800"/>
            </a:lvl4pPr>
            <a:lvl5pPr marL="1802597" indent="0">
              <a:buNone/>
              <a:defRPr sz="800"/>
            </a:lvl5pPr>
            <a:lvl6pPr marL="2253245" indent="0">
              <a:buNone/>
              <a:defRPr sz="800"/>
            </a:lvl6pPr>
            <a:lvl7pPr marL="2703894" indent="0">
              <a:buNone/>
              <a:defRPr sz="800"/>
            </a:lvl7pPr>
            <a:lvl8pPr marL="3154543" indent="0">
              <a:buNone/>
              <a:defRPr sz="800"/>
            </a:lvl8pPr>
            <a:lvl9pPr marL="3605192" indent="0">
              <a:buNone/>
              <a:defRPr sz="800"/>
            </a:lvl9pPr>
          </a:lstStyle>
          <a:p>
            <a:pPr lvl="0"/>
            <a:r>
              <a:rPr lang="en-US" dirty="0" smtClean="0"/>
              <a:t>Click to edit Master text styles</a:t>
            </a:r>
          </a:p>
        </p:txBody>
      </p:sp>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0" name="Rectangle 19"/>
          <p:cNvSpPr/>
          <p:nvPr userDrawn="1"/>
        </p:nvSpPr>
        <p:spPr>
          <a:xfrm>
            <a:off x="-793" y="1"/>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grpSp>
        <p:nvGrpSpPr>
          <p:cNvPr id="22" name="Group 21"/>
          <p:cNvGrpSpPr/>
          <p:nvPr userDrawn="1"/>
        </p:nvGrpSpPr>
        <p:grpSpPr>
          <a:xfrm>
            <a:off x="-15109" y="1"/>
            <a:ext cx="12203939"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p:cNvSpPr/>
          <p:nvPr userDrawn="1"/>
        </p:nvSpPr>
        <p:spPr>
          <a:xfrm>
            <a:off x="5" y="3581400"/>
            <a:ext cx="12188822"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sp>
        <p:nvSpPr>
          <p:cNvPr id="11" name="Date Placeholder 10"/>
          <p:cNvSpPr>
            <a:spLocks noGrp="1"/>
          </p:cNvSpPr>
          <p:nvPr>
            <p:ph type="dt" sz="half" idx="10"/>
          </p:nvPr>
        </p:nvSpPr>
        <p:spPr>
          <a:xfrm>
            <a:off x="1206794" y="6324600"/>
            <a:ext cx="1221110" cy="152400"/>
          </a:xfrm>
          <a:prstGeom prst="rect">
            <a:avLst/>
          </a:prstGeom>
        </p:spPr>
        <p:txBody>
          <a:bodyPr lIns="85679" tIns="42840" rIns="85679" bIns="42840"/>
          <a:lstStyle/>
          <a:p>
            <a:fld id="{3EBBC3FC-7A95-446A-8885-5602F35F550A}" type="datetime1">
              <a:rPr lang="en-US" smtClean="0"/>
              <a:pPr/>
              <a:t>9/14/2011</a:t>
            </a:fld>
            <a:endParaRPr lang="en-US" dirty="0"/>
          </a:p>
        </p:txBody>
      </p:sp>
      <p:sp>
        <p:nvSpPr>
          <p:cNvPr id="12" name="Slide Number Placeholder 11"/>
          <p:cNvSpPr>
            <a:spLocks noGrp="1"/>
          </p:cNvSpPr>
          <p:nvPr>
            <p:ph type="sldNum" sz="quarter" idx="11"/>
          </p:nvPr>
        </p:nvSpPr>
        <p:spPr>
          <a:xfrm>
            <a:off x="614136" y="6324600"/>
            <a:ext cx="516286" cy="152400"/>
          </a:xfrm>
          <a:prstGeom prst="rect">
            <a:avLst/>
          </a:prstGeom>
        </p:spPr>
        <p:txBody>
          <a:bodyPr lIns="85679" tIns="42840" rIns="85679" bIns="42840"/>
          <a:lstStyle/>
          <a:p>
            <a:pPr algn="l"/>
            <a:r>
              <a:rPr lang="en-US" smtClean="0"/>
              <a:t>PAGE </a:t>
            </a:r>
            <a:fld id="{711B4CA8-52BE-46B1-A536-58CE1A3FAF74}" type="slidenum">
              <a:rPr lang="en-US" smtClean="0"/>
              <a:pPr algn="l"/>
              <a:t>‹#›</a:t>
            </a:fld>
            <a:endParaRPr lang="en-US" dirty="0"/>
          </a:p>
        </p:txBody>
      </p:sp>
      <p:sp>
        <p:nvSpPr>
          <p:cNvPr id="13" name="Footer Placeholder 12"/>
          <p:cNvSpPr>
            <a:spLocks noGrp="1"/>
          </p:cNvSpPr>
          <p:nvPr>
            <p:ph type="ftr" sz="quarter" idx="12"/>
          </p:nvPr>
        </p:nvSpPr>
        <p:spPr>
          <a:xfrm>
            <a:off x="614140" y="6461651"/>
            <a:ext cx="1813766" cy="128574"/>
          </a:xfrm>
          <a:prstGeom prst="rect">
            <a:avLst/>
          </a:prstGeom>
        </p:spPr>
        <p:txBody>
          <a:bodyPr lIns="85679" tIns="42840" rIns="85679" bIns="42840"/>
          <a:lstStyle/>
          <a:p>
            <a:pPr algn="l"/>
            <a:r>
              <a:rPr lang="en-US" smtClean="0"/>
              <a:t>MICROSOFT CONFIDENTIAL</a:t>
            </a:r>
            <a:endParaRPr lang="en-US" dirty="0"/>
          </a:p>
        </p:txBody>
      </p:sp>
      <p:sp>
        <p:nvSpPr>
          <p:cNvPr id="14" name="Text Placeholder 3"/>
          <p:cNvSpPr>
            <a:spLocks noGrp="1"/>
          </p:cNvSpPr>
          <p:nvPr>
            <p:ph type="body" sz="half" idx="2"/>
          </p:nvPr>
        </p:nvSpPr>
        <p:spPr>
          <a:xfrm>
            <a:off x="609447" y="5943600"/>
            <a:ext cx="9547912" cy="304800"/>
          </a:xfrm>
        </p:spPr>
        <p:txBody>
          <a:bodyPr>
            <a:noAutofit/>
          </a:bodyPr>
          <a:lstStyle>
            <a:lvl1pPr marL="0" indent="0">
              <a:lnSpc>
                <a:spcPts val="1775"/>
              </a:lnSpc>
              <a:spcBef>
                <a:spcPts val="0"/>
              </a:spcBef>
              <a:spcAft>
                <a:spcPts val="0"/>
              </a:spcAft>
              <a:buNone/>
              <a:defRPr sz="1400" spc="-39" baseline="0"/>
            </a:lvl1pPr>
            <a:lvl2pPr marL="450649" indent="0">
              <a:buNone/>
              <a:defRPr sz="1100"/>
            </a:lvl2pPr>
            <a:lvl3pPr marL="901298" indent="0">
              <a:buNone/>
              <a:defRPr sz="1000"/>
            </a:lvl3pPr>
            <a:lvl4pPr marL="1351948" indent="0">
              <a:buNone/>
              <a:defRPr sz="800"/>
            </a:lvl4pPr>
            <a:lvl5pPr marL="1802597" indent="0">
              <a:buNone/>
              <a:defRPr sz="800"/>
            </a:lvl5pPr>
            <a:lvl6pPr marL="2253245" indent="0">
              <a:buNone/>
              <a:defRPr sz="800"/>
            </a:lvl6pPr>
            <a:lvl7pPr marL="2703894" indent="0">
              <a:buNone/>
              <a:defRPr sz="800"/>
            </a:lvl7pPr>
            <a:lvl8pPr marL="3154543" indent="0">
              <a:buNone/>
              <a:defRPr sz="800"/>
            </a:lvl8pPr>
            <a:lvl9pPr marL="3605192" indent="0">
              <a:buNone/>
              <a:defRPr sz="800"/>
            </a:lvl9pPr>
          </a:lstStyle>
          <a:p>
            <a:pPr lvl="0"/>
            <a:r>
              <a:rPr lang="en-US" dirty="0" smtClean="0"/>
              <a:t>Click to edit Master text styles</a:t>
            </a:r>
          </a:p>
        </p:txBody>
      </p:sp>
    </p:spTree>
    <p:extLst>
      <p:ext uri="{BB962C8B-B14F-4D97-AF65-F5344CB8AC3E}">
        <p14:creationId xmlns:p14="http://schemas.microsoft.com/office/powerpoint/2010/main" val="206711073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0" name="Rectangle 19"/>
          <p:cNvSpPr/>
          <p:nvPr userDrawn="1"/>
        </p:nvSpPr>
        <p:spPr>
          <a:xfrm>
            <a:off x="-793" y="1"/>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grpSp>
        <p:nvGrpSpPr>
          <p:cNvPr id="22" name="Group 21"/>
          <p:cNvGrpSpPr/>
          <p:nvPr userDrawn="1"/>
        </p:nvGrpSpPr>
        <p:grpSpPr>
          <a:xfrm>
            <a:off x="-15109" y="1"/>
            <a:ext cx="12203939"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p:cNvSpPr/>
          <p:nvPr userDrawn="1"/>
        </p:nvSpPr>
        <p:spPr>
          <a:xfrm>
            <a:off x="5" y="3581400"/>
            <a:ext cx="12188822"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sp>
        <p:nvSpPr>
          <p:cNvPr id="11" name="Date Placeholder 10"/>
          <p:cNvSpPr>
            <a:spLocks noGrp="1"/>
          </p:cNvSpPr>
          <p:nvPr>
            <p:ph type="dt" sz="half" idx="10"/>
          </p:nvPr>
        </p:nvSpPr>
        <p:spPr>
          <a:xfrm>
            <a:off x="1206794" y="6324600"/>
            <a:ext cx="1221110" cy="152400"/>
          </a:xfrm>
          <a:prstGeom prst="rect">
            <a:avLst/>
          </a:prstGeom>
        </p:spPr>
        <p:txBody>
          <a:bodyPr lIns="85679" tIns="42840" rIns="85679" bIns="42840"/>
          <a:lstStyle/>
          <a:p>
            <a:fld id="{3EBBC3FC-7A95-446A-8885-5602F35F550A}" type="datetime1">
              <a:rPr lang="en-US" smtClean="0"/>
              <a:pPr/>
              <a:t>9/14/2011</a:t>
            </a:fld>
            <a:endParaRPr lang="en-US" dirty="0"/>
          </a:p>
        </p:txBody>
      </p:sp>
      <p:sp>
        <p:nvSpPr>
          <p:cNvPr id="12" name="Slide Number Placeholder 11"/>
          <p:cNvSpPr>
            <a:spLocks noGrp="1"/>
          </p:cNvSpPr>
          <p:nvPr>
            <p:ph type="sldNum" sz="quarter" idx="11"/>
          </p:nvPr>
        </p:nvSpPr>
        <p:spPr>
          <a:xfrm>
            <a:off x="614136" y="6324600"/>
            <a:ext cx="516286" cy="152400"/>
          </a:xfrm>
          <a:prstGeom prst="rect">
            <a:avLst/>
          </a:prstGeom>
        </p:spPr>
        <p:txBody>
          <a:bodyPr lIns="85679" tIns="42840" rIns="85679" bIns="42840"/>
          <a:lstStyle/>
          <a:p>
            <a:pPr algn="l"/>
            <a:r>
              <a:rPr lang="en-US" smtClean="0"/>
              <a:t>PAGE </a:t>
            </a:r>
            <a:fld id="{711B4CA8-52BE-46B1-A536-58CE1A3FAF74}" type="slidenum">
              <a:rPr lang="en-US" smtClean="0"/>
              <a:pPr algn="l"/>
              <a:t>‹#›</a:t>
            </a:fld>
            <a:endParaRPr lang="en-US" dirty="0"/>
          </a:p>
        </p:txBody>
      </p:sp>
      <p:sp>
        <p:nvSpPr>
          <p:cNvPr id="13" name="Footer Placeholder 12"/>
          <p:cNvSpPr>
            <a:spLocks noGrp="1"/>
          </p:cNvSpPr>
          <p:nvPr>
            <p:ph type="ftr" sz="quarter" idx="12"/>
          </p:nvPr>
        </p:nvSpPr>
        <p:spPr>
          <a:xfrm>
            <a:off x="614140" y="6461651"/>
            <a:ext cx="1813766" cy="128574"/>
          </a:xfrm>
          <a:prstGeom prst="rect">
            <a:avLst/>
          </a:prstGeom>
        </p:spPr>
        <p:txBody>
          <a:bodyPr lIns="85679" tIns="42840" rIns="85679" bIns="42840"/>
          <a:lstStyle/>
          <a:p>
            <a:pPr algn="l"/>
            <a:r>
              <a:rPr lang="en-US" smtClean="0"/>
              <a:t>MICROSOFT CONFIDENTIAL</a:t>
            </a:r>
            <a:endParaRPr lang="en-US" dirty="0"/>
          </a:p>
        </p:txBody>
      </p:sp>
      <p:sp>
        <p:nvSpPr>
          <p:cNvPr id="14" name="Text Placeholder 3"/>
          <p:cNvSpPr>
            <a:spLocks noGrp="1"/>
          </p:cNvSpPr>
          <p:nvPr>
            <p:ph type="body" sz="half" idx="2"/>
          </p:nvPr>
        </p:nvSpPr>
        <p:spPr>
          <a:xfrm>
            <a:off x="609447" y="5943600"/>
            <a:ext cx="9547912" cy="304800"/>
          </a:xfrm>
        </p:spPr>
        <p:txBody>
          <a:bodyPr>
            <a:noAutofit/>
          </a:bodyPr>
          <a:lstStyle>
            <a:lvl1pPr marL="0" indent="0">
              <a:lnSpc>
                <a:spcPts val="1775"/>
              </a:lnSpc>
              <a:spcBef>
                <a:spcPts val="0"/>
              </a:spcBef>
              <a:spcAft>
                <a:spcPts val="0"/>
              </a:spcAft>
              <a:buNone/>
              <a:defRPr sz="1400" spc="-39" baseline="0"/>
            </a:lvl1pPr>
            <a:lvl2pPr marL="450649" indent="0">
              <a:buNone/>
              <a:defRPr sz="1100"/>
            </a:lvl2pPr>
            <a:lvl3pPr marL="901298" indent="0">
              <a:buNone/>
              <a:defRPr sz="1000"/>
            </a:lvl3pPr>
            <a:lvl4pPr marL="1351948" indent="0">
              <a:buNone/>
              <a:defRPr sz="800"/>
            </a:lvl4pPr>
            <a:lvl5pPr marL="1802597" indent="0">
              <a:buNone/>
              <a:defRPr sz="800"/>
            </a:lvl5pPr>
            <a:lvl6pPr marL="2253245" indent="0">
              <a:buNone/>
              <a:defRPr sz="800"/>
            </a:lvl6pPr>
            <a:lvl7pPr marL="2703894" indent="0">
              <a:buNone/>
              <a:defRPr sz="800"/>
            </a:lvl7pPr>
            <a:lvl8pPr marL="3154543" indent="0">
              <a:buNone/>
              <a:defRPr sz="800"/>
            </a:lvl8pPr>
            <a:lvl9pPr marL="3605192" indent="0">
              <a:buNone/>
              <a:defRPr sz="800"/>
            </a:lvl9pPr>
          </a:lstStyle>
          <a:p>
            <a:pPr lvl="0"/>
            <a:r>
              <a:rPr lang="en-US" dirty="0" smtClean="0"/>
              <a:t>Click to edit Master text styles</a:t>
            </a:r>
          </a:p>
        </p:txBody>
      </p:sp>
    </p:spTree>
    <p:extLst>
      <p:ext uri="{BB962C8B-B14F-4D97-AF65-F5344CB8AC3E}">
        <p14:creationId xmlns:p14="http://schemas.microsoft.com/office/powerpoint/2010/main" val="206711073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0" name="Rectangle 19"/>
          <p:cNvSpPr/>
          <p:nvPr userDrawn="1"/>
        </p:nvSpPr>
        <p:spPr>
          <a:xfrm>
            <a:off x="-793" y="1"/>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grpSp>
        <p:nvGrpSpPr>
          <p:cNvPr id="22" name="Group 21"/>
          <p:cNvGrpSpPr/>
          <p:nvPr userDrawn="1"/>
        </p:nvGrpSpPr>
        <p:grpSpPr>
          <a:xfrm>
            <a:off x="-15109" y="1"/>
            <a:ext cx="12203939"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p:cNvSpPr/>
          <p:nvPr userDrawn="1"/>
        </p:nvSpPr>
        <p:spPr>
          <a:xfrm>
            <a:off x="5" y="3581400"/>
            <a:ext cx="12188822"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sp>
        <p:nvSpPr>
          <p:cNvPr id="11" name="Date Placeholder 10"/>
          <p:cNvSpPr>
            <a:spLocks noGrp="1"/>
          </p:cNvSpPr>
          <p:nvPr>
            <p:ph type="dt" sz="half" idx="10"/>
          </p:nvPr>
        </p:nvSpPr>
        <p:spPr>
          <a:xfrm>
            <a:off x="1206794" y="6324600"/>
            <a:ext cx="1221110" cy="152400"/>
          </a:xfrm>
          <a:prstGeom prst="rect">
            <a:avLst/>
          </a:prstGeom>
        </p:spPr>
        <p:txBody>
          <a:bodyPr lIns="85679" tIns="42840" rIns="85679" bIns="42840"/>
          <a:lstStyle/>
          <a:p>
            <a:fld id="{3EBBC3FC-7A95-446A-8885-5602F35F550A}" type="datetime1">
              <a:rPr lang="en-US" smtClean="0"/>
              <a:pPr/>
              <a:t>9/14/2011</a:t>
            </a:fld>
            <a:endParaRPr lang="en-US" dirty="0"/>
          </a:p>
        </p:txBody>
      </p:sp>
      <p:sp>
        <p:nvSpPr>
          <p:cNvPr id="12" name="Slide Number Placeholder 11"/>
          <p:cNvSpPr>
            <a:spLocks noGrp="1"/>
          </p:cNvSpPr>
          <p:nvPr>
            <p:ph type="sldNum" sz="quarter" idx="11"/>
          </p:nvPr>
        </p:nvSpPr>
        <p:spPr>
          <a:xfrm>
            <a:off x="614136" y="6324600"/>
            <a:ext cx="516286" cy="152400"/>
          </a:xfrm>
          <a:prstGeom prst="rect">
            <a:avLst/>
          </a:prstGeom>
        </p:spPr>
        <p:txBody>
          <a:bodyPr lIns="85679" tIns="42840" rIns="85679" bIns="42840"/>
          <a:lstStyle/>
          <a:p>
            <a:pPr algn="l"/>
            <a:r>
              <a:rPr lang="en-US" smtClean="0"/>
              <a:t>PAGE </a:t>
            </a:r>
            <a:fld id="{711B4CA8-52BE-46B1-A536-58CE1A3FAF74}" type="slidenum">
              <a:rPr lang="en-US" smtClean="0"/>
              <a:pPr algn="l"/>
              <a:t>‹#›</a:t>
            </a:fld>
            <a:endParaRPr lang="en-US" dirty="0"/>
          </a:p>
        </p:txBody>
      </p:sp>
      <p:sp>
        <p:nvSpPr>
          <p:cNvPr id="13" name="Footer Placeholder 12"/>
          <p:cNvSpPr>
            <a:spLocks noGrp="1"/>
          </p:cNvSpPr>
          <p:nvPr>
            <p:ph type="ftr" sz="quarter" idx="12"/>
          </p:nvPr>
        </p:nvSpPr>
        <p:spPr>
          <a:xfrm>
            <a:off x="614140" y="6461651"/>
            <a:ext cx="1813766" cy="128574"/>
          </a:xfrm>
          <a:prstGeom prst="rect">
            <a:avLst/>
          </a:prstGeom>
        </p:spPr>
        <p:txBody>
          <a:bodyPr lIns="85679" tIns="42840" rIns="85679" bIns="42840"/>
          <a:lstStyle/>
          <a:p>
            <a:pPr algn="l"/>
            <a:r>
              <a:rPr lang="en-US" smtClean="0"/>
              <a:t>MICROSOFT CONFIDENTIAL</a:t>
            </a:r>
            <a:endParaRPr lang="en-US" dirty="0"/>
          </a:p>
        </p:txBody>
      </p:sp>
      <p:sp>
        <p:nvSpPr>
          <p:cNvPr id="14" name="Text Placeholder 3"/>
          <p:cNvSpPr>
            <a:spLocks noGrp="1"/>
          </p:cNvSpPr>
          <p:nvPr>
            <p:ph type="body" sz="half" idx="2"/>
          </p:nvPr>
        </p:nvSpPr>
        <p:spPr>
          <a:xfrm>
            <a:off x="609447" y="5943600"/>
            <a:ext cx="9547912" cy="304800"/>
          </a:xfrm>
        </p:spPr>
        <p:txBody>
          <a:bodyPr>
            <a:noAutofit/>
          </a:bodyPr>
          <a:lstStyle>
            <a:lvl1pPr marL="0" indent="0">
              <a:lnSpc>
                <a:spcPts val="1775"/>
              </a:lnSpc>
              <a:spcBef>
                <a:spcPts val="0"/>
              </a:spcBef>
              <a:spcAft>
                <a:spcPts val="0"/>
              </a:spcAft>
              <a:buNone/>
              <a:defRPr sz="1400" spc="-39" baseline="0"/>
            </a:lvl1pPr>
            <a:lvl2pPr marL="450649" indent="0">
              <a:buNone/>
              <a:defRPr sz="1100"/>
            </a:lvl2pPr>
            <a:lvl3pPr marL="901298" indent="0">
              <a:buNone/>
              <a:defRPr sz="1000"/>
            </a:lvl3pPr>
            <a:lvl4pPr marL="1351948" indent="0">
              <a:buNone/>
              <a:defRPr sz="800"/>
            </a:lvl4pPr>
            <a:lvl5pPr marL="1802597" indent="0">
              <a:buNone/>
              <a:defRPr sz="800"/>
            </a:lvl5pPr>
            <a:lvl6pPr marL="2253245" indent="0">
              <a:buNone/>
              <a:defRPr sz="800"/>
            </a:lvl6pPr>
            <a:lvl7pPr marL="2703894" indent="0">
              <a:buNone/>
              <a:defRPr sz="800"/>
            </a:lvl7pPr>
            <a:lvl8pPr marL="3154543" indent="0">
              <a:buNone/>
              <a:defRPr sz="800"/>
            </a:lvl8pPr>
            <a:lvl9pPr marL="3605192" indent="0">
              <a:buNone/>
              <a:defRPr sz="800"/>
            </a:lvl9pPr>
          </a:lstStyle>
          <a:p>
            <a:pPr lvl="0"/>
            <a:r>
              <a:rPr lang="en-US" dirty="0" smtClean="0"/>
              <a:t>Click to edit Master text styles</a:t>
            </a:r>
          </a:p>
        </p:txBody>
      </p:sp>
    </p:spTree>
    <p:extLst>
      <p:ext uri="{BB962C8B-B14F-4D97-AF65-F5344CB8AC3E}">
        <p14:creationId xmlns:p14="http://schemas.microsoft.com/office/powerpoint/2010/main" val="20671107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0" name="Rectangle 19"/>
          <p:cNvSpPr/>
          <p:nvPr userDrawn="1"/>
        </p:nvSpPr>
        <p:spPr>
          <a:xfrm>
            <a:off x="-793" y="1"/>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grpSp>
        <p:nvGrpSpPr>
          <p:cNvPr id="22" name="Group 21"/>
          <p:cNvGrpSpPr/>
          <p:nvPr userDrawn="1"/>
        </p:nvGrpSpPr>
        <p:grpSpPr>
          <a:xfrm>
            <a:off x="-15109" y="1"/>
            <a:ext cx="12203939"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p:cNvSpPr/>
          <p:nvPr userDrawn="1"/>
        </p:nvSpPr>
        <p:spPr>
          <a:xfrm>
            <a:off x="5" y="3581400"/>
            <a:ext cx="12188822"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130" tIns="45065" rIns="90130" bIns="45065" rtlCol="0" anchor="ctr"/>
          <a:lstStyle/>
          <a:p>
            <a:pPr algn="ctr"/>
            <a:endParaRPr lang="en-US"/>
          </a:p>
        </p:txBody>
      </p:sp>
      <p:sp>
        <p:nvSpPr>
          <p:cNvPr id="11" name="Date Placeholder 10"/>
          <p:cNvSpPr>
            <a:spLocks noGrp="1"/>
          </p:cNvSpPr>
          <p:nvPr>
            <p:ph type="dt" sz="half" idx="10"/>
          </p:nvPr>
        </p:nvSpPr>
        <p:spPr>
          <a:xfrm>
            <a:off x="1206794" y="6324600"/>
            <a:ext cx="1221110" cy="152400"/>
          </a:xfrm>
          <a:prstGeom prst="rect">
            <a:avLst/>
          </a:prstGeom>
        </p:spPr>
        <p:txBody>
          <a:bodyPr lIns="85679" tIns="42840" rIns="85679" bIns="42840"/>
          <a:lstStyle/>
          <a:p>
            <a:fld id="{3EBBC3FC-7A95-446A-8885-5602F35F550A}" type="datetime1">
              <a:rPr lang="en-US" smtClean="0"/>
              <a:pPr/>
              <a:t>9/14/2011</a:t>
            </a:fld>
            <a:endParaRPr lang="en-US" dirty="0"/>
          </a:p>
        </p:txBody>
      </p:sp>
      <p:sp>
        <p:nvSpPr>
          <p:cNvPr id="12" name="Slide Number Placeholder 11"/>
          <p:cNvSpPr>
            <a:spLocks noGrp="1"/>
          </p:cNvSpPr>
          <p:nvPr>
            <p:ph type="sldNum" sz="quarter" idx="11"/>
          </p:nvPr>
        </p:nvSpPr>
        <p:spPr>
          <a:xfrm>
            <a:off x="614136" y="6324600"/>
            <a:ext cx="516286" cy="152400"/>
          </a:xfrm>
          <a:prstGeom prst="rect">
            <a:avLst/>
          </a:prstGeom>
        </p:spPr>
        <p:txBody>
          <a:bodyPr lIns="85679" tIns="42840" rIns="85679" bIns="42840"/>
          <a:lstStyle/>
          <a:p>
            <a:pPr algn="l"/>
            <a:r>
              <a:rPr lang="en-US" smtClean="0"/>
              <a:t>PAGE </a:t>
            </a:r>
            <a:fld id="{711B4CA8-52BE-46B1-A536-58CE1A3FAF74}" type="slidenum">
              <a:rPr lang="en-US" smtClean="0"/>
              <a:pPr algn="l"/>
              <a:t>‹#›</a:t>
            </a:fld>
            <a:endParaRPr lang="en-US" dirty="0"/>
          </a:p>
        </p:txBody>
      </p:sp>
      <p:sp>
        <p:nvSpPr>
          <p:cNvPr id="13" name="Footer Placeholder 12"/>
          <p:cNvSpPr>
            <a:spLocks noGrp="1"/>
          </p:cNvSpPr>
          <p:nvPr>
            <p:ph type="ftr" sz="quarter" idx="12"/>
          </p:nvPr>
        </p:nvSpPr>
        <p:spPr>
          <a:xfrm>
            <a:off x="614140" y="6461651"/>
            <a:ext cx="1813766" cy="128574"/>
          </a:xfrm>
          <a:prstGeom prst="rect">
            <a:avLst/>
          </a:prstGeom>
        </p:spPr>
        <p:txBody>
          <a:bodyPr lIns="85679" tIns="42840" rIns="85679" bIns="42840"/>
          <a:lstStyle/>
          <a:p>
            <a:pPr algn="l"/>
            <a:r>
              <a:rPr lang="en-US" smtClean="0"/>
              <a:t>MICROSOFT CONFIDENTIAL</a:t>
            </a:r>
            <a:endParaRPr lang="en-US" dirty="0"/>
          </a:p>
        </p:txBody>
      </p:sp>
      <p:sp>
        <p:nvSpPr>
          <p:cNvPr id="14" name="Text Placeholder 3"/>
          <p:cNvSpPr>
            <a:spLocks noGrp="1"/>
          </p:cNvSpPr>
          <p:nvPr>
            <p:ph type="body" sz="half" idx="2"/>
          </p:nvPr>
        </p:nvSpPr>
        <p:spPr>
          <a:xfrm>
            <a:off x="609447" y="5943600"/>
            <a:ext cx="9547912" cy="304800"/>
          </a:xfrm>
        </p:spPr>
        <p:txBody>
          <a:bodyPr>
            <a:noAutofit/>
          </a:bodyPr>
          <a:lstStyle>
            <a:lvl1pPr marL="0" indent="0">
              <a:lnSpc>
                <a:spcPts val="1775"/>
              </a:lnSpc>
              <a:spcBef>
                <a:spcPts val="0"/>
              </a:spcBef>
              <a:spcAft>
                <a:spcPts val="0"/>
              </a:spcAft>
              <a:buNone/>
              <a:defRPr sz="1400" spc="-39" baseline="0"/>
            </a:lvl1pPr>
            <a:lvl2pPr marL="450649" indent="0">
              <a:buNone/>
              <a:defRPr sz="1100"/>
            </a:lvl2pPr>
            <a:lvl3pPr marL="901298" indent="0">
              <a:buNone/>
              <a:defRPr sz="1000"/>
            </a:lvl3pPr>
            <a:lvl4pPr marL="1351948" indent="0">
              <a:buNone/>
              <a:defRPr sz="800"/>
            </a:lvl4pPr>
            <a:lvl5pPr marL="1802597" indent="0">
              <a:buNone/>
              <a:defRPr sz="800"/>
            </a:lvl5pPr>
            <a:lvl6pPr marL="2253245" indent="0">
              <a:buNone/>
              <a:defRPr sz="800"/>
            </a:lvl6pPr>
            <a:lvl7pPr marL="2703894" indent="0">
              <a:buNone/>
              <a:defRPr sz="800"/>
            </a:lvl7pPr>
            <a:lvl8pPr marL="3154543" indent="0">
              <a:buNone/>
              <a:defRPr sz="800"/>
            </a:lvl8pPr>
            <a:lvl9pPr marL="3605192" indent="0">
              <a:buNone/>
              <a:defRPr sz="800"/>
            </a:lvl9pPr>
          </a:lstStyle>
          <a:p>
            <a:pPr lvl="0"/>
            <a:r>
              <a:rPr lang="en-US" dirty="0" smtClean="0"/>
              <a:t>Click to edit Master text styles</a:t>
            </a:r>
          </a:p>
        </p:txBody>
      </p:sp>
    </p:spTree>
    <p:extLst>
      <p:ext uri="{BB962C8B-B14F-4D97-AF65-F5344CB8AC3E}">
        <p14:creationId xmlns:p14="http://schemas.microsoft.com/office/powerpoint/2010/main" val="206711073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443" y="1371612"/>
            <a:ext cx="10982749"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560569" y="249237"/>
            <a:ext cx="11031627" cy="609398"/>
          </a:xfrm>
        </p:spPr>
        <p:txBody>
          <a:bodyPr lIns="0"/>
          <a:lstStyle>
            <a:lvl1pPr algn="l">
              <a:defRPr/>
            </a:lvl1pPr>
          </a:lstStyle>
          <a:p>
            <a:r>
              <a:rPr lang="en-US" dirty="0" smtClean="0"/>
              <a:t>Click to edit Master title style</a:t>
            </a:r>
            <a:endParaRPr lang="en-US" dirty="0"/>
          </a:p>
        </p:txBody>
      </p:sp>
      <p:sp>
        <p:nvSpPr>
          <p:cNvPr id="8" name="Date Placeholder 7"/>
          <p:cNvSpPr>
            <a:spLocks noGrp="1"/>
          </p:cNvSpPr>
          <p:nvPr>
            <p:ph type="dt" sz="half" idx="15"/>
          </p:nvPr>
        </p:nvSpPr>
        <p:spPr>
          <a:xfrm>
            <a:off x="1206794" y="6324600"/>
            <a:ext cx="1221110" cy="152400"/>
          </a:xfrm>
          <a:prstGeom prst="rect">
            <a:avLst/>
          </a:prstGeom>
        </p:spPr>
        <p:txBody>
          <a:bodyPr lIns="85679" tIns="42840" rIns="85679" bIns="42840"/>
          <a:lstStyle/>
          <a:p>
            <a:fld id="{73BDEDDC-FAFB-4A5B-B848-FC91320861C3}" type="datetime1">
              <a:rPr lang="en-US" smtClean="0"/>
              <a:pPr/>
              <a:t>9/14/2011</a:t>
            </a:fld>
            <a:endParaRPr lang="en-US" dirty="0"/>
          </a:p>
        </p:txBody>
      </p:sp>
      <p:sp>
        <p:nvSpPr>
          <p:cNvPr id="10" name="Slide Number Placeholder 9"/>
          <p:cNvSpPr>
            <a:spLocks noGrp="1"/>
          </p:cNvSpPr>
          <p:nvPr>
            <p:ph type="sldNum" sz="quarter" idx="16"/>
          </p:nvPr>
        </p:nvSpPr>
        <p:spPr>
          <a:xfrm>
            <a:off x="614136" y="6324600"/>
            <a:ext cx="516286" cy="152400"/>
          </a:xfrm>
          <a:prstGeom prst="rect">
            <a:avLst/>
          </a:prstGeom>
        </p:spPr>
        <p:txBody>
          <a:bodyPr lIns="85679" tIns="42840" rIns="85679" bIns="42840"/>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40" y="6461651"/>
            <a:ext cx="1813766" cy="128574"/>
          </a:xfrm>
          <a:prstGeom prst="rect">
            <a:avLst/>
          </a:prstGeom>
        </p:spPr>
        <p:txBody>
          <a:bodyPr lIns="85679" tIns="42840" rIns="85679" bIns="42840"/>
          <a:lstStyle/>
          <a:p>
            <a:pPr algn="l"/>
            <a:r>
              <a:rPr lang="en-US" dirty="0" smtClean="0"/>
              <a:t>MICROSOFT CONFIDENTIAL</a:t>
            </a:r>
            <a:endParaRPr lang="en-US" dirty="0"/>
          </a:p>
        </p:txBody>
      </p:sp>
      <p:sp>
        <p:nvSpPr>
          <p:cNvPr id="13" name="Text Placeholder 3"/>
          <p:cNvSpPr>
            <a:spLocks noGrp="1"/>
          </p:cNvSpPr>
          <p:nvPr>
            <p:ph type="body" sz="half" idx="2"/>
          </p:nvPr>
        </p:nvSpPr>
        <p:spPr>
          <a:xfrm>
            <a:off x="609447" y="5943600"/>
            <a:ext cx="9547912" cy="304800"/>
          </a:xfrm>
        </p:spPr>
        <p:txBody>
          <a:bodyPr>
            <a:noAutofit/>
          </a:bodyPr>
          <a:lstStyle>
            <a:lvl1pPr marL="0" indent="0">
              <a:lnSpc>
                <a:spcPts val="1775"/>
              </a:lnSpc>
              <a:spcBef>
                <a:spcPts val="0"/>
              </a:spcBef>
              <a:spcAft>
                <a:spcPts val="0"/>
              </a:spcAft>
              <a:buNone/>
              <a:defRPr sz="1400" spc="-39" baseline="0"/>
            </a:lvl1pPr>
            <a:lvl2pPr marL="450649" indent="0">
              <a:buNone/>
              <a:defRPr sz="1100"/>
            </a:lvl2pPr>
            <a:lvl3pPr marL="901298" indent="0">
              <a:buNone/>
              <a:defRPr sz="1000"/>
            </a:lvl3pPr>
            <a:lvl4pPr marL="1351948" indent="0">
              <a:buNone/>
              <a:defRPr sz="800"/>
            </a:lvl4pPr>
            <a:lvl5pPr marL="1802597" indent="0">
              <a:buNone/>
              <a:defRPr sz="800"/>
            </a:lvl5pPr>
            <a:lvl6pPr marL="2253245" indent="0">
              <a:buNone/>
              <a:defRPr sz="800"/>
            </a:lvl6pPr>
            <a:lvl7pPr marL="2703894" indent="0">
              <a:buNone/>
              <a:defRPr sz="800"/>
            </a:lvl7pPr>
            <a:lvl8pPr marL="3154543" indent="0">
              <a:buNone/>
              <a:defRPr sz="800"/>
            </a:lvl8pPr>
            <a:lvl9pPr marL="3605192" indent="0">
              <a:buNone/>
              <a:defRPr sz="800"/>
            </a:lvl9pPr>
          </a:lstStyle>
          <a:p>
            <a:pPr lvl="0"/>
            <a:r>
              <a:rPr lang="en-US" dirty="0" smtClean="0"/>
              <a:t>Click to edit Master text styles</a:t>
            </a:r>
          </a:p>
        </p:txBody>
      </p:sp>
      <p:sp>
        <p:nvSpPr>
          <p:cNvPr id="15" name="Content Placeholder 14"/>
          <p:cNvSpPr>
            <a:spLocks noGrp="1"/>
          </p:cNvSpPr>
          <p:nvPr>
            <p:ph sz="quarter" idx="18"/>
          </p:nvPr>
        </p:nvSpPr>
        <p:spPr>
          <a:xfrm>
            <a:off x="614143" y="1804987"/>
            <a:ext cx="9570002"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087492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443" y="1371612"/>
            <a:ext cx="10982749"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560569" y="249237"/>
            <a:ext cx="11031627" cy="609398"/>
          </a:xfrm>
        </p:spPr>
        <p:txBody>
          <a:bodyPr lIns="0"/>
          <a:lstStyle>
            <a:lvl1pPr algn="l">
              <a:defRPr/>
            </a:lvl1pPr>
          </a:lstStyle>
          <a:p>
            <a:r>
              <a:rPr lang="en-US" dirty="0" smtClean="0"/>
              <a:t>Click to edit Master title style</a:t>
            </a:r>
            <a:endParaRPr lang="en-US" dirty="0"/>
          </a:p>
        </p:txBody>
      </p:sp>
      <p:sp>
        <p:nvSpPr>
          <p:cNvPr id="8" name="Date Placeholder 7"/>
          <p:cNvSpPr>
            <a:spLocks noGrp="1"/>
          </p:cNvSpPr>
          <p:nvPr>
            <p:ph type="dt" sz="half" idx="15"/>
          </p:nvPr>
        </p:nvSpPr>
        <p:spPr>
          <a:xfrm>
            <a:off x="1206794" y="6324600"/>
            <a:ext cx="1221110" cy="152400"/>
          </a:xfrm>
          <a:prstGeom prst="rect">
            <a:avLst/>
          </a:prstGeom>
        </p:spPr>
        <p:txBody>
          <a:bodyPr lIns="85679" tIns="42840" rIns="85679" bIns="42840"/>
          <a:lstStyle/>
          <a:p>
            <a:fld id="{73BDEDDC-FAFB-4A5B-B848-FC91320861C3}" type="datetime1">
              <a:rPr lang="en-US" smtClean="0"/>
              <a:pPr/>
              <a:t>9/14/2011</a:t>
            </a:fld>
            <a:endParaRPr lang="en-US" dirty="0"/>
          </a:p>
        </p:txBody>
      </p:sp>
      <p:sp>
        <p:nvSpPr>
          <p:cNvPr id="10" name="Slide Number Placeholder 9"/>
          <p:cNvSpPr>
            <a:spLocks noGrp="1"/>
          </p:cNvSpPr>
          <p:nvPr>
            <p:ph type="sldNum" sz="quarter" idx="16"/>
          </p:nvPr>
        </p:nvSpPr>
        <p:spPr>
          <a:xfrm>
            <a:off x="614136" y="6324600"/>
            <a:ext cx="516286" cy="152400"/>
          </a:xfrm>
          <a:prstGeom prst="rect">
            <a:avLst/>
          </a:prstGeom>
        </p:spPr>
        <p:txBody>
          <a:bodyPr lIns="85679" tIns="42840" rIns="85679" bIns="42840"/>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40" y="6461651"/>
            <a:ext cx="1813766" cy="128574"/>
          </a:xfrm>
          <a:prstGeom prst="rect">
            <a:avLst/>
          </a:prstGeom>
        </p:spPr>
        <p:txBody>
          <a:bodyPr lIns="85679" tIns="42840" rIns="85679" bIns="42840"/>
          <a:lstStyle/>
          <a:p>
            <a:pPr algn="l"/>
            <a:r>
              <a:rPr lang="en-US" dirty="0" smtClean="0"/>
              <a:t>MICROSOFT CONFIDENTIAL</a:t>
            </a:r>
            <a:endParaRPr lang="en-US" dirty="0"/>
          </a:p>
        </p:txBody>
      </p:sp>
      <p:sp>
        <p:nvSpPr>
          <p:cNvPr id="13" name="Text Placeholder 3"/>
          <p:cNvSpPr>
            <a:spLocks noGrp="1"/>
          </p:cNvSpPr>
          <p:nvPr>
            <p:ph type="body" sz="half" idx="2"/>
          </p:nvPr>
        </p:nvSpPr>
        <p:spPr>
          <a:xfrm>
            <a:off x="609447" y="5943600"/>
            <a:ext cx="9547912" cy="304800"/>
          </a:xfrm>
        </p:spPr>
        <p:txBody>
          <a:bodyPr>
            <a:noAutofit/>
          </a:bodyPr>
          <a:lstStyle>
            <a:lvl1pPr marL="0" indent="0">
              <a:lnSpc>
                <a:spcPts val="1775"/>
              </a:lnSpc>
              <a:spcBef>
                <a:spcPts val="0"/>
              </a:spcBef>
              <a:spcAft>
                <a:spcPts val="0"/>
              </a:spcAft>
              <a:buNone/>
              <a:defRPr sz="1400" spc="-39" baseline="0"/>
            </a:lvl1pPr>
            <a:lvl2pPr marL="450649" indent="0">
              <a:buNone/>
              <a:defRPr sz="1100"/>
            </a:lvl2pPr>
            <a:lvl3pPr marL="901298" indent="0">
              <a:buNone/>
              <a:defRPr sz="1000"/>
            </a:lvl3pPr>
            <a:lvl4pPr marL="1351948" indent="0">
              <a:buNone/>
              <a:defRPr sz="800"/>
            </a:lvl4pPr>
            <a:lvl5pPr marL="1802597" indent="0">
              <a:buNone/>
              <a:defRPr sz="800"/>
            </a:lvl5pPr>
            <a:lvl6pPr marL="2253245" indent="0">
              <a:buNone/>
              <a:defRPr sz="800"/>
            </a:lvl6pPr>
            <a:lvl7pPr marL="2703894" indent="0">
              <a:buNone/>
              <a:defRPr sz="800"/>
            </a:lvl7pPr>
            <a:lvl8pPr marL="3154543" indent="0">
              <a:buNone/>
              <a:defRPr sz="800"/>
            </a:lvl8pPr>
            <a:lvl9pPr marL="3605192" indent="0">
              <a:buNone/>
              <a:defRPr sz="800"/>
            </a:lvl9pPr>
          </a:lstStyle>
          <a:p>
            <a:pPr lvl="0"/>
            <a:r>
              <a:rPr lang="en-US" dirty="0" smtClean="0"/>
              <a:t>Click to edit Master text styles</a:t>
            </a:r>
          </a:p>
        </p:txBody>
      </p:sp>
      <p:sp>
        <p:nvSpPr>
          <p:cNvPr id="15" name="Content Placeholder 14"/>
          <p:cNvSpPr>
            <a:spLocks noGrp="1"/>
          </p:cNvSpPr>
          <p:nvPr>
            <p:ph sz="quarter" idx="18"/>
          </p:nvPr>
        </p:nvSpPr>
        <p:spPr>
          <a:xfrm>
            <a:off x="614143" y="1804987"/>
            <a:ext cx="9570002"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08749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443" y="1371612"/>
            <a:ext cx="10982749"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560569" y="249237"/>
            <a:ext cx="11031627" cy="609398"/>
          </a:xfrm>
        </p:spPr>
        <p:txBody>
          <a:bodyPr lIns="0"/>
          <a:lstStyle>
            <a:lvl1pPr algn="l">
              <a:defRPr/>
            </a:lvl1pPr>
          </a:lstStyle>
          <a:p>
            <a:r>
              <a:rPr lang="en-US" dirty="0" smtClean="0"/>
              <a:t>Click to edit Master title style</a:t>
            </a:r>
            <a:endParaRPr lang="en-US" dirty="0"/>
          </a:p>
        </p:txBody>
      </p:sp>
      <p:sp>
        <p:nvSpPr>
          <p:cNvPr id="8" name="Date Placeholder 7"/>
          <p:cNvSpPr>
            <a:spLocks noGrp="1"/>
          </p:cNvSpPr>
          <p:nvPr>
            <p:ph type="dt" sz="half" idx="15"/>
          </p:nvPr>
        </p:nvSpPr>
        <p:spPr>
          <a:xfrm>
            <a:off x="1206794" y="6324600"/>
            <a:ext cx="1221110" cy="152400"/>
          </a:xfrm>
          <a:prstGeom prst="rect">
            <a:avLst/>
          </a:prstGeom>
        </p:spPr>
        <p:txBody>
          <a:bodyPr lIns="85679" tIns="42840" rIns="85679" bIns="42840"/>
          <a:lstStyle/>
          <a:p>
            <a:fld id="{73BDEDDC-FAFB-4A5B-B848-FC91320861C3}" type="datetime1">
              <a:rPr lang="en-US" smtClean="0"/>
              <a:pPr/>
              <a:t>9/14/2011</a:t>
            </a:fld>
            <a:endParaRPr lang="en-US" dirty="0"/>
          </a:p>
        </p:txBody>
      </p:sp>
      <p:sp>
        <p:nvSpPr>
          <p:cNvPr id="10" name="Slide Number Placeholder 9"/>
          <p:cNvSpPr>
            <a:spLocks noGrp="1"/>
          </p:cNvSpPr>
          <p:nvPr>
            <p:ph type="sldNum" sz="quarter" idx="16"/>
          </p:nvPr>
        </p:nvSpPr>
        <p:spPr>
          <a:xfrm>
            <a:off x="614136" y="6324600"/>
            <a:ext cx="516286" cy="152400"/>
          </a:xfrm>
          <a:prstGeom prst="rect">
            <a:avLst/>
          </a:prstGeom>
        </p:spPr>
        <p:txBody>
          <a:bodyPr lIns="85679" tIns="42840" rIns="85679" bIns="42840"/>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40" y="6461651"/>
            <a:ext cx="1813766" cy="128574"/>
          </a:xfrm>
          <a:prstGeom prst="rect">
            <a:avLst/>
          </a:prstGeom>
        </p:spPr>
        <p:txBody>
          <a:bodyPr lIns="85679" tIns="42840" rIns="85679" bIns="42840"/>
          <a:lstStyle/>
          <a:p>
            <a:pPr algn="l"/>
            <a:r>
              <a:rPr lang="en-US" dirty="0" smtClean="0"/>
              <a:t>MICROSOFT CONFIDENTIAL</a:t>
            </a:r>
            <a:endParaRPr lang="en-US" dirty="0"/>
          </a:p>
        </p:txBody>
      </p:sp>
      <p:sp>
        <p:nvSpPr>
          <p:cNvPr id="13" name="Text Placeholder 3"/>
          <p:cNvSpPr>
            <a:spLocks noGrp="1"/>
          </p:cNvSpPr>
          <p:nvPr>
            <p:ph type="body" sz="half" idx="2"/>
          </p:nvPr>
        </p:nvSpPr>
        <p:spPr>
          <a:xfrm>
            <a:off x="609447" y="5943600"/>
            <a:ext cx="9547912" cy="304800"/>
          </a:xfrm>
        </p:spPr>
        <p:txBody>
          <a:bodyPr>
            <a:noAutofit/>
          </a:bodyPr>
          <a:lstStyle>
            <a:lvl1pPr marL="0" indent="0">
              <a:lnSpc>
                <a:spcPts val="1775"/>
              </a:lnSpc>
              <a:spcBef>
                <a:spcPts val="0"/>
              </a:spcBef>
              <a:spcAft>
                <a:spcPts val="0"/>
              </a:spcAft>
              <a:buNone/>
              <a:defRPr sz="1400" spc="-39" baseline="0"/>
            </a:lvl1pPr>
            <a:lvl2pPr marL="450649" indent="0">
              <a:buNone/>
              <a:defRPr sz="1100"/>
            </a:lvl2pPr>
            <a:lvl3pPr marL="901298" indent="0">
              <a:buNone/>
              <a:defRPr sz="1000"/>
            </a:lvl3pPr>
            <a:lvl4pPr marL="1351948" indent="0">
              <a:buNone/>
              <a:defRPr sz="800"/>
            </a:lvl4pPr>
            <a:lvl5pPr marL="1802597" indent="0">
              <a:buNone/>
              <a:defRPr sz="800"/>
            </a:lvl5pPr>
            <a:lvl6pPr marL="2253245" indent="0">
              <a:buNone/>
              <a:defRPr sz="800"/>
            </a:lvl6pPr>
            <a:lvl7pPr marL="2703894" indent="0">
              <a:buNone/>
              <a:defRPr sz="800"/>
            </a:lvl7pPr>
            <a:lvl8pPr marL="3154543" indent="0">
              <a:buNone/>
              <a:defRPr sz="800"/>
            </a:lvl8pPr>
            <a:lvl9pPr marL="3605192" indent="0">
              <a:buNone/>
              <a:defRPr sz="800"/>
            </a:lvl9pPr>
          </a:lstStyle>
          <a:p>
            <a:pPr lvl="0"/>
            <a:r>
              <a:rPr lang="en-US" dirty="0" smtClean="0"/>
              <a:t>Click to edit Master text styles</a:t>
            </a:r>
          </a:p>
        </p:txBody>
      </p:sp>
      <p:sp>
        <p:nvSpPr>
          <p:cNvPr id="15" name="Content Placeholder 14"/>
          <p:cNvSpPr>
            <a:spLocks noGrp="1"/>
          </p:cNvSpPr>
          <p:nvPr>
            <p:ph sz="quarter" idx="18"/>
          </p:nvPr>
        </p:nvSpPr>
        <p:spPr>
          <a:xfrm>
            <a:off x="614143" y="1804987"/>
            <a:ext cx="9570002"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087492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26212"/>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73080002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7435955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903115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2091882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67427382"/>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4014004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73987872"/>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03449017"/>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5944"/>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59322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433830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46827710"/>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96990488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51933785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32944860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9/14/2011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47931741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10864899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7596410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9355525"/>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067908453"/>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2208142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9887916"/>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02672850"/>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70859759"/>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0140701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426846"/>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96999288"/>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681970"/>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610948"/>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9792604"/>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3723811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164882738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61797871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3576012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9/14/2011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8818914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50568621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391238938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9860529"/>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9636529"/>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7"/>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4" y="4343400"/>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3" y="190500"/>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381996492"/>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5" y="4787308"/>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69964"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872879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3"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34359083"/>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09020003"/>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46365674"/>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05102669"/>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6099437"/>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1631"/>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2"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349386"/>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1334639"/>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72406977"/>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8584764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This is a subtitle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1212046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hoto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269832"/>
            <a:ext cx="10242549" cy="1523497"/>
          </a:xfrm>
        </p:spPr>
        <p:txBody>
          <a:bodyPr anchor="ctr">
            <a:noAutofit/>
          </a:bodyPr>
          <a:lstStyle>
            <a:lvl1pPr algn="l">
              <a:lnSpc>
                <a:spcPct val="90000"/>
              </a:lnSpc>
              <a:defRPr sz="4800" spc="-200" baseline="0">
                <a:solidFill>
                  <a:schemeClr val="accent6">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27997892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hoto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4422420"/>
            <a:ext cx="10242549" cy="1523497"/>
          </a:xfrm>
        </p:spPr>
        <p:txBody>
          <a:bodyPr anchor="ctr">
            <a:noAutofit/>
          </a:bodyPr>
          <a:lstStyle>
            <a:lvl1pPr algn="l">
              <a:lnSpc>
                <a:spcPct val="90000"/>
              </a:lnSpc>
              <a:defRPr sz="4800" spc="-200" baseline="0">
                <a:solidFill>
                  <a:schemeClr val="bg1">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34924477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1266985"/>
            <a:ext cx="9323388" cy="1523494"/>
          </a:xfrm>
        </p:spPr>
        <p:txBody>
          <a:bodyPr anchor="ctr" anchorCtr="0">
            <a:noAutofit/>
          </a:bodyPr>
          <a:lstStyle>
            <a:lvl1pPr>
              <a:lnSpc>
                <a:spcPct val="90000"/>
              </a:lnSpc>
              <a:defRPr sz="4400" i="0" u="none" baseline="0">
                <a:solidFill>
                  <a:schemeClr val="bg1">
                    <a:alpha val="99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4989"/>
            <a:ext cx="9323389" cy="461665"/>
          </a:xfrm>
        </p:spPr>
        <p:txBody>
          <a:bodyPr>
            <a:noAutofit/>
          </a:bodyPr>
          <a:lstStyle>
            <a:lvl1pPr marL="0" indent="0" algn="l">
              <a:lnSpc>
                <a:spcPct val="90000"/>
              </a:lnSpc>
              <a:spcBef>
                <a:spcPts val="0"/>
              </a:spcBef>
              <a:buNone/>
              <a:defRPr sz="2000" i="0" u="none">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4" y="2727972"/>
            <a:ext cx="1024255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9600" b="0" i="0" u="none" strike="noStrike" kern="1200" cap="none" spc="-642" normalizeH="0" baseline="0" noProof="0" dirty="0" smtClean="0">
                <a:ln w="11430"/>
                <a:solidFill>
                  <a:schemeClr val="bg1">
                    <a:alpha val="99000"/>
                  </a:schemeClr>
                </a:solidFill>
                <a:effectLst/>
                <a:uLnTx/>
                <a:uFillTx/>
                <a:latin typeface="Segoe UI" pitchFamily="34" charset="0"/>
                <a:ea typeface="+mn-ea"/>
                <a:cs typeface="+mn-cs"/>
              </a:defRPr>
            </a:lvl1pPr>
          </a:lstStyle>
          <a:p>
            <a:pPr lvl="0"/>
            <a:r>
              <a:rPr lang="en-US" dirty="0" smtClean="0"/>
              <a:t>click to…</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340619788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000570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lain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10209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9"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11" name="TextBox 10"/>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2" name="TextBox 11"/>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3" name="TextBox 12"/>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52310749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slides with 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lvl1pPr>
              <a:defRPr>
                <a:solidFill>
                  <a:schemeClr val="bg1">
                    <a:alpha val="99000"/>
                  </a:schemeClr>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6096669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17126850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2897270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ist without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4014350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59557671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5176" y="155537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5"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7" name="TextBox 6"/>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8" name="TextBox 7"/>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3448901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558255" y="226269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5150165"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547" y="1428623"/>
            <a:ext cx="5264408"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22354997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49999394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262696"/>
            <a:ext cx="5139406"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42429312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69301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812800" y="2302045"/>
            <a:ext cx="4964056"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169391521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693016"/>
            <a:ext cx="5150164"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615935" y="2302045"/>
            <a:ext cx="5171679"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384174582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5" name="TextBox 4"/>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6" name="TextBox 5"/>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7" name="TextBox 6"/>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2914467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4199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image" Target="../media/image1.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7.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25" r:id="rId12"/>
    <p:sldLayoutId id="2147483726" r:id="rId13"/>
    <p:sldLayoutId id="2147483727" r:id="rId14"/>
    <p:sldLayoutId id="2147483728" r:id="rId15"/>
    <p:sldLayoutId id="2147483729" r:id="rId16"/>
    <p:sldLayoutId id="2147483732"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53" r:id="rId2"/>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882543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077089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2164768"/>
      </p:ext>
    </p:extLst>
  </p:cSld>
  <p:clrMap bg1="dk1" tx1="lt1" bg2="dk2" tx2="lt2" accent1="accent1" accent2="accent2" accent3="accent3" accent4="accent4" accent5="accent5" accent6="accent6" hlink="hlink" folHlink="folHlink"/>
  <p:sldLayoutIdLst>
    <p:sldLayoutId id="2147483775"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5243304"/>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660" y="196326"/>
            <a:ext cx="11149013" cy="1163637"/>
          </a:xfrm>
          <a:prstGeom prst="rect">
            <a:avLst/>
          </a:prstGeom>
        </p:spPr>
        <p:txBody>
          <a:bodyPr vert="horz" wrap="square"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5177" y="1684476"/>
            <a:ext cx="11149012" cy="155119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8774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transition>
    <p:fade/>
  </p:transition>
  <p:hf hdr="0"/>
  <p:txStyles>
    <p:titleStyle>
      <a:lvl1pPr algn="l" defTabSz="914363" rtl="0" eaLnBrk="1" latinLnBrk="0" hangingPunct="1">
        <a:lnSpc>
          <a:spcPct val="90000"/>
        </a:lnSpc>
        <a:spcBef>
          <a:spcPct val="0"/>
        </a:spcBef>
        <a:buNone/>
        <a:defRPr lang="en-US" sz="4800" b="0" kern="1200" cap="none" spc="-200" baseline="0" dirty="0" smtClean="0">
          <a:ln w="3175">
            <a:noFill/>
          </a:ln>
          <a:solidFill>
            <a:schemeClr val="accent6">
              <a:alpha val="98824"/>
            </a:schemeClr>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go.microsoft.com/fwlink/?LinkID=227330&amp;clcid=0x409" TargetMode="External"/><Relationship Id="rId2" Type="http://schemas.openxmlformats.org/officeDocument/2006/relationships/hyperlink" Target="http://go.microsoft.com/fwlink/p/?LinkID=227316" TargetMode="External"/><Relationship Id="rId1" Type="http://schemas.openxmlformats.org/officeDocument/2006/relationships/slideLayout" Target="../slideLayouts/slideLayout3.xml"/><Relationship Id="rId6" Type="http://schemas.openxmlformats.org/officeDocument/2006/relationships/hyperlink" Target="http://go.microsoft.com/fwlink/p/?LinkId=227308" TargetMode="External"/><Relationship Id="rId5" Type="http://schemas.openxmlformats.org/officeDocument/2006/relationships/hyperlink" Target="http://msdn.microsoft.com/en-us/windows/apps" TargetMode="External"/><Relationship Id="rId4" Type="http://schemas.openxmlformats.org/officeDocument/2006/relationships/hyperlink" Target="http://msdn.microsoft.com/en-us/library/windows/app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bldw.in/SessionFeedback" TargetMode="External"/><Relationship Id="rId2" Type="http://schemas.openxmlformats.org/officeDocument/2006/relationships/hyperlink" Target="http://forums.dev.windows.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098887"/>
            <a:ext cx="8264187" cy="1523497"/>
          </a:xfrm>
        </p:spPr>
        <p:txBody>
          <a:bodyPr/>
          <a:lstStyle/>
          <a:p>
            <a:pPr>
              <a:spcAft>
                <a:spcPts val="1200"/>
              </a:spcAft>
            </a:pPr>
            <a:r>
              <a:rPr lang="en-US" sz="1200" dirty="0" smtClean="0"/>
              <a:t/>
            </a:r>
            <a:br>
              <a:rPr lang="en-US" sz="1200" dirty="0" smtClean="0"/>
            </a:br>
            <a:r>
              <a:rPr lang="en-US" dirty="0"/>
              <a:t>Reimagining the experience for connecting with devices</a:t>
            </a:r>
          </a:p>
        </p:txBody>
      </p:sp>
      <p:sp>
        <p:nvSpPr>
          <p:cNvPr id="3" name="Subtitle 2"/>
          <p:cNvSpPr>
            <a:spLocks noGrp="1"/>
          </p:cNvSpPr>
          <p:nvPr>
            <p:ph type="subTitle" idx="1"/>
          </p:nvPr>
        </p:nvSpPr>
        <p:spPr>
          <a:xfrm>
            <a:off x="969964" y="4343402"/>
            <a:ext cx="3357107" cy="463255"/>
          </a:xfrm>
        </p:spPr>
        <p:txBody>
          <a:bodyPr/>
          <a:lstStyle/>
          <a:p>
            <a:r>
              <a:rPr lang="en-US" sz="2400" dirty="0" smtClean="0">
                <a:latin typeface="+mj-lt"/>
              </a:rPr>
              <a:t>Robin Goldstein</a:t>
            </a:r>
          </a:p>
          <a:p>
            <a:r>
              <a:rPr lang="en-US" sz="2400" dirty="0" smtClean="0"/>
              <a:t>Group Program Manager</a:t>
            </a:r>
          </a:p>
          <a:p>
            <a:r>
              <a:rPr lang="en-US" sz="2400" dirty="0" smtClean="0"/>
              <a:t>Microsoft Corporation</a:t>
            </a:r>
            <a:endParaRPr lang="en-US" sz="2400" dirty="0"/>
          </a:p>
          <a:p>
            <a:endParaRPr lang="en-US" sz="2400" b="1" dirty="0" smtClean="0">
              <a:latin typeface="+mj-lt"/>
            </a:endParaRPr>
          </a:p>
          <a:p>
            <a:endParaRPr lang="en-US" sz="2400" dirty="0" smtClean="0"/>
          </a:p>
          <a:p>
            <a:endParaRPr lang="en-US" sz="2400" dirty="0" smtClean="0"/>
          </a:p>
        </p:txBody>
      </p:sp>
      <p:sp>
        <p:nvSpPr>
          <p:cNvPr id="9" name="Text Placeholder 8"/>
          <p:cNvSpPr>
            <a:spLocks noGrp="1"/>
          </p:cNvSpPr>
          <p:nvPr>
            <p:ph type="body" sz="quarter" idx="10"/>
          </p:nvPr>
        </p:nvSpPr>
        <p:spPr/>
        <p:txBody>
          <a:bodyPr/>
          <a:lstStyle/>
          <a:p>
            <a:r>
              <a:rPr lang="en-US" dirty="0"/>
              <a:t>HW-745T</a:t>
            </a:r>
          </a:p>
        </p:txBody>
      </p:sp>
      <p:sp>
        <p:nvSpPr>
          <p:cNvPr id="5" name="Subtitle 2"/>
          <p:cNvSpPr txBox="1">
            <a:spLocks/>
          </p:cNvSpPr>
          <p:nvPr/>
        </p:nvSpPr>
        <p:spPr>
          <a:xfrm>
            <a:off x="4649334" y="4351264"/>
            <a:ext cx="3357107" cy="46325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 typeface="Arial" pitchFamily="34" charset="0"/>
              <a:buNone/>
              <a:defRPr sz="3200" kern="1200">
                <a:gradFill>
                  <a:gsLst>
                    <a:gs pos="0">
                      <a:schemeClr val="accent1"/>
                    </a:gs>
                    <a:gs pos="86000">
                      <a:schemeClr val="accent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 typeface="Arial" pitchFamily="34" charset="0"/>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 typeface="Arial" pitchFamily="34" charset="0"/>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 typeface="Arial" pitchFamily="34" charset="0"/>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 typeface="Arial" pitchFamily="34" charset="0"/>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latin typeface="+mj-lt"/>
              </a:rPr>
              <a:t>Craig Zhou</a:t>
            </a:r>
          </a:p>
          <a:p>
            <a:r>
              <a:rPr lang="en-US" sz="2400" dirty="0" smtClean="0"/>
              <a:t>Test Manager</a:t>
            </a:r>
          </a:p>
          <a:p>
            <a:r>
              <a:rPr lang="en-US" sz="2400" dirty="0" smtClean="0"/>
              <a:t>Microsoft Corporation</a:t>
            </a:r>
          </a:p>
          <a:p>
            <a:endParaRPr lang="en-US" sz="2400" dirty="0" smtClean="0"/>
          </a:p>
          <a:p>
            <a:endParaRPr lang="en-US" sz="2400" dirty="0" smtClean="0"/>
          </a:p>
        </p:txBody>
      </p:sp>
    </p:spTree>
    <p:extLst>
      <p:ext uri="{BB962C8B-B14F-4D97-AF65-F5344CB8AC3E}">
        <p14:creationId xmlns:p14="http://schemas.microsoft.com/office/powerpoint/2010/main" val="108281134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45633" y="3939815"/>
            <a:ext cx="8836898" cy="599221"/>
            <a:chOff x="2939111" y="4212772"/>
            <a:chExt cx="8817332" cy="599221"/>
          </a:xfrm>
        </p:grpSpPr>
        <p:sp>
          <p:nvSpPr>
            <p:cNvPr id="9" name="Rectangle 8"/>
            <p:cNvSpPr/>
            <p:nvPr/>
          </p:nvSpPr>
          <p:spPr>
            <a:xfrm>
              <a:off x="2939111" y="4212772"/>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a:solidFill>
                    <a:schemeClr val="tx1"/>
                  </a:solidFill>
                </a:rPr>
                <a:t>Auto-Discover</a:t>
              </a:r>
            </a:p>
          </p:txBody>
        </p:sp>
        <p:sp>
          <p:nvSpPr>
            <p:cNvPr id="10" name="TextBox 9"/>
            <p:cNvSpPr txBox="1"/>
            <p:nvPr/>
          </p:nvSpPr>
          <p:spPr>
            <a:xfrm>
              <a:off x="5371478" y="4298395"/>
              <a:ext cx="6384965" cy="492245"/>
            </a:xfrm>
            <a:prstGeom prst="rect">
              <a:avLst/>
            </a:prstGeom>
            <a:noFill/>
          </p:spPr>
          <p:txBody>
            <a:bodyPr wrap="square" lIns="121725" tIns="60862" rIns="121725" bIns="60862" rtlCol="0">
              <a:spAutoFit/>
            </a:bodyPr>
            <a:lstStyle/>
            <a:p>
              <a:r>
                <a:rPr lang="en-US" sz="2400" dirty="0"/>
                <a:t>Automatic network setup </a:t>
              </a:r>
              <a:r>
                <a:rPr lang="en-US" sz="2400" dirty="0" smtClean="0"/>
                <a:t>and new ways to pair</a:t>
              </a:r>
              <a:endParaRPr lang="en-US" sz="2400" dirty="0"/>
            </a:p>
          </p:txBody>
        </p:sp>
      </p:grpSp>
      <p:grpSp>
        <p:nvGrpSpPr>
          <p:cNvPr id="14" name="Group 13"/>
          <p:cNvGrpSpPr/>
          <p:nvPr/>
        </p:nvGrpSpPr>
        <p:grpSpPr>
          <a:xfrm>
            <a:off x="2945633" y="1745806"/>
            <a:ext cx="9040045" cy="610345"/>
            <a:chOff x="2939111" y="2057400"/>
            <a:chExt cx="9020030" cy="610345"/>
          </a:xfrm>
        </p:grpSpPr>
        <p:sp>
          <p:nvSpPr>
            <p:cNvPr id="15" name="Rectangle 14"/>
            <p:cNvSpPr/>
            <p:nvPr/>
          </p:nvSpPr>
          <p:spPr>
            <a:xfrm>
              <a:off x="2939111" y="2057400"/>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err="1" smtClean="0">
                  <a:solidFill>
                    <a:schemeClr val="tx1"/>
                  </a:solidFill>
                </a:rPr>
                <a:t>WiFi</a:t>
              </a:r>
              <a:r>
                <a:rPr lang="en-US" sz="2400" dirty="0" smtClean="0">
                  <a:solidFill>
                    <a:schemeClr val="tx1"/>
                  </a:solidFill>
                </a:rPr>
                <a:t> Direct</a:t>
              </a:r>
              <a:endParaRPr lang="en-US" sz="2400" dirty="0">
                <a:solidFill>
                  <a:schemeClr val="tx1"/>
                </a:solidFill>
              </a:endParaRPr>
            </a:p>
          </p:txBody>
        </p:sp>
        <p:sp>
          <p:nvSpPr>
            <p:cNvPr id="16" name="TextBox 15"/>
            <p:cNvSpPr txBox="1"/>
            <p:nvPr/>
          </p:nvSpPr>
          <p:spPr>
            <a:xfrm>
              <a:off x="5371479" y="2175500"/>
              <a:ext cx="6587662" cy="492245"/>
            </a:xfrm>
            <a:prstGeom prst="rect">
              <a:avLst/>
            </a:prstGeom>
            <a:noFill/>
          </p:spPr>
          <p:txBody>
            <a:bodyPr wrap="square" lIns="121725" tIns="60862" rIns="121725" bIns="60862" rtlCol="0">
              <a:spAutoFit/>
            </a:bodyPr>
            <a:lstStyle/>
            <a:p>
              <a:r>
                <a:rPr lang="en-US" sz="2400" dirty="0" smtClean="0"/>
                <a:t>High bandwidth local wireless sharing and play to</a:t>
              </a:r>
              <a:endParaRPr lang="en-US" sz="2400" dirty="0"/>
            </a:p>
          </p:txBody>
        </p:sp>
      </p:grpSp>
      <p:grpSp>
        <p:nvGrpSpPr>
          <p:cNvPr id="17" name="Group 16"/>
          <p:cNvGrpSpPr/>
          <p:nvPr/>
        </p:nvGrpSpPr>
        <p:grpSpPr>
          <a:xfrm>
            <a:off x="2945633" y="2425622"/>
            <a:ext cx="8836898" cy="599221"/>
            <a:chOff x="2939111" y="2762974"/>
            <a:chExt cx="8817332" cy="599221"/>
          </a:xfrm>
        </p:grpSpPr>
        <p:sp>
          <p:nvSpPr>
            <p:cNvPr id="18" name="Rectangle 17"/>
            <p:cNvSpPr/>
            <p:nvPr/>
          </p:nvSpPr>
          <p:spPr>
            <a:xfrm>
              <a:off x="2939111" y="2762974"/>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Bluetooth LE</a:t>
              </a:r>
              <a:endParaRPr lang="en-US" sz="2400" dirty="0">
                <a:solidFill>
                  <a:schemeClr val="tx1"/>
                </a:solidFill>
              </a:endParaRPr>
            </a:p>
          </p:txBody>
        </p:sp>
        <p:sp>
          <p:nvSpPr>
            <p:cNvPr id="19" name="TextBox 18"/>
            <p:cNvSpPr txBox="1"/>
            <p:nvPr/>
          </p:nvSpPr>
          <p:spPr>
            <a:xfrm>
              <a:off x="5371478" y="2861300"/>
              <a:ext cx="6384965" cy="492245"/>
            </a:xfrm>
            <a:prstGeom prst="rect">
              <a:avLst/>
            </a:prstGeom>
            <a:noFill/>
          </p:spPr>
          <p:txBody>
            <a:bodyPr wrap="square" lIns="121725" tIns="60862" rIns="121725" bIns="60862" rtlCol="0">
              <a:spAutoFit/>
            </a:bodyPr>
            <a:lstStyle/>
            <a:p>
              <a:r>
                <a:rPr lang="en-US" sz="2400" dirty="0"/>
                <a:t>Low power wireless </a:t>
              </a:r>
              <a:r>
                <a:rPr lang="en-US" sz="2400" dirty="0" smtClean="0"/>
                <a:t>for </a:t>
              </a:r>
              <a:r>
                <a:rPr lang="en-US" sz="2400" dirty="0"/>
                <a:t>new </a:t>
              </a:r>
              <a:r>
                <a:rPr lang="en-US" sz="2400" dirty="0" smtClean="0"/>
                <a:t>device classes</a:t>
              </a:r>
              <a:endParaRPr lang="en-US" sz="2400" dirty="0"/>
            </a:p>
          </p:txBody>
        </p:sp>
      </p:grpSp>
      <p:grpSp>
        <p:nvGrpSpPr>
          <p:cNvPr id="20" name="Group 19"/>
          <p:cNvGrpSpPr/>
          <p:nvPr/>
        </p:nvGrpSpPr>
        <p:grpSpPr>
          <a:xfrm>
            <a:off x="2945633" y="1055846"/>
            <a:ext cx="8836898" cy="599221"/>
            <a:chOff x="2939111" y="1328803"/>
            <a:chExt cx="8817332" cy="599221"/>
          </a:xfrm>
        </p:grpSpPr>
        <p:sp>
          <p:nvSpPr>
            <p:cNvPr id="21" name="TextBox 20"/>
            <p:cNvSpPr txBox="1"/>
            <p:nvPr/>
          </p:nvSpPr>
          <p:spPr>
            <a:xfrm>
              <a:off x="5371478" y="1412557"/>
              <a:ext cx="6384965" cy="492245"/>
            </a:xfrm>
            <a:prstGeom prst="rect">
              <a:avLst/>
            </a:prstGeom>
            <a:noFill/>
          </p:spPr>
          <p:txBody>
            <a:bodyPr wrap="square" lIns="121725" tIns="60862" rIns="121725" bIns="60862" rtlCol="0">
              <a:spAutoFit/>
            </a:bodyPr>
            <a:lstStyle/>
            <a:p>
              <a:r>
                <a:rPr lang="en-US" sz="2400" dirty="0" smtClean="0"/>
                <a:t>Connected devices are faster than ever</a:t>
              </a:r>
              <a:endParaRPr lang="en-US" sz="2400" dirty="0"/>
            </a:p>
          </p:txBody>
        </p:sp>
        <p:sp>
          <p:nvSpPr>
            <p:cNvPr id="22" name="Rectangle 21"/>
            <p:cNvSpPr/>
            <p:nvPr/>
          </p:nvSpPr>
          <p:spPr>
            <a:xfrm>
              <a:off x="2939111" y="1328803"/>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USB 3.0</a:t>
              </a:r>
              <a:endParaRPr lang="en-US" sz="2400" dirty="0">
                <a:solidFill>
                  <a:schemeClr val="tx1"/>
                </a:solidFill>
              </a:endParaRPr>
            </a:p>
          </p:txBody>
        </p:sp>
      </p:grpSp>
      <p:grpSp>
        <p:nvGrpSpPr>
          <p:cNvPr id="23" name="Group 22"/>
          <p:cNvGrpSpPr/>
          <p:nvPr/>
        </p:nvGrpSpPr>
        <p:grpSpPr>
          <a:xfrm>
            <a:off x="2945633" y="3105829"/>
            <a:ext cx="8836898" cy="607969"/>
            <a:chOff x="2939111" y="3507576"/>
            <a:chExt cx="8817332" cy="607969"/>
          </a:xfrm>
        </p:grpSpPr>
        <p:sp>
          <p:nvSpPr>
            <p:cNvPr id="24" name="TextBox 23"/>
            <p:cNvSpPr txBox="1"/>
            <p:nvPr/>
          </p:nvSpPr>
          <p:spPr>
            <a:xfrm>
              <a:off x="5371478" y="3623300"/>
              <a:ext cx="6384965" cy="492245"/>
            </a:xfrm>
            <a:prstGeom prst="rect">
              <a:avLst/>
            </a:prstGeom>
            <a:noFill/>
          </p:spPr>
          <p:txBody>
            <a:bodyPr wrap="square" lIns="121725" tIns="60862" rIns="121725" bIns="60862" rtlCol="0">
              <a:spAutoFit/>
            </a:bodyPr>
            <a:lstStyle/>
            <a:p>
              <a:r>
                <a:rPr lang="en-US" sz="2400" dirty="0" smtClean="0"/>
                <a:t>Low bandwidth short range for personal sharing</a:t>
              </a:r>
              <a:endParaRPr lang="en-US" sz="2400" dirty="0"/>
            </a:p>
          </p:txBody>
        </p:sp>
        <p:sp>
          <p:nvSpPr>
            <p:cNvPr id="25" name="Rectangle 24"/>
            <p:cNvSpPr/>
            <p:nvPr/>
          </p:nvSpPr>
          <p:spPr>
            <a:xfrm>
              <a:off x="2939111" y="3507576"/>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a:solidFill>
                    <a:schemeClr val="tx1"/>
                  </a:solidFill>
                </a:rPr>
                <a:t>NFC</a:t>
              </a:r>
            </a:p>
          </p:txBody>
        </p:sp>
      </p:grpSp>
      <p:grpSp>
        <p:nvGrpSpPr>
          <p:cNvPr id="26" name="Group 25"/>
          <p:cNvGrpSpPr/>
          <p:nvPr/>
        </p:nvGrpSpPr>
        <p:grpSpPr>
          <a:xfrm>
            <a:off x="2945633" y="4628524"/>
            <a:ext cx="8836898" cy="599221"/>
            <a:chOff x="2939111" y="4953000"/>
            <a:chExt cx="8817332" cy="599221"/>
          </a:xfrm>
        </p:grpSpPr>
        <p:sp>
          <p:nvSpPr>
            <p:cNvPr id="27" name="TextBox 26"/>
            <p:cNvSpPr txBox="1"/>
            <p:nvPr/>
          </p:nvSpPr>
          <p:spPr>
            <a:xfrm>
              <a:off x="5371478" y="5034629"/>
              <a:ext cx="6384965" cy="492245"/>
            </a:xfrm>
            <a:prstGeom prst="rect">
              <a:avLst/>
            </a:prstGeom>
            <a:noFill/>
          </p:spPr>
          <p:txBody>
            <a:bodyPr wrap="square" lIns="121725" tIns="60862" rIns="121725" bIns="60862" rtlCol="0">
              <a:spAutoFit/>
            </a:bodyPr>
            <a:lstStyle/>
            <a:p>
              <a:r>
                <a:rPr lang="en-US" sz="2400" dirty="0" smtClean="0"/>
                <a:t>Works everywhere, less code, UI extensibility</a:t>
              </a:r>
              <a:endParaRPr lang="en-US" sz="2400" dirty="0"/>
            </a:p>
          </p:txBody>
        </p:sp>
        <p:sp>
          <p:nvSpPr>
            <p:cNvPr id="28" name="Rectangle 27"/>
            <p:cNvSpPr/>
            <p:nvPr/>
          </p:nvSpPr>
          <p:spPr>
            <a:xfrm>
              <a:off x="2939111" y="4953000"/>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V4 Print Driver</a:t>
              </a:r>
              <a:endParaRPr lang="en-US" sz="2400" dirty="0">
                <a:solidFill>
                  <a:schemeClr val="tx1"/>
                </a:solidFill>
              </a:endParaRPr>
            </a:p>
          </p:txBody>
        </p:sp>
      </p:grpSp>
      <p:sp>
        <p:nvSpPr>
          <p:cNvPr id="29" name="Rectangle 28"/>
          <p:cNvSpPr/>
          <p:nvPr/>
        </p:nvSpPr>
        <p:spPr bwMode="auto">
          <a:xfrm>
            <a:off x="519112" y="1025651"/>
            <a:ext cx="2336192" cy="26794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solidFill>
                  <a:schemeClr val="tx1"/>
                </a:solidFill>
                <a:latin typeface="Segoe UI Semibold" pitchFamily="34" charset="0"/>
              </a:rPr>
              <a:t>Device Layer</a:t>
            </a:r>
            <a:endParaRPr lang="en-US" sz="2400" dirty="0">
              <a:solidFill>
                <a:schemeClr val="tx1"/>
              </a:solidFill>
              <a:latin typeface="Segoe UI Semibold" pitchFamily="34" charset="0"/>
            </a:endParaRPr>
          </a:p>
        </p:txBody>
      </p:sp>
      <p:sp>
        <p:nvSpPr>
          <p:cNvPr id="30" name="Title 1"/>
          <p:cNvSpPr txBox="1">
            <a:spLocks/>
          </p:cNvSpPr>
          <p:nvPr/>
        </p:nvSpPr>
        <p:spPr>
          <a:xfrm>
            <a:off x="519112" y="159776"/>
            <a:ext cx="11149013" cy="609398"/>
          </a:xfrm>
          <a:prstGeom prst="rect">
            <a:avLst/>
          </a:prstGeom>
        </p:spPr>
        <p:txBody>
          <a:bodyPr>
            <a:noAutofit/>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gradFill flip="none" rotWithShape="1">
                  <a:gsLst>
                    <a:gs pos="0">
                      <a:srgbClr val="FFFFFF"/>
                    </a:gs>
                    <a:gs pos="86000">
                      <a:srgbClr val="FFFFFF"/>
                    </a:gs>
                  </a:gsLst>
                  <a:lin ang="5400000" scaled="0"/>
                  <a:tileRect/>
                </a:gradFill>
              </a:rPr>
              <a:t>Connectivity and setup for devices</a:t>
            </a:r>
            <a:endParaRPr lang="en-US" dirty="0"/>
          </a:p>
        </p:txBody>
      </p:sp>
      <p:sp>
        <p:nvSpPr>
          <p:cNvPr id="32" name="Rectangle 31"/>
          <p:cNvSpPr/>
          <p:nvPr/>
        </p:nvSpPr>
        <p:spPr bwMode="auto">
          <a:xfrm>
            <a:off x="519112" y="3928008"/>
            <a:ext cx="2336192" cy="266702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solidFill>
                  <a:schemeClr val="tx1"/>
                </a:solidFill>
                <a:latin typeface="Segoe UI Semibold" pitchFamily="34" charset="0"/>
              </a:rPr>
              <a:t>Setup and Use</a:t>
            </a:r>
            <a:endParaRPr lang="en-US" sz="2400" dirty="0">
              <a:solidFill>
                <a:schemeClr val="tx1"/>
              </a:solidFill>
              <a:latin typeface="Segoe UI Semibold" pitchFamily="34" charset="0"/>
            </a:endParaRPr>
          </a:p>
        </p:txBody>
      </p:sp>
      <p:grpSp>
        <p:nvGrpSpPr>
          <p:cNvPr id="41" name="Group 40"/>
          <p:cNvGrpSpPr/>
          <p:nvPr/>
        </p:nvGrpSpPr>
        <p:grpSpPr>
          <a:xfrm>
            <a:off x="2945633" y="5315472"/>
            <a:ext cx="8836898" cy="599221"/>
            <a:chOff x="2939111" y="4953000"/>
            <a:chExt cx="8817332" cy="599221"/>
          </a:xfrm>
        </p:grpSpPr>
        <p:sp>
          <p:nvSpPr>
            <p:cNvPr id="42" name="TextBox 41"/>
            <p:cNvSpPr txBox="1"/>
            <p:nvPr/>
          </p:nvSpPr>
          <p:spPr>
            <a:xfrm>
              <a:off x="5371478" y="5034629"/>
              <a:ext cx="6384965" cy="492245"/>
            </a:xfrm>
            <a:prstGeom prst="rect">
              <a:avLst/>
            </a:prstGeom>
            <a:noFill/>
          </p:spPr>
          <p:txBody>
            <a:bodyPr wrap="square" lIns="121725" tIns="60862" rIns="121725" bIns="60862" rtlCol="0">
              <a:spAutoFit/>
            </a:bodyPr>
            <a:lstStyle/>
            <a:p>
              <a:r>
                <a:rPr lang="en-US" sz="2400" dirty="0"/>
                <a:t>Automatic download of </a:t>
              </a:r>
              <a:r>
                <a:rPr lang="en-US" sz="2400" dirty="0" smtClean="0"/>
                <a:t>Metro style </a:t>
              </a:r>
              <a:r>
                <a:rPr lang="en-US" sz="2400" dirty="0"/>
                <a:t>device apps</a:t>
              </a:r>
            </a:p>
          </p:txBody>
        </p:sp>
        <p:sp>
          <p:nvSpPr>
            <p:cNvPr id="43" name="Rectangle 42"/>
            <p:cNvSpPr/>
            <p:nvPr/>
          </p:nvSpPr>
          <p:spPr>
            <a:xfrm>
              <a:off x="2939111" y="4953000"/>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a:solidFill>
                    <a:schemeClr val="tx1"/>
                  </a:solidFill>
                </a:rPr>
                <a:t>App Install</a:t>
              </a:r>
            </a:p>
          </p:txBody>
        </p:sp>
      </p:grpSp>
      <p:grpSp>
        <p:nvGrpSpPr>
          <p:cNvPr id="44" name="Group 43"/>
          <p:cNvGrpSpPr/>
          <p:nvPr/>
        </p:nvGrpSpPr>
        <p:grpSpPr>
          <a:xfrm>
            <a:off x="2945633" y="5995816"/>
            <a:ext cx="8836897" cy="614818"/>
            <a:chOff x="2939111" y="4912055"/>
            <a:chExt cx="8817332" cy="614819"/>
          </a:xfrm>
        </p:grpSpPr>
        <p:sp>
          <p:nvSpPr>
            <p:cNvPr id="45" name="TextBox 44"/>
            <p:cNvSpPr txBox="1"/>
            <p:nvPr/>
          </p:nvSpPr>
          <p:spPr>
            <a:xfrm>
              <a:off x="5371478" y="5034629"/>
              <a:ext cx="6384965" cy="492245"/>
            </a:xfrm>
            <a:prstGeom prst="rect">
              <a:avLst/>
            </a:prstGeom>
            <a:noFill/>
          </p:spPr>
          <p:txBody>
            <a:bodyPr wrap="square" lIns="121725" tIns="60862" rIns="121725" bIns="60862" rtlCol="0">
              <a:spAutoFit/>
            </a:bodyPr>
            <a:lstStyle/>
            <a:p>
              <a:r>
                <a:rPr lang="en-US" sz="2400" dirty="0"/>
                <a:t>Run </a:t>
              </a:r>
              <a:r>
                <a:rPr lang="en-US" sz="2400" dirty="0" smtClean="0"/>
                <a:t>Windows </a:t>
              </a:r>
              <a:r>
                <a:rPr lang="en-US" sz="2400" dirty="0"/>
                <a:t>from </a:t>
              </a:r>
              <a:r>
                <a:rPr lang="en-US" sz="2400" dirty="0" smtClean="0"/>
                <a:t>a USB </a:t>
              </a:r>
              <a:r>
                <a:rPr lang="en-US" sz="2400" dirty="0"/>
                <a:t>device</a:t>
              </a:r>
            </a:p>
          </p:txBody>
        </p:sp>
        <p:sp>
          <p:nvSpPr>
            <p:cNvPr id="46" name="Rectangle 45"/>
            <p:cNvSpPr/>
            <p:nvPr/>
          </p:nvSpPr>
          <p:spPr>
            <a:xfrm>
              <a:off x="2939111" y="4912055"/>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a:solidFill>
                    <a:schemeClr val="tx1"/>
                  </a:solidFill>
                </a:rPr>
                <a:t>Windows </a:t>
              </a:r>
              <a:r>
                <a:rPr lang="en-US" sz="2000" dirty="0">
                  <a:solidFill>
                    <a:schemeClr val="tx1"/>
                  </a:solidFill>
                </a:rPr>
                <a:t>to </a:t>
              </a:r>
              <a:r>
                <a:rPr lang="en-US" sz="2400" dirty="0">
                  <a:solidFill>
                    <a:schemeClr val="tx1"/>
                  </a:solidFill>
                </a:rPr>
                <a:t>Go </a:t>
              </a:r>
            </a:p>
          </p:txBody>
        </p:sp>
      </p:grpSp>
    </p:spTree>
    <p:extLst>
      <p:ext uri="{BB962C8B-B14F-4D97-AF65-F5344CB8AC3E}">
        <p14:creationId xmlns:p14="http://schemas.microsoft.com/office/powerpoint/2010/main" val="50447855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69963" y="3429001"/>
            <a:ext cx="7719642" cy="923330"/>
          </a:xfrm>
          <a:prstGeom prst="rect">
            <a:avLst/>
          </a:prstGeom>
          <a:noFill/>
        </p:spPr>
        <p:txBody>
          <a:bodyPr wrap="square" rtlCol="0">
            <a:spAutoFit/>
          </a:bodyPr>
          <a:lstStyle/>
          <a:p>
            <a:r>
              <a:rPr lang="en-US" sz="5400" dirty="0" smtClean="0">
                <a:latin typeface="+mj-lt"/>
              </a:rPr>
              <a:t>Experience with apps</a:t>
            </a:r>
            <a:endParaRPr lang="en-US" sz="5400" dirty="0">
              <a:latin typeface="+mj-lt"/>
            </a:endParaRPr>
          </a:p>
        </p:txBody>
      </p:sp>
    </p:spTree>
    <p:extLst>
      <p:ext uri="{BB962C8B-B14F-4D97-AF65-F5344CB8AC3E}">
        <p14:creationId xmlns:p14="http://schemas.microsoft.com/office/powerpoint/2010/main" val="278017699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03585" y="2652876"/>
            <a:ext cx="10105697" cy="1990726"/>
          </a:xfrm>
        </p:spPr>
        <p:txBody>
          <a:bodyPr>
            <a:noAutofit/>
          </a:bodyPr>
          <a:lstStyle/>
          <a:p>
            <a:pPr lvl="0" algn="ctr"/>
            <a:r>
              <a:rPr lang="en-US" dirty="0" smtClean="0">
                <a:latin typeface="+mn-lt"/>
              </a:rPr>
              <a:t>Windows 8 includes </a:t>
            </a:r>
            <a:r>
              <a:rPr lang="en-US" dirty="0">
                <a:latin typeface="+mn-lt"/>
              </a:rPr>
              <a:t>built-in device experiences that are available to app </a:t>
            </a:r>
            <a:r>
              <a:rPr lang="en-US" dirty="0" smtClean="0">
                <a:latin typeface="+mn-lt"/>
              </a:rPr>
              <a:t>developers.</a:t>
            </a:r>
            <a:endParaRPr lang="en-US" dirty="0">
              <a:latin typeface="+mn-lt"/>
            </a:endParaRPr>
          </a:p>
        </p:txBody>
      </p:sp>
    </p:spTree>
    <p:extLst>
      <p:ext uri="{BB962C8B-B14F-4D97-AF65-F5344CB8AC3E}">
        <p14:creationId xmlns:p14="http://schemas.microsoft.com/office/powerpoint/2010/main" val="22504143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Built-in device </a:t>
            </a:r>
            <a:r>
              <a:rPr lang="en-US" dirty="0"/>
              <a:t>e</a:t>
            </a:r>
            <a:r>
              <a:rPr lang="en-US" dirty="0" smtClean="0"/>
              <a:t>xperiences for Metro style apps</a:t>
            </a:r>
            <a:endParaRPr lang="en-US" dirty="0"/>
          </a:p>
        </p:txBody>
      </p:sp>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a:t>d</a:t>
            </a:r>
            <a:r>
              <a:rPr lang="en-US" dirty="0" smtClean="0"/>
              <a:t>emo</a:t>
            </a:r>
            <a:endParaRPr lang="en-US" dirty="0"/>
          </a:p>
        </p:txBody>
      </p:sp>
    </p:spTree>
    <p:extLst>
      <p:ext uri="{BB962C8B-B14F-4D97-AF65-F5344CB8AC3E}">
        <p14:creationId xmlns:p14="http://schemas.microsoft.com/office/powerpoint/2010/main" val="121362476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45633" y="4020920"/>
            <a:ext cx="8836898" cy="599221"/>
            <a:chOff x="2939111" y="4212772"/>
            <a:chExt cx="8817332" cy="599221"/>
          </a:xfrm>
        </p:grpSpPr>
        <p:sp>
          <p:nvSpPr>
            <p:cNvPr id="9" name="Rectangle 8"/>
            <p:cNvSpPr/>
            <p:nvPr/>
          </p:nvSpPr>
          <p:spPr>
            <a:xfrm>
              <a:off x="2939111" y="4212772"/>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latin typeface="Segoe UI Semibold" pitchFamily="34" charset="0"/>
                </a:rPr>
                <a:t>Transfer</a:t>
              </a:r>
              <a:endParaRPr lang="en-US" sz="2400" dirty="0">
                <a:solidFill>
                  <a:schemeClr val="tx1"/>
                </a:solidFill>
                <a:latin typeface="Segoe UI Semibold" pitchFamily="34" charset="0"/>
              </a:endParaRPr>
            </a:p>
          </p:txBody>
        </p:sp>
        <p:sp>
          <p:nvSpPr>
            <p:cNvPr id="10" name="TextBox 9"/>
            <p:cNvSpPr txBox="1"/>
            <p:nvPr/>
          </p:nvSpPr>
          <p:spPr>
            <a:xfrm>
              <a:off x="5371478" y="4298395"/>
              <a:ext cx="6384965" cy="492245"/>
            </a:xfrm>
            <a:prstGeom prst="rect">
              <a:avLst/>
            </a:prstGeom>
            <a:noFill/>
          </p:spPr>
          <p:txBody>
            <a:bodyPr wrap="square" lIns="121725" tIns="60862" rIns="121725" bIns="60862" rtlCol="0">
              <a:spAutoFit/>
            </a:bodyPr>
            <a:lstStyle/>
            <a:p>
              <a:r>
                <a:rPr lang="en-US" sz="2400" dirty="0" smtClean="0">
                  <a:latin typeface="Segoe UI Light" pitchFamily="34" charset="0"/>
                </a:rPr>
                <a:t>Send content to a device via </a:t>
              </a:r>
              <a:r>
                <a:rPr lang="en-US" sz="2400" dirty="0">
                  <a:latin typeface="Segoe UI Light" pitchFamily="34" charset="0"/>
                </a:rPr>
                <a:t>S</a:t>
              </a:r>
              <a:r>
                <a:rPr lang="en-US" sz="2400" dirty="0" smtClean="0">
                  <a:latin typeface="Segoe UI Light" pitchFamily="34" charset="0"/>
                </a:rPr>
                <a:t>hare charm</a:t>
              </a:r>
              <a:endParaRPr lang="en-US" sz="2400" dirty="0">
                <a:latin typeface="Segoe UI Light" pitchFamily="34" charset="0"/>
              </a:endParaRPr>
            </a:p>
          </p:txBody>
        </p:sp>
      </p:grpSp>
      <p:grpSp>
        <p:nvGrpSpPr>
          <p:cNvPr id="11" name="Group 10"/>
          <p:cNvGrpSpPr/>
          <p:nvPr/>
        </p:nvGrpSpPr>
        <p:grpSpPr>
          <a:xfrm>
            <a:off x="2945633" y="4694330"/>
            <a:ext cx="8836898" cy="599221"/>
            <a:chOff x="2939111" y="5660572"/>
            <a:chExt cx="8817332" cy="599221"/>
          </a:xfrm>
        </p:grpSpPr>
        <p:sp>
          <p:nvSpPr>
            <p:cNvPr id="12" name="Rectangle 11"/>
            <p:cNvSpPr/>
            <p:nvPr/>
          </p:nvSpPr>
          <p:spPr>
            <a:xfrm>
              <a:off x="2939111" y="5660572"/>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latin typeface="Segoe UI Semibold" pitchFamily="34" charset="0"/>
                </a:rPr>
                <a:t>Store</a:t>
              </a:r>
              <a:endParaRPr lang="en-US" sz="2400" dirty="0">
                <a:solidFill>
                  <a:schemeClr val="tx1"/>
                </a:solidFill>
                <a:latin typeface="Segoe UI Semibold" pitchFamily="34" charset="0"/>
              </a:endParaRPr>
            </a:p>
          </p:txBody>
        </p:sp>
        <p:sp>
          <p:nvSpPr>
            <p:cNvPr id="13" name="TextBox 12"/>
            <p:cNvSpPr txBox="1"/>
            <p:nvPr/>
          </p:nvSpPr>
          <p:spPr>
            <a:xfrm>
              <a:off x="5371478" y="5738504"/>
              <a:ext cx="6384965" cy="492245"/>
            </a:xfrm>
            <a:prstGeom prst="rect">
              <a:avLst/>
            </a:prstGeom>
            <a:noFill/>
          </p:spPr>
          <p:txBody>
            <a:bodyPr wrap="square" lIns="121725" tIns="60862" rIns="121725" bIns="60862" rtlCol="0">
              <a:spAutoFit/>
            </a:bodyPr>
            <a:lstStyle/>
            <a:p>
              <a:r>
                <a:rPr lang="en-US" sz="2400" dirty="0" smtClean="0">
                  <a:latin typeface="Segoe UI Light" pitchFamily="34" charset="0"/>
                </a:rPr>
                <a:t>Pick from or save to a portable device</a:t>
              </a:r>
              <a:endParaRPr lang="en-US" sz="2400" dirty="0">
                <a:latin typeface="Segoe UI Light" pitchFamily="34" charset="0"/>
              </a:endParaRPr>
            </a:p>
          </p:txBody>
        </p:sp>
      </p:grpSp>
      <p:grpSp>
        <p:nvGrpSpPr>
          <p:cNvPr id="2" name="Group 1"/>
          <p:cNvGrpSpPr/>
          <p:nvPr/>
        </p:nvGrpSpPr>
        <p:grpSpPr>
          <a:xfrm>
            <a:off x="2945633" y="1354411"/>
            <a:ext cx="9040045" cy="1943933"/>
            <a:chOff x="2945633" y="1354411"/>
            <a:chExt cx="9040045" cy="1943933"/>
          </a:xfrm>
        </p:grpSpPr>
        <p:grpSp>
          <p:nvGrpSpPr>
            <p:cNvPr id="14" name="Group 13"/>
            <p:cNvGrpSpPr/>
            <p:nvPr/>
          </p:nvGrpSpPr>
          <p:grpSpPr>
            <a:xfrm>
              <a:off x="2945633" y="2021205"/>
              <a:ext cx="9040045" cy="610345"/>
              <a:chOff x="2939111" y="2057400"/>
              <a:chExt cx="9020030" cy="610345"/>
            </a:xfrm>
          </p:grpSpPr>
          <p:sp>
            <p:nvSpPr>
              <p:cNvPr id="15" name="Rectangle 14"/>
              <p:cNvSpPr/>
              <p:nvPr/>
            </p:nvSpPr>
            <p:spPr>
              <a:xfrm>
                <a:off x="2939111" y="2057400"/>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latin typeface="Segoe UI Semibold" pitchFamily="34" charset="0"/>
                  </a:rPr>
                  <a:t>Play To</a:t>
                </a:r>
                <a:endParaRPr lang="en-US" sz="2400" dirty="0">
                  <a:solidFill>
                    <a:schemeClr val="tx1"/>
                  </a:solidFill>
                  <a:latin typeface="Segoe UI Semibold" pitchFamily="34" charset="0"/>
                </a:endParaRPr>
              </a:p>
            </p:txBody>
          </p:sp>
          <p:sp>
            <p:nvSpPr>
              <p:cNvPr id="16" name="TextBox 15"/>
              <p:cNvSpPr txBox="1"/>
              <p:nvPr/>
            </p:nvSpPr>
            <p:spPr>
              <a:xfrm>
                <a:off x="5371479" y="2175500"/>
                <a:ext cx="6587662" cy="492245"/>
              </a:xfrm>
              <a:prstGeom prst="rect">
                <a:avLst/>
              </a:prstGeom>
              <a:noFill/>
            </p:spPr>
            <p:txBody>
              <a:bodyPr wrap="square" lIns="121725" tIns="60862" rIns="121725" bIns="60862" rtlCol="0">
                <a:spAutoFit/>
              </a:bodyPr>
              <a:lstStyle/>
              <a:p>
                <a:r>
                  <a:rPr lang="en-US" sz="2400" dirty="0" smtClean="0">
                    <a:latin typeface="Segoe UI Light" pitchFamily="34" charset="0"/>
                  </a:rPr>
                  <a:t>View media on network connected receivers</a:t>
                </a:r>
                <a:endParaRPr lang="en-US" sz="2400" dirty="0">
                  <a:latin typeface="Segoe UI Light" pitchFamily="34" charset="0"/>
                </a:endParaRPr>
              </a:p>
            </p:txBody>
          </p:sp>
        </p:grpSp>
        <p:grpSp>
          <p:nvGrpSpPr>
            <p:cNvPr id="17" name="Group 16"/>
            <p:cNvGrpSpPr/>
            <p:nvPr/>
          </p:nvGrpSpPr>
          <p:grpSpPr>
            <a:xfrm>
              <a:off x="2945633" y="2699123"/>
              <a:ext cx="8836898" cy="599221"/>
              <a:chOff x="2939111" y="2762974"/>
              <a:chExt cx="8817332" cy="599221"/>
            </a:xfrm>
          </p:grpSpPr>
          <p:sp>
            <p:nvSpPr>
              <p:cNvPr id="18" name="Rectangle 17"/>
              <p:cNvSpPr/>
              <p:nvPr/>
            </p:nvSpPr>
            <p:spPr>
              <a:xfrm>
                <a:off x="2939111" y="2762974"/>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latin typeface="Segoe UI Semibold" pitchFamily="34" charset="0"/>
                  </a:rPr>
                  <a:t>Capture</a:t>
                </a:r>
                <a:endParaRPr lang="en-US" sz="2400" dirty="0">
                  <a:solidFill>
                    <a:schemeClr val="tx1"/>
                  </a:solidFill>
                  <a:latin typeface="Segoe UI Semibold" pitchFamily="34" charset="0"/>
                </a:endParaRPr>
              </a:p>
            </p:txBody>
          </p:sp>
          <p:sp>
            <p:nvSpPr>
              <p:cNvPr id="19" name="TextBox 18"/>
              <p:cNvSpPr txBox="1"/>
              <p:nvPr/>
            </p:nvSpPr>
            <p:spPr>
              <a:xfrm>
                <a:off x="5371478" y="2861300"/>
                <a:ext cx="6384965" cy="492245"/>
              </a:xfrm>
              <a:prstGeom prst="rect">
                <a:avLst/>
              </a:prstGeom>
              <a:noFill/>
            </p:spPr>
            <p:txBody>
              <a:bodyPr wrap="square" lIns="121725" tIns="60862" rIns="121725" bIns="60862" rtlCol="0">
                <a:spAutoFit/>
              </a:bodyPr>
              <a:lstStyle/>
              <a:p>
                <a:r>
                  <a:rPr lang="en-US" sz="2400" dirty="0" smtClean="0">
                    <a:latin typeface="Segoe UI Light" pitchFamily="34" charset="0"/>
                  </a:rPr>
                  <a:t>Capture photos and video</a:t>
                </a:r>
                <a:endParaRPr lang="en-US" sz="2400" dirty="0">
                  <a:latin typeface="Segoe UI Light" pitchFamily="34" charset="0"/>
                </a:endParaRPr>
              </a:p>
            </p:txBody>
          </p:sp>
        </p:grpSp>
        <p:grpSp>
          <p:nvGrpSpPr>
            <p:cNvPr id="20" name="Group 19"/>
            <p:cNvGrpSpPr/>
            <p:nvPr/>
          </p:nvGrpSpPr>
          <p:grpSpPr>
            <a:xfrm>
              <a:off x="2945633" y="1354411"/>
              <a:ext cx="8836898" cy="599221"/>
              <a:chOff x="2939111" y="1328803"/>
              <a:chExt cx="8817332" cy="599221"/>
            </a:xfrm>
          </p:grpSpPr>
          <p:sp>
            <p:nvSpPr>
              <p:cNvPr id="21" name="TextBox 20"/>
              <p:cNvSpPr txBox="1"/>
              <p:nvPr/>
            </p:nvSpPr>
            <p:spPr>
              <a:xfrm>
                <a:off x="5371478" y="1412558"/>
                <a:ext cx="6384965" cy="492245"/>
              </a:xfrm>
              <a:prstGeom prst="rect">
                <a:avLst/>
              </a:prstGeom>
              <a:noFill/>
            </p:spPr>
            <p:txBody>
              <a:bodyPr wrap="square" lIns="121725" tIns="60862" rIns="121725" bIns="60862" rtlCol="0">
                <a:spAutoFit/>
              </a:bodyPr>
              <a:lstStyle/>
              <a:p>
                <a:r>
                  <a:rPr lang="en-US" sz="2400" dirty="0" smtClean="0">
                    <a:latin typeface="Segoe UI Light" pitchFamily="34" charset="0"/>
                  </a:rPr>
                  <a:t>Send documents to connected printers</a:t>
                </a:r>
                <a:endParaRPr lang="en-US" sz="2400" dirty="0">
                  <a:latin typeface="Segoe UI Light" pitchFamily="34" charset="0"/>
                </a:endParaRPr>
              </a:p>
            </p:txBody>
          </p:sp>
          <p:sp>
            <p:nvSpPr>
              <p:cNvPr id="22" name="Rectangle 21"/>
              <p:cNvSpPr/>
              <p:nvPr/>
            </p:nvSpPr>
            <p:spPr>
              <a:xfrm>
                <a:off x="2939111" y="1328803"/>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latin typeface="Segoe UI Semibold" pitchFamily="34" charset="0"/>
                  </a:rPr>
                  <a:t>Print</a:t>
                </a:r>
                <a:endParaRPr lang="en-US" sz="2400" dirty="0">
                  <a:solidFill>
                    <a:schemeClr val="tx1"/>
                  </a:solidFill>
                  <a:latin typeface="Segoe UI Semibold" pitchFamily="34" charset="0"/>
                </a:endParaRPr>
              </a:p>
            </p:txBody>
          </p:sp>
        </p:grpSp>
      </p:grpSp>
      <p:grpSp>
        <p:nvGrpSpPr>
          <p:cNvPr id="23" name="Group 22"/>
          <p:cNvGrpSpPr/>
          <p:nvPr/>
        </p:nvGrpSpPr>
        <p:grpSpPr>
          <a:xfrm>
            <a:off x="2945633" y="5354771"/>
            <a:ext cx="8836898" cy="607969"/>
            <a:chOff x="2939111" y="2887816"/>
            <a:chExt cx="8817332" cy="607969"/>
          </a:xfrm>
        </p:grpSpPr>
        <p:sp>
          <p:nvSpPr>
            <p:cNvPr id="24" name="TextBox 23"/>
            <p:cNvSpPr txBox="1"/>
            <p:nvPr/>
          </p:nvSpPr>
          <p:spPr>
            <a:xfrm>
              <a:off x="5371478" y="3003540"/>
              <a:ext cx="6384965" cy="492245"/>
            </a:xfrm>
            <a:prstGeom prst="rect">
              <a:avLst/>
            </a:prstGeom>
            <a:noFill/>
          </p:spPr>
          <p:txBody>
            <a:bodyPr wrap="square" lIns="121725" tIns="60862" rIns="121725" bIns="60862" rtlCol="0">
              <a:spAutoFit/>
            </a:bodyPr>
            <a:lstStyle/>
            <a:p>
              <a:r>
                <a:rPr lang="en-US" sz="2400" dirty="0" smtClean="0">
                  <a:latin typeface="Segoe UI Light" pitchFamily="34" charset="0"/>
                </a:rPr>
                <a:t>Send or receive SMS text messages</a:t>
              </a:r>
              <a:endParaRPr lang="en-US" sz="2400" dirty="0">
                <a:latin typeface="Segoe UI Light" pitchFamily="34" charset="0"/>
              </a:endParaRPr>
            </a:p>
          </p:txBody>
        </p:sp>
        <p:sp>
          <p:nvSpPr>
            <p:cNvPr id="25" name="Rectangle 24"/>
            <p:cNvSpPr/>
            <p:nvPr/>
          </p:nvSpPr>
          <p:spPr>
            <a:xfrm>
              <a:off x="2939111" y="2887816"/>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latin typeface="Segoe UI Semibold" pitchFamily="34" charset="0"/>
                </a:rPr>
                <a:t>Communicate</a:t>
              </a:r>
              <a:endParaRPr lang="en-US" sz="2400" dirty="0">
                <a:solidFill>
                  <a:schemeClr val="tx1"/>
                </a:solidFill>
                <a:latin typeface="Segoe UI Semibold" pitchFamily="34" charset="0"/>
              </a:endParaRPr>
            </a:p>
          </p:txBody>
        </p:sp>
      </p:grpSp>
      <p:sp>
        <p:nvSpPr>
          <p:cNvPr id="29" name="Rectangle 28"/>
          <p:cNvSpPr/>
          <p:nvPr/>
        </p:nvSpPr>
        <p:spPr bwMode="auto">
          <a:xfrm>
            <a:off x="519112" y="1342018"/>
            <a:ext cx="2336192" cy="45908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solidFill>
                  <a:schemeClr val="tx1"/>
                </a:solidFill>
                <a:latin typeface="Segoe UI Semibold" pitchFamily="34" charset="0"/>
              </a:rPr>
              <a:t>Widows runtime connects apps and devices</a:t>
            </a:r>
            <a:endParaRPr lang="en-US" sz="2400" dirty="0">
              <a:solidFill>
                <a:schemeClr val="tx1"/>
              </a:solidFill>
              <a:latin typeface="Segoe UI Semibold" pitchFamily="34" charset="0"/>
            </a:endParaRPr>
          </a:p>
        </p:txBody>
      </p:sp>
      <p:sp>
        <p:nvSpPr>
          <p:cNvPr id="30" name="Title 1"/>
          <p:cNvSpPr txBox="1">
            <a:spLocks/>
          </p:cNvSpPr>
          <p:nvPr/>
        </p:nvSpPr>
        <p:spPr>
          <a:xfrm>
            <a:off x="519112" y="159776"/>
            <a:ext cx="11149013" cy="609398"/>
          </a:xfrm>
          <a:prstGeom prst="rect">
            <a:avLst/>
          </a:prstGeom>
        </p:spPr>
        <p:txBody>
          <a:bodyPr>
            <a:noAutofit/>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gradFill flip="none" rotWithShape="1">
                  <a:gsLst>
                    <a:gs pos="0">
                      <a:srgbClr val="FFFFFF"/>
                    </a:gs>
                    <a:gs pos="86000">
                      <a:srgbClr val="FFFFFF"/>
                    </a:gs>
                  </a:gsLst>
                  <a:lin ang="5400000" scaled="0"/>
                  <a:tileRect/>
                </a:gradFill>
              </a:rPr>
              <a:t>Metro style apps can easily access devices</a:t>
            </a:r>
            <a:endParaRPr lang="en-US" dirty="0"/>
          </a:p>
        </p:txBody>
      </p:sp>
      <p:grpSp>
        <p:nvGrpSpPr>
          <p:cNvPr id="31" name="Group 30"/>
          <p:cNvGrpSpPr/>
          <p:nvPr/>
        </p:nvGrpSpPr>
        <p:grpSpPr>
          <a:xfrm>
            <a:off x="2945633" y="3365917"/>
            <a:ext cx="8836898" cy="599221"/>
            <a:chOff x="2939111" y="4953000"/>
            <a:chExt cx="8817332" cy="599221"/>
          </a:xfrm>
        </p:grpSpPr>
        <p:sp>
          <p:nvSpPr>
            <p:cNvPr id="32" name="TextBox 31"/>
            <p:cNvSpPr txBox="1"/>
            <p:nvPr/>
          </p:nvSpPr>
          <p:spPr>
            <a:xfrm>
              <a:off x="5371478" y="5034629"/>
              <a:ext cx="6384965" cy="492245"/>
            </a:xfrm>
            <a:prstGeom prst="rect">
              <a:avLst/>
            </a:prstGeom>
            <a:noFill/>
          </p:spPr>
          <p:txBody>
            <a:bodyPr wrap="square" lIns="121725" tIns="60862" rIns="121725" bIns="60862" rtlCol="0">
              <a:spAutoFit/>
            </a:bodyPr>
            <a:lstStyle/>
            <a:p>
              <a:r>
                <a:rPr lang="en-US" sz="2400" dirty="0" smtClean="0">
                  <a:latin typeface="Segoe UI Light" pitchFamily="34" charset="0"/>
                </a:rPr>
                <a:t>Share with someone nearby via </a:t>
              </a:r>
              <a:r>
                <a:rPr lang="en-US" sz="2400" dirty="0">
                  <a:latin typeface="Segoe UI Light" pitchFamily="34" charset="0"/>
                </a:rPr>
                <a:t>T</a:t>
              </a:r>
              <a:r>
                <a:rPr lang="en-US" sz="2400" dirty="0" smtClean="0">
                  <a:latin typeface="Segoe UI Light" pitchFamily="34" charset="0"/>
                </a:rPr>
                <a:t>ap &amp; Go</a:t>
              </a:r>
              <a:endParaRPr lang="en-US" sz="2400" dirty="0">
                <a:latin typeface="Segoe UI Light" pitchFamily="34" charset="0"/>
              </a:endParaRPr>
            </a:p>
          </p:txBody>
        </p:sp>
        <p:sp>
          <p:nvSpPr>
            <p:cNvPr id="33" name="Rectangle 32"/>
            <p:cNvSpPr/>
            <p:nvPr/>
          </p:nvSpPr>
          <p:spPr>
            <a:xfrm>
              <a:off x="2939111" y="4953000"/>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latin typeface="Segoe UI Semibold" pitchFamily="34" charset="0"/>
                </a:rPr>
                <a:t>Share</a:t>
              </a:r>
              <a:endParaRPr lang="en-US" sz="2400" dirty="0">
                <a:solidFill>
                  <a:schemeClr val="tx1"/>
                </a:solidFill>
                <a:latin typeface="Segoe UI Semibold" pitchFamily="34" charset="0"/>
              </a:endParaRPr>
            </a:p>
          </p:txBody>
        </p:sp>
      </p:grpSp>
    </p:spTree>
    <p:extLst>
      <p:ext uri="{BB962C8B-B14F-4D97-AF65-F5344CB8AC3E}">
        <p14:creationId xmlns:p14="http://schemas.microsoft.com/office/powerpoint/2010/main" val="22631290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69963" y="3429001"/>
            <a:ext cx="8629879" cy="1754326"/>
          </a:xfrm>
          <a:prstGeom prst="rect">
            <a:avLst/>
          </a:prstGeom>
          <a:noFill/>
        </p:spPr>
        <p:txBody>
          <a:bodyPr wrap="square" rtlCol="0">
            <a:spAutoFit/>
          </a:bodyPr>
          <a:lstStyle/>
          <a:p>
            <a:r>
              <a:rPr lang="en-US" sz="5400" dirty="0" smtClean="0">
                <a:latin typeface="+mj-lt"/>
              </a:rPr>
              <a:t>Device maker differentiation</a:t>
            </a:r>
            <a:endParaRPr lang="en-US" sz="5400" dirty="0">
              <a:latin typeface="+mj-lt"/>
            </a:endParaRPr>
          </a:p>
        </p:txBody>
      </p:sp>
    </p:spTree>
    <p:extLst>
      <p:ext uri="{BB962C8B-B14F-4D97-AF65-F5344CB8AC3E}">
        <p14:creationId xmlns:p14="http://schemas.microsoft.com/office/powerpoint/2010/main" val="193447497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03585" y="2652876"/>
            <a:ext cx="10105697" cy="1990726"/>
          </a:xfrm>
        </p:spPr>
        <p:txBody>
          <a:bodyPr>
            <a:noAutofit/>
          </a:bodyPr>
          <a:lstStyle/>
          <a:p>
            <a:pPr lvl="0" algn="ctr"/>
            <a:r>
              <a:rPr lang="en-US" dirty="0" smtClean="0">
                <a:latin typeface="+mn-lt"/>
              </a:rPr>
              <a:t>Windows 8 enables </a:t>
            </a:r>
            <a:r>
              <a:rPr lang="en-US" dirty="0">
                <a:latin typeface="+mn-lt"/>
              </a:rPr>
              <a:t>device makers the flexibility to differentiate with </a:t>
            </a:r>
            <a:r>
              <a:rPr lang="en-US" dirty="0" smtClean="0">
                <a:latin typeface="+mn-lt"/>
              </a:rPr>
              <a:t>Metro style device apps. </a:t>
            </a:r>
            <a:endParaRPr lang="en-US" dirty="0">
              <a:latin typeface="+mn-lt"/>
            </a:endParaRPr>
          </a:p>
        </p:txBody>
      </p:sp>
    </p:spTree>
    <p:extLst>
      <p:ext uri="{BB962C8B-B14F-4D97-AF65-F5344CB8AC3E}">
        <p14:creationId xmlns:p14="http://schemas.microsoft.com/office/powerpoint/2010/main" val="22504143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Differentiation with Metro style device apps</a:t>
            </a:r>
            <a:endParaRPr lang="en-US" dirty="0"/>
          </a:p>
        </p:txBody>
      </p:sp>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0"/>
          </p:nvPr>
        </p:nvSpPr>
        <p:spPr/>
        <p:txBody>
          <a:bodyPr/>
          <a:lstStyle/>
          <a:p>
            <a:r>
              <a:rPr lang="en-US" smtClean="0"/>
              <a:t>Demo</a:t>
            </a:r>
            <a:endParaRPr lang="en-US" dirty="0"/>
          </a:p>
        </p:txBody>
      </p:sp>
    </p:spTree>
    <p:extLst>
      <p:ext uri="{BB962C8B-B14F-4D97-AF65-F5344CB8AC3E}">
        <p14:creationId xmlns:p14="http://schemas.microsoft.com/office/powerpoint/2010/main" val="121362476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48780" y="1384896"/>
            <a:ext cx="9040045" cy="1956118"/>
            <a:chOff x="3148780" y="1384896"/>
            <a:chExt cx="9040045" cy="1956118"/>
          </a:xfrm>
        </p:grpSpPr>
        <p:grpSp>
          <p:nvGrpSpPr>
            <p:cNvPr id="14" name="Group 13"/>
            <p:cNvGrpSpPr/>
            <p:nvPr/>
          </p:nvGrpSpPr>
          <p:grpSpPr>
            <a:xfrm>
              <a:off x="3148780" y="2061977"/>
              <a:ext cx="9040045" cy="599221"/>
              <a:chOff x="2939111" y="2057400"/>
              <a:chExt cx="9020030" cy="599221"/>
            </a:xfrm>
          </p:grpSpPr>
          <p:sp>
            <p:nvSpPr>
              <p:cNvPr id="15" name="Rectangle 14"/>
              <p:cNvSpPr/>
              <p:nvPr/>
            </p:nvSpPr>
            <p:spPr>
              <a:xfrm>
                <a:off x="2939111" y="2057400"/>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Webcam</a:t>
                </a:r>
                <a:endParaRPr lang="en-US" sz="2400" dirty="0">
                  <a:solidFill>
                    <a:schemeClr val="tx1"/>
                  </a:solidFill>
                </a:endParaRPr>
              </a:p>
            </p:txBody>
          </p:sp>
          <p:sp>
            <p:nvSpPr>
              <p:cNvPr id="16" name="TextBox 15"/>
              <p:cNvSpPr txBox="1"/>
              <p:nvPr/>
            </p:nvSpPr>
            <p:spPr>
              <a:xfrm>
                <a:off x="5371479" y="2110887"/>
                <a:ext cx="6587662" cy="492245"/>
              </a:xfrm>
              <a:prstGeom prst="rect">
                <a:avLst/>
              </a:prstGeom>
              <a:noFill/>
            </p:spPr>
            <p:txBody>
              <a:bodyPr wrap="square" lIns="121725" tIns="60862" rIns="121725" bIns="60862" rtlCol="0">
                <a:spAutoFit/>
              </a:bodyPr>
              <a:lstStyle/>
              <a:p>
                <a:r>
                  <a:rPr lang="en-US" sz="2400" dirty="0" smtClean="0"/>
                  <a:t>Custom settings and creative effects</a:t>
                </a:r>
                <a:endParaRPr lang="en-US" sz="2400" dirty="0"/>
              </a:p>
            </p:txBody>
          </p:sp>
        </p:grpSp>
        <p:grpSp>
          <p:nvGrpSpPr>
            <p:cNvPr id="17" name="Group 16"/>
            <p:cNvGrpSpPr/>
            <p:nvPr/>
          </p:nvGrpSpPr>
          <p:grpSpPr>
            <a:xfrm>
              <a:off x="3148780" y="2741793"/>
              <a:ext cx="8836898" cy="599221"/>
              <a:chOff x="2939111" y="2762974"/>
              <a:chExt cx="8817332" cy="599221"/>
            </a:xfrm>
          </p:grpSpPr>
          <p:sp>
            <p:nvSpPr>
              <p:cNvPr id="18" name="Rectangle 17"/>
              <p:cNvSpPr/>
              <p:nvPr/>
            </p:nvSpPr>
            <p:spPr>
              <a:xfrm>
                <a:off x="2939111" y="2762974"/>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MB SIM</a:t>
                </a:r>
                <a:endParaRPr lang="en-US" sz="2400" dirty="0">
                  <a:solidFill>
                    <a:schemeClr val="tx1"/>
                  </a:solidFill>
                </a:endParaRPr>
              </a:p>
            </p:txBody>
          </p:sp>
          <p:sp>
            <p:nvSpPr>
              <p:cNvPr id="19" name="TextBox 18"/>
              <p:cNvSpPr txBox="1"/>
              <p:nvPr/>
            </p:nvSpPr>
            <p:spPr>
              <a:xfrm>
                <a:off x="5371478" y="2816461"/>
                <a:ext cx="6384965" cy="492245"/>
              </a:xfrm>
              <a:prstGeom prst="rect">
                <a:avLst/>
              </a:prstGeom>
              <a:noFill/>
            </p:spPr>
            <p:txBody>
              <a:bodyPr wrap="square" lIns="121725" tIns="60862" rIns="121725" bIns="60862" rtlCol="0">
                <a:spAutoFit/>
              </a:bodyPr>
              <a:lstStyle/>
              <a:p>
                <a:r>
                  <a:rPr lang="en-US" sz="2400" dirty="0"/>
                  <a:t>Brand the connection, link to </a:t>
                </a:r>
                <a:r>
                  <a:rPr lang="en-US" sz="2400" dirty="0" smtClean="0"/>
                  <a:t>account app</a:t>
                </a:r>
                <a:endParaRPr lang="en-US" sz="2400" dirty="0"/>
              </a:p>
            </p:txBody>
          </p:sp>
        </p:grpSp>
        <p:grpSp>
          <p:nvGrpSpPr>
            <p:cNvPr id="20" name="Group 19"/>
            <p:cNvGrpSpPr/>
            <p:nvPr/>
          </p:nvGrpSpPr>
          <p:grpSpPr>
            <a:xfrm>
              <a:off x="3148780" y="1384896"/>
              <a:ext cx="8836898" cy="599221"/>
              <a:chOff x="2939111" y="1328803"/>
              <a:chExt cx="8817332" cy="599221"/>
            </a:xfrm>
          </p:grpSpPr>
          <p:sp>
            <p:nvSpPr>
              <p:cNvPr id="21" name="TextBox 20"/>
              <p:cNvSpPr txBox="1"/>
              <p:nvPr/>
            </p:nvSpPr>
            <p:spPr>
              <a:xfrm>
                <a:off x="5371478" y="1402461"/>
                <a:ext cx="6384965" cy="492245"/>
              </a:xfrm>
              <a:prstGeom prst="rect">
                <a:avLst/>
              </a:prstGeom>
              <a:noFill/>
            </p:spPr>
            <p:txBody>
              <a:bodyPr wrap="square" lIns="121725" tIns="60862" rIns="121725" bIns="60862" rtlCol="0">
                <a:spAutoFit/>
              </a:bodyPr>
              <a:lstStyle/>
              <a:p>
                <a:r>
                  <a:rPr lang="en-US" sz="2400" dirty="0" smtClean="0"/>
                  <a:t>Custom settings, notifications and creative apps</a:t>
                </a:r>
                <a:endParaRPr lang="en-US" sz="2400" dirty="0"/>
              </a:p>
            </p:txBody>
          </p:sp>
          <p:sp>
            <p:nvSpPr>
              <p:cNvPr id="22" name="Rectangle 21"/>
              <p:cNvSpPr/>
              <p:nvPr/>
            </p:nvSpPr>
            <p:spPr>
              <a:xfrm>
                <a:off x="2939111" y="1328803"/>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Printers</a:t>
                </a:r>
                <a:endParaRPr lang="en-US" sz="2400" dirty="0">
                  <a:solidFill>
                    <a:schemeClr val="tx1"/>
                  </a:solidFill>
                </a:endParaRPr>
              </a:p>
            </p:txBody>
          </p:sp>
        </p:grpSp>
      </p:grpSp>
      <p:grpSp>
        <p:nvGrpSpPr>
          <p:cNvPr id="3" name="Group 2"/>
          <p:cNvGrpSpPr/>
          <p:nvPr/>
        </p:nvGrpSpPr>
        <p:grpSpPr>
          <a:xfrm>
            <a:off x="3148780" y="3576548"/>
            <a:ext cx="8836898" cy="2610548"/>
            <a:chOff x="3148780" y="3576548"/>
            <a:chExt cx="8836898" cy="2610548"/>
          </a:xfrm>
        </p:grpSpPr>
        <p:sp>
          <p:nvSpPr>
            <p:cNvPr id="9" name="Rectangle 8"/>
            <p:cNvSpPr/>
            <p:nvPr/>
          </p:nvSpPr>
          <p:spPr>
            <a:xfrm>
              <a:off x="3148780" y="4255986"/>
              <a:ext cx="2336192"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Storage</a:t>
              </a:r>
              <a:endParaRPr lang="en-US" sz="2400" dirty="0">
                <a:solidFill>
                  <a:schemeClr val="tx1"/>
                </a:solidFill>
              </a:endParaRPr>
            </a:p>
          </p:txBody>
        </p:sp>
        <p:sp>
          <p:nvSpPr>
            <p:cNvPr id="12" name="Rectangle 11"/>
            <p:cNvSpPr/>
            <p:nvPr/>
          </p:nvSpPr>
          <p:spPr>
            <a:xfrm>
              <a:off x="3148780" y="5587875"/>
              <a:ext cx="2336192"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Other</a:t>
              </a:r>
              <a:endParaRPr lang="en-US" sz="2400" dirty="0">
                <a:solidFill>
                  <a:schemeClr val="tx1"/>
                </a:solidFill>
              </a:endParaRPr>
            </a:p>
          </p:txBody>
        </p:sp>
        <p:grpSp>
          <p:nvGrpSpPr>
            <p:cNvPr id="23" name="Group 22"/>
            <p:cNvGrpSpPr/>
            <p:nvPr/>
          </p:nvGrpSpPr>
          <p:grpSpPr>
            <a:xfrm>
              <a:off x="3148780" y="3576548"/>
              <a:ext cx="8836898" cy="607969"/>
              <a:chOff x="2939111" y="3507576"/>
              <a:chExt cx="8817332" cy="607969"/>
            </a:xfrm>
          </p:grpSpPr>
          <p:sp>
            <p:nvSpPr>
              <p:cNvPr id="24" name="TextBox 23"/>
              <p:cNvSpPr txBox="1"/>
              <p:nvPr/>
            </p:nvSpPr>
            <p:spPr>
              <a:xfrm>
                <a:off x="5371478" y="3623300"/>
                <a:ext cx="6384965" cy="492245"/>
              </a:xfrm>
              <a:prstGeom prst="rect">
                <a:avLst/>
              </a:prstGeom>
              <a:noFill/>
            </p:spPr>
            <p:txBody>
              <a:bodyPr wrap="square" lIns="121725" tIns="60862" rIns="121725" bIns="60862" rtlCol="0">
                <a:spAutoFit/>
              </a:bodyPr>
              <a:lstStyle/>
              <a:p>
                <a:endParaRPr lang="en-US" sz="2400" dirty="0"/>
              </a:p>
            </p:txBody>
          </p:sp>
          <p:sp>
            <p:nvSpPr>
              <p:cNvPr id="25" name="Rectangle 24"/>
              <p:cNvSpPr/>
              <p:nvPr/>
            </p:nvSpPr>
            <p:spPr>
              <a:xfrm>
                <a:off x="2939111" y="3507576"/>
                <a:ext cx="2331019"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Portable</a:t>
                </a:r>
                <a:endParaRPr lang="en-US" sz="2400" dirty="0">
                  <a:solidFill>
                    <a:schemeClr val="tx1"/>
                  </a:solidFill>
                </a:endParaRPr>
              </a:p>
            </p:txBody>
          </p:sp>
        </p:grpSp>
        <p:sp>
          <p:nvSpPr>
            <p:cNvPr id="28" name="Rectangle 27"/>
            <p:cNvSpPr/>
            <p:nvPr/>
          </p:nvSpPr>
          <p:spPr>
            <a:xfrm>
              <a:off x="3148780" y="4931816"/>
              <a:ext cx="2336192" cy="599221"/>
            </a:xfrm>
            <a:prstGeom prst="rect">
              <a:avLst/>
            </a:prstGeom>
            <a:solidFill>
              <a:srgbClr val="65BC46"/>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2400" dirty="0" smtClean="0">
                  <a:solidFill>
                    <a:schemeClr val="tx1"/>
                  </a:solidFill>
                </a:rPr>
                <a:t>Networked</a:t>
              </a:r>
              <a:endParaRPr lang="en-US" sz="2400" dirty="0">
                <a:solidFill>
                  <a:schemeClr val="tx1"/>
                </a:solidFill>
              </a:endParaRPr>
            </a:p>
          </p:txBody>
        </p:sp>
      </p:grpSp>
      <p:sp>
        <p:nvSpPr>
          <p:cNvPr id="29" name="Rectangle 28"/>
          <p:cNvSpPr/>
          <p:nvPr/>
        </p:nvSpPr>
        <p:spPr bwMode="auto">
          <a:xfrm>
            <a:off x="722259" y="1372017"/>
            <a:ext cx="2336192" cy="196899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solidFill>
                  <a:schemeClr val="tx1"/>
                </a:solidFill>
                <a:latin typeface="Segoe UI Semibold" pitchFamily="34" charset="0"/>
              </a:rPr>
              <a:t>Extend the built-in experiences</a:t>
            </a:r>
            <a:endParaRPr lang="en-US" sz="2400" dirty="0">
              <a:solidFill>
                <a:schemeClr val="tx1"/>
              </a:solidFill>
              <a:latin typeface="Segoe UI Semibold" pitchFamily="34" charset="0"/>
            </a:endParaRPr>
          </a:p>
        </p:txBody>
      </p:sp>
      <p:sp>
        <p:nvSpPr>
          <p:cNvPr id="30" name="Title 1"/>
          <p:cNvSpPr txBox="1">
            <a:spLocks/>
          </p:cNvSpPr>
          <p:nvPr/>
        </p:nvSpPr>
        <p:spPr>
          <a:xfrm>
            <a:off x="519112" y="159776"/>
            <a:ext cx="11149013" cy="609398"/>
          </a:xfrm>
          <a:prstGeom prst="rect">
            <a:avLst/>
          </a:prstGeom>
        </p:spPr>
        <p:txBody>
          <a:bodyPr>
            <a:noAutofit/>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gradFill flip="none" rotWithShape="1">
                  <a:gsLst>
                    <a:gs pos="0">
                      <a:srgbClr val="FFFFFF"/>
                    </a:gs>
                    <a:gs pos="86000">
                      <a:srgbClr val="FFFFFF"/>
                    </a:gs>
                  </a:gsLst>
                  <a:lin ang="5400000" scaled="0"/>
                  <a:tileRect/>
                </a:gradFill>
              </a:rPr>
              <a:t>Metro style device apps</a:t>
            </a:r>
            <a:endParaRPr lang="en-US" dirty="0"/>
          </a:p>
        </p:txBody>
      </p:sp>
      <p:sp>
        <p:nvSpPr>
          <p:cNvPr id="33" name="Rectangle 32"/>
          <p:cNvSpPr/>
          <p:nvPr/>
        </p:nvSpPr>
        <p:spPr bwMode="auto">
          <a:xfrm>
            <a:off x="722259" y="3576548"/>
            <a:ext cx="2336192" cy="261054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solidFill>
                  <a:schemeClr val="tx1"/>
                </a:solidFill>
                <a:latin typeface="Segoe UI Semibold" pitchFamily="34" charset="0"/>
              </a:rPr>
              <a:t>Build your own experience</a:t>
            </a:r>
            <a:endParaRPr lang="en-US" sz="2400" dirty="0">
              <a:solidFill>
                <a:schemeClr val="tx1"/>
              </a:solidFill>
              <a:latin typeface="Segoe UI Semibold" pitchFamily="34" charset="0"/>
            </a:endParaRPr>
          </a:p>
        </p:txBody>
      </p:sp>
      <p:sp>
        <p:nvSpPr>
          <p:cNvPr id="34" name="TextBox 33"/>
          <p:cNvSpPr txBox="1"/>
          <p:nvPr/>
        </p:nvSpPr>
        <p:spPr>
          <a:xfrm>
            <a:off x="5586544" y="3577669"/>
            <a:ext cx="6094370" cy="1764388"/>
          </a:xfrm>
          <a:prstGeom prst="rect">
            <a:avLst/>
          </a:prstGeom>
          <a:noFill/>
        </p:spPr>
        <p:txBody>
          <a:bodyPr wrap="square" lIns="121725" tIns="60862" rIns="121725" bIns="60862" rtlCol="0">
            <a:spAutoFit/>
          </a:bodyPr>
          <a:lstStyle/>
          <a:p>
            <a:pPr>
              <a:lnSpc>
                <a:spcPts val="3200"/>
              </a:lnSpc>
            </a:pPr>
            <a:r>
              <a:rPr lang="en-US" sz="2400" dirty="0"/>
              <a:t>Access unique device capabilities via new Window </a:t>
            </a:r>
            <a:r>
              <a:rPr lang="en-US" sz="2400" dirty="0" smtClean="0"/>
              <a:t>runtime.</a:t>
            </a:r>
          </a:p>
          <a:p>
            <a:pPr>
              <a:lnSpc>
                <a:spcPts val="3200"/>
              </a:lnSpc>
            </a:pPr>
            <a:r>
              <a:rPr lang="en-US" sz="2400" dirty="0" smtClean="0"/>
              <a:t>All Metro style device apps automatically install </a:t>
            </a:r>
            <a:r>
              <a:rPr lang="en-US" sz="2400" dirty="0"/>
              <a:t>when </a:t>
            </a:r>
            <a:r>
              <a:rPr lang="en-US" sz="2400" dirty="0" smtClean="0"/>
              <a:t>device is</a:t>
            </a:r>
            <a:r>
              <a:rPr lang="en-US" sz="2400" dirty="0" smtClean="0">
                <a:solidFill>
                  <a:srgbClr val="FF0000"/>
                </a:solidFill>
              </a:rPr>
              <a:t> </a:t>
            </a:r>
            <a:r>
              <a:rPr lang="en-US" sz="2400" dirty="0" smtClean="0"/>
              <a:t>connected</a:t>
            </a:r>
            <a:endParaRPr lang="en-US" sz="2400" dirty="0"/>
          </a:p>
        </p:txBody>
      </p:sp>
    </p:spTree>
    <p:extLst>
      <p:ext uri="{BB962C8B-B14F-4D97-AF65-F5344CB8AC3E}">
        <p14:creationId xmlns:p14="http://schemas.microsoft.com/office/powerpoint/2010/main" val="370014824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69963" y="3429001"/>
            <a:ext cx="7719642" cy="923330"/>
          </a:xfrm>
          <a:prstGeom prst="rect">
            <a:avLst/>
          </a:prstGeom>
          <a:noFill/>
        </p:spPr>
        <p:txBody>
          <a:bodyPr wrap="square" rtlCol="0">
            <a:spAutoFit/>
          </a:bodyPr>
          <a:lstStyle/>
          <a:p>
            <a:r>
              <a:rPr lang="en-US" sz="5400" dirty="0" smtClean="0">
                <a:latin typeface="+mj-lt"/>
              </a:rPr>
              <a:t>Takeaways</a:t>
            </a:r>
            <a:endParaRPr lang="en-US" sz="5400" dirty="0">
              <a:latin typeface="+mj-lt"/>
            </a:endParaRPr>
          </a:p>
        </p:txBody>
      </p:sp>
    </p:spTree>
    <p:extLst>
      <p:ext uri="{BB962C8B-B14F-4D97-AF65-F5344CB8AC3E}">
        <p14:creationId xmlns:p14="http://schemas.microsoft.com/office/powerpoint/2010/main" val="13516059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Text Placeholder 2"/>
          <p:cNvSpPr>
            <a:spLocks noGrp="1"/>
          </p:cNvSpPr>
          <p:nvPr>
            <p:ph type="body" sz="quarter" idx="10"/>
          </p:nvPr>
        </p:nvSpPr>
        <p:spPr>
          <a:xfrm>
            <a:off x="519114" y="1267495"/>
            <a:ext cx="11149012" cy="4678204"/>
          </a:xfrm>
        </p:spPr>
        <p:txBody>
          <a:bodyPr/>
          <a:lstStyle/>
          <a:p>
            <a:r>
              <a:rPr lang="en-US" dirty="0" smtClean="0"/>
              <a:t>Experience overview for connected devices in Windows</a:t>
            </a:r>
          </a:p>
          <a:p>
            <a:r>
              <a:rPr lang="en-US" dirty="0" smtClean="0"/>
              <a:t>Connectivity and setup </a:t>
            </a:r>
          </a:p>
          <a:p>
            <a:r>
              <a:rPr lang="en-US" dirty="0" smtClean="0"/>
              <a:t>Experience with devices and apps</a:t>
            </a:r>
          </a:p>
          <a:p>
            <a:r>
              <a:rPr lang="en-US" dirty="0" smtClean="0"/>
              <a:t>Device maker opportunity</a:t>
            </a:r>
          </a:p>
          <a:p>
            <a:endParaRPr lang="en-US" dirty="0" smtClean="0"/>
          </a:p>
          <a:p>
            <a:pPr marL="0" indent="0">
              <a:buNone/>
            </a:pPr>
            <a:r>
              <a:rPr lang="en-US" dirty="0" smtClean="0">
                <a:latin typeface="+mj-lt"/>
              </a:rPr>
              <a:t>You’ll leave with examples of how to</a:t>
            </a:r>
          </a:p>
          <a:p>
            <a:r>
              <a:rPr lang="en-US" dirty="0" smtClean="0"/>
              <a:t>Have a great experience with your device in Windows 8 </a:t>
            </a:r>
          </a:p>
          <a:p>
            <a:r>
              <a:rPr lang="en-US" dirty="0" smtClean="0"/>
              <a:t>Attend more sessions at //build/ that tell you how you can participate</a:t>
            </a:r>
            <a:endParaRPr lang="en-US" dirty="0"/>
          </a:p>
        </p:txBody>
      </p:sp>
    </p:spTree>
    <p:extLst>
      <p:ext uri="{BB962C8B-B14F-4D97-AF65-F5344CB8AC3E}">
        <p14:creationId xmlns:p14="http://schemas.microsoft.com/office/powerpoint/2010/main" val="117013513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03585" y="2652876"/>
            <a:ext cx="10105697" cy="1990726"/>
          </a:xfrm>
        </p:spPr>
        <p:txBody>
          <a:bodyPr>
            <a:noAutofit/>
          </a:bodyPr>
          <a:lstStyle/>
          <a:p>
            <a:pPr algn="ctr"/>
            <a:r>
              <a:rPr lang="en-US" dirty="0" smtClean="0">
                <a:latin typeface="+mn-lt"/>
              </a:rPr>
              <a:t>Windows 8 is connected and ready to use with devices. </a:t>
            </a:r>
            <a:endParaRPr lang="en-US" dirty="0">
              <a:latin typeface="+mn-lt"/>
            </a:endParaRPr>
          </a:p>
        </p:txBody>
      </p:sp>
    </p:spTree>
    <p:extLst>
      <p:ext uri="{BB962C8B-B14F-4D97-AF65-F5344CB8AC3E}">
        <p14:creationId xmlns:p14="http://schemas.microsoft.com/office/powerpoint/2010/main" val="3233142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8" name="Title 1"/>
          <p:cNvSpPr txBox="1">
            <a:spLocks noGrp="1"/>
          </p:cNvSpPr>
          <p:nvPr>
            <p:ph type="title"/>
          </p:nvPr>
        </p:nvSpPr>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Windows 8</a:t>
            </a:r>
            <a:endParaRPr lang="en-US" dirty="0"/>
          </a:p>
        </p:txBody>
      </p:sp>
      <p:sp>
        <p:nvSpPr>
          <p:cNvPr id="7" name="Text Placeholder 6"/>
          <p:cNvSpPr>
            <a:spLocks noGrp="1"/>
          </p:cNvSpPr>
          <p:nvPr>
            <p:ph type="body" sz="quarter" idx="10"/>
          </p:nvPr>
        </p:nvSpPr>
        <p:spPr>
          <a:xfrm>
            <a:off x="519114" y="1447800"/>
            <a:ext cx="11149012" cy="3921073"/>
          </a:xfrm>
        </p:spPr>
        <p:txBody>
          <a:bodyPr/>
          <a:lstStyle/>
          <a:p>
            <a:pPr lvl="0">
              <a:spcBef>
                <a:spcPts val="0"/>
              </a:spcBef>
              <a:spcAft>
                <a:spcPts val="3600"/>
              </a:spcAft>
            </a:pPr>
            <a:r>
              <a:rPr lang="en-US" sz="3600" dirty="0"/>
              <a:t>Makes device connectivity and setup </a:t>
            </a:r>
            <a:r>
              <a:rPr lang="en-US" sz="3600" dirty="0" smtClean="0"/>
              <a:t>effortless</a:t>
            </a:r>
            <a:endParaRPr lang="en-US" sz="3600" dirty="0"/>
          </a:p>
          <a:p>
            <a:pPr lvl="0">
              <a:spcBef>
                <a:spcPts val="0"/>
              </a:spcBef>
              <a:spcAft>
                <a:spcPts val="3600"/>
              </a:spcAft>
            </a:pPr>
            <a:r>
              <a:rPr lang="en-US" sz="3600" dirty="0"/>
              <a:t>Includes built-in device experiences that are available to app </a:t>
            </a:r>
            <a:r>
              <a:rPr lang="en-US" sz="3600" dirty="0" smtClean="0"/>
              <a:t>developers</a:t>
            </a:r>
            <a:endParaRPr lang="en-US" sz="3600" dirty="0"/>
          </a:p>
          <a:p>
            <a:pPr lvl="0">
              <a:spcBef>
                <a:spcPts val="0"/>
              </a:spcBef>
              <a:spcAft>
                <a:spcPts val="3600"/>
              </a:spcAft>
            </a:pPr>
            <a:r>
              <a:rPr lang="en-US" sz="3600" dirty="0"/>
              <a:t>E</a:t>
            </a:r>
            <a:r>
              <a:rPr lang="en-US" sz="3600" dirty="0" smtClean="0"/>
              <a:t>nables </a:t>
            </a:r>
            <a:r>
              <a:rPr lang="en-US" sz="3600" dirty="0"/>
              <a:t>device makers the flexibility to </a:t>
            </a:r>
            <a:r>
              <a:rPr lang="en-US" sz="3600" dirty="0" smtClean="0"/>
              <a:t>differentiate</a:t>
            </a:r>
            <a:endParaRPr lang="en-US" dirty="0" smtClean="0"/>
          </a:p>
          <a:p>
            <a:endParaRPr lang="en-US" dirty="0"/>
          </a:p>
        </p:txBody>
      </p:sp>
    </p:spTree>
    <p:extLst>
      <p:ext uri="{BB962C8B-B14F-4D97-AF65-F5344CB8AC3E}">
        <p14:creationId xmlns:p14="http://schemas.microsoft.com/office/powerpoint/2010/main" val="193814793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8" name="Title 1"/>
          <p:cNvSpPr txBox="1">
            <a:spLocks noGrp="1"/>
          </p:cNvSpPr>
          <p:nvPr>
            <p:ph type="title"/>
          </p:nvPr>
        </p:nvSpPr>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Asks</a:t>
            </a:r>
            <a:endParaRPr lang="en-US" dirty="0"/>
          </a:p>
        </p:txBody>
      </p:sp>
      <p:sp>
        <p:nvSpPr>
          <p:cNvPr id="7" name="Text Placeholder 6"/>
          <p:cNvSpPr>
            <a:spLocks noGrp="1"/>
          </p:cNvSpPr>
          <p:nvPr>
            <p:ph type="body" sz="quarter" idx="10"/>
          </p:nvPr>
        </p:nvSpPr>
        <p:spPr>
          <a:xfrm>
            <a:off x="519114" y="1447800"/>
            <a:ext cx="11149012" cy="4487382"/>
          </a:xfrm>
        </p:spPr>
        <p:txBody>
          <a:bodyPr/>
          <a:lstStyle/>
          <a:p>
            <a:pPr>
              <a:spcBef>
                <a:spcPts val="0"/>
              </a:spcBef>
              <a:spcAft>
                <a:spcPts val="3600"/>
              </a:spcAft>
            </a:pPr>
            <a:r>
              <a:rPr lang="en-US" dirty="0" smtClean="0"/>
              <a:t>Improve connectivity experiences by enabling Windows 8 technologies that simplify setup </a:t>
            </a:r>
            <a:r>
              <a:rPr lang="en-US" dirty="0"/>
              <a:t>and </a:t>
            </a:r>
            <a:r>
              <a:rPr lang="en-US" dirty="0" smtClean="0"/>
              <a:t>improve the performance </a:t>
            </a:r>
            <a:r>
              <a:rPr lang="en-US" dirty="0"/>
              <a:t>of your </a:t>
            </a:r>
            <a:r>
              <a:rPr lang="en-US" dirty="0" smtClean="0"/>
              <a:t>device</a:t>
            </a:r>
            <a:endParaRPr lang="en-US" dirty="0"/>
          </a:p>
          <a:p>
            <a:pPr>
              <a:spcBef>
                <a:spcPts val="0"/>
              </a:spcBef>
              <a:spcAft>
                <a:spcPts val="3600"/>
              </a:spcAft>
            </a:pPr>
            <a:r>
              <a:rPr lang="en-US" dirty="0"/>
              <a:t>Design great devices that support </a:t>
            </a:r>
            <a:r>
              <a:rPr lang="en-US" dirty="0" smtClean="0"/>
              <a:t>built-in </a:t>
            </a:r>
            <a:r>
              <a:rPr lang="en-US" dirty="0"/>
              <a:t>app </a:t>
            </a:r>
            <a:r>
              <a:rPr lang="en-US" dirty="0" smtClean="0"/>
              <a:t>experiences</a:t>
            </a:r>
            <a:endParaRPr lang="en-US" dirty="0"/>
          </a:p>
          <a:p>
            <a:pPr>
              <a:spcBef>
                <a:spcPts val="0"/>
              </a:spcBef>
              <a:spcAft>
                <a:spcPts val="3600"/>
              </a:spcAft>
            </a:pPr>
            <a:r>
              <a:rPr lang="en-US" dirty="0" smtClean="0"/>
              <a:t>Build Metro style </a:t>
            </a:r>
            <a:r>
              <a:rPr lang="en-US" dirty="0"/>
              <a:t>apps to differentiate your devices and extend the </a:t>
            </a:r>
            <a:r>
              <a:rPr lang="en-US"/>
              <a:t>Windows </a:t>
            </a:r>
            <a:r>
              <a:rPr lang="en-US" smtClean="0"/>
              <a:t>experience </a:t>
            </a:r>
            <a:endParaRPr lang="en-US" dirty="0" smtClean="0"/>
          </a:p>
          <a:p>
            <a:pPr>
              <a:spcBef>
                <a:spcPts val="0"/>
              </a:spcBef>
              <a:spcAft>
                <a:spcPts val="3600"/>
              </a:spcAft>
            </a:pPr>
            <a:r>
              <a:rPr lang="en-US" dirty="0" smtClean="0"/>
              <a:t>Attend related device sessions at //build/</a:t>
            </a:r>
            <a:endParaRPr lang="en-US" dirty="0"/>
          </a:p>
        </p:txBody>
      </p:sp>
    </p:spTree>
    <p:extLst>
      <p:ext uri="{BB962C8B-B14F-4D97-AF65-F5344CB8AC3E}">
        <p14:creationId xmlns:p14="http://schemas.microsoft.com/office/powerpoint/2010/main" val="8162945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6" name="Title 5"/>
          <p:cNvSpPr>
            <a:spLocks noGrp="1"/>
          </p:cNvSpPr>
          <p:nvPr>
            <p:ph type="title"/>
          </p:nvPr>
        </p:nvSpPr>
        <p:spPr/>
        <p:txBody>
          <a:bodyPr/>
          <a:lstStyle/>
          <a:p>
            <a:r>
              <a:rPr lang="en-US" dirty="0" smtClean="0"/>
              <a:t>Related sessions</a:t>
            </a:r>
            <a:endParaRPr lang="en-US" dirty="0"/>
          </a:p>
        </p:txBody>
      </p:sp>
      <p:sp>
        <p:nvSpPr>
          <p:cNvPr id="7" name="Text Placeholder 6"/>
          <p:cNvSpPr>
            <a:spLocks noGrp="1"/>
          </p:cNvSpPr>
          <p:nvPr>
            <p:ph sz="half" idx="1"/>
          </p:nvPr>
        </p:nvSpPr>
        <p:spPr>
          <a:xfrm>
            <a:off x="519113" y="1447801"/>
            <a:ext cx="5486400" cy="4856714"/>
          </a:xfrm>
        </p:spPr>
        <p:txBody>
          <a:bodyPr/>
          <a:lstStyle/>
          <a:p>
            <a:pPr>
              <a:spcBef>
                <a:spcPts val="1800"/>
              </a:spcBef>
              <a:buNone/>
            </a:pPr>
            <a:r>
              <a:rPr lang="en-US" sz="1800" b="1" dirty="0" smtClean="0"/>
              <a:t>Device Maker</a:t>
            </a:r>
          </a:p>
          <a:p>
            <a:pPr>
              <a:spcBef>
                <a:spcPts val="1800"/>
              </a:spcBef>
            </a:pPr>
            <a:r>
              <a:rPr lang="en-US" sz="1800" b="1" dirty="0"/>
              <a:t>[HW-329T] Understanding Wi-Fi Direct in Windows 8</a:t>
            </a:r>
            <a:endParaRPr lang="en-US" sz="1800" b="1" dirty="0" smtClean="0"/>
          </a:p>
          <a:p>
            <a:pPr>
              <a:spcBef>
                <a:spcPts val="1800"/>
              </a:spcBef>
            </a:pPr>
            <a:r>
              <a:rPr lang="en-US" sz="1800" b="1" dirty="0"/>
              <a:t>[HW-773T] Building great USB 3.0 devices</a:t>
            </a:r>
            <a:endParaRPr lang="en-US" sz="1800" b="1" dirty="0" smtClean="0"/>
          </a:p>
          <a:p>
            <a:pPr>
              <a:spcBef>
                <a:spcPts val="1800"/>
              </a:spcBef>
            </a:pPr>
            <a:r>
              <a:rPr lang="en-US" sz="1800" b="1" dirty="0"/>
              <a:t>[HW-254T] Connecting Bluetooth Low Energy devices to Windows</a:t>
            </a:r>
            <a:endParaRPr lang="en-US" sz="1800" b="1" dirty="0" smtClean="0"/>
          </a:p>
          <a:p>
            <a:pPr>
              <a:spcBef>
                <a:spcPts val="1800"/>
              </a:spcBef>
            </a:pPr>
            <a:r>
              <a:rPr lang="en-US" sz="1800" b="1" dirty="0"/>
              <a:t>[HW-286T] Simplifying wireless and network device discovery and pairing</a:t>
            </a:r>
          </a:p>
          <a:p>
            <a:pPr>
              <a:spcBef>
                <a:spcPts val="1800"/>
              </a:spcBef>
            </a:pPr>
            <a:r>
              <a:rPr lang="en-US" sz="1800" b="1" dirty="0"/>
              <a:t>[HW-177T] Building great networked media devices for Play To apps</a:t>
            </a:r>
            <a:endParaRPr lang="en-US" sz="1800" b="1" dirty="0" smtClean="0"/>
          </a:p>
          <a:p>
            <a:pPr>
              <a:spcBef>
                <a:spcPts val="1800"/>
              </a:spcBef>
            </a:pPr>
            <a:r>
              <a:rPr lang="en-US" sz="1800" b="1" dirty="0"/>
              <a:t>[HW-238T] Connecting printing devices to Windows using v4 printer drivers</a:t>
            </a:r>
            <a:endParaRPr lang="en-US" sz="1800" b="1" dirty="0" smtClean="0"/>
          </a:p>
          <a:p>
            <a:pPr>
              <a:spcBef>
                <a:spcPts val="1800"/>
              </a:spcBef>
            </a:pPr>
            <a:r>
              <a:rPr lang="en-US" sz="1800" b="1" dirty="0"/>
              <a:t>[HW-245T] Running Windows from an external USB drive with Windows To Go</a:t>
            </a:r>
            <a:endParaRPr lang="en-US" sz="1800" b="1" dirty="0" smtClean="0"/>
          </a:p>
        </p:txBody>
      </p:sp>
      <p:sp>
        <p:nvSpPr>
          <p:cNvPr id="13" name="Content Placeholder 12"/>
          <p:cNvSpPr>
            <a:spLocks noGrp="1"/>
          </p:cNvSpPr>
          <p:nvPr>
            <p:ph sz="half" idx="2"/>
          </p:nvPr>
        </p:nvSpPr>
        <p:spPr>
          <a:xfrm>
            <a:off x="6181725" y="1447801"/>
            <a:ext cx="5486400" cy="5669244"/>
          </a:xfrm>
        </p:spPr>
        <p:txBody>
          <a:bodyPr/>
          <a:lstStyle/>
          <a:p>
            <a:pPr>
              <a:spcBef>
                <a:spcPts val="1800"/>
              </a:spcBef>
            </a:pPr>
            <a:r>
              <a:rPr lang="en-US" sz="1800" b="1" dirty="0"/>
              <a:t>[HW-283T] </a:t>
            </a:r>
            <a:r>
              <a:rPr lang="it-IT" sz="1800" b="1" dirty="0"/>
              <a:t>Introducing Metro style device apps</a:t>
            </a:r>
            <a:endParaRPr lang="en-US" sz="1800" b="1" dirty="0" smtClean="0"/>
          </a:p>
          <a:p>
            <a:pPr>
              <a:spcBef>
                <a:spcPts val="1800"/>
              </a:spcBef>
            </a:pPr>
            <a:r>
              <a:rPr lang="en-US" sz="1800" b="1" dirty="0"/>
              <a:t>[HW-275T] Building and delivering a great Metro style app for your device</a:t>
            </a:r>
            <a:endParaRPr lang="en-US" sz="1800" b="1" dirty="0" smtClean="0"/>
          </a:p>
          <a:p>
            <a:pPr>
              <a:spcBef>
                <a:spcPts val="1800"/>
              </a:spcBef>
            </a:pPr>
            <a:r>
              <a:rPr lang="en-US" sz="1800" b="1" dirty="0"/>
              <a:t>[HW-288T] Building great Metro style apps for mobile broadband devices</a:t>
            </a:r>
            <a:endParaRPr lang="en-US" sz="1800" b="1" dirty="0" smtClean="0"/>
          </a:p>
          <a:p>
            <a:pPr>
              <a:spcBef>
                <a:spcPts val="1800"/>
              </a:spcBef>
            </a:pPr>
            <a:r>
              <a:rPr lang="en-US" sz="1800" b="1" dirty="0"/>
              <a:t>[HW-652T] Building a great Metro style device app for your printer</a:t>
            </a:r>
            <a:endParaRPr lang="en-US" sz="1800" b="1" dirty="0" smtClean="0"/>
          </a:p>
          <a:p>
            <a:pPr>
              <a:spcBef>
                <a:spcPts val="1800"/>
              </a:spcBef>
            </a:pPr>
            <a:r>
              <a:rPr lang="en-US" sz="1800" b="1" dirty="0"/>
              <a:t>[HW-715T] Building a great Metro style device app for your camera</a:t>
            </a:r>
            <a:endParaRPr lang="en-US" sz="1800" b="1" dirty="0" smtClean="0"/>
          </a:p>
          <a:p>
            <a:pPr>
              <a:spcBef>
                <a:spcPts val="1800"/>
              </a:spcBef>
            </a:pPr>
            <a:r>
              <a:rPr lang="en-US" sz="1800" b="1" dirty="0"/>
              <a:t>[HW-747T] Building Metro style apps that connect to specialized devices</a:t>
            </a:r>
          </a:p>
          <a:p>
            <a:pPr>
              <a:buNone/>
            </a:pPr>
            <a:endParaRPr lang="en-US" sz="1800" b="1" dirty="0" smtClean="0"/>
          </a:p>
          <a:p>
            <a:pPr>
              <a:buNone/>
            </a:pPr>
            <a:r>
              <a:rPr lang="en-US" sz="1800" b="1" dirty="0" smtClean="0"/>
              <a:t>Developer</a:t>
            </a:r>
          </a:p>
          <a:p>
            <a:endParaRPr lang="en-US" sz="1800" b="1" dirty="0" smtClean="0"/>
          </a:p>
          <a:p>
            <a:r>
              <a:rPr lang="en-US" sz="1800" b="1" dirty="0"/>
              <a:t>[APP-408T] Integrating with the Windows device experience</a:t>
            </a:r>
            <a:endParaRPr lang="en-US" sz="1800" b="1" dirty="0" smtClean="0"/>
          </a:p>
          <a:p>
            <a:endParaRPr lang="en-US" sz="1800" b="1" dirty="0"/>
          </a:p>
        </p:txBody>
      </p:sp>
    </p:spTree>
    <p:extLst>
      <p:ext uri="{BB962C8B-B14F-4D97-AF65-F5344CB8AC3E}">
        <p14:creationId xmlns:p14="http://schemas.microsoft.com/office/powerpoint/2010/main" val="371664104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 and documentation</a:t>
            </a:r>
            <a:endParaRPr lang="en-US" dirty="0"/>
          </a:p>
        </p:txBody>
      </p:sp>
      <p:sp>
        <p:nvSpPr>
          <p:cNvPr id="3" name="Text Placeholder 2"/>
          <p:cNvSpPr>
            <a:spLocks noGrp="1"/>
          </p:cNvSpPr>
          <p:nvPr>
            <p:ph type="body" sz="quarter" idx="10"/>
          </p:nvPr>
        </p:nvSpPr>
        <p:spPr>
          <a:xfrm>
            <a:off x="521494" y="1905000"/>
            <a:ext cx="11149012" cy="3594830"/>
          </a:xfrm>
        </p:spPr>
        <p:txBody>
          <a:bodyPr/>
          <a:lstStyle/>
          <a:p>
            <a:pPr lvl="0"/>
            <a:r>
              <a:rPr lang="en-US" u="sng" dirty="0" smtClean="0">
                <a:hlinkClick r:id="rId2"/>
              </a:rPr>
              <a:t>Windows 8 Guide</a:t>
            </a:r>
            <a:endParaRPr lang="en-US" dirty="0" smtClean="0"/>
          </a:p>
          <a:p>
            <a:pPr lvl="0"/>
            <a:r>
              <a:rPr lang="en-US" u="sng" dirty="0" smtClean="0">
                <a:hlinkClick r:id="rId3"/>
              </a:rPr>
              <a:t>Devices: Overview </a:t>
            </a:r>
            <a:endParaRPr lang="en-US" dirty="0" smtClean="0"/>
          </a:p>
          <a:p>
            <a:pPr lvl="0"/>
            <a:r>
              <a:rPr lang="en-US" u="sng" dirty="0" smtClean="0">
                <a:hlinkClick r:id="rId4"/>
              </a:rPr>
              <a:t>Metro style apps Learn landing page</a:t>
            </a:r>
            <a:endParaRPr lang="en-US" dirty="0" smtClean="0"/>
          </a:p>
          <a:p>
            <a:pPr lvl="0"/>
            <a:r>
              <a:rPr lang="en-US" u="sng" dirty="0" smtClean="0">
                <a:hlinkClick r:id="rId5"/>
              </a:rPr>
              <a:t>Metro style apps home</a:t>
            </a:r>
            <a:endParaRPr lang="en-US" dirty="0" smtClean="0"/>
          </a:p>
          <a:p>
            <a:pPr lvl="0"/>
            <a:r>
              <a:rPr lang="en-US" u="sng" dirty="0" smtClean="0">
                <a:hlinkClick r:id="rId6"/>
              </a:rPr>
              <a:t>Windows Hardware Development</a:t>
            </a:r>
            <a:r>
              <a:rPr lang="en-US" dirty="0"/>
              <a:t/>
            </a:r>
            <a:br>
              <a:rPr lang="en-US" dirty="0"/>
            </a:br>
            <a:endParaRPr lang="en-US" dirty="0"/>
          </a:p>
          <a:p>
            <a:endParaRPr lang="en-US" dirty="0"/>
          </a:p>
        </p:txBody>
      </p:sp>
    </p:spTree>
    <p:extLst>
      <p:ext uri="{BB962C8B-B14F-4D97-AF65-F5344CB8AC3E}">
        <p14:creationId xmlns:p14="http://schemas.microsoft.com/office/powerpoint/2010/main" val="12187122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69963" y="3412700"/>
            <a:ext cx="10847824" cy="2669779"/>
          </a:xfrm>
        </p:spPr>
        <p:txBody>
          <a:bodyPr/>
          <a:lstStyle/>
          <a:p>
            <a:pPr marL="457200" indent="-457200">
              <a:buFont typeface="Arial" pitchFamily="34" charset="0"/>
              <a:buChar char="•"/>
            </a:pPr>
            <a:r>
              <a:rPr lang="en-US" sz="3600" b="1" dirty="0"/>
              <a:t>Feedback and q</a:t>
            </a:r>
            <a:r>
              <a:rPr lang="en-US" sz="3600" b="1" dirty="0" smtClean="0"/>
              <a:t>uestions </a:t>
            </a:r>
            <a:r>
              <a:rPr lang="en-US" sz="3600" u="sng" dirty="0" smtClean="0">
                <a:hlinkClick r:id="rId2"/>
              </a:rPr>
              <a:t>http</a:t>
            </a:r>
            <a:r>
              <a:rPr lang="en-US" sz="3600" u="sng" dirty="0">
                <a:hlinkClick r:id="rId2"/>
              </a:rPr>
              <a:t>://forums.dev.windows.com</a:t>
            </a:r>
            <a:r>
              <a:rPr lang="en-US" sz="3600" dirty="0"/>
              <a:t> </a:t>
            </a:r>
            <a:r>
              <a:rPr lang="en-US" sz="3600" dirty="0" smtClean="0"/>
              <a:t/>
            </a:r>
            <a:br>
              <a:rPr lang="en-US" sz="3600" dirty="0" smtClean="0"/>
            </a:br>
            <a:endParaRPr lang="en-US" sz="3600" dirty="0" smtClean="0"/>
          </a:p>
          <a:p>
            <a:pPr marL="457200" indent="-457200">
              <a:buFont typeface="Arial" pitchFamily="34" charset="0"/>
              <a:buChar char="•"/>
            </a:pPr>
            <a:r>
              <a:rPr lang="en-US" sz="3600" b="1" dirty="0" smtClean="0"/>
              <a:t>Session </a:t>
            </a:r>
            <a:r>
              <a:rPr lang="en-US" sz="3600" b="1" dirty="0"/>
              <a:t>f</a:t>
            </a:r>
            <a:r>
              <a:rPr lang="en-US" sz="3600" b="1" dirty="0" smtClean="0"/>
              <a:t>eedback</a:t>
            </a:r>
            <a:br>
              <a:rPr lang="en-US" sz="3600" b="1" dirty="0" smtClean="0"/>
            </a:br>
            <a:r>
              <a:rPr lang="en-US" sz="3600" u="sng" dirty="0" smtClean="0">
                <a:hlinkClick r:id="rId3"/>
              </a:rPr>
              <a:t>http</a:t>
            </a:r>
            <a:r>
              <a:rPr lang="en-US" sz="3600" u="sng" dirty="0">
                <a:hlinkClick r:id="rId3"/>
              </a:rPr>
              <a:t>://bldw.in/SessionFeedback</a:t>
            </a:r>
            <a:r>
              <a:rPr lang="en-US" sz="3600" dirty="0"/>
              <a:t> </a:t>
            </a:r>
            <a:endParaRPr lang="en-US" sz="3600" dirty="0" smtClean="0"/>
          </a:p>
          <a:p>
            <a:endParaRPr lang="en-US" sz="3600" dirty="0"/>
          </a:p>
        </p:txBody>
      </p:sp>
      <p:sp>
        <p:nvSpPr>
          <p:cNvPr id="4" name="Text Placeholder 3"/>
          <p:cNvSpPr>
            <a:spLocks noGrp="1"/>
          </p:cNvSpPr>
          <p:nvPr>
            <p:ph type="body" sz="quarter" idx="10"/>
          </p:nvPr>
        </p:nvSpPr>
        <p:spPr>
          <a:xfrm>
            <a:off x="969964" y="1275872"/>
            <a:ext cx="9056688" cy="1378644"/>
          </a:xfrm>
        </p:spPr>
        <p:txBody>
          <a:bodyPr/>
          <a:lstStyle/>
          <a:p>
            <a:r>
              <a:rPr lang="en-US" dirty="0"/>
              <a:t>t</a:t>
            </a:r>
            <a:r>
              <a:rPr lang="en-US" dirty="0" smtClean="0"/>
              <a:t>hank you</a:t>
            </a:r>
            <a:endParaRPr lang="en-US" dirty="0"/>
          </a:p>
        </p:txBody>
      </p:sp>
    </p:spTree>
    <p:extLst>
      <p:ext uri="{BB962C8B-B14F-4D97-AF65-F5344CB8AC3E}">
        <p14:creationId xmlns:p14="http://schemas.microsoft.com/office/powerpoint/2010/main" val="13863993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black">
          <a:xfrm>
            <a:off x="4321175" y="3130766"/>
            <a:ext cx="3546476" cy="596468"/>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318025831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pic>
        <p:nvPicPr>
          <p:cNvPr id="1026" name="Picture 2" descr="\\windesign\Modern\mlamanna\Build_DNX_UI\01_DeviceCPL_MoSet_Home_Network_Devices\01_Devices_1366x768.png"/>
          <p:cNvPicPr>
            <a:picLocks noChangeAspect="1" noChangeArrowheads="1"/>
          </p:cNvPicPr>
          <p:nvPr/>
        </p:nvPicPr>
        <p:blipFill>
          <a:blip r:embed="rId2"/>
          <a:srcRect/>
          <a:stretch>
            <a:fillRect/>
          </a:stretch>
        </p:blipFill>
        <p:spPr bwMode="auto">
          <a:xfrm>
            <a:off x="0" y="0"/>
            <a:ext cx="12197955"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pic>
        <p:nvPicPr>
          <p:cNvPr id="2050" name="Picture 2" descr="\\windesign\Modern\mlamanna\Build_DNX_UI\01_DeviceCPL_MoSet_Home_Network_Devices\02_Devices_Flyout_1366x768.png"/>
          <p:cNvPicPr>
            <a:picLocks noChangeAspect="1" noChangeArrowheads="1"/>
          </p:cNvPicPr>
          <p:nvPr/>
        </p:nvPicPr>
        <p:blipFill>
          <a:blip r:embed="rId2"/>
          <a:srcRect/>
          <a:stretch>
            <a:fillRect/>
          </a:stretch>
        </p:blipFill>
        <p:spPr bwMode="auto">
          <a:xfrm>
            <a:off x="0" y="0"/>
            <a:ext cx="12197955"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026" name="Picture 2" descr="\\windesign\Modern\mlamanna\Build_DNX_UI\02_Print_UX_from_Charm_wApp\4. Air Craft - Charms Open - expand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6"/>
            <a:ext cx="12188825" cy="685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45305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03585" y="2652876"/>
            <a:ext cx="10105697" cy="1990726"/>
          </a:xfrm>
        </p:spPr>
        <p:txBody>
          <a:bodyPr>
            <a:noAutofit/>
          </a:bodyPr>
          <a:lstStyle/>
          <a:p>
            <a:pPr algn="ctr"/>
            <a:r>
              <a:rPr lang="en-US" dirty="0">
                <a:latin typeface="+mn-lt"/>
              </a:rPr>
              <a:t>We’ve reimagined the experience for connecting devices to </a:t>
            </a:r>
            <a:r>
              <a:rPr lang="en-US" dirty="0" smtClean="0">
                <a:latin typeface="+mn-lt"/>
              </a:rPr>
              <a:t>Windows.</a:t>
            </a:r>
            <a:endParaRPr lang="en-US" dirty="0">
              <a:latin typeface="+mn-lt"/>
            </a:endParaRPr>
          </a:p>
        </p:txBody>
      </p:sp>
    </p:spTree>
    <p:extLst>
      <p:ext uri="{BB962C8B-B14F-4D97-AF65-F5344CB8AC3E}">
        <p14:creationId xmlns:p14="http://schemas.microsoft.com/office/powerpoint/2010/main" val="6803393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050" name="Picture 2" descr="\\windesign\Modern\mlamanna\Build_DNX_UI\02_Print_UX_from_Charm_wApp\5. Air Craft - MPD - Defau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6"/>
            <a:ext cx="12188825" cy="685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00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0" y="0"/>
            <a:ext cx="12202733" cy="6858000"/>
            <a:chOff x="822961" y="324901"/>
            <a:chExt cx="7498080" cy="4210807"/>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2961" y="324901"/>
              <a:ext cx="7498080" cy="42108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windesign\Modern\Windows_Live\Wave_5\Digital_memories_DMX\Apps_MoSh\MoPho\Review\Assets\basket_2_loc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1" y="4063417"/>
              <a:ext cx="7498080" cy="4722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9105793" y="0"/>
            <a:ext cx="3083033" cy="6858000"/>
            <a:chOff x="9720118" y="0"/>
            <a:chExt cx="3291031" cy="7315200"/>
          </a:xfrm>
        </p:grpSpPr>
        <p:sp>
          <p:nvSpPr>
            <p:cNvPr id="6" name="Rectangle 5"/>
            <p:cNvSpPr/>
            <p:nvPr/>
          </p:nvSpPr>
          <p:spPr>
            <a:xfrm>
              <a:off x="9720118" y="0"/>
              <a:ext cx="3291031" cy="7315200"/>
            </a:xfrm>
            <a:prstGeom prst="rect">
              <a:avLst/>
            </a:prstGeom>
            <a:solidFill>
              <a:srgbClr val="0D8845"/>
            </a:solidFill>
            <a:ln>
              <a:noFill/>
            </a:ln>
          </p:spPr>
          <p:style>
            <a:lnRef idx="2">
              <a:schemeClr val="accent1">
                <a:shade val="50000"/>
              </a:schemeClr>
            </a:lnRef>
            <a:fillRef idx="1">
              <a:schemeClr val="accent1"/>
            </a:fillRef>
            <a:effectRef idx="0">
              <a:schemeClr val="accent1"/>
            </a:effectRef>
            <a:fontRef idx="minor">
              <a:schemeClr val="lt1"/>
            </a:fontRef>
          </p:style>
          <p:txBody>
            <a:bodyPr lIns="97713" tIns="48856" rIns="97713" bIns="48856" rtlCol="0" anchor="ctr"/>
            <a:lstStyle/>
            <a:p>
              <a:pPr algn="ctr"/>
              <a:endParaRPr lang="en-US"/>
            </a:p>
          </p:txBody>
        </p:sp>
        <p:sp>
          <p:nvSpPr>
            <p:cNvPr id="7" name="TextBox 6"/>
            <p:cNvSpPr txBox="1"/>
            <p:nvPr/>
          </p:nvSpPr>
          <p:spPr>
            <a:xfrm>
              <a:off x="10485807" y="2126739"/>
              <a:ext cx="899450" cy="283332"/>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bold" pitchFamily="34" charset="0"/>
                  <a:cs typeface="Segoe UI bold" pitchFamily="34" charset="0"/>
                </a:rPr>
                <a:t>Kitchen TV</a:t>
              </a:r>
            </a:p>
          </p:txBody>
        </p:sp>
        <p:sp>
          <p:nvSpPr>
            <p:cNvPr id="8" name="TextBox 7"/>
            <p:cNvSpPr txBox="1"/>
            <p:nvPr/>
          </p:nvSpPr>
          <p:spPr>
            <a:xfrm>
              <a:off x="10485807" y="3278855"/>
              <a:ext cx="658969" cy="285806"/>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bold" pitchFamily="34" charset="0"/>
                  <a:cs typeface="Segoe UI bold" pitchFamily="34" charset="0"/>
                </a:rPr>
                <a:t>Project</a:t>
              </a:r>
            </a:p>
          </p:txBody>
        </p:sp>
        <p:sp>
          <p:nvSpPr>
            <p:cNvPr id="9" name="TextBox 8"/>
            <p:cNvSpPr txBox="1"/>
            <p:nvPr/>
          </p:nvSpPr>
          <p:spPr>
            <a:xfrm>
              <a:off x="10485807" y="1168687"/>
              <a:ext cx="1284170" cy="283332"/>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Semilight" pitchFamily="34" charset="0"/>
                  <a:cs typeface="Segoe UI Semilight" pitchFamily="34" charset="0"/>
                </a:rPr>
                <a:t>Fabrikam</a:t>
              </a:r>
              <a:r>
                <a:rPr lang="en-US" sz="1100" dirty="0">
                  <a:latin typeface="Segoe UI Semilight" pitchFamily="34" charset="0"/>
                  <a:ea typeface="Segoe UI Semilight" pitchFamily="34" charset="0"/>
                  <a:cs typeface="Segoe UI Semilight" pitchFamily="34" charset="0"/>
                </a:rPr>
                <a:t> </a:t>
              </a:r>
              <a:r>
                <a:rPr lang="en-US" sz="1100" dirty="0">
                  <a:solidFill>
                    <a:schemeClr val="bg1"/>
                  </a:solidFill>
                  <a:latin typeface="Segoe UI Semilight" pitchFamily="34" charset="0"/>
                  <a:ea typeface="Segoe UI Semilight" pitchFamily="34" charset="0"/>
                  <a:cs typeface="Segoe UI Semilight" pitchFamily="34" charset="0"/>
                </a:rPr>
                <a:t>printer</a:t>
              </a:r>
            </a:p>
          </p:txBody>
        </p:sp>
        <p:sp>
          <p:nvSpPr>
            <p:cNvPr id="10" name="TextBox 9"/>
            <p:cNvSpPr txBox="1"/>
            <p:nvPr/>
          </p:nvSpPr>
          <p:spPr>
            <a:xfrm>
              <a:off x="10485807" y="4214881"/>
              <a:ext cx="1317000" cy="283332"/>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bold" pitchFamily="34" charset="0"/>
                  <a:cs typeface="Segoe UI bold" pitchFamily="34" charset="0"/>
                </a:rPr>
                <a:t>Someone nearby</a:t>
              </a:r>
            </a:p>
          </p:txBody>
        </p:sp>
        <p:sp>
          <p:nvSpPr>
            <p:cNvPr id="11" name="TextBox 10"/>
            <p:cNvSpPr txBox="1"/>
            <p:nvPr/>
          </p:nvSpPr>
          <p:spPr>
            <a:xfrm>
              <a:off x="9980298" y="269779"/>
              <a:ext cx="1103868" cy="433539"/>
            </a:xfrm>
            <a:prstGeom prst="rect">
              <a:avLst/>
            </a:prstGeom>
            <a:noFill/>
          </p:spPr>
          <p:txBody>
            <a:bodyPr wrap="none" lIns="97713" tIns="48856" rIns="97713" bIns="48856" rtlCol="0">
              <a:spAutoFit/>
            </a:bodyPr>
            <a:lstStyle/>
            <a:p>
              <a:r>
                <a:rPr lang="en-US" sz="2000" dirty="0">
                  <a:solidFill>
                    <a:schemeClr val="bg1"/>
                  </a:solidFill>
                  <a:latin typeface="Segoe UI Semilight" pitchFamily="34" charset="0"/>
                  <a:ea typeface="Segoe UI" pitchFamily="34" charset="0"/>
                  <a:cs typeface="Segoe UI" pitchFamily="34" charset="0"/>
                </a:rPr>
                <a:t>Devices</a:t>
              </a:r>
            </a:p>
          </p:txBody>
        </p:sp>
        <p:sp>
          <p:nvSpPr>
            <p:cNvPr id="12" name="TextBox 11"/>
            <p:cNvSpPr txBox="1"/>
            <p:nvPr/>
          </p:nvSpPr>
          <p:spPr>
            <a:xfrm>
              <a:off x="10485807" y="2701832"/>
              <a:ext cx="1025703" cy="283332"/>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bold" pitchFamily="34" charset="0"/>
                  <a:cs typeface="Segoe UI bold" pitchFamily="34" charset="0"/>
                </a:rPr>
                <a:t>Bedroom TV</a:t>
              </a:r>
            </a:p>
          </p:txBody>
        </p:sp>
        <p:sp>
          <p:nvSpPr>
            <p:cNvPr id="13" name="TextBox 12"/>
            <p:cNvSpPr txBox="1"/>
            <p:nvPr/>
          </p:nvSpPr>
          <p:spPr>
            <a:xfrm>
              <a:off x="10018807" y="891699"/>
              <a:ext cx="578711" cy="328295"/>
            </a:xfrm>
            <a:prstGeom prst="rect">
              <a:avLst/>
            </a:prstGeom>
            <a:noFill/>
          </p:spPr>
          <p:txBody>
            <a:bodyPr wrap="none" rtlCol="0">
              <a:spAutoFit/>
            </a:bodyPr>
            <a:lstStyle/>
            <a:p>
              <a:r>
                <a:rPr lang="en-US" sz="1400" dirty="0">
                  <a:solidFill>
                    <a:schemeClr val="bg1"/>
                  </a:solidFill>
                  <a:latin typeface="Segoe UI Semilight" pitchFamily="34" charset="0"/>
                  <a:ea typeface="Segoe UI bold" pitchFamily="34" charset="0"/>
                  <a:cs typeface="Segoe UI bold" pitchFamily="34" charset="0"/>
                </a:rPr>
                <a:t>Print</a:t>
              </a:r>
            </a:p>
          </p:txBody>
        </p:sp>
        <p:sp>
          <p:nvSpPr>
            <p:cNvPr id="14" name="TextBox 13"/>
            <p:cNvSpPr txBox="1"/>
            <p:nvPr/>
          </p:nvSpPr>
          <p:spPr>
            <a:xfrm>
              <a:off x="10015561" y="1828611"/>
              <a:ext cx="772892" cy="328295"/>
            </a:xfrm>
            <a:prstGeom prst="rect">
              <a:avLst/>
            </a:prstGeom>
            <a:noFill/>
          </p:spPr>
          <p:txBody>
            <a:bodyPr wrap="none" rtlCol="0">
              <a:spAutoFit/>
            </a:bodyPr>
            <a:lstStyle/>
            <a:p>
              <a:r>
                <a:rPr lang="en-US" sz="1400" dirty="0">
                  <a:solidFill>
                    <a:schemeClr val="bg1"/>
                  </a:solidFill>
                  <a:latin typeface="Segoe UI Semilight" pitchFamily="34" charset="0"/>
                  <a:ea typeface="Segoe UI bold" pitchFamily="34" charset="0"/>
                  <a:cs typeface="Segoe UI bold" pitchFamily="34" charset="0"/>
                </a:rPr>
                <a:t>Play To</a:t>
              </a:r>
            </a:p>
          </p:txBody>
        </p:sp>
        <p:sp>
          <p:nvSpPr>
            <p:cNvPr id="15" name="TextBox 14"/>
            <p:cNvSpPr txBox="1"/>
            <p:nvPr/>
          </p:nvSpPr>
          <p:spPr>
            <a:xfrm>
              <a:off x="10029321" y="3878478"/>
              <a:ext cx="611223" cy="328295"/>
            </a:xfrm>
            <a:prstGeom prst="rect">
              <a:avLst/>
            </a:prstGeom>
            <a:noFill/>
          </p:spPr>
          <p:txBody>
            <a:bodyPr wrap="none" rtlCol="0">
              <a:spAutoFit/>
            </a:bodyPr>
            <a:lstStyle/>
            <a:p>
              <a:r>
                <a:rPr lang="en-US" sz="1400" dirty="0">
                  <a:solidFill>
                    <a:schemeClr val="bg1"/>
                  </a:solidFill>
                  <a:latin typeface="Segoe UI Semilight" pitchFamily="34" charset="0"/>
                  <a:ea typeface="Segoe UI bold" pitchFamily="34" charset="0"/>
                  <a:cs typeface="Segoe UI bold" pitchFamily="34" charset="0"/>
                </a:rPr>
                <a:t>Send</a:t>
              </a:r>
            </a:p>
          </p:txBody>
        </p:sp>
        <p:grpSp>
          <p:nvGrpSpPr>
            <p:cNvPr id="16" name="Group 15"/>
            <p:cNvGrpSpPr/>
            <p:nvPr/>
          </p:nvGrpSpPr>
          <p:grpSpPr>
            <a:xfrm>
              <a:off x="10099169" y="1234318"/>
              <a:ext cx="374904" cy="374904"/>
              <a:chOff x="9717983" y="1227796"/>
              <a:chExt cx="374904" cy="374904"/>
            </a:xfrm>
          </p:grpSpPr>
          <p:pic>
            <p:nvPicPr>
              <p:cNvPr id="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7983" y="1227796"/>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descr="C:\Users\pwujcik.REDMOND\Desktop\Robin-deck\assets\charms-icons\pri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2084" y="1291900"/>
                <a:ext cx="286703" cy="2466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0099169" y="2190514"/>
              <a:ext cx="374904" cy="374904"/>
              <a:chOff x="9693255" y="2164665"/>
              <a:chExt cx="374904" cy="374904"/>
            </a:xfrm>
          </p:grpSpPr>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3255" y="2164665"/>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5" descr="C:\Users\pwujcik.REDMOND\Desktop\Robin-deck\assets\charms-icons\play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7356" y="2235436"/>
                <a:ext cx="286703" cy="2333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10099169" y="4252334"/>
              <a:ext cx="374904" cy="374904"/>
              <a:chOff x="9720118" y="4261371"/>
              <a:chExt cx="374904" cy="374904"/>
            </a:xfrm>
          </p:grpSpPr>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0118" y="4261371"/>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descr="C:\Users\pwujcik.REDMOND\Desktop\Robin-deck\assets\charms-icons\d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4219" y="4322141"/>
                <a:ext cx="286703" cy="2533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0099169" y="2763185"/>
              <a:ext cx="374904" cy="374904"/>
              <a:chOff x="9693255" y="2164665"/>
              <a:chExt cx="374904" cy="374904"/>
            </a:xfrm>
          </p:grpSpPr>
          <p:pic>
            <p:nvPicPr>
              <p:cNvPr id="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3255" y="2164665"/>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descr="C:\Users\pwujcik.REDMOND\Desktop\Robin-deck\assets\charms-icons\play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7356" y="2235436"/>
                <a:ext cx="286703" cy="23336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12151252" y="966652"/>
              <a:ext cx="574196" cy="261610"/>
            </a:xfrm>
            <a:prstGeom prst="rect">
              <a:avLst/>
            </a:prstGeom>
            <a:noFill/>
          </p:spPr>
          <p:txBody>
            <a:bodyPr wrap="none" rtlCol="0">
              <a:spAutoFit/>
            </a:bodyPr>
            <a:lstStyle/>
            <a:p>
              <a:r>
                <a:rPr lang="en-US" sz="1000" dirty="0">
                  <a:solidFill>
                    <a:srgbClr val="D9D9D9"/>
                  </a:solidFill>
                  <a:latin typeface="Segoe UI Semilight" pitchFamily="34" charset="0"/>
                  <a:ea typeface="Segoe UI bold" pitchFamily="34" charset="0"/>
                  <a:cs typeface="Segoe UI bold" pitchFamily="34" charset="0"/>
                </a:rPr>
                <a:t>See all</a:t>
              </a:r>
            </a:p>
          </p:txBody>
        </p:sp>
        <p:grpSp>
          <p:nvGrpSpPr>
            <p:cNvPr id="22" name="Group 21"/>
            <p:cNvGrpSpPr/>
            <p:nvPr/>
          </p:nvGrpSpPr>
          <p:grpSpPr>
            <a:xfrm>
              <a:off x="10099169" y="3328414"/>
              <a:ext cx="374904" cy="374904"/>
              <a:chOff x="10099169" y="3328414"/>
              <a:chExt cx="374904" cy="374904"/>
            </a:xfrm>
          </p:grpSpPr>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9169" y="3328414"/>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pwujcik.REDMOND\Desktop\Robin-deck\assets\charms-icons\vidou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43270" y="3375849"/>
                <a:ext cx="286703" cy="28003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3" name="Oval 32"/>
          <p:cNvSpPr/>
          <p:nvPr/>
        </p:nvSpPr>
        <p:spPr>
          <a:xfrm>
            <a:off x="9442487" y="1993818"/>
            <a:ext cx="467865" cy="468216"/>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679" tIns="42840" rIns="85679" bIns="42840" rtlCol="0" anchor="ctr"/>
          <a:lstStyle/>
          <a:p>
            <a:pPr algn="ctr"/>
            <a:endParaRPr lang="en-US"/>
          </a:p>
        </p:txBody>
      </p:sp>
    </p:spTree>
    <p:extLst>
      <p:ext uri="{BB962C8B-B14F-4D97-AF65-F5344CB8AC3E}">
        <p14:creationId xmlns:p14="http://schemas.microsoft.com/office/powerpoint/2010/main" val="1647778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0" y="0"/>
            <a:ext cx="12202733" cy="6858000"/>
            <a:chOff x="822961" y="324901"/>
            <a:chExt cx="7498080" cy="4210807"/>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2961" y="324901"/>
              <a:ext cx="7498080" cy="42108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windesign\Modern\Windows_Live\Wave_5\Digital_memories_DMX\Apps_MoSh\MoPho\Review\Assets\basket_2_loc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1" y="4063417"/>
              <a:ext cx="7498080" cy="4722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9105792" y="0"/>
            <a:ext cx="3083033" cy="6858000"/>
            <a:chOff x="9720118" y="0"/>
            <a:chExt cx="3291031" cy="7315200"/>
          </a:xfrm>
        </p:grpSpPr>
        <p:sp>
          <p:nvSpPr>
            <p:cNvPr id="36" name="Rectangle 35"/>
            <p:cNvSpPr/>
            <p:nvPr/>
          </p:nvSpPr>
          <p:spPr>
            <a:xfrm>
              <a:off x="9720118" y="0"/>
              <a:ext cx="3291031" cy="7315200"/>
            </a:xfrm>
            <a:prstGeom prst="rect">
              <a:avLst/>
            </a:prstGeom>
            <a:solidFill>
              <a:srgbClr val="0D8845"/>
            </a:solidFill>
            <a:ln>
              <a:noFill/>
            </a:ln>
          </p:spPr>
          <p:style>
            <a:lnRef idx="2">
              <a:schemeClr val="accent1">
                <a:shade val="50000"/>
              </a:schemeClr>
            </a:lnRef>
            <a:fillRef idx="1">
              <a:schemeClr val="accent1"/>
            </a:fillRef>
            <a:effectRef idx="0">
              <a:schemeClr val="accent1"/>
            </a:effectRef>
            <a:fontRef idx="minor">
              <a:schemeClr val="lt1"/>
            </a:fontRef>
          </p:style>
          <p:txBody>
            <a:bodyPr lIns="97713" tIns="48856" rIns="97713" bIns="48856" rtlCol="0" anchor="ctr"/>
            <a:lstStyle/>
            <a:p>
              <a:pPr algn="ctr"/>
              <a:endParaRPr lang="en-US"/>
            </a:p>
          </p:txBody>
        </p:sp>
        <p:sp>
          <p:nvSpPr>
            <p:cNvPr id="37" name="TextBox 36"/>
            <p:cNvSpPr txBox="1"/>
            <p:nvPr/>
          </p:nvSpPr>
          <p:spPr>
            <a:xfrm>
              <a:off x="10485807" y="2126739"/>
              <a:ext cx="899450" cy="467998"/>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bold" pitchFamily="34" charset="0"/>
                  <a:cs typeface="Segoe UI bold" pitchFamily="34" charset="0"/>
                </a:rPr>
                <a:t>Kitchen TV</a:t>
              </a:r>
            </a:p>
            <a:p>
              <a:r>
                <a:rPr lang="en-US" sz="1100" dirty="0">
                  <a:solidFill>
                    <a:srgbClr val="D9D9D9"/>
                  </a:solidFill>
                  <a:latin typeface="Segoe UI Semilight" pitchFamily="34" charset="0"/>
                  <a:ea typeface="Segoe UI bold" pitchFamily="34" charset="0"/>
                  <a:cs typeface="Segoe UI bold" pitchFamily="34" charset="0"/>
                </a:rPr>
                <a:t>Playing</a:t>
              </a:r>
            </a:p>
          </p:txBody>
        </p:sp>
        <p:sp>
          <p:nvSpPr>
            <p:cNvPr id="38" name="TextBox 37"/>
            <p:cNvSpPr txBox="1"/>
            <p:nvPr/>
          </p:nvSpPr>
          <p:spPr>
            <a:xfrm>
              <a:off x="10485807" y="3278855"/>
              <a:ext cx="658969" cy="285806"/>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bold" pitchFamily="34" charset="0"/>
                  <a:cs typeface="Segoe UI bold" pitchFamily="34" charset="0"/>
                </a:rPr>
                <a:t>Project</a:t>
              </a:r>
            </a:p>
          </p:txBody>
        </p:sp>
        <p:sp>
          <p:nvSpPr>
            <p:cNvPr id="39" name="TextBox 38"/>
            <p:cNvSpPr txBox="1"/>
            <p:nvPr/>
          </p:nvSpPr>
          <p:spPr>
            <a:xfrm>
              <a:off x="10485807" y="1168687"/>
              <a:ext cx="1284170" cy="283332"/>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Semilight" pitchFamily="34" charset="0"/>
                  <a:cs typeface="Segoe UI Semilight" pitchFamily="34" charset="0"/>
                </a:rPr>
                <a:t>Fabrikam</a:t>
              </a:r>
              <a:r>
                <a:rPr lang="en-US" sz="1100" dirty="0">
                  <a:latin typeface="Segoe UI Semilight" pitchFamily="34" charset="0"/>
                  <a:ea typeface="Segoe UI Semilight" pitchFamily="34" charset="0"/>
                  <a:cs typeface="Segoe UI Semilight" pitchFamily="34" charset="0"/>
                </a:rPr>
                <a:t> </a:t>
              </a:r>
              <a:r>
                <a:rPr lang="en-US" sz="1100" dirty="0">
                  <a:solidFill>
                    <a:schemeClr val="bg1"/>
                  </a:solidFill>
                  <a:latin typeface="Segoe UI Semilight" pitchFamily="34" charset="0"/>
                  <a:ea typeface="Segoe UI Semilight" pitchFamily="34" charset="0"/>
                  <a:cs typeface="Segoe UI Semilight" pitchFamily="34" charset="0"/>
                </a:rPr>
                <a:t>printer</a:t>
              </a:r>
            </a:p>
          </p:txBody>
        </p:sp>
        <p:sp>
          <p:nvSpPr>
            <p:cNvPr id="40" name="TextBox 39"/>
            <p:cNvSpPr txBox="1"/>
            <p:nvPr/>
          </p:nvSpPr>
          <p:spPr>
            <a:xfrm>
              <a:off x="10485807" y="4214881"/>
              <a:ext cx="1317000" cy="283332"/>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bold" pitchFamily="34" charset="0"/>
                  <a:cs typeface="Segoe UI bold" pitchFamily="34" charset="0"/>
                </a:rPr>
                <a:t>Someone nearby</a:t>
              </a:r>
            </a:p>
          </p:txBody>
        </p:sp>
        <p:sp>
          <p:nvSpPr>
            <p:cNvPr id="41" name="TextBox 40"/>
            <p:cNvSpPr txBox="1"/>
            <p:nvPr/>
          </p:nvSpPr>
          <p:spPr>
            <a:xfrm>
              <a:off x="9980298" y="269779"/>
              <a:ext cx="1103868" cy="433539"/>
            </a:xfrm>
            <a:prstGeom prst="rect">
              <a:avLst/>
            </a:prstGeom>
            <a:noFill/>
          </p:spPr>
          <p:txBody>
            <a:bodyPr wrap="none" lIns="97713" tIns="48856" rIns="97713" bIns="48856" rtlCol="0">
              <a:spAutoFit/>
            </a:bodyPr>
            <a:lstStyle/>
            <a:p>
              <a:r>
                <a:rPr lang="en-US" sz="2000" dirty="0">
                  <a:solidFill>
                    <a:schemeClr val="bg1"/>
                  </a:solidFill>
                  <a:latin typeface="Segoe UI Semilight" pitchFamily="34" charset="0"/>
                  <a:ea typeface="Segoe UI" pitchFamily="34" charset="0"/>
                  <a:cs typeface="Segoe UI" pitchFamily="34" charset="0"/>
                </a:rPr>
                <a:t>Devices</a:t>
              </a:r>
            </a:p>
          </p:txBody>
        </p:sp>
        <p:sp>
          <p:nvSpPr>
            <p:cNvPr id="42" name="TextBox 41"/>
            <p:cNvSpPr txBox="1"/>
            <p:nvPr/>
          </p:nvSpPr>
          <p:spPr>
            <a:xfrm>
              <a:off x="10485807" y="2701832"/>
              <a:ext cx="1025703" cy="283332"/>
            </a:xfrm>
            <a:prstGeom prst="rect">
              <a:avLst/>
            </a:prstGeom>
            <a:noFill/>
          </p:spPr>
          <p:txBody>
            <a:bodyPr wrap="none" lIns="97713" tIns="48856" rIns="97713" bIns="48856" rtlCol="0">
              <a:spAutoFit/>
            </a:bodyPr>
            <a:lstStyle/>
            <a:p>
              <a:r>
                <a:rPr lang="en-US" sz="1100" dirty="0">
                  <a:solidFill>
                    <a:schemeClr val="bg1"/>
                  </a:solidFill>
                  <a:latin typeface="Segoe UI Semilight" pitchFamily="34" charset="0"/>
                  <a:ea typeface="Segoe UI bold" pitchFamily="34" charset="0"/>
                  <a:cs typeface="Segoe UI bold" pitchFamily="34" charset="0"/>
                </a:rPr>
                <a:t>Bedroom TV</a:t>
              </a:r>
            </a:p>
          </p:txBody>
        </p:sp>
        <p:sp>
          <p:nvSpPr>
            <p:cNvPr id="43" name="TextBox 42"/>
            <p:cNvSpPr txBox="1"/>
            <p:nvPr/>
          </p:nvSpPr>
          <p:spPr>
            <a:xfrm>
              <a:off x="10018807" y="891699"/>
              <a:ext cx="578711" cy="328295"/>
            </a:xfrm>
            <a:prstGeom prst="rect">
              <a:avLst/>
            </a:prstGeom>
            <a:noFill/>
          </p:spPr>
          <p:txBody>
            <a:bodyPr wrap="none" rtlCol="0">
              <a:spAutoFit/>
            </a:bodyPr>
            <a:lstStyle/>
            <a:p>
              <a:r>
                <a:rPr lang="en-US" sz="1400" dirty="0">
                  <a:solidFill>
                    <a:schemeClr val="bg1"/>
                  </a:solidFill>
                  <a:latin typeface="Segoe UI Semilight" pitchFamily="34" charset="0"/>
                  <a:ea typeface="Segoe UI bold" pitchFamily="34" charset="0"/>
                  <a:cs typeface="Segoe UI bold" pitchFamily="34" charset="0"/>
                </a:rPr>
                <a:t>Print</a:t>
              </a:r>
            </a:p>
          </p:txBody>
        </p:sp>
        <p:sp>
          <p:nvSpPr>
            <p:cNvPr id="44" name="TextBox 43"/>
            <p:cNvSpPr txBox="1"/>
            <p:nvPr/>
          </p:nvSpPr>
          <p:spPr>
            <a:xfrm>
              <a:off x="10015561" y="1828611"/>
              <a:ext cx="772892" cy="328295"/>
            </a:xfrm>
            <a:prstGeom prst="rect">
              <a:avLst/>
            </a:prstGeom>
            <a:noFill/>
          </p:spPr>
          <p:txBody>
            <a:bodyPr wrap="none" rtlCol="0">
              <a:spAutoFit/>
            </a:bodyPr>
            <a:lstStyle/>
            <a:p>
              <a:r>
                <a:rPr lang="en-US" sz="1400" dirty="0">
                  <a:solidFill>
                    <a:schemeClr val="bg1"/>
                  </a:solidFill>
                  <a:latin typeface="Segoe UI Semilight" pitchFamily="34" charset="0"/>
                  <a:ea typeface="Segoe UI bold" pitchFamily="34" charset="0"/>
                  <a:cs typeface="Segoe UI bold" pitchFamily="34" charset="0"/>
                </a:rPr>
                <a:t>Play To</a:t>
              </a:r>
            </a:p>
          </p:txBody>
        </p:sp>
        <p:sp>
          <p:nvSpPr>
            <p:cNvPr id="45" name="TextBox 44"/>
            <p:cNvSpPr txBox="1"/>
            <p:nvPr/>
          </p:nvSpPr>
          <p:spPr>
            <a:xfrm>
              <a:off x="10029321" y="3878478"/>
              <a:ext cx="611223" cy="328295"/>
            </a:xfrm>
            <a:prstGeom prst="rect">
              <a:avLst/>
            </a:prstGeom>
            <a:noFill/>
          </p:spPr>
          <p:txBody>
            <a:bodyPr wrap="none" rtlCol="0">
              <a:spAutoFit/>
            </a:bodyPr>
            <a:lstStyle/>
            <a:p>
              <a:r>
                <a:rPr lang="en-US" sz="1400" dirty="0">
                  <a:solidFill>
                    <a:schemeClr val="bg1"/>
                  </a:solidFill>
                  <a:latin typeface="Segoe UI Semilight" pitchFamily="34" charset="0"/>
                  <a:ea typeface="Segoe UI bold" pitchFamily="34" charset="0"/>
                  <a:cs typeface="Segoe UI bold" pitchFamily="34" charset="0"/>
                </a:rPr>
                <a:t>Send</a:t>
              </a:r>
            </a:p>
          </p:txBody>
        </p:sp>
        <p:grpSp>
          <p:nvGrpSpPr>
            <p:cNvPr id="46" name="Group 45"/>
            <p:cNvGrpSpPr/>
            <p:nvPr/>
          </p:nvGrpSpPr>
          <p:grpSpPr>
            <a:xfrm>
              <a:off x="10099169" y="1234318"/>
              <a:ext cx="374904" cy="374904"/>
              <a:chOff x="9717983" y="1227796"/>
              <a:chExt cx="374904" cy="374904"/>
            </a:xfrm>
          </p:grpSpPr>
          <p:pic>
            <p:nvPicPr>
              <p:cNvPr id="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7983" y="1227796"/>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4" descr="C:\Users\pwujcik.REDMOND\Desktop\Robin-deck\assets\charms-icons\pri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2084" y="1291900"/>
                <a:ext cx="286703" cy="2466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p:cNvGrpSpPr/>
            <p:nvPr/>
          </p:nvGrpSpPr>
          <p:grpSpPr>
            <a:xfrm>
              <a:off x="10099169" y="2190514"/>
              <a:ext cx="374904" cy="374904"/>
              <a:chOff x="9693255" y="2164665"/>
              <a:chExt cx="374904" cy="374904"/>
            </a:xfrm>
          </p:grpSpPr>
          <p:pic>
            <p:nvPicPr>
              <p:cNvPr id="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3255" y="2164665"/>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descr="C:\Users\pwujcik.REDMOND\Desktop\Robin-deck\assets\charms-icons\play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7356" y="2235436"/>
                <a:ext cx="286703" cy="2333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10099169" y="4252334"/>
              <a:ext cx="374904" cy="374904"/>
              <a:chOff x="9720118" y="4261371"/>
              <a:chExt cx="374904" cy="374904"/>
            </a:xfrm>
          </p:grpSpPr>
          <p:pic>
            <p:nvPicPr>
              <p:cNvPr id="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0118" y="4261371"/>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7" descr="C:\Users\pwujcik.REDMOND\Desktop\Robin-deck\assets\charms-icons\d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4219" y="4322141"/>
                <a:ext cx="286703" cy="2533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10099169" y="2763185"/>
              <a:ext cx="374904" cy="374904"/>
              <a:chOff x="9693255" y="2164665"/>
              <a:chExt cx="374904" cy="374904"/>
            </a:xfrm>
          </p:grpSpPr>
          <p:pic>
            <p:nvPicPr>
              <p:cNvPr id="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3255" y="2164665"/>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 descr="C:\Users\pwujcik.REDMOND\Desktop\Robin-deck\assets\charms-icons\play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7356" y="2235436"/>
                <a:ext cx="286703" cy="233362"/>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4" descr="\\windesign\Modern\TravisEb\Redlines\Connect\icons\Disconnect\x_2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9985" y="2228290"/>
              <a:ext cx="177800" cy="1778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2151252" y="966652"/>
              <a:ext cx="574196" cy="261610"/>
            </a:xfrm>
            <a:prstGeom prst="rect">
              <a:avLst/>
            </a:prstGeom>
            <a:noFill/>
          </p:spPr>
          <p:txBody>
            <a:bodyPr wrap="none" rtlCol="0">
              <a:spAutoFit/>
            </a:bodyPr>
            <a:lstStyle/>
            <a:p>
              <a:r>
                <a:rPr lang="en-US" sz="1000" dirty="0">
                  <a:solidFill>
                    <a:srgbClr val="D9D9D9"/>
                  </a:solidFill>
                  <a:latin typeface="Segoe UI Semilight" pitchFamily="34" charset="0"/>
                  <a:ea typeface="Segoe UI bold" pitchFamily="34" charset="0"/>
                  <a:cs typeface="Segoe UI bold" pitchFamily="34" charset="0"/>
                </a:rPr>
                <a:t>See all</a:t>
              </a:r>
            </a:p>
          </p:txBody>
        </p:sp>
        <p:grpSp>
          <p:nvGrpSpPr>
            <p:cNvPr id="52" name="Group 51"/>
            <p:cNvGrpSpPr/>
            <p:nvPr/>
          </p:nvGrpSpPr>
          <p:grpSpPr>
            <a:xfrm>
              <a:off x="10099169" y="3328414"/>
              <a:ext cx="374904" cy="374904"/>
              <a:chOff x="10099169" y="3328414"/>
              <a:chExt cx="374904" cy="374904"/>
            </a:xfrm>
          </p:grpSpPr>
          <p:pic>
            <p:nvPicPr>
              <p:cNvPr id="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9169" y="3328414"/>
                <a:ext cx="374904" cy="3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descr="C:\Users\pwujcik.REDMOND\Desktop\Robin-deck\assets\charms-icons\vidou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43270" y="3375849"/>
                <a:ext cx="286703" cy="28003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60336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windesign\Modern\Windows_Live\Wave_5\Digital_memories_DMX\Apps_MoSh\MoPho\Review\Assets\playto_load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8825" cy="686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820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wujcik.REDMOND\Desktop\lg-60pk550-p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061" y="665262"/>
            <a:ext cx="8262703" cy="552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5351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wujcik.REDMOND\Desktop\WEBCAM DESKTOP\latest\WORKING\APOLLO\COMPS\M3_MoCam_FirstUX-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1415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 y="-1"/>
            <a:ext cx="12222325" cy="6086475"/>
            <a:chOff x="932688" y="914400"/>
            <a:chExt cx="13019849" cy="6492240"/>
          </a:xfrm>
        </p:grpSpPr>
        <p:sp>
          <p:nvSpPr>
            <p:cNvPr id="10" name="Rectangle 9"/>
            <p:cNvSpPr/>
            <p:nvPr/>
          </p:nvSpPr>
          <p:spPr>
            <a:xfrm>
              <a:off x="932688" y="914400"/>
              <a:ext cx="13019849" cy="6492240"/>
            </a:xfrm>
            <a:prstGeom prst="rect">
              <a:avLst/>
            </a:prstGeom>
            <a:solidFill>
              <a:srgbClr val="0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17940" y="6836588"/>
              <a:ext cx="3372103" cy="443198"/>
            </a:xfrm>
            <a:prstGeom prst="rect">
              <a:avLst/>
            </a:prstGeom>
            <a:noFill/>
            <a:effectLst>
              <a:outerShdw blurRad="63500" sx="101000" sy="101000" algn="ctr" rotWithShape="0">
                <a:prstClr val="black">
                  <a:alpha val="20000"/>
                </a:prstClr>
              </a:outerShdw>
            </a:effectLst>
          </p:spPr>
          <p:txBody>
            <a:bodyPr wrap="none" rtlCol="0">
              <a:spAutoFit/>
            </a:bodyPr>
            <a:lstStyle/>
            <a:p>
              <a:pPr algn="ctr"/>
              <a:r>
                <a:rPr lang="en-US" sz="2100" dirty="0">
                  <a:solidFill>
                    <a:schemeClr val="bg1"/>
                  </a:solidFill>
                  <a:latin typeface="Segoe UI Light" pitchFamily="34" charset="0"/>
                </a:rPr>
                <a:t>Tap screen to take a photo</a:t>
              </a:r>
            </a:p>
          </p:txBody>
        </p:sp>
      </p:grpSp>
      <p:sp>
        <p:nvSpPr>
          <p:cNvPr id="7" name="Oval 6"/>
          <p:cNvSpPr/>
          <p:nvPr/>
        </p:nvSpPr>
        <p:spPr>
          <a:xfrm>
            <a:off x="7754212" y="4619133"/>
            <a:ext cx="468838" cy="468216"/>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679" tIns="42840" rIns="85679" bIns="42840" rtlCol="0" anchor="ctr"/>
          <a:lstStyle/>
          <a:p>
            <a:pPr algn="ctr"/>
            <a:endParaRPr lang="en-US"/>
          </a:p>
        </p:txBody>
      </p:sp>
    </p:spTree>
    <p:extLst>
      <p:ext uri="{BB962C8B-B14F-4D97-AF65-F5344CB8AC3E}">
        <p14:creationId xmlns:p14="http://schemas.microsoft.com/office/powerpoint/2010/main" val="283378488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8"/>
          </p:nvPr>
        </p:nvSpPr>
        <p:spPr>
          <a:xfrm>
            <a:off x="614143" y="1804987"/>
            <a:ext cx="9570002" cy="443198"/>
          </a:xfrm>
        </p:spPr>
        <p:txBody>
          <a:bodyPr/>
          <a:lstStyle/>
          <a:p>
            <a:endParaRPr lang="en-US"/>
          </a:p>
        </p:txBody>
      </p:sp>
      <p:pic>
        <p:nvPicPr>
          <p:cNvPr id="7170" name="Picture 2" descr="C:\Users\pwujcik.REDMOND\Desktop\WEBCAM DESKTOP\latest\WORKING\APOLLO\COMPS\M3_MoCam_Phot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4159"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0272085" y="6149450"/>
            <a:ext cx="468838" cy="468216"/>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679" tIns="42840" rIns="85679" bIns="42840" rtlCol="0" anchor="ctr"/>
          <a:lstStyle/>
          <a:p>
            <a:pPr algn="ctr"/>
            <a:endParaRPr lang="en-US"/>
          </a:p>
        </p:txBody>
      </p:sp>
    </p:spTree>
    <p:extLst>
      <p:ext uri="{BB962C8B-B14F-4D97-AF65-F5344CB8AC3E}">
        <p14:creationId xmlns:p14="http://schemas.microsoft.com/office/powerpoint/2010/main" val="418008062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8"/>
          </p:nvPr>
        </p:nvSpPr>
        <p:spPr>
          <a:xfrm>
            <a:off x="614143" y="1804987"/>
            <a:ext cx="9570002" cy="443198"/>
          </a:xfrm>
        </p:spPr>
        <p:txBody>
          <a:bodyPr/>
          <a:lstStyle/>
          <a:p>
            <a:endParaRPr lang="en-US"/>
          </a:p>
        </p:txBody>
      </p:sp>
      <p:pic>
        <p:nvPicPr>
          <p:cNvPr id="8194" name="Picture 2" descr="C:\Users\pwujcik.REDMOND\Desktop\WEBCAM DESKTOP\latest\WORKING\APOLLO\COMPS\M3_MoCam_Photo-Cr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1416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0297709" y="6162245"/>
            <a:ext cx="468838" cy="468216"/>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679" tIns="42840" rIns="85679" bIns="42840" rtlCol="0" anchor="ctr"/>
          <a:lstStyle/>
          <a:p>
            <a:pPr algn="ctr"/>
            <a:endParaRPr lang="en-US"/>
          </a:p>
        </p:txBody>
      </p:sp>
    </p:spTree>
    <p:extLst>
      <p:ext uri="{BB962C8B-B14F-4D97-AF65-F5344CB8AC3E}">
        <p14:creationId xmlns:p14="http://schemas.microsoft.com/office/powerpoint/2010/main" val="422096336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BC3FC-7A95-446A-8885-5602F35F550A}" type="datetime1">
              <a:rPr lang="en-US" smtClean="0"/>
              <a:pPr/>
              <a:t>9/14/2011</a:t>
            </a:fld>
            <a:endParaRPr lang="en-US" dirty="0"/>
          </a:p>
        </p:txBody>
      </p:sp>
      <p:sp>
        <p:nvSpPr>
          <p:cNvPr id="3" name="Slide Number Placeholder 2"/>
          <p:cNvSpPr>
            <a:spLocks noGrp="1"/>
          </p:cNvSpPr>
          <p:nvPr>
            <p:ph type="sldNum" sz="quarter" idx="11"/>
          </p:nvPr>
        </p:nvSpPr>
        <p:spPr/>
        <p:txBody>
          <a:bodyPr/>
          <a:lstStyle/>
          <a:p>
            <a:pPr algn="l"/>
            <a:r>
              <a:rPr lang="en-US" smtClean="0"/>
              <a:t>PAGE </a:t>
            </a:r>
            <a:fld id="{711B4CA8-52BE-46B1-A536-58CE1A3FAF74}" type="slidenum">
              <a:rPr lang="en-US" smtClean="0"/>
              <a:pPr algn="l"/>
              <a:t>38</a:t>
            </a:fld>
            <a:endParaRPr lang="en-US" dirty="0"/>
          </a:p>
        </p:txBody>
      </p:sp>
      <p:sp>
        <p:nvSpPr>
          <p:cNvPr id="4" name="Footer Placeholder 3"/>
          <p:cNvSpPr>
            <a:spLocks noGrp="1"/>
          </p:cNvSpPr>
          <p:nvPr>
            <p:ph type="ftr" sz="quarter" idx="12"/>
          </p:nvPr>
        </p:nvSpPr>
        <p:spPr/>
        <p:txBody>
          <a:bodyPr/>
          <a:lstStyle/>
          <a:p>
            <a:pPr algn="l"/>
            <a:r>
              <a:rPr lang="en-US" smtClean="0"/>
              <a:t>MICROSOFT CONFIDENTIAL</a:t>
            </a:r>
            <a:endParaRPr lang="en-US" dirty="0"/>
          </a:p>
        </p:txBody>
      </p:sp>
      <p:sp>
        <p:nvSpPr>
          <p:cNvPr id="5" name="Text Placeholder 4"/>
          <p:cNvSpPr>
            <a:spLocks noGrp="1"/>
          </p:cNvSpPr>
          <p:nvPr>
            <p:ph type="body" sz="half" idx="2"/>
          </p:nvPr>
        </p:nvSpPr>
        <p:spPr/>
        <p:txBody>
          <a:bodyPr/>
          <a:lstStyle/>
          <a:p>
            <a:endParaRPr lang="en-US"/>
          </a:p>
        </p:txBody>
      </p:sp>
      <p:pic>
        <p:nvPicPr>
          <p:cNvPr id="3074" name="Picture 2" descr="\\windesign\Modern\mlamanna\Build_DNX_UI\07a_ATT_Home_MBAE\Real screen shot - Overview Postpaid.png"/>
          <p:cNvPicPr>
            <a:picLocks noChangeAspect="1" noChangeArrowheads="1"/>
          </p:cNvPicPr>
          <p:nvPr/>
        </p:nvPicPr>
        <p:blipFill>
          <a:blip r:embed="rId2"/>
          <a:srcRect/>
          <a:stretch>
            <a:fillRect/>
          </a:stretch>
        </p:blipFill>
        <p:spPr bwMode="auto">
          <a:xfrm>
            <a:off x="0" y="0"/>
            <a:ext cx="12188825" cy="6852869"/>
          </a:xfrm>
          <a:prstGeom prst="rect">
            <a:avLst/>
          </a:prstGeom>
          <a:noFill/>
        </p:spPr>
      </p:pic>
    </p:spTree>
    <p:extLst>
      <p:ext uri="{BB962C8B-B14F-4D97-AF65-F5344CB8AC3E}">
        <p14:creationId xmlns:p14="http://schemas.microsoft.com/office/powerpoint/2010/main" val="7620725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BC3FC-7A95-446A-8885-5602F35F550A}" type="datetime1">
              <a:rPr lang="en-US" smtClean="0"/>
              <a:pPr/>
              <a:t>9/14/2011</a:t>
            </a:fld>
            <a:endParaRPr lang="en-US" dirty="0"/>
          </a:p>
        </p:txBody>
      </p:sp>
      <p:sp>
        <p:nvSpPr>
          <p:cNvPr id="3" name="Slide Number Placeholder 2"/>
          <p:cNvSpPr>
            <a:spLocks noGrp="1"/>
          </p:cNvSpPr>
          <p:nvPr>
            <p:ph type="sldNum" sz="quarter" idx="11"/>
          </p:nvPr>
        </p:nvSpPr>
        <p:spPr/>
        <p:txBody>
          <a:bodyPr/>
          <a:lstStyle/>
          <a:p>
            <a:pPr algn="l"/>
            <a:r>
              <a:rPr lang="en-US" smtClean="0"/>
              <a:t>PAGE </a:t>
            </a:r>
            <a:fld id="{711B4CA8-52BE-46B1-A536-58CE1A3FAF74}" type="slidenum">
              <a:rPr lang="en-US" smtClean="0"/>
              <a:pPr algn="l"/>
              <a:t>39</a:t>
            </a:fld>
            <a:endParaRPr lang="en-US" dirty="0"/>
          </a:p>
        </p:txBody>
      </p:sp>
      <p:sp>
        <p:nvSpPr>
          <p:cNvPr id="4" name="Footer Placeholder 3"/>
          <p:cNvSpPr>
            <a:spLocks noGrp="1"/>
          </p:cNvSpPr>
          <p:nvPr>
            <p:ph type="ftr" sz="quarter" idx="12"/>
          </p:nvPr>
        </p:nvSpPr>
        <p:spPr/>
        <p:txBody>
          <a:bodyPr/>
          <a:lstStyle/>
          <a:p>
            <a:pPr algn="l"/>
            <a:r>
              <a:rPr lang="en-US" smtClean="0"/>
              <a:t>MICROSOFT CONFIDENTIAL</a:t>
            </a:r>
            <a:endParaRPr lang="en-US" dirty="0"/>
          </a:p>
        </p:txBody>
      </p:sp>
      <p:sp>
        <p:nvSpPr>
          <p:cNvPr id="5" name="Text Placeholder 4"/>
          <p:cNvSpPr>
            <a:spLocks noGrp="1"/>
          </p:cNvSpPr>
          <p:nvPr>
            <p:ph type="body" sz="half" idx="2"/>
          </p:nvPr>
        </p:nvSpPr>
        <p:spPr/>
        <p:txBody>
          <a:bodyPr/>
          <a:lstStyle/>
          <a:p>
            <a:endParaRPr lang="en-US"/>
          </a:p>
        </p:txBody>
      </p:sp>
      <p:pic>
        <p:nvPicPr>
          <p:cNvPr id="4098" name="Picture 2" descr="\\windesign\Modern\mlamanna\Build_DNX_UI\07b_Vodafone_Home_MBAE\Vodafone-HomePage.png"/>
          <p:cNvPicPr>
            <a:picLocks noChangeAspect="1" noChangeArrowheads="1"/>
          </p:cNvPicPr>
          <p:nvPr/>
        </p:nvPicPr>
        <p:blipFill>
          <a:blip r:embed="rId2"/>
          <a:srcRect/>
          <a:stretch>
            <a:fillRect/>
          </a:stretch>
        </p:blipFill>
        <p:spPr bwMode="auto">
          <a:xfrm>
            <a:off x="-1" y="0"/>
            <a:ext cx="12188825" cy="6852868"/>
          </a:xfrm>
          <a:prstGeom prst="rect">
            <a:avLst/>
          </a:prstGeom>
          <a:noFill/>
        </p:spPr>
      </p:pic>
    </p:spTree>
    <p:extLst>
      <p:ext uri="{BB962C8B-B14F-4D97-AF65-F5344CB8AC3E}">
        <p14:creationId xmlns:p14="http://schemas.microsoft.com/office/powerpoint/2010/main" val="7620725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8" name="Title 1"/>
          <p:cNvSpPr txBox="1">
            <a:spLocks noGrp="1"/>
          </p:cNvSpPr>
          <p:nvPr>
            <p:ph type="title"/>
          </p:nvPr>
        </p:nvSpPr>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mtClean="0"/>
              <a:t>Why…</a:t>
            </a:r>
            <a:endParaRPr lang="en-US" dirty="0"/>
          </a:p>
        </p:txBody>
      </p:sp>
      <p:sp>
        <p:nvSpPr>
          <p:cNvPr id="7" name="Text Placeholder 6"/>
          <p:cNvSpPr>
            <a:spLocks noGrp="1"/>
          </p:cNvSpPr>
          <p:nvPr>
            <p:ph type="body" sz="quarter" idx="10"/>
          </p:nvPr>
        </p:nvSpPr>
        <p:spPr>
          <a:xfrm>
            <a:off x="519114" y="1609240"/>
            <a:ext cx="11149012" cy="4062651"/>
          </a:xfrm>
        </p:spPr>
        <p:txBody>
          <a:bodyPr/>
          <a:lstStyle/>
          <a:p>
            <a:pPr>
              <a:spcBef>
                <a:spcPts val="0"/>
              </a:spcBef>
              <a:spcAft>
                <a:spcPts val="3600"/>
              </a:spcAft>
            </a:pPr>
            <a:r>
              <a:rPr lang="en-US" dirty="0"/>
              <a:t>P</a:t>
            </a:r>
            <a:r>
              <a:rPr lang="en-US" dirty="0" smtClean="0"/>
              <a:t>eople are using more devices and more pc’s </a:t>
            </a:r>
          </a:p>
          <a:p>
            <a:pPr>
              <a:spcBef>
                <a:spcPts val="0"/>
              </a:spcBef>
              <a:spcAft>
                <a:spcPts val="3600"/>
              </a:spcAft>
            </a:pPr>
            <a:r>
              <a:rPr lang="en-US" dirty="0"/>
              <a:t>T</a:t>
            </a:r>
            <a:r>
              <a:rPr lang="en-US" dirty="0" smtClean="0"/>
              <a:t>hey are connecting to apps and </a:t>
            </a:r>
            <a:r>
              <a:rPr lang="en-US" dirty="0"/>
              <a:t>services in new ways </a:t>
            </a:r>
            <a:endParaRPr lang="en-US" dirty="0" smtClean="0"/>
          </a:p>
          <a:p>
            <a:pPr>
              <a:spcBef>
                <a:spcPts val="0"/>
              </a:spcBef>
              <a:spcAft>
                <a:spcPts val="3600"/>
              </a:spcAft>
            </a:pPr>
            <a:r>
              <a:rPr lang="en-US" dirty="0"/>
              <a:t>D</a:t>
            </a:r>
            <a:r>
              <a:rPr lang="en-US" dirty="0" smtClean="0"/>
              <a:t>evice makers want the flexibility to differentiate</a:t>
            </a:r>
          </a:p>
          <a:p>
            <a:pPr>
              <a:spcBef>
                <a:spcPts val="0"/>
              </a:spcBef>
              <a:spcAft>
                <a:spcPts val="3600"/>
              </a:spcAft>
            </a:pPr>
            <a:endParaRPr lang="en-US" dirty="0" smtClean="0"/>
          </a:p>
          <a:p>
            <a:pPr>
              <a:spcBef>
                <a:spcPts val="0"/>
              </a:spcBef>
              <a:spcAft>
                <a:spcPts val="3600"/>
              </a:spcAft>
            </a:pPr>
            <a:endParaRPr lang="en-US" dirty="0"/>
          </a:p>
        </p:txBody>
      </p:sp>
    </p:spTree>
    <p:extLst>
      <p:ext uri="{BB962C8B-B14F-4D97-AF65-F5344CB8AC3E}">
        <p14:creationId xmlns:p14="http://schemas.microsoft.com/office/powerpoint/2010/main" val="298280842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122" name="Picture 2" descr="\\windesign\Modern\mlamanna\Build_DNX_UI\08_HP_Print_Preferences\5. Air Craft - PPD - D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6"/>
            <a:ext cx="12188825" cy="685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99827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3074" name="Picture 2" descr="\\windesign\Modern\mlamanna\Build_DNX_UI\10_HP_DCA_Start_Experience\1. HP-DCA-Main Men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6"/>
            <a:ext cx="12188825" cy="685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817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098" name="Picture 2" descr="\\windesign\Modern\mlamanna\Build_DNX_UI\10_HP_DCA_Start_Experience\6. HP-DCA-Supplies-Multi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6"/>
            <a:ext cx="12188825" cy="685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3845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30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11184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BC3FC-7A95-446A-8885-5602F35F550A}" type="datetime1">
              <a:rPr lang="en-US" smtClean="0"/>
              <a:pPr/>
              <a:t>9/14/2011</a:t>
            </a:fld>
            <a:endParaRPr lang="en-US" dirty="0"/>
          </a:p>
        </p:txBody>
      </p:sp>
      <p:sp>
        <p:nvSpPr>
          <p:cNvPr id="3" name="Slide Number Placeholder 2"/>
          <p:cNvSpPr>
            <a:spLocks noGrp="1"/>
          </p:cNvSpPr>
          <p:nvPr>
            <p:ph type="sldNum" sz="quarter" idx="11"/>
          </p:nvPr>
        </p:nvSpPr>
        <p:spPr/>
        <p:txBody>
          <a:bodyPr/>
          <a:lstStyle/>
          <a:p>
            <a:pPr algn="l"/>
            <a:r>
              <a:rPr lang="en-US" smtClean="0"/>
              <a:t>PAGE </a:t>
            </a:r>
            <a:fld id="{711B4CA8-52BE-46B1-A536-58CE1A3FAF74}" type="slidenum">
              <a:rPr lang="en-US" smtClean="0"/>
              <a:pPr algn="l"/>
              <a:t>44</a:t>
            </a:fld>
            <a:endParaRPr lang="en-US" dirty="0"/>
          </a:p>
        </p:txBody>
      </p:sp>
      <p:sp>
        <p:nvSpPr>
          <p:cNvPr id="4" name="Footer Placeholder 3"/>
          <p:cNvSpPr>
            <a:spLocks noGrp="1"/>
          </p:cNvSpPr>
          <p:nvPr>
            <p:ph type="ftr" sz="quarter" idx="12"/>
          </p:nvPr>
        </p:nvSpPr>
        <p:spPr/>
        <p:txBody>
          <a:bodyPr/>
          <a:lstStyle/>
          <a:p>
            <a:pPr algn="l"/>
            <a:r>
              <a:rPr lang="en-US" smtClean="0"/>
              <a:t>MICROSOFT CONFIDENTIAL</a:t>
            </a:r>
            <a:endParaRPr lang="en-US" dirty="0"/>
          </a:p>
        </p:txBody>
      </p:sp>
      <p:sp>
        <p:nvSpPr>
          <p:cNvPr id="5" name="Text Placeholder 4"/>
          <p:cNvSpPr>
            <a:spLocks noGrp="1"/>
          </p:cNvSpPr>
          <p:nvPr>
            <p:ph type="body" sz="half" idx="2"/>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6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0725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2755966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03585" y="2652876"/>
            <a:ext cx="10105697" cy="1990726"/>
          </a:xfrm>
        </p:spPr>
        <p:txBody>
          <a:bodyPr>
            <a:noAutofit/>
          </a:bodyPr>
          <a:lstStyle/>
          <a:p>
            <a:pPr algn="ctr"/>
            <a:r>
              <a:rPr lang="en-US" dirty="0" smtClean="0">
                <a:latin typeface="+mn-lt"/>
              </a:rPr>
              <a:t>Windows 8 is connected and ready to use with devices. </a:t>
            </a:r>
            <a:endParaRPr lang="en-US" dirty="0">
              <a:latin typeface="+mn-lt"/>
            </a:endParaRPr>
          </a:p>
        </p:txBody>
      </p:sp>
    </p:spTree>
    <p:extLst>
      <p:ext uri="{BB962C8B-B14F-4D97-AF65-F5344CB8AC3E}">
        <p14:creationId xmlns:p14="http://schemas.microsoft.com/office/powerpoint/2010/main" val="99837908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8" name="Title 1"/>
          <p:cNvSpPr txBox="1">
            <a:spLocks noGrp="1"/>
          </p:cNvSpPr>
          <p:nvPr>
            <p:ph type="title"/>
          </p:nvPr>
        </p:nvSpPr>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Windows 8</a:t>
            </a:r>
            <a:endParaRPr lang="en-US" dirty="0"/>
          </a:p>
        </p:txBody>
      </p:sp>
      <p:sp>
        <p:nvSpPr>
          <p:cNvPr id="7" name="Text Placeholder 6"/>
          <p:cNvSpPr>
            <a:spLocks noGrp="1"/>
          </p:cNvSpPr>
          <p:nvPr>
            <p:ph type="body" sz="quarter" idx="10"/>
          </p:nvPr>
        </p:nvSpPr>
        <p:spPr>
          <a:xfrm>
            <a:off x="519113" y="1905000"/>
            <a:ext cx="10608232" cy="4001095"/>
          </a:xfrm>
        </p:spPr>
        <p:txBody>
          <a:bodyPr/>
          <a:lstStyle/>
          <a:p>
            <a:pPr lvl="0">
              <a:lnSpc>
                <a:spcPts val="4800"/>
              </a:lnSpc>
              <a:spcBef>
                <a:spcPts val="0"/>
              </a:spcBef>
              <a:spcAft>
                <a:spcPts val="3600"/>
              </a:spcAft>
            </a:pPr>
            <a:r>
              <a:rPr lang="en-US" dirty="0" smtClean="0"/>
              <a:t>Makes </a:t>
            </a:r>
            <a:r>
              <a:rPr lang="en-US" dirty="0"/>
              <a:t>device connectivity and setup effortless</a:t>
            </a:r>
          </a:p>
          <a:p>
            <a:pPr lvl="0">
              <a:lnSpc>
                <a:spcPts val="4800"/>
              </a:lnSpc>
              <a:spcBef>
                <a:spcPts val="0"/>
              </a:spcBef>
              <a:spcAft>
                <a:spcPts val="3600"/>
              </a:spcAft>
            </a:pPr>
            <a:r>
              <a:rPr lang="en-US" dirty="0"/>
              <a:t>Includes built-in device experiences that are available to app developers</a:t>
            </a:r>
          </a:p>
          <a:p>
            <a:pPr lvl="0">
              <a:lnSpc>
                <a:spcPts val="4800"/>
              </a:lnSpc>
              <a:spcBef>
                <a:spcPts val="0"/>
              </a:spcBef>
              <a:spcAft>
                <a:spcPts val="3600"/>
              </a:spcAft>
            </a:pPr>
            <a:r>
              <a:rPr lang="en-US" dirty="0" smtClean="0"/>
              <a:t>Enables </a:t>
            </a:r>
            <a:r>
              <a:rPr lang="en-US" dirty="0"/>
              <a:t>device makers </a:t>
            </a:r>
            <a:r>
              <a:rPr lang="en-US" dirty="0" smtClean="0"/>
              <a:t>to </a:t>
            </a:r>
            <a:r>
              <a:rPr lang="en-US" dirty="0"/>
              <a:t>differentiate with </a:t>
            </a:r>
            <a:r>
              <a:rPr lang="en-US" dirty="0" smtClean="0"/>
              <a:t>Metro style device apps</a:t>
            </a:r>
            <a:endParaRPr lang="en-US" dirty="0"/>
          </a:p>
        </p:txBody>
      </p:sp>
    </p:spTree>
    <p:extLst>
      <p:ext uri="{BB962C8B-B14F-4D97-AF65-F5344CB8AC3E}">
        <p14:creationId xmlns:p14="http://schemas.microsoft.com/office/powerpoint/2010/main" val="421909705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69963" y="3418766"/>
            <a:ext cx="7719642" cy="923330"/>
          </a:xfrm>
          <a:prstGeom prst="rect">
            <a:avLst/>
          </a:prstGeom>
          <a:noFill/>
        </p:spPr>
        <p:txBody>
          <a:bodyPr wrap="square" rtlCol="0">
            <a:spAutoFit/>
          </a:bodyPr>
          <a:lstStyle/>
          <a:p>
            <a:r>
              <a:rPr lang="en-US" sz="5400" dirty="0" smtClean="0">
                <a:latin typeface="+mj-lt"/>
              </a:rPr>
              <a:t>Connectivity and setup </a:t>
            </a:r>
            <a:endParaRPr lang="en-US" sz="5400" dirty="0">
              <a:latin typeface="+mj-lt"/>
            </a:endParaRPr>
          </a:p>
        </p:txBody>
      </p:sp>
    </p:spTree>
    <p:extLst>
      <p:ext uri="{BB962C8B-B14F-4D97-AF65-F5344CB8AC3E}">
        <p14:creationId xmlns:p14="http://schemas.microsoft.com/office/powerpoint/2010/main" val="334182789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03585" y="2652876"/>
            <a:ext cx="10105697" cy="1990726"/>
          </a:xfrm>
        </p:spPr>
        <p:txBody>
          <a:bodyPr>
            <a:noAutofit/>
          </a:bodyPr>
          <a:lstStyle/>
          <a:p>
            <a:pPr lvl="0" algn="ctr"/>
            <a:r>
              <a:rPr lang="en-US" dirty="0">
                <a:latin typeface="+mn-lt"/>
              </a:rPr>
              <a:t>Windows 8 makes device connectivity and setup </a:t>
            </a:r>
            <a:r>
              <a:rPr lang="en-US" dirty="0" smtClean="0">
                <a:latin typeface="+mn-lt"/>
              </a:rPr>
              <a:t>effortless.</a:t>
            </a:r>
            <a:r>
              <a:rPr lang="en-US" dirty="0"/>
              <a:t/>
            </a:r>
            <a:br>
              <a:rPr lang="en-US" dirty="0"/>
            </a:br>
            <a:endParaRPr lang="en-US" dirty="0"/>
          </a:p>
        </p:txBody>
      </p:sp>
    </p:spTree>
    <p:extLst>
      <p:ext uri="{BB962C8B-B14F-4D97-AF65-F5344CB8AC3E}">
        <p14:creationId xmlns:p14="http://schemas.microsoft.com/office/powerpoint/2010/main" val="22504143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mtClean="0"/>
              <a:t>Setting up devices with Windows 8</a:t>
            </a:r>
            <a:endParaRPr lang="en-US" dirty="0"/>
          </a:p>
        </p:txBody>
      </p:sp>
      <p:sp>
        <p:nvSpPr>
          <p:cNvPr id="2" name="Subtitle 1"/>
          <p:cNvSpPr>
            <a:spLocks noGrp="1"/>
          </p:cNvSpPr>
          <p:nvPr>
            <p:ph type="subTitle" idx="1"/>
          </p:nvPr>
        </p:nvSpPr>
        <p:spPr/>
        <p:txBody>
          <a:bodyPr/>
          <a:lstStyle/>
          <a:p>
            <a:r>
              <a:rPr lang="en-US" dirty="0" smtClean="0"/>
              <a:t>Craig Zhou</a:t>
            </a:r>
          </a:p>
          <a:p>
            <a:r>
              <a:rPr lang="en-US" dirty="0" smtClean="0"/>
              <a:t>Test Manager, Microsoft Corporation</a:t>
            </a:r>
            <a:endParaRPr lang="en-US" dirty="0"/>
          </a:p>
        </p:txBody>
      </p:sp>
      <p:sp>
        <p:nvSpPr>
          <p:cNvPr id="3" name="Text Placeholder 2"/>
          <p:cNvSpPr>
            <a:spLocks noGrp="1"/>
          </p:cNvSpPr>
          <p:nvPr>
            <p:ph type="body" sz="quarter" idx="10"/>
          </p:nvPr>
        </p:nvSpPr>
        <p:spPr/>
        <p:txBody>
          <a:bodyPr/>
          <a:lstStyle/>
          <a:p>
            <a:r>
              <a:rPr lang="en-US" dirty="0"/>
              <a:t>d</a:t>
            </a:r>
            <a:r>
              <a:rPr lang="en-US" dirty="0" smtClean="0"/>
              <a:t>emo</a:t>
            </a:r>
            <a:endParaRPr lang="en-US" dirty="0"/>
          </a:p>
        </p:txBody>
      </p:sp>
    </p:spTree>
    <p:extLst>
      <p:ext uri="{BB962C8B-B14F-4D97-AF65-F5344CB8AC3E}">
        <p14:creationId xmlns:p14="http://schemas.microsoft.com/office/powerpoint/2010/main" val="107235972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theme/theme1.xml><?xml version="1.0" encoding="utf-8"?>
<a:theme xmlns:a="http://schemas.openxmlformats.org/drawingml/2006/main" name="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1_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6.xml><?xml version="1.0" encoding="utf-8"?>
<a:theme xmlns:a="http://schemas.openxmlformats.org/drawingml/2006/main" name="&lt;5-30000_BUILD_16x9&gt;">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1_16x9_New_Win_PPT_Template_4_compressed">
  <a:themeElements>
    <a:clrScheme name="New Windows Template 2">
      <a:dk1>
        <a:srgbClr val="292929"/>
      </a:dk1>
      <a:lt1>
        <a:srgbClr val="FFFFFF"/>
      </a:lt1>
      <a:dk2>
        <a:srgbClr val="072B60"/>
      </a:dk2>
      <a:lt2>
        <a:srgbClr val="EEECE1"/>
      </a:lt2>
      <a:accent1>
        <a:srgbClr val="557EB9"/>
      </a:accent1>
      <a:accent2>
        <a:srgbClr val="FFC211"/>
      </a:accent2>
      <a:accent3>
        <a:srgbClr val="6BBD46"/>
      </a:accent3>
      <a:accent4>
        <a:srgbClr val="FE5815"/>
      </a:accent4>
      <a:accent5>
        <a:srgbClr val="EB7C00"/>
      </a:accent5>
      <a:accent6>
        <a:srgbClr val="00DCFF"/>
      </a:accent6>
      <a:hlink>
        <a:srgbClr val="00B9F2"/>
      </a:hlink>
      <a:folHlink>
        <a:srgbClr val="008AB5"/>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solidFill>
              <a:schemeClr val="tx1">
                <a:lumMod val="75000"/>
                <a:lumOff val="25000"/>
                <a:alpha val="99000"/>
              </a:schemeClr>
            </a:solidFil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9A772780AAE043B02F447FDD204C6F" ma:contentTypeVersion="0" ma:contentTypeDescription="Create a new document." ma:contentTypeScope="" ma:versionID="8521d547e6875f8e9efeb25124febd4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4B3758-A06E-4D16-B957-E26D71AD7B6F}"/>
</file>

<file path=customXml/itemProps2.xml><?xml version="1.0" encoding="utf-8"?>
<ds:datastoreItem xmlns:ds="http://schemas.openxmlformats.org/officeDocument/2006/customXml" ds:itemID="{D33C621B-8E37-4DFE-A7CC-AE76A08EC3A3}"/>
</file>

<file path=customXml/itemProps3.xml><?xml version="1.0" encoding="utf-8"?>
<ds:datastoreItem xmlns:ds="http://schemas.openxmlformats.org/officeDocument/2006/customXml" ds:itemID="{2C78DC18-E11C-48FF-BE94-9EC696D82DA9}"/>
</file>

<file path=docProps/app.xml><?xml version="1.0" encoding="utf-8"?>
<Properties xmlns="http://schemas.openxmlformats.org/officeDocument/2006/extended-properties" xmlns:vt="http://schemas.openxmlformats.org/officeDocument/2006/docPropsVTypes">
  <Template>BUILD_Breakout_Template _ SAMPLE for Scott 7.28</Template>
  <TotalTime>5513</TotalTime>
  <Words>1097</Words>
  <Application>Microsoft Office PowerPoint</Application>
  <PresentationFormat>Custom</PresentationFormat>
  <Paragraphs>190</Paragraphs>
  <Slides>45</Slides>
  <Notes>20</Notes>
  <HiddenSlides>0</HiddenSlides>
  <MMClips>0</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BUILD_Breakout_Template _ SAMPLE for Scott 7.28</vt:lpstr>
      <vt:lpstr>White with Consolas font for code slides</vt:lpstr>
      <vt:lpstr>1_BUILD_Breakout_Template _ SAMPLE for Scott 7.28</vt:lpstr>
      <vt:lpstr>2_BUILD_Breakout_Template _ SAMPLE for Scott 7.28</vt:lpstr>
      <vt:lpstr>1_White with Consolas font for code slides</vt:lpstr>
      <vt:lpstr>&lt;5-30000_BUILD_16x9&gt;</vt:lpstr>
      <vt:lpstr>1_16x9_New_Win_PPT_Template_4_compressed</vt:lpstr>
      <vt:lpstr> Reimagining the experience for connecting with devices</vt:lpstr>
      <vt:lpstr>Agenda</vt:lpstr>
      <vt:lpstr>We’ve reimagined the experience for connecting devices to Windows.</vt:lpstr>
      <vt:lpstr>Why…</vt:lpstr>
      <vt:lpstr>Windows 8 is connected and ready to use with devices. </vt:lpstr>
      <vt:lpstr>Windows 8</vt:lpstr>
      <vt:lpstr>PowerPoint Presentation</vt:lpstr>
      <vt:lpstr>Windows 8 makes device connectivity and setup effortless. </vt:lpstr>
      <vt:lpstr>Setting up devices with Windows 8</vt:lpstr>
      <vt:lpstr>PowerPoint Presentation</vt:lpstr>
      <vt:lpstr>PowerPoint Presentation</vt:lpstr>
      <vt:lpstr>Windows 8 includes built-in device experiences that are available to app developers.</vt:lpstr>
      <vt:lpstr>Built-in device experiences for Metro style apps</vt:lpstr>
      <vt:lpstr>PowerPoint Presentation</vt:lpstr>
      <vt:lpstr>PowerPoint Presentation</vt:lpstr>
      <vt:lpstr>Windows 8 enables device makers the flexibility to differentiate with Metro style device apps. </vt:lpstr>
      <vt:lpstr>Differentiation with Metro style device apps</vt:lpstr>
      <vt:lpstr>PowerPoint Presentation</vt:lpstr>
      <vt:lpstr>PowerPoint Presentation</vt:lpstr>
      <vt:lpstr>Windows 8 is connected and ready to use with devices. </vt:lpstr>
      <vt:lpstr>Windows 8</vt:lpstr>
      <vt:lpstr>Asks</vt:lpstr>
      <vt:lpstr>Related sessions</vt:lpstr>
      <vt:lpstr>Further reading and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HW-745T: Reimagining the experience for connecting with devices</dc:title>
  <dc:subject>BUILD</dc:subject>
  <dc:creator>Robin Goldstein, Craig Zhou</dc:creator>
  <cp:keywords>Developers, IT Pros, TDMs, Technical Decision Makers, PDC, Build, Developer Conference, ISVs, Programmers, Partners</cp:keywords>
  <dc:description>Template: Sam Moore, Silver Fox Productions, Inc.
Formatting: John Lee, Silver Fox Productions
Event Date: September 13th–16th
Event Location: Anaheim, CA
Audience Type: External Developers, Programmers</dc:description>
  <cp:lastModifiedBy>Shows</cp:lastModifiedBy>
  <cp:revision>396</cp:revision>
  <cp:lastPrinted>2010-05-11T05:02:34Z</cp:lastPrinted>
  <dcterms:created xsi:type="dcterms:W3CDTF">2011-08-03T21:25:07Z</dcterms:created>
  <dcterms:modified xsi:type="dcterms:W3CDTF">2011-09-15T00:57:37Z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0x0101005A9A772780AAE043B02F447FDD204C6F</vt:lpwstr>
  </property>
  <property fmtid="{D5CDD505-2E9C-101B-9397-08002B2CF9AE}" pid="3" name="Product">
    <vt:lpwstr>28;#Windows|d15bdf11-7aa9-4bf1-b584-c45e6bd87557</vt:lpwstr>
  </property>
  <property fmtid="{D5CDD505-2E9C-101B-9397-08002B2CF9AE}" pid="4" name="Event Venue">
    <vt:lpwstr>210;#Anaheim CC Anaheim, CA|c525dbc1-fb46-4f9d-a196-ce33b4962b5a</vt:lpwstr>
  </property>
  <property fmtid="{D5CDD505-2E9C-101B-9397-08002B2CF9AE}" pid="5" name="Event Location">
    <vt:lpwstr>209;#Anaheim, CA|67ffa72a-1f39-45c3-9bb1-f96b5f9c92e3</vt:lpwstr>
  </property>
  <property fmtid="{D5CDD505-2E9C-101B-9397-08002B2CF9AE}" pid="6" name="Event1">
    <vt:lpwstr>211;#BUILD|daffb02e-8105-4a1d-9c8d-6ffd36a19d83</vt:lpwstr>
  </property>
  <property fmtid="{D5CDD505-2E9C-101B-9397-08002B2CF9AE}" pid="7" name="Audience">
    <vt:lpwstr>34;#Developers|389e14a2-def5-4335-8627-c0368c2934a2;#96;#Other|1d63dafe-c6b5-450d-9d7f-2a5af3513850</vt:lpwstr>
  </property>
  <property fmtid="{D5CDD505-2E9C-101B-9397-08002B2CF9AE}" pid="8" name="TrackTaxHTField0">
    <vt:lpwstr/>
  </property>
  <property fmtid="{D5CDD505-2E9C-101B-9397-08002B2CF9AE}" pid="9" name="AudienceTaxHTField0">
    <vt:lpwstr>Developers389e14a2-def5-4335-8627-c0368c2934a2Other1d63dafe-c6b5-450d-9d7f-2a5af3513850</vt:lpwstr>
  </property>
  <property fmtid="{D5CDD505-2E9C-101B-9397-08002B2CF9AE}" pid="10" name="Event End Date">
    <vt:lpwstr>2011-09-16T07:00:00+00:00</vt:lpwstr>
  </property>
  <property fmtid="{D5CDD505-2E9C-101B-9397-08002B2CF9AE}" pid="11" name="MS Speaker">
    <vt:lpwstr/>
  </property>
  <property fmtid="{D5CDD505-2E9C-101B-9397-08002B2CF9AE}" pid="12" name="Event VenueTaxHTField0">
    <vt:lpwstr>Anaheim CC Anaheim, CAc525dbc1-fb46-4f9d-a196-ce33b4962b5a</vt:lpwstr>
  </property>
  <property fmtid="{D5CDD505-2E9C-101B-9397-08002B2CF9AE}" pid="13" name="MS Content Owner">
    <vt:lpwstr>Steven Sinofsky53</vt:lpwstr>
  </property>
  <property fmtid="{D5CDD505-2E9C-101B-9397-08002B2CF9AE}" pid="14" name="TaxCatchAll">
    <vt:lpwstr>962834211210209</vt:lpwstr>
  </property>
  <property fmtid="{D5CDD505-2E9C-101B-9397-08002B2CF9AE}" pid="15" name="CampaignTaxHTField0">
    <vt:lpwstr/>
  </property>
  <property fmtid="{D5CDD505-2E9C-101B-9397-08002B2CF9AE}" pid="16" name="Event Start Date">
    <vt:lpwstr>2011-09-13T07:00:00+00:00</vt:lpwstr>
  </property>
  <property fmtid="{D5CDD505-2E9C-101B-9397-08002B2CF9AE}" pid="17" name="ProductTaxHTField0">
    <vt:lpwstr>Windowsd15bdf11-7aa9-4bf1-b584-c45e6bd87557</vt:lpwstr>
  </property>
  <property fmtid="{D5CDD505-2E9C-101B-9397-08002B2CF9AE}" pid="18" name="Event LocationTaxHTField0">
    <vt:lpwstr>Anaheim, CA67ffa72a-1f39-45c3-9bb1-f96b5f9c92e3</vt:lpwstr>
  </property>
  <property fmtid="{D5CDD505-2E9C-101B-9397-08002B2CF9AE}" pid="19" name="Event1TaxHTField0">
    <vt:lpwstr>BUILDdaffb02e-8105-4a1d-9c8d-6ffd36a19d83</vt:lpwstr>
  </property>
  <property fmtid="{D5CDD505-2E9C-101B-9397-08002B2CF9AE}" pid="20" name="Speaker">
    <vt:lpwstr>7</vt:lpwstr>
  </property>
  <property fmtid="{D5CDD505-2E9C-101B-9397-08002B2CF9AE}" pid="21" name="Session ID">
    <vt:lpwstr>745</vt:lpwstr>
  </property>
  <property fmtid="{D5CDD505-2E9C-101B-9397-08002B2CF9AE}" pid="22" name="Track">
    <vt:lpwstr>7</vt:lpwstr>
  </property>
  <property fmtid="{D5CDD505-2E9C-101B-9397-08002B2CF9AE}" pid="23" name="Editing/Review Status">
    <vt:lpwstr>Reviewed</vt:lpwstr>
  </property>
</Properties>
</file>