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33" r:id="rId6"/>
    <p:sldMasterId id="2147483754" r:id="rId7"/>
    <p:sldMasterId id="2147483774" r:id="rId8"/>
    <p:sldMasterId id="2147483776" r:id="rId9"/>
    <p:sldMasterId id="2147483788" r:id="rId10"/>
  </p:sldMasterIdLst>
  <p:notesMasterIdLst>
    <p:notesMasterId r:id="rId26"/>
  </p:notesMasterIdLst>
  <p:handoutMasterIdLst>
    <p:handoutMasterId r:id="rId27"/>
  </p:handoutMasterIdLst>
  <p:sldIdLst>
    <p:sldId id="471" r:id="rId11"/>
    <p:sldId id="469" r:id="rId12"/>
    <p:sldId id="436" r:id="rId13"/>
    <p:sldId id="458" r:id="rId14"/>
    <p:sldId id="459" r:id="rId15"/>
    <p:sldId id="467" r:id="rId16"/>
    <p:sldId id="460" r:id="rId17"/>
    <p:sldId id="462" r:id="rId18"/>
    <p:sldId id="461" r:id="rId19"/>
    <p:sldId id="464" r:id="rId20"/>
    <p:sldId id="468" r:id="rId21"/>
    <p:sldId id="470" r:id="rId22"/>
    <p:sldId id="472" r:id="rId23"/>
    <p:sldId id="271" r:id="rId24"/>
    <p:sldId id="377" r:id="rId2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423"/>
    <a:srgbClr val="65BC46"/>
    <a:srgbClr val="FFFFFF"/>
    <a:srgbClr val="F8F57B"/>
    <a:srgbClr val="457EC1"/>
    <a:srgbClr val="000000"/>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740" autoAdjust="0"/>
    <p:restoredTop sz="96980" autoAdjust="0"/>
  </p:normalViewPr>
  <p:slideViewPr>
    <p:cSldViewPr snapToGrid="0" snapToObjects="1">
      <p:cViewPr varScale="1">
        <p:scale>
          <a:sx n="110" d="100"/>
          <a:sy n="110" d="100"/>
        </p:scale>
        <p:origin x="-738" y="-78"/>
      </p:cViewPr>
      <p:guideLst>
        <p:guide orient="horz" pos="144"/>
        <p:guide orient="horz" pos="1200"/>
        <p:guide orient="horz" pos="2173"/>
        <p:guide orient="horz" pos="4176"/>
        <p:guide orient="horz" pos="1488"/>
        <p:guide orient="horz" pos="454"/>
        <p:guide pos="3840"/>
        <p:guide pos="327"/>
        <p:guide pos="1190"/>
        <p:guide pos="7350"/>
        <p:guide pos="7063"/>
        <p:guide pos="611"/>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0" d="100"/>
          <a:sy n="80" d="100"/>
        </p:scale>
        <p:origin x="-29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0BCD54-BB1C-4A14-8E02-658E3CA7AB41}" type="doc">
      <dgm:prSet loTypeId="urn:microsoft.com/office/officeart/2005/8/layout/hProcess9" loCatId="process" qsTypeId="urn:microsoft.com/office/officeart/2005/8/quickstyle/simple1" qsCatId="simple" csTypeId="urn:microsoft.com/office/officeart/2005/8/colors/colorful3" csCatId="colorful" phldr="1"/>
      <dgm:spPr/>
    </dgm:pt>
    <dgm:pt modelId="{20BBB9B7-6D45-44C0-9999-D278CC2E6F1E}">
      <dgm:prSet phldrT="[Text]"/>
      <dgm:spPr/>
      <dgm:t>
        <a:bodyPr/>
        <a:lstStyle/>
        <a:p>
          <a:r>
            <a:rPr lang="en-US" dirty="0" smtClean="0"/>
            <a:t>Set up a web server</a:t>
          </a:r>
          <a:endParaRPr lang="en-US" dirty="0"/>
        </a:p>
      </dgm:t>
    </dgm:pt>
    <dgm:pt modelId="{D835132B-89E7-45F8-83D7-9ED81C5CC919}" type="parTrans" cxnId="{6B8AD226-742E-4399-80EF-14F6062C9AA0}">
      <dgm:prSet/>
      <dgm:spPr/>
      <dgm:t>
        <a:bodyPr/>
        <a:lstStyle/>
        <a:p>
          <a:endParaRPr lang="en-US"/>
        </a:p>
      </dgm:t>
    </dgm:pt>
    <dgm:pt modelId="{A3D9950C-E2C9-4FA7-AAF9-67F54ADAF2AD}" type="sibTrans" cxnId="{6B8AD226-742E-4399-80EF-14F6062C9AA0}">
      <dgm:prSet/>
      <dgm:spPr/>
      <dgm:t>
        <a:bodyPr/>
        <a:lstStyle/>
        <a:p>
          <a:endParaRPr lang="en-US"/>
        </a:p>
      </dgm:t>
    </dgm:pt>
    <dgm:pt modelId="{E04322C7-BC75-4BC7-A1CD-73DBACBB642A}">
      <dgm:prSet phldrT="[Text]"/>
      <dgm:spPr/>
      <dgm:t>
        <a:bodyPr/>
        <a:lstStyle/>
        <a:p>
          <a:r>
            <a:rPr lang="en-US" dirty="0" smtClean="0"/>
            <a:t>Stream the content* </a:t>
          </a:r>
          <a:endParaRPr lang="en-US" dirty="0"/>
        </a:p>
      </dgm:t>
    </dgm:pt>
    <dgm:pt modelId="{2E92092E-7BFD-4E16-8064-911F4E72008A}" type="parTrans" cxnId="{1C373C57-7E9F-4BD7-B3B6-89D491D67620}">
      <dgm:prSet/>
      <dgm:spPr/>
      <dgm:t>
        <a:bodyPr/>
        <a:lstStyle/>
        <a:p>
          <a:endParaRPr lang="en-US"/>
        </a:p>
      </dgm:t>
    </dgm:pt>
    <dgm:pt modelId="{C033B2F8-C129-402A-B04B-8762C7767031}" type="sibTrans" cxnId="{1C373C57-7E9F-4BD7-B3B6-89D491D67620}">
      <dgm:prSet/>
      <dgm:spPr/>
      <dgm:t>
        <a:bodyPr/>
        <a:lstStyle/>
        <a:p>
          <a:endParaRPr lang="en-US"/>
        </a:p>
      </dgm:t>
    </dgm:pt>
    <dgm:pt modelId="{A74DCD96-EE66-4BC4-A666-E086D68D5522}">
      <dgm:prSet phldrT="[Text]"/>
      <dgm:spPr/>
      <dgm:t>
        <a:bodyPr/>
        <a:lstStyle/>
        <a:p>
          <a:r>
            <a:rPr lang="en-US" dirty="0" smtClean="0"/>
            <a:t>Measure and report glitches</a:t>
          </a:r>
          <a:endParaRPr lang="en-US" dirty="0"/>
        </a:p>
      </dgm:t>
    </dgm:pt>
    <dgm:pt modelId="{5A793DA1-B521-4D5F-B93D-072116C5B220}" type="parTrans" cxnId="{E1B5CD0D-25C7-4E0D-B092-E4880DBE525B}">
      <dgm:prSet/>
      <dgm:spPr/>
      <dgm:t>
        <a:bodyPr/>
        <a:lstStyle/>
        <a:p>
          <a:endParaRPr lang="en-US"/>
        </a:p>
      </dgm:t>
    </dgm:pt>
    <dgm:pt modelId="{9C7D3225-7B15-485D-84E3-E9268DDCCA96}" type="sibTrans" cxnId="{E1B5CD0D-25C7-4E0D-B092-E4880DBE525B}">
      <dgm:prSet/>
      <dgm:spPr/>
      <dgm:t>
        <a:bodyPr/>
        <a:lstStyle/>
        <a:p>
          <a:endParaRPr lang="en-US"/>
        </a:p>
      </dgm:t>
    </dgm:pt>
    <dgm:pt modelId="{0A351394-727A-426B-83D9-0981C72D3F19}" type="pres">
      <dgm:prSet presAssocID="{740BCD54-BB1C-4A14-8E02-658E3CA7AB41}" presName="CompostProcess" presStyleCnt="0">
        <dgm:presLayoutVars>
          <dgm:dir/>
          <dgm:resizeHandles val="exact"/>
        </dgm:presLayoutVars>
      </dgm:prSet>
      <dgm:spPr/>
    </dgm:pt>
    <dgm:pt modelId="{0A0C5DCC-7F2D-46C5-9F90-D5BF473C00D9}" type="pres">
      <dgm:prSet presAssocID="{740BCD54-BB1C-4A14-8E02-658E3CA7AB41}" presName="arrow" presStyleLbl="bgShp" presStyleIdx="0" presStyleCnt="1"/>
      <dgm:spPr/>
    </dgm:pt>
    <dgm:pt modelId="{758C881A-A0D8-43BB-971C-477FD13AD722}" type="pres">
      <dgm:prSet presAssocID="{740BCD54-BB1C-4A14-8E02-658E3CA7AB41}" presName="linearProcess" presStyleCnt="0"/>
      <dgm:spPr/>
    </dgm:pt>
    <dgm:pt modelId="{6AB9931C-C23E-4227-8A40-B2A929694870}" type="pres">
      <dgm:prSet presAssocID="{20BBB9B7-6D45-44C0-9999-D278CC2E6F1E}" presName="textNode" presStyleLbl="node1" presStyleIdx="0" presStyleCnt="3">
        <dgm:presLayoutVars>
          <dgm:bulletEnabled val="1"/>
        </dgm:presLayoutVars>
      </dgm:prSet>
      <dgm:spPr/>
      <dgm:t>
        <a:bodyPr/>
        <a:lstStyle/>
        <a:p>
          <a:endParaRPr lang="en-US"/>
        </a:p>
      </dgm:t>
    </dgm:pt>
    <dgm:pt modelId="{2D4CBD03-BD63-45FB-8DE6-09FE45F15541}" type="pres">
      <dgm:prSet presAssocID="{A3D9950C-E2C9-4FA7-AAF9-67F54ADAF2AD}" presName="sibTrans" presStyleCnt="0"/>
      <dgm:spPr/>
    </dgm:pt>
    <dgm:pt modelId="{70C8043A-194F-40FE-A946-C5EA3656FA79}" type="pres">
      <dgm:prSet presAssocID="{E04322C7-BC75-4BC7-A1CD-73DBACBB642A}" presName="textNode" presStyleLbl="node1" presStyleIdx="1" presStyleCnt="3">
        <dgm:presLayoutVars>
          <dgm:bulletEnabled val="1"/>
        </dgm:presLayoutVars>
      </dgm:prSet>
      <dgm:spPr/>
      <dgm:t>
        <a:bodyPr/>
        <a:lstStyle/>
        <a:p>
          <a:endParaRPr lang="en-US"/>
        </a:p>
      </dgm:t>
    </dgm:pt>
    <dgm:pt modelId="{EBB0CF1A-7BF5-4F21-B991-5866E1BD83F0}" type="pres">
      <dgm:prSet presAssocID="{C033B2F8-C129-402A-B04B-8762C7767031}" presName="sibTrans" presStyleCnt="0"/>
      <dgm:spPr/>
    </dgm:pt>
    <dgm:pt modelId="{D53FABFA-6E5B-4CC0-A729-386293C22A85}" type="pres">
      <dgm:prSet presAssocID="{A74DCD96-EE66-4BC4-A666-E086D68D5522}" presName="textNode" presStyleLbl="node1" presStyleIdx="2" presStyleCnt="3">
        <dgm:presLayoutVars>
          <dgm:bulletEnabled val="1"/>
        </dgm:presLayoutVars>
      </dgm:prSet>
      <dgm:spPr/>
      <dgm:t>
        <a:bodyPr/>
        <a:lstStyle/>
        <a:p>
          <a:endParaRPr lang="en-US"/>
        </a:p>
      </dgm:t>
    </dgm:pt>
  </dgm:ptLst>
  <dgm:cxnLst>
    <dgm:cxn modelId="{A9A422CE-0BFC-4C7B-BF3F-6FEF3916EF11}" type="presOf" srcId="{740BCD54-BB1C-4A14-8E02-658E3CA7AB41}" destId="{0A351394-727A-426B-83D9-0981C72D3F19}" srcOrd="0" destOrd="0" presId="urn:microsoft.com/office/officeart/2005/8/layout/hProcess9"/>
    <dgm:cxn modelId="{A0774EA7-DDE9-4AA0-827F-D151DD1D89D4}" type="presOf" srcId="{E04322C7-BC75-4BC7-A1CD-73DBACBB642A}" destId="{70C8043A-194F-40FE-A946-C5EA3656FA79}" srcOrd="0" destOrd="0" presId="urn:microsoft.com/office/officeart/2005/8/layout/hProcess9"/>
    <dgm:cxn modelId="{6E257BC2-80C3-4A0E-8B0E-C026AA183E43}" type="presOf" srcId="{20BBB9B7-6D45-44C0-9999-D278CC2E6F1E}" destId="{6AB9931C-C23E-4227-8A40-B2A929694870}" srcOrd="0" destOrd="0" presId="urn:microsoft.com/office/officeart/2005/8/layout/hProcess9"/>
    <dgm:cxn modelId="{E1B5CD0D-25C7-4E0D-B092-E4880DBE525B}" srcId="{740BCD54-BB1C-4A14-8E02-658E3CA7AB41}" destId="{A74DCD96-EE66-4BC4-A666-E086D68D5522}" srcOrd="2" destOrd="0" parTransId="{5A793DA1-B521-4D5F-B93D-072116C5B220}" sibTransId="{9C7D3225-7B15-485D-84E3-E9268DDCCA96}"/>
    <dgm:cxn modelId="{1C373C57-7E9F-4BD7-B3B6-89D491D67620}" srcId="{740BCD54-BB1C-4A14-8E02-658E3CA7AB41}" destId="{E04322C7-BC75-4BC7-A1CD-73DBACBB642A}" srcOrd="1" destOrd="0" parTransId="{2E92092E-7BFD-4E16-8064-911F4E72008A}" sibTransId="{C033B2F8-C129-402A-B04B-8762C7767031}"/>
    <dgm:cxn modelId="{F0E3F20A-BB4E-4FB3-B88A-E02D16DB1D9A}" type="presOf" srcId="{A74DCD96-EE66-4BC4-A666-E086D68D5522}" destId="{D53FABFA-6E5B-4CC0-A729-386293C22A85}" srcOrd="0" destOrd="0" presId="urn:microsoft.com/office/officeart/2005/8/layout/hProcess9"/>
    <dgm:cxn modelId="{6B8AD226-742E-4399-80EF-14F6062C9AA0}" srcId="{740BCD54-BB1C-4A14-8E02-658E3CA7AB41}" destId="{20BBB9B7-6D45-44C0-9999-D278CC2E6F1E}" srcOrd="0" destOrd="0" parTransId="{D835132B-89E7-45F8-83D7-9ED81C5CC919}" sibTransId="{A3D9950C-E2C9-4FA7-AAF9-67F54ADAF2AD}"/>
    <dgm:cxn modelId="{AAD3FFFE-C9F5-42DE-893D-1951D792DEB1}" type="presParOf" srcId="{0A351394-727A-426B-83D9-0981C72D3F19}" destId="{0A0C5DCC-7F2D-46C5-9F90-D5BF473C00D9}" srcOrd="0" destOrd="0" presId="urn:microsoft.com/office/officeart/2005/8/layout/hProcess9"/>
    <dgm:cxn modelId="{8A47DB4C-68FD-4B31-BF33-1822684D678B}" type="presParOf" srcId="{0A351394-727A-426B-83D9-0981C72D3F19}" destId="{758C881A-A0D8-43BB-971C-477FD13AD722}" srcOrd="1" destOrd="0" presId="urn:microsoft.com/office/officeart/2005/8/layout/hProcess9"/>
    <dgm:cxn modelId="{9818CE4E-BB1D-4E6C-A073-B56723DDBDDC}" type="presParOf" srcId="{758C881A-A0D8-43BB-971C-477FD13AD722}" destId="{6AB9931C-C23E-4227-8A40-B2A929694870}" srcOrd="0" destOrd="0" presId="urn:microsoft.com/office/officeart/2005/8/layout/hProcess9"/>
    <dgm:cxn modelId="{B85C4038-E76E-44B3-A3D7-8AE7525E23EB}" type="presParOf" srcId="{758C881A-A0D8-43BB-971C-477FD13AD722}" destId="{2D4CBD03-BD63-45FB-8DE6-09FE45F15541}" srcOrd="1" destOrd="0" presId="urn:microsoft.com/office/officeart/2005/8/layout/hProcess9"/>
    <dgm:cxn modelId="{64BE01A1-5997-40D7-96F2-182E6C5EE7A6}" type="presParOf" srcId="{758C881A-A0D8-43BB-971C-477FD13AD722}" destId="{70C8043A-194F-40FE-A946-C5EA3656FA79}" srcOrd="2" destOrd="0" presId="urn:microsoft.com/office/officeart/2005/8/layout/hProcess9"/>
    <dgm:cxn modelId="{864D8ED5-207C-4DBC-A833-FAF361C0834A}" type="presParOf" srcId="{758C881A-A0D8-43BB-971C-477FD13AD722}" destId="{EBB0CF1A-7BF5-4F21-B991-5866E1BD83F0}" srcOrd="3" destOrd="0" presId="urn:microsoft.com/office/officeart/2005/8/layout/hProcess9"/>
    <dgm:cxn modelId="{01CEA07D-A510-4772-81AE-B3433A161BF7}" type="presParOf" srcId="{758C881A-A0D8-43BB-971C-477FD13AD722}" destId="{D53FABFA-6E5B-4CC0-A729-386293C22A85}"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C5DCC-7F2D-46C5-9F90-D5BF473C00D9}">
      <dsp:nvSpPr>
        <dsp:cNvPr id="0" name=""/>
        <dsp:cNvSpPr/>
      </dsp:nvSpPr>
      <dsp:spPr>
        <a:xfrm>
          <a:off x="677557" y="0"/>
          <a:ext cx="7678979" cy="5417256"/>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B9931C-C23E-4227-8A40-B2A929694870}">
      <dsp:nvSpPr>
        <dsp:cNvPr id="0" name=""/>
        <dsp:cNvSpPr/>
      </dsp:nvSpPr>
      <dsp:spPr>
        <a:xfrm>
          <a:off x="306135" y="1625176"/>
          <a:ext cx="2710228" cy="216690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Set up a web server</a:t>
          </a:r>
          <a:endParaRPr lang="en-US" sz="3600" kern="1200" dirty="0"/>
        </a:p>
      </dsp:txBody>
      <dsp:txXfrm>
        <a:off x="411914" y="1730955"/>
        <a:ext cx="2498670" cy="1955344"/>
      </dsp:txXfrm>
    </dsp:sp>
    <dsp:sp modelId="{70C8043A-194F-40FE-A946-C5EA3656FA79}">
      <dsp:nvSpPr>
        <dsp:cNvPr id="0" name=""/>
        <dsp:cNvSpPr/>
      </dsp:nvSpPr>
      <dsp:spPr>
        <a:xfrm>
          <a:off x="3161932" y="1625176"/>
          <a:ext cx="2710228" cy="2166902"/>
        </a:xfrm>
        <a:prstGeom prst="roundRect">
          <a:avLst/>
        </a:prstGeom>
        <a:solidFill>
          <a:schemeClr val="accent3">
            <a:hueOff val="-291176"/>
            <a:satOff val="-43220"/>
            <a:lumOff val="-199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Stream the content* </a:t>
          </a:r>
          <a:endParaRPr lang="en-US" sz="3600" kern="1200" dirty="0"/>
        </a:p>
      </dsp:txBody>
      <dsp:txXfrm>
        <a:off x="3267711" y="1730955"/>
        <a:ext cx="2498670" cy="1955344"/>
      </dsp:txXfrm>
    </dsp:sp>
    <dsp:sp modelId="{D53FABFA-6E5B-4CC0-A729-386293C22A85}">
      <dsp:nvSpPr>
        <dsp:cNvPr id="0" name=""/>
        <dsp:cNvSpPr/>
      </dsp:nvSpPr>
      <dsp:spPr>
        <a:xfrm>
          <a:off x="6017729" y="1625176"/>
          <a:ext cx="2710228" cy="2166902"/>
        </a:xfrm>
        <a:prstGeom prst="roundRect">
          <a:avLst/>
        </a:prstGeom>
        <a:solidFill>
          <a:schemeClr val="accent3">
            <a:hueOff val="-582352"/>
            <a:satOff val="-86441"/>
            <a:lumOff val="-399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Measure and report glitches</a:t>
          </a:r>
          <a:endParaRPr lang="en-US" sz="3600" kern="1200" dirty="0"/>
        </a:p>
      </dsp:txBody>
      <dsp:txXfrm>
        <a:off x="6123508" y="1730955"/>
        <a:ext cx="2498670" cy="19553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9/14/2011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9/14/2011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9/14/2011 4:27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9/14/2011 4:27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11</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20042554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t>9/14/2011</a:t>
            </a:fld>
            <a:endParaRPr lang="en-US" dirty="0"/>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8383897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t>9/14/2011</a:t>
            </a:fld>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825166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t>9/14/2011</a:t>
            </a:fld>
            <a:endParaRPr lang="en-US" dirty="0"/>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7687532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766951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1"/>
            <a:ext cx="2844059" cy="365125"/>
          </a:xfrm>
          <a:prstGeom prst="rect">
            <a:avLst/>
          </a:prstGeom>
        </p:spPr>
        <p:txBody>
          <a:bodyPr lIns="121899" tIns="60949" rIns="121899" bIns="60949"/>
          <a:lstStyle/>
          <a:p>
            <a:fld id="{A1CFD51F-5542-4183-9E6D-DF6665177190}" type="datetimeFigureOut">
              <a:rPr lang="en-US" smtClean="0"/>
              <a:t>9/14/2011</a:t>
            </a:fld>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lIns="121899" tIns="60949" rIns="121899" bIns="60949"/>
          <a:lstStyle/>
          <a:p>
            <a:endParaRPr lang="en-US"/>
          </a:p>
        </p:txBody>
      </p:sp>
      <p:sp>
        <p:nvSpPr>
          <p:cNvPr id="6" name="Slide Number Placeholder 5"/>
          <p:cNvSpPr>
            <a:spLocks noGrp="1"/>
          </p:cNvSpPr>
          <p:nvPr>
            <p:ph type="sldNum" sz="quarter" idx="12"/>
          </p:nvPr>
        </p:nvSpPr>
        <p:spPr>
          <a:xfrm>
            <a:off x="8735325" y="6356351"/>
            <a:ext cx="2844059" cy="365125"/>
          </a:xfrm>
          <a:prstGeom prst="rect">
            <a:avLst/>
          </a:prstGeom>
        </p:spPr>
        <p:txBody>
          <a:bodyPr lIns="121899" tIns="60949" rIns="121899" bIns="60949"/>
          <a:lstStyle/>
          <a:p>
            <a:fld id="{86B3905C-5577-4B33-9447-31444F4A9FCC}" type="slidenum">
              <a:rPr lang="en-US" smtClean="0"/>
              <a:t>‹#›</a:t>
            </a:fld>
            <a:endParaRPr lang="en-US"/>
          </a:p>
        </p:txBody>
      </p:sp>
    </p:spTree>
    <p:extLst>
      <p:ext uri="{BB962C8B-B14F-4D97-AF65-F5344CB8AC3E}">
        <p14:creationId xmlns:p14="http://schemas.microsoft.com/office/powerpoint/2010/main" val="2046010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2621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73080002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74359556"/>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903115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20918823"/>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7427382"/>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40140045"/>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73987872"/>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344901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594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59322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33830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4682771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9699048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5193378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294486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9/14/2011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7931741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1086489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759641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935552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06790845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208142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988791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2672850"/>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7085975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0140701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42684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699928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81970"/>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61094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979260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37238110"/>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164882738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61797871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9/14/2011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3576012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9/14/2011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8818914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5056862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391238938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860529"/>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63652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7"/>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4" y="4343400"/>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3" y="190500"/>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38199649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5" y="4787308"/>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69964"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728796"/>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3"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34359083"/>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0902000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4636567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05102669"/>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6099437"/>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1631"/>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2"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49386"/>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1334639"/>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7240697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8584764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This is a subtitle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1212046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hoto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269832"/>
            <a:ext cx="10242549" cy="1523497"/>
          </a:xfrm>
        </p:spPr>
        <p:txBody>
          <a:bodyPr anchor="ctr">
            <a:noAutofit/>
          </a:bodyPr>
          <a:lstStyle>
            <a:lvl1pPr algn="l">
              <a:lnSpc>
                <a:spcPct val="90000"/>
              </a:lnSpc>
              <a:defRPr sz="4800" spc="-200" baseline="0">
                <a:solidFill>
                  <a:schemeClr val="accent6">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27997892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hoto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4422420"/>
            <a:ext cx="10242549" cy="1523497"/>
          </a:xfrm>
        </p:spPr>
        <p:txBody>
          <a:bodyPr anchor="ctr">
            <a:noAutofit/>
          </a:bodyPr>
          <a:lstStyle>
            <a:lvl1pPr algn="l">
              <a:lnSpc>
                <a:spcPct val="90000"/>
              </a:lnSpc>
              <a:defRPr sz="4800" spc="-200" baseline="0">
                <a:solidFill>
                  <a:schemeClr val="bg1">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34924477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266985"/>
            <a:ext cx="9323388" cy="1523494"/>
          </a:xfrm>
        </p:spPr>
        <p:txBody>
          <a:bodyPr anchor="ctr" anchorCtr="0">
            <a:noAutofit/>
          </a:bodyPr>
          <a:lstStyle>
            <a:lvl1pPr>
              <a:lnSpc>
                <a:spcPct val="90000"/>
              </a:lnSpc>
              <a:defRPr sz="4400" i="0" u="none" baseline="0">
                <a:solidFill>
                  <a:schemeClr val="bg1">
                    <a:alpha val="99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4989"/>
            <a:ext cx="9323389" cy="461665"/>
          </a:xfrm>
        </p:spPr>
        <p:txBody>
          <a:bodyPr>
            <a:noAutofit/>
          </a:bodyPr>
          <a:lstStyle>
            <a:lvl1pPr marL="0" indent="0" algn="l">
              <a:lnSpc>
                <a:spcPct val="90000"/>
              </a:lnSpc>
              <a:spcBef>
                <a:spcPts val="0"/>
              </a:spcBef>
              <a:buNone/>
              <a:defRPr sz="2000" i="0" u="none">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4" y="2727972"/>
            <a:ext cx="1024255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9600" b="0" i="0" u="none" strike="noStrike" kern="1200" cap="none" spc="-642" normalizeH="0" baseline="0" noProof="0" dirty="0" smtClean="0">
                <a:ln w="11430"/>
                <a:solidFill>
                  <a:schemeClr val="bg1">
                    <a:alpha val="99000"/>
                  </a:schemeClr>
                </a:solidFill>
                <a:effectLst/>
                <a:uLnTx/>
                <a:uFillTx/>
                <a:latin typeface="Segoe UI" pitchFamily="34" charset="0"/>
                <a:ea typeface="+mn-ea"/>
                <a:cs typeface="+mn-cs"/>
              </a:defRPr>
            </a:lvl1pPr>
          </a:lstStyle>
          <a:p>
            <a:pPr lvl="0"/>
            <a:r>
              <a:rPr lang="en-US" dirty="0" smtClean="0"/>
              <a:t>click to…</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340619788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000570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lai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10209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9"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11" name="TextBox 10"/>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2" name="TextBox 11"/>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3" name="TextBox 12"/>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5231074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slides with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lvl1pPr>
              <a:defRPr>
                <a:solidFill>
                  <a:schemeClr val="bg1">
                    <a:alpha val="99000"/>
                  </a:schemeClr>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60966696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1712685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28972702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st without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401435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ub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59557671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5176" y="155537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5"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7" name="TextBox 6"/>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8" name="TextBox 7"/>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3448901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558255" y="226269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5150165"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547" y="1428623"/>
            <a:ext cx="5264408"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22354997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4999939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262696"/>
            <a:ext cx="5139406"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42429312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69301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812800" y="2302045"/>
            <a:ext cx="4964056"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169391521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693016"/>
            <a:ext cx="5150164"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615935" y="2302045"/>
            <a:ext cx="5171679"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384174582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5" name="TextBox 4"/>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6" name="TextBox 5"/>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7" name="TextBox 6"/>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2914467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4199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alkin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accent6">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23192216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94360284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074851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301205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25" r:id="rId12"/>
    <p:sldLayoutId id="2147483726" r:id="rId13"/>
    <p:sldLayoutId id="2147483727" r:id="rId14"/>
    <p:sldLayoutId id="2147483728" r:id="rId15"/>
    <p:sldLayoutId id="2147483732" r:id="rId16"/>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4" r:id="rId2"/>
    <p:sldLayoutId id="2147483753" r:id="rId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882543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77089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2164768"/>
      </p:ext>
    </p:extLst>
  </p:cSld>
  <p:clrMap bg1="dk1" tx1="lt1" bg2="dk2" tx2="lt2" accent1="accent1" accent2="accent2" accent3="accent3" accent4="accent4" accent5="accent5" accent6="accent6" hlink="hlink" folHlink="folHlink"/>
  <p:sldLayoutIdLst>
    <p:sldLayoutId id="214748377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5243304"/>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660" y="196326"/>
            <a:ext cx="11149013" cy="1163637"/>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5177" y="1684476"/>
            <a:ext cx="11149012" cy="155119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8774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transition>
    <p:fade/>
  </p:transition>
  <p:hf hdr="0"/>
  <p:txStyles>
    <p:title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bldw.in/SessionFeedback" TargetMode="External"/><Relationship Id="rId2" Type="http://schemas.openxmlformats.org/officeDocument/2006/relationships/hyperlink" Target="http://forums.dev.windows.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21.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techcrunch.com/2010/05/01/h-264-66-percent-web-video" TargetMode="Externa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8492088" cy="1523497"/>
          </a:xfrm>
        </p:spPr>
        <p:txBody>
          <a:bodyPr/>
          <a:lstStyle/>
          <a:p>
            <a:r>
              <a:rPr lang="en-US" dirty="0"/>
              <a:t>Introduction to the streaming assessment</a:t>
            </a:r>
          </a:p>
        </p:txBody>
      </p:sp>
      <p:sp>
        <p:nvSpPr>
          <p:cNvPr id="3" name="Subtitle 2"/>
          <p:cNvSpPr>
            <a:spLocks noGrp="1"/>
          </p:cNvSpPr>
          <p:nvPr>
            <p:ph type="subTitle" idx="1"/>
          </p:nvPr>
        </p:nvSpPr>
        <p:spPr/>
        <p:txBody>
          <a:bodyPr/>
          <a:lstStyle/>
          <a:p>
            <a:r>
              <a:rPr lang="en-US" dirty="0" smtClean="0">
                <a:latin typeface="+mj-lt"/>
              </a:rPr>
              <a:t>Charu Agrawal</a:t>
            </a:r>
          </a:p>
          <a:p>
            <a:r>
              <a:rPr lang="en-US" dirty="0" smtClean="0"/>
              <a:t>Program Manager</a:t>
            </a:r>
          </a:p>
          <a:p>
            <a:r>
              <a:rPr lang="en-US" dirty="0" smtClean="0"/>
              <a:t>Microsoft Corporation</a:t>
            </a:r>
            <a:endParaRPr lang="en-US" dirty="0"/>
          </a:p>
        </p:txBody>
      </p:sp>
      <p:sp>
        <p:nvSpPr>
          <p:cNvPr id="9" name="Text Placeholder 8"/>
          <p:cNvSpPr>
            <a:spLocks noGrp="1"/>
          </p:cNvSpPr>
          <p:nvPr>
            <p:ph type="body" sz="quarter" idx="10"/>
          </p:nvPr>
        </p:nvSpPr>
        <p:spPr/>
        <p:txBody>
          <a:bodyPr/>
          <a:lstStyle/>
          <a:p>
            <a:r>
              <a:rPr lang="en-US" dirty="0" smtClean="0"/>
              <a:t>HW-920P</a:t>
            </a:r>
            <a:endParaRPr lang="en-US" dirty="0"/>
          </a:p>
        </p:txBody>
      </p:sp>
    </p:spTree>
    <p:extLst>
      <p:ext uri="{BB962C8B-B14F-4D97-AF65-F5344CB8AC3E}">
        <p14:creationId xmlns:p14="http://schemas.microsoft.com/office/powerpoint/2010/main" val="1443164263"/>
      </p:ext>
    </p:extLst>
  </p:cSld>
  <p:clrMapOvr>
    <a:masterClrMapping/>
  </p:clrMapOvr>
  <p:transition>
    <p:strips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Do’s and </a:t>
            </a:r>
            <a:r>
              <a:rPr lang="en-US" dirty="0"/>
              <a:t>Don’ts</a:t>
            </a:r>
          </a:p>
        </p:txBody>
      </p:sp>
      <p:sp>
        <p:nvSpPr>
          <p:cNvPr id="3" name="Text Placeholder 2"/>
          <p:cNvSpPr>
            <a:spLocks noGrp="1"/>
          </p:cNvSpPr>
          <p:nvPr>
            <p:ph type="body" sz="quarter" idx="4294967295"/>
          </p:nvPr>
        </p:nvSpPr>
        <p:spPr>
          <a:xfrm>
            <a:off x="519113" y="1905000"/>
            <a:ext cx="11149012" cy="3714863"/>
          </a:xfrm>
        </p:spPr>
        <p:txBody>
          <a:bodyPr/>
          <a:lstStyle/>
          <a:p>
            <a:pPr>
              <a:lnSpc>
                <a:spcPct val="100000"/>
              </a:lnSpc>
              <a:spcAft>
                <a:spcPts val="600"/>
              </a:spcAft>
            </a:pPr>
            <a:r>
              <a:rPr lang="en-US" dirty="0"/>
              <a:t>Close any open </a:t>
            </a:r>
            <a:r>
              <a:rPr lang="en-US" dirty="0" smtClean="0"/>
              <a:t>applications</a:t>
            </a:r>
          </a:p>
          <a:p>
            <a:pPr>
              <a:lnSpc>
                <a:spcPct val="100000"/>
              </a:lnSpc>
              <a:spcAft>
                <a:spcPts val="600"/>
              </a:spcAft>
            </a:pPr>
            <a:endParaRPr lang="en-US" dirty="0"/>
          </a:p>
          <a:p>
            <a:pPr>
              <a:lnSpc>
                <a:spcPct val="100000"/>
              </a:lnSpc>
              <a:spcAft>
                <a:spcPts val="600"/>
              </a:spcAft>
            </a:pPr>
            <a:r>
              <a:rPr lang="en-US" dirty="0"/>
              <a:t>During </a:t>
            </a:r>
            <a:r>
              <a:rPr lang="en-US" dirty="0" smtClean="0"/>
              <a:t>assessment </a:t>
            </a:r>
            <a:r>
              <a:rPr lang="en-US" dirty="0"/>
              <a:t>do not run </a:t>
            </a:r>
            <a:r>
              <a:rPr lang="en-US" dirty="0" smtClean="0"/>
              <a:t>any other application </a:t>
            </a:r>
            <a:r>
              <a:rPr lang="en-US" dirty="0"/>
              <a:t>or </a:t>
            </a:r>
            <a:r>
              <a:rPr lang="en-US" dirty="0" smtClean="0"/>
              <a:t>job </a:t>
            </a:r>
          </a:p>
          <a:p>
            <a:pPr>
              <a:lnSpc>
                <a:spcPct val="100000"/>
              </a:lnSpc>
              <a:spcAft>
                <a:spcPts val="600"/>
              </a:spcAft>
            </a:pPr>
            <a:endParaRPr lang="en-US" dirty="0"/>
          </a:p>
          <a:p>
            <a:pPr>
              <a:lnSpc>
                <a:spcPct val="100000"/>
              </a:lnSpc>
              <a:spcAft>
                <a:spcPts val="600"/>
              </a:spcAft>
            </a:pPr>
            <a:r>
              <a:rPr lang="en-US" dirty="0" smtClean="0"/>
              <a:t>No interaction during assessment run</a:t>
            </a:r>
          </a:p>
          <a:p>
            <a:pPr marL="460375" lvl="1" indent="0">
              <a:buNone/>
            </a:pPr>
            <a:endParaRPr lang="en-US" dirty="0" smtClean="0"/>
          </a:p>
        </p:txBody>
      </p:sp>
      <p:pic>
        <p:nvPicPr>
          <p:cNvPr id="2050" name="Picture 2" descr="C:\Users\charua\AppData\Local\Microsoft\Windows\Temporary Internet Files\Content.IE5\GVL3SYPB\MC900054583[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8895" y="5756589"/>
            <a:ext cx="1099930" cy="110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499835"/>
      </p:ext>
    </p:extLst>
  </p:cSld>
  <p:clrMapOvr>
    <a:masterClrMapping/>
  </p:clrMapOvr>
  <p:transition>
    <p:strips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Streaming Media Performance Assessment</a:t>
            </a:r>
            <a:endParaRPr lang="en-US" dirty="0"/>
          </a:p>
        </p:txBody>
      </p:sp>
      <p:sp>
        <p:nvSpPr>
          <p:cNvPr id="4" name="Text Placeholder 3"/>
          <p:cNvSpPr>
            <a:spLocks noGrp="1"/>
          </p:cNvSpPr>
          <p:nvPr>
            <p:ph type="body" sz="quarter" idx="10"/>
          </p:nvPr>
        </p:nvSpPr>
        <p:spPr>
          <a:xfrm>
            <a:off x="969965" y="844109"/>
            <a:ext cx="11049757" cy="1378644"/>
          </a:xfrm>
        </p:spPr>
        <p:txBody>
          <a:bodyPr/>
          <a:lstStyle/>
          <a:p>
            <a:r>
              <a:rPr lang="en-US" dirty="0" smtClean="0"/>
              <a:t>Assessment Demo </a:t>
            </a:r>
            <a:endParaRPr lang="en-US" dirty="0"/>
          </a:p>
        </p:txBody>
      </p:sp>
      <p:sp>
        <p:nvSpPr>
          <p:cNvPr id="7" name="Subtitle 6"/>
          <p:cNvSpPr>
            <a:spLocks noGrp="1"/>
          </p:cNvSpPr>
          <p:nvPr>
            <p:ph type="subTitle" idx="1"/>
          </p:nvPr>
        </p:nvSpPr>
        <p:spPr/>
        <p:txBody>
          <a:bodyPr/>
          <a:lstStyle/>
          <a:p>
            <a:r>
              <a:rPr lang="en-US" dirty="0"/>
              <a:t>Assessment Configuration</a:t>
            </a:r>
          </a:p>
          <a:p>
            <a:r>
              <a:rPr lang="en-US" dirty="0"/>
              <a:t>Assessment Execution</a:t>
            </a:r>
          </a:p>
          <a:p>
            <a:r>
              <a:rPr lang="en-US" dirty="0"/>
              <a:t>Results</a:t>
            </a:r>
          </a:p>
          <a:p>
            <a:endParaRPr lang="en-US" dirty="0"/>
          </a:p>
        </p:txBody>
      </p:sp>
    </p:spTree>
    <p:extLst>
      <p:ext uri="{BB962C8B-B14F-4D97-AF65-F5344CB8AC3E}">
        <p14:creationId xmlns:p14="http://schemas.microsoft.com/office/powerpoint/2010/main" val="4113908866"/>
      </p:ext>
    </p:extLst>
  </p:cSld>
  <p:clrMapOvr>
    <a:masterClrMapping/>
  </p:clrMapOvr>
  <p:transition>
    <p:strips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a:t>
            </a:r>
            <a:r>
              <a:rPr lang="en-US" smtClean="0"/>
              <a:t>more information</a:t>
            </a:r>
            <a:endParaRPr lang="en-US" dirty="0"/>
          </a:p>
        </p:txBody>
      </p:sp>
      <p:grpSp>
        <p:nvGrpSpPr>
          <p:cNvPr id="9" name="Group 8"/>
          <p:cNvGrpSpPr/>
          <p:nvPr/>
        </p:nvGrpSpPr>
        <p:grpSpPr>
          <a:xfrm>
            <a:off x="61254" y="1460731"/>
            <a:ext cx="11073518" cy="5052864"/>
            <a:chOff x="213994" y="1521133"/>
            <a:chExt cx="8305108" cy="4218644"/>
          </a:xfrm>
        </p:grpSpPr>
        <p:sp>
          <p:nvSpPr>
            <p:cNvPr id="10" name="Rectangle 9"/>
            <p:cNvSpPr/>
            <p:nvPr/>
          </p:nvSpPr>
          <p:spPr bwMode="auto">
            <a:xfrm>
              <a:off x="213994" y="1521133"/>
              <a:ext cx="8305108" cy="855045"/>
            </a:xfrm>
            <a:prstGeom prst="rect">
              <a:avLst/>
            </a:prstGeom>
            <a:no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2560320" tIns="34293" rIns="68586" bIns="34293" numCol="1" rtlCol="0" anchor="ctr" anchorCtr="0" compatLnSpc="1">
              <a:prstTxWarp prst="textNoShape">
                <a:avLst/>
              </a:prstTxWarp>
            </a:bodyPr>
            <a:lstStyle/>
            <a:p>
              <a:pPr marL="344488" indent="-344488" fontAlgn="base">
                <a:lnSpc>
                  <a:spcPct val="90000"/>
                </a:lnSpc>
                <a:spcBef>
                  <a:spcPct val="20000"/>
                </a:spcBef>
                <a:spcAft>
                  <a:spcPct val="0"/>
                </a:spcAft>
                <a:buSzPct val="90000"/>
                <a:buFont typeface="Arial" pitchFamily="34" charset="0"/>
                <a:buChar char="•"/>
              </a:pPr>
              <a:endParaRPr lang="en-US" dirty="0">
                <a:gradFill>
                  <a:gsLst>
                    <a:gs pos="0">
                      <a:srgbClr val="292929"/>
                    </a:gs>
                    <a:gs pos="86000">
                      <a:srgbClr val="292929"/>
                    </a:gs>
                  </a:gsLst>
                  <a:lin ang="5400000" scaled="0"/>
                </a:gradFill>
              </a:endParaRPr>
            </a:p>
          </p:txBody>
        </p:sp>
        <p:sp>
          <p:nvSpPr>
            <p:cNvPr id="11" name="TextBox 10"/>
            <p:cNvSpPr txBox="1"/>
            <p:nvPr/>
          </p:nvSpPr>
          <p:spPr>
            <a:xfrm>
              <a:off x="248973" y="1731153"/>
              <a:ext cx="4125985" cy="4008624"/>
            </a:xfrm>
            <a:prstGeom prst="rect">
              <a:avLst/>
            </a:prstGeom>
          </p:spPr>
          <p:txBody>
            <a:bodyPr vert="horz" wrap="square" lIns="0" tIns="0" rIns="0" bIns="0" rtlCol="0">
              <a:spAutoFit/>
            </a:bodyPr>
            <a:lstStyle>
              <a:lvl1pPr marL="460375" lvl="0" indent="-460375">
                <a:lnSpc>
                  <a:spcPct val="90000"/>
                </a:lnSpc>
                <a:spcBef>
                  <a:spcPct val="20000"/>
                </a:spcBef>
                <a:buClr>
                  <a:srgbClr val="00DCFF"/>
                </a:buClr>
                <a:buSzPct val="90000"/>
                <a:buFont typeface="Arial" pitchFamily="34" charset="0"/>
                <a:buNone/>
                <a:defRPr sz="2400">
                  <a:solidFill>
                    <a:srgbClr val="292929">
                      <a:lumMod val="75000"/>
                      <a:lumOff val="25000"/>
                      <a:alpha val="99000"/>
                    </a:srgbClr>
                  </a:solidFill>
                </a:defRPr>
              </a:lvl1pPr>
              <a:lvl2pPr marL="855663" lvl="1" indent="-395288">
                <a:lnSpc>
                  <a:spcPct val="90000"/>
                </a:lnSpc>
                <a:spcBef>
                  <a:spcPct val="20000"/>
                </a:spcBef>
                <a:buClr>
                  <a:srgbClr val="00DCFF"/>
                </a:buClr>
                <a:buSzPct val="90000"/>
                <a:buFont typeface="Arial"/>
                <a:buChar char="•"/>
                <a:defRPr sz="2000">
                  <a:solidFill>
                    <a:srgbClr val="292929">
                      <a:lumMod val="75000"/>
                      <a:lumOff val="25000"/>
                      <a:alpha val="99000"/>
                    </a:srgbClr>
                  </a:solidFill>
                </a:defRPr>
              </a:lvl2pPr>
              <a:lvl3pPr marL="1258888" indent="-403225">
                <a:lnSpc>
                  <a:spcPct val="90000"/>
                </a:lnSpc>
                <a:spcBef>
                  <a:spcPct val="20000"/>
                </a:spcBef>
                <a:buClr>
                  <a:srgbClr val="00DCFF"/>
                </a:buClr>
                <a:buSzPct val="90000"/>
                <a:buFont typeface="Arial" pitchFamily="34" charset="0"/>
                <a:buChar char="•"/>
                <a:defRPr>
                  <a:solidFill>
                    <a:schemeClr val="tx1">
                      <a:lumMod val="75000"/>
                      <a:lumOff val="25000"/>
                      <a:alpha val="99000"/>
                    </a:schemeClr>
                  </a:solidFill>
                </a:defRPr>
              </a:lvl3pPr>
              <a:lvl4pPr marL="1604963" indent="-346075">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4pPr>
              <a:lvl5pPr marL="1941513" indent="-336550">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914400" lvl="1" indent="-457200">
                <a:lnSpc>
                  <a:spcPct val="100000"/>
                </a:lnSpc>
                <a:spcBef>
                  <a:spcPts val="0"/>
                </a:spcBef>
                <a:spcAft>
                  <a:spcPts val="1200"/>
                </a:spcAft>
                <a:buClrTx/>
                <a:buSzTx/>
                <a:buFont typeface="Arial" pitchFamily="34" charset="0"/>
                <a:buChar char="•"/>
              </a:pPr>
              <a:r>
                <a:rPr lang="en-US" sz="1800" dirty="0">
                  <a:solidFill>
                    <a:schemeClr val="tx1"/>
                  </a:solidFill>
                </a:rPr>
                <a:t>HW-147T  Building high quality Windows PCs using the assessment and deployment kit</a:t>
              </a:r>
            </a:p>
            <a:p>
              <a:pPr marL="914400" lvl="1" indent="-457200">
                <a:lnSpc>
                  <a:spcPct val="100000"/>
                </a:lnSpc>
                <a:spcBef>
                  <a:spcPts val="0"/>
                </a:spcBef>
                <a:spcAft>
                  <a:spcPts val="1200"/>
                </a:spcAft>
                <a:buClrTx/>
                <a:buSzTx/>
                <a:buFont typeface="Arial" pitchFamily="34" charset="0"/>
                <a:buChar char="•"/>
              </a:pPr>
              <a:r>
                <a:rPr lang="en-US" sz="1800" dirty="0">
                  <a:solidFill>
                    <a:schemeClr val="tx1"/>
                  </a:solidFill>
                </a:rPr>
                <a:t>HW-148P Scaling and extending Windows assessments to improve system quality: Parts 1 and 2</a:t>
              </a:r>
            </a:p>
            <a:p>
              <a:pPr marL="914400" lvl="1" indent="-457200">
                <a:lnSpc>
                  <a:spcPct val="100000"/>
                </a:lnSpc>
                <a:spcBef>
                  <a:spcPts val="0"/>
                </a:spcBef>
                <a:spcAft>
                  <a:spcPts val="1200"/>
                </a:spcAft>
                <a:buClrTx/>
                <a:buSzTx/>
                <a:buFont typeface="Arial" pitchFamily="34" charset="0"/>
                <a:buChar char="•"/>
              </a:pPr>
              <a:r>
                <a:rPr lang="en-US" sz="1800" dirty="0">
                  <a:solidFill>
                    <a:schemeClr val="tx1"/>
                  </a:solidFill>
                </a:rPr>
                <a:t>HW-915P Introduction to assessments</a:t>
              </a:r>
            </a:p>
            <a:p>
              <a:pPr marL="914400" lvl="1" indent="-457200">
                <a:lnSpc>
                  <a:spcPct val="100000"/>
                </a:lnSpc>
                <a:spcBef>
                  <a:spcPts val="0"/>
                </a:spcBef>
                <a:spcAft>
                  <a:spcPts val="1200"/>
                </a:spcAft>
                <a:buClrTx/>
                <a:buSzTx/>
                <a:buFont typeface="Arial" pitchFamily="34" charset="0"/>
                <a:buChar char="•"/>
              </a:pPr>
              <a:r>
                <a:rPr lang="en-US" sz="1800" dirty="0">
                  <a:solidFill>
                    <a:schemeClr val="tx1"/>
                  </a:solidFill>
                </a:rPr>
                <a:t>HW-59T  Improving performance with the Windows Performance Toolkit </a:t>
              </a:r>
            </a:p>
            <a:p>
              <a:pPr marL="914400" lvl="1" indent="-457200">
                <a:lnSpc>
                  <a:spcPct val="100000"/>
                </a:lnSpc>
                <a:spcBef>
                  <a:spcPts val="0"/>
                </a:spcBef>
                <a:spcAft>
                  <a:spcPts val="1200"/>
                </a:spcAft>
                <a:buClrTx/>
                <a:buSzTx/>
                <a:buFont typeface="Arial" pitchFamily="34" charset="0"/>
                <a:buChar char="•"/>
              </a:pPr>
              <a:r>
                <a:rPr lang="en-US" sz="1800" dirty="0">
                  <a:solidFill>
                    <a:schemeClr val="tx1"/>
                  </a:solidFill>
                </a:rPr>
                <a:t>HW-61H Experiencing the assessment tools in Windows 8</a:t>
              </a:r>
            </a:p>
            <a:p>
              <a:pPr marL="914400" lvl="1" indent="-457200">
                <a:lnSpc>
                  <a:spcPct val="100000"/>
                </a:lnSpc>
                <a:spcBef>
                  <a:spcPts val="0"/>
                </a:spcBef>
                <a:spcAft>
                  <a:spcPts val="1200"/>
                </a:spcAft>
                <a:buClrTx/>
                <a:buSzTx/>
                <a:buFont typeface="Arial" pitchFamily="34" charset="0"/>
                <a:buChar char="•"/>
              </a:pPr>
              <a:r>
                <a:rPr lang="en-US" sz="1800" dirty="0">
                  <a:solidFill>
                    <a:schemeClr val="tx1"/>
                  </a:solidFill>
                </a:rPr>
                <a:t>HW-149P Improving battery life and energy efficiency</a:t>
              </a:r>
            </a:p>
            <a:p>
              <a:pPr marL="914400" lvl="1" indent="-457200">
                <a:lnSpc>
                  <a:spcPct val="100000"/>
                </a:lnSpc>
                <a:spcBef>
                  <a:spcPts val="0"/>
                </a:spcBef>
                <a:spcAft>
                  <a:spcPts val="1200"/>
                </a:spcAft>
                <a:buClrTx/>
                <a:buSzTx/>
                <a:buFont typeface="Arial" pitchFamily="34" charset="0"/>
                <a:buChar char="•"/>
              </a:pPr>
              <a:r>
                <a:rPr lang="en-US" sz="1800" dirty="0">
                  <a:solidFill>
                    <a:schemeClr val="tx1"/>
                  </a:solidFill>
                </a:rPr>
                <a:t>HW-916P Introduction to the Boot Performance Assessment</a:t>
              </a:r>
            </a:p>
          </p:txBody>
        </p:sp>
      </p:grpSp>
      <p:sp>
        <p:nvSpPr>
          <p:cNvPr id="12" name="TextBox 11"/>
          <p:cNvSpPr txBox="1"/>
          <p:nvPr/>
        </p:nvSpPr>
        <p:spPr>
          <a:xfrm>
            <a:off x="874408" y="1184814"/>
            <a:ext cx="5029200" cy="461665"/>
          </a:xfrm>
          <a:prstGeom prst="rect">
            <a:avLst/>
          </a:prstGeom>
          <a:noFill/>
        </p:spPr>
        <p:txBody>
          <a:bodyPr wrap="square" rtlCol="0">
            <a:spAutoFit/>
          </a:bodyPr>
          <a:lstStyle/>
          <a:p>
            <a:r>
              <a:rPr lang="en-US" sz="2400" b="1" dirty="0" smtClean="0">
                <a:solidFill>
                  <a:srgbClr val="FFFFFF"/>
                </a:solidFill>
              </a:rPr>
              <a:t>RELATED SESSIONS</a:t>
            </a:r>
            <a:endParaRPr lang="en-US" sz="2400" b="1" dirty="0">
              <a:solidFill>
                <a:srgbClr val="FFFFFF"/>
              </a:solidFill>
            </a:endParaRPr>
          </a:p>
        </p:txBody>
      </p:sp>
      <p:grpSp>
        <p:nvGrpSpPr>
          <p:cNvPr id="13" name="Group 12"/>
          <p:cNvGrpSpPr/>
          <p:nvPr/>
        </p:nvGrpSpPr>
        <p:grpSpPr>
          <a:xfrm>
            <a:off x="6047454" y="1462656"/>
            <a:ext cx="11073518" cy="1913543"/>
            <a:chOff x="213994" y="1521133"/>
            <a:chExt cx="8305108" cy="1597619"/>
          </a:xfrm>
        </p:grpSpPr>
        <p:sp>
          <p:nvSpPr>
            <p:cNvPr id="14" name="Rectangle 13"/>
            <p:cNvSpPr/>
            <p:nvPr/>
          </p:nvSpPr>
          <p:spPr bwMode="auto">
            <a:xfrm>
              <a:off x="213994" y="1521133"/>
              <a:ext cx="8305108" cy="855045"/>
            </a:xfrm>
            <a:prstGeom prst="rect">
              <a:avLst/>
            </a:prstGeom>
            <a:no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2560320" tIns="34293" rIns="68586" bIns="34293" numCol="1" rtlCol="0" anchor="ctr" anchorCtr="0" compatLnSpc="1">
              <a:prstTxWarp prst="textNoShape">
                <a:avLst/>
              </a:prstTxWarp>
            </a:bodyPr>
            <a:lstStyle/>
            <a:p>
              <a:pPr marL="344488" indent="-344488" fontAlgn="base">
                <a:lnSpc>
                  <a:spcPct val="90000"/>
                </a:lnSpc>
                <a:spcBef>
                  <a:spcPct val="20000"/>
                </a:spcBef>
                <a:spcAft>
                  <a:spcPct val="0"/>
                </a:spcAft>
                <a:buSzPct val="90000"/>
                <a:buFont typeface="Arial" pitchFamily="34" charset="0"/>
                <a:buChar char="•"/>
              </a:pPr>
              <a:endParaRPr lang="en-US" dirty="0">
                <a:gradFill>
                  <a:gsLst>
                    <a:gs pos="0">
                      <a:srgbClr val="292929"/>
                    </a:gs>
                    <a:gs pos="86000">
                      <a:srgbClr val="292929"/>
                    </a:gs>
                  </a:gsLst>
                  <a:lin ang="5400000" scaled="0"/>
                </a:gradFill>
              </a:endParaRPr>
            </a:p>
          </p:txBody>
        </p:sp>
        <p:sp>
          <p:nvSpPr>
            <p:cNvPr id="15" name="TextBox 14"/>
            <p:cNvSpPr txBox="1"/>
            <p:nvPr/>
          </p:nvSpPr>
          <p:spPr>
            <a:xfrm>
              <a:off x="259210" y="1731153"/>
              <a:ext cx="4170273" cy="1387599"/>
            </a:xfrm>
            <a:prstGeom prst="rect">
              <a:avLst/>
            </a:prstGeom>
          </p:spPr>
          <p:txBody>
            <a:bodyPr vert="horz" wrap="square" lIns="0" tIns="0" rIns="0" bIns="0" rtlCol="0">
              <a:spAutoFit/>
            </a:bodyPr>
            <a:lstStyle>
              <a:lvl1pPr marL="460375" lvl="0" indent="-460375">
                <a:lnSpc>
                  <a:spcPct val="90000"/>
                </a:lnSpc>
                <a:spcBef>
                  <a:spcPct val="20000"/>
                </a:spcBef>
                <a:buClr>
                  <a:srgbClr val="00DCFF"/>
                </a:buClr>
                <a:buSzPct val="90000"/>
                <a:buFont typeface="Arial" pitchFamily="34" charset="0"/>
                <a:buNone/>
                <a:defRPr sz="2400">
                  <a:solidFill>
                    <a:srgbClr val="292929">
                      <a:lumMod val="75000"/>
                      <a:lumOff val="25000"/>
                      <a:alpha val="99000"/>
                    </a:srgbClr>
                  </a:solidFill>
                </a:defRPr>
              </a:lvl1pPr>
              <a:lvl2pPr marL="855663" lvl="1" indent="-395288">
                <a:lnSpc>
                  <a:spcPct val="90000"/>
                </a:lnSpc>
                <a:spcBef>
                  <a:spcPct val="20000"/>
                </a:spcBef>
                <a:buClr>
                  <a:srgbClr val="00DCFF"/>
                </a:buClr>
                <a:buSzPct val="90000"/>
                <a:buFont typeface="Arial"/>
                <a:buChar char="•"/>
                <a:defRPr sz="2000">
                  <a:solidFill>
                    <a:srgbClr val="292929">
                      <a:lumMod val="75000"/>
                      <a:lumOff val="25000"/>
                      <a:alpha val="99000"/>
                    </a:srgbClr>
                  </a:solidFill>
                </a:defRPr>
              </a:lvl2pPr>
              <a:lvl3pPr marL="1258888" indent="-403225">
                <a:lnSpc>
                  <a:spcPct val="90000"/>
                </a:lnSpc>
                <a:spcBef>
                  <a:spcPct val="20000"/>
                </a:spcBef>
                <a:buClr>
                  <a:srgbClr val="00DCFF"/>
                </a:buClr>
                <a:buSzPct val="90000"/>
                <a:buFont typeface="Arial" pitchFamily="34" charset="0"/>
                <a:buChar char="•"/>
                <a:defRPr>
                  <a:solidFill>
                    <a:schemeClr val="tx1">
                      <a:lumMod val="75000"/>
                      <a:lumOff val="25000"/>
                      <a:alpha val="99000"/>
                    </a:schemeClr>
                  </a:solidFill>
                </a:defRPr>
              </a:lvl3pPr>
              <a:lvl4pPr marL="1604963" indent="-346075">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4pPr>
              <a:lvl5pPr marL="1941513" indent="-336550">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914400" lvl="1" indent="-457200">
                <a:lnSpc>
                  <a:spcPct val="100000"/>
                </a:lnSpc>
                <a:spcBef>
                  <a:spcPts val="0"/>
                </a:spcBef>
                <a:buClrTx/>
                <a:buSzTx/>
                <a:buFont typeface="Arial" pitchFamily="34" charset="0"/>
                <a:buChar char="•"/>
              </a:pPr>
              <a:r>
                <a:rPr lang="en-US" sz="1800" dirty="0">
                  <a:solidFill>
                    <a:schemeClr val="tx1"/>
                  </a:solidFill>
                </a:rPr>
                <a:t>Insert text (18pt minimum)</a:t>
              </a:r>
              <a:br>
                <a:rPr lang="en-US" sz="1800" dirty="0">
                  <a:solidFill>
                    <a:schemeClr val="tx1"/>
                  </a:solidFill>
                </a:rPr>
              </a:br>
              <a:endParaRPr lang="en-US" sz="1800" dirty="0">
                <a:solidFill>
                  <a:srgbClr val="FFFFFF"/>
                </a:solidFill>
              </a:endParaRPr>
            </a:p>
            <a:p>
              <a:pPr marL="914400" lvl="1" indent="-457200">
                <a:lnSpc>
                  <a:spcPct val="100000"/>
                </a:lnSpc>
                <a:spcBef>
                  <a:spcPts val="0"/>
                </a:spcBef>
                <a:buClrTx/>
                <a:buSzTx/>
                <a:buFont typeface="Arial" pitchFamily="34" charset="0"/>
                <a:buChar char="•"/>
              </a:pPr>
              <a:r>
                <a:rPr lang="en-US" sz="1800" dirty="0">
                  <a:solidFill>
                    <a:srgbClr val="FFFF00"/>
                  </a:solidFill>
                </a:rPr>
                <a:t>Example text: </a:t>
              </a:r>
              <a:r>
                <a:rPr lang="en-US" sz="1800" dirty="0" smtClean="0">
                  <a:solidFill>
                    <a:srgbClr val="FFFFFF"/>
                  </a:solidFill>
                </a:rPr>
                <a:t>Requirements and recommendations for creating devices that work great with Play To</a:t>
              </a:r>
            </a:p>
            <a:p>
              <a:pPr marL="914400" lvl="1" indent="-457200">
                <a:lnSpc>
                  <a:spcPct val="100000"/>
                </a:lnSpc>
                <a:spcBef>
                  <a:spcPts val="0"/>
                </a:spcBef>
                <a:buClrTx/>
                <a:buSzTx/>
                <a:buFont typeface="Arial" pitchFamily="34" charset="0"/>
                <a:buChar char="•"/>
              </a:pPr>
              <a:endParaRPr lang="en-US" sz="1800" dirty="0" smtClean="0">
                <a:solidFill>
                  <a:srgbClr val="FFFFFF"/>
                </a:solidFill>
              </a:endParaRPr>
            </a:p>
          </p:txBody>
        </p:sp>
      </p:grpSp>
      <p:sp>
        <p:nvSpPr>
          <p:cNvPr id="16" name="TextBox 15"/>
          <p:cNvSpPr txBox="1"/>
          <p:nvPr/>
        </p:nvSpPr>
        <p:spPr>
          <a:xfrm>
            <a:off x="6860608" y="1184814"/>
            <a:ext cx="5029200" cy="461665"/>
          </a:xfrm>
          <a:prstGeom prst="rect">
            <a:avLst/>
          </a:prstGeom>
          <a:noFill/>
        </p:spPr>
        <p:txBody>
          <a:bodyPr wrap="square" rtlCol="0">
            <a:spAutoFit/>
          </a:bodyPr>
          <a:lstStyle/>
          <a:p>
            <a:r>
              <a:rPr lang="en-US" sz="2400" b="1" dirty="0" smtClean="0">
                <a:solidFill>
                  <a:srgbClr val="FFFFFF"/>
                </a:solidFill>
              </a:rPr>
              <a:t>DOCUMENTATION &amp; ARTICLES</a:t>
            </a:r>
            <a:endParaRPr lang="en-US" sz="2400" b="1" dirty="0">
              <a:solidFill>
                <a:srgbClr val="FFFFFF"/>
              </a:solidFill>
            </a:endParaRPr>
          </a:p>
        </p:txBody>
      </p:sp>
      <p:grpSp>
        <p:nvGrpSpPr>
          <p:cNvPr id="17" name="Group 16"/>
          <p:cNvGrpSpPr/>
          <p:nvPr/>
        </p:nvGrpSpPr>
        <p:grpSpPr>
          <a:xfrm>
            <a:off x="5938103" y="5520705"/>
            <a:ext cx="11073518" cy="1024128"/>
            <a:chOff x="213994" y="1521133"/>
            <a:chExt cx="8305108" cy="855045"/>
          </a:xfrm>
        </p:grpSpPr>
        <p:sp>
          <p:nvSpPr>
            <p:cNvPr id="18" name="Rectangle 17"/>
            <p:cNvSpPr/>
            <p:nvPr/>
          </p:nvSpPr>
          <p:spPr bwMode="auto">
            <a:xfrm>
              <a:off x="213994" y="1521133"/>
              <a:ext cx="8305108" cy="855045"/>
            </a:xfrm>
            <a:prstGeom prst="rect">
              <a:avLst/>
            </a:prstGeom>
            <a:no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2560320" tIns="34293" rIns="68586" bIns="34293" numCol="1" rtlCol="0" anchor="ctr" anchorCtr="0" compatLnSpc="1">
              <a:prstTxWarp prst="textNoShape">
                <a:avLst/>
              </a:prstTxWarp>
            </a:bodyPr>
            <a:lstStyle/>
            <a:p>
              <a:pPr marL="344488" indent="-344488" fontAlgn="base">
                <a:lnSpc>
                  <a:spcPct val="90000"/>
                </a:lnSpc>
                <a:spcBef>
                  <a:spcPct val="20000"/>
                </a:spcBef>
                <a:spcAft>
                  <a:spcPct val="0"/>
                </a:spcAft>
                <a:buSzPct val="90000"/>
                <a:buFont typeface="Arial" pitchFamily="34" charset="0"/>
                <a:buChar char="•"/>
              </a:pPr>
              <a:endParaRPr lang="en-US" b="1" dirty="0">
                <a:gradFill>
                  <a:gsLst>
                    <a:gs pos="0">
                      <a:srgbClr val="292929"/>
                    </a:gs>
                    <a:gs pos="86000">
                      <a:srgbClr val="292929"/>
                    </a:gs>
                  </a:gsLst>
                  <a:lin ang="5400000" scaled="0"/>
                </a:gradFill>
              </a:endParaRPr>
            </a:p>
          </p:txBody>
        </p:sp>
        <p:sp>
          <p:nvSpPr>
            <p:cNvPr id="19" name="TextBox 18"/>
            <p:cNvSpPr txBox="1"/>
            <p:nvPr/>
          </p:nvSpPr>
          <p:spPr>
            <a:xfrm>
              <a:off x="351333" y="1731153"/>
              <a:ext cx="4365555" cy="462533"/>
            </a:xfrm>
            <a:prstGeom prst="rect">
              <a:avLst/>
            </a:prstGeom>
          </p:spPr>
          <p:txBody>
            <a:bodyPr vert="horz" wrap="square" lIns="0" tIns="0" rIns="0" bIns="0" rtlCol="0">
              <a:spAutoFit/>
            </a:bodyPr>
            <a:lstStyle>
              <a:lvl1pPr marL="460375" lvl="0" indent="-460375">
                <a:lnSpc>
                  <a:spcPct val="90000"/>
                </a:lnSpc>
                <a:spcBef>
                  <a:spcPct val="20000"/>
                </a:spcBef>
                <a:buClr>
                  <a:srgbClr val="00DCFF"/>
                </a:buClr>
                <a:buSzPct val="90000"/>
                <a:buFont typeface="Arial" pitchFamily="34" charset="0"/>
                <a:buNone/>
                <a:defRPr sz="2400">
                  <a:solidFill>
                    <a:srgbClr val="292929">
                      <a:lumMod val="75000"/>
                      <a:lumOff val="25000"/>
                      <a:alpha val="99000"/>
                    </a:srgbClr>
                  </a:solidFill>
                </a:defRPr>
              </a:lvl1pPr>
              <a:lvl2pPr marL="855663" lvl="1" indent="-395288">
                <a:lnSpc>
                  <a:spcPct val="90000"/>
                </a:lnSpc>
                <a:spcBef>
                  <a:spcPct val="20000"/>
                </a:spcBef>
                <a:buClr>
                  <a:srgbClr val="00DCFF"/>
                </a:buClr>
                <a:buSzPct val="90000"/>
                <a:buFont typeface="Arial"/>
                <a:buChar char="•"/>
                <a:defRPr sz="2000">
                  <a:solidFill>
                    <a:srgbClr val="292929">
                      <a:lumMod val="75000"/>
                      <a:lumOff val="25000"/>
                      <a:alpha val="99000"/>
                    </a:srgbClr>
                  </a:solidFill>
                </a:defRPr>
              </a:lvl2pPr>
              <a:lvl3pPr marL="1258888" indent="-403225">
                <a:lnSpc>
                  <a:spcPct val="90000"/>
                </a:lnSpc>
                <a:spcBef>
                  <a:spcPct val="20000"/>
                </a:spcBef>
                <a:buClr>
                  <a:srgbClr val="00DCFF"/>
                </a:buClr>
                <a:buSzPct val="90000"/>
                <a:buFont typeface="Arial" pitchFamily="34" charset="0"/>
                <a:buChar char="•"/>
                <a:defRPr>
                  <a:solidFill>
                    <a:schemeClr val="tx1">
                      <a:lumMod val="75000"/>
                      <a:lumOff val="25000"/>
                      <a:alpha val="99000"/>
                    </a:schemeClr>
                  </a:solidFill>
                </a:defRPr>
              </a:lvl3pPr>
              <a:lvl4pPr marL="1604963" indent="-346075">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4pPr>
              <a:lvl5pPr marL="1941513" indent="-336550">
                <a:lnSpc>
                  <a:spcPct val="90000"/>
                </a:lnSpc>
                <a:spcBef>
                  <a:spcPct val="20000"/>
                </a:spcBef>
                <a:buClr>
                  <a:srgbClr val="00DCFF"/>
                </a:buClr>
                <a:buSzPct val="90000"/>
                <a:buFont typeface="Arial" pitchFamily="34" charset="0"/>
                <a:buChar char="•"/>
                <a:defRPr sz="1600">
                  <a:solidFill>
                    <a:schemeClr val="tx1">
                      <a:lumMod val="75000"/>
                      <a:lumOff val="25000"/>
                      <a:alpha val="99000"/>
                    </a:schemeClr>
                  </a:soli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914400" lvl="1" indent="-457200">
                <a:lnSpc>
                  <a:spcPct val="100000"/>
                </a:lnSpc>
                <a:spcBef>
                  <a:spcPts val="0"/>
                </a:spcBef>
                <a:buClrTx/>
                <a:buSzTx/>
                <a:buFont typeface="Arial" pitchFamily="34" charset="0"/>
                <a:buChar char="•"/>
              </a:pPr>
              <a:r>
                <a:rPr lang="en-US" sz="1800" b="1" dirty="0">
                  <a:solidFill>
                    <a:schemeClr val="tx1"/>
                  </a:solidFill>
                </a:rPr>
                <a:t>Insert text (18pt minimum)</a:t>
              </a:r>
              <a:endParaRPr lang="en-US" sz="1800" b="1" dirty="0" smtClean="0">
                <a:solidFill>
                  <a:srgbClr val="FFFFFF"/>
                </a:solidFill>
              </a:endParaRPr>
            </a:p>
            <a:p>
              <a:pPr marL="914400" lvl="1" indent="-457200">
                <a:lnSpc>
                  <a:spcPct val="100000"/>
                </a:lnSpc>
                <a:spcBef>
                  <a:spcPts val="0"/>
                </a:spcBef>
                <a:buClrTx/>
                <a:buSzTx/>
                <a:buFont typeface="Arial" pitchFamily="34" charset="0"/>
                <a:buChar char="•"/>
              </a:pPr>
              <a:r>
                <a:rPr lang="en-US" sz="1800" b="1" dirty="0" smtClean="0">
                  <a:solidFill>
                    <a:srgbClr val="FFFF00"/>
                  </a:solidFill>
                </a:rPr>
                <a:t>Example text: </a:t>
              </a:r>
              <a:r>
                <a:rPr lang="en-US" sz="1800" b="1" dirty="0" smtClean="0">
                  <a:solidFill>
                    <a:srgbClr val="FFFFFF"/>
                  </a:solidFill>
                </a:rPr>
                <a:t>buildmultimedia@microsoft.com</a:t>
              </a:r>
              <a:endParaRPr lang="en-US" sz="1800" b="1" dirty="0">
                <a:solidFill>
                  <a:srgbClr val="FFFFFF"/>
                </a:solidFill>
              </a:endParaRPr>
            </a:p>
          </p:txBody>
        </p:sp>
      </p:grpSp>
      <p:sp>
        <p:nvSpPr>
          <p:cNvPr id="20" name="TextBox 19"/>
          <p:cNvSpPr txBox="1"/>
          <p:nvPr/>
        </p:nvSpPr>
        <p:spPr>
          <a:xfrm>
            <a:off x="6874089" y="5284544"/>
            <a:ext cx="5029200" cy="461665"/>
          </a:xfrm>
          <a:prstGeom prst="rect">
            <a:avLst/>
          </a:prstGeom>
          <a:noFill/>
        </p:spPr>
        <p:txBody>
          <a:bodyPr wrap="square" rtlCol="0">
            <a:spAutoFit/>
          </a:bodyPr>
          <a:lstStyle/>
          <a:p>
            <a:r>
              <a:rPr lang="en-US" sz="2400" b="1" dirty="0" smtClean="0">
                <a:solidFill>
                  <a:srgbClr val="FFFFFF"/>
                </a:solidFill>
              </a:rPr>
              <a:t>CONTACT</a:t>
            </a:r>
            <a:endParaRPr lang="en-US" sz="2400" b="1" dirty="0">
              <a:solidFill>
                <a:srgbClr val="FFFFFF"/>
              </a:solidFill>
            </a:endParaRPr>
          </a:p>
        </p:txBody>
      </p:sp>
      <p:sp>
        <p:nvSpPr>
          <p:cNvPr id="3" name="Rectangle 2"/>
          <p:cNvSpPr/>
          <p:nvPr/>
        </p:nvSpPr>
        <p:spPr bwMode="auto">
          <a:xfrm>
            <a:off x="6402286" y="5289009"/>
            <a:ext cx="457200" cy="457200"/>
          </a:xfrm>
          <a:prstGeom prst="rect">
            <a:avLst/>
          </a:prstGeom>
          <a:solidFill>
            <a:srgbClr val="65BC4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b="1" dirty="0" smtClean="0">
              <a:gradFill>
                <a:gsLst>
                  <a:gs pos="0">
                    <a:srgbClr val="FFFFFF"/>
                  </a:gs>
                  <a:gs pos="100000">
                    <a:srgbClr val="FFFFFF"/>
                  </a:gs>
                </a:gsLst>
                <a:lin ang="5400000" scaled="0"/>
              </a:gradFill>
            </a:endParaRPr>
          </a:p>
        </p:txBody>
      </p:sp>
      <p:sp>
        <p:nvSpPr>
          <p:cNvPr id="21" name="Rectangle 20"/>
          <p:cNvSpPr/>
          <p:nvPr/>
        </p:nvSpPr>
        <p:spPr bwMode="auto">
          <a:xfrm>
            <a:off x="6395448" y="1189279"/>
            <a:ext cx="457200" cy="457200"/>
          </a:xfrm>
          <a:prstGeom prst="rect">
            <a:avLst/>
          </a:prstGeom>
          <a:solidFill>
            <a:srgbClr val="EF44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b="1" dirty="0" smtClean="0">
              <a:gradFill>
                <a:gsLst>
                  <a:gs pos="0">
                    <a:srgbClr val="FFFFFF"/>
                  </a:gs>
                  <a:gs pos="100000">
                    <a:srgbClr val="FFFFFF"/>
                  </a:gs>
                </a:gsLst>
                <a:lin ang="5400000" scaled="0"/>
              </a:gradFill>
            </a:endParaRPr>
          </a:p>
        </p:txBody>
      </p:sp>
      <p:sp>
        <p:nvSpPr>
          <p:cNvPr id="26" name="Rectangle 25"/>
          <p:cNvSpPr/>
          <p:nvPr/>
        </p:nvSpPr>
        <p:spPr bwMode="auto">
          <a:xfrm>
            <a:off x="400700" y="1189279"/>
            <a:ext cx="457200" cy="457200"/>
          </a:xfrm>
          <a:prstGeom prst="rect">
            <a:avLst/>
          </a:prstGeom>
          <a:solidFill>
            <a:srgbClr val="457E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b="1"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7510396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69963" y="3412700"/>
            <a:ext cx="10847824" cy="2669779"/>
          </a:xfrm>
        </p:spPr>
        <p:txBody>
          <a:bodyPr/>
          <a:lstStyle/>
          <a:p>
            <a:pPr marL="457200" indent="-457200">
              <a:buFont typeface="Arial" pitchFamily="34" charset="0"/>
              <a:buChar char="•"/>
            </a:pPr>
            <a:r>
              <a:rPr lang="en-US" sz="3600" b="1" dirty="0"/>
              <a:t>Feedback and q</a:t>
            </a:r>
            <a:r>
              <a:rPr lang="en-US" sz="3600" b="1" dirty="0" smtClean="0"/>
              <a:t>uestions </a:t>
            </a:r>
            <a:r>
              <a:rPr lang="en-US" sz="3600" u="sng" dirty="0" smtClean="0">
                <a:hlinkClick r:id="rId2"/>
              </a:rPr>
              <a:t>http</a:t>
            </a:r>
            <a:r>
              <a:rPr lang="en-US" sz="3600" u="sng" dirty="0">
                <a:hlinkClick r:id="rId2"/>
              </a:rPr>
              <a:t>://forums.dev.windows.com</a:t>
            </a:r>
            <a:r>
              <a:rPr lang="en-US" sz="3600" dirty="0"/>
              <a:t> </a:t>
            </a:r>
            <a:r>
              <a:rPr lang="en-US" sz="3600" dirty="0" smtClean="0"/>
              <a:t/>
            </a:r>
            <a:br>
              <a:rPr lang="en-US" sz="3600" dirty="0" smtClean="0"/>
            </a:br>
            <a:endParaRPr lang="en-US" sz="3600" dirty="0" smtClean="0"/>
          </a:p>
          <a:p>
            <a:pPr marL="457200" indent="-457200">
              <a:buFont typeface="Arial" pitchFamily="34" charset="0"/>
              <a:buChar char="•"/>
            </a:pPr>
            <a:r>
              <a:rPr lang="en-US" sz="3600" b="1" dirty="0" smtClean="0"/>
              <a:t>Session </a:t>
            </a:r>
            <a:r>
              <a:rPr lang="en-US" sz="3600" b="1" dirty="0"/>
              <a:t>f</a:t>
            </a:r>
            <a:r>
              <a:rPr lang="en-US" sz="3600" b="1" dirty="0" smtClean="0"/>
              <a:t>eedback</a:t>
            </a:r>
            <a:br>
              <a:rPr lang="en-US" sz="3600" b="1" dirty="0" smtClean="0"/>
            </a:br>
            <a:r>
              <a:rPr lang="en-US" sz="3600" u="sng" dirty="0" smtClean="0">
                <a:hlinkClick r:id="rId3"/>
              </a:rPr>
              <a:t>http</a:t>
            </a:r>
            <a:r>
              <a:rPr lang="en-US" sz="3600" u="sng" dirty="0">
                <a:hlinkClick r:id="rId3"/>
              </a:rPr>
              <a:t>://bldw.in/SessionFeedback</a:t>
            </a:r>
            <a:r>
              <a:rPr lang="en-US" sz="3600" dirty="0"/>
              <a:t> </a:t>
            </a:r>
            <a:endParaRPr lang="en-US" sz="3600" dirty="0" smtClean="0"/>
          </a:p>
          <a:p>
            <a:endParaRPr lang="en-US" sz="3600" dirty="0"/>
          </a:p>
        </p:txBody>
      </p:sp>
      <p:sp>
        <p:nvSpPr>
          <p:cNvPr id="4" name="Text Placeholder 3"/>
          <p:cNvSpPr>
            <a:spLocks noGrp="1"/>
          </p:cNvSpPr>
          <p:nvPr>
            <p:ph type="body" sz="quarter" idx="10"/>
          </p:nvPr>
        </p:nvSpPr>
        <p:spPr>
          <a:xfrm>
            <a:off x="969964" y="1275872"/>
            <a:ext cx="9056688" cy="1378644"/>
          </a:xfrm>
        </p:spPr>
        <p:txBody>
          <a:bodyPr/>
          <a:lstStyle/>
          <a:p>
            <a:r>
              <a:rPr lang="en-US" dirty="0"/>
              <a:t>t</a:t>
            </a:r>
            <a:r>
              <a:rPr lang="en-US" dirty="0" smtClean="0"/>
              <a:t>hank you</a:t>
            </a:r>
            <a:endParaRPr lang="en-US" dirty="0"/>
          </a:p>
        </p:txBody>
      </p:sp>
    </p:spTree>
    <p:extLst>
      <p:ext uri="{BB962C8B-B14F-4D97-AF65-F5344CB8AC3E}">
        <p14:creationId xmlns:p14="http://schemas.microsoft.com/office/powerpoint/2010/main" val="38191302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black">
          <a:xfrm>
            <a:off x="4321175" y="3130766"/>
            <a:ext cx="3546476" cy="596468"/>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strips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59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0"/>
          </p:nvPr>
        </p:nvSpPr>
        <p:spPr>
          <a:xfrm>
            <a:off x="519114" y="1447799"/>
            <a:ext cx="11149012" cy="3594830"/>
          </a:xfrm>
        </p:spPr>
        <p:txBody>
          <a:bodyPr/>
          <a:lstStyle/>
          <a:p>
            <a:pPr marL="342918" indent="-342900"/>
            <a:r>
              <a:rPr lang="en-US" b="1" dirty="0" smtClean="0"/>
              <a:t>Overview of Streaming Media  Performance Assessment</a:t>
            </a:r>
          </a:p>
          <a:p>
            <a:pPr marL="342918" indent="-342900"/>
            <a:r>
              <a:rPr lang="en-US" b="1" dirty="0" smtClean="0"/>
              <a:t>Demo of Streaming Media Performance Assessment</a:t>
            </a:r>
          </a:p>
          <a:p>
            <a:pPr marL="342918" indent="-342900"/>
            <a:r>
              <a:rPr lang="en-US" b="1" dirty="0"/>
              <a:t>Streaming Media Performance </a:t>
            </a:r>
            <a:r>
              <a:rPr lang="en-US" b="1" dirty="0" smtClean="0"/>
              <a:t>Assessment Results</a:t>
            </a:r>
            <a:endParaRPr lang="en-US" b="1" dirty="0"/>
          </a:p>
          <a:p>
            <a:endParaRPr lang="en-US" dirty="0" smtClean="0"/>
          </a:p>
          <a:p>
            <a:pPr marL="0" indent="0">
              <a:buNone/>
            </a:pPr>
            <a:r>
              <a:rPr lang="en-US" dirty="0" smtClean="0">
                <a:latin typeface="+mj-lt"/>
              </a:rPr>
              <a:t>You’ll leave with examples of how to</a:t>
            </a:r>
          </a:p>
          <a:p>
            <a:r>
              <a:rPr lang="en-US" dirty="0" smtClean="0"/>
              <a:t>Measure streaming media performance via Internet Explorer using this Assessment</a:t>
            </a:r>
            <a:endParaRPr lang="en-US" dirty="0"/>
          </a:p>
        </p:txBody>
      </p:sp>
    </p:spTree>
    <p:extLst>
      <p:ext uri="{BB962C8B-B14F-4D97-AF65-F5344CB8AC3E}">
        <p14:creationId xmlns:p14="http://schemas.microsoft.com/office/powerpoint/2010/main" val="46921375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r>
              <a:rPr lang="en-US" dirty="0" smtClean="0"/>
              <a:t/>
            </a:r>
            <a:br>
              <a:rPr lang="en-US" dirty="0" smtClean="0"/>
            </a:br>
            <a:endParaRPr lang="en-US" dirty="0">
              <a:gradFill flip="none" rotWithShape="1">
                <a:gsLst>
                  <a:gs pos="5417">
                    <a:schemeClr val="tx2"/>
                  </a:gs>
                  <a:gs pos="98000">
                    <a:schemeClr val="tx2"/>
                  </a:gs>
                </a:gsLst>
                <a:lin ang="5400000" scaled="0"/>
                <a:tileRect/>
              </a:gradFill>
              <a:latin typeface="+mn-lt"/>
            </a:endParaRPr>
          </a:p>
        </p:txBody>
      </p:sp>
      <p:sp>
        <p:nvSpPr>
          <p:cNvPr id="3" name="Text Placeholder 2"/>
          <p:cNvSpPr>
            <a:spLocks noGrp="1"/>
          </p:cNvSpPr>
          <p:nvPr>
            <p:ph type="body" sz="quarter" idx="4294967295"/>
          </p:nvPr>
        </p:nvSpPr>
        <p:spPr>
          <a:xfrm>
            <a:off x="519113" y="1905000"/>
            <a:ext cx="11149012" cy="2456057"/>
          </a:xfrm>
        </p:spPr>
        <p:txBody>
          <a:bodyPr/>
          <a:lstStyle/>
          <a:p>
            <a:pPr marL="109728" indent="0">
              <a:buNone/>
            </a:pPr>
            <a:endParaRPr lang="en-US" dirty="0" smtClean="0"/>
          </a:p>
          <a:p>
            <a:pPr marL="109728" indent="0">
              <a:buNone/>
            </a:pPr>
            <a:r>
              <a:rPr lang="en-US" dirty="0" smtClean="0"/>
              <a:t>“</a:t>
            </a:r>
            <a:r>
              <a:rPr lang="en-US" sz="5000" dirty="0"/>
              <a:t>Analyze and measure quality of streaming video over </a:t>
            </a:r>
            <a:r>
              <a:rPr lang="en-US" sz="5000" dirty="0" smtClean="0"/>
              <a:t>Internet Explorer*”</a:t>
            </a:r>
            <a:endParaRPr lang="en-US" sz="5000" dirty="0"/>
          </a:p>
          <a:p>
            <a:pPr lvl="1"/>
            <a:endParaRPr lang="en-US" dirty="0" smtClean="0"/>
          </a:p>
        </p:txBody>
      </p:sp>
      <p:sp>
        <p:nvSpPr>
          <p:cNvPr id="4" name="TextBox 3"/>
          <p:cNvSpPr txBox="1"/>
          <p:nvPr/>
        </p:nvSpPr>
        <p:spPr>
          <a:xfrm>
            <a:off x="715616" y="5950222"/>
            <a:ext cx="11078819" cy="707886"/>
          </a:xfrm>
          <a:prstGeom prst="rect">
            <a:avLst/>
          </a:prstGeom>
          <a:noFill/>
        </p:spPr>
        <p:txBody>
          <a:bodyPr wrap="square" lIns="0" tIns="0" rIns="0" bIns="0" rtlCol="0">
            <a:spAutoFit/>
          </a:bodyPr>
          <a:lstStyle/>
          <a:p>
            <a:r>
              <a:rPr lang="en-US" sz="1400" dirty="0"/>
              <a:t>*</a:t>
            </a:r>
            <a:r>
              <a:rPr lang="en-US" sz="1400" dirty="0" smtClean="0"/>
              <a:t>Internet Explorer </a:t>
            </a:r>
            <a:r>
              <a:rPr lang="en-US" sz="1400" dirty="0"/>
              <a:t>9 or above is required for this assessment</a:t>
            </a:r>
          </a:p>
          <a:p>
            <a:endParaRPr lang="en-US" sz="3200" dirty="0" err="1"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445072216"/>
      </p:ext>
    </p:extLst>
  </p:cSld>
  <p:clrMapOvr>
    <a:masterClrMapping/>
  </p:clrMapOvr>
  <p:transition>
    <p:strips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r>
              <a:rPr lang="en-US" dirty="0" smtClean="0"/>
              <a:t>Value Proposition</a:t>
            </a:r>
            <a:br>
              <a:rPr lang="en-US" dirty="0" smtClean="0"/>
            </a:br>
            <a:endParaRPr lang="en-US" dirty="0">
              <a:gradFill flip="none" rotWithShape="1">
                <a:gsLst>
                  <a:gs pos="5417">
                    <a:schemeClr val="tx2"/>
                  </a:gs>
                  <a:gs pos="98000">
                    <a:schemeClr val="tx2"/>
                  </a:gs>
                </a:gsLst>
                <a:lin ang="5400000" scaled="0"/>
                <a:tileRect/>
              </a:gradFill>
              <a:latin typeface="+mn-lt"/>
            </a:endParaRPr>
          </a:p>
        </p:txBody>
      </p:sp>
      <p:sp>
        <p:nvSpPr>
          <p:cNvPr id="3" name="Text Placeholder 2"/>
          <p:cNvSpPr>
            <a:spLocks noGrp="1"/>
          </p:cNvSpPr>
          <p:nvPr>
            <p:ph type="body" sz="quarter" idx="4294967295"/>
          </p:nvPr>
        </p:nvSpPr>
        <p:spPr>
          <a:xfrm>
            <a:off x="519113" y="1905000"/>
            <a:ext cx="11149012" cy="2954655"/>
          </a:xfrm>
        </p:spPr>
        <p:txBody>
          <a:bodyPr/>
          <a:lstStyle/>
          <a:p>
            <a:r>
              <a:rPr lang="en-US" dirty="0" smtClean="0"/>
              <a:t>Increase in demand for high </a:t>
            </a:r>
            <a:r>
              <a:rPr lang="en-US" dirty="0"/>
              <a:t>quality streaming media </a:t>
            </a:r>
            <a:r>
              <a:rPr lang="en-US" dirty="0" smtClean="0"/>
              <a:t>capabilities</a:t>
            </a:r>
          </a:p>
          <a:p>
            <a:endParaRPr lang="en-US" dirty="0" smtClean="0"/>
          </a:p>
          <a:p>
            <a:r>
              <a:rPr lang="en-US" dirty="0" smtClean="0"/>
              <a:t>Lack of options to </a:t>
            </a:r>
            <a:r>
              <a:rPr lang="en-US" dirty="0"/>
              <a:t>effectively measure &amp; </a:t>
            </a:r>
            <a:r>
              <a:rPr lang="en-US" dirty="0" smtClean="0"/>
              <a:t>understand streaming media capabilities</a:t>
            </a:r>
            <a:endParaRPr lang="en-US" dirty="0"/>
          </a:p>
          <a:p>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050" y="5973127"/>
            <a:ext cx="21240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135" y="5887402"/>
            <a:ext cx="21475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14" y="5844880"/>
            <a:ext cx="2107095" cy="64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820" y="5887402"/>
            <a:ext cx="2343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754984"/>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r>
              <a:rPr lang="en-US" dirty="0" smtClean="0"/>
              <a:t>Streaming Media Assessment Results</a:t>
            </a:r>
            <a:br>
              <a:rPr lang="en-US" dirty="0" smtClean="0"/>
            </a:br>
            <a:endParaRPr lang="en-US" dirty="0">
              <a:gradFill flip="none" rotWithShape="1">
                <a:gsLst>
                  <a:gs pos="5417">
                    <a:schemeClr val="tx2"/>
                  </a:gs>
                  <a:gs pos="98000">
                    <a:schemeClr val="tx2"/>
                  </a:gs>
                </a:gsLst>
                <a:lin ang="5400000" scaled="0"/>
                <a:tileRect/>
              </a:gradFill>
              <a:latin typeface="+mn-lt"/>
            </a:endParaRPr>
          </a:p>
        </p:txBody>
      </p:sp>
      <p:sp>
        <p:nvSpPr>
          <p:cNvPr id="3" name="Text Placeholder 2"/>
          <p:cNvSpPr>
            <a:spLocks noGrp="1"/>
          </p:cNvSpPr>
          <p:nvPr>
            <p:ph type="body" sz="quarter" idx="4294967295"/>
          </p:nvPr>
        </p:nvSpPr>
        <p:spPr>
          <a:xfrm>
            <a:off x="505859" y="1817187"/>
            <a:ext cx="11149012" cy="3527119"/>
          </a:xfrm>
        </p:spPr>
        <p:txBody>
          <a:bodyPr/>
          <a:lstStyle/>
          <a:p>
            <a:r>
              <a:rPr lang="en-US" dirty="0"/>
              <a:t>Key metrics to understand the streaming media </a:t>
            </a:r>
            <a:r>
              <a:rPr lang="en-US" dirty="0" smtClean="0"/>
              <a:t>quality</a:t>
            </a:r>
          </a:p>
          <a:p>
            <a:endParaRPr lang="en-US" dirty="0" smtClean="0"/>
          </a:p>
          <a:p>
            <a:r>
              <a:rPr lang="en-US" dirty="0" smtClean="0"/>
              <a:t>Analysis via </a:t>
            </a:r>
            <a:r>
              <a:rPr lang="en-US" dirty="0"/>
              <a:t>Window Performance </a:t>
            </a:r>
            <a:r>
              <a:rPr lang="en-US" dirty="0" smtClean="0"/>
              <a:t>Analyzer</a:t>
            </a:r>
          </a:p>
          <a:p>
            <a:endParaRPr lang="en-US" dirty="0" smtClean="0"/>
          </a:p>
          <a:p>
            <a:r>
              <a:rPr lang="en-US" dirty="0" smtClean="0"/>
              <a:t>Detect and surface most common issues deteriorating streaming media quality*</a:t>
            </a:r>
          </a:p>
          <a:p>
            <a:pPr lvl="1"/>
            <a:endParaRPr lang="en-US" dirty="0" smtClean="0"/>
          </a:p>
        </p:txBody>
      </p:sp>
      <p:sp>
        <p:nvSpPr>
          <p:cNvPr id="4" name="Rectangle 3"/>
          <p:cNvSpPr/>
          <p:nvPr/>
        </p:nvSpPr>
        <p:spPr>
          <a:xfrm>
            <a:off x="866184" y="5947778"/>
            <a:ext cx="2671501" cy="307777"/>
          </a:xfrm>
          <a:prstGeom prst="rect">
            <a:avLst/>
          </a:prstGeom>
        </p:spPr>
        <p:txBody>
          <a:bodyPr wrap="none">
            <a:spAutoFit/>
          </a:bodyPr>
          <a:lstStyle/>
          <a:p>
            <a:pPr marL="109728" indent="0">
              <a:buNone/>
            </a:pPr>
            <a:r>
              <a:rPr lang="en-US" sz="1400" dirty="0"/>
              <a:t>* Available in post //build drops</a:t>
            </a:r>
          </a:p>
        </p:txBody>
      </p:sp>
    </p:spTree>
    <p:extLst>
      <p:ext uri="{BB962C8B-B14F-4D97-AF65-F5344CB8AC3E}">
        <p14:creationId xmlns:p14="http://schemas.microsoft.com/office/powerpoint/2010/main" val="4239263028"/>
      </p:ext>
    </p:extLst>
  </p:cSld>
  <p:clrMapOvr>
    <a:masterClrMapping/>
  </p:clrMapOvr>
  <p:transition>
    <p:strips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Metrics</a:t>
            </a:r>
            <a:endParaRPr lang="en-US" dirty="0"/>
          </a:p>
        </p:txBody>
      </p:sp>
      <p:sp>
        <p:nvSpPr>
          <p:cNvPr id="3" name="Text Placeholder 2"/>
          <p:cNvSpPr>
            <a:spLocks noGrp="1"/>
          </p:cNvSpPr>
          <p:nvPr>
            <p:ph type="body" sz="quarter" idx="10"/>
          </p:nvPr>
        </p:nvSpPr>
        <p:spPr>
          <a:xfrm>
            <a:off x="519114" y="1765848"/>
            <a:ext cx="11149012" cy="3447098"/>
          </a:xfrm>
        </p:spPr>
        <p:txBody>
          <a:bodyPr/>
          <a:lstStyle/>
          <a:p>
            <a:pPr marL="460375" lvl="1" indent="-460375"/>
            <a:r>
              <a:rPr lang="en-US" b="1" dirty="0" smtClean="0"/>
              <a:t>Glitch</a:t>
            </a:r>
            <a:r>
              <a:rPr lang="en-US" dirty="0" smtClean="0"/>
              <a:t>  - Assessment </a:t>
            </a:r>
            <a:r>
              <a:rPr lang="en-US" dirty="0"/>
              <a:t>captures any dropped frame or DWM schedule glitch as </a:t>
            </a:r>
            <a:r>
              <a:rPr lang="en-US" dirty="0" smtClean="0"/>
              <a:t>a glitch</a:t>
            </a:r>
          </a:p>
          <a:p>
            <a:pPr marL="460375" lvl="1" indent="-460375"/>
            <a:endParaRPr lang="en-US" b="1" dirty="0" smtClean="0"/>
          </a:p>
          <a:p>
            <a:pPr marL="460375" lvl="1" indent="-460375"/>
            <a:r>
              <a:rPr lang="en-US" b="1" dirty="0" smtClean="0"/>
              <a:t>Minor/Medium/Major Glitch</a:t>
            </a:r>
            <a:r>
              <a:rPr lang="en-US" dirty="0" smtClean="0"/>
              <a:t> – Buckets of consecutive glitches, which indicates degree of deterioration in user experience due to consecutive glitches</a:t>
            </a:r>
          </a:p>
          <a:p>
            <a:pPr marL="460375" lvl="1" indent="-460375"/>
            <a:endParaRPr lang="en-US" dirty="0"/>
          </a:p>
          <a:p>
            <a:pPr marL="0" indent="0">
              <a:buNone/>
            </a:pPr>
            <a:r>
              <a:rPr lang="en-US" sz="2800" dirty="0"/>
              <a:t> </a:t>
            </a:r>
          </a:p>
        </p:txBody>
      </p:sp>
      <p:graphicFrame>
        <p:nvGraphicFramePr>
          <p:cNvPr id="4" name="Object 3"/>
          <p:cNvGraphicFramePr>
            <a:graphicFrameLocks noChangeAspect="1"/>
          </p:cNvGraphicFramePr>
          <p:nvPr>
            <p:extLst>
              <p:ext uri="{D42A27DB-BD31-4B8C-83A1-F6EECF244321}">
                <p14:modId xmlns:p14="http://schemas.microsoft.com/office/powerpoint/2010/main" val="1065813414"/>
              </p:ext>
            </p:extLst>
          </p:nvPr>
        </p:nvGraphicFramePr>
        <p:xfrm>
          <a:off x="1029943" y="4558956"/>
          <a:ext cx="587375" cy="388937"/>
        </p:xfrm>
        <a:graphic>
          <a:graphicData uri="http://schemas.openxmlformats.org/presentationml/2006/ole">
            <mc:AlternateContent xmlns:mc="http://schemas.openxmlformats.org/markup-compatibility/2006">
              <mc:Choice xmlns:v="urn:schemas-microsoft-com:vml" Requires="v">
                <p:oleObj spid="_x0000_s1072" name="Packager Shell Object" showAsIcon="1" r:id="rId3" imgW="587160" imgH="388800" progId="Package">
                  <p:embed/>
                </p:oleObj>
              </mc:Choice>
              <mc:Fallback>
                <p:oleObj name="Packager Shell Object" showAsIcon="1" r:id="rId3" imgW="587160" imgH="388800" progId="Package">
                  <p:embed/>
                  <p:pic>
                    <p:nvPicPr>
                      <p:cNvPr id="0" name=""/>
                      <p:cNvPicPr/>
                      <p:nvPr/>
                    </p:nvPicPr>
                    <p:blipFill>
                      <a:blip r:embed="rId4"/>
                      <a:stretch>
                        <a:fillRect/>
                      </a:stretch>
                    </p:blipFill>
                    <p:spPr>
                      <a:xfrm>
                        <a:off x="1029943" y="4558956"/>
                        <a:ext cx="587375" cy="38893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54467276"/>
              </p:ext>
            </p:extLst>
          </p:nvPr>
        </p:nvGraphicFramePr>
        <p:xfrm>
          <a:off x="969134" y="5257534"/>
          <a:ext cx="674688" cy="388937"/>
        </p:xfrm>
        <a:graphic>
          <a:graphicData uri="http://schemas.openxmlformats.org/presentationml/2006/ole">
            <mc:AlternateContent xmlns:mc="http://schemas.openxmlformats.org/markup-compatibility/2006">
              <mc:Choice xmlns:v="urn:schemas-microsoft-com:vml" Requires="v">
                <p:oleObj spid="_x0000_s1073" name="Packager Shell Object" showAsIcon="1" r:id="rId5" imgW="674280" imgH="388800" progId="Package">
                  <p:embed/>
                </p:oleObj>
              </mc:Choice>
              <mc:Fallback>
                <p:oleObj name="Packager Shell Object" showAsIcon="1" r:id="rId5" imgW="674280" imgH="388800" progId="Package">
                  <p:embed/>
                  <p:pic>
                    <p:nvPicPr>
                      <p:cNvPr id="0" name=""/>
                      <p:cNvPicPr/>
                      <p:nvPr/>
                    </p:nvPicPr>
                    <p:blipFill>
                      <a:blip r:embed="rId6"/>
                      <a:stretch>
                        <a:fillRect/>
                      </a:stretch>
                    </p:blipFill>
                    <p:spPr>
                      <a:xfrm>
                        <a:off x="969134" y="5257534"/>
                        <a:ext cx="674688" cy="388937"/>
                      </a:xfrm>
                      <a:prstGeom prst="rect">
                        <a:avLst/>
                      </a:prstGeom>
                    </p:spPr>
                  </p:pic>
                </p:oleObj>
              </mc:Fallback>
            </mc:AlternateContent>
          </a:graphicData>
        </a:graphic>
      </p:graphicFrame>
    </p:spTree>
    <p:extLst>
      <p:ext uri="{BB962C8B-B14F-4D97-AF65-F5344CB8AC3E}">
        <p14:creationId xmlns:p14="http://schemas.microsoft.com/office/powerpoint/2010/main" val="23400037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Usage</a:t>
            </a:r>
            <a:endParaRPr lang="en-US" dirty="0">
              <a:gradFill flip="none" rotWithShape="1">
                <a:gsLst>
                  <a:gs pos="5417">
                    <a:schemeClr val="tx2"/>
                  </a:gs>
                  <a:gs pos="98000">
                    <a:schemeClr val="tx2"/>
                  </a:gs>
                </a:gsLst>
                <a:lin ang="5400000" scaled="0"/>
                <a:tileRect/>
              </a:gradFill>
              <a:latin typeface="+mn-lt"/>
            </a:endParaRPr>
          </a:p>
        </p:txBody>
      </p:sp>
      <p:sp>
        <p:nvSpPr>
          <p:cNvPr id="3" name="Text Placeholder 2"/>
          <p:cNvSpPr>
            <a:spLocks noGrp="1"/>
          </p:cNvSpPr>
          <p:nvPr>
            <p:ph type="body" sz="quarter" idx="4294967295"/>
          </p:nvPr>
        </p:nvSpPr>
        <p:spPr>
          <a:xfrm>
            <a:off x="519113" y="1905000"/>
            <a:ext cx="11149012" cy="3330142"/>
          </a:xfrm>
        </p:spPr>
        <p:txBody>
          <a:bodyPr/>
          <a:lstStyle/>
          <a:p>
            <a:r>
              <a:rPr lang="en-US" b="1" dirty="0" smtClean="0"/>
              <a:t>OEM/Developer/Vendor </a:t>
            </a:r>
            <a:r>
              <a:rPr lang="en-US" dirty="0" smtClean="0"/>
              <a:t>- </a:t>
            </a:r>
            <a:r>
              <a:rPr lang="en-US" dirty="0"/>
              <a:t>Identify impact of various components </a:t>
            </a:r>
            <a:r>
              <a:rPr lang="en-US" dirty="0" smtClean="0"/>
              <a:t>and configurations on </a:t>
            </a:r>
            <a:r>
              <a:rPr lang="en-US" dirty="0"/>
              <a:t>streaming media and </a:t>
            </a:r>
            <a:r>
              <a:rPr lang="en-US" dirty="0" smtClean="0"/>
              <a:t>improve</a:t>
            </a:r>
            <a:endParaRPr lang="en-US" dirty="0"/>
          </a:p>
          <a:p>
            <a:endParaRPr lang="en-US" dirty="0" smtClean="0"/>
          </a:p>
          <a:p>
            <a:r>
              <a:rPr lang="en-US" b="1" dirty="0" smtClean="0"/>
              <a:t>End-user</a:t>
            </a:r>
            <a:r>
              <a:rPr lang="en-US" dirty="0" smtClean="0"/>
              <a:t>- </a:t>
            </a:r>
            <a:r>
              <a:rPr lang="en-US" dirty="0"/>
              <a:t>Measure and compare streaming quality of machines</a:t>
            </a:r>
          </a:p>
          <a:p>
            <a:pPr lvl="1"/>
            <a:endParaRPr lang="en-US" dirty="0" smtClean="0"/>
          </a:p>
        </p:txBody>
      </p:sp>
    </p:spTree>
    <p:extLst>
      <p:ext uri="{BB962C8B-B14F-4D97-AF65-F5344CB8AC3E}">
        <p14:creationId xmlns:p14="http://schemas.microsoft.com/office/powerpoint/2010/main" val="4239263028"/>
      </p:ext>
    </p:extLst>
  </p:cSld>
  <p:clrMapOvr>
    <a:masterClrMapping/>
  </p:clrMapOvr>
  <p:transition>
    <p:strips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r>
              <a:rPr lang="en-US" dirty="0" smtClean="0"/>
              <a:t>Impact</a:t>
            </a:r>
            <a:br>
              <a:rPr lang="en-US" dirty="0" smtClean="0"/>
            </a:br>
            <a:endParaRPr lang="en-US" dirty="0">
              <a:gradFill flip="none" rotWithShape="1">
                <a:gsLst>
                  <a:gs pos="5417">
                    <a:schemeClr val="tx2"/>
                  </a:gs>
                  <a:gs pos="98000">
                    <a:schemeClr val="tx2"/>
                  </a:gs>
                </a:gsLst>
                <a:lin ang="5400000" scaled="0"/>
                <a:tileRect/>
              </a:gradFill>
              <a:latin typeface="+mn-lt"/>
            </a:endParaRPr>
          </a:p>
        </p:txBody>
      </p:sp>
      <p:sp>
        <p:nvSpPr>
          <p:cNvPr id="3" name="Text Placeholder 2"/>
          <p:cNvSpPr>
            <a:spLocks noGrp="1"/>
          </p:cNvSpPr>
          <p:nvPr>
            <p:ph type="body" sz="quarter" idx="4294967295"/>
          </p:nvPr>
        </p:nvSpPr>
        <p:spPr>
          <a:xfrm>
            <a:off x="519113" y="1905000"/>
            <a:ext cx="11149012" cy="3428631"/>
          </a:xfrm>
        </p:spPr>
        <p:txBody>
          <a:bodyPr/>
          <a:lstStyle/>
          <a:p>
            <a:r>
              <a:rPr lang="en-US" dirty="0"/>
              <a:t>OEMs and developers </a:t>
            </a:r>
            <a:r>
              <a:rPr lang="en-US" dirty="0" smtClean="0"/>
              <a:t>can modify </a:t>
            </a:r>
            <a:r>
              <a:rPr lang="en-US" dirty="0"/>
              <a:t>the system configuration and components for better streaming media experience</a:t>
            </a:r>
          </a:p>
          <a:p>
            <a:endParaRPr lang="en-US" dirty="0" smtClean="0"/>
          </a:p>
          <a:p>
            <a:r>
              <a:rPr lang="en-US" dirty="0" smtClean="0"/>
              <a:t>End </a:t>
            </a:r>
            <a:r>
              <a:rPr lang="en-US" dirty="0"/>
              <a:t>users </a:t>
            </a:r>
            <a:r>
              <a:rPr lang="en-US" dirty="0" smtClean="0"/>
              <a:t>can make </a:t>
            </a:r>
            <a:r>
              <a:rPr lang="en-US" dirty="0"/>
              <a:t>a well informed decision while selecting a system for streaming media</a:t>
            </a:r>
          </a:p>
          <a:p>
            <a:endParaRPr lang="en-US" dirty="0" smtClean="0"/>
          </a:p>
          <a:p>
            <a:pPr lvl="1"/>
            <a:endParaRPr lang="en-US" dirty="0" smtClean="0"/>
          </a:p>
        </p:txBody>
      </p:sp>
    </p:spTree>
    <p:extLst>
      <p:ext uri="{BB962C8B-B14F-4D97-AF65-F5344CB8AC3E}">
        <p14:creationId xmlns:p14="http://schemas.microsoft.com/office/powerpoint/2010/main" val="4239263028"/>
      </p:ext>
    </p:extLst>
  </p:cSld>
  <p:clrMapOvr>
    <a:masterClrMapping/>
  </p:clrMapOvr>
  <p:transition>
    <p:strips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Assessment Workflow</a:t>
            </a:r>
            <a:endParaRPr lang="en-US" dirty="0">
              <a:gradFill flip="none" rotWithShape="1">
                <a:gsLst>
                  <a:gs pos="5417">
                    <a:schemeClr val="tx2"/>
                  </a:gs>
                  <a:gs pos="98000">
                    <a:schemeClr val="tx2"/>
                  </a:gs>
                </a:gsLst>
                <a:lin ang="5400000" scaled="0"/>
                <a:tileRect/>
              </a:gradFill>
              <a:latin typeface="+mn-lt"/>
            </a:endParaRPr>
          </a:p>
        </p:txBody>
      </p:sp>
      <p:sp>
        <p:nvSpPr>
          <p:cNvPr id="4" name="Rectangle 3"/>
          <p:cNvSpPr/>
          <p:nvPr/>
        </p:nvSpPr>
        <p:spPr>
          <a:xfrm>
            <a:off x="371067" y="5948480"/>
            <a:ext cx="11314182" cy="566309"/>
          </a:xfrm>
          <a:prstGeom prst="rect">
            <a:avLst/>
          </a:prstGeom>
        </p:spPr>
        <p:txBody>
          <a:bodyPr wrap="square">
            <a:spAutoFit/>
          </a:bodyPr>
          <a:lstStyle/>
          <a:p>
            <a:pPr marL="742932" lvl="1" indent="-285750">
              <a:spcBef>
                <a:spcPct val="20000"/>
              </a:spcBef>
              <a:buFont typeface="Arial" charset="0"/>
              <a:buChar char="•"/>
            </a:pPr>
            <a:r>
              <a:rPr lang="en-US" sz="1400" dirty="0" smtClean="0"/>
              <a:t>*The </a:t>
            </a:r>
            <a:r>
              <a:rPr lang="en-US" sz="1400" dirty="0"/>
              <a:t>content is a pre-packaged h.264 file, which represents approximately 66% of all  </a:t>
            </a:r>
            <a:r>
              <a:rPr lang="en-US" sz="1400" dirty="0">
                <a:hlinkClick r:id="rId3"/>
              </a:rPr>
              <a:t>Web videos, </a:t>
            </a:r>
            <a:r>
              <a:rPr lang="en-US" sz="1400" dirty="0"/>
              <a:t>	embedded in the hosted web </a:t>
            </a:r>
            <a:r>
              <a:rPr lang="en-US" sz="1400" dirty="0" smtClean="0"/>
              <a:t>page</a:t>
            </a:r>
          </a:p>
          <a:p>
            <a:pPr marL="742932" lvl="1" indent="-285750">
              <a:spcBef>
                <a:spcPct val="20000"/>
              </a:spcBef>
              <a:buFont typeface="Arial" charset="0"/>
              <a:buChar char="•"/>
            </a:pPr>
            <a:r>
              <a:rPr lang="en-US" sz="1400" dirty="0" smtClean="0"/>
              <a:t> *By default it plays high resolution 1080i Video and high frame rate 30FPS [Frames per Second] video</a:t>
            </a:r>
            <a:endParaRPr lang="en-US" sz="1400" dirty="0"/>
          </a:p>
        </p:txBody>
      </p:sp>
      <p:graphicFrame>
        <p:nvGraphicFramePr>
          <p:cNvPr id="5" name="Diagram 4"/>
          <p:cNvGraphicFramePr/>
          <p:nvPr>
            <p:extLst>
              <p:ext uri="{D42A27DB-BD31-4B8C-83A1-F6EECF244321}">
                <p14:modId xmlns:p14="http://schemas.microsoft.com/office/powerpoint/2010/main" val="129208205"/>
              </p:ext>
            </p:extLst>
          </p:nvPr>
        </p:nvGraphicFramePr>
        <p:xfrm>
          <a:off x="2031471" y="720372"/>
          <a:ext cx="9034094"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9263028"/>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theme1.xml><?xml version="1.0" encoding="utf-8"?>
<a:theme xmlns:a="http://schemas.openxmlformats.org/drawingml/2006/main" name="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6.xml><?xml version="1.0" encoding="utf-8"?>
<a:theme xmlns:a="http://schemas.openxmlformats.org/drawingml/2006/main" name="&lt;5-30000_BUILD_16x9&gt;">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1_16x9_New_Win_PPT_Template_4_compressed">
  <a:themeElements>
    <a:clrScheme name="New Windows Template 2">
      <a:dk1>
        <a:srgbClr val="292929"/>
      </a:dk1>
      <a:lt1>
        <a:srgbClr val="FFFFFF"/>
      </a:lt1>
      <a:dk2>
        <a:srgbClr val="072B60"/>
      </a:dk2>
      <a:lt2>
        <a:srgbClr val="EEECE1"/>
      </a:lt2>
      <a:accent1>
        <a:srgbClr val="557EB9"/>
      </a:accent1>
      <a:accent2>
        <a:srgbClr val="FFC211"/>
      </a:accent2>
      <a:accent3>
        <a:srgbClr val="6BBD46"/>
      </a:accent3>
      <a:accent4>
        <a:srgbClr val="FE5815"/>
      </a:accent4>
      <a:accent5>
        <a:srgbClr val="EB7C00"/>
      </a:accent5>
      <a:accent6>
        <a:srgbClr val="00DCFF"/>
      </a:accent6>
      <a:hlink>
        <a:srgbClr val="00B9F2"/>
      </a:hlink>
      <a:folHlink>
        <a:srgbClr val="008AB5"/>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solidFill>
              <a:schemeClr val="tx1">
                <a:lumMod val="75000"/>
                <a:lumOff val="25000"/>
                <a:alpha val="99000"/>
              </a:schemeClr>
            </a:soli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9A772780AAE043B02F447FDD204C6F" ma:contentTypeVersion="0" ma:contentTypeDescription="Create a new document." ma:contentTypeScope="" ma:versionID="8521d547e6875f8e9efeb25124febd4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4A6CFC-0719-42E6-9E2D-E256D6212772}"/>
</file>

<file path=customXml/itemProps2.xml><?xml version="1.0" encoding="utf-8"?>
<ds:datastoreItem xmlns:ds="http://schemas.openxmlformats.org/officeDocument/2006/customXml" ds:itemID="{2C78DC18-E11C-48FF-BE94-9EC696D82DA9}"/>
</file>

<file path=customXml/itemProps3.xml><?xml version="1.0" encoding="utf-8"?>
<ds:datastoreItem xmlns:ds="http://schemas.openxmlformats.org/officeDocument/2006/customXml" ds:itemID="{D33C621B-8E37-4DFE-A7CC-AE76A08EC3A3}"/>
</file>

<file path=docProps/app.xml><?xml version="1.0" encoding="utf-8"?>
<Properties xmlns="http://schemas.openxmlformats.org/officeDocument/2006/extended-properties" xmlns:vt="http://schemas.openxmlformats.org/officeDocument/2006/docPropsVTypes">
  <Template>BUILD_Breakout_Template _ SAMPLE for Scott 7.28</Template>
  <TotalTime>5437</TotalTime>
  <Words>1518</Words>
  <Application>Microsoft Office PowerPoint</Application>
  <PresentationFormat>Custom</PresentationFormat>
  <Paragraphs>118</Paragraphs>
  <Slides>15</Slides>
  <Notes>10</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15</vt:i4>
      </vt:variant>
    </vt:vector>
  </HeadingPairs>
  <TitlesOfParts>
    <vt:vector size="23" baseType="lpstr">
      <vt:lpstr>BUILD_Breakout_Template _ SAMPLE for Scott 7.28</vt:lpstr>
      <vt:lpstr>White with Consolas font for code slides</vt:lpstr>
      <vt:lpstr>1_BUILD_Breakout_Template _ SAMPLE for Scott 7.28</vt:lpstr>
      <vt:lpstr>2_BUILD_Breakout_Template _ SAMPLE for Scott 7.28</vt:lpstr>
      <vt:lpstr>1_White with Consolas font for code slides</vt:lpstr>
      <vt:lpstr>&lt;5-30000_BUILD_16x9&gt;</vt:lpstr>
      <vt:lpstr>1_16x9_New_Win_PPT_Template_4_compressed</vt:lpstr>
      <vt:lpstr>Packager Shell Object</vt:lpstr>
      <vt:lpstr>Introduction to the streaming assessment</vt:lpstr>
      <vt:lpstr>Agenda</vt:lpstr>
      <vt:lpstr> </vt:lpstr>
      <vt:lpstr>Value Proposition </vt:lpstr>
      <vt:lpstr>Streaming Media Assessment Results </vt:lpstr>
      <vt:lpstr>Key Metrics</vt:lpstr>
      <vt:lpstr>Usage</vt:lpstr>
      <vt:lpstr>Impact </vt:lpstr>
      <vt:lpstr>Assessment Workflow</vt:lpstr>
      <vt:lpstr>Do’s and Don’ts</vt:lpstr>
      <vt:lpstr>Streaming Media Performance Assessment</vt:lpstr>
      <vt:lpstr>For more information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HW-920P: Introduction to the streaming assessment</dc:title>
  <dc:subject>BUILD</dc:subject>
  <dc:creator>Charu Agrawal</dc:creator>
  <cp:keywords>Developers, IT Pros, TDMs, Technical Decision Makers, PDC, Build, Developer Conference, ISVs, Programmers, Partners</cp:keywords>
  <dc:description>Template: Sam Moore, Silver Fox Productions, Inc.
Formatting: John Lee, Silver Fox Productions
Event Date: September 13th–16th
Event Location: Anaheim, CA
Audience Type: External Developers, Programmers</dc:description>
  <cp:lastModifiedBy>Shows</cp:lastModifiedBy>
  <cp:revision>120</cp:revision>
  <cp:lastPrinted>2010-05-11T05:02:34Z</cp:lastPrinted>
  <dcterms:created xsi:type="dcterms:W3CDTF">2011-08-03T21:25:07Z</dcterms:created>
  <dcterms:modified xsi:type="dcterms:W3CDTF">2011-09-14T23:27:45Z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0x0101005A9A772780AAE043B02F447FDD204C6F</vt:lpwstr>
  </property>
  <property fmtid="{D5CDD505-2E9C-101B-9397-08002B2CF9AE}" pid="3" name="Product">
    <vt:lpwstr>28;#Windows|d15bdf11-7aa9-4bf1-b584-c45e6bd87557</vt:lpwstr>
  </property>
  <property fmtid="{D5CDD505-2E9C-101B-9397-08002B2CF9AE}" pid="4" name="Event Venue">
    <vt:lpwstr>210;#Anaheim CC Anaheim, CA|c525dbc1-fb46-4f9d-a196-ce33b4962b5a</vt:lpwstr>
  </property>
  <property fmtid="{D5CDD505-2E9C-101B-9397-08002B2CF9AE}" pid="5" name="Event Location">
    <vt:lpwstr>209;#Anaheim, CA|67ffa72a-1f39-45c3-9bb1-f96b5f9c92e3</vt:lpwstr>
  </property>
  <property fmtid="{D5CDD505-2E9C-101B-9397-08002B2CF9AE}" pid="6" name="Event1">
    <vt:lpwstr>211;#BUILD|daffb02e-8105-4a1d-9c8d-6ffd36a19d83</vt:lpwstr>
  </property>
  <property fmtid="{D5CDD505-2E9C-101B-9397-08002B2CF9AE}" pid="7" name="Audience">
    <vt:lpwstr>34;#Developers|389e14a2-def5-4335-8627-c0368c2934a2;#96;#Other|1d63dafe-c6b5-450d-9d7f-2a5af3513850</vt:lpwstr>
  </property>
  <property fmtid="{D5CDD505-2E9C-101B-9397-08002B2CF9AE}" pid="8" name="TrackTaxHTField0">
    <vt:lpwstr/>
  </property>
  <property fmtid="{D5CDD505-2E9C-101B-9397-08002B2CF9AE}" pid="9" name="AudienceTaxHTField0">
    <vt:lpwstr>Developers389e14a2-def5-4335-8627-c0368c2934a2Other1d63dafe-c6b5-450d-9d7f-2a5af3513850</vt:lpwstr>
  </property>
  <property fmtid="{D5CDD505-2E9C-101B-9397-08002B2CF9AE}" pid="10" name="Event End Date">
    <vt:lpwstr>2011-09-16T07:00:00+00:00</vt:lpwstr>
  </property>
  <property fmtid="{D5CDD505-2E9C-101B-9397-08002B2CF9AE}" pid="11" name="MS Speaker">
    <vt:lpwstr/>
  </property>
  <property fmtid="{D5CDD505-2E9C-101B-9397-08002B2CF9AE}" pid="12" name="Event VenueTaxHTField0">
    <vt:lpwstr>Anaheim CC Anaheim, CAc525dbc1-fb46-4f9d-a196-ce33b4962b5a</vt:lpwstr>
  </property>
  <property fmtid="{D5CDD505-2E9C-101B-9397-08002B2CF9AE}" pid="13" name="MS Content Owner">
    <vt:lpwstr>Steven Sinofsky53</vt:lpwstr>
  </property>
  <property fmtid="{D5CDD505-2E9C-101B-9397-08002B2CF9AE}" pid="14" name="TaxCatchAll">
    <vt:lpwstr>962834211210209</vt:lpwstr>
  </property>
  <property fmtid="{D5CDD505-2E9C-101B-9397-08002B2CF9AE}" pid="15" name="CampaignTaxHTField0">
    <vt:lpwstr/>
  </property>
  <property fmtid="{D5CDD505-2E9C-101B-9397-08002B2CF9AE}" pid="16" name="Event Start Date">
    <vt:lpwstr>2011-09-13T07:00:00+00:00</vt:lpwstr>
  </property>
  <property fmtid="{D5CDD505-2E9C-101B-9397-08002B2CF9AE}" pid="17" name="ProductTaxHTField0">
    <vt:lpwstr>Windowsd15bdf11-7aa9-4bf1-b584-c45e6bd87557</vt:lpwstr>
  </property>
  <property fmtid="{D5CDD505-2E9C-101B-9397-08002B2CF9AE}" pid="18" name="Event LocationTaxHTField0">
    <vt:lpwstr>Anaheim, CA67ffa72a-1f39-45c3-9bb1-f96b5f9c92e3</vt:lpwstr>
  </property>
  <property fmtid="{D5CDD505-2E9C-101B-9397-08002B2CF9AE}" pid="19" name="Event1TaxHTField0">
    <vt:lpwstr>BUILDdaffb02e-8105-4a1d-9c8d-6ffd36a19d83</vt:lpwstr>
  </property>
  <property fmtid="{D5CDD505-2E9C-101B-9397-08002B2CF9AE}" pid="20" name="Speaker">
    <vt:lpwstr>466</vt:lpwstr>
  </property>
  <property fmtid="{D5CDD505-2E9C-101B-9397-08002B2CF9AE}" pid="21" name="Session ID">
    <vt:lpwstr>920</vt:lpwstr>
  </property>
  <property fmtid="{D5CDD505-2E9C-101B-9397-08002B2CF9AE}" pid="22" name="Track">
    <vt:lpwstr>8</vt:lpwstr>
  </property>
  <property fmtid="{D5CDD505-2E9C-101B-9397-08002B2CF9AE}" pid="23" name="Editing/Review Status">
    <vt:lpwstr>Final author approval</vt:lpwstr>
  </property>
</Properties>
</file>