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notesSlides/notesSlide9.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notesSlides/notesSlide15.xml" ContentType="application/vnd.openxmlformats-officedocument.presentationml.notesSlid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Default Extension="rels" ContentType="application/vnd.openxmlformats-package.relationships+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149.xml" ContentType="application/vnd.openxmlformats-officedocument.presentationml.slideLayout+xml"/>
  <Override PartName="/ppt/notesSlides/notesSlide5.xml" ContentType="application/vnd.openxmlformats-officedocument.presentationml.notes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 id="2147483815" r:id="rId8"/>
    <p:sldMasterId id="2147483818" r:id="rId9"/>
    <p:sldMasterId id="2147483838" r:id="rId10"/>
    <p:sldMasterId id="2147483858" r:id="rId11"/>
    <p:sldMasterId id="2147483860" r:id="rId12"/>
    <p:sldMasterId id="2147483872" r:id="rId13"/>
  </p:sldMasterIdLst>
  <p:notesMasterIdLst>
    <p:notesMasterId r:id="rId30"/>
  </p:notesMasterIdLst>
  <p:handoutMasterIdLst>
    <p:handoutMasterId r:id="rId31"/>
  </p:handoutMasterIdLst>
  <p:sldIdLst>
    <p:sldId id="430" r:id="rId14"/>
    <p:sldId id="469" r:id="rId15"/>
    <p:sldId id="472" r:id="rId16"/>
    <p:sldId id="473" r:id="rId17"/>
    <p:sldId id="476" r:id="rId18"/>
    <p:sldId id="478" r:id="rId19"/>
    <p:sldId id="483" r:id="rId20"/>
    <p:sldId id="486" r:id="rId21"/>
    <p:sldId id="460" r:id="rId22"/>
    <p:sldId id="487" r:id="rId23"/>
    <p:sldId id="271" r:id="rId24"/>
    <p:sldId id="488" r:id="rId25"/>
    <p:sldId id="474" r:id="rId26"/>
    <p:sldId id="475" r:id="rId27"/>
    <p:sldId id="484" r:id="rId28"/>
    <p:sldId id="471" r:id="rId29"/>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203ABEB-2F91-4EB4-811D-90E6A31DF5A2}">
          <p14:sldIdLst>
            <p14:sldId id="430"/>
          </p14:sldIdLst>
        </p14:section>
        <p14:section name="Body of Presentation" id="{3134B837-DC82-4AD0-A289-C27747844212}">
          <p14:sldIdLst>
            <p14:sldId id="469"/>
            <p14:sldId id="472"/>
            <p14:sldId id="473"/>
            <p14:sldId id="476"/>
            <p14:sldId id="478"/>
            <p14:sldId id="483"/>
            <p14:sldId id="486"/>
            <p14:sldId id="460"/>
            <p14:sldId id="487"/>
            <p14:sldId id="271"/>
            <p14:sldId id="488"/>
          </p14:sldIdLst>
        </p14:section>
        <p14:section name="Optional Components" id="{5D9C9D25-F193-4E3C-8E41-E580CD8313B7}">
          <p14:sldIdLst>
            <p14:sldId id="474"/>
            <p14:sldId id="475"/>
            <p14:sldId id="484"/>
            <p14:sldId id="47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BC46"/>
    <a:srgbClr val="EF4423"/>
    <a:srgbClr val="457EC1"/>
    <a:srgbClr val="59CC0E"/>
    <a:srgbClr val="0087FF"/>
    <a:srgbClr val="FF3C00"/>
    <a:srgbClr val="FFFFFF"/>
    <a:srgbClr val="F8F57B"/>
    <a:srgbClr val="000000"/>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128" autoAdjust="0"/>
    <p:restoredTop sz="88659" autoAdjust="0"/>
  </p:normalViewPr>
  <p:slideViewPr>
    <p:cSldViewPr snapToGrid="0" snapToObjects="1">
      <p:cViewPr varScale="1">
        <p:scale>
          <a:sx n="110" d="100"/>
          <a:sy n="110" d="100"/>
        </p:scale>
        <p:origin x="-738" y="-78"/>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21" Type="http://schemas.openxmlformats.org/officeDocument/2006/relationships/slide" Target="slides/slide8.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customXml" Target="../customXml/item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9/14/2011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9/14/2011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9/14/2011 4:40 PM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9/14/2011 4:40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2943817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2231195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3924132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819545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2286074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858544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3788729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1065884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3066207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2868415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1853160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9/14/2011 4:40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8</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38877011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9/14/2011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9/14/2011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9/14/2011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9/14/2011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9/14/2011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9/14/2011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9/14/2011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9/14/2011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9/14/2011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2506179108"/>
      </p:ext>
    </p:extLst>
  </p:cSld>
  <p:clrMapOvr>
    <a:masterClrMapping/>
  </p:clrMapOvr>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t>9/14/2011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9/14/2011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9/14/2011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9/14/2011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9/14/2011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9/14/2011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9/14/2011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18" Type="http://schemas.openxmlformats.org/officeDocument/2006/relationships/slideLayout" Target="../slideLayouts/slideLayout133.xml"/><Relationship Id="rId3" Type="http://schemas.openxmlformats.org/officeDocument/2006/relationships/slideLayout" Target="../slideLayouts/slideLayout118.xml"/><Relationship Id="rId21" Type="http://schemas.openxmlformats.org/officeDocument/2006/relationships/image" Target="../media/image1.png"/><Relationship Id="rId7" Type="http://schemas.openxmlformats.org/officeDocument/2006/relationships/slideLayout" Target="../slideLayouts/slideLayout122.xml"/><Relationship Id="rId12" Type="http://schemas.openxmlformats.org/officeDocument/2006/relationships/slideLayout" Target="../slideLayouts/slideLayout127.xml"/><Relationship Id="rId17" Type="http://schemas.openxmlformats.org/officeDocument/2006/relationships/slideLayout" Target="../slideLayouts/slideLayout132.xml"/><Relationship Id="rId2" Type="http://schemas.openxmlformats.org/officeDocument/2006/relationships/slideLayout" Target="../slideLayouts/slideLayout117.xml"/><Relationship Id="rId16" Type="http://schemas.openxmlformats.org/officeDocument/2006/relationships/slideLayout" Target="../slideLayouts/slideLayout131.xml"/><Relationship Id="rId20" Type="http://schemas.openxmlformats.org/officeDocument/2006/relationships/theme" Target="../theme/theme10.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10" Type="http://schemas.openxmlformats.org/officeDocument/2006/relationships/slideLayout" Target="../slideLayouts/slideLayout125.xml"/><Relationship Id="rId19" Type="http://schemas.openxmlformats.org/officeDocument/2006/relationships/slideLayout" Target="../slideLayouts/slideLayout134.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11.xml"/><Relationship Id="rId1" Type="http://schemas.openxmlformats.org/officeDocument/2006/relationships/slideLayout" Target="../slideLayouts/slideLayout13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pn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2.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18" Type="http://schemas.openxmlformats.org/officeDocument/2006/relationships/slideLayout" Target="../slideLayouts/slideLayout164.xml"/><Relationship Id="rId26" Type="http://schemas.openxmlformats.org/officeDocument/2006/relationships/theme" Target="../theme/theme13.xml"/><Relationship Id="rId3" Type="http://schemas.openxmlformats.org/officeDocument/2006/relationships/slideLayout" Target="../slideLayouts/slideLayout149.xml"/><Relationship Id="rId21" Type="http://schemas.openxmlformats.org/officeDocument/2006/relationships/slideLayout" Target="../slideLayouts/slideLayout167.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17" Type="http://schemas.openxmlformats.org/officeDocument/2006/relationships/slideLayout" Target="../slideLayouts/slideLayout163.xml"/><Relationship Id="rId25" Type="http://schemas.openxmlformats.org/officeDocument/2006/relationships/slideLayout" Target="../slideLayouts/slideLayout171.xml"/><Relationship Id="rId2" Type="http://schemas.openxmlformats.org/officeDocument/2006/relationships/slideLayout" Target="../slideLayouts/slideLayout148.xml"/><Relationship Id="rId16" Type="http://schemas.openxmlformats.org/officeDocument/2006/relationships/slideLayout" Target="../slideLayouts/slideLayout162.xml"/><Relationship Id="rId20" Type="http://schemas.openxmlformats.org/officeDocument/2006/relationships/slideLayout" Target="../slideLayouts/slideLayout166.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24" Type="http://schemas.openxmlformats.org/officeDocument/2006/relationships/slideLayout" Target="../slideLayouts/slideLayout170.xml"/><Relationship Id="rId5" Type="http://schemas.openxmlformats.org/officeDocument/2006/relationships/slideLayout" Target="../slideLayouts/slideLayout151.xml"/><Relationship Id="rId15" Type="http://schemas.openxmlformats.org/officeDocument/2006/relationships/slideLayout" Target="../slideLayouts/slideLayout161.xml"/><Relationship Id="rId23" Type="http://schemas.openxmlformats.org/officeDocument/2006/relationships/slideLayout" Target="../slideLayouts/slideLayout169.xml"/><Relationship Id="rId10" Type="http://schemas.openxmlformats.org/officeDocument/2006/relationships/slideLayout" Target="../slideLayouts/slideLayout156.xml"/><Relationship Id="rId19" Type="http://schemas.openxmlformats.org/officeDocument/2006/relationships/slideLayout" Target="../slideLayouts/slideLayout165.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slideLayout" Target="../slideLayouts/slideLayout160.xml"/><Relationship Id="rId22" Type="http://schemas.openxmlformats.org/officeDocument/2006/relationships/slideLayout" Target="../slideLayouts/slideLayout16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image" Target="../media/image1.pn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theme" Target="../theme/theme7.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96.xml"/><Relationship Id="rId1" Type="http://schemas.openxmlformats.org/officeDocument/2006/relationships/slideLayout" Target="../slideLayouts/slideLayout95.xml"/><Relationship Id="rId4"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3" Type="http://schemas.openxmlformats.org/officeDocument/2006/relationships/slideLayout" Target="../slideLayouts/slideLayout99.xml"/><Relationship Id="rId21" Type="http://schemas.openxmlformats.org/officeDocument/2006/relationships/image" Target="../media/image1.png"/><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theme" Target="../theme/theme9.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898" r:id="rId16"/>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 id="2147483855" r:id="rId17"/>
    <p:sldLayoutId id="2147483856" r:id="rId18"/>
    <p:sldLayoutId id="2147483857"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859"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888" r:id="rId16"/>
    <p:sldLayoutId id="2147483889" r:id="rId17"/>
    <p:sldLayoutId id="2147483890" r:id="rId18"/>
    <p:sldLayoutId id="2147483891" r:id="rId19"/>
    <p:sldLayoutId id="2147483892" r:id="rId20"/>
    <p:sldLayoutId id="2147483893" r:id="rId21"/>
    <p:sldLayoutId id="2147483894" r:id="rId22"/>
    <p:sldLayoutId id="2147483895" r:id="rId23"/>
    <p:sldLayoutId id="2147483896" r:id="rId24"/>
    <p:sldLayoutId id="2147483897"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816" r:id="rId1"/>
    <p:sldLayoutId id="2147483817" r:id="rId2"/>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 id="2147483836" r:id="rId18"/>
    <p:sldLayoutId id="2147483837"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Testing Wi-Fi networking devices</a:t>
            </a:r>
          </a:p>
        </p:txBody>
      </p:sp>
      <p:sp>
        <p:nvSpPr>
          <p:cNvPr id="3" name="Subtitle 2"/>
          <p:cNvSpPr>
            <a:spLocks noGrp="1"/>
          </p:cNvSpPr>
          <p:nvPr>
            <p:ph type="subTitle" idx="1"/>
          </p:nvPr>
        </p:nvSpPr>
        <p:spPr>
          <a:xfrm>
            <a:off x="969965" y="3476298"/>
            <a:ext cx="6840536" cy="463255"/>
          </a:xfrm>
        </p:spPr>
        <p:txBody>
          <a:bodyPr/>
          <a:lstStyle/>
          <a:p>
            <a:r>
              <a:rPr lang="en-US" dirty="0" smtClean="0">
                <a:latin typeface="+mj-lt"/>
              </a:rPr>
              <a:t>Sumeet Mittal</a:t>
            </a:r>
          </a:p>
          <a:p>
            <a:r>
              <a:rPr lang="en-US" dirty="0" smtClean="0"/>
              <a:t>Program Manager</a:t>
            </a:r>
          </a:p>
        </p:txBody>
      </p:sp>
      <p:sp>
        <p:nvSpPr>
          <p:cNvPr id="9" name="Text Placeholder 8"/>
          <p:cNvSpPr>
            <a:spLocks noGrp="1"/>
          </p:cNvSpPr>
          <p:nvPr>
            <p:ph type="body" sz="quarter" idx="10"/>
          </p:nvPr>
        </p:nvSpPr>
        <p:spPr/>
        <p:txBody>
          <a:bodyPr/>
          <a:lstStyle/>
          <a:p>
            <a:r>
              <a:rPr lang="en-US" dirty="0" smtClean="0"/>
              <a:t>HW-970P</a:t>
            </a:r>
            <a:endParaRPr lang="en-US" dirty="0"/>
          </a:p>
        </p:txBody>
      </p:sp>
      <p:sp>
        <p:nvSpPr>
          <p:cNvPr id="5" name="Subtitle 2"/>
          <p:cNvSpPr txBox="1">
            <a:spLocks/>
          </p:cNvSpPr>
          <p:nvPr/>
        </p:nvSpPr>
        <p:spPr>
          <a:xfrm>
            <a:off x="969965" y="4665797"/>
            <a:ext cx="6840536" cy="463255"/>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SzPct val="90000"/>
              <a:buFont typeface="Arial" pitchFamily="34" charset="0"/>
              <a:buNone/>
              <a:defRPr sz="3200" kern="1200">
                <a:gradFill>
                  <a:gsLst>
                    <a:gs pos="0">
                      <a:schemeClr val="accent1"/>
                    </a:gs>
                    <a:gs pos="86000">
                      <a:schemeClr val="accent1"/>
                    </a:gs>
                  </a:gsLst>
                  <a:lin ang="5400000" scaled="0"/>
                </a:gradFill>
                <a:latin typeface="+mn-lt"/>
                <a:ea typeface="+mn-ea"/>
                <a:cs typeface="+mn-cs"/>
              </a:defRPr>
            </a:lvl1pPr>
            <a:lvl2pPr marL="457182" indent="0" algn="ctr" defTabSz="914363" rtl="0" eaLnBrk="1" latinLnBrk="0" hangingPunct="1">
              <a:lnSpc>
                <a:spcPct val="90000"/>
              </a:lnSpc>
              <a:spcBef>
                <a:spcPct val="20000"/>
              </a:spcBef>
              <a:buSzPct val="90000"/>
              <a:buFont typeface="Arial" pitchFamily="34" charset="0"/>
              <a:buNone/>
              <a:defRPr sz="2800" kern="1200">
                <a:solidFill>
                  <a:schemeClr val="tx1">
                    <a:tint val="75000"/>
                  </a:schemeClr>
                </a:solidFill>
                <a:latin typeface="+mn-lt"/>
                <a:ea typeface="+mn-ea"/>
                <a:cs typeface="+mn-cs"/>
              </a:defRPr>
            </a:lvl2pPr>
            <a:lvl3pPr marL="914363" indent="0" algn="ctr" defTabSz="914363" rtl="0" eaLnBrk="1" latinLnBrk="0" hangingPunct="1">
              <a:lnSpc>
                <a:spcPct val="90000"/>
              </a:lnSpc>
              <a:spcBef>
                <a:spcPct val="20000"/>
              </a:spcBef>
              <a:buSzPct val="90000"/>
              <a:buFont typeface="Arial" pitchFamily="34" charset="0"/>
              <a:buNone/>
              <a:defRPr sz="2400" kern="1200">
                <a:solidFill>
                  <a:schemeClr val="tx1">
                    <a:tint val="75000"/>
                  </a:schemeClr>
                </a:solidFill>
                <a:latin typeface="+mn-lt"/>
                <a:ea typeface="+mn-ea"/>
                <a:cs typeface="+mn-cs"/>
              </a:defRPr>
            </a:lvl3pPr>
            <a:lvl4pPr marL="1371545" indent="0" algn="ctr" defTabSz="914363" rtl="0" eaLnBrk="1" latinLnBrk="0" hangingPunct="1">
              <a:lnSpc>
                <a:spcPct val="90000"/>
              </a:lnSpc>
              <a:spcBef>
                <a:spcPct val="20000"/>
              </a:spcBef>
              <a:buSzPct val="90000"/>
              <a:buFont typeface="Arial" pitchFamily="34" charset="0"/>
              <a:buNone/>
              <a:defRPr sz="2000" kern="1200">
                <a:solidFill>
                  <a:schemeClr val="tx1">
                    <a:tint val="75000"/>
                  </a:schemeClr>
                </a:solidFill>
                <a:latin typeface="+mn-lt"/>
                <a:ea typeface="+mn-ea"/>
                <a:cs typeface="+mn-cs"/>
              </a:defRPr>
            </a:lvl4pPr>
            <a:lvl5pPr marL="1828727" indent="0" algn="ctr" defTabSz="914363" rtl="0" eaLnBrk="1" latinLnBrk="0" hangingPunct="1">
              <a:lnSpc>
                <a:spcPct val="90000"/>
              </a:lnSpc>
              <a:spcBef>
                <a:spcPct val="20000"/>
              </a:spcBef>
              <a:buSzPct val="90000"/>
              <a:buFont typeface="Arial" pitchFamily="34" charset="0"/>
              <a:buNone/>
              <a:defRPr sz="2000" kern="1200">
                <a:solidFill>
                  <a:schemeClr val="tx1">
                    <a:tint val="75000"/>
                  </a:schemeClr>
                </a:solidFill>
                <a:latin typeface="+mn-lt"/>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smtClean="0">
                <a:latin typeface="+mj-lt"/>
              </a:rPr>
              <a:t>Mark Clear</a:t>
            </a:r>
          </a:p>
          <a:p>
            <a:r>
              <a:rPr lang="en-US" dirty="0" smtClean="0"/>
              <a:t>Senior Test Lead</a:t>
            </a:r>
          </a:p>
          <a:p>
            <a:endParaRPr lang="en-US" dirty="0" smtClean="0"/>
          </a:p>
          <a:p>
            <a:r>
              <a:rPr lang="en-US" dirty="0" smtClean="0"/>
              <a:t>Microsoft Corporation</a:t>
            </a:r>
            <a:endParaRPr lang="en-US" dirty="0"/>
          </a:p>
        </p:txBody>
      </p:sp>
    </p:spTree>
    <p:extLst>
      <p:ext uri="{BB962C8B-B14F-4D97-AF65-F5344CB8AC3E}">
        <p14:creationId xmlns:p14="http://schemas.microsoft.com/office/powerpoint/2010/main" val="1082811341"/>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291788710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strips dir="l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2075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Wi-Fi Tool: </a:t>
            </a:r>
            <a:r>
              <a:rPr lang="en-US" dirty="0" err="1"/>
              <a:t>DPCISRTest</a:t>
            </a:r>
            <a:endParaRPr lang="en-US" dirty="0"/>
          </a:p>
        </p:txBody>
      </p:sp>
      <p:sp>
        <p:nvSpPr>
          <p:cNvPr id="3" name="Content Placeholder 2"/>
          <p:cNvSpPr>
            <a:spLocks noGrp="1"/>
          </p:cNvSpPr>
          <p:nvPr>
            <p:ph idx="1"/>
          </p:nvPr>
        </p:nvSpPr>
        <p:spPr>
          <a:xfrm>
            <a:off x="519112" y="1447800"/>
            <a:ext cx="11149013" cy="4912114"/>
          </a:xfrm>
        </p:spPr>
        <p:txBody>
          <a:bodyPr/>
          <a:lstStyle/>
          <a:p>
            <a:r>
              <a:rPr lang="en-US" dirty="0" smtClean="0"/>
              <a:t>Overview</a:t>
            </a:r>
          </a:p>
          <a:p>
            <a:pPr lvl="1"/>
            <a:r>
              <a:rPr lang="en-US" dirty="0" smtClean="0"/>
              <a:t>TAEF based tool for measuring DPC/ISR frequency and duration</a:t>
            </a:r>
          </a:p>
          <a:p>
            <a:r>
              <a:rPr lang="en-US" dirty="0" smtClean="0"/>
              <a:t>Common Use Cases</a:t>
            </a:r>
          </a:p>
          <a:p>
            <a:pPr lvl="1"/>
            <a:r>
              <a:rPr lang="en-US" dirty="0" smtClean="0"/>
              <a:t>Finding </a:t>
            </a:r>
            <a:r>
              <a:rPr lang="en-US" dirty="0"/>
              <a:t>o</a:t>
            </a:r>
            <a:r>
              <a:rPr lang="en-US" dirty="0" smtClean="0"/>
              <a:t>veractive interrupts</a:t>
            </a:r>
          </a:p>
          <a:p>
            <a:pPr lvl="1"/>
            <a:r>
              <a:rPr lang="en-US" dirty="0" smtClean="0"/>
              <a:t>Finding long DPC interrupts</a:t>
            </a:r>
          </a:p>
          <a:p>
            <a:pPr lvl="1"/>
            <a:r>
              <a:rPr lang="en-US" dirty="0" smtClean="0"/>
              <a:t>Finding DPC “storm” or bursts</a:t>
            </a:r>
          </a:p>
          <a:p>
            <a:r>
              <a:rPr lang="en-US" dirty="0" smtClean="0"/>
              <a:t>Command Line</a:t>
            </a:r>
          </a:p>
          <a:p>
            <a:pPr lvl="1"/>
            <a:r>
              <a:rPr lang="en-US" dirty="0"/>
              <a:t>te.exe DpcIsr.Tests.dll /</a:t>
            </a:r>
            <a:r>
              <a:rPr lang="en-US" dirty="0" err="1"/>
              <a:t>p:ProfileFileName</a:t>
            </a:r>
            <a:r>
              <a:rPr lang="en-US" dirty="0"/>
              <a:t>=&lt;</a:t>
            </a:r>
            <a:r>
              <a:rPr lang="en-US" dirty="0" err="1"/>
              <a:t>WlanProfileFileName</a:t>
            </a:r>
            <a:r>
              <a:rPr lang="en-US" dirty="0" smtClean="0"/>
              <a:t>&gt;</a:t>
            </a:r>
          </a:p>
          <a:p>
            <a:r>
              <a:rPr lang="en-US" dirty="0" smtClean="0"/>
              <a:t>Where to find it</a:t>
            </a:r>
          </a:p>
          <a:p>
            <a:pPr lvl="1"/>
            <a:r>
              <a:rPr lang="en-US" dirty="0" smtClean="0"/>
              <a:t>Available in WLK, WDK and MS Connect</a:t>
            </a:r>
          </a:p>
        </p:txBody>
      </p:sp>
    </p:spTree>
    <p:extLst>
      <p:ext uri="{BB962C8B-B14F-4D97-AF65-F5344CB8AC3E}">
        <p14:creationId xmlns:p14="http://schemas.microsoft.com/office/powerpoint/2010/main" val="238449724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Wi-Fi Tool: </a:t>
            </a:r>
            <a:r>
              <a:rPr lang="en-US" dirty="0" err="1"/>
              <a:t>MagicPacketGenerator</a:t>
            </a:r>
            <a:endParaRPr lang="en-US" dirty="0"/>
          </a:p>
        </p:txBody>
      </p:sp>
      <p:sp>
        <p:nvSpPr>
          <p:cNvPr id="3" name="Content Placeholder 2"/>
          <p:cNvSpPr>
            <a:spLocks noGrp="1"/>
          </p:cNvSpPr>
          <p:nvPr>
            <p:ph idx="1"/>
          </p:nvPr>
        </p:nvSpPr>
        <p:spPr>
          <a:xfrm>
            <a:off x="519112" y="1447800"/>
            <a:ext cx="11149013" cy="4739759"/>
          </a:xfrm>
        </p:spPr>
        <p:txBody>
          <a:bodyPr/>
          <a:lstStyle/>
          <a:p>
            <a:r>
              <a:rPr lang="en-US" dirty="0" smtClean="0"/>
              <a:t>Overview</a:t>
            </a:r>
          </a:p>
          <a:p>
            <a:pPr lvl="1"/>
            <a:r>
              <a:rPr lang="en-US" dirty="0" err="1" smtClean="0"/>
              <a:t>MagicPacketGenerator</a:t>
            </a:r>
            <a:r>
              <a:rPr lang="en-US" dirty="0" smtClean="0"/>
              <a:t> is used for testing AOAC and wake functionality</a:t>
            </a:r>
          </a:p>
          <a:p>
            <a:r>
              <a:rPr lang="en-US" dirty="0" smtClean="0"/>
              <a:t>Common Use Cases</a:t>
            </a:r>
          </a:p>
          <a:p>
            <a:pPr lvl="1"/>
            <a:r>
              <a:rPr lang="en-US" dirty="0" smtClean="0"/>
              <a:t>Sending remote magic packet to test Wi-Fi wake capabilities on local machine</a:t>
            </a:r>
          </a:p>
          <a:p>
            <a:r>
              <a:rPr lang="en-US" dirty="0" smtClean="0"/>
              <a:t>Command Line</a:t>
            </a:r>
          </a:p>
          <a:p>
            <a:pPr lvl="1"/>
            <a:r>
              <a:rPr lang="en-US" dirty="0"/>
              <a:t>magicpacketgenerator.exe </a:t>
            </a:r>
            <a:r>
              <a:rPr lang="en-US" dirty="0" smtClean="0"/>
              <a:t>&lt;MAC address&gt; </a:t>
            </a:r>
            <a:r>
              <a:rPr lang="en-US" dirty="0"/>
              <a:t>[port#] [</a:t>
            </a:r>
            <a:r>
              <a:rPr lang="en-US" dirty="0" err="1"/>
              <a:t>packetcount</a:t>
            </a:r>
            <a:r>
              <a:rPr lang="en-US" dirty="0"/>
              <a:t>]</a:t>
            </a:r>
            <a:endParaRPr lang="en-US" dirty="0" smtClean="0"/>
          </a:p>
          <a:p>
            <a:r>
              <a:rPr lang="en-US" dirty="0" smtClean="0"/>
              <a:t>Where to find it</a:t>
            </a:r>
          </a:p>
          <a:p>
            <a:pPr lvl="1"/>
            <a:r>
              <a:rPr lang="en-US" dirty="0" smtClean="0"/>
              <a:t>Available on MS Connect, WDK in future</a:t>
            </a:r>
          </a:p>
        </p:txBody>
      </p:sp>
    </p:spTree>
    <p:extLst>
      <p:ext uri="{BB962C8B-B14F-4D97-AF65-F5344CB8AC3E}">
        <p14:creationId xmlns:p14="http://schemas.microsoft.com/office/powerpoint/2010/main" val="347212414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Wi-Fi Windows Certification </a:t>
            </a:r>
            <a:r>
              <a:rPr lang="en-US" dirty="0" smtClean="0"/>
              <a:t>Program</a:t>
            </a:r>
            <a:endParaRPr lang="en-US" dirty="0"/>
          </a:p>
        </p:txBody>
      </p:sp>
      <p:sp>
        <p:nvSpPr>
          <p:cNvPr id="3" name="Content Placeholder 2"/>
          <p:cNvSpPr>
            <a:spLocks noGrp="1"/>
          </p:cNvSpPr>
          <p:nvPr>
            <p:ph idx="1"/>
          </p:nvPr>
        </p:nvSpPr>
        <p:spPr>
          <a:xfrm>
            <a:off x="519112" y="1447800"/>
            <a:ext cx="11149013" cy="4776692"/>
          </a:xfrm>
        </p:spPr>
        <p:txBody>
          <a:bodyPr/>
          <a:lstStyle/>
          <a:p>
            <a:r>
              <a:rPr lang="en-US" dirty="0" smtClean="0"/>
              <a:t>Available in the WLK</a:t>
            </a:r>
          </a:p>
          <a:p>
            <a:r>
              <a:rPr lang="en-US" dirty="0"/>
              <a:t>R</a:t>
            </a:r>
            <a:r>
              <a:rPr lang="en-US" dirty="0" smtClean="0"/>
              <a:t>unning the Wi-Fi certification content</a:t>
            </a:r>
          </a:p>
          <a:p>
            <a:pPr lvl="1"/>
            <a:r>
              <a:rPr lang="en-US" dirty="0" smtClean="0"/>
              <a:t>Open “WLK 2.0 studio”</a:t>
            </a:r>
          </a:p>
          <a:p>
            <a:pPr lvl="1"/>
            <a:r>
              <a:rPr lang="en-US" dirty="0" smtClean="0"/>
              <a:t>Create new project</a:t>
            </a:r>
          </a:p>
          <a:p>
            <a:pPr lvl="1"/>
            <a:r>
              <a:rPr lang="en-US" dirty="0" smtClean="0"/>
              <a:t>Select machine pool</a:t>
            </a:r>
          </a:p>
          <a:p>
            <a:pPr lvl="1"/>
            <a:r>
              <a:rPr lang="en-US" dirty="0" smtClean="0"/>
              <a:t>Select DUT WLAN card</a:t>
            </a:r>
          </a:p>
          <a:p>
            <a:pPr lvl="1"/>
            <a:r>
              <a:rPr lang="en-US" dirty="0" smtClean="0"/>
              <a:t>Select Tests to run …. Execute</a:t>
            </a:r>
          </a:p>
          <a:p>
            <a:pPr lvl="1"/>
            <a:r>
              <a:rPr lang="en-US" dirty="0" smtClean="0"/>
              <a:t>Select SUT and </a:t>
            </a:r>
            <a:r>
              <a:rPr lang="en-US" dirty="0" err="1" smtClean="0"/>
              <a:t>TestSoftAP</a:t>
            </a:r>
            <a:r>
              <a:rPr lang="en-US" dirty="0" smtClean="0"/>
              <a:t> for each job</a:t>
            </a:r>
          </a:p>
          <a:p>
            <a:pPr marL="460375" lvl="1" indent="0">
              <a:buNone/>
            </a:pPr>
            <a:endParaRPr lang="en-US" dirty="0" smtClean="0"/>
          </a:p>
          <a:p>
            <a:pPr lvl="1"/>
            <a:endParaRPr lang="en-US" dirty="0" smtClean="0"/>
          </a:p>
        </p:txBody>
      </p:sp>
    </p:spTree>
    <p:extLst>
      <p:ext uri="{BB962C8B-B14F-4D97-AF65-F5344CB8AC3E}">
        <p14:creationId xmlns:p14="http://schemas.microsoft.com/office/powerpoint/2010/main" val="295604393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Features tested </a:t>
            </a:r>
            <a:endParaRPr lang="en-US" dirty="0"/>
          </a:p>
        </p:txBody>
      </p:sp>
      <p:sp>
        <p:nvSpPr>
          <p:cNvPr id="3" name="Content Placeholder 2"/>
          <p:cNvSpPr>
            <a:spLocks noGrp="1"/>
          </p:cNvSpPr>
          <p:nvPr>
            <p:ph idx="1"/>
          </p:nvPr>
        </p:nvSpPr>
        <p:spPr>
          <a:xfrm>
            <a:off x="519112" y="1447800"/>
            <a:ext cx="11149013" cy="2609945"/>
          </a:xfrm>
        </p:spPr>
        <p:txBody>
          <a:bodyPr/>
          <a:lstStyle/>
          <a:p>
            <a:r>
              <a:rPr lang="en-US" dirty="0" smtClean="0"/>
              <a:t>Wi-Fi Direct</a:t>
            </a:r>
          </a:p>
          <a:p>
            <a:r>
              <a:rPr lang="en-US" dirty="0" smtClean="0"/>
              <a:t>Network List Offload</a:t>
            </a:r>
          </a:p>
          <a:p>
            <a:r>
              <a:rPr lang="en-US" dirty="0" smtClean="0"/>
              <a:t>802.11w – Protected Management Frames</a:t>
            </a:r>
          </a:p>
          <a:p>
            <a:r>
              <a:rPr lang="en-US" dirty="0" smtClean="0"/>
              <a:t>Wake on wireless LAN</a:t>
            </a:r>
          </a:p>
          <a:p>
            <a:r>
              <a:rPr lang="en-US" dirty="0" smtClean="0"/>
              <a:t>Always On Always Connected</a:t>
            </a:r>
            <a:endParaRPr lang="en-US" dirty="0"/>
          </a:p>
        </p:txBody>
      </p:sp>
    </p:spTree>
    <p:extLst>
      <p:ext uri="{BB962C8B-B14F-4D97-AF65-F5344CB8AC3E}">
        <p14:creationId xmlns:p14="http://schemas.microsoft.com/office/powerpoint/2010/main" val="346649557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519112" y="1447800"/>
            <a:ext cx="11149013" cy="2757678"/>
          </a:xfrm>
        </p:spPr>
        <p:txBody>
          <a:bodyPr/>
          <a:lstStyle/>
          <a:p>
            <a:pPr>
              <a:lnSpc>
                <a:spcPct val="100000"/>
              </a:lnSpc>
            </a:pPr>
            <a:r>
              <a:rPr lang="en-US" dirty="0" smtClean="0"/>
              <a:t>Stand alone Wi-Fi tools available in WDK</a:t>
            </a:r>
          </a:p>
          <a:p>
            <a:pPr>
              <a:lnSpc>
                <a:spcPct val="100000"/>
              </a:lnSpc>
            </a:pPr>
            <a:r>
              <a:rPr lang="en-US" dirty="0" smtClean="0"/>
              <a:t>Wi-Fi Windows Certification Program test content</a:t>
            </a:r>
          </a:p>
          <a:p>
            <a:pPr>
              <a:lnSpc>
                <a:spcPct val="100000"/>
              </a:lnSpc>
            </a:pPr>
            <a:r>
              <a:rPr lang="en-US" dirty="0" smtClean="0"/>
              <a:t>Demo of running Wi-Fi Windows Certification tests</a:t>
            </a:r>
          </a:p>
          <a:p>
            <a:endParaRPr lang="en-US" dirty="0" smtClean="0"/>
          </a:p>
          <a:p>
            <a:endParaRPr lang="en-US" dirty="0"/>
          </a:p>
        </p:txBody>
      </p:sp>
    </p:spTree>
    <p:extLst>
      <p:ext uri="{BB962C8B-B14F-4D97-AF65-F5344CB8AC3E}">
        <p14:creationId xmlns:p14="http://schemas.microsoft.com/office/powerpoint/2010/main" val="346307006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Wi-Fi standalone tools</a:t>
            </a:r>
            <a:endParaRPr lang="en-US" dirty="0"/>
          </a:p>
        </p:txBody>
      </p:sp>
      <p:sp>
        <p:nvSpPr>
          <p:cNvPr id="3" name="Content Placeholder 2"/>
          <p:cNvSpPr>
            <a:spLocks noGrp="1"/>
          </p:cNvSpPr>
          <p:nvPr>
            <p:ph idx="1"/>
          </p:nvPr>
        </p:nvSpPr>
        <p:spPr>
          <a:xfrm>
            <a:off x="519112" y="1447800"/>
            <a:ext cx="11149013" cy="2068259"/>
          </a:xfrm>
        </p:spPr>
        <p:txBody>
          <a:bodyPr/>
          <a:lstStyle/>
          <a:p>
            <a:r>
              <a:rPr lang="en-US" dirty="0" err="1" smtClean="0"/>
              <a:t>WFDTestTool</a:t>
            </a:r>
            <a:endParaRPr lang="en-US" dirty="0" smtClean="0"/>
          </a:p>
          <a:p>
            <a:r>
              <a:rPr lang="en-US" dirty="0" err="1" smtClean="0"/>
              <a:t>VWifiStress</a:t>
            </a:r>
            <a:endParaRPr lang="en-US" dirty="0" smtClean="0"/>
          </a:p>
          <a:p>
            <a:endParaRPr lang="en-US" dirty="0"/>
          </a:p>
          <a:p>
            <a:r>
              <a:rPr lang="en-US" dirty="0" smtClean="0"/>
              <a:t>Available today in the WDK</a:t>
            </a:r>
          </a:p>
        </p:txBody>
      </p:sp>
    </p:spTree>
    <p:extLst>
      <p:ext uri="{BB962C8B-B14F-4D97-AF65-F5344CB8AC3E}">
        <p14:creationId xmlns:p14="http://schemas.microsoft.com/office/powerpoint/2010/main" val="57014262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Wi-Fi Tool: </a:t>
            </a:r>
            <a:r>
              <a:rPr lang="en-US" dirty="0" err="1" smtClean="0"/>
              <a:t>WFDTestTool</a:t>
            </a:r>
            <a:endParaRPr lang="en-US" dirty="0"/>
          </a:p>
        </p:txBody>
      </p:sp>
      <p:sp>
        <p:nvSpPr>
          <p:cNvPr id="3" name="Content Placeholder 2"/>
          <p:cNvSpPr>
            <a:spLocks noGrp="1"/>
          </p:cNvSpPr>
          <p:nvPr>
            <p:ph idx="1"/>
          </p:nvPr>
        </p:nvSpPr>
        <p:spPr>
          <a:xfrm>
            <a:off x="519112" y="1447800"/>
            <a:ext cx="11149013" cy="4844403"/>
          </a:xfrm>
        </p:spPr>
        <p:txBody>
          <a:bodyPr/>
          <a:lstStyle/>
          <a:p>
            <a:r>
              <a:rPr lang="en-US" dirty="0" smtClean="0"/>
              <a:t>Overview</a:t>
            </a:r>
          </a:p>
          <a:p>
            <a:pPr lvl="1"/>
            <a:r>
              <a:rPr lang="en-US" dirty="0" smtClean="0"/>
              <a:t>Used for PC to PC Wi-Fi Direct testing </a:t>
            </a:r>
          </a:p>
          <a:p>
            <a:r>
              <a:rPr lang="en-US" dirty="0" smtClean="0"/>
              <a:t>Common Use Cases</a:t>
            </a:r>
          </a:p>
          <a:p>
            <a:pPr lvl="1"/>
            <a:r>
              <a:rPr lang="en-US" dirty="0"/>
              <a:t>Make the PC discoverable</a:t>
            </a:r>
          </a:p>
          <a:p>
            <a:pPr lvl="1"/>
            <a:r>
              <a:rPr lang="en-US" dirty="0"/>
              <a:t>Discover other </a:t>
            </a:r>
            <a:r>
              <a:rPr lang="en-US" dirty="0" err="1"/>
              <a:t>WifiDirect</a:t>
            </a:r>
            <a:r>
              <a:rPr lang="en-US" dirty="0"/>
              <a:t> devices</a:t>
            </a:r>
          </a:p>
          <a:p>
            <a:pPr lvl="1"/>
            <a:r>
              <a:rPr lang="en-US" dirty="0"/>
              <a:t>Initiate </a:t>
            </a:r>
            <a:r>
              <a:rPr lang="en-US" dirty="0" err="1"/>
              <a:t>WifiDirect</a:t>
            </a:r>
            <a:r>
              <a:rPr lang="en-US" dirty="0"/>
              <a:t> pairing</a:t>
            </a:r>
          </a:p>
          <a:p>
            <a:pPr lvl="1"/>
            <a:r>
              <a:rPr lang="en-US" dirty="0"/>
              <a:t>Establish </a:t>
            </a:r>
            <a:r>
              <a:rPr lang="en-US" dirty="0" err="1"/>
              <a:t>WifiDirect</a:t>
            </a:r>
            <a:r>
              <a:rPr lang="en-US" dirty="0"/>
              <a:t> connections to previously paired </a:t>
            </a:r>
            <a:r>
              <a:rPr lang="en-US" dirty="0" smtClean="0"/>
              <a:t>devices</a:t>
            </a:r>
          </a:p>
          <a:p>
            <a:pPr lvl="1"/>
            <a:r>
              <a:rPr lang="en-US" dirty="0" smtClean="0"/>
              <a:t>Start an Autonomous GO </a:t>
            </a:r>
            <a:endParaRPr lang="en-US" dirty="0"/>
          </a:p>
          <a:p>
            <a:r>
              <a:rPr lang="en-US" dirty="0" smtClean="0"/>
              <a:t>Command Line</a:t>
            </a:r>
          </a:p>
          <a:p>
            <a:pPr lvl="1"/>
            <a:r>
              <a:rPr lang="en-US" dirty="0"/>
              <a:t>i</a:t>
            </a:r>
            <a:r>
              <a:rPr lang="en-US" dirty="0" smtClean="0"/>
              <a:t>hv.wfdtesttool.exe /? – for usage guidelines</a:t>
            </a:r>
          </a:p>
        </p:txBody>
      </p:sp>
    </p:spTree>
    <p:extLst>
      <p:ext uri="{BB962C8B-B14F-4D97-AF65-F5344CB8AC3E}">
        <p14:creationId xmlns:p14="http://schemas.microsoft.com/office/powerpoint/2010/main" val="314490735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Wi-Fi Tool: </a:t>
            </a:r>
            <a:r>
              <a:rPr lang="en-US" dirty="0" err="1"/>
              <a:t>VWifiStress</a:t>
            </a:r>
            <a:endParaRPr lang="en-US" dirty="0"/>
          </a:p>
        </p:txBody>
      </p:sp>
      <p:sp>
        <p:nvSpPr>
          <p:cNvPr id="3" name="Content Placeholder 2"/>
          <p:cNvSpPr>
            <a:spLocks noGrp="1"/>
          </p:cNvSpPr>
          <p:nvPr>
            <p:ph idx="1"/>
          </p:nvPr>
        </p:nvSpPr>
        <p:spPr>
          <a:xfrm>
            <a:off x="519112" y="1447800"/>
            <a:ext cx="11149013" cy="3724096"/>
          </a:xfrm>
        </p:spPr>
        <p:txBody>
          <a:bodyPr/>
          <a:lstStyle/>
          <a:p>
            <a:r>
              <a:rPr lang="en-US" dirty="0" smtClean="0"/>
              <a:t>Overview</a:t>
            </a:r>
          </a:p>
          <a:p>
            <a:pPr lvl="1"/>
            <a:r>
              <a:rPr lang="en-US" dirty="0" smtClean="0"/>
              <a:t>Command line Wi-Fi stress tool used to stress the </a:t>
            </a:r>
            <a:r>
              <a:rPr lang="en-US" dirty="0"/>
              <a:t>operating system and drivers via WLAN API’s </a:t>
            </a:r>
            <a:endParaRPr lang="en-US" dirty="0" smtClean="0"/>
          </a:p>
          <a:p>
            <a:r>
              <a:rPr lang="en-US" dirty="0" smtClean="0"/>
              <a:t>Common Use Cases</a:t>
            </a:r>
          </a:p>
          <a:p>
            <a:pPr lvl="1"/>
            <a:r>
              <a:rPr lang="en-US" dirty="0" smtClean="0"/>
              <a:t>Finds driver reliability issues</a:t>
            </a:r>
          </a:p>
          <a:p>
            <a:r>
              <a:rPr lang="en-US" dirty="0" smtClean="0"/>
              <a:t>Command Line</a:t>
            </a:r>
          </a:p>
          <a:p>
            <a:pPr lvl="1"/>
            <a:r>
              <a:rPr lang="en-US" dirty="0" smtClean="0"/>
              <a:t>Vwifistress.exe </a:t>
            </a:r>
            <a:r>
              <a:rPr lang="en-US" dirty="0"/>
              <a:t>/s</a:t>
            </a:r>
            <a:r>
              <a:rPr lang="en-US" dirty="0" smtClean="0"/>
              <a:t>:&lt;enable sleep/resume&gt; </a:t>
            </a:r>
            <a:r>
              <a:rPr lang="en-US" dirty="0"/>
              <a:t>/t</a:t>
            </a:r>
            <a:r>
              <a:rPr lang="en-US" dirty="0" smtClean="0"/>
              <a:t>:&lt;time in sec&gt; </a:t>
            </a:r>
            <a:r>
              <a:rPr lang="en-US" dirty="0"/>
              <a:t>/p</a:t>
            </a:r>
            <a:r>
              <a:rPr lang="en-US" dirty="0" smtClean="0"/>
              <a:t>:&lt;</a:t>
            </a:r>
            <a:r>
              <a:rPr lang="en-US" dirty="0" err="1"/>
              <a:t>WlanProfileFileName</a:t>
            </a:r>
            <a:r>
              <a:rPr lang="en-US" dirty="0" smtClean="0"/>
              <a:t>&gt; /x:&lt;Stress </a:t>
            </a:r>
            <a:r>
              <a:rPr lang="en-US" dirty="0" err="1" smtClean="0"/>
              <a:t>Config</a:t>
            </a:r>
            <a:r>
              <a:rPr lang="en-US" dirty="0" smtClean="0"/>
              <a:t> xml&gt;</a:t>
            </a:r>
          </a:p>
        </p:txBody>
      </p:sp>
    </p:spTree>
    <p:extLst>
      <p:ext uri="{BB962C8B-B14F-4D97-AF65-F5344CB8AC3E}">
        <p14:creationId xmlns:p14="http://schemas.microsoft.com/office/powerpoint/2010/main" val="293167229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Wi-Fi Windows Certification </a:t>
            </a:r>
            <a:r>
              <a:rPr lang="en-US" dirty="0" smtClean="0"/>
              <a:t>Program</a:t>
            </a:r>
            <a:endParaRPr lang="en-US" dirty="0"/>
          </a:p>
        </p:txBody>
      </p:sp>
      <p:sp>
        <p:nvSpPr>
          <p:cNvPr id="3" name="Content Placeholder 2"/>
          <p:cNvSpPr>
            <a:spLocks noGrp="1"/>
          </p:cNvSpPr>
          <p:nvPr>
            <p:ph idx="1"/>
          </p:nvPr>
        </p:nvSpPr>
        <p:spPr>
          <a:xfrm>
            <a:off x="519112" y="1447800"/>
            <a:ext cx="11149013" cy="2880789"/>
          </a:xfrm>
        </p:spPr>
        <p:txBody>
          <a:bodyPr/>
          <a:lstStyle/>
          <a:p>
            <a:r>
              <a:rPr lang="en-US" dirty="0" smtClean="0"/>
              <a:t>Overview</a:t>
            </a:r>
          </a:p>
          <a:p>
            <a:pPr marL="863600" lvl="2" indent="-460375"/>
            <a:r>
              <a:rPr lang="en-US" sz="2800" dirty="0" smtClean="0"/>
              <a:t>Based on </a:t>
            </a:r>
            <a:r>
              <a:rPr lang="en-US" sz="2800" dirty="0" err="1" smtClean="0"/>
              <a:t>NDISTest</a:t>
            </a:r>
            <a:r>
              <a:rPr lang="en-US" sz="2800" dirty="0" smtClean="0"/>
              <a:t> framework</a:t>
            </a:r>
          </a:p>
          <a:p>
            <a:pPr marL="863600" lvl="2" indent="-460375"/>
            <a:r>
              <a:rPr lang="en-US" sz="2800" dirty="0" smtClean="0"/>
              <a:t>Multi-machine topology</a:t>
            </a:r>
            <a:endParaRPr lang="en-US" sz="2800" dirty="0"/>
          </a:p>
          <a:p>
            <a:r>
              <a:rPr lang="en-US" dirty="0" smtClean="0"/>
              <a:t>System Requirements</a:t>
            </a:r>
          </a:p>
          <a:p>
            <a:pPr lvl="1"/>
            <a:r>
              <a:rPr lang="en-US" dirty="0" smtClean="0"/>
              <a:t>3 machines – </a:t>
            </a:r>
            <a:r>
              <a:rPr lang="en-US" dirty="0" err="1" smtClean="0"/>
              <a:t>TestSoftAP</a:t>
            </a:r>
            <a:r>
              <a:rPr lang="en-US" dirty="0" smtClean="0"/>
              <a:t>, DUT, SUT</a:t>
            </a:r>
          </a:p>
          <a:p>
            <a:pPr lvl="1"/>
            <a:r>
              <a:rPr lang="en-US" dirty="0" smtClean="0"/>
              <a:t>AP w/ 802.11w support </a:t>
            </a:r>
          </a:p>
        </p:txBody>
      </p:sp>
      <p:grpSp>
        <p:nvGrpSpPr>
          <p:cNvPr id="4" name="Group 3"/>
          <p:cNvGrpSpPr/>
          <p:nvPr/>
        </p:nvGrpSpPr>
        <p:grpSpPr>
          <a:xfrm>
            <a:off x="6579395" y="1649186"/>
            <a:ext cx="5245894" cy="4294414"/>
            <a:chOff x="1704975" y="4157663"/>
            <a:chExt cx="5715000" cy="2520950"/>
          </a:xfrm>
        </p:grpSpPr>
        <p:grpSp>
          <p:nvGrpSpPr>
            <p:cNvPr id="5" name="Group 758"/>
            <p:cNvGrpSpPr>
              <a:grpSpLocks/>
            </p:cNvGrpSpPr>
            <p:nvPr/>
          </p:nvGrpSpPr>
          <p:grpSpPr bwMode="auto">
            <a:xfrm>
              <a:off x="3205165" y="6188075"/>
              <a:ext cx="1460501" cy="477838"/>
              <a:chOff x="1845" y="4093"/>
              <a:chExt cx="920" cy="301"/>
            </a:xfrm>
          </p:grpSpPr>
          <p:sp>
            <p:nvSpPr>
              <p:cNvPr id="26" name="Rectangle 25"/>
              <p:cNvSpPr>
                <a:spLocks noChangeArrowheads="1"/>
              </p:cNvSpPr>
              <p:nvPr/>
            </p:nvSpPr>
            <p:spPr bwMode="auto">
              <a:xfrm>
                <a:off x="1845" y="4093"/>
                <a:ext cx="74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0" dirty="0" err="1">
                    <a:solidFill>
                      <a:srgbClr val="FFFFFF"/>
                    </a:solidFill>
                    <a:effectLst/>
                  </a:rPr>
                  <a:t>NDISTest</a:t>
                </a:r>
                <a:r>
                  <a:rPr lang="en-US" sz="1300" b="0" dirty="0">
                    <a:solidFill>
                      <a:srgbClr val="FFFFFF"/>
                    </a:solidFill>
                    <a:effectLst/>
                  </a:rPr>
                  <a:t> Client</a:t>
                </a:r>
                <a:endParaRPr lang="en-US" sz="2000" dirty="0">
                  <a:effectLst>
                    <a:outerShdw blurRad="38100" dist="38100" dir="2700000" algn="tl">
                      <a:srgbClr val="000000"/>
                    </a:outerShdw>
                  </a:effectLst>
                </a:endParaRPr>
              </a:p>
            </p:txBody>
          </p:sp>
          <p:sp>
            <p:nvSpPr>
              <p:cNvPr id="27" name="Rectangle 26"/>
              <p:cNvSpPr>
                <a:spLocks noChangeArrowheads="1"/>
              </p:cNvSpPr>
              <p:nvPr/>
            </p:nvSpPr>
            <p:spPr bwMode="auto">
              <a:xfrm>
                <a:off x="1928" y="4202"/>
                <a:ext cx="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2000">
                  <a:effectLst>
                    <a:outerShdw blurRad="38100" dist="38100" dir="2700000" algn="tl">
                      <a:srgbClr val="000000"/>
                    </a:outerShdw>
                  </a:effectLst>
                </a:endParaRPr>
              </a:p>
            </p:txBody>
          </p:sp>
          <p:sp>
            <p:nvSpPr>
              <p:cNvPr id="28" name="Rectangle 27"/>
              <p:cNvSpPr>
                <a:spLocks noChangeArrowheads="1"/>
              </p:cNvSpPr>
              <p:nvPr/>
            </p:nvSpPr>
            <p:spPr bwMode="auto">
              <a:xfrm>
                <a:off x="1924" y="4220"/>
                <a:ext cx="841" cy="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0" dirty="0" smtClean="0">
                    <a:solidFill>
                      <a:srgbClr val="FFFFFF"/>
                    </a:solidFill>
                    <a:effectLst/>
                  </a:rPr>
                  <a:t>(Device Under Test)</a:t>
                </a:r>
                <a:endParaRPr lang="en-US" sz="2000" dirty="0">
                  <a:effectLst>
                    <a:outerShdw blurRad="38100" dist="38100" dir="2700000" algn="tl">
                      <a:srgbClr val="000000"/>
                    </a:outerShdw>
                  </a:effectLst>
                </a:endParaRPr>
              </a:p>
            </p:txBody>
          </p:sp>
        </p:grpSp>
        <p:grpSp>
          <p:nvGrpSpPr>
            <p:cNvPr id="6" name="Group 760"/>
            <p:cNvGrpSpPr>
              <a:grpSpLocks/>
            </p:cNvGrpSpPr>
            <p:nvPr/>
          </p:nvGrpSpPr>
          <p:grpSpPr bwMode="auto">
            <a:xfrm>
              <a:off x="4419600" y="5592763"/>
              <a:ext cx="3000375" cy="1085850"/>
              <a:chOff x="3178" y="4221"/>
              <a:chExt cx="1890" cy="684"/>
            </a:xfrm>
          </p:grpSpPr>
          <p:sp>
            <p:nvSpPr>
              <p:cNvPr id="19" name="Rectangle 18"/>
              <p:cNvSpPr>
                <a:spLocks noChangeArrowheads="1"/>
              </p:cNvSpPr>
              <p:nvPr/>
            </p:nvSpPr>
            <p:spPr bwMode="auto">
              <a:xfrm>
                <a:off x="3528" y="4604"/>
                <a:ext cx="78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0">
                    <a:solidFill>
                      <a:srgbClr val="FFFFFF"/>
                    </a:solidFill>
                    <a:effectLst/>
                  </a:rPr>
                  <a:t>NDISTest Server</a:t>
                </a:r>
                <a:endParaRPr lang="en-US" sz="2000">
                  <a:effectLst>
                    <a:outerShdw blurRad="38100" dist="38100" dir="2700000" algn="tl">
                      <a:srgbClr val="000000"/>
                    </a:outerShdw>
                  </a:effectLst>
                </a:endParaRPr>
              </a:p>
            </p:txBody>
          </p:sp>
          <p:sp>
            <p:nvSpPr>
              <p:cNvPr id="20" name="Rectangle 19"/>
              <p:cNvSpPr>
                <a:spLocks noChangeArrowheads="1"/>
              </p:cNvSpPr>
              <p:nvPr/>
            </p:nvSpPr>
            <p:spPr bwMode="auto">
              <a:xfrm>
                <a:off x="3178" y="4713"/>
                <a:ext cx="57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FFFFFF"/>
                    </a:solidFill>
                    <a:effectLst>
                      <a:outerShdw blurRad="38100" dist="38100" dir="2700000" algn="tl">
                        <a:srgbClr val="000000"/>
                      </a:outerShdw>
                    </a:effectLst>
                  </a:rPr>
                  <a:t>	</a:t>
                </a:r>
                <a:endParaRPr lang="en-US" sz="2000">
                  <a:effectLst>
                    <a:outerShdw blurRad="38100" dist="38100" dir="2700000" algn="tl">
                      <a:srgbClr val="000000"/>
                    </a:outerShdw>
                  </a:effectLst>
                </a:endParaRPr>
              </a:p>
            </p:txBody>
          </p:sp>
          <p:sp>
            <p:nvSpPr>
              <p:cNvPr id="21" name="Rectangle 20"/>
              <p:cNvSpPr>
                <a:spLocks noChangeArrowheads="1"/>
              </p:cNvSpPr>
              <p:nvPr/>
            </p:nvSpPr>
            <p:spPr bwMode="auto">
              <a:xfrm>
                <a:off x="5067" y="4221"/>
                <a:ext cx="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2000">
                  <a:effectLst>
                    <a:outerShdw blurRad="38100" dist="38100" dir="2700000" algn="tl">
                      <a:srgbClr val="000000"/>
                    </a:outerShdw>
                  </a:effectLst>
                </a:endParaRPr>
              </a:p>
            </p:txBody>
          </p:sp>
          <p:sp>
            <p:nvSpPr>
              <p:cNvPr id="22" name="Rectangle 6333"/>
              <p:cNvSpPr>
                <a:spLocks noChangeArrowheads="1"/>
              </p:cNvSpPr>
              <p:nvPr/>
            </p:nvSpPr>
            <p:spPr bwMode="auto">
              <a:xfrm>
                <a:off x="3991" y="4713"/>
                <a:ext cx="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2000">
                  <a:effectLst>
                    <a:outerShdw blurRad="38100" dist="38100" dir="2700000" algn="tl">
                      <a:srgbClr val="000000"/>
                    </a:outerShdw>
                  </a:effectLst>
                </a:endParaRPr>
              </a:p>
            </p:txBody>
          </p:sp>
          <p:sp>
            <p:nvSpPr>
              <p:cNvPr id="23" name="Rectangle 22"/>
              <p:cNvSpPr>
                <a:spLocks noChangeArrowheads="1"/>
              </p:cNvSpPr>
              <p:nvPr/>
            </p:nvSpPr>
            <p:spPr bwMode="auto">
              <a:xfrm>
                <a:off x="3611" y="4719"/>
                <a:ext cx="92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0">
                    <a:solidFill>
                      <a:srgbClr val="FFFFFF"/>
                    </a:solidFill>
                    <a:effectLst/>
                  </a:rPr>
                  <a:t>AP Devices #1 &amp; #2</a:t>
                </a:r>
                <a:endParaRPr lang="en-US" sz="2000">
                  <a:effectLst>
                    <a:outerShdw blurRad="38100" dist="38100" dir="2700000" algn="tl">
                      <a:srgbClr val="000000"/>
                    </a:outerShdw>
                  </a:effectLst>
                </a:endParaRPr>
              </a:p>
            </p:txBody>
          </p:sp>
          <p:sp>
            <p:nvSpPr>
              <p:cNvPr id="24" name="Rectangle 23"/>
              <p:cNvSpPr>
                <a:spLocks noChangeArrowheads="1"/>
              </p:cNvSpPr>
              <p:nvPr/>
            </p:nvSpPr>
            <p:spPr bwMode="auto">
              <a:xfrm>
                <a:off x="4253" y="4713"/>
                <a:ext cx="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2000">
                  <a:effectLst>
                    <a:outerShdw blurRad="38100" dist="38100" dir="2700000" algn="tl">
                      <a:srgbClr val="000000"/>
                    </a:outerShdw>
                  </a:effectLst>
                </a:endParaRPr>
              </a:p>
            </p:txBody>
          </p:sp>
          <p:sp>
            <p:nvSpPr>
              <p:cNvPr id="25" name="Rectangle 24"/>
              <p:cNvSpPr>
                <a:spLocks noChangeArrowheads="1"/>
              </p:cNvSpPr>
              <p:nvPr/>
            </p:nvSpPr>
            <p:spPr bwMode="auto">
              <a:xfrm>
                <a:off x="4303" y="4713"/>
                <a:ext cx="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sz="2000">
                  <a:effectLst>
                    <a:outerShdw blurRad="38100" dist="38100" dir="2700000" algn="tl">
                      <a:srgbClr val="000000"/>
                    </a:outerShdw>
                  </a:effectLst>
                </a:endParaRPr>
              </a:p>
            </p:txBody>
          </p:sp>
        </p:grpSp>
        <p:pic>
          <p:nvPicPr>
            <p:cNvPr id="7" name="Rectangle 133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4975" y="4157663"/>
              <a:ext cx="938213"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p:cNvGrpSpPr>
              <a:grpSpLocks/>
            </p:cNvGrpSpPr>
            <p:nvPr/>
          </p:nvGrpSpPr>
          <p:grpSpPr bwMode="auto">
            <a:xfrm>
              <a:off x="4846638" y="4614863"/>
              <a:ext cx="1057275" cy="371475"/>
              <a:chOff x="2138" y="3433"/>
              <a:chExt cx="666" cy="234"/>
            </a:xfrm>
          </p:grpSpPr>
          <p:sp>
            <p:nvSpPr>
              <p:cNvPr id="17" name="Rectangle 16"/>
              <p:cNvSpPr>
                <a:spLocks noChangeArrowheads="1"/>
              </p:cNvSpPr>
              <p:nvPr/>
            </p:nvSpPr>
            <p:spPr bwMode="auto">
              <a:xfrm>
                <a:off x="2364" y="3433"/>
                <a:ext cx="19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0">
                    <a:solidFill>
                      <a:srgbClr val="FFFFFF"/>
                    </a:solidFill>
                    <a:effectLst/>
                  </a:rPr>
                  <a:t>Hub</a:t>
                </a:r>
                <a:endParaRPr lang="en-US" sz="2000">
                  <a:effectLst>
                    <a:outerShdw blurRad="38100" dist="38100" dir="2700000" algn="tl">
                      <a:srgbClr val="000000"/>
                    </a:outerShdw>
                  </a:effectLst>
                </a:endParaRPr>
              </a:p>
            </p:txBody>
          </p:sp>
          <p:sp>
            <p:nvSpPr>
              <p:cNvPr id="18" name="Rectangle 17"/>
              <p:cNvSpPr>
                <a:spLocks noChangeArrowheads="1"/>
              </p:cNvSpPr>
              <p:nvPr/>
            </p:nvSpPr>
            <p:spPr bwMode="auto">
              <a:xfrm>
                <a:off x="2138" y="3542"/>
                <a:ext cx="666"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0" dirty="0">
                    <a:solidFill>
                      <a:srgbClr val="FFFFFF"/>
                    </a:solidFill>
                    <a:effectLst/>
                  </a:rPr>
                  <a:t>(Backchannel)</a:t>
                </a:r>
                <a:endParaRPr lang="en-US" sz="2000" dirty="0">
                  <a:effectLst>
                    <a:outerShdw blurRad="38100" dist="38100" dir="2700000" algn="tl">
                      <a:srgbClr val="000000"/>
                    </a:outerShdw>
                  </a:effectLst>
                </a:endParaRPr>
              </a:p>
            </p:txBody>
          </p:sp>
        </p:grpSp>
        <p:pic>
          <p:nvPicPr>
            <p:cNvPr id="9" name="Rectangle 133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2238" y="5381625"/>
              <a:ext cx="938212"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Rectangle 133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8363" y="5395913"/>
              <a:ext cx="938212"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hape 13317"/>
            <p:cNvSpPr>
              <a:spLocks/>
            </p:cNvSpPr>
            <p:nvPr/>
          </p:nvSpPr>
          <p:spPr bwMode="auto">
            <a:xfrm>
              <a:off x="2514600" y="4538663"/>
              <a:ext cx="2162175" cy="823912"/>
            </a:xfrm>
            <a:custGeom>
              <a:avLst/>
              <a:gdLst>
                <a:gd name="T0" fmla="*/ 0 w 1534"/>
                <a:gd name="T1" fmla="*/ 0 h 1037"/>
                <a:gd name="T2" fmla="*/ 2147483647 w 1534"/>
                <a:gd name="T3" fmla="*/ 0 h 1037"/>
                <a:gd name="T4" fmla="*/ 2147483647 w 1534"/>
                <a:gd name="T5" fmla="*/ 2147483647 h 1037"/>
                <a:gd name="T6" fmla="*/ 0 60000 65536"/>
                <a:gd name="T7" fmla="*/ 0 60000 65536"/>
                <a:gd name="T8" fmla="*/ 0 60000 65536"/>
                <a:gd name="T9" fmla="*/ 0 w 1534"/>
                <a:gd name="T10" fmla="*/ 0 h 1037"/>
                <a:gd name="T11" fmla="*/ 0 w 1534"/>
                <a:gd name="T12" fmla="*/ 0 h 1037"/>
              </a:gdLst>
              <a:ahLst/>
              <a:cxnLst>
                <a:cxn ang="T6">
                  <a:pos x="T0" y="T1"/>
                </a:cxn>
                <a:cxn ang="T7">
                  <a:pos x="T2" y="T3"/>
                </a:cxn>
                <a:cxn ang="T8">
                  <a:pos x="T4" y="T5"/>
                </a:cxn>
              </a:cxnLst>
              <a:rect l="T9" t="T10" r="T11" b="T12"/>
              <a:pathLst>
                <a:path w="1534" h="1037">
                  <a:moveTo>
                    <a:pt x="0" y="0"/>
                  </a:moveTo>
                  <a:lnTo>
                    <a:pt x="1534" y="0"/>
                  </a:lnTo>
                  <a:lnTo>
                    <a:pt x="1534" y="1037"/>
                  </a:lnTo>
                </a:path>
              </a:pathLst>
            </a:custGeom>
            <a:noFill/>
            <a:ln w="9525"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algn="l"/>
              <a:endParaRPr lang="en-US" b="0">
                <a:solidFill>
                  <a:srgbClr val="000000"/>
                </a:solidFill>
                <a:effectLst/>
              </a:endParaRPr>
            </a:p>
          </p:txBody>
        </p:sp>
        <p:sp>
          <p:nvSpPr>
            <p:cNvPr id="12" name="Shape 13318"/>
            <p:cNvSpPr>
              <a:spLocks/>
            </p:cNvSpPr>
            <p:nvPr/>
          </p:nvSpPr>
          <p:spPr bwMode="auto">
            <a:xfrm>
              <a:off x="3459163" y="5362575"/>
              <a:ext cx="1217612" cy="558800"/>
            </a:xfrm>
            <a:custGeom>
              <a:avLst/>
              <a:gdLst>
                <a:gd name="T0" fmla="*/ 0 w 1534"/>
                <a:gd name="T1" fmla="*/ 2147483647 h 704"/>
                <a:gd name="T2" fmla="*/ 2147483647 w 1534"/>
                <a:gd name="T3" fmla="*/ 2147483647 h 704"/>
                <a:gd name="T4" fmla="*/ 2147483647 w 1534"/>
                <a:gd name="T5" fmla="*/ 0 h 704"/>
                <a:gd name="T6" fmla="*/ 0 60000 65536"/>
                <a:gd name="T7" fmla="*/ 0 60000 65536"/>
                <a:gd name="T8" fmla="*/ 0 60000 65536"/>
                <a:gd name="T9" fmla="*/ 0 w 1534"/>
                <a:gd name="T10" fmla="*/ 0 h 704"/>
                <a:gd name="T11" fmla="*/ 0 w 1534"/>
                <a:gd name="T12" fmla="*/ 0 h 704"/>
              </a:gdLst>
              <a:ahLst/>
              <a:cxnLst>
                <a:cxn ang="T6">
                  <a:pos x="T0" y="T1"/>
                </a:cxn>
                <a:cxn ang="T7">
                  <a:pos x="T2" y="T3"/>
                </a:cxn>
                <a:cxn ang="T8">
                  <a:pos x="T4" y="T5"/>
                </a:cxn>
              </a:cxnLst>
              <a:rect l="T9" t="T10" r="T11" b="T12"/>
              <a:pathLst>
                <a:path w="1534" h="704">
                  <a:moveTo>
                    <a:pt x="0" y="704"/>
                  </a:moveTo>
                  <a:lnTo>
                    <a:pt x="1534" y="704"/>
                  </a:lnTo>
                  <a:lnTo>
                    <a:pt x="1534" y="0"/>
                  </a:lnTo>
                </a:path>
              </a:pathLst>
            </a:custGeom>
            <a:noFill/>
            <a:ln w="9525"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p>
              <a:pPr algn="l"/>
              <a:endParaRPr lang="en-US" b="0">
                <a:solidFill>
                  <a:srgbClr val="000000"/>
                </a:solidFill>
                <a:effectLst/>
              </a:endParaRPr>
            </a:p>
          </p:txBody>
        </p:sp>
        <p:sp>
          <p:nvSpPr>
            <p:cNvPr id="13" name="Straight Connector 12"/>
            <p:cNvSpPr>
              <a:spLocks noChangeShapeType="1"/>
            </p:cNvSpPr>
            <p:nvPr/>
          </p:nvSpPr>
          <p:spPr bwMode="auto">
            <a:xfrm flipH="1">
              <a:off x="4632325" y="5921375"/>
              <a:ext cx="1417638" cy="1588"/>
            </a:xfrm>
            <a:prstGeom prst="line">
              <a:avLst/>
            </a:prstGeom>
            <a:noFill/>
            <a:ln w="9525" algn="ctr">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Rectangle 13"/>
            <p:cNvSpPr>
              <a:spLocks noChangeArrowheads="1"/>
            </p:cNvSpPr>
            <p:nvPr/>
          </p:nvSpPr>
          <p:spPr bwMode="auto">
            <a:xfrm>
              <a:off x="2527300" y="4929188"/>
              <a:ext cx="1249363"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0">
                  <a:solidFill>
                    <a:srgbClr val="FFFFFF"/>
                  </a:solidFill>
                  <a:effectLst/>
                </a:rPr>
                <a:t>NDISTest Server</a:t>
              </a:r>
              <a:endParaRPr lang="en-US" sz="2000">
                <a:effectLst>
                  <a:outerShdw blurRad="38100" dist="38100" dir="2700000" algn="tl">
                    <a:srgbClr val="000000"/>
                  </a:outerShdw>
                </a:effectLst>
              </a:endParaRPr>
            </a:p>
          </p:txBody>
        </p:sp>
        <p:sp>
          <p:nvSpPr>
            <p:cNvPr id="15" name="Rectangle 14"/>
            <p:cNvSpPr>
              <a:spLocks noChangeArrowheads="1"/>
            </p:cNvSpPr>
            <p:nvPr/>
          </p:nvSpPr>
          <p:spPr bwMode="auto">
            <a:xfrm>
              <a:off x="2657475" y="5149850"/>
              <a:ext cx="12414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b="0" dirty="0">
                  <a:solidFill>
                    <a:srgbClr val="FFFFFF"/>
                  </a:solidFill>
                  <a:effectLst/>
                </a:rPr>
                <a:t>(Support Device)</a:t>
              </a:r>
              <a:endParaRPr lang="en-US" sz="2000" dirty="0">
                <a:effectLst>
                  <a:outerShdw blurRad="38100" dist="38100" dir="2700000" algn="tl">
                    <a:srgbClr val="000000"/>
                  </a:outerShdw>
                </a:effectLst>
              </a:endParaRPr>
            </a:p>
          </p:txBody>
        </p:sp>
        <p:pic>
          <p:nvPicPr>
            <p:cNvPr id="16" name="Rectangle 13325"/>
            <p:cNvPicPr>
              <a:picLocks noChangeAspect="1" noChangeArrowheads="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343400" y="4868863"/>
              <a:ext cx="71913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8845354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Wi-Fi Windows Certification </a:t>
            </a:r>
            <a:r>
              <a:rPr lang="en-US" dirty="0" smtClean="0"/>
              <a:t>Program</a:t>
            </a:r>
            <a:endParaRPr lang="en-US" dirty="0"/>
          </a:p>
        </p:txBody>
      </p:sp>
      <p:sp>
        <p:nvSpPr>
          <p:cNvPr id="3" name="Content Placeholder 2"/>
          <p:cNvSpPr>
            <a:spLocks noGrp="1"/>
          </p:cNvSpPr>
          <p:nvPr>
            <p:ph idx="1"/>
          </p:nvPr>
        </p:nvSpPr>
        <p:spPr>
          <a:xfrm>
            <a:off x="519112" y="1447800"/>
            <a:ext cx="11149013" cy="4302716"/>
          </a:xfrm>
        </p:spPr>
        <p:txBody>
          <a:bodyPr/>
          <a:lstStyle/>
          <a:p>
            <a:r>
              <a:rPr lang="en-US" dirty="0" smtClean="0"/>
              <a:t>Wi-Fi Test Suites</a:t>
            </a:r>
          </a:p>
          <a:p>
            <a:pPr lvl="1"/>
            <a:r>
              <a:rPr lang="en-US" dirty="0" smtClean="0"/>
              <a:t>Includes existing Win7 logo test suites</a:t>
            </a:r>
          </a:p>
          <a:p>
            <a:pPr lvl="1"/>
            <a:r>
              <a:rPr lang="en-US" dirty="0" err="1" smtClean="0"/>
              <a:t>VWifiStress</a:t>
            </a:r>
            <a:endParaRPr lang="en-US" dirty="0" smtClean="0"/>
          </a:p>
          <a:p>
            <a:pPr lvl="1"/>
            <a:r>
              <a:rPr lang="en-US" dirty="0" smtClean="0"/>
              <a:t>New Suites for Win8</a:t>
            </a:r>
          </a:p>
          <a:p>
            <a:pPr lvl="2"/>
            <a:r>
              <a:rPr lang="en-US" dirty="0"/>
              <a:t>Wi-Fi Direct</a:t>
            </a:r>
          </a:p>
          <a:p>
            <a:pPr lvl="2"/>
            <a:r>
              <a:rPr lang="en-US" dirty="0"/>
              <a:t>Network List Offload</a:t>
            </a:r>
          </a:p>
          <a:p>
            <a:pPr lvl="2"/>
            <a:r>
              <a:rPr lang="en-US" dirty="0"/>
              <a:t>802.11w – Protected Management Frames</a:t>
            </a:r>
          </a:p>
          <a:p>
            <a:pPr lvl="2"/>
            <a:r>
              <a:rPr lang="en-US" dirty="0"/>
              <a:t>Wake on </a:t>
            </a:r>
            <a:r>
              <a:rPr lang="en-US" dirty="0" smtClean="0"/>
              <a:t>Wireless </a:t>
            </a:r>
            <a:r>
              <a:rPr lang="en-US" dirty="0"/>
              <a:t>LAN</a:t>
            </a:r>
          </a:p>
          <a:p>
            <a:pPr lvl="2"/>
            <a:r>
              <a:rPr lang="en-US" dirty="0"/>
              <a:t>Always On Always </a:t>
            </a:r>
            <a:r>
              <a:rPr lang="en-US" dirty="0" smtClean="0"/>
              <a:t>Connected</a:t>
            </a:r>
          </a:p>
          <a:p>
            <a:pPr lvl="2"/>
            <a:r>
              <a:rPr lang="en-US" dirty="0" smtClean="0"/>
              <a:t>DPC/ISR Interrupts</a:t>
            </a:r>
            <a:endParaRPr lang="en-US" dirty="0"/>
          </a:p>
        </p:txBody>
      </p:sp>
    </p:spTree>
    <p:extLst>
      <p:ext uri="{BB962C8B-B14F-4D97-AF65-F5344CB8AC3E}">
        <p14:creationId xmlns:p14="http://schemas.microsoft.com/office/powerpoint/2010/main" val="311689342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Running Wi-Fi Certification Tests</a:t>
            </a:r>
            <a:endParaRPr lang="en-US" dirty="0"/>
          </a:p>
        </p:txBody>
      </p:sp>
      <p:sp>
        <p:nvSpPr>
          <p:cNvPr id="3" name="Subtitle 2"/>
          <p:cNvSpPr>
            <a:spLocks noGrp="1"/>
          </p:cNvSpPr>
          <p:nvPr>
            <p:ph type="subTitle" idx="1"/>
          </p:nvPr>
        </p:nvSpPr>
        <p:spPr/>
        <p:txBody>
          <a:bodyPr/>
          <a:lstStyle/>
          <a:p>
            <a:r>
              <a:rPr lang="en-US" dirty="0" smtClean="0">
                <a:latin typeface="+mj-lt"/>
              </a:rPr>
              <a:t>Mark Clear</a:t>
            </a:r>
          </a:p>
          <a:p>
            <a:r>
              <a:rPr lang="en-US" dirty="0" smtClean="0"/>
              <a:t>Senior Test Lead</a:t>
            </a:r>
          </a:p>
          <a:p>
            <a:r>
              <a:rPr lang="en-US" dirty="0" smtClean="0"/>
              <a:t>Wireless Network Services</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38619219"/>
      </p:ext>
    </p:extLst>
  </p:cSld>
  <p:clrMapOvr>
    <a:masterClrMapping/>
  </p:clrMapOvr>
  <p:transition>
    <p:strips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grpSp>
        <p:nvGrpSpPr>
          <p:cNvPr id="9" name="Group 8"/>
          <p:cNvGrpSpPr/>
          <p:nvPr/>
        </p:nvGrpSpPr>
        <p:grpSpPr>
          <a:xfrm>
            <a:off x="61254" y="1460731"/>
            <a:ext cx="11073518" cy="2467542"/>
            <a:chOff x="213994" y="1521133"/>
            <a:chExt cx="8305108" cy="2060154"/>
          </a:xfrm>
        </p:grpSpPr>
        <p:sp>
          <p:nvSpPr>
            <p:cNvPr id="10" name="Rectangle 9"/>
            <p:cNvSpPr/>
            <p:nvPr/>
          </p:nvSpPr>
          <p:spPr bwMode="auto">
            <a:xfrm>
              <a:off x="213994" y="1521133"/>
              <a:ext cx="8305108" cy="855045"/>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dirty="0">
                <a:gradFill>
                  <a:gsLst>
                    <a:gs pos="0">
                      <a:srgbClr val="292929"/>
                    </a:gs>
                    <a:gs pos="86000">
                      <a:srgbClr val="292929"/>
                    </a:gs>
                  </a:gsLst>
                  <a:lin ang="5400000" scaled="0"/>
                </a:gradFill>
              </a:endParaRPr>
            </a:p>
          </p:txBody>
        </p:sp>
        <p:sp>
          <p:nvSpPr>
            <p:cNvPr id="11" name="TextBox 10"/>
            <p:cNvSpPr txBox="1"/>
            <p:nvPr/>
          </p:nvSpPr>
          <p:spPr>
            <a:xfrm>
              <a:off x="248973" y="1731153"/>
              <a:ext cx="4125985" cy="1850134"/>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914400" lvl="1" indent="-457200">
                <a:lnSpc>
                  <a:spcPct val="100000"/>
                </a:lnSpc>
                <a:spcBef>
                  <a:spcPts val="0"/>
                </a:spcBef>
                <a:buClrTx/>
                <a:buSzTx/>
                <a:buFont typeface="Arial" pitchFamily="34" charset="0"/>
                <a:buChar char="•"/>
              </a:pPr>
              <a:r>
                <a:rPr lang="en-US" sz="1800" dirty="0">
                  <a:solidFill>
                    <a:schemeClr val="tx1"/>
                  </a:solidFill>
                </a:rPr>
                <a:t>HW-342T: Understanding Wi-Fi networking in Windows 8 </a:t>
              </a:r>
              <a:endParaRPr lang="en-US" sz="1800" dirty="0" smtClean="0">
                <a:solidFill>
                  <a:schemeClr val="tx1"/>
                </a:solidFill>
              </a:endParaRPr>
            </a:p>
            <a:p>
              <a:pPr marL="914400" lvl="1" indent="-457200">
                <a:lnSpc>
                  <a:spcPct val="100000"/>
                </a:lnSpc>
                <a:spcBef>
                  <a:spcPts val="0"/>
                </a:spcBef>
                <a:buClrTx/>
                <a:buSzTx/>
                <a:buFont typeface="Arial" pitchFamily="34" charset="0"/>
                <a:buChar char="•"/>
              </a:pPr>
              <a:r>
                <a:rPr lang="en-US" sz="1800" dirty="0">
                  <a:solidFill>
                    <a:schemeClr val="tx1"/>
                  </a:solidFill>
                </a:rPr>
                <a:t>HW-667P: NDIS driver testing and certification</a:t>
              </a:r>
              <a:endParaRPr lang="en-US" sz="1800" dirty="0" smtClean="0">
                <a:solidFill>
                  <a:schemeClr val="tx1"/>
                </a:solidFill>
              </a:endParaRPr>
            </a:p>
            <a:p>
              <a:pPr marL="914400" lvl="1" indent="-457200">
                <a:lnSpc>
                  <a:spcPct val="100000"/>
                </a:lnSpc>
                <a:spcBef>
                  <a:spcPts val="0"/>
                </a:spcBef>
                <a:buClrTx/>
                <a:buSzTx/>
                <a:buFont typeface="Arial" pitchFamily="34" charset="0"/>
                <a:buChar char="•"/>
              </a:pPr>
              <a:r>
                <a:rPr lang="en-US" sz="1800" dirty="0">
                  <a:solidFill>
                    <a:schemeClr val="tx1"/>
                  </a:solidFill>
                </a:rPr>
                <a:t>HW-260T: Windows Certification: improvements to the logo program</a:t>
              </a:r>
              <a:endParaRPr lang="en-US" sz="1800" dirty="0" smtClean="0">
                <a:solidFill>
                  <a:schemeClr val="tx1"/>
                </a:solidFill>
              </a:endParaRPr>
            </a:p>
            <a:p>
              <a:pPr marL="914400" lvl="1" indent="-457200">
                <a:lnSpc>
                  <a:spcPct val="100000"/>
                </a:lnSpc>
                <a:spcBef>
                  <a:spcPts val="0"/>
                </a:spcBef>
                <a:buClrTx/>
                <a:buSzTx/>
                <a:buFont typeface="Arial" pitchFamily="34" charset="0"/>
                <a:buChar char="•"/>
              </a:pPr>
              <a:r>
                <a:rPr lang="en-US" sz="1800" dirty="0">
                  <a:solidFill>
                    <a:schemeClr val="tx1"/>
                  </a:solidFill>
                </a:rPr>
                <a:t>HW-659T: Certifying hardware with the Windows Hardware Certification Kit</a:t>
              </a:r>
              <a:r>
                <a:rPr lang="en-US" sz="1800" dirty="0" smtClean="0">
                  <a:solidFill>
                    <a:schemeClr val="tx1"/>
                  </a:solidFill>
                </a:rPr>
                <a:t/>
              </a:r>
              <a:br>
                <a:rPr lang="en-US" sz="1800" dirty="0" smtClean="0">
                  <a:solidFill>
                    <a:schemeClr val="tx1"/>
                  </a:solidFill>
                </a:rPr>
              </a:br>
              <a:endParaRPr lang="en-US" sz="1800" dirty="0" smtClean="0">
                <a:solidFill>
                  <a:srgbClr val="FFFFFF"/>
                </a:solidFill>
              </a:endParaRPr>
            </a:p>
          </p:txBody>
        </p:sp>
      </p:grpSp>
      <p:sp>
        <p:nvSpPr>
          <p:cNvPr id="12" name="TextBox 11"/>
          <p:cNvSpPr txBox="1"/>
          <p:nvPr/>
        </p:nvSpPr>
        <p:spPr>
          <a:xfrm>
            <a:off x="874408" y="1184814"/>
            <a:ext cx="5029200" cy="461665"/>
          </a:xfrm>
          <a:prstGeom prst="rect">
            <a:avLst/>
          </a:prstGeom>
          <a:noFill/>
        </p:spPr>
        <p:txBody>
          <a:bodyPr wrap="square" rtlCol="0">
            <a:spAutoFit/>
          </a:bodyPr>
          <a:lstStyle/>
          <a:p>
            <a:r>
              <a:rPr lang="en-US" sz="2400" b="1" dirty="0" smtClean="0">
                <a:solidFill>
                  <a:srgbClr val="FFFFFF"/>
                </a:solidFill>
              </a:rPr>
              <a:t>RELATED SESSIONS</a:t>
            </a:r>
            <a:endParaRPr lang="en-US" sz="2400" b="1" dirty="0">
              <a:solidFill>
                <a:srgbClr val="FFFFFF"/>
              </a:solidFill>
            </a:endParaRPr>
          </a:p>
        </p:txBody>
      </p:sp>
      <p:grpSp>
        <p:nvGrpSpPr>
          <p:cNvPr id="13" name="Group 12"/>
          <p:cNvGrpSpPr/>
          <p:nvPr/>
        </p:nvGrpSpPr>
        <p:grpSpPr>
          <a:xfrm>
            <a:off x="6047454" y="1462655"/>
            <a:ext cx="11073518" cy="1024127"/>
            <a:chOff x="213994" y="1521133"/>
            <a:chExt cx="8305108" cy="855045"/>
          </a:xfrm>
        </p:grpSpPr>
        <p:sp>
          <p:nvSpPr>
            <p:cNvPr id="14" name="Rectangle 13"/>
            <p:cNvSpPr/>
            <p:nvPr/>
          </p:nvSpPr>
          <p:spPr bwMode="auto">
            <a:xfrm>
              <a:off x="213994" y="1521133"/>
              <a:ext cx="8305108" cy="855045"/>
            </a:xfrm>
            <a:prstGeom prst="rect">
              <a:avLst/>
            </a:prstGeom>
            <a:noFill/>
            <a:ln>
              <a:noFill/>
              <a:headEnd type="none" w="med" len="med"/>
              <a:tailEnd type="none" w="med" len="med"/>
            </a:ln>
            <a:effectLst/>
            <a:scene3d>
              <a:camera prst="orthographicFront" fov="0">
                <a:rot lat="0" lon="0" rev="0"/>
              </a:camera>
              <a:lightRig rig="glow" dir="t">
                <a:rot lat="0" lon="0" rev="6360000"/>
              </a:lightRig>
            </a:scene3d>
            <a:sp3d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2560320" tIns="34293" rIns="68586" bIns="34293" numCol="1" rtlCol="0" anchor="ctr" anchorCtr="0" compatLnSpc="1">
              <a:prstTxWarp prst="textNoShape">
                <a:avLst/>
              </a:prstTxWarp>
            </a:bodyPr>
            <a:lstStyle/>
            <a:p>
              <a:pPr marL="344488" indent="-344488" fontAlgn="base">
                <a:lnSpc>
                  <a:spcPct val="90000"/>
                </a:lnSpc>
                <a:spcBef>
                  <a:spcPct val="20000"/>
                </a:spcBef>
                <a:spcAft>
                  <a:spcPct val="0"/>
                </a:spcAft>
                <a:buSzPct val="90000"/>
                <a:buFont typeface="Arial" pitchFamily="34" charset="0"/>
                <a:buChar char="•"/>
              </a:pPr>
              <a:endParaRPr lang="en-US" dirty="0">
                <a:gradFill>
                  <a:gsLst>
                    <a:gs pos="0">
                      <a:srgbClr val="292929"/>
                    </a:gs>
                    <a:gs pos="86000">
                      <a:srgbClr val="292929"/>
                    </a:gs>
                  </a:gsLst>
                  <a:lin ang="5400000" scaled="0"/>
                </a:gradFill>
              </a:endParaRPr>
            </a:p>
          </p:txBody>
        </p:sp>
        <p:sp>
          <p:nvSpPr>
            <p:cNvPr id="15" name="TextBox 14"/>
            <p:cNvSpPr txBox="1"/>
            <p:nvPr/>
          </p:nvSpPr>
          <p:spPr>
            <a:xfrm>
              <a:off x="259210" y="1731153"/>
              <a:ext cx="4170273" cy="462534"/>
            </a:xfrm>
            <a:prstGeom prst="rect">
              <a:avLst/>
            </a:prstGeom>
          </p:spPr>
          <p:txBody>
            <a:bodyPr vert="horz" wrap="square" lIns="0" tIns="0" rIns="0" bIns="0" rtlCol="0">
              <a:spAutoFit/>
            </a:bodyPr>
            <a:lstStyle>
              <a:lvl1pPr marL="460375" lvl="0" indent="-460375">
                <a:lnSpc>
                  <a:spcPct val="90000"/>
                </a:lnSpc>
                <a:spcBef>
                  <a:spcPct val="20000"/>
                </a:spcBef>
                <a:buClr>
                  <a:srgbClr val="00DCFF"/>
                </a:buClr>
                <a:buSzPct val="90000"/>
                <a:buFont typeface="Arial" pitchFamily="34" charset="0"/>
                <a:buNone/>
                <a:defRPr sz="2400">
                  <a:solidFill>
                    <a:srgbClr val="292929">
                      <a:lumMod val="75000"/>
                      <a:lumOff val="25000"/>
                      <a:alpha val="99000"/>
                    </a:srgbClr>
                  </a:solidFill>
                </a:defRPr>
              </a:lvl1pPr>
              <a:lvl2pPr marL="855663" lvl="1" indent="-395288">
                <a:lnSpc>
                  <a:spcPct val="90000"/>
                </a:lnSpc>
                <a:spcBef>
                  <a:spcPct val="20000"/>
                </a:spcBef>
                <a:buClr>
                  <a:srgbClr val="00DCFF"/>
                </a:buClr>
                <a:buSzPct val="90000"/>
                <a:buFont typeface="Arial"/>
                <a:buChar char="•"/>
                <a:defRPr sz="2000">
                  <a:solidFill>
                    <a:srgbClr val="292929">
                      <a:lumMod val="75000"/>
                      <a:lumOff val="25000"/>
                      <a:alpha val="99000"/>
                    </a:srgbClr>
                  </a:solidFill>
                </a:defRPr>
              </a:lvl2pPr>
              <a:lvl3pPr marL="1258888" indent="-403225">
                <a:lnSpc>
                  <a:spcPct val="90000"/>
                </a:lnSpc>
                <a:spcBef>
                  <a:spcPct val="20000"/>
                </a:spcBef>
                <a:buClr>
                  <a:srgbClr val="00DCFF"/>
                </a:buClr>
                <a:buSzPct val="90000"/>
                <a:buFont typeface="Arial" pitchFamily="34" charset="0"/>
                <a:buChar char="•"/>
                <a:defRPr>
                  <a:solidFill>
                    <a:schemeClr val="tx1">
                      <a:lumMod val="75000"/>
                      <a:lumOff val="25000"/>
                      <a:alpha val="99000"/>
                    </a:schemeClr>
                  </a:solidFill>
                </a:defRPr>
              </a:lvl3pPr>
              <a:lvl4pPr marL="1604963" indent="-346075">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4pPr>
              <a:lvl5pPr marL="1941513" indent="-336550">
                <a:lnSpc>
                  <a:spcPct val="90000"/>
                </a:lnSpc>
                <a:spcBef>
                  <a:spcPct val="20000"/>
                </a:spcBef>
                <a:buClr>
                  <a:srgbClr val="00DCFF"/>
                </a:buClr>
                <a:buSzPct val="90000"/>
                <a:buFont typeface="Arial" pitchFamily="34" charset="0"/>
                <a:buChar char="•"/>
                <a:defRPr sz="1600">
                  <a:solidFill>
                    <a:schemeClr val="tx1">
                      <a:lumMod val="75000"/>
                      <a:lumOff val="25000"/>
                      <a:alpha val="99000"/>
                    </a:schemeClr>
                  </a:soli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914400" lvl="1" indent="-457200">
                <a:lnSpc>
                  <a:spcPct val="100000"/>
                </a:lnSpc>
                <a:spcBef>
                  <a:spcPts val="0"/>
                </a:spcBef>
                <a:buClrTx/>
                <a:buSzTx/>
                <a:buFont typeface="Arial" pitchFamily="34" charset="0"/>
                <a:buChar char="•"/>
              </a:pPr>
              <a:r>
                <a:rPr lang="en-US" sz="1800" dirty="0" smtClean="0">
                  <a:solidFill>
                    <a:schemeClr val="tx1"/>
                  </a:solidFill>
                </a:rPr>
                <a:t>Windows Certification Requirements</a:t>
              </a:r>
              <a:endParaRPr lang="en-US" sz="1800" dirty="0">
                <a:solidFill>
                  <a:schemeClr val="tx1"/>
                </a:solidFill>
              </a:endParaRPr>
            </a:p>
            <a:p>
              <a:pPr marL="914400" lvl="1" indent="-457200">
                <a:lnSpc>
                  <a:spcPct val="100000"/>
                </a:lnSpc>
                <a:spcBef>
                  <a:spcPts val="0"/>
                </a:spcBef>
                <a:buClrTx/>
                <a:buSzTx/>
                <a:buFont typeface="Arial" pitchFamily="34" charset="0"/>
                <a:buChar char="•"/>
              </a:pPr>
              <a:endParaRPr lang="en-US" sz="1800" dirty="0" smtClean="0">
                <a:solidFill>
                  <a:srgbClr val="FFFFFF"/>
                </a:solidFill>
              </a:endParaRPr>
            </a:p>
          </p:txBody>
        </p:sp>
      </p:grpSp>
      <p:sp>
        <p:nvSpPr>
          <p:cNvPr id="16" name="TextBox 15"/>
          <p:cNvSpPr txBox="1"/>
          <p:nvPr/>
        </p:nvSpPr>
        <p:spPr>
          <a:xfrm>
            <a:off x="6860608" y="1184814"/>
            <a:ext cx="5029200" cy="461665"/>
          </a:xfrm>
          <a:prstGeom prst="rect">
            <a:avLst/>
          </a:prstGeom>
          <a:noFill/>
        </p:spPr>
        <p:txBody>
          <a:bodyPr wrap="square" rtlCol="0">
            <a:spAutoFit/>
          </a:bodyPr>
          <a:lstStyle/>
          <a:p>
            <a:r>
              <a:rPr lang="en-US" sz="2400" b="1" dirty="0" smtClean="0">
                <a:solidFill>
                  <a:srgbClr val="FFFFFF"/>
                </a:solidFill>
              </a:rPr>
              <a:t>DOCUMENTATION &amp; ARTICLES</a:t>
            </a:r>
            <a:endParaRPr lang="en-US" sz="2400" b="1" dirty="0">
              <a:solidFill>
                <a:srgbClr val="FFFFFF"/>
              </a:solidFill>
            </a:endParaRPr>
          </a:p>
        </p:txBody>
      </p:sp>
      <p:sp>
        <p:nvSpPr>
          <p:cNvPr id="21" name="Rectangle 20"/>
          <p:cNvSpPr/>
          <p:nvPr/>
        </p:nvSpPr>
        <p:spPr bwMode="auto">
          <a:xfrm>
            <a:off x="6395448" y="1189279"/>
            <a:ext cx="457200" cy="457200"/>
          </a:xfrm>
          <a:prstGeom prst="rect">
            <a:avLst/>
          </a:prstGeom>
          <a:solidFill>
            <a:srgbClr val="EF442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b="1" dirty="0" smtClean="0">
              <a:gradFill>
                <a:gsLst>
                  <a:gs pos="0">
                    <a:srgbClr val="FFFFFF"/>
                  </a:gs>
                  <a:gs pos="100000">
                    <a:srgbClr val="FFFFFF"/>
                  </a:gs>
                </a:gsLst>
                <a:lin ang="5400000" scaled="0"/>
              </a:gradFill>
            </a:endParaRPr>
          </a:p>
        </p:txBody>
      </p:sp>
      <p:sp>
        <p:nvSpPr>
          <p:cNvPr id="26" name="Rectangle 25"/>
          <p:cNvSpPr/>
          <p:nvPr/>
        </p:nvSpPr>
        <p:spPr bwMode="auto">
          <a:xfrm>
            <a:off x="400700" y="1189279"/>
            <a:ext cx="457200" cy="457200"/>
          </a:xfrm>
          <a:prstGeom prst="rect">
            <a:avLst/>
          </a:prstGeom>
          <a:solidFill>
            <a:srgbClr val="457EC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b="1"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96888755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0.xml><?xml version="1.0" encoding="utf-8"?>
<a:theme xmlns:a="http://schemas.openxmlformats.org/drawingml/2006/main" name="4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1.xml><?xml version="1.0" encoding="utf-8"?>
<a:theme xmlns:a="http://schemas.openxmlformats.org/drawingml/2006/main" name="3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12.xml><?xml version="1.0" encoding="utf-8"?>
<a:theme xmlns:a="http://schemas.openxmlformats.org/drawingml/2006/main" name="1_&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3.xml><?xml version="1.0" encoding="utf-8"?>
<a:theme xmlns:a="http://schemas.openxmlformats.org/drawingml/2006/main" name="2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2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9.xml><?xml version="1.0" encoding="utf-8"?>
<a:theme xmlns:a="http://schemas.openxmlformats.org/drawingml/2006/main" name="3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1E79DD8B-5631-426D-85A3-83B1EA2F5F11}"/>
</file>

<file path=customXml/itemProps2.xml><?xml version="1.0" encoding="utf-8"?>
<ds:datastoreItem xmlns:ds="http://schemas.openxmlformats.org/officeDocument/2006/customXml" ds:itemID="{ADF9EE52-0C8B-4859-B0FA-E1F864D3573D}"/>
</file>

<file path=customXml/itemProps3.xml><?xml version="1.0" encoding="utf-8"?>
<ds:datastoreItem xmlns:ds="http://schemas.openxmlformats.org/officeDocument/2006/customXml" ds:itemID="{03A5A639-FDC5-4B13-B231-65CEA586F805}"/>
</file>

<file path=docProps/app.xml><?xml version="1.0" encoding="utf-8"?>
<Properties xmlns="http://schemas.openxmlformats.org/officeDocument/2006/extended-properties" xmlns:vt="http://schemas.openxmlformats.org/officeDocument/2006/docPropsVTypes">
  <Template>BUILD_Breakout_Template _ SAMPLE for Scott 7.28</Template>
  <TotalTime>4286</TotalTime>
  <Words>912</Words>
  <Application>Microsoft Office PowerPoint</Application>
  <PresentationFormat>Custom</PresentationFormat>
  <Paragraphs>139</Paragraphs>
  <Slides>16</Slides>
  <Notes>15</Notes>
  <HiddenSlides>0</HiddenSlides>
  <MMClips>0</MMClips>
  <ScaleCrop>false</ScaleCrop>
  <HeadingPairs>
    <vt:vector size="4" baseType="variant">
      <vt:variant>
        <vt:lpstr>Theme</vt:lpstr>
      </vt:variant>
      <vt:variant>
        <vt:i4>13</vt:i4>
      </vt:variant>
      <vt:variant>
        <vt:lpstr>Slide Titles</vt:lpstr>
      </vt:variant>
      <vt:variant>
        <vt:i4>16</vt:i4>
      </vt:variant>
    </vt:vector>
  </HeadingPairs>
  <TitlesOfParts>
    <vt:vector size="29"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2_White with Consolas font for code slides</vt:lpstr>
      <vt:lpstr>3_BUILD_Breakout_Template _ SAMPLE for Scott 7.28</vt:lpstr>
      <vt:lpstr>4_BUILD_Breakout_Template _ SAMPLE for Scott 7.28</vt:lpstr>
      <vt:lpstr>3_White with Consolas font for code slides</vt:lpstr>
      <vt:lpstr>1_&lt;5-30000_BUILD_16x9&gt;</vt:lpstr>
      <vt:lpstr>2_16x9_New_Win_PPT_Template_4_compressed</vt:lpstr>
      <vt:lpstr>Testing Wi-Fi networking devices</vt:lpstr>
      <vt:lpstr>Agenda</vt:lpstr>
      <vt:lpstr>Wi-Fi standalone tools</vt:lpstr>
      <vt:lpstr>Wi-Fi Tool: WFDTestTool</vt:lpstr>
      <vt:lpstr>Wi-Fi Tool: VWifiStress</vt:lpstr>
      <vt:lpstr>Wi-Fi Windows Certification Program</vt:lpstr>
      <vt:lpstr>Wi-Fi Windows Certification Program</vt:lpstr>
      <vt:lpstr>Running Wi-Fi Certification Tests</vt:lpstr>
      <vt:lpstr>For more information</vt:lpstr>
      <vt:lpstr>PowerPoint Presentation</vt:lpstr>
      <vt:lpstr>PowerPoint Presentation</vt:lpstr>
      <vt:lpstr>PowerPoint Presentation</vt:lpstr>
      <vt:lpstr>Wi-Fi Tool: DPCISRTest</vt:lpstr>
      <vt:lpstr>Wi-Fi Tool: MagicPacketGenerator</vt:lpstr>
      <vt:lpstr>Wi-Fi Windows Certification Program</vt:lpstr>
      <vt:lpstr>Key Features tested </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HW-970P: Testing Wi-Fi networking devices</dc:title>
  <dc:subject>BUILD</dc:subject>
  <dc:creator>Sumeet Mittal, Mark Clear</dc:creator>
  <cp:keywords>Developers, IT Pros, TDMs, Technical Decision Makers, PDC, Build, Developer Conference, ISVs, Programmers, Partners</cp:keywords>
  <dc:description>Template: Sam Moore, Silver Fox Productions, Inc.
Formatting: Erin Baranick, Silver Fox Productions
Event Date: September 13th–16th
Event Location: Anaheim, CA
Audience Type: External Developers, Programmers</dc:description>
  <cp:lastModifiedBy>Shows</cp:lastModifiedBy>
  <cp:revision>104</cp:revision>
  <cp:lastPrinted>2010-05-11T05:02:34Z</cp:lastPrinted>
  <dcterms:created xsi:type="dcterms:W3CDTF">2011-08-03T21:25:07Z</dcterms:created>
  <dcterms:modified xsi:type="dcterms:W3CDTF">2011-09-14T23:41:42Z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TrackTaxHTField0">
    <vt:lpwstr/>
  </property>
  <property fmtid="{D5CDD505-2E9C-101B-9397-08002B2CF9AE}" pid="9" name="AudienceTaxHTField0">
    <vt:lpwstr>Developers389e14a2-def5-4335-8627-c0368c2934a2Other1d63dafe-c6b5-450d-9d7f-2a5af3513850</vt:lpwstr>
  </property>
  <property fmtid="{D5CDD505-2E9C-101B-9397-08002B2CF9AE}" pid="10" name="Event End Date">
    <vt:lpwstr>2011-09-16T07:00:00+00:00</vt:lpwstr>
  </property>
  <property fmtid="{D5CDD505-2E9C-101B-9397-08002B2CF9AE}" pid="11" name="MS Speaker">
    <vt:lpwstr/>
  </property>
  <property fmtid="{D5CDD505-2E9C-101B-9397-08002B2CF9AE}" pid="12" name="Event VenueTaxHTField0">
    <vt:lpwstr>Anaheim CC Anaheim, CAc525dbc1-fb46-4f9d-a196-ce33b4962b5a</vt:lpwstr>
  </property>
  <property fmtid="{D5CDD505-2E9C-101B-9397-08002B2CF9AE}" pid="13" name="MS Content Owner">
    <vt:lpwstr>Steven Sinofsky53</vt:lpwstr>
  </property>
  <property fmtid="{D5CDD505-2E9C-101B-9397-08002B2CF9AE}" pid="14" name="TaxCatchAll">
    <vt:lpwstr>962834211210209</vt:lpwstr>
  </property>
  <property fmtid="{D5CDD505-2E9C-101B-9397-08002B2CF9AE}" pid="15" name="CampaignTaxHTField0">
    <vt:lpwstr/>
  </property>
  <property fmtid="{D5CDD505-2E9C-101B-9397-08002B2CF9AE}" pid="16" name="Event Start Date">
    <vt:lpwstr>2011-09-13T07:00:00+00:00</vt:lpwstr>
  </property>
  <property fmtid="{D5CDD505-2E9C-101B-9397-08002B2CF9AE}" pid="17" name="ProductTaxHTField0">
    <vt:lpwstr>Windowsd15bdf11-7aa9-4bf1-b584-c45e6bd87557</vt:lpwstr>
  </property>
  <property fmtid="{D5CDD505-2E9C-101B-9397-08002B2CF9AE}" pid="18" name="Event LocationTaxHTField0">
    <vt:lpwstr>Anaheim, CA67ffa72a-1f39-45c3-9bb1-f96b5f9c92e3</vt:lpwstr>
  </property>
  <property fmtid="{D5CDD505-2E9C-101B-9397-08002B2CF9AE}" pid="19" name="Event1TaxHTField0">
    <vt:lpwstr>BUILDdaffb02e-8105-4a1d-9c8d-6ffd36a19d83</vt:lpwstr>
  </property>
</Properties>
</file>