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25"/>
  </p:notesMasterIdLst>
  <p:handoutMasterIdLst>
    <p:handoutMasterId r:id="rId26"/>
  </p:handoutMasterIdLst>
  <p:sldIdLst>
    <p:sldId id="478" r:id="rId8"/>
    <p:sldId id="459" r:id="rId9"/>
    <p:sldId id="473" r:id="rId10"/>
    <p:sldId id="461" r:id="rId11"/>
    <p:sldId id="474" r:id="rId12"/>
    <p:sldId id="463" r:id="rId13"/>
    <p:sldId id="464" r:id="rId14"/>
    <p:sldId id="465" r:id="rId15"/>
    <p:sldId id="466" r:id="rId16"/>
    <p:sldId id="475" r:id="rId17"/>
    <p:sldId id="477" r:id="rId18"/>
    <p:sldId id="468" r:id="rId19"/>
    <p:sldId id="469" r:id="rId20"/>
    <p:sldId id="479" r:id="rId21"/>
    <p:sldId id="481" r:id="rId22"/>
    <p:sldId id="480" r:id="rId23"/>
    <p:sldId id="482" r:id="rId2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65BC46"/>
    <a:srgbClr val="FFFFFF"/>
    <a:srgbClr val="F8F57B"/>
    <a:srgbClr val="457EC1"/>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4" autoAdjust="0"/>
    <p:restoredTop sz="96980"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4:47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4:47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9/14/2011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9/14/2011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9/14/2011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0" name="Rectangle 19"/>
          <p:cNvSpPr/>
          <p:nvPr userDrawn="1"/>
        </p:nvSpPr>
        <p:spPr>
          <a:xfrm>
            <a:off x="-796"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15114" y="0"/>
            <a:ext cx="12203940" cy="6858000"/>
            <a:chOff x="-11340" y="0"/>
            <a:chExt cx="9155340" cy="6858000"/>
          </a:xfrm>
        </p:grpSpPr>
        <p:sp>
          <p:nvSpPr>
            <p:cNvPr id="23" name="Rectangle 22"/>
            <p:cNvSpPr/>
            <p:nvPr userDrawn="1"/>
          </p:nvSpPr>
          <p:spPr>
            <a:xfrm>
              <a:off x="0" y="0"/>
              <a:ext cx="9144000"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8"/>
            <p:cNvGrpSpPr/>
            <p:nvPr userDrawn="1"/>
          </p:nvGrpSpPr>
          <p:grpSpPr>
            <a:xfrm>
              <a:off x="-11340" y="0"/>
              <a:ext cx="9155340" cy="6858000"/>
              <a:chOff x="-11340" y="0"/>
              <a:chExt cx="9155340" cy="6858000"/>
            </a:xfrm>
          </p:grpSpPr>
          <p:sp>
            <p:nvSpPr>
              <p:cNvPr id="25" name="Rectangle 24"/>
              <p:cNvSpPr/>
              <p:nvPr userDrawn="1"/>
            </p:nvSpPr>
            <p:spPr>
              <a:xfrm>
                <a:off x="-11340" y="0"/>
                <a:ext cx="9144001"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3581400"/>
                <a:ext cx="9144000"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1" name="Rectangle 20"/>
          <p:cNvSpPr/>
          <p:nvPr userDrawn="1"/>
        </p:nvSpPr>
        <p:spPr>
          <a:xfrm>
            <a:off x="2" y="3581400"/>
            <a:ext cx="12188822"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3"/>
          <p:cNvSpPr>
            <a:spLocks noGrp="1"/>
          </p:cNvSpPr>
          <p:nvPr>
            <p:ph type="body" sz="half" idx="2"/>
          </p:nvPr>
        </p:nvSpPr>
        <p:spPr>
          <a:xfrm>
            <a:off x="609441" y="5943600"/>
            <a:ext cx="9547913"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Date Placeholder 14"/>
          <p:cNvSpPr>
            <a:spLocks noGrp="1"/>
          </p:cNvSpPr>
          <p:nvPr>
            <p:ph type="dt" sz="half" idx="10"/>
          </p:nvPr>
        </p:nvSpPr>
        <p:spPr>
          <a:xfrm>
            <a:off x="1422030" y="6324600"/>
            <a:ext cx="1221110" cy="152400"/>
          </a:xfrm>
          <a:prstGeom prst="rect">
            <a:avLst/>
          </a:prstGeom>
        </p:spPr>
        <p:txBody>
          <a:bodyPr/>
          <a:lstStyle/>
          <a:p>
            <a:fld id="{017D8461-59E2-4AFF-BB0A-84FE4DB4E4DF}" type="datetime1">
              <a:rPr lang="en-US" smtClean="0"/>
              <a:pPr/>
              <a:t>9/14/2011</a:t>
            </a:fld>
            <a:endParaRPr lang="en-US" dirty="0"/>
          </a:p>
        </p:txBody>
      </p:sp>
      <p:sp>
        <p:nvSpPr>
          <p:cNvPr id="16" name="Slide Number Placeholder 15"/>
          <p:cNvSpPr>
            <a:spLocks noGrp="1"/>
          </p:cNvSpPr>
          <p:nvPr>
            <p:ph type="sldNum" sz="quarter" idx="11"/>
          </p:nvPr>
        </p:nvSpPr>
        <p:spPr>
          <a:xfrm>
            <a:off x="614134" y="6324600"/>
            <a:ext cx="807895"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17" name="Footer Placeholder 16"/>
          <p:cNvSpPr>
            <a:spLocks noGrp="1"/>
          </p:cNvSpPr>
          <p:nvPr>
            <p:ph type="ftr" sz="quarter" idx="12"/>
          </p:nvPr>
        </p:nvSpPr>
        <p:spPr>
          <a:xfrm>
            <a:off x="614135" y="6461650"/>
            <a:ext cx="1813766" cy="128574"/>
          </a:xfrm>
          <a:prstGeom prst="rect">
            <a:avLst/>
          </a:prstGeom>
        </p:spPr>
        <p:txBody>
          <a:bodyPr/>
          <a:lstStyle/>
          <a:p>
            <a:pPr algn="l"/>
            <a:r>
              <a:rPr lang="en-US" dirty="0" smtClean="0"/>
              <a:t>MICROSOFT CONFIDENTIAL</a:t>
            </a:r>
            <a:endParaRPr lang="en-US" dirty="0"/>
          </a:p>
        </p:txBody>
      </p:sp>
    </p:spTree>
    <p:extLst>
      <p:ext uri="{BB962C8B-B14F-4D97-AF65-F5344CB8AC3E}">
        <p14:creationId xmlns:p14="http://schemas.microsoft.com/office/powerpoint/2010/main" val="9249124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614135" y="1804988"/>
            <a:ext cx="9570002"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a:xfrm>
            <a:off x="1422030" y="6324600"/>
            <a:ext cx="1221110" cy="152400"/>
          </a:xfrm>
          <a:prstGeom prst="rect">
            <a:avLst/>
          </a:prstGeom>
        </p:spPr>
        <p:txBody>
          <a:bodyPr/>
          <a:lstStyle/>
          <a:p>
            <a:fld id="{89365E2C-0A99-4D8D-A2FF-4C4D810EB43C}" type="datetime1">
              <a:rPr lang="en-US" smtClean="0"/>
              <a:pPr/>
              <a:t>9/14/2011</a:t>
            </a:fld>
            <a:endParaRPr lang="en-US" dirty="0"/>
          </a:p>
        </p:txBody>
      </p:sp>
      <p:sp>
        <p:nvSpPr>
          <p:cNvPr id="19" name="Slide Number Placeholder 18"/>
          <p:cNvSpPr>
            <a:spLocks noGrp="1"/>
          </p:cNvSpPr>
          <p:nvPr>
            <p:ph type="sldNum" sz="quarter" idx="20"/>
          </p:nvPr>
        </p:nvSpPr>
        <p:spPr>
          <a:xfrm>
            <a:off x="614134" y="6324600"/>
            <a:ext cx="807895"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20" name="Footer Placeholder 19"/>
          <p:cNvSpPr>
            <a:spLocks noGrp="1"/>
          </p:cNvSpPr>
          <p:nvPr>
            <p:ph type="ftr" sz="quarter" idx="21"/>
          </p:nvPr>
        </p:nvSpPr>
        <p:spPr>
          <a:xfrm>
            <a:off x="614135" y="6461650"/>
            <a:ext cx="1813766" cy="128574"/>
          </a:xfrm>
          <a:prstGeom prst="rect">
            <a:avLst/>
          </a:prstGeom>
        </p:spPr>
        <p:txBody>
          <a:bodyPr/>
          <a:lstStyle/>
          <a:p>
            <a:pPr algn="l"/>
            <a:r>
              <a:rPr lang="en-US" dirty="0" smtClean="0"/>
              <a:t>MICROSOFT CONFIDENTIAL</a:t>
            </a:r>
            <a:endParaRPr lang="en-US" dirty="0"/>
          </a:p>
        </p:txBody>
      </p:sp>
    </p:spTree>
    <p:extLst>
      <p:ext uri="{BB962C8B-B14F-4D97-AF65-F5344CB8AC3E}">
        <p14:creationId xmlns:p14="http://schemas.microsoft.com/office/powerpoint/2010/main" val="7756438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614135" y="1804988"/>
            <a:ext cx="9570002"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a:xfrm>
            <a:off x="1422030" y="6324600"/>
            <a:ext cx="1221110" cy="152400"/>
          </a:xfrm>
          <a:prstGeom prst="rect">
            <a:avLst/>
          </a:prstGeom>
        </p:spPr>
        <p:txBody>
          <a:bodyPr/>
          <a:lstStyle/>
          <a:p>
            <a:fld id="{89365E2C-0A99-4D8D-A2FF-4C4D810EB43C}" type="datetime1">
              <a:rPr lang="en-US" smtClean="0"/>
              <a:pPr/>
              <a:t>9/14/2011</a:t>
            </a:fld>
            <a:endParaRPr lang="en-US" dirty="0"/>
          </a:p>
        </p:txBody>
      </p:sp>
      <p:sp>
        <p:nvSpPr>
          <p:cNvPr id="19" name="Slide Number Placeholder 18"/>
          <p:cNvSpPr>
            <a:spLocks noGrp="1"/>
          </p:cNvSpPr>
          <p:nvPr>
            <p:ph type="sldNum" sz="quarter" idx="20"/>
          </p:nvPr>
        </p:nvSpPr>
        <p:spPr>
          <a:xfrm>
            <a:off x="614134" y="6324600"/>
            <a:ext cx="807895"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20" name="Footer Placeholder 19"/>
          <p:cNvSpPr>
            <a:spLocks noGrp="1"/>
          </p:cNvSpPr>
          <p:nvPr>
            <p:ph type="ftr" sz="quarter" idx="21"/>
          </p:nvPr>
        </p:nvSpPr>
        <p:spPr>
          <a:xfrm>
            <a:off x="614135" y="6461650"/>
            <a:ext cx="1813766" cy="128574"/>
          </a:xfrm>
          <a:prstGeom prst="rect">
            <a:avLst/>
          </a:prstGeom>
        </p:spPr>
        <p:txBody>
          <a:bodyPr/>
          <a:lstStyle/>
          <a:p>
            <a:pPr algn="l"/>
            <a:r>
              <a:rPr lang="en-US" dirty="0" smtClean="0"/>
              <a:t>MICROSOFT CONFIDENTIAL</a:t>
            </a:r>
            <a:endParaRPr lang="en-US" dirty="0"/>
          </a:p>
        </p:txBody>
      </p:sp>
    </p:spTree>
    <p:extLst>
      <p:ext uri="{BB962C8B-B14F-4D97-AF65-F5344CB8AC3E}">
        <p14:creationId xmlns:p14="http://schemas.microsoft.com/office/powerpoint/2010/main" val="7756438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614135" y="1804988"/>
            <a:ext cx="9570002"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a:xfrm>
            <a:off x="1422030" y="6324600"/>
            <a:ext cx="1221110" cy="152400"/>
          </a:xfrm>
          <a:prstGeom prst="rect">
            <a:avLst/>
          </a:prstGeom>
        </p:spPr>
        <p:txBody>
          <a:bodyPr/>
          <a:lstStyle/>
          <a:p>
            <a:fld id="{89365E2C-0A99-4D8D-A2FF-4C4D810EB43C}" type="datetime1">
              <a:rPr lang="en-US" smtClean="0"/>
              <a:pPr/>
              <a:t>9/14/2011</a:t>
            </a:fld>
            <a:endParaRPr lang="en-US" dirty="0"/>
          </a:p>
        </p:txBody>
      </p:sp>
      <p:sp>
        <p:nvSpPr>
          <p:cNvPr id="19" name="Slide Number Placeholder 18"/>
          <p:cNvSpPr>
            <a:spLocks noGrp="1"/>
          </p:cNvSpPr>
          <p:nvPr>
            <p:ph type="sldNum" sz="quarter" idx="20"/>
          </p:nvPr>
        </p:nvSpPr>
        <p:spPr>
          <a:xfrm>
            <a:off x="614134" y="6324600"/>
            <a:ext cx="807895"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20" name="Footer Placeholder 19"/>
          <p:cNvSpPr>
            <a:spLocks noGrp="1"/>
          </p:cNvSpPr>
          <p:nvPr>
            <p:ph type="ftr" sz="quarter" idx="21"/>
          </p:nvPr>
        </p:nvSpPr>
        <p:spPr>
          <a:xfrm>
            <a:off x="614135" y="6461650"/>
            <a:ext cx="1813766" cy="128574"/>
          </a:xfrm>
          <a:prstGeom prst="rect">
            <a:avLst/>
          </a:prstGeom>
        </p:spPr>
        <p:txBody>
          <a:bodyPr/>
          <a:lstStyle/>
          <a:p>
            <a:pPr algn="l"/>
            <a:r>
              <a:rPr lang="en-US" dirty="0" smtClean="0"/>
              <a:t>MICROSOFT CONFIDENTIAL</a:t>
            </a:r>
            <a:endParaRPr lang="en-US" dirty="0"/>
          </a:p>
        </p:txBody>
      </p:sp>
    </p:spTree>
    <p:extLst>
      <p:ext uri="{BB962C8B-B14F-4D97-AF65-F5344CB8AC3E}">
        <p14:creationId xmlns:p14="http://schemas.microsoft.com/office/powerpoint/2010/main" val="7756438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0" name="Rectangle 19"/>
          <p:cNvSpPr/>
          <p:nvPr userDrawn="1"/>
        </p:nvSpPr>
        <p:spPr>
          <a:xfrm>
            <a:off x="-796"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15114" y="0"/>
            <a:ext cx="12203940" cy="6858000"/>
            <a:chOff x="-11340" y="0"/>
            <a:chExt cx="9155340" cy="6858000"/>
          </a:xfrm>
        </p:grpSpPr>
        <p:sp>
          <p:nvSpPr>
            <p:cNvPr id="23" name="Rectangle 22"/>
            <p:cNvSpPr/>
            <p:nvPr userDrawn="1"/>
          </p:nvSpPr>
          <p:spPr>
            <a:xfrm>
              <a:off x="0" y="0"/>
              <a:ext cx="9144000"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8"/>
            <p:cNvGrpSpPr/>
            <p:nvPr userDrawn="1"/>
          </p:nvGrpSpPr>
          <p:grpSpPr>
            <a:xfrm>
              <a:off x="-11340" y="0"/>
              <a:ext cx="9155340" cy="6858000"/>
              <a:chOff x="-11340" y="0"/>
              <a:chExt cx="9155340" cy="6858000"/>
            </a:xfrm>
          </p:grpSpPr>
          <p:sp>
            <p:nvSpPr>
              <p:cNvPr id="25" name="Rectangle 24"/>
              <p:cNvSpPr/>
              <p:nvPr userDrawn="1"/>
            </p:nvSpPr>
            <p:spPr>
              <a:xfrm>
                <a:off x="-11340" y="0"/>
                <a:ext cx="9144001"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3581400"/>
                <a:ext cx="9144000"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1" name="Rectangle 20"/>
          <p:cNvSpPr/>
          <p:nvPr userDrawn="1"/>
        </p:nvSpPr>
        <p:spPr>
          <a:xfrm>
            <a:off x="2" y="3581400"/>
            <a:ext cx="12188822"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3"/>
          <p:cNvSpPr>
            <a:spLocks noGrp="1"/>
          </p:cNvSpPr>
          <p:nvPr>
            <p:ph type="body" sz="half" idx="2"/>
          </p:nvPr>
        </p:nvSpPr>
        <p:spPr>
          <a:xfrm>
            <a:off x="609441" y="5943600"/>
            <a:ext cx="9547913"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Date Placeholder 14"/>
          <p:cNvSpPr>
            <a:spLocks noGrp="1"/>
          </p:cNvSpPr>
          <p:nvPr>
            <p:ph type="dt" sz="half" idx="10"/>
          </p:nvPr>
        </p:nvSpPr>
        <p:spPr>
          <a:xfrm>
            <a:off x="1422030" y="6324600"/>
            <a:ext cx="1221110" cy="152400"/>
          </a:xfrm>
          <a:prstGeom prst="rect">
            <a:avLst/>
          </a:prstGeom>
        </p:spPr>
        <p:txBody>
          <a:bodyPr/>
          <a:lstStyle/>
          <a:p>
            <a:fld id="{017D8461-59E2-4AFF-BB0A-84FE4DB4E4DF}" type="datetime1">
              <a:rPr lang="en-US" smtClean="0"/>
              <a:pPr/>
              <a:t>9/14/2011</a:t>
            </a:fld>
            <a:endParaRPr lang="en-US" dirty="0"/>
          </a:p>
        </p:txBody>
      </p:sp>
      <p:sp>
        <p:nvSpPr>
          <p:cNvPr id="16" name="Slide Number Placeholder 15"/>
          <p:cNvSpPr>
            <a:spLocks noGrp="1"/>
          </p:cNvSpPr>
          <p:nvPr>
            <p:ph type="sldNum" sz="quarter" idx="11"/>
          </p:nvPr>
        </p:nvSpPr>
        <p:spPr>
          <a:xfrm>
            <a:off x="614134" y="6324600"/>
            <a:ext cx="807895"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17" name="Footer Placeholder 16"/>
          <p:cNvSpPr>
            <a:spLocks noGrp="1"/>
          </p:cNvSpPr>
          <p:nvPr>
            <p:ph type="ftr" sz="quarter" idx="12"/>
          </p:nvPr>
        </p:nvSpPr>
        <p:spPr>
          <a:xfrm>
            <a:off x="614135" y="6461650"/>
            <a:ext cx="1813766" cy="128574"/>
          </a:xfrm>
          <a:prstGeom prst="rect">
            <a:avLst/>
          </a:prstGeom>
        </p:spPr>
        <p:txBody>
          <a:bodyPr/>
          <a:lstStyle/>
          <a:p>
            <a:pPr algn="l"/>
            <a:r>
              <a:rPr lang="en-US" dirty="0" smtClean="0"/>
              <a:t>MICROSOFT CONFIDENTIAL</a:t>
            </a:r>
            <a:endParaRPr lang="en-US" dirty="0"/>
          </a:p>
        </p:txBody>
      </p:sp>
    </p:spTree>
    <p:extLst>
      <p:ext uri="{BB962C8B-B14F-4D97-AF65-F5344CB8AC3E}">
        <p14:creationId xmlns:p14="http://schemas.microsoft.com/office/powerpoint/2010/main" val="9249124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614135" y="1804988"/>
            <a:ext cx="9570002"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a:xfrm>
            <a:off x="1422030" y="6324600"/>
            <a:ext cx="1221110" cy="152400"/>
          </a:xfrm>
          <a:prstGeom prst="rect">
            <a:avLst/>
          </a:prstGeom>
        </p:spPr>
        <p:txBody>
          <a:bodyPr/>
          <a:lstStyle/>
          <a:p>
            <a:fld id="{89365E2C-0A99-4D8D-A2FF-4C4D810EB43C}" type="datetime1">
              <a:rPr lang="en-US" smtClean="0"/>
              <a:pPr/>
              <a:t>9/14/2011</a:t>
            </a:fld>
            <a:endParaRPr lang="en-US" dirty="0"/>
          </a:p>
        </p:txBody>
      </p:sp>
      <p:sp>
        <p:nvSpPr>
          <p:cNvPr id="19" name="Slide Number Placeholder 18"/>
          <p:cNvSpPr>
            <a:spLocks noGrp="1"/>
          </p:cNvSpPr>
          <p:nvPr>
            <p:ph type="sldNum" sz="quarter" idx="20"/>
          </p:nvPr>
        </p:nvSpPr>
        <p:spPr>
          <a:xfrm>
            <a:off x="614134" y="6324600"/>
            <a:ext cx="807895"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20" name="Footer Placeholder 19"/>
          <p:cNvSpPr>
            <a:spLocks noGrp="1"/>
          </p:cNvSpPr>
          <p:nvPr>
            <p:ph type="ftr" sz="quarter" idx="21"/>
          </p:nvPr>
        </p:nvSpPr>
        <p:spPr>
          <a:xfrm>
            <a:off x="614135" y="6461650"/>
            <a:ext cx="1813766" cy="128574"/>
          </a:xfrm>
          <a:prstGeom prst="rect">
            <a:avLst/>
          </a:prstGeom>
        </p:spPr>
        <p:txBody>
          <a:bodyPr/>
          <a:lstStyle/>
          <a:p>
            <a:pPr algn="l"/>
            <a:r>
              <a:rPr lang="en-US" dirty="0" smtClean="0"/>
              <a:t>MICROSOFT CONFIDENTIAL</a:t>
            </a:r>
            <a:endParaRPr lang="en-US" dirty="0"/>
          </a:p>
        </p:txBody>
      </p:sp>
    </p:spTree>
    <p:extLst>
      <p:ext uri="{BB962C8B-B14F-4D97-AF65-F5344CB8AC3E}">
        <p14:creationId xmlns:p14="http://schemas.microsoft.com/office/powerpoint/2010/main" val="7756438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614135" y="1804988"/>
            <a:ext cx="9570002"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a:xfrm>
            <a:off x="1422030" y="6324600"/>
            <a:ext cx="1221110" cy="152400"/>
          </a:xfrm>
          <a:prstGeom prst="rect">
            <a:avLst/>
          </a:prstGeom>
        </p:spPr>
        <p:txBody>
          <a:bodyPr/>
          <a:lstStyle/>
          <a:p>
            <a:fld id="{89365E2C-0A99-4D8D-A2FF-4C4D810EB43C}" type="datetime1">
              <a:rPr lang="en-US" smtClean="0"/>
              <a:pPr/>
              <a:t>9/14/2011</a:t>
            </a:fld>
            <a:endParaRPr lang="en-US" dirty="0"/>
          </a:p>
        </p:txBody>
      </p:sp>
      <p:sp>
        <p:nvSpPr>
          <p:cNvPr id="19" name="Slide Number Placeholder 18"/>
          <p:cNvSpPr>
            <a:spLocks noGrp="1"/>
          </p:cNvSpPr>
          <p:nvPr>
            <p:ph type="sldNum" sz="quarter" idx="20"/>
          </p:nvPr>
        </p:nvSpPr>
        <p:spPr>
          <a:xfrm>
            <a:off x="614134" y="6324600"/>
            <a:ext cx="807895"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20" name="Footer Placeholder 19"/>
          <p:cNvSpPr>
            <a:spLocks noGrp="1"/>
          </p:cNvSpPr>
          <p:nvPr>
            <p:ph type="ftr" sz="quarter" idx="21"/>
          </p:nvPr>
        </p:nvSpPr>
        <p:spPr>
          <a:xfrm>
            <a:off x="614135" y="6461650"/>
            <a:ext cx="1813766" cy="128574"/>
          </a:xfrm>
          <a:prstGeom prst="rect">
            <a:avLst/>
          </a:prstGeom>
        </p:spPr>
        <p:txBody>
          <a:bodyPr/>
          <a:lstStyle/>
          <a:p>
            <a:pPr algn="l"/>
            <a:r>
              <a:rPr lang="en-US" dirty="0" smtClean="0"/>
              <a:t>MICROSOFT CONFIDENTIAL</a:t>
            </a:r>
            <a:endParaRPr lang="en-US" dirty="0"/>
          </a:p>
        </p:txBody>
      </p:sp>
    </p:spTree>
    <p:extLst>
      <p:ext uri="{BB962C8B-B14F-4D97-AF65-F5344CB8AC3E}">
        <p14:creationId xmlns:p14="http://schemas.microsoft.com/office/powerpoint/2010/main" val="7756438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614135" y="1804988"/>
            <a:ext cx="9570002"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a:xfrm>
            <a:off x="1422030" y="6324600"/>
            <a:ext cx="1221110" cy="152400"/>
          </a:xfrm>
          <a:prstGeom prst="rect">
            <a:avLst/>
          </a:prstGeom>
        </p:spPr>
        <p:txBody>
          <a:bodyPr/>
          <a:lstStyle/>
          <a:p>
            <a:fld id="{89365E2C-0A99-4D8D-A2FF-4C4D810EB43C}" type="datetime1">
              <a:rPr lang="en-US" smtClean="0"/>
              <a:pPr/>
              <a:t>9/14/2011</a:t>
            </a:fld>
            <a:endParaRPr lang="en-US" dirty="0"/>
          </a:p>
        </p:txBody>
      </p:sp>
      <p:sp>
        <p:nvSpPr>
          <p:cNvPr id="19" name="Slide Number Placeholder 18"/>
          <p:cNvSpPr>
            <a:spLocks noGrp="1"/>
          </p:cNvSpPr>
          <p:nvPr>
            <p:ph type="sldNum" sz="quarter" idx="20"/>
          </p:nvPr>
        </p:nvSpPr>
        <p:spPr>
          <a:xfrm>
            <a:off x="614134" y="6324600"/>
            <a:ext cx="807895"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20" name="Footer Placeholder 19"/>
          <p:cNvSpPr>
            <a:spLocks noGrp="1"/>
          </p:cNvSpPr>
          <p:nvPr>
            <p:ph type="ftr" sz="quarter" idx="21"/>
          </p:nvPr>
        </p:nvSpPr>
        <p:spPr>
          <a:xfrm>
            <a:off x="614135" y="6461650"/>
            <a:ext cx="1813766" cy="128574"/>
          </a:xfrm>
          <a:prstGeom prst="rect">
            <a:avLst/>
          </a:prstGeom>
        </p:spPr>
        <p:txBody>
          <a:bodyPr/>
          <a:lstStyle/>
          <a:p>
            <a:pPr algn="l"/>
            <a:r>
              <a:rPr lang="en-US" dirty="0" smtClean="0"/>
              <a:t>MICROSOFT CONFIDENTIAL</a:t>
            </a:r>
            <a:endParaRPr lang="en-US" dirty="0"/>
          </a:p>
        </p:txBody>
      </p:sp>
    </p:spTree>
    <p:extLst>
      <p:ext uri="{BB962C8B-B14F-4D97-AF65-F5344CB8AC3E}">
        <p14:creationId xmlns:p14="http://schemas.microsoft.com/office/powerpoint/2010/main" val="77564380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614135" y="1804988"/>
            <a:ext cx="9570002"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a:xfrm>
            <a:off x="1422030" y="6324600"/>
            <a:ext cx="1221110" cy="152400"/>
          </a:xfrm>
          <a:prstGeom prst="rect">
            <a:avLst/>
          </a:prstGeom>
        </p:spPr>
        <p:txBody>
          <a:bodyPr/>
          <a:lstStyle/>
          <a:p>
            <a:fld id="{89365E2C-0A99-4D8D-A2FF-4C4D810EB43C}" type="datetime1">
              <a:rPr lang="en-US" smtClean="0"/>
              <a:pPr/>
              <a:t>9/14/2011</a:t>
            </a:fld>
            <a:endParaRPr lang="en-US" dirty="0"/>
          </a:p>
        </p:txBody>
      </p:sp>
      <p:sp>
        <p:nvSpPr>
          <p:cNvPr id="19" name="Slide Number Placeholder 18"/>
          <p:cNvSpPr>
            <a:spLocks noGrp="1"/>
          </p:cNvSpPr>
          <p:nvPr>
            <p:ph type="sldNum" sz="quarter" idx="20"/>
          </p:nvPr>
        </p:nvSpPr>
        <p:spPr>
          <a:xfrm>
            <a:off x="614134" y="6324600"/>
            <a:ext cx="807895"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20" name="Footer Placeholder 19"/>
          <p:cNvSpPr>
            <a:spLocks noGrp="1"/>
          </p:cNvSpPr>
          <p:nvPr>
            <p:ph type="ftr" sz="quarter" idx="21"/>
          </p:nvPr>
        </p:nvSpPr>
        <p:spPr>
          <a:xfrm>
            <a:off x="614135" y="6461650"/>
            <a:ext cx="1813766" cy="128574"/>
          </a:xfrm>
          <a:prstGeom prst="rect">
            <a:avLst/>
          </a:prstGeom>
        </p:spPr>
        <p:txBody>
          <a:bodyPr/>
          <a:lstStyle/>
          <a:p>
            <a:pPr algn="l"/>
            <a:r>
              <a:rPr lang="en-US" dirty="0" smtClean="0"/>
              <a:t>MICROSOFT CONFIDENTIAL</a:t>
            </a:r>
            <a:endParaRPr lang="en-US" dirty="0"/>
          </a:p>
        </p:txBody>
      </p:sp>
    </p:spTree>
    <p:extLst>
      <p:ext uri="{BB962C8B-B14F-4D97-AF65-F5344CB8AC3E}">
        <p14:creationId xmlns:p14="http://schemas.microsoft.com/office/powerpoint/2010/main" val="7756438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10631659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9/14/2011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1.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1.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6.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theme" Target="../theme/theme7.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814" r:id="rId17"/>
    <p:sldLayoutId id="2147483815"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nSpc>
                <a:spcPts val="4800"/>
              </a:lnSpc>
              <a:defRPr/>
            </a:pPr>
            <a:r>
              <a:rPr lang="en-US" spc="-200" dirty="0">
                <a:solidFill>
                  <a:schemeClr val="bg1">
                    <a:lumMod val="75000"/>
                    <a:lumOff val="25000"/>
                  </a:schemeClr>
                </a:solidFill>
                <a:latin typeface="Segoe UI Semibold" pitchFamily="34" charset="0"/>
                <a:ea typeface="Segoe UI Semibold" pitchFamily="34" charset="0"/>
                <a:cs typeface="Segoe UI Semibold" pitchFamily="34" charset="0"/>
              </a:rPr>
              <a:t>Understanding </a:t>
            </a:r>
            <a:r>
              <a:rPr lang="en-US" spc="-200" dirty="0" err="1">
                <a:solidFill>
                  <a:schemeClr val="bg1">
                    <a:lumMod val="75000"/>
                    <a:lumOff val="25000"/>
                  </a:schemeClr>
                </a:solidFill>
                <a:latin typeface="Segoe UI Semibold" pitchFamily="34" charset="0"/>
                <a:ea typeface="Segoe UI Semibold" pitchFamily="34" charset="0"/>
                <a:cs typeface="Segoe UI Semibold" pitchFamily="34" charset="0"/>
              </a:rPr>
              <a:t>VirtualAlloc</a:t>
            </a:r>
            <a:r>
              <a:rPr lang="en-US" spc="-200" dirty="0">
                <a:solidFill>
                  <a:schemeClr val="bg1">
                    <a:lumMod val="75000"/>
                    <a:lumOff val="25000"/>
                  </a:schemeClr>
                </a:solidFill>
                <a:latin typeface="Segoe UI Semibold" pitchFamily="34" charset="0"/>
                <a:ea typeface="Segoe UI Semibold" pitchFamily="34" charset="0"/>
                <a:cs typeface="Segoe UI Semibold" pitchFamily="34" charset="0"/>
              </a:rPr>
              <a:t> usage using Windows Performance Analyzer</a:t>
            </a:r>
          </a:p>
        </p:txBody>
      </p:sp>
      <p:sp>
        <p:nvSpPr>
          <p:cNvPr id="3" name="Subtitle 2"/>
          <p:cNvSpPr>
            <a:spLocks noGrp="1"/>
          </p:cNvSpPr>
          <p:nvPr>
            <p:ph type="subTitle" idx="1"/>
          </p:nvPr>
        </p:nvSpPr>
        <p:spPr/>
        <p:txBody>
          <a:bodyPr/>
          <a:lstStyle/>
          <a:p>
            <a:r>
              <a:rPr lang="en-US" dirty="0" smtClean="0">
                <a:latin typeface="+mj-lt"/>
              </a:rPr>
              <a:t>Joe Laughlin</a:t>
            </a:r>
          </a:p>
          <a:p>
            <a:r>
              <a:rPr lang="en-US" dirty="0" smtClean="0"/>
              <a:t>Principal SDE</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smtClean="0"/>
              <a:t>HW-977P</a:t>
            </a:r>
            <a:endParaRPr lang="en-US" dirty="0"/>
          </a:p>
        </p:txBody>
      </p:sp>
    </p:spTree>
    <p:extLst>
      <p:ext uri="{BB962C8B-B14F-4D97-AF65-F5344CB8AC3E}">
        <p14:creationId xmlns:p14="http://schemas.microsoft.com/office/powerpoint/2010/main" val="4245821335"/>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11039149" cy="861774"/>
          </a:xfrm>
          <a:prstGeom prst="rect">
            <a:avLst/>
          </a:prstGeom>
          <a:noFill/>
        </p:spPr>
        <p:txBody>
          <a:bodyPr wrap="square" rtlCol="0">
            <a:spAutoFit/>
          </a:bodyPr>
          <a:lstStyle/>
          <a:p>
            <a:r>
              <a:rPr lang="en-US" sz="5000" dirty="0" smtClean="0">
                <a:latin typeface="Segoe UI Semibold" pitchFamily="34" charset="0"/>
              </a:rPr>
              <a:t>Demo</a:t>
            </a:r>
            <a:endParaRPr lang="en-US" sz="5000" dirty="0">
              <a:solidFill>
                <a:srgbClr val="FFFFFF"/>
              </a:solidFill>
              <a:latin typeface="Segoe UI Semibold" pitchFamily="34" charset="0"/>
            </a:endParaRPr>
          </a:p>
        </p:txBody>
      </p:sp>
    </p:spTree>
    <p:extLst>
      <p:ext uri="{BB962C8B-B14F-4D97-AF65-F5344CB8AC3E}">
        <p14:creationId xmlns:p14="http://schemas.microsoft.com/office/powerpoint/2010/main" val="2193273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3" y="3429001"/>
            <a:ext cx="11039149" cy="861774"/>
          </a:xfrm>
          <a:prstGeom prst="rect">
            <a:avLst/>
          </a:prstGeom>
          <a:noFill/>
        </p:spPr>
        <p:txBody>
          <a:bodyPr wrap="square" rtlCol="0">
            <a:spAutoFit/>
          </a:bodyPr>
          <a:lstStyle/>
          <a:p>
            <a:r>
              <a:rPr lang="en-US" sz="5000" dirty="0" smtClean="0">
                <a:latin typeface="Segoe UI Semibold" pitchFamily="34" charset="0"/>
              </a:rPr>
              <a:t>Guidelines and Best Practices</a:t>
            </a:r>
            <a:endParaRPr lang="en-US" sz="5000" dirty="0">
              <a:solidFill>
                <a:srgbClr val="FFFFFF"/>
              </a:solidFill>
              <a:latin typeface="Segoe UI Semibold" pitchFamily="34" charset="0"/>
            </a:endParaRPr>
          </a:p>
        </p:txBody>
      </p:sp>
    </p:spTree>
    <p:extLst>
      <p:ext uri="{BB962C8B-B14F-4D97-AF65-F5344CB8AC3E}">
        <p14:creationId xmlns:p14="http://schemas.microsoft.com/office/powerpoint/2010/main" val="611482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Guidelines and Best </a:t>
            </a:r>
            <a:r>
              <a:rPr lang="en-US" dirty="0"/>
              <a:t>Practices</a:t>
            </a:r>
          </a:p>
        </p:txBody>
      </p:sp>
      <p:sp>
        <p:nvSpPr>
          <p:cNvPr id="5" name="Content Placeholder 4"/>
          <p:cNvSpPr>
            <a:spLocks noGrp="1"/>
          </p:cNvSpPr>
          <p:nvPr>
            <p:ph type="body" sz="quarter" idx="10"/>
          </p:nvPr>
        </p:nvSpPr>
        <p:spPr/>
        <p:txBody>
          <a:bodyPr/>
          <a:lstStyle/>
          <a:p>
            <a:r>
              <a:rPr lang="en-US" sz="2800" dirty="0" smtClean="0"/>
              <a:t>Approach</a:t>
            </a:r>
          </a:p>
          <a:p>
            <a:pPr lvl="1"/>
            <a:r>
              <a:rPr lang="en-US" sz="2400" dirty="0" smtClean="0"/>
              <a:t>Understand </a:t>
            </a:r>
            <a:r>
              <a:rPr lang="en-US" sz="2400" dirty="0"/>
              <a:t>how dynamic memory allocations impact the VA space of a </a:t>
            </a:r>
            <a:r>
              <a:rPr lang="en-US" sz="2400" dirty="0" smtClean="0"/>
              <a:t>process</a:t>
            </a:r>
          </a:p>
          <a:p>
            <a:pPr lvl="1"/>
            <a:r>
              <a:rPr lang="en-US" sz="2400" dirty="0" smtClean="0"/>
              <a:t>Follow your allocation patterns – Transient and </a:t>
            </a:r>
            <a:r>
              <a:rPr lang="en-US" sz="2400" dirty="0"/>
              <a:t>S</a:t>
            </a:r>
            <a:r>
              <a:rPr lang="en-US" sz="2400" dirty="0" smtClean="0"/>
              <a:t>teady state</a:t>
            </a:r>
          </a:p>
          <a:p>
            <a:r>
              <a:rPr lang="en-US" sz="2800" dirty="0" smtClean="0"/>
              <a:t>Guidance</a:t>
            </a:r>
            <a:endParaRPr lang="en-US" sz="2800" dirty="0"/>
          </a:p>
          <a:p>
            <a:pPr lvl="1"/>
            <a:r>
              <a:rPr lang="en-US" sz="2400" dirty="0"/>
              <a:t>Reduce </a:t>
            </a:r>
          </a:p>
          <a:p>
            <a:pPr lvl="2"/>
            <a:r>
              <a:rPr lang="en-US" sz="2000" dirty="0"/>
              <a:t>Number and size of outstanding allocations</a:t>
            </a:r>
          </a:p>
          <a:p>
            <a:pPr lvl="2"/>
            <a:r>
              <a:rPr lang="en-US" sz="2000" dirty="0"/>
              <a:t>Total number of allocations</a:t>
            </a:r>
          </a:p>
          <a:p>
            <a:pPr lvl="1"/>
            <a:r>
              <a:rPr lang="en-US" sz="2400" dirty="0"/>
              <a:t>Be judicious about what you Commit</a:t>
            </a:r>
          </a:p>
          <a:p>
            <a:pPr lvl="1"/>
            <a:r>
              <a:rPr lang="en-US" sz="2400" dirty="0" smtClean="0"/>
              <a:t>Ensure that scenario specific transient allocations are freed as soon as possible</a:t>
            </a:r>
          </a:p>
          <a:p>
            <a:pPr lvl="1"/>
            <a:r>
              <a:rPr lang="en-US" sz="2400" dirty="0" smtClean="0"/>
              <a:t>Avoid intermingling long lived allocations with short lived ones which can fragment VA space</a:t>
            </a:r>
          </a:p>
          <a:p>
            <a:pPr lvl="1"/>
            <a:endParaRPr lang="en-US" dirty="0" smtClean="0"/>
          </a:p>
          <a:p>
            <a:pPr lvl="1"/>
            <a:endParaRPr lang="en-US" dirty="0"/>
          </a:p>
          <a:p>
            <a:pPr lvl="1"/>
            <a:endParaRPr lang="en-US" dirty="0" smtClean="0"/>
          </a:p>
          <a:p>
            <a:endParaRPr lang="en-US" sz="1600" dirty="0"/>
          </a:p>
        </p:txBody>
      </p:sp>
    </p:spTree>
    <p:extLst>
      <p:ext uri="{BB962C8B-B14F-4D97-AF65-F5344CB8AC3E}">
        <p14:creationId xmlns:p14="http://schemas.microsoft.com/office/powerpoint/2010/main" val="55251669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Takeaways</a:t>
            </a:r>
            <a:endParaRPr lang="en-US" dirty="0"/>
          </a:p>
        </p:txBody>
      </p:sp>
      <p:sp>
        <p:nvSpPr>
          <p:cNvPr id="5" name="Content Placeholder 4"/>
          <p:cNvSpPr>
            <a:spLocks noGrp="1"/>
          </p:cNvSpPr>
          <p:nvPr>
            <p:ph type="body" sz="quarter" idx="10"/>
          </p:nvPr>
        </p:nvSpPr>
        <p:spPr/>
        <p:txBody>
          <a:bodyPr/>
          <a:lstStyle/>
          <a:p>
            <a:r>
              <a:rPr lang="en-US" dirty="0" smtClean="0"/>
              <a:t>Concepts of Commit, Reserve and Reference</a:t>
            </a:r>
          </a:p>
          <a:p>
            <a:r>
              <a:rPr lang="en-US" smtClean="0"/>
              <a:t>Understand the VirtualAlloc </a:t>
            </a:r>
            <a:r>
              <a:rPr lang="en-US" dirty="0" smtClean="0"/>
              <a:t>usage of your component and utilize the tools to identify areas for optimization</a:t>
            </a:r>
            <a:endParaRPr lang="en-US" dirty="0"/>
          </a:p>
        </p:txBody>
      </p:sp>
    </p:spTree>
    <p:extLst>
      <p:ext uri="{BB962C8B-B14F-4D97-AF65-F5344CB8AC3E}">
        <p14:creationId xmlns:p14="http://schemas.microsoft.com/office/powerpoint/2010/main" val="129724600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10" name="Rectangle 9"/>
          <p:cNvSpPr/>
          <p:nvPr/>
        </p:nvSpPr>
        <p:spPr bwMode="auto">
          <a:xfrm>
            <a:off x="61254" y="1460733"/>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2" name="TextBox 11"/>
          <p:cNvSpPr txBox="1"/>
          <p:nvPr/>
        </p:nvSpPr>
        <p:spPr>
          <a:xfrm>
            <a:off x="874408" y="1184814"/>
            <a:ext cx="5029200" cy="461665"/>
          </a:xfrm>
          <a:prstGeom prst="rect">
            <a:avLst/>
          </a:prstGeom>
          <a:noFill/>
        </p:spPr>
        <p:txBody>
          <a:bodyPr wrap="square" rtlCol="0">
            <a:spAutoFit/>
          </a:bodyPr>
          <a:lstStyle/>
          <a:p>
            <a:r>
              <a:rPr lang="en-US" sz="2400" b="1" dirty="0" smtClean="0">
                <a:solidFill>
                  <a:srgbClr val="FFFFFF"/>
                </a:solidFill>
              </a:rPr>
              <a:t>RELATED SESSIONS</a:t>
            </a:r>
            <a:endParaRPr lang="en-US" sz="2400" b="1" dirty="0">
              <a:solidFill>
                <a:srgbClr val="FFFFFF"/>
              </a:solidFill>
            </a:endParaRPr>
          </a:p>
        </p:txBody>
      </p:sp>
      <p:sp>
        <p:nvSpPr>
          <p:cNvPr id="26" name="Rectangle 25"/>
          <p:cNvSpPr/>
          <p:nvPr/>
        </p:nvSpPr>
        <p:spPr bwMode="auto">
          <a:xfrm>
            <a:off x="400700" y="1189279"/>
            <a:ext cx="457200" cy="457200"/>
          </a:xfrm>
          <a:prstGeom prst="rect">
            <a:avLst/>
          </a:prstGeom>
          <a:solidFill>
            <a:srgbClr val="457E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
        <p:nvSpPr>
          <p:cNvPr id="23" name="TextBox 22"/>
          <p:cNvSpPr txBox="1"/>
          <p:nvPr/>
        </p:nvSpPr>
        <p:spPr>
          <a:xfrm>
            <a:off x="107893" y="1712282"/>
            <a:ext cx="5501334" cy="4247317"/>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spcAft>
                <a:spcPts val="1200"/>
              </a:spcAft>
              <a:buClrTx/>
              <a:buSzTx/>
              <a:buFont typeface="Arial" pitchFamily="34" charset="0"/>
              <a:buChar char="•"/>
            </a:pPr>
            <a:r>
              <a:rPr lang="en-US" sz="1800" dirty="0" smtClean="0">
                <a:solidFill>
                  <a:schemeClr val="tx1"/>
                </a:solidFill>
              </a:rPr>
              <a:t>HW-59T  </a:t>
            </a:r>
            <a:r>
              <a:rPr lang="en-US" sz="1800" dirty="0">
                <a:solidFill>
                  <a:schemeClr val="tx1"/>
                </a:solidFill>
              </a:rPr>
              <a:t>Improving performance with the Windows Performance Toolkit</a:t>
            </a:r>
            <a:endParaRPr lang="en-US" sz="1800" dirty="0" smtClean="0">
              <a:solidFill>
                <a:schemeClr val="tx1"/>
              </a:solidFill>
            </a:endParaRPr>
          </a:p>
          <a:p>
            <a:pPr marL="914400" lvl="1" indent="-457200">
              <a:lnSpc>
                <a:spcPct val="100000"/>
              </a:lnSpc>
              <a:spcBef>
                <a:spcPts val="0"/>
              </a:spcBef>
              <a:spcAft>
                <a:spcPts val="1200"/>
              </a:spcAft>
              <a:buClrTx/>
              <a:buSzTx/>
              <a:buFont typeface="Arial" pitchFamily="34" charset="0"/>
              <a:buChar char="•"/>
            </a:pPr>
            <a:r>
              <a:rPr lang="en-US" sz="1800" dirty="0" smtClean="0">
                <a:solidFill>
                  <a:schemeClr val="tx1"/>
                </a:solidFill>
              </a:rPr>
              <a:t>HW-141T </a:t>
            </a:r>
            <a:r>
              <a:rPr lang="en-US" sz="1800" dirty="0">
                <a:solidFill>
                  <a:schemeClr val="tx1"/>
                </a:solidFill>
              </a:rPr>
              <a:t>Reducing the memory footprint of drivers and apps</a:t>
            </a:r>
          </a:p>
          <a:p>
            <a:pPr marL="914400" lvl="1" indent="-457200">
              <a:lnSpc>
                <a:spcPct val="100000"/>
              </a:lnSpc>
              <a:spcBef>
                <a:spcPts val="0"/>
              </a:spcBef>
              <a:spcAft>
                <a:spcPts val="1200"/>
              </a:spcAft>
              <a:buClrTx/>
              <a:buSzTx/>
              <a:buFont typeface="Arial" pitchFamily="34" charset="0"/>
              <a:buChar char="•"/>
            </a:pPr>
            <a:r>
              <a:rPr lang="en-US" sz="1800" dirty="0">
                <a:solidFill>
                  <a:schemeClr val="tx1"/>
                </a:solidFill>
              </a:rPr>
              <a:t>HW-927P Understanding pool usage using Windows Performance Analyzer</a:t>
            </a:r>
          </a:p>
          <a:p>
            <a:pPr marL="914400" lvl="1" indent="-457200">
              <a:lnSpc>
                <a:spcPct val="100000"/>
              </a:lnSpc>
              <a:spcBef>
                <a:spcPts val="0"/>
              </a:spcBef>
              <a:spcAft>
                <a:spcPts val="1200"/>
              </a:spcAft>
              <a:buClrTx/>
              <a:buSzTx/>
              <a:buFont typeface="Arial" pitchFamily="34" charset="0"/>
              <a:buChar char="•"/>
            </a:pPr>
            <a:r>
              <a:rPr lang="en-US" sz="1800" dirty="0">
                <a:solidFill>
                  <a:schemeClr val="tx1"/>
                </a:solidFill>
              </a:rPr>
              <a:t>HW-928P Understanding heap data Using Windows Performance Analyzer</a:t>
            </a:r>
          </a:p>
          <a:p>
            <a:pPr marL="914400" lvl="1" indent="-457200">
              <a:lnSpc>
                <a:spcPct val="100000"/>
              </a:lnSpc>
              <a:spcBef>
                <a:spcPts val="0"/>
              </a:spcBef>
              <a:spcAft>
                <a:spcPts val="1200"/>
              </a:spcAft>
              <a:buClrTx/>
              <a:buSzTx/>
              <a:buFont typeface="Arial" pitchFamily="34" charset="0"/>
              <a:buChar char="•"/>
            </a:pPr>
            <a:r>
              <a:rPr lang="en-US" sz="1800" dirty="0">
                <a:solidFill>
                  <a:schemeClr val="tx1"/>
                </a:solidFill>
              </a:rPr>
              <a:t>HW-925P Customizing WPA Trace Views</a:t>
            </a:r>
          </a:p>
          <a:p>
            <a:pPr marL="914400" lvl="1" indent="-457200">
              <a:lnSpc>
                <a:spcPct val="100000"/>
              </a:lnSpc>
              <a:spcBef>
                <a:spcPts val="0"/>
              </a:spcBef>
              <a:spcAft>
                <a:spcPts val="1200"/>
              </a:spcAft>
              <a:buClrTx/>
              <a:buSzTx/>
              <a:buFont typeface="Arial" pitchFamily="34" charset="0"/>
              <a:buChar char="•"/>
            </a:pPr>
            <a:r>
              <a:rPr lang="en-US" sz="1800" dirty="0">
                <a:solidFill>
                  <a:schemeClr val="tx1"/>
                </a:solidFill>
              </a:rPr>
              <a:t>HW-926P Introduction to the new WPA </a:t>
            </a:r>
            <a:r>
              <a:rPr lang="en-US" sz="1800" dirty="0" smtClean="0">
                <a:solidFill>
                  <a:schemeClr val="tx1"/>
                </a:solidFill>
              </a:rPr>
              <a:t>User </a:t>
            </a:r>
            <a:r>
              <a:rPr lang="en-US" sz="1800" dirty="0">
                <a:solidFill>
                  <a:schemeClr val="tx1"/>
                </a:solidFill>
              </a:rPr>
              <a:t>interface</a:t>
            </a:r>
          </a:p>
          <a:p>
            <a:pPr marL="914400" lvl="1" indent="-457200">
              <a:lnSpc>
                <a:spcPct val="100000"/>
              </a:lnSpc>
              <a:spcBef>
                <a:spcPts val="0"/>
              </a:spcBef>
              <a:spcAft>
                <a:spcPts val="1200"/>
              </a:spcAft>
              <a:buClrTx/>
              <a:buSzTx/>
              <a:buFont typeface="Arial" pitchFamily="34" charset="0"/>
              <a:buChar char="•"/>
            </a:pPr>
            <a:endParaRPr lang="en-US" sz="1800" dirty="0">
              <a:solidFill>
                <a:schemeClr val="tx1"/>
              </a:solidFill>
            </a:endParaRPr>
          </a:p>
        </p:txBody>
      </p:sp>
    </p:spTree>
    <p:extLst>
      <p:ext uri="{BB962C8B-B14F-4D97-AF65-F5344CB8AC3E}">
        <p14:creationId xmlns:p14="http://schemas.microsoft.com/office/powerpoint/2010/main" val="362492002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77910439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778299773"/>
      </p:ext>
    </p:extLst>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799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r>
              <a:rPr lang="en-US" dirty="0" err="1" smtClean="0"/>
              <a:t>VirtualAlloc</a:t>
            </a:r>
            <a:r>
              <a:rPr lang="en-US" dirty="0" smtClean="0"/>
              <a:t> Overview</a:t>
            </a:r>
          </a:p>
          <a:p>
            <a:r>
              <a:rPr lang="en-US" dirty="0" smtClean="0"/>
              <a:t>Demo: Collecting </a:t>
            </a:r>
            <a:r>
              <a:rPr lang="en-US" dirty="0"/>
              <a:t>and Analyzing VirtualAlloc </a:t>
            </a:r>
            <a:r>
              <a:rPr lang="en-US" dirty="0" smtClean="0"/>
              <a:t>Data</a:t>
            </a:r>
            <a:endParaRPr lang="en-US" dirty="0"/>
          </a:p>
          <a:p>
            <a:r>
              <a:rPr lang="en-US" dirty="0" smtClean="0"/>
              <a:t>Guidelines and Best Practices</a:t>
            </a:r>
          </a:p>
          <a:p>
            <a:r>
              <a:rPr lang="en-US" dirty="0" smtClean="0"/>
              <a:t>Key Takeaways</a:t>
            </a:r>
          </a:p>
          <a:p>
            <a:endParaRPr lang="en-US" dirty="0"/>
          </a:p>
        </p:txBody>
      </p:sp>
    </p:spTree>
    <p:extLst>
      <p:ext uri="{BB962C8B-B14F-4D97-AF65-F5344CB8AC3E}">
        <p14:creationId xmlns:p14="http://schemas.microsoft.com/office/powerpoint/2010/main" val="182241937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r>
              <a:rPr lang="en-US" sz="5000" dirty="0" smtClean="0">
                <a:solidFill>
                  <a:srgbClr val="FFFFFF"/>
                </a:solidFill>
                <a:latin typeface="+mj-lt"/>
              </a:rPr>
              <a:t>VirtualAlloc Overview</a:t>
            </a:r>
            <a:endParaRPr lang="en-US" sz="5000" dirty="0">
              <a:solidFill>
                <a:srgbClr val="FFFFFF"/>
              </a:solidFill>
              <a:latin typeface="+mj-lt"/>
            </a:endParaRPr>
          </a:p>
        </p:txBody>
      </p:sp>
    </p:spTree>
    <p:extLst>
      <p:ext uri="{BB962C8B-B14F-4D97-AF65-F5344CB8AC3E}">
        <p14:creationId xmlns:p14="http://schemas.microsoft.com/office/powerpoint/2010/main" val="3784268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VirtualAlloc Overview</a:t>
            </a:r>
          </a:p>
        </p:txBody>
      </p:sp>
      <p:sp>
        <p:nvSpPr>
          <p:cNvPr id="5" name="Content Placeholder 4"/>
          <p:cNvSpPr>
            <a:spLocks noGrp="1"/>
          </p:cNvSpPr>
          <p:nvPr>
            <p:ph type="body" sz="quarter" idx="10"/>
          </p:nvPr>
        </p:nvSpPr>
        <p:spPr/>
        <p:txBody>
          <a:bodyPr/>
          <a:lstStyle/>
          <a:p>
            <a:r>
              <a:rPr lang="en-US" dirty="0" smtClean="0"/>
              <a:t>VirtualAlloc is used for large dynamic memory allocations</a:t>
            </a:r>
            <a:endParaRPr lang="en-US" dirty="0"/>
          </a:p>
          <a:p>
            <a:pPr lvl="1"/>
            <a:r>
              <a:rPr lang="en-US" dirty="0" smtClean="0"/>
              <a:t>Allocations are made directly via </a:t>
            </a:r>
            <a:r>
              <a:rPr lang="en-US" dirty="0" err="1" smtClean="0"/>
              <a:t>VirtualAlloc</a:t>
            </a:r>
            <a:r>
              <a:rPr lang="en-US" dirty="0" smtClean="0"/>
              <a:t> API</a:t>
            </a:r>
          </a:p>
          <a:p>
            <a:pPr lvl="1"/>
            <a:r>
              <a:rPr lang="en-US" dirty="0" smtClean="0"/>
              <a:t>Typical usage – Bitmaps, Buffers</a:t>
            </a:r>
          </a:p>
          <a:p>
            <a:r>
              <a:rPr lang="en-US" dirty="0" smtClean="0"/>
              <a:t>Key Concepts</a:t>
            </a:r>
          </a:p>
          <a:p>
            <a:pPr lvl="1"/>
            <a:r>
              <a:rPr lang="en-US" b="1" dirty="0" smtClean="0"/>
              <a:t>Reservation</a:t>
            </a:r>
            <a:r>
              <a:rPr lang="en-US" dirty="0" smtClean="0"/>
              <a:t> - Reserves an </a:t>
            </a:r>
            <a:r>
              <a:rPr lang="en-US" dirty="0"/>
              <a:t>address range for </a:t>
            </a:r>
            <a:r>
              <a:rPr lang="en-US" dirty="0" smtClean="0"/>
              <a:t>usage but does not acquire </a:t>
            </a:r>
            <a:r>
              <a:rPr lang="en-US" dirty="0"/>
              <a:t>memory resources</a:t>
            </a:r>
          </a:p>
          <a:p>
            <a:pPr lvl="1"/>
            <a:r>
              <a:rPr lang="en-US" b="1" dirty="0" smtClean="0"/>
              <a:t>Commit</a:t>
            </a:r>
            <a:r>
              <a:rPr lang="en-US" dirty="0" smtClean="0"/>
              <a:t> - Ensures </a:t>
            </a:r>
            <a:r>
              <a:rPr lang="en-US" dirty="0"/>
              <a:t>that either physical memory or page file space will be available if the addresses are referenced</a:t>
            </a:r>
          </a:p>
          <a:p>
            <a:pPr lvl="1"/>
            <a:r>
              <a:rPr lang="en-US" b="1" dirty="0" smtClean="0"/>
              <a:t>Reference</a:t>
            </a:r>
            <a:r>
              <a:rPr lang="en-US" dirty="0" smtClean="0"/>
              <a:t> - Allocates </a:t>
            </a:r>
            <a:r>
              <a:rPr lang="en-US" dirty="0"/>
              <a:t>a </a:t>
            </a:r>
            <a:r>
              <a:rPr lang="en-US" dirty="0" smtClean="0"/>
              <a:t>physical memory </a:t>
            </a:r>
            <a:r>
              <a:rPr lang="en-US" dirty="0"/>
              <a:t>page</a:t>
            </a:r>
          </a:p>
          <a:p>
            <a:endParaRPr lang="en-US" dirty="0"/>
          </a:p>
        </p:txBody>
      </p:sp>
    </p:spTree>
    <p:extLst>
      <p:ext uri="{BB962C8B-B14F-4D97-AF65-F5344CB8AC3E}">
        <p14:creationId xmlns:p14="http://schemas.microsoft.com/office/powerpoint/2010/main" val="41879467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11039149" cy="1631216"/>
          </a:xfrm>
          <a:prstGeom prst="rect">
            <a:avLst/>
          </a:prstGeom>
          <a:noFill/>
        </p:spPr>
        <p:txBody>
          <a:bodyPr wrap="square" rtlCol="0">
            <a:spAutoFit/>
          </a:bodyPr>
          <a:lstStyle/>
          <a:p>
            <a:r>
              <a:rPr lang="en-US" sz="5000" dirty="0">
                <a:latin typeface="Segoe UI Semibold" pitchFamily="34" charset="0"/>
              </a:rPr>
              <a:t>VirtualAlloc Data Collection</a:t>
            </a:r>
            <a:br>
              <a:rPr lang="en-US" sz="5000" dirty="0">
                <a:latin typeface="Segoe UI Semibold" pitchFamily="34" charset="0"/>
              </a:rPr>
            </a:br>
            <a:r>
              <a:rPr lang="en-US" sz="5000" dirty="0">
                <a:latin typeface="Segoe UI Semibold" pitchFamily="34" charset="0"/>
              </a:rPr>
              <a:t>and Analysis</a:t>
            </a:r>
            <a:endParaRPr lang="en-US" sz="5000" dirty="0">
              <a:solidFill>
                <a:srgbClr val="FFFFFF"/>
              </a:solidFill>
              <a:latin typeface="Segoe UI Semibold" pitchFamily="34" charset="0"/>
            </a:endParaRPr>
          </a:p>
        </p:txBody>
      </p:sp>
    </p:spTree>
    <p:extLst>
      <p:ext uri="{BB962C8B-B14F-4D97-AF65-F5344CB8AC3E}">
        <p14:creationId xmlns:p14="http://schemas.microsoft.com/office/powerpoint/2010/main" val="3127532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VirtualAlloc</a:t>
            </a:r>
            <a:r>
              <a:rPr lang="en-US" dirty="0" smtClean="0"/>
              <a:t> Vocabulary</a:t>
            </a:r>
            <a:endParaRPr lang="en-US" dirty="0"/>
          </a:p>
        </p:txBody>
      </p:sp>
      <p:sp>
        <p:nvSpPr>
          <p:cNvPr id="11" name="Content Placeholder 2"/>
          <p:cNvSpPr>
            <a:spLocks noGrp="1"/>
          </p:cNvSpPr>
          <p:nvPr>
            <p:ph type="body" sz="quarter" idx="10"/>
          </p:nvPr>
        </p:nvSpPr>
        <p:spPr>
          <a:xfrm>
            <a:off x="519114" y="1447800"/>
            <a:ext cx="11149012" cy="4905958"/>
          </a:xfrm>
          <a:prstGeom prst="rect">
            <a:avLst/>
          </a:prstGeom>
        </p:spPr>
        <p:txBody>
          <a:bodyPr numCol="2"/>
          <a:lstStyle/>
          <a:p>
            <a:r>
              <a:rPr lang="en-US" dirty="0"/>
              <a:t>General </a:t>
            </a:r>
            <a:endParaRPr lang="en-US" dirty="0" smtClean="0"/>
          </a:p>
          <a:p>
            <a:pPr lvl="1"/>
            <a:r>
              <a:rPr lang="en-US" b="1" dirty="0" smtClean="0"/>
              <a:t>Reserve</a:t>
            </a:r>
            <a:r>
              <a:rPr lang="en-US" dirty="0"/>
              <a:t>,</a:t>
            </a:r>
            <a:r>
              <a:rPr lang="en-US" dirty="0" smtClean="0"/>
              <a:t> </a:t>
            </a:r>
            <a:r>
              <a:rPr lang="en-US" b="1" dirty="0" smtClean="0"/>
              <a:t>Commit</a:t>
            </a:r>
          </a:p>
          <a:p>
            <a:r>
              <a:rPr lang="en-US" dirty="0" smtClean="0"/>
              <a:t>Basic </a:t>
            </a:r>
            <a:r>
              <a:rPr lang="en-US" dirty="0"/>
              <a:t>Data</a:t>
            </a:r>
          </a:p>
          <a:p>
            <a:pPr lvl="1"/>
            <a:r>
              <a:rPr lang="en-US" sz="1800" b="1" dirty="0" smtClean="0"/>
              <a:t>Commit/Reserve Lifetime</a:t>
            </a:r>
            <a:r>
              <a:rPr lang="en-US" sz="1800" dirty="0" smtClean="0"/>
              <a:t> </a:t>
            </a:r>
            <a:r>
              <a:rPr lang="en-US" sz="1800" dirty="0"/>
              <a:t>– How long an allocation remains outstanding</a:t>
            </a:r>
          </a:p>
          <a:p>
            <a:pPr lvl="1"/>
            <a:r>
              <a:rPr lang="en-US" sz="1800" b="1" dirty="0" smtClean="0"/>
              <a:t>Stack</a:t>
            </a:r>
            <a:r>
              <a:rPr lang="en-US" sz="1800" dirty="0" smtClean="0"/>
              <a:t> </a:t>
            </a:r>
            <a:r>
              <a:rPr lang="en-US" sz="1800" dirty="0"/>
              <a:t>– Stack corresponding to the allocation</a:t>
            </a:r>
          </a:p>
          <a:p>
            <a:pPr lvl="1"/>
            <a:r>
              <a:rPr lang="en-US" sz="1800" b="1" dirty="0" smtClean="0"/>
              <a:t>Address </a:t>
            </a:r>
            <a:r>
              <a:rPr lang="en-US" sz="1800" dirty="0"/>
              <a:t>– Address corresponding to </a:t>
            </a:r>
            <a:r>
              <a:rPr lang="en-US" sz="1800" dirty="0" smtClean="0"/>
              <a:t>allocation</a:t>
            </a:r>
          </a:p>
          <a:p>
            <a:pPr lvl="1"/>
            <a:endParaRPr lang="en-US" sz="1800" dirty="0" smtClean="0"/>
          </a:p>
          <a:p>
            <a:pPr lvl="1"/>
            <a:endParaRPr lang="en-US" sz="1800" dirty="0" smtClean="0"/>
          </a:p>
          <a:p>
            <a:endParaRPr lang="en-US" dirty="0" smtClean="0"/>
          </a:p>
          <a:p>
            <a:endParaRPr lang="en-US" dirty="0"/>
          </a:p>
          <a:p>
            <a:endParaRPr lang="en-US" dirty="0" smtClean="0"/>
          </a:p>
          <a:p>
            <a:r>
              <a:rPr lang="en-US" dirty="0" smtClean="0"/>
              <a:t>Metadata</a:t>
            </a:r>
          </a:p>
          <a:p>
            <a:pPr lvl="1"/>
            <a:r>
              <a:rPr lang="en-US" sz="1800" b="1" dirty="0"/>
              <a:t>Flags</a:t>
            </a:r>
            <a:r>
              <a:rPr lang="en-US" dirty="0" smtClean="0"/>
              <a:t> – </a:t>
            </a:r>
            <a:r>
              <a:rPr lang="en-US" sz="1800" dirty="0"/>
              <a:t>Flags passed to the </a:t>
            </a:r>
            <a:r>
              <a:rPr lang="en-US" sz="1800" dirty="0" err="1"/>
              <a:t>VirtualAlloc</a:t>
            </a:r>
            <a:r>
              <a:rPr lang="en-US" sz="1800" dirty="0"/>
              <a:t> APIs</a:t>
            </a:r>
          </a:p>
          <a:p>
            <a:pPr lvl="1"/>
            <a:r>
              <a:rPr lang="en-US" sz="1800" b="1" dirty="0"/>
              <a:t>Desired</a:t>
            </a:r>
            <a:r>
              <a:rPr lang="en-US" b="1" dirty="0" smtClean="0"/>
              <a:t> </a:t>
            </a:r>
            <a:r>
              <a:rPr lang="en-US" sz="1800" b="1" dirty="0"/>
              <a:t>size</a:t>
            </a:r>
            <a:r>
              <a:rPr lang="en-US" dirty="0" smtClean="0"/>
              <a:t> – </a:t>
            </a:r>
            <a:r>
              <a:rPr lang="en-US" sz="1800" dirty="0"/>
              <a:t>Requested size of a reservation or commit</a:t>
            </a:r>
          </a:p>
          <a:p>
            <a:pPr lvl="1"/>
            <a:r>
              <a:rPr lang="en-US" sz="1800" b="1" dirty="0" smtClean="0"/>
              <a:t>Committed/Reserved Actual </a:t>
            </a:r>
            <a:r>
              <a:rPr lang="en-US" dirty="0" smtClean="0"/>
              <a:t>– </a:t>
            </a:r>
            <a:r>
              <a:rPr lang="en-US" sz="1800" dirty="0" smtClean="0"/>
              <a:t>Amount of memory actually committed/reserved</a:t>
            </a:r>
          </a:p>
          <a:p>
            <a:r>
              <a:rPr lang="en-US" dirty="0" smtClean="0"/>
              <a:t>Context:</a:t>
            </a:r>
          </a:p>
          <a:p>
            <a:pPr lvl="1"/>
            <a:r>
              <a:rPr lang="en-US" sz="1800" b="1" dirty="0" smtClean="0"/>
              <a:t>Transient</a:t>
            </a:r>
            <a:r>
              <a:rPr lang="en-US" sz="1800" dirty="0" smtClean="0"/>
              <a:t> – allocations with a short lifetime, measured in milliseconds</a:t>
            </a:r>
          </a:p>
          <a:p>
            <a:pPr lvl="1"/>
            <a:r>
              <a:rPr lang="en-US" sz="1800" b="1" dirty="0" smtClean="0"/>
              <a:t>Outstanding Committed/Reserved</a:t>
            </a:r>
            <a:r>
              <a:rPr lang="en-US" sz="1800" dirty="0" smtClean="0"/>
              <a:t>– allocations that remain alive at the point in time being investigated</a:t>
            </a:r>
          </a:p>
          <a:p>
            <a:pPr lvl="1"/>
            <a:endParaRPr lang="en-US" sz="1800" dirty="0" smtClean="0"/>
          </a:p>
          <a:p>
            <a:endParaRPr lang="en-US" sz="2000" dirty="0" smtClean="0"/>
          </a:p>
        </p:txBody>
      </p:sp>
    </p:spTree>
    <p:extLst>
      <p:ext uri="{BB962C8B-B14F-4D97-AF65-F5344CB8AC3E}">
        <p14:creationId xmlns:p14="http://schemas.microsoft.com/office/powerpoint/2010/main" val="80639404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Collection</a:t>
            </a:r>
            <a:endParaRPr lang="en-US" dirty="0"/>
          </a:p>
        </p:txBody>
      </p:sp>
      <p:sp>
        <p:nvSpPr>
          <p:cNvPr id="5" name="Text Placeholder 4"/>
          <p:cNvSpPr>
            <a:spLocks noGrp="1"/>
          </p:cNvSpPr>
          <p:nvPr>
            <p:ph type="body" sz="quarter" idx="10"/>
          </p:nvPr>
        </p:nvSpPr>
        <p:spPr>
          <a:xfrm>
            <a:off x="519114" y="1447800"/>
            <a:ext cx="5020449" cy="4298360"/>
          </a:xfrm>
        </p:spPr>
        <p:txBody>
          <a:bodyPr/>
          <a:lstStyle/>
          <a:p>
            <a:r>
              <a:rPr lang="en-US" sz="2000" dirty="0"/>
              <a:t>VirtualAlloc data is collected system wide and not restricted to a single process </a:t>
            </a:r>
          </a:p>
          <a:p>
            <a:r>
              <a:rPr lang="en-US" sz="2000" dirty="0"/>
              <a:t>Steps</a:t>
            </a:r>
          </a:p>
          <a:p>
            <a:pPr marL="800100" lvl="1" indent="-342900">
              <a:buFont typeface="+mj-lt"/>
              <a:buAutoNum type="arabicPeriod"/>
            </a:pPr>
            <a:r>
              <a:rPr lang="en-US" sz="1800" dirty="0"/>
              <a:t>Open Windows performance recorder UI</a:t>
            </a:r>
          </a:p>
          <a:p>
            <a:pPr marL="800100" lvl="1" indent="-342900">
              <a:buFont typeface="+mj-lt"/>
              <a:buAutoNum type="arabicPeriod"/>
            </a:pPr>
            <a:r>
              <a:rPr lang="en-US" sz="1800" dirty="0"/>
              <a:t>Select Target application to be “Entire System”</a:t>
            </a:r>
          </a:p>
          <a:p>
            <a:pPr marL="800100" lvl="1" indent="-342900">
              <a:buFont typeface="+mj-lt"/>
              <a:buAutoNum type="arabicPeriod"/>
            </a:pPr>
            <a:r>
              <a:rPr lang="en-US" sz="1800" dirty="0"/>
              <a:t>Select </a:t>
            </a:r>
            <a:r>
              <a:rPr lang="en-US" sz="1800" dirty="0" err="1"/>
              <a:t>VAlloc</a:t>
            </a:r>
            <a:r>
              <a:rPr lang="en-US" sz="1800" dirty="0"/>
              <a:t> Usage from the Memory Profiles</a:t>
            </a:r>
          </a:p>
          <a:p>
            <a:pPr marL="800100" lvl="1" indent="-342900">
              <a:buFont typeface="+mj-lt"/>
              <a:buAutoNum type="arabicPeriod"/>
            </a:pPr>
            <a:r>
              <a:rPr lang="en-US" sz="1800" dirty="0"/>
              <a:t>Select scenario of Interest</a:t>
            </a:r>
          </a:p>
          <a:p>
            <a:pPr marL="800100" lvl="1" indent="-342900">
              <a:buFont typeface="+mj-lt"/>
              <a:buAutoNum type="arabicPeriod"/>
            </a:pPr>
            <a:r>
              <a:rPr lang="en-US" sz="1800" dirty="0"/>
              <a:t>Click on ‘Start’ to start tracing and ‘Save’ to save the trace when done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186" y="1447800"/>
            <a:ext cx="62038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txBox="1">
            <a:spLocks/>
          </p:cNvSpPr>
          <p:nvPr/>
        </p:nvSpPr>
        <p:spPr>
          <a:xfrm>
            <a:off x="7110149" y="5351279"/>
            <a:ext cx="3848692" cy="394881"/>
          </a:xfrm>
          <a:prstGeom prst="rect">
            <a:avLst/>
          </a:prstGeom>
        </p:spPr>
        <p:txBody>
          <a:bodyPr vert="horz" lIns="0" tIns="45720" rIns="91440" bIns="45720" rtlCol="0">
            <a:noAutofit/>
          </a:bodyPr>
          <a:lstStyle>
            <a:lvl1pPr marL="342900" indent="-342900" algn="l" defTabSz="914400" rtl="0" eaLnBrk="1" latinLnBrk="0" hangingPunct="1">
              <a:lnSpc>
                <a:spcPct val="85000"/>
              </a:lnSpc>
              <a:spcBef>
                <a:spcPts val="2400"/>
              </a:spcBef>
              <a:spcAft>
                <a:spcPts val="0"/>
              </a:spcAft>
              <a:buClr>
                <a:srgbClr val="00B0F0"/>
              </a:buClr>
              <a:buSzPct val="100000"/>
              <a:buFont typeface="Wingdings" pitchFamily="2" charset="2"/>
              <a:buChar char="§"/>
              <a:defRPr sz="2400" kern="1200" spc="-70" baseline="0">
                <a:solidFill>
                  <a:srgbClr val="666666"/>
                </a:solidFill>
                <a:latin typeface="Segoe UI" pitchFamily="34" charset="0"/>
                <a:ea typeface="Segoe UI" pitchFamily="34" charset="0"/>
                <a:cs typeface="Segoe UI" pitchFamily="34" charset="0"/>
              </a:defRPr>
            </a:lvl1pPr>
            <a:lvl2pPr marL="742950" indent="-285750" algn="l" defTabSz="914400" rtl="0" eaLnBrk="1" latinLnBrk="0" hangingPunct="1">
              <a:lnSpc>
                <a:spcPct val="85000"/>
              </a:lnSpc>
              <a:spcBef>
                <a:spcPts val="600"/>
              </a:spcBef>
              <a:spcAft>
                <a:spcPts val="0"/>
              </a:spcAft>
              <a:buClr>
                <a:srgbClr val="00B0F0"/>
              </a:buClr>
              <a:buSzPct val="100000"/>
              <a:buFont typeface="Wingdings" pitchFamily="2" charset="2"/>
              <a:buChar char="§"/>
              <a:defRPr sz="2000" kern="1200" spc="-70" baseline="0">
                <a:solidFill>
                  <a:srgbClr val="666666"/>
                </a:solidFill>
                <a:latin typeface="Segoe UI" pitchFamily="34" charset="0"/>
                <a:ea typeface="Segoe UI" pitchFamily="34" charset="0"/>
                <a:cs typeface="Segoe UI" pitchFamily="34" charset="0"/>
              </a:defRPr>
            </a:lvl2pPr>
            <a:lvl3pPr marL="11430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3pPr>
            <a:lvl4pPr marL="16002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4pPr>
            <a:lvl5pPr marL="20574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tx1"/>
                </a:solidFill>
              </a:rPr>
              <a:t>Windows Performance Recorder UI</a:t>
            </a:r>
          </a:p>
        </p:txBody>
      </p:sp>
    </p:spTree>
    <p:extLst>
      <p:ext uri="{BB962C8B-B14F-4D97-AF65-F5344CB8AC3E}">
        <p14:creationId xmlns:p14="http://schemas.microsoft.com/office/powerpoint/2010/main" val="28040959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WPA VirtualAlloc Analysis</a:t>
            </a:r>
            <a:endParaRPr lang="en-US" dirty="0"/>
          </a:p>
        </p:txBody>
      </p:sp>
      <p:sp>
        <p:nvSpPr>
          <p:cNvPr id="5" name="Content Placeholder 4"/>
          <p:cNvSpPr>
            <a:spLocks noGrp="1"/>
          </p:cNvSpPr>
          <p:nvPr>
            <p:ph type="body" sz="quarter" idx="10"/>
          </p:nvPr>
        </p:nvSpPr>
        <p:spPr>
          <a:xfrm>
            <a:off x="519114" y="1447800"/>
            <a:ext cx="11149012" cy="4111895"/>
          </a:xfrm>
        </p:spPr>
        <p:txBody>
          <a:bodyPr/>
          <a:lstStyle/>
          <a:p>
            <a:pPr lvl="1"/>
            <a:r>
              <a:rPr lang="en-US" b="1" dirty="0" smtClean="0"/>
              <a:t>VirtualAlloc </a:t>
            </a:r>
            <a:r>
              <a:rPr lang="en-US" b="1" dirty="0"/>
              <a:t>Cumulative </a:t>
            </a:r>
            <a:r>
              <a:rPr lang="en-US" b="1" dirty="0" smtClean="0"/>
              <a:t>Commit Count</a:t>
            </a:r>
            <a:endParaRPr lang="en-US" b="1" dirty="0"/>
          </a:p>
          <a:p>
            <a:pPr lvl="2"/>
            <a:r>
              <a:rPr lang="en-US" dirty="0"/>
              <a:t>What is the total number of allocations alive at a given point in time?</a:t>
            </a:r>
          </a:p>
          <a:p>
            <a:pPr lvl="1"/>
            <a:r>
              <a:rPr lang="en-US" b="1" dirty="0" err="1" smtClean="0"/>
              <a:t>VirtualAlloc</a:t>
            </a:r>
            <a:r>
              <a:rPr lang="en-US" b="1" dirty="0" smtClean="0"/>
              <a:t> Cumulative </a:t>
            </a:r>
            <a:r>
              <a:rPr lang="en-US" b="1" dirty="0"/>
              <a:t>Commit Size</a:t>
            </a:r>
          </a:p>
          <a:p>
            <a:pPr lvl="2"/>
            <a:r>
              <a:rPr lang="en-US" dirty="0"/>
              <a:t>What is the total number of allocation to a particular point in time?</a:t>
            </a:r>
          </a:p>
          <a:p>
            <a:pPr lvl="1"/>
            <a:r>
              <a:rPr lang="en-US" b="1" dirty="0" err="1" smtClean="0"/>
              <a:t>VirtualAlloc</a:t>
            </a:r>
            <a:r>
              <a:rPr lang="en-US" b="1" dirty="0" smtClean="0"/>
              <a:t> </a:t>
            </a:r>
            <a:r>
              <a:rPr lang="en-US" b="1" dirty="0"/>
              <a:t>Outstanding Commit Size</a:t>
            </a:r>
            <a:endParaRPr lang="en-US" b="1" dirty="0" smtClean="0"/>
          </a:p>
          <a:p>
            <a:pPr lvl="2"/>
            <a:r>
              <a:rPr lang="en-US" dirty="0"/>
              <a:t>What is the total </a:t>
            </a:r>
            <a:r>
              <a:rPr lang="en-US" dirty="0" smtClean="0"/>
              <a:t>size of </a:t>
            </a:r>
            <a:r>
              <a:rPr lang="en-US" dirty="0"/>
              <a:t>allocations alive at a given point in time?</a:t>
            </a:r>
          </a:p>
          <a:p>
            <a:pPr lvl="1"/>
            <a:r>
              <a:rPr lang="en-US" b="1" dirty="0" err="1" smtClean="0"/>
              <a:t>VirtualAlloc</a:t>
            </a:r>
            <a:r>
              <a:rPr lang="en-US" b="1" dirty="0" smtClean="0"/>
              <a:t> </a:t>
            </a:r>
            <a:r>
              <a:rPr lang="en-US" b="1" dirty="0"/>
              <a:t>Outstanding Commit Count</a:t>
            </a:r>
            <a:endParaRPr lang="en-US" b="1" dirty="0" smtClean="0"/>
          </a:p>
          <a:p>
            <a:pPr lvl="2"/>
            <a:r>
              <a:rPr lang="en-US" dirty="0"/>
              <a:t>What is the total number of allocations to a particular point in time</a:t>
            </a:r>
            <a:r>
              <a:rPr lang="en-US" dirty="0" smtClean="0"/>
              <a:t>?</a:t>
            </a:r>
            <a:endParaRPr lang="en-US" b="1" dirty="0"/>
          </a:p>
          <a:p>
            <a:endParaRPr lang="en-US" sz="3600" dirty="0"/>
          </a:p>
        </p:txBody>
      </p:sp>
    </p:spTree>
    <p:extLst>
      <p:ext uri="{BB962C8B-B14F-4D97-AF65-F5344CB8AC3E}">
        <p14:creationId xmlns:p14="http://schemas.microsoft.com/office/powerpoint/2010/main" val="18424789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Summary Table</a:t>
            </a:r>
            <a:endParaRPr lang="en-US" dirty="0"/>
          </a:p>
        </p:txBody>
      </p:sp>
      <p:sp>
        <p:nvSpPr>
          <p:cNvPr id="5" name="Content Placeholder 4"/>
          <p:cNvSpPr>
            <a:spLocks noGrp="1"/>
          </p:cNvSpPr>
          <p:nvPr>
            <p:ph type="body" sz="quarter" idx="10"/>
          </p:nvPr>
        </p:nvSpPr>
        <p:spPr>
          <a:xfrm>
            <a:off x="519114" y="1447800"/>
            <a:ext cx="11149012" cy="3794885"/>
          </a:xfrm>
        </p:spPr>
        <p:txBody>
          <a:bodyPr/>
          <a:lstStyle/>
          <a:p>
            <a:r>
              <a:rPr lang="en-US" sz="4000" dirty="0"/>
              <a:t>Raw data is exposed via summary tables</a:t>
            </a:r>
          </a:p>
          <a:p>
            <a:pPr>
              <a:spcBef>
                <a:spcPts val="600"/>
              </a:spcBef>
            </a:pPr>
            <a:r>
              <a:rPr lang="en-US" sz="4000" dirty="0"/>
              <a:t>Vocabulary</a:t>
            </a:r>
          </a:p>
          <a:p>
            <a:pPr lvl="1"/>
            <a:r>
              <a:rPr lang="en-US" sz="3200" dirty="0"/>
              <a:t>Allocation lifetime is expressed based on the </a:t>
            </a:r>
            <a:r>
              <a:rPr lang="en-US" sz="3200" dirty="0" smtClean="0"/>
              <a:t>visible portion of the graph</a:t>
            </a:r>
            <a:endParaRPr lang="en-US" sz="3200" dirty="0"/>
          </a:p>
          <a:p>
            <a:pPr lvl="2"/>
            <a:r>
              <a:rPr lang="en-US" dirty="0"/>
              <a:t>AIFO - Allocated inside, freed outside</a:t>
            </a:r>
          </a:p>
          <a:p>
            <a:pPr lvl="2"/>
            <a:r>
              <a:rPr lang="en-US" dirty="0"/>
              <a:t>AIFI - Allocated inside, freed inside</a:t>
            </a:r>
          </a:p>
          <a:p>
            <a:pPr lvl="2"/>
            <a:r>
              <a:rPr lang="en-US" dirty="0"/>
              <a:t>AOFO - Allocated outside, freed outside</a:t>
            </a:r>
          </a:p>
          <a:p>
            <a:pPr lvl="2"/>
            <a:r>
              <a:rPr lang="en-US" dirty="0"/>
              <a:t>AOFI - Allocated outside, freed inside</a:t>
            </a:r>
          </a:p>
        </p:txBody>
      </p:sp>
    </p:spTree>
    <p:extLst>
      <p:ext uri="{BB962C8B-B14F-4D97-AF65-F5344CB8AC3E}">
        <p14:creationId xmlns:p14="http://schemas.microsoft.com/office/powerpoint/2010/main" val="3279583599"/>
      </p:ext>
    </p:extLst>
  </p:cSld>
  <p:clrMapOvr>
    <a:masterClrMapping/>
  </p:clrMapOvr>
  <p:transition>
    <p:fade/>
  </p:transition>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9155A9B-3115-4B52-9290-3352F98887FE}"/>
</file>

<file path=customXml/itemProps2.xml><?xml version="1.0" encoding="utf-8"?>
<ds:datastoreItem xmlns:ds="http://schemas.openxmlformats.org/officeDocument/2006/customXml" ds:itemID="{7B2F89EB-84EC-4E28-887D-FF3E92E12248}"/>
</file>

<file path=customXml/itemProps3.xml><?xml version="1.0" encoding="utf-8"?>
<ds:datastoreItem xmlns:ds="http://schemas.openxmlformats.org/officeDocument/2006/customXml" ds:itemID="{75CA98D4-AEB6-4434-A8C1-6882937B4588}"/>
</file>

<file path=docProps/app.xml><?xml version="1.0" encoding="utf-8"?>
<Properties xmlns="http://schemas.openxmlformats.org/officeDocument/2006/extended-properties" xmlns:vt="http://schemas.openxmlformats.org/officeDocument/2006/docPropsVTypes">
  <Template>BUILD_Breakout_Template _ SAMPLE for Scott 7.28</Template>
  <TotalTime>1920</TotalTime>
  <Words>856</Words>
  <Application>Microsoft Office PowerPoint</Application>
  <PresentationFormat>Custom</PresentationFormat>
  <Paragraphs>104</Paragraphs>
  <Slides>17</Slides>
  <Notes>2</Notes>
  <HiddenSlides>0</HiddenSlides>
  <MMClips>0</MMClips>
  <ScaleCrop>false</ScaleCrop>
  <HeadingPairs>
    <vt:vector size="4" baseType="variant">
      <vt:variant>
        <vt:lpstr>Theme</vt:lpstr>
      </vt:variant>
      <vt:variant>
        <vt:i4>7</vt:i4>
      </vt:variant>
      <vt:variant>
        <vt:lpstr>Slide Titles</vt:lpstr>
      </vt:variant>
      <vt:variant>
        <vt:i4>17</vt:i4>
      </vt:variant>
    </vt:vector>
  </HeadingPairs>
  <TitlesOfParts>
    <vt:vector size="24"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Understanding VirtualAlloc usage using Windows Performance Analyzer</vt:lpstr>
      <vt:lpstr>Agenda</vt:lpstr>
      <vt:lpstr>PowerPoint Presentation</vt:lpstr>
      <vt:lpstr>VirtualAlloc Overview</vt:lpstr>
      <vt:lpstr>PowerPoint Presentation</vt:lpstr>
      <vt:lpstr>VirtualAlloc Vocabulary</vt:lpstr>
      <vt:lpstr>Data Collection</vt:lpstr>
      <vt:lpstr>WPA VirtualAlloc Analysis</vt:lpstr>
      <vt:lpstr>Summary Table</vt:lpstr>
      <vt:lpstr>PowerPoint Presentation</vt:lpstr>
      <vt:lpstr>PowerPoint Presentation</vt:lpstr>
      <vt:lpstr>Guidelines and Best Practices</vt:lpstr>
      <vt:lpstr>Key Takeaways</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HW-977P: Understanding VirtualAlloc usage using Windows Performance Analyzer</dc:title>
  <dc:subject>BUILD</dc:subject>
  <dc:creator>Rahul Nair</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71</cp:revision>
  <cp:lastPrinted>2010-05-11T05:02:34Z</cp:lastPrinted>
  <dcterms:created xsi:type="dcterms:W3CDTF">2011-08-03T21:25:07Z</dcterms:created>
  <dcterms:modified xsi:type="dcterms:W3CDTF">2011-09-14T23:48:14Z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MS Speaker">
    <vt:lpwstr/>
  </property>
  <property fmtid="{D5CDD505-2E9C-101B-9397-08002B2CF9AE}" pid="9" name="CampaignTaxHTField0">
    <vt:lpwstr/>
  </property>
  <property fmtid="{D5CDD505-2E9C-101B-9397-08002B2CF9AE}" pid="10" name="Event Start Date">
    <vt:lpwstr>2011-09-13T07:00:00+00:00</vt:lpwstr>
  </property>
  <property fmtid="{D5CDD505-2E9C-101B-9397-08002B2CF9AE}" pid="11" name="ProductTaxHTField0">
    <vt:lpwstr>Windowsd15bdf11-7aa9-4bf1-b584-c45e6bd87557</vt:lpwstr>
  </property>
  <property fmtid="{D5CDD505-2E9C-101B-9397-08002B2CF9AE}" pid="12" name="Event LocationTaxHTField0">
    <vt:lpwstr>Anaheim, CA67ffa72a-1f39-45c3-9bb1-f96b5f9c92e3</vt:lpwstr>
  </property>
  <property fmtid="{D5CDD505-2E9C-101B-9397-08002B2CF9AE}" pid="13" name="Event1TaxHTField0">
    <vt:lpwstr>BUILDdaffb02e-8105-4a1d-9c8d-6ffd36a19d83</vt:lpwstr>
  </property>
  <property fmtid="{D5CDD505-2E9C-101B-9397-08002B2CF9AE}" pid="14" name="Event VenueTaxHTField0">
    <vt:lpwstr>Anaheim CC Anaheim, CAc525dbc1-fb46-4f9d-a196-ce33b4962b5a</vt:lpwstr>
  </property>
  <property fmtid="{D5CDD505-2E9C-101B-9397-08002B2CF9AE}" pid="15" name="MS Content Owner">
    <vt:lpwstr>Steven Sinofsky53</vt:lpwstr>
  </property>
  <property fmtid="{D5CDD505-2E9C-101B-9397-08002B2CF9AE}" pid="16" name="TaxCatchAll">
    <vt:lpwstr>962834211210209</vt:lpwstr>
  </property>
  <property fmtid="{D5CDD505-2E9C-101B-9397-08002B2CF9AE}" pid="17" name="TrackTaxHTField0">
    <vt:lpwstr/>
  </property>
  <property fmtid="{D5CDD505-2E9C-101B-9397-08002B2CF9AE}" pid="18" name="AudienceTaxHTField0">
    <vt:lpwstr>Developers389e14a2-def5-4335-8627-c0368c2934a2Other1d63dafe-c6b5-450d-9d7f-2a5af3513850</vt:lpwstr>
  </property>
  <property fmtid="{D5CDD505-2E9C-101B-9397-08002B2CF9AE}" pid="19" name="Event End Date">
    <vt:lpwstr>2011-09-16T07:00:00+00:00</vt:lpwstr>
  </property>
</Properties>
</file>