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54"/>
  </p:notesMasterIdLst>
  <p:handoutMasterIdLst>
    <p:handoutMasterId r:id="rId55"/>
  </p:handoutMasterIdLst>
  <p:sldIdLst>
    <p:sldId id="430" r:id="rId11"/>
    <p:sldId id="514" r:id="rId12"/>
    <p:sldId id="475" r:id="rId13"/>
    <p:sldId id="530" r:id="rId14"/>
    <p:sldId id="528" r:id="rId15"/>
    <p:sldId id="472" r:id="rId16"/>
    <p:sldId id="515" r:id="rId17"/>
    <p:sldId id="470" r:id="rId18"/>
    <p:sldId id="500" r:id="rId19"/>
    <p:sldId id="526" r:id="rId20"/>
    <p:sldId id="473" r:id="rId21"/>
    <p:sldId id="505" r:id="rId22"/>
    <p:sldId id="483" r:id="rId23"/>
    <p:sldId id="481" r:id="rId24"/>
    <p:sldId id="492" r:id="rId25"/>
    <p:sldId id="482" r:id="rId26"/>
    <p:sldId id="493" r:id="rId27"/>
    <p:sldId id="522" r:id="rId28"/>
    <p:sldId id="504" r:id="rId29"/>
    <p:sldId id="533" r:id="rId30"/>
    <p:sldId id="534" r:id="rId31"/>
    <p:sldId id="535" r:id="rId32"/>
    <p:sldId id="536" r:id="rId33"/>
    <p:sldId id="541" r:id="rId34"/>
    <p:sldId id="531" r:id="rId35"/>
    <p:sldId id="479" r:id="rId36"/>
    <p:sldId id="474" r:id="rId37"/>
    <p:sldId id="525" r:id="rId38"/>
    <p:sldId id="540" r:id="rId39"/>
    <p:sldId id="539" r:id="rId40"/>
    <p:sldId id="538" r:id="rId41"/>
    <p:sldId id="537" r:id="rId42"/>
    <p:sldId id="527" r:id="rId43"/>
    <p:sldId id="513" r:id="rId44"/>
    <p:sldId id="512" r:id="rId45"/>
    <p:sldId id="544" r:id="rId46"/>
    <p:sldId id="542" r:id="rId47"/>
    <p:sldId id="543" r:id="rId48"/>
    <p:sldId id="503" r:id="rId49"/>
    <p:sldId id="506" r:id="rId50"/>
    <p:sldId id="523" r:id="rId51"/>
    <p:sldId id="520" r:id="rId52"/>
    <p:sldId id="377" r:id="rId5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Kuhn" initials="B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EF4423"/>
    <a:srgbClr val="457EC1"/>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757" autoAdjust="0"/>
    <p:restoredTop sz="78729"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8" d="100"/>
        <a:sy n="28" d="100"/>
      </p:scale>
      <p:origin x="0" y="0"/>
    </p:cViewPr>
  </p:sorterViewPr>
  <p:notesViewPr>
    <p:cSldViewPr snapToGrid="0" snapToObjects="1" showGuides="1">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9:10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10</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986171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108696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792993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922780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51077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226318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437199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259877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44138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1259877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9:10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7940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28</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289162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044441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9:10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3166416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593926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3055233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3680853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54963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68085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17506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419820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7</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196358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pPr/>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pPr/>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pPr/>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pPr/>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1585312"/>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815"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indows.mail.microsoft.com/owa/redir.aspx?C=6203c5ed6da74f5fbd66d364272ad300&amp;URL=http://go.microsoft.com/fwlink/?LinkId=227699&amp;clcid=0x409" TargetMode="External"/><Relationship Id="rId2" Type="http://schemas.openxmlformats.org/officeDocument/2006/relationships/hyperlink" Target="https://windows.mail.microsoft.com/owa/redir.aspx?C=6203c5ed6da74f5fbd66d364272ad300&amp;URL=http://go.microsoft.com/fwlink/?LinkId=227676&amp;clcid=0x409"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Async everywhere:</a:t>
            </a:r>
            <a:br>
              <a:rPr lang="en-US" dirty="0" smtClean="0"/>
            </a:br>
            <a:r>
              <a:rPr lang="en-US" sz="4000" dirty="0"/>
              <a:t>c</a:t>
            </a:r>
            <a:r>
              <a:rPr lang="en-US" sz="4000" dirty="0" smtClean="0"/>
              <a:t>reating </a:t>
            </a:r>
            <a:r>
              <a:rPr lang="en-US" sz="4000" dirty="0"/>
              <a:t>r</a:t>
            </a:r>
            <a:r>
              <a:rPr lang="en-US" sz="4000" dirty="0" smtClean="0"/>
              <a:t>esponsive APIs &amp; apps</a:t>
            </a:r>
            <a:endParaRPr lang="en-US" dirty="0"/>
          </a:p>
        </p:txBody>
      </p:sp>
      <p:sp>
        <p:nvSpPr>
          <p:cNvPr id="3" name="Subtitle 2"/>
          <p:cNvSpPr>
            <a:spLocks noGrp="1"/>
          </p:cNvSpPr>
          <p:nvPr>
            <p:ph type="subTitle" idx="1"/>
          </p:nvPr>
        </p:nvSpPr>
        <p:spPr/>
        <p:txBody>
          <a:bodyPr/>
          <a:lstStyle/>
          <a:p>
            <a:r>
              <a:rPr lang="en-US" dirty="0" smtClean="0">
                <a:latin typeface="+mj-lt"/>
              </a:rPr>
              <a:t>Ben Kuhn</a:t>
            </a:r>
          </a:p>
          <a:p>
            <a:r>
              <a:rPr lang="en-US" dirty="0" smtClean="0"/>
              <a:t>Software Engineer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PLAT-203T</a:t>
            </a:r>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marL="0" indent="0" algn="ctr"/>
            <a:r>
              <a:rPr lang="en-US" dirty="0" smtClean="0">
                <a:latin typeface="+mn-lt"/>
              </a:rPr>
              <a:t>Long running Windows Runtime APIs provide asynchronous completion instead of blocking.</a:t>
            </a:r>
            <a:endParaRPr lang="en-US" dirty="0">
              <a:latin typeface="+mn-lt"/>
            </a:endParaRPr>
          </a:p>
        </p:txBody>
      </p:sp>
      <p:sp>
        <p:nvSpPr>
          <p:cNvPr id="2" name="TextBox 1"/>
          <p:cNvSpPr txBox="1"/>
          <p:nvPr/>
        </p:nvSpPr>
        <p:spPr>
          <a:xfrm rot="20008899">
            <a:off x="236484" y="2406655"/>
            <a:ext cx="2475186" cy="492443"/>
          </a:xfrm>
          <a:prstGeom prst="rect">
            <a:avLst/>
          </a:prstGeom>
          <a:noFill/>
        </p:spPr>
        <p:txBody>
          <a:bodyPr wrap="square" lIns="0" tIns="0" rIns="0" bIns="0" rtlCol="0">
            <a:spAutoFit/>
          </a:bodyPr>
          <a:lstStyle/>
          <a:p>
            <a:r>
              <a:rPr lang="en-US" sz="3200" dirty="0" smtClean="0">
                <a:solidFill>
                  <a:srgbClr val="FF0000"/>
                </a:solidFill>
                <a:latin typeface="Kristen ITC" pitchFamily="66" charset="0"/>
              </a:rPr>
              <a:t>Potentially</a:t>
            </a:r>
          </a:p>
        </p:txBody>
      </p:sp>
    </p:spTree>
    <p:custDataLst>
      <p:tags r:id="rId1"/>
    </p:custDataLst>
    <p:extLst>
      <p:ext uri="{BB962C8B-B14F-4D97-AF65-F5344CB8AC3E}">
        <p14:creationId xmlns:p14="http://schemas.microsoft.com/office/powerpoint/2010/main" val="202010126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999778" cy="3170099"/>
          </a:xfrm>
          <a:prstGeom prst="rect">
            <a:avLst/>
          </a:prstGeom>
          <a:noFill/>
        </p:spPr>
        <p:txBody>
          <a:bodyPr wrap="square" rtlCol="0">
            <a:spAutoFit/>
          </a:bodyPr>
          <a:lstStyle>
            <a:defPPr>
              <a:defRPr lang="en-US"/>
            </a:defPPr>
            <a:lvl1pPr>
              <a:defRPr sz="5000">
                <a:solidFill>
                  <a:srgbClr val="FFFFFF"/>
                </a:solidFill>
                <a:latin typeface="+mj-lt"/>
              </a:defRPr>
            </a:lvl1pPr>
          </a:lstStyle>
          <a:p>
            <a:r>
              <a:rPr lang="en-US" dirty="0">
                <a:solidFill>
                  <a:schemeClr val="accent5"/>
                </a:solidFill>
              </a:rPr>
              <a:t>What is async?</a:t>
            </a:r>
          </a:p>
          <a:p>
            <a:r>
              <a:rPr lang="en-US" dirty="0">
                <a:solidFill>
                  <a:schemeClr val="accent5"/>
                </a:solidFill>
              </a:rPr>
              <a:t>How does async fix hangs?</a:t>
            </a:r>
          </a:p>
          <a:p>
            <a:r>
              <a:rPr lang="en-US" dirty="0">
                <a:solidFill>
                  <a:schemeClr val="tx1"/>
                </a:solidFill>
              </a:rPr>
              <a:t>How do I use async?</a:t>
            </a:r>
          </a:p>
          <a:p>
            <a:r>
              <a:rPr lang="en-US" dirty="0">
                <a:solidFill>
                  <a:schemeClr val="accent5"/>
                </a:solidFill>
              </a:rPr>
              <a:t>Ben’s 5 top tips</a:t>
            </a:r>
          </a:p>
        </p:txBody>
      </p:sp>
    </p:spTree>
    <p:extLst>
      <p:ext uri="{BB962C8B-B14F-4D97-AF65-F5344CB8AC3E}">
        <p14:creationId xmlns:p14="http://schemas.microsoft.com/office/powerpoint/2010/main" val="57454417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a:t>
            </a:r>
            <a:r>
              <a:rPr lang="en-US" dirty="0"/>
              <a:t>a</a:t>
            </a:r>
            <a:r>
              <a:rPr lang="en-US" dirty="0" smtClean="0"/>
              <a:t>sync operation</a:t>
            </a:r>
            <a:endParaRPr lang="en-US" dirty="0"/>
          </a:p>
        </p:txBody>
      </p:sp>
      <p:sp>
        <p:nvSpPr>
          <p:cNvPr id="5" name="Round Same Side Corner Rectangle 4"/>
          <p:cNvSpPr/>
          <p:nvPr/>
        </p:nvSpPr>
        <p:spPr bwMode="auto">
          <a:xfrm>
            <a:off x="5328800" y="1497724"/>
            <a:ext cx="2254469" cy="567560"/>
          </a:xfrm>
          <a:prstGeom prst="round2Same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err="1" smtClean="0">
                <a:gradFill>
                  <a:gsLst>
                    <a:gs pos="0">
                      <a:schemeClr val="tx1"/>
                    </a:gs>
                    <a:gs pos="100000">
                      <a:schemeClr val="tx1"/>
                    </a:gs>
                  </a:gsLst>
                  <a:lin ang="5400000" scaled="0"/>
                </a:gradFill>
              </a:rPr>
              <a:t>StorageFile</a:t>
            </a:r>
            <a:endParaRPr lang="en-US" sz="2200" b="1" dirty="0" smtClean="0">
              <a:gradFill>
                <a:gsLst>
                  <a:gs pos="0">
                    <a:schemeClr val="tx1"/>
                  </a:gs>
                  <a:gs pos="100000">
                    <a:schemeClr val="tx1"/>
                  </a:gs>
                </a:gsLst>
                <a:lin ang="5400000" scaled="0"/>
              </a:gradFill>
            </a:endParaRPr>
          </a:p>
        </p:txBody>
      </p:sp>
      <p:sp>
        <p:nvSpPr>
          <p:cNvPr id="6" name="Round Same Side Corner Rectangle 5"/>
          <p:cNvSpPr/>
          <p:nvPr/>
        </p:nvSpPr>
        <p:spPr bwMode="auto">
          <a:xfrm>
            <a:off x="846084" y="1497724"/>
            <a:ext cx="2254469" cy="567560"/>
          </a:xfrm>
          <a:prstGeom prst="round2Same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Client</a:t>
            </a:r>
          </a:p>
        </p:txBody>
      </p:sp>
      <p:sp>
        <p:nvSpPr>
          <p:cNvPr id="7" name="Round Same Side Corner Rectangle 6"/>
          <p:cNvSpPr/>
          <p:nvPr/>
        </p:nvSpPr>
        <p:spPr bwMode="auto">
          <a:xfrm>
            <a:off x="7835462" y="2527747"/>
            <a:ext cx="2806262" cy="567560"/>
          </a:xfrm>
          <a:prstGeom prst="round2Same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err="1" smtClean="0">
                <a:gradFill>
                  <a:gsLst>
                    <a:gs pos="0">
                      <a:schemeClr val="tx1"/>
                    </a:gs>
                    <a:gs pos="100000">
                      <a:schemeClr val="tx1"/>
                    </a:gs>
                  </a:gsLst>
                  <a:lin ang="5400000" scaled="0"/>
                </a:gradFill>
              </a:rPr>
              <a:t>IAsyncOperation</a:t>
            </a:r>
            <a:r>
              <a:rPr lang="en-US" sz="2200" b="1" dirty="0" smtClean="0">
                <a:gradFill>
                  <a:gsLst>
                    <a:gs pos="0">
                      <a:schemeClr val="tx1"/>
                    </a:gs>
                    <a:gs pos="100000">
                      <a:schemeClr val="tx1"/>
                    </a:gs>
                  </a:gsLst>
                  <a:lin ang="5400000" scaled="0"/>
                </a:gradFill>
              </a:rPr>
              <a:t>&lt;&gt;</a:t>
            </a:r>
          </a:p>
        </p:txBody>
      </p:sp>
      <p:cxnSp>
        <p:nvCxnSpPr>
          <p:cNvPr id="9" name="Straight Connector 8"/>
          <p:cNvCxnSpPr>
            <a:stCxn id="6" idx="1"/>
            <a:endCxn id="53" idx="0"/>
          </p:cNvCxnSpPr>
          <p:nvPr/>
        </p:nvCxnSpPr>
        <p:spPr>
          <a:xfrm flipH="1">
            <a:off x="1943154" y="2065284"/>
            <a:ext cx="30165" cy="2936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456033" y="2065284"/>
            <a:ext cx="1" cy="3752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1"/>
          </p:cNvCxnSpPr>
          <p:nvPr/>
        </p:nvCxnSpPr>
        <p:spPr>
          <a:xfrm>
            <a:off x="9238593" y="3095307"/>
            <a:ext cx="57" cy="2990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1813034" y="2380592"/>
            <a:ext cx="260240" cy="26210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16" name="Straight Arrow Connector 15"/>
          <p:cNvCxnSpPr/>
          <p:nvPr/>
        </p:nvCxnSpPr>
        <p:spPr>
          <a:xfrm>
            <a:off x="2144110" y="2543505"/>
            <a:ext cx="41463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6290496" y="2543505"/>
            <a:ext cx="331076" cy="5281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9" name="TextBox 18"/>
          <p:cNvSpPr txBox="1"/>
          <p:nvPr/>
        </p:nvSpPr>
        <p:spPr>
          <a:xfrm>
            <a:off x="2490952" y="2065284"/>
            <a:ext cx="2301815" cy="492443"/>
          </a:xfrm>
          <a:prstGeom prst="rect">
            <a:avLst/>
          </a:prstGeom>
          <a:noFill/>
        </p:spPr>
        <p:txBody>
          <a:bodyPr wrap="square" lIns="0" tIns="0" rIns="0" bIns="0" rtlCol="0">
            <a:spAutoFit/>
          </a:bodyPr>
          <a:lstStyle/>
          <a:p>
            <a:r>
              <a:rPr lang="en-US" sz="3200" dirty="0" err="1" smtClean="0">
                <a:gradFill>
                  <a:gsLst>
                    <a:gs pos="0">
                      <a:schemeClr val="tx1"/>
                    </a:gs>
                    <a:gs pos="86000">
                      <a:schemeClr val="tx1"/>
                    </a:gs>
                  </a:gsLst>
                  <a:lin ang="5400000" scaled="0"/>
                </a:gradFill>
              </a:rPr>
              <a:t>OpenAsync</a:t>
            </a:r>
            <a:endParaRPr lang="en-US" sz="3200" dirty="0" smtClean="0">
              <a:gradFill>
                <a:gsLst>
                  <a:gs pos="0">
                    <a:schemeClr val="tx1"/>
                  </a:gs>
                  <a:gs pos="86000">
                    <a:schemeClr val="tx1"/>
                  </a:gs>
                </a:gsLst>
                <a:lin ang="5400000" scaled="0"/>
              </a:gradFill>
            </a:endParaRPr>
          </a:p>
        </p:txBody>
      </p:sp>
      <p:cxnSp>
        <p:nvCxnSpPr>
          <p:cNvPr id="22" name="Straight Arrow Connector 21"/>
          <p:cNvCxnSpPr>
            <a:stCxn id="18" idx="3"/>
            <a:endCxn id="7" idx="2"/>
          </p:cNvCxnSpPr>
          <p:nvPr/>
        </p:nvCxnSpPr>
        <p:spPr>
          <a:xfrm>
            <a:off x="6621572" y="2807578"/>
            <a:ext cx="1213890" cy="3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884341" y="2349073"/>
            <a:ext cx="1592317"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new</a:t>
            </a:r>
          </a:p>
        </p:txBody>
      </p:sp>
      <p:sp>
        <p:nvSpPr>
          <p:cNvPr id="28" name="Round Same Side Corner Rectangle 27"/>
          <p:cNvSpPr/>
          <p:nvPr/>
        </p:nvSpPr>
        <p:spPr bwMode="auto">
          <a:xfrm>
            <a:off x="3831070" y="3011194"/>
            <a:ext cx="2254469" cy="567560"/>
          </a:xfrm>
          <a:prstGeom prst="round2Same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a:t>C</a:t>
            </a:r>
            <a:r>
              <a:rPr lang="en-US" sz="2400" b="1" dirty="0" smtClean="0"/>
              <a:t>allback</a:t>
            </a:r>
            <a:endParaRPr lang="en-US" sz="2200" b="1" dirty="0" smtClean="0">
              <a:gradFill>
                <a:gsLst>
                  <a:gs pos="0">
                    <a:schemeClr val="tx1"/>
                  </a:gs>
                  <a:gs pos="100000">
                    <a:schemeClr val="tx1"/>
                  </a:gs>
                </a:gsLst>
                <a:lin ang="5400000" scaled="0"/>
              </a:gradFill>
            </a:endParaRPr>
          </a:p>
        </p:txBody>
      </p:sp>
      <p:cxnSp>
        <p:nvCxnSpPr>
          <p:cNvPr id="29" name="Straight Arrow Connector 28"/>
          <p:cNvCxnSpPr>
            <a:endCxn id="28" idx="2"/>
          </p:cNvCxnSpPr>
          <p:nvPr/>
        </p:nvCxnSpPr>
        <p:spPr>
          <a:xfrm flipV="1">
            <a:off x="2144110" y="3294974"/>
            <a:ext cx="1686960" cy="15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63683" y="2818297"/>
            <a:ext cx="1053662"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new</a:t>
            </a:r>
          </a:p>
        </p:txBody>
      </p:sp>
      <p:cxnSp>
        <p:nvCxnSpPr>
          <p:cNvPr id="32" name="Straight Connector 31"/>
          <p:cNvCxnSpPr>
            <a:stCxn id="28" idx="1"/>
            <a:endCxn id="44" idx="0"/>
          </p:cNvCxnSpPr>
          <p:nvPr/>
        </p:nvCxnSpPr>
        <p:spPr>
          <a:xfrm>
            <a:off x="4958305" y="3578754"/>
            <a:ext cx="0" cy="2173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046944" y="4164730"/>
            <a:ext cx="7002463" cy="3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9075737" y="4164721"/>
            <a:ext cx="331076" cy="2640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38" name="Straight Arrow Connector 37"/>
          <p:cNvCxnSpPr/>
          <p:nvPr/>
        </p:nvCxnSpPr>
        <p:spPr>
          <a:xfrm>
            <a:off x="2073274" y="4743464"/>
            <a:ext cx="7002463" cy="3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33448" y="3695158"/>
            <a:ext cx="2559320" cy="492443"/>
          </a:xfrm>
          <a:prstGeom prst="rect">
            <a:avLst/>
          </a:prstGeom>
          <a:noFill/>
        </p:spPr>
        <p:txBody>
          <a:bodyPr wrap="square" lIns="0" tIns="0" rIns="0" bIns="0" rtlCol="0">
            <a:spAutoFit/>
          </a:bodyPr>
          <a:lstStyle/>
          <a:p>
            <a:r>
              <a:rPr lang="en-US" sz="3200" dirty="0" err="1" smtClean="0">
                <a:gradFill>
                  <a:gsLst>
                    <a:gs pos="0">
                      <a:schemeClr val="tx1"/>
                    </a:gs>
                    <a:gs pos="86000">
                      <a:schemeClr val="tx1"/>
                    </a:gs>
                  </a:gsLst>
                  <a:lin ang="5400000" scaled="0"/>
                </a:gradFill>
              </a:rPr>
              <a:t>SetCompleted</a:t>
            </a:r>
            <a:endParaRPr lang="en-US" sz="3200" dirty="0" smtClean="0">
              <a:gradFill>
                <a:gsLst>
                  <a:gs pos="0">
                    <a:schemeClr val="tx1"/>
                  </a:gs>
                  <a:gs pos="86000">
                    <a:schemeClr val="tx1"/>
                  </a:gs>
                </a:gsLst>
                <a:lin ang="5400000" scaled="0"/>
              </a:gradFill>
            </a:endParaRPr>
          </a:p>
        </p:txBody>
      </p:sp>
      <p:sp>
        <p:nvSpPr>
          <p:cNvPr id="42" name="TextBox 41"/>
          <p:cNvSpPr txBox="1"/>
          <p:nvPr/>
        </p:nvSpPr>
        <p:spPr>
          <a:xfrm>
            <a:off x="2228196" y="4289528"/>
            <a:ext cx="1450424"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Start</a:t>
            </a:r>
          </a:p>
        </p:txBody>
      </p:sp>
      <p:sp>
        <p:nvSpPr>
          <p:cNvPr id="43" name="Rectangle 42"/>
          <p:cNvSpPr/>
          <p:nvPr/>
        </p:nvSpPr>
        <p:spPr bwMode="auto">
          <a:xfrm>
            <a:off x="9075737" y="4737530"/>
            <a:ext cx="331076" cy="2640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4" name="Rectangle 43"/>
          <p:cNvSpPr/>
          <p:nvPr/>
        </p:nvSpPr>
        <p:spPr bwMode="auto">
          <a:xfrm>
            <a:off x="4792767" y="5751798"/>
            <a:ext cx="331076" cy="58595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5" name="Oval 44"/>
          <p:cNvSpPr/>
          <p:nvPr/>
        </p:nvSpPr>
        <p:spPr bwMode="auto">
          <a:xfrm>
            <a:off x="8529140" y="4916864"/>
            <a:ext cx="1481959" cy="900612"/>
          </a:xfrm>
          <a:prstGeom prst="ellipse">
            <a:avLst/>
          </a:prstGeom>
          <a:gradFill flip="none" rotWithShape="1">
            <a:gsLst>
              <a:gs pos="0">
                <a:schemeClr val="accent1"/>
              </a:gs>
              <a:gs pos="38000">
                <a:schemeClr val="accent1">
                  <a:tint val="44500"/>
                  <a:satMod val="160000"/>
                </a:schemeClr>
              </a:gs>
              <a:gs pos="74000">
                <a:schemeClr val="accent1">
                  <a:tint val="23500"/>
                  <a:satMod val="160000"/>
                  <a:alpha val="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2"/>
                </a:solidFill>
              </a:rPr>
              <a:t>Magic</a:t>
            </a:r>
          </a:p>
        </p:txBody>
      </p:sp>
      <p:cxnSp>
        <p:nvCxnSpPr>
          <p:cNvPr id="47" name="Straight Arrow Connector 46"/>
          <p:cNvCxnSpPr/>
          <p:nvPr/>
        </p:nvCxnSpPr>
        <p:spPr>
          <a:xfrm flipH="1">
            <a:off x="5123843" y="5751798"/>
            <a:ext cx="3720612" cy="18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176399" y="5257378"/>
            <a:ext cx="2890345"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Invoke</a:t>
            </a:r>
          </a:p>
        </p:txBody>
      </p:sp>
      <p:cxnSp>
        <p:nvCxnSpPr>
          <p:cNvPr id="51" name="Straight Arrow Connector 50"/>
          <p:cNvCxnSpPr/>
          <p:nvPr/>
        </p:nvCxnSpPr>
        <p:spPr>
          <a:xfrm flipH="1">
            <a:off x="2144110" y="5001602"/>
            <a:ext cx="6931627"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1813034" y="5001602"/>
            <a:ext cx="260240" cy="1509557"/>
          </a:xfrm>
          <a:prstGeom prst="rect">
            <a:avLst/>
          </a:prstGeom>
          <a:gradFill flip="none" rotWithShape="1">
            <a:gsLst>
              <a:gs pos="0">
                <a:schemeClr val="accent1"/>
              </a:gs>
              <a:gs pos="22000">
                <a:schemeClr val="accent1">
                  <a:tint val="44500"/>
                  <a:satMod val="160000"/>
                </a:schemeClr>
              </a:gs>
              <a:gs pos="81000">
                <a:schemeClr val="accent1">
                  <a:tint val="23500"/>
                  <a:satMod val="160000"/>
                  <a:alpha val="0"/>
                </a:scheme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custDataLst>
      <p:tags r:id="rId1"/>
    </p:custDataLst>
    <p:extLst>
      <p:ext uri="{BB962C8B-B14F-4D97-AF65-F5344CB8AC3E}">
        <p14:creationId xmlns:p14="http://schemas.microsoft.com/office/powerpoint/2010/main" val="56847197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par>
                                <p:cTn id="93" presetID="10" presetClass="entr" presetSubtype="0" fill="hold"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500"/>
                                        <p:tgtEl>
                                          <p:spTgt spid="5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par>
                                <p:cTn id="101" presetID="10"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18" grpId="0" animBg="1"/>
      <p:bldP spid="18" grpId="1" animBg="1"/>
      <p:bldP spid="19" grpId="0"/>
      <p:bldP spid="19" grpId="1"/>
      <p:bldP spid="26" grpId="0"/>
      <p:bldP spid="26" grpId="1"/>
      <p:bldP spid="28" grpId="0" animBg="1"/>
      <p:bldP spid="31" grpId="0"/>
      <p:bldP spid="35" grpId="0" animBg="1"/>
      <p:bldP spid="39" grpId="0"/>
      <p:bldP spid="42" grpId="0"/>
      <p:bldP spid="43" grpId="0" animBg="1"/>
      <p:bldP spid="44" grpId="0" animBg="1"/>
      <p:bldP spid="45" grpId="0" animBg="1"/>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t>
            </a:r>
            <a:r>
              <a:rPr lang="en-US" dirty="0"/>
              <a:t>b</a:t>
            </a:r>
            <a:r>
              <a:rPr lang="en-US" dirty="0" smtClean="0"/>
              <a:t>are </a:t>
            </a:r>
            <a:r>
              <a:rPr lang="en-US" dirty="0"/>
              <a:t>n</a:t>
            </a:r>
            <a:r>
              <a:rPr lang="en-US" dirty="0" smtClean="0"/>
              <a:t>aked async</a:t>
            </a:r>
            <a:endParaRPr lang="en-US" dirty="0"/>
          </a:p>
        </p:txBody>
      </p:sp>
      <p:sp>
        <p:nvSpPr>
          <p:cNvPr id="3" name="Text Placeholder 2"/>
          <p:cNvSpPr>
            <a:spLocks noGrp="1"/>
          </p:cNvSpPr>
          <p:nvPr>
            <p:ph type="body" sz="quarter" idx="10"/>
          </p:nvPr>
        </p:nvSpPr>
        <p:spPr>
          <a:xfrm>
            <a:off x="519115" y="1290127"/>
            <a:ext cx="11149012" cy="4678204"/>
          </a:xfrm>
        </p:spPr>
        <p:txBody>
          <a:bodyPr/>
          <a:lstStyle/>
          <a:p>
            <a:r>
              <a:rPr lang="en-US" sz="2000" dirty="0" smtClean="0">
                <a:solidFill>
                  <a:srgbClr val="0000FF"/>
                </a:solidFill>
                <a:highlight>
                  <a:srgbClr val="FFFFFF"/>
                </a:highlight>
                <a:latin typeface="Consolas"/>
              </a:rPr>
              <a:t>auto</a:t>
            </a:r>
            <a:r>
              <a:rPr lang="en-US" sz="2000" dirty="0" smtClean="0">
                <a:solidFill>
                  <a:srgbClr val="000000"/>
                </a:solidFill>
                <a:highlight>
                  <a:srgbClr val="FFFFFF"/>
                </a:highlight>
                <a:latin typeface="Consolas"/>
              </a:rPr>
              <a:t> </a:t>
            </a:r>
            <a:r>
              <a:rPr lang="en-US" sz="2000" dirty="0">
                <a:solidFill>
                  <a:srgbClr val="000000"/>
                </a:solidFill>
                <a:highlight>
                  <a:srgbClr val="FFFFFF"/>
                </a:highlight>
                <a:latin typeface="Consolas"/>
              </a:rPr>
              <a:t>picker = </a:t>
            </a:r>
            <a:r>
              <a:rPr lang="en-US" sz="2000" dirty="0">
                <a:solidFill>
                  <a:srgbClr val="0000FF"/>
                </a:solidFill>
                <a:highlight>
                  <a:srgbClr val="FFFFFF"/>
                </a:highlight>
                <a:latin typeface="Consolas"/>
              </a:rPr>
              <a:t>ref</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new</a:t>
            </a:r>
            <a:r>
              <a:rPr lang="en-US" sz="2000" dirty="0">
                <a:solidFill>
                  <a:srgbClr val="000000"/>
                </a:solidFill>
                <a:highlight>
                  <a:srgbClr val="FFFFFF"/>
                </a:highlight>
                <a:latin typeface="Consolas"/>
              </a:rPr>
              <a:t> </a:t>
            </a:r>
            <a:r>
              <a:rPr lang="en-US" sz="2000" dirty="0" err="1">
                <a:solidFill>
                  <a:srgbClr val="2B91AF"/>
                </a:solidFill>
                <a:highlight>
                  <a:srgbClr val="FFFFFF"/>
                </a:highlight>
                <a:latin typeface="Consolas"/>
              </a:rPr>
              <a:t>FileOpenPicker</a:t>
            </a:r>
            <a:r>
              <a:rPr lang="en-US" sz="2000" dirty="0">
                <a:solidFill>
                  <a:srgbClr val="000000"/>
                </a:solidFill>
                <a:highlight>
                  <a:srgbClr val="FFFFFF"/>
                </a:highlight>
                <a:latin typeface="Consolas"/>
              </a:rPr>
              <a:t>();</a:t>
            </a:r>
          </a:p>
          <a:p>
            <a:r>
              <a:rPr lang="en-US" sz="2000" dirty="0" smtClean="0">
                <a:solidFill>
                  <a:srgbClr val="000000"/>
                </a:solidFill>
                <a:highlight>
                  <a:srgbClr val="FFFFFF"/>
                </a:highlight>
                <a:latin typeface="Consolas"/>
              </a:rPr>
              <a:t>picker-</a:t>
            </a:r>
            <a:r>
              <a:rPr lang="en-US" sz="2000" dirty="0">
                <a:solidFill>
                  <a:srgbClr val="000000"/>
                </a:solidFill>
                <a:highlight>
                  <a:srgbClr val="FFFFFF"/>
                </a:highlight>
                <a:latin typeface="Consolas"/>
              </a:rPr>
              <a:t>&gt;</a:t>
            </a:r>
            <a:r>
              <a:rPr lang="en-US" sz="2000" dirty="0" err="1">
                <a:solidFill>
                  <a:srgbClr val="000000"/>
                </a:solidFill>
                <a:highlight>
                  <a:srgbClr val="FFFFFF"/>
                </a:highlight>
                <a:latin typeface="Consolas"/>
              </a:rPr>
              <a:t>FileTypeFilter</a:t>
            </a:r>
            <a:r>
              <a:rPr lang="en-US" sz="2000" dirty="0">
                <a:solidFill>
                  <a:srgbClr val="000000"/>
                </a:solidFill>
                <a:highlight>
                  <a:srgbClr val="FFFFFF"/>
                </a:highlight>
                <a:latin typeface="Consolas"/>
              </a:rPr>
              <a:t>-&gt;Append(</a:t>
            </a:r>
            <a:r>
              <a:rPr lang="en-US" sz="2000" dirty="0">
                <a:solidFill>
                  <a:srgbClr val="A31515"/>
                </a:solidFill>
                <a:highlight>
                  <a:srgbClr val="FFFFFF"/>
                </a:highlight>
                <a:latin typeface="Consolas"/>
              </a:rPr>
              <a:t>".jpg"</a:t>
            </a:r>
            <a:r>
              <a:rPr lang="en-US" sz="2000" dirty="0">
                <a:solidFill>
                  <a:srgbClr val="000000"/>
                </a:solidFill>
                <a:highlight>
                  <a:srgbClr val="FFFFFF"/>
                </a:highlight>
                <a:latin typeface="Consolas"/>
              </a:rPr>
              <a:t>);</a:t>
            </a:r>
          </a:p>
          <a:p>
            <a:r>
              <a:rPr lang="en-US" sz="2000" dirty="0" smtClean="0">
                <a:solidFill>
                  <a:srgbClr val="0000FF"/>
                </a:solidFill>
                <a:highlight>
                  <a:srgbClr val="FFFFFF"/>
                </a:highlight>
                <a:latin typeface="Consolas"/>
              </a:rPr>
              <a:t>auto</a:t>
            </a:r>
            <a:r>
              <a:rPr lang="en-US" sz="2000" dirty="0" smtClean="0">
                <a:solidFill>
                  <a:srgbClr val="000000"/>
                </a:solidFill>
                <a:highlight>
                  <a:srgbClr val="FFFFFF"/>
                </a:highlight>
                <a:latin typeface="Consolas"/>
              </a:rPr>
              <a:t> </a:t>
            </a:r>
            <a:r>
              <a:rPr lang="en-US" sz="2000" dirty="0">
                <a:solidFill>
                  <a:srgbClr val="000000"/>
                </a:solidFill>
                <a:highlight>
                  <a:srgbClr val="FFFFFF"/>
                </a:highlight>
                <a:latin typeface="Consolas"/>
              </a:rPr>
              <a:t>operation = picker-&gt;</a:t>
            </a:r>
            <a:r>
              <a:rPr lang="en-US" sz="2000" dirty="0" err="1">
                <a:solidFill>
                  <a:srgbClr val="000000"/>
                </a:solidFill>
                <a:highlight>
                  <a:srgbClr val="FFFFFF"/>
                </a:highlight>
                <a:latin typeface="Consolas"/>
              </a:rPr>
              <a:t>PickSingleFileAsync</a:t>
            </a:r>
            <a:r>
              <a:rPr lang="en-US" sz="2000" dirty="0">
                <a:solidFill>
                  <a:srgbClr val="000000"/>
                </a:solidFill>
                <a:highlight>
                  <a:srgbClr val="FFFFFF"/>
                </a:highlight>
                <a:latin typeface="Consolas"/>
              </a:rPr>
              <a:t>();</a:t>
            </a:r>
          </a:p>
          <a:p>
            <a:endParaRPr lang="en-US" sz="2000" dirty="0" smtClean="0">
              <a:solidFill>
                <a:srgbClr val="000000"/>
              </a:solidFill>
              <a:highlight>
                <a:srgbClr val="FFFFFF"/>
              </a:highlight>
              <a:latin typeface="Consolas"/>
            </a:endParaRPr>
          </a:p>
          <a:p>
            <a:r>
              <a:rPr lang="en-US" sz="2000" dirty="0" smtClean="0">
                <a:solidFill>
                  <a:srgbClr val="000000"/>
                </a:solidFill>
                <a:highlight>
                  <a:srgbClr val="FFFFFF"/>
                </a:highlight>
                <a:latin typeface="Consolas"/>
              </a:rPr>
              <a:t>operation-</a:t>
            </a:r>
            <a:r>
              <a:rPr lang="en-US" sz="2000" dirty="0">
                <a:solidFill>
                  <a:srgbClr val="000000"/>
                </a:solidFill>
                <a:highlight>
                  <a:srgbClr val="FFFFFF"/>
                </a:highlight>
                <a:latin typeface="Consolas"/>
              </a:rPr>
              <a:t>&gt;Completed = </a:t>
            </a:r>
            <a:endParaRPr lang="en-US" sz="2000" dirty="0" smtClean="0">
              <a:solidFill>
                <a:srgbClr val="000000"/>
              </a:solidFill>
              <a:highlight>
                <a:srgbClr val="FFFFFF"/>
              </a:highlight>
              <a:latin typeface="Consolas"/>
            </a:endParaRPr>
          </a:p>
          <a:p>
            <a:r>
              <a:rPr lang="en-US" sz="2000" dirty="0">
                <a:solidFill>
                  <a:srgbClr val="000000"/>
                </a:solidFill>
                <a:highlight>
                  <a:srgbClr val="FFFFFF"/>
                </a:highlight>
                <a:latin typeface="Consolas"/>
              </a:rPr>
              <a:t> </a:t>
            </a:r>
            <a:r>
              <a:rPr lang="en-US" sz="2000" dirty="0" smtClean="0">
                <a:solidFill>
                  <a:srgbClr val="000000"/>
                </a:solidFill>
                <a:highlight>
                  <a:srgbClr val="FFFFFF"/>
                </a:highlight>
                <a:latin typeface="Consolas"/>
              </a:rPr>
              <a:t>   </a:t>
            </a:r>
            <a:r>
              <a:rPr lang="en-US" sz="2000" dirty="0" smtClean="0">
                <a:solidFill>
                  <a:srgbClr val="0000FF"/>
                </a:solidFill>
                <a:highlight>
                  <a:srgbClr val="FFFFFF"/>
                </a:highlight>
                <a:latin typeface="Consolas"/>
              </a:rPr>
              <a:t>ref</a:t>
            </a:r>
            <a:r>
              <a:rPr lang="en-US" sz="2000" dirty="0" smtClean="0">
                <a:solidFill>
                  <a:srgbClr val="000000"/>
                </a:solidFill>
                <a:highlight>
                  <a:srgbClr val="FFFFFF"/>
                </a:highlight>
                <a:latin typeface="Consolas"/>
              </a:rPr>
              <a:t> </a:t>
            </a:r>
            <a:r>
              <a:rPr lang="en-US" sz="2000" dirty="0">
                <a:solidFill>
                  <a:srgbClr val="0000FF"/>
                </a:solidFill>
                <a:highlight>
                  <a:srgbClr val="FFFFFF"/>
                </a:highlight>
                <a:latin typeface="Consolas"/>
              </a:rPr>
              <a:t>new</a:t>
            </a:r>
            <a:r>
              <a:rPr lang="en-US" sz="2000" dirty="0">
                <a:solidFill>
                  <a:srgbClr val="000000"/>
                </a:solidFill>
                <a:highlight>
                  <a:srgbClr val="FFFFFF"/>
                </a:highlight>
                <a:latin typeface="Consolas"/>
              </a:rPr>
              <a:t> </a:t>
            </a:r>
            <a:r>
              <a:rPr lang="en-US" sz="2000" dirty="0" err="1">
                <a:solidFill>
                  <a:srgbClr val="2B91AF"/>
                </a:solidFill>
                <a:highlight>
                  <a:srgbClr val="FFFFFF"/>
                </a:highlight>
                <a:latin typeface="Consolas"/>
              </a:rPr>
              <a:t>AsyncOperationCompletedHandler</a:t>
            </a:r>
            <a:r>
              <a:rPr lang="en-US" sz="2000" dirty="0">
                <a:solidFill>
                  <a:srgbClr val="000000"/>
                </a:solidFill>
                <a:highlight>
                  <a:srgbClr val="FFFFFF"/>
                </a:highlight>
                <a:latin typeface="Consolas"/>
              </a:rPr>
              <a:t>&lt;</a:t>
            </a:r>
            <a:r>
              <a:rPr lang="en-US" sz="2000" dirty="0" err="1">
                <a:solidFill>
                  <a:srgbClr val="2B91AF"/>
                </a:solidFill>
                <a:highlight>
                  <a:srgbClr val="FFFFFF"/>
                </a:highlight>
                <a:latin typeface="Consolas"/>
              </a:rPr>
              <a:t>StorageFile</a:t>
            </a:r>
            <a:r>
              <a:rPr lang="en-US" sz="2000" dirty="0">
                <a:solidFill>
                  <a:srgbClr val="000000"/>
                </a:solidFill>
                <a:highlight>
                  <a:srgbClr val="FFFFFF"/>
                </a:highlight>
                <a:latin typeface="Consolas"/>
              </a:rPr>
              <a:t>^&gt;( </a:t>
            </a:r>
            <a:endParaRPr lang="en-US" sz="2000" dirty="0" smtClean="0">
              <a:solidFill>
                <a:srgbClr val="000000"/>
              </a:solidFill>
              <a:highlight>
                <a:srgbClr val="FFFFFF"/>
              </a:highlight>
              <a:latin typeface="Consolas"/>
            </a:endParaRPr>
          </a:p>
          <a:p>
            <a:r>
              <a:rPr lang="en-US" sz="2000" dirty="0" smtClean="0">
                <a:solidFill>
                  <a:srgbClr val="000000"/>
                </a:solidFill>
                <a:highlight>
                  <a:srgbClr val="FFFFFF"/>
                </a:highlight>
                <a:latin typeface="Consolas"/>
              </a:rPr>
              <a:t>        [</a:t>
            </a:r>
            <a:r>
              <a:rPr lang="en-US" sz="2000" dirty="0">
                <a:solidFill>
                  <a:srgbClr val="0000FF"/>
                </a:solidFill>
                <a:highlight>
                  <a:srgbClr val="FFFFFF"/>
                </a:highlight>
                <a:latin typeface="Consolas"/>
              </a:rPr>
              <a:t>this</a:t>
            </a:r>
            <a:r>
              <a:rPr lang="en-US" sz="2000" dirty="0">
                <a:solidFill>
                  <a:srgbClr val="000000"/>
                </a:solidFill>
                <a:highlight>
                  <a:srgbClr val="FFFFFF"/>
                </a:highlight>
                <a:latin typeface="Consolas"/>
              </a:rPr>
              <a:t>] (</a:t>
            </a:r>
            <a:r>
              <a:rPr lang="en-US" sz="2000" dirty="0" err="1">
                <a:solidFill>
                  <a:srgbClr val="2B91AF"/>
                </a:solidFill>
                <a:highlight>
                  <a:srgbClr val="FFFFFF"/>
                </a:highlight>
                <a:latin typeface="Consolas"/>
              </a:rPr>
              <a:t>IAsyncOperation</a:t>
            </a:r>
            <a:r>
              <a:rPr lang="en-US" sz="2000" dirty="0">
                <a:solidFill>
                  <a:srgbClr val="000000"/>
                </a:solidFill>
                <a:highlight>
                  <a:srgbClr val="FFFFFF"/>
                </a:highlight>
                <a:latin typeface="Consolas"/>
              </a:rPr>
              <a:t>&lt;</a:t>
            </a:r>
            <a:r>
              <a:rPr lang="en-US" sz="2000" dirty="0" err="1">
                <a:solidFill>
                  <a:srgbClr val="2B91AF"/>
                </a:solidFill>
                <a:highlight>
                  <a:srgbClr val="FFFFFF"/>
                </a:highlight>
                <a:latin typeface="Consolas"/>
              </a:rPr>
              <a:t>StorageFile</a:t>
            </a:r>
            <a:r>
              <a:rPr lang="en-US" sz="2000" dirty="0">
                <a:solidFill>
                  <a:srgbClr val="000000"/>
                </a:solidFill>
                <a:highlight>
                  <a:srgbClr val="FFFFFF"/>
                </a:highlight>
                <a:latin typeface="Consolas"/>
              </a:rPr>
              <a:t>^&gt; ^ </a:t>
            </a:r>
            <a:r>
              <a:rPr lang="en-US" sz="2000" i="1" dirty="0">
                <a:solidFill>
                  <a:srgbClr val="000000"/>
                </a:solidFill>
                <a:highlight>
                  <a:srgbClr val="FFFFFF"/>
                </a:highlight>
                <a:latin typeface="Consolas"/>
              </a:rPr>
              <a:t>op</a:t>
            </a:r>
            <a:r>
              <a:rPr lang="en-US" sz="2000" dirty="0">
                <a:solidFill>
                  <a:srgbClr val="000000"/>
                </a:solidFill>
                <a:highlight>
                  <a:srgbClr val="FFFFFF"/>
                </a:highlight>
                <a:latin typeface="Consolas"/>
              </a:rPr>
              <a:t>)</a:t>
            </a:r>
          </a:p>
          <a:p>
            <a:r>
              <a:rPr lang="en-US" sz="2000" dirty="0" smtClean="0">
                <a:solidFill>
                  <a:srgbClr val="000000"/>
                </a:solidFill>
                <a:highlight>
                  <a:srgbClr val="FFFFFF"/>
                </a:highlight>
                <a:latin typeface="Consolas"/>
              </a:rPr>
              <a:t>        {</a:t>
            </a:r>
            <a:endParaRPr lang="en-US" sz="2000" dirty="0">
              <a:solidFill>
                <a:srgbClr val="000000"/>
              </a:solidFill>
              <a:highlight>
                <a:srgbClr val="FFFFFF"/>
              </a:highlight>
              <a:latin typeface="Consolas"/>
            </a:endParaRPr>
          </a:p>
          <a:p>
            <a:r>
              <a:rPr lang="en-US" sz="2000" dirty="0">
                <a:solidFill>
                  <a:srgbClr val="0000FF"/>
                </a:solidFill>
                <a:highlight>
                  <a:srgbClr val="FFFFFF"/>
                </a:highlight>
                <a:latin typeface="Consolas"/>
              </a:rPr>
              <a:t> </a:t>
            </a:r>
            <a:r>
              <a:rPr lang="en-US" sz="2000" dirty="0" smtClean="0">
                <a:solidFill>
                  <a:srgbClr val="0000FF"/>
                </a:solidFill>
                <a:highlight>
                  <a:srgbClr val="FFFFFF"/>
                </a:highlight>
                <a:latin typeface="Consolas"/>
              </a:rPr>
              <a:t>           if</a:t>
            </a:r>
            <a:r>
              <a:rPr lang="en-US" sz="2000" dirty="0" smtClean="0">
                <a:solidFill>
                  <a:srgbClr val="000000"/>
                </a:solidFill>
                <a:highlight>
                  <a:srgbClr val="FFFFFF"/>
                </a:highlight>
                <a:latin typeface="Consolas"/>
              </a:rPr>
              <a:t> (op-&gt;</a:t>
            </a:r>
            <a:r>
              <a:rPr lang="en-US" sz="2000" dirty="0" err="1" smtClean="0">
                <a:solidFill>
                  <a:srgbClr val="000000"/>
                </a:solidFill>
                <a:highlight>
                  <a:srgbClr val="FFFFFF"/>
                </a:highlight>
                <a:latin typeface="Consolas"/>
              </a:rPr>
              <a:t>GetResults</a:t>
            </a:r>
            <a:r>
              <a:rPr lang="en-US" sz="2000" dirty="0" smtClean="0">
                <a:solidFill>
                  <a:srgbClr val="000000"/>
                </a:solidFill>
                <a:highlight>
                  <a:srgbClr val="FFFFFF"/>
                </a:highlight>
                <a:latin typeface="Consolas"/>
              </a:rPr>
              <a:t>()) {</a:t>
            </a:r>
            <a:endParaRPr lang="en-US" sz="2000" dirty="0">
              <a:solidFill>
                <a:srgbClr val="000000"/>
              </a:solidFill>
              <a:highlight>
                <a:srgbClr val="FFFFFF"/>
              </a:highlight>
              <a:latin typeface="Consolas"/>
            </a:endParaRPr>
          </a:p>
          <a:p>
            <a:r>
              <a:rPr lang="en-US" sz="2000" dirty="0" smtClean="0">
                <a:solidFill>
                  <a:srgbClr val="0000FF"/>
                </a:solidFill>
                <a:highlight>
                  <a:srgbClr val="FFFFFF"/>
                </a:highlight>
                <a:latin typeface="Consolas"/>
              </a:rPr>
              <a:t>                </a:t>
            </a:r>
            <a:r>
              <a:rPr lang="en-US" sz="2000" dirty="0" err="1" smtClean="0">
                <a:solidFill>
                  <a:srgbClr val="000000"/>
                </a:solidFill>
                <a:highlight>
                  <a:srgbClr val="FFFFFF"/>
                </a:highlight>
                <a:latin typeface="Consolas"/>
              </a:rPr>
              <a:t>MyButton</a:t>
            </a:r>
            <a:r>
              <a:rPr lang="en-US" sz="2000" dirty="0" smtClean="0">
                <a:solidFill>
                  <a:srgbClr val="000000"/>
                </a:solidFill>
                <a:highlight>
                  <a:srgbClr val="FFFFFF"/>
                </a:highlight>
                <a:latin typeface="Consolas"/>
              </a:rPr>
              <a:t>-</a:t>
            </a:r>
            <a:r>
              <a:rPr lang="en-US" sz="2000" dirty="0">
                <a:solidFill>
                  <a:srgbClr val="000000"/>
                </a:solidFill>
                <a:highlight>
                  <a:srgbClr val="FFFFFF"/>
                </a:highlight>
                <a:latin typeface="Consolas"/>
              </a:rPr>
              <a:t>&gt;Content = </a:t>
            </a:r>
            <a:r>
              <a:rPr lang="en-US" sz="2000" i="1" dirty="0">
                <a:solidFill>
                  <a:srgbClr val="000000"/>
                </a:solidFill>
                <a:highlight>
                  <a:srgbClr val="FFFFFF"/>
                </a:highlight>
                <a:latin typeface="Consolas"/>
              </a:rPr>
              <a:t>op</a:t>
            </a:r>
            <a:r>
              <a:rPr lang="en-US" sz="2000" dirty="0">
                <a:solidFill>
                  <a:srgbClr val="000000"/>
                </a:solidFill>
                <a:highlight>
                  <a:srgbClr val="FFFFFF"/>
                </a:highlight>
                <a:latin typeface="Consolas"/>
              </a:rPr>
              <a:t>-&gt;</a:t>
            </a:r>
            <a:r>
              <a:rPr lang="en-US" sz="2000" dirty="0" err="1">
                <a:solidFill>
                  <a:srgbClr val="000000"/>
                </a:solidFill>
                <a:highlight>
                  <a:srgbClr val="FFFFFF"/>
                </a:highlight>
                <a:latin typeface="Consolas"/>
              </a:rPr>
              <a:t>GetResults</a:t>
            </a:r>
            <a:r>
              <a:rPr lang="en-US" sz="2000" dirty="0">
                <a:solidFill>
                  <a:srgbClr val="000000"/>
                </a:solidFill>
                <a:highlight>
                  <a:srgbClr val="FFFFFF"/>
                </a:highlight>
                <a:latin typeface="Consolas"/>
              </a:rPr>
              <a:t>()-&gt;</a:t>
            </a:r>
            <a:r>
              <a:rPr lang="en-US" sz="2000" dirty="0" err="1">
                <a:solidFill>
                  <a:srgbClr val="000000"/>
                </a:solidFill>
                <a:highlight>
                  <a:srgbClr val="FFFFFF"/>
                </a:highlight>
                <a:latin typeface="Consolas"/>
              </a:rPr>
              <a:t>FileName</a:t>
            </a:r>
            <a:r>
              <a:rPr lang="en-US" sz="2000" dirty="0" smtClean="0">
                <a:solidFill>
                  <a:srgbClr val="000000"/>
                </a:solidFill>
                <a:highlight>
                  <a:srgbClr val="FFFFFF"/>
                </a:highlight>
                <a:latin typeface="Consolas"/>
              </a:rPr>
              <a:t>;</a:t>
            </a:r>
          </a:p>
          <a:p>
            <a:r>
              <a:rPr lang="en-US" sz="2000" dirty="0">
                <a:solidFill>
                  <a:srgbClr val="000000"/>
                </a:solidFill>
                <a:highlight>
                  <a:srgbClr val="FFFFFF"/>
                </a:highlight>
                <a:latin typeface="Consolas"/>
              </a:rPr>
              <a:t> </a:t>
            </a:r>
            <a:r>
              <a:rPr lang="en-US" sz="2000" dirty="0" smtClean="0">
                <a:solidFill>
                  <a:srgbClr val="000000"/>
                </a:solidFill>
                <a:highlight>
                  <a:srgbClr val="FFFFFF"/>
                </a:highlight>
                <a:latin typeface="Consolas"/>
              </a:rPr>
              <a:t>           }</a:t>
            </a:r>
            <a:endParaRPr lang="en-US" sz="2000" dirty="0">
              <a:solidFill>
                <a:srgbClr val="000000"/>
              </a:solidFill>
              <a:highlight>
                <a:srgbClr val="FFFFFF"/>
              </a:highlight>
              <a:latin typeface="Consolas"/>
            </a:endParaRPr>
          </a:p>
          <a:p>
            <a:r>
              <a:rPr lang="en-US" sz="2000" dirty="0" smtClean="0">
                <a:solidFill>
                  <a:srgbClr val="000000"/>
                </a:solidFill>
                <a:highlight>
                  <a:srgbClr val="FFFFFF"/>
                </a:highlight>
                <a:latin typeface="Consolas"/>
              </a:rPr>
              <a:t>        });</a:t>
            </a:r>
          </a:p>
          <a:p>
            <a:endParaRPr lang="en-US" sz="2000" dirty="0">
              <a:solidFill>
                <a:srgbClr val="000000"/>
              </a:solidFill>
              <a:highlight>
                <a:srgbClr val="FFFFFF"/>
              </a:highlight>
              <a:latin typeface="Consolas"/>
            </a:endParaRPr>
          </a:p>
          <a:p>
            <a:r>
              <a:rPr lang="en-US" sz="2000" dirty="0" smtClean="0">
                <a:solidFill>
                  <a:srgbClr val="000000"/>
                </a:solidFill>
                <a:highlight>
                  <a:srgbClr val="FFFFFF"/>
                </a:highlight>
                <a:latin typeface="Consolas"/>
              </a:rPr>
              <a:t>operation-</a:t>
            </a:r>
            <a:r>
              <a:rPr lang="en-US" sz="2000" dirty="0">
                <a:solidFill>
                  <a:srgbClr val="000000"/>
                </a:solidFill>
                <a:highlight>
                  <a:srgbClr val="FFFFFF"/>
                </a:highlight>
                <a:latin typeface="Consolas"/>
              </a:rPr>
              <a:t>&gt;Start</a:t>
            </a:r>
            <a:r>
              <a:rPr lang="en-US" sz="2000" dirty="0" smtClean="0">
                <a:solidFill>
                  <a:srgbClr val="000000"/>
                </a:solidFill>
                <a:highlight>
                  <a:srgbClr val="FFFFFF"/>
                </a:highlight>
                <a:latin typeface="Consolas"/>
              </a:rPr>
              <a:t>();</a:t>
            </a:r>
            <a:endParaRPr lang="en-US" sz="2000" dirty="0">
              <a:solidFill>
                <a:srgbClr val="000000"/>
              </a:solidFill>
              <a:highlight>
                <a:srgbClr val="FFFFFF"/>
              </a:highlight>
              <a:latin typeface="Consolas"/>
            </a:endParaRPr>
          </a:p>
        </p:txBody>
      </p:sp>
    </p:spTree>
    <p:extLst>
      <p:ext uri="{BB962C8B-B14F-4D97-AF65-F5344CB8AC3E}">
        <p14:creationId xmlns:p14="http://schemas.microsoft.com/office/powerpoint/2010/main" val="289545391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a:t>
            </a:r>
            <a:r>
              <a:rPr lang="en-US" dirty="0"/>
              <a:t>p</a:t>
            </a:r>
            <a:r>
              <a:rPr lang="en-US" dirty="0" smtClean="0"/>
              <a:t>romises</a:t>
            </a:r>
            <a:endParaRPr lang="en-US" dirty="0"/>
          </a:p>
        </p:txBody>
      </p:sp>
      <p:sp>
        <p:nvSpPr>
          <p:cNvPr id="3" name="Text Placeholder 2"/>
          <p:cNvSpPr>
            <a:spLocks noGrp="1"/>
          </p:cNvSpPr>
          <p:nvPr>
            <p:ph type="body" sz="quarter" idx="10"/>
          </p:nvPr>
        </p:nvSpPr>
        <p:spPr>
          <a:xfrm>
            <a:off x="519115" y="1905001"/>
            <a:ext cx="11149012" cy="3176254"/>
          </a:xfrm>
        </p:spPr>
        <p:txBody>
          <a:bodyPr/>
          <a:lstStyle/>
          <a:p>
            <a:r>
              <a:rPr lang="en-US" dirty="0" err="1">
                <a:solidFill>
                  <a:srgbClr val="0000FF"/>
                </a:solidFill>
                <a:highlight>
                  <a:srgbClr val="FFFFFF"/>
                </a:highlight>
                <a:latin typeface="Consolas"/>
              </a:rPr>
              <a:t>var</a:t>
            </a:r>
            <a:r>
              <a:rPr lang="en-US" dirty="0">
                <a:solidFill>
                  <a:srgbClr val="000000"/>
                </a:solidFill>
                <a:highlight>
                  <a:srgbClr val="FFFFFF"/>
                </a:highlight>
                <a:latin typeface="Consolas"/>
              </a:rPr>
              <a:t> start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Date</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a:solidFill>
                  <a:srgbClr val="000000"/>
                </a:solidFill>
                <a:highlight>
                  <a:srgbClr val="FFFFFF"/>
                </a:highlight>
                <a:latin typeface="Consolas"/>
              </a:rPr>
              <a:t>Windows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Graphics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Imaging</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BitmapDecoder</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createAsync</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stream</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then</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decoder</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        </a:t>
            </a:r>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timeLabel</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document</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getElementById</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a:t>
            </a:r>
            <a:r>
              <a:rPr lang="en-US" dirty="0" err="1">
                <a:solidFill>
                  <a:srgbClr val="A31515"/>
                </a:solidFill>
                <a:highlight>
                  <a:srgbClr val="FFFFFF"/>
                </a:highlight>
                <a:latin typeface="Consolas"/>
              </a:rPr>
              <a:t>TimeLabel</a:t>
            </a:r>
            <a:r>
              <a:rPr lang="en-US" dirty="0">
                <a:solidFill>
                  <a:srgbClr val="A31515"/>
                </a:solidFill>
                <a:highlight>
                  <a:srgbClr val="FFFFFF"/>
                </a:highlight>
                <a:latin typeface="Consolas"/>
              </a:rPr>
              <a:t>"</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timeLabel</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innerText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Date</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start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A31515"/>
                </a:solidFill>
                <a:highlight>
                  <a:srgbClr val="FFFFFF"/>
                </a:highlight>
                <a:latin typeface="Consolas"/>
              </a:rPr>
              <a:t>"</a:t>
            </a:r>
            <a:r>
              <a:rPr lang="en-US" dirty="0" err="1">
                <a:solidFill>
                  <a:srgbClr val="A31515"/>
                </a:solidFill>
                <a:highlight>
                  <a:srgbClr val="FFFFFF"/>
                </a:highlight>
                <a:latin typeface="Consolas"/>
              </a:rPr>
              <a:t>ms</a:t>
            </a:r>
            <a:r>
              <a:rPr lang="en-US" dirty="0">
                <a:solidFill>
                  <a:srgbClr val="A31515"/>
                </a:solidFill>
                <a:highlight>
                  <a:srgbClr val="FFFFFF"/>
                </a:highlight>
                <a:latin typeface="Consolas"/>
              </a:rPr>
              <a:t>"</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    }</a:t>
            </a:r>
            <a:endParaRPr lang="en-US" dirty="0">
              <a:solidFill>
                <a:srgbClr val="000000"/>
              </a:solidFill>
              <a:highlight>
                <a:srgbClr val="FFFFFF"/>
              </a:highlight>
              <a:latin typeface="Consolas"/>
            </a:endParaRPr>
          </a:p>
          <a:p>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p:txBody>
      </p:sp>
      <p:sp>
        <p:nvSpPr>
          <p:cNvPr id="6" name="Rectangle 5"/>
          <p:cNvSpPr/>
          <p:nvPr/>
        </p:nvSpPr>
        <p:spPr bwMode="auto">
          <a:xfrm>
            <a:off x="1103586" y="1905001"/>
            <a:ext cx="993228" cy="333702"/>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7517524" y="3869127"/>
            <a:ext cx="993228" cy="333702"/>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400586513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09398"/>
          </a:xfrm>
        </p:spPr>
        <p:txBody>
          <a:bodyPr/>
          <a:lstStyle/>
          <a:p>
            <a:r>
              <a:rPr lang="en-US" dirty="0" smtClean="0"/>
              <a:t>JavaScript promises</a:t>
            </a:r>
            <a:endParaRPr lang="en-US" dirty="0"/>
          </a:p>
        </p:txBody>
      </p:sp>
      <p:sp>
        <p:nvSpPr>
          <p:cNvPr id="3" name="Content Placeholder 2"/>
          <p:cNvSpPr>
            <a:spLocks noGrp="1"/>
          </p:cNvSpPr>
          <p:nvPr>
            <p:ph idx="1"/>
          </p:nvPr>
        </p:nvSpPr>
        <p:spPr>
          <a:xfrm>
            <a:off x="519112" y="1626299"/>
            <a:ext cx="11149011" cy="4801314"/>
          </a:xfrm>
          <a:noFill/>
        </p:spPr>
        <p:txBody>
          <a:bodyPr/>
          <a:lstStyle/>
          <a:p>
            <a:r>
              <a:rPr lang="en-US" dirty="0" err="1">
                <a:solidFill>
                  <a:srgbClr val="0000FF"/>
                </a:solidFill>
                <a:highlight>
                  <a:srgbClr val="FFFFFF"/>
                </a:highlight>
                <a:latin typeface="Consolas"/>
              </a:rPr>
              <a:t>var</a:t>
            </a:r>
            <a:r>
              <a:rPr lang="en-US" dirty="0">
                <a:solidFill>
                  <a:srgbClr val="000000"/>
                </a:solidFill>
                <a:highlight>
                  <a:srgbClr val="FFFFFF"/>
                </a:highlight>
                <a:latin typeface="Consolas"/>
              </a:rPr>
              <a:t> picker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Storage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Pickers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FileOpenPicker</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a:solidFill>
                  <a:srgbClr val="000000"/>
                </a:solidFill>
                <a:highlight>
                  <a:srgbClr val="FFFFFF"/>
                </a:highlight>
                <a:latin typeface="Consolas"/>
              </a:rPr>
              <a:t>picker</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fileTypeFilter</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append</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".jpg"</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a:solidFill>
                  <a:srgbClr val="000000"/>
                </a:solidFill>
                <a:highlight>
                  <a:srgbClr val="FFFFFF"/>
                </a:highlight>
                <a:latin typeface="Consolas"/>
              </a:rPr>
              <a:t>picker</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pickSingleFileAsync</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8080"/>
                </a:solidFill>
                <a:highlight>
                  <a:srgbClr val="FFFFFF"/>
                </a:highlight>
                <a:latin typeface="Consolas"/>
              </a:rPr>
              <a:t>.</a:t>
            </a:r>
            <a:r>
              <a:rPr lang="en-US" b="1" dirty="0">
                <a:solidFill>
                  <a:schemeClr val="accent3"/>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fi</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fi</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openAsync</a:t>
            </a:r>
            <a:r>
              <a:rPr lang="en-US" dirty="0"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Storage</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FileAccessMode</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read</a:t>
            </a:r>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b="1" dirty="0">
                <a:solidFill>
                  <a:schemeClr val="accent3"/>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stream</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Imaging</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BitmapDecoder</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createAsync</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stream</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b="1" dirty="0">
                <a:solidFill>
                  <a:schemeClr val="accent3"/>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decoder</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decoder</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smtClean="0">
                <a:solidFill>
                  <a:srgbClr val="008080"/>
                </a:solidFill>
                <a:highlight>
                  <a:srgbClr val="FFFFFF"/>
                </a:highlight>
                <a:latin typeface="Consolas"/>
              </a:rPr>
              <a:t>...</a:t>
            </a:r>
          </a:p>
          <a:p>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endParaRPr lang="en-US" dirty="0"/>
          </a:p>
        </p:txBody>
      </p:sp>
      <p:sp>
        <p:nvSpPr>
          <p:cNvPr id="8" name="Isosceles Triangle 7"/>
          <p:cNvSpPr/>
          <p:nvPr/>
        </p:nvSpPr>
        <p:spPr bwMode="auto">
          <a:xfrm rot="5400000">
            <a:off x="-300111" y="3515145"/>
            <a:ext cx="3389566" cy="1751123"/>
          </a:xfrm>
          <a:prstGeom prst="triangle">
            <a:avLst>
              <a:gd name="adj" fmla="val 66244"/>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248632680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promises</a:t>
            </a:r>
            <a:endParaRPr lang="en-US" dirty="0"/>
          </a:p>
        </p:txBody>
      </p:sp>
      <p:sp>
        <p:nvSpPr>
          <p:cNvPr id="3" name="Text Placeholder 2"/>
          <p:cNvSpPr>
            <a:spLocks noGrp="1"/>
          </p:cNvSpPr>
          <p:nvPr>
            <p:ph type="body" sz="quarter" idx="10"/>
          </p:nvPr>
        </p:nvSpPr>
        <p:spPr>
          <a:xfrm>
            <a:off x="534878" y="1100928"/>
            <a:ext cx="10548775" cy="5207579"/>
          </a:xfrm>
          <a:noFill/>
          <a:ln>
            <a:noFill/>
          </a:ln>
        </p:spPr>
        <p:txBody>
          <a:bodyPr/>
          <a:lstStyle/>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picker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Storage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Pickers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FileOpenPicker</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smtClean="0">
                <a:solidFill>
                  <a:srgbClr val="000000"/>
                </a:solidFill>
                <a:highlight>
                  <a:srgbClr val="FFFFFF"/>
                </a:highlight>
                <a:latin typeface="Consolas"/>
              </a:rPr>
              <a:t>picker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fileTypeFilter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append</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".jpg"</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a:solidFill>
                  <a:srgbClr val="000000"/>
                </a:solidFill>
                <a:highlight>
                  <a:srgbClr val="FFFFFF"/>
                </a:highlight>
                <a:latin typeface="Consolas"/>
              </a:rPr>
              <a:t>picker</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pickSingleFileAsync</a:t>
            </a:r>
            <a:r>
              <a:rPr lang="en-US" dirty="0" smtClean="0">
                <a:solidFill>
                  <a:srgbClr val="008080"/>
                </a:solidFill>
                <a:highlight>
                  <a:srgbClr val="FFFFFF"/>
                </a:highlight>
                <a:latin typeface="Consolas"/>
              </a:rPr>
              <a:t>()</a:t>
            </a:r>
          </a:p>
          <a:p>
            <a:r>
              <a:rPr lang="en-US" dirty="0" smtClean="0">
                <a:solidFill>
                  <a:srgbClr val="008080"/>
                </a:solidFill>
                <a:highlight>
                  <a:srgbClr val="FFFFFF"/>
                </a:highlight>
                <a:latin typeface="Consolas"/>
              </a:rPr>
              <a:t>.</a:t>
            </a:r>
            <a:r>
              <a:rPr lang="en-US" b="1" dirty="0">
                <a:solidFill>
                  <a:schemeClr val="accent3"/>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fi</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start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Date</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return</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fi</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openAsync</a:t>
            </a:r>
            <a:r>
              <a:rPr lang="en-US" dirty="0">
                <a:solidFill>
                  <a:srgbClr val="008080"/>
                </a:solidFill>
                <a:highlight>
                  <a:srgbClr val="FFFFFF"/>
                </a:highlight>
                <a:latin typeface="Consolas"/>
              </a:rPr>
              <a:t>(</a:t>
            </a:r>
            <a:r>
              <a:rPr lang="en-US" dirty="0" err="1">
                <a:solidFill>
                  <a:srgbClr val="000000"/>
                </a:solidFill>
                <a:highlight>
                  <a:srgbClr val="FFFFFF"/>
                </a:highlight>
                <a:latin typeface="Consolas"/>
              </a:rPr>
              <a:t>Storage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FileAccessMode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read</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p>
          <a:p>
            <a:r>
              <a:rPr lang="en-US" dirty="0" smtClean="0">
                <a:solidFill>
                  <a:srgbClr val="008080"/>
                </a:solidFill>
                <a:highlight>
                  <a:srgbClr val="FFFFFF"/>
                </a:highlight>
                <a:latin typeface="Consolas"/>
              </a:rPr>
              <a:t>.</a:t>
            </a:r>
            <a:r>
              <a:rPr lang="en-US" b="1" dirty="0">
                <a:solidFill>
                  <a:schemeClr val="accent3"/>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stream</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return</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Imaging</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BitmapDecoder</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createAsync</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stream</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p>
          <a:p>
            <a:r>
              <a:rPr lang="en-US" dirty="0" smtClean="0">
                <a:solidFill>
                  <a:srgbClr val="008080"/>
                </a:solidFill>
                <a:highlight>
                  <a:srgbClr val="FFFFFF"/>
                </a:highlight>
                <a:latin typeface="Consolas"/>
              </a:rPr>
              <a:t>.</a:t>
            </a:r>
            <a:r>
              <a:rPr lang="en-US" b="1" dirty="0">
                <a:solidFill>
                  <a:schemeClr val="accent3"/>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decoder</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decoder</a:t>
            </a:r>
            <a:r>
              <a:rPr lang="en-US" dirty="0">
                <a:solidFill>
                  <a:srgbClr val="008080"/>
                </a:solidFill>
                <a:highlight>
                  <a:srgbClr val="FFFFFF"/>
                </a:highlight>
                <a:latin typeface="Consolas"/>
              </a:rPr>
              <a:t>. …</a:t>
            </a:r>
          </a:p>
          <a:p>
            <a:r>
              <a:rPr lang="en-US" dirty="0" smtClean="0">
                <a:solidFill>
                  <a:srgbClr val="008080"/>
                </a:solidFill>
                <a:highlight>
                  <a:srgbClr val="FFFFFF"/>
                </a:highlight>
                <a:latin typeface="Consolas"/>
              </a:rPr>
              <a:t>});</a:t>
            </a:r>
            <a:endParaRPr lang="en-US" dirty="0">
              <a:solidFill>
                <a:srgbClr val="000000"/>
              </a:solidFill>
              <a:highlight>
                <a:srgbClr val="FFFFFF"/>
              </a:highlight>
              <a:latin typeface="Consolas"/>
            </a:endParaRPr>
          </a:p>
        </p:txBody>
      </p:sp>
      <p:sp>
        <p:nvSpPr>
          <p:cNvPr id="9" name="Rectangle 8"/>
          <p:cNvSpPr/>
          <p:nvPr/>
        </p:nvSpPr>
        <p:spPr bwMode="auto">
          <a:xfrm>
            <a:off x="519112" y="2333289"/>
            <a:ext cx="868254" cy="3975218"/>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193480769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C#/VB </a:t>
            </a:r>
            <a:r>
              <a:rPr lang="en-US" dirty="0"/>
              <a:t>a</a:t>
            </a:r>
            <a:r>
              <a:rPr lang="en-US" dirty="0" smtClean="0"/>
              <a:t>wait</a:t>
            </a:r>
            <a:endParaRPr lang="en-US" dirty="0"/>
          </a:p>
        </p:txBody>
      </p:sp>
      <p:sp>
        <p:nvSpPr>
          <p:cNvPr id="3" name="Content Placeholder 2"/>
          <p:cNvSpPr>
            <a:spLocks noGrp="1"/>
          </p:cNvSpPr>
          <p:nvPr>
            <p:ph idx="1"/>
          </p:nvPr>
        </p:nvSpPr>
        <p:spPr>
          <a:xfrm>
            <a:off x="534880" y="1510850"/>
            <a:ext cx="11149011" cy="2363724"/>
          </a:xfrm>
        </p:spPr>
        <p:txBody>
          <a:bodyPr/>
          <a:lstStyle/>
          <a:p>
            <a:r>
              <a:rPr lang="en-US" dirty="0" err="1" smtClean="0">
                <a:solidFill>
                  <a:srgbClr val="2B91AF"/>
                </a:solidFill>
                <a:highlight>
                  <a:srgbClr val="FFFFFF"/>
                </a:highlight>
                <a:latin typeface="Consolas"/>
              </a:rPr>
              <a:t>FileOpenPicker</a:t>
            </a:r>
            <a:r>
              <a:rPr lang="en-US" dirty="0" smtClean="0">
                <a:solidFill>
                  <a:srgbClr val="000000"/>
                </a:solidFill>
                <a:highlight>
                  <a:srgbClr val="FFFFFF"/>
                </a:highlight>
                <a:latin typeface="Consolas"/>
              </a:rPr>
              <a:t> picker = </a:t>
            </a:r>
            <a:r>
              <a:rPr lang="en-US" dirty="0" smtClean="0">
                <a:solidFill>
                  <a:srgbClr val="0000FF"/>
                </a:solidFill>
                <a:highlight>
                  <a:srgbClr val="FFFFFF"/>
                </a:highlight>
                <a:latin typeface="Consolas"/>
              </a:rPr>
              <a:t>new</a:t>
            </a:r>
            <a:r>
              <a:rPr lang="en-US" dirty="0" smtClean="0">
                <a:solidFill>
                  <a:srgbClr val="000000"/>
                </a:solidFill>
                <a:highlight>
                  <a:srgbClr val="FFFFFF"/>
                </a:highlight>
                <a:latin typeface="Consolas"/>
              </a:rPr>
              <a:t> </a:t>
            </a:r>
            <a:r>
              <a:rPr lang="en-US" dirty="0" err="1" smtClean="0">
                <a:solidFill>
                  <a:srgbClr val="2B91AF"/>
                </a:solidFill>
                <a:highlight>
                  <a:srgbClr val="FFFFFF"/>
                </a:highlight>
                <a:latin typeface="Consolas"/>
              </a:rPr>
              <a:t>FileOpenPicker</a:t>
            </a:r>
            <a:r>
              <a:rPr lang="en-US" dirty="0" smtClean="0">
                <a:solidFill>
                  <a:srgbClr val="000000"/>
                </a:solidFill>
                <a:highlight>
                  <a:srgbClr val="FFFFFF"/>
                </a:highlight>
                <a:latin typeface="Consolas"/>
              </a:rPr>
              <a:t>();</a:t>
            </a:r>
          </a:p>
          <a:p>
            <a:r>
              <a:rPr lang="en-US" dirty="0" err="1" smtClean="0">
                <a:solidFill>
                  <a:srgbClr val="000000"/>
                </a:solidFill>
                <a:highlight>
                  <a:srgbClr val="FFFFFF"/>
                </a:highlight>
                <a:latin typeface="Consolas"/>
              </a:rPr>
              <a:t>picker.FileTypeFilter.Add</a:t>
            </a:r>
            <a:r>
              <a:rPr lang="en-US" dirty="0" smtClean="0">
                <a:solidFill>
                  <a:srgbClr val="000000"/>
                </a:solidFill>
                <a:highlight>
                  <a:srgbClr val="FFFFFF"/>
                </a:highlight>
                <a:latin typeface="Consolas"/>
              </a:rPr>
              <a:t>(</a:t>
            </a:r>
            <a:r>
              <a:rPr lang="en-US" dirty="0" smtClean="0">
                <a:solidFill>
                  <a:srgbClr val="A31515"/>
                </a:solidFill>
                <a:highlight>
                  <a:srgbClr val="FFFFFF"/>
                </a:highlight>
                <a:latin typeface="Consolas"/>
              </a:rPr>
              <a:t>".jpg"</a:t>
            </a:r>
            <a:r>
              <a:rPr lang="en-US" dirty="0" smtClean="0">
                <a:solidFill>
                  <a:srgbClr val="000000"/>
                </a:solidFill>
                <a:highlight>
                  <a:srgbClr val="FFFFFF"/>
                </a:highlight>
                <a:latin typeface="Consolas"/>
              </a:rPr>
              <a:t>);</a:t>
            </a:r>
          </a:p>
          <a:p>
            <a:r>
              <a:rPr lang="en-US" dirty="0" err="1" smtClean="0">
                <a:solidFill>
                  <a:srgbClr val="2B91AF"/>
                </a:solidFill>
                <a:highlight>
                  <a:srgbClr val="FFFFFF"/>
                </a:highlight>
                <a:latin typeface="Consolas"/>
              </a:rPr>
              <a:t>StorageFile</a:t>
            </a:r>
            <a:r>
              <a:rPr lang="en-US" dirty="0" smtClean="0">
                <a:solidFill>
                  <a:srgbClr val="000000"/>
                </a:solidFill>
                <a:highlight>
                  <a:srgbClr val="FFFFFF"/>
                </a:highlight>
                <a:latin typeface="Consolas"/>
              </a:rPr>
              <a:t> file = </a:t>
            </a:r>
            <a:r>
              <a:rPr lang="en-US" dirty="0" smtClean="0">
                <a:solidFill>
                  <a:srgbClr val="0000FF"/>
                </a:solidFill>
                <a:highlight>
                  <a:srgbClr val="FFFFFF"/>
                </a:highlight>
                <a:latin typeface="Consolas"/>
              </a:rPr>
              <a:t>await</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picker.PickSingleFileAsync</a:t>
            </a:r>
            <a:r>
              <a:rPr lang="en-US" dirty="0" smtClean="0">
                <a:solidFill>
                  <a:srgbClr val="000000"/>
                </a:solidFill>
                <a:highlight>
                  <a:srgbClr val="FFFFFF"/>
                </a:highlight>
                <a:latin typeface="Consolas"/>
              </a:rPr>
              <a:t>();</a:t>
            </a:r>
          </a:p>
          <a:p>
            <a:r>
              <a:rPr lang="en-US" dirty="0" err="1" smtClean="0">
                <a:solidFill>
                  <a:srgbClr val="2B91AF"/>
                </a:solidFill>
                <a:highlight>
                  <a:srgbClr val="FFFFFF"/>
                </a:highlight>
                <a:latin typeface="Consolas"/>
              </a:rPr>
              <a:t>IRandomAccessStream</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stream = </a:t>
            </a:r>
            <a:r>
              <a:rPr lang="en-US" dirty="0" smtClean="0">
                <a:solidFill>
                  <a:srgbClr val="0000FF"/>
                </a:solidFill>
                <a:highlight>
                  <a:srgbClr val="FFFFFF"/>
                </a:highlight>
                <a:latin typeface="Consolas"/>
              </a:rPr>
              <a:t>await</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file.OpenAsync</a:t>
            </a:r>
            <a:r>
              <a:rPr lang="en-US" dirty="0" smtClean="0">
                <a:solidFill>
                  <a:srgbClr val="000000"/>
                </a:solidFill>
                <a:highlight>
                  <a:srgbClr val="FFFFFF"/>
                </a:highlight>
                <a:latin typeface="Consolas"/>
              </a:rPr>
              <a:t>(</a:t>
            </a:r>
            <a:r>
              <a:rPr lang="en-US" dirty="0" smtClean="0">
                <a:solidFill>
                  <a:srgbClr val="2B91AF"/>
                </a:solidFill>
                <a:highlight>
                  <a:srgbClr val="FFFFFF"/>
                </a:highlight>
                <a:latin typeface="Consolas"/>
              </a:rPr>
              <a:t>...</a:t>
            </a:r>
            <a:r>
              <a:rPr lang="en-US" dirty="0" smtClean="0">
                <a:solidFill>
                  <a:srgbClr val="000000"/>
                </a:solidFill>
                <a:highlight>
                  <a:srgbClr val="FFFFFF"/>
                </a:highlight>
                <a:latin typeface="Consolas"/>
              </a:rPr>
              <a:t>);</a:t>
            </a:r>
          </a:p>
          <a:p>
            <a:r>
              <a:rPr lang="en-US" dirty="0" err="1" smtClean="0">
                <a:solidFill>
                  <a:srgbClr val="2B91AF"/>
                </a:solidFill>
                <a:highlight>
                  <a:srgbClr val="FFFFFF"/>
                </a:highlight>
                <a:latin typeface="Consolas"/>
              </a:rPr>
              <a:t>BitmapDecoder</a:t>
            </a:r>
            <a:r>
              <a:rPr lang="en-US" dirty="0" smtClean="0">
                <a:solidFill>
                  <a:srgbClr val="000000"/>
                </a:solidFill>
                <a:highlight>
                  <a:srgbClr val="FFFFFF"/>
                </a:highlight>
                <a:latin typeface="Consolas"/>
              </a:rPr>
              <a:t> decoder = </a:t>
            </a:r>
            <a:r>
              <a:rPr lang="en-US" dirty="0" smtClean="0">
                <a:solidFill>
                  <a:srgbClr val="0000FF"/>
                </a:solidFill>
                <a:highlight>
                  <a:srgbClr val="FFFFFF"/>
                </a:highlight>
                <a:latin typeface="Consolas"/>
              </a:rPr>
              <a:t>await</a:t>
            </a:r>
            <a:r>
              <a:rPr lang="en-US" dirty="0" smtClean="0">
                <a:solidFill>
                  <a:srgbClr val="000000"/>
                </a:solidFill>
                <a:highlight>
                  <a:srgbClr val="FFFFFF"/>
                </a:highlight>
                <a:latin typeface="Consolas"/>
              </a:rPr>
              <a:t> </a:t>
            </a:r>
            <a:r>
              <a:rPr lang="en-US" dirty="0" err="1" smtClean="0">
                <a:solidFill>
                  <a:srgbClr val="2B91AF"/>
                </a:solidFill>
                <a:highlight>
                  <a:srgbClr val="FFFFFF"/>
                </a:highlight>
                <a:latin typeface="Consolas"/>
              </a:rPr>
              <a:t>BitmapDecoder</a:t>
            </a:r>
            <a:r>
              <a:rPr lang="en-US" dirty="0" err="1" smtClean="0">
                <a:solidFill>
                  <a:srgbClr val="000000"/>
                </a:solidFill>
                <a:highlight>
                  <a:srgbClr val="FFFFFF"/>
                </a:highlight>
                <a:latin typeface="Consolas"/>
              </a:rPr>
              <a:t>.CreateAsync</a:t>
            </a:r>
            <a:r>
              <a:rPr lang="en-US" dirty="0" smtClean="0">
                <a:solidFill>
                  <a:srgbClr val="000000"/>
                </a:solidFill>
                <a:highlight>
                  <a:srgbClr val="FFFFFF"/>
                </a:highlight>
                <a:latin typeface="Consolas"/>
              </a:rPr>
              <a:t>(stream);</a:t>
            </a:r>
          </a:p>
          <a:p>
            <a:r>
              <a:rPr lang="en-US" dirty="0" smtClean="0">
                <a:solidFill>
                  <a:srgbClr val="000000"/>
                </a:solidFill>
                <a:highlight>
                  <a:srgbClr val="FFFFFF"/>
                </a:highlight>
                <a:latin typeface="Consolas"/>
              </a:rPr>
              <a:t>decoder</a:t>
            </a:r>
            <a:r>
              <a:rPr lang="en-US" sz="2000" dirty="0">
                <a:solidFill>
                  <a:srgbClr val="008080"/>
                </a:solidFill>
                <a:highlight>
                  <a:srgbClr val="FFFFFF"/>
                </a:highlight>
                <a:latin typeface="Consolas"/>
              </a:rPr>
              <a:t>. …</a:t>
            </a:r>
          </a:p>
        </p:txBody>
      </p:sp>
    </p:spTree>
    <p:custDataLst>
      <p:tags r:id="rId1"/>
    </p:custDataLst>
    <p:extLst>
      <p:ext uri="{BB962C8B-B14F-4D97-AF65-F5344CB8AC3E}">
        <p14:creationId xmlns:p14="http://schemas.microsoft.com/office/powerpoint/2010/main" val="107248385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C#/VB await</a:t>
            </a:r>
            <a:endParaRPr lang="en-US" dirty="0"/>
          </a:p>
        </p:txBody>
      </p:sp>
      <p:sp>
        <p:nvSpPr>
          <p:cNvPr id="3" name="Content Placeholder 2"/>
          <p:cNvSpPr>
            <a:spLocks noGrp="1"/>
          </p:cNvSpPr>
          <p:nvPr>
            <p:ph idx="1"/>
          </p:nvPr>
        </p:nvSpPr>
        <p:spPr>
          <a:xfrm>
            <a:off x="519114" y="1905000"/>
            <a:ext cx="11149011" cy="3323987"/>
          </a:xfrm>
        </p:spPr>
        <p:txBody>
          <a:bodyPr/>
          <a:lstStyle/>
          <a:p>
            <a:pPr>
              <a:spcBef>
                <a:spcPts val="0"/>
              </a:spcBef>
            </a:pPr>
            <a:r>
              <a:rPr lang="en-US" dirty="0" err="1" smtClean="0">
                <a:solidFill>
                  <a:srgbClr val="0000FF"/>
                </a:solidFill>
                <a:highlight>
                  <a:srgbClr val="FFFFFF"/>
                </a:highlight>
                <a:latin typeface="Consolas"/>
                <a:ea typeface="Calibri"/>
              </a:rPr>
              <a:t>var</a:t>
            </a:r>
            <a:r>
              <a:rPr lang="en-US" dirty="0" smtClean="0">
                <a:solidFill>
                  <a:srgbClr val="000000"/>
                </a:solidFill>
                <a:highlight>
                  <a:srgbClr val="FFFFFF"/>
                </a:highlight>
                <a:latin typeface="Consolas"/>
                <a:ea typeface="Calibri"/>
              </a:rPr>
              <a:t> </a:t>
            </a:r>
            <a:r>
              <a:rPr lang="en-US" dirty="0">
                <a:solidFill>
                  <a:srgbClr val="000000"/>
                </a:solidFill>
                <a:highlight>
                  <a:srgbClr val="FFFFFF"/>
                </a:highlight>
                <a:latin typeface="Consolas"/>
                <a:ea typeface="Calibri"/>
              </a:rPr>
              <a:t>folder = </a:t>
            </a:r>
            <a:r>
              <a:rPr lang="en-US" dirty="0" err="1">
                <a:solidFill>
                  <a:srgbClr val="2B91AF"/>
                </a:solidFill>
                <a:highlight>
                  <a:srgbClr val="FFFFFF"/>
                </a:highlight>
                <a:latin typeface="Consolas"/>
                <a:ea typeface="Calibri"/>
              </a:rPr>
              <a:t>KnownFolders</a:t>
            </a:r>
            <a:r>
              <a:rPr lang="en-US" dirty="0" err="1">
                <a:solidFill>
                  <a:srgbClr val="000000"/>
                </a:solidFill>
                <a:highlight>
                  <a:srgbClr val="FFFFFF"/>
                </a:highlight>
                <a:latin typeface="Consolas"/>
                <a:ea typeface="Calibri"/>
              </a:rPr>
              <a:t>.DocumentsLibrary</a:t>
            </a:r>
            <a:r>
              <a:rPr lang="en-US" dirty="0">
                <a:solidFill>
                  <a:srgbClr val="000000"/>
                </a:solidFill>
                <a:highlight>
                  <a:srgbClr val="FFFFFF"/>
                </a:highlight>
                <a:latin typeface="Consolas"/>
                <a:ea typeface="Calibri"/>
              </a:rPr>
              <a:t>;</a:t>
            </a:r>
            <a:endParaRPr lang="en-US" sz="4000" dirty="0">
              <a:latin typeface="Times New Roman"/>
              <a:ea typeface="Calibri"/>
            </a:endParaRPr>
          </a:p>
          <a:p>
            <a:pPr>
              <a:spcBef>
                <a:spcPts val="0"/>
              </a:spcBef>
            </a:pPr>
            <a:r>
              <a:rPr lang="en-US" dirty="0" err="1" smtClean="0">
                <a:solidFill>
                  <a:srgbClr val="0000FF"/>
                </a:solidFill>
                <a:highlight>
                  <a:srgbClr val="FFFFFF"/>
                </a:highlight>
                <a:latin typeface="Consolas"/>
                <a:ea typeface="Calibri"/>
              </a:rPr>
              <a:t>foreach</a:t>
            </a:r>
            <a:r>
              <a:rPr lang="en-US" dirty="0" smtClean="0">
                <a:solidFill>
                  <a:srgbClr val="000000"/>
                </a:solidFill>
                <a:highlight>
                  <a:srgbClr val="FFFFFF"/>
                </a:highlight>
                <a:latin typeface="Consolas"/>
                <a:ea typeface="Calibri"/>
              </a:rPr>
              <a:t> </a:t>
            </a:r>
            <a:r>
              <a:rPr lang="en-US" dirty="0">
                <a:solidFill>
                  <a:srgbClr val="000000"/>
                </a:solidFill>
                <a:highlight>
                  <a:srgbClr val="FFFFFF"/>
                </a:highlight>
                <a:latin typeface="Consolas"/>
                <a:ea typeface="Calibri"/>
              </a:rPr>
              <a:t>(</a:t>
            </a:r>
            <a:r>
              <a:rPr lang="en-US" dirty="0" err="1">
                <a:solidFill>
                  <a:srgbClr val="0000FF"/>
                </a:solidFill>
                <a:highlight>
                  <a:srgbClr val="FFFFFF"/>
                </a:highlight>
                <a:latin typeface="Consolas"/>
                <a:ea typeface="Calibri"/>
              </a:rPr>
              <a:t>var</a:t>
            </a:r>
            <a:r>
              <a:rPr lang="en-US" dirty="0">
                <a:solidFill>
                  <a:srgbClr val="000000"/>
                </a:solidFill>
                <a:highlight>
                  <a:srgbClr val="FFFFFF"/>
                </a:highlight>
                <a:latin typeface="Consolas"/>
                <a:ea typeface="Calibri"/>
              </a:rPr>
              <a:t> </a:t>
            </a:r>
            <a:r>
              <a:rPr lang="en-US" dirty="0" err="1">
                <a:solidFill>
                  <a:srgbClr val="000000"/>
                </a:solidFill>
                <a:highlight>
                  <a:srgbClr val="FFFFFF"/>
                </a:highlight>
                <a:latin typeface="Consolas"/>
                <a:ea typeface="Calibri"/>
              </a:rPr>
              <a:t>subFolder</a:t>
            </a:r>
            <a:r>
              <a:rPr lang="en-US" dirty="0">
                <a:solidFill>
                  <a:srgbClr val="000000"/>
                </a:solidFill>
                <a:highlight>
                  <a:srgbClr val="FFFFFF"/>
                </a:highlight>
                <a:latin typeface="Consolas"/>
                <a:ea typeface="Calibri"/>
              </a:rPr>
              <a:t> </a:t>
            </a:r>
            <a:r>
              <a:rPr lang="en-US" dirty="0">
                <a:solidFill>
                  <a:srgbClr val="0000FF"/>
                </a:solidFill>
                <a:highlight>
                  <a:srgbClr val="FFFFFF"/>
                </a:highlight>
                <a:latin typeface="Consolas"/>
                <a:ea typeface="Calibri"/>
              </a:rPr>
              <a:t>in</a:t>
            </a:r>
            <a:r>
              <a:rPr lang="en-US" dirty="0">
                <a:solidFill>
                  <a:srgbClr val="000000"/>
                </a:solidFill>
                <a:highlight>
                  <a:srgbClr val="FFFFFF"/>
                </a:highlight>
                <a:latin typeface="Consolas"/>
                <a:ea typeface="Calibri"/>
              </a:rPr>
              <a:t> </a:t>
            </a:r>
            <a:r>
              <a:rPr lang="en-US" dirty="0">
                <a:solidFill>
                  <a:srgbClr val="0000FF"/>
                </a:solidFill>
                <a:highlight>
                  <a:srgbClr val="FFFFFF"/>
                </a:highlight>
                <a:latin typeface="Consolas"/>
                <a:ea typeface="Calibri"/>
              </a:rPr>
              <a:t>await</a:t>
            </a:r>
            <a:r>
              <a:rPr lang="en-US" dirty="0">
                <a:solidFill>
                  <a:srgbClr val="000000"/>
                </a:solidFill>
                <a:highlight>
                  <a:srgbClr val="FFFFFF"/>
                </a:highlight>
                <a:latin typeface="Consolas"/>
                <a:ea typeface="Calibri"/>
              </a:rPr>
              <a:t> </a:t>
            </a:r>
            <a:r>
              <a:rPr lang="en-US" dirty="0" err="1">
                <a:solidFill>
                  <a:srgbClr val="000000"/>
                </a:solidFill>
                <a:highlight>
                  <a:srgbClr val="FFFFFF"/>
                </a:highlight>
                <a:latin typeface="Consolas"/>
                <a:ea typeface="Calibri"/>
              </a:rPr>
              <a:t>folder.GetFoldersAsync</a:t>
            </a:r>
            <a:r>
              <a:rPr lang="en-US" dirty="0">
                <a:solidFill>
                  <a:srgbClr val="000000"/>
                </a:solidFill>
                <a:highlight>
                  <a:srgbClr val="FFFFFF"/>
                </a:highlight>
                <a:latin typeface="Consolas"/>
                <a:ea typeface="Calibri"/>
              </a:rPr>
              <a:t>())</a:t>
            </a:r>
            <a:endParaRPr lang="en-US" sz="4000" dirty="0">
              <a:latin typeface="Times New Roman"/>
              <a:ea typeface="Calibri"/>
            </a:endParaRPr>
          </a:p>
          <a:p>
            <a:pPr>
              <a:spcBef>
                <a:spcPts val="0"/>
              </a:spcBef>
            </a:pPr>
            <a:r>
              <a:rPr lang="en-US" dirty="0" smtClean="0">
                <a:solidFill>
                  <a:srgbClr val="000000"/>
                </a:solidFill>
                <a:highlight>
                  <a:srgbClr val="FFFFFF"/>
                </a:highlight>
                <a:latin typeface="Consolas"/>
                <a:ea typeface="Calibri"/>
              </a:rPr>
              <a:t>{</a:t>
            </a:r>
            <a:endParaRPr lang="en-US" sz="4000" dirty="0">
              <a:latin typeface="Times New Roman"/>
              <a:ea typeface="Calibri"/>
            </a:endParaRPr>
          </a:p>
          <a:p>
            <a:pPr>
              <a:spcBef>
                <a:spcPts val="0"/>
              </a:spcBef>
            </a:pPr>
            <a:r>
              <a:rPr lang="en-US" dirty="0" smtClean="0">
                <a:solidFill>
                  <a:srgbClr val="0000FF"/>
                </a:solidFill>
                <a:highlight>
                  <a:srgbClr val="FFFFFF"/>
                </a:highlight>
                <a:latin typeface="Consolas"/>
                <a:ea typeface="Calibri"/>
              </a:rPr>
              <a:t>   </a:t>
            </a:r>
            <a:r>
              <a:rPr lang="en-US" dirty="0" err="1" smtClean="0">
                <a:solidFill>
                  <a:srgbClr val="0000FF"/>
                </a:solidFill>
                <a:highlight>
                  <a:srgbClr val="FFFFFF"/>
                </a:highlight>
                <a:latin typeface="Consolas"/>
                <a:ea typeface="Calibri"/>
              </a:rPr>
              <a:t>var</a:t>
            </a:r>
            <a:r>
              <a:rPr lang="en-US" dirty="0" smtClean="0">
                <a:solidFill>
                  <a:srgbClr val="000000"/>
                </a:solidFill>
                <a:highlight>
                  <a:srgbClr val="FFFFFF"/>
                </a:highlight>
                <a:latin typeface="Consolas"/>
                <a:ea typeface="Calibri"/>
              </a:rPr>
              <a:t> </a:t>
            </a:r>
            <a:r>
              <a:rPr lang="en-US" dirty="0" err="1">
                <a:solidFill>
                  <a:srgbClr val="000000"/>
                </a:solidFill>
                <a:highlight>
                  <a:srgbClr val="FFFFFF"/>
                </a:highlight>
                <a:latin typeface="Consolas"/>
                <a:ea typeface="Calibri"/>
              </a:rPr>
              <a:t>foundFiles</a:t>
            </a:r>
            <a:r>
              <a:rPr lang="en-US" dirty="0">
                <a:solidFill>
                  <a:srgbClr val="000000"/>
                </a:solidFill>
                <a:highlight>
                  <a:srgbClr val="FFFFFF"/>
                </a:highlight>
                <a:latin typeface="Consolas"/>
                <a:ea typeface="Calibri"/>
              </a:rPr>
              <a:t> =</a:t>
            </a:r>
            <a:endParaRPr lang="en-US" sz="4000" dirty="0">
              <a:latin typeface="Times New Roman"/>
              <a:ea typeface="Calibri"/>
            </a:endParaRPr>
          </a:p>
          <a:p>
            <a:pPr>
              <a:spcBef>
                <a:spcPts val="0"/>
              </a:spcBef>
            </a:pPr>
            <a:r>
              <a:rPr lang="en-US" dirty="0">
                <a:solidFill>
                  <a:srgbClr val="000000"/>
                </a:solidFill>
                <a:highlight>
                  <a:srgbClr val="FFFFFF"/>
                </a:highlight>
                <a:latin typeface="Consolas"/>
                <a:ea typeface="Calibri"/>
              </a:rPr>
              <a:t>   </a:t>
            </a:r>
            <a:r>
              <a:rPr lang="en-US" dirty="0" smtClean="0">
                <a:solidFill>
                  <a:srgbClr val="000000"/>
                </a:solidFill>
                <a:highlight>
                  <a:srgbClr val="FFFFFF"/>
                </a:highlight>
                <a:latin typeface="Consolas"/>
                <a:ea typeface="Calibri"/>
              </a:rPr>
              <a:t>   </a:t>
            </a:r>
            <a:r>
              <a:rPr lang="en-US" dirty="0" smtClean="0">
                <a:solidFill>
                  <a:srgbClr val="0000FF"/>
                </a:solidFill>
                <a:highlight>
                  <a:srgbClr val="FFFFFF"/>
                </a:highlight>
                <a:latin typeface="Consolas"/>
                <a:ea typeface="Calibri"/>
              </a:rPr>
              <a:t>from</a:t>
            </a:r>
            <a:r>
              <a:rPr lang="en-US" dirty="0" smtClean="0">
                <a:solidFill>
                  <a:srgbClr val="000000"/>
                </a:solidFill>
                <a:highlight>
                  <a:srgbClr val="FFFFFF"/>
                </a:highlight>
                <a:latin typeface="Consolas"/>
                <a:ea typeface="Calibri"/>
              </a:rPr>
              <a:t> </a:t>
            </a:r>
            <a:r>
              <a:rPr lang="en-US" dirty="0">
                <a:solidFill>
                  <a:srgbClr val="000000"/>
                </a:solidFill>
                <a:highlight>
                  <a:srgbClr val="FFFFFF"/>
                </a:highlight>
                <a:latin typeface="Consolas"/>
                <a:ea typeface="Calibri"/>
              </a:rPr>
              <a:t>file </a:t>
            </a:r>
            <a:r>
              <a:rPr lang="en-US" dirty="0">
                <a:solidFill>
                  <a:srgbClr val="0000FF"/>
                </a:solidFill>
                <a:highlight>
                  <a:srgbClr val="FFFFFF"/>
                </a:highlight>
                <a:latin typeface="Consolas"/>
                <a:ea typeface="Calibri"/>
              </a:rPr>
              <a:t>in</a:t>
            </a:r>
            <a:r>
              <a:rPr lang="en-US" dirty="0">
                <a:solidFill>
                  <a:srgbClr val="000000"/>
                </a:solidFill>
                <a:highlight>
                  <a:srgbClr val="FFFFFF"/>
                </a:highlight>
                <a:latin typeface="Consolas"/>
                <a:ea typeface="Calibri"/>
              </a:rPr>
              <a:t> </a:t>
            </a:r>
            <a:r>
              <a:rPr lang="en-US" b="1" dirty="0">
                <a:solidFill>
                  <a:schemeClr val="accent3"/>
                </a:solidFill>
                <a:highlight>
                  <a:srgbClr val="FFFFFF"/>
                </a:highlight>
                <a:latin typeface="Consolas"/>
                <a:ea typeface="Calibri"/>
              </a:rPr>
              <a:t>await</a:t>
            </a:r>
            <a:r>
              <a:rPr lang="en-US" dirty="0">
                <a:solidFill>
                  <a:schemeClr val="accent3"/>
                </a:solidFill>
                <a:highlight>
                  <a:srgbClr val="FFFFFF"/>
                </a:highlight>
                <a:latin typeface="Consolas"/>
                <a:ea typeface="Calibri"/>
              </a:rPr>
              <a:t> </a:t>
            </a:r>
            <a:r>
              <a:rPr lang="en-US" dirty="0" err="1">
                <a:solidFill>
                  <a:srgbClr val="000000"/>
                </a:solidFill>
                <a:highlight>
                  <a:srgbClr val="FFFFFF"/>
                </a:highlight>
                <a:latin typeface="Consolas"/>
                <a:ea typeface="Calibri"/>
              </a:rPr>
              <a:t>subFolder.GetFilesAsync</a:t>
            </a:r>
            <a:r>
              <a:rPr lang="en-US" dirty="0">
                <a:solidFill>
                  <a:srgbClr val="000000"/>
                </a:solidFill>
                <a:highlight>
                  <a:srgbClr val="FFFFFF"/>
                </a:highlight>
                <a:latin typeface="Consolas"/>
                <a:ea typeface="Calibri"/>
              </a:rPr>
              <a:t>()</a:t>
            </a:r>
            <a:endParaRPr lang="en-US" sz="4000" dirty="0">
              <a:latin typeface="Times New Roman"/>
              <a:ea typeface="Calibri"/>
            </a:endParaRPr>
          </a:p>
          <a:p>
            <a:pPr>
              <a:spcBef>
                <a:spcPts val="0"/>
              </a:spcBef>
            </a:pPr>
            <a:r>
              <a:rPr lang="en-US" dirty="0">
                <a:solidFill>
                  <a:srgbClr val="000000"/>
                </a:solidFill>
                <a:highlight>
                  <a:srgbClr val="FFFFFF"/>
                </a:highlight>
                <a:latin typeface="Consolas"/>
                <a:ea typeface="Calibri"/>
              </a:rPr>
              <a:t>   </a:t>
            </a:r>
            <a:r>
              <a:rPr lang="en-US" dirty="0" smtClean="0">
                <a:solidFill>
                  <a:srgbClr val="000000"/>
                </a:solidFill>
                <a:highlight>
                  <a:srgbClr val="FFFFFF"/>
                </a:highlight>
                <a:latin typeface="Consolas"/>
                <a:ea typeface="Calibri"/>
              </a:rPr>
              <a:t>   </a:t>
            </a:r>
            <a:r>
              <a:rPr lang="en-US" dirty="0" smtClean="0">
                <a:solidFill>
                  <a:srgbClr val="0000FF"/>
                </a:solidFill>
                <a:highlight>
                  <a:srgbClr val="FFFFFF"/>
                </a:highlight>
                <a:latin typeface="Consolas"/>
                <a:ea typeface="Calibri"/>
              </a:rPr>
              <a:t>where</a:t>
            </a:r>
            <a:r>
              <a:rPr lang="en-US" dirty="0" smtClean="0">
                <a:solidFill>
                  <a:srgbClr val="000000"/>
                </a:solidFill>
                <a:highlight>
                  <a:srgbClr val="FFFFFF"/>
                </a:highlight>
                <a:latin typeface="Consolas"/>
                <a:ea typeface="Calibri"/>
              </a:rPr>
              <a:t> </a:t>
            </a:r>
            <a:r>
              <a:rPr lang="en-US" dirty="0" err="1" smtClean="0">
                <a:solidFill>
                  <a:srgbClr val="000000"/>
                </a:solidFill>
                <a:highlight>
                  <a:srgbClr val="FFFFFF"/>
                </a:highlight>
                <a:latin typeface="Consolas"/>
                <a:ea typeface="Calibri"/>
              </a:rPr>
              <a:t>file.FileType.Equals</a:t>
            </a:r>
            <a:r>
              <a:rPr lang="en-US" dirty="0" smtClean="0">
                <a:solidFill>
                  <a:srgbClr val="000000"/>
                </a:solidFill>
                <a:highlight>
                  <a:srgbClr val="FFFFFF"/>
                </a:highlight>
                <a:latin typeface="Consolas"/>
                <a:ea typeface="Calibri"/>
              </a:rPr>
              <a:t>(</a:t>
            </a:r>
            <a:r>
              <a:rPr lang="en-US" dirty="0" err="1" smtClean="0">
                <a:solidFill>
                  <a:srgbClr val="000000"/>
                </a:solidFill>
                <a:highlight>
                  <a:srgbClr val="FFFFFF"/>
                </a:highlight>
                <a:latin typeface="Consolas"/>
                <a:ea typeface="Calibri"/>
              </a:rPr>
              <a:t>requestedType</a:t>
            </a:r>
            <a:r>
              <a:rPr lang="en-US" dirty="0" smtClean="0">
                <a:solidFill>
                  <a:srgbClr val="000000"/>
                </a:solidFill>
                <a:highlight>
                  <a:srgbClr val="FFFFFF"/>
                </a:highlight>
                <a:latin typeface="Consolas"/>
                <a:ea typeface="Calibri"/>
              </a:rPr>
              <a:t>)</a:t>
            </a:r>
            <a:endParaRPr lang="en-US" sz="4000" dirty="0">
              <a:latin typeface="Times New Roman"/>
              <a:ea typeface="Calibri"/>
            </a:endParaRPr>
          </a:p>
          <a:p>
            <a:pPr>
              <a:spcBef>
                <a:spcPts val="0"/>
              </a:spcBef>
            </a:pPr>
            <a:r>
              <a:rPr lang="en-US" dirty="0" smtClean="0">
                <a:solidFill>
                  <a:srgbClr val="000000"/>
                </a:solidFill>
                <a:highlight>
                  <a:srgbClr val="FFFFFF"/>
                </a:highlight>
                <a:latin typeface="Consolas"/>
                <a:ea typeface="Calibri"/>
              </a:rPr>
              <a:t>   </a:t>
            </a:r>
            <a:r>
              <a:rPr lang="en-US" dirty="0">
                <a:solidFill>
                  <a:srgbClr val="000000"/>
                </a:solidFill>
                <a:highlight>
                  <a:srgbClr val="FFFFFF"/>
                </a:highlight>
                <a:latin typeface="Consolas"/>
                <a:ea typeface="Calibri"/>
              </a:rPr>
              <a:t>   </a:t>
            </a:r>
            <a:r>
              <a:rPr lang="en-US" dirty="0">
                <a:solidFill>
                  <a:srgbClr val="0000FF"/>
                </a:solidFill>
                <a:highlight>
                  <a:srgbClr val="FFFFFF"/>
                </a:highlight>
                <a:latin typeface="Consolas"/>
                <a:ea typeface="Calibri"/>
              </a:rPr>
              <a:t>select</a:t>
            </a:r>
            <a:r>
              <a:rPr lang="en-US" dirty="0">
                <a:solidFill>
                  <a:srgbClr val="000000"/>
                </a:solidFill>
                <a:highlight>
                  <a:srgbClr val="FFFFFF"/>
                </a:highlight>
                <a:latin typeface="Consolas"/>
                <a:ea typeface="Calibri"/>
              </a:rPr>
              <a:t> file;</a:t>
            </a:r>
            <a:endParaRPr lang="en-US" sz="4000" dirty="0">
              <a:latin typeface="Times New Roman"/>
              <a:ea typeface="Calibri"/>
            </a:endParaRPr>
          </a:p>
          <a:p>
            <a:pPr>
              <a:spcBef>
                <a:spcPts val="0"/>
              </a:spcBef>
            </a:pPr>
            <a:endParaRPr lang="en-US" dirty="0" smtClean="0">
              <a:solidFill>
                <a:srgbClr val="000000"/>
              </a:solidFill>
              <a:highlight>
                <a:srgbClr val="FFFFFF"/>
              </a:highlight>
              <a:latin typeface="Consolas"/>
              <a:ea typeface="Calibri"/>
            </a:endParaRPr>
          </a:p>
          <a:p>
            <a:pPr>
              <a:spcBef>
                <a:spcPts val="0"/>
              </a:spcBef>
            </a:pPr>
            <a:r>
              <a:rPr lang="en-US" dirty="0">
                <a:solidFill>
                  <a:srgbClr val="000000"/>
                </a:solidFill>
                <a:highlight>
                  <a:srgbClr val="FFFFFF"/>
                </a:highlight>
                <a:latin typeface="Consolas"/>
                <a:ea typeface="Calibri"/>
              </a:rPr>
              <a:t>   </a:t>
            </a:r>
            <a:r>
              <a:rPr lang="en-US" dirty="0" err="1" smtClean="0">
                <a:solidFill>
                  <a:srgbClr val="000000"/>
                </a:solidFill>
                <a:highlight>
                  <a:srgbClr val="FFFFFF"/>
                </a:highlight>
                <a:latin typeface="Consolas"/>
                <a:ea typeface="Calibri"/>
              </a:rPr>
              <a:t>results.AddRange</a:t>
            </a:r>
            <a:r>
              <a:rPr lang="en-US" dirty="0" smtClean="0">
                <a:solidFill>
                  <a:srgbClr val="000000"/>
                </a:solidFill>
                <a:highlight>
                  <a:srgbClr val="FFFFFF"/>
                </a:highlight>
                <a:latin typeface="Consolas"/>
                <a:ea typeface="Calibri"/>
              </a:rPr>
              <a:t>(</a:t>
            </a:r>
            <a:r>
              <a:rPr lang="en-US" dirty="0" err="1" smtClean="0">
                <a:solidFill>
                  <a:srgbClr val="000000"/>
                </a:solidFill>
                <a:highlight>
                  <a:srgbClr val="FFFFFF"/>
                </a:highlight>
                <a:latin typeface="Consolas"/>
                <a:ea typeface="Calibri"/>
              </a:rPr>
              <a:t>foundFiles</a:t>
            </a:r>
            <a:r>
              <a:rPr lang="en-US" dirty="0">
                <a:solidFill>
                  <a:srgbClr val="000000"/>
                </a:solidFill>
                <a:highlight>
                  <a:srgbClr val="FFFFFF"/>
                </a:highlight>
                <a:latin typeface="Consolas"/>
                <a:ea typeface="Calibri"/>
              </a:rPr>
              <a:t>);</a:t>
            </a:r>
            <a:endParaRPr lang="en-US" sz="4000" dirty="0">
              <a:latin typeface="Times New Roman"/>
              <a:ea typeface="Calibri"/>
            </a:endParaRPr>
          </a:p>
          <a:p>
            <a:pPr>
              <a:spcBef>
                <a:spcPts val="0"/>
              </a:spcBef>
            </a:pPr>
            <a:r>
              <a:rPr lang="en-US" dirty="0" smtClean="0">
                <a:solidFill>
                  <a:srgbClr val="000000"/>
                </a:solidFill>
                <a:highlight>
                  <a:srgbClr val="FFFFFF"/>
                </a:highlight>
                <a:latin typeface="Consolas"/>
                <a:ea typeface="Calibri"/>
              </a:rPr>
              <a:t>}</a:t>
            </a:r>
            <a:endParaRPr lang="en-US" sz="4000" dirty="0">
              <a:effectLst/>
              <a:latin typeface="Times New Roman"/>
              <a:ea typeface="Calibri"/>
            </a:endParaRPr>
          </a:p>
        </p:txBody>
      </p:sp>
    </p:spTree>
    <p:extLst>
      <p:ext uri="{BB962C8B-B14F-4D97-AF65-F5344CB8AC3E}">
        <p14:creationId xmlns:p14="http://schemas.microsoft.com/office/powerpoint/2010/main" val="279719333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a:t>
            </a:r>
            <a:r>
              <a:rPr lang="en-US" dirty="0"/>
              <a:t> </a:t>
            </a:r>
            <a:r>
              <a:rPr lang="en-US" dirty="0" smtClean="0"/>
              <a:t>operation </a:t>
            </a:r>
            <a:r>
              <a:rPr lang="en-US" dirty="0"/>
              <a:t>s</a:t>
            </a:r>
            <a:r>
              <a:rPr lang="en-US" dirty="0" smtClean="0"/>
              <a:t>equence</a:t>
            </a:r>
            <a:endParaRPr lang="en-US" dirty="0"/>
          </a:p>
        </p:txBody>
      </p:sp>
      <p:sp>
        <p:nvSpPr>
          <p:cNvPr id="3" name="Hexagon 2"/>
          <p:cNvSpPr/>
          <p:nvPr/>
        </p:nvSpPr>
        <p:spPr bwMode="auto">
          <a:xfrm>
            <a:off x="599081" y="2995447"/>
            <a:ext cx="1639615" cy="1355835"/>
          </a:xfrm>
          <a:prstGeom prst="hexagon">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Created</a:t>
            </a:r>
          </a:p>
        </p:txBody>
      </p:sp>
      <p:sp>
        <p:nvSpPr>
          <p:cNvPr id="4" name="Hexagon 3"/>
          <p:cNvSpPr/>
          <p:nvPr/>
        </p:nvSpPr>
        <p:spPr bwMode="auto">
          <a:xfrm>
            <a:off x="9517109" y="2995446"/>
            <a:ext cx="1639615" cy="1355835"/>
          </a:xfrm>
          <a:prstGeom prst="hexagon">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Closed</a:t>
            </a:r>
          </a:p>
        </p:txBody>
      </p:sp>
      <p:sp>
        <p:nvSpPr>
          <p:cNvPr id="5" name="Oval 4"/>
          <p:cNvSpPr/>
          <p:nvPr/>
        </p:nvSpPr>
        <p:spPr bwMode="auto">
          <a:xfrm>
            <a:off x="3263453" y="2948151"/>
            <a:ext cx="1576552" cy="14661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Started</a:t>
            </a:r>
          </a:p>
        </p:txBody>
      </p:sp>
      <p:sp>
        <p:nvSpPr>
          <p:cNvPr id="7" name="Oval 6"/>
          <p:cNvSpPr/>
          <p:nvPr/>
        </p:nvSpPr>
        <p:spPr bwMode="auto">
          <a:xfrm>
            <a:off x="6632027" y="2940267"/>
            <a:ext cx="1576552" cy="14661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Completed</a:t>
            </a:r>
          </a:p>
        </p:txBody>
      </p:sp>
      <p:sp>
        <p:nvSpPr>
          <p:cNvPr id="9" name="Oval 8"/>
          <p:cNvSpPr/>
          <p:nvPr/>
        </p:nvSpPr>
        <p:spPr bwMode="auto">
          <a:xfrm>
            <a:off x="6632027" y="4889933"/>
            <a:ext cx="1576552" cy="14661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Error</a:t>
            </a:r>
          </a:p>
        </p:txBody>
      </p:sp>
      <p:cxnSp>
        <p:nvCxnSpPr>
          <p:cNvPr id="14" name="Straight Arrow Connector 13"/>
          <p:cNvCxnSpPr>
            <a:stCxn id="3" idx="0"/>
            <a:endCxn id="5" idx="2"/>
          </p:cNvCxnSpPr>
          <p:nvPr/>
        </p:nvCxnSpPr>
        <p:spPr>
          <a:xfrm>
            <a:off x="2238696" y="3673365"/>
            <a:ext cx="1024757" cy="7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5"/>
            <a:endCxn id="9" idx="2"/>
          </p:cNvCxnSpPr>
          <p:nvPr/>
        </p:nvCxnSpPr>
        <p:spPr>
          <a:xfrm>
            <a:off x="4609124" y="4199626"/>
            <a:ext cx="2022903" cy="1423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6"/>
            <a:endCxn id="7" idx="2"/>
          </p:cNvCxnSpPr>
          <p:nvPr/>
        </p:nvCxnSpPr>
        <p:spPr>
          <a:xfrm flipV="1">
            <a:off x="4840005" y="3673364"/>
            <a:ext cx="1792022" cy="7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6"/>
            <a:endCxn id="4" idx="3"/>
          </p:cNvCxnSpPr>
          <p:nvPr/>
        </p:nvCxnSpPr>
        <p:spPr>
          <a:xfrm>
            <a:off x="8208579" y="3673364"/>
            <a:ext cx="13085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6"/>
            <a:endCxn id="4" idx="3"/>
          </p:cNvCxnSpPr>
          <p:nvPr/>
        </p:nvCxnSpPr>
        <p:spPr>
          <a:xfrm flipV="1">
            <a:off x="8208579" y="3673364"/>
            <a:ext cx="1308530" cy="1949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382005" y="3188805"/>
            <a:ext cx="1387366"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Close</a:t>
            </a:r>
          </a:p>
        </p:txBody>
      </p:sp>
      <p:sp>
        <p:nvSpPr>
          <p:cNvPr id="38" name="TextBox 37"/>
          <p:cNvSpPr txBox="1"/>
          <p:nvPr/>
        </p:nvSpPr>
        <p:spPr>
          <a:xfrm>
            <a:off x="2333301" y="3707183"/>
            <a:ext cx="993216"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Start</a:t>
            </a:r>
          </a:p>
        </p:txBody>
      </p:sp>
      <p:sp>
        <p:nvSpPr>
          <p:cNvPr id="39" name="TextBox 38"/>
          <p:cNvSpPr txBox="1"/>
          <p:nvPr/>
        </p:nvSpPr>
        <p:spPr>
          <a:xfrm>
            <a:off x="4903069" y="3288313"/>
            <a:ext cx="1781506"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Completed</a:t>
            </a:r>
          </a:p>
        </p:txBody>
      </p:sp>
      <p:sp>
        <p:nvSpPr>
          <p:cNvPr id="42" name="TextBox 41"/>
          <p:cNvSpPr txBox="1"/>
          <p:nvPr/>
        </p:nvSpPr>
        <p:spPr>
          <a:xfrm>
            <a:off x="4903069" y="5157954"/>
            <a:ext cx="993216"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Error</a:t>
            </a:r>
          </a:p>
        </p:txBody>
      </p:sp>
    </p:spTree>
    <p:custDataLst>
      <p:tags r:id="rId1"/>
    </p:custDataLst>
    <p:extLst>
      <p:ext uri="{BB962C8B-B14F-4D97-AF65-F5344CB8AC3E}">
        <p14:creationId xmlns:p14="http://schemas.microsoft.com/office/powerpoint/2010/main" val="36468509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37" grpId="0"/>
      <p:bldP spid="38" grpId="0"/>
      <p:bldP spid="39"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chor="ctr" anchorCtr="0">
            <a:noAutofit/>
          </a:bodyPr>
          <a:lstStyle/>
          <a:p>
            <a:pPr marL="0" indent="0" algn="ctr"/>
            <a:r>
              <a:rPr lang="en-US" sz="6000" dirty="0" smtClean="0">
                <a:latin typeface="+mn-lt"/>
              </a:rPr>
              <a:t>Windows Runtime ♥ Async</a:t>
            </a:r>
            <a:endParaRPr lang="en-US" sz="6000" dirty="0">
              <a:latin typeface="+mn-lt"/>
            </a:endParaRPr>
          </a:p>
        </p:txBody>
      </p:sp>
      <p:sp>
        <p:nvSpPr>
          <p:cNvPr id="2" name="Rectangle 1"/>
          <p:cNvSpPr/>
          <p:nvPr/>
        </p:nvSpPr>
        <p:spPr bwMode="auto">
          <a:xfrm>
            <a:off x="-204952" y="-236483"/>
            <a:ext cx="12801600" cy="7220607"/>
          </a:xfrm>
          <a:prstGeom prst="rect">
            <a:avLst/>
          </a:prstGeom>
          <a:solidFill>
            <a:schemeClr val="tx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custDataLst>
      <p:tags r:id="rId1"/>
    </p:custDataLst>
    <p:extLst>
      <p:ext uri="{BB962C8B-B14F-4D97-AF65-F5344CB8AC3E}">
        <p14:creationId xmlns:p14="http://schemas.microsoft.com/office/powerpoint/2010/main" val="423291647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Error handling</a:t>
            </a:r>
            <a:endParaRPr lang="en-US" dirty="0"/>
          </a:p>
        </p:txBody>
      </p:sp>
      <p:sp>
        <p:nvSpPr>
          <p:cNvPr id="4" name="Text Placeholder 3"/>
          <p:cNvSpPr>
            <a:spLocks noGrp="1"/>
          </p:cNvSpPr>
          <p:nvPr>
            <p:ph type="body" sz="quarter" idx="10"/>
          </p:nvPr>
        </p:nvSpPr>
        <p:spPr>
          <a:xfrm>
            <a:off x="519112" y="979889"/>
            <a:ext cx="11149012" cy="4395049"/>
          </a:xfrm>
        </p:spPr>
        <p:txBody>
          <a:bodyPr/>
          <a:lstStyle/>
          <a:p>
            <a:endParaRPr lang="en-US" dirty="0" smtClean="0">
              <a:solidFill>
                <a:srgbClr val="0000FF"/>
              </a:solidFill>
              <a:highlight>
                <a:srgbClr val="FFFFFF"/>
              </a:highlight>
              <a:latin typeface="Consolas"/>
            </a:endParaRPr>
          </a:p>
          <a:p>
            <a:r>
              <a:rPr lang="en-US" dirty="0" err="1" smtClean="0">
                <a:solidFill>
                  <a:srgbClr val="2B91AF"/>
                </a:solidFill>
                <a:highlight>
                  <a:srgbClr val="FFFFFF"/>
                </a:highlight>
                <a:latin typeface="Consolas"/>
              </a:rPr>
              <a:t>FileOpenPicker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p =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FileOpenPicker</a:t>
            </a:r>
            <a:r>
              <a:rPr lang="en-US" dirty="0">
                <a:solidFill>
                  <a:srgbClr val="000000"/>
                </a:solidFill>
                <a:highlight>
                  <a:srgbClr val="FFFFFF"/>
                </a:highlight>
                <a:latin typeface="Consolas"/>
              </a:rPr>
              <a:t>();</a:t>
            </a:r>
          </a:p>
          <a:p>
            <a:r>
              <a:rPr lang="en-US" dirty="0" err="1" smtClean="0">
                <a:solidFill>
                  <a:srgbClr val="000000"/>
                </a:solidFill>
                <a:highlight>
                  <a:srgbClr val="FFFFFF"/>
                </a:highlight>
                <a:latin typeface="Consolas"/>
              </a:rPr>
              <a:t>p.FileTypeFilter.Add</a:t>
            </a:r>
            <a:r>
              <a:rPr lang="en-US" dirty="0">
                <a:solidFill>
                  <a:srgbClr val="000000"/>
                </a:solidFill>
                <a:highlight>
                  <a:srgbClr val="FFFFFF"/>
                </a:highlight>
                <a:latin typeface="Consolas"/>
              </a:rPr>
              <a:t>(</a:t>
            </a:r>
            <a:r>
              <a:rPr lang="en-US" dirty="0">
                <a:solidFill>
                  <a:srgbClr val="A31515"/>
                </a:solidFill>
                <a:highlight>
                  <a:srgbClr val="FFFFFF"/>
                </a:highlight>
                <a:latin typeface="Consolas"/>
              </a:rPr>
              <a:t>".jpg</a:t>
            </a:r>
            <a:r>
              <a:rPr lang="en-US" dirty="0" smtClean="0">
                <a:solidFill>
                  <a:srgbClr val="A31515"/>
                </a:solidFill>
                <a:highlight>
                  <a:srgbClr val="FFFFFF"/>
                </a:highlight>
                <a:latin typeface="Consolas"/>
              </a:rPr>
              <a:t>"</a:t>
            </a:r>
            <a:r>
              <a:rPr lang="en-US" dirty="0" smtClean="0">
                <a:solidFill>
                  <a:srgbClr val="000000"/>
                </a:solidFill>
                <a:highlight>
                  <a:srgbClr val="FFFFFF"/>
                </a:highlight>
                <a:latin typeface="Consolas"/>
              </a:rPr>
              <a:t>);</a:t>
            </a:r>
            <a:r>
              <a:rPr lang="en-US" dirty="0" err="1" smtClean="0">
                <a:solidFill>
                  <a:srgbClr val="000000"/>
                </a:solidFill>
                <a:highlight>
                  <a:srgbClr val="FFFFFF"/>
                </a:highlight>
                <a:latin typeface="Consolas"/>
              </a:rPr>
              <a:t>ry</a:t>
            </a:r>
            <a:endParaRPr lang="en-US" dirty="0">
              <a:solidFill>
                <a:srgbClr val="000000"/>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operation = </a:t>
            </a:r>
            <a:r>
              <a:rPr lang="en-US" dirty="0" err="1">
                <a:solidFill>
                  <a:srgbClr val="000000"/>
                </a:solidFill>
                <a:highlight>
                  <a:srgbClr val="FFFFFF"/>
                </a:highlight>
                <a:latin typeface="Consolas"/>
              </a:rPr>
              <a:t>p.PickSingleFileAsync</a:t>
            </a:r>
            <a:r>
              <a:rPr lang="en-US" dirty="0">
                <a:solidFill>
                  <a:srgbClr val="000000"/>
                </a:solidFill>
                <a:highlight>
                  <a:srgbClr val="FFFFFF"/>
                </a:highlight>
                <a:latin typeface="Consolas"/>
              </a:rPr>
              <a:t>();</a:t>
            </a:r>
          </a:p>
          <a:p>
            <a:endParaRPr lang="en-US" dirty="0">
              <a:solidFill>
                <a:srgbClr val="000000"/>
              </a:solidFill>
              <a:highlight>
                <a:srgbClr val="FFFFFF"/>
              </a:highlight>
              <a:latin typeface="Consolas"/>
            </a:endParaRPr>
          </a:p>
          <a:p>
            <a:r>
              <a:rPr lang="en-US" dirty="0" err="1" smtClean="0">
                <a:solidFill>
                  <a:srgbClr val="000000"/>
                </a:solidFill>
                <a:highlight>
                  <a:srgbClr val="FFFFFF"/>
                </a:highlight>
                <a:latin typeface="Consolas"/>
              </a:rPr>
              <a:t>operation.Completed</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IAsyncOperation</a:t>
            </a:r>
            <a:r>
              <a:rPr lang="en-US" dirty="0">
                <a:solidFill>
                  <a:srgbClr val="000000"/>
                </a:solidFill>
                <a:highlight>
                  <a:srgbClr val="FFFFFF"/>
                </a:highlight>
                <a:latin typeface="Consolas"/>
              </a:rPr>
              <a:t>&lt;</a:t>
            </a:r>
            <a:r>
              <a:rPr lang="en-US" dirty="0" err="1">
                <a:solidFill>
                  <a:srgbClr val="2B91AF"/>
                </a:solidFill>
                <a:highlight>
                  <a:srgbClr val="FFFFFF"/>
                </a:highlight>
                <a:latin typeface="Consolas"/>
              </a:rPr>
              <a:t>StorageFile</a:t>
            </a:r>
            <a:r>
              <a:rPr lang="en-US" dirty="0">
                <a:solidFill>
                  <a:srgbClr val="000000"/>
                </a:solidFill>
                <a:highlight>
                  <a:srgbClr val="FFFFFF"/>
                </a:highlight>
                <a:latin typeface="Consolas"/>
              </a:rPr>
              <a:t>&gt; f) =&gt;</a:t>
            </a:r>
          </a:p>
          <a:p>
            <a:r>
              <a:rPr lang="en-US" dirty="0" smtClean="0">
                <a:solidFill>
                  <a:srgbClr val="00000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MyButton.Content</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f.GetResults</a:t>
            </a:r>
            <a:r>
              <a:rPr lang="en-US" dirty="0">
                <a:solidFill>
                  <a:srgbClr val="000000"/>
                </a:solidFill>
                <a:highlight>
                  <a:srgbClr val="FFFFFF"/>
                </a:highlight>
                <a:latin typeface="Consolas"/>
              </a:rPr>
              <a:t>().</a:t>
            </a:r>
            <a:r>
              <a:rPr lang="en-US" dirty="0" err="1">
                <a:solidFill>
                  <a:srgbClr val="000000"/>
                </a:solidFill>
                <a:highlight>
                  <a:srgbClr val="FFFFFF"/>
                </a:highlight>
                <a:latin typeface="Consolas"/>
              </a:rPr>
              <a:t>FileName</a:t>
            </a:r>
            <a:r>
              <a:rPr lang="en-US" dirty="0">
                <a:solidFill>
                  <a:srgbClr val="000000"/>
                </a:solidFill>
                <a:highlight>
                  <a:srgbClr val="FFFFFF"/>
                </a:highlight>
                <a:latin typeface="Consolas"/>
              </a:rPr>
              <a:t>;</a:t>
            </a:r>
          </a:p>
          <a:p>
            <a:r>
              <a:rPr lang="en-US" dirty="0" smtClean="0">
                <a:solidFill>
                  <a:srgbClr val="000000"/>
                </a:solidFill>
                <a:highlight>
                  <a:srgbClr val="FFFFFF"/>
                </a:highlight>
                <a:latin typeface="Consolas"/>
              </a:rPr>
              <a:t>};</a:t>
            </a:r>
            <a:endParaRPr lang="en-US" dirty="0">
              <a:solidFill>
                <a:srgbClr val="000000"/>
              </a:solidFill>
              <a:highlight>
                <a:srgbClr val="FFFFFF"/>
              </a:highlight>
              <a:latin typeface="Consolas"/>
            </a:endParaRPr>
          </a:p>
          <a:p>
            <a:endParaRPr lang="en-US" dirty="0">
              <a:solidFill>
                <a:srgbClr val="000000"/>
              </a:solidFill>
              <a:highlight>
                <a:srgbClr val="FFFFFF"/>
              </a:highlight>
              <a:latin typeface="Consolas"/>
            </a:endParaRPr>
          </a:p>
          <a:p>
            <a:r>
              <a:rPr lang="en-US" dirty="0" err="1" smtClean="0">
                <a:solidFill>
                  <a:srgbClr val="000000"/>
                </a:solidFill>
                <a:highlight>
                  <a:srgbClr val="FFFFFF"/>
                </a:highlight>
                <a:latin typeface="Consolas"/>
              </a:rPr>
              <a:t>operation.Start</a:t>
            </a:r>
            <a:r>
              <a:rPr lang="en-US" dirty="0">
                <a:solidFill>
                  <a:srgbClr val="000000"/>
                </a:solidFill>
                <a:highlight>
                  <a:srgbClr val="FFFFFF"/>
                </a:highlight>
                <a:latin typeface="Consolas"/>
              </a:rPr>
              <a:t>();</a:t>
            </a:r>
          </a:p>
        </p:txBody>
      </p:sp>
      <p:sp>
        <p:nvSpPr>
          <p:cNvPr id="5" name="Rectangle 4"/>
          <p:cNvSpPr/>
          <p:nvPr/>
        </p:nvSpPr>
        <p:spPr bwMode="auto">
          <a:xfrm>
            <a:off x="4309240" y="3813943"/>
            <a:ext cx="2454167" cy="333702"/>
          </a:xfrm>
          <a:prstGeom prst="rect">
            <a:avLst/>
          </a:prstGeom>
          <a:solidFill>
            <a:schemeClr val="accent3">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53805726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Error handling</a:t>
            </a:r>
            <a:endParaRPr lang="en-US" dirty="0"/>
          </a:p>
        </p:txBody>
      </p:sp>
      <p:sp>
        <p:nvSpPr>
          <p:cNvPr id="4" name="Text Placeholder 3"/>
          <p:cNvSpPr>
            <a:spLocks noGrp="1"/>
          </p:cNvSpPr>
          <p:nvPr>
            <p:ph type="body" sz="quarter" idx="10"/>
          </p:nvPr>
        </p:nvSpPr>
        <p:spPr>
          <a:xfrm>
            <a:off x="519112" y="1310975"/>
            <a:ext cx="11149012" cy="4801314"/>
          </a:xfrm>
        </p:spPr>
        <p:txBody>
          <a:bodyPr/>
          <a:lstStyle/>
          <a:p>
            <a:r>
              <a:rPr lang="en-US" dirty="0">
                <a:solidFill>
                  <a:srgbClr val="0000FF"/>
                </a:solidFill>
                <a:highlight>
                  <a:srgbClr val="FFFFFF"/>
                </a:highlight>
                <a:latin typeface="Consolas"/>
              </a:rPr>
              <a:t>try</a:t>
            </a:r>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a:t>
            </a:r>
            <a:endParaRPr lang="en-US" dirty="0" smtClean="0">
              <a:solidFill>
                <a:srgbClr val="0000FF"/>
              </a:solidFill>
              <a:highlight>
                <a:srgbClr val="FFFFFF"/>
              </a:highlight>
              <a:latin typeface="Consolas"/>
            </a:endParaRPr>
          </a:p>
          <a:p>
            <a:r>
              <a:rPr lang="en-US" dirty="0" smtClean="0">
                <a:solidFill>
                  <a:srgbClr val="2B91AF"/>
                </a:solidFill>
                <a:highlight>
                  <a:srgbClr val="FFFFFF"/>
                </a:highlight>
                <a:latin typeface="Consolas"/>
              </a:rPr>
              <a:t>  </a:t>
            </a:r>
            <a:r>
              <a:rPr lang="en-US" dirty="0" err="1" smtClean="0">
                <a:solidFill>
                  <a:srgbClr val="2B91AF"/>
                </a:solidFill>
                <a:highlight>
                  <a:srgbClr val="FFFFFF"/>
                </a:highlight>
                <a:latin typeface="Consolas"/>
              </a:rPr>
              <a:t>FileOpenPicker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p =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FileOpenPicker</a:t>
            </a:r>
            <a:r>
              <a:rPr lang="en-US" dirty="0">
                <a:solidFill>
                  <a:srgbClr val="000000"/>
                </a:solidFill>
                <a:highlight>
                  <a:srgbClr val="FFFFFF"/>
                </a:highlight>
                <a:latin typeface="Consolas"/>
              </a:rPr>
              <a:t>();</a:t>
            </a: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p.FileTypeFilter.Add</a:t>
            </a:r>
            <a:r>
              <a:rPr lang="en-US" dirty="0">
                <a:solidFill>
                  <a:srgbClr val="000000"/>
                </a:solidFill>
                <a:highlight>
                  <a:srgbClr val="FFFFFF"/>
                </a:highlight>
                <a:latin typeface="Consolas"/>
              </a:rPr>
              <a:t>(</a:t>
            </a:r>
            <a:r>
              <a:rPr lang="en-US" dirty="0">
                <a:solidFill>
                  <a:srgbClr val="A31515"/>
                </a:solidFill>
                <a:highlight>
                  <a:srgbClr val="FFFFFF"/>
                </a:highlight>
                <a:latin typeface="Consolas"/>
              </a:rPr>
              <a:t>".jpg"</a:t>
            </a:r>
            <a:r>
              <a:rPr lang="en-US" dirty="0">
                <a:solidFill>
                  <a:srgbClr val="000000"/>
                </a:solidFill>
                <a:highlight>
                  <a:srgbClr val="FFFFFF"/>
                </a:highlight>
                <a:latin typeface="Consolas"/>
              </a:rPr>
              <a:t>);</a:t>
            </a:r>
            <a:r>
              <a:rPr lang="en-US" dirty="0" err="1">
                <a:solidFill>
                  <a:srgbClr val="000000"/>
                </a:solidFill>
                <a:highlight>
                  <a:srgbClr val="FFFFFF"/>
                </a:highlight>
                <a:latin typeface="Consolas"/>
              </a:rPr>
              <a:t>ry</a:t>
            </a:r>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  </a:t>
            </a:r>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operation = </a:t>
            </a:r>
            <a:r>
              <a:rPr lang="en-US" dirty="0" err="1">
                <a:solidFill>
                  <a:srgbClr val="000000"/>
                </a:solidFill>
                <a:highlight>
                  <a:srgbClr val="FFFFFF"/>
                </a:highlight>
                <a:latin typeface="Consolas"/>
              </a:rPr>
              <a:t>p.PickSingleFileAsync</a:t>
            </a:r>
            <a:r>
              <a:rPr lang="en-US" dirty="0">
                <a:solidFill>
                  <a:srgbClr val="000000"/>
                </a:solidFill>
                <a:highlight>
                  <a:srgbClr val="FFFFFF"/>
                </a:highlight>
                <a:latin typeface="Consolas"/>
              </a:rPr>
              <a:t>();</a:t>
            </a:r>
          </a:p>
          <a:p>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operation.Completed</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IAsyncOperation</a:t>
            </a:r>
            <a:r>
              <a:rPr lang="en-US" dirty="0">
                <a:solidFill>
                  <a:srgbClr val="000000"/>
                </a:solidFill>
                <a:highlight>
                  <a:srgbClr val="FFFFFF"/>
                </a:highlight>
                <a:latin typeface="Consolas"/>
              </a:rPr>
              <a:t>&lt;</a:t>
            </a:r>
            <a:r>
              <a:rPr lang="en-US" dirty="0" err="1">
                <a:solidFill>
                  <a:srgbClr val="2B91AF"/>
                </a:solidFill>
                <a:highlight>
                  <a:srgbClr val="FFFFFF"/>
                </a:highlight>
                <a:latin typeface="Consolas"/>
              </a:rPr>
              <a:t>StorageFile</a:t>
            </a:r>
            <a:r>
              <a:rPr lang="en-US" dirty="0">
                <a:solidFill>
                  <a:srgbClr val="000000"/>
                </a:solidFill>
                <a:highlight>
                  <a:srgbClr val="FFFFFF"/>
                </a:highlight>
                <a:latin typeface="Consolas"/>
              </a:rPr>
              <a:t>&gt; f) =&gt;</a:t>
            </a:r>
          </a:p>
          <a:p>
            <a:r>
              <a:rPr lang="en-US" dirty="0" smtClean="0">
                <a:solidFill>
                  <a:srgbClr val="000000"/>
                </a:solidFill>
                <a:highlight>
                  <a:srgbClr val="FFFFFF"/>
                </a:highlight>
                <a:latin typeface="Consolas"/>
              </a:rPr>
              <a:t>  {</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MyButton.Content</a:t>
            </a:r>
            <a:r>
              <a:rPr lang="en-US" dirty="0">
                <a:solidFill>
                  <a:srgbClr val="000000"/>
                </a:solidFill>
                <a:highlight>
                  <a:srgbClr val="FFFFFF"/>
                </a:highlight>
                <a:latin typeface="Consolas"/>
              </a:rPr>
              <a:t> = </a:t>
            </a:r>
            <a:r>
              <a:rPr lang="en-US" dirty="0" err="1">
                <a:solidFill>
                  <a:srgbClr val="000000"/>
                </a:solidFill>
                <a:highlight>
                  <a:srgbClr val="FFFFFF"/>
                </a:highlight>
                <a:latin typeface="Consolas"/>
              </a:rPr>
              <a:t>f.GetResults</a:t>
            </a:r>
            <a:r>
              <a:rPr lang="en-US" dirty="0">
                <a:solidFill>
                  <a:srgbClr val="000000"/>
                </a:solidFill>
                <a:highlight>
                  <a:srgbClr val="FFFFFF"/>
                </a:highlight>
                <a:latin typeface="Consolas"/>
              </a:rPr>
              <a:t>().</a:t>
            </a:r>
            <a:r>
              <a:rPr lang="en-US" dirty="0" err="1">
                <a:solidFill>
                  <a:srgbClr val="000000"/>
                </a:solidFill>
                <a:highlight>
                  <a:srgbClr val="FFFFFF"/>
                </a:highlight>
                <a:latin typeface="Consolas"/>
              </a:rPr>
              <a:t>FileName</a:t>
            </a:r>
            <a:r>
              <a:rPr lang="en-US" dirty="0">
                <a:solidFill>
                  <a:srgbClr val="000000"/>
                </a:solidFill>
                <a:highlight>
                  <a:srgbClr val="FFFFFF"/>
                </a:highlight>
                <a:latin typeface="Consolas"/>
              </a:rPr>
              <a:t>;</a:t>
            </a:r>
          </a:p>
          <a:p>
            <a:r>
              <a:rPr lang="en-US" dirty="0" smtClean="0">
                <a:solidFill>
                  <a:srgbClr val="000000"/>
                </a:solidFill>
                <a:highlight>
                  <a:srgbClr val="FFFFFF"/>
                </a:highlight>
                <a:latin typeface="Consolas"/>
              </a:rPr>
              <a:t>  };</a:t>
            </a:r>
            <a:endParaRPr lang="en-US" dirty="0">
              <a:solidFill>
                <a:srgbClr val="000000"/>
              </a:solidFill>
              <a:highlight>
                <a:srgbClr val="FFFFFF"/>
              </a:highlight>
              <a:latin typeface="Consolas"/>
            </a:endParaRPr>
          </a:p>
          <a:p>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operation.Start</a:t>
            </a:r>
            <a:r>
              <a:rPr lang="en-US" dirty="0">
                <a:solidFill>
                  <a:srgbClr val="000000"/>
                </a:solidFill>
                <a:highlight>
                  <a:srgbClr val="FFFFFF"/>
                </a:highlight>
                <a:latin typeface="Consolas"/>
              </a:rPr>
              <a:t>();</a:t>
            </a:r>
          </a:p>
          <a:p>
            <a:r>
              <a:rPr lang="en-US" dirty="0" smtClean="0">
                <a:solidFill>
                  <a:srgbClr val="0000FF"/>
                </a:solidFill>
                <a:highlight>
                  <a:srgbClr val="FFFFFF"/>
                </a:highlight>
                <a:latin typeface="Consolas"/>
              </a:rPr>
              <a:t>catch</a:t>
            </a:r>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a:t>
            </a:r>
            <a:endParaRPr lang="en-US" dirty="0">
              <a:solidFill>
                <a:srgbClr val="000000"/>
              </a:solidFill>
              <a:highlight>
                <a:srgbClr val="FFFFFF"/>
              </a:highlight>
              <a:latin typeface="Consolas"/>
            </a:endParaRPr>
          </a:p>
        </p:txBody>
      </p:sp>
      <p:sp>
        <p:nvSpPr>
          <p:cNvPr id="6" name="Rectangle 5"/>
          <p:cNvSpPr/>
          <p:nvPr/>
        </p:nvSpPr>
        <p:spPr bwMode="auto">
          <a:xfrm>
            <a:off x="519112" y="1316228"/>
            <a:ext cx="10973950" cy="2388679"/>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519112" y="4922490"/>
            <a:ext cx="10973950" cy="1189799"/>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4277710" y="4120064"/>
            <a:ext cx="2801007" cy="333702"/>
          </a:xfrm>
          <a:prstGeom prst="rect">
            <a:avLst/>
          </a:prstGeom>
          <a:solidFill>
            <a:schemeClr val="accent3">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5012993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handling</a:t>
            </a:r>
            <a:endParaRPr lang="en-US" dirty="0"/>
          </a:p>
        </p:txBody>
      </p:sp>
      <p:sp>
        <p:nvSpPr>
          <p:cNvPr id="3" name="Content Placeholder 2"/>
          <p:cNvSpPr>
            <a:spLocks noGrp="1"/>
          </p:cNvSpPr>
          <p:nvPr>
            <p:ph idx="1"/>
          </p:nvPr>
        </p:nvSpPr>
        <p:spPr>
          <a:xfrm>
            <a:off x="519114" y="1905000"/>
            <a:ext cx="11149011" cy="3582519"/>
          </a:xfrm>
        </p:spPr>
        <p:txBody>
          <a:bodyPr/>
          <a:lstStyle/>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try</a:t>
            </a:r>
            <a:r>
              <a:rPr lang="en-US" dirty="0">
                <a:solidFill>
                  <a:srgbClr val="000000"/>
                </a:solidFill>
                <a:highlight>
                  <a:srgbClr val="FFFFFF"/>
                </a:highlight>
                <a:latin typeface="Consolas"/>
              </a:rPr>
              <a:t> {</a:t>
            </a:r>
          </a:p>
          <a:p>
            <a:endParaRPr lang="en-US" dirty="0" smtClean="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2B91AF"/>
                </a:solidFill>
                <a:highlight>
                  <a:srgbClr val="FFFFFF"/>
                </a:highlight>
                <a:latin typeface="Consolas"/>
              </a:rPr>
              <a:t>FileOpenPicker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p =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FileOpenPicker</a:t>
            </a:r>
            <a:r>
              <a:rPr lang="en-US" dirty="0">
                <a:solidFill>
                  <a:srgbClr val="000000"/>
                </a:solidFill>
                <a:highlight>
                  <a:srgbClr val="FFFFFF"/>
                </a:highlight>
                <a:latin typeface="Consolas"/>
              </a:rPr>
              <a:t>();</a:t>
            </a: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p.FileTypeFilter.Add</a:t>
            </a:r>
            <a:r>
              <a:rPr lang="en-US" dirty="0">
                <a:solidFill>
                  <a:srgbClr val="000000"/>
                </a:solidFill>
                <a:highlight>
                  <a:srgbClr val="FFFFFF"/>
                </a:highlight>
                <a:latin typeface="Consolas"/>
              </a:rPr>
              <a:t>(</a:t>
            </a:r>
            <a:r>
              <a:rPr lang="en-US" dirty="0">
                <a:solidFill>
                  <a:srgbClr val="A31515"/>
                </a:solidFill>
                <a:highlight>
                  <a:srgbClr val="FFFFFF"/>
                </a:highlight>
                <a:latin typeface="Consolas"/>
              </a:rPr>
              <a:t>".jpg"</a:t>
            </a:r>
            <a:r>
              <a:rPr lang="en-US" dirty="0">
                <a:solidFill>
                  <a:srgbClr val="000000"/>
                </a:solidFill>
                <a:highlight>
                  <a:srgbClr val="FFFFFF"/>
                </a:highlight>
                <a:latin typeface="Consolas"/>
              </a:rPr>
              <a:t>);</a:t>
            </a:r>
          </a:p>
          <a:p>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MyButton.Content</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a:t>
            </a: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r>
              <a:rPr lang="en-US" dirty="0">
                <a:solidFill>
                  <a:srgbClr val="0000FF"/>
                </a:solidFill>
                <a:highlight>
                  <a:srgbClr val="FFFFFF"/>
                </a:highlight>
                <a:latin typeface="Consolas"/>
              </a:rPr>
              <a:t>await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p.PickSingleFileAsync</a:t>
            </a:r>
            <a:r>
              <a:rPr lang="en-US" dirty="0">
                <a:solidFill>
                  <a:srgbClr val="000000"/>
                </a:solidFill>
                <a:highlight>
                  <a:srgbClr val="FFFFFF"/>
                </a:highlight>
                <a:latin typeface="Consolas"/>
              </a:rPr>
              <a:t>()).</a:t>
            </a:r>
            <a:r>
              <a:rPr lang="en-US" dirty="0" err="1">
                <a:solidFill>
                  <a:srgbClr val="000000"/>
                </a:solidFill>
                <a:highlight>
                  <a:srgbClr val="FFFFFF"/>
                </a:highlight>
                <a:latin typeface="Consolas"/>
              </a:rPr>
              <a:t>FileName</a:t>
            </a:r>
            <a:r>
              <a:rPr lang="en-US" dirty="0">
                <a:solidFill>
                  <a:srgbClr val="000000"/>
                </a:solidFill>
                <a:highlight>
                  <a:srgbClr val="FFFFFF"/>
                </a:highlight>
                <a:latin typeface="Consolas"/>
              </a:rPr>
              <a:t>;</a:t>
            </a:r>
          </a:p>
          <a:p>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a:solidFill>
                  <a:srgbClr val="0000FF"/>
                </a:solidFill>
                <a:highlight>
                  <a:srgbClr val="FFFFFF"/>
                </a:highlight>
                <a:latin typeface="Consolas"/>
              </a:rPr>
              <a:t>catch</a:t>
            </a:r>
            <a:r>
              <a:rPr lang="en-US" dirty="0">
                <a:solidFill>
                  <a:srgbClr val="000000"/>
                </a:solidFill>
                <a:highlight>
                  <a:srgbClr val="FFFFFF"/>
                </a:highlight>
                <a:latin typeface="Consolas"/>
              </a:rPr>
              <a:t>(</a:t>
            </a:r>
            <a:r>
              <a:rPr lang="en-US" dirty="0">
                <a:solidFill>
                  <a:srgbClr val="2B91AF"/>
                </a:solidFill>
                <a:highlight>
                  <a:srgbClr val="FFFFFF"/>
                </a:highlight>
                <a:latin typeface="Consolas"/>
              </a:rPr>
              <a:t>Exception</a:t>
            </a:r>
            <a:r>
              <a:rPr lang="en-US" dirty="0">
                <a:solidFill>
                  <a:srgbClr val="000000"/>
                </a:solidFill>
                <a:highlight>
                  <a:srgbClr val="FFFFFF"/>
                </a:highlight>
                <a:latin typeface="Consolas"/>
              </a:rPr>
              <a:t> e) {}</a:t>
            </a:r>
            <a:endParaRPr lang="en-US" dirty="0"/>
          </a:p>
        </p:txBody>
      </p:sp>
      <p:sp>
        <p:nvSpPr>
          <p:cNvPr id="4" name="Rectangle 3"/>
          <p:cNvSpPr/>
          <p:nvPr/>
        </p:nvSpPr>
        <p:spPr bwMode="auto">
          <a:xfrm>
            <a:off x="519112" y="2632840"/>
            <a:ext cx="10973950" cy="898635"/>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bwMode="auto">
          <a:xfrm>
            <a:off x="519112" y="3862552"/>
            <a:ext cx="10973950" cy="1182414"/>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3425334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.then</a:t>
            </a:r>
            <a:endParaRPr lang="en-US" dirty="0"/>
          </a:p>
        </p:txBody>
      </p:sp>
      <p:sp>
        <p:nvSpPr>
          <p:cNvPr id="3" name="Text Placeholder 2"/>
          <p:cNvSpPr>
            <a:spLocks noGrp="1"/>
          </p:cNvSpPr>
          <p:nvPr>
            <p:ph type="body" sz="quarter" idx="10"/>
          </p:nvPr>
        </p:nvSpPr>
        <p:spPr>
          <a:xfrm>
            <a:off x="534878" y="1100928"/>
            <a:ext cx="10548775" cy="2363724"/>
          </a:xfrm>
          <a:noFill/>
          <a:ln>
            <a:noFill/>
          </a:ln>
        </p:spPr>
        <p:txBody>
          <a:bodyPr/>
          <a:lstStyle/>
          <a:p>
            <a:r>
              <a:rPr lang="en-US" dirty="0" err="1" smtClean="0">
                <a:solidFill>
                  <a:srgbClr val="000000"/>
                </a:solidFill>
                <a:highlight>
                  <a:srgbClr val="FFFFFF"/>
                </a:highlight>
                <a:latin typeface="Consolas"/>
              </a:rPr>
              <a:t>picker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pickSingleFileAsync</a:t>
            </a:r>
            <a:r>
              <a:rPr lang="en-US" dirty="0" smtClean="0">
                <a:solidFill>
                  <a:srgbClr val="008080"/>
                </a:solidFill>
                <a:highlight>
                  <a:srgbClr val="FFFFFF"/>
                </a:highlight>
                <a:latin typeface="Consolas"/>
              </a:rPr>
              <a:t>()</a:t>
            </a:r>
          </a:p>
          <a:p>
            <a:r>
              <a:rPr lang="en-US" dirty="0" smtClean="0">
                <a:solidFill>
                  <a:srgbClr val="008080"/>
                </a:solidFill>
                <a:highlight>
                  <a:srgbClr val="FFFFFF"/>
                </a:highlight>
                <a:latin typeface="Consolas"/>
              </a:rPr>
              <a:t>.</a:t>
            </a:r>
            <a:r>
              <a:rPr lang="en-US" b="1" dirty="0">
                <a:solidFill>
                  <a:schemeClr val="accent3"/>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fi</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start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Date</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r>
              <a:rPr lang="en-US" dirty="0" smtClean="0">
                <a:solidFill>
                  <a:srgbClr val="0000FF"/>
                </a:solidFill>
                <a:highlight>
                  <a:srgbClr val="FFFFFF"/>
                </a:highlight>
                <a:latin typeface="Consolas"/>
              </a:rPr>
              <a:t>return</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fi</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openAsync</a:t>
            </a:r>
            <a:r>
              <a:rPr lang="en-US" dirty="0">
                <a:solidFill>
                  <a:srgbClr val="008080"/>
                </a:solidFill>
                <a:highlight>
                  <a:srgbClr val="FFFFFF"/>
                </a:highlight>
                <a:latin typeface="Consolas"/>
              </a:rPr>
              <a:t>(</a:t>
            </a:r>
            <a:r>
              <a:rPr lang="en-US" dirty="0" err="1">
                <a:solidFill>
                  <a:srgbClr val="000000"/>
                </a:solidFill>
                <a:highlight>
                  <a:srgbClr val="FFFFFF"/>
                </a:highlight>
                <a:latin typeface="Consolas"/>
              </a:rPr>
              <a:t>Storage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FileAccessMode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read</a:t>
            </a:r>
            <a:r>
              <a:rPr lang="en-US" dirty="0" smtClean="0">
                <a:solidFill>
                  <a:srgbClr val="008080"/>
                </a:solidFill>
                <a:highlight>
                  <a:srgbClr val="FFFFFF"/>
                </a:highlight>
                <a:latin typeface="Consolas"/>
              </a:rPr>
              <a:t>);</a:t>
            </a:r>
          </a:p>
          <a:p>
            <a:r>
              <a:rPr lang="en-US" dirty="0" smtClean="0">
                <a:solidFill>
                  <a:srgbClr val="008080"/>
                </a:solidFill>
                <a:highlight>
                  <a:srgbClr val="FFFFFF"/>
                </a:highlight>
                <a:latin typeface="Consolas"/>
              </a:rPr>
              <a:t>      }</a:t>
            </a:r>
            <a:r>
              <a:rPr lang="en-US" dirty="0" smtClean="0"/>
              <a:t>, </a:t>
            </a:r>
          </a:p>
          <a:p>
            <a:r>
              <a:rPr lang="en-US" dirty="0" smtClean="0"/>
              <a:t>      </a:t>
            </a:r>
            <a:r>
              <a:rPr lang="en-US" dirty="0" err="1" smtClean="0"/>
              <a:t>errorHandler</a:t>
            </a:r>
            <a:r>
              <a:rPr lang="en-US" dirty="0" smtClean="0">
                <a:solidFill>
                  <a:srgbClr val="008080"/>
                </a:solidFill>
                <a:highlight>
                  <a:srgbClr val="FFFFFF"/>
                </a:highlight>
                <a:latin typeface="Consolas"/>
              </a:rPr>
              <a:t>)</a:t>
            </a:r>
          </a:p>
        </p:txBody>
      </p:sp>
    </p:spTree>
    <p:custDataLst>
      <p:tags r:id="rId1"/>
    </p:custDataLst>
    <p:extLst>
      <p:ext uri="{BB962C8B-B14F-4D97-AF65-F5344CB8AC3E}">
        <p14:creationId xmlns:p14="http://schemas.microsoft.com/office/powerpoint/2010/main" val="41660440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.then</a:t>
            </a:r>
            <a:endParaRPr lang="en-US" dirty="0"/>
          </a:p>
        </p:txBody>
      </p:sp>
      <p:sp>
        <p:nvSpPr>
          <p:cNvPr id="3" name="Text Placeholder 2"/>
          <p:cNvSpPr>
            <a:spLocks noGrp="1"/>
          </p:cNvSpPr>
          <p:nvPr>
            <p:ph type="body" sz="quarter" idx="10"/>
          </p:nvPr>
        </p:nvSpPr>
        <p:spPr>
          <a:xfrm>
            <a:off x="534878" y="1100928"/>
            <a:ext cx="10548775" cy="4801314"/>
          </a:xfrm>
          <a:noFill/>
          <a:ln>
            <a:noFill/>
          </a:ln>
        </p:spPr>
        <p:txBody>
          <a:bodyPr/>
          <a:lstStyle/>
          <a:p>
            <a:r>
              <a:rPr lang="en-US" dirty="0" err="1" smtClean="0">
                <a:solidFill>
                  <a:srgbClr val="000000"/>
                </a:solidFill>
                <a:highlight>
                  <a:srgbClr val="FFFFFF"/>
                </a:highlight>
                <a:latin typeface="Consolas"/>
              </a:rPr>
              <a:t>picker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pickSingleFileAsync</a:t>
            </a:r>
            <a:r>
              <a:rPr lang="en-US" dirty="0" smtClean="0">
                <a:solidFill>
                  <a:srgbClr val="008080"/>
                </a:solidFill>
                <a:highlight>
                  <a:srgbClr val="FFFFFF"/>
                </a:highlight>
                <a:latin typeface="Consolas"/>
              </a:rPr>
              <a:t>()</a:t>
            </a:r>
          </a:p>
          <a:p>
            <a:r>
              <a:rPr lang="en-US" dirty="0" smtClean="0">
                <a:solidFill>
                  <a:srgbClr val="008080"/>
                </a:solidFill>
                <a:highlight>
                  <a:srgbClr val="FFFFFF"/>
                </a:highlight>
                <a:latin typeface="Consolas"/>
              </a:rPr>
              <a:t>.</a:t>
            </a:r>
            <a:r>
              <a:rPr lang="en-US" b="1" dirty="0">
                <a:solidFill>
                  <a:schemeClr val="accent3"/>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fi</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start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Date</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return</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fi</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openAsync</a:t>
            </a:r>
            <a:r>
              <a:rPr lang="en-US" dirty="0">
                <a:solidFill>
                  <a:srgbClr val="008080"/>
                </a:solidFill>
                <a:highlight>
                  <a:srgbClr val="FFFFFF"/>
                </a:highlight>
                <a:latin typeface="Consolas"/>
              </a:rPr>
              <a:t>(</a:t>
            </a:r>
            <a:r>
              <a:rPr lang="en-US" dirty="0" err="1">
                <a:solidFill>
                  <a:srgbClr val="000000"/>
                </a:solidFill>
                <a:highlight>
                  <a:srgbClr val="FFFFFF"/>
                </a:highlight>
                <a:latin typeface="Consolas"/>
              </a:rPr>
              <a:t>Storage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FileAccessMode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read</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p>
          <a:p>
            <a:r>
              <a:rPr lang="en-US" dirty="0" smtClean="0">
                <a:solidFill>
                  <a:srgbClr val="008080"/>
                </a:solidFill>
                <a:highlight>
                  <a:srgbClr val="FFFFFF"/>
                </a:highlight>
                <a:latin typeface="Consolas"/>
              </a:rPr>
              <a:t>.</a:t>
            </a:r>
            <a:r>
              <a:rPr lang="en-US" b="1" dirty="0">
                <a:solidFill>
                  <a:schemeClr val="accent3"/>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stream</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return</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Imaging</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BitmapDecoder</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createAsync</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stream</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p>
          <a:p>
            <a:r>
              <a:rPr lang="en-US" dirty="0" smtClean="0">
                <a:solidFill>
                  <a:srgbClr val="008080"/>
                </a:solidFill>
                <a:highlight>
                  <a:srgbClr val="FFFFFF"/>
                </a:highlight>
                <a:latin typeface="Consolas"/>
              </a:rPr>
              <a:t>.</a:t>
            </a:r>
            <a:r>
              <a:rPr lang="en-US" b="1" dirty="0">
                <a:solidFill>
                  <a:schemeClr val="accent3"/>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decoder</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decoder</a:t>
            </a:r>
            <a:r>
              <a:rPr lang="en-US" dirty="0">
                <a:solidFill>
                  <a:srgbClr val="008080"/>
                </a:solidFill>
                <a:highlight>
                  <a:srgbClr val="FFFFFF"/>
                </a:highlight>
                <a:latin typeface="Consolas"/>
              </a:rPr>
              <a:t>. …</a:t>
            </a:r>
          </a:p>
          <a:p>
            <a:r>
              <a:rPr lang="en-US" dirty="0" smtClean="0">
                <a:solidFill>
                  <a:srgbClr val="008080"/>
                </a:solidFill>
                <a:highlight>
                  <a:srgbClr val="FFFFFF"/>
                </a:highlight>
                <a:latin typeface="Consolas"/>
              </a:rPr>
              <a:t>})</a:t>
            </a:r>
            <a:endParaRPr lang="en-US" dirty="0">
              <a:highlight>
                <a:srgbClr val="FFFFFF"/>
              </a:highlight>
            </a:endParaRPr>
          </a:p>
          <a:p>
            <a:r>
              <a:rPr lang="en-US" dirty="0" smtClean="0"/>
              <a:t>.</a:t>
            </a:r>
            <a:r>
              <a:rPr lang="en-US" b="1" dirty="0">
                <a:solidFill>
                  <a:schemeClr val="accent3"/>
                </a:solidFill>
              </a:rPr>
              <a:t>then</a:t>
            </a:r>
            <a:r>
              <a:rPr lang="en-US" dirty="0"/>
              <a:t>(null, </a:t>
            </a:r>
            <a:r>
              <a:rPr lang="en-US" dirty="0" err="1"/>
              <a:t>errorHandler</a:t>
            </a:r>
            <a:r>
              <a:rPr lang="en-US" dirty="0" smtClean="0"/>
              <a:t>);</a:t>
            </a:r>
            <a:endParaRPr lang="en-US" dirty="0">
              <a:solidFill>
                <a:srgbClr val="000000"/>
              </a:solidFill>
              <a:highlight>
                <a:srgbClr val="FFFFFF"/>
              </a:highlight>
              <a:latin typeface="Consolas"/>
            </a:endParaRPr>
          </a:p>
        </p:txBody>
      </p:sp>
      <p:sp>
        <p:nvSpPr>
          <p:cNvPr id="6" name="Rectangle 5"/>
          <p:cNvSpPr/>
          <p:nvPr/>
        </p:nvSpPr>
        <p:spPr bwMode="auto">
          <a:xfrm>
            <a:off x="519112" y="5502165"/>
            <a:ext cx="10973950" cy="449317"/>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154422920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a:t>
            </a:r>
            <a:r>
              <a:rPr lang="en-US" dirty="0"/>
              <a:t> </a:t>
            </a:r>
            <a:r>
              <a:rPr lang="en-US" dirty="0" smtClean="0"/>
              <a:t>operation </a:t>
            </a:r>
            <a:r>
              <a:rPr lang="en-US" dirty="0"/>
              <a:t>s</a:t>
            </a:r>
            <a:r>
              <a:rPr lang="en-US" dirty="0" smtClean="0"/>
              <a:t>equence</a:t>
            </a:r>
            <a:endParaRPr lang="en-US" dirty="0"/>
          </a:p>
        </p:txBody>
      </p:sp>
      <p:sp>
        <p:nvSpPr>
          <p:cNvPr id="3" name="Hexagon 2"/>
          <p:cNvSpPr/>
          <p:nvPr/>
        </p:nvSpPr>
        <p:spPr bwMode="auto">
          <a:xfrm>
            <a:off x="599081" y="2995447"/>
            <a:ext cx="1639615" cy="1355835"/>
          </a:xfrm>
          <a:prstGeom prst="hexagon">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Created</a:t>
            </a:r>
          </a:p>
        </p:txBody>
      </p:sp>
      <p:sp>
        <p:nvSpPr>
          <p:cNvPr id="4" name="Hexagon 3"/>
          <p:cNvSpPr/>
          <p:nvPr/>
        </p:nvSpPr>
        <p:spPr bwMode="auto">
          <a:xfrm>
            <a:off x="9517109" y="2995446"/>
            <a:ext cx="1639615" cy="1355835"/>
          </a:xfrm>
          <a:prstGeom prst="hexagon">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Closed</a:t>
            </a:r>
          </a:p>
        </p:txBody>
      </p:sp>
      <p:sp>
        <p:nvSpPr>
          <p:cNvPr id="5" name="Oval 4"/>
          <p:cNvSpPr/>
          <p:nvPr/>
        </p:nvSpPr>
        <p:spPr bwMode="auto">
          <a:xfrm>
            <a:off x="3263453" y="2948151"/>
            <a:ext cx="1576552" cy="14661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Started</a:t>
            </a:r>
          </a:p>
        </p:txBody>
      </p:sp>
      <p:sp>
        <p:nvSpPr>
          <p:cNvPr id="7" name="Oval 6"/>
          <p:cNvSpPr/>
          <p:nvPr/>
        </p:nvSpPr>
        <p:spPr bwMode="auto">
          <a:xfrm>
            <a:off x="6632027" y="2940267"/>
            <a:ext cx="1576552" cy="14661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Completed</a:t>
            </a:r>
          </a:p>
        </p:txBody>
      </p:sp>
      <p:sp>
        <p:nvSpPr>
          <p:cNvPr id="8" name="Oval 7"/>
          <p:cNvSpPr/>
          <p:nvPr/>
        </p:nvSpPr>
        <p:spPr bwMode="auto">
          <a:xfrm>
            <a:off x="6632027" y="964322"/>
            <a:ext cx="1576552" cy="14661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Cancelled</a:t>
            </a:r>
          </a:p>
        </p:txBody>
      </p:sp>
      <p:sp>
        <p:nvSpPr>
          <p:cNvPr id="9" name="Oval 8"/>
          <p:cNvSpPr/>
          <p:nvPr/>
        </p:nvSpPr>
        <p:spPr bwMode="auto">
          <a:xfrm>
            <a:off x="6632027" y="4889933"/>
            <a:ext cx="1576552" cy="14661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Error</a:t>
            </a:r>
          </a:p>
        </p:txBody>
      </p:sp>
      <p:cxnSp>
        <p:nvCxnSpPr>
          <p:cNvPr id="14" name="Straight Arrow Connector 13"/>
          <p:cNvCxnSpPr>
            <a:stCxn id="3" idx="0"/>
            <a:endCxn id="5" idx="2"/>
          </p:cNvCxnSpPr>
          <p:nvPr/>
        </p:nvCxnSpPr>
        <p:spPr>
          <a:xfrm>
            <a:off x="2238696" y="3673365"/>
            <a:ext cx="1024757" cy="7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5"/>
            <a:endCxn id="9" idx="2"/>
          </p:cNvCxnSpPr>
          <p:nvPr/>
        </p:nvCxnSpPr>
        <p:spPr>
          <a:xfrm>
            <a:off x="4609124" y="4199626"/>
            <a:ext cx="2022903" cy="1423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6"/>
            <a:endCxn id="7" idx="2"/>
          </p:cNvCxnSpPr>
          <p:nvPr/>
        </p:nvCxnSpPr>
        <p:spPr>
          <a:xfrm flipV="1">
            <a:off x="4840005" y="3673364"/>
            <a:ext cx="1792022" cy="7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7"/>
            <a:endCxn id="8" idx="2"/>
          </p:cNvCxnSpPr>
          <p:nvPr/>
        </p:nvCxnSpPr>
        <p:spPr>
          <a:xfrm flipV="1">
            <a:off x="4609124" y="1697419"/>
            <a:ext cx="2022903" cy="1465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6"/>
            <a:endCxn id="4" idx="3"/>
          </p:cNvCxnSpPr>
          <p:nvPr/>
        </p:nvCxnSpPr>
        <p:spPr>
          <a:xfrm>
            <a:off x="8208579" y="3673364"/>
            <a:ext cx="13085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6"/>
            <a:endCxn id="4" idx="3"/>
          </p:cNvCxnSpPr>
          <p:nvPr/>
        </p:nvCxnSpPr>
        <p:spPr>
          <a:xfrm>
            <a:off x="8208579" y="1697419"/>
            <a:ext cx="1308530" cy="1975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6"/>
            <a:endCxn id="4" idx="3"/>
          </p:cNvCxnSpPr>
          <p:nvPr/>
        </p:nvCxnSpPr>
        <p:spPr>
          <a:xfrm flipV="1">
            <a:off x="8208579" y="3673364"/>
            <a:ext cx="1308530" cy="1949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840005" y="1451197"/>
            <a:ext cx="1387366"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Cancel</a:t>
            </a:r>
          </a:p>
        </p:txBody>
      </p:sp>
      <p:sp>
        <p:nvSpPr>
          <p:cNvPr id="37" name="TextBox 36"/>
          <p:cNvSpPr txBox="1"/>
          <p:nvPr/>
        </p:nvSpPr>
        <p:spPr>
          <a:xfrm>
            <a:off x="8382005" y="3188805"/>
            <a:ext cx="1387366"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Close</a:t>
            </a:r>
          </a:p>
        </p:txBody>
      </p:sp>
      <p:sp>
        <p:nvSpPr>
          <p:cNvPr id="38" name="TextBox 37"/>
          <p:cNvSpPr txBox="1"/>
          <p:nvPr/>
        </p:nvSpPr>
        <p:spPr>
          <a:xfrm>
            <a:off x="2333301" y="3707183"/>
            <a:ext cx="993216"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Start</a:t>
            </a:r>
          </a:p>
        </p:txBody>
      </p:sp>
      <p:sp>
        <p:nvSpPr>
          <p:cNvPr id="39" name="TextBox 38"/>
          <p:cNvSpPr txBox="1"/>
          <p:nvPr/>
        </p:nvSpPr>
        <p:spPr>
          <a:xfrm>
            <a:off x="4903069" y="3288313"/>
            <a:ext cx="1781506"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Completed</a:t>
            </a:r>
          </a:p>
        </p:txBody>
      </p:sp>
      <p:sp>
        <p:nvSpPr>
          <p:cNvPr id="42" name="TextBox 41"/>
          <p:cNvSpPr txBox="1"/>
          <p:nvPr/>
        </p:nvSpPr>
        <p:spPr>
          <a:xfrm>
            <a:off x="4903069" y="5157954"/>
            <a:ext cx="993216"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Error</a:t>
            </a:r>
          </a:p>
        </p:txBody>
      </p:sp>
      <p:cxnSp>
        <p:nvCxnSpPr>
          <p:cNvPr id="44" name="Curved Connector 43"/>
          <p:cNvCxnSpPr>
            <a:stCxn id="5" idx="4"/>
            <a:endCxn id="5" idx="2"/>
          </p:cNvCxnSpPr>
          <p:nvPr/>
        </p:nvCxnSpPr>
        <p:spPr>
          <a:xfrm rot="5400000" flipH="1">
            <a:off x="3291042" y="3653659"/>
            <a:ext cx="733097" cy="788276"/>
          </a:xfrm>
          <a:prstGeom prst="curvedConnector4">
            <a:avLst>
              <a:gd name="adj1" fmla="val -134409"/>
              <a:gd name="adj2" fmla="val 129000"/>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86910" y="5137231"/>
            <a:ext cx="1647657"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Progress</a:t>
            </a:r>
          </a:p>
        </p:txBody>
      </p:sp>
    </p:spTree>
    <p:custDataLst>
      <p:tags r:id="rId1"/>
    </p:custDataLst>
    <p:extLst>
      <p:ext uri="{BB962C8B-B14F-4D97-AF65-F5344CB8AC3E}">
        <p14:creationId xmlns:p14="http://schemas.microsoft.com/office/powerpoint/2010/main" val="193542510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6"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Putting async to work</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3160003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999778" cy="3170099"/>
          </a:xfrm>
          <a:prstGeom prst="rect">
            <a:avLst/>
          </a:prstGeom>
          <a:noFill/>
        </p:spPr>
        <p:txBody>
          <a:bodyPr wrap="square" rtlCol="0">
            <a:spAutoFit/>
          </a:bodyPr>
          <a:lstStyle>
            <a:defPPr>
              <a:defRPr lang="en-US"/>
            </a:defPPr>
            <a:lvl1pPr>
              <a:defRPr sz="5000">
                <a:solidFill>
                  <a:srgbClr val="FFFFFF"/>
                </a:solidFill>
                <a:latin typeface="+mj-lt"/>
              </a:defRPr>
            </a:lvl1pPr>
          </a:lstStyle>
          <a:p>
            <a:r>
              <a:rPr lang="en-US" dirty="0">
                <a:solidFill>
                  <a:schemeClr val="accent5"/>
                </a:solidFill>
              </a:rPr>
              <a:t>What is async?</a:t>
            </a:r>
          </a:p>
          <a:p>
            <a:r>
              <a:rPr lang="en-US" dirty="0">
                <a:solidFill>
                  <a:schemeClr val="accent5"/>
                </a:solidFill>
              </a:rPr>
              <a:t>How does async fix hangs?</a:t>
            </a:r>
          </a:p>
          <a:p>
            <a:r>
              <a:rPr lang="en-US" dirty="0">
                <a:solidFill>
                  <a:schemeClr val="accent5"/>
                </a:solidFill>
              </a:rPr>
              <a:t>How do I use async?</a:t>
            </a:r>
          </a:p>
          <a:p>
            <a:r>
              <a:rPr lang="en-US" dirty="0">
                <a:solidFill>
                  <a:schemeClr val="tx1"/>
                </a:solidFill>
              </a:rPr>
              <a:t>Ben’s 5 top tips</a:t>
            </a:r>
          </a:p>
        </p:txBody>
      </p:sp>
    </p:spTree>
    <p:extLst>
      <p:ext uri="{BB962C8B-B14F-4D97-AF65-F5344CB8AC3E}">
        <p14:creationId xmlns:p14="http://schemas.microsoft.com/office/powerpoint/2010/main" val="273148905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marL="0" indent="0"/>
            <a:r>
              <a:rPr lang="en-US" dirty="0"/>
              <a:t>1) Don’t worry about COM apartments</a:t>
            </a:r>
          </a:p>
        </p:txBody>
      </p:sp>
      <p:sp>
        <p:nvSpPr>
          <p:cNvPr id="2" name="Text Placeholder 1"/>
          <p:cNvSpPr>
            <a:spLocks noGrp="1"/>
          </p:cNvSpPr>
          <p:nvPr>
            <p:ph type="body" sz="quarter" idx="10"/>
          </p:nvPr>
        </p:nvSpPr>
        <p:spPr>
          <a:xfrm>
            <a:off x="519114" y="1447800"/>
            <a:ext cx="11149012" cy="4154984"/>
          </a:xfrm>
        </p:spPr>
        <p:txBody>
          <a:bodyPr/>
          <a:lstStyle/>
          <a:p>
            <a:endParaRPr lang="en-US" sz="3600" dirty="0" smtClean="0"/>
          </a:p>
          <a:p>
            <a:r>
              <a:rPr lang="en-US" sz="3600" dirty="0" smtClean="0"/>
              <a:t>Do think about whether your code is:</a:t>
            </a:r>
          </a:p>
          <a:p>
            <a:pPr lvl="1"/>
            <a:endParaRPr lang="en-US" sz="3600" dirty="0" smtClean="0"/>
          </a:p>
          <a:p>
            <a:pPr lvl="1"/>
            <a:r>
              <a:rPr lang="en-US" sz="3600" dirty="0" smtClean="0"/>
              <a:t>On the UI thread</a:t>
            </a:r>
          </a:p>
          <a:p>
            <a:pPr lvl="1"/>
            <a:endParaRPr lang="en-US" sz="3600" dirty="0" smtClean="0"/>
          </a:p>
          <a:p>
            <a:pPr lvl="1"/>
            <a:r>
              <a:rPr lang="en-US" sz="3600" dirty="0" smtClean="0"/>
              <a:t>Anywhere else</a:t>
            </a:r>
          </a:p>
          <a:p>
            <a:pPr lvl="1"/>
            <a:endParaRPr lang="en-US" sz="3600" dirty="0"/>
          </a:p>
        </p:txBody>
      </p:sp>
    </p:spTree>
    <p:extLst>
      <p:ext uri="{BB962C8B-B14F-4D97-AF65-F5344CB8AC3E}">
        <p14:creationId xmlns:p14="http://schemas.microsoft.com/office/powerpoint/2010/main" val="222383385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Remember to start your operations</a:t>
            </a:r>
            <a:endParaRPr lang="en-US" dirty="0"/>
          </a:p>
        </p:txBody>
      </p:sp>
      <p:sp>
        <p:nvSpPr>
          <p:cNvPr id="3" name="Text Placeholder 2"/>
          <p:cNvSpPr>
            <a:spLocks noGrp="1"/>
          </p:cNvSpPr>
          <p:nvPr>
            <p:ph type="body" sz="quarter" idx="10"/>
          </p:nvPr>
        </p:nvSpPr>
        <p:spPr>
          <a:xfrm>
            <a:off x="519114" y="1447800"/>
            <a:ext cx="8419934" cy="3545586"/>
          </a:xfrm>
        </p:spPr>
        <p:txBody>
          <a:bodyPr/>
          <a:lstStyle/>
          <a:p>
            <a:pPr marL="0" indent="0">
              <a:buNone/>
            </a:pPr>
            <a:endParaRPr lang="en-US" sz="3600" dirty="0" smtClean="0"/>
          </a:p>
          <a:p>
            <a:r>
              <a:rPr lang="en-US" sz="3600" dirty="0" smtClean="0"/>
              <a:t>In C#, you must call await</a:t>
            </a:r>
          </a:p>
          <a:p>
            <a:endParaRPr lang="en-US" sz="3600" dirty="0" smtClean="0"/>
          </a:p>
          <a:p>
            <a:r>
              <a:rPr lang="en-US" sz="3600" dirty="0" smtClean="0"/>
              <a:t>In JS, you must call .then</a:t>
            </a:r>
          </a:p>
          <a:p>
            <a:endParaRPr lang="en-US" sz="3600" dirty="0" smtClean="0"/>
          </a:p>
          <a:p>
            <a:r>
              <a:rPr lang="en-US" sz="3600" dirty="0" smtClean="0"/>
              <a:t>If using the operation object directly, you must call start</a:t>
            </a:r>
            <a:endParaRPr lang="en-US" sz="3600" dirty="0"/>
          </a:p>
        </p:txBody>
      </p:sp>
    </p:spTree>
    <p:extLst>
      <p:ext uri="{BB962C8B-B14F-4D97-AF65-F5344CB8AC3E}">
        <p14:creationId xmlns:p14="http://schemas.microsoft.com/office/powerpoint/2010/main" val="348289401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8829410" cy="3170099"/>
          </a:xfrm>
          <a:prstGeom prst="rect">
            <a:avLst/>
          </a:prstGeom>
          <a:noFill/>
        </p:spPr>
        <p:txBody>
          <a:bodyPr wrap="square" rtlCol="0">
            <a:spAutoFit/>
          </a:bodyPr>
          <a:lstStyle>
            <a:defPPr>
              <a:defRPr lang="en-US"/>
            </a:defPPr>
            <a:lvl1pPr>
              <a:defRPr sz="5000">
                <a:solidFill>
                  <a:srgbClr val="FFFFFF"/>
                </a:solidFill>
                <a:latin typeface="+mj-lt"/>
              </a:defRPr>
            </a:lvl1pPr>
          </a:lstStyle>
          <a:p>
            <a:r>
              <a:rPr lang="en-US" dirty="0" smtClean="0"/>
              <a:t>What is async?</a:t>
            </a:r>
            <a:endParaRPr lang="en-US" dirty="0"/>
          </a:p>
          <a:p>
            <a:r>
              <a:rPr lang="en-US" dirty="0">
                <a:solidFill>
                  <a:schemeClr val="accent5"/>
                </a:solidFill>
              </a:rPr>
              <a:t>How does async fix hangs?</a:t>
            </a:r>
          </a:p>
          <a:p>
            <a:r>
              <a:rPr lang="en-US" dirty="0" smtClean="0">
                <a:solidFill>
                  <a:schemeClr val="accent5"/>
                </a:solidFill>
              </a:rPr>
              <a:t>How do I use async?</a:t>
            </a:r>
          </a:p>
          <a:p>
            <a:r>
              <a:rPr lang="en-US" dirty="0" smtClean="0">
                <a:solidFill>
                  <a:schemeClr val="accent5"/>
                </a:solidFill>
              </a:rPr>
              <a:t>Ben’s 5 top tips</a:t>
            </a:r>
            <a:endParaRPr lang="en-US" dirty="0">
              <a:solidFill>
                <a:schemeClr val="accent5"/>
              </a:solidFill>
            </a:endParaRPr>
          </a:p>
        </p:txBody>
      </p:sp>
    </p:spTree>
    <p:extLst>
      <p:ext uri="{BB962C8B-B14F-4D97-AF65-F5344CB8AC3E}">
        <p14:creationId xmlns:p14="http://schemas.microsoft.com/office/powerpoint/2010/main" val="64336786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File Picker Cancel != Async Cancel</a:t>
            </a:r>
            <a:endParaRPr lang="en-US" dirty="0"/>
          </a:p>
        </p:txBody>
      </p:sp>
      <p:sp>
        <p:nvSpPr>
          <p:cNvPr id="3" name="Text Placeholder 2"/>
          <p:cNvSpPr>
            <a:spLocks noGrp="1"/>
          </p:cNvSpPr>
          <p:nvPr>
            <p:ph type="body" sz="quarter" idx="10"/>
          </p:nvPr>
        </p:nvSpPr>
        <p:spPr>
          <a:xfrm>
            <a:off x="519114" y="1447800"/>
            <a:ext cx="11149012" cy="2326791"/>
          </a:xfrm>
        </p:spPr>
        <p:txBody>
          <a:bodyPr/>
          <a:lstStyle/>
          <a:p>
            <a:endParaRPr lang="en-US" sz="3600" dirty="0" smtClean="0"/>
          </a:p>
          <a:p>
            <a:r>
              <a:rPr lang="en-US" sz="3600" dirty="0" smtClean="0"/>
              <a:t>Pressing Cancel on the file picker returns null</a:t>
            </a:r>
          </a:p>
          <a:p>
            <a:endParaRPr lang="en-US" sz="3600" dirty="0" smtClean="0"/>
          </a:p>
          <a:p>
            <a:r>
              <a:rPr lang="en-US" sz="3600" dirty="0" smtClean="0"/>
              <a:t>“use exceptions for exceptional things”</a:t>
            </a:r>
            <a:endParaRPr lang="en-US" sz="3600" dirty="0"/>
          </a:p>
        </p:txBody>
      </p:sp>
    </p:spTree>
    <p:extLst>
      <p:ext uri="{BB962C8B-B14F-4D97-AF65-F5344CB8AC3E}">
        <p14:creationId xmlns:p14="http://schemas.microsoft.com/office/powerpoint/2010/main" val="292961148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Don’t worry about </a:t>
            </a:r>
            <a:r>
              <a:rPr lang="en-US" dirty="0" err="1" smtClean="0"/>
              <a:t>Dispatcher.Invoke</a:t>
            </a:r>
            <a:r>
              <a:rPr lang="en-US" dirty="0" smtClean="0"/>
              <a:t>…</a:t>
            </a:r>
            <a:endParaRPr lang="en-US" dirty="0"/>
          </a:p>
        </p:txBody>
      </p:sp>
      <p:sp>
        <p:nvSpPr>
          <p:cNvPr id="3" name="Text Placeholder 2"/>
          <p:cNvSpPr>
            <a:spLocks noGrp="1"/>
          </p:cNvSpPr>
          <p:nvPr>
            <p:ph type="body" sz="quarter" idx="10"/>
          </p:nvPr>
        </p:nvSpPr>
        <p:spPr>
          <a:xfrm>
            <a:off x="519114" y="1447800"/>
            <a:ext cx="11149012" cy="2825389"/>
          </a:xfrm>
        </p:spPr>
        <p:txBody>
          <a:bodyPr/>
          <a:lstStyle/>
          <a:p>
            <a:endParaRPr lang="en-US" sz="3600" dirty="0" smtClean="0"/>
          </a:p>
          <a:p>
            <a:r>
              <a:rPr lang="en-US" sz="3600" dirty="0" smtClean="0"/>
              <a:t>Callbacks run on the same thread they are created on.</a:t>
            </a:r>
          </a:p>
          <a:p>
            <a:endParaRPr lang="en-US" sz="3600" dirty="0" smtClean="0"/>
          </a:p>
          <a:p>
            <a:r>
              <a:rPr lang="en-US" sz="3600" dirty="0" smtClean="0"/>
              <a:t>If you take control of where your code runs, then you </a:t>
            </a:r>
            <a:r>
              <a:rPr lang="en-US" sz="3600" i="1" dirty="0" smtClean="0"/>
              <a:t>do</a:t>
            </a:r>
            <a:r>
              <a:rPr lang="en-US" sz="3600" dirty="0" smtClean="0"/>
              <a:t> need to worry about it.</a:t>
            </a:r>
            <a:endParaRPr lang="en-US" sz="3600" dirty="0"/>
          </a:p>
        </p:txBody>
      </p:sp>
    </p:spTree>
    <p:extLst>
      <p:ext uri="{BB962C8B-B14F-4D97-AF65-F5344CB8AC3E}">
        <p14:creationId xmlns:p14="http://schemas.microsoft.com/office/powerpoint/2010/main" val="26191502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Don’t worry about concurrency…</a:t>
            </a:r>
            <a:endParaRPr lang="en-US" dirty="0"/>
          </a:p>
        </p:txBody>
      </p:sp>
      <p:sp>
        <p:nvSpPr>
          <p:cNvPr id="3" name="Text Placeholder 2"/>
          <p:cNvSpPr>
            <a:spLocks noGrp="1"/>
          </p:cNvSpPr>
          <p:nvPr>
            <p:ph type="body" sz="quarter" idx="10"/>
          </p:nvPr>
        </p:nvSpPr>
        <p:spPr>
          <a:xfrm>
            <a:off x="519114" y="1447800"/>
            <a:ext cx="11149012" cy="3410164"/>
          </a:xfrm>
        </p:spPr>
        <p:txBody>
          <a:bodyPr/>
          <a:lstStyle/>
          <a:p>
            <a:pPr marL="0" indent="0">
              <a:buNone/>
            </a:pPr>
            <a:r>
              <a:rPr lang="en-US" sz="3600" dirty="0" smtClean="0"/>
              <a:t>… unless you’re introducing it yourself.</a:t>
            </a:r>
          </a:p>
          <a:p>
            <a:pPr marL="0" indent="0">
              <a:buNone/>
            </a:pPr>
            <a:endParaRPr lang="en-US" sz="3600" dirty="0"/>
          </a:p>
          <a:p>
            <a:r>
              <a:rPr lang="en-US" sz="3600" dirty="0" err="1" smtClean="0"/>
              <a:t>Windows.System.Threading</a:t>
            </a:r>
            <a:endParaRPr lang="en-US" sz="3600" dirty="0" smtClean="0"/>
          </a:p>
          <a:p>
            <a:pPr marL="0" indent="0">
              <a:buNone/>
            </a:pPr>
            <a:endParaRPr lang="en-US" sz="3600" dirty="0" smtClean="0"/>
          </a:p>
          <a:p>
            <a:r>
              <a:rPr lang="en-US" sz="3600" dirty="0" smtClean="0"/>
              <a:t>Allow callbacks to run anywhere</a:t>
            </a:r>
            <a:endParaRPr lang="en-US" sz="3600" dirty="0"/>
          </a:p>
          <a:p>
            <a:pPr marL="0" indent="0">
              <a:buNone/>
            </a:pPr>
            <a:endParaRPr lang="en-US" sz="2400" dirty="0"/>
          </a:p>
        </p:txBody>
      </p:sp>
    </p:spTree>
    <p:extLst>
      <p:ext uri="{BB962C8B-B14F-4D97-AF65-F5344CB8AC3E}">
        <p14:creationId xmlns:p14="http://schemas.microsoft.com/office/powerpoint/2010/main" val="62638552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race here?</a:t>
            </a:r>
            <a:endParaRPr lang="en-US" dirty="0"/>
          </a:p>
        </p:txBody>
      </p:sp>
      <p:sp>
        <p:nvSpPr>
          <p:cNvPr id="4" name="Text Placeholder 3"/>
          <p:cNvSpPr>
            <a:spLocks noGrp="1"/>
          </p:cNvSpPr>
          <p:nvPr>
            <p:ph type="body" sz="quarter" idx="10"/>
          </p:nvPr>
        </p:nvSpPr>
        <p:spPr>
          <a:xfrm>
            <a:off x="519115" y="1905001"/>
            <a:ext cx="11149012" cy="4727448"/>
          </a:xfrm>
        </p:spPr>
        <p:txBody>
          <a:bodyPr/>
          <a:lstStyle/>
          <a:p>
            <a:r>
              <a:rPr lang="en-US" dirty="0">
                <a:solidFill>
                  <a:srgbClr val="0000FF"/>
                </a:solidFill>
                <a:highlight>
                  <a:srgbClr val="FFFFFF"/>
                </a:highlight>
                <a:latin typeface="Consolas"/>
              </a:rPr>
              <a:t>auto</a:t>
            </a:r>
            <a:r>
              <a:rPr lang="en-US" dirty="0">
                <a:solidFill>
                  <a:srgbClr val="000000"/>
                </a:solidFill>
                <a:highlight>
                  <a:srgbClr val="FFFFFF"/>
                </a:highlight>
                <a:latin typeface="Consolas"/>
              </a:rPr>
              <a:t> operation = picker-&gt;</a:t>
            </a:r>
            <a:r>
              <a:rPr lang="en-US" dirty="0" err="1">
                <a:solidFill>
                  <a:srgbClr val="000000"/>
                </a:solidFill>
                <a:highlight>
                  <a:srgbClr val="FFFFFF"/>
                </a:highlight>
                <a:latin typeface="Consolas"/>
              </a:rPr>
              <a:t>PickSingleFileAsync</a:t>
            </a:r>
            <a:r>
              <a:rPr lang="en-US" dirty="0">
                <a:solidFill>
                  <a:srgbClr val="000000"/>
                </a:solidFill>
                <a:highlight>
                  <a:srgbClr val="FFFFFF"/>
                </a:highlight>
                <a:latin typeface="Consolas"/>
              </a:rPr>
              <a:t>();</a:t>
            </a:r>
          </a:p>
          <a:p>
            <a:r>
              <a:rPr lang="en-US" dirty="0">
                <a:solidFill>
                  <a:srgbClr val="000000"/>
                </a:solidFill>
                <a:highlight>
                  <a:srgbClr val="FFFFFF"/>
                </a:highlight>
                <a:latin typeface="Consolas"/>
              </a:rPr>
              <a:t>operation-&gt;Completed = </a:t>
            </a:r>
            <a:r>
              <a:rPr lang="en-US" dirty="0">
                <a:solidFill>
                  <a:srgbClr val="0000FF"/>
                </a:solidFill>
                <a:highlight>
                  <a:srgbClr val="FFFFFF"/>
                </a:highlight>
                <a:latin typeface="Consolas"/>
              </a:rPr>
              <a:t>ref</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r>
              <a:rPr lang="en-US" dirty="0" err="1" smtClean="0">
                <a:solidFill>
                  <a:srgbClr val="2B91AF"/>
                </a:solidFill>
                <a:highlight>
                  <a:srgbClr val="FFFFFF"/>
                </a:highlight>
                <a:latin typeface="Consolas"/>
              </a:rPr>
              <a:t>AsyncOperationCompletedHandler</a:t>
            </a:r>
            <a:r>
              <a:rPr lang="en-US" dirty="0" smtClean="0">
                <a:solidFill>
                  <a:srgbClr val="000000"/>
                </a:solidFill>
                <a:highlight>
                  <a:srgbClr val="FFFFFF"/>
                </a:highlight>
                <a:latin typeface="Consolas"/>
              </a:rPr>
              <a:t>&lt;</a:t>
            </a:r>
            <a:r>
              <a:rPr lang="en-US" dirty="0" err="1" smtClean="0">
                <a:solidFill>
                  <a:srgbClr val="2B91AF"/>
                </a:solidFill>
                <a:highlight>
                  <a:srgbClr val="FFFFFF"/>
                </a:highlight>
                <a:latin typeface="Consolas"/>
              </a:rPr>
              <a:t>StorageFile</a:t>
            </a:r>
            <a:r>
              <a:rPr lang="en-US" dirty="0">
                <a:solidFill>
                  <a:srgbClr val="000000"/>
                </a:solidFill>
                <a:highlight>
                  <a:srgbClr val="FFFFFF"/>
                </a:highlight>
                <a:latin typeface="Consolas"/>
              </a:rPr>
              <a:t>^&gt;( </a:t>
            </a:r>
            <a:endParaRPr lang="en-US" dirty="0" smtClean="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r>
              <a:rPr lang="en-US" dirty="0">
                <a:solidFill>
                  <a:srgbClr val="0000FF"/>
                </a:solidFill>
                <a:highlight>
                  <a:srgbClr val="FFFFFF"/>
                </a:highlight>
                <a:latin typeface="Consolas"/>
              </a:rPr>
              <a:t>this</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IAsyncOperation</a:t>
            </a:r>
            <a:r>
              <a:rPr lang="en-US" dirty="0">
                <a:solidFill>
                  <a:srgbClr val="000000"/>
                </a:solidFill>
                <a:highlight>
                  <a:srgbClr val="FFFFFF"/>
                </a:highlight>
                <a:latin typeface="Consolas"/>
              </a:rPr>
              <a:t>&lt;</a:t>
            </a:r>
            <a:r>
              <a:rPr lang="en-US" dirty="0" err="1">
                <a:solidFill>
                  <a:srgbClr val="2B91AF"/>
                </a:solidFill>
                <a:highlight>
                  <a:srgbClr val="FFFFFF"/>
                </a:highlight>
                <a:latin typeface="Consolas"/>
              </a:rPr>
              <a:t>StorageFile</a:t>
            </a:r>
            <a:r>
              <a:rPr lang="en-US" dirty="0">
                <a:solidFill>
                  <a:srgbClr val="000000"/>
                </a:solidFill>
                <a:highlight>
                  <a:srgbClr val="FFFFFF"/>
                </a:highlight>
                <a:latin typeface="Consolas"/>
              </a:rPr>
              <a:t>^&gt; ^ </a:t>
            </a:r>
            <a:r>
              <a:rPr lang="en-US" i="1" dirty="0">
                <a:solidFill>
                  <a:srgbClr val="000000"/>
                </a:solidFill>
                <a:highlight>
                  <a:srgbClr val="FFFFFF"/>
                </a:highlight>
                <a:latin typeface="Consolas"/>
              </a:rPr>
              <a:t>op</a:t>
            </a:r>
            <a:r>
              <a:rPr lang="en-US" dirty="0">
                <a:solidFill>
                  <a:srgbClr val="000000"/>
                </a:solidFill>
                <a:highlight>
                  <a:srgbClr val="FFFFFF"/>
                </a:highlight>
                <a:latin typeface="Consolas"/>
              </a:rPr>
              <a:t>)</a:t>
            </a:r>
          </a:p>
          <a:p>
            <a:r>
              <a:rPr lang="en-US" dirty="0" smtClean="0">
                <a:solidFill>
                  <a:srgbClr val="000000"/>
                </a:solidFill>
                <a:highlight>
                  <a:srgbClr val="FFFFFF"/>
                </a:highlight>
                <a:latin typeface="Consolas"/>
              </a:rPr>
              <a:t>	{</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MyButton</a:t>
            </a:r>
            <a:r>
              <a:rPr lang="en-US" dirty="0" smtClean="0">
                <a:solidFill>
                  <a:srgbClr val="000000"/>
                </a:solidFill>
                <a:highlight>
                  <a:srgbClr val="FFFFFF"/>
                </a:highlight>
                <a:latin typeface="Consolas"/>
              </a:rPr>
              <a:t>-</a:t>
            </a:r>
            <a:r>
              <a:rPr lang="en-US" dirty="0">
                <a:solidFill>
                  <a:srgbClr val="000000"/>
                </a:solidFill>
                <a:highlight>
                  <a:srgbClr val="FFFFFF"/>
                </a:highlight>
                <a:latin typeface="Consolas"/>
              </a:rPr>
              <a:t>&gt;</a:t>
            </a:r>
            <a:r>
              <a:rPr lang="en-US" dirty="0" err="1">
                <a:solidFill>
                  <a:srgbClr val="000000"/>
                </a:solidFill>
                <a:highlight>
                  <a:srgbClr val="FFFFFF"/>
                </a:highlight>
                <a:latin typeface="Consolas"/>
              </a:rPr>
              <a:t>IsEnabled</a:t>
            </a:r>
            <a:r>
              <a:rPr lang="en-US" dirty="0">
                <a:solidFill>
                  <a:srgbClr val="000000"/>
                </a:solidFill>
                <a:highlight>
                  <a:srgbClr val="FFFFFF"/>
                </a:highlight>
                <a:latin typeface="Consolas"/>
              </a:rPr>
              <a:t> = </a:t>
            </a:r>
            <a:r>
              <a:rPr lang="en-US" dirty="0">
                <a:solidFill>
                  <a:srgbClr val="0000FF"/>
                </a:solidFill>
                <a:highlight>
                  <a:srgbClr val="FFFFFF"/>
                </a:highlight>
                <a:latin typeface="Consolas"/>
              </a:rPr>
              <a:t>true</a:t>
            </a:r>
            <a:r>
              <a:rPr lang="en-US" dirty="0">
                <a:solidFill>
                  <a:srgbClr val="000000"/>
                </a:solidFill>
                <a:highlight>
                  <a:srgbClr val="FFFFFF"/>
                </a:highlight>
                <a:latin typeface="Consolas"/>
              </a:rPr>
              <a:t>;</a:t>
            </a:r>
          </a:p>
          <a:p>
            <a:r>
              <a:rPr lang="en-US" dirty="0" smtClean="0">
                <a:solidFill>
                  <a:srgbClr val="000000"/>
                </a:solidFill>
                <a:highlight>
                  <a:srgbClr val="FFFFFF"/>
                </a:highlight>
                <a:latin typeface="Consolas"/>
              </a:rPr>
              <a:t>	});</a:t>
            </a:r>
          </a:p>
          <a:p>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operation-&gt;Start();</a:t>
            </a:r>
          </a:p>
          <a:p>
            <a:endParaRPr lang="en-US" dirty="0" smtClean="0">
              <a:solidFill>
                <a:srgbClr val="000000"/>
              </a:solidFill>
              <a:highlight>
                <a:srgbClr val="FFFFFF"/>
              </a:highlight>
              <a:latin typeface="Consolas"/>
            </a:endParaRPr>
          </a:p>
          <a:p>
            <a:r>
              <a:rPr lang="en-US" dirty="0" err="1" smtClean="0">
                <a:solidFill>
                  <a:srgbClr val="000000"/>
                </a:solidFill>
                <a:highlight>
                  <a:srgbClr val="FFFFFF"/>
                </a:highlight>
                <a:latin typeface="Consolas"/>
              </a:rPr>
              <a:t>MyButton</a:t>
            </a:r>
            <a:r>
              <a:rPr lang="en-US" dirty="0" smtClean="0">
                <a:solidFill>
                  <a:srgbClr val="000000"/>
                </a:solidFill>
                <a:highlight>
                  <a:srgbClr val="FFFFFF"/>
                </a:highlight>
                <a:latin typeface="Consolas"/>
              </a:rPr>
              <a:t>-</a:t>
            </a:r>
            <a:r>
              <a:rPr lang="en-US" dirty="0">
                <a:solidFill>
                  <a:srgbClr val="000000"/>
                </a:solidFill>
                <a:highlight>
                  <a:srgbClr val="FFFFFF"/>
                </a:highlight>
                <a:latin typeface="Consolas"/>
              </a:rPr>
              <a:t>&gt;</a:t>
            </a:r>
            <a:r>
              <a:rPr lang="en-US" dirty="0" err="1">
                <a:solidFill>
                  <a:srgbClr val="000000"/>
                </a:solidFill>
                <a:highlight>
                  <a:srgbClr val="FFFFFF"/>
                </a:highlight>
                <a:latin typeface="Consolas"/>
              </a:rPr>
              <a:t>IsEnabled</a:t>
            </a:r>
            <a:r>
              <a:rPr lang="en-US" dirty="0">
                <a:solidFill>
                  <a:srgbClr val="000000"/>
                </a:solidFill>
                <a:highlight>
                  <a:srgbClr val="FFFFFF"/>
                </a:highlight>
                <a:latin typeface="Consolas"/>
              </a:rPr>
              <a:t> = </a:t>
            </a:r>
            <a:r>
              <a:rPr lang="en-US" dirty="0">
                <a:solidFill>
                  <a:srgbClr val="0000FF"/>
                </a:solidFill>
                <a:highlight>
                  <a:srgbClr val="FFFFFF"/>
                </a:highlight>
                <a:latin typeface="Consolas"/>
              </a:rPr>
              <a:t>false</a:t>
            </a:r>
            <a:r>
              <a:rPr lang="en-US" dirty="0">
                <a:solidFill>
                  <a:srgbClr val="000000"/>
                </a:solidFill>
                <a:highlight>
                  <a:srgbClr val="FFFFFF"/>
                </a:highlight>
                <a:latin typeface="Consolas"/>
              </a:rPr>
              <a:t>;</a:t>
            </a:r>
          </a:p>
          <a:p>
            <a:endParaRPr lang="en-US" dirty="0"/>
          </a:p>
        </p:txBody>
      </p:sp>
      <p:sp>
        <p:nvSpPr>
          <p:cNvPr id="5" name="Rectangle 4"/>
          <p:cNvSpPr/>
          <p:nvPr/>
        </p:nvSpPr>
        <p:spPr bwMode="auto">
          <a:xfrm>
            <a:off x="394138" y="5754414"/>
            <a:ext cx="5044965" cy="520262"/>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2154621" y="3746938"/>
            <a:ext cx="5044965" cy="520262"/>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5454554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marL="0" indent="0" algn="ctr"/>
            <a:r>
              <a:rPr lang="en-US" dirty="0" smtClean="0">
                <a:latin typeface="+mn-lt"/>
              </a:rPr>
              <a:t>The Windows Runtime makes it easier than ever before to build apps that don’t hang.</a:t>
            </a:r>
            <a:endParaRPr lang="en-US" dirty="0">
              <a:latin typeface="+mn-lt"/>
            </a:endParaRPr>
          </a:p>
        </p:txBody>
      </p:sp>
    </p:spTree>
    <p:extLst>
      <p:ext uri="{BB962C8B-B14F-4D97-AF65-F5344CB8AC3E}">
        <p14:creationId xmlns:p14="http://schemas.microsoft.com/office/powerpoint/2010/main" val="266445451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116378" y="1447800"/>
            <a:ext cx="12402589" cy="4431983"/>
          </a:xfrm>
        </p:spPr>
        <p:txBody>
          <a:bodyPr/>
          <a:lstStyle/>
          <a:p>
            <a:pPr marL="914400" lvl="1" indent="-457200">
              <a:lnSpc>
                <a:spcPct val="100000"/>
              </a:lnSpc>
              <a:spcBef>
                <a:spcPts val="0"/>
              </a:spcBef>
              <a:buSzTx/>
            </a:pPr>
            <a:r>
              <a:rPr lang="en-US" sz="3200" dirty="0">
                <a:solidFill>
                  <a:schemeClr val="tx1"/>
                </a:solidFill>
              </a:rPr>
              <a:t>NET</a:t>
            </a:r>
          </a:p>
          <a:p>
            <a:pPr marL="1317625" lvl="2" indent="-457200">
              <a:lnSpc>
                <a:spcPct val="100000"/>
              </a:lnSpc>
              <a:spcBef>
                <a:spcPts val="0"/>
              </a:spcBef>
              <a:buClrTx/>
              <a:buSzTx/>
            </a:pPr>
            <a:r>
              <a:rPr lang="en-US" sz="3200" dirty="0" smtClean="0">
                <a:solidFill>
                  <a:schemeClr val="tx1"/>
                </a:solidFill>
              </a:rPr>
              <a:t>TOOL-816T: Future directions </a:t>
            </a:r>
            <a:r>
              <a:rPr lang="en-US" sz="3200" dirty="0">
                <a:solidFill>
                  <a:schemeClr val="tx1"/>
                </a:solidFill>
              </a:rPr>
              <a:t>for C# &amp; </a:t>
            </a:r>
            <a:r>
              <a:rPr lang="en-US" sz="3200" dirty="0" smtClean="0">
                <a:solidFill>
                  <a:schemeClr val="tx1"/>
                </a:solidFill>
              </a:rPr>
              <a:t>VB</a:t>
            </a:r>
            <a:endParaRPr lang="en-US" sz="3200" dirty="0">
              <a:solidFill>
                <a:schemeClr val="tx1"/>
              </a:solidFill>
            </a:endParaRPr>
          </a:p>
          <a:p>
            <a:pPr marL="1317625" lvl="2" indent="-457200">
              <a:lnSpc>
                <a:spcPct val="100000"/>
              </a:lnSpc>
              <a:spcBef>
                <a:spcPts val="0"/>
              </a:spcBef>
              <a:buClrTx/>
              <a:buSzTx/>
            </a:pPr>
            <a:r>
              <a:rPr lang="en-US" sz="3200" dirty="0" smtClean="0">
                <a:solidFill>
                  <a:schemeClr val="tx1"/>
                </a:solidFill>
              </a:rPr>
              <a:t>TOOL-810T: Async made simple in Windows 8, with C</a:t>
            </a:r>
            <a:r>
              <a:rPr lang="en-US" sz="3200" dirty="0">
                <a:solidFill>
                  <a:schemeClr val="tx1"/>
                </a:solidFill>
              </a:rPr>
              <a:t># &amp; </a:t>
            </a:r>
            <a:r>
              <a:rPr lang="en-US" sz="3200" dirty="0" smtClean="0">
                <a:solidFill>
                  <a:schemeClr val="tx1"/>
                </a:solidFill>
              </a:rPr>
              <a:t>VB</a:t>
            </a:r>
            <a:endParaRPr lang="en-US" sz="3200" dirty="0">
              <a:solidFill>
                <a:schemeClr val="tx1"/>
              </a:solidFill>
            </a:endParaRPr>
          </a:p>
          <a:p>
            <a:pPr marL="1317625" lvl="2" indent="-457200">
              <a:lnSpc>
                <a:spcPct val="100000"/>
              </a:lnSpc>
              <a:spcBef>
                <a:spcPts val="0"/>
              </a:spcBef>
              <a:buClrTx/>
              <a:buSzTx/>
            </a:pPr>
            <a:r>
              <a:rPr lang="en-US" sz="3200" dirty="0" smtClean="0">
                <a:solidFill>
                  <a:schemeClr val="tx1"/>
                </a:solidFill>
              </a:rPr>
              <a:t>TOOL-829T: The </a:t>
            </a:r>
            <a:r>
              <a:rPr lang="en-US" sz="3200" dirty="0">
                <a:solidFill>
                  <a:schemeClr val="tx1"/>
                </a:solidFill>
              </a:rPr>
              <a:t>Zen of </a:t>
            </a:r>
            <a:r>
              <a:rPr lang="en-US" sz="3200" dirty="0" smtClean="0">
                <a:solidFill>
                  <a:schemeClr val="tx1"/>
                </a:solidFill>
              </a:rPr>
              <a:t>Async</a:t>
            </a:r>
            <a:endParaRPr lang="en-US" sz="3200" dirty="0">
              <a:solidFill>
                <a:schemeClr val="tx1"/>
              </a:solidFill>
            </a:endParaRPr>
          </a:p>
          <a:p>
            <a:pPr marL="914400" lvl="1" indent="-457200">
              <a:lnSpc>
                <a:spcPct val="100000"/>
              </a:lnSpc>
              <a:spcBef>
                <a:spcPts val="0"/>
              </a:spcBef>
              <a:buClrTx/>
              <a:buSzTx/>
            </a:pPr>
            <a:r>
              <a:rPr lang="en-US" sz="3200" dirty="0">
                <a:solidFill>
                  <a:schemeClr val="tx1"/>
                </a:solidFill>
              </a:rPr>
              <a:t>JavaScript</a:t>
            </a:r>
          </a:p>
          <a:p>
            <a:pPr marL="1317625" lvl="2" indent="-457200">
              <a:lnSpc>
                <a:spcPct val="100000"/>
              </a:lnSpc>
              <a:spcBef>
                <a:spcPts val="0"/>
              </a:spcBef>
              <a:buClrTx/>
              <a:buSzTx/>
            </a:pPr>
            <a:r>
              <a:rPr lang="en-US" sz="3200" dirty="0" smtClean="0">
                <a:solidFill>
                  <a:schemeClr val="tx1"/>
                </a:solidFill>
              </a:rPr>
              <a:t>TOOL-533T: Using </a:t>
            </a:r>
            <a:r>
              <a:rPr lang="en-US" sz="3200" dirty="0">
                <a:solidFill>
                  <a:schemeClr val="tx1"/>
                </a:solidFill>
              </a:rPr>
              <a:t>the Windows </a:t>
            </a:r>
            <a:r>
              <a:rPr lang="en-US" sz="3200" dirty="0" smtClean="0">
                <a:solidFill>
                  <a:schemeClr val="tx1"/>
                </a:solidFill>
              </a:rPr>
              <a:t>Runtime </a:t>
            </a:r>
            <a:r>
              <a:rPr lang="en-US" sz="3200" dirty="0">
                <a:solidFill>
                  <a:schemeClr val="tx1"/>
                </a:solidFill>
              </a:rPr>
              <a:t>from </a:t>
            </a:r>
            <a:r>
              <a:rPr lang="en-US" sz="3200" dirty="0" smtClean="0">
                <a:solidFill>
                  <a:schemeClr val="tx1"/>
                </a:solidFill>
              </a:rPr>
              <a:t>JavaScript</a:t>
            </a:r>
            <a:endParaRPr lang="en-US" sz="3200" dirty="0">
              <a:solidFill>
                <a:schemeClr val="tx1"/>
              </a:solidFill>
            </a:endParaRPr>
          </a:p>
          <a:p>
            <a:pPr marL="1317625" lvl="2" indent="-457200">
              <a:lnSpc>
                <a:spcPct val="100000"/>
              </a:lnSpc>
              <a:spcBef>
                <a:spcPts val="0"/>
              </a:spcBef>
              <a:buClrTx/>
              <a:buSzTx/>
            </a:pPr>
            <a:r>
              <a:rPr lang="en-US" sz="3200" dirty="0" smtClean="0">
                <a:solidFill>
                  <a:schemeClr val="tx1"/>
                </a:solidFill>
              </a:rPr>
              <a:t>TOOL-501T: Introducing </a:t>
            </a:r>
            <a:r>
              <a:rPr lang="en-US" sz="3200" dirty="0">
                <a:solidFill>
                  <a:schemeClr val="tx1"/>
                </a:solidFill>
              </a:rPr>
              <a:t>the Windows Libraries for </a:t>
            </a:r>
            <a:r>
              <a:rPr lang="en-US" sz="3200" dirty="0" smtClean="0">
                <a:solidFill>
                  <a:schemeClr val="tx1"/>
                </a:solidFill>
              </a:rPr>
              <a:t>JavaScript</a:t>
            </a:r>
            <a:endParaRPr lang="en-US" sz="3200" dirty="0">
              <a:solidFill>
                <a:schemeClr val="tx1"/>
              </a:solidFill>
            </a:endParaRPr>
          </a:p>
          <a:p>
            <a:pPr marL="914400" lvl="1" indent="-457200">
              <a:lnSpc>
                <a:spcPct val="100000"/>
              </a:lnSpc>
              <a:spcBef>
                <a:spcPts val="0"/>
              </a:spcBef>
              <a:buClrTx/>
              <a:buSzTx/>
            </a:pPr>
            <a:r>
              <a:rPr lang="en-US" sz="3200" dirty="0">
                <a:solidFill>
                  <a:schemeClr val="tx1"/>
                </a:solidFill>
              </a:rPr>
              <a:t>C++</a:t>
            </a:r>
          </a:p>
          <a:p>
            <a:pPr marL="1317625" lvl="2" indent="-457200">
              <a:lnSpc>
                <a:spcPct val="100000"/>
              </a:lnSpc>
              <a:spcBef>
                <a:spcPts val="0"/>
              </a:spcBef>
              <a:buClrTx/>
              <a:buSzTx/>
            </a:pPr>
            <a:r>
              <a:rPr lang="en-US" sz="3200" dirty="0" smtClean="0">
                <a:solidFill>
                  <a:schemeClr val="tx1"/>
                </a:solidFill>
              </a:rPr>
              <a:t>TOOL-532T: Using </a:t>
            </a:r>
            <a:r>
              <a:rPr lang="en-US" sz="3200" dirty="0">
                <a:solidFill>
                  <a:schemeClr val="tx1"/>
                </a:solidFill>
              </a:rPr>
              <a:t>the Windows </a:t>
            </a:r>
            <a:r>
              <a:rPr lang="en-US" sz="3200" dirty="0" smtClean="0">
                <a:solidFill>
                  <a:schemeClr val="tx1"/>
                </a:solidFill>
              </a:rPr>
              <a:t>Runtime </a:t>
            </a:r>
            <a:r>
              <a:rPr lang="en-US" sz="3200" dirty="0">
                <a:solidFill>
                  <a:schemeClr val="tx1"/>
                </a:solidFill>
              </a:rPr>
              <a:t>from C</a:t>
            </a: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14386317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447800"/>
            <a:ext cx="11149012" cy="3594830"/>
          </a:xfrm>
        </p:spPr>
        <p:txBody>
          <a:bodyPr/>
          <a:lstStyle/>
          <a:p>
            <a:pPr marL="285750" indent="-285750"/>
            <a:r>
              <a:rPr lang="en-US" dirty="0" smtClean="0">
                <a:hlinkClick r:id="rId2"/>
              </a:rPr>
              <a:t>The </a:t>
            </a:r>
            <a:r>
              <a:rPr lang="en-US" dirty="0">
                <a:hlinkClick r:id="rId2"/>
              </a:rPr>
              <a:t>Windows Runtime</a:t>
            </a:r>
            <a:endParaRPr lang="en-US" dirty="0"/>
          </a:p>
          <a:p>
            <a:pPr marL="285750" indent="-285750"/>
            <a:r>
              <a:rPr lang="en-US" dirty="0">
                <a:hlinkClick r:id="rId3"/>
              </a:rPr>
              <a:t>Windows Runtime Design</a:t>
            </a:r>
            <a:endParaRPr lang="en-US" dirty="0"/>
          </a:p>
          <a:p>
            <a:endParaRPr lang="en-US" dirty="0"/>
          </a:p>
          <a:p>
            <a:endParaRPr lang="en-US" dirty="0"/>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41958390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91255962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08484849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 Methods vs. Events</a:t>
            </a:r>
            <a:endParaRPr lang="en-US" dirty="0"/>
          </a:p>
        </p:txBody>
      </p:sp>
      <p:sp>
        <p:nvSpPr>
          <p:cNvPr id="3" name="Text Placeholder 2"/>
          <p:cNvSpPr>
            <a:spLocks noGrp="1"/>
          </p:cNvSpPr>
          <p:nvPr>
            <p:ph type="body" idx="1"/>
          </p:nvPr>
        </p:nvSpPr>
        <p:spPr>
          <a:xfrm>
            <a:off x="519113" y="1582189"/>
            <a:ext cx="5486400" cy="553998"/>
          </a:xfrm>
          <a:solidFill>
            <a:schemeClr val="accent2"/>
          </a:solidFill>
        </p:spPr>
        <p:txBody>
          <a:bodyPr/>
          <a:lstStyle/>
          <a:p>
            <a:pPr algn="ctr"/>
            <a:r>
              <a:rPr lang="en-US" sz="4000" dirty="0" smtClean="0"/>
              <a:t>Async</a:t>
            </a:r>
            <a:endParaRPr lang="en-US" sz="4000" dirty="0"/>
          </a:p>
        </p:txBody>
      </p:sp>
      <p:sp>
        <p:nvSpPr>
          <p:cNvPr id="4" name="Content Placeholder 3"/>
          <p:cNvSpPr>
            <a:spLocks noGrp="1"/>
          </p:cNvSpPr>
          <p:nvPr>
            <p:ph sz="half" idx="2"/>
          </p:nvPr>
        </p:nvSpPr>
        <p:spPr>
          <a:xfrm>
            <a:off x="507868" y="2511984"/>
            <a:ext cx="5484971" cy="1107996"/>
          </a:xfrm>
        </p:spPr>
        <p:txBody>
          <a:bodyPr/>
          <a:lstStyle/>
          <a:p>
            <a:pPr marL="0" indent="0" algn="ctr">
              <a:buNone/>
            </a:pPr>
            <a:r>
              <a:rPr lang="en-US" sz="4000" dirty="0" smtClean="0"/>
              <a:t>“Get me a bottle of water.”</a:t>
            </a:r>
            <a:endParaRPr lang="en-US" sz="4000" dirty="0"/>
          </a:p>
        </p:txBody>
      </p:sp>
      <p:sp>
        <p:nvSpPr>
          <p:cNvPr id="5" name="Text Placeholder 4"/>
          <p:cNvSpPr>
            <a:spLocks noGrp="1"/>
          </p:cNvSpPr>
          <p:nvPr>
            <p:ph type="body" sz="quarter" idx="3"/>
          </p:nvPr>
        </p:nvSpPr>
        <p:spPr>
          <a:xfrm>
            <a:off x="6181725" y="1582189"/>
            <a:ext cx="5486400" cy="553998"/>
          </a:xfrm>
          <a:solidFill>
            <a:schemeClr val="accent2"/>
          </a:solidFill>
        </p:spPr>
        <p:txBody>
          <a:bodyPr/>
          <a:lstStyle/>
          <a:p>
            <a:pPr algn="ctr"/>
            <a:r>
              <a:rPr lang="en-US" sz="4000" dirty="0" smtClean="0"/>
              <a:t>Event</a:t>
            </a:r>
            <a:endParaRPr lang="en-US" sz="4000" dirty="0"/>
          </a:p>
        </p:txBody>
      </p:sp>
      <p:sp>
        <p:nvSpPr>
          <p:cNvPr id="6" name="Content Placeholder 5"/>
          <p:cNvSpPr>
            <a:spLocks noGrp="1"/>
          </p:cNvSpPr>
          <p:nvPr>
            <p:ph sz="quarter" idx="4"/>
          </p:nvPr>
        </p:nvSpPr>
        <p:spPr>
          <a:xfrm>
            <a:off x="6181725" y="2511986"/>
            <a:ext cx="5486400" cy="1107996"/>
          </a:xfrm>
        </p:spPr>
        <p:txBody>
          <a:bodyPr/>
          <a:lstStyle/>
          <a:p>
            <a:pPr marL="0" indent="0" algn="ctr">
              <a:buNone/>
            </a:pPr>
            <a:r>
              <a:rPr lang="en-US" sz="4000" dirty="0" smtClean="0"/>
              <a:t>“Every time I drink my water…”</a:t>
            </a:r>
            <a:endParaRPr lang="en-US" sz="4000" dirty="0"/>
          </a:p>
        </p:txBody>
      </p:sp>
    </p:spTree>
    <p:custDataLst>
      <p:tags r:id="rId1"/>
    </p:custDataLst>
    <p:extLst>
      <p:ext uri="{BB962C8B-B14F-4D97-AF65-F5344CB8AC3E}">
        <p14:creationId xmlns:p14="http://schemas.microsoft.com/office/powerpoint/2010/main" val="339966261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async API?</a:t>
            </a:r>
            <a:endParaRPr lang="en-US" dirty="0"/>
          </a:p>
        </p:txBody>
      </p:sp>
      <p:sp>
        <p:nvSpPr>
          <p:cNvPr id="8" name="Content Placeholder 2"/>
          <p:cNvSpPr txBox="1">
            <a:spLocks/>
          </p:cNvSpPr>
          <p:nvPr/>
        </p:nvSpPr>
        <p:spPr>
          <a:xfrm>
            <a:off x="519112" y="2288471"/>
            <a:ext cx="11149011" cy="2068259"/>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err="1" smtClean="0">
                <a:solidFill>
                  <a:srgbClr val="000000"/>
                </a:solidFill>
                <a:highlight>
                  <a:srgbClr val="FFFFFF"/>
                </a:highlight>
                <a:latin typeface="Consolas"/>
              </a:rPr>
              <a:t>file</a:t>
            </a:r>
            <a:r>
              <a:rPr lang="en-US" sz="3200" dirty="0" err="1" smtClean="0">
                <a:solidFill>
                  <a:srgbClr val="008080"/>
                </a:solidFill>
                <a:highlight>
                  <a:srgbClr val="FFFFFF"/>
                </a:highlight>
                <a:latin typeface="Consolas"/>
              </a:rPr>
              <a:t>.</a:t>
            </a:r>
            <a:r>
              <a:rPr lang="en-US" sz="3200" dirty="0" err="1" smtClean="0">
                <a:solidFill>
                  <a:srgbClr val="000000"/>
                </a:solidFill>
                <a:highlight>
                  <a:srgbClr val="FFFFFF"/>
                </a:highlight>
                <a:latin typeface="Consolas"/>
              </a:rPr>
              <a:t>openAsync</a:t>
            </a:r>
            <a:r>
              <a:rPr lang="en-US" sz="3200" dirty="0" smtClean="0">
                <a:solidFill>
                  <a:srgbClr val="008080"/>
                </a:solidFill>
                <a:highlight>
                  <a:srgbClr val="FFFFFF"/>
                </a:highlight>
                <a:latin typeface="Consolas"/>
              </a:rPr>
              <a:t>(</a:t>
            </a:r>
            <a:r>
              <a:rPr lang="en-US" sz="3200" dirty="0" err="1" smtClean="0">
                <a:solidFill>
                  <a:srgbClr val="000000"/>
                </a:solidFill>
                <a:highlight>
                  <a:srgbClr val="FFFFFF"/>
                </a:highlight>
                <a:latin typeface="Consolas"/>
              </a:rPr>
              <a:t>Storage</a:t>
            </a:r>
            <a:r>
              <a:rPr lang="en-US" sz="3200" dirty="0" err="1" smtClean="0">
                <a:solidFill>
                  <a:srgbClr val="008080"/>
                </a:solidFill>
                <a:highlight>
                  <a:srgbClr val="FFFFFF"/>
                </a:highlight>
                <a:latin typeface="Consolas"/>
              </a:rPr>
              <a:t>.</a:t>
            </a:r>
            <a:r>
              <a:rPr lang="en-US" sz="3200" dirty="0" err="1" smtClean="0">
                <a:solidFill>
                  <a:srgbClr val="000000"/>
                </a:solidFill>
                <a:highlight>
                  <a:srgbClr val="FFFFFF"/>
                </a:highlight>
                <a:latin typeface="Consolas"/>
              </a:rPr>
              <a:t>FileAccessMode</a:t>
            </a:r>
            <a:r>
              <a:rPr lang="en-US" sz="3200" dirty="0" err="1" smtClean="0">
                <a:solidFill>
                  <a:srgbClr val="008080"/>
                </a:solidFill>
                <a:highlight>
                  <a:srgbClr val="FFFFFF"/>
                </a:highlight>
                <a:latin typeface="Consolas"/>
              </a:rPr>
              <a:t>.</a:t>
            </a:r>
            <a:r>
              <a:rPr lang="en-US" sz="3200" dirty="0" err="1" smtClean="0">
                <a:solidFill>
                  <a:srgbClr val="000000"/>
                </a:solidFill>
                <a:highlight>
                  <a:srgbClr val="FFFFFF"/>
                </a:highlight>
                <a:latin typeface="Consolas"/>
              </a:rPr>
              <a:t>read</a:t>
            </a:r>
            <a:r>
              <a:rPr lang="en-US" sz="3200" dirty="0" smtClean="0">
                <a:solidFill>
                  <a:srgbClr val="008080"/>
                </a:solidFill>
                <a:highlight>
                  <a:srgbClr val="FFFFFF"/>
                </a:highlight>
                <a:latin typeface="Consolas"/>
              </a:rPr>
              <a:t>)</a:t>
            </a:r>
            <a:endParaRPr lang="en-US" sz="3200" dirty="0" smtClean="0">
              <a:solidFill>
                <a:srgbClr val="000000"/>
              </a:solidFill>
              <a:highlight>
                <a:srgbClr val="FFFFFF"/>
              </a:highlight>
              <a:latin typeface="Consolas"/>
            </a:endParaRPr>
          </a:p>
          <a:p>
            <a:r>
              <a:rPr lang="en-US" sz="3200" dirty="0" smtClean="0">
                <a:solidFill>
                  <a:srgbClr val="008080"/>
                </a:solidFill>
                <a:highlight>
                  <a:srgbClr val="FFFFFF"/>
                </a:highlight>
                <a:latin typeface="Consolas"/>
              </a:rPr>
              <a:t>    .</a:t>
            </a:r>
            <a:r>
              <a:rPr lang="en-US" sz="3200" dirty="0" smtClean="0">
                <a:solidFill>
                  <a:schemeClr val="bg1"/>
                </a:solidFill>
                <a:highlight>
                  <a:srgbClr val="FFFFFF"/>
                </a:highlight>
                <a:latin typeface="Consolas"/>
              </a:rPr>
              <a:t>then</a:t>
            </a:r>
            <a:r>
              <a:rPr lang="en-US" sz="3200" dirty="0" smtClean="0">
                <a:solidFill>
                  <a:srgbClr val="008080"/>
                </a:solidFill>
                <a:highlight>
                  <a:srgbClr val="FFFFFF"/>
                </a:highlight>
                <a:latin typeface="Consolas"/>
              </a:rPr>
              <a:t>(</a:t>
            </a:r>
            <a:r>
              <a:rPr lang="en-US" sz="3200" dirty="0" smtClean="0">
                <a:solidFill>
                  <a:srgbClr val="0000FF"/>
                </a:solidFill>
                <a:highlight>
                  <a:srgbClr val="FFFFFF"/>
                </a:highlight>
                <a:latin typeface="Consolas"/>
              </a:rPr>
              <a:t>function</a:t>
            </a:r>
            <a:r>
              <a:rPr lang="en-US" sz="3200" dirty="0" smtClean="0">
                <a:solidFill>
                  <a:srgbClr val="000000"/>
                </a:solidFill>
                <a:highlight>
                  <a:srgbClr val="FFFFFF"/>
                </a:highlight>
                <a:latin typeface="Consolas"/>
              </a:rPr>
              <a:t> </a:t>
            </a:r>
            <a:r>
              <a:rPr lang="en-US" sz="3200" dirty="0" smtClean="0">
                <a:solidFill>
                  <a:srgbClr val="008080"/>
                </a:solidFill>
                <a:highlight>
                  <a:srgbClr val="FFFFFF"/>
                </a:highlight>
                <a:latin typeface="Consolas"/>
              </a:rPr>
              <a:t>(</a:t>
            </a:r>
            <a:r>
              <a:rPr lang="en-US" sz="3200" dirty="0" smtClean="0">
                <a:solidFill>
                  <a:srgbClr val="000000"/>
                </a:solidFill>
                <a:highlight>
                  <a:srgbClr val="FFFFFF"/>
                </a:highlight>
                <a:latin typeface="Consolas"/>
              </a:rPr>
              <a:t>stream</a:t>
            </a:r>
            <a:r>
              <a:rPr lang="en-US" sz="3200" dirty="0" smtClean="0">
                <a:solidFill>
                  <a:srgbClr val="008080"/>
                </a:solidFill>
                <a:highlight>
                  <a:srgbClr val="FFFFFF"/>
                </a:highlight>
                <a:latin typeface="Consolas"/>
              </a:rPr>
              <a:t>)</a:t>
            </a:r>
            <a:r>
              <a:rPr lang="en-US" sz="3200" dirty="0" smtClean="0">
                <a:solidFill>
                  <a:srgbClr val="000000"/>
                </a:solidFill>
                <a:highlight>
                  <a:srgbClr val="FFFFFF"/>
                </a:highlight>
                <a:latin typeface="Consolas"/>
              </a:rPr>
              <a:t> </a:t>
            </a:r>
            <a:r>
              <a:rPr lang="en-US" sz="3200" dirty="0" smtClean="0">
                <a:solidFill>
                  <a:srgbClr val="008080"/>
                </a:solidFill>
                <a:highlight>
                  <a:srgbClr val="FFFFFF"/>
                </a:highlight>
                <a:latin typeface="Consolas"/>
              </a:rPr>
              <a:t>{</a:t>
            </a:r>
            <a:endParaRPr lang="en-US" sz="3200" dirty="0" smtClean="0">
              <a:solidFill>
                <a:srgbClr val="000000"/>
              </a:solidFill>
              <a:highlight>
                <a:srgbClr val="FFFFFF"/>
              </a:highlight>
              <a:latin typeface="Consolas"/>
            </a:endParaRPr>
          </a:p>
          <a:p>
            <a:r>
              <a:rPr lang="en-US" sz="3200" dirty="0" smtClean="0">
                <a:solidFill>
                  <a:schemeClr val="accent1"/>
                </a:solidFill>
              </a:rPr>
              <a:t>        </a:t>
            </a:r>
            <a:r>
              <a:rPr lang="en-US" sz="3200" dirty="0">
                <a:solidFill>
                  <a:schemeClr val="accent1"/>
                </a:solidFill>
              </a:rPr>
              <a:t>// Read stuff from file </a:t>
            </a:r>
            <a:r>
              <a:rPr lang="en-US" sz="3200" dirty="0" smtClean="0">
                <a:solidFill>
                  <a:schemeClr val="accent1"/>
                </a:solidFill>
              </a:rPr>
              <a:t>stream</a:t>
            </a:r>
          </a:p>
          <a:p>
            <a:r>
              <a:rPr lang="en-US" sz="3200" dirty="0" smtClean="0">
                <a:solidFill>
                  <a:srgbClr val="008080"/>
                </a:solidFill>
                <a:highlight>
                  <a:srgbClr val="FFFFFF"/>
                </a:highlight>
                <a:latin typeface="Consolas"/>
              </a:rPr>
              <a:t>    });</a:t>
            </a:r>
            <a:endParaRPr lang="en-US" sz="3200" dirty="0" smtClean="0">
              <a:solidFill>
                <a:srgbClr val="000000"/>
              </a:solidFill>
              <a:highlight>
                <a:srgbClr val="FFFFFF"/>
              </a:highlight>
              <a:latin typeface="Consolas"/>
            </a:endParaRPr>
          </a:p>
        </p:txBody>
      </p:sp>
      <p:sp>
        <p:nvSpPr>
          <p:cNvPr id="4" name="Oval 3"/>
          <p:cNvSpPr/>
          <p:nvPr/>
        </p:nvSpPr>
        <p:spPr bwMode="auto">
          <a:xfrm>
            <a:off x="2546149" y="2025860"/>
            <a:ext cx="1056289" cy="961697"/>
          </a:xfrm>
          <a:prstGeom prst="ellipse">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170526489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Async Method</a:t>
            </a:r>
            <a:endParaRPr lang="en-US" dirty="0"/>
          </a:p>
        </p:txBody>
      </p:sp>
      <p:sp>
        <p:nvSpPr>
          <p:cNvPr id="4" name="Text Placeholder 3"/>
          <p:cNvSpPr>
            <a:spLocks noGrp="1"/>
          </p:cNvSpPr>
          <p:nvPr>
            <p:ph type="body" sz="quarter" idx="10"/>
          </p:nvPr>
        </p:nvSpPr>
        <p:spPr>
          <a:xfrm>
            <a:off x="519115" y="1558149"/>
            <a:ext cx="11149012" cy="3988784"/>
          </a:xfrm>
        </p:spPr>
        <p:txBody>
          <a:bodyPr/>
          <a:lstStyle/>
          <a:p>
            <a:r>
              <a:rPr lang="en-US" dirty="0">
                <a:solidFill>
                  <a:srgbClr val="0000FF"/>
                </a:solidFill>
                <a:latin typeface="Consolas"/>
              </a:rPr>
              <a:t>virtual</a:t>
            </a:r>
            <a:r>
              <a:rPr lang="en-US" dirty="0">
                <a:solidFill>
                  <a:prstClr val="black"/>
                </a:solidFill>
                <a:latin typeface="Consolas"/>
              </a:rPr>
              <a:t> </a:t>
            </a:r>
            <a:endParaRPr lang="en-US" dirty="0" smtClean="0">
              <a:solidFill>
                <a:prstClr val="black"/>
              </a:solidFill>
              <a:latin typeface="Consolas"/>
            </a:endParaRPr>
          </a:p>
          <a:p>
            <a:r>
              <a:rPr lang="en-US" dirty="0" smtClean="0">
                <a:solidFill>
                  <a:prstClr val="black"/>
                </a:solidFill>
                <a:latin typeface="Consolas"/>
              </a:rPr>
              <a:t>HRESULT </a:t>
            </a:r>
          </a:p>
          <a:p>
            <a:r>
              <a:rPr lang="en-US" dirty="0" smtClean="0">
                <a:solidFill>
                  <a:prstClr val="black"/>
                </a:solidFill>
                <a:latin typeface="Consolas"/>
              </a:rPr>
              <a:t>STDMETHODCALLTYPE </a:t>
            </a:r>
          </a:p>
          <a:p>
            <a:r>
              <a:rPr lang="en-US" dirty="0" err="1" smtClean="0">
                <a:solidFill>
                  <a:schemeClr val="accent3"/>
                </a:solidFill>
                <a:latin typeface="Consolas"/>
              </a:rPr>
              <a:t>OpenAsync</a:t>
            </a:r>
            <a:r>
              <a:rPr lang="en-US" dirty="0">
                <a:solidFill>
                  <a:prstClr val="black"/>
                </a:solidFill>
                <a:latin typeface="Consolas"/>
              </a:rPr>
              <a:t>( </a:t>
            </a:r>
          </a:p>
          <a:p>
            <a:r>
              <a:rPr lang="en-US" dirty="0" smtClean="0">
                <a:solidFill>
                  <a:prstClr val="black"/>
                </a:solidFill>
                <a:latin typeface="Consolas"/>
              </a:rPr>
              <a:t>    Windows</a:t>
            </a:r>
            <a:r>
              <a:rPr lang="en-US" dirty="0">
                <a:solidFill>
                  <a:prstClr val="black"/>
                </a:solidFill>
                <a:latin typeface="Consolas"/>
              </a:rPr>
              <a:t>::Storage::</a:t>
            </a:r>
            <a:r>
              <a:rPr lang="en-US" dirty="0" err="1">
                <a:solidFill>
                  <a:prstClr val="black"/>
                </a:solidFill>
                <a:latin typeface="Consolas"/>
              </a:rPr>
              <a:t>FileAccessMode</a:t>
            </a:r>
            <a:r>
              <a:rPr lang="en-US" dirty="0">
                <a:solidFill>
                  <a:prstClr val="black"/>
                </a:solidFill>
                <a:latin typeface="Consolas"/>
              </a:rPr>
              <a:t> </a:t>
            </a:r>
            <a:r>
              <a:rPr lang="en-US" dirty="0" err="1">
                <a:solidFill>
                  <a:prstClr val="black"/>
                </a:solidFill>
                <a:latin typeface="Consolas"/>
              </a:rPr>
              <a:t>accessMode</a:t>
            </a:r>
            <a:r>
              <a:rPr lang="en-US" dirty="0">
                <a:solidFill>
                  <a:prstClr val="black"/>
                </a:solidFill>
                <a:latin typeface="Consolas"/>
              </a:rPr>
              <a:t>,</a:t>
            </a:r>
          </a:p>
          <a:p>
            <a:r>
              <a:rPr lang="en-US" dirty="0" smtClean="0">
                <a:solidFill>
                  <a:schemeClr val="accent3"/>
                </a:solidFill>
                <a:latin typeface="Consolas"/>
              </a:rPr>
              <a:t>    </a:t>
            </a:r>
            <a:r>
              <a:rPr lang="en-US" dirty="0" err="1" smtClean="0">
                <a:solidFill>
                  <a:schemeClr val="accent3"/>
                </a:solidFill>
                <a:latin typeface="Consolas"/>
              </a:rPr>
              <a:t>IAsyncOperation</a:t>
            </a:r>
            <a:r>
              <a:rPr lang="en-US" dirty="0" smtClean="0">
                <a:solidFill>
                  <a:schemeClr val="accent3"/>
                </a:solidFill>
                <a:latin typeface="Consolas"/>
              </a:rPr>
              <a:t>&lt;</a:t>
            </a:r>
          </a:p>
          <a:p>
            <a:r>
              <a:rPr lang="en-US" dirty="0" smtClean="0">
                <a:solidFill>
                  <a:schemeClr val="accent3"/>
                </a:solidFill>
                <a:latin typeface="Consolas"/>
              </a:rPr>
              <a:t>        Windows::Storage::Streams::</a:t>
            </a:r>
            <a:r>
              <a:rPr lang="en-US" dirty="0" err="1" smtClean="0">
                <a:solidFill>
                  <a:schemeClr val="accent3"/>
                </a:solidFill>
                <a:latin typeface="Consolas"/>
              </a:rPr>
              <a:t>IRandomAccessStream</a:t>
            </a:r>
            <a:r>
              <a:rPr lang="en-US" dirty="0" smtClean="0">
                <a:solidFill>
                  <a:schemeClr val="accent3"/>
                </a:solidFill>
                <a:latin typeface="Consolas"/>
              </a:rPr>
              <a:t>*</a:t>
            </a:r>
          </a:p>
          <a:p>
            <a:r>
              <a:rPr lang="en-US" dirty="0" smtClean="0">
                <a:solidFill>
                  <a:schemeClr val="accent3"/>
                </a:solidFill>
                <a:latin typeface="Consolas"/>
              </a:rPr>
              <a:t>        &gt;</a:t>
            </a:r>
          </a:p>
          <a:p>
            <a:r>
              <a:rPr lang="en-US" dirty="0">
                <a:solidFill>
                  <a:schemeClr val="accent3"/>
                </a:solidFill>
                <a:latin typeface="Consolas"/>
              </a:rPr>
              <a:t> </a:t>
            </a:r>
            <a:r>
              <a:rPr lang="en-US" dirty="0" smtClean="0">
                <a:solidFill>
                  <a:schemeClr val="accent3"/>
                </a:solidFill>
                <a:latin typeface="Consolas"/>
              </a:rPr>
              <a:t>       **operation</a:t>
            </a:r>
          </a:p>
          <a:p>
            <a:r>
              <a:rPr lang="en-US" dirty="0">
                <a:solidFill>
                  <a:prstClr val="black"/>
                </a:solidFill>
                <a:latin typeface="Consolas"/>
              </a:rPr>
              <a:t> </a:t>
            </a:r>
            <a:r>
              <a:rPr lang="en-US" dirty="0" smtClean="0">
                <a:solidFill>
                  <a:prstClr val="black"/>
                </a:solidFill>
                <a:latin typeface="Consolas"/>
              </a:rPr>
              <a:t> ) </a:t>
            </a:r>
            <a:r>
              <a:rPr lang="en-US" dirty="0">
                <a:solidFill>
                  <a:prstClr val="black"/>
                </a:solidFill>
                <a:latin typeface="Consolas"/>
              </a:rPr>
              <a:t>= 0</a:t>
            </a:r>
            <a:r>
              <a:rPr lang="en-US" dirty="0" smtClean="0">
                <a:solidFill>
                  <a:prstClr val="black"/>
                </a:solidFill>
                <a:latin typeface="Consolas"/>
              </a:rPr>
              <a:t>;</a:t>
            </a:r>
            <a:endParaRPr lang="en-US" dirty="0">
              <a:solidFill>
                <a:prstClr val="black"/>
              </a:solidFill>
              <a:latin typeface="Consolas"/>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IAsyncOperation</a:t>
            </a:r>
            <a:r>
              <a:rPr lang="en-US" dirty="0" smtClean="0"/>
              <a:t>&lt;T&gt;</a:t>
            </a:r>
            <a:endParaRPr lang="en-US" dirty="0"/>
          </a:p>
        </p:txBody>
      </p:sp>
      <p:sp>
        <p:nvSpPr>
          <p:cNvPr id="3" name="Content Placeholder 2"/>
          <p:cNvSpPr>
            <a:spLocks noGrp="1"/>
          </p:cNvSpPr>
          <p:nvPr>
            <p:ph idx="1"/>
          </p:nvPr>
        </p:nvSpPr>
        <p:spPr>
          <a:xfrm>
            <a:off x="519114" y="1037870"/>
            <a:ext cx="11149011" cy="5613845"/>
          </a:xfrm>
        </p:spPr>
        <p:txBody>
          <a:bodyPr/>
          <a:lstStyle/>
          <a:p>
            <a:r>
              <a:rPr lang="en-US" dirty="0" smtClean="0">
                <a:solidFill>
                  <a:srgbClr val="0000FF"/>
                </a:solidFill>
                <a:latin typeface="Consolas"/>
              </a:rPr>
              <a:t>template</a:t>
            </a:r>
            <a:r>
              <a:rPr lang="en-US" dirty="0" smtClean="0">
                <a:solidFill>
                  <a:prstClr val="black"/>
                </a:solidFill>
                <a:latin typeface="Consolas"/>
              </a:rPr>
              <a:t> </a:t>
            </a:r>
            <a:r>
              <a:rPr lang="en-US" dirty="0">
                <a:solidFill>
                  <a:prstClr val="black"/>
                </a:solidFill>
                <a:latin typeface="Consolas"/>
              </a:rPr>
              <a:t>&lt;</a:t>
            </a:r>
            <a:r>
              <a:rPr lang="en-US" dirty="0">
                <a:solidFill>
                  <a:srgbClr val="0000FF"/>
                </a:solidFill>
                <a:latin typeface="Consolas"/>
              </a:rPr>
              <a:t>class</a:t>
            </a:r>
            <a:r>
              <a:rPr lang="en-US" dirty="0">
                <a:solidFill>
                  <a:prstClr val="black"/>
                </a:solidFill>
                <a:latin typeface="Consolas"/>
              </a:rPr>
              <a:t> </a:t>
            </a:r>
            <a:r>
              <a:rPr lang="en-US" dirty="0" err="1">
                <a:solidFill>
                  <a:prstClr val="black"/>
                </a:solidFill>
                <a:latin typeface="Consolas"/>
              </a:rPr>
              <a:t>TResult</a:t>
            </a:r>
            <a:r>
              <a:rPr lang="en-US" dirty="0">
                <a:solidFill>
                  <a:prstClr val="black"/>
                </a:solidFill>
                <a:latin typeface="Consolas"/>
              </a:rPr>
              <a:t>&gt; </a:t>
            </a:r>
          </a:p>
          <a:p>
            <a:r>
              <a:rPr lang="en-US" dirty="0" err="1" smtClean="0">
                <a:solidFill>
                  <a:srgbClr val="0000FF"/>
                </a:solidFill>
                <a:latin typeface="Consolas"/>
              </a:rPr>
              <a:t>struct</a:t>
            </a:r>
            <a:r>
              <a:rPr lang="en-US" dirty="0" smtClean="0">
                <a:solidFill>
                  <a:prstClr val="black"/>
                </a:solidFill>
                <a:latin typeface="Consolas"/>
              </a:rPr>
              <a:t> </a:t>
            </a:r>
            <a:r>
              <a:rPr lang="en-US" dirty="0" err="1" smtClean="0">
                <a:solidFill>
                  <a:prstClr val="black"/>
                </a:solidFill>
                <a:latin typeface="Consolas"/>
              </a:rPr>
              <a:t>IAsyncOperation</a:t>
            </a:r>
            <a:r>
              <a:rPr lang="en-US" dirty="0" smtClean="0">
                <a:solidFill>
                  <a:prstClr val="black"/>
                </a:solidFill>
                <a:latin typeface="Consolas"/>
              </a:rPr>
              <a:t> : ... {</a:t>
            </a:r>
          </a:p>
          <a:p>
            <a:r>
              <a:rPr lang="en-US" dirty="0" smtClean="0">
                <a:solidFill>
                  <a:srgbClr val="0000FF"/>
                </a:solidFill>
                <a:latin typeface="Consolas"/>
              </a:rPr>
              <a:t>    virtual</a:t>
            </a:r>
            <a:r>
              <a:rPr lang="en-US" dirty="0" smtClean="0">
                <a:solidFill>
                  <a:prstClr val="black"/>
                </a:solidFill>
                <a:latin typeface="Consolas"/>
              </a:rPr>
              <a:t> </a:t>
            </a:r>
            <a:r>
              <a:rPr lang="en-US" dirty="0">
                <a:solidFill>
                  <a:prstClr val="black"/>
                </a:solidFill>
                <a:latin typeface="Consolas"/>
              </a:rPr>
              <a:t>HRESULT STDMETHODCALLTYPE </a:t>
            </a:r>
            <a:r>
              <a:rPr lang="en-US" dirty="0" err="1" smtClean="0">
                <a:solidFill>
                  <a:prstClr val="black"/>
                </a:solidFill>
                <a:latin typeface="Consolas"/>
              </a:rPr>
              <a:t>put_Completed</a:t>
            </a:r>
            <a:r>
              <a:rPr lang="en-US" dirty="0" smtClean="0">
                <a:solidFill>
                  <a:prstClr val="black"/>
                </a:solidFill>
                <a:latin typeface="Consolas"/>
              </a:rPr>
              <a:t>(</a:t>
            </a:r>
          </a:p>
          <a:p>
            <a:r>
              <a:rPr lang="en-US" dirty="0">
                <a:solidFill>
                  <a:prstClr val="black"/>
                </a:solidFill>
                <a:latin typeface="Consolas"/>
              </a:rPr>
              <a:t> </a:t>
            </a:r>
            <a:r>
              <a:rPr lang="en-US" dirty="0" smtClean="0">
                <a:solidFill>
                  <a:prstClr val="black"/>
                </a:solidFill>
                <a:latin typeface="Consolas"/>
              </a:rPr>
              <a:t>       </a:t>
            </a:r>
            <a:r>
              <a:rPr lang="en-US" dirty="0" err="1" smtClean="0">
                <a:solidFill>
                  <a:prstClr val="black"/>
                </a:solidFill>
                <a:latin typeface="Consolas"/>
              </a:rPr>
              <a:t>IAsyncOperationCompletedHandler</a:t>
            </a:r>
            <a:r>
              <a:rPr lang="en-US" dirty="0" smtClean="0">
                <a:solidFill>
                  <a:prstClr val="black"/>
                </a:solidFill>
                <a:latin typeface="Consolas"/>
              </a:rPr>
              <a:t>&lt;</a:t>
            </a:r>
            <a:r>
              <a:rPr lang="en-US" dirty="0" err="1" smtClean="0">
                <a:solidFill>
                  <a:prstClr val="black"/>
                </a:solidFill>
                <a:latin typeface="Consolas"/>
              </a:rPr>
              <a:t>TResult</a:t>
            </a:r>
            <a:r>
              <a:rPr lang="en-US" dirty="0" smtClean="0">
                <a:solidFill>
                  <a:prstClr val="black"/>
                </a:solidFill>
                <a:latin typeface="Consolas"/>
              </a:rPr>
              <a:t>&gt; </a:t>
            </a:r>
            <a:r>
              <a:rPr lang="en-US" dirty="0">
                <a:solidFill>
                  <a:prstClr val="black"/>
                </a:solidFill>
                <a:latin typeface="Consolas"/>
              </a:rPr>
              <a:t>*</a:t>
            </a:r>
            <a:r>
              <a:rPr lang="en-US" dirty="0" smtClean="0">
                <a:solidFill>
                  <a:prstClr val="black"/>
                </a:solidFill>
                <a:latin typeface="Consolas"/>
              </a:rPr>
              <a:t>handler</a:t>
            </a:r>
          </a:p>
          <a:p>
            <a:r>
              <a:rPr lang="en-US" dirty="0">
                <a:solidFill>
                  <a:prstClr val="black"/>
                </a:solidFill>
                <a:latin typeface="Consolas"/>
              </a:rPr>
              <a:t> </a:t>
            </a:r>
            <a:r>
              <a:rPr lang="en-US" dirty="0" smtClean="0">
                <a:solidFill>
                  <a:prstClr val="black"/>
                </a:solidFill>
                <a:latin typeface="Consolas"/>
              </a:rPr>
              <a:t>       ) </a:t>
            </a:r>
            <a:r>
              <a:rPr lang="en-US" dirty="0">
                <a:solidFill>
                  <a:prstClr val="black"/>
                </a:solidFill>
                <a:latin typeface="Consolas"/>
              </a:rPr>
              <a:t>= 0;</a:t>
            </a:r>
          </a:p>
          <a:p>
            <a:endParaRPr lang="en-US" dirty="0" smtClean="0">
              <a:solidFill>
                <a:prstClr val="black"/>
              </a:solidFill>
              <a:latin typeface="Consolas"/>
            </a:endParaRPr>
          </a:p>
          <a:p>
            <a:r>
              <a:rPr lang="en-US" dirty="0" smtClean="0">
                <a:solidFill>
                  <a:prstClr val="black"/>
                </a:solidFill>
                <a:latin typeface="Consolas"/>
              </a:rPr>
              <a:t>    </a:t>
            </a:r>
            <a:r>
              <a:rPr lang="en-US" dirty="0" smtClean="0">
                <a:solidFill>
                  <a:srgbClr val="0000FF"/>
                </a:solidFill>
                <a:latin typeface="Consolas"/>
              </a:rPr>
              <a:t>virtual</a:t>
            </a:r>
            <a:r>
              <a:rPr lang="en-US" dirty="0" smtClean="0">
                <a:solidFill>
                  <a:prstClr val="black"/>
                </a:solidFill>
                <a:latin typeface="Consolas"/>
              </a:rPr>
              <a:t> </a:t>
            </a:r>
            <a:r>
              <a:rPr lang="en-US" dirty="0">
                <a:solidFill>
                  <a:prstClr val="black"/>
                </a:solidFill>
                <a:latin typeface="Consolas"/>
              </a:rPr>
              <a:t>HRESULT STDMETHODCALLTYPE </a:t>
            </a:r>
            <a:r>
              <a:rPr lang="en-US" dirty="0" err="1" smtClean="0">
                <a:solidFill>
                  <a:prstClr val="black"/>
                </a:solidFill>
                <a:latin typeface="Consolas"/>
              </a:rPr>
              <a:t>get_Completed</a:t>
            </a:r>
            <a:r>
              <a:rPr lang="en-US" dirty="0" smtClean="0">
                <a:solidFill>
                  <a:prstClr val="black"/>
                </a:solidFill>
                <a:latin typeface="Consolas"/>
              </a:rPr>
              <a:t>(</a:t>
            </a:r>
          </a:p>
          <a:p>
            <a:r>
              <a:rPr lang="en-US" dirty="0">
                <a:solidFill>
                  <a:prstClr val="black"/>
                </a:solidFill>
                <a:latin typeface="Consolas"/>
              </a:rPr>
              <a:t> </a:t>
            </a:r>
            <a:r>
              <a:rPr lang="en-US" dirty="0" smtClean="0">
                <a:solidFill>
                  <a:prstClr val="black"/>
                </a:solidFill>
                <a:latin typeface="Consolas"/>
              </a:rPr>
              <a:t>       </a:t>
            </a:r>
            <a:r>
              <a:rPr lang="en-US" dirty="0" err="1" smtClean="0">
                <a:solidFill>
                  <a:prstClr val="black"/>
                </a:solidFill>
                <a:latin typeface="Consolas"/>
              </a:rPr>
              <a:t>IAsyncOperationCompletedHandler</a:t>
            </a:r>
            <a:r>
              <a:rPr lang="en-US" dirty="0" smtClean="0">
                <a:solidFill>
                  <a:prstClr val="black"/>
                </a:solidFill>
                <a:latin typeface="Consolas"/>
              </a:rPr>
              <a:t>&lt;</a:t>
            </a:r>
            <a:r>
              <a:rPr lang="en-US" dirty="0" err="1" smtClean="0">
                <a:solidFill>
                  <a:prstClr val="black"/>
                </a:solidFill>
                <a:latin typeface="Consolas"/>
              </a:rPr>
              <a:t>TResult</a:t>
            </a:r>
            <a:r>
              <a:rPr lang="en-US" dirty="0" smtClean="0">
                <a:solidFill>
                  <a:prstClr val="black"/>
                </a:solidFill>
                <a:latin typeface="Consolas"/>
              </a:rPr>
              <a:t>&gt; </a:t>
            </a:r>
            <a:r>
              <a:rPr lang="en-US" dirty="0">
                <a:solidFill>
                  <a:prstClr val="black"/>
                </a:solidFill>
                <a:latin typeface="Consolas"/>
              </a:rPr>
              <a:t>**</a:t>
            </a:r>
            <a:r>
              <a:rPr lang="en-US" dirty="0" smtClean="0">
                <a:solidFill>
                  <a:prstClr val="black"/>
                </a:solidFill>
                <a:latin typeface="Consolas"/>
              </a:rPr>
              <a:t>handler</a:t>
            </a:r>
          </a:p>
          <a:p>
            <a:r>
              <a:rPr lang="en-US" dirty="0">
                <a:solidFill>
                  <a:prstClr val="black"/>
                </a:solidFill>
                <a:latin typeface="Consolas"/>
              </a:rPr>
              <a:t> </a:t>
            </a:r>
            <a:r>
              <a:rPr lang="en-US" dirty="0" smtClean="0">
                <a:solidFill>
                  <a:prstClr val="black"/>
                </a:solidFill>
                <a:latin typeface="Consolas"/>
              </a:rPr>
              <a:t>       ) </a:t>
            </a:r>
            <a:r>
              <a:rPr lang="en-US" dirty="0">
                <a:solidFill>
                  <a:prstClr val="black"/>
                </a:solidFill>
                <a:latin typeface="Consolas"/>
              </a:rPr>
              <a:t>= 0</a:t>
            </a:r>
            <a:r>
              <a:rPr lang="en-US" dirty="0" smtClean="0">
                <a:solidFill>
                  <a:prstClr val="black"/>
                </a:solidFill>
                <a:latin typeface="Consolas"/>
              </a:rPr>
              <a:t>;</a:t>
            </a:r>
          </a:p>
          <a:p>
            <a:endParaRPr lang="en-US" dirty="0">
              <a:solidFill>
                <a:prstClr val="black"/>
              </a:solidFill>
              <a:latin typeface="Consolas"/>
            </a:endParaRPr>
          </a:p>
          <a:p>
            <a:r>
              <a:rPr lang="en-US" dirty="0" smtClean="0">
                <a:solidFill>
                  <a:srgbClr val="0000FF"/>
                </a:solidFill>
                <a:latin typeface="Consolas"/>
              </a:rPr>
              <a:t>    virtual</a:t>
            </a:r>
            <a:r>
              <a:rPr lang="en-US" dirty="0" smtClean="0">
                <a:solidFill>
                  <a:prstClr val="black"/>
                </a:solidFill>
                <a:latin typeface="Consolas"/>
              </a:rPr>
              <a:t> </a:t>
            </a:r>
            <a:r>
              <a:rPr lang="en-US" dirty="0">
                <a:solidFill>
                  <a:prstClr val="black"/>
                </a:solidFill>
                <a:latin typeface="Consolas"/>
              </a:rPr>
              <a:t>HRESULT STDMETHODCALLTYPE </a:t>
            </a:r>
            <a:r>
              <a:rPr lang="en-US" dirty="0" err="1" smtClean="0">
                <a:solidFill>
                  <a:prstClr val="black"/>
                </a:solidFill>
                <a:latin typeface="Consolas"/>
              </a:rPr>
              <a:t>GetResults</a:t>
            </a:r>
            <a:r>
              <a:rPr lang="en-US" dirty="0" smtClean="0">
                <a:solidFill>
                  <a:prstClr val="black"/>
                </a:solidFill>
                <a:latin typeface="Consolas"/>
              </a:rPr>
              <a:t>(</a:t>
            </a:r>
          </a:p>
          <a:p>
            <a:r>
              <a:rPr lang="en-US" dirty="0" smtClean="0">
                <a:solidFill>
                  <a:prstClr val="black"/>
                </a:solidFill>
                <a:latin typeface="Consolas"/>
              </a:rPr>
              <a:t>        </a:t>
            </a:r>
            <a:r>
              <a:rPr lang="en-US" dirty="0" err="1" smtClean="0">
                <a:solidFill>
                  <a:prstClr val="black"/>
                </a:solidFill>
                <a:latin typeface="Consolas"/>
              </a:rPr>
              <a:t>TResult</a:t>
            </a:r>
            <a:r>
              <a:rPr lang="en-US" dirty="0" smtClean="0">
                <a:solidFill>
                  <a:prstClr val="black"/>
                </a:solidFill>
                <a:latin typeface="Consolas"/>
              </a:rPr>
              <a:t> </a:t>
            </a:r>
            <a:r>
              <a:rPr lang="en-US" dirty="0">
                <a:solidFill>
                  <a:prstClr val="black"/>
                </a:solidFill>
                <a:latin typeface="Consolas"/>
              </a:rPr>
              <a:t>*</a:t>
            </a:r>
            <a:r>
              <a:rPr lang="en-US" dirty="0" smtClean="0">
                <a:solidFill>
                  <a:prstClr val="black"/>
                </a:solidFill>
                <a:latin typeface="Consolas"/>
              </a:rPr>
              <a:t>results</a:t>
            </a:r>
          </a:p>
          <a:p>
            <a:r>
              <a:rPr lang="en-US" dirty="0">
                <a:solidFill>
                  <a:prstClr val="black"/>
                </a:solidFill>
                <a:latin typeface="Consolas"/>
              </a:rPr>
              <a:t> </a:t>
            </a:r>
            <a:r>
              <a:rPr lang="en-US" dirty="0" smtClean="0">
                <a:solidFill>
                  <a:prstClr val="black"/>
                </a:solidFill>
                <a:latin typeface="Consolas"/>
              </a:rPr>
              <a:t>       ) </a:t>
            </a:r>
            <a:r>
              <a:rPr lang="en-US" dirty="0">
                <a:solidFill>
                  <a:prstClr val="black"/>
                </a:solidFill>
                <a:latin typeface="Consolas"/>
              </a:rPr>
              <a:t>= 0;</a:t>
            </a:r>
          </a:p>
          <a:p>
            <a:r>
              <a:rPr lang="en-US" dirty="0" smtClean="0">
                <a:solidFill>
                  <a:prstClr val="black"/>
                </a:solidFill>
                <a:latin typeface="Consolas"/>
              </a:rPr>
              <a:t>};</a:t>
            </a:r>
            <a:endParaRPr lang="en-US" dirty="0">
              <a:solidFill>
                <a:prstClr val="black"/>
              </a:solidFill>
              <a:latin typeface="Consolas"/>
            </a:endParaRPr>
          </a:p>
        </p:txBody>
      </p:sp>
    </p:spTree>
    <p:extLst>
      <p:ext uri="{BB962C8B-B14F-4D97-AF65-F5344CB8AC3E}">
        <p14:creationId xmlns:p14="http://schemas.microsoft.com/office/powerpoint/2010/main" val="269142718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Async API?</a:t>
            </a:r>
            <a:endParaRPr lang="en-US" dirty="0"/>
          </a:p>
        </p:txBody>
      </p:sp>
      <p:sp>
        <p:nvSpPr>
          <p:cNvPr id="3" name="Content Placeholder 2"/>
          <p:cNvSpPr>
            <a:spLocks noGrp="1"/>
          </p:cNvSpPr>
          <p:nvPr>
            <p:ph idx="1"/>
          </p:nvPr>
        </p:nvSpPr>
        <p:spPr>
          <a:xfrm>
            <a:off x="519111" y="1728749"/>
            <a:ext cx="11149011" cy="4179606"/>
          </a:xfrm>
          <a:noFill/>
        </p:spPr>
        <p:txBody>
          <a:bodyPr/>
          <a:lstStyle/>
          <a:p>
            <a:r>
              <a:rPr lang="en-US" sz="2800" dirty="0" err="1" smtClean="0">
                <a:solidFill>
                  <a:srgbClr val="0000FF"/>
                </a:solidFill>
                <a:highlight>
                  <a:srgbClr val="FFFFFF"/>
                </a:highlight>
                <a:latin typeface="Consolas"/>
              </a:rPr>
              <a:t>var</a:t>
            </a:r>
            <a:r>
              <a:rPr lang="en-US" sz="2800" dirty="0" smtClean="0">
                <a:solidFill>
                  <a:srgbClr val="000000"/>
                </a:solidFill>
                <a:highlight>
                  <a:srgbClr val="FFFFFF"/>
                </a:highlight>
                <a:latin typeface="Consolas"/>
              </a:rPr>
              <a:t> </a:t>
            </a:r>
            <a:r>
              <a:rPr lang="en-US" sz="2800" dirty="0">
                <a:solidFill>
                  <a:srgbClr val="000000"/>
                </a:solidFill>
                <a:highlight>
                  <a:srgbClr val="FFFFFF"/>
                </a:highlight>
                <a:latin typeface="Consolas"/>
              </a:rPr>
              <a:t>operation = </a:t>
            </a:r>
            <a:r>
              <a:rPr lang="en-US" sz="2800" dirty="0" err="1" smtClean="0">
                <a:solidFill>
                  <a:srgbClr val="000000"/>
                </a:solidFill>
                <a:highlight>
                  <a:srgbClr val="FFFFFF"/>
                </a:highlight>
                <a:latin typeface="Consolas"/>
              </a:rPr>
              <a:t>file.OpenAsync</a:t>
            </a:r>
            <a:r>
              <a:rPr lang="en-US" sz="2800" dirty="0" smtClean="0">
                <a:solidFill>
                  <a:srgbClr val="000000"/>
                </a:solidFill>
                <a:highlight>
                  <a:srgbClr val="FFFFFF"/>
                </a:highlight>
                <a:latin typeface="Consolas"/>
              </a:rPr>
              <a:t>(</a:t>
            </a:r>
            <a:r>
              <a:rPr lang="en-US" sz="2800" dirty="0" err="1" smtClean="0">
                <a:solidFill>
                  <a:srgbClr val="2B91AF"/>
                </a:solidFill>
                <a:highlight>
                  <a:srgbClr val="FFFFFF"/>
                </a:highlight>
                <a:latin typeface="Consolas"/>
              </a:rPr>
              <a:t>FileAccessMode</a:t>
            </a:r>
            <a:r>
              <a:rPr lang="en-US" sz="2800" dirty="0" err="1" smtClean="0">
                <a:solidFill>
                  <a:srgbClr val="000000"/>
                </a:solidFill>
                <a:highlight>
                  <a:srgbClr val="FFFFFF"/>
                </a:highlight>
                <a:latin typeface="Consolas"/>
              </a:rPr>
              <a:t>.Read</a:t>
            </a:r>
            <a:r>
              <a:rPr lang="en-US" sz="2800" dirty="0">
                <a:solidFill>
                  <a:srgbClr val="000000"/>
                </a:solidFill>
                <a:highlight>
                  <a:srgbClr val="FFFFFF"/>
                </a:highlight>
                <a:latin typeface="Consolas"/>
              </a:rPr>
              <a:t>);</a:t>
            </a:r>
          </a:p>
          <a:p>
            <a:endParaRPr lang="en-US" sz="2800" dirty="0" smtClean="0">
              <a:solidFill>
                <a:srgbClr val="000000"/>
              </a:solidFill>
              <a:highlight>
                <a:srgbClr val="FFFFFF"/>
              </a:highlight>
              <a:latin typeface="Consolas"/>
            </a:endParaRPr>
          </a:p>
          <a:p>
            <a:r>
              <a:rPr lang="en-US" sz="2800" dirty="0" err="1" smtClean="0">
                <a:solidFill>
                  <a:srgbClr val="000000"/>
                </a:solidFill>
                <a:highlight>
                  <a:srgbClr val="FFFFFF"/>
                </a:highlight>
                <a:latin typeface="Consolas"/>
              </a:rPr>
              <a:t>operation.Completed</a:t>
            </a:r>
            <a:r>
              <a:rPr lang="en-US" sz="2800" dirty="0" smtClean="0">
                <a:solidFill>
                  <a:srgbClr val="000000"/>
                </a:solidFill>
                <a:highlight>
                  <a:srgbClr val="FFFFFF"/>
                </a:highlight>
                <a:latin typeface="Consolas"/>
              </a:rPr>
              <a:t> </a:t>
            </a:r>
            <a:r>
              <a:rPr lang="en-US" sz="2800" dirty="0">
                <a:solidFill>
                  <a:srgbClr val="000000"/>
                </a:solidFill>
                <a:highlight>
                  <a:srgbClr val="FFFFFF"/>
                </a:highlight>
                <a:latin typeface="Consolas"/>
              </a:rPr>
              <a:t>= </a:t>
            </a:r>
            <a:r>
              <a:rPr lang="en-US" sz="2800" dirty="0" smtClean="0">
                <a:solidFill>
                  <a:srgbClr val="000000"/>
                </a:solidFill>
                <a:highlight>
                  <a:srgbClr val="FFFFFF"/>
                </a:highlight>
                <a:latin typeface="Consolas"/>
              </a:rPr>
              <a:t> </a:t>
            </a:r>
          </a:p>
          <a:p>
            <a:r>
              <a:rPr lang="en-US" sz="2800" dirty="0">
                <a:solidFill>
                  <a:srgbClr val="000000"/>
                </a:solidFill>
                <a:highlight>
                  <a:srgbClr val="FFFFFF"/>
                </a:highlight>
                <a:latin typeface="Consolas"/>
              </a:rPr>
              <a:t> </a:t>
            </a:r>
            <a:r>
              <a:rPr lang="en-US" sz="2800" dirty="0" smtClean="0">
                <a:solidFill>
                  <a:srgbClr val="000000"/>
                </a:solidFill>
                <a:highlight>
                  <a:srgbClr val="FFFFFF"/>
                </a:highlight>
                <a:latin typeface="Consolas"/>
              </a:rPr>
              <a:t>   (</a:t>
            </a:r>
            <a:r>
              <a:rPr lang="en-US" sz="2800" dirty="0" err="1">
                <a:solidFill>
                  <a:srgbClr val="2B91AF"/>
                </a:solidFill>
                <a:highlight>
                  <a:srgbClr val="FFFFFF"/>
                </a:highlight>
                <a:latin typeface="Consolas"/>
              </a:rPr>
              <a:t>IAsyncOperation</a:t>
            </a:r>
            <a:r>
              <a:rPr lang="en-US" sz="2800" dirty="0">
                <a:solidFill>
                  <a:srgbClr val="000000"/>
                </a:solidFill>
                <a:highlight>
                  <a:srgbClr val="FFFFFF"/>
                </a:highlight>
                <a:latin typeface="Consolas"/>
              </a:rPr>
              <a:t>&lt;</a:t>
            </a:r>
            <a:r>
              <a:rPr lang="en-US" sz="2800" dirty="0" err="1">
                <a:solidFill>
                  <a:srgbClr val="2B91AF"/>
                </a:solidFill>
                <a:highlight>
                  <a:srgbClr val="FFFFFF"/>
                </a:highlight>
                <a:latin typeface="Consolas"/>
              </a:rPr>
              <a:t>IRandomAccessStream</a:t>
            </a:r>
            <a:r>
              <a:rPr lang="en-US" sz="2800" dirty="0">
                <a:solidFill>
                  <a:srgbClr val="000000"/>
                </a:solidFill>
                <a:highlight>
                  <a:srgbClr val="FFFFFF"/>
                </a:highlight>
                <a:latin typeface="Consolas"/>
              </a:rPr>
              <a:t>&gt; op) =&gt; </a:t>
            </a:r>
            <a:endParaRPr lang="en-US" sz="2800" dirty="0" smtClean="0">
              <a:solidFill>
                <a:srgbClr val="000000"/>
              </a:solidFill>
              <a:highlight>
                <a:srgbClr val="FFFFFF"/>
              </a:highlight>
              <a:latin typeface="Consolas"/>
            </a:endParaRPr>
          </a:p>
          <a:p>
            <a:r>
              <a:rPr lang="en-US" sz="2800" dirty="0">
                <a:solidFill>
                  <a:srgbClr val="000000"/>
                </a:solidFill>
                <a:highlight>
                  <a:srgbClr val="FFFFFF"/>
                </a:highlight>
                <a:latin typeface="Consolas"/>
              </a:rPr>
              <a:t> </a:t>
            </a:r>
            <a:r>
              <a:rPr lang="en-US" sz="2800" dirty="0" smtClean="0">
                <a:solidFill>
                  <a:srgbClr val="000000"/>
                </a:solidFill>
                <a:highlight>
                  <a:srgbClr val="FFFFFF"/>
                </a:highlight>
                <a:latin typeface="Consolas"/>
              </a:rPr>
              <a:t>   {</a:t>
            </a:r>
            <a:endParaRPr lang="en-US" sz="2800" dirty="0">
              <a:solidFill>
                <a:srgbClr val="000000"/>
              </a:solidFill>
              <a:highlight>
                <a:srgbClr val="FFFFFF"/>
              </a:highlight>
              <a:latin typeface="Consolas"/>
            </a:endParaRPr>
          </a:p>
          <a:p>
            <a:r>
              <a:rPr lang="en-US" sz="2800" dirty="0" smtClean="0">
                <a:solidFill>
                  <a:schemeClr val="accent1"/>
                </a:solidFill>
              </a:rPr>
              <a:t>        // </a:t>
            </a:r>
            <a:r>
              <a:rPr lang="en-US" sz="2800" dirty="0">
                <a:solidFill>
                  <a:schemeClr val="accent1"/>
                </a:solidFill>
              </a:rPr>
              <a:t>Read stuff from file stream</a:t>
            </a:r>
          </a:p>
          <a:p>
            <a:r>
              <a:rPr lang="en-US" sz="2800" dirty="0" smtClean="0">
                <a:solidFill>
                  <a:srgbClr val="000000"/>
                </a:solidFill>
                <a:highlight>
                  <a:srgbClr val="FFFFFF"/>
                </a:highlight>
                <a:latin typeface="Consolas"/>
              </a:rPr>
              <a:t>    };</a:t>
            </a:r>
            <a:endParaRPr lang="en-US" sz="2800" dirty="0" smtClean="0">
              <a:solidFill>
                <a:schemeClr val="accent2"/>
              </a:solidFill>
            </a:endParaRPr>
          </a:p>
          <a:p>
            <a:endParaRPr lang="en-US" sz="2800" dirty="0" smtClean="0"/>
          </a:p>
          <a:p>
            <a:r>
              <a:rPr lang="en-US" sz="2800" dirty="0" err="1" smtClean="0"/>
              <a:t>operation.Start</a:t>
            </a:r>
            <a:r>
              <a:rPr lang="en-US" sz="2800" dirty="0" smtClean="0"/>
              <a:t>();</a:t>
            </a:r>
            <a:endParaRPr lang="en-US" sz="2800" dirty="0"/>
          </a:p>
        </p:txBody>
      </p:sp>
      <p:sp>
        <p:nvSpPr>
          <p:cNvPr id="4" name="Oval 3"/>
          <p:cNvSpPr/>
          <p:nvPr/>
        </p:nvSpPr>
        <p:spPr bwMode="auto">
          <a:xfrm>
            <a:off x="5320880" y="1450414"/>
            <a:ext cx="1056289" cy="961697"/>
          </a:xfrm>
          <a:prstGeom prst="ellipse">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379167854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114" y="228600"/>
            <a:ext cx="11137900" cy="64008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dirty="0" err="1" smtClean="0">
                <a:solidFill>
                  <a:schemeClr val="tx1"/>
                </a:solidFill>
                <a:latin typeface="+mj-lt"/>
              </a:rPr>
              <a:t>WinRT</a:t>
            </a:r>
            <a:r>
              <a:rPr lang="en-US" sz="2400" b="1" smtClean="0">
                <a:solidFill>
                  <a:schemeClr val="tx1"/>
                </a:solidFill>
                <a:latin typeface="+mj-lt"/>
              </a:rPr>
              <a:t> APIs </a:t>
            </a:r>
            <a:r>
              <a:rPr lang="en-US" sz="2400" b="1" dirty="0" smtClean="0">
                <a:solidFill>
                  <a:schemeClr val="tx1"/>
                </a:solidFill>
                <a:latin typeface="+mj-lt"/>
              </a:rPr>
              <a:t>for Metro style apps</a:t>
            </a:r>
            <a:endParaRPr lang="en-US" sz="2400" b="1" dirty="0">
              <a:solidFill>
                <a:schemeClr val="tx1"/>
              </a:solidFill>
              <a:latin typeface="+mj-lt"/>
            </a:endParaRPr>
          </a:p>
        </p:txBody>
      </p:sp>
      <p:sp>
        <p:nvSpPr>
          <p:cNvPr id="3" name="Rounded Rectangle 2"/>
          <p:cNvSpPr/>
          <p:nvPr/>
        </p:nvSpPr>
        <p:spPr>
          <a:xfrm>
            <a:off x="969963" y="5486400"/>
            <a:ext cx="10242550" cy="939165"/>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chemeClr val="bg1"/>
                </a:solidFill>
                <a:latin typeface="+mj-lt"/>
              </a:rPr>
              <a:t>Fundamentals</a:t>
            </a:r>
            <a:endParaRPr lang="en-US" sz="2000" b="1" dirty="0">
              <a:solidFill>
                <a:schemeClr val="bg1"/>
              </a:solidFill>
              <a:latin typeface="+mj-lt"/>
            </a:endParaRPr>
          </a:p>
        </p:txBody>
      </p:sp>
      <p:sp>
        <p:nvSpPr>
          <p:cNvPr id="10" name="Rectangle 9"/>
          <p:cNvSpPr/>
          <p:nvPr/>
        </p:nvSpPr>
        <p:spPr bwMode="auto">
          <a:xfrm>
            <a:off x="2789618" y="5894794"/>
            <a:ext cx="1565910" cy="3948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gradFill>
                  <a:gsLst>
                    <a:gs pos="0">
                      <a:schemeClr val="tx1"/>
                    </a:gs>
                    <a:gs pos="100000">
                      <a:schemeClr val="tx1"/>
                    </a:gs>
                  </a:gsLst>
                  <a:lin ang="5400000" scaled="0"/>
                </a:gradFill>
                <a:latin typeface="+mj-lt"/>
              </a:rPr>
              <a:t>Authentication</a:t>
            </a:r>
            <a:endParaRPr lang="en-US" b="1" dirty="0">
              <a:gradFill>
                <a:gsLst>
                  <a:gs pos="0">
                    <a:schemeClr val="tx1"/>
                  </a:gs>
                  <a:gs pos="100000">
                    <a:schemeClr val="tx1"/>
                  </a:gs>
                </a:gsLst>
                <a:lin ang="5400000" scaled="0"/>
              </a:gradFill>
              <a:latin typeface="+mj-lt"/>
            </a:endParaRPr>
          </a:p>
        </p:txBody>
      </p:sp>
      <p:sp>
        <p:nvSpPr>
          <p:cNvPr id="11" name="Rectangle 10"/>
          <p:cNvSpPr/>
          <p:nvPr/>
        </p:nvSpPr>
        <p:spPr bwMode="auto">
          <a:xfrm>
            <a:off x="4473066" y="5894794"/>
            <a:ext cx="1565910" cy="3948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gradFill>
                  <a:gsLst>
                    <a:gs pos="0">
                      <a:schemeClr val="tx1"/>
                    </a:gs>
                    <a:gs pos="100000">
                      <a:schemeClr val="tx1"/>
                    </a:gs>
                  </a:gsLst>
                  <a:lin ang="5400000" scaled="0"/>
                </a:gradFill>
                <a:latin typeface="+mj-lt"/>
              </a:rPr>
              <a:t>Cryptography</a:t>
            </a:r>
            <a:endParaRPr lang="en-US" b="1" dirty="0">
              <a:gradFill>
                <a:gsLst>
                  <a:gs pos="0">
                    <a:schemeClr val="tx1"/>
                  </a:gs>
                  <a:gs pos="100000">
                    <a:schemeClr val="tx1"/>
                  </a:gs>
                </a:gsLst>
                <a:lin ang="5400000" scaled="0"/>
              </a:gradFill>
              <a:latin typeface="+mj-lt"/>
            </a:endParaRPr>
          </a:p>
        </p:txBody>
      </p:sp>
      <p:sp>
        <p:nvSpPr>
          <p:cNvPr id="12" name="Rectangle 11"/>
          <p:cNvSpPr/>
          <p:nvPr/>
        </p:nvSpPr>
        <p:spPr bwMode="auto">
          <a:xfrm>
            <a:off x="6156514" y="5894794"/>
            <a:ext cx="1565910" cy="3948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Globalization</a:t>
            </a:r>
          </a:p>
        </p:txBody>
      </p:sp>
      <p:sp>
        <p:nvSpPr>
          <p:cNvPr id="13" name="Rectangle 12"/>
          <p:cNvSpPr/>
          <p:nvPr/>
        </p:nvSpPr>
        <p:spPr bwMode="auto">
          <a:xfrm>
            <a:off x="7839962" y="5894794"/>
            <a:ext cx="1565910" cy="3948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.NET</a:t>
            </a:r>
          </a:p>
        </p:txBody>
      </p:sp>
      <p:sp>
        <p:nvSpPr>
          <p:cNvPr id="14" name="Rectangle 13"/>
          <p:cNvSpPr/>
          <p:nvPr/>
        </p:nvSpPr>
        <p:spPr bwMode="auto">
          <a:xfrm>
            <a:off x="9523412" y="5894794"/>
            <a:ext cx="1565910" cy="3948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Win32</a:t>
            </a:r>
          </a:p>
        </p:txBody>
      </p:sp>
      <p:sp>
        <p:nvSpPr>
          <p:cNvPr id="48" name="Rectangle 47"/>
          <p:cNvSpPr/>
          <p:nvPr/>
        </p:nvSpPr>
        <p:spPr bwMode="auto">
          <a:xfrm>
            <a:off x="1106170" y="5894794"/>
            <a:ext cx="1565910" cy="3948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App Lifetime</a:t>
            </a:r>
            <a:endParaRPr lang="en-US" b="1" dirty="0">
              <a:gradFill>
                <a:gsLst>
                  <a:gs pos="0">
                    <a:schemeClr val="tx1"/>
                  </a:gs>
                  <a:gs pos="100000">
                    <a:schemeClr val="tx1"/>
                  </a:gs>
                </a:gsLst>
                <a:lin ang="5400000" scaled="0"/>
              </a:gradFill>
              <a:latin typeface="+mj-lt"/>
            </a:endParaRPr>
          </a:p>
        </p:txBody>
      </p:sp>
      <p:sp>
        <p:nvSpPr>
          <p:cNvPr id="8" name="Rectangle 7"/>
          <p:cNvSpPr/>
          <p:nvPr/>
        </p:nvSpPr>
        <p:spPr>
          <a:xfrm>
            <a:off x="5388323" y="2626462"/>
            <a:ext cx="5824189" cy="2631338"/>
          </a:xfrm>
          <a:prstGeom prst="rect">
            <a:avLst/>
          </a:prstGeom>
          <a:solidFill>
            <a:schemeClr val="tx2"/>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ysClr val="windowText" lastClr="000000"/>
                </a:solidFill>
                <a:latin typeface="+mj-lt"/>
              </a:rPr>
              <a:t>Communications &amp; Data</a:t>
            </a:r>
            <a:endParaRPr lang="en-US" sz="2000" b="1" dirty="0">
              <a:solidFill>
                <a:sysClr val="windowText" lastClr="000000"/>
              </a:solidFill>
              <a:latin typeface="+mj-lt"/>
            </a:endParaRPr>
          </a:p>
        </p:txBody>
      </p:sp>
      <p:sp>
        <p:nvSpPr>
          <p:cNvPr id="15" name="Rectangle 14"/>
          <p:cNvSpPr/>
          <p:nvPr/>
        </p:nvSpPr>
        <p:spPr bwMode="auto">
          <a:xfrm>
            <a:off x="5560218" y="3083661"/>
            <a:ext cx="1682592"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Contracts</a:t>
            </a:r>
            <a:endParaRPr lang="en-US" b="1" dirty="0">
              <a:gradFill>
                <a:gsLst>
                  <a:gs pos="0">
                    <a:schemeClr val="tx1"/>
                  </a:gs>
                  <a:gs pos="100000">
                    <a:schemeClr val="tx1"/>
                  </a:gs>
                </a:gsLst>
                <a:lin ang="5400000" scaled="0"/>
              </a:gradFill>
              <a:latin typeface="+mj-lt"/>
            </a:endParaRPr>
          </a:p>
        </p:txBody>
      </p:sp>
      <p:sp>
        <p:nvSpPr>
          <p:cNvPr id="16" name="Rectangle 15"/>
          <p:cNvSpPr/>
          <p:nvPr/>
        </p:nvSpPr>
        <p:spPr bwMode="auto">
          <a:xfrm>
            <a:off x="7462361" y="3083661"/>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XML</a:t>
            </a:r>
          </a:p>
        </p:txBody>
      </p:sp>
      <p:sp>
        <p:nvSpPr>
          <p:cNvPr id="17" name="Rectangle 16"/>
          <p:cNvSpPr/>
          <p:nvPr/>
        </p:nvSpPr>
        <p:spPr bwMode="auto">
          <a:xfrm>
            <a:off x="9371012" y="3083661"/>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Web</a:t>
            </a:r>
          </a:p>
        </p:txBody>
      </p:sp>
      <p:sp>
        <p:nvSpPr>
          <p:cNvPr id="19" name="Rectangle 18"/>
          <p:cNvSpPr/>
          <p:nvPr/>
        </p:nvSpPr>
        <p:spPr bwMode="auto">
          <a:xfrm>
            <a:off x="5560218" y="3629109"/>
            <a:ext cx="1682592"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Networking</a:t>
            </a:r>
          </a:p>
        </p:txBody>
      </p:sp>
      <p:sp>
        <p:nvSpPr>
          <p:cNvPr id="20" name="Rectangle 19"/>
          <p:cNvSpPr/>
          <p:nvPr/>
        </p:nvSpPr>
        <p:spPr bwMode="auto">
          <a:xfrm>
            <a:off x="7462361" y="3629109"/>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Notifications</a:t>
            </a:r>
          </a:p>
        </p:txBody>
      </p:sp>
      <p:sp>
        <p:nvSpPr>
          <p:cNvPr id="21" name="Rectangle 20"/>
          <p:cNvSpPr/>
          <p:nvPr/>
        </p:nvSpPr>
        <p:spPr bwMode="auto">
          <a:xfrm>
            <a:off x="5560218" y="4174557"/>
            <a:ext cx="3591244"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Local &amp; Cloud Storage</a:t>
            </a:r>
          </a:p>
        </p:txBody>
      </p:sp>
      <p:sp>
        <p:nvSpPr>
          <p:cNvPr id="4" name="Rounded Rectangle 3"/>
          <p:cNvSpPr/>
          <p:nvPr/>
        </p:nvSpPr>
        <p:spPr>
          <a:xfrm>
            <a:off x="969963" y="4016590"/>
            <a:ext cx="4220844" cy="124121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chemeClr val="bg1"/>
                </a:solidFill>
                <a:latin typeface="+mj-lt"/>
              </a:rPr>
              <a:t>Media</a:t>
            </a:r>
            <a:endParaRPr lang="en-US" sz="2000" b="1" dirty="0">
              <a:solidFill>
                <a:schemeClr val="bg1"/>
              </a:solidFill>
              <a:latin typeface="+mj-lt"/>
            </a:endParaRPr>
          </a:p>
        </p:txBody>
      </p:sp>
      <p:sp>
        <p:nvSpPr>
          <p:cNvPr id="41" name="Rectangle 40"/>
          <p:cNvSpPr/>
          <p:nvPr/>
        </p:nvSpPr>
        <p:spPr bwMode="auto">
          <a:xfrm>
            <a:off x="1139366" y="4419600"/>
            <a:ext cx="1532714"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Capture</a:t>
            </a:r>
          </a:p>
        </p:txBody>
      </p:sp>
      <p:sp>
        <p:nvSpPr>
          <p:cNvPr id="42" name="Rectangle 41"/>
          <p:cNvSpPr/>
          <p:nvPr/>
        </p:nvSpPr>
        <p:spPr bwMode="auto">
          <a:xfrm>
            <a:off x="1122363" y="4844270"/>
            <a:ext cx="1549717"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err="1" smtClean="0">
                <a:gradFill>
                  <a:gsLst>
                    <a:gs pos="0">
                      <a:schemeClr val="tx1"/>
                    </a:gs>
                    <a:gs pos="100000">
                      <a:schemeClr val="tx1"/>
                    </a:gs>
                  </a:gsLst>
                  <a:lin ang="5400000" scaled="0"/>
                </a:gradFill>
                <a:latin typeface="+mj-lt"/>
              </a:rPr>
              <a:t>P</a:t>
            </a:r>
            <a:r>
              <a:rPr lang="en-US" b="1" dirty="0" err="1">
                <a:gradFill>
                  <a:gsLst>
                    <a:gs pos="0">
                      <a:schemeClr val="tx1"/>
                    </a:gs>
                    <a:gs pos="100000">
                      <a:schemeClr val="tx1"/>
                    </a:gs>
                  </a:gsLst>
                  <a:lin ang="5400000" scaled="0"/>
                </a:gradFill>
                <a:latin typeface="+mj-lt"/>
              </a:rPr>
              <a:t>layT</a:t>
            </a:r>
            <a:r>
              <a:rPr lang="en-US" sz="1600" b="1" dirty="0" err="1" smtClean="0">
                <a:gradFill>
                  <a:gsLst>
                    <a:gs pos="0">
                      <a:schemeClr val="tx1"/>
                    </a:gs>
                    <a:gs pos="100000">
                      <a:schemeClr val="tx1"/>
                    </a:gs>
                  </a:gsLst>
                  <a:lin ang="5400000" scaled="0"/>
                </a:gradFill>
                <a:latin typeface="+mj-lt"/>
              </a:rPr>
              <a:t>o</a:t>
            </a:r>
            <a:endParaRPr lang="en-US" sz="1600" b="1" dirty="0" smtClean="0">
              <a:gradFill>
                <a:gsLst>
                  <a:gs pos="0">
                    <a:schemeClr val="tx1"/>
                  </a:gs>
                  <a:gs pos="100000">
                    <a:schemeClr val="tx1"/>
                  </a:gs>
                </a:gsLst>
                <a:lin ang="5400000" scaled="0"/>
              </a:gradFill>
              <a:latin typeface="+mj-lt"/>
            </a:endParaRPr>
          </a:p>
        </p:txBody>
      </p:sp>
      <p:sp>
        <p:nvSpPr>
          <p:cNvPr id="5" name="Rounded Rectangle 4"/>
          <p:cNvSpPr/>
          <p:nvPr/>
        </p:nvSpPr>
        <p:spPr>
          <a:xfrm>
            <a:off x="969963" y="2632139"/>
            <a:ext cx="4220844" cy="1190710"/>
          </a:xfrm>
          <a:prstGeom prst="rect">
            <a:avLst/>
          </a:prstGeom>
          <a:solidFill>
            <a:schemeClr val="tx2"/>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ysClr val="windowText" lastClr="000000"/>
                </a:solidFill>
                <a:latin typeface="+mj-lt"/>
              </a:rPr>
              <a:t>Devices</a:t>
            </a:r>
            <a:endParaRPr lang="en-US" sz="2000" b="1" dirty="0">
              <a:solidFill>
                <a:sysClr val="windowText" lastClr="000000"/>
              </a:solidFill>
              <a:latin typeface="+mj-lt"/>
            </a:endParaRPr>
          </a:p>
        </p:txBody>
      </p:sp>
      <p:sp>
        <p:nvSpPr>
          <p:cNvPr id="43" name="Rectangle 42"/>
          <p:cNvSpPr/>
          <p:nvPr/>
        </p:nvSpPr>
        <p:spPr bwMode="auto">
          <a:xfrm>
            <a:off x="1122363" y="3424440"/>
            <a:ext cx="1549717"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Sensors</a:t>
            </a:r>
          </a:p>
        </p:txBody>
      </p:sp>
      <p:sp>
        <p:nvSpPr>
          <p:cNvPr id="44" name="Rectangle 43"/>
          <p:cNvSpPr/>
          <p:nvPr/>
        </p:nvSpPr>
        <p:spPr bwMode="auto">
          <a:xfrm>
            <a:off x="1139366" y="3028014"/>
            <a:ext cx="1549717"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err="1">
                <a:gradFill>
                  <a:gsLst>
                    <a:gs pos="0">
                      <a:schemeClr val="tx1"/>
                    </a:gs>
                    <a:gs pos="100000">
                      <a:schemeClr val="tx1"/>
                    </a:gs>
                  </a:gsLst>
                  <a:lin ang="5400000" scaled="0"/>
                </a:gradFill>
                <a:latin typeface="+mj-lt"/>
              </a:rPr>
              <a:t>Geolocation</a:t>
            </a:r>
            <a:endParaRPr lang="en-US" b="1" dirty="0">
              <a:gradFill>
                <a:gsLst>
                  <a:gs pos="0">
                    <a:schemeClr val="tx1"/>
                  </a:gs>
                  <a:gs pos="100000">
                    <a:schemeClr val="tx1"/>
                  </a:gs>
                </a:gsLst>
                <a:lin ang="5400000" scaled="0"/>
              </a:gradFill>
              <a:latin typeface="+mj-lt"/>
            </a:endParaRPr>
          </a:p>
        </p:txBody>
      </p:sp>
      <p:sp>
        <p:nvSpPr>
          <p:cNvPr id="45" name="Rectangle 44"/>
          <p:cNvSpPr/>
          <p:nvPr/>
        </p:nvSpPr>
        <p:spPr bwMode="auto">
          <a:xfrm>
            <a:off x="2894012" y="3429000"/>
            <a:ext cx="2133364" cy="3326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Portable Devices</a:t>
            </a:r>
            <a:endParaRPr lang="en-US" b="1" dirty="0">
              <a:gradFill>
                <a:gsLst>
                  <a:gs pos="0">
                    <a:schemeClr val="tx1"/>
                  </a:gs>
                  <a:gs pos="100000">
                    <a:schemeClr val="tx1"/>
                  </a:gs>
                </a:gsLst>
                <a:lin ang="5400000" scaled="0"/>
              </a:gradFill>
              <a:latin typeface="+mj-lt"/>
            </a:endParaRPr>
          </a:p>
        </p:txBody>
      </p:sp>
      <p:sp>
        <p:nvSpPr>
          <p:cNvPr id="49" name="Rectangle 48"/>
          <p:cNvSpPr/>
          <p:nvPr/>
        </p:nvSpPr>
        <p:spPr bwMode="auto">
          <a:xfrm>
            <a:off x="4268378" y="3028015"/>
            <a:ext cx="758998"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NFC</a:t>
            </a:r>
          </a:p>
        </p:txBody>
      </p:sp>
      <p:sp>
        <p:nvSpPr>
          <p:cNvPr id="7" name="Rectangle 6"/>
          <p:cNvSpPr/>
          <p:nvPr/>
        </p:nvSpPr>
        <p:spPr>
          <a:xfrm>
            <a:off x="969963" y="990600"/>
            <a:ext cx="10242550" cy="148590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ysClr val="windowText" lastClr="000000"/>
                </a:solidFill>
                <a:latin typeface="+mj-lt"/>
              </a:rPr>
              <a:t>User Interface</a:t>
            </a:r>
            <a:endParaRPr lang="en-US" sz="2000" b="1" dirty="0">
              <a:solidFill>
                <a:sysClr val="windowText" lastClr="000000"/>
              </a:solidFill>
              <a:latin typeface="+mj-lt"/>
            </a:endParaRPr>
          </a:p>
        </p:txBody>
      </p:sp>
      <p:sp>
        <p:nvSpPr>
          <p:cNvPr id="27" name="Rectangle 26"/>
          <p:cNvSpPr/>
          <p:nvPr/>
        </p:nvSpPr>
        <p:spPr bwMode="auto">
          <a:xfrm>
            <a:off x="1086801" y="1413783"/>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HTML5  / CSS</a:t>
            </a:r>
          </a:p>
        </p:txBody>
      </p:sp>
      <p:sp>
        <p:nvSpPr>
          <p:cNvPr id="28" name="Rectangle 27"/>
          <p:cNvSpPr/>
          <p:nvPr/>
        </p:nvSpPr>
        <p:spPr bwMode="auto">
          <a:xfrm>
            <a:off x="3138804" y="1413784"/>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XAML</a:t>
            </a:r>
          </a:p>
        </p:txBody>
      </p:sp>
      <p:sp>
        <p:nvSpPr>
          <p:cNvPr id="29" name="Rectangle 28"/>
          <p:cNvSpPr/>
          <p:nvPr/>
        </p:nvSpPr>
        <p:spPr bwMode="auto">
          <a:xfrm>
            <a:off x="5190807" y="1413784"/>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DirectX</a:t>
            </a:r>
          </a:p>
        </p:txBody>
      </p:sp>
      <p:sp>
        <p:nvSpPr>
          <p:cNvPr id="30" name="Rectangle 29"/>
          <p:cNvSpPr/>
          <p:nvPr/>
        </p:nvSpPr>
        <p:spPr bwMode="auto">
          <a:xfrm>
            <a:off x="7242810" y="1413784"/>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Controls</a:t>
            </a:r>
          </a:p>
        </p:txBody>
      </p:sp>
      <p:sp>
        <p:nvSpPr>
          <p:cNvPr id="32" name="Rectangle 31"/>
          <p:cNvSpPr/>
          <p:nvPr/>
        </p:nvSpPr>
        <p:spPr bwMode="auto">
          <a:xfrm>
            <a:off x="5191701" y="1913655"/>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Input</a:t>
            </a:r>
          </a:p>
        </p:txBody>
      </p:sp>
      <p:sp>
        <p:nvSpPr>
          <p:cNvPr id="33" name="Rectangle 32"/>
          <p:cNvSpPr/>
          <p:nvPr/>
        </p:nvSpPr>
        <p:spPr bwMode="auto">
          <a:xfrm>
            <a:off x="7244151" y="1913655"/>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Accessibility</a:t>
            </a:r>
          </a:p>
        </p:txBody>
      </p:sp>
      <p:sp>
        <p:nvSpPr>
          <p:cNvPr id="34" name="Rectangle 33"/>
          <p:cNvSpPr/>
          <p:nvPr/>
        </p:nvSpPr>
        <p:spPr bwMode="auto">
          <a:xfrm>
            <a:off x="9296600" y="1913655"/>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Printing</a:t>
            </a:r>
          </a:p>
        </p:txBody>
      </p:sp>
      <p:sp>
        <p:nvSpPr>
          <p:cNvPr id="35" name="Rectangle 34"/>
          <p:cNvSpPr/>
          <p:nvPr/>
        </p:nvSpPr>
        <p:spPr bwMode="auto">
          <a:xfrm>
            <a:off x="9294812" y="1413784"/>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Data Binding</a:t>
            </a:r>
          </a:p>
        </p:txBody>
      </p:sp>
      <p:sp>
        <p:nvSpPr>
          <p:cNvPr id="31" name="Rectangle 30"/>
          <p:cNvSpPr/>
          <p:nvPr/>
        </p:nvSpPr>
        <p:spPr bwMode="auto">
          <a:xfrm>
            <a:off x="3139251" y="1913655"/>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Tiles</a:t>
            </a:r>
          </a:p>
        </p:txBody>
      </p:sp>
      <p:sp>
        <p:nvSpPr>
          <p:cNvPr id="61" name="Rectangle 60"/>
          <p:cNvSpPr/>
          <p:nvPr/>
        </p:nvSpPr>
        <p:spPr bwMode="auto">
          <a:xfrm>
            <a:off x="9371012" y="3629108"/>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Streams</a:t>
            </a:r>
            <a:endParaRPr lang="en-US" b="1" dirty="0">
              <a:gradFill>
                <a:gsLst>
                  <a:gs pos="0">
                    <a:schemeClr val="tx1"/>
                  </a:gs>
                  <a:gs pos="100000">
                    <a:schemeClr val="tx1"/>
                  </a:gs>
                </a:gsLst>
                <a:lin ang="5400000" scaled="0"/>
              </a:gradFill>
              <a:latin typeface="+mj-lt"/>
            </a:endParaRPr>
          </a:p>
        </p:txBody>
      </p:sp>
      <p:sp>
        <p:nvSpPr>
          <p:cNvPr id="62" name="Rectangle 61"/>
          <p:cNvSpPr/>
          <p:nvPr/>
        </p:nvSpPr>
        <p:spPr bwMode="auto">
          <a:xfrm>
            <a:off x="5560218" y="4720004"/>
            <a:ext cx="3591244"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Background Transfer</a:t>
            </a:r>
          </a:p>
        </p:txBody>
      </p:sp>
      <p:sp>
        <p:nvSpPr>
          <p:cNvPr id="63" name="Rectangle 62"/>
          <p:cNvSpPr/>
          <p:nvPr/>
        </p:nvSpPr>
        <p:spPr bwMode="auto">
          <a:xfrm>
            <a:off x="1086801" y="1913655"/>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SVG</a:t>
            </a:r>
          </a:p>
        </p:txBody>
      </p:sp>
      <p:sp>
        <p:nvSpPr>
          <p:cNvPr id="46" name="Rectangle 45"/>
          <p:cNvSpPr/>
          <p:nvPr/>
        </p:nvSpPr>
        <p:spPr bwMode="auto">
          <a:xfrm>
            <a:off x="9371012" y="4174555"/>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err="1" smtClean="0">
                <a:gradFill>
                  <a:gsLst>
                    <a:gs pos="0">
                      <a:schemeClr val="tx1"/>
                    </a:gs>
                    <a:gs pos="100000">
                      <a:schemeClr val="tx1"/>
                    </a:gs>
                  </a:gsLst>
                  <a:lin ang="5400000" scaled="0"/>
                </a:gradFill>
                <a:latin typeface="+mj-lt"/>
              </a:rPr>
              <a:t>AtomPub</a:t>
            </a:r>
            <a:endParaRPr lang="en-US" b="1" dirty="0">
              <a:gradFill>
                <a:gsLst>
                  <a:gs pos="0">
                    <a:schemeClr val="tx1"/>
                  </a:gs>
                  <a:gs pos="100000">
                    <a:schemeClr val="tx1"/>
                  </a:gs>
                </a:gsLst>
                <a:lin ang="5400000" scaled="0"/>
              </a:gradFill>
              <a:latin typeface="+mj-lt"/>
            </a:endParaRPr>
          </a:p>
        </p:txBody>
      </p:sp>
      <p:sp>
        <p:nvSpPr>
          <p:cNvPr id="47" name="Rectangle 46"/>
          <p:cNvSpPr/>
          <p:nvPr/>
        </p:nvSpPr>
        <p:spPr bwMode="auto">
          <a:xfrm>
            <a:off x="9371012" y="4720003"/>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SMS</a:t>
            </a:r>
            <a:endParaRPr lang="en-US" b="1" dirty="0">
              <a:gradFill>
                <a:gsLst>
                  <a:gs pos="0">
                    <a:schemeClr val="tx1"/>
                  </a:gs>
                  <a:gs pos="100000">
                    <a:schemeClr val="tx1"/>
                  </a:gs>
                </a:gsLst>
                <a:lin ang="5400000" scaled="0"/>
              </a:gradFill>
              <a:latin typeface="+mj-lt"/>
            </a:endParaRPr>
          </a:p>
        </p:txBody>
      </p:sp>
      <p:sp>
        <p:nvSpPr>
          <p:cNvPr id="54" name="Rectangle 53"/>
          <p:cNvSpPr/>
          <p:nvPr/>
        </p:nvSpPr>
        <p:spPr bwMode="auto">
          <a:xfrm>
            <a:off x="2903464" y="3028016"/>
            <a:ext cx="1150533"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Printer</a:t>
            </a:r>
            <a:endParaRPr lang="en-US" b="1" dirty="0">
              <a:gradFill>
                <a:gsLst>
                  <a:gs pos="0">
                    <a:schemeClr val="tx1"/>
                  </a:gs>
                  <a:gs pos="100000">
                    <a:schemeClr val="tx1"/>
                  </a:gs>
                </a:gsLst>
                <a:lin ang="5400000" scaled="0"/>
              </a:gradFill>
              <a:latin typeface="+mj-lt"/>
            </a:endParaRPr>
          </a:p>
        </p:txBody>
      </p:sp>
      <p:sp>
        <p:nvSpPr>
          <p:cNvPr id="55" name="Rectangle 54"/>
          <p:cNvSpPr/>
          <p:nvPr/>
        </p:nvSpPr>
        <p:spPr bwMode="auto">
          <a:xfrm>
            <a:off x="2894012" y="4419600"/>
            <a:ext cx="2133364"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latin typeface="+mj-lt"/>
              </a:rPr>
              <a:t>Visual </a:t>
            </a:r>
            <a:r>
              <a:rPr lang="en-US" b="1" dirty="0" smtClean="0">
                <a:gradFill>
                  <a:gsLst>
                    <a:gs pos="0">
                      <a:schemeClr val="tx1"/>
                    </a:gs>
                    <a:gs pos="100000">
                      <a:schemeClr val="tx1"/>
                    </a:gs>
                  </a:gsLst>
                  <a:lin ang="5400000" scaled="0"/>
                </a:gradFill>
                <a:latin typeface="+mj-lt"/>
              </a:rPr>
              <a:t>Effects</a:t>
            </a:r>
            <a:endParaRPr lang="en-US" b="1" dirty="0">
              <a:gradFill>
                <a:gsLst>
                  <a:gs pos="0">
                    <a:schemeClr val="tx1"/>
                  </a:gs>
                  <a:gs pos="100000">
                    <a:schemeClr val="tx1"/>
                  </a:gs>
                </a:gsLst>
                <a:lin ang="5400000" scaled="0"/>
              </a:gradFill>
              <a:latin typeface="+mj-lt"/>
            </a:endParaRPr>
          </a:p>
        </p:txBody>
      </p:sp>
      <p:sp>
        <p:nvSpPr>
          <p:cNvPr id="57" name="Rectangle 56"/>
          <p:cNvSpPr/>
          <p:nvPr/>
        </p:nvSpPr>
        <p:spPr bwMode="auto">
          <a:xfrm>
            <a:off x="2894012" y="4834308"/>
            <a:ext cx="2133364"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latin typeface="+mj-lt"/>
              </a:rPr>
              <a:t>Transcoding</a:t>
            </a:r>
            <a:endParaRPr lang="en-US" b="1" dirty="0">
              <a:gradFill>
                <a:gsLst>
                  <a:gs pos="0">
                    <a:schemeClr val="tx1"/>
                  </a:gs>
                  <a:gs pos="100000">
                    <a:schemeClr val="tx1"/>
                  </a:gs>
                </a:gsLst>
                <a:lin ang="5400000" scaled="0"/>
              </a:gradFill>
              <a:latin typeface="+mj-lt"/>
            </a:endParaRPr>
          </a:p>
        </p:txBody>
      </p:sp>
    </p:spTree>
    <p:custDataLst>
      <p:tags r:id="rId1"/>
    </p:custDataLst>
    <p:extLst>
      <p:ext uri="{BB962C8B-B14F-4D97-AF65-F5344CB8AC3E}">
        <p14:creationId xmlns:p14="http://schemas.microsoft.com/office/powerpoint/2010/main" val="27067056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7"/>
                                        </p:tgtEl>
                                        <p:attrNameLst>
                                          <p:attrName>style.color</p:attrName>
                                        </p:attrNameLst>
                                      </p:cBhvr>
                                      <p:by>
                                        <p:hsl h="0" s="12549" l="25098"/>
                                      </p:by>
                                    </p:animClr>
                                    <p:animClr clrSpc="hsl" dir="cw">
                                      <p:cBhvr>
                                        <p:cTn id="7" dur="500" fill="hold"/>
                                        <p:tgtEl>
                                          <p:spTgt spid="27"/>
                                        </p:tgtEl>
                                        <p:attrNameLst>
                                          <p:attrName>fillcolor</p:attrName>
                                        </p:attrNameLst>
                                      </p:cBhvr>
                                      <p:by>
                                        <p:hsl h="0" s="12549" l="25098"/>
                                      </p:by>
                                    </p:animClr>
                                    <p:animClr clrSpc="hsl" dir="cw">
                                      <p:cBhvr>
                                        <p:cTn id="8" dur="500" fill="hold"/>
                                        <p:tgtEl>
                                          <p:spTgt spid="27"/>
                                        </p:tgtEl>
                                        <p:attrNameLst>
                                          <p:attrName>stroke.color</p:attrName>
                                        </p:attrNameLst>
                                      </p:cBhvr>
                                      <p:by>
                                        <p:hsl h="0" s="12549" l="25098"/>
                                      </p:by>
                                    </p:animClr>
                                    <p:set>
                                      <p:cBhvr>
                                        <p:cTn id="9" dur="500" fill="hold"/>
                                        <p:tgtEl>
                                          <p:spTgt spid="27"/>
                                        </p:tgtEl>
                                        <p:attrNameLst>
                                          <p:attrName>fill.type</p:attrName>
                                        </p:attrNameLst>
                                      </p:cBhvr>
                                      <p:to>
                                        <p:strVal val="solid"/>
                                      </p:to>
                                    </p:set>
                                  </p:childTnLst>
                                </p:cTn>
                              </p:par>
                              <p:par>
                                <p:cTn id="10" presetID="30" presetClass="emph" presetSubtype="0" fill="hold" grpId="0" nodeType="withEffect">
                                  <p:stCondLst>
                                    <p:cond delay="0"/>
                                  </p:stCondLst>
                                  <p:childTnLst>
                                    <p:animClr clrSpc="hsl" dir="cw">
                                      <p:cBhvr override="childStyle">
                                        <p:cTn id="11" dur="500" fill="hold"/>
                                        <p:tgtEl>
                                          <p:spTgt spid="63"/>
                                        </p:tgtEl>
                                        <p:attrNameLst>
                                          <p:attrName>style.color</p:attrName>
                                        </p:attrNameLst>
                                      </p:cBhvr>
                                      <p:by>
                                        <p:hsl h="0" s="12549" l="25098"/>
                                      </p:by>
                                    </p:animClr>
                                    <p:animClr clrSpc="hsl" dir="cw">
                                      <p:cBhvr>
                                        <p:cTn id="12" dur="500" fill="hold"/>
                                        <p:tgtEl>
                                          <p:spTgt spid="63"/>
                                        </p:tgtEl>
                                        <p:attrNameLst>
                                          <p:attrName>fillcolor</p:attrName>
                                        </p:attrNameLst>
                                      </p:cBhvr>
                                      <p:by>
                                        <p:hsl h="0" s="12549" l="25098"/>
                                      </p:by>
                                    </p:animClr>
                                    <p:animClr clrSpc="hsl" dir="cw">
                                      <p:cBhvr>
                                        <p:cTn id="13" dur="500" fill="hold"/>
                                        <p:tgtEl>
                                          <p:spTgt spid="63"/>
                                        </p:tgtEl>
                                        <p:attrNameLst>
                                          <p:attrName>stroke.color</p:attrName>
                                        </p:attrNameLst>
                                      </p:cBhvr>
                                      <p:by>
                                        <p:hsl h="0" s="12549" l="25098"/>
                                      </p:by>
                                    </p:animClr>
                                    <p:set>
                                      <p:cBhvr>
                                        <p:cTn id="14" dur="500" fill="hold"/>
                                        <p:tgtEl>
                                          <p:spTgt spid="63"/>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500" fill="hold"/>
                                        <p:tgtEl>
                                          <p:spTgt spid="54"/>
                                        </p:tgtEl>
                                        <p:attrNameLst>
                                          <p:attrName>style.color</p:attrName>
                                        </p:attrNameLst>
                                      </p:cBhvr>
                                      <p:by>
                                        <p:hsl h="0" s="12549" l="25098"/>
                                      </p:by>
                                    </p:animClr>
                                    <p:animClr clrSpc="hsl" dir="cw">
                                      <p:cBhvr>
                                        <p:cTn id="17" dur="500" fill="hold"/>
                                        <p:tgtEl>
                                          <p:spTgt spid="54"/>
                                        </p:tgtEl>
                                        <p:attrNameLst>
                                          <p:attrName>fillcolor</p:attrName>
                                        </p:attrNameLst>
                                      </p:cBhvr>
                                      <p:by>
                                        <p:hsl h="0" s="12549" l="25098"/>
                                      </p:by>
                                    </p:animClr>
                                    <p:animClr clrSpc="hsl" dir="cw">
                                      <p:cBhvr>
                                        <p:cTn id="18" dur="500" fill="hold"/>
                                        <p:tgtEl>
                                          <p:spTgt spid="54"/>
                                        </p:tgtEl>
                                        <p:attrNameLst>
                                          <p:attrName>stroke.color</p:attrName>
                                        </p:attrNameLst>
                                      </p:cBhvr>
                                      <p:by>
                                        <p:hsl h="0" s="12549" l="25098"/>
                                      </p:by>
                                    </p:animClr>
                                    <p:set>
                                      <p:cBhvr>
                                        <p:cTn id="19" dur="500" fill="hold"/>
                                        <p:tgtEl>
                                          <p:spTgt spid="54"/>
                                        </p:tgtEl>
                                        <p:attrNameLst>
                                          <p:attrName>fill.type</p:attrName>
                                        </p:attrNameLst>
                                      </p:cBhvr>
                                      <p:to>
                                        <p:strVal val="solid"/>
                                      </p:to>
                                    </p:set>
                                  </p:childTnLst>
                                </p:cTn>
                              </p:par>
                              <p:par>
                                <p:cTn id="20" presetID="30" presetClass="emph" presetSubtype="0" fill="hold" grpId="0" nodeType="withEffect">
                                  <p:stCondLst>
                                    <p:cond delay="0"/>
                                  </p:stCondLst>
                                  <p:childTnLst>
                                    <p:animClr clrSpc="hsl" dir="cw">
                                      <p:cBhvr override="childStyle">
                                        <p:cTn id="21" dur="500" fill="hold"/>
                                        <p:tgtEl>
                                          <p:spTgt spid="43"/>
                                        </p:tgtEl>
                                        <p:attrNameLst>
                                          <p:attrName>style.color</p:attrName>
                                        </p:attrNameLst>
                                      </p:cBhvr>
                                      <p:by>
                                        <p:hsl h="0" s="12549" l="25098"/>
                                      </p:by>
                                    </p:animClr>
                                    <p:animClr clrSpc="hsl" dir="cw">
                                      <p:cBhvr>
                                        <p:cTn id="22" dur="500" fill="hold"/>
                                        <p:tgtEl>
                                          <p:spTgt spid="43"/>
                                        </p:tgtEl>
                                        <p:attrNameLst>
                                          <p:attrName>fillcolor</p:attrName>
                                        </p:attrNameLst>
                                      </p:cBhvr>
                                      <p:by>
                                        <p:hsl h="0" s="12549" l="25098"/>
                                      </p:by>
                                    </p:animClr>
                                    <p:animClr clrSpc="hsl" dir="cw">
                                      <p:cBhvr>
                                        <p:cTn id="23" dur="500" fill="hold"/>
                                        <p:tgtEl>
                                          <p:spTgt spid="43"/>
                                        </p:tgtEl>
                                        <p:attrNameLst>
                                          <p:attrName>stroke.color</p:attrName>
                                        </p:attrNameLst>
                                      </p:cBhvr>
                                      <p:by>
                                        <p:hsl h="0" s="12549" l="25098"/>
                                      </p:by>
                                    </p:animClr>
                                    <p:set>
                                      <p:cBhvr>
                                        <p:cTn id="24" dur="500" fill="hold"/>
                                        <p:tgtEl>
                                          <p:spTgt spid="43"/>
                                        </p:tgtEl>
                                        <p:attrNameLst>
                                          <p:attrName>fill.type</p:attrName>
                                        </p:attrNameLst>
                                      </p:cBhvr>
                                      <p:to>
                                        <p:strVal val="solid"/>
                                      </p:to>
                                    </p:set>
                                  </p:childTnLst>
                                </p:cTn>
                              </p:par>
                              <p:par>
                                <p:cTn id="25" presetID="30" presetClass="emph" presetSubtype="0" fill="hold" grpId="0" nodeType="withEffect">
                                  <p:stCondLst>
                                    <p:cond delay="0"/>
                                  </p:stCondLst>
                                  <p:childTnLst>
                                    <p:animClr clrSpc="hsl" dir="cw">
                                      <p:cBhvr override="childStyle">
                                        <p:cTn id="26" dur="500" fill="hold"/>
                                        <p:tgtEl>
                                          <p:spTgt spid="49"/>
                                        </p:tgtEl>
                                        <p:attrNameLst>
                                          <p:attrName>style.color</p:attrName>
                                        </p:attrNameLst>
                                      </p:cBhvr>
                                      <p:by>
                                        <p:hsl h="0" s="12549" l="25098"/>
                                      </p:by>
                                    </p:animClr>
                                    <p:animClr clrSpc="hsl" dir="cw">
                                      <p:cBhvr>
                                        <p:cTn id="27" dur="500" fill="hold"/>
                                        <p:tgtEl>
                                          <p:spTgt spid="49"/>
                                        </p:tgtEl>
                                        <p:attrNameLst>
                                          <p:attrName>fillcolor</p:attrName>
                                        </p:attrNameLst>
                                      </p:cBhvr>
                                      <p:by>
                                        <p:hsl h="0" s="12549" l="25098"/>
                                      </p:by>
                                    </p:animClr>
                                    <p:animClr clrSpc="hsl" dir="cw">
                                      <p:cBhvr>
                                        <p:cTn id="28" dur="500" fill="hold"/>
                                        <p:tgtEl>
                                          <p:spTgt spid="49"/>
                                        </p:tgtEl>
                                        <p:attrNameLst>
                                          <p:attrName>stroke.color</p:attrName>
                                        </p:attrNameLst>
                                      </p:cBhvr>
                                      <p:by>
                                        <p:hsl h="0" s="12549" l="25098"/>
                                      </p:by>
                                    </p:animClr>
                                    <p:set>
                                      <p:cBhvr>
                                        <p:cTn id="29" dur="500" fill="hold"/>
                                        <p:tgtEl>
                                          <p:spTgt spid="49"/>
                                        </p:tgtEl>
                                        <p:attrNameLst>
                                          <p:attrName>fill.type</p:attrName>
                                        </p:attrNameLst>
                                      </p:cBhvr>
                                      <p:to>
                                        <p:strVal val="solid"/>
                                      </p:to>
                                    </p:set>
                                  </p:childTnLst>
                                </p:cTn>
                              </p:par>
                              <p:par>
                                <p:cTn id="30" presetID="30" presetClass="emph" presetSubtype="0" fill="hold" grpId="0" nodeType="withEffect">
                                  <p:stCondLst>
                                    <p:cond delay="0"/>
                                  </p:stCondLst>
                                  <p:childTnLst>
                                    <p:animClr clrSpc="hsl" dir="cw">
                                      <p:cBhvr override="childStyle">
                                        <p:cTn id="31" dur="500" fill="hold"/>
                                        <p:tgtEl>
                                          <p:spTgt spid="55"/>
                                        </p:tgtEl>
                                        <p:attrNameLst>
                                          <p:attrName>style.color</p:attrName>
                                        </p:attrNameLst>
                                      </p:cBhvr>
                                      <p:by>
                                        <p:hsl h="0" s="12549" l="25098"/>
                                      </p:by>
                                    </p:animClr>
                                    <p:animClr clrSpc="hsl" dir="cw">
                                      <p:cBhvr>
                                        <p:cTn id="32" dur="500" fill="hold"/>
                                        <p:tgtEl>
                                          <p:spTgt spid="55"/>
                                        </p:tgtEl>
                                        <p:attrNameLst>
                                          <p:attrName>fillcolor</p:attrName>
                                        </p:attrNameLst>
                                      </p:cBhvr>
                                      <p:by>
                                        <p:hsl h="0" s="12549" l="25098"/>
                                      </p:by>
                                    </p:animClr>
                                    <p:animClr clrSpc="hsl" dir="cw">
                                      <p:cBhvr>
                                        <p:cTn id="33" dur="500" fill="hold"/>
                                        <p:tgtEl>
                                          <p:spTgt spid="55"/>
                                        </p:tgtEl>
                                        <p:attrNameLst>
                                          <p:attrName>stroke.color</p:attrName>
                                        </p:attrNameLst>
                                      </p:cBhvr>
                                      <p:by>
                                        <p:hsl h="0" s="12549" l="25098"/>
                                      </p:by>
                                    </p:animClr>
                                    <p:set>
                                      <p:cBhvr>
                                        <p:cTn id="34" dur="500" fill="hold"/>
                                        <p:tgtEl>
                                          <p:spTgt spid="55"/>
                                        </p:tgtEl>
                                        <p:attrNameLst>
                                          <p:attrName>fill.type</p:attrName>
                                        </p:attrNameLst>
                                      </p:cBhvr>
                                      <p:to>
                                        <p:strVal val="solid"/>
                                      </p:to>
                                    </p:set>
                                  </p:childTnLst>
                                </p:cTn>
                              </p:par>
                              <p:par>
                                <p:cTn id="35" presetID="30" presetClass="emph" presetSubtype="0" fill="hold" grpId="0" nodeType="withEffect">
                                  <p:stCondLst>
                                    <p:cond delay="0"/>
                                  </p:stCondLst>
                                  <p:childTnLst>
                                    <p:animClr clrSpc="hsl" dir="cw">
                                      <p:cBhvr override="childStyle">
                                        <p:cTn id="36" dur="500" fill="hold"/>
                                        <p:tgtEl>
                                          <p:spTgt spid="42"/>
                                        </p:tgtEl>
                                        <p:attrNameLst>
                                          <p:attrName>style.color</p:attrName>
                                        </p:attrNameLst>
                                      </p:cBhvr>
                                      <p:by>
                                        <p:hsl h="0" s="12549" l="25098"/>
                                      </p:by>
                                    </p:animClr>
                                    <p:animClr clrSpc="hsl" dir="cw">
                                      <p:cBhvr>
                                        <p:cTn id="37" dur="500" fill="hold"/>
                                        <p:tgtEl>
                                          <p:spTgt spid="42"/>
                                        </p:tgtEl>
                                        <p:attrNameLst>
                                          <p:attrName>fillcolor</p:attrName>
                                        </p:attrNameLst>
                                      </p:cBhvr>
                                      <p:by>
                                        <p:hsl h="0" s="12549" l="25098"/>
                                      </p:by>
                                    </p:animClr>
                                    <p:animClr clrSpc="hsl" dir="cw">
                                      <p:cBhvr>
                                        <p:cTn id="38" dur="500" fill="hold"/>
                                        <p:tgtEl>
                                          <p:spTgt spid="42"/>
                                        </p:tgtEl>
                                        <p:attrNameLst>
                                          <p:attrName>stroke.color</p:attrName>
                                        </p:attrNameLst>
                                      </p:cBhvr>
                                      <p:by>
                                        <p:hsl h="0" s="12549" l="25098"/>
                                      </p:by>
                                    </p:animClr>
                                    <p:set>
                                      <p:cBhvr>
                                        <p:cTn id="39" dur="500" fill="hold"/>
                                        <p:tgtEl>
                                          <p:spTgt spid="42"/>
                                        </p:tgtEl>
                                        <p:attrNameLst>
                                          <p:attrName>fill.type</p:attrName>
                                        </p:attrNameLst>
                                      </p:cBhvr>
                                      <p:to>
                                        <p:strVal val="solid"/>
                                      </p:to>
                                    </p:set>
                                  </p:childTnLst>
                                </p:cTn>
                              </p:par>
                              <p:par>
                                <p:cTn id="40" presetID="30" presetClass="emph" presetSubtype="0" fill="hold" grpId="0" nodeType="withEffect">
                                  <p:stCondLst>
                                    <p:cond delay="0"/>
                                  </p:stCondLst>
                                  <p:childTnLst>
                                    <p:animClr clrSpc="hsl" dir="cw">
                                      <p:cBhvr override="childStyle">
                                        <p:cTn id="41" dur="500" fill="hold"/>
                                        <p:tgtEl>
                                          <p:spTgt spid="12"/>
                                        </p:tgtEl>
                                        <p:attrNameLst>
                                          <p:attrName>style.color</p:attrName>
                                        </p:attrNameLst>
                                      </p:cBhvr>
                                      <p:by>
                                        <p:hsl h="0" s="12549" l="25098"/>
                                      </p:by>
                                    </p:animClr>
                                    <p:animClr clrSpc="hsl" dir="cw">
                                      <p:cBhvr>
                                        <p:cTn id="42" dur="500" fill="hold"/>
                                        <p:tgtEl>
                                          <p:spTgt spid="12"/>
                                        </p:tgtEl>
                                        <p:attrNameLst>
                                          <p:attrName>fillcolor</p:attrName>
                                        </p:attrNameLst>
                                      </p:cBhvr>
                                      <p:by>
                                        <p:hsl h="0" s="12549" l="25098"/>
                                      </p:by>
                                    </p:animClr>
                                    <p:animClr clrSpc="hsl" dir="cw">
                                      <p:cBhvr>
                                        <p:cTn id="43" dur="500" fill="hold"/>
                                        <p:tgtEl>
                                          <p:spTgt spid="12"/>
                                        </p:tgtEl>
                                        <p:attrNameLst>
                                          <p:attrName>stroke.color</p:attrName>
                                        </p:attrNameLst>
                                      </p:cBhvr>
                                      <p:by>
                                        <p:hsl h="0" s="12549" l="25098"/>
                                      </p:by>
                                    </p:animClr>
                                    <p:set>
                                      <p:cBhvr>
                                        <p:cTn id="44" dur="500" fill="hold"/>
                                        <p:tgtEl>
                                          <p:spTgt spid="12"/>
                                        </p:tgtEl>
                                        <p:attrNameLst>
                                          <p:attrName>fill.type</p:attrName>
                                        </p:attrNameLst>
                                      </p:cBhvr>
                                      <p:to>
                                        <p:strVal val="solid"/>
                                      </p:to>
                                    </p:set>
                                  </p:childTnLst>
                                </p:cTn>
                              </p:par>
                              <p:par>
                                <p:cTn id="45" presetID="30" presetClass="emph" presetSubtype="0" fill="hold" grpId="0" nodeType="withEffect">
                                  <p:stCondLst>
                                    <p:cond delay="0"/>
                                  </p:stCondLst>
                                  <p:childTnLst>
                                    <p:animClr clrSpc="hsl" dir="cw">
                                      <p:cBhvr override="childStyle">
                                        <p:cTn id="46" dur="500" fill="hold"/>
                                        <p:tgtEl>
                                          <p:spTgt spid="13"/>
                                        </p:tgtEl>
                                        <p:attrNameLst>
                                          <p:attrName>style.color</p:attrName>
                                        </p:attrNameLst>
                                      </p:cBhvr>
                                      <p:by>
                                        <p:hsl h="0" s="12549" l="25098"/>
                                      </p:by>
                                    </p:animClr>
                                    <p:animClr clrSpc="hsl" dir="cw">
                                      <p:cBhvr>
                                        <p:cTn id="47" dur="500" fill="hold"/>
                                        <p:tgtEl>
                                          <p:spTgt spid="13"/>
                                        </p:tgtEl>
                                        <p:attrNameLst>
                                          <p:attrName>fillcolor</p:attrName>
                                        </p:attrNameLst>
                                      </p:cBhvr>
                                      <p:by>
                                        <p:hsl h="0" s="12549" l="25098"/>
                                      </p:by>
                                    </p:animClr>
                                    <p:animClr clrSpc="hsl" dir="cw">
                                      <p:cBhvr>
                                        <p:cTn id="48" dur="500" fill="hold"/>
                                        <p:tgtEl>
                                          <p:spTgt spid="13"/>
                                        </p:tgtEl>
                                        <p:attrNameLst>
                                          <p:attrName>stroke.color</p:attrName>
                                        </p:attrNameLst>
                                      </p:cBhvr>
                                      <p:by>
                                        <p:hsl h="0" s="12549" l="25098"/>
                                      </p:by>
                                    </p:animClr>
                                    <p:set>
                                      <p:cBhvr>
                                        <p:cTn id="49" dur="500" fill="hold"/>
                                        <p:tgtEl>
                                          <p:spTgt spid="13"/>
                                        </p:tgtEl>
                                        <p:attrNameLst>
                                          <p:attrName>fill.type</p:attrName>
                                        </p:attrNameLst>
                                      </p:cBhvr>
                                      <p:to>
                                        <p:strVal val="solid"/>
                                      </p:to>
                                    </p:set>
                                  </p:childTnLst>
                                </p:cTn>
                              </p:par>
                              <p:par>
                                <p:cTn id="50" presetID="30" presetClass="emph" presetSubtype="0" fill="hold" grpId="0" nodeType="withEffect">
                                  <p:stCondLst>
                                    <p:cond delay="0"/>
                                  </p:stCondLst>
                                  <p:childTnLst>
                                    <p:animClr clrSpc="hsl" dir="cw">
                                      <p:cBhvr override="childStyle">
                                        <p:cTn id="51" dur="500" fill="hold"/>
                                        <p:tgtEl>
                                          <p:spTgt spid="14"/>
                                        </p:tgtEl>
                                        <p:attrNameLst>
                                          <p:attrName>style.color</p:attrName>
                                        </p:attrNameLst>
                                      </p:cBhvr>
                                      <p:by>
                                        <p:hsl h="0" s="12549" l="25098"/>
                                      </p:by>
                                    </p:animClr>
                                    <p:animClr clrSpc="hsl" dir="cw">
                                      <p:cBhvr>
                                        <p:cTn id="52" dur="500" fill="hold"/>
                                        <p:tgtEl>
                                          <p:spTgt spid="14"/>
                                        </p:tgtEl>
                                        <p:attrNameLst>
                                          <p:attrName>fillcolor</p:attrName>
                                        </p:attrNameLst>
                                      </p:cBhvr>
                                      <p:by>
                                        <p:hsl h="0" s="12549" l="25098"/>
                                      </p:by>
                                    </p:animClr>
                                    <p:animClr clrSpc="hsl" dir="cw">
                                      <p:cBhvr>
                                        <p:cTn id="53" dur="500" fill="hold"/>
                                        <p:tgtEl>
                                          <p:spTgt spid="14"/>
                                        </p:tgtEl>
                                        <p:attrNameLst>
                                          <p:attrName>stroke.color</p:attrName>
                                        </p:attrNameLst>
                                      </p:cBhvr>
                                      <p:by>
                                        <p:hsl h="0" s="12549" l="25098"/>
                                      </p:by>
                                    </p:animClr>
                                    <p:set>
                                      <p:cBhvr>
                                        <p:cTn id="54" dur="500" fill="hold"/>
                                        <p:tgtEl>
                                          <p:spTgt spid="14"/>
                                        </p:tgtEl>
                                        <p:attrNameLst>
                                          <p:attrName>fill.type</p:attrName>
                                        </p:attrNameLst>
                                      </p:cBhvr>
                                      <p:to>
                                        <p:strVal val="solid"/>
                                      </p:to>
                                    </p:set>
                                  </p:childTnLst>
                                </p:cTn>
                              </p:par>
                              <p:par>
                                <p:cTn id="55" presetID="30" presetClass="emph" presetSubtype="0" fill="hold" grpId="0" nodeType="withEffect">
                                  <p:stCondLst>
                                    <p:cond delay="0"/>
                                  </p:stCondLst>
                                  <p:childTnLst>
                                    <p:animClr clrSpc="hsl" dir="cw">
                                      <p:cBhvr override="childStyle">
                                        <p:cTn id="56" dur="500" fill="hold"/>
                                        <p:tgtEl>
                                          <p:spTgt spid="29"/>
                                        </p:tgtEl>
                                        <p:attrNameLst>
                                          <p:attrName>style.color</p:attrName>
                                        </p:attrNameLst>
                                      </p:cBhvr>
                                      <p:by>
                                        <p:hsl h="0" s="12549" l="25098"/>
                                      </p:by>
                                    </p:animClr>
                                    <p:animClr clrSpc="hsl" dir="cw">
                                      <p:cBhvr>
                                        <p:cTn id="57" dur="500" fill="hold"/>
                                        <p:tgtEl>
                                          <p:spTgt spid="29"/>
                                        </p:tgtEl>
                                        <p:attrNameLst>
                                          <p:attrName>fillcolor</p:attrName>
                                        </p:attrNameLst>
                                      </p:cBhvr>
                                      <p:by>
                                        <p:hsl h="0" s="12549" l="25098"/>
                                      </p:by>
                                    </p:animClr>
                                    <p:animClr clrSpc="hsl" dir="cw">
                                      <p:cBhvr>
                                        <p:cTn id="58" dur="500" fill="hold"/>
                                        <p:tgtEl>
                                          <p:spTgt spid="29"/>
                                        </p:tgtEl>
                                        <p:attrNameLst>
                                          <p:attrName>stroke.color</p:attrName>
                                        </p:attrNameLst>
                                      </p:cBhvr>
                                      <p:by>
                                        <p:hsl h="0" s="12549" l="25098"/>
                                      </p:by>
                                    </p:animClr>
                                    <p:set>
                                      <p:cBhvr>
                                        <p:cTn id="59" dur="500" fill="hold"/>
                                        <p:tgtEl>
                                          <p:spTgt spid="29"/>
                                        </p:tgtEl>
                                        <p:attrNameLst>
                                          <p:attrName>fill.type</p:attrName>
                                        </p:attrNameLst>
                                      </p:cBhvr>
                                      <p:to>
                                        <p:strVal val="solid"/>
                                      </p:to>
                                    </p:set>
                                  </p:childTnLst>
                                </p:cTn>
                              </p:par>
                              <p:par>
                                <p:cTn id="60" presetID="30" presetClass="emph" presetSubtype="0" fill="hold" grpId="0" nodeType="withEffect">
                                  <p:stCondLst>
                                    <p:cond delay="0"/>
                                  </p:stCondLst>
                                  <p:childTnLst>
                                    <p:animClr clrSpc="hsl" dir="cw">
                                      <p:cBhvr override="childStyle">
                                        <p:cTn id="61" dur="500" fill="hold"/>
                                        <p:tgtEl>
                                          <p:spTgt spid="30"/>
                                        </p:tgtEl>
                                        <p:attrNameLst>
                                          <p:attrName>style.color</p:attrName>
                                        </p:attrNameLst>
                                      </p:cBhvr>
                                      <p:by>
                                        <p:hsl h="0" s="12549" l="25098"/>
                                      </p:by>
                                    </p:animClr>
                                    <p:animClr clrSpc="hsl" dir="cw">
                                      <p:cBhvr>
                                        <p:cTn id="62" dur="500" fill="hold"/>
                                        <p:tgtEl>
                                          <p:spTgt spid="30"/>
                                        </p:tgtEl>
                                        <p:attrNameLst>
                                          <p:attrName>fillcolor</p:attrName>
                                        </p:attrNameLst>
                                      </p:cBhvr>
                                      <p:by>
                                        <p:hsl h="0" s="12549" l="25098"/>
                                      </p:by>
                                    </p:animClr>
                                    <p:animClr clrSpc="hsl" dir="cw">
                                      <p:cBhvr>
                                        <p:cTn id="63" dur="500" fill="hold"/>
                                        <p:tgtEl>
                                          <p:spTgt spid="30"/>
                                        </p:tgtEl>
                                        <p:attrNameLst>
                                          <p:attrName>stroke.color</p:attrName>
                                        </p:attrNameLst>
                                      </p:cBhvr>
                                      <p:by>
                                        <p:hsl h="0" s="12549" l="25098"/>
                                      </p:by>
                                    </p:animClr>
                                    <p:set>
                                      <p:cBhvr>
                                        <p:cTn id="64" dur="500" fill="hold"/>
                                        <p:tgtEl>
                                          <p:spTgt spid="30"/>
                                        </p:tgtEl>
                                        <p:attrNameLst>
                                          <p:attrName>fill.type</p:attrName>
                                        </p:attrNameLst>
                                      </p:cBhvr>
                                      <p:to>
                                        <p:strVal val="solid"/>
                                      </p:to>
                                    </p:set>
                                  </p:childTnLst>
                                </p:cTn>
                              </p:par>
                              <p:par>
                                <p:cTn id="65" presetID="30" presetClass="emph" presetSubtype="0" fill="hold" grpId="0" nodeType="with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30" presetClass="emph" presetSubtype="0" fill="hold" grpId="0" nodeType="withEffect">
                                  <p:stCondLst>
                                    <p:cond delay="0"/>
                                  </p:stCondLst>
                                  <p:childTnLst>
                                    <p:animClr clrSpc="hsl" dir="cw">
                                      <p:cBhvr override="childStyle">
                                        <p:cTn id="71" dur="500" fill="hold"/>
                                        <p:tgtEl>
                                          <p:spTgt spid="35"/>
                                        </p:tgtEl>
                                        <p:attrNameLst>
                                          <p:attrName>style.color</p:attrName>
                                        </p:attrNameLst>
                                      </p:cBhvr>
                                      <p:by>
                                        <p:hsl h="0" s="12549" l="25098"/>
                                      </p:by>
                                    </p:animClr>
                                    <p:animClr clrSpc="hsl" dir="cw">
                                      <p:cBhvr>
                                        <p:cTn id="72" dur="500" fill="hold"/>
                                        <p:tgtEl>
                                          <p:spTgt spid="35"/>
                                        </p:tgtEl>
                                        <p:attrNameLst>
                                          <p:attrName>fillcolor</p:attrName>
                                        </p:attrNameLst>
                                      </p:cBhvr>
                                      <p:by>
                                        <p:hsl h="0" s="12549" l="25098"/>
                                      </p:by>
                                    </p:animClr>
                                    <p:animClr clrSpc="hsl" dir="cw">
                                      <p:cBhvr>
                                        <p:cTn id="73" dur="500" fill="hold"/>
                                        <p:tgtEl>
                                          <p:spTgt spid="35"/>
                                        </p:tgtEl>
                                        <p:attrNameLst>
                                          <p:attrName>stroke.color</p:attrName>
                                        </p:attrNameLst>
                                      </p:cBhvr>
                                      <p:by>
                                        <p:hsl h="0" s="12549" l="25098"/>
                                      </p:by>
                                    </p:animClr>
                                    <p:set>
                                      <p:cBhvr>
                                        <p:cTn id="74" dur="500" fill="hold"/>
                                        <p:tgtEl>
                                          <p:spTgt spid="35"/>
                                        </p:tgtEl>
                                        <p:attrNameLst>
                                          <p:attrName>fill.type</p:attrName>
                                        </p:attrNameLst>
                                      </p:cBhvr>
                                      <p:to>
                                        <p:strVal val="solid"/>
                                      </p:to>
                                    </p:set>
                                  </p:childTnLst>
                                </p:cTn>
                              </p:par>
                              <p:par>
                                <p:cTn id="75" presetID="30" presetClass="emph" presetSubtype="0" fill="hold" grpId="0" nodeType="withEffect">
                                  <p:stCondLst>
                                    <p:cond delay="0"/>
                                  </p:stCondLst>
                                  <p:childTnLst>
                                    <p:animClr clrSpc="hsl" dir="cw">
                                      <p:cBhvr override="childStyle">
                                        <p:cTn id="76" dur="500" fill="hold"/>
                                        <p:tgtEl>
                                          <p:spTgt spid="34"/>
                                        </p:tgtEl>
                                        <p:attrNameLst>
                                          <p:attrName>style.color</p:attrName>
                                        </p:attrNameLst>
                                      </p:cBhvr>
                                      <p:by>
                                        <p:hsl h="0" s="12549" l="25098"/>
                                      </p:by>
                                    </p:animClr>
                                    <p:animClr clrSpc="hsl" dir="cw">
                                      <p:cBhvr>
                                        <p:cTn id="77" dur="500" fill="hold"/>
                                        <p:tgtEl>
                                          <p:spTgt spid="34"/>
                                        </p:tgtEl>
                                        <p:attrNameLst>
                                          <p:attrName>fillcolor</p:attrName>
                                        </p:attrNameLst>
                                      </p:cBhvr>
                                      <p:by>
                                        <p:hsl h="0" s="12549" l="25098"/>
                                      </p:by>
                                    </p:animClr>
                                    <p:animClr clrSpc="hsl" dir="cw">
                                      <p:cBhvr>
                                        <p:cTn id="78" dur="500" fill="hold"/>
                                        <p:tgtEl>
                                          <p:spTgt spid="34"/>
                                        </p:tgtEl>
                                        <p:attrNameLst>
                                          <p:attrName>stroke.color</p:attrName>
                                        </p:attrNameLst>
                                      </p:cBhvr>
                                      <p:by>
                                        <p:hsl h="0" s="12549" l="25098"/>
                                      </p:by>
                                    </p:animClr>
                                    <p:set>
                                      <p:cBhvr>
                                        <p:cTn id="79" dur="500" fill="hold"/>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42" grpId="0" animBg="1"/>
      <p:bldP spid="43" grpId="0" animBg="1"/>
      <p:bldP spid="49" grpId="0" animBg="1"/>
      <p:bldP spid="27" grpId="0" animBg="1"/>
      <p:bldP spid="29" grpId="0" animBg="1"/>
      <p:bldP spid="30" grpId="0" animBg="1"/>
      <p:bldP spid="33" grpId="0" animBg="1"/>
      <p:bldP spid="34" grpId="0" animBg="1"/>
      <p:bldP spid="35" grpId="0" animBg="1"/>
      <p:bldP spid="63" grpId="0" animBg="1"/>
      <p:bldP spid="54"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999778" cy="3170099"/>
          </a:xfrm>
          <a:prstGeom prst="rect">
            <a:avLst/>
          </a:prstGeom>
          <a:noFill/>
        </p:spPr>
        <p:txBody>
          <a:bodyPr wrap="square" rtlCol="0">
            <a:spAutoFit/>
          </a:bodyPr>
          <a:lstStyle>
            <a:defPPr>
              <a:defRPr lang="en-US"/>
            </a:defPPr>
            <a:lvl1pPr>
              <a:defRPr sz="5000">
                <a:solidFill>
                  <a:srgbClr val="FFFFFF"/>
                </a:solidFill>
                <a:latin typeface="+mj-lt"/>
              </a:defRPr>
            </a:lvl1pPr>
          </a:lstStyle>
          <a:p>
            <a:r>
              <a:rPr lang="en-US" dirty="0">
                <a:solidFill>
                  <a:schemeClr val="accent5"/>
                </a:solidFill>
              </a:rPr>
              <a:t>What is async?</a:t>
            </a:r>
          </a:p>
          <a:p>
            <a:r>
              <a:rPr lang="en-US" dirty="0">
                <a:solidFill>
                  <a:schemeClr val="tx1"/>
                </a:solidFill>
              </a:rPr>
              <a:t>How does async fix hangs?</a:t>
            </a:r>
          </a:p>
          <a:p>
            <a:r>
              <a:rPr lang="en-US" dirty="0">
                <a:solidFill>
                  <a:schemeClr val="accent5"/>
                </a:solidFill>
              </a:rPr>
              <a:t>How do I use async?</a:t>
            </a:r>
          </a:p>
          <a:p>
            <a:r>
              <a:rPr lang="en-US" dirty="0">
                <a:solidFill>
                  <a:schemeClr val="accent5"/>
                </a:solidFill>
              </a:rPr>
              <a:t>Ben’s 5 top tips</a:t>
            </a:r>
          </a:p>
        </p:txBody>
      </p:sp>
    </p:spTree>
    <p:extLst>
      <p:ext uri="{BB962C8B-B14F-4D97-AF65-F5344CB8AC3E}">
        <p14:creationId xmlns:p14="http://schemas.microsoft.com/office/powerpoint/2010/main" val="235318328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a:noFill/>
        </p:spPr>
        <p:txBody>
          <a:bodyPr anchor="ctr" anchorCtr="0">
            <a:noAutofit/>
          </a:bodyPr>
          <a:lstStyle/>
          <a:p>
            <a:pPr marL="0" indent="0" algn="ctr"/>
            <a:r>
              <a:rPr lang="en-US" sz="6000" dirty="0" smtClean="0">
                <a:latin typeface="+mn-lt"/>
              </a:rPr>
              <a:t>Warning: Win32 ahead</a:t>
            </a:r>
            <a:endParaRPr lang="en-US" sz="6000" dirty="0">
              <a:latin typeface="+mn-lt"/>
            </a:endParaRPr>
          </a:p>
        </p:txBody>
      </p:sp>
    </p:spTree>
    <p:extLst>
      <p:ext uri="{BB962C8B-B14F-4D97-AF65-F5344CB8AC3E}">
        <p14:creationId xmlns:p14="http://schemas.microsoft.com/office/powerpoint/2010/main" val="62488842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Win32 UI Thread</a:t>
            </a:r>
            <a:endParaRPr lang="en-US" dirty="0"/>
          </a:p>
        </p:txBody>
      </p:sp>
      <p:sp>
        <p:nvSpPr>
          <p:cNvPr id="6" name="Text Placeholder 5"/>
          <p:cNvSpPr>
            <a:spLocks noGrp="1"/>
          </p:cNvSpPr>
          <p:nvPr>
            <p:ph type="body" sz="quarter" idx="10"/>
          </p:nvPr>
        </p:nvSpPr>
        <p:spPr>
          <a:xfrm>
            <a:off x="519115" y="1337425"/>
            <a:ext cx="11149012" cy="4801314"/>
          </a:xfrm>
        </p:spPr>
        <p:txBody>
          <a:bodyPr/>
          <a:lstStyle/>
          <a:p>
            <a:r>
              <a:rPr lang="en-US" dirty="0">
                <a:solidFill>
                  <a:srgbClr val="0000FF"/>
                </a:solidFill>
                <a:highlight>
                  <a:srgbClr val="FFFFFF"/>
                </a:highlight>
                <a:latin typeface="Consolas"/>
              </a:rPr>
              <a:t>while</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bRet</a:t>
            </a:r>
            <a:r>
              <a:rPr lang="en-US" dirty="0">
                <a:solidFill>
                  <a:srgbClr val="000000"/>
                </a:solidFill>
                <a:highlight>
                  <a:srgbClr val="FFFFFF"/>
                </a:highlight>
                <a:latin typeface="Consolas"/>
              </a:rPr>
              <a:t> = </a:t>
            </a:r>
            <a:r>
              <a:rPr lang="en-US" dirty="0" err="1">
                <a:solidFill>
                  <a:srgbClr val="000000"/>
                </a:solidFill>
                <a:highlight>
                  <a:srgbClr val="FFFFFF"/>
                </a:highlight>
                <a:latin typeface="Consolas"/>
              </a:rPr>
              <a:t>GetMessage</a:t>
            </a:r>
            <a:r>
              <a:rPr lang="en-US" dirty="0">
                <a:solidFill>
                  <a:srgbClr val="000000"/>
                </a:solidFill>
                <a:highlight>
                  <a:srgbClr val="FFFFFF"/>
                </a:highlight>
                <a:latin typeface="Consolas"/>
              </a:rPr>
              <a:t>( &amp;</a:t>
            </a:r>
            <a:r>
              <a:rPr lang="en-US" dirty="0" err="1">
                <a:solidFill>
                  <a:srgbClr val="000000"/>
                </a:solidFill>
                <a:highlight>
                  <a:srgbClr val="FFFFFF"/>
                </a:highlight>
                <a:latin typeface="Consolas"/>
              </a:rPr>
              <a:t>msg</a:t>
            </a:r>
            <a:r>
              <a:rPr lang="en-US" dirty="0">
                <a:solidFill>
                  <a:srgbClr val="000000"/>
                </a:solidFill>
                <a:highlight>
                  <a:srgbClr val="FFFFFF"/>
                </a:highlight>
                <a:latin typeface="Consolas"/>
              </a:rPr>
              <a:t>, NULL, 0, 0 )) != 0)</a:t>
            </a:r>
          </a:p>
          <a:p>
            <a:r>
              <a:rPr lang="en-US" dirty="0">
                <a:solidFill>
                  <a:srgbClr val="000000"/>
                </a:solidFill>
                <a:highlight>
                  <a:srgbClr val="FFFFFF"/>
                </a:highlight>
                <a:latin typeface="Consolas"/>
              </a:rPr>
              <a:t>{     </a:t>
            </a:r>
          </a:p>
          <a:p>
            <a:r>
              <a:rPr lang="en-US" dirty="0" smtClean="0">
                <a:solidFill>
                  <a:srgbClr val="0000FF"/>
                </a:solidFill>
                <a:highlight>
                  <a:srgbClr val="FFFFFF"/>
                </a:highlight>
                <a:latin typeface="Consolas"/>
              </a:rPr>
              <a:t>	if</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a:t>
            </a:r>
            <a:r>
              <a:rPr lang="en-US" dirty="0" err="1">
                <a:solidFill>
                  <a:srgbClr val="000000"/>
                </a:solidFill>
                <a:highlight>
                  <a:srgbClr val="FFFFFF"/>
                </a:highlight>
                <a:latin typeface="Consolas"/>
              </a:rPr>
              <a:t>bRet</a:t>
            </a:r>
            <a:r>
              <a:rPr lang="en-US" dirty="0">
                <a:solidFill>
                  <a:srgbClr val="000000"/>
                </a:solidFill>
                <a:highlight>
                  <a:srgbClr val="FFFFFF"/>
                </a:highlight>
                <a:latin typeface="Consolas"/>
              </a:rPr>
              <a:t> == -1)    </a:t>
            </a:r>
          </a:p>
          <a:p>
            <a:r>
              <a:rPr lang="en-US" dirty="0" smtClean="0">
                <a:solidFill>
                  <a:srgbClr val="000000"/>
                </a:solidFill>
                <a:highlight>
                  <a:srgbClr val="FFFFFF"/>
                </a:highlight>
                <a:latin typeface="Consolas"/>
              </a:rPr>
              <a:t>	{        </a:t>
            </a:r>
            <a:endParaRPr lang="en-US" dirty="0">
              <a:solidFill>
                <a:srgbClr val="000000"/>
              </a:solidFill>
              <a:highlight>
                <a:srgbClr val="FFFFFF"/>
              </a:highlight>
              <a:latin typeface="Consolas"/>
            </a:endParaRPr>
          </a:p>
          <a:p>
            <a:r>
              <a:rPr lang="en-US" dirty="0" smtClean="0">
                <a:solidFill>
                  <a:srgbClr val="008000"/>
                </a:solidFill>
                <a:highlight>
                  <a:srgbClr val="FFFFFF"/>
                </a:highlight>
                <a:latin typeface="Consolas"/>
              </a:rPr>
              <a:t>		// </a:t>
            </a:r>
            <a:r>
              <a:rPr lang="en-US" dirty="0">
                <a:solidFill>
                  <a:srgbClr val="008000"/>
                </a:solidFill>
                <a:highlight>
                  <a:srgbClr val="FFFFFF"/>
                </a:highlight>
                <a:latin typeface="Consolas"/>
              </a:rPr>
              <a:t>handle error / exit    </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    </a:t>
            </a:r>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	else</a:t>
            </a:r>
            <a:r>
              <a:rPr lang="en-US" dirty="0" smtClean="0">
                <a:solidFill>
                  <a:srgbClr val="000000"/>
                </a:solidFill>
                <a:highlight>
                  <a:srgbClr val="FFFFFF"/>
                </a:highlight>
                <a:latin typeface="Consolas"/>
              </a:rPr>
              <a:t>    </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        </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TranslateMessage</a:t>
            </a:r>
            <a:r>
              <a:rPr lang="en-US" dirty="0">
                <a:solidFill>
                  <a:srgbClr val="000000"/>
                </a:solidFill>
                <a:highlight>
                  <a:srgbClr val="FFFFFF"/>
                </a:highlight>
                <a:latin typeface="Consolas"/>
              </a:rPr>
              <a:t>(&amp;</a:t>
            </a:r>
            <a:r>
              <a:rPr lang="en-US" dirty="0" err="1">
                <a:solidFill>
                  <a:srgbClr val="000000"/>
                </a:solidFill>
                <a:highlight>
                  <a:srgbClr val="FFFFFF"/>
                </a:highlight>
                <a:latin typeface="Consolas"/>
              </a:rPr>
              <a:t>msg</a:t>
            </a:r>
            <a:r>
              <a:rPr lang="en-US" dirty="0">
                <a:solidFill>
                  <a:srgbClr val="000000"/>
                </a:solidFill>
                <a:highlight>
                  <a:srgbClr val="FFFFFF"/>
                </a:highlight>
                <a:latin typeface="Consolas"/>
              </a:rPr>
              <a:t>);         </a:t>
            </a: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DispatchMessage</a:t>
            </a:r>
            <a:r>
              <a:rPr lang="en-US" dirty="0">
                <a:solidFill>
                  <a:srgbClr val="000000"/>
                </a:solidFill>
                <a:highlight>
                  <a:srgbClr val="FFFFFF"/>
                </a:highlight>
                <a:latin typeface="Consolas"/>
              </a:rPr>
              <a:t>(&amp;</a:t>
            </a:r>
            <a:r>
              <a:rPr lang="en-US" dirty="0" err="1">
                <a:solidFill>
                  <a:srgbClr val="000000"/>
                </a:solidFill>
                <a:highlight>
                  <a:srgbClr val="FFFFFF"/>
                </a:highlight>
                <a:latin typeface="Consolas"/>
              </a:rPr>
              <a:t>msg</a:t>
            </a:r>
            <a:r>
              <a:rPr lang="en-US" dirty="0">
                <a:solidFill>
                  <a:srgbClr val="000000"/>
                </a:solidFill>
                <a:highlight>
                  <a:srgbClr val="FFFFFF"/>
                </a:highlight>
                <a:latin typeface="Consolas"/>
              </a:rPr>
              <a:t>);     </a:t>
            </a:r>
          </a:p>
          <a:p>
            <a:r>
              <a:rPr lang="en-US" dirty="0" smtClean="0">
                <a:solidFill>
                  <a:srgbClr val="000000"/>
                </a:solidFill>
                <a:highlight>
                  <a:srgbClr val="FFFFFF"/>
                </a:highlight>
                <a:latin typeface="Consolas"/>
              </a:rPr>
              <a:t>	}</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a:t>
            </a:r>
          </a:p>
        </p:txBody>
      </p:sp>
    </p:spTree>
    <p:extLst>
      <p:ext uri="{BB962C8B-B14F-4D97-AF65-F5344CB8AC3E}">
        <p14:creationId xmlns:p14="http://schemas.microsoft.com/office/powerpoint/2010/main" val="192027414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does this Win32 API take?</a:t>
            </a:r>
            <a:endParaRPr lang="en-US" dirty="0"/>
          </a:p>
        </p:txBody>
      </p:sp>
      <p:sp>
        <p:nvSpPr>
          <p:cNvPr id="3" name="Content Placeholder 2"/>
          <p:cNvSpPr>
            <a:spLocks noGrp="1"/>
          </p:cNvSpPr>
          <p:nvPr>
            <p:ph idx="1"/>
          </p:nvPr>
        </p:nvSpPr>
        <p:spPr>
          <a:xfrm>
            <a:off x="519114" y="1905000"/>
            <a:ext cx="11149011" cy="1551194"/>
          </a:xfrm>
        </p:spPr>
        <p:txBody>
          <a:bodyPr/>
          <a:lstStyle/>
          <a:p>
            <a:r>
              <a:rPr lang="en-US" dirty="0">
                <a:solidFill>
                  <a:srgbClr val="0000FF"/>
                </a:solidFill>
                <a:highlight>
                  <a:srgbClr val="FFFFFF"/>
                </a:highlight>
                <a:latin typeface="Consolas"/>
              </a:rPr>
              <a:t>if</a:t>
            </a:r>
            <a:r>
              <a:rPr lang="en-US" dirty="0">
                <a:solidFill>
                  <a:srgbClr val="000000"/>
                </a:solidFill>
                <a:highlight>
                  <a:srgbClr val="FFFFFF"/>
                </a:highlight>
                <a:latin typeface="Consolas"/>
              </a:rPr>
              <a:t> (</a:t>
            </a:r>
            <a:r>
              <a:rPr lang="en-US" b="1" dirty="0" err="1">
                <a:solidFill>
                  <a:schemeClr val="accent3"/>
                </a:solidFill>
                <a:highlight>
                  <a:srgbClr val="FFFFFF"/>
                </a:highlight>
                <a:latin typeface="Consolas"/>
              </a:rPr>
              <a:t>GetPrinter</a:t>
            </a:r>
            <a:r>
              <a:rPr lang="en-US" dirty="0">
                <a:solidFill>
                  <a:srgbClr val="000000"/>
                </a:solidFill>
                <a:highlight>
                  <a:srgbClr val="FFFFFF"/>
                </a:highlight>
                <a:latin typeface="Consolas"/>
              </a:rPr>
              <a:t>(</a:t>
            </a:r>
            <a:r>
              <a:rPr lang="en-US" dirty="0" err="1">
                <a:solidFill>
                  <a:srgbClr val="000000"/>
                </a:solidFill>
                <a:highlight>
                  <a:srgbClr val="FFFFFF"/>
                </a:highlight>
                <a:latin typeface="Consolas"/>
              </a:rPr>
              <a:t>hPrinter</a:t>
            </a:r>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pBuffer</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cbBuffer</a:t>
            </a:r>
            <a:r>
              <a:rPr lang="en-US" dirty="0">
                <a:solidFill>
                  <a:srgbClr val="000000"/>
                </a:solidFill>
                <a:highlight>
                  <a:srgbClr val="FFFFFF"/>
                </a:highlight>
                <a:latin typeface="Consolas"/>
              </a:rPr>
              <a:t>, &amp;</a:t>
            </a:r>
            <a:r>
              <a:rPr lang="en-US" dirty="0" err="1">
                <a:solidFill>
                  <a:srgbClr val="000000"/>
                </a:solidFill>
                <a:highlight>
                  <a:srgbClr val="FFFFFF"/>
                </a:highlight>
                <a:latin typeface="Consolas"/>
              </a:rPr>
              <a:t>cbNeeded</a:t>
            </a:r>
            <a:r>
              <a:rPr lang="en-US" dirty="0">
                <a:solidFill>
                  <a:srgbClr val="000000"/>
                </a:solidFill>
                <a:highlight>
                  <a:srgbClr val="FFFFFF"/>
                </a:highlight>
                <a:latin typeface="Consolas"/>
              </a:rPr>
              <a:t>))</a:t>
            </a:r>
          </a:p>
          <a:p>
            <a:r>
              <a:rPr lang="en-US" dirty="0">
                <a:solidFill>
                  <a:srgbClr val="000000"/>
                </a:solidFill>
                <a:highlight>
                  <a:srgbClr val="FFFFFF"/>
                </a:highlight>
                <a:latin typeface="Consolas"/>
              </a:rPr>
              <a:t>{</a:t>
            </a:r>
          </a:p>
          <a:p>
            <a:r>
              <a:rPr lang="en-US" dirty="0">
                <a:solidFill>
                  <a:srgbClr val="000000"/>
                </a:solidFill>
                <a:highlight>
                  <a:srgbClr val="FFFFFF"/>
                </a:highlight>
                <a:latin typeface="Consolas"/>
              </a:rPr>
              <a:t>    ...</a:t>
            </a:r>
          </a:p>
          <a:p>
            <a:r>
              <a:rPr lang="en-US" dirty="0">
                <a:solidFill>
                  <a:srgbClr val="000000"/>
                </a:solidFill>
                <a:highlight>
                  <a:srgbClr val="FFFFFF"/>
                </a:highlight>
                <a:latin typeface="Consolas"/>
              </a:rPr>
              <a:t>}</a:t>
            </a:r>
            <a:endParaRPr lang="en-US" dirty="0"/>
          </a:p>
        </p:txBody>
      </p:sp>
    </p:spTree>
    <p:extLst>
      <p:ext uri="{BB962C8B-B14F-4D97-AF65-F5344CB8AC3E}">
        <p14:creationId xmlns:p14="http://schemas.microsoft.com/office/powerpoint/2010/main" val="15761822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2"/>
</p:tagLst>
</file>

<file path=ppt/tags/tag10.xml><?xml version="1.0" encoding="utf-8"?>
<p:tagLst xmlns:a="http://schemas.openxmlformats.org/drawingml/2006/main" xmlns:r="http://schemas.openxmlformats.org/officeDocument/2006/relationships" xmlns:p="http://schemas.openxmlformats.org/presentationml/2006/main">
  <p:tag name="TIMING" val="|1.1|7.8|49.8|16.6|15.6"/>
</p:tagLst>
</file>

<file path=ppt/tags/tag11.xml><?xml version="1.0" encoding="utf-8"?>
<p:tagLst xmlns:a="http://schemas.openxmlformats.org/drawingml/2006/main" xmlns:r="http://schemas.openxmlformats.org/officeDocument/2006/relationships" xmlns:p="http://schemas.openxmlformats.org/presentationml/2006/main">
  <p:tag name="TIMING" val="|2.8|28.3|14.5|13.6"/>
</p:tagLst>
</file>

<file path=ppt/tags/tag12.xml><?xml version="1.0" encoding="utf-8"?>
<p:tagLst xmlns:a="http://schemas.openxmlformats.org/drawingml/2006/main" xmlns:r="http://schemas.openxmlformats.org/officeDocument/2006/relationships" xmlns:p="http://schemas.openxmlformats.org/presentationml/2006/main">
  <p:tag name="TIMING" val="|2.8|28.3|14.5|13.6"/>
</p:tagLst>
</file>

<file path=ppt/tags/tag13.xml><?xml version="1.0" encoding="utf-8"?>
<p:tagLst xmlns:a="http://schemas.openxmlformats.org/drawingml/2006/main" xmlns:r="http://schemas.openxmlformats.org/officeDocument/2006/relationships" xmlns:p="http://schemas.openxmlformats.org/presentationml/2006/main">
  <p:tag name="TIMING" val="|1.1|7.8|49.8|16.6|15.6"/>
</p:tagLst>
</file>

<file path=ppt/tags/tag14.xml><?xml version="1.0" encoding="utf-8"?>
<p:tagLst xmlns:a="http://schemas.openxmlformats.org/drawingml/2006/main" xmlns:r="http://schemas.openxmlformats.org/officeDocument/2006/relationships" xmlns:p="http://schemas.openxmlformats.org/presentationml/2006/main">
  <p:tag name="TIMING" val="|18.4|0.8"/>
</p:tagLst>
</file>

<file path=ppt/tags/tag15.xml><?xml version="1.0" encoding="utf-8"?>
<p:tagLst xmlns:a="http://schemas.openxmlformats.org/drawingml/2006/main" xmlns:r="http://schemas.openxmlformats.org/officeDocument/2006/relationships" xmlns:p="http://schemas.openxmlformats.org/presentationml/2006/main">
  <p:tag name="TIMING" val="|37.8"/>
</p:tagLst>
</file>

<file path=ppt/tags/tag2.xml><?xml version="1.0" encoding="utf-8"?>
<p:tagLst xmlns:a="http://schemas.openxmlformats.org/drawingml/2006/main" xmlns:r="http://schemas.openxmlformats.org/officeDocument/2006/relationships" xmlns:p="http://schemas.openxmlformats.org/presentationml/2006/main">
  <p:tag name="TIMING" val="|37.8"/>
</p:tagLst>
</file>

<file path=ppt/tags/tag3.xml><?xml version="1.0" encoding="utf-8"?>
<p:tagLst xmlns:a="http://schemas.openxmlformats.org/drawingml/2006/main" xmlns:r="http://schemas.openxmlformats.org/officeDocument/2006/relationships" xmlns:p="http://schemas.openxmlformats.org/presentationml/2006/main">
  <p:tag name="TIMING" val="|16.4"/>
</p:tagLst>
</file>

<file path=ppt/tags/tag4.xml><?xml version="1.0" encoding="utf-8"?>
<p:tagLst xmlns:a="http://schemas.openxmlformats.org/drawingml/2006/main" xmlns:r="http://schemas.openxmlformats.org/officeDocument/2006/relationships" xmlns:p="http://schemas.openxmlformats.org/presentationml/2006/main">
  <p:tag name="TIMING" val="|41.1"/>
</p:tagLst>
</file>

<file path=ppt/tags/tag5.xml><?xml version="1.0" encoding="utf-8"?>
<p:tagLst xmlns:a="http://schemas.openxmlformats.org/drawingml/2006/main" xmlns:r="http://schemas.openxmlformats.org/officeDocument/2006/relationships" xmlns:p="http://schemas.openxmlformats.org/presentationml/2006/main">
  <p:tag name="TIMING" val="|1.5|29.4|2.7|45|6.5|4.1"/>
</p:tagLst>
</file>

<file path=ppt/tags/tag6.xml><?xml version="1.0" encoding="utf-8"?>
<p:tagLst xmlns:a="http://schemas.openxmlformats.org/drawingml/2006/main" xmlns:r="http://schemas.openxmlformats.org/officeDocument/2006/relationships" xmlns:p="http://schemas.openxmlformats.org/presentationml/2006/main">
  <p:tag name="TIMING" val="|1.3|1|1.8|8.4"/>
</p:tagLst>
</file>

<file path=ppt/tags/tag7.xml><?xml version="1.0" encoding="utf-8"?>
<p:tagLst xmlns:a="http://schemas.openxmlformats.org/drawingml/2006/main" xmlns:r="http://schemas.openxmlformats.org/officeDocument/2006/relationships" xmlns:p="http://schemas.openxmlformats.org/presentationml/2006/main">
  <p:tag name="TIMING" val="|13.3|22.4"/>
</p:tagLst>
</file>

<file path=ppt/tags/tag8.xml><?xml version="1.0" encoding="utf-8"?>
<p:tagLst xmlns:a="http://schemas.openxmlformats.org/drawingml/2006/main" xmlns:r="http://schemas.openxmlformats.org/officeDocument/2006/relationships" xmlns:p="http://schemas.openxmlformats.org/presentationml/2006/main">
  <p:tag name="TIMING" val="|2.8|28.3|14.5|13.6"/>
</p:tagLst>
</file>

<file path=ppt/tags/tag9.xml><?xml version="1.0" encoding="utf-8"?>
<p:tagLst xmlns:a="http://schemas.openxmlformats.org/drawingml/2006/main" xmlns:r="http://schemas.openxmlformats.org/officeDocument/2006/relationships" xmlns:p="http://schemas.openxmlformats.org/presentationml/2006/main">
  <p:tag name="TIMING" val="|13.3|48|2.1"/>
</p:tagLst>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0066E3-0995-4960-AE15-E3CA832BFDC9}"/>
</file>

<file path=customXml/itemProps2.xml><?xml version="1.0" encoding="utf-8"?>
<ds:datastoreItem xmlns:ds="http://schemas.openxmlformats.org/officeDocument/2006/customXml" ds:itemID="{2C78DC18-E11C-48FF-BE94-9EC696D82DA9}"/>
</file>

<file path=customXml/itemProps3.xml><?xml version="1.0" encoding="utf-8"?>
<ds:datastoreItem xmlns:ds="http://schemas.openxmlformats.org/officeDocument/2006/customXml" ds:itemID="{D33C621B-8E37-4DFE-A7CC-AE76A08EC3A3}"/>
</file>

<file path=docProps/app.xml><?xml version="1.0" encoding="utf-8"?>
<Properties xmlns="http://schemas.openxmlformats.org/officeDocument/2006/extended-properties" xmlns:vt="http://schemas.openxmlformats.org/officeDocument/2006/docPropsVTypes">
  <Template>BUILD_Breakout_Template _ SAMPLE for Scott 7.28</Template>
  <TotalTime>33274</TotalTime>
  <Words>1714</Words>
  <Application>Microsoft Office PowerPoint</Application>
  <PresentationFormat>Custom</PresentationFormat>
  <Paragraphs>397</Paragraphs>
  <Slides>43</Slides>
  <Notes>32</Notes>
  <HiddenSlides>0</HiddenSlides>
  <MMClips>0</MMClips>
  <ScaleCrop>false</ScaleCrop>
  <HeadingPairs>
    <vt:vector size="4" baseType="variant">
      <vt:variant>
        <vt:lpstr>Theme</vt:lpstr>
      </vt:variant>
      <vt:variant>
        <vt:i4>7</vt:i4>
      </vt:variant>
      <vt:variant>
        <vt:lpstr>Slide Titles</vt:lpstr>
      </vt:variant>
      <vt:variant>
        <vt:i4>43</vt:i4>
      </vt:variant>
    </vt:vector>
  </HeadingPairs>
  <TitlesOfParts>
    <vt:vector size="50"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Async everywhere: creating responsive APIs &amp; apps</vt:lpstr>
      <vt:lpstr>Windows Runtime ♥ Async</vt:lpstr>
      <vt:lpstr>PowerPoint Presentation</vt:lpstr>
      <vt:lpstr>What is an async API?</vt:lpstr>
      <vt:lpstr>PowerPoint Presentation</vt:lpstr>
      <vt:lpstr>PowerPoint Presentation</vt:lpstr>
      <vt:lpstr>Warning: Win32 ahead</vt:lpstr>
      <vt:lpstr>The Win32 UI Thread</vt:lpstr>
      <vt:lpstr>How long does this Win32 API take?</vt:lpstr>
      <vt:lpstr>Long running Windows Runtime APIs provide asynchronous completion instead of blocking.</vt:lpstr>
      <vt:lpstr>PowerPoint Presentation</vt:lpstr>
      <vt:lpstr>Anatomy of an async operation</vt:lpstr>
      <vt:lpstr>C++ bare naked async</vt:lpstr>
      <vt:lpstr>JavaScript promises</vt:lpstr>
      <vt:lpstr>JavaScript promises</vt:lpstr>
      <vt:lpstr>JavaScript promises</vt:lpstr>
      <vt:lpstr>C#/VB await</vt:lpstr>
      <vt:lpstr>C#/VB await</vt:lpstr>
      <vt:lpstr>Async operation sequence</vt:lpstr>
      <vt:lpstr>Error handling</vt:lpstr>
      <vt:lpstr>Error handling</vt:lpstr>
      <vt:lpstr>Error handling</vt:lpstr>
      <vt:lpstr>JavaScript .then</vt:lpstr>
      <vt:lpstr>JavaScript .then</vt:lpstr>
      <vt:lpstr>Async operation sequence</vt:lpstr>
      <vt:lpstr>Putting async to work</vt:lpstr>
      <vt:lpstr>PowerPoint Presentation</vt:lpstr>
      <vt:lpstr>1) Don’t worry about COM apartments</vt:lpstr>
      <vt:lpstr>2) Remember to start your operations</vt:lpstr>
      <vt:lpstr>3) File Picker Cancel != Async Cancel</vt:lpstr>
      <vt:lpstr>4) Don’t worry about Dispatcher.Invoke…</vt:lpstr>
      <vt:lpstr>5) Don’t worry about concurrency…</vt:lpstr>
      <vt:lpstr>Is there a race here?</vt:lpstr>
      <vt:lpstr>The Windows Runtime makes it easier than ever before to build apps that don’t hang.</vt:lpstr>
      <vt:lpstr>Related sessions</vt:lpstr>
      <vt:lpstr>Further reading and documentation</vt:lpstr>
      <vt:lpstr>PowerPoint Presentation</vt:lpstr>
      <vt:lpstr>PowerPoint Presentation</vt:lpstr>
      <vt:lpstr>Async Methods vs. Events</vt:lpstr>
      <vt:lpstr>Async Method</vt:lpstr>
      <vt:lpstr>IAsyncOperation&lt;T&gt;</vt:lpstr>
      <vt:lpstr>What is an Async API?</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PLAT-203T: Async everywhere:creating responsive APIs &amp; apps</dc:title>
  <dc:subject>BUILD</dc:subject>
  <dc:creator>leilat@microsoft.com</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223</cp:revision>
  <cp:lastPrinted>2010-05-11T05:02:34Z</cp:lastPrinted>
  <dcterms:created xsi:type="dcterms:W3CDTF">2011-08-03T21:25:07Z</dcterms:created>
  <dcterms:modified xsi:type="dcterms:W3CDTF">2011-09-15T16:11:52Z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MS Speaker">
    <vt:lpwstr/>
  </property>
  <property fmtid="{D5CDD505-2E9C-101B-9397-08002B2CF9AE}" pid="9" name="CampaignTaxHTField0">
    <vt:lpwstr/>
  </property>
  <property fmtid="{D5CDD505-2E9C-101B-9397-08002B2CF9AE}" pid="10" name="Event Start Date">
    <vt:lpwstr>2011-09-13T07:00:00+00:00</vt:lpwstr>
  </property>
  <property fmtid="{D5CDD505-2E9C-101B-9397-08002B2CF9AE}" pid="11" name="ProductTaxHTField0">
    <vt:lpwstr>Windowsd15bdf11-7aa9-4bf1-b584-c45e6bd87557</vt:lpwstr>
  </property>
  <property fmtid="{D5CDD505-2E9C-101B-9397-08002B2CF9AE}" pid="12" name="Event LocationTaxHTField0">
    <vt:lpwstr>Anaheim, CA67ffa72a-1f39-45c3-9bb1-f96b5f9c92e3</vt:lpwstr>
  </property>
  <property fmtid="{D5CDD505-2E9C-101B-9397-08002B2CF9AE}" pid="13" name="Event1TaxHTField0">
    <vt:lpwstr>BUILDdaffb02e-8105-4a1d-9c8d-6ffd36a19d83</vt:lpwstr>
  </property>
  <property fmtid="{D5CDD505-2E9C-101B-9397-08002B2CF9AE}" pid="14" name="Event VenueTaxHTField0">
    <vt:lpwstr>Anaheim CC Anaheim, CAc525dbc1-fb46-4f9d-a196-ce33b4962b5a</vt:lpwstr>
  </property>
  <property fmtid="{D5CDD505-2E9C-101B-9397-08002B2CF9AE}" pid="15" name="MS Content Owner">
    <vt:lpwstr>Steven Sinofsky53</vt:lpwstr>
  </property>
  <property fmtid="{D5CDD505-2E9C-101B-9397-08002B2CF9AE}" pid="16" name="TaxCatchAll">
    <vt:lpwstr>962834211210209</vt:lpwstr>
  </property>
  <property fmtid="{D5CDD505-2E9C-101B-9397-08002B2CF9AE}" pid="17" name="TrackTaxHTField0">
    <vt:lpwstr/>
  </property>
  <property fmtid="{D5CDD505-2E9C-101B-9397-08002B2CF9AE}" pid="18" name="AudienceTaxHTField0">
    <vt:lpwstr>Developers389e14a2-def5-4335-8627-c0368c2934a2Other1d63dafe-c6b5-450d-9d7f-2a5af3513850</vt:lpwstr>
  </property>
  <property fmtid="{D5CDD505-2E9C-101B-9397-08002B2CF9AE}" pid="19" name="Event End Date">
    <vt:lpwstr>2011-09-16T07:00:00+00:00</vt:lpwstr>
  </property>
  <property fmtid="{D5CDD505-2E9C-101B-9397-08002B2CF9AE}" pid="20" name="Document Owner">
    <vt:lpwstr/>
  </property>
  <property fmtid="{D5CDD505-2E9C-101B-9397-08002B2CF9AE}" pid="21" name="Document Status">
    <vt:lpwstr>Placeholder</vt:lpwstr>
  </property>
  <property fmtid="{D5CDD505-2E9C-101B-9397-08002B2CF9AE}" pid="22" name="Team">
    <vt:lpwstr>Client</vt:lpwstr>
  </property>
  <property fmtid="{D5CDD505-2E9C-101B-9397-08002B2CF9AE}" pid="23" name="Speaker">
    <vt:lpwstr>32</vt:lpwstr>
  </property>
  <property fmtid="{D5CDD505-2E9C-101B-9397-08002B2CF9AE}" pid="24" name="Session ID">
    <vt:lpwstr>203</vt:lpwstr>
  </property>
  <property fmtid="{D5CDD505-2E9C-101B-9397-08002B2CF9AE}" pid="25" name="Track">
    <vt:lpwstr>4</vt:lpwstr>
  </property>
  <property fmtid="{D5CDD505-2E9C-101B-9397-08002B2CF9AE}" pid="26" name="Editing/Review Status">
    <vt:lpwstr>Reviewed</vt:lpwstr>
  </property>
</Properties>
</file>