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6" r:id="rId8"/>
    <p:sldMasterId id="2147483835" r:id="rId9"/>
  </p:sldMasterIdLst>
  <p:notesMasterIdLst>
    <p:notesMasterId r:id="rId38"/>
  </p:notesMasterIdLst>
  <p:handoutMasterIdLst>
    <p:handoutMasterId r:id="rId39"/>
  </p:handoutMasterIdLst>
  <p:sldIdLst>
    <p:sldId id="534" r:id="rId10"/>
    <p:sldId id="535" r:id="rId11"/>
    <p:sldId id="538" r:id="rId12"/>
    <p:sldId id="509" r:id="rId13"/>
    <p:sldId id="532" r:id="rId14"/>
    <p:sldId id="518" r:id="rId15"/>
    <p:sldId id="521" r:id="rId16"/>
    <p:sldId id="541" r:id="rId17"/>
    <p:sldId id="542" r:id="rId18"/>
    <p:sldId id="525" r:id="rId19"/>
    <p:sldId id="517" r:id="rId20"/>
    <p:sldId id="526" r:id="rId21"/>
    <p:sldId id="510" r:id="rId22"/>
    <p:sldId id="513" r:id="rId23"/>
    <p:sldId id="485" r:id="rId24"/>
    <p:sldId id="495" r:id="rId25"/>
    <p:sldId id="533" r:id="rId26"/>
    <p:sldId id="496" r:id="rId27"/>
    <p:sldId id="527" r:id="rId28"/>
    <p:sldId id="529" r:id="rId29"/>
    <p:sldId id="531" r:id="rId30"/>
    <p:sldId id="546" r:id="rId31"/>
    <p:sldId id="512" r:id="rId32"/>
    <p:sldId id="491" r:id="rId33"/>
    <p:sldId id="544" r:id="rId34"/>
    <p:sldId id="547" r:id="rId35"/>
    <p:sldId id="271" r:id="rId36"/>
    <p:sldId id="377" r:id="rId3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534"/>
            <p14:sldId id="535"/>
            <p14:sldId id="538"/>
          </p14:sldIdLst>
        </p14:section>
        <p14:section name="Body - HttpClient" id="{3134B837-DC82-4AD0-A289-C27747844212}">
          <p14:sldIdLst>
            <p14:sldId id="509"/>
            <p14:sldId id="532"/>
            <p14:sldId id="518"/>
            <p14:sldId id="521"/>
            <p14:sldId id="541"/>
            <p14:sldId id="542"/>
            <p14:sldId id="525"/>
            <p14:sldId id="517"/>
            <p14:sldId id="526"/>
          </p14:sldIdLst>
        </p14:section>
        <p14:section name="Body - Syndication &amp; AtomPub" id="{F488A94C-03BA-404D-A102-676C3CF89278}">
          <p14:sldIdLst>
            <p14:sldId id="510"/>
            <p14:sldId id="513"/>
            <p14:sldId id="485"/>
            <p14:sldId id="495"/>
            <p14:sldId id="533"/>
            <p14:sldId id="496"/>
          </p14:sldIdLst>
        </p14:section>
        <p14:section name="Body - Background Transfer" id="{CAB8E62A-3A0C-4924-B734-A4DC98BF3C24}">
          <p14:sldIdLst>
            <p14:sldId id="527"/>
            <p14:sldId id="529"/>
            <p14:sldId id="531"/>
            <p14:sldId id="546"/>
          </p14:sldIdLst>
        </p14:section>
        <p14:section name="Closing" id="{4940701E-5E8F-4B6B-AF36-7831D29009E5}">
          <p14:sldIdLst>
            <p14:sldId id="512"/>
            <p14:sldId id="491"/>
            <p14:sldId id="544"/>
            <p14:sldId id="547"/>
            <p14:sldId id="271"/>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000000"/>
    <a:srgbClr val="65BC46"/>
    <a:srgbClr val="457EC1"/>
    <a:srgbClr val="59CC0E"/>
    <a:srgbClr val="0087FF"/>
    <a:srgbClr val="FF3C00"/>
    <a:srgbClr val="FFFFFF"/>
    <a:srgbClr val="F8F57B"/>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1031" autoAdjust="0"/>
  </p:normalViewPr>
  <p:slideViewPr>
    <p:cSldViewPr snapToGrid="0" snapToObjects="1">
      <p:cViewPr>
        <p:scale>
          <a:sx n="70" d="100"/>
          <a:sy n="70" d="100"/>
        </p:scale>
        <p:origin x="-1566" y="-870"/>
      </p:cViewPr>
      <p:guideLst>
        <p:guide orient="horz" pos="144"/>
        <p:guide orient="horz" pos="1200"/>
        <p:guide orient="horz" pos="2173"/>
        <p:guide orient="horz" pos="3322"/>
        <p:guide orient="horz" pos="1488"/>
        <p:guide orient="horz" pos="454"/>
        <p:guide pos="3840"/>
        <p:guide pos="327"/>
        <p:guide pos="1190"/>
        <p:guide pos="7350"/>
        <p:guide pos="7063"/>
        <p:guide pos="6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1.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1:25 PM</a:t>
            </a:fld>
            <a:endParaRPr lang="en-US"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872751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178678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87275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128258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1:25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1:25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036803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12825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902462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indent="0">
              <a:buFontTx/>
              <a:buNone/>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1:25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168326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128258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036803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804321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1:25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16106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2825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78678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3052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83052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61099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61099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23462305"/>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72550469"/>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6198715"/>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428873"/>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304792"/>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8178998"/>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998929061"/>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21468687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937841449"/>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051235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26042776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80694746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7227211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123709074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692804017"/>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96267208"/>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85852968"/>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32215002"/>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30566620"/>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69544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36137324"/>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642433"/>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062387"/>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9209234"/>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210817941"/>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149493741"/>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48859435"/>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999783567"/>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85686718"/>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8507393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96172404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16049938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900648237"/>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4938698"/>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59076286"/>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3840803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image" Target="../media/image1.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theme" Target="../theme/theme8.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image" Target="../media/image1.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theme" Target="../theme/theme9.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6944954"/>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2151748"/>
      </p:ext>
    </p:extLst>
  </p:cSld>
  <p:clrMap bg1="dk1" tx1="lt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622369"/>
            <a:ext cx="8930781" cy="1523497"/>
          </a:xfrm>
        </p:spPr>
        <p:txBody>
          <a:bodyPr/>
          <a:lstStyle/>
          <a:p>
            <a:r>
              <a:rPr lang="en-US" sz="4800" dirty="0"/>
              <a:t>Making apps </a:t>
            </a:r>
            <a:r>
              <a:rPr lang="en-US" sz="4800" dirty="0" smtClean="0"/>
              <a:t>social </a:t>
            </a:r>
            <a:r>
              <a:rPr lang="en-US" sz="4800" dirty="0"/>
              <a:t>and connected with HTTP services</a:t>
            </a:r>
          </a:p>
        </p:txBody>
      </p:sp>
      <p:sp>
        <p:nvSpPr>
          <p:cNvPr id="9" name="Text Placeholder 8"/>
          <p:cNvSpPr>
            <a:spLocks noGrp="1"/>
          </p:cNvSpPr>
          <p:nvPr>
            <p:ph type="body" sz="quarter" idx="10"/>
          </p:nvPr>
        </p:nvSpPr>
        <p:spPr/>
        <p:txBody>
          <a:bodyPr/>
          <a:lstStyle/>
          <a:p>
            <a:r>
              <a:rPr lang="en-US" dirty="0"/>
              <a:t>PLAT-581T</a:t>
            </a:r>
          </a:p>
        </p:txBody>
      </p:sp>
      <p:sp>
        <p:nvSpPr>
          <p:cNvPr id="4" name="Subtitle 3"/>
          <p:cNvSpPr>
            <a:spLocks noGrp="1"/>
          </p:cNvSpPr>
          <p:nvPr>
            <p:ph type="subTitle" idx="1"/>
          </p:nvPr>
        </p:nvSpPr>
        <p:spPr>
          <a:xfrm>
            <a:off x="969965" y="3716158"/>
            <a:ext cx="6840536" cy="2593224"/>
          </a:xfrm>
        </p:spPr>
        <p:txBody>
          <a:bodyPr/>
          <a:lstStyle/>
          <a:p>
            <a:pPr lvl="0">
              <a:lnSpc>
                <a:spcPct val="100000"/>
              </a:lnSpc>
              <a:buSzTx/>
            </a:pPr>
            <a:r>
              <a:rPr lang="en-US" sz="2800" dirty="0" smtClean="0">
                <a:gradFill>
                  <a:gsLst>
                    <a:gs pos="0">
                      <a:srgbClr val="65BC46"/>
                    </a:gs>
                    <a:gs pos="86000">
                      <a:srgbClr val="65BC46"/>
                    </a:gs>
                  </a:gsLst>
                  <a:lin ang="5400000" scaled="0"/>
                </a:gradFill>
                <a:latin typeface="Segoe UI Semibold"/>
              </a:rPr>
              <a:t>Suhail Khalid</a:t>
            </a:r>
            <a:endParaRPr lang="en-US" sz="2800" dirty="0">
              <a:gradFill>
                <a:gsLst>
                  <a:gs pos="0">
                    <a:srgbClr val="65BC46"/>
                  </a:gs>
                  <a:gs pos="86000">
                    <a:srgbClr val="65BC46"/>
                  </a:gs>
                </a:gsLst>
                <a:lin ang="5400000" scaled="0"/>
              </a:gradFill>
              <a:latin typeface="Segoe UI Semibold"/>
            </a:endParaRPr>
          </a:p>
          <a:p>
            <a:pPr lvl="0">
              <a:lnSpc>
                <a:spcPct val="100000"/>
              </a:lnSpc>
              <a:buSzTx/>
            </a:pPr>
            <a:r>
              <a:rPr lang="en-US" sz="2800" dirty="0" smtClean="0">
                <a:gradFill>
                  <a:gsLst>
                    <a:gs pos="0">
                      <a:srgbClr val="65BC46"/>
                    </a:gs>
                    <a:gs pos="86000">
                      <a:srgbClr val="65BC46"/>
                    </a:gs>
                  </a:gsLst>
                  <a:lin ang="5400000" scaled="0"/>
                </a:gradFill>
              </a:rPr>
              <a:t>Program Manager</a:t>
            </a:r>
            <a:endParaRPr lang="en-US" sz="2800" dirty="0">
              <a:gradFill>
                <a:gsLst>
                  <a:gs pos="0">
                    <a:srgbClr val="65BC46"/>
                  </a:gs>
                  <a:gs pos="86000">
                    <a:srgbClr val="65BC46"/>
                  </a:gs>
                </a:gsLst>
                <a:lin ang="5400000" scaled="0"/>
              </a:gradFill>
            </a:endParaRPr>
          </a:p>
          <a:p>
            <a:pPr lvl="0">
              <a:lnSpc>
                <a:spcPct val="100000"/>
              </a:lnSpc>
              <a:buSzTx/>
            </a:pPr>
            <a:r>
              <a:rPr lang="en-US" sz="2800" dirty="0">
                <a:gradFill>
                  <a:gsLst>
                    <a:gs pos="0">
                      <a:srgbClr val="65BC46"/>
                    </a:gs>
                    <a:gs pos="86000">
                      <a:srgbClr val="65BC46"/>
                    </a:gs>
                  </a:gsLst>
                  <a:lin ang="5400000" scaled="0"/>
                </a:gradFill>
              </a:rPr>
              <a:t>Microsoft Corporation</a:t>
            </a:r>
          </a:p>
          <a:p>
            <a:pPr lvl="0">
              <a:lnSpc>
                <a:spcPct val="100000"/>
              </a:lnSpc>
              <a:buSzTx/>
            </a:pPr>
            <a:endParaRPr lang="en-US" sz="2800" dirty="0">
              <a:gradFill>
                <a:gsLst>
                  <a:gs pos="0">
                    <a:srgbClr val="65BC46"/>
                  </a:gs>
                  <a:gs pos="86000">
                    <a:srgbClr val="65BC46"/>
                  </a:gs>
                </a:gsLst>
                <a:lin ang="5400000" scaled="0"/>
              </a:gradFill>
            </a:endParaRPr>
          </a:p>
          <a:p>
            <a:pPr lvl="0">
              <a:lnSpc>
                <a:spcPct val="100000"/>
              </a:lnSpc>
              <a:buSzTx/>
            </a:pPr>
            <a:r>
              <a:rPr lang="en-US" sz="2800" b="1" dirty="0" smtClean="0">
                <a:gradFill>
                  <a:gsLst>
                    <a:gs pos="0">
                      <a:srgbClr val="65BC46"/>
                    </a:gs>
                    <a:gs pos="86000">
                      <a:srgbClr val="65BC46"/>
                    </a:gs>
                  </a:gsLst>
                  <a:lin ang="5400000" scaled="0"/>
                </a:gradFill>
                <a:latin typeface="Segoe UI Semibold"/>
              </a:rPr>
              <a:t>Alexander Corradini</a:t>
            </a:r>
            <a:endParaRPr lang="en-US" sz="2800" b="1" dirty="0">
              <a:gradFill>
                <a:gsLst>
                  <a:gs pos="0">
                    <a:srgbClr val="65BC46"/>
                  </a:gs>
                  <a:gs pos="86000">
                    <a:srgbClr val="65BC46"/>
                  </a:gs>
                </a:gsLst>
                <a:lin ang="5400000" scaled="0"/>
              </a:gradFill>
              <a:latin typeface="Segoe UI Semibold"/>
            </a:endParaRPr>
          </a:p>
          <a:p>
            <a:pPr lvl="0">
              <a:lnSpc>
                <a:spcPct val="100000"/>
              </a:lnSpc>
              <a:buSzTx/>
            </a:pPr>
            <a:r>
              <a:rPr lang="en-US" sz="2800" dirty="0" smtClean="0">
                <a:gradFill>
                  <a:gsLst>
                    <a:gs pos="0">
                      <a:srgbClr val="65BC46"/>
                    </a:gs>
                    <a:gs pos="86000">
                      <a:srgbClr val="65BC46"/>
                    </a:gs>
                  </a:gsLst>
                  <a:lin ang="5400000" scaled="0"/>
                </a:gradFill>
              </a:rPr>
              <a:t>Software Design Engineer</a:t>
            </a:r>
            <a:endParaRPr lang="en-US" sz="2800" dirty="0">
              <a:gradFill>
                <a:gsLst>
                  <a:gs pos="0">
                    <a:srgbClr val="65BC46"/>
                  </a:gs>
                  <a:gs pos="86000">
                    <a:srgbClr val="65BC46"/>
                  </a:gs>
                </a:gsLst>
                <a:lin ang="5400000" scaled="0"/>
              </a:gradFill>
            </a:endParaRPr>
          </a:p>
          <a:p>
            <a:pPr lvl="0">
              <a:lnSpc>
                <a:spcPct val="100000"/>
              </a:lnSpc>
              <a:buSzTx/>
            </a:pPr>
            <a:r>
              <a:rPr lang="en-US" sz="2800" dirty="0">
                <a:gradFill>
                  <a:gsLst>
                    <a:gs pos="0">
                      <a:srgbClr val="65BC46"/>
                    </a:gs>
                    <a:gs pos="86000">
                      <a:srgbClr val="65BC46"/>
                    </a:gs>
                  </a:gsLst>
                  <a:lin ang="5400000" scaled="0"/>
                </a:gradFill>
              </a:rPr>
              <a:t>Microsoft Corporation</a:t>
            </a:r>
          </a:p>
          <a:p>
            <a:pPr lvl="0">
              <a:lnSpc>
                <a:spcPct val="100000"/>
              </a:lnSpc>
              <a:buSzTx/>
            </a:pPr>
            <a:endParaRPr lang="en-US" sz="2800" dirty="0">
              <a:gradFill>
                <a:gsLst>
                  <a:gs pos="0">
                    <a:srgbClr val="65BC46"/>
                  </a:gs>
                  <a:gs pos="86000">
                    <a:srgbClr val="65BC46"/>
                  </a:gs>
                </a:gsLst>
                <a:lin ang="5400000" scaled="0"/>
              </a:gradFill>
            </a:endParaRPr>
          </a:p>
          <a:p>
            <a:pPr lvl="0">
              <a:lnSpc>
                <a:spcPct val="100000"/>
              </a:lnSpc>
              <a:buSzTx/>
            </a:pPr>
            <a:endParaRPr lang="en-US" sz="2000" dirty="0">
              <a:gradFill>
                <a:gsLst>
                  <a:gs pos="0">
                    <a:srgbClr val="65BC46"/>
                  </a:gs>
                  <a:gs pos="86000">
                    <a:srgbClr val="65BC46"/>
                  </a:gs>
                </a:gsLst>
                <a:lin ang="5400000" scaled="0"/>
              </a:gradFill>
            </a:endParaRPr>
          </a:p>
          <a:p>
            <a:endParaRPr lang="en-US" sz="3600" dirty="0"/>
          </a:p>
        </p:txBody>
      </p:sp>
    </p:spTree>
    <p:extLst>
      <p:ext uri="{BB962C8B-B14F-4D97-AF65-F5344CB8AC3E}">
        <p14:creationId xmlns:p14="http://schemas.microsoft.com/office/powerpoint/2010/main" val="99776713"/>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7" name="Text Placeholder 6"/>
          <p:cNvSpPr>
            <a:spLocks noGrp="1"/>
          </p:cNvSpPr>
          <p:nvPr>
            <p:ph type="body" sz="quarter" idx="10"/>
          </p:nvPr>
        </p:nvSpPr>
        <p:spPr>
          <a:xfrm>
            <a:off x="519114" y="1447800"/>
            <a:ext cx="11149012" cy="4884414"/>
          </a:xfrm>
        </p:spPr>
        <p:txBody>
          <a:bodyPr/>
          <a:lstStyle/>
          <a:p>
            <a:pPr>
              <a:spcBef>
                <a:spcPts val="1800"/>
              </a:spcBef>
            </a:pPr>
            <a:r>
              <a:rPr lang="en-US" dirty="0" smtClean="0"/>
              <a:t>Add handlers</a:t>
            </a:r>
          </a:p>
          <a:p>
            <a:pPr lvl="1">
              <a:spcBef>
                <a:spcPts val="1800"/>
              </a:spcBef>
            </a:pPr>
            <a:r>
              <a:rPr lang="en-US" dirty="0" smtClean="0"/>
              <a:t>Authentication</a:t>
            </a:r>
          </a:p>
          <a:p>
            <a:pPr lvl="1">
              <a:spcBef>
                <a:spcPts val="1800"/>
              </a:spcBef>
            </a:pPr>
            <a:r>
              <a:rPr lang="en-US" dirty="0" smtClean="0"/>
              <a:t>Concurrency Control</a:t>
            </a:r>
          </a:p>
          <a:p>
            <a:pPr lvl="1">
              <a:spcBef>
                <a:spcPts val="1800"/>
              </a:spcBef>
            </a:pPr>
            <a:r>
              <a:rPr lang="en-US" dirty="0" smtClean="0"/>
              <a:t>Logging</a:t>
            </a:r>
          </a:p>
          <a:p>
            <a:pPr lvl="1">
              <a:spcBef>
                <a:spcPts val="1800"/>
              </a:spcBef>
            </a:pPr>
            <a:r>
              <a:rPr lang="en-US" dirty="0" smtClean="0"/>
              <a:t>...and many more</a:t>
            </a:r>
            <a:endParaRPr lang="en-US" dirty="0"/>
          </a:p>
          <a:p>
            <a:pPr>
              <a:spcBef>
                <a:spcPts val="1800"/>
              </a:spcBef>
            </a:pPr>
            <a:r>
              <a:rPr lang="en-US" dirty="0" smtClean="0"/>
              <a:t>Replace handlers</a:t>
            </a:r>
            <a:endParaRPr lang="en-US" dirty="0"/>
          </a:p>
          <a:p>
            <a:pPr lvl="1">
              <a:spcBef>
                <a:spcPts val="1800"/>
              </a:spcBef>
            </a:pPr>
            <a:r>
              <a:rPr lang="en-US" dirty="0" smtClean="0"/>
              <a:t>Testing</a:t>
            </a:r>
            <a:endParaRPr lang="en-US" dirty="0"/>
          </a:p>
          <a:p>
            <a:pPr lvl="1">
              <a:spcBef>
                <a:spcPts val="1800"/>
              </a:spcBef>
            </a:pPr>
            <a:endParaRPr lang="en-US" dirty="0" smtClean="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HTTP </a:t>
            </a:r>
            <a:r>
              <a:rPr lang="en-US" dirty="0"/>
              <a:t>h</a:t>
            </a:r>
            <a:r>
              <a:rPr lang="en-US" dirty="0" smtClean="0"/>
              <a:t>andler pipeline cont.</a:t>
            </a:r>
            <a:endParaRPr lang="en-US" dirty="0"/>
          </a:p>
        </p:txBody>
      </p:sp>
    </p:spTree>
    <p:extLst>
      <p:ext uri="{BB962C8B-B14F-4D97-AF65-F5344CB8AC3E}">
        <p14:creationId xmlns:p14="http://schemas.microsoft.com/office/powerpoint/2010/main" val="159313126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custom HTTP handlers to simplify testing</a:t>
            </a:r>
            <a:endParaRPr lang="en-US" dirty="0"/>
          </a:p>
        </p:txBody>
      </p:sp>
      <p:sp>
        <p:nvSpPr>
          <p:cNvPr id="3" name="Subtitle 2"/>
          <p:cNvSpPr>
            <a:spLocks noGrp="1"/>
          </p:cNvSpPr>
          <p:nvPr>
            <p:ph type="subTitle" idx="1"/>
          </p:nvPr>
        </p:nvSpPr>
        <p:spPr>
          <a:xfrm>
            <a:off x="969964" y="4787310"/>
            <a:ext cx="9655995" cy="1045931"/>
          </a:xfrm>
        </p:spPr>
        <p:txBody>
          <a:bodyPr/>
          <a:lstStyle/>
          <a:p>
            <a:endParaRPr lang="en-US" sz="2800" dirty="0" smtClean="0"/>
          </a:p>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60982729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7" name="Text Placeholder 6"/>
          <p:cNvSpPr>
            <a:spLocks noGrp="1"/>
          </p:cNvSpPr>
          <p:nvPr>
            <p:ph type="body" sz="quarter" idx="10"/>
          </p:nvPr>
        </p:nvSpPr>
        <p:spPr>
          <a:xfrm>
            <a:off x="519114" y="1447800"/>
            <a:ext cx="11149012" cy="4884414"/>
          </a:xfrm>
        </p:spPr>
        <p:txBody>
          <a:bodyPr/>
          <a:lstStyle/>
          <a:p>
            <a:pPr>
              <a:spcBef>
                <a:spcPts val="1800"/>
              </a:spcBef>
            </a:pPr>
            <a:r>
              <a:rPr lang="en-US" dirty="0" smtClean="0"/>
              <a:t>Authentication made easy with </a:t>
            </a:r>
            <a:r>
              <a:rPr lang="en-US" dirty="0" err="1" smtClean="0"/>
              <a:t>WebAuth</a:t>
            </a:r>
            <a:r>
              <a:rPr lang="en-US" dirty="0" smtClean="0"/>
              <a:t> broker (Windows 8)</a:t>
            </a:r>
          </a:p>
          <a:p>
            <a:pPr lvl="1">
              <a:spcBef>
                <a:spcPts val="1800"/>
              </a:spcBef>
            </a:pPr>
            <a:r>
              <a:rPr lang="en-US" dirty="0" smtClean="0"/>
              <a:t>Support for multiple protocols: </a:t>
            </a:r>
            <a:r>
              <a:rPr lang="en-US" dirty="0" err="1" smtClean="0"/>
              <a:t>OAuth</a:t>
            </a:r>
            <a:r>
              <a:rPr lang="en-US" dirty="0" smtClean="0"/>
              <a:t>, </a:t>
            </a:r>
            <a:r>
              <a:rPr lang="en-US" dirty="0" err="1" smtClean="0"/>
              <a:t>OpenID</a:t>
            </a:r>
            <a:r>
              <a:rPr lang="en-US" dirty="0" smtClean="0"/>
              <a:t>, and more!</a:t>
            </a:r>
          </a:p>
          <a:p>
            <a:pPr lvl="1">
              <a:spcBef>
                <a:spcPts val="1800"/>
              </a:spcBef>
            </a:pPr>
            <a:r>
              <a:rPr lang="en-US" dirty="0" smtClean="0"/>
              <a:t>Available in .NET</a:t>
            </a:r>
            <a:r>
              <a:rPr lang="en-US" dirty="0"/>
              <a:t>, JavaScript, </a:t>
            </a:r>
            <a:r>
              <a:rPr lang="en-US" dirty="0" smtClean="0"/>
              <a:t>and C</a:t>
            </a:r>
            <a:r>
              <a:rPr lang="en-US" dirty="0"/>
              <a:t>++</a:t>
            </a:r>
          </a:p>
          <a:p>
            <a:pPr>
              <a:spcBef>
                <a:spcPts val="1800"/>
              </a:spcBef>
            </a:pPr>
            <a:endParaRPr lang="en-US" dirty="0" smtClean="0"/>
          </a:p>
          <a:p>
            <a:pPr>
              <a:spcBef>
                <a:spcPts val="1800"/>
              </a:spcBef>
            </a:pPr>
            <a:r>
              <a:rPr lang="en-US" dirty="0" smtClean="0"/>
              <a:t>Rich HTTP support with HttpClient (.NET 4.5)</a:t>
            </a:r>
          </a:p>
          <a:p>
            <a:pPr lvl="1">
              <a:spcBef>
                <a:spcPts val="1800"/>
              </a:spcBef>
            </a:pPr>
            <a:r>
              <a:rPr lang="en-US" dirty="0" smtClean="0"/>
              <a:t>Strongly </a:t>
            </a:r>
            <a:r>
              <a:rPr lang="en-US" dirty="0"/>
              <a:t>typed representation of </a:t>
            </a:r>
            <a:r>
              <a:rPr lang="en-US" dirty="0" smtClean="0"/>
              <a:t>HTTP messages</a:t>
            </a:r>
            <a:r>
              <a:rPr lang="en-US" dirty="0"/>
              <a:t>, headers, content</a:t>
            </a:r>
          </a:p>
          <a:p>
            <a:pPr lvl="1">
              <a:spcBef>
                <a:spcPts val="1800"/>
              </a:spcBef>
            </a:pPr>
            <a:r>
              <a:rPr lang="en-US" dirty="0"/>
              <a:t>HTTP </a:t>
            </a:r>
            <a:r>
              <a:rPr lang="en-US" dirty="0" smtClean="0"/>
              <a:t>handler </a:t>
            </a:r>
            <a:r>
              <a:rPr lang="en-US" dirty="0"/>
              <a:t>p</a:t>
            </a:r>
            <a:r>
              <a:rPr lang="en-US" dirty="0" smtClean="0"/>
              <a:t>ipeline</a:t>
            </a:r>
            <a:endParaRPr lang="en-US" dirty="0"/>
          </a:p>
          <a:p>
            <a:pPr lvl="1">
              <a:spcBef>
                <a:spcPts val="1800"/>
              </a:spcBef>
            </a:pPr>
            <a:endParaRPr lang="en-US" dirty="0" smtClean="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Recap</a:t>
            </a:r>
            <a:endParaRPr lang="en-US" dirty="0"/>
          </a:p>
        </p:txBody>
      </p:sp>
    </p:spTree>
    <p:extLst>
      <p:ext uri="{BB962C8B-B14F-4D97-AF65-F5344CB8AC3E}">
        <p14:creationId xmlns:p14="http://schemas.microsoft.com/office/powerpoint/2010/main" val="318183834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1"/>
            <a:ext cx="8782113" cy="1754326"/>
          </a:xfrm>
          <a:prstGeom prst="rect">
            <a:avLst/>
          </a:prstGeom>
          <a:noFill/>
        </p:spPr>
        <p:txBody>
          <a:bodyPr wrap="square" rtlCol="0">
            <a:spAutoFit/>
          </a:bodyPr>
          <a:lstStyle/>
          <a:p>
            <a:r>
              <a:rPr lang="en-US" sz="5400" dirty="0" smtClean="0">
                <a:solidFill>
                  <a:srgbClr val="FFFFFF"/>
                </a:solidFill>
                <a:latin typeface="+mj-lt"/>
              </a:rPr>
              <a:t>Consuming HTTP </a:t>
            </a:r>
          </a:p>
          <a:p>
            <a:r>
              <a:rPr lang="en-US" sz="5400" dirty="0" smtClean="0">
                <a:solidFill>
                  <a:srgbClr val="FFFFFF"/>
                </a:solidFill>
                <a:latin typeface="+mj-lt"/>
              </a:rPr>
              <a:t>services</a:t>
            </a:r>
            <a:endParaRPr lang="en-US" sz="5400" dirty="0">
              <a:solidFill>
                <a:srgbClr val="FFFFFF"/>
              </a:solidFill>
              <a:latin typeface="+mj-lt"/>
            </a:endParaRPr>
          </a:p>
        </p:txBody>
      </p:sp>
    </p:spTree>
    <p:extLst>
      <p:ext uri="{BB962C8B-B14F-4D97-AF65-F5344CB8AC3E}">
        <p14:creationId xmlns:p14="http://schemas.microsoft.com/office/powerpoint/2010/main" val="131993746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Consuming news and blog </a:t>
            </a:r>
            <a:r>
              <a:rPr lang="en-US" dirty="0"/>
              <a:t>f</a:t>
            </a:r>
            <a:r>
              <a:rPr lang="en-US" dirty="0" smtClean="0"/>
              <a:t>eeds with syndication API</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543992"/>
      </p:ext>
    </p:extLst>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Syndicating a </a:t>
            </a:r>
            <a:r>
              <a:rPr lang="en-US" dirty="0"/>
              <a:t>n</a:t>
            </a:r>
            <a:r>
              <a:rPr lang="en-US" dirty="0" smtClean="0"/>
              <a:t>ews feed</a:t>
            </a:r>
            <a:endParaRPr lang="en-US" dirty="0"/>
          </a:p>
        </p:txBody>
      </p:sp>
      <p:sp>
        <p:nvSpPr>
          <p:cNvPr id="6" name="Text Placeholder 5"/>
          <p:cNvSpPr>
            <a:spLocks noGrp="1"/>
          </p:cNvSpPr>
          <p:nvPr>
            <p:ph type="body" sz="quarter" idx="10"/>
          </p:nvPr>
        </p:nvSpPr>
        <p:spPr>
          <a:xfrm>
            <a:off x="507868" y="1319047"/>
            <a:ext cx="11363566" cy="3508653"/>
          </a:xfrm>
        </p:spPr>
        <p:txBody>
          <a:bodyPr/>
          <a:lstStyle/>
          <a:p>
            <a:r>
              <a:rPr lang="en-US" dirty="0">
                <a:solidFill>
                  <a:srgbClr val="0000FF"/>
                </a:solidFill>
                <a:highlight>
                  <a:srgbClr val="FFFFFF"/>
                </a:highlight>
                <a:latin typeface="Consolas"/>
              </a:rPr>
              <a:t>var</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syndicationClient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a:r>
            <a:br>
              <a:rPr lang="en-US" dirty="0" smtClean="0">
                <a:solidFill>
                  <a:srgbClr val="000000"/>
                </a:solidFill>
                <a:highlight>
                  <a:srgbClr val="FFFFFF"/>
                </a:highlight>
                <a:latin typeface="Consolas"/>
              </a:rPr>
            </a:br>
            <a:r>
              <a:rPr lang="en-US" dirty="0" smtClean="0">
                <a:solidFill>
                  <a:srgbClr val="000000"/>
                </a:solidFill>
                <a:highlight>
                  <a:srgbClr val="FFFFFF"/>
                </a:highlight>
                <a:latin typeface="Consolas"/>
              </a:rPr>
              <a:t>    </a:t>
            </a:r>
            <a:r>
              <a:rPr lang="en-US" dirty="0" smtClean="0">
                <a:solidFill>
                  <a:srgbClr val="0000FF"/>
                </a:solidFill>
                <a:highlight>
                  <a:srgbClr val="FFFFFF"/>
                </a:highlight>
                <a:latin typeface="Consolas"/>
              </a:rPr>
              <a:t>new</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Windows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Web</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Syndication</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SyndicationClient</a:t>
            </a:r>
            <a:r>
              <a:rPr lang="en-US" dirty="0" smtClean="0">
                <a:solidFill>
                  <a:srgbClr val="008080"/>
                </a:solidFill>
                <a:highlight>
                  <a:srgbClr val="FFFFFF"/>
                </a:highlight>
                <a:latin typeface="Consolas"/>
              </a:rPr>
              <a:t>();</a:t>
            </a:r>
          </a:p>
          <a:p>
            <a:endParaRPr lang="en-US" dirty="0">
              <a:solidFill>
                <a:srgbClr val="000000"/>
              </a:solidFill>
              <a:highlight>
                <a:srgbClr val="FFFFFF"/>
              </a:highlight>
              <a:latin typeface="Consolas"/>
            </a:endParaRPr>
          </a:p>
          <a:p>
            <a:r>
              <a:rPr lang="en-US" dirty="0" err="1">
                <a:solidFill>
                  <a:srgbClr val="000000"/>
                </a:solidFill>
                <a:highlight>
                  <a:srgbClr val="FFFFFF"/>
                </a:highlight>
                <a:latin typeface="Consolas"/>
              </a:rPr>
              <a:t>syndicationClient</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retrieveFeedsAsync</a:t>
            </a:r>
            <a:r>
              <a:rPr lang="en-US" dirty="0">
                <a:solidFill>
                  <a:srgbClr val="008080"/>
                </a:solidFill>
                <a:highlight>
                  <a:srgbClr val="FFFFFF"/>
                </a:highlight>
                <a:latin typeface="Consolas"/>
              </a:rPr>
              <a:t>(</a:t>
            </a:r>
            <a:r>
              <a:rPr lang="en-US" dirty="0" err="1">
                <a:solidFill>
                  <a:srgbClr val="000000"/>
                </a:solidFill>
                <a:highlight>
                  <a:srgbClr val="FFFFFF"/>
                </a:highlight>
                <a:latin typeface="Consolas"/>
              </a:rPr>
              <a:t>uri</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feed</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err="1">
                <a:solidFill>
                  <a:srgbClr val="0000FF"/>
                </a:solidFill>
                <a:highlight>
                  <a:srgbClr val="FFFFFF"/>
                </a:highlight>
                <a:latin typeface="Consolas"/>
              </a:rPr>
              <a:t>this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title</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feed</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title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text</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err="1">
                <a:solidFill>
                  <a:srgbClr val="0000FF"/>
                </a:solidFill>
                <a:highlight>
                  <a:srgbClr val="FFFFFF"/>
                </a:highlight>
                <a:latin typeface="Consolas"/>
              </a:rPr>
              <a:t>this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image</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smtClean="0">
                <a:solidFill>
                  <a:srgbClr val="000000"/>
                </a:solidFill>
                <a:highlight>
                  <a:srgbClr val="FFFFFF"/>
                </a:highlight>
                <a:latin typeface="Consolas"/>
              </a:rPr>
              <a:t>feed</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imageUri</a:t>
            </a:r>
            <a:r>
              <a:rPr lang="en-US" dirty="0" smtClean="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FF"/>
                </a:solidFill>
                <a:highlight>
                  <a:srgbClr val="FFFFFF"/>
                </a:highlight>
                <a:latin typeface="Consolas"/>
              </a:rPr>
              <a:t>this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summary</a:t>
            </a:r>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feed</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subtitle</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text</a:t>
            </a:r>
            <a:r>
              <a:rPr lang="en-US" dirty="0" smtClean="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a:solidFill>
                  <a:srgbClr val="0000FF"/>
                </a:solidFill>
                <a:highlight>
                  <a:srgbClr val="FFFFFF"/>
                </a:highlight>
                <a:latin typeface="Consolas"/>
              </a:rPr>
              <a:t>this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lastUpdatedTime</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feed</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lastUpdatedTime</a:t>
            </a:r>
            <a:r>
              <a:rPr lang="en-US" dirty="0" smtClean="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8080"/>
                </a:solidFill>
                <a:highlight>
                  <a:srgbClr val="FFFFFF"/>
                </a:highlight>
                <a:latin typeface="Consolas"/>
              </a:rPr>
              <a:t>});</a:t>
            </a:r>
            <a:endParaRPr lang="en-US" dirty="0" smtClean="0">
              <a:gradFill>
                <a:gsLst>
                  <a:gs pos="0">
                    <a:schemeClr val="bg1"/>
                  </a:gs>
                  <a:gs pos="86000">
                    <a:schemeClr val="bg1"/>
                  </a:gs>
                </a:gsLst>
                <a:lin ang="5400000" scaled="0"/>
              </a:gradFill>
            </a:endParaRPr>
          </a:p>
        </p:txBody>
      </p:sp>
      <p:sp>
        <p:nvSpPr>
          <p:cNvPr id="7" name="Rounded Rectangle 6"/>
          <p:cNvSpPr/>
          <p:nvPr/>
        </p:nvSpPr>
        <p:spPr bwMode="auto">
          <a:xfrm>
            <a:off x="425302" y="1246023"/>
            <a:ext cx="8923414" cy="773846"/>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8" name="Rounded Rectangle 7"/>
          <p:cNvSpPr/>
          <p:nvPr/>
        </p:nvSpPr>
        <p:spPr bwMode="auto">
          <a:xfrm>
            <a:off x="425302" y="2409233"/>
            <a:ext cx="10902340" cy="420624"/>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9" name="Rounded Rectangle 8"/>
          <p:cNvSpPr/>
          <p:nvPr/>
        </p:nvSpPr>
        <p:spPr bwMode="auto">
          <a:xfrm>
            <a:off x="425302" y="2825088"/>
            <a:ext cx="8284088" cy="1597688"/>
          </a:xfrm>
          <a:prstGeom prst="roundRect">
            <a:avLst>
              <a:gd name="adj" fmla="val 4840"/>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27806868"/>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animBg="1"/>
      <p:bldP spid="8" grpId="0" animBg="1"/>
      <p:bldP spid="8" grpId="1"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Authoring feeds using </a:t>
            </a:r>
            <a:r>
              <a:rPr lang="en-US" dirty="0" err="1" smtClean="0"/>
              <a:t>AtomPub</a:t>
            </a:r>
            <a:r>
              <a:rPr lang="en-US" dirty="0" smtClean="0"/>
              <a:t> client</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80032350"/>
      </p:ext>
    </p:extLst>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Modifying feeds</a:t>
            </a:r>
            <a:endParaRPr lang="en-US" dirty="0"/>
          </a:p>
        </p:txBody>
      </p:sp>
      <p:sp>
        <p:nvSpPr>
          <p:cNvPr id="6" name="Text Placeholder 5"/>
          <p:cNvSpPr>
            <a:spLocks noGrp="1"/>
          </p:cNvSpPr>
          <p:nvPr>
            <p:ph type="body" sz="quarter" idx="10"/>
          </p:nvPr>
        </p:nvSpPr>
        <p:spPr>
          <a:xfrm>
            <a:off x="519112" y="1319047"/>
            <a:ext cx="11352321" cy="3988784"/>
          </a:xfrm>
        </p:spPr>
        <p:txBody>
          <a:bodyPr/>
          <a:lstStyle/>
          <a:p>
            <a:r>
              <a:rPr lang="en-US" dirty="0" err="1">
                <a:solidFill>
                  <a:srgbClr val="0000FF"/>
                </a:solidFill>
                <a:highlight>
                  <a:srgbClr val="FFFFFF"/>
                </a:highlight>
                <a:latin typeface="Consolas"/>
              </a:rPr>
              <a:t>var</a:t>
            </a:r>
            <a:r>
              <a:rPr lang="en-US" dirty="0">
                <a:solidFill>
                  <a:srgbClr val="000000"/>
                </a:solidFill>
                <a:highlight>
                  <a:srgbClr val="FFFFFF"/>
                </a:highlight>
                <a:latin typeface="Consolas"/>
              </a:rPr>
              <a:t> client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Windows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Web</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AtomPub</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AtomPubClient</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credential</a:t>
            </a:r>
            <a:r>
              <a:rPr lang="en-US" dirty="0" smtClean="0">
                <a:solidFill>
                  <a:srgbClr val="008080"/>
                </a:solidFill>
                <a:highlight>
                  <a:srgbClr val="FFFFFF"/>
                </a:highlight>
                <a:latin typeface="Consolas"/>
              </a:rPr>
              <a:t>);</a:t>
            </a:r>
          </a:p>
          <a:p>
            <a:endParaRPr lang="en-US" dirty="0">
              <a:solidFill>
                <a:srgbClr val="008080"/>
              </a:solidFill>
              <a:highlight>
                <a:srgbClr val="FFFFFF"/>
              </a:highlight>
              <a:latin typeface="Consolas"/>
            </a:endParaRPr>
          </a:p>
          <a:p>
            <a:r>
              <a:rPr lang="en-US" dirty="0" err="1" smtClean="0">
                <a:solidFill>
                  <a:srgbClr val="000000"/>
                </a:solidFill>
                <a:highlight>
                  <a:srgbClr val="FFFFFF"/>
                </a:highlight>
                <a:latin typeface="Consolas"/>
              </a:rPr>
              <a:t>client</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createResourceAsync</a:t>
            </a:r>
            <a:r>
              <a:rPr lang="en-US" dirty="0"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uri</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title</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inputItem</a:t>
            </a:r>
            <a:r>
              <a:rPr lang="en-US" dirty="0" smtClean="0">
                <a:solidFill>
                  <a:srgbClr val="008080"/>
                </a:solidFill>
                <a:highlight>
                  <a:srgbClr val="FFFFFF"/>
                </a:highlight>
                <a:latin typeface="Consolas"/>
              </a:rPr>
              <a:t>).</a:t>
            </a:r>
            <a:r>
              <a:rPr lang="en-US" dirty="0">
                <a:solidFill>
                  <a:srgbClr val="000000"/>
                </a:solidFill>
                <a:highlight>
                  <a:srgbClr val="FFFFFF"/>
                </a:highlight>
                <a:latin typeface="Consolas"/>
              </a:rPr>
              <a:t>then</a:t>
            </a:r>
            <a:r>
              <a:rPr lang="en-US" dirty="0" smtClean="0">
                <a:solidFill>
                  <a:srgbClr val="008080"/>
                </a:solidFill>
                <a:highlight>
                  <a:srgbClr val="FFFFFF"/>
                </a:highlight>
                <a:latin typeface="Consolas"/>
              </a:rPr>
              <a:t>(...);</a:t>
            </a:r>
          </a:p>
          <a:p>
            <a:endParaRPr lang="en-US" dirty="0">
              <a:solidFill>
                <a:srgbClr val="008080"/>
              </a:solidFill>
              <a:highlight>
                <a:srgbClr val="FFFFFF"/>
              </a:highlight>
              <a:latin typeface="Consolas"/>
            </a:endParaRPr>
          </a:p>
          <a:p>
            <a:r>
              <a:rPr lang="en-US" dirty="0" err="1" smtClean="0">
                <a:solidFill>
                  <a:srgbClr val="000000"/>
                </a:solidFill>
                <a:highlight>
                  <a:srgbClr val="FFFFFF"/>
                </a:highlight>
                <a:latin typeface="Consolas"/>
              </a:rPr>
              <a:t>client</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retrieveResourceAsync</a:t>
            </a:r>
            <a:r>
              <a:rPr lang="en-US" dirty="0"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uri</a:t>
            </a:r>
            <a:r>
              <a:rPr lang="en-US" dirty="0" smtClean="0">
                <a:solidFill>
                  <a:srgbClr val="008080"/>
                </a:solidFill>
                <a:highlight>
                  <a:srgbClr val="FFFFFF"/>
                </a:highlight>
                <a:latin typeface="Consolas"/>
              </a:rPr>
              <a:t>).</a:t>
            </a:r>
            <a:r>
              <a:rPr lang="en-US" dirty="0">
                <a:solidFill>
                  <a:srgbClr val="000000"/>
                </a:solidFill>
                <a:highlight>
                  <a:srgbClr val="FFFFFF"/>
                </a:highlight>
                <a:latin typeface="Consolas"/>
              </a:rPr>
              <a:t>then</a:t>
            </a:r>
            <a:r>
              <a:rPr lang="en-US" dirty="0" smtClean="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endParaRPr lang="en-US" dirty="0" smtClean="0">
              <a:solidFill>
                <a:srgbClr val="000000"/>
              </a:solidFill>
              <a:highlight>
                <a:srgbClr val="FFFFFF"/>
              </a:highlight>
              <a:latin typeface="Consolas"/>
            </a:endParaRPr>
          </a:p>
          <a:p>
            <a:r>
              <a:rPr lang="en-US" dirty="0" err="1" smtClean="0">
                <a:solidFill>
                  <a:srgbClr val="000000"/>
                </a:solidFill>
                <a:highlight>
                  <a:srgbClr val="FFFFFF"/>
                </a:highlight>
                <a:latin typeface="Consolas"/>
              </a:rPr>
              <a:t>client</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updateResourceAsync</a:t>
            </a:r>
            <a:r>
              <a:rPr lang="en-US" dirty="0"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uri</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inputItem</a:t>
            </a:r>
            <a:r>
              <a:rPr lang="en-US" dirty="0" smtClean="0">
                <a:solidFill>
                  <a:srgbClr val="008080"/>
                </a:solidFill>
                <a:highlight>
                  <a:srgbClr val="FFFFFF"/>
                </a:highlight>
                <a:latin typeface="Consolas"/>
              </a:rPr>
              <a:t>).</a:t>
            </a:r>
            <a:r>
              <a:rPr lang="en-US" dirty="0">
                <a:solidFill>
                  <a:srgbClr val="000000"/>
                </a:solidFill>
                <a:highlight>
                  <a:srgbClr val="FFFFFF"/>
                </a:highlight>
                <a:latin typeface="Consolas"/>
              </a:rPr>
              <a:t>then</a:t>
            </a:r>
            <a:r>
              <a:rPr lang="en-US" dirty="0">
                <a:solidFill>
                  <a:srgbClr val="008080"/>
                </a:solidFill>
                <a:highlight>
                  <a:srgbClr val="FFFFFF"/>
                </a:highlight>
                <a:latin typeface="Consolas"/>
              </a:rPr>
              <a:t>(...);</a:t>
            </a:r>
            <a:endParaRPr lang="en-US" dirty="0" smtClean="0">
              <a:solidFill>
                <a:srgbClr val="008080"/>
              </a:solidFill>
              <a:highlight>
                <a:srgbClr val="FFFFFF"/>
              </a:highlight>
              <a:latin typeface="Consolas"/>
            </a:endParaRPr>
          </a:p>
          <a:p>
            <a:endParaRPr lang="en-US" dirty="0" smtClean="0">
              <a:solidFill>
                <a:srgbClr val="000000"/>
              </a:solidFill>
              <a:highlight>
                <a:srgbClr val="FFFFFF"/>
              </a:highlight>
              <a:latin typeface="Consolas"/>
            </a:endParaRPr>
          </a:p>
          <a:p>
            <a:r>
              <a:rPr lang="en-US" dirty="0" err="1" smtClean="0">
                <a:solidFill>
                  <a:srgbClr val="000000"/>
                </a:solidFill>
                <a:highlight>
                  <a:srgbClr val="FFFFFF"/>
                </a:highlight>
                <a:latin typeface="Consolas"/>
              </a:rPr>
              <a:t>client</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deleteResourceAsync</a:t>
            </a:r>
            <a:r>
              <a:rPr lang="en-US" dirty="0"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uri</a:t>
            </a:r>
            <a:r>
              <a:rPr lang="en-US" dirty="0" smtClean="0">
                <a:solidFill>
                  <a:srgbClr val="008080"/>
                </a:solidFill>
                <a:highlight>
                  <a:srgbClr val="FFFFFF"/>
                </a:highlight>
                <a:latin typeface="Consolas"/>
              </a:rPr>
              <a:t>).</a:t>
            </a:r>
            <a:r>
              <a:rPr lang="en-US" dirty="0">
                <a:solidFill>
                  <a:srgbClr val="000000"/>
                </a:solidFill>
                <a:highlight>
                  <a:srgbClr val="FFFFFF"/>
                </a:highlight>
                <a:latin typeface="Consolas"/>
              </a:rPr>
              <a:t>then</a:t>
            </a:r>
            <a:r>
              <a:rPr lang="en-US" dirty="0">
                <a:solidFill>
                  <a:srgbClr val="008080"/>
                </a:solidFill>
                <a:highlight>
                  <a:srgbClr val="FFFFFF"/>
                </a:highlight>
                <a:latin typeface="Consolas"/>
              </a:rPr>
              <a:t>(...);</a:t>
            </a:r>
            <a:endParaRPr lang="en-US" dirty="0" smtClean="0">
              <a:solidFill>
                <a:srgbClr val="008080"/>
              </a:solidFill>
              <a:highlight>
                <a:srgbClr val="FFFFFF"/>
              </a:highlight>
              <a:latin typeface="Consolas"/>
            </a:endParaRPr>
          </a:p>
          <a:p>
            <a:endParaRPr lang="en-US" dirty="0" smtClean="0">
              <a:gradFill>
                <a:gsLst>
                  <a:gs pos="0">
                    <a:schemeClr val="bg1"/>
                  </a:gs>
                  <a:gs pos="86000">
                    <a:schemeClr val="bg1"/>
                  </a:gs>
                </a:gsLst>
                <a:lin ang="5400000" scaled="0"/>
              </a:gradFill>
            </a:endParaRPr>
          </a:p>
        </p:txBody>
      </p:sp>
      <p:sp>
        <p:nvSpPr>
          <p:cNvPr id="4" name="Rounded Rectangle 3"/>
          <p:cNvSpPr/>
          <p:nvPr/>
        </p:nvSpPr>
        <p:spPr bwMode="auto">
          <a:xfrm>
            <a:off x="425302" y="1266103"/>
            <a:ext cx="10902340" cy="420624"/>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7" name="Rounded Rectangle 6"/>
          <p:cNvSpPr/>
          <p:nvPr/>
        </p:nvSpPr>
        <p:spPr bwMode="auto">
          <a:xfrm>
            <a:off x="425302" y="2078473"/>
            <a:ext cx="10902340" cy="420624"/>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8" name="Rounded Rectangle 7"/>
          <p:cNvSpPr/>
          <p:nvPr/>
        </p:nvSpPr>
        <p:spPr bwMode="auto">
          <a:xfrm>
            <a:off x="425302" y="2879528"/>
            <a:ext cx="10902340" cy="420624"/>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10" name="Rounded Rectangle 9"/>
          <p:cNvSpPr/>
          <p:nvPr/>
        </p:nvSpPr>
        <p:spPr bwMode="auto">
          <a:xfrm>
            <a:off x="425302" y="3692158"/>
            <a:ext cx="10902340" cy="420624"/>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11" name="Rounded Rectangle 10"/>
          <p:cNvSpPr/>
          <p:nvPr/>
        </p:nvSpPr>
        <p:spPr bwMode="auto">
          <a:xfrm>
            <a:off x="425302" y="4504787"/>
            <a:ext cx="10902340" cy="420624"/>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605838723"/>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10" grpId="0" animBg="1"/>
      <p:bldP spid="10" grpId="1"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Text Placeholder 2"/>
          <p:cNvSpPr>
            <a:spLocks noGrp="1"/>
          </p:cNvSpPr>
          <p:nvPr>
            <p:ph type="body" sz="quarter" idx="10"/>
          </p:nvPr>
        </p:nvSpPr>
        <p:spPr>
          <a:xfrm>
            <a:off x="519114" y="1447800"/>
            <a:ext cx="11149012" cy="3053144"/>
          </a:xfrm>
        </p:spPr>
        <p:txBody>
          <a:bodyPr/>
          <a:lstStyle/>
          <a:p>
            <a:r>
              <a:rPr lang="en-US" dirty="0" smtClean="0"/>
              <a:t>Consume news, blog posts, and feeds using syndication API</a:t>
            </a:r>
          </a:p>
          <a:p>
            <a:endParaRPr lang="en-US" dirty="0" smtClean="0"/>
          </a:p>
          <a:p>
            <a:r>
              <a:rPr lang="en-US" dirty="0" smtClean="0"/>
              <a:t>Syndication API automatically parses different formats and versions</a:t>
            </a:r>
          </a:p>
          <a:p>
            <a:endParaRPr lang="en-US" dirty="0" smtClean="0"/>
          </a:p>
          <a:p>
            <a:r>
              <a:rPr lang="en-US" dirty="0" smtClean="0"/>
              <a:t>Easily consume and edit feeds without learning </a:t>
            </a:r>
            <a:r>
              <a:rPr lang="en-US" dirty="0" err="1" smtClean="0"/>
              <a:t>AtomPub</a:t>
            </a:r>
            <a:endParaRPr lang="en-US" dirty="0" smtClean="0"/>
          </a:p>
        </p:txBody>
      </p:sp>
    </p:spTree>
    <p:extLst>
      <p:ext uri="{BB962C8B-B14F-4D97-AF65-F5344CB8AC3E}">
        <p14:creationId xmlns:p14="http://schemas.microsoft.com/office/powerpoint/2010/main" val="113538671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1"/>
            <a:ext cx="7719642" cy="1754326"/>
          </a:xfrm>
          <a:prstGeom prst="rect">
            <a:avLst/>
          </a:prstGeom>
          <a:noFill/>
        </p:spPr>
        <p:txBody>
          <a:bodyPr wrap="square" rtlCol="0">
            <a:spAutoFit/>
          </a:bodyPr>
          <a:lstStyle/>
          <a:p>
            <a:r>
              <a:rPr lang="en-US" sz="5400" dirty="0" smtClean="0">
                <a:solidFill>
                  <a:srgbClr val="FFFFFF"/>
                </a:solidFill>
                <a:latin typeface="+mj-lt"/>
              </a:rPr>
              <a:t>Download and upload simplified</a:t>
            </a:r>
            <a:endParaRPr lang="en-US" sz="5400" dirty="0">
              <a:solidFill>
                <a:srgbClr val="FFFFFF"/>
              </a:solidFill>
              <a:latin typeface="+mj-lt"/>
            </a:endParaRPr>
          </a:p>
        </p:txBody>
      </p:sp>
    </p:spTree>
    <p:extLst>
      <p:ext uri="{BB962C8B-B14F-4D97-AF65-F5344CB8AC3E}">
        <p14:creationId xmlns:p14="http://schemas.microsoft.com/office/powerpoint/2010/main" val="112748945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4191917"/>
          </a:xfrm>
        </p:spPr>
        <p:txBody>
          <a:bodyPr/>
          <a:lstStyle/>
          <a:p>
            <a:r>
              <a:rPr lang="en-US" dirty="0" smtClean="0"/>
              <a:t>Discover how to connect to HTTP services in Metro style apps</a:t>
            </a:r>
          </a:p>
          <a:p>
            <a:r>
              <a:rPr lang="en-US" dirty="0" smtClean="0"/>
              <a:t>See how to get the best out of syndicated content</a:t>
            </a:r>
          </a:p>
          <a:p>
            <a:r>
              <a:rPr lang="en-US" dirty="0" smtClean="0"/>
              <a:t>Learn about challenges and solutions when transferring large content</a:t>
            </a:r>
          </a:p>
          <a:p>
            <a:endParaRPr lang="en-US" dirty="0" smtClean="0"/>
          </a:p>
          <a:p>
            <a:pPr marL="0" indent="0">
              <a:buNone/>
            </a:pPr>
            <a:r>
              <a:rPr lang="en-US" dirty="0" smtClean="0">
                <a:latin typeface="+mj-lt"/>
              </a:rPr>
              <a:t>You’ll leave with examples of how to</a:t>
            </a:r>
          </a:p>
          <a:p>
            <a:r>
              <a:rPr lang="en-US" dirty="0" smtClean="0"/>
              <a:t>Create apps that are social and connected with minimal effort</a:t>
            </a:r>
            <a:endParaRPr lang="en-US" dirty="0"/>
          </a:p>
          <a:p>
            <a:pPr>
              <a:spcBef>
                <a:spcPts val="1200"/>
              </a:spcBef>
            </a:pPr>
            <a:r>
              <a:rPr lang="en-US" dirty="0" smtClean="0"/>
              <a:t>Choose the right API when interacting with HTTP services</a:t>
            </a:r>
            <a:endParaRPr lang="en-US" dirty="0"/>
          </a:p>
        </p:txBody>
      </p:sp>
    </p:spTree>
    <p:extLst>
      <p:ext uri="{BB962C8B-B14F-4D97-AF65-F5344CB8AC3E}">
        <p14:creationId xmlns:p14="http://schemas.microsoft.com/office/powerpoint/2010/main" val="412218167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Introducing </a:t>
            </a:r>
            <a:br>
              <a:rPr lang="en-US" dirty="0" smtClean="0"/>
            </a:br>
            <a:r>
              <a:rPr lang="en-US" dirty="0" smtClean="0"/>
              <a:t>background </a:t>
            </a:r>
            <a:r>
              <a:rPr lang="en-US" dirty="0"/>
              <a:t>t</a:t>
            </a:r>
            <a:r>
              <a:rPr lang="en-US" dirty="0" smtClean="0"/>
              <a:t>ransfer</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4163593694"/>
      </p:ext>
    </p:extLst>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Background transfer</a:t>
            </a:r>
            <a:endParaRPr lang="en-US" dirty="0"/>
          </a:p>
        </p:txBody>
      </p:sp>
      <p:sp>
        <p:nvSpPr>
          <p:cNvPr id="4" name="Text Placeholder 2"/>
          <p:cNvSpPr txBox="1">
            <a:spLocks/>
          </p:cNvSpPr>
          <p:nvPr/>
        </p:nvSpPr>
        <p:spPr>
          <a:xfrm>
            <a:off x="519109" y="1510392"/>
            <a:ext cx="11669715" cy="5133713"/>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solidFill>
                  <a:srgbClr val="0000FF"/>
                </a:solidFill>
                <a:highlight>
                  <a:srgbClr val="FFFFFF"/>
                </a:highlight>
                <a:latin typeface="Consolas"/>
              </a:rPr>
              <a:t>var</a:t>
            </a:r>
            <a:r>
              <a:rPr lang="en-US" dirty="0">
                <a:solidFill>
                  <a:srgbClr val="000000"/>
                </a:solidFill>
                <a:highlight>
                  <a:srgbClr val="FFFFFF"/>
                </a:highlight>
                <a:latin typeface="Consolas"/>
              </a:rPr>
              <a:t> downloader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br>
              <a:rPr lang="en-US" dirty="0">
                <a:solidFill>
                  <a:srgbClr val="000000"/>
                </a:solidFill>
                <a:highlight>
                  <a:srgbClr val="FFFFFF"/>
                </a:highlight>
                <a:latin typeface="Consolas"/>
              </a:rPr>
            </a:b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Windows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Networking</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BackgroundTransfer</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BackgroundDownloader</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a:solidFill>
                  <a:srgbClr val="0000FF"/>
                </a:solidFill>
                <a:highlight>
                  <a:srgbClr val="FFFFFF"/>
                </a:highlight>
                <a:latin typeface="Consolas"/>
              </a:rPr>
              <a:t>var</a:t>
            </a:r>
            <a:r>
              <a:rPr lang="en-US" dirty="0">
                <a:solidFill>
                  <a:srgbClr val="000000"/>
                </a:solidFill>
                <a:highlight>
                  <a:srgbClr val="FFFFFF"/>
                </a:highlight>
                <a:latin typeface="Consolas"/>
              </a:rPr>
              <a:t> download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downloader</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startDownloadAsync</a:t>
            </a:r>
            <a:r>
              <a:rPr lang="en-US" dirty="0">
                <a:solidFill>
                  <a:srgbClr val="008080"/>
                </a:solidFill>
                <a:highlight>
                  <a:srgbClr val="FFFFFF"/>
                </a:highlight>
                <a:latin typeface="Consolas"/>
              </a:rPr>
              <a:t>(</a:t>
            </a:r>
            <a:r>
              <a:rPr lang="en-US" dirty="0" err="1">
                <a:solidFill>
                  <a:srgbClr val="000000"/>
                </a:solidFill>
                <a:highlight>
                  <a:srgbClr val="FFFFFF"/>
                </a:highlight>
                <a:latin typeface="Consolas"/>
              </a:rPr>
              <a:t>uri</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file</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endParaRPr lang="en-US" dirty="0" smtClean="0">
              <a:solidFill>
                <a:srgbClr val="000000"/>
              </a:solidFill>
              <a:highlight>
                <a:srgbClr val="FFFFFF"/>
              </a:highlight>
              <a:latin typeface="Consolas"/>
            </a:endParaRPr>
          </a:p>
          <a:p>
            <a:r>
              <a:rPr lang="en-US" dirty="0" err="1" smtClean="0">
                <a:solidFill>
                  <a:srgbClr val="000000"/>
                </a:solidFill>
                <a:highlight>
                  <a:srgbClr val="FFFFFF"/>
                </a:highlight>
                <a:latin typeface="Consolas"/>
              </a:rPr>
              <a:t>download</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then</a:t>
            </a:r>
            <a:r>
              <a:rPr lang="en-US" dirty="0" smtClean="0">
                <a:solidFill>
                  <a:srgbClr val="008080"/>
                </a:solidFill>
                <a:highlight>
                  <a:srgbClr val="FFFFFF"/>
                </a:highlight>
                <a:latin typeface="Consolas"/>
              </a:rPr>
              <a:t>(</a:t>
            </a:r>
            <a:r>
              <a:rPr lang="en-US" dirty="0" smtClean="0">
                <a:solidFill>
                  <a:srgbClr val="0000FF"/>
                </a:solidFill>
                <a:highlight>
                  <a:srgbClr val="FFFFFF"/>
                </a:highlight>
                <a:latin typeface="Consolas"/>
              </a:rPr>
              <a:t>function</a:t>
            </a:r>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8000"/>
                </a:solidFill>
                <a:highlight>
                  <a:srgbClr val="FFFFFF"/>
                </a:highlight>
                <a:latin typeface="Consolas"/>
              </a:rPr>
              <a:t>// Download complete.</a:t>
            </a:r>
            <a:endParaRPr lang="en-US" dirty="0">
              <a:solidFill>
                <a:srgbClr val="000000"/>
              </a:solidFill>
              <a:highlight>
                <a:srgbClr val="FFFFFF"/>
              </a:highlight>
              <a:latin typeface="Consolas"/>
            </a:endParaRPr>
          </a:p>
          <a:p>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error</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8000"/>
                </a:solidFill>
                <a:highlight>
                  <a:srgbClr val="FFFFFF"/>
                </a:highlight>
                <a:latin typeface="Consolas"/>
              </a:rPr>
              <a:t>// Download failed.</a:t>
            </a:r>
            <a:endParaRPr lang="en-US" dirty="0">
              <a:solidFill>
                <a:srgbClr val="000000"/>
              </a:solidFill>
              <a:highlight>
                <a:srgbClr val="FFFFFF"/>
              </a:highlight>
              <a:latin typeface="Consolas"/>
            </a:endParaRPr>
          </a:p>
          <a:p>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progress</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8000"/>
                </a:solidFill>
                <a:highlight>
                  <a:srgbClr val="FFFFFF"/>
                </a:highlight>
                <a:latin typeface="Consolas"/>
              </a:rPr>
              <a:t>// </a:t>
            </a:r>
            <a:r>
              <a:rPr lang="en-US" dirty="0" err="1" smtClean="0">
                <a:solidFill>
                  <a:srgbClr val="008000"/>
                </a:solidFill>
                <a:highlight>
                  <a:srgbClr val="FFFFFF"/>
                </a:highlight>
                <a:latin typeface="Consolas"/>
              </a:rPr>
              <a:t>bytesReceived</a:t>
            </a:r>
            <a:r>
              <a:rPr lang="en-US" dirty="0" smtClean="0">
                <a:solidFill>
                  <a:srgbClr val="008000"/>
                </a:solidFill>
                <a:highlight>
                  <a:srgbClr val="FFFFFF"/>
                </a:highlight>
                <a:latin typeface="Consolas"/>
              </a:rPr>
              <a:t>, </a:t>
            </a:r>
            <a:r>
              <a:rPr lang="en-US" dirty="0" err="1" smtClean="0">
                <a:solidFill>
                  <a:srgbClr val="008000"/>
                </a:solidFill>
                <a:highlight>
                  <a:srgbClr val="FFFFFF"/>
                </a:highlight>
                <a:latin typeface="Consolas"/>
              </a:rPr>
              <a:t>totalBytesToReceive</a:t>
            </a:r>
            <a:r>
              <a:rPr lang="en-US" dirty="0" smtClean="0">
                <a:solidFill>
                  <a:srgbClr val="008000"/>
                </a:solidFill>
                <a:highlight>
                  <a:srgbClr val="FFFFFF"/>
                </a:highlight>
                <a:latin typeface="Consolas"/>
              </a:rPr>
              <a:t>, status, </a:t>
            </a:r>
            <a:r>
              <a:rPr lang="en-US" dirty="0">
                <a:solidFill>
                  <a:srgbClr val="008000"/>
                </a:solidFill>
                <a:highlight>
                  <a:srgbClr val="FFFFFF"/>
                </a:highlight>
                <a:latin typeface="Consolas"/>
              </a:rPr>
              <a:t>etc.</a:t>
            </a:r>
            <a:endParaRPr lang="en-US" dirty="0">
              <a:solidFill>
                <a:srgbClr val="000000"/>
              </a:solidFill>
              <a:highlight>
                <a:srgbClr val="FFFFFF"/>
              </a:highlight>
              <a:latin typeface="Consolas"/>
            </a:endParaRPr>
          </a:p>
          <a:p>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endParaRPr lang="en-US" dirty="0" smtClean="0">
              <a:solidFill>
                <a:srgbClr val="0000FF"/>
              </a:solidFill>
              <a:highlight>
                <a:srgbClr val="FFFFFF"/>
              </a:highlight>
              <a:latin typeface="Consolas"/>
            </a:endParaRP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stream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download</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getResultStreamAt</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0</a:t>
            </a:r>
            <a:r>
              <a:rPr lang="en-US" dirty="0" smtClean="0">
                <a:solidFill>
                  <a:srgbClr val="008080"/>
                </a:solidFill>
                <a:highlight>
                  <a:srgbClr val="FFFFFF"/>
                </a:highlight>
                <a:latin typeface="Consolas"/>
              </a:rPr>
              <a:t>);</a:t>
            </a:r>
            <a:endParaRPr lang="en-US" dirty="0">
              <a:solidFill>
                <a:srgbClr val="000000"/>
              </a:solidFill>
              <a:highlight>
                <a:srgbClr val="FFFFFF"/>
              </a:highlight>
              <a:latin typeface="Consolas"/>
            </a:endParaRPr>
          </a:p>
        </p:txBody>
      </p:sp>
      <p:sp>
        <p:nvSpPr>
          <p:cNvPr id="6" name="Rounded Rectangle 5"/>
          <p:cNvSpPr/>
          <p:nvPr/>
        </p:nvSpPr>
        <p:spPr bwMode="auto">
          <a:xfrm>
            <a:off x="425302" y="2176119"/>
            <a:ext cx="9526772" cy="41949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7" name="Rounded Rectangle 6"/>
          <p:cNvSpPr/>
          <p:nvPr/>
        </p:nvSpPr>
        <p:spPr bwMode="auto">
          <a:xfrm>
            <a:off x="425302" y="1458743"/>
            <a:ext cx="11376838" cy="717376"/>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8" name="Rounded Rectangle 7"/>
          <p:cNvSpPr/>
          <p:nvPr/>
        </p:nvSpPr>
        <p:spPr bwMode="auto">
          <a:xfrm>
            <a:off x="425302" y="3009003"/>
            <a:ext cx="9526772" cy="2828271"/>
          </a:xfrm>
          <a:prstGeom prst="roundRect">
            <a:avLst>
              <a:gd name="adj" fmla="val 2994"/>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9" name="Rounded Rectangle 8"/>
          <p:cNvSpPr/>
          <p:nvPr/>
        </p:nvSpPr>
        <p:spPr bwMode="auto">
          <a:xfrm>
            <a:off x="425302" y="6218791"/>
            <a:ext cx="7336465" cy="41949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642390096"/>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Text Placeholder 2"/>
          <p:cNvSpPr>
            <a:spLocks noGrp="1"/>
          </p:cNvSpPr>
          <p:nvPr>
            <p:ph type="body" sz="quarter" idx="10"/>
          </p:nvPr>
        </p:nvSpPr>
        <p:spPr>
          <a:xfrm>
            <a:off x="519115" y="1447800"/>
            <a:ext cx="11149010" cy="2856167"/>
          </a:xfrm>
        </p:spPr>
        <p:txBody>
          <a:bodyPr/>
          <a:lstStyle/>
          <a:p>
            <a:pPr>
              <a:lnSpc>
                <a:spcPct val="100000"/>
              </a:lnSpc>
            </a:pPr>
            <a:r>
              <a:rPr lang="en-US" dirty="0" smtClean="0"/>
              <a:t>Resilient </a:t>
            </a:r>
            <a:r>
              <a:rPr lang="en-US" dirty="0"/>
              <a:t>to network glitches</a:t>
            </a:r>
          </a:p>
          <a:p>
            <a:pPr>
              <a:lnSpc>
                <a:spcPct val="100000"/>
              </a:lnSpc>
            </a:pPr>
            <a:r>
              <a:rPr lang="en-US" dirty="0"/>
              <a:t>Able to switch network</a:t>
            </a:r>
          </a:p>
          <a:p>
            <a:pPr>
              <a:lnSpc>
                <a:spcPct val="100000"/>
              </a:lnSpc>
            </a:pPr>
            <a:r>
              <a:rPr lang="en-US" dirty="0"/>
              <a:t>Network cost aware</a:t>
            </a:r>
          </a:p>
          <a:p>
            <a:pPr>
              <a:lnSpc>
                <a:spcPct val="100000"/>
              </a:lnSpc>
            </a:pPr>
            <a:r>
              <a:rPr lang="en-US" dirty="0" smtClean="0"/>
              <a:t>Pause/resume</a:t>
            </a:r>
            <a:endParaRPr lang="en-US" dirty="0"/>
          </a:p>
          <a:p>
            <a:pPr>
              <a:lnSpc>
                <a:spcPct val="100000"/>
              </a:lnSpc>
            </a:pPr>
            <a:r>
              <a:rPr lang="en-US" dirty="0"/>
              <a:t>Works in the background</a:t>
            </a:r>
          </a:p>
        </p:txBody>
      </p:sp>
    </p:spTree>
    <p:extLst>
      <p:ext uri="{BB962C8B-B14F-4D97-AF65-F5344CB8AC3E}">
        <p14:creationId xmlns:p14="http://schemas.microsoft.com/office/powerpoint/2010/main" val="40214008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18766"/>
            <a:ext cx="7719642" cy="923330"/>
          </a:xfrm>
          <a:prstGeom prst="rect">
            <a:avLst/>
          </a:prstGeom>
          <a:noFill/>
        </p:spPr>
        <p:txBody>
          <a:bodyPr wrap="square" rtlCol="0">
            <a:spAutoFit/>
          </a:bodyPr>
          <a:lstStyle/>
          <a:p>
            <a:r>
              <a:rPr lang="en-US" sz="5400" dirty="0" smtClean="0">
                <a:solidFill>
                  <a:srgbClr val="FFFFFF"/>
                </a:solidFill>
                <a:latin typeface="+mj-lt"/>
              </a:rPr>
              <a:t>Putting it all together</a:t>
            </a:r>
            <a:endParaRPr lang="en-US" sz="5400" dirty="0">
              <a:solidFill>
                <a:srgbClr val="FFFFFF"/>
              </a:solidFill>
              <a:latin typeface="+mj-lt"/>
            </a:endParaRPr>
          </a:p>
        </p:txBody>
      </p:sp>
    </p:spTree>
    <p:extLst>
      <p:ext uri="{BB962C8B-B14F-4D97-AF65-F5344CB8AC3E}">
        <p14:creationId xmlns:p14="http://schemas.microsoft.com/office/powerpoint/2010/main" val="327606447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can</a:t>
            </a:r>
            <a:endParaRPr lang="en-US" dirty="0"/>
          </a:p>
        </p:txBody>
      </p:sp>
      <p:sp>
        <p:nvSpPr>
          <p:cNvPr id="3" name="Text Placeholder 2"/>
          <p:cNvSpPr>
            <a:spLocks noGrp="1"/>
          </p:cNvSpPr>
          <p:nvPr>
            <p:ph type="body" sz="quarter" idx="10"/>
          </p:nvPr>
        </p:nvSpPr>
        <p:spPr>
          <a:xfrm>
            <a:off x="519114" y="1447800"/>
            <a:ext cx="11149012" cy="4136517"/>
          </a:xfrm>
        </p:spPr>
        <p:txBody>
          <a:bodyPr/>
          <a:lstStyle/>
          <a:p>
            <a:r>
              <a:rPr lang="en-US" dirty="0" smtClean="0"/>
              <a:t>Use </a:t>
            </a:r>
            <a:r>
              <a:rPr lang="en-US" dirty="0" err="1" smtClean="0"/>
              <a:t>WebAuth</a:t>
            </a:r>
            <a:r>
              <a:rPr lang="en-US" dirty="0" smtClean="0"/>
              <a:t> Broker to authenticate</a:t>
            </a:r>
            <a:endParaRPr lang="en-US" dirty="0"/>
          </a:p>
          <a:p>
            <a:endParaRPr lang="en-US" dirty="0" smtClean="0"/>
          </a:p>
          <a:p>
            <a:r>
              <a:rPr lang="en-US" dirty="0" smtClean="0"/>
              <a:t>Use </a:t>
            </a:r>
            <a:r>
              <a:rPr lang="en-US" dirty="0" err="1" smtClean="0"/>
              <a:t>HttpClient</a:t>
            </a:r>
            <a:r>
              <a:rPr lang="en-US" dirty="0" smtClean="0"/>
              <a:t> to talk over HTTP</a:t>
            </a:r>
          </a:p>
          <a:p>
            <a:endParaRPr lang="en-US" dirty="0" smtClean="0"/>
          </a:p>
          <a:p>
            <a:r>
              <a:rPr lang="en-US" dirty="0" smtClean="0"/>
              <a:t>Use syndication API to consume feeds</a:t>
            </a:r>
            <a:endParaRPr lang="en-US" dirty="0"/>
          </a:p>
          <a:p>
            <a:endParaRPr lang="en-US" dirty="0" smtClean="0"/>
          </a:p>
          <a:p>
            <a:r>
              <a:rPr lang="en-US" dirty="0" smtClean="0"/>
              <a:t>Use </a:t>
            </a:r>
            <a:r>
              <a:rPr lang="en-US" dirty="0"/>
              <a:t>b</a:t>
            </a:r>
            <a:r>
              <a:rPr lang="en-US" dirty="0" smtClean="0"/>
              <a:t>ackground transfer to download and upload large content</a:t>
            </a:r>
            <a:endParaRPr lang="en-US" dirty="0"/>
          </a:p>
        </p:txBody>
      </p:sp>
    </p:spTree>
    <p:extLst>
      <p:ext uri="{BB962C8B-B14F-4D97-AF65-F5344CB8AC3E}">
        <p14:creationId xmlns:p14="http://schemas.microsoft.com/office/powerpoint/2010/main" val="420092373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grpSp>
        <p:nvGrpSpPr>
          <p:cNvPr id="9" name="Group 8"/>
          <p:cNvGrpSpPr/>
          <p:nvPr/>
        </p:nvGrpSpPr>
        <p:grpSpPr>
          <a:xfrm>
            <a:off x="61254" y="1460731"/>
            <a:ext cx="11073518" cy="2133016"/>
            <a:chOff x="213994" y="1521133"/>
            <a:chExt cx="8305108" cy="1564393"/>
          </a:xfrm>
        </p:grpSpPr>
        <p:sp>
          <p:nvSpPr>
            <p:cNvPr id="10" name="Rectangle 9"/>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1" name="TextBox 10"/>
            <p:cNvSpPr txBox="1"/>
            <p:nvPr/>
          </p:nvSpPr>
          <p:spPr>
            <a:xfrm>
              <a:off x="248972" y="1731153"/>
              <a:ext cx="8270129" cy="135437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r>
                <a:rPr lang="en-US" dirty="0" smtClean="0">
                  <a:solidFill>
                    <a:srgbClr val="FFFFFF"/>
                  </a:solidFill>
                </a:rPr>
                <a:t>PLAT-134C, The </a:t>
              </a:r>
              <a:r>
                <a:rPr lang="en-US" dirty="0">
                  <a:solidFill>
                    <a:srgbClr val="FFFFFF"/>
                  </a:solidFill>
                </a:rPr>
                <a:t>complete developer's guide to the </a:t>
              </a:r>
              <a:r>
                <a:rPr lang="en-US" b="1" dirty="0">
                  <a:solidFill>
                    <a:srgbClr val="FFFFFF"/>
                  </a:solidFill>
                </a:rPr>
                <a:t>SkyDrive</a:t>
              </a:r>
              <a:r>
                <a:rPr lang="en-US" dirty="0">
                  <a:solidFill>
                    <a:srgbClr val="FFFFFF"/>
                  </a:solidFill>
                </a:rPr>
                <a:t> API</a:t>
              </a:r>
              <a:endParaRPr lang="en-US" dirty="0" smtClean="0">
                <a:solidFill>
                  <a:srgbClr val="FFFFFF"/>
                </a:solidFill>
              </a:endParaRPr>
            </a:p>
            <a:p>
              <a:pPr marL="914400" lvl="1" indent="-457200">
                <a:lnSpc>
                  <a:spcPct val="100000"/>
                </a:lnSpc>
                <a:spcBef>
                  <a:spcPts val="0"/>
                </a:spcBef>
                <a:buClrTx/>
                <a:buSzTx/>
                <a:buFont typeface="Arial" pitchFamily="34" charset="0"/>
                <a:buChar char="•"/>
              </a:pPr>
              <a:r>
                <a:rPr lang="en-US" dirty="0">
                  <a:solidFill>
                    <a:srgbClr val="FFFFFF"/>
                  </a:solidFill>
                </a:rPr>
                <a:t>APP-405T, Share: your app powers the Windows 8 </a:t>
              </a:r>
              <a:r>
                <a:rPr lang="en-US" b="1" dirty="0">
                  <a:solidFill>
                    <a:srgbClr val="FFFFFF"/>
                  </a:solidFill>
                </a:rPr>
                <a:t>share</a:t>
              </a:r>
              <a:r>
                <a:rPr lang="en-US" dirty="0">
                  <a:solidFill>
                    <a:srgbClr val="FFFFFF"/>
                  </a:solidFill>
                </a:rPr>
                <a:t> experience</a:t>
              </a:r>
              <a:endParaRPr lang="en-US" dirty="0" smtClean="0">
                <a:solidFill>
                  <a:srgbClr val="FFFFFF"/>
                </a:solidFill>
              </a:endParaRPr>
            </a:p>
            <a:p>
              <a:pPr marL="914400" lvl="1" indent="-457200">
                <a:lnSpc>
                  <a:spcPct val="100000"/>
                </a:lnSpc>
                <a:spcBef>
                  <a:spcPts val="0"/>
                </a:spcBef>
                <a:buClrTx/>
                <a:buSzTx/>
                <a:buFont typeface="Arial" pitchFamily="34" charset="0"/>
                <a:buChar char="•"/>
              </a:pPr>
              <a:r>
                <a:rPr lang="en-US" dirty="0">
                  <a:solidFill>
                    <a:srgbClr val="FFFFFF"/>
                  </a:solidFill>
                </a:rPr>
                <a:t>APP-409T, Fundamentals of Metro style apps: how and when your app will run</a:t>
              </a:r>
              <a:endParaRPr lang="en-US" b="1" dirty="0" smtClean="0">
                <a:solidFill>
                  <a:srgbClr val="FFFFFF"/>
                </a:solidFill>
              </a:endParaRPr>
            </a:p>
            <a:p>
              <a:pPr marL="914400" lvl="1" indent="-457200">
                <a:lnSpc>
                  <a:spcPct val="100000"/>
                </a:lnSpc>
                <a:spcBef>
                  <a:spcPts val="0"/>
                </a:spcBef>
                <a:buClrTx/>
                <a:buSzTx/>
                <a:buFont typeface="Arial" pitchFamily="34" charset="0"/>
                <a:buChar char="•"/>
              </a:pPr>
              <a:r>
                <a:rPr lang="en-US" dirty="0">
                  <a:solidFill>
                    <a:srgbClr val="FFFFFF"/>
                  </a:solidFill>
                </a:rPr>
                <a:t>TOOL-588T, </a:t>
              </a:r>
              <a:r>
                <a:rPr lang="en-US" b="1" dirty="0">
                  <a:solidFill>
                    <a:srgbClr val="FFFFFF"/>
                  </a:solidFill>
                </a:rPr>
                <a:t>Debugging</a:t>
              </a:r>
              <a:r>
                <a:rPr lang="en-US" dirty="0">
                  <a:solidFill>
                    <a:srgbClr val="FFFFFF"/>
                  </a:solidFill>
                </a:rPr>
                <a:t> connected Windows 8 apps</a:t>
              </a:r>
              <a:endParaRPr lang="en-US" dirty="0" smtClean="0">
                <a:solidFill>
                  <a:srgbClr val="FFFFFF"/>
                </a:solidFill>
              </a:endParaRPr>
            </a:p>
            <a:p>
              <a:pPr marL="914400" lvl="1" indent="-457200">
                <a:lnSpc>
                  <a:spcPct val="100000"/>
                </a:lnSpc>
                <a:spcBef>
                  <a:spcPts val="0"/>
                </a:spcBef>
                <a:buClrTx/>
                <a:buSzTx/>
                <a:buFont typeface="Arial" pitchFamily="34" charset="0"/>
                <a:buChar char="•"/>
              </a:pPr>
              <a:r>
                <a:rPr lang="en-US" dirty="0">
                  <a:solidFill>
                    <a:srgbClr val="FFFFFF"/>
                  </a:solidFill>
                </a:rPr>
                <a:t>APP-784T, Power your app with </a:t>
              </a:r>
              <a:r>
                <a:rPr lang="en-US" b="1" dirty="0">
                  <a:solidFill>
                    <a:srgbClr val="FFFFFF"/>
                  </a:solidFill>
                </a:rPr>
                <a:t>Live services</a:t>
              </a:r>
              <a:endParaRPr lang="en-US" b="1" dirty="0" smtClean="0">
                <a:solidFill>
                  <a:srgbClr val="FFFFFF"/>
                </a:solidFill>
              </a:endParaRPr>
            </a:p>
            <a:p>
              <a:pPr marL="914400" lvl="1" indent="-457200">
                <a:lnSpc>
                  <a:spcPct val="100000"/>
                </a:lnSpc>
                <a:spcBef>
                  <a:spcPts val="0"/>
                </a:spcBef>
                <a:buClrTx/>
                <a:buSzTx/>
                <a:buFont typeface="Arial" pitchFamily="34" charset="0"/>
                <a:buChar char="•"/>
              </a:pPr>
              <a:r>
                <a:rPr lang="en-US" dirty="0">
                  <a:solidFill>
                    <a:srgbClr val="FFFFFF"/>
                  </a:solidFill>
                </a:rPr>
                <a:t>SAC-798T, Building Web APIs in </a:t>
              </a:r>
              <a:r>
                <a:rPr lang="en-US" b="1" dirty="0">
                  <a:solidFill>
                    <a:srgbClr val="FFFFFF"/>
                  </a:solidFill>
                </a:rPr>
                <a:t>Windows Azure</a:t>
              </a:r>
              <a:r>
                <a:rPr lang="en-US" dirty="0">
                  <a:solidFill>
                    <a:srgbClr val="FFFFFF"/>
                  </a:solidFill>
                </a:rPr>
                <a:t> with WCF to reach any device</a:t>
              </a:r>
              <a:endParaRPr lang="en-US" dirty="0" smtClean="0">
                <a:solidFill>
                  <a:srgbClr val="FFFFFF"/>
                </a:solidFill>
              </a:endParaRPr>
            </a:p>
          </p:txBody>
        </p:sp>
      </p:grpSp>
      <p:sp>
        <p:nvSpPr>
          <p:cNvPr id="12" name="TextBox 11"/>
          <p:cNvSpPr txBox="1"/>
          <p:nvPr/>
        </p:nvSpPr>
        <p:spPr>
          <a:xfrm>
            <a:off x="519560" y="1184814"/>
            <a:ext cx="5029200" cy="523220"/>
          </a:xfrm>
          <a:prstGeom prst="rect">
            <a:avLst/>
          </a:prstGeom>
          <a:noFill/>
        </p:spPr>
        <p:txBody>
          <a:bodyPr wrap="square" rtlCol="0">
            <a:spAutoFit/>
          </a:bodyPr>
          <a:lstStyle/>
          <a:p>
            <a:r>
              <a:rPr lang="en-US" sz="2800" b="1" dirty="0" smtClean="0">
                <a:solidFill>
                  <a:srgbClr val="FFFFFF"/>
                </a:solidFill>
                <a:latin typeface="+mj-lt"/>
              </a:rPr>
              <a:t>Related sessions</a:t>
            </a:r>
            <a:endParaRPr lang="en-US" sz="2800" b="1" dirty="0">
              <a:solidFill>
                <a:srgbClr val="FFFFFF"/>
              </a:solidFill>
              <a:latin typeface="+mj-lt"/>
            </a:endParaRPr>
          </a:p>
        </p:txBody>
      </p:sp>
      <p:grpSp>
        <p:nvGrpSpPr>
          <p:cNvPr id="8" name="Group 7"/>
          <p:cNvGrpSpPr/>
          <p:nvPr/>
        </p:nvGrpSpPr>
        <p:grpSpPr>
          <a:xfrm>
            <a:off x="-53661" y="5691806"/>
            <a:ext cx="11073518" cy="1024128"/>
            <a:chOff x="213994" y="1521133"/>
            <a:chExt cx="8305108" cy="855045"/>
          </a:xfrm>
        </p:grpSpPr>
        <p:sp>
          <p:nvSpPr>
            <p:cNvPr id="13" name="Rectangle 12"/>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4" name="TextBox 13"/>
            <p:cNvSpPr txBox="1"/>
            <p:nvPr/>
          </p:nvSpPr>
          <p:spPr>
            <a:xfrm>
              <a:off x="351333" y="1731153"/>
              <a:ext cx="5532588" cy="25696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r>
                <a:rPr lang="en-US" dirty="0">
                  <a:solidFill>
                    <a:srgbClr val="FFFFFF"/>
                  </a:solidFill>
                </a:rPr>
                <a:t>http://</a:t>
              </a:r>
              <a:r>
                <a:rPr lang="en-US" dirty="0" smtClean="0">
                  <a:solidFill>
                    <a:srgbClr val="FFFFFF"/>
                  </a:solidFill>
                </a:rPr>
                <a:t>forums.dev.windows.com </a:t>
              </a:r>
            </a:p>
          </p:txBody>
        </p:sp>
      </p:grpSp>
      <p:sp>
        <p:nvSpPr>
          <p:cNvPr id="15" name="TextBox 14"/>
          <p:cNvSpPr txBox="1"/>
          <p:nvPr/>
        </p:nvSpPr>
        <p:spPr>
          <a:xfrm>
            <a:off x="527477" y="5469293"/>
            <a:ext cx="5029200" cy="523220"/>
          </a:xfrm>
          <a:prstGeom prst="rect">
            <a:avLst/>
          </a:prstGeom>
          <a:noFill/>
        </p:spPr>
        <p:txBody>
          <a:bodyPr wrap="square" rtlCol="0">
            <a:spAutoFit/>
          </a:bodyPr>
          <a:lstStyle/>
          <a:p>
            <a:r>
              <a:rPr lang="en-US" sz="2800" b="1" dirty="0" smtClean="0">
                <a:solidFill>
                  <a:srgbClr val="FFFFFF"/>
                </a:solidFill>
                <a:latin typeface="+mj-lt"/>
              </a:rPr>
              <a:t>Contact</a:t>
            </a:r>
            <a:endParaRPr lang="en-US" sz="2800" b="1" dirty="0">
              <a:solidFill>
                <a:srgbClr val="FFFFFF"/>
              </a:solidFill>
              <a:latin typeface="+mj-lt"/>
            </a:endParaRPr>
          </a:p>
        </p:txBody>
      </p:sp>
      <p:sp>
        <p:nvSpPr>
          <p:cNvPr id="17" name="TextBox 16"/>
          <p:cNvSpPr txBox="1"/>
          <p:nvPr/>
        </p:nvSpPr>
        <p:spPr>
          <a:xfrm>
            <a:off x="529512" y="3982611"/>
            <a:ext cx="5029200" cy="523220"/>
          </a:xfrm>
          <a:prstGeom prst="rect">
            <a:avLst/>
          </a:prstGeom>
          <a:noFill/>
        </p:spPr>
        <p:txBody>
          <a:bodyPr wrap="square" rtlCol="0">
            <a:spAutoFit/>
          </a:bodyPr>
          <a:lstStyle/>
          <a:p>
            <a:r>
              <a:rPr lang="en-US" sz="2800" b="1" dirty="0" smtClean="0">
                <a:solidFill>
                  <a:srgbClr val="FFFFFF"/>
                </a:solidFill>
                <a:latin typeface="+mj-lt"/>
              </a:rPr>
              <a:t>Demo apps</a:t>
            </a:r>
            <a:endParaRPr lang="en-US" sz="2800" b="1" dirty="0">
              <a:solidFill>
                <a:srgbClr val="FFFFFF"/>
              </a:solidFill>
              <a:latin typeface="+mj-lt"/>
            </a:endParaRPr>
          </a:p>
        </p:txBody>
      </p:sp>
      <p:sp>
        <p:nvSpPr>
          <p:cNvPr id="20" name="TextBox 19"/>
          <p:cNvSpPr txBox="1"/>
          <p:nvPr/>
        </p:nvSpPr>
        <p:spPr>
          <a:xfrm>
            <a:off x="107893" y="4508240"/>
            <a:ext cx="11026879" cy="61555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r>
              <a:rPr lang="en-US" dirty="0" smtClean="0">
                <a:solidFill>
                  <a:srgbClr val="FFFFFF"/>
                </a:solidFill>
              </a:rPr>
              <a:t>News app available on Samsung Windows Developer Preview PC</a:t>
            </a:r>
          </a:p>
          <a:p>
            <a:pPr marL="914400" lvl="1" indent="-457200">
              <a:lnSpc>
                <a:spcPct val="100000"/>
              </a:lnSpc>
              <a:spcBef>
                <a:spcPts val="0"/>
              </a:spcBef>
              <a:buClrTx/>
              <a:buSzTx/>
              <a:buFont typeface="Arial" pitchFamily="34" charset="0"/>
              <a:buChar char="•"/>
            </a:pPr>
            <a:r>
              <a:rPr lang="en-US" dirty="0" err="1" smtClean="0">
                <a:solidFill>
                  <a:srgbClr val="FFFFFF"/>
                </a:solidFill>
              </a:rPr>
              <a:t>WordPress</a:t>
            </a:r>
            <a:r>
              <a:rPr lang="en-US" dirty="0" smtClean="0">
                <a:solidFill>
                  <a:srgbClr val="FFFFFF"/>
                </a:solidFill>
              </a:rPr>
              <a:t> available on </a:t>
            </a:r>
            <a:r>
              <a:rPr lang="en-US" dirty="0" err="1" smtClean="0">
                <a:solidFill>
                  <a:srgbClr val="FFFFFF"/>
                </a:solidFill>
              </a:rPr>
              <a:t>Dev</a:t>
            </a:r>
            <a:r>
              <a:rPr lang="en-US" dirty="0" smtClean="0">
                <a:solidFill>
                  <a:srgbClr val="FFFFFF"/>
                </a:solidFill>
              </a:rPr>
              <a:t> Center under Networking Samples</a:t>
            </a:r>
          </a:p>
        </p:txBody>
      </p:sp>
    </p:spTree>
    <p:extLst>
      <p:ext uri="{BB962C8B-B14F-4D97-AF65-F5344CB8AC3E}">
        <p14:creationId xmlns:p14="http://schemas.microsoft.com/office/powerpoint/2010/main" val="328532501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21381647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Windows 8 makes it easy to connect to and consume HTTP services.</a:t>
            </a:r>
            <a:endParaRPr lang="en-US" dirty="0">
              <a:latin typeface="+mn-lt"/>
            </a:endParaRPr>
          </a:p>
        </p:txBody>
      </p:sp>
    </p:spTree>
    <p:extLst>
      <p:ext uri="{BB962C8B-B14F-4D97-AF65-F5344CB8AC3E}">
        <p14:creationId xmlns:p14="http://schemas.microsoft.com/office/powerpoint/2010/main" val="27201102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18766"/>
            <a:ext cx="7719642" cy="1754326"/>
          </a:xfrm>
          <a:prstGeom prst="rect">
            <a:avLst/>
          </a:prstGeom>
          <a:noFill/>
        </p:spPr>
        <p:txBody>
          <a:bodyPr wrap="square" rtlCol="0">
            <a:spAutoFit/>
          </a:bodyPr>
          <a:lstStyle/>
          <a:p>
            <a:r>
              <a:rPr lang="en-US" sz="5400" dirty="0" smtClean="0">
                <a:solidFill>
                  <a:srgbClr val="FFFFFF"/>
                </a:solidFill>
                <a:latin typeface="+mj-lt"/>
              </a:rPr>
              <a:t>Connecting to </a:t>
            </a:r>
            <a:br>
              <a:rPr lang="en-US" sz="5400" dirty="0" smtClean="0">
                <a:solidFill>
                  <a:srgbClr val="FFFFFF"/>
                </a:solidFill>
                <a:latin typeface="+mj-lt"/>
              </a:rPr>
            </a:br>
            <a:r>
              <a:rPr lang="en-US" sz="5400" dirty="0" smtClean="0">
                <a:solidFill>
                  <a:srgbClr val="FFFFFF"/>
                </a:solidFill>
                <a:latin typeface="+mj-lt"/>
              </a:rPr>
              <a:t>HTTP services</a:t>
            </a:r>
            <a:endParaRPr lang="en-US" sz="5400" dirty="0">
              <a:solidFill>
                <a:srgbClr val="FFFFFF"/>
              </a:solidFill>
              <a:latin typeface="+mj-lt"/>
            </a:endParaRPr>
          </a:p>
        </p:txBody>
      </p:sp>
    </p:spTree>
    <p:extLst>
      <p:ext uri="{BB962C8B-B14F-4D97-AF65-F5344CB8AC3E}">
        <p14:creationId xmlns:p14="http://schemas.microsoft.com/office/powerpoint/2010/main" val="37503983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Connecting to HTTP services using </a:t>
            </a:r>
            <a:r>
              <a:rPr lang="en-US" dirty="0" err="1" smtClean="0"/>
              <a:t>WebAuth</a:t>
            </a:r>
            <a:r>
              <a:rPr lang="en-US" dirty="0" smtClean="0"/>
              <a:t> broker and HttpClient</a:t>
            </a:r>
            <a:endParaRPr lang="en-US" dirty="0"/>
          </a:p>
        </p:txBody>
      </p:sp>
      <p:sp>
        <p:nvSpPr>
          <p:cNvPr id="3" name="Subtitle 2"/>
          <p:cNvSpPr>
            <a:spLocks noGrp="1"/>
          </p:cNvSpPr>
          <p:nvPr>
            <p:ph type="subTitle" idx="1"/>
          </p:nvPr>
        </p:nvSpPr>
        <p:spPr>
          <a:xfrm>
            <a:off x="969964" y="4787310"/>
            <a:ext cx="9655995" cy="1045931"/>
          </a:xfrm>
        </p:spPr>
        <p:txBody>
          <a:bodyPr/>
          <a:lstStyle/>
          <a:p>
            <a:endParaRPr lang="en-US" sz="2800" dirty="0" smtClean="0"/>
          </a:p>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80309879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err="1" smtClean="0"/>
              <a:t>WebAuth</a:t>
            </a:r>
            <a:r>
              <a:rPr lang="en-US" dirty="0" smtClean="0"/>
              <a:t> broker</a:t>
            </a:r>
            <a:endParaRPr lang="en-US" dirty="0"/>
          </a:p>
        </p:txBody>
      </p:sp>
      <p:sp>
        <p:nvSpPr>
          <p:cNvPr id="5" name="Text Placeholder 2"/>
          <p:cNvSpPr>
            <a:spLocks noGrp="1"/>
          </p:cNvSpPr>
          <p:nvPr>
            <p:ph type="body" sz="quarter" idx="10"/>
          </p:nvPr>
        </p:nvSpPr>
        <p:spPr>
          <a:xfrm>
            <a:off x="519110" y="1510392"/>
            <a:ext cx="11149012" cy="1477328"/>
          </a:xfrm>
        </p:spPr>
        <p:txBody>
          <a:bodyPr/>
          <a:lstStyle/>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result = </a:t>
            </a:r>
            <a:r>
              <a:rPr lang="en-US" dirty="0">
                <a:solidFill>
                  <a:srgbClr val="0000FF"/>
                </a:solidFill>
                <a:highlight>
                  <a:srgbClr val="FFFFFF"/>
                </a:highlight>
                <a:latin typeface="Consolas"/>
              </a:rPr>
              <a:t>await</a:t>
            </a:r>
            <a:r>
              <a:rPr lang="en-US" dirty="0">
                <a:solidFill>
                  <a:srgbClr val="000000"/>
                </a:solidFill>
                <a:highlight>
                  <a:srgbClr val="FFFFFF"/>
                </a:highlight>
                <a:latin typeface="Consolas"/>
              </a:rPr>
              <a:t> </a:t>
            </a:r>
            <a:r>
              <a:rPr lang="en-US" dirty="0" err="1">
                <a:solidFill>
                  <a:srgbClr val="2B91AF"/>
                </a:solidFill>
                <a:highlight>
                  <a:srgbClr val="FFFFFF"/>
                </a:highlight>
                <a:latin typeface="Consolas"/>
              </a:rPr>
              <a:t>WebAuthenticationBroker</a:t>
            </a:r>
            <a:r>
              <a:rPr lang="en-US" dirty="0" err="1">
                <a:solidFill>
                  <a:srgbClr val="000000"/>
                </a:solidFill>
                <a:highlight>
                  <a:srgbClr val="FFFFFF"/>
                </a:highlight>
                <a:latin typeface="Consolas"/>
              </a:rPr>
              <a:t>.AuthenticateAsync</a:t>
            </a:r>
            <a:r>
              <a:rPr lang="en-US" dirty="0" smtClean="0">
                <a:solidFill>
                  <a:srgbClr val="000000"/>
                </a:solidFill>
                <a:highlight>
                  <a:srgbClr val="FFFFFF"/>
                </a:highlight>
                <a:latin typeface="Consolas"/>
              </a:rPr>
              <a:t>(</a:t>
            </a:r>
            <a:br>
              <a:rPr lang="en-US" dirty="0" smtClean="0">
                <a:solidFill>
                  <a:srgbClr val="000000"/>
                </a:solidFill>
                <a:highlight>
                  <a:srgbClr val="FFFFFF"/>
                </a:highlight>
                <a:latin typeface="Consolas"/>
              </a:rPr>
            </a:br>
            <a:r>
              <a:rPr lang="en-US" dirty="0" smtClean="0">
                <a:solidFill>
                  <a:srgbClr val="2B91AF"/>
                </a:solidFill>
                <a:highlight>
                  <a:srgbClr val="FFFFFF"/>
                </a:highlight>
                <a:latin typeface="Consolas"/>
              </a:rPr>
              <a:t>    </a:t>
            </a:r>
            <a:r>
              <a:rPr lang="en-US" dirty="0" err="1" smtClean="0">
                <a:solidFill>
                  <a:srgbClr val="2B91AF"/>
                </a:solidFill>
                <a:highlight>
                  <a:srgbClr val="FFFFFF"/>
                </a:highlight>
                <a:latin typeface="Consolas"/>
              </a:rPr>
              <a:t>WebAuthenticationOptions</a:t>
            </a:r>
            <a:r>
              <a:rPr lang="en-US" dirty="0" err="1" smtClean="0">
                <a:solidFill>
                  <a:srgbClr val="000000"/>
                </a:solidFill>
                <a:highlight>
                  <a:srgbClr val="FFFFFF"/>
                </a:highlight>
                <a:latin typeface="Consolas"/>
              </a:rPr>
              <a:t>.Default</a:t>
            </a:r>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logon, callback);</a:t>
            </a:r>
            <a:endParaRPr lang="en-US" dirty="0">
              <a:solidFill>
                <a:srgbClr val="000000"/>
              </a:solidFill>
              <a:highlight>
                <a:srgbClr val="FFFFFF"/>
              </a:highlight>
              <a:latin typeface="Consolas"/>
            </a:endParaRPr>
          </a:p>
          <a:p>
            <a:endParaRPr lang="en-US" dirty="0">
              <a:solidFill>
                <a:srgbClr val="000000"/>
              </a:solidFill>
              <a:highlight>
                <a:srgbClr val="FFFFFF"/>
              </a:highlight>
              <a:latin typeface="Consolas"/>
            </a:endParaRP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accessToken</a:t>
            </a:r>
            <a:r>
              <a:rPr lang="en-US" dirty="0" smtClean="0">
                <a:solidFill>
                  <a:srgbClr val="000000"/>
                </a:solidFill>
                <a:highlight>
                  <a:srgbClr val="FFFFFF"/>
                </a:highlight>
                <a:latin typeface="Consolas"/>
              </a:rPr>
              <a:t> = </a:t>
            </a:r>
            <a:r>
              <a:rPr lang="en-US" dirty="0" err="1" smtClean="0">
                <a:solidFill>
                  <a:srgbClr val="000000"/>
                </a:solidFill>
                <a:highlight>
                  <a:srgbClr val="FFFFFF"/>
                </a:highlight>
                <a:latin typeface="Consolas"/>
              </a:rPr>
              <a:t>GetAccessTokenFromUri</a:t>
            </a:r>
            <a:r>
              <a:rPr lang="en-US" dirty="0" smtClean="0">
                <a:solidFill>
                  <a:srgbClr val="000000"/>
                </a:solidFill>
                <a:highlight>
                  <a:srgbClr val="FFFFFF"/>
                </a:highlight>
                <a:latin typeface="Consolas"/>
              </a:rPr>
              <a:t>(</a:t>
            </a:r>
            <a:r>
              <a:rPr lang="en-US" dirty="0" err="1" smtClean="0">
                <a:solidFill>
                  <a:srgbClr val="000000"/>
                </a:solidFill>
                <a:highlight>
                  <a:srgbClr val="FFFFFF"/>
                </a:highlight>
                <a:latin typeface="Consolas"/>
              </a:rPr>
              <a:t>result.ResponseData</a:t>
            </a:r>
            <a:r>
              <a:rPr lang="en-US" dirty="0" smtClean="0">
                <a:solidFill>
                  <a:srgbClr val="000000"/>
                </a:solidFill>
                <a:highlight>
                  <a:srgbClr val="FFFFFF"/>
                </a:highlight>
                <a:latin typeface="Consolas"/>
              </a:rPr>
              <a:t>);</a:t>
            </a:r>
            <a:endParaRPr lang="en-US" dirty="0">
              <a:solidFill>
                <a:srgbClr val="000000"/>
              </a:solidFill>
              <a:highlight>
                <a:srgbClr val="FFFFFF"/>
              </a:highlight>
              <a:latin typeface="Consolas"/>
            </a:endParaRPr>
          </a:p>
        </p:txBody>
      </p:sp>
      <p:sp>
        <p:nvSpPr>
          <p:cNvPr id="6" name="Rounded Rectangle 5"/>
          <p:cNvSpPr/>
          <p:nvPr/>
        </p:nvSpPr>
        <p:spPr bwMode="auto">
          <a:xfrm>
            <a:off x="7222989" y="2589310"/>
            <a:ext cx="3388180" cy="41949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7" name="Rounded Rectangle 6"/>
          <p:cNvSpPr/>
          <p:nvPr/>
        </p:nvSpPr>
        <p:spPr bwMode="auto">
          <a:xfrm>
            <a:off x="425302" y="1472915"/>
            <a:ext cx="10409275" cy="717376"/>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50165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HttpClient</a:t>
            </a:r>
            <a:endParaRPr lang="en-US" dirty="0"/>
          </a:p>
        </p:txBody>
      </p:sp>
      <p:sp>
        <p:nvSpPr>
          <p:cNvPr id="5" name="Text Placeholder 2"/>
          <p:cNvSpPr>
            <a:spLocks noGrp="1"/>
          </p:cNvSpPr>
          <p:nvPr>
            <p:ph type="body" sz="quarter" idx="10"/>
          </p:nvPr>
        </p:nvSpPr>
        <p:spPr>
          <a:xfrm>
            <a:off x="519109" y="1510392"/>
            <a:ext cx="11669715" cy="3508653"/>
          </a:xfrm>
        </p:spPr>
        <p:txBody>
          <a:bodyPr/>
          <a:lstStyle/>
          <a:p>
            <a:r>
              <a:rPr lang="en-US" dirty="0" smtClean="0">
                <a:solidFill>
                  <a:srgbClr val="2B91AF"/>
                </a:solidFill>
                <a:highlight>
                  <a:srgbClr val="FFFFFF"/>
                </a:highlight>
                <a:latin typeface="Consolas"/>
              </a:rPr>
              <a:t>HttpClient</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client =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a:solidFill>
                  <a:srgbClr val="2B91AF"/>
                </a:solidFill>
                <a:highlight>
                  <a:srgbClr val="FFFFFF"/>
                </a:highlight>
                <a:latin typeface="Consolas"/>
              </a:rPr>
              <a:t>HttpClient</a:t>
            </a:r>
            <a:r>
              <a:rPr lang="en-US" dirty="0">
                <a:solidFill>
                  <a:srgbClr val="000000"/>
                </a:solidFill>
                <a:highlight>
                  <a:srgbClr val="FFFFFF"/>
                </a:highlight>
                <a:latin typeface="Consolas"/>
              </a:rPr>
              <a:t>();</a:t>
            </a:r>
          </a:p>
          <a:p>
            <a:r>
              <a:rPr lang="en-US" dirty="0" err="1">
                <a:solidFill>
                  <a:srgbClr val="000000"/>
                </a:solidFill>
                <a:highlight>
                  <a:srgbClr val="FFFFFF"/>
                </a:highlight>
                <a:latin typeface="Consolas"/>
              </a:rPr>
              <a:t>client.DefaultRequestHeaders.Authorization</a:t>
            </a:r>
            <a:r>
              <a:rPr lang="en-US" dirty="0">
                <a:solidFill>
                  <a:srgbClr val="000000"/>
                </a:solidFill>
                <a:highlight>
                  <a:srgbClr val="FFFFFF"/>
                </a:highlight>
                <a:latin typeface="Consolas"/>
              </a:rPr>
              <a:t> = </a:t>
            </a:r>
            <a:br>
              <a:rPr lang="en-US" dirty="0">
                <a:solidFill>
                  <a:srgbClr val="000000"/>
                </a:solidFill>
                <a:highlight>
                  <a:srgbClr val="FFFFFF"/>
                </a:highlight>
                <a:latin typeface="Consolas"/>
              </a:rPr>
            </a:b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err="1">
                <a:solidFill>
                  <a:srgbClr val="2B91AF"/>
                </a:solidFill>
                <a:highlight>
                  <a:srgbClr val="FFFFFF"/>
                </a:highlight>
                <a:latin typeface="Consolas"/>
              </a:rPr>
              <a:t>AuthenticationHeaderValue</a:t>
            </a:r>
            <a:r>
              <a:rPr lang="en-US" dirty="0">
                <a:solidFill>
                  <a:srgbClr val="000000"/>
                </a:solidFill>
                <a:highlight>
                  <a:srgbClr val="FFFFFF"/>
                </a:highlight>
                <a:latin typeface="Consolas"/>
              </a:rPr>
              <a:t>(</a:t>
            </a:r>
            <a:r>
              <a:rPr lang="en-US" dirty="0">
                <a:solidFill>
                  <a:srgbClr val="A31515"/>
                </a:solidFill>
                <a:highlight>
                  <a:srgbClr val="FFFFFF"/>
                </a:highlight>
                <a:latin typeface="Consolas"/>
              </a:rPr>
              <a:t>"</a:t>
            </a:r>
            <a:r>
              <a:rPr lang="en-US" dirty="0" err="1">
                <a:solidFill>
                  <a:srgbClr val="A31515"/>
                </a:solidFill>
                <a:highlight>
                  <a:srgbClr val="FFFFFF"/>
                </a:highlight>
                <a:latin typeface="Consolas"/>
              </a:rPr>
              <a:t>OAuth</a:t>
            </a:r>
            <a:r>
              <a:rPr lang="en-US" dirty="0">
                <a:solidFill>
                  <a:srgbClr val="A31515"/>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accessToken</a:t>
            </a:r>
            <a:r>
              <a:rPr lang="en-US" dirty="0">
                <a:solidFill>
                  <a:srgbClr val="000000"/>
                </a:solidFill>
                <a:highlight>
                  <a:srgbClr val="FFFFFF"/>
                </a:highlight>
                <a:latin typeface="Consolas"/>
              </a:rPr>
              <a:t>);</a:t>
            </a:r>
          </a:p>
          <a:p>
            <a:r>
              <a:rPr lang="en-US" dirty="0" err="1" smtClean="0">
                <a:solidFill>
                  <a:srgbClr val="000000"/>
                </a:solidFill>
                <a:highlight>
                  <a:srgbClr val="FFFFFF"/>
                </a:highlight>
                <a:latin typeface="Consolas"/>
              </a:rPr>
              <a:t>client.BaseAddress</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a:solidFill>
                  <a:srgbClr val="2B91AF"/>
                </a:solidFill>
                <a:highlight>
                  <a:srgbClr val="FFFFFF"/>
                </a:highlight>
                <a:latin typeface="Consolas"/>
              </a:rPr>
              <a:t>Uri</a:t>
            </a:r>
            <a:r>
              <a:rPr lang="en-US" dirty="0">
                <a:solidFill>
                  <a:srgbClr val="000000"/>
                </a:solidFill>
                <a:highlight>
                  <a:srgbClr val="FFFFFF"/>
                </a:highlight>
                <a:latin typeface="Consolas"/>
              </a:rPr>
              <a:t>(</a:t>
            </a:r>
            <a:r>
              <a:rPr lang="en-US" dirty="0">
                <a:solidFill>
                  <a:srgbClr val="A31515"/>
                </a:solidFill>
                <a:highlight>
                  <a:srgbClr val="FFFFFF"/>
                </a:highlight>
                <a:latin typeface="Consolas"/>
              </a:rPr>
              <a:t>"https://graph.facebook.com</a:t>
            </a:r>
            <a:r>
              <a:rPr lang="en-US" dirty="0" smtClean="0">
                <a:solidFill>
                  <a:srgbClr val="A31515"/>
                </a:solidFill>
                <a:highlight>
                  <a:srgbClr val="FFFFFF"/>
                </a:highlight>
                <a:latin typeface="Consolas"/>
              </a:rPr>
              <a:t>/"</a:t>
            </a:r>
            <a:r>
              <a:rPr lang="en-US" dirty="0" smtClean="0">
                <a:solidFill>
                  <a:srgbClr val="000000"/>
                </a:solidFill>
                <a:highlight>
                  <a:srgbClr val="FFFFFF"/>
                </a:highlight>
                <a:latin typeface="Consolas"/>
              </a:rPr>
              <a:t>);</a:t>
            </a:r>
          </a:p>
          <a:p>
            <a:endParaRPr lang="en-US" dirty="0">
              <a:solidFill>
                <a:srgbClr val="000000"/>
              </a:solidFill>
              <a:highlight>
                <a:srgbClr val="FFFFFF"/>
              </a:highlight>
              <a:latin typeface="Consolas"/>
            </a:endParaRPr>
          </a:p>
          <a:p>
            <a:r>
              <a:rPr lang="fr-FR" dirty="0">
                <a:solidFill>
                  <a:srgbClr val="0000FF"/>
                </a:solidFill>
                <a:highlight>
                  <a:srgbClr val="FFFFFF"/>
                </a:highlight>
                <a:latin typeface="Consolas"/>
              </a:rPr>
              <a:t>var</a:t>
            </a:r>
            <a:r>
              <a:rPr lang="fr-FR" dirty="0">
                <a:solidFill>
                  <a:srgbClr val="000000"/>
                </a:solidFill>
                <a:highlight>
                  <a:srgbClr val="FFFFFF"/>
                </a:highlight>
                <a:latin typeface="Consolas"/>
              </a:rPr>
              <a:t> </a:t>
            </a:r>
            <a:r>
              <a:rPr lang="fr-FR" dirty="0" err="1">
                <a:solidFill>
                  <a:srgbClr val="000000"/>
                </a:solidFill>
                <a:highlight>
                  <a:srgbClr val="FFFFFF"/>
                </a:highlight>
                <a:latin typeface="Consolas"/>
              </a:rPr>
              <a:t>response</a:t>
            </a:r>
            <a:r>
              <a:rPr lang="fr-FR" dirty="0">
                <a:solidFill>
                  <a:srgbClr val="000000"/>
                </a:solidFill>
                <a:highlight>
                  <a:srgbClr val="FFFFFF"/>
                </a:highlight>
                <a:latin typeface="Consolas"/>
              </a:rPr>
              <a:t> = </a:t>
            </a:r>
            <a:r>
              <a:rPr lang="fr-FR" dirty="0" err="1">
                <a:solidFill>
                  <a:srgbClr val="0000FF"/>
                </a:solidFill>
                <a:highlight>
                  <a:srgbClr val="FFFFFF"/>
                </a:highlight>
                <a:latin typeface="Consolas"/>
              </a:rPr>
              <a:t>await</a:t>
            </a:r>
            <a:r>
              <a:rPr lang="fr-FR" dirty="0">
                <a:solidFill>
                  <a:srgbClr val="000000"/>
                </a:solidFill>
                <a:highlight>
                  <a:srgbClr val="FFFFFF"/>
                </a:highlight>
                <a:latin typeface="Consolas"/>
              </a:rPr>
              <a:t> </a:t>
            </a:r>
            <a:r>
              <a:rPr lang="fr-FR" dirty="0" err="1">
                <a:solidFill>
                  <a:srgbClr val="000000"/>
                </a:solidFill>
                <a:highlight>
                  <a:srgbClr val="FFFFFF"/>
                </a:highlight>
                <a:latin typeface="Consolas"/>
              </a:rPr>
              <a:t>client.GetAsync</a:t>
            </a:r>
            <a:r>
              <a:rPr lang="fr-FR" dirty="0">
                <a:solidFill>
                  <a:srgbClr val="000000"/>
                </a:solidFill>
                <a:highlight>
                  <a:srgbClr val="FFFFFF"/>
                </a:highlight>
                <a:latin typeface="Consolas"/>
              </a:rPr>
              <a:t>(</a:t>
            </a:r>
            <a:r>
              <a:rPr lang="fr-FR" dirty="0">
                <a:solidFill>
                  <a:srgbClr val="A31515"/>
                </a:solidFill>
                <a:highlight>
                  <a:srgbClr val="FFFFFF"/>
                </a:highlight>
                <a:latin typeface="Consolas"/>
              </a:rPr>
              <a:t>"me</a:t>
            </a:r>
            <a:r>
              <a:rPr lang="fr-FR" dirty="0" smtClean="0">
                <a:solidFill>
                  <a:srgbClr val="A31515"/>
                </a:solidFill>
                <a:highlight>
                  <a:srgbClr val="FFFFFF"/>
                </a:highlight>
                <a:latin typeface="Consolas"/>
              </a:rPr>
              <a:t>"</a:t>
            </a:r>
            <a:r>
              <a:rPr lang="fr-FR" dirty="0" smtClean="0">
                <a:solidFill>
                  <a:srgbClr val="000000"/>
                </a:solidFill>
                <a:highlight>
                  <a:srgbClr val="FFFFFF"/>
                </a:highlight>
                <a:latin typeface="Consolas"/>
              </a:rPr>
              <a:t>);</a:t>
            </a:r>
          </a:p>
          <a:p>
            <a:endParaRPr lang="fr-FR" dirty="0">
              <a:solidFill>
                <a:srgbClr val="000000"/>
              </a:solidFill>
              <a:highlight>
                <a:srgbClr val="FFFFFF"/>
              </a:highlight>
              <a:latin typeface="Consolas"/>
            </a:endParaRP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content </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err="1">
                <a:solidFill>
                  <a:srgbClr val="2B91AF"/>
                </a:solidFill>
                <a:highlight>
                  <a:srgbClr val="FFFFFF"/>
                </a:highlight>
                <a:latin typeface="Consolas"/>
              </a:rPr>
              <a:t>FormUrlEncodedContent</a:t>
            </a:r>
            <a:r>
              <a:rPr lang="en-US" dirty="0">
                <a:solidFill>
                  <a:srgbClr val="000000"/>
                </a:solidFill>
                <a:highlight>
                  <a:srgbClr val="FFFFFF"/>
                </a:highlight>
                <a:latin typeface="Consolas"/>
              </a:rPr>
              <a:t>(values);</a:t>
            </a: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response = </a:t>
            </a:r>
            <a:r>
              <a:rPr lang="en-US" dirty="0">
                <a:solidFill>
                  <a:srgbClr val="0000FF"/>
                </a:solidFill>
                <a:highlight>
                  <a:srgbClr val="FFFFFF"/>
                </a:highlight>
                <a:latin typeface="Consolas"/>
              </a:rPr>
              <a:t>await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client.PostAsync</a:t>
            </a:r>
            <a:r>
              <a:rPr lang="en-US" dirty="0">
                <a:solidFill>
                  <a:srgbClr val="000000"/>
                </a:solidFill>
                <a:highlight>
                  <a:srgbClr val="FFFFFF"/>
                </a:highlight>
                <a:latin typeface="Consolas"/>
              </a:rPr>
              <a:t>(</a:t>
            </a:r>
            <a:r>
              <a:rPr lang="en-US" dirty="0">
                <a:solidFill>
                  <a:srgbClr val="A31515"/>
                </a:solidFill>
                <a:highlight>
                  <a:srgbClr val="FFFFFF"/>
                </a:highlight>
                <a:latin typeface="Consolas"/>
              </a:rPr>
              <a:t>"me/feed"</a:t>
            </a:r>
            <a:r>
              <a:rPr lang="en-US" dirty="0">
                <a:solidFill>
                  <a:srgbClr val="000000"/>
                </a:solidFill>
                <a:highlight>
                  <a:srgbClr val="FFFFFF"/>
                </a:highlight>
                <a:latin typeface="Consolas"/>
              </a:rPr>
              <a:t>, content);</a:t>
            </a:r>
          </a:p>
        </p:txBody>
      </p:sp>
      <p:sp>
        <p:nvSpPr>
          <p:cNvPr id="6" name="Rounded Rectangle 5"/>
          <p:cNvSpPr/>
          <p:nvPr/>
        </p:nvSpPr>
        <p:spPr bwMode="auto">
          <a:xfrm>
            <a:off x="425302" y="1458743"/>
            <a:ext cx="6411433" cy="41949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8" name="Rounded Rectangle 7"/>
          <p:cNvSpPr/>
          <p:nvPr/>
        </p:nvSpPr>
        <p:spPr bwMode="auto">
          <a:xfrm>
            <a:off x="425302" y="1876969"/>
            <a:ext cx="9197163" cy="717376"/>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10" name="Rounded Rectangle 9"/>
          <p:cNvSpPr/>
          <p:nvPr/>
        </p:nvSpPr>
        <p:spPr bwMode="auto">
          <a:xfrm>
            <a:off x="425302" y="2594344"/>
            <a:ext cx="10207256" cy="41949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11" name="Rounded Rectangle 10"/>
          <p:cNvSpPr/>
          <p:nvPr/>
        </p:nvSpPr>
        <p:spPr bwMode="auto">
          <a:xfrm>
            <a:off x="425302" y="3405963"/>
            <a:ext cx="7357731" cy="41949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12" name="Rounded Rectangle 11"/>
          <p:cNvSpPr/>
          <p:nvPr/>
        </p:nvSpPr>
        <p:spPr bwMode="auto">
          <a:xfrm>
            <a:off x="425302" y="4196316"/>
            <a:ext cx="8197703" cy="41949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
        <p:nvSpPr>
          <p:cNvPr id="13" name="Rounded Rectangle 12"/>
          <p:cNvSpPr/>
          <p:nvPr/>
        </p:nvSpPr>
        <p:spPr bwMode="auto">
          <a:xfrm>
            <a:off x="425302" y="4599546"/>
            <a:ext cx="9867014" cy="419499"/>
          </a:xfrm>
          <a:prstGeom prst="round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ln w="38100">
                <a:noFill/>
              </a:ln>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765776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 presetClass="exit"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0" grpId="0" animBg="1"/>
      <p:bldP spid="10" grpId="1" animBg="1"/>
      <p:bldP spid="11" grpId="0" animBg="1"/>
      <p:bldP spid="11" grpId="1" animBg="1"/>
      <p:bldP spid="12" grpId="0" animBg="1"/>
      <p:bldP spid="12" grpId="1"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dirty="0">
                <a:gradFill flip="none" rotWithShape="1">
                  <a:gsLst>
                    <a:gs pos="0">
                      <a:srgbClr val="FFFFFF"/>
                    </a:gs>
                    <a:gs pos="86000">
                      <a:srgbClr val="FFFFFF"/>
                    </a:gs>
                  </a:gsLst>
                  <a:lin ang="5400000" scaled="0"/>
                  <a:tileRect/>
                </a:gradFill>
              </a:rPr>
              <a:t>HTTP </a:t>
            </a:r>
            <a:r>
              <a:rPr dirty="0" smtClean="0">
                <a:gradFill flip="none" rotWithShape="1">
                  <a:gsLst>
                    <a:gs pos="0">
                      <a:srgbClr val="FFFFFF"/>
                    </a:gs>
                    <a:gs pos="86000">
                      <a:srgbClr val="FFFFFF"/>
                    </a:gs>
                  </a:gsLst>
                  <a:lin ang="5400000" scaled="0"/>
                  <a:tileRect/>
                </a:gradFill>
              </a:rPr>
              <a:t>handler </a:t>
            </a:r>
            <a:r>
              <a:rPr dirty="0">
                <a:gradFill flip="none" rotWithShape="1">
                  <a:gsLst>
                    <a:gs pos="0">
                      <a:srgbClr val="FFFFFF"/>
                    </a:gs>
                    <a:gs pos="86000">
                      <a:srgbClr val="FFFFFF"/>
                    </a:gs>
                  </a:gsLst>
                  <a:lin ang="5400000" scaled="0"/>
                  <a:tileRect/>
                </a:gradFill>
              </a:rPr>
              <a:t>p</a:t>
            </a:r>
            <a:r>
              <a:rPr dirty="0" smtClean="0">
                <a:gradFill flip="none" rotWithShape="1">
                  <a:gsLst>
                    <a:gs pos="0">
                      <a:srgbClr val="FFFFFF"/>
                    </a:gs>
                    <a:gs pos="86000">
                      <a:srgbClr val="FFFFFF"/>
                    </a:gs>
                  </a:gsLst>
                  <a:lin ang="5400000" scaled="0"/>
                  <a:tileRect/>
                </a:gradFill>
              </a:rPr>
              <a:t>ipeline</a:t>
            </a:r>
            <a:endParaRPr dirty="0">
              <a:gradFill flip="none" rotWithShape="1">
                <a:gsLst>
                  <a:gs pos="0">
                    <a:srgbClr val="FFFFFF"/>
                  </a:gs>
                  <a:gs pos="86000">
                    <a:srgbClr val="FFFFFF"/>
                  </a:gs>
                </a:gsLst>
                <a:lin ang="5400000" scaled="0"/>
                <a:tileRect/>
              </a:gradFill>
            </a:endParaRPr>
          </a:p>
        </p:txBody>
      </p:sp>
      <p:sp>
        <p:nvSpPr>
          <p:cNvPr id="29" name="Rectangle 28"/>
          <p:cNvSpPr/>
          <p:nvPr/>
        </p:nvSpPr>
        <p:spPr bwMode="auto">
          <a:xfrm>
            <a:off x="2566010" y="1972840"/>
            <a:ext cx="812497" cy="36513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latin typeface="Segoe UI Semibold" pitchFamily="34" charset="0"/>
              </a:rPr>
              <a:t>HttpClient</a:t>
            </a:r>
            <a:endParaRPr lang="en-US" sz="2400" dirty="0">
              <a:solidFill>
                <a:srgbClr val="FFFFFF"/>
              </a:solidFill>
              <a:latin typeface="Segoe UI Semibold" pitchFamily="34" charset="0"/>
            </a:endParaRPr>
          </a:p>
        </p:txBody>
      </p:sp>
      <p:sp>
        <p:nvSpPr>
          <p:cNvPr id="31" name="Rectangle 30"/>
          <p:cNvSpPr/>
          <p:nvPr/>
        </p:nvSpPr>
        <p:spPr>
          <a:xfrm>
            <a:off x="365891" y="2645951"/>
            <a:ext cx="1432660" cy="601303"/>
          </a:xfrm>
          <a:prstGeom prst="rect">
            <a:avLst/>
          </a:prstGeom>
          <a:solidFill>
            <a:srgbClr val="457EC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rgbClr val="FFFFFF"/>
                </a:solidFill>
                <a:latin typeface="Segoe UI Semibold"/>
              </a:rPr>
              <a:t>Request</a:t>
            </a:r>
          </a:p>
          <a:p>
            <a:pPr algn="ctr"/>
            <a:r>
              <a:rPr lang="en-US" sz="2000" dirty="0" smtClean="0">
                <a:solidFill>
                  <a:srgbClr val="FFFFFF"/>
                </a:solidFill>
                <a:latin typeface="Segoe UI Semibold"/>
              </a:rPr>
              <a:t>Message</a:t>
            </a:r>
            <a:endParaRPr lang="en-US" sz="2000" dirty="0">
              <a:solidFill>
                <a:srgbClr val="FFFFFF"/>
              </a:solidFill>
              <a:latin typeface="Segoe UI Semibold"/>
            </a:endParaRPr>
          </a:p>
        </p:txBody>
      </p:sp>
      <p:sp>
        <p:nvSpPr>
          <p:cNvPr id="32" name="Rectangle 31"/>
          <p:cNvSpPr/>
          <p:nvPr/>
        </p:nvSpPr>
        <p:spPr>
          <a:xfrm>
            <a:off x="365891" y="4368645"/>
            <a:ext cx="1432660" cy="601303"/>
          </a:xfrm>
          <a:prstGeom prst="rect">
            <a:avLst/>
          </a:prstGeom>
          <a:solidFill>
            <a:srgbClr val="457EC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rgbClr val="FFFFFF"/>
                </a:solidFill>
                <a:latin typeface="Segoe UI Semibold"/>
              </a:rPr>
              <a:t>Response</a:t>
            </a:r>
          </a:p>
          <a:p>
            <a:pPr algn="ctr"/>
            <a:r>
              <a:rPr lang="en-US" sz="2000" dirty="0" smtClean="0">
                <a:solidFill>
                  <a:srgbClr val="FFFFFF"/>
                </a:solidFill>
                <a:latin typeface="Segoe UI Semibold"/>
              </a:rPr>
              <a:t>Message</a:t>
            </a:r>
            <a:endParaRPr lang="en-US" sz="2000" dirty="0">
              <a:solidFill>
                <a:srgbClr val="FFFFFF"/>
              </a:solidFill>
              <a:latin typeface="Segoe UI Semibold"/>
            </a:endParaRPr>
          </a:p>
        </p:txBody>
      </p:sp>
      <p:cxnSp>
        <p:nvCxnSpPr>
          <p:cNvPr id="43" name="Straight Arrow Connector 42"/>
          <p:cNvCxnSpPr/>
          <p:nvPr/>
        </p:nvCxnSpPr>
        <p:spPr>
          <a:xfrm>
            <a:off x="1798551" y="2935277"/>
            <a:ext cx="767459" cy="0"/>
          </a:xfrm>
          <a:prstGeom prst="straightConnector1">
            <a:avLst/>
          </a:prstGeom>
          <a:ln w="571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798551" y="4669296"/>
            <a:ext cx="767459" cy="0"/>
          </a:xfrm>
          <a:prstGeom prst="straightConnector1">
            <a:avLst/>
          </a:prstGeom>
          <a:ln w="57150">
            <a:solidFill>
              <a:srgbClr val="FFFF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378507" y="2935277"/>
            <a:ext cx="6727190" cy="0"/>
          </a:xfrm>
          <a:prstGeom prst="straightConnector1">
            <a:avLst/>
          </a:prstGeom>
          <a:ln w="571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378507" y="4669296"/>
            <a:ext cx="6727190" cy="0"/>
          </a:xfrm>
          <a:prstGeom prst="straightConnector1">
            <a:avLst/>
          </a:prstGeom>
          <a:ln w="57150">
            <a:solidFill>
              <a:srgbClr val="FFFF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869781" y="2265324"/>
            <a:ext cx="1954290" cy="3066377"/>
            <a:chOff x="9697153" y="2645950"/>
            <a:chExt cx="2388358" cy="3066377"/>
          </a:xfrm>
          <a:solidFill>
            <a:schemeClr val="bg1">
              <a:lumMod val="25000"/>
              <a:lumOff val="75000"/>
            </a:schemeClr>
          </a:solidFill>
        </p:grpSpPr>
        <p:sp>
          <p:nvSpPr>
            <p:cNvPr id="66" name="Cloud Callout 65"/>
            <p:cNvSpPr/>
            <p:nvPr/>
          </p:nvSpPr>
          <p:spPr bwMode="auto">
            <a:xfrm>
              <a:off x="9697153" y="2645950"/>
              <a:ext cx="2388358" cy="3066377"/>
            </a:xfrm>
            <a:prstGeom prst="cloudCallout">
              <a:avLst>
                <a:gd name="adj1" fmla="val -2938"/>
                <a:gd name="adj2" fmla="val -6113"/>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7" name="TextBox 66"/>
            <p:cNvSpPr txBox="1"/>
            <p:nvPr/>
          </p:nvSpPr>
          <p:spPr>
            <a:xfrm>
              <a:off x="10166883" y="3994472"/>
              <a:ext cx="1487434" cy="369332"/>
            </a:xfrm>
            <a:prstGeom prst="rect">
              <a:avLst/>
            </a:prstGeom>
            <a:noFill/>
          </p:spPr>
          <p:txBody>
            <a:bodyPr wrap="square" lIns="0" tIns="0" rIns="0" bIns="0" rtlCol="0">
              <a:spAutoFit/>
            </a:bodyPr>
            <a:lstStyle/>
            <a:p>
              <a:r>
                <a:rPr lang="en-US" sz="2400" dirty="0">
                  <a:solidFill>
                    <a:srgbClr val="232323"/>
                  </a:solidFill>
                  <a:latin typeface="Segoe UI Semibold" pitchFamily="34" charset="0"/>
                </a:rPr>
                <a:t>Network</a:t>
              </a:r>
            </a:p>
          </p:txBody>
        </p:sp>
      </p:grpSp>
      <p:sp>
        <p:nvSpPr>
          <p:cNvPr id="13" name="Rectangle 12"/>
          <p:cNvSpPr/>
          <p:nvPr/>
        </p:nvSpPr>
        <p:spPr bwMode="auto">
          <a:xfrm>
            <a:off x="236483" y="1686910"/>
            <a:ext cx="3525753" cy="4177862"/>
          </a:xfrm>
          <a:prstGeom prst="rect">
            <a:avLst/>
          </a:prstGeom>
          <a:noFill/>
          <a:ln w="5715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14" name="TextBox 13"/>
          <p:cNvSpPr txBox="1"/>
          <p:nvPr/>
        </p:nvSpPr>
        <p:spPr>
          <a:xfrm>
            <a:off x="316293" y="1694051"/>
            <a:ext cx="769441" cy="492443"/>
          </a:xfrm>
          <a:prstGeom prst="rect">
            <a:avLst/>
          </a:prstGeom>
          <a:noFill/>
          <a:ln>
            <a:solidFill>
              <a:schemeClr val="tx2"/>
            </a:solidFill>
          </a:ln>
        </p:spPr>
        <p:txBody>
          <a:bodyPr wrap="none" lIns="0" tIns="0" rIns="0" bIns="0" rtlCol="0">
            <a:spAutoFit/>
          </a:bodyPr>
          <a:lstStyle/>
          <a:p>
            <a:r>
              <a:rPr lang="en-US" sz="3200" dirty="0" smtClean="0">
                <a:latin typeface="Segoe UI Semibold"/>
              </a:rPr>
              <a:t>App</a:t>
            </a:r>
          </a:p>
        </p:txBody>
      </p:sp>
    </p:spTree>
    <p:extLst>
      <p:ext uri="{BB962C8B-B14F-4D97-AF65-F5344CB8AC3E}">
        <p14:creationId xmlns:p14="http://schemas.microsoft.com/office/powerpoint/2010/main" val="151011923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dirty="0">
                <a:gradFill flip="none" rotWithShape="1">
                  <a:gsLst>
                    <a:gs pos="0">
                      <a:srgbClr val="FFFFFF"/>
                    </a:gs>
                    <a:gs pos="86000">
                      <a:srgbClr val="FFFFFF"/>
                    </a:gs>
                  </a:gsLst>
                  <a:lin ang="5400000" scaled="0"/>
                  <a:tileRect/>
                </a:gradFill>
              </a:rPr>
              <a:t>HTTP </a:t>
            </a:r>
            <a:r>
              <a:rPr dirty="0" smtClean="0">
                <a:gradFill flip="none" rotWithShape="1">
                  <a:gsLst>
                    <a:gs pos="0">
                      <a:srgbClr val="FFFFFF"/>
                    </a:gs>
                    <a:gs pos="86000">
                      <a:srgbClr val="FFFFFF"/>
                    </a:gs>
                  </a:gsLst>
                  <a:lin ang="5400000" scaled="0"/>
                  <a:tileRect/>
                </a:gradFill>
              </a:rPr>
              <a:t>handler pipeline</a:t>
            </a:r>
            <a:endParaRPr dirty="0">
              <a:gradFill flip="none" rotWithShape="1">
                <a:gsLst>
                  <a:gs pos="0">
                    <a:srgbClr val="FFFFFF"/>
                  </a:gs>
                  <a:gs pos="86000">
                    <a:srgbClr val="FFFFFF"/>
                  </a:gs>
                </a:gsLst>
                <a:lin ang="5400000" scaled="0"/>
                <a:tileRect/>
              </a:gradFill>
            </a:endParaRPr>
          </a:p>
        </p:txBody>
      </p:sp>
      <p:sp>
        <p:nvSpPr>
          <p:cNvPr id="29" name="Rectangle 28"/>
          <p:cNvSpPr/>
          <p:nvPr/>
        </p:nvSpPr>
        <p:spPr bwMode="auto">
          <a:xfrm>
            <a:off x="2569523" y="1972840"/>
            <a:ext cx="812497" cy="36513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latin typeface="Segoe UI Semibold" pitchFamily="34" charset="0"/>
              </a:rPr>
              <a:t>HttpClient</a:t>
            </a:r>
            <a:endParaRPr lang="en-US" sz="2400" dirty="0">
              <a:solidFill>
                <a:srgbClr val="FFFFFF"/>
              </a:solidFill>
              <a:latin typeface="Segoe UI Semibold" pitchFamily="34" charset="0"/>
            </a:endParaRPr>
          </a:p>
        </p:txBody>
      </p:sp>
      <p:sp>
        <p:nvSpPr>
          <p:cNvPr id="31" name="Rectangle 30"/>
          <p:cNvSpPr/>
          <p:nvPr/>
        </p:nvSpPr>
        <p:spPr>
          <a:xfrm>
            <a:off x="369404" y="2645951"/>
            <a:ext cx="1432660" cy="601303"/>
          </a:xfrm>
          <a:prstGeom prst="rect">
            <a:avLst/>
          </a:prstGeom>
          <a:solidFill>
            <a:srgbClr val="457EC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rgbClr val="FFFFFF"/>
                </a:solidFill>
                <a:latin typeface="Segoe UI Semibold"/>
              </a:rPr>
              <a:t>Request</a:t>
            </a:r>
          </a:p>
          <a:p>
            <a:pPr algn="ctr"/>
            <a:r>
              <a:rPr lang="en-US" sz="2000" dirty="0" smtClean="0">
                <a:solidFill>
                  <a:srgbClr val="FFFFFF"/>
                </a:solidFill>
                <a:latin typeface="Segoe UI Semibold"/>
              </a:rPr>
              <a:t>Message</a:t>
            </a:r>
            <a:endParaRPr lang="en-US" sz="2000" dirty="0">
              <a:solidFill>
                <a:srgbClr val="FFFFFF"/>
              </a:solidFill>
              <a:latin typeface="Segoe UI Semibold"/>
            </a:endParaRPr>
          </a:p>
        </p:txBody>
      </p:sp>
      <p:sp>
        <p:nvSpPr>
          <p:cNvPr id="32" name="Rectangle 31"/>
          <p:cNvSpPr/>
          <p:nvPr/>
        </p:nvSpPr>
        <p:spPr>
          <a:xfrm>
            <a:off x="369404" y="4368645"/>
            <a:ext cx="1432660" cy="601303"/>
          </a:xfrm>
          <a:prstGeom prst="rect">
            <a:avLst/>
          </a:prstGeom>
          <a:solidFill>
            <a:srgbClr val="457EC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rgbClr val="FFFFFF"/>
                </a:solidFill>
                <a:latin typeface="Segoe UI Semibold"/>
              </a:rPr>
              <a:t>Response</a:t>
            </a:r>
          </a:p>
          <a:p>
            <a:pPr algn="ctr"/>
            <a:r>
              <a:rPr lang="en-US" sz="2000" dirty="0" smtClean="0">
                <a:solidFill>
                  <a:srgbClr val="FFFFFF"/>
                </a:solidFill>
                <a:latin typeface="Segoe UI Semibold"/>
              </a:rPr>
              <a:t>Message</a:t>
            </a:r>
            <a:endParaRPr lang="en-US" sz="2000" dirty="0">
              <a:solidFill>
                <a:srgbClr val="FFFFFF"/>
              </a:solidFill>
              <a:latin typeface="Segoe UI Semibold"/>
            </a:endParaRPr>
          </a:p>
        </p:txBody>
      </p:sp>
      <p:sp>
        <p:nvSpPr>
          <p:cNvPr id="33" name="Rectangle 32"/>
          <p:cNvSpPr/>
          <p:nvPr/>
        </p:nvSpPr>
        <p:spPr>
          <a:xfrm>
            <a:off x="4145966" y="2363457"/>
            <a:ext cx="812497" cy="2910217"/>
          </a:xfrm>
          <a:prstGeom prst="rect">
            <a:avLst/>
          </a:prstGeom>
          <a:solidFill>
            <a:srgbClr val="EF4423"/>
          </a:solidFill>
          <a:ln>
            <a:noFill/>
          </a:ln>
          <a:effectLst/>
        </p:spPr>
        <p:style>
          <a:lnRef idx="1">
            <a:schemeClr val="accent1"/>
          </a:lnRef>
          <a:fillRef idx="2">
            <a:schemeClr val="accent1"/>
          </a:fillRef>
          <a:effectRef idx="1">
            <a:schemeClr val="accent1"/>
          </a:effectRef>
          <a:fontRef idx="minor">
            <a:schemeClr val="dk1"/>
          </a:fontRef>
        </p:style>
        <p:txBody>
          <a:bodyPr vert="vert270" lIns="121725" tIns="60862" rIns="121725" bIns="60862" rtlCol="0" anchor="ctr"/>
          <a:lstStyle/>
          <a:p>
            <a:pPr algn="ctr"/>
            <a:r>
              <a:rPr lang="en-US" sz="2400" dirty="0" smtClean="0">
                <a:solidFill>
                  <a:srgbClr val="FFFFFF"/>
                </a:solidFill>
                <a:latin typeface="Segoe UI Semibold" pitchFamily="34" charset="0"/>
              </a:rPr>
              <a:t>HTTP Handler 1</a:t>
            </a:r>
            <a:endParaRPr lang="en-US" sz="2400" dirty="0">
              <a:solidFill>
                <a:srgbClr val="FFFFFF"/>
              </a:solidFill>
              <a:latin typeface="Segoe UI Semibold" pitchFamily="34" charset="0"/>
            </a:endParaRPr>
          </a:p>
        </p:txBody>
      </p:sp>
      <p:cxnSp>
        <p:nvCxnSpPr>
          <p:cNvPr id="38" name="Straight Arrow Connector 37"/>
          <p:cNvCxnSpPr/>
          <p:nvPr/>
        </p:nvCxnSpPr>
        <p:spPr>
          <a:xfrm>
            <a:off x="3378507" y="2935277"/>
            <a:ext cx="767459" cy="0"/>
          </a:xfrm>
          <a:prstGeom prst="straightConnector1">
            <a:avLst/>
          </a:prstGeom>
          <a:ln w="571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798551" y="2935277"/>
            <a:ext cx="767459" cy="0"/>
          </a:xfrm>
          <a:prstGeom prst="straightConnector1">
            <a:avLst/>
          </a:prstGeom>
          <a:ln w="571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378507" y="4669296"/>
            <a:ext cx="767459" cy="0"/>
          </a:xfrm>
          <a:prstGeom prst="straightConnector1">
            <a:avLst/>
          </a:prstGeom>
          <a:ln w="57150">
            <a:solidFill>
              <a:srgbClr val="FFFF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729435" y="2387945"/>
            <a:ext cx="812497" cy="2870108"/>
          </a:xfrm>
          <a:prstGeom prst="rect">
            <a:avLst/>
          </a:prstGeom>
          <a:solidFill>
            <a:srgbClr val="EF4423"/>
          </a:solidFill>
          <a:ln>
            <a:noFill/>
          </a:ln>
          <a:effectLst/>
        </p:spPr>
        <p:style>
          <a:lnRef idx="1">
            <a:schemeClr val="accent1"/>
          </a:lnRef>
          <a:fillRef idx="2">
            <a:schemeClr val="accent1"/>
          </a:fillRef>
          <a:effectRef idx="1">
            <a:schemeClr val="accent1"/>
          </a:effectRef>
          <a:fontRef idx="minor">
            <a:schemeClr val="dk1"/>
          </a:fontRef>
        </p:style>
        <p:txBody>
          <a:bodyPr vert="vert270" lIns="121725" tIns="60862" rIns="121725" bIns="60862" rtlCol="0" anchor="ctr"/>
          <a:lstStyle/>
          <a:p>
            <a:pPr algn="ctr"/>
            <a:r>
              <a:rPr lang="en-US" sz="2400" dirty="0" smtClean="0">
                <a:solidFill>
                  <a:srgbClr val="FFFFFF"/>
                </a:solidFill>
                <a:latin typeface="Segoe UI Semibold" pitchFamily="34" charset="0"/>
              </a:rPr>
              <a:t>HTTP Handler 2</a:t>
            </a:r>
            <a:endParaRPr lang="en-US" sz="2400" dirty="0">
              <a:solidFill>
                <a:srgbClr val="FFFFFF"/>
              </a:solidFill>
              <a:latin typeface="Segoe UI Semibold" pitchFamily="34" charset="0"/>
            </a:endParaRPr>
          </a:p>
        </p:txBody>
      </p:sp>
      <p:sp>
        <p:nvSpPr>
          <p:cNvPr id="37" name="Rectangle 36"/>
          <p:cNvSpPr/>
          <p:nvPr/>
        </p:nvSpPr>
        <p:spPr>
          <a:xfrm>
            <a:off x="8492234" y="2363457"/>
            <a:ext cx="812497" cy="2894595"/>
          </a:xfrm>
          <a:prstGeom prst="rect">
            <a:avLst/>
          </a:prstGeom>
          <a:solidFill>
            <a:srgbClr val="EF4423"/>
          </a:solidFill>
          <a:ln>
            <a:noFill/>
          </a:ln>
          <a:effectLst/>
        </p:spPr>
        <p:style>
          <a:lnRef idx="1">
            <a:schemeClr val="accent1"/>
          </a:lnRef>
          <a:fillRef idx="2">
            <a:schemeClr val="accent1"/>
          </a:fillRef>
          <a:effectRef idx="1">
            <a:schemeClr val="accent1"/>
          </a:effectRef>
          <a:fontRef idx="minor">
            <a:schemeClr val="dk1"/>
          </a:fontRef>
        </p:style>
        <p:txBody>
          <a:bodyPr vert="vert270" lIns="121725" tIns="60862" rIns="121725" bIns="60862" rtlCol="0" anchor="ctr"/>
          <a:lstStyle/>
          <a:p>
            <a:pPr algn="ctr"/>
            <a:r>
              <a:rPr lang="en-US" sz="2400" dirty="0" smtClean="0">
                <a:solidFill>
                  <a:srgbClr val="FFFFFF"/>
                </a:solidFill>
                <a:latin typeface="Segoe UI Semibold" pitchFamily="34" charset="0"/>
              </a:rPr>
              <a:t>HTTP Handler N</a:t>
            </a:r>
            <a:endParaRPr lang="en-US" sz="2400" dirty="0">
              <a:solidFill>
                <a:srgbClr val="FFFFFF"/>
              </a:solidFill>
              <a:latin typeface="Segoe UI Semibold" pitchFamily="34" charset="0"/>
            </a:endParaRPr>
          </a:p>
        </p:txBody>
      </p:sp>
      <p:grpSp>
        <p:nvGrpSpPr>
          <p:cNvPr id="5" name="Group 4"/>
          <p:cNvGrpSpPr/>
          <p:nvPr/>
        </p:nvGrpSpPr>
        <p:grpSpPr>
          <a:xfrm>
            <a:off x="9872156" y="2265324"/>
            <a:ext cx="1954290" cy="3066377"/>
            <a:chOff x="9157649" y="2645950"/>
            <a:chExt cx="2388358" cy="3066377"/>
          </a:xfrm>
          <a:solidFill>
            <a:schemeClr val="bg1">
              <a:lumMod val="25000"/>
              <a:lumOff val="75000"/>
            </a:schemeClr>
          </a:solidFill>
        </p:grpSpPr>
        <p:sp>
          <p:nvSpPr>
            <p:cNvPr id="2" name="Cloud Callout 1"/>
            <p:cNvSpPr/>
            <p:nvPr/>
          </p:nvSpPr>
          <p:spPr bwMode="auto">
            <a:xfrm>
              <a:off x="9157649" y="2645950"/>
              <a:ext cx="2388358" cy="3066377"/>
            </a:xfrm>
            <a:prstGeom prst="cloudCallout">
              <a:avLst>
                <a:gd name="adj1" fmla="val -2938"/>
                <a:gd name="adj2" fmla="val -6113"/>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TextBox 2"/>
            <p:cNvSpPr txBox="1"/>
            <p:nvPr/>
          </p:nvSpPr>
          <p:spPr>
            <a:xfrm>
              <a:off x="9608110" y="3994472"/>
              <a:ext cx="1487434" cy="369332"/>
            </a:xfrm>
            <a:prstGeom prst="rect">
              <a:avLst/>
            </a:prstGeom>
            <a:noFill/>
          </p:spPr>
          <p:txBody>
            <a:bodyPr wrap="square" lIns="0" tIns="0" rIns="0" bIns="0" rtlCol="0">
              <a:spAutoFit/>
            </a:bodyPr>
            <a:lstStyle/>
            <a:p>
              <a:r>
                <a:rPr lang="en-US" sz="2400" dirty="0">
                  <a:solidFill>
                    <a:srgbClr val="232323"/>
                  </a:solidFill>
                  <a:latin typeface="Segoe UI Semibold" pitchFamily="34" charset="0"/>
                </a:rPr>
                <a:t>Network</a:t>
              </a:r>
            </a:p>
          </p:txBody>
        </p:sp>
      </p:grpSp>
      <p:sp>
        <p:nvSpPr>
          <p:cNvPr id="6" name="TextBox 5"/>
          <p:cNvSpPr txBox="1"/>
          <p:nvPr/>
        </p:nvSpPr>
        <p:spPr>
          <a:xfrm>
            <a:off x="7303082" y="3247254"/>
            <a:ext cx="428002" cy="769441"/>
          </a:xfrm>
          <a:prstGeom prst="rect">
            <a:avLst/>
          </a:prstGeom>
          <a:noFill/>
        </p:spPr>
        <p:txBody>
          <a:bodyPr wrap="none" lIns="0" tIns="0" rIns="0" bIns="0" rtlCol="0">
            <a:spAutoFit/>
          </a:bodyPr>
          <a:lstStyle/>
          <a:p>
            <a:r>
              <a:rPr lang="en-US" sz="5000" b="1" dirty="0" smtClean="0">
                <a:gradFill>
                  <a:gsLst>
                    <a:gs pos="0">
                      <a:srgbClr val="FFFFFF"/>
                    </a:gs>
                    <a:gs pos="86000">
                      <a:srgbClr val="FFFFFF"/>
                    </a:gs>
                  </a:gsLst>
                  <a:lin ang="5400000" scaled="0"/>
                </a:gradFill>
              </a:rPr>
              <a:t>...</a:t>
            </a:r>
          </a:p>
        </p:txBody>
      </p:sp>
      <p:cxnSp>
        <p:nvCxnSpPr>
          <p:cNvPr id="39" name="Straight Arrow Connector 38"/>
          <p:cNvCxnSpPr/>
          <p:nvPr/>
        </p:nvCxnSpPr>
        <p:spPr>
          <a:xfrm>
            <a:off x="4961976" y="2935277"/>
            <a:ext cx="767459" cy="0"/>
          </a:xfrm>
          <a:prstGeom prst="straightConnector1">
            <a:avLst/>
          </a:prstGeom>
          <a:ln w="571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541932" y="2935277"/>
            <a:ext cx="767459" cy="0"/>
          </a:xfrm>
          <a:prstGeom prst="straightConnector1">
            <a:avLst/>
          </a:prstGeom>
          <a:ln w="571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724775" y="2935277"/>
            <a:ext cx="767459" cy="0"/>
          </a:xfrm>
          <a:prstGeom prst="straightConnector1">
            <a:avLst/>
          </a:prstGeom>
          <a:ln w="571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304731" y="2935277"/>
            <a:ext cx="767459" cy="0"/>
          </a:xfrm>
          <a:prstGeom prst="straightConnector1">
            <a:avLst/>
          </a:prstGeom>
          <a:ln w="571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961976" y="4669296"/>
            <a:ext cx="767459" cy="0"/>
          </a:xfrm>
          <a:prstGeom prst="straightConnector1">
            <a:avLst/>
          </a:prstGeom>
          <a:ln w="57150">
            <a:solidFill>
              <a:srgbClr val="FFFF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541932" y="4669296"/>
            <a:ext cx="767459" cy="0"/>
          </a:xfrm>
          <a:prstGeom prst="straightConnector1">
            <a:avLst/>
          </a:prstGeom>
          <a:ln w="57150">
            <a:solidFill>
              <a:srgbClr val="FFFF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724775" y="4669296"/>
            <a:ext cx="767459" cy="0"/>
          </a:xfrm>
          <a:prstGeom prst="straightConnector1">
            <a:avLst/>
          </a:prstGeom>
          <a:ln w="57150">
            <a:solidFill>
              <a:srgbClr val="FFFF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9304731" y="4669296"/>
            <a:ext cx="767459" cy="0"/>
          </a:xfrm>
          <a:prstGeom prst="straightConnector1">
            <a:avLst/>
          </a:prstGeom>
          <a:ln w="57150">
            <a:solidFill>
              <a:srgbClr val="FFFF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798551" y="4669296"/>
            <a:ext cx="767459" cy="0"/>
          </a:xfrm>
          <a:prstGeom prst="straightConnector1">
            <a:avLst/>
          </a:prstGeom>
          <a:ln w="57150">
            <a:solidFill>
              <a:srgbClr val="FFFF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bwMode="auto">
          <a:xfrm>
            <a:off x="236483" y="1686910"/>
            <a:ext cx="9451977" cy="4177862"/>
          </a:xfrm>
          <a:prstGeom prst="rect">
            <a:avLst/>
          </a:prstGeom>
          <a:noFill/>
          <a:ln w="5715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7" name="TextBox 6"/>
          <p:cNvSpPr txBox="1"/>
          <p:nvPr/>
        </p:nvSpPr>
        <p:spPr>
          <a:xfrm>
            <a:off x="316293" y="1694051"/>
            <a:ext cx="769441" cy="492443"/>
          </a:xfrm>
          <a:prstGeom prst="rect">
            <a:avLst/>
          </a:prstGeom>
          <a:noFill/>
          <a:ln>
            <a:solidFill>
              <a:schemeClr val="tx2"/>
            </a:solidFill>
          </a:ln>
        </p:spPr>
        <p:txBody>
          <a:bodyPr wrap="none" lIns="0" tIns="0" rIns="0" bIns="0" rtlCol="0">
            <a:spAutoFit/>
          </a:bodyPr>
          <a:lstStyle/>
          <a:p>
            <a:r>
              <a:rPr lang="en-US" sz="3200" dirty="0" smtClean="0">
                <a:latin typeface="Segoe UI Semibold"/>
              </a:rPr>
              <a:t>App</a:t>
            </a:r>
          </a:p>
        </p:txBody>
      </p:sp>
    </p:spTree>
    <p:extLst>
      <p:ext uri="{BB962C8B-B14F-4D97-AF65-F5344CB8AC3E}">
        <p14:creationId xmlns:p14="http://schemas.microsoft.com/office/powerpoint/2010/main" val="130424300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4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683C88C-61A9-4B64-8669-06B7D44B8490}"/>
</file>

<file path=customXml/itemProps2.xml><?xml version="1.0" encoding="utf-8"?>
<ds:datastoreItem xmlns:ds="http://schemas.openxmlformats.org/officeDocument/2006/customXml" ds:itemID="{92BE350A-F489-4627-81F2-4C3D7F38FFD5}"/>
</file>

<file path=customXml/itemProps3.xml><?xml version="1.0" encoding="utf-8"?>
<ds:datastoreItem xmlns:ds="http://schemas.openxmlformats.org/officeDocument/2006/customXml" ds:itemID="{A3A29353-8346-43F0-A57E-C0CB2C418DBE}"/>
</file>

<file path=docProps/app.xml><?xml version="1.0" encoding="utf-8"?>
<Properties xmlns="http://schemas.openxmlformats.org/officeDocument/2006/extended-properties" xmlns:vt="http://schemas.openxmlformats.org/officeDocument/2006/docPropsVTypes">
  <Template>BUILD_Breakout_Template _ SAMPLE for Scott 7.28</Template>
  <TotalTime>5891</TotalTime>
  <Words>1429</Words>
  <Application>Microsoft Office PowerPoint</Application>
  <PresentationFormat>Custom</PresentationFormat>
  <Paragraphs>205</Paragraphs>
  <Slides>28</Slides>
  <Notes>27</Notes>
  <HiddenSlides>0</HiddenSlides>
  <MMClips>0</MMClips>
  <ScaleCrop>false</ScaleCrop>
  <HeadingPairs>
    <vt:vector size="4" baseType="variant">
      <vt:variant>
        <vt:lpstr>Theme</vt:lpstr>
      </vt:variant>
      <vt:variant>
        <vt:i4>9</vt:i4>
      </vt:variant>
      <vt:variant>
        <vt:lpstr>Slide Titles</vt:lpstr>
      </vt:variant>
      <vt:variant>
        <vt:i4>28</vt:i4>
      </vt:variant>
    </vt:vector>
  </HeadingPairs>
  <TitlesOfParts>
    <vt:vector size="37"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3_BUILD_Breakout_Template _ SAMPLE for Scott 7.28</vt:lpstr>
      <vt:lpstr>4_BUILD_Breakout_Template _ SAMPLE for Scott 7.28</vt:lpstr>
      <vt:lpstr>Making apps social and connected with HTTP services</vt:lpstr>
      <vt:lpstr>Agenda</vt:lpstr>
      <vt:lpstr>Windows 8 makes it easy to connect to and consume HTTP services.</vt:lpstr>
      <vt:lpstr>PowerPoint Presentation</vt:lpstr>
      <vt:lpstr>Connecting to HTTP services using WebAuth broker and HttpClient</vt:lpstr>
      <vt:lpstr>WebAuth broker</vt:lpstr>
      <vt:lpstr>HttpClient</vt:lpstr>
      <vt:lpstr>PowerPoint Presentation</vt:lpstr>
      <vt:lpstr>PowerPoint Presentation</vt:lpstr>
      <vt:lpstr>HTTP handler pipeline cont.</vt:lpstr>
      <vt:lpstr>Using custom HTTP handlers to simplify testing</vt:lpstr>
      <vt:lpstr>Recap</vt:lpstr>
      <vt:lpstr>PowerPoint Presentation</vt:lpstr>
      <vt:lpstr>Consuming news and blog feeds with syndication API</vt:lpstr>
      <vt:lpstr>Syndicating a news feed</vt:lpstr>
      <vt:lpstr>Authoring feeds using AtomPub client</vt:lpstr>
      <vt:lpstr>Modifying feeds</vt:lpstr>
      <vt:lpstr>Recap</vt:lpstr>
      <vt:lpstr>PowerPoint Presentation</vt:lpstr>
      <vt:lpstr>Introducing  background transfer</vt:lpstr>
      <vt:lpstr>Background transfer</vt:lpstr>
      <vt:lpstr>Recap</vt:lpstr>
      <vt:lpstr>PowerPoint Presentation</vt:lpstr>
      <vt:lpstr>Now you can</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PLAT-581T: Making apps  social and connected with HTTP services</dc:title>
  <dc:subject>BUILD</dc:subject>
  <dc:creator>Suhail Khalid; Alexander Corradini</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274</cp:revision>
  <cp:lastPrinted>2010-05-11T05:02:34Z</cp:lastPrinted>
  <dcterms:created xsi:type="dcterms:W3CDTF">2011-08-03T21:25:07Z</dcterms:created>
  <dcterms:modified xsi:type="dcterms:W3CDTF">2011-09-15T20:26:39Z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