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png_BUILD" ContentType="image/png"/>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4"/>
    <p:sldMasterId id="2147483718" r:id="rId5"/>
    <p:sldMasterId id="2147483733" r:id="rId6"/>
    <p:sldMasterId id="2147483754" r:id="rId7"/>
    <p:sldMasterId id="2147483774" r:id="rId8"/>
    <p:sldMasterId id="2147483776" r:id="rId9"/>
    <p:sldMasterId id="2147483788" r:id="rId10"/>
  </p:sldMasterIdLst>
  <p:notesMasterIdLst>
    <p:notesMasterId r:id="rId55"/>
  </p:notesMasterIdLst>
  <p:handoutMasterIdLst>
    <p:handoutMasterId r:id="rId56"/>
  </p:handoutMasterIdLst>
  <p:sldIdLst>
    <p:sldId id="430" r:id="rId11"/>
    <p:sldId id="467" r:id="rId12"/>
    <p:sldId id="513" r:id="rId13"/>
    <p:sldId id="531" r:id="rId14"/>
    <p:sldId id="497" r:id="rId15"/>
    <p:sldId id="532" r:id="rId16"/>
    <p:sldId id="533" r:id="rId17"/>
    <p:sldId id="534" r:id="rId18"/>
    <p:sldId id="535" r:id="rId19"/>
    <p:sldId id="536" r:id="rId20"/>
    <p:sldId id="537" r:id="rId21"/>
    <p:sldId id="538" r:id="rId22"/>
    <p:sldId id="540" r:id="rId23"/>
    <p:sldId id="541" r:id="rId24"/>
    <p:sldId id="539" r:id="rId25"/>
    <p:sldId id="448" r:id="rId26"/>
    <p:sldId id="514" r:id="rId27"/>
    <p:sldId id="515" r:id="rId28"/>
    <p:sldId id="484" r:id="rId29"/>
    <p:sldId id="490" r:id="rId30"/>
    <p:sldId id="470" r:id="rId31"/>
    <p:sldId id="471" r:id="rId32"/>
    <p:sldId id="460" r:id="rId33"/>
    <p:sldId id="526" r:id="rId34"/>
    <p:sldId id="474" r:id="rId35"/>
    <p:sldId id="475" r:id="rId36"/>
    <p:sldId id="527" r:id="rId37"/>
    <p:sldId id="477" r:id="rId38"/>
    <p:sldId id="478" r:id="rId39"/>
    <p:sldId id="479" r:id="rId40"/>
    <p:sldId id="528" r:id="rId41"/>
    <p:sldId id="481" r:id="rId42"/>
    <p:sldId id="482" r:id="rId43"/>
    <p:sldId id="483" r:id="rId44"/>
    <p:sldId id="521" r:id="rId45"/>
    <p:sldId id="346" r:id="rId46"/>
    <p:sldId id="491" r:id="rId47"/>
    <p:sldId id="522" r:id="rId48"/>
    <p:sldId id="524" r:id="rId49"/>
    <p:sldId id="529" r:id="rId50"/>
    <p:sldId id="530" r:id="rId51"/>
    <p:sldId id="542" r:id="rId52"/>
    <p:sldId id="489" r:id="rId53"/>
    <p:sldId id="377" r:id="rId54"/>
  </p:sldIdLst>
  <p:sldSz cx="12188825" cy="6858000"/>
  <p:notesSz cx="6858000" cy="9144000"/>
  <p:defaultTex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vi Ben-Menahem" initials="Avibm"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C00"/>
    <a:srgbClr val="29408B"/>
    <a:srgbClr val="2D4697"/>
    <a:srgbClr val="232323"/>
    <a:srgbClr val="0087FF"/>
    <a:srgbClr val="A7D5FF"/>
    <a:srgbClr val="D4E9BD"/>
    <a:srgbClr val="B0D685"/>
    <a:srgbClr val="65B6FF"/>
    <a:srgbClr val="65BC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263" autoAdjust="0"/>
    <p:restoredTop sz="87940" autoAdjust="0"/>
  </p:normalViewPr>
  <p:slideViewPr>
    <p:cSldViewPr snapToGrid="0" snapToObjects="1">
      <p:cViewPr varScale="1">
        <p:scale>
          <a:sx n="110" d="100"/>
          <a:sy n="110" d="100"/>
        </p:scale>
        <p:origin x="-738" y="-78"/>
      </p:cViewPr>
      <p:guideLst>
        <p:guide orient="horz" pos="164"/>
        <p:guide orient="horz" pos="1430"/>
        <p:guide orient="horz" pos="2318"/>
        <p:guide orient="horz" pos="4176"/>
        <p:guide orient="horz" pos="1622"/>
        <p:guide orient="horz" pos="591"/>
        <p:guide pos="3850"/>
        <p:guide pos="327"/>
        <p:guide pos="1190"/>
        <p:guide pos="7350"/>
        <p:guide pos="7063"/>
        <p:guide pos="647"/>
      </p:guideLst>
    </p:cSldViewPr>
  </p:slideViewPr>
  <p:outlineViewPr>
    <p:cViewPr>
      <p:scale>
        <a:sx n="33" d="100"/>
        <a:sy n="33" d="100"/>
      </p:scale>
      <p:origin x="0" y="1128"/>
    </p:cViewPr>
  </p:outlineViewPr>
  <p:notesTextViewPr>
    <p:cViewPr>
      <p:scale>
        <a:sx n="100" d="100"/>
        <a:sy n="100" d="100"/>
      </p:scale>
      <p:origin x="0" y="0"/>
    </p:cViewPr>
  </p:notesTextViewPr>
  <p:sorterViewPr>
    <p:cViewPr>
      <p:scale>
        <a:sx n="22" d="100"/>
        <a:sy n="22" d="100"/>
      </p:scale>
      <p:origin x="0" y="0"/>
    </p:cViewPr>
  </p:sorterViewPr>
  <p:notesViewPr>
    <p:cSldViewPr snapToGrid="0" snapToObjects="1" showGuides="1">
      <p:cViewPr varScale="1">
        <p:scale>
          <a:sx n="80" d="100"/>
          <a:sy n="80" d="100"/>
        </p:scale>
        <p:origin x="-292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DAFADA-B6D5-4111-A67D-485164069E59}" type="doc">
      <dgm:prSet loTypeId="urn:microsoft.com/office/officeart/2005/8/layout/chevron1" loCatId="process" qsTypeId="urn:microsoft.com/office/officeart/2005/8/quickstyle/simple1" qsCatId="simple" csTypeId="urn:microsoft.com/office/officeart/2005/8/colors/accent1_2" csCatId="accent1" phldr="1"/>
      <dgm:spPr/>
    </dgm:pt>
    <dgm:pt modelId="{FEF9B0E9-5C3C-4584-8810-0EAFD0CF4790}">
      <dgm:prSet phldrT="[Text]"/>
      <dgm:spPr>
        <a:ln>
          <a:noFill/>
        </a:ln>
      </dgm:spPr>
      <dgm:t>
        <a:bodyPr/>
        <a:lstStyle/>
        <a:p>
          <a:r>
            <a:rPr lang="en-US" dirty="0" smtClean="0"/>
            <a:t>Submit Concept</a:t>
          </a:r>
          <a:endParaRPr lang="en-US" dirty="0"/>
        </a:p>
      </dgm:t>
    </dgm:pt>
    <dgm:pt modelId="{01DABD97-8BC8-46DA-85B8-B5999439DEE3}" type="parTrans" cxnId="{F209768D-0B59-4838-9AD7-405E2B2F539C}">
      <dgm:prSet/>
      <dgm:spPr/>
      <dgm:t>
        <a:bodyPr/>
        <a:lstStyle/>
        <a:p>
          <a:endParaRPr lang="en-US"/>
        </a:p>
      </dgm:t>
    </dgm:pt>
    <dgm:pt modelId="{1144FD73-1473-4705-AE29-D6535A740E73}" type="sibTrans" cxnId="{F209768D-0B59-4838-9AD7-405E2B2F539C}">
      <dgm:prSet/>
      <dgm:spPr/>
      <dgm:t>
        <a:bodyPr/>
        <a:lstStyle/>
        <a:p>
          <a:endParaRPr lang="en-US"/>
        </a:p>
      </dgm:t>
    </dgm:pt>
    <dgm:pt modelId="{AFE5BFAA-80CB-40C7-9EA6-9059A5A57890}">
      <dgm:prSet phldrT="[Text]"/>
      <dgm:spPr>
        <a:ln>
          <a:noFill/>
        </a:ln>
      </dgm:spPr>
      <dgm:t>
        <a:bodyPr/>
        <a:lstStyle/>
        <a:p>
          <a:r>
            <a:rPr lang="en-US" dirty="0" smtClean="0"/>
            <a:t>Microsoft Review</a:t>
          </a:r>
          <a:endParaRPr lang="en-US" dirty="0"/>
        </a:p>
      </dgm:t>
    </dgm:pt>
    <dgm:pt modelId="{3263C0C5-42A0-4A2B-83EE-E5935F6315AE}" type="parTrans" cxnId="{C9E5C75C-73C8-475D-A86F-71EC65122DA9}">
      <dgm:prSet/>
      <dgm:spPr/>
      <dgm:t>
        <a:bodyPr/>
        <a:lstStyle/>
        <a:p>
          <a:endParaRPr lang="en-US"/>
        </a:p>
      </dgm:t>
    </dgm:pt>
    <dgm:pt modelId="{9E3926FC-DA3A-4807-A247-78E32476AAD8}" type="sibTrans" cxnId="{C9E5C75C-73C8-475D-A86F-71EC65122DA9}">
      <dgm:prSet/>
      <dgm:spPr/>
      <dgm:t>
        <a:bodyPr/>
        <a:lstStyle/>
        <a:p>
          <a:endParaRPr lang="en-US"/>
        </a:p>
      </dgm:t>
    </dgm:pt>
    <dgm:pt modelId="{0473FEE6-B45C-470B-B6D3-36E6FB646BEA}">
      <dgm:prSet phldrT="[Text]"/>
      <dgm:spPr>
        <a:ln>
          <a:noFill/>
        </a:ln>
      </dgm:spPr>
      <dgm:t>
        <a:bodyPr/>
        <a:lstStyle/>
        <a:p>
          <a:r>
            <a:rPr lang="en-US" dirty="0" smtClean="0"/>
            <a:t>Agreement</a:t>
          </a:r>
          <a:endParaRPr lang="en-US" dirty="0"/>
        </a:p>
      </dgm:t>
    </dgm:pt>
    <dgm:pt modelId="{0963F18C-B118-48D0-8235-BB52858D854A}" type="parTrans" cxnId="{CDC55FC5-2A37-429F-8385-8B2EEAB0B5DA}">
      <dgm:prSet/>
      <dgm:spPr/>
      <dgm:t>
        <a:bodyPr/>
        <a:lstStyle/>
        <a:p>
          <a:endParaRPr lang="en-US"/>
        </a:p>
      </dgm:t>
    </dgm:pt>
    <dgm:pt modelId="{9B6A16C1-CA19-4EB2-A9EE-5EDAB8B04BBF}" type="sibTrans" cxnId="{CDC55FC5-2A37-429F-8385-8B2EEAB0B5DA}">
      <dgm:prSet/>
      <dgm:spPr/>
      <dgm:t>
        <a:bodyPr/>
        <a:lstStyle/>
        <a:p>
          <a:endParaRPr lang="en-US"/>
        </a:p>
      </dgm:t>
    </dgm:pt>
    <dgm:pt modelId="{67C67140-74A9-4A2A-BCFA-4D311CB7F1A3}">
      <dgm:prSet phldrT="[Text]"/>
      <dgm:spPr>
        <a:ln>
          <a:noFill/>
        </a:ln>
      </dgm:spPr>
      <dgm:t>
        <a:bodyPr/>
        <a:lstStyle/>
        <a:p>
          <a:r>
            <a:rPr lang="en-US" dirty="0" smtClean="0"/>
            <a:t>SDK Access</a:t>
          </a:r>
          <a:endParaRPr lang="en-US" dirty="0"/>
        </a:p>
      </dgm:t>
    </dgm:pt>
    <dgm:pt modelId="{F4B9BA66-8946-431E-BAB9-FB4820F4A3FD}" type="parTrans" cxnId="{06A4DB83-6568-461B-A85C-F560A58DB41B}">
      <dgm:prSet/>
      <dgm:spPr/>
      <dgm:t>
        <a:bodyPr/>
        <a:lstStyle/>
        <a:p>
          <a:endParaRPr lang="en-US"/>
        </a:p>
      </dgm:t>
    </dgm:pt>
    <dgm:pt modelId="{435B124C-0754-4BF9-A28D-BFD37EB937E0}" type="sibTrans" cxnId="{06A4DB83-6568-461B-A85C-F560A58DB41B}">
      <dgm:prSet/>
      <dgm:spPr/>
      <dgm:t>
        <a:bodyPr/>
        <a:lstStyle/>
        <a:p>
          <a:endParaRPr lang="en-US"/>
        </a:p>
      </dgm:t>
    </dgm:pt>
    <dgm:pt modelId="{607C4CC3-249A-45E2-8EBC-F704CC72A675}" type="pres">
      <dgm:prSet presAssocID="{68DAFADA-B6D5-4111-A67D-485164069E59}" presName="Name0" presStyleCnt="0">
        <dgm:presLayoutVars>
          <dgm:dir/>
          <dgm:animLvl val="lvl"/>
          <dgm:resizeHandles val="exact"/>
        </dgm:presLayoutVars>
      </dgm:prSet>
      <dgm:spPr/>
    </dgm:pt>
    <dgm:pt modelId="{597E5866-2254-4969-BCC5-CFBCDD58ED3C}" type="pres">
      <dgm:prSet presAssocID="{FEF9B0E9-5C3C-4584-8810-0EAFD0CF4790}" presName="parTxOnly" presStyleLbl="node1" presStyleIdx="0" presStyleCnt="4">
        <dgm:presLayoutVars>
          <dgm:chMax val="0"/>
          <dgm:chPref val="0"/>
          <dgm:bulletEnabled val="1"/>
        </dgm:presLayoutVars>
      </dgm:prSet>
      <dgm:spPr/>
      <dgm:t>
        <a:bodyPr/>
        <a:lstStyle/>
        <a:p>
          <a:endParaRPr lang="en-US"/>
        </a:p>
      </dgm:t>
    </dgm:pt>
    <dgm:pt modelId="{64741A43-4A45-4D0B-AB20-5433B3394A2A}" type="pres">
      <dgm:prSet presAssocID="{1144FD73-1473-4705-AE29-D6535A740E73}" presName="parTxOnlySpace" presStyleCnt="0"/>
      <dgm:spPr/>
    </dgm:pt>
    <dgm:pt modelId="{40DEA32B-8620-4E67-B589-BDBE93C1A49D}" type="pres">
      <dgm:prSet presAssocID="{AFE5BFAA-80CB-40C7-9EA6-9059A5A57890}" presName="parTxOnly" presStyleLbl="node1" presStyleIdx="1" presStyleCnt="4">
        <dgm:presLayoutVars>
          <dgm:chMax val="0"/>
          <dgm:chPref val="0"/>
          <dgm:bulletEnabled val="1"/>
        </dgm:presLayoutVars>
      </dgm:prSet>
      <dgm:spPr/>
      <dgm:t>
        <a:bodyPr/>
        <a:lstStyle/>
        <a:p>
          <a:endParaRPr lang="en-US"/>
        </a:p>
      </dgm:t>
    </dgm:pt>
    <dgm:pt modelId="{0A8FF10D-7883-4D37-9B6D-7696E686737E}" type="pres">
      <dgm:prSet presAssocID="{9E3926FC-DA3A-4807-A247-78E32476AAD8}" presName="parTxOnlySpace" presStyleCnt="0"/>
      <dgm:spPr/>
    </dgm:pt>
    <dgm:pt modelId="{92DCF5AD-8160-4BD0-ACDB-5D5DE062E300}" type="pres">
      <dgm:prSet presAssocID="{0473FEE6-B45C-470B-B6D3-36E6FB646BEA}" presName="parTxOnly" presStyleLbl="node1" presStyleIdx="2" presStyleCnt="4">
        <dgm:presLayoutVars>
          <dgm:chMax val="0"/>
          <dgm:chPref val="0"/>
          <dgm:bulletEnabled val="1"/>
        </dgm:presLayoutVars>
      </dgm:prSet>
      <dgm:spPr/>
      <dgm:t>
        <a:bodyPr/>
        <a:lstStyle/>
        <a:p>
          <a:endParaRPr lang="en-US"/>
        </a:p>
      </dgm:t>
    </dgm:pt>
    <dgm:pt modelId="{B5892502-621D-41DE-A832-9183DB7A91B2}" type="pres">
      <dgm:prSet presAssocID="{9B6A16C1-CA19-4EB2-A9EE-5EDAB8B04BBF}" presName="parTxOnlySpace" presStyleCnt="0"/>
      <dgm:spPr/>
    </dgm:pt>
    <dgm:pt modelId="{24D14E3C-1B55-4DCE-9C61-965B25805150}" type="pres">
      <dgm:prSet presAssocID="{67C67140-74A9-4A2A-BCFA-4D311CB7F1A3}" presName="parTxOnly" presStyleLbl="node1" presStyleIdx="3" presStyleCnt="4" custLinFactNeighborY="-992">
        <dgm:presLayoutVars>
          <dgm:chMax val="0"/>
          <dgm:chPref val="0"/>
          <dgm:bulletEnabled val="1"/>
        </dgm:presLayoutVars>
      </dgm:prSet>
      <dgm:spPr/>
      <dgm:t>
        <a:bodyPr/>
        <a:lstStyle/>
        <a:p>
          <a:endParaRPr lang="en-US"/>
        </a:p>
      </dgm:t>
    </dgm:pt>
  </dgm:ptLst>
  <dgm:cxnLst>
    <dgm:cxn modelId="{F209768D-0B59-4838-9AD7-405E2B2F539C}" srcId="{68DAFADA-B6D5-4111-A67D-485164069E59}" destId="{FEF9B0E9-5C3C-4584-8810-0EAFD0CF4790}" srcOrd="0" destOrd="0" parTransId="{01DABD97-8BC8-46DA-85B8-B5999439DEE3}" sibTransId="{1144FD73-1473-4705-AE29-D6535A740E73}"/>
    <dgm:cxn modelId="{06A4DB83-6568-461B-A85C-F560A58DB41B}" srcId="{68DAFADA-B6D5-4111-A67D-485164069E59}" destId="{67C67140-74A9-4A2A-BCFA-4D311CB7F1A3}" srcOrd="3" destOrd="0" parTransId="{F4B9BA66-8946-431E-BAB9-FB4820F4A3FD}" sibTransId="{435B124C-0754-4BF9-A28D-BFD37EB937E0}"/>
    <dgm:cxn modelId="{25F40DE0-AC80-46D8-8E05-40AC7862DA7E}" type="presOf" srcId="{68DAFADA-B6D5-4111-A67D-485164069E59}" destId="{607C4CC3-249A-45E2-8EBC-F704CC72A675}" srcOrd="0" destOrd="0" presId="urn:microsoft.com/office/officeart/2005/8/layout/chevron1"/>
    <dgm:cxn modelId="{91CB5B3D-1953-47B3-8528-4AC76586164F}" type="presOf" srcId="{AFE5BFAA-80CB-40C7-9EA6-9059A5A57890}" destId="{40DEA32B-8620-4E67-B589-BDBE93C1A49D}" srcOrd="0" destOrd="0" presId="urn:microsoft.com/office/officeart/2005/8/layout/chevron1"/>
    <dgm:cxn modelId="{CDC55FC5-2A37-429F-8385-8B2EEAB0B5DA}" srcId="{68DAFADA-B6D5-4111-A67D-485164069E59}" destId="{0473FEE6-B45C-470B-B6D3-36E6FB646BEA}" srcOrd="2" destOrd="0" parTransId="{0963F18C-B118-48D0-8235-BB52858D854A}" sibTransId="{9B6A16C1-CA19-4EB2-A9EE-5EDAB8B04BBF}"/>
    <dgm:cxn modelId="{D109D5DA-A76E-44D1-B7BA-BF4C32DF9CFD}" type="presOf" srcId="{FEF9B0E9-5C3C-4584-8810-0EAFD0CF4790}" destId="{597E5866-2254-4969-BCC5-CFBCDD58ED3C}" srcOrd="0" destOrd="0" presId="urn:microsoft.com/office/officeart/2005/8/layout/chevron1"/>
    <dgm:cxn modelId="{2DD72B8B-737A-45F0-BD5C-DF88D9D9CB2D}" type="presOf" srcId="{67C67140-74A9-4A2A-BCFA-4D311CB7F1A3}" destId="{24D14E3C-1B55-4DCE-9C61-965B25805150}" srcOrd="0" destOrd="0" presId="urn:microsoft.com/office/officeart/2005/8/layout/chevron1"/>
    <dgm:cxn modelId="{B9D51C82-F3A6-4BF7-94A9-EC7429654E82}" type="presOf" srcId="{0473FEE6-B45C-470B-B6D3-36E6FB646BEA}" destId="{92DCF5AD-8160-4BD0-ACDB-5D5DE062E300}" srcOrd="0" destOrd="0" presId="urn:microsoft.com/office/officeart/2005/8/layout/chevron1"/>
    <dgm:cxn modelId="{C9E5C75C-73C8-475D-A86F-71EC65122DA9}" srcId="{68DAFADA-B6D5-4111-A67D-485164069E59}" destId="{AFE5BFAA-80CB-40C7-9EA6-9059A5A57890}" srcOrd="1" destOrd="0" parTransId="{3263C0C5-42A0-4A2B-83EE-E5935F6315AE}" sibTransId="{9E3926FC-DA3A-4807-A247-78E32476AAD8}"/>
    <dgm:cxn modelId="{523497C3-1130-42A4-A713-05741C5B69DF}" type="presParOf" srcId="{607C4CC3-249A-45E2-8EBC-F704CC72A675}" destId="{597E5866-2254-4969-BCC5-CFBCDD58ED3C}" srcOrd="0" destOrd="0" presId="urn:microsoft.com/office/officeart/2005/8/layout/chevron1"/>
    <dgm:cxn modelId="{3048B72E-491A-48EF-9021-726AC05B898F}" type="presParOf" srcId="{607C4CC3-249A-45E2-8EBC-F704CC72A675}" destId="{64741A43-4A45-4D0B-AB20-5433B3394A2A}" srcOrd="1" destOrd="0" presId="urn:microsoft.com/office/officeart/2005/8/layout/chevron1"/>
    <dgm:cxn modelId="{7EED5EC3-E41B-4A46-B446-57281C0DB843}" type="presParOf" srcId="{607C4CC3-249A-45E2-8EBC-F704CC72A675}" destId="{40DEA32B-8620-4E67-B589-BDBE93C1A49D}" srcOrd="2" destOrd="0" presId="urn:microsoft.com/office/officeart/2005/8/layout/chevron1"/>
    <dgm:cxn modelId="{80C9C9D3-BB25-4012-9391-DCFA5409AE20}" type="presParOf" srcId="{607C4CC3-249A-45E2-8EBC-F704CC72A675}" destId="{0A8FF10D-7883-4D37-9B6D-7696E686737E}" srcOrd="3" destOrd="0" presId="urn:microsoft.com/office/officeart/2005/8/layout/chevron1"/>
    <dgm:cxn modelId="{13A287D4-44E6-42C0-8E15-BDA5431E852B}" type="presParOf" srcId="{607C4CC3-249A-45E2-8EBC-F704CC72A675}" destId="{92DCF5AD-8160-4BD0-ACDB-5D5DE062E300}" srcOrd="4" destOrd="0" presId="urn:microsoft.com/office/officeart/2005/8/layout/chevron1"/>
    <dgm:cxn modelId="{BC562F7B-78AE-4820-98DC-85CACE4B29EB}" type="presParOf" srcId="{607C4CC3-249A-45E2-8EBC-F704CC72A675}" destId="{B5892502-621D-41DE-A832-9183DB7A91B2}" srcOrd="5" destOrd="0" presId="urn:microsoft.com/office/officeart/2005/8/layout/chevron1"/>
    <dgm:cxn modelId="{B52C3FCB-1E6E-49F2-9FF1-AB52C89CC119}" type="presParOf" srcId="{607C4CC3-249A-45E2-8EBC-F704CC72A675}" destId="{24D14E3C-1B55-4DCE-9C61-965B25805150}"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E5866-2254-4969-BCC5-CFBCDD58ED3C}">
      <dsp:nvSpPr>
        <dsp:cNvPr id="0" name=""/>
        <dsp:cNvSpPr/>
      </dsp:nvSpPr>
      <dsp:spPr>
        <a:xfrm>
          <a:off x="3769" y="262210"/>
          <a:ext cx="2194147" cy="877658"/>
        </a:xfrm>
        <a:prstGeom prst="chevron">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t>Submit Concept</a:t>
          </a:r>
          <a:endParaRPr lang="en-US" sz="2000" kern="1200" dirty="0"/>
        </a:p>
      </dsp:txBody>
      <dsp:txXfrm>
        <a:off x="442598" y="262210"/>
        <a:ext cx="1316489" cy="877658"/>
      </dsp:txXfrm>
    </dsp:sp>
    <dsp:sp modelId="{40DEA32B-8620-4E67-B589-BDBE93C1A49D}">
      <dsp:nvSpPr>
        <dsp:cNvPr id="0" name=""/>
        <dsp:cNvSpPr/>
      </dsp:nvSpPr>
      <dsp:spPr>
        <a:xfrm>
          <a:off x="1978501" y="262210"/>
          <a:ext cx="2194147" cy="877658"/>
        </a:xfrm>
        <a:prstGeom prst="chevron">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t>Microsoft Review</a:t>
          </a:r>
          <a:endParaRPr lang="en-US" sz="2000" kern="1200" dirty="0"/>
        </a:p>
      </dsp:txBody>
      <dsp:txXfrm>
        <a:off x="2417330" y="262210"/>
        <a:ext cx="1316489" cy="877658"/>
      </dsp:txXfrm>
    </dsp:sp>
    <dsp:sp modelId="{92DCF5AD-8160-4BD0-ACDB-5D5DE062E300}">
      <dsp:nvSpPr>
        <dsp:cNvPr id="0" name=""/>
        <dsp:cNvSpPr/>
      </dsp:nvSpPr>
      <dsp:spPr>
        <a:xfrm>
          <a:off x="3953234" y="262210"/>
          <a:ext cx="2194147" cy="877658"/>
        </a:xfrm>
        <a:prstGeom prst="chevron">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t>Agreement</a:t>
          </a:r>
          <a:endParaRPr lang="en-US" sz="2000" kern="1200" dirty="0"/>
        </a:p>
      </dsp:txBody>
      <dsp:txXfrm>
        <a:off x="4392063" y="262210"/>
        <a:ext cx="1316489" cy="877658"/>
      </dsp:txXfrm>
    </dsp:sp>
    <dsp:sp modelId="{24D14E3C-1B55-4DCE-9C61-965B25805150}">
      <dsp:nvSpPr>
        <dsp:cNvPr id="0" name=""/>
        <dsp:cNvSpPr/>
      </dsp:nvSpPr>
      <dsp:spPr>
        <a:xfrm>
          <a:off x="5927966" y="253504"/>
          <a:ext cx="2194147" cy="877658"/>
        </a:xfrm>
        <a:prstGeom prst="chevron">
          <a:avLst/>
        </a:prstGeom>
        <a:solidFill>
          <a:schemeClr val="accen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smtClean="0"/>
            <a:t>SDK Access</a:t>
          </a:r>
          <a:endParaRPr lang="en-US" sz="2000" kern="1200" dirty="0"/>
        </a:p>
      </dsp:txBody>
      <dsp:txXfrm>
        <a:off x="6366795" y="253504"/>
        <a:ext cx="1316489" cy="877658"/>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BUILD</a:t>
            </a:r>
            <a:endParaRPr lang="en-US" dirty="0">
              <a:latin typeface="Segoe UI"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9/15/2011</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9/15/2011</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914363" rtl="0" eaLnBrk="1" latinLnBrk="0" hangingPunct="1">
      <a:lnSpc>
        <a:spcPct val="90000"/>
      </a:lnSpc>
      <a:spcAft>
        <a:spcPts val="333"/>
      </a:spcAft>
      <a:defRPr sz="900" kern="1200">
        <a:solidFill>
          <a:schemeClr val="tx1"/>
        </a:solidFill>
        <a:latin typeface="Segoe UI" pitchFamily="34" charset="0"/>
        <a:ea typeface="+mn-ea"/>
        <a:cs typeface="+mn-cs"/>
      </a:defRPr>
    </a:lvl1pPr>
    <a:lvl2pPr marL="212981" indent="-105829"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2pPr>
    <a:lvl3pPr marL="328070"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3pPr>
    <a:lvl4pPr marL="482846" indent="-146838"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4pPr>
    <a:lvl5pPr marL="615132" indent="-115090" algn="l" defTabSz="914363" rtl="0" eaLnBrk="1" latinLnBrk="0" hangingPunct="1">
      <a:lnSpc>
        <a:spcPct val="90000"/>
      </a:lnSpc>
      <a:spcAft>
        <a:spcPts val="333"/>
      </a:spcAft>
      <a:buFont typeface="Arial" pitchFamily="34" charset="0"/>
      <a:buChar char="•"/>
      <a:defRPr sz="900" kern="1200">
        <a:solidFill>
          <a:schemeClr val="tx1"/>
        </a:solidFill>
        <a:latin typeface="Segoe UI" pitchFamily="34" charset="0"/>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11</a:t>
            </a:fld>
            <a:endParaRPr lang="en-US" dirty="0"/>
          </a:p>
        </p:txBody>
      </p:sp>
    </p:spTree>
    <p:extLst>
      <p:ext uri="{BB962C8B-B14F-4D97-AF65-F5344CB8AC3E}">
        <p14:creationId xmlns:p14="http://schemas.microsoft.com/office/powerpoint/2010/main" val="828001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12</a:t>
            </a:fld>
            <a:endParaRPr lang="en-US" dirty="0"/>
          </a:p>
        </p:txBody>
      </p:sp>
    </p:spTree>
    <p:extLst>
      <p:ext uri="{BB962C8B-B14F-4D97-AF65-F5344CB8AC3E}">
        <p14:creationId xmlns:p14="http://schemas.microsoft.com/office/powerpoint/2010/main" val="2031129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13</a:t>
            </a:fld>
            <a:endParaRPr lang="en-US" dirty="0"/>
          </a:p>
        </p:txBody>
      </p:sp>
    </p:spTree>
    <p:extLst>
      <p:ext uri="{BB962C8B-B14F-4D97-AF65-F5344CB8AC3E}">
        <p14:creationId xmlns:p14="http://schemas.microsoft.com/office/powerpoint/2010/main" val="3878989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14</a:t>
            </a:fld>
            <a:endParaRPr lang="en-US" dirty="0"/>
          </a:p>
        </p:txBody>
      </p:sp>
    </p:spTree>
    <p:extLst>
      <p:ext uri="{BB962C8B-B14F-4D97-AF65-F5344CB8AC3E}">
        <p14:creationId xmlns:p14="http://schemas.microsoft.com/office/powerpoint/2010/main" val="4148099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15</a:t>
            </a:fld>
            <a:endParaRPr lang="en-US" dirty="0"/>
          </a:p>
        </p:txBody>
      </p:sp>
    </p:spTree>
    <p:extLst>
      <p:ext uri="{BB962C8B-B14F-4D97-AF65-F5344CB8AC3E}">
        <p14:creationId xmlns:p14="http://schemas.microsoft.com/office/powerpoint/2010/main" val="3878989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1331B57-0BE5-4F82-AA58-76F53EFF3ADA}" type="datetime8">
              <a:rPr lang="en-US" smtClean="0">
                <a:solidFill>
                  <a:prstClr val="black"/>
                </a:solidFill>
              </a:rPr>
              <a:pPr/>
              <a:t>9/15/2011 12:08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16</a:t>
            </a:fld>
            <a:endParaRPr lang="en-US" dirty="0">
              <a:solidFill>
                <a:prstClr val="black"/>
              </a:solidFill>
            </a:endParaRPr>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9FC0D-9ED0-433B-A3F7-36BF6AC0522C}" type="slidenum">
              <a:rPr lang="en-US" smtClean="0"/>
              <a:pPr/>
              <a:t>17</a:t>
            </a:fld>
            <a:endParaRPr lang="en-US"/>
          </a:p>
        </p:txBody>
      </p:sp>
    </p:spTree>
    <p:extLst>
      <p:ext uri="{BB962C8B-B14F-4D97-AF65-F5344CB8AC3E}">
        <p14:creationId xmlns:p14="http://schemas.microsoft.com/office/powerpoint/2010/main" val="135163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9FC0D-9ED0-433B-A3F7-36BF6AC0522C}" type="slidenum">
              <a:rPr lang="en-US" smtClean="0"/>
              <a:pPr/>
              <a:t>18</a:t>
            </a:fld>
            <a:endParaRPr lang="en-US"/>
          </a:p>
        </p:txBody>
      </p:sp>
    </p:spTree>
    <p:extLst>
      <p:ext uri="{BB962C8B-B14F-4D97-AF65-F5344CB8AC3E}">
        <p14:creationId xmlns:p14="http://schemas.microsoft.com/office/powerpoint/2010/main" val="1351639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19FC0D-9ED0-433B-A3F7-36BF6AC0522C}" type="slidenum">
              <a:rPr lang="en-US" smtClean="0"/>
              <a:pPr/>
              <a:t>19</a:t>
            </a:fld>
            <a:endParaRPr lang="en-US"/>
          </a:p>
        </p:txBody>
      </p:sp>
    </p:spTree>
    <p:extLst>
      <p:ext uri="{BB962C8B-B14F-4D97-AF65-F5344CB8AC3E}">
        <p14:creationId xmlns:p14="http://schemas.microsoft.com/office/powerpoint/2010/main" val="1351639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171450" indent="-171450">
              <a:buFontTx/>
              <a:buChar char="-"/>
            </a:pPr>
            <a:endParaRPr lang="en-US"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23</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171450" marR="0" indent="-171450" algn="l" defTabSz="914363" rtl="0" eaLnBrk="1" fontAlgn="auto" latinLnBrk="0" hangingPunct="1">
              <a:lnSpc>
                <a:spcPct val="90000"/>
              </a:lnSpc>
              <a:spcBef>
                <a:spcPts val="0"/>
              </a:spcBef>
              <a:spcAft>
                <a:spcPts val="333"/>
              </a:spcAft>
              <a:buClrTx/>
              <a:buSzTx/>
              <a:buFontTx/>
              <a:buChar char="-"/>
              <a:tabLst/>
              <a:defRPr/>
            </a:pPr>
            <a:endParaRPr lang="en-US" sz="900" baseline="0" dirty="0" smtClean="0">
              <a:solidFill>
                <a:schemeClr val="tx1">
                  <a:lumMod val="50000"/>
                </a:schemeClr>
              </a:solidFill>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3</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sz="1400" dirty="0">
              <a:solidFill>
                <a:schemeClr val="tx1"/>
              </a:solidFill>
            </a:endParaRPr>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24</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171450" indent="-171450">
              <a:buFontTx/>
              <a:buChar char="-"/>
            </a:pPr>
            <a:endParaRPr lang="en-US"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25</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26</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27</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28</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29</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30</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31</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32</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33</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a:t>
            </a:fld>
            <a:endParaRPr lang="en-US" dirty="0"/>
          </a:p>
        </p:txBody>
      </p:sp>
    </p:spTree>
    <p:extLst>
      <p:ext uri="{BB962C8B-B14F-4D97-AF65-F5344CB8AC3E}">
        <p14:creationId xmlns:p14="http://schemas.microsoft.com/office/powerpoint/2010/main" val="14862970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900" kern="1200" dirty="0" smtClean="0">
              <a:solidFill>
                <a:schemeClr val="tx1"/>
              </a:solidFill>
              <a:effectLst/>
              <a:latin typeface="Segoe UI" pitchFamily="34" charset="0"/>
              <a:ea typeface="+mn-ea"/>
              <a:cs typeface="+mn-cs"/>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pPr/>
              <a:t>34</a:t>
            </a:fld>
            <a:endParaRPr lang="en-US" dirty="0"/>
          </a:p>
        </p:txBody>
      </p:sp>
    </p:spTree>
    <p:extLst>
      <p:ext uri="{BB962C8B-B14F-4D97-AF65-F5344CB8AC3E}">
        <p14:creationId xmlns:p14="http://schemas.microsoft.com/office/powerpoint/2010/main" val="5371032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35</a:t>
            </a:fld>
            <a:endParaRPr lang="en-US" dirty="0"/>
          </a:p>
        </p:txBody>
      </p:sp>
    </p:spTree>
    <p:extLst>
      <p:ext uri="{BB962C8B-B14F-4D97-AF65-F5344CB8AC3E}">
        <p14:creationId xmlns:p14="http://schemas.microsoft.com/office/powerpoint/2010/main" val="3514863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37</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38</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26C70BA7-54A9-4C9D-A4D9-4CF62DB81B3C}" type="slidenum">
              <a:rPr lang="en-US" smtClean="0"/>
              <a:t>39</a:t>
            </a:fld>
            <a:endParaRPr lang="en-US"/>
          </a:p>
        </p:txBody>
      </p:sp>
    </p:spTree>
    <p:extLst>
      <p:ext uri="{BB962C8B-B14F-4D97-AF65-F5344CB8AC3E}">
        <p14:creationId xmlns:p14="http://schemas.microsoft.com/office/powerpoint/2010/main" val="2846306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43</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2011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marL="171450" indent="-171450">
              <a:buFontTx/>
              <a:buChar char="-"/>
            </a:pPr>
            <a:endParaRPr lang="en-US" dirty="0" smtClean="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9/15/2011 12:08 PM</a:t>
            </a:fld>
            <a:endParaRPr lang="en-US"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5</a:t>
            </a:fld>
            <a:endParaRPr lang="en-US" dirty="0"/>
          </a:p>
        </p:txBody>
      </p:sp>
      <p:sp>
        <p:nvSpPr>
          <p:cNvPr id="8" name="Footer Placeholder 3"/>
          <p:cNvSpPr>
            <a:spLocks noGrp="1"/>
          </p:cNvSpPr>
          <p:nvPr>
            <p:ph type="ftr" sz="quarter" idx="4"/>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6</a:t>
            </a:fld>
            <a:endParaRPr lang="en-US" dirty="0"/>
          </a:p>
        </p:txBody>
      </p:sp>
    </p:spTree>
    <p:extLst>
      <p:ext uri="{BB962C8B-B14F-4D97-AF65-F5344CB8AC3E}">
        <p14:creationId xmlns:p14="http://schemas.microsoft.com/office/powerpoint/2010/main" val="3748753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7</a:t>
            </a:fld>
            <a:endParaRPr lang="en-US" dirty="0"/>
          </a:p>
        </p:txBody>
      </p:sp>
    </p:spTree>
    <p:extLst>
      <p:ext uri="{BB962C8B-B14F-4D97-AF65-F5344CB8AC3E}">
        <p14:creationId xmlns:p14="http://schemas.microsoft.com/office/powerpoint/2010/main" val="667425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8</a:t>
            </a:fld>
            <a:endParaRPr lang="en-US" dirty="0"/>
          </a:p>
        </p:txBody>
      </p:sp>
    </p:spTree>
    <p:extLst>
      <p:ext uri="{BB962C8B-B14F-4D97-AF65-F5344CB8AC3E}">
        <p14:creationId xmlns:p14="http://schemas.microsoft.com/office/powerpoint/2010/main" val="4257931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9</a:t>
            </a:fld>
            <a:endParaRPr lang="en-US" dirty="0"/>
          </a:p>
        </p:txBody>
      </p:sp>
    </p:spTree>
    <p:extLst>
      <p:ext uri="{BB962C8B-B14F-4D97-AF65-F5344CB8AC3E}">
        <p14:creationId xmlns:p14="http://schemas.microsoft.com/office/powerpoint/2010/main" val="1275369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263312-38AA-4E1E-B2B5-0F8F122B24FE}" type="slidenum">
              <a:rPr lang="en-US" smtClean="0"/>
              <a:pPr/>
              <a:t>10</a:t>
            </a:fld>
            <a:endParaRPr lang="en-US" dirty="0"/>
          </a:p>
        </p:txBody>
      </p:sp>
    </p:spTree>
    <p:extLst>
      <p:ext uri="{BB962C8B-B14F-4D97-AF65-F5344CB8AC3E}">
        <p14:creationId xmlns:p14="http://schemas.microsoft.com/office/powerpoint/2010/main" val="828001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accent1"/>
                  </a:gs>
                  <a:gs pos="86000">
                    <a:schemeClr val="accent1"/>
                  </a:gs>
                </a:gsLst>
                <a:lin ang="5400000" scaled="0"/>
              </a:gradFill>
              <a:effectLst/>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200425548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t>9/15/2011</a:t>
            </a:fld>
            <a:endParaRPr lang="en-US" dirty="0"/>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pPr algn="l"/>
            <a:r>
              <a:rPr lang="en-US" smtClean="0"/>
              <a:t>MICROSOFT CONFIDENTIAL</a:t>
            </a:r>
            <a:endParaRPr lang="en-US" dirty="0"/>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83838974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t>9/15/2011</a:t>
            </a:fld>
            <a:endParaRPr lang="en-US" dirty="0"/>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dirty="0" smtClean="0"/>
              <a:t>MICROSOFT CONFIDENTIAL</a:t>
            </a:r>
            <a:endParaRPr lang="en-US" dirty="0"/>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318251669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2"/>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t>9/15/2011</a:t>
            </a:fld>
            <a:endParaRPr lang="en-US" dirty="0"/>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pPr algn="l"/>
            <a:r>
              <a:rPr lang="en-US" smtClean="0"/>
              <a:t>PAGE </a:t>
            </a:r>
            <a:fld id="{711B4CA8-52BE-46B1-A536-58CE1A3FAF74}" type="slidenum">
              <a:rPr lang="en-US" smtClean="0"/>
              <a:pPr algn="l"/>
              <a:t>‹#›</a:t>
            </a:fld>
            <a:endParaRPr lang="en-US" dirty="0"/>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pPr algn="l"/>
            <a:r>
              <a:rPr lang="en-US" smtClean="0"/>
              <a:t>MICROSOFT CONFIDENTIAL</a:t>
            </a:r>
            <a:endParaRPr lang="en-US" dirty="0"/>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76875325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27900502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174"/>
            <a:ext cx="12188825" cy="6829650"/>
          </a:xfrm>
          <a:prstGeom prst="rect">
            <a:avLst/>
          </a:prstGeom>
        </p:spPr>
      </p:pic>
    </p:spTree>
    <p:extLst>
      <p:ext uri="{BB962C8B-B14F-4D97-AF65-F5344CB8AC3E}">
        <p14:creationId xmlns:p14="http://schemas.microsoft.com/office/powerpoint/2010/main" val="766951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441" y="6356351"/>
            <a:ext cx="2844059" cy="365125"/>
          </a:xfrm>
          <a:prstGeom prst="rect">
            <a:avLst/>
          </a:prstGeom>
        </p:spPr>
        <p:txBody>
          <a:bodyPr lIns="121899" tIns="60949" rIns="121899" bIns="60949"/>
          <a:lstStyle/>
          <a:p>
            <a:fld id="{A1CFD51F-5542-4183-9E6D-DF6665177190}" type="datetimeFigureOut">
              <a:rPr lang="en-US" smtClean="0"/>
              <a:t>9/15/2011</a:t>
            </a:fld>
            <a:endParaRPr lang="en-US"/>
          </a:p>
        </p:txBody>
      </p:sp>
      <p:sp>
        <p:nvSpPr>
          <p:cNvPr id="5" name="Footer Placeholder 4"/>
          <p:cNvSpPr>
            <a:spLocks noGrp="1"/>
          </p:cNvSpPr>
          <p:nvPr>
            <p:ph type="ftr" sz="quarter" idx="11"/>
          </p:nvPr>
        </p:nvSpPr>
        <p:spPr>
          <a:xfrm>
            <a:off x="4164515" y="6356351"/>
            <a:ext cx="3859795" cy="365125"/>
          </a:xfrm>
          <a:prstGeom prst="rect">
            <a:avLst/>
          </a:prstGeom>
        </p:spPr>
        <p:txBody>
          <a:bodyPr lIns="121899" tIns="60949" rIns="121899" bIns="60949"/>
          <a:lstStyle/>
          <a:p>
            <a:endParaRPr lang="en-US"/>
          </a:p>
        </p:txBody>
      </p:sp>
      <p:sp>
        <p:nvSpPr>
          <p:cNvPr id="6" name="Slide Number Placeholder 5"/>
          <p:cNvSpPr>
            <a:spLocks noGrp="1"/>
          </p:cNvSpPr>
          <p:nvPr>
            <p:ph type="sldNum" sz="quarter" idx="12"/>
          </p:nvPr>
        </p:nvSpPr>
        <p:spPr>
          <a:xfrm>
            <a:off x="8735325" y="6356351"/>
            <a:ext cx="2844059" cy="365125"/>
          </a:xfrm>
          <a:prstGeom prst="rect">
            <a:avLst/>
          </a:prstGeom>
        </p:spPr>
        <p:txBody>
          <a:bodyPr lIns="121899" tIns="60949" rIns="121899" bIns="60949"/>
          <a:lstStyle/>
          <a:p>
            <a:fld id="{86B3905C-5577-4B33-9447-31444F4A9FCC}" type="slidenum">
              <a:rPr lang="en-US" smtClean="0"/>
              <a:t>‹#›</a:t>
            </a:fld>
            <a:endParaRPr lang="en-US"/>
          </a:p>
        </p:txBody>
      </p:sp>
    </p:spTree>
    <p:extLst>
      <p:ext uri="{BB962C8B-B14F-4D97-AF65-F5344CB8AC3E}">
        <p14:creationId xmlns:p14="http://schemas.microsoft.com/office/powerpoint/2010/main" val="204601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3126212"/>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3730800026"/>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74359556"/>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109031151"/>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2091882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567427382"/>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640140045"/>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97398787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90344901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55944"/>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59322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433830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4046827710"/>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203941" cy="6849517"/>
          </a:xfrm>
          <a:prstGeom prst="rect">
            <a:avLst/>
          </a:prstGeom>
        </p:spPr>
      </p:pic>
    </p:spTree>
    <p:extLst>
      <p:ext uri="{BB962C8B-B14F-4D97-AF65-F5344CB8AC3E}">
        <p14:creationId xmlns:p14="http://schemas.microsoft.com/office/powerpoint/2010/main" val="96990488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9/15/2011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51933785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9/15/2011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132944860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9/15/2011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47931741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10864899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17596410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9355525"/>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9"/>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3402"/>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4" y="190502"/>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067908453"/>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22081425"/>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emo, Video etc. &quot;special&quot; slides">
    <p:bg>
      <p:bgPr>
        <a:blipFill dpi="0" rotWithShape="1">
          <a:blip r:embed="rId2">
            <a:duotone>
              <a:prstClr val="black"/>
              <a:schemeClr val="accent2">
                <a:tint val="45000"/>
                <a:satMod val="400000"/>
              </a:schemeClr>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smtClean="0"/>
              <a:t>Click to edit Master title style</a:t>
            </a:r>
            <a:endParaRPr lang="en-US" dirty="0"/>
          </a:p>
        </p:txBody>
      </p:sp>
      <p:sp>
        <p:nvSpPr>
          <p:cNvPr id="3" name="Subtitle 2"/>
          <p:cNvSpPr>
            <a:spLocks noGrp="1"/>
          </p:cNvSpPr>
          <p:nvPr>
            <p:ph type="subTitle" idx="1"/>
          </p:nvPr>
        </p:nvSpPr>
        <p:spPr>
          <a:xfrm>
            <a:off x="969965" y="4787310"/>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5"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7988791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4"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602672850"/>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800"/>
            <a:ext cx="11149013" cy="2000548"/>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370859759"/>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01407010"/>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74426846"/>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196999288"/>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681970"/>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610948"/>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1"/>
            <a:ext cx="5486400" cy="1742015"/>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1"/>
            <a:ext cx="5486400" cy="1742015"/>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99792604"/>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2" y="6238878"/>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837238110"/>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136" y="1364776"/>
            <a:ext cx="5188326" cy="1635832"/>
          </a:xfrm>
        </p:spPr>
        <p:txBody>
          <a:bodyPr lIns="0"/>
          <a:lstStyle>
            <a:lvl1pPr marL="347920" indent="-347920">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384774" y="1364776"/>
            <a:ext cx="5180251" cy="1688154"/>
          </a:xfrm>
        </p:spPr>
        <p:txBody>
          <a:bodyPr lIns="0"/>
          <a:lstStyle>
            <a:lvl1pPr marL="347920" indent="-34792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19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9" name="Date Placeholder 8"/>
          <p:cNvSpPr>
            <a:spLocks noGrp="1"/>
          </p:cNvSpPr>
          <p:nvPr>
            <p:ph type="dt" sz="half" idx="14"/>
          </p:nvPr>
        </p:nvSpPr>
        <p:spPr>
          <a:xfrm>
            <a:off x="1206793" y="6324600"/>
            <a:ext cx="1221110" cy="152400"/>
          </a:xfrm>
          <a:prstGeom prst="rect">
            <a:avLst/>
          </a:prstGeom>
        </p:spPr>
        <p:txBody>
          <a:bodyPr lIns="121899" tIns="60949" rIns="121899" bIns="60949"/>
          <a:lstStyle/>
          <a:p>
            <a:fld id="{B2863303-CC64-46A5-B0FA-50C96ED61598}" type="datetime1">
              <a:rPr lang="en-US" smtClean="0">
                <a:solidFill>
                  <a:srgbClr val="FFFFFF"/>
                </a:solidFill>
              </a:rPr>
              <a:pPr/>
              <a:t>9/15/2011</a:t>
            </a:fld>
            <a:endParaRPr lang="en-US" dirty="0">
              <a:solidFill>
                <a:srgbClr val="FFFFFF"/>
              </a:solidFill>
            </a:endParaRPr>
          </a:p>
        </p:txBody>
      </p:sp>
      <p:sp>
        <p:nvSpPr>
          <p:cNvPr id="10" name="Slide Number Placeholder 9"/>
          <p:cNvSpPr>
            <a:spLocks noGrp="1"/>
          </p:cNvSpPr>
          <p:nvPr>
            <p:ph type="sldNum" sz="quarter" idx="15"/>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6"/>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2"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5"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61797871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8" name="Date Placeholder 7"/>
          <p:cNvSpPr>
            <a:spLocks noGrp="1"/>
          </p:cNvSpPr>
          <p:nvPr>
            <p:ph type="dt" sz="half" idx="15"/>
          </p:nvPr>
        </p:nvSpPr>
        <p:spPr>
          <a:xfrm>
            <a:off x="1206793" y="6324600"/>
            <a:ext cx="1221110" cy="152400"/>
          </a:xfrm>
          <a:prstGeom prst="rect">
            <a:avLst/>
          </a:prstGeom>
        </p:spPr>
        <p:txBody>
          <a:bodyPr lIns="121899" tIns="60949" rIns="121899" bIns="60949"/>
          <a:lstStyle/>
          <a:p>
            <a:fld id="{EC5D9FC8-00D4-4E62-B79F-0DB35C5AD30E}" type="datetime1">
              <a:rPr lang="en-US" smtClean="0">
                <a:solidFill>
                  <a:srgbClr val="FFFFFF"/>
                </a:solidFill>
              </a:rPr>
              <a:pPr/>
              <a:t>9/15/2011</a:t>
            </a:fld>
            <a:endParaRPr lang="en-US" dirty="0">
              <a:solidFill>
                <a:srgbClr val="FFFFFF"/>
              </a:solidFill>
            </a:endParaRPr>
          </a:p>
        </p:txBody>
      </p:sp>
      <p:sp>
        <p:nvSpPr>
          <p:cNvPr id="10" name="Slide Number Placeholder 9"/>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1" name="Footer Placeholder 10"/>
          <p:cNvSpPr>
            <a:spLocks noGrp="1"/>
          </p:cNvSpPr>
          <p:nvPr>
            <p:ph type="ftr" sz="quarter" idx="17"/>
          </p:nvPr>
        </p:nvSpPr>
        <p:spPr>
          <a:xfrm>
            <a:off x="614137" y="6461650"/>
            <a:ext cx="1813766" cy="128575"/>
          </a:xfrm>
          <a:prstGeom prst="rect">
            <a:avLst/>
          </a:prstGeom>
        </p:spPr>
        <p:txBody>
          <a:bodyPr lIns="121899" tIns="60949" rIns="121899" bIns="60949"/>
          <a:lstStyle/>
          <a:p>
            <a:r>
              <a:rPr lang="en-US" dirty="0" smtClean="0">
                <a:solidFill>
                  <a:srgbClr val="FFFFFF"/>
                </a:solidFill>
              </a:rPr>
              <a:t>MICROSOFT CONFIDENTIAL</a:t>
            </a:r>
            <a:endParaRPr lang="en-US" dirty="0">
              <a:solidFill>
                <a:srgbClr val="FFFFFF"/>
              </a:solidFill>
            </a:endParaRPr>
          </a:p>
        </p:txBody>
      </p:sp>
      <p:sp>
        <p:nvSpPr>
          <p:cNvPr id="15" name="Content Placeholder 14"/>
          <p:cNvSpPr>
            <a:spLocks noGrp="1"/>
          </p:cNvSpPr>
          <p:nvPr>
            <p:ph sz="quarter" idx="18"/>
          </p:nvPr>
        </p:nvSpPr>
        <p:spPr>
          <a:xfrm>
            <a:off x="614135" y="1419367"/>
            <a:ext cx="1076599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4"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3576012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One column above two columns">
    <p:bg>
      <p:bgPr>
        <a:blipFill dpi="0" rotWithShape="1">
          <a:blip r:embed="rId2">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392072"/>
            <a:ext cx="10982750" cy="2036928"/>
          </a:xfrm>
        </p:spPr>
        <p:txBody>
          <a:bodyPr lIns="0">
            <a:noAutofit/>
          </a:bodyPr>
          <a:lstStyle>
            <a:lvl1pPr>
              <a:buFont typeface="Wingdings" pitchFamily="2" charset="2"/>
              <a:buChar char="§"/>
              <a:defRPr sz="2000" b="0" baseline="0">
                <a:solidFill>
                  <a:srgbClr val="666666"/>
                </a:solidFill>
              </a:defRPr>
            </a:lvl1pPr>
            <a:lvl2pPr marL="801133" indent="-343343">
              <a:buFont typeface="Wingdings" pitchFamily="2" charset="2"/>
              <a:buChar char="§"/>
              <a:defRPr baseline="0">
                <a:solidFill>
                  <a:srgbClr val="666666"/>
                </a:solidFill>
              </a:defRPr>
            </a:lvl2pPr>
            <a:lvl3pPr marL="1201700" indent="-286119">
              <a:buFont typeface="Wingdings" pitchFamily="2" charset="2"/>
              <a:buChar char="§"/>
              <a:defRPr baseline="0">
                <a:solidFill>
                  <a:srgbClr val="666666"/>
                </a:solidFill>
              </a:defRPr>
            </a:lvl3pPr>
            <a:lvl4pPr marL="1659491" indent="-286119">
              <a:buFont typeface="Wingdings" pitchFamily="2" charset="2"/>
              <a:buChar char="§"/>
              <a:defRPr baseline="0">
                <a:solidFill>
                  <a:srgbClr val="666666"/>
                </a:solidFill>
              </a:defRPr>
            </a:lvl4pPr>
            <a:lvl5pPr marL="2117281" indent="-286119">
              <a:buFont typeface="Wingdings" pitchFamily="2" charset="2"/>
              <a:buChar char="§"/>
              <a:defRPr baseline="0">
                <a:solidFill>
                  <a:srgbClr val="66666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sz="half" idx="14"/>
          </p:nvPr>
        </p:nvSpPr>
        <p:spPr>
          <a:xfrm>
            <a:off x="609441" y="3429000"/>
            <a:ext cx="5180251" cy="2514600"/>
          </a:xfrm>
        </p:spPr>
        <p:txBody>
          <a:bodyPr lIns="0">
            <a:noAutofit/>
          </a:bodyPr>
          <a:lstStyle>
            <a:lvl1pPr marL="320453" indent="-320453">
              <a:buFont typeface="Wingdings" pitchFamily="2" charset="2"/>
              <a:buChar char="§"/>
              <a:defRPr sz="2400">
                <a:solidFill>
                  <a:srgbClr val="666666"/>
                </a:solidFill>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3"/>
          <p:cNvSpPr>
            <a:spLocks noGrp="1"/>
          </p:cNvSpPr>
          <p:nvPr>
            <p:ph sz="half" idx="2"/>
          </p:nvPr>
        </p:nvSpPr>
        <p:spPr>
          <a:xfrm>
            <a:off x="6384774" y="3429000"/>
            <a:ext cx="5207417" cy="2514600"/>
          </a:xfrm>
        </p:spPr>
        <p:txBody>
          <a:bodyPr lIns="0">
            <a:noAutofit/>
          </a:bodyPr>
          <a:lstStyle>
            <a:lvl1pPr marL="343343" indent="-343343">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3910" indent="-286119">
              <a:buFont typeface="Wingdings" pitchFamily="2" charset="2"/>
              <a:buChar char="§"/>
              <a:defRPr sz="2000">
                <a:solidFill>
                  <a:srgbClr val="666666"/>
                </a:solidFill>
              </a:defRPr>
            </a:lvl2pPr>
            <a:lvl3pPr marL="1144476" indent="-228895">
              <a:buFont typeface="Wingdings" pitchFamily="2" charset="2"/>
              <a:buChar char="§"/>
              <a:defRPr sz="2000">
                <a:solidFill>
                  <a:srgbClr val="666666"/>
                </a:solidFill>
              </a:defRPr>
            </a:lvl3pPr>
            <a:lvl4pPr marL="1602266" indent="-228895">
              <a:buFont typeface="Wingdings" pitchFamily="2" charset="2"/>
              <a:buChar char="§"/>
              <a:defRPr sz="1900">
                <a:solidFill>
                  <a:srgbClr val="666666"/>
                </a:solidFill>
              </a:defRPr>
            </a:lvl4pPr>
            <a:lvl5pPr marL="2060057" indent="-228895">
              <a:buFont typeface="Wingdings" pitchFamily="2" charset="2"/>
              <a:buChar char="§"/>
              <a:defRPr sz="1900">
                <a:solidFill>
                  <a:srgbClr val="666666"/>
                </a:solidFill>
              </a:defRPr>
            </a:lvl5pPr>
            <a:lvl6pPr>
              <a:defRPr sz="1900"/>
            </a:lvl6pPr>
            <a:lvl7pPr>
              <a:defRPr sz="1900"/>
            </a:lvl7pPr>
            <a:lvl8pPr>
              <a:defRPr sz="1900"/>
            </a:lvl8pPr>
            <a:lvl9pPr>
              <a:defRPr sz="1900"/>
            </a:lvl9pPr>
          </a:lstStyle>
          <a:p>
            <a:pPr marL="320453" lvl="0"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Click to edit Master text styles</a:t>
            </a:r>
          </a:p>
          <a:p>
            <a:pPr marL="320453" lvl="1"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Second level</a:t>
            </a:r>
          </a:p>
          <a:p>
            <a:pPr marL="320453" lvl="2"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Third level</a:t>
            </a:r>
          </a:p>
          <a:p>
            <a:pPr marL="320453" lvl="3"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Fourth level</a:t>
            </a:r>
          </a:p>
          <a:p>
            <a:pPr marL="320453" lvl="4" indent="-320453" algn="l" defTabSz="915581" rtl="0" eaLnBrk="1" latinLnBrk="0" hangingPunct="1">
              <a:lnSpc>
                <a:spcPts val="2404"/>
              </a:lnSpc>
              <a:spcBef>
                <a:spcPts val="1802"/>
              </a:spcBef>
              <a:spcAft>
                <a:spcPts val="601"/>
              </a:spcAft>
              <a:buClr>
                <a:srgbClr val="00B0F0"/>
              </a:buClr>
              <a:buSzPct val="100000"/>
              <a:buFontTx/>
              <a:buBlip>
                <a:blip r:embed="rId3"/>
              </a:buBlip>
            </a:pPr>
            <a:r>
              <a:rPr lang="en-US" smtClean="0"/>
              <a:t>Fifth level</a:t>
            </a:r>
            <a:endParaRPr lang="en-US" dirty="0"/>
          </a:p>
        </p:txBody>
      </p:sp>
      <p:sp>
        <p:nvSpPr>
          <p:cNvPr id="12" name="Date Placeholder 11"/>
          <p:cNvSpPr>
            <a:spLocks noGrp="1"/>
          </p:cNvSpPr>
          <p:nvPr>
            <p:ph type="dt" sz="half" idx="15"/>
          </p:nvPr>
        </p:nvSpPr>
        <p:spPr>
          <a:xfrm>
            <a:off x="1206793" y="6324600"/>
            <a:ext cx="1221110" cy="152400"/>
          </a:xfrm>
          <a:prstGeom prst="rect">
            <a:avLst/>
          </a:prstGeom>
        </p:spPr>
        <p:txBody>
          <a:bodyPr lIns="121899" tIns="60949" rIns="121899" bIns="60949"/>
          <a:lstStyle/>
          <a:p>
            <a:fld id="{65C051CB-E580-4873-8532-75D0163B3EAE}" type="datetime1">
              <a:rPr lang="en-US" smtClean="0">
                <a:solidFill>
                  <a:srgbClr val="FFFFFF"/>
                </a:solidFill>
              </a:rPr>
              <a:pPr/>
              <a:t>9/15/2011</a:t>
            </a:fld>
            <a:endParaRPr lang="en-US" dirty="0">
              <a:solidFill>
                <a:srgbClr val="FFFFFF"/>
              </a:solidFill>
            </a:endParaRPr>
          </a:p>
        </p:txBody>
      </p:sp>
      <p:sp>
        <p:nvSpPr>
          <p:cNvPr id="13" name="Slide Number Placeholder 12"/>
          <p:cNvSpPr>
            <a:spLocks noGrp="1"/>
          </p:cNvSpPr>
          <p:nvPr>
            <p:ph type="sldNum" sz="quarter" idx="16"/>
          </p:nvPr>
        </p:nvSpPr>
        <p:spPr>
          <a:xfrm>
            <a:off x="614135" y="6324600"/>
            <a:ext cx="516287" cy="152400"/>
          </a:xfrm>
          <a:prstGeom prst="rect">
            <a:avLst/>
          </a:prstGeom>
        </p:spPr>
        <p:txBody>
          <a:bodyPr lIns="121899" tIns="60949" rIns="121899" bIns="60949"/>
          <a:lstStyle/>
          <a:p>
            <a:r>
              <a:rPr lang="en-US" smtClean="0">
                <a:solidFill>
                  <a:srgbClr val="FFFFFF"/>
                </a:solidFill>
              </a:rPr>
              <a:t>PAGE </a:t>
            </a:r>
            <a:fld id="{711B4CA8-52BE-46B1-A536-58CE1A3FAF74}" type="slidenum">
              <a:rPr lang="en-US" smtClean="0">
                <a:solidFill>
                  <a:srgbClr val="FFFFFF"/>
                </a:solidFill>
              </a:rPr>
              <a:pPr/>
              <a:t>‹#›</a:t>
            </a:fld>
            <a:endParaRPr lang="en-US" dirty="0">
              <a:solidFill>
                <a:srgbClr val="FFFFFF"/>
              </a:solidFill>
            </a:endParaRPr>
          </a:p>
        </p:txBody>
      </p:sp>
      <p:sp>
        <p:nvSpPr>
          <p:cNvPr id="14" name="Footer Placeholder 13"/>
          <p:cNvSpPr>
            <a:spLocks noGrp="1"/>
          </p:cNvSpPr>
          <p:nvPr>
            <p:ph type="ftr" sz="quarter" idx="17"/>
          </p:nvPr>
        </p:nvSpPr>
        <p:spPr>
          <a:xfrm>
            <a:off x="614137" y="6461650"/>
            <a:ext cx="1813766" cy="128575"/>
          </a:xfrm>
          <a:prstGeom prst="rect">
            <a:avLst/>
          </a:prstGeom>
        </p:spPr>
        <p:txBody>
          <a:bodyPr lIns="121899" tIns="60949" rIns="121899" bIns="60949"/>
          <a:lstStyle/>
          <a:p>
            <a:r>
              <a:rPr lang="en-US" smtClean="0">
                <a:solidFill>
                  <a:srgbClr val="FFFFFF"/>
                </a:solidFill>
              </a:rPr>
              <a:t>MICROSOFT CONFIDENTIAL</a:t>
            </a:r>
            <a:endParaRPr lang="en-US" dirty="0">
              <a:solidFill>
                <a:srgbClr val="FFFFFF"/>
              </a:solidFill>
            </a:endParaRPr>
          </a:p>
        </p:txBody>
      </p:sp>
      <p:sp>
        <p:nvSpPr>
          <p:cNvPr id="15" name="Text Placeholder 12"/>
          <p:cNvSpPr>
            <a:spLocks noGrp="1"/>
          </p:cNvSpPr>
          <p:nvPr>
            <p:ph type="body" sz="quarter" idx="13" hasCustomPrompt="1"/>
          </p:nvPr>
        </p:nvSpPr>
        <p:spPr>
          <a:xfrm>
            <a:off x="609441" y="948517"/>
            <a:ext cx="10982750"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8" name="Title 1"/>
          <p:cNvSpPr>
            <a:spLocks noGrp="1"/>
          </p:cNvSpPr>
          <p:nvPr>
            <p:ph type="title"/>
          </p:nvPr>
        </p:nvSpPr>
        <p:spPr>
          <a:xfrm>
            <a:off x="560567" y="249241"/>
            <a:ext cx="11031626" cy="609398"/>
          </a:xfrm>
        </p:spPr>
        <p:txBody>
          <a:bodyPr lIns="0" anchor="t" anchorCtr="0"/>
          <a:lstStyle>
            <a:lvl1pPr algn="l">
              <a:defRPr b="1"/>
            </a:lvl1pPr>
          </a:lstStyle>
          <a:p>
            <a:r>
              <a:rPr lang="en-US" smtClean="0"/>
              <a:t>Click to edit Master title style</a:t>
            </a:r>
            <a:endParaRPr lang="en-US" dirty="0"/>
          </a:p>
        </p:txBody>
      </p:sp>
    </p:spTree>
    <p:extLst>
      <p:ext uri="{BB962C8B-B14F-4D97-AF65-F5344CB8AC3E}">
        <p14:creationId xmlns:p14="http://schemas.microsoft.com/office/powerpoint/2010/main" val="238818914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Tree>
    <p:extLst>
      <p:ext uri="{BB962C8B-B14F-4D97-AF65-F5344CB8AC3E}">
        <p14:creationId xmlns:p14="http://schemas.microsoft.com/office/powerpoint/2010/main" val="150568621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14135" y="5644120"/>
            <a:ext cx="9574695" cy="368301"/>
          </a:xfrm>
          <a:prstGeom prst="rect">
            <a:avLst/>
          </a:prstGeo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Text Placeholder 8"/>
          <p:cNvSpPr>
            <a:spLocks noGrp="1"/>
          </p:cNvSpPr>
          <p:nvPr>
            <p:ph type="body" sz="quarter" idx="10" hasCustomPrompt="1"/>
          </p:nvPr>
        </p:nvSpPr>
        <p:spPr>
          <a:xfrm>
            <a:off x="614135" y="5970087"/>
            <a:ext cx="9574695" cy="623688"/>
          </a:xfrm>
          <a:prstGeom prst="rect">
            <a:avLst/>
          </a:prstGeom>
        </p:spPr>
        <p:txBody>
          <a:bodyPr vert="horz" lIns="0">
            <a:normAutofit/>
          </a:bodyPr>
          <a:lstStyle>
            <a:lvl1pPr>
              <a:lnSpc>
                <a:spcPct val="70000"/>
              </a:lnSpc>
              <a:buFontTx/>
              <a:buNone/>
              <a:defRPr kumimoji="0" lang="en-US" sz="1600" b="0" i="0" u="none" strike="noStrike" kern="1200" cap="none" spc="-70"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Click to edit presenter </a:t>
            </a:r>
          </a:p>
          <a:p>
            <a:pPr marL="0" marR="0" lvl="0" indent="0" algn="l" defTabSz="914400" rtl="0" eaLnBrk="1" fontAlgn="auto" latinLnBrk="0" hangingPunct="1">
              <a:lnSpc>
                <a:spcPts val="2400"/>
              </a:lnSpc>
              <a:spcBef>
                <a:spcPts val="0"/>
              </a:spcBef>
              <a:spcAft>
                <a:spcPts val="0"/>
              </a:spcAft>
              <a:buClr>
                <a:srgbClr val="00B0F0"/>
              </a:buClr>
              <a:buSzPct val="100000"/>
              <a:buFontTx/>
              <a:buNone/>
              <a:tabLst/>
              <a:defRPr/>
            </a:pPr>
            <a:r>
              <a:rPr lang="en-US" dirty="0" smtClean="0"/>
              <a:t>and 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484"/>
            <a:ext cx="12188825" cy="6841033"/>
          </a:xfrm>
          <a:prstGeom prst="rect">
            <a:avLst/>
          </a:prstGeom>
        </p:spPr>
      </p:pic>
    </p:spTree>
    <p:extLst>
      <p:ext uri="{BB962C8B-B14F-4D97-AF65-F5344CB8AC3E}">
        <p14:creationId xmlns:p14="http://schemas.microsoft.com/office/powerpoint/2010/main" val="391238938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5" y="1905001"/>
            <a:ext cx="11149012" cy="15850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9860529"/>
      </p:ext>
    </p:extLst>
  </p:cSld>
  <p:clrMapOvr>
    <a:masterClrMapping/>
  </p:clrMapOvr>
  <p:transition>
    <p:fade/>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519114" y="1905000"/>
            <a:ext cx="11149012" cy="21082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39636529"/>
      </p:ext>
    </p:extLst>
  </p:cSld>
  <p:clrMapOvr>
    <a:masterClrMapping/>
  </p:clrMapOvr>
  <p:transition>
    <p:fade/>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5" y="1622367"/>
            <a:ext cx="7869236" cy="1523497"/>
          </a:xfrm>
        </p:spPr>
        <p:txBody>
          <a:bodyPr anchor="ctr" anchorCtr="0">
            <a:noAutofit/>
          </a:bodyPr>
          <a:lstStyle>
            <a:lvl1pPr>
              <a:lnSpc>
                <a:spcPct val="90000"/>
              </a:lnSpc>
              <a:defRPr sz="5400">
                <a:gradFill flip="none" rotWithShape="1">
                  <a:gsLst>
                    <a:gs pos="0">
                      <a:schemeClr val="bg2"/>
                    </a:gs>
                    <a:gs pos="86000">
                      <a:schemeClr val="bg2"/>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4" y="4343400"/>
            <a:ext cx="6840536" cy="463255"/>
          </a:xfrm>
        </p:spPr>
        <p:txBody>
          <a:bodyPr>
            <a:noAutofit/>
          </a:bodyPr>
          <a:lstStyle>
            <a:lvl1pPr marL="0" indent="0" algn="l">
              <a:lnSpc>
                <a:spcPct val="90000"/>
              </a:lnSpc>
              <a:spcBef>
                <a:spcPts val="0"/>
              </a:spcBef>
              <a:buNone/>
              <a:defRPr>
                <a:gradFill>
                  <a:gsLst>
                    <a:gs pos="0">
                      <a:schemeClr val="accent1"/>
                    </a:gs>
                    <a:gs pos="86000">
                      <a:schemeClr val="accent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65BC46"/>
                    </a:gs>
                    <a:gs pos="86000">
                      <a:srgbClr val="65BC46"/>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65BC46"/>
                  </a:gs>
                  <a:gs pos="86000">
                    <a:srgbClr val="65BC46"/>
                  </a:gs>
                </a:gsLst>
                <a:lin ang="5400000" scaled="0"/>
              </a:gradFill>
              <a:latin typeface="Segoe UI" pitchFamily="34" charset="0"/>
              <a:ea typeface="Segoe UI" pitchFamily="34" charset="0"/>
              <a:cs typeface="Segoe UI" pitchFamily="34" charset="0"/>
            </a:endParaRPr>
          </a:p>
        </p:txBody>
      </p:sp>
      <p:sp>
        <p:nvSpPr>
          <p:cNvPr id="8" name="Text Placeholder 7"/>
          <p:cNvSpPr>
            <a:spLocks noGrp="1"/>
          </p:cNvSpPr>
          <p:nvPr>
            <p:ph type="body" sz="quarter" idx="10" hasCustomPrompt="1"/>
          </p:nvPr>
        </p:nvSpPr>
        <p:spPr>
          <a:xfrm>
            <a:off x="969963" y="190500"/>
            <a:ext cx="2547937" cy="276999"/>
          </a:xfrm>
        </p:spPr>
        <p:txBody>
          <a:bodyPr/>
          <a:lstStyle>
            <a:lvl1pPr marL="0" indent="0">
              <a:buNone/>
              <a:defRPr sz="2000" baseline="0">
                <a:gradFill>
                  <a:gsLst>
                    <a:gs pos="0">
                      <a:schemeClr val="bg2"/>
                    </a:gs>
                    <a:gs pos="86000">
                      <a:schemeClr val="bg2"/>
                    </a:gs>
                  </a:gsLst>
                  <a:lin ang="5400000" scaled="0"/>
                </a:gradFill>
              </a:defRPr>
            </a:lvl1pPr>
          </a:lstStyle>
          <a:p>
            <a:pPr lvl="0"/>
            <a:r>
              <a:rPr lang="en-US" dirty="0" smtClean="0"/>
              <a:t>session code</a:t>
            </a:r>
            <a:endParaRPr lang="en-US" dirty="0"/>
          </a:p>
        </p:txBody>
      </p:sp>
    </p:spTree>
    <p:extLst>
      <p:ext uri="{BB962C8B-B14F-4D97-AF65-F5344CB8AC3E}">
        <p14:creationId xmlns:p14="http://schemas.microsoft.com/office/powerpoint/2010/main" val="2381996492"/>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8"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11554"/>
            <a:ext cx="5486400" cy="346249"/>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2"/>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6" y="3011995"/>
            <a:ext cx="7796664" cy="1523494"/>
          </a:xfrm>
        </p:spPr>
        <p:txBody>
          <a:bodyPr anchor="ctr" anchorCtr="0">
            <a:noAutofit/>
          </a:bodyPr>
          <a:lstStyle>
            <a:lvl1pPr>
              <a:lnSpc>
                <a:spcPct val="90000"/>
              </a:lnSpc>
              <a:defRPr sz="4800">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9965" y="4787308"/>
            <a:ext cx="7041922" cy="461665"/>
          </a:xfrm>
        </p:spPr>
        <p:txBody>
          <a:bodyPr>
            <a:noAutofit/>
          </a:bodyPr>
          <a:lstStyle>
            <a:lvl1pPr marL="0" indent="0" algn="l">
              <a:lnSpc>
                <a:spcPct val="90000"/>
              </a:lnSpc>
              <a:spcBef>
                <a:spcPts val="0"/>
              </a:spcBef>
              <a:buNone/>
              <a:defRPr>
                <a:gradFill>
                  <a:gsLst>
                    <a:gs pos="0">
                      <a:schemeClr val="tx1"/>
                    </a:gs>
                    <a:gs pos="86000">
                      <a:schemeClr val="tx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69964" y="844109"/>
            <a:ext cx="8605837" cy="1378644"/>
          </a:xfrm>
        </p:spPr>
        <p:txBody>
          <a:bodyPr anchor="t" anchorCtr="0">
            <a:noAutofit/>
            <a:scene3d>
              <a:camera prst="orthographicFront"/>
              <a:lightRig rig="flat" dir="t"/>
            </a:scene3d>
            <a:sp3d>
              <a:contourClr>
                <a:schemeClr val="tx2"/>
              </a:contourClr>
            </a:sp3d>
          </a:bodyPr>
          <a:lstStyle>
            <a:lvl1pPr marL="0" indent="0" algn="l">
              <a:buFont typeface="Arial" pitchFamily="34" charset="0"/>
              <a:buNone/>
              <a:defRPr kumimoji="0" lang="en-US" sz="10000" b="0" i="0" u="none" strike="noStrike" kern="1200" cap="none" spc="-300" normalizeH="0" baseline="0" noProof="0" dirty="0" smtClean="0">
                <a:ln w="11430"/>
                <a:gradFill>
                  <a:gsLst>
                    <a:gs pos="0">
                      <a:schemeClr val="tx1"/>
                    </a:gs>
                    <a:gs pos="88000">
                      <a:schemeClr val="tx1"/>
                    </a:gs>
                  </a:gsLst>
                  <a:lin ang="5400000"/>
                </a:gradFill>
                <a:effectLst/>
                <a:uLnTx/>
                <a:uFillTx/>
                <a:latin typeface="+mj-lt"/>
                <a:ea typeface="+mn-ea"/>
                <a:cs typeface="+mn-cs"/>
              </a:defRPr>
            </a:lvl1pPr>
          </a:lstStyle>
          <a:p>
            <a:pPr lvl="0"/>
            <a:r>
              <a:rPr lang="en-US" dirty="0" smtClean="0"/>
              <a:t>click to…</a:t>
            </a:r>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58728796"/>
      </p:ext>
    </p:extLst>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112" y="228600"/>
            <a:ext cx="11149013" cy="609398"/>
          </a:xfrm>
        </p:spPr>
        <p:txBody>
          <a:bodyPr/>
          <a:lstStyle>
            <a:lvl1pPr>
              <a:defRPr/>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519113" y="1447800"/>
            <a:ext cx="11149012" cy="2000548"/>
          </a:xfrm>
        </p:spPr>
        <p:txBody>
          <a:bodyPr>
            <a:spAutoFit/>
          </a:bodyPr>
          <a:lstStyle>
            <a:lvl1pPr marL="460375" indent="-460375">
              <a:buFont typeface="Arial" pitchFamily="34" charset="0"/>
              <a:buChar char="•"/>
              <a:defRPr/>
            </a:lvl1pPr>
            <a:lvl2pPr marL="855663" indent="-395288">
              <a:buFont typeface="Arial" pitchFamily="34" charset="0"/>
              <a:buChar char="•"/>
              <a:defRPr/>
            </a:lvl2pPr>
            <a:lvl3pPr marL="1258888" indent="-403225">
              <a:buFont typeface="Arial" pitchFamily="34" charset="0"/>
              <a:buChar char="•"/>
              <a:defRPr/>
            </a:lvl3pPr>
            <a:lvl4pPr marL="1604963" indent="-346075">
              <a:buFont typeface="Arial" pitchFamily="34" charset="0"/>
              <a:buChar char="•"/>
              <a:defRPr/>
            </a:lvl4pPr>
            <a:lvl5pPr marL="1941513" indent="-336550">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934359083"/>
      </p:ext>
    </p:extLst>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519112" y="144779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709020003"/>
      </p:ext>
    </p:extLst>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113" y="1447800"/>
            <a:ext cx="5486400" cy="1705768"/>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725" y="1447800"/>
            <a:ext cx="5486400" cy="1705768"/>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4046365674"/>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7867" y="2133600"/>
            <a:ext cx="5484971"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1725" y="1447800"/>
            <a:ext cx="5486400" cy="310002"/>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1725" y="2133600"/>
            <a:ext cx="54864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8"/>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005102669"/>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0" y="6567339"/>
            <a:ext cx="1683474" cy="261610"/>
          </a:xfrm>
          <a:prstGeom prst="rect">
            <a:avLst/>
          </a:prstGeom>
        </p:spPr>
        <p:txBody>
          <a:bodyPr wrap="none">
            <a:spAutoFit/>
          </a:bodyPr>
          <a:lstStyle/>
          <a:p>
            <a:r>
              <a:rPr lang="en-US" sz="1100" dirty="0" smtClean="0">
                <a:gradFill>
                  <a:gsLst>
                    <a:gs pos="0">
                      <a:srgbClr val="FFFFFF"/>
                    </a:gs>
                    <a:gs pos="86000">
                      <a:srgbClr val="FFFFFF"/>
                    </a:gs>
                  </a:gsLst>
                  <a:lin ang="5400000" scaled="0"/>
                </a:gradFill>
                <a:latin typeface="Segoe UI" pitchFamily="34" charset="0"/>
                <a:ea typeface="Segoe UI" pitchFamily="34" charset="0"/>
                <a:cs typeface="Segoe UI" pitchFamily="34" charset="0"/>
              </a:rPr>
              <a:t>www.buildwindows.com</a:t>
            </a:r>
            <a:endParaRPr lang="en-US" sz="1100" dirty="0">
              <a:gradFill>
                <a:gsLst>
                  <a:gs pos="0">
                    <a:srgbClr val="FFFFFF"/>
                  </a:gs>
                  <a:gs pos="86000">
                    <a:srgbClr val="FFFFFF"/>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146099437"/>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721631"/>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2"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2349386"/>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1334639"/>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a:buClr>
                <a:srgbClr val="FFFFFF"/>
              </a:buClr>
              <a:buSzPct val="70000"/>
              <a:buFont typeface="Wingdings" pitchFamily="2" charset="2"/>
              <a:buChar char="l"/>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7240697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Rectangle 4"/>
          <p:cNvSpPr/>
          <p:nvPr userDrawn="1"/>
        </p:nvSpPr>
        <p:spPr>
          <a:xfrm>
            <a:off x="1" y="6567339"/>
            <a:ext cx="1683474" cy="261610"/>
          </a:xfrm>
          <a:prstGeom prst="rect">
            <a:avLst/>
          </a:prstGeom>
        </p:spPr>
        <p:txBody>
          <a:bodyPr wrap="none">
            <a:spAutoFit/>
          </a:bodyPr>
          <a:lstStyle/>
          <a:p>
            <a:r>
              <a:rPr lang="en-US" sz="1100" u="none" kern="1200" dirty="0" smtClean="0">
                <a:gradFill>
                  <a:gsLst>
                    <a:gs pos="0">
                      <a:schemeClr val="tx1"/>
                    </a:gs>
                    <a:gs pos="86000">
                      <a:schemeClr val="tx1"/>
                    </a:gs>
                  </a:gsLst>
                  <a:lin ang="5400000" scaled="0"/>
                </a:gradFill>
                <a:effectLst/>
                <a:latin typeface="Segoe UI" pitchFamily="34" charset="0"/>
                <a:ea typeface="Segoe UI" pitchFamily="34" charset="0"/>
                <a:cs typeface="Segoe UI" pitchFamily="34" charset="0"/>
              </a:rPr>
              <a:t>www.buildwindows.com</a:t>
            </a:r>
            <a:endParaRPr lang="en-US" sz="1100" u="none" kern="1200" dirty="0">
              <a:gradFill>
                <a:gsLst>
                  <a:gs pos="0">
                    <a:schemeClr val="tx1"/>
                  </a:gs>
                  <a:gs pos="86000">
                    <a:schemeClr val="tx1"/>
                  </a:gs>
                </a:gsLst>
                <a:lin ang="5400000" scaled="0"/>
              </a:gradFill>
              <a:effectLst/>
              <a:latin typeface="Segoe UI" pitchFamily="34" charset="0"/>
              <a:ea typeface="Segoe UI" pitchFamily="34" charset="0"/>
              <a:cs typeface="Segoe UI" pitchFamily="34" charset="0"/>
            </a:endParaRPr>
          </a:p>
        </p:txBody>
      </p:sp>
    </p:spTree>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u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8584764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This is a subtitle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12120463"/>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Photo 1">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269832"/>
            <a:ext cx="10242549" cy="1523497"/>
          </a:xfrm>
        </p:spPr>
        <p:txBody>
          <a:bodyPr anchor="ctr">
            <a:noAutofit/>
          </a:bodyPr>
          <a:lstStyle>
            <a:lvl1pPr algn="l">
              <a:lnSpc>
                <a:spcPct val="90000"/>
              </a:lnSpc>
              <a:defRPr sz="4800" spc="-200" baseline="0">
                <a:solidFill>
                  <a:schemeClr val="accent6">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279978922"/>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hoto 2">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2144" y="4422420"/>
            <a:ext cx="10242549" cy="1523497"/>
          </a:xfrm>
        </p:spPr>
        <p:txBody>
          <a:bodyPr anchor="ctr">
            <a:noAutofit/>
          </a:bodyPr>
          <a:lstStyle>
            <a:lvl1pPr algn="l">
              <a:lnSpc>
                <a:spcPct val="90000"/>
              </a:lnSpc>
              <a:defRPr sz="4800" spc="-200" baseline="0">
                <a:solidFill>
                  <a:schemeClr val="bg1">
                    <a:alpha val="99000"/>
                  </a:schemeClr>
                </a:solidFill>
                <a:latin typeface="Segoe UI Light"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62144" y="5806488"/>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562144"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349244771"/>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1266985"/>
            <a:ext cx="9323388" cy="1523494"/>
          </a:xfrm>
        </p:spPr>
        <p:txBody>
          <a:bodyPr anchor="ctr" anchorCtr="0">
            <a:noAutofit/>
          </a:bodyPr>
          <a:lstStyle>
            <a:lvl1pPr>
              <a:lnSpc>
                <a:spcPct val="90000"/>
              </a:lnSpc>
              <a:defRPr sz="4400" i="0" u="none" baseline="0">
                <a:solidFill>
                  <a:schemeClr val="bg1">
                    <a:alpha val="99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969964" y="4344989"/>
            <a:ext cx="9323389" cy="461665"/>
          </a:xfrm>
        </p:spPr>
        <p:txBody>
          <a:bodyPr>
            <a:noAutofit/>
          </a:bodyPr>
          <a:lstStyle>
            <a:lvl1pPr marL="0" indent="0" algn="l">
              <a:lnSpc>
                <a:spcPct val="90000"/>
              </a:lnSpc>
              <a:spcBef>
                <a:spcPts val="0"/>
              </a:spcBef>
              <a:buNone/>
              <a:defRPr sz="2000" i="0" u="none">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969964" y="2727972"/>
            <a:ext cx="10242550" cy="1378644"/>
          </a:xfrm>
        </p:spPr>
        <p:txBody>
          <a:bodyPr anchor="t" anchorCtr="0">
            <a:noAutofit/>
            <a:scene3d>
              <a:camera prst="orthographicFront"/>
              <a:lightRig rig="flat" dir="t"/>
            </a:scene3d>
            <a:sp3d>
              <a:contourClr>
                <a:schemeClr val="bg2"/>
              </a:contourClr>
            </a:sp3d>
          </a:bodyPr>
          <a:lstStyle>
            <a:lvl1pPr marL="0" indent="0" algn="l">
              <a:buFont typeface="Arial" pitchFamily="34" charset="0"/>
              <a:buNone/>
              <a:defRPr kumimoji="0" lang="en-US" sz="9600" b="0" i="0" u="none" strike="noStrike" kern="1200" cap="none" spc="-642" normalizeH="0" baseline="0" noProof="0" dirty="0" smtClean="0">
                <a:ln w="11430"/>
                <a:solidFill>
                  <a:schemeClr val="bg1">
                    <a:alpha val="99000"/>
                  </a:schemeClr>
                </a:solidFill>
                <a:effectLst/>
                <a:uLnTx/>
                <a:uFillTx/>
                <a:latin typeface="Segoe UI" pitchFamily="34" charset="0"/>
                <a:ea typeface="+mn-ea"/>
                <a:cs typeface="+mn-cs"/>
              </a:defRPr>
            </a:lvl1pPr>
          </a:lstStyle>
          <a:p>
            <a:pPr lvl="0"/>
            <a:r>
              <a:rPr lang="en-US" dirty="0" smtClean="0"/>
              <a:t>click to…</a:t>
            </a: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3406197887"/>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bg1">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bg1">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bg1">
                    <a:alpha val="99000"/>
                  </a:schemeClr>
                </a:solidFill>
              </a:defRPr>
            </a:lvl1pPr>
          </a:lstStyle>
          <a:p>
            <a:pPr lvl="0"/>
            <a:r>
              <a:rPr lang="en-US" dirty="0" smtClean="0"/>
              <a:t>Click to edit presenter and date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Tree>
    <p:extLst>
      <p:ext uri="{BB962C8B-B14F-4D97-AF65-F5344CB8AC3E}">
        <p14:creationId xmlns:p14="http://schemas.microsoft.com/office/powerpoint/2010/main" val="130005706"/>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lain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102093"/>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9"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11" name="TextBox 10"/>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2" name="TextBox 11"/>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3" name="TextBox 12"/>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523107494"/>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slides with Blue 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lvl1pPr>
              <a:defRPr>
                <a:solidFill>
                  <a:schemeClr val="bg1">
                    <a:alpha val="99000"/>
                  </a:schemeClr>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684475"/>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10320525" y="371141"/>
            <a:ext cx="1308491"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60966696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Sub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17126850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t="-1000"/>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ist with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28972702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ist without Bullets">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40143500"/>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ub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583660" y="228599"/>
            <a:ext cx="11149013" cy="113136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605176" y="1931909"/>
            <a:ext cx="11149013" cy="332399"/>
          </a:xfrm>
        </p:spPr>
        <p:txBody>
          <a:bodyPr/>
          <a:lstStyle>
            <a:lvl1pPr marL="0" indent="0">
              <a:buNone/>
              <a:defRPr/>
            </a:lvl1pPr>
          </a:lstStyle>
          <a:p>
            <a:pPr lvl="0"/>
            <a:r>
              <a:rPr lang="en-US" smtClean="0"/>
              <a:t>Click to edit Master text styles</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3"/>
          <p:cNvSpPr>
            <a:spLocks noGrp="1"/>
          </p:cNvSpPr>
          <p:nvPr>
            <p:ph type="body" sz="quarter" idx="11"/>
          </p:nvPr>
        </p:nvSpPr>
        <p:spPr>
          <a:xfrm>
            <a:off x="612590" y="1429983"/>
            <a:ext cx="11059457" cy="269725"/>
          </a:xfrm>
        </p:spPr>
        <p:txBody>
          <a:bodyPr/>
          <a:lstStyle>
            <a:lvl1pPr marL="0" indent="0">
              <a:buNone/>
              <a:defRPr sz="1600" b="1" cap="all" baseline="0"/>
            </a:lvl1pPr>
          </a:lstStyle>
          <a:p>
            <a:pPr lvl="0"/>
            <a:r>
              <a:rPr lang="en-US" smtClean="0"/>
              <a:t>Click to edit Master text styles</a:t>
            </a:r>
          </a:p>
        </p:txBody>
      </p:sp>
      <p:sp>
        <p:nvSpPr>
          <p:cNvPr id="8" name="Text Placeholder 8"/>
          <p:cNvSpPr>
            <a:spLocks noGrp="1"/>
          </p:cNvSpPr>
          <p:nvPr>
            <p:ph type="body" sz="quarter" idx="12"/>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7" name="TextBox 6"/>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9" name="TextBox 8"/>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0" name="TextBox 9"/>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59557671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605176" y="1555379"/>
            <a:ext cx="11149013" cy="197356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5"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6" name="TextBox 5"/>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7" name="TextBox 6"/>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8" name="TextBox 7"/>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3448901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6558255" y="226269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5150165"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78547" y="1428623"/>
            <a:ext cx="5264408" cy="221599"/>
          </a:xfrm>
        </p:spPr>
        <p:txBody>
          <a:bodyPr anchor="b"/>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223549977"/>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26269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149999394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262696"/>
            <a:ext cx="5139406"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26269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242429312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0608" y="2693016"/>
            <a:ext cx="4935492"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84700"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812800" y="2302045"/>
            <a:ext cx="4964056"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1693915216"/>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on-shaded Two Column List with Bullets and Column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15935" y="1428623"/>
            <a:ext cx="11109900" cy="271085"/>
          </a:xfrm>
        </p:spPr>
        <p:txBody>
          <a:bodyPr anchor="t" anchorCtr="0">
            <a:noAutofit/>
          </a:bodyPr>
          <a:lstStyle>
            <a:lvl1pPr marL="0" indent="0">
              <a:lnSpc>
                <a:spcPct val="90000"/>
              </a:lnSpc>
              <a:spcBef>
                <a:spcPts val="0"/>
              </a:spcBef>
              <a:buNone/>
              <a:defRPr sz="1600" b="1" cap="all" baseline="0"/>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15936" y="2693016"/>
            <a:ext cx="5150164"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6558255" y="2693016"/>
            <a:ext cx="4973943" cy="1578619"/>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8"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9" name="TextBox 8"/>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10" name="TextBox 9"/>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11" name="TextBox 10"/>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
        <p:nvSpPr>
          <p:cNvPr id="12" name="Content Placeholder 11"/>
          <p:cNvSpPr>
            <a:spLocks noGrp="1"/>
          </p:cNvSpPr>
          <p:nvPr>
            <p:ph sz="quarter" idx="12"/>
          </p:nvPr>
        </p:nvSpPr>
        <p:spPr>
          <a:xfrm>
            <a:off x="615935" y="2302045"/>
            <a:ext cx="5171679" cy="276999"/>
          </a:xfrm>
        </p:spPr>
        <p:txBody>
          <a:bodyPr/>
          <a:lstStyle>
            <a:lvl1pPr marL="0" indent="0">
              <a:buNone/>
              <a:defRPr sz="2000" b="1" cap="all" baseline="0"/>
            </a:lvl1pPr>
          </a:lstStyle>
          <a:p>
            <a:pPr lvl="0"/>
            <a:r>
              <a:rPr lang="en-US" smtClean="0"/>
              <a:t>Click to edit Master text styles</a:t>
            </a:r>
          </a:p>
        </p:txBody>
      </p:sp>
      <p:sp>
        <p:nvSpPr>
          <p:cNvPr id="14" name="Content Placeholder 13"/>
          <p:cNvSpPr>
            <a:spLocks noGrp="1"/>
          </p:cNvSpPr>
          <p:nvPr>
            <p:ph sz="quarter" idx="13"/>
          </p:nvPr>
        </p:nvSpPr>
        <p:spPr>
          <a:xfrm>
            <a:off x="6519863" y="2302045"/>
            <a:ext cx="5023092" cy="276999"/>
          </a:xfrm>
        </p:spPr>
        <p:txBody>
          <a:bodyPr/>
          <a:lstStyle>
            <a:lvl1pPr marL="0" indent="0">
              <a:buNone/>
              <a:defRPr lang="en-US" sz="2000" b="1" kern="1200" cap="all" baseline="0" dirty="0">
                <a:solidFill>
                  <a:schemeClr val="tx1">
                    <a:lumMod val="75000"/>
                    <a:lumOff val="25000"/>
                    <a:alpha val="99000"/>
                  </a:schemeClr>
                </a:solidFill>
                <a:latin typeface="+mn-lt"/>
                <a:ea typeface="+mn-ea"/>
                <a:cs typeface="+mn-cs"/>
              </a:defRPr>
            </a:lvl1pPr>
          </a:lstStyle>
          <a:p>
            <a:pPr marL="0" lvl="0" indent="0" algn="l" defTabSz="914363" rtl="0" eaLnBrk="1" latinLnBrk="0" hangingPunct="1">
              <a:lnSpc>
                <a:spcPct val="90000"/>
              </a:lnSpc>
              <a:spcBef>
                <a:spcPct val="20000"/>
              </a:spcBef>
              <a:buClr>
                <a:srgbClr val="00DCFF"/>
              </a:buClr>
              <a:buSzPct val="90000"/>
              <a:buFont typeface="Arial" pitchFamily="34" charset="0"/>
              <a:buNone/>
            </a:pPr>
            <a:r>
              <a:rPr lang="en-US" smtClean="0"/>
              <a:t>Click to edit Master text styles</a:t>
            </a:r>
          </a:p>
        </p:txBody>
      </p:sp>
    </p:spTree>
    <p:extLst>
      <p:ext uri="{BB962C8B-B14F-4D97-AF65-F5344CB8AC3E}">
        <p14:creationId xmlns:p14="http://schemas.microsoft.com/office/powerpoint/2010/main" val="384174582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
        <p:nvSpPr>
          <p:cNvPr id="4" name="Text Placeholder 8"/>
          <p:cNvSpPr>
            <a:spLocks noGrp="1"/>
          </p:cNvSpPr>
          <p:nvPr>
            <p:ph type="body" sz="quarter" idx="11"/>
          </p:nvPr>
        </p:nvSpPr>
        <p:spPr>
          <a:xfrm>
            <a:off x="601678" y="6078214"/>
            <a:ext cx="5670027" cy="193899"/>
          </a:xfrm>
        </p:spPr>
        <p:txBody>
          <a:bodyPr/>
          <a:lstStyle>
            <a:lvl1pPr marL="0" indent="0">
              <a:buNone/>
              <a:defRPr sz="1400"/>
            </a:lvl1pPr>
          </a:lstStyle>
          <a:p>
            <a:pPr lvl="0"/>
            <a:r>
              <a:rPr lang="en-US" smtClean="0"/>
              <a:t>Click to edit Master text styles</a:t>
            </a:r>
          </a:p>
        </p:txBody>
      </p:sp>
      <p:sp>
        <p:nvSpPr>
          <p:cNvPr id="5" name="TextBox 4"/>
          <p:cNvSpPr txBox="1"/>
          <p:nvPr userDrawn="1"/>
        </p:nvSpPr>
        <p:spPr>
          <a:xfrm>
            <a:off x="591672" y="6349340"/>
            <a:ext cx="441052" cy="123111"/>
          </a:xfrm>
          <a:prstGeom prst="rect">
            <a:avLst/>
          </a:prstGeom>
          <a:noFill/>
        </p:spPr>
        <p:txBody>
          <a:bodyPr wrap="square" lIns="0" tIns="0" rIns="0" bIns="0" rtlCol="0">
            <a:spAutoFit/>
          </a:bodyPr>
          <a:lstStyle/>
          <a:p>
            <a:fld id="{B407DAFF-433B-45E8-A718-D1FBB70E57FD}" type="slidenum">
              <a:rPr lang="en-US" sz="800" smtClean="0">
                <a:solidFill>
                  <a:srgbClr val="292929">
                    <a:lumMod val="75000"/>
                    <a:lumOff val="25000"/>
                    <a:alpha val="99000"/>
                  </a:srgbClr>
                </a:solidFill>
              </a:rPr>
              <a:pPr/>
              <a:t>‹#›</a:t>
            </a:fld>
            <a:endParaRPr lang="en-US" sz="800" dirty="0" err="1" smtClean="0">
              <a:solidFill>
                <a:srgbClr val="292929">
                  <a:lumMod val="75000"/>
                  <a:lumOff val="25000"/>
                  <a:alpha val="99000"/>
                </a:srgbClr>
              </a:solidFill>
            </a:endParaRPr>
          </a:p>
        </p:txBody>
      </p:sp>
      <p:sp>
        <p:nvSpPr>
          <p:cNvPr id="6" name="TextBox 5"/>
          <p:cNvSpPr txBox="1"/>
          <p:nvPr userDrawn="1"/>
        </p:nvSpPr>
        <p:spPr>
          <a:xfrm>
            <a:off x="1021965" y="6349340"/>
            <a:ext cx="710005"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6/29/2011</a:t>
            </a:r>
          </a:p>
        </p:txBody>
      </p:sp>
      <p:sp>
        <p:nvSpPr>
          <p:cNvPr id="7" name="TextBox 6"/>
          <p:cNvSpPr txBox="1"/>
          <p:nvPr userDrawn="1"/>
        </p:nvSpPr>
        <p:spPr>
          <a:xfrm>
            <a:off x="580913" y="6486482"/>
            <a:ext cx="1366221" cy="123111"/>
          </a:xfrm>
          <a:prstGeom prst="rect">
            <a:avLst/>
          </a:prstGeom>
          <a:noFill/>
        </p:spPr>
        <p:txBody>
          <a:bodyPr wrap="square" lIns="0" tIns="0" rIns="0" bIns="0" rtlCol="0">
            <a:spAutoFit/>
          </a:bodyPr>
          <a:lstStyle/>
          <a:p>
            <a:r>
              <a:rPr lang="en-US" sz="800" dirty="0" smtClean="0">
                <a:solidFill>
                  <a:srgbClr val="292929">
                    <a:lumMod val="75000"/>
                    <a:lumOff val="25000"/>
                    <a:alpha val="99000"/>
                  </a:srgbClr>
                </a:solidFill>
              </a:rPr>
              <a:t>MICROSOFT CONFIDENTIAL</a:t>
            </a:r>
          </a:p>
        </p:txBody>
      </p:sp>
    </p:spTree>
    <p:extLst>
      <p:ext uri="{BB962C8B-B14F-4D97-AF65-F5344CB8AC3E}">
        <p14:creationId xmlns:p14="http://schemas.microsoft.com/office/powerpoint/2010/main" val="362914467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17283" y="3898900"/>
            <a:ext cx="1962441" cy="204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541991"/>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alkin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9964" y="2722608"/>
            <a:ext cx="10242549" cy="1523497"/>
          </a:xfrm>
        </p:spPr>
        <p:txBody>
          <a:bodyPr anchor="ctr">
            <a:noAutofit/>
          </a:bodyPr>
          <a:lstStyle>
            <a:lvl1pPr algn="ctr">
              <a:lnSpc>
                <a:spcPct val="90000"/>
              </a:lnSpc>
              <a:defRPr sz="6000" spc="-300" baseline="0">
                <a:solidFill>
                  <a:schemeClr val="accent6">
                    <a:alpha val="99000"/>
                  </a:schemeClr>
                </a:solidFill>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657982" y="5677392"/>
            <a:ext cx="10242550" cy="463255"/>
          </a:xfrm>
        </p:spPr>
        <p:txBody>
          <a:bodyPr>
            <a:noAutofit/>
          </a:bodyPr>
          <a:lstStyle>
            <a:lvl1pPr marL="0" indent="0" algn="l">
              <a:lnSpc>
                <a:spcPct val="90000"/>
              </a:lnSpc>
              <a:spcBef>
                <a:spcPts val="0"/>
              </a:spcBef>
              <a:buNone/>
              <a:defRPr sz="2000" b="1" cap="all" baseline="0">
                <a:solidFill>
                  <a:schemeClr val="tx1">
                    <a:lumMod val="75000"/>
                    <a:lumOff val="25000"/>
                    <a:alpha val="99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13" name="Text Placeholder 12"/>
          <p:cNvSpPr>
            <a:spLocks noGrp="1"/>
          </p:cNvSpPr>
          <p:nvPr>
            <p:ph type="body" sz="quarter" idx="10" hasCustomPrompt="1"/>
          </p:nvPr>
        </p:nvSpPr>
        <p:spPr>
          <a:xfrm>
            <a:off x="657982" y="6121400"/>
            <a:ext cx="5335587" cy="221599"/>
          </a:xfrm>
        </p:spPr>
        <p:txBody>
          <a:bodyPr/>
          <a:lstStyle>
            <a:lvl1pPr marL="0" indent="0">
              <a:buNone/>
              <a:defRPr sz="1600" baseline="0">
                <a:solidFill>
                  <a:schemeClr val="tx1">
                    <a:lumMod val="75000"/>
                    <a:lumOff val="25000"/>
                    <a:alpha val="99000"/>
                  </a:schemeClr>
                </a:solidFill>
              </a:defRPr>
            </a:lvl1pPr>
          </a:lstStyle>
          <a:p>
            <a:pPr lvl="0"/>
            <a:r>
              <a:rPr lang="en-US" dirty="0" smtClean="0"/>
              <a:t>Click to edit presenter and date</a:t>
            </a:r>
            <a:endParaRPr lang="en-US" dirty="0"/>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23192216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0526" y="371141"/>
            <a:ext cx="1308489" cy="275328"/>
          </a:xfrm>
          <a:prstGeom prst="rect">
            <a:avLst/>
          </a:prstGeom>
        </p:spPr>
      </p:pic>
    </p:spTree>
    <p:extLst>
      <p:ext uri="{BB962C8B-B14F-4D97-AF65-F5344CB8AC3E}">
        <p14:creationId xmlns:p14="http://schemas.microsoft.com/office/powerpoint/2010/main" val="1943602844"/>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0748514"/>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0">
                      <a:srgbClr val="FFFFFF"/>
                    </a:gs>
                    <a:gs pos="100000">
                      <a:srgbClr val="FFFFFF"/>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112" y="1447799"/>
            <a:ext cx="11149013" cy="1964301"/>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6"/>
            <a:ext cx="12188826"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63012050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6.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theme" Target="../theme/theme4.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theme" Target="../theme/theme7.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25" r:id="rId12"/>
    <p:sldLayoutId id="2147483726" r:id="rId13"/>
    <p:sldLayoutId id="2147483727" r:id="rId14"/>
    <p:sldLayoutId id="2147483728" r:id="rId15"/>
    <p:sldLayoutId id="2147483729" r:id="rId16"/>
    <p:sldLayoutId id="2147483732" r:id="rId17"/>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21" r:id="rId1"/>
    <p:sldLayoutId id="2147483724" r:id="rId2"/>
    <p:sldLayoutId id="2147483753" r:id="rId3"/>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8825435"/>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duotone>
              <a:prstClr val="black"/>
              <a:schemeClr val="accent4">
                <a:tint val="45000"/>
                <a:satMod val="400000"/>
              </a:schemeClr>
            </a:duotone>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4" y="1447800"/>
            <a:ext cx="11149012" cy="2000548"/>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0770895"/>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8" r:id="rId13"/>
    <p:sldLayoutId id="2147483769" r:id="rId14"/>
    <p:sldLayoutId id="2147483770" r:id="rId15"/>
    <p:sldLayoutId id="2147483771" r:id="rId16"/>
    <p:sldLayoutId id="2147483772" r:id="rId17"/>
    <p:sldLayoutId id="2147483773" r:id="rId18"/>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1"/>
            <a:ext cx="11149013"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114" y="1905000"/>
            <a:ext cx="11149011" cy="1618905"/>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2164768"/>
      </p:ext>
    </p:extLst>
  </p:cSld>
  <p:clrMap bg1="dk1" tx1="lt1" bg2="dk2" tx2="lt2" accent1="accent1" accent2="accent2" accent3="accent3" accent4="accent4" accent5="accent5" accent6="accent6" hlink="hlink" folHlink="folHlink"/>
  <p:sldLayoutIdLst>
    <p:sldLayoutId id="2147483775" r:id="rId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a:ln w="3175">
            <a:noFill/>
          </a:ln>
          <a:gradFill flip="none" rotWithShape="1">
            <a:gsLst>
              <a:gs pos="0">
                <a:schemeClr val="bg1"/>
              </a:gs>
              <a:gs pos="86000">
                <a:schemeClr val="bg1"/>
              </a:gs>
            </a:gsLst>
            <a:lin ang="5400000" scaled="0"/>
            <a:tileRect/>
          </a:gradFill>
          <a:effectLst/>
          <a:latin typeface="Segoe UI Semibold" pitchFamily="34" charset="0"/>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2400" b="0" kern="1200">
          <a:gradFill>
            <a:gsLst>
              <a:gs pos="0">
                <a:srgbClr val="000000"/>
              </a:gs>
              <a:gs pos="86000">
                <a:srgbClr val="000000"/>
              </a:gs>
            </a:gsLst>
            <a:lin ang="5400000" scaled="0"/>
          </a:gradFill>
          <a:latin typeface="Consolas" pitchFamily="49" charset="0"/>
          <a:ea typeface="+mn-ea"/>
          <a:cs typeface="Consolas" pitchFamily="49" charset="0"/>
        </a:defRPr>
      </a:lvl1pPr>
      <a:lvl2pPr marL="384954" indent="-7937" algn="l" defTabSz="914363" rtl="0" eaLnBrk="1" latinLnBrk="0" hangingPunct="1">
        <a:lnSpc>
          <a:spcPct val="90000"/>
        </a:lnSpc>
        <a:spcBef>
          <a:spcPct val="20000"/>
        </a:spcBef>
        <a:buFont typeface="Arial" pitchFamily="34" charset="0"/>
        <a:buNone/>
        <a:defRPr sz="2000" b="0" kern="1200">
          <a:gradFill>
            <a:gsLst>
              <a:gs pos="0">
                <a:srgbClr val="000000"/>
              </a:gs>
              <a:gs pos="86000">
                <a:srgbClr val="000000"/>
              </a:gs>
            </a:gsLst>
            <a:lin ang="5400000" scaled="0"/>
          </a:gradFill>
          <a:latin typeface="Consolas" pitchFamily="49" charset="0"/>
          <a:ea typeface="+mn-ea"/>
          <a:cs typeface="Consolas" pitchFamily="49" charset="0"/>
        </a:defRPr>
      </a:lvl2pPr>
      <a:lvl3pPr marL="761970"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094009" indent="7937"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426047" indent="0" algn="l" defTabSz="914363" rtl="0" eaLnBrk="1" latinLnBrk="0" hangingPunct="1">
        <a:lnSpc>
          <a:spcPct val="90000"/>
        </a:lnSpc>
        <a:spcBef>
          <a:spcPct val="20000"/>
        </a:spcBef>
        <a:buFont typeface="Arial" pitchFamily="34" charset="0"/>
        <a:buNone/>
        <a:defRPr sz="1800" b="0" kern="1200">
          <a:gradFill>
            <a:gsLst>
              <a:gs pos="0">
                <a:srgbClr val="000000"/>
              </a:gs>
              <a:gs pos="86000">
                <a:srgbClr val="000000"/>
              </a:gs>
            </a:gsLst>
            <a:lin ang="5400000" scaled="0"/>
          </a:gradFill>
          <a:latin typeface="Consolas" pitchFamily="49" charset="0"/>
          <a:ea typeface="+mn-ea"/>
          <a:cs typeface="Consolas"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112" y="228600"/>
            <a:ext cx="11149013" cy="60939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519113" y="1447800"/>
            <a:ext cx="11149012"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5243304"/>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660" y="196326"/>
            <a:ext cx="11149013" cy="1163637"/>
          </a:xfrm>
          <a:prstGeom prst="rect">
            <a:avLst/>
          </a:prstGeom>
        </p:spPr>
        <p:txBody>
          <a:bodyPr vert="horz" wrap="square"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05177" y="1684476"/>
            <a:ext cx="11149012" cy="1551194"/>
          </a:xfrm>
          <a:prstGeom prst="rect">
            <a:avLst/>
          </a:prstGeom>
        </p:spPr>
        <p:txBody>
          <a:bodyPr vert="horz" wrap="square"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877497"/>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Lst>
  <p:transition>
    <p:fade/>
  </p:transition>
  <p:hf hdr="0"/>
  <p:txStyles>
    <p:titleStyle>
      <a:lvl1pPr algn="l" defTabSz="914363" rtl="0" eaLnBrk="1" latinLnBrk="0" hangingPunct="1">
        <a:lnSpc>
          <a:spcPct val="90000"/>
        </a:lnSpc>
        <a:spcBef>
          <a:spcPct val="0"/>
        </a:spcBef>
        <a:buNone/>
        <a:defRPr lang="en-US" sz="4800" b="0" kern="1200" cap="none" spc="-200" baseline="0" dirty="0" smtClean="0">
          <a:ln w="3175">
            <a:noFill/>
          </a:ln>
          <a:solidFill>
            <a:schemeClr val="accent6">
              <a:alpha val="98824"/>
            </a:schemeClr>
          </a:solidFill>
          <a:effectLst/>
          <a:latin typeface="Segoe UI Light" pitchFamily="34" charset="0"/>
          <a:ea typeface="+mn-ea"/>
          <a:cs typeface="Arial" charset="0"/>
        </a:defRPr>
      </a:lvl1pPr>
    </p:titleStyle>
    <p:bodyStyle>
      <a:lvl1pPr marL="460375" indent="-460375" algn="l" defTabSz="914363" rtl="0" eaLnBrk="1" latinLnBrk="0" hangingPunct="1">
        <a:lnSpc>
          <a:spcPct val="90000"/>
        </a:lnSpc>
        <a:spcBef>
          <a:spcPct val="20000"/>
        </a:spcBef>
        <a:buClr>
          <a:srgbClr val="00DCFF"/>
        </a:buClr>
        <a:buSzPct val="90000"/>
        <a:buFont typeface="Arial" pitchFamily="34" charset="0"/>
        <a:buChar char="•"/>
        <a:defRPr sz="2400" kern="1200">
          <a:solidFill>
            <a:schemeClr val="tx1">
              <a:lumMod val="75000"/>
              <a:lumOff val="25000"/>
              <a:alpha val="99000"/>
            </a:schemeClr>
          </a:solidFill>
          <a:latin typeface="+mn-lt"/>
          <a:ea typeface="+mn-ea"/>
          <a:cs typeface="+mn-cs"/>
        </a:defRPr>
      </a:lvl1pPr>
      <a:lvl2pPr marL="855663" indent="-395288" algn="l" defTabSz="914363" rtl="0" eaLnBrk="1" latinLnBrk="0" hangingPunct="1">
        <a:lnSpc>
          <a:spcPct val="90000"/>
        </a:lnSpc>
        <a:spcBef>
          <a:spcPct val="20000"/>
        </a:spcBef>
        <a:buClr>
          <a:srgbClr val="00DCFF"/>
        </a:buClr>
        <a:buSzPct val="90000"/>
        <a:buFont typeface="Arial" pitchFamily="34" charset="0"/>
        <a:buChar char="•"/>
        <a:defRPr sz="2000" kern="1200">
          <a:solidFill>
            <a:schemeClr val="tx1">
              <a:lumMod val="75000"/>
              <a:lumOff val="25000"/>
              <a:alpha val="99000"/>
            </a:schemeClr>
          </a:solidFill>
          <a:latin typeface="+mn-lt"/>
          <a:ea typeface="+mn-ea"/>
          <a:cs typeface="+mn-cs"/>
        </a:defRPr>
      </a:lvl2pPr>
      <a:lvl3pPr marL="1258888" indent="-403225" algn="l" defTabSz="914363" rtl="0" eaLnBrk="1" latinLnBrk="0" hangingPunct="1">
        <a:lnSpc>
          <a:spcPct val="90000"/>
        </a:lnSpc>
        <a:spcBef>
          <a:spcPct val="20000"/>
        </a:spcBef>
        <a:buClr>
          <a:srgbClr val="00DCFF"/>
        </a:buClr>
        <a:buSzPct val="90000"/>
        <a:buFont typeface="Arial" pitchFamily="34" charset="0"/>
        <a:buChar char="•"/>
        <a:defRPr sz="1800" kern="1200">
          <a:solidFill>
            <a:schemeClr val="tx1">
              <a:lumMod val="75000"/>
              <a:lumOff val="25000"/>
              <a:alpha val="99000"/>
            </a:schemeClr>
          </a:solidFill>
          <a:latin typeface="+mn-lt"/>
          <a:ea typeface="+mn-ea"/>
          <a:cs typeface="+mn-cs"/>
        </a:defRPr>
      </a:lvl3pPr>
      <a:lvl4pPr marL="1604963" indent="-346075"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4pPr>
      <a:lvl5pPr marL="1941513" indent="-336550" algn="l" defTabSz="914363" rtl="0" eaLnBrk="1" latinLnBrk="0" hangingPunct="1">
        <a:lnSpc>
          <a:spcPct val="90000"/>
        </a:lnSpc>
        <a:spcBef>
          <a:spcPct val="20000"/>
        </a:spcBef>
        <a:buClr>
          <a:srgbClr val="00DCFF"/>
        </a:buClr>
        <a:buSzPct val="90000"/>
        <a:buFont typeface="Arial" pitchFamily="34" charset="0"/>
        <a:buChar char="•"/>
        <a:defRPr sz="1600" kern="1200">
          <a:solidFill>
            <a:schemeClr val="tx1">
              <a:lumMod val="75000"/>
              <a:lumOff val="25000"/>
              <a:alpha val="99000"/>
            </a:schemeClr>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_BUILD"/><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66.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6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go.microsoft.com/fwlink/?LinkId=228422" TargetMode="External"/><Relationship Id="rId7" Type="http://schemas.openxmlformats.org/officeDocument/2006/relationships/diagramColors" Target="../diagrams/colors1.xml"/><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go.microsoft.com/fwlink/?LinkId=228422" TargetMode="External"/><Relationship Id="rId2" Type="http://schemas.openxmlformats.org/officeDocument/2006/relationships/hyperlink" Target="http://developer.xboxlive.com/" TargetMode="External"/><Relationship Id="rId1" Type="http://schemas.openxmlformats.org/officeDocument/2006/relationships/slideLayout" Target="../slideLayouts/slideLayout3.xml"/><Relationship Id="rId4" Type="http://schemas.openxmlformats.org/officeDocument/2006/relationships/hyperlink" Target="http://msdn.microsoft.com/directx"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bldw.in/SessionFeedback" TargetMode="External"/><Relationship Id="rId2" Type="http://schemas.openxmlformats.org/officeDocument/2006/relationships/hyperlink" Target="http://forums.dev.windows.co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Building </a:t>
            </a:r>
            <a:r>
              <a:rPr lang="en-US" dirty="0" smtClean="0">
                <a:solidFill>
                  <a:srgbClr val="65BC46"/>
                </a:solidFill>
              </a:rPr>
              <a:t>Xbox LIVE Games</a:t>
            </a:r>
            <a:r>
              <a:rPr lang="en-US" dirty="0" smtClean="0"/>
              <a:t/>
            </a:r>
            <a:br>
              <a:rPr lang="en-US" dirty="0" smtClean="0"/>
            </a:br>
            <a:r>
              <a:rPr lang="en-US" dirty="0" smtClean="0"/>
              <a:t>for Windows 8</a:t>
            </a:r>
            <a:endParaRPr lang="en-US" dirty="0"/>
          </a:p>
        </p:txBody>
      </p:sp>
      <p:sp>
        <p:nvSpPr>
          <p:cNvPr id="3" name="Subtitle 2"/>
          <p:cNvSpPr>
            <a:spLocks noGrp="1"/>
          </p:cNvSpPr>
          <p:nvPr>
            <p:ph type="subTitle" idx="1"/>
          </p:nvPr>
        </p:nvSpPr>
        <p:spPr>
          <a:xfrm>
            <a:off x="2675732" y="3721123"/>
            <a:ext cx="6840536" cy="463255"/>
          </a:xfrm>
        </p:spPr>
        <p:txBody>
          <a:bodyPr/>
          <a:lstStyle/>
          <a:p>
            <a:r>
              <a:rPr lang="en-US" dirty="0" smtClean="0">
                <a:latin typeface="+mj-lt"/>
              </a:rPr>
              <a:t>Avi Ben-Menahem</a:t>
            </a:r>
          </a:p>
          <a:p>
            <a:r>
              <a:rPr lang="en-US" dirty="0" smtClean="0"/>
              <a:t>Principal Program Manager Lead</a:t>
            </a:r>
          </a:p>
          <a:p>
            <a:r>
              <a:rPr lang="en-US" dirty="0" smtClean="0"/>
              <a:t>Microsoft Corporation</a:t>
            </a:r>
            <a:endParaRPr lang="en-US" dirty="0"/>
          </a:p>
        </p:txBody>
      </p:sp>
      <p:sp>
        <p:nvSpPr>
          <p:cNvPr id="9" name="Text Placeholder 8"/>
          <p:cNvSpPr>
            <a:spLocks noGrp="1"/>
          </p:cNvSpPr>
          <p:nvPr>
            <p:ph type="body" sz="quarter" idx="10"/>
          </p:nvPr>
        </p:nvSpPr>
        <p:spPr/>
        <p:txBody>
          <a:bodyPr/>
          <a:lstStyle/>
          <a:p>
            <a:r>
              <a:rPr lang="en-US" dirty="0"/>
              <a:t>PLAT-756T</a:t>
            </a:r>
          </a:p>
        </p:txBody>
      </p:sp>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647" b="99422" l="2465" r="96831"/>
                    </a14:imgEffect>
                  </a14:imgLayer>
                </a14:imgProps>
              </a:ext>
              <a:ext uri="{28A0092B-C50C-407E-A947-70E740481C1C}">
                <a14:useLocalDpi xmlns:a14="http://schemas.microsoft.com/office/drawing/2010/main" val="0"/>
              </a:ext>
            </a:extLst>
          </a:blip>
          <a:srcRect/>
          <a:stretch>
            <a:fillRect/>
          </a:stretch>
        </p:blipFill>
        <p:spPr bwMode="auto">
          <a:xfrm>
            <a:off x="66260" y="3449638"/>
            <a:ext cx="2609977" cy="3179761"/>
          </a:xfrm>
          <a:prstGeom prst="rect">
            <a:avLst/>
          </a:prstGeom>
          <a:noFill/>
          <a:ln>
            <a:noFill/>
          </a:ln>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81134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7947" cy="685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0590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1"/>
            <a:ext cx="12197949" cy="685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48049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795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68393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795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74286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1"/>
            <a:ext cx="12197949" cy="6857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3458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795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59694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Pinball FX 2 </a:t>
            </a:r>
            <a:r>
              <a:rPr lang="en-US" dirty="0"/>
              <a:t>on Windows 8</a:t>
            </a:r>
          </a:p>
        </p:txBody>
      </p:sp>
      <p:sp>
        <p:nvSpPr>
          <p:cNvPr id="3" name="Subtitle 2"/>
          <p:cNvSpPr>
            <a:spLocks noGrp="1"/>
          </p:cNvSpPr>
          <p:nvPr>
            <p:ph type="subTitle" idx="1"/>
          </p:nvPr>
        </p:nvSpPr>
        <p:spPr/>
        <p:txBody>
          <a:bodyPr/>
          <a:lstStyle/>
          <a:p>
            <a:r>
              <a:rPr lang="en-US" dirty="0" smtClean="0">
                <a:latin typeface="+mj-lt"/>
              </a:rPr>
              <a:t>Avi Ben-Menahem</a:t>
            </a:r>
          </a:p>
          <a:p>
            <a:r>
              <a:rPr lang="en-US" dirty="0" smtClean="0"/>
              <a:t>Microsoft </a:t>
            </a:r>
            <a:r>
              <a:rPr lang="en-US" dirty="0"/>
              <a:t>Corporation</a:t>
            </a:r>
          </a:p>
        </p:txBody>
      </p:sp>
      <p:sp>
        <p:nvSpPr>
          <p:cNvPr id="4" name="Text Placeholder 3"/>
          <p:cNvSpPr>
            <a:spLocks noGrp="1"/>
          </p:cNvSpPr>
          <p:nvPr>
            <p:ph type="body" sz="quarter" idx="10"/>
          </p:nvPr>
        </p:nvSpPr>
        <p:spPr/>
        <p:txBody>
          <a:bodyPr/>
          <a:lstStyle/>
          <a:p>
            <a:r>
              <a:rPr lang="en-US" dirty="0" smtClean="0"/>
              <a:t>demo </a:t>
            </a:r>
            <a:endParaRPr lang="en-US" dirty="0"/>
          </a:p>
        </p:txBody>
      </p:sp>
    </p:spTree>
    <p:extLst>
      <p:ext uri="{BB962C8B-B14F-4D97-AF65-F5344CB8AC3E}">
        <p14:creationId xmlns:p14="http://schemas.microsoft.com/office/powerpoint/2010/main" val="157749549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519112" y="245225"/>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solidFill>
                  <a:schemeClr val="tx1"/>
                </a:solidFill>
              </a:rPr>
              <a:t>Xbox LIVE on Windows 8</a:t>
            </a:r>
            <a:br>
              <a:rPr lang="en-US" dirty="0" smtClean="0">
                <a:solidFill>
                  <a:schemeClr val="tx1"/>
                </a:solidFill>
              </a:rPr>
            </a:br>
            <a:r>
              <a:rPr lang="en-US" sz="3600" dirty="0" smtClean="0">
                <a:solidFill>
                  <a:schemeClr val="tx1"/>
                </a:solidFill>
                <a:latin typeface="+mn-lt"/>
              </a:rPr>
              <a:t>A Complete Development Platform</a:t>
            </a:r>
            <a:endParaRPr lang="en-US" dirty="0">
              <a:solidFill>
                <a:schemeClr val="tx1"/>
              </a:solidFill>
              <a:latin typeface="+mn-lt"/>
            </a:endParaRPr>
          </a:p>
        </p:txBody>
      </p:sp>
      <p:grpSp>
        <p:nvGrpSpPr>
          <p:cNvPr id="6" name="Group 5"/>
          <p:cNvGrpSpPr/>
          <p:nvPr/>
        </p:nvGrpSpPr>
        <p:grpSpPr>
          <a:xfrm>
            <a:off x="-8238" y="1682404"/>
            <a:ext cx="11676364" cy="4442535"/>
            <a:chOff x="-8238" y="1682404"/>
            <a:chExt cx="11676364" cy="4442535"/>
          </a:xfrm>
        </p:grpSpPr>
        <p:pic>
          <p:nvPicPr>
            <p:cNvPr id="1026" name="Picture 2" descr="http://arts-wallpapers.com/wordpress/wp-content/uploads/2011/04/2011-Gears-of-War-3-Wallpapers-HD-Desktop-Wallpapers-2011_gears_of_war_3-1400x10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897" y="2434002"/>
              <a:ext cx="3635229" cy="2726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8238" y="1682404"/>
              <a:ext cx="11676364" cy="4442535"/>
              <a:chOff x="-8238" y="1682404"/>
              <a:chExt cx="11676364" cy="4442535"/>
            </a:xfrm>
          </p:grpSpPr>
          <p:grpSp>
            <p:nvGrpSpPr>
              <p:cNvPr id="51" name="Group 50"/>
              <p:cNvGrpSpPr/>
              <p:nvPr/>
            </p:nvGrpSpPr>
            <p:grpSpPr>
              <a:xfrm>
                <a:off x="-8238" y="1682404"/>
                <a:ext cx="11676364" cy="646708"/>
                <a:chOff x="-8238" y="1682403"/>
                <a:chExt cx="11676364" cy="1293411"/>
              </a:xfrm>
            </p:grpSpPr>
            <p:sp>
              <p:nvSpPr>
                <p:cNvPr id="56" name="Rectangle 55"/>
                <p:cNvSpPr/>
                <p:nvPr/>
              </p:nvSpPr>
              <p:spPr>
                <a:xfrm>
                  <a:off x="1207370" y="1682405"/>
                  <a:ext cx="10460755" cy="1293409"/>
                </a:xfrm>
                <a:prstGeom prst="rect">
                  <a:avLst/>
                </a:prstGeom>
                <a:solidFill>
                  <a:srgbClr val="59CC0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800" dirty="0">
                      <a:solidFill>
                        <a:schemeClr val="tx1"/>
                      </a:solidFill>
                      <a:latin typeface="Segoe UI" pitchFamily="34" charset="0"/>
                      <a:ea typeface="Segoe UI" pitchFamily="34" charset="0"/>
                      <a:cs typeface="Segoe UI" pitchFamily="34" charset="0"/>
                    </a:rPr>
                    <a:t>Comprehensive, Proven Xbox LIVE Feature Set</a:t>
                  </a:r>
                </a:p>
              </p:txBody>
            </p:sp>
            <p:sp>
              <p:nvSpPr>
                <p:cNvPr id="62" name="Diagonal Stripe 61"/>
                <p:cNvSpPr/>
                <p:nvPr/>
              </p:nvSpPr>
              <p:spPr>
                <a:xfrm rot="5400000">
                  <a:off x="180187" y="1946780"/>
                  <a:ext cx="1293406" cy="764662"/>
                </a:xfrm>
                <a:prstGeom prst="diagStripe">
                  <a:avLst>
                    <a:gd name="adj" fmla="val 1473"/>
                  </a:avLst>
                </a:prstGeom>
                <a:solidFill>
                  <a:srgbClr val="8FF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3" name="Rectangle 62"/>
                <p:cNvSpPr/>
                <p:nvPr/>
              </p:nvSpPr>
              <p:spPr>
                <a:xfrm>
                  <a:off x="-8238" y="1682403"/>
                  <a:ext cx="835129" cy="646705"/>
                </a:xfrm>
                <a:prstGeom prst="rect">
                  <a:avLst/>
                </a:prstGeom>
                <a:solidFill>
                  <a:srgbClr val="59CC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Isosceles Triangle 63"/>
                <p:cNvSpPr/>
                <p:nvPr/>
              </p:nvSpPr>
              <p:spPr>
                <a:xfrm rot="16200000">
                  <a:off x="10838575" y="2146262"/>
                  <a:ext cx="1293406" cy="365697"/>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rgbClr val="2F4A9E"/>
                    </a:solidFill>
                    <a:latin typeface="Segoe UI" pitchFamily="34" charset="0"/>
                    <a:ea typeface="Segoe UI" pitchFamily="34" charset="0"/>
                    <a:cs typeface="Segoe UI" pitchFamily="34" charset="0"/>
                  </a:endParaRPr>
                </a:p>
              </p:txBody>
            </p:sp>
          </p:grpSp>
          <p:sp>
            <p:nvSpPr>
              <p:cNvPr id="26" name="Rectangle 25"/>
              <p:cNvSpPr/>
              <p:nvPr/>
            </p:nvSpPr>
            <p:spPr>
              <a:xfrm>
                <a:off x="519112" y="2906750"/>
                <a:ext cx="4934989" cy="2759730"/>
              </a:xfrm>
              <a:prstGeom prst="rect">
                <a:avLst/>
              </a:prstGeom>
            </p:spPr>
            <p:txBody>
              <a:bodyPr wrap="square">
                <a:spAutoFit/>
              </a:bodyPr>
              <a:lstStyle/>
              <a:p>
                <a:pPr marL="285750" indent="-285750">
                  <a:lnSpc>
                    <a:spcPts val="2600"/>
                  </a:lnSpc>
                  <a:buFont typeface="Wingdings" pitchFamily="2" charset="2"/>
                  <a:buChar char="ü"/>
                </a:pPr>
                <a:r>
                  <a:rPr lang="en-US" sz="2400" dirty="0">
                    <a:latin typeface="Segoe UI" pitchFamily="34" charset="0"/>
                    <a:ea typeface="Segoe UI" pitchFamily="34" charset="0"/>
                    <a:cs typeface="Segoe UI" pitchFamily="34" charset="0"/>
                  </a:rPr>
                  <a:t>Multiplayer</a:t>
                </a:r>
              </a:p>
              <a:p>
                <a:pPr marL="285750" indent="-285750">
                  <a:lnSpc>
                    <a:spcPts val="2600"/>
                  </a:lnSpc>
                  <a:buFont typeface="Wingdings" pitchFamily="2" charset="2"/>
                  <a:buChar char="ü"/>
                </a:pPr>
                <a:r>
                  <a:rPr lang="en-US" sz="2400" dirty="0">
                    <a:latin typeface="Segoe UI" pitchFamily="34" charset="0"/>
                    <a:ea typeface="Segoe UI" pitchFamily="34" charset="0"/>
                    <a:cs typeface="Segoe UI" pitchFamily="34" charset="0"/>
                  </a:rPr>
                  <a:t>Achievements &amp; Gamerscore</a:t>
                </a:r>
              </a:p>
              <a:p>
                <a:pPr marL="285750" indent="-285750">
                  <a:lnSpc>
                    <a:spcPts val="2600"/>
                  </a:lnSpc>
                  <a:buFont typeface="Wingdings" pitchFamily="2" charset="2"/>
                  <a:buChar char="ü"/>
                </a:pPr>
                <a:r>
                  <a:rPr lang="en-US" sz="2400" dirty="0" smtClean="0">
                    <a:latin typeface="Segoe UI" pitchFamily="34" charset="0"/>
                    <a:ea typeface="Segoe UI" pitchFamily="34" charset="0"/>
                    <a:cs typeface="Segoe UI" pitchFamily="34" charset="0"/>
                  </a:rPr>
                  <a:t>Avatars</a:t>
                </a:r>
                <a:endParaRPr lang="en-US" sz="2400" dirty="0">
                  <a:latin typeface="Segoe UI" pitchFamily="34" charset="0"/>
                  <a:ea typeface="Segoe UI" pitchFamily="34" charset="0"/>
                  <a:cs typeface="Segoe UI" pitchFamily="34" charset="0"/>
                </a:endParaRPr>
              </a:p>
              <a:p>
                <a:pPr marL="285750" indent="-285750">
                  <a:lnSpc>
                    <a:spcPts val="2600"/>
                  </a:lnSpc>
                  <a:buFont typeface="Wingdings" pitchFamily="2" charset="2"/>
                  <a:buChar char="ü"/>
                </a:pPr>
                <a:r>
                  <a:rPr lang="en-US" sz="2400" dirty="0">
                    <a:latin typeface="Segoe UI" pitchFamily="34" charset="0"/>
                    <a:ea typeface="Segoe UI" pitchFamily="34" charset="0"/>
                    <a:cs typeface="Segoe UI" pitchFamily="34" charset="0"/>
                  </a:rPr>
                  <a:t>Friends List &amp; </a:t>
                </a:r>
                <a:r>
                  <a:rPr lang="en-US" sz="2400" dirty="0" smtClean="0">
                    <a:latin typeface="Segoe UI" pitchFamily="34" charset="0"/>
                    <a:ea typeface="Segoe UI" pitchFamily="34" charset="0"/>
                    <a:cs typeface="Segoe UI" pitchFamily="34" charset="0"/>
                  </a:rPr>
                  <a:t>Community</a:t>
                </a:r>
              </a:p>
              <a:p>
                <a:pPr marL="285750" indent="-285750">
                  <a:lnSpc>
                    <a:spcPts val="2600"/>
                  </a:lnSpc>
                  <a:buFont typeface="Wingdings" pitchFamily="2" charset="2"/>
                  <a:buChar char="ü"/>
                </a:pPr>
                <a:r>
                  <a:rPr lang="en-US" sz="2400" dirty="0">
                    <a:latin typeface="Segoe UI" pitchFamily="34" charset="0"/>
                    <a:ea typeface="Segoe UI" pitchFamily="34" charset="0"/>
                    <a:cs typeface="Segoe UI" pitchFamily="34" charset="0"/>
                  </a:rPr>
                  <a:t>Roaming Save </a:t>
                </a:r>
                <a:r>
                  <a:rPr lang="en-US" sz="2400" dirty="0" smtClean="0">
                    <a:latin typeface="Segoe UI" pitchFamily="34" charset="0"/>
                    <a:ea typeface="Segoe UI" pitchFamily="34" charset="0"/>
                    <a:cs typeface="Segoe UI" pitchFamily="34" charset="0"/>
                  </a:rPr>
                  <a:t>State</a:t>
                </a:r>
              </a:p>
              <a:p>
                <a:pPr marL="285750" indent="-285750">
                  <a:lnSpc>
                    <a:spcPts val="2600"/>
                  </a:lnSpc>
                  <a:buFont typeface="Wingdings" pitchFamily="2" charset="2"/>
                  <a:buChar char="ü"/>
                </a:pPr>
                <a:r>
                  <a:rPr lang="en-US" sz="2400" dirty="0" smtClean="0">
                    <a:latin typeface="Segoe UI" pitchFamily="34" charset="0"/>
                    <a:ea typeface="Segoe UI" pitchFamily="34" charset="0"/>
                    <a:cs typeface="Segoe UI" pitchFamily="34" charset="0"/>
                  </a:rPr>
                  <a:t>Title Managed Storage</a:t>
                </a:r>
                <a:endParaRPr lang="en-US" sz="2400" dirty="0">
                  <a:latin typeface="Segoe UI" pitchFamily="34" charset="0"/>
                  <a:ea typeface="Segoe UI" pitchFamily="34" charset="0"/>
                  <a:cs typeface="Segoe UI" pitchFamily="34" charset="0"/>
                </a:endParaRPr>
              </a:p>
              <a:p>
                <a:pPr marL="285750" indent="-285750">
                  <a:lnSpc>
                    <a:spcPts val="2600"/>
                  </a:lnSpc>
                  <a:buFont typeface="Wingdings" pitchFamily="2" charset="2"/>
                  <a:buChar char="ü"/>
                </a:pPr>
                <a:r>
                  <a:rPr lang="en-US" sz="2400" dirty="0" smtClean="0">
                    <a:latin typeface="Segoe UI" pitchFamily="34" charset="0"/>
                    <a:ea typeface="Segoe UI" pitchFamily="34" charset="0"/>
                    <a:cs typeface="Segoe UI" pitchFamily="34" charset="0"/>
                  </a:rPr>
                  <a:t>Beacons</a:t>
                </a:r>
              </a:p>
              <a:p>
                <a:pPr marL="285750" indent="-285750">
                  <a:lnSpc>
                    <a:spcPts val="2600"/>
                  </a:lnSpc>
                  <a:buFont typeface="Wingdings" pitchFamily="2" charset="2"/>
                  <a:buChar char="ü"/>
                </a:pPr>
                <a:r>
                  <a:rPr lang="en-US" sz="2400" dirty="0" smtClean="0">
                    <a:latin typeface="Segoe UI" pitchFamily="34" charset="0"/>
                    <a:ea typeface="Segoe UI" pitchFamily="34" charset="0"/>
                    <a:cs typeface="Segoe UI" pitchFamily="34" charset="0"/>
                  </a:rPr>
                  <a:t>Avatar Awards</a:t>
                </a:r>
                <a:endParaRPr lang="en-US" sz="2400" dirty="0">
                  <a:latin typeface="Segoe UI" pitchFamily="34" charset="0"/>
                  <a:ea typeface="Segoe UI" pitchFamily="34" charset="0"/>
                  <a:cs typeface="Segoe UI" pitchFamily="34" charset="0"/>
                </a:endParaRPr>
              </a:p>
            </p:txBody>
          </p:sp>
          <p:pic>
            <p:nvPicPr>
              <p:cNvPr id="44" name="Picture 4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555" y="5486764"/>
                <a:ext cx="4019550" cy="638175"/>
              </a:xfrm>
              <a:prstGeom prst="rect">
                <a:avLst/>
              </a:prstGeom>
              <a:ln>
                <a:noFill/>
              </a:ln>
              <a:effectLst>
                <a:outerShdw blurRad="292100" dist="139700" dir="2700000" algn="tl" rotWithShape="0">
                  <a:srgbClr val="333333">
                    <a:alpha val="65000"/>
                  </a:srgbClr>
                </a:outerShdw>
              </a:effectLst>
            </p:spPr>
          </p:pic>
        </p:grpSp>
        <p:pic>
          <p:nvPicPr>
            <p:cNvPr id="2"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20" b="100000" l="0" r="100000"/>
                      </a14:imgEffect>
                    </a14:imgLayer>
                  </a14:imgProps>
                </a:ext>
                <a:ext uri="{28A0092B-C50C-407E-A947-70E740481C1C}">
                  <a14:useLocalDpi xmlns:a14="http://schemas.microsoft.com/office/drawing/2010/main" val="0"/>
                </a:ext>
              </a:extLst>
            </a:blip>
            <a:srcRect/>
            <a:stretch>
              <a:fillRect/>
            </a:stretch>
          </p:blipFill>
          <p:spPr bwMode="auto">
            <a:xfrm>
              <a:off x="5895931" y="2252932"/>
              <a:ext cx="2308000" cy="3124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89503"/>
                      </a14:imgEffect>
                    </a14:imgLayer>
                  </a14:imgProps>
                </a:ext>
                <a:ext uri="{28A0092B-C50C-407E-A947-70E740481C1C}">
                  <a14:useLocalDpi xmlns:a14="http://schemas.microsoft.com/office/drawing/2010/main" val="0"/>
                </a:ext>
              </a:extLst>
            </a:blip>
            <a:srcRect/>
            <a:stretch>
              <a:fillRect/>
            </a:stretch>
          </p:blipFill>
          <p:spPr bwMode="auto">
            <a:xfrm>
              <a:off x="4515778" y="2329112"/>
              <a:ext cx="1724025" cy="31051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3757709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solidFill>
                  <a:schemeClr val="tx1"/>
                </a:solidFill>
              </a:rPr>
              <a:t>Xbox LIVE on Windows 8</a:t>
            </a:r>
            <a:br>
              <a:rPr lang="en-US" dirty="0" smtClean="0">
                <a:solidFill>
                  <a:schemeClr val="tx1"/>
                </a:solidFill>
              </a:rPr>
            </a:br>
            <a:r>
              <a:rPr lang="en-US" sz="3600" dirty="0" smtClean="0">
                <a:solidFill>
                  <a:schemeClr val="tx1"/>
                </a:solidFill>
                <a:latin typeface="+mn-lt"/>
              </a:rPr>
              <a:t>A Complete Development Platform</a:t>
            </a:r>
            <a:endParaRPr lang="en-US" dirty="0">
              <a:solidFill>
                <a:schemeClr val="tx1"/>
              </a:solidFill>
              <a:latin typeface="+mn-lt"/>
            </a:endParaRPr>
          </a:p>
        </p:txBody>
      </p:sp>
      <p:grpSp>
        <p:nvGrpSpPr>
          <p:cNvPr id="51" name="Group 50"/>
          <p:cNvGrpSpPr/>
          <p:nvPr/>
        </p:nvGrpSpPr>
        <p:grpSpPr>
          <a:xfrm>
            <a:off x="-8238" y="1682404"/>
            <a:ext cx="11676364" cy="646708"/>
            <a:chOff x="-8238" y="1682403"/>
            <a:chExt cx="11676364" cy="1293411"/>
          </a:xfrm>
        </p:grpSpPr>
        <p:sp>
          <p:nvSpPr>
            <p:cNvPr id="56" name="Rectangle 55"/>
            <p:cNvSpPr/>
            <p:nvPr/>
          </p:nvSpPr>
          <p:spPr>
            <a:xfrm>
              <a:off x="1207370" y="1682405"/>
              <a:ext cx="10460755" cy="1293409"/>
            </a:xfrm>
            <a:prstGeom prst="rect">
              <a:avLst/>
            </a:prstGeom>
            <a:solidFill>
              <a:srgbClr val="59CC0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800" dirty="0">
                  <a:solidFill>
                    <a:schemeClr val="tx1"/>
                  </a:solidFill>
                  <a:latin typeface="Segoe UI" pitchFamily="34" charset="0"/>
                  <a:ea typeface="Segoe UI" pitchFamily="34" charset="0"/>
                  <a:cs typeface="Segoe UI" pitchFamily="34" charset="0"/>
                </a:rPr>
                <a:t>Comprehensive, Proven Xbox LIVE Feature Set</a:t>
              </a:r>
            </a:p>
          </p:txBody>
        </p:sp>
        <p:sp>
          <p:nvSpPr>
            <p:cNvPr id="62" name="Diagonal Stripe 61"/>
            <p:cNvSpPr/>
            <p:nvPr/>
          </p:nvSpPr>
          <p:spPr>
            <a:xfrm rot="5400000">
              <a:off x="180187" y="1946780"/>
              <a:ext cx="1293406" cy="764662"/>
            </a:xfrm>
            <a:prstGeom prst="diagStripe">
              <a:avLst>
                <a:gd name="adj" fmla="val 1473"/>
              </a:avLst>
            </a:prstGeom>
            <a:solidFill>
              <a:srgbClr val="8FF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3" name="Rectangle 62"/>
            <p:cNvSpPr/>
            <p:nvPr/>
          </p:nvSpPr>
          <p:spPr>
            <a:xfrm>
              <a:off x="-8238" y="1682403"/>
              <a:ext cx="835129" cy="646705"/>
            </a:xfrm>
            <a:prstGeom prst="rect">
              <a:avLst/>
            </a:prstGeom>
            <a:solidFill>
              <a:srgbClr val="59CC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Isosceles Triangle 63"/>
            <p:cNvSpPr/>
            <p:nvPr/>
          </p:nvSpPr>
          <p:spPr>
            <a:xfrm rot="16200000">
              <a:off x="10838575" y="2146262"/>
              <a:ext cx="1293406" cy="365697"/>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rgbClr val="2F4A9E"/>
                </a:solidFill>
                <a:latin typeface="Segoe UI" pitchFamily="34" charset="0"/>
                <a:ea typeface="Segoe UI" pitchFamily="34" charset="0"/>
                <a:cs typeface="Segoe UI" pitchFamily="34" charset="0"/>
              </a:endParaRPr>
            </a:p>
          </p:txBody>
        </p:sp>
      </p:grpSp>
      <p:grpSp>
        <p:nvGrpSpPr>
          <p:cNvPr id="4" name="Group 3"/>
          <p:cNvGrpSpPr/>
          <p:nvPr/>
        </p:nvGrpSpPr>
        <p:grpSpPr>
          <a:xfrm>
            <a:off x="0" y="2380478"/>
            <a:ext cx="11676364" cy="4053391"/>
            <a:chOff x="0" y="2380478"/>
            <a:chExt cx="11676364" cy="4053391"/>
          </a:xfrm>
        </p:grpSpPr>
        <p:sp>
          <p:nvSpPr>
            <p:cNvPr id="26" name="Rectangle 25"/>
            <p:cNvSpPr/>
            <p:nvPr/>
          </p:nvSpPr>
          <p:spPr>
            <a:xfrm>
              <a:off x="519111" y="3168007"/>
              <a:ext cx="7093768" cy="1759456"/>
            </a:xfrm>
            <a:prstGeom prst="rect">
              <a:avLst/>
            </a:prstGeom>
          </p:spPr>
          <p:txBody>
            <a:bodyPr wrap="square">
              <a:spAutoFit/>
            </a:bodyPr>
            <a:lstStyle/>
            <a:p>
              <a:pPr marL="285750" indent="-285750">
                <a:lnSpc>
                  <a:spcPts val="2600"/>
                </a:lnSpc>
                <a:buFont typeface="Wingdings" pitchFamily="2" charset="2"/>
                <a:buChar char="ü"/>
              </a:pPr>
              <a:r>
                <a:rPr lang="en-US" sz="2400" dirty="0">
                  <a:latin typeface="Segoe UI" pitchFamily="34" charset="0"/>
                  <a:ea typeface="Segoe UI" pitchFamily="34" charset="0"/>
                  <a:cs typeface="Segoe UI" pitchFamily="34" charset="0"/>
                </a:rPr>
                <a:t>Enhanced cloud-based </a:t>
              </a:r>
              <a:r>
                <a:rPr lang="en-US" sz="2400" dirty="0" smtClean="0">
                  <a:latin typeface="Segoe UI" pitchFamily="34" charset="0"/>
                  <a:ea typeface="Segoe UI" pitchFamily="34" charset="0"/>
                  <a:cs typeface="Segoe UI" pitchFamily="34" charset="0"/>
                </a:rPr>
                <a:t>anti-piracy</a:t>
              </a:r>
            </a:p>
            <a:p>
              <a:pPr marL="285750" indent="-285750">
                <a:lnSpc>
                  <a:spcPts val="2600"/>
                </a:lnSpc>
                <a:buFont typeface="Wingdings" pitchFamily="2" charset="2"/>
                <a:buChar char="ü"/>
              </a:pPr>
              <a:r>
                <a:rPr lang="en-US" sz="2400" dirty="0" smtClean="0">
                  <a:latin typeface="Segoe UI" pitchFamily="34" charset="0"/>
                  <a:ea typeface="Segoe UI" pitchFamily="34" charset="0"/>
                  <a:cs typeface="Segoe UI" pitchFamily="34" charset="0"/>
                </a:rPr>
                <a:t>Supporting choice of development technology</a:t>
              </a:r>
            </a:p>
            <a:p>
              <a:pPr marL="285750" indent="-285750">
                <a:lnSpc>
                  <a:spcPts val="2600"/>
                </a:lnSpc>
                <a:buFont typeface="Wingdings" pitchFamily="2" charset="2"/>
                <a:buChar char="ü"/>
              </a:pPr>
              <a:r>
                <a:rPr lang="en-US" sz="2400">
                  <a:latin typeface="Segoe UI" pitchFamily="34" charset="0"/>
                  <a:ea typeface="Segoe UI" pitchFamily="34" charset="0"/>
                  <a:cs typeface="Segoe UI" pitchFamily="34" charset="0"/>
                </a:rPr>
                <a:t>Notifications and Presence</a:t>
              </a:r>
            </a:p>
            <a:p>
              <a:pPr marL="285750" indent="-285750">
                <a:lnSpc>
                  <a:spcPts val="2600"/>
                </a:lnSpc>
                <a:buFont typeface="Wingdings" pitchFamily="2" charset="2"/>
                <a:buChar char="ü"/>
              </a:pPr>
              <a:r>
                <a:rPr lang="en-US" sz="2400" smtClean="0">
                  <a:latin typeface="Segoe UI" pitchFamily="34" charset="0"/>
                  <a:ea typeface="Segoe UI" pitchFamily="34" charset="0"/>
                  <a:cs typeface="Segoe UI" pitchFamily="34" charset="0"/>
                </a:rPr>
                <a:t>Up </a:t>
              </a:r>
              <a:r>
                <a:rPr lang="en-US" sz="2400" dirty="0">
                  <a:latin typeface="Segoe UI" pitchFamily="34" charset="0"/>
                  <a:ea typeface="Segoe UI" pitchFamily="34" charset="0"/>
                  <a:cs typeface="Segoe UI" pitchFamily="34" charset="0"/>
                </a:rPr>
                <a:t>and running in days</a:t>
              </a:r>
            </a:p>
            <a:p>
              <a:pPr marL="285750" indent="-285750">
                <a:lnSpc>
                  <a:spcPts val="2600"/>
                </a:lnSpc>
                <a:buFont typeface="Wingdings" pitchFamily="2" charset="2"/>
                <a:buChar char="ü"/>
              </a:pPr>
              <a:endParaRPr lang="en-US" sz="2400" dirty="0">
                <a:latin typeface="Segoe UI" pitchFamily="34" charset="0"/>
                <a:ea typeface="Segoe UI" pitchFamily="34" charset="0"/>
                <a:cs typeface="Segoe UI" pitchFamily="34" charset="0"/>
              </a:endParaRPr>
            </a:p>
          </p:txBody>
        </p:sp>
        <p:grpSp>
          <p:nvGrpSpPr>
            <p:cNvPr id="12" name="Group 11"/>
            <p:cNvGrpSpPr/>
            <p:nvPr/>
          </p:nvGrpSpPr>
          <p:grpSpPr>
            <a:xfrm>
              <a:off x="0" y="2380478"/>
              <a:ext cx="11676364" cy="646708"/>
              <a:chOff x="-8238" y="1682403"/>
              <a:chExt cx="11676364" cy="1293411"/>
            </a:xfrm>
          </p:grpSpPr>
          <p:sp>
            <p:nvSpPr>
              <p:cNvPr id="13" name="Rectangle 12"/>
              <p:cNvSpPr/>
              <p:nvPr/>
            </p:nvSpPr>
            <p:spPr>
              <a:xfrm>
                <a:off x="1207370" y="1682405"/>
                <a:ext cx="10460755" cy="1293409"/>
              </a:xfrm>
              <a:prstGeom prst="rect">
                <a:avLst/>
              </a:prstGeom>
              <a:solidFill>
                <a:srgbClr val="59CC0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800" dirty="0">
                    <a:solidFill>
                      <a:schemeClr val="tx1"/>
                    </a:solidFill>
                    <a:latin typeface="Segoe UI" pitchFamily="34" charset="0"/>
                    <a:ea typeface="Segoe UI" pitchFamily="34" charset="0"/>
                    <a:cs typeface="Segoe UI" pitchFamily="34" charset="0"/>
                  </a:rPr>
                  <a:t>Xbox LIVE SDK for Windows Metro Style Game Development </a:t>
                </a:r>
              </a:p>
            </p:txBody>
          </p:sp>
          <p:sp>
            <p:nvSpPr>
              <p:cNvPr id="14" name="Diagonal Stripe 13"/>
              <p:cNvSpPr/>
              <p:nvPr/>
            </p:nvSpPr>
            <p:spPr>
              <a:xfrm rot="5400000">
                <a:off x="180187" y="1946780"/>
                <a:ext cx="1293406" cy="764662"/>
              </a:xfrm>
              <a:prstGeom prst="diagStripe">
                <a:avLst>
                  <a:gd name="adj" fmla="val 1473"/>
                </a:avLst>
              </a:prstGeom>
              <a:solidFill>
                <a:srgbClr val="8FF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Rectangle 14"/>
              <p:cNvSpPr/>
              <p:nvPr/>
            </p:nvSpPr>
            <p:spPr>
              <a:xfrm>
                <a:off x="-8238" y="1682403"/>
                <a:ext cx="835129" cy="646705"/>
              </a:xfrm>
              <a:prstGeom prst="rect">
                <a:avLst/>
              </a:prstGeom>
              <a:solidFill>
                <a:srgbClr val="59CC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Isosceles Triangle 15"/>
              <p:cNvSpPr/>
              <p:nvPr/>
            </p:nvSpPr>
            <p:spPr>
              <a:xfrm rot="16200000">
                <a:off x="10838575" y="2146262"/>
                <a:ext cx="1293406" cy="365697"/>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rgbClr val="2F4A9E"/>
                  </a:solidFill>
                  <a:latin typeface="Segoe UI" pitchFamily="34" charset="0"/>
                  <a:ea typeface="Segoe UI" pitchFamily="34" charset="0"/>
                  <a:cs typeface="Segoe UI" pitchFamily="34" charset="0"/>
                </a:endParaRPr>
              </a:p>
            </p:txBody>
          </p:sp>
        </p:grpSp>
        <p:grpSp>
          <p:nvGrpSpPr>
            <p:cNvPr id="2" name="Group 1"/>
            <p:cNvGrpSpPr/>
            <p:nvPr/>
          </p:nvGrpSpPr>
          <p:grpSpPr>
            <a:xfrm>
              <a:off x="8833779" y="3505168"/>
              <a:ext cx="2076381" cy="1788893"/>
              <a:chOff x="8171775" y="3505168"/>
              <a:chExt cx="3292446" cy="2671188"/>
            </a:xfrm>
          </p:grpSpPr>
          <p:pic>
            <p:nvPicPr>
              <p:cNvPr id="17" name="Picture 2" descr="http://ts4.mm.bing.net/images/thumbnail.aspx?q=1030276318503&amp;id=1f6c8cb80110e2cb3abb36ccd6801ff9&amp;url=http%3a%2f%2fquantumtracks.files.wordpress.com%2f2009%2f12%2fpirate20fl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167" y="3696365"/>
                <a:ext cx="2857500" cy="2286001"/>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p:cNvCxnSpPr/>
              <p:nvPr/>
            </p:nvCxnSpPr>
            <p:spPr>
              <a:xfrm>
                <a:off x="8171775" y="3505168"/>
                <a:ext cx="3292446" cy="2671188"/>
              </a:xfrm>
              <a:prstGeom prst="line">
                <a:avLst/>
              </a:prstGeom>
              <a:ln w="196850" cap="rnd">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8277313" y="3505168"/>
                <a:ext cx="3186908" cy="2671188"/>
              </a:xfrm>
              <a:prstGeom prst="line">
                <a:avLst/>
              </a:prstGeom>
              <a:ln w="196850" cap="rnd">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4668460" y="4760344"/>
              <a:ext cx="3538574" cy="1673525"/>
              <a:chOff x="2672647" y="1960952"/>
              <a:chExt cx="5905782" cy="2538945"/>
            </a:xfrm>
          </p:grpSpPr>
          <p:pic>
            <p:nvPicPr>
              <p:cNvPr id="27" name="Picture 4" descr="C:\Users\billfl\Desktop\slide5.png"/>
              <p:cNvPicPr>
                <a:picLocks noChangeAspect="1" noChangeArrowheads="1"/>
              </p:cNvPicPr>
              <p:nvPr/>
            </p:nvPicPr>
            <p:blipFill rotWithShape="1">
              <a:blip r:embed="rId4">
                <a:extLst>
                  <a:ext uri="{28A0092B-C50C-407E-A947-70E740481C1C}">
                    <a14:useLocalDpi xmlns:a14="http://schemas.microsoft.com/office/drawing/2010/main" val="0"/>
                  </a:ext>
                </a:extLst>
              </a:blip>
              <a:srcRect l="30064" t="26759" r="6094" b="35239"/>
              <a:stretch/>
            </p:blipFill>
            <p:spPr bwMode="auto">
              <a:xfrm>
                <a:off x="2672647" y="1960952"/>
                <a:ext cx="5905782" cy="253894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76308" y="3519168"/>
                <a:ext cx="1420986" cy="7989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59043" y="2219163"/>
                <a:ext cx="2982922" cy="16778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810069" y="2207235"/>
                <a:ext cx="362890" cy="60481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78446974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solidFill>
                  <a:schemeClr val="tx1"/>
                </a:solidFill>
              </a:rPr>
              <a:t>Xbox </a:t>
            </a:r>
            <a:r>
              <a:rPr lang="en-US" dirty="0">
                <a:solidFill>
                  <a:schemeClr val="tx1"/>
                </a:solidFill>
              </a:rPr>
              <a:t>LIVE on Windows 8</a:t>
            </a:r>
            <a:br>
              <a:rPr lang="en-US" dirty="0">
                <a:solidFill>
                  <a:schemeClr val="tx1"/>
                </a:solidFill>
              </a:rPr>
            </a:br>
            <a:r>
              <a:rPr lang="en-US" sz="3600" dirty="0">
                <a:solidFill>
                  <a:schemeClr val="tx1"/>
                </a:solidFill>
                <a:latin typeface="+mn-lt"/>
              </a:rPr>
              <a:t>A Complete Development Platform</a:t>
            </a:r>
          </a:p>
        </p:txBody>
      </p:sp>
      <p:grpSp>
        <p:nvGrpSpPr>
          <p:cNvPr id="21" name="Group 20"/>
          <p:cNvGrpSpPr/>
          <p:nvPr/>
        </p:nvGrpSpPr>
        <p:grpSpPr>
          <a:xfrm>
            <a:off x="0" y="1678486"/>
            <a:ext cx="11676364" cy="646708"/>
            <a:chOff x="-8238" y="1682403"/>
            <a:chExt cx="11676364" cy="1293411"/>
          </a:xfrm>
        </p:grpSpPr>
        <p:sp>
          <p:nvSpPr>
            <p:cNvPr id="22" name="Rectangle 21"/>
            <p:cNvSpPr/>
            <p:nvPr/>
          </p:nvSpPr>
          <p:spPr>
            <a:xfrm>
              <a:off x="1207370" y="1682405"/>
              <a:ext cx="10460755" cy="1293409"/>
            </a:xfrm>
            <a:prstGeom prst="rect">
              <a:avLst/>
            </a:prstGeom>
            <a:solidFill>
              <a:srgbClr val="59CC0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800" dirty="0">
                  <a:solidFill>
                    <a:schemeClr val="tx1"/>
                  </a:solidFill>
                  <a:latin typeface="Segoe UI" pitchFamily="34" charset="0"/>
                  <a:ea typeface="Segoe UI" pitchFamily="34" charset="0"/>
                  <a:cs typeface="Segoe UI" pitchFamily="34" charset="0"/>
                </a:rPr>
                <a:t>Comprehensive, Proven Xbox LIVE Feature Set</a:t>
              </a:r>
            </a:p>
          </p:txBody>
        </p:sp>
        <p:sp>
          <p:nvSpPr>
            <p:cNvPr id="23" name="Diagonal Stripe 22"/>
            <p:cNvSpPr/>
            <p:nvPr/>
          </p:nvSpPr>
          <p:spPr>
            <a:xfrm rot="5400000">
              <a:off x="180187" y="1946780"/>
              <a:ext cx="1293406" cy="764662"/>
            </a:xfrm>
            <a:prstGeom prst="diagStripe">
              <a:avLst>
                <a:gd name="adj" fmla="val 1473"/>
              </a:avLst>
            </a:prstGeom>
            <a:solidFill>
              <a:srgbClr val="8FF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Rectangle 23"/>
            <p:cNvSpPr/>
            <p:nvPr/>
          </p:nvSpPr>
          <p:spPr>
            <a:xfrm>
              <a:off x="-8238" y="1682403"/>
              <a:ext cx="835129" cy="646705"/>
            </a:xfrm>
            <a:prstGeom prst="rect">
              <a:avLst/>
            </a:prstGeom>
            <a:solidFill>
              <a:srgbClr val="59CC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rot="16200000">
              <a:off x="10838575" y="2146262"/>
              <a:ext cx="1293406" cy="365697"/>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rgbClr val="2F4A9E"/>
                </a:solidFill>
                <a:latin typeface="Segoe UI" pitchFamily="34" charset="0"/>
                <a:ea typeface="Segoe UI" pitchFamily="34" charset="0"/>
                <a:cs typeface="Segoe UI" pitchFamily="34" charset="0"/>
              </a:endParaRPr>
            </a:p>
          </p:txBody>
        </p:sp>
      </p:grpSp>
      <p:grpSp>
        <p:nvGrpSpPr>
          <p:cNvPr id="26" name="Group 25"/>
          <p:cNvGrpSpPr/>
          <p:nvPr/>
        </p:nvGrpSpPr>
        <p:grpSpPr>
          <a:xfrm>
            <a:off x="8238" y="2376560"/>
            <a:ext cx="11676364" cy="646708"/>
            <a:chOff x="-8238" y="1682403"/>
            <a:chExt cx="11676364" cy="1293411"/>
          </a:xfrm>
        </p:grpSpPr>
        <p:sp>
          <p:nvSpPr>
            <p:cNvPr id="27" name="Rectangle 26"/>
            <p:cNvSpPr/>
            <p:nvPr/>
          </p:nvSpPr>
          <p:spPr>
            <a:xfrm>
              <a:off x="1207370" y="1682405"/>
              <a:ext cx="10460755" cy="1293409"/>
            </a:xfrm>
            <a:prstGeom prst="rect">
              <a:avLst/>
            </a:prstGeom>
            <a:solidFill>
              <a:srgbClr val="59CC0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800" dirty="0">
                  <a:solidFill>
                    <a:schemeClr val="tx1"/>
                  </a:solidFill>
                  <a:latin typeface="Segoe UI" pitchFamily="34" charset="0"/>
                  <a:ea typeface="Segoe UI" pitchFamily="34" charset="0"/>
                  <a:cs typeface="Segoe UI" pitchFamily="34" charset="0"/>
                </a:rPr>
                <a:t>Xbox LIVE SDK for Windows Metro Style Game Development </a:t>
              </a:r>
            </a:p>
          </p:txBody>
        </p:sp>
        <p:sp>
          <p:nvSpPr>
            <p:cNvPr id="28" name="Diagonal Stripe 27"/>
            <p:cNvSpPr/>
            <p:nvPr/>
          </p:nvSpPr>
          <p:spPr>
            <a:xfrm rot="5400000">
              <a:off x="180187" y="1946780"/>
              <a:ext cx="1293406" cy="764662"/>
            </a:xfrm>
            <a:prstGeom prst="diagStripe">
              <a:avLst>
                <a:gd name="adj" fmla="val 1473"/>
              </a:avLst>
            </a:prstGeom>
            <a:solidFill>
              <a:srgbClr val="8FF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8238" y="1682403"/>
              <a:ext cx="835129" cy="646705"/>
            </a:xfrm>
            <a:prstGeom prst="rect">
              <a:avLst/>
            </a:prstGeom>
            <a:solidFill>
              <a:srgbClr val="59CC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rot="16200000">
              <a:off x="10838575" y="2146262"/>
              <a:ext cx="1293406" cy="365697"/>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rgbClr val="2F4A9E"/>
                </a:solidFill>
                <a:latin typeface="Segoe UI" pitchFamily="34" charset="0"/>
                <a:ea typeface="Segoe UI" pitchFamily="34" charset="0"/>
                <a:cs typeface="Segoe UI" pitchFamily="34" charset="0"/>
              </a:endParaRPr>
            </a:p>
          </p:txBody>
        </p:sp>
      </p:grpSp>
      <p:grpSp>
        <p:nvGrpSpPr>
          <p:cNvPr id="4" name="Group 3"/>
          <p:cNvGrpSpPr/>
          <p:nvPr/>
        </p:nvGrpSpPr>
        <p:grpSpPr>
          <a:xfrm>
            <a:off x="8238" y="3073251"/>
            <a:ext cx="11690351" cy="3857044"/>
            <a:chOff x="8238" y="3073251"/>
            <a:chExt cx="11690351" cy="3857044"/>
          </a:xfrm>
        </p:grpSpPr>
        <p:grpSp>
          <p:nvGrpSpPr>
            <p:cNvPr id="3" name="Group 2"/>
            <p:cNvGrpSpPr/>
            <p:nvPr/>
          </p:nvGrpSpPr>
          <p:grpSpPr>
            <a:xfrm>
              <a:off x="8238" y="3846920"/>
              <a:ext cx="11690351" cy="1297073"/>
              <a:chOff x="-22226" y="3097983"/>
              <a:chExt cx="11690351" cy="1297073"/>
            </a:xfrm>
          </p:grpSpPr>
          <p:sp>
            <p:nvSpPr>
              <p:cNvPr id="149" name="Rectangle 148"/>
              <p:cNvSpPr/>
              <p:nvPr/>
            </p:nvSpPr>
            <p:spPr>
              <a:xfrm>
                <a:off x="9157762" y="3101645"/>
                <a:ext cx="2510363" cy="1293409"/>
              </a:xfrm>
              <a:prstGeom prst="rect">
                <a:avLst/>
              </a:pr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400" b="1" dirty="0" smtClean="0">
                    <a:solidFill>
                      <a:schemeClr val="tx1"/>
                    </a:solidFill>
                    <a:latin typeface="Segoe UI" pitchFamily="34" charset="0"/>
                    <a:ea typeface="Segoe UI" pitchFamily="34" charset="0"/>
                    <a:cs typeface="Segoe UI" pitchFamily="34" charset="0"/>
                  </a:rPr>
                  <a:t>Designed for </a:t>
                </a:r>
              </a:p>
              <a:p>
                <a:r>
                  <a:rPr lang="en-US" sz="1400" b="1" dirty="0" smtClean="0">
                    <a:solidFill>
                      <a:schemeClr val="tx1"/>
                    </a:solidFill>
                    <a:latin typeface="Segoe UI" pitchFamily="34" charset="0"/>
                    <a:ea typeface="Segoe UI" pitchFamily="34" charset="0"/>
                    <a:cs typeface="Segoe UI" pitchFamily="34" charset="0"/>
                  </a:rPr>
                  <a:t>cross-device game development</a:t>
                </a:r>
                <a:endParaRPr lang="en-US" sz="1400" b="1" dirty="0">
                  <a:solidFill>
                    <a:schemeClr val="tx1"/>
                  </a:solidFill>
                  <a:latin typeface="Segoe UI" pitchFamily="34" charset="0"/>
                  <a:ea typeface="Segoe UI" pitchFamily="34" charset="0"/>
                  <a:cs typeface="Segoe UI" pitchFamily="34" charset="0"/>
                </a:endParaRPr>
              </a:p>
            </p:txBody>
          </p:sp>
          <p:sp>
            <p:nvSpPr>
              <p:cNvPr id="150" name="Trapezoid 149"/>
              <p:cNvSpPr/>
              <p:nvPr/>
            </p:nvSpPr>
            <p:spPr>
              <a:xfrm rot="16200000">
                <a:off x="8371160" y="3608450"/>
                <a:ext cx="1293410" cy="279799"/>
              </a:xfrm>
              <a:prstGeom prst="trapezoid">
                <a:avLst>
                  <a:gd name="adj" fmla="val 169578"/>
                </a:avLst>
              </a:prstGeom>
              <a:solidFill>
                <a:srgbClr val="65B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5" name="Rectangle 144"/>
              <p:cNvSpPr/>
              <p:nvPr/>
            </p:nvSpPr>
            <p:spPr>
              <a:xfrm>
                <a:off x="6316645" y="3101646"/>
                <a:ext cx="2701220" cy="1293409"/>
              </a:xfrm>
              <a:prstGeom prst="rect">
                <a:avLst/>
              </a:prstGeom>
              <a:solidFill>
                <a:srgbClr val="65BC46"/>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400" b="1" dirty="0" smtClean="0">
                    <a:solidFill>
                      <a:schemeClr val="tx1"/>
                    </a:solidFill>
                    <a:latin typeface="Segoe UI" pitchFamily="34" charset="0"/>
                    <a:ea typeface="Segoe UI" pitchFamily="34" charset="0"/>
                    <a:cs typeface="Segoe UI" pitchFamily="34" charset="0"/>
                  </a:rPr>
                  <a:t>Xbox </a:t>
                </a:r>
                <a:r>
                  <a:rPr lang="en-US" sz="1400" b="1" dirty="0">
                    <a:solidFill>
                      <a:schemeClr val="tx1"/>
                    </a:solidFill>
                    <a:latin typeface="Segoe UI" pitchFamily="34" charset="0"/>
                    <a:ea typeface="Segoe UI" pitchFamily="34" charset="0"/>
                    <a:cs typeface="Segoe UI" pitchFamily="34" charset="0"/>
                  </a:rPr>
                  <a:t>LIVE </a:t>
                </a:r>
                <a:r>
                  <a:rPr lang="en-US" sz="1400" b="1" dirty="0" smtClean="0">
                    <a:solidFill>
                      <a:schemeClr val="tx1"/>
                    </a:solidFill>
                    <a:latin typeface="Segoe UI" pitchFamily="34" charset="0"/>
                    <a:ea typeface="Segoe UI" pitchFamily="34" charset="0"/>
                    <a:cs typeface="Segoe UI" pitchFamily="34" charset="0"/>
                  </a:rPr>
                  <a:t>branded</a:t>
                </a:r>
                <a:endParaRPr lang="en-US" sz="1400" b="1" dirty="0">
                  <a:solidFill>
                    <a:schemeClr val="tx1"/>
                  </a:solidFill>
                  <a:latin typeface="Segoe UI" pitchFamily="34" charset="0"/>
                  <a:ea typeface="Segoe UI" pitchFamily="34" charset="0"/>
                  <a:cs typeface="Segoe UI" pitchFamily="34" charset="0"/>
                </a:endParaRPr>
              </a:p>
            </p:txBody>
          </p:sp>
          <p:sp>
            <p:nvSpPr>
              <p:cNvPr id="146" name="Trapezoid 145"/>
              <p:cNvSpPr/>
              <p:nvPr/>
            </p:nvSpPr>
            <p:spPr>
              <a:xfrm rot="16200000">
                <a:off x="5530043" y="3608451"/>
                <a:ext cx="1293410" cy="279799"/>
              </a:xfrm>
              <a:prstGeom prst="trapezoid">
                <a:avLst>
                  <a:gd name="adj" fmla="val 169578"/>
                </a:avLst>
              </a:prstGeom>
              <a:solidFill>
                <a:srgbClr val="8FF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3" name="Rectangle 142"/>
              <p:cNvSpPr/>
              <p:nvPr/>
            </p:nvSpPr>
            <p:spPr>
              <a:xfrm>
                <a:off x="3673648" y="3101646"/>
                <a:ext cx="2488254" cy="1293409"/>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400" b="1" dirty="0" smtClean="0">
                    <a:solidFill>
                      <a:schemeClr val="tx1"/>
                    </a:solidFill>
                    <a:latin typeface="Segoe UI" pitchFamily="34" charset="0"/>
                    <a:ea typeface="Segoe UI" pitchFamily="34" charset="0"/>
                    <a:cs typeface="Segoe UI" pitchFamily="34" charset="0"/>
                  </a:rPr>
                  <a:t>The Xbox LIVE on Windows App will be available </a:t>
                </a:r>
                <a:r>
                  <a:rPr lang="en-US" sz="1400" b="1" dirty="0">
                    <a:solidFill>
                      <a:schemeClr val="tx1"/>
                    </a:solidFill>
                    <a:latin typeface="Segoe UI" pitchFamily="34" charset="0"/>
                    <a:ea typeface="Segoe UI" pitchFamily="34" charset="0"/>
                    <a:cs typeface="Segoe UI" pitchFamily="34" charset="0"/>
                  </a:rPr>
                  <a:t>in all </a:t>
                </a:r>
                <a:r>
                  <a:rPr lang="en-US" sz="1400" b="1" dirty="0" smtClean="0">
                    <a:solidFill>
                      <a:schemeClr val="tx1"/>
                    </a:solidFill>
                    <a:latin typeface="Segoe UI" pitchFamily="34" charset="0"/>
                    <a:ea typeface="Segoe UI" pitchFamily="34" charset="0"/>
                    <a:cs typeface="Segoe UI" pitchFamily="34" charset="0"/>
                  </a:rPr>
                  <a:t>countries </a:t>
                </a:r>
                <a:r>
                  <a:rPr lang="en-US" sz="1400" b="1" dirty="0">
                    <a:solidFill>
                      <a:schemeClr val="tx1"/>
                    </a:solidFill>
                    <a:latin typeface="Segoe UI" pitchFamily="34" charset="0"/>
                    <a:ea typeface="Segoe UI" pitchFamily="34" charset="0"/>
                    <a:cs typeface="Segoe UI" pitchFamily="34" charset="0"/>
                  </a:rPr>
                  <a:t>that are Xbox LIVE-enabled </a:t>
                </a:r>
              </a:p>
            </p:txBody>
          </p:sp>
          <p:sp>
            <p:nvSpPr>
              <p:cNvPr id="144" name="Trapezoid 143"/>
              <p:cNvSpPr/>
              <p:nvPr/>
            </p:nvSpPr>
            <p:spPr>
              <a:xfrm rot="16200000">
                <a:off x="2887046" y="3608451"/>
                <a:ext cx="1293410" cy="279799"/>
              </a:xfrm>
              <a:prstGeom prst="trapezoid">
                <a:avLst>
                  <a:gd name="adj" fmla="val 169578"/>
                </a:avLst>
              </a:prstGeom>
              <a:solidFill>
                <a:schemeClr val="bg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400" b="1">
                  <a:solidFill>
                    <a:schemeClr val="bg1"/>
                  </a:solidFill>
                  <a:latin typeface="Segoe UI" pitchFamily="34" charset="0"/>
                  <a:ea typeface="Segoe UI" pitchFamily="34" charset="0"/>
                  <a:cs typeface="Segoe UI" pitchFamily="34" charset="0"/>
                </a:endParaRPr>
              </a:p>
            </p:txBody>
          </p:sp>
          <p:sp>
            <p:nvSpPr>
              <p:cNvPr id="138" name="Rectangle 137"/>
              <p:cNvSpPr/>
              <p:nvPr/>
            </p:nvSpPr>
            <p:spPr>
              <a:xfrm>
                <a:off x="1146094" y="3101646"/>
                <a:ext cx="2374361" cy="1293409"/>
              </a:xfrm>
              <a:prstGeom prst="rect">
                <a:avLst/>
              </a:pr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400" b="1" dirty="0" smtClean="0">
                    <a:solidFill>
                      <a:schemeClr val="tx1"/>
                    </a:solidFill>
                    <a:latin typeface="Segoe UI" pitchFamily="34" charset="0"/>
                    <a:ea typeface="Segoe UI" pitchFamily="34" charset="0"/>
                    <a:cs typeface="Segoe UI" pitchFamily="34" charset="0"/>
                  </a:rPr>
                  <a:t>Xbox LIVE Experiences </a:t>
                </a:r>
                <a:r>
                  <a:rPr lang="en-US" sz="1400" b="1" dirty="0">
                    <a:solidFill>
                      <a:schemeClr val="tx1"/>
                    </a:solidFill>
                    <a:latin typeface="Segoe UI" pitchFamily="34" charset="0"/>
                    <a:ea typeface="Segoe UI" pitchFamily="34" charset="0"/>
                    <a:cs typeface="Segoe UI" pitchFamily="34" charset="0"/>
                  </a:rPr>
                  <a:t>on </a:t>
                </a:r>
                <a:r>
                  <a:rPr lang="en-US" sz="1400" b="1" dirty="0" smtClean="0">
                    <a:solidFill>
                      <a:schemeClr val="tx1"/>
                    </a:solidFill>
                    <a:latin typeface="Segoe UI" pitchFamily="34" charset="0"/>
                    <a:ea typeface="Segoe UI" pitchFamily="34" charset="0"/>
                    <a:cs typeface="Segoe UI" pitchFamily="34" charset="0"/>
                  </a:rPr>
                  <a:t>Windows 8</a:t>
                </a:r>
                <a:endParaRPr lang="en-US" sz="1400" b="1" dirty="0">
                  <a:solidFill>
                    <a:schemeClr val="tx1"/>
                  </a:solidFill>
                  <a:latin typeface="Segoe UI" pitchFamily="34" charset="0"/>
                  <a:ea typeface="Segoe UI" pitchFamily="34" charset="0"/>
                  <a:cs typeface="Segoe UI" pitchFamily="34" charset="0"/>
                </a:endParaRPr>
              </a:p>
            </p:txBody>
          </p:sp>
          <p:sp>
            <p:nvSpPr>
              <p:cNvPr id="139" name="Diagonal Stripe 138"/>
              <p:cNvSpPr/>
              <p:nvPr/>
            </p:nvSpPr>
            <p:spPr>
              <a:xfrm rot="5400000">
                <a:off x="133712" y="3380894"/>
                <a:ext cx="1293406" cy="734917"/>
              </a:xfrm>
              <a:prstGeom prst="diagStripe">
                <a:avLst>
                  <a:gd name="adj" fmla="val 1473"/>
                </a:avLst>
              </a:prstGeom>
              <a:solidFill>
                <a:srgbClr val="65B6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0" name="Rectangle 139"/>
              <p:cNvSpPr/>
              <p:nvPr/>
            </p:nvSpPr>
            <p:spPr>
              <a:xfrm>
                <a:off x="-22226" y="3101644"/>
                <a:ext cx="802642" cy="646705"/>
              </a:xfrm>
              <a:prstGeom prst="rect">
                <a:avLst/>
              </a:prstGeom>
              <a:solidFill>
                <a:srgbClr val="0087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Isosceles Triangle 40"/>
              <p:cNvSpPr/>
              <p:nvPr/>
            </p:nvSpPr>
            <p:spPr>
              <a:xfrm rot="16200000">
                <a:off x="10836742" y="3563669"/>
                <a:ext cx="1297069" cy="365697"/>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rgbClr val="2F4A9E"/>
                  </a:solidFill>
                  <a:latin typeface="Segoe UI" pitchFamily="34" charset="0"/>
                  <a:ea typeface="Segoe UI" pitchFamily="34" charset="0"/>
                  <a:cs typeface="Segoe UI" pitchFamily="34" charset="0"/>
                </a:endParaRPr>
              </a:p>
            </p:txBody>
          </p:sp>
        </p:grpSp>
        <p:grpSp>
          <p:nvGrpSpPr>
            <p:cNvPr id="2" name="Group 1"/>
            <p:cNvGrpSpPr/>
            <p:nvPr/>
          </p:nvGrpSpPr>
          <p:grpSpPr>
            <a:xfrm>
              <a:off x="8709" y="3073251"/>
              <a:ext cx="11676364" cy="646708"/>
              <a:chOff x="-8238" y="1682403"/>
              <a:chExt cx="11676364" cy="1293411"/>
            </a:xfrm>
          </p:grpSpPr>
          <p:sp>
            <p:nvSpPr>
              <p:cNvPr id="59" name="Rectangle 58"/>
              <p:cNvSpPr/>
              <p:nvPr/>
            </p:nvSpPr>
            <p:spPr>
              <a:xfrm>
                <a:off x="1207370" y="1682405"/>
                <a:ext cx="10460755" cy="1293409"/>
              </a:xfrm>
              <a:prstGeom prst="rect">
                <a:avLst/>
              </a:prstGeom>
              <a:solidFill>
                <a:srgbClr val="59CC0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800" dirty="0">
                    <a:solidFill>
                      <a:schemeClr val="tx1"/>
                    </a:solidFill>
                    <a:latin typeface="Segoe UI" pitchFamily="34" charset="0"/>
                    <a:ea typeface="Segoe UI" pitchFamily="34" charset="0"/>
                    <a:cs typeface="Segoe UI" pitchFamily="34" charset="0"/>
                  </a:rPr>
                  <a:t>Differentiated </a:t>
                </a:r>
                <a:r>
                  <a:rPr lang="en-US" sz="2800" dirty="0" smtClean="0">
                    <a:solidFill>
                      <a:schemeClr val="tx1"/>
                    </a:solidFill>
                    <a:latin typeface="Segoe UI" pitchFamily="34" charset="0"/>
                    <a:ea typeface="Segoe UI" pitchFamily="34" charset="0"/>
                    <a:cs typeface="Segoe UI" pitchFamily="34" charset="0"/>
                  </a:rPr>
                  <a:t>Experiences For </a:t>
                </a:r>
                <a:r>
                  <a:rPr lang="en-US" sz="2800" dirty="0">
                    <a:solidFill>
                      <a:schemeClr val="tx1"/>
                    </a:solidFill>
                    <a:latin typeface="Segoe UI" pitchFamily="34" charset="0"/>
                    <a:ea typeface="Segoe UI" pitchFamily="34" charset="0"/>
                    <a:cs typeface="Segoe UI" pitchFamily="34" charset="0"/>
                  </a:rPr>
                  <a:t>Y</a:t>
                </a:r>
                <a:r>
                  <a:rPr lang="en-US" sz="2800" dirty="0" smtClean="0">
                    <a:solidFill>
                      <a:schemeClr val="tx1"/>
                    </a:solidFill>
                    <a:latin typeface="Segoe UI" pitchFamily="34" charset="0"/>
                    <a:ea typeface="Segoe UI" pitchFamily="34" charset="0"/>
                    <a:cs typeface="Segoe UI" pitchFamily="34" charset="0"/>
                  </a:rPr>
                  <a:t>our Application</a:t>
                </a:r>
                <a:endParaRPr lang="en-US" sz="2800" dirty="0">
                  <a:solidFill>
                    <a:schemeClr val="tx1"/>
                  </a:solidFill>
                  <a:latin typeface="Segoe UI" pitchFamily="34" charset="0"/>
                  <a:ea typeface="Segoe UI" pitchFamily="34" charset="0"/>
                  <a:cs typeface="Segoe UI" pitchFamily="34" charset="0"/>
                </a:endParaRPr>
              </a:p>
            </p:txBody>
          </p:sp>
          <p:sp>
            <p:nvSpPr>
              <p:cNvPr id="60" name="Diagonal Stripe 59"/>
              <p:cNvSpPr/>
              <p:nvPr/>
            </p:nvSpPr>
            <p:spPr>
              <a:xfrm rot="5400000">
                <a:off x="180187" y="1946780"/>
                <a:ext cx="1293406" cy="764662"/>
              </a:xfrm>
              <a:prstGeom prst="diagStripe">
                <a:avLst>
                  <a:gd name="adj" fmla="val 1473"/>
                </a:avLst>
              </a:prstGeom>
              <a:solidFill>
                <a:srgbClr val="8FF3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1" name="Rectangle 60"/>
              <p:cNvSpPr/>
              <p:nvPr/>
            </p:nvSpPr>
            <p:spPr>
              <a:xfrm>
                <a:off x="-8238" y="1682403"/>
                <a:ext cx="835129" cy="646705"/>
              </a:xfrm>
              <a:prstGeom prst="rect">
                <a:avLst/>
              </a:prstGeom>
              <a:solidFill>
                <a:srgbClr val="59CC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Isosceles Triangle 41"/>
              <p:cNvSpPr/>
              <p:nvPr/>
            </p:nvSpPr>
            <p:spPr>
              <a:xfrm rot="16200000">
                <a:off x="10838575" y="2146262"/>
                <a:ext cx="1293406" cy="365697"/>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rgbClr val="2F4A9E"/>
                  </a:solidFill>
                  <a:latin typeface="Segoe UI" pitchFamily="34" charset="0"/>
                  <a:ea typeface="Segoe UI" pitchFamily="34" charset="0"/>
                  <a:cs typeface="Segoe UI" pitchFamily="34" charset="0"/>
                </a:endParaRPr>
              </a:p>
            </p:txBody>
          </p:sp>
        </p:grpSp>
        <p:pic>
          <p:nvPicPr>
            <p:cNvPr id="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928" y="5639557"/>
              <a:ext cx="1543945" cy="837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descr="Cover (ilomilo [Xbox Live Arca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5717" y="5519201"/>
              <a:ext cx="782706" cy="106095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5333" y="5519201"/>
              <a:ext cx="1835927" cy="1077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3273" y="5697041"/>
              <a:ext cx="1588133" cy="722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Left-Right Arrow 42"/>
            <p:cNvSpPr/>
            <p:nvPr/>
          </p:nvSpPr>
          <p:spPr bwMode="auto">
            <a:xfrm>
              <a:off x="4475930" y="5977104"/>
              <a:ext cx="391886" cy="162803"/>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44" name="Left-Right Arrow 43"/>
            <p:cNvSpPr/>
            <p:nvPr/>
          </p:nvSpPr>
          <p:spPr bwMode="auto">
            <a:xfrm>
              <a:off x="5996423" y="5976632"/>
              <a:ext cx="391886" cy="162803"/>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45" name="Left-Right Arrow 44"/>
            <p:cNvSpPr/>
            <p:nvPr/>
          </p:nvSpPr>
          <p:spPr bwMode="auto">
            <a:xfrm>
              <a:off x="8186743" y="5977104"/>
              <a:ext cx="391886" cy="162803"/>
            </a:xfrm>
            <a:prstGeom prst="lef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pic>
          <p:nvPicPr>
            <p:cNvPr id="34"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671873" y="5778667"/>
              <a:ext cx="827687" cy="115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0873" y="5587249"/>
              <a:ext cx="1682389" cy="936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531633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320384" y="3937914"/>
            <a:ext cx="4005761" cy="1253920"/>
            <a:chOff x="5648076" y="1594745"/>
            <a:chExt cx="3214478" cy="658587"/>
          </a:xfrm>
          <a:solidFill>
            <a:srgbClr val="FF3C00"/>
          </a:solidFill>
        </p:grpSpPr>
        <p:sp>
          <p:nvSpPr>
            <p:cNvPr id="5" name="Isosceles Triangle 4"/>
            <p:cNvSpPr/>
            <p:nvPr/>
          </p:nvSpPr>
          <p:spPr>
            <a:xfrm rot="10800000" flipH="1" flipV="1">
              <a:off x="6100381" y="1594745"/>
              <a:ext cx="307523"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b="1" dirty="0" smtClean="0">
                <a:solidFill>
                  <a:schemeClr val="bg1"/>
                </a:solidFill>
                <a:latin typeface="Segoe UI" pitchFamily="34" charset="0"/>
                <a:ea typeface="Segoe UI" pitchFamily="34" charset="0"/>
                <a:cs typeface="Segoe UI" pitchFamily="34" charset="0"/>
              </a:endParaRPr>
            </a:p>
          </p:txBody>
        </p:sp>
        <p:sp>
          <p:nvSpPr>
            <p:cNvPr id="6" name="Rectangle 5"/>
            <p:cNvSpPr/>
            <p:nvPr/>
          </p:nvSpPr>
          <p:spPr>
            <a:xfrm>
              <a:off x="5648076" y="1759479"/>
              <a:ext cx="3214478" cy="49385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400" b="1" dirty="0" smtClean="0">
                  <a:latin typeface="Segoe UI" pitchFamily="34" charset="0"/>
                  <a:ea typeface="Segoe UI" pitchFamily="34" charset="0"/>
                  <a:cs typeface="Segoe UI" pitchFamily="34" charset="0"/>
                </a:rPr>
                <a:t>176,802,201,383 </a:t>
              </a:r>
              <a:r>
                <a:rPr lang="en-US" sz="2400" b="1" dirty="0">
                  <a:latin typeface="Segoe UI" pitchFamily="34" charset="0"/>
                  <a:ea typeface="Segoe UI" pitchFamily="34" charset="0"/>
                  <a:cs typeface="Segoe UI" pitchFamily="34" charset="0"/>
                </a:rPr>
                <a:t>Gamer Points have been scored </a:t>
              </a:r>
            </a:p>
          </p:txBody>
        </p:sp>
      </p:grpSp>
      <p:grpSp>
        <p:nvGrpSpPr>
          <p:cNvPr id="7" name="Group 6"/>
          <p:cNvGrpSpPr/>
          <p:nvPr/>
        </p:nvGrpSpPr>
        <p:grpSpPr>
          <a:xfrm>
            <a:off x="154209" y="1897811"/>
            <a:ext cx="4223868" cy="995428"/>
            <a:chOff x="194743" y="764052"/>
            <a:chExt cx="4223868" cy="995428"/>
          </a:xfrm>
          <a:solidFill>
            <a:srgbClr val="0087FF"/>
          </a:solidFill>
        </p:grpSpPr>
        <p:sp>
          <p:nvSpPr>
            <p:cNvPr id="8" name="Isosceles Triangle 7"/>
            <p:cNvSpPr/>
            <p:nvPr/>
          </p:nvSpPr>
          <p:spPr>
            <a:xfrm rot="10800000">
              <a:off x="3454266" y="1488369"/>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b="1" dirty="0" smtClean="0">
                <a:solidFill>
                  <a:schemeClr val="bg1"/>
                </a:solidFill>
                <a:latin typeface="Segoe UI" pitchFamily="34" charset="0"/>
                <a:ea typeface="Segoe UI" pitchFamily="34" charset="0"/>
                <a:cs typeface="Segoe UI" pitchFamily="34" charset="0"/>
              </a:endParaRPr>
            </a:p>
          </p:txBody>
        </p:sp>
        <p:sp>
          <p:nvSpPr>
            <p:cNvPr id="9" name="Rectangle 8"/>
            <p:cNvSpPr/>
            <p:nvPr/>
          </p:nvSpPr>
          <p:spPr>
            <a:xfrm>
              <a:off x="194743" y="764052"/>
              <a:ext cx="4223868" cy="74683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400" b="1" dirty="0" smtClean="0">
                  <a:solidFill>
                    <a:schemeClr val="tx1"/>
                  </a:solidFill>
                  <a:latin typeface="Segoe UI" pitchFamily="34" charset="0"/>
                  <a:ea typeface="Segoe UI" pitchFamily="34" charset="0"/>
                  <a:cs typeface="Segoe UI" pitchFamily="34" charset="0"/>
                </a:rPr>
                <a:t>2.1 </a:t>
              </a:r>
              <a:r>
                <a:rPr lang="en-US" sz="2400" b="1" dirty="0">
                  <a:solidFill>
                    <a:schemeClr val="tx1"/>
                  </a:solidFill>
                  <a:latin typeface="Segoe UI" pitchFamily="34" charset="0"/>
                  <a:ea typeface="Segoe UI" pitchFamily="34" charset="0"/>
                  <a:cs typeface="Segoe UI" pitchFamily="34" charset="0"/>
                </a:rPr>
                <a:t>Billion hours played per </a:t>
              </a:r>
              <a:r>
                <a:rPr lang="en-US" sz="2400" b="1" dirty="0" smtClean="0">
                  <a:solidFill>
                    <a:schemeClr val="tx1"/>
                  </a:solidFill>
                  <a:latin typeface="Segoe UI" pitchFamily="34" charset="0"/>
                  <a:ea typeface="Segoe UI" pitchFamily="34" charset="0"/>
                  <a:cs typeface="Segoe UI" pitchFamily="34" charset="0"/>
                </a:rPr>
                <a:t>month</a:t>
              </a:r>
              <a:endParaRPr lang="en-US" sz="2400" b="1" dirty="0">
                <a:solidFill>
                  <a:schemeClr val="tx1"/>
                </a:solidFill>
                <a:latin typeface="Segoe UI" pitchFamily="34" charset="0"/>
                <a:ea typeface="Segoe UI" pitchFamily="34" charset="0"/>
                <a:cs typeface="Segoe UI" pitchFamily="34" charset="0"/>
              </a:endParaRPr>
            </a:p>
          </p:txBody>
        </p:sp>
      </p:grpSp>
      <p:grpSp>
        <p:nvGrpSpPr>
          <p:cNvPr id="13" name="Group 12"/>
          <p:cNvGrpSpPr/>
          <p:nvPr/>
        </p:nvGrpSpPr>
        <p:grpSpPr>
          <a:xfrm>
            <a:off x="1019943" y="4263500"/>
            <a:ext cx="5129212" cy="1198368"/>
            <a:chOff x="586549" y="3313941"/>
            <a:chExt cx="4575396" cy="629409"/>
          </a:xfrm>
          <a:solidFill>
            <a:srgbClr val="FF3C00"/>
          </a:solidFill>
        </p:grpSpPr>
        <p:sp>
          <p:nvSpPr>
            <p:cNvPr id="14" name="Isosceles Triangle 13"/>
            <p:cNvSpPr/>
            <p:nvPr/>
          </p:nvSpPr>
          <p:spPr>
            <a:xfrm rot="10800000" flipV="1">
              <a:off x="3153204" y="3313941"/>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b="1" dirty="0" smtClean="0">
                <a:solidFill>
                  <a:schemeClr val="bg1"/>
                </a:solidFill>
                <a:latin typeface="Segoe UI" pitchFamily="34" charset="0"/>
                <a:ea typeface="Segoe UI" pitchFamily="34" charset="0"/>
                <a:cs typeface="Segoe UI" pitchFamily="34" charset="0"/>
              </a:endParaRPr>
            </a:p>
          </p:txBody>
        </p:sp>
        <p:sp>
          <p:nvSpPr>
            <p:cNvPr id="15" name="Rectangle 14"/>
            <p:cNvSpPr/>
            <p:nvPr/>
          </p:nvSpPr>
          <p:spPr>
            <a:xfrm>
              <a:off x="586549" y="3505972"/>
              <a:ext cx="4575396" cy="4373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400" b="1" dirty="0" smtClean="0">
                  <a:solidFill>
                    <a:schemeClr val="tx1"/>
                  </a:solidFill>
                  <a:latin typeface="Segoe UI" pitchFamily="34" charset="0"/>
                  <a:ea typeface="Segoe UI" pitchFamily="34" charset="0"/>
                  <a:cs typeface="Segoe UI" pitchFamily="34" charset="0"/>
                </a:rPr>
                <a:t>More than 6.3 Billion achievements granted</a:t>
              </a:r>
              <a:endParaRPr lang="en-US" sz="2400" b="1" dirty="0">
                <a:solidFill>
                  <a:schemeClr val="tx1"/>
                </a:solidFill>
                <a:latin typeface="Segoe UI" pitchFamily="34" charset="0"/>
                <a:ea typeface="Segoe UI" pitchFamily="34" charset="0"/>
                <a:cs typeface="Segoe UI" pitchFamily="34" charset="0"/>
              </a:endParaRPr>
            </a:p>
          </p:txBody>
        </p:sp>
      </p:grpSp>
      <p:grpSp>
        <p:nvGrpSpPr>
          <p:cNvPr id="16" name="Group 15"/>
          <p:cNvGrpSpPr/>
          <p:nvPr/>
        </p:nvGrpSpPr>
        <p:grpSpPr>
          <a:xfrm>
            <a:off x="5162849" y="672825"/>
            <a:ext cx="2497407" cy="845424"/>
            <a:chOff x="4828987" y="858960"/>
            <a:chExt cx="2244604" cy="629409"/>
          </a:xfrm>
          <a:solidFill>
            <a:srgbClr val="65BC46"/>
          </a:solidFill>
        </p:grpSpPr>
        <p:sp>
          <p:nvSpPr>
            <p:cNvPr id="17" name="Isosceles Triangle 16"/>
            <p:cNvSpPr/>
            <p:nvPr/>
          </p:nvSpPr>
          <p:spPr>
            <a:xfrm rot="10800000" flipH="1">
              <a:off x="5512119"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b="1" dirty="0" smtClean="0">
                <a:solidFill>
                  <a:schemeClr val="bg1"/>
                </a:solidFill>
                <a:latin typeface="Segoe UI" pitchFamily="34" charset="0"/>
                <a:ea typeface="Segoe UI" pitchFamily="34" charset="0"/>
                <a:cs typeface="Segoe UI" pitchFamily="34" charset="0"/>
              </a:endParaRPr>
            </a:p>
          </p:txBody>
        </p:sp>
        <p:sp>
          <p:nvSpPr>
            <p:cNvPr id="18" name="Rectangle 17"/>
            <p:cNvSpPr/>
            <p:nvPr/>
          </p:nvSpPr>
          <p:spPr>
            <a:xfrm>
              <a:off x="4828987" y="858960"/>
              <a:ext cx="2244604"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400" b="1" dirty="0" smtClean="0">
                  <a:latin typeface="Segoe UI" pitchFamily="34" charset="0"/>
                  <a:ea typeface="Segoe UI" pitchFamily="34" charset="0"/>
                  <a:cs typeface="Segoe UI" pitchFamily="34" charset="0"/>
                </a:rPr>
                <a:t>35 Countries</a:t>
              </a:r>
              <a:endParaRPr lang="en-US" sz="2400" b="1" dirty="0">
                <a:latin typeface="Segoe UI" pitchFamily="34" charset="0"/>
                <a:ea typeface="Segoe UI" pitchFamily="34" charset="0"/>
                <a:cs typeface="Segoe UI" pitchFamily="34" charset="0"/>
              </a:endParaRPr>
            </a:p>
          </p:txBody>
        </p:sp>
      </p:grpSp>
      <p:grpSp>
        <p:nvGrpSpPr>
          <p:cNvPr id="19" name="Group 18"/>
          <p:cNvGrpSpPr/>
          <p:nvPr/>
        </p:nvGrpSpPr>
        <p:grpSpPr>
          <a:xfrm>
            <a:off x="8437573" y="1897811"/>
            <a:ext cx="3018306" cy="951835"/>
            <a:chOff x="7183606" y="771773"/>
            <a:chExt cx="2328012" cy="629409"/>
          </a:xfrm>
          <a:solidFill>
            <a:srgbClr val="232323"/>
          </a:solidFill>
        </p:grpSpPr>
        <p:sp>
          <p:nvSpPr>
            <p:cNvPr id="20" name="Isosceles Triangle 19"/>
            <p:cNvSpPr/>
            <p:nvPr/>
          </p:nvSpPr>
          <p:spPr>
            <a:xfrm rot="10800000" flipH="1">
              <a:off x="7866738" y="1130071"/>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b="1" dirty="0" smtClean="0">
                <a:solidFill>
                  <a:schemeClr val="bg1"/>
                </a:solidFill>
                <a:latin typeface="Segoe UI" pitchFamily="34" charset="0"/>
                <a:ea typeface="Segoe UI" pitchFamily="34" charset="0"/>
                <a:cs typeface="Segoe UI" pitchFamily="34" charset="0"/>
              </a:endParaRPr>
            </a:p>
          </p:txBody>
        </p:sp>
        <p:sp>
          <p:nvSpPr>
            <p:cNvPr id="21" name="Rectangle 20"/>
            <p:cNvSpPr/>
            <p:nvPr/>
          </p:nvSpPr>
          <p:spPr>
            <a:xfrm>
              <a:off x="7183606" y="771773"/>
              <a:ext cx="2328012"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2400" b="1" dirty="0" smtClean="0">
                  <a:latin typeface="Segoe UI" pitchFamily="34" charset="0"/>
                  <a:ea typeface="Segoe UI" pitchFamily="34" charset="0"/>
                  <a:cs typeface="Segoe UI" pitchFamily="34" charset="0"/>
                </a:rPr>
                <a:t>35 Million Users</a:t>
              </a:r>
              <a:endParaRPr lang="en-US" sz="2400" b="1" dirty="0">
                <a:latin typeface="Segoe UI" pitchFamily="34" charset="0"/>
                <a:ea typeface="Segoe UI" pitchFamily="34" charset="0"/>
                <a:cs typeface="Segoe UI" pitchFamily="34" charset="0"/>
              </a:endParaRPr>
            </a:p>
          </p:txBody>
        </p:sp>
      </p:grpSp>
      <p:pic>
        <p:nvPicPr>
          <p:cNvPr id="29"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0" contrast="31000"/>
                    </a14:imgEffect>
                  </a14:imgLayer>
                </a14:imgProps>
              </a:ext>
              <a:ext uri="{28A0092B-C50C-407E-A947-70E740481C1C}">
                <a14:useLocalDpi xmlns:a14="http://schemas.microsoft.com/office/drawing/2010/main" val="0"/>
              </a:ext>
            </a:extLst>
          </a:blip>
          <a:stretch>
            <a:fillRect/>
          </a:stretch>
        </p:blipFill>
        <p:spPr bwMode="auto">
          <a:xfrm>
            <a:off x="4113184" y="1721872"/>
            <a:ext cx="3962457" cy="2216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7457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anim calcmode="lin" valueType="num">
                                      <p:cBhvr>
                                        <p:cTn id="8" dur="250" fill="hold"/>
                                        <p:tgtEl>
                                          <p:spTgt spid="16"/>
                                        </p:tgtEl>
                                        <p:attrNameLst>
                                          <p:attrName>ppt_x</p:attrName>
                                        </p:attrNameLst>
                                      </p:cBhvr>
                                      <p:tavLst>
                                        <p:tav tm="0">
                                          <p:val>
                                            <p:strVal val="#ppt_x"/>
                                          </p:val>
                                        </p:tav>
                                        <p:tav tm="100000">
                                          <p:val>
                                            <p:strVal val="#ppt_x"/>
                                          </p:val>
                                        </p:tav>
                                      </p:tavLst>
                                    </p:anim>
                                    <p:anim calcmode="lin" valueType="num">
                                      <p:cBhvr>
                                        <p:cTn id="9" dur="2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250"/>
                                        <p:tgtEl>
                                          <p:spTgt spid="19"/>
                                        </p:tgtEl>
                                      </p:cBhvr>
                                    </p:animEffect>
                                    <p:anim calcmode="lin" valueType="num">
                                      <p:cBhvr>
                                        <p:cTn id="15" dur="250" fill="hold"/>
                                        <p:tgtEl>
                                          <p:spTgt spid="19"/>
                                        </p:tgtEl>
                                        <p:attrNameLst>
                                          <p:attrName>ppt_x</p:attrName>
                                        </p:attrNameLst>
                                      </p:cBhvr>
                                      <p:tavLst>
                                        <p:tav tm="0">
                                          <p:val>
                                            <p:strVal val="#ppt_x"/>
                                          </p:val>
                                        </p:tav>
                                        <p:tav tm="100000">
                                          <p:val>
                                            <p:strVal val="#ppt_x"/>
                                          </p:val>
                                        </p:tav>
                                      </p:tavLst>
                                    </p:anim>
                                    <p:anim calcmode="lin" valueType="num">
                                      <p:cBhvr>
                                        <p:cTn id="16" dur="2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anim calcmode="lin" valueType="num">
                                      <p:cBhvr>
                                        <p:cTn id="22" dur="250" fill="hold"/>
                                        <p:tgtEl>
                                          <p:spTgt spid="7"/>
                                        </p:tgtEl>
                                        <p:attrNameLst>
                                          <p:attrName>ppt_x</p:attrName>
                                        </p:attrNameLst>
                                      </p:cBhvr>
                                      <p:tavLst>
                                        <p:tav tm="0">
                                          <p:val>
                                            <p:strVal val="#ppt_x"/>
                                          </p:val>
                                        </p:tav>
                                        <p:tav tm="100000">
                                          <p:val>
                                            <p:strVal val="#ppt_x"/>
                                          </p:val>
                                        </p:tav>
                                      </p:tavLst>
                                    </p:anim>
                                    <p:anim calcmode="lin" valueType="num">
                                      <p:cBhvr>
                                        <p:cTn id="23"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50"/>
                                        <p:tgtEl>
                                          <p:spTgt spid="4"/>
                                        </p:tgtEl>
                                      </p:cBhvr>
                                    </p:animEffect>
                                    <p:anim calcmode="lin" valueType="num">
                                      <p:cBhvr>
                                        <p:cTn id="29" dur="250" fill="hold"/>
                                        <p:tgtEl>
                                          <p:spTgt spid="4"/>
                                        </p:tgtEl>
                                        <p:attrNameLst>
                                          <p:attrName>ppt_x</p:attrName>
                                        </p:attrNameLst>
                                      </p:cBhvr>
                                      <p:tavLst>
                                        <p:tav tm="0">
                                          <p:val>
                                            <p:strVal val="#ppt_x"/>
                                          </p:val>
                                        </p:tav>
                                        <p:tav tm="100000">
                                          <p:val>
                                            <p:strVal val="#ppt_x"/>
                                          </p:val>
                                        </p:tav>
                                      </p:tavLst>
                                    </p:anim>
                                    <p:anim calcmode="lin" valueType="num">
                                      <p:cBhvr>
                                        <p:cTn id="30" dur="2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50"/>
                                        <p:tgtEl>
                                          <p:spTgt spid="13"/>
                                        </p:tgtEl>
                                      </p:cBhvr>
                                    </p:animEffect>
                                    <p:anim calcmode="lin" valueType="num">
                                      <p:cBhvr>
                                        <p:cTn id="36" dur="250" fill="hold"/>
                                        <p:tgtEl>
                                          <p:spTgt spid="13"/>
                                        </p:tgtEl>
                                        <p:attrNameLst>
                                          <p:attrName>ppt_x</p:attrName>
                                        </p:attrNameLst>
                                      </p:cBhvr>
                                      <p:tavLst>
                                        <p:tav tm="0">
                                          <p:val>
                                            <p:strVal val="#ppt_x"/>
                                          </p:val>
                                        </p:tav>
                                        <p:tav tm="100000">
                                          <p:val>
                                            <p:strVal val="#ppt_x"/>
                                          </p:val>
                                        </p:tav>
                                      </p:tavLst>
                                    </p:anim>
                                    <p:anim calcmode="lin" valueType="num">
                                      <p:cBhvr>
                                        <p:cTn id="37"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3429001"/>
            <a:ext cx="11053990" cy="1631216"/>
          </a:xfrm>
          <a:prstGeom prst="rect">
            <a:avLst/>
          </a:prstGeom>
          <a:noFill/>
        </p:spPr>
        <p:txBody>
          <a:bodyPr wrap="square" rtlCol="0">
            <a:spAutoFit/>
          </a:bodyPr>
          <a:lstStyle/>
          <a:p>
            <a:r>
              <a:rPr lang="en-US" sz="5000" dirty="0">
                <a:solidFill>
                  <a:srgbClr val="FFFFFF"/>
                </a:solidFill>
                <a:latin typeface="+mj-lt"/>
              </a:rPr>
              <a:t>The Xbox LIVE on Windows Developer Platform</a:t>
            </a:r>
          </a:p>
        </p:txBody>
      </p:sp>
    </p:spTree>
    <p:extLst>
      <p:ext uri="{BB962C8B-B14F-4D97-AF65-F5344CB8AC3E}">
        <p14:creationId xmlns:p14="http://schemas.microsoft.com/office/powerpoint/2010/main" val="124886631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8453376" y="3411355"/>
            <a:ext cx="4363869" cy="1073006"/>
          </a:xfrm>
          <a:prstGeom prst="rect">
            <a:avLst/>
          </a:prstGeom>
          <a:solidFill>
            <a:srgbClr val="65BC4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2700" b="1" dirty="0">
                <a:latin typeface="Segoe UI" pitchFamily="34" charset="0"/>
                <a:ea typeface="Segoe UI" pitchFamily="34" charset="0"/>
                <a:cs typeface="Segoe UI" pitchFamily="34" charset="0"/>
              </a:rPr>
              <a:t>Xbox LIVE </a:t>
            </a:r>
            <a:r>
              <a:rPr lang="en-US" sz="2700" dirty="0">
                <a:latin typeface="Segoe UI" pitchFamily="34" charset="0"/>
                <a:ea typeface="Segoe UI" pitchFamily="34" charset="0"/>
                <a:cs typeface="Segoe UI" pitchFamily="34" charset="0"/>
              </a:rPr>
              <a:t>Services</a:t>
            </a:r>
          </a:p>
        </p:txBody>
      </p:sp>
      <p:sp>
        <p:nvSpPr>
          <p:cNvPr id="8" name="Rectangle 7"/>
          <p:cNvSpPr/>
          <p:nvPr/>
        </p:nvSpPr>
        <p:spPr>
          <a:xfrm rot="5400000">
            <a:off x="7422499" y="3552850"/>
            <a:ext cx="4363871" cy="790017"/>
          </a:xfrm>
          <a:prstGeom prst="rect">
            <a:avLst/>
          </a:prstGeom>
          <a:solidFill>
            <a:srgbClr val="65BC4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2700" b="1" dirty="0">
                <a:latin typeface="Segoe UI" pitchFamily="34" charset="0"/>
                <a:ea typeface="Segoe UI" pitchFamily="34" charset="0"/>
                <a:cs typeface="Segoe UI" pitchFamily="34" charset="0"/>
              </a:rPr>
              <a:t>Xbox LIVE </a:t>
            </a:r>
            <a:r>
              <a:rPr lang="en-US" sz="2700" b="1" dirty="0" smtClean="0">
                <a:latin typeface="Segoe UI" pitchFamily="34" charset="0"/>
                <a:ea typeface="Segoe UI" pitchFamily="34" charset="0"/>
                <a:cs typeface="Segoe UI" pitchFamily="34" charset="0"/>
              </a:rPr>
              <a:t> on Windows </a:t>
            </a:r>
            <a:r>
              <a:rPr lang="en-US" sz="2700" dirty="0" smtClean="0">
                <a:latin typeface="Segoe UI" pitchFamily="34" charset="0"/>
                <a:ea typeface="Segoe UI" pitchFamily="34" charset="0"/>
                <a:cs typeface="Segoe UI" pitchFamily="34" charset="0"/>
              </a:rPr>
              <a:t>Runtime</a:t>
            </a:r>
            <a:endParaRPr lang="en-US" sz="2700" dirty="0">
              <a:latin typeface="Segoe UI" pitchFamily="34" charset="0"/>
              <a:ea typeface="Segoe UI" pitchFamily="34" charset="0"/>
              <a:cs typeface="Segoe UI" pitchFamily="34" charset="0"/>
            </a:endParaRPr>
          </a:p>
        </p:txBody>
      </p:sp>
      <p:sp>
        <p:nvSpPr>
          <p:cNvPr id="11" name="Rectangle 10"/>
          <p:cNvSpPr/>
          <p:nvPr/>
        </p:nvSpPr>
        <p:spPr>
          <a:xfrm>
            <a:off x="3077176" y="1765922"/>
            <a:ext cx="6032883" cy="4363872"/>
          </a:xfrm>
          <a:prstGeom prst="rect">
            <a:avLst/>
          </a:pr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t"/>
          <a:lstStyle/>
          <a:p>
            <a:pPr algn="ctr"/>
            <a:endParaRPr lang="en-US" sz="3200" dirty="0"/>
          </a:p>
          <a:p>
            <a:pPr algn="ctr"/>
            <a:endParaRPr lang="en-US" sz="3200" dirty="0"/>
          </a:p>
          <a:p>
            <a:pPr algn="ctr"/>
            <a:endParaRPr lang="en-US" sz="3200" dirty="0"/>
          </a:p>
          <a:p>
            <a:pPr algn="ctr"/>
            <a:r>
              <a:rPr lang="en-US" sz="3200" dirty="0" smtClean="0">
                <a:latin typeface="Segoe UI" pitchFamily="34" charset="0"/>
                <a:ea typeface="Segoe UI" pitchFamily="34" charset="0"/>
                <a:cs typeface="Segoe UI" pitchFamily="34" charset="0"/>
              </a:rPr>
              <a:t>Your Games </a:t>
            </a:r>
            <a:r>
              <a:rPr lang="en-US" sz="3200" dirty="0">
                <a:latin typeface="Segoe UI" pitchFamily="34" charset="0"/>
                <a:ea typeface="Segoe UI" pitchFamily="34" charset="0"/>
                <a:cs typeface="Segoe UI" pitchFamily="34" charset="0"/>
              </a:rPr>
              <a:t>and Apps</a:t>
            </a:r>
          </a:p>
          <a:p>
            <a:pPr algn="ctr"/>
            <a:endParaRPr lang="en-US" sz="3200" dirty="0"/>
          </a:p>
          <a:p>
            <a:pPr algn="ctr"/>
            <a:endParaRPr lang="en-US" sz="3200" dirty="0"/>
          </a:p>
          <a:p>
            <a:pPr algn="ctr"/>
            <a:endParaRPr lang="en-US" sz="3200" dirty="0"/>
          </a:p>
          <a:p>
            <a:pPr algn="ctr"/>
            <a:endParaRPr lang="en-US" sz="3200" dirty="0"/>
          </a:p>
          <a:p>
            <a:pPr algn="ctr"/>
            <a:endParaRPr lang="en-US" sz="3200" dirty="0"/>
          </a:p>
        </p:txBody>
      </p:sp>
      <p:sp>
        <p:nvSpPr>
          <p:cNvPr id="20"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solidFill>
                  <a:schemeClr val="tx1"/>
                </a:solidFill>
              </a:rPr>
              <a:t>Xbox LIVE on </a:t>
            </a:r>
            <a:r>
              <a:rPr lang="en-US" dirty="0">
                <a:solidFill>
                  <a:schemeClr val="tx1"/>
                </a:solidFill>
              </a:rPr>
              <a:t>Windows Developer Platform</a:t>
            </a:r>
          </a:p>
        </p:txBody>
      </p:sp>
      <p:sp>
        <p:nvSpPr>
          <p:cNvPr id="21" name="Rectangle 20"/>
          <p:cNvSpPr/>
          <p:nvPr/>
        </p:nvSpPr>
        <p:spPr>
          <a:xfrm rot="5400000">
            <a:off x="-1180402" y="3592354"/>
            <a:ext cx="4363877" cy="711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2700" dirty="0">
                <a:solidFill>
                  <a:sysClr val="windowText" lastClr="000000"/>
                </a:solidFill>
                <a:latin typeface="Segoe UI" pitchFamily="34" charset="0"/>
                <a:ea typeface="Segoe UI" pitchFamily="34" charset="0"/>
                <a:cs typeface="Segoe UI" pitchFamily="34" charset="0"/>
              </a:rPr>
              <a:t>Developer Tools</a:t>
            </a:r>
          </a:p>
        </p:txBody>
      </p:sp>
      <p:sp>
        <p:nvSpPr>
          <p:cNvPr id="22" name="Rectangle 21"/>
          <p:cNvSpPr/>
          <p:nvPr/>
        </p:nvSpPr>
        <p:spPr>
          <a:xfrm rot="5400000">
            <a:off x="-370017" y="3592350"/>
            <a:ext cx="4363872" cy="711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2700" dirty="0">
                <a:solidFill>
                  <a:sysClr val="windowText" lastClr="000000"/>
                </a:solidFill>
                <a:latin typeface="Segoe UI" pitchFamily="34" charset="0"/>
                <a:ea typeface="Segoe UI" pitchFamily="34" charset="0"/>
                <a:cs typeface="Segoe UI" pitchFamily="34" charset="0"/>
              </a:rPr>
              <a:t>Ingestion &amp; Certification</a:t>
            </a:r>
          </a:p>
        </p:txBody>
      </p:sp>
      <p:sp>
        <p:nvSpPr>
          <p:cNvPr id="24" name="Rectangle 23"/>
          <p:cNvSpPr/>
          <p:nvPr/>
        </p:nvSpPr>
        <p:spPr>
          <a:xfrm rot="5400000">
            <a:off x="440366" y="3592350"/>
            <a:ext cx="4363871" cy="7110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2700" dirty="0">
                <a:solidFill>
                  <a:sysClr val="windowText" lastClr="000000"/>
                </a:solidFill>
                <a:latin typeface="Segoe UI" pitchFamily="34" charset="0"/>
                <a:ea typeface="Segoe UI" pitchFamily="34" charset="0"/>
                <a:cs typeface="Segoe UI" pitchFamily="34" charset="0"/>
              </a:rPr>
              <a:t>Marketplace Distribution</a:t>
            </a:r>
          </a:p>
        </p:txBody>
      </p:sp>
    </p:spTree>
    <p:extLst>
      <p:ext uri="{BB962C8B-B14F-4D97-AF65-F5344CB8AC3E}">
        <p14:creationId xmlns:p14="http://schemas.microsoft.com/office/powerpoint/2010/main" val="306934520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8882" y="4953001"/>
            <a:ext cx="9725667" cy="1676399"/>
          </a:xfrm>
          <a:prstGeom prst="rect">
            <a:avLst/>
          </a:prstGeom>
          <a:ln/>
        </p:spPr>
        <p:style>
          <a:lnRef idx="1">
            <a:schemeClr val="accent5"/>
          </a:lnRef>
          <a:fillRef idx="2">
            <a:schemeClr val="accent5"/>
          </a:fillRef>
          <a:effectRef idx="1">
            <a:schemeClr val="accent5"/>
          </a:effectRef>
          <a:fontRef idx="minor">
            <a:schemeClr val="dk1"/>
          </a:fontRef>
        </p:style>
        <p:txBody>
          <a:bodyPr lIns="121899" tIns="60949" rIns="121899" bIns="60949" numCol="3" rtlCol="0" anchor="t" anchorCtr="0"/>
          <a:lstStyle/>
          <a:p>
            <a:pPr marL="380933" indent="-380933">
              <a:buFont typeface="Arial" pitchFamily="34" charset="0"/>
              <a:buChar char="•"/>
            </a:pPr>
            <a:r>
              <a:rPr lang="en-US" sz="1600" dirty="0">
                <a:solidFill>
                  <a:schemeClr val="bg2">
                    <a:lumMod val="75000"/>
                  </a:schemeClr>
                </a:solidFill>
              </a:rPr>
              <a:t>User Profile &amp; Settings</a:t>
            </a:r>
          </a:p>
          <a:p>
            <a:pPr marL="380933" indent="-380933">
              <a:buFont typeface="Arial" pitchFamily="34" charset="0"/>
              <a:buChar char="•"/>
            </a:pPr>
            <a:r>
              <a:rPr lang="en-US" sz="1600" dirty="0">
                <a:solidFill>
                  <a:schemeClr val="bg2">
                    <a:lumMod val="75000"/>
                  </a:schemeClr>
                </a:solidFill>
              </a:rPr>
              <a:t>Presence</a:t>
            </a:r>
          </a:p>
          <a:p>
            <a:pPr marL="380933" indent="-380933">
              <a:buFont typeface="Arial" pitchFamily="34" charset="0"/>
              <a:buChar char="•"/>
            </a:pPr>
            <a:r>
              <a:rPr lang="en-US" sz="1600" dirty="0">
                <a:solidFill>
                  <a:schemeClr val="bg2">
                    <a:lumMod val="75000"/>
                  </a:schemeClr>
                </a:solidFill>
              </a:rPr>
              <a:t>Avatars</a:t>
            </a:r>
          </a:p>
          <a:p>
            <a:pPr marL="380933" indent="-380933">
              <a:buFont typeface="Arial" pitchFamily="34" charset="0"/>
              <a:buChar char="•"/>
            </a:pPr>
            <a:r>
              <a:rPr lang="en-US" sz="1600" dirty="0">
                <a:solidFill>
                  <a:schemeClr val="bg2">
                    <a:lumMod val="75000"/>
                  </a:schemeClr>
                </a:solidFill>
              </a:rPr>
              <a:t>Friends</a:t>
            </a:r>
          </a:p>
          <a:p>
            <a:pPr marL="380933" indent="-380933">
              <a:buFont typeface="Arial" pitchFamily="34" charset="0"/>
              <a:buChar char="•"/>
            </a:pPr>
            <a:r>
              <a:rPr lang="en-US" sz="1600" dirty="0">
                <a:solidFill>
                  <a:schemeClr val="bg2">
                    <a:lumMod val="75000"/>
                  </a:schemeClr>
                </a:solidFill>
              </a:rPr>
              <a:t>Achievements </a:t>
            </a:r>
          </a:p>
          <a:p>
            <a:pPr marL="380933" indent="-380933">
              <a:buFont typeface="Arial" pitchFamily="34" charset="0"/>
              <a:buChar char="•"/>
            </a:pPr>
            <a:r>
              <a:rPr lang="en-US" sz="1600" dirty="0">
                <a:solidFill>
                  <a:schemeClr val="bg2">
                    <a:lumMod val="75000"/>
                  </a:schemeClr>
                </a:solidFill>
              </a:rPr>
              <a:t>Avatar </a:t>
            </a:r>
            <a:r>
              <a:rPr lang="en-US" sz="1600" dirty="0" err="1">
                <a:solidFill>
                  <a:schemeClr val="bg2">
                    <a:lumMod val="75000"/>
                  </a:schemeClr>
                </a:solidFill>
              </a:rPr>
              <a:t>Awardables</a:t>
            </a:r>
            <a:endParaRPr lang="en-US" sz="1600" dirty="0">
              <a:solidFill>
                <a:schemeClr val="bg2">
                  <a:lumMod val="75000"/>
                </a:schemeClr>
              </a:solidFill>
            </a:endParaRPr>
          </a:p>
          <a:p>
            <a:pPr marL="380933" indent="-380933">
              <a:buFont typeface="Arial" pitchFamily="34" charset="0"/>
              <a:buChar char="•"/>
            </a:pPr>
            <a:r>
              <a:rPr lang="en-US" sz="1600" dirty="0">
                <a:solidFill>
                  <a:schemeClr val="bg2">
                    <a:lumMod val="75000"/>
                  </a:schemeClr>
                </a:solidFill>
              </a:rPr>
              <a:t>Leaderboards</a:t>
            </a:r>
          </a:p>
          <a:p>
            <a:pPr marL="380933" indent="-380933">
              <a:buFont typeface="Arial" pitchFamily="34" charset="0"/>
              <a:buChar char="•"/>
            </a:pPr>
            <a:r>
              <a:rPr lang="en-US" sz="1600" dirty="0" smtClean="0">
                <a:solidFill>
                  <a:schemeClr val="bg2">
                    <a:lumMod val="75000"/>
                  </a:schemeClr>
                </a:solidFill>
              </a:rPr>
              <a:t>Multiplayer</a:t>
            </a:r>
            <a:endParaRPr lang="en-US" sz="1600" dirty="0">
              <a:solidFill>
                <a:schemeClr val="bg2">
                  <a:lumMod val="75000"/>
                </a:schemeClr>
              </a:solidFill>
            </a:endParaRPr>
          </a:p>
          <a:p>
            <a:pPr marL="380933" indent="-380933">
              <a:buFont typeface="Arial" pitchFamily="34" charset="0"/>
              <a:buChar char="•"/>
            </a:pPr>
            <a:r>
              <a:rPr lang="en-US" sz="1600" dirty="0">
                <a:solidFill>
                  <a:schemeClr val="bg2">
                    <a:lumMod val="75000"/>
                  </a:schemeClr>
                </a:solidFill>
              </a:rPr>
              <a:t>Text Messaging</a:t>
            </a:r>
          </a:p>
          <a:p>
            <a:pPr marL="380933" indent="-380933">
              <a:buFont typeface="Arial" pitchFamily="34" charset="0"/>
              <a:buChar char="•"/>
            </a:pPr>
            <a:r>
              <a:rPr lang="en-US" sz="1600" dirty="0">
                <a:solidFill>
                  <a:schemeClr val="bg2">
                    <a:lumMod val="75000"/>
                  </a:schemeClr>
                </a:solidFill>
              </a:rPr>
              <a:t>Roaming Game State</a:t>
            </a:r>
          </a:p>
          <a:p>
            <a:pPr marL="380933" indent="-380933">
              <a:buFont typeface="Arial" pitchFamily="34" charset="0"/>
              <a:buChar char="•"/>
            </a:pPr>
            <a:r>
              <a:rPr lang="en-US" sz="1600" dirty="0">
                <a:solidFill>
                  <a:schemeClr val="bg2">
                    <a:lumMod val="75000"/>
                  </a:schemeClr>
                </a:solidFill>
              </a:rPr>
              <a:t>Beacons</a:t>
            </a:r>
          </a:p>
          <a:p>
            <a:pPr marL="380933" indent="-380933">
              <a:buFont typeface="Arial" pitchFamily="34" charset="0"/>
              <a:buChar char="•"/>
            </a:pPr>
            <a:r>
              <a:rPr lang="en-US" sz="1600" dirty="0"/>
              <a:t>Real Time </a:t>
            </a:r>
            <a:r>
              <a:rPr lang="en-US" sz="1600" dirty="0" smtClean="0"/>
              <a:t>Counting Service</a:t>
            </a:r>
            <a:endParaRPr lang="en-US" sz="1600" dirty="0">
              <a:solidFill>
                <a:schemeClr val="bg2">
                  <a:lumMod val="75000"/>
                </a:schemeClr>
              </a:solidFill>
            </a:endParaRPr>
          </a:p>
        </p:txBody>
      </p:sp>
      <p:sp>
        <p:nvSpPr>
          <p:cNvPr id="5" name="Rectangle 4"/>
          <p:cNvSpPr/>
          <p:nvPr/>
        </p:nvSpPr>
        <p:spPr>
          <a:xfrm>
            <a:off x="1218882" y="4416357"/>
            <a:ext cx="9725667" cy="536643"/>
          </a:xfrm>
          <a:prstGeom prst="rect">
            <a:avLst/>
          </a:prstGeom>
          <a:solidFill>
            <a:srgbClr val="65BC4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2400" b="1" dirty="0">
                <a:latin typeface="Segoe UI" pitchFamily="34" charset="0"/>
                <a:ea typeface="Segoe UI" pitchFamily="34" charset="0"/>
                <a:cs typeface="Segoe UI" pitchFamily="34" charset="0"/>
              </a:rPr>
              <a:t>Xbox LIVE Services</a:t>
            </a:r>
          </a:p>
        </p:txBody>
      </p:sp>
      <p:sp>
        <p:nvSpPr>
          <p:cNvPr id="6" name="Rectangle 5"/>
          <p:cNvSpPr/>
          <p:nvPr/>
        </p:nvSpPr>
        <p:spPr>
          <a:xfrm>
            <a:off x="1218884" y="1515349"/>
            <a:ext cx="9725667" cy="1100852"/>
          </a:xfrm>
          <a:prstGeom prst="rect">
            <a:avLst/>
          </a:pr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t"/>
          <a:lstStyle/>
          <a:p>
            <a:pPr algn="ctr"/>
            <a:r>
              <a:rPr lang="en-US" sz="3200" dirty="0" smtClean="0"/>
              <a:t>Your Games </a:t>
            </a:r>
            <a:r>
              <a:rPr lang="en-US" sz="3200" dirty="0"/>
              <a:t>and Apps</a:t>
            </a:r>
          </a:p>
        </p:txBody>
      </p:sp>
      <p:sp>
        <p:nvSpPr>
          <p:cNvPr id="11" name="Rectangle 10"/>
          <p:cNvSpPr/>
          <p:nvPr/>
        </p:nvSpPr>
        <p:spPr>
          <a:xfrm>
            <a:off x="1218882" y="2703212"/>
            <a:ext cx="4668111" cy="711200"/>
          </a:xfrm>
          <a:prstGeom prst="rect">
            <a:avLst/>
          </a:prstGeom>
          <a:solidFill>
            <a:srgbClr val="65BC46"/>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r>
              <a:rPr lang="en-US" sz="2400" b="1" dirty="0" smtClean="0">
                <a:latin typeface="Segoe UI" pitchFamily="34" charset="0"/>
                <a:ea typeface="Segoe UI" pitchFamily="34" charset="0"/>
                <a:cs typeface="Segoe UI" pitchFamily="34" charset="0"/>
              </a:rPr>
              <a:t>Xbox LIVE on Windows </a:t>
            </a:r>
            <a:r>
              <a:rPr lang="en-US" sz="2400" dirty="0" smtClean="0">
                <a:latin typeface="Segoe UI" pitchFamily="34" charset="0"/>
                <a:ea typeface="Segoe UI" pitchFamily="34" charset="0"/>
                <a:cs typeface="Segoe UI" pitchFamily="34" charset="0"/>
              </a:rPr>
              <a:t>Runtime</a:t>
            </a:r>
            <a:endParaRPr lang="en-US" sz="2400" dirty="0">
              <a:latin typeface="Segoe UI" pitchFamily="34" charset="0"/>
              <a:ea typeface="Segoe UI" pitchFamily="34" charset="0"/>
              <a:cs typeface="Segoe UI" pitchFamily="34" charset="0"/>
            </a:endParaRPr>
          </a:p>
        </p:txBody>
      </p:sp>
      <p:sp>
        <p:nvSpPr>
          <p:cNvPr id="13" name="Up-Down Arrow 12"/>
          <p:cNvSpPr/>
          <p:nvPr/>
        </p:nvSpPr>
        <p:spPr>
          <a:xfrm>
            <a:off x="8125883" y="2640149"/>
            <a:ext cx="507868" cy="1747907"/>
          </a:xfrm>
          <a:prstGeom prst="upDown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121899" tIns="60949" rIns="121899" bIns="60949" rtlCol="0" anchor="ctr"/>
          <a:lstStyle/>
          <a:p>
            <a:pPr algn="ctr"/>
            <a:r>
              <a:rPr lang="en-US" sz="1600" dirty="0" smtClean="0"/>
              <a:t>REST</a:t>
            </a:r>
            <a:endParaRPr lang="en-US" sz="1600" dirty="0"/>
          </a:p>
        </p:txBody>
      </p:sp>
      <p:sp>
        <p:nvSpPr>
          <p:cNvPr id="14" name="Up-Down Arrow 13"/>
          <p:cNvSpPr/>
          <p:nvPr/>
        </p:nvSpPr>
        <p:spPr>
          <a:xfrm>
            <a:off x="3250352" y="3445945"/>
            <a:ext cx="507868" cy="942112"/>
          </a:xfrm>
          <a:prstGeom prst="upDownArrow">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121899" tIns="60949" rIns="121899" bIns="60949" rtlCol="0" anchor="ctr"/>
          <a:lstStyle/>
          <a:p>
            <a:pPr algn="ctr"/>
            <a:r>
              <a:rPr lang="en-US" sz="1600" dirty="0" smtClean="0"/>
              <a:t>REST</a:t>
            </a:r>
            <a:endParaRPr lang="en-US" sz="1600" dirty="0"/>
          </a:p>
        </p:txBody>
      </p:sp>
      <p:sp>
        <p:nvSpPr>
          <p:cNvPr id="16"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solidFill>
                  <a:schemeClr val="tx1"/>
                </a:solidFill>
              </a:rPr>
              <a:t>Xbox LIVE</a:t>
            </a:r>
            <a:br>
              <a:rPr lang="en-US" dirty="0" smtClean="0">
                <a:solidFill>
                  <a:schemeClr val="tx1"/>
                </a:solidFill>
              </a:rPr>
            </a:br>
            <a:r>
              <a:rPr lang="en-US" sz="3600" dirty="0" smtClean="0">
                <a:solidFill>
                  <a:schemeClr val="tx1"/>
                </a:solidFill>
                <a:latin typeface="+mn-lt"/>
              </a:rPr>
              <a:t>Services Overview</a:t>
            </a:r>
            <a:endParaRPr lang="en-US" dirty="0">
              <a:solidFill>
                <a:schemeClr val="tx1"/>
              </a:solidFill>
              <a:latin typeface="+mn-lt"/>
            </a:endParaRPr>
          </a:p>
        </p:txBody>
      </p:sp>
    </p:spTree>
    <p:extLst>
      <p:ext uri="{BB962C8B-B14F-4D97-AF65-F5344CB8AC3E}">
        <p14:creationId xmlns:p14="http://schemas.microsoft.com/office/powerpoint/2010/main" val="305376934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466860" y="254726"/>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solidFill>
                  <a:schemeClr val="tx1"/>
                </a:solidFill>
              </a:rPr>
              <a:t>What are </a:t>
            </a:r>
            <a:r>
              <a:rPr lang="en-US" dirty="0" smtClean="0">
                <a:solidFill>
                  <a:schemeClr val="tx1"/>
                </a:solidFill>
              </a:rPr>
              <a:t>REST-</a:t>
            </a:r>
            <a:r>
              <a:rPr lang="en-US" dirty="0" err="1" smtClean="0">
                <a:solidFill>
                  <a:schemeClr val="tx1"/>
                </a:solidFill>
              </a:rPr>
              <a:t>ful</a:t>
            </a:r>
            <a:r>
              <a:rPr lang="en-US" dirty="0" smtClean="0">
                <a:solidFill>
                  <a:schemeClr val="tx1"/>
                </a:solidFill>
              </a:rPr>
              <a:t> Services?</a:t>
            </a:r>
            <a:br>
              <a:rPr lang="en-US" dirty="0" smtClean="0">
                <a:solidFill>
                  <a:schemeClr val="tx1"/>
                </a:solidFill>
              </a:rPr>
            </a:br>
            <a:endParaRPr lang="en-US" dirty="0">
              <a:solidFill>
                <a:schemeClr val="tx1"/>
              </a:solidFill>
              <a:latin typeface="+mn-lt"/>
            </a:endParaRPr>
          </a:p>
        </p:txBody>
      </p:sp>
      <p:sp>
        <p:nvSpPr>
          <p:cNvPr id="22" name="Text Placeholder 2"/>
          <p:cNvSpPr txBox="1">
            <a:spLocks/>
          </p:cNvSpPr>
          <p:nvPr/>
        </p:nvSpPr>
        <p:spPr>
          <a:xfrm>
            <a:off x="519113" y="1495697"/>
            <a:ext cx="11149012" cy="5164491"/>
          </a:xfrm>
          <a:prstGeom prst="rect">
            <a:avLst/>
          </a:prstGeom>
        </p:spPr>
        <p:txBody>
          <a:bodyPr vert="horz" wrap="square" lIns="0" tIns="0" rIns="0" bIns="0" rtlCol="0">
            <a:sp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tx1"/>
                </a:solidFill>
              </a:rPr>
              <a:t>RESTful </a:t>
            </a:r>
            <a:r>
              <a:rPr lang="en-US" b="1" dirty="0" smtClean="0">
                <a:solidFill>
                  <a:schemeClr val="tx1"/>
                </a:solidFill>
              </a:rPr>
              <a:t>Services</a:t>
            </a:r>
            <a:endParaRPr lang="en-US" b="1" dirty="0">
              <a:solidFill>
                <a:schemeClr val="tx1"/>
              </a:solidFill>
            </a:endParaRPr>
          </a:p>
          <a:p>
            <a:pPr lvl="1"/>
            <a:r>
              <a:rPr lang="en-US" sz="2400" dirty="0">
                <a:solidFill>
                  <a:schemeClr val="tx1"/>
                </a:solidFill>
              </a:rPr>
              <a:t>REST stands for Representational State Transfer</a:t>
            </a:r>
          </a:p>
          <a:p>
            <a:pPr lvl="1"/>
            <a:r>
              <a:rPr lang="en-US" sz="2400" dirty="0">
                <a:solidFill>
                  <a:schemeClr val="tx1"/>
                </a:solidFill>
              </a:rPr>
              <a:t>It is not a standard or a RFC, rather it is an architectural style that </a:t>
            </a:r>
            <a:r>
              <a:rPr lang="en-US" sz="2400" dirty="0" smtClean="0">
                <a:solidFill>
                  <a:schemeClr val="tx1"/>
                </a:solidFill>
              </a:rPr>
              <a:t>leverages </a:t>
            </a:r>
            <a:r>
              <a:rPr lang="en-US" sz="2400" dirty="0">
                <a:solidFill>
                  <a:schemeClr val="tx1"/>
                </a:solidFill>
              </a:rPr>
              <a:t>HTTP(s) protocol</a:t>
            </a:r>
          </a:p>
          <a:p>
            <a:pPr lvl="1"/>
            <a:r>
              <a:rPr lang="en-US" sz="2400" dirty="0">
                <a:solidFill>
                  <a:schemeClr val="tx1"/>
                </a:solidFill>
              </a:rPr>
              <a:t>Each unique URI is a representation of </a:t>
            </a:r>
            <a:r>
              <a:rPr lang="en-US" sz="2400" dirty="0" smtClean="0">
                <a:solidFill>
                  <a:schemeClr val="tx1"/>
                </a:solidFill>
              </a:rPr>
              <a:t>a </a:t>
            </a:r>
            <a:r>
              <a:rPr lang="en-US" sz="2400" dirty="0">
                <a:solidFill>
                  <a:schemeClr val="tx1"/>
                </a:solidFill>
              </a:rPr>
              <a:t>resource </a:t>
            </a:r>
          </a:p>
          <a:p>
            <a:pPr lvl="1"/>
            <a:r>
              <a:rPr lang="en-US" sz="2400" dirty="0">
                <a:solidFill>
                  <a:schemeClr val="tx1"/>
                </a:solidFill>
              </a:rPr>
              <a:t>APIs based on four http verbs:  GET, PUT, POST, DELETE to manipulate the resources defined by the URI</a:t>
            </a:r>
          </a:p>
          <a:p>
            <a:pPr lvl="1"/>
            <a:r>
              <a:rPr lang="en-US" sz="2400" dirty="0">
                <a:solidFill>
                  <a:schemeClr val="tx1"/>
                </a:solidFill>
              </a:rPr>
              <a:t>Responses can use XML or </a:t>
            </a:r>
            <a:r>
              <a:rPr lang="en-US" sz="2400" dirty="0" smtClean="0">
                <a:solidFill>
                  <a:schemeClr val="tx1"/>
                </a:solidFill>
              </a:rPr>
              <a:t>JSON</a:t>
            </a:r>
          </a:p>
          <a:p>
            <a:pPr marL="460375" lvl="1" indent="0">
              <a:buNone/>
            </a:pPr>
            <a:endParaRPr lang="en-US" sz="1200" dirty="0">
              <a:solidFill>
                <a:schemeClr val="tx1"/>
              </a:solidFill>
            </a:endParaRPr>
          </a:p>
          <a:p>
            <a:r>
              <a:rPr lang="en-US" b="1" dirty="0" smtClean="0">
                <a:solidFill>
                  <a:schemeClr val="tx1"/>
                </a:solidFill>
              </a:rPr>
              <a:t>JavaScript </a:t>
            </a:r>
            <a:r>
              <a:rPr lang="en-US" b="1" dirty="0">
                <a:solidFill>
                  <a:schemeClr val="tx1"/>
                </a:solidFill>
              </a:rPr>
              <a:t>Object Notation (JSON)</a:t>
            </a:r>
          </a:p>
          <a:p>
            <a:pPr lvl="1"/>
            <a:r>
              <a:rPr lang="en-US" sz="2400" dirty="0">
                <a:solidFill>
                  <a:schemeClr val="tx1"/>
                </a:solidFill>
              </a:rPr>
              <a:t>A lightweight text-based human readable open standard designed for data </a:t>
            </a:r>
            <a:r>
              <a:rPr lang="en-US" sz="2400" dirty="0" smtClean="0">
                <a:solidFill>
                  <a:schemeClr val="tx1"/>
                </a:solidFill>
              </a:rPr>
              <a:t>interchange</a:t>
            </a:r>
            <a:endParaRPr lang="en-US" sz="2400"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60919052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solidFill>
                  <a:schemeClr val="tx1"/>
                </a:solidFill>
              </a:rPr>
              <a:t>Xbox LIVE Service REST API Overview 2011</a:t>
            </a:r>
            <a:endParaRPr lang="en-US" sz="9600" dirty="0">
              <a:solidFill>
                <a:schemeClr val="tx1"/>
              </a:solidFill>
            </a:endParaRPr>
          </a:p>
          <a:p>
            <a:r>
              <a:rPr lang="en-US" sz="3600" dirty="0" smtClean="0">
                <a:solidFill>
                  <a:schemeClr val="tx1"/>
                </a:solidFill>
                <a:latin typeface="+mn-lt"/>
              </a:rPr>
              <a:t/>
            </a:r>
            <a:br>
              <a:rPr lang="en-US" sz="3600" dirty="0" smtClean="0">
                <a:solidFill>
                  <a:schemeClr val="tx1"/>
                </a:solidFill>
                <a:latin typeface="+mn-lt"/>
              </a:rPr>
            </a:br>
            <a:endParaRPr lang="en-US" sz="1400" dirty="0">
              <a:solidFill>
                <a:schemeClr val="tx1"/>
              </a:solidFill>
              <a:latin typeface="+mn-lt"/>
            </a:endParaRPr>
          </a:p>
        </p:txBody>
      </p:sp>
      <p:sp>
        <p:nvSpPr>
          <p:cNvPr id="2" name="Rectangle 1"/>
          <p:cNvSpPr/>
          <p:nvPr/>
        </p:nvSpPr>
        <p:spPr bwMode="auto">
          <a:xfrm>
            <a:off x="458150" y="1384662"/>
            <a:ext cx="11254876" cy="3744688"/>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t" anchorCtr="0" compatLnSpc="1">
            <a:prstTxWarp prst="textNoShape">
              <a:avLst/>
            </a:prstTxWarp>
          </a:bodyPr>
          <a:lstStyle/>
          <a:p>
            <a:pPr defTabSz="914099" fontAlgn="base">
              <a:spcBef>
                <a:spcPct val="0"/>
              </a:spcBef>
              <a:spcAft>
                <a:spcPct val="0"/>
              </a:spcAft>
            </a:pPr>
            <a:r>
              <a:rPr lang="en-US" sz="2800" dirty="0">
                <a:solidFill>
                  <a:srgbClr val="0070C0"/>
                </a:solidFill>
              </a:rPr>
              <a:t>https://services.xboxlive.com</a:t>
            </a:r>
            <a:endParaRPr lang="en-US" sz="2800" dirty="0" smtClean="0">
              <a:solidFill>
                <a:srgbClr val="0070C0"/>
              </a:solidFill>
            </a:endParaRPr>
          </a:p>
        </p:txBody>
      </p:sp>
      <p:sp>
        <p:nvSpPr>
          <p:cNvPr id="22" name="Rectangle 21"/>
          <p:cNvSpPr/>
          <p:nvPr/>
        </p:nvSpPr>
        <p:spPr>
          <a:xfrm>
            <a:off x="710890" y="3070094"/>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smtClean="0"/>
              <a:t>Matchmaking, Messaging &amp; Session</a:t>
            </a:r>
            <a:endParaRPr lang="en-US" sz="2000" dirty="0"/>
          </a:p>
        </p:txBody>
      </p:sp>
      <p:sp>
        <p:nvSpPr>
          <p:cNvPr id="24" name="Rectangle 23"/>
          <p:cNvSpPr/>
          <p:nvPr/>
        </p:nvSpPr>
        <p:spPr>
          <a:xfrm>
            <a:off x="710890" y="2186273"/>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a:t>Aggregation </a:t>
            </a:r>
            <a:r>
              <a:rPr lang="en-US" sz="1200" dirty="0"/>
              <a:t>(Real Time </a:t>
            </a:r>
            <a:r>
              <a:rPr lang="en-US" sz="1200" dirty="0" smtClean="0"/>
              <a:t>counting Service)</a:t>
            </a:r>
            <a:endParaRPr lang="en-US" sz="2000" dirty="0"/>
          </a:p>
        </p:txBody>
      </p:sp>
      <p:sp>
        <p:nvSpPr>
          <p:cNvPr id="25" name="Rectangle 24"/>
          <p:cNvSpPr/>
          <p:nvPr/>
        </p:nvSpPr>
        <p:spPr>
          <a:xfrm>
            <a:off x="4341796" y="3081222"/>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smtClean="0"/>
              <a:t>Storage</a:t>
            </a:r>
            <a:endParaRPr lang="en-US" sz="2000" dirty="0"/>
          </a:p>
        </p:txBody>
      </p:sp>
      <p:sp>
        <p:nvSpPr>
          <p:cNvPr id="26" name="Rectangle 25"/>
          <p:cNvSpPr/>
          <p:nvPr/>
        </p:nvSpPr>
        <p:spPr>
          <a:xfrm>
            <a:off x="7998181" y="3071684"/>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smtClean="0"/>
              <a:t>Progress</a:t>
            </a:r>
            <a:endParaRPr lang="en-US" sz="2000" dirty="0"/>
          </a:p>
        </p:txBody>
      </p:sp>
      <p:sp>
        <p:nvSpPr>
          <p:cNvPr id="27" name="Rectangle 26"/>
          <p:cNvSpPr/>
          <p:nvPr/>
        </p:nvSpPr>
        <p:spPr>
          <a:xfrm>
            <a:off x="4341796" y="2187863"/>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smtClean="0"/>
              <a:t>Leaderboards</a:t>
            </a:r>
            <a:endParaRPr lang="en-US" sz="2000" dirty="0"/>
          </a:p>
        </p:txBody>
      </p:sp>
      <p:sp>
        <p:nvSpPr>
          <p:cNvPr id="28" name="Rectangle 27"/>
          <p:cNvSpPr/>
          <p:nvPr/>
        </p:nvSpPr>
        <p:spPr>
          <a:xfrm>
            <a:off x="7998181" y="2187863"/>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smtClean="0"/>
              <a:t>Friends</a:t>
            </a:r>
          </a:p>
        </p:txBody>
      </p:sp>
      <p:sp>
        <p:nvSpPr>
          <p:cNvPr id="14" name="Rectangle 13"/>
          <p:cNvSpPr/>
          <p:nvPr/>
        </p:nvSpPr>
        <p:spPr>
          <a:xfrm>
            <a:off x="7998181" y="3973581"/>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smtClean="0"/>
              <a:t>User</a:t>
            </a:r>
            <a:endParaRPr lang="en-US" sz="2000" dirty="0"/>
          </a:p>
        </p:txBody>
      </p:sp>
    </p:spTree>
    <p:extLst>
      <p:ext uri="{BB962C8B-B14F-4D97-AF65-F5344CB8AC3E}">
        <p14:creationId xmlns:p14="http://schemas.microsoft.com/office/powerpoint/2010/main" val="237055602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p:cNvSpPr txBox="1">
            <a:spLocks/>
          </p:cNvSpPr>
          <p:nvPr/>
        </p:nvSpPr>
        <p:spPr>
          <a:xfrm>
            <a:off x="519112" y="2163772"/>
            <a:ext cx="11149012" cy="4681282"/>
          </a:xfrm>
          <a:prstGeom prst="rect">
            <a:avLst/>
          </a:prstGeom>
        </p:spPr>
        <p:style>
          <a:lnRef idx="3">
            <a:schemeClr val="lt1"/>
          </a:lnRef>
          <a:fillRef idx="1">
            <a:schemeClr val="accent6"/>
          </a:fillRef>
          <a:effectRef idx="1">
            <a:schemeClr val="accent6"/>
          </a:effectRef>
          <a:fontRef idx="minor">
            <a:schemeClr val="lt1"/>
          </a:fontRef>
        </p:style>
        <p:txBody>
          <a:bodyPr vert="horz" wrap="square" lIns="91440" tIns="91440" rIns="91440" bIns="91440" rtlCol="0">
            <a:sp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800"/>
              </a:lnSpc>
              <a:buNone/>
            </a:pPr>
            <a:r>
              <a:rPr lang="en-US" sz="1800" dirty="0">
                <a:solidFill>
                  <a:srgbClr val="65BC46"/>
                </a:solidFill>
                <a:latin typeface="Consolas" pitchFamily="49" charset="0"/>
                <a:cs typeface="Consolas" pitchFamily="49" charset="0"/>
              </a:rPr>
              <a:t>JSON</a:t>
            </a:r>
          </a:p>
          <a:p>
            <a:pPr marL="0" indent="0">
              <a:buNone/>
            </a:pPr>
            <a:r>
              <a:rPr lang="en-US" sz="1400" dirty="0">
                <a:solidFill>
                  <a:srgbClr val="000000"/>
                </a:solidFill>
                <a:latin typeface="Consolas"/>
                <a:ea typeface="Calibri"/>
                <a:cs typeface="Arial"/>
              </a:rPr>
              <a:t>{</a:t>
            </a:r>
          </a:p>
          <a:p>
            <a:pPr marL="0" indent="0">
              <a:buNone/>
            </a:pPr>
            <a:r>
              <a:rPr lang="en-US" sz="1400" dirty="0">
                <a:solidFill>
                  <a:srgbClr val="000000"/>
                </a:solidFill>
                <a:latin typeface="Consolas"/>
                <a:ea typeface="Calibri"/>
                <a:cs typeface="Arial"/>
              </a:rPr>
              <a:t>    "achievements":</a:t>
            </a:r>
          </a:p>
          <a:p>
            <a:pPr marL="0" indent="0">
              <a:buNone/>
            </a:pPr>
            <a:r>
              <a:rPr lang="en-US" sz="1400" dirty="0">
                <a:solidFill>
                  <a:srgbClr val="000000"/>
                </a:solidFill>
                <a:latin typeface="Consolas"/>
                <a:ea typeface="Calibri"/>
                <a:cs typeface="Arial"/>
              </a:rPr>
              <a:t>    [{</a:t>
            </a:r>
          </a:p>
          <a:p>
            <a:pPr marL="0" indent="0">
              <a:buNone/>
            </a:pPr>
            <a:r>
              <a:rPr lang="en-US" sz="1400" dirty="0">
                <a:solidFill>
                  <a:srgbClr val="000000"/>
                </a:solidFill>
                <a:latin typeface="Consolas"/>
                <a:ea typeface="Calibri"/>
                <a:cs typeface="Arial"/>
              </a:rPr>
              <a:t>        "</a:t>
            </a:r>
            <a:r>
              <a:rPr lang="en-US" sz="1400" dirty="0" err="1">
                <a:solidFill>
                  <a:srgbClr val="000000"/>
                </a:solidFill>
                <a:latin typeface="Consolas"/>
                <a:ea typeface="Calibri"/>
                <a:cs typeface="Arial"/>
              </a:rPr>
              <a:t>description":"Won</a:t>
            </a:r>
            <a:r>
              <a:rPr lang="en-US" sz="1400" dirty="0">
                <a:solidFill>
                  <a:srgbClr val="000000"/>
                </a:solidFill>
                <a:latin typeface="Consolas"/>
                <a:ea typeface="Calibri"/>
                <a:cs typeface="Arial"/>
              </a:rPr>
              <a:t> a Pro Takedown.",</a:t>
            </a:r>
          </a:p>
          <a:p>
            <a:pPr marL="0" indent="0">
              <a:buNone/>
            </a:pPr>
            <a:r>
              <a:rPr lang="en-US" sz="1400" dirty="0">
                <a:solidFill>
                  <a:srgbClr val="000000"/>
                </a:solidFill>
                <a:latin typeface="Consolas"/>
                <a:ea typeface="Calibri"/>
                <a:cs typeface="Arial"/>
              </a:rPr>
              <a:t>        "flags":1245192,</a:t>
            </a:r>
          </a:p>
          <a:p>
            <a:pPr marL="0" indent="0">
              <a:buNone/>
            </a:pPr>
            <a:r>
              <a:rPr lang="en-US" sz="1400" dirty="0">
                <a:solidFill>
                  <a:srgbClr val="000000"/>
                </a:solidFill>
                <a:latin typeface="Consolas"/>
                <a:ea typeface="Calibri"/>
                <a:cs typeface="Arial"/>
              </a:rPr>
              <a:t>        "gamerscore":10,</a:t>
            </a:r>
          </a:p>
          <a:p>
            <a:pPr marL="0" indent="0">
              <a:buNone/>
            </a:pPr>
            <a:r>
              <a:rPr lang="en-US" sz="1400" dirty="0">
                <a:solidFill>
                  <a:srgbClr val="000000"/>
                </a:solidFill>
                <a:latin typeface="Consolas"/>
                <a:ea typeface="Calibri"/>
                <a:cs typeface="Arial"/>
              </a:rPr>
              <a:t>        "id":2,</a:t>
            </a:r>
          </a:p>
          <a:p>
            <a:pPr marL="0" indent="0">
              <a:buNone/>
            </a:pPr>
            <a:r>
              <a:rPr lang="en-US" sz="1400" dirty="0">
                <a:solidFill>
                  <a:srgbClr val="000000"/>
                </a:solidFill>
                <a:latin typeface="Consolas"/>
                <a:ea typeface="Calibri"/>
                <a:cs typeface="Arial"/>
              </a:rPr>
              <a:t>        "imageId":2,</a:t>
            </a:r>
          </a:p>
          <a:p>
            <a:pPr marL="0" indent="0">
              <a:buNone/>
            </a:pPr>
            <a:r>
              <a:rPr lang="en-US" sz="1400" dirty="0">
                <a:solidFill>
                  <a:srgbClr val="000000"/>
                </a:solidFill>
                <a:latin typeface="Consolas"/>
                <a:ea typeface="Calibri"/>
                <a:cs typeface="Arial"/>
              </a:rPr>
              <a:t>        "</a:t>
            </a:r>
            <a:r>
              <a:rPr lang="en-US" sz="1400" dirty="0" err="1">
                <a:solidFill>
                  <a:srgbClr val="000000"/>
                </a:solidFill>
                <a:latin typeface="Consolas"/>
                <a:ea typeface="Calibri"/>
                <a:cs typeface="Arial"/>
              </a:rPr>
              <a:t>isSecret</a:t>
            </a:r>
            <a:r>
              <a:rPr lang="en-US" sz="1400" dirty="0">
                <a:solidFill>
                  <a:srgbClr val="000000"/>
                </a:solidFill>
                <a:latin typeface="Consolas"/>
                <a:ea typeface="Calibri"/>
                <a:cs typeface="Arial"/>
              </a:rPr>
              <a:t>":false,</a:t>
            </a:r>
          </a:p>
          <a:p>
            <a:pPr marL="0" indent="0">
              <a:buNone/>
            </a:pPr>
            <a:r>
              <a:rPr lang="en-US" sz="1400" dirty="0">
                <a:solidFill>
                  <a:srgbClr val="000000"/>
                </a:solidFill>
                <a:latin typeface="Consolas"/>
                <a:ea typeface="Calibri"/>
                <a:cs typeface="Arial"/>
              </a:rPr>
              <a:t>        "</a:t>
            </a:r>
            <a:r>
              <a:rPr lang="en-US" sz="1400" dirty="0" err="1">
                <a:solidFill>
                  <a:srgbClr val="000000"/>
                </a:solidFill>
                <a:latin typeface="Consolas"/>
                <a:ea typeface="Calibri"/>
                <a:cs typeface="Arial"/>
              </a:rPr>
              <a:t>lockedDescription</a:t>
            </a:r>
            <a:r>
              <a:rPr lang="en-US" sz="1400" dirty="0">
                <a:solidFill>
                  <a:srgbClr val="000000"/>
                </a:solidFill>
                <a:latin typeface="Consolas"/>
                <a:ea typeface="Calibri"/>
                <a:cs typeface="Arial"/>
              </a:rPr>
              <a:t>":"Win a Pro Takedown.",</a:t>
            </a:r>
          </a:p>
          <a:p>
            <a:pPr marL="0" indent="0">
              <a:buNone/>
            </a:pPr>
            <a:r>
              <a:rPr lang="en-US" sz="1400" dirty="0">
                <a:solidFill>
                  <a:srgbClr val="000000"/>
                </a:solidFill>
                <a:latin typeface="Consolas"/>
                <a:ea typeface="Calibri"/>
                <a:cs typeface="Arial"/>
              </a:rPr>
              <a:t>        "</a:t>
            </a:r>
            <a:r>
              <a:rPr lang="en-US" sz="1400" dirty="0" err="1">
                <a:solidFill>
                  <a:srgbClr val="000000"/>
                </a:solidFill>
                <a:latin typeface="Consolas"/>
                <a:ea typeface="Calibri"/>
                <a:cs typeface="Arial"/>
              </a:rPr>
              <a:t>name":"Took</a:t>
            </a:r>
            <a:r>
              <a:rPr lang="en-US" sz="1400" dirty="0">
                <a:solidFill>
                  <a:srgbClr val="000000"/>
                </a:solidFill>
                <a:latin typeface="Consolas"/>
                <a:ea typeface="Calibri"/>
                <a:cs typeface="Arial"/>
              </a:rPr>
              <a:t> Down a Pro",</a:t>
            </a:r>
          </a:p>
          <a:p>
            <a:pPr marL="0" indent="0">
              <a:buNone/>
            </a:pPr>
            <a:r>
              <a:rPr lang="en-US" sz="1400" dirty="0">
                <a:solidFill>
                  <a:srgbClr val="000000"/>
                </a:solidFill>
                <a:latin typeface="Consolas"/>
                <a:ea typeface="Calibri"/>
                <a:cs typeface="Arial"/>
              </a:rPr>
              <a:t>        "platform":1,</a:t>
            </a:r>
          </a:p>
          <a:p>
            <a:pPr marL="0" indent="0">
              <a:buNone/>
            </a:pPr>
            <a:r>
              <a:rPr lang="en-US" sz="1400" dirty="0">
                <a:solidFill>
                  <a:srgbClr val="000000"/>
                </a:solidFill>
                <a:latin typeface="Consolas"/>
                <a:ea typeface="Calibri"/>
                <a:cs typeface="Arial"/>
              </a:rPr>
              <a:t>        "sequence":2,</a:t>
            </a:r>
          </a:p>
          <a:p>
            <a:pPr marL="0" indent="0">
              <a:buNone/>
            </a:pPr>
            <a:r>
              <a:rPr lang="en-US" sz="1400" dirty="0">
                <a:solidFill>
                  <a:srgbClr val="000000"/>
                </a:solidFill>
                <a:latin typeface="Consolas"/>
                <a:ea typeface="Calibri"/>
                <a:cs typeface="Arial"/>
              </a:rPr>
              <a:t>        "timeUnlocked":"2004-02-20T19:42:13.0200000",</a:t>
            </a:r>
          </a:p>
          <a:p>
            <a:pPr marL="0" indent="0">
              <a:buNone/>
            </a:pPr>
            <a:r>
              <a:rPr lang="en-US" sz="1400" dirty="0">
                <a:solidFill>
                  <a:srgbClr val="000000"/>
                </a:solidFill>
                <a:latin typeface="Consolas"/>
                <a:ea typeface="Calibri"/>
                <a:cs typeface="Arial"/>
              </a:rPr>
              <a:t>        "titleId":1297287442,</a:t>
            </a:r>
          </a:p>
          <a:p>
            <a:pPr marL="0" indent="0">
              <a:buNone/>
            </a:pPr>
            <a:r>
              <a:rPr lang="en-US" sz="1400" dirty="0">
                <a:solidFill>
                  <a:srgbClr val="000000"/>
                </a:solidFill>
                <a:latin typeface="Consolas"/>
                <a:ea typeface="Calibri"/>
                <a:cs typeface="Arial"/>
              </a:rPr>
              <a:t>        "type":1,</a:t>
            </a:r>
          </a:p>
          <a:p>
            <a:pPr marL="0" indent="0">
              <a:buNone/>
            </a:pPr>
            <a:r>
              <a:rPr lang="en-US" sz="1400" dirty="0">
                <a:solidFill>
                  <a:srgbClr val="000000"/>
                </a:solidFill>
                <a:latin typeface="Consolas"/>
                <a:ea typeface="Calibri"/>
                <a:cs typeface="Arial"/>
              </a:rPr>
              <a:t>        "</a:t>
            </a:r>
            <a:r>
              <a:rPr lang="en-US" sz="1400" dirty="0" err="1">
                <a:solidFill>
                  <a:srgbClr val="000000"/>
                </a:solidFill>
                <a:latin typeface="Consolas"/>
                <a:ea typeface="Calibri"/>
                <a:cs typeface="Arial"/>
              </a:rPr>
              <a:t>unlockedOnline</a:t>
            </a:r>
            <a:r>
              <a:rPr lang="en-US" sz="1400" dirty="0">
                <a:solidFill>
                  <a:srgbClr val="000000"/>
                </a:solidFill>
                <a:latin typeface="Consolas"/>
                <a:ea typeface="Calibri"/>
                <a:cs typeface="Arial"/>
              </a:rPr>
              <a:t>":true</a:t>
            </a:r>
          </a:p>
          <a:p>
            <a:pPr marL="0" indent="0">
              <a:buNone/>
            </a:pPr>
            <a:r>
              <a:rPr lang="en-US" sz="1400" dirty="0">
                <a:solidFill>
                  <a:srgbClr val="000000"/>
                </a:solidFill>
                <a:latin typeface="Consolas"/>
                <a:ea typeface="Calibri"/>
                <a:cs typeface="Arial"/>
              </a:rPr>
              <a:t>},…</a:t>
            </a:r>
          </a:p>
        </p:txBody>
      </p:sp>
      <p:sp>
        <p:nvSpPr>
          <p:cNvPr id="5"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solidFill>
                  <a:schemeClr val="bg2"/>
                </a:solidFill>
              </a:rPr>
              <a:t>Reading Achievements Example</a:t>
            </a:r>
            <a:r>
              <a:rPr lang="en-US" dirty="0" smtClean="0">
                <a:solidFill>
                  <a:srgbClr val="65BC46"/>
                </a:solidFill>
              </a:rPr>
              <a:t/>
            </a:r>
            <a:br>
              <a:rPr lang="en-US" dirty="0" smtClean="0">
                <a:solidFill>
                  <a:srgbClr val="65BC46"/>
                </a:solidFill>
              </a:rPr>
            </a:br>
            <a:r>
              <a:rPr lang="en-US" sz="2800" dirty="0">
                <a:solidFill>
                  <a:schemeClr val="bg2"/>
                </a:solidFill>
                <a:latin typeface="+mn-lt"/>
              </a:rPr>
              <a:t>Read an achievement from the current </a:t>
            </a:r>
            <a:r>
              <a:rPr lang="en-US" sz="2800" dirty="0" smtClean="0">
                <a:solidFill>
                  <a:schemeClr val="bg2"/>
                </a:solidFill>
                <a:latin typeface="+mn-lt"/>
              </a:rPr>
              <a:t>user</a:t>
            </a:r>
          </a:p>
        </p:txBody>
      </p:sp>
      <p:sp>
        <p:nvSpPr>
          <p:cNvPr id="4" name="Text Placeholder 2"/>
          <p:cNvSpPr txBox="1">
            <a:spLocks/>
          </p:cNvSpPr>
          <p:nvPr/>
        </p:nvSpPr>
        <p:spPr>
          <a:xfrm>
            <a:off x="519113" y="1323378"/>
            <a:ext cx="11149012" cy="701731"/>
          </a:xfrm>
          <a:prstGeom prst="rect">
            <a:avLst/>
          </a:prstGeom>
        </p:spPr>
        <p:style>
          <a:lnRef idx="3">
            <a:schemeClr val="lt1"/>
          </a:lnRef>
          <a:fillRef idx="1">
            <a:schemeClr val="accent6"/>
          </a:fillRef>
          <a:effectRef idx="1">
            <a:schemeClr val="accent6"/>
          </a:effectRef>
          <a:fontRef idx="minor">
            <a:schemeClr val="lt1"/>
          </a:fontRef>
        </p:style>
        <p:txBody>
          <a:bodyPr vert="horz" wrap="square" lIns="91440" tIns="91440" rIns="91440" bIns="91440" rtlCol="0">
            <a:sp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800"/>
              </a:lnSpc>
              <a:buNone/>
            </a:pPr>
            <a:r>
              <a:rPr lang="en-US" sz="1800" dirty="0" smtClean="0">
                <a:solidFill>
                  <a:srgbClr val="65BC46"/>
                </a:solidFill>
                <a:latin typeface="Consolas" pitchFamily="49" charset="0"/>
                <a:cs typeface="Consolas" pitchFamily="49" charset="0"/>
              </a:rPr>
              <a:t>Http Request</a:t>
            </a:r>
          </a:p>
          <a:p>
            <a:pPr marL="0" indent="0">
              <a:lnSpc>
                <a:spcPts val="1800"/>
              </a:lnSpc>
              <a:buNone/>
            </a:pPr>
            <a:r>
              <a:rPr lang="en-US" sz="1800" dirty="0">
                <a:solidFill>
                  <a:srgbClr val="0087FF"/>
                </a:solidFill>
              </a:rPr>
              <a:t>https://</a:t>
            </a:r>
            <a:r>
              <a:rPr lang="en-US" sz="1800" dirty="0" smtClean="0">
                <a:solidFill>
                  <a:srgbClr val="0087FF"/>
                </a:solidFill>
              </a:rPr>
              <a:t>services.xboxlive.com/users/xuid(1234567890)/progress/achievements?skipItems=1&amp;maxItems=3</a:t>
            </a:r>
            <a:endParaRPr lang="en-US" sz="1200" dirty="0">
              <a:solidFill>
                <a:srgbClr val="0087FF"/>
              </a:solidFill>
            </a:endParaRPr>
          </a:p>
        </p:txBody>
      </p:sp>
    </p:spTree>
    <p:extLst>
      <p:ext uri="{BB962C8B-B14F-4D97-AF65-F5344CB8AC3E}">
        <p14:creationId xmlns:p14="http://schemas.microsoft.com/office/powerpoint/2010/main" val="208598062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solidFill>
                  <a:schemeClr val="tx1"/>
                </a:solidFill>
              </a:rPr>
              <a:t>The Xbox </a:t>
            </a:r>
            <a:r>
              <a:rPr lang="en-US" dirty="0">
                <a:solidFill>
                  <a:schemeClr val="tx1"/>
                </a:solidFill>
              </a:rPr>
              <a:t>LIVE on Windows Runtime</a:t>
            </a:r>
            <a:r>
              <a:rPr lang="en-US" dirty="0" smtClean="0">
                <a:solidFill>
                  <a:schemeClr val="tx1"/>
                </a:solidFill>
              </a:rPr>
              <a:t/>
            </a:r>
            <a:br>
              <a:rPr lang="en-US" dirty="0" smtClean="0">
                <a:solidFill>
                  <a:schemeClr val="tx1"/>
                </a:solidFill>
              </a:rPr>
            </a:br>
            <a:r>
              <a:rPr lang="en-US" sz="3600" dirty="0" smtClean="0">
                <a:solidFill>
                  <a:schemeClr val="tx1"/>
                </a:solidFill>
                <a:latin typeface="+mn-lt"/>
              </a:rPr>
              <a:t/>
            </a:r>
            <a:br>
              <a:rPr lang="en-US" sz="3600" dirty="0" smtClean="0">
                <a:solidFill>
                  <a:schemeClr val="tx1"/>
                </a:solidFill>
                <a:latin typeface="+mn-lt"/>
              </a:rPr>
            </a:br>
            <a:endParaRPr lang="en-US" sz="1400" dirty="0">
              <a:solidFill>
                <a:schemeClr val="tx1"/>
              </a:solidFill>
              <a:latin typeface="+mn-lt"/>
            </a:endParaRPr>
          </a:p>
        </p:txBody>
      </p:sp>
      <p:sp>
        <p:nvSpPr>
          <p:cNvPr id="2" name="Rectangle 1"/>
          <p:cNvSpPr/>
          <p:nvPr/>
        </p:nvSpPr>
        <p:spPr bwMode="auto">
          <a:xfrm>
            <a:off x="458150" y="1384661"/>
            <a:ext cx="11254876" cy="4851083"/>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274320" tIns="45718" rIns="91436" bIns="45718" numCol="1" rtlCol="0" anchor="t" anchorCtr="0" compatLnSpc="1">
            <a:prstTxWarp prst="textNoShape">
              <a:avLst/>
            </a:prstTxWarp>
          </a:bodyPr>
          <a:lstStyle/>
          <a:p>
            <a:pPr defTabSz="914099" fontAlgn="base">
              <a:spcBef>
                <a:spcPct val="0"/>
              </a:spcBef>
              <a:spcAft>
                <a:spcPct val="0"/>
              </a:spcAft>
            </a:pPr>
            <a:r>
              <a:rPr lang="en-US" sz="2800" dirty="0" err="1" smtClean="0">
                <a:solidFill>
                  <a:schemeClr val="bg2"/>
                </a:solidFill>
              </a:rPr>
              <a:t>Microsoft.Xbox</a:t>
            </a:r>
            <a:endParaRPr lang="en-US" sz="2800" dirty="0" smtClean="0">
              <a:solidFill>
                <a:schemeClr val="bg2"/>
              </a:solidFill>
            </a:endParaRPr>
          </a:p>
        </p:txBody>
      </p:sp>
      <p:sp>
        <p:nvSpPr>
          <p:cNvPr id="21" name="Rectangle 20"/>
          <p:cNvSpPr/>
          <p:nvPr/>
        </p:nvSpPr>
        <p:spPr>
          <a:xfrm>
            <a:off x="958639" y="4165889"/>
            <a:ext cx="3439490" cy="812218"/>
          </a:xfrm>
          <a:prstGeom prst="rect">
            <a:avLst/>
          </a:prstGeom>
          <a:solidFill>
            <a:srgbClr val="A7D5FF"/>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endParaRPr lang="en-US" dirty="0"/>
          </a:p>
        </p:txBody>
      </p:sp>
      <p:sp>
        <p:nvSpPr>
          <p:cNvPr id="22" name="Rectangle 21"/>
          <p:cNvSpPr/>
          <p:nvPr/>
        </p:nvSpPr>
        <p:spPr>
          <a:xfrm>
            <a:off x="710890" y="3070094"/>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a:t>User</a:t>
            </a:r>
          </a:p>
        </p:txBody>
      </p:sp>
      <p:sp>
        <p:nvSpPr>
          <p:cNvPr id="23" name="Rectangle 22"/>
          <p:cNvSpPr/>
          <p:nvPr/>
        </p:nvSpPr>
        <p:spPr>
          <a:xfrm>
            <a:off x="728689" y="5059441"/>
            <a:ext cx="10736085" cy="838388"/>
          </a:xfrm>
          <a:prstGeom prst="rect">
            <a:avLst/>
          </a:prstGeom>
          <a:solidFill>
            <a:srgbClr val="FF3C00"/>
          </a:solidFill>
          <a:ln>
            <a:noFill/>
          </a:ln>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dirty="0" smtClean="0"/>
              <a:t>Internal Security, Caching, Offline</a:t>
            </a:r>
            <a:endParaRPr lang="en-US" sz="2000" dirty="0"/>
          </a:p>
        </p:txBody>
      </p:sp>
      <p:sp>
        <p:nvSpPr>
          <p:cNvPr id="24" name="Rectangle 23"/>
          <p:cNvSpPr/>
          <p:nvPr/>
        </p:nvSpPr>
        <p:spPr>
          <a:xfrm>
            <a:off x="710890" y="2186273"/>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err="1" smtClean="0"/>
              <a:t>SocialNetwork</a:t>
            </a:r>
            <a:endParaRPr lang="en-US" sz="2000" dirty="0"/>
          </a:p>
        </p:txBody>
      </p:sp>
      <p:sp>
        <p:nvSpPr>
          <p:cNvPr id="25" name="Rectangle 24"/>
          <p:cNvSpPr/>
          <p:nvPr/>
        </p:nvSpPr>
        <p:spPr>
          <a:xfrm>
            <a:off x="4341796" y="3081222"/>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err="1"/>
              <a:t>LeaderboardService</a:t>
            </a:r>
            <a:endParaRPr lang="en-US" sz="2000" dirty="0"/>
          </a:p>
        </p:txBody>
      </p:sp>
      <p:sp>
        <p:nvSpPr>
          <p:cNvPr id="26" name="Rectangle 25"/>
          <p:cNvSpPr/>
          <p:nvPr/>
        </p:nvSpPr>
        <p:spPr>
          <a:xfrm>
            <a:off x="7998181" y="3071684"/>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err="1" smtClean="0"/>
              <a:t>StorageService</a:t>
            </a:r>
            <a:endParaRPr lang="en-US" sz="2000" dirty="0"/>
          </a:p>
        </p:txBody>
      </p:sp>
      <p:sp>
        <p:nvSpPr>
          <p:cNvPr id="27" name="Rectangle 26"/>
          <p:cNvSpPr/>
          <p:nvPr/>
        </p:nvSpPr>
        <p:spPr>
          <a:xfrm>
            <a:off x="4341796" y="2187863"/>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err="1" smtClean="0"/>
              <a:t>MatchmakingService</a:t>
            </a:r>
            <a:endParaRPr lang="en-US" sz="2000" dirty="0"/>
          </a:p>
        </p:txBody>
      </p:sp>
      <p:sp>
        <p:nvSpPr>
          <p:cNvPr id="28" name="Rectangle 27"/>
          <p:cNvSpPr/>
          <p:nvPr/>
        </p:nvSpPr>
        <p:spPr>
          <a:xfrm>
            <a:off x="7998181" y="2187863"/>
            <a:ext cx="3439490" cy="812218"/>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000" dirty="0" err="1" smtClean="0"/>
              <a:t>MultiplayerSession</a:t>
            </a:r>
            <a:endParaRPr lang="en-US" sz="2000" dirty="0" smtClean="0"/>
          </a:p>
        </p:txBody>
      </p:sp>
      <p:sp>
        <p:nvSpPr>
          <p:cNvPr id="29" name="Rectangle 28"/>
          <p:cNvSpPr/>
          <p:nvPr/>
        </p:nvSpPr>
        <p:spPr>
          <a:xfrm>
            <a:off x="842192" y="4042159"/>
            <a:ext cx="3439490" cy="812218"/>
          </a:xfrm>
          <a:prstGeom prst="rect">
            <a:avLst/>
          </a:prstGeom>
          <a:solidFill>
            <a:srgbClr val="65B6FF"/>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endParaRPr lang="en-US" dirty="0"/>
          </a:p>
        </p:txBody>
      </p:sp>
      <p:sp>
        <p:nvSpPr>
          <p:cNvPr id="30" name="Rectangle 29"/>
          <p:cNvSpPr/>
          <p:nvPr/>
        </p:nvSpPr>
        <p:spPr>
          <a:xfrm>
            <a:off x="710890" y="3949166"/>
            <a:ext cx="3439490" cy="812218"/>
          </a:xfrm>
          <a:prstGeom prst="rect">
            <a:avLst/>
          </a:prstGeom>
          <a:solidFill>
            <a:srgbClr val="0087FF"/>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r>
              <a:rPr lang="en-US" sz="2000" dirty="0"/>
              <a:t>Property Bags</a:t>
            </a:r>
          </a:p>
        </p:txBody>
      </p:sp>
    </p:spTree>
    <p:extLst>
      <p:ext uri="{BB962C8B-B14F-4D97-AF65-F5344CB8AC3E}">
        <p14:creationId xmlns:p14="http://schemas.microsoft.com/office/powerpoint/2010/main" val="332192818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19112" y="1156039"/>
            <a:ext cx="11149013" cy="5281446"/>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12" name="Rectangle 11"/>
          <p:cNvSpPr/>
          <p:nvPr/>
        </p:nvSpPr>
        <p:spPr bwMode="auto">
          <a:xfrm>
            <a:off x="525737" y="2352718"/>
            <a:ext cx="11130755" cy="411153"/>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3" name="Rectangle 2"/>
          <p:cNvSpPr/>
          <p:nvPr/>
        </p:nvSpPr>
        <p:spPr bwMode="auto">
          <a:xfrm>
            <a:off x="519112" y="1156039"/>
            <a:ext cx="11149012" cy="411153"/>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6"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solidFill>
                  <a:schemeClr val="bg2"/>
                </a:solidFill>
              </a:rPr>
              <a:t>Design and </a:t>
            </a:r>
            <a:r>
              <a:rPr lang="en-US" dirty="0" smtClean="0">
                <a:solidFill>
                  <a:schemeClr val="bg2"/>
                </a:solidFill>
              </a:rPr>
              <a:t>Call </a:t>
            </a:r>
            <a:r>
              <a:rPr lang="en-US" dirty="0">
                <a:solidFill>
                  <a:schemeClr val="bg2"/>
                </a:solidFill>
              </a:rPr>
              <a:t>Pattern</a:t>
            </a:r>
            <a:r>
              <a:rPr lang="en-US" dirty="0" smtClean="0">
                <a:solidFill>
                  <a:schemeClr val="bg2"/>
                </a:solidFill>
              </a:rPr>
              <a:t/>
            </a:r>
            <a:br>
              <a:rPr lang="en-US" dirty="0" smtClean="0">
                <a:solidFill>
                  <a:schemeClr val="bg2"/>
                </a:solidFill>
              </a:rPr>
            </a:br>
            <a:endParaRPr lang="en-US" dirty="0">
              <a:solidFill>
                <a:schemeClr val="bg2"/>
              </a:solidFill>
              <a:latin typeface="+mn-lt"/>
            </a:endParaRPr>
          </a:p>
        </p:txBody>
      </p:sp>
      <p:sp>
        <p:nvSpPr>
          <p:cNvPr id="13" name="Rectangle 12"/>
          <p:cNvSpPr/>
          <p:nvPr/>
        </p:nvSpPr>
        <p:spPr bwMode="auto">
          <a:xfrm>
            <a:off x="502218" y="2962023"/>
            <a:ext cx="11149012" cy="411153"/>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14" name="Rectangle 13"/>
          <p:cNvSpPr/>
          <p:nvPr/>
        </p:nvSpPr>
        <p:spPr bwMode="auto">
          <a:xfrm>
            <a:off x="511380" y="3376477"/>
            <a:ext cx="11149013" cy="583737"/>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15" name="Rectangle 14"/>
          <p:cNvSpPr/>
          <p:nvPr/>
        </p:nvSpPr>
        <p:spPr bwMode="auto">
          <a:xfrm>
            <a:off x="515689" y="3973114"/>
            <a:ext cx="11149013" cy="344547"/>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16" name="Rectangle 15"/>
          <p:cNvSpPr/>
          <p:nvPr/>
        </p:nvSpPr>
        <p:spPr bwMode="auto">
          <a:xfrm>
            <a:off x="528240" y="4628989"/>
            <a:ext cx="11149012" cy="1561327"/>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11" name="Text Placeholder 2"/>
          <p:cNvSpPr txBox="1">
            <a:spLocks/>
          </p:cNvSpPr>
          <p:nvPr/>
        </p:nvSpPr>
        <p:spPr>
          <a:xfrm>
            <a:off x="519112" y="1156039"/>
            <a:ext cx="11053167" cy="5161413"/>
          </a:xfrm>
          <a:prstGeom prst="rect">
            <a:avLst/>
          </a:prstGeom>
          <a:noFill/>
        </p:spPr>
        <p:txBody>
          <a:bodyPr vert="horz" wrap="square" lIns="91440" tIns="91440" rIns="91440" bIns="91440" rtlCol="0">
            <a:sp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800"/>
              </a:lnSpc>
              <a:buNone/>
            </a:pPr>
            <a:r>
              <a:rPr lang="en-US" sz="1800" dirty="0">
                <a:solidFill>
                  <a:srgbClr val="0000FF"/>
                </a:solidFill>
                <a:latin typeface="Consolas"/>
                <a:ea typeface="Calibri"/>
              </a:rPr>
              <a:t>using</a:t>
            </a:r>
            <a:r>
              <a:rPr lang="en-US" sz="1800" dirty="0">
                <a:solidFill>
                  <a:srgbClr val="000000"/>
                </a:solidFill>
                <a:latin typeface="Consolas"/>
                <a:ea typeface="Calibri"/>
              </a:rPr>
              <a:t> </a:t>
            </a:r>
            <a:r>
              <a:rPr lang="en-US" sz="1800" dirty="0" err="1">
                <a:solidFill>
                  <a:srgbClr val="000000"/>
                </a:solidFill>
                <a:latin typeface="Consolas"/>
                <a:ea typeface="Calibri"/>
              </a:rPr>
              <a:t>Microsoft.Xbox</a:t>
            </a:r>
            <a:r>
              <a:rPr lang="en-US" sz="1800" dirty="0">
                <a:solidFill>
                  <a:srgbClr val="000000"/>
                </a:solidFill>
                <a:latin typeface="Consolas"/>
                <a:ea typeface="Calibri"/>
              </a:rPr>
              <a:t>;</a:t>
            </a:r>
            <a:endParaRPr lang="en-US" sz="1800" dirty="0">
              <a:solidFill>
                <a:schemeClr val="bg2"/>
              </a:solidFill>
              <a:latin typeface="Consolas" pitchFamily="49" charset="0"/>
              <a:cs typeface="Consolas" pitchFamily="49" charset="0"/>
            </a:endParaRPr>
          </a:p>
          <a:p>
            <a:pPr marL="0" indent="0">
              <a:lnSpc>
                <a:spcPts val="1800"/>
              </a:lnSpc>
              <a:buNone/>
            </a:pPr>
            <a:endParaRPr lang="en-US" sz="1800" dirty="0">
              <a:solidFill>
                <a:schemeClr val="bg2"/>
              </a:solidFill>
              <a:latin typeface="Consolas" pitchFamily="49" charset="0"/>
              <a:cs typeface="Consolas" pitchFamily="49" charset="0"/>
            </a:endParaRPr>
          </a:p>
          <a:p>
            <a:pPr marL="0" marR="0" indent="0">
              <a:lnSpc>
                <a:spcPct val="115000"/>
              </a:lnSpc>
              <a:spcBef>
                <a:spcPts val="0"/>
              </a:spcBef>
              <a:spcAft>
                <a:spcPts val="0"/>
              </a:spcAft>
              <a:buNone/>
            </a:pPr>
            <a:r>
              <a:rPr lang="en-US" sz="1800" dirty="0">
                <a:solidFill>
                  <a:srgbClr val="0000FF"/>
                </a:solidFill>
                <a:latin typeface="Consolas"/>
                <a:ea typeface="Calibri"/>
                <a:cs typeface="Arial"/>
              </a:rPr>
              <a:t>private</a:t>
            </a:r>
            <a:r>
              <a:rPr lang="en-US" sz="1800" dirty="0">
                <a:solidFill>
                  <a:srgbClr val="000000"/>
                </a:solidFill>
                <a:latin typeface="Consolas"/>
                <a:ea typeface="Calibri"/>
                <a:cs typeface="Arial"/>
              </a:rPr>
              <a:t> </a:t>
            </a:r>
            <a:r>
              <a:rPr lang="en-US" sz="1800" dirty="0">
                <a:solidFill>
                  <a:srgbClr val="0000FF"/>
                </a:solidFill>
                <a:latin typeface="Consolas"/>
                <a:ea typeface="Calibri"/>
                <a:cs typeface="Arial"/>
              </a:rPr>
              <a:t>void</a:t>
            </a:r>
            <a:r>
              <a:rPr lang="en-US" sz="1800" dirty="0">
                <a:solidFill>
                  <a:srgbClr val="000000"/>
                </a:solidFill>
                <a:latin typeface="Consolas"/>
                <a:ea typeface="Calibri"/>
                <a:cs typeface="Arial"/>
              </a:rPr>
              <a:t> </a:t>
            </a:r>
            <a:r>
              <a:rPr lang="en-US" sz="1800" dirty="0" err="1">
                <a:solidFill>
                  <a:srgbClr val="000000"/>
                </a:solidFill>
                <a:latin typeface="Consolas"/>
                <a:ea typeface="Calibri"/>
                <a:cs typeface="Arial"/>
              </a:rPr>
              <a:t>ReadProfile</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smtClean="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smtClean="0">
                <a:solidFill>
                  <a:srgbClr val="2B91AF"/>
                </a:solidFill>
                <a:latin typeface="Consolas"/>
                <a:ea typeface="Calibri"/>
                <a:cs typeface="Arial"/>
              </a:rPr>
              <a:t>	</a:t>
            </a:r>
            <a:r>
              <a:rPr lang="en-US" sz="1800" dirty="0" err="1" smtClean="0">
                <a:solidFill>
                  <a:srgbClr val="2B91AF"/>
                </a:solidFill>
                <a:latin typeface="Consolas"/>
                <a:ea typeface="Calibri"/>
                <a:cs typeface="Arial"/>
              </a:rPr>
              <a:t>IUser</a:t>
            </a:r>
            <a:r>
              <a:rPr lang="en-US" sz="1800" dirty="0" smtClean="0">
                <a:solidFill>
                  <a:srgbClr val="000000"/>
                </a:solidFill>
                <a:latin typeface="Consolas"/>
                <a:ea typeface="Calibri"/>
                <a:cs typeface="Arial"/>
              </a:rPr>
              <a:t> </a:t>
            </a:r>
            <a:r>
              <a:rPr lang="en-US" sz="1800" dirty="0" err="1">
                <a:solidFill>
                  <a:srgbClr val="000000"/>
                </a:solidFill>
                <a:latin typeface="Consolas"/>
                <a:ea typeface="Calibri"/>
                <a:cs typeface="Arial"/>
              </a:rPr>
              <a:t>signedInUser</a:t>
            </a:r>
            <a:r>
              <a:rPr lang="en-US" sz="1800" dirty="0">
                <a:solidFill>
                  <a:srgbClr val="000000"/>
                </a:solidFill>
                <a:latin typeface="Consolas"/>
                <a:ea typeface="Calibri"/>
                <a:cs typeface="Arial"/>
              </a:rPr>
              <a:t> = </a:t>
            </a:r>
            <a:r>
              <a:rPr lang="en-US" sz="1800" dirty="0">
                <a:solidFill>
                  <a:srgbClr val="0000FF"/>
                </a:solidFill>
                <a:latin typeface="Consolas"/>
                <a:ea typeface="Calibri"/>
                <a:cs typeface="Arial"/>
              </a:rPr>
              <a:t>new</a:t>
            </a:r>
            <a:r>
              <a:rPr lang="en-US" sz="1800" dirty="0">
                <a:solidFill>
                  <a:srgbClr val="000000"/>
                </a:solidFill>
                <a:latin typeface="Consolas"/>
                <a:ea typeface="Calibri"/>
                <a:cs typeface="Arial"/>
              </a:rPr>
              <a:t> </a:t>
            </a:r>
            <a:r>
              <a:rPr lang="en-US" sz="1800" dirty="0">
                <a:solidFill>
                  <a:srgbClr val="2B91AF"/>
                </a:solidFill>
                <a:latin typeface="Consolas"/>
                <a:ea typeface="Calibri"/>
                <a:cs typeface="Arial"/>
              </a:rPr>
              <a:t>User</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endParaRPr lang="en-US" sz="2400" dirty="0">
              <a:latin typeface="Calibri"/>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r>
              <a:rPr lang="en-US" sz="1800" dirty="0" err="1" smtClean="0">
                <a:solidFill>
                  <a:srgbClr val="2B91AF"/>
                </a:solidFill>
                <a:latin typeface="Consolas"/>
                <a:ea typeface="Calibri"/>
                <a:cs typeface="Arial"/>
              </a:rPr>
              <a:t>IAsyncOperation</a:t>
            </a:r>
            <a:r>
              <a:rPr lang="en-US" sz="1800" dirty="0" smtClean="0">
                <a:solidFill>
                  <a:srgbClr val="000000"/>
                </a:solidFill>
                <a:latin typeface="Consolas"/>
                <a:ea typeface="Calibri"/>
                <a:cs typeface="Arial"/>
              </a:rPr>
              <a:t>&lt;</a:t>
            </a:r>
            <a:r>
              <a:rPr lang="en-US" sz="1800" dirty="0" err="1" smtClean="0">
                <a:solidFill>
                  <a:srgbClr val="2B91AF"/>
                </a:solidFill>
                <a:latin typeface="Consolas"/>
                <a:ea typeface="Calibri"/>
                <a:cs typeface="Arial"/>
              </a:rPr>
              <a:t>IUserProfile</a:t>
            </a:r>
            <a:r>
              <a:rPr lang="en-US" sz="1800" dirty="0">
                <a:solidFill>
                  <a:srgbClr val="000000"/>
                </a:solidFill>
                <a:latin typeface="Consolas"/>
                <a:ea typeface="Calibri"/>
                <a:cs typeface="Arial"/>
              </a:rPr>
              <a:t>&gt; </a:t>
            </a:r>
            <a:r>
              <a:rPr lang="en-US" sz="1800" dirty="0" err="1">
                <a:solidFill>
                  <a:srgbClr val="000000"/>
                </a:solidFill>
                <a:latin typeface="Consolas"/>
                <a:ea typeface="Calibri"/>
                <a:cs typeface="Arial"/>
              </a:rPr>
              <a:t>asyncProfile</a:t>
            </a:r>
            <a:r>
              <a:rPr lang="en-US" sz="1800" dirty="0">
                <a:solidFill>
                  <a:srgbClr val="000000"/>
                </a:solidFill>
                <a:latin typeface="Consolas"/>
                <a:ea typeface="Calibri"/>
                <a:cs typeface="Arial"/>
              </a:rPr>
              <a:t> = </a:t>
            </a:r>
            <a:r>
              <a:rPr lang="en-US" sz="1800" dirty="0" err="1">
                <a:solidFill>
                  <a:srgbClr val="000000"/>
                </a:solidFill>
                <a:latin typeface="Consolas"/>
                <a:ea typeface="Calibri"/>
                <a:cs typeface="Arial"/>
              </a:rPr>
              <a:t>signedInUser.GetProfileAsync</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r>
              <a:rPr lang="en-US" sz="1800" dirty="0" err="1" smtClean="0">
                <a:solidFill>
                  <a:srgbClr val="000000"/>
                </a:solidFill>
                <a:latin typeface="Consolas"/>
                <a:ea typeface="Calibri"/>
                <a:cs typeface="Arial"/>
              </a:rPr>
              <a:t>asyncProfile.Completed</a:t>
            </a:r>
            <a:r>
              <a:rPr lang="en-US" sz="1800" dirty="0" smtClean="0">
                <a:solidFill>
                  <a:srgbClr val="000000"/>
                </a:solidFill>
                <a:latin typeface="Consolas"/>
                <a:ea typeface="Calibri"/>
                <a:cs typeface="Arial"/>
              </a:rPr>
              <a:t> </a:t>
            </a:r>
            <a:r>
              <a:rPr lang="en-US" sz="1800" dirty="0">
                <a:solidFill>
                  <a:srgbClr val="000000"/>
                </a:solidFill>
                <a:latin typeface="Consolas"/>
                <a:ea typeface="Calibri"/>
                <a:cs typeface="Arial"/>
              </a:rPr>
              <a:t>= </a:t>
            </a:r>
            <a:r>
              <a:rPr lang="en-US" sz="1800" dirty="0">
                <a:solidFill>
                  <a:srgbClr val="0000FF"/>
                </a:solidFill>
                <a:latin typeface="Consolas"/>
                <a:ea typeface="Calibri"/>
                <a:cs typeface="Arial"/>
              </a:rPr>
              <a:t>new</a:t>
            </a:r>
            <a:r>
              <a:rPr lang="en-US" sz="1800" dirty="0">
                <a:solidFill>
                  <a:srgbClr val="000000"/>
                </a:solidFill>
                <a:latin typeface="Consolas"/>
                <a:ea typeface="Calibri"/>
                <a:cs typeface="Arial"/>
              </a:rPr>
              <a:t> </a:t>
            </a:r>
            <a:r>
              <a:rPr lang="en-US" sz="1800" dirty="0" smtClean="0">
                <a:solidFill>
                  <a:srgbClr val="000000"/>
                </a:solidFill>
                <a:latin typeface="Consolas"/>
                <a:ea typeface="Calibri"/>
                <a:cs typeface="Arial"/>
              </a:rPr>
              <a:t>				</a:t>
            </a: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r>
              <a:rPr lang="en-US" sz="1800" dirty="0" smtClean="0">
                <a:solidFill>
                  <a:srgbClr val="000000"/>
                </a:solidFill>
                <a:latin typeface="Consolas"/>
                <a:ea typeface="Calibri"/>
                <a:cs typeface="Arial"/>
              </a:rPr>
              <a:t>    	</a:t>
            </a:r>
            <a:r>
              <a:rPr lang="en-US" sz="1800" dirty="0" err="1" smtClean="0">
                <a:solidFill>
                  <a:srgbClr val="2B91AF"/>
                </a:solidFill>
                <a:latin typeface="Consolas"/>
                <a:ea typeface="Calibri"/>
                <a:cs typeface="Arial"/>
              </a:rPr>
              <a:t>AsyncOperationCompletedHandler</a:t>
            </a:r>
            <a:r>
              <a:rPr lang="en-US" sz="1800" dirty="0" smtClean="0">
                <a:solidFill>
                  <a:srgbClr val="000000"/>
                </a:solidFill>
                <a:latin typeface="Consolas"/>
                <a:ea typeface="Calibri"/>
                <a:cs typeface="Arial"/>
              </a:rPr>
              <a:t>&lt;</a:t>
            </a:r>
            <a:r>
              <a:rPr lang="en-US" sz="1800" dirty="0" err="1" smtClean="0">
                <a:solidFill>
                  <a:srgbClr val="2B91AF"/>
                </a:solidFill>
                <a:latin typeface="Consolas"/>
                <a:ea typeface="Calibri"/>
                <a:cs typeface="Arial"/>
              </a:rPr>
              <a:t>IUserProfile</a:t>
            </a:r>
            <a:r>
              <a:rPr lang="en-US" sz="1800" dirty="0">
                <a:solidFill>
                  <a:srgbClr val="000000"/>
                </a:solidFill>
                <a:latin typeface="Consolas"/>
                <a:ea typeface="Calibri"/>
                <a:cs typeface="Arial"/>
              </a:rPr>
              <a:t>&gt;(</a:t>
            </a:r>
            <a:r>
              <a:rPr lang="en-US" sz="1800" dirty="0" err="1">
                <a:solidFill>
                  <a:srgbClr val="000000"/>
                </a:solidFill>
                <a:latin typeface="Consolas"/>
                <a:ea typeface="Calibri"/>
                <a:cs typeface="Arial"/>
              </a:rPr>
              <a:t>GetProfileComplete</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r>
              <a:rPr lang="en-US" sz="1800" dirty="0" err="1" smtClean="0">
                <a:solidFill>
                  <a:srgbClr val="000000"/>
                </a:solidFill>
                <a:latin typeface="Consolas"/>
                <a:ea typeface="Calibri"/>
                <a:cs typeface="Arial"/>
              </a:rPr>
              <a:t>asyncProfile.Start</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smtClean="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smtClean="0">
                <a:solidFill>
                  <a:srgbClr val="0000FF"/>
                </a:solidFill>
                <a:latin typeface="Consolas"/>
                <a:ea typeface="Calibri"/>
                <a:cs typeface="Arial"/>
              </a:rPr>
              <a:t>private</a:t>
            </a:r>
            <a:r>
              <a:rPr lang="en-US" sz="1800" dirty="0" smtClean="0">
                <a:solidFill>
                  <a:srgbClr val="000000"/>
                </a:solidFill>
                <a:latin typeface="Consolas"/>
                <a:ea typeface="Calibri"/>
                <a:cs typeface="Arial"/>
              </a:rPr>
              <a:t> </a:t>
            </a:r>
            <a:r>
              <a:rPr lang="en-US" sz="1800" dirty="0">
                <a:solidFill>
                  <a:srgbClr val="0000FF"/>
                </a:solidFill>
                <a:latin typeface="Consolas"/>
                <a:ea typeface="Calibri"/>
                <a:cs typeface="Arial"/>
              </a:rPr>
              <a:t>void</a:t>
            </a:r>
            <a:r>
              <a:rPr lang="en-US" sz="1800" dirty="0">
                <a:solidFill>
                  <a:srgbClr val="000000"/>
                </a:solidFill>
                <a:latin typeface="Consolas"/>
                <a:ea typeface="Calibri"/>
                <a:cs typeface="Arial"/>
              </a:rPr>
              <a:t> </a:t>
            </a:r>
            <a:r>
              <a:rPr lang="en-US" sz="1800" dirty="0" err="1">
                <a:solidFill>
                  <a:srgbClr val="000000"/>
                </a:solidFill>
                <a:latin typeface="Consolas"/>
                <a:ea typeface="Calibri"/>
                <a:cs typeface="Arial"/>
              </a:rPr>
              <a:t>GetProfileComplete</a:t>
            </a:r>
            <a:r>
              <a:rPr lang="en-US" sz="1800" dirty="0">
                <a:solidFill>
                  <a:srgbClr val="000000"/>
                </a:solidFill>
                <a:latin typeface="Consolas"/>
                <a:ea typeface="Calibri"/>
                <a:cs typeface="Arial"/>
              </a:rPr>
              <a:t>(</a:t>
            </a:r>
            <a:r>
              <a:rPr lang="en-US" sz="1800" dirty="0" err="1">
                <a:solidFill>
                  <a:srgbClr val="2B91AF"/>
                </a:solidFill>
                <a:latin typeface="Consolas"/>
                <a:ea typeface="Calibri"/>
                <a:cs typeface="Arial"/>
              </a:rPr>
              <a:t>IAsyncOperation</a:t>
            </a:r>
            <a:r>
              <a:rPr lang="en-US" sz="1800" dirty="0">
                <a:solidFill>
                  <a:srgbClr val="000000"/>
                </a:solidFill>
                <a:latin typeface="Consolas"/>
                <a:ea typeface="Calibri"/>
                <a:cs typeface="Arial"/>
              </a:rPr>
              <a:t>&lt;</a:t>
            </a:r>
            <a:r>
              <a:rPr lang="en-US" sz="1800" dirty="0" err="1">
                <a:solidFill>
                  <a:srgbClr val="2B91AF"/>
                </a:solidFill>
                <a:latin typeface="Consolas"/>
                <a:ea typeface="Calibri"/>
                <a:cs typeface="Arial"/>
              </a:rPr>
              <a:t>IUserProfile</a:t>
            </a:r>
            <a:r>
              <a:rPr lang="en-US" sz="1800" dirty="0">
                <a:solidFill>
                  <a:srgbClr val="000000"/>
                </a:solidFill>
                <a:latin typeface="Consolas"/>
                <a:ea typeface="Calibri"/>
                <a:cs typeface="Arial"/>
              </a:rPr>
              <a:t>&gt; </a:t>
            </a:r>
            <a:r>
              <a:rPr lang="en-US" sz="1800" dirty="0" err="1">
                <a:solidFill>
                  <a:srgbClr val="000000"/>
                </a:solidFill>
                <a:latin typeface="Consolas"/>
                <a:ea typeface="Calibri"/>
                <a:cs typeface="Arial"/>
              </a:rPr>
              <a:t>pAsync</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smtClean="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smtClean="0">
                <a:solidFill>
                  <a:srgbClr val="2B91AF"/>
                </a:solidFill>
                <a:latin typeface="Consolas"/>
                <a:ea typeface="Calibri"/>
                <a:cs typeface="Arial"/>
              </a:rPr>
              <a:t>	</a:t>
            </a:r>
            <a:r>
              <a:rPr lang="en-US" sz="1800" dirty="0" err="1" smtClean="0">
                <a:solidFill>
                  <a:srgbClr val="2B91AF"/>
                </a:solidFill>
                <a:latin typeface="Consolas"/>
                <a:ea typeface="Calibri"/>
                <a:cs typeface="Arial"/>
              </a:rPr>
              <a:t>IUserProfile</a:t>
            </a:r>
            <a:r>
              <a:rPr lang="en-US" sz="1800" dirty="0" smtClean="0">
                <a:solidFill>
                  <a:srgbClr val="000000"/>
                </a:solidFill>
                <a:latin typeface="Consolas"/>
                <a:ea typeface="Calibri"/>
                <a:cs typeface="Arial"/>
              </a:rPr>
              <a:t> </a:t>
            </a:r>
            <a:r>
              <a:rPr lang="en-US" sz="1800" dirty="0">
                <a:solidFill>
                  <a:srgbClr val="000000"/>
                </a:solidFill>
                <a:latin typeface="Consolas"/>
                <a:ea typeface="Calibri"/>
                <a:cs typeface="Arial"/>
              </a:rPr>
              <a:t>profile = </a:t>
            </a:r>
            <a:r>
              <a:rPr lang="en-US" sz="1800" dirty="0" err="1">
                <a:solidFill>
                  <a:srgbClr val="000000"/>
                </a:solidFill>
                <a:latin typeface="Consolas"/>
                <a:ea typeface="Calibri"/>
                <a:cs typeface="Arial"/>
              </a:rPr>
              <a:t>pAsync.GetResults</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smtClean="0">
                <a:solidFill>
                  <a:srgbClr val="000000"/>
                </a:solidFill>
                <a:latin typeface="Consolas"/>
                <a:ea typeface="Calibri"/>
                <a:cs typeface="Arial"/>
              </a:rPr>
              <a:t>	</a:t>
            </a:r>
            <a:r>
              <a:rPr lang="en-US" sz="1800" dirty="0" err="1" smtClean="0">
                <a:solidFill>
                  <a:srgbClr val="0000FF"/>
                </a:solidFill>
                <a:latin typeface="Consolas"/>
                <a:ea typeface="Calibri"/>
                <a:cs typeface="Arial"/>
              </a:rPr>
              <a:t>this</a:t>
            </a:r>
            <a:r>
              <a:rPr lang="en-US" sz="1800" dirty="0" err="1" smtClean="0">
                <a:solidFill>
                  <a:srgbClr val="000000"/>
                </a:solidFill>
                <a:latin typeface="Consolas"/>
                <a:ea typeface="Calibri"/>
                <a:cs typeface="Arial"/>
              </a:rPr>
              <a:t>.motto</a:t>
            </a:r>
            <a:r>
              <a:rPr lang="en-US" sz="1800" dirty="0" smtClean="0">
                <a:solidFill>
                  <a:srgbClr val="000000"/>
                </a:solidFill>
                <a:latin typeface="Consolas"/>
                <a:ea typeface="Calibri"/>
                <a:cs typeface="Arial"/>
              </a:rPr>
              <a:t> </a:t>
            </a:r>
            <a:r>
              <a:rPr lang="en-US" sz="1800" dirty="0">
                <a:solidFill>
                  <a:srgbClr val="000000"/>
                </a:solidFill>
                <a:latin typeface="Consolas"/>
                <a:ea typeface="Calibri"/>
                <a:cs typeface="Arial"/>
              </a:rPr>
              <a:t>= </a:t>
            </a:r>
            <a:r>
              <a:rPr lang="en-US" sz="1800" dirty="0" err="1">
                <a:solidFill>
                  <a:srgbClr val="000000"/>
                </a:solidFill>
                <a:latin typeface="Consolas"/>
                <a:ea typeface="Calibri"/>
                <a:cs typeface="Arial"/>
              </a:rPr>
              <a:t>profile.Motto</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smtClean="0">
                <a:solidFill>
                  <a:srgbClr val="000000"/>
                </a:solidFill>
                <a:latin typeface="Consolas"/>
                <a:ea typeface="Calibri"/>
                <a:cs typeface="Arial"/>
              </a:rPr>
              <a:t>}</a:t>
            </a:r>
            <a:endParaRPr lang="en-US" sz="2400" dirty="0">
              <a:latin typeface="Calibri"/>
              <a:ea typeface="Calibri"/>
              <a:cs typeface="Arial"/>
            </a:endParaRPr>
          </a:p>
        </p:txBody>
      </p:sp>
      <p:grpSp>
        <p:nvGrpSpPr>
          <p:cNvPr id="17" name="Group 16"/>
          <p:cNvGrpSpPr/>
          <p:nvPr/>
        </p:nvGrpSpPr>
        <p:grpSpPr>
          <a:xfrm>
            <a:off x="2662024" y="772398"/>
            <a:ext cx="2244604" cy="629409"/>
            <a:chOff x="4828987" y="858960"/>
            <a:chExt cx="2244604" cy="629409"/>
          </a:xfrm>
          <a:solidFill>
            <a:srgbClr val="65BC46"/>
          </a:solidFill>
        </p:grpSpPr>
        <p:sp>
          <p:nvSpPr>
            <p:cNvPr id="18" name="Isosceles Triangle 17"/>
            <p:cNvSpPr/>
            <p:nvPr/>
          </p:nvSpPr>
          <p:spPr>
            <a:xfrm rot="10800000" flipH="1">
              <a:off x="5512119"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19" name="Rectangle 18"/>
            <p:cNvSpPr/>
            <p:nvPr/>
          </p:nvSpPr>
          <p:spPr>
            <a:xfrm>
              <a:off x="4828987" y="858960"/>
              <a:ext cx="2244604"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A new Namespace</a:t>
              </a:r>
              <a:endParaRPr lang="en-US" sz="1600" b="1" dirty="0">
                <a:latin typeface="Segoe UI" pitchFamily="34" charset="0"/>
                <a:ea typeface="Segoe UI" pitchFamily="34" charset="0"/>
                <a:cs typeface="Segoe UI" pitchFamily="34" charset="0"/>
              </a:endParaRPr>
            </a:p>
          </p:txBody>
        </p:sp>
      </p:grpSp>
      <p:grpSp>
        <p:nvGrpSpPr>
          <p:cNvPr id="20" name="Group 19"/>
          <p:cNvGrpSpPr/>
          <p:nvPr/>
        </p:nvGrpSpPr>
        <p:grpSpPr>
          <a:xfrm>
            <a:off x="4988082" y="1958384"/>
            <a:ext cx="5965659" cy="629409"/>
            <a:chOff x="4828986" y="858960"/>
            <a:chExt cx="5965659" cy="629409"/>
          </a:xfrm>
          <a:solidFill>
            <a:srgbClr val="65BC46"/>
          </a:solidFill>
        </p:grpSpPr>
        <p:sp>
          <p:nvSpPr>
            <p:cNvPr id="21" name="Isosceles Triangle 20"/>
            <p:cNvSpPr/>
            <p:nvPr/>
          </p:nvSpPr>
          <p:spPr>
            <a:xfrm rot="10800000" flipH="1">
              <a:off x="5512119"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22" name="Rectangle 21"/>
            <p:cNvSpPr/>
            <p:nvPr/>
          </p:nvSpPr>
          <p:spPr>
            <a:xfrm>
              <a:off x="4828986" y="858960"/>
              <a:ext cx="5965659"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User object encapsulates all user management complexity</a:t>
              </a:r>
              <a:endParaRPr lang="en-US" sz="1600" b="1" dirty="0">
                <a:latin typeface="Segoe UI" pitchFamily="34" charset="0"/>
                <a:ea typeface="Segoe UI" pitchFamily="34" charset="0"/>
                <a:cs typeface="Segoe UI" pitchFamily="34" charset="0"/>
              </a:endParaRPr>
            </a:p>
          </p:txBody>
        </p:sp>
      </p:grpSp>
      <p:grpSp>
        <p:nvGrpSpPr>
          <p:cNvPr id="23" name="Group 22"/>
          <p:cNvGrpSpPr/>
          <p:nvPr/>
        </p:nvGrpSpPr>
        <p:grpSpPr>
          <a:xfrm>
            <a:off x="9579616" y="2525647"/>
            <a:ext cx="2027684" cy="629409"/>
            <a:chOff x="8766962" y="858960"/>
            <a:chExt cx="2027684" cy="629409"/>
          </a:xfrm>
          <a:solidFill>
            <a:srgbClr val="65BC46"/>
          </a:solidFill>
        </p:grpSpPr>
        <p:sp>
          <p:nvSpPr>
            <p:cNvPr id="24" name="Isosceles Triangle 23"/>
            <p:cNvSpPr/>
            <p:nvPr/>
          </p:nvSpPr>
          <p:spPr>
            <a:xfrm rot="10800000" flipH="1">
              <a:off x="9570314"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25" name="Rectangle 24"/>
            <p:cNvSpPr/>
            <p:nvPr/>
          </p:nvSpPr>
          <p:spPr>
            <a:xfrm>
              <a:off x="8766962" y="858960"/>
              <a:ext cx="2027684"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err="1" smtClean="0">
                  <a:latin typeface="Segoe UI" pitchFamily="34" charset="0"/>
                  <a:ea typeface="Segoe UI" pitchFamily="34" charset="0"/>
                  <a:cs typeface="Segoe UI" pitchFamily="34" charset="0"/>
                </a:rPr>
                <a:t>Async</a:t>
              </a:r>
              <a:r>
                <a:rPr lang="en-US" sz="1600" b="1" dirty="0" smtClean="0">
                  <a:latin typeface="Segoe UI" pitchFamily="34" charset="0"/>
                  <a:ea typeface="Segoe UI" pitchFamily="34" charset="0"/>
                  <a:cs typeface="Segoe UI" pitchFamily="34" charset="0"/>
                </a:rPr>
                <a:t> interfaces </a:t>
              </a:r>
              <a:endParaRPr lang="en-US" sz="1600" b="1" dirty="0">
                <a:latin typeface="Segoe UI" pitchFamily="34" charset="0"/>
                <a:ea typeface="Segoe UI" pitchFamily="34" charset="0"/>
                <a:cs typeface="Segoe UI" pitchFamily="34" charset="0"/>
              </a:endParaRPr>
            </a:p>
          </p:txBody>
        </p:sp>
      </p:grpSp>
      <p:grpSp>
        <p:nvGrpSpPr>
          <p:cNvPr id="26" name="Group 25"/>
          <p:cNvGrpSpPr/>
          <p:nvPr/>
        </p:nvGrpSpPr>
        <p:grpSpPr>
          <a:xfrm>
            <a:off x="7694140" y="3974962"/>
            <a:ext cx="3643125" cy="629409"/>
            <a:chOff x="7151521" y="587849"/>
            <a:chExt cx="3643125" cy="629409"/>
          </a:xfrm>
          <a:solidFill>
            <a:srgbClr val="65BC46"/>
          </a:solidFill>
        </p:grpSpPr>
        <p:sp>
          <p:nvSpPr>
            <p:cNvPr id="27" name="Isosceles Triangle 26"/>
            <p:cNvSpPr/>
            <p:nvPr/>
          </p:nvSpPr>
          <p:spPr>
            <a:xfrm rot="10800000" flipH="1" flipV="1">
              <a:off x="7774101" y="587849"/>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28" name="Rectangle 27"/>
            <p:cNvSpPr/>
            <p:nvPr/>
          </p:nvSpPr>
          <p:spPr>
            <a:xfrm>
              <a:off x="7151521" y="858960"/>
              <a:ext cx="3643125"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Use Delegates to handle callbacks</a:t>
              </a:r>
              <a:endParaRPr lang="en-US" sz="1600" b="1" dirty="0">
                <a:latin typeface="Segoe UI" pitchFamily="34" charset="0"/>
                <a:ea typeface="Segoe UI" pitchFamily="34" charset="0"/>
                <a:cs typeface="Segoe UI" pitchFamily="34" charset="0"/>
              </a:endParaRPr>
            </a:p>
          </p:txBody>
        </p:sp>
      </p:grpSp>
      <p:grpSp>
        <p:nvGrpSpPr>
          <p:cNvPr id="29" name="Group 28"/>
          <p:cNvGrpSpPr/>
          <p:nvPr/>
        </p:nvGrpSpPr>
        <p:grpSpPr>
          <a:xfrm>
            <a:off x="3548490" y="5824805"/>
            <a:ext cx="5486400" cy="612680"/>
            <a:chOff x="7983967" y="604578"/>
            <a:chExt cx="5486400" cy="612680"/>
          </a:xfrm>
          <a:solidFill>
            <a:srgbClr val="65BC46"/>
          </a:solidFill>
        </p:grpSpPr>
        <p:sp>
          <p:nvSpPr>
            <p:cNvPr id="30" name="Isosceles Triangle 29"/>
            <p:cNvSpPr/>
            <p:nvPr/>
          </p:nvSpPr>
          <p:spPr>
            <a:xfrm rot="10800000" flipH="1" flipV="1">
              <a:off x="8363605" y="60457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31" name="Rectangle 30"/>
            <p:cNvSpPr/>
            <p:nvPr/>
          </p:nvSpPr>
          <p:spPr>
            <a:xfrm>
              <a:off x="7983967" y="858960"/>
              <a:ext cx="5486400"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Handle returned data – Property Bag in most cases</a:t>
              </a:r>
              <a:endParaRPr lang="en-US" sz="1600" b="1" dirty="0">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353226741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50"/>
                                        <p:tgtEl>
                                          <p:spTgt spid="17"/>
                                        </p:tgtEl>
                                      </p:cBhvr>
                                    </p:animEffect>
                                    <p:anim calcmode="lin" valueType="num">
                                      <p:cBhvr>
                                        <p:cTn id="11" dur="250" fill="hold"/>
                                        <p:tgtEl>
                                          <p:spTgt spid="17"/>
                                        </p:tgtEl>
                                        <p:attrNameLst>
                                          <p:attrName>ppt_x</p:attrName>
                                        </p:attrNameLst>
                                      </p:cBhvr>
                                      <p:tavLst>
                                        <p:tav tm="0">
                                          <p:val>
                                            <p:strVal val="#ppt_x"/>
                                          </p:val>
                                        </p:tav>
                                        <p:tav tm="100000">
                                          <p:val>
                                            <p:strVal val="#ppt_x"/>
                                          </p:val>
                                        </p:tav>
                                      </p:tavLst>
                                    </p:anim>
                                    <p:anim calcmode="lin" valueType="num">
                                      <p:cBhvr>
                                        <p:cTn id="12"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50"/>
                                        <p:tgtEl>
                                          <p:spTgt spid="3"/>
                                        </p:tgtEl>
                                      </p:cBhvr>
                                    </p:animEffect>
                                    <p:set>
                                      <p:cBhvr>
                                        <p:cTn id="17" dur="1" fill="hold">
                                          <p:stCondLst>
                                            <p:cond delay="24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50"/>
                                        <p:tgtEl>
                                          <p:spTgt spid="12"/>
                                        </p:tgtEl>
                                      </p:cBhvr>
                                    </p:animEffect>
                                  </p:childTnLst>
                                </p:cTn>
                              </p:par>
                              <p:par>
                                <p:cTn id="24" presetID="42"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250"/>
                                        <p:tgtEl>
                                          <p:spTgt spid="20"/>
                                        </p:tgtEl>
                                      </p:cBhvr>
                                    </p:animEffect>
                                    <p:anim calcmode="lin" valueType="num">
                                      <p:cBhvr>
                                        <p:cTn id="27" dur="250" fill="hold"/>
                                        <p:tgtEl>
                                          <p:spTgt spid="20"/>
                                        </p:tgtEl>
                                        <p:attrNameLst>
                                          <p:attrName>ppt_x</p:attrName>
                                        </p:attrNameLst>
                                      </p:cBhvr>
                                      <p:tavLst>
                                        <p:tav tm="0">
                                          <p:val>
                                            <p:strVal val="#ppt_x"/>
                                          </p:val>
                                        </p:tav>
                                        <p:tav tm="100000">
                                          <p:val>
                                            <p:strVal val="#ppt_x"/>
                                          </p:val>
                                        </p:tav>
                                      </p:tavLst>
                                    </p:anim>
                                    <p:anim calcmode="lin" valueType="num">
                                      <p:cBhvr>
                                        <p:cTn id="28" dur="2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50"/>
                                        <p:tgtEl>
                                          <p:spTgt spid="12"/>
                                        </p:tgtEl>
                                      </p:cBhvr>
                                    </p:animEffect>
                                    <p:set>
                                      <p:cBhvr>
                                        <p:cTn id="33" dur="1" fill="hold">
                                          <p:stCondLst>
                                            <p:cond delay="249"/>
                                          </p:stCondLst>
                                        </p:cTn>
                                        <p:tgtEl>
                                          <p:spTgt spid="1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50"/>
                                        <p:tgtEl>
                                          <p:spTgt spid="13"/>
                                        </p:tgtEl>
                                      </p:cBhvr>
                                    </p:animEffect>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250"/>
                                        <p:tgtEl>
                                          <p:spTgt spid="23"/>
                                        </p:tgtEl>
                                      </p:cBhvr>
                                    </p:animEffect>
                                    <p:anim calcmode="lin" valueType="num">
                                      <p:cBhvr>
                                        <p:cTn id="43" dur="250" fill="hold"/>
                                        <p:tgtEl>
                                          <p:spTgt spid="23"/>
                                        </p:tgtEl>
                                        <p:attrNameLst>
                                          <p:attrName>ppt_x</p:attrName>
                                        </p:attrNameLst>
                                      </p:cBhvr>
                                      <p:tavLst>
                                        <p:tav tm="0">
                                          <p:val>
                                            <p:strVal val="#ppt_x"/>
                                          </p:val>
                                        </p:tav>
                                        <p:tav tm="100000">
                                          <p:val>
                                            <p:strVal val="#ppt_x"/>
                                          </p:val>
                                        </p:tav>
                                      </p:tavLst>
                                    </p:anim>
                                    <p:anim calcmode="lin" valueType="num">
                                      <p:cBhvr>
                                        <p:cTn id="44" dur="2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250"/>
                                        <p:tgtEl>
                                          <p:spTgt spid="13"/>
                                        </p:tgtEl>
                                      </p:cBhvr>
                                    </p:animEffect>
                                    <p:set>
                                      <p:cBhvr>
                                        <p:cTn id="49" dur="1" fill="hold">
                                          <p:stCondLst>
                                            <p:cond delay="249"/>
                                          </p:stCondLst>
                                        </p:cTn>
                                        <p:tgtEl>
                                          <p:spTgt spid="13"/>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50"/>
                                        <p:tgtEl>
                                          <p:spTgt spid="14"/>
                                        </p:tgtEl>
                                      </p:cBhvr>
                                    </p:animEffect>
                                  </p:childTnLst>
                                </p:cTn>
                              </p:par>
                              <p:par>
                                <p:cTn id="56" presetID="42" presetClass="entr" presetSubtype="0"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250"/>
                                        <p:tgtEl>
                                          <p:spTgt spid="26"/>
                                        </p:tgtEl>
                                      </p:cBhvr>
                                    </p:animEffect>
                                    <p:anim calcmode="lin" valueType="num">
                                      <p:cBhvr>
                                        <p:cTn id="59" dur="250" fill="hold"/>
                                        <p:tgtEl>
                                          <p:spTgt spid="26"/>
                                        </p:tgtEl>
                                        <p:attrNameLst>
                                          <p:attrName>ppt_x</p:attrName>
                                        </p:attrNameLst>
                                      </p:cBhvr>
                                      <p:tavLst>
                                        <p:tav tm="0">
                                          <p:val>
                                            <p:strVal val="#ppt_x"/>
                                          </p:val>
                                        </p:tav>
                                        <p:tav tm="100000">
                                          <p:val>
                                            <p:strVal val="#ppt_x"/>
                                          </p:val>
                                        </p:tav>
                                      </p:tavLst>
                                    </p:anim>
                                    <p:anim calcmode="lin" valueType="num">
                                      <p:cBhvr>
                                        <p:cTn id="60" dur="2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250"/>
                                        <p:tgtEl>
                                          <p:spTgt spid="14"/>
                                        </p:tgtEl>
                                      </p:cBhvr>
                                    </p:animEffect>
                                    <p:set>
                                      <p:cBhvr>
                                        <p:cTn id="65" dur="1" fill="hold">
                                          <p:stCondLst>
                                            <p:cond delay="249"/>
                                          </p:stCondLst>
                                        </p:cTn>
                                        <p:tgtEl>
                                          <p:spTgt spid="14"/>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5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250"/>
                                        <p:tgtEl>
                                          <p:spTgt spid="15"/>
                                        </p:tgtEl>
                                      </p:cBhvr>
                                    </p:animEffect>
                                    <p:set>
                                      <p:cBhvr>
                                        <p:cTn id="76" dur="1" fill="hold">
                                          <p:stCondLst>
                                            <p:cond delay="249"/>
                                          </p:stCondLst>
                                        </p:cTn>
                                        <p:tgtEl>
                                          <p:spTgt spid="15"/>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250"/>
                                        <p:tgtEl>
                                          <p:spTgt spid="16"/>
                                        </p:tgtEl>
                                      </p:cBhvr>
                                    </p:animEffect>
                                  </p:childTnLst>
                                </p:cTn>
                              </p:par>
                              <p:par>
                                <p:cTn id="80" presetID="42" presetClass="entr" presetSubtype="0" fill="hold" nodeType="with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250"/>
                                        <p:tgtEl>
                                          <p:spTgt spid="29"/>
                                        </p:tgtEl>
                                      </p:cBhvr>
                                    </p:animEffect>
                                    <p:anim calcmode="lin" valueType="num">
                                      <p:cBhvr>
                                        <p:cTn id="83" dur="250" fill="hold"/>
                                        <p:tgtEl>
                                          <p:spTgt spid="29"/>
                                        </p:tgtEl>
                                        <p:attrNameLst>
                                          <p:attrName>ppt_x</p:attrName>
                                        </p:attrNameLst>
                                      </p:cBhvr>
                                      <p:tavLst>
                                        <p:tav tm="0">
                                          <p:val>
                                            <p:strVal val="#ppt_x"/>
                                          </p:val>
                                        </p:tav>
                                        <p:tav tm="100000">
                                          <p:val>
                                            <p:strVal val="#ppt_x"/>
                                          </p:val>
                                        </p:tav>
                                      </p:tavLst>
                                    </p:anim>
                                    <p:anim calcmode="lin" valueType="num">
                                      <p:cBhvr>
                                        <p:cTn id="84" dur="2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250"/>
                                        <p:tgtEl>
                                          <p:spTgt spid="16"/>
                                        </p:tgtEl>
                                      </p:cBhvr>
                                    </p:animEffect>
                                    <p:set>
                                      <p:cBhvr>
                                        <p:cTn id="89" dur="1" fill="hold">
                                          <p:stCondLst>
                                            <p:cond delay="249"/>
                                          </p:stCondLst>
                                        </p:cTn>
                                        <p:tgtEl>
                                          <p:spTgt spid="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9"/>
                                        </p:tgtEl>
                                      </p:cBhvr>
                                    </p:animEffect>
                                    <p:set>
                                      <p:cBhvr>
                                        <p:cTn id="9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animBg="1"/>
      <p:bldP spid="3" grpId="1" animBg="1"/>
      <p:bldP spid="13" grpId="0" animBg="1"/>
      <p:bldP spid="13" grpId="1" animBg="1"/>
      <p:bldP spid="14" grpId="0" animBg="1"/>
      <p:bldP spid="14" grpId="1" animBg="1"/>
      <p:bldP spid="15" grpId="0" animBg="1"/>
      <p:bldP spid="15" grpId="1" animBg="1"/>
      <p:bldP spid="16" grpId="0" animBg="1"/>
      <p:bldP spid="1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solidFill>
                  <a:schemeClr val="bg2"/>
                </a:solidFill>
              </a:rPr>
              <a:t>Reading Profile data (C++)</a:t>
            </a:r>
            <a:endParaRPr lang="en-US" dirty="0">
              <a:solidFill>
                <a:schemeClr val="bg2"/>
              </a:solidFill>
              <a:latin typeface="+mn-lt"/>
            </a:endParaRPr>
          </a:p>
        </p:txBody>
      </p:sp>
      <p:sp>
        <p:nvSpPr>
          <p:cNvPr id="11" name="Text Placeholder 2"/>
          <p:cNvSpPr txBox="1">
            <a:spLocks/>
          </p:cNvSpPr>
          <p:nvPr/>
        </p:nvSpPr>
        <p:spPr>
          <a:xfrm>
            <a:off x="519111" y="998634"/>
            <a:ext cx="11149013" cy="5789277"/>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91440" tIns="91440" rIns="91440" bIns="91440" rtlCol="0">
            <a:sp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1800"/>
              </a:lnSpc>
              <a:buNone/>
            </a:pPr>
            <a:r>
              <a:rPr lang="en-US" sz="1600" dirty="0">
                <a:solidFill>
                  <a:schemeClr val="bg2"/>
                </a:solidFill>
                <a:latin typeface="Consolas" pitchFamily="49" charset="0"/>
                <a:cs typeface="Consolas" pitchFamily="49" charset="0"/>
              </a:rPr>
              <a:t>#using &lt;</a:t>
            </a:r>
            <a:r>
              <a:rPr lang="en-US" sz="1600" dirty="0" err="1">
                <a:solidFill>
                  <a:schemeClr val="bg2"/>
                </a:solidFill>
                <a:latin typeface="Consolas" pitchFamily="49" charset="0"/>
                <a:cs typeface="Consolas" pitchFamily="49" charset="0"/>
              </a:rPr>
              <a:t>Microsoft.Xbox.winmd</a:t>
            </a:r>
            <a:r>
              <a:rPr lang="en-US" sz="1600" dirty="0">
                <a:solidFill>
                  <a:schemeClr val="bg2"/>
                </a:solidFill>
                <a:latin typeface="Consolas" pitchFamily="49" charset="0"/>
                <a:cs typeface="Consolas" pitchFamily="49" charset="0"/>
              </a:rPr>
              <a:t>&gt;</a:t>
            </a:r>
          </a:p>
          <a:p>
            <a:pPr marL="0" indent="0">
              <a:lnSpc>
                <a:spcPts val="1800"/>
              </a:lnSpc>
              <a:buNone/>
            </a:pPr>
            <a:r>
              <a:rPr lang="en-US" sz="1600" dirty="0">
                <a:solidFill>
                  <a:schemeClr val="bg2"/>
                </a:solidFill>
                <a:latin typeface="Consolas" pitchFamily="49" charset="0"/>
                <a:cs typeface="Consolas" pitchFamily="49" charset="0"/>
              </a:rPr>
              <a:t>using namespace Microsoft::Xbox;</a:t>
            </a:r>
          </a:p>
          <a:p>
            <a:pPr marL="0" indent="0">
              <a:lnSpc>
                <a:spcPts val="1800"/>
              </a:lnSpc>
              <a:buNone/>
            </a:pPr>
            <a:endParaRPr lang="en-US" sz="1600" dirty="0">
              <a:solidFill>
                <a:schemeClr val="bg2"/>
              </a:solidFill>
              <a:latin typeface="Consolas" pitchFamily="49" charset="0"/>
              <a:cs typeface="Consolas" pitchFamily="49" charset="0"/>
            </a:endParaRPr>
          </a:p>
          <a:p>
            <a:pPr marL="0" marR="0" indent="0">
              <a:lnSpc>
                <a:spcPct val="115000"/>
              </a:lnSpc>
              <a:spcBef>
                <a:spcPts val="0"/>
              </a:spcBef>
              <a:spcAft>
                <a:spcPts val="0"/>
              </a:spcAft>
              <a:buNone/>
            </a:pPr>
            <a:r>
              <a:rPr lang="en-US" sz="1600" dirty="0">
                <a:solidFill>
                  <a:srgbClr val="0000FF"/>
                </a:solidFill>
                <a:latin typeface="Consolas"/>
                <a:ea typeface="Calibri"/>
                <a:cs typeface="Arial"/>
              </a:rPr>
              <a:t>void</a:t>
            </a:r>
            <a:r>
              <a:rPr lang="en-US" sz="1600" dirty="0">
                <a:solidFill>
                  <a:srgbClr val="000000"/>
                </a:solidFill>
                <a:latin typeface="Consolas"/>
                <a:ea typeface="Calibri"/>
                <a:cs typeface="Arial"/>
              </a:rPr>
              <a:t> </a:t>
            </a:r>
            <a:r>
              <a:rPr lang="en-US" sz="1600" dirty="0" err="1">
                <a:solidFill>
                  <a:srgbClr val="000000"/>
                </a:solidFill>
                <a:latin typeface="Consolas"/>
                <a:ea typeface="Calibri"/>
                <a:cs typeface="Arial"/>
              </a:rPr>
              <a:t>MainPage</a:t>
            </a:r>
            <a:r>
              <a:rPr lang="en-US" sz="1600" dirty="0">
                <a:solidFill>
                  <a:srgbClr val="000000"/>
                </a:solidFill>
                <a:latin typeface="Consolas"/>
                <a:ea typeface="Calibri"/>
                <a:cs typeface="Arial"/>
              </a:rPr>
              <a:t>::</a:t>
            </a:r>
            <a:r>
              <a:rPr lang="en-US" sz="1600" dirty="0" err="1">
                <a:solidFill>
                  <a:srgbClr val="000000"/>
                </a:solidFill>
                <a:latin typeface="Consolas"/>
                <a:ea typeface="Calibri"/>
                <a:cs typeface="Arial"/>
              </a:rPr>
              <a:t>GetUserProfile</a:t>
            </a:r>
            <a:r>
              <a:rPr lang="en-US" sz="1600" dirty="0" smtClean="0">
                <a:solidFill>
                  <a:srgbClr val="000000"/>
                </a:solidFill>
                <a:latin typeface="Consolas"/>
                <a:ea typeface="Calibri"/>
                <a:cs typeface="Arial"/>
              </a:rPr>
              <a:t>() {</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Microsoft::Xbox::</a:t>
            </a:r>
            <a:r>
              <a:rPr lang="en-US" sz="1600" dirty="0" err="1">
                <a:solidFill>
                  <a:srgbClr val="000000"/>
                </a:solidFill>
                <a:latin typeface="Consolas"/>
                <a:ea typeface="Calibri"/>
                <a:cs typeface="Arial"/>
              </a:rPr>
              <a:t>IUser</a:t>
            </a:r>
            <a:r>
              <a:rPr lang="en-US" sz="1600" dirty="0">
                <a:solidFill>
                  <a:srgbClr val="000000"/>
                </a:solidFill>
                <a:latin typeface="Consolas"/>
                <a:ea typeface="Calibri"/>
                <a:cs typeface="Arial"/>
              </a:rPr>
              <a:t> ^user = </a:t>
            </a:r>
            <a:r>
              <a:rPr lang="en-US" sz="1600" dirty="0">
                <a:solidFill>
                  <a:srgbClr val="0000FF"/>
                </a:solidFill>
                <a:latin typeface="Consolas"/>
                <a:ea typeface="Calibri"/>
                <a:cs typeface="Arial"/>
              </a:rPr>
              <a:t>ref</a:t>
            </a:r>
            <a:r>
              <a:rPr lang="en-US" sz="1600" dirty="0">
                <a:solidFill>
                  <a:srgbClr val="000000"/>
                </a:solidFill>
                <a:latin typeface="Consolas"/>
                <a:ea typeface="Calibri"/>
                <a:cs typeface="Arial"/>
              </a:rPr>
              <a:t> </a:t>
            </a:r>
            <a:r>
              <a:rPr lang="en-US" sz="1600" dirty="0">
                <a:solidFill>
                  <a:srgbClr val="0000FF"/>
                </a:solidFill>
                <a:latin typeface="Consolas"/>
                <a:ea typeface="Calibri"/>
                <a:cs typeface="Arial"/>
              </a:rPr>
              <a:t>new</a:t>
            </a:r>
            <a:r>
              <a:rPr lang="en-US" sz="1600" dirty="0">
                <a:solidFill>
                  <a:srgbClr val="000000"/>
                </a:solidFill>
                <a:latin typeface="Consolas"/>
                <a:ea typeface="Calibri"/>
                <a:cs typeface="Arial"/>
              </a:rPr>
              <a:t> Microsoft::Xbox::User();</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a:t>
            </a:r>
            <a:r>
              <a:rPr lang="en-US" sz="1600" dirty="0">
                <a:solidFill>
                  <a:srgbClr val="0000FF"/>
                </a:solidFill>
                <a:latin typeface="Consolas"/>
                <a:ea typeface="Calibri"/>
                <a:cs typeface="Arial"/>
              </a:rPr>
              <a:t>auto</a:t>
            </a:r>
            <a:r>
              <a:rPr lang="en-US" sz="1600" dirty="0">
                <a:solidFill>
                  <a:srgbClr val="000000"/>
                </a:solidFill>
                <a:latin typeface="Consolas"/>
                <a:ea typeface="Calibri"/>
                <a:cs typeface="Arial"/>
              </a:rPr>
              <a:t> operation = user-&gt;</a:t>
            </a:r>
            <a:r>
              <a:rPr lang="en-US" sz="1600" dirty="0" err="1">
                <a:solidFill>
                  <a:srgbClr val="000000"/>
                </a:solidFill>
                <a:latin typeface="Consolas"/>
                <a:ea typeface="Calibri"/>
                <a:cs typeface="Arial"/>
              </a:rPr>
              <a:t>GetProfileAsync</a:t>
            </a:r>
            <a:r>
              <a:rPr lang="en-US" sz="1600" dirty="0">
                <a:solidFill>
                  <a:srgbClr val="000000"/>
                </a:solidFill>
                <a:latin typeface="Consolas"/>
                <a:ea typeface="Calibri"/>
                <a:cs typeface="Arial"/>
              </a:rPr>
              <a:t>();</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operation-&gt;Completed = </a:t>
            </a:r>
            <a:r>
              <a:rPr lang="en-US" sz="1600" dirty="0">
                <a:solidFill>
                  <a:srgbClr val="0000FF"/>
                </a:solidFill>
                <a:latin typeface="Consolas"/>
                <a:ea typeface="Calibri"/>
                <a:cs typeface="Arial"/>
              </a:rPr>
              <a:t>ref</a:t>
            </a:r>
            <a:r>
              <a:rPr lang="en-US" sz="1600" dirty="0">
                <a:solidFill>
                  <a:srgbClr val="000000"/>
                </a:solidFill>
                <a:latin typeface="Consolas"/>
                <a:ea typeface="Calibri"/>
                <a:cs typeface="Arial"/>
              </a:rPr>
              <a:t> </a:t>
            </a:r>
            <a:r>
              <a:rPr lang="en-US" sz="1600" dirty="0">
                <a:solidFill>
                  <a:srgbClr val="0000FF"/>
                </a:solidFill>
                <a:latin typeface="Consolas"/>
                <a:ea typeface="Calibri"/>
                <a:cs typeface="Arial"/>
              </a:rPr>
              <a:t>new</a:t>
            </a:r>
            <a:r>
              <a:rPr lang="en-US" sz="1600" dirty="0">
                <a:solidFill>
                  <a:srgbClr val="000000"/>
                </a:solidFill>
                <a:latin typeface="Consolas"/>
                <a:ea typeface="Calibri"/>
                <a:cs typeface="Arial"/>
              </a:rPr>
              <a:t> </a:t>
            </a:r>
            <a:r>
              <a:rPr lang="en-US" sz="1600" dirty="0" err="1">
                <a:solidFill>
                  <a:srgbClr val="000000"/>
                </a:solidFill>
                <a:latin typeface="Consolas"/>
                <a:ea typeface="Calibri"/>
                <a:cs typeface="Arial"/>
              </a:rPr>
              <a:t>AsyncOperationCompletedHandler</a:t>
            </a:r>
            <a:r>
              <a:rPr lang="en-US" sz="1600" dirty="0">
                <a:solidFill>
                  <a:srgbClr val="000000"/>
                </a:solidFill>
                <a:latin typeface="Consolas"/>
                <a:ea typeface="Calibri"/>
                <a:cs typeface="Arial"/>
              </a:rPr>
              <a:t>&lt;</a:t>
            </a:r>
            <a:r>
              <a:rPr lang="en-US" sz="1600" dirty="0" err="1">
                <a:solidFill>
                  <a:srgbClr val="000000"/>
                </a:solidFill>
                <a:latin typeface="Consolas"/>
                <a:ea typeface="Calibri"/>
                <a:cs typeface="Arial"/>
              </a:rPr>
              <a:t>IUserProfile</a:t>
            </a:r>
            <a:r>
              <a:rPr lang="en-US" sz="1600" dirty="0">
                <a:solidFill>
                  <a:srgbClr val="000000"/>
                </a:solidFill>
                <a:latin typeface="Consolas"/>
                <a:ea typeface="Calibri"/>
                <a:cs typeface="Arial"/>
              </a:rPr>
              <a:t>^&gt;(</a:t>
            </a:r>
            <a:r>
              <a:rPr lang="en-US" sz="1600" dirty="0">
                <a:solidFill>
                  <a:srgbClr val="0000FF"/>
                </a:solidFill>
                <a:latin typeface="Consolas"/>
                <a:ea typeface="Calibri"/>
                <a:cs typeface="Arial"/>
              </a:rPr>
              <a:t>this</a:t>
            </a:r>
            <a:r>
              <a:rPr lang="en-US" sz="1600" dirty="0" smtClean="0">
                <a:solidFill>
                  <a:srgbClr val="000000"/>
                </a:solidFill>
                <a:latin typeface="Consolas"/>
                <a:ea typeface="Calibri"/>
                <a:cs typeface="Arial"/>
              </a:rPr>
              <a:t>,</a:t>
            </a:r>
          </a:p>
          <a:p>
            <a:pPr marL="0" marR="0" indent="0">
              <a:lnSpc>
                <a:spcPct val="115000"/>
              </a:lnSpc>
              <a:spcBef>
                <a:spcPts val="0"/>
              </a:spcBef>
              <a:spcAft>
                <a:spcPts val="0"/>
              </a:spcAft>
              <a:buNone/>
            </a:pPr>
            <a:r>
              <a:rPr lang="en-US" sz="1600" dirty="0">
                <a:solidFill>
                  <a:srgbClr val="000000"/>
                </a:solidFill>
                <a:latin typeface="Consolas"/>
                <a:ea typeface="Calibri"/>
                <a:cs typeface="Arial"/>
              </a:rPr>
              <a:t>	</a:t>
            </a:r>
            <a:r>
              <a:rPr lang="en-US" sz="1600" dirty="0" smtClean="0">
                <a:solidFill>
                  <a:srgbClr val="000000"/>
                </a:solidFill>
                <a:latin typeface="Consolas"/>
                <a:ea typeface="Calibri"/>
                <a:cs typeface="Arial"/>
              </a:rPr>
              <a:t>						 </a:t>
            </a:r>
            <a:r>
              <a:rPr lang="en-US" sz="1600" dirty="0">
                <a:solidFill>
                  <a:srgbClr val="000000"/>
                </a:solidFill>
                <a:latin typeface="Consolas"/>
                <a:ea typeface="Calibri"/>
                <a:cs typeface="Arial"/>
              </a:rPr>
              <a:t>&amp;</a:t>
            </a:r>
            <a:r>
              <a:rPr lang="en-US" sz="1600" dirty="0" err="1">
                <a:solidFill>
                  <a:srgbClr val="000000"/>
                </a:solidFill>
                <a:latin typeface="Consolas"/>
                <a:ea typeface="Calibri"/>
                <a:cs typeface="Arial"/>
              </a:rPr>
              <a:t>MainPage</a:t>
            </a:r>
            <a:r>
              <a:rPr lang="en-US" sz="1600" dirty="0">
                <a:solidFill>
                  <a:srgbClr val="000000"/>
                </a:solidFill>
                <a:latin typeface="Consolas"/>
                <a:ea typeface="Calibri"/>
                <a:cs typeface="Arial"/>
              </a:rPr>
              <a:t>::</a:t>
            </a:r>
            <a:r>
              <a:rPr lang="en-US" sz="1600" dirty="0" err="1">
                <a:solidFill>
                  <a:srgbClr val="000000"/>
                </a:solidFill>
                <a:latin typeface="Consolas"/>
                <a:ea typeface="Calibri"/>
                <a:cs typeface="Arial"/>
              </a:rPr>
              <a:t>HandleUserProfileComplete</a:t>
            </a:r>
            <a:r>
              <a:rPr lang="en-US" sz="1600" dirty="0">
                <a:solidFill>
                  <a:srgbClr val="000000"/>
                </a:solidFill>
                <a:latin typeface="Consolas"/>
                <a:ea typeface="Calibri"/>
                <a:cs typeface="Arial"/>
              </a:rPr>
              <a:t>);</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operation-&gt;Start();</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FF"/>
                </a:solidFill>
                <a:latin typeface="Consolas"/>
                <a:ea typeface="Calibri"/>
                <a:cs typeface="Arial"/>
              </a:rPr>
              <a:t>void</a:t>
            </a:r>
            <a:r>
              <a:rPr lang="en-US" sz="1600" dirty="0">
                <a:solidFill>
                  <a:srgbClr val="000000"/>
                </a:solidFill>
                <a:latin typeface="Consolas"/>
                <a:ea typeface="Calibri"/>
                <a:cs typeface="Arial"/>
              </a:rPr>
              <a:t> </a:t>
            </a:r>
            <a:r>
              <a:rPr lang="en-US" sz="1600" dirty="0" err="1">
                <a:solidFill>
                  <a:srgbClr val="000000"/>
                </a:solidFill>
                <a:latin typeface="Consolas"/>
                <a:ea typeface="Calibri"/>
                <a:cs typeface="Arial"/>
              </a:rPr>
              <a:t>MainPage</a:t>
            </a:r>
            <a:r>
              <a:rPr lang="en-US" sz="1600" dirty="0">
                <a:solidFill>
                  <a:srgbClr val="000000"/>
                </a:solidFill>
                <a:latin typeface="Consolas"/>
                <a:ea typeface="Calibri"/>
                <a:cs typeface="Arial"/>
              </a:rPr>
              <a:t>::</a:t>
            </a:r>
            <a:r>
              <a:rPr lang="en-US" sz="1600" dirty="0" err="1">
                <a:solidFill>
                  <a:srgbClr val="000000"/>
                </a:solidFill>
                <a:latin typeface="Consolas"/>
                <a:ea typeface="Calibri"/>
                <a:cs typeface="Arial"/>
              </a:rPr>
              <a:t>HandleUserProfileComplete</a:t>
            </a:r>
            <a:r>
              <a:rPr lang="en-US" sz="1600" dirty="0">
                <a:solidFill>
                  <a:srgbClr val="000000"/>
                </a:solidFill>
                <a:latin typeface="Consolas"/>
                <a:ea typeface="Calibri"/>
                <a:cs typeface="Arial"/>
              </a:rPr>
              <a:t>( </a:t>
            </a:r>
            <a:r>
              <a:rPr lang="en-US" sz="1600" dirty="0" err="1">
                <a:solidFill>
                  <a:srgbClr val="000000"/>
                </a:solidFill>
                <a:latin typeface="Consolas"/>
                <a:ea typeface="Calibri"/>
                <a:cs typeface="Arial"/>
              </a:rPr>
              <a:t>IAsyncOperation</a:t>
            </a:r>
            <a:r>
              <a:rPr lang="en-US" sz="1600" dirty="0">
                <a:solidFill>
                  <a:srgbClr val="000000"/>
                </a:solidFill>
                <a:latin typeface="Consolas"/>
                <a:ea typeface="Calibri"/>
                <a:cs typeface="Arial"/>
              </a:rPr>
              <a:t>&lt;</a:t>
            </a:r>
            <a:r>
              <a:rPr lang="en-US" sz="1600" dirty="0" err="1">
                <a:solidFill>
                  <a:srgbClr val="000000"/>
                </a:solidFill>
                <a:latin typeface="Consolas"/>
                <a:ea typeface="Calibri"/>
                <a:cs typeface="Arial"/>
              </a:rPr>
              <a:t>IUserProfile</a:t>
            </a:r>
            <a:r>
              <a:rPr lang="en-US" sz="1600" dirty="0">
                <a:solidFill>
                  <a:srgbClr val="000000"/>
                </a:solidFill>
                <a:latin typeface="Consolas"/>
                <a:ea typeface="Calibri"/>
                <a:cs typeface="Arial"/>
              </a:rPr>
              <a:t>^&gt;^ </a:t>
            </a:r>
            <a:r>
              <a:rPr lang="en-US" sz="1600" dirty="0" err="1">
                <a:solidFill>
                  <a:srgbClr val="000000"/>
                </a:solidFill>
                <a:latin typeface="Consolas"/>
                <a:ea typeface="Calibri"/>
                <a:cs typeface="Arial"/>
              </a:rPr>
              <a:t>pAsync</a:t>
            </a:r>
            <a:r>
              <a:rPr lang="en-US" sz="1600" dirty="0">
                <a:solidFill>
                  <a:srgbClr val="000000"/>
                </a:solidFill>
                <a:latin typeface="Consolas"/>
                <a:ea typeface="Calibri"/>
                <a:cs typeface="Arial"/>
              </a:rPr>
              <a:t> </a:t>
            </a:r>
            <a:r>
              <a:rPr lang="en-US" sz="1600" dirty="0" smtClean="0">
                <a:solidFill>
                  <a:srgbClr val="000000"/>
                </a:solidFill>
                <a:latin typeface="Consolas"/>
                <a:ea typeface="Calibri"/>
                <a:cs typeface="Arial"/>
              </a:rPr>
              <a:t>) {</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a:t>
            </a:r>
            <a:r>
              <a:rPr lang="en-US" sz="1600" dirty="0" err="1">
                <a:solidFill>
                  <a:srgbClr val="000000"/>
                </a:solidFill>
                <a:latin typeface="Consolas"/>
                <a:ea typeface="Calibri"/>
                <a:cs typeface="Arial"/>
              </a:rPr>
              <a:t>HResult</a:t>
            </a:r>
            <a:r>
              <a:rPr lang="en-US" sz="1600" dirty="0">
                <a:solidFill>
                  <a:srgbClr val="000000"/>
                </a:solidFill>
                <a:latin typeface="Consolas"/>
                <a:ea typeface="Calibri"/>
                <a:cs typeface="Arial"/>
              </a:rPr>
              <a:t> result = </a:t>
            </a:r>
            <a:r>
              <a:rPr lang="en-US" sz="1600" dirty="0" err="1">
                <a:solidFill>
                  <a:srgbClr val="000000"/>
                </a:solidFill>
                <a:latin typeface="Consolas"/>
                <a:ea typeface="Calibri"/>
                <a:cs typeface="Arial"/>
              </a:rPr>
              <a:t>pAsync</a:t>
            </a:r>
            <a:r>
              <a:rPr lang="en-US" sz="1600" dirty="0">
                <a:solidFill>
                  <a:srgbClr val="000000"/>
                </a:solidFill>
                <a:latin typeface="Consolas"/>
                <a:ea typeface="Calibri"/>
                <a:cs typeface="Arial"/>
              </a:rPr>
              <a:t>-&gt;</a:t>
            </a:r>
            <a:r>
              <a:rPr lang="en-US" sz="1600" dirty="0" err="1">
                <a:solidFill>
                  <a:srgbClr val="000000"/>
                </a:solidFill>
                <a:latin typeface="Consolas"/>
                <a:ea typeface="Calibri"/>
                <a:cs typeface="Arial"/>
              </a:rPr>
              <a:t>ErrorCode</a:t>
            </a:r>
            <a:r>
              <a:rPr lang="en-US" sz="1600" dirty="0">
                <a:solidFill>
                  <a:srgbClr val="000000"/>
                </a:solidFill>
                <a:latin typeface="Consolas"/>
                <a:ea typeface="Calibri"/>
                <a:cs typeface="Arial"/>
              </a:rPr>
              <a:t>;</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a:t>
            </a:r>
            <a:r>
              <a:rPr lang="en-US" sz="1600" dirty="0" err="1">
                <a:solidFill>
                  <a:srgbClr val="000000"/>
                </a:solidFill>
                <a:latin typeface="Consolas"/>
                <a:ea typeface="Calibri"/>
                <a:cs typeface="Arial"/>
              </a:rPr>
              <a:t>IUserProfile</a:t>
            </a:r>
            <a:r>
              <a:rPr lang="en-US" sz="1600" dirty="0">
                <a:solidFill>
                  <a:srgbClr val="000000"/>
                </a:solidFill>
                <a:latin typeface="Consolas"/>
                <a:ea typeface="Calibri"/>
                <a:cs typeface="Arial"/>
              </a:rPr>
              <a:t>^ profile = </a:t>
            </a:r>
            <a:r>
              <a:rPr lang="en-US" sz="1600" dirty="0" err="1">
                <a:solidFill>
                  <a:srgbClr val="000000"/>
                </a:solidFill>
                <a:latin typeface="Consolas"/>
                <a:ea typeface="Calibri"/>
                <a:cs typeface="Arial"/>
              </a:rPr>
              <a:t>pAsync</a:t>
            </a:r>
            <a:r>
              <a:rPr lang="en-US" sz="1600" dirty="0">
                <a:solidFill>
                  <a:srgbClr val="000000"/>
                </a:solidFill>
                <a:latin typeface="Consolas"/>
                <a:ea typeface="Calibri"/>
                <a:cs typeface="Arial"/>
              </a:rPr>
              <a:t>-&gt;</a:t>
            </a:r>
            <a:r>
              <a:rPr lang="en-US" sz="1600" dirty="0" err="1">
                <a:solidFill>
                  <a:srgbClr val="000000"/>
                </a:solidFill>
                <a:latin typeface="Consolas"/>
                <a:ea typeface="Calibri"/>
                <a:cs typeface="Arial"/>
              </a:rPr>
              <a:t>GetResults</a:t>
            </a:r>
            <a:r>
              <a:rPr lang="en-US" sz="1600" dirty="0">
                <a:solidFill>
                  <a:srgbClr val="000000"/>
                </a:solidFill>
                <a:latin typeface="Consolas"/>
                <a:ea typeface="Calibri"/>
                <a:cs typeface="Arial"/>
              </a:rPr>
              <a:t>();</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a:t>
            </a:r>
            <a:r>
              <a:rPr lang="en-US" sz="1600" dirty="0">
                <a:solidFill>
                  <a:srgbClr val="0000FF"/>
                </a:solidFill>
                <a:latin typeface="Consolas"/>
                <a:ea typeface="Calibri"/>
                <a:cs typeface="Arial"/>
              </a:rPr>
              <a:t>if</a:t>
            </a:r>
            <a:r>
              <a:rPr lang="en-US" sz="1600" dirty="0">
                <a:solidFill>
                  <a:srgbClr val="000000"/>
                </a:solidFill>
                <a:latin typeface="Consolas"/>
                <a:ea typeface="Calibri"/>
                <a:cs typeface="Arial"/>
              </a:rPr>
              <a:t> (profile != </a:t>
            </a:r>
            <a:r>
              <a:rPr lang="en-US" sz="1600" dirty="0" err="1">
                <a:solidFill>
                  <a:srgbClr val="0000FF"/>
                </a:solidFill>
                <a:latin typeface="Consolas"/>
                <a:ea typeface="Calibri"/>
                <a:cs typeface="Arial"/>
              </a:rPr>
              <a:t>nullptr</a:t>
            </a:r>
            <a:r>
              <a:rPr lang="en-US" sz="1600" dirty="0" smtClean="0">
                <a:solidFill>
                  <a:srgbClr val="000000"/>
                </a:solidFill>
                <a:latin typeface="Consolas"/>
                <a:ea typeface="Calibri"/>
                <a:cs typeface="Arial"/>
              </a:rPr>
              <a:t>)     </a:t>
            </a:r>
            <a:r>
              <a:rPr lang="en-US" sz="1600" dirty="0">
                <a:solidFill>
                  <a:srgbClr val="000000"/>
                </a:solidFill>
                <a:latin typeface="Consolas"/>
                <a:ea typeface="Calibri"/>
                <a:cs typeface="Arial"/>
              </a:rPr>
              <a:t>{</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String^ tag = profile-&gt;</a:t>
            </a:r>
            <a:r>
              <a:rPr lang="en-US" sz="1600" dirty="0" err="1">
                <a:solidFill>
                  <a:srgbClr val="000000"/>
                </a:solidFill>
                <a:latin typeface="Consolas"/>
                <a:ea typeface="Calibri"/>
                <a:cs typeface="Arial"/>
              </a:rPr>
              <a:t>GamerTag</a:t>
            </a:r>
            <a:r>
              <a:rPr lang="en-US" sz="1600" dirty="0">
                <a:solidFill>
                  <a:srgbClr val="000000"/>
                </a:solidFill>
                <a:latin typeface="Consolas"/>
                <a:ea typeface="Calibri"/>
                <a:cs typeface="Arial"/>
              </a:rPr>
              <a:t>;</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a:t>
            </a:r>
            <a:r>
              <a:rPr lang="en-US" sz="1600" dirty="0" err="1">
                <a:solidFill>
                  <a:srgbClr val="000000"/>
                </a:solidFill>
                <a:latin typeface="Consolas"/>
                <a:ea typeface="Calibri"/>
                <a:cs typeface="Arial"/>
              </a:rPr>
              <a:t>m_profile</a:t>
            </a:r>
            <a:r>
              <a:rPr lang="en-US" sz="1600" dirty="0">
                <a:solidFill>
                  <a:srgbClr val="000000"/>
                </a:solidFill>
                <a:latin typeface="Consolas"/>
                <a:ea typeface="Calibri"/>
                <a:cs typeface="Arial"/>
              </a:rPr>
              <a:t> = tag;</a:t>
            </a:r>
            <a:endParaRPr lang="en-US" sz="2000" dirty="0">
              <a:latin typeface="Calibri"/>
              <a:ea typeface="Calibri"/>
              <a:cs typeface="Arial"/>
            </a:endParaRPr>
          </a:p>
          <a:p>
            <a:pPr marL="0" marR="0" indent="0">
              <a:lnSpc>
                <a:spcPct val="115000"/>
              </a:lnSpc>
              <a:spcBef>
                <a:spcPts val="0"/>
              </a:spcBef>
              <a:spcAft>
                <a:spcPts val="0"/>
              </a:spcAft>
              <a:buNone/>
            </a:pPr>
            <a:r>
              <a:rPr lang="en-US" sz="1600" dirty="0">
                <a:solidFill>
                  <a:srgbClr val="000000"/>
                </a:solidFill>
                <a:latin typeface="Consolas"/>
                <a:ea typeface="Calibri"/>
                <a:cs typeface="Arial"/>
              </a:rPr>
              <a:t>    }</a:t>
            </a:r>
            <a:endParaRPr lang="en-US" sz="2000" dirty="0">
              <a:latin typeface="Calibri"/>
              <a:ea typeface="Calibri"/>
              <a:cs typeface="Arial"/>
            </a:endParaRPr>
          </a:p>
          <a:p>
            <a:pPr marL="0" marR="0" indent="0">
              <a:lnSpc>
                <a:spcPct val="115000"/>
              </a:lnSpc>
              <a:spcBef>
                <a:spcPts val="0"/>
              </a:spcBef>
              <a:spcAft>
                <a:spcPts val="0"/>
              </a:spcAft>
              <a:buNone/>
            </a:pPr>
            <a:r>
              <a:rPr lang="en-US" sz="1600" dirty="0" smtClean="0">
                <a:solidFill>
                  <a:srgbClr val="000000"/>
                </a:solidFill>
                <a:latin typeface="Consolas"/>
                <a:ea typeface="Calibri"/>
                <a:cs typeface="Arial"/>
              </a:rPr>
              <a:t>}</a:t>
            </a:r>
            <a:endParaRPr lang="en-US" sz="2000" dirty="0">
              <a:latin typeface="Calibri"/>
              <a:ea typeface="Calibri"/>
              <a:cs typeface="Arial"/>
            </a:endParaRPr>
          </a:p>
        </p:txBody>
      </p:sp>
    </p:spTree>
    <p:extLst>
      <p:ext uri="{BB962C8B-B14F-4D97-AF65-F5344CB8AC3E}">
        <p14:creationId xmlns:p14="http://schemas.microsoft.com/office/powerpoint/2010/main" val="42841931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p:cNvSpPr txBox="1">
            <a:spLocks/>
          </p:cNvSpPr>
          <p:nvPr/>
        </p:nvSpPr>
        <p:spPr>
          <a:xfrm>
            <a:off x="519111" y="2163772"/>
            <a:ext cx="11149013" cy="2781339"/>
          </a:xfrm>
          <a:prstGeom prst="rect">
            <a:avLst/>
          </a:prstGeom>
        </p:spPr>
        <p:style>
          <a:lnRef idx="3">
            <a:schemeClr val="lt1"/>
          </a:lnRef>
          <a:fillRef idx="1">
            <a:schemeClr val="accent6"/>
          </a:fillRef>
          <a:effectRef idx="1">
            <a:schemeClr val="accent6"/>
          </a:effectRef>
          <a:fontRef idx="minor">
            <a:schemeClr val="lt1"/>
          </a:fontRef>
        </p:style>
        <p:txBody>
          <a:bodyPr vert="horz" wrap="square" lIns="91440" tIns="91440" rIns="91440" bIns="91440" rtlCol="0">
            <a:sp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nSpc>
                <a:spcPct val="115000"/>
              </a:lnSpc>
              <a:spcBef>
                <a:spcPts val="0"/>
              </a:spcBef>
              <a:spcAft>
                <a:spcPts val="0"/>
              </a:spcAft>
              <a:buNone/>
            </a:pPr>
            <a:r>
              <a:rPr lang="en-US" sz="2000" dirty="0" err="1" smtClean="0">
                <a:solidFill>
                  <a:srgbClr val="0000FF"/>
                </a:solidFill>
                <a:latin typeface="Consolas"/>
                <a:ea typeface="Calibri"/>
                <a:cs typeface="Arial"/>
              </a:rPr>
              <a:t>var</a:t>
            </a:r>
            <a:r>
              <a:rPr lang="en-US" sz="2000" dirty="0" smtClean="0">
                <a:solidFill>
                  <a:srgbClr val="000000"/>
                </a:solidFill>
                <a:latin typeface="Consolas"/>
                <a:ea typeface="Calibri"/>
                <a:cs typeface="Arial"/>
              </a:rPr>
              <a:t> </a:t>
            </a:r>
            <a:r>
              <a:rPr lang="en-US" sz="2000" dirty="0">
                <a:solidFill>
                  <a:srgbClr val="000000"/>
                </a:solidFill>
                <a:latin typeface="Consolas"/>
                <a:ea typeface="Calibri"/>
                <a:cs typeface="Arial"/>
              </a:rPr>
              <a:t>motto</a:t>
            </a:r>
            <a:r>
              <a:rPr lang="en-US" sz="2000" dirty="0">
                <a:solidFill>
                  <a:srgbClr val="008080"/>
                </a:solidFill>
                <a:latin typeface="Consolas"/>
                <a:ea typeface="Calibri"/>
                <a:cs typeface="Arial"/>
              </a:rPr>
              <a:t>;</a:t>
            </a:r>
            <a:endParaRPr lang="en-US" sz="2800" dirty="0">
              <a:latin typeface="Calibri"/>
              <a:ea typeface="Calibri"/>
              <a:cs typeface="Arial"/>
            </a:endParaRPr>
          </a:p>
          <a:p>
            <a:pPr marL="0" marR="0" indent="0">
              <a:lnSpc>
                <a:spcPct val="115000"/>
              </a:lnSpc>
              <a:spcBef>
                <a:spcPts val="0"/>
              </a:spcBef>
              <a:spcAft>
                <a:spcPts val="0"/>
              </a:spcAft>
              <a:buNone/>
            </a:pPr>
            <a:r>
              <a:rPr lang="en-US" sz="2000" dirty="0" err="1" smtClean="0">
                <a:solidFill>
                  <a:srgbClr val="0000FF"/>
                </a:solidFill>
                <a:latin typeface="Consolas"/>
                <a:ea typeface="Calibri"/>
                <a:cs typeface="Arial"/>
              </a:rPr>
              <a:t>var</a:t>
            </a:r>
            <a:r>
              <a:rPr lang="en-US" sz="2000" dirty="0" smtClean="0">
                <a:solidFill>
                  <a:srgbClr val="000000"/>
                </a:solidFill>
                <a:latin typeface="Consolas"/>
                <a:ea typeface="Calibri"/>
                <a:cs typeface="Arial"/>
              </a:rPr>
              <a:t> </a:t>
            </a:r>
            <a:r>
              <a:rPr lang="en-US" sz="2000" dirty="0" err="1">
                <a:solidFill>
                  <a:srgbClr val="000000"/>
                </a:solidFill>
                <a:latin typeface="Consolas"/>
                <a:ea typeface="Calibri"/>
                <a:cs typeface="Arial"/>
              </a:rPr>
              <a:t>signedInUser</a:t>
            </a:r>
            <a:r>
              <a:rPr lang="en-US" sz="2000" dirty="0">
                <a:solidFill>
                  <a:srgbClr val="000000"/>
                </a:solidFill>
                <a:latin typeface="Consolas"/>
                <a:ea typeface="Calibri"/>
                <a:cs typeface="Arial"/>
              </a:rPr>
              <a:t> </a:t>
            </a:r>
            <a:r>
              <a:rPr lang="en-US" sz="2000" dirty="0">
                <a:solidFill>
                  <a:srgbClr val="008080"/>
                </a:solidFill>
                <a:latin typeface="Consolas"/>
                <a:ea typeface="Calibri"/>
                <a:cs typeface="Arial"/>
              </a:rPr>
              <a:t>=</a:t>
            </a:r>
            <a:r>
              <a:rPr lang="en-US" sz="2000" dirty="0">
                <a:solidFill>
                  <a:srgbClr val="000000"/>
                </a:solidFill>
                <a:latin typeface="Consolas"/>
                <a:ea typeface="Calibri"/>
                <a:cs typeface="Arial"/>
              </a:rPr>
              <a:t> </a:t>
            </a:r>
            <a:r>
              <a:rPr lang="en-US" sz="2000" dirty="0">
                <a:solidFill>
                  <a:srgbClr val="0000FF"/>
                </a:solidFill>
                <a:latin typeface="Consolas"/>
                <a:ea typeface="Calibri"/>
                <a:cs typeface="Arial"/>
              </a:rPr>
              <a:t>new</a:t>
            </a:r>
            <a:r>
              <a:rPr lang="en-US" sz="2000" dirty="0">
                <a:solidFill>
                  <a:srgbClr val="000000"/>
                </a:solidFill>
                <a:latin typeface="Consolas"/>
                <a:ea typeface="Calibri"/>
                <a:cs typeface="Arial"/>
              </a:rPr>
              <a:t> </a:t>
            </a:r>
            <a:r>
              <a:rPr lang="en-US" sz="2000" dirty="0" err="1">
                <a:solidFill>
                  <a:srgbClr val="000000"/>
                </a:solidFill>
                <a:latin typeface="Consolas"/>
                <a:ea typeface="Calibri"/>
                <a:cs typeface="Arial"/>
              </a:rPr>
              <a:t>Microsoft</a:t>
            </a:r>
            <a:r>
              <a:rPr lang="en-US" sz="2000" dirty="0" err="1">
                <a:solidFill>
                  <a:srgbClr val="008080"/>
                </a:solidFill>
                <a:latin typeface="Consolas"/>
                <a:ea typeface="Calibri"/>
                <a:cs typeface="Arial"/>
              </a:rPr>
              <a:t>.</a:t>
            </a:r>
            <a:r>
              <a:rPr lang="en-US" sz="2000" dirty="0" err="1">
                <a:solidFill>
                  <a:srgbClr val="000000"/>
                </a:solidFill>
                <a:latin typeface="Consolas"/>
                <a:ea typeface="Calibri"/>
                <a:cs typeface="Arial"/>
              </a:rPr>
              <a:t>Xbox</a:t>
            </a:r>
            <a:r>
              <a:rPr lang="en-US" sz="2000" dirty="0" err="1">
                <a:solidFill>
                  <a:srgbClr val="008080"/>
                </a:solidFill>
                <a:latin typeface="Consolas"/>
                <a:ea typeface="Calibri"/>
                <a:cs typeface="Arial"/>
              </a:rPr>
              <a:t>.</a:t>
            </a:r>
            <a:r>
              <a:rPr lang="en-US" sz="2000" dirty="0" err="1">
                <a:solidFill>
                  <a:srgbClr val="000000"/>
                </a:solidFill>
                <a:latin typeface="Consolas"/>
                <a:ea typeface="Calibri"/>
                <a:cs typeface="Arial"/>
              </a:rPr>
              <a:t>User</a:t>
            </a:r>
            <a:r>
              <a:rPr lang="en-US" sz="2000" dirty="0" smtClean="0">
                <a:solidFill>
                  <a:srgbClr val="008080"/>
                </a:solidFill>
                <a:latin typeface="Consolas"/>
                <a:ea typeface="Calibri"/>
                <a:cs typeface="Arial"/>
              </a:rPr>
              <a:t>();</a:t>
            </a:r>
          </a:p>
          <a:p>
            <a:pPr marL="0" marR="0" indent="0">
              <a:lnSpc>
                <a:spcPct val="115000"/>
              </a:lnSpc>
              <a:spcBef>
                <a:spcPts val="0"/>
              </a:spcBef>
              <a:spcAft>
                <a:spcPts val="0"/>
              </a:spcAft>
              <a:buNone/>
            </a:pPr>
            <a:endParaRPr lang="en-US" sz="2800" dirty="0">
              <a:latin typeface="Calibri"/>
              <a:ea typeface="Calibri"/>
              <a:cs typeface="Arial"/>
            </a:endParaRPr>
          </a:p>
          <a:p>
            <a:pPr marL="0" marR="0" indent="0">
              <a:lnSpc>
                <a:spcPct val="115000"/>
              </a:lnSpc>
              <a:spcBef>
                <a:spcPts val="0"/>
              </a:spcBef>
              <a:spcAft>
                <a:spcPts val="0"/>
              </a:spcAft>
              <a:buNone/>
            </a:pPr>
            <a:r>
              <a:rPr lang="en-US" sz="2000" dirty="0" err="1" smtClean="0">
                <a:solidFill>
                  <a:srgbClr val="000000"/>
                </a:solidFill>
                <a:latin typeface="Consolas"/>
                <a:ea typeface="Calibri"/>
                <a:cs typeface="Arial"/>
              </a:rPr>
              <a:t>signedInUser</a:t>
            </a:r>
            <a:r>
              <a:rPr lang="en-US" sz="2000" dirty="0" err="1" smtClean="0">
                <a:solidFill>
                  <a:srgbClr val="008080"/>
                </a:solidFill>
                <a:latin typeface="Consolas"/>
                <a:ea typeface="Calibri"/>
                <a:cs typeface="Arial"/>
              </a:rPr>
              <a:t>.</a:t>
            </a:r>
            <a:r>
              <a:rPr lang="en-US" sz="2000" dirty="0" err="1" smtClean="0">
                <a:solidFill>
                  <a:srgbClr val="000000"/>
                </a:solidFill>
                <a:latin typeface="Consolas"/>
                <a:ea typeface="Calibri"/>
                <a:cs typeface="Arial"/>
              </a:rPr>
              <a:t>getProfile</a:t>
            </a:r>
            <a:r>
              <a:rPr lang="en-US" sz="2000" dirty="0">
                <a:solidFill>
                  <a:srgbClr val="008080"/>
                </a:solidFill>
                <a:latin typeface="Consolas"/>
                <a:ea typeface="Calibri"/>
                <a:cs typeface="Arial"/>
              </a:rPr>
              <a:t>().</a:t>
            </a:r>
            <a:r>
              <a:rPr lang="en-US" sz="2000" dirty="0">
                <a:solidFill>
                  <a:srgbClr val="000000"/>
                </a:solidFill>
                <a:latin typeface="Consolas"/>
                <a:ea typeface="Calibri"/>
                <a:cs typeface="Arial"/>
              </a:rPr>
              <a:t>then</a:t>
            </a:r>
            <a:r>
              <a:rPr lang="en-US" sz="2000" dirty="0">
                <a:solidFill>
                  <a:srgbClr val="008080"/>
                </a:solidFill>
                <a:latin typeface="Consolas"/>
                <a:ea typeface="Calibri"/>
                <a:cs typeface="Arial"/>
              </a:rPr>
              <a:t>(</a:t>
            </a:r>
            <a:endParaRPr lang="en-US" sz="2800" dirty="0">
              <a:latin typeface="Calibri"/>
              <a:ea typeface="Calibri"/>
              <a:cs typeface="Arial"/>
            </a:endParaRPr>
          </a:p>
          <a:p>
            <a:pPr marL="0" marR="0" indent="0">
              <a:lnSpc>
                <a:spcPct val="115000"/>
              </a:lnSpc>
              <a:spcBef>
                <a:spcPts val="0"/>
              </a:spcBef>
              <a:spcAft>
                <a:spcPts val="0"/>
              </a:spcAft>
              <a:buNone/>
            </a:pPr>
            <a:r>
              <a:rPr lang="en-US" sz="2000" dirty="0" smtClean="0">
                <a:solidFill>
                  <a:srgbClr val="0000FF"/>
                </a:solidFill>
                <a:latin typeface="Consolas"/>
                <a:ea typeface="Calibri"/>
                <a:cs typeface="Arial"/>
              </a:rPr>
              <a:t>	function</a:t>
            </a:r>
            <a:r>
              <a:rPr lang="en-US" sz="2000" dirty="0" smtClean="0">
                <a:solidFill>
                  <a:srgbClr val="000000"/>
                </a:solidFill>
                <a:latin typeface="Consolas"/>
                <a:ea typeface="Calibri"/>
                <a:cs typeface="Arial"/>
              </a:rPr>
              <a:t> </a:t>
            </a:r>
            <a:r>
              <a:rPr lang="en-US" sz="2000" dirty="0" err="1">
                <a:solidFill>
                  <a:srgbClr val="000000"/>
                </a:solidFill>
                <a:latin typeface="Consolas"/>
                <a:ea typeface="Calibri"/>
                <a:cs typeface="Arial"/>
              </a:rPr>
              <a:t>getProfileCompleted</a:t>
            </a:r>
            <a:r>
              <a:rPr lang="en-US" sz="2000" dirty="0">
                <a:solidFill>
                  <a:srgbClr val="008080"/>
                </a:solidFill>
                <a:latin typeface="Consolas"/>
                <a:ea typeface="Calibri"/>
                <a:cs typeface="Arial"/>
              </a:rPr>
              <a:t>(</a:t>
            </a:r>
            <a:r>
              <a:rPr lang="en-US" sz="2000" dirty="0">
                <a:solidFill>
                  <a:srgbClr val="000000"/>
                </a:solidFill>
                <a:latin typeface="Consolas"/>
                <a:ea typeface="Calibri"/>
                <a:cs typeface="Arial"/>
              </a:rPr>
              <a:t>profile</a:t>
            </a:r>
            <a:r>
              <a:rPr lang="en-US" sz="2000" dirty="0">
                <a:solidFill>
                  <a:srgbClr val="008080"/>
                </a:solidFill>
                <a:latin typeface="Consolas"/>
                <a:ea typeface="Calibri"/>
                <a:cs typeface="Arial"/>
              </a:rPr>
              <a:t>)</a:t>
            </a:r>
            <a:r>
              <a:rPr lang="en-US" sz="2000" dirty="0">
                <a:solidFill>
                  <a:srgbClr val="000000"/>
                </a:solidFill>
                <a:latin typeface="Consolas"/>
                <a:ea typeface="Calibri"/>
                <a:cs typeface="Arial"/>
              </a:rPr>
              <a:t> </a:t>
            </a:r>
            <a:r>
              <a:rPr lang="en-US" sz="2000" dirty="0">
                <a:solidFill>
                  <a:srgbClr val="008080"/>
                </a:solidFill>
                <a:latin typeface="Consolas"/>
                <a:ea typeface="Calibri"/>
                <a:cs typeface="Arial"/>
              </a:rPr>
              <a:t>{</a:t>
            </a:r>
            <a:r>
              <a:rPr lang="en-US" sz="2000" dirty="0">
                <a:solidFill>
                  <a:srgbClr val="000000"/>
                </a:solidFill>
                <a:latin typeface="Consolas"/>
                <a:ea typeface="Calibri"/>
                <a:cs typeface="Arial"/>
              </a:rPr>
              <a:t>	</a:t>
            </a:r>
            <a:endParaRPr lang="en-US" sz="2800" dirty="0">
              <a:latin typeface="Calibri"/>
              <a:ea typeface="Calibri"/>
              <a:cs typeface="Arial"/>
            </a:endParaRPr>
          </a:p>
          <a:p>
            <a:pPr marL="0" marR="0" indent="0">
              <a:lnSpc>
                <a:spcPct val="115000"/>
              </a:lnSpc>
              <a:spcBef>
                <a:spcPts val="0"/>
              </a:spcBef>
              <a:spcAft>
                <a:spcPts val="0"/>
              </a:spcAft>
              <a:buNone/>
            </a:pPr>
            <a:r>
              <a:rPr lang="en-US" sz="2000" dirty="0">
                <a:solidFill>
                  <a:srgbClr val="000000"/>
                </a:solidFill>
                <a:latin typeface="Consolas"/>
                <a:ea typeface="Calibri"/>
                <a:cs typeface="Arial"/>
              </a:rPr>
              <a:t>       </a:t>
            </a:r>
            <a:r>
              <a:rPr lang="en-US" sz="2000" dirty="0" smtClean="0">
                <a:solidFill>
                  <a:srgbClr val="000000"/>
                </a:solidFill>
                <a:latin typeface="Consolas"/>
                <a:ea typeface="Calibri"/>
                <a:cs typeface="Arial"/>
              </a:rPr>
              <a:t>	motto </a:t>
            </a:r>
            <a:r>
              <a:rPr lang="en-US" sz="2000" dirty="0">
                <a:solidFill>
                  <a:srgbClr val="008080"/>
                </a:solidFill>
                <a:latin typeface="Consolas"/>
                <a:ea typeface="Calibri"/>
                <a:cs typeface="Arial"/>
              </a:rPr>
              <a:t>=</a:t>
            </a:r>
            <a:r>
              <a:rPr lang="en-US" sz="2000" dirty="0">
                <a:solidFill>
                  <a:srgbClr val="000000"/>
                </a:solidFill>
                <a:latin typeface="Consolas"/>
                <a:ea typeface="Calibri"/>
                <a:cs typeface="Arial"/>
              </a:rPr>
              <a:t> </a:t>
            </a:r>
            <a:r>
              <a:rPr lang="en-US" sz="2000" dirty="0" err="1">
                <a:solidFill>
                  <a:srgbClr val="000000"/>
                </a:solidFill>
                <a:latin typeface="Consolas"/>
                <a:ea typeface="Calibri"/>
                <a:cs typeface="Arial"/>
              </a:rPr>
              <a:t>profile</a:t>
            </a:r>
            <a:r>
              <a:rPr lang="en-US" sz="2000" dirty="0" err="1">
                <a:solidFill>
                  <a:srgbClr val="008080"/>
                </a:solidFill>
                <a:latin typeface="Consolas"/>
                <a:ea typeface="Calibri"/>
                <a:cs typeface="Arial"/>
              </a:rPr>
              <a:t>.</a:t>
            </a:r>
            <a:r>
              <a:rPr lang="en-US" sz="2000" dirty="0" err="1">
                <a:solidFill>
                  <a:srgbClr val="000000"/>
                </a:solidFill>
                <a:latin typeface="Consolas"/>
                <a:ea typeface="Calibri"/>
                <a:cs typeface="Arial"/>
              </a:rPr>
              <a:t>motto</a:t>
            </a:r>
            <a:r>
              <a:rPr lang="en-US" sz="2000" dirty="0">
                <a:solidFill>
                  <a:srgbClr val="008080"/>
                </a:solidFill>
                <a:latin typeface="Consolas"/>
                <a:ea typeface="Calibri"/>
                <a:cs typeface="Arial"/>
              </a:rPr>
              <a:t>;</a:t>
            </a:r>
            <a:endParaRPr lang="en-US" sz="2800" dirty="0">
              <a:latin typeface="Calibri"/>
              <a:ea typeface="Calibri"/>
              <a:cs typeface="Arial"/>
            </a:endParaRPr>
          </a:p>
          <a:p>
            <a:pPr marL="0" marR="0" indent="0">
              <a:lnSpc>
                <a:spcPct val="115000"/>
              </a:lnSpc>
              <a:spcBef>
                <a:spcPts val="0"/>
              </a:spcBef>
              <a:spcAft>
                <a:spcPts val="0"/>
              </a:spcAft>
              <a:buNone/>
            </a:pPr>
            <a:r>
              <a:rPr lang="en-US" sz="2000" dirty="0">
                <a:solidFill>
                  <a:srgbClr val="000000"/>
                </a:solidFill>
                <a:latin typeface="Consolas"/>
                <a:ea typeface="Calibri"/>
                <a:cs typeface="Arial"/>
              </a:rPr>
              <a:t>       </a:t>
            </a:r>
            <a:r>
              <a:rPr lang="en-US" sz="2000" dirty="0" smtClean="0">
                <a:solidFill>
                  <a:srgbClr val="008080"/>
                </a:solidFill>
                <a:latin typeface="Consolas"/>
                <a:ea typeface="Calibri"/>
                <a:cs typeface="Arial"/>
              </a:rPr>
              <a:t>}</a:t>
            </a:r>
            <a:endParaRPr lang="en-US" sz="2000" dirty="0">
              <a:solidFill>
                <a:schemeClr val="bg2"/>
              </a:solidFill>
              <a:latin typeface="Consolas" pitchFamily="49" charset="0"/>
              <a:cs typeface="Consolas" pitchFamily="49" charset="0"/>
            </a:endParaRPr>
          </a:p>
        </p:txBody>
      </p:sp>
      <p:sp>
        <p:nvSpPr>
          <p:cNvPr id="4"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solidFill>
                  <a:schemeClr val="bg2"/>
                </a:solidFill>
              </a:rPr>
              <a:t>Reading Profile data </a:t>
            </a:r>
            <a:r>
              <a:rPr lang="en-US" dirty="0" smtClean="0">
                <a:solidFill>
                  <a:schemeClr val="bg2"/>
                </a:solidFill>
              </a:rPr>
              <a:t>(JavaScript)</a:t>
            </a:r>
            <a:endParaRPr lang="en-US" dirty="0">
              <a:solidFill>
                <a:schemeClr val="bg2"/>
              </a:solidFill>
              <a:latin typeface="+mn-lt"/>
            </a:endParaRPr>
          </a:p>
        </p:txBody>
      </p:sp>
    </p:spTree>
    <p:extLst>
      <p:ext uri="{BB962C8B-B14F-4D97-AF65-F5344CB8AC3E}">
        <p14:creationId xmlns:p14="http://schemas.microsoft.com/office/powerpoint/2010/main" val="204797208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043515" y="469343"/>
            <a:ext cx="3962457" cy="2216041"/>
          </a:xfrm>
          <a:prstGeom prst="rect">
            <a:avLst/>
          </a:prstGeom>
          <a:noFill/>
          <a:extLst>
            <a:ext uri="{909E8E84-426E-40DD-AFC4-6F175D3DCCD1}">
              <a14:hiddenFill xmlns:a14="http://schemas.microsoft.com/office/drawing/2010/main">
                <a:solidFill>
                  <a:srgbClr val="FFFFFF"/>
                </a:solidFill>
              </a14:hiddenFill>
            </a:ext>
          </a:extLst>
        </p:spPr>
      </p:pic>
      <p:sp>
        <p:nvSpPr>
          <p:cNvPr id="2" name="Cross 1"/>
          <p:cNvSpPr/>
          <p:nvPr/>
        </p:nvSpPr>
        <p:spPr bwMode="auto">
          <a:xfrm>
            <a:off x="5650274" y="2997412"/>
            <a:ext cx="748937" cy="740228"/>
          </a:xfrm>
          <a:prstGeom prst="plus">
            <a:avLst>
              <a:gd name="adj" fmla="val 3964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8" name="Title 1"/>
          <p:cNvSpPr txBox="1">
            <a:spLocks/>
          </p:cNvSpPr>
          <p:nvPr/>
        </p:nvSpPr>
        <p:spPr>
          <a:xfrm>
            <a:off x="400360" y="310225"/>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pPr algn="ctr"/>
            <a:r>
              <a:rPr lang="en-US" sz="5400" dirty="0" smtClean="0">
                <a:solidFill>
                  <a:schemeClr val="bg2"/>
                </a:solidFill>
                <a:latin typeface="Segoe Semibold" pitchFamily="34" charset="0"/>
                <a:ea typeface="Segoe UI" pitchFamily="34" charset="0"/>
                <a:cs typeface="Segoe UI" pitchFamily="34" charset="0"/>
              </a:rPr>
              <a:t>Xbox LIVE on Windows</a:t>
            </a:r>
            <a:endParaRPr lang="en-US" sz="5400" dirty="0">
              <a:solidFill>
                <a:srgbClr val="00B0F0"/>
              </a:solidFill>
              <a:latin typeface="Segoe Semibold" pitchFamily="34" charset="0"/>
              <a:ea typeface="Segoe UI" pitchFamily="34" charset="0"/>
              <a:cs typeface="Segoe UI" pitchFamily="34" charset="0"/>
            </a:endParaRPr>
          </a:p>
          <a:p>
            <a:endParaRPr lang="en-US" dirty="0">
              <a:solidFill>
                <a:schemeClr val="bg2"/>
              </a:solidFill>
              <a:latin typeface="Segoe Semibold" pitchFamily="34"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4769" y="2200275"/>
            <a:ext cx="4200525" cy="245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8373" y="2685383"/>
            <a:ext cx="2810956" cy="191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www.geeky-gadgets.com/wp-content/uploads/2011/06/mango-gameshu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805" y="2614887"/>
            <a:ext cx="3410572" cy="20410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275016" y="3272069"/>
            <a:ext cx="3973066" cy="2563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581966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9"/>
                                        </p:tgtEl>
                                      </p:cBhvr>
                                    </p:animEffect>
                                    <p:set>
                                      <p:cBhvr>
                                        <p:cTn id="13" dur="1" fill="hold">
                                          <p:stCondLst>
                                            <p:cond delay="999"/>
                                          </p:stCondLst>
                                        </p:cTn>
                                        <p:tgtEl>
                                          <p:spTgt spid="9"/>
                                        </p:tgtEl>
                                        <p:attrNameLst>
                                          <p:attrName>style.visibility</p:attrName>
                                        </p:attrNameLst>
                                      </p:cBhvr>
                                      <p:to>
                                        <p:strVal val="hidden"/>
                                      </p:to>
                                    </p:set>
                                  </p:childTnLst>
                                </p:cTn>
                              </p:par>
                            </p:childTnLst>
                          </p:cTn>
                        </p:par>
                        <p:par>
                          <p:cTn id="14" fill="hold">
                            <p:stCondLst>
                              <p:cond delay="1000"/>
                            </p:stCondLst>
                            <p:childTnLst>
                              <p:par>
                                <p:cTn id="15" presetID="35" presetClass="path" presetSubtype="0" accel="50000" decel="50000" fill="hold" nodeType="afterEffect">
                                  <p:stCondLst>
                                    <p:cond delay="0"/>
                                  </p:stCondLst>
                                  <p:childTnLst>
                                    <p:animMotion origin="layout" path="M -3.72411E-6 -2.59259E-6 L -0.20242 0.24028 " pathEditMode="relative" rAng="0" ptsTypes="AA">
                                      <p:cBhvr>
                                        <p:cTn id="16" dur="2000" fill="hold"/>
                                        <p:tgtEl>
                                          <p:spTgt spid="12"/>
                                        </p:tgtEl>
                                        <p:attrNameLst>
                                          <p:attrName>ppt_x</p:attrName>
                                          <p:attrName>ppt_y</p:attrName>
                                        </p:attrNameLst>
                                      </p:cBhvr>
                                      <p:rCtr x="-10121" y="12014"/>
                                    </p:animMotion>
                                  </p:childTnLst>
                                </p:cTn>
                              </p:par>
                            </p:childTnLst>
                          </p:cTn>
                        </p:par>
                        <p:par>
                          <p:cTn id="17" fill="hold">
                            <p:stCondLst>
                              <p:cond delay="3000"/>
                            </p:stCondLst>
                            <p:childTnLst>
                              <p:par>
                                <p:cTn id="18" presetID="10" presetClass="entr" presetSubtype="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0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1027"/>
                                        </p:tgtEl>
                                        <p:attrNameLst>
                                          <p:attrName>style.visibility</p:attrName>
                                        </p:attrNameLst>
                                      </p:cBhvr>
                                      <p:to>
                                        <p:strVal val="visible"/>
                                      </p:to>
                                    </p:set>
                                    <p:animEffect transition="in" filter="fade">
                                      <p:cBhvr>
                                        <p:cTn id="26" dur="3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19111" y="1336595"/>
            <a:ext cx="11149013" cy="4699749"/>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6"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solidFill>
                  <a:schemeClr val="bg2"/>
                </a:solidFill>
              </a:rPr>
              <a:t>Reading Achievements</a:t>
            </a:r>
            <a:endParaRPr lang="en-US" dirty="0">
              <a:solidFill>
                <a:schemeClr val="bg2"/>
              </a:solidFill>
              <a:latin typeface="+mn-lt"/>
            </a:endParaRPr>
          </a:p>
        </p:txBody>
      </p:sp>
      <p:sp>
        <p:nvSpPr>
          <p:cNvPr id="17" name="Rectangle 16"/>
          <p:cNvSpPr/>
          <p:nvPr/>
        </p:nvSpPr>
        <p:spPr bwMode="auto">
          <a:xfrm>
            <a:off x="499158" y="2311471"/>
            <a:ext cx="11149013" cy="2090373"/>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11" name="Text Placeholder 2"/>
          <p:cNvSpPr txBox="1">
            <a:spLocks/>
          </p:cNvSpPr>
          <p:nvPr/>
        </p:nvSpPr>
        <p:spPr>
          <a:xfrm>
            <a:off x="519111" y="1336596"/>
            <a:ext cx="11053168" cy="4750531"/>
          </a:xfrm>
          <a:prstGeom prst="rect">
            <a:avLst/>
          </a:prstGeom>
          <a:noFill/>
        </p:spPr>
        <p:txBody>
          <a:bodyPr vert="horz" wrap="square" lIns="91440" tIns="91440" rIns="91440" bIns="91440" rtlCol="0">
            <a:sp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nSpc>
                <a:spcPct val="115000"/>
              </a:lnSpc>
              <a:spcBef>
                <a:spcPts val="0"/>
              </a:spcBef>
              <a:spcAft>
                <a:spcPts val="0"/>
              </a:spcAft>
              <a:buNone/>
            </a:pPr>
            <a:r>
              <a:rPr lang="en-US" sz="1800" dirty="0" err="1">
                <a:solidFill>
                  <a:srgbClr val="2B91AF"/>
                </a:solidFill>
                <a:latin typeface="Consolas"/>
                <a:ea typeface="Calibri"/>
                <a:cs typeface="Arial"/>
              </a:rPr>
              <a:t>IUser</a:t>
            </a:r>
            <a:r>
              <a:rPr lang="en-US" sz="1800" dirty="0">
                <a:solidFill>
                  <a:srgbClr val="000000"/>
                </a:solidFill>
                <a:latin typeface="Consolas"/>
                <a:ea typeface="Calibri"/>
                <a:cs typeface="Arial"/>
              </a:rPr>
              <a:t> user = </a:t>
            </a:r>
            <a:r>
              <a:rPr lang="en-US" sz="1800" dirty="0">
                <a:solidFill>
                  <a:srgbClr val="0000FF"/>
                </a:solidFill>
                <a:latin typeface="Consolas"/>
                <a:ea typeface="Calibri"/>
                <a:cs typeface="Arial"/>
              </a:rPr>
              <a:t>new</a:t>
            </a:r>
            <a:r>
              <a:rPr lang="en-US" sz="1800" dirty="0">
                <a:solidFill>
                  <a:srgbClr val="000000"/>
                </a:solidFill>
                <a:latin typeface="Consolas"/>
                <a:ea typeface="Calibri"/>
                <a:cs typeface="Arial"/>
              </a:rPr>
              <a:t> </a:t>
            </a:r>
            <a:r>
              <a:rPr lang="en-US" sz="1800" dirty="0">
                <a:solidFill>
                  <a:srgbClr val="2B91AF"/>
                </a:solidFill>
                <a:latin typeface="Consolas"/>
                <a:ea typeface="Calibri"/>
                <a:cs typeface="Arial"/>
              </a:rPr>
              <a:t>User</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endParaRPr lang="en-US" sz="2400" dirty="0">
              <a:latin typeface="Calibri"/>
              <a:ea typeface="Calibri"/>
              <a:cs typeface="Arial"/>
            </a:endParaRPr>
          </a:p>
          <a:p>
            <a:pPr marL="0" marR="0" indent="0">
              <a:lnSpc>
                <a:spcPct val="115000"/>
              </a:lnSpc>
              <a:spcBef>
                <a:spcPts val="0"/>
              </a:spcBef>
              <a:spcAft>
                <a:spcPts val="0"/>
              </a:spcAft>
              <a:buNone/>
            </a:pPr>
            <a:r>
              <a:rPr lang="en-US" sz="1800" dirty="0" smtClean="0">
                <a:solidFill>
                  <a:srgbClr val="008000"/>
                </a:solidFill>
                <a:latin typeface="Consolas"/>
                <a:ea typeface="Calibri"/>
                <a:cs typeface="Arial"/>
              </a:rPr>
              <a:t>// </a:t>
            </a:r>
            <a:r>
              <a:rPr lang="en-US" sz="1800" dirty="0">
                <a:solidFill>
                  <a:srgbClr val="008000"/>
                </a:solidFill>
                <a:latin typeface="Consolas"/>
                <a:ea typeface="Calibri"/>
                <a:cs typeface="Arial"/>
              </a:rPr>
              <a:t>Get list of achievements</a:t>
            </a:r>
            <a:endParaRPr lang="en-US" sz="2400" dirty="0">
              <a:latin typeface="Calibri"/>
              <a:ea typeface="Calibri"/>
              <a:cs typeface="Arial"/>
            </a:endParaRPr>
          </a:p>
          <a:p>
            <a:pPr marL="0" marR="0" indent="0">
              <a:lnSpc>
                <a:spcPct val="115000"/>
              </a:lnSpc>
              <a:spcBef>
                <a:spcPts val="0"/>
              </a:spcBef>
              <a:spcAft>
                <a:spcPts val="0"/>
              </a:spcAft>
              <a:buNone/>
            </a:pPr>
            <a:r>
              <a:rPr lang="en-US" sz="1800" dirty="0" err="1" smtClean="0">
                <a:solidFill>
                  <a:srgbClr val="2B91AF"/>
                </a:solidFill>
                <a:latin typeface="Consolas"/>
                <a:ea typeface="Calibri"/>
                <a:cs typeface="Arial"/>
              </a:rPr>
              <a:t>IAsyncOperation</a:t>
            </a:r>
            <a:r>
              <a:rPr lang="en-US" sz="1800" dirty="0" smtClean="0">
                <a:solidFill>
                  <a:srgbClr val="000000"/>
                </a:solidFill>
                <a:latin typeface="Consolas"/>
                <a:ea typeface="Calibri"/>
                <a:cs typeface="Arial"/>
              </a:rPr>
              <a:t>&lt;</a:t>
            </a:r>
            <a:r>
              <a:rPr lang="en-US" sz="1800" dirty="0" err="1" smtClean="0">
                <a:solidFill>
                  <a:srgbClr val="2B91AF"/>
                </a:solidFill>
                <a:latin typeface="Consolas"/>
                <a:ea typeface="Calibri"/>
                <a:cs typeface="Arial"/>
              </a:rPr>
              <a:t>IAchievementCollection</a:t>
            </a:r>
            <a:r>
              <a:rPr lang="en-US" sz="1800" dirty="0">
                <a:solidFill>
                  <a:srgbClr val="000000"/>
                </a:solidFill>
                <a:latin typeface="Consolas"/>
                <a:ea typeface="Calibri"/>
                <a:cs typeface="Arial"/>
              </a:rPr>
              <a:t>&gt; </a:t>
            </a:r>
            <a:r>
              <a:rPr lang="en-US" sz="1800" dirty="0" err="1">
                <a:solidFill>
                  <a:srgbClr val="000000"/>
                </a:solidFill>
                <a:latin typeface="Consolas"/>
                <a:ea typeface="Calibri"/>
                <a:cs typeface="Arial"/>
              </a:rPr>
              <a:t>async</a:t>
            </a:r>
            <a:r>
              <a:rPr lang="en-US" sz="1800" dirty="0">
                <a:solidFill>
                  <a:srgbClr val="000000"/>
                </a:solidFill>
                <a:latin typeface="Consolas"/>
                <a:ea typeface="Calibri"/>
                <a:cs typeface="Arial"/>
              </a:rPr>
              <a:t> = </a:t>
            </a:r>
            <a:r>
              <a:rPr lang="en-US" sz="1800" dirty="0" err="1">
                <a:solidFill>
                  <a:srgbClr val="000000"/>
                </a:solidFill>
                <a:latin typeface="Consolas"/>
                <a:ea typeface="Calibri"/>
                <a:cs typeface="Arial"/>
              </a:rPr>
              <a:t>user.GetAchievementsForTitleAsync</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r>
              <a:rPr lang="en-US" sz="1800" dirty="0" err="1">
                <a:solidFill>
                  <a:srgbClr val="000000"/>
                </a:solidFill>
                <a:latin typeface="Consolas"/>
                <a:ea typeface="Calibri"/>
                <a:cs typeface="Arial"/>
              </a:rPr>
              <a:t>titleId</a:t>
            </a:r>
            <a:r>
              <a:rPr lang="en-US" sz="1800" dirty="0">
                <a:solidFill>
                  <a:srgbClr val="000000"/>
                </a:solidFill>
                <a:latin typeface="Consolas"/>
                <a:ea typeface="Calibri"/>
                <a:cs typeface="Arial"/>
              </a:rPr>
              <a:t>, </a:t>
            </a:r>
            <a:endParaRPr lang="en-US" sz="2400" dirty="0">
              <a:latin typeface="Calibri"/>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r>
              <a:rPr lang="en-US" sz="1800" dirty="0" err="1">
                <a:solidFill>
                  <a:srgbClr val="000000"/>
                </a:solidFill>
                <a:latin typeface="Consolas"/>
                <a:ea typeface="Calibri"/>
                <a:cs typeface="Arial"/>
              </a:rPr>
              <a:t>skipElements</a:t>
            </a:r>
            <a:r>
              <a:rPr lang="en-US" sz="1800" dirty="0">
                <a:solidFill>
                  <a:srgbClr val="000000"/>
                </a:solidFill>
                <a:latin typeface="Consolas"/>
                <a:ea typeface="Calibri"/>
                <a:cs typeface="Arial"/>
              </a:rPr>
              <a:t>, </a:t>
            </a:r>
            <a:endParaRPr lang="en-US" sz="2400" dirty="0">
              <a:latin typeface="Calibri"/>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r>
              <a:rPr lang="en-US" sz="1800" dirty="0" err="1">
                <a:solidFill>
                  <a:srgbClr val="000000"/>
                </a:solidFill>
                <a:latin typeface="Consolas"/>
                <a:ea typeface="Calibri"/>
                <a:cs typeface="Arial"/>
              </a:rPr>
              <a:t>topElements</a:t>
            </a:r>
            <a:r>
              <a:rPr lang="en-US" sz="1800" dirty="0">
                <a:solidFill>
                  <a:srgbClr val="000000"/>
                </a:solidFill>
                <a:latin typeface="Consolas"/>
                <a:ea typeface="Calibri"/>
                <a:cs typeface="Arial"/>
              </a:rPr>
              <a:t>, </a:t>
            </a:r>
            <a:endParaRPr lang="en-US" sz="2400" dirty="0">
              <a:latin typeface="Calibri"/>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r>
              <a:rPr lang="en-US" sz="1800" dirty="0" err="1">
                <a:solidFill>
                  <a:srgbClr val="000000"/>
                </a:solidFill>
                <a:latin typeface="Consolas"/>
                <a:ea typeface="Calibri"/>
                <a:cs typeface="Arial"/>
              </a:rPr>
              <a:t>unlockedOnly</a:t>
            </a:r>
            <a:r>
              <a:rPr lang="en-US" sz="1800" dirty="0">
                <a:solidFill>
                  <a:srgbClr val="000000"/>
                </a:solidFill>
                <a:latin typeface="Consolas"/>
                <a:ea typeface="Calibri"/>
                <a:cs typeface="Arial"/>
              </a:rPr>
              <a:t>, </a:t>
            </a:r>
            <a:endParaRPr lang="en-US" sz="2400" dirty="0">
              <a:latin typeface="Calibri"/>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r>
              <a:rPr lang="en-US" sz="1800" dirty="0" err="1">
                <a:solidFill>
                  <a:srgbClr val="2B91AF"/>
                </a:solidFill>
                <a:latin typeface="Consolas"/>
                <a:ea typeface="Calibri"/>
                <a:cs typeface="Arial"/>
              </a:rPr>
              <a:t>AchievementSortType</a:t>
            </a:r>
            <a:r>
              <a:rPr lang="en-US" sz="1800" dirty="0" err="1">
                <a:solidFill>
                  <a:srgbClr val="000000"/>
                </a:solidFill>
                <a:latin typeface="Consolas"/>
                <a:ea typeface="Calibri"/>
                <a:cs typeface="Arial"/>
              </a:rPr>
              <a:t>.TitleId</a:t>
            </a:r>
            <a:r>
              <a:rPr lang="en-US" sz="1800" dirty="0" smtClean="0">
                <a:solidFill>
                  <a:srgbClr val="000000"/>
                </a:solidFill>
                <a:latin typeface="Consolas"/>
                <a:ea typeface="Calibri"/>
                <a:cs typeface="Arial"/>
              </a:rPr>
              <a:t>);</a:t>
            </a:r>
          </a:p>
          <a:p>
            <a:pPr marL="0" marR="0" indent="0">
              <a:lnSpc>
                <a:spcPct val="115000"/>
              </a:lnSpc>
              <a:spcBef>
                <a:spcPts val="0"/>
              </a:spcBef>
              <a:spcAft>
                <a:spcPts val="0"/>
              </a:spcAft>
              <a:buNone/>
            </a:pPr>
            <a:endParaRPr lang="en-US" sz="2400" dirty="0">
              <a:latin typeface="Calibri"/>
              <a:ea typeface="Calibri"/>
              <a:cs typeface="Arial"/>
            </a:endParaRPr>
          </a:p>
          <a:p>
            <a:pPr marL="0" marR="0" indent="0">
              <a:lnSpc>
                <a:spcPct val="115000"/>
              </a:lnSpc>
              <a:spcBef>
                <a:spcPts val="0"/>
              </a:spcBef>
              <a:spcAft>
                <a:spcPts val="0"/>
              </a:spcAft>
              <a:buNone/>
            </a:pPr>
            <a:r>
              <a:rPr lang="en-US" sz="1800" dirty="0" err="1" smtClean="0">
                <a:solidFill>
                  <a:srgbClr val="000000"/>
                </a:solidFill>
                <a:latin typeface="Consolas"/>
                <a:ea typeface="Calibri"/>
                <a:cs typeface="Arial"/>
              </a:rPr>
              <a:t>async.Completed</a:t>
            </a:r>
            <a:r>
              <a:rPr lang="en-US" sz="1800" dirty="0" smtClean="0">
                <a:solidFill>
                  <a:srgbClr val="000000"/>
                </a:solidFill>
                <a:latin typeface="Consolas"/>
                <a:ea typeface="Calibri"/>
                <a:cs typeface="Arial"/>
              </a:rPr>
              <a:t> </a:t>
            </a:r>
            <a:r>
              <a:rPr lang="en-US" sz="1800" dirty="0">
                <a:solidFill>
                  <a:srgbClr val="000000"/>
                </a:solidFill>
                <a:latin typeface="Consolas"/>
                <a:ea typeface="Calibri"/>
                <a:cs typeface="Arial"/>
              </a:rPr>
              <a:t>= </a:t>
            </a:r>
            <a:r>
              <a:rPr lang="en-US" sz="1800" dirty="0">
                <a:solidFill>
                  <a:srgbClr val="0000FF"/>
                </a:solidFill>
                <a:latin typeface="Consolas"/>
                <a:ea typeface="Calibri"/>
                <a:cs typeface="Arial"/>
              </a:rPr>
              <a:t>new</a:t>
            </a:r>
            <a:r>
              <a:rPr lang="en-US" sz="1800" dirty="0">
                <a:solidFill>
                  <a:srgbClr val="000000"/>
                </a:solidFill>
                <a:latin typeface="Consolas"/>
                <a:ea typeface="Calibri"/>
                <a:cs typeface="Arial"/>
              </a:rPr>
              <a:t> </a:t>
            </a:r>
            <a:endParaRPr lang="en-US" sz="1800" dirty="0" smtClean="0">
              <a:solidFill>
                <a:srgbClr val="000000"/>
              </a:solidFill>
              <a:latin typeface="Consolas"/>
              <a:ea typeface="Calibri"/>
              <a:cs typeface="Arial"/>
            </a:endParaRPr>
          </a:p>
          <a:p>
            <a:pPr marL="0" marR="0" indent="0">
              <a:lnSpc>
                <a:spcPct val="115000"/>
              </a:lnSpc>
              <a:spcBef>
                <a:spcPts val="0"/>
              </a:spcBef>
              <a:spcAft>
                <a:spcPts val="0"/>
              </a:spcAft>
              <a:buNone/>
            </a:pPr>
            <a:r>
              <a:rPr lang="en-US" sz="1800" dirty="0">
                <a:solidFill>
                  <a:srgbClr val="000000"/>
                </a:solidFill>
                <a:latin typeface="Consolas"/>
                <a:ea typeface="Calibri"/>
                <a:cs typeface="Arial"/>
              </a:rPr>
              <a:t> </a:t>
            </a:r>
            <a:r>
              <a:rPr lang="en-US" sz="1800" dirty="0" smtClean="0">
                <a:solidFill>
                  <a:srgbClr val="000000"/>
                </a:solidFill>
                <a:latin typeface="Consolas"/>
                <a:ea typeface="Calibri"/>
                <a:cs typeface="Arial"/>
              </a:rPr>
              <a:t>     </a:t>
            </a:r>
            <a:r>
              <a:rPr lang="en-US" sz="1800" dirty="0" err="1" smtClean="0">
                <a:solidFill>
                  <a:srgbClr val="2B91AF"/>
                </a:solidFill>
                <a:latin typeface="Consolas"/>
                <a:ea typeface="Calibri"/>
                <a:cs typeface="Arial"/>
              </a:rPr>
              <a:t>AsyncOperationCompletedHandler</a:t>
            </a:r>
            <a:r>
              <a:rPr lang="en-US" sz="1800" dirty="0" smtClean="0">
                <a:solidFill>
                  <a:srgbClr val="000000"/>
                </a:solidFill>
                <a:latin typeface="Consolas"/>
                <a:ea typeface="Calibri"/>
                <a:cs typeface="Arial"/>
              </a:rPr>
              <a:t>&lt;</a:t>
            </a:r>
            <a:r>
              <a:rPr lang="en-US" sz="1800" dirty="0" err="1" smtClean="0">
                <a:solidFill>
                  <a:srgbClr val="2B91AF"/>
                </a:solidFill>
                <a:latin typeface="Consolas"/>
                <a:ea typeface="Calibri"/>
                <a:cs typeface="Arial"/>
              </a:rPr>
              <a:t>IAchievementCollection</a:t>
            </a:r>
            <a:r>
              <a:rPr lang="en-US" sz="1800" dirty="0">
                <a:solidFill>
                  <a:srgbClr val="000000"/>
                </a:solidFill>
                <a:latin typeface="Consolas"/>
                <a:ea typeface="Calibri"/>
                <a:cs typeface="Arial"/>
              </a:rPr>
              <a:t>&gt;(</a:t>
            </a:r>
            <a:r>
              <a:rPr lang="en-US" sz="1800" dirty="0" err="1">
                <a:solidFill>
                  <a:srgbClr val="000000"/>
                </a:solidFill>
                <a:latin typeface="Consolas"/>
                <a:ea typeface="Calibri"/>
                <a:cs typeface="Arial"/>
              </a:rPr>
              <a:t>GetAchievementsComplete</a:t>
            </a:r>
            <a:r>
              <a:rPr lang="en-US" sz="1800" dirty="0">
                <a:solidFill>
                  <a:srgbClr val="000000"/>
                </a:solidFill>
                <a:latin typeface="Consolas"/>
                <a:ea typeface="Calibri"/>
                <a:cs typeface="Arial"/>
              </a:rPr>
              <a:t>);</a:t>
            </a:r>
            <a:endParaRPr lang="en-US" sz="2400" dirty="0">
              <a:latin typeface="Calibri"/>
              <a:ea typeface="Calibri"/>
              <a:cs typeface="Arial"/>
            </a:endParaRPr>
          </a:p>
          <a:p>
            <a:pPr marL="0" marR="0" indent="0">
              <a:lnSpc>
                <a:spcPct val="115000"/>
              </a:lnSpc>
              <a:spcBef>
                <a:spcPts val="0"/>
              </a:spcBef>
              <a:spcAft>
                <a:spcPts val="0"/>
              </a:spcAft>
              <a:buNone/>
            </a:pPr>
            <a:r>
              <a:rPr lang="en-US" sz="1800" dirty="0" err="1" smtClean="0">
                <a:solidFill>
                  <a:srgbClr val="000000"/>
                </a:solidFill>
                <a:latin typeface="Consolas"/>
                <a:ea typeface="Calibri"/>
                <a:cs typeface="Arial"/>
              </a:rPr>
              <a:t>async.Start</a:t>
            </a:r>
            <a:r>
              <a:rPr lang="en-US" sz="1800" dirty="0" smtClean="0">
                <a:solidFill>
                  <a:srgbClr val="000000"/>
                </a:solidFill>
                <a:latin typeface="Consolas"/>
                <a:ea typeface="Calibri"/>
                <a:cs typeface="Arial"/>
              </a:rPr>
              <a:t>();</a:t>
            </a:r>
          </a:p>
          <a:p>
            <a:pPr marL="0" marR="0" indent="0">
              <a:lnSpc>
                <a:spcPct val="115000"/>
              </a:lnSpc>
              <a:spcBef>
                <a:spcPts val="0"/>
              </a:spcBef>
              <a:spcAft>
                <a:spcPts val="0"/>
              </a:spcAft>
              <a:buNone/>
            </a:pPr>
            <a:r>
              <a:rPr lang="en-US" sz="1800" dirty="0" smtClean="0">
                <a:solidFill>
                  <a:srgbClr val="000000"/>
                </a:solidFill>
                <a:effectLst/>
                <a:latin typeface="Consolas"/>
                <a:ea typeface="Calibri"/>
                <a:cs typeface="Arial"/>
              </a:rPr>
              <a:t>…</a:t>
            </a:r>
            <a:endParaRPr lang="en-US" sz="2400" dirty="0">
              <a:effectLst/>
              <a:latin typeface="Calibri"/>
              <a:ea typeface="Calibri"/>
              <a:cs typeface="Arial"/>
            </a:endParaRPr>
          </a:p>
        </p:txBody>
      </p:sp>
      <p:grpSp>
        <p:nvGrpSpPr>
          <p:cNvPr id="7" name="Group 6"/>
          <p:cNvGrpSpPr/>
          <p:nvPr/>
        </p:nvGrpSpPr>
        <p:grpSpPr>
          <a:xfrm>
            <a:off x="5268685" y="1696811"/>
            <a:ext cx="6303593" cy="629409"/>
            <a:chOff x="4491053" y="858960"/>
            <a:chExt cx="6303593" cy="629409"/>
          </a:xfrm>
          <a:solidFill>
            <a:srgbClr val="65BC46"/>
          </a:solidFill>
        </p:grpSpPr>
        <p:sp>
          <p:nvSpPr>
            <p:cNvPr id="8" name="Isosceles Triangle 7"/>
            <p:cNvSpPr/>
            <p:nvPr/>
          </p:nvSpPr>
          <p:spPr>
            <a:xfrm rot="10800000" flipH="1">
              <a:off x="9570314"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9" name="Rectangle 8"/>
            <p:cNvSpPr/>
            <p:nvPr/>
          </p:nvSpPr>
          <p:spPr>
            <a:xfrm>
              <a:off x="4491053" y="858960"/>
              <a:ext cx="6303593"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Most interfaces take In-</a:t>
              </a:r>
              <a:r>
                <a:rPr lang="en-US" sz="1600" b="1" dirty="0" err="1" smtClean="0">
                  <a:latin typeface="Segoe UI" pitchFamily="34" charset="0"/>
                  <a:ea typeface="Segoe UI" pitchFamily="34" charset="0"/>
                  <a:cs typeface="Segoe UI" pitchFamily="34" charset="0"/>
                </a:rPr>
                <a:t>Params</a:t>
              </a:r>
              <a:r>
                <a:rPr lang="en-US" sz="1600" b="1" dirty="0" smtClean="0">
                  <a:latin typeface="Segoe UI" pitchFamily="34" charset="0"/>
                  <a:ea typeface="Segoe UI" pitchFamily="34" charset="0"/>
                  <a:cs typeface="Segoe UI" pitchFamily="34" charset="0"/>
                </a:rPr>
                <a:t> to simplify query construction</a:t>
              </a:r>
              <a:endParaRPr lang="en-US" sz="1600" b="1" dirty="0">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341564485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anim calcmode="lin" valueType="num">
                                      <p:cBhvr>
                                        <p:cTn id="11" dur="250" fill="hold"/>
                                        <p:tgtEl>
                                          <p:spTgt spid="7"/>
                                        </p:tgtEl>
                                        <p:attrNameLst>
                                          <p:attrName>ppt_x</p:attrName>
                                        </p:attrNameLst>
                                      </p:cBhvr>
                                      <p:tavLst>
                                        <p:tav tm="0">
                                          <p:val>
                                            <p:strVal val="#ppt_x"/>
                                          </p:val>
                                        </p:tav>
                                        <p:tav tm="100000">
                                          <p:val>
                                            <p:strVal val="#ppt_x"/>
                                          </p:val>
                                        </p:tav>
                                      </p:tavLst>
                                    </p:anim>
                                    <p:anim calcmode="lin" valueType="num">
                                      <p:cBhvr>
                                        <p:cTn id="12"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19112" y="1615918"/>
            <a:ext cx="11149013" cy="457971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chemeClr val="tx1"/>
                  </a:gs>
                  <a:gs pos="100000">
                    <a:schemeClr val="tx1"/>
                  </a:gs>
                </a:gsLst>
                <a:lin ang="5400000" scaled="0"/>
              </a:gradFill>
            </a:endParaRPr>
          </a:p>
        </p:txBody>
      </p:sp>
      <p:sp>
        <p:nvSpPr>
          <p:cNvPr id="26" name="Rectangle 25"/>
          <p:cNvSpPr/>
          <p:nvPr/>
        </p:nvSpPr>
        <p:spPr bwMode="auto">
          <a:xfrm>
            <a:off x="512997" y="5476748"/>
            <a:ext cx="11149012" cy="238667"/>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chemeClr val="tx1"/>
                  </a:gs>
                  <a:gs pos="100000">
                    <a:schemeClr val="tx1"/>
                  </a:gs>
                </a:gsLst>
                <a:lin ang="5400000" scaled="0"/>
              </a:gradFill>
            </a:endParaRPr>
          </a:p>
        </p:txBody>
      </p:sp>
      <p:sp>
        <p:nvSpPr>
          <p:cNvPr id="7"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solidFill>
                  <a:schemeClr val="bg2"/>
                </a:solidFill>
              </a:rPr>
              <a:t>Multiplayer</a:t>
            </a:r>
            <a:br>
              <a:rPr lang="en-US" dirty="0" smtClean="0">
                <a:solidFill>
                  <a:schemeClr val="bg2"/>
                </a:solidFill>
              </a:rPr>
            </a:br>
            <a:r>
              <a:rPr lang="en-US" sz="2800" dirty="0">
                <a:solidFill>
                  <a:schemeClr val="bg2"/>
                </a:solidFill>
                <a:latin typeface="+mn-lt"/>
              </a:rPr>
              <a:t>Posting </a:t>
            </a:r>
            <a:r>
              <a:rPr lang="en-US" sz="2800" dirty="0" smtClean="0">
                <a:solidFill>
                  <a:schemeClr val="bg2"/>
                </a:solidFill>
                <a:latin typeface="+mn-lt"/>
              </a:rPr>
              <a:t>A Matchmaking Request</a:t>
            </a:r>
          </a:p>
          <a:p>
            <a:r>
              <a:rPr lang="en-US" sz="3600" dirty="0" smtClean="0">
                <a:solidFill>
                  <a:schemeClr val="bg2"/>
                </a:solidFill>
                <a:latin typeface="+mn-lt"/>
              </a:rPr>
              <a:t/>
            </a:r>
            <a:br>
              <a:rPr lang="en-US" sz="3600" dirty="0" smtClean="0">
                <a:solidFill>
                  <a:schemeClr val="bg2"/>
                </a:solidFill>
                <a:latin typeface="+mn-lt"/>
              </a:rPr>
            </a:br>
            <a:endParaRPr lang="en-US" sz="1400" dirty="0">
              <a:solidFill>
                <a:schemeClr val="bg2"/>
              </a:solidFill>
              <a:latin typeface="+mn-lt"/>
            </a:endParaRPr>
          </a:p>
        </p:txBody>
      </p:sp>
      <p:sp>
        <p:nvSpPr>
          <p:cNvPr id="9" name="Rectangle 8"/>
          <p:cNvSpPr/>
          <p:nvPr/>
        </p:nvSpPr>
        <p:spPr bwMode="auto">
          <a:xfrm>
            <a:off x="519112" y="1909735"/>
            <a:ext cx="11149011" cy="230268"/>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chemeClr val="tx1"/>
                  </a:gs>
                  <a:gs pos="100000">
                    <a:schemeClr val="tx1"/>
                  </a:gs>
                </a:gsLst>
                <a:lin ang="5400000" scaled="0"/>
              </a:gradFill>
            </a:endParaRPr>
          </a:p>
        </p:txBody>
      </p:sp>
      <p:sp>
        <p:nvSpPr>
          <p:cNvPr id="10" name="Rectangle 9"/>
          <p:cNvSpPr/>
          <p:nvPr/>
        </p:nvSpPr>
        <p:spPr bwMode="auto">
          <a:xfrm>
            <a:off x="519111" y="2336951"/>
            <a:ext cx="11149012" cy="230268"/>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chemeClr val="tx1"/>
                  </a:gs>
                  <a:gs pos="100000">
                    <a:schemeClr val="tx1"/>
                  </a:gs>
                </a:gsLst>
                <a:lin ang="5400000" scaled="0"/>
              </a:gradFill>
            </a:endParaRPr>
          </a:p>
        </p:txBody>
      </p:sp>
      <p:sp>
        <p:nvSpPr>
          <p:cNvPr id="12" name="Rectangle 11"/>
          <p:cNvSpPr/>
          <p:nvPr/>
        </p:nvSpPr>
        <p:spPr bwMode="auto">
          <a:xfrm>
            <a:off x="519111" y="2736870"/>
            <a:ext cx="11149012" cy="1626124"/>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chemeClr val="tx1"/>
                  </a:gs>
                  <a:gs pos="100000">
                    <a:schemeClr val="tx1"/>
                  </a:gs>
                </a:gsLst>
                <a:lin ang="5400000" scaled="0"/>
              </a:gradFill>
            </a:endParaRPr>
          </a:p>
        </p:txBody>
      </p:sp>
      <p:sp>
        <p:nvSpPr>
          <p:cNvPr id="13" name="Rectangle 12"/>
          <p:cNvSpPr/>
          <p:nvPr/>
        </p:nvSpPr>
        <p:spPr bwMode="auto">
          <a:xfrm>
            <a:off x="519111" y="4639649"/>
            <a:ext cx="11149012" cy="699447"/>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chemeClr val="tx1"/>
                  </a:gs>
                  <a:gs pos="100000">
                    <a:schemeClr val="tx1"/>
                  </a:gs>
                </a:gsLst>
                <a:lin ang="5400000" scaled="0"/>
              </a:gradFill>
            </a:endParaRPr>
          </a:p>
        </p:txBody>
      </p:sp>
      <p:sp>
        <p:nvSpPr>
          <p:cNvPr id="8" name="Text Placeholder 2"/>
          <p:cNvSpPr txBox="1">
            <a:spLocks/>
          </p:cNvSpPr>
          <p:nvPr/>
        </p:nvSpPr>
        <p:spPr>
          <a:xfrm>
            <a:off x="527745" y="1615918"/>
            <a:ext cx="10902255" cy="4653582"/>
          </a:xfrm>
          <a:prstGeom prst="rect">
            <a:avLst/>
          </a:prstGeom>
          <a:noFill/>
        </p:spPr>
        <p:txBody>
          <a:bodyPr vert="horz" wrap="square" lIns="91440" tIns="91440" rIns="91440" bIns="91440" rtlCol="0">
            <a:sp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nSpc>
                <a:spcPct val="115000"/>
              </a:lnSpc>
              <a:spcBef>
                <a:spcPts val="0"/>
              </a:spcBef>
              <a:spcAft>
                <a:spcPts val="0"/>
              </a:spcAft>
              <a:buNone/>
            </a:pPr>
            <a:r>
              <a:rPr lang="en-US" sz="1200" dirty="0">
                <a:solidFill>
                  <a:srgbClr val="0000FF"/>
                </a:solidFill>
                <a:latin typeface="Consolas"/>
                <a:ea typeface="Calibri"/>
                <a:cs typeface="Arial"/>
              </a:rPr>
              <a:t>using</a:t>
            </a:r>
            <a:r>
              <a:rPr lang="en-US" sz="1200" dirty="0">
                <a:solidFill>
                  <a:srgbClr val="000000"/>
                </a:solidFill>
                <a:latin typeface="Consolas"/>
                <a:ea typeface="Calibri"/>
                <a:cs typeface="Arial"/>
              </a:rPr>
              <a:t> </a:t>
            </a:r>
            <a:r>
              <a:rPr lang="en-US" sz="1200" dirty="0" err="1">
                <a:solidFill>
                  <a:srgbClr val="000000"/>
                </a:solidFill>
                <a:latin typeface="Consolas"/>
                <a:ea typeface="Calibri"/>
                <a:cs typeface="Arial"/>
              </a:rPr>
              <a:t>Microsoft.Xbox</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FF"/>
                </a:solidFill>
                <a:latin typeface="Consolas"/>
                <a:ea typeface="Calibri"/>
                <a:cs typeface="Arial"/>
              </a:rPr>
              <a:t>using</a:t>
            </a:r>
            <a:r>
              <a:rPr lang="en-US" sz="1200" dirty="0">
                <a:solidFill>
                  <a:srgbClr val="000000"/>
                </a:solidFill>
                <a:latin typeface="Consolas"/>
                <a:ea typeface="Calibri"/>
                <a:cs typeface="Arial"/>
              </a:rPr>
              <a:t> </a:t>
            </a:r>
            <a:r>
              <a:rPr lang="en-US" sz="1200" dirty="0" err="1">
                <a:solidFill>
                  <a:srgbClr val="000000"/>
                </a:solidFill>
                <a:latin typeface="Consolas"/>
                <a:ea typeface="Calibri"/>
                <a:cs typeface="Arial"/>
              </a:rPr>
              <a:t>Microsoft.Xbox.Multiplayer</a:t>
            </a:r>
            <a:r>
              <a:rPr lang="en-US" sz="1200" dirty="0">
                <a:solidFill>
                  <a:srgbClr val="000000"/>
                </a:solidFill>
                <a:latin typeface="Consolas"/>
                <a:ea typeface="Calibri"/>
                <a:cs typeface="Arial"/>
              </a:rPr>
              <a:t>;</a:t>
            </a:r>
            <a:endParaRPr lang="en-US" sz="1600" dirty="0">
              <a:latin typeface="Calibri"/>
              <a:ea typeface="Calibri"/>
              <a:cs typeface="Arial"/>
            </a:endParaRPr>
          </a:p>
          <a:p>
            <a:pPr marL="0" indent="0">
              <a:lnSpc>
                <a:spcPct val="100000"/>
              </a:lnSpc>
              <a:buNone/>
            </a:pPr>
            <a:endParaRPr lang="en-US" sz="1200" dirty="0">
              <a:solidFill>
                <a:schemeClr val="bg2"/>
              </a:solidFill>
              <a:latin typeface="Consolas" pitchFamily="49" charset="0"/>
              <a:cs typeface="Consolas" pitchFamily="49" charset="0"/>
            </a:endParaRPr>
          </a:p>
          <a:p>
            <a:pPr marL="0" marR="0" indent="0">
              <a:lnSpc>
                <a:spcPct val="115000"/>
              </a:lnSpc>
              <a:spcBef>
                <a:spcPts val="0"/>
              </a:spcBef>
              <a:spcAft>
                <a:spcPts val="0"/>
              </a:spcAft>
              <a:buNone/>
            </a:pPr>
            <a:r>
              <a:rPr lang="en-US" sz="1200" dirty="0" err="1">
                <a:solidFill>
                  <a:srgbClr val="2B91AF"/>
                </a:solidFill>
                <a:latin typeface="Consolas"/>
                <a:ea typeface="Calibri"/>
                <a:cs typeface="Arial"/>
              </a:rPr>
              <a:t>IMatchmakingService</a:t>
            </a:r>
            <a:r>
              <a:rPr lang="en-US" sz="1200" dirty="0" smtClean="0">
                <a:solidFill>
                  <a:schemeClr val="bg2"/>
                </a:solidFill>
                <a:latin typeface="Consolas" pitchFamily="49" charset="0"/>
                <a:cs typeface="Consolas" pitchFamily="49" charset="0"/>
              </a:rPr>
              <a:t> </a:t>
            </a:r>
            <a:r>
              <a:rPr lang="en-US" sz="1200" dirty="0">
                <a:solidFill>
                  <a:srgbClr val="000000"/>
                </a:solidFill>
                <a:latin typeface="Consolas"/>
                <a:ea typeface="Calibri"/>
                <a:cs typeface="Arial"/>
              </a:rPr>
              <a:t>matchmaker = </a:t>
            </a:r>
            <a:r>
              <a:rPr lang="en-US" sz="1200" dirty="0">
                <a:solidFill>
                  <a:srgbClr val="0000FF"/>
                </a:solidFill>
                <a:latin typeface="Consolas"/>
                <a:ea typeface="Calibri"/>
                <a:cs typeface="Arial"/>
              </a:rPr>
              <a:t>new</a:t>
            </a:r>
            <a:r>
              <a:rPr lang="en-US" sz="1200" dirty="0">
                <a:solidFill>
                  <a:srgbClr val="000000"/>
                </a:solidFill>
                <a:latin typeface="Consolas"/>
                <a:ea typeface="Calibri"/>
                <a:cs typeface="Arial"/>
              </a:rPr>
              <a:t> </a:t>
            </a:r>
            <a:r>
              <a:rPr lang="en-US" sz="1200" dirty="0" err="1">
                <a:solidFill>
                  <a:srgbClr val="2B91AF"/>
                </a:solidFill>
                <a:latin typeface="Consolas"/>
                <a:ea typeface="Calibri"/>
                <a:cs typeface="Arial"/>
              </a:rPr>
              <a:t>MatchmakingService</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r>
              <a:rPr lang="en-US" sz="1200" dirty="0" err="1" smtClean="0">
                <a:solidFill>
                  <a:srgbClr val="2B91AF"/>
                </a:solidFill>
                <a:latin typeface="Consolas"/>
                <a:ea typeface="Calibri"/>
                <a:cs typeface="Arial"/>
              </a:rPr>
              <a:t>IMatchProperty</a:t>
            </a:r>
            <a:r>
              <a:rPr lang="en-US" sz="1200" dirty="0" smtClean="0">
                <a:solidFill>
                  <a:srgbClr val="000000"/>
                </a:solidFill>
                <a:latin typeface="Consolas"/>
                <a:ea typeface="Calibri"/>
                <a:cs typeface="Arial"/>
              </a:rPr>
              <a:t> </a:t>
            </a:r>
            <a:r>
              <a:rPr lang="en-US" sz="1200" dirty="0">
                <a:solidFill>
                  <a:srgbClr val="000000"/>
                </a:solidFill>
                <a:latin typeface="Consolas"/>
                <a:ea typeface="Calibri"/>
                <a:cs typeface="Arial"/>
              </a:rPr>
              <a:t>skill = </a:t>
            </a:r>
            <a:r>
              <a:rPr lang="en-US" sz="1200" dirty="0">
                <a:solidFill>
                  <a:srgbClr val="0000FF"/>
                </a:solidFill>
                <a:latin typeface="Consolas"/>
                <a:ea typeface="Calibri"/>
                <a:cs typeface="Arial"/>
              </a:rPr>
              <a:t>new</a:t>
            </a:r>
            <a:r>
              <a:rPr lang="en-US" sz="1200" dirty="0">
                <a:solidFill>
                  <a:srgbClr val="000000"/>
                </a:solidFill>
                <a:latin typeface="Consolas"/>
                <a:ea typeface="Calibri"/>
                <a:cs typeface="Arial"/>
              </a:rPr>
              <a:t> </a:t>
            </a:r>
            <a:r>
              <a:rPr lang="en-US" sz="1200" dirty="0" err="1">
                <a:solidFill>
                  <a:srgbClr val="2B91AF"/>
                </a:solidFill>
                <a:latin typeface="Consolas"/>
                <a:ea typeface="Calibri"/>
                <a:cs typeface="Arial"/>
              </a:rPr>
              <a:t>MatchProperty</a:t>
            </a:r>
            <a:r>
              <a:rPr lang="en-US" sz="1200" dirty="0">
                <a:solidFill>
                  <a:srgbClr val="000000"/>
                </a:solidFill>
                <a:latin typeface="Consolas"/>
                <a:ea typeface="Calibri"/>
                <a:cs typeface="Arial"/>
              </a:rPr>
              <a:t>( </a:t>
            </a:r>
            <a:r>
              <a:rPr lang="en-US" sz="1200" dirty="0" smtClean="0">
                <a:solidFill>
                  <a:srgbClr val="000000"/>
                </a:solidFill>
                <a:latin typeface="Consolas"/>
                <a:ea typeface="Calibri"/>
                <a:cs typeface="Arial"/>
              </a:rPr>
              <a:t>	</a:t>
            </a:r>
            <a:r>
              <a:rPr lang="en-US" sz="1200" dirty="0" smtClean="0">
                <a:solidFill>
                  <a:srgbClr val="A31515"/>
                </a:solidFill>
                <a:latin typeface="Consolas"/>
                <a:ea typeface="Calibri"/>
                <a:cs typeface="Arial"/>
              </a:rPr>
              <a:t>"</a:t>
            </a:r>
            <a:r>
              <a:rPr lang="en-US" sz="1200" dirty="0">
                <a:solidFill>
                  <a:srgbClr val="A31515"/>
                </a:solidFill>
                <a:latin typeface="Consolas"/>
                <a:ea typeface="Calibri"/>
                <a:cs typeface="Arial"/>
              </a:rPr>
              <a:t>Skill"</a:t>
            </a: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A31515"/>
                </a:solidFill>
                <a:latin typeface="Consolas"/>
                <a:ea typeface="Calibri"/>
                <a:cs typeface="Arial"/>
              </a:rPr>
              <a:t>				"</a:t>
            </a:r>
            <a:r>
              <a:rPr lang="en-US" sz="1200" dirty="0">
                <a:solidFill>
                  <a:srgbClr val="A31515"/>
                </a:solidFill>
                <a:latin typeface="Consolas"/>
                <a:ea typeface="Calibri"/>
                <a:cs typeface="Arial"/>
              </a:rPr>
              <a:t>Beginner"</a:t>
            </a: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2B91AF"/>
                </a:solidFill>
                <a:latin typeface="Consolas"/>
                <a:ea typeface="Calibri"/>
                <a:cs typeface="Arial"/>
              </a:rPr>
              <a:t>				</a:t>
            </a:r>
            <a:r>
              <a:rPr lang="en-US" sz="1200" dirty="0" err="1" smtClean="0">
                <a:solidFill>
                  <a:srgbClr val="2B91AF"/>
                </a:solidFill>
                <a:latin typeface="Consolas"/>
                <a:ea typeface="Calibri"/>
                <a:cs typeface="Arial"/>
              </a:rPr>
              <a:t>MatchType</a:t>
            </a:r>
            <a:r>
              <a:rPr lang="en-US" sz="1200" dirty="0" err="1" smtClean="0">
                <a:solidFill>
                  <a:srgbClr val="000000"/>
                </a:solidFill>
                <a:latin typeface="Consolas"/>
                <a:ea typeface="Calibri"/>
                <a:cs typeface="Arial"/>
              </a:rPr>
              <a:t>.MatchTypeString</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r>
              <a:rPr lang="en-US" sz="1200" dirty="0" err="1" smtClean="0">
                <a:solidFill>
                  <a:srgbClr val="2B91AF"/>
                </a:solidFill>
                <a:latin typeface="Consolas"/>
                <a:ea typeface="Calibri"/>
                <a:cs typeface="Arial"/>
              </a:rPr>
              <a:t>IMatchProperty</a:t>
            </a:r>
            <a:r>
              <a:rPr lang="en-US" sz="1200" dirty="0" smtClean="0">
                <a:solidFill>
                  <a:srgbClr val="000000"/>
                </a:solidFill>
                <a:latin typeface="Consolas"/>
                <a:ea typeface="Calibri"/>
                <a:cs typeface="Arial"/>
              </a:rPr>
              <a:t> </a:t>
            </a:r>
            <a:r>
              <a:rPr lang="en-US" sz="1200" dirty="0">
                <a:solidFill>
                  <a:srgbClr val="000000"/>
                </a:solidFill>
                <a:latin typeface="Consolas"/>
                <a:ea typeface="Calibri"/>
                <a:cs typeface="Arial"/>
              </a:rPr>
              <a:t>score = </a:t>
            </a:r>
            <a:r>
              <a:rPr lang="en-US" sz="1200" dirty="0">
                <a:solidFill>
                  <a:srgbClr val="0000FF"/>
                </a:solidFill>
                <a:latin typeface="Consolas"/>
                <a:ea typeface="Calibri"/>
                <a:cs typeface="Arial"/>
              </a:rPr>
              <a:t>new</a:t>
            </a:r>
            <a:r>
              <a:rPr lang="en-US" sz="1200" dirty="0">
                <a:solidFill>
                  <a:srgbClr val="000000"/>
                </a:solidFill>
                <a:latin typeface="Consolas"/>
                <a:ea typeface="Calibri"/>
                <a:cs typeface="Arial"/>
              </a:rPr>
              <a:t> </a:t>
            </a:r>
            <a:r>
              <a:rPr lang="en-US" sz="1200" dirty="0" err="1">
                <a:solidFill>
                  <a:srgbClr val="2B91AF"/>
                </a:solidFill>
                <a:latin typeface="Consolas"/>
                <a:ea typeface="Calibri"/>
                <a:cs typeface="Arial"/>
              </a:rPr>
              <a:t>MatchProperty</a:t>
            </a:r>
            <a:r>
              <a:rPr lang="en-US" sz="1200" dirty="0">
                <a:solidFill>
                  <a:srgbClr val="000000"/>
                </a:solidFill>
                <a:latin typeface="Consolas"/>
                <a:ea typeface="Calibri"/>
                <a:cs typeface="Arial"/>
              </a:rPr>
              <a:t>( </a:t>
            </a:r>
            <a:r>
              <a:rPr lang="en-US" sz="1200" dirty="0" smtClean="0">
                <a:solidFill>
                  <a:srgbClr val="000000"/>
                </a:solidFill>
                <a:latin typeface="Consolas"/>
                <a:ea typeface="Calibri"/>
                <a:cs typeface="Arial"/>
              </a:rPr>
              <a:t>	</a:t>
            </a:r>
            <a:r>
              <a:rPr lang="en-US" sz="1200" dirty="0" smtClean="0">
                <a:solidFill>
                  <a:srgbClr val="A31515"/>
                </a:solidFill>
                <a:latin typeface="Consolas"/>
                <a:ea typeface="Calibri"/>
                <a:cs typeface="Arial"/>
              </a:rPr>
              <a:t>"</a:t>
            </a:r>
            <a:r>
              <a:rPr lang="en-US" sz="1200" dirty="0">
                <a:solidFill>
                  <a:srgbClr val="A31515"/>
                </a:solidFill>
                <a:latin typeface="Consolas"/>
                <a:ea typeface="Calibri"/>
                <a:cs typeface="Arial"/>
              </a:rPr>
              <a:t>Victories"</a:t>
            </a: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A31515"/>
                </a:solidFill>
                <a:latin typeface="Consolas"/>
                <a:ea typeface="Calibri"/>
                <a:cs typeface="Arial"/>
              </a:rPr>
              <a:t>				"</a:t>
            </a:r>
            <a:r>
              <a:rPr lang="en-US" sz="1200" dirty="0">
                <a:solidFill>
                  <a:srgbClr val="A31515"/>
                </a:solidFill>
                <a:latin typeface="Consolas"/>
                <a:ea typeface="Calibri"/>
                <a:cs typeface="Arial"/>
              </a:rPr>
              <a:t>10"</a:t>
            </a: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000000"/>
                </a:solidFill>
                <a:latin typeface="Consolas"/>
                <a:ea typeface="Calibri"/>
                <a:cs typeface="Arial"/>
              </a:rPr>
              <a:t>				</a:t>
            </a:r>
            <a:r>
              <a:rPr lang="en-US" sz="1200" dirty="0" err="1" smtClean="0">
                <a:solidFill>
                  <a:srgbClr val="2B91AF"/>
                </a:solidFill>
                <a:latin typeface="Consolas"/>
                <a:ea typeface="Calibri"/>
                <a:cs typeface="Arial"/>
              </a:rPr>
              <a:t>MatchType</a:t>
            </a:r>
            <a:r>
              <a:rPr lang="en-US" sz="1200" dirty="0" err="1" smtClean="0">
                <a:solidFill>
                  <a:srgbClr val="000000"/>
                </a:solidFill>
                <a:latin typeface="Consolas"/>
                <a:ea typeface="Calibri"/>
                <a:cs typeface="Arial"/>
              </a:rPr>
              <a:t>.MatchTypeInteger</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endParaRPr lang="en-US" sz="1200" dirty="0" smtClean="0">
              <a:solidFill>
                <a:srgbClr val="000000"/>
              </a:solidFill>
              <a:latin typeface="Consolas"/>
              <a:ea typeface="Calibri"/>
              <a:cs typeface="Arial"/>
            </a:endParaRPr>
          </a:p>
          <a:p>
            <a:pPr marL="0" marR="0" indent="0">
              <a:lnSpc>
                <a:spcPct val="115000"/>
              </a:lnSpc>
              <a:spcBef>
                <a:spcPts val="0"/>
              </a:spcBef>
              <a:spcAft>
                <a:spcPts val="0"/>
              </a:spcAft>
              <a:buNone/>
            </a:pPr>
            <a:r>
              <a:rPr lang="en-US" sz="1200" dirty="0" err="1" smtClean="0">
                <a:solidFill>
                  <a:srgbClr val="2B91AF"/>
                </a:solidFill>
                <a:latin typeface="Consolas"/>
                <a:ea typeface="Calibri"/>
                <a:cs typeface="Arial"/>
              </a:rPr>
              <a:t>IMatchRequest</a:t>
            </a:r>
            <a:r>
              <a:rPr lang="en-US" sz="1200" dirty="0" smtClean="0">
                <a:solidFill>
                  <a:srgbClr val="000000"/>
                </a:solidFill>
                <a:latin typeface="Consolas"/>
                <a:ea typeface="Calibri"/>
                <a:cs typeface="Arial"/>
              </a:rPr>
              <a:t> </a:t>
            </a:r>
            <a:r>
              <a:rPr lang="en-US" sz="1200" dirty="0">
                <a:solidFill>
                  <a:srgbClr val="000000"/>
                </a:solidFill>
                <a:latin typeface="Consolas"/>
                <a:ea typeface="Calibri"/>
                <a:cs typeface="Arial"/>
              </a:rPr>
              <a:t>request = </a:t>
            </a:r>
            <a:r>
              <a:rPr lang="en-US" sz="1200" dirty="0">
                <a:solidFill>
                  <a:srgbClr val="0000FF"/>
                </a:solidFill>
                <a:latin typeface="Consolas"/>
                <a:ea typeface="Calibri"/>
                <a:cs typeface="Arial"/>
              </a:rPr>
              <a:t>new</a:t>
            </a:r>
            <a:r>
              <a:rPr lang="en-US" sz="1200" dirty="0">
                <a:solidFill>
                  <a:srgbClr val="000000"/>
                </a:solidFill>
                <a:latin typeface="Consolas"/>
                <a:ea typeface="Calibri"/>
                <a:cs typeface="Arial"/>
              </a:rPr>
              <a:t> </a:t>
            </a:r>
            <a:r>
              <a:rPr lang="en-US" sz="1200" dirty="0" err="1">
                <a:solidFill>
                  <a:srgbClr val="2B91AF"/>
                </a:solidFill>
                <a:latin typeface="Consolas"/>
                <a:ea typeface="Calibri"/>
                <a:cs typeface="Arial"/>
              </a:rPr>
              <a:t>MatchRequest</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err="1" smtClean="0">
                <a:solidFill>
                  <a:srgbClr val="000000"/>
                </a:solidFill>
                <a:latin typeface="Consolas"/>
                <a:ea typeface="Calibri"/>
                <a:cs typeface="Arial"/>
              </a:rPr>
              <a:t>request.MatchCriteria.Equal.Add</a:t>
            </a:r>
            <a:r>
              <a:rPr lang="en-US" sz="1200" dirty="0" smtClean="0">
                <a:solidFill>
                  <a:srgbClr val="000000"/>
                </a:solidFill>
                <a:latin typeface="Consolas"/>
                <a:ea typeface="Calibri"/>
                <a:cs typeface="Arial"/>
              </a:rPr>
              <a:t>(skill</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err="1" smtClean="0">
                <a:solidFill>
                  <a:srgbClr val="000000"/>
                </a:solidFill>
                <a:latin typeface="Consolas"/>
                <a:ea typeface="Calibri"/>
                <a:cs typeface="Arial"/>
              </a:rPr>
              <a:t>request.MatchCriteria.LessThan.Add</a:t>
            </a:r>
            <a:r>
              <a:rPr lang="en-US" sz="1200" dirty="0" smtClean="0">
                <a:solidFill>
                  <a:srgbClr val="000000"/>
                </a:solidFill>
                <a:latin typeface="Consolas"/>
                <a:ea typeface="Calibri"/>
                <a:cs typeface="Arial"/>
              </a:rPr>
              <a:t>(score</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r>
              <a:rPr lang="en-US" sz="1200" dirty="0" err="1" smtClean="0">
                <a:solidFill>
                  <a:srgbClr val="2B91AF"/>
                </a:solidFill>
                <a:latin typeface="Consolas"/>
                <a:ea typeface="Calibri"/>
                <a:cs typeface="Arial"/>
              </a:rPr>
              <a:t>IAsyncOperation</a:t>
            </a:r>
            <a:r>
              <a:rPr lang="en-US" sz="1200" dirty="0" smtClean="0">
                <a:solidFill>
                  <a:srgbClr val="000000"/>
                </a:solidFill>
                <a:latin typeface="Consolas"/>
                <a:ea typeface="Calibri"/>
                <a:cs typeface="Arial"/>
              </a:rPr>
              <a:t>&lt;</a:t>
            </a:r>
            <a:r>
              <a:rPr lang="en-US" sz="1200" dirty="0" err="1" smtClean="0">
                <a:solidFill>
                  <a:srgbClr val="2B91AF"/>
                </a:solidFill>
                <a:latin typeface="Consolas"/>
                <a:ea typeface="Calibri"/>
                <a:cs typeface="Arial"/>
              </a:rPr>
              <a:t>IMatchRequestResult</a:t>
            </a:r>
            <a:r>
              <a:rPr lang="en-US" sz="1200" dirty="0">
                <a:solidFill>
                  <a:srgbClr val="000000"/>
                </a:solidFill>
                <a:latin typeface="Consolas"/>
                <a:ea typeface="Calibri"/>
                <a:cs typeface="Arial"/>
              </a:rPr>
              <a:t>&gt; </a:t>
            </a:r>
            <a:r>
              <a:rPr lang="en-US" sz="1200" dirty="0" err="1">
                <a:solidFill>
                  <a:srgbClr val="000000"/>
                </a:solidFill>
                <a:latin typeface="Consolas"/>
                <a:ea typeface="Calibri"/>
                <a:cs typeface="Arial"/>
              </a:rPr>
              <a:t>asyncOperation</a:t>
            </a:r>
            <a:r>
              <a:rPr lang="en-US" sz="1200" dirty="0">
                <a:solidFill>
                  <a:srgbClr val="000000"/>
                </a:solidFill>
                <a:latin typeface="Consolas"/>
                <a:ea typeface="Calibri"/>
                <a:cs typeface="Arial"/>
              </a:rPr>
              <a:t> = </a:t>
            </a:r>
            <a:r>
              <a:rPr lang="en-US" sz="1200" dirty="0" err="1">
                <a:solidFill>
                  <a:srgbClr val="000000"/>
                </a:solidFill>
                <a:latin typeface="Consolas"/>
                <a:ea typeface="Calibri"/>
                <a:cs typeface="Arial"/>
              </a:rPr>
              <a:t>matchmaker.PostRequestAsync</a:t>
            </a:r>
            <a:r>
              <a:rPr lang="en-US" sz="1200" dirty="0">
                <a:solidFill>
                  <a:srgbClr val="000000"/>
                </a:solidFill>
                <a:latin typeface="Consolas"/>
                <a:ea typeface="Calibri"/>
                <a:cs typeface="Arial"/>
              </a:rPr>
              <a:t>(request);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err="1" smtClean="0">
                <a:solidFill>
                  <a:srgbClr val="000000"/>
                </a:solidFill>
                <a:latin typeface="Consolas"/>
                <a:ea typeface="Calibri"/>
                <a:cs typeface="Arial"/>
              </a:rPr>
              <a:t>asyncOperation.Completed</a:t>
            </a:r>
            <a:r>
              <a:rPr lang="en-US" sz="1200" dirty="0" smtClean="0">
                <a:solidFill>
                  <a:srgbClr val="000000"/>
                </a:solidFill>
                <a:latin typeface="Consolas"/>
                <a:ea typeface="Calibri"/>
                <a:cs typeface="Arial"/>
              </a:rPr>
              <a:t> </a:t>
            </a:r>
            <a:r>
              <a:rPr lang="en-US" sz="1200" dirty="0">
                <a:solidFill>
                  <a:srgbClr val="000000"/>
                </a:solidFill>
                <a:latin typeface="Consolas"/>
                <a:ea typeface="Calibri"/>
                <a:cs typeface="Arial"/>
              </a:rPr>
              <a:t>= </a:t>
            </a:r>
            <a:r>
              <a:rPr lang="en-US" sz="1200" dirty="0">
                <a:solidFill>
                  <a:srgbClr val="0000FF"/>
                </a:solidFill>
                <a:latin typeface="Consolas"/>
                <a:ea typeface="Calibri"/>
                <a:cs typeface="Arial"/>
              </a:rPr>
              <a:t>new</a:t>
            </a:r>
            <a:r>
              <a:rPr lang="en-US" sz="1200" dirty="0">
                <a:solidFill>
                  <a:srgbClr val="000000"/>
                </a:solidFill>
                <a:latin typeface="Consolas"/>
                <a:ea typeface="Calibri"/>
                <a:cs typeface="Arial"/>
              </a:rPr>
              <a:t> </a:t>
            </a:r>
            <a:r>
              <a:rPr lang="en-US" sz="1200" dirty="0" err="1">
                <a:solidFill>
                  <a:srgbClr val="2B91AF"/>
                </a:solidFill>
                <a:latin typeface="Consolas"/>
                <a:ea typeface="Calibri"/>
                <a:cs typeface="Arial"/>
              </a:rPr>
              <a:t>AsyncOperationCompletedHandler</a:t>
            </a:r>
            <a:r>
              <a:rPr lang="en-US" sz="1200" dirty="0">
                <a:solidFill>
                  <a:srgbClr val="000000"/>
                </a:solidFill>
                <a:latin typeface="Consolas"/>
                <a:ea typeface="Calibri"/>
                <a:cs typeface="Arial"/>
              </a:rPr>
              <a:t>&lt;</a:t>
            </a:r>
            <a:r>
              <a:rPr lang="en-US" sz="1200" dirty="0" err="1">
                <a:solidFill>
                  <a:srgbClr val="2B91AF"/>
                </a:solidFill>
                <a:latin typeface="Consolas"/>
                <a:ea typeface="Calibri"/>
                <a:cs typeface="Arial"/>
              </a:rPr>
              <a:t>IMatchRequestResult</a:t>
            </a:r>
            <a:r>
              <a:rPr lang="en-US" sz="1200" dirty="0">
                <a:solidFill>
                  <a:srgbClr val="000000"/>
                </a:solidFill>
                <a:latin typeface="Consolas"/>
                <a:ea typeface="Calibri"/>
                <a:cs typeface="Arial"/>
              </a:rPr>
              <a:t>&gt;(</a:t>
            </a:r>
            <a:r>
              <a:rPr lang="en-US" sz="1200" dirty="0" err="1">
                <a:solidFill>
                  <a:srgbClr val="000000"/>
                </a:solidFill>
                <a:latin typeface="Consolas"/>
                <a:ea typeface="Calibri"/>
                <a:cs typeface="Arial"/>
              </a:rPr>
              <a:t>PostRequestComplete</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err="1" smtClean="0">
                <a:solidFill>
                  <a:srgbClr val="000000"/>
                </a:solidFill>
                <a:latin typeface="Consolas"/>
                <a:ea typeface="Calibri"/>
                <a:cs typeface="Arial"/>
              </a:rPr>
              <a:t>asyncOperation.Start</a:t>
            </a:r>
            <a:r>
              <a:rPr lang="en-US" sz="1200" dirty="0">
                <a:solidFill>
                  <a:srgbClr val="000000"/>
                </a:solidFill>
                <a:latin typeface="Consolas"/>
                <a:ea typeface="Calibri"/>
                <a:cs typeface="Arial"/>
              </a:rPr>
              <a:t>();</a:t>
            </a:r>
            <a:endParaRPr lang="en-US" sz="1600" dirty="0">
              <a:effectLst/>
              <a:latin typeface="Calibri"/>
              <a:ea typeface="Calibri"/>
              <a:cs typeface="Arial"/>
            </a:endParaRPr>
          </a:p>
        </p:txBody>
      </p:sp>
      <p:grpSp>
        <p:nvGrpSpPr>
          <p:cNvPr id="11" name="Group 10"/>
          <p:cNvGrpSpPr/>
          <p:nvPr/>
        </p:nvGrpSpPr>
        <p:grpSpPr>
          <a:xfrm>
            <a:off x="2913833" y="1395460"/>
            <a:ext cx="3635299" cy="629409"/>
            <a:chOff x="4828987" y="858960"/>
            <a:chExt cx="3635299" cy="629409"/>
          </a:xfrm>
          <a:solidFill>
            <a:srgbClr val="65BC46"/>
          </a:solidFill>
        </p:grpSpPr>
        <p:sp>
          <p:nvSpPr>
            <p:cNvPr id="15" name="Isosceles Triangle 14"/>
            <p:cNvSpPr/>
            <p:nvPr/>
          </p:nvSpPr>
          <p:spPr>
            <a:xfrm rot="10800000" flipH="1">
              <a:off x="5512119"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16" name="Rectangle 15"/>
            <p:cNvSpPr/>
            <p:nvPr/>
          </p:nvSpPr>
          <p:spPr>
            <a:xfrm>
              <a:off x="4828987" y="858960"/>
              <a:ext cx="3635299"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Multiplayer ‘goodies’ namespace</a:t>
              </a:r>
              <a:endParaRPr lang="en-US" sz="1600" b="1" dirty="0">
                <a:latin typeface="Segoe UI" pitchFamily="34" charset="0"/>
                <a:ea typeface="Segoe UI" pitchFamily="34" charset="0"/>
                <a:cs typeface="Segoe UI" pitchFamily="34" charset="0"/>
              </a:endParaRPr>
            </a:p>
          </p:txBody>
        </p:sp>
      </p:grpSp>
      <p:grpSp>
        <p:nvGrpSpPr>
          <p:cNvPr id="17" name="Group 16"/>
          <p:cNvGrpSpPr/>
          <p:nvPr/>
        </p:nvGrpSpPr>
        <p:grpSpPr>
          <a:xfrm>
            <a:off x="4979534" y="1822676"/>
            <a:ext cx="3162980" cy="629409"/>
            <a:chOff x="4828987" y="858960"/>
            <a:chExt cx="3162980" cy="629409"/>
          </a:xfrm>
          <a:solidFill>
            <a:srgbClr val="65BC46"/>
          </a:solidFill>
        </p:grpSpPr>
        <p:sp>
          <p:nvSpPr>
            <p:cNvPr id="18" name="Isosceles Triangle 17"/>
            <p:cNvSpPr/>
            <p:nvPr/>
          </p:nvSpPr>
          <p:spPr>
            <a:xfrm rot="10800000" flipH="1">
              <a:off x="5512119"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19" name="Rectangle 18"/>
            <p:cNvSpPr/>
            <p:nvPr/>
          </p:nvSpPr>
          <p:spPr>
            <a:xfrm>
              <a:off x="4828987" y="858960"/>
              <a:ext cx="3162980"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err="1" smtClean="0">
                  <a:latin typeface="Segoe UI" pitchFamily="34" charset="0"/>
                  <a:ea typeface="Segoe UI" pitchFamily="34" charset="0"/>
                  <a:cs typeface="Segoe UI" pitchFamily="34" charset="0"/>
                </a:rPr>
                <a:t>Init</a:t>
              </a:r>
              <a:r>
                <a:rPr lang="en-US" sz="1600" b="1" dirty="0" smtClean="0">
                  <a:latin typeface="Segoe UI" pitchFamily="34" charset="0"/>
                  <a:ea typeface="Segoe UI" pitchFamily="34" charset="0"/>
                  <a:cs typeface="Segoe UI" pitchFamily="34" charset="0"/>
                </a:rPr>
                <a:t> the Matchmaking service</a:t>
              </a:r>
              <a:endParaRPr lang="en-US" sz="1600" b="1" dirty="0">
                <a:latin typeface="Segoe UI" pitchFamily="34" charset="0"/>
                <a:ea typeface="Segoe UI" pitchFamily="34" charset="0"/>
                <a:cs typeface="Segoe UI" pitchFamily="34" charset="0"/>
              </a:endParaRPr>
            </a:p>
          </p:txBody>
        </p:sp>
      </p:grpSp>
      <p:grpSp>
        <p:nvGrpSpPr>
          <p:cNvPr id="20" name="Group 19"/>
          <p:cNvGrpSpPr/>
          <p:nvPr/>
        </p:nvGrpSpPr>
        <p:grpSpPr>
          <a:xfrm>
            <a:off x="5866000" y="2452085"/>
            <a:ext cx="4662664" cy="629409"/>
            <a:chOff x="4828987" y="858960"/>
            <a:chExt cx="4662664" cy="629409"/>
          </a:xfrm>
          <a:solidFill>
            <a:srgbClr val="65BC46"/>
          </a:solidFill>
        </p:grpSpPr>
        <p:sp>
          <p:nvSpPr>
            <p:cNvPr id="21" name="Isosceles Triangle 20"/>
            <p:cNvSpPr/>
            <p:nvPr/>
          </p:nvSpPr>
          <p:spPr>
            <a:xfrm rot="10800000" flipH="1">
              <a:off x="5512119"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22" name="Rectangle 21"/>
            <p:cNvSpPr/>
            <p:nvPr/>
          </p:nvSpPr>
          <p:spPr>
            <a:xfrm>
              <a:off x="4828987" y="858960"/>
              <a:ext cx="4662664"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Add as many </a:t>
              </a:r>
              <a:r>
                <a:rPr lang="en-US" sz="1600" b="1" dirty="0" err="1" smtClean="0">
                  <a:latin typeface="Segoe UI" pitchFamily="34" charset="0"/>
                  <a:ea typeface="Segoe UI" pitchFamily="34" charset="0"/>
                  <a:cs typeface="Segoe UI" pitchFamily="34" charset="0"/>
                </a:rPr>
                <a:t>MatchProperties</a:t>
              </a:r>
              <a:r>
                <a:rPr lang="en-US" sz="1600" b="1" dirty="0" smtClean="0">
                  <a:latin typeface="Segoe UI" pitchFamily="34" charset="0"/>
                  <a:ea typeface="Segoe UI" pitchFamily="34" charset="0"/>
                  <a:cs typeface="Segoe UI" pitchFamily="34" charset="0"/>
                </a:rPr>
                <a:t> as you’d like</a:t>
              </a:r>
              <a:endParaRPr lang="en-US" sz="1600" b="1" dirty="0">
                <a:latin typeface="Segoe UI" pitchFamily="34" charset="0"/>
                <a:ea typeface="Segoe UI" pitchFamily="34" charset="0"/>
                <a:cs typeface="Segoe UI" pitchFamily="34" charset="0"/>
              </a:endParaRPr>
            </a:p>
          </p:txBody>
        </p:sp>
      </p:grpSp>
      <p:grpSp>
        <p:nvGrpSpPr>
          <p:cNvPr id="23" name="Group 22"/>
          <p:cNvGrpSpPr/>
          <p:nvPr/>
        </p:nvGrpSpPr>
        <p:grpSpPr>
          <a:xfrm>
            <a:off x="4319467" y="4254765"/>
            <a:ext cx="7348656" cy="629409"/>
            <a:chOff x="4828987" y="858960"/>
            <a:chExt cx="7348656" cy="629409"/>
          </a:xfrm>
          <a:solidFill>
            <a:srgbClr val="65BC46"/>
          </a:solidFill>
        </p:grpSpPr>
        <p:sp>
          <p:nvSpPr>
            <p:cNvPr id="24" name="Isosceles Triangle 23"/>
            <p:cNvSpPr/>
            <p:nvPr/>
          </p:nvSpPr>
          <p:spPr>
            <a:xfrm rot="10800000" flipH="1">
              <a:off x="5942250"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25" name="Rectangle 24"/>
            <p:cNvSpPr/>
            <p:nvPr/>
          </p:nvSpPr>
          <p:spPr>
            <a:xfrm>
              <a:off x="4828987" y="858960"/>
              <a:ext cx="7348656"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Add the </a:t>
              </a:r>
              <a:r>
                <a:rPr lang="en-US" sz="1600" b="1" dirty="0" err="1" smtClean="0">
                  <a:latin typeface="Segoe UI" pitchFamily="34" charset="0"/>
                  <a:ea typeface="Segoe UI" pitchFamily="34" charset="0"/>
                  <a:cs typeface="Segoe UI" pitchFamily="34" charset="0"/>
                </a:rPr>
                <a:t>MatchProperties</a:t>
              </a:r>
              <a:r>
                <a:rPr lang="en-US" sz="1600" b="1" dirty="0" smtClean="0">
                  <a:latin typeface="Segoe UI" pitchFamily="34" charset="0"/>
                  <a:ea typeface="Segoe UI" pitchFamily="34" charset="0"/>
                  <a:cs typeface="Segoe UI" pitchFamily="34" charset="0"/>
                </a:rPr>
                <a:t> to the </a:t>
              </a:r>
              <a:r>
                <a:rPr lang="en-US" sz="1600" b="1" dirty="0" err="1" smtClean="0">
                  <a:latin typeface="Segoe UI" pitchFamily="34" charset="0"/>
                  <a:ea typeface="Segoe UI" pitchFamily="34" charset="0"/>
                  <a:cs typeface="Segoe UI" pitchFamily="34" charset="0"/>
                </a:rPr>
                <a:t>MatchRequest</a:t>
              </a:r>
              <a:r>
                <a:rPr lang="en-US" sz="1600" b="1" dirty="0" smtClean="0">
                  <a:latin typeface="Segoe UI" pitchFamily="34" charset="0"/>
                  <a:ea typeface="Segoe UI" pitchFamily="34" charset="0"/>
                  <a:cs typeface="Segoe UI" pitchFamily="34" charset="0"/>
                </a:rPr>
                <a:t>, including match criteria</a:t>
              </a:r>
              <a:endParaRPr lang="en-US" sz="1600" b="1" dirty="0">
                <a:latin typeface="Segoe UI" pitchFamily="34" charset="0"/>
                <a:ea typeface="Segoe UI" pitchFamily="34" charset="0"/>
                <a:cs typeface="Segoe UI" pitchFamily="34" charset="0"/>
              </a:endParaRPr>
            </a:p>
          </p:txBody>
        </p:sp>
      </p:grpSp>
      <p:grpSp>
        <p:nvGrpSpPr>
          <p:cNvPr id="27" name="Group 26"/>
          <p:cNvGrpSpPr/>
          <p:nvPr/>
        </p:nvGrpSpPr>
        <p:grpSpPr>
          <a:xfrm>
            <a:off x="7014548" y="4892310"/>
            <a:ext cx="1958493" cy="629409"/>
            <a:chOff x="7375349" y="858338"/>
            <a:chExt cx="1958493" cy="629409"/>
          </a:xfrm>
          <a:solidFill>
            <a:srgbClr val="65BC46"/>
          </a:solidFill>
        </p:grpSpPr>
        <p:sp>
          <p:nvSpPr>
            <p:cNvPr id="28" name="Isosceles Triangle 27"/>
            <p:cNvSpPr/>
            <p:nvPr/>
          </p:nvSpPr>
          <p:spPr>
            <a:xfrm rot="10800000" flipH="1">
              <a:off x="7798119" y="1216636"/>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29" name="Rectangle 28"/>
            <p:cNvSpPr/>
            <p:nvPr/>
          </p:nvSpPr>
          <p:spPr>
            <a:xfrm>
              <a:off x="7375349" y="858338"/>
              <a:ext cx="1958493"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Post the request</a:t>
              </a:r>
              <a:endParaRPr lang="en-US" sz="1600" b="1" dirty="0">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2749315629"/>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anim calcmode="lin" valueType="num">
                                      <p:cBhvr>
                                        <p:cTn id="11" dur="250" fill="hold"/>
                                        <p:tgtEl>
                                          <p:spTgt spid="11"/>
                                        </p:tgtEl>
                                        <p:attrNameLst>
                                          <p:attrName>ppt_x</p:attrName>
                                        </p:attrNameLst>
                                      </p:cBhvr>
                                      <p:tavLst>
                                        <p:tav tm="0">
                                          <p:val>
                                            <p:strVal val="#ppt_x"/>
                                          </p:val>
                                        </p:tav>
                                        <p:tav tm="100000">
                                          <p:val>
                                            <p:strVal val="#ppt_x"/>
                                          </p:val>
                                        </p:tav>
                                      </p:tavLst>
                                    </p:anim>
                                    <p:anim calcmode="lin" valueType="num">
                                      <p:cBhvr>
                                        <p:cTn id="12"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50"/>
                                        <p:tgtEl>
                                          <p:spTgt spid="9"/>
                                        </p:tgtEl>
                                      </p:cBhvr>
                                    </p:animEffect>
                                    <p:set>
                                      <p:cBhvr>
                                        <p:cTn id="17" dur="1" fill="hold">
                                          <p:stCondLst>
                                            <p:cond delay="249"/>
                                          </p:stCondLst>
                                        </p:cTn>
                                        <p:tgtEl>
                                          <p:spTgt spid="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anim calcmode="lin" valueType="num">
                                      <p:cBhvr>
                                        <p:cTn id="27" dur="250" fill="hold"/>
                                        <p:tgtEl>
                                          <p:spTgt spid="17"/>
                                        </p:tgtEl>
                                        <p:attrNameLst>
                                          <p:attrName>ppt_x</p:attrName>
                                        </p:attrNameLst>
                                      </p:cBhvr>
                                      <p:tavLst>
                                        <p:tav tm="0">
                                          <p:val>
                                            <p:strVal val="#ppt_x"/>
                                          </p:val>
                                        </p:tav>
                                        <p:tav tm="100000">
                                          <p:val>
                                            <p:strVal val="#ppt_x"/>
                                          </p:val>
                                        </p:tav>
                                      </p:tavLst>
                                    </p:anim>
                                    <p:anim calcmode="lin" valueType="num">
                                      <p:cBhvr>
                                        <p:cTn id="28" dur="25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50"/>
                                        <p:tgtEl>
                                          <p:spTgt spid="10"/>
                                        </p:tgtEl>
                                      </p:cBhvr>
                                    </p:animEffect>
                                    <p:set>
                                      <p:cBhvr>
                                        <p:cTn id="33" dur="1" fill="hold">
                                          <p:stCondLst>
                                            <p:cond delay="249"/>
                                          </p:stCondLst>
                                        </p:cTn>
                                        <p:tgtEl>
                                          <p:spTgt spid="1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250"/>
                                        <p:tgtEl>
                                          <p:spTgt spid="12"/>
                                        </p:tgtEl>
                                      </p:cBhvr>
                                    </p:animEffect>
                                  </p:childTnLst>
                                </p:cTn>
                              </p:par>
                              <p:par>
                                <p:cTn id="40" presetID="42"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50"/>
                                        <p:tgtEl>
                                          <p:spTgt spid="20"/>
                                        </p:tgtEl>
                                      </p:cBhvr>
                                    </p:animEffect>
                                    <p:anim calcmode="lin" valueType="num">
                                      <p:cBhvr>
                                        <p:cTn id="43" dur="250" fill="hold"/>
                                        <p:tgtEl>
                                          <p:spTgt spid="20"/>
                                        </p:tgtEl>
                                        <p:attrNameLst>
                                          <p:attrName>ppt_x</p:attrName>
                                        </p:attrNameLst>
                                      </p:cBhvr>
                                      <p:tavLst>
                                        <p:tav tm="0">
                                          <p:val>
                                            <p:strVal val="#ppt_x"/>
                                          </p:val>
                                        </p:tav>
                                        <p:tav tm="100000">
                                          <p:val>
                                            <p:strVal val="#ppt_x"/>
                                          </p:val>
                                        </p:tav>
                                      </p:tavLst>
                                    </p:anim>
                                    <p:anim calcmode="lin" valueType="num">
                                      <p:cBhvr>
                                        <p:cTn id="44" dur="2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250"/>
                                        <p:tgtEl>
                                          <p:spTgt spid="12"/>
                                        </p:tgtEl>
                                      </p:cBhvr>
                                    </p:animEffect>
                                    <p:set>
                                      <p:cBhvr>
                                        <p:cTn id="49" dur="1" fill="hold">
                                          <p:stCondLst>
                                            <p:cond delay="249"/>
                                          </p:stCondLst>
                                        </p:cTn>
                                        <p:tgtEl>
                                          <p:spTgt spid="1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250"/>
                                        <p:tgtEl>
                                          <p:spTgt spid="13"/>
                                        </p:tgtEl>
                                      </p:cBhvr>
                                    </p:animEffect>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250"/>
                                        <p:tgtEl>
                                          <p:spTgt spid="23"/>
                                        </p:tgtEl>
                                      </p:cBhvr>
                                    </p:animEffect>
                                    <p:anim calcmode="lin" valueType="num">
                                      <p:cBhvr>
                                        <p:cTn id="59" dur="250" fill="hold"/>
                                        <p:tgtEl>
                                          <p:spTgt spid="23"/>
                                        </p:tgtEl>
                                        <p:attrNameLst>
                                          <p:attrName>ppt_x</p:attrName>
                                        </p:attrNameLst>
                                      </p:cBhvr>
                                      <p:tavLst>
                                        <p:tav tm="0">
                                          <p:val>
                                            <p:strVal val="#ppt_x"/>
                                          </p:val>
                                        </p:tav>
                                        <p:tav tm="100000">
                                          <p:val>
                                            <p:strVal val="#ppt_x"/>
                                          </p:val>
                                        </p:tav>
                                      </p:tavLst>
                                    </p:anim>
                                    <p:anim calcmode="lin" valueType="num">
                                      <p:cBhvr>
                                        <p:cTn id="60" dur="2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250"/>
                                        <p:tgtEl>
                                          <p:spTgt spid="13"/>
                                        </p:tgtEl>
                                      </p:cBhvr>
                                    </p:animEffect>
                                    <p:set>
                                      <p:cBhvr>
                                        <p:cTn id="65" dur="1" fill="hold">
                                          <p:stCondLst>
                                            <p:cond delay="249"/>
                                          </p:stCondLst>
                                        </p:cTn>
                                        <p:tgtEl>
                                          <p:spTgt spid="13"/>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250"/>
                                        <p:tgtEl>
                                          <p:spTgt spid="26"/>
                                        </p:tgtEl>
                                      </p:cBhvr>
                                    </p:animEffect>
                                  </p:childTnLst>
                                </p:cTn>
                              </p:par>
                              <p:par>
                                <p:cTn id="72" presetID="42" presetClass="entr" presetSubtype="0" fill="hold"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250"/>
                                        <p:tgtEl>
                                          <p:spTgt spid="27"/>
                                        </p:tgtEl>
                                      </p:cBhvr>
                                    </p:animEffect>
                                    <p:anim calcmode="lin" valueType="num">
                                      <p:cBhvr>
                                        <p:cTn id="75" dur="250" fill="hold"/>
                                        <p:tgtEl>
                                          <p:spTgt spid="27"/>
                                        </p:tgtEl>
                                        <p:attrNameLst>
                                          <p:attrName>ppt_x</p:attrName>
                                        </p:attrNameLst>
                                      </p:cBhvr>
                                      <p:tavLst>
                                        <p:tav tm="0">
                                          <p:val>
                                            <p:strVal val="#ppt_x"/>
                                          </p:val>
                                        </p:tav>
                                        <p:tav tm="100000">
                                          <p:val>
                                            <p:strVal val="#ppt_x"/>
                                          </p:val>
                                        </p:tav>
                                      </p:tavLst>
                                    </p:anim>
                                    <p:anim calcmode="lin" valueType="num">
                                      <p:cBhvr>
                                        <p:cTn id="76" dur="25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 grpId="0" animBg="1"/>
      <p:bldP spid="9" grpId="1" animBg="1"/>
      <p:bldP spid="10" grpId="0" animBg="1"/>
      <p:bldP spid="10" grpId="1" animBg="1"/>
      <p:bldP spid="12" grpId="0" animBg="1"/>
      <p:bldP spid="12"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19112" y="1526441"/>
            <a:ext cx="11149013" cy="4992345"/>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sp>
        <p:nvSpPr>
          <p:cNvPr id="7"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solidFill>
                  <a:schemeClr val="bg2"/>
                </a:solidFill>
              </a:rPr>
              <a:t>Multiplayer</a:t>
            </a:r>
            <a:br>
              <a:rPr lang="en-US" dirty="0" smtClean="0">
                <a:solidFill>
                  <a:schemeClr val="bg2"/>
                </a:solidFill>
              </a:rPr>
            </a:br>
            <a:r>
              <a:rPr lang="en-US" sz="2800" dirty="0" smtClean="0">
                <a:solidFill>
                  <a:schemeClr val="bg2"/>
                </a:solidFill>
                <a:latin typeface="+mn-lt"/>
              </a:rPr>
              <a:t>Initiating A Session</a:t>
            </a:r>
          </a:p>
          <a:p>
            <a:r>
              <a:rPr lang="en-US" sz="3600" dirty="0" smtClean="0">
                <a:solidFill>
                  <a:schemeClr val="bg2"/>
                </a:solidFill>
                <a:latin typeface="+mn-lt"/>
              </a:rPr>
              <a:t/>
            </a:r>
            <a:br>
              <a:rPr lang="en-US" sz="3600" dirty="0" smtClean="0">
                <a:solidFill>
                  <a:schemeClr val="bg2"/>
                </a:solidFill>
                <a:latin typeface="+mn-lt"/>
              </a:rPr>
            </a:br>
            <a:endParaRPr lang="en-US" sz="1400" dirty="0">
              <a:solidFill>
                <a:schemeClr val="bg2"/>
              </a:solidFill>
              <a:latin typeface="+mn-lt"/>
            </a:endParaRPr>
          </a:p>
        </p:txBody>
      </p:sp>
      <p:sp>
        <p:nvSpPr>
          <p:cNvPr id="11" name="Rectangle 10"/>
          <p:cNvSpPr/>
          <p:nvPr/>
        </p:nvSpPr>
        <p:spPr bwMode="auto">
          <a:xfrm>
            <a:off x="519112" y="2234712"/>
            <a:ext cx="11149011" cy="230268"/>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15" name="Rectangle 14"/>
          <p:cNvSpPr/>
          <p:nvPr/>
        </p:nvSpPr>
        <p:spPr bwMode="auto">
          <a:xfrm>
            <a:off x="522621" y="3726134"/>
            <a:ext cx="11149011" cy="230268"/>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16" name="Rectangle 15"/>
          <p:cNvSpPr/>
          <p:nvPr/>
        </p:nvSpPr>
        <p:spPr bwMode="auto">
          <a:xfrm>
            <a:off x="519110" y="4154390"/>
            <a:ext cx="11149011" cy="230268"/>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17" name="Rectangle 16"/>
          <p:cNvSpPr/>
          <p:nvPr/>
        </p:nvSpPr>
        <p:spPr bwMode="auto">
          <a:xfrm>
            <a:off x="519108" y="4546404"/>
            <a:ext cx="11149011" cy="482795"/>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chemeClr val="tx1"/>
                  </a:gs>
                  <a:gs pos="100000">
                    <a:schemeClr val="tx1"/>
                  </a:gs>
                </a:gsLst>
                <a:lin ang="5400000" scaled="0"/>
              </a:gradFill>
            </a:endParaRPr>
          </a:p>
        </p:txBody>
      </p:sp>
      <p:sp>
        <p:nvSpPr>
          <p:cNvPr id="8" name="Text Placeholder 2"/>
          <p:cNvSpPr txBox="1">
            <a:spLocks/>
          </p:cNvSpPr>
          <p:nvPr/>
        </p:nvSpPr>
        <p:spPr>
          <a:xfrm>
            <a:off x="519111" y="1526442"/>
            <a:ext cx="11014128" cy="4644348"/>
          </a:xfrm>
          <a:prstGeom prst="rect">
            <a:avLst/>
          </a:prstGeom>
          <a:noFill/>
        </p:spPr>
        <p:txBody>
          <a:bodyPr vert="horz" wrap="square" lIns="91440" tIns="91440" rIns="91440" bIns="91440" rtlCol="0">
            <a:sp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nSpc>
                <a:spcPct val="115000"/>
              </a:lnSpc>
              <a:spcBef>
                <a:spcPts val="0"/>
              </a:spcBef>
              <a:spcAft>
                <a:spcPts val="0"/>
              </a:spcAft>
              <a:buNone/>
            </a:pPr>
            <a:r>
              <a:rPr lang="en-US" sz="1200" dirty="0">
                <a:solidFill>
                  <a:srgbClr val="0000FF"/>
                </a:solidFill>
                <a:latin typeface="Consolas"/>
                <a:ea typeface="Calibri"/>
                <a:cs typeface="Arial"/>
              </a:rPr>
              <a:t>public</a:t>
            </a:r>
            <a:r>
              <a:rPr lang="en-US" sz="1200" dirty="0">
                <a:solidFill>
                  <a:srgbClr val="000000"/>
                </a:solidFill>
                <a:latin typeface="Consolas"/>
                <a:ea typeface="Calibri"/>
                <a:cs typeface="Arial"/>
              </a:rPr>
              <a:t> </a:t>
            </a:r>
            <a:r>
              <a:rPr lang="en-US" sz="1200" dirty="0">
                <a:solidFill>
                  <a:srgbClr val="0000FF"/>
                </a:solidFill>
                <a:latin typeface="Consolas"/>
                <a:ea typeface="Calibri"/>
                <a:cs typeface="Arial"/>
              </a:rPr>
              <a:t>void</a:t>
            </a:r>
            <a:r>
              <a:rPr lang="en-US" sz="1200" dirty="0">
                <a:solidFill>
                  <a:srgbClr val="000000"/>
                </a:solidFill>
                <a:latin typeface="Consolas"/>
                <a:ea typeface="Calibri"/>
                <a:cs typeface="Arial"/>
              </a:rPr>
              <a:t> </a:t>
            </a:r>
            <a:r>
              <a:rPr lang="en-US" sz="1200" dirty="0" err="1">
                <a:solidFill>
                  <a:srgbClr val="000000"/>
                </a:solidFill>
                <a:latin typeface="Consolas"/>
                <a:ea typeface="Calibri"/>
                <a:cs typeface="Arial"/>
              </a:rPr>
              <a:t>PostRequestComplete</a:t>
            </a:r>
            <a:r>
              <a:rPr lang="en-US" sz="1200" dirty="0">
                <a:solidFill>
                  <a:srgbClr val="000000"/>
                </a:solidFill>
                <a:latin typeface="Consolas"/>
                <a:ea typeface="Calibri"/>
                <a:cs typeface="Arial"/>
              </a:rPr>
              <a:t>(</a:t>
            </a:r>
            <a:r>
              <a:rPr lang="en-US" sz="1200" dirty="0" err="1">
                <a:solidFill>
                  <a:srgbClr val="2B91AF"/>
                </a:solidFill>
                <a:latin typeface="Consolas"/>
                <a:ea typeface="Calibri"/>
                <a:cs typeface="Arial"/>
              </a:rPr>
              <a:t>IAsyncOperation</a:t>
            </a:r>
            <a:r>
              <a:rPr lang="en-US" sz="1200" dirty="0">
                <a:solidFill>
                  <a:srgbClr val="000000"/>
                </a:solidFill>
                <a:latin typeface="Consolas"/>
                <a:ea typeface="Calibri"/>
                <a:cs typeface="Arial"/>
              </a:rPr>
              <a:t>&lt;</a:t>
            </a:r>
            <a:r>
              <a:rPr lang="en-US" sz="1200" dirty="0" err="1">
                <a:solidFill>
                  <a:srgbClr val="2B91AF"/>
                </a:solidFill>
                <a:latin typeface="Consolas"/>
                <a:ea typeface="Calibri"/>
                <a:cs typeface="Arial"/>
              </a:rPr>
              <a:t>IMatchRequestResult</a:t>
            </a:r>
            <a:r>
              <a:rPr lang="en-US" sz="1200" dirty="0">
                <a:solidFill>
                  <a:srgbClr val="000000"/>
                </a:solidFill>
                <a:latin typeface="Consolas"/>
                <a:ea typeface="Calibri"/>
                <a:cs typeface="Arial"/>
              </a:rPr>
              <a:t>&gt; </a:t>
            </a:r>
            <a:r>
              <a:rPr lang="en-US" sz="1200" dirty="0" err="1">
                <a:solidFill>
                  <a:srgbClr val="000000"/>
                </a:solidFill>
                <a:latin typeface="Consolas"/>
                <a:ea typeface="Calibri"/>
                <a:cs typeface="Arial"/>
              </a:rPr>
              <a:t>requestAsync</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0000FF"/>
                </a:solidFill>
                <a:latin typeface="Consolas"/>
                <a:ea typeface="Calibri"/>
                <a:cs typeface="Arial"/>
              </a:rPr>
              <a:t>	</a:t>
            </a:r>
            <a:r>
              <a:rPr lang="en-US" sz="1200" dirty="0" err="1" smtClean="0">
                <a:solidFill>
                  <a:srgbClr val="0000FF"/>
                </a:solidFill>
                <a:latin typeface="Consolas"/>
                <a:ea typeface="Calibri"/>
                <a:cs typeface="Arial"/>
              </a:rPr>
              <a:t>this</a:t>
            </a:r>
            <a:r>
              <a:rPr lang="en-US" sz="1200" dirty="0" err="1" smtClean="0">
                <a:solidFill>
                  <a:srgbClr val="000000"/>
                </a:solidFill>
                <a:latin typeface="Consolas"/>
                <a:ea typeface="Calibri"/>
                <a:cs typeface="Arial"/>
              </a:rPr>
              <a:t>.request</a:t>
            </a:r>
            <a:r>
              <a:rPr lang="en-US" sz="1200" dirty="0" smtClean="0">
                <a:solidFill>
                  <a:srgbClr val="000000"/>
                </a:solidFill>
                <a:latin typeface="Consolas"/>
                <a:ea typeface="Calibri"/>
                <a:cs typeface="Arial"/>
              </a:rPr>
              <a:t> </a:t>
            </a:r>
            <a:r>
              <a:rPr lang="en-US" sz="1200" dirty="0">
                <a:solidFill>
                  <a:srgbClr val="000000"/>
                </a:solidFill>
                <a:latin typeface="Consolas"/>
                <a:ea typeface="Calibri"/>
                <a:cs typeface="Arial"/>
              </a:rPr>
              <a:t>= </a:t>
            </a:r>
            <a:r>
              <a:rPr lang="en-US" sz="1200" dirty="0" err="1">
                <a:solidFill>
                  <a:srgbClr val="000000"/>
                </a:solidFill>
                <a:latin typeface="Consolas"/>
                <a:ea typeface="Calibri"/>
                <a:cs typeface="Arial"/>
              </a:rPr>
              <a:t>requestAsync.GetResults</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r>
              <a:rPr lang="en-US" sz="1200" dirty="0" err="1" smtClean="0">
                <a:solidFill>
                  <a:srgbClr val="2B91AF"/>
                </a:solidFill>
                <a:latin typeface="Consolas"/>
                <a:ea typeface="Calibri"/>
                <a:cs typeface="Arial"/>
              </a:rPr>
              <a:t>IAsyncOperation</a:t>
            </a:r>
            <a:r>
              <a:rPr lang="en-US" sz="1200" dirty="0" smtClean="0">
                <a:solidFill>
                  <a:srgbClr val="000000"/>
                </a:solidFill>
                <a:latin typeface="Consolas"/>
                <a:ea typeface="Calibri"/>
                <a:cs typeface="Arial"/>
              </a:rPr>
              <a:t>&lt;</a:t>
            </a:r>
            <a:r>
              <a:rPr lang="en-US" sz="1200" dirty="0" err="1" smtClean="0">
                <a:solidFill>
                  <a:srgbClr val="2B91AF"/>
                </a:solidFill>
                <a:latin typeface="Consolas"/>
                <a:ea typeface="Calibri"/>
                <a:cs typeface="Arial"/>
              </a:rPr>
              <a:t>IMatchRequestStatus</a:t>
            </a:r>
            <a:r>
              <a:rPr lang="en-US" sz="1200" dirty="0">
                <a:solidFill>
                  <a:srgbClr val="000000"/>
                </a:solidFill>
                <a:latin typeface="Consolas"/>
                <a:ea typeface="Calibri"/>
                <a:cs typeface="Arial"/>
              </a:rPr>
              <a:t>&gt; </a:t>
            </a:r>
            <a:r>
              <a:rPr lang="en-US" sz="1200" dirty="0" err="1">
                <a:solidFill>
                  <a:srgbClr val="000000"/>
                </a:solidFill>
                <a:latin typeface="Consolas"/>
                <a:ea typeface="Calibri"/>
                <a:cs typeface="Arial"/>
              </a:rPr>
              <a:t>statusOperation</a:t>
            </a:r>
            <a:r>
              <a:rPr lang="en-US" sz="1200" dirty="0">
                <a:solidFill>
                  <a:srgbClr val="000000"/>
                </a:solidFill>
                <a:latin typeface="Consolas"/>
                <a:ea typeface="Calibri"/>
                <a:cs typeface="Arial"/>
              </a:rPr>
              <a:t> = </a:t>
            </a:r>
            <a:r>
              <a:rPr lang="en-US" sz="1200" dirty="0" err="1">
                <a:solidFill>
                  <a:srgbClr val="0000FF"/>
                </a:solidFill>
                <a:latin typeface="Consolas"/>
                <a:ea typeface="Calibri"/>
                <a:cs typeface="Arial"/>
              </a:rPr>
              <a:t>this</a:t>
            </a:r>
            <a:r>
              <a:rPr lang="en-US" sz="1200" dirty="0" err="1">
                <a:solidFill>
                  <a:srgbClr val="000000"/>
                </a:solidFill>
                <a:latin typeface="Consolas"/>
                <a:ea typeface="Calibri"/>
                <a:cs typeface="Arial"/>
              </a:rPr>
              <a:t>.matchmaker.GetRequestStatusAsync</a:t>
            </a:r>
            <a:r>
              <a:rPr lang="en-US" sz="1200" dirty="0">
                <a:solidFill>
                  <a:srgbClr val="000000"/>
                </a:solidFill>
                <a:latin typeface="Consolas"/>
                <a:ea typeface="Calibri"/>
                <a:cs typeface="Arial"/>
              </a:rPr>
              <a:t>(</a:t>
            </a:r>
            <a:r>
              <a:rPr lang="en-US" sz="1200" dirty="0" err="1">
                <a:solidFill>
                  <a:srgbClr val="0000FF"/>
                </a:solidFill>
                <a:latin typeface="Consolas"/>
                <a:ea typeface="Calibri"/>
                <a:cs typeface="Arial"/>
              </a:rPr>
              <a:t>this</a:t>
            </a:r>
            <a:r>
              <a:rPr lang="en-US" sz="1200" dirty="0" err="1">
                <a:solidFill>
                  <a:srgbClr val="000000"/>
                </a:solidFill>
                <a:latin typeface="Consolas"/>
                <a:ea typeface="Calibri"/>
                <a:cs typeface="Arial"/>
              </a:rPr>
              <a:t>.request.RequestId</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r>
              <a:rPr lang="en-US" sz="1200" dirty="0" err="1" smtClean="0">
                <a:solidFill>
                  <a:srgbClr val="000000"/>
                </a:solidFill>
                <a:latin typeface="Consolas"/>
                <a:ea typeface="Calibri"/>
                <a:cs typeface="Arial"/>
              </a:rPr>
              <a:t>statusOperation.Completed</a:t>
            </a:r>
            <a:r>
              <a:rPr lang="en-US" sz="1200" dirty="0" smtClean="0">
                <a:solidFill>
                  <a:srgbClr val="000000"/>
                </a:solidFill>
                <a:latin typeface="Consolas"/>
                <a:ea typeface="Calibri"/>
                <a:cs typeface="Arial"/>
              </a:rPr>
              <a:t> </a:t>
            </a:r>
            <a:r>
              <a:rPr lang="en-US" sz="1200" dirty="0">
                <a:solidFill>
                  <a:srgbClr val="000000"/>
                </a:solidFill>
                <a:latin typeface="Consolas"/>
                <a:ea typeface="Calibri"/>
                <a:cs typeface="Arial"/>
              </a:rPr>
              <a:t>= </a:t>
            </a:r>
            <a:r>
              <a:rPr lang="en-US" sz="1200" dirty="0">
                <a:solidFill>
                  <a:srgbClr val="0000FF"/>
                </a:solidFill>
                <a:latin typeface="Consolas"/>
                <a:ea typeface="Calibri"/>
                <a:cs typeface="Arial"/>
              </a:rPr>
              <a:t>new</a:t>
            </a:r>
            <a:r>
              <a:rPr lang="en-US" sz="1200" dirty="0">
                <a:solidFill>
                  <a:srgbClr val="000000"/>
                </a:solidFill>
                <a:latin typeface="Consolas"/>
                <a:ea typeface="Calibri"/>
                <a:cs typeface="Arial"/>
              </a:rPr>
              <a:t> </a:t>
            </a:r>
            <a:r>
              <a:rPr lang="en-US" sz="1200" dirty="0" err="1">
                <a:solidFill>
                  <a:srgbClr val="2B91AF"/>
                </a:solidFill>
                <a:latin typeface="Consolas"/>
                <a:ea typeface="Calibri"/>
                <a:cs typeface="Arial"/>
              </a:rPr>
              <a:t>AsyncOperationCompletedHandler</a:t>
            </a:r>
            <a:r>
              <a:rPr lang="en-US" sz="1200" dirty="0">
                <a:solidFill>
                  <a:srgbClr val="000000"/>
                </a:solidFill>
                <a:latin typeface="Consolas"/>
                <a:ea typeface="Calibri"/>
                <a:cs typeface="Arial"/>
              </a:rPr>
              <a:t>&lt;</a:t>
            </a:r>
            <a:r>
              <a:rPr lang="en-US" sz="1200" dirty="0" err="1">
                <a:solidFill>
                  <a:srgbClr val="2B91AF"/>
                </a:solidFill>
                <a:latin typeface="Consolas"/>
                <a:ea typeface="Calibri"/>
                <a:cs typeface="Arial"/>
              </a:rPr>
              <a:t>IMatchRequestStatus</a:t>
            </a:r>
            <a:r>
              <a:rPr lang="en-US" sz="1200" dirty="0">
                <a:solidFill>
                  <a:srgbClr val="000000"/>
                </a:solidFill>
                <a:latin typeface="Consolas"/>
                <a:ea typeface="Calibri"/>
                <a:cs typeface="Arial"/>
              </a:rPr>
              <a:t>&gt;(</a:t>
            </a:r>
            <a:r>
              <a:rPr lang="en-US" sz="1200" dirty="0" err="1">
                <a:solidFill>
                  <a:srgbClr val="000000"/>
                </a:solidFill>
                <a:latin typeface="Consolas"/>
                <a:ea typeface="Calibri"/>
                <a:cs typeface="Arial"/>
              </a:rPr>
              <a:t>GetRequestStatusComplete</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r>
              <a:rPr lang="en-US" sz="1200" dirty="0" err="1" smtClean="0">
                <a:solidFill>
                  <a:srgbClr val="000000"/>
                </a:solidFill>
                <a:latin typeface="Consolas"/>
                <a:ea typeface="Calibri"/>
                <a:cs typeface="Arial"/>
              </a:rPr>
              <a:t>statusOperation.Start</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0000FF"/>
                </a:solidFill>
                <a:latin typeface="Consolas"/>
                <a:ea typeface="Calibri"/>
                <a:cs typeface="Arial"/>
              </a:rPr>
              <a:t>public</a:t>
            </a:r>
            <a:r>
              <a:rPr lang="en-US" sz="1200" dirty="0" smtClean="0">
                <a:solidFill>
                  <a:srgbClr val="000000"/>
                </a:solidFill>
                <a:latin typeface="Consolas"/>
                <a:ea typeface="Calibri"/>
                <a:cs typeface="Arial"/>
              </a:rPr>
              <a:t> </a:t>
            </a:r>
            <a:r>
              <a:rPr lang="en-US" sz="1200" dirty="0">
                <a:solidFill>
                  <a:srgbClr val="0000FF"/>
                </a:solidFill>
                <a:latin typeface="Consolas"/>
                <a:ea typeface="Calibri"/>
                <a:cs typeface="Arial"/>
              </a:rPr>
              <a:t>void</a:t>
            </a:r>
            <a:r>
              <a:rPr lang="en-US" sz="1200" dirty="0">
                <a:solidFill>
                  <a:srgbClr val="000000"/>
                </a:solidFill>
                <a:latin typeface="Consolas"/>
                <a:ea typeface="Calibri"/>
                <a:cs typeface="Arial"/>
              </a:rPr>
              <a:t> </a:t>
            </a:r>
            <a:r>
              <a:rPr lang="en-US" sz="1200" dirty="0" err="1">
                <a:solidFill>
                  <a:srgbClr val="000000"/>
                </a:solidFill>
                <a:latin typeface="Consolas"/>
                <a:ea typeface="Calibri"/>
                <a:cs typeface="Arial"/>
              </a:rPr>
              <a:t>GetRequestStatusComplete</a:t>
            </a:r>
            <a:r>
              <a:rPr lang="en-US" sz="1200" dirty="0">
                <a:solidFill>
                  <a:srgbClr val="000000"/>
                </a:solidFill>
                <a:latin typeface="Consolas"/>
                <a:ea typeface="Calibri"/>
                <a:cs typeface="Arial"/>
              </a:rPr>
              <a:t>(</a:t>
            </a:r>
            <a:r>
              <a:rPr lang="en-US" sz="1200" dirty="0" err="1">
                <a:solidFill>
                  <a:srgbClr val="2B91AF"/>
                </a:solidFill>
                <a:latin typeface="Consolas"/>
                <a:ea typeface="Calibri"/>
                <a:cs typeface="Arial"/>
              </a:rPr>
              <a:t>IAsyncOperation</a:t>
            </a:r>
            <a:r>
              <a:rPr lang="en-US" sz="1200" dirty="0">
                <a:solidFill>
                  <a:srgbClr val="000000"/>
                </a:solidFill>
                <a:latin typeface="Consolas"/>
                <a:ea typeface="Calibri"/>
                <a:cs typeface="Arial"/>
              </a:rPr>
              <a:t>&lt;</a:t>
            </a:r>
            <a:r>
              <a:rPr lang="en-US" sz="1200" dirty="0" err="1">
                <a:solidFill>
                  <a:srgbClr val="2B91AF"/>
                </a:solidFill>
                <a:latin typeface="Consolas"/>
                <a:ea typeface="Calibri"/>
                <a:cs typeface="Arial"/>
              </a:rPr>
              <a:t>IMatchRequestStatus</a:t>
            </a:r>
            <a:r>
              <a:rPr lang="en-US" sz="1200" dirty="0">
                <a:solidFill>
                  <a:srgbClr val="000000"/>
                </a:solidFill>
                <a:latin typeface="Consolas"/>
                <a:ea typeface="Calibri"/>
                <a:cs typeface="Arial"/>
              </a:rPr>
              <a:t>&gt; </a:t>
            </a:r>
            <a:r>
              <a:rPr lang="en-US" sz="1200" dirty="0" err="1">
                <a:solidFill>
                  <a:srgbClr val="000000"/>
                </a:solidFill>
                <a:latin typeface="Consolas"/>
                <a:ea typeface="Calibri"/>
                <a:cs typeface="Arial"/>
              </a:rPr>
              <a:t>statusAsync</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2B91AF"/>
                </a:solidFill>
                <a:latin typeface="Consolas"/>
                <a:ea typeface="Calibri"/>
                <a:cs typeface="Arial"/>
              </a:rPr>
              <a:t>	</a:t>
            </a:r>
            <a:r>
              <a:rPr lang="en-US" sz="1200" dirty="0" err="1" smtClean="0">
                <a:solidFill>
                  <a:srgbClr val="2B91AF"/>
                </a:solidFill>
                <a:latin typeface="Consolas"/>
                <a:ea typeface="Calibri"/>
                <a:cs typeface="Arial"/>
              </a:rPr>
              <a:t>IMatchRequestStatus</a:t>
            </a:r>
            <a:r>
              <a:rPr lang="en-US" sz="1200" dirty="0" smtClean="0">
                <a:solidFill>
                  <a:srgbClr val="000000"/>
                </a:solidFill>
                <a:latin typeface="Consolas"/>
                <a:ea typeface="Calibri"/>
                <a:cs typeface="Arial"/>
              </a:rPr>
              <a:t> </a:t>
            </a:r>
            <a:r>
              <a:rPr lang="en-US" sz="1200" dirty="0">
                <a:solidFill>
                  <a:srgbClr val="000000"/>
                </a:solidFill>
                <a:latin typeface="Consolas"/>
                <a:ea typeface="Calibri"/>
                <a:cs typeface="Arial"/>
              </a:rPr>
              <a:t>status = </a:t>
            </a:r>
            <a:r>
              <a:rPr lang="en-US" sz="1200" dirty="0" err="1">
                <a:solidFill>
                  <a:srgbClr val="000000"/>
                </a:solidFill>
                <a:latin typeface="Consolas"/>
                <a:ea typeface="Calibri"/>
                <a:cs typeface="Arial"/>
              </a:rPr>
              <a:t>statusAsync.GetResults</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r>
              <a:rPr lang="en-US" sz="1200" dirty="0" smtClean="0">
                <a:solidFill>
                  <a:srgbClr val="0000FF"/>
                </a:solidFill>
                <a:latin typeface="Consolas"/>
                <a:ea typeface="Calibri"/>
                <a:cs typeface="Arial"/>
              </a:rPr>
              <a:t>if</a:t>
            </a:r>
            <a:r>
              <a:rPr lang="en-US" sz="1200" dirty="0" smtClean="0">
                <a:solidFill>
                  <a:srgbClr val="000000"/>
                </a:solidFill>
                <a:latin typeface="Consolas"/>
                <a:ea typeface="Calibri"/>
                <a:cs typeface="Arial"/>
              </a:rPr>
              <a:t> </a:t>
            </a:r>
            <a:r>
              <a:rPr lang="en-US" sz="1200" dirty="0">
                <a:solidFill>
                  <a:srgbClr val="000000"/>
                </a:solidFill>
                <a:latin typeface="Consolas"/>
                <a:ea typeface="Calibri"/>
                <a:cs typeface="Arial"/>
              </a:rPr>
              <a:t>(</a:t>
            </a:r>
            <a:r>
              <a:rPr lang="en-US" sz="1200" dirty="0" err="1">
                <a:solidFill>
                  <a:srgbClr val="000000"/>
                </a:solidFill>
                <a:latin typeface="Consolas"/>
                <a:ea typeface="Calibri"/>
                <a:cs typeface="Arial"/>
              </a:rPr>
              <a:t>status.Status</a:t>
            </a:r>
            <a:r>
              <a:rPr lang="en-US" sz="1200" dirty="0">
                <a:solidFill>
                  <a:srgbClr val="000000"/>
                </a:solidFill>
                <a:latin typeface="Consolas"/>
                <a:ea typeface="Calibri"/>
                <a:cs typeface="Arial"/>
              </a:rPr>
              <a:t> == </a:t>
            </a:r>
            <a:r>
              <a:rPr lang="en-US" sz="1200" dirty="0" err="1">
                <a:solidFill>
                  <a:srgbClr val="2B91AF"/>
                </a:solidFill>
                <a:latin typeface="Consolas"/>
                <a:ea typeface="Calibri"/>
                <a:cs typeface="Arial"/>
              </a:rPr>
              <a:t>MatchStatus</a:t>
            </a:r>
            <a:r>
              <a:rPr lang="en-US" sz="1200" dirty="0" err="1">
                <a:solidFill>
                  <a:srgbClr val="000000"/>
                </a:solidFill>
                <a:latin typeface="Consolas"/>
                <a:ea typeface="Calibri"/>
                <a:cs typeface="Arial"/>
              </a:rPr>
              <a:t>.MatchStatusMatchFound</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r>
              <a:rPr lang="en-US" sz="1200" dirty="0" smtClean="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2B91AF"/>
                </a:solidFill>
                <a:latin typeface="Consolas"/>
                <a:ea typeface="Calibri"/>
                <a:cs typeface="Arial"/>
              </a:rPr>
              <a:t>		</a:t>
            </a:r>
            <a:r>
              <a:rPr lang="en-US" sz="1200" dirty="0" err="1" smtClean="0">
                <a:solidFill>
                  <a:srgbClr val="2B91AF"/>
                </a:solidFill>
                <a:latin typeface="Consolas"/>
                <a:ea typeface="Calibri"/>
                <a:cs typeface="Arial"/>
              </a:rPr>
              <a:t>IAsyncOperation</a:t>
            </a:r>
            <a:r>
              <a:rPr lang="en-US" sz="1200" dirty="0" smtClean="0">
                <a:solidFill>
                  <a:srgbClr val="000000"/>
                </a:solidFill>
                <a:latin typeface="Consolas"/>
                <a:ea typeface="Calibri"/>
                <a:cs typeface="Arial"/>
              </a:rPr>
              <a:t>&lt;</a:t>
            </a:r>
            <a:r>
              <a:rPr lang="en-US" sz="1200" dirty="0" err="1" smtClean="0">
                <a:solidFill>
                  <a:srgbClr val="2B91AF"/>
                </a:solidFill>
                <a:latin typeface="Consolas"/>
                <a:ea typeface="Calibri"/>
                <a:cs typeface="Arial"/>
              </a:rPr>
              <a:t>IMultiplayerSession</a:t>
            </a:r>
            <a:r>
              <a:rPr lang="en-US" sz="1200" dirty="0">
                <a:solidFill>
                  <a:srgbClr val="000000"/>
                </a:solidFill>
                <a:latin typeface="Consolas"/>
                <a:ea typeface="Calibri"/>
                <a:cs typeface="Arial"/>
              </a:rPr>
              <a:t>&gt; </a:t>
            </a:r>
            <a:r>
              <a:rPr lang="en-US" sz="1200" dirty="0" err="1">
                <a:solidFill>
                  <a:srgbClr val="000000"/>
                </a:solidFill>
                <a:latin typeface="Consolas"/>
                <a:ea typeface="Calibri"/>
                <a:cs typeface="Arial"/>
              </a:rPr>
              <a:t>joinOperation</a:t>
            </a:r>
            <a:r>
              <a:rPr lang="en-US" sz="1200" dirty="0">
                <a:solidFill>
                  <a:srgbClr val="000000"/>
                </a:solidFill>
                <a:latin typeface="Consolas"/>
                <a:ea typeface="Calibri"/>
                <a:cs typeface="Arial"/>
              </a:rPr>
              <a:t> = </a:t>
            </a:r>
            <a:r>
              <a:rPr lang="en-US" sz="1200" dirty="0" err="1">
                <a:solidFill>
                  <a:srgbClr val="0000FF"/>
                </a:solidFill>
                <a:latin typeface="Consolas"/>
                <a:ea typeface="Calibri"/>
                <a:cs typeface="Arial"/>
              </a:rPr>
              <a:t>this</a:t>
            </a:r>
            <a:r>
              <a:rPr lang="en-US" sz="1200" dirty="0" err="1">
                <a:solidFill>
                  <a:srgbClr val="000000"/>
                </a:solidFill>
                <a:latin typeface="Consolas"/>
                <a:ea typeface="Calibri"/>
                <a:cs typeface="Arial"/>
              </a:rPr>
              <a:t>.signedInUser.JoinMultiplayerSessionAsync</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000000"/>
                </a:solidFill>
                <a:latin typeface="Consolas"/>
                <a:ea typeface="Calibri"/>
                <a:cs typeface="Arial"/>
              </a:rPr>
              <a:t>						                    </a:t>
            </a:r>
            <a:r>
              <a:rPr lang="en-US" sz="1200" dirty="0" err="1">
                <a:solidFill>
                  <a:srgbClr val="000000"/>
                </a:solidFill>
                <a:latin typeface="Consolas"/>
                <a:ea typeface="Calibri"/>
                <a:cs typeface="Arial"/>
              </a:rPr>
              <a:t>status.SessionId</a:t>
            </a:r>
            <a:r>
              <a:rPr lang="en-US" sz="1200" dirty="0">
                <a:solidFill>
                  <a:srgbClr val="000000"/>
                </a:solidFill>
                <a:latin typeface="Consolas"/>
                <a:ea typeface="Calibri"/>
                <a:cs typeface="Arial"/>
              </a:rPr>
              <a:t>, 0, </a:t>
            </a:r>
            <a:r>
              <a:rPr lang="en-US" sz="1200" dirty="0" err="1">
                <a:solidFill>
                  <a:srgbClr val="000000"/>
                </a:solidFill>
                <a:latin typeface="Consolas"/>
                <a:ea typeface="Calibri"/>
                <a:cs typeface="Arial"/>
              </a:rPr>
              <a:t>customUserData</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000000"/>
                </a:solidFill>
                <a:latin typeface="Consolas"/>
                <a:ea typeface="Calibri"/>
                <a:cs typeface="Arial"/>
              </a:rPr>
              <a:t>		</a:t>
            </a:r>
            <a:r>
              <a:rPr lang="en-US" sz="1200" dirty="0" err="1" smtClean="0">
                <a:solidFill>
                  <a:srgbClr val="000000"/>
                </a:solidFill>
                <a:latin typeface="Consolas"/>
                <a:ea typeface="Calibri"/>
                <a:cs typeface="Arial"/>
              </a:rPr>
              <a:t>joinOperation.Completed</a:t>
            </a:r>
            <a:r>
              <a:rPr lang="en-US" sz="1200" dirty="0" smtClean="0">
                <a:solidFill>
                  <a:srgbClr val="000000"/>
                </a:solidFill>
                <a:latin typeface="Consolas"/>
                <a:ea typeface="Calibri"/>
                <a:cs typeface="Arial"/>
              </a:rPr>
              <a:t> </a:t>
            </a:r>
            <a:r>
              <a:rPr lang="en-US" sz="1200" dirty="0">
                <a:solidFill>
                  <a:srgbClr val="000000"/>
                </a:solidFill>
                <a:latin typeface="Consolas"/>
                <a:ea typeface="Calibri"/>
                <a:cs typeface="Arial"/>
              </a:rPr>
              <a:t>= </a:t>
            </a:r>
            <a:r>
              <a:rPr lang="en-US" sz="1200" dirty="0">
                <a:solidFill>
                  <a:srgbClr val="0000FF"/>
                </a:solidFill>
                <a:latin typeface="Consolas"/>
                <a:ea typeface="Calibri"/>
                <a:cs typeface="Arial"/>
              </a:rPr>
              <a:t>new</a:t>
            </a:r>
            <a:r>
              <a:rPr lang="en-US" sz="1200" dirty="0">
                <a:solidFill>
                  <a:srgbClr val="000000"/>
                </a:solidFill>
                <a:latin typeface="Consolas"/>
                <a:ea typeface="Calibri"/>
                <a:cs typeface="Arial"/>
              </a:rPr>
              <a:t> </a:t>
            </a:r>
            <a:endParaRPr lang="en-US" sz="1200" dirty="0" smtClean="0">
              <a:solidFill>
                <a:srgbClr val="000000"/>
              </a:solidFill>
              <a:latin typeface="Consolas"/>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r>
              <a:rPr lang="en-US" sz="1200" dirty="0" smtClean="0">
                <a:solidFill>
                  <a:srgbClr val="000000"/>
                </a:solidFill>
                <a:latin typeface="Consolas"/>
                <a:ea typeface="Calibri"/>
                <a:cs typeface="Arial"/>
              </a:rPr>
              <a:t>			</a:t>
            </a:r>
            <a:r>
              <a:rPr lang="en-US" sz="1200" dirty="0" err="1" smtClean="0">
                <a:solidFill>
                  <a:srgbClr val="2B91AF"/>
                </a:solidFill>
                <a:latin typeface="Consolas"/>
                <a:ea typeface="Calibri"/>
                <a:cs typeface="Arial"/>
              </a:rPr>
              <a:t>AsyncOperationCompletedHandler</a:t>
            </a:r>
            <a:r>
              <a:rPr lang="en-US" sz="1200" dirty="0" smtClean="0">
                <a:solidFill>
                  <a:srgbClr val="000000"/>
                </a:solidFill>
                <a:latin typeface="Consolas"/>
                <a:ea typeface="Calibri"/>
                <a:cs typeface="Arial"/>
              </a:rPr>
              <a:t>&lt;</a:t>
            </a:r>
            <a:r>
              <a:rPr lang="en-US" sz="1200" dirty="0" err="1" smtClean="0">
                <a:solidFill>
                  <a:srgbClr val="2B91AF"/>
                </a:solidFill>
                <a:latin typeface="Consolas"/>
                <a:ea typeface="Calibri"/>
                <a:cs typeface="Arial"/>
              </a:rPr>
              <a:t>IMultiplayerSession</a:t>
            </a:r>
            <a:r>
              <a:rPr lang="en-US" sz="1200" dirty="0">
                <a:solidFill>
                  <a:srgbClr val="000000"/>
                </a:solidFill>
                <a:latin typeface="Consolas"/>
                <a:ea typeface="Calibri"/>
                <a:cs typeface="Arial"/>
              </a:rPr>
              <a:t>&gt;(</a:t>
            </a:r>
            <a:r>
              <a:rPr lang="en-US" sz="1200" dirty="0" err="1">
                <a:solidFill>
                  <a:srgbClr val="000000"/>
                </a:solidFill>
                <a:latin typeface="Consolas"/>
                <a:ea typeface="Calibri"/>
                <a:cs typeface="Arial"/>
              </a:rPr>
              <a:t>JoinMultiplayerSessionComplete</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smtClean="0">
                <a:solidFill>
                  <a:srgbClr val="000000"/>
                </a:solidFill>
                <a:latin typeface="Consolas"/>
                <a:ea typeface="Calibri"/>
                <a:cs typeface="Arial"/>
              </a:rPr>
              <a:t>		</a:t>
            </a:r>
            <a:r>
              <a:rPr lang="en-US" sz="1200" dirty="0" err="1" smtClean="0">
                <a:solidFill>
                  <a:srgbClr val="000000"/>
                </a:solidFill>
                <a:latin typeface="Consolas"/>
                <a:ea typeface="Calibri"/>
                <a:cs typeface="Arial"/>
              </a:rPr>
              <a:t>joinOperation.Start</a:t>
            </a:r>
            <a:r>
              <a:rPr lang="en-US" sz="1200" dirty="0">
                <a:solidFill>
                  <a:srgbClr val="000000"/>
                </a:solidFill>
                <a:latin typeface="Consolas"/>
                <a:ea typeface="Calibri"/>
                <a:cs typeface="Arial"/>
              </a:rPr>
              <a:t>();</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endParaRPr lang="en-US" sz="1600" dirty="0">
              <a:latin typeface="Calibri"/>
              <a:ea typeface="Calibri"/>
              <a:cs typeface="Arial"/>
            </a:endParaRPr>
          </a:p>
          <a:p>
            <a:pPr marL="0" marR="0" indent="0">
              <a:lnSpc>
                <a:spcPct val="115000"/>
              </a:lnSpc>
              <a:spcBef>
                <a:spcPts val="0"/>
              </a:spcBef>
              <a:spcAft>
                <a:spcPts val="0"/>
              </a:spcAft>
              <a:buNone/>
            </a:pPr>
            <a:r>
              <a:rPr lang="en-US" sz="1200" dirty="0">
                <a:solidFill>
                  <a:srgbClr val="000000"/>
                </a:solidFill>
                <a:latin typeface="Consolas"/>
                <a:ea typeface="Calibri"/>
                <a:cs typeface="Arial"/>
              </a:rPr>
              <a:t>        }</a:t>
            </a:r>
            <a:endParaRPr lang="en-US" sz="1600" dirty="0">
              <a:effectLst/>
              <a:latin typeface="Calibri"/>
              <a:ea typeface="Calibri"/>
              <a:cs typeface="Arial"/>
            </a:endParaRPr>
          </a:p>
        </p:txBody>
      </p:sp>
      <p:grpSp>
        <p:nvGrpSpPr>
          <p:cNvPr id="9" name="Group 8"/>
          <p:cNvGrpSpPr/>
          <p:nvPr/>
        </p:nvGrpSpPr>
        <p:grpSpPr>
          <a:xfrm>
            <a:off x="4815839" y="1710381"/>
            <a:ext cx="6573609" cy="629409"/>
            <a:chOff x="5604033" y="858960"/>
            <a:chExt cx="6573609" cy="629409"/>
          </a:xfrm>
          <a:solidFill>
            <a:srgbClr val="65BC46"/>
          </a:solidFill>
        </p:grpSpPr>
        <p:sp>
          <p:nvSpPr>
            <p:cNvPr id="10" name="Isosceles Triangle 9"/>
            <p:cNvSpPr/>
            <p:nvPr/>
          </p:nvSpPr>
          <p:spPr>
            <a:xfrm rot="10800000" flipH="1">
              <a:off x="10136371"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12" name="Rectangle 11"/>
            <p:cNvSpPr/>
            <p:nvPr/>
          </p:nvSpPr>
          <p:spPr>
            <a:xfrm>
              <a:off x="5604033" y="858960"/>
              <a:ext cx="6573609"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A request can be long-lived, use the Request ID to poll for status</a:t>
              </a:r>
              <a:endParaRPr lang="en-US" sz="1600" b="1" dirty="0">
                <a:latin typeface="Segoe UI" pitchFamily="34" charset="0"/>
                <a:ea typeface="Segoe UI" pitchFamily="34" charset="0"/>
                <a:cs typeface="Segoe UI" pitchFamily="34" charset="0"/>
              </a:endParaRPr>
            </a:p>
          </p:txBody>
        </p:sp>
      </p:grpSp>
      <p:grpSp>
        <p:nvGrpSpPr>
          <p:cNvPr id="13" name="Group 12"/>
          <p:cNvGrpSpPr/>
          <p:nvPr/>
        </p:nvGrpSpPr>
        <p:grpSpPr>
          <a:xfrm>
            <a:off x="3396782" y="3177366"/>
            <a:ext cx="7510000" cy="629409"/>
            <a:chOff x="5604033" y="858960"/>
            <a:chExt cx="7510000" cy="629409"/>
          </a:xfrm>
          <a:solidFill>
            <a:srgbClr val="65BC46"/>
          </a:solidFill>
        </p:grpSpPr>
        <p:sp>
          <p:nvSpPr>
            <p:cNvPr id="14" name="Isosceles Triangle 13"/>
            <p:cNvSpPr/>
            <p:nvPr/>
          </p:nvSpPr>
          <p:spPr>
            <a:xfrm rot="10800000" flipH="1">
              <a:off x="10136371"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18" name="Rectangle 17"/>
            <p:cNvSpPr/>
            <p:nvPr/>
          </p:nvSpPr>
          <p:spPr>
            <a:xfrm>
              <a:off x="5604033" y="858960"/>
              <a:ext cx="7510000"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err="1" smtClean="0">
                  <a:latin typeface="Segoe UI" pitchFamily="34" charset="0"/>
                  <a:ea typeface="Segoe UI" pitchFamily="34" charset="0"/>
                  <a:cs typeface="Segoe UI" pitchFamily="34" charset="0"/>
                </a:rPr>
                <a:t>IMatchRequestStatus</a:t>
              </a:r>
              <a:r>
                <a:rPr lang="en-US" sz="1600" b="1" dirty="0" smtClean="0">
                  <a:latin typeface="Segoe UI" pitchFamily="34" charset="0"/>
                  <a:ea typeface="Segoe UI" pitchFamily="34" charset="0"/>
                  <a:cs typeface="Segoe UI" pitchFamily="34" charset="0"/>
                </a:rPr>
                <a:t> property bag represents the match request status</a:t>
              </a:r>
              <a:endParaRPr lang="en-US" sz="1600" b="1" dirty="0">
                <a:latin typeface="Segoe UI" pitchFamily="34" charset="0"/>
                <a:ea typeface="Segoe UI" pitchFamily="34" charset="0"/>
                <a:cs typeface="Segoe UI" pitchFamily="34" charset="0"/>
              </a:endParaRPr>
            </a:p>
          </p:txBody>
        </p:sp>
      </p:grpSp>
      <p:grpSp>
        <p:nvGrpSpPr>
          <p:cNvPr id="19" name="Group 18"/>
          <p:cNvGrpSpPr/>
          <p:nvPr/>
        </p:nvGrpSpPr>
        <p:grpSpPr>
          <a:xfrm>
            <a:off x="6622183" y="4013000"/>
            <a:ext cx="5045936" cy="629409"/>
            <a:chOff x="6252834" y="858960"/>
            <a:chExt cx="5045936" cy="629409"/>
          </a:xfrm>
          <a:solidFill>
            <a:srgbClr val="65BC46"/>
          </a:solidFill>
        </p:grpSpPr>
        <p:sp>
          <p:nvSpPr>
            <p:cNvPr id="20" name="Isosceles Triangle 19"/>
            <p:cNvSpPr/>
            <p:nvPr/>
          </p:nvSpPr>
          <p:spPr>
            <a:xfrm rot="10800000" flipH="1">
              <a:off x="9798604"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21" name="Rectangle 20"/>
            <p:cNvSpPr/>
            <p:nvPr/>
          </p:nvSpPr>
          <p:spPr>
            <a:xfrm>
              <a:off x="6252834" y="858960"/>
              <a:ext cx="5045936"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Join current user to the returned </a:t>
              </a:r>
              <a:r>
                <a:rPr lang="en-US" sz="1600" b="1" dirty="0" err="1" smtClean="0">
                  <a:latin typeface="Segoe UI" pitchFamily="34" charset="0"/>
                  <a:ea typeface="Segoe UI" pitchFamily="34" charset="0"/>
                  <a:cs typeface="Segoe UI" pitchFamily="34" charset="0"/>
                </a:rPr>
                <a:t>SessionId</a:t>
              </a:r>
              <a:endParaRPr lang="en-US" sz="1600" b="1" dirty="0">
                <a:latin typeface="Segoe UI" pitchFamily="34" charset="0"/>
                <a:ea typeface="Segoe UI" pitchFamily="34" charset="0"/>
                <a:cs typeface="Segoe UI" pitchFamily="34" charset="0"/>
              </a:endParaRPr>
            </a:p>
          </p:txBody>
        </p:sp>
      </p:grpSp>
      <p:grpSp>
        <p:nvGrpSpPr>
          <p:cNvPr id="22" name="Group 21"/>
          <p:cNvGrpSpPr/>
          <p:nvPr/>
        </p:nvGrpSpPr>
        <p:grpSpPr>
          <a:xfrm>
            <a:off x="5773783" y="3707908"/>
            <a:ext cx="2522968" cy="629409"/>
            <a:chOff x="9263452" y="858960"/>
            <a:chExt cx="2522968" cy="629409"/>
          </a:xfrm>
          <a:solidFill>
            <a:srgbClr val="65BC46"/>
          </a:solidFill>
        </p:grpSpPr>
        <p:sp>
          <p:nvSpPr>
            <p:cNvPr id="23" name="Isosceles Triangle 22"/>
            <p:cNvSpPr/>
            <p:nvPr/>
          </p:nvSpPr>
          <p:spPr>
            <a:xfrm rot="10800000" flipH="1">
              <a:off x="9798604" y="1217258"/>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24" name="Rectangle 23"/>
            <p:cNvSpPr/>
            <p:nvPr/>
          </p:nvSpPr>
          <p:spPr>
            <a:xfrm>
              <a:off x="9263452" y="858960"/>
              <a:ext cx="2522968" cy="3582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If a match was found</a:t>
              </a:r>
              <a:endParaRPr lang="en-US" sz="1600" b="1" dirty="0">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293940670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anim calcmode="lin" valueType="num">
                                      <p:cBhvr>
                                        <p:cTn id="11" dur="250" fill="hold"/>
                                        <p:tgtEl>
                                          <p:spTgt spid="9"/>
                                        </p:tgtEl>
                                        <p:attrNameLst>
                                          <p:attrName>ppt_x</p:attrName>
                                        </p:attrNameLst>
                                      </p:cBhvr>
                                      <p:tavLst>
                                        <p:tav tm="0">
                                          <p:val>
                                            <p:strVal val="#ppt_x"/>
                                          </p:val>
                                        </p:tav>
                                        <p:tav tm="100000">
                                          <p:val>
                                            <p:strVal val="#ppt_x"/>
                                          </p:val>
                                        </p:tav>
                                      </p:tavLst>
                                    </p:anim>
                                    <p:anim calcmode="lin" valueType="num">
                                      <p:cBhvr>
                                        <p:cTn id="1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50"/>
                                        <p:tgtEl>
                                          <p:spTgt spid="11"/>
                                        </p:tgtEl>
                                      </p:cBhvr>
                                    </p:animEffect>
                                    <p:set>
                                      <p:cBhvr>
                                        <p:cTn id="17" dur="1" fill="hold">
                                          <p:stCondLst>
                                            <p:cond delay="249"/>
                                          </p:stCondLst>
                                        </p:cTn>
                                        <p:tgtEl>
                                          <p:spTgt spid="11"/>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par>
                                <p:cTn id="24" presetID="42"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50"/>
                                        <p:tgtEl>
                                          <p:spTgt spid="13"/>
                                        </p:tgtEl>
                                      </p:cBhvr>
                                    </p:animEffect>
                                    <p:anim calcmode="lin" valueType="num">
                                      <p:cBhvr>
                                        <p:cTn id="27" dur="250" fill="hold"/>
                                        <p:tgtEl>
                                          <p:spTgt spid="13"/>
                                        </p:tgtEl>
                                        <p:attrNameLst>
                                          <p:attrName>ppt_x</p:attrName>
                                        </p:attrNameLst>
                                      </p:cBhvr>
                                      <p:tavLst>
                                        <p:tav tm="0">
                                          <p:val>
                                            <p:strVal val="#ppt_x"/>
                                          </p:val>
                                        </p:tav>
                                        <p:tav tm="100000">
                                          <p:val>
                                            <p:strVal val="#ppt_x"/>
                                          </p:val>
                                        </p:tav>
                                      </p:tavLst>
                                    </p:anim>
                                    <p:anim calcmode="lin" valueType="num">
                                      <p:cBhvr>
                                        <p:cTn id="28"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250"/>
                                        <p:tgtEl>
                                          <p:spTgt spid="15"/>
                                        </p:tgtEl>
                                      </p:cBhvr>
                                    </p:animEffect>
                                    <p:set>
                                      <p:cBhvr>
                                        <p:cTn id="33" dur="1" fill="hold">
                                          <p:stCondLst>
                                            <p:cond delay="249"/>
                                          </p:stCondLst>
                                        </p:cTn>
                                        <p:tgtEl>
                                          <p:spTgt spid="1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par>
                                <p:cTn id="40" presetID="42"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50"/>
                                        <p:tgtEl>
                                          <p:spTgt spid="22"/>
                                        </p:tgtEl>
                                      </p:cBhvr>
                                    </p:animEffect>
                                    <p:anim calcmode="lin" valueType="num">
                                      <p:cBhvr>
                                        <p:cTn id="43" dur="250" fill="hold"/>
                                        <p:tgtEl>
                                          <p:spTgt spid="22"/>
                                        </p:tgtEl>
                                        <p:attrNameLst>
                                          <p:attrName>ppt_x</p:attrName>
                                        </p:attrNameLst>
                                      </p:cBhvr>
                                      <p:tavLst>
                                        <p:tav tm="0">
                                          <p:val>
                                            <p:strVal val="#ppt_x"/>
                                          </p:val>
                                        </p:tav>
                                        <p:tav tm="100000">
                                          <p:val>
                                            <p:strVal val="#ppt_x"/>
                                          </p:val>
                                        </p:tav>
                                      </p:tavLst>
                                    </p:anim>
                                    <p:anim calcmode="lin" valueType="num">
                                      <p:cBhvr>
                                        <p:cTn id="44" dur="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250"/>
                                        <p:tgtEl>
                                          <p:spTgt spid="16"/>
                                        </p:tgtEl>
                                      </p:cBhvr>
                                    </p:animEffect>
                                    <p:set>
                                      <p:cBhvr>
                                        <p:cTn id="49" dur="1" fill="hold">
                                          <p:stCondLst>
                                            <p:cond delay="249"/>
                                          </p:stCondLst>
                                        </p:cTn>
                                        <p:tgtEl>
                                          <p:spTgt spid="16"/>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2"/>
                                        </p:tgtEl>
                                      </p:cBhvr>
                                    </p:animEffect>
                                    <p:set>
                                      <p:cBhvr>
                                        <p:cTn id="52" dur="1" fill="hold">
                                          <p:stCondLst>
                                            <p:cond delay="499"/>
                                          </p:stCondLst>
                                        </p:cTn>
                                        <p:tgtEl>
                                          <p:spTgt spid="22"/>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250"/>
                                        <p:tgtEl>
                                          <p:spTgt spid="17"/>
                                        </p:tgtEl>
                                      </p:cBhvr>
                                    </p:animEffect>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250"/>
                                        <p:tgtEl>
                                          <p:spTgt spid="19"/>
                                        </p:tgtEl>
                                      </p:cBhvr>
                                    </p:animEffect>
                                    <p:anim calcmode="lin" valueType="num">
                                      <p:cBhvr>
                                        <p:cTn id="59" dur="250" fill="hold"/>
                                        <p:tgtEl>
                                          <p:spTgt spid="19"/>
                                        </p:tgtEl>
                                        <p:attrNameLst>
                                          <p:attrName>ppt_x</p:attrName>
                                        </p:attrNameLst>
                                      </p:cBhvr>
                                      <p:tavLst>
                                        <p:tav tm="0">
                                          <p:val>
                                            <p:strVal val="#ppt_x"/>
                                          </p:val>
                                        </p:tav>
                                        <p:tav tm="100000">
                                          <p:val>
                                            <p:strVal val="#ppt_x"/>
                                          </p:val>
                                        </p:tav>
                                      </p:tavLst>
                                    </p:anim>
                                    <p:anim calcmode="lin" valueType="num">
                                      <p:cBhvr>
                                        <p:cTn id="60" dur="25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250"/>
                                        <p:tgtEl>
                                          <p:spTgt spid="17"/>
                                        </p:tgtEl>
                                      </p:cBhvr>
                                    </p:animEffect>
                                    <p:set>
                                      <p:cBhvr>
                                        <p:cTn id="65" dur="1" fill="hold">
                                          <p:stCondLst>
                                            <p:cond delay="249"/>
                                          </p:stCondLst>
                                        </p:cTn>
                                        <p:tgtEl>
                                          <p:spTgt spid="1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5" grpId="0" animBg="1"/>
      <p:bldP spid="15" grpId="1" animBg="1"/>
      <p:bldP spid="16" grpId="0" animBg="1"/>
      <p:bldP spid="16" grpId="1" animBg="1"/>
      <p:bldP spid="17" grpId="0" animBg="1"/>
      <p:bldP spid="17"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519112" y="1623427"/>
            <a:ext cx="11149013" cy="4694228"/>
          </a:xfrm>
          <a:prstGeom prst="rect">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smtClean="0">
              <a:gradFill>
                <a:gsLst>
                  <a:gs pos="0">
                    <a:schemeClr val="tx1"/>
                  </a:gs>
                  <a:gs pos="100000">
                    <a:schemeClr val="tx1"/>
                  </a:gs>
                </a:gsLst>
                <a:lin ang="5400000" scaled="0"/>
              </a:gradFill>
            </a:endParaRPr>
          </a:p>
        </p:txBody>
      </p:sp>
      <p:sp>
        <p:nvSpPr>
          <p:cNvPr id="7"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smtClean="0">
                <a:solidFill>
                  <a:schemeClr val="bg2"/>
                </a:solidFill>
              </a:rPr>
              <a:t>Multiplayer</a:t>
            </a:r>
            <a:br>
              <a:rPr lang="en-US" dirty="0" smtClean="0">
                <a:solidFill>
                  <a:schemeClr val="bg2"/>
                </a:solidFill>
              </a:rPr>
            </a:br>
            <a:r>
              <a:rPr lang="en-US" sz="2800" dirty="0" smtClean="0">
                <a:solidFill>
                  <a:schemeClr val="bg2"/>
                </a:solidFill>
                <a:latin typeface="+mn-lt"/>
              </a:rPr>
              <a:t>Information Exchange</a:t>
            </a:r>
          </a:p>
          <a:p>
            <a:r>
              <a:rPr lang="en-US" sz="3600" dirty="0" smtClean="0">
                <a:solidFill>
                  <a:schemeClr val="bg2"/>
                </a:solidFill>
                <a:latin typeface="+mn-lt"/>
              </a:rPr>
              <a:t/>
            </a:r>
            <a:br>
              <a:rPr lang="en-US" sz="3600" dirty="0" smtClean="0">
                <a:solidFill>
                  <a:schemeClr val="bg2"/>
                </a:solidFill>
                <a:latin typeface="+mn-lt"/>
              </a:rPr>
            </a:br>
            <a:endParaRPr lang="en-US" sz="1400" dirty="0">
              <a:solidFill>
                <a:schemeClr val="bg2"/>
              </a:solidFill>
              <a:latin typeface="+mn-lt"/>
            </a:endParaRPr>
          </a:p>
        </p:txBody>
      </p:sp>
      <p:sp>
        <p:nvSpPr>
          <p:cNvPr id="9" name="Rectangle 8"/>
          <p:cNvSpPr/>
          <p:nvPr/>
        </p:nvSpPr>
        <p:spPr bwMode="auto">
          <a:xfrm>
            <a:off x="519111" y="3486149"/>
            <a:ext cx="11149011" cy="313285"/>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chemeClr val="tx1"/>
                  </a:gs>
                  <a:gs pos="100000">
                    <a:schemeClr val="tx1"/>
                  </a:gs>
                </a:gsLst>
                <a:lin ang="5400000" scaled="0"/>
              </a:gradFill>
            </a:endParaRPr>
          </a:p>
        </p:txBody>
      </p:sp>
      <p:sp>
        <p:nvSpPr>
          <p:cNvPr id="10" name="Rectangle 9"/>
          <p:cNvSpPr/>
          <p:nvPr/>
        </p:nvSpPr>
        <p:spPr bwMode="auto">
          <a:xfrm>
            <a:off x="519110" y="3841933"/>
            <a:ext cx="11149011" cy="313285"/>
          </a:xfrm>
          <a:prstGeom prst="rect">
            <a:avLst/>
          </a:prstGeom>
          <a:solidFill>
            <a:srgbClr val="FBF9BB"/>
          </a:solidFill>
          <a:ln>
            <a:solidFill>
              <a:srgbClr val="DED90C"/>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400" dirty="0">
              <a:gradFill>
                <a:gsLst>
                  <a:gs pos="0">
                    <a:schemeClr val="tx1"/>
                  </a:gs>
                  <a:gs pos="100000">
                    <a:schemeClr val="tx1"/>
                  </a:gs>
                </a:gsLst>
                <a:lin ang="5400000" scaled="0"/>
              </a:gradFill>
            </a:endParaRPr>
          </a:p>
        </p:txBody>
      </p:sp>
      <p:sp>
        <p:nvSpPr>
          <p:cNvPr id="8" name="Text Placeholder 2"/>
          <p:cNvSpPr txBox="1">
            <a:spLocks/>
          </p:cNvSpPr>
          <p:nvPr/>
        </p:nvSpPr>
        <p:spPr>
          <a:xfrm>
            <a:off x="519111" y="1623427"/>
            <a:ext cx="10693402" cy="3016210"/>
          </a:xfrm>
          <a:prstGeom prst="rect">
            <a:avLst/>
          </a:prstGeom>
          <a:noFill/>
        </p:spPr>
        <p:txBody>
          <a:bodyPr vert="horz" wrap="square" lIns="91440" tIns="91440" rIns="91440" bIns="91440" rtlCol="0">
            <a:sp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indent="0">
              <a:lnSpc>
                <a:spcPct val="115000"/>
              </a:lnSpc>
              <a:spcBef>
                <a:spcPts val="0"/>
              </a:spcBef>
              <a:spcAft>
                <a:spcPts val="0"/>
              </a:spcAft>
              <a:buNone/>
            </a:pPr>
            <a:r>
              <a:rPr lang="en-US" sz="2000" dirty="0">
                <a:solidFill>
                  <a:srgbClr val="0000FF"/>
                </a:solidFill>
                <a:latin typeface="Consolas"/>
                <a:ea typeface="Calibri"/>
                <a:cs typeface="Arial"/>
              </a:rPr>
              <a:t>private</a:t>
            </a:r>
            <a:r>
              <a:rPr lang="en-US" sz="2000" dirty="0">
                <a:solidFill>
                  <a:srgbClr val="000000"/>
                </a:solidFill>
                <a:latin typeface="Consolas"/>
                <a:ea typeface="Calibri"/>
                <a:cs typeface="Arial"/>
              </a:rPr>
              <a:t> </a:t>
            </a:r>
            <a:r>
              <a:rPr lang="en-US" sz="2000" dirty="0">
                <a:solidFill>
                  <a:srgbClr val="0000FF"/>
                </a:solidFill>
                <a:latin typeface="Consolas"/>
                <a:ea typeface="Calibri"/>
                <a:cs typeface="Arial"/>
              </a:rPr>
              <a:t>void</a:t>
            </a:r>
            <a:r>
              <a:rPr lang="en-US" sz="2000" dirty="0">
                <a:solidFill>
                  <a:srgbClr val="000000"/>
                </a:solidFill>
                <a:latin typeface="Consolas"/>
                <a:ea typeface="Calibri"/>
                <a:cs typeface="Arial"/>
              </a:rPr>
              <a:t> </a:t>
            </a:r>
            <a:r>
              <a:rPr lang="en-US" sz="2000" dirty="0" err="1" smtClean="0">
                <a:solidFill>
                  <a:srgbClr val="000000"/>
                </a:solidFill>
                <a:latin typeface="Consolas"/>
                <a:ea typeface="Calibri"/>
                <a:cs typeface="Arial"/>
              </a:rPr>
              <a:t>JoinMultiplayerSessionComplete</a:t>
            </a:r>
            <a:r>
              <a:rPr lang="en-US" sz="2000" dirty="0" smtClean="0">
                <a:solidFill>
                  <a:srgbClr val="000000"/>
                </a:solidFill>
                <a:latin typeface="Consolas"/>
                <a:ea typeface="Calibri"/>
                <a:cs typeface="Arial"/>
              </a:rPr>
              <a:t> </a:t>
            </a:r>
          </a:p>
          <a:p>
            <a:pPr marL="0" marR="0" indent="0">
              <a:lnSpc>
                <a:spcPct val="115000"/>
              </a:lnSpc>
              <a:spcBef>
                <a:spcPts val="0"/>
              </a:spcBef>
              <a:spcAft>
                <a:spcPts val="0"/>
              </a:spcAft>
              <a:buNone/>
            </a:pPr>
            <a:r>
              <a:rPr lang="en-US" sz="2000" dirty="0">
                <a:solidFill>
                  <a:srgbClr val="000000"/>
                </a:solidFill>
                <a:latin typeface="Consolas"/>
                <a:ea typeface="Calibri"/>
                <a:cs typeface="Arial"/>
              </a:rPr>
              <a:t>	</a:t>
            </a:r>
            <a:r>
              <a:rPr lang="en-US" sz="2000" dirty="0" smtClean="0">
                <a:solidFill>
                  <a:srgbClr val="000000"/>
                </a:solidFill>
                <a:latin typeface="Consolas"/>
                <a:ea typeface="Calibri"/>
                <a:cs typeface="Arial"/>
              </a:rPr>
              <a:t>			     (</a:t>
            </a:r>
            <a:r>
              <a:rPr lang="en-US" sz="2000" dirty="0" err="1">
                <a:solidFill>
                  <a:srgbClr val="2B91AF"/>
                </a:solidFill>
                <a:latin typeface="Consolas"/>
                <a:ea typeface="Calibri"/>
                <a:cs typeface="Arial"/>
              </a:rPr>
              <a:t>IAsyncOperation</a:t>
            </a:r>
            <a:r>
              <a:rPr lang="en-US" sz="2000" dirty="0">
                <a:solidFill>
                  <a:srgbClr val="000000"/>
                </a:solidFill>
                <a:latin typeface="Consolas"/>
                <a:ea typeface="Calibri"/>
                <a:cs typeface="Arial"/>
              </a:rPr>
              <a:t>&lt;</a:t>
            </a:r>
            <a:r>
              <a:rPr lang="en-US" sz="2000" dirty="0" err="1">
                <a:solidFill>
                  <a:srgbClr val="2B91AF"/>
                </a:solidFill>
                <a:latin typeface="Consolas"/>
                <a:ea typeface="Calibri"/>
                <a:cs typeface="Arial"/>
              </a:rPr>
              <a:t>IMultiplayerSession</a:t>
            </a:r>
            <a:r>
              <a:rPr lang="en-US" sz="2000" dirty="0">
                <a:solidFill>
                  <a:srgbClr val="000000"/>
                </a:solidFill>
                <a:latin typeface="Consolas"/>
                <a:ea typeface="Calibri"/>
                <a:cs typeface="Arial"/>
              </a:rPr>
              <a:t>&gt; </a:t>
            </a:r>
            <a:r>
              <a:rPr lang="en-US" sz="2000" dirty="0" err="1">
                <a:solidFill>
                  <a:srgbClr val="000000"/>
                </a:solidFill>
                <a:latin typeface="Consolas"/>
                <a:ea typeface="Calibri"/>
                <a:cs typeface="Arial"/>
              </a:rPr>
              <a:t>async</a:t>
            </a:r>
            <a:r>
              <a:rPr lang="en-US" sz="2000" dirty="0">
                <a:solidFill>
                  <a:srgbClr val="000000"/>
                </a:solidFill>
                <a:latin typeface="Consolas"/>
                <a:ea typeface="Calibri"/>
                <a:cs typeface="Arial"/>
              </a:rPr>
              <a:t>)</a:t>
            </a:r>
            <a:endParaRPr lang="en-US" sz="2800" dirty="0">
              <a:latin typeface="Calibri"/>
              <a:ea typeface="Calibri"/>
              <a:cs typeface="Arial"/>
            </a:endParaRPr>
          </a:p>
          <a:p>
            <a:pPr marL="0" marR="0" indent="0">
              <a:lnSpc>
                <a:spcPct val="115000"/>
              </a:lnSpc>
              <a:spcBef>
                <a:spcPts val="0"/>
              </a:spcBef>
              <a:spcAft>
                <a:spcPts val="0"/>
              </a:spcAft>
              <a:buNone/>
            </a:pPr>
            <a:r>
              <a:rPr lang="en-US" sz="2000" dirty="0" smtClean="0">
                <a:solidFill>
                  <a:srgbClr val="000000"/>
                </a:solidFill>
                <a:latin typeface="Consolas"/>
                <a:ea typeface="Calibri"/>
                <a:cs typeface="Arial"/>
              </a:rPr>
              <a:t>{</a:t>
            </a:r>
            <a:endParaRPr lang="en-US" sz="2800" dirty="0" smtClean="0">
              <a:latin typeface="Calibri"/>
              <a:ea typeface="Calibri"/>
              <a:cs typeface="Arial"/>
            </a:endParaRPr>
          </a:p>
          <a:p>
            <a:pPr marL="0" marR="0" indent="0">
              <a:lnSpc>
                <a:spcPct val="115000"/>
              </a:lnSpc>
              <a:spcBef>
                <a:spcPts val="0"/>
              </a:spcBef>
              <a:spcAft>
                <a:spcPts val="0"/>
              </a:spcAft>
              <a:buNone/>
            </a:pPr>
            <a:r>
              <a:rPr lang="en-US" sz="2000" dirty="0" smtClean="0">
                <a:solidFill>
                  <a:srgbClr val="0000FF"/>
                </a:solidFill>
                <a:latin typeface="Consolas"/>
                <a:ea typeface="Calibri"/>
                <a:cs typeface="Arial"/>
              </a:rPr>
              <a:t>	</a:t>
            </a:r>
            <a:r>
              <a:rPr lang="en-US" sz="2000" dirty="0" err="1" smtClean="0">
                <a:solidFill>
                  <a:srgbClr val="0000FF"/>
                </a:solidFill>
                <a:latin typeface="Consolas"/>
                <a:ea typeface="Calibri"/>
                <a:cs typeface="Arial"/>
              </a:rPr>
              <a:t>this</a:t>
            </a:r>
            <a:r>
              <a:rPr lang="en-US" sz="2000" dirty="0" err="1" smtClean="0">
                <a:solidFill>
                  <a:srgbClr val="000000"/>
                </a:solidFill>
                <a:latin typeface="Consolas"/>
                <a:ea typeface="Calibri"/>
                <a:cs typeface="Arial"/>
              </a:rPr>
              <a:t>.session</a:t>
            </a:r>
            <a:r>
              <a:rPr lang="en-US" sz="2000" dirty="0" smtClean="0">
                <a:solidFill>
                  <a:srgbClr val="000000"/>
                </a:solidFill>
                <a:latin typeface="Consolas"/>
                <a:ea typeface="Calibri"/>
                <a:cs typeface="Arial"/>
              </a:rPr>
              <a:t> </a:t>
            </a:r>
            <a:r>
              <a:rPr lang="en-US" sz="2000" dirty="0">
                <a:solidFill>
                  <a:srgbClr val="000000"/>
                </a:solidFill>
                <a:latin typeface="Consolas"/>
                <a:ea typeface="Calibri"/>
                <a:cs typeface="Arial"/>
              </a:rPr>
              <a:t>= </a:t>
            </a:r>
            <a:r>
              <a:rPr lang="en-US" sz="2000" dirty="0" err="1">
                <a:solidFill>
                  <a:srgbClr val="000000"/>
                </a:solidFill>
                <a:latin typeface="Consolas"/>
                <a:ea typeface="Calibri"/>
                <a:cs typeface="Arial"/>
              </a:rPr>
              <a:t>async.GetResults</a:t>
            </a:r>
            <a:r>
              <a:rPr lang="en-US" sz="2000" dirty="0">
                <a:solidFill>
                  <a:srgbClr val="000000"/>
                </a:solidFill>
                <a:latin typeface="Consolas"/>
                <a:ea typeface="Calibri"/>
                <a:cs typeface="Arial"/>
              </a:rPr>
              <a:t>();</a:t>
            </a:r>
            <a:endParaRPr lang="en-US" sz="2800" dirty="0">
              <a:latin typeface="Calibri"/>
              <a:ea typeface="Calibri"/>
              <a:cs typeface="Arial"/>
            </a:endParaRPr>
          </a:p>
          <a:p>
            <a:pPr marL="0" marR="0" indent="0">
              <a:lnSpc>
                <a:spcPct val="115000"/>
              </a:lnSpc>
              <a:spcBef>
                <a:spcPts val="0"/>
              </a:spcBef>
              <a:spcAft>
                <a:spcPts val="0"/>
              </a:spcAft>
              <a:buNone/>
            </a:pPr>
            <a:r>
              <a:rPr lang="en-US" sz="2000" dirty="0">
                <a:solidFill>
                  <a:srgbClr val="000000"/>
                </a:solidFill>
                <a:latin typeface="Consolas"/>
                <a:ea typeface="Calibri"/>
                <a:cs typeface="Arial"/>
              </a:rPr>
              <a:t> </a:t>
            </a:r>
            <a:endParaRPr lang="en-US" sz="2800" dirty="0">
              <a:latin typeface="Calibri"/>
              <a:ea typeface="Calibri"/>
              <a:cs typeface="Arial"/>
            </a:endParaRPr>
          </a:p>
          <a:p>
            <a:pPr marL="0" marR="0" indent="0">
              <a:lnSpc>
                <a:spcPct val="115000"/>
              </a:lnSpc>
              <a:spcBef>
                <a:spcPts val="0"/>
              </a:spcBef>
              <a:spcAft>
                <a:spcPts val="0"/>
              </a:spcAft>
              <a:buNone/>
            </a:pPr>
            <a:r>
              <a:rPr lang="en-US" sz="2000" dirty="0">
                <a:solidFill>
                  <a:srgbClr val="000000"/>
                </a:solidFill>
                <a:latin typeface="Consolas"/>
                <a:ea typeface="Calibri"/>
                <a:cs typeface="Arial"/>
              </a:rPr>
              <a:t>       </a:t>
            </a:r>
            <a:r>
              <a:rPr lang="en-US" sz="2000" dirty="0" err="1" smtClean="0">
                <a:solidFill>
                  <a:srgbClr val="2B91AF"/>
                </a:solidFill>
                <a:latin typeface="Consolas"/>
                <a:ea typeface="Calibri"/>
                <a:cs typeface="Arial"/>
              </a:rPr>
              <a:t>IRandomAccessStream</a:t>
            </a:r>
            <a:r>
              <a:rPr lang="en-US" sz="2000" dirty="0" smtClean="0">
                <a:solidFill>
                  <a:srgbClr val="000000"/>
                </a:solidFill>
                <a:latin typeface="Consolas"/>
                <a:ea typeface="Calibri"/>
                <a:cs typeface="Arial"/>
              </a:rPr>
              <a:t> </a:t>
            </a:r>
            <a:r>
              <a:rPr lang="en-US" sz="2000" dirty="0">
                <a:solidFill>
                  <a:srgbClr val="000000"/>
                </a:solidFill>
                <a:latin typeface="Consolas"/>
                <a:ea typeface="Calibri"/>
                <a:cs typeface="Arial"/>
              </a:rPr>
              <a:t>data = </a:t>
            </a:r>
            <a:r>
              <a:rPr lang="en-US" sz="2000" dirty="0" err="1">
                <a:solidFill>
                  <a:srgbClr val="0000FF"/>
                </a:solidFill>
                <a:latin typeface="Consolas"/>
                <a:ea typeface="Calibri"/>
                <a:cs typeface="Arial"/>
              </a:rPr>
              <a:t>this</a:t>
            </a:r>
            <a:r>
              <a:rPr lang="en-US" sz="2000" dirty="0" err="1">
                <a:solidFill>
                  <a:srgbClr val="000000"/>
                </a:solidFill>
                <a:latin typeface="Consolas"/>
                <a:ea typeface="Calibri"/>
                <a:cs typeface="Arial"/>
              </a:rPr>
              <a:t>.CreateDataStream</a:t>
            </a:r>
            <a:r>
              <a:rPr lang="en-US" sz="2000" dirty="0">
                <a:solidFill>
                  <a:srgbClr val="000000"/>
                </a:solidFill>
                <a:latin typeface="Consolas"/>
                <a:ea typeface="Calibri"/>
                <a:cs typeface="Arial"/>
              </a:rPr>
              <a:t>("e4 e5");</a:t>
            </a:r>
          </a:p>
          <a:p>
            <a:pPr marL="0" marR="0" indent="0">
              <a:lnSpc>
                <a:spcPct val="115000"/>
              </a:lnSpc>
              <a:spcBef>
                <a:spcPts val="0"/>
              </a:spcBef>
              <a:spcAft>
                <a:spcPts val="0"/>
              </a:spcAft>
              <a:buNone/>
            </a:pPr>
            <a:r>
              <a:rPr lang="en-US" sz="2000" dirty="0">
                <a:solidFill>
                  <a:srgbClr val="000000"/>
                </a:solidFill>
                <a:latin typeface="Consolas"/>
                <a:ea typeface="Calibri"/>
                <a:cs typeface="Arial"/>
              </a:rPr>
              <a:t>      </a:t>
            </a:r>
            <a:r>
              <a:rPr lang="en-US" sz="2000" dirty="0" smtClean="0">
                <a:solidFill>
                  <a:srgbClr val="000000"/>
                </a:solidFill>
                <a:latin typeface="Consolas"/>
                <a:ea typeface="Calibri"/>
                <a:cs typeface="Arial"/>
              </a:rPr>
              <a:t> </a:t>
            </a:r>
            <a:r>
              <a:rPr lang="en-US" sz="2000" dirty="0" err="1" smtClean="0">
                <a:solidFill>
                  <a:srgbClr val="0000FF"/>
                </a:solidFill>
                <a:latin typeface="Consolas"/>
                <a:ea typeface="Calibri"/>
                <a:cs typeface="Arial"/>
              </a:rPr>
              <a:t>this</a:t>
            </a:r>
            <a:r>
              <a:rPr lang="en-US" sz="2000" dirty="0" err="1" smtClean="0">
                <a:solidFill>
                  <a:srgbClr val="000000"/>
                </a:solidFill>
                <a:latin typeface="Consolas"/>
                <a:ea typeface="Calibri"/>
                <a:cs typeface="Arial"/>
              </a:rPr>
              <a:t>.session.PostGameMessageAsync</a:t>
            </a:r>
            <a:r>
              <a:rPr lang="en-US" sz="2000" dirty="0" smtClean="0">
                <a:solidFill>
                  <a:srgbClr val="000000"/>
                </a:solidFill>
                <a:latin typeface="Consolas"/>
                <a:ea typeface="Calibri"/>
                <a:cs typeface="Arial"/>
              </a:rPr>
              <a:t>(0</a:t>
            </a:r>
            <a:r>
              <a:rPr lang="en-US" sz="2000" dirty="0">
                <a:solidFill>
                  <a:srgbClr val="000000"/>
                </a:solidFill>
                <a:latin typeface="Consolas"/>
                <a:ea typeface="Calibri"/>
                <a:cs typeface="Arial"/>
              </a:rPr>
              <a:t>, </a:t>
            </a:r>
            <a:r>
              <a:rPr lang="en-US" sz="2000" dirty="0">
                <a:solidFill>
                  <a:srgbClr val="0000FF"/>
                </a:solidFill>
                <a:latin typeface="Consolas"/>
                <a:ea typeface="Calibri"/>
                <a:cs typeface="Arial"/>
              </a:rPr>
              <a:t>false</a:t>
            </a:r>
            <a:r>
              <a:rPr lang="en-US" sz="2000" dirty="0">
                <a:solidFill>
                  <a:srgbClr val="000000"/>
                </a:solidFill>
                <a:latin typeface="Consolas"/>
                <a:ea typeface="Calibri"/>
                <a:cs typeface="Arial"/>
              </a:rPr>
              <a:t>, 0, data);</a:t>
            </a:r>
            <a:endParaRPr lang="en-US" sz="2800" dirty="0">
              <a:latin typeface="Calibri"/>
              <a:ea typeface="Calibri"/>
              <a:cs typeface="Arial"/>
            </a:endParaRPr>
          </a:p>
          <a:p>
            <a:pPr marL="0" marR="0" indent="0">
              <a:lnSpc>
                <a:spcPct val="115000"/>
              </a:lnSpc>
              <a:spcBef>
                <a:spcPts val="0"/>
              </a:spcBef>
              <a:spcAft>
                <a:spcPts val="0"/>
              </a:spcAft>
              <a:buNone/>
            </a:pPr>
            <a:r>
              <a:rPr lang="en-US" sz="2000" dirty="0" smtClean="0">
                <a:solidFill>
                  <a:srgbClr val="000000"/>
                </a:solidFill>
                <a:latin typeface="Consolas"/>
                <a:ea typeface="Calibri"/>
                <a:cs typeface="Arial"/>
              </a:rPr>
              <a:t>}</a:t>
            </a:r>
            <a:endParaRPr lang="en-US" sz="2800" dirty="0">
              <a:effectLst/>
              <a:latin typeface="Calibri"/>
              <a:ea typeface="Calibri"/>
              <a:cs typeface="Arial"/>
            </a:endParaRPr>
          </a:p>
        </p:txBody>
      </p:sp>
      <p:grpSp>
        <p:nvGrpSpPr>
          <p:cNvPr id="11" name="Group 10"/>
          <p:cNvGrpSpPr/>
          <p:nvPr/>
        </p:nvGrpSpPr>
        <p:grpSpPr>
          <a:xfrm>
            <a:off x="5704115" y="2769326"/>
            <a:ext cx="5045936" cy="774894"/>
            <a:chOff x="6252834" y="713474"/>
            <a:chExt cx="5045936" cy="774894"/>
          </a:xfrm>
          <a:solidFill>
            <a:srgbClr val="65BC46"/>
          </a:solidFill>
        </p:grpSpPr>
        <p:sp>
          <p:nvSpPr>
            <p:cNvPr id="12" name="Isosceles Triangle 11"/>
            <p:cNvSpPr/>
            <p:nvPr/>
          </p:nvSpPr>
          <p:spPr>
            <a:xfrm rot="10800000" flipH="1">
              <a:off x="8135267" y="1217257"/>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13" name="Rectangle 12"/>
            <p:cNvSpPr/>
            <p:nvPr/>
          </p:nvSpPr>
          <p:spPr>
            <a:xfrm>
              <a:off x="6252834" y="713474"/>
              <a:ext cx="5045936" cy="50378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Create a </a:t>
              </a:r>
              <a:r>
                <a:rPr lang="en-US" sz="1600" b="1" dirty="0" err="1" smtClean="0">
                  <a:latin typeface="Segoe UI" pitchFamily="34" charset="0"/>
                  <a:ea typeface="Segoe UI" pitchFamily="34" charset="0"/>
                  <a:cs typeface="Segoe UI" pitchFamily="34" charset="0"/>
                </a:rPr>
                <a:t>RandomAccessStream</a:t>
              </a:r>
              <a:r>
                <a:rPr lang="en-US" sz="1600" b="1" dirty="0" smtClean="0">
                  <a:latin typeface="Segoe UI" pitchFamily="34" charset="0"/>
                  <a:ea typeface="Segoe UI" pitchFamily="34" charset="0"/>
                  <a:cs typeface="Segoe UI" pitchFamily="34" charset="0"/>
                </a:rPr>
                <a:t> to send data between session members</a:t>
              </a:r>
              <a:endParaRPr lang="en-US" sz="1600" b="1" dirty="0">
                <a:latin typeface="Segoe UI" pitchFamily="34" charset="0"/>
                <a:ea typeface="Segoe UI" pitchFamily="34" charset="0"/>
                <a:cs typeface="Segoe UI" pitchFamily="34" charset="0"/>
              </a:endParaRPr>
            </a:p>
          </p:txBody>
        </p:sp>
      </p:grpSp>
      <p:grpSp>
        <p:nvGrpSpPr>
          <p:cNvPr id="14" name="Group 13"/>
          <p:cNvGrpSpPr/>
          <p:nvPr/>
        </p:nvGrpSpPr>
        <p:grpSpPr>
          <a:xfrm>
            <a:off x="5460809" y="4089526"/>
            <a:ext cx="3578260" cy="584829"/>
            <a:chOff x="6252834" y="442363"/>
            <a:chExt cx="3578260" cy="584829"/>
          </a:xfrm>
          <a:solidFill>
            <a:srgbClr val="65BC46"/>
          </a:solidFill>
        </p:grpSpPr>
        <p:sp>
          <p:nvSpPr>
            <p:cNvPr id="15" name="Isosceles Triangle 14"/>
            <p:cNvSpPr/>
            <p:nvPr/>
          </p:nvSpPr>
          <p:spPr>
            <a:xfrm rot="10800000" flipH="1" flipV="1">
              <a:off x="9019108" y="442363"/>
              <a:ext cx="203334" cy="271111"/>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endParaRPr lang="en-US" sz="1200" b="1" dirty="0" smtClean="0">
                <a:solidFill>
                  <a:schemeClr val="bg1"/>
                </a:solidFill>
                <a:latin typeface="Segoe UI" pitchFamily="34" charset="0"/>
                <a:ea typeface="Segoe UI" pitchFamily="34" charset="0"/>
                <a:cs typeface="Segoe UI" pitchFamily="34" charset="0"/>
              </a:endParaRPr>
            </a:p>
          </p:txBody>
        </p:sp>
        <p:sp>
          <p:nvSpPr>
            <p:cNvPr id="16" name="Rectangle 15"/>
            <p:cNvSpPr/>
            <p:nvPr/>
          </p:nvSpPr>
          <p:spPr>
            <a:xfrm>
              <a:off x="6252834" y="713474"/>
              <a:ext cx="3578260" cy="3137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latin typeface="Segoe UI" pitchFamily="34" charset="0"/>
                  <a:ea typeface="Segoe UI" pitchFamily="34" charset="0"/>
                  <a:cs typeface="Segoe UI" pitchFamily="34" charset="0"/>
                </a:rPr>
                <a:t>Post data to all session members</a:t>
              </a:r>
              <a:endParaRPr lang="en-US" sz="1600" b="1" dirty="0">
                <a:latin typeface="Segoe UI" pitchFamily="34" charset="0"/>
                <a:ea typeface="Segoe UI" pitchFamily="34" charset="0"/>
                <a:cs typeface="Segoe UI" pitchFamily="34" charset="0"/>
              </a:endParaRPr>
            </a:p>
          </p:txBody>
        </p:sp>
      </p:grpSp>
    </p:spTree>
    <p:extLst>
      <p:ext uri="{BB962C8B-B14F-4D97-AF65-F5344CB8AC3E}">
        <p14:creationId xmlns:p14="http://schemas.microsoft.com/office/powerpoint/2010/main" val="3669381070"/>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anim calcmode="lin" valueType="num">
                                      <p:cBhvr>
                                        <p:cTn id="11" dur="250" fill="hold"/>
                                        <p:tgtEl>
                                          <p:spTgt spid="11"/>
                                        </p:tgtEl>
                                        <p:attrNameLst>
                                          <p:attrName>ppt_x</p:attrName>
                                        </p:attrNameLst>
                                      </p:cBhvr>
                                      <p:tavLst>
                                        <p:tav tm="0">
                                          <p:val>
                                            <p:strVal val="#ppt_x"/>
                                          </p:val>
                                        </p:tav>
                                        <p:tav tm="100000">
                                          <p:val>
                                            <p:strVal val="#ppt_x"/>
                                          </p:val>
                                        </p:tav>
                                      </p:tavLst>
                                    </p:anim>
                                    <p:anim calcmode="lin" valueType="num">
                                      <p:cBhvr>
                                        <p:cTn id="12"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250"/>
                                        <p:tgtEl>
                                          <p:spTgt spid="9"/>
                                        </p:tgtEl>
                                      </p:cBhvr>
                                    </p:animEffect>
                                    <p:set>
                                      <p:cBhvr>
                                        <p:cTn id="17" dur="1" fill="hold">
                                          <p:stCondLst>
                                            <p:cond delay="249"/>
                                          </p:stCondLst>
                                        </p:cTn>
                                        <p:tgtEl>
                                          <p:spTgt spid="9"/>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50"/>
                                        <p:tgtEl>
                                          <p:spTgt spid="10"/>
                                        </p:tgtEl>
                                      </p:cBhvr>
                                    </p:animEffect>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50"/>
                                        <p:tgtEl>
                                          <p:spTgt spid="14"/>
                                        </p:tgtEl>
                                      </p:cBhvr>
                                    </p:animEffect>
                                    <p:anim calcmode="lin" valueType="num">
                                      <p:cBhvr>
                                        <p:cTn id="27" dur="250" fill="hold"/>
                                        <p:tgtEl>
                                          <p:spTgt spid="14"/>
                                        </p:tgtEl>
                                        <p:attrNameLst>
                                          <p:attrName>ppt_x</p:attrName>
                                        </p:attrNameLst>
                                      </p:cBhvr>
                                      <p:tavLst>
                                        <p:tav tm="0">
                                          <p:val>
                                            <p:strVal val="#ppt_x"/>
                                          </p:val>
                                        </p:tav>
                                        <p:tav tm="100000">
                                          <p:val>
                                            <p:strVal val="#ppt_x"/>
                                          </p:val>
                                        </p:tav>
                                      </p:tavLst>
                                    </p:anim>
                                    <p:anim calcmode="lin" valueType="num">
                                      <p:cBhvr>
                                        <p:cTn id="28"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519112" y="228600"/>
            <a:ext cx="11149013" cy="1107996"/>
          </a:xfrm>
          <a:prstGeom prst="rect">
            <a:avLst/>
          </a:prstGeom>
        </p:spPr>
        <p:txBody>
          <a:bodyPr/>
          <a:lst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b="1" dirty="0">
                <a:solidFill>
                  <a:schemeClr val="tx1"/>
                </a:solidFill>
              </a:rPr>
              <a:t>Xbox LIVE Developer Platform Interfaces</a:t>
            </a:r>
            <a:r>
              <a:rPr lang="en-US" dirty="0" smtClean="0">
                <a:solidFill>
                  <a:schemeClr val="tx1"/>
                </a:solidFill>
              </a:rPr>
              <a:t/>
            </a:r>
            <a:br>
              <a:rPr lang="en-US" dirty="0" smtClean="0">
                <a:solidFill>
                  <a:schemeClr val="tx1"/>
                </a:solidFill>
              </a:rPr>
            </a:br>
            <a:r>
              <a:rPr lang="en-US" sz="2800" dirty="0" smtClean="0">
                <a:solidFill>
                  <a:schemeClr val="tx1"/>
                </a:solidFill>
                <a:latin typeface="+mn-lt"/>
              </a:rPr>
              <a:t>Best Practices</a:t>
            </a:r>
          </a:p>
          <a:p>
            <a:r>
              <a:rPr lang="en-US" sz="3600" dirty="0" smtClean="0">
                <a:solidFill>
                  <a:schemeClr val="tx1"/>
                </a:solidFill>
                <a:latin typeface="+mn-lt"/>
              </a:rPr>
              <a:t/>
            </a:r>
            <a:br>
              <a:rPr lang="en-US" sz="3600" dirty="0" smtClean="0">
                <a:solidFill>
                  <a:schemeClr val="tx1"/>
                </a:solidFill>
                <a:latin typeface="+mn-lt"/>
              </a:rPr>
            </a:br>
            <a:endParaRPr lang="en-US" sz="1400" dirty="0">
              <a:solidFill>
                <a:schemeClr val="tx1"/>
              </a:solidFill>
              <a:latin typeface="+mn-lt"/>
            </a:endParaRPr>
          </a:p>
        </p:txBody>
      </p:sp>
      <p:sp>
        <p:nvSpPr>
          <p:cNvPr id="17" name="Rectangle 16"/>
          <p:cNvSpPr/>
          <p:nvPr/>
        </p:nvSpPr>
        <p:spPr>
          <a:xfrm>
            <a:off x="519112" y="1785200"/>
            <a:ext cx="5574506" cy="738380"/>
          </a:xfrm>
          <a:prstGeom prst="rect">
            <a:avLst/>
          </a:prstGeom>
          <a:solidFill>
            <a:srgbClr val="65BC46"/>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r>
              <a:rPr lang="en-US" sz="2400" dirty="0" smtClean="0"/>
              <a:t>Xbox LIVE Service (REST)</a:t>
            </a:r>
            <a:endParaRPr lang="en-US" sz="2400" dirty="0"/>
          </a:p>
        </p:txBody>
      </p:sp>
      <p:sp>
        <p:nvSpPr>
          <p:cNvPr id="18" name="Rectangle 17"/>
          <p:cNvSpPr/>
          <p:nvPr/>
        </p:nvSpPr>
        <p:spPr>
          <a:xfrm>
            <a:off x="6103539" y="1785200"/>
            <a:ext cx="5574506" cy="738380"/>
          </a:xfrm>
          <a:prstGeom prst="rect">
            <a:avLst/>
          </a:prstGeom>
          <a:solidFill>
            <a:srgbClr val="0087FF"/>
          </a:solidFill>
          <a:ln>
            <a:noFill/>
          </a:ln>
          <a:effectLst/>
        </p:spPr>
        <p:style>
          <a:lnRef idx="3">
            <a:schemeClr val="lt1"/>
          </a:lnRef>
          <a:fillRef idx="1">
            <a:schemeClr val="accent2"/>
          </a:fillRef>
          <a:effectRef idx="1">
            <a:schemeClr val="accent2"/>
          </a:effectRef>
          <a:fontRef idx="minor">
            <a:schemeClr val="lt1"/>
          </a:fontRef>
        </p:style>
        <p:txBody>
          <a:bodyPr rtlCol="0" anchor="ctr"/>
          <a:lstStyle/>
          <a:p>
            <a:r>
              <a:rPr lang="en-US" sz="2400" dirty="0" smtClean="0"/>
              <a:t>Xbox LIVE on Windows Runtime</a:t>
            </a:r>
            <a:endParaRPr lang="en-US" sz="2400" dirty="0"/>
          </a:p>
        </p:txBody>
      </p:sp>
      <p:sp>
        <p:nvSpPr>
          <p:cNvPr id="19" name="Rectangle 18"/>
          <p:cNvSpPr/>
          <p:nvPr/>
        </p:nvSpPr>
        <p:spPr>
          <a:xfrm>
            <a:off x="519112" y="2523580"/>
            <a:ext cx="5574506" cy="3426579"/>
          </a:xfrm>
          <a:prstGeom prst="rect">
            <a:avLst/>
          </a:prstGeom>
          <a:solidFill>
            <a:srgbClr val="D4E9BD"/>
          </a:solidFill>
        </p:spPr>
        <p:txBody>
          <a:bodyPr wrap="square">
            <a:spAutoFit/>
          </a:bodyPr>
          <a:lstStyle/>
          <a:p>
            <a:pPr marL="285750" indent="-285750">
              <a:lnSpc>
                <a:spcPts val="2600"/>
              </a:lnSpc>
              <a:buFont typeface="Wingdings" pitchFamily="2" charset="2"/>
              <a:buChar char="ü"/>
            </a:pPr>
            <a:r>
              <a:rPr lang="en-US" sz="2000" dirty="0">
                <a:solidFill>
                  <a:schemeClr val="bg2"/>
                </a:solidFill>
                <a:latin typeface="Segoe UI" pitchFamily="34" charset="0"/>
                <a:ea typeface="Segoe UI" pitchFamily="34" charset="0"/>
                <a:cs typeface="Segoe UI" pitchFamily="34" charset="0"/>
              </a:rPr>
              <a:t>Designed for </a:t>
            </a:r>
            <a:r>
              <a:rPr lang="en-US" sz="2000" dirty="0" smtClean="0">
                <a:solidFill>
                  <a:schemeClr val="bg2"/>
                </a:solidFill>
                <a:latin typeface="Segoe UI" pitchFamily="34" charset="0"/>
                <a:ea typeface="Segoe UI" pitchFamily="34" charset="0"/>
                <a:cs typeface="Segoe UI" pitchFamily="34" charset="0"/>
              </a:rPr>
              <a:t>lightweight experiences</a:t>
            </a:r>
          </a:p>
          <a:p>
            <a:pPr marL="285750" indent="-285750">
              <a:lnSpc>
                <a:spcPts val="2600"/>
              </a:lnSpc>
              <a:buFont typeface="Wingdings" pitchFamily="2" charset="2"/>
              <a:buChar char="ü"/>
            </a:pPr>
            <a:r>
              <a:rPr lang="en-US" sz="2000" dirty="0" smtClean="0">
                <a:solidFill>
                  <a:schemeClr val="bg2"/>
                </a:solidFill>
                <a:latin typeface="Segoe UI" pitchFamily="34" charset="0"/>
                <a:ea typeface="Segoe UI" pitchFamily="34" charset="0"/>
                <a:cs typeface="Segoe UI" pitchFamily="34" charset="0"/>
              </a:rPr>
              <a:t>Optimized for access from any device</a:t>
            </a:r>
            <a:endParaRPr lang="en-US" sz="2000" dirty="0">
              <a:solidFill>
                <a:schemeClr val="bg2"/>
              </a:solidFill>
              <a:latin typeface="Segoe UI" pitchFamily="34" charset="0"/>
              <a:ea typeface="Segoe UI" pitchFamily="34" charset="0"/>
              <a:cs typeface="Segoe UI" pitchFamily="34" charset="0"/>
            </a:endParaRPr>
          </a:p>
          <a:p>
            <a:pPr marL="285750" indent="-285750">
              <a:lnSpc>
                <a:spcPts val="2600"/>
              </a:lnSpc>
              <a:buFont typeface="Wingdings" pitchFamily="2" charset="2"/>
              <a:buChar char="ü"/>
            </a:pPr>
            <a:r>
              <a:rPr lang="en-US" sz="2000" dirty="0">
                <a:solidFill>
                  <a:schemeClr val="bg2"/>
                </a:solidFill>
                <a:latin typeface="Segoe UI" pitchFamily="34" charset="0"/>
                <a:ea typeface="Segoe UI" pitchFamily="34" charset="0"/>
                <a:cs typeface="Segoe UI" pitchFamily="34" charset="0"/>
              </a:rPr>
              <a:t>Always connected</a:t>
            </a:r>
          </a:p>
          <a:p>
            <a:pPr marL="285750" indent="-285750">
              <a:lnSpc>
                <a:spcPts val="2600"/>
              </a:lnSpc>
              <a:buFont typeface="Wingdings" pitchFamily="2" charset="2"/>
              <a:buChar char="ü"/>
            </a:pPr>
            <a:r>
              <a:rPr lang="en-US" sz="2000" dirty="0" err="1">
                <a:solidFill>
                  <a:schemeClr val="bg2"/>
                </a:solidFill>
                <a:latin typeface="Segoe UI" pitchFamily="34" charset="0"/>
                <a:ea typeface="Segoe UI" pitchFamily="34" charset="0"/>
                <a:cs typeface="Segoe UI" pitchFamily="34" charset="0"/>
              </a:rPr>
              <a:t>Async</a:t>
            </a:r>
            <a:r>
              <a:rPr lang="en-US" sz="2000" dirty="0">
                <a:solidFill>
                  <a:schemeClr val="bg2"/>
                </a:solidFill>
                <a:latin typeface="Segoe UI" pitchFamily="34" charset="0"/>
                <a:ea typeface="Segoe UI" pitchFamily="34" charset="0"/>
                <a:cs typeface="Segoe UI" pitchFamily="34" charset="0"/>
              </a:rPr>
              <a:t> Multiplayer </a:t>
            </a:r>
            <a:r>
              <a:rPr lang="en-US" sz="2000" dirty="0" smtClean="0">
                <a:solidFill>
                  <a:schemeClr val="bg2"/>
                </a:solidFill>
                <a:latin typeface="Segoe UI" pitchFamily="34" charset="0"/>
                <a:ea typeface="Segoe UI" pitchFamily="34" charset="0"/>
                <a:cs typeface="Segoe UI" pitchFamily="34" charset="0"/>
              </a:rPr>
              <a:t>only</a:t>
            </a:r>
          </a:p>
          <a:p>
            <a:pPr marL="285750" indent="-285750">
              <a:lnSpc>
                <a:spcPts val="2600"/>
              </a:lnSpc>
              <a:buFont typeface="Wingdings" pitchFamily="2" charset="2"/>
              <a:buChar char="ü"/>
            </a:pPr>
            <a:r>
              <a:rPr lang="en-US" sz="2000" dirty="0" smtClean="0">
                <a:solidFill>
                  <a:schemeClr val="bg2"/>
                </a:solidFill>
                <a:latin typeface="Segoe UI" pitchFamily="34" charset="0"/>
                <a:ea typeface="Segoe UI" pitchFamily="34" charset="0"/>
                <a:cs typeface="Segoe UI" pitchFamily="34" charset="0"/>
              </a:rPr>
              <a:t>Great for service-to-service integration</a:t>
            </a:r>
          </a:p>
          <a:p>
            <a:pPr marL="285750" indent="-285750">
              <a:lnSpc>
                <a:spcPts val="2600"/>
              </a:lnSpc>
              <a:buFont typeface="Wingdings" pitchFamily="2" charset="2"/>
              <a:buChar char="ü"/>
            </a:pPr>
            <a:endParaRPr lang="en-US" sz="2000" dirty="0" smtClean="0">
              <a:solidFill>
                <a:schemeClr val="bg2"/>
              </a:solidFill>
              <a:latin typeface="Segoe UI" pitchFamily="34" charset="0"/>
              <a:ea typeface="Segoe UI" pitchFamily="34" charset="0"/>
              <a:cs typeface="Segoe UI" pitchFamily="34" charset="0"/>
            </a:endParaRPr>
          </a:p>
          <a:p>
            <a:pPr marL="285750" indent="-285750">
              <a:lnSpc>
                <a:spcPts val="2600"/>
              </a:lnSpc>
              <a:buFont typeface="Wingdings" pitchFamily="2" charset="2"/>
              <a:buChar char="ü"/>
            </a:pPr>
            <a:endParaRPr lang="en-US" sz="2000" dirty="0">
              <a:solidFill>
                <a:schemeClr val="bg2"/>
              </a:solidFill>
              <a:latin typeface="Segoe UI" pitchFamily="34" charset="0"/>
              <a:ea typeface="Segoe UI" pitchFamily="34" charset="0"/>
              <a:cs typeface="Segoe UI" pitchFamily="34" charset="0"/>
            </a:endParaRPr>
          </a:p>
          <a:p>
            <a:pPr marL="285750" indent="-285750">
              <a:lnSpc>
                <a:spcPts val="2600"/>
              </a:lnSpc>
              <a:buFont typeface="Wingdings" pitchFamily="2" charset="2"/>
              <a:buChar char="ü"/>
            </a:pPr>
            <a:endParaRPr lang="en-US" sz="2000" dirty="0">
              <a:solidFill>
                <a:schemeClr val="bg2"/>
              </a:solidFill>
              <a:latin typeface="Segoe UI" pitchFamily="34" charset="0"/>
              <a:ea typeface="Segoe UI" pitchFamily="34" charset="0"/>
              <a:cs typeface="Segoe UI" pitchFamily="34" charset="0"/>
            </a:endParaRPr>
          </a:p>
          <a:p>
            <a:pPr marL="285750" indent="-285750">
              <a:lnSpc>
                <a:spcPts val="2600"/>
              </a:lnSpc>
              <a:buFont typeface="Wingdings" pitchFamily="2" charset="2"/>
              <a:buChar char="ü"/>
            </a:pPr>
            <a:endParaRPr lang="en-US" sz="2000" dirty="0" smtClean="0">
              <a:solidFill>
                <a:schemeClr val="bg2"/>
              </a:solidFill>
              <a:latin typeface="Segoe UI" pitchFamily="34" charset="0"/>
              <a:ea typeface="Segoe UI" pitchFamily="34" charset="0"/>
              <a:cs typeface="Segoe UI" pitchFamily="34" charset="0"/>
            </a:endParaRPr>
          </a:p>
          <a:p>
            <a:pPr marL="285750" indent="-285750">
              <a:lnSpc>
                <a:spcPts val="2600"/>
              </a:lnSpc>
              <a:buFont typeface="Wingdings" pitchFamily="2" charset="2"/>
              <a:buChar char="ü"/>
            </a:pPr>
            <a:endParaRPr lang="en-US" sz="2000" dirty="0">
              <a:solidFill>
                <a:schemeClr val="bg2"/>
              </a:solidFill>
              <a:latin typeface="Segoe UI" pitchFamily="34" charset="0"/>
              <a:ea typeface="Segoe UI" pitchFamily="34" charset="0"/>
              <a:cs typeface="Segoe UI" pitchFamily="34" charset="0"/>
            </a:endParaRPr>
          </a:p>
        </p:txBody>
      </p:sp>
      <p:sp>
        <p:nvSpPr>
          <p:cNvPr id="20" name="Rectangle 19"/>
          <p:cNvSpPr/>
          <p:nvPr/>
        </p:nvSpPr>
        <p:spPr>
          <a:xfrm>
            <a:off x="6103539" y="2523580"/>
            <a:ext cx="5574506" cy="3426579"/>
          </a:xfrm>
          <a:prstGeom prst="rect">
            <a:avLst/>
          </a:prstGeom>
          <a:solidFill>
            <a:srgbClr val="A7D5FF"/>
          </a:solidFill>
        </p:spPr>
        <p:txBody>
          <a:bodyPr wrap="square">
            <a:spAutoFit/>
          </a:bodyPr>
          <a:lstStyle/>
          <a:p>
            <a:pPr marL="285750" indent="-285750">
              <a:lnSpc>
                <a:spcPts val="2600"/>
              </a:lnSpc>
              <a:buFont typeface="Wingdings" pitchFamily="2" charset="2"/>
              <a:buChar char="ü"/>
            </a:pPr>
            <a:r>
              <a:rPr lang="en-US" sz="2000" dirty="0">
                <a:solidFill>
                  <a:schemeClr val="bg2"/>
                </a:solidFill>
                <a:latin typeface="Segoe UI" pitchFamily="34" charset="0"/>
                <a:ea typeface="Segoe UI" pitchFamily="34" charset="0"/>
                <a:cs typeface="Segoe UI" pitchFamily="34" charset="0"/>
              </a:rPr>
              <a:t>Designed for full title development</a:t>
            </a:r>
          </a:p>
          <a:p>
            <a:pPr marL="285750" indent="-285750">
              <a:lnSpc>
                <a:spcPts val="2600"/>
              </a:lnSpc>
              <a:buFont typeface="Wingdings" pitchFamily="2" charset="2"/>
              <a:buChar char="ü"/>
            </a:pPr>
            <a:r>
              <a:rPr lang="en-US" sz="2000" dirty="0">
                <a:solidFill>
                  <a:schemeClr val="bg2"/>
                </a:solidFill>
                <a:latin typeface="Segoe UI" pitchFamily="34" charset="0"/>
                <a:ea typeface="Segoe UI" pitchFamily="34" charset="0"/>
                <a:cs typeface="Segoe UI" pitchFamily="34" charset="0"/>
              </a:rPr>
              <a:t>Offline or Online</a:t>
            </a:r>
          </a:p>
          <a:p>
            <a:pPr marL="285750" indent="-285750">
              <a:lnSpc>
                <a:spcPts val="2600"/>
              </a:lnSpc>
              <a:buFont typeface="Wingdings" pitchFamily="2" charset="2"/>
              <a:buChar char="ü"/>
            </a:pPr>
            <a:r>
              <a:rPr lang="en-US" sz="2000" dirty="0">
                <a:solidFill>
                  <a:schemeClr val="bg2"/>
                </a:solidFill>
                <a:latin typeface="Segoe UI" pitchFamily="34" charset="0"/>
                <a:ea typeface="Segoe UI" pitchFamily="34" charset="0"/>
                <a:cs typeface="Segoe UI" pitchFamily="34" charset="0"/>
              </a:rPr>
              <a:t>Enhanced </a:t>
            </a:r>
            <a:r>
              <a:rPr lang="en-US" sz="2000" dirty="0" smtClean="0">
                <a:solidFill>
                  <a:schemeClr val="bg2"/>
                </a:solidFill>
                <a:latin typeface="Segoe UI" pitchFamily="34" charset="0"/>
                <a:ea typeface="Segoe UI" pitchFamily="34" charset="0"/>
                <a:cs typeface="Segoe UI" pitchFamily="34" charset="0"/>
              </a:rPr>
              <a:t>cloud-based Anti-Piracy</a:t>
            </a:r>
            <a:endParaRPr lang="en-US" sz="2000" dirty="0">
              <a:solidFill>
                <a:schemeClr val="bg2"/>
              </a:solidFill>
              <a:latin typeface="Segoe UI" pitchFamily="34" charset="0"/>
              <a:ea typeface="Segoe UI" pitchFamily="34" charset="0"/>
              <a:cs typeface="Segoe UI" pitchFamily="34" charset="0"/>
            </a:endParaRPr>
          </a:p>
          <a:p>
            <a:pPr marL="285750" indent="-285750">
              <a:lnSpc>
                <a:spcPts val="2600"/>
              </a:lnSpc>
              <a:buFont typeface="Wingdings" pitchFamily="2" charset="2"/>
              <a:buChar char="ü"/>
            </a:pPr>
            <a:r>
              <a:rPr lang="en-US" sz="2000" dirty="0">
                <a:solidFill>
                  <a:schemeClr val="bg2"/>
                </a:solidFill>
                <a:latin typeface="Segoe UI" pitchFamily="34" charset="0"/>
                <a:ea typeface="Segoe UI" pitchFamily="34" charset="0"/>
                <a:cs typeface="Segoe UI" pitchFamily="34" charset="0"/>
              </a:rPr>
              <a:t>Multiplayer (</a:t>
            </a:r>
            <a:r>
              <a:rPr lang="en-US" sz="2000" dirty="0" err="1" smtClean="0">
                <a:solidFill>
                  <a:schemeClr val="bg2"/>
                </a:solidFill>
                <a:latin typeface="Segoe UI" pitchFamily="34" charset="0"/>
                <a:ea typeface="Segoe UI" pitchFamily="34" charset="0"/>
                <a:cs typeface="Segoe UI" pitchFamily="34" charset="0"/>
              </a:rPr>
              <a:t>Async</a:t>
            </a:r>
            <a:r>
              <a:rPr lang="en-US" sz="2000" dirty="0">
                <a:solidFill>
                  <a:schemeClr val="bg2"/>
                </a:solidFill>
                <a:latin typeface="Segoe UI" pitchFamily="34" charset="0"/>
                <a:ea typeface="Segoe UI" pitchFamily="34" charset="0"/>
                <a:cs typeface="Segoe UI" pitchFamily="34" charset="0"/>
              </a:rPr>
              <a:t> </a:t>
            </a:r>
            <a:r>
              <a:rPr lang="en-US" sz="2000" dirty="0" smtClean="0">
                <a:solidFill>
                  <a:schemeClr val="bg2"/>
                </a:solidFill>
                <a:latin typeface="Segoe UI" pitchFamily="34" charset="0"/>
                <a:ea typeface="Segoe UI" pitchFamily="34" charset="0"/>
                <a:cs typeface="Segoe UI" pitchFamily="34" charset="0"/>
              </a:rPr>
              <a:t>and Sync </a:t>
            </a:r>
            <a:r>
              <a:rPr lang="en-US" sz="2000" dirty="0">
                <a:solidFill>
                  <a:schemeClr val="bg2"/>
                </a:solidFill>
                <a:latin typeface="Segoe UI" pitchFamily="34" charset="0"/>
                <a:ea typeface="Segoe UI" pitchFamily="34" charset="0"/>
                <a:cs typeface="Segoe UI" pitchFamily="34" charset="0"/>
              </a:rPr>
              <a:t>Subnet and </a:t>
            </a:r>
            <a:r>
              <a:rPr lang="en-US" sz="2000" dirty="0" smtClean="0">
                <a:solidFill>
                  <a:schemeClr val="bg2"/>
                </a:solidFill>
                <a:latin typeface="Segoe UI" pitchFamily="34" charset="0"/>
                <a:ea typeface="Segoe UI" pitchFamily="34" charset="0"/>
                <a:cs typeface="Segoe UI" pitchFamily="34" charset="0"/>
              </a:rPr>
              <a:t>Internet)</a:t>
            </a:r>
            <a:endParaRPr lang="en-US" sz="2000" dirty="0">
              <a:solidFill>
                <a:schemeClr val="bg2"/>
              </a:solidFill>
              <a:latin typeface="Segoe UI" pitchFamily="34" charset="0"/>
              <a:ea typeface="Segoe UI" pitchFamily="34" charset="0"/>
              <a:cs typeface="Segoe UI" pitchFamily="34" charset="0"/>
            </a:endParaRPr>
          </a:p>
          <a:p>
            <a:pPr marL="285750" indent="-285750">
              <a:lnSpc>
                <a:spcPts val="2600"/>
              </a:lnSpc>
              <a:buFont typeface="Wingdings" pitchFamily="2" charset="2"/>
              <a:buChar char="ü"/>
            </a:pPr>
            <a:r>
              <a:rPr lang="en-US" sz="2000" dirty="0">
                <a:solidFill>
                  <a:schemeClr val="bg2"/>
                </a:solidFill>
                <a:latin typeface="Segoe UI" pitchFamily="34" charset="0"/>
                <a:ea typeface="Segoe UI" pitchFamily="34" charset="0"/>
                <a:cs typeface="Segoe UI" pitchFamily="34" charset="0"/>
              </a:rPr>
              <a:t>Up to 99 achievements</a:t>
            </a:r>
          </a:p>
          <a:p>
            <a:pPr marL="285750" indent="-285750">
              <a:lnSpc>
                <a:spcPts val="2600"/>
              </a:lnSpc>
              <a:buFont typeface="Wingdings" pitchFamily="2" charset="2"/>
              <a:buChar char="ü"/>
            </a:pPr>
            <a:r>
              <a:rPr lang="en-US" sz="2000" dirty="0">
                <a:solidFill>
                  <a:schemeClr val="bg2"/>
                </a:solidFill>
                <a:latin typeface="Segoe UI" pitchFamily="34" charset="0"/>
                <a:ea typeface="Segoe UI" pitchFamily="34" charset="0"/>
                <a:cs typeface="Segoe UI" pitchFamily="34" charset="0"/>
              </a:rPr>
              <a:t>Up to 1000 Gamer score</a:t>
            </a:r>
          </a:p>
          <a:p>
            <a:pPr marL="285750" indent="-285750">
              <a:lnSpc>
                <a:spcPts val="2600"/>
              </a:lnSpc>
              <a:buFont typeface="Wingdings" pitchFamily="2" charset="2"/>
              <a:buChar char="ü"/>
            </a:pPr>
            <a:r>
              <a:rPr lang="en-US" sz="2000" dirty="0">
                <a:solidFill>
                  <a:schemeClr val="bg2"/>
                </a:solidFill>
                <a:latin typeface="Segoe UI" pitchFamily="34" charset="0"/>
                <a:ea typeface="Segoe UI" pitchFamily="34" charset="0"/>
                <a:cs typeface="Segoe UI" pitchFamily="34" charset="0"/>
              </a:rPr>
              <a:t>Windows Notification Support</a:t>
            </a:r>
          </a:p>
          <a:p>
            <a:pPr marL="285750" indent="-285750">
              <a:lnSpc>
                <a:spcPts val="2600"/>
              </a:lnSpc>
              <a:buFont typeface="Wingdings" pitchFamily="2" charset="2"/>
              <a:buChar char="ü"/>
            </a:pPr>
            <a:r>
              <a:rPr lang="en-US" sz="2000" dirty="0" smtClean="0">
                <a:solidFill>
                  <a:schemeClr val="bg2"/>
                </a:solidFill>
                <a:latin typeface="Segoe UI" pitchFamily="34" charset="0"/>
                <a:ea typeface="Segoe UI" pitchFamily="34" charset="0"/>
                <a:cs typeface="Segoe UI" pitchFamily="34" charset="0"/>
              </a:rPr>
              <a:t>Presence</a:t>
            </a:r>
          </a:p>
          <a:p>
            <a:pPr marL="285750" indent="-285750">
              <a:lnSpc>
                <a:spcPts val="2600"/>
              </a:lnSpc>
              <a:buFont typeface="Wingdings" pitchFamily="2" charset="2"/>
              <a:buChar char="ü"/>
            </a:pPr>
            <a:endParaRPr lang="en-US" sz="2000" dirty="0">
              <a:solidFill>
                <a:schemeClr val="bg2"/>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18404394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Developer Onboarding</a:t>
            </a:r>
            <a:endParaRPr lang="en-US" dirty="0"/>
          </a:p>
        </p:txBody>
      </p:sp>
      <p:sp>
        <p:nvSpPr>
          <p:cNvPr id="3" name="Text Placeholder 2"/>
          <p:cNvSpPr>
            <a:spLocks noGrp="1"/>
          </p:cNvSpPr>
          <p:nvPr>
            <p:ph type="body" sz="quarter" idx="10"/>
          </p:nvPr>
        </p:nvSpPr>
        <p:spPr>
          <a:xfrm>
            <a:off x="519114" y="1447800"/>
            <a:ext cx="11149012" cy="5761577"/>
          </a:xfrm>
        </p:spPr>
        <p:txBody>
          <a:bodyPr/>
          <a:lstStyle/>
          <a:p>
            <a:r>
              <a:rPr lang="en-US" dirty="0" smtClean="0"/>
              <a:t>Xbox LIVE is a managed system with a broad portfolio scope</a:t>
            </a:r>
          </a:p>
          <a:p>
            <a:r>
              <a:rPr lang="en-US" b="1" dirty="0" smtClean="0"/>
              <a:t>ALL</a:t>
            </a:r>
            <a:r>
              <a:rPr lang="en-US" dirty="0" smtClean="0"/>
              <a:t> developers </a:t>
            </a:r>
            <a:r>
              <a:rPr lang="en-US" dirty="0"/>
              <a:t>can submit game </a:t>
            </a:r>
            <a:r>
              <a:rPr lang="en-US" dirty="0" smtClean="0"/>
              <a:t>concepts</a:t>
            </a:r>
          </a:p>
          <a:p>
            <a:endParaRPr lang="en-US" dirty="0"/>
          </a:p>
          <a:p>
            <a:endParaRPr lang="en-US" dirty="0" smtClean="0"/>
          </a:p>
          <a:p>
            <a:r>
              <a:rPr lang="en-US" dirty="0" smtClean="0"/>
              <a:t>Participation in the program is free</a:t>
            </a:r>
          </a:p>
          <a:p>
            <a:r>
              <a:rPr lang="en-US" dirty="0" smtClean="0"/>
              <a:t>Developers get test environment access</a:t>
            </a:r>
          </a:p>
          <a:p>
            <a:r>
              <a:rPr lang="en-US" dirty="0" smtClean="0"/>
              <a:t>Developers can use free developer </a:t>
            </a:r>
            <a:r>
              <a:rPr lang="en-US" dirty="0"/>
              <a:t>s</a:t>
            </a:r>
            <a:r>
              <a:rPr lang="en-US" dirty="0" smtClean="0"/>
              <a:t>upport</a:t>
            </a:r>
          </a:p>
          <a:p>
            <a:r>
              <a:rPr lang="en-US" dirty="0" smtClean="0"/>
              <a:t>To get started, go to: </a:t>
            </a:r>
            <a:r>
              <a:rPr lang="en-US" u="sng" dirty="0">
                <a:hlinkClick r:id="rId3"/>
              </a:rPr>
              <a:t>http://go.microsoft.com/fwlink/?LinkId=228422</a:t>
            </a:r>
            <a:endParaRPr lang="en-US" dirty="0" smtClean="0"/>
          </a:p>
          <a:p>
            <a:endParaRPr lang="en-US" dirty="0" smtClean="0"/>
          </a:p>
          <a:p>
            <a:endParaRPr lang="en-US" dirty="0"/>
          </a:p>
        </p:txBody>
      </p:sp>
      <p:graphicFrame>
        <p:nvGraphicFramePr>
          <p:cNvPr id="4" name="Diagram 3"/>
          <p:cNvGraphicFramePr/>
          <p:nvPr>
            <p:extLst>
              <p:ext uri="{D42A27DB-BD31-4B8C-83A1-F6EECF244321}">
                <p14:modId xmlns:p14="http://schemas.microsoft.com/office/powerpoint/2010/main" val="3835430799"/>
              </p:ext>
            </p:extLst>
          </p:nvPr>
        </p:nvGraphicFramePr>
        <p:xfrm>
          <a:off x="2031471" y="2307772"/>
          <a:ext cx="8125883" cy="14020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2636325"/>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4135" y="3429001"/>
            <a:ext cx="7719642" cy="861774"/>
          </a:xfrm>
          <a:prstGeom prst="rect">
            <a:avLst/>
          </a:prstGeom>
          <a:noFill/>
        </p:spPr>
        <p:txBody>
          <a:bodyPr wrap="square" rtlCol="0">
            <a:spAutoFit/>
          </a:bodyPr>
          <a:lstStyle/>
          <a:p>
            <a:r>
              <a:rPr lang="en-US" sz="5000" dirty="0" smtClean="0">
                <a:solidFill>
                  <a:srgbClr val="FFFFFF"/>
                </a:solidFill>
                <a:latin typeface="+mj-lt"/>
              </a:rPr>
              <a:t>Review</a:t>
            </a:r>
            <a:endParaRPr lang="en-US" sz="5000" dirty="0">
              <a:solidFill>
                <a:srgbClr val="FFFFFF"/>
              </a:solidFill>
              <a:latin typeface="+mj-lt"/>
            </a:endParaRPr>
          </a:p>
        </p:txBody>
      </p:sp>
    </p:spTree>
    <p:extLst>
      <p:ext uri="{BB962C8B-B14F-4D97-AF65-F5344CB8AC3E}">
        <p14:creationId xmlns:p14="http://schemas.microsoft.com/office/powerpoint/2010/main" val="312658708"/>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dirty="0">
                <a:latin typeface="+mn-lt"/>
              </a:rPr>
              <a:t>Xbox LIVE </a:t>
            </a:r>
            <a:r>
              <a:rPr lang="en-US" dirty="0" smtClean="0">
                <a:latin typeface="+mn-lt"/>
              </a:rPr>
              <a:t>is coming to Windows 8.</a:t>
            </a:r>
            <a:endParaRPr lang="en-US" dirty="0">
              <a:latin typeface="+mn-lt"/>
            </a:endParaRPr>
          </a:p>
        </p:txBody>
      </p:sp>
    </p:spTree>
    <p:extLst>
      <p:ext uri="{BB962C8B-B14F-4D97-AF65-F5344CB8AC3E}">
        <p14:creationId xmlns:p14="http://schemas.microsoft.com/office/powerpoint/2010/main" val="407475663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dirty="0">
                <a:latin typeface="+mn-lt"/>
              </a:rPr>
              <a:t>Xbox LIVE provides a complete set of services for Windows 8 </a:t>
            </a:r>
            <a:r>
              <a:rPr lang="en-US" dirty="0" smtClean="0">
                <a:latin typeface="+mn-lt"/>
              </a:rPr>
              <a:t>Game developers that is  comprehensive and proven.</a:t>
            </a:r>
            <a:endParaRPr lang="en-US" dirty="0">
              <a:latin typeface="+mn-lt"/>
            </a:endParaRPr>
          </a:p>
        </p:txBody>
      </p:sp>
    </p:spTree>
    <p:extLst>
      <p:ext uri="{BB962C8B-B14F-4D97-AF65-F5344CB8AC3E}">
        <p14:creationId xmlns:p14="http://schemas.microsoft.com/office/powerpoint/2010/main" val="300927090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609441" y="2571749"/>
            <a:ext cx="10969943" cy="1990726"/>
          </a:xfrm>
        </p:spPr>
        <p:txBody>
          <a:bodyPr>
            <a:noAutofit/>
          </a:bodyPr>
          <a:lstStyle/>
          <a:p>
            <a:pPr algn="ctr"/>
            <a:r>
              <a:rPr lang="en-US" dirty="0">
                <a:latin typeface="+mn-lt"/>
              </a:rPr>
              <a:t>Xbox LIVE </a:t>
            </a:r>
            <a:r>
              <a:rPr lang="en-US" dirty="0" smtClean="0">
                <a:latin typeface="+mn-lt"/>
              </a:rPr>
              <a:t>portfolio on Windows 8 is open to all developers. Submit your game concept to become part of it!</a:t>
            </a:r>
            <a:endParaRPr lang="en-US" dirty="0">
              <a:latin typeface="+mn-lt"/>
            </a:endParaRPr>
          </a:p>
        </p:txBody>
      </p:sp>
    </p:spTree>
    <p:extLst>
      <p:ext uri="{BB962C8B-B14F-4D97-AF65-F5344CB8AC3E}">
        <p14:creationId xmlns:p14="http://schemas.microsoft.com/office/powerpoint/2010/main" val="291873867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188954" y="1837887"/>
            <a:ext cx="2287804" cy="402821"/>
            <a:chOff x="1997790" y="1871511"/>
            <a:chExt cx="2287804" cy="402821"/>
          </a:xfrm>
        </p:grpSpPr>
        <p:sp>
          <p:nvSpPr>
            <p:cNvPr id="45" name="Rectangle 44"/>
            <p:cNvSpPr/>
            <p:nvPr/>
          </p:nvSpPr>
          <p:spPr>
            <a:xfrm>
              <a:off x="1997790" y="1871511"/>
              <a:ext cx="2287803" cy="402821"/>
            </a:xfrm>
            <a:prstGeom prst="rect">
              <a:avLst/>
            </a:prstGeom>
            <a:solidFill>
              <a:srgbClr val="65BC46"/>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Achievements</a:t>
              </a:r>
              <a:endParaRPr lang="en-US" sz="1600" b="1" dirty="0">
                <a:solidFill>
                  <a:schemeClr val="tx1"/>
                </a:solidFill>
                <a:latin typeface="Segoe UI" pitchFamily="34" charset="0"/>
                <a:ea typeface="Segoe UI" pitchFamily="34" charset="0"/>
                <a:cs typeface="Segoe UI" pitchFamily="34" charset="0"/>
              </a:endParaRPr>
            </a:p>
          </p:txBody>
        </p:sp>
        <p:sp>
          <p:nvSpPr>
            <p:cNvPr id="46" name="Isosceles Triangle 45"/>
            <p:cNvSpPr/>
            <p:nvPr/>
          </p:nvSpPr>
          <p:spPr>
            <a:xfrm rot="16200000" flipH="1">
              <a:off x="3992295" y="1981033"/>
              <a:ext cx="395441" cy="191156"/>
            </a:xfrm>
            <a:prstGeom prst="triangle">
              <a:avLst>
                <a:gd name="adj" fmla="val 50000"/>
              </a:avLst>
            </a:prstGeom>
            <a:solidFill>
              <a:srgbClr val="29408B"/>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53" name="Group 52"/>
          <p:cNvGrpSpPr/>
          <p:nvPr/>
        </p:nvGrpSpPr>
        <p:grpSpPr>
          <a:xfrm>
            <a:off x="5210680" y="322677"/>
            <a:ext cx="1854180" cy="402823"/>
            <a:chOff x="730250" y="1871509"/>
            <a:chExt cx="1854180" cy="402823"/>
          </a:xfrm>
          <a:solidFill>
            <a:srgbClr val="232323"/>
          </a:solidFill>
        </p:grpSpPr>
        <p:sp>
          <p:nvSpPr>
            <p:cNvPr id="54" name="Rectangle 53"/>
            <p:cNvSpPr/>
            <p:nvPr/>
          </p:nvSpPr>
          <p:spPr>
            <a:xfrm>
              <a:off x="730250" y="1871511"/>
              <a:ext cx="1854179" cy="4028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a:solidFill>
                    <a:schemeClr val="tx1"/>
                  </a:solidFill>
                  <a:latin typeface="Segoe UI" pitchFamily="34" charset="0"/>
                  <a:ea typeface="Segoe UI" pitchFamily="34" charset="0"/>
                  <a:cs typeface="Segoe UI" pitchFamily="34" charset="0"/>
                </a:rPr>
                <a:t>Identity</a:t>
              </a:r>
            </a:p>
          </p:txBody>
        </p:sp>
        <p:sp>
          <p:nvSpPr>
            <p:cNvPr id="55" name="Isosceles Triangle 54"/>
            <p:cNvSpPr/>
            <p:nvPr/>
          </p:nvSpPr>
          <p:spPr>
            <a:xfrm rot="16200000" flipH="1">
              <a:off x="2291131" y="1973652"/>
              <a:ext cx="395441" cy="191156"/>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65" name="Group 64"/>
          <p:cNvGrpSpPr/>
          <p:nvPr/>
        </p:nvGrpSpPr>
        <p:grpSpPr>
          <a:xfrm>
            <a:off x="2456935" y="4912072"/>
            <a:ext cx="1723527" cy="402821"/>
            <a:chOff x="2562067" y="1871511"/>
            <a:chExt cx="1723527" cy="402821"/>
          </a:xfrm>
        </p:grpSpPr>
        <p:sp>
          <p:nvSpPr>
            <p:cNvPr id="66" name="Rectangle 65"/>
            <p:cNvSpPr/>
            <p:nvPr/>
          </p:nvSpPr>
          <p:spPr>
            <a:xfrm>
              <a:off x="2562067" y="1871511"/>
              <a:ext cx="1723526" cy="402821"/>
            </a:xfrm>
            <a:prstGeom prst="rect">
              <a:avLst/>
            </a:prstGeom>
            <a:solidFill>
              <a:srgbClr val="65BC46"/>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Friends</a:t>
              </a:r>
              <a:endParaRPr lang="en-US" sz="1600" b="1" dirty="0">
                <a:solidFill>
                  <a:schemeClr val="tx1"/>
                </a:solidFill>
                <a:latin typeface="Segoe UI" pitchFamily="34" charset="0"/>
                <a:ea typeface="Segoe UI" pitchFamily="34" charset="0"/>
                <a:cs typeface="Segoe UI" pitchFamily="34" charset="0"/>
              </a:endParaRPr>
            </a:p>
          </p:txBody>
        </p:sp>
        <p:sp>
          <p:nvSpPr>
            <p:cNvPr id="67" name="Isosceles Triangle 66"/>
            <p:cNvSpPr/>
            <p:nvPr/>
          </p:nvSpPr>
          <p:spPr>
            <a:xfrm rot="16200000" flipH="1">
              <a:off x="3992295" y="1981033"/>
              <a:ext cx="395441" cy="191156"/>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68" name="Group 67"/>
          <p:cNvGrpSpPr/>
          <p:nvPr/>
        </p:nvGrpSpPr>
        <p:grpSpPr>
          <a:xfrm>
            <a:off x="9509061" y="2804025"/>
            <a:ext cx="2257818" cy="402821"/>
            <a:chOff x="2027776" y="1871511"/>
            <a:chExt cx="2257818" cy="402821"/>
          </a:xfrm>
          <a:solidFill>
            <a:srgbClr val="FF3C00"/>
          </a:solidFill>
        </p:grpSpPr>
        <p:sp>
          <p:nvSpPr>
            <p:cNvPr id="69" name="Rectangle 68"/>
            <p:cNvSpPr/>
            <p:nvPr/>
          </p:nvSpPr>
          <p:spPr>
            <a:xfrm>
              <a:off x="2027776" y="1871511"/>
              <a:ext cx="2257817" cy="4028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Television</a:t>
              </a:r>
              <a:endParaRPr lang="en-US" sz="1600" b="1" dirty="0">
                <a:solidFill>
                  <a:schemeClr val="tx1"/>
                </a:solidFill>
                <a:latin typeface="Segoe UI" pitchFamily="34" charset="0"/>
                <a:ea typeface="Segoe UI" pitchFamily="34" charset="0"/>
                <a:cs typeface="Segoe UI" pitchFamily="34" charset="0"/>
              </a:endParaRPr>
            </a:p>
          </p:txBody>
        </p:sp>
        <p:sp>
          <p:nvSpPr>
            <p:cNvPr id="70" name="Isosceles Triangle 69"/>
            <p:cNvSpPr/>
            <p:nvPr/>
          </p:nvSpPr>
          <p:spPr>
            <a:xfrm rot="16200000" flipH="1">
              <a:off x="3992295" y="1981033"/>
              <a:ext cx="395441" cy="191156"/>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71" name="Group 70"/>
          <p:cNvGrpSpPr/>
          <p:nvPr/>
        </p:nvGrpSpPr>
        <p:grpSpPr>
          <a:xfrm>
            <a:off x="9157647" y="3683181"/>
            <a:ext cx="1854180" cy="402823"/>
            <a:chOff x="730250" y="1871509"/>
            <a:chExt cx="1854180" cy="402823"/>
          </a:xfrm>
          <a:solidFill>
            <a:srgbClr val="232323"/>
          </a:solidFill>
        </p:grpSpPr>
        <p:sp>
          <p:nvSpPr>
            <p:cNvPr id="72" name="Rectangle 71"/>
            <p:cNvSpPr/>
            <p:nvPr/>
          </p:nvSpPr>
          <p:spPr>
            <a:xfrm>
              <a:off x="730250" y="1871511"/>
              <a:ext cx="1854179" cy="4028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Movies</a:t>
              </a:r>
              <a:endParaRPr lang="en-US" sz="1600" b="1" dirty="0">
                <a:solidFill>
                  <a:schemeClr val="tx1"/>
                </a:solidFill>
                <a:latin typeface="Segoe UI" pitchFamily="34" charset="0"/>
                <a:ea typeface="Segoe UI" pitchFamily="34" charset="0"/>
                <a:cs typeface="Segoe UI" pitchFamily="34" charset="0"/>
              </a:endParaRPr>
            </a:p>
          </p:txBody>
        </p:sp>
        <p:sp>
          <p:nvSpPr>
            <p:cNvPr id="73" name="Isosceles Triangle 72"/>
            <p:cNvSpPr/>
            <p:nvPr/>
          </p:nvSpPr>
          <p:spPr>
            <a:xfrm rot="16200000" flipH="1">
              <a:off x="2291131" y="1973652"/>
              <a:ext cx="395441" cy="191156"/>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74" name="Group 73"/>
          <p:cNvGrpSpPr/>
          <p:nvPr/>
        </p:nvGrpSpPr>
        <p:grpSpPr>
          <a:xfrm>
            <a:off x="1476991" y="3853321"/>
            <a:ext cx="1878833" cy="402821"/>
            <a:chOff x="2406761" y="1871511"/>
            <a:chExt cx="1878833" cy="402821"/>
          </a:xfrm>
        </p:grpSpPr>
        <p:sp>
          <p:nvSpPr>
            <p:cNvPr id="75" name="Rectangle 74"/>
            <p:cNvSpPr/>
            <p:nvPr/>
          </p:nvSpPr>
          <p:spPr>
            <a:xfrm>
              <a:off x="2406761" y="1871511"/>
              <a:ext cx="1878832" cy="402821"/>
            </a:xfrm>
            <a:prstGeom prst="rect">
              <a:avLst/>
            </a:prstGeom>
            <a:solidFill>
              <a:srgbClr val="65BC46"/>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Avatars</a:t>
              </a:r>
              <a:endParaRPr lang="en-US" sz="1600" b="1" dirty="0">
                <a:solidFill>
                  <a:schemeClr val="tx1"/>
                </a:solidFill>
                <a:latin typeface="Segoe UI" pitchFamily="34" charset="0"/>
                <a:ea typeface="Segoe UI" pitchFamily="34" charset="0"/>
                <a:cs typeface="Segoe UI" pitchFamily="34" charset="0"/>
              </a:endParaRPr>
            </a:p>
          </p:txBody>
        </p:sp>
        <p:sp>
          <p:nvSpPr>
            <p:cNvPr id="76" name="Isosceles Triangle 75"/>
            <p:cNvSpPr/>
            <p:nvPr/>
          </p:nvSpPr>
          <p:spPr>
            <a:xfrm rot="16200000" flipH="1">
              <a:off x="3992295" y="1981033"/>
              <a:ext cx="395441" cy="191156"/>
            </a:xfrm>
            <a:prstGeom prst="triangle">
              <a:avLst>
                <a:gd name="adj" fmla="val 50000"/>
              </a:avLst>
            </a:prstGeom>
            <a:solidFill>
              <a:srgbClr val="29408B"/>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77" name="Group 76"/>
          <p:cNvGrpSpPr/>
          <p:nvPr/>
        </p:nvGrpSpPr>
        <p:grpSpPr>
          <a:xfrm>
            <a:off x="4146143" y="5832948"/>
            <a:ext cx="2530402" cy="402821"/>
            <a:chOff x="1755192" y="1871511"/>
            <a:chExt cx="2530402" cy="402821"/>
          </a:xfrm>
          <a:solidFill>
            <a:srgbClr val="FF3C00"/>
          </a:solidFill>
        </p:grpSpPr>
        <p:sp>
          <p:nvSpPr>
            <p:cNvPr id="78" name="Rectangle 77"/>
            <p:cNvSpPr/>
            <p:nvPr/>
          </p:nvSpPr>
          <p:spPr>
            <a:xfrm>
              <a:off x="1755192" y="1871511"/>
              <a:ext cx="2530401" cy="4028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Beacons</a:t>
              </a:r>
              <a:endParaRPr lang="en-US" sz="1600" b="1" dirty="0">
                <a:solidFill>
                  <a:schemeClr val="tx1"/>
                </a:solidFill>
                <a:latin typeface="Segoe UI" pitchFamily="34" charset="0"/>
                <a:ea typeface="Segoe UI" pitchFamily="34" charset="0"/>
                <a:cs typeface="Segoe UI" pitchFamily="34" charset="0"/>
              </a:endParaRPr>
            </a:p>
          </p:txBody>
        </p:sp>
        <p:sp>
          <p:nvSpPr>
            <p:cNvPr id="79" name="Isosceles Triangle 78"/>
            <p:cNvSpPr/>
            <p:nvPr/>
          </p:nvSpPr>
          <p:spPr>
            <a:xfrm rot="16200000" flipH="1">
              <a:off x="3992295" y="1981033"/>
              <a:ext cx="395441" cy="191156"/>
            </a:xfrm>
            <a:prstGeom prst="triangle">
              <a:avLst>
                <a:gd name="adj" fmla="val 50000"/>
              </a:avLst>
            </a:prstGeom>
            <a:solidFill>
              <a:srgbClr val="29408B"/>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83" name="Group 82"/>
          <p:cNvGrpSpPr/>
          <p:nvPr/>
        </p:nvGrpSpPr>
        <p:grpSpPr>
          <a:xfrm>
            <a:off x="7187381" y="4445745"/>
            <a:ext cx="3068940" cy="404572"/>
            <a:chOff x="-329771" y="1869760"/>
            <a:chExt cx="3068940" cy="404572"/>
          </a:xfrm>
        </p:grpSpPr>
        <p:sp>
          <p:nvSpPr>
            <p:cNvPr id="84" name="Rectangle 83"/>
            <p:cNvSpPr/>
            <p:nvPr/>
          </p:nvSpPr>
          <p:spPr>
            <a:xfrm>
              <a:off x="-329771" y="1871511"/>
              <a:ext cx="3067663" cy="402821"/>
            </a:xfrm>
            <a:prstGeom prst="rect">
              <a:avLst/>
            </a:pr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a:solidFill>
                    <a:schemeClr val="tx1"/>
                  </a:solidFill>
                  <a:latin typeface="Segoe UI" pitchFamily="34" charset="0"/>
                  <a:ea typeface="Segoe UI" pitchFamily="34" charset="0"/>
                  <a:cs typeface="Segoe UI" pitchFamily="34" charset="0"/>
                </a:rPr>
                <a:t>Real Time </a:t>
              </a:r>
              <a:r>
                <a:rPr lang="en-US" sz="1600" b="1" dirty="0" smtClean="0">
                  <a:solidFill>
                    <a:schemeClr val="tx1"/>
                  </a:solidFill>
                  <a:latin typeface="Segoe UI" pitchFamily="34" charset="0"/>
                  <a:ea typeface="Segoe UI" pitchFamily="34" charset="0"/>
                  <a:cs typeface="Segoe UI" pitchFamily="34" charset="0"/>
                </a:rPr>
                <a:t>Counting Service</a:t>
              </a:r>
              <a:endParaRPr lang="en-US" sz="1600" b="1" dirty="0">
                <a:solidFill>
                  <a:schemeClr val="tx1"/>
                </a:solidFill>
                <a:latin typeface="Segoe UI" pitchFamily="34" charset="0"/>
                <a:ea typeface="Segoe UI" pitchFamily="34" charset="0"/>
                <a:cs typeface="Segoe UI" pitchFamily="34" charset="0"/>
              </a:endParaRPr>
            </a:p>
          </p:txBody>
        </p:sp>
        <p:sp>
          <p:nvSpPr>
            <p:cNvPr id="85" name="Isosceles Triangle 84"/>
            <p:cNvSpPr/>
            <p:nvPr/>
          </p:nvSpPr>
          <p:spPr>
            <a:xfrm rot="16200000" flipH="1">
              <a:off x="2445870" y="1971903"/>
              <a:ext cx="395441" cy="191156"/>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92" name="Group 91"/>
          <p:cNvGrpSpPr/>
          <p:nvPr/>
        </p:nvGrpSpPr>
        <p:grpSpPr>
          <a:xfrm>
            <a:off x="7473580" y="800815"/>
            <a:ext cx="2589257" cy="402823"/>
            <a:chOff x="730250" y="1871509"/>
            <a:chExt cx="1854180" cy="402823"/>
          </a:xfrm>
        </p:grpSpPr>
        <p:sp>
          <p:nvSpPr>
            <p:cNvPr id="93" name="Rectangle 92"/>
            <p:cNvSpPr/>
            <p:nvPr/>
          </p:nvSpPr>
          <p:spPr>
            <a:xfrm>
              <a:off x="730250" y="1871511"/>
              <a:ext cx="1854179" cy="402821"/>
            </a:xfrm>
            <a:prstGeom prst="rect">
              <a:avLst/>
            </a:prstGeom>
            <a:solidFill>
              <a:srgbClr val="65BC46"/>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Your Great Content</a:t>
              </a:r>
            </a:p>
          </p:txBody>
        </p:sp>
        <p:sp>
          <p:nvSpPr>
            <p:cNvPr id="94" name="Isosceles Triangle 93"/>
            <p:cNvSpPr/>
            <p:nvPr/>
          </p:nvSpPr>
          <p:spPr>
            <a:xfrm rot="16200000" flipH="1">
              <a:off x="2291131" y="1973652"/>
              <a:ext cx="395441" cy="191156"/>
            </a:xfrm>
            <a:prstGeom prst="triangle">
              <a:avLst>
                <a:gd name="adj" fmla="val 50000"/>
              </a:avLst>
            </a:prstGeom>
            <a:solidFill>
              <a:srgbClr val="29408B"/>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95" name="Group 94"/>
          <p:cNvGrpSpPr/>
          <p:nvPr/>
        </p:nvGrpSpPr>
        <p:grpSpPr>
          <a:xfrm>
            <a:off x="6324425" y="5217514"/>
            <a:ext cx="2631986" cy="402823"/>
            <a:chOff x="-47556" y="1871509"/>
            <a:chExt cx="2631986" cy="402823"/>
          </a:xfrm>
          <a:solidFill>
            <a:srgbClr val="232323"/>
          </a:solidFill>
        </p:grpSpPr>
        <p:sp>
          <p:nvSpPr>
            <p:cNvPr id="96" name="Rectangle 95"/>
            <p:cNvSpPr/>
            <p:nvPr/>
          </p:nvSpPr>
          <p:spPr>
            <a:xfrm>
              <a:off x="-47556" y="1871511"/>
              <a:ext cx="2631985" cy="4028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Roaming Storage</a:t>
              </a:r>
              <a:endParaRPr lang="en-US" sz="1600" b="1" dirty="0">
                <a:solidFill>
                  <a:schemeClr val="tx1"/>
                </a:solidFill>
                <a:latin typeface="Segoe UI" pitchFamily="34" charset="0"/>
                <a:ea typeface="Segoe UI" pitchFamily="34" charset="0"/>
                <a:cs typeface="Segoe UI" pitchFamily="34" charset="0"/>
              </a:endParaRPr>
            </a:p>
          </p:txBody>
        </p:sp>
        <p:sp>
          <p:nvSpPr>
            <p:cNvPr id="97" name="Isosceles Triangle 96"/>
            <p:cNvSpPr/>
            <p:nvPr/>
          </p:nvSpPr>
          <p:spPr>
            <a:xfrm rot="16200000" flipH="1">
              <a:off x="2291131" y="1973652"/>
              <a:ext cx="395441" cy="191156"/>
            </a:xfrm>
            <a:prstGeom prst="triangle">
              <a:avLst>
                <a:gd name="adj" fmla="val 50000"/>
              </a:avLst>
            </a:prstGeom>
            <a:solidFill>
              <a:srgbClr val="29408B"/>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98" name="Group 97"/>
          <p:cNvGrpSpPr/>
          <p:nvPr/>
        </p:nvGrpSpPr>
        <p:grpSpPr>
          <a:xfrm>
            <a:off x="2416407" y="845907"/>
            <a:ext cx="2497828" cy="402823"/>
            <a:chOff x="86602" y="1871509"/>
            <a:chExt cx="2497828" cy="402823"/>
          </a:xfrm>
        </p:grpSpPr>
        <p:sp>
          <p:nvSpPr>
            <p:cNvPr id="99" name="Rectangle 98"/>
            <p:cNvSpPr/>
            <p:nvPr/>
          </p:nvSpPr>
          <p:spPr>
            <a:xfrm>
              <a:off x="86602" y="1871511"/>
              <a:ext cx="2497828" cy="402821"/>
            </a:xfrm>
            <a:prstGeom prst="rect">
              <a:avLst/>
            </a:pr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Multiplayer</a:t>
              </a:r>
            </a:p>
          </p:txBody>
        </p:sp>
        <p:sp>
          <p:nvSpPr>
            <p:cNvPr id="100" name="Isosceles Triangle 99"/>
            <p:cNvSpPr/>
            <p:nvPr/>
          </p:nvSpPr>
          <p:spPr>
            <a:xfrm rot="16200000" flipH="1">
              <a:off x="2291131" y="1973652"/>
              <a:ext cx="395441" cy="191156"/>
            </a:xfrm>
            <a:prstGeom prst="triangle">
              <a:avLst>
                <a:gd name="adj" fmla="val 50000"/>
              </a:avLst>
            </a:prstGeom>
            <a:solidFill>
              <a:srgbClr val="29408B"/>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grpSp>
        <p:nvGrpSpPr>
          <p:cNvPr id="110" name="Group 109"/>
          <p:cNvGrpSpPr/>
          <p:nvPr/>
        </p:nvGrpSpPr>
        <p:grpSpPr>
          <a:xfrm>
            <a:off x="9077112" y="1771274"/>
            <a:ext cx="2074904" cy="402823"/>
            <a:chOff x="509526" y="1871509"/>
            <a:chExt cx="2074904" cy="402823"/>
          </a:xfrm>
        </p:grpSpPr>
        <p:sp>
          <p:nvSpPr>
            <p:cNvPr id="111" name="Rectangle 110"/>
            <p:cNvSpPr/>
            <p:nvPr/>
          </p:nvSpPr>
          <p:spPr>
            <a:xfrm>
              <a:off x="509526" y="1871511"/>
              <a:ext cx="2074903" cy="402821"/>
            </a:xfrm>
            <a:prstGeom prst="rect">
              <a:avLst/>
            </a:prstGeom>
            <a:solidFill>
              <a:srgbClr val="0087FF"/>
            </a:solid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Music</a:t>
              </a:r>
              <a:endParaRPr lang="en-US" sz="1600" b="1" dirty="0">
                <a:solidFill>
                  <a:schemeClr val="tx1"/>
                </a:solidFill>
                <a:latin typeface="Segoe UI" pitchFamily="34" charset="0"/>
                <a:ea typeface="Segoe UI" pitchFamily="34" charset="0"/>
                <a:cs typeface="Segoe UI" pitchFamily="34" charset="0"/>
              </a:endParaRPr>
            </a:p>
          </p:txBody>
        </p:sp>
        <p:sp>
          <p:nvSpPr>
            <p:cNvPr id="112" name="Isosceles Triangle 111"/>
            <p:cNvSpPr/>
            <p:nvPr/>
          </p:nvSpPr>
          <p:spPr>
            <a:xfrm rot="16200000" flipH="1">
              <a:off x="2291131" y="1973652"/>
              <a:ext cx="395441" cy="191156"/>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pic>
        <p:nvPicPr>
          <p:cNvPr id="11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0" contrast="31000"/>
                    </a14:imgEffect>
                  </a14:imgLayer>
                </a14:imgProps>
              </a:ext>
              <a:ext uri="{28A0092B-C50C-407E-A947-70E740481C1C}">
                <a14:useLocalDpi xmlns:a14="http://schemas.microsoft.com/office/drawing/2010/main" val="0"/>
              </a:ext>
            </a:extLst>
          </a:blip>
          <a:stretch>
            <a:fillRect/>
          </a:stretch>
        </p:blipFill>
        <p:spPr bwMode="auto">
          <a:xfrm>
            <a:off x="4113184" y="1721872"/>
            <a:ext cx="3962457" cy="221604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044816" y="2811404"/>
            <a:ext cx="2119851" cy="403383"/>
            <a:chOff x="450763" y="3294238"/>
            <a:chExt cx="2119851" cy="403383"/>
          </a:xfrm>
        </p:grpSpPr>
        <p:grpSp>
          <p:nvGrpSpPr>
            <p:cNvPr id="104" name="Group 103"/>
            <p:cNvGrpSpPr/>
            <p:nvPr/>
          </p:nvGrpSpPr>
          <p:grpSpPr>
            <a:xfrm>
              <a:off x="450763" y="3294800"/>
              <a:ext cx="2119851" cy="402821"/>
              <a:chOff x="2165743" y="1871511"/>
              <a:chExt cx="2119851" cy="402821"/>
            </a:xfrm>
            <a:solidFill>
              <a:srgbClr val="FF3C00"/>
            </a:solidFill>
          </p:grpSpPr>
          <p:sp>
            <p:nvSpPr>
              <p:cNvPr id="105" name="Rectangle 104"/>
              <p:cNvSpPr/>
              <p:nvPr/>
            </p:nvSpPr>
            <p:spPr>
              <a:xfrm>
                <a:off x="2165743" y="1871511"/>
                <a:ext cx="2119850" cy="40282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30068" tIns="0" rIns="0" bIns="0" rtlCol="0" anchor="ctr"/>
              <a:lstStyle/>
              <a:p>
                <a:r>
                  <a:rPr lang="en-US" sz="1600" b="1" dirty="0" smtClean="0">
                    <a:solidFill>
                      <a:schemeClr val="tx1"/>
                    </a:solidFill>
                    <a:latin typeface="Segoe UI" pitchFamily="34" charset="0"/>
                    <a:ea typeface="Segoe UI" pitchFamily="34" charset="0"/>
                    <a:cs typeface="Segoe UI" pitchFamily="34" charset="0"/>
                  </a:rPr>
                  <a:t>Leaderboards</a:t>
                </a:r>
                <a:endParaRPr lang="en-US" sz="1600" b="1" dirty="0">
                  <a:solidFill>
                    <a:schemeClr val="tx1"/>
                  </a:solidFill>
                  <a:latin typeface="Segoe UI" pitchFamily="34" charset="0"/>
                  <a:ea typeface="Segoe UI" pitchFamily="34" charset="0"/>
                  <a:cs typeface="Segoe UI" pitchFamily="34" charset="0"/>
                </a:endParaRPr>
              </a:p>
            </p:txBody>
          </p:sp>
          <p:sp>
            <p:nvSpPr>
              <p:cNvPr id="106" name="Isosceles Triangle 105"/>
              <p:cNvSpPr/>
              <p:nvPr/>
            </p:nvSpPr>
            <p:spPr>
              <a:xfrm rot="16200000" flipH="1">
                <a:off x="3992295" y="1981033"/>
                <a:ext cx="395441" cy="191156"/>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sp>
          <p:nvSpPr>
            <p:cNvPr id="48" name="Isosceles Triangle 47"/>
            <p:cNvSpPr/>
            <p:nvPr/>
          </p:nvSpPr>
          <p:spPr>
            <a:xfrm rot="16200000" flipH="1">
              <a:off x="2277314" y="3396381"/>
              <a:ext cx="395441" cy="191156"/>
            </a:xfrm>
            <a:prstGeom prst="triangle">
              <a:avLst>
                <a:gd name="adj" fmla="val 50000"/>
              </a:avLst>
            </a:prstGeom>
            <a:solidFill>
              <a:srgbClr val="29408B"/>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grpSp>
      <p:sp>
        <p:nvSpPr>
          <p:cNvPr id="49" name="Isosceles Triangle 48"/>
          <p:cNvSpPr/>
          <p:nvPr/>
        </p:nvSpPr>
        <p:spPr>
          <a:xfrm rot="16200000" flipH="1">
            <a:off x="6771562" y="432202"/>
            <a:ext cx="395441" cy="191156"/>
          </a:xfrm>
          <a:prstGeom prst="triangle">
            <a:avLst>
              <a:gd name="adj" fmla="val 50000"/>
            </a:avLst>
          </a:prstGeom>
          <a:solidFill>
            <a:srgbClr val="29408B"/>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sp>
        <p:nvSpPr>
          <p:cNvPr id="51" name="Isosceles Triangle 50"/>
          <p:cNvSpPr/>
          <p:nvPr/>
        </p:nvSpPr>
        <p:spPr>
          <a:xfrm rot="16200000" flipH="1">
            <a:off x="8666065" y="5319657"/>
            <a:ext cx="395441" cy="191156"/>
          </a:xfrm>
          <a:prstGeom prst="triangle">
            <a:avLst>
              <a:gd name="adj" fmla="val 50000"/>
            </a:avLst>
          </a:prstGeom>
          <a:solidFill>
            <a:srgbClr val="2F4A9E"/>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sp>
        <p:nvSpPr>
          <p:cNvPr id="52" name="Isosceles Triangle 51"/>
          <p:cNvSpPr/>
          <p:nvPr/>
        </p:nvSpPr>
        <p:spPr>
          <a:xfrm rot="16200000" flipH="1">
            <a:off x="3887164" y="5014215"/>
            <a:ext cx="395441" cy="191156"/>
          </a:xfrm>
          <a:prstGeom prst="triangle">
            <a:avLst>
              <a:gd name="adj" fmla="val 50000"/>
            </a:avLst>
          </a:prstGeom>
          <a:solidFill>
            <a:srgbClr val="29408B"/>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0" bIns="0" rtlCol="0" anchor="ctr"/>
          <a:lstStyle/>
          <a:p>
            <a:endParaRPr lang="en-US" sz="1200" i="1" dirty="0">
              <a:solidFill>
                <a:schemeClr val="bg1"/>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268084436"/>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8"/>
                                        </p:tgtEl>
                                        <p:attrNameLst>
                                          <p:attrName>style.visibility</p:attrName>
                                        </p:attrNameLst>
                                      </p:cBhvr>
                                      <p:to>
                                        <p:strVal val="visible"/>
                                      </p:to>
                                    </p:set>
                                    <p:animEffect transition="in" filter="fade">
                                      <p:cBhvr>
                                        <p:cTn id="11" dur="500"/>
                                        <p:tgtEl>
                                          <p:spTgt spid="9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fade">
                                      <p:cBhvr>
                                        <p:cTn id="31" dur="500"/>
                                        <p:tgtEl>
                                          <p:spTgt spid="77"/>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95"/>
                                        </p:tgtEl>
                                        <p:attrNameLst>
                                          <p:attrName>style.visibility</p:attrName>
                                        </p:attrNameLst>
                                      </p:cBhvr>
                                      <p:to>
                                        <p:strVal val="visible"/>
                                      </p:to>
                                    </p:set>
                                    <p:animEffect transition="in" filter="fade">
                                      <p:cBhvr>
                                        <p:cTn id="35" dur="500"/>
                                        <p:tgtEl>
                                          <p:spTgt spid="9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fade">
                                      <p:cBhvr>
                                        <p:cTn id="39" dur="500"/>
                                        <p:tgtEl>
                                          <p:spTgt spid="8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500"/>
                                        <p:tgtEl>
                                          <p:spTgt spid="92"/>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10"/>
                                        </p:tgtEl>
                                        <p:attrNameLst>
                                          <p:attrName>style.visibility</p:attrName>
                                        </p:attrNameLst>
                                      </p:cBhvr>
                                      <p:to>
                                        <p:strVal val="visible"/>
                                      </p:to>
                                    </p:set>
                                    <p:animEffect transition="in" filter="fade">
                                      <p:cBhvr>
                                        <p:cTn id="48" dur="500"/>
                                        <p:tgtEl>
                                          <p:spTgt spid="110"/>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fade">
                                      <p:cBhvr>
                                        <p:cTn id="52" dur="500"/>
                                        <p:tgtEl>
                                          <p:spTgt spid="68"/>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fade">
                                      <p:cBhvr>
                                        <p:cTn id="5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592852" y="2455626"/>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5" name="Content Placeholder 2"/>
          <p:cNvSpPr txBox="1">
            <a:spLocks/>
          </p:cNvSpPr>
          <p:nvPr/>
        </p:nvSpPr>
        <p:spPr>
          <a:xfrm>
            <a:off x="563356" y="4094552"/>
            <a:ext cx="11149013" cy="2000548"/>
          </a:xfrm>
          <a:prstGeom prst="rect">
            <a:avLst/>
          </a:prstGeom>
        </p:spPr>
        <p:txBody>
          <a:bodyPr vert="horz" wrap="square" lIns="0" tIns="0" rIns="0" bIns="0" rtlCol="0">
            <a:noAutofit/>
          </a:bodyPr>
          <a:lstStyle>
            <a:lvl1pPr marL="460375" indent="-460375" algn="l" defTabSz="914363" rtl="0" eaLnBrk="1" latinLnBrk="0" hangingPunct="1">
              <a:lnSpc>
                <a:spcPct val="90000"/>
              </a:lnSpc>
              <a:spcBef>
                <a:spcPct val="20000"/>
              </a:spcBef>
              <a:buSzPct val="90000"/>
              <a:buFont typeface="Arial" pitchFamily="34" charset="0"/>
              <a:buChar char="•"/>
              <a:defRPr sz="3200" kern="1200">
                <a:gradFill>
                  <a:gsLst>
                    <a:gs pos="0">
                      <a:schemeClr val="tx1"/>
                    </a:gs>
                    <a:gs pos="86000">
                      <a:schemeClr val="tx1"/>
                    </a:gs>
                  </a:gsLst>
                  <a:lin ang="5400000" scaled="0"/>
                </a:gradFill>
                <a:latin typeface="+mn-lt"/>
                <a:ea typeface="+mn-ea"/>
                <a:cs typeface="+mn-cs"/>
              </a:defRPr>
            </a:lvl1pPr>
            <a:lvl2pPr marL="855663" indent="-395288" algn="l" defTabSz="914363" rtl="0" eaLnBrk="1" latinLnBrk="0" hangingPunct="1">
              <a:lnSpc>
                <a:spcPct val="90000"/>
              </a:lnSpc>
              <a:spcBef>
                <a:spcPct val="20000"/>
              </a:spcBef>
              <a:buSzPct val="90000"/>
              <a:buFont typeface="Arial" pitchFamily="34" charset="0"/>
              <a:buChar char="•"/>
              <a:defRPr sz="2800" kern="1200">
                <a:gradFill>
                  <a:gsLst>
                    <a:gs pos="0">
                      <a:schemeClr val="tx1"/>
                    </a:gs>
                    <a:gs pos="86000">
                      <a:schemeClr val="tx1"/>
                    </a:gs>
                  </a:gsLst>
                  <a:lin ang="5400000" scaled="0"/>
                </a:gradFill>
                <a:latin typeface="+mn-lt"/>
                <a:ea typeface="+mn-ea"/>
                <a:cs typeface="+mn-cs"/>
              </a:defRPr>
            </a:lvl2pPr>
            <a:lvl3pPr marL="1258888" indent="-403225" algn="l" defTabSz="914363" rtl="0" eaLnBrk="1" latinLnBrk="0" hangingPunct="1">
              <a:lnSpc>
                <a:spcPct val="90000"/>
              </a:lnSpc>
              <a:spcBef>
                <a:spcPct val="20000"/>
              </a:spcBef>
              <a:buSzPct val="90000"/>
              <a:buFont typeface="Arial" pitchFamily="34" charset="0"/>
              <a:buChar char="•"/>
              <a:defRPr sz="2400" kern="1200">
                <a:gradFill>
                  <a:gsLst>
                    <a:gs pos="0">
                      <a:schemeClr val="tx1"/>
                    </a:gs>
                    <a:gs pos="86000">
                      <a:schemeClr val="tx1"/>
                    </a:gs>
                  </a:gsLst>
                  <a:lin ang="5400000" scaled="0"/>
                </a:gradFill>
                <a:latin typeface="+mn-lt"/>
                <a:ea typeface="+mn-ea"/>
                <a:cs typeface="+mn-cs"/>
              </a:defRPr>
            </a:lvl3pPr>
            <a:lvl4pPr marL="1604963" indent="-346075"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4pPr>
            <a:lvl5pPr marL="1941513" indent="-336550" algn="l" defTabSz="914363" rtl="0" eaLnBrk="1" latinLnBrk="0" hangingPunct="1">
              <a:lnSpc>
                <a:spcPct val="90000"/>
              </a:lnSpc>
              <a:spcBef>
                <a:spcPct val="20000"/>
              </a:spcBef>
              <a:buSzPct val="90000"/>
              <a:buFont typeface="Arial" pitchFamily="34" charset="0"/>
              <a:buChar char="•"/>
              <a:defRPr sz="2000" kern="1200">
                <a:gradFill>
                  <a:gsLst>
                    <a:gs pos="0">
                      <a:schemeClr val="tx1"/>
                    </a:gs>
                    <a:gs pos="86000">
                      <a:schemeClr val="tx1"/>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sp>
        <p:nvSpPr>
          <p:cNvPr id="6" name="Title 5"/>
          <p:cNvSpPr>
            <a:spLocks noGrp="1"/>
          </p:cNvSpPr>
          <p:nvPr>
            <p:ph type="title"/>
          </p:nvPr>
        </p:nvSpPr>
        <p:spPr>
          <a:xfrm>
            <a:off x="519112" y="228600"/>
            <a:ext cx="11149013" cy="609398"/>
          </a:xfrm>
        </p:spPr>
        <p:txBody>
          <a:bodyPr/>
          <a:lstStyle/>
          <a:p>
            <a:r>
              <a:rPr lang="en-US" dirty="0" smtClean="0"/>
              <a:t>Related sessions</a:t>
            </a:r>
            <a:endParaRPr lang="en-US" dirty="0"/>
          </a:p>
        </p:txBody>
      </p:sp>
      <p:sp>
        <p:nvSpPr>
          <p:cNvPr id="7" name="Text Placeholder 6"/>
          <p:cNvSpPr>
            <a:spLocks noGrp="1"/>
          </p:cNvSpPr>
          <p:nvPr>
            <p:ph type="body" sz="quarter" idx="10"/>
          </p:nvPr>
        </p:nvSpPr>
        <p:spPr>
          <a:xfrm>
            <a:off x="63501" y="899024"/>
            <a:ext cx="11149012" cy="5816977"/>
          </a:xfrm>
        </p:spPr>
        <p:txBody>
          <a:bodyPr/>
          <a:lstStyle/>
          <a:p>
            <a:pPr marL="914400" lvl="1" indent="-457200">
              <a:lnSpc>
                <a:spcPct val="150000"/>
              </a:lnSpc>
              <a:spcBef>
                <a:spcPts val="0"/>
              </a:spcBef>
              <a:buSzTx/>
            </a:pPr>
            <a:r>
              <a:rPr lang="en-US" dirty="0">
                <a:solidFill>
                  <a:schemeClr val="tx1"/>
                </a:solidFill>
              </a:rPr>
              <a:t>PLAT-751T - 3D Graphics in Metro Style Apps and Games</a:t>
            </a:r>
            <a:endParaRPr lang="en-US" dirty="0">
              <a:solidFill>
                <a:schemeClr val="tx1"/>
              </a:solidFill>
              <a:latin typeface="Calibri"/>
              <a:ea typeface="Times New Roman"/>
              <a:cs typeface="Times New Roman"/>
            </a:endParaRPr>
          </a:p>
          <a:p>
            <a:pPr marL="914400" lvl="1" indent="-457200">
              <a:lnSpc>
                <a:spcPct val="150000"/>
              </a:lnSpc>
              <a:spcBef>
                <a:spcPts val="0"/>
              </a:spcBef>
              <a:buSzTx/>
            </a:pPr>
            <a:r>
              <a:rPr lang="en-US" dirty="0">
                <a:solidFill>
                  <a:schemeClr val="tx1"/>
                </a:solidFill>
              </a:rPr>
              <a:t>PLAT-752T - Tuning GPU usage for any form factor</a:t>
            </a:r>
            <a:endParaRPr lang="en-US" dirty="0">
              <a:solidFill>
                <a:schemeClr val="tx1"/>
              </a:solidFill>
              <a:latin typeface="Calibri"/>
              <a:ea typeface="Times New Roman"/>
              <a:cs typeface="Times New Roman"/>
            </a:endParaRPr>
          </a:p>
          <a:p>
            <a:pPr marL="914400" lvl="1" indent="-457200">
              <a:lnSpc>
                <a:spcPct val="150000"/>
              </a:lnSpc>
              <a:spcBef>
                <a:spcPts val="0"/>
              </a:spcBef>
              <a:buSzTx/>
            </a:pPr>
            <a:r>
              <a:rPr lang="en-US" dirty="0">
                <a:solidFill>
                  <a:schemeClr val="tx1"/>
                </a:solidFill>
              </a:rPr>
              <a:t>PLAT-754T- From touch to gamepads: master player input in your Metro style game</a:t>
            </a:r>
            <a:endParaRPr lang="en-US" dirty="0">
              <a:solidFill>
                <a:schemeClr val="tx1"/>
              </a:solidFill>
              <a:latin typeface="Calibri"/>
              <a:ea typeface="Times New Roman"/>
              <a:cs typeface="Times New Roman"/>
            </a:endParaRPr>
          </a:p>
          <a:p>
            <a:pPr marL="914400" lvl="1" indent="-457200">
              <a:lnSpc>
                <a:spcPct val="150000"/>
              </a:lnSpc>
              <a:spcBef>
                <a:spcPts val="0"/>
              </a:spcBef>
              <a:buSzTx/>
            </a:pPr>
            <a:r>
              <a:rPr lang="en-US" dirty="0">
                <a:solidFill>
                  <a:schemeClr val="tx1"/>
                </a:solidFill>
              </a:rPr>
              <a:t>PLAT-755T - Compelling audio and video for Metro style games</a:t>
            </a:r>
          </a:p>
          <a:p>
            <a:pPr marL="914400" lvl="1" indent="-457200">
              <a:lnSpc>
                <a:spcPct val="150000"/>
              </a:lnSpc>
              <a:spcBef>
                <a:spcPts val="0"/>
              </a:spcBef>
              <a:buSzTx/>
            </a:pPr>
            <a:r>
              <a:rPr lang="en-US" dirty="0">
                <a:solidFill>
                  <a:schemeClr val="tx1"/>
                </a:solidFill>
              </a:rPr>
              <a:t>TOOL-761T - A lap around DirectX game development tools</a:t>
            </a:r>
          </a:p>
          <a:p>
            <a:pPr marL="914400" lvl="1" indent="-457200">
              <a:lnSpc>
                <a:spcPct val="150000"/>
              </a:lnSpc>
              <a:spcBef>
                <a:spcPts val="0"/>
              </a:spcBef>
              <a:buSzTx/>
            </a:pPr>
            <a:r>
              <a:rPr lang="en-US" dirty="0">
                <a:solidFill>
                  <a:schemeClr val="tx1"/>
                </a:solidFill>
              </a:rPr>
              <a:t>PLAT-766T - Introduction to DirectX for Metro style apps</a:t>
            </a:r>
            <a:endParaRPr lang="en-US" dirty="0">
              <a:solidFill>
                <a:schemeClr val="tx1"/>
              </a:solidFill>
              <a:latin typeface="Calibri"/>
              <a:ea typeface="Times New Roman"/>
              <a:cs typeface="Times New Roman"/>
            </a:endParaRPr>
          </a:p>
          <a:p>
            <a:pPr marL="914400" lvl="1" indent="-457200">
              <a:lnSpc>
                <a:spcPct val="150000"/>
              </a:lnSpc>
              <a:spcBef>
                <a:spcPts val="0"/>
              </a:spcBef>
              <a:buSzTx/>
            </a:pPr>
            <a:r>
              <a:rPr lang="en-US" dirty="0">
                <a:solidFill>
                  <a:schemeClr val="tx1"/>
                </a:solidFill>
              </a:rPr>
              <a:t>PLAT-769T - Achieving high performance 2D graphics with Direct2D</a:t>
            </a:r>
            <a:endParaRPr lang="en-US" dirty="0">
              <a:solidFill>
                <a:schemeClr val="tx1"/>
              </a:solidFill>
              <a:latin typeface="Calibri"/>
              <a:ea typeface="Times New Roman"/>
              <a:cs typeface="Times New Roman"/>
            </a:endParaRPr>
          </a:p>
          <a:p>
            <a:pPr marL="914400" lvl="1" indent="-457200">
              <a:lnSpc>
                <a:spcPct val="150000"/>
              </a:lnSpc>
              <a:spcBef>
                <a:spcPts val="0"/>
              </a:spcBef>
              <a:buSzTx/>
            </a:pPr>
            <a:r>
              <a:rPr lang="en-US" dirty="0">
                <a:solidFill>
                  <a:schemeClr val="tx1"/>
                </a:solidFill>
              </a:rPr>
              <a:t>PLAT-770T - Create cool image effects with Direct2D</a:t>
            </a:r>
            <a:endParaRPr lang="en-US" dirty="0">
              <a:solidFill>
                <a:schemeClr val="tx1"/>
              </a:solidFill>
              <a:latin typeface="Calibri"/>
              <a:ea typeface="Times New Roman"/>
              <a:cs typeface="Times New Roman"/>
            </a:endParaRPr>
          </a:p>
        </p:txBody>
      </p:sp>
    </p:spTree>
    <p:extLst>
      <p:ext uri="{BB962C8B-B14F-4D97-AF65-F5344CB8AC3E}">
        <p14:creationId xmlns:p14="http://schemas.microsoft.com/office/powerpoint/2010/main" val="185316477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reading and documentation</a:t>
            </a:r>
            <a:endParaRPr lang="en-US" dirty="0"/>
          </a:p>
        </p:txBody>
      </p:sp>
      <p:sp>
        <p:nvSpPr>
          <p:cNvPr id="3" name="Text Placeholder 2"/>
          <p:cNvSpPr>
            <a:spLocks noGrp="1"/>
          </p:cNvSpPr>
          <p:nvPr>
            <p:ph type="body" sz="quarter" idx="10"/>
          </p:nvPr>
        </p:nvSpPr>
        <p:spPr>
          <a:xfrm>
            <a:off x="519114" y="1447800"/>
            <a:ext cx="11149012" cy="4038029"/>
          </a:xfrm>
        </p:spPr>
        <p:txBody>
          <a:bodyPr/>
          <a:lstStyle/>
          <a:p>
            <a:r>
              <a:rPr lang="en-US" sz="3200" dirty="0" smtClean="0"/>
              <a:t>Xbox </a:t>
            </a:r>
            <a:r>
              <a:rPr lang="en-US" sz="3200" dirty="0"/>
              <a:t>LIVE: </a:t>
            </a:r>
            <a:r>
              <a:rPr lang="en-US" sz="3200" b="1" dirty="0" smtClean="0">
                <a:solidFill>
                  <a:srgbClr val="FFFFFF"/>
                </a:solidFill>
                <a:hlinkClick r:id="rId2"/>
              </a:rPr>
              <a:t>http</a:t>
            </a:r>
            <a:r>
              <a:rPr lang="en-US" sz="3200" b="1" dirty="0">
                <a:solidFill>
                  <a:srgbClr val="FFFFFF"/>
                </a:solidFill>
                <a:hlinkClick r:id="rId2"/>
              </a:rPr>
              <a:t>://</a:t>
            </a:r>
            <a:r>
              <a:rPr lang="en-US" sz="3200" b="1" dirty="0" smtClean="0">
                <a:solidFill>
                  <a:srgbClr val="FFFFFF"/>
                </a:solidFill>
                <a:hlinkClick r:id="rId2"/>
              </a:rPr>
              <a:t>developer.xboxlive.com</a:t>
            </a:r>
            <a:endParaRPr lang="en-US" sz="3200" b="1" dirty="0" smtClean="0">
              <a:solidFill>
                <a:srgbClr val="FFFFFF"/>
              </a:solidFill>
            </a:endParaRPr>
          </a:p>
          <a:p>
            <a:endParaRPr lang="en-US" dirty="0" smtClean="0">
              <a:solidFill>
                <a:schemeClr val="tx2">
                  <a:alpha val="99000"/>
                </a:schemeClr>
              </a:solidFill>
            </a:endParaRPr>
          </a:p>
          <a:p>
            <a:r>
              <a:rPr lang="en-US" dirty="0" smtClean="0">
                <a:solidFill>
                  <a:schemeClr val="tx2">
                    <a:alpha val="99000"/>
                  </a:schemeClr>
                </a:solidFill>
              </a:rPr>
              <a:t>Game Submission: </a:t>
            </a:r>
            <a:r>
              <a:rPr lang="en-US" u="sng" dirty="0">
                <a:hlinkClick r:id="rId3"/>
              </a:rPr>
              <a:t>http://go.microsoft.com/fwlink/?</a:t>
            </a:r>
            <a:r>
              <a:rPr lang="en-US" u="sng" dirty="0" smtClean="0">
                <a:hlinkClick r:id="rId3"/>
              </a:rPr>
              <a:t>LinkId=228422</a:t>
            </a:r>
            <a:endParaRPr lang="en-US" u="sng" dirty="0" smtClean="0"/>
          </a:p>
          <a:p>
            <a:endParaRPr lang="en-US" dirty="0" smtClean="0">
              <a:solidFill>
                <a:schemeClr val="tx2">
                  <a:alpha val="99000"/>
                </a:schemeClr>
              </a:solidFill>
            </a:endParaRPr>
          </a:p>
          <a:p>
            <a:r>
              <a:rPr lang="en-US" dirty="0" smtClean="0">
                <a:solidFill>
                  <a:schemeClr val="tx2">
                    <a:alpha val="99000"/>
                  </a:schemeClr>
                </a:solidFill>
              </a:rPr>
              <a:t>MSDN </a:t>
            </a:r>
            <a:r>
              <a:rPr lang="en-US" dirty="0">
                <a:solidFill>
                  <a:schemeClr val="tx2">
                    <a:alpha val="99000"/>
                  </a:schemeClr>
                </a:solidFill>
              </a:rPr>
              <a:t>DirectX Developer’s Center: </a:t>
            </a:r>
            <a:r>
              <a:rPr lang="en-US" u="sng" dirty="0">
                <a:hlinkClick r:id="rId4"/>
              </a:rPr>
              <a:t>http://msdn.microsoft.com/directx</a:t>
            </a:r>
            <a:endParaRPr lang="en-US" b="1" dirty="0">
              <a:solidFill>
                <a:srgbClr val="FFFFFF"/>
              </a:solidFill>
            </a:endParaRPr>
          </a:p>
          <a:p>
            <a:endParaRPr lang="en-US" dirty="0"/>
          </a:p>
        </p:txBody>
      </p:sp>
    </p:spTree>
    <p:extLst>
      <p:ext uri="{BB962C8B-B14F-4D97-AF65-F5344CB8AC3E}">
        <p14:creationId xmlns:p14="http://schemas.microsoft.com/office/powerpoint/2010/main" val="55221779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969963" y="3412700"/>
            <a:ext cx="10847824" cy="2669779"/>
          </a:xfrm>
        </p:spPr>
        <p:txBody>
          <a:bodyPr/>
          <a:lstStyle/>
          <a:p>
            <a:pPr marL="457200" indent="-457200">
              <a:buFont typeface="Arial" pitchFamily="34" charset="0"/>
              <a:buChar char="•"/>
            </a:pPr>
            <a:r>
              <a:rPr lang="en-US" sz="3600" b="1" dirty="0"/>
              <a:t>Feedback and q</a:t>
            </a:r>
            <a:r>
              <a:rPr lang="en-US" sz="3600" b="1" dirty="0" smtClean="0"/>
              <a:t>uestions </a:t>
            </a:r>
            <a:r>
              <a:rPr lang="en-US" sz="3600" u="sng" dirty="0" smtClean="0">
                <a:hlinkClick r:id="rId2"/>
              </a:rPr>
              <a:t>http</a:t>
            </a:r>
            <a:r>
              <a:rPr lang="en-US" sz="3600" u="sng" dirty="0">
                <a:hlinkClick r:id="rId2"/>
              </a:rPr>
              <a:t>://forums.dev.windows.com</a:t>
            </a:r>
            <a:r>
              <a:rPr lang="en-US" sz="3600" dirty="0"/>
              <a:t> </a:t>
            </a:r>
            <a:r>
              <a:rPr lang="en-US" sz="3600" dirty="0" smtClean="0"/>
              <a:t/>
            </a:r>
            <a:br>
              <a:rPr lang="en-US" sz="3600" dirty="0" smtClean="0"/>
            </a:br>
            <a:endParaRPr lang="en-US" sz="3600" dirty="0" smtClean="0"/>
          </a:p>
          <a:p>
            <a:pPr marL="457200" indent="-457200">
              <a:buFont typeface="Arial" pitchFamily="34" charset="0"/>
              <a:buChar char="•"/>
            </a:pPr>
            <a:r>
              <a:rPr lang="en-US" sz="3600" b="1" dirty="0" smtClean="0"/>
              <a:t>Session </a:t>
            </a:r>
            <a:r>
              <a:rPr lang="en-US" sz="3600" b="1" dirty="0"/>
              <a:t>f</a:t>
            </a:r>
            <a:r>
              <a:rPr lang="en-US" sz="3600" b="1" dirty="0" smtClean="0"/>
              <a:t>eedback</a:t>
            </a:r>
            <a:br>
              <a:rPr lang="en-US" sz="3600" b="1" dirty="0" smtClean="0"/>
            </a:br>
            <a:r>
              <a:rPr lang="en-US" sz="3600" u="sng" dirty="0" smtClean="0">
                <a:hlinkClick r:id="rId3"/>
              </a:rPr>
              <a:t>http</a:t>
            </a:r>
            <a:r>
              <a:rPr lang="en-US" sz="3600" u="sng" dirty="0">
                <a:hlinkClick r:id="rId3"/>
              </a:rPr>
              <a:t>://bldw.in/SessionFeedback</a:t>
            </a:r>
            <a:r>
              <a:rPr lang="en-US" sz="3600" dirty="0"/>
              <a:t> </a:t>
            </a:r>
            <a:endParaRPr lang="en-US" sz="3600" dirty="0" smtClean="0"/>
          </a:p>
          <a:p>
            <a:endParaRPr lang="en-US" sz="3600" dirty="0"/>
          </a:p>
        </p:txBody>
      </p:sp>
      <p:sp>
        <p:nvSpPr>
          <p:cNvPr id="4" name="Text Placeholder 3"/>
          <p:cNvSpPr>
            <a:spLocks noGrp="1"/>
          </p:cNvSpPr>
          <p:nvPr>
            <p:ph type="body" sz="quarter" idx="10"/>
          </p:nvPr>
        </p:nvSpPr>
        <p:spPr>
          <a:xfrm>
            <a:off x="969964" y="1275872"/>
            <a:ext cx="9056688" cy="1378644"/>
          </a:xfrm>
        </p:spPr>
        <p:txBody>
          <a:bodyPr/>
          <a:lstStyle/>
          <a:p>
            <a:r>
              <a:rPr lang="en-US" dirty="0"/>
              <a:t>t</a:t>
            </a:r>
            <a:r>
              <a:rPr lang="en-US" dirty="0" smtClean="0"/>
              <a:t>hank you</a:t>
            </a:r>
            <a:endParaRPr lang="en-US" dirty="0"/>
          </a:p>
        </p:txBody>
      </p:sp>
    </p:spTree>
    <p:extLst>
      <p:ext uri="{BB962C8B-B14F-4D97-AF65-F5344CB8AC3E}">
        <p14:creationId xmlns:p14="http://schemas.microsoft.com/office/powerpoint/2010/main" val="264163185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black">
          <a:xfrm>
            <a:off x="4321175" y="3130766"/>
            <a:ext cx="3546476" cy="596468"/>
          </a:xfrm>
          <a:prstGeom prst="rect">
            <a:avLst/>
          </a:prstGeom>
          <a:noFill/>
          <a:ln>
            <a:noFill/>
          </a:ln>
        </p:spPr>
      </p:pic>
      <p:sp>
        <p:nvSpPr>
          <p:cNvPr id="5" name="Text Box 3"/>
          <p:cNvSpPr txBox="1">
            <a:spLocks noChangeArrowheads="1"/>
          </p:cNvSpPr>
          <p:nvPr/>
        </p:nvSpPr>
        <p:spPr bwMode="blackWhite">
          <a:xfrm>
            <a:off x="507868" y="6083573"/>
            <a:ext cx="11173090" cy="415484"/>
          </a:xfrm>
          <a:prstGeom prst="rect">
            <a:avLst/>
          </a:prstGeom>
          <a:noFill/>
          <a:ln w="12700">
            <a:noFill/>
            <a:miter lim="800000"/>
            <a:headEnd type="none" w="sm" len="sm"/>
            <a:tailEnd type="none" w="sm" len="sm"/>
          </a:ln>
          <a:effectLst/>
        </p:spPr>
        <p:txBody>
          <a:bodyPr vert="horz" wrap="square" lIns="91425" tIns="45713" rIns="91425" bIns="45713" numCol="1" anchor="t" anchorCtr="0" compatLnSpc="1">
            <a:prstTxWarp prst="textNoShape">
              <a:avLst/>
            </a:prstTxWarp>
            <a:spAutoFit/>
          </a:bodyPr>
          <a:lstStyle/>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 </a:t>
            </a:r>
            <a:r>
              <a:rPr lang="en-US" sz="700" dirty="0" smtClean="0">
                <a:gradFill>
                  <a:gsLst>
                    <a:gs pos="0">
                      <a:schemeClr val="tx1"/>
                    </a:gs>
                    <a:gs pos="100000">
                      <a:schemeClr val="tx1"/>
                    </a:gs>
                  </a:gsLst>
                  <a:lin ang="5400000" scaled="0"/>
                </a:gradFill>
                <a:latin typeface="Segoe UI" pitchFamily="34" charset="0"/>
                <a:cs typeface="Arial" charset="0"/>
              </a:rPr>
              <a:t>2011 Microsoft </a:t>
            </a:r>
            <a:r>
              <a:rPr lang="en-US" sz="700" dirty="0">
                <a:gradFill>
                  <a:gsLst>
                    <a:gs pos="0">
                      <a:schemeClr val="tx1"/>
                    </a:gs>
                    <a:gs pos="100000">
                      <a:schemeClr val="tx1"/>
                    </a:gs>
                  </a:gsLst>
                  <a:lin ang="5400000" scaled="0"/>
                </a:gradFill>
                <a:latin typeface="Segoe UI" pitchFamily="34" charset="0"/>
                <a:cs typeface="Arial" charset="0"/>
              </a:rPr>
              <a:t>Corporation. All rights reserved. Microsoft, Windows, Windows Vista and other product names are or may be registered trademarks and/or trademarks in the U.S. and/or other countries.</a:t>
            </a:r>
          </a:p>
          <a:p>
            <a:pPr algn="ctr" defTabSz="914099" eaLnBrk="0" hangingPunct="0"/>
            <a:r>
              <a:rPr lang="en-US" sz="700" dirty="0">
                <a:gradFill>
                  <a:gsLst>
                    <a:gs pos="0">
                      <a:schemeClr val="tx1"/>
                    </a:gs>
                    <a:gs pos="100000">
                      <a:schemeClr val="tx1"/>
                    </a:gs>
                  </a:gsLst>
                  <a:lin ang="5400000" scaled="0"/>
                </a:gradFill>
                <a:latin typeface="Segoe UI"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chemeClr val="tx1"/>
                    </a:gs>
                    <a:gs pos="100000">
                      <a:schemeClr val="tx1"/>
                    </a:gs>
                  </a:gsLst>
                  <a:lin ang="5400000" scaled="0"/>
                </a:gradFill>
                <a:latin typeface="Segoe UI" pitchFamily="34" charset="0"/>
                <a:cs typeface="Arial" charset="0"/>
              </a:rPr>
              <a:t>MICROSOFT </a:t>
            </a:r>
            <a:r>
              <a:rPr lang="en-US" sz="700" dirty="0">
                <a:gradFill>
                  <a:gsLst>
                    <a:gs pos="0">
                      <a:schemeClr val="tx1"/>
                    </a:gs>
                    <a:gs pos="100000">
                      <a:schemeClr val="tx1"/>
                    </a:gs>
                  </a:gsLst>
                  <a:lin ang="5400000" scaled="0"/>
                </a:gradFill>
                <a:latin typeface="Segoe UI" pitchFamily="34" charset="0"/>
                <a:cs typeface="Arial" charset="0"/>
              </a:rPr>
              <a:t>MAKES NO WARRANTIES, EXPRESS, IMPLIED OR STATUTORY, AS TO THE INFORMATION IN THIS PRESENTATION.</a:t>
            </a:r>
          </a:p>
        </p:txBody>
      </p:sp>
    </p:spTree>
    <p:extLst>
      <p:ext uri="{BB962C8B-B14F-4D97-AF65-F5344CB8AC3E}">
        <p14:creationId xmlns:p14="http://schemas.microsoft.com/office/powerpoint/2010/main" val="1706893961"/>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59662"/>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bwMode="auto">
          <a:xfrm>
            <a:off x="519113" y="3121572"/>
            <a:ext cx="11149012" cy="3736427"/>
          </a:xfrm>
          <a:prstGeom prst="ellipse">
            <a:avLst/>
          </a:prstGeom>
          <a:gradFill>
            <a:gsLst>
              <a:gs pos="0">
                <a:srgbClr val="F8F57B"/>
              </a:gs>
              <a:gs pos="50000">
                <a:srgbClr val="F8F57B">
                  <a:alpha val="14000"/>
                </a:srgbClr>
              </a:gs>
              <a:gs pos="100000">
                <a:schemeClr val="tx1"/>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smtClean="0">
              <a:gradFill>
                <a:gsLst>
                  <a:gs pos="0">
                    <a:schemeClr val="tx1"/>
                  </a:gs>
                  <a:gs pos="100000">
                    <a:schemeClr val="tx1"/>
                  </a:gs>
                </a:gsLst>
                <a:lin ang="5400000" scaled="0"/>
              </a:gra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3184" y="315320"/>
            <a:ext cx="3962457" cy="221604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087308" y="635169"/>
            <a:ext cx="10012622" cy="7490966"/>
            <a:chOff x="-108538" y="-375535"/>
            <a:chExt cx="9250744" cy="6681081"/>
          </a:xfrm>
        </p:grpSpPr>
        <p:pic>
          <p:nvPicPr>
            <p:cNvPr id="15" name="Picture 4" descr="C:\Users\billfl\Desktop\slide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38" y="-375535"/>
              <a:ext cx="9250744" cy="66810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76308" y="2970478"/>
              <a:ext cx="1420987" cy="7989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2959043" y="1670472"/>
              <a:ext cx="2982922" cy="167789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810069" y="1658545"/>
              <a:ext cx="362889" cy="6048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0080913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7953"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265243"/>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0" y="0"/>
            <a:ext cx="12197951" cy="685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274696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1"/>
            <a:ext cx="12188823" cy="6852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033887"/>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 y="0"/>
            <a:ext cx="12197949" cy="685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024674"/>
      </p:ext>
    </p:extLst>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par>
    </p:tnLst>
  </p:timing>
</p:sld>
</file>

<file path=ppt/theme/theme1.xml><?xml version="1.0" encoding="utf-8"?>
<a:theme xmlns:a="http://schemas.openxmlformats.org/drawingml/2006/main" name="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2.xml><?xml version="1.0" encoding="utf-8"?>
<a:theme xmlns:a="http://schemas.openxmlformats.org/drawingml/2006/main" name="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3.xml><?xml version="1.0" encoding="utf-8"?>
<a:theme xmlns:a="http://schemas.openxmlformats.org/drawingml/2006/main" name="1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4.xml><?xml version="1.0" encoding="utf-8"?>
<a:theme xmlns:a="http://schemas.openxmlformats.org/drawingml/2006/main" name="2_BUILD_Breakout_Template _ SAMPLE for Scott 7.28">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5.xml><?xml version="1.0" encoding="utf-8"?>
<a:theme xmlns:a="http://schemas.openxmlformats.org/drawingml/2006/main" name="1_White with Consolas font for code slides">
  <a:themeElements>
    <a:clrScheme name="Custom 3">
      <a:dk1>
        <a:srgbClr val="232323"/>
      </a:dk1>
      <a:lt1>
        <a:srgbClr val="FFFFFF"/>
      </a:lt1>
      <a:dk2>
        <a:srgbClr val="585858"/>
      </a:dk2>
      <a:lt2>
        <a:srgbClr val="FFFFFF"/>
      </a:lt2>
      <a:accent1>
        <a:srgbClr val="65BC46"/>
      </a:accent1>
      <a:accent2>
        <a:srgbClr val="457EC1"/>
      </a:accent2>
      <a:accent3>
        <a:srgbClr val="EF4423"/>
      </a:accent3>
      <a:accent4>
        <a:srgbClr val="585858"/>
      </a:accent4>
      <a:accent5>
        <a:srgbClr val="B0D685"/>
      </a:accent5>
      <a:accent6>
        <a:srgbClr val="FFFFFF"/>
      </a:accent6>
      <a:hlink>
        <a:srgbClr val="F0ED7B"/>
      </a:hlink>
      <a:folHlink>
        <a:srgbClr val="F3EB4F"/>
      </a:folHlink>
    </a:clrScheme>
    <a:fontScheme name="Segoe">
      <a:majorFont>
        <a:latin typeface="Segoe"/>
        <a:ea typeface=""/>
        <a:cs typeface=""/>
      </a:majorFont>
      <a:minorFont>
        <a:latin typeface="Segoe"/>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dirty="0" err="1" smtClean="0">
            <a:gradFill>
              <a:gsLst>
                <a:gs pos="417">
                  <a:srgbClr val="000000"/>
                </a:gs>
                <a:gs pos="100000">
                  <a:srgbClr val="000000"/>
                </a:gs>
              </a:gsLst>
              <a:lin ang="5400000" scaled="0"/>
            </a:gradFill>
          </a:defRPr>
        </a:defPPr>
      </a:lstStyle>
    </a:txDef>
  </a:objectDefaults>
  <a:extraClrSchemeLst/>
</a:theme>
</file>

<file path=ppt/theme/theme6.xml><?xml version="1.0" encoding="utf-8"?>
<a:theme xmlns:a="http://schemas.openxmlformats.org/drawingml/2006/main" name="&lt;5-30000_BUILD_16x9&gt;">
  <a:themeElements>
    <a:clrScheme name="Custom 5">
      <a:dk1>
        <a:srgbClr val="232323"/>
      </a:dk1>
      <a:lt1>
        <a:srgbClr val="FFFFFF"/>
      </a:lt1>
      <a:dk2>
        <a:srgbClr val="585858"/>
      </a:dk2>
      <a:lt2>
        <a:srgbClr val="FFFFFF"/>
      </a:lt2>
      <a:accent1>
        <a:srgbClr val="65BC46"/>
      </a:accent1>
      <a:accent2>
        <a:srgbClr val="457EC1"/>
      </a:accent2>
      <a:accent3>
        <a:srgbClr val="EF4423"/>
      </a:accent3>
      <a:accent4>
        <a:srgbClr val="232323"/>
      </a:accent4>
      <a:accent5>
        <a:srgbClr val="B0D685"/>
      </a:accent5>
      <a:accent6>
        <a:srgbClr val="FFFFFF"/>
      </a:accent6>
      <a:hlink>
        <a:srgbClr val="F0ED7B"/>
      </a:hlink>
      <a:folHlink>
        <a:srgbClr val="F3EB4F"/>
      </a:folHlink>
    </a:clrScheme>
    <a:fontScheme name="Custom 2">
      <a:majorFont>
        <a:latin typeface="Segoe UI Semibold"/>
        <a:ea typeface=""/>
        <a:cs typeface=""/>
      </a:majorFont>
      <a:minorFont>
        <a:latin typeface="Segoe UI Light"/>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chemeClr val="tx1"/>
                </a:gs>
                <a:gs pos="100000">
                  <a:schemeClr val="tx1"/>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none" lIns="0" tIns="0" rIns="0" bIns="0" rtlCol="0">
        <a:spAutoFit/>
      </a:bodyPr>
      <a:lstStyle>
        <a:defPPr>
          <a:defRPr sz="3200" dirty="0" err="1" smtClean="0">
            <a:gradFill>
              <a:gsLst>
                <a:gs pos="0">
                  <a:schemeClr val="tx1"/>
                </a:gs>
                <a:gs pos="86000">
                  <a:schemeClr val="tx1"/>
                </a:gs>
              </a:gsLst>
              <a:lin ang="5400000" scaled="0"/>
            </a:gradFill>
          </a:defRPr>
        </a:defPPr>
      </a:lstStyle>
    </a:txDef>
  </a:objectDefaults>
  <a:extraClrSchemeLst/>
</a:theme>
</file>

<file path=ppt/theme/theme7.xml><?xml version="1.0" encoding="utf-8"?>
<a:theme xmlns:a="http://schemas.openxmlformats.org/drawingml/2006/main" name="1_16x9_New_Win_PPT_Template_4_compressed">
  <a:themeElements>
    <a:clrScheme name="New Windows Template 2">
      <a:dk1>
        <a:srgbClr val="292929"/>
      </a:dk1>
      <a:lt1>
        <a:srgbClr val="FFFFFF"/>
      </a:lt1>
      <a:dk2>
        <a:srgbClr val="072B60"/>
      </a:dk2>
      <a:lt2>
        <a:srgbClr val="EEECE1"/>
      </a:lt2>
      <a:accent1>
        <a:srgbClr val="557EB9"/>
      </a:accent1>
      <a:accent2>
        <a:srgbClr val="FFC211"/>
      </a:accent2>
      <a:accent3>
        <a:srgbClr val="6BBD46"/>
      </a:accent3>
      <a:accent4>
        <a:srgbClr val="FE5815"/>
      </a:accent4>
      <a:accent5>
        <a:srgbClr val="EB7C00"/>
      </a:accent5>
      <a:accent6>
        <a:srgbClr val="00DCFF"/>
      </a:accent6>
      <a:hlink>
        <a:srgbClr val="00B9F2"/>
      </a:hlink>
      <a:folHlink>
        <a:srgbClr val="008AB5"/>
      </a:folHlink>
    </a:clrScheme>
    <a:fontScheme name="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a:defRPr sz="2200"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38100">
          <a:solidFill>
            <a:schemeClr val="bg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err="1" smtClean="0">
            <a:solidFill>
              <a:schemeClr val="tx1">
                <a:lumMod val="75000"/>
                <a:lumOff val="25000"/>
                <a:alpha val="99000"/>
              </a:schemeClr>
            </a:solidFill>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9A772780AAE043B02F447FDD204C6F" ma:contentTypeVersion="0" ma:contentTypeDescription="Create a new document." ma:contentTypeScope="" ma:versionID="8521d547e6875f8e9efeb25124febd4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DA4B4B-E776-41FF-ABCA-08C791EA6BFD}"/>
</file>

<file path=customXml/itemProps2.xml><?xml version="1.0" encoding="utf-8"?>
<ds:datastoreItem xmlns:ds="http://schemas.openxmlformats.org/officeDocument/2006/customXml" ds:itemID="{2C78DC18-E11C-48FF-BE94-9EC696D82DA9}"/>
</file>

<file path=customXml/itemProps3.xml><?xml version="1.0" encoding="utf-8"?>
<ds:datastoreItem xmlns:ds="http://schemas.openxmlformats.org/officeDocument/2006/customXml" ds:itemID="{D33C621B-8E37-4DFE-A7CC-AE76A08EC3A3}"/>
</file>

<file path=docProps/app.xml><?xml version="1.0" encoding="utf-8"?>
<Properties xmlns="http://schemas.openxmlformats.org/officeDocument/2006/extended-properties" xmlns:vt="http://schemas.openxmlformats.org/officeDocument/2006/docPropsVTypes">
  <Template>BUILD_Breakout_Template _ SAMPLE for Scott 7.28</Template>
  <TotalTime>20615</TotalTime>
  <Words>2702</Words>
  <Application>Microsoft Office PowerPoint</Application>
  <PresentationFormat>Custom</PresentationFormat>
  <Paragraphs>412</Paragraphs>
  <Slides>44</Slides>
  <Notes>35</Notes>
  <HiddenSlides>0</HiddenSlides>
  <MMClips>0</MMClips>
  <ScaleCrop>false</ScaleCrop>
  <HeadingPairs>
    <vt:vector size="4" baseType="variant">
      <vt:variant>
        <vt:lpstr>Theme</vt:lpstr>
      </vt:variant>
      <vt:variant>
        <vt:i4>7</vt:i4>
      </vt:variant>
      <vt:variant>
        <vt:lpstr>Slide Titles</vt:lpstr>
      </vt:variant>
      <vt:variant>
        <vt:i4>44</vt:i4>
      </vt:variant>
    </vt:vector>
  </HeadingPairs>
  <TitlesOfParts>
    <vt:vector size="51" baseType="lpstr">
      <vt:lpstr>BUILD_Breakout_Template _ SAMPLE for Scott 7.28</vt:lpstr>
      <vt:lpstr>White with Consolas font for code slides</vt:lpstr>
      <vt:lpstr>1_BUILD_Breakout_Template _ SAMPLE for Scott 7.28</vt:lpstr>
      <vt:lpstr>2_BUILD_Breakout_Template _ SAMPLE for Scott 7.28</vt:lpstr>
      <vt:lpstr>1_White with Consolas font for code slides</vt:lpstr>
      <vt:lpstr>&lt;5-30000_BUILD_16x9&gt;</vt:lpstr>
      <vt:lpstr>1_16x9_New_Win_PPT_Template_4_compressed</vt:lpstr>
      <vt:lpstr>Building Xbox LIVE Games for Windows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Pinball FX 2 on Windows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Developer Onboarding</vt:lpstr>
      <vt:lpstr>PowerPoint Presentation</vt:lpstr>
      <vt:lpstr>Xbox LIVE is coming to Windows 8.</vt:lpstr>
      <vt:lpstr>Xbox LIVE provides a complete set of services for Windows 8 Game developers that is  comprehensive and proven.</vt:lpstr>
      <vt:lpstr>Xbox LIVE portfolio on Windows 8 is open to all developers. Submit your game concept to become part of it!</vt:lpstr>
      <vt:lpstr>Related sessions</vt:lpstr>
      <vt:lpstr>Further reading and documentation</vt:lpstr>
      <vt:lpstr>PowerPoint Presentation</vt:lpstr>
      <vt:lpstr>PowerPoint Presentation</vt:lpstr>
      <vt:lpstr>PowerPoint Presentation</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Xbox LIVE Gamesfor Windows 8</dc:title>
  <dc:subject>BUILD</dc:subject>
  <dc:creator>Avi Ben-Menahem</dc:creator>
  <cp:keywords>Developers, IT Pros, TDMs, Technical Decision Makers, PDC, Build, Developer Conference, ISVs, Programmers, Partners</cp:keywords>
  <dc:description>Template: Sam Moore, Silver Fox Productions, Inc.
Formatting: John Lee, Silver Fox Productions
Event Date: September 13th–16th
Event Location: Anaheim, CA
Audience Type: External Developers, Programmers</dc:description>
  <cp:lastModifiedBy>Shows</cp:lastModifiedBy>
  <cp:revision>246</cp:revision>
  <cp:lastPrinted>2010-05-11T05:02:34Z</cp:lastPrinted>
  <dcterms:created xsi:type="dcterms:W3CDTF">2011-08-03T21:25:07Z</dcterms:created>
  <dcterms:modified xsi:type="dcterms:W3CDTF">2011-09-15T19:09:03Z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0x0101005A9A772780AAE043B02F447FDD204C6F</vt:lpwstr>
  </property>
  <property fmtid="{D5CDD505-2E9C-101B-9397-08002B2CF9AE}" pid="3" name="Product">
    <vt:lpwstr>28;#Windows|d15bdf11-7aa9-4bf1-b584-c45e6bd87557</vt:lpwstr>
  </property>
  <property fmtid="{D5CDD505-2E9C-101B-9397-08002B2CF9AE}" pid="4" name="Event Venue">
    <vt:lpwstr>210;#Anaheim CC Anaheim, CA|c525dbc1-fb46-4f9d-a196-ce33b4962b5a</vt:lpwstr>
  </property>
  <property fmtid="{D5CDD505-2E9C-101B-9397-08002B2CF9AE}" pid="5" name="Event Location">
    <vt:lpwstr>209;#Anaheim, CA|67ffa72a-1f39-45c3-9bb1-f96b5f9c92e3</vt:lpwstr>
  </property>
  <property fmtid="{D5CDD505-2E9C-101B-9397-08002B2CF9AE}" pid="6" name="Event1">
    <vt:lpwstr>211;#BUILD|daffb02e-8105-4a1d-9c8d-6ffd36a19d83</vt:lpwstr>
  </property>
  <property fmtid="{D5CDD505-2E9C-101B-9397-08002B2CF9AE}" pid="7" name="Audience">
    <vt:lpwstr>34;#Developers|389e14a2-def5-4335-8627-c0368c2934a2;#96;#Other|1d63dafe-c6b5-450d-9d7f-2a5af3513850</vt:lpwstr>
  </property>
  <property fmtid="{D5CDD505-2E9C-101B-9397-08002B2CF9AE}" pid="8" name="TrackTaxHTField0">
    <vt:lpwstr/>
  </property>
  <property fmtid="{D5CDD505-2E9C-101B-9397-08002B2CF9AE}" pid="9" name="AudienceTaxHTField0">
    <vt:lpwstr>Developers389e14a2-def5-4335-8627-c0368c2934a2Other1d63dafe-c6b5-450d-9d7f-2a5af3513850</vt:lpwstr>
  </property>
  <property fmtid="{D5CDD505-2E9C-101B-9397-08002B2CF9AE}" pid="10" name="Event End Date">
    <vt:lpwstr>2011-09-16T07:00:00+00:00</vt:lpwstr>
  </property>
  <property fmtid="{D5CDD505-2E9C-101B-9397-08002B2CF9AE}" pid="11" name="MS Speaker">
    <vt:lpwstr/>
  </property>
  <property fmtid="{D5CDD505-2E9C-101B-9397-08002B2CF9AE}" pid="12" name="Event VenueTaxHTField0">
    <vt:lpwstr>Anaheim CC Anaheim, CAc525dbc1-fb46-4f9d-a196-ce33b4962b5a</vt:lpwstr>
  </property>
  <property fmtid="{D5CDD505-2E9C-101B-9397-08002B2CF9AE}" pid="13" name="MS Content Owner">
    <vt:lpwstr>Steven Sinofsky53</vt:lpwstr>
  </property>
  <property fmtid="{D5CDD505-2E9C-101B-9397-08002B2CF9AE}" pid="14" name="TaxCatchAll">
    <vt:lpwstr>962834211210209</vt:lpwstr>
  </property>
  <property fmtid="{D5CDD505-2E9C-101B-9397-08002B2CF9AE}" pid="15" name="CampaignTaxHTField0">
    <vt:lpwstr/>
  </property>
  <property fmtid="{D5CDD505-2E9C-101B-9397-08002B2CF9AE}" pid="16" name="Event Start Date">
    <vt:lpwstr>2011-09-13T07:00:00+00:00</vt:lpwstr>
  </property>
  <property fmtid="{D5CDD505-2E9C-101B-9397-08002B2CF9AE}" pid="17" name="ProductTaxHTField0">
    <vt:lpwstr>Windowsd15bdf11-7aa9-4bf1-b584-c45e6bd87557</vt:lpwstr>
  </property>
  <property fmtid="{D5CDD505-2E9C-101B-9397-08002B2CF9AE}" pid="18" name="Event LocationTaxHTField0">
    <vt:lpwstr>Anaheim, CA67ffa72a-1f39-45c3-9bb1-f96b5f9c92e3</vt:lpwstr>
  </property>
  <property fmtid="{D5CDD505-2E9C-101B-9397-08002B2CF9AE}" pid="19" name="Event1TaxHTField0">
    <vt:lpwstr>BUILDdaffb02e-8105-4a1d-9c8d-6ffd36a19d83</vt:lpwstr>
  </property>
  <property fmtid="{D5CDD505-2E9C-101B-9397-08002B2CF9AE}" pid="20" name="Speaker">
    <vt:lpwstr>36</vt:lpwstr>
  </property>
  <property fmtid="{D5CDD505-2E9C-101B-9397-08002B2CF9AE}" pid="21" name="Session ID">
    <vt:lpwstr>756</vt:lpwstr>
  </property>
  <property fmtid="{D5CDD505-2E9C-101B-9397-08002B2CF9AE}" pid="22" name="Track">
    <vt:lpwstr>4</vt:lpwstr>
  </property>
  <property fmtid="{D5CDD505-2E9C-101B-9397-08002B2CF9AE}" pid="23" name="Editing/Review Status">
    <vt:lpwstr>Ready for review</vt:lpwstr>
  </property>
</Properties>
</file>