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9.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0.xml" ContentType="application/vnd.openxmlformats-officedocument.theme+xml"/>
  <Override PartName="/ppt/slideLayouts/slideLayout136.xml" ContentType="application/vnd.openxmlformats-officedocument.presentationml.slideLayout+xml"/>
  <Override PartName="/ppt/theme/theme11.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2.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3.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4.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15.xml" ContentType="application/vnd.openxmlformats-officedocument.theme+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 id="2147483733" r:id="rId6"/>
    <p:sldMasterId id="2147483754" r:id="rId7"/>
    <p:sldMasterId id="2147483774" r:id="rId8"/>
    <p:sldMasterId id="2147483776" r:id="rId9"/>
    <p:sldMasterId id="2147483788" r:id="rId10"/>
    <p:sldMasterId id="2147483819" r:id="rId11"/>
    <p:sldMasterId id="2147483823" r:id="rId12"/>
    <p:sldMasterId id="2147483843" r:id="rId13"/>
    <p:sldMasterId id="2147483863" r:id="rId14"/>
    <p:sldMasterId id="2147483865" r:id="rId15"/>
    <p:sldMasterId id="2147483877" r:id="rId16"/>
    <p:sldMasterId id="2147483904" r:id="rId17"/>
    <p:sldMasterId id="2147483923" r:id="rId18"/>
    <p:sldMasterId id="2147483942" r:id="rId19"/>
  </p:sldMasterIdLst>
  <p:notesMasterIdLst>
    <p:notesMasterId r:id="rId71"/>
  </p:notesMasterIdLst>
  <p:handoutMasterIdLst>
    <p:handoutMasterId r:id="rId72"/>
  </p:handoutMasterIdLst>
  <p:sldIdLst>
    <p:sldId id="257" r:id="rId20"/>
    <p:sldId id="258" r:id="rId21"/>
    <p:sldId id="259" r:id="rId22"/>
    <p:sldId id="260" r:id="rId23"/>
    <p:sldId id="261" r:id="rId24"/>
    <p:sldId id="262" r:id="rId25"/>
    <p:sldId id="263" r:id="rId26"/>
    <p:sldId id="264" r:id="rId27"/>
    <p:sldId id="265" r:id="rId28"/>
    <p:sldId id="266" r:id="rId29"/>
    <p:sldId id="267" r:id="rId30"/>
    <p:sldId id="268" r:id="rId31"/>
    <p:sldId id="269" r:id="rId32"/>
    <p:sldId id="270" r:id="rId33"/>
    <p:sldId id="271" r:id="rId34"/>
    <p:sldId id="272"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 id="298" r:id="rId57"/>
    <p:sldId id="299" r:id="rId58"/>
    <p:sldId id="300" r:id="rId59"/>
    <p:sldId id="301" r:id="rId60"/>
    <p:sldId id="302" r:id="rId61"/>
    <p:sldId id="303" r:id="rId62"/>
    <p:sldId id="304" r:id="rId63"/>
    <p:sldId id="305" r:id="rId64"/>
    <p:sldId id="306" r:id="rId65"/>
    <p:sldId id="307" r:id="rId66"/>
    <p:sldId id="308" r:id="rId67"/>
    <p:sldId id="310" r:id="rId68"/>
    <p:sldId id="309" r:id="rId69"/>
    <p:sldId id="256" r:id="rId70"/>
  </p:sldIdLst>
  <p:sldSz cx="12188825" cy="6858000"/>
  <p:notesSz cx="7023100" cy="93091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 Schneider" initials="D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BC46"/>
    <a:srgbClr val="F6AE1E"/>
    <a:srgbClr val="EF4423"/>
    <a:srgbClr val="FFFFFF"/>
    <a:srgbClr val="F8F57B"/>
    <a:srgbClr val="457EC1"/>
    <a:srgbClr val="000000"/>
    <a:srgbClr val="292929"/>
    <a:srgbClr val="33333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892" autoAdjust="0"/>
    <p:restoredTop sz="93902" autoAdjust="0"/>
  </p:normalViewPr>
  <p:slideViewPr>
    <p:cSldViewPr snapToGrid="0" snapToObjects="1">
      <p:cViewPr varScale="1">
        <p:scale>
          <a:sx n="110" d="100"/>
          <a:sy n="110" d="100"/>
        </p:scale>
        <p:origin x="-738" y="-78"/>
      </p:cViewPr>
      <p:guideLst>
        <p:guide orient="horz" pos="144"/>
        <p:guide orient="horz" pos="1227"/>
        <p:guide orient="horz" pos="2153"/>
        <p:guide orient="horz" pos="3251"/>
        <p:guide orient="horz" pos="1488"/>
        <p:guide orient="horz" pos="454"/>
        <p:guide pos="3840"/>
        <p:guide pos="327"/>
        <p:guide pos="2517"/>
        <p:guide pos="7350"/>
        <p:guide pos="5188"/>
        <p:guide pos="611"/>
      </p:guideLst>
    </p:cSldViewPr>
  </p:slideViewPr>
  <p:notesTextViewPr>
    <p:cViewPr>
      <p:scale>
        <a:sx n="100" d="100"/>
        <a:sy n="100" d="100"/>
      </p:scale>
      <p:origin x="0" y="0"/>
    </p:cViewPr>
  </p:notesTextViewPr>
  <p:sorterViewPr>
    <p:cViewPr>
      <p:scale>
        <a:sx n="31" d="100"/>
        <a:sy n="31" d="100"/>
      </p:scale>
      <p:origin x="0" y="0"/>
    </p:cViewPr>
  </p:sorterViewPr>
  <p:notesViewPr>
    <p:cSldViewPr snapToGrid="0" snapToObjects="1" showGuides="1">
      <p:cViewPr varScale="1">
        <p:scale>
          <a:sx n="80" d="100"/>
          <a:sy n="80" d="100"/>
        </p:scale>
        <p:origin x="-2922" y="-7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slide" Target="slides/slide44.xml"/><Relationship Id="rId68" Type="http://schemas.openxmlformats.org/officeDocument/2006/relationships/slide" Target="slides/slide49.xml"/><Relationship Id="rId76"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0.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slide" Target="slides/slide47.xml"/><Relationship Id="rId7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61" Type="http://schemas.openxmlformats.org/officeDocument/2006/relationships/slide" Target="slides/slide42.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slide" Target="slides/slide50.xml"/><Relationship Id="rId77"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32.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1C3F5198-D814-4F07-A84F-942E63C84983}" type="datetimeFigureOut">
              <a:rPr lang="en-US" smtClean="0">
                <a:latin typeface="Segoe UI" pitchFamily="34" charset="0"/>
              </a:rPr>
              <a:pPr/>
              <a:t>9/15/2011</a:t>
            </a:fld>
            <a:endParaRPr lang="en-US" dirty="0">
              <a:latin typeface="Segoe UI" pitchFamily="34" charset="0"/>
            </a:endParaRPr>
          </a:p>
        </p:txBody>
      </p:sp>
      <p:sp>
        <p:nvSpPr>
          <p:cNvPr id="4" name="Footer Placeholder 3"/>
          <p:cNvSpPr>
            <a:spLocks noGrp="1"/>
          </p:cNvSpPr>
          <p:nvPr>
            <p:ph type="ftr" sz="quarter" idx="2"/>
          </p:nvPr>
        </p:nvSpPr>
        <p:spPr>
          <a:xfrm>
            <a:off x="1" y="8842030"/>
            <a:ext cx="6398824" cy="465455"/>
          </a:xfrm>
          <a:prstGeom prst="rect">
            <a:avLst/>
          </a:prstGeom>
        </p:spPr>
        <p:txBody>
          <a:bodyPr vert="horz" lIns="93317" tIns="46659" rIns="93317" bIns="46659" rtlCol="0" anchor="b"/>
          <a:lstStyle>
            <a:lvl1pPr algn="l">
              <a:defRPr sz="1200"/>
            </a:lvl1pPr>
          </a:lstStyle>
          <a:p>
            <a:r>
              <a:rPr lang="en-US" sz="500" dirty="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398824" y="8842030"/>
            <a:ext cx="622650" cy="465455"/>
          </a:xfrm>
          <a:prstGeom prst="rect">
            <a:avLst/>
          </a:prstGeom>
        </p:spPr>
        <p:txBody>
          <a:bodyPr vert="horz" lIns="93317" tIns="46659" rIns="93317" bIns="46659"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atin typeface="Segoe UI" pitchFamily="34" charset="0"/>
              </a:defRPr>
            </a:lvl1pPr>
          </a:lstStyle>
          <a:p>
            <a:fld id="{7C3FBCD4-166E-446F-AF18-7D4A0CF9AEF6}" type="datetimeFigureOut">
              <a:rPr lang="en-US" smtClean="0"/>
              <a:pPr/>
              <a:t>9/15/2011</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42030"/>
            <a:ext cx="6320790" cy="465455"/>
          </a:xfrm>
          <a:prstGeom prst="rect">
            <a:avLst/>
          </a:prstGeom>
        </p:spPr>
        <p:txBody>
          <a:bodyPr vert="horz" lIns="93317" tIns="46659" rIns="93317" bIns="46659"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320789" y="8842030"/>
            <a:ext cx="700685" cy="465455"/>
          </a:xfrm>
          <a:prstGeom prst="rect">
            <a:avLst/>
          </a:prstGeom>
        </p:spPr>
        <p:txBody>
          <a:bodyPr vert="horz" lIns="93317" tIns="46659" rIns="93317" bIns="46659"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9:12 AM</a:t>
            </a:fld>
            <a:endParaRPr lang="en-US" dirty="0">
              <a:solidFill>
                <a:prstClr val="black"/>
              </a:solidFill>
            </a:endParaRPr>
          </a:p>
        </p:txBody>
      </p:sp>
      <p:sp>
        <p:nvSpPr>
          <p:cNvPr id="7" name="Slide Number Placeholder 6"/>
          <p:cNvSpPr>
            <a:spLocks noGrp="1"/>
          </p:cNvSpPr>
          <p:nvPr>
            <p:ph type="sldNum" sz="quarter" idx="13"/>
          </p:nvPr>
        </p:nvSpPr>
        <p:spPr>
          <a:xfrm>
            <a:off x="6320789" y="8842031"/>
            <a:ext cx="700685" cy="465455"/>
          </a:xfrm>
        </p:spPr>
        <p:txBody>
          <a:bodyPr/>
          <a:lstStyle/>
          <a:p>
            <a:fld id="{EC87E0CF-87F6-4B58-B8B8-DCAB2DAAF3CA}" type="slidenum">
              <a:rPr lang="en-US" smtClean="0">
                <a:solidFill>
                  <a:prstClr val="black"/>
                </a:solidFill>
              </a:rPr>
              <a:pPr/>
              <a:t>1</a:t>
            </a:fld>
            <a:endParaRPr lang="en-US" dirty="0">
              <a:solidFill>
                <a:prstClr val="black"/>
              </a:solidFill>
            </a:endParaRPr>
          </a:p>
        </p:txBody>
      </p:sp>
      <p:sp>
        <p:nvSpPr>
          <p:cNvPr id="8" name="Footer Placeholder 3"/>
          <p:cNvSpPr>
            <a:spLocks noGrp="1"/>
          </p:cNvSpPr>
          <p:nvPr>
            <p:ph type="ftr" sz="quarter" idx="4"/>
          </p:nvPr>
        </p:nvSpPr>
        <p:spPr>
          <a:xfrm>
            <a:off x="2" y="8842031"/>
            <a:ext cx="6398824" cy="465455"/>
          </a:xfrm>
          <a:prstGeom prst="rect">
            <a:avLst/>
          </a:prstGeom>
        </p:spPr>
        <p:txBody>
          <a:bodyPr vert="horz" lIns="93308" tIns="46654" rIns="93308" bIns="46654"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671295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313446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018135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846306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758353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561224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lvl="2"/>
            <a:endParaRPr lang="en-US" dirty="0"/>
          </a:p>
        </p:txBody>
      </p:sp>
      <p:sp>
        <p:nvSpPr>
          <p:cNvPr id="4" name="Slide Number Placeholder 3"/>
          <p:cNvSpPr>
            <a:spLocks noGrp="1"/>
          </p:cNvSpPr>
          <p:nvPr>
            <p:ph type="sldNum" sz="quarter" idx="10"/>
          </p:nvPr>
        </p:nvSpPr>
        <p:spPr/>
        <p:txBody>
          <a:bodyPr/>
          <a:lstStyle/>
          <a:p>
            <a:fld id="{91FDBB16-4F5F-41A0-B430-7CA4D93585B9}"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07728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846306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872050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634201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014427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561224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488644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509509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5873053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6110750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72033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6763212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lvl="2"/>
            <a:endParaRPr lang="en-US" dirty="0"/>
          </a:p>
        </p:txBody>
      </p:sp>
      <p:sp>
        <p:nvSpPr>
          <p:cNvPr id="4" name="Slide Number Placeholder 3"/>
          <p:cNvSpPr>
            <a:spLocks noGrp="1"/>
          </p:cNvSpPr>
          <p:nvPr>
            <p:ph type="sldNum" sz="quarter" idx="10"/>
          </p:nvPr>
        </p:nvSpPr>
        <p:spPr/>
        <p:txBody>
          <a:bodyPr/>
          <a:lstStyle/>
          <a:p>
            <a:fld id="{91FDBB16-4F5F-41A0-B430-7CA4D93585B9}"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4077285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038">
              <a:spcAft>
                <a:spcPts val="340"/>
              </a:spcAf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8538089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954224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7234113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7875787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8463069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52" indent="-174952">
              <a:buFontTx/>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8301003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7921932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8869029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1235850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9222632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0538944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2661708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1179296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9778" lvl="1" inden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9527086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9443980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8410907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52" indent="-174952">
              <a:buFontTx/>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17921932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37112117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52" indent="-174952">
              <a:buFontTx/>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17921932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28229723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27234113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10582229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36496043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1745126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7921932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178125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108174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68587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014427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8326639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g"/><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g"/><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6.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9/15/2011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3649071319"/>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131126469"/>
      </p:ext>
    </p:extLst>
  </p:cSld>
  <p:clrMapOvr>
    <a:masterClrMapping/>
  </p:clrMapOvr>
  <p:transition>
    <p:fade/>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0698689"/>
      </p:ext>
    </p:extLst>
  </p:cSld>
  <p:clrMapOvr>
    <a:masterClrMapping/>
  </p:clrMapOvr>
  <p:transition>
    <p:fade/>
  </p:transition>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70948132"/>
      </p:ext>
    </p:extLst>
  </p:cSld>
  <p:clrMapOvr>
    <a:masterClrMapping/>
  </p:clrMapOvr>
  <p:transition>
    <p:fade/>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02729396"/>
      </p:ext>
    </p:extLst>
  </p:cSld>
  <p:clrMapOvr>
    <a:masterClrMapping/>
  </p:clrMapOvr>
  <p:transition>
    <p:fade/>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680932640"/>
      </p:ext>
    </p:extLst>
  </p:cSld>
  <p:clrMapOvr>
    <a:masterClrMapping/>
  </p:clrMapOvr>
  <p:transition>
    <p:fade/>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8808052"/>
      </p:ext>
    </p:extLst>
  </p:cSld>
  <p:clrMapOvr>
    <a:masterClrMapping/>
  </p:clrMapOvr>
  <p:transition>
    <p:fade/>
  </p:transition>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88647936"/>
      </p:ext>
    </p:extLst>
  </p:cSld>
  <p:clrMapOvr>
    <a:masterClrMapping/>
  </p:clrMapOvr>
  <p:transition>
    <p:fade/>
  </p:transition>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99607594"/>
      </p:ext>
    </p:extLst>
  </p:cSld>
  <p:clrMapOvr>
    <a:masterClrMapping/>
  </p:clrMapOvr>
  <p:transition>
    <p:fade/>
  </p:transition>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4625902"/>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solidFill>
                  <a:srgbClr val="FFFFFF"/>
                </a:solidFill>
              </a:rPr>
              <a:pPr/>
              <a:t>9/15/2011</a:t>
            </a:fld>
            <a:endParaRPr lang="en-US">
              <a:solidFill>
                <a:srgbClr val="FFFFFF"/>
              </a:solidFill>
            </a:endParaRPr>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solidFill>
                <a:srgbClr val="FFFFFF"/>
              </a:solidFill>
            </a:endParaRPr>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1386338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284640"/>
      </p:ext>
    </p:extLst>
  </p:cSld>
  <p:clrMapOvr>
    <a:masterClrMapping/>
  </p:clrMapOvr>
  <p:transition>
    <p:fade/>
  </p:transition>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0421167"/>
      </p:ext>
    </p:extLst>
  </p:cSld>
  <p:clrMapOvr>
    <a:masterClrMapping/>
  </p:clrMapOvr>
  <p:transition>
    <p:fade/>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36086587"/>
      </p:ext>
    </p:extLst>
  </p:cSld>
  <p:clrMapOvr>
    <a:masterClrMapping/>
  </p:clrMapOvr>
  <p:transition>
    <p:fade/>
  </p:transition>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727990966"/>
      </p:ext>
    </p:extLst>
  </p:cSld>
  <p:clrMapOvr>
    <a:masterClrMapping/>
  </p:clrMapOvr>
  <p:transition>
    <p:fade/>
  </p:transition>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395209173"/>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701697654"/>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3136775"/>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1790216115"/>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797190648"/>
      </p:ext>
    </p:extLst>
  </p:cSld>
  <p:clrMapOvr>
    <a:masterClrMapping/>
  </p:clrMapOvr>
  <p:transition>
    <p:fade/>
  </p:transition>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56677389"/>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421709248"/>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8655903"/>
      </p:ext>
    </p:extLst>
  </p:cSld>
  <p:clrMapOvr>
    <a:masterClrMapping/>
  </p:clrMapOvr>
  <p:transition>
    <p:fade/>
  </p:transition>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752919"/>
      </p:ext>
    </p:extLst>
  </p:cSld>
  <p:clrMapOvr>
    <a:masterClrMapping/>
  </p:clrMapOvr>
  <p:transition>
    <p:fade/>
  </p:transition>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298573048"/>
      </p:ext>
    </p:extLst>
  </p:cSld>
  <p:clrMapOvr>
    <a:masterClrMapping/>
  </p:clrMapOvr>
  <p:transition>
    <p:fade/>
  </p:transition>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44828415"/>
      </p:ext>
    </p:extLst>
  </p:cSld>
  <p:clrMapOvr>
    <a:masterClrMapping/>
  </p:clrMapOvr>
  <p:transition>
    <p:fade/>
  </p:transition>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29558162"/>
      </p:ext>
    </p:extLst>
  </p:cSld>
  <p:clrMapOvr>
    <a:masterClrMapping/>
  </p:clrMapOvr>
  <p:transition>
    <p:fade/>
  </p:transition>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9400964"/>
      </p:ext>
    </p:extLst>
  </p:cSld>
  <p:clrMapOvr>
    <a:masterClrMapping/>
  </p:clrMapOvr>
  <p:transition>
    <p:fade/>
  </p:transition>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011538"/>
      </p:ext>
    </p:extLst>
  </p:cSld>
  <p:clrMapOvr>
    <a:masterClrMapping/>
  </p:clrMapOvr>
  <p:transition>
    <p:fade/>
  </p:transition>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65018989"/>
      </p:ext>
    </p:extLst>
  </p:cSld>
  <p:clrMapOvr>
    <a:masterClrMapping/>
  </p:clrMapOvr>
  <p:transition>
    <p:fade/>
  </p:transition>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118297327"/>
      </p:ext>
    </p:extLst>
  </p:cSld>
  <p:clrMapOvr>
    <a:masterClrMapping/>
  </p:clrMapOvr>
  <p:transition>
    <p:fade/>
  </p:transition>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0925423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770169396"/>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956087562"/>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546983785"/>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168444507"/>
      </p:ext>
    </p:extLst>
  </p:cSld>
  <p:clrMapOvr>
    <a:masterClrMapping/>
  </p:clrMapOvr>
  <p:transition>
    <p:fade/>
  </p:transition>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88870859"/>
      </p:ext>
    </p:extLst>
  </p:cSld>
  <p:clrMapOvr>
    <a:masterClrMapping/>
  </p:clrMapOvr>
  <p:transition>
    <p:fade/>
  </p:transition>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71373613"/>
      </p:ext>
    </p:extLst>
  </p:cSld>
  <p:clrMapOvr>
    <a:masterClrMapping/>
  </p:clrMapOvr>
  <p:transition>
    <p:fade/>
  </p:transition>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57190540"/>
      </p:ext>
    </p:extLst>
  </p:cSld>
  <p:clrMapOvr>
    <a:masterClrMapping/>
  </p:clrMapOvr>
  <p:transition>
    <p:fade/>
  </p:transition>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77016553"/>
      </p:ext>
    </p:extLst>
  </p:cSld>
  <p:clrMapOvr>
    <a:masterClrMapping/>
  </p:clrMapOvr>
  <p:transition>
    <p:fade/>
  </p:transition>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227486663"/>
      </p:ext>
    </p:extLst>
  </p:cSld>
  <p:clrMapOvr>
    <a:masterClrMapping/>
  </p:clrMapOvr>
  <p:transition>
    <p:fade/>
  </p:transition>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65497399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0224089"/>
      </p:ext>
    </p:extLst>
  </p:cSld>
  <p:clrMapOvr>
    <a:masterClrMapping/>
  </p:clrMapOvr>
  <p:transition>
    <p:fade/>
  </p:transition>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8574887"/>
      </p:ext>
    </p:extLst>
  </p:cSld>
  <p:clrMapOvr>
    <a:masterClrMapping/>
  </p:clrMapOvr>
  <p:transition>
    <p:fade/>
  </p:transition>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71917315"/>
      </p:ext>
    </p:extLst>
  </p:cSld>
  <p:clrMapOvr>
    <a:masterClrMapping/>
  </p:clrMapOvr>
  <p:transition>
    <p:fade/>
  </p:transition>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928494861"/>
      </p:ext>
    </p:extLst>
  </p:cSld>
  <p:clrMapOvr>
    <a:masterClrMapping/>
  </p:clrMapOvr>
  <p:transition>
    <p:fade/>
  </p:transition>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86324354"/>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559403481"/>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998441351"/>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2589598160"/>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2562849282"/>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52021128"/>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t>9/15/2011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3" Type="http://schemas.openxmlformats.org/officeDocument/2006/relationships/slideLayout" Target="../slideLayouts/slideLayout119.xml"/><Relationship Id="rId21" Type="http://schemas.openxmlformats.org/officeDocument/2006/relationships/image" Target="../media/image1.png"/><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theme" Target="../theme/theme10.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1.xml"/><Relationship Id="rId1" Type="http://schemas.openxmlformats.org/officeDocument/2006/relationships/slideLayout" Target="../slideLayouts/slideLayout13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1.png"/><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2.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slideLayout" Target="../slideLayouts/slideLayout160.xml"/><Relationship Id="rId18" Type="http://schemas.openxmlformats.org/officeDocument/2006/relationships/slideLayout" Target="../slideLayouts/slideLayout165.xml"/><Relationship Id="rId26" Type="http://schemas.openxmlformats.org/officeDocument/2006/relationships/theme" Target="../theme/theme13.xml"/><Relationship Id="rId3" Type="http://schemas.openxmlformats.org/officeDocument/2006/relationships/slideLayout" Target="../slideLayouts/slideLayout150.xml"/><Relationship Id="rId21" Type="http://schemas.openxmlformats.org/officeDocument/2006/relationships/slideLayout" Target="../slideLayouts/slideLayout168.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17" Type="http://schemas.openxmlformats.org/officeDocument/2006/relationships/slideLayout" Target="../slideLayouts/slideLayout164.xml"/><Relationship Id="rId25" Type="http://schemas.openxmlformats.org/officeDocument/2006/relationships/slideLayout" Target="../slideLayouts/slideLayout172.xml"/><Relationship Id="rId2" Type="http://schemas.openxmlformats.org/officeDocument/2006/relationships/slideLayout" Target="../slideLayouts/slideLayout149.xml"/><Relationship Id="rId16" Type="http://schemas.openxmlformats.org/officeDocument/2006/relationships/slideLayout" Target="../slideLayouts/slideLayout163.xml"/><Relationship Id="rId20" Type="http://schemas.openxmlformats.org/officeDocument/2006/relationships/slideLayout" Target="../slideLayouts/slideLayout167.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24" Type="http://schemas.openxmlformats.org/officeDocument/2006/relationships/slideLayout" Target="../slideLayouts/slideLayout171.xml"/><Relationship Id="rId5" Type="http://schemas.openxmlformats.org/officeDocument/2006/relationships/slideLayout" Target="../slideLayouts/slideLayout152.xml"/><Relationship Id="rId15" Type="http://schemas.openxmlformats.org/officeDocument/2006/relationships/slideLayout" Target="../slideLayouts/slideLayout162.xml"/><Relationship Id="rId23" Type="http://schemas.openxmlformats.org/officeDocument/2006/relationships/slideLayout" Target="../slideLayouts/slideLayout170.xml"/><Relationship Id="rId10" Type="http://schemas.openxmlformats.org/officeDocument/2006/relationships/slideLayout" Target="../slideLayouts/slideLayout157.xml"/><Relationship Id="rId19" Type="http://schemas.openxmlformats.org/officeDocument/2006/relationships/slideLayout" Target="../slideLayouts/slideLayout166.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slideLayout" Target="../slideLayouts/slideLayout161.xml"/><Relationship Id="rId22" Type="http://schemas.openxmlformats.org/officeDocument/2006/relationships/slideLayout" Target="../slideLayouts/slideLayout16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slideLayout" Target="../slideLayouts/slideLayout185.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17" Type="http://schemas.openxmlformats.org/officeDocument/2006/relationships/image" Target="../media/image1.png"/><Relationship Id="rId2" Type="http://schemas.openxmlformats.org/officeDocument/2006/relationships/slideLayout" Target="../slideLayouts/slideLayout174.xml"/><Relationship Id="rId16" Type="http://schemas.openxmlformats.org/officeDocument/2006/relationships/theme" Target="../theme/theme1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5" Type="http://schemas.openxmlformats.org/officeDocument/2006/relationships/slideLayout" Target="../slideLayouts/slideLayout18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slideLayout" Target="../slideLayouts/slideLayout18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slideLayout" Target="../slideLayouts/slideLayout200.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slideLayout" Target="../slideLayouts/slideLayout199.xml"/><Relationship Id="rId17" Type="http://schemas.openxmlformats.org/officeDocument/2006/relationships/image" Target="../media/image1.png"/><Relationship Id="rId2" Type="http://schemas.openxmlformats.org/officeDocument/2006/relationships/slideLayout" Target="../slideLayouts/slideLayout189.xml"/><Relationship Id="rId16" Type="http://schemas.openxmlformats.org/officeDocument/2006/relationships/theme" Target="../theme/theme15.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slideLayout" Target="../slideLayouts/slideLayout20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slideLayout" Target="../slideLayouts/slideLayout20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10.xml"/><Relationship Id="rId13" Type="http://schemas.openxmlformats.org/officeDocument/2006/relationships/slideLayout" Target="../slideLayouts/slideLayout215.xml"/><Relationship Id="rId18" Type="http://schemas.openxmlformats.org/officeDocument/2006/relationships/theme" Target="../theme/theme16.xml"/><Relationship Id="rId3" Type="http://schemas.openxmlformats.org/officeDocument/2006/relationships/slideLayout" Target="../slideLayouts/slideLayout205.xml"/><Relationship Id="rId7" Type="http://schemas.openxmlformats.org/officeDocument/2006/relationships/slideLayout" Target="../slideLayouts/slideLayout209.xml"/><Relationship Id="rId12" Type="http://schemas.openxmlformats.org/officeDocument/2006/relationships/slideLayout" Target="../slideLayouts/slideLayout214.xml"/><Relationship Id="rId17" Type="http://schemas.openxmlformats.org/officeDocument/2006/relationships/slideLayout" Target="../slideLayouts/slideLayout219.xml"/><Relationship Id="rId2" Type="http://schemas.openxmlformats.org/officeDocument/2006/relationships/slideLayout" Target="../slideLayouts/slideLayout204.xml"/><Relationship Id="rId16" Type="http://schemas.openxmlformats.org/officeDocument/2006/relationships/slideLayout" Target="../slideLayouts/slideLayout218.xml"/><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slideLayout" Target="../slideLayouts/slideLayout213.xml"/><Relationship Id="rId5" Type="http://schemas.openxmlformats.org/officeDocument/2006/relationships/slideLayout" Target="../slideLayouts/slideLayout207.xml"/><Relationship Id="rId15" Type="http://schemas.openxmlformats.org/officeDocument/2006/relationships/slideLayout" Target="../slideLayouts/slideLayout217.xml"/><Relationship Id="rId10" Type="http://schemas.openxmlformats.org/officeDocument/2006/relationships/slideLayout" Target="../slideLayouts/slideLayout212.xml"/><Relationship Id="rId19" Type="http://schemas.openxmlformats.org/officeDocument/2006/relationships/image" Target="../media/image1.png"/><Relationship Id="rId4" Type="http://schemas.openxmlformats.org/officeDocument/2006/relationships/slideLayout" Target="../slideLayouts/slideLayout206.xml"/><Relationship Id="rId9" Type="http://schemas.openxmlformats.org/officeDocument/2006/relationships/slideLayout" Target="../slideLayouts/slideLayout211.xml"/><Relationship Id="rId14" Type="http://schemas.openxmlformats.org/officeDocument/2006/relationships/slideLayout" Target="../slideLayouts/slideLayout21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6.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image" Target="../media/image1.pn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theme" Target="../theme/theme7.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97.xml"/><Relationship Id="rId2" Type="http://schemas.openxmlformats.org/officeDocument/2006/relationships/slideLayout" Target="../slideLayouts/slideLayout96.xml"/><Relationship Id="rId1" Type="http://schemas.openxmlformats.org/officeDocument/2006/relationships/slideLayout" Target="../slideLayouts/slideLayout95.xml"/><Relationship Id="rId5" Type="http://schemas.openxmlformats.org/officeDocument/2006/relationships/image" Target="../media/image6.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3" Type="http://schemas.openxmlformats.org/officeDocument/2006/relationships/slideLayout" Target="../slideLayouts/slideLayout100.xml"/><Relationship Id="rId21" Type="http://schemas.openxmlformats.org/officeDocument/2006/relationships/image" Target="../media/image1.png"/><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20" Type="http://schemas.openxmlformats.org/officeDocument/2006/relationships/theme" Target="../theme/theme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10" Type="http://schemas.openxmlformats.org/officeDocument/2006/relationships/slideLayout" Target="../slideLayouts/slideLayout107.xml"/><Relationship Id="rId19" Type="http://schemas.openxmlformats.org/officeDocument/2006/relationships/slideLayout" Target="../slideLayouts/slideLayout116.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8" r:id="rId13"/>
    <p:sldLayoutId id="2147483903" r:id="rId14"/>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 id="2147483861" r:id="rId18"/>
    <p:sldLayoutId id="214748386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864"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 id="2147483891" r:id="rId14"/>
    <p:sldLayoutId id="2147483892" r:id="rId15"/>
    <p:sldLayoutId id="2147483893" r:id="rId16"/>
    <p:sldLayoutId id="2147483894" r:id="rId17"/>
    <p:sldLayoutId id="2147483895" r:id="rId18"/>
    <p:sldLayoutId id="2147483896" r:id="rId19"/>
    <p:sldLayoutId id="2147483897" r:id="rId20"/>
    <p:sldLayoutId id="2147483898" r:id="rId21"/>
    <p:sldLayoutId id="2147483899" r:id="rId22"/>
    <p:sldLayoutId id="2147483900" r:id="rId23"/>
    <p:sldLayoutId id="2147483901" r:id="rId24"/>
    <p:sldLayoutId id="2147483902"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70200889"/>
      </p:ext>
    </p:extLst>
  </p:cSld>
  <p:clrMap bg1="dk1" tx1="lt1" bg2="dk2" tx2="lt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8" r:id="rId13"/>
    <p:sldLayoutId id="2147483919" r:id="rId14"/>
    <p:sldLayoutId id="2147483922" r:id="rId15"/>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82481327"/>
      </p:ext>
    </p:extLst>
  </p:cSld>
  <p:clrMap bg1="dk1" tx1="lt1" bg2="dk2" tx2="lt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7" r:id="rId13"/>
    <p:sldLayoutId id="2147483938" r:id="rId14"/>
    <p:sldLayoutId id="2147483941" r:id="rId15"/>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08613738"/>
      </p:ext>
    </p:extLst>
  </p:cSld>
  <p:clrMap bg1="dk1" tx1="lt1" bg2="dk2" tx2="lt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 id="2147483958" r:id="rId16"/>
    <p:sldLayoutId id="2147483959"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960" r:id="rId2"/>
    <p:sldLayoutId id="2147483962" r:id="rId3"/>
    <p:sldLayoutId id="2147483963" r:id="rId4"/>
    <p:sldLayoutId id="2147483964" r:id="rId5"/>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820" r:id="rId1"/>
    <p:sldLayoutId id="2147483821" r:id="rId2"/>
    <p:sldLayoutId id="2147483822"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 id="2147483840" r:id="rId17"/>
    <p:sldLayoutId id="2147483841" r:id="rId18"/>
    <p:sldLayoutId id="214748384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iis.net/media" TargetMode="External"/><Relationship Id="rId2" Type="http://schemas.openxmlformats.org/officeDocument/2006/relationships/notesSlide" Target="../notesSlides/notesSlide38.xml"/><Relationship Id="rId1" Type="http://schemas.openxmlformats.org/officeDocument/2006/relationships/slideLayout" Target="../slideLayouts/slideLayout20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0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0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0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0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05.xml"/></Relationships>
</file>

<file path=ppt/slides/_rels/slide48.xml.rels><?xml version="1.0" encoding="UTF-8" standalone="yes"?>
<Relationships xmlns="http://schemas.openxmlformats.org/package/2006/relationships"><Relationship Id="rId3" Type="http://schemas.openxmlformats.org/officeDocument/2006/relationships/hyperlink" Target="http://go.microsoft.com/fwlink/?LinkId=227649&amp;clcid=0x409" TargetMode="External"/><Relationship Id="rId7" Type="http://schemas.openxmlformats.org/officeDocument/2006/relationships/hyperlink" Target="http://forums.dev.windows.com/" TargetMode="External"/><Relationship Id="rId2" Type="http://schemas.openxmlformats.org/officeDocument/2006/relationships/notesSlide" Target="../notesSlides/notesSlide48.xml"/><Relationship Id="rId1" Type="http://schemas.openxmlformats.org/officeDocument/2006/relationships/slideLayout" Target="../slideLayouts/slideLayout205.xml"/><Relationship Id="rId6" Type="http://schemas.openxmlformats.org/officeDocument/2006/relationships/hyperlink" Target="http://iis.net/media" TargetMode="External"/><Relationship Id="rId5" Type="http://schemas.openxmlformats.org/officeDocument/2006/relationships/hyperlink" Target="http://go.microsoft.com/fwlink/?LinkId=227709&amp;clcid=0x409" TargetMode="External"/><Relationship Id="rId4" Type="http://schemas.openxmlformats.org/officeDocument/2006/relationships/hyperlink" Target="http://go.microsoft.com/fwlink/?LinkId=227669&amp;clcid=0x409"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0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9.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2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622369"/>
            <a:ext cx="9183439" cy="1523497"/>
          </a:xfrm>
        </p:spPr>
        <p:txBody>
          <a:bodyPr/>
          <a:lstStyle/>
          <a:p>
            <a:r>
              <a:rPr lang="en-US" dirty="0"/>
              <a:t>Your Metro style app, video and audio, Part 2</a:t>
            </a:r>
          </a:p>
        </p:txBody>
      </p:sp>
      <p:sp>
        <p:nvSpPr>
          <p:cNvPr id="3" name="Subtitle 2"/>
          <p:cNvSpPr>
            <a:spLocks noGrp="1"/>
          </p:cNvSpPr>
          <p:nvPr>
            <p:ph type="subTitle" idx="1"/>
          </p:nvPr>
        </p:nvSpPr>
        <p:spPr>
          <a:xfrm>
            <a:off x="969964" y="4584700"/>
            <a:ext cx="6840536" cy="1816100"/>
          </a:xfrm>
        </p:spPr>
        <p:txBody>
          <a:bodyPr/>
          <a:lstStyle/>
          <a:p>
            <a:r>
              <a:rPr lang="en-US" b="1" dirty="0" smtClean="0">
                <a:latin typeface="+mj-lt"/>
              </a:rPr>
              <a:t>Daniel Schneider </a:t>
            </a:r>
            <a:r>
              <a:rPr lang="en-US" b="1" dirty="0">
                <a:latin typeface="+mj-lt"/>
              </a:rPr>
              <a:t>&amp; Tim </a:t>
            </a:r>
            <a:r>
              <a:rPr lang="en-US" b="1" dirty="0" err="1">
                <a:latin typeface="+mj-lt"/>
              </a:rPr>
              <a:t>Onders</a:t>
            </a:r>
            <a:endParaRPr lang="en-US" b="1" dirty="0">
              <a:latin typeface="+mj-lt"/>
            </a:endParaRPr>
          </a:p>
          <a:p>
            <a:r>
              <a:rPr lang="en-US" dirty="0" smtClean="0"/>
              <a:t>Program Managers </a:t>
            </a:r>
          </a:p>
          <a:p>
            <a:r>
              <a:rPr lang="en-US" dirty="0" smtClean="0"/>
              <a:t>Microsoft Corporation</a:t>
            </a:r>
            <a:endParaRPr lang="en-US" dirty="0"/>
          </a:p>
        </p:txBody>
      </p:sp>
      <p:sp>
        <p:nvSpPr>
          <p:cNvPr id="9" name="Text Placeholder 8"/>
          <p:cNvSpPr>
            <a:spLocks noGrp="1"/>
          </p:cNvSpPr>
          <p:nvPr>
            <p:ph type="body" sz="quarter" idx="10"/>
          </p:nvPr>
        </p:nvSpPr>
        <p:spPr/>
        <p:txBody>
          <a:bodyPr/>
          <a:lstStyle/>
          <a:p>
            <a:r>
              <a:rPr lang="en-US" dirty="0"/>
              <a:t>PLAT-776T</a:t>
            </a:r>
          </a:p>
        </p:txBody>
      </p:sp>
    </p:spTree>
    <p:extLst>
      <p:ext uri="{BB962C8B-B14F-4D97-AF65-F5344CB8AC3E}">
        <p14:creationId xmlns:p14="http://schemas.microsoft.com/office/powerpoint/2010/main" val="9196004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HTML5 In-band Audio Track Selection</a:t>
            </a:r>
          </a:p>
        </p:txBody>
      </p:sp>
      <p:sp>
        <p:nvSpPr>
          <p:cNvPr id="5" name="Text Placeholder 4"/>
          <p:cNvSpPr>
            <a:spLocks noGrp="1"/>
          </p:cNvSpPr>
          <p:nvPr>
            <p:ph type="body" sz="quarter" idx="10"/>
          </p:nvPr>
        </p:nvSpPr>
        <p:spPr>
          <a:xfrm>
            <a:off x="519115" y="1034717"/>
            <a:ext cx="11149012" cy="3631763"/>
          </a:xfrm>
        </p:spPr>
        <p:txBody>
          <a:bodyPr/>
          <a:lstStyle/>
          <a:p>
            <a:pPr>
              <a:lnSpc>
                <a:spcPct val="100000"/>
              </a:lnSpc>
              <a:spcBef>
                <a:spcPts val="0"/>
              </a:spcBef>
            </a:pPr>
            <a:r>
              <a:rPr lang="en-US" sz="1800" dirty="0">
                <a:solidFill>
                  <a:srgbClr val="0000FF"/>
                </a:solidFill>
                <a:highlight>
                  <a:srgbClr val="FFFFFF"/>
                </a:highlight>
                <a:latin typeface="Consolas"/>
              </a:rPr>
              <a:t>function</a:t>
            </a:r>
            <a:r>
              <a:rPr lang="en-US" sz="1800" dirty="0">
                <a:solidFill>
                  <a:srgbClr val="000000"/>
                </a:solidFill>
                <a:highlight>
                  <a:srgbClr val="FFFFFF"/>
                </a:highlight>
                <a:latin typeface="Consolas"/>
              </a:rPr>
              <a:t> </a:t>
            </a:r>
            <a:r>
              <a:rPr lang="en-US" sz="1800" dirty="0" err="1">
                <a:solidFill>
                  <a:srgbClr val="000000"/>
                </a:solidFill>
                <a:highlight>
                  <a:srgbClr val="FFFFFF"/>
                </a:highlight>
                <a:latin typeface="Consolas"/>
              </a:rPr>
              <a:t>populateLanguageSelect</a:t>
            </a:r>
            <a:r>
              <a:rPr lang="en-US" sz="1800" dirty="0">
                <a:solidFill>
                  <a:srgbClr val="008080"/>
                </a:solidFill>
                <a:highlight>
                  <a:srgbClr val="FFFFFF"/>
                </a:highlight>
                <a:latin typeface="Consolas"/>
              </a:rPr>
              <a:t>()</a:t>
            </a:r>
            <a:r>
              <a:rPr lang="en-US" sz="1800" dirty="0">
                <a:solidFill>
                  <a:srgbClr val="000000"/>
                </a:solidFill>
                <a:highlight>
                  <a:srgbClr val="FFFFFF"/>
                </a:highlight>
                <a:latin typeface="Consolas"/>
              </a:rPr>
              <a:t> </a:t>
            </a:r>
            <a:r>
              <a:rPr lang="en-US" sz="1800" dirty="0">
                <a:solidFill>
                  <a:srgbClr val="008080"/>
                </a:solidFill>
                <a:highlight>
                  <a:srgbClr val="FFFFFF"/>
                </a:highlight>
                <a:latin typeface="Consolas"/>
              </a:rPr>
              <a:t>{</a:t>
            </a:r>
            <a:r>
              <a:rPr lang="en-US" sz="1800" dirty="0">
                <a:solidFill>
                  <a:srgbClr val="000000"/>
                </a:solidFill>
                <a:highlight>
                  <a:srgbClr val="FFFFFF"/>
                </a:highlight>
                <a:latin typeface="Consolas"/>
              </a:rPr>
              <a:t>        </a:t>
            </a:r>
          </a:p>
          <a:p>
            <a:pPr>
              <a:lnSpc>
                <a:spcPct val="100000"/>
              </a:lnSpc>
              <a:spcBef>
                <a:spcPts val="0"/>
              </a:spcBef>
            </a:pPr>
            <a:r>
              <a:rPr lang="en-US" sz="1800" dirty="0">
                <a:solidFill>
                  <a:srgbClr val="000000"/>
                </a:solidFill>
                <a:highlight>
                  <a:srgbClr val="FFFFFF"/>
                </a:highlight>
                <a:latin typeface="Consolas"/>
              </a:rPr>
              <a:t>   </a:t>
            </a:r>
            <a:r>
              <a:rPr lang="en-US" sz="1800" dirty="0" smtClean="0">
                <a:solidFill>
                  <a:srgbClr val="000000"/>
                </a:solidFill>
                <a:highlight>
                  <a:srgbClr val="FFFFFF"/>
                </a:highlight>
                <a:latin typeface="Consolas"/>
              </a:rPr>
              <a:t> </a:t>
            </a:r>
            <a:r>
              <a:rPr lang="en-US" sz="1800" dirty="0" err="1" smtClean="0">
                <a:solidFill>
                  <a:srgbClr val="0000FF"/>
                </a:solidFill>
                <a:highlight>
                  <a:srgbClr val="FFFFFF"/>
                </a:highlight>
                <a:latin typeface="Consolas"/>
              </a:rPr>
              <a:t>var</a:t>
            </a:r>
            <a:r>
              <a:rPr lang="en-US" sz="1800" dirty="0" smtClean="0">
                <a:solidFill>
                  <a:srgbClr val="000000"/>
                </a:solidFill>
                <a:highlight>
                  <a:srgbClr val="FFFFFF"/>
                </a:highlight>
                <a:latin typeface="Consolas"/>
              </a:rPr>
              <a:t> </a:t>
            </a:r>
            <a:r>
              <a:rPr lang="en-US" sz="1800" dirty="0">
                <a:solidFill>
                  <a:srgbClr val="000000"/>
                </a:solidFill>
                <a:highlight>
                  <a:srgbClr val="FFFFFF"/>
                </a:highlight>
                <a:latin typeface="Consolas"/>
              </a:rPr>
              <a:t>video </a:t>
            </a:r>
            <a:r>
              <a:rPr lang="en-US" sz="1800" dirty="0">
                <a:solidFill>
                  <a:srgbClr val="008080"/>
                </a:solidFill>
                <a:highlight>
                  <a:srgbClr val="FFFFFF"/>
                </a:highlight>
                <a:latin typeface="Consolas"/>
              </a:rPr>
              <a:t>=</a:t>
            </a:r>
            <a:r>
              <a:rPr lang="en-US" sz="1800" dirty="0">
                <a:solidFill>
                  <a:srgbClr val="000000"/>
                </a:solidFill>
                <a:highlight>
                  <a:srgbClr val="FFFFFF"/>
                </a:highlight>
                <a:latin typeface="Consolas"/>
              </a:rPr>
              <a:t> </a:t>
            </a:r>
            <a:r>
              <a:rPr lang="en-US" sz="1800" dirty="0" err="1" smtClean="0">
                <a:solidFill>
                  <a:srgbClr val="000000"/>
                </a:solidFill>
                <a:highlight>
                  <a:srgbClr val="FFFFFF"/>
                </a:highlight>
                <a:latin typeface="Consolas"/>
              </a:rPr>
              <a:t>document</a:t>
            </a:r>
            <a:r>
              <a:rPr lang="en-US" sz="1800" dirty="0" err="1" smtClean="0">
                <a:solidFill>
                  <a:srgbClr val="008080"/>
                </a:solidFill>
                <a:highlight>
                  <a:srgbClr val="FFFFFF"/>
                </a:highlight>
                <a:latin typeface="Consolas"/>
              </a:rPr>
              <a:t>.</a:t>
            </a:r>
            <a:r>
              <a:rPr lang="en-US" sz="1800" dirty="0" err="1" smtClean="0">
                <a:solidFill>
                  <a:srgbClr val="000000"/>
                </a:solidFill>
                <a:highlight>
                  <a:srgbClr val="FFFFFF"/>
                </a:highlight>
                <a:latin typeface="Consolas"/>
              </a:rPr>
              <a:t>getElementById</a:t>
            </a:r>
            <a:r>
              <a:rPr lang="en-US" sz="1800" dirty="0" smtClean="0">
                <a:solidFill>
                  <a:srgbClr val="008080"/>
                </a:solidFill>
                <a:highlight>
                  <a:srgbClr val="FFFFFF"/>
                </a:highlight>
                <a:latin typeface="Consolas"/>
              </a:rPr>
              <a:t>(</a:t>
            </a:r>
            <a:r>
              <a:rPr lang="en-US" sz="1800" dirty="0" smtClean="0">
                <a:solidFill>
                  <a:srgbClr val="A31515"/>
                </a:solidFill>
                <a:highlight>
                  <a:srgbClr val="FFFFFF"/>
                </a:highlight>
                <a:latin typeface="Consolas"/>
              </a:rPr>
              <a:t>"</a:t>
            </a:r>
            <a:r>
              <a:rPr lang="en-US" sz="1800" dirty="0">
                <a:solidFill>
                  <a:srgbClr val="A31515"/>
                </a:solidFill>
                <a:highlight>
                  <a:srgbClr val="FFFFFF"/>
                </a:highlight>
                <a:latin typeface="Consolas"/>
              </a:rPr>
              <a:t>video"</a:t>
            </a:r>
            <a:r>
              <a:rPr lang="en-US" sz="1800" dirty="0">
                <a:solidFill>
                  <a:srgbClr val="008080"/>
                </a:solidFill>
                <a:highlight>
                  <a:srgbClr val="FFFFFF"/>
                </a:highlight>
                <a:latin typeface="Consolas"/>
              </a:rPr>
              <a:t>); </a:t>
            </a:r>
            <a:endParaRPr lang="en-US" sz="1800" dirty="0" smtClean="0">
              <a:solidFill>
                <a:srgbClr val="008080"/>
              </a:solidFill>
              <a:highlight>
                <a:srgbClr val="FFFFFF"/>
              </a:highlight>
              <a:latin typeface="Consolas"/>
            </a:endParaRPr>
          </a:p>
          <a:p>
            <a:pPr>
              <a:lnSpc>
                <a:spcPct val="100000"/>
              </a:lnSpc>
              <a:spcBef>
                <a:spcPts val="0"/>
              </a:spcBef>
            </a:pPr>
            <a:r>
              <a:rPr lang="en-US" sz="1800" dirty="0">
                <a:solidFill>
                  <a:srgbClr val="008080"/>
                </a:solidFill>
                <a:highlight>
                  <a:srgbClr val="FFFFFF"/>
                </a:highlight>
                <a:latin typeface="Consolas"/>
              </a:rPr>
              <a:t> </a:t>
            </a:r>
            <a:r>
              <a:rPr lang="en-US" sz="1800" dirty="0" smtClean="0">
                <a:solidFill>
                  <a:srgbClr val="008080"/>
                </a:solidFill>
                <a:highlight>
                  <a:srgbClr val="FFFFFF"/>
                </a:highlight>
                <a:latin typeface="Consolas"/>
              </a:rPr>
              <a:t>   </a:t>
            </a:r>
            <a:r>
              <a:rPr lang="en-US" sz="1800" dirty="0" err="1" smtClean="0">
                <a:solidFill>
                  <a:srgbClr val="0000FF"/>
                </a:solidFill>
                <a:highlight>
                  <a:srgbClr val="FFFFFF"/>
                </a:highlight>
                <a:latin typeface="Consolas"/>
              </a:rPr>
              <a:t>var</a:t>
            </a:r>
            <a:r>
              <a:rPr lang="en-US" sz="1800" dirty="0" smtClean="0">
                <a:solidFill>
                  <a:srgbClr val="000000"/>
                </a:solidFill>
                <a:highlight>
                  <a:srgbClr val="FFFFFF"/>
                </a:highlight>
                <a:latin typeface="Consolas"/>
              </a:rPr>
              <a:t> </a:t>
            </a:r>
            <a:r>
              <a:rPr lang="en-US" sz="1800" dirty="0" err="1">
                <a:solidFill>
                  <a:srgbClr val="000000"/>
                </a:solidFill>
                <a:highlight>
                  <a:srgbClr val="FFFFFF"/>
                </a:highlight>
                <a:latin typeface="Consolas"/>
              </a:rPr>
              <a:t>languageSelect</a:t>
            </a:r>
            <a:r>
              <a:rPr lang="en-US" sz="1800" dirty="0">
                <a:solidFill>
                  <a:srgbClr val="000000"/>
                </a:solidFill>
                <a:highlight>
                  <a:srgbClr val="FFFFFF"/>
                </a:highlight>
                <a:latin typeface="Consolas"/>
              </a:rPr>
              <a:t> </a:t>
            </a:r>
            <a:r>
              <a:rPr lang="en-US" sz="1800" dirty="0">
                <a:solidFill>
                  <a:srgbClr val="008080"/>
                </a:solidFill>
                <a:highlight>
                  <a:srgbClr val="FFFFFF"/>
                </a:highlight>
                <a:latin typeface="Consolas"/>
              </a:rPr>
              <a:t>=</a:t>
            </a:r>
            <a:r>
              <a:rPr lang="en-US" sz="1800" dirty="0">
                <a:solidFill>
                  <a:srgbClr val="000000"/>
                </a:solidFill>
                <a:highlight>
                  <a:srgbClr val="FFFFFF"/>
                </a:highlight>
                <a:latin typeface="Consolas"/>
              </a:rPr>
              <a:t> </a:t>
            </a:r>
            <a:r>
              <a:rPr lang="en-US" sz="1800" dirty="0" err="1">
                <a:solidFill>
                  <a:srgbClr val="000000"/>
                </a:solidFill>
                <a:highlight>
                  <a:srgbClr val="FFFFFF"/>
                </a:highlight>
                <a:latin typeface="Consolas"/>
              </a:rPr>
              <a:t>document</a:t>
            </a:r>
            <a:r>
              <a:rPr lang="en-US" sz="1800" dirty="0" err="1">
                <a:solidFill>
                  <a:srgbClr val="008080"/>
                </a:solidFill>
                <a:highlight>
                  <a:srgbClr val="FFFFFF"/>
                </a:highlight>
                <a:latin typeface="Consolas"/>
              </a:rPr>
              <a:t>.</a:t>
            </a:r>
            <a:r>
              <a:rPr lang="en-US" sz="1800" dirty="0" err="1">
                <a:solidFill>
                  <a:srgbClr val="000000"/>
                </a:solidFill>
                <a:highlight>
                  <a:srgbClr val="FFFFFF"/>
                </a:highlight>
                <a:latin typeface="Consolas"/>
              </a:rPr>
              <a:t>getElementById</a:t>
            </a:r>
            <a:r>
              <a:rPr lang="en-US" sz="1800" dirty="0">
                <a:solidFill>
                  <a:srgbClr val="008080"/>
                </a:solidFill>
                <a:highlight>
                  <a:srgbClr val="FFFFFF"/>
                </a:highlight>
                <a:latin typeface="Consolas"/>
              </a:rPr>
              <a:t>(</a:t>
            </a:r>
            <a:r>
              <a:rPr lang="en-US" sz="1800" dirty="0">
                <a:solidFill>
                  <a:srgbClr val="A31515"/>
                </a:solidFill>
                <a:highlight>
                  <a:srgbClr val="FFFFFF"/>
                </a:highlight>
                <a:latin typeface="Consolas"/>
              </a:rPr>
              <a:t>"</a:t>
            </a:r>
            <a:r>
              <a:rPr lang="en-US" sz="1800" dirty="0" err="1">
                <a:solidFill>
                  <a:srgbClr val="A31515"/>
                </a:solidFill>
                <a:highlight>
                  <a:srgbClr val="FFFFFF"/>
                </a:highlight>
                <a:latin typeface="Consolas"/>
              </a:rPr>
              <a:t>languageSelect</a:t>
            </a:r>
            <a:r>
              <a:rPr lang="en-US" sz="1800" dirty="0">
                <a:solidFill>
                  <a:srgbClr val="A31515"/>
                </a:solidFill>
                <a:highlight>
                  <a:srgbClr val="FFFFFF"/>
                </a:highlight>
                <a:latin typeface="Consolas"/>
              </a:rPr>
              <a:t>"</a:t>
            </a:r>
            <a:r>
              <a:rPr lang="en-US" sz="1800" dirty="0">
                <a:solidFill>
                  <a:srgbClr val="008080"/>
                </a:solidFill>
                <a:highlight>
                  <a:srgbClr val="FFFFFF"/>
                </a:highlight>
                <a:latin typeface="Consolas"/>
              </a:rPr>
              <a:t>);</a:t>
            </a:r>
            <a:endParaRPr lang="en-US" sz="1800" dirty="0">
              <a:solidFill>
                <a:srgbClr val="000000"/>
              </a:solidFill>
              <a:highlight>
                <a:srgbClr val="FFFFFF"/>
              </a:highlight>
              <a:latin typeface="Consolas"/>
            </a:endParaRPr>
          </a:p>
          <a:p>
            <a:pPr>
              <a:lnSpc>
                <a:spcPct val="100000"/>
              </a:lnSpc>
              <a:spcBef>
                <a:spcPts val="0"/>
              </a:spcBef>
            </a:pPr>
            <a:r>
              <a:rPr lang="nn-NO" sz="1800" dirty="0">
                <a:solidFill>
                  <a:srgbClr val="000000"/>
                </a:solidFill>
                <a:highlight>
                  <a:srgbClr val="FFFFFF"/>
                </a:highlight>
                <a:latin typeface="Consolas"/>
              </a:rPr>
              <a:t>    </a:t>
            </a:r>
            <a:r>
              <a:rPr lang="nn-NO" sz="1800" dirty="0">
                <a:solidFill>
                  <a:srgbClr val="0000FF"/>
                </a:solidFill>
                <a:highlight>
                  <a:srgbClr val="FFFFFF"/>
                </a:highlight>
                <a:latin typeface="Consolas"/>
              </a:rPr>
              <a:t>for</a:t>
            </a:r>
            <a:r>
              <a:rPr lang="nn-NO" sz="1800" dirty="0">
                <a:solidFill>
                  <a:srgbClr val="000000"/>
                </a:solidFill>
                <a:highlight>
                  <a:srgbClr val="FFFFFF"/>
                </a:highlight>
                <a:latin typeface="Consolas"/>
              </a:rPr>
              <a:t> </a:t>
            </a:r>
            <a:r>
              <a:rPr lang="nn-NO" sz="1800" dirty="0">
                <a:solidFill>
                  <a:srgbClr val="008080"/>
                </a:solidFill>
                <a:highlight>
                  <a:srgbClr val="FFFFFF"/>
                </a:highlight>
                <a:latin typeface="Consolas"/>
              </a:rPr>
              <a:t>(</a:t>
            </a:r>
            <a:r>
              <a:rPr lang="nn-NO" sz="1800" dirty="0">
                <a:solidFill>
                  <a:srgbClr val="0000FF"/>
                </a:solidFill>
                <a:highlight>
                  <a:srgbClr val="FFFFFF"/>
                </a:highlight>
                <a:latin typeface="Consolas"/>
              </a:rPr>
              <a:t>var</a:t>
            </a:r>
            <a:r>
              <a:rPr lang="nn-NO" sz="1800" dirty="0">
                <a:solidFill>
                  <a:srgbClr val="000000"/>
                </a:solidFill>
                <a:highlight>
                  <a:srgbClr val="FFFFFF"/>
                </a:highlight>
                <a:latin typeface="Consolas"/>
              </a:rPr>
              <a:t> i </a:t>
            </a:r>
            <a:r>
              <a:rPr lang="nn-NO" sz="1800" dirty="0">
                <a:solidFill>
                  <a:srgbClr val="008080"/>
                </a:solidFill>
                <a:highlight>
                  <a:srgbClr val="FFFFFF"/>
                </a:highlight>
                <a:latin typeface="Consolas"/>
              </a:rPr>
              <a:t>=</a:t>
            </a:r>
            <a:r>
              <a:rPr lang="nn-NO" sz="1800" dirty="0">
                <a:solidFill>
                  <a:srgbClr val="000000"/>
                </a:solidFill>
                <a:highlight>
                  <a:srgbClr val="FFFFFF"/>
                </a:highlight>
                <a:latin typeface="Consolas"/>
              </a:rPr>
              <a:t> 0</a:t>
            </a:r>
            <a:r>
              <a:rPr lang="nn-NO" sz="1800" dirty="0">
                <a:solidFill>
                  <a:srgbClr val="008080"/>
                </a:solidFill>
                <a:highlight>
                  <a:srgbClr val="FFFFFF"/>
                </a:highlight>
                <a:latin typeface="Consolas"/>
              </a:rPr>
              <a:t>;</a:t>
            </a:r>
            <a:r>
              <a:rPr lang="nn-NO" sz="1800" dirty="0">
                <a:solidFill>
                  <a:srgbClr val="000000"/>
                </a:solidFill>
                <a:highlight>
                  <a:srgbClr val="FFFFFF"/>
                </a:highlight>
                <a:latin typeface="Consolas"/>
              </a:rPr>
              <a:t> i </a:t>
            </a:r>
            <a:r>
              <a:rPr lang="nn-NO" sz="1800" dirty="0">
                <a:solidFill>
                  <a:srgbClr val="008080"/>
                </a:solidFill>
                <a:highlight>
                  <a:srgbClr val="FFFFFF"/>
                </a:highlight>
                <a:latin typeface="Consolas"/>
              </a:rPr>
              <a:t>&lt;</a:t>
            </a:r>
            <a:r>
              <a:rPr lang="nn-NO" sz="1800" dirty="0">
                <a:solidFill>
                  <a:srgbClr val="000000"/>
                </a:solidFill>
                <a:highlight>
                  <a:srgbClr val="FFFFFF"/>
                </a:highlight>
                <a:latin typeface="Consolas"/>
              </a:rPr>
              <a:t> video</a:t>
            </a:r>
            <a:r>
              <a:rPr lang="nn-NO" sz="1800" dirty="0">
                <a:solidFill>
                  <a:srgbClr val="008080"/>
                </a:solidFill>
                <a:highlight>
                  <a:srgbClr val="FFFFFF"/>
                </a:highlight>
                <a:latin typeface="Consolas"/>
              </a:rPr>
              <a:t>.</a:t>
            </a:r>
            <a:r>
              <a:rPr lang="nn-NO" sz="1800" dirty="0">
                <a:solidFill>
                  <a:srgbClr val="000000"/>
                </a:solidFill>
                <a:highlight>
                  <a:srgbClr val="FFFFFF"/>
                </a:highlight>
                <a:latin typeface="Consolas"/>
              </a:rPr>
              <a:t>audioTracks</a:t>
            </a:r>
            <a:r>
              <a:rPr lang="nn-NO" sz="1800" dirty="0">
                <a:solidFill>
                  <a:srgbClr val="008080"/>
                </a:solidFill>
                <a:highlight>
                  <a:srgbClr val="FFFFFF"/>
                </a:highlight>
                <a:latin typeface="Consolas"/>
              </a:rPr>
              <a:t>.</a:t>
            </a:r>
            <a:r>
              <a:rPr lang="nn-NO" sz="1800" dirty="0">
                <a:solidFill>
                  <a:srgbClr val="000000"/>
                </a:solidFill>
                <a:highlight>
                  <a:srgbClr val="FFFFFF"/>
                </a:highlight>
                <a:latin typeface="Consolas"/>
              </a:rPr>
              <a:t>length</a:t>
            </a:r>
            <a:r>
              <a:rPr lang="nn-NO" sz="1800" dirty="0">
                <a:solidFill>
                  <a:srgbClr val="008080"/>
                </a:solidFill>
                <a:highlight>
                  <a:srgbClr val="FFFFFF"/>
                </a:highlight>
                <a:latin typeface="Consolas"/>
              </a:rPr>
              <a:t>;</a:t>
            </a:r>
            <a:r>
              <a:rPr lang="nn-NO" sz="1800" dirty="0">
                <a:solidFill>
                  <a:srgbClr val="000000"/>
                </a:solidFill>
                <a:highlight>
                  <a:srgbClr val="FFFFFF"/>
                </a:highlight>
                <a:latin typeface="Consolas"/>
              </a:rPr>
              <a:t> i</a:t>
            </a:r>
            <a:r>
              <a:rPr lang="nn-NO" sz="1800" dirty="0">
                <a:solidFill>
                  <a:srgbClr val="008080"/>
                </a:solidFill>
                <a:highlight>
                  <a:srgbClr val="FFFFFF"/>
                </a:highlight>
                <a:latin typeface="Consolas"/>
              </a:rPr>
              <a:t>++)</a:t>
            </a:r>
            <a:r>
              <a:rPr lang="nn-NO" sz="1800" dirty="0">
                <a:solidFill>
                  <a:srgbClr val="000000"/>
                </a:solidFill>
                <a:highlight>
                  <a:srgbClr val="FFFFFF"/>
                </a:highlight>
                <a:latin typeface="Consolas"/>
              </a:rPr>
              <a:t> </a:t>
            </a:r>
            <a:r>
              <a:rPr lang="nn-NO" sz="1800" dirty="0">
                <a:solidFill>
                  <a:srgbClr val="008080"/>
                </a:solidFill>
                <a:highlight>
                  <a:srgbClr val="FFFFFF"/>
                </a:highlight>
                <a:latin typeface="Consolas"/>
              </a:rPr>
              <a:t>{</a:t>
            </a:r>
            <a:endParaRPr lang="nn-NO" sz="1800" dirty="0">
              <a:solidFill>
                <a:srgbClr val="000000"/>
              </a:solidFill>
              <a:highlight>
                <a:srgbClr val="FFFFFF"/>
              </a:highlight>
              <a:latin typeface="Consolas"/>
            </a:endParaRPr>
          </a:p>
          <a:p>
            <a:pPr>
              <a:lnSpc>
                <a:spcPct val="100000"/>
              </a:lnSpc>
              <a:spcBef>
                <a:spcPts val="0"/>
              </a:spcBef>
            </a:pPr>
            <a:r>
              <a:rPr lang="en-US" sz="1800" dirty="0">
                <a:solidFill>
                  <a:srgbClr val="000000"/>
                </a:solidFill>
                <a:highlight>
                  <a:srgbClr val="FFFFFF"/>
                </a:highlight>
                <a:latin typeface="Consolas"/>
              </a:rPr>
              <a:t>        </a:t>
            </a:r>
            <a:r>
              <a:rPr lang="en-US" sz="1800" dirty="0" err="1">
                <a:solidFill>
                  <a:srgbClr val="0000FF"/>
                </a:solidFill>
                <a:highlight>
                  <a:srgbClr val="FFFFFF"/>
                </a:highlight>
                <a:latin typeface="Consolas"/>
              </a:rPr>
              <a:t>var</a:t>
            </a:r>
            <a:r>
              <a:rPr lang="en-US" sz="1800" dirty="0">
                <a:solidFill>
                  <a:srgbClr val="000000"/>
                </a:solidFill>
                <a:highlight>
                  <a:srgbClr val="FFFFFF"/>
                </a:highlight>
                <a:latin typeface="Consolas"/>
              </a:rPr>
              <a:t> option </a:t>
            </a:r>
            <a:r>
              <a:rPr lang="en-US" sz="1800" dirty="0">
                <a:solidFill>
                  <a:srgbClr val="008080"/>
                </a:solidFill>
                <a:highlight>
                  <a:srgbClr val="FFFFFF"/>
                </a:highlight>
                <a:latin typeface="Consolas"/>
              </a:rPr>
              <a:t>=</a:t>
            </a:r>
            <a:r>
              <a:rPr lang="en-US" sz="1800" dirty="0">
                <a:solidFill>
                  <a:srgbClr val="000000"/>
                </a:solidFill>
                <a:highlight>
                  <a:srgbClr val="FFFFFF"/>
                </a:highlight>
                <a:latin typeface="Consolas"/>
              </a:rPr>
              <a:t> </a:t>
            </a:r>
            <a:r>
              <a:rPr lang="en-US" sz="1800" dirty="0" err="1">
                <a:solidFill>
                  <a:srgbClr val="000000"/>
                </a:solidFill>
                <a:highlight>
                  <a:srgbClr val="FFFFFF"/>
                </a:highlight>
                <a:latin typeface="Consolas"/>
              </a:rPr>
              <a:t>document</a:t>
            </a:r>
            <a:r>
              <a:rPr lang="en-US" sz="1800" dirty="0" err="1">
                <a:solidFill>
                  <a:srgbClr val="008080"/>
                </a:solidFill>
                <a:highlight>
                  <a:srgbClr val="FFFFFF"/>
                </a:highlight>
                <a:latin typeface="Consolas"/>
              </a:rPr>
              <a:t>.</a:t>
            </a:r>
            <a:r>
              <a:rPr lang="en-US" sz="1800" dirty="0" err="1">
                <a:solidFill>
                  <a:srgbClr val="000000"/>
                </a:solidFill>
                <a:highlight>
                  <a:srgbClr val="FFFFFF"/>
                </a:highlight>
                <a:latin typeface="Consolas"/>
              </a:rPr>
              <a:t>createElement</a:t>
            </a:r>
            <a:r>
              <a:rPr lang="en-US" sz="1800" dirty="0">
                <a:solidFill>
                  <a:srgbClr val="008080"/>
                </a:solidFill>
                <a:highlight>
                  <a:srgbClr val="FFFFFF"/>
                </a:highlight>
                <a:latin typeface="Consolas"/>
              </a:rPr>
              <a:t>(</a:t>
            </a:r>
            <a:r>
              <a:rPr lang="en-US" sz="1800" dirty="0">
                <a:solidFill>
                  <a:srgbClr val="A31515"/>
                </a:solidFill>
                <a:highlight>
                  <a:srgbClr val="FFFFFF"/>
                </a:highlight>
                <a:latin typeface="Consolas"/>
              </a:rPr>
              <a:t>"option"</a:t>
            </a:r>
            <a:r>
              <a:rPr lang="en-US" sz="1800" dirty="0">
                <a:solidFill>
                  <a:srgbClr val="008080"/>
                </a:solidFill>
                <a:highlight>
                  <a:srgbClr val="FFFFFF"/>
                </a:highlight>
                <a:latin typeface="Consolas"/>
              </a:rPr>
              <a:t>);</a:t>
            </a:r>
            <a:endParaRPr lang="en-US" sz="1800" dirty="0">
              <a:solidFill>
                <a:srgbClr val="000000"/>
              </a:solidFill>
              <a:highlight>
                <a:srgbClr val="FFFFFF"/>
              </a:highlight>
              <a:latin typeface="Consolas"/>
            </a:endParaRPr>
          </a:p>
          <a:p>
            <a:pPr>
              <a:lnSpc>
                <a:spcPct val="100000"/>
              </a:lnSpc>
              <a:spcBef>
                <a:spcPts val="0"/>
              </a:spcBef>
            </a:pPr>
            <a:r>
              <a:rPr lang="en-US" sz="1800" dirty="0">
                <a:solidFill>
                  <a:srgbClr val="000000"/>
                </a:solidFill>
                <a:highlight>
                  <a:srgbClr val="FFFFFF"/>
                </a:highlight>
                <a:latin typeface="Consolas"/>
              </a:rPr>
              <a:t>        </a:t>
            </a:r>
            <a:r>
              <a:rPr lang="en-US" sz="1800" dirty="0" err="1">
                <a:solidFill>
                  <a:srgbClr val="000000"/>
                </a:solidFill>
                <a:highlight>
                  <a:srgbClr val="FFFFFF"/>
                </a:highlight>
                <a:latin typeface="Consolas"/>
              </a:rPr>
              <a:t>option</a:t>
            </a:r>
            <a:r>
              <a:rPr lang="en-US" sz="1800" dirty="0" err="1">
                <a:solidFill>
                  <a:srgbClr val="008080"/>
                </a:solidFill>
                <a:highlight>
                  <a:srgbClr val="FFFFFF"/>
                </a:highlight>
                <a:latin typeface="Consolas"/>
              </a:rPr>
              <a:t>.</a:t>
            </a:r>
            <a:r>
              <a:rPr lang="en-US" sz="1800" dirty="0" err="1">
                <a:solidFill>
                  <a:srgbClr val="000000"/>
                </a:solidFill>
                <a:highlight>
                  <a:srgbClr val="FFFFFF"/>
                </a:highlight>
                <a:latin typeface="Consolas"/>
              </a:rPr>
              <a:t>text</a:t>
            </a:r>
            <a:r>
              <a:rPr lang="en-US" sz="1800" dirty="0">
                <a:solidFill>
                  <a:srgbClr val="000000"/>
                </a:solidFill>
                <a:highlight>
                  <a:srgbClr val="FFFFFF"/>
                </a:highlight>
                <a:latin typeface="Consolas"/>
              </a:rPr>
              <a:t> </a:t>
            </a:r>
            <a:r>
              <a:rPr lang="en-US" sz="1800" dirty="0">
                <a:solidFill>
                  <a:srgbClr val="008080"/>
                </a:solidFill>
                <a:highlight>
                  <a:srgbClr val="FFFFFF"/>
                </a:highlight>
                <a:latin typeface="Consolas"/>
              </a:rPr>
              <a:t>=</a:t>
            </a:r>
            <a:r>
              <a:rPr lang="en-US" sz="1800" dirty="0">
                <a:solidFill>
                  <a:srgbClr val="000000"/>
                </a:solidFill>
                <a:highlight>
                  <a:srgbClr val="FFFFFF"/>
                </a:highlight>
                <a:latin typeface="Consolas"/>
              </a:rPr>
              <a:t> </a:t>
            </a:r>
            <a:r>
              <a:rPr lang="en-US" sz="1800" dirty="0" err="1">
                <a:solidFill>
                  <a:srgbClr val="000000"/>
                </a:solidFill>
                <a:highlight>
                  <a:srgbClr val="FFFFFF"/>
                </a:highlight>
                <a:latin typeface="Consolas"/>
              </a:rPr>
              <a:t>video</a:t>
            </a:r>
            <a:r>
              <a:rPr lang="en-US" sz="1800" dirty="0" err="1">
                <a:solidFill>
                  <a:srgbClr val="008080"/>
                </a:solidFill>
                <a:highlight>
                  <a:srgbClr val="FFFFFF"/>
                </a:highlight>
                <a:latin typeface="Consolas"/>
              </a:rPr>
              <a:t>.</a:t>
            </a:r>
            <a:r>
              <a:rPr lang="en-US" sz="1800" dirty="0" err="1">
                <a:solidFill>
                  <a:srgbClr val="000000"/>
                </a:solidFill>
                <a:highlight>
                  <a:srgbClr val="FFFFFF"/>
                </a:highlight>
                <a:latin typeface="Consolas"/>
              </a:rPr>
              <a:t>audioTracks</a:t>
            </a:r>
            <a:r>
              <a:rPr lang="en-US" sz="1800" dirty="0" err="1">
                <a:solidFill>
                  <a:srgbClr val="008080"/>
                </a:solidFill>
                <a:highlight>
                  <a:srgbClr val="FFFFFF"/>
                </a:highlight>
                <a:latin typeface="Consolas"/>
              </a:rPr>
              <a:t>.</a:t>
            </a:r>
            <a:r>
              <a:rPr lang="en-US" sz="1800" dirty="0" err="1">
                <a:solidFill>
                  <a:srgbClr val="000000"/>
                </a:solidFill>
                <a:highlight>
                  <a:srgbClr val="FFFFFF"/>
                </a:highlight>
                <a:latin typeface="Consolas"/>
              </a:rPr>
              <a:t>getLanguage</a:t>
            </a:r>
            <a:r>
              <a:rPr lang="en-US" sz="1800" dirty="0">
                <a:solidFill>
                  <a:srgbClr val="008080"/>
                </a:solidFill>
                <a:highlight>
                  <a:srgbClr val="FFFFFF"/>
                </a:highlight>
                <a:latin typeface="Consolas"/>
              </a:rPr>
              <a:t>(</a:t>
            </a:r>
            <a:r>
              <a:rPr lang="en-US" sz="1800" dirty="0">
                <a:solidFill>
                  <a:srgbClr val="000000"/>
                </a:solidFill>
                <a:highlight>
                  <a:srgbClr val="FFFFFF"/>
                </a:highlight>
                <a:latin typeface="Consolas"/>
              </a:rPr>
              <a:t>i</a:t>
            </a:r>
            <a:r>
              <a:rPr lang="en-US" sz="1800" dirty="0">
                <a:solidFill>
                  <a:srgbClr val="008080"/>
                </a:solidFill>
                <a:highlight>
                  <a:srgbClr val="FFFFFF"/>
                </a:highlight>
                <a:latin typeface="Consolas"/>
              </a:rPr>
              <a:t>);</a:t>
            </a:r>
            <a:endParaRPr lang="en-US" sz="1800" dirty="0">
              <a:solidFill>
                <a:srgbClr val="000000"/>
              </a:solidFill>
              <a:highlight>
                <a:srgbClr val="FFFFFF"/>
              </a:highlight>
              <a:latin typeface="Consolas"/>
            </a:endParaRPr>
          </a:p>
          <a:p>
            <a:pPr>
              <a:lnSpc>
                <a:spcPct val="100000"/>
              </a:lnSpc>
              <a:spcBef>
                <a:spcPts val="0"/>
              </a:spcBef>
            </a:pPr>
            <a:r>
              <a:rPr lang="en-US" sz="1800" dirty="0">
                <a:solidFill>
                  <a:srgbClr val="000000"/>
                </a:solidFill>
                <a:highlight>
                  <a:srgbClr val="FFFFFF"/>
                </a:highlight>
                <a:latin typeface="Consolas"/>
              </a:rPr>
              <a:t>        </a:t>
            </a:r>
            <a:r>
              <a:rPr lang="en-US" sz="1800" dirty="0" err="1">
                <a:solidFill>
                  <a:srgbClr val="000000"/>
                </a:solidFill>
                <a:highlight>
                  <a:srgbClr val="FFFFFF"/>
                </a:highlight>
                <a:latin typeface="Consolas"/>
              </a:rPr>
              <a:t>option</a:t>
            </a:r>
            <a:r>
              <a:rPr lang="en-US" sz="1800" dirty="0" err="1">
                <a:solidFill>
                  <a:srgbClr val="008080"/>
                </a:solidFill>
                <a:highlight>
                  <a:srgbClr val="FFFFFF"/>
                </a:highlight>
                <a:latin typeface="Consolas"/>
              </a:rPr>
              <a:t>.</a:t>
            </a:r>
            <a:r>
              <a:rPr lang="en-US" sz="1800" dirty="0" err="1">
                <a:solidFill>
                  <a:srgbClr val="000000"/>
                </a:solidFill>
                <a:highlight>
                  <a:srgbClr val="FFFFFF"/>
                </a:highlight>
                <a:latin typeface="Consolas"/>
              </a:rPr>
              <a:t>value</a:t>
            </a:r>
            <a:r>
              <a:rPr lang="en-US" sz="1800" dirty="0">
                <a:solidFill>
                  <a:srgbClr val="000000"/>
                </a:solidFill>
                <a:highlight>
                  <a:srgbClr val="FFFFFF"/>
                </a:highlight>
                <a:latin typeface="Consolas"/>
              </a:rPr>
              <a:t> </a:t>
            </a:r>
            <a:r>
              <a:rPr lang="en-US" sz="1800" dirty="0">
                <a:solidFill>
                  <a:srgbClr val="008080"/>
                </a:solidFill>
                <a:highlight>
                  <a:srgbClr val="FFFFFF"/>
                </a:highlight>
                <a:latin typeface="Consolas"/>
              </a:rPr>
              <a:t>=</a:t>
            </a:r>
            <a:r>
              <a:rPr lang="en-US" sz="1800" dirty="0">
                <a:solidFill>
                  <a:srgbClr val="000000"/>
                </a:solidFill>
                <a:highlight>
                  <a:srgbClr val="FFFFFF"/>
                </a:highlight>
                <a:latin typeface="Consolas"/>
              </a:rPr>
              <a:t> i</a:t>
            </a:r>
            <a:r>
              <a:rPr lang="en-US" sz="1800" dirty="0">
                <a:solidFill>
                  <a:srgbClr val="008080"/>
                </a:solidFill>
                <a:highlight>
                  <a:srgbClr val="FFFFFF"/>
                </a:highlight>
                <a:latin typeface="Consolas"/>
              </a:rPr>
              <a:t>;</a:t>
            </a:r>
            <a:endParaRPr lang="en-US" sz="1800" dirty="0">
              <a:solidFill>
                <a:srgbClr val="000000"/>
              </a:solidFill>
              <a:highlight>
                <a:srgbClr val="FFFFFF"/>
              </a:highlight>
              <a:latin typeface="Consolas"/>
            </a:endParaRPr>
          </a:p>
          <a:p>
            <a:pPr>
              <a:lnSpc>
                <a:spcPct val="100000"/>
              </a:lnSpc>
              <a:spcBef>
                <a:spcPts val="0"/>
              </a:spcBef>
            </a:pPr>
            <a:r>
              <a:rPr lang="en-US" sz="1800" dirty="0">
                <a:solidFill>
                  <a:srgbClr val="000000"/>
                </a:solidFill>
                <a:highlight>
                  <a:srgbClr val="FFFFFF"/>
                </a:highlight>
                <a:latin typeface="Consolas"/>
              </a:rPr>
              <a:t>        </a:t>
            </a:r>
            <a:r>
              <a:rPr lang="en-US" sz="1800" dirty="0" err="1">
                <a:solidFill>
                  <a:srgbClr val="000000"/>
                </a:solidFill>
                <a:highlight>
                  <a:srgbClr val="FFFFFF"/>
                </a:highlight>
                <a:latin typeface="Consolas"/>
              </a:rPr>
              <a:t>languageSelect</a:t>
            </a:r>
            <a:r>
              <a:rPr lang="en-US" sz="1800" dirty="0" err="1">
                <a:solidFill>
                  <a:srgbClr val="008080"/>
                </a:solidFill>
                <a:highlight>
                  <a:srgbClr val="FFFFFF"/>
                </a:highlight>
                <a:latin typeface="Consolas"/>
              </a:rPr>
              <a:t>.</a:t>
            </a:r>
            <a:r>
              <a:rPr lang="en-US" sz="1800" dirty="0" err="1">
                <a:solidFill>
                  <a:srgbClr val="000000"/>
                </a:solidFill>
                <a:highlight>
                  <a:srgbClr val="FFFFFF"/>
                </a:highlight>
                <a:latin typeface="Consolas"/>
              </a:rPr>
              <a:t>appendChild</a:t>
            </a:r>
            <a:r>
              <a:rPr lang="en-US" sz="1800" dirty="0">
                <a:solidFill>
                  <a:srgbClr val="008080"/>
                </a:solidFill>
                <a:highlight>
                  <a:srgbClr val="FFFFFF"/>
                </a:highlight>
                <a:latin typeface="Consolas"/>
              </a:rPr>
              <a:t>(</a:t>
            </a:r>
            <a:r>
              <a:rPr lang="en-US" sz="1800" dirty="0">
                <a:solidFill>
                  <a:srgbClr val="000000"/>
                </a:solidFill>
                <a:highlight>
                  <a:srgbClr val="FFFFFF"/>
                </a:highlight>
                <a:latin typeface="Consolas"/>
              </a:rPr>
              <a:t>option</a:t>
            </a:r>
            <a:r>
              <a:rPr lang="en-US" sz="1800" dirty="0">
                <a:solidFill>
                  <a:srgbClr val="008080"/>
                </a:solidFill>
                <a:highlight>
                  <a:srgbClr val="FFFFFF"/>
                </a:highlight>
                <a:latin typeface="Consolas"/>
              </a:rPr>
              <a:t>);</a:t>
            </a:r>
            <a:endParaRPr lang="en-US" sz="1800" dirty="0">
              <a:solidFill>
                <a:srgbClr val="000000"/>
              </a:solidFill>
              <a:highlight>
                <a:srgbClr val="FFFFFF"/>
              </a:highlight>
              <a:latin typeface="Consolas"/>
            </a:endParaRPr>
          </a:p>
          <a:p>
            <a:pPr>
              <a:lnSpc>
                <a:spcPct val="100000"/>
              </a:lnSpc>
              <a:spcBef>
                <a:spcPts val="0"/>
              </a:spcBef>
            </a:pPr>
            <a:r>
              <a:rPr lang="en-US" sz="1800" dirty="0">
                <a:solidFill>
                  <a:srgbClr val="000000"/>
                </a:solidFill>
                <a:highlight>
                  <a:srgbClr val="FFFFFF"/>
                </a:highlight>
                <a:latin typeface="Consolas"/>
              </a:rPr>
              <a:t>        </a:t>
            </a:r>
            <a:r>
              <a:rPr lang="en-US" sz="1800" dirty="0">
                <a:solidFill>
                  <a:srgbClr val="0000FF"/>
                </a:solidFill>
                <a:highlight>
                  <a:srgbClr val="FFFFFF"/>
                </a:highlight>
                <a:latin typeface="Consolas"/>
              </a:rPr>
              <a:t>if</a:t>
            </a:r>
            <a:r>
              <a:rPr lang="en-US" sz="1800" dirty="0">
                <a:solidFill>
                  <a:srgbClr val="000000"/>
                </a:solidFill>
                <a:highlight>
                  <a:srgbClr val="FFFFFF"/>
                </a:highlight>
                <a:latin typeface="Consolas"/>
              </a:rPr>
              <a:t> </a:t>
            </a:r>
            <a:r>
              <a:rPr lang="en-US" sz="1800" dirty="0">
                <a:solidFill>
                  <a:srgbClr val="008080"/>
                </a:solidFill>
                <a:highlight>
                  <a:srgbClr val="FFFFFF"/>
                </a:highlight>
                <a:latin typeface="Consolas"/>
              </a:rPr>
              <a:t>(</a:t>
            </a:r>
            <a:r>
              <a:rPr lang="en-US" sz="1800" dirty="0" err="1">
                <a:solidFill>
                  <a:srgbClr val="000000"/>
                </a:solidFill>
                <a:highlight>
                  <a:srgbClr val="FFFFFF"/>
                </a:highlight>
                <a:latin typeface="Consolas"/>
              </a:rPr>
              <a:t>video</a:t>
            </a:r>
            <a:r>
              <a:rPr lang="en-US" sz="1800" dirty="0" err="1">
                <a:solidFill>
                  <a:srgbClr val="008080"/>
                </a:solidFill>
                <a:highlight>
                  <a:srgbClr val="FFFFFF"/>
                </a:highlight>
                <a:latin typeface="Consolas"/>
              </a:rPr>
              <a:t>.</a:t>
            </a:r>
            <a:r>
              <a:rPr lang="en-US" sz="1800" dirty="0" err="1">
                <a:solidFill>
                  <a:srgbClr val="000000"/>
                </a:solidFill>
                <a:highlight>
                  <a:srgbClr val="FFFFFF"/>
                </a:highlight>
                <a:latin typeface="Consolas"/>
              </a:rPr>
              <a:t>audioTracks</a:t>
            </a:r>
            <a:r>
              <a:rPr lang="en-US" sz="1800" dirty="0" err="1">
                <a:solidFill>
                  <a:srgbClr val="008080"/>
                </a:solidFill>
                <a:highlight>
                  <a:srgbClr val="FFFFFF"/>
                </a:highlight>
                <a:latin typeface="Consolas"/>
              </a:rPr>
              <a:t>.</a:t>
            </a:r>
            <a:r>
              <a:rPr lang="en-US" sz="1800" dirty="0" err="1">
                <a:solidFill>
                  <a:srgbClr val="000000"/>
                </a:solidFill>
                <a:highlight>
                  <a:srgbClr val="FFFFFF"/>
                </a:highlight>
                <a:latin typeface="Consolas"/>
              </a:rPr>
              <a:t>isEnabled</a:t>
            </a:r>
            <a:r>
              <a:rPr lang="en-US" sz="1800" dirty="0">
                <a:solidFill>
                  <a:srgbClr val="008080"/>
                </a:solidFill>
                <a:highlight>
                  <a:srgbClr val="FFFFFF"/>
                </a:highlight>
                <a:latin typeface="Consolas"/>
              </a:rPr>
              <a:t>(</a:t>
            </a:r>
            <a:r>
              <a:rPr lang="en-US" sz="1800" dirty="0">
                <a:solidFill>
                  <a:srgbClr val="000000"/>
                </a:solidFill>
                <a:highlight>
                  <a:srgbClr val="FFFFFF"/>
                </a:highlight>
                <a:latin typeface="Consolas"/>
              </a:rPr>
              <a:t>i</a:t>
            </a:r>
            <a:r>
              <a:rPr lang="en-US" sz="1800" dirty="0">
                <a:solidFill>
                  <a:srgbClr val="008080"/>
                </a:solidFill>
                <a:highlight>
                  <a:srgbClr val="FFFFFF"/>
                </a:highlight>
                <a:latin typeface="Consolas"/>
              </a:rPr>
              <a:t>))</a:t>
            </a:r>
            <a:r>
              <a:rPr lang="en-US" sz="1800" dirty="0">
                <a:solidFill>
                  <a:srgbClr val="000000"/>
                </a:solidFill>
                <a:highlight>
                  <a:srgbClr val="FFFFFF"/>
                </a:highlight>
                <a:latin typeface="Consolas"/>
              </a:rPr>
              <a:t> </a:t>
            </a:r>
            <a:r>
              <a:rPr lang="en-US" sz="1800" dirty="0">
                <a:solidFill>
                  <a:srgbClr val="008080"/>
                </a:solidFill>
                <a:highlight>
                  <a:srgbClr val="FFFFFF"/>
                </a:highlight>
                <a:latin typeface="Consolas"/>
              </a:rPr>
              <a:t>{</a:t>
            </a:r>
            <a:endParaRPr lang="en-US" sz="1800" dirty="0">
              <a:solidFill>
                <a:srgbClr val="000000"/>
              </a:solidFill>
              <a:highlight>
                <a:srgbClr val="FFFFFF"/>
              </a:highlight>
              <a:latin typeface="Consolas"/>
            </a:endParaRPr>
          </a:p>
          <a:p>
            <a:pPr>
              <a:lnSpc>
                <a:spcPct val="100000"/>
              </a:lnSpc>
              <a:spcBef>
                <a:spcPts val="0"/>
              </a:spcBef>
            </a:pPr>
            <a:r>
              <a:rPr lang="en-US" sz="1800" dirty="0">
                <a:solidFill>
                  <a:srgbClr val="000000"/>
                </a:solidFill>
                <a:highlight>
                  <a:srgbClr val="FFFFFF"/>
                </a:highlight>
                <a:latin typeface="Consolas"/>
              </a:rPr>
              <a:t>            </a:t>
            </a:r>
            <a:r>
              <a:rPr lang="en-US" sz="1800" dirty="0" err="1">
                <a:solidFill>
                  <a:srgbClr val="000000"/>
                </a:solidFill>
                <a:highlight>
                  <a:srgbClr val="FFFFFF"/>
                </a:highlight>
                <a:latin typeface="Consolas"/>
              </a:rPr>
              <a:t>languageSelect</a:t>
            </a:r>
            <a:r>
              <a:rPr lang="en-US" sz="1800" dirty="0" err="1">
                <a:solidFill>
                  <a:srgbClr val="008080"/>
                </a:solidFill>
                <a:highlight>
                  <a:srgbClr val="FFFFFF"/>
                </a:highlight>
                <a:latin typeface="Consolas"/>
              </a:rPr>
              <a:t>.</a:t>
            </a:r>
            <a:r>
              <a:rPr lang="en-US" sz="1800" dirty="0" err="1">
                <a:solidFill>
                  <a:srgbClr val="000000"/>
                </a:solidFill>
                <a:highlight>
                  <a:srgbClr val="FFFFFF"/>
                </a:highlight>
                <a:latin typeface="Consolas"/>
              </a:rPr>
              <a:t>selectedIndex</a:t>
            </a:r>
            <a:r>
              <a:rPr lang="en-US" sz="1800" dirty="0">
                <a:solidFill>
                  <a:srgbClr val="000000"/>
                </a:solidFill>
                <a:highlight>
                  <a:srgbClr val="FFFFFF"/>
                </a:highlight>
                <a:latin typeface="Consolas"/>
              </a:rPr>
              <a:t> </a:t>
            </a:r>
            <a:r>
              <a:rPr lang="en-US" sz="1800" dirty="0">
                <a:solidFill>
                  <a:srgbClr val="008080"/>
                </a:solidFill>
                <a:highlight>
                  <a:srgbClr val="FFFFFF"/>
                </a:highlight>
                <a:latin typeface="Consolas"/>
              </a:rPr>
              <a:t>=</a:t>
            </a:r>
            <a:r>
              <a:rPr lang="en-US" sz="1800" dirty="0">
                <a:solidFill>
                  <a:srgbClr val="000000"/>
                </a:solidFill>
                <a:highlight>
                  <a:srgbClr val="FFFFFF"/>
                </a:highlight>
                <a:latin typeface="Consolas"/>
              </a:rPr>
              <a:t> i</a:t>
            </a:r>
            <a:r>
              <a:rPr lang="en-US" sz="1800" dirty="0">
                <a:solidFill>
                  <a:srgbClr val="008080"/>
                </a:solidFill>
                <a:highlight>
                  <a:srgbClr val="FFFFFF"/>
                </a:highlight>
                <a:latin typeface="Consolas"/>
              </a:rPr>
              <a:t>;</a:t>
            </a:r>
            <a:endParaRPr lang="en-US" sz="1800" dirty="0">
              <a:solidFill>
                <a:srgbClr val="000000"/>
              </a:solidFill>
              <a:highlight>
                <a:srgbClr val="FFFFFF"/>
              </a:highlight>
              <a:latin typeface="Consolas"/>
            </a:endParaRPr>
          </a:p>
          <a:p>
            <a:pPr>
              <a:lnSpc>
                <a:spcPct val="100000"/>
              </a:lnSpc>
              <a:spcBef>
                <a:spcPts val="0"/>
              </a:spcBef>
            </a:pPr>
            <a:r>
              <a:rPr lang="en-US" sz="1800" dirty="0">
                <a:solidFill>
                  <a:srgbClr val="000000"/>
                </a:solidFill>
                <a:highlight>
                  <a:srgbClr val="FFFFFF"/>
                </a:highlight>
                <a:latin typeface="Consolas"/>
              </a:rPr>
              <a:t>        </a:t>
            </a:r>
            <a:r>
              <a:rPr lang="en-US" sz="1800" dirty="0">
                <a:solidFill>
                  <a:srgbClr val="008080"/>
                </a:solidFill>
                <a:highlight>
                  <a:srgbClr val="FFFFFF"/>
                </a:highlight>
                <a:latin typeface="Consolas"/>
              </a:rPr>
              <a:t>}</a:t>
            </a:r>
            <a:endParaRPr lang="en-US" sz="1800" dirty="0">
              <a:solidFill>
                <a:srgbClr val="000000"/>
              </a:solidFill>
              <a:highlight>
                <a:srgbClr val="FFFFFF"/>
              </a:highlight>
              <a:latin typeface="Consolas"/>
            </a:endParaRPr>
          </a:p>
          <a:p>
            <a:pPr>
              <a:lnSpc>
                <a:spcPct val="100000"/>
              </a:lnSpc>
              <a:spcBef>
                <a:spcPts val="0"/>
              </a:spcBef>
            </a:pPr>
            <a:r>
              <a:rPr lang="en-US" sz="1800" dirty="0">
                <a:solidFill>
                  <a:srgbClr val="000000"/>
                </a:solidFill>
                <a:highlight>
                  <a:srgbClr val="FFFFFF"/>
                </a:highlight>
                <a:latin typeface="Consolas"/>
              </a:rPr>
              <a:t>    </a:t>
            </a:r>
            <a:r>
              <a:rPr lang="en-US" sz="1800" dirty="0">
                <a:solidFill>
                  <a:srgbClr val="008080"/>
                </a:solidFill>
                <a:highlight>
                  <a:srgbClr val="FFFFFF"/>
                </a:highlight>
                <a:latin typeface="Consolas"/>
              </a:rPr>
              <a:t>}</a:t>
            </a:r>
            <a:endParaRPr lang="en-US" sz="1800" dirty="0">
              <a:solidFill>
                <a:srgbClr val="000000"/>
              </a:solidFill>
              <a:highlight>
                <a:srgbClr val="FFFFFF"/>
              </a:highlight>
              <a:latin typeface="Consolas"/>
            </a:endParaRPr>
          </a:p>
          <a:p>
            <a:pPr>
              <a:lnSpc>
                <a:spcPct val="100000"/>
              </a:lnSpc>
              <a:spcBef>
                <a:spcPts val="0"/>
              </a:spcBef>
            </a:pPr>
            <a:endParaRPr lang="en-US" sz="1800" dirty="0"/>
          </a:p>
        </p:txBody>
      </p:sp>
      <p:grpSp>
        <p:nvGrpSpPr>
          <p:cNvPr id="12" name="Group 11"/>
          <p:cNvGrpSpPr/>
          <p:nvPr/>
        </p:nvGrpSpPr>
        <p:grpSpPr>
          <a:xfrm>
            <a:off x="9190142" y="1996408"/>
            <a:ext cx="2171694" cy="1107996"/>
            <a:chOff x="9737278" y="1404459"/>
            <a:chExt cx="2171694" cy="1107996"/>
          </a:xfrm>
        </p:grpSpPr>
        <p:sp>
          <p:nvSpPr>
            <p:cNvPr id="10" name="Left Brace 9"/>
            <p:cNvSpPr/>
            <p:nvPr/>
          </p:nvSpPr>
          <p:spPr>
            <a:xfrm>
              <a:off x="9737278" y="1404459"/>
              <a:ext cx="345621" cy="110799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FF"/>
                </a:solidFill>
              </a:endParaRPr>
            </a:p>
          </p:txBody>
        </p:sp>
        <p:sp>
          <p:nvSpPr>
            <p:cNvPr id="11" name="TextBox 10"/>
            <p:cNvSpPr txBox="1"/>
            <p:nvPr/>
          </p:nvSpPr>
          <p:spPr>
            <a:xfrm>
              <a:off x="9993086" y="1404459"/>
              <a:ext cx="1915886" cy="1107996"/>
            </a:xfrm>
            <a:prstGeom prst="rect">
              <a:avLst/>
            </a:prstGeom>
            <a:noFill/>
          </p:spPr>
          <p:txBody>
            <a:bodyPr wrap="square" lIns="0" tIns="0" rIns="0" bIns="0" rtlCol="0">
              <a:spAutoFit/>
            </a:bodyPr>
            <a:lstStyle/>
            <a:p>
              <a:r>
                <a:rPr lang="en-US" dirty="0" err="1" smtClean="0">
                  <a:gradFill>
                    <a:gsLst>
                      <a:gs pos="417">
                        <a:srgbClr val="000000"/>
                      </a:gs>
                      <a:gs pos="100000">
                        <a:srgbClr val="000000"/>
                      </a:gs>
                    </a:gsLst>
                    <a:lin ang="5400000" scaled="0"/>
                  </a:gradFill>
                  <a:latin typeface="Consolas" pitchFamily="49" charset="0"/>
                  <a:cs typeface="Consolas" pitchFamily="49" charset="0"/>
                </a:rPr>
                <a:t>getID</a:t>
              </a:r>
              <a:r>
                <a:rPr lang="en-US" dirty="0" smtClean="0">
                  <a:gradFill>
                    <a:gsLst>
                      <a:gs pos="417">
                        <a:srgbClr val="000000"/>
                      </a:gs>
                      <a:gs pos="100000">
                        <a:srgbClr val="000000"/>
                      </a:gs>
                    </a:gsLst>
                    <a:lin ang="5400000" scaled="0"/>
                  </a:gradFill>
                  <a:latin typeface="Consolas" pitchFamily="49" charset="0"/>
                  <a:cs typeface="Consolas" pitchFamily="49" charset="0"/>
                </a:rPr>
                <a:t>(i)</a:t>
              </a:r>
            </a:p>
            <a:p>
              <a:r>
                <a:rPr lang="en-US" dirty="0" err="1" smtClean="0">
                  <a:gradFill>
                    <a:gsLst>
                      <a:gs pos="417">
                        <a:srgbClr val="000000"/>
                      </a:gs>
                      <a:gs pos="100000">
                        <a:srgbClr val="000000"/>
                      </a:gs>
                    </a:gsLst>
                    <a:lin ang="5400000" scaled="0"/>
                  </a:gradFill>
                  <a:latin typeface="Consolas" pitchFamily="49" charset="0"/>
                  <a:cs typeface="Consolas" pitchFamily="49" charset="0"/>
                </a:rPr>
                <a:t>getKind</a:t>
              </a:r>
              <a:r>
                <a:rPr lang="en-US" dirty="0" smtClean="0">
                  <a:gradFill>
                    <a:gsLst>
                      <a:gs pos="417">
                        <a:srgbClr val="000000"/>
                      </a:gs>
                      <a:gs pos="100000">
                        <a:srgbClr val="000000"/>
                      </a:gs>
                    </a:gsLst>
                    <a:lin ang="5400000" scaled="0"/>
                  </a:gradFill>
                  <a:latin typeface="Consolas" pitchFamily="49" charset="0"/>
                  <a:cs typeface="Consolas" pitchFamily="49" charset="0"/>
                </a:rPr>
                <a:t>(i)</a:t>
              </a:r>
            </a:p>
            <a:p>
              <a:r>
                <a:rPr lang="en-US" dirty="0" err="1" smtClean="0">
                  <a:gradFill>
                    <a:gsLst>
                      <a:gs pos="417">
                        <a:srgbClr val="000000"/>
                      </a:gs>
                      <a:gs pos="100000">
                        <a:srgbClr val="000000"/>
                      </a:gs>
                    </a:gsLst>
                    <a:lin ang="5400000" scaled="0"/>
                  </a:gradFill>
                  <a:latin typeface="Consolas" pitchFamily="49" charset="0"/>
                  <a:cs typeface="Consolas" pitchFamily="49" charset="0"/>
                </a:rPr>
                <a:t>getLabel</a:t>
              </a:r>
              <a:r>
                <a:rPr lang="en-US" dirty="0" smtClean="0">
                  <a:gradFill>
                    <a:gsLst>
                      <a:gs pos="417">
                        <a:srgbClr val="000000"/>
                      </a:gs>
                      <a:gs pos="100000">
                        <a:srgbClr val="000000"/>
                      </a:gs>
                    </a:gsLst>
                    <a:lin ang="5400000" scaled="0"/>
                  </a:gradFill>
                  <a:latin typeface="Consolas" pitchFamily="49" charset="0"/>
                  <a:cs typeface="Consolas" pitchFamily="49" charset="0"/>
                </a:rPr>
                <a:t>(i)</a:t>
              </a:r>
            </a:p>
            <a:p>
              <a:r>
                <a:rPr lang="en-US" dirty="0" err="1" smtClean="0">
                  <a:gradFill>
                    <a:gsLst>
                      <a:gs pos="417">
                        <a:srgbClr val="000000"/>
                      </a:gs>
                      <a:gs pos="100000">
                        <a:srgbClr val="000000"/>
                      </a:gs>
                    </a:gsLst>
                    <a:lin ang="5400000" scaled="0"/>
                  </a:gradFill>
                  <a:latin typeface="Consolas" pitchFamily="49" charset="0"/>
                  <a:cs typeface="Consolas" pitchFamily="49" charset="0"/>
                </a:rPr>
                <a:t>getLanguage</a:t>
              </a:r>
              <a:r>
                <a:rPr lang="en-US" dirty="0" smtClean="0">
                  <a:gradFill>
                    <a:gsLst>
                      <a:gs pos="417">
                        <a:srgbClr val="000000"/>
                      </a:gs>
                      <a:gs pos="100000">
                        <a:srgbClr val="000000"/>
                      </a:gs>
                    </a:gsLst>
                    <a:lin ang="5400000" scaled="0"/>
                  </a:gradFill>
                  <a:latin typeface="Consolas" pitchFamily="49" charset="0"/>
                  <a:cs typeface="Consolas" pitchFamily="49" charset="0"/>
                </a:rPr>
                <a:t>(i)</a:t>
              </a:r>
            </a:p>
          </p:txBody>
        </p:sp>
      </p:grpSp>
      <p:sp>
        <p:nvSpPr>
          <p:cNvPr id="16" name="Rectangle 15"/>
          <p:cNvSpPr/>
          <p:nvPr/>
        </p:nvSpPr>
        <p:spPr bwMode="auto">
          <a:xfrm>
            <a:off x="3411940" y="1866725"/>
            <a:ext cx="3256874" cy="269422"/>
          </a:xfrm>
          <a:prstGeom prst="rect">
            <a:avLst/>
          </a:prstGeom>
          <a:noFill/>
          <a:ln w="25400">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7" name="Rectangle 16"/>
          <p:cNvSpPr/>
          <p:nvPr/>
        </p:nvSpPr>
        <p:spPr bwMode="auto">
          <a:xfrm>
            <a:off x="3111690" y="2415695"/>
            <a:ext cx="4219276" cy="269422"/>
          </a:xfrm>
          <a:prstGeom prst="rect">
            <a:avLst/>
          </a:prstGeom>
          <a:noFill/>
          <a:ln w="25400">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8" name="Rectangle 17"/>
          <p:cNvSpPr/>
          <p:nvPr/>
        </p:nvSpPr>
        <p:spPr bwMode="auto">
          <a:xfrm>
            <a:off x="1892433" y="3228344"/>
            <a:ext cx="4330945" cy="269422"/>
          </a:xfrm>
          <a:prstGeom prst="rect">
            <a:avLst/>
          </a:prstGeom>
          <a:noFill/>
          <a:ln w="25400">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 name="Rectangle 1"/>
          <p:cNvSpPr/>
          <p:nvPr/>
        </p:nvSpPr>
        <p:spPr>
          <a:xfrm>
            <a:off x="449223" y="4324781"/>
            <a:ext cx="10712762" cy="2862322"/>
          </a:xfrm>
          <a:prstGeom prst="rect">
            <a:avLst/>
          </a:prstGeom>
        </p:spPr>
        <p:txBody>
          <a:bodyPr wrap="square">
            <a:spAutoFit/>
          </a:bodyPr>
          <a:lstStyle/>
          <a:p>
            <a:r>
              <a:rPr lang="en-US" dirty="0">
                <a:solidFill>
                  <a:srgbClr val="000000"/>
                </a:solidFill>
                <a:highlight>
                  <a:srgbClr val="FFFFFF"/>
                </a:highlight>
                <a:latin typeface="Consolas"/>
              </a:rPr>
              <a:t> </a:t>
            </a:r>
            <a:r>
              <a:rPr lang="en-US" dirty="0" smtClean="0">
                <a:solidFill>
                  <a:srgbClr val="000000"/>
                </a:solidFill>
                <a:highlight>
                  <a:srgbClr val="FFFFFF"/>
                </a:highlight>
                <a:latin typeface="Consolas"/>
              </a:rPr>
              <a:t>   </a:t>
            </a:r>
            <a:r>
              <a:rPr lang="en-US" dirty="0" err="1" smtClean="0">
                <a:solidFill>
                  <a:srgbClr val="000000"/>
                </a:solidFill>
                <a:highlight>
                  <a:srgbClr val="FFFFFF"/>
                </a:highlight>
                <a:latin typeface="Consolas"/>
              </a:rPr>
              <a:t>languageSelect</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addEventListener</a:t>
            </a:r>
            <a:r>
              <a:rPr lang="en-US" dirty="0">
                <a:solidFill>
                  <a:srgbClr val="008080"/>
                </a:solidFill>
                <a:highlight>
                  <a:srgbClr val="FFFFFF"/>
                </a:highlight>
                <a:latin typeface="Consolas"/>
              </a:rPr>
              <a:t>(</a:t>
            </a:r>
            <a:r>
              <a:rPr lang="en-US" dirty="0">
                <a:solidFill>
                  <a:srgbClr val="A31515"/>
                </a:solidFill>
                <a:highlight>
                  <a:srgbClr val="FFFFFF"/>
                </a:highlight>
                <a:latin typeface="Consolas"/>
              </a:rPr>
              <a:t>"change"</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function</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nn-NO" dirty="0">
                <a:solidFill>
                  <a:srgbClr val="000000"/>
                </a:solidFill>
                <a:highlight>
                  <a:srgbClr val="FFFFFF"/>
                </a:highlight>
                <a:latin typeface="Consolas"/>
              </a:rPr>
              <a:t>        </a:t>
            </a:r>
            <a:r>
              <a:rPr lang="nn-NO" dirty="0">
                <a:solidFill>
                  <a:srgbClr val="0000FF"/>
                </a:solidFill>
                <a:highlight>
                  <a:srgbClr val="FFFFFF"/>
                </a:highlight>
                <a:latin typeface="Consolas"/>
              </a:rPr>
              <a:t>for</a:t>
            </a:r>
            <a:r>
              <a:rPr lang="nn-NO" dirty="0">
                <a:solidFill>
                  <a:srgbClr val="000000"/>
                </a:solidFill>
                <a:highlight>
                  <a:srgbClr val="FFFFFF"/>
                </a:highlight>
                <a:latin typeface="Consolas"/>
              </a:rPr>
              <a:t> </a:t>
            </a:r>
            <a:r>
              <a:rPr lang="nn-NO" dirty="0">
                <a:solidFill>
                  <a:srgbClr val="008080"/>
                </a:solidFill>
                <a:highlight>
                  <a:srgbClr val="FFFFFF"/>
                </a:highlight>
                <a:latin typeface="Consolas"/>
              </a:rPr>
              <a:t>(</a:t>
            </a:r>
            <a:r>
              <a:rPr lang="nn-NO" dirty="0">
                <a:solidFill>
                  <a:srgbClr val="0000FF"/>
                </a:solidFill>
                <a:highlight>
                  <a:srgbClr val="FFFFFF"/>
                </a:highlight>
                <a:latin typeface="Consolas"/>
              </a:rPr>
              <a:t>var</a:t>
            </a:r>
            <a:r>
              <a:rPr lang="nn-NO" dirty="0">
                <a:solidFill>
                  <a:srgbClr val="000000"/>
                </a:solidFill>
                <a:highlight>
                  <a:srgbClr val="FFFFFF"/>
                </a:highlight>
                <a:latin typeface="Consolas"/>
              </a:rPr>
              <a:t> i </a:t>
            </a:r>
            <a:r>
              <a:rPr lang="nn-NO" dirty="0">
                <a:solidFill>
                  <a:srgbClr val="008080"/>
                </a:solidFill>
                <a:highlight>
                  <a:srgbClr val="FFFFFF"/>
                </a:highlight>
                <a:latin typeface="Consolas"/>
              </a:rPr>
              <a:t>=</a:t>
            </a:r>
            <a:r>
              <a:rPr lang="nn-NO" dirty="0">
                <a:solidFill>
                  <a:srgbClr val="000000"/>
                </a:solidFill>
                <a:highlight>
                  <a:srgbClr val="FFFFFF"/>
                </a:highlight>
                <a:latin typeface="Consolas"/>
              </a:rPr>
              <a:t> 0</a:t>
            </a:r>
            <a:r>
              <a:rPr lang="nn-NO" dirty="0">
                <a:solidFill>
                  <a:srgbClr val="008080"/>
                </a:solidFill>
                <a:highlight>
                  <a:srgbClr val="FFFFFF"/>
                </a:highlight>
                <a:latin typeface="Consolas"/>
              </a:rPr>
              <a:t>;</a:t>
            </a:r>
            <a:r>
              <a:rPr lang="nn-NO" dirty="0">
                <a:solidFill>
                  <a:srgbClr val="000000"/>
                </a:solidFill>
                <a:highlight>
                  <a:srgbClr val="FFFFFF"/>
                </a:highlight>
                <a:latin typeface="Consolas"/>
              </a:rPr>
              <a:t> i </a:t>
            </a:r>
            <a:r>
              <a:rPr lang="nn-NO" dirty="0">
                <a:solidFill>
                  <a:srgbClr val="008080"/>
                </a:solidFill>
                <a:highlight>
                  <a:srgbClr val="FFFFFF"/>
                </a:highlight>
                <a:latin typeface="Consolas"/>
              </a:rPr>
              <a:t>&lt;</a:t>
            </a:r>
            <a:r>
              <a:rPr lang="nn-NO" dirty="0">
                <a:solidFill>
                  <a:srgbClr val="000000"/>
                </a:solidFill>
                <a:highlight>
                  <a:srgbClr val="FFFFFF"/>
                </a:highlight>
                <a:latin typeface="Consolas"/>
              </a:rPr>
              <a:t> video</a:t>
            </a:r>
            <a:r>
              <a:rPr lang="nn-NO" dirty="0">
                <a:solidFill>
                  <a:srgbClr val="008080"/>
                </a:solidFill>
                <a:highlight>
                  <a:srgbClr val="FFFFFF"/>
                </a:highlight>
                <a:latin typeface="Consolas"/>
              </a:rPr>
              <a:t>.</a:t>
            </a:r>
            <a:r>
              <a:rPr lang="nn-NO" dirty="0">
                <a:solidFill>
                  <a:srgbClr val="000000"/>
                </a:solidFill>
                <a:highlight>
                  <a:srgbClr val="FFFFFF"/>
                </a:highlight>
                <a:latin typeface="Consolas"/>
              </a:rPr>
              <a:t>audioTracks</a:t>
            </a:r>
            <a:r>
              <a:rPr lang="nn-NO" dirty="0">
                <a:solidFill>
                  <a:srgbClr val="008080"/>
                </a:solidFill>
                <a:highlight>
                  <a:srgbClr val="FFFFFF"/>
                </a:highlight>
                <a:latin typeface="Consolas"/>
              </a:rPr>
              <a:t>.</a:t>
            </a:r>
            <a:r>
              <a:rPr lang="nn-NO" dirty="0">
                <a:solidFill>
                  <a:srgbClr val="000000"/>
                </a:solidFill>
                <a:highlight>
                  <a:srgbClr val="FFFFFF"/>
                </a:highlight>
                <a:latin typeface="Consolas"/>
              </a:rPr>
              <a:t>length</a:t>
            </a:r>
            <a:r>
              <a:rPr lang="nn-NO" dirty="0">
                <a:solidFill>
                  <a:srgbClr val="008080"/>
                </a:solidFill>
                <a:highlight>
                  <a:srgbClr val="FFFFFF"/>
                </a:highlight>
                <a:latin typeface="Consolas"/>
              </a:rPr>
              <a:t>;</a:t>
            </a:r>
            <a:r>
              <a:rPr lang="nn-NO" dirty="0">
                <a:solidFill>
                  <a:srgbClr val="000000"/>
                </a:solidFill>
                <a:highlight>
                  <a:srgbClr val="FFFFFF"/>
                </a:highlight>
                <a:latin typeface="Consolas"/>
              </a:rPr>
              <a:t> i</a:t>
            </a:r>
            <a:r>
              <a:rPr lang="nn-NO" dirty="0">
                <a:solidFill>
                  <a:srgbClr val="008080"/>
                </a:solidFill>
                <a:highlight>
                  <a:srgbClr val="FFFFFF"/>
                </a:highlight>
                <a:latin typeface="Consolas"/>
              </a:rPr>
              <a:t>++)</a:t>
            </a:r>
            <a:r>
              <a:rPr lang="nn-NO" dirty="0">
                <a:solidFill>
                  <a:srgbClr val="000000"/>
                </a:solidFill>
                <a:highlight>
                  <a:srgbClr val="FFFFFF"/>
                </a:highlight>
                <a:latin typeface="Consolas"/>
              </a:rPr>
              <a:t> </a:t>
            </a:r>
            <a:r>
              <a:rPr lang="nn-NO" dirty="0">
                <a:solidFill>
                  <a:srgbClr val="008080"/>
                </a:solidFill>
                <a:highlight>
                  <a:srgbClr val="FFFFFF"/>
                </a:highlight>
                <a:latin typeface="Consolas"/>
              </a:rPr>
              <a:t>{</a:t>
            </a:r>
            <a:endParaRPr lang="nn-NO" dirty="0">
              <a:solidFill>
                <a:srgbClr val="000000"/>
              </a:solidFill>
              <a:highlight>
                <a:srgbClr val="FFFFFF"/>
              </a:highlight>
              <a:latin typeface="Consolas"/>
            </a:endParaRPr>
          </a:p>
          <a:p>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if</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err="1">
                <a:solidFill>
                  <a:srgbClr val="000000"/>
                </a:solidFill>
                <a:highlight>
                  <a:srgbClr val="FFFFFF"/>
                </a:highlight>
                <a:latin typeface="Consolas"/>
              </a:rPr>
              <a:t>languageSelect</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selectedIndex</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i</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video</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audioTracks</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enable</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i</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else</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video</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audioTracks</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disable</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i</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a:solidFill>
                  <a:srgbClr val="008080"/>
                </a:solidFill>
                <a:highlight>
                  <a:srgbClr val="FFFFFF"/>
                </a:highlight>
                <a:latin typeface="Consolas"/>
              </a:rPr>
              <a:t>}</a:t>
            </a:r>
            <a:endParaRPr lang="en-US" dirty="0">
              <a:solidFill>
                <a:srgbClr val="FFFFFF"/>
              </a:solidFill>
            </a:endParaRPr>
          </a:p>
        </p:txBody>
      </p:sp>
      <p:sp>
        <p:nvSpPr>
          <p:cNvPr id="19" name="Rectangle 18"/>
          <p:cNvSpPr/>
          <p:nvPr/>
        </p:nvSpPr>
        <p:spPr bwMode="auto">
          <a:xfrm>
            <a:off x="2475758" y="5186478"/>
            <a:ext cx="3488488" cy="304289"/>
          </a:xfrm>
          <a:prstGeom prst="rect">
            <a:avLst/>
          </a:prstGeom>
          <a:noFill/>
          <a:ln w="25400">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0" name="Rectangle 19"/>
          <p:cNvSpPr/>
          <p:nvPr/>
        </p:nvSpPr>
        <p:spPr bwMode="auto">
          <a:xfrm>
            <a:off x="2475757" y="5755942"/>
            <a:ext cx="3641263" cy="283000"/>
          </a:xfrm>
          <a:prstGeom prst="rect">
            <a:avLst/>
          </a:prstGeom>
          <a:noFill/>
          <a:ln w="25400">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 name="Rectangle 13"/>
          <p:cNvSpPr/>
          <p:nvPr/>
        </p:nvSpPr>
        <p:spPr bwMode="auto">
          <a:xfrm>
            <a:off x="1413882" y="1307166"/>
            <a:ext cx="5254931" cy="293034"/>
          </a:xfrm>
          <a:prstGeom prst="rect">
            <a:avLst/>
          </a:prstGeom>
          <a:noFill/>
          <a:ln w="25400">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1" name="Rectangle 20"/>
          <p:cNvSpPr/>
          <p:nvPr/>
        </p:nvSpPr>
        <p:spPr bwMode="auto">
          <a:xfrm>
            <a:off x="3972154" y="4629905"/>
            <a:ext cx="3118642" cy="304289"/>
          </a:xfrm>
          <a:prstGeom prst="rect">
            <a:avLst/>
          </a:prstGeom>
          <a:noFill/>
          <a:ln w="25400">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95461577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7"/>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500"/>
                                  </p:stCondLst>
                                  <p:childTnLst>
                                    <p:set>
                                      <p:cBhvr>
                                        <p:cTn id="35" dur="1" fill="hold">
                                          <p:stCondLst>
                                            <p:cond delay="0"/>
                                          </p:stCondLst>
                                        </p:cTn>
                                        <p:tgtEl>
                                          <p:spTgt spid="2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21"/>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19"/>
                                        </p:tgtEl>
                                        <p:attrNameLst>
                                          <p:attrName>style.visibility</p:attrName>
                                        </p:attrNameLst>
                                      </p:cBhvr>
                                      <p:to>
                                        <p:strVal val="hidden"/>
                                      </p:to>
                                    </p:set>
                                  </p:childTnLst>
                                </p:cTn>
                              </p:par>
                              <p:par>
                                <p:cTn id="46" presetID="1"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2" grpId="0"/>
      <p:bldP spid="19" grpId="0" animBg="1"/>
      <p:bldP spid="19" grpId="1" animBg="1"/>
      <p:bldP spid="20" grpId="0" animBg="1"/>
      <p:bldP spid="14" grpId="0" animBg="1"/>
      <p:bldP spid="14" grpId="1" animBg="1"/>
      <p:bldP spid="21" grpId="0" animBg="1"/>
      <p:bldP spid="2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HTML5 video tag and canvas</a:t>
            </a:r>
            <a:endParaRPr lang="en-US" dirty="0"/>
          </a:p>
        </p:txBody>
      </p:sp>
      <p:sp>
        <p:nvSpPr>
          <p:cNvPr id="5" name="Content Placeholder 4"/>
          <p:cNvSpPr>
            <a:spLocks noGrp="1"/>
          </p:cNvSpPr>
          <p:nvPr>
            <p:ph type="body" sz="quarter" idx="10"/>
          </p:nvPr>
        </p:nvSpPr>
        <p:spPr>
          <a:xfrm>
            <a:off x="519114" y="1447800"/>
            <a:ext cx="11149012" cy="4044184"/>
          </a:xfrm>
        </p:spPr>
        <p:txBody>
          <a:bodyPr/>
          <a:lstStyle/>
          <a:p>
            <a:r>
              <a:rPr lang="en-US" sz="3600" dirty="0" smtClean="0"/>
              <a:t>Canvas is a pixel oriented drawing surface </a:t>
            </a:r>
          </a:p>
          <a:p>
            <a:pPr marL="460375" lvl="1" indent="-460375"/>
            <a:endParaRPr lang="en-US" sz="3600" dirty="0" smtClean="0"/>
          </a:p>
          <a:p>
            <a:pPr marL="460375" lvl="1" indent="-460375"/>
            <a:r>
              <a:rPr lang="en-US" sz="3600" dirty="0" err="1" smtClean="0"/>
              <a:t>drawImage</a:t>
            </a:r>
            <a:r>
              <a:rPr lang="en-US" sz="3600" dirty="0" smtClean="0"/>
              <a:t> </a:t>
            </a:r>
            <a:r>
              <a:rPr lang="en-US" sz="3600" dirty="0"/>
              <a:t>on a canvas drawing context allows the extraction of the current </a:t>
            </a:r>
            <a:r>
              <a:rPr lang="en-US" sz="3600" dirty="0" smtClean="0"/>
              <a:t>frame from a video tag</a:t>
            </a:r>
            <a:endParaRPr lang="en-US" sz="3600" dirty="0"/>
          </a:p>
          <a:p>
            <a:endParaRPr lang="en-US" sz="3600" dirty="0"/>
          </a:p>
          <a:p>
            <a:endParaRPr lang="en-US" sz="3600" dirty="0" smtClean="0"/>
          </a:p>
          <a:p>
            <a:endParaRPr lang="en-US" sz="3600" dirty="0"/>
          </a:p>
        </p:txBody>
      </p:sp>
    </p:spTree>
    <p:extLst>
      <p:ext uri="{BB962C8B-B14F-4D97-AF65-F5344CB8AC3E}">
        <p14:creationId xmlns:p14="http://schemas.microsoft.com/office/powerpoint/2010/main" val="189659687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HTML5 Video Tag and Canvas</a:t>
            </a:r>
          </a:p>
        </p:txBody>
      </p:sp>
      <p:sp>
        <p:nvSpPr>
          <p:cNvPr id="3" name="Content Placeholder 2"/>
          <p:cNvSpPr>
            <a:spLocks noGrp="1"/>
          </p:cNvSpPr>
          <p:nvPr>
            <p:ph type="body" sz="quarter" idx="10"/>
          </p:nvPr>
        </p:nvSpPr>
        <p:spPr>
          <a:xfrm>
            <a:off x="519115" y="1569493"/>
            <a:ext cx="11149012" cy="5016758"/>
          </a:xfrm>
        </p:spPr>
        <p:txBody>
          <a:bodyPr/>
          <a:lstStyle/>
          <a:p>
            <a:r>
              <a:rPr lang="en-US" sz="2000" dirty="0">
                <a:solidFill>
                  <a:srgbClr val="0000FF"/>
                </a:solidFill>
                <a:highlight>
                  <a:srgbClr val="FFFFFF"/>
                </a:highlight>
                <a:latin typeface="Consolas"/>
              </a:rPr>
              <a:t>function</a:t>
            </a:r>
            <a:r>
              <a:rPr lang="en-US" sz="2000" dirty="0">
                <a:solidFill>
                  <a:srgbClr val="000000"/>
                </a:solidFill>
                <a:highlight>
                  <a:srgbClr val="FFFFFF"/>
                </a:highlight>
                <a:latin typeface="Consolas"/>
              </a:rPr>
              <a:t> </a:t>
            </a:r>
            <a:r>
              <a:rPr lang="en-US" sz="2000" dirty="0" err="1">
                <a:solidFill>
                  <a:srgbClr val="000000"/>
                </a:solidFill>
                <a:highlight>
                  <a:srgbClr val="FFFFFF"/>
                </a:highlight>
                <a:latin typeface="Consolas"/>
              </a:rPr>
              <a:t>setBookmark</a:t>
            </a:r>
            <a:r>
              <a:rPr lang="en-US" sz="2000" dirty="0">
                <a:solidFill>
                  <a:srgbClr val="008080"/>
                </a:solidFill>
                <a:highlight>
                  <a:srgbClr val="FFFFFF"/>
                </a:highlight>
                <a:latin typeface="Consolas"/>
              </a:rPr>
              <a:t>()</a:t>
            </a:r>
            <a:r>
              <a:rPr lang="en-US" sz="2000" dirty="0">
                <a:solidFill>
                  <a:srgbClr val="000000"/>
                </a:solidFill>
                <a:highlight>
                  <a:srgbClr val="FFFFFF"/>
                </a:highlight>
                <a:latin typeface="Consolas"/>
              </a:rPr>
              <a:t> </a:t>
            </a:r>
            <a:r>
              <a:rPr lang="en-US" sz="2000" dirty="0">
                <a:solidFill>
                  <a:srgbClr val="008080"/>
                </a:solidFill>
                <a:highlight>
                  <a:srgbClr val="FFFFFF"/>
                </a:highlight>
                <a:latin typeface="Consolas"/>
              </a:rPr>
              <a:t>{</a:t>
            </a:r>
            <a:endParaRPr lang="en-US" sz="2000" dirty="0">
              <a:solidFill>
                <a:srgbClr val="000000"/>
              </a:solidFill>
              <a:highlight>
                <a:srgbClr val="FFFFFF"/>
              </a:highlight>
              <a:latin typeface="Consolas"/>
            </a:endParaRPr>
          </a:p>
          <a:p>
            <a:r>
              <a:rPr lang="en-US" sz="2000" dirty="0">
                <a:solidFill>
                  <a:srgbClr val="000000"/>
                </a:solidFill>
                <a:highlight>
                  <a:srgbClr val="FFFFFF"/>
                </a:highlight>
                <a:latin typeface="Consolas"/>
              </a:rPr>
              <a:t> </a:t>
            </a:r>
            <a:r>
              <a:rPr lang="en-US" sz="2000" dirty="0" smtClean="0">
                <a:solidFill>
                  <a:srgbClr val="000000"/>
                </a:solidFill>
                <a:highlight>
                  <a:srgbClr val="FFFFFF"/>
                </a:highlight>
                <a:latin typeface="Consolas"/>
              </a:rPr>
              <a:t>   </a:t>
            </a:r>
            <a:r>
              <a:rPr lang="en-US" sz="2000" dirty="0" err="1" smtClean="0">
                <a:solidFill>
                  <a:srgbClr val="0000FF"/>
                </a:solidFill>
                <a:highlight>
                  <a:srgbClr val="FFFFFF"/>
                </a:highlight>
                <a:latin typeface="Consolas"/>
              </a:rPr>
              <a:t>var</a:t>
            </a:r>
            <a:r>
              <a:rPr lang="en-US" sz="2000" dirty="0" smtClean="0">
                <a:solidFill>
                  <a:srgbClr val="000000"/>
                </a:solidFill>
                <a:highlight>
                  <a:srgbClr val="FFFFFF"/>
                </a:highlight>
                <a:latin typeface="Consolas"/>
              </a:rPr>
              <a:t> video </a:t>
            </a:r>
            <a:r>
              <a:rPr lang="en-US" sz="2000" dirty="0">
                <a:solidFill>
                  <a:srgbClr val="008080"/>
                </a:solidFill>
                <a:highlight>
                  <a:srgbClr val="FFFFFF"/>
                </a:highlight>
                <a:latin typeface="Consolas"/>
              </a:rPr>
              <a:t>=</a:t>
            </a:r>
            <a:r>
              <a:rPr lang="en-US" sz="2000" dirty="0">
                <a:solidFill>
                  <a:srgbClr val="000000"/>
                </a:solidFill>
                <a:highlight>
                  <a:srgbClr val="FFFFFF"/>
                </a:highlight>
                <a:latin typeface="Consolas"/>
              </a:rPr>
              <a:t> </a:t>
            </a:r>
            <a:r>
              <a:rPr lang="en-US" sz="2000" dirty="0" err="1" smtClean="0">
                <a:solidFill>
                  <a:srgbClr val="000000"/>
                </a:solidFill>
                <a:highlight>
                  <a:srgbClr val="FFFFFF"/>
                </a:highlight>
                <a:latin typeface="Consolas"/>
              </a:rPr>
              <a:t>document</a:t>
            </a:r>
            <a:r>
              <a:rPr lang="en-US" sz="2000" dirty="0" err="1" smtClean="0">
                <a:solidFill>
                  <a:srgbClr val="008080"/>
                </a:solidFill>
                <a:highlight>
                  <a:srgbClr val="FFFFFF"/>
                </a:highlight>
                <a:latin typeface="Consolas"/>
              </a:rPr>
              <a:t>.</a:t>
            </a:r>
            <a:r>
              <a:rPr lang="en-US" sz="2000" dirty="0" err="1" smtClean="0">
                <a:solidFill>
                  <a:srgbClr val="000000"/>
                </a:solidFill>
                <a:highlight>
                  <a:srgbClr val="FFFFFF"/>
                </a:highlight>
                <a:latin typeface="Consolas"/>
              </a:rPr>
              <a:t>getElementById</a:t>
            </a:r>
            <a:r>
              <a:rPr lang="en-US" sz="2000" dirty="0" smtClean="0">
                <a:solidFill>
                  <a:srgbClr val="008080"/>
                </a:solidFill>
                <a:highlight>
                  <a:srgbClr val="FFFFFF"/>
                </a:highlight>
                <a:latin typeface="Consolas"/>
              </a:rPr>
              <a:t>(</a:t>
            </a:r>
            <a:r>
              <a:rPr lang="en-US" sz="2000" dirty="0" smtClean="0">
                <a:solidFill>
                  <a:srgbClr val="A31515"/>
                </a:solidFill>
                <a:highlight>
                  <a:srgbClr val="FFFFFF"/>
                </a:highlight>
                <a:latin typeface="Consolas"/>
              </a:rPr>
              <a:t>"video"</a:t>
            </a:r>
            <a:r>
              <a:rPr lang="en-US" sz="2000" dirty="0" smtClean="0">
                <a:solidFill>
                  <a:srgbClr val="008080"/>
                </a:solidFill>
                <a:highlight>
                  <a:srgbClr val="FFFFFF"/>
                </a:highlight>
                <a:latin typeface="Consolas"/>
              </a:rPr>
              <a:t>); </a:t>
            </a:r>
          </a:p>
          <a:p>
            <a:r>
              <a:rPr lang="en-US" sz="2000" dirty="0" smtClean="0">
                <a:solidFill>
                  <a:srgbClr val="008080"/>
                </a:solidFill>
                <a:highlight>
                  <a:srgbClr val="FFFFFF"/>
                </a:highlight>
                <a:latin typeface="Consolas"/>
              </a:rPr>
              <a:t>    </a:t>
            </a:r>
            <a:r>
              <a:rPr lang="en-US" sz="2000" dirty="0" err="1">
                <a:solidFill>
                  <a:srgbClr val="0000FF"/>
                </a:solidFill>
                <a:highlight>
                  <a:srgbClr val="FFFFFF"/>
                </a:highlight>
                <a:latin typeface="Consolas"/>
              </a:rPr>
              <a:t>var</a:t>
            </a:r>
            <a:r>
              <a:rPr lang="en-US" sz="2000" dirty="0">
                <a:solidFill>
                  <a:srgbClr val="000000"/>
                </a:solidFill>
                <a:highlight>
                  <a:srgbClr val="FFFFFF"/>
                </a:highlight>
                <a:latin typeface="Consolas"/>
              </a:rPr>
              <a:t> </a:t>
            </a:r>
            <a:r>
              <a:rPr lang="en-US" sz="2000" dirty="0" smtClean="0">
                <a:solidFill>
                  <a:srgbClr val="000000"/>
                </a:solidFill>
                <a:highlight>
                  <a:srgbClr val="FFFFFF"/>
                </a:highlight>
                <a:latin typeface="Consolas"/>
              </a:rPr>
              <a:t>bookmarks </a:t>
            </a:r>
            <a:r>
              <a:rPr lang="en-US" sz="2000" dirty="0">
                <a:solidFill>
                  <a:srgbClr val="008080"/>
                </a:solidFill>
                <a:highlight>
                  <a:srgbClr val="FFFFFF"/>
                </a:highlight>
                <a:latin typeface="Consolas"/>
              </a:rPr>
              <a:t>=</a:t>
            </a:r>
            <a:r>
              <a:rPr lang="en-US" sz="2000" dirty="0">
                <a:solidFill>
                  <a:srgbClr val="000000"/>
                </a:solidFill>
                <a:highlight>
                  <a:srgbClr val="FFFFFF"/>
                </a:highlight>
                <a:latin typeface="Consolas"/>
              </a:rPr>
              <a:t> </a:t>
            </a:r>
            <a:r>
              <a:rPr lang="en-US" sz="2000" dirty="0" err="1">
                <a:solidFill>
                  <a:srgbClr val="000000"/>
                </a:solidFill>
                <a:highlight>
                  <a:srgbClr val="FFFFFF"/>
                </a:highlight>
                <a:latin typeface="Consolas"/>
              </a:rPr>
              <a:t>document</a:t>
            </a:r>
            <a:r>
              <a:rPr lang="en-US" sz="2000" dirty="0" err="1">
                <a:solidFill>
                  <a:srgbClr val="008080"/>
                </a:solidFill>
                <a:highlight>
                  <a:srgbClr val="FFFFFF"/>
                </a:highlight>
                <a:latin typeface="Consolas"/>
              </a:rPr>
              <a:t>.</a:t>
            </a:r>
            <a:r>
              <a:rPr lang="en-US" sz="2000" dirty="0" err="1">
                <a:solidFill>
                  <a:srgbClr val="000000"/>
                </a:solidFill>
                <a:highlight>
                  <a:srgbClr val="FFFFFF"/>
                </a:highlight>
                <a:latin typeface="Consolas"/>
              </a:rPr>
              <a:t>getElementById</a:t>
            </a:r>
            <a:r>
              <a:rPr lang="en-US" sz="2000" dirty="0" smtClean="0">
                <a:solidFill>
                  <a:srgbClr val="008080"/>
                </a:solidFill>
                <a:highlight>
                  <a:srgbClr val="FFFFFF"/>
                </a:highlight>
                <a:latin typeface="Consolas"/>
              </a:rPr>
              <a:t>(</a:t>
            </a:r>
            <a:r>
              <a:rPr lang="en-US" sz="2000" dirty="0" smtClean="0">
                <a:solidFill>
                  <a:srgbClr val="A31515"/>
                </a:solidFill>
                <a:highlight>
                  <a:srgbClr val="FFFFFF"/>
                </a:highlight>
                <a:latin typeface="Consolas"/>
              </a:rPr>
              <a:t>“bookmarks"</a:t>
            </a:r>
            <a:r>
              <a:rPr lang="en-US" sz="2000" dirty="0" smtClean="0">
                <a:solidFill>
                  <a:srgbClr val="008080"/>
                </a:solidFill>
                <a:highlight>
                  <a:srgbClr val="FFFFFF"/>
                </a:highlight>
                <a:latin typeface="Consolas"/>
              </a:rPr>
              <a:t>); </a:t>
            </a:r>
          </a:p>
          <a:p>
            <a:r>
              <a:rPr lang="en-US" sz="2000" dirty="0" smtClean="0">
                <a:solidFill>
                  <a:srgbClr val="0000FF"/>
                </a:solidFill>
                <a:highlight>
                  <a:srgbClr val="FFFFFF"/>
                </a:highlight>
                <a:latin typeface="Consolas"/>
              </a:rPr>
              <a:t>    </a:t>
            </a:r>
            <a:r>
              <a:rPr lang="en-US" sz="2000" dirty="0" err="1" smtClean="0">
                <a:solidFill>
                  <a:srgbClr val="0000FF"/>
                </a:solidFill>
                <a:highlight>
                  <a:srgbClr val="FFFFFF"/>
                </a:highlight>
                <a:latin typeface="Consolas"/>
              </a:rPr>
              <a:t>var</a:t>
            </a:r>
            <a:r>
              <a:rPr lang="en-US" sz="2000" dirty="0" smtClean="0">
                <a:solidFill>
                  <a:srgbClr val="000000"/>
                </a:solidFill>
                <a:highlight>
                  <a:srgbClr val="FFFFFF"/>
                </a:highlight>
                <a:latin typeface="Consolas"/>
              </a:rPr>
              <a:t> </a:t>
            </a:r>
            <a:r>
              <a:rPr lang="en-US" sz="2000" dirty="0">
                <a:solidFill>
                  <a:srgbClr val="000000"/>
                </a:solidFill>
                <a:highlight>
                  <a:srgbClr val="FFFFFF"/>
                </a:highlight>
                <a:latin typeface="Consolas"/>
              </a:rPr>
              <a:t>canvas </a:t>
            </a:r>
            <a:r>
              <a:rPr lang="en-US" sz="2000" dirty="0">
                <a:solidFill>
                  <a:srgbClr val="008080"/>
                </a:solidFill>
                <a:highlight>
                  <a:srgbClr val="FFFFFF"/>
                </a:highlight>
                <a:latin typeface="Consolas"/>
              </a:rPr>
              <a:t>=</a:t>
            </a:r>
            <a:r>
              <a:rPr lang="en-US" sz="2000" dirty="0">
                <a:solidFill>
                  <a:srgbClr val="000000"/>
                </a:solidFill>
                <a:highlight>
                  <a:srgbClr val="FFFFFF"/>
                </a:highlight>
                <a:latin typeface="Consolas"/>
              </a:rPr>
              <a:t> </a:t>
            </a:r>
            <a:r>
              <a:rPr lang="en-US" sz="2000" dirty="0" err="1">
                <a:solidFill>
                  <a:srgbClr val="000000"/>
                </a:solidFill>
                <a:highlight>
                  <a:srgbClr val="FFFFFF"/>
                </a:highlight>
                <a:latin typeface="Consolas"/>
              </a:rPr>
              <a:t>document</a:t>
            </a:r>
            <a:r>
              <a:rPr lang="en-US" sz="2000" dirty="0" err="1">
                <a:solidFill>
                  <a:srgbClr val="008080"/>
                </a:solidFill>
                <a:highlight>
                  <a:srgbClr val="FFFFFF"/>
                </a:highlight>
                <a:latin typeface="Consolas"/>
              </a:rPr>
              <a:t>.</a:t>
            </a:r>
            <a:r>
              <a:rPr lang="en-US" sz="2000" dirty="0" err="1">
                <a:solidFill>
                  <a:srgbClr val="000000"/>
                </a:solidFill>
                <a:highlight>
                  <a:srgbClr val="FFFFFF"/>
                </a:highlight>
                <a:latin typeface="Consolas"/>
              </a:rPr>
              <a:t>createElement</a:t>
            </a:r>
            <a:r>
              <a:rPr lang="en-US" sz="2000" dirty="0">
                <a:solidFill>
                  <a:srgbClr val="008080"/>
                </a:solidFill>
                <a:highlight>
                  <a:srgbClr val="FFFFFF"/>
                </a:highlight>
                <a:latin typeface="Consolas"/>
              </a:rPr>
              <a:t>(</a:t>
            </a:r>
            <a:r>
              <a:rPr lang="en-US" sz="2000" dirty="0">
                <a:solidFill>
                  <a:srgbClr val="A31515"/>
                </a:solidFill>
                <a:highlight>
                  <a:srgbClr val="FFFFFF"/>
                </a:highlight>
                <a:latin typeface="Consolas"/>
              </a:rPr>
              <a:t>"canvas"</a:t>
            </a:r>
            <a:r>
              <a:rPr lang="en-US" sz="2000" dirty="0">
                <a:solidFill>
                  <a:srgbClr val="008080"/>
                </a:solidFill>
                <a:highlight>
                  <a:srgbClr val="FFFFFF"/>
                </a:highlight>
                <a:latin typeface="Consolas"/>
              </a:rPr>
              <a:t>);</a:t>
            </a:r>
            <a:endParaRPr lang="en-US" sz="2000" dirty="0">
              <a:solidFill>
                <a:srgbClr val="000000"/>
              </a:solidFill>
              <a:highlight>
                <a:srgbClr val="FFFFFF"/>
              </a:highlight>
              <a:latin typeface="Consolas"/>
            </a:endParaRPr>
          </a:p>
          <a:p>
            <a:r>
              <a:rPr lang="en-US" sz="2000" dirty="0">
                <a:solidFill>
                  <a:srgbClr val="000000"/>
                </a:solidFill>
                <a:highlight>
                  <a:srgbClr val="FFFFFF"/>
                </a:highlight>
                <a:latin typeface="Consolas"/>
              </a:rPr>
              <a:t>    </a:t>
            </a:r>
            <a:r>
              <a:rPr lang="en-US" sz="2000" dirty="0" err="1">
                <a:solidFill>
                  <a:srgbClr val="000000"/>
                </a:solidFill>
                <a:highlight>
                  <a:srgbClr val="FFFFFF"/>
                </a:highlight>
                <a:latin typeface="Consolas"/>
              </a:rPr>
              <a:t>bookmarks</a:t>
            </a:r>
            <a:r>
              <a:rPr lang="en-US" sz="2000" dirty="0" err="1">
                <a:solidFill>
                  <a:srgbClr val="008080"/>
                </a:solidFill>
                <a:highlight>
                  <a:srgbClr val="FFFFFF"/>
                </a:highlight>
                <a:latin typeface="Consolas"/>
              </a:rPr>
              <a:t>.</a:t>
            </a:r>
            <a:r>
              <a:rPr lang="en-US" sz="2000" dirty="0" err="1">
                <a:solidFill>
                  <a:srgbClr val="000000"/>
                </a:solidFill>
                <a:highlight>
                  <a:srgbClr val="FFFFFF"/>
                </a:highlight>
                <a:latin typeface="Consolas"/>
              </a:rPr>
              <a:t>appendChild</a:t>
            </a:r>
            <a:r>
              <a:rPr lang="en-US" sz="2000" dirty="0">
                <a:solidFill>
                  <a:srgbClr val="008080"/>
                </a:solidFill>
                <a:highlight>
                  <a:srgbClr val="FFFFFF"/>
                </a:highlight>
                <a:latin typeface="Consolas"/>
              </a:rPr>
              <a:t>(</a:t>
            </a:r>
            <a:r>
              <a:rPr lang="en-US" sz="2000" dirty="0">
                <a:solidFill>
                  <a:srgbClr val="000000"/>
                </a:solidFill>
                <a:highlight>
                  <a:srgbClr val="FFFFFF"/>
                </a:highlight>
                <a:latin typeface="Consolas"/>
              </a:rPr>
              <a:t>canvas</a:t>
            </a:r>
            <a:r>
              <a:rPr lang="en-US" sz="2000" dirty="0">
                <a:solidFill>
                  <a:srgbClr val="008080"/>
                </a:solidFill>
                <a:highlight>
                  <a:srgbClr val="FFFFFF"/>
                </a:highlight>
                <a:latin typeface="Consolas"/>
              </a:rPr>
              <a:t>);</a:t>
            </a:r>
            <a:endParaRPr lang="en-US" sz="2000" dirty="0">
              <a:solidFill>
                <a:srgbClr val="000000"/>
              </a:solidFill>
              <a:highlight>
                <a:srgbClr val="FFFFFF"/>
              </a:highlight>
              <a:latin typeface="Consolas"/>
            </a:endParaRPr>
          </a:p>
          <a:p>
            <a:r>
              <a:rPr lang="en-US" sz="2000" dirty="0">
                <a:solidFill>
                  <a:srgbClr val="000000"/>
                </a:solidFill>
                <a:highlight>
                  <a:srgbClr val="FFFFFF"/>
                </a:highlight>
                <a:latin typeface="Consolas"/>
              </a:rPr>
              <a:t>    </a:t>
            </a:r>
            <a:r>
              <a:rPr lang="en-US" sz="2000" dirty="0" err="1">
                <a:solidFill>
                  <a:srgbClr val="000000"/>
                </a:solidFill>
                <a:highlight>
                  <a:srgbClr val="FFFFFF"/>
                </a:highlight>
                <a:latin typeface="Consolas"/>
              </a:rPr>
              <a:t>canvas</a:t>
            </a:r>
            <a:r>
              <a:rPr lang="en-US" sz="2000" dirty="0" err="1">
                <a:solidFill>
                  <a:srgbClr val="008080"/>
                </a:solidFill>
                <a:highlight>
                  <a:srgbClr val="FFFFFF"/>
                </a:highlight>
                <a:latin typeface="Consolas"/>
              </a:rPr>
              <a:t>.</a:t>
            </a:r>
            <a:r>
              <a:rPr lang="en-US" sz="2000" dirty="0" err="1">
                <a:solidFill>
                  <a:srgbClr val="000000"/>
                </a:solidFill>
                <a:highlight>
                  <a:srgbClr val="FFFFFF"/>
                </a:highlight>
                <a:latin typeface="Consolas"/>
              </a:rPr>
              <a:t>width</a:t>
            </a:r>
            <a:r>
              <a:rPr lang="en-US" sz="2000" dirty="0">
                <a:solidFill>
                  <a:srgbClr val="000000"/>
                </a:solidFill>
                <a:highlight>
                  <a:srgbClr val="FFFFFF"/>
                </a:highlight>
                <a:latin typeface="Consolas"/>
              </a:rPr>
              <a:t> </a:t>
            </a:r>
            <a:r>
              <a:rPr lang="en-US" sz="2000" dirty="0">
                <a:solidFill>
                  <a:srgbClr val="008080"/>
                </a:solidFill>
                <a:highlight>
                  <a:srgbClr val="FFFFFF"/>
                </a:highlight>
                <a:latin typeface="Consolas"/>
              </a:rPr>
              <a:t>=</a:t>
            </a:r>
            <a:r>
              <a:rPr lang="en-US" sz="2000" dirty="0">
                <a:solidFill>
                  <a:srgbClr val="000000"/>
                </a:solidFill>
                <a:highlight>
                  <a:srgbClr val="FFFFFF"/>
                </a:highlight>
                <a:latin typeface="Consolas"/>
              </a:rPr>
              <a:t> 120</a:t>
            </a:r>
            <a:r>
              <a:rPr lang="en-US" sz="2000" dirty="0">
                <a:solidFill>
                  <a:srgbClr val="008080"/>
                </a:solidFill>
                <a:highlight>
                  <a:srgbClr val="FFFFFF"/>
                </a:highlight>
                <a:latin typeface="Consolas"/>
              </a:rPr>
              <a:t>;</a:t>
            </a:r>
            <a:endParaRPr lang="en-US" sz="2000" dirty="0">
              <a:solidFill>
                <a:srgbClr val="000000"/>
              </a:solidFill>
              <a:highlight>
                <a:srgbClr val="FFFFFF"/>
              </a:highlight>
              <a:latin typeface="Consolas"/>
            </a:endParaRPr>
          </a:p>
          <a:p>
            <a:r>
              <a:rPr lang="en-US" sz="2000" dirty="0">
                <a:solidFill>
                  <a:srgbClr val="000000"/>
                </a:solidFill>
                <a:highlight>
                  <a:srgbClr val="FFFFFF"/>
                </a:highlight>
                <a:latin typeface="Consolas"/>
              </a:rPr>
              <a:t>    </a:t>
            </a:r>
            <a:r>
              <a:rPr lang="en-US" sz="2000" dirty="0" err="1">
                <a:solidFill>
                  <a:srgbClr val="000000"/>
                </a:solidFill>
                <a:highlight>
                  <a:srgbClr val="FFFFFF"/>
                </a:highlight>
                <a:latin typeface="Consolas"/>
              </a:rPr>
              <a:t>canvas</a:t>
            </a:r>
            <a:r>
              <a:rPr lang="en-US" sz="2000" dirty="0" err="1">
                <a:solidFill>
                  <a:srgbClr val="008080"/>
                </a:solidFill>
                <a:highlight>
                  <a:srgbClr val="FFFFFF"/>
                </a:highlight>
                <a:latin typeface="Consolas"/>
              </a:rPr>
              <a:t>.</a:t>
            </a:r>
            <a:r>
              <a:rPr lang="en-US" sz="2000" dirty="0" err="1">
                <a:solidFill>
                  <a:srgbClr val="000000"/>
                </a:solidFill>
                <a:highlight>
                  <a:srgbClr val="FFFFFF"/>
                </a:highlight>
                <a:latin typeface="Consolas"/>
              </a:rPr>
              <a:t>height</a:t>
            </a:r>
            <a:r>
              <a:rPr lang="en-US" sz="2000" dirty="0">
                <a:solidFill>
                  <a:srgbClr val="000000"/>
                </a:solidFill>
                <a:highlight>
                  <a:srgbClr val="FFFFFF"/>
                </a:highlight>
                <a:latin typeface="Consolas"/>
              </a:rPr>
              <a:t> </a:t>
            </a:r>
            <a:r>
              <a:rPr lang="en-US" sz="2000" dirty="0">
                <a:solidFill>
                  <a:srgbClr val="008080"/>
                </a:solidFill>
                <a:highlight>
                  <a:srgbClr val="FFFFFF"/>
                </a:highlight>
                <a:latin typeface="Consolas"/>
              </a:rPr>
              <a:t>=</a:t>
            </a:r>
            <a:r>
              <a:rPr lang="en-US" sz="2000" dirty="0">
                <a:solidFill>
                  <a:srgbClr val="000000"/>
                </a:solidFill>
                <a:highlight>
                  <a:srgbClr val="FFFFFF"/>
                </a:highlight>
                <a:latin typeface="Consolas"/>
              </a:rPr>
              <a:t> </a:t>
            </a:r>
            <a:r>
              <a:rPr lang="en-US" sz="2000" dirty="0" err="1">
                <a:solidFill>
                  <a:srgbClr val="000000"/>
                </a:solidFill>
                <a:highlight>
                  <a:srgbClr val="FFFFFF"/>
                </a:highlight>
                <a:latin typeface="Consolas"/>
              </a:rPr>
              <a:t>video</a:t>
            </a:r>
            <a:r>
              <a:rPr lang="en-US" sz="2000" dirty="0" err="1">
                <a:solidFill>
                  <a:srgbClr val="008080"/>
                </a:solidFill>
                <a:highlight>
                  <a:srgbClr val="FFFFFF"/>
                </a:highlight>
                <a:latin typeface="Consolas"/>
              </a:rPr>
              <a:t>.</a:t>
            </a:r>
            <a:r>
              <a:rPr lang="en-US" sz="2000" dirty="0" err="1">
                <a:solidFill>
                  <a:srgbClr val="000000"/>
                </a:solidFill>
                <a:highlight>
                  <a:srgbClr val="FFFFFF"/>
                </a:highlight>
                <a:latin typeface="Consolas"/>
              </a:rPr>
              <a:t>offsetHeight</a:t>
            </a:r>
            <a:r>
              <a:rPr lang="en-US" sz="2000" dirty="0">
                <a:solidFill>
                  <a:srgbClr val="000000"/>
                </a:solidFill>
                <a:highlight>
                  <a:srgbClr val="FFFFFF"/>
                </a:highlight>
                <a:latin typeface="Consolas"/>
              </a:rPr>
              <a:t> </a:t>
            </a:r>
            <a:r>
              <a:rPr lang="en-US" sz="2000" dirty="0">
                <a:solidFill>
                  <a:srgbClr val="008080"/>
                </a:solidFill>
                <a:highlight>
                  <a:srgbClr val="FFFFFF"/>
                </a:highlight>
                <a:latin typeface="Consolas"/>
              </a:rPr>
              <a:t>*</a:t>
            </a:r>
            <a:r>
              <a:rPr lang="en-US" sz="2000" dirty="0">
                <a:solidFill>
                  <a:srgbClr val="000000"/>
                </a:solidFill>
                <a:highlight>
                  <a:srgbClr val="FFFFFF"/>
                </a:highlight>
                <a:latin typeface="Consolas"/>
              </a:rPr>
              <a:t> </a:t>
            </a:r>
            <a:r>
              <a:rPr lang="en-US" sz="2000" dirty="0">
                <a:solidFill>
                  <a:srgbClr val="008080"/>
                </a:solidFill>
                <a:highlight>
                  <a:srgbClr val="FFFFFF"/>
                </a:highlight>
                <a:latin typeface="Consolas"/>
              </a:rPr>
              <a:t>(</a:t>
            </a:r>
            <a:r>
              <a:rPr lang="en-US" sz="2000" dirty="0">
                <a:solidFill>
                  <a:srgbClr val="000000"/>
                </a:solidFill>
                <a:highlight>
                  <a:srgbClr val="FFFFFF"/>
                </a:highlight>
                <a:latin typeface="Consolas"/>
              </a:rPr>
              <a:t>120 </a:t>
            </a:r>
            <a:r>
              <a:rPr lang="en-US" sz="2000" dirty="0">
                <a:solidFill>
                  <a:srgbClr val="008080"/>
                </a:solidFill>
                <a:highlight>
                  <a:srgbClr val="FFFFFF"/>
                </a:highlight>
                <a:latin typeface="Consolas"/>
              </a:rPr>
              <a:t>/</a:t>
            </a:r>
            <a:r>
              <a:rPr lang="en-US" sz="2000" dirty="0">
                <a:solidFill>
                  <a:srgbClr val="000000"/>
                </a:solidFill>
                <a:highlight>
                  <a:srgbClr val="FFFFFF"/>
                </a:highlight>
                <a:latin typeface="Consolas"/>
              </a:rPr>
              <a:t> </a:t>
            </a:r>
            <a:r>
              <a:rPr lang="en-US" sz="2000" dirty="0" err="1">
                <a:solidFill>
                  <a:srgbClr val="000000"/>
                </a:solidFill>
                <a:highlight>
                  <a:srgbClr val="FFFFFF"/>
                </a:highlight>
                <a:latin typeface="Consolas"/>
              </a:rPr>
              <a:t>video</a:t>
            </a:r>
            <a:r>
              <a:rPr lang="en-US" sz="2000" dirty="0" err="1">
                <a:solidFill>
                  <a:srgbClr val="008080"/>
                </a:solidFill>
                <a:highlight>
                  <a:srgbClr val="FFFFFF"/>
                </a:highlight>
                <a:latin typeface="Consolas"/>
              </a:rPr>
              <a:t>.</a:t>
            </a:r>
            <a:r>
              <a:rPr lang="en-US" sz="2000" dirty="0" err="1">
                <a:solidFill>
                  <a:srgbClr val="000000"/>
                </a:solidFill>
                <a:highlight>
                  <a:srgbClr val="FFFFFF"/>
                </a:highlight>
                <a:latin typeface="Consolas"/>
              </a:rPr>
              <a:t>offsetWidth</a:t>
            </a:r>
            <a:r>
              <a:rPr lang="en-US" sz="2000" dirty="0" smtClean="0">
                <a:solidFill>
                  <a:srgbClr val="008080"/>
                </a:solidFill>
                <a:highlight>
                  <a:srgbClr val="FFFFFF"/>
                </a:highlight>
                <a:latin typeface="Consolas"/>
              </a:rPr>
              <a:t>);</a:t>
            </a:r>
            <a:endParaRPr lang="en-US" sz="2000" dirty="0">
              <a:solidFill>
                <a:srgbClr val="000000"/>
              </a:solidFill>
              <a:highlight>
                <a:srgbClr val="FFFFFF"/>
              </a:highlight>
              <a:latin typeface="Consolas"/>
            </a:endParaRPr>
          </a:p>
          <a:p>
            <a:r>
              <a:rPr lang="en-US" sz="2000" dirty="0">
                <a:solidFill>
                  <a:srgbClr val="000000"/>
                </a:solidFill>
                <a:highlight>
                  <a:srgbClr val="FFFFFF"/>
                </a:highlight>
                <a:latin typeface="Consolas"/>
              </a:rPr>
              <a:t>    </a:t>
            </a:r>
            <a:r>
              <a:rPr lang="en-US" sz="2000" dirty="0" err="1">
                <a:solidFill>
                  <a:srgbClr val="0000FF"/>
                </a:solidFill>
                <a:highlight>
                  <a:srgbClr val="FFFFFF"/>
                </a:highlight>
                <a:latin typeface="Consolas"/>
              </a:rPr>
              <a:t>var</a:t>
            </a:r>
            <a:r>
              <a:rPr lang="en-US" sz="2000" dirty="0">
                <a:solidFill>
                  <a:srgbClr val="000000"/>
                </a:solidFill>
                <a:highlight>
                  <a:srgbClr val="FFFFFF"/>
                </a:highlight>
                <a:latin typeface="Consolas"/>
              </a:rPr>
              <a:t> </a:t>
            </a:r>
            <a:r>
              <a:rPr lang="en-US" sz="2000" dirty="0" err="1">
                <a:solidFill>
                  <a:srgbClr val="000000"/>
                </a:solidFill>
                <a:highlight>
                  <a:srgbClr val="FFFFFF"/>
                </a:highlight>
                <a:latin typeface="Consolas"/>
              </a:rPr>
              <a:t>drawContext</a:t>
            </a:r>
            <a:r>
              <a:rPr lang="en-US" sz="2000" dirty="0">
                <a:solidFill>
                  <a:srgbClr val="000000"/>
                </a:solidFill>
                <a:highlight>
                  <a:srgbClr val="FFFFFF"/>
                </a:highlight>
                <a:latin typeface="Consolas"/>
              </a:rPr>
              <a:t> </a:t>
            </a:r>
            <a:r>
              <a:rPr lang="en-US" sz="2000" dirty="0">
                <a:solidFill>
                  <a:srgbClr val="008080"/>
                </a:solidFill>
                <a:highlight>
                  <a:srgbClr val="FFFFFF"/>
                </a:highlight>
                <a:latin typeface="Consolas"/>
              </a:rPr>
              <a:t>=</a:t>
            </a:r>
            <a:r>
              <a:rPr lang="en-US" sz="2000" dirty="0">
                <a:solidFill>
                  <a:srgbClr val="000000"/>
                </a:solidFill>
                <a:highlight>
                  <a:srgbClr val="FFFFFF"/>
                </a:highlight>
                <a:latin typeface="Consolas"/>
              </a:rPr>
              <a:t> </a:t>
            </a:r>
            <a:r>
              <a:rPr lang="en-US" sz="2000" dirty="0" err="1">
                <a:solidFill>
                  <a:srgbClr val="000000"/>
                </a:solidFill>
                <a:highlight>
                  <a:srgbClr val="FFFFFF"/>
                </a:highlight>
                <a:latin typeface="Consolas"/>
              </a:rPr>
              <a:t>canvas</a:t>
            </a:r>
            <a:r>
              <a:rPr lang="en-US" sz="2000" dirty="0" err="1">
                <a:solidFill>
                  <a:srgbClr val="008080"/>
                </a:solidFill>
                <a:highlight>
                  <a:srgbClr val="FFFFFF"/>
                </a:highlight>
                <a:latin typeface="Consolas"/>
              </a:rPr>
              <a:t>.</a:t>
            </a:r>
            <a:r>
              <a:rPr lang="en-US" sz="2000" dirty="0" err="1">
                <a:solidFill>
                  <a:srgbClr val="000000"/>
                </a:solidFill>
                <a:highlight>
                  <a:srgbClr val="FFFFFF"/>
                </a:highlight>
                <a:latin typeface="Consolas"/>
              </a:rPr>
              <a:t>getContext</a:t>
            </a:r>
            <a:r>
              <a:rPr lang="en-US" sz="2000" dirty="0">
                <a:solidFill>
                  <a:srgbClr val="008080"/>
                </a:solidFill>
                <a:highlight>
                  <a:srgbClr val="FFFFFF"/>
                </a:highlight>
                <a:latin typeface="Consolas"/>
              </a:rPr>
              <a:t>(</a:t>
            </a:r>
            <a:r>
              <a:rPr lang="en-US" sz="2000" dirty="0">
                <a:solidFill>
                  <a:srgbClr val="A31515"/>
                </a:solidFill>
                <a:highlight>
                  <a:srgbClr val="FFFFFF"/>
                </a:highlight>
                <a:latin typeface="Consolas"/>
              </a:rPr>
              <a:t>'2d'</a:t>
            </a:r>
            <a:r>
              <a:rPr lang="en-US" sz="2000" dirty="0">
                <a:solidFill>
                  <a:srgbClr val="008080"/>
                </a:solidFill>
                <a:highlight>
                  <a:srgbClr val="FFFFFF"/>
                </a:highlight>
                <a:latin typeface="Consolas"/>
              </a:rPr>
              <a:t>);</a:t>
            </a:r>
            <a:endParaRPr lang="en-US" sz="2000" dirty="0">
              <a:solidFill>
                <a:srgbClr val="000000"/>
              </a:solidFill>
              <a:highlight>
                <a:srgbClr val="FFFFFF"/>
              </a:highlight>
              <a:latin typeface="Consolas"/>
            </a:endParaRPr>
          </a:p>
          <a:p>
            <a:r>
              <a:rPr lang="en-US" sz="2000" dirty="0">
                <a:solidFill>
                  <a:srgbClr val="000000"/>
                </a:solidFill>
                <a:highlight>
                  <a:srgbClr val="FFFFFF"/>
                </a:highlight>
                <a:latin typeface="Consolas"/>
              </a:rPr>
              <a:t>    </a:t>
            </a:r>
            <a:r>
              <a:rPr lang="en-US" sz="2000" dirty="0" err="1">
                <a:solidFill>
                  <a:srgbClr val="000000"/>
                </a:solidFill>
                <a:highlight>
                  <a:srgbClr val="FFFFFF"/>
                </a:highlight>
                <a:latin typeface="Consolas"/>
              </a:rPr>
              <a:t>drawContext</a:t>
            </a:r>
            <a:r>
              <a:rPr lang="en-US" sz="2000" dirty="0" err="1">
                <a:solidFill>
                  <a:srgbClr val="008080"/>
                </a:solidFill>
                <a:highlight>
                  <a:srgbClr val="FFFFFF"/>
                </a:highlight>
                <a:latin typeface="Consolas"/>
              </a:rPr>
              <a:t>.</a:t>
            </a:r>
            <a:r>
              <a:rPr lang="en-US" sz="2000" dirty="0" err="1">
                <a:solidFill>
                  <a:srgbClr val="000000"/>
                </a:solidFill>
                <a:highlight>
                  <a:srgbClr val="FFFFFF"/>
                </a:highlight>
                <a:latin typeface="Consolas"/>
              </a:rPr>
              <a:t>drawImage</a:t>
            </a:r>
            <a:r>
              <a:rPr lang="en-US" sz="2000" dirty="0">
                <a:solidFill>
                  <a:srgbClr val="008080"/>
                </a:solidFill>
                <a:highlight>
                  <a:srgbClr val="FFFFFF"/>
                </a:highlight>
                <a:latin typeface="Consolas"/>
              </a:rPr>
              <a:t>(</a:t>
            </a:r>
            <a:r>
              <a:rPr lang="en-US" sz="2000" dirty="0">
                <a:solidFill>
                  <a:srgbClr val="000000"/>
                </a:solidFill>
                <a:highlight>
                  <a:srgbClr val="FFFFFF"/>
                </a:highlight>
                <a:latin typeface="Consolas"/>
              </a:rPr>
              <a:t>video</a:t>
            </a:r>
            <a:r>
              <a:rPr lang="en-US" sz="2000" dirty="0">
                <a:solidFill>
                  <a:srgbClr val="008080"/>
                </a:solidFill>
                <a:highlight>
                  <a:srgbClr val="FFFFFF"/>
                </a:highlight>
                <a:latin typeface="Consolas"/>
              </a:rPr>
              <a:t>,</a:t>
            </a:r>
            <a:r>
              <a:rPr lang="en-US" sz="2000" dirty="0">
                <a:solidFill>
                  <a:srgbClr val="000000"/>
                </a:solidFill>
                <a:highlight>
                  <a:srgbClr val="FFFFFF"/>
                </a:highlight>
                <a:latin typeface="Consolas"/>
              </a:rPr>
              <a:t> 0</a:t>
            </a:r>
            <a:r>
              <a:rPr lang="en-US" sz="2000" dirty="0">
                <a:solidFill>
                  <a:srgbClr val="008080"/>
                </a:solidFill>
                <a:highlight>
                  <a:srgbClr val="FFFFFF"/>
                </a:highlight>
                <a:latin typeface="Consolas"/>
              </a:rPr>
              <a:t>,</a:t>
            </a:r>
            <a:r>
              <a:rPr lang="en-US" sz="2000" dirty="0">
                <a:solidFill>
                  <a:srgbClr val="000000"/>
                </a:solidFill>
                <a:highlight>
                  <a:srgbClr val="FFFFFF"/>
                </a:highlight>
                <a:latin typeface="Consolas"/>
              </a:rPr>
              <a:t> 0</a:t>
            </a:r>
            <a:r>
              <a:rPr lang="en-US" sz="2000" dirty="0">
                <a:solidFill>
                  <a:srgbClr val="008080"/>
                </a:solidFill>
                <a:highlight>
                  <a:srgbClr val="FFFFFF"/>
                </a:highlight>
                <a:latin typeface="Consolas"/>
              </a:rPr>
              <a:t>,</a:t>
            </a:r>
            <a:r>
              <a:rPr lang="en-US" sz="2000" dirty="0">
                <a:solidFill>
                  <a:srgbClr val="000000"/>
                </a:solidFill>
                <a:highlight>
                  <a:srgbClr val="FFFFFF"/>
                </a:highlight>
                <a:latin typeface="Consolas"/>
              </a:rPr>
              <a:t> </a:t>
            </a:r>
            <a:r>
              <a:rPr lang="en-US" sz="2000" dirty="0" err="1">
                <a:solidFill>
                  <a:srgbClr val="000000"/>
                </a:solidFill>
                <a:highlight>
                  <a:srgbClr val="FFFFFF"/>
                </a:highlight>
                <a:latin typeface="Consolas"/>
              </a:rPr>
              <a:t>canvas</a:t>
            </a:r>
            <a:r>
              <a:rPr lang="en-US" sz="2000" dirty="0" err="1">
                <a:solidFill>
                  <a:srgbClr val="008080"/>
                </a:solidFill>
                <a:highlight>
                  <a:srgbClr val="FFFFFF"/>
                </a:highlight>
                <a:latin typeface="Consolas"/>
              </a:rPr>
              <a:t>.</a:t>
            </a:r>
            <a:r>
              <a:rPr lang="en-US" sz="2000" dirty="0" err="1">
                <a:solidFill>
                  <a:srgbClr val="000000"/>
                </a:solidFill>
                <a:highlight>
                  <a:srgbClr val="FFFFFF"/>
                </a:highlight>
                <a:latin typeface="Consolas"/>
              </a:rPr>
              <a:t>width</a:t>
            </a:r>
            <a:r>
              <a:rPr lang="en-US" sz="2000" dirty="0" smtClean="0">
                <a:solidFill>
                  <a:srgbClr val="008080"/>
                </a:solidFill>
                <a:highlight>
                  <a:srgbClr val="FFFFFF"/>
                </a:highlight>
                <a:latin typeface="Consolas"/>
              </a:rPr>
              <a:t>,</a:t>
            </a:r>
            <a:r>
              <a:rPr lang="en-US" sz="2000" dirty="0">
                <a:solidFill>
                  <a:srgbClr val="000000"/>
                </a:solidFill>
                <a:highlight>
                  <a:srgbClr val="FFFFFF"/>
                </a:highlight>
                <a:latin typeface="Consolas"/>
              </a:rPr>
              <a:t> </a:t>
            </a:r>
            <a:r>
              <a:rPr lang="en-US" sz="2000" dirty="0" err="1">
                <a:solidFill>
                  <a:srgbClr val="000000"/>
                </a:solidFill>
                <a:highlight>
                  <a:srgbClr val="FFFFFF"/>
                </a:highlight>
                <a:latin typeface="Consolas"/>
              </a:rPr>
              <a:t>canvas</a:t>
            </a:r>
            <a:r>
              <a:rPr lang="en-US" sz="2000" dirty="0" err="1">
                <a:solidFill>
                  <a:srgbClr val="008080"/>
                </a:solidFill>
                <a:highlight>
                  <a:srgbClr val="FFFFFF"/>
                </a:highlight>
                <a:latin typeface="Consolas"/>
              </a:rPr>
              <a:t>.</a:t>
            </a:r>
            <a:r>
              <a:rPr lang="en-US" sz="2000" dirty="0" err="1">
                <a:solidFill>
                  <a:srgbClr val="000000"/>
                </a:solidFill>
                <a:highlight>
                  <a:srgbClr val="FFFFFF"/>
                </a:highlight>
                <a:latin typeface="Consolas"/>
              </a:rPr>
              <a:t>height</a:t>
            </a:r>
            <a:r>
              <a:rPr lang="en-US" sz="2000" dirty="0" smtClean="0">
                <a:solidFill>
                  <a:srgbClr val="008080"/>
                </a:solidFill>
                <a:highlight>
                  <a:srgbClr val="FFFFFF"/>
                </a:highlight>
                <a:latin typeface="Consolas"/>
              </a:rPr>
              <a:t>);</a:t>
            </a:r>
            <a:endParaRPr lang="en-US" sz="2000" dirty="0">
              <a:solidFill>
                <a:srgbClr val="000000"/>
              </a:solidFill>
              <a:highlight>
                <a:srgbClr val="FFFFFF"/>
              </a:highlight>
              <a:latin typeface="Consolas"/>
            </a:endParaRPr>
          </a:p>
          <a:p>
            <a:r>
              <a:rPr lang="en-US" sz="2000" dirty="0">
                <a:solidFill>
                  <a:srgbClr val="000000"/>
                </a:solidFill>
                <a:highlight>
                  <a:srgbClr val="FFFFFF"/>
                </a:highlight>
                <a:latin typeface="Consolas"/>
              </a:rPr>
              <a:t>    </a:t>
            </a:r>
            <a:r>
              <a:rPr lang="en-US" sz="2000" dirty="0" err="1">
                <a:solidFill>
                  <a:srgbClr val="0000FF"/>
                </a:solidFill>
                <a:highlight>
                  <a:srgbClr val="FFFFFF"/>
                </a:highlight>
                <a:latin typeface="Consolas"/>
              </a:rPr>
              <a:t>var</a:t>
            </a:r>
            <a:r>
              <a:rPr lang="en-US" sz="2000" dirty="0">
                <a:solidFill>
                  <a:srgbClr val="000000"/>
                </a:solidFill>
                <a:highlight>
                  <a:srgbClr val="FFFFFF"/>
                </a:highlight>
                <a:latin typeface="Consolas"/>
              </a:rPr>
              <a:t> </a:t>
            </a:r>
            <a:r>
              <a:rPr lang="en-US" sz="2000" dirty="0" err="1">
                <a:solidFill>
                  <a:srgbClr val="000000"/>
                </a:solidFill>
                <a:highlight>
                  <a:srgbClr val="FFFFFF"/>
                </a:highlight>
                <a:latin typeface="Consolas"/>
              </a:rPr>
              <a:t>currentTime</a:t>
            </a:r>
            <a:r>
              <a:rPr lang="en-US" sz="2000" dirty="0">
                <a:solidFill>
                  <a:srgbClr val="000000"/>
                </a:solidFill>
                <a:highlight>
                  <a:srgbClr val="FFFFFF"/>
                </a:highlight>
                <a:latin typeface="Consolas"/>
              </a:rPr>
              <a:t> </a:t>
            </a:r>
            <a:r>
              <a:rPr lang="en-US" sz="2000" dirty="0">
                <a:solidFill>
                  <a:srgbClr val="008080"/>
                </a:solidFill>
                <a:highlight>
                  <a:srgbClr val="FFFFFF"/>
                </a:highlight>
                <a:latin typeface="Consolas"/>
              </a:rPr>
              <a:t>=</a:t>
            </a:r>
            <a:r>
              <a:rPr lang="en-US" sz="2000" dirty="0">
                <a:solidFill>
                  <a:srgbClr val="000000"/>
                </a:solidFill>
                <a:highlight>
                  <a:srgbClr val="FFFFFF"/>
                </a:highlight>
                <a:latin typeface="Consolas"/>
              </a:rPr>
              <a:t> </a:t>
            </a:r>
            <a:r>
              <a:rPr lang="en-US" sz="2000" dirty="0" err="1">
                <a:solidFill>
                  <a:srgbClr val="000000"/>
                </a:solidFill>
                <a:highlight>
                  <a:srgbClr val="FFFFFF"/>
                </a:highlight>
                <a:latin typeface="Consolas"/>
              </a:rPr>
              <a:t>video</a:t>
            </a:r>
            <a:r>
              <a:rPr lang="en-US" sz="2000" dirty="0" err="1">
                <a:solidFill>
                  <a:srgbClr val="008080"/>
                </a:solidFill>
                <a:highlight>
                  <a:srgbClr val="FFFFFF"/>
                </a:highlight>
                <a:latin typeface="Consolas"/>
              </a:rPr>
              <a:t>.</a:t>
            </a:r>
            <a:r>
              <a:rPr lang="en-US" sz="2000" dirty="0" err="1">
                <a:solidFill>
                  <a:srgbClr val="000000"/>
                </a:solidFill>
                <a:highlight>
                  <a:srgbClr val="FFFFFF"/>
                </a:highlight>
                <a:latin typeface="Consolas"/>
              </a:rPr>
              <a:t>currentTime</a:t>
            </a:r>
            <a:r>
              <a:rPr lang="en-US" sz="2000" dirty="0">
                <a:solidFill>
                  <a:srgbClr val="008080"/>
                </a:solidFill>
                <a:highlight>
                  <a:srgbClr val="FFFFFF"/>
                </a:highlight>
                <a:latin typeface="Consolas"/>
              </a:rPr>
              <a:t>;</a:t>
            </a:r>
            <a:endParaRPr lang="en-US" sz="2000" dirty="0">
              <a:solidFill>
                <a:srgbClr val="000000"/>
              </a:solidFill>
              <a:highlight>
                <a:srgbClr val="FFFFFF"/>
              </a:highlight>
              <a:latin typeface="Consolas"/>
            </a:endParaRPr>
          </a:p>
          <a:p>
            <a:r>
              <a:rPr lang="en-US" sz="2000" dirty="0">
                <a:solidFill>
                  <a:srgbClr val="000000"/>
                </a:solidFill>
                <a:highlight>
                  <a:srgbClr val="FFFFFF"/>
                </a:highlight>
                <a:latin typeface="Consolas"/>
              </a:rPr>
              <a:t>    </a:t>
            </a:r>
            <a:r>
              <a:rPr lang="en-US" sz="2000" dirty="0" err="1">
                <a:solidFill>
                  <a:srgbClr val="000000"/>
                </a:solidFill>
                <a:highlight>
                  <a:srgbClr val="FFFFFF"/>
                </a:highlight>
                <a:latin typeface="Consolas"/>
              </a:rPr>
              <a:t>canvas</a:t>
            </a:r>
            <a:r>
              <a:rPr lang="en-US" sz="2000" dirty="0" err="1">
                <a:solidFill>
                  <a:srgbClr val="008080"/>
                </a:solidFill>
                <a:highlight>
                  <a:srgbClr val="FFFFFF"/>
                </a:highlight>
                <a:latin typeface="Consolas"/>
              </a:rPr>
              <a:t>.</a:t>
            </a:r>
            <a:r>
              <a:rPr lang="en-US" sz="2000" dirty="0" err="1">
                <a:solidFill>
                  <a:srgbClr val="000000"/>
                </a:solidFill>
                <a:highlight>
                  <a:srgbClr val="FFFFFF"/>
                </a:highlight>
                <a:latin typeface="Consolas"/>
              </a:rPr>
              <a:t>onclick</a:t>
            </a:r>
            <a:r>
              <a:rPr lang="en-US" sz="2000" dirty="0">
                <a:solidFill>
                  <a:srgbClr val="000000"/>
                </a:solidFill>
                <a:highlight>
                  <a:srgbClr val="FFFFFF"/>
                </a:highlight>
                <a:latin typeface="Consolas"/>
              </a:rPr>
              <a:t> </a:t>
            </a:r>
            <a:r>
              <a:rPr lang="en-US" sz="2000" dirty="0">
                <a:solidFill>
                  <a:srgbClr val="008080"/>
                </a:solidFill>
                <a:highlight>
                  <a:srgbClr val="FFFFFF"/>
                </a:highlight>
                <a:latin typeface="Consolas"/>
              </a:rPr>
              <a:t>=</a:t>
            </a:r>
            <a:r>
              <a:rPr lang="en-US" sz="2000" dirty="0">
                <a:solidFill>
                  <a:srgbClr val="000000"/>
                </a:solidFill>
                <a:highlight>
                  <a:srgbClr val="FFFFFF"/>
                </a:highlight>
                <a:latin typeface="Consolas"/>
              </a:rPr>
              <a:t> </a:t>
            </a:r>
            <a:r>
              <a:rPr lang="en-US" sz="2000" dirty="0">
                <a:solidFill>
                  <a:srgbClr val="0000FF"/>
                </a:solidFill>
                <a:highlight>
                  <a:srgbClr val="FFFFFF"/>
                </a:highlight>
                <a:latin typeface="Consolas"/>
              </a:rPr>
              <a:t>function</a:t>
            </a:r>
            <a:r>
              <a:rPr lang="en-US" sz="2000" dirty="0">
                <a:solidFill>
                  <a:srgbClr val="000000"/>
                </a:solidFill>
                <a:highlight>
                  <a:srgbClr val="FFFFFF"/>
                </a:highlight>
                <a:latin typeface="Consolas"/>
              </a:rPr>
              <a:t> </a:t>
            </a:r>
            <a:r>
              <a:rPr lang="en-US" sz="2000" dirty="0">
                <a:solidFill>
                  <a:srgbClr val="008080"/>
                </a:solidFill>
                <a:highlight>
                  <a:srgbClr val="FFFFFF"/>
                </a:highlight>
                <a:latin typeface="Consolas"/>
              </a:rPr>
              <a:t>()</a:t>
            </a:r>
            <a:r>
              <a:rPr lang="en-US" sz="2000" dirty="0">
                <a:solidFill>
                  <a:srgbClr val="000000"/>
                </a:solidFill>
                <a:highlight>
                  <a:srgbClr val="FFFFFF"/>
                </a:highlight>
                <a:latin typeface="Consolas"/>
              </a:rPr>
              <a:t> </a:t>
            </a:r>
            <a:r>
              <a:rPr lang="en-US" sz="2000" dirty="0">
                <a:solidFill>
                  <a:srgbClr val="008080"/>
                </a:solidFill>
                <a:highlight>
                  <a:srgbClr val="FFFFFF"/>
                </a:highlight>
                <a:latin typeface="Consolas"/>
              </a:rPr>
              <a:t>{</a:t>
            </a:r>
            <a:r>
              <a:rPr lang="en-US" sz="2000" dirty="0">
                <a:solidFill>
                  <a:srgbClr val="000000"/>
                </a:solidFill>
                <a:highlight>
                  <a:srgbClr val="FFFFFF"/>
                </a:highlight>
                <a:latin typeface="Consolas"/>
              </a:rPr>
              <a:t> </a:t>
            </a:r>
            <a:endParaRPr lang="en-US" sz="2000" dirty="0" smtClean="0">
              <a:solidFill>
                <a:srgbClr val="000000"/>
              </a:solidFill>
              <a:highlight>
                <a:srgbClr val="FFFFFF"/>
              </a:highlight>
              <a:latin typeface="Consolas"/>
            </a:endParaRPr>
          </a:p>
          <a:p>
            <a:r>
              <a:rPr lang="en-US" sz="2000" dirty="0">
                <a:solidFill>
                  <a:srgbClr val="000000"/>
                </a:solidFill>
                <a:highlight>
                  <a:srgbClr val="FFFFFF"/>
                </a:highlight>
                <a:latin typeface="Consolas"/>
              </a:rPr>
              <a:t> </a:t>
            </a:r>
            <a:r>
              <a:rPr lang="en-US" sz="2000" dirty="0" smtClean="0">
                <a:solidFill>
                  <a:srgbClr val="000000"/>
                </a:solidFill>
                <a:highlight>
                  <a:srgbClr val="FFFFFF"/>
                </a:highlight>
                <a:latin typeface="Consolas"/>
              </a:rPr>
              <a:t>       </a:t>
            </a:r>
            <a:r>
              <a:rPr lang="en-US" sz="2000" dirty="0" err="1" smtClean="0">
                <a:solidFill>
                  <a:srgbClr val="000000"/>
                </a:solidFill>
                <a:highlight>
                  <a:srgbClr val="FFFFFF"/>
                </a:highlight>
                <a:latin typeface="Consolas"/>
              </a:rPr>
              <a:t>video</a:t>
            </a:r>
            <a:r>
              <a:rPr lang="en-US" sz="2000" dirty="0" err="1" smtClean="0">
                <a:solidFill>
                  <a:srgbClr val="008080"/>
                </a:solidFill>
                <a:highlight>
                  <a:srgbClr val="FFFFFF"/>
                </a:highlight>
                <a:latin typeface="Consolas"/>
              </a:rPr>
              <a:t>.</a:t>
            </a:r>
            <a:r>
              <a:rPr lang="en-US" sz="2000" dirty="0" err="1" smtClean="0">
                <a:solidFill>
                  <a:srgbClr val="000000"/>
                </a:solidFill>
                <a:highlight>
                  <a:srgbClr val="FFFFFF"/>
                </a:highlight>
                <a:latin typeface="Consolas"/>
              </a:rPr>
              <a:t>currentTime</a:t>
            </a:r>
            <a:r>
              <a:rPr lang="en-US" sz="2000" dirty="0" smtClean="0">
                <a:solidFill>
                  <a:srgbClr val="000000"/>
                </a:solidFill>
                <a:highlight>
                  <a:srgbClr val="FFFFFF"/>
                </a:highlight>
                <a:latin typeface="Consolas"/>
              </a:rPr>
              <a:t> </a:t>
            </a:r>
            <a:r>
              <a:rPr lang="en-US" sz="2000" dirty="0">
                <a:solidFill>
                  <a:srgbClr val="008080"/>
                </a:solidFill>
                <a:highlight>
                  <a:srgbClr val="FFFFFF"/>
                </a:highlight>
                <a:latin typeface="Consolas"/>
              </a:rPr>
              <a:t>=</a:t>
            </a:r>
            <a:r>
              <a:rPr lang="en-US" sz="2000" dirty="0">
                <a:solidFill>
                  <a:srgbClr val="000000"/>
                </a:solidFill>
                <a:highlight>
                  <a:srgbClr val="FFFFFF"/>
                </a:highlight>
                <a:latin typeface="Consolas"/>
              </a:rPr>
              <a:t> </a:t>
            </a:r>
            <a:r>
              <a:rPr lang="en-US" sz="2000" dirty="0" err="1">
                <a:solidFill>
                  <a:srgbClr val="000000"/>
                </a:solidFill>
                <a:highlight>
                  <a:srgbClr val="FFFFFF"/>
                </a:highlight>
                <a:latin typeface="Consolas"/>
              </a:rPr>
              <a:t>currentTime</a:t>
            </a:r>
            <a:r>
              <a:rPr lang="en-US" sz="2000" dirty="0">
                <a:solidFill>
                  <a:srgbClr val="008080"/>
                </a:solidFill>
                <a:highlight>
                  <a:srgbClr val="FFFFFF"/>
                </a:highlight>
                <a:latin typeface="Consolas"/>
              </a:rPr>
              <a:t>;</a:t>
            </a:r>
            <a:r>
              <a:rPr lang="en-US" sz="2000" dirty="0">
                <a:solidFill>
                  <a:srgbClr val="000000"/>
                </a:solidFill>
                <a:highlight>
                  <a:srgbClr val="FFFFFF"/>
                </a:highlight>
                <a:latin typeface="Consolas"/>
              </a:rPr>
              <a:t> </a:t>
            </a:r>
            <a:endParaRPr lang="en-US" sz="2000" dirty="0" smtClean="0">
              <a:solidFill>
                <a:srgbClr val="000000"/>
              </a:solidFill>
              <a:highlight>
                <a:srgbClr val="FFFFFF"/>
              </a:highlight>
              <a:latin typeface="Consolas"/>
            </a:endParaRPr>
          </a:p>
          <a:p>
            <a:r>
              <a:rPr lang="en-US" sz="2000" dirty="0">
                <a:solidFill>
                  <a:srgbClr val="000000"/>
                </a:solidFill>
                <a:highlight>
                  <a:srgbClr val="FFFFFF"/>
                </a:highlight>
                <a:latin typeface="Consolas"/>
              </a:rPr>
              <a:t> </a:t>
            </a:r>
            <a:r>
              <a:rPr lang="en-US" sz="2000" dirty="0" smtClean="0">
                <a:solidFill>
                  <a:srgbClr val="000000"/>
                </a:solidFill>
                <a:highlight>
                  <a:srgbClr val="FFFFFF"/>
                </a:highlight>
                <a:latin typeface="Consolas"/>
              </a:rPr>
              <a:t>       </a:t>
            </a:r>
            <a:r>
              <a:rPr lang="en-US" sz="2000" dirty="0" err="1" smtClean="0">
                <a:solidFill>
                  <a:srgbClr val="000000"/>
                </a:solidFill>
                <a:highlight>
                  <a:srgbClr val="FFFFFF"/>
                </a:highlight>
                <a:latin typeface="Consolas"/>
              </a:rPr>
              <a:t>video</a:t>
            </a:r>
            <a:r>
              <a:rPr lang="en-US" sz="2000" dirty="0" err="1" smtClean="0">
                <a:solidFill>
                  <a:srgbClr val="008080"/>
                </a:solidFill>
                <a:highlight>
                  <a:srgbClr val="FFFFFF"/>
                </a:highlight>
                <a:latin typeface="Consolas"/>
              </a:rPr>
              <a:t>.</a:t>
            </a:r>
            <a:r>
              <a:rPr lang="en-US" sz="2000" dirty="0" err="1" smtClean="0">
                <a:solidFill>
                  <a:srgbClr val="000000"/>
                </a:solidFill>
                <a:highlight>
                  <a:srgbClr val="FFFFFF"/>
                </a:highlight>
                <a:latin typeface="Consolas"/>
              </a:rPr>
              <a:t>play</a:t>
            </a:r>
            <a:r>
              <a:rPr lang="en-US" sz="2000" dirty="0">
                <a:solidFill>
                  <a:srgbClr val="008080"/>
                </a:solidFill>
                <a:highlight>
                  <a:srgbClr val="FFFFFF"/>
                </a:highlight>
                <a:latin typeface="Consolas"/>
              </a:rPr>
              <a:t>();</a:t>
            </a:r>
            <a:r>
              <a:rPr lang="en-US" sz="2000" dirty="0">
                <a:solidFill>
                  <a:srgbClr val="000000"/>
                </a:solidFill>
                <a:highlight>
                  <a:srgbClr val="FFFFFF"/>
                </a:highlight>
                <a:latin typeface="Consolas"/>
              </a:rPr>
              <a:t>  </a:t>
            </a:r>
            <a:r>
              <a:rPr lang="en-US" sz="2000" dirty="0" smtClean="0">
                <a:solidFill>
                  <a:srgbClr val="000000"/>
                </a:solidFill>
                <a:highlight>
                  <a:srgbClr val="FFFFFF"/>
                </a:highlight>
                <a:latin typeface="Consolas"/>
              </a:rPr>
              <a:t>     </a:t>
            </a:r>
          </a:p>
          <a:p>
            <a:r>
              <a:rPr lang="en-US" sz="2000" dirty="0">
                <a:solidFill>
                  <a:srgbClr val="000000"/>
                </a:solidFill>
                <a:highlight>
                  <a:srgbClr val="FFFFFF"/>
                </a:highlight>
                <a:latin typeface="Consolas"/>
              </a:rPr>
              <a:t> </a:t>
            </a:r>
            <a:r>
              <a:rPr lang="en-US" sz="2000" dirty="0" smtClean="0">
                <a:solidFill>
                  <a:srgbClr val="000000"/>
                </a:solidFill>
                <a:highlight>
                  <a:srgbClr val="FFFFFF"/>
                </a:highlight>
                <a:latin typeface="Consolas"/>
              </a:rPr>
              <a:t>   </a:t>
            </a:r>
            <a:r>
              <a:rPr lang="en-US" sz="2000" dirty="0" smtClean="0">
                <a:solidFill>
                  <a:srgbClr val="008080"/>
                </a:solidFill>
                <a:highlight>
                  <a:srgbClr val="FFFFFF"/>
                </a:highlight>
                <a:latin typeface="Consolas"/>
              </a:rPr>
              <a:t>};</a:t>
            </a:r>
            <a:endParaRPr lang="en-US" sz="2000" dirty="0">
              <a:solidFill>
                <a:srgbClr val="000000"/>
              </a:solidFill>
              <a:highlight>
                <a:srgbClr val="FFFFFF"/>
              </a:highlight>
              <a:latin typeface="Consolas"/>
            </a:endParaRPr>
          </a:p>
          <a:p>
            <a:r>
              <a:rPr lang="en-US" sz="2000" dirty="0">
                <a:solidFill>
                  <a:srgbClr val="008080"/>
                </a:solidFill>
                <a:highlight>
                  <a:srgbClr val="FFFFFF"/>
                </a:highlight>
                <a:latin typeface="Consolas"/>
              </a:rPr>
              <a:t>}</a:t>
            </a:r>
            <a:endParaRPr lang="en-US" sz="2000" dirty="0">
              <a:solidFill>
                <a:srgbClr val="000000"/>
              </a:solidFill>
              <a:highlight>
                <a:srgbClr val="FFFFFF"/>
              </a:highlight>
              <a:latin typeface="Consolas"/>
            </a:endParaRPr>
          </a:p>
        </p:txBody>
      </p:sp>
      <p:sp>
        <p:nvSpPr>
          <p:cNvPr id="6" name="Rectangle 5"/>
          <p:cNvSpPr/>
          <p:nvPr/>
        </p:nvSpPr>
        <p:spPr bwMode="auto">
          <a:xfrm>
            <a:off x="973152" y="2216851"/>
            <a:ext cx="7556699" cy="321412"/>
          </a:xfrm>
          <a:prstGeom prst="rect">
            <a:avLst/>
          </a:prstGeom>
          <a:noFill/>
          <a:ln w="25400">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Rectangle 4"/>
          <p:cNvSpPr/>
          <p:nvPr/>
        </p:nvSpPr>
        <p:spPr bwMode="auto">
          <a:xfrm>
            <a:off x="973151" y="2551690"/>
            <a:ext cx="6499701" cy="321412"/>
          </a:xfrm>
          <a:prstGeom prst="rect">
            <a:avLst/>
          </a:prstGeom>
          <a:noFill/>
          <a:ln w="25400">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Rectangle 6"/>
          <p:cNvSpPr/>
          <p:nvPr/>
        </p:nvSpPr>
        <p:spPr bwMode="auto">
          <a:xfrm>
            <a:off x="973152" y="2880174"/>
            <a:ext cx="6499701" cy="321412"/>
          </a:xfrm>
          <a:prstGeom prst="rect">
            <a:avLst/>
          </a:prstGeom>
          <a:noFill/>
          <a:ln w="25400">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 name="Rectangle 7"/>
          <p:cNvSpPr/>
          <p:nvPr/>
        </p:nvSpPr>
        <p:spPr bwMode="auto">
          <a:xfrm>
            <a:off x="973152" y="3903756"/>
            <a:ext cx="6499701" cy="321412"/>
          </a:xfrm>
          <a:prstGeom prst="rect">
            <a:avLst/>
          </a:prstGeom>
          <a:noFill/>
          <a:ln w="25400">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9" name="Rectangle 8"/>
          <p:cNvSpPr/>
          <p:nvPr/>
        </p:nvSpPr>
        <p:spPr bwMode="auto">
          <a:xfrm>
            <a:off x="973152" y="4225167"/>
            <a:ext cx="9139839" cy="336935"/>
          </a:xfrm>
          <a:prstGeom prst="rect">
            <a:avLst/>
          </a:prstGeom>
          <a:noFill/>
          <a:ln w="25400">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0" name="Rectangle 9"/>
          <p:cNvSpPr/>
          <p:nvPr/>
        </p:nvSpPr>
        <p:spPr bwMode="auto">
          <a:xfrm>
            <a:off x="973152" y="4562103"/>
            <a:ext cx="6499701" cy="321412"/>
          </a:xfrm>
          <a:prstGeom prst="rect">
            <a:avLst/>
          </a:prstGeom>
          <a:noFill/>
          <a:ln w="25400">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1" name="Rectangle 10"/>
          <p:cNvSpPr/>
          <p:nvPr/>
        </p:nvSpPr>
        <p:spPr bwMode="auto">
          <a:xfrm>
            <a:off x="973152" y="5244491"/>
            <a:ext cx="6499701" cy="321412"/>
          </a:xfrm>
          <a:prstGeom prst="rect">
            <a:avLst/>
          </a:prstGeom>
          <a:noFill/>
          <a:ln w="25400">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2" name="Rectangle 11"/>
          <p:cNvSpPr/>
          <p:nvPr/>
        </p:nvSpPr>
        <p:spPr bwMode="auto">
          <a:xfrm>
            <a:off x="973150" y="1887705"/>
            <a:ext cx="6499701" cy="321412"/>
          </a:xfrm>
          <a:prstGeom prst="rect">
            <a:avLst/>
          </a:prstGeom>
          <a:noFill/>
          <a:ln w="25400">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99992629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8"/>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9"/>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0"/>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P spid="5" grpId="1" animBg="1"/>
      <p:bldP spid="7" grpId="0" animBg="1"/>
      <p:bldP spid="7" grpId="1" animBg="1"/>
      <p:bldP spid="8" grpId="0" animBg="1"/>
      <p:bldP spid="8" grpId="1" animBg="1"/>
      <p:bldP spid="9" grpId="0" animBg="1"/>
      <p:bldP spid="9" grpId="1" animBg="1"/>
      <p:bldP spid="10" grpId="0" animBg="1"/>
      <p:bldP spid="10" grpId="1" animBg="1"/>
      <p:bldP spid="11" grpId="0" animBg="1"/>
      <p:bldP spid="12" grpId="0" animBg="1"/>
      <p:bldP spid="1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03585" y="2060812"/>
            <a:ext cx="10105697" cy="2582790"/>
          </a:xfrm>
        </p:spPr>
        <p:txBody>
          <a:bodyPr>
            <a:noAutofit/>
          </a:bodyPr>
          <a:lstStyle/>
          <a:p>
            <a:pPr algn="ctr"/>
            <a:r>
              <a:rPr lang="en-US" dirty="0" smtClean="0">
                <a:latin typeface="Segoe UI Light" pitchFamily="34" charset="0"/>
              </a:rPr>
              <a:t>Take </a:t>
            </a:r>
            <a:r>
              <a:rPr lang="en-US" dirty="0">
                <a:latin typeface="Segoe UI Light" pitchFamily="34" charset="0"/>
              </a:rPr>
              <a:t>your </a:t>
            </a:r>
            <a:r>
              <a:rPr lang="en-US" dirty="0" smtClean="0">
                <a:latin typeface="Segoe UI Light" pitchFamily="34" charset="0"/>
              </a:rPr>
              <a:t>Metro style </a:t>
            </a:r>
            <a:r>
              <a:rPr lang="en-US" dirty="0">
                <a:latin typeface="Segoe UI Light" pitchFamily="34" charset="0"/>
              </a:rPr>
              <a:t>media </a:t>
            </a:r>
            <a:r>
              <a:rPr lang="en-US" dirty="0" smtClean="0">
                <a:latin typeface="Segoe UI Light" pitchFamily="34" charset="0"/>
              </a:rPr>
              <a:t>app </a:t>
            </a:r>
            <a:r>
              <a:rPr lang="en-US" dirty="0">
                <a:latin typeface="Segoe UI Light" pitchFamily="34" charset="0"/>
              </a:rPr>
              <a:t>to the next </a:t>
            </a:r>
            <a:r>
              <a:rPr lang="en-US" dirty="0" smtClean="0">
                <a:latin typeface="Segoe UI Light" pitchFamily="34" charset="0"/>
              </a:rPr>
              <a:t>level: </a:t>
            </a:r>
            <a:br>
              <a:rPr lang="en-US" dirty="0" smtClean="0">
                <a:latin typeface="Segoe UI Light" pitchFamily="34" charset="0"/>
              </a:rPr>
            </a:br>
            <a:r>
              <a:rPr lang="en-US" dirty="0">
                <a:latin typeface="Segoe UI Light" pitchFamily="34" charset="0"/>
              </a:rPr>
              <a:t>Use Media from </a:t>
            </a:r>
            <a:r>
              <a:rPr lang="en-US" dirty="0" smtClean="0">
                <a:latin typeface="Segoe UI Light" pitchFamily="34" charset="0"/>
              </a:rPr>
              <a:t>Anywhere</a:t>
            </a:r>
            <a:endParaRPr lang="en-US" dirty="0">
              <a:latin typeface="+mn-lt"/>
            </a:endParaRPr>
          </a:p>
        </p:txBody>
      </p:sp>
    </p:spTree>
    <p:extLst>
      <p:ext uri="{BB962C8B-B14F-4D97-AF65-F5344CB8AC3E}">
        <p14:creationId xmlns:p14="http://schemas.microsoft.com/office/powerpoint/2010/main" val="9447256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libraries</a:t>
            </a:r>
            <a:endParaRPr lang="en-US" dirty="0"/>
          </a:p>
        </p:txBody>
      </p:sp>
      <p:sp>
        <p:nvSpPr>
          <p:cNvPr id="5" name="Text Placeholder 4"/>
          <p:cNvSpPr>
            <a:spLocks noGrp="1"/>
          </p:cNvSpPr>
          <p:nvPr>
            <p:ph type="body" sz="quarter" idx="10"/>
          </p:nvPr>
        </p:nvSpPr>
        <p:spPr/>
        <p:txBody>
          <a:bodyPr/>
          <a:lstStyle/>
          <a:p>
            <a:r>
              <a:rPr lang="en-US" dirty="0" smtClean="0">
                <a:latin typeface="Segoe UI Light" pitchFamily="34" charset="0"/>
              </a:rPr>
              <a:t>Storage Pickers</a:t>
            </a:r>
          </a:p>
          <a:p>
            <a:pPr lvl="1"/>
            <a:r>
              <a:rPr lang="en-US" dirty="0"/>
              <a:t>Access the user’s libraries (with their permission). </a:t>
            </a:r>
          </a:p>
          <a:p>
            <a:pPr lvl="0"/>
            <a:endParaRPr lang="en-US" sz="800" dirty="0"/>
          </a:p>
          <a:p>
            <a:pPr lvl="1"/>
            <a:r>
              <a:rPr lang="en-US" dirty="0" err="1">
                <a:latin typeface="Consolas" pitchFamily="49" charset="0"/>
                <a:cs typeface="Consolas" pitchFamily="49" charset="0"/>
              </a:rPr>
              <a:t>Windows.Storage.Pickers</a:t>
            </a:r>
            <a:r>
              <a:rPr lang="en-US" dirty="0"/>
              <a:t> enables users to pick one or more files from their libraries.</a:t>
            </a:r>
            <a:endParaRPr lang="en-US" dirty="0">
              <a:gradFill>
                <a:gsLst>
                  <a:gs pos="0">
                    <a:srgbClr val="FFFFFF"/>
                  </a:gs>
                  <a:gs pos="100000">
                    <a:srgbClr val="FFFFFF"/>
                  </a:gs>
                </a:gsLst>
                <a:lin ang="5400000" scaled="0"/>
              </a:gradFill>
              <a:latin typeface="Segoe UI Light" pitchFamily="34" charset="0"/>
            </a:endParaRPr>
          </a:p>
          <a:p>
            <a:r>
              <a:rPr lang="en-US" dirty="0" err="1" smtClean="0">
                <a:solidFill>
                  <a:schemeClr val="tx1"/>
                </a:solidFill>
                <a:latin typeface="Segoe UI Light" pitchFamily="34" charset="0"/>
              </a:rPr>
              <a:t>Listview</a:t>
            </a:r>
            <a:endParaRPr lang="en-US" dirty="0" smtClean="0">
              <a:solidFill>
                <a:schemeClr val="tx1"/>
              </a:solidFill>
              <a:latin typeface="Segoe UI Light" pitchFamily="34" charset="0"/>
            </a:endParaRPr>
          </a:p>
          <a:p>
            <a:pPr lvl="1"/>
            <a:r>
              <a:rPr lang="en-US" dirty="0" err="1" smtClean="0">
                <a:solidFill>
                  <a:srgbClr val="FFFFFF"/>
                </a:solidFill>
                <a:latin typeface="Consolas" pitchFamily="49" charset="0"/>
                <a:cs typeface="Consolas" pitchFamily="49" charset="0"/>
              </a:rPr>
              <a:t>WinJS.UI.ListView</a:t>
            </a:r>
            <a:r>
              <a:rPr lang="en-US" dirty="0" smtClean="0">
                <a:solidFill>
                  <a:srgbClr val="FFFFFF"/>
                </a:solidFill>
                <a:latin typeface="Segoe UI Light" pitchFamily="34" charset="0"/>
              </a:rPr>
              <a:t> allows </a:t>
            </a:r>
            <a:r>
              <a:rPr lang="en-US" dirty="0">
                <a:solidFill>
                  <a:srgbClr val="FFFFFF"/>
                </a:solidFill>
                <a:latin typeface="Segoe UI Light" pitchFamily="34" charset="0"/>
              </a:rPr>
              <a:t>you to easily visualize the user’s data in the Metro UI. </a:t>
            </a:r>
          </a:p>
          <a:p>
            <a:r>
              <a:rPr lang="en-US" dirty="0" smtClean="0">
                <a:solidFill>
                  <a:schemeClr val="tx1"/>
                </a:solidFill>
                <a:latin typeface="Segoe UI Light" pitchFamily="34" charset="0"/>
              </a:rPr>
              <a:t>File Properties</a:t>
            </a:r>
          </a:p>
          <a:p>
            <a:pPr lvl="1"/>
            <a:r>
              <a:rPr lang="en-US" dirty="0" err="1" smtClean="0">
                <a:solidFill>
                  <a:srgbClr val="FFFFFF"/>
                </a:solidFill>
                <a:latin typeface="Consolas" pitchFamily="49" charset="0"/>
                <a:cs typeface="Consolas" pitchFamily="49" charset="0"/>
              </a:rPr>
              <a:t>Windows.Storage.FileProperties</a:t>
            </a:r>
            <a:r>
              <a:rPr lang="en-US" dirty="0" smtClean="0">
                <a:solidFill>
                  <a:srgbClr val="FFFFFF"/>
                </a:solidFill>
                <a:latin typeface="Consolas" pitchFamily="49" charset="0"/>
                <a:cs typeface="Consolas" pitchFamily="49" charset="0"/>
              </a:rPr>
              <a:t> </a:t>
            </a:r>
            <a:r>
              <a:rPr lang="en-US" dirty="0">
                <a:solidFill>
                  <a:srgbClr val="FFFFFF"/>
                </a:solidFill>
                <a:latin typeface="Segoe UI Light" pitchFamily="34" charset="0"/>
              </a:rPr>
              <a:t>give you easy access to a rich set of media related file </a:t>
            </a:r>
            <a:r>
              <a:rPr lang="en-US" dirty="0" smtClean="0">
                <a:solidFill>
                  <a:srgbClr val="FFFFFF"/>
                </a:solidFill>
                <a:latin typeface="Segoe UI Light" pitchFamily="34" charset="0"/>
              </a:rPr>
              <a:t>properties</a:t>
            </a:r>
            <a:endParaRPr lang="en-US" dirty="0">
              <a:solidFill>
                <a:srgbClr val="FFFFFF"/>
              </a:solidFill>
              <a:latin typeface="Segoe UI Light" pitchFamily="34" charset="0"/>
            </a:endParaRPr>
          </a:p>
        </p:txBody>
      </p:sp>
    </p:spTree>
    <p:extLst>
      <p:ext uri="{BB962C8B-B14F-4D97-AF65-F5344CB8AC3E}">
        <p14:creationId xmlns:p14="http://schemas.microsoft.com/office/powerpoint/2010/main" val="322392121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gradFill flip="none" rotWithShape="1">
                  <a:gsLst>
                    <a:gs pos="0">
                      <a:schemeClr val="tx1"/>
                    </a:gs>
                    <a:gs pos="86000">
                      <a:schemeClr val="tx1"/>
                    </a:gs>
                  </a:gsLst>
                  <a:lin ang="5400000" scaled="0"/>
                  <a:tileRect/>
                </a:gradFill>
                <a:latin typeface="Segoe UI Light" pitchFamily="34" charset="0"/>
                <a:cs typeface="Segoe UI Light" pitchFamily="34" charset="0"/>
              </a:rPr>
              <a:t>Visualizing the User’s Video </a:t>
            </a:r>
            <a:r>
              <a:rPr lang="en-US" dirty="0" smtClean="0">
                <a:gradFill flip="none" rotWithShape="1">
                  <a:gsLst>
                    <a:gs pos="0">
                      <a:schemeClr val="tx1"/>
                    </a:gs>
                    <a:gs pos="86000">
                      <a:schemeClr val="tx1"/>
                    </a:gs>
                  </a:gsLst>
                  <a:lin ang="5400000" scaled="0"/>
                  <a:tileRect/>
                </a:gradFill>
                <a:latin typeface="Segoe UI Light" pitchFamily="34" charset="0"/>
                <a:cs typeface="Segoe UI Light" pitchFamily="34" charset="0"/>
              </a:rPr>
              <a:t>Library</a:t>
            </a:r>
            <a:endParaRPr lang="en-US" dirty="0">
              <a:gradFill flip="none" rotWithShape="1">
                <a:gsLst>
                  <a:gs pos="0">
                    <a:schemeClr val="tx1"/>
                  </a:gs>
                  <a:gs pos="86000">
                    <a:schemeClr val="tx1"/>
                  </a:gs>
                </a:gsLst>
                <a:lin ang="5400000" scaled="0"/>
                <a:tileRect/>
              </a:gradFill>
              <a:latin typeface="Segoe UI Light" pitchFamily="34" charset="0"/>
              <a:cs typeface="Segoe UI Light" pitchFamily="34" charset="0"/>
            </a:endParaRPr>
          </a:p>
        </p:txBody>
      </p:sp>
      <p:sp>
        <p:nvSpPr>
          <p:cNvPr id="3" name="Subtitle 2"/>
          <p:cNvSpPr>
            <a:spLocks noGrp="1"/>
          </p:cNvSpPr>
          <p:nvPr>
            <p:ph type="subTitle" idx="1"/>
          </p:nvPr>
        </p:nvSpPr>
        <p:spPr/>
        <p:txBody>
          <a:bodyPr/>
          <a:lstStyle/>
          <a:p>
            <a:pPr marL="457200" indent="-457200">
              <a:buSzPct val="90000"/>
              <a:buFont typeface="Arial" pitchFamily="34" charset="0"/>
              <a:buChar char="•"/>
            </a:pPr>
            <a:r>
              <a:rPr lang="en-US" sz="2800" dirty="0" smtClean="0">
                <a:latin typeface="Segoe UI Light" pitchFamily="34" charset="0"/>
                <a:cs typeface="Segoe UI Light" pitchFamily="34" charset="0"/>
              </a:rPr>
              <a:t>Using the </a:t>
            </a:r>
            <a:r>
              <a:rPr lang="en-US" sz="2800" dirty="0" err="1">
                <a:latin typeface="Segoe UI Light" pitchFamily="34" charset="0"/>
                <a:cs typeface="Segoe UI Light" pitchFamily="34" charset="0"/>
              </a:rPr>
              <a:t>ListView</a:t>
            </a:r>
            <a:r>
              <a:rPr lang="en-US" sz="2800" dirty="0">
                <a:latin typeface="Segoe UI Light" pitchFamily="34" charset="0"/>
                <a:cs typeface="Segoe UI Light" pitchFamily="34" charset="0"/>
              </a:rPr>
              <a:t> control to visualize the </a:t>
            </a:r>
            <a:r>
              <a:rPr lang="en-US" sz="2800" dirty="0" smtClean="0">
                <a:latin typeface="Segoe UI Light" pitchFamily="34" charset="0"/>
                <a:cs typeface="Segoe UI Light" pitchFamily="34" charset="0"/>
              </a:rPr>
              <a:t>user’s video </a:t>
            </a:r>
            <a:r>
              <a:rPr lang="en-US" sz="2800" dirty="0">
                <a:latin typeface="Segoe UI Light" pitchFamily="34" charset="0"/>
                <a:cs typeface="Segoe UI Light" pitchFamily="34" charset="0"/>
              </a:rPr>
              <a:t>library</a:t>
            </a:r>
          </a:p>
          <a:p>
            <a:pPr marL="457200" indent="-457200">
              <a:buFont typeface="Arial" pitchFamily="34" charset="0"/>
              <a:buChar char="•"/>
            </a:pPr>
            <a:endParaRPr lang="en-US" dirty="0" smtClean="0">
              <a:latin typeface="Segoe UI Light" pitchFamily="34" charset="0"/>
              <a:cs typeface="Segoe UI Light" pitchFamily="34" charset="0"/>
            </a:endParaRPr>
          </a:p>
        </p:txBody>
      </p:sp>
      <p:sp>
        <p:nvSpPr>
          <p:cNvPr id="4" name="Text Placeholder 3"/>
          <p:cNvSpPr>
            <a:spLocks noGrp="1"/>
          </p:cNvSpPr>
          <p:nvPr>
            <p:ph type="body" sz="quarter" idx="10"/>
          </p:nvPr>
        </p:nvSpPr>
        <p:spPr/>
        <p:txBody>
          <a:bodyPr/>
          <a:lstStyle/>
          <a:p>
            <a:r>
              <a:rPr lang="en-US" dirty="0">
                <a:latin typeface="Segoe UI Semibold" pitchFamily="34" charset="0"/>
              </a:rPr>
              <a:t>d</a:t>
            </a:r>
            <a:r>
              <a:rPr lang="en-US" dirty="0" smtClean="0">
                <a:latin typeface="Segoe UI Semibold" pitchFamily="34" charset="0"/>
              </a:rPr>
              <a:t>emo</a:t>
            </a:r>
            <a:endParaRPr lang="en-US" dirty="0">
              <a:latin typeface="Segoe UI Semibold" pitchFamily="34" charset="0"/>
            </a:endParaRPr>
          </a:p>
        </p:txBody>
      </p:sp>
    </p:spTree>
    <p:extLst>
      <p:ext uri="{BB962C8B-B14F-4D97-AF65-F5344CB8AC3E}">
        <p14:creationId xmlns:p14="http://schemas.microsoft.com/office/powerpoint/2010/main" val="344135837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local libraries</a:t>
            </a:r>
            <a:endParaRPr lang="en-US" dirty="0"/>
          </a:p>
        </p:txBody>
      </p:sp>
      <p:sp>
        <p:nvSpPr>
          <p:cNvPr id="3" name="Content Placeholder 2"/>
          <p:cNvSpPr>
            <a:spLocks noGrp="1"/>
          </p:cNvSpPr>
          <p:nvPr>
            <p:ph type="body" sz="quarter" idx="10"/>
          </p:nvPr>
        </p:nvSpPr>
        <p:spPr/>
        <p:txBody>
          <a:bodyPr>
            <a:noAutofit/>
          </a:bodyPr>
          <a:lstStyle/>
          <a:p>
            <a:pPr marL="463550" lvl="1" indent="-463550"/>
            <a:r>
              <a:rPr lang="en-US" sz="4000" dirty="0" smtClean="0"/>
              <a:t>Use the </a:t>
            </a:r>
            <a:r>
              <a:rPr lang="en-US" sz="4000" dirty="0" err="1" smtClean="0">
                <a:latin typeface="Consolas" pitchFamily="49" charset="0"/>
                <a:cs typeface="Consolas" pitchFamily="49" charset="0"/>
              </a:rPr>
              <a:t>Windows.Storage.Pickers</a:t>
            </a:r>
            <a:r>
              <a:rPr lang="en-US" sz="4000" dirty="0">
                <a:latin typeface="Consolas" pitchFamily="49" charset="0"/>
                <a:cs typeface="Consolas" pitchFamily="49" charset="0"/>
              </a:rPr>
              <a:t> </a:t>
            </a:r>
            <a:r>
              <a:rPr lang="en-US" sz="4000" dirty="0" smtClean="0"/>
              <a:t>to let the user pick one or multiple files</a:t>
            </a:r>
          </a:p>
          <a:p>
            <a:pPr marL="463550" lvl="1" indent="-463550"/>
            <a:r>
              <a:rPr lang="en-US" sz="4000" dirty="0" smtClean="0"/>
              <a:t>Use the </a:t>
            </a:r>
            <a:r>
              <a:rPr lang="en-US" sz="4000" dirty="0" err="1">
                <a:solidFill>
                  <a:srgbClr val="FFFFFF"/>
                </a:solidFill>
                <a:latin typeface="Consolas" pitchFamily="49" charset="0"/>
                <a:cs typeface="Consolas" pitchFamily="49" charset="0"/>
              </a:rPr>
              <a:t>WinJS.UI.ListView</a:t>
            </a:r>
            <a:r>
              <a:rPr lang="en-US" sz="4000" dirty="0">
                <a:solidFill>
                  <a:srgbClr val="FFFFFF"/>
                </a:solidFill>
                <a:latin typeface="Segoe UI Light" pitchFamily="34" charset="0"/>
              </a:rPr>
              <a:t> </a:t>
            </a:r>
            <a:r>
              <a:rPr lang="en-US" sz="4000" dirty="0" smtClean="0">
                <a:solidFill>
                  <a:srgbClr val="FFFFFF"/>
                </a:solidFill>
                <a:latin typeface="Segoe UI Light" pitchFamily="34" charset="0"/>
              </a:rPr>
              <a:t>control </a:t>
            </a:r>
            <a:r>
              <a:rPr lang="en-US" sz="4000" dirty="0" smtClean="0"/>
              <a:t>to visualize the user’s libraries in your app</a:t>
            </a:r>
            <a:endParaRPr lang="en-US" sz="4000" dirty="0"/>
          </a:p>
          <a:p>
            <a:pPr marL="463550" lvl="1" indent="-463550"/>
            <a:r>
              <a:rPr lang="en-US" sz="4000" dirty="0" smtClean="0"/>
              <a:t>… don’t forget to declare the right library capability or else you will catch an access denied exception</a:t>
            </a:r>
          </a:p>
          <a:p>
            <a:pPr lvl="2"/>
            <a:endParaRPr lang="en-US" sz="3200" b="1" dirty="0" smtClean="0"/>
          </a:p>
          <a:p>
            <a:endParaRPr lang="en-US" sz="1800" dirty="0"/>
          </a:p>
          <a:p>
            <a:endParaRPr lang="en-US" sz="3600" dirty="0"/>
          </a:p>
        </p:txBody>
      </p:sp>
    </p:spTree>
    <p:extLst>
      <p:ext uri="{BB962C8B-B14F-4D97-AF65-F5344CB8AC3E}">
        <p14:creationId xmlns:p14="http://schemas.microsoft.com/office/powerpoint/2010/main" val="137528934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03585" y="2060812"/>
            <a:ext cx="10105697" cy="2582790"/>
          </a:xfrm>
        </p:spPr>
        <p:txBody>
          <a:bodyPr>
            <a:noAutofit/>
          </a:bodyPr>
          <a:lstStyle/>
          <a:p>
            <a:pPr algn="ctr"/>
            <a:r>
              <a:rPr lang="en-US" dirty="0" smtClean="0">
                <a:latin typeface="Segoe UI Light" pitchFamily="34" charset="0"/>
              </a:rPr>
              <a:t>Take </a:t>
            </a:r>
            <a:r>
              <a:rPr lang="en-US" dirty="0">
                <a:latin typeface="Segoe UI Light" pitchFamily="34" charset="0"/>
              </a:rPr>
              <a:t>your </a:t>
            </a:r>
            <a:r>
              <a:rPr lang="en-US" dirty="0" smtClean="0">
                <a:latin typeface="Segoe UI Light" pitchFamily="34" charset="0"/>
              </a:rPr>
              <a:t>Metro style </a:t>
            </a:r>
            <a:r>
              <a:rPr lang="en-US" dirty="0">
                <a:latin typeface="Segoe UI Light" pitchFamily="34" charset="0"/>
              </a:rPr>
              <a:t>media </a:t>
            </a:r>
            <a:r>
              <a:rPr lang="en-US" dirty="0" smtClean="0">
                <a:latin typeface="Segoe UI Light" pitchFamily="34" charset="0"/>
              </a:rPr>
              <a:t>app </a:t>
            </a:r>
            <a:r>
              <a:rPr lang="en-US" dirty="0">
                <a:latin typeface="Segoe UI Light" pitchFamily="34" charset="0"/>
              </a:rPr>
              <a:t>to the next </a:t>
            </a:r>
            <a:r>
              <a:rPr lang="en-US" dirty="0" smtClean="0">
                <a:latin typeface="Segoe UI Light" pitchFamily="34" charset="0"/>
              </a:rPr>
              <a:t>level: </a:t>
            </a:r>
            <a:br>
              <a:rPr lang="en-US" dirty="0" smtClean="0">
                <a:latin typeface="Segoe UI Light" pitchFamily="34" charset="0"/>
              </a:rPr>
            </a:br>
            <a:r>
              <a:rPr lang="en-US" dirty="0" smtClean="0">
                <a:latin typeface="+mn-lt"/>
              </a:rPr>
              <a:t>Enhance </a:t>
            </a:r>
            <a:r>
              <a:rPr lang="en-US" dirty="0">
                <a:latin typeface="+mn-lt"/>
              </a:rPr>
              <a:t>the Media Experience</a:t>
            </a:r>
          </a:p>
        </p:txBody>
      </p:sp>
    </p:spTree>
    <p:extLst>
      <p:ext uri="{BB962C8B-B14F-4D97-AF65-F5344CB8AC3E}">
        <p14:creationId xmlns:p14="http://schemas.microsoft.com/office/powerpoint/2010/main" val="219499386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m</a:t>
            </a:r>
            <a:r>
              <a:rPr lang="en-US" dirty="0" smtClean="0"/>
              <a:t>edia</a:t>
            </a:r>
            <a:endParaRPr lang="en-US" dirty="0"/>
          </a:p>
        </p:txBody>
      </p:sp>
      <p:sp>
        <p:nvSpPr>
          <p:cNvPr id="6" name="Text Placeholder 5"/>
          <p:cNvSpPr>
            <a:spLocks noGrp="1"/>
          </p:cNvSpPr>
          <p:nvPr>
            <p:ph type="body" sz="quarter" idx="10"/>
          </p:nvPr>
        </p:nvSpPr>
        <p:spPr>
          <a:xfrm>
            <a:off x="519114" y="1447800"/>
            <a:ext cx="11149012" cy="2856167"/>
          </a:xfrm>
        </p:spPr>
        <p:txBody>
          <a:bodyPr/>
          <a:lstStyle/>
          <a:p>
            <a:r>
              <a:rPr lang="en-US" dirty="0"/>
              <a:t>Media playback is managed automatically by Windows M</a:t>
            </a:r>
            <a:r>
              <a:rPr lang="en-US" dirty="0" smtClean="0"/>
              <a:t>etro </a:t>
            </a:r>
            <a:r>
              <a:rPr lang="en-US" dirty="0"/>
              <a:t>so that users can focus on </a:t>
            </a:r>
            <a:r>
              <a:rPr lang="en-US" dirty="0" smtClean="0"/>
              <a:t>enjoying </a:t>
            </a:r>
            <a:r>
              <a:rPr lang="en-US" dirty="0"/>
              <a:t>their </a:t>
            </a:r>
            <a:r>
              <a:rPr lang="en-US" dirty="0" smtClean="0"/>
              <a:t>media</a:t>
            </a:r>
            <a:endParaRPr lang="en-US" sz="2400" dirty="0"/>
          </a:p>
          <a:p>
            <a:pPr marL="460375" lvl="1" indent="-460375"/>
            <a:r>
              <a:rPr lang="en-US" sz="3200" dirty="0"/>
              <a:t>Playback is predictable and consistent as apps go into the background and other apps start playing media</a:t>
            </a:r>
          </a:p>
          <a:p>
            <a:pPr marL="460375" lvl="1" indent="-460375"/>
            <a:r>
              <a:rPr lang="en-US" sz="3200" dirty="0"/>
              <a:t>Real </a:t>
            </a:r>
            <a:r>
              <a:rPr lang="en-US" sz="3200" dirty="0" smtClean="0"/>
              <a:t>time </a:t>
            </a:r>
            <a:r>
              <a:rPr lang="en-US" sz="3200" dirty="0"/>
              <a:t>c</a:t>
            </a:r>
            <a:r>
              <a:rPr lang="en-US" sz="3200" dirty="0" smtClean="0"/>
              <a:t>ommunication</a:t>
            </a:r>
            <a:r>
              <a:rPr lang="en-US" sz="3200" dirty="0"/>
              <a:t>, </a:t>
            </a:r>
            <a:r>
              <a:rPr lang="en-US" sz="3200" dirty="0" smtClean="0"/>
              <a:t>alerts </a:t>
            </a:r>
            <a:r>
              <a:rPr lang="en-US" sz="3200" dirty="0"/>
              <a:t>and sound effects take priority over entertainment</a:t>
            </a:r>
          </a:p>
        </p:txBody>
      </p:sp>
    </p:spTree>
    <p:extLst>
      <p:ext uri="{BB962C8B-B14F-4D97-AF65-F5344CB8AC3E}">
        <p14:creationId xmlns:p14="http://schemas.microsoft.com/office/powerpoint/2010/main" val="67654132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gradFill flip="none" rotWithShape="1">
                  <a:gsLst>
                    <a:gs pos="0">
                      <a:schemeClr val="tx1"/>
                    </a:gs>
                    <a:gs pos="86000">
                      <a:schemeClr val="tx1"/>
                    </a:gs>
                  </a:gsLst>
                  <a:lin ang="5400000" scaled="0"/>
                  <a:tileRect/>
                </a:gradFill>
                <a:ea typeface="Segoe UI Semibold" pitchFamily="34" charset="0"/>
                <a:cs typeface="Segoe UI Semibold" pitchFamily="34" charset="0"/>
              </a:rPr>
              <a:t>Media </a:t>
            </a:r>
            <a:r>
              <a:rPr lang="en-US" dirty="0">
                <a:ea typeface="Segoe UI Semibold" pitchFamily="34" charset="0"/>
                <a:cs typeface="Segoe UI Semibold" pitchFamily="34" charset="0"/>
              </a:rPr>
              <a:t>F</a:t>
            </a:r>
            <a:r>
              <a:rPr lang="en-US" dirty="0" smtClean="0">
                <a:gradFill flip="none" rotWithShape="1">
                  <a:gsLst>
                    <a:gs pos="0">
                      <a:schemeClr val="tx1"/>
                    </a:gs>
                    <a:gs pos="86000">
                      <a:schemeClr val="tx1"/>
                    </a:gs>
                  </a:gsLst>
                  <a:lin ang="5400000" scaled="0"/>
                  <a:tileRect/>
                </a:gradFill>
                <a:ea typeface="Segoe UI Semibold" pitchFamily="34" charset="0"/>
                <a:cs typeface="Segoe UI Semibold" pitchFamily="34" charset="0"/>
              </a:rPr>
              <a:t>ocus</a:t>
            </a:r>
            <a:endParaRPr lang="en-US" dirty="0">
              <a:gradFill flip="none" rotWithShape="1">
                <a:gsLst>
                  <a:gs pos="0">
                    <a:schemeClr val="tx1"/>
                  </a:gs>
                  <a:gs pos="86000">
                    <a:schemeClr val="tx1"/>
                  </a:gs>
                </a:gsLst>
                <a:lin ang="5400000" scaled="0"/>
                <a:tileRect/>
              </a:gradFill>
              <a:ea typeface="Segoe UI Semibold" pitchFamily="34" charset="0"/>
              <a:cs typeface="Segoe UI Semibold" pitchFamily="34" charset="0"/>
            </a:endParaRPr>
          </a:p>
        </p:txBody>
      </p:sp>
      <p:sp>
        <p:nvSpPr>
          <p:cNvPr id="3" name="Text Placeholder 2"/>
          <p:cNvSpPr>
            <a:spLocks noGrp="1"/>
          </p:cNvSpPr>
          <p:nvPr>
            <p:ph type="body" sz="quarter" idx="10"/>
          </p:nvPr>
        </p:nvSpPr>
        <p:spPr>
          <a:xfrm>
            <a:off x="519114" y="1447800"/>
            <a:ext cx="11149012" cy="3053144"/>
          </a:xfrm>
        </p:spPr>
        <p:txBody>
          <a:bodyPr/>
          <a:lstStyle/>
          <a:p>
            <a:pPr marL="463550" lvl="1" indent="-463550">
              <a:buSzPct val="90000"/>
            </a:pPr>
            <a:r>
              <a:rPr lang="en-US" sz="3200" dirty="0">
                <a:gradFill>
                  <a:gsLst>
                    <a:gs pos="0">
                      <a:schemeClr val="tx1"/>
                    </a:gs>
                    <a:gs pos="86000">
                      <a:schemeClr val="tx1"/>
                    </a:gs>
                  </a:gsLst>
                  <a:lin ang="5400000" scaled="0"/>
                </a:gradFill>
                <a:latin typeface="Segoe UI Light" pitchFamily="34" charset="0"/>
                <a:cs typeface="Segoe UI Light" pitchFamily="34" charset="0"/>
              </a:rPr>
              <a:t>When an app has Media Focus, it can play and be heard</a:t>
            </a:r>
            <a:r>
              <a:rPr lang="en-US" sz="3200" dirty="0" smtClean="0">
                <a:gradFill>
                  <a:gsLst>
                    <a:gs pos="0">
                      <a:schemeClr val="tx1"/>
                    </a:gs>
                    <a:gs pos="86000">
                      <a:schemeClr val="tx1"/>
                    </a:gs>
                  </a:gsLst>
                  <a:lin ang="5400000" scaled="0"/>
                </a:gradFill>
                <a:latin typeface="Segoe UI Light" pitchFamily="34" charset="0"/>
                <a:cs typeface="Segoe UI Light" pitchFamily="34" charset="0"/>
              </a:rPr>
              <a:t>.</a:t>
            </a:r>
          </a:p>
          <a:p>
            <a:pPr marL="463550" lvl="1" indent="-463550">
              <a:buSzPct val="90000"/>
            </a:pPr>
            <a:r>
              <a:rPr lang="en-US" sz="3200" dirty="0" smtClean="0">
                <a:gradFill>
                  <a:gsLst>
                    <a:gs pos="0">
                      <a:schemeClr val="tx1"/>
                    </a:gs>
                    <a:gs pos="86000">
                      <a:schemeClr val="tx1"/>
                    </a:gs>
                  </a:gsLst>
                  <a:lin ang="5400000" scaled="0"/>
                </a:gradFill>
                <a:latin typeface="Segoe UI Light" pitchFamily="34" charset="0"/>
                <a:cs typeface="Segoe UI Light" pitchFamily="34" charset="0"/>
              </a:rPr>
              <a:t>If </a:t>
            </a:r>
            <a:r>
              <a:rPr lang="en-US" sz="3200" dirty="0">
                <a:gradFill>
                  <a:gsLst>
                    <a:gs pos="0">
                      <a:schemeClr val="tx1"/>
                    </a:gs>
                    <a:gs pos="86000">
                      <a:schemeClr val="tx1"/>
                    </a:gs>
                  </a:gsLst>
                  <a:lin ang="5400000" scaled="0"/>
                </a:gradFill>
                <a:latin typeface="Segoe UI Light" pitchFamily="34" charset="0"/>
                <a:cs typeface="Segoe UI Light" pitchFamily="34" charset="0"/>
              </a:rPr>
              <a:t>an app is muted by Windows, it will lose media focus</a:t>
            </a:r>
          </a:p>
          <a:p>
            <a:pPr marL="463550" lvl="1" indent="-463550">
              <a:buSzPct val="90000"/>
            </a:pPr>
            <a:r>
              <a:rPr lang="en-US" sz="3200" dirty="0" smtClean="0">
                <a:gradFill>
                  <a:gsLst>
                    <a:gs pos="0">
                      <a:schemeClr val="tx1"/>
                    </a:gs>
                    <a:gs pos="86000">
                      <a:schemeClr val="tx1"/>
                    </a:gs>
                  </a:gsLst>
                  <a:lin ang="5400000" scaled="0"/>
                </a:gradFill>
                <a:latin typeface="Segoe UI Light" pitchFamily="34" charset="0"/>
                <a:cs typeface="Segoe UI Light" pitchFamily="34" charset="0"/>
              </a:rPr>
              <a:t>As </a:t>
            </a:r>
            <a:r>
              <a:rPr lang="en-US" sz="3200" dirty="0">
                <a:gradFill>
                  <a:gsLst>
                    <a:gs pos="0">
                      <a:schemeClr val="tx1"/>
                    </a:gs>
                    <a:gs pos="86000">
                      <a:schemeClr val="tx1"/>
                    </a:gs>
                  </a:gsLst>
                  <a:lin ang="5400000" scaled="0"/>
                </a:gradFill>
                <a:latin typeface="Segoe UI Light" pitchFamily="34" charset="0"/>
                <a:cs typeface="Segoe UI Light" pitchFamily="34" charset="0"/>
              </a:rPr>
              <a:t>long as an </a:t>
            </a:r>
            <a:r>
              <a:rPr lang="en-US" sz="3200" dirty="0" smtClean="0">
                <a:gradFill>
                  <a:gsLst>
                    <a:gs pos="0">
                      <a:schemeClr val="tx1"/>
                    </a:gs>
                    <a:gs pos="86000">
                      <a:schemeClr val="tx1"/>
                    </a:gs>
                  </a:gsLst>
                  <a:lin ang="5400000" scaled="0"/>
                </a:gradFill>
                <a:latin typeface="Segoe UI Light" pitchFamily="34" charset="0"/>
                <a:cs typeface="Segoe UI Light" pitchFamily="34" charset="0"/>
              </a:rPr>
              <a:t>app </a:t>
            </a:r>
            <a:r>
              <a:rPr lang="en-US" sz="3200" dirty="0">
                <a:gradFill>
                  <a:gsLst>
                    <a:gs pos="0">
                      <a:schemeClr val="tx1"/>
                    </a:gs>
                    <a:gs pos="86000">
                      <a:schemeClr val="tx1"/>
                    </a:gs>
                  </a:gsLst>
                  <a:lin ang="5400000" scaled="0"/>
                </a:gradFill>
                <a:latin typeface="Segoe UI Light" pitchFamily="34" charset="0"/>
                <a:cs typeface="Segoe UI Light" pitchFamily="34" charset="0"/>
              </a:rPr>
              <a:t>has media focus, it will be put on </a:t>
            </a:r>
            <a:r>
              <a:rPr lang="en-US" sz="3200" dirty="0" smtClean="0">
                <a:gradFill>
                  <a:gsLst>
                    <a:gs pos="0">
                      <a:schemeClr val="tx1"/>
                    </a:gs>
                    <a:gs pos="86000">
                      <a:schemeClr val="tx1"/>
                    </a:gs>
                  </a:gsLst>
                  <a:lin ang="5400000" scaled="0"/>
                </a:gradFill>
                <a:latin typeface="Segoe UI Light" pitchFamily="34" charset="0"/>
                <a:cs typeface="Segoe UI Light" pitchFamily="34" charset="0"/>
              </a:rPr>
              <a:t>Windows’ </a:t>
            </a:r>
            <a:r>
              <a:rPr lang="en-US" sz="3200" dirty="0">
                <a:gradFill>
                  <a:gsLst>
                    <a:gs pos="0">
                      <a:schemeClr val="tx1"/>
                    </a:gs>
                    <a:gs pos="86000">
                      <a:schemeClr val="tx1"/>
                    </a:gs>
                  </a:gsLst>
                  <a:lin ang="5400000" scaled="0"/>
                </a:gradFill>
                <a:latin typeface="Segoe UI Light" pitchFamily="34" charset="0"/>
                <a:cs typeface="Segoe UI Light" pitchFamily="34" charset="0"/>
              </a:rPr>
              <a:t>“keep alive” list</a:t>
            </a:r>
          </a:p>
          <a:p>
            <a:pPr marL="463550" lvl="1" indent="-463550">
              <a:buSzPct val="90000"/>
            </a:pPr>
            <a:r>
              <a:rPr lang="en-US" sz="3200" dirty="0">
                <a:gradFill>
                  <a:gsLst>
                    <a:gs pos="0">
                      <a:schemeClr val="tx1"/>
                    </a:gs>
                    <a:gs pos="86000">
                      <a:schemeClr val="tx1"/>
                    </a:gs>
                  </a:gsLst>
                  <a:lin ang="5400000" scaled="0"/>
                </a:gradFill>
                <a:latin typeface="Segoe UI Light" pitchFamily="34" charset="0"/>
                <a:cs typeface="Segoe UI Light" pitchFamily="34" charset="0"/>
              </a:rPr>
              <a:t>As it is losing focus, it will be removed from the “keep alive” list</a:t>
            </a:r>
          </a:p>
          <a:p>
            <a:pPr marL="719917" lvl="1" indent="-342900">
              <a:buSzPct val="90000"/>
            </a:pPr>
            <a:endParaRPr lang="en-US" sz="3200" dirty="0">
              <a:gradFill>
                <a:gsLst>
                  <a:gs pos="0">
                    <a:schemeClr val="tx1"/>
                  </a:gs>
                  <a:gs pos="86000">
                    <a:schemeClr val="tx1"/>
                  </a:gs>
                </a:gsLst>
                <a:lin ang="5400000" scaled="0"/>
              </a:gradFill>
              <a:latin typeface="Segoe UI Light" pitchFamily="34" charset="0"/>
              <a:cs typeface="Segoe UI Light" pitchFamily="34" charset="0"/>
            </a:endParaRPr>
          </a:p>
        </p:txBody>
      </p:sp>
    </p:spTree>
    <p:extLst>
      <p:ext uri="{BB962C8B-B14F-4D97-AF65-F5344CB8AC3E}">
        <p14:creationId xmlns:p14="http://schemas.microsoft.com/office/powerpoint/2010/main" val="21236336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Video app</a:t>
            </a:r>
            <a:r>
              <a:rPr lang="en-US" dirty="0" smtClean="0"/>
              <a:t/>
            </a:r>
            <a:br>
              <a:rPr lang="en-US" dirty="0" smtClean="0"/>
            </a:br>
            <a:endParaRPr lang="en-US" sz="4400" dirty="0"/>
          </a:p>
        </p:txBody>
      </p:sp>
      <p:sp>
        <p:nvSpPr>
          <p:cNvPr id="3" name="Subtitle 2"/>
          <p:cNvSpPr>
            <a:spLocks noGrp="1"/>
          </p:cNvSpPr>
          <p:nvPr>
            <p:ph type="subTitle" idx="1"/>
          </p:nvPr>
        </p:nvSpPr>
        <p:spPr/>
        <p:txBody>
          <a:bodyPr/>
          <a:lstStyle/>
          <a:p>
            <a:pPr marL="457200" indent="-457200">
              <a:buFont typeface="Arial" pitchFamily="34" charset="0"/>
              <a:buChar char="•"/>
            </a:pPr>
            <a:r>
              <a:rPr lang="en-US" dirty="0" smtClean="0"/>
              <a:t>Rich Metro style media app, </a:t>
            </a:r>
            <a:r>
              <a:rPr lang="en-US" dirty="0"/>
              <a:t>c</a:t>
            </a:r>
            <a:r>
              <a:rPr lang="en-US" dirty="0" smtClean="0"/>
              <a:t>ustom video playback controls, local library visualization</a:t>
            </a:r>
          </a:p>
          <a:p>
            <a:pPr marL="457200" indent="-457200">
              <a:buFont typeface="Arial" pitchFamily="34" charset="0"/>
              <a:buChar char="•"/>
            </a:pPr>
            <a:endParaRPr lang="en-US" dirty="0"/>
          </a:p>
        </p:txBody>
      </p:sp>
      <p:sp>
        <p:nvSpPr>
          <p:cNvPr id="4" name="Text Placeholder 3"/>
          <p:cNvSpPr>
            <a:spLocks noGrp="1"/>
          </p:cNvSpPr>
          <p:nvPr>
            <p:ph type="body" sz="quarter" idx="10"/>
          </p:nvPr>
        </p:nvSpPr>
        <p:spPr/>
        <p:txBody>
          <a:bodyPr/>
          <a:lstStyle/>
          <a:p>
            <a:r>
              <a:rPr lang="en-US" dirty="0"/>
              <a:t>d</a:t>
            </a:r>
            <a:r>
              <a:rPr lang="en-US" dirty="0" smtClean="0"/>
              <a:t>emo</a:t>
            </a:r>
            <a:endParaRPr lang="en-US" dirty="0"/>
          </a:p>
        </p:txBody>
      </p:sp>
    </p:spTree>
    <p:extLst>
      <p:ext uri="{BB962C8B-B14F-4D97-AF65-F5344CB8AC3E}">
        <p14:creationId xmlns:p14="http://schemas.microsoft.com/office/powerpoint/2010/main" val="376711770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gradFill flip="none" rotWithShape="1">
                  <a:gsLst>
                    <a:gs pos="0">
                      <a:schemeClr val="tx1"/>
                    </a:gs>
                    <a:gs pos="86000">
                      <a:schemeClr val="tx1"/>
                    </a:gs>
                  </a:gsLst>
                  <a:lin ang="5400000" scaled="0"/>
                  <a:tileRect/>
                </a:gradFill>
                <a:latin typeface="Segoe UI Light" pitchFamily="34" charset="0"/>
                <a:cs typeface="Segoe UI Light" pitchFamily="34" charset="0"/>
              </a:rPr>
              <a:t>Playback Management</a:t>
            </a:r>
            <a:r>
              <a:rPr lang="en-US" dirty="0">
                <a:gradFill flip="none" rotWithShape="1">
                  <a:gsLst>
                    <a:gs pos="0">
                      <a:schemeClr val="tx1"/>
                    </a:gs>
                    <a:gs pos="86000">
                      <a:schemeClr val="tx1"/>
                    </a:gs>
                  </a:gsLst>
                  <a:lin ang="5400000" scaled="0"/>
                  <a:tileRect/>
                </a:gradFill>
                <a:latin typeface="Segoe UI Light" pitchFamily="34" charset="0"/>
                <a:cs typeface="Segoe UI Light" pitchFamily="34" charset="0"/>
              </a:rPr>
              <a:t/>
            </a:r>
            <a:br>
              <a:rPr lang="en-US" dirty="0">
                <a:gradFill flip="none" rotWithShape="1">
                  <a:gsLst>
                    <a:gs pos="0">
                      <a:schemeClr val="tx1"/>
                    </a:gs>
                    <a:gs pos="86000">
                      <a:schemeClr val="tx1"/>
                    </a:gs>
                  </a:gsLst>
                  <a:lin ang="5400000" scaled="0"/>
                  <a:tileRect/>
                </a:gradFill>
                <a:latin typeface="Segoe UI Light" pitchFamily="34" charset="0"/>
                <a:cs typeface="Segoe UI Light" pitchFamily="34" charset="0"/>
              </a:rPr>
            </a:br>
            <a:endParaRPr lang="en-US" dirty="0">
              <a:gradFill flip="none" rotWithShape="1">
                <a:gsLst>
                  <a:gs pos="0">
                    <a:schemeClr val="tx1"/>
                  </a:gs>
                  <a:gs pos="86000">
                    <a:schemeClr val="tx1"/>
                  </a:gs>
                </a:gsLst>
                <a:lin ang="5400000" scaled="0"/>
                <a:tileRect/>
              </a:gradFill>
              <a:latin typeface="Segoe UI Light" pitchFamily="34" charset="0"/>
              <a:cs typeface="Segoe UI Light" pitchFamily="34" charset="0"/>
            </a:endParaRPr>
          </a:p>
        </p:txBody>
      </p:sp>
      <p:sp>
        <p:nvSpPr>
          <p:cNvPr id="3" name="Subtitle 2"/>
          <p:cNvSpPr>
            <a:spLocks noGrp="1"/>
          </p:cNvSpPr>
          <p:nvPr>
            <p:ph type="subTitle" idx="1"/>
          </p:nvPr>
        </p:nvSpPr>
        <p:spPr/>
        <p:txBody>
          <a:bodyPr/>
          <a:lstStyle/>
          <a:p>
            <a:pPr marL="457200" indent="-457200">
              <a:buSzPct val="90000"/>
              <a:buFont typeface="Arial" pitchFamily="34" charset="0"/>
              <a:buChar char="•"/>
            </a:pPr>
            <a:r>
              <a:rPr lang="en-US" sz="2800" dirty="0" smtClean="0">
                <a:latin typeface="Segoe UI Light" pitchFamily="34" charset="0"/>
                <a:cs typeface="Segoe UI Light" pitchFamily="34" charset="0"/>
              </a:rPr>
              <a:t>Use of </a:t>
            </a:r>
            <a:r>
              <a:rPr lang="en-US" sz="2800" dirty="0" err="1" smtClean="0">
                <a:latin typeface="Segoe UI Light" pitchFamily="34" charset="0"/>
                <a:cs typeface="Segoe UI Light" pitchFamily="34" charset="0"/>
              </a:rPr>
              <a:t>msMediaCategory</a:t>
            </a:r>
            <a:endParaRPr lang="en-US" sz="2800" dirty="0" smtClean="0">
              <a:latin typeface="Segoe UI Light" pitchFamily="34" charset="0"/>
              <a:cs typeface="Segoe UI Light" pitchFamily="34" charset="0"/>
            </a:endParaRPr>
          </a:p>
          <a:p>
            <a:pPr marL="457200" indent="-457200">
              <a:buSzPct val="90000"/>
              <a:buFont typeface="Arial" pitchFamily="34" charset="0"/>
              <a:buChar char="•"/>
            </a:pPr>
            <a:r>
              <a:rPr lang="en-US" sz="2800" dirty="0" smtClean="0">
                <a:latin typeface="Segoe UI Light" pitchFamily="34" charset="0"/>
                <a:cs typeface="Segoe UI Light" pitchFamily="34" charset="0"/>
              </a:rPr>
              <a:t>Use of </a:t>
            </a:r>
            <a:r>
              <a:rPr lang="en-US" sz="2800" dirty="0" err="1" smtClean="0">
                <a:latin typeface="Segoe UI Light" pitchFamily="34" charset="0"/>
                <a:cs typeface="Segoe UI Light" pitchFamily="34" charset="0"/>
              </a:rPr>
              <a:t>mediafocus</a:t>
            </a:r>
            <a:r>
              <a:rPr lang="en-US" sz="2800" dirty="0" smtClean="0">
                <a:latin typeface="Segoe UI Light" pitchFamily="34" charset="0"/>
                <a:cs typeface="Segoe UI Light" pitchFamily="34" charset="0"/>
              </a:rPr>
              <a:t> events</a:t>
            </a:r>
            <a:endParaRPr lang="en-US" sz="2800" dirty="0">
              <a:latin typeface="Segoe UI Light" pitchFamily="34" charset="0"/>
              <a:cs typeface="Segoe UI Light" pitchFamily="34" charset="0"/>
            </a:endParaRPr>
          </a:p>
          <a:p>
            <a:pPr marL="457200" indent="-457200">
              <a:buFont typeface="Arial" pitchFamily="34" charset="0"/>
              <a:buChar char="•"/>
            </a:pPr>
            <a:endParaRPr lang="en-US" dirty="0" smtClean="0">
              <a:latin typeface="Segoe UI Light" pitchFamily="34" charset="0"/>
              <a:cs typeface="Segoe UI Light" pitchFamily="34" charset="0"/>
            </a:endParaRPr>
          </a:p>
        </p:txBody>
      </p:sp>
      <p:sp>
        <p:nvSpPr>
          <p:cNvPr id="4" name="Text Placeholder 3"/>
          <p:cNvSpPr>
            <a:spLocks noGrp="1"/>
          </p:cNvSpPr>
          <p:nvPr>
            <p:ph type="body" sz="quarter" idx="10"/>
          </p:nvPr>
        </p:nvSpPr>
        <p:spPr/>
        <p:txBody>
          <a:bodyPr/>
          <a:lstStyle/>
          <a:p>
            <a:r>
              <a:rPr lang="en-US" dirty="0"/>
              <a:t>d</a:t>
            </a:r>
            <a:r>
              <a:rPr lang="en-US" dirty="0" smtClean="0"/>
              <a:t>emo</a:t>
            </a:r>
            <a:endParaRPr lang="en-US" dirty="0"/>
          </a:p>
        </p:txBody>
      </p:sp>
    </p:spTree>
    <p:extLst>
      <p:ext uri="{BB962C8B-B14F-4D97-AF65-F5344CB8AC3E}">
        <p14:creationId xmlns:p14="http://schemas.microsoft.com/office/powerpoint/2010/main" val="67562104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Playing audio in the background</a:t>
            </a:r>
            <a:endParaRPr lang="en-US" dirty="0"/>
          </a:p>
        </p:txBody>
      </p:sp>
      <p:sp>
        <p:nvSpPr>
          <p:cNvPr id="9" name="Content Placeholder 8"/>
          <p:cNvSpPr>
            <a:spLocks noGrp="1"/>
          </p:cNvSpPr>
          <p:nvPr>
            <p:ph sz="half" idx="1"/>
          </p:nvPr>
        </p:nvSpPr>
        <p:spPr>
          <a:xfrm>
            <a:off x="519113" y="1447801"/>
            <a:ext cx="5486400" cy="332399"/>
          </a:xfrm>
        </p:spPr>
        <p:txBody>
          <a:bodyPr lIns="91440"/>
          <a:lstStyle/>
          <a:p>
            <a:pPr marL="0" indent="0">
              <a:buNone/>
            </a:pPr>
            <a:r>
              <a:rPr lang="en-US" sz="2400" dirty="0" smtClean="0"/>
              <a:t>Set the </a:t>
            </a:r>
            <a:r>
              <a:rPr lang="en-US" sz="2400" dirty="0" err="1" smtClean="0"/>
              <a:t>msAudioCategory</a:t>
            </a:r>
            <a:r>
              <a:rPr lang="en-US" sz="2400" dirty="0" smtClean="0"/>
              <a:t> attribute</a:t>
            </a:r>
            <a:endParaRPr lang="en-US" sz="2400" dirty="0"/>
          </a:p>
        </p:txBody>
      </p:sp>
      <p:sp>
        <p:nvSpPr>
          <p:cNvPr id="10" name="Content Placeholder 9"/>
          <p:cNvSpPr>
            <a:spLocks noGrp="1"/>
          </p:cNvSpPr>
          <p:nvPr>
            <p:ph sz="half" idx="2"/>
          </p:nvPr>
        </p:nvSpPr>
        <p:spPr>
          <a:xfrm>
            <a:off x="6181725" y="1447801"/>
            <a:ext cx="5486400" cy="332399"/>
          </a:xfrm>
        </p:spPr>
        <p:txBody>
          <a:bodyPr rIns="91440"/>
          <a:lstStyle/>
          <a:p>
            <a:pPr marL="0" indent="0" algn="r">
              <a:buNone/>
              <a:tabLst>
                <a:tab pos="173038" algn="l"/>
              </a:tabLst>
            </a:pPr>
            <a:r>
              <a:rPr lang="en-US" sz="2400" dirty="0" smtClean="0"/>
              <a:t>Listen to </a:t>
            </a:r>
            <a:r>
              <a:rPr lang="en-US" sz="2400" dirty="0" err="1" smtClean="0"/>
              <a:t>mediaFocus</a:t>
            </a:r>
            <a:r>
              <a:rPr lang="en-US" sz="2400" dirty="0" smtClean="0"/>
              <a:t> events</a:t>
            </a:r>
            <a:endParaRPr lang="en-US" sz="2400" dirty="0"/>
          </a:p>
        </p:txBody>
      </p:sp>
      <p:cxnSp>
        <p:nvCxnSpPr>
          <p:cNvPr id="42" name="Elbow Connector 41"/>
          <p:cNvCxnSpPr>
            <a:stCxn id="9" idx="1"/>
            <a:endCxn id="25" idx="1"/>
          </p:cNvCxnSpPr>
          <p:nvPr/>
        </p:nvCxnSpPr>
        <p:spPr>
          <a:xfrm rot="10800000" flipH="1" flipV="1">
            <a:off x="519112" y="1614000"/>
            <a:ext cx="395049" cy="1359157"/>
          </a:xfrm>
          <a:prstGeom prst="bentConnector3">
            <a:avLst>
              <a:gd name="adj1" fmla="val -57866"/>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10" idx="3"/>
            <a:endCxn id="39" idx="3"/>
          </p:cNvCxnSpPr>
          <p:nvPr/>
        </p:nvCxnSpPr>
        <p:spPr>
          <a:xfrm flipH="1">
            <a:off x="11395542" y="1614001"/>
            <a:ext cx="272583" cy="2023663"/>
          </a:xfrm>
          <a:prstGeom prst="bentConnector3">
            <a:avLst>
              <a:gd name="adj1" fmla="val -83864"/>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914162" y="2131941"/>
            <a:ext cx="10481380" cy="4322117"/>
            <a:chOff x="914162" y="2131941"/>
            <a:chExt cx="10481380" cy="4322117"/>
          </a:xfrm>
        </p:grpSpPr>
        <p:sp>
          <p:nvSpPr>
            <p:cNvPr id="4" name="Rectangle 3"/>
            <p:cNvSpPr/>
            <p:nvPr/>
          </p:nvSpPr>
          <p:spPr>
            <a:xfrm>
              <a:off x="914164" y="4039612"/>
              <a:ext cx="10462074" cy="1733919"/>
            </a:xfrm>
            <a:prstGeom prst="rect">
              <a:avLst/>
            </a:prstGeom>
            <a:solidFill>
              <a:srgbClr val="585858">
                <a:alpha val="10196"/>
              </a:srgbClr>
            </a:solid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p>
              <a:r>
                <a:rPr lang="en-US" sz="1600" b="1" dirty="0" smtClean="0">
                  <a:solidFill>
                    <a:srgbClr val="FFFFFF"/>
                  </a:solidFill>
                </a:rPr>
                <a:t>Media Foundation</a:t>
              </a:r>
              <a:endParaRPr lang="en-US" sz="1600" b="1" dirty="0">
                <a:solidFill>
                  <a:srgbClr val="FFFFFF"/>
                </a:solidFill>
              </a:endParaRPr>
            </a:p>
          </p:txBody>
        </p:sp>
        <p:sp>
          <p:nvSpPr>
            <p:cNvPr id="8" name="Rectangle 7"/>
            <p:cNvSpPr/>
            <p:nvPr/>
          </p:nvSpPr>
          <p:spPr>
            <a:xfrm>
              <a:off x="914164" y="2131941"/>
              <a:ext cx="10462074" cy="517549"/>
            </a:xfrm>
            <a:prstGeom prst="rect">
              <a:avLst/>
            </a:prstGeom>
            <a:solidFill>
              <a:srgbClr val="00B0F0"/>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1400" b="1" dirty="0" smtClean="0">
                  <a:solidFill>
                    <a:schemeClr val="tx1"/>
                  </a:solidFill>
                  <a:latin typeface="Segoe UI Semibold"/>
                </a:rPr>
                <a:t>Windows Metro style </a:t>
              </a:r>
              <a:r>
                <a:rPr lang="en-US" sz="1400" b="1" dirty="0">
                  <a:solidFill>
                    <a:schemeClr val="tx1"/>
                  </a:solidFill>
                  <a:latin typeface="Segoe UI Semibold"/>
                </a:rPr>
                <a:t>a</a:t>
              </a:r>
              <a:r>
                <a:rPr lang="en-US" sz="1400" b="1" dirty="0" smtClean="0">
                  <a:solidFill>
                    <a:schemeClr val="tx1"/>
                  </a:solidFill>
                  <a:latin typeface="Segoe UI Semibold"/>
                </a:rPr>
                <a:t>pp</a:t>
              </a:r>
              <a:endParaRPr lang="en-US" sz="1400" dirty="0">
                <a:solidFill>
                  <a:schemeClr val="tx1"/>
                </a:solidFill>
                <a:latin typeface="Segoe UI Semibold"/>
              </a:endParaRPr>
            </a:p>
          </p:txBody>
        </p:sp>
        <p:sp>
          <p:nvSpPr>
            <p:cNvPr id="6" name="Rectangle 5"/>
            <p:cNvSpPr/>
            <p:nvPr/>
          </p:nvSpPr>
          <p:spPr>
            <a:xfrm>
              <a:off x="914162" y="3342785"/>
              <a:ext cx="1822407" cy="601303"/>
            </a:xfrm>
            <a:prstGeom prst="rect">
              <a:avLst/>
            </a:prstGeom>
            <a:solidFill>
              <a:srgbClr val="65BC46"/>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b="1" dirty="0" smtClean="0">
                  <a:solidFill>
                    <a:schemeClr val="tx1"/>
                  </a:solidFill>
                  <a:latin typeface="Segoe UI Semibold"/>
                </a:rPr>
                <a:t>Playback/Preview</a:t>
              </a:r>
              <a:endParaRPr lang="en-US" sz="1400" b="1" dirty="0">
                <a:solidFill>
                  <a:schemeClr val="tx1"/>
                </a:solidFill>
                <a:latin typeface="Segoe UI Semibold"/>
              </a:endParaRPr>
            </a:p>
          </p:txBody>
        </p:sp>
        <p:sp>
          <p:nvSpPr>
            <p:cNvPr id="14" name="Rectangle 13"/>
            <p:cNvSpPr/>
            <p:nvPr/>
          </p:nvSpPr>
          <p:spPr>
            <a:xfrm>
              <a:off x="1828324" y="4173329"/>
              <a:ext cx="1523603" cy="601303"/>
            </a:xfrm>
            <a:prstGeom prst="rect">
              <a:avLst/>
            </a:prstGeom>
            <a:solidFill>
              <a:srgbClr val="EF4423"/>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dirty="0">
                  <a:solidFill>
                    <a:schemeClr val="tx1"/>
                  </a:solidFill>
                  <a:latin typeface="Segoe UI Semibold"/>
                </a:rPr>
                <a:t>Audio/Video</a:t>
              </a:r>
            </a:p>
            <a:p>
              <a:pPr algn="ctr"/>
              <a:r>
                <a:rPr lang="en-US" sz="1400" dirty="0">
                  <a:solidFill>
                    <a:schemeClr val="tx1"/>
                  </a:solidFill>
                  <a:latin typeface="Segoe UI Semibold"/>
                </a:rPr>
                <a:t>Source</a:t>
              </a:r>
            </a:p>
          </p:txBody>
        </p:sp>
        <p:sp>
          <p:nvSpPr>
            <p:cNvPr id="15" name="Rectangle 14"/>
            <p:cNvSpPr/>
            <p:nvPr/>
          </p:nvSpPr>
          <p:spPr>
            <a:xfrm>
              <a:off x="3453500" y="4173329"/>
              <a:ext cx="1320456" cy="601303"/>
            </a:xfrm>
            <a:prstGeom prst="rect">
              <a:avLst/>
            </a:prstGeom>
            <a:solidFill>
              <a:srgbClr val="EF4423"/>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dirty="0">
                  <a:solidFill>
                    <a:schemeClr val="tx1"/>
                  </a:solidFill>
                  <a:latin typeface="Segoe UI Semibold"/>
                </a:rPr>
                <a:t>Video</a:t>
              </a:r>
            </a:p>
            <a:p>
              <a:pPr algn="ctr"/>
              <a:r>
                <a:rPr lang="en-US" sz="1400" dirty="0">
                  <a:solidFill>
                    <a:schemeClr val="tx1"/>
                  </a:solidFill>
                  <a:latin typeface="Segoe UI Semibold"/>
                </a:rPr>
                <a:t>Decoder</a:t>
              </a:r>
            </a:p>
          </p:txBody>
        </p:sp>
        <p:sp>
          <p:nvSpPr>
            <p:cNvPr id="16" name="Rectangle 15"/>
            <p:cNvSpPr/>
            <p:nvPr/>
          </p:nvSpPr>
          <p:spPr>
            <a:xfrm>
              <a:off x="4860953" y="4173329"/>
              <a:ext cx="1131886" cy="601303"/>
            </a:xfrm>
            <a:prstGeom prst="rect">
              <a:avLst/>
            </a:prstGeom>
            <a:solidFill>
              <a:srgbClr val="EF4423"/>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dirty="0">
                  <a:solidFill>
                    <a:schemeClr val="tx1"/>
                  </a:solidFill>
                  <a:latin typeface="Segoe UI Semibold"/>
                </a:rPr>
                <a:t>Video</a:t>
              </a:r>
            </a:p>
            <a:p>
              <a:pPr algn="ctr"/>
              <a:r>
                <a:rPr lang="en-US" sz="1400" dirty="0">
                  <a:solidFill>
                    <a:schemeClr val="tx1"/>
                  </a:solidFill>
                  <a:latin typeface="Segoe UI Semibold"/>
                </a:rPr>
                <a:t>Effect 1</a:t>
              </a:r>
            </a:p>
          </p:txBody>
        </p:sp>
        <p:sp>
          <p:nvSpPr>
            <p:cNvPr id="17" name="Rectangle 16"/>
            <p:cNvSpPr/>
            <p:nvPr/>
          </p:nvSpPr>
          <p:spPr>
            <a:xfrm>
              <a:off x="7313295" y="4173329"/>
              <a:ext cx="1320456" cy="601303"/>
            </a:xfrm>
            <a:prstGeom prst="rect">
              <a:avLst/>
            </a:prstGeom>
            <a:solidFill>
              <a:srgbClr val="EF4423"/>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dirty="0">
                  <a:solidFill>
                    <a:schemeClr val="tx1"/>
                  </a:solidFill>
                  <a:latin typeface="Segoe UI Semibold"/>
                </a:rPr>
                <a:t>Video</a:t>
              </a:r>
            </a:p>
            <a:p>
              <a:pPr algn="ctr"/>
              <a:r>
                <a:rPr lang="en-US" sz="1400" dirty="0">
                  <a:solidFill>
                    <a:schemeClr val="tx1"/>
                  </a:solidFill>
                  <a:latin typeface="Segoe UI Semibold"/>
                </a:rPr>
                <a:t>Encoder</a:t>
              </a:r>
            </a:p>
          </p:txBody>
        </p:sp>
        <p:sp>
          <p:nvSpPr>
            <p:cNvPr id="18" name="Rectangle 17"/>
            <p:cNvSpPr/>
            <p:nvPr/>
          </p:nvSpPr>
          <p:spPr>
            <a:xfrm>
              <a:off x="6079835" y="4173329"/>
              <a:ext cx="1131886" cy="601303"/>
            </a:xfrm>
            <a:prstGeom prst="rect">
              <a:avLst/>
            </a:prstGeom>
            <a:solidFill>
              <a:srgbClr val="EF4423"/>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dirty="0">
                  <a:solidFill>
                    <a:schemeClr val="tx1"/>
                  </a:solidFill>
                  <a:latin typeface="Segoe UI Semibold"/>
                </a:rPr>
                <a:t>Video</a:t>
              </a:r>
            </a:p>
            <a:p>
              <a:pPr algn="ctr"/>
              <a:r>
                <a:rPr lang="en-US" sz="1400" dirty="0">
                  <a:solidFill>
                    <a:schemeClr val="tx1"/>
                  </a:solidFill>
                  <a:latin typeface="Segoe UI Semibold"/>
                </a:rPr>
                <a:t>Effect N</a:t>
              </a:r>
            </a:p>
          </p:txBody>
        </p:sp>
        <p:sp>
          <p:nvSpPr>
            <p:cNvPr id="19" name="Rectangle 18"/>
            <p:cNvSpPr/>
            <p:nvPr/>
          </p:nvSpPr>
          <p:spPr>
            <a:xfrm>
              <a:off x="8735326" y="4173329"/>
              <a:ext cx="1523603" cy="601303"/>
            </a:xfrm>
            <a:prstGeom prst="rect">
              <a:avLst/>
            </a:prstGeom>
            <a:solidFill>
              <a:srgbClr val="EF4423"/>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dirty="0">
                  <a:solidFill>
                    <a:schemeClr val="tx1"/>
                  </a:solidFill>
                  <a:latin typeface="Segoe UI Semibold"/>
                </a:rPr>
                <a:t>Audio/Video</a:t>
              </a:r>
            </a:p>
            <a:p>
              <a:pPr algn="ctr"/>
              <a:r>
                <a:rPr lang="en-US" sz="1400" dirty="0">
                  <a:solidFill>
                    <a:schemeClr val="tx1"/>
                  </a:solidFill>
                  <a:latin typeface="Segoe UI Semibold"/>
                </a:rPr>
                <a:t>Sink</a:t>
              </a:r>
            </a:p>
          </p:txBody>
        </p:sp>
        <p:sp>
          <p:nvSpPr>
            <p:cNvPr id="20" name="Rectangle 19"/>
            <p:cNvSpPr/>
            <p:nvPr/>
          </p:nvSpPr>
          <p:spPr>
            <a:xfrm>
              <a:off x="3453500" y="4859131"/>
              <a:ext cx="1320456" cy="601303"/>
            </a:xfrm>
            <a:prstGeom prst="rect">
              <a:avLst/>
            </a:prstGeom>
            <a:solidFill>
              <a:srgbClr val="EF4423"/>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dirty="0">
                  <a:solidFill>
                    <a:schemeClr val="tx1"/>
                  </a:solidFill>
                  <a:latin typeface="Segoe UI Semibold"/>
                </a:rPr>
                <a:t>Audio</a:t>
              </a:r>
            </a:p>
            <a:p>
              <a:pPr algn="ctr"/>
              <a:r>
                <a:rPr lang="en-US" sz="1400" dirty="0">
                  <a:solidFill>
                    <a:schemeClr val="tx1"/>
                  </a:solidFill>
                  <a:latin typeface="Segoe UI Semibold"/>
                </a:rPr>
                <a:t>Decoder</a:t>
              </a:r>
            </a:p>
          </p:txBody>
        </p:sp>
        <p:sp>
          <p:nvSpPr>
            <p:cNvPr id="21" name="Rectangle 20"/>
            <p:cNvSpPr/>
            <p:nvPr/>
          </p:nvSpPr>
          <p:spPr>
            <a:xfrm>
              <a:off x="4860953" y="4859131"/>
              <a:ext cx="1131886" cy="601303"/>
            </a:xfrm>
            <a:prstGeom prst="rect">
              <a:avLst/>
            </a:prstGeom>
            <a:solidFill>
              <a:srgbClr val="EF4423"/>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dirty="0">
                  <a:solidFill>
                    <a:schemeClr val="tx1"/>
                  </a:solidFill>
                  <a:latin typeface="Segoe UI Semibold"/>
                </a:rPr>
                <a:t>Audio</a:t>
              </a:r>
            </a:p>
            <a:p>
              <a:pPr algn="ctr"/>
              <a:r>
                <a:rPr lang="en-US" sz="1400" dirty="0">
                  <a:solidFill>
                    <a:schemeClr val="tx1"/>
                  </a:solidFill>
                  <a:latin typeface="Segoe UI Semibold"/>
                </a:rPr>
                <a:t>Effect 1</a:t>
              </a:r>
            </a:p>
          </p:txBody>
        </p:sp>
        <p:sp>
          <p:nvSpPr>
            <p:cNvPr id="22" name="Rectangle 21"/>
            <p:cNvSpPr/>
            <p:nvPr/>
          </p:nvSpPr>
          <p:spPr>
            <a:xfrm>
              <a:off x="7313295" y="4859131"/>
              <a:ext cx="1320456" cy="601303"/>
            </a:xfrm>
            <a:prstGeom prst="rect">
              <a:avLst/>
            </a:prstGeom>
            <a:solidFill>
              <a:srgbClr val="EF4423"/>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dirty="0">
                  <a:solidFill>
                    <a:schemeClr val="tx1"/>
                  </a:solidFill>
                  <a:latin typeface="Segoe UI Semibold"/>
                </a:rPr>
                <a:t>Audio</a:t>
              </a:r>
            </a:p>
            <a:p>
              <a:pPr algn="ctr"/>
              <a:r>
                <a:rPr lang="en-US" sz="1400" dirty="0">
                  <a:solidFill>
                    <a:schemeClr val="tx1"/>
                  </a:solidFill>
                  <a:latin typeface="Segoe UI Semibold"/>
                </a:rPr>
                <a:t>Encoder</a:t>
              </a:r>
            </a:p>
          </p:txBody>
        </p:sp>
        <p:sp>
          <p:nvSpPr>
            <p:cNvPr id="23" name="Rectangle 22"/>
            <p:cNvSpPr/>
            <p:nvPr/>
          </p:nvSpPr>
          <p:spPr>
            <a:xfrm>
              <a:off x="6079835" y="4859131"/>
              <a:ext cx="1131886" cy="601303"/>
            </a:xfrm>
            <a:prstGeom prst="rect">
              <a:avLst/>
            </a:prstGeom>
            <a:solidFill>
              <a:srgbClr val="EF4423"/>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dirty="0">
                  <a:solidFill>
                    <a:schemeClr val="tx1"/>
                  </a:solidFill>
                  <a:latin typeface="Segoe UI Semibold"/>
                </a:rPr>
                <a:t>Audio</a:t>
              </a:r>
            </a:p>
            <a:p>
              <a:pPr algn="ctr"/>
              <a:r>
                <a:rPr lang="en-US" sz="1400" dirty="0">
                  <a:solidFill>
                    <a:schemeClr val="tx1"/>
                  </a:solidFill>
                  <a:latin typeface="Segoe UI Semibold"/>
                </a:rPr>
                <a:t>Effect N</a:t>
              </a:r>
            </a:p>
          </p:txBody>
        </p:sp>
        <p:sp>
          <p:nvSpPr>
            <p:cNvPr id="25" name="Rectangle 24"/>
            <p:cNvSpPr/>
            <p:nvPr/>
          </p:nvSpPr>
          <p:spPr>
            <a:xfrm>
              <a:off x="914162" y="2712554"/>
              <a:ext cx="1822408" cy="521208"/>
            </a:xfrm>
            <a:prstGeom prst="rect">
              <a:avLst/>
            </a:prstGeom>
            <a:solidFill>
              <a:schemeClr val="tx1"/>
            </a:solidFill>
            <a:ln w="3175">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b="1" dirty="0" smtClean="0">
                  <a:solidFill>
                    <a:srgbClr val="232323"/>
                  </a:solidFill>
                  <a:latin typeface="Segoe UI Semibold"/>
                </a:rPr>
                <a:t>&lt;audio src=“…”&gt;</a:t>
              </a:r>
            </a:p>
            <a:p>
              <a:pPr algn="ctr"/>
              <a:r>
                <a:rPr lang="en-US" sz="1400" b="1" dirty="0" smtClean="0">
                  <a:solidFill>
                    <a:srgbClr val="232323"/>
                  </a:solidFill>
                  <a:latin typeface="Segoe UI Semibold"/>
                </a:rPr>
                <a:t>&lt;video src=“…”&gt;</a:t>
              </a:r>
              <a:endParaRPr lang="en-US" sz="1400" dirty="0">
                <a:solidFill>
                  <a:srgbClr val="232323"/>
                </a:solidFill>
                <a:latin typeface="Segoe UI Semibold"/>
              </a:endParaRPr>
            </a:p>
          </p:txBody>
        </p:sp>
        <p:sp>
          <p:nvSpPr>
            <p:cNvPr id="26" name="Rectangle 25"/>
            <p:cNvSpPr/>
            <p:nvPr/>
          </p:nvSpPr>
          <p:spPr>
            <a:xfrm>
              <a:off x="2900856" y="2712554"/>
              <a:ext cx="8494686" cy="521208"/>
            </a:xfrm>
            <a:prstGeom prst="rect">
              <a:avLst/>
            </a:prstGeom>
            <a:solidFill>
              <a:srgbClr val="65BC46"/>
            </a:solidFill>
            <a:ln w="3175">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b="1" dirty="0" smtClean="0">
                  <a:solidFill>
                    <a:schemeClr val="tx1"/>
                  </a:solidFill>
                  <a:latin typeface="Segoe UI Semibold"/>
                </a:rPr>
                <a:t>Windows Runtime</a:t>
              </a:r>
              <a:endParaRPr lang="en-US" sz="1400" dirty="0">
                <a:solidFill>
                  <a:schemeClr val="tx1"/>
                </a:solidFill>
                <a:latin typeface="Segoe UI Semibold"/>
              </a:endParaRPr>
            </a:p>
          </p:txBody>
        </p:sp>
        <p:grpSp>
          <p:nvGrpSpPr>
            <p:cNvPr id="5" name="Group 4"/>
            <p:cNvGrpSpPr/>
            <p:nvPr/>
          </p:nvGrpSpPr>
          <p:grpSpPr>
            <a:xfrm>
              <a:off x="2736570" y="3336516"/>
              <a:ext cx="8658972" cy="603880"/>
              <a:chOff x="2736570" y="3336516"/>
              <a:chExt cx="9169218" cy="603880"/>
            </a:xfrm>
          </p:grpSpPr>
          <p:sp>
            <p:nvSpPr>
              <p:cNvPr id="11" name="Rectangle 10"/>
              <p:cNvSpPr/>
              <p:nvPr/>
            </p:nvSpPr>
            <p:spPr>
              <a:xfrm>
                <a:off x="2736570" y="3338597"/>
                <a:ext cx="1520641" cy="601303"/>
              </a:xfrm>
              <a:prstGeom prst="rect">
                <a:avLst/>
              </a:prstGeom>
              <a:solidFill>
                <a:srgbClr val="65BC46"/>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b="1" dirty="0" smtClean="0">
                    <a:solidFill>
                      <a:schemeClr val="tx1"/>
                    </a:solidFill>
                    <a:latin typeface="Segoe UI Semibold"/>
                  </a:rPr>
                  <a:t>Capture</a:t>
                </a:r>
                <a:endParaRPr lang="en-US" sz="1400" b="1" dirty="0">
                  <a:solidFill>
                    <a:schemeClr val="tx1"/>
                  </a:solidFill>
                  <a:latin typeface="Segoe UI Semibold"/>
                </a:endParaRPr>
              </a:p>
            </p:txBody>
          </p:sp>
          <p:sp>
            <p:nvSpPr>
              <p:cNvPr id="12" name="Rectangle 11"/>
              <p:cNvSpPr/>
              <p:nvPr/>
            </p:nvSpPr>
            <p:spPr>
              <a:xfrm>
                <a:off x="5691166" y="3336516"/>
                <a:ext cx="1622130" cy="601303"/>
              </a:xfrm>
              <a:prstGeom prst="rect">
                <a:avLst/>
              </a:prstGeom>
              <a:solidFill>
                <a:srgbClr val="65BC46"/>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b="1" dirty="0" smtClean="0">
                    <a:solidFill>
                      <a:schemeClr val="tx1"/>
                    </a:solidFill>
                    <a:latin typeface="Segoe UI Semibold"/>
                  </a:rPr>
                  <a:t>Streaming</a:t>
                </a:r>
                <a:endParaRPr lang="en-US" sz="1400" b="1" dirty="0">
                  <a:solidFill>
                    <a:schemeClr val="tx1"/>
                  </a:solidFill>
                  <a:latin typeface="Segoe UI Semibold"/>
                </a:endParaRPr>
              </a:p>
            </p:txBody>
          </p:sp>
          <p:sp>
            <p:nvSpPr>
              <p:cNvPr id="13" name="Rectangle 12"/>
              <p:cNvSpPr/>
              <p:nvPr/>
            </p:nvSpPr>
            <p:spPr>
              <a:xfrm>
                <a:off x="4257211" y="3338597"/>
                <a:ext cx="1429618" cy="599221"/>
              </a:xfrm>
              <a:prstGeom prst="rect">
                <a:avLst/>
              </a:prstGeom>
              <a:solidFill>
                <a:srgbClr val="65BC46"/>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b="1" dirty="0" smtClean="0">
                    <a:solidFill>
                      <a:schemeClr val="tx1"/>
                    </a:solidFill>
                    <a:latin typeface="Segoe UI Semibold"/>
                  </a:rPr>
                  <a:t>Transcode</a:t>
                </a:r>
                <a:endParaRPr lang="en-US" sz="1400" b="1" dirty="0">
                  <a:solidFill>
                    <a:schemeClr val="tx1"/>
                  </a:solidFill>
                  <a:latin typeface="Segoe UI Semibold"/>
                </a:endParaRPr>
              </a:p>
            </p:txBody>
          </p:sp>
          <p:sp>
            <p:nvSpPr>
              <p:cNvPr id="38" name="Rectangle 37"/>
              <p:cNvSpPr/>
              <p:nvPr/>
            </p:nvSpPr>
            <p:spPr>
              <a:xfrm>
                <a:off x="7329062" y="3339093"/>
                <a:ext cx="1517375" cy="601303"/>
              </a:xfrm>
              <a:prstGeom prst="rect">
                <a:avLst/>
              </a:prstGeom>
              <a:solidFill>
                <a:srgbClr val="65BC46"/>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b="1" dirty="0" smtClean="0">
                    <a:solidFill>
                      <a:schemeClr val="tx1"/>
                    </a:solidFill>
                    <a:latin typeface="Segoe UI Semibold"/>
                  </a:rPr>
                  <a:t>Extensibility</a:t>
                </a:r>
                <a:endParaRPr lang="en-US" sz="1400" dirty="0">
                  <a:solidFill>
                    <a:schemeClr val="tx1"/>
                  </a:solidFill>
                  <a:latin typeface="Segoe UI Semibold"/>
                </a:endParaRPr>
              </a:p>
            </p:txBody>
          </p:sp>
          <p:sp>
            <p:nvSpPr>
              <p:cNvPr id="39" name="Rectangle 38"/>
              <p:cNvSpPr/>
              <p:nvPr/>
            </p:nvSpPr>
            <p:spPr>
              <a:xfrm>
                <a:off x="10283658" y="3337012"/>
                <a:ext cx="1622130" cy="601303"/>
              </a:xfrm>
              <a:prstGeom prst="rect">
                <a:avLst/>
              </a:prstGeom>
              <a:solidFill>
                <a:schemeClr val="tx1"/>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b="1" dirty="0" smtClean="0">
                    <a:solidFill>
                      <a:schemeClr val="tx1"/>
                    </a:solidFill>
                    <a:latin typeface="Segoe UI Semibold"/>
                  </a:rPr>
                  <a:t>Media Control</a:t>
                </a:r>
                <a:endParaRPr lang="en-US" sz="1400" dirty="0">
                  <a:solidFill>
                    <a:schemeClr val="tx1"/>
                  </a:solidFill>
                  <a:latin typeface="Segoe UI Semibold"/>
                </a:endParaRPr>
              </a:p>
            </p:txBody>
          </p:sp>
          <p:sp>
            <p:nvSpPr>
              <p:cNvPr id="40" name="Rectangle 39"/>
              <p:cNvSpPr/>
              <p:nvPr/>
            </p:nvSpPr>
            <p:spPr>
              <a:xfrm>
                <a:off x="8849703" y="3339093"/>
                <a:ext cx="1429618" cy="599221"/>
              </a:xfrm>
              <a:prstGeom prst="rect">
                <a:avLst/>
              </a:prstGeom>
              <a:solidFill>
                <a:srgbClr val="65BC46"/>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b="1" dirty="0" smtClean="0">
                    <a:solidFill>
                      <a:schemeClr val="tx1"/>
                    </a:solidFill>
                    <a:latin typeface="Segoe UI Semibold"/>
                  </a:rPr>
                  <a:t>Protection</a:t>
                </a:r>
                <a:endParaRPr lang="en-US" sz="1400" b="1" dirty="0">
                  <a:solidFill>
                    <a:schemeClr val="tx1"/>
                  </a:solidFill>
                  <a:latin typeface="Segoe UI Semibold"/>
                </a:endParaRPr>
              </a:p>
            </p:txBody>
          </p:sp>
        </p:grpSp>
        <p:grpSp>
          <p:nvGrpSpPr>
            <p:cNvPr id="50" name="Group 49"/>
            <p:cNvGrpSpPr/>
            <p:nvPr/>
          </p:nvGrpSpPr>
          <p:grpSpPr>
            <a:xfrm>
              <a:off x="929927" y="5896303"/>
              <a:ext cx="10431617" cy="557755"/>
              <a:chOff x="615809" y="5709803"/>
              <a:chExt cx="10729969" cy="760021"/>
            </a:xfrm>
          </p:grpSpPr>
          <p:sp>
            <p:nvSpPr>
              <p:cNvPr id="48" name="Rectangle 47"/>
              <p:cNvSpPr/>
              <p:nvPr/>
            </p:nvSpPr>
            <p:spPr bwMode="auto">
              <a:xfrm>
                <a:off x="6102615" y="5709803"/>
                <a:ext cx="5243163" cy="760021"/>
              </a:xfrm>
              <a:prstGeom prst="rect">
                <a:avLst/>
              </a:prstGeom>
              <a:solidFill>
                <a:schemeClr val="accent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tx1"/>
                    </a:solidFill>
                  </a:rPr>
                  <a:t>Windows Audio Session API </a:t>
                </a:r>
                <a:r>
                  <a:rPr lang="en-US" sz="1400" dirty="0" smtClean="0">
                    <a:solidFill>
                      <a:schemeClr val="tx1"/>
                    </a:solidFill>
                  </a:rPr>
                  <a:t>(WASAPI)</a:t>
                </a:r>
              </a:p>
            </p:txBody>
          </p:sp>
          <p:sp>
            <p:nvSpPr>
              <p:cNvPr id="49" name="Rectangle 48"/>
              <p:cNvSpPr/>
              <p:nvPr/>
            </p:nvSpPr>
            <p:spPr bwMode="auto">
              <a:xfrm>
                <a:off x="615809" y="5709803"/>
                <a:ext cx="5307481" cy="760021"/>
              </a:xfrm>
              <a:prstGeom prst="rect">
                <a:avLst/>
              </a:prstGeom>
              <a:solidFill>
                <a:schemeClr val="accent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tx1"/>
                    </a:solidFill>
                  </a:rPr>
                  <a:t>DirectX</a:t>
                </a:r>
                <a:endParaRPr lang="en-US" sz="1400" dirty="0" smtClean="0">
                  <a:solidFill>
                    <a:schemeClr val="tx1"/>
                  </a:solidFill>
                </a:endParaRPr>
              </a:p>
            </p:txBody>
          </p:sp>
        </p:grpSp>
      </p:grpSp>
    </p:spTree>
    <p:extLst>
      <p:ext uri="{BB962C8B-B14F-4D97-AF65-F5344CB8AC3E}">
        <p14:creationId xmlns:p14="http://schemas.microsoft.com/office/powerpoint/2010/main" val="274671994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Media stream </a:t>
            </a:r>
            <a:r>
              <a:rPr lang="en-US" dirty="0">
                <a:solidFill>
                  <a:schemeClr val="tx1"/>
                </a:solidFill>
              </a:rPr>
              <a:t>t</a:t>
            </a:r>
            <a:r>
              <a:rPr lang="en-US" dirty="0" smtClean="0">
                <a:solidFill>
                  <a:schemeClr val="tx1"/>
                </a:solidFill>
              </a:rPr>
              <a:t>ypes (</a:t>
            </a:r>
            <a:r>
              <a:rPr lang="en-US" dirty="0" err="1" smtClean="0">
                <a:solidFill>
                  <a:schemeClr val="tx1"/>
                </a:solidFill>
              </a:rPr>
              <a:t>msAudioCategory</a:t>
            </a:r>
            <a:r>
              <a:rPr lang="en-US" dirty="0" smtClean="0">
                <a:solidFill>
                  <a:schemeClr val="tx1"/>
                </a:solidFill>
              </a:rPr>
              <a:t>)</a:t>
            </a:r>
            <a:endParaRPr lang="en-US" dirty="0">
              <a:solidFill>
                <a:schemeClr val="tx1"/>
              </a:solidFill>
            </a:endParaRPr>
          </a:p>
        </p:txBody>
      </p:sp>
      <p:sp>
        <p:nvSpPr>
          <p:cNvPr id="9" name="Text Placeholder 8"/>
          <p:cNvSpPr>
            <a:spLocks noGrp="1"/>
          </p:cNvSpPr>
          <p:nvPr>
            <p:ph type="body" sz="quarter" idx="10"/>
          </p:nvPr>
        </p:nvSpPr>
        <p:spPr/>
        <p:txBody>
          <a:bodyP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287682453"/>
              </p:ext>
            </p:extLst>
          </p:nvPr>
        </p:nvGraphicFramePr>
        <p:xfrm>
          <a:off x="519114" y="1206500"/>
          <a:ext cx="11149013" cy="5402790"/>
        </p:xfrm>
        <a:graphic>
          <a:graphicData uri="http://schemas.openxmlformats.org/drawingml/2006/table">
            <a:tbl>
              <a:tblPr firstRow="1" firstCol="1" bandRow="1">
                <a:tableStyleId>{5C22544A-7EE6-4342-B048-85BDC9FD1C3A}</a:tableStyleId>
              </a:tblPr>
              <a:tblGrid>
                <a:gridCol w="2966250"/>
                <a:gridCol w="8182763"/>
              </a:tblGrid>
              <a:tr h="570186">
                <a:tc>
                  <a:txBody>
                    <a:bodyPr/>
                    <a:lstStyle/>
                    <a:p>
                      <a:pPr>
                        <a:lnSpc>
                          <a:spcPct val="115000"/>
                        </a:lnSpc>
                        <a:spcAft>
                          <a:spcPts val="1000"/>
                        </a:spcAft>
                      </a:pPr>
                      <a:r>
                        <a:rPr lang="en-US" sz="2400" dirty="0" smtClean="0">
                          <a:solidFill>
                            <a:schemeClr val="tx1"/>
                          </a:solidFill>
                          <a:effectLst/>
                          <a:latin typeface="Segoe UI Semibold" pitchFamily="34" charset="0"/>
                        </a:rPr>
                        <a:t>Stream </a:t>
                      </a:r>
                      <a:r>
                        <a:rPr lang="en-US" sz="2400" b="1" kern="1200" dirty="0" smtClean="0">
                          <a:solidFill>
                            <a:schemeClr val="tx1"/>
                          </a:solidFill>
                          <a:effectLst/>
                          <a:latin typeface="Segoe UI Semibold" pitchFamily="34" charset="0"/>
                          <a:ea typeface="+mn-ea"/>
                          <a:cs typeface="+mn-cs"/>
                        </a:rPr>
                        <a:t>Type</a:t>
                      </a:r>
                      <a:endParaRPr lang="en-US" sz="2400" b="1" kern="1200" dirty="0">
                        <a:solidFill>
                          <a:schemeClr val="tx1"/>
                        </a:solidFill>
                        <a:effectLst/>
                        <a:latin typeface="Segoe UI Semibold" pitchFamily="34" charset="0"/>
                        <a:ea typeface="+mn-ea"/>
                        <a:cs typeface="+mn-cs"/>
                      </a:endParaRPr>
                    </a:p>
                  </a:txBody>
                  <a:tcPr marL="54563" marR="54563" marT="0" marB="0"/>
                </a:tc>
                <a:tc>
                  <a:txBody>
                    <a:bodyPr/>
                    <a:lstStyle/>
                    <a:p>
                      <a:pPr algn="ctr">
                        <a:lnSpc>
                          <a:spcPct val="115000"/>
                        </a:lnSpc>
                        <a:spcAft>
                          <a:spcPts val="1000"/>
                        </a:spcAft>
                      </a:pPr>
                      <a:r>
                        <a:rPr lang="en-US" sz="2400" dirty="0" smtClean="0">
                          <a:effectLst/>
                          <a:latin typeface="Segoe UI Semibold" pitchFamily="34" charset="0"/>
                        </a:rPr>
                        <a:t>Purpose</a:t>
                      </a:r>
                      <a:endParaRPr lang="en-US" sz="1800" dirty="0">
                        <a:effectLst/>
                        <a:latin typeface="Segoe UI Semibold" pitchFamily="34" charset="0"/>
                        <a:cs typeface="Times New Roman"/>
                      </a:endParaRPr>
                    </a:p>
                  </a:txBody>
                  <a:tcPr marL="54563" marR="54563" marT="0" marB="0">
                    <a:lnB w="12700" cap="flat" cmpd="sng" algn="ctr">
                      <a:solidFill>
                        <a:schemeClr val="accent2">
                          <a:lumMod val="50000"/>
                        </a:schemeClr>
                      </a:solidFill>
                      <a:prstDash val="solid"/>
                      <a:round/>
                      <a:headEnd type="none" w="med" len="med"/>
                      <a:tailEnd type="none" w="med" len="med"/>
                    </a:lnB>
                  </a:tcPr>
                </a:tc>
              </a:tr>
              <a:tr h="594360">
                <a:tc>
                  <a:txBody>
                    <a:bodyPr/>
                    <a:lstStyle/>
                    <a:p>
                      <a:pPr>
                        <a:lnSpc>
                          <a:spcPct val="115000"/>
                        </a:lnSpc>
                        <a:spcAft>
                          <a:spcPts val="1000"/>
                        </a:spcAft>
                      </a:pPr>
                      <a:r>
                        <a:rPr lang="en-US" sz="2400" dirty="0" smtClean="0">
                          <a:solidFill>
                            <a:schemeClr val="tx1"/>
                          </a:solidFill>
                          <a:effectLst/>
                          <a:latin typeface="Segoe UI Semibold" pitchFamily="34" charset="0"/>
                          <a:cs typeface="Consolas" pitchFamily="49" charset="0"/>
                        </a:rPr>
                        <a:t>Other</a:t>
                      </a:r>
                      <a:endParaRPr lang="en-US" sz="2400" b="1" dirty="0">
                        <a:solidFill>
                          <a:schemeClr val="tx1"/>
                        </a:solidFill>
                        <a:effectLst/>
                        <a:latin typeface="Segoe UI Semibold" pitchFamily="34" charset="0"/>
                        <a:cs typeface="Consolas" pitchFamily="49" charset="0"/>
                      </a:endParaRPr>
                    </a:p>
                  </a:txBody>
                  <a:tcPr marL="54563" marR="54563" marT="0" marB="0">
                    <a:lnR w="12700" cap="flat" cmpd="sng" algn="ctr">
                      <a:solidFill>
                        <a:schemeClr val="accent2">
                          <a:lumMod val="50000"/>
                        </a:schemeClr>
                      </a:solidFill>
                      <a:prstDash val="solid"/>
                      <a:round/>
                      <a:headEnd type="none" w="med" len="med"/>
                      <a:tailEnd type="none" w="med" len="med"/>
                    </a:lnR>
                  </a:tcPr>
                </a:tc>
                <a:tc>
                  <a:txBody>
                    <a:bodyPr/>
                    <a:lstStyle/>
                    <a:p>
                      <a:pPr>
                        <a:lnSpc>
                          <a:spcPct val="115000"/>
                        </a:lnSpc>
                        <a:spcAft>
                          <a:spcPts val="1000"/>
                        </a:spcAft>
                      </a:pPr>
                      <a:r>
                        <a:rPr lang="en-US" sz="1800" dirty="0" smtClean="0">
                          <a:effectLst/>
                        </a:rPr>
                        <a:t>All media </a:t>
                      </a:r>
                      <a:r>
                        <a:rPr lang="en-US" sz="1800" dirty="0">
                          <a:effectLst/>
                        </a:rPr>
                        <a:t>that does not need background playback </a:t>
                      </a:r>
                      <a:r>
                        <a:rPr lang="en-US" sz="1800" dirty="0" smtClean="0">
                          <a:effectLst/>
                        </a:rPr>
                        <a:t>capability (e.g.</a:t>
                      </a:r>
                      <a:r>
                        <a:rPr lang="en-US" sz="1800" baseline="0" dirty="0" smtClean="0">
                          <a:effectLst/>
                        </a:rPr>
                        <a:t> a video ad in you application)</a:t>
                      </a:r>
                      <a:endParaRPr lang="en-US" sz="1800" dirty="0">
                        <a:effectLst/>
                        <a:latin typeface="Calibri"/>
                        <a:cs typeface="Times New Roman"/>
                      </a:endParaRPr>
                    </a:p>
                  </a:txBody>
                  <a:tcPr marL="54563" marR="54563" marT="0" marB="0">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tx1"/>
                    </a:solidFill>
                  </a:tcPr>
                </a:tc>
              </a:tr>
              <a:tr h="594360">
                <a:tc>
                  <a:txBody>
                    <a:bodyPr/>
                    <a:lstStyle/>
                    <a:p>
                      <a:pPr>
                        <a:lnSpc>
                          <a:spcPct val="115000"/>
                        </a:lnSpc>
                        <a:spcAft>
                          <a:spcPts val="1000"/>
                        </a:spcAft>
                      </a:pPr>
                      <a:r>
                        <a:rPr lang="en-US" sz="2400" dirty="0" smtClean="0">
                          <a:solidFill>
                            <a:schemeClr val="tx1"/>
                          </a:solidFill>
                          <a:effectLst/>
                          <a:latin typeface="Segoe UI Semibold" pitchFamily="34" charset="0"/>
                          <a:cs typeface="Consolas" pitchFamily="49" charset="0"/>
                        </a:rPr>
                        <a:t>Media </a:t>
                      </a:r>
                      <a:endParaRPr lang="en-US" sz="2400" b="1" dirty="0">
                        <a:solidFill>
                          <a:schemeClr val="tx1"/>
                        </a:solidFill>
                        <a:effectLst/>
                        <a:latin typeface="Segoe UI Semibold" pitchFamily="34" charset="0"/>
                        <a:cs typeface="Consolas" pitchFamily="49" charset="0"/>
                      </a:endParaRPr>
                    </a:p>
                  </a:txBody>
                  <a:tcPr marL="54563" marR="54563" marT="0" marB="0">
                    <a:lnR w="12700" cap="flat" cmpd="sng" algn="ctr">
                      <a:solidFill>
                        <a:schemeClr val="accent2">
                          <a:lumMod val="50000"/>
                        </a:schemeClr>
                      </a:solidFill>
                      <a:prstDash val="solid"/>
                      <a:round/>
                      <a:headEnd type="none" w="med" len="med"/>
                      <a:tailEnd type="none" w="med" len="med"/>
                    </a:lnR>
                    <a:solidFill>
                      <a:schemeClr val="accent2"/>
                    </a:solidFill>
                  </a:tcPr>
                </a:tc>
                <a:tc>
                  <a:txBody>
                    <a:bodyPr/>
                    <a:lstStyle/>
                    <a:p>
                      <a:pPr>
                        <a:lnSpc>
                          <a:spcPct val="115000"/>
                        </a:lnSpc>
                        <a:spcAft>
                          <a:spcPts val="1000"/>
                        </a:spcAft>
                      </a:pPr>
                      <a:r>
                        <a:rPr lang="en-US" sz="1800" dirty="0" smtClean="0">
                          <a:effectLst/>
                        </a:rPr>
                        <a:t>General media </a:t>
                      </a:r>
                      <a:r>
                        <a:rPr lang="en-US" sz="1800" dirty="0">
                          <a:effectLst/>
                        </a:rPr>
                        <a:t>requiring background playback:  Local music playlists, streaming audio, YouTube, Pandora, etc.</a:t>
                      </a:r>
                      <a:endParaRPr lang="en-US" sz="1800" dirty="0">
                        <a:effectLst/>
                        <a:latin typeface="Calibri"/>
                        <a:cs typeface="Times New Roman"/>
                      </a:endParaRPr>
                    </a:p>
                  </a:txBody>
                  <a:tcPr marL="54563" marR="54563" marT="0" marB="0">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tx1"/>
                    </a:solidFill>
                  </a:tcPr>
                </a:tc>
              </a:tr>
              <a:tr h="594360">
                <a:tc>
                  <a:txBody>
                    <a:bodyPr/>
                    <a:lstStyle/>
                    <a:p>
                      <a:pPr>
                        <a:lnSpc>
                          <a:spcPct val="115000"/>
                        </a:lnSpc>
                        <a:spcAft>
                          <a:spcPts val="1000"/>
                        </a:spcAft>
                      </a:pPr>
                      <a:r>
                        <a:rPr lang="en-US" sz="2400" dirty="0" smtClean="0">
                          <a:solidFill>
                            <a:schemeClr val="tx1"/>
                          </a:solidFill>
                          <a:effectLst/>
                          <a:latin typeface="Segoe UI Semibold" pitchFamily="34" charset="0"/>
                          <a:cs typeface="Consolas" pitchFamily="49" charset="0"/>
                        </a:rPr>
                        <a:t>Communications</a:t>
                      </a:r>
                      <a:endParaRPr lang="en-US" sz="2400" b="1" dirty="0">
                        <a:solidFill>
                          <a:schemeClr val="tx1"/>
                        </a:solidFill>
                        <a:effectLst/>
                        <a:latin typeface="Segoe UI Semibold" pitchFamily="34" charset="0"/>
                        <a:cs typeface="Consolas" pitchFamily="49" charset="0"/>
                      </a:endParaRPr>
                    </a:p>
                  </a:txBody>
                  <a:tcPr marL="54563" marR="54563" marT="0" marB="0">
                    <a:lnR w="12700" cap="flat" cmpd="sng" algn="ctr">
                      <a:solidFill>
                        <a:schemeClr val="accent2">
                          <a:lumMod val="50000"/>
                        </a:schemeClr>
                      </a:solidFill>
                      <a:prstDash val="solid"/>
                      <a:round/>
                      <a:headEnd type="none" w="med" len="med"/>
                      <a:tailEnd type="none" w="med" len="med"/>
                    </a:lnR>
                    <a:solidFill>
                      <a:schemeClr val="accent2"/>
                    </a:solidFill>
                  </a:tcPr>
                </a:tc>
                <a:tc>
                  <a:txBody>
                    <a:bodyPr/>
                    <a:lstStyle/>
                    <a:p>
                      <a:pPr>
                        <a:lnSpc>
                          <a:spcPct val="115000"/>
                        </a:lnSpc>
                        <a:spcAft>
                          <a:spcPts val="1000"/>
                        </a:spcAft>
                      </a:pPr>
                      <a:r>
                        <a:rPr lang="en-US" sz="1800" dirty="0" smtClean="0">
                          <a:effectLst/>
                        </a:rPr>
                        <a:t>Communications streams that require background capability: Voice over IP, real time chat, video conference call --- (sets </a:t>
                      </a:r>
                      <a:r>
                        <a:rPr lang="en-US" sz="1800" dirty="0" err="1" smtClean="0">
                          <a:effectLst/>
                          <a:latin typeface="Consolas" pitchFamily="49" charset="0"/>
                          <a:cs typeface="Consolas" pitchFamily="49" charset="0"/>
                        </a:rPr>
                        <a:t>msRealtime</a:t>
                      </a:r>
                      <a:r>
                        <a:rPr lang="en-US" sz="1800" dirty="0" smtClean="0">
                          <a:effectLst/>
                        </a:rPr>
                        <a:t> for low latency and sets</a:t>
                      </a:r>
                      <a:r>
                        <a:rPr lang="en-US" sz="1800" baseline="0" dirty="0" smtClean="0">
                          <a:effectLst/>
                        </a:rPr>
                        <a:t> </a:t>
                      </a:r>
                      <a:r>
                        <a:rPr lang="en-US" sz="1800" baseline="0" dirty="0" err="1" smtClean="0">
                          <a:effectLst/>
                          <a:latin typeface="Consolas" pitchFamily="49" charset="0"/>
                          <a:cs typeface="Consolas" pitchFamily="49" charset="0"/>
                        </a:rPr>
                        <a:t>msAudioDeviceType</a:t>
                      </a:r>
                      <a:r>
                        <a:rPr lang="en-US" sz="1800" baseline="0" dirty="0" smtClean="0">
                          <a:effectLst/>
                        </a:rPr>
                        <a:t> to “</a:t>
                      </a:r>
                      <a:r>
                        <a:rPr lang="en-US" sz="1800" baseline="0" dirty="0" smtClean="0">
                          <a:effectLst/>
                          <a:latin typeface="Consolas" pitchFamily="49" charset="0"/>
                          <a:cs typeface="Consolas" pitchFamily="49" charset="0"/>
                        </a:rPr>
                        <a:t>Communications</a:t>
                      </a:r>
                      <a:r>
                        <a:rPr lang="en-US" sz="1800" baseline="0" dirty="0" smtClean="0">
                          <a:effectLst/>
                        </a:rPr>
                        <a:t>”</a:t>
                      </a:r>
                      <a:r>
                        <a:rPr lang="en-US" sz="1800" dirty="0" smtClean="0">
                          <a:effectLst/>
                        </a:rPr>
                        <a:t>)</a:t>
                      </a:r>
                      <a:endParaRPr lang="en-US" sz="1800" dirty="0">
                        <a:effectLst/>
                        <a:latin typeface="Calibri"/>
                        <a:cs typeface="Times New Roman"/>
                      </a:endParaRPr>
                    </a:p>
                  </a:txBody>
                  <a:tcPr marL="54563" marR="54563" marT="0" marB="0">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tx1"/>
                    </a:solidFill>
                  </a:tcPr>
                </a:tc>
              </a:tr>
              <a:tr h="594360">
                <a:tc>
                  <a:txBody>
                    <a:bodyPr/>
                    <a:lstStyle/>
                    <a:p>
                      <a:pPr>
                        <a:lnSpc>
                          <a:spcPct val="115000"/>
                        </a:lnSpc>
                        <a:spcAft>
                          <a:spcPts val="1000"/>
                        </a:spcAft>
                      </a:pPr>
                      <a:r>
                        <a:rPr lang="en-US" sz="2400" dirty="0" smtClean="0">
                          <a:solidFill>
                            <a:schemeClr val="tx1"/>
                          </a:solidFill>
                          <a:effectLst/>
                          <a:latin typeface="Segoe UI Semibold" pitchFamily="34" charset="0"/>
                          <a:cs typeface="Consolas" pitchFamily="49" charset="0"/>
                        </a:rPr>
                        <a:t>Alerts</a:t>
                      </a:r>
                      <a:endParaRPr lang="en-US" sz="2400" b="1" dirty="0">
                        <a:solidFill>
                          <a:schemeClr val="tx1"/>
                        </a:solidFill>
                        <a:effectLst/>
                        <a:latin typeface="Segoe UI Semibold" pitchFamily="34" charset="0"/>
                        <a:cs typeface="Consolas" pitchFamily="49" charset="0"/>
                      </a:endParaRPr>
                    </a:p>
                  </a:txBody>
                  <a:tcPr marL="54563" marR="54563" marT="0" marB="0">
                    <a:lnR w="12700" cap="flat" cmpd="sng" algn="ctr">
                      <a:solidFill>
                        <a:schemeClr val="accent2">
                          <a:lumMod val="50000"/>
                        </a:schemeClr>
                      </a:solidFill>
                      <a:prstDash val="solid"/>
                      <a:round/>
                      <a:headEnd type="none" w="med" len="med"/>
                      <a:tailEnd type="none" w="med" len="med"/>
                    </a:lnR>
                  </a:tcPr>
                </a:tc>
                <a:tc>
                  <a:txBody>
                    <a:bodyPr/>
                    <a:lstStyle/>
                    <a:p>
                      <a:pPr>
                        <a:lnSpc>
                          <a:spcPct val="115000"/>
                        </a:lnSpc>
                        <a:spcAft>
                          <a:spcPts val="1000"/>
                        </a:spcAft>
                      </a:pPr>
                      <a:r>
                        <a:rPr lang="en-US" sz="1800" dirty="0">
                          <a:effectLst/>
                        </a:rPr>
                        <a:t>Alarm, ring tones – sounds that will mute or attenuate existing audio. </a:t>
                      </a:r>
                      <a:endParaRPr lang="en-US" sz="1800" dirty="0">
                        <a:effectLst/>
                        <a:latin typeface="Calibri"/>
                        <a:cs typeface="Times New Roman"/>
                      </a:endParaRPr>
                    </a:p>
                  </a:txBody>
                  <a:tcPr marL="54563" marR="54563" marT="0" marB="0">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tx1"/>
                    </a:solidFill>
                  </a:tcPr>
                </a:tc>
              </a:tr>
              <a:tr h="594360">
                <a:tc>
                  <a:txBody>
                    <a:bodyPr/>
                    <a:lstStyle/>
                    <a:p>
                      <a:pPr>
                        <a:lnSpc>
                          <a:spcPct val="115000"/>
                        </a:lnSpc>
                        <a:spcAft>
                          <a:spcPts val="1000"/>
                        </a:spcAft>
                      </a:pPr>
                      <a:r>
                        <a:rPr lang="en-US" sz="2400" dirty="0" err="1" smtClean="0">
                          <a:solidFill>
                            <a:schemeClr val="tx1"/>
                          </a:solidFill>
                          <a:effectLst/>
                          <a:latin typeface="Segoe UI Semibold" pitchFamily="34" charset="0"/>
                          <a:cs typeface="Consolas" pitchFamily="49" charset="0"/>
                        </a:rPr>
                        <a:t>GameMedia</a:t>
                      </a:r>
                      <a:endParaRPr lang="en-US" sz="2400" b="1" dirty="0">
                        <a:solidFill>
                          <a:schemeClr val="tx1"/>
                        </a:solidFill>
                        <a:effectLst/>
                        <a:latin typeface="Segoe UI Semibold" pitchFamily="34" charset="0"/>
                        <a:cs typeface="Consolas" pitchFamily="49" charset="0"/>
                      </a:endParaRPr>
                    </a:p>
                  </a:txBody>
                  <a:tcPr marL="54563" marR="54563" marT="0" marB="0">
                    <a:lnR w="12700" cap="flat" cmpd="sng" algn="ctr">
                      <a:solidFill>
                        <a:schemeClr val="accent2">
                          <a:lumMod val="50000"/>
                        </a:schemeClr>
                      </a:solidFill>
                      <a:prstDash val="solid"/>
                      <a:round/>
                      <a:headEnd type="none" w="med" len="med"/>
                      <a:tailEnd type="none" w="med" len="med"/>
                    </a:lnR>
                  </a:tcPr>
                </a:tc>
                <a:tc>
                  <a:txBody>
                    <a:bodyPr/>
                    <a:lstStyle/>
                    <a:p>
                      <a:pPr>
                        <a:lnSpc>
                          <a:spcPct val="115000"/>
                        </a:lnSpc>
                        <a:spcAft>
                          <a:spcPts val="1000"/>
                        </a:spcAft>
                      </a:pPr>
                      <a:r>
                        <a:rPr lang="en-US" sz="1800" dirty="0">
                          <a:effectLst/>
                        </a:rPr>
                        <a:t>Background music </a:t>
                      </a:r>
                      <a:r>
                        <a:rPr lang="en-US" sz="1800" dirty="0" smtClean="0">
                          <a:effectLst/>
                        </a:rPr>
                        <a:t> in a game or </a:t>
                      </a:r>
                      <a:r>
                        <a:rPr lang="en-US" sz="1800" dirty="0">
                          <a:effectLst/>
                        </a:rPr>
                        <a:t>other non-effects game sounds.</a:t>
                      </a:r>
                      <a:endParaRPr lang="en-US" sz="1800" dirty="0">
                        <a:effectLst/>
                        <a:latin typeface="Calibri"/>
                        <a:cs typeface="Times New Roman"/>
                      </a:endParaRPr>
                    </a:p>
                  </a:txBody>
                  <a:tcPr marL="54563" marR="54563" marT="0" marB="0">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tx1"/>
                    </a:solidFill>
                  </a:tcPr>
                </a:tc>
              </a:tr>
              <a:tr h="594360">
                <a:tc>
                  <a:txBody>
                    <a:bodyPr/>
                    <a:lstStyle/>
                    <a:p>
                      <a:pPr>
                        <a:lnSpc>
                          <a:spcPct val="115000"/>
                        </a:lnSpc>
                        <a:spcAft>
                          <a:spcPts val="1000"/>
                        </a:spcAft>
                      </a:pPr>
                      <a:r>
                        <a:rPr lang="en-US" sz="2400" dirty="0" err="1" smtClean="0">
                          <a:solidFill>
                            <a:schemeClr val="tx1"/>
                          </a:solidFill>
                          <a:effectLst/>
                          <a:latin typeface="Segoe UI Semibold" pitchFamily="34" charset="0"/>
                          <a:cs typeface="Consolas" pitchFamily="49" charset="0"/>
                        </a:rPr>
                        <a:t>SoundEffects</a:t>
                      </a:r>
                      <a:r>
                        <a:rPr lang="en-US" sz="2400" dirty="0" smtClean="0">
                          <a:solidFill>
                            <a:schemeClr val="tx1"/>
                          </a:solidFill>
                          <a:effectLst/>
                          <a:latin typeface="Segoe UI Semibold" pitchFamily="34" charset="0"/>
                          <a:cs typeface="Consolas" pitchFamily="49" charset="0"/>
                        </a:rPr>
                        <a:t> </a:t>
                      </a:r>
                      <a:r>
                        <a:rPr lang="en-US" sz="2400" dirty="0" err="1" smtClean="0">
                          <a:solidFill>
                            <a:schemeClr val="tx1"/>
                          </a:solidFill>
                          <a:effectLst/>
                          <a:latin typeface="Segoe UI Semibold" pitchFamily="34" charset="0"/>
                          <a:cs typeface="Consolas" pitchFamily="49" charset="0"/>
                        </a:rPr>
                        <a:t>GameEffects</a:t>
                      </a:r>
                      <a:endParaRPr lang="en-US" sz="2400" b="1" dirty="0">
                        <a:solidFill>
                          <a:schemeClr val="tx1"/>
                        </a:solidFill>
                        <a:effectLst/>
                        <a:latin typeface="Segoe UI Semibold" pitchFamily="34" charset="0"/>
                        <a:cs typeface="Consolas" pitchFamily="49" charset="0"/>
                      </a:endParaRPr>
                    </a:p>
                  </a:txBody>
                  <a:tcPr marL="54563" marR="54563" marT="0" marB="0">
                    <a:lnR w="12700" cap="flat" cmpd="sng" algn="ctr">
                      <a:solidFill>
                        <a:schemeClr val="accent2">
                          <a:lumMod val="50000"/>
                        </a:schemeClr>
                      </a:solidFill>
                      <a:prstDash val="solid"/>
                      <a:round/>
                      <a:headEnd type="none" w="med" len="med"/>
                      <a:tailEnd type="none" w="med" len="med"/>
                    </a:lnR>
                  </a:tcPr>
                </a:tc>
                <a:tc>
                  <a:txBody>
                    <a:bodyPr/>
                    <a:lstStyle/>
                    <a:p>
                      <a:pPr>
                        <a:lnSpc>
                          <a:spcPct val="115000"/>
                        </a:lnSpc>
                        <a:spcAft>
                          <a:spcPts val="1000"/>
                        </a:spcAft>
                      </a:pPr>
                      <a:r>
                        <a:rPr lang="en-US" sz="1800" dirty="0" smtClean="0">
                          <a:effectLst/>
                        </a:rPr>
                        <a:t>Short duration </a:t>
                      </a:r>
                      <a:r>
                        <a:rPr lang="en-US" sz="1800" dirty="0">
                          <a:effectLst/>
                        </a:rPr>
                        <a:t>sound effects in the foreground (gun shots, explosions), sounds that will mix with background audio.  </a:t>
                      </a:r>
                      <a:endParaRPr lang="en-US" sz="1800" dirty="0">
                        <a:effectLst/>
                        <a:latin typeface="Calibri"/>
                        <a:cs typeface="Times New Roman"/>
                      </a:endParaRPr>
                    </a:p>
                  </a:txBody>
                  <a:tcPr marL="54563" marR="54563" marT="0" marB="0">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tx1"/>
                    </a:solidFill>
                  </a:tcPr>
                </a:tc>
              </a:tr>
              <a:tr h="594360">
                <a:tc>
                  <a:txBody>
                    <a:bodyPr/>
                    <a:lstStyle/>
                    <a:p>
                      <a:pPr>
                        <a:lnSpc>
                          <a:spcPct val="115000"/>
                        </a:lnSpc>
                        <a:spcAft>
                          <a:spcPts val="1000"/>
                        </a:spcAft>
                      </a:pPr>
                      <a:r>
                        <a:rPr lang="en-US" sz="2400" dirty="0">
                          <a:solidFill>
                            <a:schemeClr val="tx1"/>
                          </a:solidFill>
                          <a:effectLst/>
                          <a:latin typeface="Segoe UI Semibold" pitchFamily="34" charset="0"/>
                          <a:cs typeface="Consolas" pitchFamily="49" charset="0"/>
                        </a:rPr>
                        <a:t>Narration</a:t>
                      </a:r>
                      <a:endParaRPr lang="en-US" sz="2400" b="1" dirty="0">
                        <a:solidFill>
                          <a:schemeClr val="tx1"/>
                        </a:solidFill>
                        <a:effectLst/>
                        <a:latin typeface="Segoe UI Semibold" pitchFamily="34" charset="0"/>
                        <a:cs typeface="Consolas" pitchFamily="49" charset="0"/>
                      </a:endParaRPr>
                    </a:p>
                  </a:txBody>
                  <a:tcPr marL="54563" marR="54563" marT="0" marB="0">
                    <a:lnR w="12700" cap="flat" cmpd="sng" algn="ctr">
                      <a:solidFill>
                        <a:schemeClr val="accent2">
                          <a:lumMod val="50000"/>
                        </a:schemeClr>
                      </a:solidFill>
                      <a:prstDash val="solid"/>
                      <a:round/>
                      <a:headEnd type="none" w="med" len="med"/>
                      <a:tailEnd type="none" w="med" len="med"/>
                    </a:lnR>
                    <a:solidFill>
                      <a:schemeClr val="accent2"/>
                    </a:solidFill>
                  </a:tcPr>
                </a:tc>
                <a:tc>
                  <a:txBody>
                    <a:bodyPr/>
                    <a:lstStyle/>
                    <a:p>
                      <a:pPr>
                        <a:lnSpc>
                          <a:spcPct val="115000"/>
                        </a:lnSpc>
                        <a:spcAft>
                          <a:spcPts val="1000"/>
                        </a:spcAft>
                      </a:pPr>
                      <a:r>
                        <a:rPr lang="en-US" sz="1800" dirty="0" smtClean="0">
                          <a:effectLst/>
                        </a:rPr>
                        <a:t>Audio</a:t>
                      </a:r>
                      <a:r>
                        <a:rPr lang="en-US" sz="1800" baseline="0" dirty="0" smtClean="0">
                          <a:effectLst/>
                        </a:rPr>
                        <a:t> b</a:t>
                      </a:r>
                      <a:r>
                        <a:rPr lang="en-US" sz="1800" dirty="0" smtClean="0">
                          <a:effectLst/>
                        </a:rPr>
                        <a:t>ook</a:t>
                      </a:r>
                      <a:r>
                        <a:rPr lang="en-US" sz="1800" dirty="0">
                          <a:effectLst/>
                        </a:rPr>
                        <a:t>, or radio narration type audio that requires background capability.</a:t>
                      </a:r>
                      <a:endParaRPr lang="en-US" sz="1800" dirty="0">
                        <a:effectLst/>
                        <a:latin typeface="Calibri"/>
                        <a:cs typeface="Times New Roman"/>
                      </a:endParaRPr>
                    </a:p>
                  </a:txBody>
                  <a:tcPr marL="54563" marR="54563" marT="0" marB="0">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tx1"/>
                    </a:solidFill>
                  </a:tcPr>
                </a:tc>
              </a:tr>
            </a:tbl>
          </a:graphicData>
        </a:graphic>
      </p:graphicFrame>
    </p:spTree>
    <p:extLst>
      <p:ext uri="{BB962C8B-B14F-4D97-AF65-F5344CB8AC3E}">
        <p14:creationId xmlns:p14="http://schemas.microsoft.com/office/powerpoint/2010/main" val="70958728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Declare </a:t>
            </a:r>
            <a:r>
              <a:rPr lang="en-US" dirty="0" err="1" smtClean="0"/>
              <a:t>BackgroundTask</a:t>
            </a:r>
            <a:r>
              <a:rPr lang="en-US" dirty="0" smtClean="0"/>
              <a:t> Type=“audio”</a:t>
            </a:r>
            <a:endParaRPr lang="en-US" dirty="0"/>
          </a:p>
        </p:txBody>
      </p:sp>
      <p:sp>
        <p:nvSpPr>
          <p:cNvPr id="4" name="Text Placeholder 2"/>
          <p:cNvSpPr>
            <a:spLocks noGrp="1"/>
          </p:cNvSpPr>
          <p:nvPr>
            <p:ph type="body" sz="quarter" idx="10"/>
          </p:nvPr>
        </p:nvSpPr>
        <p:spPr>
          <a:xfrm>
            <a:off x="519115" y="1495561"/>
            <a:ext cx="11149012" cy="3914918"/>
          </a:xfrm>
        </p:spPr>
        <p:txBody>
          <a:bodyPr/>
          <a:lstStyle/>
          <a:p>
            <a:pPr>
              <a:lnSpc>
                <a:spcPct val="100000"/>
              </a:lnSpc>
              <a:spcBef>
                <a:spcPts val="0"/>
              </a:spcBef>
            </a:pPr>
            <a:r>
              <a:rPr lang="en-US" dirty="0">
                <a:solidFill>
                  <a:srgbClr val="00B050"/>
                </a:solidFill>
              </a:rPr>
              <a:t>&lt;!--</a:t>
            </a:r>
          </a:p>
          <a:p>
            <a:pPr>
              <a:lnSpc>
                <a:spcPct val="100000"/>
              </a:lnSpc>
              <a:spcBef>
                <a:spcPts val="0"/>
              </a:spcBef>
            </a:pPr>
            <a:r>
              <a:rPr lang="en-US" dirty="0">
                <a:solidFill>
                  <a:srgbClr val="00B050"/>
                </a:solidFill>
              </a:rPr>
              <a:t>	</a:t>
            </a:r>
            <a:r>
              <a:rPr lang="en-US" dirty="0" err="1" smtClean="0">
                <a:solidFill>
                  <a:srgbClr val="00B050"/>
                </a:solidFill>
              </a:rPr>
              <a:t>package.appxmanifest</a:t>
            </a:r>
            <a:endParaRPr lang="en-US" dirty="0">
              <a:solidFill>
                <a:srgbClr val="00B050"/>
              </a:solidFill>
            </a:endParaRPr>
          </a:p>
          <a:p>
            <a:pPr>
              <a:lnSpc>
                <a:spcPct val="100000"/>
              </a:lnSpc>
              <a:spcBef>
                <a:spcPts val="0"/>
              </a:spcBef>
            </a:pPr>
            <a:r>
              <a:rPr lang="en-US" dirty="0" smtClean="0">
                <a:solidFill>
                  <a:srgbClr val="00B050"/>
                </a:solidFill>
              </a:rPr>
              <a:t>--&gt;</a:t>
            </a:r>
            <a:endParaRPr lang="en-US" dirty="0">
              <a:solidFill>
                <a:srgbClr val="0000FF"/>
              </a:solidFill>
              <a:highlight>
                <a:srgbClr val="FFFFFF"/>
              </a:highlight>
              <a:latin typeface="Consolas"/>
            </a:endParaRPr>
          </a:p>
          <a:p>
            <a:pPr>
              <a:lnSpc>
                <a:spcPct val="100000"/>
              </a:lnSpc>
              <a:spcBef>
                <a:spcPts val="0"/>
              </a:spcBef>
            </a:pPr>
            <a:r>
              <a:rPr lang="en-US" dirty="0" smtClean="0">
                <a:solidFill>
                  <a:srgbClr val="0000FF"/>
                </a:solidFill>
                <a:highlight>
                  <a:srgbClr val="FFFFFF"/>
                </a:highlight>
                <a:latin typeface="Consolas"/>
              </a:rPr>
              <a:t> …</a:t>
            </a:r>
            <a:endParaRPr lang="en-US" dirty="0">
              <a:solidFill>
                <a:srgbClr val="0000FF"/>
              </a:solidFill>
              <a:highlight>
                <a:srgbClr val="FFFFFF"/>
              </a:highlight>
              <a:latin typeface="Consolas"/>
            </a:endParaRPr>
          </a:p>
          <a:p>
            <a:r>
              <a:rPr lang="en-US" dirty="0" smtClean="0">
                <a:solidFill>
                  <a:srgbClr val="0000FF"/>
                </a:solidFill>
                <a:highlight>
                  <a:srgbClr val="FFFFFF"/>
                </a:highlight>
                <a:latin typeface="Consolas"/>
              </a:rPr>
              <a:t>&lt;</a:t>
            </a:r>
            <a:r>
              <a:rPr lang="en-US" dirty="0">
                <a:solidFill>
                  <a:srgbClr val="A31515"/>
                </a:solidFill>
                <a:highlight>
                  <a:srgbClr val="FFFFFF"/>
                </a:highlight>
                <a:latin typeface="Consolas"/>
              </a:rPr>
              <a:t>Extension</a:t>
            </a:r>
            <a:r>
              <a:rPr lang="en-US" dirty="0">
                <a:solidFill>
                  <a:srgbClr val="0000FF"/>
                </a:solidFill>
                <a:highlight>
                  <a:srgbClr val="FFFFFF"/>
                </a:highlight>
                <a:latin typeface="Consolas"/>
              </a:rPr>
              <a:t> </a:t>
            </a:r>
            <a:r>
              <a:rPr lang="en-US" dirty="0">
                <a:solidFill>
                  <a:srgbClr val="FF0000"/>
                </a:solidFill>
                <a:highlight>
                  <a:srgbClr val="FFFFFF"/>
                </a:highlight>
                <a:latin typeface="Consolas"/>
              </a:rPr>
              <a:t>Category</a:t>
            </a:r>
            <a:r>
              <a:rPr lang="en-US" dirty="0">
                <a:solidFill>
                  <a:srgbClr val="0000FF"/>
                </a:solidFill>
                <a:highlight>
                  <a:srgbClr val="FFFFFF"/>
                </a:highlight>
                <a:latin typeface="Consolas"/>
              </a:rPr>
              <a:t>=</a:t>
            </a:r>
            <a:r>
              <a:rPr lang="en-US" dirty="0">
                <a:solidFill>
                  <a:srgbClr val="000000"/>
                </a:solidFill>
                <a:highlight>
                  <a:srgbClr val="FFFFFF"/>
                </a:highlight>
                <a:latin typeface="Consolas"/>
              </a:rPr>
              <a:t>"</a:t>
            </a:r>
            <a:r>
              <a:rPr lang="en-US" dirty="0" err="1">
                <a:solidFill>
                  <a:srgbClr val="0000FF"/>
                </a:solidFill>
                <a:highlight>
                  <a:srgbClr val="FFFFFF"/>
                </a:highlight>
                <a:latin typeface="Consolas"/>
              </a:rPr>
              <a:t>windows.backgroundTasks</a:t>
            </a:r>
            <a:r>
              <a:rPr lang="en-US" dirty="0">
                <a:solidFill>
                  <a:srgbClr val="000000"/>
                </a:solidFill>
                <a:highlight>
                  <a:srgbClr val="FFFFFF"/>
                </a:highlight>
                <a:latin typeface="Consolas"/>
              </a:rPr>
              <a:t>"</a:t>
            </a:r>
            <a:r>
              <a:rPr lang="en-US" dirty="0">
                <a:solidFill>
                  <a:srgbClr val="0000FF"/>
                </a:solidFill>
                <a:highlight>
                  <a:srgbClr val="FFFFFF"/>
                </a:highlight>
                <a:latin typeface="Consolas"/>
              </a:rPr>
              <a:t> </a:t>
            </a:r>
            <a:endParaRPr lang="en-US" dirty="0" smtClean="0">
              <a:solidFill>
                <a:srgbClr val="0000FF"/>
              </a:solidFill>
              <a:highlight>
                <a:srgbClr val="FFFFFF"/>
              </a:highlight>
              <a:latin typeface="Consolas"/>
            </a:endParaRPr>
          </a:p>
          <a:p>
            <a:r>
              <a:rPr lang="en-US" dirty="0" smtClean="0">
                <a:solidFill>
                  <a:srgbClr val="0000FF"/>
                </a:solidFill>
                <a:highlight>
                  <a:srgbClr val="FFFFFF"/>
                </a:highlight>
                <a:latin typeface="Consolas"/>
              </a:rPr>
              <a:t>	</a:t>
            </a:r>
            <a:r>
              <a:rPr lang="en-US" dirty="0" err="1" smtClean="0">
                <a:solidFill>
                  <a:srgbClr val="FF0000"/>
                </a:solidFill>
                <a:highlight>
                  <a:srgbClr val="FFFFFF"/>
                </a:highlight>
                <a:latin typeface="Consolas"/>
              </a:rPr>
              <a:t>StartPage</a:t>
            </a:r>
            <a:r>
              <a:rPr lang="en-US" dirty="0">
                <a:solidFill>
                  <a:srgbClr val="0000FF"/>
                </a:solidFill>
                <a:highlight>
                  <a:srgbClr val="FFFFFF"/>
                </a:highlight>
                <a:latin typeface="Consolas"/>
              </a:rPr>
              <a:t>=</a:t>
            </a:r>
            <a:r>
              <a:rPr lang="en-US" dirty="0">
                <a:solidFill>
                  <a:srgbClr val="000000"/>
                </a:solidFill>
                <a:highlight>
                  <a:srgbClr val="FFFFFF"/>
                </a:highlight>
                <a:latin typeface="Consolas"/>
              </a:rPr>
              <a:t>"</a:t>
            </a:r>
            <a:r>
              <a:rPr lang="en-US" dirty="0">
                <a:solidFill>
                  <a:srgbClr val="0000FF"/>
                </a:solidFill>
                <a:highlight>
                  <a:srgbClr val="FFFFFF"/>
                </a:highlight>
                <a:latin typeface="Consolas"/>
              </a:rPr>
              <a:t>default.html</a:t>
            </a:r>
            <a:r>
              <a:rPr lang="en-US" dirty="0">
                <a:solidFill>
                  <a:srgbClr val="000000"/>
                </a:solidFill>
                <a:highlight>
                  <a:srgbClr val="FFFFFF"/>
                </a:highlight>
                <a:latin typeface="Consolas"/>
              </a:rPr>
              <a:t>"</a:t>
            </a:r>
            <a:r>
              <a:rPr lang="en-US" dirty="0">
                <a:solidFill>
                  <a:srgbClr val="0000FF"/>
                </a:solidFill>
                <a:highlight>
                  <a:srgbClr val="FFFFFF"/>
                </a:highlight>
                <a:latin typeface="Consolas"/>
              </a:rPr>
              <a:t>&gt;</a:t>
            </a:r>
            <a:endParaRPr lang="en-US" dirty="0">
              <a:solidFill>
                <a:srgbClr val="000000"/>
              </a:solidFill>
              <a:highlight>
                <a:srgbClr val="FFFFFF"/>
              </a:highlight>
              <a:latin typeface="Consolas"/>
            </a:endParaRPr>
          </a:p>
          <a:p>
            <a:r>
              <a:rPr lang="en-US" dirty="0" smtClean="0">
                <a:solidFill>
                  <a:srgbClr val="0000FF"/>
                </a:solidFill>
                <a:highlight>
                  <a:srgbClr val="FFFFFF"/>
                </a:highlight>
                <a:latin typeface="Consolas"/>
              </a:rPr>
              <a:t>      </a:t>
            </a:r>
            <a:r>
              <a:rPr lang="en-US" dirty="0">
                <a:solidFill>
                  <a:srgbClr val="0000FF"/>
                </a:solidFill>
                <a:highlight>
                  <a:srgbClr val="FFFFFF"/>
                </a:highlight>
                <a:latin typeface="Consolas"/>
              </a:rPr>
              <a:t>&lt;</a:t>
            </a:r>
            <a:r>
              <a:rPr lang="en-US" dirty="0" err="1">
                <a:solidFill>
                  <a:srgbClr val="A31515"/>
                </a:solidFill>
                <a:highlight>
                  <a:srgbClr val="FFFFFF"/>
                </a:highlight>
                <a:latin typeface="Consolas"/>
              </a:rPr>
              <a:t>BackgroundTasks</a:t>
            </a:r>
            <a:r>
              <a:rPr lang="en-US" dirty="0">
                <a:solidFill>
                  <a:srgbClr val="0000FF"/>
                </a:solidFill>
                <a:highlight>
                  <a:srgbClr val="FFFFFF"/>
                </a:highlight>
                <a:latin typeface="Consolas"/>
              </a:rPr>
              <a:t>&gt;</a:t>
            </a:r>
            <a:endParaRPr lang="en-US" dirty="0">
              <a:solidFill>
                <a:srgbClr val="000000"/>
              </a:solidFill>
              <a:highlight>
                <a:srgbClr val="FFFFFF"/>
              </a:highlight>
              <a:latin typeface="Consolas"/>
            </a:endParaRPr>
          </a:p>
          <a:p>
            <a:r>
              <a:rPr lang="en-US" dirty="0">
                <a:solidFill>
                  <a:srgbClr val="0000FF"/>
                </a:solidFill>
                <a:highlight>
                  <a:srgbClr val="FFFFFF"/>
                </a:highlight>
                <a:latin typeface="Consolas"/>
              </a:rPr>
              <a:t> </a:t>
            </a:r>
            <a:r>
              <a:rPr lang="en-US" dirty="0" smtClean="0">
                <a:solidFill>
                  <a:srgbClr val="0000FF"/>
                </a:solidFill>
                <a:highlight>
                  <a:srgbClr val="FFFFFF"/>
                </a:highlight>
                <a:latin typeface="Consolas"/>
              </a:rPr>
              <a:t>        </a:t>
            </a:r>
            <a:r>
              <a:rPr lang="en-US" dirty="0">
                <a:solidFill>
                  <a:srgbClr val="0000FF"/>
                </a:solidFill>
                <a:highlight>
                  <a:srgbClr val="FFFFFF"/>
                </a:highlight>
                <a:latin typeface="Consolas"/>
              </a:rPr>
              <a:t>&lt;</a:t>
            </a:r>
            <a:r>
              <a:rPr lang="en-US" dirty="0">
                <a:solidFill>
                  <a:srgbClr val="A31515"/>
                </a:solidFill>
                <a:highlight>
                  <a:srgbClr val="FFFFFF"/>
                </a:highlight>
                <a:latin typeface="Consolas"/>
              </a:rPr>
              <a:t>Task</a:t>
            </a:r>
            <a:r>
              <a:rPr lang="en-US" dirty="0">
                <a:solidFill>
                  <a:srgbClr val="0000FF"/>
                </a:solidFill>
                <a:highlight>
                  <a:srgbClr val="FFFFFF"/>
                </a:highlight>
                <a:latin typeface="Consolas"/>
              </a:rPr>
              <a:t> </a:t>
            </a:r>
            <a:r>
              <a:rPr lang="en-US" dirty="0">
                <a:solidFill>
                  <a:srgbClr val="FF0000"/>
                </a:solidFill>
                <a:highlight>
                  <a:srgbClr val="FFFFFF"/>
                </a:highlight>
                <a:latin typeface="Consolas"/>
              </a:rPr>
              <a:t>Type</a:t>
            </a:r>
            <a:r>
              <a:rPr lang="en-US" dirty="0">
                <a:solidFill>
                  <a:srgbClr val="0000FF"/>
                </a:solidFill>
                <a:highlight>
                  <a:srgbClr val="FFFFFF"/>
                </a:highlight>
                <a:latin typeface="Consolas"/>
              </a:rPr>
              <a:t>=</a:t>
            </a:r>
            <a:r>
              <a:rPr lang="en-US" dirty="0">
                <a:solidFill>
                  <a:srgbClr val="000000"/>
                </a:solidFill>
                <a:highlight>
                  <a:srgbClr val="FFFFFF"/>
                </a:highlight>
                <a:latin typeface="Consolas"/>
              </a:rPr>
              <a:t>"</a:t>
            </a:r>
            <a:r>
              <a:rPr lang="en-US" dirty="0">
                <a:solidFill>
                  <a:srgbClr val="0000FF"/>
                </a:solidFill>
                <a:highlight>
                  <a:srgbClr val="FFFFFF"/>
                </a:highlight>
                <a:latin typeface="Consolas"/>
              </a:rPr>
              <a:t>audio</a:t>
            </a:r>
            <a:r>
              <a:rPr lang="en-US" dirty="0">
                <a:solidFill>
                  <a:srgbClr val="000000"/>
                </a:solidFill>
                <a:highlight>
                  <a:srgbClr val="FFFFFF"/>
                </a:highlight>
                <a:latin typeface="Consolas"/>
              </a:rPr>
              <a:t>"</a:t>
            </a:r>
            <a:r>
              <a:rPr lang="en-US" dirty="0">
                <a:solidFill>
                  <a:srgbClr val="0000FF"/>
                </a:solidFill>
                <a:highlight>
                  <a:srgbClr val="FFFFFF"/>
                </a:highlight>
                <a:latin typeface="Consolas"/>
              </a:rPr>
              <a:t> /&gt;</a:t>
            </a:r>
            <a:endParaRPr lang="en-US" dirty="0">
              <a:solidFill>
                <a:srgbClr val="000000"/>
              </a:solidFill>
              <a:highlight>
                <a:srgbClr val="FFFFFF"/>
              </a:highlight>
              <a:latin typeface="Consolas"/>
            </a:endParaRPr>
          </a:p>
          <a:p>
            <a:r>
              <a:rPr lang="en-US" dirty="0">
                <a:solidFill>
                  <a:srgbClr val="0000FF"/>
                </a:solidFill>
                <a:highlight>
                  <a:srgbClr val="FFFFFF"/>
                </a:highlight>
                <a:latin typeface="Consolas"/>
              </a:rPr>
              <a:t> </a:t>
            </a:r>
            <a:r>
              <a:rPr lang="en-US" dirty="0" smtClean="0">
                <a:solidFill>
                  <a:srgbClr val="0000FF"/>
                </a:solidFill>
                <a:highlight>
                  <a:srgbClr val="FFFFFF"/>
                </a:highlight>
                <a:latin typeface="Consolas"/>
              </a:rPr>
              <a:t>     </a:t>
            </a:r>
            <a:r>
              <a:rPr lang="en-US" dirty="0">
                <a:solidFill>
                  <a:srgbClr val="0000FF"/>
                </a:solidFill>
                <a:highlight>
                  <a:srgbClr val="FFFFFF"/>
                </a:highlight>
                <a:latin typeface="Consolas"/>
              </a:rPr>
              <a:t>&lt;/</a:t>
            </a:r>
            <a:r>
              <a:rPr lang="en-US" dirty="0" err="1">
                <a:solidFill>
                  <a:srgbClr val="A31515"/>
                </a:solidFill>
                <a:highlight>
                  <a:srgbClr val="FFFFFF"/>
                </a:highlight>
                <a:latin typeface="Consolas"/>
              </a:rPr>
              <a:t>BackgroundTasks</a:t>
            </a:r>
            <a:r>
              <a:rPr lang="en-US" dirty="0">
                <a:solidFill>
                  <a:srgbClr val="0000FF"/>
                </a:solidFill>
                <a:highlight>
                  <a:srgbClr val="FFFFFF"/>
                </a:highlight>
                <a:latin typeface="Consolas"/>
              </a:rPr>
              <a:t>&gt;</a:t>
            </a:r>
            <a:endParaRPr lang="en-US" dirty="0">
              <a:solidFill>
                <a:srgbClr val="000000"/>
              </a:solidFill>
              <a:highlight>
                <a:srgbClr val="FFFFFF"/>
              </a:highlight>
              <a:latin typeface="Consolas"/>
            </a:endParaRPr>
          </a:p>
          <a:p>
            <a:r>
              <a:rPr lang="en-US" dirty="0" smtClean="0">
                <a:solidFill>
                  <a:srgbClr val="0000FF"/>
                </a:solidFill>
                <a:highlight>
                  <a:srgbClr val="FFFFFF"/>
                </a:highlight>
                <a:latin typeface="Consolas"/>
              </a:rPr>
              <a:t>&lt;/</a:t>
            </a:r>
            <a:r>
              <a:rPr lang="en-US" dirty="0">
                <a:solidFill>
                  <a:srgbClr val="A31515"/>
                </a:solidFill>
                <a:highlight>
                  <a:srgbClr val="FFFFFF"/>
                </a:highlight>
                <a:latin typeface="Consolas"/>
              </a:rPr>
              <a:t>Extension</a:t>
            </a:r>
            <a:r>
              <a:rPr lang="en-US" dirty="0">
                <a:solidFill>
                  <a:srgbClr val="0000FF"/>
                </a:solidFill>
                <a:highlight>
                  <a:srgbClr val="FFFFFF"/>
                </a:highlight>
                <a:latin typeface="Consolas"/>
              </a:rPr>
              <a:t>&gt;</a:t>
            </a:r>
            <a:endParaRPr lang="en-US" dirty="0" smtClean="0">
              <a:solidFill>
                <a:schemeClr val="bg1"/>
              </a:solidFill>
            </a:endParaRPr>
          </a:p>
        </p:txBody>
      </p:sp>
    </p:spTree>
    <p:extLst>
      <p:ext uri="{BB962C8B-B14F-4D97-AF65-F5344CB8AC3E}">
        <p14:creationId xmlns:p14="http://schemas.microsoft.com/office/powerpoint/2010/main" val="303782208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HTML5 Video/Audio Element</a:t>
            </a:r>
            <a:endParaRPr lang="en-US" dirty="0"/>
          </a:p>
        </p:txBody>
      </p:sp>
      <p:sp>
        <p:nvSpPr>
          <p:cNvPr id="4" name="Text Placeholder 2"/>
          <p:cNvSpPr>
            <a:spLocks noGrp="1"/>
          </p:cNvSpPr>
          <p:nvPr>
            <p:ph type="body" sz="quarter" idx="10"/>
          </p:nvPr>
        </p:nvSpPr>
        <p:spPr>
          <a:xfrm>
            <a:off x="519115" y="1132250"/>
            <a:ext cx="11149012" cy="2585323"/>
          </a:xfrm>
        </p:spPr>
        <p:txBody>
          <a:bodyPr/>
          <a:lstStyle/>
          <a:p>
            <a:pPr>
              <a:lnSpc>
                <a:spcPct val="100000"/>
              </a:lnSpc>
              <a:spcBef>
                <a:spcPts val="0"/>
              </a:spcBef>
            </a:pPr>
            <a:r>
              <a:rPr lang="en-US" dirty="0" smtClean="0">
                <a:solidFill>
                  <a:srgbClr val="00B050"/>
                </a:solidFill>
              </a:rPr>
              <a:t>&lt;!--</a:t>
            </a:r>
          </a:p>
          <a:p>
            <a:pPr>
              <a:lnSpc>
                <a:spcPct val="100000"/>
              </a:lnSpc>
              <a:spcBef>
                <a:spcPts val="0"/>
              </a:spcBef>
            </a:pPr>
            <a:r>
              <a:rPr lang="en-US" dirty="0" smtClean="0">
                <a:solidFill>
                  <a:srgbClr val="00B050"/>
                </a:solidFill>
              </a:rPr>
              <a:t>Attributes </a:t>
            </a:r>
            <a:r>
              <a:rPr lang="en-US" dirty="0">
                <a:solidFill>
                  <a:srgbClr val="00B050"/>
                </a:solidFill>
              </a:rPr>
              <a:t>allowed on &lt;audio&gt; </a:t>
            </a:r>
            <a:r>
              <a:rPr lang="en-US" dirty="0" smtClean="0">
                <a:solidFill>
                  <a:srgbClr val="00B050"/>
                </a:solidFill>
              </a:rPr>
              <a:t>tags: </a:t>
            </a:r>
          </a:p>
          <a:p>
            <a:pPr>
              <a:lnSpc>
                <a:spcPct val="100000"/>
              </a:lnSpc>
              <a:spcBef>
                <a:spcPts val="0"/>
              </a:spcBef>
            </a:pPr>
            <a:r>
              <a:rPr lang="en-US" dirty="0" err="1" smtClean="0">
                <a:solidFill>
                  <a:srgbClr val="00B050"/>
                </a:solidFill>
              </a:rPr>
              <a:t>src</a:t>
            </a:r>
            <a:r>
              <a:rPr lang="en-US" dirty="0">
                <a:solidFill>
                  <a:srgbClr val="00B050"/>
                </a:solidFill>
              </a:rPr>
              <a:t>, preload, </a:t>
            </a:r>
            <a:r>
              <a:rPr lang="en-US" dirty="0" err="1">
                <a:solidFill>
                  <a:srgbClr val="00B050"/>
                </a:solidFill>
              </a:rPr>
              <a:t>autoplay</a:t>
            </a:r>
            <a:r>
              <a:rPr lang="en-US" dirty="0">
                <a:solidFill>
                  <a:srgbClr val="00B050"/>
                </a:solidFill>
              </a:rPr>
              <a:t>, loop, and </a:t>
            </a:r>
            <a:r>
              <a:rPr lang="en-US" dirty="0" smtClean="0">
                <a:solidFill>
                  <a:srgbClr val="00B050"/>
                </a:solidFill>
              </a:rPr>
              <a:t>controls</a:t>
            </a:r>
          </a:p>
          <a:p>
            <a:pPr>
              <a:lnSpc>
                <a:spcPct val="100000"/>
              </a:lnSpc>
              <a:spcBef>
                <a:spcPts val="0"/>
              </a:spcBef>
            </a:pPr>
            <a:r>
              <a:rPr lang="en-US" dirty="0" smtClean="0">
                <a:solidFill>
                  <a:srgbClr val="00B050"/>
                </a:solidFill>
              </a:rPr>
              <a:t>--&gt;</a:t>
            </a:r>
          </a:p>
          <a:p>
            <a:pPr>
              <a:lnSpc>
                <a:spcPct val="100000"/>
              </a:lnSpc>
              <a:spcBef>
                <a:spcPts val="0"/>
              </a:spcBef>
            </a:pPr>
            <a:endParaRPr lang="en-US" dirty="0">
              <a:solidFill>
                <a:srgbClr val="00B050"/>
              </a:solidFill>
            </a:endParaRPr>
          </a:p>
          <a:p>
            <a:pPr>
              <a:lnSpc>
                <a:spcPct val="100000"/>
              </a:lnSpc>
              <a:spcBef>
                <a:spcPts val="0"/>
              </a:spcBef>
            </a:pPr>
            <a:r>
              <a:rPr lang="en-US" dirty="0">
                <a:solidFill>
                  <a:srgbClr val="0000FF"/>
                </a:solidFill>
                <a:highlight>
                  <a:srgbClr val="FFFFFF"/>
                </a:highlight>
                <a:latin typeface="Consolas"/>
              </a:rPr>
              <a:t>&lt;</a:t>
            </a:r>
            <a:r>
              <a:rPr lang="en-US" dirty="0">
                <a:solidFill>
                  <a:srgbClr val="800000"/>
                </a:solidFill>
                <a:highlight>
                  <a:srgbClr val="FFFFFF"/>
                </a:highlight>
                <a:latin typeface="Consolas"/>
              </a:rPr>
              <a:t>audio</a:t>
            </a:r>
            <a:r>
              <a:rPr lang="en-US" dirty="0">
                <a:solidFill>
                  <a:srgbClr val="000000"/>
                </a:solidFill>
                <a:highlight>
                  <a:srgbClr val="FFFFFF"/>
                </a:highlight>
                <a:latin typeface="Consolas"/>
              </a:rPr>
              <a:t> </a:t>
            </a:r>
            <a:r>
              <a:rPr lang="en-US" dirty="0" err="1">
                <a:solidFill>
                  <a:srgbClr val="FF0000"/>
                </a:solidFill>
                <a:highlight>
                  <a:srgbClr val="FFFFFF"/>
                </a:highlight>
                <a:latin typeface="Consolas"/>
              </a:rPr>
              <a:t>src</a:t>
            </a:r>
            <a:r>
              <a:rPr lang="en-US" dirty="0">
                <a:solidFill>
                  <a:srgbClr val="0000FF"/>
                </a:solidFill>
                <a:highlight>
                  <a:srgbClr val="FFFFFF"/>
                </a:highlight>
                <a:latin typeface="Consolas"/>
              </a:rPr>
              <a:t>="folk_rock.mp3"</a:t>
            </a:r>
            <a:r>
              <a:rPr lang="en-US" dirty="0">
                <a:solidFill>
                  <a:srgbClr val="000000"/>
                </a:solidFill>
                <a:highlight>
                  <a:srgbClr val="FFFFFF"/>
                </a:highlight>
                <a:latin typeface="Consolas"/>
              </a:rPr>
              <a:t> </a:t>
            </a:r>
            <a:r>
              <a:rPr lang="en-US" dirty="0" err="1">
                <a:solidFill>
                  <a:srgbClr val="FF0000"/>
                </a:solidFill>
                <a:highlight>
                  <a:srgbClr val="FFFFFF"/>
                </a:highlight>
                <a:latin typeface="Consolas"/>
              </a:rPr>
              <a:t>msAudioCategory</a:t>
            </a:r>
            <a:r>
              <a:rPr lang="en-US" dirty="0">
                <a:solidFill>
                  <a:srgbClr val="0000FF"/>
                </a:solidFill>
                <a:highlight>
                  <a:srgbClr val="FFFFFF"/>
                </a:highlight>
                <a:latin typeface="Consolas"/>
              </a:rPr>
              <a:t>="</a:t>
            </a:r>
            <a:r>
              <a:rPr lang="en-US" dirty="0" smtClean="0">
                <a:solidFill>
                  <a:srgbClr val="0000FF"/>
                </a:solidFill>
                <a:highlight>
                  <a:srgbClr val="FFFFFF"/>
                </a:highlight>
                <a:latin typeface="Consolas"/>
              </a:rPr>
              <a:t>Media</a:t>
            </a:r>
            <a:r>
              <a:rPr lang="en-US" dirty="0">
                <a:solidFill>
                  <a:srgbClr val="0000FF"/>
                </a:solidFill>
                <a:highlight>
                  <a:srgbClr val="FFFFFF"/>
                </a:highlight>
                <a:latin typeface="Consolas"/>
              </a:rPr>
              <a:t>"</a:t>
            </a:r>
            <a:r>
              <a:rPr lang="en-US" dirty="0" smtClean="0">
                <a:solidFill>
                  <a:srgbClr val="000000"/>
                </a:solidFill>
                <a:highlight>
                  <a:srgbClr val="FFFFFF"/>
                </a:highlight>
                <a:latin typeface="Consolas"/>
              </a:rPr>
              <a:t> </a:t>
            </a:r>
            <a:r>
              <a:rPr lang="en-US" dirty="0" smtClean="0">
                <a:solidFill>
                  <a:srgbClr val="FF0000"/>
                </a:solidFill>
                <a:highlight>
                  <a:srgbClr val="FFFFFF"/>
                </a:highlight>
                <a:latin typeface="Consolas"/>
              </a:rPr>
              <a:t>controls</a:t>
            </a:r>
            <a:r>
              <a:rPr lang="en-US" dirty="0" smtClean="0">
                <a:solidFill>
                  <a:srgbClr val="0000FF"/>
                </a:solidFill>
                <a:highlight>
                  <a:srgbClr val="FFFFFF"/>
                </a:highlight>
                <a:latin typeface="Consolas"/>
              </a:rPr>
              <a:t>&gt; &lt;/</a:t>
            </a:r>
            <a:r>
              <a:rPr lang="en-US" dirty="0">
                <a:solidFill>
                  <a:srgbClr val="800000"/>
                </a:solidFill>
                <a:highlight>
                  <a:srgbClr val="FFFFFF"/>
                </a:highlight>
                <a:latin typeface="Consolas"/>
              </a:rPr>
              <a:t>audio</a:t>
            </a:r>
            <a:r>
              <a:rPr lang="en-US" dirty="0">
                <a:solidFill>
                  <a:srgbClr val="0000FF"/>
                </a:solidFill>
                <a:highlight>
                  <a:srgbClr val="FFFFFF"/>
                </a:highlight>
                <a:latin typeface="Consolas"/>
              </a:rPr>
              <a:t>&gt;</a:t>
            </a:r>
            <a:endParaRPr lang="en-US" dirty="0" smtClean="0">
              <a:solidFill>
                <a:schemeClr val="bg1"/>
              </a:solidFill>
            </a:endParaRPr>
          </a:p>
        </p:txBody>
      </p:sp>
      <p:sp>
        <p:nvSpPr>
          <p:cNvPr id="6" name="Text Placeholder 2"/>
          <p:cNvSpPr txBox="1">
            <a:spLocks/>
          </p:cNvSpPr>
          <p:nvPr/>
        </p:nvSpPr>
        <p:spPr>
          <a:xfrm>
            <a:off x="519112" y="3915829"/>
            <a:ext cx="11149012" cy="2585323"/>
          </a:xfrm>
          <a:prstGeom prst="rect">
            <a:avLst/>
          </a:prstGeom>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pPr>
            <a:r>
              <a:rPr lang="en-US" dirty="0" smtClean="0">
                <a:solidFill>
                  <a:srgbClr val="00B050"/>
                </a:solidFill>
              </a:rPr>
              <a:t>&lt;!--</a:t>
            </a:r>
          </a:p>
          <a:p>
            <a:pPr>
              <a:lnSpc>
                <a:spcPct val="100000"/>
              </a:lnSpc>
              <a:spcBef>
                <a:spcPts val="0"/>
              </a:spcBef>
            </a:pPr>
            <a:r>
              <a:rPr lang="en-US" dirty="0" smtClean="0">
                <a:solidFill>
                  <a:srgbClr val="00B050"/>
                </a:solidFill>
              </a:rPr>
              <a:t>Attributes allowed on &lt;video&gt; tags: </a:t>
            </a:r>
            <a:r>
              <a:rPr lang="en-US" dirty="0" err="1" smtClean="0">
                <a:solidFill>
                  <a:srgbClr val="00B050"/>
                </a:solidFill>
              </a:rPr>
              <a:t>src</a:t>
            </a:r>
            <a:r>
              <a:rPr lang="en-US" dirty="0" smtClean="0">
                <a:solidFill>
                  <a:srgbClr val="00B050"/>
                </a:solidFill>
              </a:rPr>
              <a:t>, preload, </a:t>
            </a:r>
            <a:r>
              <a:rPr lang="en-US" dirty="0" err="1" smtClean="0">
                <a:solidFill>
                  <a:srgbClr val="00B050"/>
                </a:solidFill>
              </a:rPr>
              <a:t>autoplay</a:t>
            </a:r>
            <a:r>
              <a:rPr lang="en-US" dirty="0" smtClean="0">
                <a:solidFill>
                  <a:srgbClr val="00B050"/>
                </a:solidFill>
              </a:rPr>
              <a:t>,</a:t>
            </a:r>
          </a:p>
          <a:p>
            <a:pPr>
              <a:lnSpc>
                <a:spcPct val="100000"/>
              </a:lnSpc>
              <a:spcBef>
                <a:spcPts val="0"/>
              </a:spcBef>
            </a:pPr>
            <a:r>
              <a:rPr lang="en-US" dirty="0" smtClean="0">
                <a:solidFill>
                  <a:srgbClr val="00B050"/>
                </a:solidFill>
              </a:rPr>
              <a:t>loop, controls, poster, width, height, muted</a:t>
            </a:r>
          </a:p>
          <a:p>
            <a:pPr>
              <a:lnSpc>
                <a:spcPct val="100000"/>
              </a:lnSpc>
              <a:spcBef>
                <a:spcPts val="0"/>
              </a:spcBef>
            </a:pPr>
            <a:r>
              <a:rPr lang="en-US" dirty="0" smtClean="0">
                <a:solidFill>
                  <a:srgbClr val="00B050"/>
                </a:solidFill>
              </a:rPr>
              <a:t>--&gt;</a:t>
            </a:r>
          </a:p>
          <a:p>
            <a:pPr>
              <a:lnSpc>
                <a:spcPct val="100000"/>
              </a:lnSpc>
              <a:spcBef>
                <a:spcPts val="0"/>
              </a:spcBef>
            </a:pPr>
            <a:endParaRPr lang="en-US" dirty="0" smtClean="0">
              <a:solidFill>
                <a:srgbClr val="232323"/>
              </a:solidFill>
            </a:endParaRPr>
          </a:p>
          <a:p>
            <a:pPr>
              <a:lnSpc>
                <a:spcPct val="100000"/>
              </a:lnSpc>
              <a:spcBef>
                <a:spcPts val="0"/>
              </a:spcBef>
            </a:pPr>
            <a:r>
              <a:rPr lang="en-US" dirty="0" smtClean="0">
                <a:solidFill>
                  <a:srgbClr val="0000FF"/>
                </a:solidFill>
                <a:highlight>
                  <a:srgbClr val="FFFFFF"/>
                </a:highlight>
                <a:latin typeface="Consolas"/>
              </a:rPr>
              <a:t>&lt;</a:t>
            </a:r>
            <a:r>
              <a:rPr lang="en-US" dirty="0" smtClean="0">
                <a:solidFill>
                  <a:srgbClr val="800000"/>
                </a:solidFill>
                <a:highlight>
                  <a:srgbClr val="FFFFFF"/>
                </a:highlight>
                <a:latin typeface="Consolas"/>
              </a:rPr>
              <a:t>video</a:t>
            </a:r>
            <a:r>
              <a:rPr lang="en-US" dirty="0" smtClean="0">
                <a:solidFill>
                  <a:srgbClr val="0000FF"/>
                </a:solidFill>
                <a:highlight>
                  <a:srgbClr val="FFFFFF"/>
                </a:highlight>
                <a:latin typeface="Consolas"/>
              </a:rPr>
              <a:t> </a:t>
            </a:r>
            <a:r>
              <a:rPr lang="en-US" dirty="0" err="1" smtClean="0">
                <a:solidFill>
                  <a:srgbClr val="FF0000"/>
                </a:solidFill>
              </a:rPr>
              <a:t>src</a:t>
            </a:r>
            <a:r>
              <a:rPr lang="en-US" dirty="0" smtClean="0">
                <a:solidFill>
                  <a:srgbClr val="232323"/>
                </a:solidFill>
              </a:rPr>
              <a:t>=</a:t>
            </a:r>
            <a:r>
              <a:rPr lang="en-US" dirty="0" smtClean="0">
                <a:solidFill>
                  <a:srgbClr val="0000FF"/>
                </a:solidFill>
                <a:highlight>
                  <a:srgbClr val="FFFFFF"/>
                </a:highlight>
                <a:latin typeface="Consolas"/>
              </a:rPr>
              <a:t>“myVideo.mp4"</a:t>
            </a:r>
            <a:r>
              <a:rPr lang="en-US" dirty="0" smtClean="0">
                <a:solidFill>
                  <a:srgbClr val="FF0000"/>
                </a:solidFill>
                <a:highlight>
                  <a:srgbClr val="FFFFFF"/>
                </a:highlight>
                <a:latin typeface="Consolas"/>
              </a:rPr>
              <a:t> </a:t>
            </a:r>
            <a:r>
              <a:rPr lang="en-US" dirty="0" err="1">
                <a:solidFill>
                  <a:srgbClr val="FF0000"/>
                </a:solidFill>
                <a:highlight>
                  <a:srgbClr val="FFFFFF"/>
                </a:highlight>
                <a:latin typeface="Consolas"/>
              </a:rPr>
              <a:t>msAudioCategory</a:t>
            </a:r>
            <a:r>
              <a:rPr lang="en-US" dirty="0">
                <a:solidFill>
                  <a:srgbClr val="0000FF"/>
                </a:solidFill>
                <a:highlight>
                  <a:srgbClr val="FFFFFF"/>
                </a:highlight>
                <a:latin typeface="Consolas"/>
              </a:rPr>
              <a:t>="Media"</a:t>
            </a:r>
            <a:r>
              <a:rPr lang="en-US" dirty="0">
                <a:solidFill>
                  <a:srgbClr val="000000"/>
                </a:solidFill>
                <a:highlight>
                  <a:srgbClr val="FFFFFF"/>
                </a:highlight>
                <a:latin typeface="Consolas"/>
              </a:rPr>
              <a:t> </a:t>
            </a:r>
            <a:r>
              <a:rPr lang="en-US" dirty="0">
                <a:solidFill>
                  <a:srgbClr val="FF0000"/>
                </a:solidFill>
                <a:highlight>
                  <a:srgbClr val="FFFFFF"/>
                </a:highlight>
                <a:latin typeface="Consolas"/>
              </a:rPr>
              <a:t>controls</a:t>
            </a:r>
            <a:r>
              <a:rPr lang="en-US" dirty="0">
                <a:solidFill>
                  <a:srgbClr val="0000FF"/>
                </a:solidFill>
                <a:highlight>
                  <a:srgbClr val="FFFFFF"/>
                </a:highlight>
                <a:latin typeface="Consolas"/>
              </a:rPr>
              <a:t>&gt; </a:t>
            </a:r>
            <a:r>
              <a:rPr lang="en-US" dirty="0" smtClean="0">
                <a:solidFill>
                  <a:srgbClr val="0000FF"/>
                </a:solidFill>
                <a:highlight>
                  <a:srgbClr val="FFFFFF"/>
                </a:highlight>
                <a:latin typeface="Consolas"/>
              </a:rPr>
              <a:t>&lt;/</a:t>
            </a:r>
            <a:r>
              <a:rPr lang="en-US" dirty="0" smtClean="0">
                <a:solidFill>
                  <a:srgbClr val="800000"/>
                </a:solidFill>
                <a:highlight>
                  <a:srgbClr val="FFFFFF"/>
                </a:highlight>
                <a:latin typeface="Consolas"/>
              </a:rPr>
              <a:t>video</a:t>
            </a:r>
            <a:r>
              <a:rPr lang="en-US" dirty="0" smtClean="0">
                <a:solidFill>
                  <a:srgbClr val="0000FF"/>
                </a:solidFill>
                <a:highlight>
                  <a:srgbClr val="FFFFFF"/>
                </a:highlight>
                <a:latin typeface="Consolas"/>
              </a:rPr>
              <a:t>&gt;</a:t>
            </a:r>
            <a:endParaRPr lang="en-US" dirty="0">
              <a:solidFill>
                <a:srgbClr val="232323"/>
              </a:solidFill>
            </a:endParaRPr>
          </a:p>
        </p:txBody>
      </p:sp>
    </p:spTree>
    <p:extLst>
      <p:ext uri="{BB962C8B-B14F-4D97-AF65-F5344CB8AC3E}">
        <p14:creationId xmlns:p14="http://schemas.microsoft.com/office/powerpoint/2010/main" val="82311986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JavaScript</a:t>
            </a:r>
            <a:endParaRPr lang="en-US" dirty="0"/>
          </a:p>
        </p:txBody>
      </p:sp>
      <p:sp>
        <p:nvSpPr>
          <p:cNvPr id="4" name="Text Placeholder 2"/>
          <p:cNvSpPr>
            <a:spLocks noGrp="1"/>
          </p:cNvSpPr>
          <p:nvPr>
            <p:ph type="body" sz="quarter" idx="10"/>
          </p:nvPr>
        </p:nvSpPr>
        <p:spPr>
          <a:xfrm>
            <a:off x="519115" y="1495561"/>
            <a:ext cx="11149012" cy="1107996"/>
          </a:xfrm>
        </p:spPr>
        <p:txBody>
          <a:bodyPr/>
          <a:lstStyle/>
          <a:p>
            <a:pPr marL="342900" indent="-342900">
              <a:lnSpc>
                <a:spcPct val="100000"/>
              </a:lnSpc>
              <a:spcBef>
                <a:spcPts val="0"/>
              </a:spcBef>
              <a:buFont typeface="Arial" pitchFamily="34" charset="0"/>
              <a:buChar char="•"/>
            </a:pPr>
            <a:r>
              <a:rPr lang="en-US" dirty="0" smtClean="0">
                <a:solidFill>
                  <a:schemeClr val="bg1"/>
                </a:solidFill>
                <a:latin typeface="Segoe UI Light" pitchFamily="34" charset="0"/>
                <a:cs typeface="Segoe UI Light" pitchFamily="34" charset="0"/>
              </a:rPr>
              <a:t>Note: the </a:t>
            </a:r>
            <a:r>
              <a:rPr lang="en-US" dirty="0" err="1" smtClean="0">
                <a:solidFill>
                  <a:schemeClr val="bg1"/>
                </a:solidFill>
                <a:latin typeface="Segoe UI Light" pitchFamily="34" charset="0"/>
                <a:cs typeface="Segoe UI Light" pitchFamily="34" charset="0"/>
              </a:rPr>
              <a:t>msAudioCategory</a:t>
            </a:r>
            <a:r>
              <a:rPr lang="en-US" dirty="0" smtClean="0">
                <a:solidFill>
                  <a:schemeClr val="bg1"/>
                </a:solidFill>
                <a:latin typeface="Segoe UI Light" pitchFamily="34" charset="0"/>
                <a:cs typeface="Segoe UI Light" pitchFamily="34" charset="0"/>
              </a:rPr>
              <a:t> attribute cannot be changed dynamically. </a:t>
            </a:r>
          </a:p>
          <a:p>
            <a:pPr marL="342900" indent="-342900">
              <a:lnSpc>
                <a:spcPct val="100000"/>
              </a:lnSpc>
              <a:spcBef>
                <a:spcPts val="0"/>
              </a:spcBef>
              <a:buFont typeface="Arial" pitchFamily="34" charset="0"/>
              <a:buChar char="•"/>
            </a:pPr>
            <a:r>
              <a:rPr lang="en-US" dirty="0" smtClean="0">
                <a:solidFill>
                  <a:schemeClr val="bg1"/>
                </a:solidFill>
                <a:latin typeface="Segoe UI Light" pitchFamily="34" charset="0"/>
                <a:cs typeface="Segoe UI Light" pitchFamily="34" charset="0"/>
              </a:rPr>
              <a:t>But an audio/video tag can be created dynamically.</a:t>
            </a:r>
          </a:p>
          <a:p>
            <a:pPr marL="342900" indent="-342900">
              <a:lnSpc>
                <a:spcPct val="100000"/>
              </a:lnSpc>
              <a:spcBef>
                <a:spcPts val="0"/>
              </a:spcBef>
              <a:buFont typeface="Arial" pitchFamily="34" charset="0"/>
              <a:buChar char="•"/>
            </a:pPr>
            <a:r>
              <a:rPr lang="en-US" dirty="0" smtClean="0">
                <a:solidFill>
                  <a:schemeClr val="bg1"/>
                </a:solidFill>
                <a:latin typeface="Segoe UI Light" pitchFamily="34" charset="0"/>
                <a:cs typeface="Segoe UI Light" pitchFamily="34" charset="0"/>
              </a:rPr>
              <a:t>Make sure that you set the </a:t>
            </a:r>
            <a:r>
              <a:rPr lang="en-US" dirty="0" err="1" smtClean="0">
                <a:solidFill>
                  <a:schemeClr val="bg1"/>
                </a:solidFill>
                <a:latin typeface="Segoe UI Light" pitchFamily="34" charset="0"/>
                <a:cs typeface="Segoe UI Light" pitchFamily="34" charset="0"/>
              </a:rPr>
              <a:t>src</a:t>
            </a:r>
            <a:r>
              <a:rPr lang="en-US" dirty="0" smtClean="0">
                <a:solidFill>
                  <a:schemeClr val="bg1"/>
                </a:solidFill>
                <a:latin typeface="Segoe UI Light" pitchFamily="34" charset="0"/>
                <a:cs typeface="Segoe UI Light" pitchFamily="34" charset="0"/>
              </a:rPr>
              <a:t> after the </a:t>
            </a:r>
            <a:r>
              <a:rPr lang="en-US" dirty="0" err="1" smtClean="0">
                <a:solidFill>
                  <a:schemeClr val="bg1"/>
                </a:solidFill>
                <a:latin typeface="Segoe UI Light" pitchFamily="34" charset="0"/>
                <a:cs typeface="Segoe UI Light" pitchFamily="34" charset="0"/>
              </a:rPr>
              <a:t>msAudioCategory</a:t>
            </a:r>
            <a:r>
              <a:rPr lang="en-US" dirty="0">
                <a:solidFill>
                  <a:schemeClr val="bg1"/>
                </a:solidFill>
                <a:latin typeface="Segoe UI Light" pitchFamily="34" charset="0"/>
                <a:cs typeface="Segoe UI Light" pitchFamily="34" charset="0"/>
              </a:rPr>
              <a:t> </a:t>
            </a:r>
            <a:r>
              <a:rPr lang="en-US" dirty="0" smtClean="0">
                <a:solidFill>
                  <a:schemeClr val="bg1"/>
                </a:solidFill>
                <a:latin typeface="Segoe UI Light" pitchFamily="34" charset="0"/>
                <a:cs typeface="Segoe UI Light" pitchFamily="34" charset="0"/>
              </a:rPr>
              <a:t>attribute</a:t>
            </a:r>
          </a:p>
        </p:txBody>
      </p:sp>
      <p:sp>
        <p:nvSpPr>
          <p:cNvPr id="3" name="TextBox 2"/>
          <p:cNvSpPr txBox="1"/>
          <p:nvPr/>
        </p:nvSpPr>
        <p:spPr>
          <a:xfrm>
            <a:off x="732378" y="3578477"/>
            <a:ext cx="10461139" cy="1846659"/>
          </a:xfrm>
          <a:prstGeom prst="rect">
            <a:avLst/>
          </a:prstGeom>
          <a:noFill/>
        </p:spPr>
        <p:txBody>
          <a:bodyPr wrap="square" lIns="0" tIns="0" rIns="0" bIns="0" rtlCol="0">
            <a:spAutoFit/>
          </a:bodyPr>
          <a:lstStyle/>
          <a:p>
            <a:r>
              <a:rPr lang="en-US" sz="2000" dirty="0" err="1" smtClean="0">
                <a:solidFill>
                  <a:srgbClr val="0000FF"/>
                </a:solidFill>
                <a:highlight>
                  <a:srgbClr val="FFFFFF"/>
                </a:highlight>
                <a:latin typeface="Consolas"/>
              </a:rPr>
              <a:t>var</a:t>
            </a:r>
            <a:r>
              <a:rPr lang="en-US" sz="2000" dirty="0" smtClean="0">
                <a:solidFill>
                  <a:srgbClr val="000000"/>
                </a:solidFill>
                <a:highlight>
                  <a:srgbClr val="FFFFFF"/>
                </a:highlight>
                <a:latin typeface="Consolas"/>
              </a:rPr>
              <a:t> </a:t>
            </a:r>
            <a:r>
              <a:rPr lang="en-US" sz="2000" dirty="0" err="1">
                <a:solidFill>
                  <a:srgbClr val="000000"/>
                </a:solidFill>
                <a:highlight>
                  <a:srgbClr val="FFFFFF"/>
                </a:highlight>
                <a:latin typeface="Consolas"/>
              </a:rPr>
              <a:t>playerDiv</a:t>
            </a:r>
            <a:r>
              <a:rPr lang="en-US" sz="2000" dirty="0">
                <a:solidFill>
                  <a:srgbClr val="000000"/>
                </a:solidFill>
                <a:highlight>
                  <a:srgbClr val="FFFFFF"/>
                </a:highlight>
                <a:latin typeface="Consolas"/>
              </a:rPr>
              <a:t> </a:t>
            </a:r>
            <a:r>
              <a:rPr lang="en-US" sz="2000" dirty="0">
                <a:solidFill>
                  <a:srgbClr val="008080"/>
                </a:solidFill>
                <a:highlight>
                  <a:srgbClr val="FFFFFF"/>
                </a:highlight>
                <a:latin typeface="Consolas"/>
              </a:rPr>
              <a:t>=</a:t>
            </a:r>
            <a:r>
              <a:rPr lang="en-US" sz="2000" dirty="0">
                <a:solidFill>
                  <a:srgbClr val="000000"/>
                </a:solidFill>
                <a:highlight>
                  <a:srgbClr val="FFFFFF"/>
                </a:highlight>
                <a:latin typeface="Consolas"/>
              </a:rPr>
              <a:t> </a:t>
            </a:r>
            <a:r>
              <a:rPr lang="en-US" sz="2000" dirty="0" err="1">
                <a:solidFill>
                  <a:srgbClr val="000000"/>
                </a:solidFill>
                <a:highlight>
                  <a:srgbClr val="FFFFFF"/>
                </a:highlight>
                <a:latin typeface="Consolas"/>
              </a:rPr>
              <a:t>document</a:t>
            </a:r>
            <a:r>
              <a:rPr lang="en-US" sz="2000" dirty="0" err="1">
                <a:solidFill>
                  <a:srgbClr val="008080"/>
                </a:solidFill>
                <a:highlight>
                  <a:srgbClr val="FFFFFF"/>
                </a:highlight>
                <a:latin typeface="Consolas"/>
              </a:rPr>
              <a:t>.</a:t>
            </a:r>
            <a:r>
              <a:rPr lang="en-US" sz="2000" dirty="0" err="1">
                <a:solidFill>
                  <a:srgbClr val="000000"/>
                </a:solidFill>
                <a:highlight>
                  <a:srgbClr val="FFFFFF"/>
                </a:highlight>
                <a:latin typeface="Consolas"/>
              </a:rPr>
              <a:t>getElementById</a:t>
            </a:r>
            <a:r>
              <a:rPr lang="en-US" sz="2000" dirty="0">
                <a:solidFill>
                  <a:srgbClr val="008080"/>
                </a:solidFill>
                <a:highlight>
                  <a:srgbClr val="FFFFFF"/>
                </a:highlight>
                <a:latin typeface="Consolas"/>
              </a:rPr>
              <a:t>(</a:t>
            </a:r>
            <a:r>
              <a:rPr lang="en-US" sz="2000" dirty="0">
                <a:solidFill>
                  <a:srgbClr val="A31515"/>
                </a:solidFill>
                <a:highlight>
                  <a:srgbClr val="FFFFFF"/>
                </a:highlight>
                <a:latin typeface="Consolas"/>
              </a:rPr>
              <a:t>"player"</a:t>
            </a:r>
            <a:r>
              <a:rPr lang="en-US" sz="2000" dirty="0">
                <a:solidFill>
                  <a:srgbClr val="008080"/>
                </a:solidFill>
                <a:highlight>
                  <a:srgbClr val="FFFFFF"/>
                </a:highlight>
                <a:latin typeface="Consolas"/>
              </a:rPr>
              <a:t>);</a:t>
            </a:r>
            <a:endParaRPr lang="en-US" sz="2000" dirty="0">
              <a:solidFill>
                <a:srgbClr val="000000"/>
              </a:solidFill>
              <a:highlight>
                <a:srgbClr val="FFFFFF"/>
              </a:highlight>
              <a:latin typeface="Consolas"/>
            </a:endParaRPr>
          </a:p>
          <a:p>
            <a:r>
              <a:rPr lang="en-US" sz="2000" dirty="0" err="1" smtClean="0">
                <a:solidFill>
                  <a:srgbClr val="0000FF"/>
                </a:solidFill>
                <a:highlight>
                  <a:srgbClr val="FFFFFF"/>
                </a:highlight>
                <a:latin typeface="Consolas"/>
              </a:rPr>
              <a:t>var</a:t>
            </a:r>
            <a:r>
              <a:rPr lang="en-US" sz="2000" dirty="0" smtClean="0">
                <a:solidFill>
                  <a:srgbClr val="000000"/>
                </a:solidFill>
                <a:highlight>
                  <a:srgbClr val="FFFFFF"/>
                </a:highlight>
                <a:latin typeface="Consolas"/>
              </a:rPr>
              <a:t> </a:t>
            </a:r>
            <a:r>
              <a:rPr lang="en-US" sz="2000" dirty="0">
                <a:solidFill>
                  <a:srgbClr val="000000"/>
                </a:solidFill>
                <a:highlight>
                  <a:srgbClr val="FFFFFF"/>
                </a:highlight>
                <a:latin typeface="Consolas"/>
              </a:rPr>
              <a:t>audio </a:t>
            </a:r>
            <a:r>
              <a:rPr lang="en-US" sz="2000" dirty="0">
                <a:solidFill>
                  <a:srgbClr val="008080"/>
                </a:solidFill>
                <a:highlight>
                  <a:srgbClr val="FFFFFF"/>
                </a:highlight>
                <a:latin typeface="Consolas"/>
              </a:rPr>
              <a:t>=</a:t>
            </a:r>
            <a:r>
              <a:rPr lang="en-US" sz="2000" dirty="0">
                <a:solidFill>
                  <a:srgbClr val="000000"/>
                </a:solidFill>
                <a:highlight>
                  <a:srgbClr val="FFFFFF"/>
                </a:highlight>
                <a:latin typeface="Consolas"/>
              </a:rPr>
              <a:t> </a:t>
            </a:r>
            <a:r>
              <a:rPr lang="en-US" sz="2000" dirty="0" err="1">
                <a:solidFill>
                  <a:srgbClr val="000000"/>
                </a:solidFill>
                <a:highlight>
                  <a:srgbClr val="FFFFFF"/>
                </a:highlight>
                <a:latin typeface="Consolas"/>
              </a:rPr>
              <a:t>document</a:t>
            </a:r>
            <a:r>
              <a:rPr lang="en-US" sz="2000" dirty="0" err="1">
                <a:solidFill>
                  <a:srgbClr val="008080"/>
                </a:solidFill>
                <a:highlight>
                  <a:srgbClr val="FFFFFF"/>
                </a:highlight>
                <a:latin typeface="Consolas"/>
              </a:rPr>
              <a:t>.</a:t>
            </a:r>
            <a:r>
              <a:rPr lang="en-US" sz="2000" dirty="0" err="1">
                <a:solidFill>
                  <a:srgbClr val="000000"/>
                </a:solidFill>
                <a:highlight>
                  <a:srgbClr val="FFFFFF"/>
                </a:highlight>
                <a:latin typeface="Consolas"/>
              </a:rPr>
              <a:t>createElement</a:t>
            </a:r>
            <a:r>
              <a:rPr lang="en-US" sz="2000" dirty="0">
                <a:solidFill>
                  <a:srgbClr val="008080"/>
                </a:solidFill>
                <a:highlight>
                  <a:srgbClr val="FFFFFF"/>
                </a:highlight>
                <a:latin typeface="Consolas"/>
              </a:rPr>
              <a:t>(</a:t>
            </a:r>
            <a:r>
              <a:rPr lang="en-US" sz="2000" dirty="0">
                <a:solidFill>
                  <a:srgbClr val="A31515"/>
                </a:solidFill>
                <a:highlight>
                  <a:srgbClr val="FFFFFF"/>
                </a:highlight>
                <a:latin typeface="Consolas"/>
              </a:rPr>
              <a:t>"audio"</a:t>
            </a:r>
            <a:r>
              <a:rPr lang="en-US" sz="2000" dirty="0">
                <a:solidFill>
                  <a:srgbClr val="008080"/>
                </a:solidFill>
                <a:highlight>
                  <a:srgbClr val="FFFFFF"/>
                </a:highlight>
                <a:latin typeface="Consolas"/>
              </a:rPr>
              <a:t>);</a:t>
            </a:r>
            <a:endParaRPr lang="en-US" sz="2000" dirty="0">
              <a:solidFill>
                <a:srgbClr val="000000"/>
              </a:solidFill>
              <a:highlight>
                <a:srgbClr val="FFFFFF"/>
              </a:highlight>
              <a:latin typeface="Consolas"/>
            </a:endParaRPr>
          </a:p>
          <a:p>
            <a:r>
              <a:rPr lang="en-US" sz="2000" dirty="0" err="1" smtClean="0">
                <a:solidFill>
                  <a:srgbClr val="000000"/>
                </a:solidFill>
                <a:highlight>
                  <a:srgbClr val="FFFFFF"/>
                </a:highlight>
                <a:latin typeface="Consolas"/>
              </a:rPr>
              <a:t>audio</a:t>
            </a:r>
            <a:r>
              <a:rPr lang="en-US" sz="2000" dirty="0" err="1" smtClean="0">
                <a:solidFill>
                  <a:srgbClr val="008080"/>
                </a:solidFill>
                <a:highlight>
                  <a:srgbClr val="FFFFFF"/>
                </a:highlight>
                <a:latin typeface="Consolas"/>
              </a:rPr>
              <a:t>.</a:t>
            </a:r>
            <a:r>
              <a:rPr lang="en-US" sz="2000" dirty="0" err="1" smtClean="0">
                <a:solidFill>
                  <a:srgbClr val="000000"/>
                </a:solidFill>
                <a:highlight>
                  <a:srgbClr val="FFFFFF"/>
                </a:highlight>
                <a:latin typeface="Consolas"/>
              </a:rPr>
              <a:t>setAttribute</a:t>
            </a:r>
            <a:r>
              <a:rPr lang="en-US" sz="2000" dirty="0">
                <a:solidFill>
                  <a:srgbClr val="008080"/>
                </a:solidFill>
                <a:highlight>
                  <a:srgbClr val="FFFFFF"/>
                </a:highlight>
                <a:latin typeface="Consolas"/>
              </a:rPr>
              <a:t>(</a:t>
            </a:r>
            <a:r>
              <a:rPr lang="en-US" sz="2000" dirty="0">
                <a:solidFill>
                  <a:srgbClr val="A31515"/>
                </a:solidFill>
                <a:highlight>
                  <a:srgbClr val="FFFFFF"/>
                </a:highlight>
                <a:latin typeface="Consolas"/>
              </a:rPr>
              <a:t>"</a:t>
            </a:r>
            <a:r>
              <a:rPr lang="en-US" sz="2000" dirty="0" err="1">
                <a:solidFill>
                  <a:srgbClr val="A31515"/>
                </a:solidFill>
                <a:highlight>
                  <a:srgbClr val="FFFFFF"/>
                </a:highlight>
                <a:latin typeface="Consolas"/>
              </a:rPr>
              <a:t>msAudioCategory</a:t>
            </a:r>
            <a:r>
              <a:rPr lang="en-US" sz="2000" dirty="0">
                <a:solidFill>
                  <a:srgbClr val="A31515"/>
                </a:solidFill>
                <a:highlight>
                  <a:srgbClr val="FFFFFF"/>
                </a:highlight>
                <a:latin typeface="Consolas"/>
              </a:rPr>
              <a:t>"</a:t>
            </a:r>
            <a:r>
              <a:rPr lang="en-US" sz="2000" dirty="0">
                <a:solidFill>
                  <a:srgbClr val="008080"/>
                </a:solidFill>
                <a:highlight>
                  <a:srgbClr val="FFFFFF"/>
                </a:highlight>
                <a:latin typeface="Consolas"/>
              </a:rPr>
              <a:t>,</a:t>
            </a:r>
            <a:r>
              <a:rPr lang="en-US" sz="2000" dirty="0">
                <a:solidFill>
                  <a:srgbClr val="000000"/>
                </a:solidFill>
                <a:highlight>
                  <a:srgbClr val="FFFFFF"/>
                </a:highlight>
                <a:latin typeface="Consolas"/>
              </a:rPr>
              <a:t> </a:t>
            </a:r>
            <a:r>
              <a:rPr lang="en-US" sz="2000" dirty="0">
                <a:solidFill>
                  <a:srgbClr val="A31515"/>
                </a:solidFill>
                <a:highlight>
                  <a:srgbClr val="FFFFFF"/>
                </a:highlight>
                <a:latin typeface="Consolas"/>
              </a:rPr>
              <a:t>"Media"</a:t>
            </a:r>
            <a:r>
              <a:rPr lang="en-US" sz="2000" dirty="0">
                <a:solidFill>
                  <a:srgbClr val="008080"/>
                </a:solidFill>
                <a:highlight>
                  <a:srgbClr val="FFFFFF"/>
                </a:highlight>
                <a:latin typeface="Consolas"/>
              </a:rPr>
              <a:t>);</a:t>
            </a:r>
            <a:endParaRPr lang="en-US" sz="2000" dirty="0">
              <a:solidFill>
                <a:srgbClr val="000000"/>
              </a:solidFill>
              <a:highlight>
                <a:srgbClr val="FFFFFF"/>
              </a:highlight>
              <a:latin typeface="Consolas"/>
            </a:endParaRPr>
          </a:p>
          <a:p>
            <a:r>
              <a:rPr lang="en-US" sz="2000" dirty="0" err="1" smtClean="0">
                <a:solidFill>
                  <a:srgbClr val="000000"/>
                </a:solidFill>
                <a:highlight>
                  <a:srgbClr val="FFFFFF"/>
                </a:highlight>
                <a:latin typeface="Consolas"/>
              </a:rPr>
              <a:t>audio</a:t>
            </a:r>
            <a:r>
              <a:rPr lang="en-US" sz="2000" dirty="0" err="1" smtClean="0">
                <a:solidFill>
                  <a:srgbClr val="008080"/>
                </a:solidFill>
                <a:highlight>
                  <a:srgbClr val="FFFFFF"/>
                </a:highlight>
                <a:latin typeface="Consolas"/>
              </a:rPr>
              <a:t>.</a:t>
            </a:r>
            <a:r>
              <a:rPr lang="en-US" sz="2000" dirty="0" err="1" smtClean="0">
                <a:solidFill>
                  <a:srgbClr val="000000"/>
                </a:solidFill>
                <a:highlight>
                  <a:srgbClr val="FFFFFF"/>
                </a:highlight>
                <a:latin typeface="Consolas"/>
              </a:rPr>
              <a:t>src</a:t>
            </a:r>
            <a:r>
              <a:rPr lang="en-US" sz="2000" dirty="0" smtClean="0">
                <a:solidFill>
                  <a:srgbClr val="000000"/>
                </a:solidFill>
                <a:highlight>
                  <a:srgbClr val="FFFFFF"/>
                </a:highlight>
                <a:latin typeface="Consolas"/>
              </a:rPr>
              <a:t> </a:t>
            </a:r>
            <a:r>
              <a:rPr lang="en-US" sz="2000" dirty="0">
                <a:solidFill>
                  <a:srgbClr val="008080"/>
                </a:solidFill>
                <a:highlight>
                  <a:srgbClr val="FFFFFF"/>
                </a:highlight>
                <a:latin typeface="Consolas"/>
              </a:rPr>
              <a:t>=</a:t>
            </a:r>
            <a:r>
              <a:rPr lang="en-US" sz="2000" dirty="0">
                <a:solidFill>
                  <a:srgbClr val="000000"/>
                </a:solidFill>
                <a:highlight>
                  <a:srgbClr val="FFFFFF"/>
                </a:highlight>
                <a:latin typeface="Consolas"/>
              </a:rPr>
              <a:t> </a:t>
            </a:r>
            <a:r>
              <a:rPr lang="en-US" sz="2000" dirty="0">
                <a:solidFill>
                  <a:srgbClr val="A31515"/>
                </a:solidFill>
                <a:highlight>
                  <a:srgbClr val="FFFFFF"/>
                </a:highlight>
                <a:latin typeface="Consolas"/>
              </a:rPr>
              <a:t>"/folk_rock.mp3"</a:t>
            </a:r>
            <a:r>
              <a:rPr lang="en-US" sz="2000" dirty="0">
                <a:solidFill>
                  <a:srgbClr val="008080"/>
                </a:solidFill>
                <a:highlight>
                  <a:srgbClr val="FFFFFF"/>
                </a:highlight>
                <a:latin typeface="Consolas"/>
              </a:rPr>
              <a:t>;</a:t>
            </a:r>
            <a:endParaRPr lang="en-US" sz="2000" dirty="0">
              <a:solidFill>
                <a:srgbClr val="000000"/>
              </a:solidFill>
              <a:highlight>
                <a:srgbClr val="FFFFFF"/>
              </a:highlight>
              <a:latin typeface="Consolas"/>
            </a:endParaRPr>
          </a:p>
          <a:p>
            <a:r>
              <a:rPr lang="en-US" sz="2000" dirty="0" err="1" smtClean="0">
                <a:solidFill>
                  <a:srgbClr val="000000"/>
                </a:solidFill>
                <a:highlight>
                  <a:srgbClr val="FFFFFF"/>
                </a:highlight>
                <a:latin typeface="Consolas"/>
              </a:rPr>
              <a:t>audio</a:t>
            </a:r>
            <a:r>
              <a:rPr lang="en-US" sz="2000" dirty="0" err="1" smtClean="0">
                <a:solidFill>
                  <a:srgbClr val="008080"/>
                </a:solidFill>
                <a:highlight>
                  <a:srgbClr val="FFFFFF"/>
                </a:highlight>
                <a:latin typeface="Consolas"/>
              </a:rPr>
              <a:t>.</a:t>
            </a:r>
            <a:r>
              <a:rPr lang="en-US" sz="2000" dirty="0" err="1" smtClean="0">
                <a:solidFill>
                  <a:srgbClr val="000000"/>
                </a:solidFill>
                <a:highlight>
                  <a:srgbClr val="FFFFFF"/>
                </a:highlight>
                <a:latin typeface="Consolas"/>
              </a:rPr>
              <a:t>controls</a:t>
            </a:r>
            <a:r>
              <a:rPr lang="en-US" sz="2000" dirty="0" smtClean="0">
                <a:solidFill>
                  <a:srgbClr val="000000"/>
                </a:solidFill>
                <a:highlight>
                  <a:srgbClr val="FFFFFF"/>
                </a:highlight>
                <a:latin typeface="Consolas"/>
              </a:rPr>
              <a:t> </a:t>
            </a:r>
            <a:r>
              <a:rPr lang="en-US" sz="2000" dirty="0">
                <a:solidFill>
                  <a:srgbClr val="008080"/>
                </a:solidFill>
                <a:highlight>
                  <a:srgbClr val="FFFFFF"/>
                </a:highlight>
                <a:latin typeface="Consolas"/>
              </a:rPr>
              <a:t>=</a:t>
            </a:r>
            <a:r>
              <a:rPr lang="en-US" sz="2000" dirty="0">
                <a:solidFill>
                  <a:srgbClr val="000000"/>
                </a:solidFill>
                <a:highlight>
                  <a:srgbClr val="FFFFFF"/>
                </a:highlight>
                <a:latin typeface="Consolas"/>
              </a:rPr>
              <a:t> </a:t>
            </a:r>
            <a:r>
              <a:rPr lang="en-US" sz="2000" dirty="0">
                <a:solidFill>
                  <a:srgbClr val="0000FF"/>
                </a:solidFill>
                <a:highlight>
                  <a:srgbClr val="FFFFFF"/>
                </a:highlight>
                <a:latin typeface="Consolas"/>
              </a:rPr>
              <a:t>true</a:t>
            </a:r>
            <a:r>
              <a:rPr lang="en-US" sz="2000" dirty="0">
                <a:solidFill>
                  <a:srgbClr val="008080"/>
                </a:solidFill>
                <a:highlight>
                  <a:srgbClr val="FFFFFF"/>
                </a:highlight>
                <a:latin typeface="Consolas"/>
              </a:rPr>
              <a:t>;</a:t>
            </a:r>
            <a:endParaRPr lang="en-US" sz="2000" dirty="0">
              <a:solidFill>
                <a:srgbClr val="000000"/>
              </a:solidFill>
              <a:highlight>
                <a:srgbClr val="FFFFFF"/>
              </a:highlight>
              <a:latin typeface="Consolas"/>
            </a:endParaRPr>
          </a:p>
          <a:p>
            <a:r>
              <a:rPr lang="en-US" sz="2000" dirty="0" err="1" smtClean="0">
                <a:solidFill>
                  <a:srgbClr val="000000"/>
                </a:solidFill>
                <a:highlight>
                  <a:srgbClr val="FFFFFF"/>
                </a:highlight>
                <a:latin typeface="Consolas"/>
              </a:rPr>
              <a:t>playerDiv</a:t>
            </a:r>
            <a:r>
              <a:rPr lang="en-US" sz="2000" dirty="0" err="1" smtClean="0">
                <a:solidFill>
                  <a:srgbClr val="008080"/>
                </a:solidFill>
                <a:highlight>
                  <a:srgbClr val="FFFFFF"/>
                </a:highlight>
                <a:latin typeface="Consolas"/>
              </a:rPr>
              <a:t>.</a:t>
            </a:r>
            <a:r>
              <a:rPr lang="en-US" sz="2000" dirty="0" err="1" smtClean="0">
                <a:solidFill>
                  <a:srgbClr val="000000"/>
                </a:solidFill>
                <a:highlight>
                  <a:srgbClr val="FFFFFF"/>
                </a:highlight>
                <a:latin typeface="Consolas"/>
              </a:rPr>
              <a:t>appendChild</a:t>
            </a:r>
            <a:r>
              <a:rPr lang="en-US" sz="2000" dirty="0" smtClean="0">
                <a:solidFill>
                  <a:srgbClr val="008080"/>
                </a:solidFill>
                <a:highlight>
                  <a:srgbClr val="FFFFFF"/>
                </a:highlight>
                <a:latin typeface="Consolas"/>
              </a:rPr>
              <a:t>(</a:t>
            </a:r>
            <a:r>
              <a:rPr lang="en-US" sz="2000" dirty="0" smtClean="0">
                <a:solidFill>
                  <a:srgbClr val="000000"/>
                </a:solidFill>
                <a:highlight>
                  <a:srgbClr val="FFFFFF"/>
                </a:highlight>
                <a:latin typeface="Consolas"/>
              </a:rPr>
              <a:t>audio</a:t>
            </a:r>
            <a:r>
              <a:rPr lang="en-US" sz="2000" dirty="0">
                <a:solidFill>
                  <a:srgbClr val="008080"/>
                </a:solidFill>
                <a:highlight>
                  <a:srgbClr val="FFFFFF"/>
                </a:highlight>
                <a:latin typeface="Consolas"/>
              </a:rPr>
              <a:t>);</a:t>
            </a:r>
            <a:endParaRPr lang="en-US" sz="2000" dirty="0" smtClean="0">
              <a:gradFill>
                <a:gsLst>
                  <a:gs pos="417">
                    <a:srgbClr val="000000"/>
                  </a:gs>
                  <a:gs pos="100000">
                    <a:srgbClr val="000000"/>
                  </a:gs>
                </a:gsLst>
                <a:lin ang="5400000" scaled="0"/>
              </a:gradFill>
              <a:latin typeface="Consolas" pitchFamily="49" charset="0"/>
              <a:cs typeface="Consolas" pitchFamily="49" charset="0"/>
            </a:endParaRPr>
          </a:p>
        </p:txBody>
      </p:sp>
      <p:sp>
        <p:nvSpPr>
          <p:cNvPr id="5" name="Rectangle 4"/>
          <p:cNvSpPr/>
          <p:nvPr/>
        </p:nvSpPr>
        <p:spPr bwMode="auto">
          <a:xfrm>
            <a:off x="656179" y="4190799"/>
            <a:ext cx="6773322" cy="604345"/>
          </a:xfrm>
          <a:prstGeom prst="rect">
            <a:avLst/>
          </a:prstGeom>
          <a:noFill/>
          <a:ln w="25400">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5689598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Media Focus</a:t>
            </a:r>
            <a:endParaRPr lang="en-US" dirty="0"/>
          </a:p>
        </p:txBody>
      </p:sp>
      <p:sp>
        <p:nvSpPr>
          <p:cNvPr id="5" name="Text Placeholder 4"/>
          <p:cNvSpPr>
            <a:spLocks noGrp="1"/>
          </p:cNvSpPr>
          <p:nvPr>
            <p:ph type="body" sz="quarter" idx="10"/>
          </p:nvPr>
        </p:nvSpPr>
        <p:spPr>
          <a:xfrm>
            <a:off x="519115" y="1905001"/>
            <a:ext cx="11149012" cy="3662541"/>
          </a:xfrm>
        </p:spPr>
        <p:txBody>
          <a:bodyPr/>
          <a:lstStyle/>
          <a:p>
            <a:r>
              <a:rPr lang="en-US" sz="2000" dirty="0">
                <a:solidFill>
                  <a:srgbClr val="008000"/>
                </a:solidFill>
                <a:highlight>
                  <a:srgbClr val="FFFFFF"/>
                </a:highlight>
                <a:latin typeface="Consolas"/>
              </a:rPr>
              <a:t>// Registering for media focus </a:t>
            </a:r>
            <a:r>
              <a:rPr lang="en-US" sz="2000" dirty="0" smtClean="0">
                <a:solidFill>
                  <a:srgbClr val="008000"/>
                </a:solidFill>
                <a:highlight>
                  <a:srgbClr val="FFFFFF"/>
                </a:highlight>
                <a:latin typeface="Consolas"/>
              </a:rPr>
              <a:t>events to pause playback as you app loses focus</a:t>
            </a:r>
            <a:endParaRPr lang="en-US" sz="2000" dirty="0">
              <a:solidFill>
                <a:srgbClr val="000000"/>
              </a:solidFill>
              <a:highlight>
                <a:srgbClr val="FFFFFF"/>
              </a:highlight>
              <a:latin typeface="Consolas"/>
            </a:endParaRPr>
          </a:p>
          <a:p>
            <a:r>
              <a:rPr lang="en-US" sz="2000" dirty="0" err="1">
                <a:solidFill>
                  <a:srgbClr val="0000FF"/>
                </a:solidFill>
                <a:highlight>
                  <a:srgbClr val="FFFFFF"/>
                </a:highlight>
                <a:latin typeface="Consolas"/>
              </a:rPr>
              <a:t>var</a:t>
            </a:r>
            <a:r>
              <a:rPr lang="en-US" sz="2000" dirty="0">
                <a:solidFill>
                  <a:srgbClr val="000000"/>
                </a:solidFill>
                <a:highlight>
                  <a:srgbClr val="FFFFFF"/>
                </a:highlight>
                <a:latin typeface="Consolas"/>
              </a:rPr>
              <a:t> </a:t>
            </a:r>
            <a:r>
              <a:rPr lang="en-US" sz="2000" dirty="0" err="1">
                <a:solidFill>
                  <a:srgbClr val="000000"/>
                </a:solidFill>
                <a:highlight>
                  <a:srgbClr val="FFFFFF"/>
                </a:highlight>
                <a:latin typeface="Consolas"/>
              </a:rPr>
              <a:t>mediaControl</a:t>
            </a:r>
            <a:r>
              <a:rPr lang="en-US" sz="2000" dirty="0">
                <a:solidFill>
                  <a:srgbClr val="000000"/>
                </a:solidFill>
                <a:highlight>
                  <a:srgbClr val="FFFFFF"/>
                </a:highlight>
                <a:latin typeface="Consolas"/>
              </a:rPr>
              <a:t> </a:t>
            </a:r>
            <a:r>
              <a:rPr lang="en-US" sz="2000" dirty="0">
                <a:solidFill>
                  <a:srgbClr val="008080"/>
                </a:solidFill>
                <a:highlight>
                  <a:srgbClr val="FFFFFF"/>
                </a:highlight>
                <a:latin typeface="Consolas"/>
              </a:rPr>
              <a:t>=</a:t>
            </a:r>
            <a:r>
              <a:rPr lang="en-US" sz="2000" dirty="0">
                <a:solidFill>
                  <a:srgbClr val="000000"/>
                </a:solidFill>
                <a:highlight>
                  <a:srgbClr val="FFFFFF"/>
                </a:highlight>
                <a:latin typeface="Consolas"/>
              </a:rPr>
              <a:t> </a:t>
            </a:r>
            <a:r>
              <a:rPr lang="en-US" sz="2000" dirty="0" err="1" smtClean="0">
                <a:solidFill>
                  <a:srgbClr val="000000"/>
                </a:solidFill>
                <a:highlight>
                  <a:srgbClr val="FFFFFF"/>
                </a:highlight>
                <a:latin typeface="Consolas"/>
              </a:rPr>
              <a:t>Windows</a:t>
            </a:r>
            <a:r>
              <a:rPr lang="en-US" sz="2000" dirty="0" err="1" smtClean="0">
                <a:solidFill>
                  <a:srgbClr val="008080"/>
                </a:solidFill>
                <a:highlight>
                  <a:srgbClr val="FFFFFF"/>
                </a:highlight>
                <a:latin typeface="Consolas"/>
              </a:rPr>
              <a:t>.</a:t>
            </a:r>
            <a:r>
              <a:rPr lang="en-US" sz="2000" dirty="0" err="1" smtClean="0">
                <a:solidFill>
                  <a:srgbClr val="000000"/>
                </a:solidFill>
                <a:highlight>
                  <a:srgbClr val="FFFFFF"/>
                </a:highlight>
                <a:latin typeface="Consolas"/>
              </a:rPr>
              <a:t>Media</a:t>
            </a:r>
            <a:r>
              <a:rPr lang="en-US" sz="2000" dirty="0" err="1" smtClean="0">
                <a:solidFill>
                  <a:srgbClr val="008080"/>
                </a:solidFill>
                <a:highlight>
                  <a:srgbClr val="FFFFFF"/>
                </a:highlight>
                <a:latin typeface="Consolas"/>
              </a:rPr>
              <a:t>.</a:t>
            </a:r>
            <a:r>
              <a:rPr lang="en-US" sz="2000" dirty="0" err="1" smtClean="0">
                <a:solidFill>
                  <a:srgbClr val="000000"/>
                </a:solidFill>
                <a:highlight>
                  <a:srgbClr val="FFFFFF"/>
                </a:highlight>
                <a:latin typeface="Consolas"/>
              </a:rPr>
              <a:t>Devices</a:t>
            </a:r>
            <a:r>
              <a:rPr lang="en-US" sz="2000" dirty="0" err="1" smtClean="0">
                <a:solidFill>
                  <a:srgbClr val="008080"/>
                </a:solidFill>
                <a:highlight>
                  <a:srgbClr val="FFFFFF"/>
                </a:highlight>
                <a:latin typeface="Consolas"/>
              </a:rPr>
              <a:t>.</a:t>
            </a:r>
            <a:r>
              <a:rPr lang="en-US" sz="2000" dirty="0" err="1" smtClean="0">
                <a:solidFill>
                  <a:srgbClr val="000000"/>
                </a:solidFill>
                <a:highlight>
                  <a:srgbClr val="FFFFFF"/>
                </a:highlight>
                <a:latin typeface="Consolas"/>
              </a:rPr>
              <a:t>MediaControl</a:t>
            </a:r>
            <a:r>
              <a:rPr lang="en-US" sz="2000" dirty="0">
                <a:solidFill>
                  <a:srgbClr val="008080"/>
                </a:solidFill>
                <a:highlight>
                  <a:srgbClr val="FFFFFF"/>
                </a:highlight>
                <a:latin typeface="Consolas"/>
              </a:rPr>
              <a:t>;</a:t>
            </a:r>
            <a:endParaRPr lang="en-US" sz="2000" dirty="0">
              <a:solidFill>
                <a:srgbClr val="000000"/>
              </a:solidFill>
              <a:highlight>
                <a:srgbClr val="FFFFFF"/>
              </a:highlight>
              <a:latin typeface="Consolas"/>
            </a:endParaRPr>
          </a:p>
          <a:p>
            <a:r>
              <a:rPr lang="en-US" sz="2000" dirty="0" err="1">
                <a:solidFill>
                  <a:srgbClr val="000000"/>
                </a:solidFill>
                <a:highlight>
                  <a:srgbClr val="FFFFFF"/>
                </a:highlight>
                <a:latin typeface="Consolas"/>
              </a:rPr>
              <a:t>mediaControl</a:t>
            </a:r>
            <a:r>
              <a:rPr lang="en-US" sz="2000" dirty="0" err="1">
                <a:solidFill>
                  <a:srgbClr val="008080"/>
                </a:solidFill>
                <a:highlight>
                  <a:srgbClr val="FFFFFF"/>
                </a:highlight>
                <a:latin typeface="Consolas"/>
              </a:rPr>
              <a:t>.</a:t>
            </a:r>
            <a:r>
              <a:rPr lang="en-US" sz="2000" dirty="0" err="1">
                <a:solidFill>
                  <a:srgbClr val="000000"/>
                </a:solidFill>
                <a:highlight>
                  <a:srgbClr val="FFFFFF"/>
                </a:highlight>
                <a:latin typeface="Consolas"/>
              </a:rPr>
              <a:t>addEventListener</a:t>
            </a:r>
            <a:r>
              <a:rPr lang="en-US" sz="2000" dirty="0">
                <a:solidFill>
                  <a:srgbClr val="008080"/>
                </a:solidFill>
                <a:highlight>
                  <a:srgbClr val="FFFFFF"/>
                </a:highlight>
                <a:latin typeface="Consolas"/>
              </a:rPr>
              <a:t>(</a:t>
            </a:r>
            <a:r>
              <a:rPr lang="en-US" sz="2000" dirty="0">
                <a:solidFill>
                  <a:srgbClr val="A31515"/>
                </a:solidFill>
                <a:highlight>
                  <a:srgbClr val="FFFFFF"/>
                </a:highlight>
                <a:latin typeface="Consolas"/>
              </a:rPr>
              <a:t>"</a:t>
            </a:r>
            <a:r>
              <a:rPr lang="en-US" sz="2000" dirty="0" err="1">
                <a:solidFill>
                  <a:srgbClr val="A31515"/>
                </a:solidFill>
                <a:highlight>
                  <a:srgbClr val="FFFFFF"/>
                </a:highlight>
                <a:latin typeface="Consolas"/>
              </a:rPr>
              <a:t>mediafocuslost</a:t>
            </a:r>
            <a:r>
              <a:rPr lang="en-US" sz="2000" dirty="0">
                <a:solidFill>
                  <a:srgbClr val="A31515"/>
                </a:solidFill>
                <a:highlight>
                  <a:srgbClr val="FFFFFF"/>
                </a:highlight>
                <a:latin typeface="Consolas"/>
              </a:rPr>
              <a:t>"</a:t>
            </a:r>
            <a:r>
              <a:rPr lang="en-US" sz="2000" dirty="0">
                <a:solidFill>
                  <a:srgbClr val="008080"/>
                </a:solidFill>
                <a:highlight>
                  <a:srgbClr val="FFFFFF"/>
                </a:highlight>
                <a:latin typeface="Consolas"/>
              </a:rPr>
              <a:t>,</a:t>
            </a:r>
            <a:r>
              <a:rPr lang="en-US" sz="2000" dirty="0">
                <a:solidFill>
                  <a:srgbClr val="000000"/>
                </a:solidFill>
                <a:highlight>
                  <a:srgbClr val="FFFFFF"/>
                </a:highlight>
                <a:latin typeface="Consolas"/>
              </a:rPr>
              <a:t> </a:t>
            </a:r>
            <a:r>
              <a:rPr lang="en-US" sz="2000" dirty="0" err="1">
                <a:solidFill>
                  <a:srgbClr val="000000"/>
                </a:solidFill>
                <a:highlight>
                  <a:srgbClr val="FFFFFF"/>
                </a:highlight>
                <a:latin typeface="Consolas"/>
              </a:rPr>
              <a:t>focusLost</a:t>
            </a:r>
            <a:r>
              <a:rPr lang="en-US" sz="2000" dirty="0">
                <a:solidFill>
                  <a:srgbClr val="008080"/>
                </a:solidFill>
                <a:highlight>
                  <a:srgbClr val="FFFFFF"/>
                </a:highlight>
                <a:latin typeface="Consolas"/>
              </a:rPr>
              <a:t>,</a:t>
            </a:r>
            <a:r>
              <a:rPr lang="en-US" sz="2000" dirty="0">
                <a:solidFill>
                  <a:srgbClr val="000000"/>
                </a:solidFill>
                <a:highlight>
                  <a:srgbClr val="FFFFFF"/>
                </a:highlight>
                <a:latin typeface="Consolas"/>
              </a:rPr>
              <a:t> </a:t>
            </a:r>
            <a:r>
              <a:rPr lang="en-US" sz="2000" dirty="0">
                <a:solidFill>
                  <a:srgbClr val="0000FF"/>
                </a:solidFill>
                <a:highlight>
                  <a:srgbClr val="FFFFFF"/>
                </a:highlight>
                <a:latin typeface="Consolas"/>
              </a:rPr>
              <a:t>false</a:t>
            </a:r>
            <a:r>
              <a:rPr lang="en-US" sz="2000" dirty="0">
                <a:solidFill>
                  <a:srgbClr val="008080"/>
                </a:solidFill>
                <a:highlight>
                  <a:srgbClr val="FFFFFF"/>
                </a:highlight>
                <a:latin typeface="Consolas"/>
              </a:rPr>
              <a:t>);</a:t>
            </a:r>
            <a:endParaRPr lang="en-US" sz="2000" dirty="0">
              <a:solidFill>
                <a:srgbClr val="000000"/>
              </a:solidFill>
              <a:highlight>
                <a:srgbClr val="FFFFFF"/>
              </a:highlight>
              <a:latin typeface="Consolas"/>
            </a:endParaRPr>
          </a:p>
          <a:p>
            <a:r>
              <a:rPr lang="en-US" sz="2000" dirty="0" err="1">
                <a:solidFill>
                  <a:srgbClr val="000000"/>
                </a:solidFill>
                <a:highlight>
                  <a:srgbClr val="FFFFFF"/>
                </a:highlight>
                <a:latin typeface="Consolas"/>
              </a:rPr>
              <a:t>mediaControl</a:t>
            </a:r>
            <a:r>
              <a:rPr lang="en-US" sz="2000" dirty="0" err="1">
                <a:solidFill>
                  <a:srgbClr val="008080"/>
                </a:solidFill>
                <a:highlight>
                  <a:srgbClr val="FFFFFF"/>
                </a:highlight>
                <a:latin typeface="Consolas"/>
              </a:rPr>
              <a:t>.</a:t>
            </a:r>
            <a:r>
              <a:rPr lang="en-US" sz="2000" dirty="0" err="1">
                <a:solidFill>
                  <a:srgbClr val="000000"/>
                </a:solidFill>
                <a:highlight>
                  <a:srgbClr val="FFFFFF"/>
                </a:highlight>
                <a:latin typeface="Consolas"/>
              </a:rPr>
              <a:t>addEventListener</a:t>
            </a:r>
            <a:r>
              <a:rPr lang="en-US" sz="2000" dirty="0">
                <a:solidFill>
                  <a:srgbClr val="008080"/>
                </a:solidFill>
                <a:highlight>
                  <a:srgbClr val="FFFFFF"/>
                </a:highlight>
                <a:latin typeface="Consolas"/>
              </a:rPr>
              <a:t>(</a:t>
            </a:r>
            <a:r>
              <a:rPr lang="en-US" sz="2000" dirty="0">
                <a:solidFill>
                  <a:srgbClr val="A31515"/>
                </a:solidFill>
                <a:highlight>
                  <a:srgbClr val="FFFFFF"/>
                </a:highlight>
                <a:latin typeface="Consolas"/>
              </a:rPr>
              <a:t>"</a:t>
            </a:r>
            <a:r>
              <a:rPr lang="en-US" sz="2000" dirty="0" err="1">
                <a:solidFill>
                  <a:srgbClr val="A31515"/>
                </a:solidFill>
                <a:highlight>
                  <a:srgbClr val="FFFFFF"/>
                </a:highlight>
                <a:latin typeface="Consolas"/>
              </a:rPr>
              <a:t>mediafocusreceived</a:t>
            </a:r>
            <a:r>
              <a:rPr lang="en-US" sz="2000" dirty="0">
                <a:solidFill>
                  <a:srgbClr val="A31515"/>
                </a:solidFill>
                <a:highlight>
                  <a:srgbClr val="FFFFFF"/>
                </a:highlight>
                <a:latin typeface="Consolas"/>
              </a:rPr>
              <a:t>"</a:t>
            </a:r>
            <a:r>
              <a:rPr lang="en-US" sz="2000" dirty="0">
                <a:solidFill>
                  <a:srgbClr val="008080"/>
                </a:solidFill>
                <a:highlight>
                  <a:srgbClr val="FFFFFF"/>
                </a:highlight>
                <a:latin typeface="Consolas"/>
              </a:rPr>
              <a:t>,</a:t>
            </a:r>
            <a:r>
              <a:rPr lang="en-US" sz="2000" dirty="0">
                <a:solidFill>
                  <a:srgbClr val="000000"/>
                </a:solidFill>
                <a:highlight>
                  <a:srgbClr val="FFFFFF"/>
                </a:highlight>
                <a:latin typeface="Consolas"/>
              </a:rPr>
              <a:t> </a:t>
            </a:r>
            <a:r>
              <a:rPr lang="en-US" sz="2000" dirty="0" err="1">
                <a:solidFill>
                  <a:srgbClr val="000000"/>
                </a:solidFill>
                <a:highlight>
                  <a:srgbClr val="FFFFFF"/>
                </a:highlight>
                <a:latin typeface="Consolas"/>
              </a:rPr>
              <a:t>focusReceived</a:t>
            </a:r>
            <a:r>
              <a:rPr lang="en-US" sz="2000" dirty="0">
                <a:solidFill>
                  <a:srgbClr val="008080"/>
                </a:solidFill>
                <a:highlight>
                  <a:srgbClr val="FFFFFF"/>
                </a:highlight>
                <a:latin typeface="Consolas"/>
              </a:rPr>
              <a:t>,</a:t>
            </a:r>
            <a:r>
              <a:rPr lang="en-US" sz="2000" dirty="0">
                <a:solidFill>
                  <a:srgbClr val="000000"/>
                </a:solidFill>
                <a:highlight>
                  <a:srgbClr val="FFFFFF"/>
                </a:highlight>
                <a:latin typeface="Consolas"/>
              </a:rPr>
              <a:t> </a:t>
            </a:r>
            <a:r>
              <a:rPr lang="en-US" sz="2000" dirty="0">
                <a:solidFill>
                  <a:srgbClr val="0000FF"/>
                </a:solidFill>
                <a:highlight>
                  <a:srgbClr val="FFFFFF"/>
                </a:highlight>
                <a:latin typeface="Consolas"/>
              </a:rPr>
              <a:t>false</a:t>
            </a:r>
            <a:r>
              <a:rPr lang="en-US" sz="2000" dirty="0">
                <a:solidFill>
                  <a:srgbClr val="008080"/>
                </a:solidFill>
                <a:highlight>
                  <a:srgbClr val="FFFFFF"/>
                </a:highlight>
                <a:latin typeface="Consolas"/>
              </a:rPr>
              <a:t>);</a:t>
            </a:r>
            <a:endParaRPr lang="en-US" sz="2000" dirty="0">
              <a:solidFill>
                <a:srgbClr val="000000"/>
              </a:solidFill>
              <a:highlight>
                <a:srgbClr val="FFFFFF"/>
              </a:highlight>
              <a:latin typeface="Consolas"/>
            </a:endParaRPr>
          </a:p>
          <a:p>
            <a:endParaRPr lang="en-US" sz="2000" dirty="0" smtClean="0"/>
          </a:p>
          <a:p>
            <a:endParaRPr lang="en-US" sz="2000" dirty="0" smtClean="0"/>
          </a:p>
          <a:p>
            <a:r>
              <a:rPr lang="en-US" sz="2000" dirty="0" smtClean="0">
                <a:solidFill>
                  <a:srgbClr val="008000"/>
                </a:solidFill>
                <a:highlight>
                  <a:srgbClr val="FFFFFF"/>
                </a:highlight>
                <a:latin typeface="Consolas"/>
              </a:rPr>
              <a:t>// </a:t>
            </a:r>
            <a:r>
              <a:rPr lang="en-US" sz="2000" dirty="0">
                <a:solidFill>
                  <a:srgbClr val="008000"/>
                </a:solidFill>
                <a:highlight>
                  <a:srgbClr val="FFFFFF"/>
                </a:highlight>
                <a:latin typeface="Consolas"/>
              </a:rPr>
              <a:t>usually, you will also subscribe to suspend/resume </a:t>
            </a:r>
            <a:r>
              <a:rPr lang="en-US" sz="2000" dirty="0" smtClean="0">
                <a:solidFill>
                  <a:srgbClr val="008000"/>
                </a:solidFill>
                <a:highlight>
                  <a:srgbClr val="FFFFFF"/>
                </a:highlight>
                <a:latin typeface="Consolas"/>
              </a:rPr>
              <a:t>events</a:t>
            </a:r>
          </a:p>
          <a:p>
            <a:r>
              <a:rPr lang="en-US" sz="2000" dirty="0" smtClean="0">
                <a:solidFill>
                  <a:srgbClr val="008000"/>
                </a:solidFill>
                <a:highlight>
                  <a:srgbClr val="FFFFFF"/>
                </a:highlight>
                <a:latin typeface="Consolas"/>
              </a:rPr>
              <a:t>// in order to save state</a:t>
            </a:r>
            <a:endParaRPr lang="en-US" sz="2000" dirty="0">
              <a:solidFill>
                <a:srgbClr val="000000"/>
              </a:solidFill>
              <a:highlight>
                <a:srgbClr val="FFFFFF"/>
              </a:highlight>
              <a:latin typeface="Consolas"/>
            </a:endParaRPr>
          </a:p>
          <a:p>
            <a:r>
              <a:rPr lang="en-US" sz="2000" dirty="0" err="1" smtClean="0">
                <a:solidFill>
                  <a:srgbClr val="0000FF"/>
                </a:solidFill>
                <a:highlight>
                  <a:srgbClr val="FFFFFF"/>
                </a:highlight>
                <a:latin typeface="Consolas"/>
              </a:rPr>
              <a:t>var</a:t>
            </a:r>
            <a:r>
              <a:rPr lang="en-US" sz="2000" dirty="0" smtClean="0">
                <a:solidFill>
                  <a:srgbClr val="000000"/>
                </a:solidFill>
                <a:highlight>
                  <a:srgbClr val="FFFFFF"/>
                </a:highlight>
                <a:latin typeface="Consolas"/>
              </a:rPr>
              <a:t> </a:t>
            </a:r>
            <a:r>
              <a:rPr lang="en-US" sz="2000" dirty="0">
                <a:solidFill>
                  <a:srgbClr val="000000"/>
                </a:solidFill>
                <a:highlight>
                  <a:srgbClr val="FFFFFF"/>
                </a:highlight>
                <a:latin typeface="Consolas"/>
              </a:rPr>
              <a:t>app </a:t>
            </a:r>
            <a:r>
              <a:rPr lang="en-US" sz="2000" dirty="0">
                <a:solidFill>
                  <a:srgbClr val="008080"/>
                </a:solidFill>
                <a:highlight>
                  <a:srgbClr val="FFFFFF"/>
                </a:highlight>
                <a:latin typeface="Consolas"/>
              </a:rPr>
              <a:t>=</a:t>
            </a:r>
            <a:r>
              <a:rPr lang="en-US" sz="2000" dirty="0">
                <a:solidFill>
                  <a:srgbClr val="000000"/>
                </a:solidFill>
                <a:highlight>
                  <a:srgbClr val="FFFFFF"/>
                </a:highlight>
                <a:latin typeface="Consolas"/>
              </a:rPr>
              <a:t> </a:t>
            </a:r>
            <a:r>
              <a:rPr lang="en-US" sz="2000" dirty="0" err="1">
                <a:solidFill>
                  <a:srgbClr val="000000"/>
                </a:solidFill>
                <a:highlight>
                  <a:srgbClr val="FFFFFF"/>
                </a:highlight>
                <a:latin typeface="Consolas"/>
              </a:rPr>
              <a:t>Windows</a:t>
            </a:r>
            <a:r>
              <a:rPr lang="en-US" sz="2000" dirty="0" err="1">
                <a:solidFill>
                  <a:srgbClr val="008080"/>
                </a:solidFill>
                <a:highlight>
                  <a:srgbClr val="FFFFFF"/>
                </a:highlight>
                <a:latin typeface="Consolas"/>
              </a:rPr>
              <a:t>.</a:t>
            </a:r>
            <a:r>
              <a:rPr lang="en-US" sz="2000" dirty="0" err="1">
                <a:solidFill>
                  <a:srgbClr val="000000"/>
                </a:solidFill>
                <a:highlight>
                  <a:srgbClr val="FFFFFF"/>
                </a:highlight>
                <a:latin typeface="Consolas"/>
              </a:rPr>
              <a:t>UI</a:t>
            </a:r>
            <a:r>
              <a:rPr lang="en-US" sz="2000" dirty="0" err="1">
                <a:solidFill>
                  <a:srgbClr val="008080"/>
                </a:solidFill>
                <a:highlight>
                  <a:srgbClr val="FFFFFF"/>
                </a:highlight>
                <a:latin typeface="Consolas"/>
              </a:rPr>
              <a:t>.</a:t>
            </a:r>
            <a:r>
              <a:rPr lang="en-US" sz="2000" dirty="0" err="1">
                <a:solidFill>
                  <a:srgbClr val="000000"/>
                </a:solidFill>
                <a:highlight>
                  <a:srgbClr val="FFFFFF"/>
                </a:highlight>
                <a:latin typeface="Consolas"/>
              </a:rPr>
              <a:t>WebUI</a:t>
            </a:r>
            <a:r>
              <a:rPr lang="en-US" sz="2000" dirty="0" err="1">
                <a:solidFill>
                  <a:srgbClr val="008080"/>
                </a:solidFill>
                <a:highlight>
                  <a:srgbClr val="FFFFFF"/>
                </a:highlight>
                <a:latin typeface="Consolas"/>
              </a:rPr>
              <a:t>.</a:t>
            </a:r>
            <a:r>
              <a:rPr lang="en-US" sz="2000" dirty="0" err="1">
                <a:solidFill>
                  <a:srgbClr val="000000"/>
                </a:solidFill>
                <a:highlight>
                  <a:srgbClr val="FFFFFF"/>
                </a:highlight>
                <a:latin typeface="Consolas"/>
              </a:rPr>
              <a:t>WebUIApplication</a:t>
            </a:r>
            <a:endParaRPr lang="en-US" sz="2000" dirty="0">
              <a:solidFill>
                <a:srgbClr val="000000"/>
              </a:solidFill>
              <a:highlight>
                <a:srgbClr val="FFFFFF"/>
              </a:highlight>
              <a:latin typeface="Consolas"/>
            </a:endParaRPr>
          </a:p>
          <a:p>
            <a:r>
              <a:rPr lang="en-US" sz="2000" dirty="0" err="1" smtClean="0">
                <a:solidFill>
                  <a:srgbClr val="000000"/>
                </a:solidFill>
                <a:highlight>
                  <a:srgbClr val="FFFFFF"/>
                </a:highlight>
                <a:latin typeface="Consolas"/>
              </a:rPr>
              <a:t>app</a:t>
            </a:r>
            <a:r>
              <a:rPr lang="en-US" sz="2000" dirty="0" err="1" smtClean="0">
                <a:solidFill>
                  <a:srgbClr val="008080"/>
                </a:solidFill>
                <a:highlight>
                  <a:srgbClr val="FFFFFF"/>
                </a:highlight>
                <a:latin typeface="Consolas"/>
              </a:rPr>
              <a:t>.</a:t>
            </a:r>
            <a:r>
              <a:rPr lang="en-US" sz="2000" dirty="0" err="1" smtClean="0">
                <a:solidFill>
                  <a:srgbClr val="000000"/>
                </a:solidFill>
                <a:highlight>
                  <a:srgbClr val="FFFFFF"/>
                </a:highlight>
                <a:latin typeface="Consolas"/>
              </a:rPr>
              <a:t>addEventListener</a:t>
            </a:r>
            <a:r>
              <a:rPr lang="en-US" sz="2000" dirty="0">
                <a:solidFill>
                  <a:srgbClr val="008080"/>
                </a:solidFill>
                <a:highlight>
                  <a:srgbClr val="FFFFFF"/>
                </a:highlight>
                <a:latin typeface="Consolas"/>
              </a:rPr>
              <a:t>(</a:t>
            </a:r>
            <a:r>
              <a:rPr lang="en-US" sz="2000" dirty="0">
                <a:solidFill>
                  <a:srgbClr val="A31515"/>
                </a:solidFill>
                <a:highlight>
                  <a:srgbClr val="FFFFFF"/>
                </a:highlight>
                <a:latin typeface="Consolas"/>
              </a:rPr>
              <a:t>"suspending"</a:t>
            </a:r>
            <a:r>
              <a:rPr lang="en-US" sz="2000" dirty="0">
                <a:solidFill>
                  <a:srgbClr val="008080"/>
                </a:solidFill>
                <a:highlight>
                  <a:srgbClr val="FFFFFF"/>
                </a:highlight>
                <a:latin typeface="Consolas"/>
              </a:rPr>
              <a:t>,</a:t>
            </a:r>
            <a:r>
              <a:rPr lang="en-US" sz="2000" dirty="0">
                <a:solidFill>
                  <a:srgbClr val="000000"/>
                </a:solidFill>
                <a:highlight>
                  <a:srgbClr val="FFFFFF"/>
                </a:highlight>
                <a:latin typeface="Consolas"/>
              </a:rPr>
              <a:t> </a:t>
            </a:r>
            <a:r>
              <a:rPr lang="en-US" sz="2000" dirty="0" err="1" smtClean="0">
                <a:solidFill>
                  <a:srgbClr val="000000"/>
                </a:solidFill>
                <a:highlight>
                  <a:srgbClr val="FFFFFF"/>
                </a:highlight>
                <a:latin typeface="Consolas"/>
              </a:rPr>
              <a:t>appSuspending</a:t>
            </a:r>
            <a:r>
              <a:rPr lang="en-US" sz="2000" dirty="0" smtClean="0">
                <a:solidFill>
                  <a:srgbClr val="008080"/>
                </a:solidFill>
                <a:highlight>
                  <a:srgbClr val="FFFFFF"/>
                </a:highlight>
                <a:latin typeface="Consolas"/>
              </a:rPr>
              <a:t>,</a:t>
            </a:r>
            <a:r>
              <a:rPr lang="en-US" sz="2000" dirty="0" smtClean="0">
                <a:solidFill>
                  <a:srgbClr val="000000"/>
                </a:solidFill>
                <a:highlight>
                  <a:srgbClr val="FFFFFF"/>
                </a:highlight>
                <a:latin typeface="Consolas"/>
              </a:rPr>
              <a:t> </a:t>
            </a:r>
            <a:r>
              <a:rPr lang="en-US" sz="2000" dirty="0">
                <a:solidFill>
                  <a:srgbClr val="0000FF"/>
                </a:solidFill>
                <a:highlight>
                  <a:srgbClr val="FFFFFF"/>
                </a:highlight>
                <a:latin typeface="Consolas"/>
              </a:rPr>
              <a:t>false</a:t>
            </a:r>
            <a:r>
              <a:rPr lang="en-US" sz="2000" dirty="0">
                <a:solidFill>
                  <a:srgbClr val="008080"/>
                </a:solidFill>
                <a:highlight>
                  <a:srgbClr val="FFFFFF"/>
                </a:highlight>
                <a:latin typeface="Consolas"/>
              </a:rPr>
              <a:t>);</a:t>
            </a:r>
            <a:endParaRPr lang="en-US" sz="2000" dirty="0">
              <a:solidFill>
                <a:srgbClr val="000000"/>
              </a:solidFill>
              <a:highlight>
                <a:srgbClr val="FFFFFF"/>
              </a:highlight>
              <a:latin typeface="Consolas"/>
            </a:endParaRPr>
          </a:p>
          <a:p>
            <a:r>
              <a:rPr lang="en-US" sz="2000" dirty="0" err="1" smtClean="0">
                <a:solidFill>
                  <a:srgbClr val="000000"/>
                </a:solidFill>
                <a:highlight>
                  <a:srgbClr val="FFFFFF"/>
                </a:highlight>
                <a:latin typeface="Consolas"/>
              </a:rPr>
              <a:t>app</a:t>
            </a:r>
            <a:r>
              <a:rPr lang="en-US" sz="2000" dirty="0" err="1" smtClean="0">
                <a:solidFill>
                  <a:srgbClr val="008080"/>
                </a:solidFill>
                <a:highlight>
                  <a:srgbClr val="FFFFFF"/>
                </a:highlight>
                <a:latin typeface="Consolas"/>
              </a:rPr>
              <a:t>.</a:t>
            </a:r>
            <a:r>
              <a:rPr lang="en-US" sz="2000" dirty="0" err="1" smtClean="0">
                <a:solidFill>
                  <a:srgbClr val="000000"/>
                </a:solidFill>
                <a:highlight>
                  <a:srgbClr val="FFFFFF"/>
                </a:highlight>
                <a:latin typeface="Consolas"/>
              </a:rPr>
              <a:t>addEventListener</a:t>
            </a:r>
            <a:r>
              <a:rPr lang="en-US" sz="2000" dirty="0">
                <a:solidFill>
                  <a:srgbClr val="008080"/>
                </a:solidFill>
                <a:highlight>
                  <a:srgbClr val="FFFFFF"/>
                </a:highlight>
                <a:latin typeface="Consolas"/>
              </a:rPr>
              <a:t>(</a:t>
            </a:r>
            <a:r>
              <a:rPr lang="en-US" sz="2000" dirty="0">
                <a:solidFill>
                  <a:srgbClr val="A31515"/>
                </a:solidFill>
                <a:highlight>
                  <a:srgbClr val="FFFFFF"/>
                </a:highlight>
                <a:latin typeface="Consolas"/>
              </a:rPr>
              <a:t>"resuming"</a:t>
            </a:r>
            <a:r>
              <a:rPr lang="en-US" sz="2000" dirty="0">
                <a:solidFill>
                  <a:srgbClr val="008080"/>
                </a:solidFill>
                <a:highlight>
                  <a:srgbClr val="FFFFFF"/>
                </a:highlight>
                <a:latin typeface="Consolas"/>
              </a:rPr>
              <a:t>,</a:t>
            </a:r>
            <a:r>
              <a:rPr lang="en-US" sz="2000" dirty="0">
                <a:solidFill>
                  <a:srgbClr val="000000"/>
                </a:solidFill>
                <a:highlight>
                  <a:srgbClr val="FFFFFF"/>
                </a:highlight>
                <a:latin typeface="Consolas"/>
              </a:rPr>
              <a:t> </a:t>
            </a:r>
            <a:r>
              <a:rPr lang="en-US" sz="2000" dirty="0" err="1" smtClean="0">
                <a:solidFill>
                  <a:srgbClr val="000000"/>
                </a:solidFill>
                <a:highlight>
                  <a:srgbClr val="FFFFFF"/>
                </a:highlight>
                <a:latin typeface="Consolas"/>
              </a:rPr>
              <a:t>appResuming</a:t>
            </a:r>
            <a:r>
              <a:rPr lang="en-US" sz="2000" dirty="0" smtClean="0">
                <a:solidFill>
                  <a:srgbClr val="008080"/>
                </a:solidFill>
                <a:highlight>
                  <a:srgbClr val="FFFFFF"/>
                </a:highlight>
                <a:latin typeface="Consolas"/>
              </a:rPr>
              <a:t>,</a:t>
            </a:r>
            <a:r>
              <a:rPr lang="en-US" sz="2000" dirty="0" smtClean="0">
                <a:solidFill>
                  <a:srgbClr val="000000"/>
                </a:solidFill>
                <a:highlight>
                  <a:srgbClr val="FFFFFF"/>
                </a:highlight>
                <a:latin typeface="Consolas"/>
              </a:rPr>
              <a:t> </a:t>
            </a:r>
            <a:r>
              <a:rPr lang="en-US" sz="2000" dirty="0">
                <a:solidFill>
                  <a:srgbClr val="0000FF"/>
                </a:solidFill>
                <a:highlight>
                  <a:srgbClr val="FFFFFF"/>
                </a:highlight>
                <a:latin typeface="Consolas"/>
              </a:rPr>
              <a:t>false</a:t>
            </a:r>
            <a:r>
              <a:rPr lang="en-US" sz="2000" dirty="0">
                <a:solidFill>
                  <a:srgbClr val="008080"/>
                </a:solidFill>
                <a:highlight>
                  <a:srgbClr val="FFFFFF"/>
                </a:highlight>
                <a:latin typeface="Consolas"/>
              </a:rPr>
              <a:t>);</a:t>
            </a:r>
            <a:endParaRPr lang="en-US" sz="2000" dirty="0"/>
          </a:p>
        </p:txBody>
      </p:sp>
    </p:spTree>
    <p:extLst>
      <p:ext uri="{BB962C8B-B14F-4D97-AF65-F5344CB8AC3E}">
        <p14:creationId xmlns:p14="http://schemas.microsoft.com/office/powerpoint/2010/main" val="253908397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enable background </a:t>
            </a:r>
            <a:r>
              <a:rPr lang="en-US" dirty="0"/>
              <a:t>a</a:t>
            </a:r>
            <a:r>
              <a:rPr lang="en-US" dirty="0" smtClean="0"/>
              <a:t>udio</a:t>
            </a:r>
            <a:endParaRPr lang="en-US" dirty="0"/>
          </a:p>
        </p:txBody>
      </p:sp>
      <p:sp>
        <p:nvSpPr>
          <p:cNvPr id="3" name="Content Placeholder 2"/>
          <p:cNvSpPr>
            <a:spLocks noGrp="1"/>
          </p:cNvSpPr>
          <p:nvPr>
            <p:ph type="body" sz="quarter" idx="10"/>
          </p:nvPr>
        </p:nvSpPr>
        <p:spPr/>
        <p:txBody>
          <a:bodyPr>
            <a:noAutofit/>
          </a:bodyPr>
          <a:lstStyle/>
          <a:p>
            <a:pPr marL="1203325" lvl="1" indent="-742950">
              <a:buFont typeface="+mj-lt"/>
              <a:buAutoNum type="arabicPeriod"/>
            </a:pPr>
            <a:r>
              <a:rPr lang="en-US" sz="4000" dirty="0"/>
              <a:t>Declare </a:t>
            </a:r>
            <a:r>
              <a:rPr lang="en-US" sz="4000" dirty="0" err="1"/>
              <a:t>BackgroundTask</a:t>
            </a:r>
            <a:r>
              <a:rPr lang="en-US" sz="4000" dirty="0"/>
              <a:t> Type=“</a:t>
            </a:r>
            <a:r>
              <a:rPr lang="en-US" sz="4000" dirty="0" smtClean="0"/>
              <a:t>audio” </a:t>
            </a:r>
          </a:p>
          <a:p>
            <a:pPr marL="1203325" lvl="1" indent="-742950">
              <a:buFont typeface="+mj-lt"/>
              <a:buAutoNum type="arabicPeriod"/>
            </a:pPr>
            <a:r>
              <a:rPr lang="en-US" sz="4000" dirty="0" smtClean="0"/>
              <a:t>Set </a:t>
            </a:r>
            <a:r>
              <a:rPr lang="en-US" sz="4000" dirty="0" err="1" smtClean="0">
                <a:latin typeface="Consolas" pitchFamily="49" charset="0"/>
                <a:cs typeface="Consolas" pitchFamily="49" charset="0"/>
              </a:rPr>
              <a:t>msAudioCategory</a:t>
            </a:r>
            <a:r>
              <a:rPr lang="en-US" sz="4000" dirty="0" smtClean="0">
                <a:latin typeface="Consolas" pitchFamily="49" charset="0"/>
                <a:cs typeface="Consolas" pitchFamily="49" charset="0"/>
              </a:rPr>
              <a:t> </a:t>
            </a:r>
            <a:r>
              <a:rPr lang="en-US" sz="4000" dirty="0"/>
              <a:t>accordingly</a:t>
            </a:r>
          </a:p>
          <a:p>
            <a:pPr marL="1203325" lvl="1" indent="-742950">
              <a:buFont typeface="+mj-lt"/>
              <a:buAutoNum type="arabicPeriod"/>
            </a:pPr>
            <a:r>
              <a:rPr lang="en-US" sz="4000" dirty="0" smtClean="0"/>
              <a:t>Listen to </a:t>
            </a:r>
            <a:r>
              <a:rPr lang="en-US" sz="4000" dirty="0" err="1" smtClean="0"/>
              <a:t>mediafocus</a:t>
            </a:r>
            <a:r>
              <a:rPr lang="en-US" sz="4000" dirty="0" smtClean="0"/>
              <a:t> events </a:t>
            </a:r>
          </a:p>
          <a:p>
            <a:pPr lvl="2"/>
            <a:endParaRPr lang="en-US" sz="3200" b="1" dirty="0" smtClean="0"/>
          </a:p>
          <a:p>
            <a:endParaRPr lang="en-US" sz="1800" dirty="0"/>
          </a:p>
          <a:p>
            <a:endParaRPr lang="en-US" sz="3600" dirty="0"/>
          </a:p>
        </p:txBody>
      </p:sp>
    </p:spTree>
    <p:extLst>
      <p:ext uri="{BB962C8B-B14F-4D97-AF65-F5344CB8AC3E}">
        <p14:creationId xmlns:p14="http://schemas.microsoft.com/office/powerpoint/2010/main" val="79173257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bg1"/>
                </a:solidFill>
              </a:rPr>
              <a:t>Media Buttons</a:t>
            </a:r>
            <a:endParaRPr lang="en-US" dirty="0">
              <a:solidFill>
                <a:schemeClr val="bg1"/>
              </a:solidFill>
            </a:endParaRPr>
          </a:p>
        </p:txBody>
      </p:sp>
      <p:sp>
        <p:nvSpPr>
          <p:cNvPr id="5" name="Text Placeholder 4"/>
          <p:cNvSpPr>
            <a:spLocks noGrp="1"/>
          </p:cNvSpPr>
          <p:nvPr>
            <p:ph type="body" sz="quarter" idx="10"/>
          </p:nvPr>
        </p:nvSpPr>
        <p:spPr>
          <a:xfrm>
            <a:off x="519112" y="4663967"/>
            <a:ext cx="11149012" cy="1585049"/>
          </a:xfrm>
          <a:solidFill>
            <a:schemeClr val="tx1"/>
          </a:solidFill>
        </p:spPr>
        <p:txBody>
          <a:bodyPr lIns="91440" tIns="91440" rIns="91440" bIns="91440"/>
          <a:lstStyle/>
          <a:p>
            <a:pPr marL="0" indent="0">
              <a:buNone/>
            </a:pPr>
            <a:r>
              <a:rPr lang="en-US" sz="1800" dirty="0" err="1" smtClean="0">
                <a:solidFill>
                  <a:srgbClr val="0000FF"/>
                </a:solidFill>
                <a:highlight>
                  <a:srgbClr val="FFFFFF"/>
                </a:highlight>
                <a:latin typeface="Consolas"/>
              </a:rPr>
              <a:t>var</a:t>
            </a:r>
            <a:r>
              <a:rPr lang="en-US" sz="1800" dirty="0" smtClean="0">
                <a:solidFill>
                  <a:srgbClr val="000000"/>
                </a:solidFill>
                <a:highlight>
                  <a:srgbClr val="FFFFFF"/>
                </a:highlight>
                <a:latin typeface="Consolas"/>
              </a:rPr>
              <a:t> </a:t>
            </a:r>
            <a:r>
              <a:rPr lang="en-US" sz="1800" dirty="0" err="1">
                <a:solidFill>
                  <a:srgbClr val="000000"/>
                </a:solidFill>
                <a:highlight>
                  <a:srgbClr val="FFFFFF"/>
                </a:highlight>
                <a:latin typeface="Consolas"/>
              </a:rPr>
              <a:t>mediaControl</a:t>
            </a:r>
            <a:r>
              <a:rPr lang="en-US" sz="1800" dirty="0">
                <a:solidFill>
                  <a:srgbClr val="000000"/>
                </a:solidFill>
                <a:highlight>
                  <a:srgbClr val="FFFFFF"/>
                </a:highlight>
                <a:latin typeface="Consolas"/>
              </a:rPr>
              <a:t> </a:t>
            </a:r>
            <a:r>
              <a:rPr lang="en-US" sz="1800" dirty="0">
                <a:solidFill>
                  <a:srgbClr val="008080"/>
                </a:solidFill>
                <a:highlight>
                  <a:srgbClr val="FFFFFF"/>
                </a:highlight>
                <a:latin typeface="Consolas"/>
              </a:rPr>
              <a:t>=</a:t>
            </a:r>
            <a:r>
              <a:rPr lang="en-US" sz="1800" dirty="0">
                <a:solidFill>
                  <a:srgbClr val="000000"/>
                </a:solidFill>
                <a:highlight>
                  <a:srgbClr val="FFFFFF"/>
                </a:highlight>
                <a:latin typeface="Consolas"/>
              </a:rPr>
              <a:t> </a:t>
            </a:r>
            <a:r>
              <a:rPr lang="en-US" sz="1800" dirty="0" err="1">
                <a:solidFill>
                  <a:srgbClr val="000000"/>
                </a:solidFill>
                <a:highlight>
                  <a:srgbClr val="FFFFFF"/>
                </a:highlight>
                <a:latin typeface="Consolas"/>
              </a:rPr>
              <a:t>Windows</a:t>
            </a:r>
            <a:r>
              <a:rPr lang="en-US" sz="1800" dirty="0" err="1">
                <a:solidFill>
                  <a:srgbClr val="008080"/>
                </a:solidFill>
                <a:highlight>
                  <a:srgbClr val="FFFFFF"/>
                </a:highlight>
                <a:latin typeface="Consolas"/>
              </a:rPr>
              <a:t>.</a:t>
            </a:r>
            <a:r>
              <a:rPr lang="en-US" sz="1800" dirty="0" err="1">
                <a:solidFill>
                  <a:srgbClr val="000000"/>
                </a:solidFill>
                <a:highlight>
                  <a:srgbClr val="FFFFFF"/>
                </a:highlight>
                <a:latin typeface="Consolas"/>
              </a:rPr>
              <a:t>Media</a:t>
            </a:r>
            <a:r>
              <a:rPr lang="en-US" sz="1800" dirty="0" err="1">
                <a:solidFill>
                  <a:srgbClr val="008080"/>
                </a:solidFill>
                <a:highlight>
                  <a:srgbClr val="FFFFFF"/>
                </a:highlight>
                <a:latin typeface="Consolas"/>
              </a:rPr>
              <a:t>.</a:t>
            </a:r>
            <a:r>
              <a:rPr lang="en-US" sz="1800" dirty="0" err="1">
                <a:solidFill>
                  <a:srgbClr val="000000"/>
                </a:solidFill>
                <a:highlight>
                  <a:srgbClr val="FFFFFF"/>
                </a:highlight>
                <a:latin typeface="Consolas"/>
              </a:rPr>
              <a:t>Devices</a:t>
            </a:r>
            <a:r>
              <a:rPr lang="en-US" sz="1800" dirty="0" err="1">
                <a:solidFill>
                  <a:srgbClr val="008080"/>
                </a:solidFill>
                <a:highlight>
                  <a:srgbClr val="FFFFFF"/>
                </a:highlight>
                <a:latin typeface="Consolas"/>
              </a:rPr>
              <a:t>.</a:t>
            </a:r>
            <a:r>
              <a:rPr lang="en-US" sz="1800" dirty="0" err="1">
                <a:solidFill>
                  <a:srgbClr val="000000"/>
                </a:solidFill>
                <a:highlight>
                  <a:srgbClr val="FFFFFF"/>
                </a:highlight>
                <a:latin typeface="Consolas"/>
              </a:rPr>
              <a:t>MediaControl</a:t>
            </a:r>
            <a:r>
              <a:rPr lang="en-US" sz="1800" dirty="0">
                <a:solidFill>
                  <a:srgbClr val="008080"/>
                </a:solidFill>
                <a:highlight>
                  <a:srgbClr val="FFFFFF"/>
                </a:highlight>
                <a:latin typeface="Consolas"/>
              </a:rPr>
              <a:t>;</a:t>
            </a:r>
            <a:endParaRPr lang="en-US" sz="1800" dirty="0">
              <a:solidFill>
                <a:srgbClr val="000000"/>
              </a:solidFill>
              <a:highlight>
                <a:srgbClr val="FFFFFF"/>
              </a:highlight>
              <a:latin typeface="Consolas"/>
            </a:endParaRPr>
          </a:p>
          <a:p>
            <a:pPr marL="0" indent="0">
              <a:buNone/>
            </a:pPr>
            <a:r>
              <a:rPr lang="en-US" sz="1800" dirty="0" err="1" smtClean="0">
                <a:solidFill>
                  <a:srgbClr val="000000"/>
                </a:solidFill>
                <a:highlight>
                  <a:srgbClr val="FFFFFF"/>
                </a:highlight>
                <a:latin typeface="Consolas"/>
              </a:rPr>
              <a:t>mediaControl</a:t>
            </a:r>
            <a:r>
              <a:rPr lang="en-US" sz="1800" dirty="0" err="1" smtClean="0">
                <a:solidFill>
                  <a:srgbClr val="008080"/>
                </a:solidFill>
                <a:highlight>
                  <a:srgbClr val="FFFFFF"/>
                </a:highlight>
                <a:latin typeface="Consolas"/>
              </a:rPr>
              <a:t>.</a:t>
            </a:r>
            <a:r>
              <a:rPr lang="en-US" sz="1800" dirty="0" err="1" smtClean="0">
                <a:solidFill>
                  <a:srgbClr val="000000"/>
                </a:solidFill>
                <a:highlight>
                  <a:srgbClr val="FFFFFF"/>
                </a:highlight>
                <a:latin typeface="Consolas"/>
              </a:rPr>
              <a:t>addEventListener</a:t>
            </a:r>
            <a:r>
              <a:rPr lang="en-US" sz="1800" dirty="0" smtClean="0">
                <a:solidFill>
                  <a:srgbClr val="008080"/>
                </a:solidFill>
                <a:highlight>
                  <a:srgbClr val="FFFFFF"/>
                </a:highlight>
                <a:latin typeface="Consolas"/>
              </a:rPr>
              <a:t>(</a:t>
            </a:r>
            <a:r>
              <a:rPr lang="en-US" sz="1800" dirty="0" smtClean="0">
                <a:solidFill>
                  <a:srgbClr val="A31515"/>
                </a:solidFill>
                <a:highlight>
                  <a:srgbClr val="FFFFFF"/>
                </a:highlight>
                <a:latin typeface="Consolas"/>
              </a:rPr>
              <a:t>"</a:t>
            </a:r>
            <a:r>
              <a:rPr lang="en-US" sz="1800" dirty="0" err="1">
                <a:solidFill>
                  <a:srgbClr val="A31515"/>
                </a:solidFill>
                <a:highlight>
                  <a:srgbClr val="FFFFFF"/>
                </a:highlight>
                <a:latin typeface="Consolas"/>
              </a:rPr>
              <a:t>playpausetoggleselected</a:t>
            </a:r>
            <a:r>
              <a:rPr lang="en-US" sz="1800" dirty="0">
                <a:solidFill>
                  <a:srgbClr val="A31515"/>
                </a:solidFill>
                <a:highlight>
                  <a:srgbClr val="FFFFFF"/>
                </a:highlight>
                <a:latin typeface="Consolas"/>
              </a:rPr>
              <a:t>"</a:t>
            </a:r>
            <a:r>
              <a:rPr lang="en-US" sz="1800" dirty="0">
                <a:solidFill>
                  <a:srgbClr val="008080"/>
                </a:solidFill>
                <a:highlight>
                  <a:srgbClr val="FFFFFF"/>
                </a:highlight>
                <a:latin typeface="Consolas"/>
              </a:rPr>
              <a:t>,</a:t>
            </a:r>
            <a:r>
              <a:rPr lang="en-US" sz="1800" dirty="0">
                <a:solidFill>
                  <a:srgbClr val="000000"/>
                </a:solidFill>
                <a:highlight>
                  <a:srgbClr val="FFFFFF"/>
                </a:highlight>
                <a:latin typeface="Consolas"/>
              </a:rPr>
              <a:t> </a:t>
            </a:r>
            <a:r>
              <a:rPr lang="en-US" sz="1800" dirty="0" err="1">
                <a:solidFill>
                  <a:srgbClr val="000000"/>
                </a:solidFill>
                <a:highlight>
                  <a:srgbClr val="FFFFFF"/>
                </a:highlight>
                <a:latin typeface="Consolas"/>
              </a:rPr>
              <a:t>playpauseHandler</a:t>
            </a:r>
            <a:r>
              <a:rPr lang="en-US" sz="1800" dirty="0">
                <a:solidFill>
                  <a:srgbClr val="008080"/>
                </a:solidFill>
                <a:highlight>
                  <a:srgbClr val="FFFFFF"/>
                </a:highlight>
                <a:latin typeface="Consolas"/>
              </a:rPr>
              <a:t>,</a:t>
            </a:r>
            <a:r>
              <a:rPr lang="en-US" sz="1800" dirty="0">
                <a:solidFill>
                  <a:srgbClr val="000000"/>
                </a:solidFill>
                <a:highlight>
                  <a:srgbClr val="FFFFFF"/>
                </a:highlight>
                <a:latin typeface="Consolas"/>
              </a:rPr>
              <a:t> </a:t>
            </a:r>
            <a:r>
              <a:rPr lang="en-US" sz="1800" dirty="0">
                <a:solidFill>
                  <a:srgbClr val="0000FF"/>
                </a:solidFill>
                <a:highlight>
                  <a:srgbClr val="FFFFFF"/>
                </a:highlight>
                <a:latin typeface="Consolas"/>
              </a:rPr>
              <a:t>false</a:t>
            </a:r>
            <a:r>
              <a:rPr lang="en-US" sz="1800" dirty="0">
                <a:solidFill>
                  <a:srgbClr val="008080"/>
                </a:solidFill>
                <a:highlight>
                  <a:srgbClr val="FFFFFF"/>
                </a:highlight>
                <a:latin typeface="Consolas"/>
              </a:rPr>
              <a:t>);</a:t>
            </a:r>
            <a:endParaRPr lang="en-US" sz="1800" dirty="0">
              <a:solidFill>
                <a:srgbClr val="000000"/>
              </a:solidFill>
              <a:highlight>
                <a:srgbClr val="FFFFFF"/>
              </a:highlight>
              <a:latin typeface="Consolas"/>
            </a:endParaRPr>
          </a:p>
          <a:p>
            <a:pPr marL="0" indent="0">
              <a:buNone/>
            </a:pPr>
            <a:r>
              <a:rPr lang="en-US" sz="1800" dirty="0" err="1" smtClean="0">
                <a:solidFill>
                  <a:srgbClr val="000000"/>
                </a:solidFill>
                <a:highlight>
                  <a:srgbClr val="FFFFFF"/>
                </a:highlight>
                <a:latin typeface="Consolas"/>
              </a:rPr>
              <a:t>mediaControl</a:t>
            </a:r>
            <a:r>
              <a:rPr lang="en-US" sz="1800" dirty="0" err="1" smtClean="0">
                <a:solidFill>
                  <a:srgbClr val="008080"/>
                </a:solidFill>
                <a:highlight>
                  <a:srgbClr val="FFFFFF"/>
                </a:highlight>
                <a:latin typeface="Consolas"/>
              </a:rPr>
              <a:t>.</a:t>
            </a:r>
            <a:r>
              <a:rPr lang="en-US" sz="1800" dirty="0" err="1" smtClean="0">
                <a:solidFill>
                  <a:srgbClr val="000000"/>
                </a:solidFill>
                <a:highlight>
                  <a:srgbClr val="FFFFFF"/>
                </a:highlight>
                <a:latin typeface="Consolas"/>
              </a:rPr>
              <a:t>addEventListener</a:t>
            </a:r>
            <a:r>
              <a:rPr lang="en-US" sz="1800" dirty="0">
                <a:solidFill>
                  <a:srgbClr val="008080"/>
                </a:solidFill>
                <a:highlight>
                  <a:srgbClr val="FFFFFF"/>
                </a:highlight>
                <a:latin typeface="Consolas"/>
              </a:rPr>
              <a:t>(</a:t>
            </a:r>
            <a:r>
              <a:rPr lang="en-US" sz="1800" dirty="0">
                <a:solidFill>
                  <a:srgbClr val="A31515"/>
                </a:solidFill>
                <a:highlight>
                  <a:srgbClr val="FFFFFF"/>
                </a:highlight>
                <a:latin typeface="Consolas"/>
              </a:rPr>
              <a:t>"</a:t>
            </a:r>
            <a:r>
              <a:rPr lang="en-US" sz="1800" dirty="0" err="1">
                <a:solidFill>
                  <a:srgbClr val="A31515"/>
                </a:solidFill>
                <a:highlight>
                  <a:srgbClr val="FFFFFF"/>
                </a:highlight>
                <a:latin typeface="Consolas"/>
              </a:rPr>
              <a:t>playselected</a:t>
            </a:r>
            <a:r>
              <a:rPr lang="en-US" sz="1800" dirty="0">
                <a:solidFill>
                  <a:srgbClr val="A31515"/>
                </a:solidFill>
                <a:highlight>
                  <a:srgbClr val="FFFFFF"/>
                </a:highlight>
                <a:latin typeface="Consolas"/>
              </a:rPr>
              <a:t>"</a:t>
            </a:r>
            <a:r>
              <a:rPr lang="en-US" sz="1800" dirty="0">
                <a:solidFill>
                  <a:srgbClr val="008080"/>
                </a:solidFill>
                <a:highlight>
                  <a:srgbClr val="FFFFFF"/>
                </a:highlight>
                <a:latin typeface="Consolas"/>
              </a:rPr>
              <a:t>,</a:t>
            </a:r>
            <a:r>
              <a:rPr lang="en-US" sz="1800" dirty="0">
                <a:solidFill>
                  <a:srgbClr val="000000"/>
                </a:solidFill>
                <a:highlight>
                  <a:srgbClr val="FFFFFF"/>
                </a:highlight>
                <a:latin typeface="Consolas"/>
              </a:rPr>
              <a:t> </a:t>
            </a:r>
            <a:r>
              <a:rPr lang="en-US" sz="1800" dirty="0" err="1">
                <a:solidFill>
                  <a:srgbClr val="000000"/>
                </a:solidFill>
                <a:highlight>
                  <a:srgbClr val="FFFFFF"/>
                </a:highlight>
                <a:latin typeface="Consolas"/>
              </a:rPr>
              <a:t>playHandler</a:t>
            </a:r>
            <a:r>
              <a:rPr lang="en-US" sz="1800" dirty="0">
                <a:solidFill>
                  <a:srgbClr val="008080"/>
                </a:solidFill>
                <a:highlight>
                  <a:srgbClr val="FFFFFF"/>
                </a:highlight>
                <a:latin typeface="Consolas"/>
              </a:rPr>
              <a:t>,</a:t>
            </a:r>
            <a:r>
              <a:rPr lang="en-US" sz="1800" dirty="0">
                <a:solidFill>
                  <a:srgbClr val="000000"/>
                </a:solidFill>
                <a:highlight>
                  <a:srgbClr val="FFFFFF"/>
                </a:highlight>
                <a:latin typeface="Consolas"/>
              </a:rPr>
              <a:t> </a:t>
            </a:r>
            <a:r>
              <a:rPr lang="en-US" sz="1800" dirty="0">
                <a:solidFill>
                  <a:srgbClr val="0000FF"/>
                </a:solidFill>
                <a:highlight>
                  <a:srgbClr val="FFFFFF"/>
                </a:highlight>
                <a:latin typeface="Consolas"/>
              </a:rPr>
              <a:t>false</a:t>
            </a:r>
            <a:r>
              <a:rPr lang="en-US" sz="1800" dirty="0">
                <a:solidFill>
                  <a:srgbClr val="008080"/>
                </a:solidFill>
                <a:highlight>
                  <a:srgbClr val="FFFFFF"/>
                </a:highlight>
                <a:latin typeface="Consolas"/>
              </a:rPr>
              <a:t>);</a:t>
            </a:r>
            <a:endParaRPr lang="en-US" sz="1800" dirty="0">
              <a:solidFill>
                <a:srgbClr val="000000"/>
              </a:solidFill>
              <a:highlight>
                <a:srgbClr val="FFFFFF"/>
              </a:highlight>
              <a:latin typeface="Consolas"/>
            </a:endParaRPr>
          </a:p>
          <a:p>
            <a:pPr marL="0" indent="0">
              <a:buNone/>
            </a:pPr>
            <a:r>
              <a:rPr lang="en-US" sz="1800" dirty="0" err="1" smtClean="0">
                <a:solidFill>
                  <a:srgbClr val="000000"/>
                </a:solidFill>
                <a:highlight>
                  <a:srgbClr val="FFFFFF"/>
                </a:highlight>
                <a:latin typeface="Consolas"/>
              </a:rPr>
              <a:t>mediaControl</a:t>
            </a:r>
            <a:r>
              <a:rPr lang="en-US" sz="1800" dirty="0" err="1" smtClean="0">
                <a:solidFill>
                  <a:srgbClr val="008080"/>
                </a:solidFill>
                <a:highlight>
                  <a:srgbClr val="FFFFFF"/>
                </a:highlight>
                <a:latin typeface="Consolas"/>
              </a:rPr>
              <a:t>.</a:t>
            </a:r>
            <a:r>
              <a:rPr lang="en-US" sz="1800" dirty="0" err="1" smtClean="0">
                <a:solidFill>
                  <a:srgbClr val="000000"/>
                </a:solidFill>
                <a:highlight>
                  <a:srgbClr val="FFFFFF"/>
                </a:highlight>
                <a:latin typeface="Consolas"/>
              </a:rPr>
              <a:t>addEventListener</a:t>
            </a:r>
            <a:r>
              <a:rPr lang="en-US" sz="1800" dirty="0">
                <a:solidFill>
                  <a:srgbClr val="008080"/>
                </a:solidFill>
                <a:highlight>
                  <a:srgbClr val="FFFFFF"/>
                </a:highlight>
                <a:latin typeface="Consolas"/>
              </a:rPr>
              <a:t>(</a:t>
            </a:r>
            <a:r>
              <a:rPr lang="en-US" sz="1800" dirty="0">
                <a:solidFill>
                  <a:srgbClr val="A31515"/>
                </a:solidFill>
                <a:highlight>
                  <a:srgbClr val="FFFFFF"/>
                </a:highlight>
                <a:latin typeface="Consolas"/>
              </a:rPr>
              <a:t>"</a:t>
            </a:r>
            <a:r>
              <a:rPr lang="en-US" sz="1800" dirty="0" err="1">
                <a:solidFill>
                  <a:srgbClr val="A31515"/>
                </a:solidFill>
                <a:highlight>
                  <a:srgbClr val="FFFFFF"/>
                </a:highlight>
                <a:latin typeface="Consolas"/>
              </a:rPr>
              <a:t>pauseselected</a:t>
            </a:r>
            <a:r>
              <a:rPr lang="en-US" sz="1800" dirty="0">
                <a:solidFill>
                  <a:srgbClr val="A31515"/>
                </a:solidFill>
                <a:highlight>
                  <a:srgbClr val="FFFFFF"/>
                </a:highlight>
                <a:latin typeface="Consolas"/>
              </a:rPr>
              <a:t>"</a:t>
            </a:r>
            <a:r>
              <a:rPr lang="en-US" sz="1800" dirty="0">
                <a:solidFill>
                  <a:srgbClr val="008080"/>
                </a:solidFill>
                <a:highlight>
                  <a:srgbClr val="FFFFFF"/>
                </a:highlight>
                <a:latin typeface="Consolas"/>
              </a:rPr>
              <a:t>,</a:t>
            </a:r>
            <a:r>
              <a:rPr lang="en-US" sz="1800" dirty="0">
                <a:solidFill>
                  <a:srgbClr val="000000"/>
                </a:solidFill>
                <a:highlight>
                  <a:srgbClr val="FFFFFF"/>
                </a:highlight>
                <a:latin typeface="Consolas"/>
              </a:rPr>
              <a:t> </a:t>
            </a:r>
            <a:r>
              <a:rPr lang="en-US" sz="1800" dirty="0" err="1">
                <a:solidFill>
                  <a:srgbClr val="000000"/>
                </a:solidFill>
                <a:highlight>
                  <a:srgbClr val="FFFFFF"/>
                </a:highlight>
                <a:latin typeface="Consolas"/>
              </a:rPr>
              <a:t>pauseHandler</a:t>
            </a:r>
            <a:r>
              <a:rPr lang="en-US" sz="1800" dirty="0">
                <a:solidFill>
                  <a:srgbClr val="008080"/>
                </a:solidFill>
                <a:highlight>
                  <a:srgbClr val="FFFFFF"/>
                </a:highlight>
                <a:latin typeface="Consolas"/>
              </a:rPr>
              <a:t>,</a:t>
            </a:r>
            <a:r>
              <a:rPr lang="en-US" sz="1800" dirty="0">
                <a:solidFill>
                  <a:srgbClr val="000000"/>
                </a:solidFill>
                <a:highlight>
                  <a:srgbClr val="FFFFFF"/>
                </a:highlight>
                <a:latin typeface="Consolas"/>
              </a:rPr>
              <a:t> </a:t>
            </a:r>
            <a:r>
              <a:rPr lang="en-US" sz="1800" dirty="0">
                <a:solidFill>
                  <a:srgbClr val="0000FF"/>
                </a:solidFill>
                <a:highlight>
                  <a:srgbClr val="FFFFFF"/>
                </a:highlight>
                <a:latin typeface="Consolas"/>
              </a:rPr>
              <a:t>false</a:t>
            </a:r>
            <a:r>
              <a:rPr lang="en-US" sz="1800" dirty="0" smtClean="0">
                <a:solidFill>
                  <a:srgbClr val="008080"/>
                </a:solidFill>
                <a:highlight>
                  <a:srgbClr val="FFFFFF"/>
                </a:highlight>
                <a:latin typeface="Consolas"/>
              </a:rPr>
              <a:t>);</a:t>
            </a:r>
            <a:endParaRPr lang="en-US" sz="1800" dirty="0"/>
          </a:p>
        </p:txBody>
      </p:sp>
      <p:sp>
        <p:nvSpPr>
          <p:cNvPr id="7" name="Content Placeholder 6"/>
          <p:cNvSpPr txBox="1">
            <a:spLocks/>
          </p:cNvSpPr>
          <p:nvPr/>
        </p:nvSpPr>
        <p:spPr>
          <a:xfrm>
            <a:off x="421579" y="1268702"/>
            <a:ext cx="11497152" cy="2357568"/>
          </a:xfrm>
          <a:prstGeom prst="rect">
            <a:avLst/>
          </a:prstGeom>
        </p:spPr>
        <p:txBody>
          <a:bodyPr/>
          <a:lst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Arial" pitchFamily="34" charset="0"/>
              <a:buChar char="•"/>
            </a:pPr>
            <a:r>
              <a:rPr lang="en-US" sz="3200" dirty="0" err="1">
                <a:solidFill>
                  <a:srgbClr val="232323"/>
                </a:solidFill>
                <a:latin typeface="Segoe UI Light" pitchFamily="34" charset="0"/>
                <a:cs typeface="Segoe UI Light" pitchFamily="34" charset="0"/>
              </a:rPr>
              <a:t>MediaControl</a:t>
            </a:r>
            <a:r>
              <a:rPr lang="en-US" sz="3200" dirty="0">
                <a:solidFill>
                  <a:srgbClr val="232323"/>
                </a:solidFill>
                <a:latin typeface="Segoe UI Light" pitchFamily="34" charset="0"/>
                <a:cs typeface="Segoe UI Light" pitchFamily="34" charset="0"/>
              </a:rPr>
              <a:t> exposes events associated with media buttons</a:t>
            </a:r>
          </a:p>
          <a:p>
            <a:pPr marL="842154" lvl="1" indent="-457200">
              <a:buFont typeface="Arial" pitchFamily="34" charset="0"/>
              <a:buChar char="•"/>
            </a:pPr>
            <a:r>
              <a:rPr lang="en-US" sz="2800" dirty="0" smtClean="0">
                <a:solidFill>
                  <a:srgbClr val="232323"/>
                </a:solidFill>
                <a:latin typeface="Segoe UI Light" pitchFamily="34" charset="0"/>
                <a:cs typeface="Segoe UI Light" pitchFamily="34" charset="0"/>
              </a:rPr>
              <a:t>Buttons </a:t>
            </a:r>
            <a:r>
              <a:rPr lang="en-US" sz="2800" dirty="0">
                <a:solidFill>
                  <a:srgbClr val="232323"/>
                </a:solidFill>
                <a:latin typeface="Segoe UI Light" pitchFamily="34" charset="0"/>
                <a:cs typeface="Segoe UI Light" pitchFamily="34" charset="0"/>
              </a:rPr>
              <a:t>can be found on keyboards, remote controls, Bluetooth headsets</a:t>
            </a:r>
          </a:p>
          <a:p>
            <a:pPr marL="457200" indent="-457200">
              <a:buFont typeface="Arial" pitchFamily="34" charset="0"/>
              <a:buChar char="•"/>
            </a:pPr>
            <a:r>
              <a:rPr lang="en-US" sz="3200" dirty="0" smtClean="0">
                <a:solidFill>
                  <a:srgbClr val="232323"/>
                </a:solidFill>
                <a:latin typeface="Segoe UI Light" pitchFamily="34" charset="0"/>
                <a:cs typeface="Segoe UI Light" pitchFamily="34" charset="0"/>
              </a:rPr>
              <a:t>Actions </a:t>
            </a:r>
            <a:r>
              <a:rPr lang="en-US" sz="3200" dirty="0">
                <a:solidFill>
                  <a:srgbClr val="232323"/>
                </a:solidFill>
                <a:latin typeface="Segoe UI Light" pitchFamily="34" charset="0"/>
                <a:cs typeface="Segoe UI Light" pitchFamily="34" charset="0"/>
              </a:rPr>
              <a:t>are mapped to media consumption, TV, and recording </a:t>
            </a:r>
            <a:r>
              <a:rPr lang="en-US" sz="3200" dirty="0" smtClean="0">
                <a:solidFill>
                  <a:srgbClr val="232323"/>
                </a:solidFill>
                <a:latin typeface="Segoe UI Light" pitchFamily="34" charset="0"/>
                <a:cs typeface="Segoe UI Light" pitchFamily="34" charset="0"/>
              </a:rPr>
              <a:t>functionality</a:t>
            </a:r>
          </a:p>
          <a:p>
            <a:pPr marL="842154" lvl="1" indent="-457200">
              <a:buFont typeface="Arial" pitchFamily="34" charset="0"/>
              <a:buChar char="•"/>
            </a:pPr>
            <a:r>
              <a:rPr lang="en-US" sz="2800" dirty="0" smtClean="0">
                <a:solidFill>
                  <a:srgbClr val="232323"/>
                </a:solidFill>
                <a:latin typeface="Segoe UI Light" pitchFamily="34" charset="0"/>
                <a:cs typeface="Segoe UI Light" pitchFamily="34" charset="0"/>
              </a:rPr>
              <a:t>Play</a:t>
            </a:r>
            <a:r>
              <a:rPr lang="en-US" sz="2800" dirty="0">
                <a:solidFill>
                  <a:srgbClr val="232323"/>
                </a:solidFill>
                <a:latin typeface="Segoe UI Light" pitchFamily="34" charset="0"/>
                <a:cs typeface="Segoe UI Light" pitchFamily="34" charset="0"/>
              </a:rPr>
              <a:t>, Pause, Fast Forward, Rewind, Next/Previous Track, Record, Channel Down, Channel Up</a:t>
            </a:r>
          </a:p>
          <a:p>
            <a:pPr marL="727854" lvl="1" indent="-342900">
              <a:buFontTx/>
              <a:buChar char="-"/>
            </a:pPr>
            <a:endParaRPr lang="en-US" sz="2400" dirty="0" smtClean="0">
              <a:solidFill>
                <a:srgbClr val="232323"/>
              </a:solidFill>
              <a:latin typeface="Segoe UI Light" pitchFamily="34" charset="0"/>
              <a:cs typeface="Segoe UI Light" pitchFamily="34" charset="0"/>
            </a:endParaRPr>
          </a:p>
          <a:p>
            <a:pPr marL="727854" lvl="1" indent="-342900">
              <a:buFontTx/>
              <a:buChar char="-"/>
            </a:pPr>
            <a:endParaRPr lang="en-US" sz="2400" dirty="0" smtClean="0">
              <a:solidFill>
                <a:srgbClr val="232323"/>
              </a:solidFill>
              <a:latin typeface="Segoe UI Light" pitchFamily="34" charset="0"/>
              <a:cs typeface="Segoe UI Light" pitchFamily="34" charset="0"/>
            </a:endParaRPr>
          </a:p>
        </p:txBody>
      </p:sp>
    </p:spTree>
    <p:extLst>
      <p:ext uri="{BB962C8B-B14F-4D97-AF65-F5344CB8AC3E}">
        <p14:creationId xmlns:p14="http://schemas.microsoft.com/office/powerpoint/2010/main" val="327418297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Stereo3D via the Video Tag</a:t>
            </a:r>
            <a:endParaRPr lang="en-US" dirty="0">
              <a:solidFill>
                <a:schemeClr val="tx1"/>
              </a:solidFill>
            </a:endParaRPr>
          </a:p>
        </p:txBody>
      </p:sp>
      <p:sp>
        <p:nvSpPr>
          <p:cNvPr id="4" name="Text Placeholder 3"/>
          <p:cNvSpPr>
            <a:spLocks noGrp="1"/>
          </p:cNvSpPr>
          <p:nvPr>
            <p:ph type="body" sz="quarter" idx="10"/>
          </p:nvPr>
        </p:nvSpPr>
        <p:spPr/>
        <p:txBody>
          <a:bodyPr/>
          <a:lstStyle/>
          <a:p>
            <a:r>
              <a:rPr lang="en-US" sz="2800" dirty="0" smtClean="0">
                <a:solidFill>
                  <a:schemeClr val="tx1"/>
                </a:solidFill>
                <a:latin typeface="Segoe UI Light" pitchFamily="34" charset="0"/>
                <a:cs typeface="Segoe UI Light" pitchFamily="34" charset="0"/>
              </a:rPr>
              <a:t>Use </a:t>
            </a:r>
            <a:r>
              <a:rPr lang="en-US" sz="2800" b="1" dirty="0" err="1" smtClean="0">
                <a:solidFill>
                  <a:schemeClr val="tx1"/>
                </a:solidFill>
              </a:rPr>
              <a:t>Windows.Graphics.DisplayProperties.StereoEnabled</a:t>
            </a:r>
            <a:r>
              <a:rPr lang="en-US" sz="2800" dirty="0" smtClean="0">
                <a:solidFill>
                  <a:schemeClr val="tx1"/>
                </a:solidFill>
                <a:latin typeface="Segoe UI Light" pitchFamily="34" charset="0"/>
                <a:cs typeface="Segoe UI Light" pitchFamily="34" charset="0"/>
              </a:rPr>
              <a:t> to query whether Stereo is enabled on the Metro screen</a:t>
            </a:r>
          </a:p>
          <a:p>
            <a:r>
              <a:rPr lang="en-US" sz="2800" dirty="0" smtClean="0">
                <a:solidFill>
                  <a:schemeClr val="tx1"/>
                </a:solidFill>
                <a:latin typeface="Segoe UI Light" pitchFamily="34" charset="0"/>
                <a:cs typeface="Segoe UI Light" pitchFamily="34" charset="0"/>
              </a:rPr>
              <a:t>On to video element</a:t>
            </a:r>
          </a:p>
          <a:p>
            <a:pPr lvl="1"/>
            <a:r>
              <a:rPr lang="en-US" sz="2400" b="1" dirty="0">
                <a:solidFill>
                  <a:schemeClr val="tx1"/>
                </a:solidFill>
              </a:rPr>
              <a:t>msIsStereo3D</a:t>
            </a:r>
            <a:r>
              <a:rPr lang="en-US" sz="2400" dirty="0" smtClean="0">
                <a:solidFill>
                  <a:schemeClr val="tx1"/>
                </a:solidFill>
                <a:latin typeface="Segoe UI Light" pitchFamily="34" charset="0"/>
                <a:cs typeface="Segoe UI Light" pitchFamily="34" charset="0"/>
              </a:rPr>
              <a:t>: Tells you whether the current </a:t>
            </a:r>
            <a:r>
              <a:rPr lang="en-US" sz="2400" dirty="0" err="1" smtClean="0">
                <a:solidFill>
                  <a:schemeClr val="tx1"/>
                </a:solidFill>
                <a:latin typeface="Segoe UI Light" pitchFamily="34" charset="0"/>
                <a:cs typeface="Segoe UI Light" pitchFamily="34" charset="0"/>
              </a:rPr>
              <a:t>src</a:t>
            </a:r>
            <a:r>
              <a:rPr lang="en-US" sz="2400" dirty="0" smtClean="0">
                <a:solidFill>
                  <a:schemeClr val="tx1"/>
                </a:solidFill>
                <a:latin typeface="Segoe UI Light" pitchFamily="34" charset="0"/>
                <a:cs typeface="Segoe UI Light" pitchFamily="34" charset="0"/>
              </a:rPr>
              <a:t> is detected as Stereo 3D content by Windows</a:t>
            </a:r>
            <a:endParaRPr lang="en-US" sz="2400" dirty="0">
              <a:solidFill>
                <a:schemeClr val="tx1"/>
              </a:solidFill>
              <a:latin typeface="Segoe UI Light" pitchFamily="34" charset="0"/>
              <a:cs typeface="Segoe UI Light" pitchFamily="34" charset="0"/>
            </a:endParaRPr>
          </a:p>
          <a:p>
            <a:pPr lvl="1"/>
            <a:r>
              <a:rPr lang="en-US" sz="2400" b="1" dirty="0" smtClean="0">
                <a:solidFill>
                  <a:schemeClr val="tx1"/>
                </a:solidFill>
              </a:rPr>
              <a:t>msStereo3DRenderMode</a:t>
            </a:r>
            <a:r>
              <a:rPr lang="en-US" sz="2400" dirty="0" smtClean="0">
                <a:solidFill>
                  <a:schemeClr val="tx1"/>
                </a:solidFill>
                <a:latin typeface="Segoe UI Light" pitchFamily="34" charset="0"/>
                <a:cs typeface="Segoe UI Light" pitchFamily="34" charset="0"/>
              </a:rPr>
              <a:t>:  by default on </a:t>
            </a:r>
            <a:r>
              <a:rPr lang="en-US" sz="2400" b="1" dirty="0" smtClean="0">
                <a:solidFill>
                  <a:schemeClr val="tx1"/>
                </a:solidFill>
              </a:rPr>
              <a:t>mono</a:t>
            </a:r>
            <a:r>
              <a:rPr lang="en-US" sz="2400" dirty="0" smtClean="0">
                <a:solidFill>
                  <a:schemeClr val="tx1"/>
                </a:solidFill>
                <a:latin typeface="Segoe UI Light" pitchFamily="34" charset="0"/>
                <a:cs typeface="Segoe UI Light" pitchFamily="34" charset="0"/>
              </a:rPr>
              <a:t>, set to </a:t>
            </a:r>
            <a:r>
              <a:rPr lang="en-US" sz="2400" b="1" dirty="0" smtClean="0">
                <a:solidFill>
                  <a:schemeClr val="tx1"/>
                </a:solidFill>
              </a:rPr>
              <a:t>stereo</a:t>
            </a:r>
            <a:r>
              <a:rPr lang="en-US" sz="2400" dirty="0" smtClean="0">
                <a:solidFill>
                  <a:schemeClr val="tx1"/>
                </a:solidFill>
                <a:latin typeface="Segoe UI Light" pitchFamily="34" charset="0"/>
                <a:cs typeface="Segoe UI Light" pitchFamily="34" charset="0"/>
              </a:rPr>
              <a:t> to switch on stereo3D rendering</a:t>
            </a:r>
            <a:endParaRPr lang="en-US" sz="2400" dirty="0">
              <a:solidFill>
                <a:schemeClr val="tx1"/>
              </a:solidFill>
              <a:latin typeface="Segoe UI Light" pitchFamily="34" charset="0"/>
              <a:cs typeface="Segoe UI Light" pitchFamily="34" charset="0"/>
            </a:endParaRPr>
          </a:p>
          <a:p>
            <a:pPr lvl="1"/>
            <a:r>
              <a:rPr lang="en-US" sz="2400" b="1" dirty="0" smtClean="0">
                <a:solidFill>
                  <a:schemeClr val="tx1"/>
                </a:solidFill>
              </a:rPr>
              <a:t>msStereo3DPackingMode</a:t>
            </a:r>
            <a:r>
              <a:rPr lang="en-US" sz="2400" dirty="0">
                <a:solidFill>
                  <a:schemeClr val="tx1"/>
                </a:solidFill>
                <a:latin typeface="Segoe UI Light" pitchFamily="34" charset="0"/>
                <a:cs typeface="Segoe UI Light" pitchFamily="34" charset="0"/>
              </a:rPr>
              <a:t>:</a:t>
            </a:r>
            <a:r>
              <a:rPr lang="en-US" sz="2400" dirty="0" smtClean="0">
                <a:solidFill>
                  <a:schemeClr val="tx1"/>
                </a:solidFill>
                <a:latin typeface="Segoe UI Light" pitchFamily="34" charset="0"/>
                <a:cs typeface="Segoe UI Light" pitchFamily="34" charset="0"/>
              </a:rPr>
              <a:t> </a:t>
            </a:r>
            <a:r>
              <a:rPr lang="en-US" sz="2400" dirty="0" smtClean="0">
                <a:solidFill>
                  <a:schemeClr val="tx1"/>
                </a:solidFill>
              </a:rPr>
              <a:t> </a:t>
            </a:r>
            <a:r>
              <a:rPr lang="en-US" sz="2400" dirty="0">
                <a:solidFill>
                  <a:schemeClr val="tx1"/>
                </a:solidFill>
                <a:latin typeface="Segoe UI Light" pitchFamily="34" charset="0"/>
                <a:cs typeface="Segoe UI Light" pitchFamily="34" charset="0"/>
              </a:rPr>
              <a:t>If Windows cannot detect the packing mode, set this to either </a:t>
            </a:r>
            <a:r>
              <a:rPr lang="en-US" sz="2400" b="1" dirty="0" err="1">
                <a:solidFill>
                  <a:schemeClr val="tx1"/>
                </a:solidFill>
              </a:rPr>
              <a:t>topbottom</a:t>
            </a:r>
            <a:r>
              <a:rPr lang="en-US" sz="2400" dirty="0">
                <a:solidFill>
                  <a:schemeClr val="tx1"/>
                </a:solidFill>
                <a:latin typeface="Segoe UI Light" pitchFamily="34" charset="0"/>
                <a:cs typeface="Segoe UI Light" pitchFamily="34" charset="0"/>
              </a:rPr>
              <a:t> or </a:t>
            </a:r>
            <a:r>
              <a:rPr lang="en-US" sz="2400" b="1" dirty="0" err="1" smtClean="0">
                <a:solidFill>
                  <a:schemeClr val="tx1"/>
                </a:solidFill>
              </a:rPr>
              <a:t>sidebyside</a:t>
            </a:r>
            <a:r>
              <a:rPr lang="en-US" sz="2400" dirty="0" smtClean="0">
                <a:solidFill>
                  <a:schemeClr val="tx1"/>
                </a:solidFill>
                <a:latin typeface="Segoe UI Light" pitchFamily="34" charset="0"/>
                <a:cs typeface="Segoe UI Light" pitchFamily="34" charset="0"/>
              </a:rPr>
              <a:t>. </a:t>
            </a:r>
            <a:r>
              <a:rPr lang="en-US" sz="2400" b="1" dirty="0" smtClean="0">
                <a:solidFill>
                  <a:schemeClr val="tx1"/>
                </a:solidFill>
              </a:rPr>
              <a:t>none</a:t>
            </a:r>
            <a:r>
              <a:rPr lang="en-US" sz="2400" dirty="0" smtClean="0">
                <a:solidFill>
                  <a:schemeClr val="tx1"/>
                </a:solidFill>
                <a:latin typeface="Segoe UI Light" pitchFamily="34" charset="0"/>
                <a:cs typeface="Segoe UI Light" pitchFamily="34" charset="0"/>
              </a:rPr>
              <a:t> </a:t>
            </a:r>
            <a:r>
              <a:rPr lang="en-US" sz="2400" dirty="0">
                <a:solidFill>
                  <a:schemeClr val="tx1"/>
                </a:solidFill>
                <a:latin typeface="Segoe UI Light" pitchFamily="34" charset="0"/>
                <a:cs typeface="Segoe UI Light" pitchFamily="34" charset="0"/>
              </a:rPr>
              <a:t>means the content is 2D</a:t>
            </a:r>
            <a:r>
              <a:rPr lang="en-US" sz="2400" dirty="0" smtClean="0">
                <a:solidFill>
                  <a:schemeClr val="tx1"/>
                </a:solidFill>
                <a:latin typeface="Segoe UI Light" pitchFamily="34" charset="0"/>
                <a:cs typeface="Segoe UI Light" pitchFamily="34" charset="0"/>
              </a:rPr>
              <a:t>.</a:t>
            </a:r>
          </a:p>
          <a:p>
            <a:r>
              <a:rPr lang="en-US" sz="2800" dirty="0" smtClean="0">
                <a:solidFill>
                  <a:schemeClr val="tx1"/>
                </a:solidFill>
                <a:latin typeface="Segoe UI Light" pitchFamily="34" charset="0"/>
                <a:cs typeface="Segoe UI Light" pitchFamily="34" charset="0"/>
              </a:rPr>
              <a:t>Windows relies on H.264 SEI messages to extract the 3D metadata</a:t>
            </a:r>
          </a:p>
          <a:p>
            <a:r>
              <a:rPr lang="en-US" sz="2800" dirty="0" smtClean="0">
                <a:solidFill>
                  <a:schemeClr val="tx1"/>
                </a:solidFill>
                <a:latin typeface="Segoe UI Light" pitchFamily="34" charset="0"/>
                <a:cs typeface="Segoe UI Light" pitchFamily="34" charset="0"/>
              </a:rPr>
              <a:t>Stereo3D support is not present in the Windows Developer Preview</a:t>
            </a:r>
            <a:endParaRPr lang="en-US" sz="2800" dirty="0">
              <a:solidFill>
                <a:schemeClr val="tx1"/>
              </a:solidFill>
              <a:latin typeface="Segoe UI Light" pitchFamily="34" charset="0"/>
              <a:cs typeface="Segoe UI Light" pitchFamily="34" charset="0"/>
            </a:endParaRPr>
          </a:p>
          <a:p>
            <a:endParaRPr lang="en-US" sz="2800" dirty="0">
              <a:solidFill>
                <a:schemeClr val="tx1"/>
              </a:solidFill>
              <a:latin typeface="Segoe UI Light" pitchFamily="34" charset="0"/>
              <a:cs typeface="Segoe UI Light" pitchFamily="34" charset="0"/>
            </a:endParaRPr>
          </a:p>
        </p:txBody>
      </p:sp>
    </p:spTree>
    <p:extLst>
      <p:ext uri="{BB962C8B-B14F-4D97-AF65-F5344CB8AC3E}">
        <p14:creationId xmlns:p14="http://schemas.microsoft.com/office/powerpoint/2010/main" val="269266668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70850" y="220718"/>
            <a:ext cx="11574460" cy="6371152"/>
          </a:xfrm>
          <a:prstGeom prst="rect">
            <a:avLst/>
          </a:prstGeom>
          <a:no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45718" rIns="91436" bIns="45718" numCol="1" rtlCol="0" anchor="ctr" anchorCtr="0" compatLnSpc="1">
            <a:prstTxWarp prst="textNoShape">
              <a:avLst/>
            </a:prstTxWarp>
          </a:bodyPr>
          <a:lstStyle/>
          <a:p>
            <a:pPr algn="ctr"/>
            <a:endParaRPr lang="en-US" sz="5000" dirty="0">
              <a:solidFill>
                <a:srgbClr val="FFFFFF"/>
              </a:solidFill>
              <a:ea typeface="Segoe UI" pitchFamily="34" charset="0"/>
              <a:cs typeface="Segoe UI" pitchFamily="34" charset="0"/>
            </a:endParaRPr>
          </a:p>
        </p:txBody>
      </p:sp>
      <p:sp>
        <p:nvSpPr>
          <p:cNvPr id="3" name="Title 2"/>
          <p:cNvSpPr>
            <a:spLocks noGrp="1"/>
          </p:cNvSpPr>
          <p:nvPr>
            <p:ph type="title"/>
          </p:nvPr>
        </p:nvSpPr>
        <p:spPr/>
        <p:txBody>
          <a:bodyPr/>
          <a:lstStyle/>
          <a:p>
            <a:r>
              <a:rPr lang="en-US" dirty="0" smtClean="0"/>
              <a:t>The Media platform for Metro style apps</a:t>
            </a:r>
            <a:endParaRPr lang="en-US" dirty="0"/>
          </a:p>
        </p:txBody>
      </p:sp>
      <p:sp>
        <p:nvSpPr>
          <p:cNvPr id="4" name="Content Placeholder 3"/>
          <p:cNvSpPr>
            <a:spLocks noGrp="1"/>
          </p:cNvSpPr>
          <p:nvPr>
            <p:ph type="body" sz="quarter" idx="10"/>
          </p:nvPr>
        </p:nvSpPr>
        <p:spPr>
          <a:xfrm>
            <a:off x="519114" y="1447800"/>
            <a:ext cx="11149012" cy="3711785"/>
          </a:xfrm>
        </p:spPr>
        <p:txBody>
          <a:bodyPr/>
          <a:lstStyle/>
          <a:p>
            <a:r>
              <a:rPr lang="en-US" sz="3600" dirty="0" smtClean="0">
                <a:solidFill>
                  <a:schemeClr val="tx1"/>
                </a:solidFill>
                <a:ea typeface="Segoe UI" pitchFamily="34" charset="0"/>
                <a:cs typeface="Segoe UI" pitchFamily="34" charset="0"/>
              </a:rPr>
              <a:t>Provides a rich set of media features </a:t>
            </a:r>
            <a:r>
              <a:rPr lang="en-US" sz="3600" dirty="0">
                <a:solidFill>
                  <a:schemeClr val="tx1"/>
                </a:solidFill>
                <a:ea typeface="Segoe UI" pitchFamily="34" charset="0"/>
                <a:cs typeface="Segoe UI" pitchFamily="34" charset="0"/>
              </a:rPr>
              <a:t>in easy-to-use  </a:t>
            </a:r>
            <a:r>
              <a:rPr lang="en-US" sz="3600" dirty="0" smtClean="0">
                <a:solidFill>
                  <a:schemeClr val="tx1"/>
                </a:solidFill>
                <a:ea typeface="Segoe UI" pitchFamily="34" charset="0"/>
                <a:cs typeface="Segoe UI" pitchFamily="34" charset="0"/>
              </a:rPr>
              <a:t>APIs </a:t>
            </a:r>
          </a:p>
          <a:p>
            <a:r>
              <a:rPr lang="en-US" sz="3600" dirty="0" smtClean="0">
                <a:solidFill>
                  <a:schemeClr val="tx1"/>
                </a:solidFill>
                <a:ea typeface="Segoe UI" pitchFamily="34" charset="0"/>
                <a:cs typeface="Segoe UI" pitchFamily="34" charset="0"/>
              </a:rPr>
              <a:t>Allows you </a:t>
            </a:r>
            <a:r>
              <a:rPr lang="en-US" sz="3600" dirty="0">
                <a:solidFill>
                  <a:schemeClr val="tx1"/>
                </a:solidFill>
                <a:ea typeface="Segoe UI" pitchFamily="34" charset="0"/>
                <a:cs typeface="Segoe UI" pitchFamily="34" charset="0"/>
              </a:rPr>
              <a:t>to build </a:t>
            </a:r>
            <a:r>
              <a:rPr lang="en-US" sz="3600" dirty="0" smtClean="0">
                <a:solidFill>
                  <a:schemeClr val="tx1"/>
                </a:solidFill>
                <a:ea typeface="Segoe UI" pitchFamily="34" charset="0"/>
                <a:cs typeface="Segoe UI" pitchFamily="34" charset="0"/>
              </a:rPr>
              <a:t>cutting-edge apps with </a:t>
            </a:r>
            <a:r>
              <a:rPr lang="en-US" sz="3600" dirty="0">
                <a:solidFill>
                  <a:schemeClr val="tx1"/>
                </a:solidFill>
                <a:ea typeface="Segoe UI" pitchFamily="34" charset="0"/>
                <a:cs typeface="Segoe UI" pitchFamily="34" charset="0"/>
              </a:rPr>
              <a:t>advanced media </a:t>
            </a:r>
            <a:r>
              <a:rPr lang="en-US" sz="3600" dirty="0" smtClean="0">
                <a:solidFill>
                  <a:schemeClr val="tx1"/>
                </a:solidFill>
                <a:ea typeface="Segoe UI" pitchFamily="34" charset="0"/>
                <a:cs typeface="Segoe UI" pitchFamily="34" charset="0"/>
              </a:rPr>
              <a:t>functionality taking </a:t>
            </a:r>
            <a:r>
              <a:rPr lang="en-US" sz="3600" dirty="0">
                <a:solidFill>
                  <a:schemeClr val="tx1"/>
                </a:solidFill>
                <a:ea typeface="Segoe UI" pitchFamily="34" charset="0"/>
                <a:cs typeface="Segoe UI" pitchFamily="34" charset="0"/>
              </a:rPr>
              <a:t>full advantage of the power of </a:t>
            </a:r>
            <a:r>
              <a:rPr lang="en-US" sz="3600" dirty="0" smtClean="0">
                <a:solidFill>
                  <a:schemeClr val="tx1"/>
                </a:solidFill>
                <a:ea typeface="Segoe UI" pitchFamily="34" charset="0"/>
                <a:cs typeface="Segoe UI" pitchFamily="34" charset="0"/>
              </a:rPr>
              <a:t>Windows, and fully use hardware support</a:t>
            </a:r>
          </a:p>
          <a:p>
            <a:r>
              <a:rPr lang="en-US" sz="3600" dirty="0" smtClean="0">
                <a:solidFill>
                  <a:schemeClr val="tx1"/>
                </a:solidFill>
                <a:ea typeface="Segoe UI" pitchFamily="34" charset="0"/>
                <a:cs typeface="Segoe UI" pitchFamily="34" charset="0"/>
              </a:rPr>
              <a:t>Allows you </a:t>
            </a:r>
            <a:r>
              <a:rPr lang="en-US" sz="3600" dirty="0">
                <a:solidFill>
                  <a:schemeClr val="tx1"/>
                </a:solidFill>
                <a:ea typeface="Segoe UI" pitchFamily="34" charset="0"/>
                <a:cs typeface="Segoe UI" pitchFamily="34" charset="0"/>
              </a:rPr>
              <a:t>to plug in your custom components where you need </a:t>
            </a:r>
            <a:r>
              <a:rPr lang="en-US" sz="3600" dirty="0" smtClean="0">
                <a:solidFill>
                  <a:schemeClr val="tx1"/>
                </a:solidFill>
                <a:ea typeface="Segoe UI" pitchFamily="34" charset="0"/>
                <a:cs typeface="Segoe UI" pitchFamily="34" charset="0"/>
              </a:rPr>
              <a:t>them</a:t>
            </a:r>
            <a:endParaRPr lang="en-US" sz="3600" dirty="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88300965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Playing Stereo3D Content</a:t>
            </a:r>
            <a:endParaRPr lang="en-US" dirty="0"/>
          </a:p>
        </p:txBody>
      </p:sp>
      <p:sp>
        <p:nvSpPr>
          <p:cNvPr id="4" name="Text Placeholder 3"/>
          <p:cNvSpPr>
            <a:spLocks noGrp="1"/>
          </p:cNvSpPr>
          <p:nvPr>
            <p:ph type="body" sz="quarter" idx="10"/>
          </p:nvPr>
        </p:nvSpPr>
        <p:spPr>
          <a:xfrm>
            <a:off x="519115" y="1905001"/>
            <a:ext cx="11149012" cy="3176254"/>
          </a:xfrm>
        </p:spPr>
        <p:txBody>
          <a:bodyPr/>
          <a:lstStyle/>
          <a:p>
            <a:r>
              <a:rPr lang="en-US" dirty="0" err="1">
                <a:solidFill>
                  <a:srgbClr val="0000FF"/>
                </a:solidFill>
                <a:highlight>
                  <a:srgbClr val="FFFFFF"/>
                </a:highlight>
                <a:latin typeface="Consolas"/>
              </a:rPr>
              <a:t>var</a:t>
            </a: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myVideo</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document</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getElementById</a:t>
            </a:r>
            <a:r>
              <a:rPr lang="en-US" dirty="0">
                <a:solidFill>
                  <a:srgbClr val="008080"/>
                </a:solidFill>
                <a:highlight>
                  <a:srgbClr val="FFFFFF"/>
                </a:highlight>
                <a:latin typeface="Consolas"/>
              </a:rPr>
              <a:t>(</a:t>
            </a:r>
            <a:r>
              <a:rPr lang="en-US" dirty="0">
                <a:solidFill>
                  <a:srgbClr val="A31515"/>
                </a:solidFill>
                <a:highlight>
                  <a:srgbClr val="FFFFFF"/>
                </a:highlight>
                <a:latin typeface="Consolas"/>
              </a:rPr>
              <a:t>"videoTag1"</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smtClean="0">
                <a:solidFill>
                  <a:srgbClr val="0000FF"/>
                </a:solidFill>
                <a:highlight>
                  <a:srgbClr val="FFFFFF"/>
                </a:highlight>
                <a:latin typeface="Consolas"/>
              </a:rPr>
              <a:t>if</a:t>
            </a:r>
            <a:r>
              <a:rPr lang="en-US" dirty="0"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Windows</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Graphics</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DisplayProperties</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StereoEnabled</a:t>
            </a:r>
            <a:r>
              <a:rPr lang="en-US" dirty="0" smtClean="0">
                <a:solidFill>
                  <a:srgbClr val="000000"/>
                </a:solidFill>
                <a:highlight>
                  <a:srgbClr val="FFFFFF"/>
                </a:highlight>
                <a:latin typeface="Consolas"/>
              </a:rPr>
              <a:t> </a:t>
            </a:r>
            <a:r>
              <a:rPr lang="en-US" dirty="0">
                <a:solidFill>
                  <a:srgbClr val="000000"/>
                </a:solidFill>
                <a:highlight>
                  <a:srgbClr val="FFFFFF"/>
                </a:highlight>
                <a:latin typeface="Consolas"/>
              </a:rPr>
              <a:t>&amp;&amp; </a:t>
            </a:r>
            <a:endParaRPr lang="en-US" dirty="0" smtClean="0">
              <a:solidFill>
                <a:srgbClr val="000000"/>
              </a:solidFill>
              <a:highlight>
                <a:srgbClr val="FFFFFF"/>
              </a:highlight>
              <a:latin typeface="Consolas"/>
            </a:endParaRPr>
          </a:p>
          <a:p>
            <a:r>
              <a:rPr lang="en-US" dirty="0">
                <a:solidFill>
                  <a:srgbClr val="000000"/>
                </a:solidFill>
                <a:highlight>
                  <a:srgbClr val="FFFFFF"/>
                </a:highlight>
                <a:latin typeface="Consolas"/>
              </a:rPr>
              <a:t> </a:t>
            </a:r>
            <a:r>
              <a:rPr lang="en-US" dirty="0" smtClean="0">
                <a:solidFill>
                  <a:srgbClr val="000000"/>
                </a:solidFill>
                <a:highlight>
                  <a:srgbClr val="FFFFFF"/>
                </a:highlight>
                <a:latin typeface="Consolas"/>
              </a:rPr>
              <a:t>  myVideo</a:t>
            </a:r>
            <a:r>
              <a:rPr lang="en-US" dirty="0" smtClean="0">
                <a:solidFill>
                  <a:srgbClr val="008080"/>
                </a:solidFill>
                <a:highlight>
                  <a:srgbClr val="FFFFFF"/>
                </a:highlight>
                <a:latin typeface="Consolas"/>
              </a:rPr>
              <a:t>.</a:t>
            </a:r>
            <a:r>
              <a:rPr lang="en-US" dirty="0" smtClean="0">
                <a:solidFill>
                  <a:srgbClr val="000000"/>
                </a:solidFill>
                <a:highlight>
                  <a:srgbClr val="FFFFFF"/>
                </a:highlight>
                <a:latin typeface="Consolas"/>
              </a:rPr>
              <a:t>msIsStereo3D </a:t>
            </a:r>
            <a:r>
              <a:rPr lang="en-US" dirty="0" smtClean="0">
                <a:solidFill>
                  <a:srgbClr val="008080"/>
                </a:solidFill>
                <a:highlight>
                  <a:srgbClr val="FFFFFF"/>
                </a:highlight>
                <a:latin typeface="Consolas"/>
              </a:rPr>
              <a:t>&amp;&amp;</a:t>
            </a:r>
            <a:r>
              <a:rPr lang="en-US" dirty="0" smtClean="0">
                <a:solidFill>
                  <a:srgbClr val="000000"/>
                </a:solidFill>
                <a:highlight>
                  <a:srgbClr val="FFFFFF"/>
                </a:highlight>
                <a:latin typeface="Consolas"/>
              </a:rPr>
              <a:t>  </a:t>
            </a:r>
          </a:p>
          <a:p>
            <a:r>
              <a:rPr lang="en-US" dirty="0" smtClean="0">
                <a:solidFill>
                  <a:srgbClr val="000000"/>
                </a:solidFill>
                <a:highlight>
                  <a:srgbClr val="FFFFFF"/>
                </a:highlight>
                <a:latin typeface="Consolas"/>
              </a:rPr>
              <a:t>   </a:t>
            </a:r>
            <a:r>
              <a:rPr lang="en-US" dirty="0" err="1" smtClean="0">
                <a:solidFill>
                  <a:srgbClr val="000000"/>
                </a:solidFill>
                <a:highlight>
                  <a:srgbClr val="FFFFFF"/>
                </a:highlight>
                <a:latin typeface="Consolas"/>
              </a:rPr>
              <a:t>myVideo</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msIsLayoutOptimalForPlayback</a:t>
            </a:r>
            <a:r>
              <a:rPr lang="en-US" dirty="0" smtClean="0">
                <a:solidFill>
                  <a:srgbClr val="008080"/>
                </a:solidFill>
                <a:highlight>
                  <a:srgbClr val="FFFFFF"/>
                </a:highlight>
                <a:latin typeface="Consolas"/>
              </a:rPr>
              <a:t>)</a:t>
            </a:r>
            <a:r>
              <a:rPr lang="en-US" dirty="0" smtClean="0">
                <a:solidFill>
                  <a:srgbClr val="000000"/>
                </a:solidFill>
                <a:highlight>
                  <a:srgbClr val="FFFFFF"/>
                </a:highlight>
                <a:latin typeface="Consolas"/>
              </a:rPr>
              <a:t> </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a:solidFill>
                  <a:srgbClr val="000000"/>
                </a:solidFill>
                <a:highlight>
                  <a:srgbClr val="FFFFFF"/>
                </a:highlight>
                <a:latin typeface="Consolas"/>
              </a:rPr>
              <a:t>    </a:t>
            </a:r>
            <a:endParaRPr lang="en-US" dirty="0" smtClean="0">
              <a:solidFill>
                <a:srgbClr val="000000"/>
              </a:solidFill>
              <a:highlight>
                <a:srgbClr val="FFFFFF"/>
              </a:highlight>
              <a:latin typeface="Consolas"/>
            </a:endParaRPr>
          </a:p>
          <a:p>
            <a:r>
              <a:rPr lang="en-US" dirty="0">
                <a:solidFill>
                  <a:srgbClr val="000000"/>
                </a:solidFill>
                <a:highlight>
                  <a:srgbClr val="FFFFFF"/>
                </a:highlight>
                <a:latin typeface="Consolas"/>
              </a:rPr>
              <a:t> </a:t>
            </a:r>
            <a:r>
              <a:rPr lang="en-US" dirty="0" smtClean="0">
                <a:solidFill>
                  <a:srgbClr val="000000"/>
                </a:solidFill>
                <a:highlight>
                  <a:srgbClr val="FFFFFF"/>
                </a:highlight>
                <a:latin typeface="Consolas"/>
              </a:rPr>
              <a:t>   myVideo</a:t>
            </a:r>
            <a:r>
              <a:rPr lang="en-US" dirty="0" smtClean="0">
                <a:solidFill>
                  <a:srgbClr val="008080"/>
                </a:solidFill>
                <a:highlight>
                  <a:srgbClr val="FFFFFF"/>
                </a:highlight>
                <a:latin typeface="Consolas"/>
              </a:rPr>
              <a:t>.</a:t>
            </a:r>
            <a:r>
              <a:rPr lang="en-US" dirty="0" smtClean="0">
                <a:solidFill>
                  <a:srgbClr val="000000"/>
                </a:solidFill>
                <a:highlight>
                  <a:srgbClr val="FFFFFF"/>
                </a:highlight>
                <a:latin typeface="Consolas"/>
              </a:rPr>
              <a:t>msStereo3DRenderMode</a:t>
            </a:r>
            <a:r>
              <a:rPr lang="en-US" dirty="0">
                <a:solidFill>
                  <a:srgbClr val="008080"/>
                </a:solidFill>
                <a:highlight>
                  <a:srgbClr val="FFFFFF"/>
                </a:highlight>
                <a:latin typeface="Consolas"/>
              </a:rPr>
              <a:t>=</a:t>
            </a:r>
            <a:r>
              <a:rPr lang="en-US" dirty="0">
                <a:solidFill>
                  <a:srgbClr val="A31515"/>
                </a:solidFill>
                <a:highlight>
                  <a:srgbClr val="FFFFFF"/>
                </a:highlight>
                <a:latin typeface="Consolas"/>
              </a:rPr>
              <a:t>"stereo"</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myVideo</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play</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p:txBody>
      </p:sp>
      <p:sp>
        <p:nvSpPr>
          <p:cNvPr id="5" name="Rectangle 4"/>
          <p:cNvSpPr/>
          <p:nvPr/>
        </p:nvSpPr>
        <p:spPr bwMode="auto">
          <a:xfrm>
            <a:off x="915487" y="2265529"/>
            <a:ext cx="8296752" cy="451973"/>
          </a:xfrm>
          <a:prstGeom prst="rect">
            <a:avLst/>
          </a:prstGeom>
          <a:noFill/>
          <a:ln w="25400">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 name="Rectangle 5"/>
          <p:cNvSpPr/>
          <p:nvPr/>
        </p:nvSpPr>
        <p:spPr bwMode="auto">
          <a:xfrm>
            <a:off x="915487" y="2635614"/>
            <a:ext cx="3629217" cy="451973"/>
          </a:xfrm>
          <a:prstGeom prst="rect">
            <a:avLst/>
          </a:prstGeom>
          <a:noFill/>
          <a:ln w="25400">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Rectangle 6"/>
          <p:cNvSpPr/>
          <p:nvPr/>
        </p:nvSpPr>
        <p:spPr bwMode="auto">
          <a:xfrm>
            <a:off x="1133851" y="3836617"/>
            <a:ext cx="6440656" cy="451973"/>
          </a:xfrm>
          <a:prstGeom prst="rect">
            <a:avLst/>
          </a:prstGeom>
          <a:noFill/>
          <a:ln w="25400">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39968976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03585" y="1787857"/>
            <a:ext cx="10105697" cy="2855745"/>
          </a:xfrm>
        </p:spPr>
        <p:txBody>
          <a:bodyPr>
            <a:noAutofit/>
          </a:bodyPr>
          <a:lstStyle/>
          <a:p>
            <a:pPr algn="ctr"/>
            <a:r>
              <a:rPr lang="en-US" dirty="0">
                <a:latin typeface="Segoe UI Light" pitchFamily="34" charset="0"/>
              </a:rPr>
              <a:t>Take your </a:t>
            </a:r>
            <a:r>
              <a:rPr lang="en-US" dirty="0" smtClean="0">
                <a:latin typeface="Segoe UI Light" pitchFamily="34" charset="0"/>
              </a:rPr>
              <a:t>Metro style </a:t>
            </a:r>
            <a:r>
              <a:rPr lang="en-US" dirty="0">
                <a:latin typeface="Segoe UI Light" pitchFamily="34" charset="0"/>
              </a:rPr>
              <a:t>media </a:t>
            </a:r>
            <a:r>
              <a:rPr lang="en-US" dirty="0" smtClean="0">
                <a:latin typeface="Segoe UI Light" pitchFamily="34" charset="0"/>
              </a:rPr>
              <a:t>app </a:t>
            </a:r>
            <a:r>
              <a:rPr lang="en-US" dirty="0">
                <a:latin typeface="Segoe UI Light" pitchFamily="34" charset="0"/>
              </a:rPr>
              <a:t>to the next </a:t>
            </a:r>
            <a:r>
              <a:rPr lang="en-US" dirty="0" smtClean="0">
                <a:latin typeface="Segoe UI Light" pitchFamily="34" charset="0"/>
              </a:rPr>
              <a:t>level:</a:t>
            </a:r>
            <a:br>
              <a:rPr lang="en-US" dirty="0" smtClean="0">
                <a:latin typeface="Segoe UI Light" pitchFamily="34" charset="0"/>
              </a:rPr>
            </a:br>
            <a:r>
              <a:rPr lang="en-US" dirty="0" smtClean="0">
                <a:latin typeface="+mn-lt"/>
              </a:rPr>
              <a:t>Extend </a:t>
            </a:r>
            <a:r>
              <a:rPr lang="en-US" dirty="0">
                <a:latin typeface="+mn-lt"/>
              </a:rPr>
              <a:t>the Windows media platform with custom functionality</a:t>
            </a:r>
          </a:p>
        </p:txBody>
      </p:sp>
    </p:spTree>
    <p:extLst>
      <p:ext uri="{BB962C8B-B14F-4D97-AF65-F5344CB8AC3E}">
        <p14:creationId xmlns:p14="http://schemas.microsoft.com/office/powerpoint/2010/main" val="277013036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platform extensibility</a:t>
            </a:r>
          </a:p>
        </p:txBody>
      </p:sp>
      <p:sp>
        <p:nvSpPr>
          <p:cNvPr id="5" name="Text Placeholder 4"/>
          <p:cNvSpPr>
            <a:spLocks noGrp="1"/>
          </p:cNvSpPr>
          <p:nvPr>
            <p:ph type="body" sz="quarter" idx="10"/>
          </p:nvPr>
        </p:nvSpPr>
        <p:spPr>
          <a:xfrm>
            <a:off x="519114" y="1447800"/>
            <a:ext cx="11149012" cy="3933384"/>
          </a:xfrm>
        </p:spPr>
        <p:txBody>
          <a:bodyPr/>
          <a:lstStyle/>
          <a:p>
            <a:r>
              <a:rPr lang="en-US" sz="3600" dirty="0" smtClean="0"/>
              <a:t>Your app can extend the set of formats, codecs and effects that Windows has available</a:t>
            </a:r>
          </a:p>
          <a:p>
            <a:r>
              <a:rPr lang="en-US" sz="3600" dirty="0" smtClean="0"/>
              <a:t>Extensions are packaged with your app</a:t>
            </a:r>
          </a:p>
          <a:p>
            <a:r>
              <a:rPr lang="en-US" sz="3600" dirty="0" smtClean="0"/>
              <a:t>Extensions are always local to your app</a:t>
            </a:r>
          </a:p>
          <a:p>
            <a:r>
              <a:rPr lang="en-US" sz="3600" dirty="0"/>
              <a:t>Extensions are native </a:t>
            </a:r>
            <a:r>
              <a:rPr lang="en-US" sz="3600" dirty="0" smtClean="0"/>
              <a:t>(C++/COM) Media </a:t>
            </a:r>
            <a:r>
              <a:rPr lang="en-US" sz="3600" dirty="0"/>
              <a:t>Foundation components</a:t>
            </a:r>
          </a:p>
          <a:p>
            <a:endParaRPr lang="en-US" sz="3600" dirty="0"/>
          </a:p>
        </p:txBody>
      </p:sp>
    </p:spTree>
    <p:extLst>
      <p:ext uri="{BB962C8B-B14F-4D97-AF65-F5344CB8AC3E}">
        <p14:creationId xmlns:p14="http://schemas.microsoft.com/office/powerpoint/2010/main" val="17767005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Extending your app with a custom format</a:t>
            </a:r>
            <a:endParaRPr lang="en-US" dirty="0"/>
          </a:p>
        </p:txBody>
      </p:sp>
      <p:sp>
        <p:nvSpPr>
          <p:cNvPr id="51" name="Rectangle 50"/>
          <p:cNvSpPr/>
          <p:nvPr/>
        </p:nvSpPr>
        <p:spPr>
          <a:xfrm>
            <a:off x="2090326" y="3969333"/>
            <a:ext cx="9633529" cy="1880022"/>
          </a:xfrm>
          <a:prstGeom prst="rect">
            <a:avLst/>
          </a:prstGeom>
          <a:solidFill>
            <a:schemeClr val="tx1">
              <a:alpha val="34000"/>
            </a:schemeClr>
          </a:solid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p>
            <a:r>
              <a:rPr lang="en-US" sz="1600" b="1" dirty="0" smtClean="0">
                <a:solidFill>
                  <a:srgbClr val="FFFFFF"/>
                </a:solidFill>
              </a:rPr>
              <a:t>Media Foundation</a:t>
            </a:r>
            <a:endParaRPr lang="en-US" sz="1600" b="1" dirty="0">
              <a:solidFill>
                <a:srgbClr val="FFFFFF"/>
              </a:solidFill>
            </a:endParaRPr>
          </a:p>
        </p:txBody>
      </p:sp>
      <p:sp>
        <p:nvSpPr>
          <p:cNvPr id="52" name="Rectangle 51"/>
          <p:cNvSpPr/>
          <p:nvPr/>
        </p:nvSpPr>
        <p:spPr>
          <a:xfrm>
            <a:off x="2090326" y="1900919"/>
            <a:ext cx="9633529" cy="561158"/>
          </a:xfrm>
          <a:prstGeom prst="rect">
            <a:avLst/>
          </a:prstGeom>
          <a:solidFill>
            <a:srgbClr val="00B0F0"/>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1400" dirty="0">
                <a:solidFill>
                  <a:schemeClr val="tx1"/>
                </a:solidFill>
                <a:latin typeface="Segoe UI Semibold"/>
              </a:rPr>
              <a:t>Windows </a:t>
            </a:r>
            <a:r>
              <a:rPr lang="en-US" sz="1400" dirty="0" smtClean="0">
                <a:solidFill>
                  <a:schemeClr val="tx1"/>
                </a:solidFill>
                <a:latin typeface="Segoe UI Semibold"/>
              </a:rPr>
              <a:t>Metro </a:t>
            </a:r>
            <a:r>
              <a:rPr lang="en-US" sz="1400" dirty="0">
                <a:solidFill>
                  <a:schemeClr val="tx1"/>
                </a:solidFill>
                <a:latin typeface="Segoe UI Semibold"/>
              </a:rPr>
              <a:t>s</a:t>
            </a:r>
            <a:r>
              <a:rPr lang="en-US" sz="1400" dirty="0" smtClean="0">
                <a:solidFill>
                  <a:schemeClr val="tx1"/>
                </a:solidFill>
                <a:latin typeface="Segoe UI Semibold"/>
              </a:rPr>
              <a:t>tyle </a:t>
            </a:r>
            <a:r>
              <a:rPr lang="en-US" sz="1400" dirty="0">
                <a:solidFill>
                  <a:schemeClr val="tx1"/>
                </a:solidFill>
                <a:latin typeface="Segoe UI Semibold"/>
              </a:rPr>
              <a:t>a</a:t>
            </a:r>
            <a:r>
              <a:rPr lang="en-US" sz="1400" dirty="0" smtClean="0">
                <a:solidFill>
                  <a:schemeClr val="tx1"/>
                </a:solidFill>
                <a:latin typeface="Segoe UI Semibold"/>
              </a:rPr>
              <a:t>pp</a:t>
            </a:r>
            <a:endParaRPr lang="en-US" sz="1400" dirty="0">
              <a:solidFill>
                <a:schemeClr val="tx1"/>
              </a:solidFill>
              <a:latin typeface="Segoe UI Semibold"/>
            </a:endParaRPr>
          </a:p>
        </p:txBody>
      </p:sp>
      <p:sp>
        <p:nvSpPr>
          <p:cNvPr id="53" name="Rectangle 52"/>
          <p:cNvSpPr/>
          <p:nvPr/>
        </p:nvSpPr>
        <p:spPr>
          <a:xfrm>
            <a:off x="2090324" y="3213791"/>
            <a:ext cx="1678081" cy="651970"/>
          </a:xfrm>
          <a:prstGeom prst="rect">
            <a:avLst/>
          </a:prstGeom>
          <a:solidFill>
            <a:srgbClr val="65BC46"/>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b="1" dirty="0" smtClean="0">
                <a:solidFill>
                  <a:schemeClr val="tx1"/>
                </a:solidFill>
                <a:latin typeface="Segoe UI Semibold"/>
              </a:rPr>
              <a:t>Playback/Preview</a:t>
            </a:r>
            <a:endParaRPr lang="en-US" sz="1400" b="1" dirty="0">
              <a:solidFill>
                <a:schemeClr val="tx1"/>
              </a:solidFill>
              <a:latin typeface="Segoe UI Semibold"/>
            </a:endParaRPr>
          </a:p>
        </p:txBody>
      </p:sp>
      <p:sp>
        <p:nvSpPr>
          <p:cNvPr id="54" name="Rectangle 53"/>
          <p:cNvSpPr/>
          <p:nvPr/>
        </p:nvSpPr>
        <p:spPr>
          <a:xfrm>
            <a:off x="2932089" y="4114317"/>
            <a:ext cx="1402941" cy="651970"/>
          </a:xfrm>
          <a:prstGeom prst="rect">
            <a:avLst/>
          </a:prstGeom>
          <a:solidFill>
            <a:schemeClr val="tx1"/>
          </a:solidFill>
          <a:ln w="3175">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b="1" dirty="0">
                <a:solidFill>
                  <a:srgbClr val="232323"/>
                </a:solidFill>
                <a:latin typeface="Segoe UI Semibold"/>
              </a:rPr>
              <a:t>Audio/Video</a:t>
            </a:r>
          </a:p>
          <a:p>
            <a:pPr algn="ctr"/>
            <a:r>
              <a:rPr lang="en-US" sz="1400" b="1" dirty="0">
                <a:solidFill>
                  <a:srgbClr val="232323"/>
                </a:solidFill>
                <a:latin typeface="Segoe UI Semibold"/>
              </a:rPr>
              <a:t>Source</a:t>
            </a:r>
          </a:p>
        </p:txBody>
      </p:sp>
      <p:sp>
        <p:nvSpPr>
          <p:cNvPr id="55" name="Rectangle 54"/>
          <p:cNvSpPr/>
          <p:nvPr/>
        </p:nvSpPr>
        <p:spPr>
          <a:xfrm>
            <a:off x="4428559" y="4114317"/>
            <a:ext cx="1215882" cy="651970"/>
          </a:xfrm>
          <a:prstGeom prst="rect">
            <a:avLst/>
          </a:prstGeom>
          <a:solidFill>
            <a:srgbClr val="EF4423"/>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dirty="0">
                <a:solidFill>
                  <a:schemeClr val="tx1"/>
                </a:solidFill>
                <a:latin typeface="Segoe UI Semibold"/>
              </a:rPr>
              <a:t>Video</a:t>
            </a:r>
          </a:p>
          <a:p>
            <a:pPr algn="ctr"/>
            <a:r>
              <a:rPr lang="en-US" sz="1400" dirty="0">
                <a:solidFill>
                  <a:schemeClr val="tx1"/>
                </a:solidFill>
                <a:latin typeface="Segoe UI Semibold"/>
              </a:rPr>
              <a:t>Decoder</a:t>
            </a:r>
          </a:p>
        </p:txBody>
      </p:sp>
      <p:sp>
        <p:nvSpPr>
          <p:cNvPr id="56" name="Rectangle 55"/>
          <p:cNvSpPr/>
          <p:nvPr/>
        </p:nvSpPr>
        <p:spPr>
          <a:xfrm>
            <a:off x="5724548" y="4114317"/>
            <a:ext cx="1042246" cy="651970"/>
          </a:xfrm>
          <a:prstGeom prst="rect">
            <a:avLst/>
          </a:prstGeom>
          <a:solidFill>
            <a:srgbClr val="EF4423"/>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dirty="0">
                <a:solidFill>
                  <a:schemeClr val="tx1"/>
                </a:solidFill>
                <a:latin typeface="Segoe UI Semibold"/>
              </a:rPr>
              <a:t>Video</a:t>
            </a:r>
          </a:p>
          <a:p>
            <a:pPr algn="ctr"/>
            <a:r>
              <a:rPr lang="en-US" sz="1400" dirty="0">
                <a:solidFill>
                  <a:schemeClr val="tx1"/>
                </a:solidFill>
                <a:latin typeface="Segoe UI Semibold"/>
              </a:rPr>
              <a:t>Effect 1</a:t>
            </a:r>
          </a:p>
        </p:txBody>
      </p:sp>
      <p:sp>
        <p:nvSpPr>
          <p:cNvPr id="57" name="Rectangle 56"/>
          <p:cNvSpPr/>
          <p:nvPr/>
        </p:nvSpPr>
        <p:spPr>
          <a:xfrm>
            <a:off x="7982677" y="4114317"/>
            <a:ext cx="1215882" cy="651970"/>
          </a:xfrm>
          <a:prstGeom prst="rect">
            <a:avLst/>
          </a:prstGeom>
          <a:solidFill>
            <a:srgbClr val="EF4423"/>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dirty="0">
                <a:solidFill>
                  <a:schemeClr val="tx1"/>
                </a:solidFill>
                <a:latin typeface="Segoe UI Semibold"/>
              </a:rPr>
              <a:t>Video</a:t>
            </a:r>
          </a:p>
          <a:p>
            <a:pPr algn="ctr"/>
            <a:r>
              <a:rPr lang="en-US" sz="1400" dirty="0">
                <a:solidFill>
                  <a:schemeClr val="tx1"/>
                </a:solidFill>
                <a:latin typeface="Segoe UI Semibold"/>
              </a:rPr>
              <a:t>Encoder</a:t>
            </a:r>
          </a:p>
        </p:txBody>
      </p:sp>
      <p:sp>
        <p:nvSpPr>
          <p:cNvPr id="58" name="Rectangle 57"/>
          <p:cNvSpPr/>
          <p:nvPr/>
        </p:nvSpPr>
        <p:spPr>
          <a:xfrm>
            <a:off x="6846901" y="4114317"/>
            <a:ext cx="1042246" cy="651970"/>
          </a:xfrm>
          <a:prstGeom prst="rect">
            <a:avLst/>
          </a:prstGeom>
          <a:solidFill>
            <a:srgbClr val="EF4423"/>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dirty="0">
                <a:solidFill>
                  <a:schemeClr val="tx1"/>
                </a:solidFill>
                <a:latin typeface="Segoe UI Semibold"/>
              </a:rPr>
              <a:t>Video</a:t>
            </a:r>
          </a:p>
          <a:p>
            <a:pPr algn="ctr"/>
            <a:r>
              <a:rPr lang="en-US" sz="1400" dirty="0">
                <a:solidFill>
                  <a:schemeClr val="tx1"/>
                </a:solidFill>
                <a:latin typeface="Segoe UI Semibold"/>
              </a:rPr>
              <a:t>Effect </a:t>
            </a:r>
            <a:r>
              <a:rPr lang="en-US" sz="1400" dirty="0" smtClean="0">
                <a:solidFill>
                  <a:schemeClr val="tx1"/>
                </a:solidFill>
                <a:latin typeface="Segoe UI Semibold"/>
              </a:rPr>
              <a:t>2</a:t>
            </a:r>
            <a:endParaRPr lang="en-US" sz="1400" dirty="0">
              <a:solidFill>
                <a:schemeClr val="tx1"/>
              </a:solidFill>
              <a:latin typeface="Segoe UI Semibold"/>
            </a:endParaRPr>
          </a:p>
        </p:txBody>
      </p:sp>
      <p:sp>
        <p:nvSpPr>
          <p:cNvPr id="59" name="Rectangle 58"/>
          <p:cNvSpPr/>
          <p:nvPr/>
        </p:nvSpPr>
        <p:spPr>
          <a:xfrm>
            <a:off x="9292090" y="4114317"/>
            <a:ext cx="1402941" cy="651970"/>
          </a:xfrm>
          <a:prstGeom prst="rect">
            <a:avLst/>
          </a:prstGeom>
          <a:solidFill>
            <a:srgbClr val="EF4423"/>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dirty="0">
                <a:solidFill>
                  <a:schemeClr val="tx1"/>
                </a:solidFill>
                <a:latin typeface="Segoe UI Semibold"/>
              </a:rPr>
              <a:t>Audio/Video</a:t>
            </a:r>
          </a:p>
          <a:p>
            <a:pPr algn="ctr"/>
            <a:r>
              <a:rPr lang="en-US" sz="1400" dirty="0">
                <a:solidFill>
                  <a:schemeClr val="tx1"/>
                </a:solidFill>
                <a:latin typeface="Segoe UI Semibold"/>
              </a:rPr>
              <a:t>Sink</a:t>
            </a:r>
          </a:p>
        </p:txBody>
      </p:sp>
      <p:sp>
        <p:nvSpPr>
          <p:cNvPr id="60" name="Rectangle 59"/>
          <p:cNvSpPr/>
          <p:nvPr/>
        </p:nvSpPr>
        <p:spPr>
          <a:xfrm>
            <a:off x="4428559" y="4857906"/>
            <a:ext cx="1215882" cy="651970"/>
          </a:xfrm>
          <a:prstGeom prst="rect">
            <a:avLst/>
          </a:prstGeom>
          <a:solidFill>
            <a:srgbClr val="EF4423"/>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dirty="0">
                <a:solidFill>
                  <a:schemeClr val="tx1"/>
                </a:solidFill>
                <a:latin typeface="Segoe UI Semibold"/>
              </a:rPr>
              <a:t>Audio</a:t>
            </a:r>
          </a:p>
          <a:p>
            <a:pPr algn="ctr"/>
            <a:r>
              <a:rPr lang="en-US" sz="1400" dirty="0">
                <a:solidFill>
                  <a:schemeClr val="tx1"/>
                </a:solidFill>
                <a:latin typeface="Segoe UI Semibold"/>
              </a:rPr>
              <a:t>Decoder</a:t>
            </a:r>
          </a:p>
        </p:txBody>
      </p:sp>
      <p:sp>
        <p:nvSpPr>
          <p:cNvPr id="61" name="Rectangle 60"/>
          <p:cNvSpPr/>
          <p:nvPr/>
        </p:nvSpPr>
        <p:spPr>
          <a:xfrm>
            <a:off x="5724548" y="4857906"/>
            <a:ext cx="1042246" cy="651970"/>
          </a:xfrm>
          <a:prstGeom prst="rect">
            <a:avLst/>
          </a:prstGeom>
          <a:solidFill>
            <a:srgbClr val="EF4423"/>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dirty="0">
                <a:solidFill>
                  <a:schemeClr val="tx1"/>
                </a:solidFill>
                <a:latin typeface="Segoe UI Semibold"/>
              </a:rPr>
              <a:t>Audio</a:t>
            </a:r>
          </a:p>
          <a:p>
            <a:pPr algn="ctr"/>
            <a:r>
              <a:rPr lang="en-US" sz="1400" dirty="0">
                <a:solidFill>
                  <a:schemeClr val="tx1"/>
                </a:solidFill>
                <a:latin typeface="Segoe UI Semibold"/>
              </a:rPr>
              <a:t>Effect 1</a:t>
            </a:r>
          </a:p>
        </p:txBody>
      </p:sp>
      <p:sp>
        <p:nvSpPr>
          <p:cNvPr id="62" name="Rectangle 61"/>
          <p:cNvSpPr/>
          <p:nvPr/>
        </p:nvSpPr>
        <p:spPr>
          <a:xfrm>
            <a:off x="7982677" y="4857906"/>
            <a:ext cx="1215882" cy="651970"/>
          </a:xfrm>
          <a:prstGeom prst="rect">
            <a:avLst/>
          </a:prstGeom>
          <a:solidFill>
            <a:srgbClr val="EF4423"/>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dirty="0">
                <a:solidFill>
                  <a:schemeClr val="tx1"/>
                </a:solidFill>
                <a:latin typeface="Segoe UI Semibold"/>
              </a:rPr>
              <a:t>Audio</a:t>
            </a:r>
          </a:p>
          <a:p>
            <a:pPr algn="ctr"/>
            <a:r>
              <a:rPr lang="en-US" sz="1400" dirty="0">
                <a:solidFill>
                  <a:schemeClr val="tx1"/>
                </a:solidFill>
                <a:latin typeface="Segoe UI Semibold"/>
              </a:rPr>
              <a:t>Encoder</a:t>
            </a:r>
          </a:p>
        </p:txBody>
      </p:sp>
      <p:sp>
        <p:nvSpPr>
          <p:cNvPr id="63" name="Rectangle 62"/>
          <p:cNvSpPr/>
          <p:nvPr/>
        </p:nvSpPr>
        <p:spPr>
          <a:xfrm>
            <a:off x="6846901" y="4857906"/>
            <a:ext cx="1042246" cy="651970"/>
          </a:xfrm>
          <a:prstGeom prst="rect">
            <a:avLst/>
          </a:prstGeom>
          <a:solidFill>
            <a:srgbClr val="EF4423"/>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dirty="0">
                <a:solidFill>
                  <a:schemeClr val="tx1"/>
                </a:solidFill>
                <a:latin typeface="Segoe UI Semibold"/>
              </a:rPr>
              <a:t>Audio</a:t>
            </a:r>
          </a:p>
          <a:p>
            <a:pPr algn="ctr"/>
            <a:r>
              <a:rPr lang="en-US" sz="1400" dirty="0">
                <a:solidFill>
                  <a:schemeClr val="tx1"/>
                </a:solidFill>
                <a:latin typeface="Segoe UI Semibold"/>
              </a:rPr>
              <a:t>Effect </a:t>
            </a:r>
            <a:r>
              <a:rPr lang="en-US" sz="1400" dirty="0" smtClean="0">
                <a:solidFill>
                  <a:schemeClr val="tx1"/>
                </a:solidFill>
                <a:latin typeface="Segoe UI Semibold"/>
              </a:rPr>
              <a:t>2</a:t>
            </a:r>
            <a:endParaRPr lang="en-US" sz="1400" dirty="0">
              <a:solidFill>
                <a:schemeClr val="tx1"/>
              </a:solidFill>
              <a:latin typeface="Segoe UI Semibold"/>
            </a:endParaRPr>
          </a:p>
        </p:txBody>
      </p:sp>
      <p:sp>
        <p:nvSpPr>
          <p:cNvPr id="64" name="Rectangle 63"/>
          <p:cNvSpPr/>
          <p:nvPr/>
        </p:nvSpPr>
        <p:spPr>
          <a:xfrm>
            <a:off x="2090324" y="2530455"/>
            <a:ext cx="1678082" cy="565126"/>
          </a:xfrm>
          <a:prstGeom prst="rect">
            <a:avLst/>
          </a:prstGeom>
          <a:solidFill>
            <a:schemeClr val="tx1"/>
          </a:solidFill>
          <a:ln w="3175">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b="1" dirty="0">
                <a:solidFill>
                  <a:srgbClr val="232323"/>
                </a:solidFill>
                <a:latin typeface="Segoe UI Semibold"/>
              </a:rPr>
              <a:t>&lt;audio src=“…”&gt;</a:t>
            </a:r>
          </a:p>
          <a:p>
            <a:pPr algn="ctr"/>
            <a:r>
              <a:rPr lang="en-US" sz="1400" b="1" dirty="0">
                <a:solidFill>
                  <a:srgbClr val="232323"/>
                </a:solidFill>
                <a:latin typeface="Segoe UI Semibold"/>
              </a:rPr>
              <a:t>&lt;video src=“…”&gt;</a:t>
            </a:r>
          </a:p>
        </p:txBody>
      </p:sp>
      <p:sp>
        <p:nvSpPr>
          <p:cNvPr id="65" name="Rectangle 64"/>
          <p:cNvSpPr/>
          <p:nvPr/>
        </p:nvSpPr>
        <p:spPr>
          <a:xfrm>
            <a:off x="3919682" y="2530455"/>
            <a:ext cx="7821948" cy="565126"/>
          </a:xfrm>
          <a:prstGeom prst="rect">
            <a:avLst/>
          </a:prstGeom>
          <a:solidFill>
            <a:srgbClr val="65BC46"/>
          </a:solidFill>
          <a:ln w="3175">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b="1" dirty="0" smtClean="0">
                <a:solidFill>
                  <a:schemeClr val="tx1"/>
                </a:solidFill>
                <a:latin typeface="Segoe UI Semibold"/>
              </a:rPr>
              <a:t>Windows Runtime</a:t>
            </a:r>
            <a:endParaRPr lang="en-US" sz="1400" dirty="0">
              <a:solidFill>
                <a:schemeClr val="tx1"/>
              </a:solidFill>
              <a:latin typeface="Segoe UI Semibold"/>
            </a:endParaRPr>
          </a:p>
        </p:txBody>
      </p:sp>
      <p:grpSp>
        <p:nvGrpSpPr>
          <p:cNvPr id="66" name="Group 65"/>
          <p:cNvGrpSpPr/>
          <p:nvPr/>
        </p:nvGrpSpPr>
        <p:grpSpPr>
          <a:xfrm>
            <a:off x="3768406" y="3206993"/>
            <a:ext cx="7973224" cy="654764"/>
            <a:chOff x="2736570" y="3336516"/>
            <a:chExt cx="9169218" cy="603880"/>
          </a:xfrm>
        </p:grpSpPr>
        <p:sp>
          <p:nvSpPr>
            <p:cNvPr id="70" name="Rectangle 69"/>
            <p:cNvSpPr/>
            <p:nvPr/>
          </p:nvSpPr>
          <p:spPr>
            <a:xfrm>
              <a:off x="2736570" y="3338597"/>
              <a:ext cx="1517375" cy="601303"/>
            </a:xfrm>
            <a:prstGeom prst="rect">
              <a:avLst/>
            </a:prstGeom>
            <a:solidFill>
              <a:srgbClr val="65BC46"/>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b="1" dirty="0">
                  <a:solidFill>
                    <a:schemeClr val="tx1"/>
                  </a:solidFill>
                  <a:latin typeface="Segoe UI Semibold"/>
                </a:rPr>
                <a:t>Capture</a:t>
              </a:r>
            </a:p>
          </p:txBody>
        </p:sp>
        <p:sp>
          <p:nvSpPr>
            <p:cNvPr id="71" name="Rectangle 70"/>
            <p:cNvSpPr/>
            <p:nvPr/>
          </p:nvSpPr>
          <p:spPr>
            <a:xfrm>
              <a:off x="5691166" y="3336516"/>
              <a:ext cx="1622130" cy="601303"/>
            </a:xfrm>
            <a:prstGeom prst="rect">
              <a:avLst/>
            </a:prstGeom>
            <a:solidFill>
              <a:srgbClr val="65BC46"/>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b="1" dirty="0" smtClean="0">
                  <a:solidFill>
                    <a:schemeClr val="tx1"/>
                  </a:solidFill>
                  <a:latin typeface="Segoe UI Semibold"/>
                </a:rPr>
                <a:t>Streaming</a:t>
              </a:r>
              <a:endParaRPr lang="en-US" sz="1400" b="1" dirty="0">
                <a:solidFill>
                  <a:schemeClr val="tx1"/>
                </a:solidFill>
                <a:latin typeface="Segoe UI Semibold"/>
              </a:endParaRPr>
            </a:p>
          </p:txBody>
        </p:sp>
        <p:sp>
          <p:nvSpPr>
            <p:cNvPr id="72" name="Rectangle 71"/>
            <p:cNvSpPr/>
            <p:nvPr/>
          </p:nvSpPr>
          <p:spPr>
            <a:xfrm>
              <a:off x="4257211" y="3338597"/>
              <a:ext cx="1429618" cy="599221"/>
            </a:xfrm>
            <a:prstGeom prst="rect">
              <a:avLst/>
            </a:prstGeom>
            <a:solidFill>
              <a:srgbClr val="65BC46"/>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b="1" dirty="0" smtClean="0">
                  <a:solidFill>
                    <a:schemeClr val="tx1"/>
                  </a:solidFill>
                  <a:latin typeface="Segoe UI Semibold"/>
                </a:rPr>
                <a:t>Transcode</a:t>
              </a:r>
              <a:endParaRPr lang="en-US" sz="1400" b="1" dirty="0">
                <a:solidFill>
                  <a:schemeClr val="tx1"/>
                </a:solidFill>
                <a:latin typeface="Segoe UI Semibold"/>
              </a:endParaRPr>
            </a:p>
          </p:txBody>
        </p:sp>
        <p:sp>
          <p:nvSpPr>
            <p:cNvPr id="73" name="Rectangle 72"/>
            <p:cNvSpPr/>
            <p:nvPr/>
          </p:nvSpPr>
          <p:spPr>
            <a:xfrm>
              <a:off x="7329062" y="3339093"/>
              <a:ext cx="1517375" cy="601303"/>
            </a:xfrm>
            <a:prstGeom prst="rect">
              <a:avLst/>
            </a:prstGeom>
            <a:solidFill>
              <a:schemeClr val="tx1"/>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b="1" dirty="0" smtClean="0">
                  <a:solidFill>
                    <a:schemeClr val="bg1"/>
                  </a:solidFill>
                  <a:latin typeface="Segoe UI Semibold"/>
                </a:rPr>
                <a:t>Extensibility</a:t>
              </a:r>
              <a:endParaRPr lang="en-US" sz="1400" dirty="0">
                <a:solidFill>
                  <a:schemeClr val="bg1"/>
                </a:solidFill>
                <a:latin typeface="Segoe UI Semibold"/>
              </a:endParaRPr>
            </a:p>
          </p:txBody>
        </p:sp>
        <p:sp>
          <p:nvSpPr>
            <p:cNvPr id="74" name="Rectangle 73"/>
            <p:cNvSpPr/>
            <p:nvPr/>
          </p:nvSpPr>
          <p:spPr>
            <a:xfrm>
              <a:off x="10283658" y="3337012"/>
              <a:ext cx="1622130" cy="601303"/>
            </a:xfrm>
            <a:prstGeom prst="rect">
              <a:avLst/>
            </a:prstGeom>
            <a:solidFill>
              <a:srgbClr val="65BC46"/>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b="1" dirty="0" err="1">
                  <a:solidFill>
                    <a:schemeClr val="tx1"/>
                  </a:solidFill>
                  <a:latin typeface="Segoe UI Semibold"/>
                </a:rPr>
                <a:t>MediaControl</a:t>
              </a:r>
              <a:endParaRPr lang="en-US" sz="1400" b="1" dirty="0">
                <a:solidFill>
                  <a:schemeClr val="tx1"/>
                </a:solidFill>
                <a:latin typeface="Segoe UI Semibold"/>
              </a:endParaRPr>
            </a:p>
          </p:txBody>
        </p:sp>
        <p:sp>
          <p:nvSpPr>
            <p:cNvPr id="75" name="Rectangle 74"/>
            <p:cNvSpPr/>
            <p:nvPr/>
          </p:nvSpPr>
          <p:spPr>
            <a:xfrm>
              <a:off x="8849703" y="3339093"/>
              <a:ext cx="1429618" cy="599221"/>
            </a:xfrm>
            <a:prstGeom prst="rect">
              <a:avLst/>
            </a:prstGeom>
            <a:solidFill>
              <a:srgbClr val="65BC46"/>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b="1" dirty="0">
                  <a:solidFill>
                    <a:schemeClr val="tx1"/>
                  </a:solidFill>
                  <a:latin typeface="Segoe UI Semibold"/>
                </a:rPr>
                <a:t>Protection</a:t>
              </a:r>
            </a:p>
          </p:txBody>
        </p:sp>
      </p:grpSp>
      <p:grpSp>
        <p:nvGrpSpPr>
          <p:cNvPr id="67" name="Group 66"/>
          <p:cNvGrpSpPr/>
          <p:nvPr/>
        </p:nvGrpSpPr>
        <p:grpSpPr>
          <a:xfrm>
            <a:off x="2104840" y="5982472"/>
            <a:ext cx="9605484" cy="604752"/>
            <a:chOff x="615809" y="5709803"/>
            <a:chExt cx="10729969" cy="760021"/>
          </a:xfrm>
        </p:grpSpPr>
        <p:sp>
          <p:nvSpPr>
            <p:cNvPr id="68" name="Rectangle 67"/>
            <p:cNvSpPr/>
            <p:nvPr/>
          </p:nvSpPr>
          <p:spPr bwMode="auto">
            <a:xfrm>
              <a:off x="6102615" y="5709803"/>
              <a:ext cx="5243163" cy="76002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tx1"/>
                  </a:solidFill>
                </a:rPr>
                <a:t>Windows Audio Session API </a:t>
              </a:r>
              <a:r>
                <a:rPr lang="en-US" sz="1400" dirty="0" smtClean="0">
                  <a:solidFill>
                    <a:schemeClr val="tx1"/>
                  </a:solidFill>
                </a:rPr>
                <a:t>(WASAPI)</a:t>
              </a:r>
            </a:p>
          </p:txBody>
        </p:sp>
        <p:sp>
          <p:nvSpPr>
            <p:cNvPr id="69" name="Rectangle 68"/>
            <p:cNvSpPr/>
            <p:nvPr/>
          </p:nvSpPr>
          <p:spPr bwMode="auto">
            <a:xfrm>
              <a:off x="615809" y="5709803"/>
              <a:ext cx="5307481" cy="76002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tx1"/>
                  </a:solidFill>
                </a:rPr>
                <a:t>DirectX</a:t>
              </a:r>
              <a:endParaRPr lang="en-US" sz="1400" dirty="0" smtClean="0">
                <a:solidFill>
                  <a:schemeClr val="tx1"/>
                </a:solidFill>
              </a:endParaRPr>
            </a:p>
          </p:txBody>
        </p:sp>
      </p:grpSp>
      <p:sp>
        <p:nvSpPr>
          <p:cNvPr id="3" name="Rectangle 2"/>
          <p:cNvSpPr/>
          <p:nvPr/>
        </p:nvSpPr>
        <p:spPr>
          <a:xfrm>
            <a:off x="710658" y="992292"/>
            <a:ext cx="4206137" cy="707886"/>
          </a:xfrm>
          <a:prstGeom prst="rect">
            <a:avLst/>
          </a:prstGeom>
        </p:spPr>
        <p:txBody>
          <a:bodyPr wrap="square">
            <a:spAutoFit/>
          </a:bodyPr>
          <a:lstStyle/>
          <a:p>
            <a:pPr defTabSz="914099" fontAlgn="base">
              <a:spcBef>
                <a:spcPct val="0"/>
              </a:spcBef>
              <a:spcAft>
                <a:spcPct val="0"/>
              </a:spcAft>
            </a:pPr>
            <a:r>
              <a:rPr lang="en-US" sz="2000" dirty="0" smtClean="0">
                <a:gradFill>
                  <a:gsLst>
                    <a:gs pos="0">
                      <a:srgbClr val="FFFFFF"/>
                    </a:gs>
                    <a:gs pos="100000">
                      <a:srgbClr val="FFFFFF"/>
                    </a:gs>
                  </a:gsLst>
                  <a:lin ang="5400000" scaled="0"/>
                </a:gradFill>
              </a:rPr>
              <a:t>3. Set </a:t>
            </a:r>
            <a:r>
              <a:rPr lang="en-US" sz="2000" dirty="0" err="1">
                <a:gradFill>
                  <a:gsLst>
                    <a:gs pos="0">
                      <a:srgbClr val="FFFFFF"/>
                    </a:gs>
                    <a:gs pos="100000">
                      <a:srgbClr val="FFFFFF"/>
                    </a:gs>
                  </a:gsLst>
                  <a:lin ang="5400000" scaled="0"/>
                </a:gradFill>
              </a:rPr>
              <a:t>src</a:t>
            </a:r>
            <a:r>
              <a:rPr lang="en-US" sz="2000" dirty="0">
                <a:gradFill>
                  <a:gsLst>
                    <a:gs pos="0">
                      <a:srgbClr val="FFFFFF"/>
                    </a:gs>
                    <a:gs pos="100000">
                      <a:srgbClr val="FFFFFF"/>
                    </a:gs>
                  </a:gsLst>
                  <a:lin ang="5400000" scaled="0"/>
                </a:gradFill>
              </a:rPr>
              <a:t> </a:t>
            </a:r>
            <a:r>
              <a:rPr lang="en-US" sz="2000" dirty="0" smtClean="0">
                <a:gradFill>
                  <a:gsLst>
                    <a:gs pos="0">
                      <a:srgbClr val="FFFFFF"/>
                    </a:gs>
                    <a:gs pos="100000">
                      <a:srgbClr val="FFFFFF"/>
                    </a:gs>
                  </a:gsLst>
                  <a:lin ang="5400000" scaled="0"/>
                </a:gradFill>
              </a:rPr>
              <a:t>to </a:t>
            </a:r>
            <a:r>
              <a:rPr lang="en-US" sz="2000" dirty="0">
                <a:gradFill>
                  <a:gsLst>
                    <a:gs pos="0">
                      <a:srgbClr val="FFFFFF"/>
                    </a:gs>
                    <a:gs pos="100000">
                      <a:srgbClr val="FFFFFF"/>
                    </a:gs>
                  </a:gsLst>
                  <a:lin ang="5400000" scaled="0"/>
                </a:gradFill>
              </a:rPr>
              <a:t>point to </a:t>
            </a:r>
            <a:r>
              <a:rPr lang="en-US" sz="2000" dirty="0" smtClean="0">
                <a:gradFill>
                  <a:gsLst>
                    <a:gs pos="0">
                      <a:srgbClr val="FFFFFF"/>
                    </a:gs>
                    <a:gs pos="100000">
                      <a:srgbClr val="FFFFFF"/>
                    </a:gs>
                  </a:gsLst>
                  <a:lin ang="5400000" scaled="0"/>
                </a:gradFill>
              </a:rPr>
              <a:t>custom </a:t>
            </a:r>
            <a:r>
              <a:rPr lang="en-US" sz="2000" dirty="0">
                <a:gradFill>
                  <a:gsLst>
                    <a:gs pos="0">
                      <a:srgbClr val="FFFFFF"/>
                    </a:gs>
                    <a:gs pos="100000">
                      <a:srgbClr val="FFFFFF"/>
                    </a:gs>
                  </a:gsLst>
                  <a:lin ang="5400000" scaled="0"/>
                </a:gradFill>
              </a:rPr>
              <a:t>streaming/data </a:t>
            </a:r>
            <a:r>
              <a:rPr lang="en-US" sz="2000" dirty="0" smtClean="0">
                <a:gradFill>
                  <a:gsLst>
                    <a:gs pos="0">
                      <a:srgbClr val="FFFFFF"/>
                    </a:gs>
                    <a:gs pos="100000">
                      <a:srgbClr val="FFFFFF"/>
                    </a:gs>
                  </a:gsLst>
                  <a:lin ang="5400000" scaled="0"/>
                </a:gradFill>
              </a:rPr>
              <a:t>format URL</a:t>
            </a:r>
            <a:endParaRPr lang="en-US" sz="2000" dirty="0">
              <a:gradFill>
                <a:gsLst>
                  <a:gs pos="0">
                    <a:srgbClr val="FFFFFF"/>
                  </a:gs>
                  <a:gs pos="100000">
                    <a:srgbClr val="FFFFFF"/>
                  </a:gs>
                </a:gsLst>
                <a:lin ang="5400000" scaled="0"/>
              </a:gradFill>
            </a:endParaRPr>
          </a:p>
        </p:txBody>
      </p:sp>
      <p:sp>
        <p:nvSpPr>
          <p:cNvPr id="30" name="Rectangle 29"/>
          <p:cNvSpPr/>
          <p:nvPr/>
        </p:nvSpPr>
        <p:spPr bwMode="auto">
          <a:xfrm>
            <a:off x="1073275" y="4139746"/>
            <a:ext cx="1254993" cy="595009"/>
          </a:xfrm>
          <a:prstGeom prst="rect">
            <a:avLst/>
          </a:prstGeom>
          <a:solidFill>
            <a:schemeClr val="tx1"/>
          </a:solidFill>
          <a:ln w="3175">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b="1" dirty="0" err="1">
                <a:solidFill>
                  <a:srgbClr val="232323"/>
                </a:solidFill>
                <a:latin typeface="Segoe UI Semibold"/>
              </a:rPr>
              <a:t>ByteStream</a:t>
            </a:r>
            <a:r>
              <a:rPr lang="en-US" sz="1400" b="1" dirty="0">
                <a:solidFill>
                  <a:srgbClr val="232323"/>
                </a:solidFill>
                <a:latin typeface="Segoe UI Semibold"/>
              </a:rPr>
              <a:t> Handler</a:t>
            </a:r>
          </a:p>
        </p:txBody>
      </p:sp>
      <p:cxnSp>
        <p:nvCxnSpPr>
          <p:cNvPr id="31" name="Elbow Connector 30"/>
          <p:cNvCxnSpPr>
            <a:stCxn id="30" idx="3"/>
            <a:endCxn id="54" idx="1"/>
          </p:cNvCxnSpPr>
          <p:nvPr/>
        </p:nvCxnSpPr>
        <p:spPr>
          <a:xfrm>
            <a:off x="2328268" y="4437251"/>
            <a:ext cx="603821" cy="3051"/>
          </a:xfrm>
          <a:prstGeom prst="bentConnector3">
            <a:avLst/>
          </a:prstGeom>
          <a:ln w="25400">
            <a:solidFill>
              <a:schemeClr val="tx1"/>
            </a:solidFill>
          </a:ln>
        </p:spPr>
        <p:style>
          <a:lnRef idx="3">
            <a:schemeClr val="accent1"/>
          </a:lnRef>
          <a:fillRef idx="0">
            <a:schemeClr val="accent1"/>
          </a:fillRef>
          <a:effectRef idx="2">
            <a:schemeClr val="accent1"/>
          </a:effectRef>
          <a:fontRef idx="minor">
            <a:schemeClr val="tx1"/>
          </a:fontRef>
        </p:style>
      </p:cxnSp>
      <p:cxnSp>
        <p:nvCxnSpPr>
          <p:cNvPr id="33" name="Elbow Connector 32"/>
          <p:cNvCxnSpPr>
            <a:stCxn id="3" idx="1"/>
            <a:endCxn id="64" idx="1"/>
          </p:cNvCxnSpPr>
          <p:nvPr/>
        </p:nvCxnSpPr>
        <p:spPr>
          <a:xfrm rot="10800000" flipH="1" flipV="1">
            <a:off x="710658" y="1346234"/>
            <a:ext cx="1379666" cy="1466783"/>
          </a:xfrm>
          <a:prstGeom prst="bentConnector3">
            <a:avLst>
              <a:gd name="adj1" fmla="val -16569"/>
            </a:avLst>
          </a:prstGeom>
          <a:ln w="25400">
            <a:solidFill>
              <a:schemeClr val="tx1"/>
            </a:solidFill>
          </a:ln>
        </p:spPr>
        <p:style>
          <a:lnRef idx="3">
            <a:schemeClr val="accent1"/>
          </a:lnRef>
          <a:fillRef idx="0">
            <a:schemeClr val="accent1"/>
          </a:fillRef>
          <a:effectRef idx="2">
            <a:schemeClr val="accent1"/>
          </a:effectRef>
          <a:fontRef idx="minor">
            <a:schemeClr val="tx1"/>
          </a:fontRef>
        </p:style>
      </p:cxnSp>
      <p:sp>
        <p:nvSpPr>
          <p:cNvPr id="40" name="Rectangle 39"/>
          <p:cNvSpPr/>
          <p:nvPr/>
        </p:nvSpPr>
        <p:spPr>
          <a:xfrm>
            <a:off x="7982676" y="828804"/>
            <a:ext cx="3711135" cy="1015663"/>
          </a:xfrm>
          <a:prstGeom prst="rect">
            <a:avLst/>
          </a:prstGeom>
        </p:spPr>
        <p:txBody>
          <a:bodyPr wrap="square">
            <a:spAutoFit/>
          </a:bodyPr>
          <a:lstStyle/>
          <a:p>
            <a:pPr algn="r" defTabSz="914099" fontAlgn="base">
              <a:spcBef>
                <a:spcPct val="0"/>
              </a:spcBef>
              <a:spcAft>
                <a:spcPct val="0"/>
              </a:spcAft>
            </a:pPr>
            <a:r>
              <a:rPr lang="en-US" sz="2000" dirty="0" smtClean="0">
                <a:gradFill>
                  <a:gsLst>
                    <a:gs pos="0">
                      <a:srgbClr val="FFFFFF"/>
                    </a:gs>
                    <a:gs pos="100000">
                      <a:srgbClr val="FFFFFF"/>
                    </a:gs>
                  </a:gsLst>
                  <a:lin ang="5400000" scaled="0"/>
                </a:gradFill>
              </a:rPr>
              <a:t>2. In your app, register </a:t>
            </a:r>
            <a:r>
              <a:rPr lang="en-US" sz="2000" dirty="0">
                <a:gradFill>
                  <a:gsLst>
                    <a:gs pos="0">
                      <a:srgbClr val="FFFFFF"/>
                    </a:gs>
                    <a:gs pos="100000">
                      <a:srgbClr val="FFFFFF"/>
                    </a:gs>
                  </a:gsLst>
                  <a:lin ang="5400000" scaled="0"/>
                </a:gradFill>
              </a:rPr>
              <a:t>custom streaming/data </a:t>
            </a:r>
            <a:r>
              <a:rPr lang="en-US" sz="2000" dirty="0" smtClean="0">
                <a:gradFill>
                  <a:gsLst>
                    <a:gs pos="0">
                      <a:srgbClr val="FFFFFF"/>
                    </a:gs>
                    <a:gs pos="100000">
                      <a:srgbClr val="FFFFFF"/>
                    </a:gs>
                  </a:gsLst>
                  <a:lin ang="5400000" scaled="0"/>
                </a:gradFill>
              </a:rPr>
              <a:t>format with </a:t>
            </a:r>
            <a:r>
              <a:rPr lang="en-US" sz="2000" dirty="0" err="1" smtClean="0">
                <a:gradFill>
                  <a:gsLst>
                    <a:gs pos="0">
                      <a:srgbClr val="FFFFFF"/>
                    </a:gs>
                    <a:gs pos="100000">
                      <a:srgbClr val="FFFFFF"/>
                    </a:gs>
                  </a:gsLst>
                  <a:lin ang="5400000" scaled="0"/>
                </a:gradFill>
              </a:rPr>
              <a:t>ExtensibilityManager</a:t>
            </a:r>
            <a:endParaRPr lang="en-US" sz="2000" dirty="0">
              <a:gradFill>
                <a:gsLst>
                  <a:gs pos="0">
                    <a:srgbClr val="FFFFFF"/>
                  </a:gs>
                  <a:gs pos="100000">
                    <a:srgbClr val="FFFFFF"/>
                  </a:gs>
                </a:gsLst>
                <a:lin ang="5400000" scaled="0"/>
              </a:gradFill>
            </a:endParaRPr>
          </a:p>
        </p:txBody>
      </p:sp>
      <p:cxnSp>
        <p:nvCxnSpPr>
          <p:cNvPr id="41" name="Elbow Connector 40"/>
          <p:cNvCxnSpPr>
            <a:stCxn id="40" idx="3"/>
            <a:endCxn id="73" idx="3"/>
          </p:cNvCxnSpPr>
          <p:nvPr/>
        </p:nvCxnSpPr>
        <p:spPr>
          <a:xfrm flipH="1">
            <a:off x="9081328" y="1336636"/>
            <a:ext cx="2612483" cy="2199136"/>
          </a:xfrm>
          <a:prstGeom prst="bentConnector3">
            <a:avLst>
              <a:gd name="adj1" fmla="val -8750"/>
            </a:avLst>
          </a:prstGeom>
          <a:ln w="25400">
            <a:solidFill>
              <a:schemeClr val="tx1"/>
            </a:solidFill>
          </a:ln>
        </p:spPr>
        <p:style>
          <a:lnRef idx="3">
            <a:schemeClr val="accent1"/>
          </a:lnRef>
          <a:fillRef idx="0">
            <a:schemeClr val="accent1"/>
          </a:fillRef>
          <a:effectRef idx="2">
            <a:schemeClr val="accent1"/>
          </a:effectRef>
          <a:fontRef idx="minor">
            <a:schemeClr val="tx1"/>
          </a:fontRef>
        </p:style>
      </p:cxnSp>
      <p:sp>
        <p:nvSpPr>
          <p:cNvPr id="76" name="Rectangle 75"/>
          <p:cNvSpPr/>
          <p:nvPr/>
        </p:nvSpPr>
        <p:spPr>
          <a:xfrm>
            <a:off x="15761" y="5183891"/>
            <a:ext cx="2170613" cy="1015663"/>
          </a:xfrm>
          <a:prstGeom prst="rect">
            <a:avLst/>
          </a:prstGeom>
        </p:spPr>
        <p:txBody>
          <a:bodyPr wrap="square">
            <a:spAutoFit/>
          </a:bodyPr>
          <a:lstStyle/>
          <a:p>
            <a:pPr defTabSz="914099" fontAlgn="base">
              <a:spcBef>
                <a:spcPct val="0"/>
              </a:spcBef>
              <a:spcAft>
                <a:spcPct val="0"/>
              </a:spcAft>
            </a:pPr>
            <a:r>
              <a:rPr lang="en-US" sz="2000" dirty="0" smtClean="0">
                <a:solidFill>
                  <a:srgbClr val="FFFFFF"/>
                </a:solidFill>
                <a:cs typeface="Segoe UI Light" pitchFamily="34" charset="0"/>
              </a:rPr>
              <a:t>1. Register DLL with extensions in App manifest</a:t>
            </a:r>
            <a:endParaRPr lang="en-US" sz="2000" dirty="0">
              <a:gradFill>
                <a:gsLst>
                  <a:gs pos="0">
                    <a:srgbClr val="FFFFFF"/>
                  </a:gs>
                  <a:gs pos="100000">
                    <a:srgbClr val="FFFFFF"/>
                  </a:gs>
                </a:gsLst>
                <a:lin ang="5400000" scaled="0"/>
              </a:gradFill>
            </a:endParaRPr>
          </a:p>
        </p:txBody>
      </p:sp>
      <p:cxnSp>
        <p:nvCxnSpPr>
          <p:cNvPr id="77" name="Elbow Connector 76"/>
          <p:cNvCxnSpPr>
            <a:stCxn id="30" idx="2"/>
            <a:endCxn id="76" idx="0"/>
          </p:cNvCxnSpPr>
          <p:nvPr/>
        </p:nvCxnSpPr>
        <p:spPr>
          <a:xfrm rot="5400000">
            <a:off x="1176352" y="4659471"/>
            <a:ext cx="449136" cy="599704"/>
          </a:xfrm>
          <a:prstGeom prst="bentConnector3">
            <a:avLst>
              <a:gd name="adj1" fmla="val 50000"/>
            </a:avLst>
          </a:prstGeom>
          <a:ln w="25400">
            <a:solidFill>
              <a:schemeClr val="tx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8604023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3" grpId="0"/>
      <p:bldP spid="30" grpId="0" animBg="1"/>
      <p:bldP spid="40" grpId="0"/>
      <p:bldP spid="7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1"/>
            <a:ext cx="11149013" cy="553998"/>
          </a:xfrm>
        </p:spPr>
        <p:txBody>
          <a:bodyPr/>
          <a:lstStyle/>
          <a:p>
            <a:r>
              <a:rPr lang="en-US" sz="4000" dirty="0" smtClean="0"/>
              <a:t>Example: Enable IIS Smooth Streaming protocol</a:t>
            </a:r>
            <a:endParaRPr lang="en-US" sz="4000" dirty="0"/>
          </a:p>
        </p:txBody>
      </p:sp>
      <p:sp>
        <p:nvSpPr>
          <p:cNvPr id="3" name="Content Placeholder 2"/>
          <p:cNvSpPr>
            <a:spLocks noGrp="1"/>
          </p:cNvSpPr>
          <p:nvPr>
            <p:ph idx="1"/>
          </p:nvPr>
        </p:nvSpPr>
        <p:spPr>
          <a:xfrm>
            <a:off x="519114" y="1905000"/>
            <a:ext cx="11149011" cy="4608954"/>
          </a:xfrm>
        </p:spPr>
        <p:txBody>
          <a:bodyPr/>
          <a:lstStyle/>
          <a:p>
            <a:pPr marL="1828800" marR="0" indent="-1828800">
              <a:lnSpc>
                <a:spcPct val="115000"/>
              </a:lnSpc>
              <a:spcBef>
                <a:spcPts val="0"/>
              </a:spcBef>
              <a:spcAft>
                <a:spcPts val="0"/>
              </a:spcAft>
            </a:pPr>
            <a:r>
              <a:rPr lang="en-US" sz="3200" dirty="0">
                <a:latin typeface="Segoe UI Light" pitchFamily="34" charset="0"/>
                <a:cs typeface="Segoe UI Light" pitchFamily="34" charset="0"/>
              </a:rPr>
              <a:t>Step </a:t>
            </a:r>
            <a:r>
              <a:rPr lang="en-US" sz="3200" dirty="0" smtClean="0">
                <a:latin typeface="Segoe UI Light" pitchFamily="34" charset="0"/>
                <a:cs typeface="Segoe UI Light" pitchFamily="34" charset="0"/>
              </a:rPr>
              <a:t>1: 	Register </a:t>
            </a:r>
            <a:r>
              <a:rPr lang="en-US" sz="3200" dirty="0">
                <a:latin typeface="Segoe UI Light" pitchFamily="34" charset="0"/>
                <a:cs typeface="Segoe UI Light" pitchFamily="34" charset="0"/>
              </a:rPr>
              <a:t>the </a:t>
            </a:r>
            <a:r>
              <a:rPr lang="en-US" sz="3200" dirty="0" err="1">
                <a:latin typeface="Segoe UI Light" pitchFamily="34" charset="0"/>
                <a:cs typeface="Segoe UI Light" pitchFamily="34" charset="0"/>
              </a:rPr>
              <a:t>dll</a:t>
            </a:r>
            <a:r>
              <a:rPr lang="en-US" sz="3200" dirty="0">
                <a:latin typeface="Segoe UI Light" pitchFamily="34" charset="0"/>
                <a:cs typeface="Segoe UI Light" pitchFamily="34" charset="0"/>
              </a:rPr>
              <a:t> in the </a:t>
            </a:r>
            <a:r>
              <a:rPr lang="en-US" sz="3200" dirty="0" smtClean="0">
                <a:latin typeface="Segoe UI Light" pitchFamily="34" charset="0"/>
                <a:cs typeface="Segoe UI Light" pitchFamily="34" charset="0"/>
              </a:rPr>
              <a:t>extensions section of the </a:t>
            </a:r>
            <a:r>
              <a:rPr lang="en-US" sz="3200" dirty="0" err="1">
                <a:latin typeface="Segoe UI Light" pitchFamily="34" charset="0"/>
                <a:cs typeface="Segoe UI Light" pitchFamily="34" charset="0"/>
              </a:rPr>
              <a:t>package.appxmanifest</a:t>
            </a:r>
            <a:r>
              <a:rPr lang="en-US" sz="3200" dirty="0">
                <a:latin typeface="Segoe UI Light" pitchFamily="34" charset="0"/>
                <a:cs typeface="Segoe UI Light" pitchFamily="34" charset="0"/>
              </a:rPr>
              <a:t> </a:t>
            </a:r>
            <a:r>
              <a:rPr lang="en-US" sz="3200" dirty="0" smtClean="0">
                <a:latin typeface="Segoe UI Light" pitchFamily="34" charset="0"/>
                <a:cs typeface="Segoe UI Light" pitchFamily="34" charset="0"/>
              </a:rPr>
              <a:t>file</a:t>
            </a:r>
          </a:p>
          <a:p>
            <a:pPr marR="0">
              <a:lnSpc>
                <a:spcPct val="115000"/>
              </a:lnSpc>
              <a:spcBef>
                <a:spcPts val="0"/>
              </a:spcBef>
              <a:spcAft>
                <a:spcPts val="0"/>
              </a:spcAft>
            </a:pPr>
            <a:r>
              <a:rPr lang="en-US" sz="1800" dirty="0" smtClean="0">
                <a:solidFill>
                  <a:srgbClr val="0000FF"/>
                </a:solidFill>
                <a:highlight>
                  <a:srgbClr val="FFFFFF"/>
                </a:highlight>
                <a:latin typeface="Consolas"/>
                <a:ea typeface="Calibri"/>
                <a:cs typeface="Times New Roman"/>
              </a:rPr>
              <a:t>…</a:t>
            </a:r>
          </a:p>
          <a:p>
            <a:pPr marR="0">
              <a:lnSpc>
                <a:spcPct val="115000"/>
              </a:lnSpc>
              <a:spcBef>
                <a:spcPts val="0"/>
              </a:spcBef>
              <a:spcAft>
                <a:spcPts val="0"/>
              </a:spcAft>
            </a:pPr>
            <a:r>
              <a:rPr lang="en-US" sz="1800" dirty="0" smtClean="0">
                <a:solidFill>
                  <a:srgbClr val="0000FF"/>
                </a:solidFill>
                <a:highlight>
                  <a:srgbClr val="FFFFFF"/>
                </a:highlight>
                <a:latin typeface="Consolas"/>
                <a:ea typeface="Calibri"/>
                <a:cs typeface="Times New Roman"/>
              </a:rPr>
              <a:t>&lt;</a:t>
            </a:r>
            <a:r>
              <a:rPr lang="en-US" sz="1800" dirty="0">
                <a:solidFill>
                  <a:srgbClr val="A31515"/>
                </a:solidFill>
                <a:highlight>
                  <a:srgbClr val="FFFFFF"/>
                </a:highlight>
                <a:latin typeface="Consolas"/>
                <a:ea typeface="Calibri"/>
                <a:cs typeface="Times New Roman"/>
              </a:rPr>
              <a:t>Extensions</a:t>
            </a:r>
            <a:r>
              <a:rPr lang="en-US" sz="1800" dirty="0">
                <a:solidFill>
                  <a:srgbClr val="0000FF"/>
                </a:solidFill>
                <a:highlight>
                  <a:srgbClr val="FFFFFF"/>
                </a:highlight>
                <a:latin typeface="Consolas"/>
                <a:ea typeface="Calibri"/>
                <a:cs typeface="Times New Roman"/>
              </a:rPr>
              <a:t>&gt;</a:t>
            </a:r>
            <a:endParaRPr lang="en-US" dirty="0">
              <a:latin typeface="Calibri"/>
              <a:ea typeface="Calibri"/>
              <a:cs typeface="Times New Roman"/>
            </a:endParaRPr>
          </a:p>
          <a:p>
            <a:pPr marR="0">
              <a:lnSpc>
                <a:spcPct val="115000"/>
              </a:lnSpc>
              <a:spcBef>
                <a:spcPts val="0"/>
              </a:spcBef>
              <a:spcAft>
                <a:spcPts val="0"/>
              </a:spcAft>
            </a:pPr>
            <a:r>
              <a:rPr lang="en-US" sz="1800" dirty="0">
                <a:solidFill>
                  <a:srgbClr val="0000FF"/>
                </a:solidFill>
                <a:highlight>
                  <a:srgbClr val="FFFFFF"/>
                </a:highlight>
                <a:latin typeface="Consolas"/>
                <a:ea typeface="Calibri"/>
                <a:cs typeface="Times New Roman"/>
              </a:rPr>
              <a:t>    &lt;</a:t>
            </a:r>
            <a:r>
              <a:rPr lang="en-US" sz="1800" dirty="0">
                <a:solidFill>
                  <a:srgbClr val="A31515"/>
                </a:solidFill>
                <a:highlight>
                  <a:srgbClr val="FFFFFF"/>
                </a:highlight>
                <a:latin typeface="Consolas"/>
                <a:ea typeface="Calibri"/>
                <a:cs typeface="Times New Roman"/>
              </a:rPr>
              <a:t>Extension</a:t>
            </a:r>
            <a:r>
              <a:rPr lang="en-US" sz="1800" dirty="0">
                <a:solidFill>
                  <a:srgbClr val="0000FF"/>
                </a:solidFill>
                <a:highlight>
                  <a:srgbClr val="FFFFFF"/>
                </a:highlight>
                <a:latin typeface="Consolas"/>
                <a:ea typeface="Calibri"/>
                <a:cs typeface="Times New Roman"/>
              </a:rPr>
              <a:t> </a:t>
            </a:r>
            <a:r>
              <a:rPr lang="en-US" sz="1800" dirty="0">
                <a:solidFill>
                  <a:srgbClr val="FF0000"/>
                </a:solidFill>
                <a:highlight>
                  <a:srgbClr val="FFFFFF"/>
                </a:highlight>
                <a:latin typeface="Consolas"/>
                <a:ea typeface="Calibri"/>
                <a:cs typeface="Times New Roman"/>
              </a:rPr>
              <a:t>Category</a:t>
            </a:r>
            <a:r>
              <a:rPr lang="en-US" sz="1800" dirty="0">
                <a:solidFill>
                  <a:srgbClr val="0000FF"/>
                </a:solidFill>
                <a:highlight>
                  <a:srgbClr val="FFFFFF"/>
                </a:highlight>
                <a:latin typeface="Consolas"/>
                <a:ea typeface="Calibri"/>
                <a:cs typeface="Times New Roman"/>
              </a:rPr>
              <a:t>=</a:t>
            </a:r>
            <a:r>
              <a:rPr lang="en-US" sz="1800" dirty="0">
                <a:solidFill>
                  <a:srgbClr val="000000"/>
                </a:solidFill>
                <a:highlight>
                  <a:srgbClr val="FFFFFF"/>
                </a:highlight>
                <a:latin typeface="Consolas"/>
                <a:ea typeface="Calibri"/>
                <a:cs typeface="Times New Roman"/>
              </a:rPr>
              <a:t>"</a:t>
            </a:r>
            <a:r>
              <a:rPr lang="en-US" sz="1800" dirty="0" err="1">
                <a:solidFill>
                  <a:srgbClr val="0000FF"/>
                </a:solidFill>
                <a:highlight>
                  <a:srgbClr val="FFFFFF"/>
                </a:highlight>
                <a:latin typeface="Consolas"/>
                <a:ea typeface="Calibri"/>
                <a:cs typeface="Times New Roman"/>
              </a:rPr>
              <a:t>windows.activatableClass.inProcessServer</a:t>
            </a:r>
            <a:r>
              <a:rPr lang="en-US" sz="1800" dirty="0">
                <a:solidFill>
                  <a:srgbClr val="000000"/>
                </a:solidFill>
                <a:highlight>
                  <a:srgbClr val="FFFFFF"/>
                </a:highlight>
                <a:latin typeface="Consolas"/>
                <a:ea typeface="Calibri"/>
                <a:cs typeface="Times New Roman"/>
              </a:rPr>
              <a:t>"</a:t>
            </a:r>
            <a:r>
              <a:rPr lang="en-US" sz="1800" dirty="0">
                <a:solidFill>
                  <a:srgbClr val="0000FF"/>
                </a:solidFill>
                <a:highlight>
                  <a:srgbClr val="FFFFFF"/>
                </a:highlight>
                <a:latin typeface="Consolas"/>
                <a:ea typeface="Calibri"/>
                <a:cs typeface="Times New Roman"/>
              </a:rPr>
              <a:t>&gt;</a:t>
            </a:r>
            <a:endParaRPr lang="en-US" dirty="0">
              <a:latin typeface="Calibri"/>
              <a:ea typeface="Calibri"/>
              <a:cs typeface="Times New Roman"/>
            </a:endParaRPr>
          </a:p>
          <a:p>
            <a:pPr marR="0">
              <a:lnSpc>
                <a:spcPct val="115000"/>
              </a:lnSpc>
              <a:spcBef>
                <a:spcPts val="0"/>
              </a:spcBef>
              <a:spcAft>
                <a:spcPts val="0"/>
              </a:spcAft>
            </a:pPr>
            <a:r>
              <a:rPr lang="en-US" sz="1800" dirty="0">
                <a:solidFill>
                  <a:srgbClr val="0000FF"/>
                </a:solidFill>
                <a:highlight>
                  <a:srgbClr val="FFFFFF"/>
                </a:highlight>
                <a:latin typeface="Consolas"/>
                <a:ea typeface="Calibri"/>
                <a:cs typeface="Times New Roman"/>
              </a:rPr>
              <a:t>      &lt;</a:t>
            </a:r>
            <a:r>
              <a:rPr lang="en-US" sz="1800" dirty="0" err="1">
                <a:solidFill>
                  <a:srgbClr val="A31515"/>
                </a:solidFill>
                <a:highlight>
                  <a:srgbClr val="FFFFFF"/>
                </a:highlight>
                <a:latin typeface="Consolas"/>
                <a:ea typeface="Calibri"/>
                <a:cs typeface="Times New Roman"/>
              </a:rPr>
              <a:t>InProcessServer</a:t>
            </a:r>
            <a:r>
              <a:rPr lang="en-US" sz="1800" dirty="0">
                <a:solidFill>
                  <a:srgbClr val="0000FF"/>
                </a:solidFill>
                <a:highlight>
                  <a:srgbClr val="FFFFFF"/>
                </a:highlight>
                <a:latin typeface="Consolas"/>
                <a:ea typeface="Calibri"/>
                <a:cs typeface="Times New Roman"/>
              </a:rPr>
              <a:t>&gt;</a:t>
            </a:r>
            <a:endParaRPr lang="en-US" dirty="0">
              <a:latin typeface="Calibri"/>
              <a:ea typeface="Calibri"/>
              <a:cs typeface="Times New Roman"/>
            </a:endParaRPr>
          </a:p>
          <a:p>
            <a:pPr marR="0">
              <a:lnSpc>
                <a:spcPct val="115000"/>
              </a:lnSpc>
              <a:spcBef>
                <a:spcPts val="0"/>
              </a:spcBef>
              <a:spcAft>
                <a:spcPts val="0"/>
              </a:spcAft>
            </a:pPr>
            <a:r>
              <a:rPr lang="en-US" sz="1800" dirty="0">
                <a:solidFill>
                  <a:srgbClr val="0000FF"/>
                </a:solidFill>
                <a:highlight>
                  <a:srgbClr val="FFFFFF"/>
                </a:highlight>
                <a:latin typeface="Consolas"/>
                <a:ea typeface="Calibri"/>
                <a:cs typeface="Times New Roman"/>
              </a:rPr>
              <a:t>        &lt;</a:t>
            </a:r>
            <a:r>
              <a:rPr lang="en-US" sz="1800" dirty="0">
                <a:solidFill>
                  <a:srgbClr val="A31515"/>
                </a:solidFill>
                <a:highlight>
                  <a:srgbClr val="FFFFFF"/>
                </a:highlight>
                <a:latin typeface="Consolas"/>
                <a:ea typeface="Calibri"/>
                <a:cs typeface="Times New Roman"/>
              </a:rPr>
              <a:t>Path</a:t>
            </a:r>
            <a:r>
              <a:rPr lang="en-US" sz="1800" dirty="0">
                <a:solidFill>
                  <a:srgbClr val="0000FF"/>
                </a:solidFill>
                <a:highlight>
                  <a:srgbClr val="FFFFFF"/>
                </a:highlight>
                <a:latin typeface="Consolas"/>
                <a:ea typeface="Calibri"/>
                <a:cs typeface="Times New Roman"/>
              </a:rPr>
              <a:t>&gt;</a:t>
            </a:r>
            <a:r>
              <a:rPr lang="en-US" sz="1800" dirty="0">
                <a:solidFill>
                  <a:srgbClr val="000000"/>
                </a:solidFill>
                <a:highlight>
                  <a:srgbClr val="FFFFFF"/>
                </a:highlight>
                <a:latin typeface="Consolas"/>
                <a:ea typeface="Calibri"/>
                <a:cs typeface="Times New Roman"/>
              </a:rPr>
              <a:t>SSMFPluginM.dll</a:t>
            </a:r>
            <a:r>
              <a:rPr lang="en-US" sz="1800" dirty="0">
                <a:solidFill>
                  <a:srgbClr val="0000FF"/>
                </a:solidFill>
                <a:highlight>
                  <a:srgbClr val="FFFFFF"/>
                </a:highlight>
                <a:latin typeface="Consolas"/>
                <a:ea typeface="Calibri"/>
                <a:cs typeface="Times New Roman"/>
              </a:rPr>
              <a:t>&lt;/</a:t>
            </a:r>
            <a:r>
              <a:rPr lang="en-US" sz="1800" dirty="0">
                <a:solidFill>
                  <a:srgbClr val="A31515"/>
                </a:solidFill>
                <a:highlight>
                  <a:srgbClr val="FFFFFF"/>
                </a:highlight>
                <a:latin typeface="Consolas"/>
                <a:ea typeface="Calibri"/>
                <a:cs typeface="Times New Roman"/>
              </a:rPr>
              <a:t>Path</a:t>
            </a:r>
            <a:r>
              <a:rPr lang="en-US" sz="1800" dirty="0">
                <a:solidFill>
                  <a:srgbClr val="0000FF"/>
                </a:solidFill>
                <a:highlight>
                  <a:srgbClr val="FFFFFF"/>
                </a:highlight>
                <a:latin typeface="Consolas"/>
                <a:ea typeface="Calibri"/>
                <a:cs typeface="Times New Roman"/>
              </a:rPr>
              <a:t>&gt;</a:t>
            </a:r>
            <a:endParaRPr lang="en-US" dirty="0">
              <a:latin typeface="Calibri"/>
              <a:ea typeface="Calibri"/>
              <a:cs typeface="Times New Roman"/>
            </a:endParaRPr>
          </a:p>
          <a:p>
            <a:pPr marR="0">
              <a:lnSpc>
                <a:spcPct val="115000"/>
              </a:lnSpc>
              <a:spcBef>
                <a:spcPts val="0"/>
              </a:spcBef>
              <a:spcAft>
                <a:spcPts val="0"/>
              </a:spcAft>
            </a:pPr>
            <a:r>
              <a:rPr lang="en-US" sz="1800" dirty="0">
                <a:solidFill>
                  <a:srgbClr val="0000FF"/>
                </a:solidFill>
                <a:highlight>
                  <a:srgbClr val="FFFFFF"/>
                </a:highlight>
                <a:latin typeface="Consolas"/>
                <a:ea typeface="Calibri"/>
                <a:cs typeface="Times New Roman"/>
              </a:rPr>
              <a:t>        &lt;</a:t>
            </a:r>
            <a:r>
              <a:rPr lang="en-US" sz="1800" dirty="0" err="1">
                <a:solidFill>
                  <a:srgbClr val="A31515"/>
                </a:solidFill>
                <a:highlight>
                  <a:srgbClr val="FFFFFF"/>
                </a:highlight>
                <a:latin typeface="Consolas"/>
                <a:ea typeface="Calibri"/>
                <a:cs typeface="Times New Roman"/>
              </a:rPr>
              <a:t>ActivatableClass</a:t>
            </a:r>
            <a:r>
              <a:rPr lang="en-US" sz="1800" dirty="0">
                <a:solidFill>
                  <a:srgbClr val="0000FF"/>
                </a:solidFill>
                <a:highlight>
                  <a:srgbClr val="FFFFFF"/>
                </a:highlight>
                <a:latin typeface="Consolas"/>
                <a:ea typeface="Calibri"/>
                <a:cs typeface="Times New Roman"/>
              </a:rPr>
              <a:t> </a:t>
            </a:r>
            <a:r>
              <a:rPr lang="en-US" sz="1800" dirty="0" err="1">
                <a:solidFill>
                  <a:srgbClr val="FF0000"/>
                </a:solidFill>
                <a:highlight>
                  <a:srgbClr val="FFFFFF"/>
                </a:highlight>
                <a:latin typeface="Consolas"/>
                <a:ea typeface="Calibri"/>
                <a:cs typeface="Times New Roman"/>
              </a:rPr>
              <a:t>ActivatableClassId</a:t>
            </a:r>
            <a:r>
              <a:rPr lang="en-US" sz="1800" dirty="0">
                <a:solidFill>
                  <a:srgbClr val="0000FF"/>
                </a:solidFill>
                <a:highlight>
                  <a:srgbClr val="FFFFFF"/>
                </a:highlight>
                <a:latin typeface="Consolas"/>
                <a:ea typeface="Calibri"/>
                <a:cs typeface="Times New Roman"/>
              </a:rPr>
              <a:t>=</a:t>
            </a:r>
            <a:r>
              <a:rPr lang="en-US" sz="1800" dirty="0">
                <a:solidFill>
                  <a:srgbClr val="000000"/>
                </a:solidFill>
                <a:highlight>
                  <a:srgbClr val="FFFFFF"/>
                </a:highlight>
                <a:latin typeface="Consolas"/>
                <a:ea typeface="Calibri"/>
                <a:cs typeface="Times New Roman"/>
              </a:rPr>
              <a:t>"</a:t>
            </a:r>
            <a:r>
              <a:rPr lang="en-US" sz="1800" dirty="0" err="1">
                <a:solidFill>
                  <a:srgbClr val="0000FF"/>
                </a:solidFill>
                <a:highlight>
                  <a:srgbClr val="FFFFFF"/>
                </a:highlight>
                <a:latin typeface="Consolas"/>
                <a:ea typeface="Calibri"/>
                <a:cs typeface="Times New Roman"/>
              </a:rPr>
              <a:t>Microsoft.IIS.SSMFByteStreamHandler</a:t>
            </a:r>
            <a:r>
              <a:rPr lang="en-US" sz="1800" dirty="0">
                <a:solidFill>
                  <a:srgbClr val="000000"/>
                </a:solidFill>
                <a:highlight>
                  <a:srgbClr val="FFFFFF"/>
                </a:highlight>
                <a:latin typeface="Consolas"/>
                <a:ea typeface="Calibri"/>
                <a:cs typeface="Times New Roman"/>
              </a:rPr>
              <a:t>"</a:t>
            </a:r>
            <a:r>
              <a:rPr lang="en-US" sz="1800" dirty="0">
                <a:solidFill>
                  <a:srgbClr val="0000FF"/>
                </a:solidFill>
                <a:highlight>
                  <a:srgbClr val="FFFFFF"/>
                </a:highlight>
                <a:latin typeface="Consolas"/>
                <a:ea typeface="Calibri"/>
                <a:cs typeface="Times New Roman"/>
              </a:rPr>
              <a:t> </a:t>
            </a:r>
            <a:r>
              <a:rPr lang="en-US" sz="1800" dirty="0" err="1">
                <a:solidFill>
                  <a:srgbClr val="FF0000"/>
                </a:solidFill>
                <a:highlight>
                  <a:srgbClr val="FFFFFF"/>
                </a:highlight>
                <a:latin typeface="Consolas"/>
                <a:ea typeface="Calibri"/>
                <a:cs typeface="Times New Roman"/>
              </a:rPr>
              <a:t>ThreadingModel</a:t>
            </a:r>
            <a:r>
              <a:rPr lang="en-US" sz="1800" dirty="0">
                <a:solidFill>
                  <a:srgbClr val="0000FF"/>
                </a:solidFill>
                <a:highlight>
                  <a:srgbClr val="FFFFFF"/>
                </a:highlight>
                <a:latin typeface="Consolas"/>
                <a:ea typeface="Calibri"/>
                <a:cs typeface="Times New Roman"/>
              </a:rPr>
              <a:t>=</a:t>
            </a:r>
            <a:r>
              <a:rPr lang="en-US" sz="1800" dirty="0">
                <a:solidFill>
                  <a:srgbClr val="000000"/>
                </a:solidFill>
                <a:highlight>
                  <a:srgbClr val="FFFFFF"/>
                </a:highlight>
                <a:latin typeface="Consolas"/>
                <a:ea typeface="Calibri"/>
                <a:cs typeface="Times New Roman"/>
              </a:rPr>
              <a:t>"</a:t>
            </a:r>
            <a:r>
              <a:rPr lang="en-US" sz="1800" dirty="0">
                <a:solidFill>
                  <a:srgbClr val="0000FF"/>
                </a:solidFill>
                <a:highlight>
                  <a:srgbClr val="FFFFFF"/>
                </a:highlight>
                <a:latin typeface="Consolas"/>
                <a:ea typeface="Calibri"/>
                <a:cs typeface="Times New Roman"/>
              </a:rPr>
              <a:t>both</a:t>
            </a:r>
            <a:r>
              <a:rPr lang="en-US" sz="1800" dirty="0">
                <a:solidFill>
                  <a:srgbClr val="000000"/>
                </a:solidFill>
                <a:highlight>
                  <a:srgbClr val="FFFFFF"/>
                </a:highlight>
                <a:latin typeface="Consolas"/>
                <a:ea typeface="Calibri"/>
                <a:cs typeface="Times New Roman"/>
              </a:rPr>
              <a:t>"</a:t>
            </a:r>
            <a:r>
              <a:rPr lang="en-US" sz="1800" dirty="0">
                <a:solidFill>
                  <a:srgbClr val="0000FF"/>
                </a:solidFill>
                <a:highlight>
                  <a:srgbClr val="FFFFFF"/>
                </a:highlight>
                <a:latin typeface="Consolas"/>
                <a:ea typeface="Calibri"/>
                <a:cs typeface="Times New Roman"/>
              </a:rPr>
              <a:t> /&gt;</a:t>
            </a:r>
            <a:endParaRPr lang="en-US" dirty="0">
              <a:latin typeface="Calibri"/>
              <a:ea typeface="Calibri"/>
              <a:cs typeface="Times New Roman"/>
            </a:endParaRPr>
          </a:p>
          <a:p>
            <a:pPr marR="0">
              <a:lnSpc>
                <a:spcPct val="115000"/>
              </a:lnSpc>
              <a:spcBef>
                <a:spcPts val="0"/>
              </a:spcBef>
              <a:spcAft>
                <a:spcPts val="0"/>
              </a:spcAft>
            </a:pPr>
            <a:r>
              <a:rPr lang="en-US" sz="1800" dirty="0">
                <a:solidFill>
                  <a:srgbClr val="0000FF"/>
                </a:solidFill>
                <a:highlight>
                  <a:srgbClr val="FFFFFF"/>
                </a:highlight>
                <a:latin typeface="Consolas"/>
                <a:ea typeface="Calibri"/>
                <a:cs typeface="Times New Roman"/>
              </a:rPr>
              <a:t>      &lt;/</a:t>
            </a:r>
            <a:r>
              <a:rPr lang="en-US" sz="1800" dirty="0" err="1">
                <a:solidFill>
                  <a:srgbClr val="A31515"/>
                </a:solidFill>
                <a:highlight>
                  <a:srgbClr val="FFFFFF"/>
                </a:highlight>
                <a:latin typeface="Consolas"/>
                <a:ea typeface="Calibri"/>
                <a:cs typeface="Times New Roman"/>
              </a:rPr>
              <a:t>InProcessServer</a:t>
            </a:r>
            <a:r>
              <a:rPr lang="en-US" sz="1800" dirty="0">
                <a:solidFill>
                  <a:srgbClr val="0000FF"/>
                </a:solidFill>
                <a:highlight>
                  <a:srgbClr val="FFFFFF"/>
                </a:highlight>
                <a:latin typeface="Consolas"/>
                <a:ea typeface="Calibri"/>
                <a:cs typeface="Times New Roman"/>
              </a:rPr>
              <a:t>&gt;</a:t>
            </a:r>
            <a:endParaRPr lang="en-US" dirty="0">
              <a:latin typeface="Calibri"/>
              <a:ea typeface="Calibri"/>
              <a:cs typeface="Times New Roman"/>
            </a:endParaRPr>
          </a:p>
          <a:p>
            <a:pPr marR="0">
              <a:lnSpc>
                <a:spcPct val="115000"/>
              </a:lnSpc>
              <a:spcBef>
                <a:spcPts val="0"/>
              </a:spcBef>
              <a:spcAft>
                <a:spcPts val="0"/>
              </a:spcAft>
            </a:pPr>
            <a:r>
              <a:rPr lang="en-US" sz="1800" dirty="0">
                <a:solidFill>
                  <a:srgbClr val="0000FF"/>
                </a:solidFill>
                <a:highlight>
                  <a:srgbClr val="FFFFFF"/>
                </a:highlight>
                <a:latin typeface="Consolas"/>
                <a:ea typeface="Calibri"/>
                <a:cs typeface="Times New Roman"/>
              </a:rPr>
              <a:t>    &lt;/</a:t>
            </a:r>
            <a:r>
              <a:rPr lang="en-US" sz="1800" dirty="0">
                <a:solidFill>
                  <a:srgbClr val="A31515"/>
                </a:solidFill>
                <a:highlight>
                  <a:srgbClr val="FFFFFF"/>
                </a:highlight>
                <a:latin typeface="Consolas"/>
                <a:ea typeface="Calibri"/>
                <a:cs typeface="Times New Roman"/>
              </a:rPr>
              <a:t>Extension</a:t>
            </a:r>
            <a:r>
              <a:rPr lang="en-US" sz="1800" dirty="0">
                <a:solidFill>
                  <a:srgbClr val="0000FF"/>
                </a:solidFill>
                <a:highlight>
                  <a:srgbClr val="FFFFFF"/>
                </a:highlight>
                <a:latin typeface="Consolas"/>
                <a:ea typeface="Calibri"/>
                <a:cs typeface="Times New Roman"/>
              </a:rPr>
              <a:t>&gt;</a:t>
            </a:r>
            <a:endParaRPr lang="en-US" dirty="0">
              <a:latin typeface="Calibri"/>
              <a:ea typeface="Calibri"/>
              <a:cs typeface="Times New Roman"/>
            </a:endParaRPr>
          </a:p>
          <a:p>
            <a:r>
              <a:rPr lang="en-US" sz="1800" dirty="0" smtClean="0">
                <a:solidFill>
                  <a:srgbClr val="0000FF"/>
                </a:solidFill>
                <a:highlight>
                  <a:srgbClr val="FFFFFF"/>
                </a:highlight>
                <a:latin typeface="Consolas"/>
                <a:ea typeface="Calibri"/>
              </a:rPr>
              <a:t>&lt;/</a:t>
            </a:r>
            <a:r>
              <a:rPr lang="en-US" sz="1800" dirty="0">
                <a:solidFill>
                  <a:srgbClr val="A31515"/>
                </a:solidFill>
                <a:highlight>
                  <a:srgbClr val="FFFFFF"/>
                </a:highlight>
                <a:latin typeface="Consolas"/>
                <a:ea typeface="Calibri"/>
              </a:rPr>
              <a:t>Extensions</a:t>
            </a:r>
            <a:r>
              <a:rPr lang="en-US" sz="1800" dirty="0" smtClean="0">
                <a:solidFill>
                  <a:srgbClr val="0000FF"/>
                </a:solidFill>
                <a:highlight>
                  <a:srgbClr val="FFFFFF"/>
                </a:highlight>
                <a:latin typeface="Consolas"/>
                <a:ea typeface="Calibri"/>
              </a:rPr>
              <a:t>&gt;</a:t>
            </a:r>
          </a:p>
          <a:p>
            <a:r>
              <a:rPr lang="en-US" sz="1800" dirty="0">
                <a:solidFill>
                  <a:srgbClr val="0000FF"/>
                </a:solidFill>
                <a:highlight>
                  <a:srgbClr val="FFFFFF"/>
                </a:highlight>
                <a:latin typeface="Consolas"/>
              </a:rPr>
              <a:t>	</a:t>
            </a:r>
            <a:r>
              <a:rPr lang="en-US" sz="1800" dirty="0" smtClean="0">
                <a:solidFill>
                  <a:srgbClr val="0000FF"/>
                </a:solidFill>
                <a:highlight>
                  <a:srgbClr val="FFFFFF"/>
                </a:highlight>
                <a:latin typeface="Consolas"/>
              </a:rPr>
              <a:t>…</a:t>
            </a:r>
            <a:endParaRPr lang="en-US" sz="1800" dirty="0"/>
          </a:p>
        </p:txBody>
      </p:sp>
      <p:sp>
        <p:nvSpPr>
          <p:cNvPr id="4" name="Rectangle 3"/>
          <p:cNvSpPr/>
          <p:nvPr/>
        </p:nvSpPr>
        <p:spPr bwMode="auto">
          <a:xfrm>
            <a:off x="1378421" y="4271748"/>
            <a:ext cx="3794077" cy="354842"/>
          </a:xfrm>
          <a:prstGeom prst="rect">
            <a:avLst/>
          </a:prstGeom>
          <a:noFill/>
          <a:ln w="25400">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Rectangle 4"/>
          <p:cNvSpPr/>
          <p:nvPr/>
        </p:nvSpPr>
        <p:spPr bwMode="auto">
          <a:xfrm>
            <a:off x="3643952" y="4599294"/>
            <a:ext cx="7192370" cy="354842"/>
          </a:xfrm>
          <a:prstGeom prst="rect">
            <a:avLst/>
          </a:prstGeom>
          <a:noFill/>
          <a:ln w="25400">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44171930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1"/>
            <a:ext cx="11149013" cy="553998"/>
          </a:xfrm>
        </p:spPr>
        <p:txBody>
          <a:bodyPr/>
          <a:lstStyle/>
          <a:p>
            <a:r>
              <a:rPr lang="en-US" sz="4000" dirty="0"/>
              <a:t>Example: Enable IIS </a:t>
            </a:r>
            <a:r>
              <a:rPr lang="en-US" sz="4000" dirty="0" smtClean="0"/>
              <a:t>Smooth Streaming </a:t>
            </a:r>
            <a:r>
              <a:rPr lang="en-US" sz="4000" dirty="0"/>
              <a:t>protocol</a:t>
            </a:r>
          </a:p>
        </p:txBody>
      </p:sp>
      <p:sp>
        <p:nvSpPr>
          <p:cNvPr id="3" name="Content Placeholder 2"/>
          <p:cNvSpPr>
            <a:spLocks noGrp="1"/>
          </p:cNvSpPr>
          <p:nvPr>
            <p:ph idx="1"/>
          </p:nvPr>
        </p:nvSpPr>
        <p:spPr>
          <a:xfrm>
            <a:off x="519114" y="1905000"/>
            <a:ext cx="11149011" cy="4622804"/>
          </a:xfrm>
        </p:spPr>
        <p:txBody>
          <a:bodyPr/>
          <a:lstStyle/>
          <a:p>
            <a:pPr marL="1828800" marR="0" indent="-1828800">
              <a:lnSpc>
                <a:spcPct val="115000"/>
              </a:lnSpc>
              <a:spcBef>
                <a:spcPts val="0"/>
              </a:spcBef>
              <a:spcAft>
                <a:spcPts val="0"/>
              </a:spcAft>
            </a:pPr>
            <a:r>
              <a:rPr lang="en-US" sz="3200" dirty="0">
                <a:latin typeface="Segoe UI Light" pitchFamily="34" charset="0"/>
                <a:cs typeface="Segoe UI Light" pitchFamily="34" charset="0"/>
              </a:rPr>
              <a:t>Step 2</a:t>
            </a:r>
            <a:r>
              <a:rPr lang="en-US" sz="3200" dirty="0" smtClean="0">
                <a:latin typeface="Segoe UI Light" pitchFamily="34" charset="0"/>
                <a:cs typeface="Segoe UI Light" pitchFamily="34" charset="0"/>
              </a:rPr>
              <a:t>: 	In your app, register the BSH for a certain extension/mime-type</a:t>
            </a:r>
          </a:p>
          <a:p>
            <a:pPr marR="0">
              <a:lnSpc>
                <a:spcPct val="115000"/>
              </a:lnSpc>
              <a:spcBef>
                <a:spcPts val="0"/>
              </a:spcBef>
              <a:spcAft>
                <a:spcPts val="0"/>
              </a:spcAft>
            </a:pPr>
            <a:r>
              <a:rPr lang="en-US" sz="1800" dirty="0" smtClean="0">
                <a:solidFill>
                  <a:srgbClr val="0000FF"/>
                </a:solidFill>
                <a:highlight>
                  <a:srgbClr val="FFFFFF"/>
                </a:highlight>
                <a:latin typeface="Consolas"/>
                <a:ea typeface="Calibri"/>
                <a:cs typeface="Times New Roman"/>
              </a:rPr>
              <a:t>…</a:t>
            </a:r>
          </a:p>
          <a:p>
            <a:pPr marR="0">
              <a:lnSpc>
                <a:spcPct val="115000"/>
              </a:lnSpc>
              <a:spcBef>
                <a:spcPts val="0"/>
              </a:spcBef>
              <a:spcAft>
                <a:spcPts val="0"/>
              </a:spcAft>
            </a:pPr>
            <a:r>
              <a:rPr lang="en-US" sz="1800" dirty="0" err="1">
                <a:solidFill>
                  <a:srgbClr val="0000FF"/>
                </a:solidFill>
                <a:highlight>
                  <a:srgbClr val="FFFFFF"/>
                </a:highlight>
                <a:latin typeface="Consolas"/>
                <a:ea typeface="Calibri"/>
                <a:cs typeface="Times New Roman"/>
              </a:rPr>
              <a:t>var</a:t>
            </a:r>
            <a:r>
              <a:rPr lang="en-US" sz="1800" dirty="0">
                <a:solidFill>
                  <a:srgbClr val="000000"/>
                </a:solidFill>
                <a:highlight>
                  <a:srgbClr val="FFFFFF"/>
                </a:highlight>
                <a:latin typeface="Consolas"/>
                <a:ea typeface="Calibri"/>
                <a:cs typeface="Times New Roman"/>
              </a:rPr>
              <a:t> plugins </a:t>
            </a:r>
            <a:r>
              <a:rPr lang="en-US" sz="1800" dirty="0">
                <a:solidFill>
                  <a:srgbClr val="008080"/>
                </a:solidFill>
                <a:highlight>
                  <a:srgbClr val="FFFFFF"/>
                </a:highlight>
                <a:latin typeface="Consolas"/>
                <a:ea typeface="Calibri"/>
                <a:cs typeface="Times New Roman"/>
              </a:rPr>
              <a:t>=</a:t>
            </a:r>
            <a:r>
              <a:rPr lang="en-US" sz="1800" dirty="0">
                <a:solidFill>
                  <a:srgbClr val="000000"/>
                </a:solidFill>
                <a:highlight>
                  <a:srgbClr val="FFFFFF"/>
                </a:highlight>
                <a:latin typeface="Consolas"/>
                <a:ea typeface="Calibri"/>
                <a:cs typeface="Times New Roman"/>
              </a:rPr>
              <a:t> </a:t>
            </a:r>
            <a:r>
              <a:rPr lang="en-US" sz="1800" dirty="0">
                <a:solidFill>
                  <a:srgbClr val="0000FF"/>
                </a:solidFill>
                <a:highlight>
                  <a:srgbClr val="FFFFFF"/>
                </a:highlight>
                <a:latin typeface="Consolas"/>
                <a:ea typeface="Calibri"/>
                <a:cs typeface="Times New Roman"/>
              </a:rPr>
              <a:t>new</a:t>
            </a:r>
            <a:r>
              <a:rPr lang="en-US" sz="1800" dirty="0">
                <a:solidFill>
                  <a:srgbClr val="000000"/>
                </a:solidFill>
                <a:highlight>
                  <a:srgbClr val="FFFFFF"/>
                </a:highlight>
                <a:latin typeface="Consolas"/>
                <a:ea typeface="Calibri"/>
                <a:cs typeface="Times New Roman"/>
              </a:rPr>
              <a:t> </a:t>
            </a:r>
            <a:r>
              <a:rPr lang="en-US" sz="1800" dirty="0" err="1">
                <a:solidFill>
                  <a:srgbClr val="000000"/>
                </a:solidFill>
                <a:highlight>
                  <a:srgbClr val="FFFFFF"/>
                </a:highlight>
                <a:latin typeface="Consolas"/>
                <a:ea typeface="Calibri"/>
                <a:cs typeface="Times New Roman"/>
              </a:rPr>
              <a:t>Windows</a:t>
            </a:r>
            <a:r>
              <a:rPr lang="en-US" sz="1800" dirty="0" err="1">
                <a:solidFill>
                  <a:srgbClr val="008080"/>
                </a:solidFill>
                <a:highlight>
                  <a:srgbClr val="FFFFFF"/>
                </a:highlight>
                <a:latin typeface="Consolas"/>
                <a:ea typeface="Calibri"/>
                <a:cs typeface="Times New Roman"/>
              </a:rPr>
              <a:t>.</a:t>
            </a:r>
            <a:r>
              <a:rPr lang="en-US" sz="1800" dirty="0" err="1">
                <a:solidFill>
                  <a:srgbClr val="000000"/>
                </a:solidFill>
                <a:highlight>
                  <a:srgbClr val="FFFFFF"/>
                </a:highlight>
                <a:latin typeface="Consolas"/>
                <a:ea typeface="Calibri"/>
                <a:cs typeface="Times New Roman"/>
              </a:rPr>
              <a:t>Media</a:t>
            </a:r>
            <a:r>
              <a:rPr lang="en-US" sz="1800" dirty="0" err="1">
                <a:solidFill>
                  <a:srgbClr val="008080"/>
                </a:solidFill>
                <a:highlight>
                  <a:srgbClr val="FFFFFF"/>
                </a:highlight>
                <a:latin typeface="Consolas"/>
                <a:ea typeface="Calibri"/>
                <a:cs typeface="Times New Roman"/>
              </a:rPr>
              <a:t>.</a:t>
            </a:r>
            <a:r>
              <a:rPr lang="en-US" sz="1800" dirty="0" err="1">
                <a:solidFill>
                  <a:srgbClr val="000000"/>
                </a:solidFill>
                <a:highlight>
                  <a:srgbClr val="FFFFFF"/>
                </a:highlight>
                <a:latin typeface="Consolas"/>
                <a:ea typeface="Calibri"/>
                <a:cs typeface="Times New Roman"/>
              </a:rPr>
              <a:t>MediaExtensionManager</a:t>
            </a:r>
            <a:r>
              <a:rPr lang="en-US" sz="1800" dirty="0">
                <a:solidFill>
                  <a:srgbClr val="008080"/>
                </a:solidFill>
                <a:highlight>
                  <a:srgbClr val="FFFFFF"/>
                </a:highlight>
                <a:latin typeface="Consolas"/>
                <a:ea typeface="Calibri"/>
                <a:cs typeface="Times New Roman"/>
              </a:rPr>
              <a:t>();</a:t>
            </a:r>
            <a:endParaRPr lang="en-US" sz="1800" dirty="0">
              <a:latin typeface="Calibri"/>
              <a:ea typeface="Calibri"/>
              <a:cs typeface="Times New Roman"/>
            </a:endParaRPr>
          </a:p>
          <a:p>
            <a:pPr marR="0">
              <a:lnSpc>
                <a:spcPct val="115000"/>
              </a:lnSpc>
              <a:spcBef>
                <a:spcPts val="0"/>
              </a:spcBef>
              <a:spcAft>
                <a:spcPts val="0"/>
              </a:spcAft>
            </a:pPr>
            <a:r>
              <a:rPr lang="en-US" sz="1800" dirty="0">
                <a:solidFill>
                  <a:srgbClr val="0000FF"/>
                </a:solidFill>
                <a:highlight>
                  <a:srgbClr val="FFFFFF"/>
                </a:highlight>
                <a:latin typeface="Consolas"/>
                <a:ea typeface="Calibri"/>
                <a:cs typeface="Times New Roman"/>
              </a:rPr>
              <a:t>try</a:t>
            </a:r>
            <a:r>
              <a:rPr lang="en-US" sz="1800" dirty="0">
                <a:solidFill>
                  <a:srgbClr val="000000"/>
                </a:solidFill>
                <a:highlight>
                  <a:srgbClr val="FFFFFF"/>
                </a:highlight>
                <a:latin typeface="Consolas"/>
                <a:ea typeface="Calibri"/>
                <a:cs typeface="Times New Roman"/>
              </a:rPr>
              <a:t> </a:t>
            </a:r>
            <a:r>
              <a:rPr lang="en-US" sz="1800" dirty="0">
                <a:solidFill>
                  <a:srgbClr val="008080"/>
                </a:solidFill>
                <a:highlight>
                  <a:srgbClr val="FFFFFF"/>
                </a:highlight>
                <a:latin typeface="Consolas"/>
                <a:ea typeface="Calibri"/>
                <a:cs typeface="Times New Roman"/>
              </a:rPr>
              <a:t>{</a:t>
            </a:r>
            <a:endParaRPr lang="en-US" sz="1800" dirty="0">
              <a:latin typeface="Calibri"/>
              <a:ea typeface="Calibri"/>
              <a:cs typeface="Times New Roman"/>
            </a:endParaRPr>
          </a:p>
          <a:p>
            <a:pPr marR="0">
              <a:lnSpc>
                <a:spcPct val="115000"/>
              </a:lnSpc>
              <a:spcBef>
                <a:spcPts val="0"/>
              </a:spcBef>
              <a:spcAft>
                <a:spcPts val="0"/>
              </a:spcAft>
            </a:pPr>
            <a:r>
              <a:rPr lang="en-US" sz="1800" dirty="0">
                <a:solidFill>
                  <a:srgbClr val="000000"/>
                </a:solidFill>
                <a:highlight>
                  <a:srgbClr val="FFFFFF"/>
                </a:highlight>
                <a:latin typeface="Consolas"/>
                <a:ea typeface="Calibri"/>
                <a:cs typeface="Times New Roman"/>
              </a:rPr>
              <a:t>    </a:t>
            </a:r>
            <a:r>
              <a:rPr lang="en-US" sz="1800" dirty="0">
                <a:solidFill>
                  <a:srgbClr val="008000"/>
                </a:solidFill>
                <a:highlight>
                  <a:srgbClr val="FFFFFF"/>
                </a:highlight>
                <a:latin typeface="Consolas"/>
                <a:ea typeface="Calibri"/>
                <a:cs typeface="Times New Roman"/>
              </a:rPr>
              <a:t>// Register custom </a:t>
            </a:r>
            <a:r>
              <a:rPr lang="en-US" sz="1800" dirty="0" err="1">
                <a:solidFill>
                  <a:srgbClr val="008000"/>
                </a:solidFill>
                <a:highlight>
                  <a:srgbClr val="FFFFFF"/>
                </a:highlight>
                <a:latin typeface="Consolas"/>
                <a:ea typeface="Calibri"/>
                <a:cs typeface="Times New Roman"/>
              </a:rPr>
              <a:t>ByteStreamHandler</a:t>
            </a:r>
            <a:endParaRPr lang="en-US" sz="1800" dirty="0">
              <a:latin typeface="Calibri"/>
              <a:ea typeface="Calibri"/>
              <a:cs typeface="Times New Roman"/>
            </a:endParaRPr>
          </a:p>
          <a:p>
            <a:pPr>
              <a:lnSpc>
                <a:spcPct val="115000"/>
              </a:lnSpc>
              <a:spcBef>
                <a:spcPts val="0"/>
              </a:spcBef>
            </a:pPr>
            <a:r>
              <a:rPr lang="en-US" sz="1800" dirty="0">
                <a:solidFill>
                  <a:srgbClr val="000000"/>
                </a:solidFill>
                <a:highlight>
                  <a:srgbClr val="FFFFFF"/>
                </a:highlight>
                <a:latin typeface="Consolas"/>
                <a:ea typeface="Calibri"/>
                <a:cs typeface="Times New Roman"/>
              </a:rPr>
              <a:t>    </a:t>
            </a:r>
            <a:r>
              <a:rPr lang="en-US" sz="1800" dirty="0" err="1">
                <a:solidFill>
                  <a:srgbClr val="000000"/>
                </a:solidFill>
                <a:highlight>
                  <a:srgbClr val="FFFFFF"/>
                </a:highlight>
                <a:latin typeface="Consolas"/>
                <a:ea typeface="Calibri"/>
                <a:cs typeface="Times New Roman"/>
              </a:rPr>
              <a:t>plugins</a:t>
            </a:r>
            <a:r>
              <a:rPr lang="en-US" sz="1800" dirty="0" err="1">
                <a:solidFill>
                  <a:srgbClr val="008080"/>
                </a:solidFill>
                <a:highlight>
                  <a:srgbClr val="FFFFFF"/>
                </a:highlight>
                <a:latin typeface="Consolas"/>
                <a:ea typeface="Calibri"/>
                <a:cs typeface="Times New Roman"/>
              </a:rPr>
              <a:t>.</a:t>
            </a:r>
            <a:r>
              <a:rPr lang="en-US" sz="1800" dirty="0" err="1">
                <a:solidFill>
                  <a:srgbClr val="000000"/>
                </a:solidFill>
                <a:highlight>
                  <a:srgbClr val="FFFFFF"/>
                </a:highlight>
                <a:latin typeface="Consolas"/>
                <a:ea typeface="Calibri"/>
                <a:cs typeface="Times New Roman"/>
              </a:rPr>
              <a:t>registerByteStreamHandler</a:t>
            </a:r>
            <a:r>
              <a:rPr lang="en-US" sz="1800" dirty="0">
                <a:solidFill>
                  <a:srgbClr val="008080"/>
                </a:solidFill>
                <a:highlight>
                  <a:srgbClr val="FFFFFF"/>
                </a:highlight>
                <a:latin typeface="Consolas"/>
                <a:ea typeface="Calibri"/>
                <a:cs typeface="Times New Roman"/>
              </a:rPr>
              <a:t>(</a:t>
            </a:r>
            <a:r>
              <a:rPr lang="en-US" sz="1800" dirty="0">
                <a:solidFill>
                  <a:srgbClr val="A31515"/>
                </a:solidFill>
                <a:highlight>
                  <a:srgbClr val="FFFFFF"/>
                </a:highlight>
                <a:latin typeface="Consolas"/>
                <a:ea typeface="Calibri"/>
                <a:cs typeface="Times New Roman"/>
              </a:rPr>
              <a:t>"</a:t>
            </a:r>
            <a:r>
              <a:rPr lang="en-US" sz="1800" dirty="0" err="1">
                <a:solidFill>
                  <a:srgbClr val="A31515"/>
                </a:solidFill>
                <a:highlight>
                  <a:srgbClr val="FFFFFF"/>
                </a:highlight>
                <a:latin typeface="Consolas"/>
                <a:ea typeface="Calibri"/>
                <a:cs typeface="Times New Roman"/>
              </a:rPr>
              <a:t>Microsoft.IIS.SSMFByteStreamHandler</a:t>
            </a:r>
            <a:r>
              <a:rPr lang="en-US" sz="1800" dirty="0">
                <a:solidFill>
                  <a:srgbClr val="A31515"/>
                </a:solidFill>
                <a:highlight>
                  <a:srgbClr val="FFFFFF"/>
                </a:highlight>
                <a:latin typeface="Consolas"/>
                <a:ea typeface="Calibri"/>
                <a:cs typeface="Times New Roman"/>
              </a:rPr>
              <a:t>"</a:t>
            </a:r>
            <a:r>
              <a:rPr lang="en-US" sz="1800" dirty="0">
                <a:solidFill>
                  <a:srgbClr val="008080"/>
                </a:solidFill>
                <a:highlight>
                  <a:srgbClr val="FFFFFF"/>
                </a:highlight>
                <a:latin typeface="Consolas"/>
                <a:ea typeface="Calibri"/>
                <a:cs typeface="Times New Roman"/>
              </a:rPr>
              <a:t>,</a:t>
            </a:r>
            <a:r>
              <a:rPr lang="en-US" sz="1800" dirty="0">
                <a:solidFill>
                  <a:srgbClr val="000000"/>
                </a:solidFill>
                <a:highlight>
                  <a:srgbClr val="FFFFFF"/>
                </a:highlight>
                <a:latin typeface="Consolas"/>
                <a:ea typeface="Calibri"/>
                <a:cs typeface="Times New Roman"/>
              </a:rPr>
              <a:t> </a:t>
            </a:r>
            <a:r>
              <a:rPr lang="en-US" sz="1800" dirty="0">
                <a:solidFill>
                  <a:srgbClr val="A31515"/>
                </a:solidFill>
                <a:highlight>
                  <a:srgbClr val="FFFFFF"/>
                </a:highlight>
                <a:latin typeface="Consolas"/>
                <a:ea typeface="Calibri"/>
                <a:cs typeface="Times New Roman"/>
              </a:rPr>
              <a:t>".ism"</a:t>
            </a:r>
            <a:r>
              <a:rPr lang="en-US" sz="1800" dirty="0">
                <a:solidFill>
                  <a:srgbClr val="008080"/>
                </a:solidFill>
                <a:highlight>
                  <a:srgbClr val="FFFFFF"/>
                </a:highlight>
                <a:latin typeface="Consolas"/>
                <a:ea typeface="Calibri"/>
                <a:cs typeface="Times New Roman"/>
              </a:rPr>
              <a:t>,</a:t>
            </a:r>
            <a:r>
              <a:rPr lang="en-US" sz="1800" dirty="0">
                <a:solidFill>
                  <a:srgbClr val="000000"/>
                </a:solidFill>
                <a:highlight>
                  <a:srgbClr val="FFFFFF"/>
                </a:highlight>
                <a:latin typeface="Consolas"/>
                <a:ea typeface="Calibri"/>
                <a:cs typeface="Times New Roman"/>
              </a:rPr>
              <a:t> </a:t>
            </a:r>
            <a:r>
              <a:rPr lang="en-US" sz="1800" dirty="0">
                <a:solidFill>
                  <a:srgbClr val="A31515"/>
                </a:solidFill>
                <a:highlight>
                  <a:srgbClr val="FFFFFF"/>
                </a:highlight>
                <a:latin typeface="Consolas"/>
                <a:ea typeface="Calibri"/>
                <a:cs typeface="Times New Roman"/>
              </a:rPr>
              <a:t>"text/xml"</a:t>
            </a:r>
            <a:r>
              <a:rPr lang="en-US" sz="1800" dirty="0">
                <a:solidFill>
                  <a:srgbClr val="008080"/>
                </a:solidFill>
                <a:highlight>
                  <a:srgbClr val="FFFFFF"/>
                </a:highlight>
                <a:latin typeface="Consolas"/>
                <a:ea typeface="Calibri"/>
                <a:cs typeface="Times New Roman"/>
              </a:rPr>
              <a:t>);</a:t>
            </a:r>
            <a:endParaRPr lang="en-US" sz="1800" dirty="0">
              <a:latin typeface="Calibri"/>
              <a:ea typeface="Calibri"/>
              <a:cs typeface="Times New Roman"/>
            </a:endParaRPr>
          </a:p>
          <a:p>
            <a:pPr marR="0">
              <a:lnSpc>
                <a:spcPct val="115000"/>
              </a:lnSpc>
              <a:spcBef>
                <a:spcPts val="0"/>
              </a:spcBef>
              <a:spcAft>
                <a:spcPts val="0"/>
              </a:spcAft>
            </a:pPr>
            <a:r>
              <a:rPr lang="en-US" sz="1800" dirty="0">
                <a:solidFill>
                  <a:srgbClr val="008080"/>
                </a:solidFill>
                <a:highlight>
                  <a:srgbClr val="FFFFFF"/>
                </a:highlight>
                <a:latin typeface="Consolas"/>
                <a:ea typeface="Calibri"/>
                <a:cs typeface="Times New Roman"/>
              </a:rPr>
              <a:t>}</a:t>
            </a:r>
            <a:endParaRPr lang="en-US" sz="1800" dirty="0">
              <a:latin typeface="Calibri"/>
              <a:ea typeface="Calibri"/>
              <a:cs typeface="Times New Roman"/>
            </a:endParaRPr>
          </a:p>
          <a:p>
            <a:pPr marR="0">
              <a:lnSpc>
                <a:spcPct val="115000"/>
              </a:lnSpc>
              <a:spcBef>
                <a:spcPts val="0"/>
              </a:spcBef>
              <a:spcAft>
                <a:spcPts val="0"/>
              </a:spcAft>
            </a:pPr>
            <a:r>
              <a:rPr lang="de-DE" sz="1800" dirty="0">
                <a:solidFill>
                  <a:srgbClr val="0000FF"/>
                </a:solidFill>
                <a:highlight>
                  <a:srgbClr val="FFFFFF"/>
                </a:highlight>
                <a:latin typeface="Consolas"/>
                <a:ea typeface="Calibri"/>
                <a:cs typeface="Times New Roman"/>
              </a:rPr>
              <a:t>catch</a:t>
            </a:r>
            <a:r>
              <a:rPr lang="de-DE" sz="1800" dirty="0">
                <a:solidFill>
                  <a:srgbClr val="000000"/>
                </a:solidFill>
                <a:highlight>
                  <a:srgbClr val="FFFFFF"/>
                </a:highlight>
                <a:latin typeface="Consolas"/>
                <a:ea typeface="Calibri"/>
                <a:cs typeface="Times New Roman"/>
              </a:rPr>
              <a:t> </a:t>
            </a:r>
            <a:r>
              <a:rPr lang="de-DE" sz="1800" dirty="0">
                <a:solidFill>
                  <a:srgbClr val="008080"/>
                </a:solidFill>
                <a:highlight>
                  <a:srgbClr val="FFFFFF"/>
                </a:highlight>
                <a:latin typeface="Consolas"/>
                <a:ea typeface="Calibri"/>
                <a:cs typeface="Times New Roman"/>
              </a:rPr>
              <a:t>(</a:t>
            </a:r>
            <a:r>
              <a:rPr lang="de-DE" sz="1800" dirty="0">
                <a:solidFill>
                  <a:srgbClr val="000000"/>
                </a:solidFill>
                <a:highlight>
                  <a:srgbClr val="FFFFFF"/>
                </a:highlight>
                <a:latin typeface="Consolas"/>
                <a:ea typeface="Calibri"/>
                <a:cs typeface="Times New Roman"/>
              </a:rPr>
              <a:t>e</a:t>
            </a:r>
            <a:r>
              <a:rPr lang="de-DE" sz="1800" dirty="0">
                <a:solidFill>
                  <a:srgbClr val="008080"/>
                </a:solidFill>
                <a:highlight>
                  <a:srgbClr val="FFFFFF"/>
                </a:highlight>
                <a:latin typeface="Consolas"/>
                <a:ea typeface="Calibri"/>
                <a:cs typeface="Times New Roman"/>
              </a:rPr>
              <a:t>)</a:t>
            </a:r>
            <a:r>
              <a:rPr lang="de-DE" sz="1800" dirty="0">
                <a:solidFill>
                  <a:srgbClr val="000000"/>
                </a:solidFill>
                <a:highlight>
                  <a:srgbClr val="FFFFFF"/>
                </a:highlight>
                <a:latin typeface="Consolas"/>
                <a:ea typeface="Calibri"/>
                <a:cs typeface="Times New Roman"/>
              </a:rPr>
              <a:t> </a:t>
            </a:r>
            <a:r>
              <a:rPr lang="de-DE" sz="1800" dirty="0">
                <a:solidFill>
                  <a:srgbClr val="008080"/>
                </a:solidFill>
                <a:highlight>
                  <a:srgbClr val="FFFFFF"/>
                </a:highlight>
                <a:latin typeface="Consolas"/>
                <a:ea typeface="Calibri"/>
                <a:cs typeface="Times New Roman"/>
              </a:rPr>
              <a:t>{</a:t>
            </a:r>
            <a:endParaRPr lang="en-US" sz="1800" dirty="0">
              <a:latin typeface="Calibri"/>
              <a:ea typeface="Calibri"/>
              <a:cs typeface="Times New Roman"/>
            </a:endParaRPr>
          </a:p>
          <a:p>
            <a:pPr marR="0">
              <a:lnSpc>
                <a:spcPct val="115000"/>
              </a:lnSpc>
              <a:spcBef>
                <a:spcPts val="0"/>
              </a:spcBef>
              <a:spcAft>
                <a:spcPts val="0"/>
              </a:spcAft>
            </a:pPr>
            <a:r>
              <a:rPr lang="de-DE" sz="1800" dirty="0">
                <a:solidFill>
                  <a:srgbClr val="000000"/>
                </a:solidFill>
                <a:highlight>
                  <a:srgbClr val="FFFFFF"/>
                </a:highlight>
                <a:latin typeface="Consolas"/>
                <a:ea typeface="Calibri"/>
                <a:cs typeface="Times New Roman"/>
              </a:rPr>
              <a:t>    log</a:t>
            </a:r>
            <a:r>
              <a:rPr lang="de-DE" sz="1800" dirty="0">
                <a:solidFill>
                  <a:srgbClr val="008080"/>
                </a:solidFill>
                <a:highlight>
                  <a:srgbClr val="FFFFFF"/>
                </a:highlight>
                <a:latin typeface="Consolas"/>
                <a:ea typeface="Calibri"/>
                <a:cs typeface="Times New Roman"/>
              </a:rPr>
              <a:t>(</a:t>
            </a:r>
            <a:r>
              <a:rPr lang="de-DE" sz="1800" dirty="0" err="1">
                <a:solidFill>
                  <a:srgbClr val="000000"/>
                </a:solidFill>
                <a:highlight>
                  <a:srgbClr val="FFFFFF"/>
                </a:highlight>
                <a:latin typeface="Consolas"/>
                <a:ea typeface="Calibri"/>
                <a:cs typeface="Times New Roman"/>
              </a:rPr>
              <a:t>e</a:t>
            </a:r>
            <a:r>
              <a:rPr lang="de-DE" sz="1800" dirty="0" err="1">
                <a:solidFill>
                  <a:srgbClr val="008080"/>
                </a:solidFill>
                <a:highlight>
                  <a:srgbClr val="FFFFFF"/>
                </a:highlight>
                <a:latin typeface="Consolas"/>
                <a:ea typeface="Calibri"/>
                <a:cs typeface="Times New Roman"/>
              </a:rPr>
              <a:t>.</a:t>
            </a:r>
            <a:r>
              <a:rPr lang="de-DE" sz="1800" dirty="0" err="1">
                <a:solidFill>
                  <a:srgbClr val="000000"/>
                </a:solidFill>
                <a:highlight>
                  <a:srgbClr val="FFFFFF"/>
                </a:highlight>
                <a:latin typeface="Consolas"/>
                <a:ea typeface="Calibri"/>
                <a:cs typeface="Times New Roman"/>
              </a:rPr>
              <a:t>message</a:t>
            </a:r>
            <a:r>
              <a:rPr lang="de-DE" sz="1800" dirty="0">
                <a:solidFill>
                  <a:srgbClr val="008080"/>
                </a:solidFill>
                <a:highlight>
                  <a:srgbClr val="FFFFFF"/>
                </a:highlight>
                <a:latin typeface="Consolas"/>
                <a:ea typeface="Calibri"/>
                <a:cs typeface="Times New Roman"/>
              </a:rPr>
              <a:t>);</a:t>
            </a:r>
            <a:endParaRPr lang="en-US" sz="1800" dirty="0">
              <a:latin typeface="Calibri"/>
              <a:ea typeface="Calibri"/>
              <a:cs typeface="Times New Roman"/>
            </a:endParaRPr>
          </a:p>
          <a:p>
            <a:pPr marR="0">
              <a:lnSpc>
                <a:spcPct val="115000"/>
              </a:lnSpc>
              <a:spcBef>
                <a:spcPts val="0"/>
              </a:spcBef>
              <a:spcAft>
                <a:spcPts val="0"/>
              </a:spcAft>
            </a:pPr>
            <a:r>
              <a:rPr lang="en-US" sz="1800" dirty="0">
                <a:solidFill>
                  <a:srgbClr val="008080"/>
                </a:solidFill>
                <a:highlight>
                  <a:srgbClr val="FFFFFF"/>
                </a:highlight>
                <a:latin typeface="Consolas"/>
                <a:ea typeface="Calibri"/>
                <a:cs typeface="Times New Roman"/>
              </a:rPr>
              <a:t>}</a:t>
            </a:r>
            <a:endParaRPr lang="en-US" sz="1800" dirty="0">
              <a:latin typeface="Calibri"/>
              <a:ea typeface="Calibri"/>
              <a:cs typeface="Times New Roman"/>
            </a:endParaRPr>
          </a:p>
          <a:p>
            <a:r>
              <a:rPr lang="en-US" sz="1800" dirty="0">
                <a:solidFill>
                  <a:srgbClr val="0000FF"/>
                </a:solidFill>
                <a:highlight>
                  <a:srgbClr val="FFFFFF"/>
                </a:highlight>
                <a:latin typeface="Consolas"/>
              </a:rPr>
              <a:t>	</a:t>
            </a:r>
            <a:r>
              <a:rPr lang="en-US" sz="1800" dirty="0" smtClean="0">
                <a:solidFill>
                  <a:srgbClr val="0000FF"/>
                </a:solidFill>
                <a:highlight>
                  <a:srgbClr val="FFFFFF"/>
                </a:highlight>
                <a:latin typeface="Consolas"/>
              </a:rPr>
              <a:t>…</a:t>
            </a:r>
            <a:endParaRPr lang="en-US" sz="1800" dirty="0"/>
          </a:p>
        </p:txBody>
      </p:sp>
      <p:sp>
        <p:nvSpPr>
          <p:cNvPr id="4" name="Rectangle 3"/>
          <p:cNvSpPr/>
          <p:nvPr/>
        </p:nvSpPr>
        <p:spPr bwMode="auto">
          <a:xfrm>
            <a:off x="5213445" y="4271746"/>
            <a:ext cx="4763068" cy="354842"/>
          </a:xfrm>
          <a:prstGeom prst="rect">
            <a:avLst/>
          </a:prstGeom>
          <a:noFill/>
          <a:ln w="25400">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Rectangle 4"/>
          <p:cNvSpPr/>
          <p:nvPr/>
        </p:nvSpPr>
        <p:spPr bwMode="auto">
          <a:xfrm>
            <a:off x="10085695" y="4271746"/>
            <a:ext cx="928047" cy="354842"/>
          </a:xfrm>
          <a:prstGeom prst="rect">
            <a:avLst/>
          </a:prstGeom>
          <a:noFill/>
          <a:ln w="25400">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 name="Rectangle 5"/>
          <p:cNvSpPr/>
          <p:nvPr/>
        </p:nvSpPr>
        <p:spPr bwMode="auto">
          <a:xfrm>
            <a:off x="491816" y="4585641"/>
            <a:ext cx="1350631" cy="354842"/>
          </a:xfrm>
          <a:prstGeom prst="rect">
            <a:avLst/>
          </a:prstGeom>
          <a:noFill/>
          <a:ln w="25400">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96420140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1"/>
            <a:ext cx="11149013" cy="553998"/>
          </a:xfrm>
        </p:spPr>
        <p:txBody>
          <a:bodyPr/>
          <a:lstStyle/>
          <a:p>
            <a:r>
              <a:rPr lang="en-US" sz="4000" dirty="0"/>
              <a:t>Example: Enable IIS </a:t>
            </a:r>
            <a:r>
              <a:rPr lang="en-US" sz="4000" dirty="0" smtClean="0"/>
              <a:t>Smooth Streaming </a:t>
            </a:r>
            <a:r>
              <a:rPr lang="en-US" sz="4000" dirty="0"/>
              <a:t>protocol</a:t>
            </a:r>
          </a:p>
        </p:txBody>
      </p:sp>
      <p:sp>
        <p:nvSpPr>
          <p:cNvPr id="3" name="Content Placeholder 2"/>
          <p:cNvSpPr>
            <a:spLocks noGrp="1"/>
          </p:cNvSpPr>
          <p:nvPr>
            <p:ph idx="1"/>
          </p:nvPr>
        </p:nvSpPr>
        <p:spPr>
          <a:xfrm>
            <a:off x="519114" y="1905000"/>
            <a:ext cx="11344335" cy="1636345"/>
          </a:xfrm>
        </p:spPr>
        <p:txBody>
          <a:bodyPr/>
          <a:lstStyle/>
          <a:p>
            <a:pPr marL="1828800" marR="0" indent="-1828800">
              <a:lnSpc>
                <a:spcPct val="115000"/>
              </a:lnSpc>
              <a:spcBef>
                <a:spcPts val="0"/>
              </a:spcBef>
              <a:spcAft>
                <a:spcPts val="0"/>
              </a:spcAft>
            </a:pPr>
            <a:r>
              <a:rPr lang="en-US" sz="3200" dirty="0">
                <a:latin typeface="Segoe UI Light" pitchFamily="34" charset="0"/>
                <a:cs typeface="Segoe UI Light" pitchFamily="34" charset="0"/>
              </a:rPr>
              <a:t>Step </a:t>
            </a:r>
            <a:r>
              <a:rPr lang="en-US" sz="3200" dirty="0" smtClean="0">
                <a:latin typeface="Segoe UI Light" pitchFamily="34" charset="0"/>
                <a:cs typeface="Segoe UI Light" pitchFamily="34" charset="0"/>
              </a:rPr>
              <a:t>3: 	Set the </a:t>
            </a:r>
            <a:r>
              <a:rPr lang="en-US" sz="3200" dirty="0" err="1" smtClean="0">
                <a:latin typeface="Segoe UI Light" pitchFamily="34" charset="0"/>
                <a:cs typeface="Segoe UI Light" pitchFamily="34" charset="0"/>
              </a:rPr>
              <a:t>src</a:t>
            </a:r>
            <a:r>
              <a:rPr lang="en-US" sz="3200" dirty="0" smtClean="0">
                <a:latin typeface="Segoe UI Light" pitchFamily="34" charset="0"/>
                <a:cs typeface="Segoe UI Light" pitchFamily="34" charset="0"/>
              </a:rPr>
              <a:t> attribute of the video tag to a matching URL</a:t>
            </a:r>
          </a:p>
          <a:p>
            <a:pPr marR="0">
              <a:lnSpc>
                <a:spcPct val="115000"/>
              </a:lnSpc>
              <a:spcBef>
                <a:spcPts val="0"/>
              </a:spcBef>
              <a:spcAft>
                <a:spcPts val="0"/>
              </a:spcAft>
            </a:pPr>
            <a:r>
              <a:rPr lang="en-US" sz="1800" dirty="0" smtClean="0">
                <a:solidFill>
                  <a:srgbClr val="0000FF"/>
                </a:solidFill>
                <a:highlight>
                  <a:srgbClr val="FFFFFF"/>
                </a:highlight>
                <a:latin typeface="Consolas"/>
                <a:ea typeface="Calibri"/>
                <a:cs typeface="Times New Roman"/>
              </a:rPr>
              <a:t>…</a:t>
            </a:r>
          </a:p>
          <a:p>
            <a:pPr>
              <a:lnSpc>
                <a:spcPct val="115000"/>
              </a:lnSpc>
              <a:spcBef>
                <a:spcPts val="0"/>
              </a:spcBef>
              <a:spcAft>
                <a:spcPts val="1000"/>
              </a:spcAft>
            </a:pPr>
            <a:r>
              <a:rPr lang="de-DE" sz="1800" dirty="0" smtClean="0">
                <a:solidFill>
                  <a:srgbClr val="008080"/>
                </a:solidFill>
                <a:highlight>
                  <a:srgbClr val="FFFFFF"/>
                </a:highlight>
                <a:latin typeface="Consolas"/>
                <a:ea typeface="Calibri"/>
                <a:cs typeface="Times New Roman"/>
              </a:rPr>
              <a:t>&lt;</a:t>
            </a:r>
            <a:r>
              <a:rPr lang="de-DE" sz="1800" dirty="0" err="1" smtClean="0">
                <a:solidFill>
                  <a:srgbClr val="000000"/>
                </a:solidFill>
                <a:highlight>
                  <a:srgbClr val="FFFFFF"/>
                </a:highlight>
                <a:latin typeface="Consolas"/>
                <a:ea typeface="Calibri"/>
                <a:cs typeface="Times New Roman"/>
              </a:rPr>
              <a:t>video</a:t>
            </a:r>
            <a:r>
              <a:rPr lang="de-DE" sz="1800" dirty="0" smtClean="0">
                <a:solidFill>
                  <a:srgbClr val="000000"/>
                </a:solidFill>
                <a:highlight>
                  <a:srgbClr val="FFFFFF"/>
                </a:highlight>
                <a:latin typeface="Consolas"/>
                <a:ea typeface="Calibri"/>
                <a:cs typeface="Times New Roman"/>
              </a:rPr>
              <a:t> </a:t>
            </a:r>
            <a:r>
              <a:rPr lang="de-DE" sz="1800" dirty="0" err="1" smtClean="0">
                <a:solidFill>
                  <a:srgbClr val="000000"/>
                </a:solidFill>
                <a:highlight>
                  <a:srgbClr val="FFFFFF"/>
                </a:highlight>
                <a:latin typeface="Consolas"/>
                <a:ea typeface="Calibri"/>
                <a:cs typeface="Times New Roman"/>
              </a:rPr>
              <a:t>src</a:t>
            </a:r>
            <a:r>
              <a:rPr lang="de-DE" sz="1800" dirty="0">
                <a:solidFill>
                  <a:srgbClr val="008080"/>
                </a:solidFill>
                <a:highlight>
                  <a:srgbClr val="FFFFFF"/>
                </a:highlight>
                <a:latin typeface="Consolas"/>
                <a:ea typeface="Calibri"/>
                <a:cs typeface="Times New Roman"/>
              </a:rPr>
              <a:t>=</a:t>
            </a:r>
            <a:r>
              <a:rPr lang="de-DE" sz="1800" dirty="0">
                <a:solidFill>
                  <a:srgbClr val="000000"/>
                </a:solidFill>
                <a:highlight>
                  <a:srgbClr val="FFFFFF"/>
                </a:highlight>
                <a:latin typeface="Consolas"/>
                <a:ea typeface="Calibri"/>
                <a:cs typeface="Times New Roman"/>
              </a:rPr>
              <a:t>”http</a:t>
            </a:r>
            <a:r>
              <a:rPr lang="de-DE" sz="1800" dirty="0" smtClean="0">
                <a:solidFill>
                  <a:srgbClr val="008080"/>
                </a:solidFill>
                <a:highlight>
                  <a:srgbClr val="FFFFFF"/>
                </a:highlight>
                <a:latin typeface="Consolas"/>
                <a:ea typeface="Calibri"/>
                <a:cs typeface="Times New Roman"/>
              </a:rPr>
              <a:t>:</a:t>
            </a:r>
            <a:r>
              <a:rPr lang="de-DE" sz="1800" dirty="0" smtClean="0">
                <a:solidFill>
                  <a:srgbClr val="008000"/>
                </a:solidFill>
                <a:highlight>
                  <a:srgbClr val="FFFFFF"/>
                </a:highlight>
                <a:latin typeface="Consolas"/>
                <a:ea typeface="Calibri"/>
                <a:cs typeface="Times New Roman"/>
              </a:rPr>
              <a:t>//www.contoso.net/BigBuckBunny_H264_720p.ism/manifest(</a:t>
            </a:r>
            <a:r>
              <a:rPr lang="de-DE" sz="1800" dirty="0" err="1" smtClean="0">
                <a:solidFill>
                  <a:srgbClr val="008000"/>
                </a:solidFill>
                <a:highlight>
                  <a:srgbClr val="FFFFFF"/>
                </a:highlight>
                <a:latin typeface="Consolas"/>
                <a:ea typeface="Calibri"/>
                <a:cs typeface="Times New Roman"/>
              </a:rPr>
              <a:t>format</a:t>
            </a:r>
            <a:r>
              <a:rPr lang="de-DE" sz="1800" dirty="0">
                <a:solidFill>
                  <a:srgbClr val="008000"/>
                </a:solidFill>
                <a:highlight>
                  <a:srgbClr val="FFFFFF"/>
                </a:highlight>
                <a:latin typeface="Consolas"/>
                <a:ea typeface="Calibri"/>
                <a:cs typeface="Times New Roman"/>
              </a:rPr>
              <a:t>=).</a:t>
            </a:r>
            <a:r>
              <a:rPr lang="de-DE" sz="1800" dirty="0" err="1">
                <a:solidFill>
                  <a:srgbClr val="008000"/>
                </a:solidFill>
                <a:highlight>
                  <a:srgbClr val="FFFFFF"/>
                </a:highlight>
                <a:latin typeface="Consolas"/>
                <a:ea typeface="Calibri"/>
                <a:cs typeface="Times New Roman"/>
              </a:rPr>
              <a:t>ism</a:t>
            </a:r>
            <a:r>
              <a:rPr lang="de-DE" sz="1800" dirty="0">
                <a:solidFill>
                  <a:srgbClr val="008000"/>
                </a:solidFill>
                <a:highlight>
                  <a:srgbClr val="FFFFFF"/>
                </a:highlight>
                <a:latin typeface="Consolas"/>
                <a:ea typeface="Calibri"/>
                <a:cs typeface="Times New Roman"/>
              </a:rPr>
              <a:t>”&gt;</a:t>
            </a:r>
            <a:endParaRPr lang="en-US" sz="1800" dirty="0">
              <a:latin typeface="Calibri"/>
              <a:ea typeface="Calibri"/>
              <a:cs typeface="Times New Roman"/>
            </a:endParaRPr>
          </a:p>
          <a:p>
            <a:r>
              <a:rPr lang="en-US" sz="1800" dirty="0" smtClean="0">
                <a:solidFill>
                  <a:srgbClr val="0000FF"/>
                </a:solidFill>
                <a:highlight>
                  <a:srgbClr val="FFFFFF"/>
                </a:highlight>
                <a:latin typeface="Consolas"/>
              </a:rPr>
              <a:t>…</a:t>
            </a:r>
            <a:endParaRPr lang="en-US" sz="1800" dirty="0"/>
          </a:p>
        </p:txBody>
      </p:sp>
      <p:sp>
        <p:nvSpPr>
          <p:cNvPr id="4" name="Rectangle 3"/>
          <p:cNvSpPr/>
          <p:nvPr/>
        </p:nvSpPr>
        <p:spPr bwMode="auto">
          <a:xfrm>
            <a:off x="10235820" y="2756845"/>
            <a:ext cx="928047" cy="354842"/>
          </a:xfrm>
          <a:prstGeom prst="rect">
            <a:avLst/>
          </a:prstGeom>
          <a:noFill/>
          <a:ln w="25400">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78523931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Smooth Streaming in a </a:t>
            </a:r>
            <a:br>
              <a:rPr lang="en-US" dirty="0" smtClean="0"/>
            </a:br>
            <a:r>
              <a:rPr lang="en-US" dirty="0" smtClean="0"/>
              <a:t>Metro style </a:t>
            </a:r>
            <a:r>
              <a:rPr lang="en-US" dirty="0"/>
              <a:t>a</a:t>
            </a:r>
            <a:r>
              <a:rPr lang="en-US" dirty="0" smtClean="0"/>
              <a:t>pp</a:t>
            </a:r>
            <a:endParaRPr lang="en-US" dirty="0"/>
          </a:p>
        </p:txBody>
      </p:sp>
      <p:sp>
        <p:nvSpPr>
          <p:cNvPr id="5" name="Subtitle 4"/>
          <p:cNvSpPr>
            <a:spLocks noGrp="1"/>
          </p:cNvSpPr>
          <p:nvPr>
            <p:ph type="subTitle" idx="1"/>
          </p:nvPr>
        </p:nvSpPr>
        <p:spPr/>
        <p:txBody>
          <a:bodyPr/>
          <a:lstStyle/>
          <a:p>
            <a:r>
              <a:rPr lang="en-US" dirty="0" smtClean="0"/>
              <a:t>Adaptive Streaming</a:t>
            </a:r>
            <a:endParaRPr lang="en-US" dirty="0"/>
          </a:p>
        </p:txBody>
      </p:sp>
      <p:sp>
        <p:nvSpPr>
          <p:cNvPr id="6" name="Text Placeholder 5"/>
          <p:cNvSpPr>
            <a:spLocks noGrp="1"/>
          </p:cNvSpPr>
          <p:nvPr>
            <p:ph type="body" sz="quarter" idx="10"/>
          </p:nvPr>
        </p:nvSpPr>
        <p:spPr/>
        <p:txBody>
          <a:bodyPr/>
          <a:lstStyle/>
          <a:p>
            <a:r>
              <a:rPr lang="en-US" dirty="0"/>
              <a:t>d</a:t>
            </a:r>
            <a:r>
              <a:rPr lang="en-US" dirty="0" smtClean="0"/>
              <a:t>emo</a:t>
            </a:r>
            <a:endParaRPr lang="en-US" dirty="0"/>
          </a:p>
        </p:txBody>
      </p:sp>
    </p:spTree>
    <p:extLst>
      <p:ext uri="{BB962C8B-B14F-4D97-AF65-F5344CB8AC3E}">
        <p14:creationId xmlns:p14="http://schemas.microsoft.com/office/powerpoint/2010/main" val="95349623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IIS Smooth Streaming for Windows Metro</a:t>
            </a:r>
            <a:endParaRPr lang="en-US" dirty="0"/>
          </a:p>
        </p:txBody>
      </p:sp>
      <p:sp>
        <p:nvSpPr>
          <p:cNvPr id="3" name="Content Placeholder 2"/>
          <p:cNvSpPr>
            <a:spLocks noGrp="1"/>
          </p:cNvSpPr>
          <p:nvPr>
            <p:ph type="body" sz="quarter" idx="10"/>
          </p:nvPr>
        </p:nvSpPr>
        <p:spPr/>
        <p:txBody>
          <a:bodyPr/>
          <a:lstStyle/>
          <a:p>
            <a:pPr marL="342900" indent="-342900">
              <a:buFont typeface="Arial" pitchFamily="34" charset="0"/>
              <a:buChar char="•"/>
            </a:pPr>
            <a:r>
              <a:rPr lang="en-US" dirty="0"/>
              <a:t>Microsoft will make a </a:t>
            </a:r>
            <a:r>
              <a:rPr lang="en-US" dirty="0" smtClean="0"/>
              <a:t>Smooth Streaming SDK for Windows Metro style apps available</a:t>
            </a:r>
          </a:p>
          <a:p>
            <a:pPr marL="342900" indent="-342900">
              <a:buFont typeface="Arial" pitchFamily="34" charset="0"/>
              <a:buChar char="•"/>
            </a:pPr>
            <a:r>
              <a:rPr lang="en-US" dirty="0" smtClean="0"/>
              <a:t>The Smooth Streaming implementation will support </a:t>
            </a:r>
          </a:p>
          <a:p>
            <a:pPr marL="727854" lvl="1" indent="-342900">
              <a:buFont typeface="Arial" pitchFamily="34" charset="0"/>
              <a:buChar char="•"/>
            </a:pPr>
            <a:r>
              <a:rPr lang="en-US" dirty="0" smtClean="0"/>
              <a:t>On-Demand Streaming</a:t>
            </a:r>
          </a:p>
          <a:p>
            <a:pPr marL="727854" lvl="1" indent="-342900">
              <a:buFont typeface="Arial" pitchFamily="34" charset="0"/>
              <a:buChar char="•"/>
            </a:pPr>
            <a:r>
              <a:rPr lang="en-US" dirty="0" smtClean="0"/>
              <a:t>Live Streaming </a:t>
            </a:r>
            <a:endParaRPr lang="en-US" dirty="0"/>
          </a:p>
          <a:p>
            <a:pPr marL="727854" lvl="1" indent="-342900">
              <a:buFont typeface="Arial" pitchFamily="34" charset="0"/>
              <a:buChar char="•"/>
            </a:pPr>
            <a:r>
              <a:rPr lang="en-US" dirty="0" smtClean="0"/>
              <a:t>PlayReady Protection</a:t>
            </a:r>
          </a:p>
          <a:p>
            <a:pPr marL="727854" lvl="1" indent="-342900">
              <a:buFont typeface="Arial" pitchFamily="34" charset="0"/>
              <a:buChar char="•"/>
            </a:pPr>
            <a:r>
              <a:rPr lang="en-US" dirty="0" smtClean="0"/>
              <a:t>Up to </a:t>
            </a:r>
            <a:r>
              <a:rPr lang="en-US" dirty="0"/>
              <a:t>1080p streaming (bandwidth/CPU </a:t>
            </a:r>
            <a:r>
              <a:rPr lang="en-US" dirty="0" smtClean="0"/>
              <a:t>permitting)</a:t>
            </a:r>
          </a:p>
          <a:p>
            <a:pPr lvl="0"/>
            <a:r>
              <a:rPr lang="en-US" dirty="0"/>
              <a:t>Read more about IIS Media Services and Smooth Streaming at </a:t>
            </a:r>
            <a:r>
              <a:rPr lang="en-US" u="sng" dirty="0">
                <a:hlinkClick r:id="rId3"/>
              </a:rPr>
              <a:t>http://iis.net/media</a:t>
            </a:r>
            <a:endParaRPr lang="en-US" dirty="0"/>
          </a:p>
          <a:p>
            <a:pPr marL="727854" lvl="1"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a:p>
        </p:txBody>
      </p:sp>
    </p:spTree>
    <p:extLst>
      <p:ext uri="{BB962C8B-B14F-4D97-AF65-F5344CB8AC3E}">
        <p14:creationId xmlns:p14="http://schemas.microsoft.com/office/powerpoint/2010/main" val="382071571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Extensibility Manager</a:t>
            </a:r>
            <a:endParaRPr lang="en-US" dirty="0"/>
          </a:p>
        </p:txBody>
      </p:sp>
      <p:sp>
        <p:nvSpPr>
          <p:cNvPr id="3" name="Content Placeholder 2"/>
          <p:cNvSpPr>
            <a:spLocks noGrp="1"/>
          </p:cNvSpPr>
          <p:nvPr>
            <p:ph type="body" sz="quarter" idx="10"/>
          </p:nvPr>
        </p:nvSpPr>
        <p:spPr>
          <a:xfrm>
            <a:off x="519115" y="1127065"/>
            <a:ext cx="11149012" cy="6001643"/>
          </a:xfrm>
        </p:spPr>
        <p:txBody>
          <a:bodyPr/>
          <a:lstStyle/>
          <a:p>
            <a:pPr marL="914400" indent="-914400">
              <a:lnSpc>
                <a:spcPct val="115000"/>
              </a:lnSpc>
              <a:spcBef>
                <a:spcPts val="0"/>
              </a:spcBef>
              <a:buNone/>
            </a:pPr>
            <a:r>
              <a:rPr lang="en-US" sz="2000" dirty="0">
                <a:solidFill>
                  <a:srgbClr val="0000FF"/>
                </a:solidFill>
                <a:highlight>
                  <a:srgbClr val="FFFFFF"/>
                </a:highlight>
                <a:latin typeface="Consolas"/>
              </a:rPr>
              <a:t>public</a:t>
            </a:r>
            <a:r>
              <a:rPr lang="en-US" sz="2000" dirty="0">
                <a:solidFill>
                  <a:schemeClr val="bg1"/>
                </a:solidFill>
                <a:ea typeface="Calibri"/>
              </a:rPr>
              <a:t> </a:t>
            </a:r>
            <a:r>
              <a:rPr lang="en-US" sz="2000" dirty="0">
                <a:solidFill>
                  <a:srgbClr val="0000FF"/>
                </a:solidFill>
                <a:highlight>
                  <a:srgbClr val="FFFFFF"/>
                </a:highlight>
                <a:latin typeface="Consolas"/>
              </a:rPr>
              <a:t>void</a:t>
            </a:r>
            <a:r>
              <a:rPr lang="en-US" sz="2000" dirty="0">
                <a:solidFill>
                  <a:schemeClr val="bg1"/>
                </a:solidFill>
                <a:ea typeface="Calibri"/>
              </a:rPr>
              <a:t> </a:t>
            </a:r>
            <a:r>
              <a:rPr lang="en-US" sz="2000" b="1" dirty="0" err="1">
                <a:solidFill>
                  <a:schemeClr val="bg1"/>
                </a:solidFill>
                <a:ea typeface="Calibri"/>
              </a:rPr>
              <a:t>RegisterAudioDecoder</a:t>
            </a:r>
            <a:r>
              <a:rPr lang="en-US" sz="2000" dirty="0">
                <a:solidFill>
                  <a:schemeClr val="bg1"/>
                </a:solidFill>
                <a:ea typeface="Calibri"/>
              </a:rPr>
              <a:t>(</a:t>
            </a:r>
            <a:r>
              <a:rPr lang="en-US" sz="2000" dirty="0">
                <a:solidFill>
                  <a:srgbClr val="A31515"/>
                </a:solidFill>
                <a:highlight>
                  <a:srgbClr val="FFFFFF"/>
                </a:highlight>
                <a:latin typeface="Consolas"/>
                <a:ea typeface="Calibri"/>
                <a:cs typeface="Times New Roman"/>
              </a:rPr>
              <a:t>string</a:t>
            </a:r>
            <a:r>
              <a:rPr lang="en-US" sz="2000" dirty="0">
                <a:solidFill>
                  <a:schemeClr val="bg1"/>
                </a:solidFill>
                <a:ea typeface="Calibri"/>
              </a:rPr>
              <a:t> </a:t>
            </a:r>
            <a:r>
              <a:rPr lang="en-US" sz="2000" i="1" dirty="0" err="1">
                <a:solidFill>
                  <a:schemeClr val="bg1"/>
                </a:solidFill>
                <a:ea typeface="Calibri"/>
              </a:rPr>
              <a:t>activatableClassId</a:t>
            </a:r>
            <a:r>
              <a:rPr lang="en-US" sz="2000" b="1" dirty="0">
                <a:solidFill>
                  <a:schemeClr val="bg1"/>
                </a:solidFill>
                <a:ea typeface="Calibri"/>
              </a:rPr>
              <a:t>, </a:t>
            </a:r>
            <a:r>
              <a:rPr lang="en-US" sz="2000" dirty="0" err="1">
                <a:solidFill>
                  <a:srgbClr val="A31515"/>
                </a:solidFill>
                <a:highlight>
                  <a:srgbClr val="FFFFFF"/>
                </a:highlight>
                <a:latin typeface="Consolas"/>
                <a:ea typeface="Calibri"/>
                <a:cs typeface="Times New Roman"/>
              </a:rPr>
              <a:t>System.Guid</a:t>
            </a:r>
            <a:r>
              <a:rPr lang="en-US" sz="2000" dirty="0">
                <a:solidFill>
                  <a:srgbClr val="A31515"/>
                </a:solidFill>
                <a:highlight>
                  <a:srgbClr val="FFFFFF"/>
                </a:highlight>
                <a:latin typeface="Consolas"/>
                <a:ea typeface="Calibri"/>
                <a:cs typeface="Times New Roman"/>
              </a:rPr>
              <a:t> </a:t>
            </a:r>
            <a:r>
              <a:rPr lang="en-US" sz="2000" i="1" dirty="0" err="1">
                <a:solidFill>
                  <a:schemeClr val="bg1"/>
                </a:solidFill>
                <a:ea typeface="Calibri"/>
              </a:rPr>
              <a:t>inputSubtype</a:t>
            </a:r>
            <a:r>
              <a:rPr lang="en-US" sz="2000" b="1" dirty="0">
                <a:solidFill>
                  <a:schemeClr val="bg1"/>
                </a:solidFill>
                <a:ea typeface="Calibri"/>
              </a:rPr>
              <a:t>, </a:t>
            </a:r>
            <a:r>
              <a:rPr lang="en-US" sz="2000" dirty="0" err="1">
                <a:solidFill>
                  <a:srgbClr val="A31515"/>
                </a:solidFill>
                <a:highlight>
                  <a:srgbClr val="FFFFFF"/>
                </a:highlight>
                <a:latin typeface="Consolas"/>
                <a:ea typeface="Calibri"/>
                <a:cs typeface="Times New Roman"/>
              </a:rPr>
              <a:t>System.Guid</a:t>
            </a:r>
            <a:r>
              <a:rPr lang="en-US" sz="2000" dirty="0">
                <a:solidFill>
                  <a:srgbClr val="A31515"/>
                </a:solidFill>
                <a:highlight>
                  <a:srgbClr val="FFFFFF"/>
                </a:highlight>
                <a:latin typeface="Consolas"/>
                <a:ea typeface="Calibri"/>
                <a:cs typeface="Times New Roman"/>
              </a:rPr>
              <a:t> </a:t>
            </a:r>
            <a:r>
              <a:rPr lang="en-US" sz="2000" i="1" dirty="0" err="1">
                <a:solidFill>
                  <a:schemeClr val="bg1"/>
                </a:solidFill>
                <a:ea typeface="Calibri"/>
              </a:rPr>
              <a:t>outputSubtype</a:t>
            </a:r>
            <a:r>
              <a:rPr lang="en-US" sz="2000" dirty="0">
                <a:solidFill>
                  <a:schemeClr val="bg1"/>
                </a:solidFill>
                <a:ea typeface="Calibri"/>
              </a:rPr>
              <a:t>)</a:t>
            </a:r>
          </a:p>
          <a:p>
            <a:pPr marL="914400" indent="-914400">
              <a:lnSpc>
                <a:spcPct val="115000"/>
              </a:lnSpc>
              <a:spcBef>
                <a:spcPts val="0"/>
              </a:spcBef>
              <a:buNone/>
            </a:pPr>
            <a:endParaRPr lang="en-US" sz="2000" dirty="0" smtClean="0">
              <a:solidFill>
                <a:srgbClr val="0000FF"/>
              </a:solidFill>
              <a:highlight>
                <a:srgbClr val="FFFFFF"/>
              </a:highlight>
              <a:latin typeface="Consolas"/>
            </a:endParaRPr>
          </a:p>
          <a:p>
            <a:pPr marL="914400" indent="-914400">
              <a:lnSpc>
                <a:spcPct val="115000"/>
              </a:lnSpc>
              <a:spcBef>
                <a:spcPts val="0"/>
              </a:spcBef>
              <a:buNone/>
            </a:pPr>
            <a:r>
              <a:rPr lang="en-US" sz="2000" dirty="0" smtClean="0">
                <a:solidFill>
                  <a:srgbClr val="0000FF"/>
                </a:solidFill>
                <a:highlight>
                  <a:srgbClr val="FFFFFF"/>
                </a:highlight>
                <a:latin typeface="Consolas"/>
              </a:rPr>
              <a:t>public</a:t>
            </a:r>
            <a:r>
              <a:rPr lang="en-US" sz="2000" dirty="0" smtClean="0">
                <a:solidFill>
                  <a:schemeClr val="bg1"/>
                </a:solidFill>
                <a:ea typeface="Calibri"/>
              </a:rPr>
              <a:t> </a:t>
            </a:r>
            <a:r>
              <a:rPr lang="en-US" sz="2000" dirty="0">
                <a:solidFill>
                  <a:srgbClr val="0000FF"/>
                </a:solidFill>
                <a:highlight>
                  <a:srgbClr val="FFFFFF"/>
                </a:highlight>
                <a:latin typeface="Consolas"/>
              </a:rPr>
              <a:t>void</a:t>
            </a:r>
            <a:r>
              <a:rPr lang="en-US" sz="2000" dirty="0">
                <a:solidFill>
                  <a:schemeClr val="bg1"/>
                </a:solidFill>
                <a:ea typeface="Calibri"/>
              </a:rPr>
              <a:t> </a:t>
            </a:r>
            <a:r>
              <a:rPr lang="en-US" sz="2000" b="1" dirty="0" err="1">
                <a:solidFill>
                  <a:schemeClr val="bg1"/>
                </a:solidFill>
                <a:ea typeface="Calibri"/>
              </a:rPr>
              <a:t>RegisterAudioEncoder</a:t>
            </a:r>
            <a:r>
              <a:rPr lang="en-US" sz="2000" dirty="0">
                <a:solidFill>
                  <a:schemeClr val="bg1"/>
                </a:solidFill>
                <a:ea typeface="Calibri"/>
              </a:rPr>
              <a:t>(</a:t>
            </a:r>
            <a:r>
              <a:rPr lang="en-US" sz="2000" dirty="0">
                <a:solidFill>
                  <a:srgbClr val="A31515"/>
                </a:solidFill>
                <a:highlight>
                  <a:srgbClr val="FFFFFF"/>
                </a:highlight>
                <a:latin typeface="Consolas"/>
                <a:ea typeface="Calibri"/>
                <a:cs typeface="Times New Roman"/>
              </a:rPr>
              <a:t>string</a:t>
            </a:r>
            <a:r>
              <a:rPr lang="en-US" sz="2000" dirty="0">
                <a:solidFill>
                  <a:schemeClr val="bg1"/>
                </a:solidFill>
                <a:ea typeface="Calibri"/>
              </a:rPr>
              <a:t> </a:t>
            </a:r>
            <a:r>
              <a:rPr lang="en-US" sz="2000" i="1" dirty="0" err="1">
                <a:solidFill>
                  <a:schemeClr val="bg1"/>
                </a:solidFill>
                <a:ea typeface="Calibri"/>
              </a:rPr>
              <a:t>activatableClassId</a:t>
            </a:r>
            <a:r>
              <a:rPr lang="en-US" sz="2000" b="1" dirty="0">
                <a:solidFill>
                  <a:schemeClr val="bg1"/>
                </a:solidFill>
                <a:ea typeface="Calibri"/>
              </a:rPr>
              <a:t>, </a:t>
            </a:r>
            <a:r>
              <a:rPr lang="en-US" sz="2000" dirty="0" err="1" smtClean="0">
                <a:solidFill>
                  <a:srgbClr val="A31515"/>
                </a:solidFill>
                <a:highlight>
                  <a:srgbClr val="FFFFFF"/>
                </a:highlight>
                <a:latin typeface="Consolas"/>
                <a:ea typeface="Calibri"/>
                <a:cs typeface="Times New Roman"/>
              </a:rPr>
              <a:t>System.Guid</a:t>
            </a:r>
            <a:r>
              <a:rPr lang="en-US" sz="2000" dirty="0" smtClean="0">
                <a:solidFill>
                  <a:schemeClr val="bg1"/>
                </a:solidFill>
                <a:ea typeface="Calibri"/>
              </a:rPr>
              <a:t> </a:t>
            </a:r>
            <a:r>
              <a:rPr lang="en-US" sz="2000" i="1" dirty="0" err="1" smtClean="0">
                <a:solidFill>
                  <a:schemeClr val="bg1"/>
                </a:solidFill>
                <a:ea typeface="Calibri"/>
              </a:rPr>
              <a:t>inputSubtype</a:t>
            </a:r>
            <a:r>
              <a:rPr lang="en-US" sz="2000" b="1" dirty="0">
                <a:solidFill>
                  <a:schemeClr val="bg1"/>
                </a:solidFill>
                <a:ea typeface="Calibri"/>
              </a:rPr>
              <a:t>, </a:t>
            </a:r>
            <a:r>
              <a:rPr lang="en-US" sz="2000" dirty="0" err="1">
                <a:solidFill>
                  <a:srgbClr val="A31515"/>
                </a:solidFill>
                <a:highlight>
                  <a:srgbClr val="FFFFFF"/>
                </a:highlight>
                <a:latin typeface="Consolas"/>
                <a:ea typeface="Calibri"/>
                <a:cs typeface="Times New Roman"/>
              </a:rPr>
              <a:t>System.Guid</a:t>
            </a:r>
            <a:r>
              <a:rPr lang="en-US" sz="2000" dirty="0">
                <a:solidFill>
                  <a:schemeClr val="bg1"/>
                </a:solidFill>
                <a:ea typeface="Calibri"/>
              </a:rPr>
              <a:t> </a:t>
            </a:r>
            <a:r>
              <a:rPr lang="en-US" sz="2000" i="1" dirty="0" err="1">
                <a:solidFill>
                  <a:schemeClr val="bg1"/>
                </a:solidFill>
                <a:ea typeface="Calibri"/>
              </a:rPr>
              <a:t>outputSubtype</a:t>
            </a:r>
            <a:r>
              <a:rPr lang="en-US" sz="2000" dirty="0">
                <a:solidFill>
                  <a:schemeClr val="bg1"/>
                </a:solidFill>
                <a:ea typeface="Calibri"/>
              </a:rPr>
              <a:t>)</a:t>
            </a:r>
          </a:p>
          <a:p>
            <a:pPr marL="914400" indent="-914400">
              <a:lnSpc>
                <a:spcPct val="115000"/>
              </a:lnSpc>
              <a:spcBef>
                <a:spcPts val="0"/>
              </a:spcBef>
              <a:buNone/>
            </a:pPr>
            <a:endParaRPr lang="en-US" sz="2000" dirty="0" smtClean="0">
              <a:solidFill>
                <a:srgbClr val="0000FF"/>
              </a:solidFill>
              <a:highlight>
                <a:srgbClr val="FFFFFF"/>
              </a:highlight>
              <a:latin typeface="Consolas"/>
            </a:endParaRPr>
          </a:p>
          <a:p>
            <a:pPr marL="914400" indent="-914400">
              <a:lnSpc>
                <a:spcPct val="115000"/>
              </a:lnSpc>
              <a:spcBef>
                <a:spcPts val="0"/>
              </a:spcBef>
              <a:buNone/>
            </a:pPr>
            <a:r>
              <a:rPr lang="en-US" sz="2000" dirty="0" smtClean="0">
                <a:solidFill>
                  <a:srgbClr val="0000FF"/>
                </a:solidFill>
                <a:highlight>
                  <a:srgbClr val="FFFFFF"/>
                </a:highlight>
                <a:latin typeface="Consolas"/>
              </a:rPr>
              <a:t>public</a:t>
            </a:r>
            <a:r>
              <a:rPr lang="en-US" sz="2000" dirty="0" smtClean="0">
                <a:solidFill>
                  <a:schemeClr val="bg1"/>
                </a:solidFill>
                <a:ea typeface="Calibri"/>
              </a:rPr>
              <a:t> </a:t>
            </a:r>
            <a:r>
              <a:rPr lang="en-US" sz="2000" dirty="0">
                <a:solidFill>
                  <a:srgbClr val="0000FF"/>
                </a:solidFill>
                <a:highlight>
                  <a:srgbClr val="FFFFFF"/>
                </a:highlight>
                <a:latin typeface="Consolas"/>
              </a:rPr>
              <a:t>void</a:t>
            </a:r>
            <a:r>
              <a:rPr lang="en-US" sz="2000" dirty="0">
                <a:solidFill>
                  <a:schemeClr val="bg1"/>
                </a:solidFill>
                <a:ea typeface="Calibri"/>
              </a:rPr>
              <a:t> </a:t>
            </a:r>
            <a:r>
              <a:rPr lang="en-US" sz="2000" b="1" dirty="0" err="1" smtClean="0">
                <a:solidFill>
                  <a:schemeClr val="bg1"/>
                </a:solidFill>
                <a:ea typeface="Calibri"/>
              </a:rPr>
              <a:t>RegisterByteStreamHandler</a:t>
            </a:r>
            <a:r>
              <a:rPr lang="en-US" sz="2000" b="1" dirty="0" smtClean="0">
                <a:solidFill>
                  <a:schemeClr val="bg1"/>
                </a:solidFill>
                <a:ea typeface="Calibri"/>
              </a:rPr>
              <a:t>(</a:t>
            </a:r>
            <a:r>
              <a:rPr lang="en-US" sz="2000" dirty="0" smtClean="0">
                <a:solidFill>
                  <a:srgbClr val="A31515"/>
                </a:solidFill>
                <a:highlight>
                  <a:srgbClr val="FFFFFF"/>
                </a:highlight>
                <a:latin typeface="Consolas"/>
                <a:ea typeface="Calibri"/>
                <a:cs typeface="Times New Roman"/>
              </a:rPr>
              <a:t>string</a:t>
            </a:r>
            <a:r>
              <a:rPr lang="en-US" sz="2000" dirty="0" smtClean="0">
                <a:solidFill>
                  <a:schemeClr val="bg1"/>
                </a:solidFill>
                <a:ea typeface="Calibri"/>
              </a:rPr>
              <a:t> </a:t>
            </a:r>
            <a:r>
              <a:rPr lang="en-US" sz="2000" i="1" dirty="0" err="1">
                <a:solidFill>
                  <a:schemeClr val="bg1"/>
                </a:solidFill>
                <a:ea typeface="Calibri"/>
              </a:rPr>
              <a:t>activatableClassId</a:t>
            </a:r>
            <a:r>
              <a:rPr lang="en-US" sz="2000" b="1" dirty="0">
                <a:solidFill>
                  <a:schemeClr val="bg1"/>
                </a:solidFill>
                <a:ea typeface="Calibri"/>
              </a:rPr>
              <a:t>, </a:t>
            </a:r>
            <a:r>
              <a:rPr lang="en-US" sz="2000" dirty="0">
                <a:solidFill>
                  <a:srgbClr val="A31515"/>
                </a:solidFill>
                <a:highlight>
                  <a:srgbClr val="FFFFFF"/>
                </a:highlight>
                <a:latin typeface="Consolas"/>
                <a:ea typeface="Calibri"/>
                <a:cs typeface="Times New Roman"/>
              </a:rPr>
              <a:t>string </a:t>
            </a:r>
            <a:r>
              <a:rPr lang="en-US" sz="2000" i="1" dirty="0" err="1">
                <a:solidFill>
                  <a:schemeClr val="bg1"/>
                </a:solidFill>
                <a:ea typeface="Calibri"/>
              </a:rPr>
              <a:t>fileExtension</a:t>
            </a:r>
            <a:r>
              <a:rPr lang="en-US" sz="2000" b="1" dirty="0">
                <a:solidFill>
                  <a:schemeClr val="bg1"/>
                </a:solidFill>
                <a:ea typeface="Calibri"/>
              </a:rPr>
              <a:t>, </a:t>
            </a:r>
            <a:r>
              <a:rPr lang="en-US" sz="2000" dirty="0">
                <a:solidFill>
                  <a:srgbClr val="A31515"/>
                </a:solidFill>
                <a:highlight>
                  <a:srgbClr val="FFFFFF"/>
                </a:highlight>
                <a:latin typeface="Consolas"/>
                <a:ea typeface="Calibri"/>
                <a:cs typeface="Times New Roman"/>
              </a:rPr>
              <a:t>string </a:t>
            </a:r>
            <a:r>
              <a:rPr lang="en-US" sz="2000" i="1" dirty="0" err="1">
                <a:solidFill>
                  <a:schemeClr val="bg1"/>
                </a:solidFill>
                <a:ea typeface="Calibri"/>
              </a:rPr>
              <a:t>mimeType</a:t>
            </a:r>
            <a:r>
              <a:rPr lang="en-US" sz="2000" dirty="0">
                <a:solidFill>
                  <a:schemeClr val="bg1"/>
                </a:solidFill>
                <a:ea typeface="Calibri"/>
              </a:rPr>
              <a:t>)</a:t>
            </a:r>
          </a:p>
          <a:p>
            <a:pPr marL="914400" indent="-914400">
              <a:lnSpc>
                <a:spcPct val="115000"/>
              </a:lnSpc>
              <a:spcBef>
                <a:spcPts val="0"/>
              </a:spcBef>
              <a:buNone/>
            </a:pPr>
            <a:endParaRPr lang="en-US" sz="2000" dirty="0" smtClean="0">
              <a:solidFill>
                <a:srgbClr val="0000FF"/>
              </a:solidFill>
              <a:highlight>
                <a:srgbClr val="FFFFFF"/>
              </a:highlight>
              <a:latin typeface="Consolas"/>
            </a:endParaRPr>
          </a:p>
          <a:p>
            <a:pPr marL="914400" indent="-914400">
              <a:lnSpc>
                <a:spcPct val="115000"/>
              </a:lnSpc>
              <a:spcBef>
                <a:spcPts val="0"/>
              </a:spcBef>
              <a:buNone/>
            </a:pPr>
            <a:r>
              <a:rPr lang="en-US" sz="2000" dirty="0" smtClean="0">
                <a:solidFill>
                  <a:srgbClr val="0000FF"/>
                </a:solidFill>
                <a:highlight>
                  <a:srgbClr val="FFFFFF"/>
                </a:highlight>
                <a:latin typeface="Consolas"/>
              </a:rPr>
              <a:t>public</a:t>
            </a:r>
            <a:r>
              <a:rPr lang="en-US" sz="2000" dirty="0" smtClean="0">
                <a:solidFill>
                  <a:schemeClr val="bg1"/>
                </a:solidFill>
                <a:ea typeface="Calibri"/>
              </a:rPr>
              <a:t> </a:t>
            </a:r>
            <a:r>
              <a:rPr lang="en-US" sz="2000" dirty="0">
                <a:solidFill>
                  <a:srgbClr val="0000FF"/>
                </a:solidFill>
                <a:highlight>
                  <a:srgbClr val="FFFFFF"/>
                </a:highlight>
                <a:latin typeface="Consolas"/>
              </a:rPr>
              <a:t>void</a:t>
            </a:r>
            <a:r>
              <a:rPr lang="en-US" sz="2000" dirty="0">
                <a:solidFill>
                  <a:schemeClr val="bg1"/>
                </a:solidFill>
                <a:ea typeface="Calibri"/>
              </a:rPr>
              <a:t> </a:t>
            </a:r>
            <a:r>
              <a:rPr lang="en-US" sz="2000" b="1" dirty="0" err="1">
                <a:solidFill>
                  <a:schemeClr val="bg1"/>
                </a:solidFill>
                <a:ea typeface="Calibri"/>
              </a:rPr>
              <a:t>RegisterSchemeHandler</a:t>
            </a:r>
            <a:r>
              <a:rPr lang="en-US" sz="2000" dirty="0">
                <a:solidFill>
                  <a:schemeClr val="bg1"/>
                </a:solidFill>
                <a:ea typeface="Calibri"/>
              </a:rPr>
              <a:t>(</a:t>
            </a:r>
            <a:r>
              <a:rPr lang="en-US" sz="2000" dirty="0">
                <a:solidFill>
                  <a:srgbClr val="A31515"/>
                </a:solidFill>
                <a:highlight>
                  <a:srgbClr val="FFFFFF"/>
                </a:highlight>
                <a:latin typeface="Consolas"/>
                <a:ea typeface="Calibri"/>
                <a:cs typeface="Times New Roman"/>
              </a:rPr>
              <a:t>string </a:t>
            </a:r>
            <a:r>
              <a:rPr lang="en-US" sz="2000" i="1" dirty="0" err="1">
                <a:solidFill>
                  <a:schemeClr val="bg1"/>
                </a:solidFill>
                <a:ea typeface="Calibri"/>
              </a:rPr>
              <a:t>activatableClassId</a:t>
            </a:r>
            <a:r>
              <a:rPr lang="en-US" sz="2000" b="1" dirty="0" smtClean="0">
                <a:solidFill>
                  <a:schemeClr val="bg1"/>
                </a:solidFill>
                <a:ea typeface="Calibri"/>
              </a:rPr>
              <a:t>, </a:t>
            </a:r>
            <a:r>
              <a:rPr lang="en-US" sz="2000" dirty="0">
                <a:solidFill>
                  <a:srgbClr val="A31515"/>
                </a:solidFill>
                <a:highlight>
                  <a:srgbClr val="FFFFFF"/>
                </a:highlight>
                <a:latin typeface="Consolas"/>
                <a:ea typeface="Calibri"/>
                <a:cs typeface="Times New Roman"/>
              </a:rPr>
              <a:t>string </a:t>
            </a:r>
            <a:r>
              <a:rPr lang="en-US" sz="2000" i="1" dirty="0">
                <a:solidFill>
                  <a:schemeClr val="bg1"/>
                </a:solidFill>
                <a:ea typeface="Calibri"/>
              </a:rPr>
              <a:t>scheme</a:t>
            </a:r>
            <a:r>
              <a:rPr lang="en-US" sz="2000" dirty="0" smtClean="0">
                <a:solidFill>
                  <a:schemeClr val="bg1"/>
                </a:solidFill>
                <a:ea typeface="Calibri"/>
              </a:rPr>
              <a:t>)</a:t>
            </a:r>
            <a:endParaRPr lang="en-US" sz="2000" dirty="0">
              <a:solidFill>
                <a:schemeClr val="bg1"/>
              </a:solidFill>
              <a:ea typeface="Calibri"/>
            </a:endParaRPr>
          </a:p>
          <a:p>
            <a:pPr marL="914400" indent="-914400">
              <a:lnSpc>
                <a:spcPct val="115000"/>
              </a:lnSpc>
              <a:spcBef>
                <a:spcPts val="0"/>
              </a:spcBef>
              <a:buNone/>
            </a:pPr>
            <a:endParaRPr lang="en-US" sz="2000" dirty="0" smtClean="0">
              <a:solidFill>
                <a:srgbClr val="0000FF"/>
              </a:solidFill>
              <a:highlight>
                <a:srgbClr val="FFFFFF"/>
              </a:highlight>
              <a:latin typeface="Consolas"/>
            </a:endParaRPr>
          </a:p>
          <a:p>
            <a:pPr marL="914400" indent="-914400">
              <a:lnSpc>
                <a:spcPct val="115000"/>
              </a:lnSpc>
              <a:spcBef>
                <a:spcPts val="0"/>
              </a:spcBef>
              <a:buNone/>
            </a:pPr>
            <a:r>
              <a:rPr lang="en-US" sz="2000" dirty="0" smtClean="0">
                <a:solidFill>
                  <a:srgbClr val="0000FF"/>
                </a:solidFill>
                <a:highlight>
                  <a:srgbClr val="FFFFFF"/>
                </a:highlight>
                <a:latin typeface="Consolas"/>
              </a:rPr>
              <a:t>public</a:t>
            </a:r>
            <a:r>
              <a:rPr lang="en-US" sz="2000" dirty="0" smtClean="0">
                <a:solidFill>
                  <a:schemeClr val="bg1"/>
                </a:solidFill>
                <a:ea typeface="Calibri"/>
              </a:rPr>
              <a:t> </a:t>
            </a:r>
            <a:r>
              <a:rPr lang="en-US" sz="2000" dirty="0">
                <a:solidFill>
                  <a:srgbClr val="0000FF"/>
                </a:solidFill>
                <a:highlight>
                  <a:srgbClr val="FFFFFF"/>
                </a:highlight>
                <a:latin typeface="Consolas"/>
              </a:rPr>
              <a:t>void</a:t>
            </a:r>
            <a:r>
              <a:rPr lang="en-US" sz="2000" dirty="0">
                <a:solidFill>
                  <a:schemeClr val="bg1"/>
                </a:solidFill>
                <a:ea typeface="Calibri"/>
              </a:rPr>
              <a:t> </a:t>
            </a:r>
            <a:r>
              <a:rPr lang="en-US" sz="2000" b="1" dirty="0" err="1">
                <a:solidFill>
                  <a:schemeClr val="bg1"/>
                </a:solidFill>
                <a:ea typeface="Calibri"/>
              </a:rPr>
              <a:t>RegisterVideoDecoder</a:t>
            </a:r>
            <a:r>
              <a:rPr lang="en-US" sz="2000" dirty="0">
                <a:solidFill>
                  <a:schemeClr val="bg1"/>
                </a:solidFill>
                <a:ea typeface="Calibri"/>
              </a:rPr>
              <a:t>(</a:t>
            </a:r>
            <a:r>
              <a:rPr lang="en-US" sz="2000" dirty="0">
                <a:solidFill>
                  <a:srgbClr val="A31515"/>
                </a:solidFill>
                <a:highlight>
                  <a:srgbClr val="FFFFFF"/>
                </a:highlight>
                <a:latin typeface="Consolas"/>
                <a:ea typeface="Calibri"/>
                <a:cs typeface="Times New Roman"/>
              </a:rPr>
              <a:t>string </a:t>
            </a:r>
            <a:r>
              <a:rPr lang="en-US" sz="2000" i="1" dirty="0" err="1">
                <a:solidFill>
                  <a:schemeClr val="bg1"/>
                </a:solidFill>
                <a:ea typeface="Calibri"/>
              </a:rPr>
              <a:t>activatableClassId</a:t>
            </a:r>
            <a:r>
              <a:rPr lang="en-US" sz="2000" b="1" dirty="0">
                <a:solidFill>
                  <a:schemeClr val="bg1"/>
                </a:solidFill>
                <a:ea typeface="Calibri"/>
              </a:rPr>
              <a:t>, </a:t>
            </a:r>
            <a:r>
              <a:rPr lang="en-US" sz="2000" dirty="0" err="1">
                <a:solidFill>
                  <a:srgbClr val="A31515"/>
                </a:solidFill>
                <a:highlight>
                  <a:srgbClr val="FFFFFF"/>
                </a:highlight>
                <a:latin typeface="Consolas"/>
                <a:ea typeface="Calibri"/>
                <a:cs typeface="Times New Roman"/>
              </a:rPr>
              <a:t>System.Guid</a:t>
            </a:r>
            <a:r>
              <a:rPr lang="en-US" sz="2000" dirty="0" smtClean="0">
                <a:solidFill>
                  <a:schemeClr val="bg1"/>
                </a:solidFill>
                <a:ea typeface="Calibri"/>
              </a:rPr>
              <a:t> </a:t>
            </a:r>
            <a:r>
              <a:rPr lang="en-US" sz="2000" i="1" dirty="0" err="1">
                <a:solidFill>
                  <a:schemeClr val="bg1"/>
                </a:solidFill>
                <a:ea typeface="Calibri"/>
              </a:rPr>
              <a:t>inputSubtype</a:t>
            </a:r>
            <a:r>
              <a:rPr lang="en-US" sz="2000" b="1" dirty="0">
                <a:solidFill>
                  <a:schemeClr val="bg1"/>
                </a:solidFill>
                <a:ea typeface="Calibri"/>
              </a:rPr>
              <a:t>, </a:t>
            </a:r>
            <a:r>
              <a:rPr lang="en-US" sz="2000" dirty="0" err="1">
                <a:solidFill>
                  <a:srgbClr val="A31515"/>
                </a:solidFill>
                <a:highlight>
                  <a:srgbClr val="FFFFFF"/>
                </a:highlight>
                <a:latin typeface="Consolas"/>
                <a:ea typeface="Calibri"/>
                <a:cs typeface="Times New Roman"/>
              </a:rPr>
              <a:t>System.Guid</a:t>
            </a:r>
            <a:r>
              <a:rPr lang="en-US" sz="2000" dirty="0">
                <a:solidFill>
                  <a:schemeClr val="bg1"/>
                </a:solidFill>
                <a:ea typeface="Calibri"/>
              </a:rPr>
              <a:t> </a:t>
            </a:r>
            <a:r>
              <a:rPr lang="en-US" sz="2000" i="1" dirty="0" err="1">
                <a:solidFill>
                  <a:schemeClr val="bg1"/>
                </a:solidFill>
                <a:ea typeface="Calibri"/>
              </a:rPr>
              <a:t>outputSubtype</a:t>
            </a:r>
            <a:r>
              <a:rPr lang="en-US" sz="2000" dirty="0">
                <a:solidFill>
                  <a:schemeClr val="bg1"/>
                </a:solidFill>
                <a:ea typeface="Calibri"/>
              </a:rPr>
              <a:t>)</a:t>
            </a:r>
          </a:p>
          <a:p>
            <a:pPr marL="914400" indent="-914400">
              <a:lnSpc>
                <a:spcPct val="115000"/>
              </a:lnSpc>
              <a:spcBef>
                <a:spcPts val="0"/>
              </a:spcBef>
              <a:buNone/>
            </a:pPr>
            <a:endParaRPr lang="en-US" sz="2000" dirty="0" smtClean="0">
              <a:solidFill>
                <a:srgbClr val="0000FF"/>
              </a:solidFill>
              <a:highlight>
                <a:srgbClr val="FFFFFF"/>
              </a:highlight>
              <a:latin typeface="Consolas"/>
            </a:endParaRPr>
          </a:p>
          <a:p>
            <a:pPr marL="914400" indent="-914400">
              <a:lnSpc>
                <a:spcPct val="115000"/>
              </a:lnSpc>
              <a:spcBef>
                <a:spcPts val="0"/>
              </a:spcBef>
              <a:buNone/>
            </a:pPr>
            <a:r>
              <a:rPr lang="en-US" sz="2000" dirty="0" smtClean="0">
                <a:solidFill>
                  <a:srgbClr val="0000FF"/>
                </a:solidFill>
                <a:highlight>
                  <a:srgbClr val="FFFFFF"/>
                </a:highlight>
                <a:latin typeface="Consolas"/>
              </a:rPr>
              <a:t>public</a:t>
            </a:r>
            <a:r>
              <a:rPr lang="en-US" sz="2000" dirty="0" smtClean="0">
                <a:solidFill>
                  <a:schemeClr val="bg1"/>
                </a:solidFill>
                <a:ea typeface="Calibri"/>
              </a:rPr>
              <a:t> </a:t>
            </a:r>
            <a:r>
              <a:rPr lang="en-US" sz="2000" dirty="0">
                <a:solidFill>
                  <a:srgbClr val="0000FF"/>
                </a:solidFill>
                <a:highlight>
                  <a:srgbClr val="FFFFFF"/>
                </a:highlight>
                <a:latin typeface="Consolas"/>
              </a:rPr>
              <a:t>void</a:t>
            </a:r>
            <a:r>
              <a:rPr lang="en-US" sz="2000" dirty="0">
                <a:solidFill>
                  <a:schemeClr val="bg1"/>
                </a:solidFill>
                <a:ea typeface="Calibri"/>
              </a:rPr>
              <a:t> </a:t>
            </a:r>
            <a:r>
              <a:rPr lang="en-US" sz="2000" b="1" dirty="0" err="1">
                <a:solidFill>
                  <a:schemeClr val="bg1"/>
                </a:solidFill>
                <a:ea typeface="Calibri"/>
              </a:rPr>
              <a:t>RegisterVideoEncoder</a:t>
            </a:r>
            <a:r>
              <a:rPr lang="en-US" sz="2000" dirty="0">
                <a:solidFill>
                  <a:schemeClr val="bg1"/>
                </a:solidFill>
                <a:ea typeface="Calibri"/>
              </a:rPr>
              <a:t>(</a:t>
            </a:r>
            <a:r>
              <a:rPr lang="en-US" sz="2000" dirty="0">
                <a:solidFill>
                  <a:srgbClr val="A31515"/>
                </a:solidFill>
                <a:highlight>
                  <a:srgbClr val="FFFFFF"/>
                </a:highlight>
                <a:latin typeface="Consolas"/>
                <a:ea typeface="Calibri"/>
                <a:cs typeface="Times New Roman"/>
              </a:rPr>
              <a:t>string </a:t>
            </a:r>
            <a:r>
              <a:rPr lang="en-US" sz="2000" i="1" dirty="0" err="1">
                <a:solidFill>
                  <a:schemeClr val="bg1"/>
                </a:solidFill>
                <a:ea typeface="Calibri"/>
              </a:rPr>
              <a:t>activatableClassId</a:t>
            </a:r>
            <a:r>
              <a:rPr lang="en-US" sz="2000" b="1" dirty="0">
                <a:solidFill>
                  <a:schemeClr val="bg1"/>
                </a:solidFill>
                <a:ea typeface="Calibri"/>
              </a:rPr>
              <a:t>, </a:t>
            </a:r>
            <a:r>
              <a:rPr lang="en-US" sz="2000" dirty="0" err="1">
                <a:solidFill>
                  <a:srgbClr val="A31515"/>
                </a:solidFill>
                <a:highlight>
                  <a:srgbClr val="FFFFFF"/>
                </a:highlight>
                <a:latin typeface="Consolas"/>
                <a:ea typeface="Calibri"/>
                <a:cs typeface="Times New Roman"/>
              </a:rPr>
              <a:t>System.Guid</a:t>
            </a:r>
            <a:r>
              <a:rPr lang="en-US" sz="2000" dirty="0" smtClean="0">
                <a:solidFill>
                  <a:schemeClr val="bg1"/>
                </a:solidFill>
                <a:ea typeface="Calibri"/>
              </a:rPr>
              <a:t> </a:t>
            </a:r>
            <a:r>
              <a:rPr lang="en-US" sz="2000" i="1" dirty="0" err="1">
                <a:solidFill>
                  <a:schemeClr val="bg1"/>
                </a:solidFill>
                <a:ea typeface="Calibri"/>
              </a:rPr>
              <a:t>inputSubtype</a:t>
            </a:r>
            <a:r>
              <a:rPr lang="en-US" sz="2000" b="1" dirty="0">
                <a:solidFill>
                  <a:schemeClr val="bg1"/>
                </a:solidFill>
                <a:ea typeface="Calibri"/>
              </a:rPr>
              <a:t>, </a:t>
            </a:r>
            <a:r>
              <a:rPr lang="en-US" sz="2000" dirty="0" err="1">
                <a:solidFill>
                  <a:srgbClr val="A31515"/>
                </a:solidFill>
                <a:highlight>
                  <a:srgbClr val="FFFFFF"/>
                </a:highlight>
                <a:latin typeface="Consolas"/>
                <a:ea typeface="Calibri"/>
                <a:cs typeface="Times New Roman"/>
              </a:rPr>
              <a:t>System.Guid</a:t>
            </a:r>
            <a:r>
              <a:rPr lang="en-US" sz="2000" dirty="0">
                <a:solidFill>
                  <a:srgbClr val="A31515"/>
                </a:solidFill>
                <a:highlight>
                  <a:srgbClr val="FFFFFF"/>
                </a:highlight>
                <a:latin typeface="Consolas"/>
                <a:ea typeface="Calibri"/>
                <a:cs typeface="Times New Roman"/>
              </a:rPr>
              <a:t> </a:t>
            </a:r>
            <a:r>
              <a:rPr lang="en-US" sz="2000" i="1" dirty="0" err="1">
                <a:solidFill>
                  <a:schemeClr val="bg1"/>
                </a:solidFill>
                <a:ea typeface="Calibri"/>
              </a:rPr>
              <a:t>outputSubtype</a:t>
            </a:r>
            <a:r>
              <a:rPr lang="en-US" sz="2000" dirty="0">
                <a:solidFill>
                  <a:schemeClr val="bg1"/>
                </a:solidFill>
                <a:ea typeface="Calibri"/>
              </a:rPr>
              <a:t>)</a:t>
            </a:r>
          </a:p>
          <a:p>
            <a:pPr marL="914400" indent="-914400">
              <a:buNone/>
            </a:pPr>
            <a:endParaRPr lang="en-US" sz="2000" dirty="0">
              <a:solidFill>
                <a:schemeClr val="bg1"/>
              </a:solidFill>
            </a:endParaRPr>
          </a:p>
        </p:txBody>
      </p:sp>
    </p:spTree>
    <p:extLst>
      <p:ext uri="{BB962C8B-B14F-4D97-AF65-F5344CB8AC3E}">
        <p14:creationId xmlns:p14="http://schemas.microsoft.com/office/powerpoint/2010/main" val="342641446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519112" y="1447800"/>
            <a:ext cx="11149013" cy="4284250"/>
          </a:xfrm>
        </p:spPr>
        <p:txBody>
          <a:bodyPr/>
          <a:lstStyle/>
          <a:p>
            <a:pPr marL="457218" indent="-457200"/>
            <a:r>
              <a:rPr lang="en-US" sz="3600" dirty="0">
                <a:latin typeface="Segoe UI Light" pitchFamily="34" charset="0"/>
              </a:rPr>
              <a:t>Media playback in the HTML5 </a:t>
            </a:r>
            <a:r>
              <a:rPr lang="en-US" sz="3600" dirty="0" smtClean="0">
                <a:latin typeface="Segoe UI Light" pitchFamily="34" charset="0"/>
              </a:rPr>
              <a:t>environment</a:t>
            </a:r>
            <a:endParaRPr lang="en-US" sz="3600" dirty="0">
              <a:latin typeface="Segoe UI Light" pitchFamily="34" charset="0"/>
            </a:endParaRPr>
          </a:p>
          <a:p>
            <a:pPr marL="457218" indent="-457200"/>
            <a:r>
              <a:rPr lang="en-US" sz="3600" dirty="0">
                <a:latin typeface="Segoe UI Light" pitchFamily="34" charset="0"/>
              </a:rPr>
              <a:t>Taking your </a:t>
            </a:r>
            <a:r>
              <a:rPr lang="en-US" sz="3600" dirty="0" smtClean="0">
                <a:latin typeface="Segoe UI Light" pitchFamily="34" charset="0"/>
              </a:rPr>
              <a:t>Metro style </a:t>
            </a:r>
            <a:r>
              <a:rPr lang="en-US" sz="3600" dirty="0">
                <a:latin typeface="Segoe UI Light" pitchFamily="34" charset="0"/>
              </a:rPr>
              <a:t>media </a:t>
            </a:r>
            <a:r>
              <a:rPr lang="en-US" sz="3600" dirty="0" smtClean="0">
                <a:latin typeface="Segoe UI Light" pitchFamily="34" charset="0"/>
              </a:rPr>
              <a:t>app </a:t>
            </a:r>
            <a:r>
              <a:rPr lang="en-US" sz="3600" dirty="0">
                <a:latin typeface="Segoe UI Light" pitchFamily="34" charset="0"/>
              </a:rPr>
              <a:t>to the next level by using </a:t>
            </a:r>
            <a:r>
              <a:rPr lang="en-US" sz="3600" dirty="0" smtClean="0">
                <a:latin typeface="Segoe UI Light" pitchFamily="34" charset="0"/>
              </a:rPr>
              <a:t>Windows functionality</a:t>
            </a:r>
          </a:p>
          <a:p>
            <a:pPr marL="974725" lvl="1" indent="-514350">
              <a:buFont typeface="+mj-lt"/>
              <a:buAutoNum type="arabicPeriod"/>
            </a:pPr>
            <a:r>
              <a:rPr lang="en-US" sz="3200" dirty="0">
                <a:latin typeface="Segoe UI Light" pitchFamily="34" charset="0"/>
              </a:rPr>
              <a:t>Use Media from Anywhere</a:t>
            </a:r>
          </a:p>
          <a:p>
            <a:pPr marL="974725" lvl="1" indent="-514350">
              <a:buFont typeface="+mj-lt"/>
              <a:buAutoNum type="arabicPeriod"/>
            </a:pPr>
            <a:r>
              <a:rPr lang="en-US" sz="3200" dirty="0">
                <a:latin typeface="Segoe UI Light" pitchFamily="34" charset="0"/>
              </a:rPr>
              <a:t>Enhance the Media Experience</a:t>
            </a:r>
          </a:p>
          <a:p>
            <a:pPr marL="974725" lvl="1" indent="-514350">
              <a:buFont typeface="+mj-lt"/>
              <a:buAutoNum type="arabicPeriod" startAt="3"/>
            </a:pPr>
            <a:r>
              <a:rPr lang="en-US" sz="3200" dirty="0">
                <a:latin typeface="Segoe UI Light" pitchFamily="34" charset="0"/>
              </a:rPr>
              <a:t>Extend the Windows media platform with custom functionality</a:t>
            </a:r>
          </a:p>
          <a:p>
            <a:pPr marL="457218" indent="-457200"/>
            <a:endParaRPr lang="en-US" sz="3600" dirty="0">
              <a:latin typeface="Segoe UI Light" pitchFamily="34" charset="0"/>
            </a:endParaRPr>
          </a:p>
        </p:txBody>
      </p:sp>
      <p:sp>
        <p:nvSpPr>
          <p:cNvPr id="4" name="Rectangle 3"/>
          <p:cNvSpPr/>
          <p:nvPr/>
        </p:nvSpPr>
        <p:spPr bwMode="auto">
          <a:xfrm>
            <a:off x="4274323" y="3905140"/>
            <a:ext cx="3657600" cy="914400"/>
          </a:xfrm>
          <a:prstGeom prst="rect">
            <a:avLst/>
          </a:prstGeom>
          <a:noFill/>
          <a:ln w="381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1828800" rIns="91436" bIns="45718" numCol="1" rtlCol="0" anchor="t" anchorCtr="0" compatLnSpc="1">
            <a:prstTxWarp prst="textNoShape">
              <a:avLst/>
            </a:prstTxWarp>
          </a:bodyPr>
          <a:lstStyle/>
          <a:p>
            <a:pPr marL="18"/>
            <a:endParaRPr lang="en-US" sz="1700" b="1" dirty="0" smtClean="0">
              <a:solidFill>
                <a:srgbClr val="FFFFFF"/>
              </a:solidFill>
            </a:endParaRPr>
          </a:p>
          <a:p>
            <a:pPr marL="342918" indent="-342900">
              <a:buFont typeface="Arial" pitchFamily="34" charset="0"/>
              <a:buChar char="•"/>
            </a:pPr>
            <a:endParaRPr lang="en-US" sz="1700" b="1" dirty="0">
              <a:solidFill>
                <a:srgbClr val="FFFFFF"/>
              </a:solidFill>
            </a:endParaRPr>
          </a:p>
          <a:p>
            <a:pPr marL="342918" indent="-342900">
              <a:buFont typeface="Arial" pitchFamily="34" charset="0"/>
              <a:buChar char="•"/>
            </a:pPr>
            <a:endParaRPr lang="en-US" sz="1700" b="1" dirty="0" smtClean="0">
              <a:solidFill>
                <a:srgbClr val="FFFFFF"/>
              </a:solidFill>
            </a:endParaRPr>
          </a:p>
          <a:p>
            <a:pPr marL="342918" indent="-342900">
              <a:buFont typeface="Arial" pitchFamily="34" charset="0"/>
              <a:buChar char="•"/>
            </a:pPr>
            <a:endParaRPr lang="en-US" sz="1700" b="1" dirty="0">
              <a:solidFill>
                <a:srgbClr val="FFFFFF"/>
              </a:solidFill>
            </a:endParaRPr>
          </a:p>
          <a:p>
            <a:pPr marL="342918" indent="-342900">
              <a:buFont typeface="Arial" pitchFamily="34" charset="0"/>
              <a:buChar char="•"/>
            </a:pPr>
            <a:endParaRPr lang="en-US" sz="1700" b="1" dirty="0" smtClean="0">
              <a:solidFill>
                <a:srgbClr val="FFFFFF"/>
              </a:solidFill>
            </a:endParaRPr>
          </a:p>
          <a:p>
            <a:pPr marL="342918" indent="-342900">
              <a:buFont typeface="Arial" pitchFamily="34" charset="0"/>
              <a:buChar char="•"/>
            </a:pPr>
            <a:endParaRPr lang="en-US" sz="1700" b="1" dirty="0">
              <a:solidFill>
                <a:srgbClr val="FFFFFF"/>
              </a:solidFill>
            </a:endParaRPr>
          </a:p>
          <a:p>
            <a:pPr marL="342918" indent="-342900">
              <a:buFont typeface="Arial" pitchFamily="34" charset="0"/>
              <a:buChar char="•"/>
            </a:pPr>
            <a:endParaRPr lang="en-US" sz="1700" b="1" dirty="0" smtClean="0">
              <a:solidFill>
                <a:srgbClr val="FFFFFF"/>
              </a:solidFill>
            </a:endParaRPr>
          </a:p>
          <a:p>
            <a:pPr marL="342918" indent="-342900">
              <a:buFont typeface="Arial" pitchFamily="34" charset="0"/>
              <a:buChar char="•"/>
            </a:pPr>
            <a:endParaRPr lang="en-US" sz="1700" b="1" dirty="0">
              <a:solidFill>
                <a:srgbClr val="FFFFFF"/>
              </a:solidFill>
            </a:endParaRPr>
          </a:p>
          <a:p>
            <a:pPr marL="342918" indent="-342900">
              <a:buFont typeface="Arial" pitchFamily="34" charset="0"/>
              <a:buChar char="•"/>
            </a:pPr>
            <a:endParaRPr lang="en-US" sz="1700" b="1" dirty="0" smtClean="0">
              <a:solidFill>
                <a:srgbClr val="FFFFFF"/>
              </a:solidFill>
            </a:endParaRPr>
          </a:p>
          <a:p>
            <a:pPr marL="342918" indent="-342900">
              <a:buFont typeface="Arial" pitchFamily="34" charset="0"/>
              <a:buChar char="•"/>
            </a:pPr>
            <a:endParaRPr lang="en-US" sz="1700" b="1" dirty="0">
              <a:solidFill>
                <a:srgbClr val="FFFFFF"/>
              </a:solidFill>
            </a:endParaRPr>
          </a:p>
          <a:p>
            <a:pPr marL="342918" indent="-342900">
              <a:buFont typeface="Arial" pitchFamily="34" charset="0"/>
              <a:buChar char="•"/>
            </a:pPr>
            <a:endParaRPr lang="en-US" sz="1700" b="1" dirty="0" smtClean="0">
              <a:solidFill>
                <a:srgbClr val="FFFFFF"/>
              </a:solidFill>
            </a:endParaRPr>
          </a:p>
          <a:p>
            <a:pPr marL="342918" indent="-342900">
              <a:buFont typeface="Arial" pitchFamily="34" charset="0"/>
              <a:buChar char="•"/>
            </a:pPr>
            <a:endParaRPr lang="en-US" sz="1700" b="1" dirty="0">
              <a:solidFill>
                <a:srgbClr val="FFFFFF"/>
              </a:solidFill>
            </a:endParaRPr>
          </a:p>
        </p:txBody>
      </p:sp>
    </p:spTree>
    <p:extLst>
      <p:ext uri="{BB962C8B-B14F-4D97-AF65-F5344CB8AC3E}">
        <p14:creationId xmlns:p14="http://schemas.microsoft.com/office/powerpoint/2010/main" val="84069734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a:t>
            </a:r>
            <a:r>
              <a:rPr lang="en-US" dirty="0" smtClean="0"/>
              <a:t>protection is </a:t>
            </a:r>
            <a:r>
              <a:rPr lang="en-US" dirty="0"/>
              <a:t>p</a:t>
            </a:r>
            <a:r>
              <a:rPr lang="en-US" dirty="0" smtClean="0"/>
              <a:t>luggable</a:t>
            </a:r>
            <a:endParaRPr lang="en-US" dirty="0"/>
          </a:p>
        </p:txBody>
      </p:sp>
      <p:sp>
        <p:nvSpPr>
          <p:cNvPr id="4" name="Content Placeholder 3"/>
          <p:cNvSpPr>
            <a:spLocks noGrp="1"/>
          </p:cNvSpPr>
          <p:nvPr>
            <p:ph type="body" sz="quarter" idx="10"/>
          </p:nvPr>
        </p:nvSpPr>
        <p:spPr>
          <a:xfrm>
            <a:off x="519114" y="1447800"/>
            <a:ext cx="11149012" cy="5564600"/>
          </a:xfrm>
        </p:spPr>
        <p:txBody>
          <a:bodyPr/>
          <a:lstStyle/>
          <a:p>
            <a:pPr marL="463550" lvl="1" indent="-463550"/>
            <a:r>
              <a:rPr lang="en-US" sz="3200" dirty="0" smtClean="0"/>
              <a:t>Custom content protection is brought </a:t>
            </a:r>
            <a:r>
              <a:rPr lang="en-US" sz="3200" dirty="0"/>
              <a:t>in through the same extensibility mechanism as custom </a:t>
            </a:r>
            <a:r>
              <a:rPr lang="en-US" sz="3200" dirty="0" smtClean="0"/>
              <a:t>formats</a:t>
            </a:r>
            <a:endParaRPr lang="en-US" sz="3200" dirty="0"/>
          </a:p>
          <a:p>
            <a:pPr marL="463550" lvl="1" indent="-463550"/>
            <a:r>
              <a:rPr lang="en-US" sz="3200" dirty="0" smtClean="0"/>
              <a:t>Additional functionality is </a:t>
            </a:r>
            <a:r>
              <a:rPr lang="en-US" sz="3200" dirty="0"/>
              <a:t>e</a:t>
            </a:r>
            <a:r>
              <a:rPr lang="en-US" sz="3200" dirty="0" smtClean="0"/>
              <a:t>xposed in custom APIs through Windows Runtime</a:t>
            </a:r>
            <a:endParaRPr lang="en-US" sz="3200" dirty="0"/>
          </a:p>
          <a:p>
            <a:pPr marL="463550" lvl="1" indent="-463550"/>
            <a:r>
              <a:rPr lang="en-US" sz="3200" dirty="0" smtClean="0"/>
              <a:t>Microsoft </a:t>
            </a:r>
            <a:r>
              <a:rPr lang="en-US" sz="3200" dirty="0"/>
              <a:t>will provide an implementation of PlayReady </a:t>
            </a:r>
            <a:r>
              <a:rPr lang="en-US" sz="3200" dirty="0" smtClean="0"/>
              <a:t>for Windows 8</a:t>
            </a:r>
            <a:endParaRPr lang="en-US" sz="3200" dirty="0"/>
          </a:p>
          <a:p>
            <a:pPr marL="463550" lvl="1" indent="-463550"/>
            <a:r>
              <a:rPr lang="en-US" sz="3200" dirty="0" smtClean="0"/>
              <a:t>Features of the implementation will include support for:</a:t>
            </a:r>
          </a:p>
          <a:p>
            <a:pPr marL="809625" lvl="3" indent="-463550"/>
            <a:r>
              <a:rPr lang="en-US" sz="2800" dirty="0" smtClean="0"/>
              <a:t>PlayReady and WMDRM </a:t>
            </a:r>
            <a:r>
              <a:rPr lang="en-US" sz="2800" dirty="0"/>
              <a:t>content </a:t>
            </a:r>
            <a:r>
              <a:rPr lang="en-US" sz="2800" dirty="0" smtClean="0"/>
              <a:t>with PlayReady license</a:t>
            </a:r>
          </a:p>
          <a:p>
            <a:pPr marL="809625" lvl="3" indent="-463550"/>
            <a:r>
              <a:rPr lang="en-US" sz="2800" dirty="0" smtClean="0"/>
              <a:t>PIFF (MP4) and ASF file formats</a:t>
            </a:r>
          </a:p>
          <a:p>
            <a:endParaRPr lang="en-US" sz="3600" dirty="0" smtClean="0"/>
          </a:p>
          <a:p>
            <a:endParaRPr lang="en-US" sz="3600" dirty="0"/>
          </a:p>
        </p:txBody>
      </p:sp>
    </p:spTree>
    <p:extLst>
      <p:ext uri="{BB962C8B-B14F-4D97-AF65-F5344CB8AC3E}">
        <p14:creationId xmlns:p14="http://schemas.microsoft.com/office/powerpoint/2010/main" val="178430141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Audio and video effects</a:t>
            </a:r>
            <a:endParaRPr lang="en-US" dirty="0"/>
          </a:p>
        </p:txBody>
      </p:sp>
      <p:sp>
        <p:nvSpPr>
          <p:cNvPr id="5" name="Text Placeholder 4"/>
          <p:cNvSpPr>
            <a:spLocks noGrp="1"/>
          </p:cNvSpPr>
          <p:nvPr>
            <p:ph type="body" sz="quarter" idx="10"/>
          </p:nvPr>
        </p:nvSpPr>
        <p:spPr>
          <a:xfrm>
            <a:off x="519114" y="1447800"/>
            <a:ext cx="11149012" cy="2856167"/>
          </a:xfrm>
        </p:spPr>
        <p:txBody>
          <a:bodyPr/>
          <a:lstStyle/>
          <a:p>
            <a:pPr lvl="0"/>
            <a:r>
              <a:rPr lang="en-US" dirty="0">
                <a:solidFill>
                  <a:srgbClr val="FFFFFF"/>
                </a:solidFill>
                <a:latin typeface="Segoe UI Light" pitchFamily="34" charset="0"/>
              </a:rPr>
              <a:t>Effects are brought in through the same extensibility mechanism as custom </a:t>
            </a:r>
            <a:r>
              <a:rPr lang="en-US" dirty="0" smtClean="0">
                <a:solidFill>
                  <a:srgbClr val="FFFFFF"/>
                </a:solidFill>
                <a:latin typeface="Segoe UI Light" pitchFamily="34" charset="0"/>
              </a:rPr>
              <a:t>formats</a:t>
            </a:r>
            <a:endParaRPr lang="en-US" dirty="0">
              <a:gradFill>
                <a:gsLst>
                  <a:gs pos="0">
                    <a:srgbClr val="FFFFFF"/>
                  </a:gs>
                  <a:gs pos="100000">
                    <a:srgbClr val="FFFFFF"/>
                  </a:gs>
                </a:gsLst>
                <a:lin ang="5400000" scaled="0"/>
              </a:gradFill>
              <a:latin typeface="Segoe UI Light" pitchFamily="34" charset="0"/>
            </a:endParaRPr>
          </a:p>
          <a:p>
            <a:pPr lvl="0"/>
            <a:r>
              <a:rPr lang="en-US" dirty="0">
                <a:solidFill>
                  <a:srgbClr val="FFFFFF"/>
                </a:solidFill>
                <a:latin typeface="Segoe UI Light" pitchFamily="34" charset="0"/>
              </a:rPr>
              <a:t>Effects are </a:t>
            </a:r>
            <a:r>
              <a:rPr lang="en-US" dirty="0" err="1">
                <a:solidFill>
                  <a:srgbClr val="FFFFFF"/>
                </a:solidFill>
                <a:latin typeface="Segoe UI Light" pitchFamily="34" charset="0"/>
              </a:rPr>
              <a:t>IMFMediaTransforms</a:t>
            </a:r>
            <a:r>
              <a:rPr lang="en-US" dirty="0">
                <a:solidFill>
                  <a:srgbClr val="FFFFFF"/>
                </a:solidFill>
                <a:latin typeface="Segoe UI Light" pitchFamily="34" charset="0"/>
              </a:rPr>
              <a:t>. They take in samples and produce samples. </a:t>
            </a:r>
            <a:endParaRPr lang="en-US" dirty="0" smtClean="0">
              <a:solidFill>
                <a:srgbClr val="FFFFFF"/>
              </a:solidFill>
              <a:latin typeface="Segoe UI Light" pitchFamily="34" charset="0"/>
            </a:endParaRPr>
          </a:p>
          <a:p>
            <a:pPr lvl="0"/>
            <a:r>
              <a:rPr lang="en-US" dirty="0">
                <a:solidFill>
                  <a:srgbClr val="FFFFFF"/>
                </a:solidFill>
                <a:latin typeface="Segoe UI Light" pitchFamily="34" charset="0"/>
              </a:rPr>
              <a:t>The Transform can expose an API via </a:t>
            </a:r>
            <a:r>
              <a:rPr lang="en-US" dirty="0" smtClean="0">
                <a:solidFill>
                  <a:srgbClr val="FFFFFF"/>
                </a:solidFill>
                <a:latin typeface="Segoe UI Light" pitchFamily="34" charset="0"/>
              </a:rPr>
              <a:t>Windows Runtime (e.g</a:t>
            </a:r>
            <a:r>
              <a:rPr lang="en-US" dirty="0">
                <a:solidFill>
                  <a:srgbClr val="FFFFFF"/>
                </a:solidFill>
                <a:latin typeface="Segoe UI Light" pitchFamily="34" charset="0"/>
              </a:rPr>
              <a:t>. to receive </a:t>
            </a:r>
            <a:r>
              <a:rPr lang="en-US" dirty="0" err="1">
                <a:solidFill>
                  <a:srgbClr val="FFFFFF"/>
                </a:solidFill>
                <a:latin typeface="Segoe UI Light" pitchFamily="34" charset="0"/>
              </a:rPr>
              <a:t>config</a:t>
            </a:r>
            <a:r>
              <a:rPr lang="en-US" dirty="0">
                <a:solidFill>
                  <a:srgbClr val="FFFFFF"/>
                </a:solidFill>
                <a:latin typeface="Segoe UI Light" pitchFamily="34" charset="0"/>
              </a:rPr>
              <a:t>, deliver analysis data, etc</a:t>
            </a:r>
            <a:r>
              <a:rPr lang="en-US" dirty="0" smtClean="0">
                <a:solidFill>
                  <a:srgbClr val="FFFFFF"/>
                </a:solidFill>
                <a:latin typeface="Segoe UI Light" pitchFamily="34" charset="0"/>
              </a:rPr>
              <a:t>.)</a:t>
            </a:r>
            <a:endParaRPr lang="en-US" dirty="0">
              <a:gradFill>
                <a:gsLst>
                  <a:gs pos="0">
                    <a:srgbClr val="FFFFFF"/>
                  </a:gs>
                  <a:gs pos="100000">
                    <a:srgbClr val="FFFFFF"/>
                  </a:gs>
                </a:gsLst>
                <a:lin ang="5400000" scaled="0"/>
              </a:gradFill>
              <a:latin typeface="Segoe UI Light" pitchFamily="34" charset="0"/>
            </a:endParaRPr>
          </a:p>
        </p:txBody>
      </p:sp>
    </p:spTree>
    <p:extLst>
      <p:ext uri="{BB962C8B-B14F-4D97-AF65-F5344CB8AC3E}">
        <p14:creationId xmlns:p14="http://schemas.microsoft.com/office/powerpoint/2010/main" val="139894297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Extending your app with a </a:t>
            </a:r>
            <a:r>
              <a:rPr lang="en-US" dirty="0"/>
              <a:t>custom </a:t>
            </a:r>
            <a:r>
              <a:rPr lang="en-US" dirty="0" smtClean="0"/>
              <a:t>effect</a:t>
            </a:r>
            <a:endParaRPr lang="en-US" dirty="0"/>
          </a:p>
        </p:txBody>
      </p:sp>
      <p:grpSp>
        <p:nvGrpSpPr>
          <p:cNvPr id="50" name="Group 49"/>
          <p:cNvGrpSpPr/>
          <p:nvPr/>
        </p:nvGrpSpPr>
        <p:grpSpPr>
          <a:xfrm>
            <a:off x="2116668" y="1900919"/>
            <a:ext cx="9651306" cy="4686305"/>
            <a:chOff x="914162" y="2131941"/>
            <a:chExt cx="10481380" cy="4322117"/>
          </a:xfrm>
        </p:grpSpPr>
        <p:sp>
          <p:nvSpPr>
            <p:cNvPr id="51" name="Rectangle 50"/>
            <p:cNvSpPr/>
            <p:nvPr/>
          </p:nvSpPr>
          <p:spPr>
            <a:xfrm>
              <a:off x="914164" y="4039612"/>
              <a:ext cx="10462074" cy="1733919"/>
            </a:xfrm>
            <a:prstGeom prst="rect">
              <a:avLst/>
            </a:prstGeom>
            <a:solidFill>
              <a:schemeClr val="tx1">
                <a:alpha val="34000"/>
              </a:schemeClr>
            </a:solid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p>
              <a:r>
                <a:rPr lang="en-US" sz="1600" b="1" dirty="0" smtClean="0">
                  <a:solidFill>
                    <a:srgbClr val="FFFFFF"/>
                  </a:solidFill>
                </a:rPr>
                <a:t>Media Foundation</a:t>
              </a:r>
              <a:endParaRPr lang="en-US" sz="1600" b="1" dirty="0">
                <a:solidFill>
                  <a:srgbClr val="FFFFFF"/>
                </a:solidFill>
              </a:endParaRPr>
            </a:p>
          </p:txBody>
        </p:sp>
        <p:sp>
          <p:nvSpPr>
            <p:cNvPr id="52" name="Rectangle 51"/>
            <p:cNvSpPr/>
            <p:nvPr/>
          </p:nvSpPr>
          <p:spPr>
            <a:xfrm>
              <a:off x="914164" y="2131941"/>
              <a:ext cx="10462074" cy="517549"/>
            </a:xfrm>
            <a:prstGeom prst="rect">
              <a:avLst/>
            </a:prstGeom>
            <a:solidFill>
              <a:srgbClr val="00B0F0"/>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1400" dirty="0">
                  <a:solidFill>
                    <a:schemeClr val="tx1"/>
                  </a:solidFill>
                  <a:latin typeface="Segoe UI Semibold"/>
                </a:rPr>
                <a:t>Windows Metro </a:t>
              </a:r>
              <a:r>
                <a:rPr lang="en-US" sz="1400" dirty="0" smtClean="0">
                  <a:solidFill>
                    <a:schemeClr val="tx1"/>
                  </a:solidFill>
                  <a:latin typeface="Segoe UI Semibold"/>
                </a:rPr>
                <a:t>style </a:t>
              </a:r>
              <a:r>
                <a:rPr lang="en-US" sz="1400" dirty="0">
                  <a:solidFill>
                    <a:schemeClr val="tx1"/>
                  </a:solidFill>
                  <a:latin typeface="Segoe UI Semibold"/>
                </a:rPr>
                <a:t>a</a:t>
              </a:r>
              <a:r>
                <a:rPr lang="en-US" sz="1400" dirty="0" smtClean="0">
                  <a:solidFill>
                    <a:schemeClr val="tx1"/>
                  </a:solidFill>
                  <a:latin typeface="Segoe UI Semibold"/>
                </a:rPr>
                <a:t>pp</a:t>
              </a:r>
              <a:endParaRPr lang="en-US" sz="1400" dirty="0">
                <a:solidFill>
                  <a:schemeClr val="tx1"/>
                </a:solidFill>
                <a:latin typeface="Segoe UI Semibold"/>
              </a:endParaRPr>
            </a:p>
          </p:txBody>
        </p:sp>
        <p:sp>
          <p:nvSpPr>
            <p:cNvPr id="53" name="Rectangle 52"/>
            <p:cNvSpPr/>
            <p:nvPr/>
          </p:nvSpPr>
          <p:spPr>
            <a:xfrm>
              <a:off x="914162" y="3342785"/>
              <a:ext cx="1822407" cy="601303"/>
            </a:xfrm>
            <a:prstGeom prst="rect">
              <a:avLst/>
            </a:prstGeom>
            <a:solidFill>
              <a:srgbClr val="65BC46"/>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b="1" dirty="0" smtClean="0">
                  <a:solidFill>
                    <a:srgbClr val="232323"/>
                  </a:solidFill>
                  <a:latin typeface="Segoe UI Semibold"/>
                </a:rPr>
                <a:t>Playback/Preview</a:t>
              </a:r>
              <a:endParaRPr lang="en-US" sz="1400" b="1" dirty="0">
                <a:solidFill>
                  <a:srgbClr val="232323"/>
                </a:solidFill>
                <a:latin typeface="Segoe UI Semibold"/>
              </a:endParaRPr>
            </a:p>
          </p:txBody>
        </p:sp>
        <p:sp>
          <p:nvSpPr>
            <p:cNvPr id="54" name="Rectangle 53"/>
            <p:cNvSpPr/>
            <p:nvPr/>
          </p:nvSpPr>
          <p:spPr>
            <a:xfrm>
              <a:off x="1828324" y="4173329"/>
              <a:ext cx="1523603" cy="601303"/>
            </a:xfrm>
            <a:prstGeom prst="rect">
              <a:avLst/>
            </a:prstGeom>
            <a:solidFill>
              <a:srgbClr val="EF4423"/>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dirty="0">
                  <a:solidFill>
                    <a:schemeClr val="tx1"/>
                  </a:solidFill>
                  <a:latin typeface="Segoe UI Semibold"/>
                </a:rPr>
                <a:t>Audio/Video</a:t>
              </a:r>
            </a:p>
            <a:p>
              <a:pPr algn="ctr"/>
              <a:r>
                <a:rPr lang="en-US" sz="1400" dirty="0">
                  <a:solidFill>
                    <a:schemeClr val="tx1"/>
                  </a:solidFill>
                  <a:latin typeface="Segoe UI Semibold"/>
                </a:rPr>
                <a:t>Source</a:t>
              </a:r>
            </a:p>
          </p:txBody>
        </p:sp>
        <p:sp>
          <p:nvSpPr>
            <p:cNvPr id="55" name="Rectangle 54"/>
            <p:cNvSpPr/>
            <p:nvPr/>
          </p:nvSpPr>
          <p:spPr>
            <a:xfrm>
              <a:off x="3453500" y="4173329"/>
              <a:ext cx="1320456" cy="601303"/>
            </a:xfrm>
            <a:prstGeom prst="rect">
              <a:avLst/>
            </a:prstGeom>
            <a:solidFill>
              <a:srgbClr val="EF4423"/>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dirty="0">
                  <a:solidFill>
                    <a:schemeClr val="tx1"/>
                  </a:solidFill>
                  <a:latin typeface="Segoe UI Semibold"/>
                </a:rPr>
                <a:t>Video</a:t>
              </a:r>
            </a:p>
            <a:p>
              <a:pPr algn="ctr"/>
              <a:r>
                <a:rPr lang="en-US" sz="1400" dirty="0">
                  <a:solidFill>
                    <a:schemeClr val="tx1"/>
                  </a:solidFill>
                  <a:latin typeface="Segoe UI Semibold"/>
                </a:rPr>
                <a:t>Decoder</a:t>
              </a:r>
            </a:p>
          </p:txBody>
        </p:sp>
        <p:sp>
          <p:nvSpPr>
            <p:cNvPr id="56" name="Rectangle 55"/>
            <p:cNvSpPr/>
            <p:nvPr/>
          </p:nvSpPr>
          <p:spPr>
            <a:xfrm>
              <a:off x="4860953" y="4173329"/>
              <a:ext cx="1131886" cy="601303"/>
            </a:xfrm>
            <a:prstGeom prst="rect">
              <a:avLst/>
            </a:prstGeom>
            <a:solidFill>
              <a:schemeClr val="tx1"/>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b="1" dirty="0">
                  <a:solidFill>
                    <a:srgbClr val="232323"/>
                  </a:solidFill>
                  <a:latin typeface="Segoe UI Semibold"/>
                </a:rPr>
                <a:t>Video</a:t>
              </a:r>
            </a:p>
            <a:p>
              <a:pPr algn="ctr"/>
              <a:r>
                <a:rPr lang="en-US" sz="1400" b="1" dirty="0">
                  <a:solidFill>
                    <a:srgbClr val="232323"/>
                  </a:solidFill>
                  <a:latin typeface="Segoe UI Semibold"/>
                </a:rPr>
                <a:t>Effect 1</a:t>
              </a:r>
            </a:p>
          </p:txBody>
        </p:sp>
        <p:sp>
          <p:nvSpPr>
            <p:cNvPr id="57" name="Rectangle 56"/>
            <p:cNvSpPr/>
            <p:nvPr/>
          </p:nvSpPr>
          <p:spPr>
            <a:xfrm>
              <a:off x="7313295" y="4173329"/>
              <a:ext cx="1320456" cy="601303"/>
            </a:xfrm>
            <a:prstGeom prst="rect">
              <a:avLst/>
            </a:prstGeom>
            <a:solidFill>
              <a:srgbClr val="EF4423"/>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dirty="0">
                  <a:solidFill>
                    <a:schemeClr val="tx1"/>
                  </a:solidFill>
                  <a:latin typeface="Segoe UI Semibold"/>
                </a:rPr>
                <a:t>Video</a:t>
              </a:r>
            </a:p>
            <a:p>
              <a:pPr algn="ctr"/>
              <a:r>
                <a:rPr lang="en-US" sz="1400" dirty="0">
                  <a:solidFill>
                    <a:schemeClr val="tx1"/>
                  </a:solidFill>
                  <a:latin typeface="Segoe UI Semibold"/>
                </a:rPr>
                <a:t>Encoder</a:t>
              </a:r>
            </a:p>
          </p:txBody>
        </p:sp>
        <p:sp>
          <p:nvSpPr>
            <p:cNvPr id="58" name="Rectangle 57"/>
            <p:cNvSpPr/>
            <p:nvPr/>
          </p:nvSpPr>
          <p:spPr>
            <a:xfrm>
              <a:off x="6079835" y="4173329"/>
              <a:ext cx="1131886" cy="601303"/>
            </a:xfrm>
            <a:prstGeom prst="rect">
              <a:avLst/>
            </a:prstGeom>
            <a:solidFill>
              <a:srgbClr val="EF4423"/>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dirty="0">
                  <a:solidFill>
                    <a:schemeClr val="tx1"/>
                  </a:solidFill>
                  <a:latin typeface="Segoe UI Semibold"/>
                </a:rPr>
                <a:t>Video</a:t>
              </a:r>
            </a:p>
            <a:p>
              <a:pPr algn="ctr"/>
              <a:r>
                <a:rPr lang="en-US" sz="1400" dirty="0">
                  <a:solidFill>
                    <a:schemeClr val="tx1"/>
                  </a:solidFill>
                  <a:latin typeface="Segoe UI Semibold"/>
                </a:rPr>
                <a:t>Effect </a:t>
              </a:r>
              <a:r>
                <a:rPr lang="en-US" sz="1400" dirty="0" smtClean="0">
                  <a:solidFill>
                    <a:schemeClr val="tx1"/>
                  </a:solidFill>
                  <a:latin typeface="Segoe UI Semibold"/>
                </a:rPr>
                <a:t>2</a:t>
              </a:r>
              <a:endParaRPr lang="en-US" sz="1400" dirty="0">
                <a:solidFill>
                  <a:schemeClr val="tx1"/>
                </a:solidFill>
                <a:latin typeface="Segoe UI Semibold"/>
              </a:endParaRPr>
            </a:p>
          </p:txBody>
        </p:sp>
        <p:sp>
          <p:nvSpPr>
            <p:cNvPr id="59" name="Rectangle 58"/>
            <p:cNvSpPr/>
            <p:nvPr/>
          </p:nvSpPr>
          <p:spPr>
            <a:xfrm>
              <a:off x="8735326" y="4173329"/>
              <a:ext cx="1523603" cy="601303"/>
            </a:xfrm>
            <a:prstGeom prst="rect">
              <a:avLst/>
            </a:prstGeom>
            <a:solidFill>
              <a:srgbClr val="EF4423"/>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dirty="0">
                  <a:solidFill>
                    <a:schemeClr val="tx1"/>
                  </a:solidFill>
                  <a:latin typeface="Segoe UI Semibold"/>
                </a:rPr>
                <a:t>Audio/Video</a:t>
              </a:r>
            </a:p>
            <a:p>
              <a:pPr algn="ctr"/>
              <a:r>
                <a:rPr lang="en-US" sz="1400" dirty="0">
                  <a:solidFill>
                    <a:schemeClr val="tx1"/>
                  </a:solidFill>
                  <a:latin typeface="Segoe UI Semibold"/>
                </a:rPr>
                <a:t>Sink</a:t>
              </a:r>
            </a:p>
          </p:txBody>
        </p:sp>
        <p:sp>
          <p:nvSpPr>
            <p:cNvPr id="60" name="Rectangle 59"/>
            <p:cNvSpPr/>
            <p:nvPr/>
          </p:nvSpPr>
          <p:spPr>
            <a:xfrm>
              <a:off x="3453500" y="4859131"/>
              <a:ext cx="1320456" cy="601303"/>
            </a:xfrm>
            <a:prstGeom prst="rect">
              <a:avLst/>
            </a:prstGeom>
            <a:solidFill>
              <a:srgbClr val="EF4423"/>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dirty="0">
                  <a:solidFill>
                    <a:schemeClr val="tx1"/>
                  </a:solidFill>
                  <a:latin typeface="Segoe UI Semibold"/>
                </a:rPr>
                <a:t>Audio</a:t>
              </a:r>
            </a:p>
            <a:p>
              <a:pPr algn="ctr"/>
              <a:r>
                <a:rPr lang="en-US" sz="1400" dirty="0">
                  <a:solidFill>
                    <a:schemeClr val="tx1"/>
                  </a:solidFill>
                  <a:latin typeface="Segoe UI Semibold"/>
                </a:rPr>
                <a:t>Decoder</a:t>
              </a:r>
            </a:p>
          </p:txBody>
        </p:sp>
        <p:sp>
          <p:nvSpPr>
            <p:cNvPr id="61" name="Rectangle 60"/>
            <p:cNvSpPr/>
            <p:nvPr/>
          </p:nvSpPr>
          <p:spPr>
            <a:xfrm>
              <a:off x="4860953" y="4859131"/>
              <a:ext cx="1131886" cy="601303"/>
            </a:xfrm>
            <a:prstGeom prst="rect">
              <a:avLst/>
            </a:prstGeom>
            <a:solidFill>
              <a:srgbClr val="EF4423"/>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dirty="0">
                  <a:solidFill>
                    <a:schemeClr val="tx1"/>
                  </a:solidFill>
                  <a:latin typeface="Segoe UI Semibold"/>
                </a:rPr>
                <a:t>Audio</a:t>
              </a:r>
            </a:p>
            <a:p>
              <a:pPr algn="ctr"/>
              <a:r>
                <a:rPr lang="en-US" sz="1400" dirty="0">
                  <a:solidFill>
                    <a:schemeClr val="tx1"/>
                  </a:solidFill>
                  <a:latin typeface="Segoe UI Semibold"/>
                </a:rPr>
                <a:t>Effect 1</a:t>
              </a:r>
            </a:p>
          </p:txBody>
        </p:sp>
        <p:sp>
          <p:nvSpPr>
            <p:cNvPr id="62" name="Rectangle 61"/>
            <p:cNvSpPr/>
            <p:nvPr/>
          </p:nvSpPr>
          <p:spPr>
            <a:xfrm>
              <a:off x="7313295" y="4859131"/>
              <a:ext cx="1320456" cy="601303"/>
            </a:xfrm>
            <a:prstGeom prst="rect">
              <a:avLst/>
            </a:prstGeom>
            <a:solidFill>
              <a:srgbClr val="EF4423"/>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dirty="0">
                  <a:solidFill>
                    <a:schemeClr val="tx1"/>
                  </a:solidFill>
                  <a:latin typeface="Segoe UI Semibold"/>
                </a:rPr>
                <a:t>Audio</a:t>
              </a:r>
            </a:p>
            <a:p>
              <a:pPr algn="ctr"/>
              <a:r>
                <a:rPr lang="en-US" sz="1400" dirty="0">
                  <a:solidFill>
                    <a:schemeClr val="tx1"/>
                  </a:solidFill>
                  <a:latin typeface="Segoe UI Semibold"/>
                </a:rPr>
                <a:t>Encoder</a:t>
              </a:r>
            </a:p>
          </p:txBody>
        </p:sp>
        <p:sp>
          <p:nvSpPr>
            <p:cNvPr id="63" name="Rectangle 62"/>
            <p:cNvSpPr/>
            <p:nvPr/>
          </p:nvSpPr>
          <p:spPr>
            <a:xfrm>
              <a:off x="6079835" y="4859131"/>
              <a:ext cx="1131886" cy="601303"/>
            </a:xfrm>
            <a:prstGeom prst="rect">
              <a:avLst/>
            </a:prstGeom>
            <a:solidFill>
              <a:srgbClr val="EF4423"/>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dirty="0">
                  <a:solidFill>
                    <a:schemeClr val="tx1"/>
                  </a:solidFill>
                  <a:latin typeface="Segoe UI Semibold"/>
                </a:rPr>
                <a:t>Audio</a:t>
              </a:r>
            </a:p>
            <a:p>
              <a:pPr algn="ctr"/>
              <a:r>
                <a:rPr lang="en-US" sz="1400" dirty="0">
                  <a:solidFill>
                    <a:schemeClr val="tx1"/>
                  </a:solidFill>
                  <a:latin typeface="Segoe UI Semibold"/>
                </a:rPr>
                <a:t>Effect </a:t>
              </a:r>
              <a:r>
                <a:rPr lang="en-US" sz="1400" dirty="0" smtClean="0">
                  <a:solidFill>
                    <a:schemeClr val="tx1"/>
                  </a:solidFill>
                  <a:latin typeface="Segoe UI Semibold"/>
                </a:rPr>
                <a:t>2</a:t>
              </a:r>
              <a:endParaRPr lang="en-US" sz="1400" dirty="0">
                <a:solidFill>
                  <a:schemeClr val="tx1"/>
                </a:solidFill>
                <a:latin typeface="Segoe UI Semibold"/>
              </a:endParaRPr>
            </a:p>
          </p:txBody>
        </p:sp>
        <p:sp>
          <p:nvSpPr>
            <p:cNvPr id="64" name="Rectangle 63"/>
            <p:cNvSpPr/>
            <p:nvPr/>
          </p:nvSpPr>
          <p:spPr>
            <a:xfrm>
              <a:off x="914162" y="2712554"/>
              <a:ext cx="1822408" cy="521208"/>
            </a:xfrm>
            <a:prstGeom prst="rect">
              <a:avLst/>
            </a:prstGeom>
            <a:solidFill>
              <a:schemeClr val="tx1"/>
            </a:solidFill>
            <a:ln w="3175">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b="1" dirty="0">
                  <a:solidFill>
                    <a:srgbClr val="232323"/>
                  </a:solidFill>
                  <a:latin typeface="Segoe UI Semibold"/>
                </a:rPr>
                <a:t>&lt;audio src=“…”&gt;</a:t>
              </a:r>
            </a:p>
            <a:p>
              <a:pPr algn="ctr"/>
              <a:r>
                <a:rPr lang="en-US" sz="1400" b="1" dirty="0">
                  <a:solidFill>
                    <a:srgbClr val="232323"/>
                  </a:solidFill>
                  <a:latin typeface="Segoe UI Semibold"/>
                </a:rPr>
                <a:t>&lt;video src=“…”&gt;</a:t>
              </a:r>
            </a:p>
          </p:txBody>
        </p:sp>
        <p:sp>
          <p:nvSpPr>
            <p:cNvPr id="65" name="Rectangle 64"/>
            <p:cNvSpPr/>
            <p:nvPr/>
          </p:nvSpPr>
          <p:spPr>
            <a:xfrm>
              <a:off x="2900856" y="2712554"/>
              <a:ext cx="8494686" cy="521208"/>
            </a:xfrm>
            <a:prstGeom prst="rect">
              <a:avLst/>
            </a:prstGeom>
            <a:solidFill>
              <a:srgbClr val="65BC46"/>
            </a:solidFill>
            <a:ln w="3175">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b="1" dirty="0" smtClean="0">
                  <a:solidFill>
                    <a:schemeClr val="tx1"/>
                  </a:solidFill>
                  <a:latin typeface="Segoe UI Semibold"/>
                </a:rPr>
                <a:t>Windows Runtime</a:t>
              </a:r>
              <a:endParaRPr lang="en-US" sz="1400" dirty="0">
                <a:solidFill>
                  <a:schemeClr val="tx1"/>
                </a:solidFill>
                <a:latin typeface="Segoe UI Semibold"/>
              </a:endParaRPr>
            </a:p>
          </p:txBody>
        </p:sp>
        <p:grpSp>
          <p:nvGrpSpPr>
            <p:cNvPr id="66" name="Group 65"/>
            <p:cNvGrpSpPr/>
            <p:nvPr/>
          </p:nvGrpSpPr>
          <p:grpSpPr>
            <a:xfrm>
              <a:off x="2736570" y="3336516"/>
              <a:ext cx="8658972" cy="603880"/>
              <a:chOff x="2736570" y="3336516"/>
              <a:chExt cx="9169218" cy="603880"/>
            </a:xfrm>
          </p:grpSpPr>
          <p:sp>
            <p:nvSpPr>
              <p:cNvPr id="70" name="Rectangle 69"/>
              <p:cNvSpPr/>
              <p:nvPr/>
            </p:nvSpPr>
            <p:spPr>
              <a:xfrm>
                <a:off x="2736570" y="3338597"/>
                <a:ext cx="1517375" cy="601303"/>
              </a:xfrm>
              <a:prstGeom prst="rect">
                <a:avLst/>
              </a:prstGeom>
              <a:solidFill>
                <a:srgbClr val="65BC46"/>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b="1" dirty="0">
                    <a:solidFill>
                      <a:srgbClr val="232323"/>
                    </a:solidFill>
                    <a:latin typeface="Segoe UI Semibold"/>
                  </a:rPr>
                  <a:t>Capture</a:t>
                </a:r>
              </a:p>
            </p:txBody>
          </p:sp>
          <p:sp>
            <p:nvSpPr>
              <p:cNvPr id="71" name="Rectangle 70"/>
              <p:cNvSpPr/>
              <p:nvPr/>
            </p:nvSpPr>
            <p:spPr>
              <a:xfrm>
                <a:off x="5691166" y="3336516"/>
                <a:ext cx="1622130" cy="601303"/>
              </a:xfrm>
              <a:prstGeom prst="rect">
                <a:avLst/>
              </a:prstGeom>
              <a:solidFill>
                <a:srgbClr val="65BC46"/>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b="1" dirty="0" smtClean="0">
                    <a:solidFill>
                      <a:srgbClr val="232323"/>
                    </a:solidFill>
                    <a:latin typeface="Segoe UI Semibold"/>
                  </a:rPr>
                  <a:t>Streaming</a:t>
                </a:r>
                <a:endParaRPr lang="en-US" sz="1400" b="1" dirty="0">
                  <a:solidFill>
                    <a:srgbClr val="232323"/>
                  </a:solidFill>
                  <a:latin typeface="Segoe UI Semibold"/>
                </a:endParaRPr>
              </a:p>
            </p:txBody>
          </p:sp>
          <p:sp>
            <p:nvSpPr>
              <p:cNvPr id="72" name="Rectangle 71"/>
              <p:cNvSpPr/>
              <p:nvPr/>
            </p:nvSpPr>
            <p:spPr>
              <a:xfrm>
                <a:off x="4257211" y="3338597"/>
                <a:ext cx="1429618" cy="599221"/>
              </a:xfrm>
              <a:prstGeom prst="rect">
                <a:avLst/>
              </a:prstGeom>
              <a:solidFill>
                <a:srgbClr val="65BC46"/>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b="1" dirty="0" smtClean="0">
                    <a:solidFill>
                      <a:srgbClr val="232323"/>
                    </a:solidFill>
                    <a:latin typeface="Segoe UI Semibold"/>
                  </a:rPr>
                  <a:t>Transcode</a:t>
                </a:r>
                <a:endParaRPr lang="en-US" sz="1400" b="1" dirty="0">
                  <a:solidFill>
                    <a:srgbClr val="232323"/>
                  </a:solidFill>
                  <a:latin typeface="Segoe UI Semibold"/>
                </a:endParaRPr>
              </a:p>
            </p:txBody>
          </p:sp>
          <p:sp>
            <p:nvSpPr>
              <p:cNvPr id="73" name="Rectangle 72"/>
              <p:cNvSpPr/>
              <p:nvPr/>
            </p:nvSpPr>
            <p:spPr>
              <a:xfrm>
                <a:off x="7329062" y="3339093"/>
                <a:ext cx="1517375" cy="601303"/>
              </a:xfrm>
              <a:prstGeom prst="rect">
                <a:avLst/>
              </a:prstGeom>
              <a:solidFill>
                <a:srgbClr val="65BC46"/>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b="1" dirty="0">
                    <a:solidFill>
                      <a:srgbClr val="232323"/>
                    </a:solidFill>
                    <a:latin typeface="Segoe UI Semibold"/>
                  </a:rPr>
                  <a:t>Extensibility</a:t>
                </a:r>
              </a:p>
            </p:txBody>
          </p:sp>
          <p:sp>
            <p:nvSpPr>
              <p:cNvPr id="74" name="Rectangle 73"/>
              <p:cNvSpPr/>
              <p:nvPr/>
            </p:nvSpPr>
            <p:spPr>
              <a:xfrm>
                <a:off x="10283658" y="3337012"/>
                <a:ext cx="1622130" cy="601303"/>
              </a:xfrm>
              <a:prstGeom prst="rect">
                <a:avLst/>
              </a:prstGeom>
              <a:solidFill>
                <a:srgbClr val="65BC46"/>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b="1" dirty="0" err="1">
                    <a:solidFill>
                      <a:srgbClr val="232323"/>
                    </a:solidFill>
                    <a:latin typeface="Segoe UI Semibold"/>
                  </a:rPr>
                  <a:t>MediaControl</a:t>
                </a:r>
                <a:endParaRPr lang="en-US" sz="1400" b="1" dirty="0">
                  <a:solidFill>
                    <a:srgbClr val="232323"/>
                  </a:solidFill>
                  <a:latin typeface="Segoe UI Semibold"/>
                </a:endParaRPr>
              </a:p>
            </p:txBody>
          </p:sp>
          <p:sp>
            <p:nvSpPr>
              <p:cNvPr id="75" name="Rectangle 74"/>
              <p:cNvSpPr/>
              <p:nvPr/>
            </p:nvSpPr>
            <p:spPr>
              <a:xfrm>
                <a:off x="8849703" y="3339093"/>
                <a:ext cx="1429618" cy="599221"/>
              </a:xfrm>
              <a:prstGeom prst="rect">
                <a:avLst/>
              </a:prstGeom>
              <a:solidFill>
                <a:srgbClr val="65BC46"/>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b="1" dirty="0">
                    <a:solidFill>
                      <a:srgbClr val="232323"/>
                    </a:solidFill>
                    <a:latin typeface="Segoe UI Semibold"/>
                  </a:rPr>
                  <a:t>Protection</a:t>
                </a:r>
              </a:p>
            </p:txBody>
          </p:sp>
        </p:grpSp>
        <p:grpSp>
          <p:nvGrpSpPr>
            <p:cNvPr id="67" name="Group 66"/>
            <p:cNvGrpSpPr/>
            <p:nvPr/>
          </p:nvGrpSpPr>
          <p:grpSpPr>
            <a:xfrm>
              <a:off x="929927" y="5896303"/>
              <a:ext cx="10431617" cy="557755"/>
              <a:chOff x="615809" y="5709803"/>
              <a:chExt cx="10729969" cy="760021"/>
            </a:xfrm>
          </p:grpSpPr>
          <p:sp>
            <p:nvSpPr>
              <p:cNvPr id="68" name="Rectangle 67"/>
              <p:cNvSpPr/>
              <p:nvPr/>
            </p:nvSpPr>
            <p:spPr bwMode="auto">
              <a:xfrm>
                <a:off x="6102615" y="5709803"/>
                <a:ext cx="5243163" cy="76002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tx1"/>
                    </a:solidFill>
                  </a:rPr>
                  <a:t>Windows Audio Session API </a:t>
                </a:r>
                <a:r>
                  <a:rPr lang="en-US" sz="1400" dirty="0" smtClean="0">
                    <a:solidFill>
                      <a:schemeClr val="tx1"/>
                    </a:solidFill>
                  </a:rPr>
                  <a:t>(WASAPI)</a:t>
                </a:r>
              </a:p>
            </p:txBody>
          </p:sp>
          <p:sp>
            <p:nvSpPr>
              <p:cNvPr id="69" name="Rectangle 68"/>
              <p:cNvSpPr/>
              <p:nvPr/>
            </p:nvSpPr>
            <p:spPr bwMode="auto">
              <a:xfrm>
                <a:off x="615809" y="5709803"/>
                <a:ext cx="5307481" cy="76002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tx1"/>
                    </a:solidFill>
                  </a:rPr>
                  <a:t>DirectX</a:t>
                </a:r>
                <a:endParaRPr lang="en-US" sz="1400" dirty="0" smtClean="0">
                  <a:solidFill>
                    <a:schemeClr val="tx1"/>
                  </a:solidFill>
                </a:endParaRPr>
              </a:p>
            </p:txBody>
          </p:sp>
        </p:grpSp>
      </p:grpSp>
      <p:sp>
        <p:nvSpPr>
          <p:cNvPr id="3" name="Rectangle 2"/>
          <p:cNvSpPr/>
          <p:nvPr/>
        </p:nvSpPr>
        <p:spPr>
          <a:xfrm>
            <a:off x="710657" y="992292"/>
            <a:ext cx="5376601" cy="707886"/>
          </a:xfrm>
          <a:prstGeom prst="rect">
            <a:avLst/>
          </a:prstGeom>
        </p:spPr>
        <p:txBody>
          <a:bodyPr wrap="square">
            <a:spAutoFit/>
          </a:bodyPr>
          <a:lstStyle/>
          <a:p>
            <a:pPr defTabSz="914099" fontAlgn="base">
              <a:spcBef>
                <a:spcPct val="0"/>
              </a:spcBef>
              <a:spcAft>
                <a:spcPct val="0"/>
              </a:spcAft>
            </a:pPr>
            <a:r>
              <a:rPr lang="en-US" sz="2000" dirty="0" smtClean="0">
                <a:gradFill>
                  <a:gsLst>
                    <a:gs pos="0">
                      <a:srgbClr val="FFFFFF"/>
                    </a:gs>
                    <a:gs pos="100000">
                      <a:srgbClr val="FFFFFF"/>
                    </a:gs>
                  </a:gsLst>
                  <a:lin ang="5400000" scaled="0"/>
                </a:gradFill>
              </a:rPr>
              <a:t>2. Use </a:t>
            </a:r>
            <a:r>
              <a:rPr lang="en-US" sz="2000" dirty="0" err="1">
                <a:gradFill>
                  <a:gsLst>
                    <a:gs pos="0">
                      <a:srgbClr val="FFFFFF"/>
                    </a:gs>
                    <a:gs pos="100000">
                      <a:srgbClr val="FFFFFF"/>
                    </a:gs>
                  </a:gsLst>
                  <a:lin ang="5400000" scaled="0"/>
                </a:gradFill>
              </a:rPr>
              <a:t>msInsertVideoEffect</a:t>
            </a:r>
            <a:r>
              <a:rPr lang="en-US" sz="2000" dirty="0">
                <a:gradFill>
                  <a:gsLst>
                    <a:gs pos="0">
                      <a:srgbClr val="FFFFFF"/>
                    </a:gs>
                    <a:gs pos="100000">
                      <a:srgbClr val="FFFFFF"/>
                    </a:gs>
                  </a:gsLst>
                  <a:lin ang="5400000" scaled="0"/>
                </a:gradFill>
              </a:rPr>
              <a:t> / </a:t>
            </a:r>
            <a:r>
              <a:rPr lang="en-US" sz="2000" dirty="0" err="1">
                <a:gradFill>
                  <a:gsLst>
                    <a:gs pos="0">
                      <a:srgbClr val="FFFFFF"/>
                    </a:gs>
                    <a:gs pos="100000">
                      <a:srgbClr val="FFFFFF"/>
                    </a:gs>
                  </a:gsLst>
                  <a:lin ang="5400000" scaled="0"/>
                </a:gradFill>
              </a:rPr>
              <a:t>msInsertAudioEffect</a:t>
            </a:r>
            <a:r>
              <a:rPr lang="en-US" sz="2000" dirty="0">
                <a:gradFill>
                  <a:gsLst>
                    <a:gs pos="0">
                      <a:srgbClr val="FFFFFF"/>
                    </a:gs>
                    <a:gs pos="100000">
                      <a:srgbClr val="FFFFFF"/>
                    </a:gs>
                  </a:gsLst>
                  <a:lin ang="5400000" scaled="0"/>
                </a:gradFill>
              </a:rPr>
              <a:t> to add effect to pipeline</a:t>
            </a:r>
          </a:p>
        </p:txBody>
      </p:sp>
      <p:cxnSp>
        <p:nvCxnSpPr>
          <p:cNvPr id="33" name="Elbow Connector 32"/>
          <p:cNvCxnSpPr>
            <a:stCxn id="3" idx="1"/>
            <a:endCxn id="64" idx="1"/>
          </p:cNvCxnSpPr>
          <p:nvPr/>
        </p:nvCxnSpPr>
        <p:spPr>
          <a:xfrm rot="10800000" flipH="1" flipV="1">
            <a:off x="710656" y="1346234"/>
            <a:ext cx="1406011" cy="1466783"/>
          </a:xfrm>
          <a:prstGeom prst="bentConnector3">
            <a:avLst>
              <a:gd name="adj1" fmla="val -16259"/>
            </a:avLst>
          </a:prstGeom>
          <a:ln w="25400">
            <a:solidFill>
              <a:schemeClr val="tx1"/>
            </a:solidFill>
          </a:ln>
        </p:spPr>
        <p:style>
          <a:lnRef idx="3">
            <a:schemeClr val="accent1"/>
          </a:lnRef>
          <a:fillRef idx="0">
            <a:schemeClr val="accent1"/>
          </a:fillRef>
          <a:effectRef idx="2">
            <a:schemeClr val="accent1"/>
          </a:effectRef>
          <a:fontRef idx="minor">
            <a:schemeClr val="tx1"/>
          </a:fontRef>
        </p:style>
      </p:cxnSp>
      <p:cxnSp>
        <p:nvCxnSpPr>
          <p:cNvPr id="41" name="Elbow Connector 40"/>
          <p:cNvCxnSpPr>
            <a:stCxn id="15" idx="2"/>
            <a:endCxn id="56" idx="0"/>
          </p:cNvCxnSpPr>
          <p:nvPr/>
        </p:nvCxnSpPr>
        <p:spPr>
          <a:xfrm rot="16200000" flipH="1">
            <a:off x="5021375" y="2863677"/>
            <a:ext cx="1655104" cy="846176"/>
          </a:xfrm>
          <a:prstGeom prst="bentConnector3">
            <a:avLst>
              <a:gd name="adj1" fmla="val 50000"/>
            </a:avLst>
          </a:prstGeom>
          <a:ln w="25400">
            <a:solidFill>
              <a:schemeClr val="tx1"/>
            </a:solidFill>
          </a:ln>
        </p:spPr>
        <p:style>
          <a:lnRef idx="3">
            <a:schemeClr val="accent1"/>
          </a:lnRef>
          <a:fillRef idx="0">
            <a:schemeClr val="accent1"/>
          </a:fillRef>
          <a:effectRef idx="2">
            <a:schemeClr val="accent1"/>
          </a:effectRef>
          <a:fontRef idx="minor">
            <a:schemeClr val="tx1"/>
          </a:fontRef>
        </p:style>
      </p:cxnSp>
      <p:sp>
        <p:nvSpPr>
          <p:cNvPr id="15" name="Rectangle 14"/>
          <p:cNvSpPr/>
          <p:nvPr/>
        </p:nvSpPr>
        <p:spPr bwMode="auto">
          <a:xfrm>
            <a:off x="5189429" y="2176650"/>
            <a:ext cx="472819" cy="28256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4" name="Rectangle 33"/>
          <p:cNvSpPr/>
          <p:nvPr/>
        </p:nvSpPr>
        <p:spPr>
          <a:xfrm>
            <a:off x="15761" y="5183891"/>
            <a:ext cx="2170613" cy="1015663"/>
          </a:xfrm>
          <a:prstGeom prst="rect">
            <a:avLst/>
          </a:prstGeom>
        </p:spPr>
        <p:txBody>
          <a:bodyPr wrap="square">
            <a:spAutoFit/>
          </a:bodyPr>
          <a:lstStyle/>
          <a:p>
            <a:pPr defTabSz="914099" fontAlgn="base">
              <a:spcBef>
                <a:spcPct val="0"/>
              </a:spcBef>
              <a:spcAft>
                <a:spcPct val="0"/>
              </a:spcAft>
            </a:pPr>
            <a:r>
              <a:rPr lang="en-US" sz="2000" dirty="0" smtClean="0">
                <a:solidFill>
                  <a:srgbClr val="FFFFFF"/>
                </a:solidFill>
                <a:cs typeface="Segoe UI Light" pitchFamily="34" charset="0"/>
              </a:rPr>
              <a:t>1. Register DLL with extensions in App manifest</a:t>
            </a:r>
            <a:endParaRPr lang="en-US" sz="2000" dirty="0">
              <a:gradFill>
                <a:gsLst>
                  <a:gs pos="0">
                    <a:srgbClr val="FFFFFF"/>
                  </a:gs>
                  <a:gs pos="100000">
                    <a:srgbClr val="FFFFFF"/>
                  </a:gs>
                </a:gsLst>
                <a:lin ang="5400000" scaled="0"/>
              </a:gradFill>
            </a:endParaRPr>
          </a:p>
        </p:txBody>
      </p:sp>
      <p:cxnSp>
        <p:nvCxnSpPr>
          <p:cNvPr id="35" name="Elbow Connector 34"/>
          <p:cNvCxnSpPr>
            <a:stCxn id="56" idx="1"/>
            <a:endCxn id="34" idx="0"/>
          </p:cNvCxnSpPr>
          <p:nvPr/>
        </p:nvCxnSpPr>
        <p:spPr>
          <a:xfrm rot="10800000" flipV="1">
            <a:off x="1101068" y="4440301"/>
            <a:ext cx="4649824" cy="743589"/>
          </a:xfrm>
          <a:prstGeom prst="bentConnector2">
            <a:avLst/>
          </a:prstGeom>
          <a:ln w="25400">
            <a:solidFill>
              <a:schemeClr val="tx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5632283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Object recognition in a </a:t>
            </a:r>
            <a:br>
              <a:rPr lang="en-US" dirty="0" smtClean="0"/>
            </a:br>
            <a:r>
              <a:rPr lang="en-US" dirty="0" smtClean="0"/>
              <a:t>video </a:t>
            </a:r>
            <a:r>
              <a:rPr lang="en-US" dirty="0"/>
              <a:t>e</a:t>
            </a:r>
            <a:r>
              <a:rPr lang="en-US" dirty="0" smtClean="0"/>
              <a:t>ffect</a:t>
            </a:r>
            <a:endParaRPr lang="en-US" dirty="0"/>
          </a:p>
        </p:txBody>
      </p:sp>
      <p:sp>
        <p:nvSpPr>
          <p:cNvPr id="2" name="Subtitle 1"/>
          <p:cNvSpPr>
            <a:spLocks noGrp="1"/>
          </p:cNvSpPr>
          <p:nvPr>
            <p:ph type="subTitle" idx="1"/>
          </p:nvPr>
        </p:nvSpPr>
        <p:spPr/>
        <p:txBody>
          <a:bodyPr/>
          <a:lstStyle/>
          <a:p>
            <a:endParaRPr lang="en-US"/>
          </a:p>
        </p:txBody>
      </p:sp>
      <p:sp>
        <p:nvSpPr>
          <p:cNvPr id="6" name="Text Placeholder 5"/>
          <p:cNvSpPr>
            <a:spLocks noGrp="1"/>
          </p:cNvSpPr>
          <p:nvPr>
            <p:ph type="body" sz="quarter" idx="10"/>
          </p:nvPr>
        </p:nvSpPr>
        <p:spPr/>
        <p:txBody>
          <a:bodyPr/>
          <a:lstStyle/>
          <a:p>
            <a:r>
              <a:rPr lang="en-US" dirty="0"/>
              <a:t>d</a:t>
            </a:r>
            <a:r>
              <a:rPr lang="en-US" dirty="0" smtClean="0"/>
              <a:t>emo</a:t>
            </a:r>
            <a:endParaRPr lang="en-US" dirty="0"/>
          </a:p>
        </p:txBody>
      </p:sp>
    </p:spTree>
    <p:extLst>
      <p:ext uri="{BB962C8B-B14F-4D97-AF65-F5344CB8AC3E}">
        <p14:creationId xmlns:p14="http://schemas.microsoft.com/office/powerpoint/2010/main" val="360634797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solidFill>
                  <a:schemeClr val="tx1"/>
                </a:solidFill>
              </a:rPr>
              <a:t>How it works</a:t>
            </a:r>
            <a:endParaRPr lang="en-US" dirty="0">
              <a:solidFill>
                <a:schemeClr val="tx1"/>
              </a:solidFill>
            </a:endParaRPr>
          </a:p>
        </p:txBody>
      </p:sp>
      <p:sp>
        <p:nvSpPr>
          <p:cNvPr id="52" name="Rectangle 51"/>
          <p:cNvSpPr/>
          <p:nvPr/>
        </p:nvSpPr>
        <p:spPr>
          <a:xfrm>
            <a:off x="9308785" y="1311849"/>
            <a:ext cx="2429301" cy="3477877"/>
          </a:xfrm>
          <a:prstGeom prst="rect">
            <a:avLst/>
          </a:prstGeom>
          <a:solidFill>
            <a:srgbClr val="00B0F0"/>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2400" dirty="0" smtClean="0">
                <a:solidFill>
                  <a:schemeClr val="tx1"/>
                </a:solidFill>
                <a:latin typeface="Segoe UI Semibold"/>
              </a:rPr>
              <a:t>Game Control</a:t>
            </a:r>
          </a:p>
          <a:p>
            <a:pPr algn="ctr"/>
            <a:r>
              <a:rPr lang="en-US" sz="2400" dirty="0" smtClean="0">
                <a:solidFill>
                  <a:schemeClr val="tx1"/>
                </a:solidFill>
                <a:latin typeface="Segoe UI Semibold"/>
              </a:rPr>
              <a:t>(JS)</a:t>
            </a:r>
          </a:p>
          <a:p>
            <a:pPr algn="ctr"/>
            <a:endParaRPr lang="en-US" sz="2400" dirty="0">
              <a:solidFill>
                <a:schemeClr val="tx1"/>
              </a:solidFill>
              <a:latin typeface="Segoe UI Semibold"/>
            </a:endParaRPr>
          </a:p>
        </p:txBody>
      </p:sp>
      <p:sp>
        <p:nvSpPr>
          <p:cNvPr id="56" name="Rectangle 55"/>
          <p:cNvSpPr/>
          <p:nvPr/>
        </p:nvSpPr>
        <p:spPr>
          <a:xfrm>
            <a:off x="5001683" y="5592934"/>
            <a:ext cx="2402006" cy="1117331"/>
          </a:xfrm>
          <a:prstGeom prst="rect">
            <a:avLst/>
          </a:prstGeom>
          <a:solidFill>
            <a:schemeClr val="accent3"/>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b="1" dirty="0" smtClean="0">
                <a:solidFill>
                  <a:schemeClr val="tx1"/>
                </a:solidFill>
                <a:latin typeface="Segoe UI Semibold"/>
              </a:rPr>
              <a:t>Object Recognizer</a:t>
            </a:r>
          </a:p>
          <a:p>
            <a:pPr algn="ctr"/>
            <a:r>
              <a:rPr lang="en-US" b="1" dirty="0" smtClean="0">
                <a:solidFill>
                  <a:schemeClr val="tx1"/>
                </a:solidFill>
                <a:latin typeface="Segoe UI Semibold"/>
              </a:rPr>
              <a:t>Video</a:t>
            </a:r>
            <a:r>
              <a:rPr lang="en-US" b="1" dirty="0">
                <a:solidFill>
                  <a:schemeClr val="tx1"/>
                </a:solidFill>
                <a:latin typeface="Segoe UI Semibold"/>
              </a:rPr>
              <a:t> </a:t>
            </a:r>
            <a:r>
              <a:rPr lang="en-US" b="1" dirty="0" smtClean="0">
                <a:solidFill>
                  <a:schemeClr val="tx1"/>
                </a:solidFill>
                <a:latin typeface="Segoe UI Semibold"/>
              </a:rPr>
              <a:t>Effect (C++)</a:t>
            </a:r>
            <a:endParaRPr lang="en-US" b="1" dirty="0">
              <a:solidFill>
                <a:schemeClr val="tx1"/>
              </a:solidFill>
              <a:latin typeface="Segoe UI Semibold"/>
            </a:endParaRPr>
          </a:p>
        </p:txBody>
      </p:sp>
      <p:sp>
        <p:nvSpPr>
          <p:cNvPr id="80" name="Oval 79"/>
          <p:cNvSpPr/>
          <p:nvPr/>
        </p:nvSpPr>
        <p:spPr bwMode="auto">
          <a:xfrm>
            <a:off x="5468057" y="1924011"/>
            <a:ext cx="922500" cy="1070404"/>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grpSp>
        <p:nvGrpSpPr>
          <p:cNvPr id="30" name="Group 29"/>
          <p:cNvGrpSpPr/>
          <p:nvPr/>
        </p:nvGrpSpPr>
        <p:grpSpPr>
          <a:xfrm>
            <a:off x="1066624" y="1311848"/>
            <a:ext cx="6340661" cy="3477878"/>
            <a:chOff x="947243" y="1696203"/>
            <a:chExt cx="6340661" cy="3477878"/>
          </a:xfrm>
        </p:grpSpPr>
        <p:sp>
          <p:nvSpPr>
            <p:cNvPr id="64" name="Rectangle 63"/>
            <p:cNvSpPr/>
            <p:nvPr/>
          </p:nvSpPr>
          <p:spPr>
            <a:xfrm>
              <a:off x="947243" y="1696203"/>
              <a:ext cx="6340661" cy="3477878"/>
            </a:xfrm>
            <a:prstGeom prst="rect">
              <a:avLst/>
            </a:prstGeom>
            <a:solidFill>
              <a:schemeClr val="accent1"/>
            </a:solidFill>
            <a:ln w="3175">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3200" b="1" dirty="0" smtClean="0">
                  <a:solidFill>
                    <a:schemeClr val="tx1"/>
                  </a:solidFill>
                  <a:latin typeface="Segoe UI Semibold"/>
                </a:rPr>
                <a:t>&lt;video&gt;</a:t>
              </a:r>
              <a:endParaRPr lang="en-US" sz="3200" b="1" dirty="0">
                <a:solidFill>
                  <a:schemeClr val="tx1"/>
                </a:solidFill>
                <a:latin typeface="Segoe UI Semibold"/>
              </a:endParaRPr>
            </a:p>
          </p:txBody>
        </p:sp>
        <p:sp>
          <p:nvSpPr>
            <p:cNvPr id="29" name="Oval 28"/>
            <p:cNvSpPr/>
            <p:nvPr/>
          </p:nvSpPr>
          <p:spPr bwMode="auto">
            <a:xfrm>
              <a:off x="1929882" y="2899940"/>
              <a:ext cx="922500" cy="1070404"/>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4400" dirty="0" smtClean="0">
                <a:solidFill>
                  <a:schemeClr val="tx1"/>
                </a:solidFill>
              </a:endParaRPr>
            </a:p>
          </p:txBody>
        </p:sp>
        <p:sp>
          <p:nvSpPr>
            <p:cNvPr id="81" name="Oval 80"/>
            <p:cNvSpPr/>
            <p:nvPr/>
          </p:nvSpPr>
          <p:spPr bwMode="auto">
            <a:xfrm>
              <a:off x="5365495" y="2155661"/>
              <a:ext cx="922500" cy="1070404"/>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4400" dirty="0" smtClean="0">
                <a:solidFill>
                  <a:schemeClr val="tx1"/>
                </a:solidFill>
              </a:endParaRPr>
            </a:p>
          </p:txBody>
        </p:sp>
      </p:grpSp>
      <p:sp>
        <p:nvSpPr>
          <p:cNvPr id="15" name="Rectangle 14"/>
          <p:cNvSpPr/>
          <p:nvPr/>
        </p:nvSpPr>
        <p:spPr bwMode="auto">
          <a:xfrm>
            <a:off x="5347433" y="1792295"/>
            <a:ext cx="472819" cy="28256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600" dirty="0" smtClean="0">
              <a:solidFill>
                <a:schemeClr val="tx1"/>
              </a:solidFill>
            </a:endParaRPr>
          </a:p>
        </p:txBody>
      </p:sp>
      <p:grpSp>
        <p:nvGrpSpPr>
          <p:cNvPr id="123" name="Group 122"/>
          <p:cNvGrpSpPr/>
          <p:nvPr/>
        </p:nvGrpSpPr>
        <p:grpSpPr>
          <a:xfrm>
            <a:off x="1485459" y="837998"/>
            <a:ext cx="6340661" cy="3477878"/>
            <a:chOff x="3192930" y="924994"/>
            <a:chExt cx="6340661" cy="3477878"/>
          </a:xfrm>
        </p:grpSpPr>
        <p:sp>
          <p:nvSpPr>
            <p:cNvPr id="48" name="Rectangle 47"/>
            <p:cNvSpPr/>
            <p:nvPr/>
          </p:nvSpPr>
          <p:spPr>
            <a:xfrm>
              <a:off x="3192930" y="924994"/>
              <a:ext cx="6340661" cy="3477878"/>
            </a:xfrm>
            <a:prstGeom prst="rect">
              <a:avLst/>
            </a:prstGeom>
            <a:solidFill>
              <a:schemeClr val="accent2">
                <a:alpha val="31000"/>
              </a:schemeClr>
            </a:solidFill>
            <a:ln w="3175">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3200" b="1" dirty="0" smtClean="0">
                  <a:solidFill>
                    <a:schemeClr val="tx1"/>
                  </a:solidFill>
                  <a:latin typeface="Segoe UI Semibold"/>
                </a:rPr>
                <a:t>&lt;</a:t>
              </a:r>
              <a:r>
                <a:rPr lang="en-US" sz="3200" b="1" dirty="0" err="1" smtClean="0">
                  <a:solidFill>
                    <a:schemeClr val="tx1"/>
                  </a:solidFill>
                  <a:latin typeface="Segoe UI Semibold"/>
                </a:rPr>
                <a:t>svg</a:t>
              </a:r>
              <a:r>
                <a:rPr lang="en-US" sz="3200" b="1" dirty="0" smtClean="0">
                  <a:solidFill>
                    <a:schemeClr val="tx1"/>
                  </a:solidFill>
                  <a:latin typeface="Segoe UI Semibold"/>
                </a:rPr>
                <a:t>&gt;</a:t>
              </a:r>
              <a:endParaRPr lang="en-US" sz="3200" b="1" dirty="0">
                <a:solidFill>
                  <a:schemeClr val="tx1"/>
                </a:solidFill>
                <a:latin typeface="Segoe UI Semibold"/>
              </a:endParaRPr>
            </a:p>
          </p:txBody>
        </p:sp>
        <p:sp>
          <p:nvSpPr>
            <p:cNvPr id="26" name="Oval 25"/>
            <p:cNvSpPr/>
            <p:nvPr/>
          </p:nvSpPr>
          <p:spPr bwMode="auto">
            <a:xfrm>
              <a:off x="5971314" y="1519724"/>
              <a:ext cx="391946" cy="338578"/>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4400" dirty="0" smtClean="0">
                <a:solidFill>
                  <a:schemeClr val="tx1"/>
                </a:solidFill>
              </a:endParaRPr>
            </a:p>
          </p:txBody>
        </p:sp>
      </p:grpSp>
      <p:sp>
        <p:nvSpPr>
          <p:cNvPr id="83" name="TextBox 82"/>
          <p:cNvSpPr txBox="1"/>
          <p:nvPr/>
        </p:nvSpPr>
        <p:spPr>
          <a:xfrm>
            <a:off x="4764974" y="4842115"/>
            <a:ext cx="1277594" cy="276999"/>
          </a:xfrm>
          <a:prstGeom prst="rect">
            <a:avLst/>
          </a:prstGeom>
          <a:noFill/>
        </p:spPr>
        <p:txBody>
          <a:bodyPr wrap="none" lIns="0" tIns="0" rIns="0" bIns="0" rtlCol="0">
            <a:spAutoFit/>
          </a:bodyPr>
          <a:lstStyle/>
          <a:p>
            <a:r>
              <a:rPr lang="en-US" dirty="0" smtClean="0"/>
              <a:t>Video frames</a:t>
            </a:r>
          </a:p>
        </p:txBody>
      </p:sp>
      <p:sp>
        <p:nvSpPr>
          <p:cNvPr id="84" name="TextBox 83"/>
          <p:cNvSpPr txBox="1"/>
          <p:nvPr/>
        </p:nvSpPr>
        <p:spPr>
          <a:xfrm>
            <a:off x="3342922" y="6280499"/>
            <a:ext cx="1277594" cy="276999"/>
          </a:xfrm>
          <a:prstGeom prst="rect">
            <a:avLst/>
          </a:prstGeom>
          <a:noFill/>
        </p:spPr>
        <p:txBody>
          <a:bodyPr wrap="none" lIns="0" tIns="0" rIns="0" bIns="0" rtlCol="0">
            <a:spAutoFit/>
          </a:bodyPr>
          <a:lstStyle/>
          <a:p>
            <a:r>
              <a:rPr lang="en-US" dirty="0" smtClean="0"/>
              <a:t>Video frames</a:t>
            </a:r>
          </a:p>
        </p:txBody>
      </p:sp>
      <p:sp>
        <p:nvSpPr>
          <p:cNvPr id="86" name="TextBox 85"/>
          <p:cNvSpPr txBox="1"/>
          <p:nvPr/>
        </p:nvSpPr>
        <p:spPr>
          <a:xfrm>
            <a:off x="8048151" y="6151603"/>
            <a:ext cx="1830822" cy="276999"/>
          </a:xfrm>
          <a:prstGeom prst="rect">
            <a:avLst/>
          </a:prstGeom>
          <a:noFill/>
        </p:spPr>
        <p:txBody>
          <a:bodyPr wrap="none" lIns="0" tIns="0" rIns="0" bIns="0" rtlCol="0">
            <a:spAutoFit/>
          </a:bodyPr>
          <a:lstStyle/>
          <a:p>
            <a:r>
              <a:rPr lang="en-US" dirty="0" smtClean="0"/>
              <a:t>Object coordinates</a:t>
            </a:r>
          </a:p>
        </p:txBody>
      </p:sp>
      <p:sp>
        <p:nvSpPr>
          <p:cNvPr id="92" name="TextBox 91"/>
          <p:cNvSpPr txBox="1"/>
          <p:nvPr/>
        </p:nvSpPr>
        <p:spPr>
          <a:xfrm>
            <a:off x="8184628" y="1922288"/>
            <a:ext cx="1008289" cy="553998"/>
          </a:xfrm>
          <a:prstGeom prst="rect">
            <a:avLst/>
          </a:prstGeom>
          <a:noFill/>
        </p:spPr>
        <p:txBody>
          <a:bodyPr wrap="none" lIns="0" tIns="0" rIns="0" bIns="0" rtlCol="0">
            <a:spAutoFit/>
          </a:bodyPr>
          <a:lstStyle/>
          <a:p>
            <a:r>
              <a:rPr lang="en-US" dirty="0" smtClean="0"/>
              <a:t>Set racket </a:t>
            </a:r>
          </a:p>
          <a:p>
            <a:r>
              <a:rPr lang="en-US" dirty="0" smtClean="0"/>
              <a:t>positions</a:t>
            </a:r>
          </a:p>
        </p:txBody>
      </p:sp>
      <p:grpSp>
        <p:nvGrpSpPr>
          <p:cNvPr id="105" name="Group 104"/>
          <p:cNvGrpSpPr/>
          <p:nvPr/>
        </p:nvGrpSpPr>
        <p:grpSpPr>
          <a:xfrm>
            <a:off x="1066624" y="5571455"/>
            <a:ext cx="1895131" cy="1160294"/>
            <a:chOff x="4382839" y="5266394"/>
            <a:chExt cx="1895131" cy="1160294"/>
          </a:xfrm>
        </p:grpSpPr>
        <p:sp>
          <p:nvSpPr>
            <p:cNvPr id="102" name="Rectangle 101"/>
            <p:cNvSpPr/>
            <p:nvPr/>
          </p:nvSpPr>
          <p:spPr>
            <a:xfrm>
              <a:off x="4382839" y="5266394"/>
              <a:ext cx="1895131" cy="1160294"/>
            </a:xfrm>
            <a:prstGeom prst="rect">
              <a:avLst/>
            </a:prstGeom>
            <a:solidFill>
              <a:schemeClr val="accent1"/>
            </a:solidFill>
            <a:ln w="3175">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2400" b="1" dirty="0">
                <a:solidFill>
                  <a:schemeClr val="tx1"/>
                </a:solidFill>
                <a:latin typeface="Segoe UI Semibold"/>
              </a:endParaRPr>
            </a:p>
          </p:txBody>
        </p:sp>
        <p:sp>
          <p:nvSpPr>
            <p:cNvPr id="93" name="Camera Video Icon"/>
            <p:cNvSpPr>
              <a:spLocks noEditPoints="1"/>
            </p:cNvSpPr>
            <p:nvPr/>
          </p:nvSpPr>
          <p:spPr bwMode="auto">
            <a:xfrm>
              <a:off x="4813721" y="5441729"/>
              <a:ext cx="1033367" cy="809625"/>
            </a:xfrm>
            <a:custGeom>
              <a:avLst/>
              <a:gdLst>
                <a:gd name="T0" fmla="*/ 56 w 190"/>
                <a:gd name="T1" fmla="*/ 55 h 149"/>
                <a:gd name="T2" fmla="*/ 83 w 190"/>
                <a:gd name="T3" fmla="*/ 28 h 149"/>
                <a:gd name="T4" fmla="*/ 56 w 190"/>
                <a:gd name="T5" fmla="*/ 0 h 149"/>
                <a:gd name="T6" fmla="*/ 28 w 190"/>
                <a:gd name="T7" fmla="*/ 28 h 149"/>
                <a:gd name="T8" fmla="*/ 56 w 190"/>
                <a:gd name="T9" fmla="*/ 55 h 149"/>
                <a:gd name="T10" fmla="*/ 115 w 190"/>
                <a:gd name="T11" fmla="*/ 55 h 149"/>
                <a:gd name="T12" fmla="*/ 142 w 190"/>
                <a:gd name="T13" fmla="*/ 28 h 149"/>
                <a:gd name="T14" fmla="*/ 115 w 190"/>
                <a:gd name="T15" fmla="*/ 0 h 149"/>
                <a:gd name="T16" fmla="*/ 87 w 190"/>
                <a:gd name="T17" fmla="*/ 28 h 149"/>
                <a:gd name="T18" fmla="*/ 115 w 190"/>
                <a:gd name="T19" fmla="*/ 55 h 149"/>
                <a:gd name="T20" fmla="*/ 7 w 190"/>
                <a:gd name="T21" fmla="*/ 62 h 149"/>
                <a:gd name="T22" fmla="*/ 0 w 190"/>
                <a:gd name="T23" fmla="*/ 69 h 149"/>
                <a:gd name="T24" fmla="*/ 0 w 190"/>
                <a:gd name="T25" fmla="*/ 95 h 149"/>
                <a:gd name="T26" fmla="*/ 7 w 190"/>
                <a:gd name="T27" fmla="*/ 102 h 149"/>
                <a:gd name="T28" fmla="*/ 13 w 190"/>
                <a:gd name="T29" fmla="*/ 95 h 149"/>
                <a:gd name="T30" fmla="*/ 13 w 190"/>
                <a:gd name="T31" fmla="*/ 69 h 149"/>
                <a:gd name="T32" fmla="*/ 7 w 190"/>
                <a:gd name="T33" fmla="*/ 62 h 149"/>
                <a:gd name="T34" fmla="*/ 190 w 190"/>
                <a:gd name="T35" fmla="*/ 58 h 149"/>
                <a:gd name="T36" fmla="*/ 190 w 190"/>
                <a:gd name="T37" fmla="*/ 141 h 149"/>
                <a:gd name="T38" fmla="*/ 184 w 190"/>
                <a:gd name="T39" fmla="*/ 144 h 149"/>
                <a:gd name="T40" fmla="*/ 165 w 190"/>
                <a:gd name="T41" fmla="*/ 127 h 149"/>
                <a:gd name="T42" fmla="*/ 162 w 190"/>
                <a:gd name="T43" fmla="*/ 123 h 149"/>
                <a:gd name="T44" fmla="*/ 153 w 190"/>
                <a:gd name="T45" fmla="*/ 123 h 149"/>
                <a:gd name="T46" fmla="*/ 153 w 190"/>
                <a:gd name="T47" fmla="*/ 140 h 149"/>
                <a:gd name="T48" fmla="*/ 145 w 190"/>
                <a:gd name="T49" fmla="*/ 149 h 149"/>
                <a:gd name="T50" fmla="*/ 28 w 190"/>
                <a:gd name="T51" fmla="*/ 148 h 149"/>
                <a:gd name="T52" fmla="*/ 20 w 190"/>
                <a:gd name="T53" fmla="*/ 139 h 149"/>
                <a:gd name="T54" fmla="*/ 20 w 190"/>
                <a:gd name="T55" fmla="*/ 67 h 149"/>
                <a:gd name="T56" fmla="*/ 28 w 190"/>
                <a:gd name="T57" fmla="*/ 59 h 149"/>
                <a:gd name="T58" fmla="*/ 145 w 190"/>
                <a:gd name="T59" fmla="*/ 59 h 149"/>
                <a:gd name="T60" fmla="*/ 153 w 190"/>
                <a:gd name="T61" fmla="*/ 67 h 149"/>
                <a:gd name="T62" fmla="*/ 153 w 190"/>
                <a:gd name="T63" fmla="*/ 76 h 149"/>
                <a:gd name="T64" fmla="*/ 162 w 190"/>
                <a:gd name="T65" fmla="*/ 76 h 149"/>
                <a:gd name="T66" fmla="*/ 165 w 190"/>
                <a:gd name="T67" fmla="*/ 72 h 149"/>
                <a:gd name="T68" fmla="*/ 184 w 190"/>
                <a:gd name="T69" fmla="*/ 55 h 149"/>
                <a:gd name="T70" fmla="*/ 190 w 190"/>
                <a:gd name="T71" fmla="*/ 5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0" h="149">
                  <a:moveTo>
                    <a:pt x="56" y="55"/>
                  </a:moveTo>
                  <a:cubicBezTo>
                    <a:pt x="71" y="55"/>
                    <a:pt x="83" y="43"/>
                    <a:pt x="83" y="28"/>
                  </a:cubicBezTo>
                  <a:cubicBezTo>
                    <a:pt x="83" y="13"/>
                    <a:pt x="71" y="0"/>
                    <a:pt x="56" y="0"/>
                  </a:cubicBezTo>
                  <a:cubicBezTo>
                    <a:pt x="40" y="0"/>
                    <a:pt x="28" y="13"/>
                    <a:pt x="28" y="28"/>
                  </a:cubicBezTo>
                  <a:cubicBezTo>
                    <a:pt x="28" y="43"/>
                    <a:pt x="40" y="55"/>
                    <a:pt x="56" y="55"/>
                  </a:cubicBezTo>
                  <a:moveTo>
                    <a:pt x="115" y="55"/>
                  </a:moveTo>
                  <a:cubicBezTo>
                    <a:pt x="130" y="55"/>
                    <a:pt x="142" y="43"/>
                    <a:pt x="142" y="28"/>
                  </a:cubicBezTo>
                  <a:cubicBezTo>
                    <a:pt x="142" y="13"/>
                    <a:pt x="130" y="0"/>
                    <a:pt x="115" y="0"/>
                  </a:cubicBezTo>
                  <a:cubicBezTo>
                    <a:pt x="100" y="0"/>
                    <a:pt x="87" y="13"/>
                    <a:pt x="87" y="28"/>
                  </a:cubicBezTo>
                  <a:cubicBezTo>
                    <a:pt x="87" y="43"/>
                    <a:pt x="100" y="55"/>
                    <a:pt x="115" y="55"/>
                  </a:cubicBezTo>
                  <a:moveTo>
                    <a:pt x="7" y="62"/>
                  </a:moveTo>
                  <a:cubicBezTo>
                    <a:pt x="3" y="62"/>
                    <a:pt x="0" y="65"/>
                    <a:pt x="0" y="69"/>
                  </a:cubicBezTo>
                  <a:cubicBezTo>
                    <a:pt x="0" y="95"/>
                    <a:pt x="0" y="95"/>
                    <a:pt x="0" y="95"/>
                  </a:cubicBezTo>
                  <a:cubicBezTo>
                    <a:pt x="0" y="99"/>
                    <a:pt x="3" y="102"/>
                    <a:pt x="7" y="102"/>
                  </a:cubicBezTo>
                  <a:cubicBezTo>
                    <a:pt x="11" y="102"/>
                    <a:pt x="13" y="99"/>
                    <a:pt x="13" y="95"/>
                  </a:cubicBezTo>
                  <a:cubicBezTo>
                    <a:pt x="13" y="69"/>
                    <a:pt x="13" y="69"/>
                    <a:pt x="13" y="69"/>
                  </a:cubicBezTo>
                  <a:cubicBezTo>
                    <a:pt x="13" y="65"/>
                    <a:pt x="11" y="62"/>
                    <a:pt x="7" y="62"/>
                  </a:cubicBezTo>
                  <a:moveTo>
                    <a:pt x="190" y="58"/>
                  </a:moveTo>
                  <a:cubicBezTo>
                    <a:pt x="190" y="141"/>
                    <a:pt x="190" y="141"/>
                    <a:pt x="190" y="141"/>
                  </a:cubicBezTo>
                  <a:cubicBezTo>
                    <a:pt x="190" y="145"/>
                    <a:pt x="187" y="146"/>
                    <a:pt x="184" y="144"/>
                  </a:cubicBezTo>
                  <a:cubicBezTo>
                    <a:pt x="165" y="127"/>
                    <a:pt x="165" y="127"/>
                    <a:pt x="165" y="127"/>
                  </a:cubicBezTo>
                  <a:cubicBezTo>
                    <a:pt x="164" y="126"/>
                    <a:pt x="163" y="125"/>
                    <a:pt x="162" y="123"/>
                  </a:cubicBezTo>
                  <a:cubicBezTo>
                    <a:pt x="153" y="123"/>
                    <a:pt x="153" y="123"/>
                    <a:pt x="153" y="123"/>
                  </a:cubicBezTo>
                  <a:cubicBezTo>
                    <a:pt x="153" y="140"/>
                    <a:pt x="153" y="140"/>
                    <a:pt x="153" y="140"/>
                  </a:cubicBezTo>
                  <a:cubicBezTo>
                    <a:pt x="153" y="145"/>
                    <a:pt x="149" y="149"/>
                    <a:pt x="145" y="149"/>
                  </a:cubicBezTo>
                  <a:cubicBezTo>
                    <a:pt x="28" y="148"/>
                    <a:pt x="28" y="148"/>
                    <a:pt x="28" y="148"/>
                  </a:cubicBezTo>
                  <a:cubicBezTo>
                    <a:pt x="24" y="148"/>
                    <a:pt x="20" y="144"/>
                    <a:pt x="20" y="139"/>
                  </a:cubicBezTo>
                  <a:cubicBezTo>
                    <a:pt x="20" y="67"/>
                    <a:pt x="20" y="67"/>
                    <a:pt x="20" y="67"/>
                  </a:cubicBezTo>
                  <a:cubicBezTo>
                    <a:pt x="20" y="62"/>
                    <a:pt x="24" y="59"/>
                    <a:pt x="28" y="59"/>
                  </a:cubicBezTo>
                  <a:cubicBezTo>
                    <a:pt x="145" y="59"/>
                    <a:pt x="145" y="59"/>
                    <a:pt x="145" y="59"/>
                  </a:cubicBezTo>
                  <a:cubicBezTo>
                    <a:pt x="149" y="59"/>
                    <a:pt x="153" y="62"/>
                    <a:pt x="153" y="67"/>
                  </a:cubicBezTo>
                  <a:cubicBezTo>
                    <a:pt x="153" y="76"/>
                    <a:pt x="153" y="76"/>
                    <a:pt x="153" y="76"/>
                  </a:cubicBezTo>
                  <a:cubicBezTo>
                    <a:pt x="162" y="76"/>
                    <a:pt x="162" y="76"/>
                    <a:pt x="162" y="76"/>
                  </a:cubicBezTo>
                  <a:cubicBezTo>
                    <a:pt x="163" y="74"/>
                    <a:pt x="164" y="73"/>
                    <a:pt x="165" y="72"/>
                  </a:cubicBezTo>
                  <a:cubicBezTo>
                    <a:pt x="184" y="55"/>
                    <a:pt x="184" y="55"/>
                    <a:pt x="184" y="55"/>
                  </a:cubicBezTo>
                  <a:cubicBezTo>
                    <a:pt x="187" y="52"/>
                    <a:pt x="190" y="54"/>
                    <a:pt x="190" y="58"/>
                  </a:cubicBezTo>
                </a:path>
              </a:pathLst>
            </a:custGeom>
            <a:solidFill>
              <a:schemeClr val="tx1"/>
            </a:solidFill>
            <a:ln w="15875">
              <a:solidFill>
                <a:schemeClr val="tx1"/>
              </a:solidFill>
            </a:ln>
            <a:extLst/>
          </p:spPr>
          <p:txBody>
            <a:bodyPr vert="horz" wrap="square" lIns="91440" tIns="45720" rIns="91440" bIns="45720" numCol="1" anchor="t" anchorCtr="0" compatLnSpc="1">
              <a:prstTxWarp prst="textNoShape">
                <a:avLst/>
              </a:prstTxWarp>
            </a:bodyPr>
            <a:lstStyle/>
            <a:p>
              <a:pPr defTabSz="914400">
                <a:defRPr/>
              </a:pPr>
              <a:endParaRPr lang="en-US" kern="0" smtClean="0"/>
            </a:p>
          </p:txBody>
        </p:sp>
      </p:grpSp>
      <p:sp>
        <p:nvSpPr>
          <p:cNvPr id="25" name="Rectangle 24"/>
          <p:cNvSpPr/>
          <p:nvPr/>
        </p:nvSpPr>
        <p:spPr bwMode="auto">
          <a:xfrm>
            <a:off x="3222866" y="3050789"/>
            <a:ext cx="240112" cy="1184739"/>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600" dirty="0" smtClean="0">
              <a:solidFill>
                <a:schemeClr val="tx1"/>
              </a:solidFill>
            </a:endParaRPr>
          </a:p>
        </p:txBody>
      </p:sp>
      <p:sp>
        <p:nvSpPr>
          <p:cNvPr id="79" name="Rectangle 78"/>
          <p:cNvSpPr/>
          <p:nvPr/>
        </p:nvSpPr>
        <p:spPr bwMode="auto">
          <a:xfrm>
            <a:off x="6752608" y="1482488"/>
            <a:ext cx="240112" cy="1184739"/>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600" dirty="0" smtClean="0">
              <a:solidFill>
                <a:schemeClr val="tx1"/>
              </a:solidFill>
            </a:endParaRPr>
          </a:p>
        </p:txBody>
      </p:sp>
      <p:cxnSp>
        <p:nvCxnSpPr>
          <p:cNvPr id="7" name="Elbow Connector 6"/>
          <p:cNvCxnSpPr>
            <a:stCxn id="56" idx="0"/>
            <a:endCxn id="64" idx="2"/>
          </p:cNvCxnSpPr>
          <p:nvPr/>
        </p:nvCxnSpPr>
        <p:spPr>
          <a:xfrm rot="16200000" flipV="1">
            <a:off x="4818217" y="4208464"/>
            <a:ext cx="803208" cy="1965731"/>
          </a:xfrm>
          <a:prstGeom prst="bentConnector3">
            <a:avLst>
              <a:gd name="adj1" fmla="val 39805"/>
            </a:avLst>
          </a:prstGeom>
          <a:ln w="76200">
            <a:tailEnd type="arrow"/>
          </a:ln>
        </p:spPr>
        <p:style>
          <a:lnRef idx="3">
            <a:schemeClr val="accent6"/>
          </a:lnRef>
          <a:fillRef idx="0">
            <a:schemeClr val="accent6"/>
          </a:fillRef>
          <a:effectRef idx="2">
            <a:schemeClr val="accent6"/>
          </a:effectRef>
          <a:fontRef idx="minor">
            <a:schemeClr val="tx1"/>
          </a:fontRef>
        </p:style>
      </p:cxnSp>
      <p:cxnSp>
        <p:nvCxnSpPr>
          <p:cNvPr id="35" name="Elbow Connector 34"/>
          <p:cNvCxnSpPr>
            <a:stCxn id="102" idx="3"/>
            <a:endCxn id="56" idx="1"/>
          </p:cNvCxnSpPr>
          <p:nvPr/>
        </p:nvCxnSpPr>
        <p:spPr>
          <a:xfrm flipV="1">
            <a:off x="2961755" y="6151600"/>
            <a:ext cx="2039928" cy="2"/>
          </a:xfrm>
          <a:prstGeom prst="bentConnector3">
            <a:avLst>
              <a:gd name="adj1" fmla="val 50000"/>
            </a:avLst>
          </a:prstGeom>
          <a:ln w="76200">
            <a:tailEnd type="arrow"/>
          </a:ln>
        </p:spPr>
        <p:style>
          <a:lnRef idx="3">
            <a:schemeClr val="accent6"/>
          </a:lnRef>
          <a:fillRef idx="0">
            <a:schemeClr val="accent6"/>
          </a:fillRef>
          <a:effectRef idx="2">
            <a:schemeClr val="accent6"/>
          </a:effectRef>
          <a:fontRef idx="minor">
            <a:schemeClr val="tx1"/>
          </a:fontRef>
        </p:style>
      </p:cxnSp>
      <p:cxnSp>
        <p:nvCxnSpPr>
          <p:cNvPr id="17" name="Elbow Connector 16"/>
          <p:cNvCxnSpPr>
            <a:stCxn id="56" idx="3"/>
            <a:endCxn id="52" idx="2"/>
          </p:cNvCxnSpPr>
          <p:nvPr/>
        </p:nvCxnSpPr>
        <p:spPr>
          <a:xfrm flipV="1">
            <a:off x="7403689" y="4789726"/>
            <a:ext cx="3119747" cy="1361874"/>
          </a:xfrm>
          <a:prstGeom prst="bentConnector2">
            <a:avLst/>
          </a:prstGeom>
          <a:ln>
            <a:tailEnd type="arrow"/>
          </a:ln>
        </p:spPr>
        <p:style>
          <a:lnRef idx="2">
            <a:schemeClr val="accent6"/>
          </a:lnRef>
          <a:fillRef idx="0">
            <a:schemeClr val="accent6"/>
          </a:fillRef>
          <a:effectRef idx="1">
            <a:schemeClr val="accent6"/>
          </a:effectRef>
          <a:fontRef idx="minor">
            <a:schemeClr val="tx1"/>
          </a:fontRef>
        </p:style>
      </p:cxnSp>
      <p:cxnSp>
        <p:nvCxnSpPr>
          <p:cNvPr id="43" name="Elbow Connector 42"/>
          <p:cNvCxnSpPr>
            <a:stCxn id="52" idx="1"/>
            <a:endCxn id="48" idx="3"/>
          </p:cNvCxnSpPr>
          <p:nvPr/>
        </p:nvCxnSpPr>
        <p:spPr>
          <a:xfrm rot="10800000">
            <a:off x="7826121" y="2576938"/>
            <a:ext cx="1482665" cy="473851"/>
          </a:xfrm>
          <a:prstGeom prst="bentConnector3">
            <a:avLst>
              <a:gd name="adj1" fmla="val 50000"/>
            </a:avLst>
          </a:prstGeom>
          <a:ln>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02965496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42" presetClass="path" presetSubtype="0" accel="50000" decel="50000" fill="hold" grpId="0" nodeType="withEffect">
                                  <p:stCondLst>
                                    <p:cond delay="0"/>
                                  </p:stCondLst>
                                  <p:childTnLst>
                                    <p:animMotion origin="layout" path="M -2.14537E-6 3.58002E-6 L -0.07893 0.02775 " pathEditMode="relative" rAng="0" ptsTypes="AA">
                                      <p:cBhvr>
                                        <p:cTn id="36" dur="2000" fill="hold"/>
                                        <p:tgtEl>
                                          <p:spTgt spid="79"/>
                                        </p:tgtEl>
                                        <p:attrNameLst>
                                          <p:attrName>ppt_x</p:attrName>
                                          <p:attrName>ppt_y</p:attrName>
                                        </p:attrNameLst>
                                      </p:cBhvr>
                                      <p:rCtr x="-3947" y="1388"/>
                                    </p:animMotion>
                                  </p:childTnLst>
                                </p:cTn>
                              </p:par>
                              <p:par>
                                <p:cTn id="37" presetID="42" presetClass="path" presetSubtype="0" accel="50000" decel="50000" fill="hold" grpId="0" nodeType="withEffect">
                                  <p:stCondLst>
                                    <p:cond delay="0"/>
                                  </p:stCondLst>
                                  <p:childTnLst>
                                    <p:animMotion origin="layout" path="M 4.35066E-6 1.44311E-6 L -0.06253 -0.08141 " pathEditMode="relative" rAng="0" ptsTypes="AA">
                                      <p:cBhvr>
                                        <p:cTn id="38" dur="2000" fill="hold"/>
                                        <p:tgtEl>
                                          <p:spTgt spid="25"/>
                                        </p:tgtEl>
                                        <p:attrNameLst>
                                          <p:attrName>ppt_x</p:attrName>
                                          <p:attrName>ppt_y</p:attrName>
                                        </p:attrNameLst>
                                      </p:cBhvr>
                                      <p:rCtr x="-3126" y="-40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6" grpId="0"/>
      <p:bldP spid="92" grpId="0"/>
      <p:bldP spid="25" grpId="0" animBg="1"/>
      <p:bldP spid="25" grpId="1" animBg="1"/>
      <p:bldP spid="79" grpId="0" animBg="1"/>
      <p:bldP spid="79"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769441"/>
          </a:xfrm>
          <a:prstGeom prst="rect">
            <a:avLst/>
          </a:prstGeom>
          <a:noFill/>
        </p:spPr>
        <p:txBody>
          <a:bodyPr wrap="square" rtlCol="0">
            <a:spAutoFit/>
          </a:bodyPr>
          <a:lstStyle/>
          <a:p>
            <a:r>
              <a:rPr lang="en-US" sz="4400" dirty="0" smtClean="0">
                <a:solidFill>
                  <a:srgbClr val="FFFFFF"/>
                </a:solidFill>
                <a:latin typeface="Segoe UI Semibold" pitchFamily="34" charset="0"/>
              </a:rPr>
              <a:t>RECAP</a:t>
            </a:r>
            <a:endParaRPr lang="en-US" sz="4400" dirty="0">
              <a:solidFill>
                <a:srgbClr val="FFFFFF"/>
              </a:solidFill>
              <a:latin typeface="Segoe UI Semibold" pitchFamily="34" charset="0"/>
            </a:endParaRPr>
          </a:p>
        </p:txBody>
      </p:sp>
    </p:spTree>
    <p:extLst>
      <p:ext uri="{BB962C8B-B14F-4D97-AF65-F5344CB8AC3E}">
        <p14:creationId xmlns:p14="http://schemas.microsoft.com/office/powerpoint/2010/main" val="281045442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70850" y="220718"/>
            <a:ext cx="11574460" cy="6371152"/>
          </a:xfrm>
          <a:prstGeom prst="rect">
            <a:avLst/>
          </a:prstGeom>
          <a:no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45718" rIns="91436" bIns="45718" numCol="1" rtlCol="0" anchor="ctr" anchorCtr="0" compatLnSpc="1">
            <a:prstTxWarp prst="textNoShape">
              <a:avLst/>
            </a:prstTxWarp>
          </a:bodyPr>
          <a:lstStyle/>
          <a:p>
            <a:pPr algn="ctr"/>
            <a:endParaRPr lang="en-US" sz="5000" dirty="0">
              <a:solidFill>
                <a:srgbClr val="FFFFFF"/>
              </a:solidFill>
              <a:ea typeface="Segoe UI" pitchFamily="34" charset="0"/>
              <a:cs typeface="Segoe UI" pitchFamily="34" charset="0"/>
            </a:endParaRPr>
          </a:p>
        </p:txBody>
      </p:sp>
      <p:sp>
        <p:nvSpPr>
          <p:cNvPr id="3" name="Title 2"/>
          <p:cNvSpPr>
            <a:spLocks noGrp="1"/>
          </p:cNvSpPr>
          <p:nvPr>
            <p:ph type="title"/>
          </p:nvPr>
        </p:nvSpPr>
        <p:spPr/>
        <p:txBody>
          <a:bodyPr/>
          <a:lstStyle/>
          <a:p>
            <a:r>
              <a:rPr lang="en-US" dirty="0" smtClean="0"/>
              <a:t>The Media platform for Metro style apps</a:t>
            </a:r>
            <a:endParaRPr lang="en-US" dirty="0"/>
          </a:p>
        </p:txBody>
      </p:sp>
      <p:sp>
        <p:nvSpPr>
          <p:cNvPr id="4" name="Content Placeholder 3"/>
          <p:cNvSpPr>
            <a:spLocks noGrp="1"/>
          </p:cNvSpPr>
          <p:nvPr>
            <p:ph idx="1"/>
          </p:nvPr>
        </p:nvSpPr>
        <p:spPr>
          <a:xfrm>
            <a:off x="519112" y="1447800"/>
            <a:ext cx="11149013" cy="3711785"/>
          </a:xfrm>
        </p:spPr>
        <p:txBody>
          <a:bodyPr/>
          <a:lstStyle/>
          <a:p>
            <a:r>
              <a:rPr lang="en-US" sz="3600" dirty="0" smtClean="0">
                <a:solidFill>
                  <a:schemeClr val="tx1"/>
                </a:solidFill>
                <a:ea typeface="Segoe UI" pitchFamily="34" charset="0"/>
                <a:cs typeface="Segoe UI" pitchFamily="34" charset="0"/>
              </a:rPr>
              <a:t>Provides a rich set of Media features </a:t>
            </a:r>
            <a:r>
              <a:rPr lang="en-US" sz="3600" dirty="0">
                <a:solidFill>
                  <a:schemeClr val="tx1"/>
                </a:solidFill>
                <a:ea typeface="Segoe UI" pitchFamily="34" charset="0"/>
                <a:cs typeface="Segoe UI" pitchFamily="34" charset="0"/>
              </a:rPr>
              <a:t>in easy-to-use  </a:t>
            </a:r>
            <a:r>
              <a:rPr lang="en-US" sz="3600" dirty="0" smtClean="0">
                <a:solidFill>
                  <a:schemeClr val="tx1"/>
                </a:solidFill>
                <a:ea typeface="Segoe UI" pitchFamily="34" charset="0"/>
                <a:cs typeface="Segoe UI" pitchFamily="34" charset="0"/>
              </a:rPr>
              <a:t>APIs</a:t>
            </a:r>
          </a:p>
          <a:p>
            <a:r>
              <a:rPr lang="en-US" sz="3600" dirty="0" smtClean="0">
                <a:solidFill>
                  <a:schemeClr val="tx1"/>
                </a:solidFill>
                <a:ea typeface="Segoe UI" pitchFamily="34" charset="0"/>
                <a:cs typeface="Segoe UI" pitchFamily="34" charset="0"/>
              </a:rPr>
              <a:t>Allows you </a:t>
            </a:r>
            <a:r>
              <a:rPr lang="en-US" sz="3600" dirty="0">
                <a:solidFill>
                  <a:schemeClr val="tx1"/>
                </a:solidFill>
                <a:ea typeface="Segoe UI" pitchFamily="34" charset="0"/>
                <a:cs typeface="Segoe UI" pitchFamily="34" charset="0"/>
              </a:rPr>
              <a:t>to build </a:t>
            </a:r>
            <a:r>
              <a:rPr lang="en-US" sz="3600" dirty="0" smtClean="0">
                <a:solidFill>
                  <a:schemeClr val="tx1"/>
                </a:solidFill>
                <a:ea typeface="Segoe UI" pitchFamily="34" charset="0"/>
                <a:cs typeface="Segoe UI" pitchFamily="34" charset="0"/>
              </a:rPr>
              <a:t>cutting-edge apps with </a:t>
            </a:r>
            <a:r>
              <a:rPr lang="en-US" sz="3600" dirty="0">
                <a:solidFill>
                  <a:schemeClr val="tx1"/>
                </a:solidFill>
                <a:ea typeface="Segoe UI" pitchFamily="34" charset="0"/>
                <a:cs typeface="Segoe UI" pitchFamily="34" charset="0"/>
              </a:rPr>
              <a:t>advanced media </a:t>
            </a:r>
            <a:r>
              <a:rPr lang="en-US" sz="3600" dirty="0" smtClean="0">
                <a:solidFill>
                  <a:schemeClr val="tx1"/>
                </a:solidFill>
                <a:ea typeface="Segoe UI" pitchFamily="34" charset="0"/>
                <a:cs typeface="Segoe UI" pitchFamily="34" charset="0"/>
              </a:rPr>
              <a:t>functionality taking </a:t>
            </a:r>
            <a:r>
              <a:rPr lang="en-US" sz="3600" dirty="0">
                <a:solidFill>
                  <a:schemeClr val="tx1"/>
                </a:solidFill>
                <a:ea typeface="Segoe UI" pitchFamily="34" charset="0"/>
                <a:cs typeface="Segoe UI" pitchFamily="34" charset="0"/>
              </a:rPr>
              <a:t>full advantage of the power of </a:t>
            </a:r>
            <a:r>
              <a:rPr lang="en-US" sz="3600" dirty="0" smtClean="0">
                <a:solidFill>
                  <a:schemeClr val="tx1"/>
                </a:solidFill>
                <a:ea typeface="Segoe UI" pitchFamily="34" charset="0"/>
                <a:cs typeface="Segoe UI" pitchFamily="34" charset="0"/>
              </a:rPr>
              <a:t>Windows, and fully use hardware support</a:t>
            </a:r>
          </a:p>
          <a:p>
            <a:r>
              <a:rPr lang="en-US" sz="3600" dirty="0" smtClean="0">
                <a:solidFill>
                  <a:schemeClr val="tx1"/>
                </a:solidFill>
                <a:ea typeface="Segoe UI" pitchFamily="34" charset="0"/>
                <a:cs typeface="Segoe UI" pitchFamily="34" charset="0"/>
              </a:rPr>
              <a:t>Allows you </a:t>
            </a:r>
            <a:r>
              <a:rPr lang="en-US" sz="3600" dirty="0">
                <a:solidFill>
                  <a:schemeClr val="tx1"/>
                </a:solidFill>
                <a:ea typeface="Segoe UI" pitchFamily="34" charset="0"/>
                <a:cs typeface="Segoe UI" pitchFamily="34" charset="0"/>
              </a:rPr>
              <a:t>to plug in your custom components where you need </a:t>
            </a:r>
            <a:r>
              <a:rPr lang="en-US" sz="3600" dirty="0" smtClean="0">
                <a:solidFill>
                  <a:schemeClr val="tx1"/>
                </a:solidFill>
                <a:ea typeface="Segoe UI" pitchFamily="34" charset="0"/>
                <a:cs typeface="Segoe UI" pitchFamily="34" charset="0"/>
              </a:rPr>
              <a:t>them</a:t>
            </a:r>
            <a:endParaRPr lang="en-US" sz="3600" dirty="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233981245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gradFill>
                <a:gsLst>
                  <a:gs pos="0">
                    <a:srgbClr val="FFFFFF"/>
                  </a:gs>
                  <a:gs pos="86000">
                    <a:srgbClr val="FFFFFF"/>
                  </a:gs>
                </a:gsLst>
                <a:lin ang="5400000" scaled="0"/>
              </a:gradFill>
            </a:endParaRPr>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gradFill>
                <a:gsLst>
                  <a:gs pos="0">
                    <a:srgbClr val="FFFFFF"/>
                  </a:gs>
                  <a:gs pos="86000">
                    <a:srgbClr val="FFFFFF"/>
                  </a:gs>
                </a:gsLst>
                <a:lin ang="5400000" scaled="0"/>
              </a:gradFill>
            </a:endParaRPr>
          </a:p>
        </p:txBody>
      </p:sp>
      <p:sp>
        <p:nvSpPr>
          <p:cNvPr id="6" name="Title 5"/>
          <p:cNvSpPr>
            <a:spLocks noGrp="1"/>
          </p:cNvSpPr>
          <p:nvPr>
            <p:ph type="title"/>
          </p:nvPr>
        </p:nvSpPr>
        <p:spPr>
          <a:xfrm>
            <a:off x="519112" y="228600"/>
            <a:ext cx="11149013" cy="609398"/>
          </a:xfrm>
        </p:spPr>
        <p:txBody>
          <a:bodyPr/>
          <a:lstStyle/>
          <a:p>
            <a:r>
              <a:rPr lang="en-US" dirty="0" smtClean="0"/>
              <a:t>Related sessions</a:t>
            </a:r>
            <a:endParaRPr lang="en-US" dirty="0"/>
          </a:p>
        </p:txBody>
      </p:sp>
      <p:sp>
        <p:nvSpPr>
          <p:cNvPr id="7" name="Text Placeholder 6"/>
          <p:cNvSpPr>
            <a:spLocks noGrp="1"/>
          </p:cNvSpPr>
          <p:nvPr>
            <p:ph type="body" sz="quarter" idx="10"/>
          </p:nvPr>
        </p:nvSpPr>
        <p:spPr>
          <a:xfrm>
            <a:off x="519114" y="1447800"/>
            <a:ext cx="11149012" cy="5170646"/>
          </a:xfrm>
        </p:spPr>
        <p:txBody>
          <a:bodyPr/>
          <a:lstStyle/>
          <a:p>
            <a:pPr>
              <a:spcBef>
                <a:spcPts val="1800"/>
              </a:spcBef>
            </a:pPr>
            <a:r>
              <a:rPr lang="en-US" sz="2400" dirty="0"/>
              <a:t>[PLAT-775T] Your Metro style app, video and audio, Part 1</a:t>
            </a:r>
          </a:p>
          <a:p>
            <a:pPr>
              <a:spcBef>
                <a:spcPts val="1800"/>
              </a:spcBef>
            </a:pPr>
            <a:r>
              <a:rPr lang="en-US" sz="2400" dirty="0"/>
              <a:t>[PLAT-783T] Extending the media platform using input, output and processing plug-ins</a:t>
            </a:r>
          </a:p>
          <a:p>
            <a:pPr>
              <a:spcBef>
                <a:spcPts val="1800"/>
              </a:spcBef>
            </a:pPr>
            <a:r>
              <a:rPr lang="en-US" sz="2400" dirty="0"/>
              <a:t>[PLAT-778T] Media fundamentals of a communications app</a:t>
            </a:r>
          </a:p>
          <a:p>
            <a:pPr>
              <a:spcBef>
                <a:spcPts val="1800"/>
              </a:spcBef>
            </a:pPr>
            <a:r>
              <a:rPr lang="en-US" sz="2400" dirty="0"/>
              <a:t>[APP-788T] Integrating stunning media experiences in XAML</a:t>
            </a:r>
          </a:p>
          <a:p>
            <a:pPr>
              <a:spcBef>
                <a:spcPts val="1800"/>
              </a:spcBef>
            </a:pPr>
            <a:r>
              <a:rPr lang="en-US" sz="2400" dirty="0"/>
              <a:t>[APP-210T] Build data-driven collection and list apps using </a:t>
            </a:r>
            <a:r>
              <a:rPr lang="en-US" sz="2400" dirty="0" err="1"/>
              <a:t>ListView</a:t>
            </a:r>
            <a:r>
              <a:rPr lang="en-US" sz="2400" dirty="0"/>
              <a:t> in HTML5</a:t>
            </a:r>
            <a:endParaRPr lang="en-US" sz="2400" dirty="0" smtClean="0"/>
          </a:p>
          <a:p>
            <a:pPr>
              <a:spcBef>
                <a:spcPts val="1800"/>
              </a:spcBef>
            </a:pPr>
            <a:r>
              <a:rPr lang="en-US" sz="2400" dirty="0"/>
              <a:t>[HW-218T] Understanding the Windows 8 graphics driver model</a:t>
            </a:r>
          </a:p>
          <a:p>
            <a:pPr>
              <a:spcBef>
                <a:spcPts val="1800"/>
              </a:spcBef>
            </a:pPr>
            <a:r>
              <a:rPr lang="en-US" sz="2400" dirty="0"/>
              <a:t>[PLAT-777T] Capturing personal photos, video, and audio in Metro style apps</a:t>
            </a:r>
          </a:p>
          <a:p>
            <a:pPr>
              <a:spcBef>
                <a:spcPts val="1800"/>
              </a:spcBef>
            </a:pPr>
            <a:r>
              <a:rPr lang="en-US" sz="2400" dirty="0"/>
              <a:t>[HW-715T] Building a great Metro style device app for your camera</a:t>
            </a:r>
          </a:p>
          <a:p>
            <a:pPr>
              <a:spcBef>
                <a:spcPts val="1800"/>
              </a:spcBef>
            </a:pPr>
            <a:r>
              <a:rPr lang="en-US" sz="2400" dirty="0"/>
              <a:t>[HW-177T] Building great networked media devices for Play To apps </a:t>
            </a:r>
          </a:p>
        </p:txBody>
      </p:sp>
    </p:spTree>
    <p:extLst>
      <p:ext uri="{BB962C8B-B14F-4D97-AF65-F5344CB8AC3E}">
        <p14:creationId xmlns:p14="http://schemas.microsoft.com/office/powerpoint/2010/main" val="197412953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a:t>Documentation &amp; </a:t>
            </a:r>
            <a:r>
              <a:rPr lang="en-US" dirty="0" smtClean="0"/>
              <a:t>articles</a:t>
            </a:r>
            <a:endParaRPr lang="en-US" dirty="0"/>
          </a:p>
        </p:txBody>
      </p:sp>
      <p:sp>
        <p:nvSpPr>
          <p:cNvPr id="3" name="Text Placeholder 2"/>
          <p:cNvSpPr>
            <a:spLocks noGrp="1"/>
          </p:cNvSpPr>
          <p:nvPr>
            <p:ph type="body" sz="quarter" idx="10"/>
          </p:nvPr>
        </p:nvSpPr>
        <p:spPr>
          <a:xfrm>
            <a:off x="519114" y="1447800"/>
            <a:ext cx="11149012" cy="3896451"/>
          </a:xfrm>
        </p:spPr>
        <p:txBody>
          <a:bodyPr/>
          <a:lstStyle/>
          <a:p>
            <a:r>
              <a:rPr lang="en-US" u="sng" dirty="0" smtClean="0">
                <a:hlinkClick r:id="rId3"/>
              </a:rPr>
              <a:t>Capturing </a:t>
            </a:r>
            <a:r>
              <a:rPr lang="en-US" u="sng" dirty="0">
                <a:hlinkClick r:id="rId3"/>
              </a:rPr>
              <a:t>photos &amp; video</a:t>
            </a:r>
            <a:endParaRPr lang="en-US" dirty="0"/>
          </a:p>
          <a:p>
            <a:r>
              <a:rPr lang="en-US" u="sng" dirty="0" smtClean="0">
                <a:hlinkClick r:id="rId4"/>
              </a:rPr>
              <a:t>Playing </a:t>
            </a:r>
            <a:r>
              <a:rPr lang="en-US" u="sng" dirty="0">
                <a:hlinkClick r:id="rId4"/>
              </a:rPr>
              <a:t>audio &amp; video</a:t>
            </a:r>
            <a:endParaRPr lang="en-US" dirty="0"/>
          </a:p>
          <a:p>
            <a:r>
              <a:rPr lang="en-US" u="sng" dirty="0" smtClean="0">
                <a:hlinkClick r:id="rId5"/>
              </a:rPr>
              <a:t>How </a:t>
            </a:r>
            <a:r>
              <a:rPr lang="en-US" u="sng" dirty="0">
                <a:hlinkClick r:id="rId5"/>
              </a:rPr>
              <a:t>to configure keys for media controls</a:t>
            </a:r>
            <a:endParaRPr lang="en-US" dirty="0"/>
          </a:p>
          <a:p>
            <a:r>
              <a:rPr lang="en-US" dirty="0">
                <a:hlinkClick r:id="rId6"/>
              </a:rPr>
              <a:t>IIS Media Services and Smooth </a:t>
            </a:r>
            <a:r>
              <a:rPr lang="en-US" dirty="0" smtClean="0">
                <a:hlinkClick r:id="rId6"/>
              </a:rPr>
              <a:t>Streaming</a:t>
            </a:r>
          </a:p>
          <a:p>
            <a:endParaRPr lang="en-US" dirty="0">
              <a:hlinkClick r:id="rId6"/>
            </a:endParaRPr>
          </a:p>
          <a:p>
            <a:endParaRPr lang="en-US" dirty="0" smtClean="0">
              <a:hlinkClick r:id="rId6"/>
            </a:endParaRPr>
          </a:p>
          <a:p>
            <a:pPr marL="0" indent="0" algn="ctr">
              <a:buNone/>
            </a:pPr>
            <a:r>
              <a:rPr lang="en-US" sz="4400" u="sng" dirty="0" smtClean="0">
                <a:hlinkClick r:id="rId7"/>
              </a:rPr>
              <a:t>http</a:t>
            </a:r>
            <a:r>
              <a:rPr lang="en-US" sz="4400" u="sng" dirty="0">
                <a:hlinkClick r:id="rId7"/>
              </a:rPr>
              <a:t>://forums.dev.windows.com</a:t>
            </a:r>
            <a:r>
              <a:rPr lang="en-US" sz="4400" dirty="0" smtClean="0">
                <a:hlinkClick r:id="rId6"/>
              </a:rPr>
              <a:t> </a:t>
            </a:r>
            <a:endParaRPr lang="en-US" sz="4400" dirty="0"/>
          </a:p>
        </p:txBody>
      </p:sp>
    </p:spTree>
    <p:extLst>
      <p:ext uri="{BB962C8B-B14F-4D97-AF65-F5344CB8AC3E}">
        <p14:creationId xmlns:p14="http://schemas.microsoft.com/office/powerpoint/2010/main" val="166166278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372096807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519113" y="3429919"/>
            <a:ext cx="11128477" cy="2171767"/>
          </a:xfrm>
          <a:prstGeom prst="rect">
            <a:avLst/>
          </a:prstGeom>
          <a:solidFill>
            <a:schemeClr val="tx1">
              <a:alpha val="34000"/>
            </a:schemeClr>
          </a:solid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p>
            <a:r>
              <a:rPr lang="en-US" b="1" dirty="0" smtClean="0">
                <a:solidFill>
                  <a:srgbClr val="FFFFFF"/>
                </a:solidFill>
              </a:rPr>
              <a:t>Media Foundation</a:t>
            </a:r>
            <a:endParaRPr lang="en-US" b="1" dirty="0">
              <a:solidFill>
                <a:srgbClr val="FFFFFF"/>
              </a:solidFill>
            </a:endParaRPr>
          </a:p>
        </p:txBody>
      </p:sp>
      <p:sp>
        <p:nvSpPr>
          <p:cNvPr id="2" name="Title 1"/>
          <p:cNvSpPr>
            <a:spLocks noGrp="1"/>
          </p:cNvSpPr>
          <p:nvPr>
            <p:ph type="title"/>
          </p:nvPr>
        </p:nvSpPr>
        <p:spPr>
          <a:xfrm>
            <a:off x="519112" y="228600"/>
            <a:ext cx="11149013" cy="609398"/>
          </a:xfrm>
        </p:spPr>
        <p:txBody>
          <a:bodyPr/>
          <a:lstStyle/>
          <a:p>
            <a:r>
              <a:rPr lang="en-US" dirty="0" smtClean="0"/>
              <a:t>Media Platform for Metro style apps</a:t>
            </a:r>
            <a:endParaRPr lang="en-US" dirty="0"/>
          </a:p>
        </p:txBody>
      </p:sp>
      <p:grpSp>
        <p:nvGrpSpPr>
          <p:cNvPr id="50" name="Group 49"/>
          <p:cNvGrpSpPr/>
          <p:nvPr/>
        </p:nvGrpSpPr>
        <p:grpSpPr>
          <a:xfrm>
            <a:off x="519111" y="1040525"/>
            <a:ext cx="11149013" cy="5413534"/>
            <a:chOff x="914162" y="2131941"/>
            <a:chExt cx="10481380" cy="4322117"/>
          </a:xfrm>
        </p:grpSpPr>
        <p:sp>
          <p:nvSpPr>
            <p:cNvPr id="51" name="Rectangle 50"/>
            <p:cNvSpPr/>
            <p:nvPr/>
          </p:nvSpPr>
          <p:spPr>
            <a:xfrm>
              <a:off x="914164" y="4039612"/>
              <a:ext cx="10462074" cy="1733919"/>
            </a:xfrm>
            <a:prstGeom prst="rect">
              <a:avLst/>
            </a:prstGeom>
            <a:solidFill>
              <a:srgbClr val="585858">
                <a:alpha val="10196"/>
              </a:srgbClr>
            </a:solid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p>
              <a:r>
                <a:rPr lang="en-US" b="1" dirty="0" smtClean="0">
                  <a:solidFill>
                    <a:srgbClr val="FFFFFF"/>
                  </a:solidFill>
                </a:rPr>
                <a:t>Media Foundation</a:t>
              </a:r>
              <a:endParaRPr lang="en-US" b="1" dirty="0">
                <a:solidFill>
                  <a:srgbClr val="FFFFFF"/>
                </a:solidFill>
              </a:endParaRPr>
            </a:p>
          </p:txBody>
        </p:sp>
        <p:sp>
          <p:nvSpPr>
            <p:cNvPr id="52" name="Rectangle 51"/>
            <p:cNvSpPr/>
            <p:nvPr/>
          </p:nvSpPr>
          <p:spPr>
            <a:xfrm>
              <a:off x="914164" y="2131941"/>
              <a:ext cx="10462074" cy="517549"/>
            </a:xfrm>
            <a:prstGeom prst="rect">
              <a:avLst/>
            </a:prstGeom>
            <a:solidFill>
              <a:srgbClr val="00B0F0"/>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1600" b="1" dirty="0" smtClean="0">
                  <a:solidFill>
                    <a:schemeClr val="tx1"/>
                  </a:solidFill>
                  <a:latin typeface="Segoe UI Semibold"/>
                </a:rPr>
                <a:t>Windows Metro </a:t>
              </a:r>
              <a:r>
                <a:rPr lang="en-US" sz="1600" b="1" dirty="0">
                  <a:solidFill>
                    <a:schemeClr val="tx1"/>
                  </a:solidFill>
                  <a:latin typeface="Segoe UI Semibold"/>
                </a:rPr>
                <a:t>s</a:t>
              </a:r>
              <a:r>
                <a:rPr lang="en-US" sz="1600" b="1" dirty="0" smtClean="0">
                  <a:solidFill>
                    <a:schemeClr val="tx1"/>
                  </a:solidFill>
                  <a:latin typeface="Segoe UI Semibold"/>
                </a:rPr>
                <a:t>tyle </a:t>
              </a:r>
              <a:r>
                <a:rPr lang="en-US" sz="1600" b="1" dirty="0">
                  <a:solidFill>
                    <a:schemeClr val="tx1"/>
                  </a:solidFill>
                  <a:latin typeface="Segoe UI Semibold"/>
                </a:rPr>
                <a:t>a</a:t>
              </a:r>
              <a:r>
                <a:rPr lang="en-US" sz="1600" b="1" dirty="0" smtClean="0">
                  <a:solidFill>
                    <a:schemeClr val="tx1"/>
                  </a:solidFill>
                  <a:latin typeface="Segoe UI Semibold"/>
                </a:rPr>
                <a:t>pp</a:t>
              </a:r>
              <a:endParaRPr lang="en-US" sz="1600" dirty="0">
                <a:solidFill>
                  <a:schemeClr val="tx1"/>
                </a:solidFill>
                <a:latin typeface="Segoe UI Semibold"/>
              </a:endParaRPr>
            </a:p>
          </p:txBody>
        </p:sp>
        <p:sp>
          <p:nvSpPr>
            <p:cNvPr id="53" name="Rectangle 52"/>
            <p:cNvSpPr/>
            <p:nvPr/>
          </p:nvSpPr>
          <p:spPr>
            <a:xfrm>
              <a:off x="914162" y="3339650"/>
              <a:ext cx="1822407" cy="598640"/>
            </a:xfrm>
            <a:prstGeom prst="rect">
              <a:avLst/>
            </a:prstGeom>
            <a:solidFill>
              <a:srgbClr val="65BC46"/>
            </a:solidFill>
            <a:ln>
              <a:solidFill>
                <a:srgbClr val="65BC46"/>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b="1" dirty="0" smtClean="0">
                  <a:solidFill>
                    <a:schemeClr val="tx1"/>
                  </a:solidFill>
                  <a:latin typeface="Segoe UI Semibold"/>
                </a:rPr>
                <a:t>Playback/Preview</a:t>
              </a:r>
              <a:endParaRPr lang="en-US" sz="1600" b="1" dirty="0">
                <a:solidFill>
                  <a:schemeClr val="tx1"/>
                </a:solidFill>
                <a:latin typeface="Segoe UI Semibold"/>
              </a:endParaRPr>
            </a:p>
          </p:txBody>
        </p:sp>
        <p:sp>
          <p:nvSpPr>
            <p:cNvPr id="54" name="Rectangle 53"/>
            <p:cNvSpPr/>
            <p:nvPr/>
          </p:nvSpPr>
          <p:spPr>
            <a:xfrm>
              <a:off x="1828324" y="4173329"/>
              <a:ext cx="1523603" cy="601303"/>
            </a:xfrm>
            <a:prstGeom prst="rect">
              <a:avLst/>
            </a:prstGeom>
            <a:solidFill>
              <a:srgbClr val="EF4423"/>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dirty="0">
                  <a:solidFill>
                    <a:schemeClr val="tx1"/>
                  </a:solidFill>
                  <a:latin typeface="Segoe UI Semibold"/>
                </a:rPr>
                <a:t>Audio/Video</a:t>
              </a:r>
            </a:p>
            <a:p>
              <a:pPr algn="ctr"/>
              <a:r>
                <a:rPr lang="en-US" sz="1600" dirty="0">
                  <a:solidFill>
                    <a:schemeClr val="tx1"/>
                  </a:solidFill>
                  <a:latin typeface="Segoe UI Semibold"/>
                </a:rPr>
                <a:t>Source</a:t>
              </a:r>
            </a:p>
          </p:txBody>
        </p:sp>
        <p:sp>
          <p:nvSpPr>
            <p:cNvPr id="55" name="Rectangle 54"/>
            <p:cNvSpPr/>
            <p:nvPr/>
          </p:nvSpPr>
          <p:spPr>
            <a:xfrm>
              <a:off x="3453500" y="4173329"/>
              <a:ext cx="1320456" cy="601303"/>
            </a:xfrm>
            <a:prstGeom prst="rect">
              <a:avLst/>
            </a:prstGeom>
            <a:solidFill>
              <a:srgbClr val="EF4423"/>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dirty="0">
                  <a:solidFill>
                    <a:schemeClr val="tx1"/>
                  </a:solidFill>
                  <a:latin typeface="Segoe UI Semibold"/>
                </a:rPr>
                <a:t>Video</a:t>
              </a:r>
            </a:p>
            <a:p>
              <a:pPr algn="ctr"/>
              <a:r>
                <a:rPr lang="en-US" sz="1600" dirty="0">
                  <a:solidFill>
                    <a:schemeClr val="tx1"/>
                  </a:solidFill>
                  <a:latin typeface="Segoe UI Semibold"/>
                </a:rPr>
                <a:t>Decoder</a:t>
              </a:r>
            </a:p>
          </p:txBody>
        </p:sp>
        <p:sp>
          <p:nvSpPr>
            <p:cNvPr id="56" name="Rectangle 55"/>
            <p:cNvSpPr/>
            <p:nvPr/>
          </p:nvSpPr>
          <p:spPr>
            <a:xfrm>
              <a:off x="4860953" y="4173329"/>
              <a:ext cx="1131886" cy="601303"/>
            </a:xfrm>
            <a:prstGeom prst="rect">
              <a:avLst/>
            </a:prstGeom>
            <a:solidFill>
              <a:srgbClr val="EF4423"/>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dirty="0">
                  <a:solidFill>
                    <a:schemeClr val="tx1"/>
                  </a:solidFill>
                  <a:latin typeface="Segoe UI Semibold"/>
                </a:rPr>
                <a:t>Video</a:t>
              </a:r>
            </a:p>
            <a:p>
              <a:pPr algn="ctr"/>
              <a:r>
                <a:rPr lang="en-US" sz="1600" dirty="0">
                  <a:solidFill>
                    <a:schemeClr val="tx1"/>
                  </a:solidFill>
                  <a:latin typeface="Segoe UI Semibold"/>
                </a:rPr>
                <a:t>Effect 1</a:t>
              </a:r>
            </a:p>
          </p:txBody>
        </p:sp>
        <p:sp>
          <p:nvSpPr>
            <p:cNvPr id="57" name="Rectangle 56"/>
            <p:cNvSpPr/>
            <p:nvPr/>
          </p:nvSpPr>
          <p:spPr>
            <a:xfrm>
              <a:off x="7313295" y="4173329"/>
              <a:ext cx="1320456" cy="601303"/>
            </a:xfrm>
            <a:prstGeom prst="rect">
              <a:avLst/>
            </a:prstGeom>
            <a:solidFill>
              <a:srgbClr val="EF4423"/>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dirty="0">
                  <a:solidFill>
                    <a:schemeClr val="tx1"/>
                  </a:solidFill>
                  <a:latin typeface="Segoe UI Semibold"/>
                </a:rPr>
                <a:t>Video</a:t>
              </a:r>
            </a:p>
            <a:p>
              <a:pPr algn="ctr"/>
              <a:r>
                <a:rPr lang="en-US" sz="1600" dirty="0">
                  <a:solidFill>
                    <a:schemeClr val="tx1"/>
                  </a:solidFill>
                  <a:latin typeface="Segoe UI Semibold"/>
                </a:rPr>
                <a:t>Encoder</a:t>
              </a:r>
            </a:p>
          </p:txBody>
        </p:sp>
        <p:sp>
          <p:nvSpPr>
            <p:cNvPr id="58" name="Rectangle 57"/>
            <p:cNvSpPr/>
            <p:nvPr/>
          </p:nvSpPr>
          <p:spPr>
            <a:xfrm>
              <a:off x="6079835" y="4173329"/>
              <a:ext cx="1131886" cy="601303"/>
            </a:xfrm>
            <a:prstGeom prst="rect">
              <a:avLst/>
            </a:prstGeom>
            <a:solidFill>
              <a:srgbClr val="EF4423"/>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dirty="0">
                  <a:solidFill>
                    <a:schemeClr val="tx1"/>
                  </a:solidFill>
                  <a:latin typeface="Segoe UI Semibold"/>
                </a:rPr>
                <a:t>Video</a:t>
              </a:r>
            </a:p>
            <a:p>
              <a:pPr algn="ctr"/>
              <a:r>
                <a:rPr lang="en-US" sz="1600" dirty="0">
                  <a:solidFill>
                    <a:schemeClr val="tx1"/>
                  </a:solidFill>
                  <a:latin typeface="Segoe UI Semibold"/>
                </a:rPr>
                <a:t>Effect </a:t>
              </a:r>
              <a:r>
                <a:rPr lang="en-US" sz="1600" dirty="0" smtClean="0">
                  <a:solidFill>
                    <a:schemeClr val="tx1"/>
                  </a:solidFill>
                  <a:latin typeface="Segoe UI Semibold"/>
                </a:rPr>
                <a:t>2</a:t>
              </a:r>
              <a:endParaRPr lang="en-US" sz="1600" dirty="0">
                <a:solidFill>
                  <a:schemeClr val="tx1"/>
                </a:solidFill>
                <a:latin typeface="Segoe UI Semibold"/>
              </a:endParaRPr>
            </a:p>
          </p:txBody>
        </p:sp>
        <p:sp>
          <p:nvSpPr>
            <p:cNvPr id="59" name="Rectangle 58"/>
            <p:cNvSpPr/>
            <p:nvPr/>
          </p:nvSpPr>
          <p:spPr>
            <a:xfrm>
              <a:off x="8735326" y="4173329"/>
              <a:ext cx="1523603" cy="601303"/>
            </a:xfrm>
            <a:prstGeom prst="rect">
              <a:avLst/>
            </a:prstGeom>
            <a:solidFill>
              <a:srgbClr val="EF4423"/>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dirty="0">
                  <a:solidFill>
                    <a:schemeClr val="tx1"/>
                  </a:solidFill>
                  <a:latin typeface="Segoe UI Semibold"/>
                </a:rPr>
                <a:t>Audio/Video</a:t>
              </a:r>
            </a:p>
            <a:p>
              <a:pPr algn="ctr"/>
              <a:r>
                <a:rPr lang="en-US" sz="1600" dirty="0">
                  <a:solidFill>
                    <a:schemeClr val="tx1"/>
                  </a:solidFill>
                  <a:latin typeface="Segoe UI Semibold"/>
                </a:rPr>
                <a:t>Sink</a:t>
              </a:r>
            </a:p>
          </p:txBody>
        </p:sp>
        <p:sp>
          <p:nvSpPr>
            <p:cNvPr id="60" name="Rectangle 59"/>
            <p:cNvSpPr/>
            <p:nvPr/>
          </p:nvSpPr>
          <p:spPr>
            <a:xfrm>
              <a:off x="3453500" y="4859131"/>
              <a:ext cx="1320456" cy="601303"/>
            </a:xfrm>
            <a:prstGeom prst="rect">
              <a:avLst/>
            </a:prstGeom>
            <a:solidFill>
              <a:srgbClr val="EF4423"/>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dirty="0">
                  <a:solidFill>
                    <a:schemeClr val="tx1"/>
                  </a:solidFill>
                  <a:latin typeface="Segoe UI Semibold"/>
                </a:rPr>
                <a:t>Audio</a:t>
              </a:r>
            </a:p>
            <a:p>
              <a:pPr algn="ctr"/>
              <a:r>
                <a:rPr lang="en-US" sz="1600" dirty="0">
                  <a:solidFill>
                    <a:schemeClr val="tx1"/>
                  </a:solidFill>
                  <a:latin typeface="Segoe UI Semibold"/>
                </a:rPr>
                <a:t>Decoder</a:t>
              </a:r>
            </a:p>
          </p:txBody>
        </p:sp>
        <p:sp>
          <p:nvSpPr>
            <p:cNvPr id="61" name="Rectangle 60"/>
            <p:cNvSpPr/>
            <p:nvPr/>
          </p:nvSpPr>
          <p:spPr>
            <a:xfrm>
              <a:off x="4860953" y="4859131"/>
              <a:ext cx="1131886" cy="601303"/>
            </a:xfrm>
            <a:prstGeom prst="rect">
              <a:avLst/>
            </a:prstGeom>
            <a:solidFill>
              <a:srgbClr val="EF4423"/>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dirty="0">
                  <a:solidFill>
                    <a:schemeClr val="tx1"/>
                  </a:solidFill>
                  <a:latin typeface="Segoe UI Semibold"/>
                </a:rPr>
                <a:t>Audio</a:t>
              </a:r>
            </a:p>
            <a:p>
              <a:pPr algn="ctr"/>
              <a:r>
                <a:rPr lang="en-US" sz="1600" dirty="0">
                  <a:solidFill>
                    <a:schemeClr val="tx1"/>
                  </a:solidFill>
                  <a:latin typeface="Segoe UI Semibold"/>
                </a:rPr>
                <a:t>Effect 1</a:t>
              </a:r>
            </a:p>
          </p:txBody>
        </p:sp>
        <p:sp>
          <p:nvSpPr>
            <p:cNvPr id="62" name="Rectangle 61"/>
            <p:cNvSpPr/>
            <p:nvPr/>
          </p:nvSpPr>
          <p:spPr>
            <a:xfrm>
              <a:off x="7313295" y="4859131"/>
              <a:ext cx="1320456" cy="601303"/>
            </a:xfrm>
            <a:prstGeom prst="rect">
              <a:avLst/>
            </a:prstGeom>
            <a:solidFill>
              <a:srgbClr val="EF4423"/>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dirty="0">
                  <a:solidFill>
                    <a:schemeClr val="tx1"/>
                  </a:solidFill>
                  <a:latin typeface="Segoe UI Semibold"/>
                </a:rPr>
                <a:t>Audio</a:t>
              </a:r>
            </a:p>
            <a:p>
              <a:pPr algn="ctr"/>
              <a:r>
                <a:rPr lang="en-US" sz="1600" dirty="0">
                  <a:solidFill>
                    <a:schemeClr val="tx1"/>
                  </a:solidFill>
                  <a:latin typeface="Segoe UI Semibold"/>
                </a:rPr>
                <a:t>Encoder</a:t>
              </a:r>
            </a:p>
          </p:txBody>
        </p:sp>
        <p:sp>
          <p:nvSpPr>
            <p:cNvPr id="63" name="Rectangle 62"/>
            <p:cNvSpPr/>
            <p:nvPr/>
          </p:nvSpPr>
          <p:spPr>
            <a:xfrm>
              <a:off x="6079835" y="4859131"/>
              <a:ext cx="1131886" cy="601303"/>
            </a:xfrm>
            <a:prstGeom prst="rect">
              <a:avLst/>
            </a:prstGeom>
            <a:solidFill>
              <a:srgbClr val="EF4423"/>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dirty="0">
                  <a:solidFill>
                    <a:schemeClr val="tx1"/>
                  </a:solidFill>
                  <a:latin typeface="Segoe UI Semibold"/>
                </a:rPr>
                <a:t>Audio</a:t>
              </a:r>
            </a:p>
            <a:p>
              <a:pPr algn="ctr"/>
              <a:r>
                <a:rPr lang="en-US" sz="1600" dirty="0">
                  <a:solidFill>
                    <a:schemeClr val="tx1"/>
                  </a:solidFill>
                  <a:latin typeface="Segoe UI Semibold"/>
                </a:rPr>
                <a:t>Effect </a:t>
              </a:r>
              <a:r>
                <a:rPr lang="en-US" sz="1600" dirty="0" smtClean="0">
                  <a:solidFill>
                    <a:schemeClr val="tx1"/>
                  </a:solidFill>
                  <a:latin typeface="Segoe UI Semibold"/>
                </a:rPr>
                <a:t>2</a:t>
              </a:r>
              <a:endParaRPr lang="en-US" sz="1600" dirty="0">
                <a:solidFill>
                  <a:schemeClr val="tx1"/>
                </a:solidFill>
                <a:latin typeface="Segoe UI Semibold"/>
              </a:endParaRPr>
            </a:p>
          </p:txBody>
        </p:sp>
        <p:sp>
          <p:nvSpPr>
            <p:cNvPr id="64" name="Rectangle 63"/>
            <p:cNvSpPr/>
            <p:nvPr/>
          </p:nvSpPr>
          <p:spPr>
            <a:xfrm>
              <a:off x="914162" y="2712554"/>
              <a:ext cx="1822407" cy="521208"/>
            </a:xfrm>
            <a:prstGeom prst="rect">
              <a:avLst/>
            </a:prstGeom>
            <a:solidFill>
              <a:srgbClr val="65BC46"/>
            </a:solidFill>
            <a:ln w="3175">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b="1" dirty="0">
                  <a:solidFill>
                    <a:srgbClr val="232323"/>
                  </a:solidFill>
                  <a:latin typeface="Segoe UI Semibold"/>
                </a:rPr>
                <a:t>&lt;audio src=“…”&gt;</a:t>
              </a:r>
            </a:p>
            <a:p>
              <a:pPr algn="ctr"/>
              <a:r>
                <a:rPr lang="en-US" sz="1600" b="1" dirty="0">
                  <a:solidFill>
                    <a:srgbClr val="232323"/>
                  </a:solidFill>
                  <a:latin typeface="Segoe UI Semibold"/>
                </a:rPr>
                <a:t>&lt;video src=“…”&gt;</a:t>
              </a:r>
            </a:p>
          </p:txBody>
        </p:sp>
        <p:sp>
          <p:nvSpPr>
            <p:cNvPr id="65" name="Rectangle 64"/>
            <p:cNvSpPr/>
            <p:nvPr/>
          </p:nvSpPr>
          <p:spPr>
            <a:xfrm>
              <a:off x="2900856" y="2712554"/>
              <a:ext cx="8494686" cy="521208"/>
            </a:xfrm>
            <a:prstGeom prst="rect">
              <a:avLst/>
            </a:prstGeom>
            <a:solidFill>
              <a:srgbClr val="65BC46"/>
            </a:solidFill>
            <a:ln w="3175">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b="1" dirty="0" smtClean="0">
                  <a:solidFill>
                    <a:srgbClr val="232323"/>
                  </a:solidFill>
                  <a:latin typeface="Segoe UI Semibold"/>
                </a:rPr>
                <a:t>Windows Runtime</a:t>
              </a:r>
              <a:endParaRPr lang="en-US" sz="1600" dirty="0">
                <a:solidFill>
                  <a:srgbClr val="232323"/>
                </a:solidFill>
                <a:latin typeface="Segoe UI Semibold"/>
              </a:endParaRPr>
            </a:p>
          </p:txBody>
        </p:sp>
        <p:grpSp>
          <p:nvGrpSpPr>
            <p:cNvPr id="66" name="Group 65"/>
            <p:cNvGrpSpPr/>
            <p:nvPr/>
          </p:nvGrpSpPr>
          <p:grpSpPr>
            <a:xfrm>
              <a:off x="2741445" y="3339650"/>
              <a:ext cx="8654097" cy="599681"/>
              <a:chOff x="2741732" y="3339650"/>
              <a:chExt cx="9164056" cy="599681"/>
            </a:xfrm>
          </p:grpSpPr>
          <p:sp>
            <p:nvSpPr>
              <p:cNvPr id="70" name="Rectangle 69"/>
              <p:cNvSpPr/>
              <p:nvPr/>
            </p:nvSpPr>
            <p:spPr>
              <a:xfrm>
                <a:off x="2741732" y="3339650"/>
                <a:ext cx="1517375" cy="598640"/>
              </a:xfrm>
              <a:prstGeom prst="rect">
                <a:avLst/>
              </a:prstGeom>
              <a:solidFill>
                <a:srgbClr val="65BC46"/>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b="1" dirty="0" smtClean="0">
                    <a:solidFill>
                      <a:srgbClr val="232323"/>
                    </a:solidFill>
                    <a:latin typeface="Segoe UI Semibold"/>
                  </a:rPr>
                  <a:t>Capture</a:t>
                </a:r>
                <a:endParaRPr lang="en-US" sz="1600" b="1" dirty="0">
                  <a:solidFill>
                    <a:srgbClr val="232323"/>
                  </a:solidFill>
                  <a:latin typeface="Segoe UI Semibold"/>
                </a:endParaRPr>
              </a:p>
            </p:txBody>
          </p:sp>
          <p:sp>
            <p:nvSpPr>
              <p:cNvPr id="71" name="Rectangle 70"/>
              <p:cNvSpPr/>
              <p:nvPr/>
            </p:nvSpPr>
            <p:spPr>
              <a:xfrm>
                <a:off x="5699049" y="3339650"/>
                <a:ext cx="1622130" cy="598640"/>
              </a:xfrm>
              <a:prstGeom prst="rect">
                <a:avLst/>
              </a:prstGeom>
              <a:solidFill>
                <a:srgbClr val="65BC46"/>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b="1" dirty="0" smtClean="0">
                    <a:solidFill>
                      <a:srgbClr val="232323"/>
                    </a:solidFill>
                    <a:latin typeface="Segoe UI Semibold"/>
                  </a:rPr>
                  <a:t>Streaming</a:t>
                </a:r>
                <a:endParaRPr lang="en-US" sz="1600" b="1" dirty="0">
                  <a:solidFill>
                    <a:srgbClr val="232323"/>
                  </a:solidFill>
                  <a:latin typeface="Segoe UI Semibold"/>
                </a:endParaRPr>
              </a:p>
            </p:txBody>
          </p:sp>
          <p:sp>
            <p:nvSpPr>
              <p:cNvPr id="72" name="Rectangle 71"/>
              <p:cNvSpPr/>
              <p:nvPr/>
            </p:nvSpPr>
            <p:spPr>
              <a:xfrm>
                <a:off x="4264268" y="3340691"/>
                <a:ext cx="1429618" cy="598640"/>
              </a:xfrm>
              <a:prstGeom prst="rect">
                <a:avLst/>
              </a:prstGeom>
              <a:solidFill>
                <a:srgbClr val="65BC46"/>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b="1" dirty="0" smtClean="0">
                    <a:solidFill>
                      <a:srgbClr val="232323"/>
                    </a:solidFill>
                    <a:latin typeface="Segoe UI Semibold"/>
                  </a:rPr>
                  <a:t>Transcode</a:t>
                </a:r>
                <a:endParaRPr lang="en-US" sz="1600" b="1" dirty="0">
                  <a:solidFill>
                    <a:srgbClr val="232323"/>
                  </a:solidFill>
                  <a:latin typeface="Segoe UI Semibold"/>
                </a:endParaRPr>
              </a:p>
            </p:txBody>
          </p:sp>
          <p:sp>
            <p:nvSpPr>
              <p:cNvPr id="73" name="Rectangle 72"/>
              <p:cNvSpPr/>
              <p:nvPr/>
            </p:nvSpPr>
            <p:spPr>
              <a:xfrm>
                <a:off x="7326342" y="3339650"/>
                <a:ext cx="1517375" cy="598640"/>
              </a:xfrm>
              <a:prstGeom prst="rect">
                <a:avLst/>
              </a:prstGeom>
              <a:solidFill>
                <a:srgbClr val="65BC46"/>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b="1" dirty="0" smtClean="0">
                    <a:solidFill>
                      <a:srgbClr val="232323"/>
                    </a:solidFill>
                    <a:latin typeface="Segoe UI Semibold"/>
                  </a:rPr>
                  <a:t>Extensibility</a:t>
                </a:r>
                <a:endParaRPr lang="en-US" sz="1600" dirty="0">
                  <a:solidFill>
                    <a:srgbClr val="232323"/>
                  </a:solidFill>
                  <a:latin typeface="Segoe UI Semibold"/>
                </a:endParaRPr>
              </a:p>
            </p:txBody>
          </p:sp>
          <p:sp>
            <p:nvSpPr>
              <p:cNvPr id="74" name="Rectangle 73"/>
              <p:cNvSpPr/>
              <p:nvPr/>
            </p:nvSpPr>
            <p:spPr>
              <a:xfrm>
                <a:off x="10283658" y="3339650"/>
                <a:ext cx="1622130" cy="598640"/>
              </a:xfrm>
              <a:prstGeom prst="rect">
                <a:avLst/>
              </a:prstGeom>
              <a:solidFill>
                <a:srgbClr val="65BC46"/>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b="1" dirty="0" err="1">
                    <a:solidFill>
                      <a:srgbClr val="232323"/>
                    </a:solidFill>
                    <a:latin typeface="Segoe UI Semibold"/>
                  </a:rPr>
                  <a:t>MediaControl</a:t>
                </a:r>
                <a:endParaRPr lang="en-US" sz="1600" b="1" dirty="0">
                  <a:solidFill>
                    <a:srgbClr val="232323"/>
                  </a:solidFill>
                  <a:latin typeface="Segoe UI Semibold"/>
                </a:endParaRPr>
              </a:p>
            </p:txBody>
          </p:sp>
          <p:sp>
            <p:nvSpPr>
              <p:cNvPr id="75" name="Rectangle 74"/>
              <p:cNvSpPr/>
              <p:nvPr/>
            </p:nvSpPr>
            <p:spPr>
              <a:xfrm>
                <a:off x="8848879" y="3340691"/>
                <a:ext cx="1429618" cy="598640"/>
              </a:xfrm>
              <a:prstGeom prst="rect">
                <a:avLst/>
              </a:prstGeom>
              <a:solidFill>
                <a:srgbClr val="65BC46"/>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b="1" dirty="0" smtClean="0">
                    <a:solidFill>
                      <a:srgbClr val="232323"/>
                    </a:solidFill>
                    <a:latin typeface="Segoe UI Semibold"/>
                  </a:rPr>
                  <a:t>Protection</a:t>
                </a:r>
                <a:endParaRPr lang="en-US" sz="1600" b="1" dirty="0">
                  <a:solidFill>
                    <a:srgbClr val="232323"/>
                  </a:solidFill>
                  <a:latin typeface="Segoe UI Semibold"/>
                </a:endParaRPr>
              </a:p>
            </p:txBody>
          </p:sp>
        </p:grpSp>
        <p:grpSp>
          <p:nvGrpSpPr>
            <p:cNvPr id="67" name="Group 66"/>
            <p:cNvGrpSpPr/>
            <p:nvPr/>
          </p:nvGrpSpPr>
          <p:grpSpPr>
            <a:xfrm>
              <a:off x="929927" y="5896303"/>
              <a:ext cx="10431617" cy="557755"/>
              <a:chOff x="615809" y="5709803"/>
              <a:chExt cx="10729969" cy="760021"/>
            </a:xfrm>
          </p:grpSpPr>
          <p:sp>
            <p:nvSpPr>
              <p:cNvPr id="68" name="Rectangle 67"/>
              <p:cNvSpPr/>
              <p:nvPr/>
            </p:nvSpPr>
            <p:spPr bwMode="auto">
              <a:xfrm>
                <a:off x="6102615" y="5709803"/>
                <a:ext cx="5243163" cy="760021"/>
              </a:xfrm>
              <a:prstGeom prst="rect">
                <a:avLst/>
              </a:prstGeom>
              <a:solidFill>
                <a:schemeClr val="accent1"/>
              </a:solidFill>
              <a:ln>
                <a:solidFill>
                  <a:srgbClr val="65BC4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tx1"/>
                    </a:solidFill>
                  </a:rPr>
                  <a:t>Windows Audio Session API </a:t>
                </a:r>
                <a:r>
                  <a:rPr lang="en-US" sz="1600" dirty="0" smtClean="0">
                    <a:solidFill>
                      <a:schemeClr val="tx1"/>
                    </a:solidFill>
                  </a:rPr>
                  <a:t>(WASAPI)</a:t>
                </a:r>
              </a:p>
            </p:txBody>
          </p:sp>
          <p:sp>
            <p:nvSpPr>
              <p:cNvPr id="69" name="Rectangle 68"/>
              <p:cNvSpPr/>
              <p:nvPr/>
            </p:nvSpPr>
            <p:spPr bwMode="auto">
              <a:xfrm>
                <a:off x="615809" y="5709803"/>
                <a:ext cx="5307481" cy="760021"/>
              </a:xfrm>
              <a:prstGeom prst="rect">
                <a:avLst/>
              </a:prstGeom>
              <a:solidFill>
                <a:schemeClr val="accent1"/>
              </a:solidFill>
              <a:ln>
                <a:solidFill>
                  <a:srgbClr val="65BC4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tx1"/>
                    </a:solidFill>
                  </a:rPr>
                  <a:t>DirectX</a:t>
                </a:r>
                <a:endParaRPr lang="en-US" sz="1600" dirty="0" smtClean="0">
                  <a:solidFill>
                    <a:schemeClr val="tx1"/>
                  </a:solidFill>
                </a:endParaRPr>
              </a:p>
            </p:txBody>
          </p:sp>
        </p:grpSp>
      </p:grpSp>
      <p:sp>
        <p:nvSpPr>
          <p:cNvPr id="29" name="Rectangle 28"/>
          <p:cNvSpPr/>
          <p:nvPr/>
        </p:nvSpPr>
        <p:spPr>
          <a:xfrm>
            <a:off x="519111" y="1767754"/>
            <a:ext cx="1938490" cy="652823"/>
          </a:xfrm>
          <a:prstGeom prst="rect">
            <a:avLst/>
          </a:prstGeom>
          <a:solidFill>
            <a:schemeClr val="tx1"/>
          </a:solidFill>
          <a:ln w="3175">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b="1" dirty="0">
                <a:solidFill>
                  <a:srgbClr val="232323"/>
                </a:solidFill>
                <a:latin typeface="Segoe UI Semibold"/>
              </a:rPr>
              <a:t>&lt;audio src=“…”&gt;</a:t>
            </a:r>
          </a:p>
          <a:p>
            <a:pPr algn="ctr"/>
            <a:r>
              <a:rPr lang="en-US" sz="1600" b="1" dirty="0">
                <a:solidFill>
                  <a:srgbClr val="232323"/>
                </a:solidFill>
                <a:latin typeface="Segoe UI Semibold"/>
              </a:rPr>
              <a:t>&lt;video src=“…”&gt;</a:t>
            </a:r>
          </a:p>
        </p:txBody>
      </p:sp>
      <p:grpSp>
        <p:nvGrpSpPr>
          <p:cNvPr id="3" name="Group 2"/>
          <p:cNvGrpSpPr/>
          <p:nvPr/>
        </p:nvGrpSpPr>
        <p:grpSpPr>
          <a:xfrm>
            <a:off x="2457600" y="2554508"/>
            <a:ext cx="9210523" cy="754793"/>
            <a:chOff x="2457601" y="2549899"/>
            <a:chExt cx="9210523" cy="754793"/>
          </a:xfrm>
        </p:grpSpPr>
        <p:sp>
          <p:nvSpPr>
            <p:cNvPr id="30" name="Rectangle 29"/>
            <p:cNvSpPr/>
            <p:nvPr/>
          </p:nvSpPr>
          <p:spPr>
            <a:xfrm>
              <a:off x="2457601" y="2551884"/>
              <a:ext cx="1524210" cy="746519"/>
            </a:xfrm>
            <a:prstGeom prst="rect">
              <a:avLst/>
            </a:prstGeom>
            <a:solidFill>
              <a:schemeClr val="tx1"/>
            </a:solidFill>
            <a:ln w="3175">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b="1" dirty="0" smtClean="0">
                  <a:solidFill>
                    <a:srgbClr val="232323"/>
                  </a:solidFill>
                  <a:latin typeface="Segoe UI Semibold"/>
                </a:rPr>
                <a:t>Capture</a:t>
              </a:r>
              <a:endParaRPr lang="en-US" sz="1600" b="1" dirty="0">
                <a:solidFill>
                  <a:srgbClr val="232323"/>
                </a:solidFill>
                <a:latin typeface="Segoe UI Semibold"/>
              </a:endParaRPr>
            </a:p>
          </p:txBody>
        </p:sp>
        <p:sp>
          <p:nvSpPr>
            <p:cNvPr id="31" name="Rectangle 30"/>
            <p:cNvSpPr/>
            <p:nvPr/>
          </p:nvSpPr>
          <p:spPr>
            <a:xfrm>
              <a:off x="7070781" y="2552506"/>
              <a:ext cx="1524210" cy="745897"/>
            </a:xfrm>
            <a:prstGeom prst="rect">
              <a:avLst/>
            </a:prstGeom>
            <a:solidFill>
              <a:schemeClr val="tx1"/>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b="1" dirty="0" smtClean="0">
                  <a:solidFill>
                    <a:srgbClr val="232323"/>
                  </a:solidFill>
                  <a:latin typeface="Segoe UI Semibold"/>
                </a:rPr>
                <a:t>Extensibility</a:t>
              </a:r>
              <a:endParaRPr lang="en-US" sz="1600" dirty="0">
                <a:solidFill>
                  <a:srgbClr val="232323"/>
                </a:solidFill>
                <a:latin typeface="Segoe UI Semibold"/>
              </a:endParaRPr>
            </a:p>
          </p:txBody>
        </p:sp>
        <p:sp>
          <p:nvSpPr>
            <p:cNvPr id="32" name="Rectangle 31"/>
            <p:cNvSpPr/>
            <p:nvPr/>
          </p:nvSpPr>
          <p:spPr>
            <a:xfrm>
              <a:off x="10038687" y="2549899"/>
              <a:ext cx="1629437" cy="753143"/>
            </a:xfrm>
            <a:prstGeom prst="rect">
              <a:avLst/>
            </a:prstGeom>
            <a:solidFill>
              <a:schemeClr val="tx1"/>
            </a:solidFill>
            <a:ln w="3175">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b="1" dirty="0" err="1" smtClean="0">
                  <a:solidFill>
                    <a:srgbClr val="232323"/>
                  </a:solidFill>
                  <a:latin typeface="Segoe UI Semibold"/>
                </a:rPr>
                <a:t>MediaControl</a:t>
              </a:r>
              <a:endParaRPr lang="en-US" sz="1600" b="1" dirty="0">
                <a:solidFill>
                  <a:srgbClr val="232323"/>
                </a:solidFill>
                <a:latin typeface="Segoe UI Semibold"/>
              </a:endParaRPr>
            </a:p>
          </p:txBody>
        </p:sp>
        <p:sp>
          <p:nvSpPr>
            <p:cNvPr id="33" name="Rectangle 32"/>
            <p:cNvSpPr/>
            <p:nvPr/>
          </p:nvSpPr>
          <p:spPr>
            <a:xfrm>
              <a:off x="8598272" y="2552506"/>
              <a:ext cx="1436058" cy="750536"/>
            </a:xfrm>
            <a:prstGeom prst="rect">
              <a:avLst/>
            </a:prstGeom>
            <a:solidFill>
              <a:schemeClr val="tx1"/>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b="1" dirty="0" smtClean="0">
                  <a:solidFill>
                    <a:srgbClr val="232323"/>
                  </a:solidFill>
                  <a:latin typeface="Segoe UI Semibold"/>
                </a:rPr>
                <a:t>Protection</a:t>
              </a:r>
              <a:endParaRPr lang="en-US" sz="1600" b="1" dirty="0">
                <a:solidFill>
                  <a:srgbClr val="232323"/>
                </a:solidFill>
                <a:latin typeface="Segoe UI Semibold"/>
              </a:endParaRPr>
            </a:p>
          </p:txBody>
        </p:sp>
        <p:sp>
          <p:nvSpPr>
            <p:cNvPr id="35" name="Rectangle 34"/>
            <p:cNvSpPr/>
            <p:nvPr/>
          </p:nvSpPr>
          <p:spPr>
            <a:xfrm>
              <a:off x="4001012" y="2554156"/>
              <a:ext cx="1436058" cy="750536"/>
            </a:xfrm>
            <a:prstGeom prst="rect">
              <a:avLst/>
            </a:prstGeom>
            <a:solidFill>
              <a:schemeClr val="tx1"/>
            </a:solidFill>
            <a:ln w="3175">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b="1" dirty="0">
                  <a:solidFill>
                    <a:srgbClr val="232323"/>
                  </a:solidFill>
                  <a:latin typeface="Segoe UI Semibold"/>
                </a:rPr>
                <a:t>Transcode</a:t>
              </a:r>
            </a:p>
          </p:txBody>
        </p:sp>
        <p:sp>
          <p:nvSpPr>
            <p:cNvPr id="36" name="Rectangle 35"/>
            <p:cNvSpPr/>
            <p:nvPr/>
          </p:nvSpPr>
          <p:spPr>
            <a:xfrm>
              <a:off x="5441427" y="2551550"/>
              <a:ext cx="1629437" cy="753142"/>
            </a:xfrm>
            <a:prstGeom prst="rect">
              <a:avLst/>
            </a:prstGeom>
            <a:solidFill>
              <a:schemeClr val="tx1"/>
            </a:solidFill>
            <a:ln w="3175">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b="1" dirty="0">
                  <a:solidFill>
                    <a:srgbClr val="232323"/>
                  </a:solidFill>
                  <a:latin typeface="Segoe UI Semibold"/>
                </a:rPr>
                <a:t>Streaming</a:t>
              </a:r>
            </a:p>
          </p:txBody>
        </p:sp>
      </p:grpSp>
      <p:sp>
        <p:nvSpPr>
          <p:cNvPr id="37" name="Rectangle 36"/>
          <p:cNvSpPr/>
          <p:nvPr/>
        </p:nvSpPr>
        <p:spPr>
          <a:xfrm>
            <a:off x="2634624" y="1770026"/>
            <a:ext cx="9035772" cy="652823"/>
          </a:xfrm>
          <a:prstGeom prst="rect">
            <a:avLst/>
          </a:prstGeom>
          <a:solidFill>
            <a:schemeClr val="tx1"/>
          </a:solidFill>
          <a:ln w="3175">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b="1" dirty="0" smtClean="0">
                <a:solidFill>
                  <a:srgbClr val="232323"/>
                </a:solidFill>
                <a:latin typeface="Segoe UI Semibold"/>
              </a:rPr>
              <a:t>Windows Runtime</a:t>
            </a:r>
            <a:endParaRPr lang="en-US" sz="1600" dirty="0">
              <a:solidFill>
                <a:srgbClr val="232323"/>
              </a:solidFill>
              <a:latin typeface="Segoe UI Semibold"/>
            </a:endParaRPr>
          </a:p>
        </p:txBody>
      </p:sp>
    </p:spTree>
    <p:extLst>
      <p:ext uri="{BB962C8B-B14F-4D97-AF65-F5344CB8AC3E}">
        <p14:creationId xmlns:p14="http://schemas.microsoft.com/office/powerpoint/2010/main" val="304321074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9"/>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500"/>
                                        <p:tgtEl>
                                          <p:spTgt spid="37"/>
                                        </p:tgtEl>
                                      </p:cBhvr>
                                    </p:animEffec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3"/>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37"/>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9" grpId="0" animBg="1"/>
      <p:bldP spid="29" grpId="1" animBg="1"/>
      <p:bldP spid="37" grpId="0" animBg="1"/>
      <p:bldP spid="37"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3"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rgbClr val="FFFFFF"/>
                    </a:gs>
                    <a:gs pos="100000">
                      <a:srgbClr val="FFFFFF"/>
                    </a:gs>
                  </a:gsLst>
                  <a:lin ang="5400000" scaled="0"/>
                </a:gradFill>
                <a:latin typeface="Segoe UI" pitchFamily="34" charset="0"/>
                <a:cs typeface="Arial" charset="0"/>
              </a:rPr>
              <a:t>© </a:t>
            </a:r>
            <a:r>
              <a:rPr lang="en-US" sz="700" dirty="0" smtClean="0">
                <a:gradFill>
                  <a:gsLst>
                    <a:gs pos="0">
                      <a:srgbClr val="FFFFFF"/>
                    </a:gs>
                    <a:gs pos="100000">
                      <a:srgbClr val="FFFFFF"/>
                    </a:gs>
                  </a:gsLst>
                  <a:lin ang="5400000" scaled="0"/>
                </a:gradFill>
                <a:latin typeface="Segoe UI" pitchFamily="34" charset="0"/>
                <a:cs typeface="Arial" charset="0"/>
              </a:rPr>
              <a:t>2011 Microsoft </a:t>
            </a:r>
            <a:r>
              <a:rPr lang="en-US" sz="700" dirty="0">
                <a:gradFill>
                  <a:gsLst>
                    <a:gs pos="0">
                      <a:srgbClr val="FFFFFF"/>
                    </a:gs>
                    <a:gs pos="100000">
                      <a:srgbClr val="FFFFFF"/>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rgbClr val="FFFFFF"/>
                    </a:gs>
                    <a:gs pos="100000">
                      <a:srgbClr val="FFFFFF"/>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rgbClr val="FFFFFF"/>
                    </a:gs>
                    <a:gs pos="100000">
                      <a:srgbClr val="FFFFFF"/>
                    </a:gs>
                  </a:gsLst>
                  <a:lin ang="5400000" scaled="0"/>
                </a:gradFill>
                <a:latin typeface="Segoe UI" pitchFamily="34" charset="0"/>
                <a:cs typeface="Arial" charset="0"/>
              </a:rPr>
              <a:t>MICROSOFT </a:t>
            </a:r>
            <a:r>
              <a:rPr lang="en-US" sz="700" dirty="0">
                <a:gradFill>
                  <a:gsLst>
                    <a:gs pos="0">
                      <a:srgbClr val="FFFFFF"/>
                    </a:gs>
                    <a:gs pos="100000">
                      <a:srgbClr val="FFFFFF"/>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69219724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559200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solidFill>
                  <a:schemeClr val="tx1"/>
                </a:solidFill>
              </a:rPr>
              <a:t>HTML5 </a:t>
            </a:r>
            <a:r>
              <a:rPr lang="en-US" dirty="0" smtClean="0"/>
              <a:t>standard palette for media</a:t>
            </a:r>
            <a:endParaRPr lang="en-US" dirty="0">
              <a:solidFill>
                <a:schemeClr val="tx1"/>
              </a:solidFill>
            </a:endParaRPr>
          </a:p>
        </p:txBody>
      </p:sp>
      <p:sp>
        <p:nvSpPr>
          <p:cNvPr id="3" name="Content Placeholder 2"/>
          <p:cNvSpPr>
            <a:spLocks noGrp="1"/>
          </p:cNvSpPr>
          <p:nvPr>
            <p:ph sz="half" idx="1"/>
          </p:nvPr>
        </p:nvSpPr>
        <p:spPr>
          <a:xfrm>
            <a:off x="519113" y="1447801"/>
            <a:ext cx="5486400" cy="4335802"/>
          </a:xfrm>
        </p:spPr>
        <p:txBody>
          <a:bodyPr/>
          <a:lstStyle/>
          <a:p>
            <a:pPr marL="171450" lvl="0" indent="-171450"/>
            <a:endParaRPr lang="en-US" sz="1050" dirty="0">
              <a:solidFill>
                <a:srgbClr val="FFFFFF"/>
              </a:solidFill>
              <a:latin typeface="Segoe UI Light" pitchFamily="34" charset="0"/>
            </a:endParaRPr>
          </a:p>
          <a:p>
            <a:pPr marL="342900" lvl="0" indent="-342900"/>
            <a:r>
              <a:rPr lang="en-US" dirty="0">
                <a:solidFill>
                  <a:srgbClr val="FFFFFF"/>
                </a:solidFill>
                <a:latin typeface="Segoe UI Light" pitchFamily="34" charset="0"/>
              </a:rPr>
              <a:t>W3C Definitions of Video and Audio Tags</a:t>
            </a:r>
          </a:p>
          <a:p>
            <a:pPr marL="171450" lvl="0" indent="-171450"/>
            <a:endParaRPr lang="en-US" sz="1050" dirty="0">
              <a:solidFill>
                <a:srgbClr val="FFFFFF"/>
              </a:solidFill>
              <a:latin typeface="Segoe UI Light" pitchFamily="34" charset="0"/>
            </a:endParaRPr>
          </a:p>
          <a:p>
            <a:pPr marL="342900" lvl="0" indent="-342900"/>
            <a:r>
              <a:rPr lang="en-US" dirty="0">
                <a:solidFill>
                  <a:srgbClr val="FFFFFF"/>
                </a:solidFill>
                <a:latin typeface="Segoe UI Light" pitchFamily="34" charset="0"/>
              </a:rPr>
              <a:t>Defined in W3C (DRAFT) spec</a:t>
            </a:r>
          </a:p>
          <a:p>
            <a:pPr marL="171450" lvl="0" indent="-171450"/>
            <a:endParaRPr lang="en-US" sz="1050" dirty="0">
              <a:solidFill>
                <a:srgbClr val="FFFFFF"/>
              </a:solidFill>
              <a:latin typeface="Segoe UI Light" pitchFamily="34" charset="0"/>
            </a:endParaRPr>
          </a:p>
          <a:p>
            <a:pPr marL="342900" lvl="0" indent="-342900"/>
            <a:r>
              <a:rPr lang="en-US" dirty="0">
                <a:solidFill>
                  <a:srgbClr val="FFFFFF"/>
                </a:solidFill>
                <a:latin typeface="Segoe UI Light" pitchFamily="34" charset="0"/>
              </a:rPr>
              <a:t>Inherits </a:t>
            </a:r>
            <a:r>
              <a:rPr lang="en-US" dirty="0" err="1">
                <a:solidFill>
                  <a:srgbClr val="FFFFFF"/>
                </a:solidFill>
                <a:latin typeface="Segoe UI Light" pitchFamily="34" charset="0"/>
              </a:rPr>
              <a:t>HTMLElement</a:t>
            </a:r>
            <a:r>
              <a:rPr lang="en-US" dirty="0">
                <a:solidFill>
                  <a:srgbClr val="FFFFFF"/>
                </a:solidFill>
                <a:latin typeface="Segoe UI Light" pitchFamily="34" charset="0"/>
              </a:rPr>
              <a:t>, so can be combined with CSS properties, JavaScript functions, and DOM events to create rich media experiences</a:t>
            </a:r>
          </a:p>
          <a:p>
            <a:endParaRPr lang="en-US" dirty="0"/>
          </a:p>
        </p:txBody>
      </p:sp>
      <p:sp>
        <p:nvSpPr>
          <p:cNvPr id="4" name="Content Placeholder 3"/>
          <p:cNvSpPr>
            <a:spLocks noGrp="1"/>
          </p:cNvSpPr>
          <p:nvPr>
            <p:ph sz="half" idx="2"/>
          </p:nvPr>
        </p:nvSpPr>
        <p:spPr>
          <a:xfrm>
            <a:off x="6181725" y="1447801"/>
            <a:ext cx="5486400" cy="5192191"/>
          </a:xfrm>
        </p:spPr>
        <p:txBody>
          <a:bodyPr/>
          <a:lstStyle/>
          <a:p>
            <a:pPr marL="0" lvl="0" indent="0">
              <a:lnSpc>
                <a:spcPct val="100000"/>
              </a:lnSpc>
              <a:spcBef>
                <a:spcPts val="0"/>
              </a:spcBef>
              <a:buSzTx/>
              <a:buNone/>
            </a:pPr>
            <a:r>
              <a:rPr lang="en-US" dirty="0" smtClean="0">
                <a:solidFill>
                  <a:srgbClr val="FFFFFF"/>
                </a:solidFill>
                <a:latin typeface="Segoe UI Light" pitchFamily="34" charset="0"/>
              </a:rPr>
              <a:t>Select methods </a:t>
            </a:r>
            <a:r>
              <a:rPr lang="en-US" dirty="0">
                <a:solidFill>
                  <a:srgbClr val="FFFFFF"/>
                </a:solidFill>
                <a:latin typeface="Segoe UI Light" pitchFamily="34" charset="0"/>
              </a:rPr>
              <a:t>and attributes</a:t>
            </a:r>
          </a:p>
          <a:p>
            <a:pPr marL="342900" lvl="0" indent="-342900">
              <a:lnSpc>
                <a:spcPct val="100000"/>
              </a:lnSpc>
              <a:spcBef>
                <a:spcPts val="0"/>
              </a:spcBef>
              <a:buSzTx/>
            </a:pPr>
            <a:r>
              <a:rPr lang="en-US" sz="2000" dirty="0">
                <a:solidFill>
                  <a:srgbClr val="FFFFFF"/>
                </a:solidFill>
                <a:latin typeface="Segoe UI Light" pitchFamily="34" charset="0"/>
              </a:rPr>
              <a:t>play()</a:t>
            </a:r>
          </a:p>
          <a:p>
            <a:pPr marL="342900" lvl="0" indent="-342900">
              <a:lnSpc>
                <a:spcPct val="100000"/>
              </a:lnSpc>
              <a:spcBef>
                <a:spcPts val="0"/>
              </a:spcBef>
              <a:buSzTx/>
            </a:pPr>
            <a:r>
              <a:rPr lang="en-US" sz="2000" dirty="0">
                <a:solidFill>
                  <a:srgbClr val="FFFFFF"/>
                </a:solidFill>
                <a:latin typeface="Segoe UI Light" pitchFamily="34" charset="0"/>
              </a:rPr>
              <a:t>pause()</a:t>
            </a:r>
          </a:p>
          <a:p>
            <a:pPr marL="342900" lvl="0" indent="-342900">
              <a:lnSpc>
                <a:spcPct val="100000"/>
              </a:lnSpc>
              <a:spcBef>
                <a:spcPts val="0"/>
              </a:spcBef>
              <a:buSzTx/>
            </a:pPr>
            <a:r>
              <a:rPr lang="en-US" sz="2000" dirty="0">
                <a:solidFill>
                  <a:srgbClr val="FFFFFF"/>
                </a:solidFill>
                <a:latin typeface="Segoe UI Light" pitchFamily="34" charset="0"/>
              </a:rPr>
              <a:t>load()</a:t>
            </a:r>
          </a:p>
          <a:p>
            <a:pPr marL="342900" indent="-342900">
              <a:lnSpc>
                <a:spcPct val="100000"/>
              </a:lnSpc>
              <a:spcBef>
                <a:spcPts val="0"/>
              </a:spcBef>
              <a:buSzTx/>
            </a:pPr>
            <a:r>
              <a:rPr lang="en-US" sz="2000" dirty="0" err="1">
                <a:solidFill>
                  <a:srgbClr val="FFFFFF"/>
                </a:solidFill>
                <a:latin typeface="Segoe UI Light" pitchFamily="34" charset="0"/>
              </a:rPr>
              <a:t>audioTracks</a:t>
            </a:r>
            <a:endParaRPr lang="en-US" sz="2000" dirty="0">
              <a:solidFill>
                <a:srgbClr val="FFFFFF"/>
              </a:solidFill>
              <a:latin typeface="Segoe UI Light" pitchFamily="34" charset="0"/>
            </a:endParaRPr>
          </a:p>
          <a:p>
            <a:pPr marL="342900" lvl="0" indent="-342900">
              <a:lnSpc>
                <a:spcPct val="100000"/>
              </a:lnSpc>
              <a:spcBef>
                <a:spcPts val="0"/>
              </a:spcBef>
              <a:buSzTx/>
            </a:pPr>
            <a:r>
              <a:rPr lang="en-US" sz="2000" dirty="0" err="1" smtClean="0">
                <a:solidFill>
                  <a:srgbClr val="FFFFFF"/>
                </a:solidFill>
                <a:latin typeface="Segoe UI Light" pitchFamily="34" charset="0"/>
              </a:rPr>
              <a:t>readyState</a:t>
            </a:r>
            <a:endParaRPr lang="en-US" sz="2000" dirty="0">
              <a:solidFill>
                <a:srgbClr val="FFFFFF"/>
              </a:solidFill>
              <a:latin typeface="Segoe UI Light" pitchFamily="34" charset="0"/>
            </a:endParaRPr>
          </a:p>
          <a:p>
            <a:pPr marL="342900" lvl="0" indent="-342900">
              <a:lnSpc>
                <a:spcPct val="100000"/>
              </a:lnSpc>
              <a:spcBef>
                <a:spcPts val="0"/>
              </a:spcBef>
              <a:buSzTx/>
            </a:pPr>
            <a:r>
              <a:rPr lang="en-US" sz="2000" dirty="0">
                <a:solidFill>
                  <a:srgbClr val="FFFFFF"/>
                </a:solidFill>
                <a:latin typeface="Segoe UI Light" pitchFamily="34" charset="0"/>
              </a:rPr>
              <a:t>controls</a:t>
            </a:r>
          </a:p>
          <a:p>
            <a:pPr marL="342900" lvl="0" indent="-342900">
              <a:lnSpc>
                <a:spcPct val="100000"/>
              </a:lnSpc>
              <a:spcBef>
                <a:spcPts val="0"/>
              </a:spcBef>
              <a:buSzTx/>
            </a:pPr>
            <a:r>
              <a:rPr lang="en-US" sz="2000" dirty="0" err="1">
                <a:solidFill>
                  <a:srgbClr val="FFFFFF"/>
                </a:solidFill>
                <a:latin typeface="Segoe UI Light" pitchFamily="34" charset="0"/>
              </a:rPr>
              <a:t>currentTime</a:t>
            </a:r>
            <a:endParaRPr lang="en-US" sz="2000" dirty="0">
              <a:solidFill>
                <a:srgbClr val="FFFFFF"/>
              </a:solidFill>
              <a:latin typeface="Segoe UI Light" pitchFamily="34" charset="0"/>
            </a:endParaRPr>
          </a:p>
          <a:p>
            <a:pPr marL="342900" lvl="0" indent="-342900">
              <a:lnSpc>
                <a:spcPct val="100000"/>
              </a:lnSpc>
              <a:spcBef>
                <a:spcPts val="0"/>
              </a:spcBef>
              <a:buSzTx/>
            </a:pPr>
            <a:r>
              <a:rPr lang="en-US" sz="2000" dirty="0">
                <a:solidFill>
                  <a:srgbClr val="FFFFFF"/>
                </a:solidFill>
                <a:latin typeface="Segoe UI Light" pitchFamily="34" charset="0"/>
              </a:rPr>
              <a:t>duration</a:t>
            </a:r>
          </a:p>
          <a:p>
            <a:pPr marL="342900" lvl="0" indent="-342900">
              <a:lnSpc>
                <a:spcPct val="100000"/>
              </a:lnSpc>
              <a:spcBef>
                <a:spcPts val="0"/>
              </a:spcBef>
              <a:buSzTx/>
            </a:pPr>
            <a:r>
              <a:rPr lang="en-US" sz="2000" dirty="0">
                <a:solidFill>
                  <a:srgbClr val="FFFFFF"/>
                </a:solidFill>
                <a:latin typeface="Segoe UI Light" pitchFamily="34" charset="0"/>
              </a:rPr>
              <a:t>error</a:t>
            </a:r>
          </a:p>
          <a:p>
            <a:pPr marL="342900" lvl="0" indent="-342900">
              <a:lnSpc>
                <a:spcPct val="100000"/>
              </a:lnSpc>
              <a:spcBef>
                <a:spcPts val="0"/>
              </a:spcBef>
              <a:buSzTx/>
            </a:pPr>
            <a:r>
              <a:rPr lang="en-US" sz="2000" dirty="0" err="1">
                <a:solidFill>
                  <a:srgbClr val="FFFFFF"/>
                </a:solidFill>
                <a:latin typeface="Segoe UI Light" pitchFamily="34" charset="0"/>
              </a:rPr>
              <a:t>src</a:t>
            </a:r>
            <a:endParaRPr lang="en-US" sz="2000" dirty="0">
              <a:solidFill>
                <a:srgbClr val="FFFFFF"/>
              </a:solidFill>
              <a:latin typeface="Segoe UI Light" pitchFamily="34" charset="0"/>
            </a:endParaRPr>
          </a:p>
          <a:p>
            <a:pPr marL="342900" lvl="0" indent="-342900">
              <a:lnSpc>
                <a:spcPct val="100000"/>
              </a:lnSpc>
              <a:spcBef>
                <a:spcPts val="0"/>
              </a:spcBef>
              <a:buSzTx/>
            </a:pPr>
            <a:r>
              <a:rPr lang="en-US" sz="2000" dirty="0" err="1">
                <a:solidFill>
                  <a:srgbClr val="FFFFFF"/>
                </a:solidFill>
                <a:latin typeface="Segoe UI Light" pitchFamily="34" charset="0"/>
              </a:rPr>
              <a:t>playbackRate</a:t>
            </a:r>
            <a:endParaRPr lang="en-US" sz="2000" dirty="0">
              <a:solidFill>
                <a:srgbClr val="FFFFFF"/>
              </a:solidFill>
              <a:latin typeface="Segoe UI Light" pitchFamily="34" charset="0"/>
            </a:endParaRPr>
          </a:p>
          <a:p>
            <a:pPr marL="342900" lvl="0" indent="-342900">
              <a:lnSpc>
                <a:spcPct val="100000"/>
              </a:lnSpc>
              <a:spcBef>
                <a:spcPts val="0"/>
              </a:spcBef>
              <a:buSzTx/>
            </a:pPr>
            <a:r>
              <a:rPr lang="en-US" sz="2000" dirty="0">
                <a:solidFill>
                  <a:srgbClr val="FFFFFF"/>
                </a:solidFill>
                <a:latin typeface="Segoe UI Light" pitchFamily="34" charset="0"/>
              </a:rPr>
              <a:t>preload</a:t>
            </a:r>
          </a:p>
          <a:p>
            <a:pPr marL="342900" lvl="0" indent="-342900">
              <a:lnSpc>
                <a:spcPct val="100000"/>
              </a:lnSpc>
              <a:spcBef>
                <a:spcPts val="0"/>
              </a:spcBef>
              <a:buSzTx/>
            </a:pPr>
            <a:r>
              <a:rPr lang="en-US" sz="2000" dirty="0">
                <a:solidFill>
                  <a:srgbClr val="FFFFFF"/>
                </a:solidFill>
                <a:latin typeface="Segoe UI Light" pitchFamily="34" charset="0"/>
              </a:rPr>
              <a:t>volume</a:t>
            </a:r>
          </a:p>
          <a:p>
            <a:pPr marL="342900" lvl="0" indent="-342900">
              <a:lnSpc>
                <a:spcPct val="100000"/>
              </a:lnSpc>
              <a:spcBef>
                <a:spcPts val="0"/>
              </a:spcBef>
              <a:buSzTx/>
            </a:pPr>
            <a:r>
              <a:rPr lang="en-US" sz="2000" dirty="0">
                <a:solidFill>
                  <a:srgbClr val="FFFFFF"/>
                </a:solidFill>
                <a:latin typeface="Segoe UI Light" pitchFamily="34" charset="0"/>
              </a:rPr>
              <a:t>…</a:t>
            </a:r>
          </a:p>
          <a:p>
            <a:pPr marL="0" indent="0">
              <a:buNone/>
            </a:pPr>
            <a:endParaRPr lang="en-US" sz="900" dirty="0">
              <a:solidFill>
                <a:schemeClr val="tx1"/>
              </a:solidFill>
              <a:latin typeface="Segoe UI Light" pitchFamily="34" charset="0"/>
            </a:endParaRPr>
          </a:p>
          <a:p>
            <a:endParaRPr lang="en-US" sz="2000" dirty="0"/>
          </a:p>
        </p:txBody>
      </p:sp>
    </p:spTree>
    <p:extLst>
      <p:ext uri="{BB962C8B-B14F-4D97-AF65-F5344CB8AC3E}">
        <p14:creationId xmlns:p14="http://schemas.microsoft.com/office/powerpoint/2010/main" val="246011515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4801314"/>
          </a:xfrm>
        </p:spPr>
        <p:txBody>
          <a:bodyPr/>
          <a:lstStyle/>
          <a:p>
            <a:pPr lvl="0">
              <a:buFont typeface="Arial" pitchFamily="34" charset="0"/>
              <a:buChar char="•"/>
            </a:pPr>
            <a:endParaRPr lang="en-US" dirty="0">
              <a:solidFill>
                <a:srgbClr val="FFFFFF"/>
              </a:solidFill>
              <a:latin typeface="Segoe UI Light" pitchFamily="34" charset="0"/>
            </a:endParaRPr>
          </a:p>
          <a:p>
            <a:pPr>
              <a:lnSpc>
                <a:spcPct val="100000"/>
              </a:lnSpc>
              <a:spcBef>
                <a:spcPts val="0"/>
              </a:spcBef>
              <a:buSzTx/>
              <a:buFont typeface="Arial" pitchFamily="34" charset="0"/>
              <a:buChar char="•"/>
            </a:pPr>
            <a:r>
              <a:rPr lang="en-US" dirty="0" smtClean="0">
                <a:solidFill>
                  <a:srgbClr val="FFFFFF"/>
                </a:solidFill>
                <a:latin typeface="Segoe UI Light" pitchFamily="34" charset="0"/>
              </a:rPr>
              <a:t>abort</a:t>
            </a:r>
            <a:endParaRPr lang="en-US" dirty="0">
              <a:solidFill>
                <a:srgbClr val="FFFFFF"/>
              </a:solidFill>
              <a:latin typeface="Segoe UI Light" pitchFamily="34" charset="0"/>
            </a:endParaRPr>
          </a:p>
          <a:p>
            <a:pPr>
              <a:lnSpc>
                <a:spcPct val="100000"/>
              </a:lnSpc>
              <a:spcBef>
                <a:spcPts val="0"/>
              </a:spcBef>
              <a:buSzTx/>
              <a:buFont typeface="Arial" pitchFamily="34" charset="0"/>
              <a:buChar char="•"/>
            </a:pPr>
            <a:r>
              <a:rPr lang="en-US" dirty="0" err="1">
                <a:solidFill>
                  <a:srgbClr val="FFFFFF"/>
                </a:solidFill>
                <a:latin typeface="Segoe UI Light" pitchFamily="34" charset="0"/>
              </a:rPr>
              <a:t>canplay</a:t>
            </a:r>
            <a:endParaRPr lang="en-US" dirty="0">
              <a:solidFill>
                <a:srgbClr val="FFFFFF"/>
              </a:solidFill>
              <a:latin typeface="Segoe UI Light" pitchFamily="34" charset="0"/>
            </a:endParaRPr>
          </a:p>
          <a:p>
            <a:pPr>
              <a:lnSpc>
                <a:spcPct val="100000"/>
              </a:lnSpc>
              <a:spcBef>
                <a:spcPts val="0"/>
              </a:spcBef>
              <a:buSzTx/>
              <a:buFont typeface="Arial" pitchFamily="34" charset="0"/>
              <a:buChar char="•"/>
            </a:pPr>
            <a:r>
              <a:rPr lang="en-US" dirty="0" err="1">
                <a:solidFill>
                  <a:srgbClr val="FFFFFF"/>
                </a:solidFill>
                <a:latin typeface="Segoe UI Light" pitchFamily="34" charset="0"/>
              </a:rPr>
              <a:t>canplaythrough</a:t>
            </a:r>
            <a:endParaRPr lang="en-US" dirty="0">
              <a:solidFill>
                <a:srgbClr val="FFFFFF"/>
              </a:solidFill>
              <a:latin typeface="Segoe UI Light" pitchFamily="34" charset="0"/>
            </a:endParaRPr>
          </a:p>
          <a:p>
            <a:pPr>
              <a:lnSpc>
                <a:spcPct val="100000"/>
              </a:lnSpc>
              <a:spcBef>
                <a:spcPts val="0"/>
              </a:spcBef>
              <a:buSzTx/>
              <a:buFont typeface="Arial" pitchFamily="34" charset="0"/>
              <a:buChar char="•"/>
            </a:pPr>
            <a:r>
              <a:rPr lang="en-US" dirty="0" err="1">
                <a:solidFill>
                  <a:srgbClr val="FFFFFF"/>
                </a:solidFill>
                <a:latin typeface="Segoe UI Light" pitchFamily="34" charset="0"/>
              </a:rPr>
              <a:t>durationchange</a:t>
            </a:r>
            <a:endParaRPr lang="en-US" dirty="0">
              <a:solidFill>
                <a:srgbClr val="FFFFFF"/>
              </a:solidFill>
              <a:latin typeface="Segoe UI Light" pitchFamily="34" charset="0"/>
            </a:endParaRPr>
          </a:p>
          <a:p>
            <a:pPr>
              <a:lnSpc>
                <a:spcPct val="100000"/>
              </a:lnSpc>
              <a:spcBef>
                <a:spcPts val="0"/>
              </a:spcBef>
              <a:buSzTx/>
              <a:buFont typeface="Arial" pitchFamily="34" charset="0"/>
              <a:buChar char="•"/>
            </a:pPr>
            <a:r>
              <a:rPr lang="en-US" dirty="0">
                <a:solidFill>
                  <a:srgbClr val="FFFFFF"/>
                </a:solidFill>
                <a:latin typeface="Segoe UI Light" pitchFamily="34" charset="0"/>
              </a:rPr>
              <a:t>emptied</a:t>
            </a:r>
          </a:p>
          <a:p>
            <a:pPr>
              <a:lnSpc>
                <a:spcPct val="100000"/>
              </a:lnSpc>
              <a:spcBef>
                <a:spcPts val="0"/>
              </a:spcBef>
              <a:buSzTx/>
              <a:buFont typeface="Arial" pitchFamily="34" charset="0"/>
              <a:buChar char="•"/>
            </a:pPr>
            <a:r>
              <a:rPr lang="en-US" dirty="0">
                <a:solidFill>
                  <a:srgbClr val="FFFFFF"/>
                </a:solidFill>
                <a:latin typeface="Segoe UI Light" pitchFamily="34" charset="0"/>
              </a:rPr>
              <a:t>ended</a:t>
            </a:r>
          </a:p>
          <a:p>
            <a:pPr>
              <a:lnSpc>
                <a:spcPct val="100000"/>
              </a:lnSpc>
              <a:spcBef>
                <a:spcPts val="0"/>
              </a:spcBef>
              <a:buSzTx/>
              <a:buFont typeface="Arial" pitchFamily="34" charset="0"/>
              <a:buChar char="•"/>
            </a:pPr>
            <a:r>
              <a:rPr lang="en-US" dirty="0">
                <a:solidFill>
                  <a:srgbClr val="FFFFFF"/>
                </a:solidFill>
                <a:latin typeface="Segoe UI Light" pitchFamily="34" charset="0"/>
              </a:rPr>
              <a:t>error</a:t>
            </a:r>
          </a:p>
          <a:p>
            <a:pPr>
              <a:lnSpc>
                <a:spcPct val="100000"/>
              </a:lnSpc>
              <a:spcBef>
                <a:spcPts val="0"/>
              </a:spcBef>
              <a:buSzTx/>
              <a:buFont typeface="Arial" pitchFamily="34" charset="0"/>
              <a:buChar char="•"/>
            </a:pPr>
            <a:r>
              <a:rPr lang="en-US" dirty="0" err="1">
                <a:solidFill>
                  <a:srgbClr val="FFFFFF"/>
                </a:solidFill>
                <a:latin typeface="Segoe UI Light" pitchFamily="34" charset="0"/>
              </a:rPr>
              <a:t>loadeddata</a:t>
            </a:r>
            <a:endParaRPr lang="en-US" dirty="0">
              <a:solidFill>
                <a:srgbClr val="FFFFFF"/>
              </a:solidFill>
              <a:latin typeface="Segoe UI Light" pitchFamily="34" charset="0"/>
            </a:endParaRPr>
          </a:p>
          <a:p>
            <a:pPr>
              <a:lnSpc>
                <a:spcPct val="100000"/>
              </a:lnSpc>
              <a:spcBef>
                <a:spcPts val="0"/>
              </a:spcBef>
              <a:buSzTx/>
              <a:buFont typeface="Arial" pitchFamily="34" charset="0"/>
              <a:buChar char="•"/>
            </a:pPr>
            <a:r>
              <a:rPr lang="en-US" dirty="0" err="1">
                <a:solidFill>
                  <a:srgbClr val="FFFFFF"/>
                </a:solidFill>
                <a:latin typeface="Segoe UI Light" pitchFamily="34" charset="0"/>
              </a:rPr>
              <a:t>loadedmetadata</a:t>
            </a:r>
            <a:endParaRPr lang="en-US" dirty="0">
              <a:solidFill>
                <a:srgbClr val="FFFFFF"/>
              </a:solidFill>
              <a:latin typeface="Segoe UI Light" pitchFamily="34" charset="0"/>
            </a:endParaRPr>
          </a:p>
          <a:p>
            <a:pPr>
              <a:lnSpc>
                <a:spcPct val="100000"/>
              </a:lnSpc>
              <a:spcBef>
                <a:spcPts val="0"/>
              </a:spcBef>
              <a:buSzTx/>
              <a:buFont typeface="Arial" pitchFamily="34" charset="0"/>
              <a:buChar char="•"/>
            </a:pPr>
            <a:r>
              <a:rPr lang="en-US" dirty="0" err="1">
                <a:solidFill>
                  <a:srgbClr val="FFFFFF"/>
                </a:solidFill>
                <a:latin typeface="Segoe UI Light" pitchFamily="34" charset="0"/>
              </a:rPr>
              <a:t>loadstart</a:t>
            </a:r>
            <a:endParaRPr lang="en-US" dirty="0">
              <a:solidFill>
                <a:srgbClr val="FFFFFF"/>
              </a:solidFill>
              <a:latin typeface="Segoe UI Light" pitchFamily="34" charset="0"/>
            </a:endParaRPr>
          </a:p>
          <a:p>
            <a:pPr>
              <a:lnSpc>
                <a:spcPct val="100000"/>
              </a:lnSpc>
              <a:spcBef>
                <a:spcPts val="0"/>
              </a:spcBef>
              <a:buSzTx/>
              <a:buFont typeface="Arial" pitchFamily="34" charset="0"/>
              <a:buChar char="•"/>
            </a:pPr>
            <a:r>
              <a:rPr lang="en-US" dirty="0">
                <a:solidFill>
                  <a:srgbClr val="FFFFFF"/>
                </a:solidFill>
                <a:latin typeface="Segoe UI Light" pitchFamily="34" charset="0"/>
              </a:rPr>
              <a:t>pause</a:t>
            </a:r>
          </a:p>
          <a:p>
            <a:pPr>
              <a:buFont typeface="Arial" pitchFamily="34" charset="0"/>
              <a:buChar char="•"/>
            </a:pPr>
            <a:endParaRPr lang="en-US" dirty="0"/>
          </a:p>
        </p:txBody>
      </p:sp>
      <p:sp>
        <p:nvSpPr>
          <p:cNvPr id="4" name="Content Placeholder 3"/>
          <p:cNvSpPr>
            <a:spLocks noGrp="1"/>
          </p:cNvSpPr>
          <p:nvPr>
            <p:ph sz="half" idx="2"/>
          </p:nvPr>
        </p:nvSpPr>
        <p:spPr>
          <a:xfrm>
            <a:off x="6384774" y="1364776"/>
            <a:ext cx="5180251" cy="4838248"/>
          </a:xfrm>
        </p:spPr>
        <p:txBody>
          <a:bodyPr/>
          <a:lstStyle/>
          <a:p>
            <a:pPr lvl="0">
              <a:lnSpc>
                <a:spcPct val="100000"/>
              </a:lnSpc>
              <a:spcBef>
                <a:spcPts val="0"/>
              </a:spcBef>
              <a:buSzTx/>
              <a:buFont typeface="Arial" pitchFamily="34" charset="0"/>
              <a:buChar char="•"/>
            </a:pPr>
            <a:endParaRPr lang="en-US" dirty="0">
              <a:solidFill>
                <a:srgbClr val="FFFFFF"/>
              </a:solidFill>
              <a:latin typeface="Segoe UI Light" pitchFamily="34" charset="0"/>
            </a:endParaRPr>
          </a:p>
          <a:p>
            <a:pPr lvl="0">
              <a:lnSpc>
                <a:spcPct val="100000"/>
              </a:lnSpc>
              <a:spcBef>
                <a:spcPts val="0"/>
              </a:spcBef>
              <a:buSzTx/>
              <a:buFont typeface="Arial" pitchFamily="34" charset="0"/>
              <a:buChar char="•"/>
            </a:pPr>
            <a:r>
              <a:rPr lang="en-US" dirty="0" smtClean="0">
                <a:solidFill>
                  <a:srgbClr val="FFFFFF"/>
                </a:solidFill>
                <a:latin typeface="Segoe UI Light" pitchFamily="34" charset="0"/>
              </a:rPr>
              <a:t>play</a:t>
            </a:r>
            <a:endParaRPr lang="en-US" dirty="0">
              <a:solidFill>
                <a:srgbClr val="FFFFFF"/>
              </a:solidFill>
              <a:latin typeface="Segoe UI Light" pitchFamily="34" charset="0"/>
            </a:endParaRPr>
          </a:p>
          <a:p>
            <a:pPr lvl="0">
              <a:lnSpc>
                <a:spcPct val="100000"/>
              </a:lnSpc>
              <a:spcBef>
                <a:spcPts val="0"/>
              </a:spcBef>
              <a:buSzTx/>
              <a:buFont typeface="Arial" pitchFamily="34" charset="0"/>
              <a:buChar char="•"/>
            </a:pPr>
            <a:r>
              <a:rPr lang="en-US" dirty="0" smtClean="0">
                <a:solidFill>
                  <a:srgbClr val="FFFFFF"/>
                </a:solidFill>
                <a:latin typeface="Segoe UI Light" pitchFamily="34" charset="0"/>
              </a:rPr>
              <a:t>playing</a:t>
            </a:r>
            <a:endParaRPr lang="en-US" dirty="0">
              <a:solidFill>
                <a:srgbClr val="FFFFFF"/>
              </a:solidFill>
              <a:latin typeface="Segoe UI Light" pitchFamily="34" charset="0"/>
            </a:endParaRPr>
          </a:p>
          <a:p>
            <a:pPr lvl="0">
              <a:lnSpc>
                <a:spcPct val="100000"/>
              </a:lnSpc>
              <a:spcBef>
                <a:spcPts val="0"/>
              </a:spcBef>
              <a:buSzTx/>
              <a:buFont typeface="Arial" pitchFamily="34" charset="0"/>
              <a:buChar char="•"/>
            </a:pPr>
            <a:r>
              <a:rPr lang="en-US" dirty="0">
                <a:solidFill>
                  <a:srgbClr val="FFFFFF"/>
                </a:solidFill>
                <a:latin typeface="Segoe UI Light" pitchFamily="34" charset="0"/>
              </a:rPr>
              <a:t>progress</a:t>
            </a:r>
          </a:p>
          <a:p>
            <a:pPr lvl="0">
              <a:lnSpc>
                <a:spcPct val="100000"/>
              </a:lnSpc>
              <a:spcBef>
                <a:spcPts val="0"/>
              </a:spcBef>
              <a:buSzTx/>
              <a:buFont typeface="Arial" pitchFamily="34" charset="0"/>
              <a:buChar char="•"/>
            </a:pPr>
            <a:r>
              <a:rPr lang="en-US" dirty="0" err="1">
                <a:solidFill>
                  <a:srgbClr val="FFFFFF"/>
                </a:solidFill>
                <a:latin typeface="Segoe UI Light" pitchFamily="34" charset="0"/>
              </a:rPr>
              <a:t>ratechange</a:t>
            </a:r>
            <a:endParaRPr lang="en-US" dirty="0">
              <a:solidFill>
                <a:srgbClr val="FFFFFF"/>
              </a:solidFill>
              <a:latin typeface="Segoe UI Light" pitchFamily="34" charset="0"/>
            </a:endParaRPr>
          </a:p>
          <a:p>
            <a:pPr lvl="0">
              <a:lnSpc>
                <a:spcPct val="100000"/>
              </a:lnSpc>
              <a:spcBef>
                <a:spcPts val="0"/>
              </a:spcBef>
              <a:buSzTx/>
              <a:buFont typeface="Arial" pitchFamily="34" charset="0"/>
              <a:buChar char="•"/>
            </a:pPr>
            <a:r>
              <a:rPr lang="en-US" dirty="0">
                <a:solidFill>
                  <a:srgbClr val="FFFFFF"/>
                </a:solidFill>
                <a:latin typeface="Segoe UI Light" pitchFamily="34" charset="0"/>
              </a:rPr>
              <a:t>seeking</a:t>
            </a:r>
          </a:p>
          <a:p>
            <a:pPr lvl="0">
              <a:lnSpc>
                <a:spcPct val="100000"/>
              </a:lnSpc>
              <a:spcBef>
                <a:spcPts val="0"/>
              </a:spcBef>
              <a:buSzTx/>
              <a:buFont typeface="Arial" pitchFamily="34" charset="0"/>
              <a:buChar char="•"/>
            </a:pPr>
            <a:r>
              <a:rPr lang="en-US" dirty="0" err="1">
                <a:solidFill>
                  <a:srgbClr val="FFFFFF"/>
                </a:solidFill>
                <a:latin typeface="Segoe UI Light" pitchFamily="34" charset="0"/>
              </a:rPr>
              <a:t>seeked</a:t>
            </a:r>
            <a:endParaRPr lang="en-US" dirty="0">
              <a:solidFill>
                <a:srgbClr val="FFFFFF"/>
              </a:solidFill>
              <a:latin typeface="Segoe UI Light" pitchFamily="34" charset="0"/>
            </a:endParaRPr>
          </a:p>
          <a:p>
            <a:pPr lvl="0">
              <a:lnSpc>
                <a:spcPct val="100000"/>
              </a:lnSpc>
              <a:spcBef>
                <a:spcPts val="0"/>
              </a:spcBef>
              <a:buSzTx/>
              <a:buFont typeface="Arial" pitchFamily="34" charset="0"/>
              <a:buChar char="•"/>
            </a:pPr>
            <a:r>
              <a:rPr lang="en-US" dirty="0">
                <a:solidFill>
                  <a:srgbClr val="FFFFFF"/>
                </a:solidFill>
                <a:latin typeface="Segoe UI Light" pitchFamily="34" charset="0"/>
              </a:rPr>
              <a:t>suspend</a:t>
            </a:r>
          </a:p>
          <a:p>
            <a:pPr lvl="0">
              <a:lnSpc>
                <a:spcPct val="100000"/>
              </a:lnSpc>
              <a:spcBef>
                <a:spcPts val="0"/>
              </a:spcBef>
              <a:buSzTx/>
              <a:buFont typeface="Arial" pitchFamily="34" charset="0"/>
              <a:buChar char="•"/>
            </a:pPr>
            <a:r>
              <a:rPr lang="en-US" dirty="0">
                <a:solidFill>
                  <a:srgbClr val="FFFFFF"/>
                </a:solidFill>
                <a:latin typeface="Segoe UI Light" pitchFamily="34" charset="0"/>
              </a:rPr>
              <a:t>stalled</a:t>
            </a:r>
          </a:p>
          <a:p>
            <a:pPr lvl="0">
              <a:lnSpc>
                <a:spcPct val="100000"/>
              </a:lnSpc>
              <a:spcBef>
                <a:spcPts val="0"/>
              </a:spcBef>
              <a:buSzTx/>
              <a:buFont typeface="Arial" pitchFamily="34" charset="0"/>
              <a:buChar char="•"/>
            </a:pPr>
            <a:r>
              <a:rPr lang="en-US" dirty="0" err="1">
                <a:solidFill>
                  <a:srgbClr val="FFFFFF"/>
                </a:solidFill>
                <a:latin typeface="Segoe UI Light" pitchFamily="34" charset="0"/>
              </a:rPr>
              <a:t>timeupdate</a:t>
            </a:r>
            <a:endParaRPr lang="en-US" dirty="0">
              <a:solidFill>
                <a:srgbClr val="FFFFFF"/>
              </a:solidFill>
              <a:latin typeface="Segoe UI Light" pitchFamily="34" charset="0"/>
            </a:endParaRPr>
          </a:p>
          <a:p>
            <a:pPr lvl="0">
              <a:lnSpc>
                <a:spcPct val="100000"/>
              </a:lnSpc>
              <a:spcBef>
                <a:spcPts val="0"/>
              </a:spcBef>
              <a:buSzTx/>
              <a:buFont typeface="Arial" pitchFamily="34" charset="0"/>
              <a:buChar char="•"/>
            </a:pPr>
            <a:r>
              <a:rPr lang="en-US" dirty="0" err="1">
                <a:solidFill>
                  <a:srgbClr val="FFFFFF"/>
                </a:solidFill>
                <a:latin typeface="Segoe UI Light" pitchFamily="34" charset="0"/>
              </a:rPr>
              <a:t>volumechange</a:t>
            </a:r>
            <a:endParaRPr lang="en-US" dirty="0">
              <a:solidFill>
                <a:srgbClr val="FFFFFF"/>
              </a:solidFill>
              <a:latin typeface="Segoe UI Light" pitchFamily="34" charset="0"/>
            </a:endParaRPr>
          </a:p>
          <a:p>
            <a:pPr lvl="0">
              <a:lnSpc>
                <a:spcPct val="100000"/>
              </a:lnSpc>
              <a:spcBef>
                <a:spcPts val="0"/>
              </a:spcBef>
              <a:buSzTx/>
              <a:buFont typeface="Arial" pitchFamily="34" charset="0"/>
              <a:buChar char="•"/>
            </a:pPr>
            <a:r>
              <a:rPr lang="en-US" dirty="0">
                <a:solidFill>
                  <a:srgbClr val="FFFFFF"/>
                </a:solidFill>
                <a:latin typeface="Segoe UI Light" pitchFamily="34" charset="0"/>
              </a:rPr>
              <a:t>waiting</a:t>
            </a:r>
          </a:p>
          <a:p>
            <a:pPr>
              <a:buFont typeface="Arial" pitchFamily="34" charset="0"/>
              <a:buChar char="•"/>
            </a:pPr>
            <a:endParaRPr lang="en-US" dirty="0"/>
          </a:p>
        </p:txBody>
      </p:sp>
      <p:sp>
        <p:nvSpPr>
          <p:cNvPr id="5" name="Text Placeholder 4"/>
          <p:cNvSpPr>
            <a:spLocks noGrp="1"/>
          </p:cNvSpPr>
          <p:nvPr>
            <p:ph type="body" sz="quarter" idx="13"/>
          </p:nvPr>
        </p:nvSpPr>
        <p:spPr/>
        <p:txBody>
          <a:bodyPr/>
          <a:lstStyle/>
          <a:p>
            <a:r>
              <a:rPr lang="en-US" dirty="0">
                <a:solidFill>
                  <a:srgbClr val="FFFFFF"/>
                </a:solidFill>
                <a:latin typeface="Segoe UI Light" pitchFamily="34" charset="0"/>
              </a:rPr>
              <a:t>HTML Video Tag </a:t>
            </a:r>
            <a:r>
              <a:rPr lang="en-US" dirty="0" smtClean="0">
                <a:solidFill>
                  <a:srgbClr val="FFFFFF"/>
                </a:solidFill>
                <a:latin typeface="Segoe UI Light" pitchFamily="34" charset="0"/>
              </a:rPr>
              <a:t>Events</a:t>
            </a:r>
            <a:endParaRPr lang="en-US" dirty="0">
              <a:solidFill>
                <a:srgbClr val="FFFFFF"/>
              </a:solidFill>
              <a:latin typeface="Segoe UI Light" pitchFamily="34" charset="0"/>
            </a:endParaRPr>
          </a:p>
        </p:txBody>
      </p:sp>
      <p:sp>
        <p:nvSpPr>
          <p:cNvPr id="2" name="Title 1"/>
          <p:cNvSpPr>
            <a:spLocks noGrp="1"/>
          </p:cNvSpPr>
          <p:nvPr>
            <p:ph type="title"/>
          </p:nvPr>
        </p:nvSpPr>
        <p:spPr/>
        <p:txBody>
          <a:bodyPr/>
          <a:lstStyle/>
          <a:p>
            <a:r>
              <a:rPr lang="en-US" dirty="0" smtClean="0"/>
              <a:t>The </a:t>
            </a:r>
            <a:r>
              <a:rPr lang="en-US" dirty="0" smtClean="0">
                <a:solidFill>
                  <a:schemeClr val="tx1"/>
                </a:solidFill>
              </a:rPr>
              <a:t>HTML5 </a:t>
            </a:r>
            <a:r>
              <a:rPr lang="en-US" dirty="0" smtClean="0"/>
              <a:t>standard palette for media</a:t>
            </a:r>
            <a:endParaRPr lang="en-US" dirty="0">
              <a:solidFill>
                <a:schemeClr val="tx1"/>
              </a:solidFill>
            </a:endParaRPr>
          </a:p>
        </p:txBody>
      </p:sp>
    </p:spTree>
    <p:extLst>
      <p:ext uri="{BB962C8B-B14F-4D97-AF65-F5344CB8AC3E}">
        <p14:creationId xmlns:p14="http://schemas.microsoft.com/office/powerpoint/2010/main" val="27108760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Simple HTML5 Video Player</a:t>
            </a:r>
            <a:r>
              <a:rPr lang="en-US" dirty="0" smtClean="0"/>
              <a:t/>
            </a:r>
            <a:br>
              <a:rPr lang="en-US" dirty="0" smtClean="0"/>
            </a:br>
            <a:endParaRPr lang="en-US" sz="4400" dirty="0"/>
          </a:p>
        </p:txBody>
      </p:sp>
      <p:sp>
        <p:nvSpPr>
          <p:cNvPr id="3" name="Subtitle 2"/>
          <p:cNvSpPr>
            <a:spLocks noGrp="1"/>
          </p:cNvSpPr>
          <p:nvPr>
            <p:ph type="subTitle" idx="1"/>
          </p:nvPr>
        </p:nvSpPr>
        <p:spPr/>
        <p:txBody>
          <a:bodyPr/>
          <a:lstStyle/>
          <a:p>
            <a:pPr marL="457200" indent="-457200">
              <a:buFont typeface="Arial" pitchFamily="34" charset="0"/>
              <a:buChar char="•"/>
            </a:pPr>
            <a:r>
              <a:rPr lang="en-US" dirty="0" smtClean="0"/>
              <a:t>Receiving player events, full screen, custom controls, select audio tracks, chapter bookmarks</a:t>
            </a:r>
          </a:p>
          <a:p>
            <a:pPr marL="457200" indent="-457200">
              <a:buFont typeface="Arial" pitchFamily="34" charset="0"/>
              <a:buChar char="•"/>
            </a:pPr>
            <a:endParaRPr lang="en-US" dirty="0" smtClean="0"/>
          </a:p>
          <a:p>
            <a:pPr marL="457200" indent="-457200">
              <a:buFont typeface="Arial" pitchFamily="34" charset="0"/>
              <a:buChar char="•"/>
            </a:pPr>
            <a:endParaRPr lang="en-US" dirty="0"/>
          </a:p>
        </p:txBody>
      </p:sp>
      <p:sp>
        <p:nvSpPr>
          <p:cNvPr id="4" name="Text Placeholder 3"/>
          <p:cNvSpPr>
            <a:spLocks noGrp="1"/>
          </p:cNvSpPr>
          <p:nvPr>
            <p:ph type="body" sz="quarter" idx="10"/>
          </p:nvPr>
        </p:nvSpPr>
        <p:spPr/>
        <p:txBody>
          <a:bodyPr/>
          <a:lstStyle/>
          <a:p>
            <a:r>
              <a:rPr lang="en-US" dirty="0"/>
              <a:t>d</a:t>
            </a:r>
            <a:r>
              <a:rPr lang="en-US" dirty="0" smtClean="0"/>
              <a:t>emo</a:t>
            </a:r>
            <a:endParaRPr lang="en-US" dirty="0"/>
          </a:p>
        </p:txBody>
      </p:sp>
    </p:spTree>
    <p:extLst>
      <p:ext uri="{BB962C8B-B14F-4D97-AF65-F5344CB8AC3E}">
        <p14:creationId xmlns:p14="http://schemas.microsoft.com/office/powerpoint/2010/main" val="163744607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HTML5 i</a:t>
            </a:r>
            <a:r>
              <a:rPr lang="en-US" dirty="0" smtClean="0"/>
              <a:t>n-band </a:t>
            </a:r>
            <a:r>
              <a:rPr lang="en-US" dirty="0"/>
              <a:t>a</a:t>
            </a:r>
            <a:r>
              <a:rPr lang="en-US" dirty="0" smtClean="0"/>
              <a:t>udio </a:t>
            </a:r>
            <a:r>
              <a:rPr lang="en-US" dirty="0"/>
              <a:t>t</a:t>
            </a:r>
            <a:r>
              <a:rPr lang="en-US" dirty="0" smtClean="0"/>
              <a:t>rack </a:t>
            </a:r>
            <a:r>
              <a:rPr lang="en-US" dirty="0"/>
              <a:t>s</a:t>
            </a:r>
            <a:r>
              <a:rPr lang="en-US" dirty="0" smtClean="0"/>
              <a:t>election</a:t>
            </a:r>
            <a:endParaRPr lang="en-US" dirty="0"/>
          </a:p>
        </p:txBody>
      </p:sp>
      <p:sp>
        <p:nvSpPr>
          <p:cNvPr id="6" name="Content Placeholder 5"/>
          <p:cNvSpPr>
            <a:spLocks noGrp="1"/>
          </p:cNvSpPr>
          <p:nvPr>
            <p:ph type="body" sz="quarter" idx="10"/>
          </p:nvPr>
        </p:nvSpPr>
        <p:spPr/>
        <p:txBody>
          <a:bodyPr/>
          <a:lstStyle/>
          <a:p>
            <a:r>
              <a:rPr lang="en-US" sz="3600" dirty="0"/>
              <a:t>The </a:t>
            </a:r>
            <a:r>
              <a:rPr lang="en-US" sz="3600" b="1" dirty="0" err="1"/>
              <a:t>audioTracks</a:t>
            </a:r>
            <a:r>
              <a:rPr lang="en-US" sz="3600" dirty="0"/>
              <a:t> attribute of a media element can be used to select one or multiple audio </a:t>
            </a:r>
            <a:r>
              <a:rPr lang="en-US" sz="3600" dirty="0" smtClean="0"/>
              <a:t>tracks for </a:t>
            </a:r>
            <a:r>
              <a:rPr lang="en-US" sz="3600" dirty="0"/>
              <a:t>playback</a:t>
            </a:r>
            <a:endParaRPr lang="en-US" sz="2400" dirty="0">
              <a:solidFill>
                <a:schemeClr val="tx1"/>
              </a:solidFill>
              <a:latin typeface="Segoe UI Light" pitchFamily="34" charset="0"/>
            </a:endParaRPr>
          </a:p>
          <a:p>
            <a:pPr marL="460375" lvl="1" indent="-460375"/>
            <a:endParaRPr lang="en-US" sz="3600" dirty="0" smtClean="0"/>
          </a:p>
          <a:p>
            <a:pPr marL="460375" lvl="1" indent="-460375"/>
            <a:r>
              <a:rPr lang="en-US" sz="3600" dirty="0" smtClean="0"/>
              <a:t>MPEG-4 </a:t>
            </a:r>
            <a:r>
              <a:rPr lang="en-US" sz="3600" dirty="0"/>
              <a:t>Part 14 and ASF specifications define how additional audio tracks should be packaged</a:t>
            </a:r>
          </a:p>
          <a:p>
            <a:endParaRPr lang="en-US" sz="3600" dirty="0"/>
          </a:p>
        </p:txBody>
      </p:sp>
    </p:spTree>
    <p:extLst>
      <p:ext uri="{BB962C8B-B14F-4D97-AF65-F5344CB8AC3E}">
        <p14:creationId xmlns:p14="http://schemas.microsoft.com/office/powerpoint/2010/main" val="219804588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0.xml><?xml version="1.0" encoding="utf-8"?>
<a:theme xmlns:a="http://schemas.openxmlformats.org/drawingml/2006/main" name="4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1.xml><?xml version="1.0" encoding="utf-8"?>
<a:theme xmlns:a="http://schemas.openxmlformats.org/drawingml/2006/main" name="3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12.xml><?xml version="1.0" encoding="utf-8"?>
<a:theme xmlns:a="http://schemas.openxmlformats.org/drawingml/2006/main" name="1_&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3.xml><?xml version="1.0" encoding="utf-8"?>
<a:theme xmlns:a="http://schemas.openxmlformats.org/drawingml/2006/main" name="2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14.xml><?xml version="1.0" encoding="utf-8"?>
<a:theme xmlns:a="http://schemas.openxmlformats.org/drawingml/2006/main" name="5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5.xml><?xml version="1.0" encoding="utf-8"?>
<a:theme xmlns:a="http://schemas.openxmlformats.org/drawingml/2006/main" name="6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6.xml><?xml version="1.0" encoding="utf-8"?>
<a:theme xmlns:a="http://schemas.openxmlformats.org/drawingml/2006/main" name="7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2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9.xml><?xml version="1.0" encoding="utf-8"?>
<a:theme xmlns:a="http://schemas.openxmlformats.org/drawingml/2006/main" name="3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33C621B-8E37-4DFE-A7CC-AE76A08EC3A3}"/>
</file>

<file path=customXml/itemProps2.xml><?xml version="1.0" encoding="utf-8"?>
<ds:datastoreItem xmlns:ds="http://schemas.openxmlformats.org/officeDocument/2006/customXml" ds:itemID="{D6FED975-7F3B-4077-B631-501B5A9273EA}"/>
</file>

<file path=customXml/itemProps3.xml><?xml version="1.0" encoding="utf-8"?>
<ds:datastoreItem xmlns:ds="http://schemas.openxmlformats.org/officeDocument/2006/customXml" ds:itemID="{2C78DC18-E11C-48FF-BE94-9EC696D82DA9}"/>
</file>

<file path=docProps/app.xml><?xml version="1.0" encoding="utf-8"?>
<Properties xmlns="http://schemas.openxmlformats.org/officeDocument/2006/extended-properties" xmlns:vt="http://schemas.openxmlformats.org/officeDocument/2006/docPropsVTypes">
  <Template>BUILD_Breakout_Template _ SAMPLE for Scott 7.28</Template>
  <TotalTime>14061</TotalTime>
  <Words>2546</Words>
  <Application>Microsoft Office PowerPoint</Application>
  <PresentationFormat>Custom</PresentationFormat>
  <Paragraphs>580</Paragraphs>
  <Slides>51</Slides>
  <Notes>50</Notes>
  <HiddenSlides>0</HiddenSlides>
  <MMClips>0</MMClips>
  <ScaleCrop>false</ScaleCrop>
  <HeadingPairs>
    <vt:vector size="4" baseType="variant">
      <vt:variant>
        <vt:lpstr>Theme</vt:lpstr>
      </vt:variant>
      <vt:variant>
        <vt:i4>16</vt:i4>
      </vt:variant>
      <vt:variant>
        <vt:lpstr>Slide Titles</vt:lpstr>
      </vt:variant>
      <vt:variant>
        <vt:i4>51</vt:i4>
      </vt:variant>
    </vt:vector>
  </HeadingPairs>
  <TitlesOfParts>
    <vt:vector size="67"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2_White with Consolas font for code slides</vt:lpstr>
      <vt:lpstr>3_BUILD_Breakout_Template _ SAMPLE for Scott 7.28</vt:lpstr>
      <vt:lpstr>4_BUILD_Breakout_Template _ SAMPLE for Scott 7.28</vt:lpstr>
      <vt:lpstr>3_White with Consolas font for code slides</vt:lpstr>
      <vt:lpstr>1_&lt;5-30000_BUILD_16x9&gt;</vt:lpstr>
      <vt:lpstr>2_16x9_New_Win_PPT_Template_4_compressed</vt:lpstr>
      <vt:lpstr>5_BUILD_Breakout_Template _ SAMPLE for Scott 7.28</vt:lpstr>
      <vt:lpstr>6_BUILD_Breakout_Template _ SAMPLE for Scott 7.28</vt:lpstr>
      <vt:lpstr>7_BUILD_Breakout_Template _ SAMPLE for Scott 7.28</vt:lpstr>
      <vt:lpstr>Your Metro style app, video and audio, Part 2</vt:lpstr>
      <vt:lpstr>Video app </vt:lpstr>
      <vt:lpstr>The Media platform for Metro style apps</vt:lpstr>
      <vt:lpstr>Agenda</vt:lpstr>
      <vt:lpstr>Media Platform for Metro style apps</vt:lpstr>
      <vt:lpstr>The HTML5 standard palette for media</vt:lpstr>
      <vt:lpstr>The HTML5 standard palette for media</vt:lpstr>
      <vt:lpstr>Simple HTML5 Video Player </vt:lpstr>
      <vt:lpstr>HTML5 in-band audio track selection</vt:lpstr>
      <vt:lpstr>HTML5 In-band Audio Track Selection</vt:lpstr>
      <vt:lpstr>HTML5 video tag and canvas</vt:lpstr>
      <vt:lpstr>HTML5 Video Tag and Canvas</vt:lpstr>
      <vt:lpstr>Take your Metro style media app to the next level:  Use Media from Anywhere</vt:lpstr>
      <vt:lpstr>Local libraries</vt:lpstr>
      <vt:lpstr>Visualizing the User’s Video Library</vt:lpstr>
      <vt:lpstr>Use local libraries</vt:lpstr>
      <vt:lpstr>Take your Metro style media app to the next level:  Enhance the Media Experience</vt:lpstr>
      <vt:lpstr>Background media</vt:lpstr>
      <vt:lpstr>Media Focus</vt:lpstr>
      <vt:lpstr>Playback Management </vt:lpstr>
      <vt:lpstr>Playing audio in the background</vt:lpstr>
      <vt:lpstr>Media stream types (msAudioCategory)</vt:lpstr>
      <vt:lpstr>Declare BackgroundTask Type=“audio”</vt:lpstr>
      <vt:lpstr>HTML5 Video/Audio Element</vt:lpstr>
      <vt:lpstr>JavaScript</vt:lpstr>
      <vt:lpstr>Media Focus</vt:lpstr>
      <vt:lpstr>To enable background audio</vt:lpstr>
      <vt:lpstr>Media Buttons</vt:lpstr>
      <vt:lpstr>Stereo3D via the Video Tag</vt:lpstr>
      <vt:lpstr>Playing Stereo3D Content</vt:lpstr>
      <vt:lpstr>Take your Metro style media app to the next level: Extend the Windows media platform with custom functionality</vt:lpstr>
      <vt:lpstr>Media platform extensibility</vt:lpstr>
      <vt:lpstr>Extending your app with a custom format</vt:lpstr>
      <vt:lpstr>Example: Enable IIS Smooth Streaming protocol</vt:lpstr>
      <vt:lpstr>Example: Enable IIS Smooth Streaming protocol</vt:lpstr>
      <vt:lpstr>Example: Enable IIS Smooth Streaming protocol</vt:lpstr>
      <vt:lpstr>Smooth Streaming in a  Metro style app</vt:lpstr>
      <vt:lpstr>IIS Smooth Streaming for Windows Metro</vt:lpstr>
      <vt:lpstr>Extensibility Manager</vt:lpstr>
      <vt:lpstr>Content protection is pluggable</vt:lpstr>
      <vt:lpstr>Audio and video effects</vt:lpstr>
      <vt:lpstr>Extending your app with a custom effect</vt:lpstr>
      <vt:lpstr>Object recognition in a  video effect</vt:lpstr>
      <vt:lpstr>How it works</vt:lpstr>
      <vt:lpstr>PowerPoint Presentation</vt:lpstr>
      <vt:lpstr>The Media platform for Metro style apps</vt:lpstr>
      <vt:lpstr>Related sessions</vt:lpstr>
      <vt:lpstr>Documentation &amp; articles</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PLAT-776T: Your Metro style app, video and audio, Part 2</dc:title>
  <dc:subject>BUILD</dc:subject>
  <dc:creator>Daniel Schneider; Tim Onders</dc:creator>
  <cp:keywords>Developers, IT Pros, TDMs, Technical Decision Makers, PDC, Build, Developer Conference, ISVs, Programmers, Partners</cp:keywords>
  <dc:description>Template: Sam Moore, Silver Fox Productions, Inc.
Formatting: John Lee, Silver Fox Productions
Event Date: September 13th–16th
Event Location: Anaheim, CA
Audience Type: External Developers, Programmers</dc:description>
  <cp:lastModifiedBy>Shows</cp:lastModifiedBy>
  <cp:revision>385</cp:revision>
  <cp:lastPrinted>2011-08-26T17:44:39Z</cp:lastPrinted>
  <dcterms:created xsi:type="dcterms:W3CDTF">2011-08-03T21:25:07Z</dcterms:created>
  <dcterms:modified xsi:type="dcterms:W3CDTF">2011-09-15T16:12:44Z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TrackTaxHTField0">
    <vt:lpwstr/>
  </property>
  <property fmtid="{D5CDD505-2E9C-101B-9397-08002B2CF9AE}" pid="9" name="AudienceTaxHTField0">
    <vt:lpwstr>Developers389e14a2-def5-4335-8627-c0368c2934a2Other1d63dafe-c6b5-450d-9d7f-2a5af3513850</vt:lpwstr>
  </property>
  <property fmtid="{D5CDD505-2E9C-101B-9397-08002B2CF9AE}" pid="10" name="Event End Date">
    <vt:lpwstr>2011-09-16T07:00:00+00:00</vt:lpwstr>
  </property>
  <property fmtid="{D5CDD505-2E9C-101B-9397-08002B2CF9AE}" pid="11" name="MS Speaker">
    <vt:lpwstr/>
  </property>
  <property fmtid="{D5CDD505-2E9C-101B-9397-08002B2CF9AE}" pid="12" name="Event VenueTaxHTField0">
    <vt:lpwstr>Anaheim CC Anaheim, CAc525dbc1-fb46-4f9d-a196-ce33b4962b5a</vt:lpwstr>
  </property>
  <property fmtid="{D5CDD505-2E9C-101B-9397-08002B2CF9AE}" pid="13" name="MS Content Owner">
    <vt:lpwstr>Steven Sinofsky53</vt:lpwstr>
  </property>
  <property fmtid="{D5CDD505-2E9C-101B-9397-08002B2CF9AE}" pid="14" name="TaxCatchAll">
    <vt:lpwstr>962834211210209</vt:lpwstr>
  </property>
  <property fmtid="{D5CDD505-2E9C-101B-9397-08002B2CF9AE}" pid="15" name="CampaignTaxHTField0">
    <vt:lpwstr/>
  </property>
  <property fmtid="{D5CDD505-2E9C-101B-9397-08002B2CF9AE}" pid="16" name="Event Start Date">
    <vt:lpwstr>2011-09-13T07:00:00+00:00</vt:lpwstr>
  </property>
  <property fmtid="{D5CDD505-2E9C-101B-9397-08002B2CF9AE}" pid="17" name="ProductTaxHTField0">
    <vt:lpwstr>Windowsd15bdf11-7aa9-4bf1-b584-c45e6bd87557</vt:lpwstr>
  </property>
  <property fmtid="{D5CDD505-2E9C-101B-9397-08002B2CF9AE}" pid="18" name="Event LocationTaxHTField0">
    <vt:lpwstr>Anaheim, CA67ffa72a-1f39-45c3-9bb1-f96b5f9c92e3</vt:lpwstr>
  </property>
  <property fmtid="{D5CDD505-2E9C-101B-9397-08002B2CF9AE}" pid="19" name="Event1TaxHTField0">
    <vt:lpwstr>BUILDdaffb02e-8105-4a1d-9c8d-6ffd36a19d83</vt:lpwstr>
  </property>
  <property fmtid="{D5CDD505-2E9C-101B-9397-08002B2CF9AE}" pid="20" name="Speaker">
    <vt:lpwstr>158</vt:lpwstr>
  </property>
  <property fmtid="{D5CDD505-2E9C-101B-9397-08002B2CF9AE}" pid="21" name="Session ID">
    <vt:lpwstr>776</vt:lpwstr>
  </property>
  <property fmtid="{D5CDD505-2E9C-101B-9397-08002B2CF9AE}" pid="22" name="Track">
    <vt:lpwstr>4</vt:lpwstr>
  </property>
  <property fmtid="{D5CDD505-2E9C-101B-9397-08002B2CF9AE}" pid="23" name="Editing/Review Status">
    <vt:lpwstr>Reviewed</vt:lpwstr>
  </property>
</Properties>
</file>