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0.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1.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2.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3.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4.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2" r:id="rId6"/>
    <p:sldMasterId id="2147483738" r:id="rId7"/>
    <p:sldMasterId id="2147483757" r:id="rId8"/>
    <p:sldMasterId id="2147483775" r:id="rId9"/>
    <p:sldMasterId id="2147483793" r:id="rId10"/>
    <p:sldMasterId id="2147483810" r:id="rId11"/>
    <p:sldMasterId id="2147483828" r:id="rId12"/>
    <p:sldMasterId id="2147483846" r:id="rId13"/>
    <p:sldMasterId id="2147483864" r:id="rId14"/>
    <p:sldMasterId id="2147483876" r:id="rId15"/>
    <p:sldMasterId id="2147483894" r:id="rId16"/>
    <p:sldMasterId id="2147483913" r:id="rId17"/>
    <p:sldMasterId id="2147483932" r:id="rId18"/>
  </p:sldMasterIdLst>
  <p:notesMasterIdLst>
    <p:notesMasterId r:id="rId58"/>
  </p:notesMasterIdLst>
  <p:handoutMasterIdLst>
    <p:handoutMasterId r:id="rId59"/>
  </p:handoutMasterIdLst>
  <p:sldIdLst>
    <p:sldId id="257" r:id="rId19"/>
    <p:sldId id="446" r:id="rId20"/>
    <p:sldId id="474" r:id="rId21"/>
    <p:sldId id="457" r:id="rId22"/>
    <p:sldId id="452" r:id="rId23"/>
    <p:sldId id="458" r:id="rId24"/>
    <p:sldId id="433" r:id="rId25"/>
    <p:sldId id="343" r:id="rId26"/>
    <p:sldId id="460" r:id="rId27"/>
    <p:sldId id="382" r:id="rId28"/>
    <p:sldId id="403" r:id="rId29"/>
    <p:sldId id="440" r:id="rId30"/>
    <p:sldId id="418" r:id="rId31"/>
    <p:sldId id="454" r:id="rId32"/>
    <p:sldId id="429" r:id="rId33"/>
    <p:sldId id="388" r:id="rId34"/>
    <p:sldId id="473" r:id="rId35"/>
    <p:sldId id="386" r:id="rId36"/>
    <p:sldId id="445" r:id="rId37"/>
    <p:sldId id="404" r:id="rId38"/>
    <p:sldId id="427" r:id="rId39"/>
    <p:sldId id="389" r:id="rId40"/>
    <p:sldId id="466" r:id="rId41"/>
    <p:sldId id="420" r:id="rId42"/>
    <p:sldId id="431" r:id="rId43"/>
    <p:sldId id="395" r:id="rId44"/>
    <p:sldId id="471" r:id="rId45"/>
    <p:sldId id="332" r:id="rId46"/>
    <p:sldId id="467" r:id="rId47"/>
    <p:sldId id="424" r:id="rId48"/>
    <p:sldId id="439" r:id="rId49"/>
    <p:sldId id="432" r:id="rId50"/>
    <p:sldId id="465" r:id="rId51"/>
    <p:sldId id="396" r:id="rId52"/>
    <p:sldId id="469" r:id="rId53"/>
    <p:sldId id="470" r:id="rId54"/>
    <p:sldId id="475" r:id="rId55"/>
    <p:sldId id="401" r:id="rId56"/>
    <p:sldId id="425" r:id="rId5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7EC1"/>
    <a:srgbClr val="000099"/>
    <a:srgbClr val="65BC46"/>
    <a:srgbClr val="F6AE1E"/>
    <a:srgbClr val="EF4423"/>
    <a:srgbClr val="F8F57B"/>
    <a:srgbClr val="FFFFFF"/>
    <a:srgbClr val="000000"/>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713" autoAdjust="0"/>
    <p:restoredTop sz="93293" autoAdjust="0"/>
  </p:normalViewPr>
  <p:slideViewPr>
    <p:cSldViewPr snapToGrid="0" snapToObjects="1">
      <p:cViewPr varScale="1">
        <p:scale>
          <a:sx n="110" d="100"/>
          <a:sy n="110" d="100"/>
        </p:scale>
        <p:origin x="-738" y="-78"/>
      </p:cViewPr>
      <p:guideLst>
        <p:guide orient="horz" pos="445"/>
        <p:guide orient="horz" pos="1140"/>
        <p:guide orient="horz" pos="2581"/>
        <p:guide orient="horz" pos="4176"/>
        <p:guide orient="horz" pos="1213"/>
        <p:guide orient="horz" pos="946"/>
        <p:guide pos="3840"/>
        <p:guide pos="327"/>
        <p:guide pos="1190"/>
        <p:guide pos="7350"/>
        <p:guide pos="7063"/>
        <p:guide pos="611"/>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8" Type="http://schemas.openxmlformats.org/officeDocument/2006/relationships/slideMaster" Target="slideMasters/slideMaster5.xml"/><Relationship Id="rId51"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2:32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961099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571964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792193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91FDBB16-4F5F-41A0-B430-7CA4D93585B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07728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91FDBB16-4F5F-41A0-B430-7CA4D93585B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07728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571964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792193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91FDBB16-4F5F-41A0-B430-7CA4D93585B9}" type="slidenum">
              <a:rPr lang="en-US" smtClean="0"/>
              <a:t>28</a:t>
            </a:fld>
            <a:endParaRPr lang="en-US"/>
          </a:p>
        </p:txBody>
      </p:sp>
    </p:spTree>
    <p:extLst>
      <p:ext uri="{BB962C8B-B14F-4D97-AF65-F5344CB8AC3E}">
        <p14:creationId xmlns:p14="http://schemas.microsoft.com/office/powerpoint/2010/main" val="407728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8" indent="-171418">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830100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961099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2:32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571964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961099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56122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754982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96161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91FDBB16-4F5F-41A0-B430-7CA4D93585B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7728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7677949"/>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528498526"/>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203050339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66583816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81286024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07666933"/>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84973015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04027236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821542213"/>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3622646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58451858"/>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20659388"/>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31972202"/>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74418994"/>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59390130"/>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674172"/>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111404"/>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8162051"/>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630103426"/>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27892321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406623663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824450461"/>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64193659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75382094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90840292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60699330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67822945"/>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7544392"/>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75116210"/>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6916367"/>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4150622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68506155"/>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92332696"/>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843402"/>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087508"/>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6558714"/>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007661712"/>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3361263579"/>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3762149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92332150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4578875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60695986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542238302"/>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789252666"/>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15002242"/>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28220888"/>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60348131"/>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8463394"/>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77670332"/>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79208706"/>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98669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851243"/>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15244205"/>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285505965"/>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453183579"/>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53443946"/>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70166660"/>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47854096"/>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7338518"/>
      </p:ext>
    </p:extLst>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84686367"/>
      </p:ext>
    </p:extLst>
  </p:cSld>
  <p:clrMapOvr>
    <a:masterClrMapping/>
  </p:clrMapOvr>
  <p:transition>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0018041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522585"/>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749065"/>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53186"/>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345336355"/>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145131754"/>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3116658930"/>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6598159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7090242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714370472"/>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8451021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4291164292"/>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98492984"/>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75964416"/>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32187345"/>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63636402"/>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3830240"/>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71541397"/>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706497"/>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596087"/>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007586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17147265"/>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4115502804"/>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728517124"/>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094403934"/>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942272787"/>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4108673139"/>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2933879"/>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168520533"/>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856480868"/>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5583235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87779490"/>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23098610"/>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41935141"/>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50368187"/>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17236395"/>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275076"/>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964051"/>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7567011"/>
      </p:ext>
    </p:extLst>
  </p:cSld>
  <p:clrMapOvr>
    <a:masterClrMapping/>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007369634"/>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35745356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25254167"/>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916573289"/>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692026850"/>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97647332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376555854"/>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2163224"/>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964394126"/>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709644847"/>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0867496"/>
      </p:ext>
    </p:extLst>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51440876"/>
      </p:ext>
    </p:extLst>
  </p:cSld>
  <p:clrMapOvr>
    <a:masterClrMapping/>
  </p:clrMapOvr>
  <p:transition>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8810529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4957057"/>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61556847"/>
      </p:ext>
    </p:extLst>
  </p:cSld>
  <p:clrMapOvr>
    <a:masterClrMapping/>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4960569"/>
      </p:ext>
    </p:extLst>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88723644"/>
      </p:ext>
    </p:extLst>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157568"/>
      </p:ext>
    </p:extLst>
  </p:cSld>
  <p:clrMapOvr>
    <a:masterClrMapping/>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880349"/>
      </p:ext>
    </p:extLst>
  </p:cSld>
  <p:clrMapOvr>
    <a:masterClrMapping/>
  </p:clrMapOvr>
  <p:transition>
    <p:fade/>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2637187"/>
      </p:ext>
    </p:extLst>
  </p:cSld>
  <p:clrMapOvr>
    <a:masterClrMapping/>
  </p:clrMapOvr>
  <p:transition>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669950770"/>
      </p:ext>
    </p:extLst>
  </p:cSld>
  <p:clrMapOvr>
    <a:masterClrMapping/>
  </p:clrMapOvr>
  <p:transition>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2185273044"/>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3797441532"/>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1332121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1662856"/>
      </p:ext>
    </p:extLst>
  </p:cSld>
  <p:clrMapOvr>
    <a:masterClrMapping/>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070448324"/>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912776474"/>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8743028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964359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0690699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8300179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9974259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4308441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50769959"/>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2846237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31974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53983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353961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00134146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28855504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33814901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0030047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6853669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5063352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5585705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747179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051343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7281736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2501369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5545444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0291675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2340097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2739704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78253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23622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246454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03628050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51366907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95325796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42961081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92006651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22904010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94739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18462967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0467614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1868311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6912378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14139717"/>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8591966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6730522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291885"/>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588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2205058"/>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844595152"/>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20452989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59071007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81511499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11694398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45921153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8539408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657970890"/>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35253994"/>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32329731"/>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81490261"/>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4973243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49453536"/>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9005769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112024"/>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86244"/>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936937"/>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865154443"/>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27428019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47917137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26807015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712587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13922142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4100272980"/>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13141071"/>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74988223"/>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79575609"/>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37772857"/>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89683663"/>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03706739"/>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296858"/>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60491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theme" Target="../theme/theme10.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19" Type="http://schemas.openxmlformats.org/officeDocument/2006/relationships/image" Target="../media/image1.png"/><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image" Target="../media/image1.png"/><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1.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theme" Target="../theme/theme12.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19" Type="http://schemas.openxmlformats.org/officeDocument/2006/relationships/image" Target="../media/image1.png"/><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image" Target="../media/image1.png"/><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19" Type="http://schemas.openxmlformats.org/officeDocument/2006/relationships/theme" Target="../theme/theme13.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image" Target="../media/image1.png"/><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19" Type="http://schemas.openxmlformats.org/officeDocument/2006/relationships/theme" Target="../theme/theme14.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18" Type="http://schemas.openxmlformats.org/officeDocument/2006/relationships/theme" Target="../theme/theme15.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17" Type="http://schemas.openxmlformats.org/officeDocument/2006/relationships/slideLayout" Target="../slideLayouts/slideLayout222.xml"/><Relationship Id="rId2" Type="http://schemas.openxmlformats.org/officeDocument/2006/relationships/slideLayout" Target="../slideLayouts/slideLayout207.xml"/><Relationship Id="rId16" Type="http://schemas.openxmlformats.org/officeDocument/2006/relationships/slideLayout" Target="../slideLayouts/slideLayout221.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slideLayout" Target="../slideLayouts/slideLayout220.xml"/><Relationship Id="rId10" Type="http://schemas.openxmlformats.org/officeDocument/2006/relationships/slideLayout" Target="../slideLayouts/slideLayout215.xml"/><Relationship Id="rId19" Type="http://schemas.openxmlformats.org/officeDocument/2006/relationships/image" Target="../media/image1.png"/><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1.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image" Target="../media/image1.png"/><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image" Target="../media/image1.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7.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heme" Target="../theme/theme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image" Target="../media/image1.png"/><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theme" Target="../theme/theme9.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image" Target="../media/image1.pn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2" r:id="rId12"/>
    <p:sldLayoutId id="2147483725" r:id="rId13"/>
    <p:sldLayoutId id="2147483726" r:id="rId14"/>
    <p:sldLayoutId id="2147483727" r:id="rId15"/>
    <p:sldLayoutId id="2147483728" r:id="rId16"/>
    <p:sldLayoutId id="2147483729"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0066615"/>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8493193"/>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1092703"/>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5092566"/>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6747430"/>
      </p:ext>
    </p:extLst>
  </p:cSld>
  <p:clrMap bg1="dk1" tx1="lt1" bg2="dk2"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 id="2147483931"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7809022"/>
      </p:ext>
    </p:extLst>
  </p:cSld>
  <p:clrMap bg1="dk1" tx1="lt1" bg2="dk2"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30"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9044687"/>
      </p:ext>
    </p:extLst>
  </p:cSld>
  <p:clrMap bg1="dk1" tx1="lt1" bg2="dk2" tx2="lt2" accent1="accent1" accent2="accent2" accent3="accent3" accent4="accent4" accent5="accent5" accent6="accent6" hlink="hlink" folHlink="folHlink"/>
  <p:sldLayoutIdLst>
    <p:sldLayoutId id="2147483733" r:id="rId1"/>
    <p:sldLayoutId id="2147483736"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1962757"/>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9187764"/>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972211"/>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4041291"/>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7796738"/>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0590552"/>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go.microsoft.com/fwlink/?LinkId=227649&amp;clcid=0x409" TargetMode="External"/><Relationship Id="rId2" Type="http://schemas.openxmlformats.org/officeDocument/2006/relationships/hyperlink" Target="http://msdn.microsoft.com/en-us/windows/" TargetMode="External"/><Relationship Id="rId1" Type="http://schemas.openxmlformats.org/officeDocument/2006/relationships/slideLayout" Target="../slideLayouts/slideLayout3.xml"/><Relationship Id="rId4" Type="http://schemas.openxmlformats.org/officeDocument/2006/relationships/hyperlink" Target="http://go.microsoft.com/fwlink/?LinkId=227669&amp;clcid=0x409"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149400"/>
            <a:ext cx="8439507" cy="1523497"/>
          </a:xfrm>
        </p:spPr>
        <p:txBody>
          <a:bodyPr/>
          <a:lstStyle/>
          <a:p>
            <a:r>
              <a:rPr lang="en-US" dirty="0"/>
              <a:t>Capturing personal photos, video, and audio in Metro style apps</a:t>
            </a:r>
          </a:p>
        </p:txBody>
      </p:sp>
      <p:sp>
        <p:nvSpPr>
          <p:cNvPr id="3" name="Subtitle 2"/>
          <p:cNvSpPr>
            <a:spLocks noGrp="1"/>
          </p:cNvSpPr>
          <p:nvPr>
            <p:ph type="subTitle" idx="1"/>
          </p:nvPr>
        </p:nvSpPr>
        <p:spPr>
          <a:xfrm>
            <a:off x="969964" y="3153104"/>
            <a:ext cx="6840536" cy="3121572"/>
          </a:xfrm>
        </p:spPr>
        <p:txBody>
          <a:bodyPr/>
          <a:lstStyle/>
          <a:p>
            <a:r>
              <a:rPr lang="en-US" b="1" dirty="0" smtClean="0">
                <a:latin typeface="+mj-lt"/>
              </a:rPr>
              <a:t>Mehmet Kucukgoz</a:t>
            </a:r>
          </a:p>
          <a:p>
            <a:r>
              <a:rPr lang="en-US" b="1" dirty="0" smtClean="0">
                <a:latin typeface="+mj-lt"/>
              </a:rPr>
              <a:t>Senior Program Manager</a:t>
            </a:r>
          </a:p>
          <a:p>
            <a:endParaRPr lang="en-US" b="1" dirty="0">
              <a:latin typeface="+mj-lt"/>
            </a:endParaRPr>
          </a:p>
          <a:p>
            <a:r>
              <a:rPr lang="en-US" b="1" dirty="0">
                <a:latin typeface="+mj-lt"/>
              </a:rPr>
              <a:t>Khurram </a:t>
            </a:r>
            <a:r>
              <a:rPr lang="en-US" b="1" dirty="0" smtClean="0">
                <a:latin typeface="+mj-lt"/>
              </a:rPr>
              <a:t>Zia</a:t>
            </a:r>
          </a:p>
          <a:p>
            <a:r>
              <a:rPr lang="en-US" b="1" dirty="0" smtClean="0">
                <a:latin typeface="+mj-lt"/>
              </a:rPr>
              <a:t>Program Manager</a:t>
            </a:r>
          </a:p>
          <a:p>
            <a:endParaRPr lang="en-US" b="1" dirty="0">
              <a:latin typeface="+mj-lt"/>
            </a:endParaRPr>
          </a:p>
          <a:p>
            <a:r>
              <a:rPr lang="en-US" dirty="0" smtClean="0"/>
              <a:t>Microsoft</a:t>
            </a:r>
          </a:p>
        </p:txBody>
      </p:sp>
      <p:sp>
        <p:nvSpPr>
          <p:cNvPr id="9" name="Text Placeholder 8"/>
          <p:cNvSpPr>
            <a:spLocks noGrp="1"/>
          </p:cNvSpPr>
          <p:nvPr>
            <p:ph type="body" sz="quarter" idx="10"/>
          </p:nvPr>
        </p:nvSpPr>
        <p:spPr/>
        <p:txBody>
          <a:bodyPr/>
          <a:lstStyle/>
          <a:p>
            <a:r>
              <a:rPr lang="en-US" dirty="0"/>
              <a:t>PLAT-777T</a:t>
            </a: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507868" y="230189"/>
            <a:ext cx="11173090" cy="609398"/>
          </a:xfrm>
        </p:spPr>
        <p:txBody>
          <a:bodyPr/>
          <a:lstStyle/>
          <a:p>
            <a:r>
              <a:rPr lang="en-US" dirty="0" smtClean="0"/>
              <a:t>Using the camera to snap a photo (JS)</a:t>
            </a:r>
            <a:endParaRPr lang="en-US" dirty="0"/>
          </a:p>
        </p:txBody>
      </p:sp>
      <p:sp>
        <p:nvSpPr>
          <p:cNvPr id="5" name="Text Placeholder 5"/>
          <p:cNvSpPr>
            <a:spLocks noGrp="1"/>
          </p:cNvSpPr>
          <p:nvPr>
            <p:ph type="body" sz="quarter" idx="10"/>
          </p:nvPr>
        </p:nvSpPr>
        <p:spPr>
          <a:xfrm>
            <a:off x="901314" y="1086685"/>
            <a:ext cx="10718125" cy="5367623"/>
          </a:xfrm>
        </p:spPr>
        <p:txBody>
          <a:bodyPr/>
          <a:lstStyle/>
          <a:p>
            <a:r>
              <a:rPr lang="en-US" sz="1600" dirty="0" smtClean="0"/>
              <a:t>&lt;</a:t>
            </a:r>
            <a:r>
              <a:rPr lang="en-US" sz="1600" dirty="0"/>
              <a:t>body&gt;</a:t>
            </a:r>
          </a:p>
          <a:p>
            <a:r>
              <a:rPr lang="en-US" sz="1600" dirty="0"/>
              <a:t>&lt;</a:t>
            </a:r>
            <a:r>
              <a:rPr lang="en-US" sz="1600" dirty="0" smtClean="0"/>
              <a:t>p </a:t>
            </a:r>
            <a:r>
              <a:rPr lang="en-US" sz="1600" dirty="0" smtClean="0">
                <a:solidFill>
                  <a:srgbClr val="FF0000"/>
                </a:solidFill>
              </a:rPr>
              <a:t>id</a:t>
            </a:r>
            <a:r>
              <a:rPr lang="en-US" sz="1600" dirty="0" smtClean="0">
                <a:solidFill>
                  <a:srgbClr val="0070C0"/>
                </a:solidFill>
              </a:rPr>
              <a:t>=“message”</a:t>
            </a:r>
            <a:r>
              <a:rPr lang="en-US" sz="1600" dirty="0" smtClean="0"/>
              <a:t>&gt;&lt;/</a:t>
            </a:r>
            <a:r>
              <a:rPr lang="en-US" sz="1600" dirty="0"/>
              <a:t>p&gt;</a:t>
            </a:r>
          </a:p>
          <a:p>
            <a:r>
              <a:rPr lang="en-US" sz="1600" dirty="0" smtClean="0"/>
              <a:t>&lt;</a:t>
            </a:r>
            <a:r>
              <a:rPr lang="en-US" sz="1600" dirty="0" err="1" smtClean="0"/>
              <a:t>img</a:t>
            </a:r>
            <a:r>
              <a:rPr lang="en-US" sz="1600" dirty="0"/>
              <a:t> </a:t>
            </a:r>
            <a:r>
              <a:rPr lang="en-US" sz="1600" dirty="0" smtClean="0">
                <a:solidFill>
                  <a:srgbClr val="FF0000"/>
                </a:solidFill>
              </a:rPr>
              <a:t>id</a:t>
            </a:r>
            <a:r>
              <a:rPr lang="en-US" sz="1600" dirty="0" smtClean="0">
                <a:solidFill>
                  <a:srgbClr val="0070C0"/>
                </a:solidFill>
              </a:rPr>
              <a:t>=“</a:t>
            </a:r>
            <a:r>
              <a:rPr lang="en-US" sz="1600" dirty="0" err="1" smtClean="0">
                <a:solidFill>
                  <a:srgbClr val="0070C0"/>
                </a:solidFill>
              </a:rPr>
              <a:t>imagedisplay</a:t>
            </a:r>
            <a:r>
              <a:rPr lang="en-US" sz="1600" dirty="0" smtClean="0">
                <a:solidFill>
                  <a:srgbClr val="0070C0"/>
                </a:solidFill>
              </a:rPr>
              <a:t>”</a:t>
            </a:r>
            <a:r>
              <a:rPr lang="en-US" sz="1600" dirty="0" smtClean="0"/>
              <a:t> /&gt;</a:t>
            </a:r>
          </a:p>
          <a:p>
            <a:r>
              <a:rPr lang="en-US" sz="1600" dirty="0" smtClean="0"/>
              <a:t>&lt;</a:t>
            </a:r>
            <a:r>
              <a:rPr lang="en-US" sz="1600" dirty="0"/>
              <a:t>script </a:t>
            </a:r>
            <a:r>
              <a:rPr lang="en-US" sz="1600" dirty="0">
                <a:solidFill>
                  <a:srgbClr val="FF0000"/>
                </a:solidFill>
              </a:rPr>
              <a:t>type</a:t>
            </a:r>
            <a:r>
              <a:rPr lang="en-US" sz="1600" dirty="0">
                <a:solidFill>
                  <a:srgbClr val="0070C0"/>
                </a:solidFill>
              </a:rPr>
              <a:t>=“text/</a:t>
            </a:r>
            <a:r>
              <a:rPr lang="en-US" sz="1600" dirty="0" err="1">
                <a:solidFill>
                  <a:srgbClr val="0070C0"/>
                </a:solidFill>
              </a:rPr>
              <a:t>javascript</a:t>
            </a:r>
            <a:r>
              <a:rPr lang="en-US" sz="1600" dirty="0">
                <a:solidFill>
                  <a:srgbClr val="0070C0"/>
                </a:solidFill>
              </a:rPr>
              <a:t>”&gt;</a:t>
            </a:r>
          </a:p>
          <a:p>
            <a:r>
              <a:rPr lang="en-US" sz="1600" dirty="0"/>
              <a:t> </a:t>
            </a:r>
          </a:p>
          <a:p>
            <a:r>
              <a:rPr lang="en-US" sz="1600" dirty="0" smtClean="0">
                <a:solidFill>
                  <a:srgbClr val="00B050"/>
                </a:solidFill>
              </a:rPr>
              <a:t>// Step 1: Invoke the camera capture UI for snapping a photo</a:t>
            </a:r>
          </a:p>
          <a:p>
            <a:r>
              <a:rPr lang="en-US" sz="1600" dirty="0" err="1" smtClean="0">
                <a:solidFill>
                  <a:schemeClr val="bg1"/>
                </a:solidFill>
              </a:rPr>
              <a:t>var</a:t>
            </a:r>
            <a:r>
              <a:rPr lang="en-US" sz="1600" dirty="0" smtClean="0">
                <a:solidFill>
                  <a:schemeClr val="bg1"/>
                </a:solidFill>
              </a:rPr>
              <a:t> captureUI = new Windows.Media.Capture.CameraCaptureUI();</a:t>
            </a:r>
          </a:p>
          <a:p>
            <a:r>
              <a:rPr lang="en-US" sz="1600" dirty="0" smtClean="0">
                <a:solidFill>
                  <a:schemeClr val="bg1"/>
                </a:solidFill>
              </a:rPr>
              <a:t>captureUI.captureFileAsync(</a:t>
            </a:r>
            <a:r>
              <a:rPr lang="en-US" sz="1600" dirty="0" err="1" smtClean="0">
                <a:solidFill>
                  <a:schemeClr val="bg1"/>
                </a:solidFill>
              </a:rPr>
              <a:t>Windows.Media.CameraCaptureUI.Mode.photo</a:t>
            </a:r>
            <a:r>
              <a:rPr lang="en-US" sz="1600" dirty="0" smtClean="0">
                <a:solidFill>
                  <a:schemeClr val="bg1"/>
                </a:solidFill>
              </a:rPr>
              <a:t>).</a:t>
            </a:r>
          </a:p>
          <a:p>
            <a:r>
              <a:rPr lang="en-US" sz="1600" dirty="0">
                <a:solidFill>
                  <a:schemeClr val="bg1"/>
                </a:solidFill>
              </a:rPr>
              <a:t> </a:t>
            </a:r>
            <a:r>
              <a:rPr lang="en-US" sz="1600" dirty="0" smtClean="0">
                <a:solidFill>
                  <a:schemeClr val="bg1"/>
                </a:solidFill>
              </a:rPr>
              <a:t>   then(function(</a:t>
            </a:r>
            <a:r>
              <a:rPr lang="en-US" sz="1600" dirty="0" err="1" smtClean="0">
                <a:solidFill>
                  <a:schemeClr val="bg1"/>
                </a:solidFill>
              </a:rPr>
              <a:t>capturedItem</a:t>
            </a:r>
            <a:r>
              <a:rPr lang="en-US" sz="1600" dirty="0" smtClean="0">
                <a:solidFill>
                  <a:schemeClr val="bg1"/>
                </a:solidFill>
              </a:rPr>
              <a:t>) {</a:t>
            </a:r>
          </a:p>
          <a:p>
            <a:endParaRPr lang="en-US" sz="1600" dirty="0" smtClean="0">
              <a:solidFill>
                <a:schemeClr val="bg1"/>
              </a:solidFill>
            </a:endParaRPr>
          </a:p>
          <a:p>
            <a:r>
              <a:rPr lang="en-US" sz="1600" dirty="0" smtClean="0">
                <a:solidFill>
                  <a:schemeClr val="bg1"/>
                </a:solidFill>
              </a:rPr>
              <a:t>        if (</a:t>
            </a:r>
            <a:r>
              <a:rPr lang="en-US" sz="1600" dirty="0" err="1" smtClean="0">
                <a:solidFill>
                  <a:schemeClr val="bg1"/>
                </a:solidFill>
              </a:rPr>
              <a:t>capturedItem</a:t>
            </a:r>
            <a:r>
              <a:rPr lang="en-US" sz="1600" dirty="0" smtClean="0">
                <a:solidFill>
                  <a:schemeClr val="bg1"/>
                </a:solidFill>
              </a:rPr>
              <a:t>) {</a:t>
            </a:r>
          </a:p>
          <a:p>
            <a:r>
              <a:rPr lang="en-US" sz="1600" dirty="0" smtClean="0">
                <a:solidFill>
                  <a:schemeClr val="bg1"/>
                </a:solidFill>
              </a:rPr>
              <a:t>            </a:t>
            </a:r>
            <a:r>
              <a:rPr lang="en-US" sz="1600" dirty="0" smtClean="0">
                <a:solidFill>
                  <a:srgbClr val="00B050"/>
                </a:solidFill>
              </a:rPr>
              <a:t>// Step 2: Display the photo</a:t>
            </a:r>
          </a:p>
          <a:p>
            <a:r>
              <a:rPr lang="en-US" sz="1600" dirty="0">
                <a:solidFill>
                  <a:schemeClr val="bg1"/>
                </a:solidFill>
              </a:rPr>
              <a:t> </a:t>
            </a:r>
            <a:r>
              <a:rPr lang="en-US" sz="1600" dirty="0" smtClean="0">
                <a:solidFill>
                  <a:schemeClr val="bg1"/>
                </a:solidFill>
              </a:rPr>
              <a:t>           </a:t>
            </a:r>
            <a:r>
              <a:rPr lang="en-US" sz="1600" dirty="0" err="1" smtClean="0">
                <a:solidFill>
                  <a:schemeClr val="bg1"/>
                </a:solidFill>
              </a:rPr>
              <a:t>document.getElementById</a:t>
            </a:r>
            <a:r>
              <a:rPr lang="en-US" sz="1600" dirty="0" smtClean="0">
                <a:solidFill>
                  <a:schemeClr val="bg1"/>
                </a:solidFill>
              </a:rPr>
              <a:t>(“</a:t>
            </a:r>
            <a:r>
              <a:rPr lang="en-US" sz="1600" dirty="0" err="1" smtClean="0">
                <a:solidFill>
                  <a:schemeClr val="bg1"/>
                </a:solidFill>
              </a:rPr>
              <a:t>imagedisplay</a:t>
            </a:r>
            <a:r>
              <a:rPr lang="en-US" sz="1600" dirty="0" smtClean="0">
                <a:solidFill>
                  <a:schemeClr val="bg1"/>
                </a:solidFill>
              </a:rPr>
              <a:t>”).</a:t>
            </a:r>
            <a:r>
              <a:rPr lang="en-US" sz="1600" dirty="0" err="1" smtClean="0">
                <a:solidFill>
                  <a:schemeClr val="bg1"/>
                </a:solidFill>
              </a:rPr>
              <a:t>src</a:t>
            </a:r>
            <a:r>
              <a:rPr lang="en-US" sz="1600" dirty="0" smtClean="0">
                <a:solidFill>
                  <a:schemeClr val="bg1"/>
                </a:solidFill>
              </a:rPr>
              <a:t> = URL.createObjectURL(</a:t>
            </a:r>
            <a:r>
              <a:rPr lang="en-US" sz="1600" dirty="0" err="1" smtClean="0">
                <a:solidFill>
                  <a:schemeClr val="bg1"/>
                </a:solidFill>
              </a:rPr>
              <a:t>capturedItem</a:t>
            </a:r>
            <a:r>
              <a:rPr lang="en-US" sz="1600" dirty="0" smtClean="0">
                <a:solidFill>
                  <a:schemeClr val="bg1"/>
                </a:solidFill>
              </a:rPr>
              <a:t>);</a:t>
            </a:r>
          </a:p>
          <a:p>
            <a:r>
              <a:rPr lang="en-US" sz="1600" dirty="0" smtClean="0">
                <a:solidFill>
                  <a:schemeClr val="bg1"/>
                </a:solidFill>
              </a:rPr>
              <a:t>        } else {</a:t>
            </a:r>
          </a:p>
          <a:p>
            <a:r>
              <a:rPr lang="en-US" sz="1600" dirty="0">
                <a:solidFill>
                  <a:schemeClr val="bg1"/>
                </a:solidFill>
              </a:rPr>
              <a:t> </a:t>
            </a:r>
            <a:r>
              <a:rPr lang="en-US" sz="1600" dirty="0" smtClean="0">
                <a:solidFill>
                  <a:schemeClr val="bg1"/>
                </a:solidFill>
              </a:rPr>
              <a:t>           document.getElementById(“message”).innerHTML = “User didn’t capture a photo</a:t>
            </a:r>
            <a:r>
              <a:rPr lang="en-US" sz="1600" dirty="0" smtClean="0">
                <a:solidFill>
                  <a:srgbClr val="0070C0"/>
                </a:solidFill>
              </a:rPr>
              <a:t>”</a:t>
            </a:r>
            <a:r>
              <a:rPr lang="en-US" sz="1600" dirty="0" smtClean="0">
                <a:solidFill>
                  <a:schemeClr val="bg1"/>
                </a:solidFill>
              </a:rPr>
              <a:t>;</a:t>
            </a:r>
          </a:p>
          <a:p>
            <a:r>
              <a:rPr lang="en-US" sz="1600" dirty="0">
                <a:solidFill>
                  <a:schemeClr val="bg1"/>
                </a:solidFill>
              </a:rPr>
              <a:t> </a:t>
            </a:r>
            <a:r>
              <a:rPr lang="en-US" sz="1600" dirty="0" smtClean="0">
                <a:solidFill>
                  <a:schemeClr val="bg1"/>
                </a:solidFill>
              </a:rPr>
              <a:t>       }</a:t>
            </a:r>
          </a:p>
          <a:p>
            <a:endParaRPr lang="en-US" sz="1600" dirty="0" smtClean="0">
              <a:solidFill>
                <a:schemeClr val="bg1"/>
              </a:solidFill>
            </a:endParaRPr>
          </a:p>
          <a:p>
            <a:r>
              <a:rPr lang="en-US" sz="1600" dirty="0" smtClean="0">
                <a:solidFill>
                  <a:schemeClr val="bg1"/>
                </a:solidFill>
              </a:rPr>
              <a:t>    }); </a:t>
            </a:r>
            <a:endParaRPr lang="en-US" sz="1600" dirty="0">
              <a:solidFill>
                <a:schemeClr val="bg1"/>
              </a:solidFill>
            </a:endParaRPr>
          </a:p>
          <a:p>
            <a:r>
              <a:rPr lang="en-US" sz="1600" dirty="0" smtClean="0"/>
              <a:t>&lt;/</a:t>
            </a:r>
            <a:r>
              <a:rPr lang="en-US" sz="1600" dirty="0"/>
              <a:t>script&gt;</a:t>
            </a:r>
          </a:p>
          <a:p>
            <a:r>
              <a:rPr lang="en-US" sz="1600" dirty="0"/>
              <a:t>&lt;/body</a:t>
            </a:r>
            <a:r>
              <a:rPr lang="en-US" sz="1600" dirty="0" smtClean="0"/>
              <a:t>&gt;</a:t>
            </a:r>
            <a:endParaRPr lang="en-US" sz="1600" dirty="0"/>
          </a:p>
        </p:txBody>
      </p:sp>
    </p:spTree>
    <p:extLst>
      <p:ext uri="{BB962C8B-B14F-4D97-AF65-F5344CB8AC3E}">
        <p14:creationId xmlns:p14="http://schemas.microsoft.com/office/powerpoint/2010/main" val="253022531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17" end="1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18" end="18"/>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507868" y="230189"/>
            <a:ext cx="11173090" cy="609398"/>
          </a:xfrm>
        </p:spPr>
        <p:txBody>
          <a:bodyPr/>
          <a:lstStyle/>
          <a:p>
            <a:r>
              <a:rPr lang="en-US" dirty="0" smtClean="0"/>
              <a:t>Using the camera to record a video (JS)</a:t>
            </a:r>
            <a:endParaRPr lang="en-US" dirty="0"/>
          </a:p>
        </p:txBody>
      </p:sp>
      <p:sp>
        <p:nvSpPr>
          <p:cNvPr id="5" name="Text Placeholder 5"/>
          <p:cNvSpPr>
            <a:spLocks noGrp="1"/>
          </p:cNvSpPr>
          <p:nvPr>
            <p:ph type="body" sz="quarter" idx="10"/>
          </p:nvPr>
        </p:nvSpPr>
        <p:spPr>
          <a:xfrm>
            <a:off x="899773" y="1086685"/>
            <a:ext cx="10718125" cy="5367623"/>
          </a:xfrm>
        </p:spPr>
        <p:txBody>
          <a:bodyPr/>
          <a:lstStyle/>
          <a:p>
            <a:r>
              <a:rPr lang="en-US" sz="1600" dirty="0" smtClean="0"/>
              <a:t>&lt;</a:t>
            </a:r>
            <a:r>
              <a:rPr lang="en-US" sz="1600" dirty="0"/>
              <a:t>body&gt;</a:t>
            </a:r>
          </a:p>
          <a:p>
            <a:r>
              <a:rPr lang="en-US" sz="1600" dirty="0"/>
              <a:t>&lt;</a:t>
            </a:r>
            <a:r>
              <a:rPr lang="en-US" sz="1600" dirty="0" smtClean="0"/>
              <a:t>p </a:t>
            </a:r>
            <a:r>
              <a:rPr lang="en-US" sz="1600" dirty="0" smtClean="0">
                <a:solidFill>
                  <a:srgbClr val="FF0000"/>
                </a:solidFill>
              </a:rPr>
              <a:t>id</a:t>
            </a:r>
            <a:r>
              <a:rPr lang="en-US" sz="1600" dirty="0" smtClean="0">
                <a:solidFill>
                  <a:srgbClr val="0070C0"/>
                </a:solidFill>
              </a:rPr>
              <a:t>=“message”</a:t>
            </a:r>
            <a:r>
              <a:rPr lang="en-US" sz="1600" dirty="0" smtClean="0"/>
              <a:t>&gt;&lt;/</a:t>
            </a:r>
            <a:r>
              <a:rPr lang="en-US" sz="1600" dirty="0"/>
              <a:t>p&gt;</a:t>
            </a:r>
          </a:p>
          <a:p>
            <a:r>
              <a:rPr lang="en-US" sz="1600" dirty="0" smtClean="0"/>
              <a:t>&lt;video </a:t>
            </a:r>
            <a:r>
              <a:rPr lang="en-US" sz="1600" dirty="0" smtClean="0">
                <a:solidFill>
                  <a:srgbClr val="FF0000"/>
                </a:solidFill>
              </a:rPr>
              <a:t>id</a:t>
            </a:r>
            <a:r>
              <a:rPr lang="en-US" sz="1600" dirty="0" smtClean="0">
                <a:solidFill>
                  <a:srgbClr val="0070C0"/>
                </a:solidFill>
              </a:rPr>
              <a:t>=“</a:t>
            </a:r>
            <a:r>
              <a:rPr lang="en-US" sz="1600" dirty="0" err="1" smtClean="0">
                <a:solidFill>
                  <a:srgbClr val="0070C0"/>
                </a:solidFill>
              </a:rPr>
              <a:t>videoplayback</a:t>
            </a:r>
            <a:r>
              <a:rPr lang="en-US" sz="1600" dirty="0" smtClean="0">
                <a:solidFill>
                  <a:srgbClr val="0070C0"/>
                </a:solidFill>
              </a:rPr>
              <a:t>”</a:t>
            </a:r>
            <a:r>
              <a:rPr lang="en-US" sz="1600" dirty="0" smtClean="0"/>
              <a:t> /&gt;</a:t>
            </a:r>
          </a:p>
          <a:p>
            <a:r>
              <a:rPr lang="en-US" sz="1600" dirty="0" smtClean="0"/>
              <a:t>&lt;</a:t>
            </a:r>
            <a:r>
              <a:rPr lang="en-US" sz="1600" dirty="0"/>
              <a:t>script </a:t>
            </a:r>
            <a:r>
              <a:rPr lang="en-US" sz="1600" dirty="0">
                <a:solidFill>
                  <a:srgbClr val="FF0000"/>
                </a:solidFill>
              </a:rPr>
              <a:t>type</a:t>
            </a:r>
            <a:r>
              <a:rPr lang="en-US" sz="1600" dirty="0">
                <a:solidFill>
                  <a:srgbClr val="0070C0"/>
                </a:solidFill>
              </a:rPr>
              <a:t>=“text/</a:t>
            </a:r>
            <a:r>
              <a:rPr lang="en-US" sz="1600" dirty="0" err="1">
                <a:solidFill>
                  <a:srgbClr val="0070C0"/>
                </a:solidFill>
              </a:rPr>
              <a:t>javascript</a:t>
            </a:r>
            <a:r>
              <a:rPr lang="en-US" sz="1600" dirty="0">
                <a:solidFill>
                  <a:srgbClr val="0070C0"/>
                </a:solidFill>
              </a:rPr>
              <a:t>”&gt;</a:t>
            </a:r>
          </a:p>
          <a:p>
            <a:r>
              <a:rPr lang="en-US" sz="1600" dirty="0"/>
              <a:t> </a:t>
            </a:r>
          </a:p>
          <a:p>
            <a:r>
              <a:rPr lang="en-US" sz="1600" dirty="0" smtClean="0">
                <a:solidFill>
                  <a:srgbClr val="00B050"/>
                </a:solidFill>
              </a:rPr>
              <a:t>// Step 1: Invoke the camera capture UI for record a video</a:t>
            </a:r>
          </a:p>
          <a:p>
            <a:r>
              <a:rPr lang="en-US" sz="1600" dirty="0" err="1" smtClean="0">
                <a:solidFill>
                  <a:schemeClr val="bg1"/>
                </a:solidFill>
              </a:rPr>
              <a:t>var</a:t>
            </a:r>
            <a:r>
              <a:rPr lang="en-US" sz="1600" dirty="0" smtClean="0">
                <a:solidFill>
                  <a:schemeClr val="bg1"/>
                </a:solidFill>
              </a:rPr>
              <a:t> captureUI = new Windows.Media.Capture.CameraCaptureUI();</a:t>
            </a:r>
          </a:p>
          <a:p>
            <a:r>
              <a:rPr lang="en-US" sz="1600" dirty="0" err="1">
                <a:solidFill>
                  <a:schemeClr val="bg1"/>
                </a:solidFill>
              </a:rPr>
              <a:t>captureUI.captureFileAsync</a:t>
            </a:r>
            <a:r>
              <a:rPr lang="en-US" sz="1600" dirty="0">
                <a:solidFill>
                  <a:schemeClr val="bg1"/>
                </a:solidFill>
              </a:rPr>
              <a:t>(</a:t>
            </a:r>
            <a:r>
              <a:rPr lang="en-US" sz="1600" dirty="0" err="1">
                <a:solidFill>
                  <a:schemeClr val="bg1"/>
                </a:solidFill>
              </a:rPr>
              <a:t>Windows.Media.CameraCaptureUI.Mode.video</a:t>
            </a:r>
            <a:r>
              <a:rPr lang="en-US" sz="1600" dirty="0">
                <a:solidFill>
                  <a:schemeClr val="bg1"/>
                </a:solidFill>
              </a:rPr>
              <a:t>).</a:t>
            </a:r>
          </a:p>
          <a:p>
            <a:r>
              <a:rPr lang="en-US" sz="1600" dirty="0" smtClean="0">
                <a:solidFill>
                  <a:schemeClr val="bg1"/>
                </a:solidFill>
              </a:rPr>
              <a:t>    then(function(</a:t>
            </a:r>
            <a:r>
              <a:rPr lang="en-US" sz="1600" dirty="0" err="1" smtClean="0">
                <a:solidFill>
                  <a:schemeClr val="bg1"/>
                </a:solidFill>
              </a:rPr>
              <a:t>capturedItem</a:t>
            </a:r>
            <a:r>
              <a:rPr lang="en-US" sz="1600" dirty="0" smtClean="0">
                <a:solidFill>
                  <a:schemeClr val="bg1"/>
                </a:solidFill>
              </a:rPr>
              <a:t>) {</a:t>
            </a:r>
          </a:p>
          <a:p>
            <a:endParaRPr lang="en-US" sz="1600" dirty="0" smtClean="0">
              <a:solidFill>
                <a:schemeClr val="bg1"/>
              </a:solidFill>
            </a:endParaRPr>
          </a:p>
          <a:p>
            <a:r>
              <a:rPr lang="en-US" sz="1600" dirty="0" smtClean="0">
                <a:solidFill>
                  <a:schemeClr val="bg1"/>
                </a:solidFill>
              </a:rPr>
              <a:t>        if (</a:t>
            </a:r>
            <a:r>
              <a:rPr lang="en-US" sz="1600" dirty="0" err="1" smtClean="0">
                <a:solidFill>
                  <a:schemeClr val="bg1"/>
                </a:solidFill>
              </a:rPr>
              <a:t>capturedItem</a:t>
            </a:r>
            <a:r>
              <a:rPr lang="en-US" sz="1600" dirty="0" smtClean="0">
                <a:solidFill>
                  <a:schemeClr val="bg1"/>
                </a:solidFill>
              </a:rPr>
              <a:t>) {</a:t>
            </a:r>
          </a:p>
          <a:p>
            <a:r>
              <a:rPr lang="en-US" sz="1600" dirty="0" smtClean="0">
                <a:solidFill>
                  <a:srgbClr val="00B050"/>
                </a:solidFill>
              </a:rPr>
              <a:t>	    // Step 2: Display the video</a:t>
            </a:r>
          </a:p>
          <a:p>
            <a:r>
              <a:rPr lang="en-US" sz="1600" dirty="0">
                <a:solidFill>
                  <a:schemeClr val="bg1"/>
                </a:solidFill>
              </a:rPr>
              <a:t> </a:t>
            </a:r>
            <a:r>
              <a:rPr lang="en-US" sz="1600" dirty="0" smtClean="0">
                <a:solidFill>
                  <a:schemeClr val="bg1"/>
                </a:solidFill>
              </a:rPr>
              <a:t>           </a:t>
            </a:r>
            <a:r>
              <a:rPr lang="en-US" sz="1600" dirty="0" err="1" smtClean="0">
                <a:solidFill>
                  <a:schemeClr val="bg1"/>
                </a:solidFill>
              </a:rPr>
              <a:t>document.getElementById</a:t>
            </a:r>
            <a:r>
              <a:rPr lang="en-US" sz="1600" dirty="0" smtClean="0">
                <a:solidFill>
                  <a:schemeClr val="bg1"/>
                </a:solidFill>
              </a:rPr>
              <a:t>(“</a:t>
            </a:r>
            <a:r>
              <a:rPr lang="en-US" sz="1600" dirty="0" err="1" smtClean="0">
                <a:solidFill>
                  <a:schemeClr val="bg1"/>
                </a:solidFill>
              </a:rPr>
              <a:t>videoplayback</a:t>
            </a:r>
            <a:r>
              <a:rPr lang="en-US" sz="1600" dirty="0" smtClean="0">
                <a:solidFill>
                  <a:schemeClr val="bg1"/>
                </a:solidFill>
              </a:rPr>
              <a:t>”).</a:t>
            </a:r>
            <a:r>
              <a:rPr lang="en-US" sz="1600" dirty="0" err="1" smtClean="0">
                <a:solidFill>
                  <a:schemeClr val="bg1"/>
                </a:solidFill>
              </a:rPr>
              <a:t>src</a:t>
            </a:r>
            <a:r>
              <a:rPr lang="en-US" sz="1600" dirty="0" smtClean="0">
                <a:solidFill>
                  <a:schemeClr val="bg1"/>
                </a:solidFill>
              </a:rPr>
              <a:t> = </a:t>
            </a:r>
            <a:r>
              <a:rPr lang="en-US" sz="1600" dirty="0" err="1" smtClean="0">
                <a:solidFill>
                  <a:schemeClr val="bg1"/>
                </a:solidFill>
              </a:rPr>
              <a:t>URL.createObjectURL</a:t>
            </a:r>
            <a:r>
              <a:rPr lang="en-US" sz="1600" dirty="0" smtClean="0">
                <a:solidFill>
                  <a:schemeClr val="bg1"/>
                </a:solidFill>
              </a:rPr>
              <a:t>(</a:t>
            </a:r>
            <a:r>
              <a:rPr lang="en-US" sz="1600" dirty="0" err="1" smtClean="0">
                <a:solidFill>
                  <a:schemeClr val="bg1"/>
                </a:solidFill>
              </a:rPr>
              <a:t>capturedItem</a:t>
            </a:r>
            <a:r>
              <a:rPr lang="en-US" sz="1600" dirty="0" smtClean="0">
                <a:solidFill>
                  <a:schemeClr val="bg1"/>
                </a:solidFill>
              </a:rPr>
              <a:t>);</a:t>
            </a:r>
          </a:p>
          <a:p>
            <a:r>
              <a:rPr lang="en-US" sz="1600" dirty="0" smtClean="0">
                <a:solidFill>
                  <a:schemeClr val="bg1"/>
                </a:solidFill>
              </a:rPr>
              <a:t>        } else {</a:t>
            </a:r>
          </a:p>
          <a:p>
            <a:r>
              <a:rPr lang="en-US" sz="1600" dirty="0">
                <a:solidFill>
                  <a:schemeClr val="bg1"/>
                </a:solidFill>
              </a:rPr>
              <a:t> </a:t>
            </a:r>
            <a:r>
              <a:rPr lang="en-US" sz="1600" dirty="0" smtClean="0">
                <a:solidFill>
                  <a:schemeClr val="bg1"/>
                </a:solidFill>
              </a:rPr>
              <a:t>           document.getElementById(“message”).innerHTML = “User didn’t capture a video”;</a:t>
            </a:r>
          </a:p>
          <a:p>
            <a:r>
              <a:rPr lang="en-US" sz="1600" dirty="0">
                <a:solidFill>
                  <a:schemeClr val="bg1"/>
                </a:solidFill>
              </a:rPr>
              <a:t> </a:t>
            </a:r>
            <a:r>
              <a:rPr lang="en-US" sz="1600" dirty="0" smtClean="0">
                <a:solidFill>
                  <a:schemeClr val="bg1"/>
                </a:solidFill>
              </a:rPr>
              <a:t>       }</a:t>
            </a:r>
          </a:p>
          <a:p>
            <a:endParaRPr lang="en-US" sz="1600" dirty="0" smtClean="0">
              <a:solidFill>
                <a:schemeClr val="bg1"/>
              </a:solidFill>
            </a:endParaRPr>
          </a:p>
          <a:p>
            <a:r>
              <a:rPr lang="en-US" sz="1600" dirty="0" smtClean="0">
                <a:solidFill>
                  <a:schemeClr val="bg1"/>
                </a:solidFill>
              </a:rPr>
              <a:t>    }); </a:t>
            </a:r>
            <a:endParaRPr lang="en-US" sz="1600" dirty="0">
              <a:solidFill>
                <a:schemeClr val="bg1"/>
              </a:solidFill>
            </a:endParaRPr>
          </a:p>
          <a:p>
            <a:r>
              <a:rPr lang="en-US" sz="1600" dirty="0" smtClean="0"/>
              <a:t>&lt;/</a:t>
            </a:r>
            <a:r>
              <a:rPr lang="en-US" sz="1600" dirty="0"/>
              <a:t>script&gt;</a:t>
            </a:r>
          </a:p>
          <a:p>
            <a:r>
              <a:rPr lang="en-US" sz="1600" dirty="0"/>
              <a:t>&lt;/body</a:t>
            </a:r>
            <a:r>
              <a:rPr lang="en-US" sz="1600" dirty="0" smtClean="0"/>
              <a:t>&gt;</a:t>
            </a:r>
            <a:endParaRPr lang="en-US" sz="1600" dirty="0"/>
          </a:p>
        </p:txBody>
      </p:sp>
      <p:sp>
        <p:nvSpPr>
          <p:cNvPr id="7" name="Rectangle 6"/>
          <p:cNvSpPr/>
          <p:nvPr/>
        </p:nvSpPr>
        <p:spPr bwMode="auto">
          <a:xfrm>
            <a:off x="3886199" y="2935224"/>
            <a:ext cx="4476751" cy="301752"/>
          </a:xfrm>
          <a:prstGeom prst="rect">
            <a:avLst/>
          </a:prstGeom>
          <a:noFill/>
          <a:ln w="571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600" dirty="0">
              <a:solidFill>
                <a:srgbClr val="FFFFFF">
                  <a:lumMod val="95000"/>
                </a:srgbClr>
              </a:solidFill>
              <a:latin typeface="Consolas" pitchFamily="49" charset="0"/>
              <a:cs typeface="Consolas" pitchFamily="49" charset="0"/>
            </a:endParaRPr>
          </a:p>
        </p:txBody>
      </p:sp>
    </p:spTree>
    <p:extLst>
      <p:ext uri="{BB962C8B-B14F-4D97-AF65-F5344CB8AC3E}">
        <p14:creationId xmlns:p14="http://schemas.microsoft.com/office/powerpoint/2010/main" val="27952001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4" end="1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15" end="1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17" end="1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8" end="1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2" y="228601"/>
            <a:ext cx="11149013" cy="609398"/>
          </a:xfrm>
        </p:spPr>
        <p:txBody>
          <a:bodyPr/>
          <a:lstStyle/>
          <a:p>
            <a:r>
              <a:rPr lang="en-US" dirty="0" smtClean="0"/>
              <a:t>Using the camera to record a video (C#)</a:t>
            </a:r>
            <a:endParaRPr lang="en-US" dirty="0"/>
          </a:p>
        </p:txBody>
      </p:sp>
      <p:sp>
        <p:nvSpPr>
          <p:cNvPr id="5" name="Text Placeholder 2"/>
          <p:cNvSpPr>
            <a:spLocks noGrp="1"/>
          </p:cNvSpPr>
          <p:nvPr>
            <p:ph type="body" sz="quarter" idx="10"/>
          </p:nvPr>
        </p:nvSpPr>
        <p:spPr>
          <a:xfrm>
            <a:off x="915991" y="1314887"/>
            <a:ext cx="10456860" cy="4210383"/>
          </a:xfrm>
        </p:spPr>
        <p:txBody>
          <a:bodyPr/>
          <a:lstStyle/>
          <a:p>
            <a:r>
              <a:rPr lang="en-US" sz="1800" dirty="0" smtClean="0">
                <a:solidFill>
                  <a:srgbClr val="00B050"/>
                </a:solidFill>
              </a:rPr>
              <a:t>// </a:t>
            </a:r>
            <a:r>
              <a:rPr lang="en-US" sz="1800" dirty="0">
                <a:solidFill>
                  <a:srgbClr val="00B050"/>
                </a:solidFill>
              </a:rPr>
              <a:t>Step 1: Invoke the camera capture UI for </a:t>
            </a:r>
            <a:r>
              <a:rPr lang="en-US" sz="1800" dirty="0" smtClean="0">
                <a:solidFill>
                  <a:srgbClr val="00B050"/>
                </a:solidFill>
              </a:rPr>
              <a:t>recording a </a:t>
            </a:r>
            <a:r>
              <a:rPr lang="en-US" sz="1800" dirty="0">
                <a:solidFill>
                  <a:srgbClr val="00B050"/>
                </a:solidFill>
              </a:rPr>
              <a:t>video</a:t>
            </a:r>
          </a:p>
          <a:p>
            <a:r>
              <a:rPr lang="en-US" sz="1800" dirty="0" smtClean="0"/>
              <a:t>CameraCaptureUI </a:t>
            </a:r>
            <a:r>
              <a:rPr lang="en-US" sz="1800" dirty="0"/>
              <a:t>dialog = new CameraCaptureUI();</a:t>
            </a:r>
          </a:p>
          <a:p>
            <a:r>
              <a:rPr lang="en-US" sz="1800" dirty="0" err="1" smtClean="0"/>
              <a:t>dialog.VideoSettings.Format</a:t>
            </a:r>
            <a:r>
              <a:rPr lang="en-US" sz="1800" dirty="0" smtClean="0"/>
              <a:t> </a:t>
            </a:r>
            <a:r>
              <a:rPr lang="en-US" sz="1800" dirty="0"/>
              <a:t>= </a:t>
            </a:r>
            <a:r>
              <a:rPr lang="en-US" sz="1800" dirty="0" err="1" smtClean="0"/>
              <a:t>CameraCaptureUIVideoFormat.Wmv</a:t>
            </a:r>
            <a:r>
              <a:rPr lang="en-US" sz="1800" dirty="0" smtClean="0"/>
              <a:t>;</a:t>
            </a:r>
          </a:p>
          <a:p>
            <a:endParaRPr lang="en-US" sz="1800" dirty="0" smtClean="0"/>
          </a:p>
          <a:p>
            <a:r>
              <a:rPr lang="en-US" sz="1800" dirty="0" err="1" smtClean="0"/>
              <a:t>StorageFile</a:t>
            </a:r>
            <a:r>
              <a:rPr lang="en-US" sz="1800" dirty="0" smtClean="0"/>
              <a:t> </a:t>
            </a:r>
            <a:r>
              <a:rPr lang="en-US" sz="1800" dirty="0"/>
              <a:t>file = </a:t>
            </a:r>
            <a:r>
              <a:rPr lang="en-US" sz="1800" dirty="0" smtClean="0"/>
              <a:t>await </a:t>
            </a:r>
            <a:r>
              <a:rPr lang="en-US" sz="1800" dirty="0" err="1"/>
              <a:t>dialog.CaptureFileAsync</a:t>
            </a:r>
            <a:r>
              <a:rPr lang="en-US" sz="1800" dirty="0"/>
              <a:t>(</a:t>
            </a:r>
            <a:r>
              <a:rPr lang="en-US" sz="1800" dirty="0" err="1"/>
              <a:t>CameraCaptureUIMode.Video</a:t>
            </a:r>
            <a:r>
              <a:rPr lang="en-US" sz="1800" dirty="0"/>
              <a:t>);</a:t>
            </a:r>
          </a:p>
          <a:p>
            <a:endParaRPr lang="en-US" sz="1800" dirty="0" smtClean="0"/>
          </a:p>
          <a:p>
            <a:r>
              <a:rPr lang="en-US" sz="1800" dirty="0" smtClean="0"/>
              <a:t>if </a:t>
            </a:r>
            <a:r>
              <a:rPr lang="en-US" sz="1800" dirty="0"/>
              <a:t>(file != null)</a:t>
            </a:r>
          </a:p>
          <a:p>
            <a:r>
              <a:rPr lang="en-US" sz="1800" dirty="0" smtClean="0"/>
              <a:t>{</a:t>
            </a:r>
          </a:p>
          <a:p>
            <a:r>
              <a:rPr lang="en-US" sz="1800" dirty="0" smtClean="0">
                <a:solidFill>
                  <a:srgbClr val="00B050"/>
                </a:solidFill>
              </a:rPr>
              <a:t>	// </a:t>
            </a:r>
            <a:r>
              <a:rPr lang="en-US" sz="1800" dirty="0">
                <a:solidFill>
                  <a:srgbClr val="00B050"/>
                </a:solidFill>
              </a:rPr>
              <a:t>Step 2: Display the video</a:t>
            </a:r>
          </a:p>
          <a:p>
            <a:r>
              <a:rPr lang="en-US" sz="1800" dirty="0" smtClean="0"/>
              <a:t>      </a:t>
            </a:r>
            <a:r>
              <a:rPr lang="en-US" sz="1800" dirty="0" err="1" smtClean="0"/>
              <a:t>IRandomAccessStream</a:t>
            </a:r>
            <a:r>
              <a:rPr lang="en-US" sz="1800" dirty="0" smtClean="0"/>
              <a:t> </a:t>
            </a:r>
            <a:r>
              <a:rPr lang="en-US" sz="1800" dirty="0" err="1"/>
              <a:t>fileStream</a:t>
            </a:r>
            <a:r>
              <a:rPr lang="en-US" sz="1800" dirty="0"/>
              <a:t> = await </a:t>
            </a:r>
            <a:endParaRPr lang="en-US" sz="1800" dirty="0" smtClean="0"/>
          </a:p>
          <a:p>
            <a:r>
              <a:rPr lang="en-US" sz="1800" dirty="0" smtClean="0"/>
              <a:t>      </a:t>
            </a:r>
            <a:r>
              <a:rPr lang="en-US" sz="1800" dirty="0" err="1" smtClean="0"/>
              <a:t>file.OpenAsync</a:t>
            </a:r>
            <a:r>
              <a:rPr lang="en-US" sz="1800" dirty="0" smtClean="0"/>
              <a:t>(</a:t>
            </a:r>
            <a:r>
              <a:rPr lang="en-US" sz="1800" dirty="0" err="1" smtClean="0"/>
              <a:t>Windows.Storage.FileAccessMode.Read</a:t>
            </a:r>
            <a:r>
              <a:rPr lang="en-US" sz="1800" dirty="0"/>
              <a:t>);</a:t>
            </a:r>
          </a:p>
          <a:p>
            <a:r>
              <a:rPr lang="en-US" sz="1800" dirty="0" smtClean="0"/>
              <a:t>      Scenario1Video.SetSource(</a:t>
            </a:r>
            <a:r>
              <a:rPr lang="en-US" sz="1800" dirty="0" err="1" smtClean="0"/>
              <a:t>fileStream</a:t>
            </a:r>
            <a:r>
              <a:rPr lang="en-US" sz="1800" dirty="0"/>
              <a:t>, </a:t>
            </a:r>
            <a:r>
              <a:rPr lang="en-US" sz="1800" dirty="0" err="1" smtClean="0"/>
              <a:t>file.FileType</a:t>
            </a:r>
            <a:r>
              <a:rPr lang="en-US" sz="1800" dirty="0" smtClean="0"/>
              <a:t>);</a:t>
            </a:r>
            <a:endParaRPr lang="en-US" sz="1800" dirty="0"/>
          </a:p>
          <a:p>
            <a:r>
              <a:rPr lang="en-US" sz="1800" dirty="0" smtClean="0"/>
              <a:t>}</a:t>
            </a:r>
            <a:endParaRPr lang="en-US" sz="1800" dirty="0"/>
          </a:p>
          <a:p>
            <a:endParaRPr lang="en-US" sz="1800" dirty="0"/>
          </a:p>
        </p:txBody>
      </p:sp>
    </p:spTree>
    <p:extLst>
      <p:ext uri="{BB962C8B-B14F-4D97-AF65-F5344CB8AC3E}">
        <p14:creationId xmlns:p14="http://schemas.microsoft.com/office/powerpoint/2010/main" val="317372424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1911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00" dirty="0" smtClean="0">
              <a:gradFill>
                <a:gsLst>
                  <a:gs pos="0">
                    <a:srgbClr val="FFFFFF"/>
                  </a:gs>
                  <a:gs pos="86000">
                    <a:srgbClr val="FFFFFF"/>
                  </a:gs>
                </a:gsLst>
                <a:lin ang="5400000" scaled="0"/>
              </a:gradFill>
            </a:endParaRPr>
          </a:p>
        </p:txBody>
      </p:sp>
      <p:sp>
        <p:nvSpPr>
          <p:cNvPr id="5" name="Content Placeholder 2"/>
          <p:cNvSpPr txBox="1">
            <a:spLocks/>
          </p:cNvSpPr>
          <p:nvPr/>
        </p:nvSpPr>
        <p:spPr>
          <a:xfrm>
            <a:off x="489616" y="3829088"/>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00" dirty="0" smtClean="0">
              <a:gradFill>
                <a:gsLst>
                  <a:gs pos="0">
                    <a:srgbClr val="FFFFFF"/>
                  </a:gs>
                  <a:gs pos="86000">
                    <a:srgbClr val="FFFFFF"/>
                  </a:gs>
                </a:gsLst>
                <a:lin ang="5400000" scaled="0"/>
              </a:gradFill>
            </a:endParaRPr>
          </a:p>
        </p:txBody>
      </p:sp>
      <p:sp>
        <p:nvSpPr>
          <p:cNvPr id="8" name="Rectangle 7"/>
          <p:cNvSpPr/>
          <p:nvPr/>
        </p:nvSpPr>
        <p:spPr>
          <a:xfrm>
            <a:off x="489616" y="1630213"/>
            <a:ext cx="9968834" cy="4770537"/>
          </a:xfrm>
          <a:prstGeom prst="rect">
            <a:avLst/>
          </a:prstGeom>
        </p:spPr>
        <p:txBody>
          <a:bodyPr wrap="square">
            <a:spAutoFit/>
          </a:bodyPr>
          <a:lstStyle/>
          <a:p>
            <a:pPr marL="460375" indent="-460375">
              <a:lnSpc>
                <a:spcPct val="90000"/>
              </a:lnSpc>
              <a:spcBef>
                <a:spcPct val="20000"/>
              </a:spcBef>
              <a:buSzPct val="90000"/>
              <a:buFont typeface="Arial" pitchFamily="34" charset="0"/>
              <a:buChar char="•"/>
            </a:pPr>
            <a:r>
              <a:rPr lang="en-US" sz="3200" dirty="0" smtClean="0">
                <a:gradFill>
                  <a:gsLst>
                    <a:gs pos="0">
                      <a:srgbClr val="FFFFFF"/>
                    </a:gs>
                    <a:gs pos="86000">
                      <a:srgbClr val="FFFFFF"/>
                    </a:gs>
                  </a:gsLst>
                  <a:lin ang="5400000" scaled="0"/>
                </a:gradFill>
              </a:rPr>
              <a:t>Specify ‘quality</a:t>
            </a:r>
            <a:r>
              <a:rPr lang="en-US" sz="3200" dirty="0">
                <a:gradFill>
                  <a:gsLst>
                    <a:gs pos="0">
                      <a:srgbClr val="FFFFFF"/>
                    </a:gs>
                    <a:gs pos="86000">
                      <a:srgbClr val="FFFFFF"/>
                    </a:gs>
                  </a:gsLst>
                  <a:lin ang="5400000" scaled="0"/>
                </a:gradFill>
              </a:rPr>
              <a:t>’ for photos and videos</a:t>
            </a:r>
          </a:p>
          <a:p>
            <a:pPr marL="460375" lvl="0" indent="-460375">
              <a:lnSpc>
                <a:spcPct val="90000"/>
              </a:lnSpc>
              <a:spcBef>
                <a:spcPct val="20000"/>
              </a:spcBef>
              <a:buSzPct val="90000"/>
              <a:buFont typeface="Arial" pitchFamily="34" charset="0"/>
              <a:buChar char="•"/>
            </a:pPr>
            <a:r>
              <a:rPr lang="en-US" sz="3200" dirty="0" smtClean="0">
                <a:gradFill>
                  <a:gsLst>
                    <a:gs pos="0">
                      <a:srgbClr val="FFFFFF"/>
                    </a:gs>
                    <a:gs pos="86000">
                      <a:srgbClr val="FFFFFF"/>
                    </a:gs>
                  </a:gsLst>
                  <a:lin ang="5400000" scaled="0"/>
                </a:gradFill>
              </a:rPr>
              <a:t>Limit time on returned video</a:t>
            </a:r>
          </a:p>
          <a:p>
            <a:pPr marL="460375" lvl="0" indent="-460375">
              <a:lnSpc>
                <a:spcPct val="90000"/>
              </a:lnSpc>
              <a:spcBef>
                <a:spcPct val="20000"/>
              </a:spcBef>
              <a:buSzPct val="90000"/>
              <a:buFont typeface="Arial" pitchFamily="34" charset="0"/>
              <a:buChar char="•"/>
            </a:pPr>
            <a:r>
              <a:rPr lang="en-US" sz="3200" dirty="0" smtClean="0">
                <a:gradFill>
                  <a:gsLst>
                    <a:gs pos="0">
                      <a:srgbClr val="FFFFFF"/>
                    </a:gs>
                    <a:gs pos="86000">
                      <a:srgbClr val="FFFFFF"/>
                    </a:gs>
                  </a:gsLst>
                  <a:lin ang="5400000" scaled="0"/>
                </a:gradFill>
              </a:rPr>
              <a:t>Fix aspect ratio or size for photos </a:t>
            </a:r>
          </a:p>
          <a:p>
            <a:pPr lvl="0">
              <a:lnSpc>
                <a:spcPct val="90000"/>
              </a:lnSpc>
              <a:spcBef>
                <a:spcPct val="20000"/>
              </a:spcBef>
              <a:buSzPct val="90000"/>
            </a:pPr>
            <a:endParaRPr lang="en-US" sz="3200" dirty="0">
              <a:gradFill>
                <a:gsLst>
                  <a:gs pos="0">
                    <a:srgbClr val="FFFFFF"/>
                  </a:gs>
                  <a:gs pos="86000">
                    <a:srgbClr val="FFFFFF"/>
                  </a:gs>
                </a:gsLst>
                <a:lin ang="5400000" scaled="0"/>
              </a:gradFill>
            </a:endParaRPr>
          </a:p>
          <a:p>
            <a:pPr lvl="0">
              <a:lnSpc>
                <a:spcPct val="90000"/>
              </a:lnSpc>
              <a:spcBef>
                <a:spcPct val="20000"/>
              </a:spcBef>
              <a:buSzPct val="90000"/>
            </a:pPr>
            <a:r>
              <a:rPr lang="en-US" sz="3200" dirty="0" smtClean="0">
                <a:gradFill>
                  <a:gsLst>
                    <a:gs pos="0">
                      <a:srgbClr val="FFFFFF"/>
                    </a:gs>
                    <a:gs pos="86000">
                      <a:srgbClr val="FFFFFF"/>
                    </a:gs>
                  </a:gsLst>
                  <a:lin ang="5400000" scaled="0"/>
                </a:gradFill>
                <a:latin typeface="Segoe UI Semibold"/>
              </a:rPr>
              <a:t>Users can:</a:t>
            </a:r>
            <a:endParaRPr lang="en-US" sz="3200" dirty="0">
              <a:gradFill>
                <a:gsLst>
                  <a:gs pos="0">
                    <a:srgbClr val="FFFFFF"/>
                  </a:gs>
                  <a:gs pos="86000">
                    <a:srgbClr val="FFFFFF"/>
                  </a:gs>
                </a:gsLst>
                <a:lin ang="5400000" scaled="0"/>
              </a:gradFill>
              <a:latin typeface="Segoe UI Semibold"/>
            </a:endParaRPr>
          </a:p>
          <a:p>
            <a:pPr marL="460375" lvl="0" indent="-460375">
              <a:lnSpc>
                <a:spcPct val="90000"/>
              </a:lnSpc>
              <a:spcBef>
                <a:spcPct val="20000"/>
              </a:spcBef>
              <a:buSzPct val="90000"/>
              <a:buFont typeface="Arial" pitchFamily="34" charset="0"/>
              <a:buChar char="•"/>
            </a:pPr>
            <a:r>
              <a:rPr lang="en-US" sz="3200" dirty="0">
                <a:gradFill>
                  <a:gsLst>
                    <a:gs pos="0">
                      <a:srgbClr val="FFFFFF"/>
                    </a:gs>
                    <a:gs pos="86000">
                      <a:srgbClr val="FFFFFF"/>
                    </a:gs>
                  </a:gsLst>
                  <a:lin ang="5400000" scaled="0"/>
                </a:gradFill>
              </a:rPr>
              <a:t>C</a:t>
            </a:r>
            <a:r>
              <a:rPr lang="en-US" sz="3200" dirty="0" smtClean="0">
                <a:gradFill>
                  <a:gsLst>
                    <a:gs pos="0">
                      <a:srgbClr val="FFFFFF"/>
                    </a:gs>
                    <a:gs pos="86000">
                      <a:srgbClr val="FFFFFF"/>
                    </a:gs>
                  </a:gsLst>
                  <a:lin ang="5400000" scaled="0"/>
                </a:gradFill>
              </a:rPr>
              <a:t>ycle through cameras</a:t>
            </a:r>
            <a:endParaRPr lang="en-US" sz="3200" dirty="0">
              <a:gradFill>
                <a:gsLst>
                  <a:gs pos="0">
                    <a:srgbClr val="FFFFFF"/>
                  </a:gs>
                  <a:gs pos="86000">
                    <a:srgbClr val="FFFFFF"/>
                  </a:gs>
                </a:gsLst>
                <a:lin ang="5400000" scaled="0"/>
              </a:gradFill>
            </a:endParaRPr>
          </a:p>
          <a:p>
            <a:pPr marL="460375" lvl="0" indent="-460375">
              <a:lnSpc>
                <a:spcPct val="90000"/>
              </a:lnSpc>
              <a:spcBef>
                <a:spcPct val="20000"/>
              </a:spcBef>
              <a:buSzPct val="90000"/>
              <a:buFont typeface="Arial" pitchFamily="34" charset="0"/>
              <a:buChar char="•"/>
            </a:pPr>
            <a:r>
              <a:rPr lang="en-US" sz="3200" dirty="0" smtClean="0">
                <a:gradFill>
                  <a:gsLst>
                    <a:gs pos="0">
                      <a:srgbClr val="FFFFFF"/>
                    </a:gs>
                    <a:gs pos="86000">
                      <a:srgbClr val="FFFFFF"/>
                    </a:gs>
                  </a:gsLst>
                  <a:lin ang="5400000" scaled="0"/>
                </a:gradFill>
              </a:rPr>
              <a:t>Turn on a timer for capture </a:t>
            </a:r>
          </a:p>
          <a:p>
            <a:pPr marL="460375" lvl="0" indent="-460375">
              <a:lnSpc>
                <a:spcPct val="90000"/>
              </a:lnSpc>
              <a:spcBef>
                <a:spcPct val="20000"/>
              </a:spcBef>
              <a:buSzPct val="90000"/>
              <a:buFont typeface="Arial" pitchFamily="34" charset="0"/>
              <a:buChar char="•"/>
            </a:pPr>
            <a:r>
              <a:rPr lang="en-US" sz="3200" dirty="0" smtClean="0">
                <a:gradFill>
                  <a:gsLst>
                    <a:gs pos="0">
                      <a:srgbClr val="FFFFFF"/>
                    </a:gs>
                    <a:gs pos="86000">
                      <a:srgbClr val="FFFFFF"/>
                    </a:gs>
                  </a:gsLst>
                  <a:lin ang="5400000" scaled="0"/>
                </a:gradFill>
              </a:rPr>
              <a:t>Adjust camera settings. Users benefit from IHV customized settings, if available.                   </a:t>
            </a:r>
            <a:endParaRPr lang="en-US" sz="3200" dirty="0">
              <a:gradFill>
                <a:gsLst>
                  <a:gs pos="0">
                    <a:srgbClr val="FFFFFF"/>
                  </a:gs>
                  <a:gs pos="86000">
                    <a:srgbClr val="FFFFFF"/>
                  </a:gs>
                </a:gsLst>
                <a:lin ang="5400000" scaled="0"/>
              </a:gradFill>
            </a:endParaRPr>
          </a:p>
        </p:txBody>
      </p:sp>
      <p:sp>
        <p:nvSpPr>
          <p:cNvPr id="7" name="Title 1"/>
          <p:cNvSpPr txBox="1">
            <a:spLocks/>
          </p:cNvSpPr>
          <p:nvPr/>
        </p:nvSpPr>
        <p:spPr>
          <a:xfrm>
            <a:off x="519112" y="228600"/>
            <a:ext cx="11149013" cy="160659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000" dirty="0" smtClean="0">
                <a:gradFill flip="none" rotWithShape="1">
                  <a:gsLst>
                    <a:gs pos="0">
                      <a:srgbClr val="FFFFFF"/>
                    </a:gs>
                    <a:gs pos="86000">
                      <a:srgbClr val="FFFFFF"/>
                    </a:gs>
                  </a:gsLst>
                  <a:lin ang="5400000" scaled="0"/>
                  <a:tileRect/>
                </a:gradFill>
              </a:rPr>
              <a:t>Camera Capture UI</a:t>
            </a:r>
            <a:br>
              <a:rPr lang="en-US" sz="4000" dirty="0" smtClean="0">
                <a:gradFill flip="none" rotWithShape="1">
                  <a:gsLst>
                    <a:gs pos="0">
                      <a:srgbClr val="FFFFFF"/>
                    </a:gs>
                    <a:gs pos="86000">
                      <a:srgbClr val="FFFFFF"/>
                    </a:gs>
                  </a:gsLst>
                  <a:lin ang="5400000" scaled="0"/>
                  <a:tileRect/>
                </a:gradFill>
              </a:rPr>
            </a:br>
            <a:r>
              <a:rPr lang="en-US" sz="3200" dirty="0" smtClean="0">
                <a:gradFill flip="none" rotWithShape="1">
                  <a:gsLst>
                    <a:gs pos="0">
                      <a:srgbClr val="FFFFFF"/>
                    </a:gs>
                    <a:gs pos="86000">
                      <a:srgbClr val="FFFFFF"/>
                    </a:gs>
                  </a:gsLst>
                  <a:lin ang="5400000" scaled="0"/>
                  <a:tileRect/>
                </a:gradFill>
                <a:latin typeface="Segoe UI Light"/>
              </a:rPr>
              <a:t>What else can you do?</a:t>
            </a:r>
            <a:r>
              <a:rPr lang="en-US" sz="4000" dirty="0" smtClean="0">
                <a:gradFill flip="none" rotWithShape="1">
                  <a:gsLst>
                    <a:gs pos="0">
                      <a:srgbClr val="FFFFFF"/>
                    </a:gs>
                    <a:gs pos="86000">
                      <a:srgbClr val="FFFFFF"/>
                    </a:gs>
                  </a:gsLst>
                  <a:lin ang="5400000" scaled="0"/>
                  <a:tileRect/>
                </a:gradFill>
              </a:rPr>
              <a:t/>
            </a:r>
            <a:br>
              <a:rPr lang="en-US" sz="4000" dirty="0" smtClean="0">
                <a:gradFill flip="none" rotWithShape="1">
                  <a:gsLst>
                    <a:gs pos="0">
                      <a:srgbClr val="FFFFFF"/>
                    </a:gs>
                    <a:gs pos="86000">
                      <a:srgbClr val="FFFFFF"/>
                    </a:gs>
                  </a:gsLst>
                  <a:lin ang="5400000" scaled="0"/>
                  <a:tileRect/>
                </a:gradFill>
              </a:rPr>
            </a:br>
            <a:endParaRPr lang="en-US" dirty="0"/>
          </a:p>
        </p:txBody>
      </p:sp>
    </p:spTree>
    <p:extLst>
      <p:ext uri="{BB962C8B-B14F-4D97-AF65-F5344CB8AC3E}">
        <p14:creationId xmlns:p14="http://schemas.microsoft.com/office/powerpoint/2010/main" val="179728735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823713" y="1766686"/>
            <a:ext cx="2336192" cy="599221"/>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smtClean="0">
                <a:solidFill>
                  <a:schemeClr val="tx1"/>
                </a:solidFill>
                <a:latin typeface="Segoe UI Light" pitchFamily="34" charset="0"/>
              </a:rPr>
              <a:t>Capture.</a:t>
            </a:r>
            <a:endParaRPr lang="en-US" sz="1900" b="1" dirty="0">
              <a:solidFill>
                <a:srgbClr val="FF0000"/>
              </a:solidFill>
              <a:latin typeface="Segoe UI Light" pitchFamily="34" charset="0"/>
            </a:endParaRPr>
          </a:p>
        </p:txBody>
      </p:sp>
      <p:sp>
        <p:nvSpPr>
          <p:cNvPr id="29" name="Rectangle 28"/>
          <p:cNvSpPr/>
          <p:nvPr/>
        </p:nvSpPr>
        <p:spPr bwMode="auto">
          <a:xfrm>
            <a:off x="304722" y="1746366"/>
            <a:ext cx="2336192" cy="6395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solidFill>
              </a:rPr>
              <a:t>Windows.Media</a:t>
            </a:r>
            <a:r>
              <a:rPr lang="en-US" sz="2200" dirty="0" smtClean="0">
                <a:gradFill>
                  <a:gsLst>
                    <a:gs pos="0">
                      <a:schemeClr val="tx1"/>
                    </a:gs>
                    <a:gs pos="100000">
                      <a:schemeClr val="tx1"/>
                    </a:gs>
                  </a:gsLst>
                  <a:lin ang="5400000" scaled="0"/>
                </a:gradFill>
              </a:rPr>
              <a:t>.</a:t>
            </a:r>
            <a:endParaRPr lang="en-US" sz="2200" dirty="0">
              <a:gradFill>
                <a:gsLst>
                  <a:gs pos="0">
                    <a:schemeClr val="tx1"/>
                  </a:gs>
                  <a:gs pos="100000">
                    <a:schemeClr val="tx1"/>
                  </a:gs>
                </a:gsLst>
                <a:lin ang="5400000" scaled="0"/>
              </a:gradFill>
            </a:endParaRPr>
          </a:p>
        </p:txBody>
      </p:sp>
      <p:grpSp>
        <p:nvGrpSpPr>
          <p:cNvPr id="30" name="Group 29"/>
          <p:cNvGrpSpPr/>
          <p:nvPr/>
        </p:nvGrpSpPr>
        <p:grpSpPr>
          <a:xfrm>
            <a:off x="5383398" y="1376786"/>
            <a:ext cx="6717162" cy="643681"/>
            <a:chOff x="2939111" y="2012940"/>
            <a:chExt cx="6702290" cy="643681"/>
          </a:xfrm>
        </p:grpSpPr>
        <p:sp>
          <p:nvSpPr>
            <p:cNvPr id="31" name="Rectangle 30"/>
            <p:cNvSpPr/>
            <p:nvPr/>
          </p:nvSpPr>
          <p:spPr>
            <a:xfrm>
              <a:off x="2939111" y="2057400"/>
              <a:ext cx="2331019"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smtClean="0">
                  <a:solidFill>
                    <a:schemeClr val="tx1"/>
                  </a:solidFill>
                  <a:latin typeface="Segoe UI Light" pitchFamily="34" charset="0"/>
                </a:rPr>
                <a:t>CameraCaptureUI</a:t>
              </a:r>
              <a:endParaRPr lang="en-US" sz="1900" b="1" dirty="0">
                <a:solidFill>
                  <a:schemeClr val="tx1"/>
                </a:solidFill>
                <a:latin typeface="Segoe UI Light" pitchFamily="34" charset="0"/>
              </a:endParaRPr>
            </a:p>
          </p:txBody>
        </p:sp>
        <p:sp>
          <p:nvSpPr>
            <p:cNvPr id="32" name="TextBox 31"/>
            <p:cNvSpPr txBox="1"/>
            <p:nvPr/>
          </p:nvSpPr>
          <p:spPr>
            <a:xfrm>
              <a:off x="5371479" y="2012940"/>
              <a:ext cx="4269922" cy="415300"/>
            </a:xfrm>
            <a:prstGeom prst="rect">
              <a:avLst/>
            </a:prstGeom>
            <a:noFill/>
          </p:spPr>
          <p:txBody>
            <a:bodyPr wrap="square" lIns="121725" tIns="60862" rIns="121725" bIns="60862" rtlCol="0">
              <a:spAutoFit/>
            </a:bodyPr>
            <a:lstStyle/>
            <a:p>
              <a:endParaRPr lang="en-US" sz="1900" dirty="0">
                <a:latin typeface="Segoe UI Light" pitchFamily="34" charset="0"/>
              </a:endParaRPr>
            </a:p>
          </p:txBody>
        </p:sp>
      </p:grpSp>
      <p:sp>
        <p:nvSpPr>
          <p:cNvPr id="34" name="Rectangle 33"/>
          <p:cNvSpPr/>
          <p:nvPr/>
        </p:nvSpPr>
        <p:spPr>
          <a:xfrm>
            <a:off x="5383398" y="2126820"/>
            <a:ext cx="2336192"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smtClean="0">
                <a:solidFill>
                  <a:schemeClr val="tx1"/>
                </a:solidFill>
                <a:latin typeface="Segoe UI Light" pitchFamily="34" charset="0"/>
              </a:rPr>
              <a:t>Media Capture</a:t>
            </a:r>
            <a:endParaRPr lang="en-US" sz="1900" b="1" dirty="0">
              <a:solidFill>
                <a:schemeClr val="tx1"/>
              </a:solidFill>
              <a:latin typeface="Segoe UI Light" pitchFamily="34" charset="0"/>
            </a:endParaRPr>
          </a:p>
        </p:txBody>
      </p:sp>
      <p:sp>
        <p:nvSpPr>
          <p:cNvPr id="2" name="Title 1"/>
          <p:cNvSpPr>
            <a:spLocks noGrp="1"/>
          </p:cNvSpPr>
          <p:nvPr>
            <p:ph type="title"/>
          </p:nvPr>
        </p:nvSpPr>
        <p:spPr>
          <a:xfrm>
            <a:off x="519112" y="228600"/>
            <a:ext cx="11149013" cy="1606594"/>
          </a:xfrm>
        </p:spPr>
        <p:txBody>
          <a:bodyPr/>
          <a:lstStyle/>
          <a:p>
            <a:r>
              <a:rPr lang="en-US" sz="4000" dirty="0" smtClean="0">
                <a:gradFill flip="none" rotWithShape="1">
                  <a:gsLst>
                    <a:gs pos="0">
                      <a:srgbClr val="FFFFFF"/>
                    </a:gs>
                    <a:gs pos="86000">
                      <a:srgbClr val="FFFFFF"/>
                    </a:gs>
                  </a:gsLst>
                  <a:lin ang="5400000" scaled="0"/>
                  <a:tileRect/>
                </a:gradFill>
              </a:rPr>
              <a:t>Windows.Media.Capture Namespace</a:t>
            </a:r>
            <a:r>
              <a:rPr lang="en-US" sz="4000" dirty="0">
                <a:gradFill flip="none" rotWithShape="1">
                  <a:gsLst>
                    <a:gs pos="0">
                      <a:srgbClr val="FFFFFF"/>
                    </a:gs>
                    <a:gs pos="86000">
                      <a:srgbClr val="FFFFFF"/>
                    </a:gs>
                  </a:gsLst>
                  <a:lin ang="5400000" scaled="0"/>
                  <a:tileRect/>
                </a:gradFill>
              </a:rPr>
              <a:t/>
            </a:r>
            <a:br>
              <a:rPr lang="en-US" sz="4000" dirty="0">
                <a:gradFill flip="none" rotWithShape="1">
                  <a:gsLst>
                    <a:gs pos="0">
                      <a:srgbClr val="FFFFFF"/>
                    </a:gs>
                    <a:gs pos="86000">
                      <a:srgbClr val="FFFFFF"/>
                    </a:gs>
                  </a:gsLst>
                  <a:lin ang="5400000" scaled="0"/>
                  <a:tileRect/>
                </a:gradFill>
              </a:rPr>
            </a:br>
            <a:r>
              <a:rPr lang="en-US" sz="3200" dirty="0" smtClean="0">
                <a:gradFill flip="none" rotWithShape="1">
                  <a:gsLst>
                    <a:gs pos="0">
                      <a:srgbClr val="FFFFFF"/>
                    </a:gs>
                    <a:gs pos="86000">
                      <a:srgbClr val="FFFFFF"/>
                    </a:gs>
                  </a:gsLst>
                  <a:lin ang="5400000" scaled="0"/>
                  <a:tileRect/>
                </a:gradFill>
                <a:latin typeface="Segoe UI Light"/>
              </a:rPr>
              <a:t>Recap</a:t>
            </a:r>
            <a:r>
              <a:rPr lang="en-US" sz="4000" dirty="0">
                <a:gradFill flip="none" rotWithShape="1">
                  <a:gsLst>
                    <a:gs pos="0">
                      <a:srgbClr val="FFFFFF"/>
                    </a:gs>
                    <a:gs pos="86000">
                      <a:srgbClr val="FFFFFF"/>
                    </a:gs>
                  </a:gsLst>
                  <a:lin ang="5400000" scaled="0"/>
                  <a:tileRect/>
                </a:gradFill>
              </a:rPr>
              <a:t/>
            </a:r>
            <a:br>
              <a:rPr lang="en-US" sz="4000" dirty="0">
                <a:gradFill flip="none" rotWithShape="1">
                  <a:gsLst>
                    <a:gs pos="0">
                      <a:srgbClr val="FFFFFF"/>
                    </a:gs>
                    <a:gs pos="86000">
                      <a:srgbClr val="FFFFFF"/>
                    </a:gs>
                  </a:gsLst>
                  <a:lin ang="5400000" scaled="0"/>
                  <a:tileRect/>
                </a:gradFill>
              </a:rPr>
            </a:br>
            <a:endParaRPr lang="en-US" dirty="0"/>
          </a:p>
        </p:txBody>
      </p:sp>
      <p:sp>
        <p:nvSpPr>
          <p:cNvPr id="3" name="Rectangle 2"/>
          <p:cNvSpPr/>
          <p:nvPr/>
        </p:nvSpPr>
        <p:spPr>
          <a:xfrm>
            <a:off x="327774" y="2618354"/>
            <a:ext cx="10645026" cy="3785652"/>
          </a:xfrm>
          <a:prstGeom prst="rect">
            <a:avLst/>
          </a:prstGeom>
        </p:spPr>
        <p:txBody>
          <a:bodyPr wrap="square">
            <a:spAutoFit/>
          </a:bodyPr>
          <a:lstStyle/>
          <a:p>
            <a:pPr lvl="0">
              <a:lnSpc>
                <a:spcPct val="90000"/>
              </a:lnSpc>
              <a:spcBef>
                <a:spcPct val="20000"/>
              </a:spcBef>
              <a:buSzPct val="90000"/>
            </a:pPr>
            <a:r>
              <a:rPr lang="en-US" sz="3200" dirty="0">
                <a:gradFill>
                  <a:gsLst>
                    <a:gs pos="0">
                      <a:srgbClr val="FFFFFF"/>
                    </a:gs>
                    <a:gs pos="86000">
                      <a:srgbClr val="FFFFFF"/>
                    </a:gs>
                  </a:gsLst>
                  <a:lin ang="5400000" scaled="0"/>
                </a:gradFill>
                <a:latin typeface="Segoe UI Semibold"/>
              </a:rPr>
              <a:t>Camera Capture UI</a:t>
            </a:r>
          </a:p>
          <a:p>
            <a:pPr marL="460375" lvl="0" indent="-460375">
              <a:lnSpc>
                <a:spcPct val="90000"/>
              </a:lnSpc>
              <a:spcBef>
                <a:spcPct val="20000"/>
              </a:spcBef>
              <a:buSzPct val="90000"/>
              <a:buFont typeface="Arial" pitchFamily="34" charset="0"/>
              <a:buChar char="•"/>
            </a:pPr>
            <a:r>
              <a:rPr lang="en-US" sz="3200" dirty="0" smtClean="0">
                <a:gradFill>
                  <a:gsLst>
                    <a:gs pos="0">
                      <a:srgbClr val="FFFFFF"/>
                    </a:gs>
                    <a:gs pos="86000">
                      <a:srgbClr val="FFFFFF"/>
                    </a:gs>
                  </a:gsLst>
                  <a:lin ang="5400000" scaled="0"/>
                </a:gradFill>
              </a:rPr>
              <a:t>Similar </a:t>
            </a:r>
            <a:r>
              <a:rPr lang="en-US" sz="3200" dirty="0">
                <a:gradFill>
                  <a:gsLst>
                    <a:gs pos="0">
                      <a:srgbClr val="FFFFFF"/>
                    </a:gs>
                    <a:gs pos="86000">
                      <a:srgbClr val="FFFFFF"/>
                    </a:gs>
                  </a:gsLst>
                  <a:lin ang="5400000" scaled="0"/>
                </a:gradFill>
              </a:rPr>
              <a:t>to ‘pick’ photos or videos from the file </a:t>
            </a:r>
            <a:r>
              <a:rPr lang="en-US" sz="3200" dirty="0" smtClean="0">
                <a:gradFill>
                  <a:gsLst>
                    <a:gs pos="0">
                      <a:srgbClr val="FFFFFF"/>
                    </a:gs>
                    <a:gs pos="86000">
                      <a:srgbClr val="FFFFFF"/>
                    </a:gs>
                  </a:gsLst>
                  <a:lin ang="5400000" scaled="0"/>
                </a:gradFill>
              </a:rPr>
              <a:t>system</a:t>
            </a:r>
          </a:p>
          <a:p>
            <a:pPr marL="460375" indent="-460375">
              <a:lnSpc>
                <a:spcPct val="90000"/>
              </a:lnSpc>
              <a:spcBef>
                <a:spcPct val="20000"/>
              </a:spcBef>
              <a:buSzPct val="90000"/>
              <a:buFont typeface="Arial" pitchFamily="34" charset="0"/>
              <a:buChar char="•"/>
            </a:pPr>
            <a:r>
              <a:rPr lang="en-US" sz="3200" dirty="0">
                <a:gradFill>
                  <a:gsLst>
                    <a:gs pos="0">
                      <a:srgbClr val="FFFFFF"/>
                    </a:gs>
                    <a:gs pos="86000">
                      <a:srgbClr val="FFFFFF"/>
                    </a:gs>
                  </a:gsLst>
                  <a:lin ang="5400000" scaled="0"/>
                </a:gradFill>
              </a:rPr>
              <a:t>Built-in </a:t>
            </a:r>
            <a:r>
              <a:rPr lang="en-US" sz="3200" dirty="0" smtClean="0">
                <a:gradFill>
                  <a:gsLst>
                    <a:gs pos="0">
                      <a:srgbClr val="FFFFFF"/>
                    </a:gs>
                    <a:gs pos="86000">
                      <a:srgbClr val="FFFFFF"/>
                    </a:gs>
                  </a:gsLst>
                  <a:lin ang="5400000" scaled="0"/>
                </a:gradFill>
              </a:rPr>
              <a:t>camera control with pre-defined </a:t>
            </a:r>
            <a:r>
              <a:rPr lang="en-US" sz="3200" dirty="0">
                <a:gradFill>
                  <a:gsLst>
                    <a:gs pos="0">
                      <a:srgbClr val="FFFFFF"/>
                    </a:gs>
                    <a:gs pos="86000">
                      <a:srgbClr val="FFFFFF"/>
                    </a:gs>
                  </a:gsLst>
                  <a:lin ang="5400000" scaled="0"/>
                </a:gradFill>
              </a:rPr>
              <a:t>user workflow </a:t>
            </a:r>
          </a:p>
          <a:p>
            <a:pPr lvl="0">
              <a:lnSpc>
                <a:spcPct val="90000"/>
              </a:lnSpc>
              <a:spcBef>
                <a:spcPct val="20000"/>
              </a:spcBef>
              <a:buSzPct val="90000"/>
            </a:pPr>
            <a:endParaRPr lang="en-US" sz="3200" dirty="0">
              <a:gradFill>
                <a:gsLst>
                  <a:gs pos="0">
                    <a:srgbClr val="FFFFFF"/>
                  </a:gs>
                  <a:gs pos="86000">
                    <a:srgbClr val="FFFFFF"/>
                  </a:gs>
                </a:gsLst>
                <a:lin ang="5400000" scaled="0"/>
              </a:gradFill>
            </a:endParaRPr>
          </a:p>
          <a:p>
            <a:pPr lvl="0">
              <a:lnSpc>
                <a:spcPct val="90000"/>
              </a:lnSpc>
              <a:spcBef>
                <a:spcPct val="20000"/>
              </a:spcBef>
              <a:buSzPct val="90000"/>
            </a:pPr>
            <a:r>
              <a:rPr lang="en-US" sz="3200" dirty="0">
                <a:gradFill>
                  <a:gsLst>
                    <a:gs pos="0">
                      <a:srgbClr val="FFFFFF"/>
                    </a:gs>
                    <a:gs pos="86000">
                      <a:srgbClr val="FFFFFF"/>
                    </a:gs>
                  </a:gsLst>
                  <a:lin ang="5400000" scaled="0"/>
                </a:gradFill>
                <a:latin typeface="Segoe UI Semibold"/>
              </a:rPr>
              <a:t>Media Capture</a:t>
            </a:r>
          </a:p>
          <a:p>
            <a:pPr marL="460375" lvl="0" indent="-460375">
              <a:lnSpc>
                <a:spcPct val="90000"/>
              </a:lnSpc>
              <a:spcBef>
                <a:spcPct val="20000"/>
              </a:spcBef>
              <a:buSzPct val="90000"/>
              <a:buFont typeface="Arial" pitchFamily="34" charset="0"/>
              <a:buChar char="•"/>
            </a:pPr>
            <a:r>
              <a:rPr lang="en-US" sz="3200" dirty="0">
                <a:gradFill>
                  <a:gsLst>
                    <a:gs pos="0">
                      <a:srgbClr val="FFFFFF"/>
                    </a:gs>
                    <a:gs pos="86000">
                      <a:srgbClr val="FFFFFF"/>
                    </a:gs>
                  </a:gsLst>
                  <a:lin ang="5400000" scaled="0"/>
                </a:gradFill>
              </a:rPr>
              <a:t>You control every pixel on screen </a:t>
            </a:r>
            <a:endParaRPr lang="en-US" sz="3200" dirty="0" smtClean="0">
              <a:gradFill>
                <a:gsLst>
                  <a:gs pos="0">
                    <a:srgbClr val="FFFFFF"/>
                  </a:gs>
                  <a:gs pos="86000">
                    <a:srgbClr val="FFFFFF"/>
                  </a:gs>
                </a:gsLst>
                <a:lin ang="5400000" scaled="0"/>
              </a:gradFill>
            </a:endParaRPr>
          </a:p>
          <a:p>
            <a:pPr marL="460375" lvl="0" indent="-460375">
              <a:lnSpc>
                <a:spcPct val="90000"/>
              </a:lnSpc>
              <a:spcBef>
                <a:spcPct val="20000"/>
              </a:spcBef>
              <a:buSzPct val="90000"/>
              <a:buFont typeface="Arial" pitchFamily="34" charset="0"/>
              <a:buChar char="•"/>
            </a:pPr>
            <a:r>
              <a:rPr lang="en-US" sz="3200" dirty="0" smtClean="0">
                <a:gradFill>
                  <a:gsLst>
                    <a:gs pos="0">
                      <a:srgbClr val="FFFFFF"/>
                    </a:gs>
                    <a:gs pos="86000">
                      <a:srgbClr val="FFFFFF"/>
                    </a:gs>
                  </a:gsLst>
                  <a:lin ang="5400000" scaled="0"/>
                </a:gradFill>
              </a:rPr>
              <a:t>Custom User Experience </a:t>
            </a:r>
            <a:r>
              <a:rPr lang="en-US" sz="3200" dirty="0">
                <a:gradFill>
                  <a:gsLst>
                    <a:gs pos="0">
                      <a:srgbClr val="FFFFFF"/>
                    </a:gs>
                    <a:gs pos="86000">
                      <a:srgbClr val="FFFFFF"/>
                    </a:gs>
                  </a:gsLst>
                  <a:lin ang="5400000" scaled="0"/>
                </a:gradFill>
              </a:rPr>
              <a:t>and </a:t>
            </a:r>
            <a:r>
              <a:rPr lang="en-US" sz="3200" dirty="0" smtClean="0">
                <a:gradFill>
                  <a:gsLst>
                    <a:gs pos="0">
                      <a:srgbClr val="FFFFFF"/>
                    </a:gs>
                    <a:gs pos="86000">
                      <a:srgbClr val="FFFFFF"/>
                    </a:gs>
                  </a:gsLst>
                  <a:lin ang="5400000" scaled="0"/>
                </a:gradFill>
              </a:rPr>
              <a:t>workflow</a:t>
            </a:r>
            <a:endParaRPr lang="en-US" sz="3200"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281261899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631216"/>
          </a:xfrm>
          <a:prstGeom prst="rect">
            <a:avLst/>
          </a:prstGeom>
          <a:noFill/>
        </p:spPr>
        <p:txBody>
          <a:bodyPr wrap="square" rtlCol="0">
            <a:spAutoFit/>
          </a:bodyPr>
          <a:lstStyle/>
          <a:p>
            <a:r>
              <a:rPr lang="en-US" sz="5000" dirty="0" smtClean="0">
                <a:solidFill>
                  <a:srgbClr val="FFFFFF"/>
                </a:solidFill>
                <a:latin typeface="+mj-lt"/>
              </a:rPr>
              <a:t>MEDIA </a:t>
            </a:r>
            <a:r>
              <a:rPr lang="en-US" sz="5000" dirty="0">
                <a:solidFill>
                  <a:srgbClr val="FFFFFF"/>
                </a:solidFill>
                <a:latin typeface="+mj-lt"/>
              </a:rPr>
              <a:t>CAPTURE </a:t>
            </a:r>
            <a:r>
              <a:rPr lang="en-US" sz="5000" dirty="0" smtClean="0">
                <a:solidFill>
                  <a:srgbClr val="FFFFFF"/>
                </a:solidFill>
                <a:latin typeface="+mj-lt"/>
              </a:rPr>
              <a:t>API</a:t>
            </a:r>
            <a:endParaRPr lang="en-US" sz="5000" dirty="0">
              <a:solidFill>
                <a:srgbClr val="FFFFFF"/>
              </a:solidFill>
              <a:latin typeface="+mj-lt"/>
            </a:endParaRPr>
          </a:p>
          <a:p>
            <a:endParaRPr lang="en-US" sz="5000" dirty="0">
              <a:solidFill>
                <a:srgbClr val="FFFFFF"/>
              </a:solidFill>
              <a:latin typeface="+mj-lt"/>
            </a:endParaRPr>
          </a:p>
        </p:txBody>
      </p:sp>
    </p:spTree>
    <p:extLst>
      <p:ext uri="{BB962C8B-B14F-4D97-AF65-F5344CB8AC3E}">
        <p14:creationId xmlns:p14="http://schemas.microsoft.com/office/powerpoint/2010/main" val="63123084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solidFill>
                <a:latin typeface="Segoe UI Light" pitchFamily="34" charset="0"/>
              </a:rPr>
              <a:t>App using </a:t>
            </a:r>
            <a:r>
              <a:rPr lang="en-US" dirty="0" err="1" smtClean="0">
                <a:solidFill>
                  <a:schemeClr val="accent6"/>
                </a:solidFill>
                <a:latin typeface="Segoe UI Light" pitchFamily="34" charset="0"/>
              </a:rPr>
              <a:t>MediaCapture</a:t>
            </a:r>
            <a:endParaRPr lang="en-US" dirty="0">
              <a:solidFill>
                <a:schemeClr val="accent6"/>
              </a:solidFill>
              <a:latin typeface="Segoe UI Light" pitchFamily="34" charset="0"/>
            </a:endParaRPr>
          </a:p>
        </p:txBody>
      </p:sp>
      <p:sp>
        <p:nvSpPr>
          <p:cNvPr id="4" name="Text Placeholder 3"/>
          <p:cNvSpPr>
            <a:spLocks noGrp="1"/>
          </p:cNvSpPr>
          <p:nvPr>
            <p:ph type="body" sz="quarter" idx="10"/>
          </p:nvPr>
        </p:nvSpPr>
        <p:spPr/>
        <p:txBody>
          <a:bodyPr/>
          <a:lstStyle/>
          <a:p>
            <a:r>
              <a:rPr lang="en-US" dirty="0">
                <a:latin typeface="Segoe UI Semibold" pitchFamily="34" charset="0"/>
              </a:rPr>
              <a:t>d</a:t>
            </a:r>
            <a:r>
              <a:rPr lang="en-US" dirty="0" smtClean="0">
                <a:latin typeface="Segoe UI Semibold" pitchFamily="34" charset="0"/>
              </a:rPr>
              <a:t>emo</a:t>
            </a:r>
            <a:endParaRPr lang="en-US" dirty="0">
              <a:latin typeface="Segoe UI Semibold" pitchFamily="34" charset="0"/>
            </a:endParaRPr>
          </a:p>
        </p:txBody>
      </p:sp>
    </p:spTree>
    <p:extLst>
      <p:ext uri="{BB962C8B-B14F-4D97-AF65-F5344CB8AC3E}">
        <p14:creationId xmlns:p14="http://schemas.microsoft.com/office/powerpoint/2010/main" val="38419001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sp>
        <p:nvSpPr>
          <p:cNvPr id="4" name="Rectangle 3"/>
          <p:cNvSpPr/>
          <p:nvPr/>
        </p:nvSpPr>
        <p:spPr>
          <a:xfrm>
            <a:off x="685797" y="1007940"/>
            <a:ext cx="9867901" cy="5507160"/>
          </a:xfrm>
          <a:prstGeom prst="rect">
            <a:avLst/>
          </a:prstGeom>
          <a:solidFill>
            <a:srgbClr val="92D050"/>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rgbClr val="FFFFFF"/>
                </a:solidFill>
              </a:rPr>
              <a:t>&lt;</a:t>
            </a:r>
            <a:r>
              <a:rPr lang="en-US" sz="2000" b="1" dirty="0" err="1" smtClean="0">
                <a:solidFill>
                  <a:srgbClr val="FFFFFF"/>
                </a:solidFill>
              </a:rPr>
              <a:t>Img</a:t>
            </a:r>
            <a:r>
              <a:rPr lang="en-US" sz="2000" b="1" dirty="0" smtClean="0">
                <a:solidFill>
                  <a:srgbClr val="FFFFFF"/>
                </a:solidFill>
              </a:rPr>
              <a:t>&gt;: background picture</a:t>
            </a:r>
          </a:p>
        </p:txBody>
      </p:sp>
      <p:sp>
        <p:nvSpPr>
          <p:cNvPr id="22" name="Rectangle 21"/>
          <p:cNvSpPr/>
          <p:nvPr/>
        </p:nvSpPr>
        <p:spPr>
          <a:xfrm>
            <a:off x="1600198" y="1915279"/>
            <a:ext cx="3848102" cy="3781475"/>
          </a:xfrm>
          <a:prstGeom prst="rect">
            <a:avLst/>
          </a:prstGeom>
          <a:solidFill>
            <a:schemeClr val="accent3">
              <a:lumMod val="60000"/>
              <a:lumOff val="40000"/>
            </a:schemeClr>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rgbClr val="FFFFFF"/>
                </a:solidFill>
              </a:rPr>
              <a:t>&lt;Video&gt;: </a:t>
            </a:r>
            <a:r>
              <a:rPr lang="en-US" sz="2000" b="1" dirty="0" err="1" smtClean="0">
                <a:solidFill>
                  <a:srgbClr val="FFFFFF"/>
                </a:solidFill>
              </a:rPr>
              <a:t>videoplayback</a:t>
            </a:r>
            <a:r>
              <a:rPr lang="en-US" sz="2000" b="1" dirty="0" smtClean="0">
                <a:solidFill>
                  <a:srgbClr val="FFFFFF"/>
                </a:solidFill>
              </a:rPr>
              <a:t> </a:t>
            </a:r>
          </a:p>
        </p:txBody>
      </p:sp>
      <p:sp>
        <p:nvSpPr>
          <p:cNvPr id="23" name="Rectangle 22"/>
          <p:cNvSpPr/>
          <p:nvPr/>
        </p:nvSpPr>
        <p:spPr>
          <a:xfrm>
            <a:off x="1600198" y="2315331"/>
            <a:ext cx="3848102" cy="3381424"/>
          </a:xfrm>
          <a:prstGeom prst="rect">
            <a:avLst/>
          </a:prstGeom>
          <a:solidFill>
            <a:srgbClr val="FFC000"/>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rgbClr val="FFFFFF"/>
                </a:solidFill>
              </a:rPr>
              <a:t>&lt;</a:t>
            </a:r>
            <a:r>
              <a:rPr lang="en-US" sz="2000" b="1" dirty="0" err="1" smtClean="0">
                <a:solidFill>
                  <a:srgbClr val="FFFFFF"/>
                </a:solidFill>
              </a:rPr>
              <a:t>Img</a:t>
            </a:r>
            <a:r>
              <a:rPr lang="en-US" sz="2000" b="1" dirty="0" smtClean="0">
                <a:solidFill>
                  <a:srgbClr val="FFFFFF"/>
                </a:solidFill>
              </a:rPr>
              <a:t>&gt;: photo </a:t>
            </a:r>
          </a:p>
        </p:txBody>
      </p:sp>
      <p:sp>
        <p:nvSpPr>
          <p:cNvPr id="24" name="Rectangle 23"/>
          <p:cNvSpPr/>
          <p:nvPr/>
        </p:nvSpPr>
        <p:spPr>
          <a:xfrm>
            <a:off x="1600198" y="2838450"/>
            <a:ext cx="3848102" cy="2858304"/>
          </a:xfrm>
          <a:prstGeom prst="rect">
            <a:avLst/>
          </a:prstGeom>
          <a:solidFill>
            <a:srgbClr val="00B0F0"/>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rgbClr val="FFFFFF"/>
                </a:solidFill>
              </a:rPr>
              <a:t>&lt;video&gt;: camera </a:t>
            </a:r>
            <a:r>
              <a:rPr lang="en-US" sz="2000" b="1" dirty="0">
                <a:solidFill>
                  <a:srgbClr val="FFFFFF"/>
                </a:solidFill>
              </a:rPr>
              <a:t>f</a:t>
            </a:r>
            <a:r>
              <a:rPr lang="en-US" sz="2000" b="1" dirty="0" smtClean="0">
                <a:solidFill>
                  <a:srgbClr val="FFFFFF"/>
                </a:solidFill>
              </a:rPr>
              <a:t>eed </a:t>
            </a:r>
          </a:p>
        </p:txBody>
      </p:sp>
      <p:sp>
        <p:nvSpPr>
          <p:cNvPr id="25" name="Rectangle 24"/>
          <p:cNvSpPr/>
          <p:nvPr/>
        </p:nvSpPr>
        <p:spPr>
          <a:xfrm>
            <a:off x="8362950" y="1237747"/>
            <a:ext cx="1181102" cy="343101"/>
          </a:xfrm>
          <a:prstGeom prst="rect">
            <a:avLst/>
          </a:prstGeom>
          <a:solidFill>
            <a:schemeClr val="bg2"/>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rgbClr val="FFFFFF"/>
                </a:solidFill>
              </a:rPr>
              <a:t>Shutter</a:t>
            </a:r>
          </a:p>
        </p:txBody>
      </p:sp>
      <p:sp>
        <p:nvSpPr>
          <p:cNvPr id="26" name="Rectangle 25"/>
          <p:cNvSpPr/>
          <p:nvPr/>
        </p:nvSpPr>
        <p:spPr>
          <a:xfrm>
            <a:off x="6896100" y="3738840"/>
            <a:ext cx="1181102" cy="343101"/>
          </a:xfrm>
          <a:prstGeom prst="rect">
            <a:avLst/>
          </a:prstGeom>
          <a:solidFill>
            <a:schemeClr val="bg2"/>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rgbClr val="FFFFFF"/>
                </a:solidFill>
              </a:rPr>
              <a:t>Left</a:t>
            </a:r>
          </a:p>
        </p:txBody>
      </p:sp>
      <p:sp>
        <p:nvSpPr>
          <p:cNvPr id="27" name="Rectangle 26"/>
          <p:cNvSpPr/>
          <p:nvPr/>
        </p:nvSpPr>
        <p:spPr>
          <a:xfrm>
            <a:off x="8515350" y="3748564"/>
            <a:ext cx="1181102" cy="343101"/>
          </a:xfrm>
          <a:prstGeom prst="rect">
            <a:avLst/>
          </a:prstGeom>
          <a:solidFill>
            <a:schemeClr val="bg2"/>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rgbClr val="FFFFFF"/>
                </a:solidFill>
              </a:rPr>
              <a:t>Right</a:t>
            </a:r>
          </a:p>
        </p:txBody>
      </p:sp>
      <p:sp>
        <p:nvSpPr>
          <p:cNvPr id="29" name="Rectangle 28"/>
          <p:cNvSpPr/>
          <p:nvPr/>
        </p:nvSpPr>
        <p:spPr>
          <a:xfrm>
            <a:off x="7772399" y="2906483"/>
            <a:ext cx="1181102" cy="343101"/>
          </a:xfrm>
          <a:prstGeom prst="rect">
            <a:avLst/>
          </a:prstGeom>
          <a:solidFill>
            <a:schemeClr val="bg2"/>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rgbClr val="FFFFFF"/>
                </a:solidFill>
              </a:rPr>
              <a:t>Mode</a:t>
            </a:r>
          </a:p>
        </p:txBody>
      </p:sp>
    </p:spTree>
    <p:extLst>
      <p:ext uri="{BB962C8B-B14F-4D97-AF65-F5344CB8AC3E}">
        <p14:creationId xmlns:p14="http://schemas.microsoft.com/office/powerpoint/2010/main" val="84906887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4" grpId="0" animBg="1"/>
      <p:bldP spid="25" grpId="0" animBg="1"/>
      <p:bldP spid="26" grpId="0" animBg="1"/>
      <p:bldP spid="27"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507868" y="230189"/>
            <a:ext cx="11173090" cy="609398"/>
          </a:xfrm>
        </p:spPr>
        <p:txBody>
          <a:bodyPr/>
          <a:lstStyle/>
          <a:p>
            <a:r>
              <a:rPr lang="en-US" dirty="0" smtClean="0"/>
              <a:t>Starting preview on a &lt;video&gt;</a:t>
            </a:r>
            <a:endParaRPr lang="en-US" dirty="0"/>
          </a:p>
        </p:txBody>
      </p:sp>
      <p:sp>
        <p:nvSpPr>
          <p:cNvPr id="5" name="Text Placeholder 5"/>
          <p:cNvSpPr>
            <a:spLocks noGrp="1"/>
          </p:cNvSpPr>
          <p:nvPr>
            <p:ph type="body" sz="quarter" idx="10"/>
          </p:nvPr>
        </p:nvSpPr>
        <p:spPr>
          <a:xfrm>
            <a:off x="568683" y="1039387"/>
            <a:ext cx="11554988" cy="3471720"/>
          </a:xfrm>
        </p:spPr>
        <p:txBody>
          <a:bodyPr/>
          <a:lstStyle/>
          <a:p>
            <a:r>
              <a:rPr lang="en-US" sz="1600" dirty="0" smtClean="0"/>
              <a:t>function </a:t>
            </a:r>
            <a:r>
              <a:rPr lang="en-US" sz="1600" dirty="0" err="1" smtClean="0">
                <a:solidFill>
                  <a:schemeClr val="bg1"/>
                </a:solidFill>
              </a:rPr>
              <a:t>initializeMediaCapture</a:t>
            </a:r>
            <a:r>
              <a:rPr lang="en-US" sz="1600" dirty="0" smtClean="0">
                <a:solidFill>
                  <a:schemeClr val="bg1"/>
                </a:solidFill>
              </a:rPr>
              <a:t>() {</a:t>
            </a:r>
            <a:endParaRPr lang="en-US" sz="1600" dirty="0">
              <a:solidFill>
                <a:schemeClr val="bg1"/>
              </a:solidFill>
            </a:endParaRPr>
          </a:p>
          <a:p>
            <a:endParaRPr lang="en-US" sz="1600" dirty="0" smtClean="0">
              <a:solidFill>
                <a:srgbClr val="00B050"/>
              </a:solidFill>
            </a:endParaRPr>
          </a:p>
          <a:p>
            <a:r>
              <a:rPr lang="en-US" sz="1600" dirty="0" smtClean="0">
                <a:solidFill>
                  <a:srgbClr val="00B050"/>
                </a:solidFill>
              </a:rPr>
              <a:t>// Step 1: create Media Capture object</a:t>
            </a:r>
            <a:endParaRPr lang="en-US" sz="1600" dirty="0">
              <a:solidFill>
                <a:srgbClr val="00B050"/>
              </a:solidFill>
            </a:endParaRPr>
          </a:p>
          <a:p>
            <a:r>
              <a:rPr lang="en-US" sz="1600" dirty="0" err="1" smtClean="0"/>
              <a:t>var</a:t>
            </a:r>
            <a:r>
              <a:rPr lang="en-US" sz="1600" dirty="0" smtClean="0"/>
              <a:t> </a:t>
            </a:r>
            <a:r>
              <a:rPr lang="en-US" sz="1600" dirty="0" err="1"/>
              <a:t>mediaCaptureMgr</a:t>
            </a:r>
            <a:r>
              <a:rPr lang="en-US" sz="1600" dirty="0"/>
              <a:t> = new </a:t>
            </a:r>
            <a:r>
              <a:rPr lang="en-US" sz="1600" dirty="0" err="1"/>
              <a:t>Windows.Media.Capture.MediaCapture</a:t>
            </a:r>
            <a:r>
              <a:rPr lang="en-US" sz="1600" dirty="0"/>
              <a:t>();</a:t>
            </a:r>
          </a:p>
          <a:p>
            <a:r>
              <a:rPr lang="en-US" sz="1600" dirty="0" err="1" smtClean="0"/>
              <a:t>mediaCaptureMgr.initializeAsync</a:t>
            </a:r>
            <a:r>
              <a:rPr lang="en-US" sz="1600" dirty="0"/>
              <a:t>().then(</a:t>
            </a:r>
          </a:p>
          <a:p>
            <a:r>
              <a:rPr lang="en-US" sz="1600" dirty="0" smtClean="0"/>
              <a:t>    </a:t>
            </a:r>
            <a:r>
              <a:rPr lang="en-US" sz="1600" dirty="0"/>
              <a:t>function (op) </a:t>
            </a:r>
            <a:r>
              <a:rPr lang="en-US" sz="1600" dirty="0" smtClean="0"/>
              <a:t>{</a:t>
            </a:r>
          </a:p>
          <a:p>
            <a:r>
              <a:rPr lang="en-US" sz="1600" dirty="0" smtClean="0">
                <a:solidFill>
                  <a:srgbClr val="00B050"/>
                </a:solidFill>
              </a:rPr>
              <a:t>	// </a:t>
            </a:r>
            <a:r>
              <a:rPr lang="en-US" sz="1600" dirty="0">
                <a:solidFill>
                  <a:srgbClr val="00B050"/>
                </a:solidFill>
              </a:rPr>
              <a:t>Step </a:t>
            </a:r>
            <a:r>
              <a:rPr lang="en-US" sz="1600" dirty="0" smtClean="0">
                <a:solidFill>
                  <a:srgbClr val="00B050"/>
                </a:solidFill>
              </a:rPr>
              <a:t>2: Update the source of &lt;video&gt;</a:t>
            </a:r>
            <a:endParaRPr lang="en-US" sz="1600" dirty="0">
              <a:solidFill>
                <a:srgbClr val="00B050"/>
              </a:solidFill>
            </a:endParaRPr>
          </a:p>
          <a:p>
            <a:r>
              <a:rPr lang="en-US" sz="1600" dirty="0" smtClean="0"/>
              <a:t>	</a:t>
            </a:r>
            <a:r>
              <a:rPr lang="en-US" sz="1600" dirty="0" err="1" smtClean="0"/>
              <a:t>document.getElementById</a:t>
            </a:r>
            <a:r>
              <a:rPr lang="en-US" sz="1600" dirty="0" smtClean="0">
                <a:solidFill>
                  <a:schemeClr val="bg1"/>
                </a:solidFill>
              </a:rPr>
              <a:t>(“preview").</a:t>
            </a:r>
            <a:r>
              <a:rPr lang="en-US" sz="1600" dirty="0" err="1">
                <a:solidFill>
                  <a:schemeClr val="bg1"/>
                </a:solidFill>
              </a:rPr>
              <a:t>src</a:t>
            </a:r>
            <a:r>
              <a:rPr lang="en-US" sz="1600" dirty="0" smtClean="0">
                <a:solidFill>
                  <a:schemeClr val="bg1"/>
                </a:solidFill>
              </a:rPr>
              <a:t> </a:t>
            </a:r>
            <a:r>
              <a:rPr lang="en-US" sz="1600" dirty="0"/>
              <a:t>= </a:t>
            </a:r>
            <a:r>
              <a:rPr lang="en-US" sz="1600" dirty="0" err="1"/>
              <a:t>URL.createObjectURL</a:t>
            </a:r>
            <a:r>
              <a:rPr lang="en-US" sz="1600" dirty="0"/>
              <a:t>(</a:t>
            </a:r>
            <a:r>
              <a:rPr lang="en-US" sz="1600" dirty="0" err="1"/>
              <a:t>mediaCaptureMgr</a:t>
            </a:r>
            <a:r>
              <a:rPr lang="en-US" sz="1600" dirty="0"/>
              <a:t>, false</a:t>
            </a:r>
            <a:r>
              <a:rPr lang="en-US" sz="1600" dirty="0" smtClean="0"/>
              <a:t>);</a:t>
            </a:r>
          </a:p>
          <a:p>
            <a:endParaRPr lang="en-US" sz="1600" dirty="0" smtClean="0"/>
          </a:p>
          <a:p>
            <a:r>
              <a:rPr lang="en-US" sz="1600" dirty="0" smtClean="0"/>
              <a:t>	</a:t>
            </a:r>
            <a:r>
              <a:rPr lang="en-US" sz="1600" dirty="0" smtClean="0">
                <a:solidFill>
                  <a:srgbClr val="00B050"/>
                </a:solidFill>
              </a:rPr>
              <a:t>// Step 3: Start displaying the camera feed</a:t>
            </a:r>
          </a:p>
          <a:p>
            <a:r>
              <a:rPr lang="en-US" sz="1600" dirty="0" smtClean="0"/>
              <a:t>	</a:t>
            </a:r>
            <a:r>
              <a:rPr lang="en-US" sz="1600" dirty="0" err="1" smtClean="0"/>
              <a:t>document.getElementById</a:t>
            </a:r>
            <a:r>
              <a:rPr lang="en-US" sz="1600" dirty="0" smtClean="0">
                <a:solidFill>
                  <a:schemeClr val="bg1"/>
                </a:solidFill>
              </a:rPr>
              <a:t>(“preview").</a:t>
            </a:r>
            <a:r>
              <a:rPr lang="en-US" sz="1600" dirty="0">
                <a:solidFill>
                  <a:schemeClr val="bg1"/>
                </a:solidFill>
              </a:rPr>
              <a:t>play</a:t>
            </a:r>
            <a:r>
              <a:rPr lang="en-US" sz="1600" dirty="0"/>
              <a:t>();</a:t>
            </a:r>
          </a:p>
          <a:p>
            <a:r>
              <a:rPr lang="en-US" sz="1600" dirty="0"/>
              <a:t> </a:t>
            </a:r>
            <a:r>
              <a:rPr lang="en-US" sz="1600" dirty="0" smtClean="0"/>
              <a:t>   });</a:t>
            </a:r>
          </a:p>
          <a:p>
            <a:r>
              <a:rPr lang="en-US" sz="1600" dirty="0" smtClean="0"/>
              <a:t>}</a:t>
            </a:r>
            <a:endParaRPr lang="en-US" sz="1600" dirty="0"/>
          </a:p>
        </p:txBody>
      </p:sp>
    </p:spTree>
    <p:extLst>
      <p:ext uri="{BB962C8B-B14F-4D97-AF65-F5344CB8AC3E}">
        <p14:creationId xmlns:p14="http://schemas.microsoft.com/office/powerpoint/2010/main" val="350548908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2" y="228601"/>
            <a:ext cx="11149013" cy="609398"/>
          </a:xfrm>
        </p:spPr>
        <p:txBody>
          <a:bodyPr/>
          <a:lstStyle/>
          <a:p>
            <a:r>
              <a:rPr lang="en-US" dirty="0" smtClean="0"/>
              <a:t>Starting </a:t>
            </a:r>
            <a:r>
              <a:rPr lang="en-US" dirty="0"/>
              <a:t>preview on a </a:t>
            </a:r>
            <a:r>
              <a:rPr lang="en-US" dirty="0" smtClean="0"/>
              <a:t>&lt;</a:t>
            </a:r>
            <a:r>
              <a:rPr lang="en-US" dirty="0" err="1" smtClean="0"/>
              <a:t>CaptureElement</a:t>
            </a:r>
            <a:r>
              <a:rPr lang="en-US" dirty="0" smtClean="0"/>
              <a:t>&gt;</a:t>
            </a:r>
            <a:endParaRPr lang="en-US" dirty="0"/>
          </a:p>
        </p:txBody>
      </p:sp>
      <p:sp>
        <p:nvSpPr>
          <p:cNvPr id="5" name="Text Placeholder 2"/>
          <p:cNvSpPr>
            <a:spLocks noGrp="1"/>
          </p:cNvSpPr>
          <p:nvPr>
            <p:ph type="body" sz="quarter" idx="10"/>
          </p:nvPr>
        </p:nvSpPr>
        <p:spPr>
          <a:xfrm>
            <a:off x="519115" y="1543051"/>
            <a:ext cx="11149012" cy="3905685"/>
          </a:xfrm>
        </p:spPr>
        <p:txBody>
          <a:bodyPr/>
          <a:lstStyle/>
          <a:p>
            <a:r>
              <a:rPr lang="en-US" sz="1800" dirty="0" smtClean="0">
                <a:solidFill>
                  <a:srgbClr val="00B050"/>
                </a:solidFill>
              </a:rPr>
              <a:t>// Define capture element in XAML</a:t>
            </a:r>
          </a:p>
          <a:p>
            <a:r>
              <a:rPr lang="en-US" sz="1800" dirty="0" smtClean="0"/>
              <a:t>&lt;</a:t>
            </a:r>
            <a:r>
              <a:rPr lang="en-US" sz="1800" dirty="0" err="1" smtClean="0"/>
              <a:t>captureElement</a:t>
            </a:r>
            <a:r>
              <a:rPr lang="en-US" sz="1800" dirty="0" smtClean="0"/>
              <a:t> </a:t>
            </a:r>
            <a:r>
              <a:rPr lang="en-US" sz="1800" dirty="0" smtClean="0">
                <a:solidFill>
                  <a:srgbClr val="FF0000"/>
                </a:solidFill>
              </a:rPr>
              <a:t>x:Name</a:t>
            </a:r>
            <a:r>
              <a:rPr lang="en-US" sz="1800" dirty="0" smtClean="0">
                <a:solidFill>
                  <a:schemeClr val="bg1"/>
                </a:solidFill>
              </a:rPr>
              <a:t>=</a:t>
            </a:r>
            <a:r>
              <a:rPr lang="en-US" sz="1800" dirty="0" smtClean="0">
                <a:solidFill>
                  <a:srgbClr val="0070C0"/>
                </a:solidFill>
              </a:rPr>
              <a:t>“preview” </a:t>
            </a:r>
            <a:r>
              <a:rPr lang="en-US" sz="1800" dirty="0" smtClean="0">
                <a:solidFill>
                  <a:srgbClr val="FF0000"/>
                </a:solidFill>
              </a:rPr>
              <a:t>Width</a:t>
            </a:r>
            <a:r>
              <a:rPr lang="en-US" sz="1800" dirty="0" smtClean="0"/>
              <a:t>=</a:t>
            </a:r>
            <a:r>
              <a:rPr lang="en-US" sz="1800" dirty="0" smtClean="0">
                <a:solidFill>
                  <a:srgbClr val="0070C0"/>
                </a:solidFill>
              </a:rPr>
              <a:t>“320”</a:t>
            </a:r>
            <a:r>
              <a:rPr lang="en-US" sz="1800" dirty="0" smtClean="0"/>
              <a:t> </a:t>
            </a:r>
            <a:r>
              <a:rPr lang="en-US" sz="1800" dirty="0" smtClean="0">
                <a:solidFill>
                  <a:srgbClr val="FF0000"/>
                </a:solidFill>
              </a:rPr>
              <a:t>Height</a:t>
            </a:r>
            <a:r>
              <a:rPr lang="en-US" sz="1800" dirty="0" smtClean="0"/>
              <a:t>=</a:t>
            </a:r>
            <a:r>
              <a:rPr lang="en-US" sz="1800" dirty="0" smtClean="0">
                <a:solidFill>
                  <a:srgbClr val="0070C0"/>
                </a:solidFill>
              </a:rPr>
              <a:t>“240”</a:t>
            </a:r>
            <a:r>
              <a:rPr lang="en-US" sz="1800" dirty="0" smtClean="0"/>
              <a:t> </a:t>
            </a:r>
            <a:r>
              <a:rPr lang="en-US" sz="1800" dirty="0" smtClean="0">
                <a:solidFill>
                  <a:srgbClr val="FF0000"/>
                </a:solidFill>
              </a:rPr>
              <a:t>Margin</a:t>
            </a:r>
            <a:r>
              <a:rPr lang="en-US" sz="1800" dirty="0" smtClean="0"/>
              <a:t>=</a:t>
            </a:r>
            <a:r>
              <a:rPr lang="en-US" sz="1800" dirty="0" smtClean="0">
                <a:solidFill>
                  <a:srgbClr val="0070C0"/>
                </a:solidFill>
              </a:rPr>
              <a:t>“10,5,10,5”</a:t>
            </a:r>
            <a:r>
              <a:rPr lang="en-US" sz="1800" dirty="0" smtClean="0"/>
              <a:t> /&gt;</a:t>
            </a:r>
          </a:p>
          <a:p>
            <a:endParaRPr lang="en-US" sz="1800" dirty="0"/>
          </a:p>
          <a:p>
            <a:r>
              <a:rPr lang="en-US" sz="1800" dirty="0" smtClean="0">
                <a:solidFill>
                  <a:srgbClr val="00B050"/>
                </a:solidFill>
              </a:rPr>
              <a:t>// Step 1</a:t>
            </a:r>
            <a:r>
              <a:rPr lang="en-US" sz="1800" dirty="0">
                <a:solidFill>
                  <a:srgbClr val="00B050"/>
                </a:solidFill>
              </a:rPr>
              <a:t>: create Media Capture object</a:t>
            </a:r>
          </a:p>
          <a:p>
            <a:r>
              <a:rPr lang="en-US" sz="1800" dirty="0" err="1" smtClean="0"/>
              <a:t>MediaCapture</a:t>
            </a:r>
            <a:r>
              <a:rPr lang="en-US" sz="1800" dirty="0" smtClean="0"/>
              <a:t> mc = new MediaCapture();</a:t>
            </a:r>
          </a:p>
          <a:p>
            <a:r>
              <a:rPr lang="en-US" sz="1800" dirty="0" smtClean="0"/>
              <a:t>await </a:t>
            </a:r>
            <a:r>
              <a:rPr lang="en-US" sz="1800" dirty="0" err="1" smtClean="0"/>
              <a:t>mc.InitializeAsync</a:t>
            </a:r>
            <a:r>
              <a:rPr lang="en-US" sz="1800" dirty="0" smtClean="0"/>
              <a:t>();</a:t>
            </a:r>
          </a:p>
          <a:p>
            <a:endParaRPr lang="en-US" sz="1800" dirty="0"/>
          </a:p>
          <a:p>
            <a:r>
              <a:rPr lang="en-US" sz="1800" dirty="0" smtClean="0">
                <a:solidFill>
                  <a:srgbClr val="00B050"/>
                </a:solidFill>
              </a:rPr>
              <a:t>// Step </a:t>
            </a:r>
            <a:r>
              <a:rPr lang="en-US" sz="1800" dirty="0">
                <a:solidFill>
                  <a:srgbClr val="00B050"/>
                </a:solidFill>
              </a:rPr>
              <a:t>2: </a:t>
            </a:r>
            <a:r>
              <a:rPr lang="en-US" sz="1800" dirty="0" smtClean="0">
                <a:solidFill>
                  <a:srgbClr val="00B050"/>
                </a:solidFill>
              </a:rPr>
              <a:t>Assign the source</a:t>
            </a:r>
            <a:endParaRPr lang="en-US" sz="1800" dirty="0">
              <a:solidFill>
                <a:srgbClr val="00B050"/>
              </a:solidFill>
            </a:endParaRPr>
          </a:p>
          <a:p>
            <a:r>
              <a:rPr lang="en-US" sz="1800" dirty="0" err="1" smtClean="0"/>
              <a:t>preview.Source</a:t>
            </a:r>
            <a:r>
              <a:rPr lang="en-US" sz="1800" dirty="0" smtClean="0"/>
              <a:t> = mc;</a:t>
            </a:r>
          </a:p>
          <a:p>
            <a:endParaRPr lang="en-US" sz="1800" dirty="0"/>
          </a:p>
          <a:p>
            <a:r>
              <a:rPr lang="en-US" sz="1800" dirty="0" smtClean="0">
                <a:solidFill>
                  <a:srgbClr val="00B050"/>
                </a:solidFill>
              </a:rPr>
              <a:t>// </a:t>
            </a:r>
            <a:r>
              <a:rPr lang="en-US" sz="1800" dirty="0">
                <a:solidFill>
                  <a:srgbClr val="00B050"/>
                </a:solidFill>
              </a:rPr>
              <a:t>Step </a:t>
            </a:r>
            <a:r>
              <a:rPr lang="en-US" sz="1800" dirty="0" smtClean="0">
                <a:solidFill>
                  <a:srgbClr val="00B050"/>
                </a:solidFill>
              </a:rPr>
              <a:t>3: Start preview</a:t>
            </a:r>
          </a:p>
          <a:p>
            <a:r>
              <a:rPr lang="en-US" sz="1800" dirty="0" smtClean="0"/>
              <a:t>await </a:t>
            </a:r>
            <a:r>
              <a:rPr lang="en-US" sz="1800" dirty="0" err="1" smtClean="0"/>
              <a:t>mc.StartPreviewAsync</a:t>
            </a:r>
            <a:r>
              <a:rPr lang="en-US" sz="1800" dirty="0" smtClean="0"/>
              <a:t>();</a:t>
            </a:r>
          </a:p>
          <a:p>
            <a:r>
              <a:rPr lang="en-US" sz="1800" dirty="0" smtClean="0"/>
              <a:t>  </a:t>
            </a:r>
            <a:endParaRPr lang="en-US" sz="1800" dirty="0"/>
          </a:p>
        </p:txBody>
      </p:sp>
    </p:spTree>
    <p:extLst>
      <p:ext uri="{BB962C8B-B14F-4D97-AF65-F5344CB8AC3E}">
        <p14:creationId xmlns:p14="http://schemas.microsoft.com/office/powerpoint/2010/main" val="139047471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3693319"/>
          </a:xfrm>
        </p:spPr>
        <p:txBody>
          <a:bodyPr/>
          <a:lstStyle/>
          <a:p>
            <a:r>
              <a:rPr lang="en-US" dirty="0" smtClean="0"/>
              <a:t>Introducing the capture namespace</a:t>
            </a:r>
            <a:endParaRPr lang="en-US" dirty="0"/>
          </a:p>
          <a:p>
            <a:r>
              <a:rPr lang="en-US" dirty="0" smtClean="0"/>
              <a:t>Working with the Capture APIs</a:t>
            </a:r>
            <a:endParaRPr lang="en-US" dirty="0"/>
          </a:p>
          <a:p>
            <a:r>
              <a:rPr lang="en-US" dirty="0" smtClean="0"/>
              <a:t>Building rich </a:t>
            </a:r>
            <a:r>
              <a:rPr lang="en-US" dirty="0"/>
              <a:t>experiences with </a:t>
            </a:r>
            <a:r>
              <a:rPr lang="en-US" dirty="0" smtClean="0"/>
              <a:t>extensions</a:t>
            </a:r>
          </a:p>
          <a:p>
            <a:endParaRPr lang="en-US" dirty="0"/>
          </a:p>
          <a:p>
            <a:endParaRPr lang="en-US" dirty="0" smtClean="0"/>
          </a:p>
          <a:p>
            <a:pPr marL="0" indent="0">
              <a:buNone/>
            </a:pPr>
            <a:r>
              <a:rPr lang="en-US" dirty="0" smtClean="0">
                <a:latin typeface="+mj-lt"/>
              </a:rPr>
              <a:t>You’ll leave with examples of how to</a:t>
            </a:r>
          </a:p>
          <a:p>
            <a:r>
              <a:rPr lang="en-US" dirty="0" smtClean="0"/>
              <a:t>Incorporate </a:t>
            </a:r>
            <a:r>
              <a:rPr lang="en-US" dirty="0"/>
              <a:t>captured video, audio and pictures into your </a:t>
            </a:r>
            <a:r>
              <a:rPr lang="en-US" dirty="0" smtClean="0"/>
              <a:t>apps</a:t>
            </a:r>
            <a:endParaRPr lang="en-US" dirty="0"/>
          </a:p>
        </p:txBody>
      </p:sp>
    </p:spTree>
    <p:extLst>
      <p:ext uri="{BB962C8B-B14F-4D97-AF65-F5344CB8AC3E}">
        <p14:creationId xmlns:p14="http://schemas.microsoft.com/office/powerpoint/2010/main" val="56303561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507868" y="230189"/>
            <a:ext cx="11173090" cy="609398"/>
          </a:xfrm>
        </p:spPr>
        <p:txBody>
          <a:bodyPr/>
          <a:lstStyle/>
          <a:p>
            <a:r>
              <a:rPr lang="en-US" dirty="0" smtClean="0"/>
              <a:t>Using the camera to snap a photo (JS)</a:t>
            </a:r>
            <a:endParaRPr lang="en-US" dirty="0"/>
          </a:p>
        </p:txBody>
      </p:sp>
      <p:sp>
        <p:nvSpPr>
          <p:cNvPr id="5" name="Text Placeholder 5"/>
          <p:cNvSpPr>
            <a:spLocks noGrp="1"/>
          </p:cNvSpPr>
          <p:nvPr>
            <p:ph type="body" sz="quarter" idx="10"/>
          </p:nvPr>
        </p:nvSpPr>
        <p:spPr>
          <a:xfrm>
            <a:off x="601760" y="897493"/>
            <a:ext cx="10718125" cy="4825937"/>
          </a:xfrm>
        </p:spPr>
        <p:txBody>
          <a:bodyPr/>
          <a:lstStyle/>
          <a:p>
            <a:r>
              <a:rPr lang="en-US" sz="1600" dirty="0"/>
              <a:t>function </a:t>
            </a:r>
            <a:r>
              <a:rPr lang="en-US" sz="1600" dirty="0" err="1"/>
              <a:t>capturePhoto</a:t>
            </a:r>
            <a:r>
              <a:rPr lang="en-US" sz="1600" dirty="0"/>
              <a:t>() </a:t>
            </a:r>
            <a:r>
              <a:rPr lang="en-US" sz="1600" dirty="0" smtClean="0"/>
              <a:t>{</a:t>
            </a:r>
          </a:p>
          <a:p>
            <a:r>
              <a:rPr lang="en-US" sz="1600" dirty="0" smtClean="0"/>
              <a:t>   </a:t>
            </a:r>
            <a:r>
              <a:rPr lang="en-US" sz="1600" dirty="0" smtClean="0">
                <a:solidFill>
                  <a:srgbClr val="00B050"/>
                </a:solidFill>
              </a:rPr>
              <a:t>// </a:t>
            </a:r>
            <a:r>
              <a:rPr lang="en-US" sz="1600" dirty="0">
                <a:solidFill>
                  <a:srgbClr val="00B050"/>
                </a:solidFill>
              </a:rPr>
              <a:t>Step </a:t>
            </a:r>
            <a:r>
              <a:rPr lang="en-US" sz="1600" dirty="0" smtClean="0">
                <a:solidFill>
                  <a:srgbClr val="00B050"/>
                </a:solidFill>
              </a:rPr>
              <a:t>1: create the picture file </a:t>
            </a:r>
            <a:endParaRPr lang="en-US" sz="1600" dirty="0">
              <a:solidFill>
                <a:srgbClr val="00B050"/>
              </a:solidFill>
            </a:endParaRPr>
          </a:p>
          <a:p>
            <a:r>
              <a:rPr lang="en-US" sz="1600" dirty="0" smtClean="0"/>
              <a:t>   return </a:t>
            </a:r>
            <a:r>
              <a:rPr lang="en-US" sz="1600" dirty="0" err="1">
                <a:solidFill>
                  <a:schemeClr val="bg1"/>
                </a:solidFill>
              </a:rPr>
              <a:t>Windows.Storage.KnownFolders.picturesLibrary.createFileAsync</a:t>
            </a:r>
            <a:r>
              <a:rPr lang="en-US" sz="1600" dirty="0" smtClean="0">
                <a:solidFill>
                  <a:schemeClr val="bg1"/>
                </a:solidFill>
              </a:rPr>
              <a:t>(“photo.jpg”).</a:t>
            </a:r>
            <a:r>
              <a:rPr lang="en-US" sz="1600" dirty="0">
                <a:solidFill>
                  <a:schemeClr val="bg1"/>
                </a:solidFill>
              </a:rPr>
              <a:t>then</a:t>
            </a:r>
            <a:r>
              <a:rPr lang="en-US" sz="1600" dirty="0"/>
              <a:t>(</a:t>
            </a:r>
          </a:p>
          <a:p>
            <a:r>
              <a:rPr lang="en-US" sz="1600" dirty="0"/>
              <a:t>        function (</a:t>
            </a:r>
            <a:r>
              <a:rPr lang="en-US" sz="1600" dirty="0" err="1"/>
              <a:t>newFile</a:t>
            </a:r>
            <a:r>
              <a:rPr lang="en-US" sz="1600" dirty="0"/>
              <a:t>) </a:t>
            </a:r>
            <a:r>
              <a:rPr lang="en-US" sz="1600" dirty="0" smtClean="0"/>
              <a:t>{</a:t>
            </a:r>
          </a:p>
          <a:p>
            <a:r>
              <a:rPr lang="en-US" sz="1600" dirty="0" smtClean="0"/>
              <a:t>            </a:t>
            </a:r>
            <a:r>
              <a:rPr lang="en-US" sz="1600" dirty="0" smtClean="0">
                <a:solidFill>
                  <a:srgbClr val="00B050"/>
                </a:solidFill>
              </a:rPr>
              <a:t>// </a:t>
            </a:r>
            <a:r>
              <a:rPr lang="en-US" sz="1600" dirty="0">
                <a:solidFill>
                  <a:srgbClr val="00B050"/>
                </a:solidFill>
              </a:rPr>
              <a:t>Step </a:t>
            </a:r>
            <a:r>
              <a:rPr lang="en-US" sz="1600" dirty="0" smtClean="0">
                <a:solidFill>
                  <a:srgbClr val="00B050"/>
                </a:solidFill>
              </a:rPr>
              <a:t>2: update image properties</a:t>
            </a:r>
            <a:endParaRPr lang="en-US" sz="1600" dirty="0"/>
          </a:p>
          <a:p>
            <a:r>
              <a:rPr lang="en-US" sz="1600" dirty="0"/>
              <a:t> </a:t>
            </a:r>
            <a:r>
              <a:rPr lang="en-US" sz="1600" dirty="0" smtClean="0"/>
              <a:t>           </a:t>
            </a:r>
            <a:r>
              <a:rPr lang="en-US" sz="1600" dirty="0" err="1" smtClean="0"/>
              <a:t>var</a:t>
            </a:r>
            <a:r>
              <a:rPr lang="en-US" sz="1600" dirty="0" smtClean="0"/>
              <a:t> </a:t>
            </a:r>
            <a:r>
              <a:rPr lang="en-US" sz="1600" dirty="0" err="1" smtClean="0"/>
              <a:t>photoProperties</a:t>
            </a:r>
            <a:r>
              <a:rPr lang="en-US" sz="1600" dirty="0" smtClean="0"/>
              <a:t> = new </a:t>
            </a:r>
            <a:r>
              <a:rPr lang="en-US" sz="1600" dirty="0" err="1" smtClean="0"/>
              <a:t>Windows.Media.Capture.ImageEncodingProperties</a:t>
            </a:r>
            <a:r>
              <a:rPr lang="en-US" sz="1600" dirty="0" smtClean="0"/>
              <a:t>();</a:t>
            </a:r>
          </a:p>
          <a:p>
            <a:r>
              <a:rPr lang="en-US" sz="1600" dirty="0" smtClean="0"/>
              <a:t>            </a:t>
            </a:r>
            <a:r>
              <a:rPr lang="en-US" sz="1600" dirty="0" err="1" smtClean="0"/>
              <a:t>photoProperties.subtype</a:t>
            </a:r>
            <a:r>
              <a:rPr lang="en-US" sz="1600" dirty="0" smtClean="0"/>
              <a:t> = </a:t>
            </a:r>
            <a:r>
              <a:rPr lang="en-US" sz="1600" dirty="0" smtClean="0">
                <a:solidFill>
                  <a:schemeClr val="bg1"/>
                </a:solidFill>
              </a:rPr>
              <a:t>"JPEG";</a:t>
            </a:r>
          </a:p>
          <a:p>
            <a:r>
              <a:rPr lang="en-US" sz="1600" dirty="0" smtClean="0"/>
              <a:t>            </a:t>
            </a:r>
            <a:r>
              <a:rPr lang="en-US" sz="1600" dirty="0" err="1" smtClean="0"/>
              <a:t>photoProperties.width</a:t>
            </a:r>
            <a:r>
              <a:rPr lang="en-US" sz="1600" dirty="0" smtClean="0"/>
              <a:t> = 320;</a:t>
            </a:r>
          </a:p>
          <a:p>
            <a:r>
              <a:rPr lang="en-US" sz="1600" dirty="0" smtClean="0"/>
              <a:t>            </a:t>
            </a:r>
            <a:r>
              <a:rPr lang="en-US" sz="1600" dirty="0" err="1" smtClean="0"/>
              <a:t>photoProperties.height</a:t>
            </a:r>
            <a:r>
              <a:rPr lang="en-US" sz="1600" dirty="0" smtClean="0"/>
              <a:t> = 240;</a:t>
            </a:r>
          </a:p>
          <a:p>
            <a:r>
              <a:rPr lang="en-US" sz="1600" dirty="0" smtClean="0"/>
              <a:t>	    </a:t>
            </a:r>
          </a:p>
          <a:p>
            <a:r>
              <a:rPr lang="en-US" sz="1600" dirty="0">
                <a:solidFill>
                  <a:srgbClr val="00B050"/>
                </a:solidFill>
              </a:rPr>
              <a:t>	</a:t>
            </a:r>
            <a:r>
              <a:rPr lang="en-US" sz="1600" dirty="0" smtClean="0">
                <a:solidFill>
                  <a:srgbClr val="00B050"/>
                </a:solidFill>
              </a:rPr>
              <a:t>    // </a:t>
            </a:r>
            <a:r>
              <a:rPr lang="en-US" sz="1600" dirty="0">
                <a:solidFill>
                  <a:srgbClr val="00B050"/>
                </a:solidFill>
              </a:rPr>
              <a:t>Step </a:t>
            </a:r>
            <a:r>
              <a:rPr lang="en-US" sz="1600" dirty="0" smtClean="0">
                <a:solidFill>
                  <a:srgbClr val="00B050"/>
                </a:solidFill>
              </a:rPr>
              <a:t>3: capture the photo</a:t>
            </a:r>
            <a:endParaRPr lang="en-US" sz="1600" dirty="0"/>
          </a:p>
          <a:p>
            <a:r>
              <a:rPr lang="en-US" sz="1600" dirty="0"/>
              <a:t>	</a:t>
            </a:r>
            <a:r>
              <a:rPr lang="en-US" sz="1600" dirty="0" smtClean="0"/>
              <a:t>    </a:t>
            </a:r>
            <a:r>
              <a:rPr lang="en-US" sz="1600" dirty="0" err="1" smtClean="0"/>
              <a:t>mediaCaptureMgr.capturePhotoToStorageFileAsync</a:t>
            </a:r>
            <a:r>
              <a:rPr lang="en-US" sz="1600" dirty="0" smtClean="0"/>
              <a:t>(</a:t>
            </a:r>
            <a:r>
              <a:rPr lang="en-US" sz="1600" dirty="0" err="1" smtClean="0"/>
              <a:t>photoProperties</a:t>
            </a:r>
            <a:r>
              <a:rPr lang="en-US" sz="1600" dirty="0" smtClean="0"/>
              <a:t>, </a:t>
            </a:r>
            <a:r>
              <a:rPr lang="en-US" sz="1600" dirty="0" err="1" smtClean="0"/>
              <a:t>newFile</a:t>
            </a:r>
            <a:r>
              <a:rPr lang="en-US" sz="1600" dirty="0" smtClean="0"/>
              <a:t>).then(</a:t>
            </a:r>
          </a:p>
          <a:p>
            <a:r>
              <a:rPr lang="en-US" sz="1600" dirty="0" smtClean="0"/>
              <a:t>            </a:t>
            </a:r>
            <a:r>
              <a:rPr lang="en-US" sz="1600" dirty="0"/>
              <a:t>function (op) </a:t>
            </a:r>
            <a:r>
              <a:rPr lang="en-US" sz="1600" dirty="0" smtClean="0"/>
              <a:t>{</a:t>
            </a:r>
          </a:p>
          <a:p>
            <a:r>
              <a:rPr lang="en-US" sz="1600" dirty="0" smtClean="0">
                <a:solidFill>
                  <a:srgbClr val="00B050"/>
                </a:solidFill>
              </a:rPr>
              <a:t>		// </a:t>
            </a:r>
            <a:r>
              <a:rPr lang="en-US" sz="1600" dirty="0">
                <a:solidFill>
                  <a:srgbClr val="00B050"/>
                </a:solidFill>
              </a:rPr>
              <a:t>Step </a:t>
            </a:r>
            <a:r>
              <a:rPr lang="en-US" sz="1600" dirty="0" smtClean="0">
                <a:solidFill>
                  <a:srgbClr val="00B050"/>
                </a:solidFill>
              </a:rPr>
              <a:t>4: </a:t>
            </a:r>
            <a:r>
              <a:rPr lang="en-US" sz="1600" dirty="0">
                <a:solidFill>
                  <a:srgbClr val="00B050"/>
                </a:solidFill>
              </a:rPr>
              <a:t>capture the photo</a:t>
            </a:r>
            <a:endParaRPr lang="en-US" sz="1600" dirty="0"/>
          </a:p>
          <a:p>
            <a:r>
              <a:rPr lang="en-US" sz="1600" dirty="0" smtClean="0"/>
              <a:t>                </a:t>
            </a:r>
            <a:r>
              <a:rPr lang="en-US" sz="1600" dirty="0" err="1">
                <a:solidFill>
                  <a:schemeClr val="bg1"/>
                </a:solidFill>
              </a:rPr>
              <a:t>document.getElementById</a:t>
            </a:r>
            <a:r>
              <a:rPr lang="en-US" sz="1600" dirty="0" smtClean="0">
                <a:solidFill>
                  <a:schemeClr val="bg1"/>
                </a:solidFill>
              </a:rPr>
              <a:t>(“</a:t>
            </a:r>
            <a:r>
              <a:rPr lang="en-US" sz="1600" dirty="0" err="1" smtClean="0">
                <a:solidFill>
                  <a:schemeClr val="bg1"/>
                </a:solidFill>
              </a:rPr>
              <a:t>imageTag</a:t>
            </a:r>
            <a:r>
              <a:rPr lang="en-US" sz="1600" dirty="0" smtClean="0">
                <a:solidFill>
                  <a:schemeClr val="bg1"/>
                </a:solidFill>
              </a:rPr>
              <a:t>”).</a:t>
            </a:r>
            <a:r>
              <a:rPr lang="en-US" sz="1600" dirty="0" err="1" smtClean="0"/>
              <a:t>src</a:t>
            </a:r>
            <a:r>
              <a:rPr lang="en-US" sz="1600" dirty="0" smtClean="0"/>
              <a:t> </a:t>
            </a:r>
            <a:r>
              <a:rPr lang="en-US" sz="1600" dirty="0"/>
              <a:t>= </a:t>
            </a:r>
            <a:r>
              <a:rPr lang="en-US" sz="1600" dirty="0" err="1"/>
              <a:t>URL.createObjectURL</a:t>
            </a:r>
            <a:r>
              <a:rPr lang="en-US" sz="1600" dirty="0"/>
              <a:t>(</a:t>
            </a:r>
            <a:r>
              <a:rPr lang="en-US" sz="1600" dirty="0" err="1"/>
              <a:t>photoStorage</a:t>
            </a:r>
            <a:r>
              <a:rPr lang="en-US" sz="1600" dirty="0"/>
              <a:t>);</a:t>
            </a:r>
          </a:p>
          <a:p>
            <a:r>
              <a:rPr lang="en-US" sz="1600" dirty="0" smtClean="0"/>
              <a:t>	     });</a:t>
            </a:r>
            <a:endParaRPr lang="en-US" sz="1600" dirty="0"/>
          </a:p>
          <a:p>
            <a:r>
              <a:rPr lang="en-US" sz="1600" dirty="0"/>
              <a:t>        </a:t>
            </a:r>
            <a:r>
              <a:rPr lang="en-US" sz="1600" dirty="0" smtClean="0"/>
              <a:t>});</a:t>
            </a:r>
            <a:endParaRPr lang="en-US" sz="1600" dirty="0"/>
          </a:p>
          <a:p>
            <a:r>
              <a:rPr lang="en-US" sz="1600" dirty="0"/>
              <a:t>}</a:t>
            </a:r>
          </a:p>
        </p:txBody>
      </p:sp>
    </p:spTree>
    <p:extLst>
      <p:ext uri="{BB962C8B-B14F-4D97-AF65-F5344CB8AC3E}">
        <p14:creationId xmlns:p14="http://schemas.microsoft.com/office/powerpoint/2010/main" val="332422668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15" end="1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507868" y="230189"/>
            <a:ext cx="11173090" cy="609398"/>
          </a:xfrm>
        </p:spPr>
        <p:txBody>
          <a:bodyPr/>
          <a:lstStyle/>
          <a:p>
            <a:r>
              <a:rPr lang="en-US" dirty="0" smtClean="0"/>
              <a:t>Using the camera to record a video (JS)</a:t>
            </a:r>
            <a:endParaRPr lang="en-US" dirty="0"/>
          </a:p>
        </p:txBody>
      </p:sp>
      <p:sp>
        <p:nvSpPr>
          <p:cNvPr id="5" name="Text Placeholder 5"/>
          <p:cNvSpPr>
            <a:spLocks noGrp="1"/>
          </p:cNvSpPr>
          <p:nvPr>
            <p:ph type="body" sz="quarter" idx="10"/>
          </p:nvPr>
        </p:nvSpPr>
        <p:spPr>
          <a:xfrm>
            <a:off x="601765" y="1375604"/>
            <a:ext cx="11492463" cy="3693319"/>
          </a:xfrm>
        </p:spPr>
        <p:txBody>
          <a:bodyPr/>
          <a:lstStyle/>
          <a:p>
            <a:r>
              <a:rPr lang="en-US" sz="1600" dirty="0"/>
              <a:t>function </a:t>
            </a:r>
            <a:r>
              <a:rPr lang="en-US" sz="1600" dirty="0" err="1" smtClean="0"/>
              <a:t>captureVideo</a:t>
            </a:r>
            <a:r>
              <a:rPr lang="en-US" sz="1600" dirty="0" smtClean="0"/>
              <a:t>() {</a:t>
            </a:r>
          </a:p>
          <a:p>
            <a:r>
              <a:rPr lang="en-US" sz="1600" dirty="0" smtClean="0">
                <a:solidFill>
                  <a:schemeClr val="accent1"/>
                </a:solidFill>
              </a:rPr>
              <a:t>//Step 1: create a Video format profile</a:t>
            </a:r>
          </a:p>
          <a:p>
            <a:r>
              <a:rPr lang="en-US" sz="1600" dirty="0" err="1" smtClean="0"/>
              <a:t>var</a:t>
            </a:r>
            <a:r>
              <a:rPr lang="en-US" sz="1600" dirty="0" smtClean="0"/>
              <a:t> </a:t>
            </a:r>
            <a:r>
              <a:rPr lang="en-US" sz="1600" dirty="0" err="1"/>
              <a:t>encodingprofile</a:t>
            </a:r>
            <a:r>
              <a:rPr lang="en-US" sz="1600" dirty="0"/>
              <a:t> = new </a:t>
            </a:r>
            <a:r>
              <a:rPr lang="en-US" sz="1600" dirty="0" err="1"/>
              <a:t>Windows.Media.Capture.MediaEncodingProfile.createWmv</a:t>
            </a:r>
            <a:r>
              <a:rPr lang="en-US" sz="1600" dirty="0"/>
              <a:t>(</a:t>
            </a:r>
            <a:r>
              <a:rPr lang="en-US" sz="1600" dirty="0" err="1"/>
              <a:t>Windows.Media.Capture.VideoEncodingQuality.qvga</a:t>
            </a:r>
            <a:r>
              <a:rPr lang="en-US" sz="1600" dirty="0"/>
              <a:t>);</a:t>
            </a:r>
          </a:p>
          <a:p>
            <a:r>
              <a:rPr lang="en-US" sz="1600" dirty="0"/>
              <a:t>	</a:t>
            </a:r>
            <a:r>
              <a:rPr lang="en-US" sz="1600" dirty="0" smtClean="0">
                <a:solidFill>
                  <a:srgbClr val="65BC46"/>
                </a:solidFill>
              </a:rPr>
              <a:t>//Step 2: Create a file for the video</a:t>
            </a:r>
          </a:p>
          <a:p>
            <a:r>
              <a:rPr lang="en-US" sz="1600" dirty="0" smtClean="0"/>
              <a:t>	return </a:t>
            </a:r>
            <a:r>
              <a:rPr lang="en-US" sz="1600" dirty="0" err="1">
                <a:solidFill>
                  <a:schemeClr val="bg1"/>
                </a:solidFill>
              </a:rPr>
              <a:t>Windows.Storage.KnownFolders.videosLibrary.createFileAsync</a:t>
            </a:r>
            <a:r>
              <a:rPr lang="en-US" sz="1600" dirty="0" smtClean="0">
                <a:solidFill>
                  <a:schemeClr val="bg1"/>
                </a:solidFill>
              </a:rPr>
              <a:t>(“video.wmv”).</a:t>
            </a:r>
            <a:r>
              <a:rPr lang="en-US" sz="1600" dirty="0">
                <a:solidFill>
                  <a:schemeClr val="bg1"/>
                </a:solidFill>
              </a:rPr>
              <a:t>then(</a:t>
            </a:r>
          </a:p>
          <a:p>
            <a:r>
              <a:rPr lang="en-US" sz="1600" dirty="0"/>
              <a:t>        function (</a:t>
            </a:r>
            <a:r>
              <a:rPr lang="en-US" sz="1600" dirty="0" err="1"/>
              <a:t>newFile</a:t>
            </a:r>
            <a:r>
              <a:rPr lang="en-US" sz="1600" dirty="0"/>
              <a:t>) </a:t>
            </a:r>
            <a:r>
              <a:rPr lang="en-US" sz="1600" dirty="0" smtClean="0"/>
              <a:t>{</a:t>
            </a:r>
          </a:p>
          <a:p>
            <a:r>
              <a:rPr lang="en-US" sz="1600" dirty="0"/>
              <a:t>	</a:t>
            </a:r>
            <a:r>
              <a:rPr lang="en-US" sz="1600" dirty="0" smtClean="0"/>
              <a:t>    </a:t>
            </a:r>
            <a:r>
              <a:rPr lang="en-US" sz="1600" dirty="0" smtClean="0">
                <a:solidFill>
                  <a:srgbClr val="65BC46"/>
                </a:solidFill>
              </a:rPr>
              <a:t>//Step 3: Start recording</a:t>
            </a:r>
            <a:endParaRPr lang="en-US" sz="1600" dirty="0">
              <a:solidFill>
                <a:srgbClr val="65BC46"/>
              </a:solidFill>
            </a:endParaRPr>
          </a:p>
          <a:p>
            <a:r>
              <a:rPr lang="en-US" sz="1600" dirty="0"/>
              <a:t>            </a:t>
            </a:r>
            <a:r>
              <a:rPr lang="en-US" sz="1600" dirty="0" err="1"/>
              <a:t>mediaCaptureMgr.startRecordToStorageFileAsync</a:t>
            </a:r>
            <a:r>
              <a:rPr lang="en-US" sz="1600" dirty="0"/>
              <a:t>(</a:t>
            </a:r>
            <a:r>
              <a:rPr lang="en-US" sz="1600" dirty="0" err="1"/>
              <a:t>encodingprofile</a:t>
            </a:r>
            <a:r>
              <a:rPr lang="en-US" sz="1600" dirty="0"/>
              <a:t>, </a:t>
            </a:r>
            <a:r>
              <a:rPr lang="en-US" sz="1600" dirty="0" err="1" smtClean="0"/>
              <a:t>newFile</a:t>
            </a:r>
            <a:r>
              <a:rPr lang="en-US" sz="1600" dirty="0" smtClean="0"/>
              <a:t>).</a:t>
            </a:r>
            <a:r>
              <a:rPr lang="en-US" sz="1600" dirty="0"/>
              <a:t>then(</a:t>
            </a:r>
          </a:p>
          <a:p>
            <a:r>
              <a:rPr lang="en-US" sz="1600" dirty="0"/>
              <a:t>                function (op) {</a:t>
            </a:r>
          </a:p>
          <a:p>
            <a:r>
              <a:rPr lang="en-US" sz="1600" dirty="0"/>
              <a:t>                </a:t>
            </a:r>
            <a:r>
              <a:rPr lang="en-US" sz="1600" dirty="0" smtClean="0"/>
              <a:t>    </a:t>
            </a:r>
            <a:r>
              <a:rPr lang="en-US" sz="1600" dirty="0" err="1" smtClean="0">
                <a:solidFill>
                  <a:schemeClr val="bg1"/>
                </a:solidFill>
              </a:rPr>
              <a:t>document.getElementById</a:t>
            </a:r>
            <a:r>
              <a:rPr lang="en-US" sz="1600" dirty="0">
                <a:solidFill>
                  <a:schemeClr val="bg1"/>
                </a:solidFill>
              </a:rPr>
              <a:t>(“message”).innerHTML = </a:t>
            </a:r>
            <a:r>
              <a:rPr lang="en-US" sz="1600" dirty="0" smtClean="0">
                <a:solidFill>
                  <a:schemeClr val="bg1"/>
                </a:solidFill>
              </a:rPr>
              <a:t>“</a:t>
            </a:r>
            <a:r>
              <a:rPr lang="en-US" sz="1600" dirty="0">
                <a:solidFill>
                  <a:schemeClr val="bg1"/>
                </a:solidFill>
              </a:rPr>
              <a:t>Recording Started.</a:t>
            </a:r>
            <a:r>
              <a:rPr lang="en-US" sz="1600" dirty="0" smtClean="0">
                <a:solidFill>
                  <a:schemeClr val="bg1"/>
                </a:solidFill>
              </a:rPr>
              <a:t> ”;</a:t>
            </a:r>
          </a:p>
          <a:p>
            <a:r>
              <a:rPr lang="en-US" sz="1600" dirty="0"/>
              <a:t> </a:t>
            </a:r>
            <a:r>
              <a:rPr lang="en-US" sz="1600" dirty="0" smtClean="0"/>
              <a:t>               });</a:t>
            </a:r>
            <a:endParaRPr lang="en-US" sz="1600" dirty="0"/>
          </a:p>
          <a:p>
            <a:r>
              <a:rPr lang="en-US" sz="1600" dirty="0"/>
              <a:t>        </a:t>
            </a:r>
            <a:r>
              <a:rPr lang="en-US" sz="1600" dirty="0" smtClean="0"/>
              <a:t>});</a:t>
            </a:r>
          </a:p>
          <a:p>
            <a:r>
              <a:rPr lang="en-US" sz="1600" dirty="0" smtClean="0"/>
              <a:t>}</a:t>
            </a:r>
            <a:endParaRPr lang="en-US" sz="1600" dirty="0"/>
          </a:p>
        </p:txBody>
      </p:sp>
    </p:spTree>
    <p:extLst>
      <p:ext uri="{BB962C8B-B14F-4D97-AF65-F5344CB8AC3E}">
        <p14:creationId xmlns:p14="http://schemas.microsoft.com/office/powerpoint/2010/main" val="332744025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507868" y="230189"/>
            <a:ext cx="11173090" cy="609398"/>
          </a:xfrm>
        </p:spPr>
        <p:txBody>
          <a:bodyPr/>
          <a:lstStyle/>
          <a:p>
            <a:r>
              <a:rPr lang="en-US" dirty="0" smtClean="0"/>
              <a:t>Using microphone for audio only record (JS)</a:t>
            </a:r>
            <a:endParaRPr lang="en-US" dirty="0"/>
          </a:p>
        </p:txBody>
      </p:sp>
      <p:sp>
        <p:nvSpPr>
          <p:cNvPr id="7" name="Parallelogram 6"/>
          <p:cNvSpPr/>
          <p:nvPr/>
        </p:nvSpPr>
        <p:spPr bwMode="auto">
          <a:xfrm rot="20498828">
            <a:off x="8221255" y="3319812"/>
            <a:ext cx="1553901" cy="1588610"/>
          </a:xfrm>
          <a:prstGeom prst="parallelogram">
            <a:avLst>
              <a:gd name="adj" fmla="val 87672"/>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a:solidFill>
                <a:srgbClr val="FFFFFF"/>
              </a:solidFill>
            </a:endParaRPr>
          </a:p>
        </p:txBody>
      </p:sp>
      <p:cxnSp>
        <p:nvCxnSpPr>
          <p:cNvPr id="8" name="Straight Connector 7"/>
          <p:cNvCxnSpPr/>
          <p:nvPr/>
        </p:nvCxnSpPr>
        <p:spPr>
          <a:xfrm flipV="1">
            <a:off x="10640884" y="1688227"/>
            <a:ext cx="239132" cy="3684213"/>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0"/>
          </p:nvPr>
        </p:nvSpPr>
        <p:spPr>
          <a:xfrm>
            <a:off x="601765" y="1375604"/>
            <a:ext cx="11492463" cy="3693319"/>
          </a:xfrm>
        </p:spPr>
        <p:txBody>
          <a:bodyPr/>
          <a:lstStyle/>
          <a:p>
            <a:r>
              <a:rPr lang="en-US" sz="1600" dirty="0"/>
              <a:t>function </a:t>
            </a:r>
            <a:r>
              <a:rPr lang="en-US" sz="1600" dirty="0" err="1" smtClean="0"/>
              <a:t>captureAudioOnly</a:t>
            </a:r>
            <a:r>
              <a:rPr lang="en-US" sz="1600" dirty="0" smtClean="0"/>
              <a:t>() {</a:t>
            </a:r>
          </a:p>
          <a:p>
            <a:r>
              <a:rPr lang="en-US" sz="1600" dirty="0" smtClean="0">
                <a:solidFill>
                  <a:schemeClr val="accent1"/>
                </a:solidFill>
              </a:rPr>
              <a:t>//Step 1: create an audio format profile</a:t>
            </a:r>
          </a:p>
          <a:p>
            <a:r>
              <a:rPr lang="en-US" sz="1600" dirty="0" err="1" smtClean="0"/>
              <a:t>var</a:t>
            </a:r>
            <a:r>
              <a:rPr lang="en-US" sz="1600" dirty="0" smtClean="0"/>
              <a:t> </a:t>
            </a:r>
            <a:r>
              <a:rPr lang="en-US" sz="1600" dirty="0" err="1"/>
              <a:t>encodingprofile</a:t>
            </a:r>
            <a:r>
              <a:rPr lang="en-US" sz="1600" dirty="0"/>
              <a:t> = new </a:t>
            </a:r>
            <a:r>
              <a:rPr lang="en-US" sz="1600" dirty="0" smtClean="0"/>
              <a:t>Windows.Media.Capture.MediaEncodingProfile.createM4a(</a:t>
            </a:r>
            <a:r>
              <a:rPr lang="en-US" sz="1600" dirty="0" err="1" smtClean="0"/>
              <a:t>Windows.Media.Capture</a:t>
            </a:r>
            <a:r>
              <a:rPr lang="en-US" sz="1600" dirty="0" smtClean="0"/>
              <a:t>.</a:t>
            </a:r>
            <a:r>
              <a:rPr lang="en-US" sz="1600" dirty="0"/>
              <a:t> </a:t>
            </a:r>
            <a:r>
              <a:rPr lang="en-US" sz="1600" dirty="0" err="1"/>
              <a:t>AudioEncodingQuality.medium</a:t>
            </a:r>
            <a:r>
              <a:rPr lang="en-US" sz="1600" dirty="0" smtClean="0"/>
              <a:t>);</a:t>
            </a:r>
            <a:endParaRPr lang="en-US" sz="1600" dirty="0"/>
          </a:p>
          <a:p>
            <a:r>
              <a:rPr lang="en-US" sz="1600" dirty="0"/>
              <a:t>	</a:t>
            </a:r>
            <a:r>
              <a:rPr lang="en-US" sz="1600" dirty="0" smtClean="0">
                <a:solidFill>
                  <a:srgbClr val="65BC46"/>
                </a:solidFill>
              </a:rPr>
              <a:t>//Step 2: Create a file for the audio</a:t>
            </a:r>
          </a:p>
          <a:p>
            <a:r>
              <a:rPr lang="en-US" sz="1600" dirty="0" smtClean="0"/>
              <a:t>	return </a:t>
            </a:r>
            <a:r>
              <a:rPr lang="en-US" sz="1600" dirty="0" err="1" smtClean="0"/>
              <a:t>Windows.Storage.KnownFolders.musicLibrary.createFileAsync</a:t>
            </a:r>
            <a:r>
              <a:rPr lang="en-US" sz="1600" dirty="0" smtClean="0"/>
              <a:t>(“audio.m4a”).</a:t>
            </a:r>
            <a:r>
              <a:rPr lang="en-US" sz="1600" dirty="0"/>
              <a:t>then(</a:t>
            </a:r>
          </a:p>
          <a:p>
            <a:r>
              <a:rPr lang="en-US" sz="1600" dirty="0"/>
              <a:t>        function (</a:t>
            </a:r>
            <a:r>
              <a:rPr lang="en-US" sz="1600" dirty="0" err="1"/>
              <a:t>newFile</a:t>
            </a:r>
            <a:r>
              <a:rPr lang="en-US" sz="1600" dirty="0"/>
              <a:t>) </a:t>
            </a:r>
            <a:r>
              <a:rPr lang="en-US" sz="1600" dirty="0" smtClean="0"/>
              <a:t>{</a:t>
            </a:r>
          </a:p>
          <a:p>
            <a:r>
              <a:rPr lang="en-US" sz="1600" dirty="0"/>
              <a:t>	</a:t>
            </a:r>
            <a:r>
              <a:rPr lang="en-US" sz="1600" dirty="0" smtClean="0"/>
              <a:t>    </a:t>
            </a:r>
            <a:r>
              <a:rPr lang="en-US" sz="1600" dirty="0" smtClean="0">
                <a:solidFill>
                  <a:srgbClr val="65BC46"/>
                </a:solidFill>
              </a:rPr>
              <a:t>//Step 3: Start recording </a:t>
            </a:r>
            <a:endParaRPr lang="en-US" sz="1600" dirty="0">
              <a:solidFill>
                <a:srgbClr val="65BC46"/>
              </a:solidFill>
            </a:endParaRPr>
          </a:p>
          <a:p>
            <a:r>
              <a:rPr lang="en-US" sz="1600" dirty="0"/>
              <a:t>            </a:t>
            </a:r>
            <a:r>
              <a:rPr lang="en-US" sz="1600" dirty="0" err="1"/>
              <a:t>mediaCaptureMgr.startRecordToStorageFileAsync</a:t>
            </a:r>
            <a:r>
              <a:rPr lang="en-US" sz="1600" dirty="0"/>
              <a:t>(</a:t>
            </a:r>
            <a:r>
              <a:rPr lang="en-US" sz="1600" dirty="0" err="1"/>
              <a:t>encodingprofile</a:t>
            </a:r>
            <a:r>
              <a:rPr lang="en-US" sz="1600" dirty="0"/>
              <a:t>, </a:t>
            </a:r>
            <a:r>
              <a:rPr lang="en-US" sz="1600" dirty="0" err="1" smtClean="0"/>
              <a:t>newFile</a:t>
            </a:r>
            <a:r>
              <a:rPr lang="en-US" sz="1600" dirty="0" smtClean="0"/>
              <a:t>).</a:t>
            </a:r>
            <a:r>
              <a:rPr lang="en-US" sz="1600" dirty="0"/>
              <a:t>then(</a:t>
            </a:r>
          </a:p>
          <a:p>
            <a:r>
              <a:rPr lang="en-US" sz="1600" dirty="0"/>
              <a:t>                function (op) {</a:t>
            </a:r>
            <a:endParaRPr lang="en-US" sz="1600" dirty="0">
              <a:solidFill>
                <a:schemeClr val="bg1"/>
              </a:solidFill>
            </a:endParaRPr>
          </a:p>
          <a:p>
            <a:r>
              <a:rPr lang="en-US" sz="1600" dirty="0">
                <a:solidFill>
                  <a:schemeClr val="bg1"/>
                </a:solidFill>
              </a:rPr>
              <a:t>                </a:t>
            </a:r>
            <a:r>
              <a:rPr lang="en-US" sz="1600" dirty="0" smtClean="0">
                <a:solidFill>
                  <a:schemeClr val="bg1"/>
                </a:solidFill>
              </a:rPr>
              <a:t>    </a:t>
            </a:r>
            <a:r>
              <a:rPr lang="en-US" sz="1600" dirty="0" err="1" smtClean="0">
                <a:solidFill>
                  <a:schemeClr val="bg1"/>
                </a:solidFill>
              </a:rPr>
              <a:t>document.getElementById</a:t>
            </a:r>
            <a:r>
              <a:rPr lang="en-US" sz="1600" dirty="0">
                <a:solidFill>
                  <a:schemeClr val="bg1"/>
                </a:solidFill>
              </a:rPr>
              <a:t>(“message”).innerHTML = </a:t>
            </a:r>
            <a:r>
              <a:rPr lang="en-US" sz="1600" dirty="0" smtClean="0">
                <a:solidFill>
                  <a:schemeClr val="bg1"/>
                </a:solidFill>
              </a:rPr>
              <a:t>“</a:t>
            </a:r>
            <a:r>
              <a:rPr lang="en-US" sz="1600" dirty="0">
                <a:solidFill>
                  <a:schemeClr val="bg1"/>
                </a:solidFill>
              </a:rPr>
              <a:t>Recording Started.</a:t>
            </a:r>
            <a:r>
              <a:rPr lang="en-US" sz="1600" dirty="0" smtClean="0">
                <a:solidFill>
                  <a:schemeClr val="bg1"/>
                </a:solidFill>
              </a:rPr>
              <a:t> ”;</a:t>
            </a:r>
          </a:p>
          <a:p>
            <a:r>
              <a:rPr lang="en-US" sz="1600" dirty="0"/>
              <a:t> </a:t>
            </a:r>
            <a:r>
              <a:rPr lang="en-US" sz="1600" dirty="0" smtClean="0"/>
              <a:t>               });</a:t>
            </a:r>
            <a:endParaRPr lang="en-US" sz="1600" dirty="0"/>
          </a:p>
          <a:p>
            <a:r>
              <a:rPr lang="en-US" sz="1600" dirty="0"/>
              <a:t>        </a:t>
            </a:r>
            <a:r>
              <a:rPr lang="en-US" sz="1600" dirty="0" smtClean="0"/>
              <a:t>});</a:t>
            </a:r>
          </a:p>
          <a:p>
            <a:r>
              <a:rPr lang="en-US" sz="1600" dirty="0" smtClean="0"/>
              <a:t>}</a:t>
            </a:r>
            <a:endParaRPr lang="en-US" sz="1600" dirty="0"/>
          </a:p>
        </p:txBody>
      </p:sp>
    </p:spTree>
    <p:extLst>
      <p:ext uri="{BB962C8B-B14F-4D97-AF65-F5344CB8AC3E}">
        <p14:creationId xmlns:p14="http://schemas.microsoft.com/office/powerpoint/2010/main" val="107086631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19114" y="1835194"/>
            <a:ext cx="11149012" cy="3381562"/>
          </a:xfrm>
        </p:spPr>
        <p:txBody>
          <a:bodyPr>
            <a:noAutofit/>
          </a:bodyPr>
          <a:lstStyle/>
          <a:p>
            <a:r>
              <a:rPr lang="en-US" dirty="0" smtClean="0">
                <a:solidFill>
                  <a:schemeClr val="tx1"/>
                </a:solidFill>
                <a:latin typeface="Segoe UI Light" pitchFamily="34" charset="0"/>
              </a:rPr>
              <a:t>Enumerate cameras/</a:t>
            </a:r>
            <a:r>
              <a:rPr lang="en-US" dirty="0" err="1" smtClean="0">
                <a:solidFill>
                  <a:schemeClr val="tx1"/>
                </a:solidFill>
                <a:latin typeface="Segoe UI Light" pitchFamily="34" charset="0"/>
              </a:rPr>
              <a:t>mics</a:t>
            </a:r>
            <a:r>
              <a:rPr lang="en-US" dirty="0" smtClean="0">
                <a:solidFill>
                  <a:schemeClr val="tx1"/>
                </a:solidFill>
                <a:latin typeface="Segoe UI Light" pitchFamily="34" charset="0"/>
              </a:rPr>
              <a:t> and choose a specific one</a:t>
            </a:r>
          </a:p>
          <a:p>
            <a:pPr marL="0" indent="0">
              <a:buNone/>
            </a:pPr>
            <a:endParaRPr lang="en-US" dirty="0" smtClean="0">
              <a:solidFill>
                <a:schemeClr val="tx1"/>
              </a:solidFill>
              <a:latin typeface="Segoe UI Light" pitchFamily="34" charset="0"/>
            </a:endParaRPr>
          </a:p>
          <a:p>
            <a:r>
              <a:rPr lang="en-US" dirty="0" smtClean="0">
                <a:solidFill>
                  <a:schemeClr val="tx1"/>
                </a:solidFill>
                <a:latin typeface="Segoe UI Light" pitchFamily="34" charset="0"/>
              </a:rPr>
              <a:t>Support various formats: </a:t>
            </a:r>
            <a:r>
              <a:rPr lang="en-US" dirty="0">
                <a:solidFill>
                  <a:schemeClr val="tx1"/>
                </a:solidFill>
                <a:latin typeface="Segoe UI Light" pitchFamily="34" charset="0"/>
              </a:rPr>
              <a:t>MP4</a:t>
            </a:r>
            <a:r>
              <a:rPr lang="en-US" dirty="0" smtClean="0">
                <a:solidFill>
                  <a:schemeClr val="tx1"/>
                </a:solidFill>
                <a:latin typeface="Segoe UI Light" pitchFamily="34" charset="0"/>
              </a:rPr>
              <a:t>, WMV, </a:t>
            </a:r>
            <a:r>
              <a:rPr lang="en-US" dirty="0">
                <a:solidFill>
                  <a:schemeClr val="tx1"/>
                </a:solidFill>
                <a:latin typeface="Segoe UI Light" pitchFamily="34" charset="0"/>
              </a:rPr>
              <a:t>M4A</a:t>
            </a:r>
            <a:r>
              <a:rPr lang="en-US" dirty="0" smtClean="0">
                <a:solidFill>
                  <a:schemeClr val="tx1"/>
                </a:solidFill>
                <a:latin typeface="Segoe UI Light" pitchFamily="34" charset="0"/>
              </a:rPr>
              <a:t>, MP3, WMA (Additional formats possible through extensions)</a:t>
            </a:r>
          </a:p>
          <a:p>
            <a:pPr marL="0" indent="0">
              <a:buNone/>
            </a:pPr>
            <a:endParaRPr lang="en-US" dirty="0" smtClean="0">
              <a:solidFill>
                <a:schemeClr val="tx1"/>
              </a:solidFill>
              <a:latin typeface="Segoe UI Light" pitchFamily="34" charset="0"/>
            </a:endParaRPr>
          </a:p>
          <a:p>
            <a:r>
              <a:rPr lang="en-US" dirty="0" smtClean="0">
                <a:solidFill>
                  <a:schemeClr val="tx1"/>
                </a:solidFill>
                <a:latin typeface="Segoe UI Light" pitchFamily="34" charset="0"/>
              </a:rPr>
              <a:t>Allow various encoding settings</a:t>
            </a:r>
          </a:p>
          <a:p>
            <a:endParaRPr lang="en-US" dirty="0" smtClean="0">
              <a:solidFill>
                <a:schemeClr val="tx1"/>
              </a:solidFill>
              <a:latin typeface="Segoe UI Light" pitchFamily="34" charset="0"/>
            </a:endParaRPr>
          </a:p>
          <a:p>
            <a:pPr marL="0" indent="0">
              <a:buNone/>
            </a:pPr>
            <a:endParaRPr lang="en-US" dirty="0">
              <a:solidFill>
                <a:schemeClr val="tx1"/>
              </a:solidFill>
              <a:latin typeface="Segoe UI Light" pitchFamily="34" charset="0"/>
            </a:endParaRPr>
          </a:p>
          <a:p>
            <a:endParaRPr lang="en-US" dirty="0">
              <a:solidFill>
                <a:schemeClr val="tx1"/>
              </a:solidFill>
              <a:latin typeface="Segoe UI Light" pitchFamily="34" charset="0"/>
            </a:endParaRPr>
          </a:p>
          <a:p>
            <a:endParaRPr lang="en-US" dirty="0">
              <a:solidFill>
                <a:schemeClr val="tx1"/>
              </a:solidFill>
              <a:latin typeface="Segoe UI Light" pitchFamily="34" charset="0"/>
            </a:endParaRPr>
          </a:p>
          <a:p>
            <a:endParaRPr lang="en-US" dirty="0" smtClean="0">
              <a:solidFill>
                <a:schemeClr val="tx1"/>
              </a:solidFill>
              <a:latin typeface="Segoe UI Light" pitchFamily="34" charset="0"/>
            </a:endParaRPr>
          </a:p>
          <a:p>
            <a:endParaRPr lang="en-US" dirty="0" smtClean="0">
              <a:solidFill>
                <a:schemeClr val="tx1"/>
              </a:solidFill>
              <a:latin typeface="Segoe UI Light" pitchFamily="34" charset="0"/>
            </a:endParaRPr>
          </a:p>
          <a:p>
            <a:endParaRPr lang="en-US" dirty="0">
              <a:solidFill>
                <a:schemeClr val="tx1"/>
              </a:solidFill>
              <a:latin typeface="Segoe UI Light" pitchFamily="34" charset="0"/>
            </a:endParaRPr>
          </a:p>
          <a:p>
            <a:endParaRPr lang="en-US" dirty="0">
              <a:solidFill>
                <a:schemeClr val="tx1"/>
              </a:solidFill>
              <a:latin typeface="Segoe UI Light" pitchFamily="34" charset="0"/>
            </a:endParaRPr>
          </a:p>
          <a:p>
            <a:endParaRPr lang="en-US" dirty="0">
              <a:solidFill>
                <a:schemeClr val="tx1"/>
              </a:solidFill>
              <a:latin typeface="Segoe UI Light" pitchFamily="34" charset="0"/>
            </a:endParaRPr>
          </a:p>
        </p:txBody>
      </p:sp>
      <p:sp>
        <p:nvSpPr>
          <p:cNvPr id="4" name="Content Placeholder 2"/>
          <p:cNvSpPr txBox="1">
            <a:spLocks/>
          </p:cNvSpPr>
          <p:nvPr/>
        </p:nvSpPr>
        <p:spPr>
          <a:xfrm>
            <a:off x="51911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00" dirty="0" smtClean="0">
              <a:gradFill>
                <a:gsLst>
                  <a:gs pos="0">
                    <a:srgbClr val="FFFFFF"/>
                  </a:gs>
                  <a:gs pos="86000">
                    <a:srgbClr val="FFFFFF"/>
                  </a:gs>
                </a:gsLst>
                <a:lin ang="5400000" scaled="0"/>
              </a:gradFill>
            </a:endParaRPr>
          </a:p>
        </p:txBody>
      </p:sp>
      <p:sp>
        <p:nvSpPr>
          <p:cNvPr id="5" name="Content Placeholder 2"/>
          <p:cNvSpPr txBox="1">
            <a:spLocks/>
          </p:cNvSpPr>
          <p:nvPr/>
        </p:nvSpPr>
        <p:spPr>
          <a:xfrm>
            <a:off x="489616" y="3829088"/>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00" dirty="0" smtClean="0">
              <a:gradFill>
                <a:gsLst>
                  <a:gs pos="0">
                    <a:srgbClr val="FFFFFF"/>
                  </a:gs>
                  <a:gs pos="86000">
                    <a:srgbClr val="FFFFFF"/>
                  </a:gs>
                </a:gsLst>
                <a:lin ang="5400000" scaled="0"/>
              </a:gradFill>
            </a:endParaRPr>
          </a:p>
        </p:txBody>
      </p:sp>
      <p:sp>
        <p:nvSpPr>
          <p:cNvPr id="6" name="Title 1"/>
          <p:cNvSpPr txBox="1">
            <a:spLocks/>
          </p:cNvSpPr>
          <p:nvPr/>
        </p:nvSpPr>
        <p:spPr>
          <a:xfrm>
            <a:off x="519112" y="228600"/>
            <a:ext cx="11149013" cy="160659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000" dirty="0" err="1" smtClean="0">
                <a:gradFill flip="none" rotWithShape="1">
                  <a:gsLst>
                    <a:gs pos="0">
                      <a:srgbClr val="FFFFFF"/>
                    </a:gs>
                    <a:gs pos="86000">
                      <a:srgbClr val="FFFFFF"/>
                    </a:gs>
                  </a:gsLst>
                  <a:lin ang="5400000" scaled="0"/>
                  <a:tileRect/>
                </a:gradFill>
              </a:rPr>
              <a:t>MediaCapture</a:t>
            </a:r>
            <a:r>
              <a:rPr lang="en-US" sz="4000" dirty="0" smtClean="0">
                <a:gradFill flip="none" rotWithShape="1">
                  <a:gsLst>
                    <a:gs pos="0">
                      <a:srgbClr val="FFFFFF"/>
                    </a:gs>
                    <a:gs pos="86000">
                      <a:srgbClr val="FFFFFF"/>
                    </a:gs>
                  </a:gsLst>
                  <a:lin ang="5400000" scaled="0"/>
                  <a:tileRect/>
                </a:gradFill>
              </a:rPr>
              <a:t> API</a:t>
            </a:r>
            <a:br>
              <a:rPr lang="en-US" sz="4000" dirty="0" smtClean="0">
                <a:gradFill flip="none" rotWithShape="1">
                  <a:gsLst>
                    <a:gs pos="0">
                      <a:srgbClr val="FFFFFF"/>
                    </a:gs>
                    <a:gs pos="86000">
                      <a:srgbClr val="FFFFFF"/>
                    </a:gs>
                  </a:gsLst>
                  <a:lin ang="5400000" scaled="0"/>
                  <a:tileRect/>
                </a:gradFill>
              </a:rPr>
            </a:br>
            <a:r>
              <a:rPr lang="en-US" sz="3200" dirty="0" smtClean="0">
                <a:gradFill flip="none" rotWithShape="1">
                  <a:gsLst>
                    <a:gs pos="0">
                      <a:srgbClr val="FFFFFF"/>
                    </a:gs>
                    <a:gs pos="86000">
                      <a:srgbClr val="FFFFFF"/>
                    </a:gs>
                  </a:gsLst>
                  <a:lin ang="5400000" scaled="0"/>
                  <a:tileRect/>
                </a:gradFill>
                <a:latin typeface="Segoe UI Light"/>
              </a:rPr>
              <a:t>What else can you do?</a:t>
            </a:r>
            <a:r>
              <a:rPr lang="en-US" sz="4000" dirty="0" smtClean="0">
                <a:gradFill flip="none" rotWithShape="1">
                  <a:gsLst>
                    <a:gs pos="0">
                      <a:srgbClr val="FFFFFF"/>
                    </a:gs>
                    <a:gs pos="86000">
                      <a:srgbClr val="FFFFFF"/>
                    </a:gs>
                  </a:gsLst>
                  <a:lin ang="5400000" scaled="0"/>
                  <a:tileRect/>
                </a:gradFill>
              </a:rPr>
              <a:t/>
            </a:r>
            <a:br>
              <a:rPr lang="en-US" sz="4000" dirty="0" smtClean="0">
                <a:gradFill flip="none" rotWithShape="1">
                  <a:gsLst>
                    <a:gs pos="0">
                      <a:srgbClr val="FFFFFF"/>
                    </a:gs>
                    <a:gs pos="86000">
                      <a:srgbClr val="FFFFFF"/>
                    </a:gs>
                  </a:gsLst>
                  <a:lin ang="5400000" scaled="0"/>
                  <a:tileRect/>
                </a:gradFill>
              </a:rPr>
            </a:br>
            <a:endParaRPr lang="en-US" dirty="0"/>
          </a:p>
        </p:txBody>
      </p:sp>
    </p:spTree>
    <p:extLst>
      <p:ext uri="{BB962C8B-B14F-4D97-AF65-F5344CB8AC3E}">
        <p14:creationId xmlns:p14="http://schemas.microsoft.com/office/powerpoint/2010/main" val="48397921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19114" y="1765119"/>
            <a:ext cx="11149012" cy="3381562"/>
          </a:xfrm>
        </p:spPr>
        <p:txBody>
          <a:bodyPr>
            <a:noAutofit/>
          </a:bodyPr>
          <a:lstStyle/>
          <a:p>
            <a:r>
              <a:rPr lang="en-US" dirty="0" smtClean="0">
                <a:solidFill>
                  <a:schemeClr val="tx1"/>
                </a:solidFill>
                <a:latin typeface="Segoe UI Light" pitchFamily="34" charset="0"/>
              </a:rPr>
              <a:t>Can use Camera </a:t>
            </a:r>
            <a:r>
              <a:rPr lang="en-US" dirty="0">
                <a:solidFill>
                  <a:schemeClr val="tx1"/>
                </a:solidFill>
                <a:latin typeface="Segoe UI Light" pitchFamily="34" charset="0"/>
              </a:rPr>
              <a:t>O</a:t>
            </a:r>
            <a:r>
              <a:rPr lang="en-US" dirty="0" smtClean="0">
                <a:solidFill>
                  <a:schemeClr val="tx1"/>
                </a:solidFill>
                <a:latin typeface="Segoe UI Light" pitchFamily="34" charset="0"/>
              </a:rPr>
              <a:t>ptions UI</a:t>
            </a:r>
          </a:p>
          <a:p>
            <a:pPr marL="0" indent="0">
              <a:buNone/>
            </a:pPr>
            <a:endParaRPr lang="en-US" dirty="0" smtClean="0">
              <a:solidFill>
                <a:schemeClr val="tx1"/>
              </a:solidFill>
              <a:latin typeface="Segoe UI Light" pitchFamily="34" charset="0"/>
            </a:endParaRPr>
          </a:p>
          <a:p>
            <a:r>
              <a:rPr lang="en-US" dirty="0" smtClean="0">
                <a:solidFill>
                  <a:schemeClr val="tx1"/>
                </a:solidFill>
                <a:latin typeface="Segoe UI Light" pitchFamily="34" charset="0"/>
              </a:rPr>
              <a:t>Programmatically control camera / </a:t>
            </a:r>
            <a:r>
              <a:rPr lang="en-US" dirty="0" err="1" smtClean="0">
                <a:solidFill>
                  <a:schemeClr val="tx1"/>
                </a:solidFill>
                <a:latin typeface="Segoe UI Light" pitchFamily="34" charset="0"/>
              </a:rPr>
              <a:t>mic</a:t>
            </a:r>
            <a:r>
              <a:rPr lang="en-US" dirty="0" smtClean="0">
                <a:solidFill>
                  <a:schemeClr val="tx1"/>
                </a:solidFill>
                <a:latin typeface="Segoe UI Light" pitchFamily="34" charset="0"/>
              </a:rPr>
              <a:t> settings </a:t>
            </a:r>
          </a:p>
          <a:p>
            <a:pPr lvl="1"/>
            <a:r>
              <a:rPr lang="en-US" dirty="0" smtClean="0">
                <a:solidFill>
                  <a:schemeClr val="tx1"/>
                </a:solidFill>
                <a:latin typeface="Segoe UI Light" pitchFamily="34" charset="0"/>
              </a:rPr>
              <a:t>Brightness, Contrast, Hue, Exposure, White Balance, Zoom, Focus, Volume, Mute, </a:t>
            </a:r>
            <a:r>
              <a:rPr lang="en-US" dirty="0" err="1" smtClean="0">
                <a:solidFill>
                  <a:schemeClr val="tx1"/>
                </a:solidFill>
                <a:latin typeface="Segoe UI Light" pitchFamily="34" charset="0"/>
              </a:rPr>
              <a:t>etc</a:t>
            </a:r>
            <a:endParaRPr lang="en-US" dirty="0">
              <a:solidFill>
                <a:schemeClr val="tx1"/>
              </a:solidFill>
              <a:latin typeface="Segoe UI Light" pitchFamily="34" charset="0"/>
            </a:endParaRPr>
          </a:p>
          <a:p>
            <a:pPr marL="460375" lvl="1" indent="0">
              <a:buNone/>
            </a:pPr>
            <a:endParaRPr lang="en-US" dirty="0" smtClean="0">
              <a:solidFill>
                <a:schemeClr val="tx1"/>
              </a:solidFill>
              <a:latin typeface="Segoe UI Light" pitchFamily="34" charset="0"/>
            </a:endParaRPr>
          </a:p>
          <a:p>
            <a:r>
              <a:rPr lang="en-US" dirty="0" smtClean="0">
                <a:solidFill>
                  <a:schemeClr val="tx1"/>
                </a:solidFill>
                <a:latin typeface="Segoe UI Light" pitchFamily="34" charset="0"/>
              </a:rPr>
              <a:t>Enable custom scenarios through extensions</a:t>
            </a:r>
          </a:p>
          <a:p>
            <a:pPr marL="0" indent="0">
              <a:buNone/>
            </a:pPr>
            <a:endParaRPr lang="en-US" dirty="0">
              <a:solidFill>
                <a:schemeClr val="tx1"/>
              </a:solidFill>
              <a:latin typeface="Segoe UI Light" pitchFamily="34" charset="0"/>
            </a:endParaRPr>
          </a:p>
          <a:p>
            <a:endParaRPr lang="en-US" dirty="0">
              <a:solidFill>
                <a:schemeClr val="tx1"/>
              </a:solidFill>
              <a:latin typeface="Segoe UI Light" pitchFamily="34" charset="0"/>
            </a:endParaRPr>
          </a:p>
          <a:p>
            <a:endParaRPr lang="en-US" dirty="0">
              <a:solidFill>
                <a:schemeClr val="tx1"/>
              </a:solidFill>
              <a:latin typeface="Segoe UI Light" pitchFamily="34" charset="0"/>
            </a:endParaRPr>
          </a:p>
          <a:p>
            <a:endParaRPr lang="en-US" dirty="0" smtClean="0">
              <a:solidFill>
                <a:schemeClr val="tx1"/>
              </a:solidFill>
              <a:latin typeface="Segoe UI Light" pitchFamily="34" charset="0"/>
            </a:endParaRPr>
          </a:p>
          <a:p>
            <a:endParaRPr lang="en-US" dirty="0" smtClean="0">
              <a:solidFill>
                <a:schemeClr val="tx1"/>
              </a:solidFill>
              <a:latin typeface="Segoe UI Light" pitchFamily="34" charset="0"/>
            </a:endParaRPr>
          </a:p>
          <a:p>
            <a:endParaRPr lang="en-US" dirty="0">
              <a:solidFill>
                <a:schemeClr val="tx1"/>
              </a:solidFill>
              <a:latin typeface="Segoe UI Light" pitchFamily="34" charset="0"/>
            </a:endParaRPr>
          </a:p>
          <a:p>
            <a:endParaRPr lang="en-US" dirty="0">
              <a:solidFill>
                <a:schemeClr val="tx1"/>
              </a:solidFill>
              <a:latin typeface="Segoe UI Light" pitchFamily="34" charset="0"/>
            </a:endParaRPr>
          </a:p>
          <a:p>
            <a:endParaRPr lang="en-US" dirty="0">
              <a:solidFill>
                <a:schemeClr val="tx1"/>
              </a:solidFill>
              <a:latin typeface="Segoe UI Light" pitchFamily="34" charset="0"/>
            </a:endParaRPr>
          </a:p>
        </p:txBody>
      </p:sp>
      <p:sp>
        <p:nvSpPr>
          <p:cNvPr id="4" name="Content Placeholder 2"/>
          <p:cNvSpPr txBox="1">
            <a:spLocks/>
          </p:cNvSpPr>
          <p:nvPr/>
        </p:nvSpPr>
        <p:spPr>
          <a:xfrm>
            <a:off x="51911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00" dirty="0" smtClean="0">
              <a:gradFill>
                <a:gsLst>
                  <a:gs pos="0">
                    <a:srgbClr val="FFFFFF"/>
                  </a:gs>
                  <a:gs pos="86000">
                    <a:srgbClr val="FFFFFF"/>
                  </a:gs>
                </a:gsLst>
                <a:lin ang="5400000" scaled="0"/>
              </a:gradFill>
            </a:endParaRPr>
          </a:p>
        </p:txBody>
      </p:sp>
      <p:sp>
        <p:nvSpPr>
          <p:cNvPr id="5" name="Content Placeholder 2"/>
          <p:cNvSpPr txBox="1">
            <a:spLocks/>
          </p:cNvSpPr>
          <p:nvPr/>
        </p:nvSpPr>
        <p:spPr>
          <a:xfrm>
            <a:off x="489616" y="3829088"/>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00" dirty="0" smtClean="0">
              <a:gradFill>
                <a:gsLst>
                  <a:gs pos="0">
                    <a:srgbClr val="FFFFFF"/>
                  </a:gs>
                  <a:gs pos="86000">
                    <a:srgbClr val="FFFFFF"/>
                  </a:gs>
                </a:gsLst>
                <a:lin ang="5400000" scaled="0"/>
              </a:gradFill>
            </a:endParaRPr>
          </a:p>
        </p:txBody>
      </p:sp>
      <p:sp>
        <p:nvSpPr>
          <p:cNvPr id="9" name="Title 1"/>
          <p:cNvSpPr txBox="1">
            <a:spLocks/>
          </p:cNvSpPr>
          <p:nvPr/>
        </p:nvSpPr>
        <p:spPr>
          <a:xfrm>
            <a:off x="519112" y="228600"/>
            <a:ext cx="11149013" cy="160659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000" dirty="0" err="1" smtClean="0">
                <a:gradFill flip="none" rotWithShape="1">
                  <a:gsLst>
                    <a:gs pos="0">
                      <a:srgbClr val="FFFFFF"/>
                    </a:gs>
                    <a:gs pos="86000">
                      <a:srgbClr val="FFFFFF"/>
                    </a:gs>
                  </a:gsLst>
                  <a:lin ang="5400000" scaled="0"/>
                  <a:tileRect/>
                </a:gradFill>
              </a:rPr>
              <a:t>MediaCapture</a:t>
            </a:r>
            <a:r>
              <a:rPr lang="en-US" sz="4000" dirty="0" smtClean="0">
                <a:gradFill flip="none" rotWithShape="1">
                  <a:gsLst>
                    <a:gs pos="0">
                      <a:srgbClr val="FFFFFF"/>
                    </a:gs>
                    <a:gs pos="86000">
                      <a:srgbClr val="FFFFFF"/>
                    </a:gs>
                  </a:gsLst>
                  <a:lin ang="5400000" scaled="0"/>
                  <a:tileRect/>
                </a:gradFill>
              </a:rPr>
              <a:t> API</a:t>
            </a:r>
            <a:br>
              <a:rPr lang="en-US" sz="4000" dirty="0" smtClean="0">
                <a:gradFill flip="none" rotWithShape="1">
                  <a:gsLst>
                    <a:gs pos="0">
                      <a:srgbClr val="FFFFFF"/>
                    </a:gs>
                    <a:gs pos="86000">
                      <a:srgbClr val="FFFFFF"/>
                    </a:gs>
                  </a:gsLst>
                  <a:lin ang="5400000" scaled="0"/>
                  <a:tileRect/>
                </a:gradFill>
              </a:rPr>
            </a:br>
            <a:r>
              <a:rPr lang="en-US" sz="3200" dirty="0" smtClean="0">
                <a:gradFill flip="none" rotWithShape="1">
                  <a:gsLst>
                    <a:gs pos="0">
                      <a:srgbClr val="FFFFFF"/>
                    </a:gs>
                    <a:gs pos="86000">
                      <a:srgbClr val="FFFFFF"/>
                    </a:gs>
                  </a:gsLst>
                  <a:lin ang="5400000" scaled="0"/>
                  <a:tileRect/>
                </a:gradFill>
                <a:latin typeface="Segoe UI Light"/>
              </a:rPr>
              <a:t>What else can you do?</a:t>
            </a:r>
            <a:r>
              <a:rPr lang="en-US" sz="4000" dirty="0" smtClean="0">
                <a:gradFill flip="none" rotWithShape="1">
                  <a:gsLst>
                    <a:gs pos="0">
                      <a:srgbClr val="FFFFFF"/>
                    </a:gs>
                    <a:gs pos="86000">
                      <a:srgbClr val="FFFFFF"/>
                    </a:gs>
                  </a:gsLst>
                  <a:lin ang="5400000" scaled="0"/>
                  <a:tileRect/>
                </a:gradFill>
              </a:rPr>
              <a:t/>
            </a:r>
            <a:br>
              <a:rPr lang="en-US" sz="4000" dirty="0" smtClean="0">
                <a:gradFill flip="none" rotWithShape="1">
                  <a:gsLst>
                    <a:gs pos="0">
                      <a:srgbClr val="FFFFFF"/>
                    </a:gs>
                    <a:gs pos="86000">
                      <a:srgbClr val="FFFFFF"/>
                    </a:gs>
                  </a:gsLst>
                  <a:lin ang="5400000" scaled="0"/>
                  <a:tileRect/>
                </a:gradFill>
              </a:rPr>
            </a:br>
            <a:endParaRPr lang="en-US" dirty="0"/>
          </a:p>
        </p:txBody>
      </p:sp>
    </p:spTree>
    <p:extLst>
      <p:ext uri="{BB962C8B-B14F-4D97-AF65-F5344CB8AC3E}">
        <p14:creationId xmlns:p14="http://schemas.microsoft.com/office/powerpoint/2010/main" val="360900815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9977666" cy="1631216"/>
          </a:xfrm>
          <a:prstGeom prst="rect">
            <a:avLst/>
          </a:prstGeom>
          <a:noFill/>
        </p:spPr>
        <p:txBody>
          <a:bodyPr wrap="square" rtlCol="0">
            <a:spAutoFit/>
          </a:bodyPr>
          <a:lstStyle/>
          <a:p>
            <a:r>
              <a:rPr lang="en-US" sz="5000" dirty="0" smtClean="0">
                <a:solidFill>
                  <a:srgbClr val="FFFFFF"/>
                </a:solidFill>
                <a:latin typeface="+mj-lt"/>
              </a:rPr>
              <a:t>CUSTOM SCENARIOS WITH EXTENSIONS</a:t>
            </a:r>
            <a:endParaRPr lang="en-US" sz="5000" dirty="0">
              <a:solidFill>
                <a:srgbClr val="FFFFFF"/>
              </a:solidFill>
              <a:latin typeface="+mj-lt"/>
            </a:endParaRPr>
          </a:p>
        </p:txBody>
      </p:sp>
    </p:spTree>
    <p:extLst>
      <p:ext uri="{BB962C8B-B14F-4D97-AF65-F5344CB8AC3E}">
        <p14:creationId xmlns:p14="http://schemas.microsoft.com/office/powerpoint/2010/main" val="235332908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366843"/>
            <a:ext cx="7796664" cy="1523494"/>
          </a:xfrm>
        </p:spPr>
        <p:txBody>
          <a:bodyPr/>
          <a:lstStyle/>
          <a:p>
            <a:r>
              <a:rPr lang="en-US" dirty="0" smtClean="0">
                <a:solidFill>
                  <a:schemeClr val="accent6"/>
                </a:solidFill>
                <a:latin typeface="Segoe UI Light" pitchFamily="34" charset="0"/>
              </a:rPr>
              <a:t>Object recognition App</a:t>
            </a:r>
            <a:endParaRPr lang="en-US" dirty="0">
              <a:solidFill>
                <a:schemeClr val="accent6"/>
              </a:solidFill>
              <a:latin typeface="Segoe UI Light" pitchFamily="34" charset="0"/>
            </a:endParaRPr>
          </a:p>
        </p:txBody>
      </p:sp>
      <p:sp>
        <p:nvSpPr>
          <p:cNvPr id="4" name="Text Placeholder 3"/>
          <p:cNvSpPr>
            <a:spLocks noGrp="1"/>
          </p:cNvSpPr>
          <p:nvPr>
            <p:ph type="body" sz="quarter" idx="10"/>
          </p:nvPr>
        </p:nvSpPr>
        <p:spPr/>
        <p:txBody>
          <a:bodyPr/>
          <a:lstStyle/>
          <a:p>
            <a:r>
              <a:rPr lang="en-US" dirty="0">
                <a:latin typeface="Segoe UI Semibold" pitchFamily="34" charset="0"/>
              </a:rPr>
              <a:t>d</a:t>
            </a:r>
            <a:r>
              <a:rPr lang="en-US" dirty="0" smtClean="0">
                <a:latin typeface="Segoe UI Semibold" pitchFamily="34" charset="0"/>
              </a:rPr>
              <a:t>emo</a:t>
            </a:r>
            <a:endParaRPr lang="en-US" dirty="0">
              <a:latin typeface="Segoe UI Semibold" pitchFamily="34" charset="0"/>
            </a:endParaRPr>
          </a:p>
        </p:txBody>
      </p:sp>
    </p:spTree>
    <p:extLst>
      <p:ext uri="{BB962C8B-B14F-4D97-AF65-F5344CB8AC3E}">
        <p14:creationId xmlns:p14="http://schemas.microsoft.com/office/powerpoint/2010/main" val="17478955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sp>
        <p:nvSpPr>
          <p:cNvPr id="4" name="Rectangle 3"/>
          <p:cNvSpPr/>
          <p:nvPr/>
        </p:nvSpPr>
        <p:spPr>
          <a:xfrm>
            <a:off x="5742286" y="1865190"/>
            <a:ext cx="3715607" cy="1813289"/>
          </a:xfrm>
          <a:prstGeom prst="rect">
            <a:avLst/>
          </a:prstGeom>
          <a:solidFill>
            <a:srgbClr val="65BC46"/>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b="1" dirty="0" smtClean="0">
                <a:solidFill>
                  <a:srgbClr val="FFFFFF"/>
                </a:solidFill>
              </a:rPr>
              <a:t>Camera Preview</a:t>
            </a:r>
            <a:endParaRPr lang="en-US" sz="2000" b="1" dirty="0">
              <a:solidFill>
                <a:srgbClr val="FFFFFF"/>
              </a:solidFill>
            </a:endParaRPr>
          </a:p>
          <a:p>
            <a:pPr algn="ctr"/>
            <a:r>
              <a:rPr lang="en-US" sz="2000" b="1" dirty="0" smtClean="0">
                <a:solidFill>
                  <a:srgbClr val="FFFFFF"/>
                </a:solidFill>
              </a:rPr>
              <a:t>&lt;</a:t>
            </a:r>
            <a:r>
              <a:rPr lang="en-US" sz="2000" b="1" dirty="0">
                <a:solidFill>
                  <a:srgbClr val="FFFFFF"/>
                </a:solidFill>
              </a:rPr>
              <a:t>video </a:t>
            </a:r>
            <a:r>
              <a:rPr lang="en-US" sz="2000" b="1" dirty="0" smtClean="0">
                <a:solidFill>
                  <a:srgbClr val="FFFFFF"/>
                </a:solidFill>
              </a:rPr>
              <a:t>&gt;</a:t>
            </a:r>
            <a:endParaRPr lang="en-US" sz="2000" dirty="0">
              <a:solidFill>
                <a:srgbClr val="FFFFFF"/>
              </a:solidFill>
            </a:endParaRPr>
          </a:p>
        </p:txBody>
      </p:sp>
      <p:sp>
        <p:nvSpPr>
          <p:cNvPr id="5" name="Rectangle 4"/>
          <p:cNvSpPr/>
          <p:nvPr/>
        </p:nvSpPr>
        <p:spPr>
          <a:xfrm>
            <a:off x="613908" y="994683"/>
            <a:ext cx="8843985" cy="517549"/>
          </a:xfrm>
          <a:prstGeom prst="rect">
            <a:avLst/>
          </a:prstGeom>
          <a:solidFill>
            <a:srgbClr val="EF4423"/>
          </a:solidFill>
          <a:ln w="12700">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800" b="1" dirty="0" smtClean="0">
                <a:solidFill>
                  <a:srgbClr val="FFFFFF"/>
                </a:solidFill>
              </a:rPr>
              <a:t>Windows Metro style app </a:t>
            </a:r>
            <a:endParaRPr lang="en-US" sz="2800" dirty="0">
              <a:solidFill>
                <a:srgbClr val="FFFFFF"/>
              </a:solidFill>
            </a:endParaRPr>
          </a:p>
        </p:txBody>
      </p:sp>
      <p:sp>
        <p:nvSpPr>
          <p:cNvPr id="10" name="Rectangle 9"/>
          <p:cNvSpPr/>
          <p:nvPr/>
        </p:nvSpPr>
        <p:spPr>
          <a:xfrm>
            <a:off x="3095261" y="1865189"/>
            <a:ext cx="2333989" cy="1811459"/>
          </a:xfrm>
          <a:prstGeom prst="rect">
            <a:avLst/>
          </a:prstGeom>
          <a:noFill/>
          <a:ln w="38100">
            <a:solidFill>
              <a:schemeClr val="tx1"/>
            </a:solidFill>
            <a:prstDash val="dash"/>
          </a:ln>
        </p:spPr>
        <p:style>
          <a:lnRef idx="1">
            <a:schemeClr val="accent1"/>
          </a:lnRef>
          <a:fillRef idx="2">
            <a:schemeClr val="accent1"/>
          </a:fillRef>
          <a:effectRef idx="1">
            <a:schemeClr val="accent1"/>
          </a:effectRef>
          <a:fontRef idx="minor">
            <a:schemeClr val="dk1"/>
          </a:fontRef>
        </p:style>
        <p:txBody>
          <a:bodyPr lIns="121725" tIns="60862" rIns="121725" bIns="60862" rtlCol="0" anchor="b" anchorCtr="0"/>
          <a:lstStyle/>
          <a:p>
            <a:pPr algn="ctr"/>
            <a:r>
              <a:rPr lang="en-US" sz="1600" dirty="0" smtClean="0">
                <a:solidFill>
                  <a:srgbClr val="FFFFFF"/>
                </a:solidFill>
              </a:rPr>
              <a:t>Windows Runtime</a:t>
            </a:r>
            <a:endParaRPr lang="en-US" sz="1600" dirty="0">
              <a:solidFill>
                <a:srgbClr val="FFFFFF"/>
              </a:solidFill>
            </a:endParaRPr>
          </a:p>
        </p:txBody>
      </p:sp>
      <p:sp>
        <p:nvSpPr>
          <p:cNvPr id="42" name="Rectangle 41"/>
          <p:cNvSpPr/>
          <p:nvPr/>
        </p:nvSpPr>
        <p:spPr>
          <a:xfrm>
            <a:off x="3282146" y="2006295"/>
            <a:ext cx="1909258" cy="1017409"/>
          </a:xfrm>
          <a:prstGeom prst="rect">
            <a:avLst/>
          </a:prstGeom>
          <a:solidFill>
            <a:srgbClr val="65BC46"/>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b="1" dirty="0" smtClean="0">
                <a:solidFill>
                  <a:srgbClr val="FFFFFF"/>
                </a:solidFill>
              </a:rPr>
              <a:t>Media Capture API</a:t>
            </a:r>
            <a:endParaRPr lang="en-US" sz="2000" dirty="0">
              <a:solidFill>
                <a:srgbClr val="FFFFFF"/>
              </a:solidFill>
            </a:endParaRPr>
          </a:p>
        </p:txBody>
      </p:sp>
      <p:sp>
        <p:nvSpPr>
          <p:cNvPr id="34" name="Rectangle 33"/>
          <p:cNvSpPr/>
          <p:nvPr/>
        </p:nvSpPr>
        <p:spPr>
          <a:xfrm>
            <a:off x="613909" y="1863356"/>
            <a:ext cx="2129528" cy="1813289"/>
          </a:xfrm>
          <a:prstGeom prst="rect">
            <a:avLst/>
          </a:prstGeom>
          <a:solidFill>
            <a:srgbClr val="00B0F0"/>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rgbClr val="FFFFFF"/>
                </a:solidFill>
              </a:rPr>
              <a:t>App Code (JS)</a:t>
            </a:r>
            <a:endParaRPr lang="en-US" sz="2000" dirty="0">
              <a:solidFill>
                <a:srgbClr val="FFFFFF"/>
              </a:solidFill>
            </a:endParaRPr>
          </a:p>
        </p:txBody>
      </p:sp>
      <p:grpSp>
        <p:nvGrpSpPr>
          <p:cNvPr id="53" name="Group 52"/>
          <p:cNvGrpSpPr/>
          <p:nvPr/>
        </p:nvGrpSpPr>
        <p:grpSpPr>
          <a:xfrm>
            <a:off x="920872" y="4348242"/>
            <a:ext cx="1193678" cy="992153"/>
            <a:chOff x="920872" y="4348242"/>
            <a:chExt cx="1193678" cy="992153"/>
          </a:xfrm>
        </p:grpSpPr>
        <p:sp>
          <p:nvSpPr>
            <p:cNvPr id="15" name="Rectangle 14"/>
            <p:cNvSpPr/>
            <p:nvPr/>
          </p:nvSpPr>
          <p:spPr>
            <a:xfrm>
              <a:off x="920872" y="4348242"/>
              <a:ext cx="1193678" cy="992153"/>
            </a:xfrm>
            <a:prstGeom prst="rect">
              <a:avLst/>
            </a:prstGeom>
            <a:solidFill>
              <a:srgbClr val="457EC1"/>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smtClean="0">
                  <a:solidFill>
                    <a:srgbClr val="FFFFFF"/>
                  </a:solidFill>
                </a:rPr>
                <a:t>Camera</a:t>
              </a:r>
              <a:endParaRPr lang="en-US" sz="1400" dirty="0">
                <a:solidFill>
                  <a:srgbClr val="FFFFFF"/>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042" y="4429980"/>
              <a:ext cx="104933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0" name="Elbow Connector 49"/>
          <p:cNvCxnSpPr>
            <a:stCxn id="15" idx="3"/>
            <a:endCxn id="42" idx="2"/>
          </p:cNvCxnSpPr>
          <p:nvPr/>
        </p:nvCxnSpPr>
        <p:spPr>
          <a:xfrm flipV="1">
            <a:off x="2114550" y="3023704"/>
            <a:ext cx="2122225" cy="1820615"/>
          </a:xfrm>
          <a:prstGeom prst="bentConnector2">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743437" y="4348240"/>
            <a:ext cx="1193678" cy="992153"/>
          </a:xfrm>
          <a:prstGeom prst="rect">
            <a:avLst/>
          </a:prstGeom>
          <a:solidFill>
            <a:srgbClr val="457EC1"/>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smtClean="0">
                <a:solidFill>
                  <a:srgbClr val="FFFFFF"/>
                </a:solidFill>
              </a:rPr>
              <a:t>Object recognition extension</a:t>
            </a:r>
            <a:endParaRPr lang="en-US" sz="1400" dirty="0">
              <a:solidFill>
                <a:srgbClr val="FFFFFF"/>
              </a:solidFill>
            </a:endParaRPr>
          </a:p>
        </p:txBody>
      </p:sp>
      <p:cxnSp>
        <p:nvCxnSpPr>
          <p:cNvPr id="55" name="Straight Arrow Connector 54"/>
          <p:cNvCxnSpPr>
            <a:stCxn id="42" idx="3"/>
          </p:cNvCxnSpPr>
          <p:nvPr/>
        </p:nvCxnSpPr>
        <p:spPr>
          <a:xfrm flipV="1">
            <a:off x="5191404" y="2514999"/>
            <a:ext cx="550882"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2686975" y="2496348"/>
            <a:ext cx="595171" cy="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72"/>
          <p:cNvCxnSpPr>
            <a:endCxn id="57" idx="0"/>
          </p:cNvCxnSpPr>
          <p:nvPr/>
        </p:nvCxnSpPr>
        <p:spPr>
          <a:xfrm rot="16200000" flipH="1">
            <a:off x="2486986" y="3494950"/>
            <a:ext cx="1109740" cy="596839"/>
          </a:xfrm>
          <a:prstGeom prst="bentConnector3">
            <a:avLst>
              <a:gd name="adj1" fmla="val 218"/>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8" name="Oval 77"/>
          <p:cNvSpPr/>
          <p:nvPr/>
        </p:nvSpPr>
        <p:spPr bwMode="auto">
          <a:xfrm>
            <a:off x="6068813" y="2168095"/>
            <a:ext cx="312937" cy="535202"/>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400" dirty="0" smtClean="0">
              <a:gradFill>
                <a:gsLst>
                  <a:gs pos="0">
                    <a:srgbClr val="FFFFFF"/>
                  </a:gs>
                  <a:gs pos="100000">
                    <a:srgbClr val="FFFFFF"/>
                  </a:gs>
                </a:gsLst>
                <a:lin ang="5400000" scaled="0"/>
              </a:gradFill>
            </a:endParaRPr>
          </a:p>
        </p:txBody>
      </p:sp>
      <p:sp>
        <p:nvSpPr>
          <p:cNvPr id="79" name="Oval 78"/>
          <p:cNvSpPr/>
          <p:nvPr/>
        </p:nvSpPr>
        <p:spPr bwMode="auto">
          <a:xfrm>
            <a:off x="8754863" y="2168095"/>
            <a:ext cx="312937" cy="535202"/>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400" dirty="0" smtClean="0">
              <a:gradFill>
                <a:gsLst>
                  <a:gs pos="0">
                    <a:srgbClr val="FFFFFF"/>
                  </a:gs>
                  <a:gs pos="100000">
                    <a:srgbClr val="FFFFFF"/>
                  </a:gs>
                </a:gsLst>
                <a:lin ang="5400000" scaled="0"/>
              </a:gradFill>
            </a:endParaRPr>
          </a:p>
        </p:txBody>
      </p:sp>
      <p:sp>
        <p:nvSpPr>
          <p:cNvPr id="81" name="Rectangle 80"/>
          <p:cNvSpPr/>
          <p:nvPr/>
        </p:nvSpPr>
        <p:spPr>
          <a:xfrm>
            <a:off x="5912344" y="1743939"/>
            <a:ext cx="3703730" cy="2055790"/>
          </a:xfrm>
          <a:prstGeom prst="rect">
            <a:avLst/>
          </a:prstGeom>
          <a:solidFill>
            <a:schemeClr val="accent2">
              <a:alpha val="31000"/>
            </a:schemeClr>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3200" b="1" dirty="0">
              <a:solidFill>
                <a:srgbClr val="232323"/>
              </a:solidFill>
              <a:latin typeface="Segoe UI Semibold"/>
            </a:endParaRPr>
          </a:p>
        </p:txBody>
      </p:sp>
      <p:sp>
        <p:nvSpPr>
          <p:cNvPr id="82" name="Oval 81"/>
          <p:cNvSpPr/>
          <p:nvPr/>
        </p:nvSpPr>
        <p:spPr bwMode="auto">
          <a:xfrm>
            <a:off x="7535264" y="1982766"/>
            <a:ext cx="228945" cy="200135"/>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400" dirty="0" smtClean="0">
              <a:gradFill>
                <a:gsLst>
                  <a:gs pos="0">
                    <a:srgbClr val="FFFFFF"/>
                  </a:gs>
                  <a:gs pos="100000">
                    <a:srgbClr val="FFFFFF"/>
                  </a:gs>
                </a:gsLst>
                <a:lin ang="5400000" scaled="0"/>
              </a:gradFill>
            </a:endParaRPr>
          </a:p>
        </p:txBody>
      </p:sp>
      <p:sp>
        <p:nvSpPr>
          <p:cNvPr id="83" name="Rectangle 82"/>
          <p:cNvSpPr/>
          <p:nvPr/>
        </p:nvSpPr>
        <p:spPr bwMode="auto">
          <a:xfrm>
            <a:off x="6165253" y="2145922"/>
            <a:ext cx="120056" cy="62591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600" dirty="0" smtClean="0">
              <a:gradFill>
                <a:gsLst>
                  <a:gs pos="0">
                    <a:srgbClr val="FFFFFF"/>
                  </a:gs>
                  <a:gs pos="100000">
                    <a:srgbClr val="FFFFFF"/>
                  </a:gs>
                </a:gsLst>
                <a:lin ang="5400000" scaled="0"/>
              </a:gradFill>
            </a:endParaRPr>
          </a:p>
        </p:txBody>
      </p:sp>
      <p:sp>
        <p:nvSpPr>
          <p:cNvPr id="84" name="Rectangle 83"/>
          <p:cNvSpPr/>
          <p:nvPr/>
        </p:nvSpPr>
        <p:spPr bwMode="auto">
          <a:xfrm>
            <a:off x="8851303" y="2122740"/>
            <a:ext cx="120056" cy="62591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6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6910393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ppt_x"/>
                                          </p:val>
                                        </p:tav>
                                        <p:tav tm="100000">
                                          <p:val>
                                            <p:strVal val="#ppt_x"/>
                                          </p:val>
                                        </p:tav>
                                      </p:tavLst>
                                    </p:anim>
                                    <p:anim calcmode="lin" valueType="num">
                                      <p:cBhvr additive="base">
                                        <p:cTn id="19" dur="500" fill="hold"/>
                                        <p:tgtEl>
                                          <p:spTgt spid="42"/>
                                        </p:tgtEl>
                                        <p:attrNameLst>
                                          <p:attrName>ppt_y</p:attrName>
                                        </p:attrNameLst>
                                      </p:cBhvr>
                                      <p:tavLst>
                                        <p:tav tm="0">
                                          <p:val>
                                            <p:strVal val="1+#ppt_h/2"/>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500"/>
                                        <p:tgtEl>
                                          <p:spTgt spid="7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500"/>
                                        <p:tgtEl>
                                          <p:spTgt spid="8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42" grpId="0" animBg="1"/>
      <p:bldP spid="34" grpId="0" animBg="1"/>
      <p:bldP spid="57" grpId="0" animBg="1"/>
      <p:bldP spid="78" grpId="0" animBg="1"/>
      <p:bldP spid="79" grpId="0" animBg="1"/>
      <p:bldP spid="81" grpId="0" animBg="1"/>
      <p:bldP spid="82" grpId="0" animBg="1"/>
      <p:bldP spid="83" grpId="0" animBg="1"/>
      <p:bldP spid="8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89617" y="1759330"/>
            <a:ext cx="11149012" cy="4705686"/>
          </a:xfrm>
        </p:spPr>
        <p:txBody>
          <a:bodyPr>
            <a:normAutofit/>
          </a:bodyPr>
          <a:lstStyle/>
          <a:p>
            <a:r>
              <a:rPr lang="en-US" dirty="0" smtClean="0">
                <a:solidFill>
                  <a:schemeClr val="tx1"/>
                </a:solidFill>
                <a:latin typeface="Segoe UI Light" pitchFamily="34" charset="0"/>
              </a:rPr>
              <a:t>Incorporate in your preview, video capture, image, audio streams as effects</a:t>
            </a:r>
          </a:p>
          <a:p>
            <a:endParaRPr lang="en-US" dirty="0" smtClean="0">
              <a:solidFill>
                <a:schemeClr val="tx1"/>
              </a:solidFill>
              <a:latin typeface="Segoe UI Light" pitchFamily="34" charset="0"/>
            </a:endParaRPr>
          </a:p>
          <a:p>
            <a:r>
              <a:rPr lang="en-US" dirty="0" smtClean="0">
                <a:solidFill>
                  <a:srgbClr val="FFFFFF"/>
                </a:solidFill>
              </a:rPr>
              <a:t>Analyze </a:t>
            </a:r>
            <a:r>
              <a:rPr lang="en-US" dirty="0">
                <a:solidFill>
                  <a:srgbClr val="FFFFFF"/>
                </a:solidFill>
              </a:rPr>
              <a:t>live camera </a:t>
            </a:r>
            <a:r>
              <a:rPr lang="en-US" dirty="0" smtClean="0">
                <a:solidFill>
                  <a:srgbClr val="FFFFFF"/>
                </a:solidFill>
              </a:rPr>
              <a:t>stream </a:t>
            </a:r>
            <a:r>
              <a:rPr lang="en-US" dirty="0">
                <a:solidFill>
                  <a:srgbClr val="FFFFFF"/>
                </a:solidFill>
              </a:rPr>
              <a:t>to add overlays e.g. virtual reality, </a:t>
            </a:r>
            <a:r>
              <a:rPr lang="en-US" dirty="0" smtClean="0">
                <a:solidFill>
                  <a:srgbClr val="FFFFFF"/>
                </a:solidFill>
              </a:rPr>
              <a:t>games</a:t>
            </a:r>
            <a:endParaRPr lang="en-US" dirty="0">
              <a:solidFill>
                <a:srgbClr val="FFFFFF"/>
              </a:solidFill>
            </a:endParaRPr>
          </a:p>
          <a:p>
            <a:endParaRPr lang="en-US" dirty="0">
              <a:solidFill>
                <a:srgbClr val="FFFFFF"/>
              </a:solidFill>
            </a:endParaRPr>
          </a:p>
          <a:p>
            <a:r>
              <a:rPr lang="en-US" dirty="0">
                <a:solidFill>
                  <a:srgbClr val="FFFFFF"/>
                </a:solidFill>
              </a:rPr>
              <a:t>Build real time </a:t>
            </a:r>
            <a:r>
              <a:rPr lang="en-US" dirty="0" smtClean="0">
                <a:solidFill>
                  <a:srgbClr val="FFFFFF"/>
                </a:solidFill>
              </a:rPr>
              <a:t>communication </a:t>
            </a:r>
            <a:r>
              <a:rPr lang="en-US" dirty="0">
                <a:solidFill>
                  <a:srgbClr val="FFFFFF"/>
                </a:solidFill>
              </a:rPr>
              <a:t>and collaboration </a:t>
            </a:r>
            <a:r>
              <a:rPr lang="en-US" dirty="0" smtClean="0">
                <a:solidFill>
                  <a:srgbClr val="FFFFFF"/>
                </a:solidFill>
              </a:rPr>
              <a:t>apps</a:t>
            </a:r>
          </a:p>
          <a:p>
            <a:endParaRPr lang="en-US" dirty="0">
              <a:solidFill>
                <a:srgbClr val="FFFFFF"/>
              </a:solidFill>
            </a:endParaRPr>
          </a:p>
          <a:p>
            <a:r>
              <a:rPr lang="en-US" dirty="0">
                <a:solidFill>
                  <a:schemeClr val="tx1"/>
                </a:solidFill>
                <a:latin typeface="Segoe UI Light" pitchFamily="34" charset="0"/>
              </a:rPr>
              <a:t>Implement custom output formats </a:t>
            </a:r>
          </a:p>
          <a:p>
            <a:endParaRPr lang="en-US" dirty="0">
              <a:solidFill>
                <a:srgbClr val="FFFFFF"/>
              </a:solidFill>
            </a:endParaRPr>
          </a:p>
          <a:p>
            <a:endParaRPr lang="en-US" dirty="0">
              <a:solidFill>
                <a:srgbClr val="FFFFFF"/>
              </a:solidFill>
            </a:endParaRPr>
          </a:p>
          <a:p>
            <a:endParaRPr lang="en-US" dirty="0" smtClean="0">
              <a:solidFill>
                <a:schemeClr val="tx1"/>
              </a:solidFill>
              <a:latin typeface="Segoe UI Light" pitchFamily="34" charset="0"/>
            </a:endParaRPr>
          </a:p>
          <a:p>
            <a:endParaRPr lang="en-US" dirty="0">
              <a:solidFill>
                <a:schemeClr val="tx1"/>
              </a:solidFill>
              <a:latin typeface="Segoe UI Light" pitchFamily="34" charset="0"/>
            </a:endParaRPr>
          </a:p>
          <a:p>
            <a:endParaRPr lang="en-US" dirty="0">
              <a:solidFill>
                <a:schemeClr val="tx1"/>
              </a:solidFill>
              <a:latin typeface="Segoe UI Light" pitchFamily="34" charset="0"/>
            </a:endParaRPr>
          </a:p>
        </p:txBody>
      </p:sp>
      <p:sp>
        <p:nvSpPr>
          <p:cNvPr id="4" name="Content Placeholder 2"/>
          <p:cNvSpPr txBox="1">
            <a:spLocks/>
          </p:cNvSpPr>
          <p:nvPr/>
        </p:nvSpPr>
        <p:spPr>
          <a:xfrm>
            <a:off x="51911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00" dirty="0" smtClean="0"/>
          </a:p>
        </p:txBody>
      </p:sp>
      <p:sp>
        <p:nvSpPr>
          <p:cNvPr id="5" name="Content Placeholder 2"/>
          <p:cNvSpPr txBox="1">
            <a:spLocks/>
          </p:cNvSpPr>
          <p:nvPr/>
        </p:nvSpPr>
        <p:spPr>
          <a:xfrm>
            <a:off x="489616" y="3829088"/>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00" dirty="0" smtClean="0"/>
          </a:p>
        </p:txBody>
      </p:sp>
      <p:sp>
        <p:nvSpPr>
          <p:cNvPr id="8" name="Title 1"/>
          <p:cNvSpPr txBox="1">
            <a:spLocks/>
          </p:cNvSpPr>
          <p:nvPr/>
        </p:nvSpPr>
        <p:spPr>
          <a:xfrm>
            <a:off x="519112" y="228600"/>
            <a:ext cx="11149013" cy="9971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000" dirty="0" smtClean="0">
                <a:gradFill flip="none" rotWithShape="1">
                  <a:gsLst>
                    <a:gs pos="0">
                      <a:srgbClr val="FFFFFF"/>
                    </a:gs>
                    <a:gs pos="86000">
                      <a:srgbClr val="FFFFFF"/>
                    </a:gs>
                  </a:gsLst>
                  <a:lin ang="5400000" scaled="0"/>
                  <a:tileRect/>
                </a:gradFill>
              </a:rPr>
              <a:t>Extensions</a:t>
            </a:r>
            <a:br>
              <a:rPr lang="en-US" sz="4000" dirty="0" smtClean="0">
                <a:gradFill flip="none" rotWithShape="1">
                  <a:gsLst>
                    <a:gs pos="0">
                      <a:srgbClr val="FFFFFF"/>
                    </a:gs>
                    <a:gs pos="86000">
                      <a:srgbClr val="FFFFFF"/>
                    </a:gs>
                  </a:gsLst>
                  <a:lin ang="5400000" scaled="0"/>
                  <a:tileRect/>
                </a:gradFill>
              </a:rPr>
            </a:br>
            <a:r>
              <a:rPr lang="en-US" sz="3200" dirty="0" smtClean="0">
                <a:gradFill flip="none" rotWithShape="1">
                  <a:gsLst>
                    <a:gs pos="0">
                      <a:srgbClr val="FFFFFF"/>
                    </a:gs>
                    <a:gs pos="86000">
                      <a:srgbClr val="FFFFFF"/>
                    </a:gs>
                  </a:gsLst>
                  <a:lin ang="5400000" scaled="0"/>
                  <a:tileRect/>
                </a:gradFill>
                <a:latin typeface="Segoe UI Light"/>
              </a:rPr>
              <a:t>What can you do with them?</a:t>
            </a:r>
            <a:endParaRPr lang="en-US" dirty="0"/>
          </a:p>
        </p:txBody>
      </p:sp>
    </p:spTree>
    <p:extLst>
      <p:ext uri="{BB962C8B-B14F-4D97-AF65-F5344CB8AC3E}">
        <p14:creationId xmlns:p14="http://schemas.microsoft.com/office/powerpoint/2010/main" val="91193640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4" y="1668887"/>
            <a:ext cx="11149012" cy="3761030"/>
          </a:xfrm>
        </p:spPr>
        <p:txBody>
          <a:bodyPr/>
          <a:lstStyle/>
          <a:p>
            <a:r>
              <a:rPr lang="en-US" dirty="0" smtClean="0"/>
              <a:t>Native </a:t>
            </a:r>
            <a:r>
              <a:rPr lang="en-US" dirty="0"/>
              <a:t>(C++/COM) Media Foundation components</a:t>
            </a:r>
          </a:p>
          <a:p>
            <a:endParaRPr lang="en-US" dirty="0" smtClean="0"/>
          </a:p>
          <a:p>
            <a:r>
              <a:rPr lang="en-US" dirty="0" smtClean="0"/>
              <a:t>Packaged with your app</a:t>
            </a:r>
          </a:p>
          <a:p>
            <a:endParaRPr lang="en-US" dirty="0" smtClean="0"/>
          </a:p>
          <a:p>
            <a:r>
              <a:rPr lang="en-US" dirty="0" smtClean="0"/>
              <a:t>Always local to your app</a:t>
            </a:r>
          </a:p>
          <a:p>
            <a:endParaRPr lang="en-US" dirty="0" smtClean="0"/>
          </a:p>
          <a:p>
            <a:endParaRPr lang="en-US" sz="3600" dirty="0"/>
          </a:p>
        </p:txBody>
      </p:sp>
      <p:sp>
        <p:nvSpPr>
          <p:cNvPr id="6" name="Title 1"/>
          <p:cNvSpPr txBox="1">
            <a:spLocks/>
          </p:cNvSpPr>
          <p:nvPr/>
        </p:nvSpPr>
        <p:spPr>
          <a:xfrm>
            <a:off x="519112" y="228600"/>
            <a:ext cx="11149013" cy="9971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000" dirty="0" smtClean="0">
                <a:gradFill flip="none" rotWithShape="1">
                  <a:gsLst>
                    <a:gs pos="0">
                      <a:srgbClr val="FFFFFF"/>
                    </a:gs>
                    <a:gs pos="86000">
                      <a:srgbClr val="FFFFFF"/>
                    </a:gs>
                  </a:gsLst>
                  <a:lin ang="5400000" scaled="0"/>
                  <a:tileRect/>
                </a:gradFill>
              </a:rPr>
              <a:t>Extensions</a:t>
            </a:r>
            <a:br>
              <a:rPr lang="en-US" sz="4000" dirty="0" smtClean="0">
                <a:gradFill flip="none" rotWithShape="1">
                  <a:gsLst>
                    <a:gs pos="0">
                      <a:srgbClr val="FFFFFF"/>
                    </a:gs>
                    <a:gs pos="86000">
                      <a:srgbClr val="FFFFFF"/>
                    </a:gs>
                  </a:gsLst>
                  <a:lin ang="5400000" scaled="0"/>
                  <a:tileRect/>
                </a:gradFill>
              </a:rPr>
            </a:br>
            <a:r>
              <a:rPr lang="en-US" sz="3200" dirty="0" smtClean="0">
                <a:gradFill flip="none" rotWithShape="1">
                  <a:gsLst>
                    <a:gs pos="0">
                      <a:srgbClr val="FFFFFF"/>
                    </a:gs>
                    <a:gs pos="86000">
                      <a:srgbClr val="FFFFFF"/>
                    </a:gs>
                  </a:gsLst>
                  <a:lin ang="5400000" scaled="0"/>
                  <a:tileRect/>
                </a:gradFill>
                <a:latin typeface="Segoe UI Light"/>
              </a:rPr>
              <a:t>How are they implemented?</a:t>
            </a:r>
            <a:endParaRPr lang="en-US" dirty="0"/>
          </a:p>
        </p:txBody>
      </p:sp>
    </p:spTree>
    <p:extLst>
      <p:ext uri="{BB962C8B-B14F-4D97-AF65-F5344CB8AC3E}">
        <p14:creationId xmlns:p14="http://schemas.microsoft.com/office/powerpoint/2010/main" val="309249921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530080" y="2571750"/>
            <a:ext cx="10969625" cy="857250"/>
          </a:xfrm>
        </p:spPr>
        <p:txBody>
          <a:bodyPr>
            <a:noAutofit/>
          </a:bodyPr>
          <a:lstStyle/>
          <a:p>
            <a:pPr algn="ctr"/>
            <a:r>
              <a:rPr lang="en-US" dirty="0" smtClean="0">
                <a:latin typeface="+mn-lt"/>
                <a:ea typeface="Segoe UI" pitchFamily="34" charset="0"/>
                <a:cs typeface="Segoe UI" pitchFamily="34" charset="0"/>
              </a:rPr>
              <a:t>Easy-to-use Capture APIs help you </a:t>
            </a:r>
            <a:r>
              <a:rPr lang="en-US" dirty="0" smtClean="0">
                <a:latin typeface="+mn-lt"/>
              </a:rPr>
              <a:t>incorporate </a:t>
            </a:r>
            <a:r>
              <a:rPr lang="en-US" dirty="0">
                <a:latin typeface="+mn-lt"/>
              </a:rPr>
              <a:t>captured video, audio and </a:t>
            </a:r>
            <a:r>
              <a:rPr lang="en-US" dirty="0" smtClean="0">
                <a:latin typeface="+mn-lt"/>
              </a:rPr>
              <a:t>pictures in your apps</a:t>
            </a:r>
            <a:endParaRPr lang="en-US" dirty="0">
              <a:latin typeface="+mn-lt"/>
              <a:ea typeface="Segoe UI" pitchFamily="34" charset="0"/>
              <a:cs typeface="Segoe UI" pitchFamily="34" charset="0"/>
            </a:endParaRPr>
          </a:p>
        </p:txBody>
      </p:sp>
    </p:spTree>
    <p:extLst>
      <p:ext uri="{BB962C8B-B14F-4D97-AF65-F5344CB8AC3E}">
        <p14:creationId xmlns:p14="http://schemas.microsoft.com/office/powerpoint/2010/main" val="136918911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507868" y="230189"/>
            <a:ext cx="11173090" cy="609398"/>
          </a:xfrm>
        </p:spPr>
        <p:txBody>
          <a:bodyPr/>
          <a:lstStyle/>
          <a:p>
            <a:r>
              <a:rPr lang="en-US" dirty="0" smtClean="0"/>
              <a:t>Accessing extensions</a:t>
            </a:r>
            <a:endParaRPr lang="en-US" dirty="0"/>
          </a:p>
        </p:txBody>
      </p:sp>
      <p:sp>
        <p:nvSpPr>
          <p:cNvPr id="7" name="Parallelogram 6"/>
          <p:cNvSpPr/>
          <p:nvPr/>
        </p:nvSpPr>
        <p:spPr bwMode="auto">
          <a:xfrm rot="20498828">
            <a:off x="8221255" y="3319812"/>
            <a:ext cx="1553901" cy="1588610"/>
          </a:xfrm>
          <a:prstGeom prst="parallelogram">
            <a:avLst>
              <a:gd name="adj" fmla="val 87672"/>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a:solidFill>
                <a:srgbClr val="FFFFFF"/>
              </a:solidFill>
            </a:endParaRPr>
          </a:p>
        </p:txBody>
      </p:sp>
      <p:cxnSp>
        <p:nvCxnSpPr>
          <p:cNvPr id="8" name="Straight Connector 7"/>
          <p:cNvCxnSpPr/>
          <p:nvPr/>
        </p:nvCxnSpPr>
        <p:spPr>
          <a:xfrm flipV="1">
            <a:off x="10640884" y="1688227"/>
            <a:ext cx="239132" cy="3684213"/>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6" name="Text Placeholder 5"/>
          <p:cNvSpPr txBox="1">
            <a:spLocks/>
          </p:cNvSpPr>
          <p:nvPr/>
        </p:nvSpPr>
        <p:spPr>
          <a:xfrm>
            <a:off x="316446" y="1385854"/>
            <a:ext cx="11683187" cy="1871282"/>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400">
              <a:lnSpc>
                <a:spcPct val="100000"/>
              </a:lnSpc>
              <a:spcBef>
                <a:spcPts val="0"/>
              </a:spcBef>
              <a:defRPr/>
            </a:pPr>
            <a:r>
              <a:rPr lang="en-US" sz="1600" kern="0" dirty="0">
                <a:solidFill>
                  <a:srgbClr val="00B050"/>
                </a:solidFill>
              </a:rPr>
              <a:t>// Application manifest </a:t>
            </a:r>
            <a:r>
              <a:rPr lang="en-US" sz="1600" kern="0" dirty="0" smtClean="0">
                <a:solidFill>
                  <a:srgbClr val="00B050"/>
                </a:solidFill>
              </a:rPr>
              <a:t>extensions required </a:t>
            </a:r>
            <a:r>
              <a:rPr lang="en-US" sz="1600" kern="0" dirty="0">
                <a:solidFill>
                  <a:srgbClr val="00B050"/>
                </a:solidFill>
              </a:rPr>
              <a:t>to access </a:t>
            </a:r>
            <a:r>
              <a:rPr lang="en-US" sz="1600" kern="0" dirty="0" smtClean="0">
                <a:solidFill>
                  <a:srgbClr val="00B050"/>
                </a:solidFill>
              </a:rPr>
              <a:t>the plug-in</a:t>
            </a:r>
            <a:endParaRPr lang="en-US" sz="1600" kern="0" dirty="0">
              <a:solidFill>
                <a:srgbClr val="00B050"/>
              </a:solidFill>
            </a:endParaRPr>
          </a:p>
          <a:p>
            <a:r>
              <a:rPr lang="en-US" sz="1600" dirty="0"/>
              <a:t>&lt;Extension Category="</a:t>
            </a:r>
            <a:r>
              <a:rPr lang="en-US" sz="1600" dirty="0" err="1"/>
              <a:t>windows.activatableClass.inProcessServer</a:t>
            </a:r>
            <a:r>
              <a:rPr lang="en-US" sz="1600" dirty="0"/>
              <a:t>"&gt;</a:t>
            </a:r>
          </a:p>
          <a:p>
            <a:r>
              <a:rPr lang="en-US" sz="1600" dirty="0"/>
              <a:t>      &lt;</a:t>
            </a:r>
            <a:r>
              <a:rPr lang="en-US" sz="1600" dirty="0" err="1"/>
              <a:t>InProcessServer</a:t>
            </a:r>
            <a:r>
              <a:rPr lang="en-US" sz="1600" dirty="0"/>
              <a:t>&gt;</a:t>
            </a:r>
          </a:p>
          <a:p>
            <a:r>
              <a:rPr lang="en-US" sz="1600" dirty="0"/>
              <a:t>        &lt;</a:t>
            </a:r>
            <a:r>
              <a:rPr lang="en-US" sz="1600" dirty="0" smtClean="0"/>
              <a:t>Path&gt;bin\GrayscaleTransform.dll</a:t>
            </a:r>
            <a:r>
              <a:rPr lang="en-US" sz="1600" dirty="0"/>
              <a:t>&lt;/Path&gt;</a:t>
            </a:r>
          </a:p>
          <a:p>
            <a:r>
              <a:rPr lang="en-US" sz="1600" dirty="0"/>
              <a:t>        &lt;</a:t>
            </a:r>
            <a:r>
              <a:rPr lang="en-US" sz="1600" dirty="0" err="1"/>
              <a:t>ActivatableClass</a:t>
            </a:r>
            <a:r>
              <a:rPr lang="en-US" sz="1600" dirty="0"/>
              <a:t> </a:t>
            </a:r>
            <a:r>
              <a:rPr lang="en-US" sz="1600" dirty="0" err="1"/>
              <a:t>ActivatableClassId</a:t>
            </a:r>
            <a:r>
              <a:rPr lang="en-US" sz="1600" dirty="0"/>
              <a:t>="</a:t>
            </a:r>
            <a:r>
              <a:rPr lang="en-US" sz="1600" dirty="0" err="1">
                <a:solidFill>
                  <a:schemeClr val="accent2"/>
                </a:solidFill>
              </a:rPr>
              <a:t>Microsoft.Samples.GrayscaleEffect</a:t>
            </a:r>
            <a:r>
              <a:rPr lang="en-US" sz="1600" dirty="0"/>
              <a:t>" </a:t>
            </a:r>
            <a:r>
              <a:rPr lang="en-US" sz="1600" dirty="0" err="1"/>
              <a:t>ThreadingModel</a:t>
            </a:r>
            <a:r>
              <a:rPr lang="en-US" sz="1600" dirty="0"/>
              <a:t>="both" /&gt;</a:t>
            </a:r>
          </a:p>
          <a:p>
            <a:r>
              <a:rPr lang="en-US" sz="1600" dirty="0"/>
              <a:t>      &lt;/</a:t>
            </a:r>
            <a:r>
              <a:rPr lang="en-US" sz="1600" dirty="0" err="1"/>
              <a:t>InProcessServer</a:t>
            </a:r>
            <a:r>
              <a:rPr lang="en-US" sz="1600" dirty="0"/>
              <a:t>&gt;</a:t>
            </a:r>
          </a:p>
          <a:p>
            <a:r>
              <a:rPr lang="en-US" sz="1600" dirty="0" smtClean="0"/>
              <a:t>&lt;/</a:t>
            </a:r>
            <a:r>
              <a:rPr lang="en-US" sz="1600" dirty="0"/>
              <a:t>Extension&gt;</a:t>
            </a:r>
          </a:p>
        </p:txBody>
      </p:sp>
    </p:spTree>
    <p:extLst>
      <p:ext uri="{BB962C8B-B14F-4D97-AF65-F5344CB8AC3E}">
        <p14:creationId xmlns:p14="http://schemas.microsoft.com/office/powerpoint/2010/main" val="43675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507868" y="230189"/>
            <a:ext cx="11173090" cy="609398"/>
          </a:xfrm>
        </p:spPr>
        <p:txBody>
          <a:bodyPr/>
          <a:lstStyle/>
          <a:p>
            <a:r>
              <a:rPr lang="en-US" dirty="0" smtClean="0"/>
              <a:t>Adding extensions</a:t>
            </a:r>
            <a:endParaRPr lang="en-US" dirty="0"/>
          </a:p>
        </p:txBody>
      </p:sp>
      <p:sp>
        <p:nvSpPr>
          <p:cNvPr id="7" name="Parallelogram 6"/>
          <p:cNvSpPr/>
          <p:nvPr/>
        </p:nvSpPr>
        <p:spPr bwMode="auto">
          <a:xfrm rot="20498828">
            <a:off x="8221255" y="3319812"/>
            <a:ext cx="1553901" cy="1588610"/>
          </a:xfrm>
          <a:prstGeom prst="parallelogram">
            <a:avLst>
              <a:gd name="adj" fmla="val 87672"/>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a:solidFill>
                <a:srgbClr val="FFFFFF"/>
              </a:solidFill>
            </a:endParaRPr>
          </a:p>
        </p:txBody>
      </p:sp>
      <p:cxnSp>
        <p:nvCxnSpPr>
          <p:cNvPr id="8" name="Straight Connector 7"/>
          <p:cNvCxnSpPr/>
          <p:nvPr/>
        </p:nvCxnSpPr>
        <p:spPr>
          <a:xfrm flipV="1">
            <a:off x="10640884" y="1688227"/>
            <a:ext cx="239132" cy="3684213"/>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6" name="Text Placeholder 5"/>
          <p:cNvSpPr txBox="1">
            <a:spLocks/>
          </p:cNvSpPr>
          <p:nvPr/>
        </p:nvSpPr>
        <p:spPr>
          <a:xfrm>
            <a:off x="505638" y="1385854"/>
            <a:ext cx="10718125" cy="2609945"/>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function </a:t>
            </a:r>
            <a:r>
              <a:rPr lang="en-US" sz="1600" dirty="0" err="1" smtClean="0"/>
              <a:t>addExtension</a:t>
            </a:r>
            <a:r>
              <a:rPr lang="en-US" sz="1600" dirty="0" smtClean="0"/>
              <a:t>() </a:t>
            </a:r>
            <a:r>
              <a:rPr lang="en-US" sz="1600" dirty="0"/>
              <a:t>{</a:t>
            </a:r>
          </a:p>
          <a:p>
            <a:r>
              <a:rPr lang="en-US" sz="1600" dirty="0" smtClean="0"/>
              <a:t>	</a:t>
            </a:r>
          </a:p>
          <a:p>
            <a:r>
              <a:rPr lang="en-US" sz="1600" dirty="0"/>
              <a:t>	</a:t>
            </a:r>
            <a:r>
              <a:rPr lang="en-US" sz="1600" dirty="0">
                <a:solidFill>
                  <a:srgbClr val="00B050"/>
                </a:solidFill>
              </a:rPr>
              <a:t>// </a:t>
            </a:r>
            <a:r>
              <a:rPr lang="en-US" sz="1600" dirty="0" smtClean="0">
                <a:solidFill>
                  <a:srgbClr val="00B050"/>
                </a:solidFill>
              </a:rPr>
              <a:t>Choose the stream type and the extension</a:t>
            </a:r>
            <a:endParaRPr lang="en-US" sz="1600" dirty="0"/>
          </a:p>
          <a:p>
            <a:r>
              <a:rPr lang="en-US" sz="1600" dirty="0"/>
              <a:t>	</a:t>
            </a:r>
            <a:r>
              <a:rPr lang="en-US" sz="1600" dirty="0" err="1" smtClean="0"/>
              <a:t>mediaCaptureMgr.addEffectAsync</a:t>
            </a:r>
            <a:r>
              <a:rPr lang="en-US" sz="1600" dirty="0" smtClean="0"/>
              <a:t>(</a:t>
            </a:r>
            <a:r>
              <a:rPr lang="en-US" sz="1600" dirty="0" err="1" smtClean="0"/>
              <a:t>Windows.Media.Capture.MediaStreamType.videoPreview</a:t>
            </a:r>
            <a:r>
              <a:rPr lang="en-US" sz="1600" dirty="0"/>
              <a:t>, </a:t>
            </a:r>
            <a:r>
              <a:rPr lang="en-US" sz="1600" dirty="0" smtClean="0"/>
              <a:t>	“</a:t>
            </a:r>
            <a:r>
              <a:rPr lang="en-US" sz="1600" dirty="0" err="1">
                <a:solidFill>
                  <a:schemeClr val="accent2"/>
                </a:solidFill>
              </a:rPr>
              <a:t>Microsoft.Samples.GrayscaleEffect</a:t>
            </a:r>
            <a:r>
              <a:rPr lang="en-US" sz="1600" dirty="0" smtClean="0"/>
              <a:t>”, </a:t>
            </a:r>
            <a:r>
              <a:rPr lang="en-US" sz="1600" dirty="0"/>
              <a:t>null).then(</a:t>
            </a:r>
          </a:p>
          <a:p>
            <a:r>
              <a:rPr lang="en-US" sz="1600" dirty="0"/>
              <a:t>        function (op) {</a:t>
            </a:r>
          </a:p>
          <a:p>
            <a:r>
              <a:rPr lang="en-US" sz="1600" dirty="0"/>
              <a:t>            </a:t>
            </a:r>
            <a:r>
              <a:rPr lang="en-US" sz="1600" dirty="0" err="1">
                <a:solidFill>
                  <a:schemeClr val="bg1"/>
                </a:solidFill>
              </a:rPr>
              <a:t>document.getElementById</a:t>
            </a:r>
            <a:r>
              <a:rPr lang="en-US" sz="1600" dirty="0">
                <a:solidFill>
                  <a:schemeClr val="bg1"/>
                </a:solidFill>
              </a:rPr>
              <a:t>(“message”).innerHTML = </a:t>
            </a:r>
            <a:r>
              <a:rPr lang="en-US" sz="1600" dirty="0" smtClean="0">
                <a:solidFill>
                  <a:schemeClr val="bg1"/>
                </a:solidFill>
              </a:rPr>
              <a:t>“Effect Added. </a:t>
            </a:r>
            <a:r>
              <a:rPr lang="en-US" sz="1600" dirty="0">
                <a:solidFill>
                  <a:schemeClr val="bg1"/>
                </a:solidFill>
              </a:rPr>
              <a:t>”;</a:t>
            </a:r>
          </a:p>
          <a:p>
            <a:r>
              <a:rPr lang="en-US" sz="1600" dirty="0" smtClean="0"/>
              <a:t>	});</a:t>
            </a:r>
            <a:endParaRPr lang="en-US" sz="1600" dirty="0"/>
          </a:p>
          <a:p>
            <a:r>
              <a:rPr lang="en-US" sz="1600" dirty="0"/>
              <a:t>}</a:t>
            </a:r>
          </a:p>
          <a:p>
            <a:endParaRPr lang="en-US" sz="1600" dirty="0"/>
          </a:p>
        </p:txBody>
      </p:sp>
    </p:spTree>
    <p:extLst>
      <p:ext uri="{BB962C8B-B14F-4D97-AF65-F5344CB8AC3E}">
        <p14:creationId xmlns:p14="http://schemas.microsoft.com/office/powerpoint/2010/main" val="4995340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r>
              <a:rPr lang="en-US" sz="5000" dirty="0" smtClean="0">
                <a:solidFill>
                  <a:srgbClr val="FFFFFF"/>
                </a:solidFill>
                <a:latin typeface="+mj-lt"/>
              </a:rPr>
              <a:t>RECAP</a:t>
            </a:r>
            <a:endParaRPr lang="en-US" sz="5000" dirty="0">
              <a:solidFill>
                <a:srgbClr val="FFFFFF"/>
              </a:solidFill>
              <a:latin typeface="+mj-lt"/>
            </a:endParaRPr>
          </a:p>
        </p:txBody>
      </p:sp>
    </p:spTree>
    <p:extLst>
      <p:ext uri="{BB962C8B-B14F-4D97-AF65-F5344CB8AC3E}">
        <p14:creationId xmlns:p14="http://schemas.microsoft.com/office/powerpoint/2010/main" val="142851560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err="1" smtClean="0">
                <a:latin typeface="Segoe UI Semibold" pitchFamily="34" charset="0"/>
                <a:ea typeface="Segoe UI" pitchFamily="34" charset="0"/>
                <a:cs typeface="Segoe UI" pitchFamily="34" charset="0"/>
              </a:rPr>
              <a:t>Windows.Media.Capture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4290850"/>
              </p:ext>
            </p:extLst>
          </p:nvPr>
        </p:nvGraphicFramePr>
        <p:xfrm>
          <a:off x="646385" y="993224"/>
          <a:ext cx="11164615" cy="4704876"/>
        </p:xfrm>
        <a:graphic>
          <a:graphicData uri="http://schemas.openxmlformats.org/drawingml/2006/table">
            <a:tbl>
              <a:tblPr firstRow="1" firstCol="1" bandRow="1">
                <a:tableStyleId>{0E3FDE45-AF77-4B5C-9715-49D594BDF05E}</a:tableStyleId>
              </a:tblPr>
              <a:tblGrid>
                <a:gridCol w="5018248"/>
                <a:gridCol w="2720955"/>
                <a:gridCol w="3425412"/>
              </a:tblGrid>
              <a:tr h="799847">
                <a:tc>
                  <a:txBody>
                    <a:bodyPr/>
                    <a:lstStyle/>
                    <a:p>
                      <a:pPr marL="0" marR="0">
                        <a:lnSpc>
                          <a:spcPct val="115000"/>
                        </a:lnSpc>
                        <a:spcBef>
                          <a:spcPts val="0"/>
                        </a:spcBef>
                        <a:spcAft>
                          <a:spcPts val="0"/>
                        </a:spcAft>
                      </a:pPr>
                      <a:endParaRPr lang="en-US" sz="2000" dirty="0">
                        <a:solidFill>
                          <a:srgbClr val="365F91"/>
                        </a:solidFill>
                        <a:effectLst/>
                        <a:latin typeface="Calibri"/>
                        <a:ea typeface="SimSun"/>
                        <a:cs typeface="Times New Roman"/>
                      </a:endParaRPr>
                    </a:p>
                  </a:txBody>
                  <a:tcPr marL="46042" marR="46042" marT="0" marB="0"/>
                </a:tc>
                <a:tc>
                  <a:txBody>
                    <a:bodyPr/>
                    <a:lstStyle/>
                    <a:p>
                      <a:pPr marL="0" marR="0">
                        <a:lnSpc>
                          <a:spcPct val="115000"/>
                        </a:lnSpc>
                        <a:spcBef>
                          <a:spcPts val="0"/>
                        </a:spcBef>
                        <a:spcAft>
                          <a:spcPts val="0"/>
                        </a:spcAft>
                      </a:pPr>
                      <a:r>
                        <a:rPr lang="en-US" sz="2000" dirty="0" smtClean="0">
                          <a:effectLst/>
                        </a:rPr>
                        <a:t>Camera Capture</a:t>
                      </a:r>
                      <a:r>
                        <a:rPr lang="en-US" sz="2000" baseline="0" dirty="0" smtClean="0">
                          <a:effectLst/>
                        </a:rPr>
                        <a:t> UI</a:t>
                      </a:r>
                      <a:endParaRPr lang="en-US" sz="2000" dirty="0">
                        <a:solidFill>
                          <a:srgbClr val="365F91"/>
                        </a:solidFill>
                        <a:effectLst/>
                        <a:latin typeface="Calibri"/>
                        <a:ea typeface="SimSun"/>
                        <a:cs typeface="Times New Roman"/>
                      </a:endParaRPr>
                    </a:p>
                  </a:txBody>
                  <a:tcPr marL="46042" marR="46042" marT="0" marB="0"/>
                </a:tc>
                <a:tc>
                  <a:txBody>
                    <a:bodyPr/>
                    <a:lstStyle/>
                    <a:p>
                      <a:pPr marL="0" marR="0">
                        <a:lnSpc>
                          <a:spcPct val="115000"/>
                        </a:lnSpc>
                        <a:spcBef>
                          <a:spcPts val="0"/>
                        </a:spcBef>
                        <a:spcAft>
                          <a:spcPts val="0"/>
                        </a:spcAft>
                      </a:pPr>
                      <a:r>
                        <a:rPr lang="en-US" sz="2000" baseline="0" dirty="0" smtClean="0">
                          <a:effectLst/>
                        </a:rPr>
                        <a:t>Media Capture API</a:t>
                      </a:r>
                      <a:endParaRPr lang="en-US" sz="2000" dirty="0">
                        <a:solidFill>
                          <a:srgbClr val="365F91"/>
                        </a:solidFill>
                        <a:effectLst/>
                        <a:latin typeface="Calibri"/>
                        <a:ea typeface="SimSun"/>
                        <a:cs typeface="Times New Roman"/>
                      </a:endParaRPr>
                    </a:p>
                  </a:txBody>
                  <a:tcPr marL="46042" marR="46042" marT="0" marB="0"/>
                </a:tc>
              </a:tr>
              <a:tr h="607449">
                <a:tc>
                  <a:txBody>
                    <a:bodyPr/>
                    <a:lstStyle/>
                    <a:p>
                      <a:pPr marL="0" marR="0">
                        <a:lnSpc>
                          <a:spcPct val="115000"/>
                        </a:lnSpc>
                        <a:spcBef>
                          <a:spcPts val="0"/>
                        </a:spcBef>
                        <a:spcAft>
                          <a:spcPts val="0"/>
                        </a:spcAft>
                      </a:pPr>
                      <a:r>
                        <a:rPr lang="en-US" sz="2000" dirty="0" smtClean="0">
                          <a:effectLst/>
                        </a:rPr>
                        <a:t>Snap </a:t>
                      </a:r>
                      <a:r>
                        <a:rPr lang="en-US" sz="2000" dirty="0">
                          <a:effectLst/>
                        </a:rPr>
                        <a:t>a </a:t>
                      </a:r>
                      <a:r>
                        <a:rPr lang="en-US" sz="2000" dirty="0" smtClean="0">
                          <a:effectLst/>
                        </a:rPr>
                        <a:t>photo</a:t>
                      </a:r>
                      <a:endParaRPr lang="en-US" sz="2000" dirty="0">
                        <a:solidFill>
                          <a:srgbClr val="365F91"/>
                        </a:solidFill>
                        <a:effectLst/>
                        <a:latin typeface="Calibri"/>
                        <a:ea typeface="SimSun"/>
                        <a:cs typeface="Times New Roman"/>
                      </a:endParaRPr>
                    </a:p>
                  </a:txBody>
                  <a:tcPr marL="46042" marR="46042" marT="0" marB="0"/>
                </a:tc>
                <a:tc>
                  <a:txBody>
                    <a:bodyPr/>
                    <a:lstStyle/>
                    <a:p>
                      <a:pPr marL="0" marR="0">
                        <a:lnSpc>
                          <a:spcPct val="115000"/>
                        </a:lnSpc>
                        <a:spcBef>
                          <a:spcPts val="0"/>
                        </a:spcBef>
                        <a:spcAft>
                          <a:spcPts val="0"/>
                        </a:spcAft>
                      </a:pPr>
                      <a:r>
                        <a:rPr lang="en-US" sz="2800" dirty="0" smtClean="0">
                          <a:effectLst/>
                          <a:sym typeface="Wingdings"/>
                        </a:rPr>
                        <a:t> </a:t>
                      </a:r>
                      <a:r>
                        <a:rPr lang="en-US" sz="1800" dirty="0" smtClean="0">
                          <a:effectLst/>
                          <a:sym typeface="Wingdings"/>
                        </a:rPr>
                        <a:t>(built-in UX)</a:t>
                      </a:r>
                      <a:endParaRPr lang="en-US" sz="2800" dirty="0">
                        <a:solidFill>
                          <a:srgbClr val="365F91"/>
                        </a:solidFill>
                        <a:effectLst/>
                        <a:latin typeface="Calibri"/>
                        <a:ea typeface="SimSun"/>
                        <a:cs typeface="Times New Roman"/>
                      </a:endParaRPr>
                    </a:p>
                  </a:txBody>
                  <a:tcPr marL="46042" marR="46042" marT="0" marB="0"/>
                </a:tc>
                <a:tc>
                  <a:txBody>
                    <a:bodyPr/>
                    <a:lstStyle/>
                    <a:p>
                      <a:pPr marL="0" marR="0">
                        <a:lnSpc>
                          <a:spcPct val="115000"/>
                        </a:lnSpc>
                        <a:spcBef>
                          <a:spcPts val="0"/>
                        </a:spcBef>
                        <a:spcAft>
                          <a:spcPts val="0"/>
                        </a:spcAft>
                      </a:pPr>
                      <a:r>
                        <a:rPr lang="en-US" sz="2800" dirty="0" smtClean="0">
                          <a:effectLst/>
                          <a:sym typeface="Wingdings"/>
                        </a:rPr>
                        <a:t> </a:t>
                      </a:r>
                      <a:r>
                        <a:rPr lang="en-US" sz="1800" dirty="0" smtClean="0">
                          <a:effectLst/>
                          <a:sym typeface="Wingdings"/>
                        </a:rPr>
                        <a:t>(Custom</a:t>
                      </a:r>
                      <a:r>
                        <a:rPr lang="en-US" sz="1800" baseline="0" dirty="0" smtClean="0">
                          <a:effectLst/>
                          <a:sym typeface="Wingdings"/>
                        </a:rPr>
                        <a:t> UX)</a:t>
                      </a:r>
                      <a:endParaRPr lang="en-US" sz="2800" dirty="0">
                        <a:solidFill>
                          <a:srgbClr val="365F91"/>
                        </a:solidFill>
                        <a:effectLst/>
                        <a:latin typeface="Calibri"/>
                        <a:ea typeface="SimSun"/>
                        <a:cs typeface="Times New Roman"/>
                      </a:endParaRPr>
                    </a:p>
                  </a:txBody>
                  <a:tcPr marL="46042" marR="46042" marT="0" marB="0"/>
                </a:tc>
              </a:tr>
              <a:tr h="607449">
                <a:tc>
                  <a:txBody>
                    <a:bodyPr/>
                    <a:lstStyle/>
                    <a:p>
                      <a:pPr marL="0" marR="0">
                        <a:lnSpc>
                          <a:spcPct val="115000"/>
                        </a:lnSpc>
                        <a:spcBef>
                          <a:spcPts val="0"/>
                        </a:spcBef>
                        <a:spcAft>
                          <a:spcPts val="0"/>
                        </a:spcAft>
                      </a:pPr>
                      <a:r>
                        <a:rPr lang="en-US" sz="2000" dirty="0" smtClean="0">
                          <a:effectLst/>
                        </a:rPr>
                        <a:t>Record a video</a:t>
                      </a:r>
                      <a:endParaRPr lang="en-US" sz="2000" dirty="0">
                        <a:solidFill>
                          <a:srgbClr val="365F91"/>
                        </a:solidFill>
                        <a:effectLst/>
                        <a:latin typeface="Calibri"/>
                        <a:ea typeface="SimSun"/>
                        <a:cs typeface="Times New Roman"/>
                      </a:endParaRPr>
                    </a:p>
                  </a:txBody>
                  <a:tcPr marL="46042" marR="46042" marT="0" marB="0"/>
                </a:tc>
                <a:tc>
                  <a:txBody>
                    <a:bodyPr/>
                    <a:lstStyle/>
                    <a:p>
                      <a:pPr marL="0" marR="0">
                        <a:lnSpc>
                          <a:spcPct val="115000"/>
                        </a:lnSpc>
                        <a:spcBef>
                          <a:spcPts val="0"/>
                        </a:spcBef>
                        <a:spcAft>
                          <a:spcPts val="0"/>
                        </a:spcAft>
                      </a:pPr>
                      <a:r>
                        <a:rPr lang="en-US" sz="2800" dirty="0" smtClean="0">
                          <a:effectLst/>
                          <a:sym typeface="Wingdings"/>
                        </a:rPr>
                        <a:t> </a:t>
                      </a:r>
                      <a:r>
                        <a:rPr lang="en-US" sz="1800" dirty="0" smtClean="0">
                          <a:effectLst/>
                          <a:sym typeface="Wingdings"/>
                        </a:rPr>
                        <a:t>(built-in UX)</a:t>
                      </a:r>
                      <a:endParaRPr lang="en-US" sz="2800" dirty="0">
                        <a:solidFill>
                          <a:srgbClr val="365F91"/>
                        </a:solidFill>
                        <a:effectLst/>
                        <a:latin typeface="Calibri"/>
                        <a:ea typeface="SimSun"/>
                        <a:cs typeface="Times New Roman"/>
                      </a:endParaRPr>
                    </a:p>
                  </a:txBody>
                  <a:tcPr marL="46042" marR="46042" marT="0" marB="0"/>
                </a:tc>
                <a:tc>
                  <a:txBody>
                    <a:bodyPr/>
                    <a:lstStyle/>
                    <a:p>
                      <a:pPr marL="0" marR="0">
                        <a:lnSpc>
                          <a:spcPct val="115000"/>
                        </a:lnSpc>
                        <a:spcBef>
                          <a:spcPts val="0"/>
                        </a:spcBef>
                        <a:spcAft>
                          <a:spcPts val="0"/>
                        </a:spcAft>
                      </a:pPr>
                      <a:r>
                        <a:rPr lang="en-US" sz="2800" dirty="0" smtClean="0">
                          <a:effectLst/>
                          <a:sym typeface="Wingdings"/>
                        </a:rPr>
                        <a:t> </a:t>
                      </a:r>
                      <a:r>
                        <a:rPr lang="en-US" sz="1800" dirty="0" smtClean="0">
                          <a:effectLst/>
                          <a:sym typeface="Wingdings"/>
                        </a:rPr>
                        <a:t>(Custom UX)</a:t>
                      </a:r>
                      <a:endParaRPr lang="en-US" sz="2800" dirty="0">
                        <a:solidFill>
                          <a:srgbClr val="365F91"/>
                        </a:solidFill>
                        <a:effectLst/>
                        <a:latin typeface="Calibri"/>
                        <a:ea typeface="SimSun"/>
                        <a:cs typeface="Times New Roman"/>
                      </a:endParaRPr>
                    </a:p>
                  </a:txBody>
                  <a:tcPr marL="46042" marR="46042" marT="0" marB="0"/>
                </a:tc>
              </a:tr>
              <a:tr h="867784">
                <a:tc>
                  <a:txBody>
                    <a:bodyPr/>
                    <a:lstStyle/>
                    <a:p>
                      <a:pPr marL="0" marR="0">
                        <a:lnSpc>
                          <a:spcPct val="115000"/>
                        </a:lnSpc>
                        <a:spcBef>
                          <a:spcPts val="0"/>
                        </a:spcBef>
                        <a:spcAft>
                          <a:spcPts val="0"/>
                        </a:spcAft>
                      </a:pPr>
                      <a:r>
                        <a:rPr lang="en-US" sz="2000" dirty="0" smtClean="0">
                          <a:effectLst/>
                        </a:rPr>
                        <a:t>Select camera/</a:t>
                      </a:r>
                      <a:r>
                        <a:rPr lang="en-US" sz="2000" dirty="0" err="1" smtClean="0">
                          <a:effectLst/>
                        </a:rPr>
                        <a:t>mic</a:t>
                      </a:r>
                      <a:r>
                        <a:rPr lang="en-US" sz="2000" dirty="0" smtClean="0">
                          <a:effectLst/>
                        </a:rPr>
                        <a:t> and  device settings</a:t>
                      </a:r>
                      <a:r>
                        <a:rPr lang="en-US" sz="2000" baseline="0" dirty="0" smtClean="0">
                          <a:effectLst/>
                        </a:rPr>
                        <a:t> </a:t>
                      </a:r>
                      <a:r>
                        <a:rPr lang="en-US" sz="2000" dirty="0" smtClean="0">
                          <a:effectLst/>
                        </a:rPr>
                        <a:t>(brightness, contrast,</a:t>
                      </a:r>
                      <a:r>
                        <a:rPr lang="en-US" sz="2000" baseline="0" dirty="0" smtClean="0">
                          <a:effectLst/>
                        </a:rPr>
                        <a:t> volume, </a:t>
                      </a:r>
                      <a:r>
                        <a:rPr lang="en-US" sz="2000" baseline="0" dirty="0" err="1" smtClean="0">
                          <a:effectLst/>
                        </a:rPr>
                        <a:t>etc</a:t>
                      </a:r>
                      <a:r>
                        <a:rPr lang="en-US" sz="2000" dirty="0" smtClean="0">
                          <a:effectLst/>
                        </a:rPr>
                        <a:t>)</a:t>
                      </a:r>
                      <a:endParaRPr lang="en-US" sz="2000" dirty="0">
                        <a:solidFill>
                          <a:srgbClr val="365F91"/>
                        </a:solidFill>
                        <a:effectLst/>
                        <a:latin typeface="Calibri"/>
                        <a:ea typeface="SimSun"/>
                        <a:cs typeface="Times New Roman"/>
                      </a:endParaRPr>
                    </a:p>
                  </a:txBody>
                  <a:tcPr marL="46042" marR="46042" marT="0" marB="0"/>
                </a:tc>
                <a:tc>
                  <a:txBody>
                    <a:bodyPr/>
                    <a:lstStyle/>
                    <a:p>
                      <a:pPr marL="0" marR="0">
                        <a:lnSpc>
                          <a:spcPct val="115000"/>
                        </a:lnSpc>
                        <a:spcBef>
                          <a:spcPts val="0"/>
                        </a:spcBef>
                        <a:spcAft>
                          <a:spcPts val="0"/>
                        </a:spcAft>
                      </a:pPr>
                      <a:r>
                        <a:rPr lang="en-US" sz="2800" dirty="0" smtClean="0">
                          <a:effectLst/>
                          <a:sym typeface="Wingdings"/>
                        </a:rPr>
                        <a:t></a:t>
                      </a:r>
                      <a:r>
                        <a:rPr lang="en-US" sz="1800" dirty="0" smtClean="0">
                          <a:effectLst/>
                          <a:sym typeface="Wingdings"/>
                        </a:rPr>
                        <a:t>(built-in UI)</a:t>
                      </a:r>
                      <a:endParaRPr lang="en-US" sz="2800" dirty="0">
                        <a:solidFill>
                          <a:srgbClr val="365F91"/>
                        </a:solidFill>
                        <a:effectLst/>
                        <a:latin typeface="Calibri"/>
                        <a:ea typeface="SimSun"/>
                        <a:cs typeface="Times New Roman"/>
                      </a:endParaRPr>
                    </a:p>
                  </a:txBody>
                  <a:tcPr marL="46042" marR="46042" marT="0" marB="0"/>
                </a:tc>
                <a:tc>
                  <a:txBody>
                    <a:bodyPr/>
                    <a:lstStyle/>
                    <a:p>
                      <a:pPr marL="0" marR="0">
                        <a:lnSpc>
                          <a:spcPct val="115000"/>
                        </a:lnSpc>
                        <a:spcBef>
                          <a:spcPts val="0"/>
                        </a:spcBef>
                        <a:spcAft>
                          <a:spcPts val="0"/>
                        </a:spcAft>
                        <a:buFont typeface="Wingdings" pitchFamily="2" charset="2"/>
                        <a:buChar char="ü"/>
                      </a:pPr>
                      <a:r>
                        <a:rPr lang="en-US" sz="2800" dirty="0" smtClean="0">
                          <a:effectLst/>
                          <a:sym typeface="Wingdings"/>
                        </a:rPr>
                        <a:t> </a:t>
                      </a:r>
                      <a:r>
                        <a:rPr lang="en-US" sz="1800" dirty="0" smtClean="0">
                          <a:effectLst/>
                          <a:sym typeface="Wingdings"/>
                        </a:rPr>
                        <a:t>(programmatic)</a:t>
                      </a:r>
                      <a:endParaRPr lang="en-US" sz="2800" dirty="0">
                        <a:solidFill>
                          <a:srgbClr val="365F91"/>
                        </a:solidFill>
                        <a:effectLst/>
                        <a:latin typeface="Calibri"/>
                        <a:ea typeface="SimSun"/>
                        <a:cs typeface="Times New Roman"/>
                      </a:endParaRPr>
                    </a:p>
                  </a:txBody>
                  <a:tcPr marL="46042" marR="46042" marT="0" marB="0"/>
                </a:tc>
              </a:tr>
              <a:tr h="607449">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2000" dirty="0" smtClean="0">
                          <a:effectLst/>
                        </a:rPr>
                        <a:t>Record</a:t>
                      </a:r>
                      <a:r>
                        <a:rPr lang="en-US" sz="2000" baseline="0" dirty="0" smtClean="0">
                          <a:effectLst/>
                        </a:rPr>
                        <a:t> a</a:t>
                      </a:r>
                      <a:r>
                        <a:rPr lang="en-US" sz="2000" dirty="0" smtClean="0">
                          <a:effectLst/>
                        </a:rPr>
                        <a:t>udio-only</a:t>
                      </a:r>
                      <a:r>
                        <a:rPr lang="en-US" sz="2000" baseline="0" dirty="0" smtClean="0">
                          <a:effectLst/>
                        </a:rPr>
                        <a:t> </a:t>
                      </a:r>
                      <a:endParaRPr lang="en-US" sz="2000" dirty="0" smtClean="0">
                        <a:solidFill>
                          <a:srgbClr val="365F91"/>
                        </a:solidFill>
                        <a:effectLst/>
                        <a:latin typeface="Calibri"/>
                        <a:ea typeface="SimSun"/>
                        <a:cs typeface="Times New Roman"/>
                      </a:endParaRPr>
                    </a:p>
                  </a:txBody>
                  <a:tcPr marL="46042" marR="46042" marT="0" marB="0"/>
                </a:tc>
                <a:tc>
                  <a:txBody>
                    <a:bodyPr/>
                    <a:lstStyle/>
                    <a:p>
                      <a:pPr marL="0" marR="0">
                        <a:lnSpc>
                          <a:spcPct val="115000"/>
                        </a:lnSpc>
                        <a:spcBef>
                          <a:spcPts val="0"/>
                        </a:spcBef>
                        <a:spcAft>
                          <a:spcPts val="0"/>
                        </a:spcAft>
                      </a:pPr>
                      <a:r>
                        <a:rPr lang="en-US" sz="2800" dirty="0" smtClean="0">
                          <a:effectLst/>
                          <a:sym typeface="Wingdings"/>
                        </a:rPr>
                        <a:t></a:t>
                      </a:r>
                      <a:endParaRPr lang="en-US" sz="2800" dirty="0">
                        <a:solidFill>
                          <a:srgbClr val="365F91"/>
                        </a:solidFill>
                        <a:effectLst/>
                        <a:latin typeface="Calibri"/>
                        <a:ea typeface="SimSun"/>
                        <a:cs typeface="Times New Roman"/>
                      </a:endParaRPr>
                    </a:p>
                  </a:txBody>
                  <a:tcPr marL="46042" marR="46042"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2800" dirty="0" smtClean="0">
                          <a:effectLst/>
                          <a:sym typeface="Wingdings"/>
                        </a:rPr>
                        <a:t></a:t>
                      </a:r>
                      <a:endParaRPr lang="en-US" sz="2800" dirty="0" smtClean="0">
                        <a:solidFill>
                          <a:srgbClr val="365F91"/>
                        </a:solidFill>
                        <a:effectLst/>
                        <a:latin typeface="Calibri"/>
                        <a:ea typeface="SimSun"/>
                        <a:cs typeface="Times New Roman"/>
                      </a:endParaRPr>
                    </a:p>
                  </a:txBody>
                  <a:tcPr marL="46042" marR="46042" marT="0" marB="0"/>
                </a:tc>
              </a:tr>
              <a:tr h="607449">
                <a:tc>
                  <a:txBody>
                    <a:bodyPr/>
                    <a:lstStyle/>
                    <a:p>
                      <a:pPr marL="0" marR="0">
                        <a:lnSpc>
                          <a:spcPct val="115000"/>
                        </a:lnSpc>
                        <a:spcBef>
                          <a:spcPts val="0"/>
                        </a:spcBef>
                        <a:spcAft>
                          <a:spcPts val="0"/>
                        </a:spcAft>
                      </a:pPr>
                      <a:r>
                        <a:rPr lang="en-US" sz="2000" dirty="0" smtClean="0"/>
                        <a:t>Incorporate media extensions</a:t>
                      </a:r>
                      <a:endParaRPr lang="en-US" sz="2000" dirty="0">
                        <a:solidFill>
                          <a:srgbClr val="365F91"/>
                        </a:solidFill>
                        <a:effectLst/>
                        <a:latin typeface="Calibri"/>
                        <a:ea typeface="SimSun"/>
                        <a:cs typeface="Times New Roman"/>
                      </a:endParaRPr>
                    </a:p>
                  </a:txBody>
                  <a:tcPr marL="46042" marR="46042" marT="0" marB="0"/>
                </a:tc>
                <a:tc>
                  <a:txBody>
                    <a:bodyPr/>
                    <a:lstStyle/>
                    <a:p>
                      <a:pPr marL="0" marR="0">
                        <a:lnSpc>
                          <a:spcPct val="115000"/>
                        </a:lnSpc>
                        <a:spcBef>
                          <a:spcPts val="0"/>
                        </a:spcBef>
                        <a:spcAft>
                          <a:spcPts val="0"/>
                        </a:spcAft>
                      </a:pPr>
                      <a:r>
                        <a:rPr lang="en-US" sz="2800" dirty="0">
                          <a:effectLst/>
                          <a:sym typeface="Wingdings"/>
                        </a:rPr>
                        <a:t></a:t>
                      </a:r>
                      <a:endParaRPr lang="en-US" sz="2800" dirty="0">
                        <a:solidFill>
                          <a:srgbClr val="365F91"/>
                        </a:solidFill>
                        <a:effectLst/>
                        <a:latin typeface="Calibri"/>
                        <a:ea typeface="SimSun"/>
                        <a:cs typeface="Times New Roman"/>
                      </a:endParaRPr>
                    </a:p>
                  </a:txBody>
                  <a:tcPr marL="46042" marR="46042" marT="0" marB="0"/>
                </a:tc>
                <a:tc>
                  <a:txBody>
                    <a:bodyPr/>
                    <a:lstStyle/>
                    <a:p>
                      <a:pPr marL="0" marR="0">
                        <a:lnSpc>
                          <a:spcPct val="115000"/>
                        </a:lnSpc>
                        <a:spcBef>
                          <a:spcPts val="0"/>
                        </a:spcBef>
                        <a:spcAft>
                          <a:spcPts val="0"/>
                        </a:spcAft>
                      </a:pPr>
                      <a:r>
                        <a:rPr lang="en-US" sz="2800" dirty="0">
                          <a:effectLst/>
                          <a:sym typeface="Wingdings"/>
                        </a:rPr>
                        <a:t></a:t>
                      </a:r>
                      <a:endParaRPr lang="en-US" sz="2800" dirty="0">
                        <a:solidFill>
                          <a:srgbClr val="365F91"/>
                        </a:solidFill>
                        <a:effectLst/>
                        <a:latin typeface="Calibri"/>
                        <a:ea typeface="SimSun"/>
                        <a:cs typeface="Times New Roman"/>
                      </a:endParaRPr>
                    </a:p>
                  </a:txBody>
                  <a:tcPr marL="46042" marR="46042" marT="0" marB="0"/>
                </a:tc>
              </a:tr>
              <a:tr h="607449">
                <a:tc>
                  <a:txBody>
                    <a:bodyPr/>
                    <a:lstStyle/>
                    <a:p>
                      <a:pPr marL="0" marR="0">
                        <a:lnSpc>
                          <a:spcPct val="115000"/>
                        </a:lnSpc>
                        <a:spcBef>
                          <a:spcPts val="0"/>
                        </a:spcBef>
                        <a:spcAft>
                          <a:spcPts val="0"/>
                        </a:spcAft>
                      </a:pPr>
                      <a:r>
                        <a:rPr lang="en-US" sz="2000" dirty="0" smtClean="0">
                          <a:effectLst/>
                        </a:rPr>
                        <a:t>Use for live communication scenarios</a:t>
                      </a:r>
                      <a:endParaRPr lang="en-US" sz="2000" dirty="0">
                        <a:solidFill>
                          <a:srgbClr val="365F91"/>
                        </a:solidFill>
                        <a:effectLst/>
                        <a:latin typeface="Calibri"/>
                        <a:ea typeface="SimSun"/>
                        <a:cs typeface="Times New Roman"/>
                      </a:endParaRPr>
                    </a:p>
                  </a:txBody>
                  <a:tcPr marL="46042" marR="46042" marT="0" marB="0"/>
                </a:tc>
                <a:tc>
                  <a:txBody>
                    <a:bodyPr/>
                    <a:lstStyle/>
                    <a:p>
                      <a:pPr marL="0" marR="0">
                        <a:lnSpc>
                          <a:spcPct val="115000"/>
                        </a:lnSpc>
                        <a:spcBef>
                          <a:spcPts val="0"/>
                        </a:spcBef>
                        <a:spcAft>
                          <a:spcPts val="0"/>
                        </a:spcAft>
                      </a:pPr>
                      <a:r>
                        <a:rPr lang="en-US" sz="2800" dirty="0">
                          <a:effectLst/>
                          <a:sym typeface="Wingdings"/>
                        </a:rPr>
                        <a:t></a:t>
                      </a:r>
                      <a:endParaRPr lang="en-US" sz="2800" dirty="0">
                        <a:solidFill>
                          <a:srgbClr val="365F91"/>
                        </a:solidFill>
                        <a:effectLst/>
                        <a:latin typeface="Calibri"/>
                        <a:ea typeface="SimSun"/>
                        <a:cs typeface="Times New Roman"/>
                      </a:endParaRPr>
                    </a:p>
                  </a:txBody>
                  <a:tcPr marL="46042" marR="46042" marT="0" marB="0"/>
                </a:tc>
                <a:tc>
                  <a:txBody>
                    <a:bodyPr/>
                    <a:lstStyle/>
                    <a:p>
                      <a:pPr marL="0" marR="0">
                        <a:lnSpc>
                          <a:spcPct val="115000"/>
                        </a:lnSpc>
                        <a:spcBef>
                          <a:spcPts val="0"/>
                        </a:spcBef>
                        <a:spcAft>
                          <a:spcPts val="0"/>
                        </a:spcAft>
                      </a:pPr>
                      <a:r>
                        <a:rPr lang="en-US" sz="2800" dirty="0" smtClean="0">
                          <a:effectLst/>
                          <a:sym typeface="Wingdings"/>
                        </a:rPr>
                        <a:t> </a:t>
                      </a:r>
                      <a:endParaRPr lang="en-US" sz="2800" dirty="0">
                        <a:solidFill>
                          <a:srgbClr val="365F91"/>
                        </a:solidFill>
                        <a:effectLst/>
                        <a:latin typeface="Calibri"/>
                        <a:ea typeface="SimSun"/>
                        <a:cs typeface="Times New Roman"/>
                      </a:endParaRPr>
                    </a:p>
                  </a:txBody>
                  <a:tcPr marL="46042" marR="46042" marT="0" marB="0"/>
                </a:tc>
              </a:tr>
            </a:tbl>
          </a:graphicData>
        </a:graphic>
      </p:graphicFrame>
    </p:spTree>
    <p:extLst>
      <p:ext uri="{BB962C8B-B14F-4D97-AF65-F5344CB8AC3E}">
        <p14:creationId xmlns:p14="http://schemas.microsoft.com/office/powerpoint/2010/main" val="37766216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530080" y="2571750"/>
            <a:ext cx="10969625" cy="857250"/>
          </a:xfrm>
        </p:spPr>
        <p:txBody>
          <a:bodyPr>
            <a:noAutofit/>
          </a:bodyPr>
          <a:lstStyle/>
          <a:p>
            <a:pPr algn="ctr"/>
            <a:r>
              <a:rPr lang="en-US" dirty="0" smtClean="0">
                <a:latin typeface="+mn-lt"/>
                <a:ea typeface="Segoe UI" pitchFamily="34" charset="0"/>
                <a:cs typeface="Segoe UI" pitchFamily="34" charset="0"/>
              </a:rPr>
              <a:t>Easy-to-use Capture APIs help you </a:t>
            </a:r>
            <a:r>
              <a:rPr lang="en-US" dirty="0" smtClean="0">
                <a:latin typeface="+mn-lt"/>
              </a:rPr>
              <a:t>incorporate </a:t>
            </a:r>
            <a:r>
              <a:rPr lang="en-US" dirty="0">
                <a:latin typeface="+mn-lt"/>
              </a:rPr>
              <a:t>captured video, audio and </a:t>
            </a:r>
            <a:r>
              <a:rPr lang="en-US" dirty="0" smtClean="0">
                <a:latin typeface="+mn-lt"/>
              </a:rPr>
              <a:t>pictures</a:t>
            </a:r>
            <a:endParaRPr lang="en-US" dirty="0">
              <a:latin typeface="+mn-lt"/>
              <a:ea typeface="Segoe UI" pitchFamily="34" charset="0"/>
              <a:cs typeface="Segoe UI" pitchFamily="34" charset="0"/>
            </a:endParaRPr>
          </a:p>
        </p:txBody>
      </p:sp>
    </p:spTree>
    <p:extLst>
      <p:ext uri="{BB962C8B-B14F-4D97-AF65-F5344CB8AC3E}">
        <p14:creationId xmlns:p14="http://schemas.microsoft.com/office/powerpoint/2010/main" val="108829404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47800"/>
            <a:ext cx="11149012" cy="4025717"/>
          </a:xfrm>
        </p:spPr>
        <p:txBody>
          <a:bodyPr/>
          <a:lstStyle/>
          <a:p>
            <a:pPr>
              <a:spcBef>
                <a:spcPts val="1800"/>
              </a:spcBef>
            </a:pPr>
            <a:r>
              <a:rPr lang="en-US" dirty="0"/>
              <a:t>[PLAT-775T] Your Metro style app, video and audio, Part 1</a:t>
            </a:r>
            <a:endParaRPr lang="en-US" dirty="0" smtClean="0"/>
          </a:p>
          <a:p>
            <a:pPr>
              <a:spcBef>
                <a:spcPts val="1800"/>
              </a:spcBef>
            </a:pPr>
            <a:r>
              <a:rPr lang="en-US" dirty="0"/>
              <a:t>[PLAT-776T] Your Metro style app, video and audio, Part 2</a:t>
            </a:r>
          </a:p>
          <a:p>
            <a:pPr>
              <a:spcBef>
                <a:spcPts val="1800"/>
              </a:spcBef>
            </a:pPr>
            <a:r>
              <a:rPr lang="en-US" dirty="0"/>
              <a:t>[PLAT-783T] Extending the media platform using input, output and processing plug-ins</a:t>
            </a:r>
          </a:p>
          <a:p>
            <a:pPr>
              <a:spcBef>
                <a:spcPts val="1800"/>
              </a:spcBef>
            </a:pPr>
            <a:r>
              <a:rPr lang="en-US" dirty="0"/>
              <a:t>[PLAT-778T] Media fundamentals of a communications app</a:t>
            </a:r>
            <a:endParaRPr lang="en-US" dirty="0" smtClean="0"/>
          </a:p>
          <a:p>
            <a:pPr>
              <a:spcBef>
                <a:spcPts val="1800"/>
              </a:spcBef>
            </a:pPr>
            <a:r>
              <a:rPr lang="en-US" dirty="0"/>
              <a:t>[HW-715T] Building a great Metro style device app for your camera</a:t>
            </a:r>
          </a:p>
        </p:txBody>
      </p:sp>
    </p:spTree>
    <p:extLst>
      <p:ext uri="{BB962C8B-B14F-4D97-AF65-F5344CB8AC3E}">
        <p14:creationId xmlns:p14="http://schemas.microsoft.com/office/powerpoint/2010/main" val="192894710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19114" y="1447800"/>
            <a:ext cx="11149012" cy="2609945"/>
          </a:xfrm>
        </p:spPr>
        <p:txBody>
          <a:bodyPr/>
          <a:lstStyle/>
          <a:p>
            <a:r>
              <a:rPr lang="en-US" dirty="0" smtClean="0">
                <a:hlinkClick r:id="rId2"/>
              </a:rPr>
              <a:t>Windows </a:t>
            </a:r>
            <a:r>
              <a:rPr lang="en-US" dirty="0" err="1" smtClean="0">
                <a:hlinkClick r:id="rId2"/>
              </a:rPr>
              <a:t>Dev</a:t>
            </a:r>
            <a:r>
              <a:rPr lang="en-US" dirty="0" smtClean="0">
                <a:hlinkClick r:id="rId2"/>
              </a:rPr>
              <a:t> Center</a:t>
            </a:r>
          </a:p>
          <a:p>
            <a:r>
              <a:rPr lang="en-US" u="sng" dirty="0">
                <a:hlinkClick r:id="rId3"/>
              </a:rPr>
              <a:t>Capturing photos &amp; video</a:t>
            </a:r>
            <a:endParaRPr lang="en-US" dirty="0"/>
          </a:p>
          <a:p>
            <a:r>
              <a:rPr lang="en-US" u="sng" dirty="0">
                <a:hlinkClick r:id="rId4"/>
              </a:rPr>
              <a:t>Playing audio &amp; </a:t>
            </a:r>
            <a:r>
              <a:rPr lang="en-US" u="sng" dirty="0" smtClean="0">
                <a:hlinkClick r:id="rId4"/>
              </a:rPr>
              <a:t>video</a:t>
            </a:r>
            <a:endParaRPr lang="en-US" dirty="0" smtClean="0"/>
          </a:p>
          <a:p>
            <a:endParaRPr lang="en-US" dirty="0"/>
          </a:p>
          <a:p>
            <a:endParaRPr lang="en-US" dirty="0"/>
          </a:p>
        </p:txBody>
      </p:sp>
    </p:spTree>
    <p:extLst>
      <p:ext uri="{BB962C8B-B14F-4D97-AF65-F5344CB8AC3E}">
        <p14:creationId xmlns:p14="http://schemas.microsoft.com/office/powerpoint/2010/main" val="214817862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7607970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2011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latin typeface="Segoe UI" pitchFamily="34" charset="0"/>
                <a:cs typeface="Arial" charset="0"/>
              </a:rPr>
              <a:t>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20194690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89314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857251"/>
          </a:xfrm>
        </p:spPr>
        <p:txBody>
          <a:bodyPr>
            <a:noAutofit/>
          </a:bodyPr>
          <a:lstStyle/>
          <a:p>
            <a:pPr algn="ctr"/>
            <a:r>
              <a:rPr lang="en-US" dirty="0" smtClean="0">
                <a:latin typeface="+mn-lt"/>
              </a:rPr>
              <a:t>Using camera and microphone in apps increases user engagement and personal connection</a:t>
            </a:r>
            <a:endParaRPr lang="en-US" dirty="0">
              <a:latin typeface="+mn-lt"/>
            </a:endParaRPr>
          </a:p>
        </p:txBody>
      </p:sp>
    </p:spTree>
    <p:extLst>
      <p:ext uri="{BB962C8B-B14F-4D97-AF65-F5344CB8AC3E}">
        <p14:creationId xmlns:p14="http://schemas.microsoft.com/office/powerpoint/2010/main" val="145723590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366843"/>
            <a:ext cx="11063538" cy="1523494"/>
          </a:xfrm>
        </p:spPr>
        <p:txBody>
          <a:bodyPr/>
          <a:lstStyle/>
          <a:p>
            <a:r>
              <a:rPr lang="en-US" dirty="0" smtClean="0">
                <a:solidFill>
                  <a:schemeClr val="accent6"/>
                </a:solidFill>
                <a:latin typeface="Segoe UI Light" pitchFamily="34" charset="0"/>
              </a:rPr>
              <a:t>Measure-it app</a:t>
            </a:r>
            <a:endParaRPr lang="en-US" dirty="0">
              <a:solidFill>
                <a:schemeClr val="accent6"/>
              </a:solidFill>
              <a:latin typeface="Segoe UI Light" pitchFamily="34" charset="0"/>
            </a:endParaRPr>
          </a:p>
        </p:txBody>
      </p:sp>
      <p:sp>
        <p:nvSpPr>
          <p:cNvPr id="4" name="Text Placeholder 3"/>
          <p:cNvSpPr>
            <a:spLocks noGrp="1"/>
          </p:cNvSpPr>
          <p:nvPr>
            <p:ph type="body" sz="quarter" idx="10"/>
          </p:nvPr>
        </p:nvSpPr>
        <p:spPr/>
        <p:txBody>
          <a:bodyPr/>
          <a:lstStyle/>
          <a:p>
            <a:r>
              <a:rPr lang="en-US" dirty="0">
                <a:latin typeface="Segoe UI Semibold" pitchFamily="34" charset="0"/>
              </a:rPr>
              <a:t>d</a:t>
            </a:r>
            <a:r>
              <a:rPr lang="en-US" dirty="0" smtClean="0">
                <a:latin typeface="Segoe UI Semibold" pitchFamily="34" charset="0"/>
              </a:rPr>
              <a:t>emo</a:t>
            </a:r>
            <a:endParaRPr lang="en-US" dirty="0">
              <a:latin typeface="Segoe UI Semibold" pitchFamily="34" charset="0"/>
            </a:endParaRPr>
          </a:p>
        </p:txBody>
      </p:sp>
    </p:spTree>
    <p:extLst>
      <p:ext uri="{BB962C8B-B14F-4D97-AF65-F5344CB8AC3E}">
        <p14:creationId xmlns:p14="http://schemas.microsoft.com/office/powerpoint/2010/main" val="51753468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45633" y="4212775"/>
            <a:ext cx="8836898" cy="599221"/>
            <a:chOff x="2939111" y="4212772"/>
            <a:chExt cx="8817332" cy="599221"/>
          </a:xfrm>
        </p:grpSpPr>
        <p:sp>
          <p:nvSpPr>
            <p:cNvPr id="9" name="Rectangle 8"/>
            <p:cNvSpPr/>
            <p:nvPr/>
          </p:nvSpPr>
          <p:spPr>
            <a:xfrm>
              <a:off x="2939111" y="4212772"/>
              <a:ext cx="2331019"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a:solidFill>
                    <a:srgbClr val="FFFFFF"/>
                  </a:solidFill>
                </a:rPr>
                <a:t>Protection</a:t>
              </a:r>
            </a:p>
          </p:txBody>
        </p:sp>
        <p:sp>
          <p:nvSpPr>
            <p:cNvPr id="10" name="TextBox 9"/>
            <p:cNvSpPr txBox="1"/>
            <p:nvPr/>
          </p:nvSpPr>
          <p:spPr>
            <a:xfrm>
              <a:off x="5371478" y="4298395"/>
              <a:ext cx="6384965" cy="415300"/>
            </a:xfrm>
            <a:prstGeom prst="rect">
              <a:avLst/>
            </a:prstGeom>
            <a:noFill/>
          </p:spPr>
          <p:txBody>
            <a:bodyPr wrap="square" lIns="121725" tIns="60862" rIns="121725" bIns="60862" rtlCol="0">
              <a:spAutoFit/>
            </a:bodyPr>
            <a:lstStyle/>
            <a:p>
              <a:r>
                <a:rPr lang="en-US" sz="1900" dirty="0">
                  <a:solidFill>
                    <a:srgbClr val="FFFFFF"/>
                  </a:solidFill>
                </a:rPr>
                <a:t>Use PlayReady or other content protection systems.</a:t>
              </a:r>
            </a:p>
          </p:txBody>
        </p:sp>
      </p:grpSp>
      <p:grpSp>
        <p:nvGrpSpPr>
          <p:cNvPr id="11" name="Group 10"/>
          <p:cNvGrpSpPr/>
          <p:nvPr/>
        </p:nvGrpSpPr>
        <p:grpSpPr>
          <a:xfrm>
            <a:off x="2945633" y="5660575"/>
            <a:ext cx="8836898" cy="599221"/>
            <a:chOff x="2939111" y="5660572"/>
            <a:chExt cx="8817332" cy="599221"/>
          </a:xfrm>
        </p:grpSpPr>
        <p:sp>
          <p:nvSpPr>
            <p:cNvPr id="12" name="Rectangle 11"/>
            <p:cNvSpPr/>
            <p:nvPr/>
          </p:nvSpPr>
          <p:spPr>
            <a:xfrm>
              <a:off x="2939111" y="5660572"/>
              <a:ext cx="2331019" cy="599221"/>
            </a:xfrm>
            <a:prstGeom prst="rect">
              <a:avLst/>
            </a:prstGeom>
            <a:solidFill>
              <a:srgbClr val="59CC0E"/>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a:solidFill>
                    <a:srgbClr val="FFFFFF"/>
                  </a:solidFill>
                </a:rPr>
                <a:t>VideoEffects</a:t>
              </a:r>
            </a:p>
          </p:txBody>
        </p:sp>
        <p:sp>
          <p:nvSpPr>
            <p:cNvPr id="13" name="TextBox 12"/>
            <p:cNvSpPr txBox="1"/>
            <p:nvPr/>
          </p:nvSpPr>
          <p:spPr>
            <a:xfrm>
              <a:off x="5371478" y="5765800"/>
              <a:ext cx="6384965" cy="415300"/>
            </a:xfrm>
            <a:prstGeom prst="rect">
              <a:avLst/>
            </a:prstGeom>
            <a:noFill/>
          </p:spPr>
          <p:txBody>
            <a:bodyPr wrap="square" lIns="121725" tIns="60862" rIns="121725" bIns="60862" rtlCol="0">
              <a:spAutoFit/>
            </a:bodyPr>
            <a:lstStyle/>
            <a:p>
              <a:r>
                <a:rPr lang="en-US" sz="1900" dirty="0">
                  <a:solidFill>
                    <a:srgbClr val="FFFFFF"/>
                  </a:solidFill>
                </a:rPr>
                <a:t>Insert or remove </a:t>
              </a:r>
              <a:r>
                <a:rPr lang="en-US" sz="1900" dirty="0" smtClean="0">
                  <a:solidFill>
                    <a:srgbClr val="FFFFFF"/>
                  </a:solidFill>
                </a:rPr>
                <a:t>well-known video </a:t>
              </a:r>
              <a:r>
                <a:rPr lang="en-US" sz="1900" dirty="0">
                  <a:solidFill>
                    <a:srgbClr val="FFFFFF"/>
                  </a:solidFill>
                </a:rPr>
                <a:t>effects.</a:t>
              </a:r>
            </a:p>
          </p:txBody>
        </p:sp>
      </p:grpSp>
      <p:grpSp>
        <p:nvGrpSpPr>
          <p:cNvPr id="14" name="Group 13"/>
          <p:cNvGrpSpPr/>
          <p:nvPr/>
        </p:nvGrpSpPr>
        <p:grpSpPr>
          <a:xfrm>
            <a:off x="2945633" y="2057403"/>
            <a:ext cx="9040045" cy="599221"/>
            <a:chOff x="2939111" y="2057400"/>
            <a:chExt cx="9020030" cy="599221"/>
          </a:xfrm>
        </p:grpSpPr>
        <p:sp>
          <p:nvSpPr>
            <p:cNvPr id="15" name="Rectangle 14"/>
            <p:cNvSpPr/>
            <p:nvPr/>
          </p:nvSpPr>
          <p:spPr>
            <a:xfrm>
              <a:off x="2939111" y="2057400"/>
              <a:ext cx="2331019"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a:solidFill>
                    <a:srgbClr val="FFFFFF"/>
                  </a:solidFill>
                </a:rPr>
                <a:t>Devices</a:t>
              </a:r>
            </a:p>
          </p:txBody>
        </p:sp>
        <p:sp>
          <p:nvSpPr>
            <p:cNvPr id="16" name="TextBox 15"/>
            <p:cNvSpPr txBox="1"/>
            <p:nvPr/>
          </p:nvSpPr>
          <p:spPr>
            <a:xfrm>
              <a:off x="5371479" y="2175500"/>
              <a:ext cx="6587662" cy="415300"/>
            </a:xfrm>
            <a:prstGeom prst="rect">
              <a:avLst/>
            </a:prstGeom>
            <a:noFill/>
          </p:spPr>
          <p:txBody>
            <a:bodyPr wrap="square" lIns="121725" tIns="60862" rIns="121725" bIns="60862" rtlCol="0">
              <a:spAutoFit/>
            </a:bodyPr>
            <a:lstStyle/>
            <a:p>
              <a:r>
                <a:rPr lang="en-US" sz="1900" dirty="0" smtClean="0">
                  <a:solidFill>
                    <a:srgbClr val="FFFFFF"/>
                  </a:solidFill>
                </a:rPr>
                <a:t>Input and output audio devices such as Bluetooth.</a:t>
              </a:r>
              <a:endParaRPr lang="en-US" sz="1900" dirty="0">
                <a:solidFill>
                  <a:srgbClr val="FFFFFF"/>
                </a:solidFill>
              </a:endParaRPr>
            </a:p>
          </p:txBody>
        </p:sp>
      </p:grpSp>
      <p:grpSp>
        <p:nvGrpSpPr>
          <p:cNvPr id="17" name="Group 16"/>
          <p:cNvGrpSpPr/>
          <p:nvPr/>
        </p:nvGrpSpPr>
        <p:grpSpPr>
          <a:xfrm>
            <a:off x="2945633" y="2762977"/>
            <a:ext cx="8836898" cy="599221"/>
            <a:chOff x="2939111" y="2762974"/>
            <a:chExt cx="8817332" cy="599221"/>
          </a:xfrm>
        </p:grpSpPr>
        <p:sp>
          <p:nvSpPr>
            <p:cNvPr id="18" name="Rectangle 17"/>
            <p:cNvSpPr/>
            <p:nvPr/>
          </p:nvSpPr>
          <p:spPr>
            <a:xfrm>
              <a:off x="2939111" y="2762974"/>
              <a:ext cx="2331019"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a:solidFill>
                    <a:srgbClr val="FFFFFF"/>
                  </a:solidFill>
                </a:rPr>
                <a:t>Playlists</a:t>
              </a:r>
            </a:p>
          </p:txBody>
        </p:sp>
        <p:sp>
          <p:nvSpPr>
            <p:cNvPr id="19" name="TextBox 18"/>
            <p:cNvSpPr txBox="1"/>
            <p:nvPr/>
          </p:nvSpPr>
          <p:spPr>
            <a:xfrm>
              <a:off x="5371478" y="2861300"/>
              <a:ext cx="6384965" cy="415300"/>
            </a:xfrm>
            <a:prstGeom prst="rect">
              <a:avLst/>
            </a:prstGeom>
            <a:noFill/>
          </p:spPr>
          <p:txBody>
            <a:bodyPr wrap="square" lIns="121725" tIns="60862" rIns="121725" bIns="60862" rtlCol="0">
              <a:spAutoFit/>
            </a:bodyPr>
            <a:lstStyle/>
            <a:p>
              <a:r>
                <a:rPr lang="en-US" sz="1900" dirty="0">
                  <a:solidFill>
                    <a:srgbClr val="FFFFFF"/>
                  </a:solidFill>
                </a:rPr>
                <a:t>Work with audio </a:t>
              </a:r>
              <a:r>
                <a:rPr lang="en-US" sz="1900" dirty="0" smtClean="0">
                  <a:solidFill>
                    <a:srgbClr val="FFFFFF"/>
                  </a:solidFill>
                </a:rPr>
                <a:t>playlists</a:t>
              </a:r>
              <a:r>
                <a:rPr lang="en-US" sz="1900" dirty="0">
                  <a:solidFill>
                    <a:srgbClr val="FFFFFF"/>
                  </a:solidFill>
                </a:rPr>
                <a:t>.</a:t>
              </a:r>
            </a:p>
          </p:txBody>
        </p:sp>
      </p:grpSp>
      <p:sp>
        <p:nvSpPr>
          <p:cNvPr id="21" name="TextBox 20"/>
          <p:cNvSpPr txBox="1"/>
          <p:nvPr/>
        </p:nvSpPr>
        <p:spPr>
          <a:xfrm>
            <a:off x="5383398" y="1412561"/>
            <a:ext cx="6399133" cy="415300"/>
          </a:xfrm>
          <a:prstGeom prst="rect">
            <a:avLst/>
          </a:prstGeom>
          <a:noFill/>
        </p:spPr>
        <p:txBody>
          <a:bodyPr wrap="square" lIns="121725" tIns="60862" rIns="121725" bIns="60862" rtlCol="0">
            <a:spAutoFit/>
          </a:bodyPr>
          <a:lstStyle/>
          <a:p>
            <a:r>
              <a:rPr lang="en-US" sz="1900" dirty="0">
                <a:solidFill>
                  <a:srgbClr val="FFFFFF"/>
                </a:solidFill>
              </a:rPr>
              <a:t>Snap a picture, record video and audio.</a:t>
            </a:r>
          </a:p>
        </p:txBody>
      </p:sp>
      <p:sp>
        <p:nvSpPr>
          <p:cNvPr id="22" name="Rectangle 21"/>
          <p:cNvSpPr/>
          <p:nvPr/>
        </p:nvSpPr>
        <p:spPr>
          <a:xfrm>
            <a:off x="2945633" y="1328806"/>
            <a:ext cx="2336192" cy="599221"/>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smtClean="0">
                <a:solidFill>
                  <a:srgbClr val="FFFFFF"/>
                </a:solidFill>
              </a:rPr>
              <a:t>Capture</a:t>
            </a:r>
            <a:endParaRPr lang="en-US" sz="1900" b="1" dirty="0">
              <a:solidFill>
                <a:srgbClr val="FFFFFF"/>
              </a:solidFill>
            </a:endParaRPr>
          </a:p>
        </p:txBody>
      </p:sp>
      <p:grpSp>
        <p:nvGrpSpPr>
          <p:cNvPr id="23" name="Group 22"/>
          <p:cNvGrpSpPr/>
          <p:nvPr/>
        </p:nvGrpSpPr>
        <p:grpSpPr>
          <a:xfrm>
            <a:off x="2945633" y="3507579"/>
            <a:ext cx="8836898" cy="599221"/>
            <a:chOff x="2939111" y="3507576"/>
            <a:chExt cx="8817332" cy="599221"/>
          </a:xfrm>
        </p:grpSpPr>
        <p:sp>
          <p:nvSpPr>
            <p:cNvPr id="24" name="TextBox 23"/>
            <p:cNvSpPr txBox="1"/>
            <p:nvPr/>
          </p:nvSpPr>
          <p:spPr>
            <a:xfrm>
              <a:off x="5371478" y="3623300"/>
              <a:ext cx="6384965" cy="415300"/>
            </a:xfrm>
            <a:prstGeom prst="rect">
              <a:avLst/>
            </a:prstGeom>
            <a:noFill/>
          </p:spPr>
          <p:txBody>
            <a:bodyPr wrap="square" lIns="121725" tIns="60862" rIns="121725" bIns="60862" rtlCol="0">
              <a:spAutoFit/>
            </a:bodyPr>
            <a:lstStyle/>
            <a:p>
              <a:r>
                <a:rPr lang="en-US" sz="1900" dirty="0">
                  <a:solidFill>
                    <a:srgbClr val="FFFFFF"/>
                  </a:solidFill>
                </a:rPr>
                <a:t>Stream media to a television or audio system.</a:t>
              </a:r>
            </a:p>
          </p:txBody>
        </p:sp>
        <p:sp>
          <p:nvSpPr>
            <p:cNvPr id="25" name="Rectangle 24"/>
            <p:cNvSpPr/>
            <p:nvPr/>
          </p:nvSpPr>
          <p:spPr>
            <a:xfrm>
              <a:off x="2939111" y="3507576"/>
              <a:ext cx="2331019"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a:solidFill>
                    <a:srgbClr val="FFFFFF"/>
                  </a:solidFill>
                </a:rPr>
                <a:t>PlayTo</a:t>
              </a:r>
            </a:p>
          </p:txBody>
        </p:sp>
      </p:grpSp>
      <p:grpSp>
        <p:nvGrpSpPr>
          <p:cNvPr id="26" name="Group 25"/>
          <p:cNvGrpSpPr/>
          <p:nvPr/>
        </p:nvGrpSpPr>
        <p:grpSpPr>
          <a:xfrm>
            <a:off x="2945633" y="4884501"/>
            <a:ext cx="8836898" cy="707688"/>
            <a:chOff x="2939111" y="4884501"/>
            <a:chExt cx="8817332" cy="707688"/>
          </a:xfrm>
        </p:grpSpPr>
        <p:sp>
          <p:nvSpPr>
            <p:cNvPr id="27" name="TextBox 26"/>
            <p:cNvSpPr txBox="1"/>
            <p:nvPr/>
          </p:nvSpPr>
          <p:spPr>
            <a:xfrm>
              <a:off x="5371478" y="4884501"/>
              <a:ext cx="6384965" cy="707688"/>
            </a:xfrm>
            <a:prstGeom prst="rect">
              <a:avLst/>
            </a:prstGeom>
            <a:noFill/>
          </p:spPr>
          <p:txBody>
            <a:bodyPr wrap="square" lIns="121725" tIns="60862" rIns="121725" bIns="60862" rtlCol="0">
              <a:spAutoFit/>
            </a:bodyPr>
            <a:lstStyle/>
            <a:p>
              <a:r>
                <a:rPr lang="en-US" sz="1900" dirty="0">
                  <a:solidFill>
                    <a:srgbClr val="FFFFFF"/>
                  </a:solidFill>
                </a:rPr>
                <a:t>Convert music or video to </a:t>
              </a:r>
              <a:r>
                <a:rPr lang="en-US" sz="1900" dirty="0" smtClean="0">
                  <a:solidFill>
                    <a:srgbClr val="FFFFFF"/>
                  </a:solidFill>
                </a:rPr>
                <a:t>other formats </a:t>
              </a:r>
              <a:r>
                <a:rPr lang="en-US" sz="1900" dirty="0">
                  <a:solidFill>
                    <a:srgbClr val="FFFFFF"/>
                  </a:solidFill>
                </a:rPr>
                <a:t>or </a:t>
              </a:r>
              <a:r>
                <a:rPr lang="en-US" sz="1900" dirty="0" smtClean="0">
                  <a:solidFill>
                    <a:srgbClr val="FFFFFF"/>
                  </a:solidFill>
                </a:rPr>
                <a:t>resolutions, trim, or make effects permanent. </a:t>
              </a:r>
              <a:endParaRPr lang="en-US" sz="1900" dirty="0">
                <a:solidFill>
                  <a:srgbClr val="FFFFFF"/>
                </a:solidFill>
              </a:endParaRPr>
            </a:p>
          </p:txBody>
        </p:sp>
        <p:sp>
          <p:nvSpPr>
            <p:cNvPr id="28" name="Rectangle 27"/>
            <p:cNvSpPr/>
            <p:nvPr/>
          </p:nvSpPr>
          <p:spPr>
            <a:xfrm>
              <a:off x="2939111" y="4953000"/>
              <a:ext cx="2331019"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a:solidFill>
                    <a:srgbClr val="FFFFFF"/>
                  </a:solidFill>
                </a:rPr>
                <a:t>Transcoding</a:t>
              </a:r>
            </a:p>
          </p:txBody>
        </p:sp>
      </p:grpSp>
      <p:sp>
        <p:nvSpPr>
          <p:cNvPr id="29" name="Rectangle 28"/>
          <p:cNvSpPr/>
          <p:nvPr/>
        </p:nvSpPr>
        <p:spPr bwMode="auto">
          <a:xfrm>
            <a:off x="304722" y="3464860"/>
            <a:ext cx="2336192" cy="6395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Windows.Media.</a:t>
            </a: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519112" y="228600"/>
            <a:ext cx="11149013" cy="609398"/>
          </a:xfrm>
        </p:spPr>
        <p:txBody>
          <a:bodyPr/>
          <a:lstStyle/>
          <a:p>
            <a:r>
              <a:rPr lang="en-US" dirty="0" err="1" smtClean="0">
                <a:latin typeface="Segoe UI Semibold" pitchFamily="34" charset="0"/>
                <a:ea typeface="Segoe UI" pitchFamily="34" charset="0"/>
                <a:cs typeface="Segoe UI" pitchFamily="34" charset="0"/>
              </a:rPr>
              <a:t>Windows.Media</a:t>
            </a:r>
            <a:r>
              <a:rPr lang="en-US" dirty="0" smtClean="0">
                <a:latin typeface="Segoe UI Semibold" pitchFamily="34" charset="0"/>
                <a:ea typeface="Segoe UI" pitchFamily="34" charset="0"/>
                <a:cs typeface="Segoe UI" pitchFamily="34" charset="0"/>
              </a:rPr>
              <a:t> APIs</a:t>
            </a:r>
            <a:endParaRPr lang="en-US" dirty="0"/>
          </a:p>
        </p:txBody>
      </p:sp>
      <p:sp>
        <p:nvSpPr>
          <p:cNvPr id="30" name="Rectangle 29"/>
          <p:cNvSpPr/>
          <p:nvPr/>
        </p:nvSpPr>
        <p:spPr bwMode="auto">
          <a:xfrm>
            <a:off x="2640914" y="1307304"/>
            <a:ext cx="7449017" cy="620724"/>
          </a:xfrm>
          <a:prstGeom prst="rect">
            <a:avLst/>
          </a:prstGeom>
          <a:noFill/>
          <a:ln w="571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600" dirty="0">
              <a:solidFill>
                <a:srgbClr val="FFFFFF">
                  <a:lumMod val="95000"/>
                </a:srgbClr>
              </a:solidFill>
              <a:latin typeface="Consolas" pitchFamily="49" charset="0"/>
              <a:cs typeface="Consolas" pitchFamily="49" charset="0"/>
            </a:endParaRPr>
          </a:p>
        </p:txBody>
      </p:sp>
      <p:grpSp>
        <p:nvGrpSpPr>
          <p:cNvPr id="31" name="Group 30"/>
          <p:cNvGrpSpPr/>
          <p:nvPr/>
        </p:nvGrpSpPr>
        <p:grpSpPr>
          <a:xfrm>
            <a:off x="5383398" y="837998"/>
            <a:ext cx="6717162" cy="643681"/>
            <a:chOff x="2939111" y="2012940"/>
            <a:chExt cx="6702290" cy="643681"/>
          </a:xfrm>
        </p:grpSpPr>
        <p:sp>
          <p:nvSpPr>
            <p:cNvPr id="32" name="Rectangle 31"/>
            <p:cNvSpPr/>
            <p:nvPr/>
          </p:nvSpPr>
          <p:spPr>
            <a:xfrm>
              <a:off x="2939111" y="2057400"/>
              <a:ext cx="2331019"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smtClean="0">
                  <a:solidFill>
                    <a:schemeClr val="tx1"/>
                  </a:solidFill>
                  <a:latin typeface="Segoe UI Light" pitchFamily="34" charset="0"/>
                </a:rPr>
                <a:t>CameraCaptureUI</a:t>
              </a:r>
              <a:endParaRPr lang="en-US" sz="1900" b="1" dirty="0">
                <a:solidFill>
                  <a:schemeClr val="tx1"/>
                </a:solidFill>
                <a:latin typeface="Segoe UI Light" pitchFamily="34" charset="0"/>
              </a:endParaRPr>
            </a:p>
          </p:txBody>
        </p:sp>
        <p:sp>
          <p:nvSpPr>
            <p:cNvPr id="33" name="TextBox 32"/>
            <p:cNvSpPr txBox="1"/>
            <p:nvPr/>
          </p:nvSpPr>
          <p:spPr>
            <a:xfrm>
              <a:off x="5371479" y="2012940"/>
              <a:ext cx="4269922" cy="415300"/>
            </a:xfrm>
            <a:prstGeom prst="rect">
              <a:avLst/>
            </a:prstGeom>
            <a:noFill/>
          </p:spPr>
          <p:txBody>
            <a:bodyPr wrap="square" lIns="121725" tIns="60862" rIns="121725" bIns="60862" rtlCol="0">
              <a:spAutoFit/>
            </a:bodyPr>
            <a:lstStyle/>
            <a:p>
              <a:endParaRPr lang="en-US" sz="1900" dirty="0">
                <a:latin typeface="Segoe UI Light" pitchFamily="34" charset="0"/>
              </a:endParaRPr>
            </a:p>
          </p:txBody>
        </p:sp>
      </p:grpSp>
      <p:sp>
        <p:nvSpPr>
          <p:cNvPr id="34" name="Rectangle 33"/>
          <p:cNvSpPr/>
          <p:nvPr/>
        </p:nvSpPr>
        <p:spPr>
          <a:xfrm>
            <a:off x="5383397" y="1604509"/>
            <a:ext cx="2336192" cy="599221"/>
          </a:xfrm>
          <a:prstGeom prst="rect">
            <a:avLst/>
          </a:prstGeom>
          <a:solidFill>
            <a:srgbClr val="65BC46"/>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b="1" dirty="0" smtClean="0">
                <a:solidFill>
                  <a:schemeClr val="tx1"/>
                </a:solidFill>
                <a:latin typeface="Segoe UI Light" pitchFamily="34" charset="0"/>
              </a:rPr>
              <a:t>Media Capture</a:t>
            </a:r>
            <a:endParaRPr lang="en-US" sz="1900" b="1" dirty="0">
              <a:solidFill>
                <a:schemeClr val="tx1"/>
              </a:solidFill>
              <a:latin typeface="Segoe UI Light" pitchFamily="34" charset="0"/>
            </a:endParaRPr>
          </a:p>
        </p:txBody>
      </p:sp>
      <p:sp>
        <p:nvSpPr>
          <p:cNvPr id="35" name="Rectangle 34"/>
          <p:cNvSpPr/>
          <p:nvPr/>
        </p:nvSpPr>
        <p:spPr>
          <a:xfrm>
            <a:off x="327774" y="2618354"/>
            <a:ext cx="10778376" cy="4327338"/>
          </a:xfrm>
          <a:prstGeom prst="rect">
            <a:avLst/>
          </a:prstGeom>
        </p:spPr>
        <p:txBody>
          <a:bodyPr wrap="square">
            <a:spAutoFit/>
          </a:bodyPr>
          <a:lstStyle/>
          <a:p>
            <a:pPr lvl="0">
              <a:lnSpc>
                <a:spcPct val="90000"/>
              </a:lnSpc>
              <a:spcBef>
                <a:spcPct val="20000"/>
              </a:spcBef>
              <a:buSzPct val="90000"/>
            </a:pPr>
            <a:r>
              <a:rPr lang="en-US" sz="3200" dirty="0">
                <a:gradFill>
                  <a:gsLst>
                    <a:gs pos="0">
                      <a:srgbClr val="FFFFFF"/>
                    </a:gs>
                    <a:gs pos="86000">
                      <a:srgbClr val="FFFFFF"/>
                    </a:gs>
                  </a:gsLst>
                  <a:lin ang="5400000" scaled="0"/>
                </a:gradFill>
                <a:latin typeface="Segoe UI Semibold"/>
              </a:rPr>
              <a:t>Camera Capture UI</a:t>
            </a:r>
          </a:p>
          <a:p>
            <a:pPr marL="460375" indent="-460375">
              <a:lnSpc>
                <a:spcPct val="90000"/>
              </a:lnSpc>
              <a:spcBef>
                <a:spcPct val="20000"/>
              </a:spcBef>
              <a:buSzPct val="90000"/>
              <a:buFont typeface="Arial" pitchFamily="34" charset="0"/>
              <a:buChar char="•"/>
            </a:pPr>
            <a:r>
              <a:rPr lang="en-US" sz="3200" dirty="0">
                <a:gradFill>
                  <a:gsLst>
                    <a:gs pos="0">
                      <a:srgbClr val="FFFFFF"/>
                    </a:gs>
                    <a:gs pos="86000">
                      <a:srgbClr val="FFFFFF"/>
                    </a:gs>
                  </a:gsLst>
                  <a:lin ang="5400000" scaled="0"/>
                </a:gradFill>
              </a:rPr>
              <a:t>Similar to ‘pick’ photos or videos from the file system</a:t>
            </a:r>
          </a:p>
          <a:p>
            <a:pPr marL="460375" lvl="0" indent="-460375">
              <a:lnSpc>
                <a:spcPct val="90000"/>
              </a:lnSpc>
              <a:spcBef>
                <a:spcPct val="20000"/>
              </a:spcBef>
              <a:buSzPct val="90000"/>
              <a:buFont typeface="Arial" pitchFamily="34" charset="0"/>
              <a:buChar char="•"/>
            </a:pPr>
            <a:r>
              <a:rPr lang="en-US" sz="3200" dirty="0">
                <a:gradFill>
                  <a:gsLst>
                    <a:gs pos="0">
                      <a:srgbClr val="FFFFFF"/>
                    </a:gs>
                    <a:gs pos="86000">
                      <a:srgbClr val="FFFFFF"/>
                    </a:gs>
                  </a:gsLst>
                  <a:lin ang="5400000" scaled="0"/>
                </a:gradFill>
              </a:rPr>
              <a:t>Built-in camera control with pre-defined user workflow </a:t>
            </a:r>
          </a:p>
          <a:p>
            <a:pPr lvl="0">
              <a:lnSpc>
                <a:spcPct val="90000"/>
              </a:lnSpc>
              <a:spcBef>
                <a:spcPct val="20000"/>
              </a:spcBef>
              <a:buSzPct val="90000"/>
            </a:pPr>
            <a:endParaRPr lang="en-US" sz="3200" dirty="0">
              <a:gradFill>
                <a:gsLst>
                  <a:gs pos="0">
                    <a:srgbClr val="FFFFFF"/>
                  </a:gs>
                  <a:gs pos="86000">
                    <a:srgbClr val="FFFFFF"/>
                  </a:gs>
                </a:gsLst>
                <a:lin ang="5400000" scaled="0"/>
              </a:gradFill>
            </a:endParaRPr>
          </a:p>
          <a:p>
            <a:pPr lvl="0">
              <a:lnSpc>
                <a:spcPct val="90000"/>
              </a:lnSpc>
              <a:spcBef>
                <a:spcPct val="20000"/>
              </a:spcBef>
              <a:buSzPct val="90000"/>
            </a:pPr>
            <a:r>
              <a:rPr lang="en-US" sz="3200" dirty="0">
                <a:gradFill>
                  <a:gsLst>
                    <a:gs pos="0">
                      <a:srgbClr val="FFFFFF"/>
                    </a:gs>
                    <a:gs pos="86000">
                      <a:srgbClr val="FFFFFF"/>
                    </a:gs>
                  </a:gsLst>
                  <a:lin ang="5400000" scaled="0"/>
                </a:gradFill>
                <a:latin typeface="Segoe UI Semibold"/>
              </a:rPr>
              <a:t>Media </a:t>
            </a:r>
            <a:r>
              <a:rPr lang="en-US" sz="3200" dirty="0" smtClean="0">
                <a:gradFill>
                  <a:gsLst>
                    <a:gs pos="0">
                      <a:srgbClr val="FFFFFF"/>
                    </a:gs>
                    <a:gs pos="86000">
                      <a:srgbClr val="FFFFFF"/>
                    </a:gs>
                  </a:gsLst>
                  <a:lin ang="5400000" scaled="0"/>
                </a:gradFill>
                <a:latin typeface="Segoe UI Semibold"/>
              </a:rPr>
              <a:t>Capture API</a:t>
            </a:r>
            <a:endParaRPr lang="en-US" sz="3200" dirty="0">
              <a:gradFill>
                <a:gsLst>
                  <a:gs pos="0">
                    <a:srgbClr val="FFFFFF"/>
                  </a:gs>
                  <a:gs pos="86000">
                    <a:srgbClr val="FFFFFF"/>
                  </a:gs>
                </a:gsLst>
                <a:lin ang="5400000" scaled="0"/>
              </a:gradFill>
              <a:latin typeface="Segoe UI Semibold"/>
            </a:endParaRPr>
          </a:p>
          <a:p>
            <a:pPr marL="460375" lvl="0" indent="-460375">
              <a:lnSpc>
                <a:spcPct val="90000"/>
              </a:lnSpc>
              <a:spcBef>
                <a:spcPct val="20000"/>
              </a:spcBef>
              <a:buSzPct val="90000"/>
              <a:buFont typeface="Arial" pitchFamily="34" charset="0"/>
              <a:buChar char="•"/>
            </a:pPr>
            <a:r>
              <a:rPr lang="en-US" sz="3200" dirty="0">
                <a:gradFill>
                  <a:gsLst>
                    <a:gs pos="0">
                      <a:srgbClr val="FFFFFF"/>
                    </a:gs>
                    <a:gs pos="86000">
                      <a:srgbClr val="FFFFFF"/>
                    </a:gs>
                  </a:gsLst>
                  <a:lin ang="5400000" scaled="0"/>
                </a:gradFill>
              </a:rPr>
              <a:t>You control every pixel on screen</a:t>
            </a:r>
          </a:p>
          <a:p>
            <a:pPr marL="460375" lvl="0" indent="-460375">
              <a:lnSpc>
                <a:spcPct val="90000"/>
              </a:lnSpc>
              <a:spcBef>
                <a:spcPct val="20000"/>
              </a:spcBef>
              <a:buSzPct val="90000"/>
              <a:buFont typeface="Arial" pitchFamily="34" charset="0"/>
              <a:buChar char="•"/>
            </a:pPr>
            <a:r>
              <a:rPr lang="en-US" sz="3200" dirty="0" smtClean="0">
                <a:gradFill>
                  <a:gsLst>
                    <a:gs pos="0">
                      <a:srgbClr val="FFFFFF"/>
                    </a:gs>
                    <a:gs pos="86000">
                      <a:srgbClr val="FFFFFF"/>
                    </a:gs>
                  </a:gsLst>
                  <a:lin ang="5400000" scaled="0"/>
                </a:gradFill>
              </a:rPr>
              <a:t>Custom User Experience </a:t>
            </a:r>
            <a:r>
              <a:rPr lang="en-US" sz="3200" dirty="0">
                <a:gradFill>
                  <a:gsLst>
                    <a:gs pos="0">
                      <a:srgbClr val="FFFFFF"/>
                    </a:gs>
                    <a:gs pos="86000">
                      <a:srgbClr val="FFFFFF"/>
                    </a:gs>
                  </a:gsLst>
                  <a:lin ang="5400000" scaled="0"/>
                </a:gradFill>
              </a:rPr>
              <a:t>and </a:t>
            </a:r>
            <a:r>
              <a:rPr lang="en-US" sz="3200" dirty="0" smtClean="0">
                <a:gradFill>
                  <a:gsLst>
                    <a:gs pos="0">
                      <a:srgbClr val="FFFFFF"/>
                    </a:gs>
                    <a:gs pos="86000">
                      <a:srgbClr val="FFFFFF"/>
                    </a:gs>
                  </a:gsLst>
                  <a:lin ang="5400000" scaled="0"/>
                </a:gradFill>
              </a:rPr>
              <a:t>workflow</a:t>
            </a:r>
          </a:p>
          <a:p>
            <a:pPr lvl="0">
              <a:lnSpc>
                <a:spcPct val="90000"/>
              </a:lnSpc>
              <a:spcBef>
                <a:spcPct val="20000"/>
              </a:spcBef>
              <a:buSzPct val="90000"/>
            </a:pPr>
            <a:endParaRPr lang="en-US" sz="3200" dirty="0">
              <a:gradFill>
                <a:gsLst>
                  <a:gs pos="0">
                    <a:srgbClr val="FFFFFF"/>
                  </a:gs>
                  <a:gs pos="86000">
                    <a:srgbClr val="FFFFFF"/>
                  </a:gs>
                </a:gsLst>
                <a:lin ang="5400000" scaled="0"/>
              </a:gradFill>
            </a:endParaRPr>
          </a:p>
        </p:txBody>
      </p:sp>
      <p:sp>
        <p:nvSpPr>
          <p:cNvPr id="5" name="Rectangle 4"/>
          <p:cNvSpPr/>
          <p:nvPr/>
        </p:nvSpPr>
        <p:spPr>
          <a:xfrm>
            <a:off x="3591880" y="1431611"/>
            <a:ext cx="1005596" cy="369332"/>
          </a:xfrm>
          <a:prstGeom prst="rect">
            <a:avLst/>
          </a:prstGeom>
        </p:spPr>
        <p:txBody>
          <a:bodyPr wrap="none">
            <a:spAutoFit/>
          </a:bodyPr>
          <a:lstStyle/>
          <a:p>
            <a:pPr algn="ctr"/>
            <a:r>
              <a:rPr lang="en-US" b="1" dirty="0" smtClean="0">
                <a:solidFill>
                  <a:srgbClr val="FFFFFF"/>
                </a:solidFill>
              </a:rPr>
              <a:t>Capture.</a:t>
            </a:r>
            <a:endParaRPr lang="en-US" b="1" dirty="0">
              <a:solidFill>
                <a:srgbClr val="FFFFFF"/>
              </a:solidFill>
            </a:endParaRPr>
          </a:p>
        </p:txBody>
      </p:sp>
    </p:spTree>
    <p:extLst>
      <p:ext uri="{BB962C8B-B14F-4D97-AF65-F5344CB8AC3E}">
        <p14:creationId xmlns:p14="http://schemas.microsoft.com/office/powerpoint/2010/main" val="301257761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64" presetClass="path" presetSubtype="0" accel="50000" decel="50000" fill="hold" grpId="0" nodeType="withEffect">
                                  <p:stCondLst>
                                    <p:cond delay="0"/>
                                  </p:stCondLst>
                                  <p:childTnLst>
                                    <p:animMotion origin="layout" path="M -3.33333E-6 -0.00023 L -3.33333E-6 -0.31018 " pathEditMode="relative" rAng="0" ptsTypes="AA">
                                      <p:cBhvr>
                                        <p:cTn id="34" dur="2000" fill="hold"/>
                                        <p:tgtEl>
                                          <p:spTgt spid="29"/>
                                        </p:tgtEl>
                                        <p:attrNameLst>
                                          <p:attrName>ppt_x</p:attrName>
                                          <p:attrName>ppt_y</p:attrName>
                                        </p:attrNameLst>
                                      </p:cBhvr>
                                      <p:rCtr x="0" y="-15509"/>
                                    </p:animMotion>
                                  </p:childTnLst>
                                </p:cTn>
                              </p:par>
                              <p:par>
                                <p:cTn id="35" presetID="1" presetClass="exit" presetSubtype="0" fill="hold" nodeType="withEffect">
                                  <p:stCondLst>
                                    <p:cond delay="0"/>
                                  </p:stCondLst>
                                  <p:childTnLst>
                                    <p:set>
                                      <p:cBhvr>
                                        <p:cTn id="36" dur="1" fill="hold">
                                          <p:stCondLst>
                                            <p:cond delay="0"/>
                                          </p:stCondLst>
                                        </p:cTn>
                                        <p:tgtEl>
                                          <p:spTgt spid="22">
                                            <p:txEl>
                                              <p:pRg st="0" end="0"/>
                                            </p:txEl>
                                          </p:spTgt>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xEl>
                                              <p:pRg st="1" end="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5">
                                            <p:txEl>
                                              <p:pRg st="5" end="5"/>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animBg="1"/>
      <p:bldP spid="30" grpId="0" animBg="1"/>
      <p:bldP spid="30" grpId="2" animBg="1"/>
      <p:bldP spid="3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r>
              <a:rPr lang="en-US" sz="5000" dirty="0" smtClean="0">
                <a:solidFill>
                  <a:srgbClr val="FFFFFF"/>
                </a:solidFill>
                <a:latin typeface="+mj-lt"/>
              </a:rPr>
              <a:t>CAMERA CAPTURE UI</a:t>
            </a:r>
            <a:endParaRPr lang="en-US" sz="5000" dirty="0">
              <a:solidFill>
                <a:srgbClr val="FFFFFF"/>
              </a:solidFill>
              <a:latin typeface="+mj-lt"/>
            </a:endParaRPr>
          </a:p>
        </p:txBody>
      </p:sp>
    </p:spTree>
    <p:extLst>
      <p:ext uri="{BB962C8B-B14F-4D97-AF65-F5344CB8AC3E}">
        <p14:creationId xmlns:p14="http://schemas.microsoft.com/office/powerpoint/2010/main" val="367072118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680747"/>
            <a:ext cx="7796664" cy="1523494"/>
          </a:xfrm>
        </p:spPr>
        <p:txBody>
          <a:bodyPr vert="horz" wrap="square" lIns="0" tIns="0" rIns="0" bIns="0" rtlCol="0" anchor="ctr" anchorCtr="0">
            <a:noAutofit/>
          </a:bodyPr>
          <a:lstStyle/>
          <a:p>
            <a:r>
              <a:rPr lang="en-US" dirty="0" smtClean="0"/>
              <a:t>Account Picture</a:t>
            </a:r>
            <a:r>
              <a:rPr lang="en-US" dirty="0"/>
              <a:t/>
            </a:r>
            <a:br>
              <a:rPr lang="en-US" dirty="0"/>
            </a:br>
            <a:endParaRPr lang="en-US" dirty="0"/>
          </a:p>
        </p:txBody>
      </p:sp>
      <p:sp>
        <p:nvSpPr>
          <p:cNvPr id="4" name="Text Placeholder 3"/>
          <p:cNvSpPr>
            <a:spLocks noGrp="1"/>
          </p:cNvSpPr>
          <p:nvPr>
            <p:ph type="body" sz="quarter" idx="10"/>
          </p:nvPr>
        </p:nvSpPr>
        <p:spPr/>
        <p:txBody>
          <a:bodyPr/>
          <a:lstStyle/>
          <a:p>
            <a:r>
              <a:rPr lang="en-US" dirty="0"/>
              <a:t>d</a:t>
            </a:r>
            <a:r>
              <a:rPr lang="en-US" dirty="0" smtClean="0"/>
              <a:t>emo</a:t>
            </a:r>
            <a:endParaRPr lang="en-US" dirty="0"/>
          </a:p>
        </p:txBody>
      </p:sp>
    </p:spTree>
    <p:extLst>
      <p:ext uri="{BB962C8B-B14F-4D97-AF65-F5344CB8AC3E}">
        <p14:creationId xmlns:p14="http://schemas.microsoft.com/office/powerpoint/2010/main" val="162354881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2" y="228601"/>
            <a:ext cx="11149013" cy="609398"/>
          </a:xfrm>
        </p:spPr>
        <p:txBody>
          <a:bodyPr/>
          <a:lstStyle/>
          <a:p>
            <a:r>
              <a:rPr lang="en-US" dirty="0" smtClean="0"/>
              <a:t>Accessing Camera and </a:t>
            </a:r>
            <a:r>
              <a:rPr lang="en-US" dirty="0" err="1" smtClean="0"/>
              <a:t>Mic</a:t>
            </a:r>
            <a:r>
              <a:rPr lang="en-US" dirty="0" smtClean="0"/>
              <a:t> from your app</a:t>
            </a:r>
            <a:endParaRPr lang="en-US" dirty="0"/>
          </a:p>
        </p:txBody>
      </p:sp>
      <p:sp>
        <p:nvSpPr>
          <p:cNvPr id="5" name="Text Placeholder 2"/>
          <p:cNvSpPr>
            <a:spLocks noGrp="1"/>
          </p:cNvSpPr>
          <p:nvPr>
            <p:ph type="body" sz="quarter" idx="10"/>
          </p:nvPr>
        </p:nvSpPr>
        <p:spPr>
          <a:xfrm>
            <a:off x="519112" y="2220311"/>
            <a:ext cx="11149012" cy="1938992"/>
          </a:xfrm>
        </p:spPr>
        <p:txBody>
          <a:bodyPr/>
          <a:lstStyle/>
          <a:p>
            <a:pPr lvl="0" defTabSz="914400">
              <a:lnSpc>
                <a:spcPct val="100000"/>
              </a:lnSpc>
              <a:spcBef>
                <a:spcPts val="0"/>
              </a:spcBef>
              <a:defRPr/>
            </a:pPr>
            <a:r>
              <a:rPr lang="en-US" sz="1800" kern="0" dirty="0">
                <a:solidFill>
                  <a:srgbClr val="00B050"/>
                </a:solidFill>
              </a:rPr>
              <a:t>// Application manifest capabilities required to access </a:t>
            </a:r>
            <a:r>
              <a:rPr lang="en-US" sz="1800" kern="0" dirty="0" smtClean="0">
                <a:solidFill>
                  <a:srgbClr val="00B050"/>
                </a:solidFill>
              </a:rPr>
              <a:t>camera and microphone</a:t>
            </a:r>
            <a:endParaRPr lang="en-US" sz="1800" kern="0" dirty="0">
              <a:solidFill>
                <a:srgbClr val="00B050"/>
              </a:solidFill>
            </a:endParaRPr>
          </a:p>
          <a:p>
            <a:pPr lvl="0" defTabSz="914400">
              <a:lnSpc>
                <a:spcPct val="100000"/>
              </a:lnSpc>
              <a:spcBef>
                <a:spcPts val="0"/>
              </a:spcBef>
              <a:defRPr/>
            </a:pPr>
            <a:r>
              <a:rPr lang="en-US" sz="1800" kern="0" dirty="0">
                <a:solidFill>
                  <a:sysClr val="windowText" lastClr="000000"/>
                </a:solidFill>
              </a:rPr>
              <a:t>&lt;Capabilities&gt;</a:t>
            </a:r>
          </a:p>
          <a:p>
            <a:pPr defTabSz="914400">
              <a:lnSpc>
                <a:spcPct val="100000"/>
              </a:lnSpc>
              <a:spcBef>
                <a:spcPts val="0"/>
              </a:spcBef>
              <a:defRPr/>
            </a:pPr>
            <a:r>
              <a:rPr lang="en-US" sz="1800" kern="0" dirty="0">
                <a:solidFill>
                  <a:sysClr val="windowText" lastClr="000000"/>
                </a:solidFill>
              </a:rPr>
              <a:t>    &lt;DeviceCapability Name="webcam" /&gt;</a:t>
            </a:r>
          </a:p>
          <a:p>
            <a:pPr lvl="0" defTabSz="914400">
              <a:lnSpc>
                <a:spcPct val="100000"/>
              </a:lnSpc>
              <a:spcBef>
                <a:spcPts val="0"/>
              </a:spcBef>
              <a:defRPr/>
            </a:pPr>
            <a:r>
              <a:rPr lang="en-US" sz="1800" kern="0" dirty="0" smtClean="0">
                <a:solidFill>
                  <a:sysClr val="windowText" lastClr="000000"/>
                </a:solidFill>
              </a:rPr>
              <a:t>    &lt;</a:t>
            </a:r>
            <a:r>
              <a:rPr lang="en-US" sz="1800" kern="0" dirty="0">
                <a:solidFill>
                  <a:sysClr val="windowText" lastClr="000000"/>
                </a:solidFill>
              </a:rPr>
              <a:t>DeviceCapability Name="microphone" /&gt;</a:t>
            </a:r>
          </a:p>
          <a:p>
            <a:pPr lvl="0" defTabSz="914400">
              <a:lnSpc>
                <a:spcPct val="100000"/>
              </a:lnSpc>
              <a:spcBef>
                <a:spcPts val="0"/>
              </a:spcBef>
              <a:defRPr/>
            </a:pPr>
            <a:r>
              <a:rPr lang="en-US" sz="1800" kern="0" dirty="0" smtClean="0">
                <a:solidFill>
                  <a:sysClr val="windowText" lastClr="000000"/>
                </a:solidFill>
              </a:rPr>
              <a:t>&lt;/</a:t>
            </a:r>
            <a:r>
              <a:rPr lang="en-US" sz="1800" kern="0" dirty="0">
                <a:solidFill>
                  <a:sysClr val="windowText" lastClr="000000"/>
                </a:solidFill>
              </a:rPr>
              <a:t>Capabilities</a:t>
            </a:r>
            <a:r>
              <a:rPr lang="en-US" sz="1800" kern="0" dirty="0" smtClean="0">
                <a:solidFill>
                  <a:sysClr val="windowText" lastClr="000000"/>
                </a:solidFill>
              </a:rPr>
              <a:t>&gt;</a:t>
            </a:r>
          </a:p>
          <a:p>
            <a:pPr lvl="0" defTabSz="914400">
              <a:lnSpc>
                <a:spcPct val="100000"/>
              </a:lnSpc>
              <a:spcBef>
                <a:spcPts val="0"/>
              </a:spcBef>
              <a:defRPr/>
            </a:pPr>
            <a:endParaRPr lang="en-US" sz="1800" kern="0" dirty="0">
              <a:solidFill>
                <a:sysClr val="windowText" lastClr="000000"/>
              </a:solidFill>
            </a:endParaRPr>
          </a:p>
          <a:p>
            <a:pPr lvl="0" defTabSz="914400">
              <a:lnSpc>
                <a:spcPct val="100000"/>
              </a:lnSpc>
              <a:spcBef>
                <a:spcPts val="0"/>
              </a:spcBef>
              <a:defRPr/>
            </a:pPr>
            <a:endParaRPr lang="en-US" sz="1800" kern="0" dirty="0">
              <a:solidFill>
                <a:sysClr val="windowText" lastClr="000000"/>
              </a:solidFill>
            </a:endParaRPr>
          </a:p>
        </p:txBody>
      </p:sp>
    </p:spTree>
    <p:extLst>
      <p:ext uri="{BB962C8B-B14F-4D97-AF65-F5344CB8AC3E}">
        <p14:creationId xmlns:p14="http://schemas.microsoft.com/office/powerpoint/2010/main" val="64952601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1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1.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2.xml><?xml version="1.0" encoding="utf-8"?>
<a:theme xmlns:a="http://schemas.openxmlformats.org/drawingml/2006/main" name="7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3.xml><?xml version="1.0" encoding="utf-8"?>
<a:theme xmlns:a="http://schemas.openxmlformats.org/drawingml/2006/main" name="8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4.xml><?xml version="1.0" encoding="utf-8"?>
<a:theme xmlns:a="http://schemas.openxmlformats.org/drawingml/2006/main" name="9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5.xml><?xml version="1.0" encoding="utf-8"?>
<a:theme xmlns:a="http://schemas.openxmlformats.org/drawingml/2006/main" name="10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6.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4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8.xml><?xml version="1.0" encoding="utf-8"?>
<a:theme xmlns:a="http://schemas.openxmlformats.org/drawingml/2006/main" name="5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6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0DA56A-5684-489A-8902-F50FFF11B8CA}"/>
</file>

<file path=customXml/itemProps2.xml><?xml version="1.0" encoding="utf-8"?>
<ds:datastoreItem xmlns:ds="http://schemas.openxmlformats.org/officeDocument/2006/customXml" ds:itemID="{2C78DC18-E11C-48FF-BE94-9EC696D82DA9}"/>
</file>

<file path=customXml/itemProps3.xml><?xml version="1.0" encoding="utf-8"?>
<ds:datastoreItem xmlns:ds="http://schemas.openxmlformats.org/officeDocument/2006/customXml" ds:itemID="{D33C621B-8E37-4DFE-A7CC-AE76A08EC3A3}"/>
</file>

<file path=docProps/app.xml><?xml version="1.0" encoding="utf-8"?>
<Properties xmlns="http://schemas.openxmlformats.org/officeDocument/2006/extended-properties" xmlns:vt="http://schemas.openxmlformats.org/officeDocument/2006/docPropsVTypes">
  <Template>BUILD_Breakout_Template _ SAMPLE for Scott 7.28</Template>
  <TotalTime>22293</TotalTime>
  <Words>1433</Words>
  <Application>Microsoft Office PowerPoint</Application>
  <PresentationFormat>Custom</PresentationFormat>
  <Paragraphs>357</Paragraphs>
  <Slides>39</Slides>
  <Notes>21</Notes>
  <HiddenSlides>0</HiddenSlides>
  <MMClips>0</MMClips>
  <ScaleCrop>false</ScaleCrop>
  <HeadingPairs>
    <vt:vector size="4" baseType="variant">
      <vt:variant>
        <vt:lpstr>Theme</vt:lpstr>
      </vt:variant>
      <vt:variant>
        <vt:i4>15</vt:i4>
      </vt:variant>
      <vt:variant>
        <vt:lpstr>Slide Titles</vt:lpstr>
      </vt:variant>
      <vt:variant>
        <vt:i4>39</vt:i4>
      </vt:variant>
    </vt:vector>
  </HeadingPairs>
  <TitlesOfParts>
    <vt:vector size="54" baseType="lpstr">
      <vt:lpstr>BUILD_Breakout_Template _ SAMPLE for Scott 7.28</vt:lpstr>
      <vt:lpstr>White with Consolas font for code slides</vt:lpstr>
      <vt:lpstr>1_White with Consolas font for code slides</vt:lpstr>
      <vt:lpstr>1_BUILD_Breakout_Template _ SAMPLE for Scott 7.28</vt:lpstr>
      <vt:lpstr>2_BUILD_Breakout_Template _ SAMPLE for Scott 7.28</vt:lpstr>
      <vt:lpstr>3_BUILD_Breakout_Template _ SAMPLE for Scott 7.28</vt:lpstr>
      <vt:lpstr>4_BUILD_Breakout_Template _ SAMPLE for Scott 7.28</vt:lpstr>
      <vt:lpstr>5_BUILD_Breakout_Template _ SAMPLE for Scott 7.28</vt:lpstr>
      <vt:lpstr>6_BUILD_Breakout_Template _ SAMPLE for Scott 7.28</vt:lpstr>
      <vt:lpstr>11_BUILD_Breakout_Template _ SAMPLE for Scott 7.28</vt:lpstr>
      <vt:lpstr>&lt;5-30000_BUILD_16x9&gt;</vt:lpstr>
      <vt:lpstr>7_BUILD_Breakout_Template _ SAMPLE for Scott 7.28</vt:lpstr>
      <vt:lpstr>8_BUILD_Breakout_Template _ SAMPLE for Scott 7.28</vt:lpstr>
      <vt:lpstr>9_BUILD_Breakout_Template _ SAMPLE for Scott 7.28</vt:lpstr>
      <vt:lpstr>10_BUILD_Breakout_Template _ SAMPLE for Scott 7.28</vt:lpstr>
      <vt:lpstr>Capturing personal photos, video, and audio in Metro style apps</vt:lpstr>
      <vt:lpstr>Agenda</vt:lpstr>
      <vt:lpstr>Easy-to-use Capture APIs help you incorporate captured video, audio and pictures in your apps</vt:lpstr>
      <vt:lpstr>Using camera and microphone in apps increases user engagement and personal connection</vt:lpstr>
      <vt:lpstr>Measure-it app</vt:lpstr>
      <vt:lpstr>Windows.Media APIs</vt:lpstr>
      <vt:lpstr>PowerPoint Presentation</vt:lpstr>
      <vt:lpstr>Account Picture </vt:lpstr>
      <vt:lpstr>Accessing Camera and Mic from your app</vt:lpstr>
      <vt:lpstr>Using the camera to snap a photo (JS)</vt:lpstr>
      <vt:lpstr>Using the camera to record a video (JS)</vt:lpstr>
      <vt:lpstr>Using the camera to record a video (C#)</vt:lpstr>
      <vt:lpstr>PowerPoint Presentation</vt:lpstr>
      <vt:lpstr>Windows.Media.Capture Namespace Recap </vt:lpstr>
      <vt:lpstr>PowerPoint Presentation</vt:lpstr>
      <vt:lpstr>App using MediaCapture</vt:lpstr>
      <vt:lpstr>How does it work?</vt:lpstr>
      <vt:lpstr>Starting preview on a &lt;video&gt;</vt:lpstr>
      <vt:lpstr>Starting preview on a &lt;CaptureElement&gt;</vt:lpstr>
      <vt:lpstr>Using the camera to snap a photo (JS)</vt:lpstr>
      <vt:lpstr>Using the camera to record a video (JS)</vt:lpstr>
      <vt:lpstr>Using microphone for audio only record (JS)</vt:lpstr>
      <vt:lpstr>PowerPoint Presentation</vt:lpstr>
      <vt:lpstr>PowerPoint Presentation</vt:lpstr>
      <vt:lpstr>PowerPoint Presentation</vt:lpstr>
      <vt:lpstr>Object recognition App</vt:lpstr>
      <vt:lpstr>How does it work?</vt:lpstr>
      <vt:lpstr>PowerPoint Presentation</vt:lpstr>
      <vt:lpstr>PowerPoint Presentation</vt:lpstr>
      <vt:lpstr>Accessing extensions</vt:lpstr>
      <vt:lpstr>Adding extensions</vt:lpstr>
      <vt:lpstr>PowerPoint Presentation</vt:lpstr>
      <vt:lpstr>Windows.Media.Capture</vt:lpstr>
      <vt:lpstr>Easy-to-use Capture APIs help you incorporate captured video, audio and pictures</vt:lpstr>
      <vt:lpstr>Related sessions</vt:lpstr>
      <vt:lpstr>Further reading and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PLAT-777T: Capturing personal photos, video, and audio in Metro style apps</dc:title>
  <dc:subject>BUILD</dc:subject>
  <dc:creator>Mehmet Kucukgoz; Khurram Zia</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251</cp:revision>
  <cp:lastPrinted>2010-05-11T05:02:34Z</cp:lastPrinted>
  <dcterms:created xsi:type="dcterms:W3CDTF">2011-08-03T21:25:07Z</dcterms:created>
  <dcterms:modified xsi:type="dcterms:W3CDTF">2011-09-15T21:33:28Z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MS Speaker">
    <vt:lpwstr/>
  </property>
  <property fmtid="{D5CDD505-2E9C-101B-9397-08002B2CF9AE}" pid="9" name="CampaignTaxHTField0">
    <vt:lpwstr/>
  </property>
  <property fmtid="{D5CDD505-2E9C-101B-9397-08002B2CF9AE}" pid="10" name="Event Start Date">
    <vt:lpwstr>2011-09-13T07:00:00+00:00</vt:lpwstr>
  </property>
  <property fmtid="{D5CDD505-2E9C-101B-9397-08002B2CF9AE}" pid="11" name="ProductTaxHTField0">
    <vt:lpwstr>Windowsd15bdf11-7aa9-4bf1-b584-c45e6bd87557</vt:lpwstr>
  </property>
  <property fmtid="{D5CDD505-2E9C-101B-9397-08002B2CF9AE}" pid="12" name="Event LocationTaxHTField0">
    <vt:lpwstr>Anaheim, CA67ffa72a-1f39-45c3-9bb1-f96b5f9c92e3</vt:lpwstr>
  </property>
  <property fmtid="{D5CDD505-2E9C-101B-9397-08002B2CF9AE}" pid="13" name="Event1TaxHTField0">
    <vt:lpwstr>BUILDdaffb02e-8105-4a1d-9c8d-6ffd36a19d83</vt:lpwstr>
  </property>
  <property fmtid="{D5CDD505-2E9C-101B-9397-08002B2CF9AE}" pid="14" name="Event VenueTaxHTField0">
    <vt:lpwstr>Anaheim CC Anaheim, CAc525dbc1-fb46-4f9d-a196-ce33b4962b5a</vt:lpwstr>
  </property>
  <property fmtid="{D5CDD505-2E9C-101B-9397-08002B2CF9AE}" pid="15" name="MS Content Owner">
    <vt:lpwstr>Steven Sinofsky53</vt:lpwstr>
  </property>
  <property fmtid="{D5CDD505-2E9C-101B-9397-08002B2CF9AE}" pid="16" name="TaxCatchAll">
    <vt:lpwstr>962834211210209</vt:lpwstr>
  </property>
  <property fmtid="{D5CDD505-2E9C-101B-9397-08002B2CF9AE}" pid="17" name="TrackTaxHTField0">
    <vt:lpwstr/>
  </property>
  <property fmtid="{D5CDD505-2E9C-101B-9397-08002B2CF9AE}" pid="18" name="AudienceTaxHTField0">
    <vt:lpwstr>Developers389e14a2-def5-4335-8627-c0368c2934a2Other1d63dafe-c6b5-450d-9d7f-2a5af3513850</vt:lpwstr>
  </property>
  <property fmtid="{D5CDD505-2E9C-101B-9397-08002B2CF9AE}" pid="19" name="Event End Date">
    <vt:lpwstr>2011-09-16T07:00:00+00:00</vt:lpwstr>
  </property>
  <property fmtid="{D5CDD505-2E9C-101B-9397-08002B2CF9AE}" pid="20" name="Presenter(s)">
    <vt:lpwstr>KhurramZ; MehmetK</vt:lpwstr>
  </property>
  <property fmtid="{D5CDD505-2E9C-101B-9397-08002B2CF9AE}" pid="21" name="Speaker">
    <vt:lpwstr>73</vt:lpwstr>
  </property>
  <property fmtid="{D5CDD505-2E9C-101B-9397-08002B2CF9AE}" pid="22" name="Session ID">
    <vt:lpwstr>777</vt:lpwstr>
  </property>
  <property fmtid="{D5CDD505-2E9C-101B-9397-08002B2CF9AE}" pid="23" name="Track">
    <vt:lpwstr>4</vt:lpwstr>
  </property>
  <property fmtid="{D5CDD505-2E9C-101B-9397-08002B2CF9AE}" pid="24" name="Editing/Review Status">
    <vt:lpwstr>Final</vt:lpwstr>
  </property>
</Properties>
</file>