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Default Extension="png" ContentType="image/png"/>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theme/theme17.xml" ContentType="application/vnd.openxmlformats-officedocument.them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slides/slide29.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slideLayouts/slideLayout232.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242.xml" ContentType="application/vnd.openxmlformats-officedocument.presentationml.slideLayout+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customXml/itemProps2.xml" ContentType="application/vnd.openxmlformats-officedocument.customXmlProperties+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30.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24.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notesSlides/notesSlide6.xml" ContentType="application/vnd.openxmlformats-officedocument.presentationml.notes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docProps/custom.xml" ContentType="application/vnd.openxmlformats-officedocument.custom-properties+xml"/>
  <Override PartName="/ppt/slideLayouts/slideLayout243.xml" ContentType="application/vnd.openxmlformats-officedocument.presentationml.slide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4" r:id="rId8"/>
    <p:sldMasterId id="2147483833" r:id="rId9"/>
    <p:sldMasterId id="2147483851" r:id="rId10"/>
    <p:sldMasterId id="2147483870" r:id="rId11"/>
    <p:sldMasterId id="2147483888" r:id="rId12"/>
    <p:sldMasterId id="2147483906" r:id="rId13"/>
    <p:sldMasterId id="2147483924" r:id="rId14"/>
    <p:sldMasterId id="2147483942" r:id="rId15"/>
    <p:sldMasterId id="2147483962" r:id="rId16"/>
    <p:sldMasterId id="2147483980" r:id="rId17"/>
  </p:sldMasterIdLst>
  <p:notesMasterIdLst>
    <p:notesMasterId r:id="rId72"/>
  </p:notesMasterIdLst>
  <p:handoutMasterIdLst>
    <p:handoutMasterId r:id="rId73"/>
  </p:handoutMasterIdLst>
  <p:sldIdLst>
    <p:sldId id="532" r:id="rId18"/>
    <p:sldId id="458" r:id="rId19"/>
    <p:sldId id="530" r:id="rId20"/>
    <p:sldId id="533" r:id="rId21"/>
    <p:sldId id="567" r:id="rId22"/>
    <p:sldId id="536" r:id="rId23"/>
    <p:sldId id="534" r:id="rId24"/>
    <p:sldId id="535" r:id="rId25"/>
    <p:sldId id="537" r:id="rId26"/>
    <p:sldId id="538" r:id="rId27"/>
    <p:sldId id="561" r:id="rId28"/>
    <p:sldId id="539" r:id="rId29"/>
    <p:sldId id="541" r:id="rId30"/>
    <p:sldId id="540" r:id="rId31"/>
    <p:sldId id="565" r:id="rId32"/>
    <p:sldId id="542" r:id="rId33"/>
    <p:sldId id="543" r:id="rId34"/>
    <p:sldId id="544" r:id="rId35"/>
    <p:sldId id="545" r:id="rId36"/>
    <p:sldId id="546" r:id="rId37"/>
    <p:sldId id="547" r:id="rId38"/>
    <p:sldId id="562" r:id="rId39"/>
    <p:sldId id="548" r:id="rId40"/>
    <p:sldId id="549" r:id="rId41"/>
    <p:sldId id="550" r:id="rId42"/>
    <p:sldId id="551" r:id="rId43"/>
    <p:sldId id="556" r:id="rId44"/>
    <p:sldId id="554" r:id="rId45"/>
    <p:sldId id="519" r:id="rId46"/>
    <p:sldId id="492" r:id="rId47"/>
    <p:sldId id="564" r:id="rId48"/>
    <p:sldId id="493" r:id="rId49"/>
    <p:sldId id="528" r:id="rId50"/>
    <p:sldId id="529" r:id="rId51"/>
    <p:sldId id="497" r:id="rId52"/>
    <p:sldId id="498" r:id="rId53"/>
    <p:sldId id="499" r:id="rId54"/>
    <p:sldId id="500" r:id="rId55"/>
    <p:sldId id="501" r:id="rId56"/>
    <p:sldId id="503" r:id="rId57"/>
    <p:sldId id="504" r:id="rId58"/>
    <p:sldId id="508" r:id="rId59"/>
    <p:sldId id="520" r:id="rId60"/>
    <p:sldId id="558" r:id="rId61"/>
    <p:sldId id="560" r:id="rId62"/>
    <p:sldId id="513" r:id="rId63"/>
    <p:sldId id="507" r:id="rId64"/>
    <p:sldId id="486" r:id="rId65"/>
    <p:sldId id="523" r:id="rId66"/>
    <p:sldId id="555" r:id="rId67"/>
    <p:sldId id="531" r:id="rId68"/>
    <p:sldId id="566" r:id="rId69"/>
    <p:sldId id="271" r:id="rId70"/>
    <p:sldId id="377" r:id="rId7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9CA270-3943-4897-9873-916256D84551}">
          <p14:sldIdLst/>
        </p14:section>
        <p14:section name="Background" id="{9E496D91-27A9-48A6-A4AF-6E7DA11EAB46}">
          <p14:sldIdLst>
            <p14:sldId id="532"/>
            <p14:sldId id="458"/>
            <p14:sldId id="530"/>
            <p14:sldId id="533"/>
            <p14:sldId id="567"/>
            <p14:sldId id="536"/>
            <p14:sldId id="534"/>
            <p14:sldId id="535"/>
            <p14:sldId id="537"/>
            <p14:sldId id="538"/>
            <p14:sldId id="561"/>
            <p14:sldId id="539"/>
            <p14:sldId id="541"/>
            <p14:sldId id="540"/>
            <p14:sldId id="565"/>
            <p14:sldId id="542"/>
            <p14:sldId id="543"/>
            <p14:sldId id="544"/>
            <p14:sldId id="545"/>
            <p14:sldId id="546"/>
            <p14:sldId id="547"/>
            <p14:sldId id="562"/>
            <p14:sldId id="548"/>
            <p14:sldId id="549"/>
            <p14:sldId id="550"/>
            <p14:sldId id="551"/>
            <p14:sldId id="556"/>
            <p14:sldId id="554"/>
          </p14:sldIdLst>
        </p14:section>
        <p14:section name="Bluetooth" id="{FBFE9C04-21C5-41E1-83E6-75194A771FE0}">
          <p14:sldIdLst>
            <p14:sldId id="519"/>
            <p14:sldId id="492"/>
            <p14:sldId id="564"/>
            <p14:sldId id="493"/>
            <p14:sldId id="528"/>
            <p14:sldId id="529"/>
            <p14:sldId id="497"/>
            <p14:sldId id="498"/>
            <p14:sldId id="499"/>
            <p14:sldId id="500"/>
            <p14:sldId id="501"/>
            <p14:sldId id="503"/>
            <p14:sldId id="504"/>
            <p14:sldId id="508"/>
            <p14:sldId id="520"/>
            <p14:sldId id="558"/>
            <p14:sldId id="560"/>
            <p14:sldId id="513"/>
            <p14:sldId id="507"/>
            <p14:sldId id="486"/>
            <p14:sldId id="523"/>
            <p14:sldId id="555"/>
            <p14:sldId id="531"/>
            <p14:sldId id="566"/>
            <p14:sldId id="271"/>
            <p14:sldId id="37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Lim"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EC1"/>
    <a:srgbClr val="333333"/>
    <a:srgbClr val="65BC46"/>
    <a:srgbClr val="292929"/>
    <a:srgbClr val="EF4423"/>
    <a:srgbClr val="FFFFFF"/>
    <a:srgbClr val="F8F57B"/>
    <a:srgbClr val="000000"/>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39" autoAdjust="0"/>
    <p:restoredTop sz="81439" autoAdjust="0"/>
  </p:normalViewPr>
  <p:slideViewPr>
    <p:cSldViewPr snapToGrid="0" snapToObjects="1">
      <p:cViewPr varScale="1">
        <p:scale>
          <a:sx n="88" d="100"/>
          <a:sy n="88" d="100"/>
        </p:scale>
        <p:origin x="-678" y="-114"/>
      </p:cViewPr>
      <p:guideLst>
        <p:guide orient="horz" pos="138"/>
        <p:guide orient="horz" pos="1200"/>
        <p:guide orient="horz" pos="2581"/>
        <p:guide orient="horz" pos="4176"/>
        <p:guide orient="horz" pos="1963"/>
        <p:guide orient="horz" pos="682"/>
        <p:guide/>
        <p:guide pos="337"/>
        <p:guide pos="5030"/>
        <p:guide pos="7350"/>
        <p:guide pos="7063"/>
        <p:guide pos="2800"/>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commentAuthors" Target="commentAuthors.xml"/><Relationship Id="rId79" Type="http://schemas.openxmlformats.org/officeDocument/2006/relationships/customXml" Target="../customXml/item1.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notesMaster" Target="notesMasters/notesMaster1.xml"/><Relationship Id="rId80"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handoutMaster" Target="handoutMasters/handoutMaster1.xml"/><Relationship Id="rId78" Type="http://schemas.openxmlformats.org/officeDocument/2006/relationships/tableStyles" Target="tableStyles.xml"/><Relationship Id="rId81"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11:51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11:51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11:51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128258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17867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488644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488644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91101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11:51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626307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796611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480081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796611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796611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701210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11:51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1978062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970" indent="-16797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509509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11:51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11:51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961099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93477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62630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2825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178678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29913138"/>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3119167"/>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70659939"/>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93792310"/>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793200"/>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946143"/>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6813771"/>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05531498"/>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78173341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9806354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8353477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64190268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421992531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104816185"/>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33111729"/>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4706651"/>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84004629"/>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3526337"/>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96202290"/>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5662058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104082"/>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948117"/>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1731830"/>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169239441"/>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74752155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68290159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25745824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26145760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45130596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5142499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480476208"/>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60602382"/>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64224625"/>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83249603"/>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37110108"/>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65857625"/>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2711239"/>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971927"/>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153552"/>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821262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51770759"/>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950800092"/>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8268474"/>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185957999"/>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105993183"/>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27602407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293328473"/>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782883452"/>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69821555"/>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3432341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43048947"/>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92575675"/>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50242259"/>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79045677"/>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284855"/>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827049"/>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1346670"/>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76977237"/>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04675451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3882729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997159910"/>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703756148"/>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04812146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60019786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49602522"/>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54883031"/>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25621284"/>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15544318"/>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17035841"/>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5385651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40333469"/>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526196"/>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726821"/>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6198290"/>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47138351"/>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425447082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223911941"/>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5200729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707352487"/>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5864410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64555655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11763834"/>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4920794"/>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62582599"/>
      </p:ext>
    </p:extLst>
  </p:cSld>
  <p:clrMapOvr>
    <a:masterClrMapping/>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94769957"/>
      </p:ext>
    </p:extLst>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99063674"/>
      </p:ext>
    </p:extLst>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92501803"/>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82918020"/>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61207"/>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00848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2228373"/>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39874059"/>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967177871"/>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670458803"/>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269784288"/>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285301796"/>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651004791"/>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774555979"/>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108738069"/>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9021271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99050345"/>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3994139"/>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29935460"/>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16196204"/>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54159094"/>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946228"/>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29560"/>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4554086"/>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0764406"/>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4166001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0286051"/>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9262370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671752258"/>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90076370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804432742"/>
      </p:ext>
    </p:extLst>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59975418"/>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62578804"/>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8606244"/>
      </p:ext>
    </p:extLst>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33079442"/>
      </p:ext>
    </p:extLst>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923694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0814817"/>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462529"/>
      </p:ext>
    </p:extLst>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489738"/>
      </p:ext>
    </p:extLst>
  </p:cSld>
  <p:clrMapOvr>
    <a:masterClrMapping/>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5845904"/>
      </p:ext>
    </p:extLst>
  </p:cSld>
  <p:clrMapOvr>
    <a:masterClrMapping/>
  </p:clrMapOvr>
  <p:transition>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627705737"/>
      </p:ext>
    </p:extLst>
  </p:cSld>
  <p:clrMapOvr>
    <a:masterClrMapping/>
  </p:clrMapOvr>
  <p:transition>
    <p:fad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72710837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533437296"/>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85822530"/>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88509025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4382602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854864068"/>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1891345314"/>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86356055"/>
      </p:ext>
    </p:extLst>
  </p:cSld>
  <p:clrMapOvr>
    <a:masterClrMapping/>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29298304"/>
      </p:ext>
    </p:extLst>
  </p:cSld>
  <p:clrMapOvr>
    <a:masterClrMapping/>
  </p:clrMapOvr>
  <p:transition>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58278092"/>
      </p:ext>
    </p:extLst>
  </p:cSld>
  <p:clrMapOvr>
    <a:masterClrMapping/>
  </p:clrMapOvr>
  <p:transition>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93773047"/>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48098032"/>
      </p:ext>
    </p:extLst>
  </p:cSld>
  <p:clrMapOvr>
    <a:masterClrMapping/>
  </p:clrMapOvr>
  <p:transition>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05867663"/>
      </p:ext>
    </p:extLst>
  </p:cSld>
  <p:clrMapOvr>
    <a:masterClrMapping/>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57867195"/>
      </p:ext>
    </p:extLst>
  </p:cSld>
  <p:clrMapOvr>
    <a:masterClrMapping/>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91555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926484"/>
      </p:ext>
    </p:extLst>
  </p:cSld>
  <p:clrMapOvr>
    <a:masterClrMapping/>
  </p:clrMapOvr>
  <p:transition>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1883088"/>
      </p:ext>
    </p:extLst>
  </p:cSld>
  <p:clrMapOvr>
    <a:masterClrMapping/>
  </p:clrMapOvr>
  <p:transition>
    <p:fade/>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62229368"/>
      </p:ext>
    </p:extLst>
  </p:cSld>
  <p:clrMapOvr>
    <a:masterClrMapping/>
  </p:clrMapOvr>
  <p:transition>
    <p:fade/>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543210615"/>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953748916"/>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404999730"/>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934039427"/>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43905618"/>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300198220"/>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35278866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88647384"/>
      </p:ext>
    </p:extLst>
  </p:cSld>
  <p:clrMapOvr>
    <a:masterClrMapping/>
  </p:clrMapOvr>
  <p:transition>
    <p:fade/>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46120568"/>
      </p:ext>
    </p:extLst>
  </p:cSld>
  <p:clrMapOvr>
    <a:masterClrMapping/>
  </p:clrMapOvr>
  <p:transition>
    <p:fade/>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80096523"/>
      </p:ext>
    </p:extLst>
  </p:cSld>
  <p:clrMapOvr>
    <a:masterClrMapping/>
  </p:clrMapOvr>
  <p:transition>
    <p:fad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8602172"/>
      </p:ext>
    </p:extLst>
  </p:cSld>
  <p:clrMapOvr>
    <a:masterClrMapping/>
  </p:clrMapOvr>
  <p:transition>
    <p:fade/>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28074362"/>
      </p:ext>
    </p:extLst>
  </p:cSld>
  <p:clrMapOvr>
    <a:masterClrMapping/>
  </p:clrMapOvr>
  <p:transition>
    <p:fad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74472186"/>
      </p:ext>
    </p:extLst>
  </p:cSld>
  <p:clrMapOvr>
    <a:masterClrMapping/>
  </p:clrMapOvr>
  <p:transition>
    <p:fade/>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14790"/>
      </p:ext>
    </p:extLst>
  </p:cSld>
  <p:clrMapOvr>
    <a:masterClrMapping/>
  </p:clrMapOvr>
  <p:transition>
    <p:fade/>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665475"/>
      </p:ext>
    </p:extLst>
  </p:cSld>
  <p:clrMapOvr>
    <a:masterClrMapping/>
  </p:clrMapOvr>
  <p:transition>
    <p:fade/>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8322888"/>
      </p:ext>
    </p:extLst>
  </p:cSld>
  <p:clrMapOvr>
    <a:masterClrMapping/>
  </p:clrMapOvr>
  <p:transition>
    <p:fade/>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77382606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463818520"/>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096021728"/>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092511091"/>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653029455"/>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534178502"/>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759512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4842828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915528337"/>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14687151"/>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5299840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theme" Target="../theme/theme10.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19" Type="http://schemas.openxmlformats.org/officeDocument/2006/relationships/image" Target="../media/image1.png"/><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theme" Target="../theme/theme11.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19" Type="http://schemas.openxmlformats.org/officeDocument/2006/relationships/image" Target="../media/image1.png"/><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18" Type="http://schemas.openxmlformats.org/officeDocument/2006/relationships/theme" Target="../theme/theme12.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10" Type="http://schemas.openxmlformats.org/officeDocument/2006/relationships/slideLayout" Target="../slideLayouts/slideLayout173.xml"/><Relationship Id="rId19" Type="http://schemas.openxmlformats.org/officeDocument/2006/relationships/image" Target="../media/image1.png"/><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theme" Target="../theme/theme1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image" Target="../media/image1.png"/><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image" Target="../media/image1.pn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theme" Target="../theme/theme1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image" Target="../media/image1.png"/><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10" Type="http://schemas.openxmlformats.org/officeDocument/2006/relationships/slideLayout" Target="../slideLayouts/slideLayout223.xml"/><Relationship Id="rId19" Type="http://schemas.openxmlformats.org/officeDocument/2006/relationships/theme" Target="../theme/theme15.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18" Type="http://schemas.openxmlformats.org/officeDocument/2006/relationships/theme" Target="../theme/theme16.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17" Type="http://schemas.openxmlformats.org/officeDocument/2006/relationships/slideLayout" Target="../slideLayouts/slideLayout248.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10" Type="http://schemas.openxmlformats.org/officeDocument/2006/relationships/slideLayout" Target="../slideLayouts/slideLayout241.xml"/><Relationship Id="rId19" Type="http://schemas.openxmlformats.org/officeDocument/2006/relationships/image" Target="../media/image1.png"/><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18" Type="http://schemas.openxmlformats.org/officeDocument/2006/relationships/theme" Target="../theme/theme17.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17" Type="http://schemas.openxmlformats.org/officeDocument/2006/relationships/slideLayout" Target="../slideLayouts/slideLayout265.xml"/><Relationship Id="rId2" Type="http://schemas.openxmlformats.org/officeDocument/2006/relationships/slideLayout" Target="../slideLayouts/slideLayout250.xml"/><Relationship Id="rId16" Type="http://schemas.openxmlformats.org/officeDocument/2006/relationships/slideLayout" Target="../slideLayouts/slideLayout264.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5" Type="http://schemas.openxmlformats.org/officeDocument/2006/relationships/slideLayout" Target="../slideLayouts/slideLayout263.xml"/><Relationship Id="rId10" Type="http://schemas.openxmlformats.org/officeDocument/2006/relationships/slideLayout" Target="../slideLayouts/slideLayout258.xml"/><Relationship Id="rId19" Type="http://schemas.openxmlformats.org/officeDocument/2006/relationships/image" Target="../media/image1.png"/><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slideLayout" Target="../slideLayouts/slideLayout26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8.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theme" Target="../theme/theme9.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image" Target="../media/image1.png"/><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5794095"/>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0034535"/>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1900543"/>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5401222"/>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4307564"/>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1"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1631459"/>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3942356"/>
      </p:ext>
    </p:extLst>
  </p:cSld>
  <p:clrMap bg1="dk1" tx1="lt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2833347"/>
      </p:ext>
    </p:extLst>
  </p:cSld>
  <p:clrMap bg1="dk1" tx1="lt1" bg2="dk2"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 id="2147483961"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1648730"/>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1"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6745602"/>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51.xml.rels><?xml version="1.0" encoding="UTF-8" standalone="yes"?>
<Relationships xmlns="http://schemas.openxmlformats.org/package/2006/relationships"><Relationship Id="rId3" Type="http://schemas.openxmlformats.org/officeDocument/2006/relationships/hyperlink" Target="http://code.msdn.microsoft.com/windowsapps/Playback-Manager-e6526e67" TargetMode="External"/><Relationship Id="rId7" Type="http://schemas.openxmlformats.org/officeDocument/2006/relationships/hyperlink" Target="http://go.microsoft.com/fwlink/?LinkId=227702&amp;clcid=0x409" TargetMode="External"/><Relationship Id="rId2" Type="http://schemas.openxmlformats.org/officeDocument/2006/relationships/hyperlink" Target="http://code.msdn.microsoft.com/windowsapps/Simple-Communication-Sample-eac73290" TargetMode="External"/><Relationship Id="rId1" Type="http://schemas.openxmlformats.org/officeDocument/2006/relationships/slideLayout" Target="../slideLayouts/slideLayout3.xml"/><Relationship Id="rId6" Type="http://schemas.openxmlformats.org/officeDocument/2006/relationships/hyperlink" Target="http://go.microsoft.com/fwlink/?LinkId=227683&amp;clcid=0x409" TargetMode="External"/><Relationship Id="rId5" Type="http://schemas.openxmlformats.org/officeDocument/2006/relationships/hyperlink" Target="http://go.microsoft.com/fwlink/?LinkID=227329&amp;clcid=0x409" TargetMode="External"/><Relationship Id="rId4" Type="http://schemas.openxmlformats.org/officeDocument/2006/relationships/hyperlink" Target="http://code.msdn.microsoft.com/windowsapps/Call-Control-b52ad696"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20.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Media fundamentals of a communications app</a:t>
            </a:r>
          </a:p>
        </p:txBody>
      </p:sp>
      <p:sp>
        <p:nvSpPr>
          <p:cNvPr id="3" name="Subtitle 2"/>
          <p:cNvSpPr>
            <a:spLocks noGrp="1"/>
          </p:cNvSpPr>
          <p:nvPr>
            <p:ph type="subTitle" idx="1"/>
          </p:nvPr>
        </p:nvSpPr>
        <p:spPr>
          <a:xfrm>
            <a:off x="969964" y="4343402"/>
            <a:ext cx="6840536" cy="1363715"/>
          </a:xfrm>
        </p:spPr>
        <p:txBody>
          <a:bodyPr/>
          <a:lstStyle/>
          <a:p>
            <a:r>
              <a:rPr lang="en-US" b="1" dirty="0" smtClean="0">
                <a:latin typeface="+mj-lt"/>
              </a:rPr>
              <a:t>Kenny </a:t>
            </a:r>
            <a:r>
              <a:rPr lang="en-US" b="1" dirty="0" err="1" smtClean="0">
                <a:latin typeface="+mj-lt"/>
              </a:rPr>
              <a:t>Oladosu</a:t>
            </a:r>
            <a:r>
              <a:rPr lang="en-US" b="1" dirty="0" smtClean="0">
                <a:latin typeface="+mj-lt"/>
              </a:rPr>
              <a:t> &amp; Johnny </a:t>
            </a:r>
            <a:r>
              <a:rPr lang="en-US" b="1" dirty="0" err="1" smtClean="0">
                <a:latin typeface="+mj-lt"/>
              </a:rPr>
              <a:t>Bregar</a:t>
            </a:r>
            <a:endParaRPr lang="en-US" dirty="0" smtClean="0">
              <a:latin typeface="+mj-lt"/>
            </a:endParaRPr>
          </a:p>
          <a:p>
            <a:r>
              <a:rPr lang="en-US" dirty="0" smtClean="0"/>
              <a:t>Program Managers</a:t>
            </a:r>
            <a:endParaRPr lang="en-US" dirty="0"/>
          </a:p>
          <a:p>
            <a:r>
              <a:rPr lang="en-US" dirty="0"/>
              <a:t>Microsoft Corporation</a:t>
            </a:r>
          </a:p>
        </p:txBody>
      </p:sp>
      <p:sp>
        <p:nvSpPr>
          <p:cNvPr id="9" name="Text Placeholder 8"/>
          <p:cNvSpPr>
            <a:spLocks noGrp="1"/>
          </p:cNvSpPr>
          <p:nvPr>
            <p:ph type="body" sz="quarter" idx="10"/>
          </p:nvPr>
        </p:nvSpPr>
        <p:spPr/>
        <p:txBody>
          <a:bodyPr/>
          <a:lstStyle/>
          <a:p>
            <a:r>
              <a:rPr lang="en-US" dirty="0"/>
              <a:t>PLAT-778T</a:t>
            </a:r>
          </a:p>
        </p:txBody>
      </p:sp>
    </p:spTree>
    <p:extLst>
      <p:ext uri="{BB962C8B-B14F-4D97-AF65-F5344CB8AC3E}">
        <p14:creationId xmlns:p14="http://schemas.microsoft.com/office/powerpoint/2010/main" val="2765342140"/>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4043" y="230189"/>
            <a:ext cx="11173090" cy="609398"/>
          </a:xfrm>
        </p:spPr>
        <p:txBody>
          <a:bodyPr/>
          <a:lstStyle/>
          <a:p>
            <a:r>
              <a:rPr lang="en-US" dirty="0"/>
              <a:t>R</a:t>
            </a:r>
            <a:r>
              <a:rPr lang="en-US" dirty="0" smtClean="0"/>
              <a:t>eal-time media tags (HTML5) </a:t>
            </a:r>
            <a:endParaRPr lang="en-US" dirty="0"/>
          </a:p>
        </p:txBody>
      </p:sp>
      <p:sp>
        <p:nvSpPr>
          <p:cNvPr id="8" name="Text Placeholder 2"/>
          <p:cNvSpPr>
            <a:spLocks noGrp="1"/>
          </p:cNvSpPr>
          <p:nvPr>
            <p:ph type="body" sz="quarter" idx="10"/>
          </p:nvPr>
        </p:nvSpPr>
        <p:spPr>
          <a:xfrm>
            <a:off x="381000" y="1606781"/>
            <a:ext cx="10572750" cy="369332"/>
          </a:xfrm>
        </p:spPr>
        <p:txBody>
          <a:bodyPr/>
          <a:lstStyle/>
          <a:p>
            <a:pPr>
              <a:lnSpc>
                <a:spcPct val="100000"/>
              </a:lnSpc>
              <a:spcBef>
                <a:spcPts val="0"/>
              </a:spcBef>
            </a:pPr>
            <a:r>
              <a:rPr lang="en-US" dirty="0" smtClean="0">
                <a:solidFill>
                  <a:schemeClr val="bg1"/>
                </a:solidFill>
              </a:rPr>
              <a:t>&lt;video </a:t>
            </a:r>
            <a:r>
              <a:rPr lang="en-US" dirty="0">
                <a:solidFill>
                  <a:srgbClr val="FF0000"/>
                </a:solidFill>
              </a:rPr>
              <a:t>id</a:t>
            </a:r>
            <a:r>
              <a:rPr lang="en-US" dirty="0" smtClean="0">
                <a:solidFill>
                  <a:schemeClr val="bg1"/>
                </a:solidFill>
              </a:rPr>
              <a:t>=</a:t>
            </a:r>
            <a:r>
              <a:rPr lang="en-US" dirty="0" smtClean="0">
                <a:solidFill>
                  <a:srgbClr val="0070C0"/>
                </a:solidFill>
              </a:rPr>
              <a:t>“</a:t>
            </a:r>
            <a:r>
              <a:rPr lang="en-US" dirty="0" err="1" smtClean="0">
                <a:solidFill>
                  <a:srgbClr val="0070C0"/>
                </a:solidFill>
              </a:rPr>
              <a:t>realTimeVideo</a:t>
            </a:r>
            <a:r>
              <a:rPr lang="en-US" dirty="0" smtClean="0">
                <a:solidFill>
                  <a:srgbClr val="0070C0"/>
                </a:solidFill>
              </a:rPr>
              <a:t>”</a:t>
            </a:r>
            <a:r>
              <a:rPr lang="en-US" dirty="0" smtClean="0">
                <a:solidFill>
                  <a:schemeClr val="bg1"/>
                </a:solidFill>
              </a:rPr>
              <a:t> </a:t>
            </a:r>
            <a:r>
              <a:rPr lang="en-US" dirty="0" err="1" smtClean="0">
                <a:solidFill>
                  <a:srgbClr val="FF0000"/>
                </a:solidFill>
              </a:rPr>
              <a:t>msrealtime</a:t>
            </a:r>
            <a:r>
              <a:rPr lang="en-US" dirty="0" smtClean="0">
                <a:solidFill>
                  <a:schemeClr val="bg1"/>
                </a:solidFill>
              </a:rPr>
              <a:t>&gt;&lt;/video&gt;</a:t>
            </a:r>
            <a:endParaRPr lang="en-US" dirty="0">
              <a:solidFill>
                <a:schemeClr val="bg1"/>
              </a:solidFill>
            </a:endParaRPr>
          </a:p>
        </p:txBody>
      </p:sp>
      <p:sp>
        <p:nvSpPr>
          <p:cNvPr id="4" name="Text Placeholder 2"/>
          <p:cNvSpPr txBox="1">
            <a:spLocks/>
          </p:cNvSpPr>
          <p:nvPr/>
        </p:nvSpPr>
        <p:spPr>
          <a:xfrm>
            <a:off x="384043" y="2923442"/>
            <a:ext cx="10572750" cy="369332"/>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pPr>
            <a:r>
              <a:rPr lang="en-US" dirty="0" smtClean="0">
                <a:solidFill>
                  <a:schemeClr val="bg1"/>
                </a:solidFill>
              </a:rPr>
              <a:t>&lt;audio </a:t>
            </a:r>
            <a:r>
              <a:rPr lang="en-US" dirty="0" smtClean="0">
                <a:solidFill>
                  <a:srgbClr val="FF0000"/>
                </a:solidFill>
              </a:rPr>
              <a:t>id</a:t>
            </a:r>
            <a:r>
              <a:rPr lang="en-US" dirty="0" smtClean="0">
                <a:solidFill>
                  <a:schemeClr val="bg1"/>
                </a:solidFill>
              </a:rPr>
              <a:t>=</a:t>
            </a:r>
            <a:r>
              <a:rPr lang="en-US" dirty="0" smtClean="0">
                <a:solidFill>
                  <a:srgbClr val="0070C0"/>
                </a:solidFill>
              </a:rPr>
              <a:t>“</a:t>
            </a:r>
            <a:r>
              <a:rPr lang="en-US" dirty="0" err="1" smtClean="0">
                <a:solidFill>
                  <a:srgbClr val="0070C0"/>
                </a:solidFill>
              </a:rPr>
              <a:t>realTimeAudio</a:t>
            </a:r>
            <a:r>
              <a:rPr lang="en-US" dirty="0" smtClean="0">
                <a:solidFill>
                  <a:srgbClr val="0070C0"/>
                </a:solidFill>
              </a:rPr>
              <a:t>”</a:t>
            </a:r>
            <a:r>
              <a:rPr lang="en-US" dirty="0" smtClean="0">
                <a:solidFill>
                  <a:schemeClr val="bg1"/>
                </a:solidFill>
              </a:rPr>
              <a:t> </a:t>
            </a:r>
            <a:r>
              <a:rPr lang="en-US" dirty="0" err="1" smtClean="0">
                <a:solidFill>
                  <a:srgbClr val="FF0000"/>
                </a:solidFill>
              </a:rPr>
              <a:t>msrealtime</a:t>
            </a:r>
            <a:r>
              <a:rPr lang="en-US" dirty="0" smtClean="0">
                <a:solidFill>
                  <a:schemeClr val="bg1"/>
                </a:solidFill>
              </a:rPr>
              <a:t>&gt;&lt;/audio&gt;</a:t>
            </a:r>
            <a:endParaRPr lang="en-US" dirty="0">
              <a:solidFill>
                <a:schemeClr val="bg1"/>
              </a:solidFill>
            </a:endParaRPr>
          </a:p>
        </p:txBody>
      </p:sp>
    </p:spTree>
    <p:extLst>
      <p:ext uri="{BB962C8B-B14F-4D97-AF65-F5344CB8AC3E}">
        <p14:creationId xmlns:p14="http://schemas.microsoft.com/office/powerpoint/2010/main" val="2456052237"/>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4043" y="230189"/>
            <a:ext cx="11173090" cy="609398"/>
          </a:xfrm>
        </p:spPr>
        <p:txBody>
          <a:bodyPr/>
          <a:lstStyle/>
          <a:p>
            <a:r>
              <a:rPr lang="en-US" dirty="0"/>
              <a:t>R</a:t>
            </a:r>
            <a:r>
              <a:rPr lang="en-US" dirty="0" smtClean="0"/>
              <a:t>eal-time media tags (XAML) </a:t>
            </a:r>
            <a:endParaRPr lang="en-US" dirty="0"/>
          </a:p>
        </p:txBody>
      </p:sp>
      <p:sp>
        <p:nvSpPr>
          <p:cNvPr id="4" name="Text Placeholder 2"/>
          <p:cNvSpPr txBox="1">
            <a:spLocks/>
          </p:cNvSpPr>
          <p:nvPr/>
        </p:nvSpPr>
        <p:spPr>
          <a:xfrm>
            <a:off x="384043" y="2154816"/>
            <a:ext cx="10572750"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FF"/>
                </a:solidFill>
                <a:highlight>
                  <a:srgbClr val="FFFFFF"/>
                </a:highlight>
                <a:latin typeface="Consolas"/>
              </a:rPr>
              <a:t>&lt;</a:t>
            </a:r>
            <a:r>
              <a:rPr lang="en-US" dirty="0" err="1">
                <a:solidFill>
                  <a:srgbClr val="A31515"/>
                </a:solidFill>
                <a:highlight>
                  <a:srgbClr val="FFFFFF"/>
                </a:highlight>
                <a:latin typeface="Consolas"/>
              </a:rPr>
              <a:t>MediaElement</a:t>
            </a:r>
            <a:r>
              <a:rPr lang="en-US" dirty="0">
                <a:solidFill>
                  <a:srgbClr val="FF0000"/>
                </a:solidFill>
                <a:highlight>
                  <a:srgbClr val="FFFFFF"/>
                </a:highlight>
                <a:latin typeface="Consolas"/>
              </a:rPr>
              <a:t> </a:t>
            </a:r>
            <a:r>
              <a:rPr lang="en-US" dirty="0" err="1">
                <a:solidFill>
                  <a:srgbClr val="FF0000"/>
                </a:solidFill>
                <a:highlight>
                  <a:srgbClr val="FFFFFF"/>
                </a:highlight>
                <a:latin typeface="Consolas"/>
              </a:rPr>
              <a:t>RealTimePlayback</a:t>
            </a:r>
            <a:r>
              <a:rPr lang="en-US" dirty="0">
                <a:solidFill>
                  <a:srgbClr val="0000FF"/>
                </a:solidFill>
                <a:highlight>
                  <a:srgbClr val="FFFFFF"/>
                </a:highlight>
                <a:latin typeface="Consolas"/>
              </a:rPr>
              <a:t>="true"/&gt;</a:t>
            </a:r>
            <a:endParaRPr lang="en-US" dirty="0"/>
          </a:p>
        </p:txBody>
      </p:sp>
    </p:spTree>
    <p:extLst>
      <p:ext uri="{BB962C8B-B14F-4D97-AF65-F5344CB8AC3E}">
        <p14:creationId xmlns:p14="http://schemas.microsoft.com/office/powerpoint/2010/main" val="3137066739"/>
      </p:ext>
    </p:extLst>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19113" y="1905000"/>
            <a:ext cx="11149012" cy="2443746"/>
          </a:xfrm>
        </p:spPr>
        <p:txBody>
          <a:bodyPr/>
          <a:lstStyle/>
          <a:p>
            <a:r>
              <a:rPr lang="en-US" dirty="0" smtClean="0"/>
              <a:t>Media Capture always runs at low latency</a:t>
            </a:r>
          </a:p>
          <a:p>
            <a:endParaRPr lang="en-US" dirty="0" smtClean="0"/>
          </a:p>
          <a:p>
            <a:r>
              <a:rPr lang="en-US" dirty="0" smtClean="0"/>
              <a:t>Media element must be configured with real-time before loading a media source </a:t>
            </a:r>
          </a:p>
          <a:p>
            <a:pPr lvl="1"/>
            <a:endParaRPr lang="en-US" dirty="0" smtClean="0"/>
          </a:p>
        </p:txBody>
      </p:sp>
      <p:sp>
        <p:nvSpPr>
          <p:cNvPr id="2" name="Title 1"/>
          <p:cNvSpPr>
            <a:spLocks noGrp="1"/>
          </p:cNvSpPr>
          <p:nvPr>
            <p:ph type="title"/>
          </p:nvPr>
        </p:nvSpPr>
        <p:spPr>
          <a:xfrm>
            <a:off x="519112" y="228600"/>
            <a:ext cx="11149013" cy="1218795"/>
          </a:xfrm>
        </p:spPr>
        <p:txBody>
          <a:bodyPr/>
          <a:lstStyle/>
          <a:p>
            <a:r>
              <a:rPr lang="en-US" dirty="0" smtClean="0"/>
              <a:t>Enabling real-time mode in your app</a:t>
            </a:r>
            <a:br>
              <a:rPr lang="en-US" dirty="0" smtClean="0"/>
            </a:br>
            <a:endParaRPr lang="en-US" dirty="0">
              <a:gradFill flip="none" rotWithShape="1">
                <a:gsLst>
                  <a:gs pos="5417">
                    <a:schemeClr val="tx2"/>
                  </a:gs>
                  <a:gs pos="98000">
                    <a:schemeClr val="tx2"/>
                  </a:gs>
                </a:gsLst>
                <a:lin ang="5400000" scaled="0"/>
                <a:tileRect/>
              </a:gradFill>
              <a:latin typeface="+mn-lt"/>
            </a:endParaRPr>
          </a:p>
        </p:txBody>
      </p:sp>
    </p:spTree>
    <p:extLst>
      <p:ext uri="{BB962C8B-B14F-4D97-AF65-F5344CB8AC3E}">
        <p14:creationId xmlns:p14="http://schemas.microsoft.com/office/powerpoint/2010/main" val="1656174418"/>
      </p:ext>
    </p:extLst>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a:latin typeface="+mn-lt"/>
              </a:rPr>
              <a:t>U</a:t>
            </a:r>
            <a:r>
              <a:rPr lang="en-US" dirty="0" smtClean="0">
                <a:latin typeface="+mn-lt"/>
              </a:rPr>
              <a:t>se </a:t>
            </a:r>
            <a:r>
              <a:rPr lang="en-US" dirty="0">
                <a:latin typeface="+mn-lt"/>
              </a:rPr>
              <a:t>real-time mode </a:t>
            </a:r>
            <a:r>
              <a:rPr lang="en-US" dirty="0" smtClean="0">
                <a:latin typeface="+mn-lt"/>
              </a:rPr>
              <a:t>only to enable </a:t>
            </a:r>
            <a:r>
              <a:rPr lang="en-US" dirty="0">
                <a:latin typeface="+mn-lt"/>
              </a:rPr>
              <a:t>low latency </a:t>
            </a:r>
            <a:r>
              <a:rPr lang="en-US" dirty="0" smtClean="0">
                <a:latin typeface="+mn-lt"/>
              </a:rPr>
              <a:t>scenarios.</a:t>
            </a:r>
            <a:endParaRPr lang="en-US" dirty="0">
              <a:latin typeface="+mn-lt"/>
            </a:endParaRPr>
          </a:p>
        </p:txBody>
      </p:sp>
    </p:spTree>
    <p:extLst>
      <p:ext uri="{BB962C8B-B14F-4D97-AF65-F5344CB8AC3E}">
        <p14:creationId xmlns:p14="http://schemas.microsoft.com/office/powerpoint/2010/main" val="214565030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5391081"/>
              </p:ext>
            </p:extLst>
          </p:nvPr>
        </p:nvGraphicFramePr>
        <p:xfrm>
          <a:off x="523874" y="1165437"/>
          <a:ext cx="6993345" cy="4511462"/>
        </p:xfrm>
        <a:graphic>
          <a:graphicData uri="http://schemas.openxmlformats.org/drawingml/2006/table">
            <a:tbl>
              <a:tblPr firstRow="1" bandRow="1">
                <a:tableStyleId>{5C22544A-7EE6-4342-B048-85BDC9FD1C3A}</a:tableStyleId>
              </a:tblPr>
              <a:tblGrid>
                <a:gridCol w="4803038"/>
                <a:gridCol w="2190307"/>
              </a:tblGrid>
              <a:tr h="1053344">
                <a:tc>
                  <a:txBody>
                    <a:bodyPr/>
                    <a:lstStyle/>
                    <a:p>
                      <a:r>
                        <a:rPr lang="en-US" dirty="0" smtClean="0"/>
                        <a:t>Media Format</a:t>
                      </a:r>
                      <a:endParaRPr lang="en-US" dirty="0"/>
                    </a:p>
                  </a:txBody>
                  <a:tcPr anchor="ctr"/>
                </a:tc>
                <a:tc>
                  <a:txBody>
                    <a:bodyPr/>
                    <a:lstStyle/>
                    <a:p>
                      <a:pPr marL="0" marR="0" indent="0" algn="ctr" defTabSz="685835" rtl="0" eaLnBrk="1" fontAlgn="auto" latinLnBrk="0" hangingPunct="1">
                        <a:lnSpc>
                          <a:spcPct val="100000"/>
                        </a:lnSpc>
                        <a:spcBef>
                          <a:spcPts val="0"/>
                        </a:spcBef>
                        <a:spcAft>
                          <a:spcPts val="0"/>
                        </a:spcAft>
                        <a:buClrTx/>
                        <a:buSzTx/>
                        <a:buFontTx/>
                        <a:buNone/>
                        <a:tabLst/>
                        <a:defRPr/>
                      </a:pPr>
                      <a:r>
                        <a:rPr lang="en-US" dirty="0" smtClean="0"/>
                        <a:t>Target Latency</a:t>
                      </a:r>
                      <a:endParaRPr lang="en-US" dirty="0"/>
                    </a:p>
                  </a:txBody>
                  <a:tcPr anchor="ctr"/>
                </a:tc>
              </a:tr>
              <a:tr h="1152706">
                <a:tc>
                  <a:txBody>
                    <a:bodyPr/>
                    <a:lstStyle/>
                    <a:p>
                      <a:r>
                        <a:rPr lang="en-US" dirty="0" smtClean="0"/>
                        <a:t>Video</a:t>
                      </a:r>
                      <a:r>
                        <a:rPr lang="en-US" baseline="0" dirty="0" smtClean="0"/>
                        <a:t> (up to 720p @ 30fps, H.264 or VC-1)</a:t>
                      </a:r>
                      <a:endParaRPr lang="en-US" dirty="0"/>
                    </a:p>
                  </a:txBody>
                  <a:tcPr anchor="ctr"/>
                </a:tc>
                <a:tc>
                  <a:txBody>
                    <a:bodyPr/>
                    <a:lstStyle/>
                    <a:p>
                      <a:pPr algn="ctr"/>
                      <a:r>
                        <a:rPr lang="en-US" dirty="0" smtClean="0"/>
                        <a:t>140 </a:t>
                      </a:r>
                      <a:r>
                        <a:rPr lang="en-US" dirty="0" err="1" smtClean="0"/>
                        <a:t>ms</a:t>
                      </a:r>
                      <a:endParaRPr lang="en-US" dirty="0"/>
                    </a:p>
                  </a:txBody>
                  <a:tcPr anchor="ctr"/>
                </a:tc>
              </a:tr>
              <a:tr h="1152706">
                <a:tc>
                  <a:txBody>
                    <a:bodyPr/>
                    <a:lstStyle/>
                    <a:p>
                      <a:r>
                        <a:rPr lang="en-US" dirty="0" smtClean="0"/>
                        <a:t>Audio</a:t>
                      </a:r>
                      <a:r>
                        <a:rPr lang="en-US" baseline="0" dirty="0" smtClean="0"/>
                        <a:t> (PCM)</a:t>
                      </a:r>
                      <a:endParaRPr lang="en-US" dirty="0"/>
                    </a:p>
                  </a:txBody>
                  <a:tcPr anchor="ctr"/>
                </a:tc>
                <a:tc>
                  <a:txBody>
                    <a:bodyPr/>
                    <a:lstStyle/>
                    <a:p>
                      <a:pPr algn="ctr"/>
                      <a:r>
                        <a:rPr lang="en-US" dirty="0" smtClean="0"/>
                        <a:t>85 </a:t>
                      </a:r>
                      <a:r>
                        <a:rPr lang="en-US" dirty="0" err="1" smtClean="0"/>
                        <a:t>ms</a:t>
                      </a:r>
                      <a:endParaRPr lang="en-US" dirty="0"/>
                    </a:p>
                  </a:txBody>
                  <a:tcPr anchor="ctr"/>
                </a:tc>
              </a:tr>
              <a:tr h="1152706">
                <a:tc>
                  <a:txBody>
                    <a:bodyPr/>
                    <a:lstStyle/>
                    <a:p>
                      <a:r>
                        <a:rPr lang="en-US" dirty="0" smtClean="0"/>
                        <a:t>Audio</a:t>
                      </a:r>
                      <a:r>
                        <a:rPr lang="en-US" baseline="0" dirty="0" smtClean="0"/>
                        <a:t> (AAC)</a:t>
                      </a:r>
                      <a:endParaRPr lang="en-US" dirty="0"/>
                    </a:p>
                  </a:txBody>
                  <a:tcPr anchor="ctr"/>
                </a:tc>
                <a:tc>
                  <a:txBody>
                    <a:bodyPr/>
                    <a:lstStyle/>
                    <a:p>
                      <a:pPr algn="ctr"/>
                      <a:r>
                        <a:rPr lang="en-US" baseline="0" dirty="0" smtClean="0"/>
                        <a:t>135 </a:t>
                      </a:r>
                      <a:r>
                        <a:rPr lang="en-US" baseline="0" dirty="0" err="1" smtClean="0"/>
                        <a:t>ms</a:t>
                      </a:r>
                      <a:endParaRPr lang="en-US" dirty="0"/>
                    </a:p>
                  </a:txBody>
                  <a:tcPr anchor="ctr"/>
                </a:tc>
              </a:tr>
            </a:tbl>
          </a:graphicData>
        </a:graphic>
      </p:graphicFrame>
      <p:sp>
        <p:nvSpPr>
          <p:cNvPr id="5" name="Title 4"/>
          <p:cNvSpPr>
            <a:spLocks noGrp="1"/>
          </p:cNvSpPr>
          <p:nvPr>
            <p:ph type="title"/>
          </p:nvPr>
        </p:nvSpPr>
        <p:spPr/>
        <p:txBody>
          <a:bodyPr/>
          <a:lstStyle/>
          <a:p>
            <a:r>
              <a:rPr lang="en-US" dirty="0" smtClean="0"/>
              <a:t>What is the latency?</a:t>
            </a:r>
            <a:endParaRPr lang="en-US" dirty="0"/>
          </a:p>
        </p:txBody>
      </p:sp>
    </p:spTree>
    <p:extLst>
      <p:ext uri="{BB962C8B-B14F-4D97-AF65-F5344CB8AC3E}">
        <p14:creationId xmlns:p14="http://schemas.microsoft.com/office/powerpoint/2010/main" val="583790864"/>
      </p:ext>
    </p:extLst>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8411112" cy="923330"/>
          </a:xfrm>
          <a:prstGeom prst="rect">
            <a:avLst/>
          </a:prstGeom>
          <a:noFill/>
        </p:spPr>
        <p:txBody>
          <a:bodyPr wrap="square" rtlCol="0">
            <a:spAutoFit/>
          </a:bodyPr>
          <a:lstStyle/>
          <a:p>
            <a:r>
              <a:rPr lang="en-US" sz="5400" dirty="0" smtClean="0">
                <a:solidFill>
                  <a:srgbClr val="FFFFFF"/>
                </a:solidFill>
              </a:rPr>
              <a:t>Media Capture and Plug ins</a:t>
            </a:r>
            <a:endParaRPr lang="en-US" sz="5400" dirty="0">
              <a:solidFill>
                <a:srgbClr val="FFFFFF"/>
              </a:solidFill>
            </a:endParaRPr>
          </a:p>
        </p:txBody>
      </p:sp>
    </p:spTree>
    <p:extLst>
      <p:ext uri="{BB962C8B-B14F-4D97-AF65-F5344CB8AC3E}">
        <p14:creationId xmlns:p14="http://schemas.microsoft.com/office/powerpoint/2010/main" val="2405457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Video chat</a:t>
            </a:r>
            <a:r>
              <a:rPr lang="en-US" dirty="0"/>
              <a:t/>
            </a:r>
            <a:br>
              <a:rPr lang="en-US" dirty="0"/>
            </a:br>
            <a:endParaRPr lang="en-US" dirty="0"/>
          </a:p>
        </p:txBody>
      </p:sp>
      <p:sp>
        <p:nvSpPr>
          <p:cNvPr id="3" name="Subtitle 2"/>
          <p:cNvSpPr>
            <a:spLocks noGrp="1"/>
          </p:cNvSpPr>
          <p:nvPr>
            <p:ph type="subTitle" idx="1"/>
          </p:nvPr>
        </p:nvSpPr>
        <p:spPr>
          <a:xfrm>
            <a:off x="969964" y="4787310"/>
            <a:ext cx="9655995" cy="1045931"/>
          </a:xfrm>
        </p:spPr>
        <p:txBody>
          <a:bodyPr/>
          <a:lstStyle/>
          <a:p>
            <a:r>
              <a:rPr lang="en-US" sz="2800" dirty="0" smtClean="0"/>
              <a:t>Using Media Capture API and plug ins to send bits in real-time</a:t>
            </a: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420507241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14135" y="230166"/>
            <a:ext cx="10978056" cy="769441"/>
          </a:xfrm>
          <a:prstGeom prst="rect">
            <a:avLst/>
          </a:prstGeom>
          <a:noFill/>
        </p:spPr>
        <p:txBody>
          <a:bodyPr wrap="square" rtlCol="0">
            <a:spAutoFit/>
          </a:bodyPr>
          <a:lstStyle/>
          <a:p>
            <a:r>
              <a:rPr lang="en-US" sz="4400" dirty="0" smtClean="0">
                <a:solidFill>
                  <a:srgbClr val="FFFFFF"/>
                </a:solidFill>
                <a:latin typeface="Segoe UI Semibold" pitchFamily="34" charset="0"/>
                <a:ea typeface="Segoe UI" pitchFamily="34" charset="0"/>
                <a:cs typeface="Segoe UI" pitchFamily="34" charset="0"/>
              </a:rPr>
              <a:t>Media Platform</a:t>
            </a:r>
            <a:endParaRPr lang="en-US" sz="4400" dirty="0">
              <a:solidFill>
                <a:srgbClr val="FFFFFF"/>
              </a:solidFill>
              <a:latin typeface="Segoe UI Semibold" pitchFamily="34" charset="0"/>
              <a:ea typeface="Segoe UI" pitchFamily="34" charset="0"/>
              <a:cs typeface="Segoe UI" pitchFamily="34" charset="0"/>
            </a:endParaRPr>
          </a:p>
        </p:txBody>
      </p:sp>
      <p:grpSp>
        <p:nvGrpSpPr>
          <p:cNvPr id="5" name="Group 4"/>
          <p:cNvGrpSpPr/>
          <p:nvPr/>
        </p:nvGrpSpPr>
        <p:grpSpPr>
          <a:xfrm>
            <a:off x="914161" y="1312109"/>
            <a:ext cx="10481380" cy="3641590"/>
            <a:chOff x="914161" y="1312109"/>
            <a:chExt cx="10481380" cy="3641590"/>
          </a:xfrm>
        </p:grpSpPr>
        <p:sp>
          <p:nvSpPr>
            <p:cNvPr id="4" name="Rectangle 3"/>
            <p:cNvSpPr/>
            <p:nvPr/>
          </p:nvSpPr>
          <p:spPr>
            <a:xfrm>
              <a:off x="914164" y="3219780"/>
              <a:ext cx="10462074" cy="1733919"/>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b="1" dirty="0" smtClean="0">
                  <a:solidFill>
                    <a:srgbClr val="FFFFFF"/>
                  </a:solidFill>
                </a:rPr>
                <a:t>Media Foundation</a:t>
              </a:r>
              <a:endParaRPr lang="en-US" b="1" dirty="0">
                <a:solidFill>
                  <a:srgbClr val="FFFFFF"/>
                </a:solidFill>
              </a:endParaRPr>
            </a:p>
          </p:txBody>
        </p:sp>
        <p:sp>
          <p:nvSpPr>
            <p:cNvPr id="6" name="Rectangle 5"/>
            <p:cNvSpPr/>
            <p:nvPr/>
          </p:nvSpPr>
          <p:spPr>
            <a:xfrm>
              <a:off x="914162" y="2522953"/>
              <a:ext cx="2437765"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Playback/Preview</a:t>
              </a:r>
            </a:p>
            <a:p>
              <a:pPr algn="ctr"/>
              <a:r>
                <a:rPr lang="en-US" sz="1600" dirty="0">
                  <a:solidFill>
                    <a:srgbClr val="232323"/>
                  </a:solidFill>
                  <a:latin typeface="Segoe UI Semibold"/>
                </a:rPr>
                <a:t>(Media Engine)</a:t>
              </a:r>
            </a:p>
          </p:txBody>
        </p:sp>
        <p:sp>
          <p:nvSpPr>
            <p:cNvPr id="8" name="Rectangle 7"/>
            <p:cNvSpPr/>
            <p:nvPr/>
          </p:nvSpPr>
          <p:spPr>
            <a:xfrm>
              <a:off x="914164" y="1312109"/>
              <a:ext cx="10462074" cy="517549"/>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Windows Metro Style App</a:t>
              </a:r>
              <a:endParaRPr lang="en-US" sz="1600" dirty="0">
                <a:solidFill>
                  <a:srgbClr val="232323"/>
                </a:solidFill>
                <a:latin typeface="Segoe UI Semibold"/>
              </a:endParaRPr>
            </a:p>
          </p:txBody>
        </p:sp>
        <p:sp>
          <p:nvSpPr>
            <p:cNvPr id="11" name="Rectangle 10"/>
            <p:cNvSpPr/>
            <p:nvPr/>
          </p:nvSpPr>
          <p:spPr>
            <a:xfrm>
              <a:off x="3351927" y="2518765"/>
              <a:ext cx="2660392"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Capture</a:t>
              </a:r>
            </a:p>
            <a:p>
              <a:pPr algn="ctr"/>
              <a:r>
                <a:rPr lang="en-US" sz="1600" dirty="0">
                  <a:solidFill>
                    <a:srgbClr val="232323"/>
                  </a:solidFill>
                  <a:latin typeface="Segoe UI Semibold"/>
                </a:rPr>
                <a:t>(Capture Engine)</a:t>
              </a:r>
            </a:p>
          </p:txBody>
        </p:sp>
        <p:sp>
          <p:nvSpPr>
            <p:cNvPr id="12" name="Rectangle 11"/>
            <p:cNvSpPr/>
            <p:nvPr/>
          </p:nvSpPr>
          <p:spPr>
            <a:xfrm>
              <a:off x="8532178" y="2516684"/>
              <a:ext cx="2844058"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Streaming</a:t>
              </a:r>
            </a:p>
            <a:p>
              <a:pPr algn="ctr"/>
              <a:r>
                <a:rPr lang="en-US" sz="1600" dirty="0">
                  <a:solidFill>
                    <a:srgbClr val="232323"/>
                  </a:solidFill>
                  <a:latin typeface="Segoe UI Semibold"/>
                </a:rPr>
                <a:t>(Sharing Engine)</a:t>
              </a:r>
            </a:p>
          </p:txBody>
        </p:sp>
        <p:sp>
          <p:nvSpPr>
            <p:cNvPr id="13" name="Rectangle 12"/>
            <p:cNvSpPr/>
            <p:nvPr/>
          </p:nvSpPr>
          <p:spPr>
            <a:xfrm>
              <a:off x="6018045" y="2518765"/>
              <a:ext cx="2506529" cy="599221"/>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Transcode</a:t>
              </a:r>
            </a:p>
            <a:p>
              <a:pPr algn="ctr"/>
              <a:endParaRPr lang="en-US" sz="1600" b="1" dirty="0">
                <a:solidFill>
                  <a:srgbClr val="232323"/>
                </a:solidFill>
                <a:latin typeface="Segoe UI Semibold"/>
              </a:endParaRPr>
            </a:p>
          </p:txBody>
        </p:sp>
        <p:sp>
          <p:nvSpPr>
            <p:cNvPr id="14" name="Rectangle 13"/>
            <p:cNvSpPr/>
            <p:nvPr/>
          </p:nvSpPr>
          <p:spPr>
            <a:xfrm>
              <a:off x="1828324" y="3353497"/>
              <a:ext cx="1523603"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Audio/Video</a:t>
              </a:r>
            </a:p>
            <a:p>
              <a:pPr algn="ctr"/>
              <a:r>
                <a:rPr lang="en-US" sz="1600" dirty="0">
                  <a:solidFill>
                    <a:srgbClr val="232323"/>
                  </a:solidFill>
                  <a:latin typeface="Segoe UI Semibold"/>
                </a:rPr>
                <a:t>Source</a:t>
              </a:r>
            </a:p>
          </p:txBody>
        </p:sp>
        <p:sp>
          <p:nvSpPr>
            <p:cNvPr id="15" name="Rectangle 14"/>
            <p:cNvSpPr/>
            <p:nvPr/>
          </p:nvSpPr>
          <p:spPr>
            <a:xfrm>
              <a:off x="3453500" y="3353497"/>
              <a:ext cx="132045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Video</a:t>
              </a:r>
            </a:p>
            <a:p>
              <a:pPr algn="ctr"/>
              <a:r>
                <a:rPr lang="en-US" sz="1600" dirty="0">
                  <a:solidFill>
                    <a:srgbClr val="232323"/>
                  </a:solidFill>
                  <a:latin typeface="Segoe UI Semibold"/>
                </a:rPr>
                <a:t>Decoder</a:t>
              </a:r>
            </a:p>
          </p:txBody>
        </p:sp>
        <p:sp>
          <p:nvSpPr>
            <p:cNvPr id="16" name="Rectangle 15"/>
            <p:cNvSpPr/>
            <p:nvPr/>
          </p:nvSpPr>
          <p:spPr>
            <a:xfrm>
              <a:off x="4860953" y="3353497"/>
              <a:ext cx="113188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Video</a:t>
              </a:r>
            </a:p>
            <a:p>
              <a:pPr algn="ctr"/>
              <a:r>
                <a:rPr lang="en-US" sz="1600" dirty="0">
                  <a:solidFill>
                    <a:srgbClr val="232323"/>
                  </a:solidFill>
                  <a:latin typeface="Segoe UI Semibold"/>
                </a:rPr>
                <a:t>Effect 1</a:t>
              </a:r>
            </a:p>
          </p:txBody>
        </p:sp>
        <p:sp>
          <p:nvSpPr>
            <p:cNvPr id="17" name="Rectangle 16"/>
            <p:cNvSpPr/>
            <p:nvPr/>
          </p:nvSpPr>
          <p:spPr>
            <a:xfrm>
              <a:off x="7313295" y="3353497"/>
              <a:ext cx="132045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Video</a:t>
              </a:r>
            </a:p>
            <a:p>
              <a:pPr algn="ctr"/>
              <a:r>
                <a:rPr lang="en-US" sz="1600" dirty="0">
                  <a:solidFill>
                    <a:srgbClr val="232323"/>
                  </a:solidFill>
                  <a:latin typeface="Segoe UI Semibold"/>
                </a:rPr>
                <a:t>Encoder</a:t>
              </a:r>
            </a:p>
          </p:txBody>
        </p:sp>
        <p:sp>
          <p:nvSpPr>
            <p:cNvPr id="18" name="Rectangle 17"/>
            <p:cNvSpPr/>
            <p:nvPr/>
          </p:nvSpPr>
          <p:spPr>
            <a:xfrm>
              <a:off x="6079835" y="3353497"/>
              <a:ext cx="113188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Video</a:t>
              </a:r>
            </a:p>
            <a:p>
              <a:pPr algn="ctr"/>
              <a:r>
                <a:rPr lang="en-US" sz="1600" dirty="0">
                  <a:solidFill>
                    <a:srgbClr val="232323"/>
                  </a:solidFill>
                  <a:latin typeface="Segoe UI Semibold"/>
                </a:rPr>
                <a:t>Effect N</a:t>
              </a:r>
            </a:p>
          </p:txBody>
        </p:sp>
        <p:sp>
          <p:nvSpPr>
            <p:cNvPr id="19" name="Rectangle 18"/>
            <p:cNvSpPr/>
            <p:nvPr/>
          </p:nvSpPr>
          <p:spPr>
            <a:xfrm>
              <a:off x="8735326" y="3353497"/>
              <a:ext cx="1523603"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Audio/Video</a:t>
              </a:r>
            </a:p>
            <a:p>
              <a:pPr algn="ctr"/>
              <a:r>
                <a:rPr lang="en-US" sz="1600" dirty="0">
                  <a:solidFill>
                    <a:srgbClr val="232323"/>
                  </a:solidFill>
                  <a:latin typeface="Segoe UI Semibold"/>
                </a:rPr>
                <a:t>Sink</a:t>
              </a:r>
            </a:p>
          </p:txBody>
        </p:sp>
        <p:sp>
          <p:nvSpPr>
            <p:cNvPr id="20" name="Rectangle 19"/>
            <p:cNvSpPr/>
            <p:nvPr/>
          </p:nvSpPr>
          <p:spPr>
            <a:xfrm>
              <a:off x="3453500" y="4039299"/>
              <a:ext cx="132045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a:t>
              </a:r>
            </a:p>
            <a:p>
              <a:pPr algn="ctr"/>
              <a:r>
                <a:rPr lang="en-US" sz="1600" dirty="0">
                  <a:solidFill>
                    <a:srgbClr val="232323"/>
                  </a:solidFill>
                  <a:latin typeface="Segoe UI Semibold"/>
                </a:rPr>
                <a:t>Decoder</a:t>
              </a:r>
            </a:p>
          </p:txBody>
        </p:sp>
        <p:sp>
          <p:nvSpPr>
            <p:cNvPr id="21" name="Rectangle 20"/>
            <p:cNvSpPr/>
            <p:nvPr/>
          </p:nvSpPr>
          <p:spPr>
            <a:xfrm>
              <a:off x="4860953" y="4039299"/>
              <a:ext cx="113188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a:t>
              </a:r>
            </a:p>
            <a:p>
              <a:pPr algn="ctr"/>
              <a:r>
                <a:rPr lang="en-US" sz="1600" dirty="0">
                  <a:solidFill>
                    <a:srgbClr val="232323"/>
                  </a:solidFill>
                  <a:latin typeface="Segoe UI Semibold"/>
                </a:rPr>
                <a:t>Effect 1</a:t>
              </a:r>
            </a:p>
          </p:txBody>
        </p:sp>
        <p:sp>
          <p:nvSpPr>
            <p:cNvPr id="22" name="Rectangle 21"/>
            <p:cNvSpPr/>
            <p:nvPr/>
          </p:nvSpPr>
          <p:spPr>
            <a:xfrm>
              <a:off x="7313295" y="4039299"/>
              <a:ext cx="132045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a:t>
              </a:r>
            </a:p>
            <a:p>
              <a:pPr algn="ctr"/>
              <a:r>
                <a:rPr lang="en-US" sz="1600" dirty="0">
                  <a:solidFill>
                    <a:srgbClr val="232323"/>
                  </a:solidFill>
                  <a:latin typeface="Segoe UI Semibold"/>
                </a:rPr>
                <a:t>Encoder</a:t>
              </a:r>
            </a:p>
          </p:txBody>
        </p:sp>
        <p:sp>
          <p:nvSpPr>
            <p:cNvPr id="23" name="Rectangle 22"/>
            <p:cNvSpPr/>
            <p:nvPr/>
          </p:nvSpPr>
          <p:spPr>
            <a:xfrm>
              <a:off x="6079835" y="4039299"/>
              <a:ext cx="113188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a:t>
              </a:r>
            </a:p>
            <a:p>
              <a:pPr algn="ctr"/>
              <a:r>
                <a:rPr lang="en-US" sz="1600" dirty="0">
                  <a:solidFill>
                    <a:srgbClr val="232323"/>
                  </a:solidFill>
                  <a:latin typeface="Segoe UI Semibold"/>
                </a:rPr>
                <a:t>Effect N</a:t>
              </a:r>
            </a:p>
          </p:txBody>
        </p:sp>
        <p:sp>
          <p:nvSpPr>
            <p:cNvPr id="25" name="Rectangle 24"/>
            <p:cNvSpPr/>
            <p:nvPr/>
          </p:nvSpPr>
          <p:spPr>
            <a:xfrm>
              <a:off x="914161" y="1892722"/>
              <a:ext cx="2437765" cy="521208"/>
            </a:xfrm>
            <a:prstGeom prst="rect">
              <a:avLst/>
            </a:prstGeom>
            <a:solidFill>
              <a:srgbClr val="65BC46"/>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&lt;audio src=“…”&gt;</a:t>
              </a:r>
            </a:p>
            <a:p>
              <a:pPr algn="ctr"/>
              <a:r>
                <a:rPr lang="en-US" sz="1600" b="1" dirty="0" smtClean="0">
                  <a:solidFill>
                    <a:srgbClr val="232323"/>
                  </a:solidFill>
                  <a:latin typeface="Segoe UI Semibold"/>
                </a:rPr>
                <a:t>&lt;video src=“…”&gt;</a:t>
              </a:r>
              <a:endParaRPr lang="en-US" sz="1600" dirty="0">
                <a:solidFill>
                  <a:srgbClr val="232323"/>
                </a:solidFill>
                <a:latin typeface="Segoe UI Semibold"/>
              </a:endParaRPr>
            </a:p>
          </p:txBody>
        </p:sp>
        <p:sp>
          <p:nvSpPr>
            <p:cNvPr id="26" name="Rectangle 25"/>
            <p:cNvSpPr/>
            <p:nvPr/>
          </p:nvSpPr>
          <p:spPr>
            <a:xfrm>
              <a:off x="3453500" y="1892722"/>
              <a:ext cx="7942041" cy="521208"/>
            </a:xfrm>
            <a:prstGeom prst="rect">
              <a:avLst/>
            </a:prstGeom>
            <a:solidFill>
              <a:srgbClr val="65BC46"/>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Windows Runtime (WinRT)</a:t>
              </a:r>
              <a:endParaRPr lang="en-US" sz="1600" dirty="0">
                <a:solidFill>
                  <a:srgbClr val="232323"/>
                </a:solidFill>
                <a:latin typeface="Segoe UI Semibold"/>
              </a:endParaRPr>
            </a:p>
          </p:txBody>
        </p:sp>
      </p:grpSp>
    </p:spTree>
    <p:extLst>
      <p:ext uri="{BB962C8B-B14F-4D97-AF65-F5344CB8AC3E}">
        <p14:creationId xmlns:p14="http://schemas.microsoft.com/office/powerpoint/2010/main" val="686605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14135" y="230166"/>
            <a:ext cx="10978056" cy="769441"/>
          </a:xfrm>
          <a:prstGeom prst="rect">
            <a:avLst/>
          </a:prstGeom>
          <a:noFill/>
        </p:spPr>
        <p:txBody>
          <a:bodyPr wrap="square" rtlCol="0">
            <a:spAutoFit/>
          </a:bodyPr>
          <a:lstStyle/>
          <a:p>
            <a:r>
              <a:rPr lang="en-US" sz="4400" dirty="0" smtClean="0">
                <a:solidFill>
                  <a:srgbClr val="FFFFFF"/>
                </a:solidFill>
                <a:latin typeface="Segoe UI Semibold" pitchFamily="34" charset="0"/>
                <a:ea typeface="Segoe UI" pitchFamily="34" charset="0"/>
                <a:cs typeface="Segoe UI" pitchFamily="34" charset="0"/>
              </a:rPr>
              <a:t>Media Platform</a:t>
            </a:r>
            <a:endParaRPr lang="en-US" sz="4400" dirty="0">
              <a:solidFill>
                <a:srgbClr val="FFFFFF"/>
              </a:solidFill>
              <a:latin typeface="Segoe UI Semibold" pitchFamily="34" charset="0"/>
              <a:ea typeface="Segoe UI" pitchFamily="34" charset="0"/>
              <a:cs typeface="Segoe UI" pitchFamily="34" charset="0"/>
            </a:endParaRPr>
          </a:p>
        </p:txBody>
      </p:sp>
      <p:sp>
        <p:nvSpPr>
          <p:cNvPr id="12" name="Rectangle 11"/>
          <p:cNvSpPr/>
          <p:nvPr/>
        </p:nvSpPr>
        <p:spPr>
          <a:xfrm>
            <a:off x="8532178" y="2516684"/>
            <a:ext cx="2844058"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Streaming</a:t>
            </a:r>
          </a:p>
          <a:p>
            <a:pPr algn="ctr"/>
            <a:r>
              <a:rPr lang="en-US" sz="1600" dirty="0">
                <a:solidFill>
                  <a:srgbClr val="232323"/>
                </a:solidFill>
                <a:latin typeface="Segoe UI Semibold"/>
              </a:rPr>
              <a:t>(Sharing Engine)</a:t>
            </a:r>
          </a:p>
        </p:txBody>
      </p:sp>
      <p:sp>
        <p:nvSpPr>
          <p:cNvPr id="13" name="Rectangle 12"/>
          <p:cNvSpPr/>
          <p:nvPr/>
        </p:nvSpPr>
        <p:spPr>
          <a:xfrm>
            <a:off x="6018045" y="2518765"/>
            <a:ext cx="2506529" cy="599221"/>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Transcode</a:t>
            </a:r>
          </a:p>
          <a:p>
            <a:pPr algn="ctr"/>
            <a:endParaRPr lang="en-US" sz="1600" b="1" dirty="0">
              <a:solidFill>
                <a:srgbClr val="232323"/>
              </a:solidFill>
              <a:latin typeface="Segoe UI Semibold"/>
            </a:endParaRPr>
          </a:p>
        </p:txBody>
      </p:sp>
      <p:sp>
        <p:nvSpPr>
          <p:cNvPr id="15" name="Rectangle 14"/>
          <p:cNvSpPr/>
          <p:nvPr/>
        </p:nvSpPr>
        <p:spPr>
          <a:xfrm>
            <a:off x="3453500" y="3353497"/>
            <a:ext cx="132045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Video</a:t>
            </a:r>
          </a:p>
          <a:p>
            <a:pPr algn="ctr"/>
            <a:r>
              <a:rPr lang="en-US" sz="1600" dirty="0">
                <a:solidFill>
                  <a:srgbClr val="232323"/>
                </a:solidFill>
                <a:latin typeface="Segoe UI Semibold"/>
              </a:rPr>
              <a:t>Decoder</a:t>
            </a:r>
          </a:p>
        </p:txBody>
      </p:sp>
      <p:sp>
        <p:nvSpPr>
          <p:cNvPr id="4" name="Rectangle 3"/>
          <p:cNvSpPr/>
          <p:nvPr/>
        </p:nvSpPr>
        <p:spPr>
          <a:xfrm>
            <a:off x="914164" y="3219780"/>
            <a:ext cx="10462074" cy="1733919"/>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b="1" dirty="0" smtClean="0">
                <a:solidFill>
                  <a:srgbClr val="FFFFFF"/>
                </a:solidFill>
              </a:rPr>
              <a:t>Media Foundation</a:t>
            </a:r>
            <a:endParaRPr lang="en-US" b="1" dirty="0">
              <a:solidFill>
                <a:srgbClr val="FFFFFF"/>
              </a:solidFill>
            </a:endParaRPr>
          </a:p>
        </p:txBody>
      </p:sp>
      <p:sp>
        <p:nvSpPr>
          <p:cNvPr id="16" name="Rectangle 15"/>
          <p:cNvSpPr/>
          <p:nvPr/>
        </p:nvSpPr>
        <p:spPr>
          <a:xfrm>
            <a:off x="4860953" y="3353497"/>
            <a:ext cx="113188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Video</a:t>
            </a:r>
          </a:p>
          <a:p>
            <a:pPr algn="ctr"/>
            <a:r>
              <a:rPr lang="en-US" sz="1600" dirty="0">
                <a:solidFill>
                  <a:srgbClr val="232323"/>
                </a:solidFill>
                <a:latin typeface="Segoe UI Semibold"/>
              </a:rPr>
              <a:t>Effect 1</a:t>
            </a:r>
          </a:p>
        </p:txBody>
      </p:sp>
      <p:sp>
        <p:nvSpPr>
          <p:cNvPr id="17" name="Rectangle 16"/>
          <p:cNvSpPr/>
          <p:nvPr/>
        </p:nvSpPr>
        <p:spPr>
          <a:xfrm>
            <a:off x="7313295" y="3353497"/>
            <a:ext cx="132045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Video</a:t>
            </a:r>
          </a:p>
          <a:p>
            <a:pPr algn="ctr"/>
            <a:r>
              <a:rPr lang="en-US" sz="1600" dirty="0">
                <a:solidFill>
                  <a:srgbClr val="232323"/>
                </a:solidFill>
                <a:latin typeface="Segoe UI Semibold"/>
              </a:rPr>
              <a:t>Encoder</a:t>
            </a:r>
          </a:p>
        </p:txBody>
      </p:sp>
      <p:sp>
        <p:nvSpPr>
          <p:cNvPr id="18" name="Rectangle 17"/>
          <p:cNvSpPr/>
          <p:nvPr/>
        </p:nvSpPr>
        <p:spPr>
          <a:xfrm>
            <a:off x="6079835" y="3353497"/>
            <a:ext cx="113188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Video</a:t>
            </a:r>
          </a:p>
          <a:p>
            <a:pPr algn="ctr"/>
            <a:r>
              <a:rPr lang="en-US" sz="1600" dirty="0">
                <a:solidFill>
                  <a:srgbClr val="232323"/>
                </a:solidFill>
                <a:latin typeface="Segoe UI Semibold"/>
              </a:rPr>
              <a:t>Effect N</a:t>
            </a:r>
          </a:p>
        </p:txBody>
      </p:sp>
      <p:sp>
        <p:nvSpPr>
          <p:cNvPr id="19" name="Rectangle 18"/>
          <p:cNvSpPr/>
          <p:nvPr/>
        </p:nvSpPr>
        <p:spPr>
          <a:xfrm>
            <a:off x="8735326" y="3353497"/>
            <a:ext cx="1523603"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Audio/Video</a:t>
            </a:r>
          </a:p>
          <a:p>
            <a:pPr algn="ctr"/>
            <a:r>
              <a:rPr lang="en-US" sz="1600" dirty="0">
                <a:solidFill>
                  <a:srgbClr val="232323"/>
                </a:solidFill>
                <a:latin typeface="Segoe UI Semibold"/>
              </a:rPr>
              <a:t>Sink</a:t>
            </a:r>
          </a:p>
        </p:txBody>
      </p:sp>
      <p:sp>
        <p:nvSpPr>
          <p:cNvPr id="20" name="Rectangle 19"/>
          <p:cNvSpPr/>
          <p:nvPr/>
        </p:nvSpPr>
        <p:spPr>
          <a:xfrm>
            <a:off x="3453500" y="4039299"/>
            <a:ext cx="132045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a:t>
            </a:r>
          </a:p>
          <a:p>
            <a:pPr algn="ctr"/>
            <a:r>
              <a:rPr lang="en-US" sz="1600" dirty="0">
                <a:solidFill>
                  <a:srgbClr val="232323"/>
                </a:solidFill>
                <a:latin typeface="Segoe UI Semibold"/>
              </a:rPr>
              <a:t>Decoder</a:t>
            </a:r>
          </a:p>
        </p:txBody>
      </p:sp>
      <p:sp>
        <p:nvSpPr>
          <p:cNvPr id="21" name="Rectangle 20"/>
          <p:cNvSpPr/>
          <p:nvPr/>
        </p:nvSpPr>
        <p:spPr>
          <a:xfrm>
            <a:off x="4860953" y="4039299"/>
            <a:ext cx="113188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a:t>
            </a:r>
          </a:p>
          <a:p>
            <a:pPr algn="ctr"/>
            <a:r>
              <a:rPr lang="en-US" sz="1600" dirty="0">
                <a:solidFill>
                  <a:srgbClr val="232323"/>
                </a:solidFill>
                <a:latin typeface="Segoe UI Semibold"/>
              </a:rPr>
              <a:t>Effect 1</a:t>
            </a:r>
          </a:p>
        </p:txBody>
      </p:sp>
      <p:sp>
        <p:nvSpPr>
          <p:cNvPr id="22" name="Rectangle 21"/>
          <p:cNvSpPr/>
          <p:nvPr/>
        </p:nvSpPr>
        <p:spPr>
          <a:xfrm>
            <a:off x="7313295" y="4039299"/>
            <a:ext cx="132045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a:t>
            </a:r>
          </a:p>
          <a:p>
            <a:pPr algn="ctr"/>
            <a:r>
              <a:rPr lang="en-US" sz="1600" dirty="0">
                <a:solidFill>
                  <a:srgbClr val="232323"/>
                </a:solidFill>
                <a:latin typeface="Segoe UI Semibold"/>
              </a:rPr>
              <a:t>Encoder</a:t>
            </a:r>
          </a:p>
        </p:txBody>
      </p:sp>
      <p:sp>
        <p:nvSpPr>
          <p:cNvPr id="23" name="Rectangle 22"/>
          <p:cNvSpPr/>
          <p:nvPr/>
        </p:nvSpPr>
        <p:spPr>
          <a:xfrm>
            <a:off x="6079835" y="4039299"/>
            <a:ext cx="1131886"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a:t>
            </a:r>
          </a:p>
          <a:p>
            <a:pPr algn="ctr"/>
            <a:r>
              <a:rPr lang="en-US" sz="1600" dirty="0">
                <a:solidFill>
                  <a:srgbClr val="232323"/>
                </a:solidFill>
                <a:latin typeface="Segoe UI Semibold"/>
              </a:rPr>
              <a:t>Effect N</a:t>
            </a:r>
          </a:p>
        </p:txBody>
      </p:sp>
      <p:grpSp>
        <p:nvGrpSpPr>
          <p:cNvPr id="3" name="Group 2"/>
          <p:cNvGrpSpPr/>
          <p:nvPr/>
        </p:nvGrpSpPr>
        <p:grpSpPr>
          <a:xfrm>
            <a:off x="712381" y="1082675"/>
            <a:ext cx="10879810" cy="4095381"/>
            <a:chOff x="712381" y="1082675"/>
            <a:chExt cx="10879810" cy="4095381"/>
          </a:xfrm>
        </p:grpSpPr>
        <p:sp>
          <p:nvSpPr>
            <p:cNvPr id="2" name="Rectangle 1"/>
            <p:cNvSpPr/>
            <p:nvPr/>
          </p:nvSpPr>
          <p:spPr bwMode="auto">
            <a:xfrm>
              <a:off x="712381" y="1082675"/>
              <a:ext cx="10879810" cy="4095381"/>
            </a:xfrm>
            <a:prstGeom prst="rect">
              <a:avLst/>
            </a:prstGeom>
            <a:solidFill>
              <a:srgbClr val="457EC1">
                <a:alpha val="7098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7" name="Rectangle 26"/>
            <p:cNvSpPr/>
            <p:nvPr/>
          </p:nvSpPr>
          <p:spPr>
            <a:xfrm>
              <a:off x="917700" y="2526491"/>
              <a:ext cx="2437765"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Playback/Preview</a:t>
              </a:r>
            </a:p>
            <a:p>
              <a:pPr algn="ctr"/>
              <a:r>
                <a:rPr lang="en-US" sz="1600" dirty="0">
                  <a:solidFill>
                    <a:srgbClr val="232323"/>
                  </a:solidFill>
                  <a:latin typeface="Segoe UI Semibold"/>
                </a:rPr>
                <a:t>(Media Engine)</a:t>
              </a:r>
            </a:p>
          </p:txBody>
        </p:sp>
        <p:sp>
          <p:nvSpPr>
            <p:cNvPr id="28" name="Rectangle 27"/>
            <p:cNvSpPr/>
            <p:nvPr/>
          </p:nvSpPr>
          <p:spPr>
            <a:xfrm>
              <a:off x="3355465" y="2522303"/>
              <a:ext cx="2660392"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Capture</a:t>
              </a:r>
            </a:p>
            <a:p>
              <a:pPr algn="ctr"/>
              <a:r>
                <a:rPr lang="en-US" sz="1600" dirty="0">
                  <a:solidFill>
                    <a:srgbClr val="232323"/>
                  </a:solidFill>
                  <a:latin typeface="Segoe UI Semibold"/>
                </a:rPr>
                <a:t>(Capture Engine)</a:t>
              </a:r>
            </a:p>
          </p:txBody>
        </p:sp>
        <p:sp>
          <p:nvSpPr>
            <p:cNvPr id="29" name="Rectangle 28"/>
            <p:cNvSpPr/>
            <p:nvPr/>
          </p:nvSpPr>
          <p:spPr>
            <a:xfrm>
              <a:off x="1831862" y="3357035"/>
              <a:ext cx="1523603"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Audio/Video</a:t>
              </a:r>
            </a:p>
            <a:p>
              <a:pPr algn="ctr"/>
              <a:r>
                <a:rPr lang="en-US" sz="1600" dirty="0">
                  <a:solidFill>
                    <a:srgbClr val="232323"/>
                  </a:solidFill>
                  <a:latin typeface="Segoe UI Semibold"/>
                </a:rPr>
                <a:t>Source</a:t>
              </a:r>
            </a:p>
          </p:txBody>
        </p:sp>
        <p:sp>
          <p:nvSpPr>
            <p:cNvPr id="30" name="Rectangle 29"/>
            <p:cNvSpPr/>
            <p:nvPr/>
          </p:nvSpPr>
          <p:spPr>
            <a:xfrm>
              <a:off x="8738864" y="3357035"/>
              <a:ext cx="1523603"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Audio/Video</a:t>
              </a:r>
            </a:p>
            <a:p>
              <a:pPr algn="ctr"/>
              <a:r>
                <a:rPr lang="en-US" sz="1600" dirty="0">
                  <a:solidFill>
                    <a:srgbClr val="232323"/>
                  </a:solidFill>
                  <a:latin typeface="Segoe UI Semibold"/>
                </a:rPr>
                <a:t>Sink</a:t>
              </a:r>
            </a:p>
          </p:txBody>
        </p:sp>
        <p:sp>
          <p:nvSpPr>
            <p:cNvPr id="31" name="Rectangle 30"/>
            <p:cNvSpPr/>
            <p:nvPr/>
          </p:nvSpPr>
          <p:spPr>
            <a:xfrm>
              <a:off x="917699" y="1896260"/>
              <a:ext cx="2437765" cy="521208"/>
            </a:xfrm>
            <a:prstGeom prst="rect">
              <a:avLst/>
            </a:prstGeom>
            <a:solidFill>
              <a:srgbClr val="65BC46"/>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&lt;audio src=“…”&gt;</a:t>
              </a:r>
            </a:p>
            <a:p>
              <a:pPr algn="ctr"/>
              <a:r>
                <a:rPr lang="en-US" sz="1600" b="1" dirty="0" smtClean="0">
                  <a:solidFill>
                    <a:srgbClr val="232323"/>
                  </a:solidFill>
                  <a:latin typeface="Segoe UI Semibold"/>
                </a:rPr>
                <a:t>&lt;video src=“…”&gt;</a:t>
              </a:r>
              <a:endParaRPr lang="en-US" sz="1600" dirty="0">
                <a:solidFill>
                  <a:srgbClr val="232323"/>
                </a:solidFill>
                <a:latin typeface="Segoe UI Semibold"/>
              </a:endParaRPr>
            </a:p>
          </p:txBody>
        </p:sp>
        <p:sp>
          <p:nvSpPr>
            <p:cNvPr id="32" name="Rectangle 31"/>
            <p:cNvSpPr/>
            <p:nvPr/>
          </p:nvSpPr>
          <p:spPr>
            <a:xfrm>
              <a:off x="3457038" y="1896260"/>
              <a:ext cx="7942041" cy="521208"/>
            </a:xfrm>
            <a:prstGeom prst="rect">
              <a:avLst/>
            </a:prstGeom>
            <a:solidFill>
              <a:srgbClr val="65BC46"/>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Windows Runtime (WinRT)</a:t>
              </a:r>
              <a:endParaRPr lang="en-US" sz="1600" dirty="0">
                <a:solidFill>
                  <a:srgbClr val="232323"/>
                </a:solidFill>
                <a:latin typeface="Segoe UI Semibold"/>
              </a:endParaRPr>
            </a:p>
          </p:txBody>
        </p:sp>
      </p:grpSp>
      <p:grpSp>
        <p:nvGrpSpPr>
          <p:cNvPr id="7" name="Group 6"/>
          <p:cNvGrpSpPr/>
          <p:nvPr/>
        </p:nvGrpSpPr>
        <p:grpSpPr>
          <a:xfrm>
            <a:off x="914161" y="1312109"/>
            <a:ext cx="10481380" cy="2642691"/>
            <a:chOff x="914161" y="1312109"/>
            <a:chExt cx="10481380" cy="2642691"/>
          </a:xfrm>
        </p:grpSpPr>
        <p:sp>
          <p:nvSpPr>
            <p:cNvPr id="6" name="Rectangle 5"/>
            <p:cNvSpPr/>
            <p:nvPr/>
          </p:nvSpPr>
          <p:spPr>
            <a:xfrm>
              <a:off x="914162" y="2522953"/>
              <a:ext cx="2437765"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Playback/Preview</a:t>
              </a:r>
            </a:p>
            <a:p>
              <a:pPr algn="ctr"/>
              <a:r>
                <a:rPr lang="en-US" sz="1600" dirty="0">
                  <a:solidFill>
                    <a:srgbClr val="232323"/>
                  </a:solidFill>
                  <a:latin typeface="Segoe UI Semibold"/>
                </a:rPr>
                <a:t>(Media Engine)</a:t>
              </a:r>
            </a:p>
          </p:txBody>
        </p:sp>
        <p:sp>
          <p:nvSpPr>
            <p:cNvPr id="8" name="Rectangle 7"/>
            <p:cNvSpPr/>
            <p:nvPr/>
          </p:nvSpPr>
          <p:spPr>
            <a:xfrm>
              <a:off x="914164" y="1312109"/>
              <a:ext cx="10462074" cy="517549"/>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Windows Metro Style App</a:t>
              </a:r>
              <a:endParaRPr lang="en-US" sz="1600" dirty="0">
                <a:solidFill>
                  <a:srgbClr val="232323"/>
                </a:solidFill>
                <a:latin typeface="Segoe UI Semibold"/>
              </a:endParaRPr>
            </a:p>
          </p:txBody>
        </p:sp>
        <p:sp>
          <p:nvSpPr>
            <p:cNvPr id="11" name="Rectangle 10"/>
            <p:cNvSpPr/>
            <p:nvPr/>
          </p:nvSpPr>
          <p:spPr>
            <a:xfrm>
              <a:off x="3351927" y="2518765"/>
              <a:ext cx="2660392"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Capture</a:t>
              </a:r>
            </a:p>
            <a:p>
              <a:pPr algn="ctr"/>
              <a:r>
                <a:rPr lang="en-US" sz="1600" dirty="0">
                  <a:solidFill>
                    <a:srgbClr val="232323"/>
                  </a:solidFill>
                  <a:latin typeface="Segoe UI Semibold"/>
                </a:rPr>
                <a:t>(Capture Engine)</a:t>
              </a:r>
            </a:p>
          </p:txBody>
        </p:sp>
        <p:sp>
          <p:nvSpPr>
            <p:cNvPr id="14" name="Rectangle 13"/>
            <p:cNvSpPr/>
            <p:nvPr/>
          </p:nvSpPr>
          <p:spPr>
            <a:xfrm>
              <a:off x="1828324" y="3353497"/>
              <a:ext cx="1523603" cy="601303"/>
            </a:xfrm>
            <a:prstGeom prst="rect">
              <a:avLst/>
            </a:prstGeom>
            <a:solidFill>
              <a:srgbClr val="EF442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rgbClr val="232323"/>
                  </a:solidFill>
                  <a:latin typeface="Segoe UI Semibold"/>
                </a:rPr>
                <a:t>Audio/Video</a:t>
              </a:r>
            </a:p>
            <a:p>
              <a:pPr algn="ctr"/>
              <a:r>
                <a:rPr lang="en-US" sz="1600" dirty="0">
                  <a:solidFill>
                    <a:srgbClr val="232323"/>
                  </a:solidFill>
                  <a:latin typeface="Segoe UI Semibold"/>
                </a:rPr>
                <a:t>Source</a:t>
              </a:r>
            </a:p>
          </p:txBody>
        </p:sp>
        <p:sp>
          <p:nvSpPr>
            <p:cNvPr id="25" name="Rectangle 24"/>
            <p:cNvSpPr/>
            <p:nvPr/>
          </p:nvSpPr>
          <p:spPr>
            <a:xfrm>
              <a:off x="914161" y="1892722"/>
              <a:ext cx="2437765" cy="521208"/>
            </a:xfrm>
            <a:prstGeom prst="rect">
              <a:avLst/>
            </a:prstGeom>
            <a:solidFill>
              <a:srgbClr val="65BC46"/>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&lt;audio src=“…”&gt;</a:t>
              </a:r>
            </a:p>
            <a:p>
              <a:pPr algn="ctr"/>
              <a:r>
                <a:rPr lang="en-US" sz="1600" b="1" dirty="0" smtClean="0">
                  <a:solidFill>
                    <a:srgbClr val="232323"/>
                  </a:solidFill>
                  <a:latin typeface="Segoe UI Semibold"/>
                </a:rPr>
                <a:t>&lt;video src=“…”&gt;</a:t>
              </a:r>
              <a:endParaRPr lang="en-US" sz="1600" dirty="0">
                <a:solidFill>
                  <a:srgbClr val="232323"/>
                </a:solidFill>
                <a:latin typeface="Segoe UI Semibold"/>
              </a:endParaRPr>
            </a:p>
          </p:txBody>
        </p:sp>
        <p:sp>
          <p:nvSpPr>
            <p:cNvPr id="26" name="Rectangle 25"/>
            <p:cNvSpPr/>
            <p:nvPr/>
          </p:nvSpPr>
          <p:spPr>
            <a:xfrm>
              <a:off x="3453500" y="1892722"/>
              <a:ext cx="7942041" cy="521208"/>
            </a:xfrm>
            <a:prstGeom prst="rect">
              <a:avLst/>
            </a:prstGeom>
            <a:solidFill>
              <a:srgbClr val="65BC46"/>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Windows Runtime (WinRT)</a:t>
              </a:r>
              <a:endParaRPr lang="en-US" sz="1600" dirty="0">
                <a:solidFill>
                  <a:srgbClr val="232323"/>
                </a:solidFill>
                <a:latin typeface="Segoe UI Semibold"/>
              </a:endParaRPr>
            </a:p>
          </p:txBody>
        </p:sp>
      </p:grpSp>
    </p:spTree>
    <p:extLst>
      <p:ext uri="{BB962C8B-B14F-4D97-AF65-F5344CB8AC3E}">
        <p14:creationId xmlns:p14="http://schemas.microsoft.com/office/powerpoint/2010/main" val="1173907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Network media </a:t>
            </a:r>
            <a:r>
              <a:rPr lang="en-US" dirty="0"/>
              <a:t>sink</a:t>
            </a:r>
            <a:endParaRPr lang="en-US" sz="2400" dirty="0"/>
          </a:p>
        </p:txBody>
      </p:sp>
      <p:sp>
        <p:nvSpPr>
          <p:cNvPr id="5" name="Text Placeholder 2"/>
          <p:cNvSpPr txBox="1">
            <a:spLocks/>
          </p:cNvSpPr>
          <p:nvPr/>
        </p:nvSpPr>
        <p:spPr>
          <a:xfrm>
            <a:off x="519113" y="1905000"/>
            <a:ext cx="11149012" cy="201285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460375"/>
            <a:endParaRPr lang="en-US" dirty="0" smtClean="0">
              <a:gradFill>
                <a:gsLst>
                  <a:gs pos="0">
                    <a:srgbClr val="FFFFFF"/>
                  </a:gs>
                  <a:gs pos="86000">
                    <a:srgbClr val="FFFFFF"/>
                  </a:gs>
                </a:gsLst>
                <a:lin ang="5400000" scaled="0"/>
              </a:gradFill>
            </a:endParaRPr>
          </a:p>
          <a:p>
            <a:r>
              <a:rPr lang="en-US" dirty="0" smtClean="0">
                <a:gradFill>
                  <a:gsLst>
                    <a:gs pos="0">
                      <a:srgbClr val="FFFFFF"/>
                    </a:gs>
                    <a:gs pos="86000">
                      <a:srgbClr val="FFFFFF"/>
                    </a:gs>
                  </a:gsLst>
                  <a:lin ang="5400000" scaled="0"/>
                </a:gradFill>
              </a:rPr>
              <a:t>Private to app and package with your app</a:t>
            </a:r>
          </a:p>
          <a:p>
            <a:endParaRPr lang="en-US" dirty="0" smtClean="0">
              <a:gradFill>
                <a:gsLst>
                  <a:gs pos="0">
                    <a:srgbClr val="FFFFFF"/>
                  </a:gs>
                  <a:gs pos="86000">
                    <a:srgbClr val="FFFFFF"/>
                  </a:gs>
                </a:gsLst>
                <a:lin ang="5400000" scaled="0"/>
              </a:gradFill>
            </a:endParaRPr>
          </a:p>
          <a:p>
            <a:r>
              <a:rPr lang="en-US" dirty="0" smtClean="0">
                <a:gradFill>
                  <a:gsLst>
                    <a:gs pos="0">
                      <a:srgbClr val="FFFFFF"/>
                    </a:gs>
                    <a:gs pos="86000">
                      <a:srgbClr val="FFFFFF"/>
                    </a:gs>
                  </a:gsLst>
                  <a:lin ang="5400000" scaled="0"/>
                </a:gradFill>
              </a:rPr>
              <a:t>Send the data over a network using a </a:t>
            </a:r>
            <a:r>
              <a:rPr lang="en-US" b="1" i="1" dirty="0" smtClean="0">
                <a:gradFill>
                  <a:gsLst>
                    <a:gs pos="0">
                      <a:srgbClr val="FFFFFF"/>
                    </a:gs>
                    <a:gs pos="86000">
                      <a:srgbClr val="FFFFFF"/>
                    </a:gs>
                  </a:gsLst>
                  <a:lin ang="5400000" scaled="0"/>
                </a:gradFill>
              </a:rPr>
              <a:t>custom protocol</a:t>
            </a:r>
            <a:r>
              <a:rPr lang="en-US" dirty="0" smtClean="0">
                <a:gradFill>
                  <a:gsLst>
                    <a:gs pos="0">
                      <a:srgbClr val="FFFFFF"/>
                    </a:gs>
                    <a:gs pos="86000">
                      <a:srgbClr val="FFFFFF"/>
                    </a:gs>
                  </a:gsLst>
                  <a:lin ang="5400000" scaled="0"/>
                </a:gradFill>
              </a:rPr>
              <a:t> </a:t>
            </a:r>
          </a:p>
        </p:txBody>
      </p:sp>
    </p:spTree>
    <p:extLst>
      <p:ext uri="{BB962C8B-B14F-4D97-AF65-F5344CB8AC3E}">
        <p14:creationId xmlns:p14="http://schemas.microsoft.com/office/powerpoint/2010/main" val="2238550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298020" cy="1523494"/>
          </a:xfrm>
        </p:spPr>
        <p:txBody>
          <a:bodyPr/>
          <a:lstStyle/>
          <a:p>
            <a:r>
              <a:rPr lang="en-US" dirty="0" smtClean="0"/>
              <a:t>Communications app simulation</a:t>
            </a:r>
            <a:endParaRPr lang="en-US" dirty="0"/>
          </a:p>
        </p:txBody>
      </p:sp>
      <p:sp>
        <p:nvSpPr>
          <p:cNvPr id="3" name="Subtitle 2"/>
          <p:cNvSpPr>
            <a:spLocks noGrp="1"/>
          </p:cNvSpPr>
          <p:nvPr>
            <p:ph type="subTitle" idx="1"/>
          </p:nvPr>
        </p:nvSpPr>
        <p:spPr>
          <a:xfrm>
            <a:off x="969964" y="4811551"/>
            <a:ext cx="7259635" cy="461665"/>
          </a:xfrm>
        </p:spPr>
        <p:txBody>
          <a:bodyPr/>
          <a:lstStyle/>
          <a:p>
            <a:endParaRPr lang="en-US" dirty="0" smtClean="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15403380"/>
      </p:ext>
    </p:extLst>
  </p:cSld>
  <p:clrMapOvr>
    <a:masterClrMapping/>
  </p:clrMapOvr>
  <p:transition>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Declaring network sink in </a:t>
            </a:r>
            <a:r>
              <a:rPr lang="en-US" dirty="0"/>
              <a:t>a</a:t>
            </a:r>
            <a:r>
              <a:rPr lang="en-US" dirty="0" smtClean="0"/>
              <a:t>pp manifest</a:t>
            </a:r>
            <a:endParaRPr lang="en-US" dirty="0"/>
          </a:p>
        </p:txBody>
      </p:sp>
      <p:sp>
        <p:nvSpPr>
          <p:cNvPr id="7" name="Content Placeholder 2"/>
          <p:cNvSpPr txBox="1">
            <a:spLocks/>
          </p:cNvSpPr>
          <p:nvPr/>
        </p:nvSpPr>
        <p:spPr>
          <a:xfrm>
            <a:off x="546591" y="1498359"/>
            <a:ext cx="11226315" cy="3848101"/>
          </a:xfrm>
          <a:prstGeom prst="rect">
            <a:avLst/>
          </a:prstGeom>
        </p:spPr>
        <p:txBody>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 </a:t>
            </a:r>
            <a:r>
              <a:rPr lang="en-US" sz="1800" dirty="0">
                <a:solidFill>
                  <a:srgbClr val="0000FF"/>
                </a:solidFill>
                <a:highlight>
                  <a:srgbClr val="FFFFFF"/>
                </a:highlight>
                <a:latin typeface="Consolas"/>
              </a:rPr>
              <a:t> &lt;</a:t>
            </a:r>
            <a:r>
              <a:rPr lang="en-US" sz="1800" dirty="0">
                <a:solidFill>
                  <a:srgbClr val="A31515"/>
                </a:solidFill>
                <a:highlight>
                  <a:srgbClr val="FFFFFF"/>
                </a:highlight>
                <a:latin typeface="Consolas"/>
              </a:rPr>
              <a:t>Extension</a:t>
            </a:r>
            <a:r>
              <a:rPr lang="en-US" sz="1800" dirty="0">
                <a:solidFill>
                  <a:srgbClr val="0000FF"/>
                </a:solidFill>
                <a:highlight>
                  <a:srgbClr val="FFFFFF"/>
                </a:highlight>
                <a:latin typeface="Consolas"/>
              </a:rPr>
              <a:t> </a:t>
            </a:r>
            <a:r>
              <a:rPr lang="en-US" sz="1800" dirty="0">
                <a:solidFill>
                  <a:srgbClr val="FF0000"/>
                </a:solidFill>
                <a:highlight>
                  <a:srgbClr val="FFFFFF"/>
                </a:highlight>
                <a:latin typeface="Consolas"/>
              </a:rPr>
              <a:t>Category</a:t>
            </a:r>
            <a:r>
              <a:rPr lang="en-US" sz="1800" dirty="0">
                <a:solidFill>
                  <a:srgbClr val="0000FF"/>
                </a:solidFill>
                <a:highlight>
                  <a:srgbClr val="FFFFFF"/>
                </a:highlight>
                <a:latin typeface="Consolas"/>
              </a:rPr>
              <a:t>=</a:t>
            </a:r>
            <a:r>
              <a:rPr lang="en-US" sz="1800" dirty="0">
                <a:solidFill>
                  <a:srgbClr val="000000"/>
                </a:solidFill>
                <a:highlight>
                  <a:srgbClr val="FFFFFF"/>
                </a:highlight>
                <a:latin typeface="Consolas"/>
              </a:rPr>
              <a:t>"</a:t>
            </a:r>
            <a:r>
              <a:rPr lang="en-US" sz="1800" dirty="0" err="1">
                <a:solidFill>
                  <a:srgbClr val="0000FF"/>
                </a:solidFill>
                <a:highlight>
                  <a:srgbClr val="FFFFFF"/>
                </a:highlight>
                <a:latin typeface="Consolas"/>
              </a:rPr>
              <a:t>windows.activatableClass.inProcessServer</a:t>
            </a:r>
            <a:r>
              <a:rPr lang="en-US" sz="1800" dirty="0">
                <a:solidFill>
                  <a:srgbClr val="000000"/>
                </a:solidFill>
                <a:highlight>
                  <a:srgbClr val="FFFFFF"/>
                </a:highlight>
                <a:latin typeface="Consolas"/>
              </a:rPr>
              <a:t>"</a:t>
            </a:r>
            <a:r>
              <a:rPr lang="en-US" sz="1800" dirty="0">
                <a:solidFill>
                  <a:srgbClr val="0000FF"/>
                </a:solidFill>
                <a:highlight>
                  <a:srgbClr val="FFFFFF"/>
                </a:highlight>
                <a:latin typeface="Consolas"/>
              </a:rPr>
              <a:t>&gt;</a:t>
            </a:r>
            <a:endParaRPr lang="en-US" sz="1800" dirty="0">
              <a:solidFill>
                <a:srgbClr val="000000"/>
              </a:solidFill>
              <a:highlight>
                <a:srgbClr val="FFFFFF"/>
              </a:highlight>
              <a:latin typeface="Consolas"/>
            </a:endParaRPr>
          </a:p>
          <a:p>
            <a:r>
              <a:rPr lang="en-US" sz="1800" dirty="0">
                <a:solidFill>
                  <a:srgbClr val="0000FF"/>
                </a:solidFill>
                <a:highlight>
                  <a:srgbClr val="FFFFFF"/>
                </a:highlight>
                <a:latin typeface="Consolas"/>
              </a:rPr>
              <a:t>      &lt;</a:t>
            </a:r>
            <a:r>
              <a:rPr lang="en-US" sz="1800" dirty="0" err="1">
                <a:solidFill>
                  <a:srgbClr val="A31515"/>
                </a:solidFill>
                <a:highlight>
                  <a:srgbClr val="FFFFFF"/>
                </a:highlight>
                <a:latin typeface="Consolas"/>
              </a:rPr>
              <a:t>InProcessServer</a:t>
            </a:r>
            <a:r>
              <a:rPr lang="en-US" sz="1800" dirty="0">
                <a:solidFill>
                  <a:srgbClr val="0000FF"/>
                </a:solidFill>
                <a:highlight>
                  <a:srgbClr val="FFFFFF"/>
                </a:highlight>
                <a:latin typeface="Consolas"/>
              </a:rPr>
              <a:t>&gt;</a:t>
            </a:r>
            <a:endParaRPr lang="en-US" sz="1800" dirty="0">
              <a:solidFill>
                <a:srgbClr val="000000"/>
              </a:solidFill>
              <a:highlight>
                <a:srgbClr val="FFFFFF"/>
              </a:highlight>
              <a:latin typeface="Consolas"/>
            </a:endParaRPr>
          </a:p>
          <a:p>
            <a:r>
              <a:rPr lang="en-US" sz="1800" dirty="0">
                <a:solidFill>
                  <a:srgbClr val="0000FF"/>
                </a:solidFill>
                <a:highlight>
                  <a:srgbClr val="FFFFFF"/>
                </a:highlight>
                <a:latin typeface="Consolas"/>
              </a:rPr>
              <a:t>        &lt;</a:t>
            </a:r>
            <a:r>
              <a:rPr lang="en-US" sz="1800" dirty="0">
                <a:solidFill>
                  <a:srgbClr val="A31515"/>
                </a:solidFill>
                <a:highlight>
                  <a:srgbClr val="FFFFFF"/>
                </a:highlight>
                <a:latin typeface="Consolas"/>
              </a:rPr>
              <a:t>Path</a:t>
            </a:r>
            <a:r>
              <a:rPr lang="en-US" sz="1800" dirty="0">
                <a:solidFill>
                  <a:srgbClr val="0000FF"/>
                </a:solidFill>
                <a:highlight>
                  <a:srgbClr val="FFFFFF"/>
                </a:highlight>
                <a:latin typeface="Consolas"/>
              </a:rPr>
              <a:t>&gt;</a:t>
            </a:r>
            <a:r>
              <a:rPr lang="en-US" sz="1800" dirty="0">
                <a:solidFill>
                  <a:srgbClr val="000000"/>
                </a:solidFill>
                <a:highlight>
                  <a:srgbClr val="FFFFFF"/>
                </a:highlight>
                <a:latin typeface="Consolas"/>
              </a:rPr>
              <a:t>Microsoft.Samples.SimpleCommunication.dll</a:t>
            </a:r>
            <a:r>
              <a:rPr lang="en-US" sz="1800" dirty="0">
                <a:solidFill>
                  <a:srgbClr val="0000FF"/>
                </a:solidFill>
                <a:highlight>
                  <a:srgbClr val="FFFFFF"/>
                </a:highlight>
                <a:latin typeface="Consolas"/>
              </a:rPr>
              <a:t>&lt;/</a:t>
            </a:r>
            <a:r>
              <a:rPr lang="en-US" sz="1800" dirty="0">
                <a:solidFill>
                  <a:srgbClr val="A31515"/>
                </a:solidFill>
                <a:highlight>
                  <a:srgbClr val="FFFFFF"/>
                </a:highlight>
                <a:latin typeface="Consolas"/>
              </a:rPr>
              <a:t>Path</a:t>
            </a:r>
            <a:r>
              <a:rPr lang="en-US" sz="1800" dirty="0">
                <a:solidFill>
                  <a:srgbClr val="0000FF"/>
                </a:solidFill>
                <a:highlight>
                  <a:srgbClr val="FFFFFF"/>
                </a:highlight>
                <a:latin typeface="Consolas"/>
              </a:rPr>
              <a:t>&gt;</a:t>
            </a:r>
            <a:endParaRPr lang="en-US" sz="1800" dirty="0">
              <a:solidFill>
                <a:srgbClr val="000000"/>
              </a:solidFill>
              <a:highlight>
                <a:srgbClr val="FFFFFF"/>
              </a:highlight>
              <a:latin typeface="Consolas"/>
            </a:endParaRPr>
          </a:p>
          <a:p>
            <a:r>
              <a:rPr lang="en-US" sz="1800" dirty="0">
                <a:solidFill>
                  <a:srgbClr val="0000FF"/>
                </a:solidFill>
                <a:highlight>
                  <a:srgbClr val="FFFFFF"/>
                </a:highlight>
                <a:latin typeface="Consolas"/>
              </a:rPr>
              <a:t>        &lt;</a:t>
            </a:r>
            <a:r>
              <a:rPr lang="en-US" sz="1800" dirty="0" err="1" smtClean="0">
                <a:solidFill>
                  <a:srgbClr val="A31515"/>
                </a:solidFill>
                <a:highlight>
                  <a:srgbClr val="FFFFFF"/>
                </a:highlight>
                <a:latin typeface="Consolas"/>
              </a:rPr>
              <a:t>ActivatableClass</a:t>
            </a:r>
            <a:endParaRPr lang="en-US" sz="1800" dirty="0" smtClean="0">
              <a:solidFill>
                <a:srgbClr val="A31515"/>
              </a:solidFill>
              <a:highlight>
                <a:srgbClr val="FFFFFF"/>
              </a:highlight>
              <a:latin typeface="Consolas"/>
            </a:endParaRPr>
          </a:p>
          <a:p>
            <a:r>
              <a:rPr lang="en-US" sz="1800" dirty="0">
                <a:solidFill>
                  <a:srgbClr val="A31515"/>
                </a:solidFill>
                <a:highlight>
                  <a:srgbClr val="FFFFFF"/>
                </a:highlight>
                <a:latin typeface="Consolas"/>
              </a:rPr>
              <a:t> </a:t>
            </a:r>
            <a:r>
              <a:rPr lang="en-US" sz="1800" dirty="0" smtClean="0">
                <a:solidFill>
                  <a:srgbClr val="A31515"/>
                </a:solidFill>
                <a:highlight>
                  <a:srgbClr val="FFFFFF"/>
                </a:highlight>
                <a:latin typeface="Consolas"/>
              </a:rPr>
              <a:t>           </a:t>
            </a:r>
            <a:r>
              <a:rPr lang="en-US" sz="1800" dirty="0" err="1" smtClean="0">
                <a:solidFill>
                  <a:srgbClr val="FF0000"/>
                </a:solidFill>
                <a:highlight>
                  <a:srgbClr val="FFFFFF"/>
                </a:highlight>
                <a:latin typeface="Consolas"/>
              </a:rPr>
              <a:t>ActivatableClassId</a:t>
            </a:r>
            <a:r>
              <a:rPr lang="en-US" sz="1800" dirty="0">
                <a:solidFill>
                  <a:srgbClr val="0000FF"/>
                </a:solidFill>
                <a:highlight>
                  <a:srgbClr val="FFFFFF"/>
                </a:highlight>
                <a:latin typeface="Consolas"/>
              </a:rPr>
              <a:t>=</a:t>
            </a:r>
            <a:r>
              <a:rPr lang="en-US" sz="1800" dirty="0">
                <a:solidFill>
                  <a:srgbClr val="000000"/>
                </a:solidFill>
                <a:highlight>
                  <a:srgbClr val="FFFFFF"/>
                </a:highlight>
                <a:latin typeface="Consolas"/>
              </a:rPr>
              <a:t>"</a:t>
            </a:r>
            <a:r>
              <a:rPr lang="en-US" sz="1800" dirty="0" err="1" smtClean="0">
                <a:solidFill>
                  <a:srgbClr val="0000FF"/>
                </a:solidFill>
                <a:highlight>
                  <a:srgbClr val="FFFFFF"/>
                </a:highlight>
                <a:latin typeface="Consolas"/>
              </a:rPr>
              <a:t>Microsoft.Samples.SimpleCommunication.StspMediaSink</a:t>
            </a:r>
            <a:r>
              <a:rPr lang="en-US" sz="1800" dirty="0">
                <a:solidFill>
                  <a:srgbClr val="000000"/>
                </a:solidFill>
                <a:highlight>
                  <a:srgbClr val="FFFFFF"/>
                </a:highlight>
                <a:latin typeface="Consolas"/>
              </a:rPr>
              <a:t>"</a:t>
            </a:r>
            <a:endParaRPr lang="en-US" sz="1800" dirty="0" smtClean="0">
              <a:solidFill>
                <a:srgbClr val="000000"/>
              </a:solidFill>
              <a:highlight>
                <a:srgbClr val="FFFFFF"/>
              </a:highlight>
              <a:latin typeface="Consolas"/>
            </a:endParaRPr>
          </a:p>
          <a:p>
            <a:r>
              <a:rPr lang="en-US" sz="1800" dirty="0">
                <a:solidFill>
                  <a:srgbClr val="000000"/>
                </a:solidFill>
                <a:highlight>
                  <a:srgbClr val="FFFFFF"/>
                </a:highlight>
                <a:latin typeface="Consolas"/>
              </a:rPr>
              <a:t> </a:t>
            </a:r>
            <a:r>
              <a:rPr lang="en-US" sz="1800" dirty="0" smtClean="0">
                <a:solidFill>
                  <a:srgbClr val="000000"/>
                </a:solidFill>
                <a:highlight>
                  <a:srgbClr val="FFFFFF"/>
                </a:highlight>
                <a:latin typeface="Consolas"/>
              </a:rPr>
              <a:t>           </a:t>
            </a:r>
            <a:r>
              <a:rPr lang="en-US" sz="1800" dirty="0" err="1" smtClean="0">
                <a:solidFill>
                  <a:srgbClr val="FF0000"/>
                </a:solidFill>
                <a:highlight>
                  <a:srgbClr val="FFFFFF"/>
                </a:highlight>
                <a:latin typeface="Consolas"/>
              </a:rPr>
              <a:t>ThreadingModel</a:t>
            </a:r>
            <a:r>
              <a:rPr lang="en-US" sz="1800" dirty="0">
                <a:solidFill>
                  <a:srgbClr val="0000FF"/>
                </a:solidFill>
                <a:highlight>
                  <a:srgbClr val="FFFFFF"/>
                </a:highlight>
                <a:latin typeface="Consolas"/>
              </a:rPr>
              <a:t>=</a:t>
            </a:r>
            <a:r>
              <a:rPr lang="en-US" sz="1800" dirty="0">
                <a:solidFill>
                  <a:srgbClr val="000000"/>
                </a:solidFill>
                <a:highlight>
                  <a:srgbClr val="FFFFFF"/>
                </a:highlight>
                <a:latin typeface="Consolas"/>
              </a:rPr>
              <a:t>"</a:t>
            </a:r>
            <a:r>
              <a:rPr lang="en-US" sz="1800" dirty="0">
                <a:solidFill>
                  <a:srgbClr val="0000FF"/>
                </a:solidFill>
                <a:highlight>
                  <a:srgbClr val="FFFFFF"/>
                </a:highlight>
                <a:latin typeface="Consolas"/>
              </a:rPr>
              <a:t>both</a:t>
            </a:r>
            <a:r>
              <a:rPr lang="en-US" sz="1800" dirty="0">
                <a:solidFill>
                  <a:srgbClr val="000000"/>
                </a:solidFill>
                <a:highlight>
                  <a:srgbClr val="FFFFFF"/>
                </a:highlight>
                <a:latin typeface="Consolas"/>
              </a:rPr>
              <a:t>"</a:t>
            </a:r>
            <a:r>
              <a:rPr lang="en-US" sz="1800" dirty="0">
                <a:solidFill>
                  <a:srgbClr val="0000FF"/>
                </a:solidFill>
                <a:highlight>
                  <a:srgbClr val="FFFFFF"/>
                </a:highlight>
                <a:latin typeface="Consolas"/>
              </a:rPr>
              <a:t> </a:t>
            </a:r>
            <a:r>
              <a:rPr lang="en-US" sz="1800" dirty="0" smtClean="0">
                <a:solidFill>
                  <a:srgbClr val="0000FF"/>
                </a:solidFill>
                <a:highlight>
                  <a:srgbClr val="FFFFFF"/>
                </a:highlight>
                <a:latin typeface="Consolas"/>
              </a:rPr>
              <a:t>/&gt;</a:t>
            </a:r>
            <a:endParaRPr lang="en-US" sz="1800" dirty="0" smtClean="0">
              <a:solidFill>
                <a:srgbClr val="000000"/>
              </a:solidFill>
              <a:highlight>
                <a:srgbClr val="FFFFFF"/>
              </a:highlight>
              <a:latin typeface="Consolas"/>
            </a:endParaRPr>
          </a:p>
          <a:p>
            <a:r>
              <a:rPr lang="en-US" sz="1800" dirty="0" smtClean="0">
                <a:solidFill>
                  <a:srgbClr val="0000FF"/>
                </a:solidFill>
                <a:highlight>
                  <a:srgbClr val="FFFFFF"/>
                </a:highlight>
                <a:latin typeface="Consolas"/>
              </a:rPr>
              <a:t>      &lt;/</a:t>
            </a:r>
            <a:r>
              <a:rPr lang="en-US" sz="1800" dirty="0" err="1" smtClean="0">
                <a:solidFill>
                  <a:srgbClr val="A31515"/>
                </a:solidFill>
                <a:highlight>
                  <a:srgbClr val="FFFFFF"/>
                </a:highlight>
                <a:latin typeface="Consolas"/>
              </a:rPr>
              <a:t>InProcessServer</a:t>
            </a:r>
            <a:r>
              <a:rPr lang="en-US" sz="1800" dirty="0" smtClean="0">
                <a:solidFill>
                  <a:srgbClr val="0000FF"/>
                </a:solidFill>
                <a:highlight>
                  <a:srgbClr val="FFFFFF"/>
                </a:highlight>
                <a:latin typeface="Consolas"/>
              </a:rPr>
              <a:t>&gt;</a:t>
            </a:r>
            <a:endParaRPr lang="en-US" sz="1800" dirty="0" smtClean="0">
              <a:solidFill>
                <a:srgbClr val="000000"/>
              </a:solidFill>
              <a:highlight>
                <a:srgbClr val="FFFFFF"/>
              </a:highlight>
              <a:latin typeface="Consolas"/>
            </a:endParaRPr>
          </a:p>
          <a:p>
            <a:r>
              <a:rPr lang="en-US" sz="1800" dirty="0" smtClean="0">
                <a:solidFill>
                  <a:srgbClr val="0000FF"/>
                </a:solidFill>
                <a:highlight>
                  <a:srgbClr val="FFFFFF"/>
                </a:highlight>
                <a:latin typeface="Consolas"/>
              </a:rPr>
              <a:t>    </a:t>
            </a:r>
            <a:r>
              <a:rPr lang="en-US" sz="1800" dirty="0">
                <a:solidFill>
                  <a:srgbClr val="0000FF"/>
                </a:solidFill>
                <a:highlight>
                  <a:srgbClr val="FFFFFF"/>
                </a:highlight>
                <a:latin typeface="Consolas"/>
              </a:rPr>
              <a:t>&lt;/</a:t>
            </a:r>
            <a:r>
              <a:rPr lang="en-US" sz="1800" dirty="0">
                <a:solidFill>
                  <a:srgbClr val="A31515"/>
                </a:solidFill>
                <a:highlight>
                  <a:srgbClr val="FFFFFF"/>
                </a:highlight>
                <a:latin typeface="Consolas"/>
              </a:rPr>
              <a:t>Extension</a:t>
            </a:r>
            <a:r>
              <a:rPr lang="en-US" sz="1800" dirty="0">
                <a:solidFill>
                  <a:srgbClr val="0000FF"/>
                </a:solidFill>
                <a:highlight>
                  <a:srgbClr val="FFFFFF"/>
                </a:highlight>
                <a:latin typeface="Consolas"/>
              </a:rPr>
              <a:t>&gt;</a:t>
            </a:r>
            <a:endParaRPr lang="en-US" sz="1800" dirty="0"/>
          </a:p>
        </p:txBody>
      </p:sp>
      <p:sp>
        <p:nvSpPr>
          <p:cNvPr id="2" name="Rectangle 1"/>
          <p:cNvSpPr/>
          <p:nvPr/>
        </p:nvSpPr>
        <p:spPr bwMode="auto">
          <a:xfrm>
            <a:off x="1603169" y="2054431"/>
            <a:ext cx="6875813" cy="380011"/>
          </a:xfrm>
          <a:prstGeom prst="rect">
            <a:avLst/>
          </a:prstGeom>
          <a:noFill/>
          <a:ln w="381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1603170" y="2434442"/>
            <a:ext cx="9595262" cy="890649"/>
          </a:xfrm>
          <a:prstGeom prst="rect">
            <a:avLst/>
          </a:prstGeom>
          <a:noFill/>
          <a:ln w="381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61403768"/>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to the </a:t>
            </a:r>
            <a:r>
              <a:rPr lang="en-US" dirty="0" smtClean="0"/>
              <a:t>network (JS)</a:t>
            </a:r>
            <a:endParaRPr lang="en-US" dirty="0"/>
          </a:p>
        </p:txBody>
      </p:sp>
      <p:sp>
        <p:nvSpPr>
          <p:cNvPr id="4" name="Content Placeholder 2"/>
          <p:cNvSpPr txBox="1">
            <a:spLocks/>
          </p:cNvSpPr>
          <p:nvPr/>
        </p:nvSpPr>
        <p:spPr>
          <a:xfrm>
            <a:off x="485774" y="1133475"/>
            <a:ext cx="11401426" cy="4686300"/>
          </a:xfrm>
          <a:prstGeom prst="rect">
            <a:avLst/>
          </a:prstGeom>
        </p:spPr>
        <p:txBody>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00B050"/>
                </a:solidFill>
              </a:rPr>
              <a:t>// Step 1: </a:t>
            </a:r>
            <a:r>
              <a:rPr lang="en-US" sz="1800" dirty="0" smtClean="0">
                <a:solidFill>
                  <a:srgbClr val="00B050"/>
                </a:solidFill>
              </a:rPr>
              <a:t>Create and initialize the camera</a:t>
            </a:r>
            <a:endParaRPr lang="en-US" sz="1800" dirty="0" smtClean="0">
              <a:solidFill>
                <a:srgbClr val="457EC1"/>
              </a:solidFill>
            </a:endParaRPr>
          </a:p>
          <a:p>
            <a:r>
              <a:rPr lang="en-US" sz="1800" dirty="0" err="1" smtClean="0">
                <a:solidFill>
                  <a:srgbClr val="457EC1"/>
                </a:solidFill>
              </a:rPr>
              <a:t>var</a:t>
            </a:r>
            <a:r>
              <a:rPr lang="en-US" sz="1800" dirty="0" smtClean="0"/>
              <a:t> camera = </a:t>
            </a:r>
            <a:r>
              <a:rPr lang="en-US" sz="1800" dirty="0" smtClean="0">
                <a:solidFill>
                  <a:srgbClr val="457EC1"/>
                </a:solidFill>
              </a:rPr>
              <a:t>new</a:t>
            </a:r>
            <a:r>
              <a:rPr lang="en-US" sz="1800" dirty="0" smtClean="0"/>
              <a:t> </a:t>
            </a:r>
            <a:r>
              <a:rPr lang="en-US" sz="1800" dirty="0" err="1" smtClean="0"/>
              <a:t>Windows.Media.Capture.MediaCapture</a:t>
            </a:r>
            <a:r>
              <a:rPr lang="en-US" sz="1800" dirty="0" smtClean="0"/>
              <a:t>();</a:t>
            </a:r>
          </a:p>
          <a:p>
            <a:r>
              <a:rPr lang="en-US" sz="1800" dirty="0" err="1" smtClean="0"/>
              <a:t>camera.initializeAsync</a:t>
            </a:r>
            <a:r>
              <a:rPr lang="en-US" sz="1800" dirty="0" smtClean="0"/>
              <a:t>().</a:t>
            </a:r>
          </a:p>
          <a:p>
            <a:r>
              <a:rPr lang="en-US" sz="1800" dirty="0" smtClean="0"/>
              <a:t>    </a:t>
            </a:r>
            <a:r>
              <a:rPr lang="en-US" sz="1800" dirty="0" smtClean="0">
                <a:solidFill>
                  <a:srgbClr val="457EC1"/>
                </a:solidFill>
              </a:rPr>
              <a:t>then</a:t>
            </a:r>
            <a:r>
              <a:rPr lang="en-US" sz="1800" dirty="0" smtClean="0"/>
              <a:t>(function () {</a:t>
            </a:r>
          </a:p>
          <a:p>
            <a:r>
              <a:rPr lang="en-US" sz="1800" dirty="0" smtClean="0"/>
              <a:t>        </a:t>
            </a:r>
            <a:r>
              <a:rPr lang="en-US" sz="1800" dirty="0" smtClean="0">
                <a:solidFill>
                  <a:srgbClr val="00B050"/>
                </a:solidFill>
              </a:rPr>
              <a:t>// Step </a:t>
            </a:r>
            <a:r>
              <a:rPr lang="en-US" sz="1800" dirty="0">
                <a:solidFill>
                  <a:srgbClr val="00B050"/>
                </a:solidFill>
              </a:rPr>
              <a:t>2</a:t>
            </a:r>
            <a:r>
              <a:rPr lang="en-US" sz="1800" dirty="0" smtClean="0">
                <a:solidFill>
                  <a:srgbClr val="00B050"/>
                </a:solidFill>
              </a:rPr>
              <a:t>: Create the sink plug-in</a:t>
            </a:r>
          </a:p>
          <a:p>
            <a:r>
              <a:rPr lang="en-US" sz="1800" dirty="0" smtClean="0"/>
              <a:t>        </a:t>
            </a:r>
            <a:r>
              <a:rPr lang="en-US" sz="1800" dirty="0" err="1" smtClean="0"/>
              <a:t>mediaSink</a:t>
            </a:r>
            <a:r>
              <a:rPr lang="en-US" sz="1800" dirty="0" smtClean="0"/>
              <a:t> = </a:t>
            </a:r>
            <a:r>
              <a:rPr lang="en-US" sz="1800" dirty="0" smtClean="0">
                <a:solidFill>
                  <a:srgbClr val="457EC1"/>
                </a:solidFill>
              </a:rPr>
              <a:t>new</a:t>
            </a:r>
            <a:r>
              <a:rPr lang="en-US" sz="1800" dirty="0" smtClean="0"/>
              <a:t> </a:t>
            </a:r>
            <a:r>
              <a:rPr lang="en-US" sz="1800" dirty="0" err="1"/>
              <a:t>Microsoft.Samples.SimpleCommunication.StspMediaSink</a:t>
            </a:r>
            <a:r>
              <a:rPr lang="en-US" sz="1800" dirty="0"/>
              <a:t>();</a:t>
            </a:r>
            <a:endParaRPr lang="en-US" sz="1800" dirty="0" smtClean="0"/>
          </a:p>
          <a:p>
            <a:r>
              <a:rPr lang="en-US" sz="1800" dirty="0" smtClean="0"/>
              <a:t>        </a:t>
            </a:r>
          </a:p>
          <a:p>
            <a:r>
              <a:rPr lang="en-US" sz="1800" dirty="0" smtClean="0"/>
              <a:t>	 </a:t>
            </a:r>
            <a:r>
              <a:rPr lang="en-US" sz="1800" dirty="0" smtClean="0">
                <a:solidFill>
                  <a:srgbClr val="00B050"/>
                </a:solidFill>
              </a:rPr>
              <a:t>// Step 3: Configure the encoding profile of the output stream</a:t>
            </a:r>
          </a:p>
          <a:p>
            <a:pPr lvl="2"/>
            <a:r>
              <a:rPr lang="en-US" sz="1200" dirty="0" smtClean="0"/>
              <a:t>   </a:t>
            </a:r>
            <a:r>
              <a:rPr lang="en-US" dirty="0" err="1" smtClean="0"/>
              <a:t>var</a:t>
            </a:r>
            <a:r>
              <a:rPr lang="en-US" dirty="0" smtClean="0"/>
              <a:t> </a:t>
            </a:r>
            <a:r>
              <a:rPr lang="en-US" dirty="0" err="1" smtClean="0"/>
              <a:t>mediaEncodingProfile</a:t>
            </a:r>
            <a:r>
              <a:rPr lang="en-US" dirty="0" smtClean="0"/>
              <a:t> = Windows.Media.Capture.MediaEncodingProfile.createMp4( </a:t>
            </a:r>
          </a:p>
          <a:p>
            <a:r>
              <a:rPr lang="en-US" sz="1800" dirty="0" smtClean="0"/>
              <a:t>            </a:t>
            </a:r>
            <a:r>
              <a:rPr lang="en-US" sz="1800" dirty="0" err="1" smtClean="0"/>
              <a:t>Windows.Media.Capture.VideoEncodingQuality.vga</a:t>
            </a:r>
            <a:endParaRPr lang="en-US" sz="1800" dirty="0" smtClean="0"/>
          </a:p>
          <a:p>
            <a:r>
              <a:rPr lang="en-US" sz="1800" dirty="0" smtClean="0"/>
              <a:t>        ); </a:t>
            </a:r>
          </a:p>
          <a:p>
            <a:r>
              <a:rPr lang="en-US" sz="1800" dirty="0" smtClean="0"/>
              <a:t>        </a:t>
            </a:r>
            <a:r>
              <a:rPr lang="en-US" sz="1800" dirty="0" err="1" smtClean="0"/>
              <a:t>mediaEncodingProfile.container</a:t>
            </a:r>
            <a:r>
              <a:rPr lang="en-US" sz="1800" dirty="0" smtClean="0"/>
              <a:t> = </a:t>
            </a:r>
            <a:r>
              <a:rPr lang="en-US" sz="1800" dirty="0" smtClean="0">
                <a:solidFill>
                  <a:schemeClr val="accent2"/>
                </a:solidFill>
              </a:rPr>
              <a:t>null</a:t>
            </a:r>
            <a:r>
              <a:rPr lang="en-US" sz="1800" dirty="0"/>
              <a:t>;</a:t>
            </a:r>
          </a:p>
          <a:p>
            <a:r>
              <a:rPr lang="en-US" sz="1800" dirty="0"/>
              <a:t>        </a:t>
            </a:r>
            <a:r>
              <a:rPr lang="en-US" sz="1800" dirty="0" err="1" smtClean="0"/>
              <a:t>mediaEncodingProfile.video.frameRate.numerator</a:t>
            </a:r>
            <a:r>
              <a:rPr lang="en-US" sz="1800" dirty="0" smtClean="0"/>
              <a:t> </a:t>
            </a:r>
            <a:r>
              <a:rPr lang="en-US" sz="1800" dirty="0"/>
              <a:t>= 15;</a:t>
            </a:r>
          </a:p>
          <a:p>
            <a:r>
              <a:rPr lang="en-US" sz="1800" dirty="0"/>
              <a:t>        </a:t>
            </a:r>
            <a:r>
              <a:rPr lang="en-US" sz="1800" dirty="0" err="1" smtClean="0"/>
              <a:t>mediaEncodingProfile.video.frameRate.denominator</a:t>
            </a:r>
            <a:r>
              <a:rPr lang="en-US" sz="1800" dirty="0" smtClean="0"/>
              <a:t> </a:t>
            </a:r>
            <a:r>
              <a:rPr lang="en-US" sz="1800" dirty="0"/>
              <a:t>= 1;</a:t>
            </a:r>
            <a:endParaRPr lang="en-US" sz="1800" dirty="0" smtClean="0"/>
          </a:p>
          <a:p>
            <a:endParaRPr lang="en-US" sz="1800" dirty="0" smtClean="0"/>
          </a:p>
          <a:p>
            <a:r>
              <a:rPr lang="en-US" sz="1800" dirty="0" smtClean="0"/>
              <a:t>	 </a:t>
            </a:r>
            <a:r>
              <a:rPr lang="en-US" sz="1800" dirty="0" smtClean="0">
                <a:solidFill>
                  <a:srgbClr val="00B050"/>
                </a:solidFill>
              </a:rPr>
              <a:t>// Step </a:t>
            </a:r>
            <a:r>
              <a:rPr lang="en-US" sz="1800" dirty="0">
                <a:solidFill>
                  <a:srgbClr val="00B050"/>
                </a:solidFill>
              </a:rPr>
              <a:t>4</a:t>
            </a:r>
            <a:r>
              <a:rPr lang="en-US" sz="1800" dirty="0" smtClean="0">
                <a:solidFill>
                  <a:srgbClr val="00B050"/>
                </a:solidFill>
              </a:rPr>
              <a:t>: start sending captured audio and video to plug-in in real-time</a:t>
            </a:r>
          </a:p>
          <a:p>
            <a:r>
              <a:rPr lang="en-US" sz="1800" dirty="0" smtClean="0"/>
              <a:t>        </a:t>
            </a:r>
            <a:r>
              <a:rPr lang="en-US" sz="1800" dirty="0" err="1" smtClean="0"/>
              <a:t>camera.startRecordToCustomSinkAsync</a:t>
            </a:r>
            <a:r>
              <a:rPr lang="en-US" sz="1800" dirty="0" smtClean="0"/>
              <a:t>(</a:t>
            </a:r>
            <a:r>
              <a:rPr lang="en-US" sz="1800" dirty="0" err="1" smtClean="0"/>
              <a:t>mediaEncodingProfile</a:t>
            </a:r>
            <a:r>
              <a:rPr lang="en-US" sz="1800" dirty="0" smtClean="0"/>
              <a:t>, </a:t>
            </a:r>
            <a:r>
              <a:rPr lang="en-US" sz="1800" dirty="0" err="1" smtClean="0"/>
              <a:t>mediaSink</a:t>
            </a:r>
            <a:r>
              <a:rPr lang="en-US" sz="1800" dirty="0" smtClean="0"/>
              <a:t>);</a:t>
            </a:r>
          </a:p>
          <a:p>
            <a:r>
              <a:rPr lang="en-US" sz="1800" dirty="0" smtClean="0"/>
              <a:t>    });</a:t>
            </a:r>
            <a:endParaRPr lang="en-US" sz="1800" dirty="0"/>
          </a:p>
        </p:txBody>
      </p:sp>
      <p:sp>
        <p:nvSpPr>
          <p:cNvPr id="3" name="Rectangle 2"/>
          <p:cNvSpPr/>
          <p:nvPr/>
        </p:nvSpPr>
        <p:spPr bwMode="auto">
          <a:xfrm>
            <a:off x="1397982" y="5978769"/>
            <a:ext cx="9038492" cy="36927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a:latin typeface="Consolas" pitchFamily="49" charset="0"/>
                <a:cs typeface="Consolas" pitchFamily="49" charset="0"/>
              </a:rPr>
              <a:t>camera.startRecordToCustomSinkAsync</a:t>
            </a:r>
            <a:r>
              <a:rPr lang="en-US" dirty="0">
                <a:latin typeface="Consolas" pitchFamily="49" charset="0"/>
                <a:cs typeface="Consolas" pitchFamily="49" charset="0"/>
              </a:rPr>
              <a:t>(</a:t>
            </a:r>
            <a:r>
              <a:rPr lang="en-US" dirty="0" err="1">
                <a:latin typeface="Consolas" pitchFamily="49" charset="0"/>
                <a:cs typeface="Consolas" pitchFamily="49" charset="0"/>
              </a:rPr>
              <a:t>mediaEncodingProfile</a:t>
            </a:r>
            <a:r>
              <a:rPr lang="en-US" dirty="0">
                <a:latin typeface="Consolas" pitchFamily="49" charset="0"/>
                <a:cs typeface="Consolas" pitchFamily="49" charset="0"/>
              </a:rPr>
              <a:t>, </a:t>
            </a:r>
            <a:r>
              <a:rPr lang="en-US" dirty="0" err="1">
                <a:latin typeface="Consolas" pitchFamily="49" charset="0"/>
                <a:cs typeface="Consolas" pitchFamily="49" charset="0"/>
              </a:rPr>
              <a:t>mediaSink</a:t>
            </a:r>
            <a:r>
              <a:rPr lang="en-US" dirty="0" smtClean="0">
                <a:latin typeface="Consolas" pitchFamily="49" charset="0"/>
                <a:cs typeface="Consolas" pitchFamily="49" charset="0"/>
              </a:rPr>
              <a:t>);</a:t>
            </a:r>
            <a:endParaRPr lang="en-US" dirty="0" smtClean="0">
              <a:gradFill>
                <a:gsLst>
                  <a:gs pos="0">
                    <a:srgbClr val="FFFFFF"/>
                  </a:gs>
                  <a:gs pos="100000">
                    <a:srgbClr val="FFFFFF"/>
                  </a:gs>
                </a:gsLst>
                <a:lin ang="5400000" scaled="0"/>
              </a:gradFill>
              <a:latin typeface="Consolas" pitchFamily="49" charset="0"/>
              <a:cs typeface="Consolas" pitchFamily="49" charset="0"/>
            </a:endParaRPr>
          </a:p>
        </p:txBody>
      </p:sp>
    </p:spTree>
    <p:extLst>
      <p:ext uri="{BB962C8B-B14F-4D97-AF65-F5344CB8AC3E}">
        <p14:creationId xmlns:p14="http://schemas.microsoft.com/office/powerpoint/2010/main" val="299045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Effect transition="in" filter="fade">
                                      <p:cBhvr>
                                        <p:cTn id="15" dur="500"/>
                                        <p:tgtEl>
                                          <p:spTgt spid="4">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fade">
                                      <p:cBhvr>
                                        <p:cTn id="18" dur="500"/>
                                        <p:tgtEl>
                                          <p:spTgt spid="4">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500"/>
                                        <p:tgtEl>
                                          <p:spTgt spid="4">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fade">
                                      <p:cBhvr>
                                        <p:cTn id="24" dur="500"/>
                                        <p:tgtEl>
                                          <p:spTgt spid="4">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animEffect transition="in" filter="fade">
                                      <p:cBhvr>
                                        <p:cTn id="29" dur="500"/>
                                        <p:tgtEl>
                                          <p:spTgt spid="4">
                                            <p:txEl>
                                              <p:pRg st="11" end="1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12" end="12"/>
                                            </p:txEl>
                                          </p:spTgt>
                                        </p:tgtEl>
                                        <p:attrNameLst>
                                          <p:attrName>style.visibility</p:attrName>
                                        </p:attrNameLst>
                                      </p:cBhvr>
                                      <p:to>
                                        <p:strVal val="visible"/>
                                      </p:to>
                                    </p:set>
                                    <p:animEffect transition="in" filter="fade">
                                      <p:cBhvr>
                                        <p:cTn id="34" dur="500"/>
                                        <p:tgtEl>
                                          <p:spTgt spid="4">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animEffect transition="in" filter="fade">
                                      <p:cBhvr>
                                        <p:cTn id="37" dur="500"/>
                                        <p:tgtEl>
                                          <p:spTgt spid="4">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5" end="15"/>
                                            </p:txEl>
                                          </p:spTgt>
                                        </p:tgtEl>
                                        <p:attrNameLst>
                                          <p:attrName>style.visibility</p:attrName>
                                        </p:attrNameLst>
                                      </p:cBhvr>
                                      <p:to>
                                        <p:strVal val="visible"/>
                                      </p:to>
                                    </p:set>
                                    <p:animEffect transition="in" filter="fade">
                                      <p:cBhvr>
                                        <p:cTn id="42" dur="500"/>
                                        <p:tgtEl>
                                          <p:spTgt spid="4">
                                            <p:txEl>
                                              <p:pRg st="15" end="1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16" end="16"/>
                                            </p:txEl>
                                          </p:spTgt>
                                        </p:tgtEl>
                                        <p:attrNameLst>
                                          <p:attrName>style.visibility</p:attrName>
                                        </p:attrNameLst>
                                      </p:cBhvr>
                                      <p:to>
                                        <p:strVal val="visible"/>
                                      </p:to>
                                    </p:set>
                                    <p:animEffect transition="in" filter="fade">
                                      <p:cBhvr>
                                        <p:cTn id="45" dur="500"/>
                                        <p:tgtEl>
                                          <p:spTgt spid="4">
                                            <p:txEl>
                                              <p:pRg st="16" end="1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to the </a:t>
            </a:r>
            <a:r>
              <a:rPr lang="en-US" dirty="0" smtClean="0"/>
              <a:t>network (C#)</a:t>
            </a:r>
            <a:endParaRPr lang="en-US" dirty="0"/>
          </a:p>
        </p:txBody>
      </p:sp>
      <p:sp>
        <p:nvSpPr>
          <p:cNvPr id="4" name="Content Placeholder 2"/>
          <p:cNvSpPr txBox="1">
            <a:spLocks/>
          </p:cNvSpPr>
          <p:nvPr/>
        </p:nvSpPr>
        <p:spPr>
          <a:xfrm>
            <a:off x="485774" y="837998"/>
            <a:ext cx="11401426" cy="5325409"/>
          </a:xfrm>
          <a:prstGeom prst="rect">
            <a:avLst/>
          </a:prstGeom>
        </p:spPr>
        <p:txBody>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0000FF"/>
                </a:solidFill>
                <a:highlight>
                  <a:srgbClr val="FFFFFF"/>
                </a:highlight>
                <a:latin typeface="Consolas"/>
              </a:rPr>
              <a:t>using</a:t>
            </a:r>
            <a:r>
              <a:rPr lang="en-US" sz="1800" dirty="0">
                <a:solidFill>
                  <a:srgbClr val="000000"/>
                </a:solidFill>
                <a:highlight>
                  <a:srgbClr val="FFFFFF"/>
                </a:highlight>
                <a:latin typeface="Consolas"/>
              </a:rPr>
              <a:t> </a:t>
            </a:r>
            <a:r>
              <a:rPr lang="en-US" sz="1800" dirty="0" err="1" smtClean="0">
                <a:solidFill>
                  <a:srgbClr val="000000"/>
                </a:solidFill>
                <a:highlight>
                  <a:srgbClr val="FFFFFF"/>
                </a:highlight>
                <a:latin typeface="Consolas"/>
              </a:rPr>
              <a:t>Windows.Media.Capture</a:t>
            </a:r>
            <a:r>
              <a:rPr lang="en-US" sz="1800" dirty="0" smtClean="0">
                <a:solidFill>
                  <a:srgbClr val="000000"/>
                </a:solidFill>
                <a:highlight>
                  <a:srgbClr val="FFFFFF"/>
                </a:highlight>
                <a:latin typeface="Consolas"/>
              </a:rPr>
              <a:t>;</a:t>
            </a:r>
          </a:p>
          <a:p>
            <a:r>
              <a:rPr lang="en-US" sz="2800" dirty="0" smtClean="0">
                <a:solidFill>
                  <a:srgbClr val="000000"/>
                </a:solidFill>
                <a:highlight>
                  <a:srgbClr val="FFFFFF"/>
                </a:highlight>
                <a:latin typeface="Consolas"/>
              </a:rPr>
              <a:t>…</a:t>
            </a:r>
            <a:r>
              <a:rPr lang="en-US" sz="1800" dirty="0" smtClean="0">
                <a:solidFill>
                  <a:srgbClr val="00B050"/>
                </a:solidFill>
              </a:rPr>
              <a:t> </a:t>
            </a:r>
          </a:p>
          <a:p>
            <a:pPr lvl="1"/>
            <a:r>
              <a:rPr lang="en-US" sz="1800" dirty="0" smtClean="0">
                <a:solidFill>
                  <a:srgbClr val="00B050"/>
                </a:solidFill>
              </a:rPr>
              <a:t>// </a:t>
            </a:r>
            <a:r>
              <a:rPr lang="en-US" sz="1800" dirty="0">
                <a:solidFill>
                  <a:srgbClr val="00B050"/>
                </a:solidFill>
              </a:rPr>
              <a:t>Step 1: </a:t>
            </a:r>
            <a:r>
              <a:rPr lang="en-US" sz="1800" dirty="0" smtClean="0">
                <a:solidFill>
                  <a:srgbClr val="00B050"/>
                </a:solidFill>
              </a:rPr>
              <a:t>Create and initialize the camera</a:t>
            </a:r>
            <a:endParaRPr lang="en-US" sz="1800" dirty="0" smtClean="0">
              <a:solidFill>
                <a:srgbClr val="457EC1"/>
              </a:solidFill>
            </a:endParaRPr>
          </a:p>
          <a:p>
            <a:pPr lvl="1"/>
            <a:r>
              <a:rPr lang="en-US" sz="1800" dirty="0" err="1" smtClean="0">
                <a:solidFill>
                  <a:srgbClr val="457EC1"/>
                </a:solidFill>
              </a:rPr>
              <a:t>MediaCapture</a:t>
            </a:r>
            <a:r>
              <a:rPr lang="en-US" sz="1800" dirty="0" smtClean="0">
                <a:solidFill>
                  <a:srgbClr val="457EC1"/>
                </a:solidFill>
              </a:rPr>
              <a:t> </a:t>
            </a:r>
            <a:r>
              <a:rPr lang="en-US" sz="1800" dirty="0" smtClean="0"/>
              <a:t>camera = </a:t>
            </a:r>
            <a:r>
              <a:rPr lang="en-US" sz="1800" dirty="0" smtClean="0">
                <a:solidFill>
                  <a:srgbClr val="457EC1"/>
                </a:solidFill>
              </a:rPr>
              <a:t>new</a:t>
            </a:r>
            <a:r>
              <a:rPr lang="en-US" sz="1800" dirty="0" smtClean="0"/>
              <a:t> </a:t>
            </a:r>
            <a:r>
              <a:rPr lang="en-US" sz="1800" dirty="0" err="1" smtClean="0"/>
              <a:t>MediaCapture</a:t>
            </a:r>
            <a:r>
              <a:rPr lang="en-US" sz="1800" dirty="0" smtClean="0"/>
              <a:t>();</a:t>
            </a:r>
          </a:p>
          <a:p>
            <a:pPr lvl="1"/>
            <a:r>
              <a:rPr lang="en-US" sz="1800" dirty="0" smtClean="0">
                <a:solidFill>
                  <a:schemeClr val="accent2"/>
                </a:solidFill>
              </a:rPr>
              <a:t>await</a:t>
            </a:r>
            <a:r>
              <a:rPr lang="en-US" sz="1800" dirty="0" smtClean="0"/>
              <a:t> </a:t>
            </a:r>
            <a:r>
              <a:rPr lang="en-US" sz="1800" dirty="0" err="1" smtClean="0"/>
              <a:t>camera.initializeAsync</a:t>
            </a:r>
            <a:r>
              <a:rPr lang="en-US" sz="1800" dirty="0" smtClean="0"/>
              <a:t>();</a:t>
            </a:r>
          </a:p>
          <a:p>
            <a:pPr lvl="1"/>
            <a:endParaRPr lang="en-US" sz="1800" dirty="0" smtClean="0">
              <a:solidFill>
                <a:srgbClr val="00B050"/>
              </a:solidFill>
            </a:endParaRPr>
          </a:p>
          <a:p>
            <a:pPr lvl="1"/>
            <a:r>
              <a:rPr lang="en-US" sz="1800" dirty="0" smtClean="0">
                <a:solidFill>
                  <a:srgbClr val="00B050"/>
                </a:solidFill>
              </a:rPr>
              <a:t>// Step </a:t>
            </a:r>
            <a:r>
              <a:rPr lang="en-US" sz="1800" dirty="0">
                <a:solidFill>
                  <a:srgbClr val="00B050"/>
                </a:solidFill>
              </a:rPr>
              <a:t>2</a:t>
            </a:r>
            <a:r>
              <a:rPr lang="en-US" sz="1800" dirty="0" smtClean="0">
                <a:solidFill>
                  <a:srgbClr val="00B050"/>
                </a:solidFill>
              </a:rPr>
              <a:t>: Create the sink plug-in</a:t>
            </a:r>
          </a:p>
          <a:p>
            <a:pPr lvl="1"/>
            <a:r>
              <a:rPr lang="en-US" sz="1800" dirty="0" err="1" smtClean="0"/>
              <a:t>mediaSink</a:t>
            </a:r>
            <a:r>
              <a:rPr lang="en-US" sz="1800" dirty="0" smtClean="0"/>
              <a:t> = </a:t>
            </a:r>
            <a:r>
              <a:rPr lang="en-US" sz="1800" dirty="0" smtClean="0">
                <a:solidFill>
                  <a:srgbClr val="457EC1"/>
                </a:solidFill>
              </a:rPr>
              <a:t>new</a:t>
            </a:r>
            <a:r>
              <a:rPr lang="en-US" sz="1800" dirty="0" smtClean="0"/>
              <a:t> </a:t>
            </a:r>
            <a:r>
              <a:rPr lang="en-US" sz="1800" dirty="0" err="1"/>
              <a:t>Microsoft.Samples.SimpleCommunication.StspMediaSink</a:t>
            </a:r>
            <a:r>
              <a:rPr lang="en-US" sz="1800" dirty="0"/>
              <a:t>();</a:t>
            </a:r>
            <a:endParaRPr lang="en-US" sz="1800" dirty="0" smtClean="0"/>
          </a:p>
          <a:p>
            <a:pPr lvl="1"/>
            <a:r>
              <a:rPr lang="en-US" sz="1800" dirty="0" smtClean="0"/>
              <a:t>        </a:t>
            </a:r>
          </a:p>
          <a:p>
            <a:pPr lvl="1"/>
            <a:r>
              <a:rPr lang="en-US" sz="1800" dirty="0" smtClean="0">
                <a:solidFill>
                  <a:srgbClr val="00B050"/>
                </a:solidFill>
              </a:rPr>
              <a:t>// Step 3: Configure the encoding profile of the output stream</a:t>
            </a:r>
          </a:p>
          <a:p>
            <a:pPr lvl="1"/>
            <a:r>
              <a:rPr lang="en-US" sz="1800" dirty="0" err="1" smtClean="0"/>
              <a:t>MediaEncodingProfile</a:t>
            </a:r>
            <a:r>
              <a:rPr lang="en-US" sz="1800" dirty="0" smtClean="0"/>
              <a:t> </a:t>
            </a:r>
            <a:r>
              <a:rPr lang="en-US" sz="1800" dirty="0" err="1" smtClean="0"/>
              <a:t>mediaEncodingProfile</a:t>
            </a:r>
            <a:r>
              <a:rPr lang="en-US" sz="1800" dirty="0" smtClean="0"/>
              <a:t> = MediaEncodingProfile.createMp4( </a:t>
            </a:r>
          </a:p>
          <a:p>
            <a:pPr lvl="1"/>
            <a:r>
              <a:rPr lang="en-US" sz="1800" dirty="0" smtClean="0"/>
              <a:t>    </a:t>
            </a:r>
            <a:r>
              <a:rPr lang="en-US" sz="1800" dirty="0" err="1" smtClean="0"/>
              <a:t>VideoEncodingQuality.vga</a:t>
            </a:r>
            <a:endParaRPr lang="en-US" sz="1800" dirty="0" smtClean="0"/>
          </a:p>
          <a:p>
            <a:pPr lvl="1"/>
            <a:r>
              <a:rPr lang="en-US" sz="1800" dirty="0" smtClean="0"/>
              <a:t>); </a:t>
            </a:r>
          </a:p>
          <a:p>
            <a:pPr lvl="1"/>
            <a:r>
              <a:rPr lang="en-US" sz="1800" dirty="0" err="1" smtClean="0"/>
              <a:t>mediaEncodingProfile.container</a:t>
            </a:r>
            <a:r>
              <a:rPr lang="en-US" sz="1800" dirty="0" smtClean="0"/>
              <a:t> = </a:t>
            </a:r>
            <a:r>
              <a:rPr lang="en-US" sz="1800" dirty="0" smtClean="0">
                <a:solidFill>
                  <a:schemeClr val="accent2"/>
                </a:solidFill>
              </a:rPr>
              <a:t>null</a:t>
            </a:r>
            <a:r>
              <a:rPr lang="en-US" sz="1800" dirty="0"/>
              <a:t>;</a:t>
            </a:r>
          </a:p>
          <a:p>
            <a:pPr lvl="1"/>
            <a:r>
              <a:rPr lang="en-US" sz="1800" dirty="0" err="1" smtClean="0"/>
              <a:t>mediaEncodingProfile.video.frameRate.numerator</a:t>
            </a:r>
            <a:r>
              <a:rPr lang="en-US" sz="1800" dirty="0" smtClean="0"/>
              <a:t> </a:t>
            </a:r>
            <a:r>
              <a:rPr lang="en-US" sz="1800" dirty="0"/>
              <a:t>= 15;</a:t>
            </a:r>
          </a:p>
          <a:p>
            <a:pPr lvl="1"/>
            <a:r>
              <a:rPr lang="en-US" sz="1800" dirty="0" err="1" smtClean="0"/>
              <a:t>mediaEncodingProfile.video.frameRate.denominator</a:t>
            </a:r>
            <a:r>
              <a:rPr lang="en-US" sz="1800" dirty="0" smtClean="0"/>
              <a:t> </a:t>
            </a:r>
            <a:r>
              <a:rPr lang="en-US" sz="1800" dirty="0"/>
              <a:t>= 1;</a:t>
            </a:r>
            <a:endParaRPr lang="en-US" sz="1800" dirty="0" smtClean="0"/>
          </a:p>
          <a:p>
            <a:pPr lvl="1"/>
            <a:endParaRPr lang="en-US" sz="1800" dirty="0" smtClean="0"/>
          </a:p>
          <a:p>
            <a:pPr lvl="1"/>
            <a:r>
              <a:rPr lang="en-US" sz="1800" dirty="0" smtClean="0">
                <a:solidFill>
                  <a:srgbClr val="00B050"/>
                </a:solidFill>
              </a:rPr>
              <a:t>// Step </a:t>
            </a:r>
            <a:r>
              <a:rPr lang="en-US" sz="1800" dirty="0">
                <a:solidFill>
                  <a:srgbClr val="00B050"/>
                </a:solidFill>
              </a:rPr>
              <a:t>4</a:t>
            </a:r>
            <a:r>
              <a:rPr lang="en-US" sz="1800" dirty="0" smtClean="0">
                <a:solidFill>
                  <a:srgbClr val="00B050"/>
                </a:solidFill>
              </a:rPr>
              <a:t>: start sending captured audio and video to plug-in in real-time</a:t>
            </a:r>
          </a:p>
          <a:p>
            <a:pPr lvl="1"/>
            <a:r>
              <a:rPr lang="en-US" sz="1800" dirty="0">
                <a:solidFill>
                  <a:schemeClr val="accent2"/>
                </a:solidFill>
              </a:rPr>
              <a:t>a</a:t>
            </a:r>
            <a:r>
              <a:rPr lang="en-US" sz="1800" dirty="0" smtClean="0">
                <a:solidFill>
                  <a:schemeClr val="accent2"/>
                </a:solidFill>
              </a:rPr>
              <a:t>wait</a:t>
            </a:r>
            <a:r>
              <a:rPr lang="en-US" sz="1800" dirty="0" smtClean="0"/>
              <a:t> </a:t>
            </a:r>
            <a:r>
              <a:rPr lang="en-US" sz="1800" dirty="0" err="1" smtClean="0"/>
              <a:t>camera.startRecordToCustomSinkAsync</a:t>
            </a:r>
            <a:r>
              <a:rPr lang="en-US" sz="1800" dirty="0" smtClean="0"/>
              <a:t>(</a:t>
            </a:r>
            <a:r>
              <a:rPr lang="en-US" sz="1800" dirty="0" err="1" smtClean="0"/>
              <a:t>mediaEncodingProfile</a:t>
            </a:r>
            <a:r>
              <a:rPr lang="en-US" sz="1800" dirty="0" smtClean="0"/>
              <a:t>, </a:t>
            </a:r>
            <a:r>
              <a:rPr lang="en-US" sz="1800" dirty="0" err="1" smtClean="0"/>
              <a:t>mediaSink</a:t>
            </a:r>
            <a:r>
              <a:rPr lang="en-US" sz="1800" dirty="0" smtClean="0"/>
              <a:t>);</a:t>
            </a:r>
          </a:p>
          <a:p>
            <a:r>
              <a:rPr lang="en-US" sz="1800" dirty="0" smtClean="0"/>
              <a:t>    </a:t>
            </a:r>
            <a:endParaRPr lang="en-US" sz="1800" dirty="0"/>
          </a:p>
        </p:txBody>
      </p:sp>
    </p:spTree>
    <p:extLst>
      <p:ext uri="{BB962C8B-B14F-4D97-AF65-F5344CB8AC3E}">
        <p14:creationId xmlns:p14="http://schemas.microsoft.com/office/powerpoint/2010/main" val="227466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animEffect transition="in" filter="fade">
                                      <p:cBhvr>
                                        <p:cTn id="15" dur="500"/>
                                        <p:tgtEl>
                                          <p:spTgt spid="4">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0" end="10"/>
                                            </p:txEl>
                                          </p:spTgt>
                                        </p:tgtEl>
                                        <p:attrNameLst>
                                          <p:attrName>style.visibility</p:attrName>
                                        </p:attrNameLst>
                                      </p:cBhvr>
                                      <p:to>
                                        <p:strVal val="visible"/>
                                      </p:to>
                                    </p:set>
                                    <p:animEffect transition="in" filter="fade">
                                      <p:cBhvr>
                                        <p:cTn id="18" dur="500"/>
                                        <p:tgtEl>
                                          <p:spTgt spid="4">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animEffect transition="in" filter="fade">
                                      <p:cBhvr>
                                        <p:cTn id="21" dur="500"/>
                                        <p:tgtEl>
                                          <p:spTgt spid="4">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2" end="12"/>
                                            </p:txEl>
                                          </p:spTgt>
                                        </p:tgtEl>
                                        <p:attrNameLst>
                                          <p:attrName>style.visibility</p:attrName>
                                        </p:attrNameLst>
                                      </p:cBhvr>
                                      <p:to>
                                        <p:strVal val="visible"/>
                                      </p:to>
                                    </p:set>
                                    <p:animEffect transition="in" filter="fade">
                                      <p:cBhvr>
                                        <p:cTn id="24" dur="500"/>
                                        <p:tgtEl>
                                          <p:spTgt spid="4">
                                            <p:txEl>
                                              <p:pRg st="12" end="1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animEffect transition="in" filter="fade">
                                      <p:cBhvr>
                                        <p:cTn id="27" dur="500"/>
                                        <p:tgtEl>
                                          <p:spTgt spid="4">
                                            <p:txEl>
                                              <p:pRg st="13" end="1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4" end="14"/>
                                            </p:txEl>
                                          </p:spTgt>
                                        </p:tgtEl>
                                        <p:attrNameLst>
                                          <p:attrName>style.visibility</p:attrName>
                                        </p:attrNameLst>
                                      </p:cBhvr>
                                      <p:to>
                                        <p:strVal val="visible"/>
                                      </p:to>
                                    </p:set>
                                    <p:animEffect transition="in" filter="fade">
                                      <p:cBhvr>
                                        <p:cTn id="30" dur="500"/>
                                        <p:tgtEl>
                                          <p:spTgt spid="4">
                                            <p:txEl>
                                              <p:pRg st="14" end="1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5" end="15"/>
                                            </p:txEl>
                                          </p:spTgt>
                                        </p:tgtEl>
                                        <p:attrNameLst>
                                          <p:attrName>style.visibility</p:attrName>
                                        </p:attrNameLst>
                                      </p:cBhvr>
                                      <p:to>
                                        <p:strVal val="visible"/>
                                      </p:to>
                                    </p:set>
                                    <p:animEffect transition="in" filter="fade">
                                      <p:cBhvr>
                                        <p:cTn id="33" dur="500"/>
                                        <p:tgtEl>
                                          <p:spTgt spid="4">
                                            <p:txEl>
                                              <p:pRg st="15" end="1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17" end="17"/>
                                            </p:txEl>
                                          </p:spTgt>
                                        </p:tgtEl>
                                        <p:attrNameLst>
                                          <p:attrName>style.visibility</p:attrName>
                                        </p:attrNameLst>
                                      </p:cBhvr>
                                      <p:to>
                                        <p:strVal val="visible"/>
                                      </p:to>
                                    </p:set>
                                    <p:animEffect transition="in" filter="fade">
                                      <p:cBhvr>
                                        <p:cTn id="38" dur="500"/>
                                        <p:tgtEl>
                                          <p:spTgt spid="4">
                                            <p:txEl>
                                              <p:pRg st="17" end="1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8" end="18"/>
                                            </p:txEl>
                                          </p:spTgt>
                                        </p:tgtEl>
                                        <p:attrNameLst>
                                          <p:attrName>style.visibility</p:attrName>
                                        </p:attrNameLst>
                                      </p:cBhvr>
                                      <p:to>
                                        <p:strVal val="visible"/>
                                      </p:to>
                                    </p:set>
                                    <p:animEffect transition="in" filter="fade">
                                      <p:cBhvr>
                                        <p:cTn id="41" dur="500"/>
                                        <p:tgtEl>
                                          <p:spTgt spid="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Network media source</a:t>
            </a:r>
            <a:endParaRPr lang="en-US" sz="2400" dirty="0"/>
          </a:p>
        </p:txBody>
      </p:sp>
      <p:sp>
        <p:nvSpPr>
          <p:cNvPr id="5" name="Text Placeholder 2"/>
          <p:cNvSpPr txBox="1">
            <a:spLocks/>
          </p:cNvSpPr>
          <p:nvPr/>
        </p:nvSpPr>
        <p:spPr>
          <a:xfrm>
            <a:off x="519113" y="1905000"/>
            <a:ext cx="11149012" cy="315163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460375"/>
            <a:endParaRPr lang="en-US" sz="3200" dirty="0">
              <a:gradFill>
                <a:gsLst>
                  <a:gs pos="0">
                    <a:srgbClr val="FFFFFF"/>
                  </a:gs>
                  <a:gs pos="86000">
                    <a:srgbClr val="FFFFFF"/>
                  </a:gs>
                </a:gsLst>
                <a:lin ang="5400000" scaled="0"/>
              </a:gradFill>
            </a:endParaRPr>
          </a:p>
          <a:p>
            <a:pPr marL="460375" lvl="1" indent="-460375"/>
            <a:r>
              <a:rPr lang="en-US" sz="3200" dirty="0">
                <a:gradFill>
                  <a:gsLst>
                    <a:gs pos="0">
                      <a:srgbClr val="FFFFFF"/>
                    </a:gs>
                    <a:gs pos="86000">
                      <a:srgbClr val="FFFFFF"/>
                    </a:gs>
                  </a:gsLst>
                  <a:lin ang="5400000" scaled="0"/>
                </a:gradFill>
              </a:rPr>
              <a:t>Private to app and package with your </a:t>
            </a:r>
            <a:r>
              <a:rPr lang="en-US" sz="3200" dirty="0" smtClean="0">
                <a:gradFill>
                  <a:gsLst>
                    <a:gs pos="0">
                      <a:srgbClr val="FFFFFF"/>
                    </a:gs>
                    <a:gs pos="86000">
                      <a:srgbClr val="FFFFFF"/>
                    </a:gs>
                  </a:gsLst>
                  <a:lin ang="5400000" scaled="0"/>
                </a:gradFill>
              </a:rPr>
              <a:t>app</a:t>
            </a:r>
          </a:p>
          <a:p>
            <a:pPr marL="460375" lvl="1" indent="-460375"/>
            <a:endParaRPr lang="en-US" sz="3200" dirty="0">
              <a:gradFill>
                <a:gsLst>
                  <a:gs pos="0">
                    <a:srgbClr val="FFFFFF"/>
                  </a:gs>
                  <a:gs pos="86000">
                    <a:srgbClr val="FFFFFF"/>
                  </a:gs>
                </a:gsLst>
                <a:lin ang="5400000" scaled="0"/>
              </a:gradFill>
            </a:endParaRPr>
          </a:p>
          <a:p>
            <a:r>
              <a:rPr lang="en-US" dirty="0" smtClean="0">
                <a:gradFill>
                  <a:gsLst>
                    <a:gs pos="0">
                      <a:srgbClr val="FFFFFF"/>
                    </a:gs>
                    <a:gs pos="86000">
                      <a:srgbClr val="FFFFFF"/>
                    </a:gs>
                  </a:gsLst>
                  <a:lin ang="5400000" scaled="0"/>
                </a:gradFill>
              </a:rPr>
              <a:t>Provides a </a:t>
            </a:r>
            <a:r>
              <a:rPr lang="en-US" b="1" dirty="0" smtClean="0">
                <a:gradFill>
                  <a:gsLst>
                    <a:gs pos="0">
                      <a:srgbClr val="FFFFFF"/>
                    </a:gs>
                    <a:gs pos="86000">
                      <a:srgbClr val="FFFFFF"/>
                    </a:gs>
                  </a:gsLst>
                  <a:lin ang="5400000" scaled="0"/>
                </a:gradFill>
              </a:rPr>
              <a:t>scheme/protocol handler  </a:t>
            </a:r>
            <a:r>
              <a:rPr lang="en-US" dirty="0" smtClean="0">
                <a:gradFill>
                  <a:gsLst>
                    <a:gs pos="0">
                      <a:srgbClr val="FFFFFF"/>
                    </a:gs>
                    <a:gs pos="86000">
                      <a:srgbClr val="FFFFFF"/>
                    </a:gs>
                  </a:gsLst>
                  <a:lin ang="5400000" scaled="0"/>
                </a:gradFill>
              </a:rPr>
              <a:t>for creating the plugin</a:t>
            </a:r>
          </a:p>
          <a:p>
            <a:endParaRPr lang="en-US" dirty="0" smtClean="0">
              <a:gradFill>
                <a:gsLst>
                  <a:gs pos="0">
                    <a:srgbClr val="FFFFFF"/>
                  </a:gs>
                  <a:gs pos="86000">
                    <a:srgbClr val="FFFFFF"/>
                  </a:gs>
                </a:gsLst>
                <a:lin ang="5400000" scaled="0"/>
              </a:gradFill>
            </a:endParaRPr>
          </a:p>
          <a:p>
            <a:r>
              <a:rPr lang="en-US" dirty="0" smtClean="0">
                <a:gradFill>
                  <a:gsLst>
                    <a:gs pos="0">
                      <a:srgbClr val="FFFFFF"/>
                    </a:gs>
                    <a:gs pos="86000">
                      <a:srgbClr val="FFFFFF"/>
                    </a:gs>
                  </a:gsLst>
                  <a:lin ang="5400000" scaled="0"/>
                </a:gradFill>
              </a:rPr>
              <a:t>Receives and feeds network data to media engine. </a:t>
            </a:r>
          </a:p>
        </p:txBody>
      </p:sp>
    </p:spTree>
    <p:extLst>
      <p:ext uri="{BB962C8B-B14F-4D97-AF65-F5344CB8AC3E}">
        <p14:creationId xmlns:p14="http://schemas.microsoft.com/office/powerpoint/2010/main" val="1353850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Declaring network source in </a:t>
            </a:r>
            <a:r>
              <a:rPr lang="en-US" dirty="0"/>
              <a:t>a</a:t>
            </a:r>
            <a:r>
              <a:rPr lang="en-US" dirty="0" smtClean="0"/>
              <a:t>pp manifest</a:t>
            </a:r>
            <a:endParaRPr lang="en-US" dirty="0"/>
          </a:p>
        </p:txBody>
      </p:sp>
      <p:sp>
        <p:nvSpPr>
          <p:cNvPr id="4" name="Content Placeholder 2"/>
          <p:cNvSpPr txBox="1">
            <a:spLocks/>
          </p:cNvSpPr>
          <p:nvPr/>
        </p:nvSpPr>
        <p:spPr>
          <a:xfrm>
            <a:off x="546591" y="1498359"/>
            <a:ext cx="11226315" cy="3848101"/>
          </a:xfrm>
          <a:prstGeom prst="rect">
            <a:avLst/>
          </a:prstGeom>
        </p:spPr>
        <p:txBody>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 </a:t>
            </a:r>
            <a:r>
              <a:rPr lang="en-US" sz="1800" dirty="0">
                <a:solidFill>
                  <a:srgbClr val="0000FF"/>
                </a:solidFill>
                <a:highlight>
                  <a:srgbClr val="FFFFFF"/>
                </a:highlight>
                <a:latin typeface="Consolas"/>
              </a:rPr>
              <a:t> &lt;</a:t>
            </a:r>
            <a:r>
              <a:rPr lang="en-US" sz="1800" dirty="0">
                <a:solidFill>
                  <a:srgbClr val="A31515"/>
                </a:solidFill>
                <a:highlight>
                  <a:srgbClr val="FFFFFF"/>
                </a:highlight>
                <a:latin typeface="Consolas"/>
              </a:rPr>
              <a:t>Extension</a:t>
            </a:r>
            <a:r>
              <a:rPr lang="en-US" sz="1800" dirty="0">
                <a:solidFill>
                  <a:srgbClr val="0000FF"/>
                </a:solidFill>
                <a:highlight>
                  <a:srgbClr val="FFFFFF"/>
                </a:highlight>
                <a:latin typeface="Consolas"/>
              </a:rPr>
              <a:t> </a:t>
            </a:r>
            <a:r>
              <a:rPr lang="en-US" sz="1800" dirty="0">
                <a:solidFill>
                  <a:srgbClr val="FF0000"/>
                </a:solidFill>
                <a:highlight>
                  <a:srgbClr val="FFFFFF"/>
                </a:highlight>
                <a:latin typeface="Consolas"/>
              </a:rPr>
              <a:t>Category</a:t>
            </a:r>
            <a:r>
              <a:rPr lang="en-US" sz="1800" dirty="0">
                <a:solidFill>
                  <a:srgbClr val="0000FF"/>
                </a:solidFill>
                <a:highlight>
                  <a:srgbClr val="FFFFFF"/>
                </a:highlight>
                <a:latin typeface="Consolas"/>
              </a:rPr>
              <a:t>=</a:t>
            </a:r>
            <a:r>
              <a:rPr lang="en-US" sz="1800" dirty="0">
                <a:solidFill>
                  <a:srgbClr val="000000"/>
                </a:solidFill>
                <a:highlight>
                  <a:srgbClr val="FFFFFF"/>
                </a:highlight>
                <a:latin typeface="Consolas"/>
              </a:rPr>
              <a:t>"</a:t>
            </a:r>
            <a:r>
              <a:rPr lang="en-US" sz="1800" dirty="0" err="1">
                <a:solidFill>
                  <a:srgbClr val="0000FF"/>
                </a:solidFill>
                <a:highlight>
                  <a:srgbClr val="FFFFFF"/>
                </a:highlight>
                <a:latin typeface="Consolas"/>
              </a:rPr>
              <a:t>windows.activatableClass.inProcessServer</a:t>
            </a:r>
            <a:r>
              <a:rPr lang="en-US" sz="1800" dirty="0">
                <a:solidFill>
                  <a:srgbClr val="000000"/>
                </a:solidFill>
                <a:highlight>
                  <a:srgbClr val="FFFFFF"/>
                </a:highlight>
                <a:latin typeface="Consolas"/>
              </a:rPr>
              <a:t>"</a:t>
            </a:r>
            <a:r>
              <a:rPr lang="en-US" sz="1800" dirty="0">
                <a:solidFill>
                  <a:srgbClr val="0000FF"/>
                </a:solidFill>
                <a:highlight>
                  <a:srgbClr val="FFFFFF"/>
                </a:highlight>
                <a:latin typeface="Consolas"/>
              </a:rPr>
              <a:t>&gt;</a:t>
            </a:r>
            <a:endParaRPr lang="en-US" sz="1800" dirty="0">
              <a:solidFill>
                <a:srgbClr val="000000"/>
              </a:solidFill>
              <a:highlight>
                <a:srgbClr val="FFFFFF"/>
              </a:highlight>
              <a:latin typeface="Consolas"/>
            </a:endParaRPr>
          </a:p>
          <a:p>
            <a:r>
              <a:rPr lang="en-US" sz="1800" dirty="0">
                <a:solidFill>
                  <a:srgbClr val="0000FF"/>
                </a:solidFill>
                <a:highlight>
                  <a:srgbClr val="FFFFFF"/>
                </a:highlight>
                <a:latin typeface="Consolas"/>
              </a:rPr>
              <a:t>      &lt;</a:t>
            </a:r>
            <a:r>
              <a:rPr lang="en-US" sz="1800" dirty="0" err="1">
                <a:solidFill>
                  <a:srgbClr val="A31515"/>
                </a:solidFill>
                <a:highlight>
                  <a:srgbClr val="FFFFFF"/>
                </a:highlight>
                <a:latin typeface="Consolas"/>
              </a:rPr>
              <a:t>InProcessServer</a:t>
            </a:r>
            <a:r>
              <a:rPr lang="en-US" sz="1800" dirty="0">
                <a:solidFill>
                  <a:srgbClr val="0000FF"/>
                </a:solidFill>
                <a:highlight>
                  <a:srgbClr val="FFFFFF"/>
                </a:highlight>
                <a:latin typeface="Consolas"/>
              </a:rPr>
              <a:t>&gt;</a:t>
            </a:r>
            <a:endParaRPr lang="en-US" sz="1800" dirty="0">
              <a:solidFill>
                <a:srgbClr val="000000"/>
              </a:solidFill>
              <a:highlight>
                <a:srgbClr val="FFFFFF"/>
              </a:highlight>
              <a:latin typeface="Consolas"/>
            </a:endParaRPr>
          </a:p>
          <a:p>
            <a:r>
              <a:rPr lang="en-US" sz="1800" dirty="0">
                <a:solidFill>
                  <a:srgbClr val="0000FF"/>
                </a:solidFill>
                <a:highlight>
                  <a:srgbClr val="FFFFFF"/>
                </a:highlight>
                <a:latin typeface="Consolas"/>
              </a:rPr>
              <a:t>        &lt;</a:t>
            </a:r>
            <a:r>
              <a:rPr lang="en-US" sz="1800" dirty="0">
                <a:solidFill>
                  <a:srgbClr val="A31515"/>
                </a:solidFill>
                <a:highlight>
                  <a:srgbClr val="FFFFFF"/>
                </a:highlight>
                <a:latin typeface="Consolas"/>
              </a:rPr>
              <a:t>Path</a:t>
            </a:r>
            <a:r>
              <a:rPr lang="en-US" sz="1800" dirty="0">
                <a:solidFill>
                  <a:srgbClr val="0000FF"/>
                </a:solidFill>
                <a:highlight>
                  <a:srgbClr val="FFFFFF"/>
                </a:highlight>
                <a:latin typeface="Consolas"/>
              </a:rPr>
              <a:t>&gt;</a:t>
            </a:r>
            <a:r>
              <a:rPr lang="en-US" sz="1800" dirty="0">
                <a:solidFill>
                  <a:srgbClr val="000000"/>
                </a:solidFill>
                <a:highlight>
                  <a:srgbClr val="FFFFFF"/>
                </a:highlight>
                <a:latin typeface="Consolas"/>
              </a:rPr>
              <a:t>Microsoft.Samples.SimpleCommunication.dll</a:t>
            </a:r>
            <a:r>
              <a:rPr lang="en-US" sz="1800" dirty="0">
                <a:solidFill>
                  <a:srgbClr val="0000FF"/>
                </a:solidFill>
                <a:highlight>
                  <a:srgbClr val="FFFFFF"/>
                </a:highlight>
                <a:latin typeface="Consolas"/>
              </a:rPr>
              <a:t>&lt;/</a:t>
            </a:r>
            <a:r>
              <a:rPr lang="en-US" sz="1800" dirty="0">
                <a:solidFill>
                  <a:srgbClr val="A31515"/>
                </a:solidFill>
                <a:highlight>
                  <a:srgbClr val="FFFFFF"/>
                </a:highlight>
                <a:latin typeface="Consolas"/>
              </a:rPr>
              <a:t>Path</a:t>
            </a:r>
            <a:r>
              <a:rPr lang="en-US" sz="1800" dirty="0">
                <a:solidFill>
                  <a:srgbClr val="0000FF"/>
                </a:solidFill>
                <a:highlight>
                  <a:srgbClr val="FFFFFF"/>
                </a:highlight>
                <a:latin typeface="Consolas"/>
              </a:rPr>
              <a:t>&gt;</a:t>
            </a:r>
            <a:endParaRPr lang="en-US" sz="1800" dirty="0">
              <a:solidFill>
                <a:srgbClr val="000000"/>
              </a:solidFill>
              <a:highlight>
                <a:srgbClr val="FFFFFF"/>
              </a:highlight>
              <a:latin typeface="Consolas"/>
            </a:endParaRPr>
          </a:p>
          <a:p>
            <a:r>
              <a:rPr lang="en-US" sz="1800" dirty="0">
                <a:solidFill>
                  <a:srgbClr val="0000FF"/>
                </a:solidFill>
                <a:highlight>
                  <a:srgbClr val="FFFFFF"/>
                </a:highlight>
                <a:latin typeface="Consolas"/>
              </a:rPr>
              <a:t>        &lt;</a:t>
            </a:r>
            <a:r>
              <a:rPr lang="en-US" sz="1800" dirty="0" err="1" smtClean="0">
                <a:solidFill>
                  <a:srgbClr val="A31515"/>
                </a:solidFill>
                <a:highlight>
                  <a:srgbClr val="FFFFFF"/>
                </a:highlight>
                <a:latin typeface="Consolas"/>
              </a:rPr>
              <a:t>ActivatableClass</a:t>
            </a:r>
            <a:endParaRPr lang="en-US" sz="1800" dirty="0" smtClean="0">
              <a:solidFill>
                <a:srgbClr val="A31515"/>
              </a:solidFill>
              <a:highlight>
                <a:srgbClr val="FFFFFF"/>
              </a:highlight>
              <a:latin typeface="Consolas"/>
            </a:endParaRPr>
          </a:p>
          <a:p>
            <a:r>
              <a:rPr lang="en-US" sz="1800" dirty="0">
                <a:solidFill>
                  <a:srgbClr val="A31515"/>
                </a:solidFill>
                <a:highlight>
                  <a:srgbClr val="FFFFFF"/>
                </a:highlight>
                <a:latin typeface="Consolas"/>
              </a:rPr>
              <a:t> </a:t>
            </a:r>
            <a:r>
              <a:rPr lang="en-US" sz="1800" dirty="0" smtClean="0">
                <a:solidFill>
                  <a:srgbClr val="A31515"/>
                </a:solidFill>
                <a:highlight>
                  <a:srgbClr val="FFFFFF"/>
                </a:highlight>
                <a:latin typeface="Consolas"/>
              </a:rPr>
              <a:t>           </a:t>
            </a:r>
            <a:r>
              <a:rPr lang="en-US" sz="1800" dirty="0" err="1" smtClean="0">
                <a:solidFill>
                  <a:srgbClr val="FF0000"/>
                </a:solidFill>
                <a:highlight>
                  <a:srgbClr val="FFFFFF"/>
                </a:highlight>
                <a:latin typeface="Consolas"/>
              </a:rPr>
              <a:t>ActivatableClassId</a:t>
            </a:r>
            <a:r>
              <a:rPr lang="en-US" sz="1800" dirty="0" smtClean="0">
                <a:solidFill>
                  <a:srgbClr val="0000FF"/>
                </a:solidFill>
                <a:highlight>
                  <a:srgbClr val="FFFFFF"/>
                </a:highlight>
                <a:latin typeface="Consolas"/>
              </a:rPr>
              <a:t>=</a:t>
            </a:r>
            <a:r>
              <a:rPr lang="en-US" sz="1800" dirty="0" smtClean="0">
                <a:solidFill>
                  <a:srgbClr val="000000"/>
                </a:solidFill>
                <a:highlight>
                  <a:srgbClr val="FFFFFF"/>
                </a:highlight>
                <a:latin typeface="Consolas"/>
              </a:rPr>
              <a:t>"</a:t>
            </a:r>
            <a:r>
              <a:rPr lang="en-US" sz="1800" dirty="0" err="1" smtClean="0">
                <a:solidFill>
                  <a:srgbClr val="0000FF"/>
                </a:solidFill>
                <a:highlight>
                  <a:srgbClr val="FFFFFF"/>
                </a:highlight>
                <a:latin typeface="Consolas"/>
              </a:rPr>
              <a:t>Microsoft.Samples.SimpleCommunication.StspSchemeHandler</a:t>
            </a:r>
            <a:r>
              <a:rPr lang="en-US" sz="1800" dirty="0">
                <a:solidFill>
                  <a:srgbClr val="000000"/>
                </a:solidFill>
                <a:highlight>
                  <a:srgbClr val="FFFFFF"/>
                </a:highlight>
                <a:latin typeface="Consolas"/>
              </a:rPr>
              <a:t>"</a:t>
            </a:r>
            <a:endParaRPr lang="en-US" sz="1800" dirty="0" smtClean="0">
              <a:solidFill>
                <a:srgbClr val="000000"/>
              </a:solidFill>
              <a:highlight>
                <a:srgbClr val="FFFFFF"/>
              </a:highlight>
              <a:latin typeface="Consolas"/>
            </a:endParaRPr>
          </a:p>
          <a:p>
            <a:r>
              <a:rPr lang="en-US" sz="1800" dirty="0">
                <a:solidFill>
                  <a:srgbClr val="000000"/>
                </a:solidFill>
                <a:highlight>
                  <a:srgbClr val="FFFFFF"/>
                </a:highlight>
                <a:latin typeface="Consolas"/>
              </a:rPr>
              <a:t> </a:t>
            </a:r>
            <a:r>
              <a:rPr lang="en-US" sz="1800" dirty="0" smtClean="0">
                <a:solidFill>
                  <a:srgbClr val="000000"/>
                </a:solidFill>
                <a:highlight>
                  <a:srgbClr val="FFFFFF"/>
                </a:highlight>
                <a:latin typeface="Consolas"/>
              </a:rPr>
              <a:t>           </a:t>
            </a:r>
            <a:r>
              <a:rPr lang="en-US" sz="1800" dirty="0" err="1" smtClean="0">
                <a:solidFill>
                  <a:srgbClr val="FF0000"/>
                </a:solidFill>
                <a:highlight>
                  <a:srgbClr val="FFFFFF"/>
                </a:highlight>
                <a:latin typeface="Consolas"/>
              </a:rPr>
              <a:t>ThreadingModel</a:t>
            </a:r>
            <a:r>
              <a:rPr lang="en-US" sz="1800" dirty="0">
                <a:solidFill>
                  <a:srgbClr val="0000FF"/>
                </a:solidFill>
                <a:highlight>
                  <a:srgbClr val="FFFFFF"/>
                </a:highlight>
                <a:latin typeface="Consolas"/>
              </a:rPr>
              <a:t>=</a:t>
            </a:r>
            <a:r>
              <a:rPr lang="en-US" sz="1800" dirty="0">
                <a:solidFill>
                  <a:srgbClr val="000000"/>
                </a:solidFill>
                <a:highlight>
                  <a:srgbClr val="FFFFFF"/>
                </a:highlight>
                <a:latin typeface="Consolas"/>
              </a:rPr>
              <a:t>"</a:t>
            </a:r>
            <a:r>
              <a:rPr lang="en-US" sz="1800" dirty="0">
                <a:solidFill>
                  <a:srgbClr val="0000FF"/>
                </a:solidFill>
                <a:highlight>
                  <a:srgbClr val="FFFFFF"/>
                </a:highlight>
                <a:latin typeface="Consolas"/>
              </a:rPr>
              <a:t>both</a:t>
            </a:r>
            <a:r>
              <a:rPr lang="en-US" sz="1800" dirty="0">
                <a:solidFill>
                  <a:srgbClr val="000000"/>
                </a:solidFill>
                <a:highlight>
                  <a:srgbClr val="FFFFFF"/>
                </a:highlight>
                <a:latin typeface="Consolas"/>
              </a:rPr>
              <a:t>"</a:t>
            </a:r>
            <a:r>
              <a:rPr lang="en-US" sz="1800" dirty="0">
                <a:solidFill>
                  <a:srgbClr val="0000FF"/>
                </a:solidFill>
                <a:highlight>
                  <a:srgbClr val="FFFFFF"/>
                </a:highlight>
                <a:latin typeface="Consolas"/>
              </a:rPr>
              <a:t> </a:t>
            </a:r>
            <a:r>
              <a:rPr lang="en-US" sz="1800" dirty="0" smtClean="0">
                <a:solidFill>
                  <a:srgbClr val="0000FF"/>
                </a:solidFill>
                <a:highlight>
                  <a:srgbClr val="FFFFFF"/>
                </a:highlight>
                <a:latin typeface="Consolas"/>
              </a:rPr>
              <a:t>/&gt;</a:t>
            </a:r>
            <a:endParaRPr lang="en-US" sz="1800" dirty="0" smtClean="0">
              <a:solidFill>
                <a:srgbClr val="000000"/>
              </a:solidFill>
              <a:highlight>
                <a:srgbClr val="FFFFFF"/>
              </a:highlight>
              <a:latin typeface="Consolas"/>
            </a:endParaRPr>
          </a:p>
          <a:p>
            <a:r>
              <a:rPr lang="en-US" sz="1800" dirty="0" smtClean="0">
                <a:solidFill>
                  <a:srgbClr val="0000FF"/>
                </a:solidFill>
                <a:highlight>
                  <a:srgbClr val="FFFFFF"/>
                </a:highlight>
                <a:latin typeface="Consolas"/>
              </a:rPr>
              <a:t>      &lt;/</a:t>
            </a:r>
            <a:r>
              <a:rPr lang="en-US" sz="1800" dirty="0" err="1" smtClean="0">
                <a:solidFill>
                  <a:srgbClr val="A31515"/>
                </a:solidFill>
                <a:highlight>
                  <a:srgbClr val="FFFFFF"/>
                </a:highlight>
                <a:latin typeface="Consolas"/>
              </a:rPr>
              <a:t>InProcessServer</a:t>
            </a:r>
            <a:r>
              <a:rPr lang="en-US" sz="1800" dirty="0" smtClean="0">
                <a:solidFill>
                  <a:srgbClr val="0000FF"/>
                </a:solidFill>
                <a:highlight>
                  <a:srgbClr val="FFFFFF"/>
                </a:highlight>
                <a:latin typeface="Consolas"/>
              </a:rPr>
              <a:t>&gt;</a:t>
            </a:r>
            <a:endParaRPr lang="en-US" sz="1800" dirty="0" smtClean="0">
              <a:solidFill>
                <a:srgbClr val="000000"/>
              </a:solidFill>
              <a:highlight>
                <a:srgbClr val="FFFFFF"/>
              </a:highlight>
              <a:latin typeface="Consolas"/>
            </a:endParaRPr>
          </a:p>
          <a:p>
            <a:r>
              <a:rPr lang="en-US" sz="1800" dirty="0" smtClean="0">
                <a:solidFill>
                  <a:srgbClr val="0000FF"/>
                </a:solidFill>
                <a:highlight>
                  <a:srgbClr val="FFFFFF"/>
                </a:highlight>
                <a:latin typeface="Consolas"/>
              </a:rPr>
              <a:t>    </a:t>
            </a:r>
            <a:r>
              <a:rPr lang="en-US" sz="1800" dirty="0">
                <a:solidFill>
                  <a:srgbClr val="0000FF"/>
                </a:solidFill>
                <a:highlight>
                  <a:srgbClr val="FFFFFF"/>
                </a:highlight>
                <a:latin typeface="Consolas"/>
              </a:rPr>
              <a:t>&lt;/</a:t>
            </a:r>
            <a:r>
              <a:rPr lang="en-US" sz="1800" dirty="0">
                <a:solidFill>
                  <a:srgbClr val="A31515"/>
                </a:solidFill>
                <a:highlight>
                  <a:srgbClr val="FFFFFF"/>
                </a:highlight>
                <a:latin typeface="Consolas"/>
              </a:rPr>
              <a:t>Extension</a:t>
            </a:r>
            <a:r>
              <a:rPr lang="en-US" sz="1800" dirty="0">
                <a:solidFill>
                  <a:srgbClr val="0000FF"/>
                </a:solidFill>
                <a:highlight>
                  <a:srgbClr val="FFFFFF"/>
                </a:highlight>
                <a:latin typeface="Consolas"/>
              </a:rPr>
              <a:t>&gt;</a:t>
            </a:r>
            <a:endParaRPr lang="en-US" sz="1800" dirty="0"/>
          </a:p>
        </p:txBody>
      </p:sp>
      <p:sp>
        <p:nvSpPr>
          <p:cNvPr id="6" name="Rectangle 5"/>
          <p:cNvSpPr/>
          <p:nvPr/>
        </p:nvSpPr>
        <p:spPr bwMode="auto">
          <a:xfrm>
            <a:off x="1603169" y="2054431"/>
            <a:ext cx="6875813" cy="380011"/>
          </a:xfrm>
          <a:prstGeom prst="rect">
            <a:avLst/>
          </a:prstGeom>
          <a:noFill/>
          <a:ln w="381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1603170" y="2434442"/>
            <a:ext cx="10077788" cy="890649"/>
          </a:xfrm>
          <a:prstGeom prst="rect">
            <a:avLst/>
          </a:prstGeom>
          <a:noFill/>
          <a:ln w="381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78591157"/>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a:t>Registering the </a:t>
            </a:r>
            <a:r>
              <a:rPr lang="en-US" dirty="0" smtClean="0"/>
              <a:t>network </a:t>
            </a:r>
            <a:r>
              <a:rPr lang="en-US" dirty="0"/>
              <a:t>source</a:t>
            </a:r>
          </a:p>
        </p:txBody>
      </p:sp>
      <p:sp>
        <p:nvSpPr>
          <p:cNvPr id="7" name="Content Placeholder 2"/>
          <p:cNvSpPr txBox="1">
            <a:spLocks/>
          </p:cNvSpPr>
          <p:nvPr/>
        </p:nvSpPr>
        <p:spPr>
          <a:xfrm>
            <a:off x="389435" y="1428750"/>
            <a:ext cx="11291523" cy="2543175"/>
          </a:xfrm>
          <a:prstGeom prst="rect">
            <a:avLst/>
          </a:prstGeom>
        </p:spPr>
        <p:txBody>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rgbClr val="00B050"/>
                </a:solidFill>
              </a:rPr>
              <a:t>// Step 1: Create the media extension manager</a:t>
            </a:r>
          </a:p>
          <a:p>
            <a:r>
              <a:rPr lang="en-US" sz="2000" dirty="0" err="1" smtClean="0">
                <a:solidFill>
                  <a:srgbClr val="457EC1"/>
                </a:solidFill>
              </a:rPr>
              <a:t>var</a:t>
            </a:r>
            <a:r>
              <a:rPr lang="en-US" sz="2000" dirty="0" smtClean="0"/>
              <a:t>  </a:t>
            </a:r>
            <a:r>
              <a:rPr lang="en-US" sz="2000" dirty="0" err="1" smtClean="0"/>
              <a:t>mediaExtensionMgr</a:t>
            </a:r>
            <a:r>
              <a:rPr lang="en-US" sz="2000" dirty="0" smtClean="0"/>
              <a:t> = </a:t>
            </a:r>
            <a:r>
              <a:rPr lang="en-US" sz="2000" dirty="0">
                <a:solidFill>
                  <a:srgbClr val="457EC1"/>
                </a:solidFill>
              </a:rPr>
              <a:t>new</a:t>
            </a:r>
            <a:r>
              <a:rPr lang="en-US" sz="2000" dirty="0" smtClean="0"/>
              <a:t> </a:t>
            </a:r>
            <a:r>
              <a:rPr lang="en-US" sz="2000" dirty="0" err="1" smtClean="0"/>
              <a:t>Windows.Media.MediaExtensionManager</a:t>
            </a:r>
            <a:r>
              <a:rPr lang="en-US" sz="2000" dirty="0" smtClean="0"/>
              <a:t>();</a:t>
            </a:r>
          </a:p>
          <a:p>
            <a:endParaRPr lang="en-US" sz="2000" dirty="0" smtClean="0"/>
          </a:p>
          <a:p>
            <a:r>
              <a:rPr lang="en-US" sz="2000" dirty="0">
                <a:solidFill>
                  <a:srgbClr val="00B050"/>
                </a:solidFill>
              </a:rPr>
              <a:t>// Step </a:t>
            </a:r>
            <a:r>
              <a:rPr lang="en-US" sz="2000" dirty="0" smtClean="0">
                <a:solidFill>
                  <a:srgbClr val="00B050"/>
                </a:solidFill>
              </a:rPr>
              <a:t>2: </a:t>
            </a:r>
            <a:r>
              <a:rPr lang="en-US" sz="2000" dirty="0">
                <a:solidFill>
                  <a:srgbClr val="00B050"/>
                </a:solidFill>
              </a:rPr>
              <a:t>Register network source </a:t>
            </a:r>
            <a:endParaRPr lang="en-US" sz="2000" dirty="0" smtClean="0"/>
          </a:p>
          <a:p>
            <a:r>
              <a:rPr lang="en-US" sz="2000" dirty="0" err="1" smtClean="0"/>
              <a:t>mediaExtensionMgr.registerSchemeHandler</a:t>
            </a:r>
            <a:r>
              <a:rPr lang="en-US" sz="2000" dirty="0" smtClean="0"/>
              <a:t>(</a:t>
            </a:r>
          </a:p>
          <a:p>
            <a:r>
              <a:rPr lang="en-US" sz="2000" dirty="0" smtClean="0"/>
              <a:t>    </a:t>
            </a:r>
            <a:r>
              <a:rPr lang="en-US" sz="2000" dirty="0" smtClean="0">
                <a:solidFill>
                  <a:srgbClr val="FF0000"/>
                </a:solidFill>
              </a:rPr>
              <a:t>"</a:t>
            </a:r>
            <a:r>
              <a:rPr lang="en-US" sz="2000" dirty="0" err="1" smtClean="0">
                <a:solidFill>
                  <a:srgbClr val="FF0000"/>
                </a:solidFill>
              </a:rPr>
              <a:t>Microsoft.Samples.SimpleCommunication.StspSchemeHandler</a:t>
            </a:r>
            <a:r>
              <a:rPr lang="en-US" sz="2000" dirty="0" smtClean="0">
                <a:solidFill>
                  <a:srgbClr val="FF0000"/>
                </a:solidFill>
              </a:rPr>
              <a:t>"</a:t>
            </a:r>
            <a:r>
              <a:rPr lang="en-US" sz="2000" dirty="0" smtClean="0">
                <a:solidFill>
                  <a:srgbClr val="232323"/>
                </a:solidFill>
              </a:rPr>
              <a:t>,</a:t>
            </a:r>
          </a:p>
          <a:p>
            <a:r>
              <a:rPr lang="en-US" sz="2000" dirty="0" smtClean="0"/>
              <a:t>    </a:t>
            </a:r>
            <a:r>
              <a:rPr lang="en-US" sz="2000" dirty="0" smtClean="0">
                <a:solidFill>
                  <a:srgbClr val="FF0000"/>
                </a:solidFill>
              </a:rPr>
              <a:t>"</a:t>
            </a:r>
            <a:r>
              <a:rPr lang="en-US" sz="2000" dirty="0" err="1" smtClean="0">
                <a:solidFill>
                  <a:srgbClr val="FF0000"/>
                </a:solidFill>
              </a:rPr>
              <a:t>stsp</a:t>
            </a:r>
            <a:r>
              <a:rPr lang="en-US" sz="2000" dirty="0" smtClean="0">
                <a:solidFill>
                  <a:srgbClr val="FF0000"/>
                </a:solidFill>
              </a:rPr>
              <a:t>:"</a:t>
            </a:r>
          </a:p>
          <a:p>
            <a:r>
              <a:rPr lang="en-US" sz="2000" dirty="0" smtClean="0"/>
              <a:t>);</a:t>
            </a:r>
            <a:endParaRPr lang="en-US" sz="2000" dirty="0"/>
          </a:p>
        </p:txBody>
      </p:sp>
    </p:spTree>
    <p:extLst>
      <p:ext uri="{BB962C8B-B14F-4D97-AF65-F5344CB8AC3E}">
        <p14:creationId xmlns:p14="http://schemas.microsoft.com/office/powerpoint/2010/main" val="1864675604"/>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Effect transition="in" filter="fade">
                                      <p:cBhvr>
                                        <p:cTn id="13" dur="500"/>
                                        <p:tgtEl>
                                          <p:spTgt spid="7">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animEffect transition="in" filter="fade">
                                      <p:cBhvr>
                                        <p:cTn id="16" dur="500"/>
                                        <p:tgtEl>
                                          <p:spTgt spid="7">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Effect transition="in" filter="fade">
                                      <p:cBhvr>
                                        <p:cTn id="19"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a:t>Receiving </a:t>
            </a:r>
            <a:r>
              <a:rPr lang="en-US" dirty="0" smtClean="0"/>
              <a:t>media </a:t>
            </a:r>
            <a:r>
              <a:rPr lang="en-US" dirty="0"/>
              <a:t>from the network</a:t>
            </a:r>
          </a:p>
        </p:txBody>
      </p:sp>
      <p:sp>
        <p:nvSpPr>
          <p:cNvPr id="7" name="Content Placeholder 2"/>
          <p:cNvSpPr txBox="1">
            <a:spLocks/>
          </p:cNvSpPr>
          <p:nvPr/>
        </p:nvSpPr>
        <p:spPr>
          <a:xfrm>
            <a:off x="304799" y="1352550"/>
            <a:ext cx="11668125" cy="2228850"/>
          </a:xfrm>
          <a:prstGeom prst="rect">
            <a:avLst/>
          </a:prstGeom>
          <a:ln>
            <a:solidFill>
              <a:schemeClr val="accent1">
                <a:lumMod val="50000"/>
              </a:schemeClr>
            </a:solidFill>
          </a:ln>
        </p:spPr>
        <p:txBody>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solidFill>
                  <a:srgbClr val="457EC1"/>
                </a:solidFill>
              </a:rPr>
              <a:t>var</a:t>
            </a:r>
            <a:r>
              <a:rPr lang="en-US" dirty="0" smtClean="0"/>
              <a:t> </a:t>
            </a:r>
            <a:r>
              <a:rPr lang="en-US" dirty="0" err="1" smtClean="0"/>
              <a:t>remoteVideo</a:t>
            </a:r>
            <a:r>
              <a:rPr lang="en-US" dirty="0" smtClean="0"/>
              <a:t> = </a:t>
            </a:r>
            <a:r>
              <a:rPr lang="en-US" dirty="0" err="1" smtClean="0"/>
              <a:t>document.querySelector</a:t>
            </a:r>
            <a:r>
              <a:rPr lang="en-US" dirty="0" smtClean="0"/>
              <a:t>("#</a:t>
            </a:r>
            <a:r>
              <a:rPr lang="en-US" dirty="0" err="1" smtClean="0"/>
              <a:t>remoteVideo</a:t>
            </a:r>
            <a:r>
              <a:rPr lang="en-US" dirty="0" smtClean="0"/>
              <a:t>");</a:t>
            </a:r>
          </a:p>
          <a:p>
            <a:endParaRPr lang="en-US" dirty="0" smtClean="0">
              <a:solidFill>
                <a:srgbClr val="00B050"/>
              </a:solidFill>
            </a:endParaRPr>
          </a:p>
          <a:p>
            <a:r>
              <a:rPr lang="en-US" dirty="0" smtClean="0">
                <a:solidFill>
                  <a:srgbClr val="00B050"/>
                </a:solidFill>
              </a:rPr>
              <a:t>// Creates the media source plug in for the custom protocol</a:t>
            </a:r>
          </a:p>
          <a:p>
            <a:r>
              <a:rPr lang="en-US" dirty="0" err="1" smtClean="0"/>
              <a:t>remoteVideo.src</a:t>
            </a:r>
            <a:r>
              <a:rPr lang="en-US" dirty="0" smtClean="0"/>
              <a:t> = </a:t>
            </a:r>
            <a:r>
              <a:rPr lang="en-US" dirty="0" smtClean="0">
                <a:solidFill>
                  <a:srgbClr val="FF0000"/>
                </a:solidFill>
              </a:rPr>
              <a:t>"</a:t>
            </a:r>
            <a:r>
              <a:rPr lang="en-US" dirty="0" err="1" smtClean="0">
                <a:solidFill>
                  <a:srgbClr val="FF0000"/>
                </a:solidFill>
              </a:rPr>
              <a:t>stsp</a:t>
            </a:r>
            <a:r>
              <a:rPr lang="en-US" dirty="0" smtClean="0">
                <a:solidFill>
                  <a:srgbClr val="FF0000"/>
                </a:solidFill>
              </a:rPr>
              <a:t>://" </a:t>
            </a:r>
            <a:r>
              <a:rPr lang="en-US" dirty="0" smtClean="0"/>
              <a:t>+ </a:t>
            </a:r>
            <a:r>
              <a:rPr lang="en-US" dirty="0" err="1" smtClean="0">
                <a:solidFill>
                  <a:srgbClr val="232323"/>
                </a:solidFill>
              </a:rPr>
              <a:t>remoteAddress</a:t>
            </a:r>
            <a:r>
              <a:rPr lang="en-US" dirty="0" smtClean="0"/>
              <a:t>;</a:t>
            </a:r>
            <a:endParaRPr lang="en-US" dirty="0"/>
          </a:p>
        </p:txBody>
      </p:sp>
    </p:spTree>
    <p:extLst>
      <p:ext uri="{BB962C8B-B14F-4D97-AF65-F5344CB8AC3E}">
        <p14:creationId xmlns:p14="http://schemas.microsoft.com/office/powerpoint/2010/main" val="1216962215"/>
      </p:ext>
    </p:extLst>
  </p:cSld>
  <p:clrMapOvr>
    <a:masterClrMapping/>
  </p:clrMapOvr>
  <p:transition>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7" name="Text Placeholder 6"/>
          <p:cNvSpPr>
            <a:spLocks noGrp="1"/>
          </p:cNvSpPr>
          <p:nvPr>
            <p:ph type="body" sz="quarter" idx="10"/>
          </p:nvPr>
        </p:nvSpPr>
        <p:spPr>
          <a:xfrm>
            <a:off x="519112" y="1883899"/>
            <a:ext cx="11149012" cy="2677656"/>
          </a:xfrm>
        </p:spPr>
        <p:txBody>
          <a:bodyPr/>
          <a:lstStyle/>
          <a:p>
            <a:pPr>
              <a:spcBef>
                <a:spcPts val="1800"/>
              </a:spcBef>
            </a:pPr>
            <a:r>
              <a:rPr lang="en-US" dirty="0" smtClean="0"/>
              <a:t>Use built-in </a:t>
            </a:r>
            <a:r>
              <a:rPr lang="en-US" dirty="0"/>
              <a:t>low latency </a:t>
            </a:r>
            <a:r>
              <a:rPr lang="en-US" dirty="0" smtClean="0"/>
              <a:t>capability to improve </a:t>
            </a:r>
            <a:r>
              <a:rPr lang="en-US" dirty="0"/>
              <a:t>your time to </a:t>
            </a:r>
            <a:r>
              <a:rPr lang="en-US" dirty="0" smtClean="0"/>
              <a:t>market</a:t>
            </a:r>
          </a:p>
          <a:p>
            <a:pPr>
              <a:spcBef>
                <a:spcPts val="1800"/>
              </a:spcBef>
            </a:pPr>
            <a:endParaRPr lang="en-US" dirty="0"/>
          </a:p>
          <a:p>
            <a:pPr>
              <a:spcBef>
                <a:spcPts val="1800"/>
              </a:spcBef>
            </a:pPr>
            <a:r>
              <a:rPr lang="en-US" dirty="0"/>
              <a:t>You can enable the most demanding communication or real-time scenarios</a:t>
            </a: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Summary</a:t>
            </a:r>
            <a:endParaRPr lang="en-US" dirty="0"/>
          </a:p>
        </p:txBody>
      </p:sp>
    </p:spTree>
    <p:extLst>
      <p:ext uri="{BB962C8B-B14F-4D97-AF65-F5344CB8AC3E}">
        <p14:creationId xmlns:p14="http://schemas.microsoft.com/office/powerpoint/2010/main" val="865327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19112" y="228600"/>
            <a:ext cx="11149013" cy="609398"/>
          </a:xfrm>
        </p:spPr>
        <p:txBody>
          <a:bodyPr/>
          <a:lstStyle/>
          <a:p>
            <a:r>
              <a:rPr lang="en-US" dirty="0" smtClean="0">
                <a:solidFill>
                  <a:schemeClr val="tx1"/>
                </a:solidFill>
              </a:rPr>
              <a:t>That’s the video, now the audio</a:t>
            </a:r>
            <a:endParaRPr lang="en-US" dirty="0">
              <a:solidFill>
                <a:schemeClr val="tx1"/>
              </a:solidFill>
            </a:endParaRPr>
          </a:p>
        </p:txBody>
      </p:sp>
      <p:sp>
        <p:nvSpPr>
          <p:cNvPr id="2" name="Rectangle 1"/>
          <p:cNvSpPr/>
          <p:nvPr/>
        </p:nvSpPr>
        <p:spPr>
          <a:xfrm>
            <a:off x="253219" y="1575582"/>
            <a:ext cx="11197884" cy="2508379"/>
          </a:xfrm>
          <a:prstGeom prst="rect">
            <a:avLst/>
          </a:prstGeom>
        </p:spPr>
        <p:txBody>
          <a:bodyPr wrap="square">
            <a:spAutoFit/>
          </a:bodyPr>
          <a:lstStyle/>
          <a:p>
            <a:pPr marL="285750" indent="-285750">
              <a:spcBef>
                <a:spcPts val="1800"/>
              </a:spcBef>
              <a:buFont typeface="Arial" pitchFamily="34" charset="0"/>
              <a:buChar char="•"/>
            </a:pPr>
            <a:r>
              <a:rPr lang="en-US" sz="2800" dirty="0">
                <a:latin typeface="Segoe UI Light" pitchFamily="34" charset="0"/>
                <a:cs typeface="Segoe UI Light" pitchFamily="34" charset="0"/>
              </a:rPr>
              <a:t>Bluetooth Audio Devices are automatically supported in Windows 8</a:t>
            </a:r>
          </a:p>
          <a:p>
            <a:pPr marL="285750" indent="-285750">
              <a:spcBef>
                <a:spcPts val="1800"/>
              </a:spcBef>
              <a:buFont typeface="Arial" pitchFamily="34" charset="0"/>
              <a:buChar char="•"/>
            </a:pPr>
            <a:r>
              <a:rPr lang="en-US" sz="2800" dirty="0" smtClean="0">
                <a:latin typeface="Segoe UI Light" pitchFamily="34" charset="0"/>
                <a:cs typeface="Segoe UI Light" pitchFamily="34" charset="0"/>
              </a:rPr>
              <a:t>Call </a:t>
            </a:r>
            <a:r>
              <a:rPr lang="en-US" sz="2800" dirty="0">
                <a:latin typeface="Segoe UI Light" pitchFamily="34" charset="0"/>
                <a:cs typeface="Segoe UI Light" pitchFamily="34" charset="0"/>
              </a:rPr>
              <a:t>Control </a:t>
            </a:r>
            <a:r>
              <a:rPr lang="en-US" sz="2800" dirty="0" smtClean="0">
                <a:latin typeface="Segoe UI Light" pitchFamily="34" charset="0"/>
                <a:cs typeface="Segoe UI Light" pitchFamily="34" charset="0"/>
              </a:rPr>
              <a:t>is simple </a:t>
            </a:r>
            <a:r>
              <a:rPr lang="en-US" sz="2800" dirty="0">
                <a:latin typeface="Segoe UI Light" pitchFamily="34" charset="0"/>
                <a:cs typeface="Segoe UI Light" pitchFamily="34" charset="0"/>
              </a:rPr>
              <a:t>to use in Windows Metro style </a:t>
            </a:r>
            <a:r>
              <a:rPr lang="en-US" sz="2800" dirty="0" smtClean="0">
                <a:latin typeface="Segoe UI Light" pitchFamily="34" charset="0"/>
                <a:cs typeface="Segoe UI Light" pitchFamily="34" charset="0"/>
              </a:rPr>
              <a:t>apps</a:t>
            </a:r>
          </a:p>
          <a:p>
            <a:pPr marL="285750" indent="-285750">
              <a:spcBef>
                <a:spcPts val="1800"/>
              </a:spcBef>
              <a:buFont typeface="Arial" pitchFamily="34" charset="0"/>
              <a:buChar char="•"/>
            </a:pPr>
            <a:r>
              <a:rPr lang="en-US" sz="2800" dirty="0" smtClean="0">
                <a:latin typeface="Segoe UI Light" pitchFamily="34" charset="0"/>
                <a:cs typeface="Segoe UI Light" pitchFamily="34" charset="0"/>
              </a:rPr>
              <a:t>Background audio is possible for communications apps</a:t>
            </a:r>
          </a:p>
          <a:p>
            <a:pPr marL="285750" indent="-285750">
              <a:spcBef>
                <a:spcPts val="1800"/>
              </a:spcBef>
              <a:buFont typeface="Arial" pitchFamily="34" charset="0"/>
              <a:buChar char="•"/>
            </a:pPr>
            <a:r>
              <a:rPr lang="en-US" sz="2800" dirty="0" smtClean="0">
                <a:latin typeface="Segoe UI Light" pitchFamily="34" charset="0"/>
                <a:cs typeface="Segoe UI Light" pitchFamily="34" charset="0"/>
              </a:rPr>
              <a:t>Tips and tricks for making sure your communications app stays alive</a:t>
            </a:r>
          </a:p>
        </p:txBody>
      </p:sp>
    </p:spTree>
    <p:extLst>
      <p:ext uri="{BB962C8B-B14F-4D97-AF65-F5344CB8AC3E}">
        <p14:creationId xmlns:p14="http://schemas.microsoft.com/office/powerpoint/2010/main" val="55630056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5463" y="3960629"/>
            <a:ext cx="7719642" cy="707886"/>
          </a:xfrm>
          <a:prstGeom prst="rect">
            <a:avLst/>
          </a:prstGeom>
          <a:noFill/>
        </p:spPr>
        <p:txBody>
          <a:bodyPr wrap="square" rtlCol="0">
            <a:spAutoFit/>
          </a:bodyPr>
          <a:lstStyle/>
          <a:p>
            <a:r>
              <a:rPr lang="en-US" sz="4000" dirty="0">
                <a:solidFill>
                  <a:srgbClr val="FFFFFF"/>
                </a:solidFill>
                <a:latin typeface="Segoe UI Semibold"/>
              </a:rPr>
              <a:t>BLUETOOTH AUDIO</a:t>
            </a:r>
          </a:p>
        </p:txBody>
      </p:sp>
    </p:spTree>
    <p:extLst>
      <p:ext uri="{BB962C8B-B14F-4D97-AF65-F5344CB8AC3E}">
        <p14:creationId xmlns:p14="http://schemas.microsoft.com/office/powerpoint/2010/main" val="2678221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005840"/>
            <a:ext cx="11149012" cy="4942892"/>
          </a:xfrm>
        </p:spPr>
        <p:txBody>
          <a:bodyPr/>
          <a:lstStyle/>
          <a:p>
            <a:r>
              <a:rPr lang="en-US" dirty="0"/>
              <a:t>R</a:t>
            </a:r>
            <a:r>
              <a:rPr lang="en-US" dirty="0" smtClean="0"/>
              <a:t>eal-time audio and video in Windows 8</a:t>
            </a:r>
            <a:endParaRPr lang="en-US" dirty="0"/>
          </a:p>
          <a:p>
            <a:r>
              <a:rPr lang="en-US" dirty="0" smtClean="0"/>
              <a:t>Capture API and media plugins</a:t>
            </a:r>
          </a:p>
          <a:p>
            <a:r>
              <a:rPr lang="en-US" dirty="0" smtClean="0"/>
              <a:t>Bluetooth audio features </a:t>
            </a:r>
          </a:p>
          <a:p>
            <a:r>
              <a:rPr lang="en-US" dirty="0" smtClean="0"/>
              <a:t>Handling audio and video in the background</a:t>
            </a:r>
          </a:p>
          <a:p>
            <a:pPr marL="0" indent="0">
              <a:buNone/>
            </a:pPr>
            <a:endParaRPr lang="en-US" dirty="0" smtClean="0"/>
          </a:p>
          <a:p>
            <a:pPr marL="0" indent="0">
              <a:buNone/>
            </a:pPr>
            <a:r>
              <a:rPr lang="en-US" dirty="0" smtClean="0">
                <a:latin typeface="+mj-lt"/>
              </a:rPr>
              <a:t>You’ll leave with examples of how to</a:t>
            </a:r>
          </a:p>
          <a:p>
            <a:pPr>
              <a:spcBef>
                <a:spcPts val="1200"/>
              </a:spcBef>
            </a:pPr>
            <a:r>
              <a:rPr lang="en-US" dirty="0" smtClean="0"/>
              <a:t>Add compelling media features to a communication app</a:t>
            </a:r>
          </a:p>
          <a:p>
            <a:pPr>
              <a:spcBef>
                <a:spcPts val="1200"/>
              </a:spcBef>
            </a:pPr>
            <a:r>
              <a:rPr lang="en-US" dirty="0" smtClean="0"/>
              <a:t>Implement Call Control using a hands free Bluetooth device</a:t>
            </a:r>
          </a:p>
          <a:p>
            <a:pPr>
              <a:spcBef>
                <a:spcPts val="1200"/>
              </a:spcBef>
            </a:pPr>
            <a:r>
              <a:rPr lang="en-US" dirty="0" smtClean="0"/>
              <a:t>Keep audio apps alive in </a:t>
            </a:r>
            <a:r>
              <a:rPr lang="en-US" smtClean="0"/>
              <a:t>the background</a:t>
            </a:r>
            <a:endParaRPr lang="en-US" dirty="0" smtClean="0"/>
          </a:p>
        </p:txBody>
      </p:sp>
    </p:spTree>
    <p:extLst>
      <p:ext uri="{BB962C8B-B14F-4D97-AF65-F5344CB8AC3E}">
        <p14:creationId xmlns:p14="http://schemas.microsoft.com/office/powerpoint/2010/main" val="336960495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19112" y="228600"/>
            <a:ext cx="11149013" cy="609398"/>
          </a:xfrm>
        </p:spPr>
        <p:txBody>
          <a:bodyPr/>
          <a:lstStyle/>
          <a:p>
            <a:r>
              <a:rPr lang="en-US" dirty="0" smtClean="0"/>
              <a:t>Wireless Convenience</a:t>
            </a:r>
            <a:endParaRPr lang="en-US" dirty="0"/>
          </a:p>
        </p:txBody>
      </p:sp>
      <p:sp>
        <p:nvSpPr>
          <p:cNvPr id="7" name="Content Placeholder 2"/>
          <p:cNvSpPr txBox="1">
            <a:spLocks/>
          </p:cNvSpPr>
          <p:nvPr/>
        </p:nvSpPr>
        <p:spPr>
          <a:xfrm>
            <a:off x="519112" y="1447800"/>
            <a:ext cx="11149013" cy="1834348"/>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rgbClr val="FFFFFF"/>
                    </a:gs>
                    <a:gs pos="86000">
                      <a:srgbClr val="FFFFFF"/>
                    </a:gs>
                  </a:gsLst>
                  <a:lin ang="5400000" scaled="0"/>
                </a:gradFill>
              </a:rPr>
              <a:t>Bluetooth audio is built in for Windows 8</a:t>
            </a:r>
          </a:p>
          <a:p>
            <a:pPr lvl="1"/>
            <a:r>
              <a:rPr lang="en-US" dirty="0" smtClean="0">
                <a:gradFill>
                  <a:gsLst>
                    <a:gs pos="0">
                      <a:srgbClr val="FFFFFF"/>
                    </a:gs>
                    <a:gs pos="86000">
                      <a:srgbClr val="FFFFFF"/>
                    </a:gs>
                  </a:gsLst>
                  <a:lin ang="5400000" scaled="0"/>
                </a:gradFill>
              </a:rPr>
              <a:t>Enhance and encourage portability</a:t>
            </a:r>
          </a:p>
          <a:p>
            <a:pPr lvl="1"/>
            <a:r>
              <a:rPr lang="en-US" dirty="0" smtClean="0">
                <a:gradFill>
                  <a:gsLst>
                    <a:gs pos="0">
                      <a:srgbClr val="FFFFFF"/>
                    </a:gs>
                    <a:gs pos="86000">
                      <a:srgbClr val="FFFFFF"/>
                    </a:gs>
                  </a:gsLst>
                  <a:lin ang="5400000" scaled="0"/>
                </a:gradFill>
              </a:rPr>
              <a:t>Communicate or consume media</a:t>
            </a:r>
          </a:p>
        </p:txBody>
      </p:sp>
      <p:sp>
        <p:nvSpPr>
          <p:cNvPr id="3" name="Rectangle 2"/>
          <p:cNvSpPr/>
          <p:nvPr/>
        </p:nvSpPr>
        <p:spPr>
          <a:xfrm>
            <a:off x="519112" y="3626533"/>
            <a:ext cx="9975272" cy="3170099"/>
          </a:xfrm>
          <a:prstGeom prst="rect">
            <a:avLst/>
          </a:prstGeom>
        </p:spPr>
        <p:txBody>
          <a:bodyPr wrap="square">
            <a:spAutoFit/>
          </a:bodyPr>
          <a:lstStyle/>
          <a:p>
            <a:pPr marL="342900" indent="-342900">
              <a:buFont typeface="Arial" pitchFamily="34" charset="0"/>
              <a:buChar char="•"/>
            </a:pPr>
            <a:r>
              <a:rPr lang="en-US" sz="2000" dirty="0" smtClean="0"/>
              <a:t>Bluetooth Profiles in Win8</a:t>
            </a:r>
          </a:p>
          <a:p>
            <a:pPr marL="800082" lvl="1" indent="-342900">
              <a:buFont typeface="Arial" pitchFamily="34" charset="0"/>
              <a:buChar char="•"/>
            </a:pPr>
            <a:r>
              <a:rPr lang="en-US" sz="2000" dirty="0" smtClean="0"/>
              <a:t>LE (Low Energy) – supports new low power wireless devices</a:t>
            </a:r>
          </a:p>
          <a:p>
            <a:pPr marL="800082" lvl="1" indent="-342900">
              <a:buFont typeface="Arial" pitchFamily="34" charset="0"/>
              <a:buChar char="•"/>
            </a:pPr>
            <a:r>
              <a:rPr lang="en-US" sz="2000" dirty="0" smtClean="0"/>
              <a:t>PAN </a:t>
            </a:r>
            <a:r>
              <a:rPr lang="en-US" sz="2000" dirty="0"/>
              <a:t>(Personal Area Networking Profile) </a:t>
            </a:r>
          </a:p>
          <a:p>
            <a:pPr marL="800082" lvl="1" indent="-342900">
              <a:buFont typeface="Arial" pitchFamily="34" charset="0"/>
              <a:buChar char="•"/>
            </a:pPr>
            <a:r>
              <a:rPr lang="en-US" sz="2000" dirty="0"/>
              <a:t>OPP (Object Push Profile)  - for sending info from device to device</a:t>
            </a:r>
          </a:p>
          <a:p>
            <a:pPr marL="800082" lvl="1" indent="-342900">
              <a:buFont typeface="Arial" pitchFamily="34" charset="0"/>
              <a:buChar char="•"/>
            </a:pPr>
            <a:r>
              <a:rPr lang="en-US" sz="2000" dirty="0"/>
              <a:t>HCRP (Hard Copy Cable Replacement Profile) - wireless printer connection</a:t>
            </a:r>
          </a:p>
          <a:p>
            <a:pPr marL="800082" lvl="1" indent="-342900">
              <a:buFont typeface="Arial" pitchFamily="34" charset="0"/>
              <a:buChar char="•"/>
            </a:pPr>
            <a:r>
              <a:rPr lang="en-US" sz="2000" dirty="0"/>
              <a:t>HID (Human Interface Device Profile)</a:t>
            </a:r>
          </a:p>
          <a:p>
            <a:pPr marL="800082" lvl="1" indent="-342900">
              <a:buFont typeface="Arial" pitchFamily="34" charset="0"/>
              <a:buChar char="•"/>
            </a:pPr>
            <a:r>
              <a:rPr lang="en-US" sz="2000" dirty="0"/>
              <a:t>DUN (Dial Up Networking Profile) - mostly for accessing internet for a laptop using a mobile </a:t>
            </a:r>
            <a:r>
              <a:rPr lang="en-US" sz="2000" dirty="0" smtClean="0"/>
              <a:t>phone (not on ARM)</a:t>
            </a:r>
            <a:endParaRPr lang="en-US" sz="2000" dirty="0"/>
          </a:p>
          <a:p>
            <a:pPr marL="800082" lvl="1" indent="-342900">
              <a:buFont typeface="Arial" pitchFamily="34" charset="0"/>
              <a:buChar char="•"/>
            </a:pPr>
            <a:r>
              <a:rPr lang="en-US" sz="2000" dirty="0"/>
              <a:t>SPP (Serial Port Profile)  - emulates a serial cable.  Used for DUN, HSP, </a:t>
            </a:r>
            <a:r>
              <a:rPr lang="en-US" sz="2000" dirty="0" smtClean="0"/>
              <a:t>AVRCP (not on ARM)</a:t>
            </a:r>
            <a:endParaRPr lang="en-US" sz="2000" dirty="0"/>
          </a:p>
        </p:txBody>
      </p:sp>
    </p:spTree>
    <p:extLst>
      <p:ext uri="{BB962C8B-B14F-4D97-AF65-F5344CB8AC3E}">
        <p14:creationId xmlns:p14="http://schemas.microsoft.com/office/powerpoint/2010/main" val="1959285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19112" y="228600"/>
            <a:ext cx="11149013" cy="609398"/>
          </a:xfrm>
        </p:spPr>
        <p:txBody>
          <a:bodyPr/>
          <a:lstStyle/>
          <a:p>
            <a:r>
              <a:rPr lang="en-US" dirty="0" smtClean="0"/>
              <a:t>Audio Profiles</a:t>
            </a:r>
            <a:endParaRPr lang="en-US" dirty="0"/>
          </a:p>
        </p:txBody>
      </p:sp>
      <p:sp>
        <p:nvSpPr>
          <p:cNvPr id="8" name="Content Placeholder 2"/>
          <p:cNvSpPr txBox="1">
            <a:spLocks/>
          </p:cNvSpPr>
          <p:nvPr/>
        </p:nvSpPr>
        <p:spPr>
          <a:xfrm>
            <a:off x="431901" y="1571661"/>
            <a:ext cx="11149013" cy="233910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rgbClr val="FFFFFF"/>
                    </a:gs>
                    <a:gs pos="86000">
                      <a:srgbClr val="FFFFFF"/>
                    </a:gs>
                  </a:gsLst>
                  <a:lin ang="5400000" scaled="0"/>
                </a:gradFill>
              </a:rPr>
              <a:t>Class driver supports:</a:t>
            </a:r>
          </a:p>
          <a:p>
            <a:pPr lvl="1"/>
            <a:r>
              <a:rPr lang="en-US" dirty="0" smtClean="0">
                <a:gradFill>
                  <a:gsLst>
                    <a:gs pos="0">
                      <a:srgbClr val="FFFFFF"/>
                    </a:gs>
                    <a:gs pos="86000">
                      <a:srgbClr val="FFFFFF"/>
                    </a:gs>
                  </a:gsLst>
                  <a:lin ang="5400000" scaled="0"/>
                </a:gradFill>
              </a:rPr>
              <a:t>HFP – Hands Free Profile</a:t>
            </a:r>
          </a:p>
          <a:p>
            <a:pPr lvl="1"/>
            <a:r>
              <a:rPr lang="en-US" dirty="0" smtClean="0">
                <a:gradFill>
                  <a:gsLst>
                    <a:gs pos="0">
                      <a:srgbClr val="FFFFFF"/>
                    </a:gs>
                    <a:gs pos="86000">
                      <a:srgbClr val="FFFFFF"/>
                    </a:gs>
                  </a:gsLst>
                  <a:lin ang="5400000" scaled="0"/>
                </a:gradFill>
              </a:rPr>
              <a:t>A2DP – Advanced Distribution Profile</a:t>
            </a:r>
          </a:p>
          <a:p>
            <a:pPr lvl="1"/>
            <a:r>
              <a:rPr lang="en-US" dirty="0" smtClean="0">
                <a:gradFill>
                  <a:gsLst>
                    <a:gs pos="0">
                      <a:srgbClr val="FFFFFF"/>
                    </a:gs>
                    <a:gs pos="86000">
                      <a:srgbClr val="FFFFFF"/>
                    </a:gs>
                  </a:gsLst>
                  <a:lin ang="5400000" scaled="0"/>
                </a:gradFill>
              </a:rPr>
              <a:t>AVRCP – Audio/Video Remote Control Profile</a:t>
            </a:r>
          </a:p>
          <a:p>
            <a:pPr lvl="1"/>
            <a:r>
              <a:rPr lang="en-US" dirty="0" smtClean="0">
                <a:gradFill>
                  <a:gsLst>
                    <a:gs pos="0">
                      <a:srgbClr val="FFFFFF"/>
                    </a:gs>
                    <a:gs pos="86000">
                      <a:srgbClr val="FFFFFF"/>
                    </a:gs>
                  </a:gsLst>
                  <a:lin ang="5400000" scaled="0"/>
                </a:gradFill>
              </a:rPr>
              <a:t>Call Control – Easy to use from apps!</a:t>
            </a:r>
            <a:endParaRPr lang="en-US"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3672416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2" y="228600"/>
            <a:ext cx="11149013" cy="609398"/>
          </a:xfrm>
          <a:noFill/>
          <a:ln>
            <a:noFill/>
          </a:ln>
          <a:effectLst/>
        </p:spPr>
        <p:txBody>
          <a:bodyPr/>
          <a:lstStyle/>
          <a:p>
            <a:r>
              <a:rPr lang="en-US" dirty="0" smtClean="0"/>
              <a:t>Bluetooth Audio</a:t>
            </a:r>
            <a:endParaRPr lang="en-US" dirty="0"/>
          </a:p>
        </p:txBody>
      </p:sp>
      <p:sp>
        <p:nvSpPr>
          <p:cNvPr id="5" name="Rectangle 233"/>
          <p:cNvSpPr>
            <a:spLocks noChangeArrowheads="1"/>
          </p:cNvSpPr>
          <p:nvPr/>
        </p:nvSpPr>
        <p:spPr bwMode="blackWhite">
          <a:xfrm>
            <a:off x="562356" y="1020996"/>
            <a:ext cx="7585357" cy="92332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3200" b="1" dirty="0" smtClean="0">
                <a:gradFill>
                  <a:gsLst>
                    <a:gs pos="0">
                      <a:srgbClr val="FFFFFF"/>
                    </a:gs>
                    <a:gs pos="50000">
                      <a:srgbClr val="FFFFFF"/>
                    </a:gs>
                  </a:gsLst>
                  <a:lin ang="5400000" scaled="1"/>
                </a:gradFill>
                <a:latin typeface="Segoe UI Semibold"/>
              </a:rPr>
              <a:t>Audio &amp; Communications Apps</a:t>
            </a:r>
            <a:endParaRPr lang="en-US" sz="1600" b="1" dirty="0" smtClean="0">
              <a:gradFill>
                <a:gsLst>
                  <a:gs pos="0">
                    <a:srgbClr val="FFFFFF"/>
                  </a:gs>
                  <a:gs pos="50000">
                    <a:srgbClr val="FFFFFF"/>
                  </a:gs>
                </a:gsLst>
                <a:lin ang="5400000" scaled="1"/>
              </a:gradFill>
              <a:latin typeface="Segoe UI Semibold"/>
            </a:endParaRPr>
          </a:p>
        </p:txBody>
      </p:sp>
      <p:sp>
        <p:nvSpPr>
          <p:cNvPr id="7" name="Rectangle 226"/>
          <p:cNvSpPr>
            <a:spLocks noChangeArrowheads="1"/>
          </p:cNvSpPr>
          <p:nvPr/>
        </p:nvSpPr>
        <p:spPr bwMode="auto">
          <a:xfrm>
            <a:off x="562356" y="3030214"/>
            <a:ext cx="7585356" cy="900518"/>
          </a:xfrm>
          <a:prstGeom prst="rect">
            <a:avLst/>
          </a:prstGeom>
          <a:solidFill>
            <a:schemeClr val="accent1"/>
          </a:solidFill>
          <a:ln>
            <a:solidFill>
              <a:schemeClr val="accent1"/>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2800" b="1" dirty="0" smtClean="0">
                <a:gradFill>
                  <a:gsLst>
                    <a:gs pos="0">
                      <a:srgbClr val="FFFFFF"/>
                    </a:gs>
                    <a:gs pos="50000">
                      <a:srgbClr val="FFFFFF"/>
                    </a:gs>
                  </a:gsLst>
                  <a:lin ang="5400000" scaled="1"/>
                </a:gradFill>
                <a:latin typeface="Segoe UI Semibold"/>
              </a:rPr>
              <a:t>HFP – A2DP - AVRCP</a:t>
            </a:r>
          </a:p>
        </p:txBody>
      </p:sp>
      <p:sp>
        <p:nvSpPr>
          <p:cNvPr id="8" name="Rectangle 7"/>
          <p:cNvSpPr/>
          <p:nvPr/>
        </p:nvSpPr>
        <p:spPr bwMode="auto">
          <a:xfrm>
            <a:off x="562356" y="5479191"/>
            <a:ext cx="7592517" cy="560550"/>
          </a:xfrm>
          <a:prstGeom prst="rect">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r>
              <a:rPr lang="en-US" sz="1600" b="1" dirty="0" smtClean="0">
                <a:gradFill>
                  <a:gsLst>
                    <a:gs pos="0">
                      <a:srgbClr val="FFFFFF"/>
                    </a:gs>
                    <a:gs pos="50000">
                      <a:srgbClr val="FFFFFF"/>
                    </a:gs>
                  </a:gsLst>
                  <a:lin ang="5400000" scaled="1"/>
                </a:gradFill>
                <a:latin typeface="Segoe UI Semibold"/>
              </a:rPr>
              <a:t>Bluetooth Core</a:t>
            </a:r>
          </a:p>
        </p:txBody>
      </p:sp>
      <p:grpSp>
        <p:nvGrpSpPr>
          <p:cNvPr id="9" name="Group 8"/>
          <p:cNvGrpSpPr/>
          <p:nvPr/>
        </p:nvGrpSpPr>
        <p:grpSpPr>
          <a:xfrm>
            <a:off x="2245891" y="4203866"/>
            <a:ext cx="4218285" cy="976024"/>
            <a:chOff x="1442770" y="2642075"/>
            <a:chExt cx="6968081" cy="312039"/>
          </a:xfrm>
          <a:solidFill>
            <a:schemeClr val="accent1"/>
          </a:solidFill>
          <a:effectLst/>
        </p:grpSpPr>
        <p:cxnSp>
          <p:nvCxnSpPr>
            <p:cNvPr id="10" name="Straight Arrow Connector 9"/>
            <p:cNvCxnSpPr/>
            <p:nvPr/>
          </p:nvCxnSpPr>
          <p:spPr>
            <a:xfrm flipH="1">
              <a:off x="1442770" y="2642075"/>
              <a:ext cx="2272" cy="312039"/>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751242" y="2642075"/>
              <a:ext cx="2272" cy="312039"/>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408579" y="2642075"/>
              <a:ext cx="2272" cy="312039"/>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444867" y="2167636"/>
            <a:ext cx="5618542" cy="668369"/>
            <a:chOff x="1602634" y="2241533"/>
            <a:chExt cx="6617083" cy="559188"/>
          </a:xfrm>
          <a:solidFill>
            <a:schemeClr val="accent2"/>
          </a:solidFill>
        </p:grpSpPr>
        <p:sp>
          <p:nvSpPr>
            <p:cNvPr id="14" name="Rectangle 13"/>
            <p:cNvSpPr/>
            <p:nvPr/>
          </p:nvSpPr>
          <p:spPr>
            <a:xfrm>
              <a:off x="1602634" y="2243834"/>
              <a:ext cx="2912895" cy="556887"/>
            </a:xfrm>
            <a:prstGeom prst="rect">
              <a:avLst/>
            </a:prstGeom>
            <a:grp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smtClean="0">
                  <a:solidFill>
                    <a:srgbClr val="FFFFFF"/>
                  </a:solidFill>
                  <a:latin typeface="Segoe UI Semibold"/>
                </a:rPr>
                <a:t>Media Engine</a:t>
              </a:r>
              <a:endParaRPr lang="en-US" sz="1600" dirty="0">
                <a:solidFill>
                  <a:srgbClr val="FFFFFF"/>
                </a:solidFill>
                <a:latin typeface="Segoe UI Semibold"/>
              </a:endParaRPr>
            </a:p>
          </p:txBody>
        </p:sp>
        <p:sp>
          <p:nvSpPr>
            <p:cNvPr id="15" name="Rectangle 14"/>
            <p:cNvSpPr/>
            <p:nvPr/>
          </p:nvSpPr>
          <p:spPr>
            <a:xfrm>
              <a:off x="5306822" y="2241533"/>
              <a:ext cx="2912895" cy="559188"/>
            </a:xfrm>
            <a:prstGeom prst="rect">
              <a:avLst/>
            </a:prstGeom>
            <a:grp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smtClean="0">
                  <a:solidFill>
                    <a:srgbClr val="FFFFFF"/>
                  </a:solidFill>
                  <a:latin typeface="Segoe UI Semibold"/>
                </a:rPr>
                <a:t>Capture Engine</a:t>
              </a:r>
              <a:endParaRPr lang="en-US" sz="1600" dirty="0">
                <a:solidFill>
                  <a:srgbClr val="FFFFFF"/>
                </a:solidFill>
                <a:latin typeface="Segoe UI Semibold"/>
              </a:endParaRPr>
            </a:p>
          </p:txBody>
        </p:sp>
      </p:grpSp>
      <p:sp>
        <p:nvSpPr>
          <p:cNvPr id="16" name="TextBox 15"/>
          <p:cNvSpPr txBox="1"/>
          <p:nvPr/>
        </p:nvSpPr>
        <p:spPr>
          <a:xfrm>
            <a:off x="8488907" y="1183555"/>
            <a:ext cx="3282117" cy="1846659"/>
          </a:xfrm>
          <a:prstGeom prst="rect">
            <a:avLst/>
          </a:prstGeom>
          <a:noFill/>
        </p:spPr>
        <p:txBody>
          <a:bodyPr wrap="none" lIns="0" tIns="0" rIns="0" bIns="0" rtlCol="0">
            <a:spAutoFit/>
          </a:bodyPr>
          <a:lstStyle/>
          <a:p>
            <a:pPr marL="342900" indent="-342900">
              <a:buFont typeface="Arial" pitchFamily="34" charset="0"/>
              <a:buChar char="•"/>
            </a:pPr>
            <a:r>
              <a:rPr lang="en-US" sz="2400" dirty="0" smtClean="0">
                <a:gradFill>
                  <a:gsLst>
                    <a:gs pos="0">
                      <a:srgbClr val="FFFFFF"/>
                    </a:gs>
                    <a:gs pos="86000">
                      <a:srgbClr val="FFFFFF"/>
                    </a:gs>
                  </a:gsLst>
                  <a:lin ang="5400000" scaled="0"/>
                </a:gradFill>
              </a:rPr>
              <a:t>Hands free:</a:t>
            </a:r>
          </a:p>
          <a:p>
            <a:pPr marL="800082" lvl="1" indent="-342900">
              <a:buFont typeface="Arial" pitchFamily="34" charset="0"/>
              <a:buChar char="•"/>
            </a:pPr>
            <a:r>
              <a:rPr lang="en-US" sz="2400" dirty="0" smtClean="0">
                <a:gradFill>
                  <a:gsLst>
                    <a:gs pos="0">
                      <a:srgbClr val="FFFFFF"/>
                    </a:gs>
                    <a:gs pos="86000">
                      <a:srgbClr val="FFFFFF"/>
                    </a:gs>
                  </a:gsLst>
                  <a:lin ang="5400000" scaled="0"/>
                </a:gradFill>
              </a:rPr>
              <a:t>Headsets</a:t>
            </a:r>
          </a:p>
          <a:p>
            <a:pPr marL="800082" lvl="1" indent="-342900">
              <a:buFont typeface="Arial" pitchFamily="34" charset="0"/>
              <a:buChar char="•"/>
            </a:pPr>
            <a:r>
              <a:rPr lang="en-US" sz="2400" dirty="0" smtClean="0">
                <a:gradFill>
                  <a:gsLst>
                    <a:gs pos="0">
                      <a:srgbClr val="FFFFFF"/>
                    </a:gs>
                    <a:gs pos="86000">
                      <a:srgbClr val="FFFFFF"/>
                    </a:gs>
                  </a:gsLst>
                  <a:lin ang="5400000" scaled="0"/>
                </a:gradFill>
              </a:rPr>
              <a:t>Headphones</a:t>
            </a:r>
          </a:p>
          <a:p>
            <a:pPr marL="800082" lvl="1" indent="-342900">
              <a:buFont typeface="Arial" pitchFamily="34" charset="0"/>
              <a:buChar char="•"/>
            </a:pPr>
            <a:r>
              <a:rPr lang="en-US" sz="2400" dirty="0" smtClean="0">
                <a:gradFill>
                  <a:gsLst>
                    <a:gs pos="0">
                      <a:srgbClr val="FFFFFF"/>
                    </a:gs>
                    <a:gs pos="86000">
                      <a:srgbClr val="FFFFFF"/>
                    </a:gs>
                  </a:gsLst>
                  <a:lin ang="5400000" scaled="0"/>
                </a:gradFill>
              </a:rPr>
              <a:t>AV Remote Control</a:t>
            </a:r>
          </a:p>
          <a:p>
            <a:pPr marL="800082" lvl="1" indent="-342900">
              <a:buFont typeface="Arial" pitchFamily="34" charset="0"/>
              <a:buChar char="•"/>
            </a:pPr>
            <a:r>
              <a:rPr lang="en-US" sz="2400" dirty="0" smtClean="0">
                <a:gradFill>
                  <a:gsLst>
                    <a:gs pos="0">
                      <a:srgbClr val="FFFFFF"/>
                    </a:gs>
                    <a:gs pos="86000">
                      <a:srgbClr val="FFFFFF"/>
                    </a:gs>
                  </a:gsLst>
                  <a:lin ang="5400000" scaled="0"/>
                </a:gradFill>
              </a:rPr>
              <a:t>Call Control</a:t>
            </a:r>
          </a:p>
        </p:txBody>
      </p:sp>
    </p:spTree>
    <p:extLst>
      <p:ext uri="{BB962C8B-B14F-4D97-AF65-F5344CB8AC3E}">
        <p14:creationId xmlns:p14="http://schemas.microsoft.com/office/powerpoint/2010/main" val="3871501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 calcmode="lin" valueType="num">
                                      <p:cBhvr additive="base">
                                        <p:cTn id="21"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additive="base">
                                        <p:cTn id="31"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 calcmode="lin" valueType="num">
                                      <p:cBhvr additive="base">
                                        <p:cTn id="35"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463" y="4097338"/>
            <a:ext cx="3457293" cy="646331"/>
          </a:xfrm>
          <a:prstGeom prst="rect">
            <a:avLst/>
          </a:prstGeom>
        </p:spPr>
        <p:txBody>
          <a:bodyPr wrap="none">
            <a:spAutoFit/>
          </a:bodyPr>
          <a:lstStyle/>
          <a:p>
            <a:r>
              <a:rPr lang="en-US" sz="3600" smtClean="0">
                <a:solidFill>
                  <a:srgbClr val="FFFFFF"/>
                </a:solidFill>
                <a:latin typeface="Segoe UI Semibold"/>
              </a:rPr>
              <a:t>CALL CONTROL</a:t>
            </a:r>
            <a:endParaRPr lang="en-US" sz="3600" dirty="0">
              <a:solidFill>
                <a:srgbClr val="FFFFFF"/>
              </a:solidFill>
              <a:latin typeface="Segoe UI Semibold"/>
            </a:endParaRPr>
          </a:p>
        </p:txBody>
      </p:sp>
    </p:spTree>
    <p:extLst>
      <p:ext uri="{BB962C8B-B14F-4D97-AF65-F5344CB8AC3E}">
        <p14:creationId xmlns:p14="http://schemas.microsoft.com/office/powerpoint/2010/main" val="1912872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25463" y="893985"/>
            <a:ext cx="8605837" cy="1378644"/>
          </a:xfrm>
        </p:spPr>
        <p:txBody>
          <a:bodyPr/>
          <a:lstStyle/>
          <a:p>
            <a:r>
              <a:rPr lang="en-US" dirty="0" smtClean="0"/>
              <a:t>demo </a:t>
            </a:r>
            <a:endParaRPr lang="en-US" dirty="0"/>
          </a:p>
        </p:txBody>
      </p:sp>
      <p:sp>
        <p:nvSpPr>
          <p:cNvPr id="7" name="Title 1"/>
          <p:cNvSpPr txBox="1">
            <a:spLocks/>
          </p:cNvSpPr>
          <p:nvPr/>
        </p:nvSpPr>
        <p:spPr>
          <a:xfrm>
            <a:off x="525462" y="3048034"/>
            <a:ext cx="11316581" cy="9971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b="1" dirty="0" smtClean="0">
                <a:gradFill flip="none" rotWithShape="1">
                  <a:gsLst>
                    <a:gs pos="0">
                      <a:srgbClr val="FFFFFF"/>
                    </a:gs>
                    <a:gs pos="86000">
                      <a:srgbClr val="FFFFFF"/>
                    </a:gs>
                  </a:gsLst>
                  <a:lin ang="5400000" scaled="0"/>
                  <a:tileRect/>
                </a:gradFill>
              </a:rPr>
              <a:t>Call Control</a:t>
            </a:r>
            <a:br>
              <a:rPr b="1" dirty="0" smtClean="0">
                <a:gradFill flip="none" rotWithShape="1">
                  <a:gsLst>
                    <a:gs pos="0">
                      <a:srgbClr val="FFFFFF"/>
                    </a:gs>
                    <a:gs pos="86000">
                      <a:srgbClr val="FFFFFF"/>
                    </a:gs>
                  </a:gsLst>
                  <a:lin ang="5400000" scaled="0"/>
                  <a:tileRect/>
                </a:gradFill>
              </a:rPr>
            </a:br>
            <a:r>
              <a:rPr sz="2800" dirty="0" smtClean="0">
                <a:gradFill flip="none" rotWithShape="1">
                  <a:gsLst>
                    <a:gs pos="0">
                      <a:srgbClr val="FFFFFF"/>
                    </a:gs>
                    <a:gs pos="86000">
                      <a:srgbClr val="FFFFFF"/>
                    </a:gs>
                  </a:gsLst>
                  <a:lin ang="5400000" scaled="0"/>
                  <a:tileRect/>
                </a:gradFill>
              </a:rPr>
              <a:t>Demonstrate the ease of implementing Bluetooth Call Control</a:t>
            </a:r>
            <a:endParaRPr dirty="0">
              <a:gradFill flip="none" rotWithShape="1">
                <a:gsLst>
                  <a:gs pos="0">
                    <a:srgbClr val="FFFFFF"/>
                  </a:gs>
                  <a:gs pos="86000">
                    <a:srgbClr val="FFFFFF"/>
                  </a:gs>
                </a:gsLst>
                <a:lin ang="5400000" scaled="0"/>
                <a:tileRect/>
              </a:gradFill>
            </a:endParaRPr>
          </a:p>
        </p:txBody>
      </p:sp>
    </p:spTree>
    <p:extLst>
      <p:ext uri="{BB962C8B-B14F-4D97-AF65-F5344CB8AC3E}">
        <p14:creationId xmlns:p14="http://schemas.microsoft.com/office/powerpoint/2010/main" val="2104399969"/>
      </p:ext>
    </p:extLst>
  </p:cSld>
  <p:clrMapOvr>
    <a:masterClrMapping/>
  </p:clrMapOvr>
  <p:transition>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19112" y="228601"/>
            <a:ext cx="11149013" cy="609398"/>
          </a:xfrm>
        </p:spPr>
        <p:txBody>
          <a:bodyPr/>
          <a:lstStyle/>
          <a:p>
            <a:r>
              <a:rPr lang="en-US" dirty="0" smtClean="0"/>
              <a:t>Call Control: The Old Way*</a:t>
            </a:r>
            <a:endParaRPr lang="en-US" dirty="0"/>
          </a:p>
        </p:txBody>
      </p:sp>
      <p:sp>
        <p:nvSpPr>
          <p:cNvPr id="8" name="Text Placeholder 2"/>
          <p:cNvSpPr>
            <a:spLocks noGrp="1"/>
          </p:cNvSpPr>
          <p:nvPr>
            <p:ph type="body" sz="quarter" idx="10"/>
          </p:nvPr>
        </p:nvSpPr>
        <p:spPr>
          <a:xfrm>
            <a:off x="519112" y="878574"/>
            <a:ext cx="11149012" cy="5924699"/>
          </a:xfrm>
        </p:spPr>
        <p:txBody>
          <a:bodyPr/>
          <a:lstStyle/>
          <a:p>
            <a:r>
              <a:rPr lang="en-US" sz="1100" dirty="0"/>
              <a:t>HRESULT </a:t>
            </a:r>
            <a:r>
              <a:rPr lang="en-US" sz="1100" dirty="0" err="1"/>
              <a:t>CreateHidCallControl</a:t>
            </a:r>
            <a:r>
              <a:rPr lang="en-US" sz="1100" dirty="0"/>
              <a:t>(</a:t>
            </a:r>
            <a:r>
              <a:rPr lang="en-US" sz="1100" dirty="0" err="1"/>
              <a:t>IBasicLog</a:t>
            </a:r>
            <a:r>
              <a:rPr lang="en-US" sz="1100" dirty="0"/>
              <a:t> *</a:t>
            </a:r>
            <a:r>
              <a:rPr lang="en-US" sz="1100" dirty="0" err="1"/>
              <a:t>pLog</a:t>
            </a:r>
            <a:r>
              <a:rPr lang="en-US" sz="1100" dirty="0"/>
              <a:t>, </a:t>
            </a:r>
            <a:r>
              <a:rPr lang="en-US" sz="1100" dirty="0" err="1"/>
              <a:t>ITestHidDevice</a:t>
            </a:r>
            <a:r>
              <a:rPr lang="en-US" sz="1100" dirty="0"/>
              <a:t> *</a:t>
            </a:r>
            <a:r>
              <a:rPr lang="en-US" sz="1100" dirty="0" err="1"/>
              <a:t>pHfpTelephony</a:t>
            </a:r>
            <a:r>
              <a:rPr lang="en-US" sz="1100" dirty="0"/>
              <a:t>, </a:t>
            </a:r>
            <a:r>
              <a:rPr lang="en-US" sz="1100" dirty="0" err="1"/>
              <a:t>bool</a:t>
            </a:r>
            <a:r>
              <a:rPr lang="en-US" sz="1100" dirty="0"/>
              <a:t> </a:t>
            </a:r>
            <a:r>
              <a:rPr lang="en-US" sz="1100" dirty="0" err="1"/>
              <a:t>bStartReadReport</a:t>
            </a:r>
            <a:r>
              <a:rPr lang="en-US" sz="1100" dirty="0"/>
              <a:t>, </a:t>
            </a:r>
            <a:r>
              <a:rPr lang="en-US" sz="1100" dirty="0" err="1"/>
              <a:t>bool</a:t>
            </a:r>
            <a:r>
              <a:rPr lang="en-US" sz="1100" dirty="0"/>
              <a:t> </a:t>
            </a:r>
            <a:r>
              <a:rPr lang="en-US" sz="1100" dirty="0" err="1"/>
              <a:t>bStartHostAvailable</a:t>
            </a:r>
            <a:r>
              <a:rPr lang="en-US" sz="1100" dirty="0"/>
              <a:t>, </a:t>
            </a:r>
            <a:r>
              <a:rPr lang="en-US" sz="1100" dirty="0" err="1"/>
              <a:t>IHidCallControl</a:t>
            </a:r>
            <a:r>
              <a:rPr lang="en-US" sz="1100" dirty="0"/>
              <a:t> **</a:t>
            </a:r>
            <a:r>
              <a:rPr lang="en-US" sz="1100" dirty="0" err="1"/>
              <a:t>ppCallControl</a:t>
            </a:r>
            <a:r>
              <a:rPr lang="en-US" sz="1100" dirty="0"/>
              <a:t>)</a:t>
            </a:r>
          </a:p>
          <a:p>
            <a:r>
              <a:rPr lang="en-US" sz="1100" dirty="0"/>
              <a:t>{</a:t>
            </a:r>
          </a:p>
          <a:p>
            <a:r>
              <a:rPr lang="en-US" sz="1100" dirty="0"/>
              <a:t>    HRESULT </a:t>
            </a:r>
            <a:r>
              <a:rPr lang="en-US" sz="1100" dirty="0" err="1"/>
              <a:t>hr</a:t>
            </a:r>
            <a:r>
              <a:rPr lang="en-US" sz="1100" dirty="0"/>
              <a:t> = S_OK;</a:t>
            </a:r>
          </a:p>
          <a:p>
            <a:endParaRPr lang="en-US" sz="1100" dirty="0"/>
          </a:p>
          <a:p>
            <a:r>
              <a:rPr lang="en-US" sz="1100" dirty="0"/>
              <a:t>    if (NULL == </a:t>
            </a:r>
            <a:r>
              <a:rPr lang="en-US" sz="1100" dirty="0" err="1"/>
              <a:t>ppCallControl</a:t>
            </a:r>
            <a:r>
              <a:rPr lang="en-US" sz="1100" dirty="0"/>
              <a:t>)</a:t>
            </a:r>
          </a:p>
          <a:p>
            <a:r>
              <a:rPr lang="en-US" sz="1100" dirty="0"/>
              <a:t>    {</a:t>
            </a:r>
          </a:p>
          <a:p>
            <a:r>
              <a:rPr lang="en-US" sz="1100" dirty="0"/>
              <a:t>        return E_POINTER;</a:t>
            </a:r>
          </a:p>
          <a:p>
            <a:r>
              <a:rPr lang="en-US" sz="1100" dirty="0"/>
              <a:t>    }</a:t>
            </a:r>
          </a:p>
          <a:p>
            <a:endParaRPr lang="en-US" sz="1100" dirty="0"/>
          </a:p>
          <a:p>
            <a:r>
              <a:rPr lang="en-US" sz="1100" dirty="0"/>
              <a:t>    </a:t>
            </a:r>
            <a:r>
              <a:rPr lang="en-US" sz="1100" dirty="0" err="1"/>
              <a:t>CHidCallControl</a:t>
            </a:r>
            <a:r>
              <a:rPr lang="en-US" sz="1100" dirty="0"/>
              <a:t> *</a:t>
            </a:r>
            <a:r>
              <a:rPr lang="en-US" sz="1100" dirty="0" err="1"/>
              <a:t>pCallControl</a:t>
            </a:r>
            <a:r>
              <a:rPr lang="en-US" sz="1100" dirty="0"/>
              <a:t> = new </a:t>
            </a:r>
            <a:r>
              <a:rPr lang="en-US" sz="1100" dirty="0" err="1"/>
              <a:t>CHidCallControl</a:t>
            </a:r>
            <a:r>
              <a:rPr lang="en-US" sz="1100" dirty="0"/>
              <a:t>(</a:t>
            </a:r>
            <a:r>
              <a:rPr lang="en-US" sz="1100" dirty="0" err="1"/>
              <a:t>pLog</a:t>
            </a:r>
            <a:r>
              <a:rPr lang="en-US" sz="1100" dirty="0"/>
              <a:t>, </a:t>
            </a:r>
            <a:r>
              <a:rPr lang="en-US" sz="1100" dirty="0" err="1"/>
              <a:t>pHfpTelephony</a:t>
            </a:r>
            <a:r>
              <a:rPr lang="en-US" sz="1100" dirty="0"/>
              <a:t>, </a:t>
            </a:r>
            <a:r>
              <a:rPr lang="en-US" sz="1100" dirty="0" err="1"/>
              <a:t>bStartReadReport</a:t>
            </a:r>
            <a:r>
              <a:rPr lang="en-US" sz="1100" dirty="0"/>
              <a:t>, </a:t>
            </a:r>
            <a:r>
              <a:rPr lang="en-US" sz="1100" dirty="0" err="1"/>
              <a:t>bStartHostAvailable</a:t>
            </a:r>
            <a:r>
              <a:rPr lang="en-US" sz="1100" dirty="0"/>
              <a:t>, </a:t>
            </a:r>
            <a:r>
              <a:rPr lang="en-US" sz="1100" dirty="0" err="1"/>
              <a:t>hr</a:t>
            </a:r>
            <a:r>
              <a:rPr lang="en-US" sz="1100" dirty="0"/>
              <a:t>);</a:t>
            </a:r>
          </a:p>
          <a:p>
            <a:r>
              <a:rPr lang="en-US" sz="1100" dirty="0"/>
              <a:t>    if (NULL == </a:t>
            </a:r>
            <a:r>
              <a:rPr lang="en-US" sz="1100" dirty="0" err="1"/>
              <a:t>pCallControl</a:t>
            </a:r>
            <a:r>
              <a:rPr lang="en-US" sz="1100" dirty="0"/>
              <a:t>)</a:t>
            </a:r>
          </a:p>
          <a:p>
            <a:r>
              <a:rPr lang="en-US" sz="1100" dirty="0"/>
              <a:t>    {</a:t>
            </a:r>
          </a:p>
          <a:p>
            <a:r>
              <a:rPr lang="en-US" sz="1100" dirty="0"/>
              <a:t>        return E_OUTOFMEMORY;</a:t>
            </a:r>
          </a:p>
          <a:p>
            <a:r>
              <a:rPr lang="en-US" sz="1100" dirty="0"/>
              <a:t>    }</a:t>
            </a:r>
          </a:p>
          <a:p>
            <a:endParaRPr lang="en-US" sz="1100" dirty="0"/>
          </a:p>
          <a:p>
            <a:r>
              <a:rPr lang="en-US" sz="1100" dirty="0"/>
              <a:t>    if (FAILED(</a:t>
            </a:r>
            <a:r>
              <a:rPr lang="en-US" sz="1100" dirty="0" err="1"/>
              <a:t>hr</a:t>
            </a:r>
            <a:r>
              <a:rPr lang="en-US" sz="1100" dirty="0"/>
              <a:t>))</a:t>
            </a:r>
          </a:p>
          <a:p>
            <a:r>
              <a:rPr lang="en-US" sz="1100" dirty="0"/>
              <a:t>    {</a:t>
            </a:r>
          </a:p>
          <a:p>
            <a:r>
              <a:rPr lang="en-US" sz="1100" dirty="0"/>
              <a:t>        delete </a:t>
            </a:r>
            <a:r>
              <a:rPr lang="en-US" sz="1100" dirty="0" err="1"/>
              <a:t>pCallControl</a:t>
            </a:r>
            <a:r>
              <a:rPr lang="en-US" sz="1100" dirty="0"/>
              <a:t>;</a:t>
            </a:r>
          </a:p>
          <a:p>
            <a:r>
              <a:rPr lang="en-US" sz="1100" dirty="0"/>
              <a:t>        FAIL(</a:t>
            </a:r>
            <a:r>
              <a:rPr lang="en-US" sz="1100" dirty="0" err="1"/>
              <a:t>pLog</a:t>
            </a:r>
            <a:r>
              <a:rPr lang="en-US" sz="1100" dirty="0"/>
              <a:t>, </a:t>
            </a:r>
            <a:r>
              <a:rPr lang="en-US" sz="1100" dirty="0" err="1"/>
              <a:t>L"Failed</a:t>
            </a:r>
            <a:r>
              <a:rPr lang="en-US" sz="1100" dirty="0"/>
              <a:t> </a:t>
            </a:r>
            <a:r>
              <a:rPr lang="en-US" sz="1100" dirty="0" err="1"/>
              <a:t>CHidCallControl</a:t>
            </a:r>
            <a:r>
              <a:rPr lang="en-US" sz="1100" dirty="0"/>
              <a:t>::</a:t>
            </a:r>
            <a:r>
              <a:rPr lang="en-US" sz="1100" dirty="0" err="1"/>
              <a:t>CHidCallControl</a:t>
            </a:r>
            <a:r>
              <a:rPr lang="en-US" sz="1100" dirty="0"/>
              <a:t> (</a:t>
            </a:r>
            <a:r>
              <a:rPr lang="en-US" sz="1100" dirty="0" err="1"/>
              <a:t>hr</a:t>
            </a:r>
            <a:r>
              <a:rPr lang="en-US" sz="1100" dirty="0"/>
              <a:t> = %s)", </a:t>
            </a:r>
            <a:r>
              <a:rPr lang="en-US" sz="1100" dirty="0" err="1"/>
              <a:t>GetHRString</a:t>
            </a:r>
            <a:r>
              <a:rPr lang="en-US" sz="1100" dirty="0"/>
              <a:t>(</a:t>
            </a:r>
            <a:r>
              <a:rPr lang="en-US" sz="1100" dirty="0" err="1"/>
              <a:t>hr</a:t>
            </a:r>
            <a:r>
              <a:rPr lang="en-US" sz="1100" dirty="0"/>
              <a:t>));</a:t>
            </a:r>
          </a:p>
          <a:p>
            <a:r>
              <a:rPr lang="en-US" sz="1100" dirty="0"/>
              <a:t>        return </a:t>
            </a:r>
            <a:r>
              <a:rPr lang="en-US" sz="1100" dirty="0" err="1"/>
              <a:t>hr</a:t>
            </a:r>
            <a:r>
              <a:rPr lang="en-US" sz="1100" dirty="0"/>
              <a:t>;</a:t>
            </a:r>
          </a:p>
          <a:p>
            <a:r>
              <a:rPr lang="en-US" sz="1100" dirty="0"/>
              <a:t>    }</a:t>
            </a:r>
          </a:p>
          <a:p>
            <a:r>
              <a:rPr lang="en-US" sz="1100" dirty="0"/>
              <a:t>    </a:t>
            </a:r>
          </a:p>
          <a:p>
            <a:r>
              <a:rPr lang="en-US" sz="1100" dirty="0"/>
              <a:t>    *</a:t>
            </a:r>
            <a:r>
              <a:rPr lang="en-US" sz="1100" dirty="0" err="1"/>
              <a:t>ppCallControl</a:t>
            </a:r>
            <a:r>
              <a:rPr lang="en-US" sz="1100" dirty="0"/>
              <a:t> = </a:t>
            </a:r>
            <a:r>
              <a:rPr lang="en-US" sz="1100" dirty="0" err="1"/>
              <a:t>pCallControl</a:t>
            </a:r>
            <a:r>
              <a:rPr lang="en-US" sz="1100" dirty="0"/>
              <a:t>; // ref count of </a:t>
            </a:r>
            <a:r>
              <a:rPr lang="en-US" sz="1100" dirty="0" err="1"/>
              <a:t>pCallControl</a:t>
            </a:r>
            <a:r>
              <a:rPr lang="en-US" sz="1100" dirty="0"/>
              <a:t> is already 1</a:t>
            </a:r>
          </a:p>
          <a:p>
            <a:endParaRPr lang="en-US" sz="1100" dirty="0"/>
          </a:p>
          <a:p>
            <a:r>
              <a:rPr lang="en-US" sz="1100" dirty="0"/>
              <a:t>    return </a:t>
            </a:r>
            <a:r>
              <a:rPr lang="en-US" sz="1100" dirty="0" err="1"/>
              <a:t>hr</a:t>
            </a:r>
            <a:r>
              <a:rPr lang="en-US" sz="1100" dirty="0"/>
              <a:t>;</a:t>
            </a:r>
          </a:p>
          <a:p>
            <a:r>
              <a:rPr lang="en-US" sz="1100" dirty="0"/>
              <a:t>}</a:t>
            </a:r>
          </a:p>
          <a:p>
            <a:endParaRPr lang="en-US" sz="1100" dirty="0"/>
          </a:p>
          <a:p>
            <a:endParaRPr lang="en-US" sz="1100" dirty="0"/>
          </a:p>
          <a:p>
            <a:r>
              <a:rPr lang="en-US" sz="1100" dirty="0"/>
              <a:t>    </a:t>
            </a:r>
          </a:p>
          <a:p>
            <a:r>
              <a:rPr lang="en-US" dirty="0" smtClean="0"/>
              <a:t>* Do not try this at home</a:t>
            </a:r>
            <a:endParaRPr lang="en-US" sz="1100" dirty="0" smtClean="0"/>
          </a:p>
        </p:txBody>
      </p:sp>
    </p:spTree>
    <p:extLst>
      <p:ext uri="{BB962C8B-B14F-4D97-AF65-F5344CB8AC3E}">
        <p14:creationId xmlns:p14="http://schemas.microsoft.com/office/powerpoint/2010/main" val="1530169883"/>
      </p:ext>
    </p:extLst>
  </p:cSld>
  <p:clrMapOvr>
    <a:masterClrMapping/>
  </p:clrMapOvr>
  <p:transition>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Control: The Old Way</a:t>
            </a:r>
            <a:endParaRPr lang="en-US" dirty="0"/>
          </a:p>
        </p:txBody>
      </p:sp>
      <p:sp>
        <p:nvSpPr>
          <p:cNvPr id="4" name="Text Placeholder 2"/>
          <p:cNvSpPr>
            <a:spLocks noGrp="1"/>
          </p:cNvSpPr>
          <p:nvPr>
            <p:ph type="body" sz="quarter" idx="10"/>
          </p:nvPr>
        </p:nvSpPr>
        <p:spPr>
          <a:xfrm>
            <a:off x="519112" y="854823"/>
            <a:ext cx="11149012" cy="5854735"/>
          </a:xfrm>
        </p:spPr>
        <p:txBody>
          <a:bodyPr/>
          <a:lstStyle/>
          <a:p>
            <a:r>
              <a:rPr lang="en-US" sz="1100" dirty="0"/>
              <a:t>HRESULT </a:t>
            </a:r>
            <a:r>
              <a:rPr lang="en-US" sz="1100" dirty="0" err="1"/>
              <a:t>CreateVoipAppWithHid</a:t>
            </a:r>
            <a:r>
              <a:rPr lang="en-US" sz="1100" dirty="0"/>
              <a:t>(</a:t>
            </a:r>
            <a:r>
              <a:rPr lang="en-US" sz="1100" dirty="0" err="1"/>
              <a:t>IBasicLog</a:t>
            </a:r>
            <a:r>
              <a:rPr lang="en-US" sz="1100" dirty="0"/>
              <a:t> *</a:t>
            </a:r>
            <a:r>
              <a:rPr lang="en-US" sz="1100" dirty="0" err="1"/>
              <a:t>pLog</a:t>
            </a:r>
            <a:r>
              <a:rPr lang="en-US" sz="1100" dirty="0"/>
              <a:t>, </a:t>
            </a:r>
            <a:r>
              <a:rPr lang="en-US" sz="1100" dirty="0" err="1"/>
              <a:t>ITestHidDevice</a:t>
            </a:r>
            <a:r>
              <a:rPr lang="en-US" sz="1100" dirty="0"/>
              <a:t> *</a:t>
            </a:r>
            <a:r>
              <a:rPr lang="en-US" sz="1100" dirty="0" err="1"/>
              <a:t>pHfpTelephony</a:t>
            </a:r>
            <a:r>
              <a:rPr lang="en-US" sz="1100" dirty="0"/>
              <a:t>, </a:t>
            </a:r>
            <a:r>
              <a:rPr lang="en-US" sz="1100" dirty="0" err="1"/>
              <a:t>IVoipApp</a:t>
            </a:r>
            <a:r>
              <a:rPr lang="en-US" sz="1100" dirty="0"/>
              <a:t> **</a:t>
            </a:r>
            <a:r>
              <a:rPr lang="en-US" sz="1100" dirty="0" err="1"/>
              <a:t>ppVoipApp</a:t>
            </a:r>
            <a:r>
              <a:rPr lang="en-US" sz="1100" dirty="0"/>
              <a:t>)</a:t>
            </a:r>
          </a:p>
          <a:p>
            <a:r>
              <a:rPr lang="en-US" sz="1100" dirty="0"/>
              <a:t>{</a:t>
            </a:r>
          </a:p>
          <a:p>
            <a:r>
              <a:rPr lang="en-US" sz="1100" dirty="0"/>
              <a:t>    HRESULT </a:t>
            </a:r>
            <a:r>
              <a:rPr lang="en-US" sz="1100" dirty="0" err="1"/>
              <a:t>hr</a:t>
            </a:r>
            <a:r>
              <a:rPr lang="en-US" sz="1100" dirty="0"/>
              <a:t> = S_OK;</a:t>
            </a:r>
          </a:p>
          <a:p>
            <a:endParaRPr lang="en-US" sz="1100" dirty="0"/>
          </a:p>
          <a:p>
            <a:r>
              <a:rPr lang="en-US" sz="1100" dirty="0"/>
              <a:t>    if (NULL == </a:t>
            </a:r>
            <a:r>
              <a:rPr lang="en-US" sz="1100" dirty="0" err="1"/>
              <a:t>ppVoipApp</a:t>
            </a:r>
            <a:r>
              <a:rPr lang="en-US" sz="1100" dirty="0"/>
              <a:t>)</a:t>
            </a:r>
          </a:p>
          <a:p>
            <a:r>
              <a:rPr lang="en-US" sz="1100" dirty="0"/>
              <a:t>    {</a:t>
            </a:r>
          </a:p>
          <a:p>
            <a:r>
              <a:rPr lang="en-US" sz="1100" dirty="0"/>
              <a:t>        return E_POINTER;</a:t>
            </a:r>
          </a:p>
          <a:p>
            <a:r>
              <a:rPr lang="en-US" sz="1100" dirty="0"/>
              <a:t>    }</a:t>
            </a:r>
          </a:p>
          <a:p>
            <a:endParaRPr lang="en-US" sz="1100" dirty="0"/>
          </a:p>
          <a:p>
            <a:r>
              <a:rPr lang="en-US" sz="1100" dirty="0"/>
              <a:t>    </a:t>
            </a:r>
            <a:r>
              <a:rPr lang="en-US" sz="1100" dirty="0" err="1"/>
              <a:t>CHidCallControl</a:t>
            </a:r>
            <a:r>
              <a:rPr lang="en-US" sz="1100" dirty="0"/>
              <a:t> *</a:t>
            </a:r>
            <a:r>
              <a:rPr lang="en-US" sz="1100" dirty="0" err="1"/>
              <a:t>pVoipApp</a:t>
            </a:r>
            <a:r>
              <a:rPr lang="en-US" sz="1100" dirty="0"/>
              <a:t> = new </a:t>
            </a:r>
            <a:r>
              <a:rPr lang="en-US" sz="1100" dirty="0" err="1"/>
              <a:t>CHidCallControl</a:t>
            </a:r>
            <a:r>
              <a:rPr lang="en-US" sz="1100" dirty="0"/>
              <a:t>(</a:t>
            </a:r>
            <a:r>
              <a:rPr lang="en-US" sz="1100" dirty="0" err="1"/>
              <a:t>pLog</a:t>
            </a:r>
            <a:r>
              <a:rPr lang="en-US" sz="1100" dirty="0"/>
              <a:t>, </a:t>
            </a:r>
            <a:r>
              <a:rPr lang="en-US" sz="1100" dirty="0" err="1"/>
              <a:t>pHfpTelephony</a:t>
            </a:r>
            <a:r>
              <a:rPr lang="en-US" sz="1100" dirty="0"/>
              <a:t>, true, true, </a:t>
            </a:r>
            <a:r>
              <a:rPr lang="en-US" sz="1100" dirty="0" err="1"/>
              <a:t>hr</a:t>
            </a:r>
            <a:r>
              <a:rPr lang="en-US" sz="1100" dirty="0"/>
              <a:t>);</a:t>
            </a:r>
          </a:p>
          <a:p>
            <a:r>
              <a:rPr lang="en-US" sz="1100" dirty="0"/>
              <a:t>    if (NULL == </a:t>
            </a:r>
            <a:r>
              <a:rPr lang="en-US" sz="1100" dirty="0" err="1"/>
              <a:t>pVoipApp</a:t>
            </a:r>
            <a:r>
              <a:rPr lang="en-US" sz="1100" dirty="0"/>
              <a:t>)</a:t>
            </a:r>
          </a:p>
          <a:p>
            <a:r>
              <a:rPr lang="en-US" sz="1100" dirty="0"/>
              <a:t>    {</a:t>
            </a:r>
          </a:p>
          <a:p>
            <a:r>
              <a:rPr lang="en-US" sz="1100" dirty="0"/>
              <a:t>        return E_OUTOFMEMORY;</a:t>
            </a:r>
          </a:p>
          <a:p>
            <a:r>
              <a:rPr lang="en-US" sz="1100" dirty="0"/>
              <a:t>    }</a:t>
            </a:r>
          </a:p>
          <a:p>
            <a:endParaRPr lang="en-US" sz="1100" dirty="0"/>
          </a:p>
          <a:p>
            <a:r>
              <a:rPr lang="en-US" sz="1100" dirty="0"/>
              <a:t>    if (FAILED(</a:t>
            </a:r>
            <a:r>
              <a:rPr lang="en-US" sz="1100" dirty="0" err="1"/>
              <a:t>hr</a:t>
            </a:r>
            <a:r>
              <a:rPr lang="en-US" sz="1100" dirty="0"/>
              <a:t>))</a:t>
            </a:r>
          </a:p>
          <a:p>
            <a:r>
              <a:rPr lang="en-US" sz="1100" dirty="0"/>
              <a:t>    {</a:t>
            </a:r>
          </a:p>
          <a:p>
            <a:r>
              <a:rPr lang="en-US" sz="1100" dirty="0"/>
              <a:t>        delete </a:t>
            </a:r>
            <a:r>
              <a:rPr lang="en-US" sz="1100" dirty="0" err="1"/>
              <a:t>pVoipApp</a:t>
            </a:r>
            <a:r>
              <a:rPr lang="en-US" sz="1100" dirty="0"/>
              <a:t>;</a:t>
            </a:r>
          </a:p>
          <a:p>
            <a:r>
              <a:rPr lang="en-US" sz="1100" dirty="0"/>
              <a:t>        FAIL(</a:t>
            </a:r>
            <a:r>
              <a:rPr lang="en-US" sz="1100" dirty="0" err="1"/>
              <a:t>pLog</a:t>
            </a:r>
            <a:r>
              <a:rPr lang="en-US" sz="1100" dirty="0"/>
              <a:t>, </a:t>
            </a:r>
            <a:r>
              <a:rPr lang="en-US" sz="1100" dirty="0" err="1"/>
              <a:t>L"Failed</a:t>
            </a:r>
            <a:r>
              <a:rPr lang="en-US" sz="1100" dirty="0"/>
              <a:t> </a:t>
            </a:r>
            <a:r>
              <a:rPr lang="en-US" sz="1100" dirty="0" err="1"/>
              <a:t>CHidCallControl</a:t>
            </a:r>
            <a:r>
              <a:rPr lang="en-US" sz="1100" dirty="0"/>
              <a:t>::</a:t>
            </a:r>
            <a:r>
              <a:rPr lang="en-US" sz="1100" dirty="0" err="1"/>
              <a:t>CHidCallControl</a:t>
            </a:r>
            <a:r>
              <a:rPr lang="en-US" sz="1100" dirty="0"/>
              <a:t> (</a:t>
            </a:r>
            <a:r>
              <a:rPr lang="en-US" sz="1100" dirty="0" err="1"/>
              <a:t>hr</a:t>
            </a:r>
            <a:r>
              <a:rPr lang="en-US" sz="1100" dirty="0"/>
              <a:t> = %s)", </a:t>
            </a:r>
            <a:r>
              <a:rPr lang="en-US" sz="1100" dirty="0" err="1"/>
              <a:t>GetHRString</a:t>
            </a:r>
            <a:r>
              <a:rPr lang="en-US" sz="1100" dirty="0"/>
              <a:t>(</a:t>
            </a:r>
            <a:r>
              <a:rPr lang="en-US" sz="1100" dirty="0" err="1"/>
              <a:t>hr</a:t>
            </a:r>
            <a:r>
              <a:rPr lang="en-US" sz="1100" dirty="0"/>
              <a:t>));</a:t>
            </a:r>
          </a:p>
          <a:p>
            <a:r>
              <a:rPr lang="en-US" sz="1100" dirty="0"/>
              <a:t>        return </a:t>
            </a:r>
            <a:r>
              <a:rPr lang="en-US" sz="1100" dirty="0" err="1"/>
              <a:t>hr</a:t>
            </a:r>
            <a:r>
              <a:rPr lang="en-US" sz="1100" dirty="0"/>
              <a:t>;</a:t>
            </a:r>
          </a:p>
          <a:p>
            <a:r>
              <a:rPr lang="en-US" sz="1100" dirty="0"/>
              <a:t>    }</a:t>
            </a:r>
          </a:p>
          <a:p>
            <a:r>
              <a:rPr lang="en-US" sz="1100" dirty="0"/>
              <a:t>    </a:t>
            </a:r>
          </a:p>
          <a:p>
            <a:r>
              <a:rPr lang="en-US" sz="1100" dirty="0"/>
              <a:t>    *</a:t>
            </a:r>
            <a:r>
              <a:rPr lang="en-US" sz="1100" dirty="0" err="1"/>
              <a:t>ppVoipApp</a:t>
            </a:r>
            <a:r>
              <a:rPr lang="en-US" sz="1100" dirty="0"/>
              <a:t> = </a:t>
            </a:r>
            <a:r>
              <a:rPr lang="en-US" sz="1100" dirty="0" err="1"/>
              <a:t>pVoipApp</a:t>
            </a:r>
            <a:r>
              <a:rPr lang="en-US" sz="1100" dirty="0"/>
              <a:t>; // ref count of </a:t>
            </a:r>
            <a:r>
              <a:rPr lang="en-US" sz="1100" dirty="0" err="1"/>
              <a:t>pCallControl</a:t>
            </a:r>
            <a:r>
              <a:rPr lang="en-US" sz="1100" dirty="0"/>
              <a:t> is already 1</a:t>
            </a:r>
          </a:p>
          <a:p>
            <a:endParaRPr lang="en-US" sz="1100" dirty="0"/>
          </a:p>
          <a:p>
            <a:r>
              <a:rPr lang="en-US" sz="1100" dirty="0"/>
              <a:t>    return </a:t>
            </a:r>
            <a:r>
              <a:rPr lang="en-US" sz="1100" dirty="0" err="1"/>
              <a:t>hr</a:t>
            </a:r>
            <a:r>
              <a:rPr lang="en-US" sz="1100" dirty="0"/>
              <a:t>;</a:t>
            </a:r>
          </a:p>
          <a:p>
            <a:r>
              <a:rPr lang="en-US" sz="1100" dirty="0"/>
              <a:t>}</a:t>
            </a:r>
          </a:p>
          <a:p>
            <a:endParaRPr lang="en-US" sz="1100" dirty="0"/>
          </a:p>
          <a:p>
            <a:r>
              <a:rPr lang="en-US" sz="1100" dirty="0"/>
              <a:t>DWORD WINAPI </a:t>
            </a:r>
            <a:r>
              <a:rPr lang="en-US" sz="1100" dirty="0" err="1"/>
              <a:t>CHidCallControl</a:t>
            </a:r>
            <a:r>
              <a:rPr lang="en-US" sz="1100" dirty="0"/>
              <a:t>::</a:t>
            </a:r>
            <a:r>
              <a:rPr lang="en-US" sz="1100" dirty="0" err="1"/>
              <a:t>HostAvailableThread</a:t>
            </a:r>
            <a:r>
              <a:rPr lang="en-US" sz="1100" dirty="0"/>
              <a:t>(LPVOID </a:t>
            </a:r>
            <a:r>
              <a:rPr lang="en-US" sz="1100" dirty="0" err="1"/>
              <a:t>pv</a:t>
            </a:r>
            <a:r>
              <a:rPr lang="en-US" sz="1100" dirty="0"/>
              <a:t>)</a:t>
            </a:r>
          </a:p>
          <a:p>
            <a:r>
              <a:rPr lang="en-US" sz="1100" dirty="0"/>
              <a:t>{</a:t>
            </a:r>
          </a:p>
          <a:p>
            <a:r>
              <a:rPr lang="en-US" sz="1100" dirty="0"/>
              <a:t>    </a:t>
            </a:r>
            <a:r>
              <a:rPr lang="en-US" sz="1100" dirty="0" err="1"/>
              <a:t>CLogFunctionCallTime</a:t>
            </a:r>
            <a:r>
              <a:rPr lang="en-US" sz="1100" dirty="0"/>
              <a:t> </a:t>
            </a:r>
            <a:r>
              <a:rPr lang="en-US" sz="1100" dirty="0" err="1"/>
              <a:t>logCallTime</a:t>
            </a:r>
            <a:r>
              <a:rPr lang="en-US" sz="1100" dirty="0"/>
              <a:t>(((</a:t>
            </a:r>
            <a:r>
              <a:rPr lang="en-US" sz="1100" dirty="0" err="1"/>
              <a:t>CHidCallControl</a:t>
            </a:r>
            <a:r>
              <a:rPr lang="en-US" sz="1100" dirty="0"/>
              <a:t>*)</a:t>
            </a:r>
            <a:r>
              <a:rPr lang="en-US" sz="1100" dirty="0" err="1"/>
              <a:t>pv</a:t>
            </a:r>
            <a:r>
              <a:rPr lang="en-US" sz="1100" dirty="0"/>
              <a:t>)-&gt;</a:t>
            </a:r>
            <a:r>
              <a:rPr lang="en-US" sz="1100" dirty="0" err="1"/>
              <a:t>m_pLog</a:t>
            </a:r>
            <a:r>
              <a:rPr lang="en-US" sz="1100" dirty="0"/>
              <a:t>, </a:t>
            </a:r>
            <a:r>
              <a:rPr lang="en-US" sz="1100" dirty="0" err="1"/>
              <a:t>L"CHidCallControl</a:t>
            </a:r>
            <a:r>
              <a:rPr lang="en-US" sz="1100" dirty="0"/>
              <a:t>::</a:t>
            </a:r>
            <a:r>
              <a:rPr lang="en-US" sz="1100" dirty="0" err="1"/>
              <a:t>HostAvailableThread</a:t>
            </a:r>
            <a:r>
              <a:rPr lang="en-US" sz="1100" dirty="0"/>
              <a:t>");</a:t>
            </a:r>
          </a:p>
          <a:p>
            <a:r>
              <a:rPr lang="en-US" sz="1100" dirty="0"/>
              <a:t>    static </a:t>
            </a:r>
            <a:r>
              <a:rPr lang="en-US" sz="1100" dirty="0" err="1"/>
              <a:t>const</a:t>
            </a:r>
            <a:r>
              <a:rPr lang="en-US" sz="1100" dirty="0"/>
              <a:t> UINT MAX_WAIT = 3000; //sends Host Available about every 3 seconds to keep the state alive for AG. This is spec'd.</a:t>
            </a:r>
          </a:p>
          <a:p>
            <a:r>
              <a:rPr lang="en-US" sz="1100" dirty="0"/>
              <a:t>    </a:t>
            </a:r>
          </a:p>
          <a:p>
            <a:endParaRPr lang="en-US" sz="1100" dirty="0" smtClean="0"/>
          </a:p>
        </p:txBody>
      </p:sp>
    </p:spTree>
    <p:extLst>
      <p:ext uri="{BB962C8B-B14F-4D97-AF65-F5344CB8AC3E}">
        <p14:creationId xmlns:p14="http://schemas.microsoft.com/office/powerpoint/2010/main" val="371407807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Control: The Old Way</a:t>
            </a:r>
            <a:endParaRPr lang="en-US" dirty="0"/>
          </a:p>
        </p:txBody>
      </p:sp>
      <p:sp>
        <p:nvSpPr>
          <p:cNvPr id="3" name="Text Placeholder 2"/>
          <p:cNvSpPr>
            <a:spLocks noGrp="1"/>
          </p:cNvSpPr>
          <p:nvPr>
            <p:ph type="body" sz="quarter" idx="10"/>
          </p:nvPr>
        </p:nvSpPr>
        <p:spPr>
          <a:xfrm>
            <a:off x="519115" y="854823"/>
            <a:ext cx="11149012" cy="6003177"/>
          </a:xfrm>
        </p:spPr>
        <p:txBody>
          <a:bodyPr/>
          <a:lstStyle/>
          <a:p>
            <a:r>
              <a:rPr lang="en-US" sz="1100" dirty="0"/>
              <a:t>HRESULT </a:t>
            </a:r>
            <a:r>
              <a:rPr lang="en-US" sz="1100" dirty="0" err="1"/>
              <a:t>hr</a:t>
            </a:r>
            <a:r>
              <a:rPr lang="en-US" sz="1100" dirty="0"/>
              <a:t> = S_OK;</a:t>
            </a:r>
          </a:p>
          <a:p>
            <a:r>
              <a:rPr lang="en-US" sz="1100" dirty="0"/>
              <a:t>    if (NULL == </a:t>
            </a:r>
            <a:r>
              <a:rPr lang="en-US" sz="1100" dirty="0" err="1"/>
              <a:t>pv</a:t>
            </a:r>
            <a:r>
              <a:rPr lang="en-US" sz="1100" dirty="0"/>
              <a:t>) { return FALSE; }</a:t>
            </a:r>
          </a:p>
          <a:p>
            <a:r>
              <a:rPr lang="en-US" sz="1100" dirty="0"/>
              <a:t>    </a:t>
            </a:r>
          </a:p>
          <a:p>
            <a:r>
              <a:rPr lang="en-US" sz="1100" dirty="0"/>
              <a:t>    </a:t>
            </a:r>
            <a:r>
              <a:rPr lang="en-US" sz="1100" dirty="0" err="1"/>
              <a:t>CHidCallControl</a:t>
            </a:r>
            <a:r>
              <a:rPr lang="en-US" sz="1100" dirty="0"/>
              <a:t> *</a:t>
            </a:r>
            <a:r>
              <a:rPr lang="en-US" sz="1100" dirty="0" err="1"/>
              <a:t>pCallControl</a:t>
            </a:r>
            <a:r>
              <a:rPr lang="en-US" sz="1100" dirty="0"/>
              <a:t> = (</a:t>
            </a:r>
            <a:r>
              <a:rPr lang="en-US" sz="1100" dirty="0" err="1"/>
              <a:t>CHidCallControl</a:t>
            </a:r>
            <a:r>
              <a:rPr lang="en-US" sz="1100" dirty="0"/>
              <a:t>*)</a:t>
            </a:r>
            <a:r>
              <a:rPr lang="en-US" sz="1100" dirty="0" err="1"/>
              <a:t>pv</a:t>
            </a:r>
            <a:r>
              <a:rPr lang="en-US" sz="1100" dirty="0"/>
              <a:t>;</a:t>
            </a:r>
          </a:p>
          <a:p>
            <a:r>
              <a:rPr lang="en-US" sz="1100" dirty="0"/>
              <a:t>    </a:t>
            </a:r>
            <a:r>
              <a:rPr lang="en-US" sz="1100" dirty="0" err="1"/>
              <a:t>CComPtr</a:t>
            </a:r>
            <a:r>
              <a:rPr lang="en-US" sz="1100" dirty="0"/>
              <a:t>&lt;</a:t>
            </a:r>
            <a:r>
              <a:rPr lang="en-US" sz="1100" dirty="0" err="1"/>
              <a:t>IBasicLog</a:t>
            </a:r>
            <a:r>
              <a:rPr lang="en-US" sz="1100" dirty="0"/>
              <a:t>&gt; </a:t>
            </a:r>
            <a:r>
              <a:rPr lang="en-US" sz="1100" dirty="0" err="1"/>
              <a:t>pLog</a:t>
            </a:r>
            <a:r>
              <a:rPr lang="en-US" sz="1100" dirty="0"/>
              <a:t> = </a:t>
            </a:r>
            <a:r>
              <a:rPr lang="en-US" sz="1100" dirty="0" err="1"/>
              <a:t>pCallControl</a:t>
            </a:r>
            <a:r>
              <a:rPr lang="en-US" sz="1100" dirty="0"/>
              <a:t>-&gt;</a:t>
            </a:r>
            <a:r>
              <a:rPr lang="en-US" sz="1100" dirty="0" err="1"/>
              <a:t>m_pLog</a:t>
            </a:r>
            <a:r>
              <a:rPr lang="en-US" sz="1100" dirty="0"/>
              <a:t>;</a:t>
            </a:r>
          </a:p>
          <a:p>
            <a:r>
              <a:rPr lang="en-US" sz="1100" dirty="0"/>
              <a:t>    </a:t>
            </a:r>
            <a:r>
              <a:rPr lang="en-US" sz="1100" dirty="0" err="1"/>
              <a:t>CComPtr</a:t>
            </a:r>
            <a:r>
              <a:rPr lang="en-US" sz="1100" dirty="0"/>
              <a:t>&lt;</a:t>
            </a:r>
            <a:r>
              <a:rPr lang="en-US" sz="1100" dirty="0" err="1"/>
              <a:t>ITestHidDevice</a:t>
            </a:r>
            <a:r>
              <a:rPr lang="en-US" sz="1100" dirty="0"/>
              <a:t>&gt; </a:t>
            </a:r>
            <a:r>
              <a:rPr lang="en-US" sz="1100" dirty="0" err="1"/>
              <a:t>pHfpTelephony</a:t>
            </a:r>
            <a:r>
              <a:rPr lang="en-US" sz="1100" dirty="0"/>
              <a:t> = </a:t>
            </a:r>
            <a:r>
              <a:rPr lang="en-US" sz="1100" dirty="0" err="1"/>
              <a:t>pCallControl</a:t>
            </a:r>
            <a:r>
              <a:rPr lang="en-US" sz="1100" dirty="0"/>
              <a:t>-&gt;</a:t>
            </a:r>
            <a:r>
              <a:rPr lang="en-US" sz="1100" dirty="0" err="1"/>
              <a:t>m_pHfpTelephony</a:t>
            </a:r>
            <a:r>
              <a:rPr lang="en-US" sz="1100" dirty="0"/>
              <a:t>;</a:t>
            </a:r>
          </a:p>
          <a:p>
            <a:r>
              <a:rPr lang="en-US" sz="1100" dirty="0"/>
              <a:t>    </a:t>
            </a:r>
            <a:r>
              <a:rPr lang="en-US" sz="1100" dirty="0" err="1"/>
              <a:t>pCallControl</a:t>
            </a:r>
            <a:r>
              <a:rPr lang="en-US" sz="1100" dirty="0"/>
              <a:t>-&gt;</a:t>
            </a:r>
            <a:r>
              <a:rPr lang="en-US" sz="1100" dirty="0" err="1"/>
              <a:t>m_bHostAvailableSent</a:t>
            </a:r>
            <a:r>
              <a:rPr lang="en-US" sz="1100" dirty="0"/>
              <a:t> = false;</a:t>
            </a:r>
          </a:p>
          <a:p>
            <a:r>
              <a:rPr lang="en-US" sz="1100" dirty="0"/>
              <a:t>    </a:t>
            </a:r>
          </a:p>
          <a:p>
            <a:r>
              <a:rPr lang="en-US" sz="1100" dirty="0"/>
              <a:t>    </a:t>
            </a:r>
            <a:r>
              <a:rPr lang="en-US" sz="1100" dirty="0" err="1"/>
              <a:t>CHidOutputReport</a:t>
            </a:r>
            <a:r>
              <a:rPr lang="en-US" sz="1100" dirty="0"/>
              <a:t> ha</a:t>
            </a:r>
          </a:p>
          <a:p>
            <a:r>
              <a:rPr lang="en-US" sz="1100" dirty="0"/>
              <a:t>    (</a:t>
            </a:r>
          </a:p>
          <a:p>
            <a:r>
              <a:rPr lang="en-US" sz="1100" dirty="0"/>
              <a:t>        </a:t>
            </a:r>
            <a:r>
              <a:rPr lang="en-US" sz="1100" dirty="0" err="1"/>
              <a:t>pLog</a:t>
            </a:r>
            <a:r>
              <a:rPr lang="en-US" sz="1100" dirty="0"/>
              <a:t>, </a:t>
            </a:r>
          </a:p>
          <a:p>
            <a:r>
              <a:rPr lang="en-US" sz="1100" dirty="0"/>
              <a:t>        </a:t>
            </a:r>
            <a:r>
              <a:rPr lang="en-US" sz="1100" dirty="0" err="1"/>
              <a:t>pHfpTelephony</a:t>
            </a:r>
            <a:r>
              <a:rPr lang="en-US" sz="1100" dirty="0"/>
              <a:t>, </a:t>
            </a:r>
          </a:p>
          <a:p>
            <a:r>
              <a:rPr lang="en-US" sz="1100" dirty="0"/>
              <a:t>        TELEPHONY_PAGE, </a:t>
            </a:r>
          </a:p>
          <a:p>
            <a:r>
              <a:rPr lang="en-US" sz="1100" dirty="0"/>
              <a:t>        TELEPHONY_HEADSET, </a:t>
            </a:r>
          </a:p>
          <a:p>
            <a:r>
              <a:rPr lang="en-US" sz="1100" dirty="0"/>
              <a:t>        TELEPHONY_PAGE, </a:t>
            </a:r>
          </a:p>
          <a:p>
            <a:r>
              <a:rPr lang="en-US" sz="1100" dirty="0"/>
              <a:t>        TELEPHONY_HOST_AVAILABLE,</a:t>
            </a:r>
          </a:p>
          <a:p>
            <a:r>
              <a:rPr lang="en-US" sz="1100" dirty="0"/>
              <a:t>        </a:t>
            </a:r>
            <a:r>
              <a:rPr lang="en-US" sz="1100" dirty="0" err="1"/>
              <a:t>hr</a:t>
            </a:r>
            <a:endParaRPr lang="en-US" sz="1100" dirty="0"/>
          </a:p>
          <a:p>
            <a:r>
              <a:rPr lang="en-US" sz="1100" dirty="0"/>
              <a:t>    ); </a:t>
            </a:r>
          </a:p>
          <a:p>
            <a:r>
              <a:rPr lang="en-US" sz="1100" dirty="0"/>
              <a:t>    IF_FAILED_RETURN(</a:t>
            </a:r>
            <a:r>
              <a:rPr lang="en-US" sz="1100" dirty="0" err="1"/>
              <a:t>pLog</a:t>
            </a:r>
            <a:r>
              <a:rPr lang="en-US" sz="1100" dirty="0"/>
              <a:t>, </a:t>
            </a:r>
            <a:r>
              <a:rPr lang="en-US" sz="1100" dirty="0" err="1"/>
              <a:t>hr</a:t>
            </a:r>
            <a:r>
              <a:rPr lang="en-US" sz="1100" dirty="0"/>
              <a:t>, </a:t>
            </a:r>
            <a:r>
              <a:rPr lang="en-US" sz="1100" dirty="0" err="1"/>
              <a:t>L"Failed</a:t>
            </a:r>
            <a:r>
              <a:rPr lang="en-US" sz="1100" dirty="0"/>
              <a:t> </a:t>
            </a:r>
            <a:r>
              <a:rPr lang="en-US" sz="1100" dirty="0" err="1"/>
              <a:t>CHidOutputReport</a:t>
            </a:r>
            <a:r>
              <a:rPr lang="en-US" sz="1100" dirty="0"/>
              <a:t>::</a:t>
            </a:r>
            <a:r>
              <a:rPr lang="en-US" sz="1100" dirty="0" err="1"/>
              <a:t>CHidOutputReport</a:t>
            </a:r>
            <a:r>
              <a:rPr lang="en-US" sz="1100" dirty="0"/>
              <a:t>", FALSE);</a:t>
            </a:r>
          </a:p>
          <a:p>
            <a:r>
              <a:rPr lang="en-US" sz="1100" dirty="0"/>
              <a:t>    </a:t>
            </a:r>
          </a:p>
          <a:p>
            <a:r>
              <a:rPr lang="en-US" sz="1100" dirty="0"/>
              <a:t>    // this is an auto-reset event. </a:t>
            </a:r>
          </a:p>
          <a:p>
            <a:r>
              <a:rPr lang="en-US" sz="1100" dirty="0"/>
              <a:t>    // Don't use this in overlapped </a:t>
            </a:r>
            <a:r>
              <a:rPr lang="en-US" sz="1100" dirty="0" err="1"/>
              <a:t>struct</a:t>
            </a:r>
            <a:r>
              <a:rPr lang="en-US" sz="1100" dirty="0"/>
              <a:t> if you have a wait between IO operation (</a:t>
            </a:r>
            <a:r>
              <a:rPr lang="en-US" sz="1100" dirty="0" err="1"/>
              <a:t>WriteFile</a:t>
            </a:r>
            <a:r>
              <a:rPr lang="en-US" sz="1100" dirty="0"/>
              <a:t>) and </a:t>
            </a:r>
            <a:r>
              <a:rPr lang="en-US" sz="1100" dirty="0" err="1"/>
              <a:t>GetOverlappedResult</a:t>
            </a:r>
            <a:r>
              <a:rPr lang="en-US" sz="1100" dirty="0"/>
              <a:t>.</a:t>
            </a:r>
          </a:p>
          <a:p>
            <a:r>
              <a:rPr lang="en-US" sz="1100" dirty="0"/>
              <a:t>    </a:t>
            </a:r>
            <a:r>
              <a:rPr lang="en-US" sz="1100" dirty="0" err="1"/>
              <a:t>CAutoHandle</a:t>
            </a:r>
            <a:r>
              <a:rPr lang="en-US" sz="1100" dirty="0"/>
              <a:t> </a:t>
            </a:r>
            <a:r>
              <a:rPr lang="en-US" sz="1100" dirty="0" err="1"/>
              <a:t>hWriteComplete</a:t>
            </a:r>
            <a:r>
              <a:rPr lang="en-US" sz="1100" dirty="0"/>
              <a:t>(</a:t>
            </a:r>
            <a:r>
              <a:rPr lang="en-US" sz="1100" dirty="0" err="1"/>
              <a:t>CreateEvent</a:t>
            </a:r>
            <a:r>
              <a:rPr lang="en-US" sz="1100" dirty="0"/>
              <a:t>(NULL, FALSE, FALSE, NULL));</a:t>
            </a:r>
          </a:p>
          <a:p>
            <a:r>
              <a:rPr lang="en-US" sz="1100" dirty="0"/>
              <a:t>    if (NULL == </a:t>
            </a:r>
            <a:r>
              <a:rPr lang="en-US" sz="1100" dirty="0" err="1"/>
              <a:t>hWriteComplete</a:t>
            </a:r>
            <a:r>
              <a:rPr lang="en-US" sz="1100" dirty="0"/>
              <a:t>)</a:t>
            </a:r>
          </a:p>
          <a:p>
            <a:r>
              <a:rPr lang="en-US" sz="1100" dirty="0"/>
              <a:t>    {</a:t>
            </a:r>
          </a:p>
          <a:p>
            <a:r>
              <a:rPr lang="en-US" sz="1100" dirty="0"/>
              <a:t>        </a:t>
            </a:r>
            <a:r>
              <a:rPr lang="en-US" sz="1100" dirty="0" err="1"/>
              <a:t>hr</a:t>
            </a:r>
            <a:r>
              <a:rPr lang="en-US" sz="1100" dirty="0"/>
              <a:t> = HRESULT_FROM_WIN32(</a:t>
            </a:r>
            <a:r>
              <a:rPr lang="en-US" sz="1100" dirty="0" err="1"/>
              <a:t>GetLastError</a:t>
            </a:r>
            <a:r>
              <a:rPr lang="en-US" sz="1100" dirty="0"/>
              <a:t>());</a:t>
            </a:r>
          </a:p>
          <a:p>
            <a:r>
              <a:rPr lang="en-US" sz="1100" dirty="0"/>
              <a:t>        IF_FAILED_RETURN(</a:t>
            </a:r>
            <a:r>
              <a:rPr lang="en-US" sz="1100" dirty="0" err="1"/>
              <a:t>pLog</a:t>
            </a:r>
            <a:r>
              <a:rPr lang="en-US" sz="1100" dirty="0"/>
              <a:t>, </a:t>
            </a:r>
            <a:r>
              <a:rPr lang="en-US" sz="1100" dirty="0" err="1"/>
              <a:t>hr</a:t>
            </a:r>
            <a:r>
              <a:rPr lang="en-US" sz="1100" dirty="0"/>
              <a:t>, </a:t>
            </a:r>
            <a:r>
              <a:rPr lang="en-US" sz="1100" dirty="0" err="1"/>
              <a:t>L"Failed</a:t>
            </a:r>
            <a:r>
              <a:rPr lang="en-US" sz="1100" dirty="0"/>
              <a:t> </a:t>
            </a:r>
            <a:r>
              <a:rPr lang="en-US" sz="1100" dirty="0" err="1"/>
              <a:t>CreateEvent</a:t>
            </a:r>
            <a:r>
              <a:rPr lang="en-US" sz="1100" dirty="0"/>
              <a:t>", FALSE);</a:t>
            </a:r>
          </a:p>
          <a:p>
            <a:r>
              <a:rPr lang="en-US" sz="1100" dirty="0"/>
              <a:t>    }</a:t>
            </a:r>
          </a:p>
          <a:p>
            <a:endParaRPr lang="en-US" sz="1100" dirty="0"/>
          </a:p>
          <a:p>
            <a:r>
              <a:rPr lang="en-US" sz="1100" dirty="0"/>
              <a:t>    </a:t>
            </a:r>
            <a:r>
              <a:rPr lang="en-US" sz="1100" dirty="0" err="1"/>
              <a:t>CAutoHandle</a:t>
            </a:r>
            <a:r>
              <a:rPr lang="en-US" sz="1100" dirty="0"/>
              <a:t> </a:t>
            </a:r>
            <a:r>
              <a:rPr lang="en-US" sz="1100" dirty="0" err="1"/>
              <a:t>hTelephony</a:t>
            </a:r>
            <a:r>
              <a:rPr lang="en-US" sz="1100" dirty="0"/>
              <a:t>;</a:t>
            </a:r>
          </a:p>
          <a:p>
            <a:r>
              <a:rPr lang="en-US" sz="1100" dirty="0"/>
              <a:t>    </a:t>
            </a:r>
            <a:r>
              <a:rPr lang="en-US" sz="1100" dirty="0" err="1"/>
              <a:t>hr</a:t>
            </a:r>
            <a:r>
              <a:rPr lang="en-US" sz="1100" dirty="0"/>
              <a:t> = </a:t>
            </a:r>
            <a:r>
              <a:rPr lang="en-US" sz="1100" dirty="0" err="1"/>
              <a:t>pHfpTelephony</a:t>
            </a:r>
            <a:r>
              <a:rPr lang="en-US" sz="1100" dirty="0"/>
              <a:t>-&gt;</a:t>
            </a:r>
            <a:r>
              <a:rPr lang="en-US" sz="1100" dirty="0" err="1"/>
              <a:t>GetHidDeviceHandle</a:t>
            </a:r>
            <a:r>
              <a:rPr lang="en-US" sz="1100" dirty="0"/>
              <a:t>(&amp;</a:t>
            </a:r>
            <a:r>
              <a:rPr lang="en-US" sz="1100" dirty="0" err="1"/>
              <a:t>hTelephony</a:t>
            </a:r>
            <a:r>
              <a:rPr lang="en-US" sz="1100" dirty="0"/>
              <a:t>);</a:t>
            </a:r>
          </a:p>
          <a:p>
            <a:r>
              <a:rPr lang="en-US" sz="1100" dirty="0"/>
              <a:t>    IF_FAILED_RETURN(</a:t>
            </a:r>
            <a:r>
              <a:rPr lang="en-US" sz="1100" dirty="0" err="1"/>
              <a:t>pLog</a:t>
            </a:r>
            <a:r>
              <a:rPr lang="en-US" sz="1100" dirty="0"/>
              <a:t>, </a:t>
            </a:r>
            <a:r>
              <a:rPr lang="en-US" sz="1100" dirty="0" err="1"/>
              <a:t>hr</a:t>
            </a:r>
            <a:r>
              <a:rPr lang="en-US" sz="1100" dirty="0"/>
              <a:t>, </a:t>
            </a:r>
            <a:r>
              <a:rPr lang="en-US" sz="1100" dirty="0" err="1"/>
              <a:t>L"Failed</a:t>
            </a:r>
            <a:r>
              <a:rPr lang="en-US" sz="1100" dirty="0"/>
              <a:t> </a:t>
            </a:r>
            <a:r>
              <a:rPr lang="en-US" sz="1100" dirty="0" err="1"/>
              <a:t>GetHidDeviceHandle</a:t>
            </a:r>
            <a:r>
              <a:rPr lang="en-US" sz="1100" dirty="0"/>
              <a:t>", FALSE);</a:t>
            </a:r>
          </a:p>
          <a:p>
            <a:r>
              <a:rPr lang="en-US" sz="1100" dirty="0"/>
              <a:t>    </a:t>
            </a:r>
          </a:p>
        </p:txBody>
      </p:sp>
    </p:spTree>
    <p:extLst>
      <p:ext uri="{BB962C8B-B14F-4D97-AF65-F5344CB8AC3E}">
        <p14:creationId xmlns:p14="http://schemas.microsoft.com/office/powerpoint/2010/main" val="96777357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19112" y="228601"/>
            <a:ext cx="11149013" cy="609398"/>
          </a:xfrm>
        </p:spPr>
        <p:txBody>
          <a:bodyPr/>
          <a:lstStyle/>
          <a:p>
            <a:r>
              <a:rPr lang="en-US" dirty="0" smtClean="0"/>
              <a:t>Call Control: The Old Way</a:t>
            </a:r>
            <a:endParaRPr lang="en-US" dirty="0"/>
          </a:p>
        </p:txBody>
      </p:sp>
      <p:sp>
        <p:nvSpPr>
          <p:cNvPr id="8" name="Text Placeholder 4"/>
          <p:cNvSpPr>
            <a:spLocks noGrp="1"/>
          </p:cNvSpPr>
          <p:nvPr>
            <p:ph type="body" sz="quarter" idx="10"/>
          </p:nvPr>
        </p:nvSpPr>
        <p:spPr>
          <a:xfrm>
            <a:off x="412237" y="914200"/>
            <a:ext cx="11149012" cy="5924699"/>
          </a:xfrm>
        </p:spPr>
        <p:txBody>
          <a:bodyPr/>
          <a:lstStyle/>
          <a:p>
            <a:r>
              <a:rPr lang="en-US" sz="1100" dirty="0"/>
              <a:t>OVERLAPPED </a:t>
            </a:r>
            <a:r>
              <a:rPr lang="en-US" sz="1100" dirty="0" err="1"/>
              <a:t>overlapWrite</a:t>
            </a:r>
            <a:r>
              <a:rPr lang="en-US" sz="1100" dirty="0"/>
              <a:t>;</a:t>
            </a:r>
          </a:p>
          <a:p>
            <a:r>
              <a:rPr lang="en-US" sz="1100" dirty="0"/>
              <a:t>    DWORD </a:t>
            </a:r>
            <a:r>
              <a:rPr lang="en-US" sz="1100" dirty="0" err="1"/>
              <a:t>dwWait</a:t>
            </a:r>
            <a:r>
              <a:rPr lang="en-US" sz="1100" dirty="0"/>
              <a:t> = WAIT_FAILED;</a:t>
            </a:r>
          </a:p>
          <a:p>
            <a:r>
              <a:rPr lang="en-US" sz="1100" dirty="0"/>
              <a:t>    //UINT </a:t>
            </a:r>
            <a:r>
              <a:rPr lang="en-US" sz="1100" dirty="0" err="1"/>
              <a:t>idxLoop</a:t>
            </a:r>
            <a:r>
              <a:rPr lang="en-US" sz="1100" dirty="0"/>
              <a:t> = 0;</a:t>
            </a:r>
          </a:p>
          <a:p>
            <a:r>
              <a:rPr lang="en-US" sz="1100" dirty="0"/>
              <a:t>    do</a:t>
            </a:r>
          </a:p>
          <a:p>
            <a:r>
              <a:rPr lang="en-US" sz="1100" dirty="0"/>
              <a:t>    {  </a:t>
            </a:r>
          </a:p>
          <a:p>
            <a:r>
              <a:rPr lang="en-US" sz="1100" dirty="0"/>
              <a:t>        </a:t>
            </a:r>
            <a:r>
              <a:rPr lang="en-US" sz="1100" dirty="0" err="1"/>
              <a:t>ZeroMemory</a:t>
            </a:r>
            <a:r>
              <a:rPr lang="en-US" sz="1100" dirty="0"/>
              <a:t>(&amp;</a:t>
            </a:r>
            <a:r>
              <a:rPr lang="en-US" sz="1100" dirty="0" err="1"/>
              <a:t>overlapWrite</a:t>
            </a:r>
            <a:r>
              <a:rPr lang="en-US" sz="1100" dirty="0"/>
              <a:t>, </a:t>
            </a:r>
            <a:r>
              <a:rPr lang="en-US" sz="1100" dirty="0" err="1"/>
              <a:t>sizeof</a:t>
            </a:r>
            <a:r>
              <a:rPr lang="en-US" sz="1100" dirty="0"/>
              <a:t>(OVERLAPPED));</a:t>
            </a:r>
          </a:p>
          <a:p>
            <a:r>
              <a:rPr lang="en-US" sz="1100" dirty="0"/>
              <a:t>        </a:t>
            </a:r>
            <a:r>
              <a:rPr lang="en-US" sz="1100" dirty="0" err="1"/>
              <a:t>overlapWrite.hEvent</a:t>
            </a:r>
            <a:r>
              <a:rPr lang="en-US" sz="1100" dirty="0"/>
              <a:t> = </a:t>
            </a:r>
            <a:r>
              <a:rPr lang="en-US" sz="1100" dirty="0" err="1"/>
              <a:t>hWriteComplete</a:t>
            </a:r>
            <a:r>
              <a:rPr lang="en-US" sz="1100" dirty="0"/>
              <a:t>;</a:t>
            </a:r>
          </a:p>
          <a:p>
            <a:r>
              <a:rPr lang="en-US" sz="1100" dirty="0"/>
              <a:t>        </a:t>
            </a:r>
          </a:p>
          <a:p>
            <a:r>
              <a:rPr lang="en-US" sz="1100" dirty="0"/>
              <a:t>        </a:t>
            </a:r>
            <a:r>
              <a:rPr lang="en-US" sz="1100" dirty="0" err="1"/>
              <a:t>hr</a:t>
            </a:r>
            <a:r>
              <a:rPr lang="en-US" sz="1100" dirty="0"/>
              <a:t> = </a:t>
            </a:r>
            <a:r>
              <a:rPr lang="en-US" sz="1100" dirty="0" err="1"/>
              <a:t>ha.SetData</a:t>
            </a:r>
            <a:r>
              <a:rPr lang="en-US" sz="1100" dirty="0"/>
              <a:t>(true);</a:t>
            </a:r>
          </a:p>
          <a:p>
            <a:r>
              <a:rPr lang="en-US" sz="1100" dirty="0"/>
              <a:t>        IF_FAILED_RETURN(</a:t>
            </a:r>
            <a:r>
              <a:rPr lang="en-US" sz="1100" dirty="0" err="1"/>
              <a:t>pLog</a:t>
            </a:r>
            <a:r>
              <a:rPr lang="en-US" sz="1100" dirty="0"/>
              <a:t>, </a:t>
            </a:r>
            <a:r>
              <a:rPr lang="en-US" sz="1100" dirty="0" err="1"/>
              <a:t>hr</a:t>
            </a:r>
            <a:r>
              <a:rPr lang="en-US" sz="1100" dirty="0"/>
              <a:t>, </a:t>
            </a:r>
            <a:r>
              <a:rPr lang="en-US" sz="1100" dirty="0" err="1"/>
              <a:t>L"Failed</a:t>
            </a:r>
            <a:r>
              <a:rPr lang="en-US" sz="1100" dirty="0"/>
              <a:t> </a:t>
            </a:r>
            <a:r>
              <a:rPr lang="en-US" sz="1100" dirty="0" err="1"/>
              <a:t>CHidOutputReport</a:t>
            </a:r>
            <a:r>
              <a:rPr lang="en-US" sz="1100" dirty="0"/>
              <a:t>::</a:t>
            </a:r>
            <a:r>
              <a:rPr lang="en-US" sz="1100" dirty="0" err="1"/>
              <a:t>SetData</a:t>
            </a:r>
            <a:r>
              <a:rPr lang="en-US" sz="1100" dirty="0"/>
              <a:t>(true)", FALSE);</a:t>
            </a:r>
          </a:p>
          <a:p>
            <a:r>
              <a:rPr lang="en-US" sz="1100" dirty="0"/>
              <a:t>        </a:t>
            </a:r>
          </a:p>
          <a:p>
            <a:r>
              <a:rPr lang="en-US" sz="1100" dirty="0"/>
              <a:t>        // </a:t>
            </a:r>
            <a:r>
              <a:rPr lang="en-US" sz="1100" dirty="0" err="1"/>
              <a:t>pLog</a:t>
            </a:r>
            <a:r>
              <a:rPr lang="en-US" sz="1100" dirty="0"/>
              <a:t>-&gt;Log(XMSG, 10, </a:t>
            </a:r>
            <a:r>
              <a:rPr lang="en-US" sz="1100" dirty="0" err="1"/>
              <a:t>FormatStr</a:t>
            </a:r>
            <a:r>
              <a:rPr lang="en-US" sz="1100" dirty="0"/>
              <a:t>(</a:t>
            </a:r>
            <a:r>
              <a:rPr lang="en-US" sz="1100" dirty="0" err="1"/>
              <a:t>L"Sending</a:t>
            </a:r>
            <a:r>
              <a:rPr lang="en-US" sz="1100" dirty="0"/>
              <a:t> %s", </a:t>
            </a:r>
            <a:r>
              <a:rPr lang="en-US" sz="1100" dirty="0" err="1"/>
              <a:t>GetUsageString</a:t>
            </a:r>
            <a:r>
              <a:rPr lang="en-US" sz="1100" dirty="0"/>
              <a:t>(TELEPHONY_PAGE, TELEPHONY_HOST_AVAILABLE)));</a:t>
            </a:r>
          </a:p>
          <a:p>
            <a:r>
              <a:rPr lang="en-US" sz="1100" dirty="0"/>
              <a:t>        </a:t>
            </a:r>
          </a:p>
          <a:p>
            <a:r>
              <a:rPr lang="en-US" sz="1100" dirty="0"/>
              <a:t>        // write the next output report</a:t>
            </a:r>
          </a:p>
          <a:p>
            <a:r>
              <a:rPr lang="en-US" sz="1100" dirty="0"/>
              <a:t>        DWORD </a:t>
            </a:r>
            <a:r>
              <a:rPr lang="en-US" sz="1100" dirty="0" err="1"/>
              <a:t>cbSent</a:t>
            </a:r>
            <a:r>
              <a:rPr lang="en-US" sz="1100" dirty="0"/>
              <a:t> = 0;</a:t>
            </a:r>
          </a:p>
          <a:p>
            <a:endParaRPr lang="en-US" sz="1100" dirty="0"/>
          </a:p>
          <a:p>
            <a:r>
              <a:rPr lang="en-US" sz="1100" dirty="0"/>
              <a:t>        BOOL </a:t>
            </a:r>
            <a:r>
              <a:rPr lang="en-US" sz="1100" dirty="0" err="1"/>
              <a:t>bRes</a:t>
            </a:r>
            <a:r>
              <a:rPr lang="en-US" sz="1100" dirty="0"/>
              <a:t> = FALSE;</a:t>
            </a:r>
          </a:p>
          <a:p>
            <a:r>
              <a:rPr lang="en-US" sz="1100" dirty="0"/>
              <a:t>        {</a:t>
            </a:r>
          </a:p>
          <a:p>
            <a:r>
              <a:rPr lang="en-US" sz="1100" dirty="0"/>
              <a:t>            </a:t>
            </a:r>
            <a:r>
              <a:rPr lang="en-US" sz="1100" dirty="0" err="1"/>
              <a:t>CLogFunctionCallTime</a:t>
            </a:r>
            <a:r>
              <a:rPr lang="en-US" sz="1100" dirty="0"/>
              <a:t> </a:t>
            </a:r>
            <a:r>
              <a:rPr lang="en-US" sz="1100" dirty="0" err="1"/>
              <a:t>logCallTime</a:t>
            </a:r>
            <a:r>
              <a:rPr lang="en-US" sz="1100" dirty="0"/>
              <a:t>(((</a:t>
            </a:r>
            <a:r>
              <a:rPr lang="en-US" sz="1100" dirty="0" err="1"/>
              <a:t>CHidCallControl</a:t>
            </a:r>
            <a:r>
              <a:rPr lang="en-US" sz="1100" dirty="0"/>
              <a:t>*)</a:t>
            </a:r>
            <a:r>
              <a:rPr lang="en-US" sz="1100" dirty="0" err="1"/>
              <a:t>pv</a:t>
            </a:r>
            <a:r>
              <a:rPr lang="en-US" sz="1100" dirty="0"/>
              <a:t>)-&gt;</a:t>
            </a:r>
            <a:r>
              <a:rPr lang="en-US" sz="1100" dirty="0" err="1"/>
              <a:t>m_pLog</a:t>
            </a:r>
            <a:r>
              <a:rPr lang="en-US" sz="1100" dirty="0"/>
              <a:t>, </a:t>
            </a:r>
            <a:r>
              <a:rPr lang="en-US" sz="1100" dirty="0" err="1"/>
              <a:t>L"CHidCallControl</a:t>
            </a:r>
            <a:r>
              <a:rPr lang="en-US" sz="1100" dirty="0"/>
              <a:t>::</a:t>
            </a:r>
            <a:r>
              <a:rPr lang="en-US" sz="1100" dirty="0" err="1"/>
              <a:t>HostAvailableThread</a:t>
            </a:r>
            <a:r>
              <a:rPr lang="en-US" sz="1100" dirty="0"/>
              <a:t> - </a:t>
            </a:r>
            <a:r>
              <a:rPr lang="en-US" sz="1100" dirty="0" err="1"/>
              <a:t>WriteFile</a:t>
            </a:r>
            <a:r>
              <a:rPr lang="en-US" sz="1100" dirty="0"/>
              <a:t>");</a:t>
            </a:r>
          </a:p>
          <a:p>
            <a:r>
              <a:rPr lang="en-US" sz="1100" dirty="0"/>
              <a:t>            </a:t>
            </a:r>
            <a:r>
              <a:rPr lang="en-US" sz="1100" dirty="0" err="1"/>
              <a:t>bRes</a:t>
            </a:r>
            <a:r>
              <a:rPr lang="en-US" sz="1100" dirty="0"/>
              <a:t> = </a:t>
            </a:r>
            <a:r>
              <a:rPr lang="en-US" sz="1100" dirty="0" err="1"/>
              <a:t>WriteFile</a:t>
            </a:r>
            <a:r>
              <a:rPr lang="en-US" sz="1100" dirty="0"/>
              <a:t>(</a:t>
            </a:r>
            <a:r>
              <a:rPr lang="en-US" sz="1100" dirty="0" err="1"/>
              <a:t>hTelephony</a:t>
            </a:r>
            <a:r>
              <a:rPr lang="en-US" sz="1100" dirty="0"/>
              <a:t>, </a:t>
            </a:r>
            <a:r>
              <a:rPr lang="en-US" sz="1100" dirty="0" err="1"/>
              <a:t>ha.GetBuffer</a:t>
            </a:r>
            <a:r>
              <a:rPr lang="en-US" sz="1100" dirty="0"/>
              <a:t>(), </a:t>
            </a:r>
            <a:r>
              <a:rPr lang="en-US" sz="1100" dirty="0" err="1"/>
              <a:t>ha.GetSize</a:t>
            </a:r>
            <a:r>
              <a:rPr lang="en-US" sz="1100" dirty="0"/>
              <a:t>(), &amp;</a:t>
            </a:r>
            <a:r>
              <a:rPr lang="en-US" sz="1100" dirty="0" err="1"/>
              <a:t>cbSent</a:t>
            </a:r>
            <a:r>
              <a:rPr lang="en-US" sz="1100" dirty="0"/>
              <a:t>, &amp;</a:t>
            </a:r>
            <a:r>
              <a:rPr lang="en-US" sz="1100" dirty="0" err="1"/>
              <a:t>overlapWrite</a:t>
            </a:r>
            <a:r>
              <a:rPr lang="en-US" sz="1100" dirty="0"/>
              <a:t>);</a:t>
            </a:r>
          </a:p>
          <a:p>
            <a:r>
              <a:rPr lang="en-US" sz="1100" dirty="0"/>
              <a:t>        }</a:t>
            </a:r>
          </a:p>
          <a:p>
            <a:r>
              <a:rPr lang="en-US" sz="1100" dirty="0"/>
              <a:t>        if (FALSE == </a:t>
            </a:r>
            <a:r>
              <a:rPr lang="en-US" sz="1100" dirty="0" err="1"/>
              <a:t>bRes</a:t>
            </a:r>
            <a:r>
              <a:rPr lang="en-US" sz="1100" dirty="0"/>
              <a:t>)</a:t>
            </a:r>
          </a:p>
          <a:p>
            <a:r>
              <a:rPr lang="en-US" sz="1100" dirty="0"/>
              <a:t>        {</a:t>
            </a:r>
          </a:p>
          <a:p>
            <a:r>
              <a:rPr lang="en-US" sz="1100" dirty="0"/>
              <a:t>            </a:t>
            </a:r>
            <a:r>
              <a:rPr lang="en-US" sz="1100" dirty="0" err="1"/>
              <a:t>CLogFunctionCallTime</a:t>
            </a:r>
            <a:r>
              <a:rPr lang="en-US" sz="1100" dirty="0"/>
              <a:t> </a:t>
            </a:r>
            <a:r>
              <a:rPr lang="en-US" sz="1100" dirty="0" err="1"/>
              <a:t>logCallTime</a:t>
            </a:r>
            <a:r>
              <a:rPr lang="en-US" sz="1100" dirty="0"/>
              <a:t>(((</a:t>
            </a:r>
            <a:r>
              <a:rPr lang="en-US" sz="1100" dirty="0" err="1"/>
              <a:t>CHidCallControl</a:t>
            </a:r>
            <a:r>
              <a:rPr lang="en-US" sz="1100" dirty="0"/>
              <a:t>*)</a:t>
            </a:r>
            <a:r>
              <a:rPr lang="en-US" sz="1100" dirty="0" err="1"/>
              <a:t>pv</a:t>
            </a:r>
            <a:r>
              <a:rPr lang="en-US" sz="1100" dirty="0"/>
              <a:t>)-&gt;</a:t>
            </a:r>
            <a:r>
              <a:rPr lang="en-US" sz="1100" dirty="0" err="1"/>
              <a:t>m_pLog</a:t>
            </a:r>
            <a:r>
              <a:rPr lang="en-US" sz="1100" dirty="0"/>
              <a:t>, </a:t>
            </a:r>
            <a:r>
              <a:rPr lang="en-US" sz="1100" dirty="0" err="1"/>
              <a:t>L"CHidCallControl</a:t>
            </a:r>
            <a:r>
              <a:rPr lang="en-US" sz="1100" dirty="0"/>
              <a:t>::</a:t>
            </a:r>
            <a:r>
              <a:rPr lang="en-US" sz="1100" dirty="0" err="1"/>
              <a:t>HostAvailableThread</a:t>
            </a:r>
            <a:r>
              <a:rPr lang="en-US" sz="1100" dirty="0"/>
              <a:t> - </a:t>
            </a:r>
            <a:r>
              <a:rPr lang="en-US" sz="1100" dirty="0" err="1"/>
              <a:t>GetOverlappedResult</a:t>
            </a:r>
            <a:r>
              <a:rPr lang="en-US" sz="1100" dirty="0"/>
              <a:t>");</a:t>
            </a:r>
          </a:p>
          <a:p>
            <a:r>
              <a:rPr lang="en-US" sz="1100" dirty="0"/>
              <a:t>            DWORD </a:t>
            </a:r>
            <a:r>
              <a:rPr lang="en-US" sz="1100" dirty="0" err="1"/>
              <a:t>dwRes</a:t>
            </a:r>
            <a:r>
              <a:rPr lang="en-US" sz="1100" dirty="0"/>
              <a:t> = </a:t>
            </a:r>
            <a:r>
              <a:rPr lang="en-US" sz="1100" dirty="0" err="1"/>
              <a:t>GetLastError</a:t>
            </a:r>
            <a:r>
              <a:rPr lang="en-US" sz="1100" dirty="0"/>
              <a:t>();</a:t>
            </a:r>
          </a:p>
          <a:p>
            <a:r>
              <a:rPr lang="en-US" sz="1100" dirty="0"/>
              <a:t>            if (ERROR_IO_PENDING != </a:t>
            </a:r>
            <a:r>
              <a:rPr lang="en-US" sz="1100" dirty="0" err="1"/>
              <a:t>dwRes</a:t>
            </a:r>
            <a:r>
              <a:rPr lang="en-US" sz="1100" dirty="0"/>
              <a:t>)</a:t>
            </a:r>
          </a:p>
          <a:p>
            <a:r>
              <a:rPr lang="en-US" sz="1100" dirty="0"/>
              <a:t>            {</a:t>
            </a:r>
          </a:p>
          <a:p>
            <a:r>
              <a:rPr lang="en-US" sz="1100" dirty="0"/>
              <a:t>                // some real error unexpected</a:t>
            </a:r>
          </a:p>
          <a:p>
            <a:r>
              <a:rPr lang="en-US" sz="1100" dirty="0"/>
              <a:t>                </a:t>
            </a:r>
            <a:r>
              <a:rPr lang="en-US" sz="1100" dirty="0" err="1"/>
              <a:t>hr</a:t>
            </a:r>
            <a:r>
              <a:rPr lang="en-US" sz="1100" dirty="0"/>
              <a:t> = HRESULT_FROM_WIN32(</a:t>
            </a:r>
            <a:r>
              <a:rPr lang="en-US" sz="1100" dirty="0" err="1"/>
              <a:t>dwRes</a:t>
            </a:r>
            <a:r>
              <a:rPr lang="en-US" sz="1100" dirty="0"/>
              <a:t>);</a:t>
            </a:r>
          </a:p>
          <a:p>
            <a:r>
              <a:rPr lang="en-US" sz="1100" dirty="0"/>
              <a:t>                IF_FAILED_RETURN(</a:t>
            </a:r>
            <a:r>
              <a:rPr lang="en-US" sz="1100" dirty="0" err="1"/>
              <a:t>pLog</a:t>
            </a:r>
            <a:r>
              <a:rPr lang="en-US" sz="1100" dirty="0"/>
              <a:t>, </a:t>
            </a:r>
            <a:r>
              <a:rPr lang="en-US" sz="1100" dirty="0" err="1"/>
              <a:t>hr</a:t>
            </a:r>
            <a:r>
              <a:rPr lang="en-US" sz="1100" dirty="0"/>
              <a:t>, </a:t>
            </a:r>
            <a:r>
              <a:rPr lang="en-US" sz="1100" dirty="0" err="1"/>
              <a:t>L"Failed</a:t>
            </a:r>
            <a:r>
              <a:rPr lang="en-US" sz="1100" dirty="0"/>
              <a:t> </a:t>
            </a:r>
            <a:r>
              <a:rPr lang="en-US" sz="1100" dirty="0" err="1"/>
              <a:t>WriteFile</a:t>
            </a:r>
            <a:r>
              <a:rPr lang="en-US" sz="1100" dirty="0"/>
              <a:t>", FALSE);</a:t>
            </a:r>
          </a:p>
          <a:p>
            <a:r>
              <a:rPr lang="en-US" sz="1100" dirty="0"/>
              <a:t>            }</a:t>
            </a:r>
          </a:p>
          <a:p>
            <a:endParaRPr lang="en-US" sz="1100" dirty="0"/>
          </a:p>
        </p:txBody>
      </p:sp>
    </p:spTree>
    <p:extLst>
      <p:ext uri="{BB962C8B-B14F-4D97-AF65-F5344CB8AC3E}">
        <p14:creationId xmlns:p14="http://schemas.microsoft.com/office/powerpoint/2010/main" val="445397515"/>
      </p:ext>
    </p:extLst>
  </p:cSld>
  <p:clrMapOvr>
    <a:masterClrMapping/>
  </p:clrMapOvr>
  <p:transition>
    <p:strips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09398"/>
          </a:xfrm>
        </p:spPr>
        <p:txBody>
          <a:bodyPr/>
          <a:lstStyle/>
          <a:p>
            <a:r>
              <a:rPr lang="en-US" dirty="0" smtClean="0"/>
              <a:t>Call Control: The Old Way</a:t>
            </a:r>
            <a:endParaRPr lang="en-US" dirty="0"/>
          </a:p>
        </p:txBody>
      </p:sp>
      <p:sp>
        <p:nvSpPr>
          <p:cNvPr id="3" name="Text Placeholder 4"/>
          <p:cNvSpPr>
            <a:spLocks noGrp="1"/>
          </p:cNvSpPr>
          <p:nvPr>
            <p:ph type="body" sz="quarter" idx="10"/>
          </p:nvPr>
        </p:nvSpPr>
        <p:spPr>
          <a:xfrm>
            <a:off x="412237" y="1049976"/>
            <a:ext cx="11149012" cy="5588329"/>
          </a:xfrm>
        </p:spPr>
        <p:txBody>
          <a:bodyPr/>
          <a:lstStyle/>
          <a:p>
            <a:r>
              <a:rPr lang="en-US" sz="1100" dirty="0"/>
              <a:t>// let's wait for the operation to complete before continuing</a:t>
            </a:r>
          </a:p>
          <a:p>
            <a:r>
              <a:rPr lang="en-US" sz="1100" dirty="0"/>
              <a:t>            // assumption: sending a HID report doesn't take that long</a:t>
            </a:r>
          </a:p>
          <a:p>
            <a:r>
              <a:rPr lang="en-US" sz="1100" dirty="0"/>
              <a:t>            // if it takes longer than the allowed periodicity of </a:t>
            </a:r>
            <a:r>
              <a:rPr lang="en-US" sz="1100" dirty="0" err="1"/>
              <a:t>HostAvailable</a:t>
            </a:r>
            <a:r>
              <a:rPr lang="en-US" sz="1100" dirty="0"/>
              <a:t> output report then we have a problem.</a:t>
            </a:r>
          </a:p>
          <a:p>
            <a:r>
              <a:rPr lang="en-US" sz="1100" dirty="0"/>
              <a:t>            DWORD </a:t>
            </a:r>
            <a:r>
              <a:rPr lang="en-US" sz="1100" dirty="0" err="1"/>
              <a:t>cbTransferred</a:t>
            </a:r>
            <a:r>
              <a:rPr lang="en-US" sz="1100" dirty="0"/>
              <a:t> = 0;</a:t>
            </a:r>
          </a:p>
          <a:p>
            <a:r>
              <a:rPr lang="en-US" sz="1100" dirty="0"/>
              <a:t>            </a:t>
            </a:r>
            <a:r>
              <a:rPr lang="en-US" sz="1100" dirty="0" err="1"/>
              <a:t>bRes</a:t>
            </a:r>
            <a:r>
              <a:rPr lang="en-US" sz="1100" dirty="0"/>
              <a:t> = </a:t>
            </a:r>
            <a:r>
              <a:rPr lang="en-US" sz="1100" dirty="0" err="1"/>
              <a:t>GetOverlappedResult</a:t>
            </a:r>
            <a:r>
              <a:rPr lang="en-US" sz="1100" dirty="0"/>
              <a:t>(</a:t>
            </a:r>
            <a:r>
              <a:rPr lang="en-US" sz="1100" dirty="0" err="1"/>
              <a:t>hTelephony</a:t>
            </a:r>
            <a:r>
              <a:rPr lang="en-US" sz="1100" dirty="0"/>
              <a:t>, &amp;</a:t>
            </a:r>
            <a:r>
              <a:rPr lang="en-US" sz="1100" dirty="0" err="1"/>
              <a:t>overlapWrite</a:t>
            </a:r>
            <a:r>
              <a:rPr lang="en-US" sz="1100" dirty="0"/>
              <a:t>, &amp;</a:t>
            </a:r>
            <a:r>
              <a:rPr lang="en-US" sz="1100" dirty="0" err="1"/>
              <a:t>cbTransferred</a:t>
            </a:r>
            <a:r>
              <a:rPr lang="en-US" sz="1100" dirty="0"/>
              <a:t>, TRUE);</a:t>
            </a:r>
          </a:p>
          <a:p>
            <a:r>
              <a:rPr lang="en-US" sz="1100" dirty="0"/>
              <a:t>            if (FALSE == </a:t>
            </a:r>
            <a:r>
              <a:rPr lang="en-US" sz="1100" dirty="0" err="1"/>
              <a:t>bRes</a:t>
            </a:r>
            <a:r>
              <a:rPr lang="en-US" sz="1100" dirty="0"/>
              <a:t>)</a:t>
            </a:r>
          </a:p>
          <a:p>
            <a:r>
              <a:rPr lang="en-US" sz="1100" dirty="0"/>
              <a:t>            {</a:t>
            </a:r>
          </a:p>
          <a:p>
            <a:r>
              <a:rPr lang="en-US" sz="1100" dirty="0"/>
              <a:t>                </a:t>
            </a:r>
            <a:r>
              <a:rPr lang="en-US" sz="1100" dirty="0" err="1"/>
              <a:t>hr</a:t>
            </a:r>
            <a:r>
              <a:rPr lang="en-US" sz="1100" dirty="0"/>
              <a:t> = HRESULT_FROM_WIN32(</a:t>
            </a:r>
            <a:r>
              <a:rPr lang="en-US" sz="1100" dirty="0" err="1"/>
              <a:t>dwRes</a:t>
            </a:r>
            <a:r>
              <a:rPr lang="en-US" sz="1100" dirty="0"/>
              <a:t>);</a:t>
            </a:r>
          </a:p>
          <a:p>
            <a:r>
              <a:rPr lang="en-US" sz="1100" dirty="0"/>
              <a:t>                IF_FAILED_RETURN(</a:t>
            </a:r>
            <a:r>
              <a:rPr lang="en-US" sz="1100" dirty="0" err="1"/>
              <a:t>pLog</a:t>
            </a:r>
            <a:r>
              <a:rPr lang="en-US" sz="1100" dirty="0"/>
              <a:t>, </a:t>
            </a:r>
            <a:r>
              <a:rPr lang="en-US" sz="1100" dirty="0" err="1"/>
              <a:t>hr</a:t>
            </a:r>
            <a:r>
              <a:rPr lang="en-US" sz="1100" dirty="0"/>
              <a:t>, </a:t>
            </a:r>
            <a:r>
              <a:rPr lang="en-US" sz="1100" dirty="0" err="1"/>
              <a:t>L"Failed</a:t>
            </a:r>
            <a:r>
              <a:rPr lang="en-US" sz="1100" dirty="0"/>
              <a:t> </a:t>
            </a:r>
            <a:r>
              <a:rPr lang="en-US" sz="1100" dirty="0" err="1"/>
              <a:t>GetOverlappedResult</a:t>
            </a:r>
            <a:r>
              <a:rPr lang="en-US" sz="1100" dirty="0"/>
              <a:t>", FALSE);</a:t>
            </a:r>
          </a:p>
          <a:p>
            <a:r>
              <a:rPr lang="en-US" sz="1100" dirty="0"/>
              <a:t>            }</a:t>
            </a:r>
          </a:p>
          <a:p>
            <a:r>
              <a:rPr lang="en-US" sz="1100" dirty="0"/>
              <a:t>        } </a:t>
            </a:r>
          </a:p>
          <a:p>
            <a:r>
              <a:rPr lang="en-US" sz="1100" dirty="0"/>
              <a:t>        // </a:t>
            </a:r>
            <a:r>
              <a:rPr lang="en-US" sz="1100" dirty="0" err="1"/>
              <a:t>async</a:t>
            </a:r>
            <a:r>
              <a:rPr lang="en-US" sz="1100" dirty="0"/>
              <a:t> write finished, no need to wait on the completion event</a:t>
            </a:r>
          </a:p>
          <a:p>
            <a:r>
              <a:rPr lang="en-US" sz="1100" dirty="0"/>
              <a:t>        </a:t>
            </a:r>
          </a:p>
          <a:p>
            <a:r>
              <a:rPr lang="en-US" sz="1100" dirty="0"/>
              <a:t>        // overlapped </a:t>
            </a:r>
            <a:r>
              <a:rPr lang="en-US" sz="1100" dirty="0" err="1"/>
              <a:t>struct's</a:t>
            </a:r>
            <a:r>
              <a:rPr lang="en-US" sz="1100" dirty="0"/>
              <a:t> completion event should be reset already</a:t>
            </a:r>
          </a:p>
          <a:p>
            <a:r>
              <a:rPr lang="en-US" sz="1100" dirty="0"/>
              <a:t>        // let's wait for a period to see if this thread should be terminated</a:t>
            </a:r>
          </a:p>
          <a:p>
            <a:r>
              <a:rPr lang="en-US" sz="1100" dirty="0"/>
              <a:t>        </a:t>
            </a:r>
            <a:r>
              <a:rPr lang="en-US" sz="1100" dirty="0" err="1"/>
              <a:t>pCallControl</a:t>
            </a:r>
            <a:r>
              <a:rPr lang="en-US" sz="1100" dirty="0"/>
              <a:t>-&gt;</a:t>
            </a:r>
            <a:r>
              <a:rPr lang="en-US" sz="1100" dirty="0" err="1"/>
              <a:t>m_bHostAvailableSent</a:t>
            </a:r>
            <a:r>
              <a:rPr lang="en-US" sz="1100" dirty="0"/>
              <a:t> = true;</a:t>
            </a:r>
          </a:p>
          <a:p>
            <a:r>
              <a:rPr lang="nb-NO" sz="1100" dirty="0"/>
              <a:t>        pLog-&gt;Log(XMSG, 10, L"HostAvailable sent...");</a:t>
            </a:r>
          </a:p>
          <a:p>
            <a:r>
              <a:rPr lang="en-US" sz="1100" dirty="0"/>
              <a:t>        </a:t>
            </a:r>
            <a:r>
              <a:rPr lang="en-US" sz="1100" dirty="0" err="1"/>
              <a:t>dwWait</a:t>
            </a:r>
            <a:r>
              <a:rPr lang="en-US" sz="1100" dirty="0"/>
              <a:t> = </a:t>
            </a:r>
            <a:r>
              <a:rPr lang="en-US" sz="1100" dirty="0" err="1"/>
              <a:t>WaitForSingleObject</a:t>
            </a:r>
            <a:r>
              <a:rPr lang="en-US" sz="1100" dirty="0"/>
              <a:t>(</a:t>
            </a:r>
            <a:r>
              <a:rPr lang="en-US" sz="1100" dirty="0" err="1"/>
              <a:t>pCallControl</a:t>
            </a:r>
            <a:r>
              <a:rPr lang="en-US" sz="1100" dirty="0"/>
              <a:t>-&gt;</a:t>
            </a:r>
            <a:r>
              <a:rPr lang="en-US" sz="1100" dirty="0" err="1"/>
              <a:t>m_hStopHostAvailable</a:t>
            </a:r>
            <a:r>
              <a:rPr lang="en-US" sz="1100" dirty="0"/>
              <a:t>, MAX_WAIT);</a:t>
            </a:r>
          </a:p>
          <a:p>
            <a:r>
              <a:rPr lang="en-US" sz="1100" dirty="0"/>
              <a:t>    </a:t>
            </a:r>
          </a:p>
          <a:p>
            <a:r>
              <a:rPr lang="en-US" sz="1100" dirty="0"/>
              <a:t>    } while (WAIT_OBJECT_0 != </a:t>
            </a:r>
            <a:r>
              <a:rPr lang="en-US" sz="1100" dirty="0" err="1"/>
              <a:t>dwWait</a:t>
            </a:r>
            <a:r>
              <a:rPr lang="en-US" sz="1100" dirty="0"/>
              <a:t>);</a:t>
            </a:r>
          </a:p>
          <a:p>
            <a:r>
              <a:rPr lang="en-US" sz="1100" dirty="0"/>
              <a:t>    </a:t>
            </a:r>
          </a:p>
          <a:p>
            <a:r>
              <a:rPr lang="en-US" sz="1100" dirty="0"/>
              <a:t>    return TRUE;</a:t>
            </a:r>
          </a:p>
          <a:p>
            <a:r>
              <a:rPr lang="en-US" sz="1100" dirty="0"/>
              <a:t>}</a:t>
            </a:r>
          </a:p>
          <a:p>
            <a:endParaRPr lang="en-US" sz="1100" dirty="0"/>
          </a:p>
          <a:p>
            <a:r>
              <a:rPr lang="en-US" sz="1100" dirty="0"/>
              <a:t>DWORD WINAPI </a:t>
            </a:r>
            <a:r>
              <a:rPr lang="en-US" sz="1100" dirty="0" err="1"/>
              <a:t>CHidCallControl</a:t>
            </a:r>
            <a:r>
              <a:rPr lang="en-US" sz="1100" dirty="0"/>
              <a:t>::</a:t>
            </a:r>
            <a:r>
              <a:rPr lang="en-US" sz="1100" dirty="0" err="1"/>
              <a:t>ReadVoipInputReportThread</a:t>
            </a:r>
            <a:r>
              <a:rPr lang="en-US" sz="1100" dirty="0"/>
              <a:t>(LPVOID </a:t>
            </a:r>
            <a:r>
              <a:rPr lang="en-US" sz="1100" dirty="0" err="1"/>
              <a:t>pv</a:t>
            </a:r>
            <a:r>
              <a:rPr lang="en-US" sz="1100" dirty="0"/>
              <a:t>)</a:t>
            </a:r>
          </a:p>
          <a:p>
            <a:r>
              <a:rPr lang="en-US" sz="1100" dirty="0"/>
              <a:t>{</a:t>
            </a:r>
          </a:p>
          <a:p>
            <a:r>
              <a:rPr lang="en-US" sz="1100" dirty="0"/>
              <a:t>    </a:t>
            </a:r>
            <a:r>
              <a:rPr lang="en-US" sz="1100" dirty="0" err="1"/>
              <a:t>CLogFunctionCallTime</a:t>
            </a:r>
            <a:r>
              <a:rPr lang="en-US" sz="1100" dirty="0"/>
              <a:t> </a:t>
            </a:r>
            <a:r>
              <a:rPr lang="en-US" sz="1100" dirty="0" err="1"/>
              <a:t>logCallTime</a:t>
            </a:r>
            <a:r>
              <a:rPr lang="en-US" sz="1100" dirty="0"/>
              <a:t>(((</a:t>
            </a:r>
            <a:r>
              <a:rPr lang="en-US" sz="1100" dirty="0" err="1"/>
              <a:t>CHidCallControl</a:t>
            </a:r>
            <a:r>
              <a:rPr lang="en-US" sz="1100" dirty="0"/>
              <a:t>*)</a:t>
            </a:r>
            <a:r>
              <a:rPr lang="en-US" sz="1100" dirty="0" err="1"/>
              <a:t>pv</a:t>
            </a:r>
            <a:r>
              <a:rPr lang="en-US" sz="1100" dirty="0"/>
              <a:t>)-&gt;</a:t>
            </a:r>
            <a:r>
              <a:rPr lang="en-US" sz="1100" dirty="0" err="1"/>
              <a:t>m_pLog</a:t>
            </a:r>
            <a:r>
              <a:rPr lang="en-US" sz="1100" dirty="0"/>
              <a:t>, </a:t>
            </a:r>
            <a:r>
              <a:rPr lang="en-US" sz="1100" dirty="0" err="1"/>
              <a:t>L"CHidCallControl</a:t>
            </a:r>
            <a:r>
              <a:rPr lang="en-US" sz="1100" dirty="0"/>
              <a:t>::</a:t>
            </a:r>
            <a:r>
              <a:rPr lang="en-US" sz="1100" dirty="0" err="1"/>
              <a:t>ReadVoipInputReportThread</a:t>
            </a:r>
            <a:r>
              <a:rPr lang="en-US" sz="1100" dirty="0"/>
              <a:t>");</a:t>
            </a:r>
          </a:p>
          <a:p>
            <a:r>
              <a:rPr lang="en-US" sz="1100" dirty="0"/>
              <a:t>    static </a:t>
            </a:r>
            <a:r>
              <a:rPr lang="en-US" sz="1100" dirty="0" err="1"/>
              <a:t>const</a:t>
            </a:r>
            <a:r>
              <a:rPr lang="en-US" sz="1100" dirty="0"/>
              <a:t> UINT MAX_READ_WAIT_IN_MS = 1000;</a:t>
            </a:r>
          </a:p>
        </p:txBody>
      </p:sp>
    </p:spTree>
    <p:extLst>
      <p:ext uri="{BB962C8B-B14F-4D97-AF65-F5344CB8AC3E}">
        <p14:creationId xmlns:p14="http://schemas.microsoft.com/office/powerpoint/2010/main" val="3667055501"/>
      </p:ext>
    </p:extLst>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Building communication apps with audio and video is easy.</a:t>
            </a:r>
            <a:endParaRPr lang="en-US" dirty="0">
              <a:latin typeface="+mn-lt"/>
            </a:endParaRPr>
          </a:p>
        </p:txBody>
      </p:sp>
    </p:spTree>
    <p:extLst>
      <p:ext uri="{BB962C8B-B14F-4D97-AF65-F5344CB8AC3E}">
        <p14:creationId xmlns:p14="http://schemas.microsoft.com/office/powerpoint/2010/main" val="287519124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09398"/>
          </a:xfrm>
        </p:spPr>
        <p:txBody>
          <a:bodyPr/>
          <a:lstStyle/>
          <a:p>
            <a:r>
              <a:rPr lang="en-US" dirty="0" err="1" smtClean="0"/>
              <a:t>Javascript</a:t>
            </a:r>
            <a:r>
              <a:rPr lang="en-US" dirty="0" smtClean="0"/>
              <a:t> Call Control Events</a:t>
            </a:r>
            <a:endParaRPr lang="en-US" dirty="0"/>
          </a:p>
        </p:txBody>
      </p:sp>
      <p:sp>
        <p:nvSpPr>
          <p:cNvPr id="3" name="Text Placeholder 2"/>
          <p:cNvSpPr>
            <a:spLocks noGrp="1"/>
          </p:cNvSpPr>
          <p:nvPr>
            <p:ph type="body" sz="quarter" idx="10"/>
          </p:nvPr>
        </p:nvSpPr>
        <p:spPr>
          <a:xfrm>
            <a:off x="519115" y="2749219"/>
            <a:ext cx="11149012" cy="3176254"/>
          </a:xfrm>
        </p:spPr>
        <p:txBody>
          <a:bodyPr/>
          <a:lstStyle/>
          <a:p>
            <a:r>
              <a:rPr lang="en-US" sz="2000" dirty="0">
                <a:solidFill>
                  <a:schemeClr val="accent1"/>
                </a:solidFill>
              </a:rPr>
              <a:t>// Add the event listener to listen for the various button presses</a:t>
            </a:r>
            <a:endParaRPr lang="en-US" dirty="0">
              <a:solidFill>
                <a:schemeClr val="accent1"/>
              </a:solidFill>
            </a:endParaRPr>
          </a:p>
          <a:p>
            <a:endParaRPr lang="en-US" dirty="0" smtClean="0"/>
          </a:p>
          <a:p>
            <a:r>
              <a:rPr lang="en-US" sz="2000" dirty="0" err="1" smtClean="0">
                <a:solidFill>
                  <a:schemeClr val="bg1"/>
                </a:solidFill>
              </a:rPr>
              <a:t>callControls.addEventListener</a:t>
            </a:r>
            <a:r>
              <a:rPr lang="en-US" sz="2000" dirty="0" smtClean="0"/>
              <a:t>(</a:t>
            </a:r>
            <a:r>
              <a:rPr lang="en-US" sz="2000" dirty="0" smtClean="0">
                <a:solidFill>
                  <a:schemeClr val="accent3"/>
                </a:solidFill>
              </a:rPr>
              <a:t>"</a:t>
            </a:r>
            <a:r>
              <a:rPr lang="en-US" sz="2000" dirty="0" err="1" smtClean="0">
                <a:solidFill>
                  <a:schemeClr val="accent3"/>
                </a:solidFill>
              </a:rPr>
              <a:t>answerrequested</a:t>
            </a:r>
            <a:r>
              <a:rPr lang="en-US" sz="2000" dirty="0">
                <a:solidFill>
                  <a:schemeClr val="accent3"/>
                </a:solidFill>
              </a:rPr>
              <a:t>"</a:t>
            </a:r>
            <a:r>
              <a:rPr lang="en-US" sz="2000" dirty="0" smtClean="0"/>
              <a:t>, </a:t>
            </a:r>
            <a:r>
              <a:rPr lang="en-US" sz="2000" dirty="0" err="1"/>
              <a:t>answerButton</a:t>
            </a:r>
            <a:r>
              <a:rPr lang="en-US" sz="2000" dirty="0"/>
              <a:t>, false);</a:t>
            </a:r>
          </a:p>
          <a:p>
            <a:r>
              <a:rPr lang="en-US" sz="2000" dirty="0" err="1" smtClean="0">
                <a:solidFill>
                  <a:schemeClr val="bg1"/>
                </a:solidFill>
              </a:rPr>
              <a:t>callControls.addEventListener</a:t>
            </a:r>
            <a:r>
              <a:rPr lang="en-US" sz="2000" dirty="0" smtClean="0"/>
              <a:t>(</a:t>
            </a:r>
            <a:r>
              <a:rPr lang="en-US" sz="2000" dirty="0">
                <a:solidFill>
                  <a:schemeClr val="accent3"/>
                </a:solidFill>
              </a:rPr>
              <a:t>"</a:t>
            </a:r>
            <a:r>
              <a:rPr lang="en-US" sz="2000" dirty="0" err="1" smtClean="0">
                <a:solidFill>
                  <a:schemeClr val="accent3"/>
                </a:solidFill>
              </a:rPr>
              <a:t>hanguprequested</a:t>
            </a:r>
            <a:r>
              <a:rPr lang="en-US" sz="2000" dirty="0">
                <a:solidFill>
                  <a:schemeClr val="accent3"/>
                </a:solidFill>
              </a:rPr>
              <a:t>"</a:t>
            </a:r>
            <a:r>
              <a:rPr lang="en-US" sz="2000" dirty="0" smtClean="0"/>
              <a:t>, </a:t>
            </a:r>
            <a:r>
              <a:rPr lang="en-US" sz="2000" dirty="0" err="1"/>
              <a:t>hangupButton</a:t>
            </a:r>
            <a:r>
              <a:rPr lang="en-US" sz="2000" dirty="0"/>
              <a:t>, false</a:t>
            </a:r>
            <a:r>
              <a:rPr lang="en-US" sz="2000" dirty="0" smtClean="0"/>
              <a:t>);</a:t>
            </a:r>
          </a:p>
          <a:p>
            <a:r>
              <a:rPr lang="en-US" sz="2000" dirty="0" err="1" smtClean="0">
                <a:solidFill>
                  <a:schemeClr val="bg1"/>
                </a:solidFill>
              </a:rPr>
              <a:t>callControls.addEventListener</a:t>
            </a:r>
            <a:r>
              <a:rPr lang="en-US" sz="2000" dirty="0" smtClean="0"/>
              <a:t>(</a:t>
            </a:r>
            <a:r>
              <a:rPr lang="en-US" sz="2000" dirty="0">
                <a:solidFill>
                  <a:schemeClr val="accent3"/>
                </a:solidFill>
              </a:rPr>
              <a:t>"</a:t>
            </a:r>
            <a:r>
              <a:rPr lang="en-US" sz="2000" dirty="0" err="1" smtClean="0">
                <a:solidFill>
                  <a:schemeClr val="accent3"/>
                </a:solidFill>
              </a:rPr>
              <a:t>audiotransferrequested</a:t>
            </a:r>
            <a:r>
              <a:rPr lang="en-US" sz="2000" dirty="0">
                <a:solidFill>
                  <a:schemeClr val="accent3"/>
                </a:solidFill>
              </a:rPr>
              <a:t>"</a:t>
            </a:r>
            <a:r>
              <a:rPr lang="en-US" sz="2000" dirty="0" smtClean="0"/>
              <a:t>, </a:t>
            </a:r>
            <a:r>
              <a:rPr lang="en-US" sz="2000" dirty="0" err="1"/>
              <a:t>t</a:t>
            </a:r>
            <a:r>
              <a:rPr lang="en-US" sz="2000" dirty="0" err="1" smtClean="0"/>
              <a:t>ransfButton</a:t>
            </a:r>
            <a:r>
              <a:rPr lang="en-US" sz="2000" dirty="0"/>
              <a:t>, false);</a:t>
            </a:r>
          </a:p>
          <a:p>
            <a:r>
              <a:rPr lang="en-US" sz="2000" dirty="0" err="1" smtClean="0">
                <a:solidFill>
                  <a:schemeClr val="bg1"/>
                </a:solidFill>
              </a:rPr>
              <a:t>callControls.addEventListener</a:t>
            </a:r>
            <a:r>
              <a:rPr lang="en-US" sz="2000" dirty="0" smtClean="0"/>
              <a:t>(</a:t>
            </a:r>
            <a:r>
              <a:rPr lang="en-US" sz="2000" dirty="0">
                <a:solidFill>
                  <a:schemeClr val="accent3"/>
                </a:solidFill>
              </a:rPr>
              <a:t>"</a:t>
            </a:r>
            <a:r>
              <a:rPr lang="en-US" sz="2000" dirty="0" err="1" smtClean="0">
                <a:solidFill>
                  <a:schemeClr val="accent3"/>
                </a:solidFill>
              </a:rPr>
              <a:t>redialrequested</a:t>
            </a:r>
            <a:r>
              <a:rPr lang="en-US" sz="2000" dirty="0">
                <a:solidFill>
                  <a:schemeClr val="accent3"/>
                </a:solidFill>
              </a:rPr>
              <a:t>"</a:t>
            </a:r>
            <a:r>
              <a:rPr lang="en-US" sz="2000" dirty="0" smtClean="0"/>
              <a:t>, </a:t>
            </a:r>
            <a:r>
              <a:rPr lang="en-US" sz="2000" dirty="0" err="1" smtClean="0"/>
              <a:t>redialButton</a:t>
            </a:r>
            <a:r>
              <a:rPr lang="en-US" sz="2000" dirty="0"/>
              <a:t>, false);</a:t>
            </a:r>
          </a:p>
          <a:p>
            <a:r>
              <a:rPr lang="en-US" sz="2000" dirty="0" err="1" smtClean="0">
                <a:solidFill>
                  <a:schemeClr val="bg1"/>
                </a:solidFill>
              </a:rPr>
              <a:t>callControls.addEventListener</a:t>
            </a:r>
            <a:r>
              <a:rPr lang="en-US" sz="2000" dirty="0" smtClean="0"/>
              <a:t>(</a:t>
            </a:r>
            <a:r>
              <a:rPr lang="en-US" sz="2000" dirty="0">
                <a:solidFill>
                  <a:schemeClr val="accent3"/>
                </a:solidFill>
              </a:rPr>
              <a:t>"</a:t>
            </a:r>
            <a:r>
              <a:rPr lang="en-US" sz="2000" dirty="0" err="1" smtClean="0">
                <a:solidFill>
                  <a:schemeClr val="accent3"/>
                </a:solidFill>
              </a:rPr>
              <a:t>dialrequested</a:t>
            </a:r>
            <a:r>
              <a:rPr lang="en-US" sz="2000" dirty="0">
                <a:solidFill>
                  <a:schemeClr val="accent3"/>
                </a:solidFill>
              </a:rPr>
              <a:t>"</a:t>
            </a:r>
            <a:r>
              <a:rPr lang="en-US" sz="2000" dirty="0" smtClean="0"/>
              <a:t>, </a:t>
            </a:r>
            <a:r>
              <a:rPr lang="en-US" sz="2000" dirty="0" err="1"/>
              <a:t>d</a:t>
            </a:r>
            <a:r>
              <a:rPr lang="en-US" sz="2000" dirty="0" err="1" smtClean="0"/>
              <a:t>ialButton</a:t>
            </a:r>
            <a:r>
              <a:rPr lang="en-US" sz="2000" dirty="0"/>
              <a:t>, false);</a:t>
            </a:r>
          </a:p>
          <a:p>
            <a:endParaRPr lang="en-US" sz="2000" dirty="0"/>
          </a:p>
          <a:p>
            <a:endParaRPr lang="en-US" dirty="0" smtClean="0"/>
          </a:p>
        </p:txBody>
      </p:sp>
      <p:sp>
        <p:nvSpPr>
          <p:cNvPr id="4" name="Text Placeholder 2"/>
          <p:cNvSpPr txBox="1">
            <a:spLocks/>
          </p:cNvSpPr>
          <p:nvPr/>
        </p:nvSpPr>
        <p:spPr>
          <a:xfrm>
            <a:off x="519115" y="1086315"/>
            <a:ext cx="11149012" cy="1637371"/>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accent1"/>
                </a:solidFill>
              </a:rPr>
              <a:t>// Initialize the call control object using the default </a:t>
            </a:r>
            <a:r>
              <a:rPr lang="en-US" sz="2000" dirty="0" err="1" smtClean="0">
                <a:solidFill>
                  <a:schemeClr val="accent1"/>
                </a:solidFill>
              </a:rPr>
              <a:t>bluetooth</a:t>
            </a:r>
            <a:r>
              <a:rPr lang="en-US" sz="2000" dirty="0" smtClean="0">
                <a:solidFill>
                  <a:schemeClr val="accent1"/>
                </a:solidFill>
              </a:rPr>
              <a:t> communications device</a:t>
            </a:r>
          </a:p>
          <a:p>
            <a:endParaRPr lang="en-US" sz="2000" dirty="0" smtClean="0"/>
          </a:p>
          <a:p>
            <a:r>
              <a:rPr lang="en-US" sz="2000" dirty="0" err="1" smtClean="0"/>
              <a:t>var</a:t>
            </a:r>
            <a:r>
              <a:rPr lang="en-US" sz="2000" dirty="0" smtClean="0"/>
              <a:t> </a:t>
            </a:r>
            <a:r>
              <a:rPr lang="en-US" sz="2000" dirty="0" err="1" smtClean="0">
                <a:solidFill>
                  <a:schemeClr val="bg1"/>
                </a:solidFill>
              </a:rPr>
              <a:t>callControls</a:t>
            </a:r>
            <a:r>
              <a:rPr lang="en-US" sz="2000" dirty="0" smtClean="0"/>
              <a:t> = </a:t>
            </a:r>
            <a:r>
              <a:rPr lang="en-US" sz="2000" dirty="0" err="1" smtClean="0"/>
              <a:t>Windows.Media.Devices.CallControl.getDefault</a:t>
            </a:r>
            <a:r>
              <a:rPr lang="en-US" sz="2000" dirty="0" smtClean="0"/>
              <a:t>(); </a:t>
            </a:r>
          </a:p>
          <a:p>
            <a:endParaRPr lang="en-US" dirty="0" smtClean="0"/>
          </a:p>
        </p:txBody>
      </p:sp>
      <p:sp>
        <p:nvSpPr>
          <p:cNvPr id="5" name="Rectangle 4"/>
          <p:cNvSpPr/>
          <p:nvPr/>
        </p:nvSpPr>
        <p:spPr bwMode="auto">
          <a:xfrm>
            <a:off x="415636" y="1995053"/>
            <a:ext cx="9500260" cy="403761"/>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415635" y="3443843"/>
            <a:ext cx="10010899" cy="415637"/>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532683030"/>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43198"/>
          </a:xfrm>
        </p:spPr>
        <p:txBody>
          <a:bodyPr/>
          <a:lstStyle/>
          <a:p>
            <a:r>
              <a:rPr lang="en-US" sz="3200" dirty="0"/>
              <a:t>What</a:t>
            </a:r>
            <a:r>
              <a:rPr lang="en-US" sz="3200"/>
              <a:t> happens when I push a button on a Hands Free </a:t>
            </a:r>
            <a:r>
              <a:rPr lang="en-US" sz="3200" smtClean="0"/>
              <a:t>device?</a:t>
            </a:r>
            <a:endParaRPr lang="en-US" dirty="0"/>
          </a:p>
        </p:txBody>
      </p:sp>
      <p:sp>
        <p:nvSpPr>
          <p:cNvPr id="3" name="Content Placeholder 2"/>
          <p:cNvSpPr txBox="1">
            <a:spLocks/>
          </p:cNvSpPr>
          <p:nvPr/>
        </p:nvSpPr>
        <p:spPr>
          <a:xfrm>
            <a:off x="519112" y="1447800"/>
            <a:ext cx="11149013" cy="4536627"/>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rgbClr val="FFFFFF"/>
                    </a:gs>
                    <a:gs pos="86000">
                      <a:srgbClr val="FFFFFF"/>
                    </a:gs>
                  </a:gsLst>
                  <a:lin ang="5400000" scaled="0"/>
                </a:gradFill>
              </a:rPr>
              <a:t>Bluetooth call controls are sent to communications apps:</a:t>
            </a:r>
          </a:p>
          <a:p>
            <a:pPr lvl="1"/>
            <a:r>
              <a:rPr lang="en-US" dirty="0" smtClean="0">
                <a:gradFill>
                  <a:gsLst>
                    <a:gs pos="0">
                      <a:srgbClr val="FFFFFF"/>
                    </a:gs>
                    <a:gs pos="86000">
                      <a:srgbClr val="FFFFFF"/>
                    </a:gs>
                  </a:gsLst>
                  <a:lin ang="5400000" scaled="0"/>
                </a:gradFill>
              </a:rPr>
              <a:t>with an active notification</a:t>
            </a:r>
          </a:p>
          <a:p>
            <a:pPr lvl="1"/>
            <a:r>
              <a:rPr lang="en-US" dirty="0" smtClean="0">
                <a:gradFill>
                  <a:gsLst>
                    <a:gs pos="0">
                      <a:srgbClr val="FFFFFF"/>
                    </a:gs>
                    <a:gs pos="86000">
                      <a:srgbClr val="FFFFFF"/>
                    </a:gs>
                  </a:gsLst>
                  <a:lin ang="5400000" scaled="0"/>
                </a:gradFill>
              </a:rPr>
              <a:t>that are visible in the foreground</a:t>
            </a:r>
          </a:p>
          <a:p>
            <a:pPr lvl="1"/>
            <a:r>
              <a:rPr lang="en-US" dirty="0" smtClean="0">
                <a:gradFill>
                  <a:gsLst>
                    <a:gs pos="0">
                      <a:srgbClr val="FFFFFF"/>
                    </a:gs>
                    <a:gs pos="86000">
                      <a:srgbClr val="FFFFFF"/>
                    </a:gs>
                  </a:gsLst>
                  <a:lin ang="5400000" scaled="0"/>
                </a:gradFill>
              </a:rPr>
              <a:t>that are snapped</a:t>
            </a:r>
          </a:p>
          <a:p>
            <a:pPr lvl="1"/>
            <a:r>
              <a:rPr lang="en-US" dirty="0">
                <a:gradFill>
                  <a:gsLst>
                    <a:gs pos="0">
                      <a:srgbClr val="FFFFFF"/>
                    </a:gs>
                    <a:gs pos="86000">
                      <a:srgbClr val="FFFFFF"/>
                    </a:gs>
                  </a:gsLst>
                  <a:lin ang="5400000" scaled="0"/>
                </a:gradFill>
              </a:rPr>
              <a:t>a</a:t>
            </a:r>
            <a:r>
              <a:rPr lang="en-US" dirty="0" smtClean="0">
                <a:gradFill>
                  <a:gsLst>
                    <a:gs pos="0">
                      <a:srgbClr val="FFFFFF"/>
                    </a:gs>
                    <a:gs pos="86000">
                      <a:srgbClr val="FFFFFF"/>
                    </a:gs>
                  </a:gsLst>
                  <a:lin ang="5400000" scaled="0"/>
                </a:gradFill>
              </a:rPr>
              <a:t>ctive in the background</a:t>
            </a:r>
          </a:p>
          <a:p>
            <a:pPr lvl="1"/>
            <a:endParaRPr lang="en-US" dirty="0" smtClean="0">
              <a:gradFill>
                <a:gsLst>
                  <a:gs pos="0">
                    <a:srgbClr val="FFFFFF"/>
                  </a:gs>
                  <a:gs pos="86000">
                    <a:srgbClr val="FFFFFF"/>
                  </a:gs>
                </a:gsLst>
                <a:lin ang="5400000" scaled="0"/>
              </a:gradFill>
            </a:endParaRPr>
          </a:p>
          <a:p>
            <a:pPr lvl="1"/>
            <a:endParaRPr lang="en-US" dirty="0" smtClean="0">
              <a:gradFill>
                <a:gsLst>
                  <a:gs pos="0">
                    <a:srgbClr val="FFFFFF"/>
                  </a:gs>
                  <a:gs pos="86000">
                    <a:srgbClr val="FFFFFF"/>
                  </a:gs>
                </a:gsLst>
                <a:lin ang="5400000" scaled="0"/>
              </a:gradFill>
            </a:endParaRPr>
          </a:p>
          <a:p>
            <a:pPr marL="460375" lvl="1" indent="0">
              <a:buNone/>
            </a:pPr>
            <a:r>
              <a:rPr lang="en-US" dirty="0" smtClean="0">
                <a:gradFill>
                  <a:gsLst>
                    <a:gs pos="0">
                      <a:srgbClr val="FFFFFF"/>
                    </a:gs>
                    <a:gs pos="86000">
                      <a:srgbClr val="FFFFFF"/>
                    </a:gs>
                  </a:gsLst>
                  <a:lin ang="5400000" scaled="0"/>
                </a:gradFill>
              </a:rPr>
              <a:t>NOTE:  Apps need to be running </a:t>
            </a:r>
            <a:r>
              <a:rPr lang="en-US" dirty="0">
                <a:gradFill>
                  <a:gsLst>
                    <a:gs pos="0">
                      <a:srgbClr val="FFFFFF"/>
                    </a:gs>
                    <a:gs pos="86000">
                      <a:srgbClr val="FFFFFF"/>
                    </a:gs>
                  </a:gsLst>
                  <a:lin ang="5400000" scaled="0"/>
                </a:gradFill>
              </a:rPr>
              <a:t> </a:t>
            </a:r>
            <a:r>
              <a:rPr lang="en-US" dirty="0" smtClean="0">
                <a:gradFill>
                  <a:gsLst>
                    <a:gs pos="0">
                      <a:srgbClr val="FFFFFF"/>
                    </a:gs>
                    <a:gs pos="86000">
                      <a:srgbClr val="FFFFFF"/>
                    </a:gs>
                  </a:gsLst>
                  <a:lin ang="5400000" scaled="0"/>
                </a:gradFill>
              </a:rPr>
              <a:t>in order to catch Call Control events</a:t>
            </a:r>
            <a:endParaRPr lang="en-US"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1242123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0080" y="2571749"/>
            <a:ext cx="11086187" cy="1932517"/>
          </a:xfrm>
        </p:spPr>
        <p:txBody>
          <a:bodyPr>
            <a:normAutofit/>
          </a:bodyPr>
          <a:lstStyle/>
          <a:p>
            <a:pPr algn="ctr"/>
            <a:r>
              <a:rPr lang="en-US" dirty="0" smtClean="0">
                <a:latin typeface="+mn-lt"/>
                <a:ea typeface="Segoe UI" pitchFamily="34" charset="0"/>
                <a:cs typeface="Segoe UI" pitchFamily="34" charset="0"/>
              </a:rPr>
              <a:t>Streamlined Call Control event handling makes it simple to use for Windows Metro style apps</a:t>
            </a:r>
            <a:endParaRPr lang="en-US" dirty="0">
              <a:latin typeface="+mn-lt"/>
              <a:ea typeface="Segoe UI" pitchFamily="34" charset="0"/>
              <a:cs typeface="Segoe UI" pitchFamily="34" charset="0"/>
            </a:endParaRPr>
          </a:p>
        </p:txBody>
      </p:sp>
    </p:spTree>
    <p:extLst>
      <p:ext uri="{BB962C8B-B14F-4D97-AF65-F5344CB8AC3E}">
        <p14:creationId xmlns:p14="http://schemas.microsoft.com/office/powerpoint/2010/main" val="60752148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446550"/>
          </a:xfrm>
          <a:prstGeom prst="rect">
            <a:avLst/>
          </a:prstGeom>
          <a:noFill/>
        </p:spPr>
        <p:txBody>
          <a:bodyPr wrap="square" rtlCol="0">
            <a:spAutoFit/>
          </a:bodyPr>
          <a:lstStyle/>
          <a:p>
            <a:r>
              <a:rPr lang="en-US" sz="4400" dirty="0">
                <a:solidFill>
                  <a:srgbClr val="FFFFFF"/>
                </a:solidFill>
                <a:latin typeface="Segoe UI Semibold"/>
              </a:rPr>
              <a:t>STAYING ALIVE IN THE BACKGROUND</a:t>
            </a:r>
          </a:p>
        </p:txBody>
      </p:sp>
    </p:spTree>
    <p:extLst>
      <p:ext uri="{BB962C8B-B14F-4D97-AF65-F5344CB8AC3E}">
        <p14:creationId xmlns:p14="http://schemas.microsoft.com/office/powerpoint/2010/main" val="415114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Media Stream Types (</a:t>
            </a:r>
            <a:r>
              <a:rPr lang="en-US" dirty="0" err="1" smtClean="0">
                <a:solidFill>
                  <a:schemeClr val="tx1"/>
                </a:solidFill>
              </a:rPr>
              <a:t>msAudioCategory</a:t>
            </a:r>
            <a:r>
              <a:rPr lang="en-US" dirty="0" smtClean="0">
                <a:solidFill>
                  <a:schemeClr val="tx1"/>
                </a:solidFill>
              </a:rPr>
              <a:t>)</a:t>
            </a:r>
            <a:endParaRPr lang="en-US" dirty="0">
              <a:solidFill>
                <a:schemeClr val="tx1"/>
              </a:solidFill>
            </a:endParaRPr>
          </a:p>
        </p:txBody>
      </p:sp>
      <p:sp>
        <p:nvSpPr>
          <p:cNvPr id="9" name="Text Placeholder 8"/>
          <p:cNvSpPr>
            <a:spLocks noGrp="1"/>
          </p:cNvSpPr>
          <p:nvPr>
            <p:ph type="body" sz="quarter" idx="10"/>
          </p:nvPr>
        </p:nvSpPr>
        <p:spPr/>
        <p:txBody>
          <a:bodyPr/>
          <a:lstStyle/>
          <a:p>
            <a:endParaRPr lang="en-US"/>
          </a:p>
        </p:txBody>
      </p:sp>
      <p:graphicFrame>
        <p:nvGraphicFramePr>
          <p:cNvPr id="7" name="Table 2"/>
          <p:cNvGraphicFramePr>
            <a:graphicFrameLocks noGrp="1"/>
          </p:cNvGraphicFramePr>
          <p:nvPr>
            <p:extLst>
              <p:ext uri="{D42A27DB-BD31-4B8C-83A1-F6EECF244321}">
                <p14:modId xmlns:p14="http://schemas.microsoft.com/office/powerpoint/2010/main" val="2257938664"/>
              </p:ext>
            </p:extLst>
          </p:nvPr>
        </p:nvGraphicFramePr>
        <p:xfrm>
          <a:off x="519114" y="1206500"/>
          <a:ext cx="11149013" cy="5402790"/>
        </p:xfrm>
        <a:graphic>
          <a:graphicData uri="http://schemas.openxmlformats.org/drawingml/2006/table">
            <a:tbl>
              <a:tblPr firstRow="1" firstCol="1" bandRow="1">
                <a:tableStyleId>{5C22544A-7EE6-4342-B048-85BDC9FD1C3A}</a:tableStyleId>
              </a:tblPr>
              <a:tblGrid>
                <a:gridCol w="2966250"/>
                <a:gridCol w="8182763"/>
              </a:tblGrid>
              <a:tr h="570186">
                <a:tc>
                  <a:txBody>
                    <a:bodyPr/>
                    <a:lstStyle/>
                    <a:p>
                      <a:pPr>
                        <a:lnSpc>
                          <a:spcPct val="115000"/>
                        </a:lnSpc>
                        <a:spcAft>
                          <a:spcPts val="1000"/>
                        </a:spcAft>
                      </a:pPr>
                      <a:r>
                        <a:rPr lang="en-US" sz="2400" dirty="0" smtClean="0">
                          <a:solidFill>
                            <a:schemeClr val="tx1"/>
                          </a:solidFill>
                          <a:effectLst/>
                        </a:rPr>
                        <a:t>Stream Type</a:t>
                      </a:r>
                      <a:endParaRPr lang="en-US" sz="2400" dirty="0">
                        <a:solidFill>
                          <a:schemeClr val="tx1"/>
                        </a:solidFill>
                        <a:effectLst/>
                        <a:latin typeface="+mj-lt"/>
                        <a:cs typeface="Times New Roman"/>
                      </a:endParaRPr>
                    </a:p>
                  </a:txBody>
                  <a:tcPr marL="54563" marR="54563" marT="0" marB="0"/>
                </a:tc>
                <a:tc>
                  <a:txBody>
                    <a:bodyPr/>
                    <a:lstStyle/>
                    <a:p>
                      <a:pPr algn="ctr">
                        <a:lnSpc>
                          <a:spcPct val="115000"/>
                        </a:lnSpc>
                        <a:spcAft>
                          <a:spcPts val="1000"/>
                        </a:spcAft>
                      </a:pPr>
                      <a:r>
                        <a:rPr lang="en-US" sz="2400" dirty="0" smtClean="0">
                          <a:effectLst/>
                        </a:rPr>
                        <a:t>Purpose</a:t>
                      </a:r>
                      <a:endParaRPr lang="en-US" sz="1800" dirty="0">
                        <a:effectLst/>
                        <a:latin typeface="+mj-lt"/>
                        <a:cs typeface="Times New Roman"/>
                      </a:endParaRPr>
                    </a:p>
                  </a:txBody>
                  <a:tcPr marL="54563" marR="54563" marT="0" marB="0"/>
                </a:tc>
              </a:tr>
              <a:tr h="594360">
                <a:tc>
                  <a:txBody>
                    <a:bodyPr/>
                    <a:lstStyle/>
                    <a:p>
                      <a:pPr>
                        <a:lnSpc>
                          <a:spcPct val="115000"/>
                        </a:lnSpc>
                        <a:spcAft>
                          <a:spcPts val="1000"/>
                        </a:spcAft>
                      </a:pPr>
                      <a:r>
                        <a:rPr lang="en-US" sz="2400" dirty="0" smtClean="0">
                          <a:solidFill>
                            <a:schemeClr val="tx1"/>
                          </a:solidFill>
                          <a:effectLst/>
                          <a:latin typeface="Consolas" pitchFamily="49" charset="0"/>
                          <a:cs typeface="Consolas" pitchFamily="49" charset="0"/>
                        </a:rPr>
                        <a:t>Other</a:t>
                      </a:r>
                      <a:endParaRPr lang="en-US" sz="2400" b="1" dirty="0">
                        <a:solidFill>
                          <a:schemeClr val="tx1"/>
                        </a:solidFill>
                        <a:effectLst/>
                        <a:latin typeface="Consolas" pitchFamily="49" charset="0"/>
                        <a:cs typeface="Consolas" pitchFamily="49" charset="0"/>
                      </a:endParaRPr>
                    </a:p>
                  </a:txBody>
                  <a:tcPr marL="54563" marR="54563" marT="0" marB="0"/>
                </a:tc>
                <a:tc>
                  <a:txBody>
                    <a:bodyPr/>
                    <a:lstStyle/>
                    <a:p>
                      <a:pPr>
                        <a:lnSpc>
                          <a:spcPct val="115000"/>
                        </a:lnSpc>
                        <a:spcAft>
                          <a:spcPts val="1000"/>
                        </a:spcAft>
                      </a:pPr>
                      <a:r>
                        <a:rPr lang="en-US" sz="1800" dirty="0" smtClean="0">
                          <a:effectLst/>
                        </a:rPr>
                        <a:t>All media </a:t>
                      </a:r>
                      <a:r>
                        <a:rPr lang="en-US" sz="1800" dirty="0">
                          <a:effectLst/>
                        </a:rPr>
                        <a:t>that does not need background playback </a:t>
                      </a:r>
                      <a:r>
                        <a:rPr lang="en-US" sz="1800" dirty="0" smtClean="0">
                          <a:effectLst/>
                        </a:rPr>
                        <a:t>capability (e.g.</a:t>
                      </a:r>
                      <a:r>
                        <a:rPr lang="en-US" sz="1800" baseline="0" dirty="0" smtClean="0">
                          <a:effectLst/>
                        </a:rPr>
                        <a:t> a video ad in you application)</a:t>
                      </a:r>
                      <a:endParaRPr lang="en-US" sz="1800" dirty="0">
                        <a:effectLst/>
                        <a:latin typeface="Calibri"/>
                        <a:cs typeface="Times New Roman"/>
                      </a:endParaRPr>
                    </a:p>
                  </a:txBody>
                  <a:tcPr marL="54563" marR="54563" marT="0" marB="0"/>
                </a:tc>
              </a:tr>
              <a:tr h="594360">
                <a:tc>
                  <a:txBody>
                    <a:bodyPr/>
                    <a:lstStyle/>
                    <a:p>
                      <a:pPr>
                        <a:lnSpc>
                          <a:spcPct val="115000"/>
                        </a:lnSpc>
                        <a:spcAft>
                          <a:spcPts val="1000"/>
                        </a:spcAft>
                      </a:pPr>
                      <a:r>
                        <a:rPr lang="en-US" sz="2400" dirty="0">
                          <a:solidFill>
                            <a:schemeClr val="tx1"/>
                          </a:solidFill>
                          <a:effectLst/>
                          <a:latin typeface="Consolas" pitchFamily="49" charset="0"/>
                          <a:cs typeface="Consolas" pitchFamily="49" charset="0"/>
                        </a:rPr>
                        <a:t>Media</a:t>
                      </a:r>
                      <a:endParaRPr lang="en-US" sz="2400" b="1" dirty="0">
                        <a:solidFill>
                          <a:schemeClr val="tx1"/>
                        </a:solidFill>
                        <a:effectLst/>
                        <a:latin typeface="Consolas" pitchFamily="49" charset="0"/>
                        <a:cs typeface="Consolas" pitchFamily="49" charset="0"/>
                      </a:endParaRPr>
                    </a:p>
                  </a:txBody>
                  <a:tcPr marL="54563" marR="54563" marT="0" marB="0">
                    <a:solidFill>
                      <a:schemeClr val="accent2"/>
                    </a:solidFill>
                  </a:tcPr>
                </a:tc>
                <a:tc>
                  <a:txBody>
                    <a:bodyPr/>
                    <a:lstStyle/>
                    <a:p>
                      <a:pPr>
                        <a:lnSpc>
                          <a:spcPct val="115000"/>
                        </a:lnSpc>
                        <a:spcAft>
                          <a:spcPts val="1000"/>
                        </a:spcAft>
                      </a:pPr>
                      <a:r>
                        <a:rPr lang="en-US" sz="1800" dirty="0" smtClean="0">
                          <a:effectLst/>
                        </a:rPr>
                        <a:t>General media </a:t>
                      </a:r>
                      <a:r>
                        <a:rPr lang="en-US" sz="1800" dirty="0">
                          <a:effectLst/>
                        </a:rPr>
                        <a:t>requiring background playback:  Local music playlists, streaming audio, YouTube, Pandora, etc.</a:t>
                      </a:r>
                      <a:endParaRPr lang="en-US" sz="1800" dirty="0">
                        <a:effectLst/>
                        <a:latin typeface="Calibri"/>
                        <a:cs typeface="Times New Roman"/>
                      </a:endParaRPr>
                    </a:p>
                  </a:txBody>
                  <a:tcPr marL="54563" marR="54563" marT="0" marB="0"/>
                </a:tc>
              </a:tr>
              <a:tr h="594360">
                <a:tc>
                  <a:txBody>
                    <a:bodyPr/>
                    <a:lstStyle/>
                    <a:p>
                      <a:pPr>
                        <a:lnSpc>
                          <a:spcPct val="115000"/>
                        </a:lnSpc>
                        <a:spcAft>
                          <a:spcPts val="1000"/>
                        </a:spcAft>
                      </a:pPr>
                      <a:r>
                        <a:rPr lang="en-US" sz="2400" dirty="0" smtClean="0">
                          <a:solidFill>
                            <a:schemeClr val="tx1"/>
                          </a:solidFill>
                          <a:effectLst/>
                          <a:latin typeface="Consolas" pitchFamily="49" charset="0"/>
                          <a:cs typeface="Consolas" pitchFamily="49" charset="0"/>
                        </a:rPr>
                        <a:t>Communications</a:t>
                      </a:r>
                      <a:endParaRPr lang="en-US" sz="2400" b="1" dirty="0">
                        <a:solidFill>
                          <a:schemeClr val="tx1"/>
                        </a:solidFill>
                        <a:effectLst/>
                        <a:latin typeface="Consolas" pitchFamily="49" charset="0"/>
                        <a:cs typeface="Consolas" pitchFamily="49" charset="0"/>
                      </a:endParaRPr>
                    </a:p>
                  </a:txBody>
                  <a:tcPr marL="54563" marR="54563" marT="0" marB="0">
                    <a:solidFill>
                      <a:schemeClr val="accent2"/>
                    </a:solidFill>
                  </a:tcPr>
                </a:tc>
                <a:tc>
                  <a:txBody>
                    <a:bodyPr/>
                    <a:lstStyle/>
                    <a:p>
                      <a:pPr>
                        <a:lnSpc>
                          <a:spcPct val="115000"/>
                        </a:lnSpc>
                        <a:spcAft>
                          <a:spcPts val="1000"/>
                        </a:spcAft>
                      </a:pPr>
                      <a:r>
                        <a:rPr lang="en-US" sz="1800" dirty="0" smtClean="0">
                          <a:effectLst/>
                        </a:rPr>
                        <a:t>Communications streams that require background capability: Voice over IP, real time chat, video conference call --- (sets </a:t>
                      </a:r>
                      <a:r>
                        <a:rPr lang="en-US" sz="1800" dirty="0" err="1" smtClean="0">
                          <a:effectLst/>
                          <a:latin typeface="Consolas" pitchFamily="49" charset="0"/>
                          <a:cs typeface="Consolas" pitchFamily="49" charset="0"/>
                        </a:rPr>
                        <a:t>msRealtime</a:t>
                      </a:r>
                      <a:r>
                        <a:rPr lang="en-US" sz="1800" dirty="0" smtClean="0">
                          <a:effectLst/>
                        </a:rPr>
                        <a:t> for low latency and sets</a:t>
                      </a:r>
                      <a:r>
                        <a:rPr lang="en-US" sz="1800" baseline="0" dirty="0" smtClean="0">
                          <a:effectLst/>
                        </a:rPr>
                        <a:t> </a:t>
                      </a:r>
                      <a:r>
                        <a:rPr lang="en-US" sz="1800" baseline="0" dirty="0" err="1" smtClean="0">
                          <a:effectLst/>
                          <a:latin typeface="Consolas" pitchFamily="49" charset="0"/>
                          <a:cs typeface="Consolas" pitchFamily="49" charset="0"/>
                        </a:rPr>
                        <a:t>msAudioDeviceType</a:t>
                      </a:r>
                      <a:r>
                        <a:rPr lang="en-US" sz="1800" baseline="0" dirty="0" smtClean="0">
                          <a:effectLst/>
                        </a:rPr>
                        <a:t> </a:t>
                      </a:r>
                      <a:r>
                        <a:rPr lang="en-US" sz="1800" baseline="0" smtClean="0">
                          <a:effectLst/>
                        </a:rPr>
                        <a:t>to “</a:t>
                      </a:r>
                      <a:r>
                        <a:rPr lang="en-US" sz="1800" baseline="0" dirty="0" smtClean="0">
                          <a:effectLst/>
                          <a:latin typeface="Consolas" pitchFamily="49" charset="0"/>
                          <a:cs typeface="Consolas" pitchFamily="49" charset="0"/>
                        </a:rPr>
                        <a:t>c</a:t>
                      </a:r>
                      <a:r>
                        <a:rPr lang="en-US" sz="1800" baseline="0" smtClean="0">
                          <a:effectLst/>
                          <a:latin typeface="Consolas" pitchFamily="49" charset="0"/>
                          <a:cs typeface="Consolas" pitchFamily="49" charset="0"/>
                        </a:rPr>
                        <a:t>ommunications</a:t>
                      </a:r>
                      <a:r>
                        <a:rPr lang="en-US" sz="1800" baseline="0" dirty="0" smtClean="0">
                          <a:effectLst/>
                        </a:rPr>
                        <a:t>”</a:t>
                      </a:r>
                      <a:r>
                        <a:rPr lang="en-US" sz="1800" dirty="0" smtClean="0">
                          <a:effectLst/>
                        </a:rPr>
                        <a:t>)</a:t>
                      </a:r>
                      <a:endParaRPr lang="en-US" sz="1800" dirty="0">
                        <a:effectLst/>
                        <a:latin typeface="Calibri"/>
                        <a:cs typeface="Times New Roman"/>
                      </a:endParaRPr>
                    </a:p>
                  </a:txBody>
                  <a:tcPr marL="54563" marR="54563" marT="0" marB="0"/>
                </a:tc>
              </a:tr>
              <a:tr h="594360">
                <a:tc>
                  <a:txBody>
                    <a:bodyPr/>
                    <a:lstStyle/>
                    <a:p>
                      <a:pPr>
                        <a:lnSpc>
                          <a:spcPct val="115000"/>
                        </a:lnSpc>
                        <a:spcAft>
                          <a:spcPts val="1000"/>
                        </a:spcAft>
                      </a:pPr>
                      <a:r>
                        <a:rPr lang="en-US" sz="2400" dirty="0" smtClean="0">
                          <a:solidFill>
                            <a:schemeClr val="tx1"/>
                          </a:solidFill>
                          <a:effectLst/>
                          <a:latin typeface="Consolas" pitchFamily="49" charset="0"/>
                          <a:cs typeface="Consolas" pitchFamily="49" charset="0"/>
                        </a:rPr>
                        <a:t>Alerts</a:t>
                      </a:r>
                      <a:endParaRPr lang="en-US" sz="2400" b="1" dirty="0">
                        <a:solidFill>
                          <a:schemeClr val="tx1"/>
                        </a:solidFill>
                        <a:effectLst/>
                        <a:latin typeface="Consolas" pitchFamily="49" charset="0"/>
                        <a:cs typeface="Consolas" pitchFamily="49" charset="0"/>
                      </a:endParaRPr>
                    </a:p>
                  </a:txBody>
                  <a:tcPr marL="54563" marR="54563" marT="0" marB="0"/>
                </a:tc>
                <a:tc>
                  <a:txBody>
                    <a:bodyPr/>
                    <a:lstStyle/>
                    <a:p>
                      <a:pPr>
                        <a:lnSpc>
                          <a:spcPct val="115000"/>
                        </a:lnSpc>
                        <a:spcAft>
                          <a:spcPts val="1000"/>
                        </a:spcAft>
                      </a:pPr>
                      <a:r>
                        <a:rPr lang="en-US" sz="1800" dirty="0">
                          <a:effectLst/>
                        </a:rPr>
                        <a:t>Alarm, ring tones – sounds that will mute or attenuate existing audio. </a:t>
                      </a:r>
                      <a:endParaRPr lang="en-US" sz="1800" dirty="0">
                        <a:effectLst/>
                        <a:latin typeface="Calibri"/>
                        <a:cs typeface="Times New Roman"/>
                      </a:endParaRPr>
                    </a:p>
                  </a:txBody>
                  <a:tcPr marL="54563" marR="54563" marT="0" marB="0"/>
                </a:tc>
              </a:tr>
              <a:tr h="594360">
                <a:tc>
                  <a:txBody>
                    <a:bodyPr/>
                    <a:lstStyle/>
                    <a:p>
                      <a:pPr>
                        <a:lnSpc>
                          <a:spcPct val="115000"/>
                        </a:lnSpc>
                        <a:spcAft>
                          <a:spcPts val="1000"/>
                        </a:spcAft>
                      </a:pPr>
                      <a:r>
                        <a:rPr lang="en-US" sz="2400" dirty="0" err="1" smtClean="0">
                          <a:solidFill>
                            <a:schemeClr val="tx1"/>
                          </a:solidFill>
                          <a:effectLst/>
                          <a:latin typeface="Consolas" pitchFamily="49" charset="0"/>
                          <a:cs typeface="Consolas" pitchFamily="49" charset="0"/>
                        </a:rPr>
                        <a:t>GameMedia</a:t>
                      </a:r>
                      <a:endParaRPr lang="en-US" sz="2400" b="1" dirty="0">
                        <a:solidFill>
                          <a:schemeClr val="tx1"/>
                        </a:solidFill>
                        <a:effectLst/>
                        <a:latin typeface="Consolas" pitchFamily="49" charset="0"/>
                        <a:cs typeface="Consolas" pitchFamily="49" charset="0"/>
                      </a:endParaRPr>
                    </a:p>
                  </a:txBody>
                  <a:tcPr marL="54563" marR="54563" marT="0" marB="0"/>
                </a:tc>
                <a:tc>
                  <a:txBody>
                    <a:bodyPr/>
                    <a:lstStyle/>
                    <a:p>
                      <a:pPr>
                        <a:lnSpc>
                          <a:spcPct val="115000"/>
                        </a:lnSpc>
                        <a:spcAft>
                          <a:spcPts val="1000"/>
                        </a:spcAft>
                      </a:pPr>
                      <a:r>
                        <a:rPr lang="en-US" sz="1800" dirty="0">
                          <a:effectLst/>
                        </a:rPr>
                        <a:t>Background music </a:t>
                      </a:r>
                      <a:r>
                        <a:rPr lang="en-US" sz="1800" dirty="0" smtClean="0">
                          <a:effectLst/>
                        </a:rPr>
                        <a:t> in a game or </a:t>
                      </a:r>
                      <a:r>
                        <a:rPr lang="en-US" sz="1800" dirty="0">
                          <a:effectLst/>
                        </a:rPr>
                        <a:t>other non-effects game sounds.</a:t>
                      </a:r>
                      <a:endParaRPr lang="en-US" sz="1800" dirty="0">
                        <a:effectLst/>
                        <a:latin typeface="Calibri"/>
                        <a:cs typeface="Times New Roman"/>
                      </a:endParaRPr>
                    </a:p>
                  </a:txBody>
                  <a:tcPr marL="54563" marR="54563" marT="0" marB="0"/>
                </a:tc>
              </a:tr>
              <a:tr h="594360">
                <a:tc>
                  <a:txBody>
                    <a:bodyPr/>
                    <a:lstStyle/>
                    <a:p>
                      <a:pPr>
                        <a:lnSpc>
                          <a:spcPct val="115000"/>
                        </a:lnSpc>
                        <a:spcAft>
                          <a:spcPts val="1000"/>
                        </a:spcAft>
                      </a:pPr>
                      <a:r>
                        <a:rPr lang="en-US" sz="2400" dirty="0" err="1" smtClean="0">
                          <a:solidFill>
                            <a:schemeClr val="tx1"/>
                          </a:solidFill>
                          <a:effectLst/>
                          <a:latin typeface="Consolas" pitchFamily="49" charset="0"/>
                          <a:cs typeface="Consolas" pitchFamily="49" charset="0"/>
                        </a:rPr>
                        <a:t>SoundEffects</a:t>
                      </a:r>
                      <a:r>
                        <a:rPr lang="en-US" sz="2400" dirty="0" smtClean="0">
                          <a:solidFill>
                            <a:schemeClr val="tx1"/>
                          </a:solidFill>
                          <a:effectLst/>
                          <a:latin typeface="Consolas" pitchFamily="49" charset="0"/>
                          <a:cs typeface="Consolas" pitchFamily="49" charset="0"/>
                        </a:rPr>
                        <a:t> </a:t>
                      </a:r>
                      <a:r>
                        <a:rPr lang="en-US" sz="2400" dirty="0" err="1" smtClean="0">
                          <a:solidFill>
                            <a:schemeClr val="tx1"/>
                          </a:solidFill>
                          <a:effectLst/>
                          <a:latin typeface="Consolas" pitchFamily="49" charset="0"/>
                          <a:cs typeface="Consolas" pitchFamily="49" charset="0"/>
                        </a:rPr>
                        <a:t>GameEffects</a:t>
                      </a:r>
                      <a:endParaRPr lang="en-US" sz="2400" b="1" dirty="0">
                        <a:solidFill>
                          <a:schemeClr val="tx1"/>
                        </a:solidFill>
                        <a:effectLst/>
                        <a:latin typeface="Consolas" pitchFamily="49" charset="0"/>
                        <a:cs typeface="Consolas" pitchFamily="49" charset="0"/>
                      </a:endParaRPr>
                    </a:p>
                  </a:txBody>
                  <a:tcPr marL="54563" marR="54563" marT="0" marB="0"/>
                </a:tc>
                <a:tc>
                  <a:txBody>
                    <a:bodyPr/>
                    <a:lstStyle/>
                    <a:p>
                      <a:pPr>
                        <a:lnSpc>
                          <a:spcPct val="115000"/>
                        </a:lnSpc>
                        <a:spcAft>
                          <a:spcPts val="1000"/>
                        </a:spcAft>
                      </a:pPr>
                      <a:r>
                        <a:rPr lang="en-US" sz="1800" dirty="0" smtClean="0">
                          <a:effectLst/>
                        </a:rPr>
                        <a:t>Short duration </a:t>
                      </a:r>
                      <a:r>
                        <a:rPr lang="en-US" sz="1800" dirty="0">
                          <a:effectLst/>
                        </a:rPr>
                        <a:t>sound effects in the foreground (gun shots, explosions), sounds that will mix with background audio.  </a:t>
                      </a:r>
                      <a:endParaRPr lang="en-US" sz="1800" dirty="0">
                        <a:effectLst/>
                        <a:latin typeface="Calibri"/>
                        <a:cs typeface="Times New Roman"/>
                      </a:endParaRPr>
                    </a:p>
                  </a:txBody>
                  <a:tcPr marL="54563" marR="54563" marT="0" marB="0"/>
                </a:tc>
              </a:tr>
              <a:tr h="594360">
                <a:tc>
                  <a:txBody>
                    <a:bodyPr/>
                    <a:lstStyle/>
                    <a:p>
                      <a:pPr>
                        <a:lnSpc>
                          <a:spcPct val="115000"/>
                        </a:lnSpc>
                        <a:spcAft>
                          <a:spcPts val="1000"/>
                        </a:spcAft>
                      </a:pPr>
                      <a:r>
                        <a:rPr lang="en-US" sz="2400" dirty="0">
                          <a:solidFill>
                            <a:schemeClr val="tx1"/>
                          </a:solidFill>
                          <a:effectLst/>
                          <a:latin typeface="Consolas" pitchFamily="49" charset="0"/>
                          <a:cs typeface="Consolas" pitchFamily="49" charset="0"/>
                        </a:rPr>
                        <a:t>Narration</a:t>
                      </a:r>
                      <a:endParaRPr lang="en-US" sz="2400" b="1" dirty="0">
                        <a:solidFill>
                          <a:schemeClr val="tx1"/>
                        </a:solidFill>
                        <a:effectLst/>
                        <a:latin typeface="Consolas" pitchFamily="49" charset="0"/>
                        <a:cs typeface="Consolas" pitchFamily="49" charset="0"/>
                      </a:endParaRPr>
                    </a:p>
                  </a:txBody>
                  <a:tcPr marL="54563" marR="54563" marT="0" marB="0">
                    <a:solidFill>
                      <a:schemeClr val="accent2"/>
                    </a:solidFill>
                  </a:tcPr>
                </a:tc>
                <a:tc>
                  <a:txBody>
                    <a:bodyPr/>
                    <a:lstStyle/>
                    <a:p>
                      <a:pPr>
                        <a:lnSpc>
                          <a:spcPct val="115000"/>
                        </a:lnSpc>
                        <a:spcAft>
                          <a:spcPts val="1000"/>
                        </a:spcAft>
                      </a:pPr>
                      <a:r>
                        <a:rPr lang="en-US" sz="1800" dirty="0" smtClean="0">
                          <a:effectLst/>
                        </a:rPr>
                        <a:t>eBook</a:t>
                      </a:r>
                      <a:r>
                        <a:rPr lang="en-US" sz="1800" dirty="0">
                          <a:effectLst/>
                        </a:rPr>
                        <a:t>, or radio narration type audio that requires background capability.</a:t>
                      </a:r>
                      <a:endParaRPr lang="en-US" sz="1800" dirty="0">
                        <a:effectLst/>
                        <a:latin typeface="Calibri"/>
                        <a:cs typeface="Times New Roman"/>
                      </a:endParaRPr>
                    </a:p>
                  </a:txBody>
                  <a:tcPr marL="54563" marR="54563" marT="0" marB="0"/>
                </a:tc>
              </a:tr>
            </a:tbl>
          </a:graphicData>
        </a:graphic>
      </p:graphicFrame>
      <p:sp>
        <p:nvSpPr>
          <p:cNvPr id="4" name="Rectangle 3"/>
          <p:cNvSpPr/>
          <p:nvPr/>
        </p:nvSpPr>
        <p:spPr bwMode="auto">
          <a:xfrm>
            <a:off x="519112" y="2988860"/>
            <a:ext cx="11149015" cy="1075140"/>
          </a:xfrm>
          <a:prstGeom prst="rect">
            <a:avLst/>
          </a:prstGeom>
          <a:noFill/>
          <a:ln w="57150">
            <a:solidFill>
              <a:srgbClr val="FF0000"/>
            </a:solidFill>
            <a:headEnd type="none" w="med" len="med"/>
            <a:tailEnd type="none" w="med" len="med"/>
          </a:ln>
          <a:effectLst>
            <a:glow rad="139700">
              <a:schemeClr val="accent3">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78588547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25463" y="893985"/>
            <a:ext cx="8605837" cy="1378644"/>
          </a:xfrm>
        </p:spPr>
        <p:txBody>
          <a:bodyPr/>
          <a:lstStyle/>
          <a:p>
            <a:r>
              <a:rPr lang="en-US" dirty="0" smtClean="0"/>
              <a:t>demo </a:t>
            </a:r>
            <a:endParaRPr lang="en-US" dirty="0"/>
          </a:p>
        </p:txBody>
      </p:sp>
      <p:sp>
        <p:nvSpPr>
          <p:cNvPr id="7" name="Title 1"/>
          <p:cNvSpPr txBox="1">
            <a:spLocks/>
          </p:cNvSpPr>
          <p:nvPr/>
        </p:nvSpPr>
        <p:spPr>
          <a:xfrm>
            <a:off x="525462" y="3048034"/>
            <a:ext cx="11316581" cy="12187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b="1" dirty="0" smtClean="0">
                <a:gradFill flip="none" rotWithShape="1">
                  <a:gsLst>
                    <a:gs pos="0">
                      <a:srgbClr val="FFFFFF"/>
                    </a:gs>
                    <a:gs pos="86000">
                      <a:srgbClr val="FFFFFF"/>
                    </a:gs>
                  </a:gsLst>
                  <a:lin ang="5400000" scaled="0"/>
                  <a:tileRect/>
                </a:gradFill>
              </a:rPr>
              <a:t>Stream types and ducking</a:t>
            </a:r>
            <a:br>
              <a:rPr b="1" dirty="0" smtClean="0">
                <a:gradFill flip="none" rotWithShape="1">
                  <a:gsLst>
                    <a:gs pos="0">
                      <a:srgbClr val="FFFFFF"/>
                    </a:gs>
                    <a:gs pos="86000">
                      <a:srgbClr val="FFFFFF"/>
                    </a:gs>
                  </a:gsLst>
                  <a:lin ang="5400000" scaled="0"/>
                  <a:tileRect/>
                </a:gradFill>
              </a:rPr>
            </a:br>
            <a:r>
              <a:rPr sz="2800" b="1" dirty="0" smtClean="0">
                <a:gradFill flip="none" rotWithShape="1">
                  <a:gsLst>
                    <a:gs pos="0">
                      <a:srgbClr val="FFFFFF"/>
                    </a:gs>
                    <a:gs pos="86000">
                      <a:srgbClr val="FFFFFF"/>
                    </a:gs>
                  </a:gsLst>
                  <a:lin ang="5400000" scaled="0"/>
                  <a:tileRect/>
                </a:gradFill>
              </a:rPr>
              <a:t>See how a "media" type app is attenuated by a communications stream.</a:t>
            </a:r>
            <a:r>
              <a:rPr b="1" dirty="0" smtClean="0">
                <a:gradFill flip="none" rotWithShape="1">
                  <a:gsLst>
                    <a:gs pos="0">
                      <a:srgbClr val="FFFFFF"/>
                    </a:gs>
                    <a:gs pos="86000">
                      <a:srgbClr val="FFFFFF"/>
                    </a:gs>
                  </a:gsLst>
                  <a:lin ang="5400000" scaled="0"/>
                  <a:tileRect/>
                </a:gradFill>
              </a:rPr>
              <a:t> </a:t>
            </a:r>
            <a:endParaRPr dirty="0">
              <a:gradFill flip="none" rotWithShape="1">
                <a:gsLst>
                  <a:gs pos="0">
                    <a:srgbClr val="FFFFFF"/>
                  </a:gs>
                  <a:gs pos="86000">
                    <a:srgbClr val="FFFFFF"/>
                  </a:gs>
                </a:gsLst>
                <a:lin ang="5400000" scaled="0"/>
                <a:tileRect/>
              </a:gradFill>
            </a:endParaRPr>
          </a:p>
        </p:txBody>
      </p:sp>
    </p:spTree>
    <p:extLst>
      <p:ext uri="{BB962C8B-B14F-4D97-AF65-F5344CB8AC3E}">
        <p14:creationId xmlns:p14="http://schemas.microsoft.com/office/powerpoint/2010/main" val="1032613309"/>
      </p:ext>
    </p:extLst>
  </p:cSld>
  <p:clrMapOvr>
    <a:masterClrMapping/>
  </p:clrMapOvr>
  <p:transition>
    <p:strips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Real-time audio</a:t>
            </a:r>
            <a:endParaRPr lang="en-US" dirty="0"/>
          </a:p>
        </p:txBody>
      </p:sp>
      <p:sp>
        <p:nvSpPr>
          <p:cNvPr id="3" name="Content Placeholder 2"/>
          <p:cNvSpPr txBox="1">
            <a:spLocks/>
          </p:cNvSpPr>
          <p:nvPr/>
        </p:nvSpPr>
        <p:spPr>
          <a:xfrm>
            <a:off x="519112" y="1447799"/>
            <a:ext cx="11149013" cy="4334435"/>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rgbClr val="FF0000"/>
                </a:solidFill>
                <a:effectLst>
                  <a:outerShdw blurRad="38100" dist="38100" dir="2700000" algn="tl">
                    <a:srgbClr val="000000">
                      <a:alpha val="43137"/>
                    </a:srgbClr>
                  </a:outerShdw>
                </a:effectLst>
                <a:latin typeface="+mj-lt"/>
              </a:rPr>
              <a:t>!</a:t>
            </a:r>
          </a:p>
          <a:p>
            <a:endParaRPr lang="en-US" dirty="0" smtClean="0">
              <a:gradFill>
                <a:gsLst>
                  <a:gs pos="0">
                    <a:srgbClr val="FFFFFF"/>
                  </a:gs>
                  <a:gs pos="86000">
                    <a:srgbClr val="FFFFFF"/>
                  </a:gs>
                </a:gsLst>
                <a:lin ang="5400000" scaled="0"/>
              </a:gradFill>
            </a:endParaRPr>
          </a:p>
          <a:p>
            <a:r>
              <a:rPr lang="en-US" dirty="0" smtClean="0">
                <a:gradFill>
                  <a:gsLst>
                    <a:gs pos="0">
                      <a:srgbClr val="FFFFFF"/>
                    </a:gs>
                    <a:gs pos="86000">
                      <a:srgbClr val="FFFFFF"/>
                    </a:gs>
                  </a:gsLst>
                  <a:lin ang="5400000" scaled="0"/>
                </a:gradFill>
              </a:rPr>
              <a:t>If you use low-latency audio, it will only run in the background if you have declared your app a communications app in the manifest, and you use:</a:t>
            </a:r>
          </a:p>
          <a:p>
            <a:endParaRPr lang="en-US" dirty="0">
              <a:gradFill>
                <a:gsLst>
                  <a:gs pos="0">
                    <a:srgbClr val="FFFFFF"/>
                  </a:gs>
                  <a:gs pos="86000">
                    <a:srgbClr val="FFFFFF"/>
                  </a:gs>
                </a:gsLst>
                <a:lin ang="5400000" scaled="0"/>
              </a:gradFill>
            </a:endParaRPr>
          </a:p>
          <a:p>
            <a:r>
              <a:rPr lang="en-US" dirty="0" smtClean="0">
                <a:gradFill>
                  <a:gsLst>
                    <a:gs pos="0">
                      <a:srgbClr val="FFFFFF"/>
                    </a:gs>
                    <a:gs pos="86000">
                      <a:srgbClr val="FFFFFF"/>
                    </a:gs>
                  </a:gsLst>
                  <a:lin ang="5400000" scaled="0"/>
                </a:gradFill>
              </a:rPr>
              <a:t>msAudioCategory=“Communications”</a:t>
            </a:r>
          </a:p>
        </p:txBody>
      </p:sp>
    </p:spTree>
    <p:extLst>
      <p:ext uri="{BB962C8B-B14F-4D97-AF65-F5344CB8AC3E}">
        <p14:creationId xmlns:p14="http://schemas.microsoft.com/office/powerpoint/2010/main" val="1088889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4000" autoRev="1" fill="remove"/>
                                        <p:tgtEl>
                                          <p:spTgt spid="3">
                                            <p:txEl>
                                              <p:pRg st="0" end="0"/>
                                            </p:txEl>
                                          </p:spTgt>
                                        </p:tgtEl>
                                        <p:attrNameLst>
                                          <p:attrName>style.color</p:attrName>
                                        </p:attrNameLst>
                                      </p:cBhvr>
                                      <p:to>
                                        <a:schemeClr val="bg1"/>
                                      </p:to>
                                    </p:animClr>
                                    <p:animClr clrSpc="rgb" dir="cw">
                                      <p:cBhvr>
                                        <p:cTn id="7" dur="4000" autoRev="1" fill="remove"/>
                                        <p:tgtEl>
                                          <p:spTgt spid="3">
                                            <p:txEl>
                                              <p:pRg st="0" end="0"/>
                                            </p:txEl>
                                          </p:spTgt>
                                        </p:tgtEl>
                                        <p:attrNameLst>
                                          <p:attrName>fillcolor</p:attrName>
                                        </p:attrNameLst>
                                      </p:cBhvr>
                                      <p:to>
                                        <a:schemeClr val="bg1"/>
                                      </p:to>
                                    </p:animClr>
                                    <p:set>
                                      <p:cBhvr>
                                        <p:cTn id="8" dur="4000" autoRev="1" fill="remove"/>
                                        <p:tgtEl>
                                          <p:spTgt spid="3">
                                            <p:txEl>
                                              <p:pRg st="0" end="0"/>
                                            </p:txEl>
                                          </p:spTgt>
                                        </p:tgtEl>
                                        <p:attrNameLst>
                                          <p:attrName>fill.type</p:attrName>
                                        </p:attrNameLst>
                                      </p:cBhvr>
                                      <p:to>
                                        <p:strVal val="solid"/>
                                      </p:to>
                                    </p:set>
                                    <p:set>
                                      <p:cBhvr>
                                        <p:cTn id="9" dur="400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Audio Device Selection</a:t>
            </a:r>
            <a:endParaRPr lang="en-US" dirty="0"/>
          </a:p>
        </p:txBody>
      </p:sp>
      <p:sp>
        <p:nvSpPr>
          <p:cNvPr id="3" name="Content Placeholder 2"/>
          <p:cNvSpPr txBox="1">
            <a:spLocks/>
          </p:cNvSpPr>
          <p:nvPr/>
        </p:nvSpPr>
        <p:spPr>
          <a:xfrm>
            <a:off x="519112" y="1447800"/>
            <a:ext cx="11149013" cy="1932837"/>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rgbClr val="FFFFFF"/>
                    </a:gs>
                    <a:gs pos="86000">
                      <a:srgbClr val="FFFFFF"/>
                    </a:gs>
                  </a:gsLst>
                  <a:lin ang="5400000" scaled="0"/>
                </a:gradFill>
              </a:rPr>
              <a:t>Audio devices are automatically selected in Windows</a:t>
            </a:r>
          </a:p>
          <a:p>
            <a:pPr lvl="1"/>
            <a:r>
              <a:rPr lang="en-US" dirty="0" smtClean="0">
                <a:gradFill>
                  <a:gsLst>
                    <a:gs pos="0">
                      <a:srgbClr val="FFFFFF"/>
                    </a:gs>
                    <a:gs pos="86000">
                      <a:srgbClr val="FFFFFF"/>
                    </a:gs>
                  </a:gsLst>
                  <a:lin ang="5400000" scaled="0"/>
                </a:gradFill>
              </a:rPr>
              <a:t>“Stream Switching” works</a:t>
            </a:r>
          </a:p>
          <a:p>
            <a:pPr lvl="1"/>
            <a:r>
              <a:rPr lang="en-US" dirty="0" smtClean="0">
                <a:gradFill>
                  <a:gsLst>
                    <a:gs pos="0">
                      <a:srgbClr val="FFFFFF"/>
                    </a:gs>
                    <a:gs pos="86000">
                      <a:srgbClr val="FFFFFF"/>
                    </a:gs>
                  </a:gsLst>
                  <a:lin ang="5400000" scaled="0"/>
                </a:gradFill>
              </a:rPr>
              <a:t>Built-in speakers and microphones are used by default</a:t>
            </a:r>
          </a:p>
          <a:p>
            <a:pPr lvl="1"/>
            <a:r>
              <a:rPr lang="en-US" dirty="0" smtClean="0">
                <a:gradFill>
                  <a:gsLst>
                    <a:gs pos="0">
                      <a:srgbClr val="FFFFFF"/>
                    </a:gs>
                    <a:gs pos="86000">
                      <a:srgbClr val="FFFFFF"/>
                    </a:gs>
                  </a:gsLst>
                  <a:lin ang="5400000" scaled="0"/>
                </a:gradFill>
              </a:rPr>
              <a:t>Headsets and headphones are selected upon their connection – including Bluetooth audio devices.</a:t>
            </a:r>
          </a:p>
          <a:p>
            <a:pPr lvl="1"/>
            <a:endParaRPr lang="en-US" dirty="0">
              <a:gradFill>
                <a:gsLst>
                  <a:gs pos="0">
                    <a:srgbClr val="FFFFFF"/>
                  </a:gs>
                  <a:gs pos="86000">
                    <a:srgbClr val="FFFFFF"/>
                  </a:gs>
                </a:gsLst>
                <a:lin ang="5400000" scaled="0"/>
              </a:gradFill>
            </a:endParaRPr>
          </a:p>
        </p:txBody>
      </p:sp>
      <p:sp>
        <p:nvSpPr>
          <p:cNvPr id="4" name="Content Placeholder 2"/>
          <p:cNvSpPr txBox="1">
            <a:spLocks/>
          </p:cNvSpPr>
          <p:nvPr/>
        </p:nvSpPr>
        <p:spPr>
          <a:xfrm>
            <a:off x="519111" y="4139142"/>
            <a:ext cx="11149013" cy="1329595"/>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rgbClr val="FFFFFF"/>
                    </a:gs>
                    <a:gs pos="86000">
                      <a:srgbClr val="FFFFFF"/>
                    </a:gs>
                  </a:gsLst>
                  <a:lin ang="5400000" scaled="0"/>
                </a:gradFill>
              </a:rPr>
              <a:t>Once paired, Bluetooth headsets and headphones are used automatically when they are powered on and their presence is detected</a:t>
            </a:r>
          </a:p>
        </p:txBody>
      </p:sp>
    </p:spTree>
    <p:extLst>
      <p:ext uri="{BB962C8B-B14F-4D97-AF65-F5344CB8AC3E}">
        <p14:creationId xmlns:p14="http://schemas.microsoft.com/office/powerpoint/2010/main" val="232238281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Segoe UI Semibold"/>
              </a:rPr>
              <a:t>REVIEW</a:t>
            </a:r>
            <a:endParaRPr lang="en-US" sz="4400" dirty="0">
              <a:solidFill>
                <a:srgbClr val="FFFFFF"/>
              </a:solidFill>
              <a:latin typeface="Segoe UI Semibold"/>
            </a:endParaRPr>
          </a:p>
        </p:txBody>
      </p:sp>
    </p:spTree>
    <p:extLst>
      <p:ext uri="{BB962C8B-B14F-4D97-AF65-F5344CB8AC3E}">
        <p14:creationId xmlns:p14="http://schemas.microsoft.com/office/powerpoint/2010/main" val="916264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009" y="1235034"/>
            <a:ext cx="11649693" cy="4801314"/>
          </a:xfrm>
          <a:prstGeom prst="rect">
            <a:avLst/>
          </a:prstGeom>
          <a:noFill/>
        </p:spPr>
        <p:txBody>
          <a:bodyPr wrap="square" lIns="0" tIns="0" rIns="0" bIns="0" rtlCol="0">
            <a:spAutoFit/>
          </a:bodyPr>
          <a:lstStyle/>
          <a:p>
            <a:pPr marL="342900" indent="-342900">
              <a:buFont typeface="Arial" pitchFamily="34" charset="0"/>
              <a:buChar char="•"/>
            </a:pPr>
            <a:r>
              <a:rPr lang="en-US" sz="2400" dirty="0"/>
              <a:t>Built-in low latency capability and Media Capture API improve time-to-market and user </a:t>
            </a:r>
            <a:r>
              <a:rPr lang="en-US" sz="2400" dirty="0" smtClean="0"/>
              <a:t>satisfaction</a:t>
            </a:r>
          </a:p>
          <a:p>
            <a:pPr marL="342900" indent="-342900">
              <a:buFont typeface="Arial" pitchFamily="34" charset="0"/>
              <a:buChar char="•"/>
            </a:pPr>
            <a:endParaRPr lang="en-US" sz="2400" dirty="0">
              <a:gradFill flip="none" rotWithShape="1">
                <a:gsLst>
                  <a:gs pos="0">
                    <a:srgbClr val="FFFFFF"/>
                  </a:gs>
                  <a:gs pos="86000">
                    <a:srgbClr val="FFFFFF"/>
                  </a:gs>
                </a:gsLst>
                <a:lin ang="5400000" scaled="0"/>
                <a:tileRect/>
              </a:gradFill>
            </a:endParaRPr>
          </a:p>
          <a:p>
            <a:pPr marL="342900" indent="-342900">
              <a:buFont typeface="Arial" pitchFamily="34" charset="0"/>
              <a:buChar char="•"/>
            </a:pPr>
            <a:r>
              <a:rPr lang="en-US" sz="2400" dirty="0" smtClean="0">
                <a:gradFill flip="none" rotWithShape="1">
                  <a:gsLst>
                    <a:gs pos="0">
                      <a:srgbClr val="FFFFFF"/>
                    </a:gs>
                    <a:gs pos="86000">
                      <a:srgbClr val="FFFFFF"/>
                    </a:gs>
                  </a:gsLst>
                  <a:lin ang="5400000" scaled="0"/>
                  <a:tileRect/>
                </a:gradFill>
              </a:rPr>
              <a:t>Media </a:t>
            </a:r>
            <a:r>
              <a:rPr lang="en-US" sz="2400" dirty="0">
                <a:gradFill flip="none" rotWithShape="1">
                  <a:gsLst>
                    <a:gs pos="0">
                      <a:srgbClr val="FFFFFF"/>
                    </a:gs>
                    <a:gs pos="86000">
                      <a:srgbClr val="FFFFFF"/>
                    </a:gs>
                  </a:gsLst>
                  <a:lin ang="5400000" scaled="0"/>
                  <a:tileRect/>
                </a:gradFill>
              </a:rPr>
              <a:t>platform extensibility enables the most demanding communication or real-time </a:t>
            </a:r>
            <a:r>
              <a:rPr lang="en-US" sz="2400" dirty="0" smtClean="0">
                <a:gradFill flip="none" rotWithShape="1">
                  <a:gsLst>
                    <a:gs pos="0">
                      <a:srgbClr val="FFFFFF"/>
                    </a:gs>
                    <a:gs pos="86000">
                      <a:srgbClr val="FFFFFF"/>
                    </a:gs>
                  </a:gsLst>
                  <a:lin ang="5400000" scaled="0"/>
                  <a:tileRect/>
                </a:gradFill>
              </a:rPr>
              <a:t>scenario</a:t>
            </a:r>
          </a:p>
          <a:p>
            <a:pPr marL="342900" indent="-342900">
              <a:buFont typeface="Arial" pitchFamily="34" charset="0"/>
              <a:buChar char="•"/>
            </a:pPr>
            <a:endParaRPr lang="en-US" sz="2400" dirty="0">
              <a:gradFill flip="none" rotWithShape="1">
                <a:gsLst>
                  <a:gs pos="0">
                    <a:srgbClr val="FFFFFF"/>
                  </a:gs>
                  <a:gs pos="86000">
                    <a:srgbClr val="FFFFFF"/>
                  </a:gs>
                </a:gsLst>
                <a:lin ang="5400000" scaled="0"/>
                <a:tileRect/>
              </a:gradFill>
            </a:endParaRPr>
          </a:p>
          <a:p>
            <a:pPr marL="342900" indent="-342900">
              <a:buFont typeface="Arial" pitchFamily="34" charset="0"/>
              <a:buChar char="•"/>
            </a:pPr>
            <a:r>
              <a:rPr lang="en-US" sz="2400" dirty="0" smtClean="0">
                <a:gradFill flip="none" rotWithShape="1">
                  <a:gsLst>
                    <a:gs pos="0">
                      <a:srgbClr val="FFFFFF"/>
                    </a:gs>
                    <a:gs pos="86000">
                      <a:srgbClr val="FFFFFF"/>
                    </a:gs>
                  </a:gsLst>
                  <a:lin ang="5400000" scaled="0"/>
                  <a:tileRect/>
                </a:gradFill>
              </a:rPr>
              <a:t>Bluetooth </a:t>
            </a:r>
            <a:r>
              <a:rPr lang="en-US" sz="2400" dirty="0">
                <a:gradFill flip="none" rotWithShape="1">
                  <a:gsLst>
                    <a:gs pos="0">
                      <a:srgbClr val="FFFFFF"/>
                    </a:gs>
                    <a:gs pos="86000">
                      <a:srgbClr val="FFFFFF"/>
                    </a:gs>
                  </a:gsLst>
                  <a:lin ang="5400000" scaled="0"/>
                  <a:tileRect/>
                </a:gradFill>
              </a:rPr>
              <a:t>Audio Devices are automatically supported in Windows </a:t>
            </a:r>
            <a:r>
              <a:rPr lang="en-US" sz="2400" dirty="0" smtClean="0">
                <a:gradFill flip="none" rotWithShape="1">
                  <a:gsLst>
                    <a:gs pos="0">
                      <a:srgbClr val="FFFFFF"/>
                    </a:gs>
                    <a:gs pos="86000">
                      <a:srgbClr val="FFFFFF"/>
                    </a:gs>
                  </a:gsLst>
                  <a:lin ang="5400000" scaled="0"/>
                  <a:tileRect/>
                </a:gradFill>
              </a:rPr>
              <a:t>8</a:t>
            </a:r>
          </a:p>
          <a:p>
            <a:pPr marL="342900" indent="-342900">
              <a:buFont typeface="Arial" pitchFamily="34" charset="0"/>
              <a:buChar char="•"/>
            </a:pPr>
            <a:endParaRPr lang="en-US" sz="2400" dirty="0">
              <a:gradFill flip="none" rotWithShape="1">
                <a:gsLst>
                  <a:gs pos="0">
                    <a:srgbClr val="FFFFFF"/>
                  </a:gs>
                  <a:gs pos="86000">
                    <a:srgbClr val="FFFFFF"/>
                  </a:gs>
                </a:gsLst>
                <a:lin ang="5400000" scaled="0"/>
                <a:tileRect/>
              </a:gradFill>
            </a:endParaRPr>
          </a:p>
          <a:p>
            <a:pPr marL="342900" indent="-342900">
              <a:buFont typeface="Arial" pitchFamily="34" charset="0"/>
              <a:buChar char="•"/>
            </a:pPr>
            <a:r>
              <a:rPr lang="en-US" sz="2400" dirty="0" smtClean="0">
                <a:gradFill flip="none" rotWithShape="1">
                  <a:gsLst>
                    <a:gs pos="0">
                      <a:srgbClr val="FFFFFF"/>
                    </a:gs>
                    <a:gs pos="86000">
                      <a:srgbClr val="FFFFFF"/>
                    </a:gs>
                  </a:gsLst>
                  <a:lin ang="5400000" scaled="0"/>
                  <a:tileRect/>
                </a:gradFill>
              </a:rPr>
              <a:t>Call </a:t>
            </a:r>
            <a:r>
              <a:rPr lang="en-US" sz="2400" dirty="0">
                <a:gradFill flip="none" rotWithShape="1">
                  <a:gsLst>
                    <a:gs pos="0">
                      <a:srgbClr val="FFFFFF"/>
                    </a:gs>
                    <a:gs pos="86000">
                      <a:srgbClr val="FFFFFF"/>
                    </a:gs>
                  </a:gsLst>
                  <a:lin ang="5400000" scaled="0"/>
                  <a:tileRect/>
                </a:gradFill>
              </a:rPr>
              <a:t>Control and </a:t>
            </a:r>
            <a:r>
              <a:rPr lang="en-US" sz="2400" dirty="0" smtClean="0">
                <a:gradFill flip="none" rotWithShape="1">
                  <a:gsLst>
                    <a:gs pos="0">
                      <a:srgbClr val="FFFFFF"/>
                    </a:gs>
                    <a:gs pos="86000">
                      <a:srgbClr val="FFFFFF"/>
                    </a:gs>
                  </a:gsLst>
                  <a:lin ang="5400000" scaled="0"/>
                  <a:tileRect/>
                </a:gradFill>
              </a:rPr>
              <a:t>even Media </a:t>
            </a:r>
            <a:r>
              <a:rPr lang="en-US" sz="2400" dirty="0">
                <a:gradFill flip="none" rotWithShape="1">
                  <a:gsLst>
                    <a:gs pos="0">
                      <a:srgbClr val="FFFFFF"/>
                    </a:gs>
                    <a:gs pos="86000">
                      <a:srgbClr val="FFFFFF"/>
                    </a:gs>
                  </a:gsLst>
                  <a:lin ang="5400000" scaled="0"/>
                  <a:tileRect/>
                </a:gradFill>
              </a:rPr>
              <a:t>Transport Controls are simple to use in Windows Metro style </a:t>
            </a:r>
            <a:r>
              <a:rPr lang="en-US" sz="2400" dirty="0" smtClean="0">
                <a:gradFill flip="none" rotWithShape="1">
                  <a:gsLst>
                    <a:gs pos="0">
                      <a:srgbClr val="FFFFFF"/>
                    </a:gs>
                    <a:gs pos="86000">
                      <a:srgbClr val="FFFFFF"/>
                    </a:gs>
                  </a:gsLst>
                  <a:lin ang="5400000" scaled="0"/>
                  <a:tileRect/>
                </a:gradFill>
              </a:rPr>
              <a:t>apps</a:t>
            </a:r>
          </a:p>
          <a:p>
            <a:pPr marL="342900" indent="-342900">
              <a:buFont typeface="Arial" pitchFamily="34" charset="0"/>
              <a:buChar char="•"/>
            </a:pPr>
            <a:endParaRPr lang="en-US" sz="2400" dirty="0" smtClean="0">
              <a:gradFill flip="none" rotWithShape="1">
                <a:gsLst>
                  <a:gs pos="0">
                    <a:srgbClr val="FFFFFF"/>
                  </a:gs>
                  <a:gs pos="86000">
                    <a:srgbClr val="FFFFFF"/>
                  </a:gs>
                </a:gsLst>
                <a:lin ang="5400000" scaled="0"/>
                <a:tileRect/>
              </a:gradFill>
            </a:endParaRPr>
          </a:p>
          <a:p>
            <a:pPr marL="342900" indent="-342900">
              <a:buFont typeface="Arial" pitchFamily="34" charset="0"/>
              <a:buChar char="•"/>
            </a:pPr>
            <a:r>
              <a:rPr lang="en-US" sz="2400" dirty="0" smtClean="0">
                <a:gradFill flip="none" rotWithShape="1">
                  <a:gsLst>
                    <a:gs pos="0">
                      <a:srgbClr val="FFFFFF"/>
                    </a:gs>
                    <a:gs pos="86000">
                      <a:srgbClr val="FFFFFF"/>
                    </a:gs>
                  </a:gsLst>
                  <a:lin ang="5400000" scaled="0"/>
                  <a:tileRect/>
                </a:gradFill>
              </a:rPr>
              <a:t>Communications </a:t>
            </a:r>
            <a:r>
              <a:rPr lang="en-US" sz="2400" dirty="0">
                <a:gradFill flip="none" rotWithShape="1">
                  <a:gsLst>
                    <a:gs pos="0">
                      <a:srgbClr val="FFFFFF"/>
                    </a:gs>
                    <a:gs pos="86000">
                      <a:srgbClr val="FFFFFF"/>
                    </a:gs>
                  </a:gsLst>
                  <a:lin ang="5400000" scaled="0"/>
                  <a:tileRect/>
                </a:gradFill>
              </a:rPr>
              <a:t>and other apps can continue to run in the background, if you set stream type and edit the </a:t>
            </a:r>
            <a:r>
              <a:rPr lang="en-US" sz="2400" dirty="0" smtClean="0">
                <a:gradFill flip="none" rotWithShape="1">
                  <a:gsLst>
                    <a:gs pos="0">
                      <a:srgbClr val="FFFFFF"/>
                    </a:gs>
                    <a:gs pos="86000">
                      <a:srgbClr val="FFFFFF"/>
                    </a:gs>
                  </a:gsLst>
                  <a:lin ang="5400000" scaled="0"/>
                  <a:tileRect/>
                </a:gradFill>
              </a:rPr>
              <a:t>manifest</a:t>
            </a:r>
            <a:endParaRPr lang="en-US" sz="2400" dirty="0" smtClean="0">
              <a:gradFill>
                <a:gsLst>
                  <a:gs pos="0">
                    <a:schemeClr val="tx1"/>
                  </a:gs>
                  <a:gs pos="86000">
                    <a:schemeClr val="tx1"/>
                  </a:gs>
                </a:gsLst>
                <a:lin ang="5400000" scaled="0"/>
              </a:gradFill>
            </a:endParaRPr>
          </a:p>
        </p:txBody>
      </p:sp>
      <p:sp>
        <p:nvSpPr>
          <p:cNvPr id="4" name="Title 1"/>
          <p:cNvSpPr txBox="1">
            <a:spLocks/>
          </p:cNvSpPr>
          <p:nvPr/>
        </p:nvSpPr>
        <p:spPr>
          <a:xfrm>
            <a:off x="535348" y="247201"/>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Media features are easy to add</a:t>
            </a:r>
            <a:endParaRPr lang="en-US" dirty="0"/>
          </a:p>
        </p:txBody>
      </p:sp>
    </p:spTree>
    <p:extLst>
      <p:ext uri="{BB962C8B-B14F-4D97-AF65-F5344CB8AC3E}">
        <p14:creationId xmlns:p14="http://schemas.microsoft.com/office/powerpoint/2010/main" val="182696308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45633" y="4212775"/>
            <a:ext cx="8836898" cy="599221"/>
            <a:chOff x="2939111" y="4212772"/>
            <a:chExt cx="8817332" cy="599221"/>
          </a:xfrm>
        </p:grpSpPr>
        <p:sp>
          <p:nvSpPr>
            <p:cNvPr id="9" name="Rectangle 8"/>
            <p:cNvSpPr/>
            <p:nvPr/>
          </p:nvSpPr>
          <p:spPr>
            <a:xfrm>
              <a:off x="2939111" y="4212772"/>
              <a:ext cx="2331019"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a:solidFill>
                    <a:srgbClr val="FFFFFF"/>
                  </a:solidFill>
                </a:rPr>
                <a:t>Protection</a:t>
              </a:r>
            </a:p>
          </p:txBody>
        </p:sp>
        <p:sp>
          <p:nvSpPr>
            <p:cNvPr id="10" name="TextBox 9"/>
            <p:cNvSpPr txBox="1"/>
            <p:nvPr/>
          </p:nvSpPr>
          <p:spPr>
            <a:xfrm>
              <a:off x="5371478" y="4298395"/>
              <a:ext cx="6384965" cy="415300"/>
            </a:xfrm>
            <a:prstGeom prst="rect">
              <a:avLst/>
            </a:prstGeom>
            <a:noFill/>
          </p:spPr>
          <p:txBody>
            <a:bodyPr wrap="square" lIns="121725" tIns="60862" rIns="121725" bIns="60862" rtlCol="0">
              <a:spAutoFit/>
            </a:bodyPr>
            <a:lstStyle/>
            <a:p>
              <a:r>
                <a:rPr lang="en-US" sz="1900" dirty="0">
                  <a:solidFill>
                    <a:srgbClr val="FFFFFF"/>
                  </a:solidFill>
                </a:rPr>
                <a:t>Use PlayReady or other content protection systems.</a:t>
              </a:r>
            </a:p>
          </p:txBody>
        </p:sp>
      </p:grpSp>
      <p:grpSp>
        <p:nvGrpSpPr>
          <p:cNvPr id="11" name="Group 10"/>
          <p:cNvGrpSpPr/>
          <p:nvPr/>
        </p:nvGrpSpPr>
        <p:grpSpPr>
          <a:xfrm>
            <a:off x="2945633" y="5660575"/>
            <a:ext cx="8836898" cy="599221"/>
            <a:chOff x="2939111" y="5660572"/>
            <a:chExt cx="8817332" cy="599221"/>
          </a:xfrm>
        </p:grpSpPr>
        <p:sp>
          <p:nvSpPr>
            <p:cNvPr id="12" name="Rectangle 11"/>
            <p:cNvSpPr/>
            <p:nvPr/>
          </p:nvSpPr>
          <p:spPr>
            <a:xfrm>
              <a:off x="2939111" y="5660572"/>
              <a:ext cx="2331019" cy="599221"/>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a:solidFill>
                    <a:srgbClr val="FFFFFF"/>
                  </a:solidFill>
                </a:rPr>
                <a:t>VideoEffects</a:t>
              </a:r>
            </a:p>
          </p:txBody>
        </p:sp>
        <p:sp>
          <p:nvSpPr>
            <p:cNvPr id="13" name="TextBox 12"/>
            <p:cNvSpPr txBox="1"/>
            <p:nvPr/>
          </p:nvSpPr>
          <p:spPr>
            <a:xfrm>
              <a:off x="5371478" y="5765800"/>
              <a:ext cx="6384965" cy="415300"/>
            </a:xfrm>
            <a:prstGeom prst="rect">
              <a:avLst/>
            </a:prstGeom>
            <a:noFill/>
          </p:spPr>
          <p:txBody>
            <a:bodyPr wrap="square" lIns="121725" tIns="60862" rIns="121725" bIns="60862" rtlCol="0">
              <a:spAutoFit/>
            </a:bodyPr>
            <a:lstStyle/>
            <a:p>
              <a:r>
                <a:rPr lang="en-US" sz="1900" dirty="0">
                  <a:solidFill>
                    <a:srgbClr val="FFFFFF"/>
                  </a:solidFill>
                </a:rPr>
                <a:t>Insert or remove </a:t>
              </a:r>
              <a:r>
                <a:rPr lang="en-US" sz="1900" dirty="0" smtClean="0">
                  <a:solidFill>
                    <a:srgbClr val="FFFFFF"/>
                  </a:solidFill>
                </a:rPr>
                <a:t>well-known video </a:t>
              </a:r>
              <a:r>
                <a:rPr lang="en-US" sz="1900" dirty="0">
                  <a:solidFill>
                    <a:srgbClr val="FFFFFF"/>
                  </a:solidFill>
                </a:rPr>
                <a:t>effects.</a:t>
              </a:r>
            </a:p>
          </p:txBody>
        </p:sp>
      </p:grpSp>
      <p:grpSp>
        <p:nvGrpSpPr>
          <p:cNvPr id="14" name="Group 13"/>
          <p:cNvGrpSpPr/>
          <p:nvPr/>
        </p:nvGrpSpPr>
        <p:grpSpPr>
          <a:xfrm>
            <a:off x="2945633" y="2057403"/>
            <a:ext cx="9040045" cy="599221"/>
            <a:chOff x="2939111" y="2057400"/>
            <a:chExt cx="9020030" cy="599221"/>
          </a:xfrm>
        </p:grpSpPr>
        <p:sp>
          <p:nvSpPr>
            <p:cNvPr id="15" name="Rectangle 14"/>
            <p:cNvSpPr/>
            <p:nvPr/>
          </p:nvSpPr>
          <p:spPr>
            <a:xfrm>
              <a:off x="2939111" y="2057400"/>
              <a:ext cx="2331019"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a:solidFill>
                    <a:srgbClr val="FFFFFF"/>
                  </a:solidFill>
                </a:rPr>
                <a:t>Devices</a:t>
              </a:r>
            </a:p>
          </p:txBody>
        </p:sp>
        <p:sp>
          <p:nvSpPr>
            <p:cNvPr id="16" name="TextBox 15"/>
            <p:cNvSpPr txBox="1"/>
            <p:nvPr/>
          </p:nvSpPr>
          <p:spPr>
            <a:xfrm>
              <a:off x="5371479" y="2175500"/>
              <a:ext cx="6587662" cy="415300"/>
            </a:xfrm>
            <a:prstGeom prst="rect">
              <a:avLst/>
            </a:prstGeom>
            <a:noFill/>
          </p:spPr>
          <p:txBody>
            <a:bodyPr wrap="square" lIns="121725" tIns="60862" rIns="121725" bIns="60862" rtlCol="0">
              <a:spAutoFit/>
            </a:bodyPr>
            <a:lstStyle/>
            <a:p>
              <a:r>
                <a:rPr lang="en-US" sz="1900" dirty="0" smtClean="0">
                  <a:solidFill>
                    <a:srgbClr val="FFFFFF"/>
                  </a:solidFill>
                </a:rPr>
                <a:t>Input and output audio devices such as Bluetooth.</a:t>
              </a:r>
              <a:endParaRPr lang="en-US" sz="1900" dirty="0">
                <a:solidFill>
                  <a:srgbClr val="FFFFFF"/>
                </a:solidFill>
              </a:endParaRPr>
            </a:p>
          </p:txBody>
        </p:sp>
      </p:grpSp>
      <p:grpSp>
        <p:nvGrpSpPr>
          <p:cNvPr id="17" name="Group 16"/>
          <p:cNvGrpSpPr/>
          <p:nvPr/>
        </p:nvGrpSpPr>
        <p:grpSpPr>
          <a:xfrm>
            <a:off x="2945633" y="2762977"/>
            <a:ext cx="8836898" cy="599221"/>
            <a:chOff x="2939111" y="2762974"/>
            <a:chExt cx="8817332" cy="599221"/>
          </a:xfrm>
        </p:grpSpPr>
        <p:sp>
          <p:nvSpPr>
            <p:cNvPr id="18" name="Rectangle 17"/>
            <p:cNvSpPr/>
            <p:nvPr/>
          </p:nvSpPr>
          <p:spPr>
            <a:xfrm>
              <a:off x="2939111" y="2762974"/>
              <a:ext cx="2331019"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a:solidFill>
                    <a:srgbClr val="FFFFFF"/>
                  </a:solidFill>
                </a:rPr>
                <a:t>Playlists</a:t>
              </a:r>
            </a:p>
          </p:txBody>
        </p:sp>
        <p:sp>
          <p:nvSpPr>
            <p:cNvPr id="19" name="TextBox 18"/>
            <p:cNvSpPr txBox="1"/>
            <p:nvPr/>
          </p:nvSpPr>
          <p:spPr>
            <a:xfrm>
              <a:off x="5371478" y="2861300"/>
              <a:ext cx="6384965" cy="415300"/>
            </a:xfrm>
            <a:prstGeom prst="rect">
              <a:avLst/>
            </a:prstGeom>
            <a:noFill/>
          </p:spPr>
          <p:txBody>
            <a:bodyPr wrap="square" lIns="121725" tIns="60862" rIns="121725" bIns="60862" rtlCol="0">
              <a:spAutoFit/>
            </a:bodyPr>
            <a:lstStyle/>
            <a:p>
              <a:r>
                <a:rPr lang="en-US" sz="1900" dirty="0">
                  <a:solidFill>
                    <a:srgbClr val="FFFFFF"/>
                  </a:solidFill>
                </a:rPr>
                <a:t>Work with audio </a:t>
              </a:r>
              <a:r>
                <a:rPr lang="en-US" sz="1900" dirty="0" smtClean="0">
                  <a:solidFill>
                    <a:srgbClr val="FFFFFF"/>
                  </a:solidFill>
                </a:rPr>
                <a:t>playlists</a:t>
              </a:r>
              <a:r>
                <a:rPr lang="en-US" sz="1900" dirty="0">
                  <a:solidFill>
                    <a:srgbClr val="FFFFFF"/>
                  </a:solidFill>
                </a:rPr>
                <a:t>.</a:t>
              </a:r>
            </a:p>
          </p:txBody>
        </p:sp>
      </p:grpSp>
      <p:sp>
        <p:nvSpPr>
          <p:cNvPr id="21" name="TextBox 20"/>
          <p:cNvSpPr txBox="1"/>
          <p:nvPr/>
        </p:nvSpPr>
        <p:spPr>
          <a:xfrm>
            <a:off x="5383398" y="1412561"/>
            <a:ext cx="6399133" cy="415300"/>
          </a:xfrm>
          <a:prstGeom prst="rect">
            <a:avLst/>
          </a:prstGeom>
          <a:noFill/>
        </p:spPr>
        <p:txBody>
          <a:bodyPr wrap="square" lIns="121725" tIns="60862" rIns="121725" bIns="60862" rtlCol="0">
            <a:spAutoFit/>
          </a:bodyPr>
          <a:lstStyle/>
          <a:p>
            <a:r>
              <a:rPr lang="en-US" sz="1900" dirty="0">
                <a:solidFill>
                  <a:srgbClr val="FFFFFF"/>
                </a:solidFill>
              </a:rPr>
              <a:t>Snap a picture, record video and audio.</a:t>
            </a:r>
          </a:p>
        </p:txBody>
      </p:sp>
      <p:sp>
        <p:nvSpPr>
          <p:cNvPr id="22" name="Rectangle 21"/>
          <p:cNvSpPr/>
          <p:nvPr/>
        </p:nvSpPr>
        <p:spPr>
          <a:xfrm>
            <a:off x="2945633" y="1328806"/>
            <a:ext cx="2336192" cy="599221"/>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a:solidFill>
                  <a:srgbClr val="FFFFFF"/>
                </a:solidFill>
              </a:rPr>
              <a:t>Capture</a:t>
            </a:r>
          </a:p>
        </p:txBody>
      </p:sp>
      <p:grpSp>
        <p:nvGrpSpPr>
          <p:cNvPr id="23" name="Group 22"/>
          <p:cNvGrpSpPr/>
          <p:nvPr/>
        </p:nvGrpSpPr>
        <p:grpSpPr>
          <a:xfrm>
            <a:off x="2945633" y="3507579"/>
            <a:ext cx="8836898" cy="599221"/>
            <a:chOff x="2939111" y="3507576"/>
            <a:chExt cx="8817332" cy="599221"/>
          </a:xfrm>
        </p:grpSpPr>
        <p:sp>
          <p:nvSpPr>
            <p:cNvPr id="24" name="TextBox 23"/>
            <p:cNvSpPr txBox="1"/>
            <p:nvPr/>
          </p:nvSpPr>
          <p:spPr>
            <a:xfrm>
              <a:off x="5371478" y="3623300"/>
              <a:ext cx="6384965" cy="415300"/>
            </a:xfrm>
            <a:prstGeom prst="rect">
              <a:avLst/>
            </a:prstGeom>
            <a:noFill/>
          </p:spPr>
          <p:txBody>
            <a:bodyPr wrap="square" lIns="121725" tIns="60862" rIns="121725" bIns="60862" rtlCol="0">
              <a:spAutoFit/>
            </a:bodyPr>
            <a:lstStyle/>
            <a:p>
              <a:r>
                <a:rPr lang="en-US" sz="1900" dirty="0">
                  <a:solidFill>
                    <a:srgbClr val="FFFFFF"/>
                  </a:solidFill>
                </a:rPr>
                <a:t>Stream media to a television or audio system.</a:t>
              </a:r>
            </a:p>
          </p:txBody>
        </p:sp>
        <p:sp>
          <p:nvSpPr>
            <p:cNvPr id="25" name="Rectangle 24"/>
            <p:cNvSpPr/>
            <p:nvPr/>
          </p:nvSpPr>
          <p:spPr>
            <a:xfrm>
              <a:off x="2939111" y="3507576"/>
              <a:ext cx="2331019"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a:solidFill>
                    <a:srgbClr val="FFFFFF"/>
                  </a:solidFill>
                </a:rPr>
                <a:t>PlayTo</a:t>
              </a:r>
            </a:p>
          </p:txBody>
        </p:sp>
      </p:grpSp>
      <p:grpSp>
        <p:nvGrpSpPr>
          <p:cNvPr id="26" name="Group 25"/>
          <p:cNvGrpSpPr/>
          <p:nvPr/>
        </p:nvGrpSpPr>
        <p:grpSpPr>
          <a:xfrm>
            <a:off x="2945633" y="4884501"/>
            <a:ext cx="8836898" cy="707688"/>
            <a:chOff x="2939111" y="4884501"/>
            <a:chExt cx="8817332" cy="707688"/>
          </a:xfrm>
        </p:grpSpPr>
        <p:sp>
          <p:nvSpPr>
            <p:cNvPr id="27" name="TextBox 26"/>
            <p:cNvSpPr txBox="1"/>
            <p:nvPr/>
          </p:nvSpPr>
          <p:spPr>
            <a:xfrm>
              <a:off x="5371478" y="4884501"/>
              <a:ext cx="6384965" cy="707688"/>
            </a:xfrm>
            <a:prstGeom prst="rect">
              <a:avLst/>
            </a:prstGeom>
            <a:noFill/>
          </p:spPr>
          <p:txBody>
            <a:bodyPr wrap="square" lIns="121725" tIns="60862" rIns="121725" bIns="60862" rtlCol="0">
              <a:spAutoFit/>
            </a:bodyPr>
            <a:lstStyle/>
            <a:p>
              <a:r>
                <a:rPr lang="en-US" sz="1900" dirty="0">
                  <a:solidFill>
                    <a:srgbClr val="FFFFFF"/>
                  </a:solidFill>
                </a:rPr>
                <a:t>Convert music or video to </a:t>
              </a:r>
              <a:r>
                <a:rPr lang="en-US" sz="1900" dirty="0" smtClean="0">
                  <a:solidFill>
                    <a:srgbClr val="FFFFFF"/>
                  </a:solidFill>
                </a:rPr>
                <a:t>other formats </a:t>
              </a:r>
              <a:r>
                <a:rPr lang="en-US" sz="1900" dirty="0">
                  <a:solidFill>
                    <a:srgbClr val="FFFFFF"/>
                  </a:solidFill>
                </a:rPr>
                <a:t>or </a:t>
              </a:r>
              <a:r>
                <a:rPr lang="en-US" sz="1900" dirty="0" smtClean="0">
                  <a:solidFill>
                    <a:srgbClr val="FFFFFF"/>
                  </a:solidFill>
                </a:rPr>
                <a:t>resolutions, trim, or make effects permanent. </a:t>
              </a:r>
              <a:endParaRPr lang="en-US" sz="1900" dirty="0">
                <a:solidFill>
                  <a:srgbClr val="FFFFFF"/>
                </a:solidFill>
              </a:endParaRPr>
            </a:p>
          </p:txBody>
        </p:sp>
        <p:sp>
          <p:nvSpPr>
            <p:cNvPr id="28" name="Rectangle 27"/>
            <p:cNvSpPr/>
            <p:nvPr/>
          </p:nvSpPr>
          <p:spPr>
            <a:xfrm>
              <a:off x="2939111" y="4953000"/>
              <a:ext cx="2331019"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a:solidFill>
                    <a:srgbClr val="FFFFFF"/>
                  </a:solidFill>
                </a:rPr>
                <a:t>Transcoding</a:t>
              </a:r>
            </a:p>
          </p:txBody>
        </p:sp>
      </p:grpSp>
      <p:sp>
        <p:nvSpPr>
          <p:cNvPr id="29" name="Rectangle 28"/>
          <p:cNvSpPr/>
          <p:nvPr/>
        </p:nvSpPr>
        <p:spPr bwMode="auto">
          <a:xfrm>
            <a:off x="304722" y="3464860"/>
            <a:ext cx="2336192" cy="6395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Windows.Media.</a:t>
            </a: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19112" y="228600"/>
            <a:ext cx="11149013" cy="609398"/>
          </a:xfrm>
        </p:spPr>
        <p:txBody>
          <a:bodyPr/>
          <a:lstStyle/>
          <a:p>
            <a:r>
              <a:rPr lang="en-US" dirty="0" err="1" smtClean="0">
                <a:latin typeface="Segoe UI Semibold" pitchFamily="34" charset="0"/>
                <a:ea typeface="Segoe UI" pitchFamily="34" charset="0"/>
                <a:cs typeface="Segoe UI" pitchFamily="34" charset="0"/>
              </a:rPr>
              <a:t>Windows.Media</a:t>
            </a:r>
            <a:r>
              <a:rPr lang="en-US" dirty="0" smtClean="0">
                <a:latin typeface="Segoe UI Semibold" pitchFamily="34" charset="0"/>
                <a:ea typeface="Segoe UI" pitchFamily="34" charset="0"/>
                <a:cs typeface="Segoe UI" pitchFamily="34" charset="0"/>
              </a:rPr>
              <a:t> APIs</a:t>
            </a:r>
            <a:endParaRPr lang="en-US" dirty="0"/>
          </a:p>
        </p:txBody>
      </p:sp>
      <p:sp>
        <p:nvSpPr>
          <p:cNvPr id="34" name="Rectangle 33"/>
          <p:cNvSpPr/>
          <p:nvPr/>
        </p:nvSpPr>
        <p:spPr>
          <a:xfrm>
            <a:off x="5525898" y="1328805"/>
            <a:ext cx="2336192"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smtClean="0">
                <a:solidFill>
                  <a:srgbClr val="FFFFFF"/>
                </a:solidFill>
              </a:rPr>
              <a:t>Media Capture</a:t>
            </a:r>
            <a:endParaRPr lang="en-US" sz="1900" b="1" dirty="0">
              <a:solidFill>
                <a:srgbClr val="FFFFFF"/>
              </a:solidFill>
            </a:endParaRPr>
          </a:p>
        </p:txBody>
      </p:sp>
      <p:sp>
        <p:nvSpPr>
          <p:cNvPr id="30" name="Rectangle 29"/>
          <p:cNvSpPr/>
          <p:nvPr/>
        </p:nvSpPr>
        <p:spPr bwMode="auto">
          <a:xfrm>
            <a:off x="2640914" y="1307304"/>
            <a:ext cx="7449017" cy="620724"/>
          </a:xfrm>
          <a:prstGeom prst="rect">
            <a:avLst/>
          </a:prstGeom>
          <a:noFill/>
          <a:ln w="571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600" dirty="0">
              <a:solidFill>
                <a:srgbClr val="FFFFFF">
                  <a:lumMod val="95000"/>
                </a:srgbClr>
              </a:solidFill>
              <a:latin typeface="Consolas" pitchFamily="49" charset="0"/>
              <a:cs typeface="Consolas" pitchFamily="49" charset="0"/>
            </a:endParaRPr>
          </a:p>
        </p:txBody>
      </p:sp>
      <p:sp>
        <p:nvSpPr>
          <p:cNvPr id="35" name="Rectangle 34"/>
          <p:cNvSpPr/>
          <p:nvPr/>
        </p:nvSpPr>
        <p:spPr>
          <a:xfrm>
            <a:off x="516754" y="2889911"/>
            <a:ext cx="10778376" cy="2702278"/>
          </a:xfrm>
          <a:prstGeom prst="rect">
            <a:avLst/>
          </a:prstGeom>
        </p:spPr>
        <p:txBody>
          <a:bodyPr wrap="square">
            <a:spAutoFit/>
          </a:bodyPr>
          <a:lstStyle/>
          <a:p>
            <a:pPr>
              <a:lnSpc>
                <a:spcPct val="90000"/>
              </a:lnSpc>
              <a:spcBef>
                <a:spcPct val="20000"/>
              </a:spcBef>
              <a:buSzPct val="90000"/>
            </a:pPr>
            <a:r>
              <a:rPr lang="en-US" sz="3200" dirty="0" smtClean="0">
                <a:gradFill>
                  <a:gsLst>
                    <a:gs pos="0">
                      <a:srgbClr val="FFFFFF"/>
                    </a:gs>
                    <a:gs pos="86000">
                      <a:srgbClr val="FFFFFF"/>
                    </a:gs>
                  </a:gsLst>
                  <a:lin ang="5400000" scaled="0"/>
                </a:gradFill>
                <a:latin typeface="Segoe UI Semibold"/>
              </a:rPr>
              <a:t>Media Capture API</a:t>
            </a:r>
            <a:endParaRPr lang="en-US" sz="3200" dirty="0">
              <a:gradFill>
                <a:gsLst>
                  <a:gs pos="0">
                    <a:srgbClr val="FFFFFF"/>
                  </a:gs>
                  <a:gs pos="86000">
                    <a:srgbClr val="FFFFFF"/>
                  </a:gs>
                </a:gsLst>
                <a:lin ang="5400000" scaled="0"/>
              </a:gradFill>
              <a:latin typeface="Segoe UI Semibold"/>
            </a:endParaRPr>
          </a:p>
          <a:p>
            <a:pPr marL="460375" indent="-460375">
              <a:lnSpc>
                <a:spcPct val="90000"/>
              </a:lnSpc>
              <a:spcBef>
                <a:spcPct val="20000"/>
              </a:spcBef>
              <a:buSzPct val="90000"/>
              <a:buFont typeface="Arial" pitchFamily="34" charset="0"/>
              <a:buChar char="•"/>
            </a:pPr>
            <a:r>
              <a:rPr lang="en-US" sz="3200" dirty="0" smtClean="0">
                <a:gradFill>
                  <a:gsLst>
                    <a:gs pos="0">
                      <a:srgbClr val="FFFFFF"/>
                    </a:gs>
                    <a:gs pos="86000">
                      <a:srgbClr val="FFFFFF"/>
                    </a:gs>
                  </a:gsLst>
                  <a:lin ang="5400000" scaled="0"/>
                </a:gradFill>
              </a:rPr>
              <a:t>Low latency</a:t>
            </a:r>
          </a:p>
          <a:p>
            <a:pPr marL="460375" indent="-460375">
              <a:lnSpc>
                <a:spcPct val="90000"/>
              </a:lnSpc>
              <a:spcBef>
                <a:spcPct val="20000"/>
              </a:spcBef>
              <a:buSzPct val="90000"/>
              <a:buFont typeface="Arial" pitchFamily="34" charset="0"/>
              <a:buChar char="•"/>
            </a:pPr>
            <a:r>
              <a:rPr lang="en-US" sz="3200" dirty="0" smtClean="0">
                <a:gradFill>
                  <a:gsLst>
                    <a:gs pos="0">
                      <a:srgbClr val="FFFFFF"/>
                    </a:gs>
                    <a:gs pos="86000">
                      <a:srgbClr val="FFFFFF"/>
                    </a:gs>
                  </a:gsLst>
                  <a:lin ang="5400000" scaled="0"/>
                </a:gradFill>
              </a:rPr>
              <a:t>Hardware acceleration</a:t>
            </a:r>
          </a:p>
          <a:p>
            <a:pPr marL="460375" indent="-460375">
              <a:lnSpc>
                <a:spcPct val="90000"/>
              </a:lnSpc>
              <a:spcBef>
                <a:spcPct val="20000"/>
              </a:spcBef>
              <a:buSzPct val="90000"/>
              <a:buFont typeface="Arial" pitchFamily="34" charset="0"/>
              <a:buChar char="•"/>
            </a:pPr>
            <a:r>
              <a:rPr lang="en-US" sz="3200" dirty="0" smtClean="0">
                <a:gradFill>
                  <a:gsLst>
                    <a:gs pos="0">
                      <a:srgbClr val="FFFFFF"/>
                    </a:gs>
                    <a:gs pos="86000">
                      <a:srgbClr val="FFFFFF"/>
                    </a:gs>
                  </a:gsLst>
                  <a:lin ang="5400000" scaled="0"/>
                </a:gradFill>
              </a:rPr>
              <a:t>Effects</a:t>
            </a:r>
          </a:p>
          <a:p>
            <a:pPr marL="460375" indent="-460375">
              <a:lnSpc>
                <a:spcPct val="90000"/>
              </a:lnSpc>
              <a:spcBef>
                <a:spcPct val="20000"/>
              </a:spcBef>
              <a:buSzPct val="90000"/>
              <a:buFont typeface="Arial" pitchFamily="34" charset="0"/>
              <a:buChar char="•"/>
            </a:pPr>
            <a:r>
              <a:rPr lang="en-US" sz="3200" dirty="0" smtClean="0">
                <a:gradFill>
                  <a:gsLst>
                    <a:gs pos="0">
                      <a:srgbClr val="FFFFFF"/>
                    </a:gs>
                    <a:gs pos="86000">
                      <a:srgbClr val="FFFFFF"/>
                    </a:gs>
                  </a:gsLst>
                  <a:lin ang="5400000" scaled="0"/>
                </a:gradFill>
              </a:rPr>
              <a:t>Runtime media format switching</a:t>
            </a:r>
            <a:endParaRPr lang="en-US" sz="3200"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611241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par>
                          <p:cTn id="27" fill="hold">
                            <p:stCondLst>
                              <p:cond delay="0"/>
                            </p:stCondLst>
                            <p:childTnLst>
                              <p:par>
                                <p:cTn id="28" presetID="64" presetClass="path" presetSubtype="0" accel="50000" decel="50000" fill="hold" grpId="0" nodeType="afterEffect">
                                  <p:stCondLst>
                                    <p:cond delay="0"/>
                                  </p:stCondLst>
                                  <p:childTnLst>
                                    <p:animMotion origin="layout" path="M -4.80854E-6 1.11265E-6 L -4.80854E-6 -0.31275 " pathEditMode="relative" rAng="0" ptsTypes="AA">
                                      <p:cBhvr>
                                        <p:cTn id="29" dur="2000" fill="hold"/>
                                        <p:tgtEl>
                                          <p:spTgt spid="29"/>
                                        </p:tgtEl>
                                        <p:attrNameLst>
                                          <p:attrName>ppt_x</p:attrName>
                                          <p:attrName>ppt_y</p:attrName>
                                        </p:attrNameLst>
                                      </p:cBhvr>
                                      <p:rCtr x="0" y="-15637"/>
                                    </p:animMotion>
                                  </p:childTnLst>
                                </p:cTn>
                              </p:par>
                              <p:par>
                                <p:cTn id="30" presetID="2" presetClass="entr" presetSubtype="4"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ppt_x"/>
                                          </p:val>
                                        </p:tav>
                                        <p:tav tm="100000">
                                          <p:val>
                                            <p:strVal val="#ppt_x"/>
                                          </p:val>
                                        </p:tav>
                                      </p:tavLst>
                                    </p:anim>
                                    <p:anim calcmode="lin" valueType="num">
                                      <p:cBhvr additive="base">
                                        <p:cTn id="33" dur="1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animBg="1"/>
      <p:bldP spid="34" grpId="0" animBg="1"/>
      <p:bldP spid="30" grpId="0" animBg="1"/>
      <p:bldP spid="30"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078536"/>
            <a:ext cx="11149012" cy="5586145"/>
          </a:xfrm>
        </p:spPr>
        <p:txBody>
          <a:bodyPr/>
          <a:lstStyle/>
          <a:p>
            <a:pPr>
              <a:spcBef>
                <a:spcPts val="1800"/>
              </a:spcBef>
            </a:pPr>
            <a:r>
              <a:rPr lang="en-US" dirty="0"/>
              <a:t>[PLAT-775T] Your Metro style app, video and audio, Part 1</a:t>
            </a:r>
            <a:endParaRPr lang="en-US" dirty="0" smtClean="0"/>
          </a:p>
          <a:p>
            <a:pPr>
              <a:spcBef>
                <a:spcPts val="1800"/>
              </a:spcBef>
            </a:pPr>
            <a:r>
              <a:rPr lang="en-US" dirty="0"/>
              <a:t>[PLAT-776T] Your Metro style app, video and audio, Part 2</a:t>
            </a:r>
          </a:p>
          <a:p>
            <a:pPr>
              <a:spcBef>
                <a:spcPts val="1800"/>
              </a:spcBef>
            </a:pPr>
            <a:r>
              <a:rPr lang="en-US" dirty="0"/>
              <a:t>[PLAT-777T] Capturing personal photos, video, and audio in Metro style apps</a:t>
            </a:r>
          </a:p>
          <a:p>
            <a:pPr>
              <a:spcBef>
                <a:spcPts val="1800"/>
              </a:spcBef>
            </a:pPr>
            <a:r>
              <a:rPr lang="en-US" dirty="0"/>
              <a:t>[PLAT-783T] Extending the media platform using input, output and processing plug-ins</a:t>
            </a:r>
            <a:endParaRPr lang="en-US" dirty="0" smtClean="0"/>
          </a:p>
          <a:p>
            <a:pPr>
              <a:spcBef>
                <a:spcPts val="1800"/>
              </a:spcBef>
            </a:pPr>
            <a:r>
              <a:rPr lang="en-US" dirty="0"/>
              <a:t>[APP-410T] Real time communication: keep your Metro style app connected whether it is running or suspended</a:t>
            </a:r>
            <a:endParaRPr lang="en-US" dirty="0" smtClean="0"/>
          </a:p>
          <a:p>
            <a:pPr>
              <a:spcBef>
                <a:spcPts val="1800"/>
              </a:spcBef>
            </a:pPr>
            <a:r>
              <a:rPr lang="en-US" dirty="0"/>
              <a:t>[PLAT-785T] Creating connected apps that work on today's networks</a:t>
            </a:r>
          </a:p>
        </p:txBody>
      </p:sp>
    </p:spTree>
    <p:extLst>
      <p:ext uri="{BB962C8B-B14F-4D97-AF65-F5344CB8AC3E}">
        <p14:creationId xmlns:p14="http://schemas.microsoft.com/office/powerpoint/2010/main" val="162269368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091339"/>
            <a:ext cx="11149012" cy="4296561"/>
          </a:xfrm>
        </p:spPr>
        <p:txBody>
          <a:bodyPr/>
          <a:lstStyle/>
          <a:p>
            <a:r>
              <a:rPr lang="en-US" sz="2400" dirty="0" smtClean="0">
                <a:hlinkClick r:id="rId2"/>
              </a:rPr>
              <a:t>Simple Communication Sample</a:t>
            </a:r>
            <a:endParaRPr lang="en-US" sz="2400" dirty="0" smtClean="0"/>
          </a:p>
          <a:p>
            <a:r>
              <a:rPr lang="en-US" sz="2400" dirty="0" smtClean="0">
                <a:hlinkClick r:id="rId3"/>
              </a:rPr>
              <a:t>Playback Manager Sample</a:t>
            </a:r>
            <a:endParaRPr lang="en-US" sz="2400" dirty="0" smtClean="0"/>
          </a:p>
          <a:p>
            <a:r>
              <a:rPr lang="en-US" sz="2400" dirty="0" smtClean="0">
                <a:hlinkClick r:id="rId4"/>
              </a:rPr>
              <a:t>Call Control Sample</a:t>
            </a:r>
            <a:endParaRPr lang="en-US" sz="2400" dirty="0"/>
          </a:p>
          <a:p>
            <a:r>
              <a:rPr lang="en-US" sz="2400" dirty="0"/>
              <a:t>Using audio hardware acceleration for ultra-low-power </a:t>
            </a:r>
            <a:r>
              <a:rPr lang="en-US" sz="2400" dirty="0" smtClean="0"/>
              <a:t>consumption</a:t>
            </a:r>
          </a:p>
          <a:p>
            <a:r>
              <a:rPr lang="en-US" sz="2400" u="sng" dirty="0">
                <a:hlinkClick r:id="rId5"/>
              </a:rPr>
              <a:t>http://go.microsoft.com/fwlink/?</a:t>
            </a:r>
            <a:r>
              <a:rPr lang="en-US" sz="2400" u="sng" dirty="0" smtClean="0">
                <a:hlinkClick r:id="rId5"/>
              </a:rPr>
              <a:t>LinkID=227329&amp;clcid=0x409</a:t>
            </a:r>
            <a:endParaRPr lang="en-US" sz="2400" u="sng" dirty="0" smtClean="0"/>
          </a:p>
          <a:p>
            <a:r>
              <a:rPr lang="en-US" sz="2400" u="sng" dirty="0" smtClean="0">
                <a:hlinkClick r:id="rId6"/>
              </a:rPr>
              <a:t>Networking</a:t>
            </a:r>
            <a:endParaRPr lang="en-US" sz="2400" dirty="0"/>
          </a:p>
          <a:p>
            <a:r>
              <a:rPr lang="en-US" sz="2400" u="sng" dirty="0" smtClean="0">
                <a:hlinkClick r:id="rId7"/>
              </a:rPr>
              <a:t>Managing </a:t>
            </a:r>
            <a:r>
              <a:rPr lang="en-US" sz="2400" u="sng" dirty="0">
                <a:hlinkClick r:id="rId7"/>
              </a:rPr>
              <a:t>network communication with </a:t>
            </a:r>
            <a:r>
              <a:rPr lang="en-US" sz="2400" u="sng" dirty="0" smtClean="0">
                <a:hlinkClick r:id="rId7"/>
              </a:rPr>
              <a:t>sockets</a:t>
            </a:r>
            <a:endParaRPr lang="en-US" sz="2400" dirty="0" smtClean="0"/>
          </a:p>
          <a:p>
            <a:pPr marL="0" indent="0">
              <a:buNone/>
            </a:pP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252925590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85937601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6547613" y="1156076"/>
            <a:ext cx="4846322" cy="4846320"/>
            <a:chOff x="6547613" y="1156076"/>
            <a:chExt cx="4846322" cy="4846320"/>
          </a:xfrm>
        </p:grpSpPr>
        <p:sp>
          <p:nvSpPr>
            <p:cNvPr id="19" name="Rectangle 18"/>
            <p:cNvSpPr/>
            <p:nvPr/>
          </p:nvSpPr>
          <p:spPr bwMode="auto">
            <a:xfrm>
              <a:off x="6547615" y="5147146"/>
              <a:ext cx="4846320" cy="85525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latin typeface="Segoe UI Semibold"/>
                </a:rPr>
                <a:t>Games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7252"/>
            <a:stretch/>
          </p:blipFill>
          <p:spPr>
            <a:xfrm>
              <a:off x="6547613" y="1156076"/>
              <a:ext cx="4846321" cy="3991070"/>
            </a:xfrm>
            <a:prstGeom prst="rect">
              <a:avLst/>
            </a:prstGeom>
          </p:spPr>
        </p:pic>
      </p:grpSp>
      <p:grpSp>
        <p:nvGrpSpPr>
          <p:cNvPr id="18" name="Group 17"/>
          <p:cNvGrpSpPr/>
          <p:nvPr/>
        </p:nvGrpSpPr>
        <p:grpSpPr>
          <a:xfrm>
            <a:off x="784528" y="1141328"/>
            <a:ext cx="4864717" cy="4857423"/>
            <a:chOff x="784528" y="1141328"/>
            <a:chExt cx="4864717" cy="4857423"/>
          </a:xfrm>
        </p:grpSpPr>
        <p:sp>
          <p:nvSpPr>
            <p:cNvPr id="6" name="Rectangle 5"/>
            <p:cNvSpPr/>
            <p:nvPr/>
          </p:nvSpPr>
          <p:spPr bwMode="auto">
            <a:xfrm>
              <a:off x="784528" y="5143501"/>
              <a:ext cx="4864717" cy="85525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latin typeface="Segoe UI Semibold"/>
                </a:rPr>
                <a:t>Video Chat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497" y="1141328"/>
              <a:ext cx="4863748" cy="4049798"/>
            </a:xfrm>
            <a:prstGeom prst="rect">
              <a:avLst/>
            </a:prstGeom>
          </p:spPr>
        </p:pic>
      </p:grpSp>
      <p:sp>
        <p:nvSpPr>
          <p:cNvPr id="2" name="Title 1"/>
          <p:cNvSpPr>
            <a:spLocks noGrp="1"/>
          </p:cNvSpPr>
          <p:nvPr>
            <p:ph type="title"/>
          </p:nvPr>
        </p:nvSpPr>
        <p:spPr>
          <a:xfrm>
            <a:off x="814072" y="228600"/>
            <a:ext cx="11149013" cy="609398"/>
          </a:xfrm>
        </p:spPr>
        <p:txBody>
          <a:bodyPr/>
          <a:lstStyle/>
          <a:p>
            <a:r>
              <a:rPr lang="en-US" dirty="0" smtClean="0"/>
              <a:t>Opportunities</a:t>
            </a:r>
            <a:endParaRPr lang="en-US" dirty="0"/>
          </a:p>
        </p:txBody>
      </p:sp>
    </p:spTree>
    <p:extLst>
      <p:ext uri="{BB962C8B-B14F-4D97-AF65-F5344CB8AC3E}">
        <p14:creationId xmlns:p14="http://schemas.microsoft.com/office/powerpoint/2010/main" val="25157019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7" name="Text Placeholder 6"/>
          <p:cNvSpPr>
            <a:spLocks noGrp="1"/>
          </p:cNvSpPr>
          <p:nvPr>
            <p:ph type="body" sz="quarter" idx="10"/>
          </p:nvPr>
        </p:nvSpPr>
        <p:spPr>
          <a:xfrm>
            <a:off x="519112" y="1883899"/>
            <a:ext cx="11149012" cy="2234458"/>
          </a:xfrm>
        </p:spPr>
        <p:txBody>
          <a:bodyPr/>
          <a:lstStyle/>
          <a:p>
            <a:pPr>
              <a:spcBef>
                <a:spcPts val="1800"/>
              </a:spcBef>
            </a:pPr>
            <a:r>
              <a:rPr lang="en-US" dirty="0" smtClean="0"/>
              <a:t>Built-in </a:t>
            </a:r>
            <a:r>
              <a:rPr lang="en-US" dirty="0"/>
              <a:t>low latency </a:t>
            </a:r>
            <a:r>
              <a:rPr lang="en-US" dirty="0" smtClean="0"/>
              <a:t>capability improves your time to market</a:t>
            </a:r>
          </a:p>
          <a:p>
            <a:pPr>
              <a:spcBef>
                <a:spcPts val="1800"/>
              </a:spcBef>
            </a:pPr>
            <a:endParaRPr lang="en-US" dirty="0" smtClean="0"/>
          </a:p>
          <a:p>
            <a:pPr>
              <a:spcBef>
                <a:spcPts val="1800"/>
              </a:spcBef>
            </a:pPr>
            <a:r>
              <a:rPr lang="en-US" dirty="0" smtClean="0"/>
              <a:t>You can enable the </a:t>
            </a:r>
            <a:r>
              <a:rPr lang="en-US" dirty="0"/>
              <a:t>most demanding communication or real-time </a:t>
            </a:r>
            <a:r>
              <a:rPr lang="en-US" dirty="0" smtClean="0"/>
              <a:t>scenarios</a:t>
            </a: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With Media APIs</a:t>
            </a:r>
            <a:endParaRPr lang="en-US" dirty="0"/>
          </a:p>
        </p:txBody>
      </p:sp>
    </p:spTree>
    <p:extLst>
      <p:ext uri="{BB962C8B-B14F-4D97-AF65-F5344CB8AC3E}">
        <p14:creationId xmlns:p14="http://schemas.microsoft.com/office/powerpoint/2010/main" val="2382523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754326"/>
          </a:xfrm>
          <a:prstGeom prst="rect">
            <a:avLst/>
          </a:prstGeom>
          <a:noFill/>
        </p:spPr>
        <p:txBody>
          <a:bodyPr wrap="square" rtlCol="0">
            <a:spAutoFit/>
          </a:bodyPr>
          <a:lstStyle/>
          <a:p>
            <a:r>
              <a:rPr lang="en-US" sz="5400" dirty="0" smtClean="0">
                <a:solidFill>
                  <a:srgbClr val="FFFFFF"/>
                </a:solidFill>
              </a:rPr>
              <a:t>Real-time audio and video</a:t>
            </a:r>
            <a:endParaRPr lang="en-US" sz="5400" dirty="0">
              <a:solidFill>
                <a:srgbClr val="FFFFFF"/>
              </a:solidFill>
            </a:endParaRPr>
          </a:p>
        </p:txBody>
      </p:sp>
    </p:spTree>
    <p:extLst>
      <p:ext uri="{BB962C8B-B14F-4D97-AF65-F5344CB8AC3E}">
        <p14:creationId xmlns:p14="http://schemas.microsoft.com/office/powerpoint/2010/main" val="852774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Low latency video</a:t>
            </a:r>
            <a:br>
              <a:rPr lang="en-US" dirty="0"/>
            </a:br>
            <a:endParaRPr lang="en-US" dirty="0"/>
          </a:p>
        </p:txBody>
      </p:sp>
      <p:sp>
        <p:nvSpPr>
          <p:cNvPr id="3" name="Subtitle 2"/>
          <p:cNvSpPr>
            <a:spLocks noGrp="1"/>
          </p:cNvSpPr>
          <p:nvPr>
            <p:ph type="subTitle" idx="1"/>
          </p:nvPr>
        </p:nvSpPr>
        <p:spPr>
          <a:xfrm>
            <a:off x="969964" y="4787310"/>
            <a:ext cx="9655995" cy="1045931"/>
          </a:xfrm>
        </p:spPr>
        <p:txBody>
          <a:bodyPr/>
          <a:lstStyle/>
          <a:p>
            <a:r>
              <a:rPr lang="en-US" sz="2800" dirty="0" smtClean="0"/>
              <a:t>Enabling real-time audio and video in your apps</a:t>
            </a:r>
            <a:endParaRPr lang="en-US" sz="2800" dirty="0"/>
          </a:p>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2456064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5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6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2.xml><?xml version="1.0" encoding="utf-8"?>
<a:theme xmlns:a="http://schemas.openxmlformats.org/drawingml/2006/main" name="7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3.xml><?xml version="1.0" encoding="utf-8"?>
<a:theme xmlns:a="http://schemas.openxmlformats.org/drawingml/2006/main" name="8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4.xml><?xml version="1.0" encoding="utf-8"?>
<a:theme xmlns:a="http://schemas.openxmlformats.org/drawingml/2006/main" name="9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5.xml><?xml version="1.0" encoding="utf-8"?>
<a:theme xmlns:a="http://schemas.openxmlformats.org/drawingml/2006/main" name="10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6.xml><?xml version="1.0" encoding="utf-8"?>
<a:theme xmlns:a="http://schemas.openxmlformats.org/drawingml/2006/main" name="1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7.xml><?xml version="1.0" encoding="utf-8"?>
<a:theme xmlns:a="http://schemas.openxmlformats.org/drawingml/2006/main" name="1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AF5EF17-A35A-473F-A41C-AACFF18490DB}"/>
</file>

<file path=customXml/itemProps2.xml><?xml version="1.0" encoding="utf-8"?>
<ds:datastoreItem xmlns:ds="http://schemas.openxmlformats.org/officeDocument/2006/customXml" ds:itemID="{A314B94B-7D97-441F-86AE-C3D267FC342A}"/>
</file>

<file path=customXml/itemProps3.xml><?xml version="1.0" encoding="utf-8"?>
<ds:datastoreItem xmlns:ds="http://schemas.openxmlformats.org/officeDocument/2006/customXml" ds:itemID="{31586EC8-65BF-425F-B9A9-694E5749D2CC}"/>
</file>

<file path=docProps/app.xml><?xml version="1.0" encoding="utf-8"?>
<Properties xmlns="http://schemas.openxmlformats.org/officeDocument/2006/extended-properties" xmlns:vt="http://schemas.openxmlformats.org/officeDocument/2006/docPropsVTypes">
  <Template>BUILD_Breakout_Template _ SAMPLE for Scott 7.28</Template>
  <TotalTime>8567</TotalTime>
  <Words>4461</Words>
  <Application>Microsoft Office PowerPoint</Application>
  <PresentationFormat>Custom</PresentationFormat>
  <Paragraphs>607</Paragraphs>
  <Slides>54</Slides>
  <Notes>43</Notes>
  <HiddenSlides>0</HiddenSlides>
  <MMClips>0</MMClips>
  <ScaleCrop>false</ScaleCrop>
  <HeadingPairs>
    <vt:vector size="4" baseType="variant">
      <vt:variant>
        <vt:lpstr>Theme</vt:lpstr>
      </vt:variant>
      <vt:variant>
        <vt:i4>17</vt:i4>
      </vt:variant>
      <vt:variant>
        <vt:lpstr>Slide Titles</vt:lpstr>
      </vt:variant>
      <vt:variant>
        <vt:i4>54</vt:i4>
      </vt:variant>
    </vt:vector>
  </HeadingPairs>
  <TitlesOfParts>
    <vt:vector size="71"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4_BUILD_Breakout_Template _ SAMPLE for Scott 7.28</vt:lpstr>
      <vt:lpstr>5_BUILD_Breakout_Template _ SAMPLE for Scott 7.28</vt:lpstr>
      <vt:lpstr>6_BUILD_Breakout_Template _ SAMPLE for Scott 7.28</vt:lpstr>
      <vt:lpstr>7_BUILD_Breakout_Template _ SAMPLE for Scott 7.28</vt:lpstr>
      <vt:lpstr>8_BUILD_Breakout_Template _ SAMPLE for Scott 7.28</vt:lpstr>
      <vt:lpstr>9_BUILD_Breakout_Template _ SAMPLE for Scott 7.28</vt:lpstr>
      <vt:lpstr>10_BUILD_Breakout_Template _ SAMPLE for Scott 7.28</vt:lpstr>
      <vt:lpstr>11_BUILD_Breakout_Template _ SAMPLE for Scott 7.28</vt:lpstr>
      <vt:lpstr>12_BUILD_Breakout_Template _ SAMPLE for Scott 7.28</vt:lpstr>
      <vt:lpstr>Media fundamentals of a communications app</vt:lpstr>
      <vt:lpstr>Communications app simulation</vt:lpstr>
      <vt:lpstr>Agenda</vt:lpstr>
      <vt:lpstr>Building communication apps with audio and video is easy.</vt:lpstr>
      <vt:lpstr>Windows.Media APIs</vt:lpstr>
      <vt:lpstr>Opportunities</vt:lpstr>
      <vt:lpstr>With Media APIs</vt:lpstr>
      <vt:lpstr>PowerPoint Presentation</vt:lpstr>
      <vt:lpstr>Low latency video </vt:lpstr>
      <vt:lpstr>Real-time media tags (HTML5) </vt:lpstr>
      <vt:lpstr>Real-time media tags (XAML) </vt:lpstr>
      <vt:lpstr>Enabling real-time mode in your app </vt:lpstr>
      <vt:lpstr>Use real-time mode only to enable low latency scenarios.</vt:lpstr>
      <vt:lpstr>What is the latency?</vt:lpstr>
      <vt:lpstr>PowerPoint Presentation</vt:lpstr>
      <vt:lpstr>Video chat </vt:lpstr>
      <vt:lpstr>PowerPoint Presentation</vt:lpstr>
      <vt:lpstr>PowerPoint Presentation</vt:lpstr>
      <vt:lpstr>Network media sink</vt:lpstr>
      <vt:lpstr>Declaring network sink in app manifest</vt:lpstr>
      <vt:lpstr>Streaming to the network (JS)</vt:lpstr>
      <vt:lpstr>Streaming to the network (C#)</vt:lpstr>
      <vt:lpstr>Network media source</vt:lpstr>
      <vt:lpstr>Declaring network source in app manifest</vt:lpstr>
      <vt:lpstr>Registering the network source</vt:lpstr>
      <vt:lpstr>Receiving media from the network</vt:lpstr>
      <vt:lpstr>Summary</vt:lpstr>
      <vt:lpstr>That’s the video, now the audio</vt:lpstr>
      <vt:lpstr>PowerPoint Presentation</vt:lpstr>
      <vt:lpstr>Wireless Convenience</vt:lpstr>
      <vt:lpstr>Audio Profiles</vt:lpstr>
      <vt:lpstr>Bluetooth Audio</vt:lpstr>
      <vt:lpstr>PowerPoint Presentation</vt:lpstr>
      <vt:lpstr>PowerPoint Presentation</vt:lpstr>
      <vt:lpstr>Call Control: The Old Way*</vt:lpstr>
      <vt:lpstr>Call Control: The Old Way</vt:lpstr>
      <vt:lpstr>Call Control: The Old Way</vt:lpstr>
      <vt:lpstr>Call Control: The Old Way</vt:lpstr>
      <vt:lpstr>Call Control: The Old Way</vt:lpstr>
      <vt:lpstr>Javascript Call Control Events</vt:lpstr>
      <vt:lpstr>What happens when I push a button on a Hands Free device?</vt:lpstr>
      <vt:lpstr>Streamlined Call Control event handling makes it simple to use for Windows Metro style apps</vt:lpstr>
      <vt:lpstr>PowerPoint Presentation</vt:lpstr>
      <vt:lpstr>Media Stream Types (msAudioCategory)</vt:lpstr>
      <vt:lpstr>PowerPoint Presentation</vt:lpstr>
      <vt:lpstr>Real-time audio</vt:lpstr>
      <vt:lpstr>Audio Device Selection</vt:lpstr>
      <vt:lpstr>PowerPoint Presentation</vt:lpstr>
      <vt:lpstr>PowerPoint Presentation</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PLAT-778T: Media fundamentals of a communications app</dc:title>
  <dc:subject>BUILD</dc:subject>
  <dc:creator>Kenny Oladosu;Johnny Bregar</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297</cp:revision>
  <cp:lastPrinted>2010-05-11T05:02:34Z</cp:lastPrinted>
  <dcterms:created xsi:type="dcterms:W3CDTF">2011-08-03T21:25:07Z</dcterms:created>
  <dcterms:modified xsi:type="dcterms:W3CDTF">2011-09-16T18:52:41Z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Presenter(s)">
    <vt:lpwstr>JohnnyB &amp; KennyO</vt:lpwstr>
  </property>
</Properties>
</file>