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6" r:id="rId8"/>
    <p:sldMasterId id="2147483836" r:id="rId9"/>
  </p:sldMasterIdLst>
  <p:notesMasterIdLst>
    <p:notesMasterId r:id="rId48"/>
  </p:notesMasterIdLst>
  <p:handoutMasterIdLst>
    <p:handoutMasterId r:id="rId49"/>
  </p:handoutMasterIdLst>
  <p:sldIdLst>
    <p:sldId id="430" r:id="rId10"/>
    <p:sldId id="516" r:id="rId11"/>
    <p:sldId id="576" r:id="rId12"/>
    <p:sldId id="569" r:id="rId13"/>
    <p:sldId id="566" r:id="rId14"/>
    <p:sldId id="567" r:id="rId15"/>
    <p:sldId id="568" r:id="rId16"/>
    <p:sldId id="557" r:id="rId17"/>
    <p:sldId id="558" r:id="rId18"/>
    <p:sldId id="563" r:id="rId19"/>
    <p:sldId id="559" r:id="rId20"/>
    <p:sldId id="560" r:id="rId21"/>
    <p:sldId id="570" r:id="rId22"/>
    <p:sldId id="562" r:id="rId23"/>
    <p:sldId id="468" r:id="rId24"/>
    <p:sldId id="575" r:id="rId25"/>
    <p:sldId id="478" r:id="rId26"/>
    <p:sldId id="490" r:id="rId27"/>
    <p:sldId id="496" r:id="rId28"/>
    <p:sldId id="499" r:id="rId29"/>
    <p:sldId id="497" r:id="rId30"/>
    <p:sldId id="479" r:id="rId31"/>
    <p:sldId id="502" r:id="rId32"/>
    <p:sldId id="515" r:id="rId33"/>
    <p:sldId id="471" r:id="rId34"/>
    <p:sldId id="511" r:id="rId35"/>
    <p:sldId id="573" r:id="rId36"/>
    <p:sldId id="500" r:id="rId37"/>
    <p:sldId id="536" r:id="rId38"/>
    <p:sldId id="577" r:id="rId39"/>
    <p:sldId id="484" r:id="rId40"/>
    <p:sldId id="541" r:id="rId41"/>
    <p:sldId id="579" r:id="rId42"/>
    <p:sldId id="574" r:id="rId43"/>
    <p:sldId id="565" r:id="rId44"/>
    <p:sldId id="578" r:id="rId45"/>
    <p:sldId id="513" r:id="rId46"/>
    <p:sldId id="377"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96"/>
    <a:srgbClr val="0A2882"/>
    <a:srgbClr val="0A28C8"/>
    <a:srgbClr val="1446A5"/>
    <a:srgbClr val="143399"/>
    <a:srgbClr val="003399"/>
    <a:srgbClr val="0000FF"/>
    <a:srgbClr val="457EC1"/>
    <a:srgbClr val="EF4423"/>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3" autoAdjust="0"/>
    <p:restoredTop sz="91928" autoAdjust="0"/>
  </p:normalViewPr>
  <p:slideViewPr>
    <p:cSldViewPr snapToGrid="0" snapToObjects="1">
      <p:cViewPr varScale="1">
        <p:scale>
          <a:sx n="100" d="100"/>
          <a:sy n="100" d="100"/>
        </p:scale>
        <p:origin x="-450" y="-102"/>
      </p:cViewPr>
      <p:guideLst>
        <p:guide orient="horz" pos="144"/>
        <p:guide orient="horz" pos="2995"/>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1:57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9481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9219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59270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57246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53482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1:57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03956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942191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59270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13898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39564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179296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592703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00008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00008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534820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49604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27238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59270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1:57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758737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610698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314865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9772235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453443"/>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1651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995651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1149122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359454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830808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9108424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000403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87244363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73545558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11117511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09456272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53519114"/>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192986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701282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936345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175457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9329974"/>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063448"/>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056058"/>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3870234"/>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490458913"/>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03508353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4894448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25790472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6294437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66356170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20168737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950526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2318595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79491326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121682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52968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1.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theme" Target="../theme/theme8.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image" Target="../media/image1.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theme" Target="../theme/theme9.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 id="2147483835"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817801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3800836"/>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msdn.microsoft.com/en-us/library/dd940441(v=VS.85).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msdn.microsoft.com/en-us/library/ms697527(v=VS.85).asp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sdn.microsoft.com/en-us/library/aa371872(v=VS.85).asp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msdn.microsoft.com/en-us/library/ms698720(VS.85).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msdn.microsoft.com/en-us/library/ms697527(v=VS.85).asp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msdn.microsoft.com/en-us/library/ms703138(v=VS.85).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msdn.microsoft.com/en-us/library/dd940330(v=VS.85).aspx" TargetMode="External"/><Relationship Id="rId5" Type="http://schemas.openxmlformats.org/officeDocument/2006/relationships/hyperlink" Target="http://msdn.microsoft.com/en-us/library/aa965266(v=VS.85).aspx" TargetMode="External"/><Relationship Id="rId4" Type="http://schemas.openxmlformats.org/officeDocument/2006/relationships/hyperlink" Target="http://msdn.microsoft.com/en-us/library/dd757274(v=VS.85).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go.microsoft.com/fwlink/?LinkId=227649&amp;clcid=0x409"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forums.dev.windows.com/" TargetMode="External"/><Relationship Id="rId5" Type="http://schemas.openxmlformats.org/officeDocument/2006/relationships/hyperlink" Target="http://iis.net/media" TargetMode="External"/><Relationship Id="rId4" Type="http://schemas.openxmlformats.org/officeDocument/2006/relationships/hyperlink" Target="http://go.microsoft.com/fwlink/?LinkId=227669&amp;clcid=0x40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Extending the media platform using input, output, and processing plug-ins</a:t>
            </a:r>
            <a:endParaRPr lang="en-US" sz="4800" dirty="0"/>
          </a:p>
        </p:txBody>
      </p:sp>
      <p:sp>
        <p:nvSpPr>
          <p:cNvPr id="3" name="Subtitle 2"/>
          <p:cNvSpPr>
            <a:spLocks noGrp="1"/>
          </p:cNvSpPr>
          <p:nvPr>
            <p:ph type="subTitle" idx="1"/>
          </p:nvPr>
        </p:nvSpPr>
        <p:spPr/>
        <p:txBody>
          <a:bodyPr/>
          <a:lstStyle/>
          <a:p>
            <a:r>
              <a:rPr lang="en-US" dirty="0" smtClean="0">
                <a:latin typeface="+mj-lt"/>
              </a:rPr>
              <a:t>Stan Pennington</a:t>
            </a:r>
          </a:p>
          <a:p>
            <a:r>
              <a:rPr lang="en-US" dirty="0" smtClean="0"/>
              <a:t>Senior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PLAT-783T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Object recognition in a video effect</a:t>
            </a:r>
            <a:endParaRPr lang="en-US" dirty="0"/>
          </a:p>
        </p:txBody>
      </p:sp>
      <p:sp>
        <p:nvSpPr>
          <p:cNvPr id="3" name="Subtitle 2"/>
          <p:cNvSpPr>
            <a:spLocks noGrp="1"/>
          </p:cNvSpPr>
          <p:nvPr>
            <p:ph type="subTitle" idx="1"/>
          </p:nvPr>
        </p:nvSpPr>
        <p:spPr/>
        <p:txBody>
          <a:bodyPr/>
          <a:lstStyle/>
          <a:p>
            <a:endParaRPr lang="en-US" dirty="0" smtClean="0">
              <a:latin typeface="+mj-lt"/>
            </a:endParaRPr>
          </a:p>
          <a:p>
            <a:endParaRPr lang="en-US" dirty="0" smtClean="0"/>
          </a:p>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457698320"/>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r>
              <a:rPr lang="en-US" dirty="0" smtClean="0"/>
              <a:t>Implement plug-ins once, in one language</a:t>
            </a:r>
          </a:p>
          <a:p>
            <a:r>
              <a:rPr lang="en-US" dirty="0" smtClean="0"/>
              <a:t>Object models are already well-established from Windows 7</a:t>
            </a:r>
          </a:p>
          <a:p>
            <a:r>
              <a:rPr lang="en-US" dirty="0" smtClean="0"/>
              <a:t>Windows 8 Metro style provides the Windows Runtime and targeted APIs for app use by your language of choice</a:t>
            </a:r>
          </a:p>
          <a:p>
            <a:endParaRPr lang="en-US" dirty="0" smtClean="0"/>
          </a:p>
          <a:p>
            <a:r>
              <a:rPr lang="en-US" dirty="0" smtClean="0"/>
              <a:t>Get integration with DirectX 11, audio offload, custom hardware acceleration</a:t>
            </a:r>
          </a:p>
          <a:p>
            <a:r>
              <a:rPr lang="en-US" dirty="0" smtClean="0"/>
              <a:t>App-delivered media components do not affect any other apps</a:t>
            </a:r>
          </a:p>
        </p:txBody>
      </p:sp>
    </p:spTree>
    <p:extLst>
      <p:ext uri="{BB962C8B-B14F-4D97-AF65-F5344CB8AC3E}">
        <p14:creationId xmlns:p14="http://schemas.microsoft.com/office/powerpoint/2010/main" val="2071119908"/>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r>
              <a:rPr lang="en-US" dirty="0" smtClean="0"/>
              <a:t>Media plug-ins are Media Foundation C++/COM components</a:t>
            </a:r>
            <a:endParaRPr lang="en-US" dirty="0"/>
          </a:p>
          <a:p>
            <a:r>
              <a:rPr lang="en-US" dirty="0" smtClean="0"/>
              <a:t>Metro style delta:  must be activatable per Metro style requirements for component DLLs</a:t>
            </a:r>
          </a:p>
          <a:p>
            <a:endParaRPr lang="en-US" dirty="0"/>
          </a:p>
          <a:p>
            <a:r>
              <a:rPr lang="en-US" dirty="0" smtClean="0"/>
              <a:t>Why native code?</a:t>
            </a:r>
          </a:p>
          <a:p>
            <a:pPr lvl="1"/>
            <a:r>
              <a:rPr lang="en-US" dirty="0" smtClean="0"/>
              <a:t>Speed, efficiency, determinism, and best leveraging of hardware</a:t>
            </a:r>
          </a:p>
          <a:p>
            <a:pPr lvl="1"/>
            <a:endParaRPr lang="en-US" dirty="0" smtClean="0"/>
          </a:p>
        </p:txBody>
      </p:sp>
    </p:spTree>
    <p:extLst>
      <p:ext uri="{BB962C8B-B14F-4D97-AF65-F5344CB8AC3E}">
        <p14:creationId xmlns:p14="http://schemas.microsoft.com/office/powerpoint/2010/main" val="2171037240"/>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19113" y="3429919"/>
            <a:ext cx="11128477" cy="2171767"/>
          </a:xfrm>
          <a:prstGeom prst="rect">
            <a:avLst/>
          </a:prstGeom>
          <a:solidFill>
            <a:schemeClr val="tx1">
              <a:alpha val="34000"/>
            </a:scheme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2" name="Title 1"/>
          <p:cNvSpPr>
            <a:spLocks noGrp="1"/>
          </p:cNvSpPr>
          <p:nvPr>
            <p:ph type="title"/>
          </p:nvPr>
        </p:nvSpPr>
        <p:spPr>
          <a:xfrm>
            <a:off x="519112" y="228600"/>
            <a:ext cx="11149013" cy="609398"/>
          </a:xfrm>
        </p:spPr>
        <p:txBody>
          <a:bodyPr/>
          <a:lstStyle/>
          <a:p>
            <a:r>
              <a:rPr lang="en-US" dirty="0" smtClean="0"/>
              <a:t>Media platform for Metro style apps</a:t>
            </a:r>
            <a:endParaRPr lang="en-US" dirty="0"/>
          </a:p>
        </p:txBody>
      </p:sp>
      <p:grpSp>
        <p:nvGrpSpPr>
          <p:cNvPr id="50" name="Group 49"/>
          <p:cNvGrpSpPr/>
          <p:nvPr/>
        </p:nvGrpSpPr>
        <p:grpSpPr>
          <a:xfrm>
            <a:off x="519111" y="1040525"/>
            <a:ext cx="11149013" cy="5413534"/>
            <a:chOff x="914162" y="2131941"/>
            <a:chExt cx="10481380" cy="4322117"/>
          </a:xfrm>
        </p:grpSpPr>
        <p:sp>
          <p:nvSpPr>
            <p:cNvPr id="51" name="Rectangle 50"/>
            <p:cNvSpPr/>
            <p:nvPr/>
          </p:nvSpPr>
          <p:spPr>
            <a:xfrm>
              <a:off x="914164" y="4039612"/>
              <a:ext cx="10462074" cy="1733919"/>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r>
                <a:rPr lang="en-US" b="1" dirty="0" smtClean="0">
                  <a:solidFill>
                    <a:srgbClr val="FFFFFF"/>
                  </a:solidFill>
                </a:rPr>
                <a:t>Media Foundation</a:t>
              </a:r>
              <a:endParaRPr lang="en-US" b="1" dirty="0">
                <a:solidFill>
                  <a:srgbClr val="FFFFFF"/>
                </a:solidFill>
              </a:endParaRPr>
            </a:p>
          </p:txBody>
        </p:sp>
        <p:sp>
          <p:nvSpPr>
            <p:cNvPr id="52" name="Rectangle 51"/>
            <p:cNvSpPr/>
            <p:nvPr/>
          </p:nvSpPr>
          <p:spPr>
            <a:xfrm>
              <a:off x="914164" y="2131941"/>
              <a:ext cx="10462074" cy="517549"/>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1600" b="1" dirty="0" smtClean="0">
                  <a:solidFill>
                    <a:schemeClr val="tx1"/>
                  </a:solidFill>
                  <a:latin typeface="Segoe UI Semibold"/>
                </a:rPr>
                <a:t>Windows </a:t>
              </a:r>
              <a:r>
                <a:rPr lang="en-US" sz="1600" b="1" dirty="0">
                  <a:solidFill>
                    <a:schemeClr val="tx1"/>
                  </a:solidFill>
                  <a:latin typeface="Segoe UI Semibold"/>
                </a:rPr>
                <a:t>M</a:t>
              </a:r>
              <a:r>
                <a:rPr lang="en-US" sz="1600" b="1" dirty="0" smtClean="0">
                  <a:solidFill>
                    <a:schemeClr val="tx1"/>
                  </a:solidFill>
                  <a:latin typeface="Segoe UI Semibold"/>
                </a:rPr>
                <a:t>etro </a:t>
              </a:r>
              <a:r>
                <a:rPr lang="en-US" sz="1600" b="1" dirty="0">
                  <a:solidFill>
                    <a:schemeClr val="tx1"/>
                  </a:solidFill>
                  <a:latin typeface="Segoe UI Semibold"/>
                </a:rPr>
                <a:t>s</a:t>
              </a:r>
              <a:r>
                <a:rPr lang="en-US" sz="1600" b="1" dirty="0" smtClean="0">
                  <a:solidFill>
                    <a:schemeClr val="tx1"/>
                  </a:solidFill>
                  <a:latin typeface="Segoe UI Semibold"/>
                </a:rPr>
                <a:t>tyle </a:t>
              </a:r>
              <a:r>
                <a:rPr lang="en-US" sz="1600" b="1" dirty="0">
                  <a:solidFill>
                    <a:schemeClr val="tx1"/>
                  </a:solidFill>
                  <a:latin typeface="Segoe UI Semibold"/>
                </a:rPr>
                <a:t>a</a:t>
              </a:r>
              <a:r>
                <a:rPr lang="en-US" sz="1600" b="1" dirty="0" smtClean="0">
                  <a:solidFill>
                    <a:schemeClr val="tx1"/>
                  </a:solidFill>
                  <a:latin typeface="Segoe UI Semibold"/>
                </a:rPr>
                <a:t>pp</a:t>
              </a:r>
              <a:endParaRPr lang="en-US" sz="1600" dirty="0">
                <a:solidFill>
                  <a:schemeClr val="tx1"/>
                </a:solidFill>
                <a:latin typeface="Segoe UI Semibold"/>
              </a:endParaRPr>
            </a:p>
          </p:txBody>
        </p:sp>
        <p:sp>
          <p:nvSpPr>
            <p:cNvPr id="53" name="Rectangle 52"/>
            <p:cNvSpPr/>
            <p:nvPr/>
          </p:nvSpPr>
          <p:spPr>
            <a:xfrm>
              <a:off x="914162" y="3339650"/>
              <a:ext cx="1822407" cy="598640"/>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Playback/Preview</a:t>
              </a:r>
              <a:endParaRPr lang="en-US" sz="1600" b="1" dirty="0">
                <a:solidFill>
                  <a:srgbClr val="232323"/>
                </a:solidFill>
                <a:latin typeface="Segoe UI Semibold"/>
              </a:endParaRPr>
            </a:p>
          </p:txBody>
        </p:sp>
        <p:sp>
          <p:nvSpPr>
            <p:cNvPr id="54" name="Rectangle 53"/>
            <p:cNvSpPr/>
            <p:nvPr/>
          </p:nvSpPr>
          <p:spPr>
            <a:xfrm>
              <a:off x="1828324"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Audio/Video</a:t>
              </a:r>
            </a:p>
            <a:p>
              <a:pPr algn="ctr"/>
              <a:r>
                <a:rPr lang="en-US" sz="1600" dirty="0">
                  <a:solidFill>
                    <a:schemeClr val="tx1"/>
                  </a:solidFill>
                  <a:latin typeface="Segoe UI Semibold"/>
                </a:rPr>
                <a:t>Source</a:t>
              </a:r>
            </a:p>
          </p:txBody>
        </p:sp>
        <p:sp>
          <p:nvSpPr>
            <p:cNvPr id="55" name="Rectangle 54"/>
            <p:cNvSpPr/>
            <p:nvPr/>
          </p:nvSpPr>
          <p:spPr>
            <a:xfrm>
              <a:off x="3453500"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Decoder</a:t>
              </a:r>
            </a:p>
          </p:txBody>
        </p:sp>
        <p:sp>
          <p:nvSpPr>
            <p:cNvPr id="56" name="Rectangle 55"/>
            <p:cNvSpPr/>
            <p:nvPr/>
          </p:nvSpPr>
          <p:spPr>
            <a:xfrm>
              <a:off x="4860953"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Effect 1</a:t>
              </a:r>
            </a:p>
          </p:txBody>
        </p:sp>
        <p:sp>
          <p:nvSpPr>
            <p:cNvPr id="57" name="Rectangle 56"/>
            <p:cNvSpPr/>
            <p:nvPr/>
          </p:nvSpPr>
          <p:spPr>
            <a:xfrm>
              <a:off x="7313295" y="4173329"/>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Encoder</a:t>
              </a:r>
            </a:p>
          </p:txBody>
        </p:sp>
        <p:sp>
          <p:nvSpPr>
            <p:cNvPr id="58" name="Rectangle 57"/>
            <p:cNvSpPr/>
            <p:nvPr/>
          </p:nvSpPr>
          <p:spPr>
            <a:xfrm>
              <a:off x="6079835" y="4173329"/>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Video</a:t>
              </a:r>
            </a:p>
            <a:p>
              <a:pPr algn="ctr"/>
              <a:r>
                <a:rPr lang="en-US" sz="1600" dirty="0">
                  <a:solidFill>
                    <a:schemeClr val="tx1"/>
                  </a:solidFill>
                  <a:latin typeface="Segoe UI Semibold"/>
                </a:rPr>
                <a:t>Effect </a:t>
              </a:r>
              <a:r>
                <a:rPr lang="en-US" sz="1600" dirty="0" smtClean="0">
                  <a:solidFill>
                    <a:schemeClr val="tx1"/>
                  </a:solidFill>
                  <a:latin typeface="Segoe UI Semibold"/>
                </a:rPr>
                <a:t>2</a:t>
              </a:r>
              <a:endParaRPr lang="en-US" sz="1600" dirty="0">
                <a:solidFill>
                  <a:schemeClr val="tx1"/>
                </a:solidFill>
                <a:latin typeface="Segoe UI Semibold"/>
              </a:endParaRPr>
            </a:p>
          </p:txBody>
        </p:sp>
        <p:sp>
          <p:nvSpPr>
            <p:cNvPr id="59" name="Rectangle 58"/>
            <p:cNvSpPr/>
            <p:nvPr/>
          </p:nvSpPr>
          <p:spPr>
            <a:xfrm>
              <a:off x="8735326" y="4173329"/>
              <a:ext cx="1523603"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Audio/Video</a:t>
              </a:r>
            </a:p>
            <a:p>
              <a:pPr algn="ctr"/>
              <a:r>
                <a:rPr lang="en-US" sz="1600" dirty="0">
                  <a:solidFill>
                    <a:schemeClr val="tx1"/>
                  </a:solidFill>
                  <a:latin typeface="Segoe UI Semibold"/>
                </a:rPr>
                <a:t>Sink</a:t>
              </a:r>
            </a:p>
          </p:txBody>
        </p:sp>
        <p:sp>
          <p:nvSpPr>
            <p:cNvPr id="60" name="Rectangle 59"/>
            <p:cNvSpPr/>
            <p:nvPr/>
          </p:nvSpPr>
          <p:spPr>
            <a:xfrm>
              <a:off x="3453500"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Decoder</a:t>
              </a:r>
            </a:p>
          </p:txBody>
        </p:sp>
        <p:sp>
          <p:nvSpPr>
            <p:cNvPr id="61" name="Rectangle 60"/>
            <p:cNvSpPr/>
            <p:nvPr/>
          </p:nvSpPr>
          <p:spPr>
            <a:xfrm>
              <a:off x="4860953"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Effect 1</a:t>
              </a:r>
            </a:p>
          </p:txBody>
        </p:sp>
        <p:sp>
          <p:nvSpPr>
            <p:cNvPr id="62" name="Rectangle 61"/>
            <p:cNvSpPr/>
            <p:nvPr/>
          </p:nvSpPr>
          <p:spPr>
            <a:xfrm>
              <a:off x="7313295" y="4859131"/>
              <a:ext cx="132045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Encoder</a:t>
              </a:r>
            </a:p>
          </p:txBody>
        </p:sp>
        <p:sp>
          <p:nvSpPr>
            <p:cNvPr id="63" name="Rectangle 62"/>
            <p:cNvSpPr/>
            <p:nvPr/>
          </p:nvSpPr>
          <p:spPr>
            <a:xfrm>
              <a:off x="6079835" y="4859131"/>
              <a:ext cx="1131886" cy="601303"/>
            </a:xfrm>
            <a:prstGeom prst="rect">
              <a:avLst/>
            </a:prstGeom>
            <a:solidFill>
              <a:srgbClr val="EF4423"/>
            </a:solidFill>
            <a:ln>
              <a:no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a:solidFill>
                    <a:schemeClr val="tx1"/>
                  </a:solidFill>
                  <a:latin typeface="Segoe UI Semibold"/>
                </a:rPr>
                <a:t>Audio</a:t>
              </a:r>
            </a:p>
            <a:p>
              <a:pPr algn="ctr"/>
              <a:r>
                <a:rPr lang="en-US" sz="1600" dirty="0">
                  <a:solidFill>
                    <a:schemeClr val="tx1"/>
                  </a:solidFill>
                  <a:latin typeface="Segoe UI Semibold"/>
                </a:rPr>
                <a:t>Effect </a:t>
              </a:r>
              <a:r>
                <a:rPr lang="en-US" sz="1600" dirty="0" smtClean="0">
                  <a:solidFill>
                    <a:schemeClr val="tx1"/>
                  </a:solidFill>
                  <a:latin typeface="Segoe UI Semibold"/>
                </a:rPr>
                <a:t>2</a:t>
              </a:r>
              <a:endParaRPr lang="en-US" sz="1600" dirty="0">
                <a:solidFill>
                  <a:schemeClr val="tx1"/>
                </a:solidFill>
                <a:latin typeface="Segoe UI Semibold"/>
              </a:endParaRPr>
            </a:p>
          </p:txBody>
        </p:sp>
        <p:sp>
          <p:nvSpPr>
            <p:cNvPr id="64" name="Rectangle 63"/>
            <p:cNvSpPr/>
            <p:nvPr/>
          </p:nvSpPr>
          <p:spPr>
            <a:xfrm>
              <a:off x="914162" y="2712554"/>
              <a:ext cx="1822407"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&lt;audio src=“…”&gt;</a:t>
              </a:r>
            </a:p>
            <a:p>
              <a:pPr algn="ctr"/>
              <a:r>
                <a:rPr lang="en-US" sz="1600" b="1" dirty="0">
                  <a:solidFill>
                    <a:srgbClr val="232323"/>
                  </a:solidFill>
                  <a:latin typeface="Segoe UI Semibold"/>
                </a:rPr>
                <a:t>&lt;video src=“…”&gt;</a:t>
              </a:r>
            </a:p>
          </p:txBody>
        </p:sp>
        <p:sp>
          <p:nvSpPr>
            <p:cNvPr id="65" name="Rectangle 64"/>
            <p:cNvSpPr/>
            <p:nvPr/>
          </p:nvSpPr>
          <p:spPr>
            <a:xfrm>
              <a:off x="2900856" y="2712554"/>
              <a:ext cx="8494686" cy="521208"/>
            </a:xfrm>
            <a:prstGeom prst="rect">
              <a:avLst/>
            </a:prstGeom>
            <a:solidFill>
              <a:srgbClr val="65BC46"/>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a:t>
              </a:r>
              <a:endParaRPr lang="en-US" sz="1600" dirty="0">
                <a:solidFill>
                  <a:srgbClr val="232323"/>
                </a:solidFill>
                <a:latin typeface="Segoe UI Semibold"/>
              </a:endParaRPr>
            </a:p>
          </p:txBody>
        </p:sp>
        <p:grpSp>
          <p:nvGrpSpPr>
            <p:cNvPr id="66" name="Group 65"/>
            <p:cNvGrpSpPr/>
            <p:nvPr/>
          </p:nvGrpSpPr>
          <p:grpSpPr>
            <a:xfrm>
              <a:off x="2741445" y="3339650"/>
              <a:ext cx="8654097" cy="599681"/>
              <a:chOff x="2741732" y="3339650"/>
              <a:chExt cx="9164056" cy="599681"/>
            </a:xfrm>
          </p:grpSpPr>
          <p:sp>
            <p:nvSpPr>
              <p:cNvPr id="70" name="Rectangle 69"/>
              <p:cNvSpPr/>
              <p:nvPr/>
            </p:nvSpPr>
            <p:spPr>
              <a:xfrm>
                <a:off x="2741732" y="3339650"/>
                <a:ext cx="1517375"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Capture</a:t>
                </a:r>
                <a:endParaRPr lang="en-US" sz="1600" b="1" dirty="0">
                  <a:solidFill>
                    <a:srgbClr val="232323"/>
                  </a:solidFill>
                  <a:latin typeface="Segoe UI Semibold"/>
                </a:endParaRPr>
              </a:p>
            </p:txBody>
          </p:sp>
          <p:sp>
            <p:nvSpPr>
              <p:cNvPr id="71" name="Rectangle 70"/>
              <p:cNvSpPr/>
              <p:nvPr/>
            </p:nvSpPr>
            <p:spPr>
              <a:xfrm>
                <a:off x="5699049" y="3339650"/>
                <a:ext cx="1622130"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Streaming</a:t>
                </a:r>
                <a:endParaRPr lang="en-US" sz="1600" b="1" dirty="0">
                  <a:solidFill>
                    <a:srgbClr val="232323"/>
                  </a:solidFill>
                  <a:latin typeface="Segoe UI Semibold"/>
                </a:endParaRPr>
              </a:p>
            </p:txBody>
          </p:sp>
          <p:sp>
            <p:nvSpPr>
              <p:cNvPr id="72" name="Rectangle 71"/>
              <p:cNvSpPr/>
              <p:nvPr/>
            </p:nvSpPr>
            <p:spPr>
              <a:xfrm>
                <a:off x="4264268" y="3340691"/>
                <a:ext cx="1429618"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Transcode</a:t>
                </a:r>
                <a:endParaRPr lang="en-US" sz="1600" b="1" dirty="0">
                  <a:solidFill>
                    <a:srgbClr val="232323"/>
                  </a:solidFill>
                  <a:latin typeface="Segoe UI Semibold"/>
                </a:endParaRPr>
              </a:p>
            </p:txBody>
          </p:sp>
          <p:sp>
            <p:nvSpPr>
              <p:cNvPr id="73" name="Rectangle 72"/>
              <p:cNvSpPr/>
              <p:nvPr/>
            </p:nvSpPr>
            <p:spPr>
              <a:xfrm>
                <a:off x="7326342" y="3339650"/>
                <a:ext cx="1517375"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Extensibility</a:t>
                </a:r>
                <a:endParaRPr lang="en-US" sz="1600" dirty="0">
                  <a:solidFill>
                    <a:srgbClr val="232323"/>
                  </a:solidFill>
                  <a:latin typeface="Segoe UI Semibold"/>
                </a:endParaRPr>
              </a:p>
            </p:txBody>
          </p:sp>
          <p:sp>
            <p:nvSpPr>
              <p:cNvPr id="74" name="Rectangle 73"/>
              <p:cNvSpPr/>
              <p:nvPr/>
            </p:nvSpPr>
            <p:spPr>
              <a:xfrm>
                <a:off x="10283658" y="3339650"/>
                <a:ext cx="1622130"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err="1">
                    <a:solidFill>
                      <a:srgbClr val="232323"/>
                    </a:solidFill>
                    <a:latin typeface="Segoe UI Semibold"/>
                  </a:rPr>
                  <a:t>MediaControl</a:t>
                </a:r>
                <a:endParaRPr lang="en-US" sz="1600" b="1" dirty="0">
                  <a:solidFill>
                    <a:srgbClr val="232323"/>
                  </a:solidFill>
                  <a:latin typeface="Segoe UI Semibold"/>
                </a:endParaRPr>
              </a:p>
            </p:txBody>
          </p:sp>
          <p:sp>
            <p:nvSpPr>
              <p:cNvPr id="75" name="Rectangle 74"/>
              <p:cNvSpPr/>
              <p:nvPr/>
            </p:nvSpPr>
            <p:spPr>
              <a:xfrm>
                <a:off x="8848879" y="3340691"/>
                <a:ext cx="1429618" cy="598640"/>
              </a:xfrm>
              <a:prstGeom prst="rect">
                <a:avLst/>
              </a:prstGeom>
              <a:solidFill>
                <a:srgbClr val="65BC46"/>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Protection</a:t>
                </a:r>
                <a:endParaRPr lang="en-US" sz="1600" b="1" dirty="0">
                  <a:solidFill>
                    <a:srgbClr val="232323"/>
                  </a:solidFill>
                  <a:latin typeface="Segoe UI Semibold"/>
                </a:endParaRPr>
              </a:p>
            </p:txBody>
          </p:sp>
        </p:grpSp>
        <p:grpSp>
          <p:nvGrpSpPr>
            <p:cNvPr id="67" name="Group 66"/>
            <p:cNvGrpSpPr/>
            <p:nvPr/>
          </p:nvGrpSpPr>
          <p:grpSpPr>
            <a:xfrm>
              <a:off x="929927" y="5896303"/>
              <a:ext cx="10431617" cy="557755"/>
              <a:chOff x="615809" y="5709803"/>
              <a:chExt cx="10729969" cy="760021"/>
            </a:xfrm>
          </p:grpSpPr>
          <p:sp>
            <p:nvSpPr>
              <p:cNvPr id="68" name="Rectangle 67"/>
              <p:cNvSpPr/>
              <p:nvPr/>
            </p:nvSpPr>
            <p:spPr bwMode="auto">
              <a:xfrm>
                <a:off x="6102615" y="5709803"/>
                <a:ext cx="5243163"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Windows Audio Session API </a:t>
                </a:r>
                <a:r>
                  <a:rPr lang="en-US" sz="1600" dirty="0" smtClean="0">
                    <a:solidFill>
                      <a:schemeClr val="tx1"/>
                    </a:solidFill>
                  </a:rPr>
                  <a:t>(WASAPI)</a:t>
                </a:r>
              </a:p>
            </p:txBody>
          </p:sp>
          <p:sp>
            <p:nvSpPr>
              <p:cNvPr id="69" name="Rectangle 68"/>
              <p:cNvSpPr/>
              <p:nvPr/>
            </p:nvSpPr>
            <p:spPr bwMode="auto">
              <a:xfrm>
                <a:off x="615809" y="5709803"/>
                <a:ext cx="5307481" cy="760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DirectX</a:t>
                </a:r>
                <a:endParaRPr lang="en-US" sz="1600" dirty="0" smtClean="0">
                  <a:solidFill>
                    <a:schemeClr val="tx1"/>
                  </a:solidFill>
                </a:endParaRPr>
              </a:p>
            </p:txBody>
          </p:sp>
        </p:grpSp>
      </p:grpSp>
      <p:sp>
        <p:nvSpPr>
          <p:cNvPr id="29" name="Rectangle 28"/>
          <p:cNvSpPr/>
          <p:nvPr/>
        </p:nvSpPr>
        <p:spPr>
          <a:xfrm>
            <a:off x="519111" y="1767754"/>
            <a:ext cx="1938490" cy="65282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&lt;audio src=“…”&gt;</a:t>
            </a:r>
          </a:p>
          <a:p>
            <a:pPr algn="ctr"/>
            <a:r>
              <a:rPr lang="en-US" sz="1600" b="1" dirty="0">
                <a:solidFill>
                  <a:srgbClr val="232323"/>
                </a:solidFill>
                <a:latin typeface="Segoe UI Semibold"/>
              </a:rPr>
              <a:t>&lt;video src=“…”&gt;</a:t>
            </a:r>
          </a:p>
        </p:txBody>
      </p:sp>
      <p:grpSp>
        <p:nvGrpSpPr>
          <p:cNvPr id="3" name="Group 2"/>
          <p:cNvGrpSpPr/>
          <p:nvPr/>
        </p:nvGrpSpPr>
        <p:grpSpPr>
          <a:xfrm>
            <a:off x="2457600" y="2554508"/>
            <a:ext cx="9210523" cy="755750"/>
            <a:chOff x="2457601" y="2549899"/>
            <a:chExt cx="9210523" cy="755750"/>
          </a:xfrm>
        </p:grpSpPr>
        <p:sp>
          <p:nvSpPr>
            <p:cNvPr id="30" name="Rectangle 29"/>
            <p:cNvSpPr/>
            <p:nvPr/>
          </p:nvSpPr>
          <p:spPr>
            <a:xfrm>
              <a:off x="2457601" y="2551884"/>
              <a:ext cx="1524210" cy="75314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Capture</a:t>
              </a:r>
              <a:endParaRPr lang="en-US" sz="1600" b="1" dirty="0">
                <a:solidFill>
                  <a:srgbClr val="232323"/>
                </a:solidFill>
                <a:latin typeface="Segoe UI Semibold"/>
              </a:endParaRPr>
            </a:p>
          </p:txBody>
        </p:sp>
        <p:sp>
          <p:nvSpPr>
            <p:cNvPr id="31" name="Rectangle 30"/>
            <p:cNvSpPr/>
            <p:nvPr/>
          </p:nvSpPr>
          <p:spPr>
            <a:xfrm>
              <a:off x="7070781" y="2552506"/>
              <a:ext cx="1524210" cy="753143"/>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Extensibility</a:t>
              </a:r>
              <a:endParaRPr lang="en-US" sz="1600" dirty="0">
                <a:solidFill>
                  <a:srgbClr val="232323"/>
                </a:solidFill>
                <a:latin typeface="Segoe UI Semibold"/>
              </a:endParaRPr>
            </a:p>
          </p:txBody>
        </p:sp>
        <p:sp>
          <p:nvSpPr>
            <p:cNvPr id="32" name="Rectangle 31"/>
            <p:cNvSpPr/>
            <p:nvPr/>
          </p:nvSpPr>
          <p:spPr>
            <a:xfrm>
              <a:off x="10038687" y="2549899"/>
              <a:ext cx="1629437" cy="75314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err="1" smtClean="0">
                  <a:solidFill>
                    <a:srgbClr val="232323"/>
                  </a:solidFill>
                  <a:latin typeface="Segoe UI Semibold"/>
                </a:rPr>
                <a:t>MediaControl</a:t>
              </a:r>
              <a:endParaRPr lang="en-US" sz="1600" b="1" dirty="0">
                <a:solidFill>
                  <a:srgbClr val="232323"/>
                </a:solidFill>
                <a:latin typeface="Segoe UI Semibold"/>
              </a:endParaRPr>
            </a:p>
          </p:txBody>
        </p:sp>
        <p:sp>
          <p:nvSpPr>
            <p:cNvPr id="33" name="Rectangle 32"/>
            <p:cNvSpPr/>
            <p:nvPr/>
          </p:nvSpPr>
          <p:spPr>
            <a:xfrm>
              <a:off x="8598272" y="2552506"/>
              <a:ext cx="1436058" cy="750536"/>
            </a:xfrm>
            <a:prstGeom prst="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Protection</a:t>
              </a:r>
              <a:endParaRPr lang="en-US" sz="1600" b="1" dirty="0">
                <a:solidFill>
                  <a:srgbClr val="232323"/>
                </a:solidFill>
                <a:latin typeface="Segoe UI Semibold"/>
              </a:endParaRPr>
            </a:p>
          </p:txBody>
        </p:sp>
        <p:sp>
          <p:nvSpPr>
            <p:cNvPr id="35" name="Rectangle 34"/>
            <p:cNvSpPr/>
            <p:nvPr/>
          </p:nvSpPr>
          <p:spPr>
            <a:xfrm>
              <a:off x="4001012" y="2554156"/>
              <a:ext cx="1436058" cy="750536"/>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Transcode</a:t>
              </a:r>
            </a:p>
          </p:txBody>
        </p:sp>
        <p:sp>
          <p:nvSpPr>
            <p:cNvPr id="36" name="Rectangle 35"/>
            <p:cNvSpPr/>
            <p:nvPr/>
          </p:nvSpPr>
          <p:spPr>
            <a:xfrm>
              <a:off x="5441427" y="2551550"/>
              <a:ext cx="1629437" cy="753142"/>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a:solidFill>
                    <a:srgbClr val="232323"/>
                  </a:solidFill>
                  <a:latin typeface="Segoe UI Semibold"/>
                </a:rPr>
                <a:t>Streaming</a:t>
              </a:r>
            </a:p>
          </p:txBody>
        </p:sp>
      </p:grpSp>
      <p:sp>
        <p:nvSpPr>
          <p:cNvPr id="37" name="Rectangle 36"/>
          <p:cNvSpPr/>
          <p:nvPr/>
        </p:nvSpPr>
        <p:spPr>
          <a:xfrm>
            <a:off x="2634624" y="1770026"/>
            <a:ext cx="9035772" cy="652823"/>
          </a:xfrm>
          <a:prstGeom prst="rect">
            <a:avLst/>
          </a:prstGeom>
          <a:solidFill>
            <a:schemeClr val="tx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b="1" dirty="0" smtClean="0">
                <a:solidFill>
                  <a:srgbClr val="232323"/>
                </a:solidFill>
                <a:latin typeface="Segoe UI Semibold"/>
              </a:rPr>
              <a:t>Windows Runtime</a:t>
            </a:r>
            <a:endParaRPr lang="en-US" sz="1600" dirty="0">
              <a:solidFill>
                <a:srgbClr val="232323"/>
              </a:solidFill>
              <a:latin typeface="Segoe UI Semibold"/>
            </a:endParaRPr>
          </a:p>
        </p:txBody>
      </p:sp>
    </p:spTree>
    <p:extLst>
      <p:ext uri="{BB962C8B-B14F-4D97-AF65-F5344CB8AC3E}">
        <p14:creationId xmlns:p14="http://schemas.microsoft.com/office/powerpoint/2010/main" val="310682970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a:latin typeface="+mn-lt"/>
              </a:rPr>
              <a:t>W</a:t>
            </a:r>
            <a:r>
              <a:rPr lang="en-US" dirty="0" smtClean="0">
                <a:latin typeface="+mn-lt"/>
              </a:rPr>
              <a:t>rite the essential native media code, and gain the maximum integration benefit</a:t>
            </a:r>
            <a:endParaRPr lang="en-US" dirty="0">
              <a:latin typeface="+mn-lt"/>
            </a:endParaRPr>
          </a:p>
        </p:txBody>
      </p:sp>
    </p:spTree>
    <p:extLst>
      <p:ext uri="{BB962C8B-B14F-4D97-AF65-F5344CB8AC3E}">
        <p14:creationId xmlns:p14="http://schemas.microsoft.com/office/powerpoint/2010/main" val="27746375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8384091" cy="769441"/>
          </a:xfrm>
          <a:prstGeom prst="rect">
            <a:avLst/>
          </a:prstGeom>
          <a:noFill/>
        </p:spPr>
        <p:txBody>
          <a:bodyPr wrap="square" rtlCol="0">
            <a:spAutoFit/>
          </a:bodyPr>
          <a:lstStyle/>
          <a:p>
            <a:r>
              <a:rPr lang="en-US" sz="4400" dirty="0" smtClean="0">
                <a:solidFill>
                  <a:srgbClr val="FFFFFF"/>
                </a:solidFill>
                <a:latin typeface="+mj-lt"/>
              </a:rPr>
              <a:t>Custom video effect deep dive</a:t>
            </a:r>
            <a:endParaRPr lang="en-US" sz="4400" dirty="0">
              <a:solidFill>
                <a:srgbClr val="FFFFFF"/>
              </a:solidFill>
              <a:latin typeface="+mj-lt"/>
            </a:endParaRPr>
          </a:p>
        </p:txBody>
      </p:sp>
    </p:spTree>
    <p:extLst>
      <p:ext uri="{BB962C8B-B14F-4D97-AF65-F5344CB8AC3E}">
        <p14:creationId xmlns:p14="http://schemas.microsoft.com/office/powerpoint/2010/main" val="1742611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Back to the object recognition effect</a:t>
            </a:r>
            <a:endParaRPr lang="en-US" dirty="0">
              <a:solidFill>
                <a:schemeClr val="tx1"/>
              </a:solidFill>
            </a:endParaRPr>
          </a:p>
        </p:txBody>
      </p:sp>
      <p:sp>
        <p:nvSpPr>
          <p:cNvPr id="52" name="Rectangle 51"/>
          <p:cNvSpPr/>
          <p:nvPr/>
        </p:nvSpPr>
        <p:spPr>
          <a:xfrm>
            <a:off x="9308785" y="1311849"/>
            <a:ext cx="2429301" cy="3477877"/>
          </a:xfrm>
          <a:prstGeom prst="rect">
            <a:avLst/>
          </a:prstGeom>
          <a:solidFill>
            <a:srgbClr val="00B0F0"/>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Segoe UI Semibold"/>
              </a:rPr>
              <a:t>Game Control</a:t>
            </a:r>
          </a:p>
          <a:p>
            <a:pPr algn="ctr"/>
            <a:r>
              <a:rPr lang="en-US" sz="2400" dirty="0" smtClean="0">
                <a:solidFill>
                  <a:schemeClr val="tx1"/>
                </a:solidFill>
                <a:latin typeface="Segoe UI Semibold"/>
              </a:rPr>
              <a:t>(JS)</a:t>
            </a:r>
          </a:p>
          <a:p>
            <a:pPr algn="ctr"/>
            <a:endParaRPr lang="en-US" sz="2400" dirty="0">
              <a:solidFill>
                <a:schemeClr val="tx1"/>
              </a:solidFill>
              <a:latin typeface="Segoe UI Semibold"/>
            </a:endParaRPr>
          </a:p>
        </p:txBody>
      </p:sp>
      <p:sp>
        <p:nvSpPr>
          <p:cNvPr id="56" name="Rectangle 55"/>
          <p:cNvSpPr/>
          <p:nvPr/>
        </p:nvSpPr>
        <p:spPr>
          <a:xfrm>
            <a:off x="5001683" y="5592934"/>
            <a:ext cx="2402006" cy="1117331"/>
          </a:xfrm>
          <a:prstGeom prst="rect">
            <a:avLst/>
          </a:prstGeom>
          <a:solidFill>
            <a:schemeClr val="accent3"/>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b="1" dirty="0" smtClean="0">
                <a:solidFill>
                  <a:schemeClr val="tx1"/>
                </a:solidFill>
                <a:latin typeface="Segoe UI Semibold"/>
              </a:rPr>
              <a:t>Object Recognizer</a:t>
            </a:r>
          </a:p>
          <a:p>
            <a:pPr algn="ctr"/>
            <a:r>
              <a:rPr lang="en-US" b="1" dirty="0" smtClean="0">
                <a:solidFill>
                  <a:schemeClr val="tx1"/>
                </a:solidFill>
                <a:latin typeface="Segoe UI Semibold"/>
              </a:rPr>
              <a:t>Video</a:t>
            </a:r>
            <a:r>
              <a:rPr lang="en-US" b="1" dirty="0">
                <a:solidFill>
                  <a:schemeClr val="tx1"/>
                </a:solidFill>
                <a:latin typeface="Segoe UI Semibold"/>
              </a:rPr>
              <a:t> </a:t>
            </a:r>
            <a:r>
              <a:rPr lang="en-US" b="1" dirty="0" smtClean="0">
                <a:solidFill>
                  <a:schemeClr val="tx1"/>
                </a:solidFill>
                <a:latin typeface="Segoe UI Semibold"/>
              </a:rPr>
              <a:t>Effect (C++)</a:t>
            </a:r>
            <a:endParaRPr lang="en-US" b="1" dirty="0">
              <a:solidFill>
                <a:schemeClr val="tx1"/>
              </a:solidFill>
              <a:latin typeface="Segoe UI Semibold"/>
            </a:endParaRPr>
          </a:p>
        </p:txBody>
      </p:sp>
      <p:sp>
        <p:nvSpPr>
          <p:cNvPr id="80" name="Oval 79"/>
          <p:cNvSpPr/>
          <p:nvPr/>
        </p:nvSpPr>
        <p:spPr bwMode="auto">
          <a:xfrm>
            <a:off x="5468057" y="1924011"/>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grpSp>
        <p:nvGrpSpPr>
          <p:cNvPr id="30" name="Group 29"/>
          <p:cNvGrpSpPr/>
          <p:nvPr/>
        </p:nvGrpSpPr>
        <p:grpSpPr>
          <a:xfrm>
            <a:off x="1066624" y="1311848"/>
            <a:ext cx="6340661" cy="3477878"/>
            <a:chOff x="947243" y="1696203"/>
            <a:chExt cx="6340661" cy="3477878"/>
          </a:xfrm>
        </p:grpSpPr>
        <p:sp>
          <p:nvSpPr>
            <p:cNvPr id="64" name="Rectangle 63"/>
            <p:cNvSpPr/>
            <p:nvPr/>
          </p:nvSpPr>
          <p:spPr>
            <a:xfrm>
              <a:off x="947243" y="1696203"/>
              <a:ext cx="6340661" cy="3477878"/>
            </a:xfrm>
            <a:prstGeom prst="rect">
              <a:avLst/>
            </a:prstGeom>
            <a:solidFill>
              <a:schemeClr val="accent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3200" b="1" dirty="0" smtClean="0">
                  <a:solidFill>
                    <a:schemeClr val="tx1"/>
                  </a:solidFill>
                  <a:latin typeface="Segoe UI Semibold"/>
                </a:rPr>
                <a:t>&lt;video&gt;</a:t>
              </a:r>
              <a:endParaRPr lang="en-US" sz="3200" b="1" dirty="0">
                <a:solidFill>
                  <a:schemeClr val="tx1"/>
                </a:solidFill>
                <a:latin typeface="Segoe UI Semibold"/>
              </a:endParaRPr>
            </a:p>
          </p:txBody>
        </p:sp>
        <p:sp>
          <p:nvSpPr>
            <p:cNvPr id="29" name="Oval 28"/>
            <p:cNvSpPr/>
            <p:nvPr/>
          </p:nvSpPr>
          <p:spPr bwMode="auto">
            <a:xfrm>
              <a:off x="1929882" y="2899940"/>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sp>
          <p:nvSpPr>
            <p:cNvPr id="81" name="Oval 80"/>
            <p:cNvSpPr/>
            <p:nvPr/>
          </p:nvSpPr>
          <p:spPr bwMode="auto">
            <a:xfrm>
              <a:off x="5365495" y="2155661"/>
              <a:ext cx="922500" cy="1070404"/>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grpSp>
      <p:sp>
        <p:nvSpPr>
          <p:cNvPr id="15" name="Rectangle 14"/>
          <p:cNvSpPr/>
          <p:nvPr/>
        </p:nvSpPr>
        <p:spPr bwMode="auto">
          <a:xfrm>
            <a:off x="5347433" y="1792295"/>
            <a:ext cx="472819" cy="2825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grpSp>
        <p:nvGrpSpPr>
          <p:cNvPr id="123" name="Group 122"/>
          <p:cNvGrpSpPr/>
          <p:nvPr/>
        </p:nvGrpSpPr>
        <p:grpSpPr>
          <a:xfrm>
            <a:off x="1485459" y="837998"/>
            <a:ext cx="6340661" cy="3477878"/>
            <a:chOff x="3192930" y="924994"/>
            <a:chExt cx="6340661" cy="3477878"/>
          </a:xfrm>
        </p:grpSpPr>
        <p:sp>
          <p:nvSpPr>
            <p:cNvPr id="48" name="Rectangle 47"/>
            <p:cNvSpPr/>
            <p:nvPr/>
          </p:nvSpPr>
          <p:spPr>
            <a:xfrm>
              <a:off x="3192930" y="924994"/>
              <a:ext cx="6340661" cy="3477878"/>
            </a:xfrm>
            <a:prstGeom prst="rect">
              <a:avLst/>
            </a:prstGeom>
            <a:solidFill>
              <a:schemeClr val="accent2">
                <a:alpha val="31000"/>
              </a:schemeClr>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3200" b="1" dirty="0" smtClean="0">
                  <a:solidFill>
                    <a:schemeClr val="tx1"/>
                  </a:solidFill>
                  <a:latin typeface="Segoe UI Semibold"/>
                </a:rPr>
                <a:t>&lt;</a:t>
              </a:r>
              <a:r>
                <a:rPr lang="en-US" sz="3200" b="1" dirty="0" err="1" smtClean="0">
                  <a:solidFill>
                    <a:schemeClr val="tx1"/>
                  </a:solidFill>
                  <a:latin typeface="Segoe UI Semibold"/>
                </a:rPr>
                <a:t>svg</a:t>
              </a:r>
              <a:r>
                <a:rPr lang="en-US" sz="3200" b="1" dirty="0" smtClean="0">
                  <a:solidFill>
                    <a:schemeClr val="tx1"/>
                  </a:solidFill>
                  <a:latin typeface="Segoe UI Semibold"/>
                </a:rPr>
                <a:t>&gt;</a:t>
              </a:r>
              <a:endParaRPr lang="en-US" sz="3200" b="1" dirty="0">
                <a:solidFill>
                  <a:schemeClr val="tx1"/>
                </a:solidFill>
                <a:latin typeface="Segoe UI Semibold"/>
              </a:endParaRPr>
            </a:p>
          </p:txBody>
        </p:sp>
        <p:sp>
          <p:nvSpPr>
            <p:cNvPr id="26" name="Oval 25"/>
            <p:cNvSpPr/>
            <p:nvPr/>
          </p:nvSpPr>
          <p:spPr bwMode="auto">
            <a:xfrm>
              <a:off x="5971314" y="1519724"/>
              <a:ext cx="391946" cy="338578"/>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4400" dirty="0" smtClean="0">
                <a:solidFill>
                  <a:schemeClr val="tx1"/>
                </a:solidFill>
              </a:endParaRPr>
            </a:p>
          </p:txBody>
        </p:sp>
      </p:grpSp>
      <p:sp>
        <p:nvSpPr>
          <p:cNvPr id="83" name="TextBox 82"/>
          <p:cNvSpPr txBox="1"/>
          <p:nvPr/>
        </p:nvSpPr>
        <p:spPr>
          <a:xfrm>
            <a:off x="4764974" y="4842115"/>
            <a:ext cx="1277594" cy="276999"/>
          </a:xfrm>
          <a:prstGeom prst="rect">
            <a:avLst/>
          </a:prstGeom>
          <a:noFill/>
        </p:spPr>
        <p:txBody>
          <a:bodyPr wrap="none" lIns="0" tIns="0" rIns="0" bIns="0" rtlCol="0">
            <a:spAutoFit/>
          </a:bodyPr>
          <a:lstStyle/>
          <a:p>
            <a:r>
              <a:rPr lang="en-US" dirty="0" smtClean="0"/>
              <a:t>Video frames</a:t>
            </a:r>
          </a:p>
        </p:txBody>
      </p:sp>
      <p:sp>
        <p:nvSpPr>
          <p:cNvPr id="84" name="TextBox 83"/>
          <p:cNvSpPr txBox="1"/>
          <p:nvPr/>
        </p:nvSpPr>
        <p:spPr>
          <a:xfrm>
            <a:off x="3342922" y="6280499"/>
            <a:ext cx="1277594" cy="276999"/>
          </a:xfrm>
          <a:prstGeom prst="rect">
            <a:avLst/>
          </a:prstGeom>
          <a:noFill/>
        </p:spPr>
        <p:txBody>
          <a:bodyPr wrap="none" lIns="0" tIns="0" rIns="0" bIns="0" rtlCol="0">
            <a:spAutoFit/>
          </a:bodyPr>
          <a:lstStyle/>
          <a:p>
            <a:r>
              <a:rPr lang="en-US" dirty="0" smtClean="0"/>
              <a:t>Video frames</a:t>
            </a:r>
          </a:p>
        </p:txBody>
      </p:sp>
      <p:sp>
        <p:nvSpPr>
          <p:cNvPr id="86" name="TextBox 85"/>
          <p:cNvSpPr txBox="1"/>
          <p:nvPr/>
        </p:nvSpPr>
        <p:spPr>
          <a:xfrm>
            <a:off x="8048151" y="6151603"/>
            <a:ext cx="1830822" cy="276999"/>
          </a:xfrm>
          <a:prstGeom prst="rect">
            <a:avLst/>
          </a:prstGeom>
          <a:noFill/>
        </p:spPr>
        <p:txBody>
          <a:bodyPr wrap="none" lIns="0" tIns="0" rIns="0" bIns="0" rtlCol="0">
            <a:spAutoFit/>
          </a:bodyPr>
          <a:lstStyle/>
          <a:p>
            <a:r>
              <a:rPr lang="en-US" dirty="0" smtClean="0"/>
              <a:t>Object coordinates</a:t>
            </a:r>
          </a:p>
        </p:txBody>
      </p:sp>
      <p:sp>
        <p:nvSpPr>
          <p:cNvPr id="92" name="TextBox 91"/>
          <p:cNvSpPr txBox="1"/>
          <p:nvPr/>
        </p:nvSpPr>
        <p:spPr>
          <a:xfrm>
            <a:off x="8184628" y="1922288"/>
            <a:ext cx="1008289" cy="553998"/>
          </a:xfrm>
          <a:prstGeom prst="rect">
            <a:avLst/>
          </a:prstGeom>
          <a:noFill/>
        </p:spPr>
        <p:txBody>
          <a:bodyPr wrap="none" lIns="0" tIns="0" rIns="0" bIns="0" rtlCol="0">
            <a:spAutoFit/>
          </a:bodyPr>
          <a:lstStyle/>
          <a:p>
            <a:r>
              <a:rPr lang="en-US" dirty="0" smtClean="0"/>
              <a:t>Set racket </a:t>
            </a:r>
          </a:p>
          <a:p>
            <a:r>
              <a:rPr lang="en-US" dirty="0" smtClean="0"/>
              <a:t>positions</a:t>
            </a:r>
          </a:p>
        </p:txBody>
      </p:sp>
      <p:grpSp>
        <p:nvGrpSpPr>
          <p:cNvPr id="105" name="Group 104"/>
          <p:cNvGrpSpPr/>
          <p:nvPr/>
        </p:nvGrpSpPr>
        <p:grpSpPr>
          <a:xfrm>
            <a:off x="1066624" y="5571455"/>
            <a:ext cx="1895131" cy="1160294"/>
            <a:chOff x="4382839" y="5266394"/>
            <a:chExt cx="1895131" cy="1160294"/>
          </a:xfrm>
        </p:grpSpPr>
        <p:sp>
          <p:nvSpPr>
            <p:cNvPr id="102" name="Rectangle 101"/>
            <p:cNvSpPr/>
            <p:nvPr/>
          </p:nvSpPr>
          <p:spPr>
            <a:xfrm>
              <a:off x="4382839" y="5266394"/>
              <a:ext cx="1895131" cy="1160294"/>
            </a:xfrm>
            <a:prstGeom prst="rect">
              <a:avLst/>
            </a:prstGeom>
            <a:solidFill>
              <a:schemeClr val="accent1"/>
            </a:solidFill>
            <a:ln w="3175">
              <a:solidFill>
                <a:schemeClr val="tx1"/>
              </a:solidFill>
            </a:ln>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b="1" dirty="0">
                <a:solidFill>
                  <a:schemeClr val="tx1"/>
                </a:solidFill>
                <a:latin typeface="Segoe UI Semibold"/>
              </a:endParaRPr>
            </a:p>
          </p:txBody>
        </p:sp>
        <p:sp>
          <p:nvSpPr>
            <p:cNvPr id="93" name="Camera Video Icon"/>
            <p:cNvSpPr>
              <a:spLocks noEditPoints="1"/>
            </p:cNvSpPr>
            <p:nvPr/>
          </p:nvSpPr>
          <p:spPr bwMode="auto">
            <a:xfrm>
              <a:off x="4813721" y="5441729"/>
              <a:ext cx="1033367" cy="809625"/>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chemeClr val="tx1"/>
            </a:solidFill>
            <a:ln w="15875">
              <a:solidFill>
                <a:schemeClr val="tx1"/>
              </a:solidFill>
            </a:ln>
            <a:extLst/>
          </p:spPr>
          <p:txBody>
            <a:bodyPr vert="horz" wrap="square" lIns="91440" tIns="45720" rIns="91440" bIns="45720" numCol="1" anchor="t" anchorCtr="0" compatLnSpc="1">
              <a:prstTxWarp prst="textNoShape">
                <a:avLst/>
              </a:prstTxWarp>
            </a:bodyPr>
            <a:lstStyle/>
            <a:p>
              <a:pPr defTabSz="914400">
                <a:defRPr/>
              </a:pPr>
              <a:endParaRPr lang="en-US" kern="0" smtClean="0"/>
            </a:p>
          </p:txBody>
        </p:sp>
      </p:grpSp>
      <p:sp>
        <p:nvSpPr>
          <p:cNvPr id="25" name="Rectangle 24"/>
          <p:cNvSpPr/>
          <p:nvPr/>
        </p:nvSpPr>
        <p:spPr bwMode="auto">
          <a:xfrm>
            <a:off x="3222866" y="3050789"/>
            <a:ext cx="240112" cy="118473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sp>
        <p:nvSpPr>
          <p:cNvPr id="79" name="Rectangle 78"/>
          <p:cNvSpPr/>
          <p:nvPr/>
        </p:nvSpPr>
        <p:spPr bwMode="auto">
          <a:xfrm>
            <a:off x="6752608" y="1482488"/>
            <a:ext cx="240112" cy="118473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600" dirty="0" smtClean="0">
              <a:solidFill>
                <a:schemeClr val="tx1"/>
              </a:solidFill>
            </a:endParaRPr>
          </a:p>
        </p:txBody>
      </p:sp>
      <p:cxnSp>
        <p:nvCxnSpPr>
          <p:cNvPr id="7" name="Elbow Connector 6"/>
          <p:cNvCxnSpPr>
            <a:stCxn id="56" idx="0"/>
            <a:endCxn id="64" idx="2"/>
          </p:cNvCxnSpPr>
          <p:nvPr/>
        </p:nvCxnSpPr>
        <p:spPr>
          <a:xfrm rot="16200000" flipV="1">
            <a:off x="4818217" y="4208464"/>
            <a:ext cx="803208" cy="1965731"/>
          </a:xfrm>
          <a:prstGeom prst="bentConnector3">
            <a:avLst>
              <a:gd name="adj1" fmla="val 39805"/>
            </a:avLst>
          </a:prstGeom>
          <a:ln w="76200">
            <a:tailEnd type="arrow"/>
          </a:ln>
        </p:spPr>
        <p:style>
          <a:lnRef idx="3">
            <a:schemeClr val="accent6"/>
          </a:lnRef>
          <a:fillRef idx="0">
            <a:schemeClr val="accent6"/>
          </a:fillRef>
          <a:effectRef idx="2">
            <a:schemeClr val="accent6"/>
          </a:effectRef>
          <a:fontRef idx="minor">
            <a:schemeClr val="tx1"/>
          </a:fontRef>
        </p:style>
      </p:cxnSp>
      <p:cxnSp>
        <p:nvCxnSpPr>
          <p:cNvPr id="35" name="Elbow Connector 34"/>
          <p:cNvCxnSpPr>
            <a:stCxn id="102" idx="3"/>
            <a:endCxn id="56" idx="1"/>
          </p:cNvCxnSpPr>
          <p:nvPr/>
        </p:nvCxnSpPr>
        <p:spPr>
          <a:xfrm flipV="1">
            <a:off x="2961755" y="6151600"/>
            <a:ext cx="2039928" cy="2"/>
          </a:xfrm>
          <a:prstGeom prst="bentConnector3">
            <a:avLst>
              <a:gd name="adj1" fmla="val 50000"/>
            </a:avLst>
          </a:prstGeom>
          <a:ln w="76200">
            <a:tailEnd type="arrow"/>
          </a:ln>
        </p:spPr>
        <p:style>
          <a:lnRef idx="3">
            <a:schemeClr val="accent6"/>
          </a:lnRef>
          <a:fillRef idx="0">
            <a:schemeClr val="accent6"/>
          </a:fillRef>
          <a:effectRef idx="2">
            <a:schemeClr val="accent6"/>
          </a:effectRef>
          <a:fontRef idx="minor">
            <a:schemeClr val="tx1"/>
          </a:fontRef>
        </p:style>
      </p:cxnSp>
      <p:cxnSp>
        <p:nvCxnSpPr>
          <p:cNvPr id="17" name="Elbow Connector 16"/>
          <p:cNvCxnSpPr>
            <a:stCxn id="56" idx="3"/>
            <a:endCxn id="52" idx="2"/>
          </p:cNvCxnSpPr>
          <p:nvPr/>
        </p:nvCxnSpPr>
        <p:spPr>
          <a:xfrm flipV="1">
            <a:off x="7403689" y="4789726"/>
            <a:ext cx="3119747" cy="1361874"/>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3" name="Elbow Connector 42"/>
          <p:cNvCxnSpPr>
            <a:stCxn id="52" idx="1"/>
            <a:endCxn id="48" idx="3"/>
          </p:cNvCxnSpPr>
          <p:nvPr/>
        </p:nvCxnSpPr>
        <p:spPr>
          <a:xfrm rot="10800000">
            <a:off x="7826121" y="2576938"/>
            <a:ext cx="1482665" cy="473851"/>
          </a:xfrm>
          <a:prstGeom prst="bent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92338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42" presetClass="path" presetSubtype="0" accel="50000" decel="50000" fill="hold" grpId="0" nodeType="withEffect">
                                  <p:stCondLst>
                                    <p:cond delay="0"/>
                                  </p:stCondLst>
                                  <p:childTnLst>
                                    <p:animMotion origin="layout" path="M -2.14537E-6 3.58002E-6 L -0.07893 0.02775 " pathEditMode="relative" rAng="0" ptsTypes="AA">
                                      <p:cBhvr>
                                        <p:cTn id="36" dur="2000" fill="hold"/>
                                        <p:tgtEl>
                                          <p:spTgt spid="79"/>
                                        </p:tgtEl>
                                        <p:attrNameLst>
                                          <p:attrName>ppt_x</p:attrName>
                                          <p:attrName>ppt_y</p:attrName>
                                        </p:attrNameLst>
                                      </p:cBhvr>
                                      <p:rCtr x="-3947" y="1388"/>
                                    </p:animMotion>
                                  </p:childTnLst>
                                </p:cTn>
                              </p:par>
                              <p:par>
                                <p:cTn id="37" presetID="42" presetClass="path" presetSubtype="0" accel="50000" decel="50000" fill="hold" grpId="0" nodeType="withEffect">
                                  <p:stCondLst>
                                    <p:cond delay="0"/>
                                  </p:stCondLst>
                                  <p:childTnLst>
                                    <p:animMotion origin="layout" path="M 4.35066E-6 1.44311E-6 L -0.06253 -0.08141 " pathEditMode="relative" rAng="0" ptsTypes="AA">
                                      <p:cBhvr>
                                        <p:cTn id="38" dur="2000" fill="hold"/>
                                        <p:tgtEl>
                                          <p:spTgt spid="25"/>
                                        </p:tgtEl>
                                        <p:attrNameLst>
                                          <p:attrName>ppt_x</p:attrName>
                                          <p:attrName>ppt_y</p:attrName>
                                        </p:attrNameLst>
                                      </p:cBhvr>
                                      <p:rCtr x="-3126" y="-40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6" grpId="0"/>
      <p:bldP spid="92" grpId="0"/>
      <p:bldP spid="25" grpId="0" animBg="1"/>
      <p:bldP spid="25" grpId="1" animBg="1"/>
      <p:bldP spid="79" grpId="0" animBg="1"/>
      <p:bldP spid="7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in component DLL</a:t>
            </a:r>
            <a:endParaRPr lang="en-US" dirty="0"/>
          </a:p>
        </p:txBody>
      </p:sp>
      <p:sp>
        <p:nvSpPr>
          <p:cNvPr id="12" name="Rectangle 11"/>
          <p:cNvSpPr/>
          <p:nvPr/>
        </p:nvSpPr>
        <p:spPr>
          <a:xfrm>
            <a:off x="2849224" y="2895600"/>
            <a:ext cx="2209800" cy="1828800"/>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MFT</a:t>
            </a:r>
            <a:endParaRPr lang="en-US" sz="2400" dirty="0">
              <a:latin typeface="+mj-lt"/>
            </a:endParaRPr>
          </a:p>
        </p:txBody>
      </p:sp>
      <p:sp>
        <p:nvSpPr>
          <p:cNvPr id="15" name="Right Arrow 14"/>
          <p:cNvSpPr/>
          <p:nvPr/>
        </p:nvSpPr>
        <p:spPr>
          <a:xfrm>
            <a:off x="2087224" y="3686175"/>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71919" y="3686175"/>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487524" y="2514600"/>
            <a:ext cx="0" cy="381000"/>
          </a:xfrm>
          <a:prstGeom prst="line">
            <a:avLst/>
          </a:prstGeom>
          <a:ln w="38100">
            <a:solidFill>
              <a:srgbClr val="457EC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373224" y="2286000"/>
            <a:ext cx="228600" cy="228600"/>
          </a:xfrm>
          <a:prstGeom prst="ellipse">
            <a:avLst/>
          </a:prstGeom>
          <a:noFill/>
          <a:ln>
            <a:solidFill>
              <a:srgbClr val="457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85139" y="3288268"/>
            <a:ext cx="1535485" cy="369332"/>
          </a:xfrm>
          <a:prstGeom prst="rect">
            <a:avLst/>
          </a:prstGeom>
          <a:noFill/>
        </p:spPr>
        <p:txBody>
          <a:bodyPr wrap="none" rtlCol="0">
            <a:spAutoFit/>
          </a:bodyPr>
          <a:lstStyle/>
          <a:p>
            <a:r>
              <a:rPr lang="en-US" dirty="0" err="1" smtClean="0"/>
              <a:t>ProcessInput</a:t>
            </a:r>
            <a:r>
              <a:rPr lang="en-US" dirty="0" smtClean="0"/>
              <a:t>()</a:t>
            </a:r>
            <a:endParaRPr lang="en-US" dirty="0"/>
          </a:p>
        </p:txBody>
      </p:sp>
      <p:sp>
        <p:nvSpPr>
          <p:cNvPr id="21" name="TextBox 20"/>
          <p:cNvSpPr txBox="1"/>
          <p:nvPr/>
        </p:nvSpPr>
        <p:spPr>
          <a:xfrm>
            <a:off x="5337320" y="3210340"/>
            <a:ext cx="2244782" cy="461665"/>
          </a:xfrm>
          <a:prstGeom prst="rect">
            <a:avLst/>
          </a:prstGeom>
          <a:noFill/>
        </p:spPr>
        <p:txBody>
          <a:bodyPr wrap="none" rtlCol="0">
            <a:spAutoFit/>
          </a:bodyPr>
          <a:lstStyle/>
          <a:p>
            <a:r>
              <a:rPr lang="en-US" sz="2400" dirty="0" err="1" smtClean="0"/>
              <a:t>ProcessOutput</a:t>
            </a:r>
            <a:r>
              <a:rPr lang="en-US" sz="2400" dirty="0" smtClean="0"/>
              <a:t>()</a:t>
            </a:r>
            <a:endParaRPr lang="en-US" sz="2400" dirty="0"/>
          </a:p>
        </p:txBody>
      </p:sp>
      <p:sp>
        <p:nvSpPr>
          <p:cNvPr id="22" name="TextBox 21"/>
          <p:cNvSpPr txBox="1"/>
          <p:nvPr/>
        </p:nvSpPr>
        <p:spPr>
          <a:xfrm>
            <a:off x="4744419" y="1688561"/>
            <a:ext cx="2353721" cy="1200329"/>
          </a:xfrm>
          <a:prstGeom prst="rect">
            <a:avLst/>
          </a:prstGeom>
          <a:noFill/>
        </p:spPr>
        <p:txBody>
          <a:bodyPr wrap="none" rtlCol="0">
            <a:spAutoFit/>
          </a:bodyPr>
          <a:lstStyle/>
          <a:p>
            <a:r>
              <a:rPr lang="en-US" dirty="0" err="1" smtClean="0"/>
              <a:t>IMFTransform</a:t>
            </a:r>
            <a:endParaRPr lang="en-US" dirty="0" smtClean="0"/>
          </a:p>
          <a:p>
            <a:pPr lvl="1"/>
            <a:r>
              <a:rPr lang="en-US" dirty="0" err="1" smtClean="0"/>
              <a:t>ProcessMessage</a:t>
            </a:r>
            <a:r>
              <a:rPr lang="en-US" dirty="0" smtClean="0"/>
              <a:t>()</a:t>
            </a:r>
          </a:p>
          <a:p>
            <a:pPr lvl="1"/>
            <a:r>
              <a:rPr lang="en-US" dirty="0" smtClean="0"/>
              <a:t>…</a:t>
            </a:r>
          </a:p>
          <a:p>
            <a:r>
              <a:rPr lang="en-US" dirty="0" smtClean="0"/>
              <a:t>Attributes</a:t>
            </a:r>
            <a:endParaRPr lang="en-US" dirty="0"/>
          </a:p>
        </p:txBody>
      </p:sp>
      <p:cxnSp>
        <p:nvCxnSpPr>
          <p:cNvPr id="23" name="Straight Connector 22"/>
          <p:cNvCxnSpPr/>
          <p:nvPr/>
        </p:nvCxnSpPr>
        <p:spPr>
          <a:xfrm>
            <a:off x="3237414" y="25146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123114" y="2286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809075" y="1913845"/>
            <a:ext cx="1388522" cy="646331"/>
          </a:xfrm>
          <a:prstGeom prst="rect">
            <a:avLst/>
          </a:prstGeom>
          <a:noFill/>
        </p:spPr>
        <p:txBody>
          <a:bodyPr wrap="none" rtlCol="0">
            <a:spAutoFit/>
          </a:bodyPr>
          <a:lstStyle/>
          <a:p>
            <a:r>
              <a:rPr lang="en-US" dirty="0" err="1" smtClean="0"/>
              <a:t>IInspectable</a:t>
            </a:r>
            <a:r>
              <a:rPr lang="en-US" dirty="0" smtClean="0"/>
              <a:t> </a:t>
            </a:r>
          </a:p>
          <a:p>
            <a:r>
              <a:rPr lang="en-US" dirty="0" smtClean="0"/>
              <a:t>activation</a:t>
            </a:r>
            <a:endParaRPr lang="en-US" dirty="0"/>
          </a:p>
        </p:txBody>
      </p:sp>
      <p:sp>
        <p:nvSpPr>
          <p:cNvPr id="26" name="TextBox 25"/>
          <p:cNvSpPr txBox="1"/>
          <p:nvPr/>
        </p:nvSpPr>
        <p:spPr>
          <a:xfrm>
            <a:off x="944223" y="5774628"/>
            <a:ext cx="8027501" cy="646331"/>
          </a:xfrm>
          <a:prstGeom prst="rect">
            <a:avLst/>
          </a:prstGeom>
          <a:noFill/>
        </p:spPr>
        <p:txBody>
          <a:bodyPr wrap="square" rtlCol="0">
            <a:spAutoFit/>
          </a:bodyPr>
          <a:lstStyle/>
          <a:p>
            <a:r>
              <a:rPr lang="en-US" dirty="0" smtClean="0">
                <a:hlinkClick r:id="rId3"/>
              </a:rPr>
              <a:t>http</a:t>
            </a:r>
            <a:r>
              <a:rPr lang="en-US" dirty="0">
                <a:hlinkClick r:id="rId3"/>
              </a:rPr>
              <a:t>://msdn.microsoft.com/en-us/library/dd940441(v=VS.85).</a:t>
            </a:r>
            <a:r>
              <a:rPr lang="en-US" dirty="0" smtClean="0">
                <a:hlinkClick r:id="rId3"/>
              </a:rPr>
              <a:t>aspx</a:t>
            </a:r>
            <a:endParaRPr lang="en-US" dirty="0" smtClean="0"/>
          </a:p>
          <a:p>
            <a:endParaRPr lang="en-US" dirty="0"/>
          </a:p>
        </p:txBody>
      </p:sp>
      <p:sp>
        <p:nvSpPr>
          <p:cNvPr id="19" name="TextBox 18"/>
          <p:cNvSpPr txBox="1"/>
          <p:nvPr/>
        </p:nvSpPr>
        <p:spPr>
          <a:xfrm>
            <a:off x="1911671" y="4977836"/>
            <a:ext cx="5987537" cy="584775"/>
          </a:xfrm>
          <a:prstGeom prst="rect">
            <a:avLst/>
          </a:prstGeom>
          <a:noFill/>
        </p:spPr>
        <p:txBody>
          <a:bodyPr wrap="none" rtlCol="0">
            <a:spAutoFit/>
          </a:bodyPr>
          <a:lstStyle/>
          <a:p>
            <a:r>
              <a:rPr lang="en-US" sz="3200" dirty="0" smtClean="0"/>
              <a:t>1 output sample per input sample</a:t>
            </a:r>
            <a:endParaRPr lang="en-US" sz="3200" dirty="0"/>
          </a:p>
        </p:txBody>
      </p:sp>
      <p:cxnSp>
        <p:nvCxnSpPr>
          <p:cNvPr id="27" name="Straight Connector 26"/>
          <p:cNvCxnSpPr/>
          <p:nvPr/>
        </p:nvCxnSpPr>
        <p:spPr>
          <a:xfrm>
            <a:off x="3954124" y="2054087"/>
            <a:ext cx="0" cy="8415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839824" y="182218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918581" y="1104375"/>
            <a:ext cx="1981889" cy="646331"/>
          </a:xfrm>
          <a:prstGeom prst="rect">
            <a:avLst/>
          </a:prstGeom>
          <a:noFill/>
        </p:spPr>
        <p:txBody>
          <a:bodyPr wrap="none" rtlCol="0">
            <a:spAutoFit/>
          </a:bodyPr>
          <a:lstStyle/>
          <a:p>
            <a:r>
              <a:rPr lang="en-US" dirty="0" smtClean="0"/>
              <a:t>Custom interfaces </a:t>
            </a:r>
          </a:p>
          <a:p>
            <a:r>
              <a:rPr lang="en-US" dirty="0" smtClean="0"/>
              <a:t>for projection</a:t>
            </a:r>
            <a:endParaRPr lang="en-US" dirty="0"/>
          </a:p>
        </p:txBody>
      </p:sp>
    </p:spTree>
    <p:extLst>
      <p:ext uri="{BB962C8B-B14F-4D97-AF65-F5344CB8AC3E}">
        <p14:creationId xmlns:p14="http://schemas.microsoft.com/office/powerpoint/2010/main" val="6238119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implementation details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r>
              <a:rPr lang="en-US" dirty="0" smtClean="0"/>
              <a:t>Buffers and samples</a:t>
            </a:r>
          </a:p>
          <a:p>
            <a:r>
              <a:rPr lang="en-US" dirty="0"/>
              <a:t>S</a:t>
            </a:r>
            <a:r>
              <a:rPr lang="en-US" dirty="0" smtClean="0"/>
              <a:t>ample representations for uncompressed video and audio</a:t>
            </a:r>
          </a:p>
          <a:p>
            <a:pPr lvl="1"/>
            <a:r>
              <a:rPr lang="en-US" dirty="0" smtClean="0"/>
              <a:t>1D/2D buffers</a:t>
            </a:r>
          </a:p>
          <a:p>
            <a:pPr lvl="1"/>
            <a:r>
              <a:rPr lang="en-US" dirty="0" smtClean="0"/>
              <a:t>Stride</a:t>
            </a:r>
          </a:p>
          <a:p>
            <a:pPr lvl="1"/>
            <a:r>
              <a:rPr lang="en-US" dirty="0" err="1" smtClean="0"/>
              <a:t>Luma</a:t>
            </a:r>
            <a:r>
              <a:rPr lang="en-US" dirty="0" smtClean="0"/>
              <a:t> and </a:t>
            </a:r>
            <a:r>
              <a:rPr lang="en-US" dirty="0" err="1" smtClean="0"/>
              <a:t>chroma</a:t>
            </a:r>
            <a:r>
              <a:rPr lang="en-US" dirty="0" smtClean="0"/>
              <a:t>, or RGB, or …</a:t>
            </a:r>
          </a:p>
          <a:p>
            <a:r>
              <a:rPr lang="en-US" dirty="0" smtClean="0"/>
              <a:t>MF media types</a:t>
            </a:r>
          </a:p>
          <a:p>
            <a:r>
              <a:rPr lang="en-US" dirty="0" smtClean="0"/>
              <a:t>Asynchronous work</a:t>
            </a:r>
          </a:p>
          <a:p>
            <a:r>
              <a:rPr lang="en-US" dirty="0" smtClean="0"/>
              <a:t>Leverage existing sample code</a:t>
            </a:r>
          </a:p>
        </p:txBody>
      </p:sp>
    </p:spTree>
    <p:extLst>
      <p:ext uri="{BB962C8B-B14F-4D97-AF65-F5344CB8AC3E}">
        <p14:creationId xmlns:p14="http://schemas.microsoft.com/office/powerpoint/2010/main" val="2745298017"/>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Plug-in build mechanics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gradFill flip="none" rotWithShape="1">
                  <a:gsLst>
                    <a:gs pos="5417">
                      <a:srgbClr val="FFFFFF"/>
                    </a:gs>
                    <a:gs pos="98000">
                      <a:srgbClr val="FFFFFF"/>
                    </a:gs>
                  </a:gsLst>
                  <a:lin ang="5400000" scaled="0"/>
                  <a:tileRect/>
                </a:gradFill>
                <a:latin typeface="Segoe UI Light"/>
              </a:rPr>
              <a:t>Windows Runtime Library – 4 steps</a:t>
            </a:r>
            <a:endParaRPr lang="en-US" dirty="0"/>
          </a:p>
        </p:txBody>
      </p:sp>
      <p:sp>
        <p:nvSpPr>
          <p:cNvPr id="3" name="Content Placeholder 2"/>
          <p:cNvSpPr txBox="1">
            <a:spLocks/>
          </p:cNvSpPr>
          <p:nvPr/>
        </p:nvSpPr>
        <p:spPr>
          <a:xfrm>
            <a:off x="4850296" y="2710418"/>
            <a:ext cx="8601100"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2136904"/>
            <a:ext cx="11149012" cy="2068259"/>
          </a:xfrm>
        </p:spPr>
        <p:txBody>
          <a:bodyPr/>
          <a:lstStyle/>
          <a:p>
            <a:pPr marL="514350" indent="-514350">
              <a:buFont typeface="+mj-lt"/>
              <a:buAutoNum type="arabicPeriod"/>
            </a:pPr>
            <a:r>
              <a:rPr lang="en-US" dirty="0">
                <a:latin typeface="Segoe UI Light" pitchFamily="34" charset="0"/>
              </a:rPr>
              <a:t>Define classes and interfaces for exposure using </a:t>
            </a:r>
            <a:r>
              <a:rPr lang="en-US" dirty="0" smtClean="0">
                <a:latin typeface="Segoe UI Light" pitchFamily="34" charset="0"/>
              </a:rPr>
              <a:t>IDL</a:t>
            </a:r>
          </a:p>
          <a:p>
            <a:pPr marL="514350" indent="-514350">
              <a:buFont typeface="+mj-lt"/>
              <a:buAutoNum type="arabicPeriod"/>
            </a:pPr>
            <a:r>
              <a:rPr lang="en-US" dirty="0">
                <a:latin typeface="Segoe UI Light" pitchFamily="34" charset="0"/>
              </a:rPr>
              <a:t>Implement class and interface </a:t>
            </a:r>
            <a:r>
              <a:rPr lang="en-US" dirty="0" smtClean="0">
                <a:latin typeface="Segoe UI Light" pitchFamily="34" charset="0"/>
              </a:rPr>
              <a:t>methods</a:t>
            </a:r>
            <a:endParaRPr lang="en-US" dirty="0">
              <a:latin typeface="Segoe UI Light" pitchFamily="34" charset="0"/>
            </a:endParaRPr>
          </a:p>
          <a:p>
            <a:pPr marL="514350" indent="-514350">
              <a:buFont typeface="+mj-lt"/>
              <a:buAutoNum type="arabicPeriod"/>
            </a:pPr>
            <a:r>
              <a:rPr lang="en-US" dirty="0">
                <a:latin typeface="Segoe UI Light" pitchFamily="34" charset="0"/>
              </a:rPr>
              <a:t>Compile IDL into Windows 8 metadata</a:t>
            </a:r>
          </a:p>
          <a:p>
            <a:pPr marL="514350" indent="-514350">
              <a:buFont typeface="+mj-lt"/>
              <a:buAutoNum type="arabicPeriod"/>
            </a:pPr>
            <a:r>
              <a:rPr lang="en-US" dirty="0" smtClean="0">
                <a:latin typeface="Segoe UI Light" pitchFamily="34" charset="0"/>
              </a:rPr>
              <a:t>Include </a:t>
            </a:r>
            <a:r>
              <a:rPr lang="en-US" dirty="0">
                <a:latin typeface="Segoe UI Light" pitchFamily="34" charset="0"/>
              </a:rPr>
              <a:t>DLL in app package, declare dependency in </a:t>
            </a:r>
            <a:r>
              <a:rPr lang="en-US" dirty="0" smtClean="0">
                <a:latin typeface="Segoe UI Light" pitchFamily="34" charset="0"/>
              </a:rPr>
              <a:t>manifest</a:t>
            </a:r>
            <a:endParaRPr lang="en-US" dirty="0">
              <a:latin typeface="Segoe UI Light" pitchFamily="34" charset="0"/>
            </a:endParaRPr>
          </a:p>
        </p:txBody>
      </p:sp>
    </p:spTree>
    <p:extLst>
      <p:ext uri="{BB962C8B-B14F-4D97-AF65-F5344CB8AC3E}">
        <p14:creationId xmlns:p14="http://schemas.microsoft.com/office/powerpoint/2010/main" val="3157231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800"/>
            <a:ext cx="11149012" cy="4345805"/>
          </a:xfrm>
        </p:spPr>
        <p:txBody>
          <a:bodyPr/>
          <a:lstStyle/>
          <a:p>
            <a:r>
              <a:rPr lang="en-US" dirty="0" smtClean="0"/>
              <a:t>Why extend audio/video support with media plug-ins?</a:t>
            </a:r>
          </a:p>
          <a:p>
            <a:r>
              <a:rPr lang="en-US" dirty="0"/>
              <a:t>C</a:t>
            </a:r>
            <a:r>
              <a:rPr lang="en-US" dirty="0" smtClean="0"/>
              <a:t>ustom video effect deep dive</a:t>
            </a:r>
          </a:p>
          <a:p>
            <a:r>
              <a:rPr lang="en-US" dirty="0"/>
              <a:t>M</a:t>
            </a:r>
            <a:r>
              <a:rPr lang="en-US" dirty="0" smtClean="0"/>
              <a:t>ore advanced plug-ins</a:t>
            </a:r>
          </a:p>
          <a:p>
            <a:r>
              <a:rPr lang="en-US" dirty="0" smtClean="0"/>
              <a:t>Recap</a:t>
            </a:r>
          </a:p>
          <a:p>
            <a:endParaRPr lang="en-US" dirty="0" smtClean="0"/>
          </a:p>
          <a:p>
            <a:pPr marL="0" indent="0">
              <a:buNone/>
            </a:pPr>
            <a:r>
              <a:rPr lang="en-US" dirty="0" smtClean="0">
                <a:latin typeface="+mj-lt"/>
              </a:rPr>
              <a:t>You’ll leave with</a:t>
            </a:r>
          </a:p>
          <a:p>
            <a:pPr>
              <a:spcBef>
                <a:spcPts val="1200"/>
              </a:spcBef>
            </a:pPr>
            <a:r>
              <a:rPr lang="en-US" dirty="0" smtClean="0"/>
              <a:t>Basics for approaching a custom plug-in</a:t>
            </a:r>
          </a:p>
          <a:p>
            <a:pPr>
              <a:spcBef>
                <a:spcPts val="1200"/>
              </a:spcBef>
            </a:pPr>
            <a:r>
              <a:rPr lang="en-US" dirty="0" smtClean="0"/>
              <a:t>Targeted links to more information</a:t>
            </a:r>
          </a:p>
        </p:txBody>
      </p:sp>
    </p:spTree>
    <p:extLst>
      <p:ext uri="{BB962C8B-B14F-4D97-AF65-F5344CB8AC3E}">
        <p14:creationId xmlns:p14="http://schemas.microsoft.com/office/powerpoint/2010/main" val="3170493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Media Plugins Sample</a:t>
            </a:r>
            <a:endParaRPr lang="en-US" dirty="0"/>
          </a:p>
        </p:txBody>
      </p:sp>
      <p:sp>
        <p:nvSpPr>
          <p:cNvPr id="3" name="Subtitle 2"/>
          <p:cNvSpPr>
            <a:spLocks noGrp="1"/>
          </p:cNvSpPr>
          <p:nvPr>
            <p:ph type="subTitle" idx="1"/>
          </p:nvPr>
        </p:nvSpPr>
        <p:spPr/>
        <p:txBody>
          <a:bodyPr/>
          <a:lstStyle/>
          <a:p>
            <a:endParaRPr lang="en-US" dirty="0" smtClean="0">
              <a:latin typeface="+mj-lt"/>
            </a:endParaRPr>
          </a:p>
          <a:p>
            <a:endParaRPr lang="en-US" dirty="0" smtClean="0"/>
          </a:p>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13070803"/>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App - Adding effect in HTML + JS</a:t>
            </a:r>
            <a:endParaRPr lang="en-US" dirty="0"/>
          </a:p>
        </p:txBody>
      </p:sp>
      <p:sp>
        <p:nvSpPr>
          <p:cNvPr id="5" name="Text Placeholder 2"/>
          <p:cNvSpPr>
            <a:spLocks noGrp="1"/>
          </p:cNvSpPr>
          <p:nvPr>
            <p:ph type="body" sz="quarter" idx="10"/>
          </p:nvPr>
        </p:nvSpPr>
        <p:spPr>
          <a:xfrm>
            <a:off x="519115" y="1600205"/>
            <a:ext cx="11149012" cy="5232202"/>
          </a:xfrm>
        </p:spPr>
        <p:txBody>
          <a:bodyPr/>
          <a:lstStyle/>
          <a:p>
            <a:r>
              <a:rPr lang="en-US" sz="1600" dirty="0" smtClean="0">
                <a:solidFill>
                  <a:srgbClr val="0000FF"/>
                </a:solidFill>
                <a:latin typeface="Consolas"/>
              </a:rPr>
              <a:t>function</a:t>
            </a:r>
            <a:r>
              <a:rPr lang="en-US" sz="1600" dirty="0" smtClean="0">
                <a:solidFill>
                  <a:prstClr val="black"/>
                </a:solidFill>
                <a:latin typeface="Consolas"/>
              </a:rPr>
              <a:t> </a:t>
            </a:r>
            <a:r>
              <a:rPr lang="en-US" sz="1600" dirty="0" err="1">
                <a:solidFill>
                  <a:prstClr val="black"/>
                </a:solidFill>
                <a:latin typeface="Consolas"/>
              </a:rPr>
              <a:t>grayscaleEffectStart</a:t>
            </a:r>
            <a:r>
              <a:rPr lang="en-US" sz="1600" dirty="0">
                <a:solidFill>
                  <a:prstClr val="black"/>
                </a:solidFill>
                <a:latin typeface="Consolas"/>
              </a:rPr>
              <a:t>() {</a:t>
            </a:r>
          </a:p>
          <a:p>
            <a:r>
              <a:rPr lang="en-US" sz="1600" dirty="0">
                <a:solidFill>
                  <a:prstClr val="black"/>
                </a:solidFill>
                <a:latin typeface="Consolas"/>
              </a:rPr>
              <a:t>        </a:t>
            </a:r>
            <a:r>
              <a:rPr lang="en-US" sz="1600" dirty="0">
                <a:solidFill>
                  <a:srgbClr val="006400"/>
                </a:solidFill>
                <a:latin typeface="Consolas"/>
              </a:rPr>
              <a:t>// Set video element's source</a:t>
            </a:r>
            <a:endParaRPr lang="en-US" sz="1600" dirty="0">
              <a:solidFill>
                <a:prstClr val="black"/>
              </a:solidFill>
              <a:latin typeface="Consolas"/>
            </a:endParaRPr>
          </a:p>
          <a:p>
            <a:r>
              <a:rPr lang="en-US" sz="1600" dirty="0">
                <a:solidFill>
                  <a:prstClr val="black"/>
                </a:solidFill>
                <a:latin typeface="Consolas"/>
              </a:rPr>
              <a:t>        </a:t>
            </a:r>
            <a:r>
              <a:rPr lang="en-US" sz="1600" dirty="0" err="1">
                <a:solidFill>
                  <a:srgbClr val="0000FF"/>
                </a:solidFill>
                <a:latin typeface="Consolas"/>
              </a:rPr>
              <a:t>var</a:t>
            </a:r>
            <a:r>
              <a:rPr lang="en-US" sz="1600" dirty="0">
                <a:solidFill>
                  <a:prstClr val="black"/>
                </a:solidFill>
                <a:latin typeface="Consolas"/>
              </a:rPr>
              <a:t> vid = </a:t>
            </a:r>
            <a:r>
              <a:rPr lang="en-US" sz="1600" dirty="0" err="1">
                <a:solidFill>
                  <a:prstClr val="black"/>
                </a:solidFill>
                <a:latin typeface="Consolas"/>
              </a:rPr>
              <a:t>WinJS.Utilities.query</a:t>
            </a:r>
            <a:r>
              <a:rPr lang="en-US" sz="1600" dirty="0">
                <a:solidFill>
                  <a:prstClr val="black"/>
                </a:solidFill>
                <a:latin typeface="Consolas"/>
              </a:rPr>
              <a:t>(</a:t>
            </a:r>
            <a:r>
              <a:rPr lang="en-US" sz="1600" dirty="0">
                <a:solidFill>
                  <a:srgbClr val="800000"/>
                </a:solidFill>
                <a:latin typeface="Consolas"/>
              </a:rPr>
              <a:t>"#</a:t>
            </a:r>
            <a:r>
              <a:rPr lang="en-US" sz="1600" dirty="0" err="1">
                <a:solidFill>
                  <a:srgbClr val="800000"/>
                </a:solidFill>
                <a:latin typeface="Consolas"/>
              </a:rPr>
              <a:t>customEffectVideo</a:t>
            </a:r>
            <a:r>
              <a:rPr lang="en-US" sz="1600" dirty="0">
                <a:solidFill>
                  <a:srgbClr val="800000"/>
                </a:solidFill>
                <a:latin typeface="Consolas"/>
              </a:rPr>
              <a:t>"</a:t>
            </a:r>
            <a:r>
              <a:rPr lang="en-US" sz="1600" dirty="0">
                <a:solidFill>
                  <a:prstClr val="black"/>
                </a:solidFill>
                <a:latin typeface="Consolas"/>
              </a:rPr>
              <a:t>)[0],</a:t>
            </a:r>
          </a:p>
          <a:p>
            <a:r>
              <a:rPr lang="en-US" sz="1600" dirty="0">
                <a:solidFill>
                  <a:prstClr val="black"/>
                </a:solidFill>
                <a:latin typeface="Consolas"/>
              </a:rPr>
              <a:t>            </a:t>
            </a:r>
            <a:r>
              <a:rPr lang="en-US" sz="1600" dirty="0" err="1">
                <a:solidFill>
                  <a:prstClr val="black"/>
                </a:solidFill>
                <a:latin typeface="Consolas"/>
              </a:rPr>
              <a:t>src</a:t>
            </a:r>
            <a:r>
              <a:rPr lang="en-US" sz="1600" dirty="0">
                <a:solidFill>
                  <a:prstClr val="black"/>
                </a:solidFill>
                <a:latin typeface="Consolas"/>
              </a:rPr>
              <a:t> = </a:t>
            </a:r>
            <a:r>
              <a:rPr lang="en-US" sz="1600" dirty="0">
                <a:solidFill>
                  <a:srgbClr val="0000FF"/>
                </a:solidFill>
                <a:latin typeface="Consolas"/>
              </a:rPr>
              <a:t>null</a:t>
            </a:r>
            <a:r>
              <a:rPr lang="en-US" sz="1600" dirty="0">
                <a:solidFill>
                  <a:prstClr val="black"/>
                </a:solidFill>
                <a:latin typeface="Consolas"/>
              </a:rPr>
              <a:t>;</a:t>
            </a:r>
          </a:p>
          <a:p>
            <a:endParaRPr lang="en-US" sz="1600" dirty="0">
              <a:solidFill>
                <a:prstClr val="black"/>
              </a:solidFill>
              <a:latin typeface="Consolas"/>
            </a:endParaRPr>
          </a:p>
          <a:p>
            <a:r>
              <a:rPr lang="en-US" sz="1600" dirty="0">
                <a:solidFill>
                  <a:prstClr val="black"/>
                </a:solidFill>
                <a:latin typeface="Consolas"/>
              </a:rPr>
              <a:t>        </a:t>
            </a:r>
            <a:r>
              <a:rPr lang="en-US" sz="1600" dirty="0">
                <a:solidFill>
                  <a:srgbClr val="0000FF"/>
                </a:solidFill>
                <a:latin typeface="Consolas"/>
              </a:rPr>
              <a:t>if</a:t>
            </a:r>
            <a:r>
              <a:rPr lang="en-US" sz="1600" dirty="0">
                <a:solidFill>
                  <a:prstClr val="black"/>
                </a:solidFill>
                <a:latin typeface="Consolas"/>
              </a:rPr>
              <a:t> (</a:t>
            </a:r>
            <a:r>
              <a:rPr lang="en-US" sz="1600" dirty="0" err="1">
                <a:solidFill>
                  <a:prstClr val="black"/>
                </a:solidFill>
                <a:latin typeface="Consolas"/>
              </a:rPr>
              <a:t>vid.readyState</a:t>
            </a:r>
            <a:r>
              <a:rPr lang="en-US" sz="1600" dirty="0">
                <a:solidFill>
                  <a:prstClr val="black"/>
                </a:solidFill>
                <a:latin typeface="Consolas"/>
              </a:rPr>
              <a:t> !== 0) {</a:t>
            </a:r>
          </a:p>
          <a:p>
            <a:r>
              <a:rPr lang="en-US" sz="1600" dirty="0">
                <a:solidFill>
                  <a:prstClr val="black"/>
                </a:solidFill>
                <a:latin typeface="Consolas"/>
              </a:rPr>
              <a:t>            </a:t>
            </a:r>
            <a:r>
              <a:rPr lang="en-US" sz="1600" dirty="0" err="1">
                <a:solidFill>
                  <a:prstClr val="black"/>
                </a:solidFill>
                <a:latin typeface="Consolas"/>
              </a:rPr>
              <a:t>src</a:t>
            </a:r>
            <a:r>
              <a:rPr lang="en-US" sz="1600" dirty="0">
                <a:solidFill>
                  <a:prstClr val="black"/>
                </a:solidFill>
                <a:latin typeface="Consolas"/>
              </a:rPr>
              <a:t> = </a:t>
            </a:r>
            <a:r>
              <a:rPr lang="en-US" sz="1600" dirty="0" err="1">
                <a:solidFill>
                  <a:prstClr val="black"/>
                </a:solidFill>
                <a:latin typeface="Consolas"/>
              </a:rPr>
              <a:t>vid.src</a:t>
            </a:r>
            <a:r>
              <a:rPr lang="en-US" sz="1600" dirty="0">
                <a:solidFill>
                  <a:prstClr val="black"/>
                </a:solidFill>
                <a:latin typeface="Consolas"/>
              </a:rPr>
              <a:t>;</a:t>
            </a:r>
          </a:p>
          <a:p>
            <a:r>
              <a:rPr lang="en-US" sz="1600" dirty="0">
                <a:solidFill>
                  <a:prstClr val="black"/>
                </a:solidFill>
                <a:latin typeface="Consolas"/>
              </a:rPr>
              <a:t>        }</a:t>
            </a:r>
          </a:p>
          <a:p>
            <a:r>
              <a:rPr lang="en-US" sz="1600" dirty="0">
                <a:solidFill>
                  <a:prstClr val="black"/>
                </a:solidFill>
                <a:latin typeface="Consolas"/>
              </a:rPr>
              <a:t>        </a:t>
            </a:r>
            <a:r>
              <a:rPr lang="en-US" sz="1600" dirty="0" err="1">
                <a:solidFill>
                  <a:prstClr val="black"/>
                </a:solidFill>
                <a:latin typeface="Consolas"/>
              </a:rPr>
              <a:t>vid.pause</a:t>
            </a:r>
            <a:r>
              <a:rPr lang="en-US" sz="1600" dirty="0">
                <a:solidFill>
                  <a:prstClr val="black"/>
                </a:solidFill>
                <a:latin typeface="Consolas"/>
              </a:rPr>
              <a:t>();</a:t>
            </a:r>
          </a:p>
          <a:p>
            <a:r>
              <a:rPr lang="en-US" sz="1600" dirty="0">
                <a:solidFill>
                  <a:prstClr val="black"/>
                </a:solidFill>
                <a:latin typeface="Consolas"/>
              </a:rPr>
              <a:t>        </a:t>
            </a:r>
            <a:r>
              <a:rPr lang="en-US" sz="1600" dirty="0" err="1">
                <a:solidFill>
                  <a:prstClr val="black"/>
                </a:solidFill>
                <a:latin typeface="Consolas"/>
              </a:rPr>
              <a:t>vid.msClearEffects</a:t>
            </a:r>
            <a:r>
              <a:rPr lang="en-US" sz="1600" dirty="0">
                <a:solidFill>
                  <a:prstClr val="black"/>
                </a:solidFill>
                <a:latin typeface="Consolas"/>
              </a:rPr>
              <a:t>();</a:t>
            </a:r>
          </a:p>
          <a:p>
            <a:r>
              <a:rPr lang="en-US" sz="1600" dirty="0">
                <a:solidFill>
                  <a:prstClr val="black"/>
                </a:solidFill>
                <a:latin typeface="Consolas"/>
              </a:rPr>
              <a:t>        </a:t>
            </a:r>
            <a:r>
              <a:rPr lang="en-US" sz="1600" dirty="0">
                <a:solidFill>
                  <a:srgbClr val="006400"/>
                </a:solidFill>
                <a:latin typeface="Consolas"/>
              </a:rPr>
              <a:t>// Installing video effect without any configuration</a:t>
            </a:r>
            <a:endParaRPr lang="en-US" sz="1600" dirty="0">
              <a:solidFill>
                <a:prstClr val="black"/>
              </a:solidFill>
              <a:latin typeface="Consolas"/>
            </a:endParaRPr>
          </a:p>
          <a:p>
            <a:r>
              <a:rPr lang="en-US" sz="1600" dirty="0">
                <a:solidFill>
                  <a:prstClr val="black"/>
                </a:solidFill>
                <a:latin typeface="Consolas"/>
              </a:rPr>
              <a:t>        </a:t>
            </a:r>
            <a:r>
              <a:rPr lang="en-US" sz="1600" dirty="0" err="1">
                <a:solidFill>
                  <a:prstClr val="black"/>
                </a:solidFill>
                <a:latin typeface="Consolas"/>
              </a:rPr>
              <a:t>vid.msInsertVideoEffect</a:t>
            </a:r>
            <a:r>
              <a:rPr lang="en-US" sz="1600" dirty="0">
                <a:solidFill>
                  <a:prstClr val="black"/>
                </a:solidFill>
                <a:latin typeface="Consolas"/>
              </a:rPr>
              <a:t>(</a:t>
            </a:r>
            <a:r>
              <a:rPr lang="en-US" sz="1600" dirty="0">
                <a:solidFill>
                  <a:srgbClr val="800000"/>
                </a:solidFill>
                <a:latin typeface="Consolas"/>
              </a:rPr>
              <a:t>"</a:t>
            </a:r>
            <a:r>
              <a:rPr lang="en-US" sz="1600" dirty="0" err="1">
                <a:solidFill>
                  <a:srgbClr val="800000"/>
                </a:solidFill>
                <a:latin typeface="Consolas"/>
              </a:rPr>
              <a:t>Microsoft.Samples.GrayscaleEffect</a:t>
            </a:r>
            <a:r>
              <a:rPr lang="en-US" sz="1600" dirty="0">
                <a:solidFill>
                  <a:srgbClr val="800000"/>
                </a:solidFill>
                <a:latin typeface="Consolas"/>
              </a:rPr>
              <a:t>"</a:t>
            </a:r>
            <a:r>
              <a:rPr lang="en-US" sz="1600" dirty="0">
                <a:solidFill>
                  <a:prstClr val="black"/>
                </a:solidFill>
                <a:latin typeface="Consolas"/>
              </a:rPr>
              <a:t>, </a:t>
            </a:r>
            <a:r>
              <a:rPr lang="en-US" sz="1600" dirty="0">
                <a:solidFill>
                  <a:srgbClr val="0000FF"/>
                </a:solidFill>
                <a:latin typeface="Consolas"/>
              </a:rPr>
              <a:t>true</a:t>
            </a:r>
            <a:r>
              <a:rPr lang="en-US" sz="1600" dirty="0">
                <a:solidFill>
                  <a:prstClr val="black"/>
                </a:solidFill>
                <a:latin typeface="Consolas"/>
              </a:rPr>
              <a:t>, </a:t>
            </a:r>
            <a:r>
              <a:rPr lang="en-US" sz="1600" dirty="0">
                <a:solidFill>
                  <a:srgbClr val="0000FF"/>
                </a:solidFill>
                <a:latin typeface="Consolas"/>
              </a:rPr>
              <a:t>null</a:t>
            </a:r>
            <a:r>
              <a:rPr lang="en-US" sz="1600" dirty="0">
                <a:solidFill>
                  <a:prstClr val="black"/>
                </a:solidFill>
                <a:latin typeface="Consolas"/>
              </a:rPr>
              <a:t>);</a:t>
            </a:r>
          </a:p>
          <a:p>
            <a:r>
              <a:rPr lang="en-US" sz="1600" dirty="0">
                <a:solidFill>
                  <a:prstClr val="black"/>
                </a:solidFill>
                <a:latin typeface="Consolas"/>
              </a:rPr>
              <a:t>        </a:t>
            </a:r>
            <a:r>
              <a:rPr lang="en-US" sz="1600" dirty="0">
                <a:solidFill>
                  <a:srgbClr val="0000FF"/>
                </a:solidFill>
                <a:latin typeface="Consolas"/>
              </a:rPr>
              <a:t>if</a:t>
            </a:r>
            <a:r>
              <a:rPr lang="en-US" sz="1600" dirty="0">
                <a:solidFill>
                  <a:prstClr val="black"/>
                </a:solidFill>
                <a:latin typeface="Consolas"/>
              </a:rPr>
              <a:t> (</a:t>
            </a:r>
            <a:r>
              <a:rPr lang="en-US" sz="1600" dirty="0" err="1">
                <a:solidFill>
                  <a:prstClr val="black"/>
                </a:solidFill>
                <a:latin typeface="Consolas"/>
              </a:rPr>
              <a:t>src</a:t>
            </a:r>
            <a:r>
              <a:rPr lang="en-US" sz="1600" dirty="0">
                <a:solidFill>
                  <a:prstClr val="black"/>
                </a:solidFill>
                <a:latin typeface="Consolas"/>
              </a:rPr>
              <a:t>) {</a:t>
            </a:r>
          </a:p>
          <a:p>
            <a:r>
              <a:rPr lang="en-US" sz="1600" dirty="0">
                <a:solidFill>
                  <a:prstClr val="black"/>
                </a:solidFill>
                <a:latin typeface="Consolas"/>
              </a:rPr>
              <a:t>            </a:t>
            </a:r>
            <a:r>
              <a:rPr lang="en-US" sz="1600" dirty="0" err="1">
                <a:solidFill>
                  <a:prstClr val="black"/>
                </a:solidFill>
                <a:latin typeface="Consolas"/>
              </a:rPr>
              <a:t>vid.src</a:t>
            </a:r>
            <a:r>
              <a:rPr lang="en-US" sz="1600" dirty="0">
                <a:solidFill>
                  <a:prstClr val="black"/>
                </a:solidFill>
                <a:latin typeface="Consolas"/>
              </a:rPr>
              <a:t> = </a:t>
            </a:r>
            <a:r>
              <a:rPr lang="en-US" sz="1600" dirty="0" err="1">
                <a:solidFill>
                  <a:prstClr val="black"/>
                </a:solidFill>
                <a:latin typeface="Consolas"/>
              </a:rPr>
              <a:t>src</a:t>
            </a:r>
            <a:r>
              <a:rPr lang="en-US" sz="1600" dirty="0">
                <a:solidFill>
                  <a:prstClr val="black"/>
                </a:solidFill>
                <a:latin typeface="Consolas"/>
              </a:rPr>
              <a:t>;</a:t>
            </a:r>
          </a:p>
          <a:p>
            <a:r>
              <a:rPr lang="en-US" sz="1600" dirty="0">
                <a:solidFill>
                  <a:prstClr val="black"/>
                </a:solidFill>
                <a:latin typeface="Consolas"/>
              </a:rPr>
              <a:t>        } </a:t>
            </a:r>
            <a:r>
              <a:rPr lang="en-US" sz="1600" dirty="0">
                <a:solidFill>
                  <a:srgbClr val="0000FF"/>
                </a:solidFill>
                <a:latin typeface="Consolas"/>
              </a:rPr>
              <a:t>else</a:t>
            </a:r>
            <a:r>
              <a:rPr lang="en-US" sz="1600" dirty="0">
                <a:solidFill>
                  <a:prstClr val="black"/>
                </a:solidFill>
                <a:latin typeface="Consolas"/>
              </a:rPr>
              <a:t> {</a:t>
            </a:r>
          </a:p>
          <a:p>
            <a:r>
              <a:rPr lang="en-US" sz="1600" dirty="0">
                <a:solidFill>
                  <a:prstClr val="black"/>
                </a:solidFill>
                <a:latin typeface="Consolas"/>
              </a:rPr>
              <a:t>            </a:t>
            </a:r>
            <a:r>
              <a:rPr lang="en-US" sz="1600" dirty="0" err="1">
                <a:solidFill>
                  <a:prstClr val="black"/>
                </a:solidFill>
                <a:latin typeface="Consolas"/>
              </a:rPr>
              <a:t>sdkSample.pickMediaFile</a:t>
            </a:r>
            <a:r>
              <a:rPr lang="en-US" sz="1600" dirty="0">
                <a:solidFill>
                  <a:prstClr val="black"/>
                </a:solidFill>
                <a:latin typeface="Consolas"/>
              </a:rPr>
              <a:t>(</a:t>
            </a:r>
            <a:r>
              <a:rPr lang="en-US" sz="1600" dirty="0">
                <a:solidFill>
                  <a:srgbClr val="800000"/>
                </a:solidFill>
                <a:latin typeface="Consolas"/>
              </a:rPr>
              <a:t>".mp4"</a:t>
            </a:r>
            <a:r>
              <a:rPr lang="en-US" sz="1600" dirty="0">
                <a:solidFill>
                  <a:prstClr val="black"/>
                </a:solidFill>
                <a:latin typeface="Consolas"/>
              </a:rPr>
              <a:t>, [vid]);</a:t>
            </a:r>
          </a:p>
          <a:p>
            <a:r>
              <a:rPr lang="en-US" sz="1600" dirty="0">
                <a:solidFill>
                  <a:prstClr val="black"/>
                </a:solidFill>
                <a:latin typeface="Consolas"/>
              </a:rPr>
              <a:t>        }</a:t>
            </a:r>
          </a:p>
          <a:p>
            <a:r>
              <a:rPr lang="en-US" sz="1600" dirty="0">
                <a:solidFill>
                  <a:prstClr val="black"/>
                </a:solidFill>
                <a:latin typeface="Consolas"/>
              </a:rPr>
              <a:t>    }</a:t>
            </a:r>
            <a:endParaRPr lang="en-US" sz="1600" dirty="0" smtClean="0"/>
          </a:p>
          <a:p>
            <a:endParaRPr lang="en-US" dirty="0"/>
          </a:p>
        </p:txBody>
      </p:sp>
      <p:sp>
        <p:nvSpPr>
          <p:cNvPr id="2" name="Rectangle 1"/>
          <p:cNvSpPr/>
          <p:nvPr/>
        </p:nvSpPr>
        <p:spPr bwMode="auto">
          <a:xfrm>
            <a:off x="1232453" y="4002157"/>
            <a:ext cx="2517912" cy="278296"/>
          </a:xfrm>
          <a:prstGeom prst="rect">
            <a:avLst/>
          </a:prstGeom>
          <a:noFill/>
          <a:ln w="12700">
            <a:solidFill>
              <a:srgbClr val="FF3C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1232453" y="4525619"/>
            <a:ext cx="8441634" cy="278296"/>
          </a:xfrm>
          <a:prstGeom prst="rect">
            <a:avLst/>
          </a:prstGeom>
          <a:noFill/>
          <a:ln w="12700">
            <a:solidFill>
              <a:srgbClr val="FF3C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276561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More advanced plug-ins</a:t>
            </a:r>
            <a:endParaRPr lang="en-US" sz="4400" dirty="0">
              <a:solidFill>
                <a:srgbClr val="FFFFFF"/>
              </a:solidFill>
              <a:latin typeface="+mj-lt"/>
            </a:endParaRPr>
          </a:p>
        </p:txBody>
      </p:sp>
    </p:spTree>
    <p:extLst>
      <p:ext uri="{BB962C8B-B14F-4D97-AF65-F5344CB8AC3E}">
        <p14:creationId xmlns:p14="http://schemas.microsoft.com/office/powerpoint/2010/main" val="70571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Source object model</a:t>
            </a:r>
            <a:endParaRPr lang="en-US" dirty="0"/>
          </a:p>
        </p:txBody>
      </p:sp>
      <p:sp>
        <p:nvSpPr>
          <p:cNvPr id="12" name="Rectangle 11"/>
          <p:cNvSpPr/>
          <p:nvPr/>
        </p:nvSpPr>
        <p:spPr>
          <a:xfrm>
            <a:off x="3445564" y="2895600"/>
            <a:ext cx="2209800" cy="1828800"/>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Media Source</a:t>
            </a:r>
            <a:endParaRPr lang="en-US" sz="2400" dirty="0">
              <a:latin typeface="+mj-lt"/>
            </a:endParaRPr>
          </a:p>
        </p:txBody>
      </p:sp>
      <p:sp>
        <p:nvSpPr>
          <p:cNvPr id="15" name="Right Arrow 14"/>
          <p:cNvSpPr/>
          <p:nvPr/>
        </p:nvSpPr>
        <p:spPr>
          <a:xfrm>
            <a:off x="2683564" y="3686175"/>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676107" y="3129583"/>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083864" y="2514600"/>
            <a:ext cx="0" cy="381000"/>
          </a:xfrm>
          <a:prstGeom prst="line">
            <a:avLst/>
          </a:prstGeom>
          <a:ln w="38100">
            <a:solidFill>
              <a:srgbClr val="457EC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969564" y="2286000"/>
            <a:ext cx="228600" cy="228600"/>
          </a:xfrm>
          <a:prstGeom prst="ellipse">
            <a:avLst/>
          </a:prstGeom>
          <a:noFill/>
          <a:ln>
            <a:solidFill>
              <a:srgbClr val="457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0816" y="2633868"/>
            <a:ext cx="2632644" cy="1754326"/>
          </a:xfrm>
          <a:prstGeom prst="rect">
            <a:avLst/>
          </a:prstGeom>
          <a:noFill/>
        </p:spPr>
        <p:txBody>
          <a:bodyPr wrap="none" rtlCol="0">
            <a:spAutoFit/>
          </a:bodyPr>
          <a:lstStyle/>
          <a:p>
            <a:r>
              <a:rPr lang="en-US" dirty="0" smtClean="0"/>
              <a:t>Input stream:</a:t>
            </a:r>
          </a:p>
          <a:p>
            <a:r>
              <a:rPr lang="en-US" dirty="0"/>
              <a:t> </a:t>
            </a:r>
            <a:r>
              <a:rPr lang="en-US" dirty="0" smtClean="0"/>
              <a:t>  Existing MF </a:t>
            </a:r>
            <a:r>
              <a:rPr lang="en-US" dirty="0" err="1" smtClean="0"/>
              <a:t>ByteStream</a:t>
            </a:r>
            <a:endParaRPr lang="en-US" dirty="0" smtClean="0"/>
          </a:p>
          <a:p>
            <a:r>
              <a:rPr lang="en-US" dirty="0"/>
              <a:t> </a:t>
            </a:r>
            <a:r>
              <a:rPr lang="en-US" dirty="0" smtClean="0"/>
              <a:t>  Custom MF </a:t>
            </a:r>
            <a:r>
              <a:rPr lang="en-US" dirty="0" err="1" smtClean="0"/>
              <a:t>ByteStream</a:t>
            </a:r>
            <a:endParaRPr lang="en-US" dirty="0" smtClean="0"/>
          </a:p>
          <a:p>
            <a:r>
              <a:rPr lang="en-US" dirty="0"/>
              <a:t> </a:t>
            </a:r>
            <a:r>
              <a:rPr lang="en-US" dirty="0" smtClean="0"/>
              <a:t>  </a:t>
            </a:r>
            <a:r>
              <a:rPr lang="en-US" dirty="0"/>
              <a:t>F</a:t>
            </a:r>
            <a:r>
              <a:rPr lang="en-US" dirty="0" smtClean="0"/>
              <a:t>ile read</a:t>
            </a:r>
          </a:p>
          <a:p>
            <a:r>
              <a:rPr lang="en-US" dirty="0"/>
              <a:t> </a:t>
            </a:r>
            <a:r>
              <a:rPr lang="en-US" dirty="0" smtClean="0"/>
              <a:t>  Network I/O</a:t>
            </a:r>
          </a:p>
          <a:p>
            <a:endParaRPr lang="en-US" dirty="0"/>
          </a:p>
        </p:txBody>
      </p:sp>
      <p:sp>
        <p:nvSpPr>
          <p:cNvPr id="22" name="TextBox 21"/>
          <p:cNvSpPr txBox="1"/>
          <p:nvPr/>
        </p:nvSpPr>
        <p:spPr>
          <a:xfrm>
            <a:off x="5301003" y="1595797"/>
            <a:ext cx="2724272" cy="923330"/>
          </a:xfrm>
          <a:prstGeom prst="rect">
            <a:avLst/>
          </a:prstGeom>
          <a:noFill/>
        </p:spPr>
        <p:txBody>
          <a:bodyPr wrap="none" rtlCol="0">
            <a:spAutoFit/>
          </a:bodyPr>
          <a:lstStyle/>
          <a:p>
            <a:r>
              <a:rPr lang="en-US" dirty="0" err="1" smtClean="0"/>
              <a:t>IMFMediaSource</a:t>
            </a:r>
            <a:endParaRPr lang="en-US" dirty="0" smtClean="0"/>
          </a:p>
          <a:p>
            <a:pPr lvl="1"/>
            <a:r>
              <a:rPr lang="en-US" dirty="0" smtClean="0"/>
              <a:t>Start(), Stop(), Pause()</a:t>
            </a:r>
          </a:p>
          <a:p>
            <a:pPr lvl="1"/>
            <a:r>
              <a:rPr lang="en-US" dirty="0" smtClean="0"/>
              <a:t>…</a:t>
            </a:r>
          </a:p>
        </p:txBody>
      </p:sp>
      <p:cxnSp>
        <p:nvCxnSpPr>
          <p:cNvPr id="23" name="Straight Connector 22"/>
          <p:cNvCxnSpPr/>
          <p:nvPr/>
        </p:nvCxnSpPr>
        <p:spPr>
          <a:xfrm>
            <a:off x="4045786" y="25146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31486" y="2286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88503" y="1595797"/>
            <a:ext cx="1383905" cy="646331"/>
          </a:xfrm>
          <a:prstGeom prst="rect">
            <a:avLst/>
          </a:prstGeom>
          <a:noFill/>
        </p:spPr>
        <p:txBody>
          <a:bodyPr wrap="none" rtlCol="0">
            <a:spAutoFit/>
          </a:bodyPr>
          <a:lstStyle/>
          <a:p>
            <a:r>
              <a:rPr lang="en-US" dirty="0" smtClean="0"/>
              <a:t>Derive from </a:t>
            </a:r>
          </a:p>
          <a:p>
            <a:r>
              <a:rPr lang="en-US" dirty="0" err="1" smtClean="0"/>
              <a:t>IInspectable</a:t>
            </a:r>
            <a:endParaRPr lang="en-US" dirty="0"/>
          </a:p>
        </p:txBody>
      </p:sp>
      <p:sp>
        <p:nvSpPr>
          <p:cNvPr id="26" name="TextBox 25"/>
          <p:cNvSpPr txBox="1"/>
          <p:nvPr/>
        </p:nvSpPr>
        <p:spPr>
          <a:xfrm>
            <a:off x="944223" y="5840888"/>
            <a:ext cx="8027501" cy="646331"/>
          </a:xfrm>
          <a:prstGeom prst="rect">
            <a:avLst/>
          </a:prstGeom>
          <a:noFill/>
        </p:spPr>
        <p:txBody>
          <a:bodyPr wrap="square" rtlCol="0">
            <a:spAutoFit/>
          </a:bodyPr>
          <a:lstStyle/>
          <a:p>
            <a:r>
              <a:rPr lang="en-US" dirty="0">
                <a:hlinkClick r:id="rId3"/>
              </a:rPr>
              <a:t>http://msdn.microsoft.com/en-us/library/ms697527(v=VS.85).</a:t>
            </a:r>
            <a:r>
              <a:rPr lang="en-US" dirty="0" smtClean="0">
                <a:hlinkClick r:id="rId3"/>
              </a:rPr>
              <a:t>aspx</a:t>
            </a:r>
            <a:endParaRPr lang="en-US" dirty="0" smtClean="0"/>
          </a:p>
          <a:p>
            <a:endParaRPr lang="en-US" dirty="0"/>
          </a:p>
        </p:txBody>
      </p:sp>
      <p:sp>
        <p:nvSpPr>
          <p:cNvPr id="19" name="Right Arrow 18"/>
          <p:cNvSpPr/>
          <p:nvPr/>
        </p:nvSpPr>
        <p:spPr>
          <a:xfrm>
            <a:off x="5676107" y="3809243"/>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2852" y="4920266"/>
            <a:ext cx="11421097" cy="954107"/>
          </a:xfrm>
          <a:prstGeom prst="rect">
            <a:avLst/>
          </a:prstGeom>
        </p:spPr>
        <p:txBody>
          <a:bodyPr wrap="square">
            <a:spAutoFit/>
          </a:bodyPr>
          <a:lstStyle/>
          <a:p>
            <a:r>
              <a:rPr lang="en-US" sz="2800" dirty="0" smtClean="0"/>
              <a:t>Media source = transport input + media container format parser (</a:t>
            </a:r>
            <a:r>
              <a:rPr lang="en-US" sz="2800" dirty="0" err="1" smtClean="0"/>
              <a:t>demultiplexer</a:t>
            </a:r>
            <a:r>
              <a:rPr lang="en-US" sz="2800" dirty="0" smtClean="0"/>
              <a:t>)</a:t>
            </a:r>
            <a:endParaRPr lang="en-US" sz="2800" dirty="0"/>
          </a:p>
        </p:txBody>
      </p:sp>
      <p:sp>
        <p:nvSpPr>
          <p:cNvPr id="28" name="Rectangle 27"/>
          <p:cNvSpPr/>
          <p:nvPr/>
        </p:nvSpPr>
        <p:spPr>
          <a:xfrm>
            <a:off x="6663139" y="3026049"/>
            <a:ext cx="2015488" cy="369332"/>
          </a:xfrm>
          <a:prstGeom prst="rect">
            <a:avLst/>
          </a:prstGeom>
        </p:spPr>
        <p:txBody>
          <a:bodyPr wrap="none">
            <a:spAutoFit/>
          </a:bodyPr>
          <a:lstStyle/>
          <a:p>
            <a:r>
              <a:rPr lang="en-US" dirty="0" smtClean="0"/>
              <a:t>Video Stream 0…M</a:t>
            </a:r>
            <a:endParaRPr lang="en-US" dirty="0"/>
          </a:p>
        </p:txBody>
      </p:sp>
      <p:sp>
        <p:nvSpPr>
          <p:cNvPr id="29" name="Rectangle 28"/>
          <p:cNvSpPr/>
          <p:nvPr/>
        </p:nvSpPr>
        <p:spPr>
          <a:xfrm>
            <a:off x="6682750" y="3721898"/>
            <a:ext cx="1999458" cy="369332"/>
          </a:xfrm>
          <a:prstGeom prst="rect">
            <a:avLst/>
          </a:prstGeom>
        </p:spPr>
        <p:txBody>
          <a:bodyPr wrap="none">
            <a:spAutoFit/>
          </a:bodyPr>
          <a:lstStyle/>
          <a:p>
            <a:r>
              <a:rPr lang="en-US" dirty="0" smtClean="0"/>
              <a:t>Audio Stream 0…N</a:t>
            </a:r>
            <a:endParaRPr lang="en-US" dirty="0"/>
          </a:p>
        </p:txBody>
      </p:sp>
      <p:sp>
        <p:nvSpPr>
          <p:cNvPr id="30" name="Right Arrow 29"/>
          <p:cNvSpPr/>
          <p:nvPr/>
        </p:nvSpPr>
        <p:spPr>
          <a:xfrm>
            <a:off x="5655364" y="4433951"/>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76391" y="4397128"/>
            <a:ext cx="2295693" cy="369332"/>
          </a:xfrm>
          <a:prstGeom prst="rect">
            <a:avLst/>
          </a:prstGeom>
        </p:spPr>
        <p:txBody>
          <a:bodyPr wrap="none">
            <a:spAutoFit/>
          </a:bodyPr>
          <a:lstStyle/>
          <a:p>
            <a:r>
              <a:rPr lang="en-US" dirty="0" smtClean="0"/>
              <a:t>Ancillary Stream 0…N</a:t>
            </a:r>
            <a:endParaRPr lang="en-US" dirty="0"/>
          </a:p>
        </p:txBody>
      </p:sp>
      <p:sp>
        <p:nvSpPr>
          <p:cNvPr id="21" name="TextBox 20"/>
          <p:cNvSpPr txBox="1"/>
          <p:nvPr/>
        </p:nvSpPr>
        <p:spPr>
          <a:xfrm>
            <a:off x="316103" y="1482893"/>
            <a:ext cx="2573333" cy="1200329"/>
          </a:xfrm>
          <a:prstGeom prst="rect">
            <a:avLst/>
          </a:prstGeom>
          <a:noFill/>
        </p:spPr>
        <p:txBody>
          <a:bodyPr wrap="none" rtlCol="0">
            <a:spAutoFit/>
          </a:bodyPr>
          <a:lstStyle/>
          <a:p>
            <a:r>
              <a:rPr lang="en-US" dirty="0" smtClean="0"/>
              <a:t>File/protocol association:</a:t>
            </a:r>
          </a:p>
          <a:p>
            <a:r>
              <a:rPr lang="en-US" dirty="0"/>
              <a:t> </a:t>
            </a:r>
            <a:r>
              <a:rPr lang="en-US" dirty="0" smtClean="0"/>
              <a:t>  </a:t>
            </a:r>
            <a:r>
              <a:rPr lang="en-US" dirty="0" err="1" smtClean="0"/>
              <a:t>ByteStream</a:t>
            </a:r>
            <a:r>
              <a:rPr lang="en-US" dirty="0" smtClean="0"/>
              <a:t> Handler</a:t>
            </a:r>
          </a:p>
          <a:p>
            <a:r>
              <a:rPr lang="en-US" dirty="0"/>
              <a:t> </a:t>
            </a:r>
            <a:r>
              <a:rPr lang="en-US" dirty="0" smtClean="0"/>
              <a:t>  Scheme Handler</a:t>
            </a:r>
          </a:p>
          <a:p>
            <a:endParaRPr lang="en-US" dirty="0"/>
          </a:p>
        </p:txBody>
      </p:sp>
    </p:spTree>
    <p:extLst>
      <p:ext uri="{BB962C8B-B14F-4D97-AF65-F5344CB8AC3E}">
        <p14:creationId xmlns:p14="http://schemas.microsoft.com/office/powerpoint/2010/main" val="11028788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Use cases</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US" dirty="0"/>
          </a:p>
        </p:txBody>
      </p:sp>
      <p:sp>
        <p:nvSpPr>
          <p:cNvPr id="3" name="Content Placeholder 2"/>
          <p:cNvSpPr txBox="1">
            <a:spLocks/>
          </p:cNvSpPr>
          <p:nvPr/>
        </p:nvSpPr>
        <p:spPr>
          <a:xfrm>
            <a:off x="2540922" y="2472559"/>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latin typeface="Segoe UI Light" pitchFamily="34" charset="0"/>
            </a:endParaRPr>
          </a:p>
          <a:p>
            <a:pPr marL="514350" indent="-514350">
              <a:buFont typeface="+mj-lt"/>
              <a:buAutoNum type="arabicPeriod"/>
            </a:pPr>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p:txBody>
      </p:sp>
      <p:sp>
        <p:nvSpPr>
          <p:cNvPr id="7" name="Text Placeholder 6"/>
          <p:cNvSpPr>
            <a:spLocks noGrp="1"/>
          </p:cNvSpPr>
          <p:nvPr>
            <p:ph type="body" sz="quarter" idx="10"/>
          </p:nvPr>
        </p:nvSpPr>
        <p:spPr>
          <a:xfrm>
            <a:off x="519114" y="1447800"/>
            <a:ext cx="11149012" cy="1526572"/>
          </a:xfrm>
        </p:spPr>
        <p:txBody>
          <a:bodyPr/>
          <a:lstStyle/>
          <a:p>
            <a:r>
              <a:rPr lang="en-US" dirty="0">
                <a:latin typeface="Segoe UI Light" pitchFamily="34" charset="0"/>
              </a:rPr>
              <a:t>IIS Smooth Streaming</a:t>
            </a:r>
          </a:p>
          <a:p>
            <a:r>
              <a:rPr lang="en-US" dirty="0">
                <a:latin typeface="Segoe UI Light" pitchFamily="34" charset="0"/>
              </a:rPr>
              <a:t>Other streaming protocols</a:t>
            </a:r>
          </a:p>
          <a:p>
            <a:endParaRPr lang="en-US" dirty="0"/>
          </a:p>
        </p:txBody>
      </p:sp>
    </p:spTree>
    <p:extLst>
      <p:ext uri="{BB962C8B-B14F-4D97-AF65-F5344CB8AC3E}">
        <p14:creationId xmlns:p14="http://schemas.microsoft.com/office/powerpoint/2010/main" val="25084497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a:ln>
            <a:noFill/>
          </a:ln>
        </p:spPr>
        <p:txBody>
          <a:bodyPr/>
          <a:lstStyle/>
          <a:p>
            <a:r>
              <a:rPr lang="en-US" dirty="0" smtClean="0"/>
              <a:t>Playback with custom Media Source</a:t>
            </a:r>
            <a:r>
              <a:rPr lang="en-US" dirty="0"/>
              <a:t/>
            </a:r>
            <a:br>
              <a:rPr lang="en-US" dirty="0"/>
            </a:br>
            <a:r>
              <a:rPr lang="en-US" dirty="0" smtClean="0">
                <a:gradFill flip="none" rotWithShape="1">
                  <a:gsLst>
                    <a:gs pos="5417">
                      <a:srgbClr val="FFFFFF"/>
                    </a:gs>
                    <a:gs pos="98000">
                      <a:srgbClr val="FFFFFF"/>
                    </a:gs>
                  </a:gsLst>
                  <a:lin ang="5400000" scaled="0"/>
                  <a:tileRect/>
                </a:gradFill>
                <a:latin typeface="Segoe UI Light"/>
              </a:rPr>
              <a:t>Native C++ parts</a:t>
            </a:r>
            <a:endParaRPr lang="en-US" dirty="0"/>
          </a:p>
        </p:txBody>
      </p:sp>
      <p:sp>
        <p:nvSpPr>
          <p:cNvPr id="4" name="Rectangle 3"/>
          <p:cNvSpPr/>
          <p:nvPr/>
        </p:nvSpPr>
        <p:spPr>
          <a:xfrm>
            <a:off x="469571" y="2133604"/>
            <a:ext cx="1021334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Media Engine</a:t>
            </a:r>
            <a:endParaRPr lang="en-US" dirty="0">
              <a:latin typeface="+mj-lt"/>
            </a:endParaRPr>
          </a:p>
        </p:txBody>
      </p:sp>
      <p:sp>
        <p:nvSpPr>
          <p:cNvPr id="5" name="Rectangle 4"/>
          <p:cNvSpPr/>
          <p:nvPr/>
        </p:nvSpPr>
        <p:spPr>
          <a:xfrm>
            <a:off x="2239616" y="3581400"/>
            <a:ext cx="8456552" cy="2209800"/>
          </a:xfrm>
          <a:prstGeom prst="rect">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latin typeface="+mj-lt"/>
              </a:rPr>
              <a:t>Media Pipeline</a:t>
            </a:r>
            <a:endParaRPr lang="en-US" dirty="0">
              <a:latin typeface="+mj-lt"/>
            </a:endParaRPr>
          </a:p>
        </p:txBody>
      </p:sp>
      <p:sp>
        <p:nvSpPr>
          <p:cNvPr id="6" name="Rectangle 5"/>
          <p:cNvSpPr/>
          <p:nvPr/>
        </p:nvSpPr>
        <p:spPr>
          <a:xfrm>
            <a:off x="2424739" y="4114800"/>
            <a:ext cx="1218883" cy="1447800"/>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Media Source</a:t>
            </a:r>
            <a:endParaRPr lang="en-US" dirty="0">
              <a:latin typeface="+mj-lt"/>
            </a:endParaRPr>
          </a:p>
        </p:txBody>
      </p:sp>
      <p:sp>
        <p:nvSpPr>
          <p:cNvPr id="7" name="Rectangle 6"/>
          <p:cNvSpPr/>
          <p:nvPr/>
        </p:nvSpPr>
        <p:spPr>
          <a:xfrm>
            <a:off x="4014527" y="4114800"/>
            <a:ext cx="142203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Decoder</a:t>
            </a:r>
            <a:endParaRPr lang="en-US" dirty="0">
              <a:latin typeface="+mj-lt"/>
            </a:endParaRPr>
          </a:p>
        </p:txBody>
      </p:sp>
      <p:sp>
        <p:nvSpPr>
          <p:cNvPr id="8" name="Rectangle 7"/>
          <p:cNvSpPr/>
          <p:nvPr/>
        </p:nvSpPr>
        <p:spPr>
          <a:xfrm>
            <a:off x="4014527" y="4914900"/>
            <a:ext cx="1422030"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Audio Decoder</a:t>
            </a:r>
            <a:endParaRPr lang="en-US" dirty="0">
              <a:latin typeface="+mj-lt"/>
            </a:endParaRPr>
          </a:p>
        </p:txBody>
      </p:sp>
      <p:sp>
        <p:nvSpPr>
          <p:cNvPr id="9" name="Rectangle 8"/>
          <p:cNvSpPr/>
          <p:nvPr/>
        </p:nvSpPr>
        <p:spPr>
          <a:xfrm>
            <a:off x="5721362" y="4123006"/>
            <a:ext cx="1472816"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Processor</a:t>
            </a:r>
            <a:endParaRPr lang="en-US" dirty="0">
              <a:latin typeface="+mj-lt"/>
            </a:endParaRPr>
          </a:p>
        </p:txBody>
      </p:sp>
      <p:sp>
        <p:nvSpPr>
          <p:cNvPr id="13" name="Rectangle 12"/>
          <p:cNvSpPr/>
          <p:nvPr/>
        </p:nvSpPr>
        <p:spPr>
          <a:xfrm>
            <a:off x="7503265" y="4152900"/>
            <a:ext cx="1320456"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Effect(s)</a:t>
            </a:r>
            <a:endParaRPr lang="en-US" dirty="0">
              <a:latin typeface="+mj-lt"/>
            </a:endParaRPr>
          </a:p>
        </p:txBody>
      </p:sp>
      <p:sp>
        <p:nvSpPr>
          <p:cNvPr id="14" name="Rectangle 13"/>
          <p:cNvSpPr/>
          <p:nvPr/>
        </p:nvSpPr>
        <p:spPr>
          <a:xfrm>
            <a:off x="7503265" y="4914900"/>
            <a:ext cx="1320456"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Audio Effect(s)</a:t>
            </a:r>
            <a:endParaRPr lang="en-US" dirty="0">
              <a:latin typeface="+mj-lt"/>
            </a:endParaRPr>
          </a:p>
        </p:txBody>
      </p:sp>
      <p:sp>
        <p:nvSpPr>
          <p:cNvPr id="15" name="Rectangle 14"/>
          <p:cNvSpPr/>
          <p:nvPr/>
        </p:nvSpPr>
        <p:spPr>
          <a:xfrm>
            <a:off x="9103809" y="4152900"/>
            <a:ext cx="1186066"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Sink</a:t>
            </a:r>
            <a:endParaRPr lang="en-US" dirty="0">
              <a:latin typeface="+mj-lt"/>
            </a:endParaRPr>
          </a:p>
        </p:txBody>
      </p:sp>
      <p:sp>
        <p:nvSpPr>
          <p:cNvPr id="16" name="Rectangle 15"/>
          <p:cNvSpPr/>
          <p:nvPr/>
        </p:nvSpPr>
        <p:spPr>
          <a:xfrm>
            <a:off x="9103809" y="4914900"/>
            <a:ext cx="1186066" cy="64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Audio Sink</a:t>
            </a:r>
            <a:endParaRPr lang="en-US" dirty="0">
              <a:latin typeface="+mj-lt"/>
            </a:endParaRPr>
          </a:p>
        </p:txBody>
      </p:sp>
      <p:sp>
        <p:nvSpPr>
          <p:cNvPr id="17" name="Right Arrow 16"/>
          <p:cNvSpPr/>
          <p:nvPr/>
        </p:nvSpPr>
        <p:spPr>
          <a:xfrm>
            <a:off x="10289876" y="4343400"/>
            <a:ext cx="1015735" cy="2476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ight Arrow 17"/>
          <p:cNvSpPr/>
          <p:nvPr/>
        </p:nvSpPr>
        <p:spPr>
          <a:xfrm>
            <a:off x="10289876" y="5086350"/>
            <a:ext cx="1015734" cy="247650"/>
          </a:xfrm>
          <a:prstGeom prst="rightArrow">
            <a:avLst/>
          </a:prstGeom>
          <a:solidFill>
            <a:schemeClr val="bg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482823" y="3626126"/>
            <a:ext cx="1422030" cy="954158"/>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mj-lt"/>
              </a:rPr>
              <a:t>ByteStream</a:t>
            </a:r>
            <a:r>
              <a:rPr lang="en-US" dirty="0" smtClean="0">
                <a:latin typeface="+mj-lt"/>
              </a:rPr>
              <a:t> or Scheme Handler</a:t>
            </a:r>
            <a:endParaRPr lang="en-US" dirty="0">
              <a:latin typeface="+mj-lt"/>
            </a:endParaRPr>
          </a:p>
        </p:txBody>
      </p:sp>
      <p:sp>
        <p:nvSpPr>
          <p:cNvPr id="20" name="Rectangle 19"/>
          <p:cNvSpPr/>
          <p:nvPr/>
        </p:nvSpPr>
        <p:spPr>
          <a:xfrm>
            <a:off x="482823" y="4784035"/>
            <a:ext cx="1422030" cy="954158"/>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mj-lt"/>
              </a:rPr>
              <a:t>ByteStream</a:t>
            </a:r>
            <a:endParaRPr lang="en-US" dirty="0">
              <a:latin typeface="+mj-lt"/>
            </a:endParaRPr>
          </a:p>
        </p:txBody>
      </p:sp>
      <p:sp>
        <p:nvSpPr>
          <p:cNvPr id="3" name="TextBox 2"/>
          <p:cNvSpPr txBox="1"/>
          <p:nvPr/>
        </p:nvSpPr>
        <p:spPr>
          <a:xfrm>
            <a:off x="10853532" y="3626126"/>
            <a:ext cx="1327415" cy="615553"/>
          </a:xfrm>
          <a:prstGeom prst="rect">
            <a:avLst/>
          </a:prstGeom>
          <a:noFill/>
          <a:ln>
            <a:noFill/>
          </a:ln>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To </a:t>
            </a:r>
          </a:p>
          <a:p>
            <a:r>
              <a:rPr lang="en-US" sz="2000" dirty="0" smtClean="0">
                <a:gradFill>
                  <a:gsLst>
                    <a:gs pos="0">
                      <a:schemeClr val="tx1"/>
                    </a:gs>
                    <a:gs pos="86000">
                      <a:schemeClr val="tx1"/>
                    </a:gs>
                  </a:gsLst>
                  <a:lin ang="5400000" scaled="0"/>
                </a:gradFill>
                <a:latin typeface="+mj-lt"/>
              </a:rPr>
              <a:t>compositor</a:t>
            </a:r>
          </a:p>
        </p:txBody>
      </p:sp>
      <p:sp>
        <p:nvSpPr>
          <p:cNvPr id="21" name="TextBox 20"/>
          <p:cNvSpPr txBox="1"/>
          <p:nvPr/>
        </p:nvSpPr>
        <p:spPr>
          <a:xfrm>
            <a:off x="10850751" y="5389003"/>
            <a:ext cx="1069908" cy="615553"/>
          </a:xfrm>
          <a:prstGeom prst="rect">
            <a:avLst/>
          </a:prstGeom>
          <a:noFill/>
          <a:ln>
            <a:noFill/>
          </a:ln>
        </p:spPr>
        <p:txBody>
          <a:bodyPr wrap="none" lIns="0" tIns="0" rIns="0" bIns="0" rtlCol="0">
            <a:spAutoFit/>
          </a:bodyPr>
          <a:lstStyle/>
          <a:p>
            <a:r>
              <a:rPr lang="en-US" sz="2000" dirty="0" smtClean="0">
                <a:gradFill>
                  <a:gsLst>
                    <a:gs pos="0">
                      <a:schemeClr val="tx1"/>
                    </a:gs>
                    <a:gs pos="86000">
                      <a:schemeClr val="tx1"/>
                    </a:gs>
                  </a:gsLst>
                  <a:lin ang="5400000" scaled="0"/>
                </a:gradFill>
                <a:latin typeface="+mj-lt"/>
              </a:rPr>
              <a:t>To audio </a:t>
            </a:r>
          </a:p>
          <a:p>
            <a:r>
              <a:rPr lang="en-US" sz="2000" dirty="0" smtClean="0">
                <a:gradFill>
                  <a:gsLst>
                    <a:gs pos="0">
                      <a:schemeClr val="tx1"/>
                    </a:gs>
                    <a:gs pos="86000">
                      <a:schemeClr val="tx1"/>
                    </a:gs>
                  </a:gsLst>
                  <a:lin ang="5400000" scaled="0"/>
                </a:gradFill>
                <a:latin typeface="+mj-lt"/>
              </a:rPr>
              <a:t>stack</a:t>
            </a:r>
          </a:p>
        </p:txBody>
      </p:sp>
      <p:sp>
        <p:nvSpPr>
          <p:cNvPr id="10" name="TextBox 9"/>
          <p:cNvSpPr txBox="1"/>
          <p:nvPr/>
        </p:nvSpPr>
        <p:spPr>
          <a:xfrm>
            <a:off x="531238" y="3114264"/>
            <a:ext cx="6322308" cy="584775"/>
          </a:xfrm>
          <a:prstGeom prst="rect">
            <a:avLst/>
          </a:prstGeom>
          <a:noFill/>
        </p:spPr>
        <p:txBody>
          <a:bodyPr wrap="none" lIns="0" tIns="0" rIns="0" bIns="0" rtlCol="0">
            <a:spAutoFit/>
          </a:bodyPr>
          <a:lstStyle/>
          <a:p>
            <a:r>
              <a:rPr lang="en-US" dirty="0">
                <a:gradFill>
                  <a:gsLst>
                    <a:gs pos="0">
                      <a:schemeClr val="tx1"/>
                    </a:gs>
                    <a:gs pos="86000">
                      <a:schemeClr val="tx1"/>
                    </a:gs>
                  </a:gsLst>
                  <a:lin ang="5400000" scaled="0"/>
                </a:gradFill>
                <a:hlinkClick r:id="rId3"/>
              </a:rPr>
              <a:t>http://msdn.microsoft.com/en-us/library/aa371872(v=VS.85).</a:t>
            </a:r>
            <a:r>
              <a:rPr lang="en-US" dirty="0" smtClean="0">
                <a:gradFill>
                  <a:gsLst>
                    <a:gs pos="0">
                      <a:schemeClr val="tx1"/>
                    </a:gs>
                    <a:gs pos="86000">
                      <a:schemeClr val="tx1"/>
                    </a:gs>
                  </a:gsLst>
                  <a:lin ang="5400000" scaled="0"/>
                </a:gradFill>
                <a:hlinkClick r:id="rId3"/>
              </a:rPr>
              <a:t>aspx</a:t>
            </a:r>
            <a:endParaRPr lang="en-US" dirty="0" smtClean="0">
              <a:gradFill>
                <a:gsLst>
                  <a:gs pos="0">
                    <a:schemeClr val="tx1"/>
                  </a:gs>
                  <a:gs pos="86000">
                    <a:schemeClr val="tx1"/>
                  </a:gs>
                </a:gsLst>
                <a:lin ang="5400000" scaled="0"/>
              </a:gradFill>
            </a:endParaRPr>
          </a:p>
          <a:p>
            <a:endParaRPr lang="en-US" sz="2000" dirty="0" err="1" smtClean="0">
              <a:gradFill>
                <a:gsLst>
                  <a:gs pos="0">
                    <a:schemeClr val="tx1"/>
                  </a:gs>
                  <a:gs pos="86000">
                    <a:schemeClr val="tx1"/>
                  </a:gs>
                </a:gsLst>
                <a:lin ang="5400000" scaled="0"/>
              </a:gradFill>
            </a:endParaRPr>
          </a:p>
        </p:txBody>
      </p:sp>
      <p:sp>
        <p:nvSpPr>
          <p:cNvPr id="11" name="Rectangle 10"/>
          <p:cNvSpPr/>
          <p:nvPr/>
        </p:nvSpPr>
        <p:spPr>
          <a:xfrm>
            <a:off x="439166" y="5940937"/>
            <a:ext cx="7258442" cy="369332"/>
          </a:xfrm>
          <a:prstGeom prst="rect">
            <a:avLst/>
          </a:prstGeom>
        </p:spPr>
        <p:txBody>
          <a:bodyPr wrap="square">
            <a:spAutoFit/>
          </a:bodyPr>
          <a:lstStyle/>
          <a:p>
            <a:r>
              <a:rPr lang="en-US" dirty="0">
                <a:hlinkClick r:id="rId4"/>
              </a:rPr>
              <a:t>http://msdn.microsoft.com/en-us/library/ms698720(VS.85).</a:t>
            </a:r>
            <a:r>
              <a:rPr lang="en-US" dirty="0" smtClean="0">
                <a:hlinkClick r:id="rId4"/>
              </a:rPr>
              <a:t>aspx</a:t>
            </a:r>
            <a:endParaRPr lang="en-US" dirty="0" smtClean="0"/>
          </a:p>
        </p:txBody>
      </p:sp>
      <p:cxnSp>
        <p:nvCxnSpPr>
          <p:cNvPr id="23" name="Straight Connector 22"/>
          <p:cNvCxnSpPr/>
          <p:nvPr/>
        </p:nvCxnSpPr>
        <p:spPr>
          <a:xfrm flipV="1">
            <a:off x="1338470" y="3406651"/>
            <a:ext cx="145773" cy="21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298637" y="5759154"/>
            <a:ext cx="159180" cy="219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02169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2" y="228601"/>
            <a:ext cx="11149013" cy="609398"/>
          </a:xfrm>
        </p:spPr>
        <p:txBody>
          <a:bodyPr/>
          <a:lstStyle/>
          <a:p>
            <a:r>
              <a:rPr lang="en-US" dirty="0" smtClean="0"/>
              <a:t>Adding source and </a:t>
            </a:r>
            <a:r>
              <a:rPr lang="en-US" dirty="0" err="1" smtClean="0"/>
              <a:t>bytestream</a:t>
            </a:r>
            <a:r>
              <a:rPr lang="en-US" dirty="0" smtClean="0"/>
              <a:t> handler</a:t>
            </a:r>
            <a:endParaRPr lang="en-US" dirty="0"/>
          </a:p>
        </p:txBody>
      </p:sp>
      <p:sp>
        <p:nvSpPr>
          <p:cNvPr id="5" name="Text Placeholder 2"/>
          <p:cNvSpPr>
            <a:spLocks noGrp="1"/>
          </p:cNvSpPr>
          <p:nvPr>
            <p:ph type="body" sz="quarter" idx="10"/>
          </p:nvPr>
        </p:nvSpPr>
        <p:spPr>
          <a:xfrm>
            <a:off x="519115" y="1600205"/>
            <a:ext cx="11149012" cy="3471720"/>
          </a:xfrm>
        </p:spPr>
        <p:txBody>
          <a:bodyPr/>
          <a:lstStyle/>
          <a:p>
            <a:r>
              <a:rPr lang="en-US" sz="1600" dirty="0" err="1"/>
              <a:t>var</a:t>
            </a:r>
            <a:r>
              <a:rPr lang="en-US" sz="1600" dirty="0"/>
              <a:t> plugins = </a:t>
            </a:r>
            <a:r>
              <a:rPr lang="en-US" sz="1600" dirty="0" smtClean="0"/>
              <a:t>Windows.Media.IMediaExtension;</a:t>
            </a:r>
            <a:endParaRPr lang="en-US" sz="1600" dirty="0"/>
          </a:p>
          <a:p>
            <a:r>
              <a:rPr lang="en-US" sz="1600" dirty="0"/>
              <a:t> </a:t>
            </a:r>
          </a:p>
          <a:p>
            <a:r>
              <a:rPr lang="en-US" sz="1600" dirty="0"/>
              <a:t>// register a scheme handler to resolve an ftp: </a:t>
            </a:r>
            <a:r>
              <a:rPr lang="en-US" sz="1600" dirty="0" err="1"/>
              <a:t>bytestream</a:t>
            </a:r>
            <a:endParaRPr lang="en-US" sz="1600" dirty="0"/>
          </a:p>
          <a:p>
            <a:r>
              <a:rPr lang="en-US" sz="1600" dirty="0" err="1"/>
              <a:t>plugins.RegisterSchemeHandler</a:t>
            </a:r>
            <a:r>
              <a:rPr lang="en-US" sz="1600" dirty="0"/>
              <a:t>( “</a:t>
            </a:r>
            <a:r>
              <a:rPr lang="en-US" sz="1600" dirty="0" err="1"/>
              <a:t>Fabrikam.SchemeHandlers.FTPSchemeHandler</a:t>
            </a:r>
            <a:r>
              <a:rPr lang="en-US" sz="1600" dirty="0" smtClean="0"/>
              <a:t>”,</a:t>
            </a:r>
            <a:endParaRPr lang="en-US" sz="1600" dirty="0"/>
          </a:p>
          <a:p>
            <a:r>
              <a:rPr lang="en-US" sz="1600" dirty="0"/>
              <a:t>                               “ftp:” );</a:t>
            </a:r>
          </a:p>
          <a:p>
            <a:r>
              <a:rPr lang="en-US" sz="1600" dirty="0"/>
              <a:t> </a:t>
            </a:r>
          </a:p>
          <a:p>
            <a:r>
              <a:rPr lang="en-US" sz="1600" dirty="0"/>
              <a:t>// register a </a:t>
            </a:r>
            <a:r>
              <a:rPr lang="en-US" sz="1600" dirty="0" err="1"/>
              <a:t>bytestream</a:t>
            </a:r>
            <a:r>
              <a:rPr lang="en-US" sz="1600" dirty="0"/>
              <a:t> handler for </a:t>
            </a:r>
            <a:r>
              <a:rPr lang="en-US" sz="1600" dirty="0" smtClean="0"/>
              <a:t>format Foo</a:t>
            </a:r>
            <a:endParaRPr lang="en-US" sz="1600" dirty="0"/>
          </a:p>
          <a:p>
            <a:r>
              <a:rPr lang="en-US" sz="1600" dirty="0" err="1"/>
              <a:t>plugins.RegisterByteStreamHandler</a:t>
            </a:r>
            <a:r>
              <a:rPr lang="en-US" sz="1600" dirty="0"/>
              <a:t>(“</a:t>
            </a:r>
            <a:r>
              <a:rPr lang="en-US" sz="1600" dirty="0" err="1" smtClean="0"/>
              <a:t>Fabrikam.ByteStreamHandlers.FooByteStreamHandler</a:t>
            </a:r>
            <a:r>
              <a:rPr lang="en-US" sz="1600" dirty="0"/>
              <a:t>”,</a:t>
            </a:r>
          </a:p>
          <a:p>
            <a:r>
              <a:rPr lang="en-US" sz="1600" dirty="0" smtClean="0"/>
              <a:t>                                   “.foo”,</a:t>
            </a:r>
            <a:endParaRPr lang="en-US" sz="1600" dirty="0"/>
          </a:p>
          <a:p>
            <a:r>
              <a:rPr lang="en-US" sz="1600" dirty="0"/>
              <a:t>                                   null );</a:t>
            </a:r>
          </a:p>
          <a:p>
            <a:r>
              <a:rPr lang="en-US" sz="1600" dirty="0"/>
              <a:t> </a:t>
            </a:r>
          </a:p>
          <a:p>
            <a:r>
              <a:rPr lang="en-US" sz="1600" dirty="0"/>
              <a:t>// now the app can use the &lt;video/&gt; tag to play some </a:t>
            </a:r>
            <a:r>
              <a:rPr lang="en-US" sz="1600" dirty="0" smtClean="0"/>
              <a:t>Foo </a:t>
            </a:r>
            <a:r>
              <a:rPr lang="en-US" sz="1600" dirty="0"/>
              <a:t>content coming in from an FTP server</a:t>
            </a:r>
          </a:p>
          <a:p>
            <a:r>
              <a:rPr lang="en-US" sz="1600" dirty="0" err="1"/>
              <a:t>video.src</a:t>
            </a:r>
            <a:r>
              <a:rPr lang="en-US" sz="1600" dirty="0"/>
              <a:t> = “ftp://</a:t>
            </a:r>
            <a:r>
              <a:rPr lang="en-US" sz="1600" dirty="0" smtClean="0"/>
              <a:t>ftp.fabrikam.com/content/</a:t>
            </a:r>
            <a:r>
              <a:rPr lang="en-US" sz="1600" dirty="0" err="1" smtClean="0"/>
              <a:t>sample.foo</a:t>
            </a:r>
            <a:r>
              <a:rPr lang="en-US" sz="1600" dirty="0" smtClean="0"/>
              <a:t>”;</a:t>
            </a:r>
            <a:endParaRPr lang="en-US" sz="1600" dirty="0"/>
          </a:p>
        </p:txBody>
      </p:sp>
      <p:sp>
        <p:nvSpPr>
          <p:cNvPr id="6" name="Rectangle 5"/>
          <p:cNvSpPr/>
          <p:nvPr/>
        </p:nvSpPr>
        <p:spPr bwMode="auto">
          <a:xfrm>
            <a:off x="357809" y="2378767"/>
            <a:ext cx="8587407" cy="629476"/>
          </a:xfrm>
          <a:prstGeom prst="rect">
            <a:avLst/>
          </a:prstGeom>
          <a:noFill/>
          <a:ln w="12700">
            <a:solidFill>
              <a:srgbClr val="FF3C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357809" y="3419061"/>
            <a:ext cx="9833113" cy="861392"/>
          </a:xfrm>
          <a:prstGeom prst="rect">
            <a:avLst/>
          </a:prstGeom>
          <a:noFill/>
          <a:ln w="12700">
            <a:solidFill>
              <a:srgbClr val="FF3C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483551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MediaExtensionManager</a:t>
            </a:r>
            <a:endParaRPr lang="en-US" dirty="0"/>
          </a:p>
        </p:txBody>
      </p:sp>
      <p:sp>
        <p:nvSpPr>
          <p:cNvPr id="3" name="Content Placeholder 2"/>
          <p:cNvSpPr>
            <a:spLocks noGrp="1"/>
          </p:cNvSpPr>
          <p:nvPr>
            <p:ph type="body" sz="quarter" idx="10"/>
          </p:nvPr>
        </p:nvSpPr>
        <p:spPr>
          <a:xfrm>
            <a:off x="519115" y="1127065"/>
            <a:ext cx="11149012" cy="6001643"/>
          </a:xfrm>
        </p:spPr>
        <p:txBody>
          <a:bodyPr/>
          <a:lstStyle/>
          <a:p>
            <a:pPr marL="914400" indent="-914400">
              <a:lnSpc>
                <a:spcPct val="115000"/>
              </a:lnSpc>
              <a:spcBef>
                <a:spcPts val="0"/>
              </a:spcBef>
            </a:pPr>
            <a:r>
              <a:rPr lang="en-US" sz="2000" dirty="0">
                <a:solidFill>
                  <a:srgbClr val="0000FF"/>
                </a:solidFill>
                <a:highlight>
                  <a:srgbClr val="FFFFFF"/>
                </a:highlight>
                <a:latin typeface="Consolas"/>
              </a:rPr>
              <a:t>public</a:t>
            </a:r>
            <a:r>
              <a:rPr lang="en-US" sz="2000" dirty="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RegisterByteStreamHandler</a:t>
            </a:r>
            <a:r>
              <a:rPr lang="en-US" sz="2000" b="1" dirty="0">
                <a:solidFill>
                  <a:schemeClr val="bg1"/>
                </a:solidFill>
                <a:ea typeface="Calibri"/>
              </a:rPr>
              <a:t>(</a:t>
            </a:r>
            <a:r>
              <a:rPr lang="en-US" sz="2000" dirty="0">
                <a:solidFill>
                  <a:srgbClr val="A31515"/>
                </a:solidFill>
                <a:highlight>
                  <a:srgbClr val="FFFFFF"/>
                </a:highlight>
                <a:latin typeface="Consolas"/>
                <a:ea typeface="Calibri"/>
                <a:cs typeface="Times New Roman"/>
              </a:rPr>
              <a:t>string</a:t>
            </a:r>
            <a:r>
              <a:rPr lang="en-US" sz="2000" dirty="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fileExtension</a:t>
            </a:r>
            <a:r>
              <a:rPr lang="en-US" sz="2000" b="1" dirty="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err="1" smtClean="0">
                <a:solidFill>
                  <a:schemeClr val="bg1"/>
                </a:solidFill>
                <a:ea typeface="Calibri"/>
              </a:rPr>
              <a:t>mimeType</a:t>
            </a:r>
            <a:r>
              <a:rPr lang="en-US" sz="2000" dirty="0" smtClean="0">
                <a:solidFill>
                  <a:schemeClr val="bg1"/>
                </a:solidFill>
                <a:ea typeface="Calibri"/>
              </a:rPr>
              <a:t>)</a:t>
            </a:r>
            <a:endParaRPr lang="en-US" sz="2000" dirty="0">
              <a:solidFill>
                <a:schemeClr val="bg1"/>
              </a:solidFill>
              <a:ea typeface="Calibri"/>
            </a:endParaRPr>
          </a:p>
          <a:p>
            <a:pPr marL="914400" indent="-914400">
              <a:lnSpc>
                <a:spcPct val="115000"/>
              </a:lnSpc>
              <a:spcBef>
                <a:spcPts val="0"/>
              </a:spcBef>
            </a:pPr>
            <a:endParaRPr lang="en-US" sz="2000" dirty="0">
              <a:solidFill>
                <a:srgbClr val="0000FF"/>
              </a:solidFill>
              <a:highlight>
                <a:srgbClr val="FFFFFF"/>
              </a:highlight>
              <a:latin typeface="Consolas"/>
            </a:endParaRPr>
          </a:p>
          <a:p>
            <a:pPr marL="914400" indent="-914400">
              <a:lnSpc>
                <a:spcPct val="115000"/>
              </a:lnSpc>
              <a:spcBef>
                <a:spcPts val="0"/>
              </a:spcBef>
            </a:pPr>
            <a:r>
              <a:rPr lang="en-US" sz="2000" dirty="0">
                <a:solidFill>
                  <a:srgbClr val="0000FF"/>
                </a:solidFill>
                <a:highlight>
                  <a:srgbClr val="FFFFFF"/>
                </a:highlight>
                <a:latin typeface="Consolas"/>
              </a:rPr>
              <a:t>public</a:t>
            </a:r>
            <a:r>
              <a:rPr lang="en-US" sz="2000" dirty="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RegisterSchemeHandler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a:solidFill>
                  <a:schemeClr val="bg1"/>
                </a:solidFill>
                <a:ea typeface="Calibri"/>
              </a:rPr>
              <a:t>, </a:t>
            </a:r>
            <a:r>
              <a:rPr lang="en-US" sz="2000" dirty="0">
                <a:solidFill>
                  <a:srgbClr val="A31515"/>
                </a:solidFill>
                <a:highlight>
                  <a:srgbClr val="FFFFFF"/>
                </a:highlight>
                <a:latin typeface="Consolas"/>
                <a:ea typeface="Calibri"/>
                <a:cs typeface="Times New Roman"/>
              </a:rPr>
              <a:t>string </a:t>
            </a:r>
            <a:r>
              <a:rPr lang="en-US" sz="2000" i="1" dirty="0">
                <a:solidFill>
                  <a:schemeClr val="bg1"/>
                </a:solidFill>
                <a:ea typeface="Calibri"/>
              </a:rPr>
              <a:t>scheme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RegisterAudioDecoder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a:t>
            </a:r>
            <a:r>
              <a:rPr lang="en-US" sz="2000" dirty="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RegisterAudioEncoder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a:t>
            </a:r>
            <a:r>
              <a:rPr lang="en-US" sz="2000" dirty="0">
                <a:solidFill>
                  <a:schemeClr val="bg1"/>
                </a:solidFill>
                <a:ea typeface="Calibri"/>
              </a:rPr>
              <a:t>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smtClean="0">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smtClean="0">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chemeClr val="bg1"/>
                </a:solidFill>
                <a:ea typeface="Calibri"/>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RegisterVideoDecoder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chemeClr val="bg1"/>
                </a:solidFill>
                <a:ea typeface="Calibri"/>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lnSpc>
                <a:spcPct val="115000"/>
              </a:lnSpc>
              <a:spcBef>
                <a:spcPts val="0"/>
              </a:spcBef>
              <a:buNone/>
            </a:pPr>
            <a:endParaRPr lang="en-US" sz="2000" dirty="0" smtClean="0">
              <a:solidFill>
                <a:srgbClr val="0000FF"/>
              </a:solidFill>
              <a:highlight>
                <a:srgbClr val="FFFFFF"/>
              </a:highlight>
              <a:latin typeface="Consolas"/>
            </a:endParaRPr>
          </a:p>
          <a:p>
            <a:pPr marL="914400" indent="-914400">
              <a:lnSpc>
                <a:spcPct val="115000"/>
              </a:lnSpc>
              <a:spcBef>
                <a:spcPts val="0"/>
              </a:spcBef>
              <a:buNone/>
            </a:pPr>
            <a:r>
              <a:rPr lang="en-US" sz="2000" dirty="0" smtClean="0">
                <a:solidFill>
                  <a:srgbClr val="0000FF"/>
                </a:solidFill>
                <a:highlight>
                  <a:srgbClr val="FFFFFF"/>
                </a:highlight>
                <a:latin typeface="Consolas"/>
              </a:rPr>
              <a:t>public</a:t>
            </a:r>
            <a:r>
              <a:rPr lang="en-US" sz="2000" dirty="0" smtClean="0">
                <a:solidFill>
                  <a:schemeClr val="bg1"/>
                </a:solidFill>
                <a:ea typeface="Calibri"/>
              </a:rPr>
              <a:t> </a:t>
            </a:r>
            <a:r>
              <a:rPr lang="en-US" sz="2000" dirty="0">
                <a:solidFill>
                  <a:srgbClr val="0000FF"/>
                </a:solidFill>
                <a:highlight>
                  <a:srgbClr val="FFFFFF"/>
                </a:highlight>
                <a:latin typeface="Consolas"/>
              </a:rPr>
              <a:t>void</a:t>
            </a:r>
            <a:r>
              <a:rPr lang="en-US" sz="2000" dirty="0">
                <a:solidFill>
                  <a:schemeClr val="bg1"/>
                </a:solidFill>
                <a:ea typeface="Calibri"/>
              </a:rPr>
              <a:t> </a:t>
            </a:r>
            <a:r>
              <a:rPr lang="en-US" sz="2000" b="1" dirty="0" err="1">
                <a:solidFill>
                  <a:schemeClr val="bg1"/>
                </a:solidFill>
                <a:ea typeface="Calibri"/>
              </a:rPr>
              <a:t>RegisterVideoEncoder</a:t>
            </a:r>
            <a:r>
              <a:rPr lang="en-US" sz="2000" dirty="0">
                <a:solidFill>
                  <a:schemeClr val="bg1"/>
                </a:solidFill>
                <a:ea typeface="Calibri"/>
              </a:rPr>
              <a:t>(</a:t>
            </a:r>
            <a:r>
              <a:rPr lang="en-US" sz="2000" dirty="0">
                <a:solidFill>
                  <a:srgbClr val="A31515"/>
                </a:solidFill>
                <a:highlight>
                  <a:srgbClr val="FFFFFF"/>
                </a:highlight>
                <a:latin typeface="Consolas"/>
                <a:ea typeface="Calibri"/>
                <a:cs typeface="Times New Roman"/>
              </a:rPr>
              <a:t>string </a:t>
            </a:r>
            <a:r>
              <a:rPr lang="en-US" sz="2000" i="1" dirty="0" err="1">
                <a:solidFill>
                  <a:schemeClr val="bg1"/>
                </a:solidFill>
                <a:ea typeface="Calibri"/>
              </a:rPr>
              <a:t>activatableClassId</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smtClean="0">
                <a:solidFill>
                  <a:schemeClr val="bg1"/>
                </a:solidFill>
                <a:ea typeface="Calibri"/>
              </a:rPr>
              <a:t> </a:t>
            </a:r>
            <a:r>
              <a:rPr lang="en-US" sz="2000" i="1" dirty="0" err="1">
                <a:solidFill>
                  <a:schemeClr val="bg1"/>
                </a:solidFill>
                <a:ea typeface="Calibri"/>
              </a:rPr>
              <a:t>inputSubtype</a:t>
            </a:r>
            <a:r>
              <a:rPr lang="en-US" sz="2000" b="1" dirty="0">
                <a:solidFill>
                  <a:schemeClr val="bg1"/>
                </a:solidFill>
                <a:ea typeface="Calibri"/>
              </a:rPr>
              <a:t>, </a:t>
            </a:r>
            <a:r>
              <a:rPr lang="en-US" sz="2000" dirty="0" err="1">
                <a:solidFill>
                  <a:srgbClr val="A31515"/>
                </a:solidFill>
                <a:highlight>
                  <a:srgbClr val="FFFFFF"/>
                </a:highlight>
                <a:latin typeface="Consolas"/>
                <a:ea typeface="Calibri"/>
                <a:cs typeface="Times New Roman"/>
              </a:rPr>
              <a:t>System.Guid</a:t>
            </a:r>
            <a:r>
              <a:rPr lang="en-US" sz="2000" dirty="0">
                <a:solidFill>
                  <a:srgbClr val="A31515"/>
                </a:solidFill>
                <a:highlight>
                  <a:srgbClr val="FFFFFF"/>
                </a:highlight>
                <a:latin typeface="Consolas"/>
                <a:ea typeface="Calibri"/>
                <a:cs typeface="Times New Roman"/>
              </a:rPr>
              <a:t> </a:t>
            </a:r>
            <a:r>
              <a:rPr lang="en-US" sz="2000" i="1" dirty="0" err="1">
                <a:solidFill>
                  <a:schemeClr val="bg1"/>
                </a:solidFill>
                <a:ea typeface="Calibri"/>
              </a:rPr>
              <a:t>outputSubtype</a:t>
            </a:r>
            <a:r>
              <a:rPr lang="en-US" sz="2000" dirty="0">
                <a:solidFill>
                  <a:schemeClr val="bg1"/>
                </a:solidFill>
                <a:ea typeface="Calibri"/>
              </a:rPr>
              <a:t>)</a:t>
            </a:r>
          </a:p>
          <a:p>
            <a:pPr marL="914400" indent="-914400">
              <a:buNone/>
            </a:pPr>
            <a:endParaRPr lang="en-US" sz="2000" dirty="0">
              <a:solidFill>
                <a:schemeClr val="bg1"/>
              </a:solidFill>
            </a:endParaRPr>
          </a:p>
        </p:txBody>
      </p:sp>
    </p:spTree>
    <p:extLst>
      <p:ext uri="{BB962C8B-B14F-4D97-AF65-F5344CB8AC3E}">
        <p14:creationId xmlns:p14="http://schemas.microsoft.com/office/powerpoint/2010/main" val="8473608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sink object model</a:t>
            </a:r>
            <a:endParaRPr lang="en-US" dirty="0"/>
          </a:p>
        </p:txBody>
      </p:sp>
      <p:sp>
        <p:nvSpPr>
          <p:cNvPr id="12" name="Rectangle 11"/>
          <p:cNvSpPr/>
          <p:nvPr/>
        </p:nvSpPr>
        <p:spPr>
          <a:xfrm>
            <a:off x="3445564" y="2895600"/>
            <a:ext cx="2209800" cy="1828800"/>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Media Sink</a:t>
            </a:r>
            <a:endParaRPr lang="en-US" sz="2400" dirty="0">
              <a:latin typeface="+mj-lt"/>
            </a:endParaRPr>
          </a:p>
        </p:txBody>
      </p:sp>
      <p:sp>
        <p:nvSpPr>
          <p:cNvPr id="15" name="Right Arrow 14"/>
          <p:cNvSpPr/>
          <p:nvPr/>
        </p:nvSpPr>
        <p:spPr>
          <a:xfrm>
            <a:off x="5655364" y="3686175"/>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083864" y="2514600"/>
            <a:ext cx="0" cy="381000"/>
          </a:xfrm>
          <a:prstGeom prst="line">
            <a:avLst/>
          </a:prstGeom>
          <a:ln w="38100">
            <a:solidFill>
              <a:srgbClr val="457EC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969564" y="2286000"/>
            <a:ext cx="228600" cy="228600"/>
          </a:xfrm>
          <a:prstGeom prst="ellipse">
            <a:avLst/>
          </a:prstGeom>
          <a:noFill/>
          <a:ln>
            <a:solidFill>
              <a:srgbClr val="457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08953" y="2970916"/>
            <a:ext cx="2632644" cy="1754326"/>
          </a:xfrm>
          <a:prstGeom prst="rect">
            <a:avLst/>
          </a:prstGeom>
          <a:noFill/>
        </p:spPr>
        <p:txBody>
          <a:bodyPr wrap="none" rtlCol="0">
            <a:spAutoFit/>
          </a:bodyPr>
          <a:lstStyle/>
          <a:p>
            <a:r>
              <a:rPr lang="en-US" dirty="0" smtClean="0"/>
              <a:t>Output Stream:</a:t>
            </a:r>
          </a:p>
          <a:p>
            <a:r>
              <a:rPr lang="en-US" dirty="0"/>
              <a:t> </a:t>
            </a:r>
            <a:r>
              <a:rPr lang="en-US" dirty="0" smtClean="0"/>
              <a:t>  Existing MF </a:t>
            </a:r>
            <a:r>
              <a:rPr lang="en-US" dirty="0" err="1" smtClean="0"/>
              <a:t>ByteStream</a:t>
            </a:r>
            <a:endParaRPr lang="en-US" dirty="0" smtClean="0"/>
          </a:p>
          <a:p>
            <a:r>
              <a:rPr lang="en-US" dirty="0"/>
              <a:t> </a:t>
            </a:r>
            <a:r>
              <a:rPr lang="en-US" dirty="0" smtClean="0"/>
              <a:t>  Custom MF </a:t>
            </a:r>
            <a:r>
              <a:rPr lang="en-US" dirty="0" err="1" smtClean="0"/>
              <a:t>ByteStream</a:t>
            </a:r>
            <a:endParaRPr lang="en-US" dirty="0" smtClean="0"/>
          </a:p>
          <a:p>
            <a:r>
              <a:rPr lang="en-US" dirty="0"/>
              <a:t> </a:t>
            </a:r>
            <a:r>
              <a:rPr lang="en-US" dirty="0" smtClean="0"/>
              <a:t>  </a:t>
            </a:r>
            <a:r>
              <a:rPr lang="en-US" dirty="0"/>
              <a:t>F</a:t>
            </a:r>
            <a:r>
              <a:rPr lang="en-US" dirty="0" smtClean="0"/>
              <a:t>ile Read</a:t>
            </a:r>
          </a:p>
          <a:p>
            <a:r>
              <a:rPr lang="en-US" dirty="0"/>
              <a:t> </a:t>
            </a:r>
            <a:r>
              <a:rPr lang="en-US" dirty="0" smtClean="0"/>
              <a:t>  Network I/O</a:t>
            </a:r>
          </a:p>
          <a:p>
            <a:endParaRPr lang="en-US" dirty="0"/>
          </a:p>
        </p:txBody>
      </p:sp>
      <p:sp>
        <p:nvSpPr>
          <p:cNvPr id="22" name="TextBox 21"/>
          <p:cNvSpPr txBox="1"/>
          <p:nvPr/>
        </p:nvSpPr>
        <p:spPr>
          <a:xfrm>
            <a:off x="5301003" y="1688561"/>
            <a:ext cx="1527982" cy="369332"/>
          </a:xfrm>
          <a:prstGeom prst="rect">
            <a:avLst/>
          </a:prstGeom>
          <a:noFill/>
        </p:spPr>
        <p:txBody>
          <a:bodyPr wrap="none" rtlCol="0">
            <a:spAutoFit/>
          </a:bodyPr>
          <a:lstStyle/>
          <a:p>
            <a:r>
              <a:rPr lang="en-US" dirty="0" err="1" smtClean="0"/>
              <a:t>IMFMediaSink</a:t>
            </a:r>
            <a:endParaRPr lang="en-US" dirty="0" smtClean="0"/>
          </a:p>
        </p:txBody>
      </p:sp>
      <p:cxnSp>
        <p:nvCxnSpPr>
          <p:cNvPr id="23" name="Straight Connector 22"/>
          <p:cNvCxnSpPr/>
          <p:nvPr/>
        </p:nvCxnSpPr>
        <p:spPr>
          <a:xfrm>
            <a:off x="4045786" y="2514600"/>
            <a:ext cx="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931486" y="22860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88503" y="1595797"/>
            <a:ext cx="1383905" cy="646331"/>
          </a:xfrm>
          <a:prstGeom prst="rect">
            <a:avLst/>
          </a:prstGeom>
          <a:noFill/>
        </p:spPr>
        <p:txBody>
          <a:bodyPr wrap="none" rtlCol="0">
            <a:spAutoFit/>
          </a:bodyPr>
          <a:lstStyle/>
          <a:p>
            <a:r>
              <a:rPr lang="en-US" dirty="0" smtClean="0"/>
              <a:t>Derive from </a:t>
            </a:r>
          </a:p>
          <a:p>
            <a:r>
              <a:rPr lang="en-US" dirty="0" err="1" smtClean="0"/>
              <a:t>IInspectable</a:t>
            </a:r>
            <a:endParaRPr lang="en-US" dirty="0"/>
          </a:p>
        </p:txBody>
      </p:sp>
      <p:sp>
        <p:nvSpPr>
          <p:cNvPr id="26" name="TextBox 25"/>
          <p:cNvSpPr txBox="1"/>
          <p:nvPr/>
        </p:nvSpPr>
        <p:spPr>
          <a:xfrm>
            <a:off x="944223" y="5840888"/>
            <a:ext cx="8027501" cy="646331"/>
          </a:xfrm>
          <a:prstGeom prst="rect">
            <a:avLst/>
          </a:prstGeom>
          <a:noFill/>
        </p:spPr>
        <p:txBody>
          <a:bodyPr wrap="square" rtlCol="0">
            <a:spAutoFit/>
          </a:bodyPr>
          <a:lstStyle/>
          <a:p>
            <a:r>
              <a:rPr lang="en-US" dirty="0">
                <a:hlinkClick r:id="rId3"/>
              </a:rPr>
              <a:t>http://msdn.microsoft.com/en-us/library/ms697527(v=VS.85).</a:t>
            </a:r>
            <a:r>
              <a:rPr lang="en-US" dirty="0" smtClean="0">
                <a:hlinkClick r:id="rId3"/>
              </a:rPr>
              <a:t>aspx</a:t>
            </a:r>
            <a:endParaRPr lang="en-US" dirty="0" smtClean="0"/>
          </a:p>
          <a:p>
            <a:endParaRPr lang="en-US" dirty="0"/>
          </a:p>
        </p:txBody>
      </p:sp>
      <p:sp>
        <p:nvSpPr>
          <p:cNvPr id="4" name="Rectangle 3"/>
          <p:cNvSpPr/>
          <p:nvPr/>
        </p:nvSpPr>
        <p:spPr>
          <a:xfrm>
            <a:off x="452852" y="4920266"/>
            <a:ext cx="11421097" cy="523220"/>
          </a:xfrm>
          <a:prstGeom prst="rect">
            <a:avLst/>
          </a:prstGeom>
        </p:spPr>
        <p:txBody>
          <a:bodyPr wrap="square">
            <a:spAutoFit/>
          </a:bodyPr>
          <a:lstStyle/>
          <a:p>
            <a:r>
              <a:rPr lang="en-US" sz="2800" dirty="0" smtClean="0"/>
              <a:t>Media sink = media container format multiplexer + transport output</a:t>
            </a:r>
            <a:endParaRPr lang="en-US" sz="2800" dirty="0"/>
          </a:p>
        </p:txBody>
      </p:sp>
      <p:sp>
        <p:nvSpPr>
          <p:cNvPr id="32" name="Right Arrow 31"/>
          <p:cNvSpPr/>
          <p:nvPr/>
        </p:nvSpPr>
        <p:spPr>
          <a:xfrm>
            <a:off x="2683564" y="2989876"/>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683564" y="3712679"/>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5835" y="2929485"/>
            <a:ext cx="2015488" cy="369332"/>
          </a:xfrm>
          <a:prstGeom prst="rect">
            <a:avLst/>
          </a:prstGeom>
        </p:spPr>
        <p:txBody>
          <a:bodyPr wrap="none">
            <a:spAutoFit/>
          </a:bodyPr>
          <a:lstStyle/>
          <a:p>
            <a:r>
              <a:rPr lang="en-US" dirty="0" smtClean="0"/>
              <a:t>Video Stream 0…M</a:t>
            </a:r>
            <a:endParaRPr lang="en-US" dirty="0"/>
          </a:p>
        </p:txBody>
      </p:sp>
      <p:sp>
        <p:nvSpPr>
          <p:cNvPr id="35" name="Rectangle 34"/>
          <p:cNvSpPr/>
          <p:nvPr/>
        </p:nvSpPr>
        <p:spPr>
          <a:xfrm>
            <a:off x="255446" y="3625334"/>
            <a:ext cx="1999458" cy="369332"/>
          </a:xfrm>
          <a:prstGeom prst="rect">
            <a:avLst/>
          </a:prstGeom>
        </p:spPr>
        <p:txBody>
          <a:bodyPr wrap="none">
            <a:spAutoFit/>
          </a:bodyPr>
          <a:lstStyle/>
          <a:p>
            <a:r>
              <a:rPr lang="en-US" dirty="0" smtClean="0"/>
              <a:t>Audio Stream 0…N</a:t>
            </a:r>
            <a:endParaRPr lang="en-US" dirty="0"/>
          </a:p>
        </p:txBody>
      </p:sp>
      <p:sp>
        <p:nvSpPr>
          <p:cNvPr id="36" name="Right Arrow 35"/>
          <p:cNvSpPr/>
          <p:nvPr/>
        </p:nvSpPr>
        <p:spPr>
          <a:xfrm>
            <a:off x="2683564" y="4399668"/>
            <a:ext cx="762000" cy="247650"/>
          </a:xfrm>
          <a:prstGeom prst="rightArrow">
            <a:avLst/>
          </a:prstGeom>
          <a:solidFill>
            <a:srgbClr val="457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49087" y="4300564"/>
            <a:ext cx="2295693" cy="369332"/>
          </a:xfrm>
          <a:prstGeom prst="rect">
            <a:avLst/>
          </a:prstGeom>
        </p:spPr>
        <p:txBody>
          <a:bodyPr wrap="none">
            <a:spAutoFit/>
          </a:bodyPr>
          <a:lstStyle/>
          <a:p>
            <a:r>
              <a:rPr lang="en-US" dirty="0" smtClean="0"/>
              <a:t>Ancillary Stream 0…N</a:t>
            </a:r>
            <a:endParaRPr lang="en-US" dirty="0"/>
          </a:p>
        </p:txBody>
      </p:sp>
    </p:spTree>
    <p:extLst>
      <p:ext uri="{BB962C8B-B14F-4D97-AF65-F5344CB8AC3E}">
        <p14:creationId xmlns:p14="http://schemas.microsoft.com/office/powerpoint/2010/main" val="9603920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Codecs imply very advanced development</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US" dirty="0"/>
          </a:p>
        </p:txBody>
      </p:sp>
      <p:sp>
        <p:nvSpPr>
          <p:cNvPr id="3" name="Content Placeholder 2"/>
          <p:cNvSpPr txBox="1">
            <a:spLocks/>
          </p:cNvSpPr>
          <p:nvPr/>
        </p:nvSpPr>
        <p:spPr>
          <a:xfrm>
            <a:off x="3985408" y="2789930"/>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875181"/>
          </a:xfrm>
        </p:spPr>
        <p:txBody>
          <a:bodyPr/>
          <a:lstStyle/>
          <a:p>
            <a:r>
              <a:rPr lang="en-US" dirty="0" smtClean="0">
                <a:latin typeface="Segoe UI Light" pitchFamily="34" charset="0"/>
              </a:rPr>
              <a:t>Not just massively parallel – serial too</a:t>
            </a:r>
          </a:p>
          <a:p>
            <a:r>
              <a:rPr lang="en-US" dirty="0" smtClean="0">
                <a:latin typeface="Segoe UI Light" pitchFamily="34" charset="0"/>
              </a:rPr>
              <a:t>Wealth </a:t>
            </a:r>
            <a:r>
              <a:rPr lang="en-US" dirty="0">
                <a:latin typeface="Segoe UI Light" pitchFamily="34" charset="0"/>
              </a:rPr>
              <a:t>of detailed information already on MSDN for Windows Vista and on</a:t>
            </a:r>
          </a:p>
          <a:p>
            <a:pPr lvl="1"/>
            <a:r>
              <a:rPr lang="en-US" dirty="0">
                <a:latin typeface="Segoe UI Light" pitchFamily="34" charset="0"/>
              </a:rPr>
              <a:t>Top level for MFTs:  </a:t>
            </a:r>
            <a:r>
              <a:rPr lang="en-US" dirty="0">
                <a:latin typeface="Segoe UI Light" pitchFamily="34" charset="0"/>
                <a:hlinkClick r:id="rId3"/>
              </a:rPr>
              <a:t>http://msdn.microsoft.com/en-us/library/ms703138(v=VS.85).aspx</a:t>
            </a:r>
            <a:endParaRPr lang="en-US" dirty="0">
              <a:latin typeface="Segoe UI Light" pitchFamily="34" charset="0"/>
            </a:endParaRPr>
          </a:p>
          <a:p>
            <a:pPr lvl="1"/>
            <a:r>
              <a:rPr lang="en-US" dirty="0">
                <a:latin typeface="Segoe UI Light" pitchFamily="34" charset="0"/>
              </a:rPr>
              <a:t>Codec MFT:  </a:t>
            </a:r>
            <a:r>
              <a:rPr lang="en-US" dirty="0">
                <a:latin typeface="Segoe UI Light" pitchFamily="34" charset="0"/>
                <a:hlinkClick r:id="rId4"/>
              </a:rPr>
              <a:t>http://msdn.microsoft.com/en-us/library/dd757274(v=VS.85).aspx</a:t>
            </a:r>
            <a:endParaRPr lang="en-US" dirty="0">
              <a:latin typeface="Segoe UI Light" pitchFamily="34" charset="0"/>
            </a:endParaRPr>
          </a:p>
          <a:p>
            <a:pPr lvl="1"/>
            <a:r>
              <a:rPr lang="en-US" dirty="0">
                <a:latin typeface="Segoe UI Light" pitchFamily="34" charset="0"/>
              </a:rPr>
              <a:t>DXVA acceleration:  </a:t>
            </a:r>
            <a:r>
              <a:rPr lang="en-US" dirty="0">
                <a:latin typeface="Segoe UI Light" pitchFamily="34" charset="0"/>
                <a:hlinkClick r:id="rId5"/>
              </a:rPr>
              <a:t>http://msdn.microsoft.com/en-us/library/aa965266(v=VS.85).aspx</a:t>
            </a:r>
            <a:endParaRPr lang="en-US" dirty="0">
              <a:latin typeface="Segoe UI Light" pitchFamily="34" charset="0"/>
            </a:endParaRPr>
          </a:p>
          <a:p>
            <a:pPr lvl="1"/>
            <a:r>
              <a:rPr lang="en-US" dirty="0">
                <a:latin typeface="Segoe UI Light" pitchFamily="34" charset="0"/>
              </a:rPr>
              <a:t>Hardware MFTs:  </a:t>
            </a:r>
            <a:r>
              <a:rPr lang="en-US" dirty="0">
                <a:latin typeface="Segoe UI Light" pitchFamily="34" charset="0"/>
                <a:hlinkClick r:id="rId6"/>
              </a:rPr>
              <a:t>http://msdn.microsoft.com/en-us/library/dd940330(v=VS.85).</a:t>
            </a:r>
            <a:r>
              <a:rPr lang="en-US" dirty="0" smtClean="0">
                <a:latin typeface="Segoe UI Light" pitchFamily="34" charset="0"/>
                <a:hlinkClick r:id="rId6"/>
              </a:rPr>
              <a:t>aspx</a:t>
            </a:r>
            <a:endParaRPr lang="en-US" dirty="0">
              <a:latin typeface="Segoe UI Light" pitchFamily="34" charset="0"/>
            </a:endParaRPr>
          </a:p>
        </p:txBody>
      </p:sp>
    </p:spTree>
    <p:extLst>
      <p:ext uri="{BB962C8B-B14F-4D97-AF65-F5344CB8AC3E}">
        <p14:creationId xmlns:p14="http://schemas.microsoft.com/office/powerpoint/2010/main" val="32971328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633429" y="3684094"/>
            <a:ext cx="4211859" cy="72887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chemeClr val="tx1"/>
                    </a:gs>
                    <a:gs pos="100000">
                      <a:schemeClr val="tx1"/>
                    </a:gs>
                  </a:gsLst>
                  <a:lin ang="5400000" scaled="0"/>
                </a:gradFill>
              </a:rPr>
              <a:t>Windows Runtime</a:t>
            </a:r>
          </a:p>
        </p:txBody>
      </p:sp>
      <p:sp>
        <p:nvSpPr>
          <p:cNvPr id="2" name="Title 1"/>
          <p:cNvSpPr>
            <a:spLocks noGrp="1"/>
          </p:cNvSpPr>
          <p:nvPr>
            <p:ph type="title"/>
          </p:nvPr>
        </p:nvSpPr>
        <p:spPr>
          <a:xfrm>
            <a:off x="519112" y="228600"/>
            <a:ext cx="11149013" cy="1218795"/>
          </a:xfrm>
        </p:spPr>
        <p:txBody>
          <a:bodyPr/>
          <a:lstStyle/>
          <a:p>
            <a:r>
              <a:rPr lang="en-US" dirty="0" smtClean="0"/>
              <a:t>Extensibility</a:t>
            </a:r>
            <a:br>
              <a:rPr lang="en-US" dirty="0" smtClean="0"/>
            </a:br>
            <a:r>
              <a:rPr lang="en-US" dirty="0" smtClean="0">
                <a:gradFill flip="none" rotWithShape="1">
                  <a:gsLst>
                    <a:gs pos="5417">
                      <a:srgbClr val="FFFFFF"/>
                    </a:gs>
                    <a:gs pos="98000">
                      <a:srgbClr val="FFFFFF"/>
                    </a:gs>
                  </a:gsLst>
                  <a:lin ang="5400000" scaled="0"/>
                  <a:tileRect/>
                </a:gradFill>
                <a:latin typeface="Segoe UI Light"/>
              </a:rPr>
              <a:t>Components</a:t>
            </a:r>
            <a:endParaRPr lang="en-US" dirty="0"/>
          </a:p>
        </p:txBody>
      </p:sp>
      <p:sp>
        <p:nvSpPr>
          <p:cNvPr id="5" name="Text Placeholder 4"/>
          <p:cNvSpPr>
            <a:spLocks noGrp="1"/>
          </p:cNvSpPr>
          <p:nvPr>
            <p:ph type="body" sz="quarter" idx="10"/>
          </p:nvPr>
        </p:nvSpPr>
        <p:spPr>
          <a:xfrm>
            <a:off x="4227394" y="1960567"/>
            <a:ext cx="4569721" cy="498598"/>
          </a:xfrm>
        </p:spPr>
        <p:txBody>
          <a:bodyPr/>
          <a:lstStyle/>
          <a:p>
            <a:pPr marL="0" indent="0">
              <a:buNone/>
            </a:pPr>
            <a:r>
              <a:rPr lang="en-US" sz="3600" dirty="0" smtClean="0"/>
              <a:t>App - consume</a:t>
            </a:r>
            <a:endParaRPr lang="en-US" sz="3600" dirty="0"/>
          </a:p>
        </p:txBody>
      </p:sp>
      <p:sp>
        <p:nvSpPr>
          <p:cNvPr id="6" name="Text Placeholder 4"/>
          <p:cNvSpPr txBox="1">
            <a:spLocks/>
          </p:cNvSpPr>
          <p:nvPr/>
        </p:nvSpPr>
        <p:spPr>
          <a:xfrm>
            <a:off x="3633429" y="5353123"/>
            <a:ext cx="5574506"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t>Infrastructure - author</a:t>
            </a:r>
            <a:endParaRPr lang="en-US" sz="3600" dirty="0"/>
          </a:p>
        </p:txBody>
      </p:sp>
      <p:sp>
        <p:nvSpPr>
          <p:cNvPr id="8" name="Text Placeholder 4"/>
          <p:cNvSpPr txBox="1">
            <a:spLocks/>
          </p:cNvSpPr>
          <p:nvPr/>
        </p:nvSpPr>
        <p:spPr>
          <a:xfrm>
            <a:off x="4883378" y="2554665"/>
            <a:ext cx="282939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C++/COM</a:t>
            </a:r>
            <a:endParaRPr lang="en-US" dirty="0"/>
          </a:p>
        </p:txBody>
      </p:sp>
      <p:sp>
        <p:nvSpPr>
          <p:cNvPr id="10" name="Rectangle 9"/>
          <p:cNvSpPr/>
          <p:nvPr/>
        </p:nvSpPr>
        <p:spPr bwMode="auto">
          <a:xfrm>
            <a:off x="4474888" y="2525162"/>
            <a:ext cx="2495757" cy="507271"/>
          </a:xfrm>
          <a:prstGeom prst="rect">
            <a:avLst/>
          </a:prstGeom>
          <a:solidFill>
            <a:srgbClr val="144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gradFill>
                <a:gsLst>
                  <a:gs pos="0">
                    <a:schemeClr val="tx1"/>
                  </a:gs>
                  <a:gs pos="100000">
                    <a:schemeClr val="tx1"/>
                  </a:gs>
                </a:gsLst>
                <a:lin ang="5400000" scaled="0"/>
              </a:gradFill>
            </a:endParaRPr>
          </a:p>
        </p:txBody>
      </p:sp>
      <p:sp>
        <p:nvSpPr>
          <p:cNvPr id="7" name="Text Placeholder 4"/>
          <p:cNvSpPr txBox="1">
            <a:spLocks/>
          </p:cNvSpPr>
          <p:nvPr/>
        </p:nvSpPr>
        <p:spPr>
          <a:xfrm>
            <a:off x="4907756" y="2544290"/>
            <a:ext cx="2590850"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JS, C#, C++</a:t>
            </a:r>
            <a:endParaRPr lang="en-US" dirty="0"/>
          </a:p>
        </p:txBody>
      </p:sp>
    </p:spTree>
    <p:extLst>
      <p:ext uri="{BB962C8B-B14F-4D97-AF65-F5344CB8AC3E}">
        <p14:creationId xmlns:p14="http://schemas.microsoft.com/office/powerpoint/2010/main" val="3570185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159776"/>
            <a:ext cx="11149013" cy="609398"/>
          </a:xfrm>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Container parsers use extensive bit-field formatting</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US" dirty="0"/>
          </a:p>
        </p:txBody>
      </p:sp>
      <p:sp>
        <p:nvSpPr>
          <p:cNvPr id="3" name="Content Placeholder 2"/>
          <p:cNvSpPr txBox="1">
            <a:spLocks/>
          </p:cNvSpPr>
          <p:nvPr/>
        </p:nvSpPr>
        <p:spPr>
          <a:xfrm>
            <a:off x="3985408" y="2789930"/>
            <a:ext cx="11149013" cy="4385441"/>
          </a:xfrm>
          <a:prstGeom prst="rect">
            <a:avLst/>
          </a:prstGeom>
        </p:spPr>
        <p:txBody>
          <a:bodyPr>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a:p>
            <a:endParaRPr lang="en-US" dirty="0">
              <a:latin typeface="Segoe UI Light" pitchFamily="34" charset="0"/>
            </a:endParaRPr>
          </a:p>
        </p:txBody>
      </p:sp>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752596"/>
            <a:ext cx="11149012" cy="443198"/>
          </a:xfrm>
        </p:spPr>
        <p:txBody>
          <a:bodyPr/>
          <a:lstStyle/>
          <a:p>
            <a:r>
              <a:rPr lang="en-US" dirty="0" smtClean="0">
                <a:latin typeface="Segoe UI Light" pitchFamily="34" charset="0"/>
              </a:rPr>
              <a:t>Example:  ISO MPEG-4 parts 12 and 14</a:t>
            </a:r>
            <a:endParaRPr lang="en-US" dirty="0">
              <a:latin typeface="Segoe UI Light" pitchFamily="34" charset="0"/>
            </a:endParaRPr>
          </a:p>
        </p:txBody>
      </p:sp>
    </p:spTree>
    <p:extLst>
      <p:ext uri="{BB962C8B-B14F-4D97-AF65-F5344CB8AC3E}">
        <p14:creationId xmlns:p14="http://schemas.microsoft.com/office/powerpoint/2010/main" val="35020690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mj-lt"/>
              </a:rPr>
              <a:t>Recap</a:t>
            </a:r>
            <a:endParaRPr lang="en-US" sz="5000" dirty="0">
              <a:solidFill>
                <a:srgbClr val="FFFFFF"/>
              </a:solidFill>
              <a:latin typeface="+mj-lt"/>
            </a:endParaRPr>
          </a:p>
        </p:txBody>
      </p:sp>
    </p:spTree>
    <p:extLst>
      <p:ext uri="{BB962C8B-B14F-4D97-AF65-F5344CB8AC3E}">
        <p14:creationId xmlns:p14="http://schemas.microsoft.com/office/powerpoint/2010/main" val="1360061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flip="none" rotWithShape="1">
                  <a:gsLst>
                    <a:gs pos="5417">
                      <a:schemeClr val="tx2"/>
                    </a:gs>
                    <a:gs pos="98000">
                      <a:schemeClr val="tx2"/>
                    </a:gs>
                  </a:gsLst>
                  <a:lin ang="5400000" scaled="0"/>
                  <a:tileRect/>
                </a:gradFill>
              </a:rPr>
              <a:t>Extending using media plug-ins</a:t>
            </a:r>
            <a:endParaRPr lang="en-US" dirty="0">
              <a:gradFill flip="none" rotWithShape="1">
                <a:gsLst>
                  <a:gs pos="5417">
                    <a:schemeClr val="tx2"/>
                  </a:gs>
                  <a:gs pos="98000">
                    <a:schemeClr val="tx2"/>
                  </a:gs>
                </a:gsLst>
                <a:lin ang="5400000" scaled="0"/>
                <a:tileRect/>
              </a:gradFill>
            </a:endParaRPr>
          </a:p>
        </p:txBody>
      </p:sp>
      <p:sp>
        <p:nvSpPr>
          <p:cNvPr id="3" name="Text Placeholder 2"/>
          <p:cNvSpPr>
            <a:spLocks noGrp="1"/>
          </p:cNvSpPr>
          <p:nvPr>
            <p:ph type="body" sz="quarter" idx="10"/>
          </p:nvPr>
        </p:nvSpPr>
        <p:spPr/>
        <p:txBody>
          <a:bodyPr/>
          <a:lstStyle/>
          <a:p>
            <a:r>
              <a:rPr lang="en-US" dirty="0"/>
              <a:t>Implement plug-ins once, in </a:t>
            </a:r>
            <a:r>
              <a:rPr lang="en-US" dirty="0" smtClean="0"/>
              <a:t>native code</a:t>
            </a:r>
            <a:endParaRPr lang="en-US" dirty="0"/>
          </a:p>
          <a:p>
            <a:r>
              <a:rPr lang="en-US" dirty="0"/>
              <a:t>Object models are already well-established from Windows </a:t>
            </a:r>
            <a:r>
              <a:rPr lang="en-US" dirty="0" smtClean="0"/>
              <a:t>7, with a small delta</a:t>
            </a:r>
            <a:endParaRPr lang="en-US" dirty="0"/>
          </a:p>
          <a:p>
            <a:r>
              <a:rPr lang="en-US" dirty="0"/>
              <a:t>Windows 8 Metro style provides the Windows Runtime and targeted APIs for app use by your language </a:t>
            </a:r>
            <a:r>
              <a:rPr lang="en-US" dirty="0" smtClean="0"/>
              <a:t>of </a:t>
            </a:r>
            <a:r>
              <a:rPr lang="en-US" dirty="0"/>
              <a:t>choice</a:t>
            </a:r>
          </a:p>
        </p:txBody>
      </p:sp>
    </p:spTree>
    <p:extLst>
      <p:ext uri="{BB962C8B-B14F-4D97-AF65-F5344CB8AC3E}">
        <p14:creationId xmlns:p14="http://schemas.microsoft.com/office/powerpoint/2010/main" val="3870999332"/>
      </p:ext>
    </p:extLst>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607415"/>
          </a:xfrm>
        </p:spPr>
        <p:txBody>
          <a:bodyPr/>
          <a:lstStyle/>
          <a:p>
            <a:pPr>
              <a:spcBef>
                <a:spcPts val="1800"/>
              </a:spcBef>
            </a:pPr>
            <a:r>
              <a:rPr lang="en-US" sz="2400" dirty="0"/>
              <a:t>[PLAT-775T] Your Metro style app, video and audio, Part 1</a:t>
            </a:r>
            <a:endParaRPr lang="en-US" sz="2400" dirty="0" smtClean="0"/>
          </a:p>
          <a:p>
            <a:pPr>
              <a:spcBef>
                <a:spcPts val="1800"/>
              </a:spcBef>
            </a:pPr>
            <a:r>
              <a:rPr lang="en-US" sz="2400" dirty="0"/>
              <a:t>[PLAT-776T] Your Metro style app, video and audio, Part 2</a:t>
            </a:r>
          </a:p>
          <a:p>
            <a:pPr>
              <a:spcBef>
                <a:spcPts val="1800"/>
              </a:spcBef>
            </a:pPr>
            <a:r>
              <a:rPr lang="en-US" sz="2400" dirty="0"/>
              <a:t>[PLAT-777T] Capturing personal photos, video, and audio in Metro style apps</a:t>
            </a:r>
          </a:p>
          <a:p>
            <a:pPr>
              <a:spcBef>
                <a:spcPts val="1800"/>
              </a:spcBef>
            </a:pPr>
            <a:r>
              <a:rPr lang="en-US" sz="2400" dirty="0"/>
              <a:t>[HW-715T] Building a great Metro style device app for your camera</a:t>
            </a:r>
          </a:p>
          <a:p>
            <a:pPr>
              <a:spcBef>
                <a:spcPts val="1800"/>
              </a:spcBef>
            </a:pPr>
            <a:r>
              <a:rPr lang="en-US" sz="2400" dirty="0"/>
              <a:t>[PLAT-778T] Media fundamentals of a communications app</a:t>
            </a:r>
          </a:p>
          <a:p>
            <a:pPr>
              <a:spcBef>
                <a:spcPts val="1800"/>
              </a:spcBef>
            </a:pPr>
            <a:r>
              <a:rPr lang="en-US" sz="2400" dirty="0"/>
              <a:t>[PLAT-783T] Extending the media platform using input, output and processing plug-ins</a:t>
            </a:r>
          </a:p>
          <a:p>
            <a:pPr>
              <a:spcBef>
                <a:spcPts val="1800"/>
              </a:spcBef>
            </a:pPr>
            <a:r>
              <a:rPr lang="en-US" sz="2400" dirty="0"/>
              <a:t>[HW-177T] Building great networked media devices for Play To apps</a:t>
            </a:r>
            <a:endParaRPr lang="en-US" sz="2400" dirty="0" smtClean="0"/>
          </a:p>
          <a:p>
            <a:pPr>
              <a:spcBef>
                <a:spcPts val="1800"/>
              </a:spcBef>
            </a:pPr>
            <a:r>
              <a:rPr lang="en-US" sz="2400" dirty="0"/>
              <a:t>[PLAT-770T] Create cool image effects with Direct2D</a:t>
            </a:r>
          </a:p>
        </p:txBody>
      </p:sp>
    </p:spTree>
    <p:extLst>
      <p:ext uri="{BB962C8B-B14F-4D97-AF65-F5344CB8AC3E}">
        <p14:creationId xmlns:p14="http://schemas.microsoft.com/office/powerpoint/2010/main" val="221478422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&amp; </a:t>
            </a:r>
            <a:r>
              <a:rPr lang="en-US" dirty="0" smtClean="0"/>
              <a:t>articles</a:t>
            </a:r>
            <a:endParaRPr lang="en-US" dirty="0"/>
          </a:p>
        </p:txBody>
      </p:sp>
      <p:sp>
        <p:nvSpPr>
          <p:cNvPr id="3" name="Text Placeholder 2"/>
          <p:cNvSpPr>
            <a:spLocks noGrp="1"/>
          </p:cNvSpPr>
          <p:nvPr>
            <p:ph type="body" sz="quarter" idx="10"/>
          </p:nvPr>
        </p:nvSpPr>
        <p:spPr/>
        <p:txBody>
          <a:bodyPr/>
          <a:lstStyle/>
          <a:p>
            <a:r>
              <a:rPr lang="en-US" u="sng" dirty="0" smtClean="0">
                <a:hlinkClick r:id="rId3"/>
              </a:rPr>
              <a:t>Capturing </a:t>
            </a:r>
            <a:r>
              <a:rPr lang="en-US" u="sng" dirty="0">
                <a:hlinkClick r:id="rId3"/>
              </a:rPr>
              <a:t>photos &amp; video</a:t>
            </a:r>
            <a:endParaRPr lang="en-US" dirty="0"/>
          </a:p>
          <a:p>
            <a:r>
              <a:rPr lang="en-US" u="sng" dirty="0" smtClean="0">
                <a:hlinkClick r:id="rId4"/>
              </a:rPr>
              <a:t>Playing </a:t>
            </a:r>
            <a:r>
              <a:rPr lang="en-US" u="sng" dirty="0">
                <a:hlinkClick r:id="rId4"/>
              </a:rPr>
              <a:t>audio &amp; video</a:t>
            </a:r>
            <a:endParaRPr lang="en-US" dirty="0"/>
          </a:p>
          <a:p>
            <a:r>
              <a:rPr lang="en-US" dirty="0" smtClean="0">
                <a:hlinkClick r:id="rId5"/>
              </a:rPr>
              <a:t>IIS </a:t>
            </a:r>
            <a:r>
              <a:rPr lang="en-US" dirty="0">
                <a:hlinkClick r:id="rId5"/>
              </a:rPr>
              <a:t>Media Services and Smooth </a:t>
            </a:r>
            <a:r>
              <a:rPr lang="en-US" dirty="0" smtClean="0">
                <a:hlinkClick r:id="rId5"/>
              </a:rPr>
              <a:t>Streaming</a:t>
            </a:r>
          </a:p>
          <a:p>
            <a:endParaRPr lang="en-US" dirty="0">
              <a:hlinkClick r:id="rId5"/>
            </a:endParaRPr>
          </a:p>
          <a:p>
            <a:endParaRPr lang="en-US" dirty="0" smtClean="0">
              <a:hlinkClick r:id="rId5"/>
            </a:endParaRPr>
          </a:p>
          <a:p>
            <a:pPr marL="0" indent="0" algn="ctr">
              <a:buNone/>
            </a:pPr>
            <a:r>
              <a:rPr lang="en-US" sz="4400" u="sng" dirty="0" smtClean="0">
                <a:hlinkClick r:id="rId6"/>
              </a:rPr>
              <a:t>http</a:t>
            </a:r>
            <a:r>
              <a:rPr lang="en-US" sz="4400" u="sng" dirty="0">
                <a:hlinkClick r:id="rId6"/>
              </a:rPr>
              <a:t>://forums.dev.windows.com</a:t>
            </a:r>
            <a:r>
              <a:rPr lang="en-US" sz="4400" dirty="0" smtClean="0">
                <a:hlinkClick r:id="rId5"/>
              </a:rPr>
              <a:t> </a:t>
            </a:r>
            <a:endParaRPr lang="en-US" sz="4400" dirty="0"/>
          </a:p>
        </p:txBody>
      </p:sp>
    </p:spTree>
    <p:extLst>
      <p:ext uri="{BB962C8B-B14F-4D97-AF65-F5344CB8AC3E}">
        <p14:creationId xmlns:p14="http://schemas.microsoft.com/office/powerpoint/2010/main" val="372088716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p:txBody>
          <a:bodyPr/>
          <a:lstStyle/>
          <a:p>
            <a:r>
              <a:rPr lang="en-US" dirty="0"/>
              <a:t>Requirements and recommendations for creating devices that work great with Play </a:t>
            </a:r>
            <a:r>
              <a:rPr lang="en-US" dirty="0" smtClean="0"/>
              <a:t>To</a:t>
            </a:r>
            <a:endParaRPr lang="en-US" dirty="0"/>
          </a:p>
          <a:p>
            <a:endParaRPr lang="en-US" dirty="0"/>
          </a:p>
          <a:p>
            <a:r>
              <a:rPr lang="en-US" dirty="0"/>
              <a:t>Writing Metro style </a:t>
            </a:r>
            <a:r>
              <a:rPr lang="en-US" dirty="0" smtClean="0"/>
              <a:t>apps </a:t>
            </a:r>
            <a:r>
              <a:rPr lang="en-US" dirty="0"/>
              <a:t>that work great with Play </a:t>
            </a:r>
            <a:r>
              <a:rPr lang="en-US" dirty="0" smtClean="0"/>
              <a:t>To</a:t>
            </a:r>
            <a:endParaRPr lang="en-US" dirty="0"/>
          </a:p>
          <a:p>
            <a:endParaRPr lang="en-US" dirty="0"/>
          </a:p>
          <a:p>
            <a:r>
              <a:rPr lang="en-US" dirty="0"/>
              <a:t>Using audio hardware acceleration for ultra-low-power </a:t>
            </a:r>
            <a:r>
              <a:rPr lang="en-US" dirty="0" smtClean="0"/>
              <a:t>consumption</a:t>
            </a:r>
          </a:p>
          <a:p>
            <a:endParaRPr lang="en-US" dirty="0"/>
          </a:p>
          <a:p>
            <a:r>
              <a:rPr lang="en-US" dirty="0" smtClean="0"/>
              <a:t>Contact info – windowsmedia@microsoft.com</a:t>
            </a:r>
            <a:r>
              <a:rPr lang="en-US" dirty="0"/>
              <a:t/>
            </a:r>
            <a:br>
              <a:rPr lang="en-US" dirty="0"/>
            </a:br>
            <a:endParaRPr lang="en-US" dirty="0"/>
          </a:p>
          <a:p>
            <a:endParaRPr lang="en-US" dirty="0"/>
          </a:p>
        </p:txBody>
      </p:sp>
    </p:spTree>
    <p:extLst>
      <p:ext uri="{BB962C8B-B14F-4D97-AF65-F5344CB8AC3E}">
        <p14:creationId xmlns:p14="http://schemas.microsoft.com/office/powerpoint/2010/main" val="39833916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27006508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084253278"/>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Essential background</a:t>
            </a:r>
            <a:r>
              <a:rPr lang="en-US" dirty="0"/>
              <a:t/>
            </a:r>
            <a:br>
              <a:rPr lang="en-US" dirty="0"/>
            </a:br>
            <a:r>
              <a:rPr lang="en-US" dirty="0" smtClean="0">
                <a:gradFill flip="none" rotWithShape="1">
                  <a:gsLst>
                    <a:gs pos="5417">
                      <a:srgbClr val="FFFFFF"/>
                    </a:gs>
                    <a:gs pos="98000">
                      <a:srgbClr val="FFFFFF"/>
                    </a:gs>
                  </a:gsLst>
                  <a:lin ang="5400000" scaled="0"/>
                  <a:tileRect/>
                </a:gradFill>
                <a:latin typeface="Segoe UI Light"/>
              </a:rPr>
              <a:t>Media formats are modular</a:t>
            </a:r>
            <a:endParaRPr lang="en-US" dirty="0"/>
          </a:p>
        </p:txBody>
      </p:sp>
      <p:sp>
        <p:nvSpPr>
          <p:cNvPr id="18" name="TextBox 17"/>
          <p:cNvSpPr txBox="1"/>
          <p:nvPr/>
        </p:nvSpPr>
        <p:spPr>
          <a:xfrm>
            <a:off x="1448516" y="1805209"/>
            <a:ext cx="2009647" cy="523220"/>
          </a:xfrm>
          <a:prstGeom prst="rect">
            <a:avLst/>
          </a:prstGeom>
          <a:noFill/>
        </p:spPr>
        <p:txBody>
          <a:bodyPr wrap="square" rtlCol="0">
            <a:spAutoFit/>
          </a:bodyPr>
          <a:lstStyle/>
          <a:p>
            <a:r>
              <a:rPr lang="en-US" sz="2800" dirty="0" smtClean="0"/>
              <a:t>Persistence</a:t>
            </a:r>
            <a:endParaRPr lang="en-US" sz="2800" dirty="0"/>
          </a:p>
        </p:txBody>
      </p:sp>
      <p:grpSp>
        <p:nvGrpSpPr>
          <p:cNvPr id="4" name="Group 3"/>
          <p:cNvGrpSpPr/>
          <p:nvPr/>
        </p:nvGrpSpPr>
        <p:grpSpPr>
          <a:xfrm>
            <a:off x="7699510" y="1805209"/>
            <a:ext cx="3087774" cy="4191272"/>
            <a:chOff x="7699510" y="1805209"/>
            <a:chExt cx="3087774" cy="4191272"/>
          </a:xfrm>
        </p:grpSpPr>
        <p:sp>
          <p:nvSpPr>
            <p:cNvPr id="19" name="Rectangle 18"/>
            <p:cNvSpPr/>
            <p:nvPr/>
          </p:nvSpPr>
          <p:spPr>
            <a:xfrm>
              <a:off x="8577484" y="4366655"/>
              <a:ext cx="2209800" cy="657979"/>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Codec</a:t>
              </a:r>
              <a:endParaRPr lang="en-US" dirty="0">
                <a:latin typeface="+mj-lt"/>
              </a:endParaRPr>
            </a:p>
          </p:txBody>
        </p:sp>
        <p:sp>
          <p:nvSpPr>
            <p:cNvPr id="21" name="Rectangle 20"/>
            <p:cNvSpPr/>
            <p:nvPr/>
          </p:nvSpPr>
          <p:spPr>
            <a:xfrm>
              <a:off x="8577484" y="5338502"/>
              <a:ext cx="2209800" cy="657979"/>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Audio Codec</a:t>
              </a:r>
              <a:endParaRPr lang="en-US" dirty="0">
                <a:latin typeface="+mj-lt"/>
              </a:endParaRPr>
            </a:p>
          </p:txBody>
        </p:sp>
        <p:sp>
          <p:nvSpPr>
            <p:cNvPr id="22" name="TextBox 21"/>
            <p:cNvSpPr txBox="1"/>
            <p:nvPr/>
          </p:nvSpPr>
          <p:spPr>
            <a:xfrm>
              <a:off x="8764860" y="1805209"/>
              <a:ext cx="1835048" cy="523220"/>
            </a:xfrm>
            <a:prstGeom prst="rect">
              <a:avLst/>
            </a:prstGeom>
            <a:noFill/>
          </p:spPr>
          <p:txBody>
            <a:bodyPr wrap="square" rtlCol="0">
              <a:spAutoFit/>
            </a:bodyPr>
            <a:lstStyle/>
            <a:p>
              <a:r>
                <a:rPr lang="en-US" sz="2800" dirty="0" smtClean="0"/>
                <a:t>Handling</a:t>
              </a:r>
              <a:endParaRPr lang="en-US" sz="2800" dirty="0"/>
            </a:p>
          </p:txBody>
        </p:sp>
        <p:sp>
          <p:nvSpPr>
            <p:cNvPr id="23" name="Rectangle 22"/>
            <p:cNvSpPr/>
            <p:nvPr/>
          </p:nvSpPr>
          <p:spPr>
            <a:xfrm>
              <a:off x="8577484" y="2637184"/>
              <a:ext cx="2209800" cy="1363234"/>
            </a:xfrm>
            <a:prstGeom prst="rect">
              <a:avLst/>
            </a:prstGeom>
            <a:solidFill>
              <a:srgbClr val="65B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smtClean="0">
                  <a:latin typeface="+mj-lt"/>
                </a:rPr>
                <a:t>Parser (Input),</a:t>
              </a:r>
            </a:p>
            <a:p>
              <a:pPr algn="ctr"/>
              <a:r>
                <a:rPr lang="en-US" dirty="0" smtClean="0">
                  <a:latin typeface="+mj-lt"/>
                </a:rPr>
                <a:t>Multiplexer (Output)</a:t>
              </a:r>
              <a:endParaRPr lang="en-US" dirty="0">
                <a:latin typeface="+mj-lt"/>
              </a:endParaRPr>
            </a:p>
          </p:txBody>
        </p:sp>
        <p:sp>
          <p:nvSpPr>
            <p:cNvPr id="24" name="Left-Right Arrow 23"/>
            <p:cNvSpPr/>
            <p:nvPr/>
          </p:nvSpPr>
          <p:spPr bwMode="auto">
            <a:xfrm>
              <a:off x="7699512" y="4560326"/>
              <a:ext cx="641189" cy="270636"/>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25" name="Left-Right Arrow 24"/>
            <p:cNvSpPr/>
            <p:nvPr/>
          </p:nvSpPr>
          <p:spPr bwMode="auto">
            <a:xfrm>
              <a:off x="7699511" y="5532173"/>
              <a:ext cx="641189" cy="270636"/>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26" name="Left-Right Arrow 25"/>
            <p:cNvSpPr/>
            <p:nvPr/>
          </p:nvSpPr>
          <p:spPr bwMode="auto">
            <a:xfrm>
              <a:off x="7699510" y="2791160"/>
              <a:ext cx="641189" cy="270636"/>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sp>
          <p:nvSpPr>
            <p:cNvPr id="27" name="Left-Right Arrow 26"/>
            <p:cNvSpPr/>
            <p:nvPr/>
          </p:nvSpPr>
          <p:spPr bwMode="auto">
            <a:xfrm>
              <a:off x="7699512" y="3594299"/>
              <a:ext cx="641189" cy="270636"/>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grpSp>
      <p:grpSp>
        <p:nvGrpSpPr>
          <p:cNvPr id="3" name="Group 2"/>
          <p:cNvGrpSpPr/>
          <p:nvPr/>
        </p:nvGrpSpPr>
        <p:grpSpPr>
          <a:xfrm>
            <a:off x="3515907" y="1805209"/>
            <a:ext cx="3905324" cy="4423313"/>
            <a:chOff x="3515907" y="1805209"/>
            <a:chExt cx="3905324" cy="4423313"/>
          </a:xfrm>
        </p:grpSpPr>
        <p:sp>
          <p:nvSpPr>
            <p:cNvPr id="32" name="Rectangle 31"/>
            <p:cNvSpPr/>
            <p:nvPr/>
          </p:nvSpPr>
          <p:spPr>
            <a:xfrm>
              <a:off x="4426223" y="2637183"/>
              <a:ext cx="2995008" cy="3591339"/>
            </a:xfrm>
            <a:prstGeom prst="rect">
              <a:avLst/>
            </a:prstGeom>
            <a:solidFill>
              <a:srgbClr val="65B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latin typeface="+mj-lt"/>
                </a:rPr>
                <a:t>Media Container</a:t>
              </a:r>
              <a:endParaRPr lang="en-US" dirty="0">
                <a:latin typeface="+mj-lt"/>
              </a:endParaRPr>
            </a:p>
          </p:txBody>
        </p:sp>
        <p:sp>
          <p:nvSpPr>
            <p:cNvPr id="12" name="Rectangle 11"/>
            <p:cNvSpPr/>
            <p:nvPr/>
          </p:nvSpPr>
          <p:spPr>
            <a:xfrm>
              <a:off x="4780736" y="5347078"/>
              <a:ext cx="2209800" cy="640829"/>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Audio Stream (0+)</a:t>
              </a:r>
              <a:endParaRPr lang="en-US" dirty="0">
                <a:latin typeface="+mj-lt"/>
              </a:endParaRPr>
            </a:p>
          </p:txBody>
        </p:sp>
        <p:sp>
          <p:nvSpPr>
            <p:cNvPr id="30" name="Rectangle 29"/>
            <p:cNvSpPr/>
            <p:nvPr/>
          </p:nvSpPr>
          <p:spPr>
            <a:xfrm>
              <a:off x="4780736" y="4366655"/>
              <a:ext cx="2209800" cy="657979"/>
            </a:xfrm>
            <a:prstGeom prst="rect">
              <a:avLst/>
            </a:prstGeom>
            <a:solidFill>
              <a:srgbClr val="EF4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Video Stream (0+)</a:t>
              </a:r>
              <a:endParaRPr lang="en-US" dirty="0">
                <a:latin typeface="+mj-lt"/>
              </a:endParaRPr>
            </a:p>
          </p:txBody>
        </p:sp>
        <p:sp>
          <p:nvSpPr>
            <p:cNvPr id="31" name="Rectangle 30"/>
            <p:cNvSpPr/>
            <p:nvPr/>
          </p:nvSpPr>
          <p:spPr>
            <a:xfrm>
              <a:off x="4780736" y="3458818"/>
              <a:ext cx="2209800" cy="5415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Metadata</a:t>
              </a:r>
              <a:endParaRPr lang="en-US" dirty="0">
                <a:latin typeface="+mj-lt"/>
              </a:endParaRPr>
            </a:p>
          </p:txBody>
        </p:sp>
        <p:sp>
          <p:nvSpPr>
            <p:cNvPr id="17" name="TextBox 16"/>
            <p:cNvSpPr txBox="1"/>
            <p:nvPr/>
          </p:nvSpPr>
          <p:spPr>
            <a:xfrm>
              <a:off x="4648919" y="1805209"/>
              <a:ext cx="2679530" cy="523220"/>
            </a:xfrm>
            <a:prstGeom prst="rect">
              <a:avLst/>
            </a:prstGeom>
            <a:noFill/>
          </p:spPr>
          <p:txBody>
            <a:bodyPr wrap="square" rtlCol="0">
              <a:spAutoFit/>
            </a:bodyPr>
            <a:lstStyle/>
            <a:p>
              <a:r>
                <a:rPr lang="en-US" sz="2800" dirty="0" smtClean="0"/>
                <a:t>Representation</a:t>
              </a:r>
              <a:endParaRPr lang="en-US" sz="2800" dirty="0"/>
            </a:p>
          </p:txBody>
        </p:sp>
        <p:sp>
          <p:nvSpPr>
            <p:cNvPr id="28" name="Left-Right Arrow 27"/>
            <p:cNvSpPr/>
            <p:nvPr/>
          </p:nvSpPr>
          <p:spPr bwMode="auto">
            <a:xfrm>
              <a:off x="3515907" y="4297534"/>
              <a:ext cx="641189" cy="270636"/>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latin typeface="+mj-lt"/>
              </a:endParaRPr>
            </a:p>
          </p:txBody>
        </p:sp>
      </p:grpSp>
      <p:sp>
        <p:nvSpPr>
          <p:cNvPr id="29" name="Rectangle 28"/>
          <p:cNvSpPr/>
          <p:nvPr/>
        </p:nvSpPr>
        <p:spPr>
          <a:xfrm>
            <a:off x="1879862" y="3427257"/>
            <a:ext cx="1339765" cy="873935"/>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smtClean="0">
                <a:latin typeface="+mj-lt"/>
              </a:rPr>
              <a:t>File</a:t>
            </a:r>
            <a:endParaRPr lang="en-US" dirty="0">
              <a:latin typeface="+mj-lt"/>
            </a:endParaRPr>
          </a:p>
        </p:txBody>
      </p:sp>
      <p:sp>
        <p:nvSpPr>
          <p:cNvPr id="36" name="Rectangle 35"/>
          <p:cNvSpPr/>
          <p:nvPr/>
        </p:nvSpPr>
        <p:spPr>
          <a:xfrm>
            <a:off x="1879862" y="4566619"/>
            <a:ext cx="1339765" cy="873935"/>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dirty="0" smtClean="0">
                <a:latin typeface="+mj-lt"/>
              </a:rPr>
              <a:t>Device/</a:t>
            </a:r>
          </a:p>
          <a:p>
            <a:pPr algn="ctr"/>
            <a:r>
              <a:rPr lang="en-US" dirty="0" smtClean="0">
                <a:latin typeface="+mj-lt"/>
              </a:rPr>
              <a:t>Network</a:t>
            </a:r>
            <a:endParaRPr lang="en-US" dirty="0">
              <a:latin typeface="+mj-lt"/>
            </a:endParaRPr>
          </a:p>
        </p:txBody>
      </p:sp>
    </p:spTree>
    <p:extLst>
      <p:ext uri="{BB962C8B-B14F-4D97-AF65-F5344CB8AC3E}">
        <p14:creationId xmlns:p14="http://schemas.microsoft.com/office/powerpoint/2010/main" val="1665436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28193"/>
          </a:xfrm>
        </p:spPr>
        <p:txBody>
          <a:bodyPr/>
          <a:lstStyle/>
          <a:p>
            <a:r>
              <a:rPr lang="en-US" dirty="0"/>
              <a:t>Plug-in </a:t>
            </a:r>
            <a:r>
              <a:rPr lang="en-US" dirty="0" smtClean="0"/>
              <a:t>common usage</a:t>
            </a:r>
            <a:r>
              <a:rPr lang="en-US" dirty="0"/>
              <a:t/>
            </a:r>
            <a:br>
              <a:rPr lang="en-US" dirty="0"/>
            </a:br>
            <a:r>
              <a:rPr lang="en-US" dirty="0" smtClean="0">
                <a:gradFill flip="none" rotWithShape="1">
                  <a:gsLst>
                    <a:gs pos="5417">
                      <a:srgbClr val="FFFFFF"/>
                    </a:gs>
                    <a:gs pos="98000">
                      <a:srgbClr val="FFFFFF"/>
                    </a:gs>
                  </a:gsLst>
                  <a:lin ang="5400000" scaled="0"/>
                  <a:tileRect/>
                </a:gradFill>
                <a:latin typeface="Segoe UI Light"/>
              </a:rPr>
              <a:t>Video and audio streams - decoded</a:t>
            </a:r>
            <a:r>
              <a:rPr lang="en-US" dirty="0" smtClean="0"/>
              <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154111177"/>
              </p:ext>
            </p:extLst>
          </p:nvPr>
        </p:nvGraphicFramePr>
        <p:xfrm>
          <a:off x="2071216" y="1809594"/>
          <a:ext cx="7471116" cy="4845197"/>
        </p:xfrm>
        <a:graphic>
          <a:graphicData uri="http://schemas.openxmlformats.org/drawingml/2006/table">
            <a:tbl>
              <a:tblPr firstRow="1" bandRow="1">
                <a:tableStyleId>{5C22544A-7EE6-4342-B048-85BDC9FD1C3A}</a:tableStyleId>
              </a:tblPr>
              <a:tblGrid>
                <a:gridCol w="1867779"/>
                <a:gridCol w="1867779"/>
                <a:gridCol w="1867779"/>
                <a:gridCol w="1867779"/>
              </a:tblGrid>
              <a:tr h="1101181">
                <a:tc>
                  <a:txBody>
                    <a:bodyPr/>
                    <a:lstStyle/>
                    <a:p>
                      <a:r>
                        <a:rPr lang="en-US" sz="2400" dirty="0" smtClean="0">
                          <a:latin typeface="+mj-lt"/>
                        </a:rPr>
                        <a:t>Function</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Playback</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Capture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Transcode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r h="1101181">
                <a:tc>
                  <a:txBody>
                    <a:bodyPr/>
                    <a:lstStyle/>
                    <a:p>
                      <a:r>
                        <a:rPr lang="en-US" dirty="0" smtClean="0">
                          <a:latin typeface="+mj-lt"/>
                        </a:rPr>
                        <a:t>Modify</a:t>
                      </a:r>
                      <a:endParaRPr lang="en-US" baseline="0" dirty="0" smtClean="0">
                        <a:latin typeface="+mj-lt"/>
                      </a:endParaRPr>
                    </a:p>
                  </a:txBody>
                  <a:tcPr>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dirty="0" smtClean="0">
                          <a:latin typeface="+mj-lt"/>
                        </a:rPr>
                        <a:t>Resize</a:t>
                      </a:r>
                    </a:p>
                    <a:p>
                      <a:r>
                        <a:rPr lang="en-US" dirty="0" smtClean="0">
                          <a:latin typeface="+mj-lt"/>
                        </a:rPr>
                        <a:t>Convert rate</a:t>
                      </a:r>
                    </a:p>
                    <a:p>
                      <a:r>
                        <a:rPr lang="en-US" dirty="0" smtClean="0">
                          <a:latin typeface="+mj-lt"/>
                        </a:rPr>
                        <a:t>Stabilize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dirty="0" smtClean="0">
                          <a:latin typeface="+mj-lt"/>
                        </a:rPr>
                        <a:t>Resize</a:t>
                      </a:r>
                    </a:p>
                    <a:p>
                      <a:r>
                        <a:rPr lang="en-US" dirty="0" smtClean="0">
                          <a:latin typeface="+mj-lt"/>
                        </a:rPr>
                        <a:t>Convert rate</a:t>
                      </a:r>
                    </a:p>
                    <a:p>
                      <a:r>
                        <a:rPr lang="en-US" dirty="0" smtClean="0">
                          <a:latin typeface="+mj-lt"/>
                        </a:rPr>
                        <a:t>Stabilize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Stabilize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Overlay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1101181">
                <a:tc>
                  <a:txBody>
                    <a:bodyPr/>
                    <a:lstStyle/>
                    <a:p>
                      <a:r>
                        <a:rPr lang="en-US" baseline="0" dirty="0" smtClean="0">
                          <a:latin typeface="+mj-lt"/>
                        </a:rPr>
                        <a:t>Analyze</a:t>
                      </a:r>
                    </a:p>
                  </a:txBody>
                  <a:tcPr>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baseline="0" dirty="0" smtClean="0">
                          <a:latin typeface="+mj-lt"/>
                        </a:rPr>
                        <a:t>Object</a:t>
                      </a:r>
                    </a:p>
                    <a:p>
                      <a:r>
                        <a:rPr lang="en-US" baseline="0" dirty="0" smtClean="0">
                          <a:latin typeface="+mj-lt"/>
                        </a:rPr>
                        <a:t>Spectrum</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Object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Spectrum</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770827">
                <a:tc>
                  <a:txBody>
                    <a:bodyPr/>
                    <a:lstStyle/>
                    <a:p>
                      <a:r>
                        <a:rPr lang="en-US" dirty="0" smtClean="0">
                          <a:latin typeface="+mj-lt"/>
                        </a:rPr>
                        <a:t>Non-A/V</a:t>
                      </a:r>
                      <a:r>
                        <a:rPr lang="en-US" baseline="0" dirty="0" smtClean="0">
                          <a:latin typeface="+mj-lt"/>
                        </a:rPr>
                        <a:t> data in stream</a:t>
                      </a:r>
                      <a:endParaRPr lang="en-US" dirty="0">
                        <a:latin typeface="+mj-lt"/>
                      </a:endParaRPr>
                    </a:p>
                  </a:txBody>
                  <a:tcPr>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baseline="0" dirty="0" smtClean="0">
                          <a:latin typeface="+mj-lt"/>
                        </a:rPr>
                        <a:t>Extract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Extract/insert</a:t>
                      </a: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Extract/insert</a:t>
                      </a: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770827">
                <a:tc>
                  <a:txBody>
                    <a:bodyPr/>
                    <a:lstStyle/>
                    <a:p>
                      <a:r>
                        <a:rPr lang="en-US" dirty="0" smtClean="0">
                          <a:latin typeface="+mj-lt"/>
                        </a:rPr>
                        <a:t>Protect</a:t>
                      </a:r>
                      <a:endParaRPr lang="en-US" dirty="0">
                        <a:latin typeface="+mj-lt"/>
                      </a:endParaRPr>
                    </a:p>
                  </a:txBody>
                  <a:tcPr>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solidFill>
                      <a:schemeClr val="tx1"/>
                    </a:solidFill>
                  </a:tcPr>
                </a:tc>
                <a:tc>
                  <a:txBody>
                    <a:bodyPr/>
                    <a:lstStyle/>
                    <a:p>
                      <a:r>
                        <a:rPr lang="en-US" baseline="0" dirty="0" smtClean="0">
                          <a:latin typeface="+mj-lt"/>
                        </a:rPr>
                        <a:t>Decrypt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Encrypt</a:t>
                      </a: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Transcrypt</a:t>
                      </a: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solidFill>
                      <a:schemeClr val="tx1"/>
                    </a:solidFill>
                  </a:tcPr>
                </a:tc>
              </a:tr>
            </a:tbl>
          </a:graphicData>
        </a:graphic>
      </p:graphicFrame>
    </p:spTree>
    <p:extLst>
      <p:ext uri="{BB962C8B-B14F-4D97-AF65-F5344CB8AC3E}">
        <p14:creationId xmlns:p14="http://schemas.microsoft.com/office/powerpoint/2010/main" val="2447078705"/>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28193"/>
          </a:xfrm>
        </p:spPr>
        <p:txBody>
          <a:bodyPr/>
          <a:lstStyle/>
          <a:p>
            <a:r>
              <a:rPr lang="en-US" dirty="0"/>
              <a:t>Plug-in </a:t>
            </a:r>
            <a:r>
              <a:rPr lang="en-US" dirty="0" smtClean="0"/>
              <a:t>common usage</a:t>
            </a:r>
            <a:r>
              <a:rPr lang="en-US" dirty="0"/>
              <a:t/>
            </a:r>
            <a:br>
              <a:rPr lang="en-US" dirty="0"/>
            </a:br>
            <a:r>
              <a:rPr lang="en-US" dirty="0" smtClean="0">
                <a:gradFill flip="none" rotWithShape="1">
                  <a:gsLst>
                    <a:gs pos="5417">
                      <a:srgbClr val="FFFFFF"/>
                    </a:gs>
                    <a:gs pos="98000">
                      <a:srgbClr val="FFFFFF"/>
                    </a:gs>
                  </a:gsLst>
                  <a:lin ang="5400000" scaled="0"/>
                  <a:tileRect/>
                </a:gradFill>
                <a:latin typeface="Segoe UI Light"/>
              </a:rPr>
              <a:t>Custom protocol and device input/output</a:t>
            </a:r>
            <a:r>
              <a:rPr lang="en-US" dirty="0" smtClean="0"/>
              <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378940797"/>
              </p:ext>
            </p:extLst>
          </p:nvPr>
        </p:nvGraphicFramePr>
        <p:xfrm>
          <a:off x="2071216" y="1809594"/>
          <a:ext cx="7471116" cy="3303543"/>
        </p:xfrm>
        <a:graphic>
          <a:graphicData uri="http://schemas.openxmlformats.org/drawingml/2006/table">
            <a:tbl>
              <a:tblPr firstRow="1" bandRow="1">
                <a:tableStyleId>{5C22544A-7EE6-4342-B048-85BDC9FD1C3A}</a:tableStyleId>
              </a:tblPr>
              <a:tblGrid>
                <a:gridCol w="1867779"/>
                <a:gridCol w="1867779"/>
                <a:gridCol w="1867779"/>
                <a:gridCol w="1867779"/>
              </a:tblGrid>
              <a:tr h="1101181">
                <a:tc>
                  <a:txBody>
                    <a:bodyPr/>
                    <a:lstStyle/>
                    <a:p>
                      <a:r>
                        <a:rPr lang="en-US" sz="2400" dirty="0" smtClean="0">
                          <a:latin typeface="+mj-lt"/>
                        </a:rPr>
                        <a:t>Function</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Playback</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Capture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Transcode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r h="1101181">
                <a:tc>
                  <a:txBody>
                    <a:bodyPr/>
                    <a:lstStyle/>
                    <a:p>
                      <a:r>
                        <a:rPr lang="en-US" dirty="0" smtClean="0">
                          <a:latin typeface="+mj-lt"/>
                        </a:rPr>
                        <a:t>Wire protocol</a:t>
                      </a:r>
                      <a:endParaRPr lang="en-US" baseline="0" dirty="0" smtClean="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dirty="0" smtClean="0">
                          <a:latin typeface="+mj-lt"/>
                        </a:rPr>
                        <a:t>Adaptive streaming in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Adaptive streaming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1101181">
                <a:tc>
                  <a:txBody>
                    <a:bodyPr/>
                    <a:lstStyle/>
                    <a:p>
                      <a:r>
                        <a:rPr lang="en-US" baseline="0" dirty="0" smtClean="0">
                          <a:latin typeface="+mj-lt"/>
                        </a:rPr>
                        <a:t>Custom device support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baseline="0" dirty="0" smtClean="0">
                          <a:latin typeface="+mj-lt"/>
                        </a:rPr>
                        <a:t>Unique hardware (AVStream)</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Unique hardware (AVStream)</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j-lt"/>
                        </a:rPr>
                        <a: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1535096931"/>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28193"/>
          </a:xfrm>
        </p:spPr>
        <p:txBody>
          <a:bodyPr/>
          <a:lstStyle/>
          <a:p>
            <a:r>
              <a:rPr lang="en-US" dirty="0"/>
              <a:t>Plug-in </a:t>
            </a:r>
            <a:r>
              <a:rPr lang="en-US" dirty="0" smtClean="0"/>
              <a:t>common usage</a:t>
            </a:r>
            <a:r>
              <a:rPr lang="en-US" dirty="0"/>
              <a:t/>
            </a:r>
            <a:br>
              <a:rPr lang="en-US" dirty="0"/>
            </a:br>
            <a:r>
              <a:rPr lang="en-US" dirty="0" smtClean="0">
                <a:gradFill flip="none" rotWithShape="1">
                  <a:gsLst>
                    <a:gs pos="5417">
                      <a:srgbClr val="FFFFFF"/>
                    </a:gs>
                    <a:gs pos="98000">
                      <a:srgbClr val="FFFFFF"/>
                    </a:gs>
                  </a:gsLst>
                  <a:lin ang="5400000" scaled="0"/>
                  <a:tileRect/>
                </a:gradFill>
                <a:latin typeface="Segoe UI Light"/>
              </a:rPr>
              <a:t>New media formats</a:t>
            </a:r>
            <a:r>
              <a:rPr lang="en-US" dirty="0" smtClean="0"/>
              <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785393541"/>
              </p:ext>
            </p:extLst>
          </p:nvPr>
        </p:nvGraphicFramePr>
        <p:xfrm>
          <a:off x="1276096" y="1809594"/>
          <a:ext cx="9338895" cy="4404724"/>
        </p:xfrm>
        <a:graphic>
          <a:graphicData uri="http://schemas.openxmlformats.org/drawingml/2006/table">
            <a:tbl>
              <a:tblPr firstRow="1" bandRow="1">
                <a:tableStyleId>{5C22544A-7EE6-4342-B048-85BDC9FD1C3A}</a:tableStyleId>
              </a:tblPr>
              <a:tblGrid>
                <a:gridCol w="1867779"/>
                <a:gridCol w="1867779"/>
                <a:gridCol w="1867779"/>
                <a:gridCol w="1867779"/>
                <a:gridCol w="1867779"/>
              </a:tblGrid>
              <a:tr h="1101181">
                <a:tc>
                  <a:txBody>
                    <a:bodyPr/>
                    <a:lstStyle/>
                    <a:p>
                      <a:r>
                        <a:rPr lang="en-US" sz="2400" dirty="0" smtClean="0">
                          <a:latin typeface="+mj-lt"/>
                        </a:rPr>
                        <a:t>Function</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Playback</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Capture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Transcode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r>
                        <a:rPr lang="en-US" sz="2400" dirty="0" smtClean="0">
                          <a:latin typeface="+mj-lt"/>
                        </a:rPr>
                        <a:t>Share</a:t>
                      </a:r>
                      <a:endParaRPr lang="en-US" sz="2400"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r>
              <a:tr h="1101181">
                <a:tc>
                  <a:txBody>
                    <a:bodyPr/>
                    <a:lstStyle/>
                    <a:p>
                      <a:r>
                        <a:rPr lang="en-US" dirty="0" smtClean="0">
                          <a:latin typeface="+mj-lt"/>
                        </a:rPr>
                        <a:t>Container</a:t>
                      </a:r>
                      <a:endParaRPr lang="en-US" baseline="0" dirty="0" smtClean="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dirty="0" smtClean="0">
                          <a:latin typeface="+mj-lt"/>
                        </a:rPr>
                        <a:t>Read</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Read/write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Read</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Read</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1101181">
                <a:tc>
                  <a:txBody>
                    <a:bodyPr/>
                    <a:lstStyle/>
                    <a:p>
                      <a:r>
                        <a:rPr lang="en-US" baseline="0" dirty="0" smtClean="0">
                          <a:latin typeface="+mj-lt"/>
                        </a:rPr>
                        <a:t>Codec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dirty="0" smtClean="0">
                          <a:latin typeface="+mj-lt"/>
                        </a:rPr>
                        <a:t>Decode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Decode/encode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Decode/encode</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rPr>
                        <a:t>Decode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r h="1101181">
                <a:tc>
                  <a:txBody>
                    <a:bodyPr/>
                    <a:lstStyle/>
                    <a:p>
                      <a:r>
                        <a:rPr lang="en-US" dirty="0" smtClean="0">
                          <a:latin typeface="+mj-lt"/>
                        </a:rPr>
                        <a:t>Non-A/V</a:t>
                      </a:r>
                      <a:r>
                        <a:rPr lang="en-US" baseline="0" dirty="0" smtClean="0">
                          <a:latin typeface="+mj-lt"/>
                        </a:rPr>
                        <a:t> data in container</a:t>
                      </a: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r>
                        <a:rPr lang="en-US" baseline="0" dirty="0" smtClean="0">
                          <a:latin typeface="+mj-lt"/>
                        </a:rPr>
                        <a:t>Extract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Extract/insert</a:t>
                      </a:r>
                      <a:endParaRPr lang="en-US" dirty="0">
                        <a:latin typeface="+mj-lt"/>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Extract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latin typeface="+mj-lt"/>
                        </a:rPr>
                        <a:t>-</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2814684840"/>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 ideas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r>
              <a:rPr lang="en-US" dirty="0" smtClean="0"/>
              <a:t>Transform</a:t>
            </a:r>
          </a:p>
          <a:p>
            <a:pPr lvl="1"/>
            <a:r>
              <a:rPr lang="en-US" dirty="0"/>
              <a:t>In-app video brightness, contrast, and enhancement </a:t>
            </a:r>
            <a:r>
              <a:rPr lang="en-US" dirty="0" smtClean="0"/>
              <a:t>control</a:t>
            </a:r>
          </a:p>
          <a:p>
            <a:pPr lvl="1"/>
            <a:r>
              <a:rPr lang="en-US" dirty="0"/>
              <a:t>Audio volume </a:t>
            </a:r>
            <a:r>
              <a:rPr lang="en-US" dirty="0" smtClean="0"/>
              <a:t>normalization</a:t>
            </a:r>
            <a:endParaRPr lang="en-US" dirty="0"/>
          </a:p>
          <a:p>
            <a:pPr lvl="1"/>
            <a:r>
              <a:rPr lang="en-US" dirty="0"/>
              <a:t>Custom video resizing algorithm</a:t>
            </a:r>
          </a:p>
          <a:p>
            <a:pPr lvl="1"/>
            <a:r>
              <a:rPr lang="en-US" dirty="0"/>
              <a:t>Camera motion and sound event </a:t>
            </a:r>
            <a:r>
              <a:rPr lang="en-US" dirty="0" smtClean="0"/>
              <a:t>detection</a:t>
            </a:r>
            <a:endParaRPr lang="en-US" dirty="0"/>
          </a:p>
          <a:p>
            <a:endParaRPr lang="en-US" dirty="0" smtClean="0"/>
          </a:p>
          <a:p>
            <a:r>
              <a:rPr lang="en-US" dirty="0" smtClean="0"/>
              <a:t>Source (and friends)</a:t>
            </a:r>
          </a:p>
          <a:p>
            <a:pPr lvl="1"/>
            <a:r>
              <a:rPr lang="en-US" dirty="0" smtClean="0"/>
              <a:t>Play your favorite adaptive streaming protocol</a:t>
            </a:r>
            <a:endParaRPr lang="en-US" dirty="0"/>
          </a:p>
        </p:txBody>
      </p:sp>
    </p:spTree>
    <p:extLst>
      <p:ext uri="{BB962C8B-B14F-4D97-AF65-F5344CB8AC3E}">
        <p14:creationId xmlns:p14="http://schemas.microsoft.com/office/powerpoint/2010/main" val="28659720"/>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Plug-in ideas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p:txBody>
          <a:bodyPr/>
          <a:lstStyle/>
          <a:p>
            <a:r>
              <a:rPr lang="en-US" dirty="0" smtClean="0"/>
              <a:t>Source, sink, friends, and transform</a:t>
            </a:r>
          </a:p>
          <a:p>
            <a:pPr lvl="1"/>
            <a:r>
              <a:rPr lang="en-US" dirty="0" smtClean="0"/>
              <a:t>Play, record from capture, handle input for transcoding and sharing of new media format X</a:t>
            </a:r>
          </a:p>
        </p:txBody>
      </p:sp>
    </p:spTree>
    <p:extLst>
      <p:ext uri="{BB962C8B-B14F-4D97-AF65-F5344CB8AC3E}">
        <p14:creationId xmlns:p14="http://schemas.microsoft.com/office/powerpoint/2010/main" val="507318743"/>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7FCCAA0-7B89-4D8D-AB05-B4FCB8E683D2}"/>
</file>

<file path=customXml/itemProps2.xml><?xml version="1.0" encoding="utf-8"?>
<ds:datastoreItem xmlns:ds="http://schemas.openxmlformats.org/officeDocument/2006/customXml" ds:itemID="{78BE7676-EE94-4010-85B7-E0EA329D5FB5}"/>
</file>

<file path=customXml/itemProps3.xml><?xml version="1.0" encoding="utf-8"?>
<ds:datastoreItem xmlns:ds="http://schemas.openxmlformats.org/officeDocument/2006/customXml" ds:itemID="{274A95CD-7C48-451F-8242-6E74A6179454}"/>
</file>

<file path=docProps/app.xml><?xml version="1.0" encoding="utf-8"?>
<Properties xmlns="http://schemas.openxmlformats.org/officeDocument/2006/extended-properties" xmlns:vt="http://schemas.openxmlformats.org/officeDocument/2006/docPropsVTypes">
  <Template>BUILD_Breakout_Template _ SAMPLE for Scott 7.28</Template>
  <TotalTime>4539</TotalTime>
  <Words>2692</Words>
  <Application>Microsoft Office PowerPoint</Application>
  <PresentationFormat>Custom</PresentationFormat>
  <Paragraphs>454</Paragraphs>
  <Slides>38</Slides>
  <Notes>33</Notes>
  <HiddenSlides>0</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Extending the media platform using input, output, and processing plug-ins</vt:lpstr>
      <vt:lpstr>Agenda</vt:lpstr>
      <vt:lpstr>Extensibility Components</vt:lpstr>
      <vt:lpstr>Essential background Media formats are modular</vt:lpstr>
      <vt:lpstr>Plug-in common usage Video and audio streams - decoded </vt:lpstr>
      <vt:lpstr>Plug-in common usage Custom protocol and device input/output </vt:lpstr>
      <vt:lpstr>Plug-in common usage New media formats </vt:lpstr>
      <vt:lpstr>Plug-in ideas</vt:lpstr>
      <vt:lpstr>Plug-in ideas</vt:lpstr>
      <vt:lpstr>Object recognition in a video effect</vt:lpstr>
      <vt:lpstr>Value proposition</vt:lpstr>
      <vt:lpstr>Design decisions</vt:lpstr>
      <vt:lpstr>Media platform for Metro style apps</vt:lpstr>
      <vt:lpstr>Write the essential native media code, and gain the maximum integration benefit</vt:lpstr>
      <vt:lpstr>PowerPoint Presentation</vt:lpstr>
      <vt:lpstr>Back to the object recognition effect</vt:lpstr>
      <vt:lpstr>Effect in component DLL</vt:lpstr>
      <vt:lpstr>Effect implementation details</vt:lpstr>
      <vt:lpstr>PowerPoint Presentation</vt:lpstr>
      <vt:lpstr>Media Plugins Sample</vt:lpstr>
      <vt:lpstr>App - Adding effect in HTML + JS</vt:lpstr>
      <vt:lpstr>PowerPoint Presentation</vt:lpstr>
      <vt:lpstr>Media Source object model</vt:lpstr>
      <vt:lpstr>PowerPoint Presentation</vt:lpstr>
      <vt:lpstr>Playback with custom Media Source Native C++ parts</vt:lpstr>
      <vt:lpstr>Adding source and bytestream handler</vt:lpstr>
      <vt:lpstr>MediaExtensionManager</vt:lpstr>
      <vt:lpstr>Media sink object model</vt:lpstr>
      <vt:lpstr>PowerPoint Presentation</vt:lpstr>
      <vt:lpstr>PowerPoint Presentation</vt:lpstr>
      <vt:lpstr>PowerPoint Presentation</vt:lpstr>
      <vt:lpstr>Extending using media plug-ins</vt:lpstr>
      <vt:lpstr>Related sessions</vt:lpstr>
      <vt:lpstr>Documentation &amp; articles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PLAT-783T: Extending the media platform using input, output and processing plug-ins</dc:title>
  <dc:subject>BUILD</dc:subject>
  <dc:creator>Stan Pennington</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380</cp:revision>
  <cp:lastPrinted>2010-05-11T05:02:34Z</cp:lastPrinted>
  <dcterms:created xsi:type="dcterms:W3CDTF">2011-08-03T21:25:07Z</dcterms:created>
  <dcterms:modified xsi:type="dcterms:W3CDTF">2011-09-16T20:57:53Z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CampaignTaxHTField0">
    <vt:lpwstr/>
  </property>
  <property fmtid="{D5CDD505-2E9C-101B-9397-08002B2CF9AE}" pid="10" name="Event Start Date">
    <vt:lpwstr>2011-09-13T07:00:00+00:00</vt:lpwstr>
  </property>
  <property fmtid="{D5CDD505-2E9C-101B-9397-08002B2CF9AE}" pid="11" name="ProductTaxHTField0">
    <vt:lpwstr>Windowsd15bdf11-7aa9-4bf1-b584-c45e6bd87557</vt:lpwstr>
  </property>
  <property fmtid="{D5CDD505-2E9C-101B-9397-08002B2CF9AE}" pid="12" name="Event LocationTaxHTField0">
    <vt:lpwstr>Anaheim, CA67ffa72a-1f39-45c3-9bb1-f96b5f9c92e3</vt:lpwstr>
  </property>
  <property fmtid="{D5CDD505-2E9C-101B-9397-08002B2CF9AE}" pid="13" name="Event1TaxHTField0">
    <vt:lpwstr>BUILDdaffb02e-8105-4a1d-9c8d-6ffd36a19d83</vt:lpwstr>
  </property>
  <property fmtid="{D5CDD505-2E9C-101B-9397-08002B2CF9AE}" pid="14" name="Event VenueTaxHTField0">
    <vt:lpwstr>Anaheim CC Anaheim, CAc525dbc1-fb46-4f9d-a196-ce33b4962b5a</vt:lpwstr>
  </property>
  <property fmtid="{D5CDD505-2E9C-101B-9397-08002B2CF9AE}" pid="15" name="MS Content Owner">
    <vt:lpwstr>Steven Sinofsky53</vt:lpwstr>
  </property>
  <property fmtid="{D5CDD505-2E9C-101B-9397-08002B2CF9AE}" pid="16" name="TaxCatchAll">
    <vt:lpwstr>962834211210209</vt:lpwstr>
  </property>
  <property fmtid="{D5CDD505-2E9C-101B-9397-08002B2CF9AE}" pid="17" name="TrackTaxHTField0">
    <vt:lpwstr/>
  </property>
  <property fmtid="{D5CDD505-2E9C-101B-9397-08002B2CF9AE}" pid="18" name="AudienceTaxHTField0">
    <vt:lpwstr>Developers389e14a2-def5-4335-8627-c0368c2934a2Other1d63dafe-c6b5-450d-9d7f-2a5af3513850</vt:lpwstr>
  </property>
  <property fmtid="{D5CDD505-2E9C-101B-9397-08002B2CF9AE}" pid="19" name="Event End Date">
    <vt:lpwstr>2011-09-16T07:00:00+00:00</vt:lpwstr>
  </property>
</Properties>
</file>