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 id="2147483817" r:id="rId11"/>
  </p:sldMasterIdLst>
  <p:notesMasterIdLst>
    <p:notesMasterId r:id="rId53"/>
  </p:notesMasterIdLst>
  <p:handoutMasterIdLst>
    <p:handoutMasterId r:id="rId54"/>
  </p:handoutMasterIdLst>
  <p:sldIdLst>
    <p:sldId id="257" r:id="rId12"/>
    <p:sldId id="258" r:id="rId13"/>
    <p:sldId id="259" r:id="rId14"/>
    <p:sldId id="260" r:id="rId15"/>
    <p:sldId id="261" r:id="rId16"/>
    <p:sldId id="262" r:id="rId17"/>
    <p:sldId id="263" r:id="rId18"/>
    <p:sldId id="264" r:id="rId19"/>
    <p:sldId id="265" r:id="rId20"/>
    <p:sldId id="292" r:id="rId21"/>
    <p:sldId id="293" r:id="rId22"/>
    <p:sldId id="295" r:id="rId23"/>
    <p:sldId id="296" r:id="rId24"/>
    <p:sldId id="294" r:id="rId25"/>
    <p:sldId id="271" r:id="rId26"/>
    <p:sldId id="272" r:id="rId27"/>
    <p:sldId id="273" r:id="rId28"/>
    <p:sldId id="274" r:id="rId29"/>
    <p:sldId id="275" r:id="rId30"/>
    <p:sldId id="276" r:id="rId31"/>
    <p:sldId id="277" r:id="rId32"/>
    <p:sldId id="303" r:id="rId33"/>
    <p:sldId id="279" r:id="rId34"/>
    <p:sldId id="280" r:id="rId35"/>
    <p:sldId id="298" r:id="rId36"/>
    <p:sldId id="282" r:id="rId37"/>
    <p:sldId id="299" r:id="rId38"/>
    <p:sldId id="300" r:id="rId39"/>
    <p:sldId id="297" r:id="rId40"/>
    <p:sldId id="283" r:id="rId41"/>
    <p:sldId id="302" r:id="rId42"/>
    <p:sldId id="301" r:id="rId43"/>
    <p:sldId id="285" r:id="rId44"/>
    <p:sldId id="286" r:id="rId45"/>
    <p:sldId id="287" r:id="rId46"/>
    <p:sldId id="288" r:id="rId47"/>
    <p:sldId id="289" r:id="rId48"/>
    <p:sldId id="290" r:id="rId49"/>
    <p:sldId id="304" r:id="rId50"/>
    <p:sldId id="291" r:id="rId51"/>
    <p:sldId id="256" r:id="rId52"/>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395F9F4-98BB-44F3-B637-6A764449A2D6}">
          <p14:sldIdLst>
            <p14:sldId id="257"/>
            <p14:sldId id="258"/>
            <p14:sldId id="259"/>
          </p14:sldIdLst>
        </p14:section>
        <p14:section name="API" id="{E5C50184-233D-4BC5-84C2-F78D046662AE}">
          <p14:sldIdLst>
            <p14:sldId id="260"/>
            <p14:sldId id="261"/>
            <p14:sldId id="262"/>
            <p14:sldId id="263"/>
            <p14:sldId id="264"/>
            <p14:sldId id="265"/>
            <p14:sldId id="292"/>
            <p14:sldId id="293"/>
            <p14:sldId id="295"/>
            <p14:sldId id="296"/>
            <p14:sldId id="294"/>
          </p14:sldIdLst>
        </p14:section>
        <p14:section name="Change" id="{E0E27B5A-A2DB-40B4-96E1-2B6699953472}">
          <p14:sldIdLst>
            <p14:sldId id="271"/>
            <p14:sldId id="272"/>
            <p14:sldId id="273"/>
          </p14:sldIdLst>
        </p14:section>
        <p14:section name="Bill Shock" id="{F5A8A11B-BC7B-4349-AA6F-3A8A0A97C829}">
          <p14:sldIdLst>
            <p14:sldId id="274"/>
            <p14:sldId id="275"/>
            <p14:sldId id="276"/>
            <p14:sldId id="277"/>
            <p14:sldId id="303"/>
            <p14:sldId id="279"/>
            <p14:sldId id="280"/>
          </p14:sldIdLst>
        </p14:section>
        <p14:section name="Capabilities" id="{66AF7206-C04F-4BA8-8F31-8E2DEEFD6C3D}">
          <p14:sldIdLst>
            <p14:sldId id="298"/>
            <p14:sldId id="282"/>
            <p14:sldId id="299"/>
            <p14:sldId id="300"/>
            <p14:sldId id="297"/>
            <p14:sldId id="283"/>
            <p14:sldId id="302"/>
            <p14:sldId id="301"/>
            <p14:sldId id="285"/>
          </p14:sldIdLst>
        </p14:section>
        <p14:section name="Recap" id="{1FBF6DAD-1F03-4E26-841D-2A42162BEA8F}">
          <p14:sldIdLst>
            <p14:sldId id="286"/>
            <p14:sldId id="287"/>
            <p14:sldId id="288"/>
            <p14:sldId id="289"/>
            <p14:sldId id="290"/>
            <p14:sldId id="304"/>
            <p14:sldId id="291"/>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7B"/>
    <a:srgbClr val="65BC46"/>
    <a:srgbClr val="EF4423"/>
    <a:srgbClr val="457EC1"/>
    <a:srgbClr val="59CC0E"/>
    <a:srgbClr val="0087FF"/>
    <a:srgbClr val="FF3C00"/>
    <a:srgbClr val="FFFFFF"/>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4" autoAdjust="0"/>
    <p:restoredTop sz="91928"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napToObjects="1" showGuides="1">
      <p:cViewPr varScale="1">
        <p:scale>
          <a:sx n="88" d="100"/>
          <a:sy n="88" d="100"/>
        </p:scale>
        <p:origin x="-3060"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B1A81E-B38C-4CB6-BC29-B9A5DD4002C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2006C5A-0A31-4A25-AA45-4D8B0684BE8E}">
      <dgm:prSet phldrT="[Text]"/>
      <dgm:spPr>
        <a:solidFill>
          <a:schemeClr val="tx1"/>
        </a:solidFill>
        <a:ln>
          <a:noFill/>
        </a:ln>
      </dgm:spPr>
      <dgm:t>
        <a:bodyPr/>
        <a:lstStyle/>
        <a:p>
          <a:r>
            <a:rPr lang="en-US" b="1" dirty="0" smtClean="0"/>
            <a:t>Network state</a:t>
          </a:r>
          <a:r>
            <a:rPr lang="en-US" dirty="0" smtClean="0"/>
            <a:t>:</a:t>
          </a:r>
          <a:endParaRPr lang="en-US" dirty="0"/>
        </a:p>
      </dgm:t>
    </dgm:pt>
    <dgm:pt modelId="{25DFA7EF-D35E-49A5-8662-5372849BE09B}" type="parTrans" cxnId="{E467EF48-01EE-468A-A357-9E35DCCD304D}">
      <dgm:prSet/>
      <dgm:spPr/>
      <dgm:t>
        <a:bodyPr/>
        <a:lstStyle/>
        <a:p>
          <a:endParaRPr lang="en-US"/>
        </a:p>
      </dgm:t>
    </dgm:pt>
    <dgm:pt modelId="{7B6C1FDB-1576-4B16-8F9D-C371DF66D40F}" type="sibTrans" cxnId="{E467EF48-01EE-468A-A357-9E35DCCD304D}">
      <dgm:prSet/>
      <dgm:spPr/>
      <dgm:t>
        <a:bodyPr/>
        <a:lstStyle/>
        <a:p>
          <a:endParaRPr lang="en-US"/>
        </a:p>
      </dgm:t>
    </dgm:pt>
    <dgm:pt modelId="{E3F6DE24-8906-4AEA-B4EE-869B8E5535D4}">
      <dgm:prSet phldrT="[Text]"/>
      <dgm:spPr>
        <a:solidFill>
          <a:schemeClr val="tx1"/>
        </a:solidFill>
        <a:ln>
          <a:noFill/>
        </a:ln>
      </dgm:spPr>
      <dgm:t>
        <a:bodyPr/>
        <a:lstStyle/>
        <a:p>
          <a:r>
            <a:rPr lang="en-US" b="1" dirty="0" smtClean="0"/>
            <a:t>Examples</a:t>
          </a:r>
          <a:r>
            <a:rPr lang="en-US" b="0" dirty="0" smtClean="0"/>
            <a:t>: stream HD, download hi-res pictures, retrieve mail attachments.</a:t>
          </a:r>
          <a:endParaRPr lang="en-US" b="1" dirty="0"/>
        </a:p>
      </dgm:t>
    </dgm:pt>
    <dgm:pt modelId="{59717530-AC86-4787-B68B-22DF977EB8D3}" type="parTrans" cxnId="{8A997771-A3B7-466F-B257-F816D1EBCD7F}">
      <dgm:prSet/>
      <dgm:spPr/>
      <dgm:t>
        <a:bodyPr/>
        <a:lstStyle/>
        <a:p>
          <a:endParaRPr lang="en-US"/>
        </a:p>
      </dgm:t>
    </dgm:pt>
    <dgm:pt modelId="{26093353-3D09-4E04-B549-F55A77749A3C}" type="sibTrans" cxnId="{8A997771-A3B7-466F-B257-F816D1EBCD7F}">
      <dgm:prSet/>
      <dgm:spPr/>
      <dgm:t>
        <a:bodyPr/>
        <a:lstStyle/>
        <a:p>
          <a:endParaRPr lang="en-US"/>
        </a:p>
      </dgm:t>
    </dgm:pt>
    <dgm:pt modelId="{0950971B-7FE3-4FEB-B582-970924A03467}">
      <dgm:prSet phldrT="[Text]"/>
      <dgm:spPr>
        <a:ln>
          <a:noFill/>
        </a:ln>
      </dgm:spPr>
      <dgm:t>
        <a:bodyPr/>
        <a:lstStyle/>
        <a:p>
          <a:r>
            <a:rPr lang="en-US" b="1" dirty="0" smtClean="0"/>
            <a:t>Conservative</a:t>
          </a:r>
          <a:endParaRPr lang="en-US" b="1" dirty="0"/>
        </a:p>
      </dgm:t>
    </dgm:pt>
    <dgm:pt modelId="{12DACFC4-5291-483B-9E39-62D652893E99}" type="parTrans" cxnId="{305C3B5C-640F-4DE5-9E44-5CB7F63F9DDA}">
      <dgm:prSet/>
      <dgm:spPr/>
      <dgm:t>
        <a:bodyPr/>
        <a:lstStyle/>
        <a:p>
          <a:endParaRPr lang="en-US"/>
        </a:p>
      </dgm:t>
    </dgm:pt>
    <dgm:pt modelId="{3A988F4A-11D7-42E7-9E2F-DD10ECC4E770}" type="sibTrans" cxnId="{305C3B5C-640F-4DE5-9E44-5CB7F63F9DDA}">
      <dgm:prSet/>
      <dgm:spPr/>
      <dgm:t>
        <a:bodyPr/>
        <a:lstStyle/>
        <a:p>
          <a:endParaRPr lang="en-US"/>
        </a:p>
      </dgm:t>
    </dgm:pt>
    <dgm:pt modelId="{5963259C-85C9-4929-81FC-3D11E14A1DF9}">
      <dgm:prSet phldrT="[Text]"/>
      <dgm:spPr>
        <a:solidFill>
          <a:schemeClr val="tx1"/>
        </a:solidFill>
        <a:ln>
          <a:noFill/>
        </a:ln>
      </dgm:spPr>
      <dgm:t>
        <a:bodyPr/>
        <a:lstStyle/>
        <a:p>
          <a:r>
            <a:rPr lang="en-US" b="1" dirty="0" smtClean="0"/>
            <a:t>Network state</a:t>
          </a:r>
          <a:r>
            <a:rPr lang="en-US" dirty="0" smtClean="0"/>
            <a:t>:</a:t>
          </a:r>
          <a:endParaRPr lang="en-US" dirty="0"/>
        </a:p>
      </dgm:t>
    </dgm:pt>
    <dgm:pt modelId="{54C55E04-9E25-4FFA-8FC2-BC40A862E01E}" type="parTrans" cxnId="{2DB17A73-5614-422C-8647-6C977BBDC15C}">
      <dgm:prSet/>
      <dgm:spPr/>
      <dgm:t>
        <a:bodyPr/>
        <a:lstStyle/>
        <a:p>
          <a:endParaRPr lang="en-US"/>
        </a:p>
      </dgm:t>
    </dgm:pt>
    <dgm:pt modelId="{B1A457E1-BBDA-4D2D-9371-B06F9DD260FC}" type="sibTrans" cxnId="{2DB17A73-5614-422C-8647-6C977BBDC15C}">
      <dgm:prSet/>
      <dgm:spPr/>
      <dgm:t>
        <a:bodyPr/>
        <a:lstStyle/>
        <a:p>
          <a:endParaRPr lang="en-US"/>
        </a:p>
      </dgm:t>
    </dgm:pt>
    <dgm:pt modelId="{13E0110B-32A5-4FE1-9CDA-45C98693CBD5}">
      <dgm:prSet phldrT="[Text]"/>
      <dgm:spPr>
        <a:solidFill>
          <a:schemeClr val="tx1"/>
        </a:solidFill>
        <a:ln>
          <a:noFill/>
        </a:ln>
      </dgm:spPr>
      <dgm:t>
        <a:bodyPr/>
        <a:lstStyle/>
        <a:p>
          <a:r>
            <a:rPr lang="en-US" b="1" dirty="0" smtClean="0"/>
            <a:t>Examples</a:t>
          </a:r>
          <a:r>
            <a:rPr lang="en-US" dirty="0" smtClean="0"/>
            <a:t>: stream lower quality video, download low-res pictures, only retrieve mail headers.</a:t>
          </a:r>
          <a:endParaRPr lang="en-US" dirty="0"/>
        </a:p>
      </dgm:t>
    </dgm:pt>
    <dgm:pt modelId="{C3EDD892-97B4-485E-A113-387A130EBED5}" type="parTrans" cxnId="{1E206B01-34F7-4608-A8AA-AB8EB0233A0C}">
      <dgm:prSet/>
      <dgm:spPr/>
      <dgm:t>
        <a:bodyPr/>
        <a:lstStyle/>
        <a:p>
          <a:endParaRPr lang="en-US"/>
        </a:p>
      </dgm:t>
    </dgm:pt>
    <dgm:pt modelId="{FDC55D73-5F27-4D12-B4AE-607A5A322A8F}" type="sibTrans" cxnId="{1E206B01-34F7-4608-A8AA-AB8EB0233A0C}">
      <dgm:prSet/>
      <dgm:spPr/>
      <dgm:t>
        <a:bodyPr/>
        <a:lstStyle/>
        <a:p>
          <a:endParaRPr lang="en-US"/>
        </a:p>
      </dgm:t>
    </dgm:pt>
    <dgm:pt modelId="{EF8F2071-8F17-44BF-8076-24496303C637}">
      <dgm:prSet phldrT="[Text]"/>
      <dgm:spPr>
        <a:ln>
          <a:noFill/>
        </a:ln>
      </dgm:spPr>
      <dgm:t>
        <a:bodyPr/>
        <a:lstStyle/>
        <a:p>
          <a:r>
            <a:rPr lang="en-US" b="1" dirty="0" smtClean="0"/>
            <a:t>Normal</a:t>
          </a:r>
          <a:endParaRPr lang="en-US" dirty="0"/>
        </a:p>
      </dgm:t>
    </dgm:pt>
    <dgm:pt modelId="{2835E9C4-7E22-4FBB-B9AA-2DF924A915E9}" type="parTrans" cxnId="{46B052CE-1BD5-4112-9C2D-C0B8AE998DBF}">
      <dgm:prSet/>
      <dgm:spPr/>
      <dgm:t>
        <a:bodyPr/>
        <a:lstStyle/>
        <a:p>
          <a:endParaRPr lang="en-US"/>
        </a:p>
      </dgm:t>
    </dgm:pt>
    <dgm:pt modelId="{74BB71CF-3E3A-4154-A08B-CEA3950E4814}" type="sibTrans" cxnId="{46B052CE-1BD5-4112-9C2D-C0B8AE998DBF}">
      <dgm:prSet/>
      <dgm:spPr/>
      <dgm:t>
        <a:bodyPr/>
        <a:lstStyle/>
        <a:p>
          <a:endParaRPr lang="en-US"/>
        </a:p>
      </dgm:t>
    </dgm:pt>
    <dgm:pt modelId="{E515C2C8-6828-4E39-B476-0281C53B945C}">
      <dgm:prSet phldrT="[Text]"/>
      <dgm:spPr>
        <a:solidFill>
          <a:schemeClr val="tx1"/>
        </a:solidFill>
        <a:ln>
          <a:noFill/>
        </a:ln>
      </dgm:spPr>
      <dgm:t>
        <a:bodyPr/>
        <a:lstStyle/>
        <a:p>
          <a:r>
            <a:rPr lang="en-US" b="1" dirty="0" smtClean="0"/>
            <a:t>Behavior</a:t>
          </a:r>
          <a:r>
            <a:rPr lang="en-US" dirty="0" smtClean="0"/>
            <a:t>: No restrictions on data transfer.</a:t>
          </a:r>
          <a:endParaRPr lang="en-US" dirty="0"/>
        </a:p>
      </dgm:t>
    </dgm:pt>
    <dgm:pt modelId="{C781B1BD-9F00-49B7-BCC2-410CEF036735}" type="parTrans" cxnId="{E99EDCDE-14B1-4D8C-9152-E88797003D7F}">
      <dgm:prSet/>
      <dgm:spPr/>
      <dgm:t>
        <a:bodyPr/>
        <a:lstStyle/>
        <a:p>
          <a:endParaRPr lang="en-US"/>
        </a:p>
      </dgm:t>
    </dgm:pt>
    <dgm:pt modelId="{A683903D-7500-4EDE-990E-FE64066CF6B3}" type="sibTrans" cxnId="{E99EDCDE-14B1-4D8C-9152-E88797003D7F}">
      <dgm:prSet/>
      <dgm:spPr/>
      <dgm:t>
        <a:bodyPr/>
        <a:lstStyle/>
        <a:p>
          <a:endParaRPr lang="en-US"/>
        </a:p>
      </dgm:t>
    </dgm:pt>
    <dgm:pt modelId="{DFE08EB1-6BD8-4025-BEA5-A31FB1151B8F}">
      <dgm:prSet phldrT="[Text]"/>
      <dgm:spPr>
        <a:solidFill>
          <a:schemeClr val="tx1"/>
        </a:solidFill>
        <a:ln>
          <a:noFill/>
        </a:ln>
      </dgm:spPr>
      <dgm:t>
        <a:bodyPr/>
        <a:lstStyle/>
        <a:p>
          <a:r>
            <a:rPr lang="en-US" b="1" dirty="0" smtClean="0"/>
            <a:t>Behavior</a:t>
          </a:r>
          <a:r>
            <a:rPr lang="en-US" dirty="0" smtClean="0"/>
            <a:t>: Transfer “less” data. Provide user override option.</a:t>
          </a:r>
          <a:endParaRPr lang="en-US" dirty="0"/>
        </a:p>
      </dgm:t>
    </dgm:pt>
    <dgm:pt modelId="{B3460A45-3F9D-41B2-AF1B-C4E332404E7F}" type="parTrans" cxnId="{9E7C32C3-2198-4A8D-9703-8D04674FB599}">
      <dgm:prSet/>
      <dgm:spPr/>
      <dgm:t>
        <a:bodyPr/>
        <a:lstStyle/>
        <a:p>
          <a:endParaRPr lang="en-US"/>
        </a:p>
      </dgm:t>
    </dgm:pt>
    <dgm:pt modelId="{6DDF5D4C-5B46-4819-BF0F-AB6782CDF6B4}" type="sibTrans" cxnId="{9E7C32C3-2198-4A8D-9703-8D04674FB599}">
      <dgm:prSet/>
      <dgm:spPr/>
      <dgm:t>
        <a:bodyPr/>
        <a:lstStyle/>
        <a:p>
          <a:endParaRPr lang="en-US"/>
        </a:p>
      </dgm:t>
    </dgm:pt>
    <dgm:pt modelId="{12704FBF-EB01-4CB2-89CE-6897F1CCA06A}">
      <dgm:prSet phldrT="[Text]"/>
      <dgm:spPr>
        <a:solidFill>
          <a:schemeClr val="tx1"/>
        </a:solidFill>
        <a:ln>
          <a:noFill/>
        </a:ln>
      </dgm:spPr>
      <dgm:t>
        <a:bodyPr/>
        <a:lstStyle/>
        <a:p>
          <a:r>
            <a:rPr lang="en-US" dirty="0" smtClean="0"/>
            <a:t>unrestricted</a:t>
          </a:r>
          <a:endParaRPr lang="en-US" dirty="0"/>
        </a:p>
      </dgm:t>
    </dgm:pt>
    <dgm:pt modelId="{0534D27E-B670-4445-86B3-AC698F58847A}" type="parTrans" cxnId="{FB3BE0B6-4AE2-4F4C-82FB-BAB8F97F1A83}">
      <dgm:prSet/>
      <dgm:spPr/>
      <dgm:t>
        <a:bodyPr/>
        <a:lstStyle/>
        <a:p>
          <a:endParaRPr lang="en-US"/>
        </a:p>
      </dgm:t>
    </dgm:pt>
    <dgm:pt modelId="{8B00BB43-D92C-47CE-BC06-8CBA84E8F093}" type="sibTrans" cxnId="{FB3BE0B6-4AE2-4F4C-82FB-BAB8F97F1A83}">
      <dgm:prSet/>
      <dgm:spPr/>
      <dgm:t>
        <a:bodyPr/>
        <a:lstStyle/>
        <a:p>
          <a:endParaRPr lang="en-US"/>
        </a:p>
      </dgm:t>
    </dgm:pt>
    <dgm:pt modelId="{1CED3FAA-DB8E-4901-B144-425C839AC377}">
      <dgm:prSet phldrT="[Text]"/>
      <dgm:spPr>
        <a:solidFill>
          <a:schemeClr val="tx1"/>
        </a:solidFill>
        <a:ln>
          <a:noFill/>
        </a:ln>
      </dgm:spPr>
      <dgm:t>
        <a:bodyPr/>
        <a:lstStyle/>
        <a:p>
          <a:r>
            <a:rPr lang="en-US" dirty="0" smtClean="0"/>
            <a:t>unknown</a:t>
          </a:r>
          <a:endParaRPr lang="en-US" dirty="0"/>
        </a:p>
      </dgm:t>
    </dgm:pt>
    <dgm:pt modelId="{89CCDB78-DDDA-4AAD-AE56-FFD1CD85E1BD}" type="parTrans" cxnId="{02693056-6848-4402-A658-6265D42A0CF5}">
      <dgm:prSet/>
      <dgm:spPr/>
      <dgm:t>
        <a:bodyPr/>
        <a:lstStyle/>
        <a:p>
          <a:endParaRPr lang="en-US"/>
        </a:p>
      </dgm:t>
    </dgm:pt>
    <dgm:pt modelId="{9E64F623-127B-4DB0-95C0-15E617772793}" type="sibTrans" cxnId="{02693056-6848-4402-A658-6265D42A0CF5}">
      <dgm:prSet/>
      <dgm:spPr/>
      <dgm:t>
        <a:bodyPr/>
        <a:lstStyle/>
        <a:p>
          <a:endParaRPr lang="en-US"/>
        </a:p>
      </dgm:t>
    </dgm:pt>
    <dgm:pt modelId="{AAAB9B61-6798-4199-AFCA-6E82FA189E76}">
      <dgm:prSet phldrT="[Text]"/>
      <dgm:spPr>
        <a:solidFill>
          <a:schemeClr val="tx1"/>
        </a:solidFill>
        <a:ln>
          <a:noFill/>
        </a:ln>
      </dgm:spPr>
      <dgm:t>
        <a:bodyPr/>
        <a:lstStyle/>
        <a:p>
          <a:r>
            <a:rPr lang="en-US" dirty="0" smtClean="0"/>
            <a:t>fixed</a:t>
          </a:r>
          <a:endParaRPr lang="en-US" dirty="0"/>
        </a:p>
      </dgm:t>
    </dgm:pt>
    <dgm:pt modelId="{D72FB30D-11F9-4AC1-A50D-160ACB264D96}" type="parTrans" cxnId="{C58EF38F-1E5A-4860-B02C-CE89838C96D9}">
      <dgm:prSet/>
      <dgm:spPr/>
      <dgm:t>
        <a:bodyPr/>
        <a:lstStyle/>
        <a:p>
          <a:endParaRPr lang="en-US"/>
        </a:p>
      </dgm:t>
    </dgm:pt>
    <dgm:pt modelId="{DD61AA1B-FCA6-4853-8347-D7F4205799B5}" type="sibTrans" cxnId="{C58EF38F-1E5A-4860-B02C-CE89838C96D9}">
      <dgm:prSet/>
      <dgm:spPr/>
      <dgm:t>
        <a:bodyPr/>
        <a:lstStyle/>
        <a:p>
          <a:endParaRPr lang="en-US"/>
        </a:p>
      </dgm:t>
    </dgm:pt>
    <dgm:pt modelId="{8E66DE6A-91AC-4048-8A79-971F49532D13}">
      <dgm:prSet phldrT="[Text]"/>
      <dgm:spPr>
        <a:solidFill>
          <a:schemeClr val="tx1"/>
        </a:solidFill>
        <a:ln>
          <a:noFill/>
        </a:ln>
      </dgm:spPr>
      <dgm:t>
        <a:bodyPr/>
        <a:lstStyle/>
        <a:p>
          <a:r>
            <a:rPr lang="en-US" dirty="0" smtClean="0"/>
            <a:t>variable</a:t>
          </a:r>
          <a:endParaRPr lang="en-US" dirty="0"/>
        </a:p>
      </dgm:t>
    </dgm:pt>
    <dgm:pt modelId="{5CD430C8-2FBC-4089-9466-72BE705C0E8B}" type="parTrans" cxnId="{C452BE5A-FBD5-49EA-9401-245726D9A3F9}">
      <dgm:prSet/>
      <dgm:spPr/>
      <dgm:t>
        <a:bodyPr/>
        <a:lstStyle/>
        <a:p>
          <a:endParaRPr lang="en-US"/>
        </a:p>
      </dgm:t>
    </dgm:pt>
    <dgm:pt modelId="{847E7E5A-EA79-4936-BBC8-185E4F4B40ED}" type="sibTrans" cxnId="{C452BE5A-FBD5-49EA-9401-245726D9A3F9}">
      <dgm:prSet/>
      <dgm:spPr/>
      <dgm:t>
        <a:bodyPr/>
        <a:lstStyle/>
        <a:p>
          <a:endParaRPr lang="en-US"/>
        </a:p>
      </dgm:t>
    </dgm:pt>
    <dgm:pt modelId="{841C2D7F-74F3-45B7-8B21-8E6B99D90FA8}">
      <dgm:prSet phldrT="[Text]"/>
      <dgm:spPr>
        <a:ln>
          <a:noFill/>
        </a:ln>
      </dgm:spPr>
      <dgm:t>
        <a:bodyPr/>
        <a:lstStyle/>
        <a:p>
          <a:r>
            <a:rPr lang="en-US" b="1" dirty="0" smtClean="0"/>
            <a:t>Opt-In</a:t>
          </a:r>
          <a:endParaRPr lang="en-US" dirty="0"/>
        </a:p>
      </dgm:t>
    </dgm:pt>
    <dgm:pt modelId="{E025677F-02A8-4618-9C97-86DA0A542458}" type="parTrans" cxnId="{E0CC4DD6-0CF3-4A67-9859-2BAA746DE7E9}">
      <dgm:prSet/>
      <dgm:spPr/>
      <dgm:t>
        <a:bodyPr/>
        <a:lstStyle/>
        <a:p>
          <a:endParaRPr lang="en-US"/>
        </a:p>
      </dgm:t>
    </dgm:pt>
    <dgm:pt modelId="{6873BC44-6BED-4EFF-BB3A-09564B532D79}" type="sibTrans" cxnId="{E0CC4DD6-0CF3-4A67-9859-2BAA746DE7E9}">
      <dgm:prSet/>
      <dgm:spPr/>
      <dgm:t>
        <a:bodyPr/>
        <a:lstStyle/>
        <a:p>
          <a:endParaRPr lang="en-US"/>
        </a:p>
      </dgm:t>
    </dgm:pt>
    <dgm:pt modelId="{E2DCE41E-F2AB-4EFA-B8EC-A40535415D10}">
      <dgm:prSet phldrT="[Text]"/>
      <dgm:spPr>
        <a:solidFill>
          <a:schemeClr val="tx1"/>
        </a:solidFill>
        <a:ln>
          <a:noFill/>
        </a:ln>
      </dgm:spPr>
      <dgm:t>
        <a:bodyPr/>
        <a:lstStyle/>
        <a:p>
          <a:r>
            <a:rPr lang="en-US" b="1" dirty="0" smtClean="0"/>
            <a:t>Network state</a:t>
          </a:r>
          <a:r>
            <a:rPr lang="en-US" dirty="0" smtClean="0"/>
            <a:t>:</a:t>
          </a:r>
          <a:endParaRPr lang="en-US" dirty="0"/>
        </a:p>
      </dgm:t>
    </dgm:pt>
    <dgm:pt modelId="{9B27062C-CE32-4458-9122-035161D82732}" type="parTrans" cxnId="{1F4D9A4A-215C-4356-B432-432FFEFB5021}">
      <dgm:prSet/>
      <dgm:spPr/>
      <dgm:t>
        <a:bodyPr/>
        <a:lstStyle/>
        <a:p>
          <a:endParaRPr lang="en-US"/>
        </a:p>
      </dgm:t>
    </dgm:pt>
    <dgm:pt modelId="{12AECA28-7054-41F0-9FFA-1EE448BFA9DC}" type="sibTrans" cxnId="{1F4D9A4A-215C-4356-B432-432FFEFB5021}">
      <dgm:prSet/>
      <dgm:spPr/>
      <dgm:t>
        <a:bodyPr/>
        <a:lstStyle/>
        <a:p>
          <a:endParaRPr lang="en-US"/>
        </a:p>
      </dgm:t>
    </dgm:pt>
    <dgm:pt modelId="{2B99C481-A9C8-41B6-B37F-BAB3245EB0A6}">
      <dgm:prSet phldrT="[Text]"/>
      <dgm:spPr>
        <a:solidFill>
          <a:schemeClr val="tx1"/>
        </a:solidFill>
        <a:ln>
          <a:noFill/>
        </a:ln>
      </dgm:spPr>
      <dgm:t>
        <a:bodyPr/>
        <a:lstStyle/>
        <a:p>
          <a:r>
            <a:rPr lang="en-US" dirty="0" smtClean="0"/>
            <a:t>roaming</a:t>
          </a:r>
          <a:endParaRPr lang="en-US" dirty="0"/>
        </a:p>
      </dgm:t>
    </dgm:pt>
    <dgm:pt modelId="{2EC56E85-C659-4637-9552-69C65154D8CA}" type="parTrans" cxnId="{9572113A-2962-498B-A14A-73445D4AC1D4}">
      <dgm:prSet/>
      <dgm:spPr/>
      <dgm:t>
        <a:bodyPr/>
        <a:lstStyle/>
        <a:p>
          <a:endParaRPr lang="en-US"/>
        </a:p>
      </dgm:t>
    </dgm:pt>
    <dgm:pt modelId="{F28B7F28-46C4-4473-98FB-CE59B2B2A70F}" type="sibTrans" cxnId="{9572113A-2962-498B-A14A-73445D4AC1D4}">
      <dgm:prSet/>
      <dgm:spPr/>
      <dgm:t>
        <a:bodyPr/>
        <a:lstStyle/>
        <a:p>
          <a:endParaRPr lang="en-US"/>
        </a:p>
      </dgm:t>
    </dgm:pt>
    <dgm:pt modelId="{83016DAA-A1C6-4851-B7FF-2411F48FFF13}">
      <dgm:prSet phldrT="[Text]"/>
      <dgm:spPr>
        <a:solidFill>
          <a:schemeClr val="tx1"/>
        </a:solidFill>
        <a:ln>
          <a:noFill/>
        </a:ln>
      </dgm:spPr>
      <dgm:t>
        <a:bodyPr/>
        <a:lstStyle/>
        <a:p>
          <a:r>
            <a:rPr lang="en-US" dirty="0" err="1" smtClean="0"/>
            <a:t>overDataLimit</a:t>
          </a:r>
          <a:endParaRPr lang="en-US" dirty="0"/>
        </a:p>
      </dgm:t>
    </dgm:pt>
    <dgm:pt modelId="{4F5EF62B-89D7-46F0-8CC5-56E79057AD1F}" type="parTrans" cxnId="{CA2EAA87-B09F-4D74-A41D-E3E67CCA4472}">
      <dgm:prSet/>
      <dgm:spPr/>
      <dgm:t>
        <a:bodyPr/>
        <a:lstStyle/>
        <a:p>
          <a:endParaRPr lang="en-US"/>
        </a:p>
      </dgm:t>
    </dgm:pt>
    <dgm:pt modelId="{086B82DE-9C8C-4CC5-AB6D-7EAF165B1C31}" type="sibTrans" cxnId="{CA2EAA87-B09F-4D74-A41D-E3E67CCA4472}">
      <dgm:prSet/>
      <dgm:spPr/>
      <dgm:t>
        <a:bodyPr/>
        <a:lstStyle/>
        <a:p>
          <a:endParaRPr lang="en-US"/>
        </a:p>
      </dgm:t>
    </dgm:pt>
    <dgm:pt modelId="{34443E9E-5A14-4DF7-9BA3-D77C546FB475}">
      <dgm:prSet phldrT="[Text]"/>
      <dgm:spPr>
        <a:solidFill>
          <a:schemeClr val="tx1"/>
        </a:solidFill>
        <a:ln>
          <a:noFill/>
        </a:ln>
      </dgm:spPr>
      <dgm:t>
        <a:bodyPr/>
        <a:lstStyle/>
        <a:p>
          <a:r>
            <a:rPr lang="en-US" b="1" dirty="0" smtClean="0"/>
            <a:t>Behavior</a:t>
          </a:r>
          <a:r>
            <a:rPr lang="en-US" dirty="0" smtClean="0"/>
            <a:t>: Transfer no data. Prompt user to override.</a:t>
          </a:r>
          <a:endParaRPr lang="en-US" dirty="0"/>
        </a:p>
      </dgm:t>
    </dgm:pt>
    <dgm:pt modelId="{1180EEE3-6B7A-4646-A941-84ED2E07A9F2}" type="parTrans" cxnId="{D58FE88F-631D-48B0-BFD8-6CF16015B5EC}">
      <dgm:prSet/>
      <dgm:spPr/>
      <dgm:t>
        <a:bodyPr/>
        <a:lstStyle/>
        <a:p>
          <a:endParaRPr lang="en-US"/>
        </a:p>
      </dgm:t>
    </dgm:pt>
    <dgm:pt modelId="{61F44B9B-B95C-4A81-9905-39FCBB7DB73F}" type="sibTrans" cxnId="{D58FE88F-631D-48B0-BFD8-6CF16015B5EC}">
      <dgm:prSet/>
      <dgm:spPr/>
      <dgm:t>
        <a:bodyPr/>
        <a:lstStyle/>
        <a:p>
          <a:endParaRPr lang="en-US"/>
        </a:p>
      </dgm:t>
    </dgm:pt>
    <dgm:pt modelId="{7C9DACD8-E58D-4209-8E18-C7EA1B077E61}">
      <dgm:prSet phldrT="[Text]"/>
      <dgm:spPr>
        <a:solidFill>
          <a:schemeClr val="tx1"/>
        </a:solidFill>
        <a:ln>
          <a:noFill/>
        </a:ln>
      </dgm:spPr>
      <dgm:t>
        <a:bodyPr/>
        <a:lstStyle/>
        <a:p>
          <a:r>
            <a:rPr lang="en-US" b="1" dirty="0" smtClean="0"/>
            <a:t>Examples</a:t>
          </a:r>
          <a:r>
            <a:rPr lang="en-US" dirty="0" smtClean="0"/>
            <a:t>: no mail retrieved, video stops, can’t get weather info by default.</a:t>
          </a:r>
          <a:endParaRPr lang="en-US" dirty="0"/>
        </a:p>
      </dgm:t>
    </dgm:pt>
    <dgm:pt modelId="{09CBC791-C4F0-4E30-A5B3-93FBD01937A7}" type="parTrans" cxnId="{AB2AD456-057B-49B4-B8BE-0E768E75ED79}">
      <dgm:prSet/>
      <dgm:spPr/>
      <dgm:t>
        <a:bodyPr/>
        <a:lstStyle/>
        <a:p>
          <a:endParaRPr lang="en-US"/>
        </a:p>
      </dgm:t>
    </dgm:pt>
    <dgm:pt modelId="{8E8E2735-EAFC-49B6-9DD1-A4EA1A1B224D}" type="sibTrans" cxnId="{AB2AD456-057B-49B4-B8BE-0E768E75ED79}">
      <dgm:prSet/>
      <dgm:spPr/>
      <dgm:t>
        <a:bodyPr/>
        <a:lstStyle/>
        <a:p>
          <a:endParaRPr lang="en-US"/>
        </a:p>
      </dgm:t>
    </dgm:pt>
    <dgm:pt modelId="{58199212-50BA-40A4-8343-13E2811C47D6}" type="pres">
      <dgm:prSet presAssocID="{4CB1A81E-B38C-4CB6-BC29-B9A5DD4002CF}" presName="Name0" presStyleCnt="0">
        <dgm:presLayoutVars>
          <dgm:dir/>
          <dgm:animLvl val="lvl"/>
          <dgm:resizeHandles val="exact"/>
        </dgm:presLayoutVars>
      </dgm:prSet>
      <dgm:spPr/>
      <dgm:t>
        <a:bodyPr/>
        <a:lstStyle/>
        <a:p>
          <a:endParaRPr lang="en-US"/>
        </a:p>
      </dgm:t>
    </dgm:pt>
    <dgm:pt modelId="{87107A39-63BB-4FE9-9645-A5DF30C8BF82}" type="pres">
      <dgm:prSet presAssocID="{EF8F2071-8F17-44BF-8076-24496303C637}" presName="composite" presStyleCnt="0"/>
      <dgm:spPr/>
    </dgm:pt>
    <dgm:pt modelId="{23EA7FCA-F5C2-4A3A-9CDE-40A6056C9D76}" type="pres">
      <dgm:prSet presAssocID="{EF8F2071-8F17-44BF-8076-24496303C637}" presName="parTx" presStyleLbl="alignNode1" presStyleIdx="0" presStyleCnt="3">
        <dgm:presLayoutVars>
          <dgm:chMax val="0"/>
          <dgm:chPref val="0"/>
          <dgm:bulletEnabled val="1"/>
        </dgm:presLayoutVars>
      </dgm:prSet>
      <dgm:spPr/>
      <dgm:t>
        <a:bodyPr/>
        <a:lstStyle/>
        <a:p>
          <a:endParaRPr lang="en-US"/>
        </a:p>
      </dgm:t>
    </dgm:pt>
    <dgm:pt modelId="{46D565A8-F207-4C2F-B639-72DDDAFF2914}" type="pres">
      <dgm:prSet presAssocID="{EF8F2071-8F17-44BF-8076-24496303C637}" presName="desTx" presStyleLbl="alignAccFollowNode1" presStyleIdx="0" presStyleCnt="3">
        <dgm:presLayoutVars>
          <dgm:bulletEnabled val="1"/>
        </dgm:presLayoutVars>
      </dgm:prSet>
      <dgm:spPr/>
      <dgm:t>
        <a:bodyPr/>
        <a:lstStyle/>
        <a:p>
          <a:endParaRPr lang="en-US"/>
        </a:p>
      </dgm:t>
    </dgm:pt>
    <dgm:pt modelId="{8D118092-19FE-426D-89F2-8CEDA359F88D}" type="pres">
      <dgm:prSet presAssocID="{74BB71CF-3E3A-4154-A08B-CEA3950E4814}" presName="space" presStyleCnt="0"/>
      <dgm:spPr/>
    </dgm:pt>
    <dgm:pt modelId="{8B1381AB-5F60-4595-AE24-AF7CEF439FC2}" type="pres">
      <dgm:prSet presAssocID="{0950971B-7FE3-4FEB-B582-970924A03467}" presName="composite" presStyleCnt="0"/>
      <dgm:spPr/>
    </dgm:pt>
    <dgm:pt modelId="{E57260DF-2C83-4BF1-AAC1-C266BBA9E75C}" type="pres">
      <dgm:prSet presAssocID="{0950971B-7FE3-4FEB-B582-970924A03467}" presName="parTx" presStyleLbl="alignNode1" presStyleIdx="1" presStyleCnt="3">
        <dgm:presLayoutVars>
          <dgm:chMax val="0"/>
          <dgm:chPref val="0"/>
          <dgm:bulletEnabled val="1"/>
        </dgm:presLayoutVars>
      </dgm:prSet>
      <dgm:spPr/>
      <dgm:t>
        <a:bodyPr/>
        <a:lstStyle/>
        <a:p>
          <a:endParaRPr lang="en-US"/>
        </a:p>
      </dgm:t>
    </dgm:pt>
    <dgm:pt modelId="{F881992B-9B53-49CA-89C6-A3A085EFD618}" type="pres">
      <dgm:prSet presAssocID="{0950971B-7FE3-4FEB-B582-970924A03467}" presName="desTx" presStyleLbl="alignAccFollowNode1" presStyleIdx="1" presStyleCnt="3">
        <dgm:presLayoutVars>
          <dgm:bulletEnabled val="1"/>
        </dgm:presLayoutVars>
      </dgm:prSet>
      <dgm:spPr/>
      <dgm:t>
        <a:bodyPr/>
        <a:lstStyle/>
        <a:p>
          <a:endParaRPr lang="en-US"/>
        </a:p>
      </dgm:t>
    </dgm:pt>
    <dgm:pt modelId="{C7658908-E54E-4707-AF32-E17553A021F5}" type="pres">
      <dgm:prSet presAssocID="{3A988F4A-11D7-42E7-9E2F-DD10ECC4E770}" presName="space" presStyleCnt="0"/>
      <dgm:spPr/>
    </dgm:pt>
    <dgm:pt modelId="{5DD7EE42-FE08-4440-879B-53530742ACBE}" type="pres">
      <dgm:prSet presAssocID="{841C2D7F-74F3-45B7-8B21-8E6B99D90FA8}" presName="composite" presStyleCnt="0"/>
      <dgm:spPr/>
    </dgm:pt>
    <dgm:pt modelId="{F07552D0-0FC0-4507-A1FF-4BD6B05A1B41}" type="pres">
      <dgm:prSet presAssocID="{841C2D7F-74F3-45B7-8B21-8E6B99D90FA8}" presName="parTx" presStyleLbl="alignNode1" presStyleIdx="2" presStyleCnt="3">
        <dgm:presLayoutVars>
          <dgm:chMax val="0"/>
          <dgm:chPref val="0"/>
          <dgm:bulletEnabled val="1"/>
        </dgm:presLayoutVars>
      </dgm:prSet>
      <dgm:spPr/>
      <dgm:t>
        <a:bodyPr/>
        <a:lstStyle/>
        <a:p>
          <a:endParaRPr lang="en-US"/>
        </a:p>
      </dgm:t>
    </dgm:pt>
    <dgm:pt modelId="{96982405-38A2-4EF2-BF7A-EF78EC1F8E37}" type="pres">
      <dgm:prSet presAssocID="{841C2D7F-74F3-45B7-8B21-8E6B99D90FA8}" presName="desTx" presStyleLbl="alignAccFollowNode1" presStyleIdx="2" presStyleCnt="3">
        <dgm:presLayoutVars>
          <dgm:bulletEnabled val="1"/>
        </dgm:presLayoutVars>
      </dgm:prSet>
      <dgm:spPr/>
      <dgm:t>
        <a:bodyPr/>
        <a:lstStyle/>
        <a:p>
          <a:endParaRPr lang="en-US"/>
        </a:p>
      </dgm:t>
    </dgm:pt>
  </dgm:ptLst>
  <dgm:cxnLst>
    <dgm:cxn modelId="{AB2AD456-057B-49B4-B8BE-0E768E75ED79}" srcId="{841C2D7F-74F3-45B7-8B21-8E6B99D90FA8}" destId="{7C9DACD8-E58D-4209-8E18-C7EA1B077E61}" srcOrd="2" destOrd="0" parTransId="{09CBC791-C4F0-4E30-A5B3-93FBD01937A7}" sibTransId="{8E8E2735-EAFC-49B6-9DD1-A4EA1A1B224D}"/>
    <dgm:cxn modelId="{420988F4-7CA1-431D-9B99-58FC5122F3D7}" type="presOf" srcId="{34443E9E-5A14-4DF7-9BA3-D77C546FB475}" destId="{96982405-38A2-4EF2-BF7A-EF78EC1F8E37}" srcOrd="0" destOrd="3" presId="urn:microsoft.com/office/officeart/2005/8/layout/hList1"/>
    <dgm:cxn modelId="{AF59D064-D147-4D72-BB3A-B9CCA9452C4B}" type="presOf" srcId="{E2DCE41E-F2AB-4EFA-B8EC-A40535415D10}" destId="{96982405-38A2-4EF2-BF7A-EF78EC1F8E37}" srcOrd="0" destOrd="0" presId="urn:microsoft.com/office/officeart/2005/8/layout/hList1"/>
    <dgm:cxn modelId="{C58EF38F-1E5A-4860-B02C-CE89838C96D9}" srcId="{5963259C-85C9-4929-81FC-3D11E14A1DF9}" destId="{AAAB9B61-6798-4199-AFCA-6E82FA189E76}" srcOrd="0" destOrd="0" parTransId="{D72FB30D-11F9-4AC1-A50D-160ACB264D96}" sibTransId="{DD61AA1B-FCA6-4853-8347-D7F4205799B5}"/>
    <dgm:cxn modelId="{305C3B5C-640F-4DE5-9E44-5CB7F63F9DDA}" srcId="{4CB1A81E-B38C-4CB6-BC29-B9A5DD4002CF}" destId="{0950971B-7FE3-4FEB-B582-970924A03467}" srcOrd="1" destOrd="0" parTransId="{12DACFC4-5291-483B-9E39-62D652893E99}" sibTransId="{3A988F4A-11D7-42E7-9E2F-DD10ECC4E770}"/>
    <dgm:cxn modelId="{3AE82263-4F41-4DDE-9D41-8B704767C517}" type="presOf" srcId="{7C9DACD8-E58D-4209-8E18-C7EA1B077E61}" destId="{96982405-38A2-4EF2-BF7A-EF78EC1F8E37}" srcOrd="0" destOrd="4" presId="urn:microsoft.com/office/officeart/2005/8/layout/hList1"/>
    <dgm:cxn modelId="{46B052CE-1BD5-4112-9C2D-C0B8AE998DBF}" srcId="{4CB1A81E-B38C-4CB6-BC29-B9A5DD4002CF}" destId="{EF8F2071-8F17-44BF-8076-24496303C637}" srcOrd="0" destOrd="0" parTransId="{2835E9C4-7E22-4FBB-B9AA-2DF924A915E9}" sibTransId="{74BB71CF-3E3A-4154-A08B-CEA3950E4814}"/>
    <dgm:cxn modelId="{E633CD8E-65E7-43CB-8465-BC57B68473C6}" type="presOf" srcId="{E3F6DE24-8906-4AEA-B4EE-869B8E5535D4}" destId="{46D565A8-F207-4C2F-B639-72DDDAFF2914}" srcOrd="0" destOrd="4" presId="urn:microsoft.com/office/officeart/2005/8/layout/hList1"/>
    <dgm:cxn modelId="{4EABA063-9327-4088-B359-3B8ACFDD9C4A}" type="presOf" srcId="{DFE08EB1-6BD8-4025-BEA5-A31FB1151B8F}" destId="{F881992B-9B53-49CA-89C6-A3A085EFD618}" srcOrd="0" destOrd="3" presId="urn:microsoft.com/office/officeart/2005/8/layout/hList1"/>
    <dgm:cxn modelId="{E0CC4DD6-0CF3-4A67-9859-2BAA746DE7E9}" srcId="{4CB1A81E-B38C-4CB6-BC29-B9A5DD4002CF}" destId="{841C2D7F-74F3-45B7-8B21-8E6B99D90FA8}" srcOrd="2" destOrd="0" parTransId="{E025677F-02A8-4618-9C97-86DA0A542458}" sibTransId="{6873BC44-6BED-4EFF-BB3A-09564B532D79}"/>
    <dgm:cxn modelId="{DAB8B6E4-5854-4A0E-A730-ECEF554F115B}" type="presOf" srcId="{83016DAA-A1C6-4851-B7FF-2411F48FFF13}" destId="{96982405-38A2-4EF2-BF7A-EF78EC1F8E37}" srcOrd="0" destOrd="2" presId="urn:microsoft.com/office/officeart/2005/8/layout/hList1"/>
    <dgm:cxn modelId="{9E7C32C3-2198-4A8D-9703-8D04674FB599}" srcId="{0950971B-7FE3-4FEB-B582-970924A03467}" destId="{DFE08EB1-6BD8-4025-BEA5-A31FB1151B8F}" srcOrd="1" destOrd="0" parTransId="{B3460A45-3F9D-41B2-AF1B-C4E332404E7F}" sibTransId="{6DDF5D4C-5B46-4819-BF0F-AB6782CDF6B4}"/>
    <dgm:cxn modelId="{02693056-6848-4402-A658-6265D42A0CF5}" srcId="{D2006C5A-0A31-4A25-AA45-4D8B0684BE8E}" destId="{1CED3FAA-DB8E-4901-B144-425C839AC377}" srcOrd="1" destOrd="0" parTransId="{89CCDB78-DDDA-4AAD-AE56-FFD1CD85E1BD}" sibTransId="{9E64F623-127B-4DB0-95C0-15E617772793}"/>
    <dgm:cxn modelId="{E467EF48-01EE-468A-A357-9E35DCCD304D}" srcId="{EF8F2071-8F17-44BF-8076-24496303C637}" destId="{D2006C5A-0A31-4A25-AA45-4D8B0684BE8E}" srcOrd="0" destOrd="0" parTransId="{25DFA7EF-D35E-49A5-8662-5372849BE09B}" sibTransId="{7B6C1FDB-1576-4B16-8F9D-C371DF66D40F}"/>
    <dgm:cxn modelId="{E99EDCDE-14B1-4D8C-9152-E88797003D7F}" srcId="{EF8F2071-8F17-44BF-8076-24496303C637}" destId="{E515C2C8-6828-4E39-B476-0281C53B945C}" srcOrd="1" destOrd="0" parTransId="{C781B1BD-9F00-49B7-BCC2-410CEF036735}" sibTransId="{A683903D-7500-4EDE-990E-FE64066CF6B3}"/>
    <dgm:cxn modelId="{4F2BA788-A6DE-4322-BBA3-3C10DC9D6165}" type="presOf" srcId="{AAAB9B61-6798-4199-AFCA-6E82FA189E76}" destId="{F881992B-9B53-49CA-89C6-A3A085EFD618}" srcOrd="0" destOrd="1" presId="urn:microsoft.com/office/officeart/2005/8/layout/hList1"/>
    <dgm:cxn modelId="{F385AAAB-141A-4F15-AD80-4BB54E212DA5}" type="presOf" srcId="{0950971B-7FE3-4FEB-B582-970924A03467}" destId="{E57260DF-2C83-4BF1-AAC1-C266BBA9E75C}" srcOrd="0" destOrd="0" presId="urn:microsoft.com/office/officeart/2005/8/layout/hList1"/>
    <dgm:cxn modelId="{359F407A-592B-4B60-B836-C6A76AD27B8C}" type="presOf" srcId="{D2006C5A-0A31-4A25-AA45-4D8B0684BE8E}" destId="{46D565A8-F207-4C2F-B639-72DDDAFF2914}" srcOrd="0" destOrd="0" presId="urn:microsoft.com/office/officeart/2005/8/layout/hList1"/>
    <dgm:cxn modelId="{CE95C103-347E-4CEE-AD73-47D1792DDD53}" type="presOf" srcId="{5963259C-85C9-4929-81FC-3D11E14A1DF9}" destId="{F881992B-9B53-49CA-89C6-A3A085EFD618}" srcOrd="0" destOrd="0" presId="urn:microsoft.com/office/officeart/2005/8/layout/hList1"/>
    <dgm:cxn modelId="{ED060106-04CE-41A4-8B16-14469BD25B56}" type="presOf" srcId="{4CB1A81E-B38C-4CB6-BC29-B9A5DD4002CF}" destId="{58199212-50BA-40A4-8343-13E2811C47D6}" srcOrd="0" destOrd="0" presId="urn:microsoft.com/office/officeart/2005/8/layout/hList1"/>
    <dgm:cxn modelId="{D58FE88F-631D-48B0-BFD8-6CF16015B5EC}" srcId="{841C2D7F-74F3-45B7-8B21-8E6B99D90FA8}" destId="{34443E9E-5A14-4DF7-9BA3-D77C546FB475}" srcOrd="1" destOrd="0" parTransId="{1180EEE3-6B7A-4646-A941-84ED2E07A9F2}" sibTransId="{61F44B9B-B95C-4A81-9905-39FCBB7DB73F}"/>
    <dgm:cxn modelId="{0582ABF7-6844-4EFB-AF91-9C3E37D1A029}" type="presOf" srcId="{EF8F2071-8F17-44BF-8076-24496303C637}" destId="{23EA7FCA-F5C2-4A3A-9CDE-40A6056C9D76}" srcOrd="0" destOrd="0" presId="urn:microsoft.com/office/officeart/2005/8/layout/hList1"/>
    <dgm:cxn modelId="{DEB013A7-8970-4F49-8AF5-BEDDE547C9C1}" type="presOf" srcId="{1CED3FAA-DB8E-4901-B144-425C839AC377}" destId="{46D565A8-F207-4C2F-B639-72DDDAFF2914}" srcOrd="0" destOrd="2" presId="urn:microsoft.com/office/officeart/2005/8/layout/hList1"/>
    <dgm:cxn modelId="{9572113A-2962-498B-A14A-73445D4AC1D4}" srcId="{E2DCE41E-F2AB-4EFA-B8EC-A40535415D10}" destId="{2B99C481-A9C8-41B6-B37F-BAB3245EB0A6}" srcOrd="0" destOrd="0" parTransId="{2EC56E85-C659-4637-9552-69C65154D8CA}" sibTransId="{F28B7F28-46C4-4473-98FB-CE59B2B2A70F}"/>
    <dgm:cxn modelId="{1E206B01-34F7-4608-A8AA-AB8EB0233A0C}" srcId="{0950971B-7FE3-4FEB-B582-970924A03467}" destId="{13E0110B-32A5-4FE1-9CDA-45C98693CBD5}" srcOrd="2" destOrd="0" parTransId="{C3EDD892-97B4-485E-A113-387A130EBED5}" sibTransId="{FDC55D73-5F27-4D12-B4AE-607A5A322A8F}"/>
    <dgm:cxn modelId="{77351E94-0B42-40BC-9E8F-765A9FE96DE5}" type="presOf" srcId="{2B99C481-A9C8-41B6-B37F-BAB3245EB0A6}" destId="{96982405-38A2-4EF2-BF7A-EF78EC1F8E37}" srcOrd="0" destOrd="1" presId="urn:microsoft.com/office/officeart/2005/8/layout/hList1"/>
    <dgm:cxn modelId="{2DB17A73-5614-422C-8647-6C977BBDC15C}" srcId="{0950971B-7FE3-4FEB-B582-970924A03467}" destId="{5963259C-85C9-4929-81FC-3D11E14A1DF9}" srcOrd="0" destOrd="0" parTransId="{54C55E04-9E25-4FFA-8FC2-BC40A862E01E}" sibTransId="{B1A457E1-BBDA-4D2D-9371-B06F9DD260FC}"/>
    <dgm:cxn modelId="{FB3BE0B6-4AE2-4F4C-82FB-BAB8F97F1A83}" srcId="{D2006C5A-0A31-4A25-AA45-4D8B0684BE8E}" destId="{12704FBF-EB01-4CB2-89CE-6897F1CCA06A}" srcOrd="0" destOrd="0" parTransId="{0534D27E-B670-4445-86B3-AC698F58847A}" sibTransId="{8B00BB43-D92C-47CE-BC06-8CBA84E8F093}"/>
    <dgm:cxn modelId="{2F004CA6-CEC8-4F69-973A-04F200AE13F2}" type="presOf" srcId="{841C2D7F-74F3-45B7-8B21-8E6B99D90FA8}" destId="{F07552D0-0FC0-4507-A1FF-4BD6B05A1B41}" srcOrd="0" destOrd="0" presId="urn:microsoft.com/office/officeart/2005/8/layout/hList1"/>
    <dgm:cxn modelId="{1D025E93-71DB-4440-B566-7E01C3C5C809}" type="presOf" srcId="{8E66DE6A-91AC-4048-8A79-971F49532D13}" destId="{F881992B-9B53-49CA-89C6-A3A085EFD618}" srcOrd="0" destOrd="2" presId="urn:microsoft.com/office/officeart/2005/8/layout/hList1"/>
    <dgm:cxn modelId="{CA2EAA87-B09F-4D74-A41D-E3E67CCA4472}" srcId="{E2DCE41E-F2AB-4EFA-B8EC-A40535415D10}" destId="{83016DAA-A1C6-4851-B7FF-2411F48FFF13}" srcOrd="1" destOrd="0" parTransId="{4F5EF62B-89D7-46F0-8CC5-56E79057AD1F}" sibTransId="{086B82DE-9C8C-4CC5-AB6D-7EAF165B1C31}"/>
    <dgm:cxn modelId="{8A997771-A3B7-466F-B257-F816D1EBCD7F}" srcId="{EF8F2071-8F17-44BF-8076-24496303C637}" destId="{E3F6DE24-8906-4AEA-B4EE-869B8E5535D4}" srcOrd="2" destOrd="0" parTransId="{59717530-AC86-4787-B68B-22DF977EB8D3}" sibTransId="{26093353-3D09-4E04-B549-F55A77749A3C}"/>
    <dgm:cxn modelId="{05A62E88-BB7F-4696-A797-B7E048BC98CF}" type="presOf" srcId="{12704FBF-EB01-4CB2-89CE-6897F1CCA06A}" destId="{46D565A8-F207-4C2F-B639-72DDDAFF2914}" srcOrd="0" destOrd="1" presId="urn:microsoft.com/office/officeart/2005/8/layout/hList1"/>
    <dgm:cxn modelId="{1F4D9A4A-215C-4356-B432-432FFEFB5021}" srcId="{841C2D7F-74F3-45B7-8B21-8E6B99D90FA8}" destId="{E2DCE41E-F2AB-4EFA-B8EC-A40535415D10}" srcOrd="0" destOrd="0" parTransId="{9B27062C-CE32-4458-9122-035161D82732}" sibTransId="{12AECA28-7054-41F0-9FFA-1EE448BFA9DC}"/>
    <dgm:cxn modelId="{C452BE5A-FBD5-49EA-9401-245726D9A3F9}" srcId="{5963259C-85C9-4929-81FC-3D11E14A1DF9}" destId="{8E66DE6A-91AC-4048-8A79-971F49532D13}" srcOrd="1" destOrd="0" parTransId="{5CD430C8-2FBC-4089-9466-72BE705C0E8B}" sibTransId="{847E7E5A-EA79-4936-BBC8-185E4F4B40ED}"/>
    <dgm:cxn modelId="{7B8B0FF9-C93E-469A-8FE3-66B651E46EFF}" type="presOf" srcId="{E515C2C8-6828-4E39-B476-0281C53B945C}" destId="{46D565A8-F207-4C2F-B639-72DDDAFF2914}" srcOrd="0" destOrd="3" presId="urn:microsoft.com/office/officeart/2005/8/layout/hList1"/>
    <dgm:cxn modelId="{7D835E62-4840-4391-9491-FEB7EBDB16E6}" type="presOf" srcId="{13E0110B-32A5-4FE1-9CDA-45C98693CBD5}" destId="{F881992B-9B53-49CA-89C6-A3A085EFD618}" srcOrd="0" destOrd="4" presId="urn:microsoft.com/office/officeart/2005/8/layout/hList1"/>
    <dgm:cxn modelId="{20F6E7A9-B917-4FA2-9674-AD884C919B00}" type="presParOf" srcId="{58199212-50BA-40A4-8343-13E2811C47D6}" destId="{87107A39-63BB-4FE9-9645-A5DF30C8BF82}" srcOrd="0" destOrd="0" presId="urn:microsoft.com/office/officeart/2005/8/layout/hList1"/>
    <dgm:cxn modelId="{5B3AEB75-8291-4F7B-A99D-300FE90A5F8E}" type="presParOf" srcId="{87107A39-63BB-4FE9-9645-A5DF30C8BF82}" destId="{23EA7FCA-F5C2-4A3A-9CDE-40A6056C9D76}" srcOrd="0" destOrd="0" presId="urn:microsoft.com/office/officeart/2005/8/layout/hList1"/>
    <dgm:cxn modelId="{0875BFA7-DA31-45A2-9B7E-58DDA60B9900}" type="presParOf" srcId="{87107A39-63BB-4FE9-9645-A5DF30C8BF82}" destId="{46D565A8-F207-4C2F-B639-72DDDAFF2914}" srcOrd="1" destOrd="0" presId="urn:microsoft.com/office/officeart/2005/8/layout/hList1"/>
    <dgm:cxn modelId="{8FC752B8-EC60-4923-B042-172CBF2A27A2}" type="presParOf" srcId="{58199212-50BA-40A4-8343-13E2811C47D6}" destId="{8D118092-19FE-426D-89F2-8CEDA359F88D}" srcOrd="1" destOrd="0" presId="urn:microsoft.com/office/officeart/2005/8/layout/hList1"/>
    <dgm:cxn modelId="{2A2DC10E-4417-408B-86A9-62869DE171D6}" type="presParOf" srcId="{58199212-50BA-40A4-8343-13E2811C47D6}" destId="{8B1381AB-5F60-4595-AE24-AF7CEF439FC2}" srcOrd="2" destOrd="0" presId="urn:microsoft.com/office/officeart/2005/8/layout/hList1"/>
    <dgm:cxn modelId="{AAFEC363-8D4D-49B3-BB64-30E92FA15714}" type="presParOf" srcId="{8B1381AB-5F60-4595-AE24-AF7CEF439FC2}" destId="{E57260DF-2C83-4BF1-AAC1-C266BBA9E75C}" srcOrd="0" destOrd="0" presId="urn:microsoft.com/office/officeart/2005/8/layout/hList1"/>
    <dgm:cxn modelId="{7A487731-3D03-470D-B6C6-07A746075899}" type="presParOf" srcId="{8B1381AB-5F60-4595-AE24-AF7CEF439FC2}" destId="{F881992B-9B53-49CA-89C6-A3A085EFD618}" srcOrd="1" destOrd="0" presId="urn:microsoft.com/office/officeart/2005/8/layout/hList1"/>
    <dgm:cxn modelId="{B898C33C-0653-4AFB-9858-F24B97362891}" type="presParOf" srcId="{58199212-50BA-40A4-8343-13E2811C47D6}" destId="{C7658908-E54E-4707-AF32-E17553A021F5}" srcOrd="3" destOrd="0" presId="urn:microsoft.com/office/officeart/2005/8/layout/hList1"/>
    <dgm:cxn modelId="{9054B7D7-6C91-4335-9431-A8BFAA995390}" type="presParOf" srcId="{58199212-50BA-40A4-8343-13E2811C47D6}" destId="{5DD7EE42-FE08-4440-879B-53530742ACBE}" srcOrd="4" destOrd="0" presId="urn:microsoft.com/office/officeart/2005/8/layout/hList1"/>
    <dgm:cxn modelId="{E3C0C377-537D-4D65-8AE2-12D23CADE8FC}" type="presParOf" srcId="{5DD7EE42-FE08-4440-879B-53530742ACBE}" destId="{F07552D0-0FC0-4507-A1FF-4BD6B05A1B41}" srcOrd="0" destOrd="0" presId="urn:microsoft.com/office/officeart/2005/8/layout/hList1"/>
    <dgm:cxn modelId="{2B0B3297-1E8E-410C-83AF-752CA937825E}" type="presParOf" srcId="{5DD7EE42-FE08-4440-879B-53530742ACBE}" destId="{96982405-38A2-4EF2-BF7A-EF78EC1F8E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25E53C-CEDD-4603-8A52-F1231A2EC06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6AC03A4-33CA-46EA-B653-B97A88594D3B}">
      <dgm:prSet phldrT="[Text]"/>
      <dgm:spPr>
        <a:ln>
          <a:no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Internet (Client)</a:t>
          </a:r>
          <a:endParaRPr lang="en-US" dirty="0">
            <a:latin typeface="+mj-lt"/>
          </a:endParaRPr>
        </a:p>
      </dgm:t>
    </dgm:pt>
    <dgm:pt modelId="{55792D85-10FD-496E-AB61-908BA912C71B}" type="parTrans" cxnId="{0F87F8B5-C1A5-44AA-B37F-58FEC2E68317}">
      <dgm:prSet/>
      <dgm:spPr/>
      <dgm:t>
        <a:bodyPr/>
        <a:lstStyle/>
        <a:p>
          <a:endParaRPr lang="en-US"/>
        </a:p>
      </dgm:t>
    </dgm:pt>
    <dgm:pt modelId="{849571AC-DFB3-43C6-8A62-F4C2CF47A242}" type="sibTrans" cxnId="{0F87F8B5-C1A5-44AA-B37F-58FEC2E68317}">
      <dgm:prSet/>
      <dgm:spPr/>
      <dgm:t>
        <a:bodyPr/>
        <a:lstStyle/>
        <a:p>
          <a:endParaRPr lang="en-US"/>
        </a:p>
      </dgm:t>
    </dgm:pt>
    <dgm:pt modelId="{B886C645-E3CC-4B6D-BE9A-59BF57EE05F8}">
      <dgm:prSet/>
      <dgm:spPr>
        <a:solidFill>
          <a:schemeClr val="tx1"/>
        </a:solidFill>
      </dgm:spPr>
      <dgm:t>
        <a:bodyPr/>
        <a:lstStyle/>
        <a:p>
          <a:r>
            <a:rPr lang="en-US" dirty="0" smtClean="0"/>
            <a:t>Social networking apps</a:t>
          </a:r>
        </a:p>
      </dgm:t>
    </dgm:pt>
    <dgm:pt modelId="{E0AC7F69-12AC-4F8A-82F9-97A5A5306B4E}" type="parTrans" cxnId="{11D1F952-6B95-417E-9058-580FEF2612BD}">
      <dgm:prSet/>
      <dgm:spPr/>
      <dgm:t>
        <a:bodyPr/>
        <a:lstStyle/>
        <a:p>
          <a:endParaRPr lang="en-US"/>
        </a:p>
      </dgm:t>
    </dgm:pt>
    <dgm:pt modelId="{AD47180B-DBF0-40CF-823B-67B7BBBDC794}" type="sibTrans" cxnId="{11D1F952-6B95-417E-9058-580FEF2612BD}">
      <dgm:prSet/>
      <dgm:spPr/>
      <dgm:t>
        <a:bodyPr/>
        <a:lstStyle/>
        <a:p>
          <a:endParaRPr lang="en-US"/>
        </a:p>
      </dgm:t>
    </dgm:pt>
    <dgm:pt modelId="{B2319DCE-6268-4FAA-BAD8-26572956497A}">
      <dgm:prSet/>
      <dgm:spPr>
        <a:ln>
          <a:no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Internet </a:t>
          </a:r>
        </a:p>
        <a:p>
          <a:pPr marL="0" marR="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(Client &amp; Server)</a:t>
          </a:r>
        </a:p>
      </dgm:t>
    </dgm:pt>
    <dgm:pt modelId="{9EA75DC4-E830-49B4-BBD4-F566029FC5F4}" type="parTrans" cxnId="{2AFBBA67-A31D-4892-BC1E-7F07A7E50032}">
      <dgm:prSet/>
      <dgm:spPr/>
      <dgm:t>
        <a:bodyPr/>
        <a:lstStyle/>
        <a:p>
          <a:endParaRPr lang="en-US"/>
        </a:p>
      </dgm:t>
    </dgm:pt>
    <dgm:pt modelId="{CFFAAD4A-4DFC-4FF7-B553-DD9ACB50315C}" type="sibTrans" cxnId="{2AFBBA67-A31D-4892-BC1E-7F07A7E50032}">
      <dgm:prSet/>
      <dgm:spPr/>
      <dgm:t>
        <a:bodyPr/>
        <a:lstStyle/>
        <a:p>
          <a:endParaRPr lang="en-US"/>
        </a:p>
      </dgm:t>
    </dgm:pt>
    <dgm:pt modelId="{1CF68E2C-0603-4115-8D3B-3E733CE64184}">
      <dgm:prSet/>
      <dgm:spPr>
        <a:solidFill>
          <a:schemeClr val="tx1"/>
        </a:solidFill>
      </dgm:spPr>
      <dgm:t>
        <a:bodyPr/>
        <a:lstStyle/>
        <a:p>
          <a:r>
            <a:rPr lang="en-US" dirty="0" smtClean="0"/>
            <a:t>Peer to Peer applications like Instant Messenger</a:t>
          </a:r>
        </a:p>
      </dgm:t>
    </dgm:pt>
    <dgm:pt modelId="{4D426849-1A09-4A87-ACFE-84969160E351}" type="parTrans" cxnId="{43C513A8-71AB-40C6-97E3-D8A93266A2F2}">
      <dgm:prSet/>
      <dgm:spPr/>
      <dgm:t>
        <a:bodyPr/>
        <a:lstStyle/>
        <a:p>
          <a:endParaRPr lang="en-US"/>
        </a:p>
      </dgm:t>
    </dgm:pt>
    <dgm:pt modelId="{BFABB288-4843-4CE0-BC2C-12B9E7A5B1C4}" type="sibTrans" cxnId="{43C513A8-71AB-40C6-97E3-D8A93266A2F2}">
      <dgm:prSet/>
      <dgm:spPr/>
      <dgm:t>
        <a:bodyPr/>
        <a:lstStyle/>
        <a:p>
          <a:endParaRPr lang="en-US"/>
        </a:p>
      </dgm:t>
    </dgm:pt>
    <dgm:pt modelId="{EAADC43D-0099-44D9-A313-35F946E0A5C8}">
      <dgm:prSet/>
      <dgm:spPr>
        <a:ln>
          <a:noFill/>
        </a:ln>
      </dgm:spPr>
      <dgm:t>
        <a:bodyPr/>
        <a:lstStyle/>
        <a:p>
          <a:r>
            <a:rPr lang="en-US" dirty="0" smtClean="0">
              <a:latin typeface="+mj-lt"/>
            </a:rPr>
            <a:t>Home/work networking</a:t>
          </a:r>
        </a:p>
      </dgm:t>
    </dgm:pt>
    <dgm:pt modelId="{88B69E66-B310-406C-91A6-244004F3ACB0}" type="parTrans" cxnId="{845E2150-0A74-447A-B68A-D4C0B8D81FA3}">
      <dgm:prSet/>
      <dgm:spPr/>
      <dgm:t>
        <a:bodyPr/>
        <a:lstStyle/>
        <a:p>
          <a:endParaRPr lang="en-US"/>
        </a:p>
      </dgm:t>
    </dgm:pt>
    <dgm:pt modelId="{F10F9DFD-66AD-4D00-9378-1641F70D8088}" type="sibTrans" cxnId="{845E2150-0A74-447A-B68A-D4C0B8D81FA3}">
      <dgm:prSet/>
      <dgm:spPr/>
      <dgm:t>
        <a:bodyPr/>
        <a:lstStyle/>
        <a:p>
          <a:endParaRPr lang="en-US"/>
        </a:p>
      </dgm:t>
    </dgm:pt>
    <dgm:pt modelId="{C5ABD158-C85E-4265-859D-6EC3253BB57E}">
      <dgm:prSet/>
      <dgm:spPr>
        <a:solidFill>
          <a:schemeClr val="tx1"/>
        </a:solidFill>
      </dgm:spPr>
      <dgm:t>
        <a:bodyPr/>
        <a:lstStyle/>
        <a:p>
          <a:r>
            <a:rPr lang="en-US" dirty="0" smtClean="0"/>
            <a:t>Apps for sharing within the home</a:t>
          </a:r>
          <a:endParaRPr lang="en-US" dirty="0"/>
        </a:p>
      </dgm:t>
    </dgm:pt>
    <dgm:pt modelId="{A0807DE4-2F03-499E-B9AA-3272B57E2D22}" type="parTrans" cxnId="{D5C643CC-1F73-462A-BD7A-FCBBEAFDF7EA}">
      <dgm:prSet/>
      <dgm:spPr/>
      <dgm:t>
        <a:bodyPr/>
        <a:lstStyle/>
        <a:p>
          <a:endParaRPr lang="en-US"/>
        </a:p>
      </dgm:t>
    </dgm:pt>
    <dgm:pt modelId="{9E36AAB3-9B46-40FC-860B-46AAE543BBB2}" type="sibTrans" cxnId="{D5C643CC-1F73-462A-BD7A-FCBBEAFDF7EA}">
      <dgm:prSet/>
      <dgm:spPr/>
      <dgm:t>
        <a:bodyPr/>
        <a:lstStyle/>
        <a:p>
          <a:endParaRPr lang="en-US"/>
        </a:p>
      </dgm:t>
    </dgm:pt>
    <dgm:pt modelId="{29AA648C-F428-48BD-B33D-9A8C100DA60F}">
      <dgm:prSet/>
      <dgm:spPr>
        <a:solidFill>
          <a:schemeClr val="tx1"/>
        </a:solidFill>
      </dgm:spPr>
      <dgm:t>
        <a:bodyPr/>
        <a:lstStyle/>
        <a:p>
          <a:r>
            <a:rPr lang="en-US" dirty="0" smtClean="0"/>
            <a:t>Syndication Apps</a:t>
          </a:r>
        </a:p>
      </dgm:t>
    </dgm:pt>
    <dgm:pt modelId="{8A9BE0D8-B06D-40E9-8F71-0D762C70A6B0}" type="parTrans" cxnId="{9AA21447-1163-4A53-B9A5-C9168EA47AA0}">
      <dgm:prSet/>
      <dgm:spPr/>
      <dgm:t>
        <a:bodyPr/>
        <a:lstStyle/>
        <a:p>
          <a:endParaRPr lang="en-US"/>
        </a:p>
      </dgm:t>
    </dgm:pt>
    <dgm:pt modelId="{79208B8C-4CC5-43AB-91BF-F682C58E3195}" type="sibTrans" cxnId="{9AA21447-1163-4A53-B9A5-C9168EA47AA0}">
      <dgm:prSet/>
      <dgm:spPr/>
      <dgm:t>
        <a:bodyPr/>
        <a:lstStyle/>
        <a:p>
          <a:endParaRPr lang="en-US"/>
        </a:p>
      </dgm:t>
    </dgm:pt>
    <dgm:pt modelId="{82A642CE-B43A-4D11-BEB8-31E06B60FF04}">
      <dgm:prSet/>
      <dgm:spPr>
        <a:solidFill>
          <a:schemeClr val="tx1"/>
        </a:solidFill>
      </dgm:spPr>
      <dgm:t>
        <a:bodyPr/>
        <a:lstStyle/>
        <a:p>
          <a:r>
            <a:rPr lang="en-US" dirty="0" smtClean="0"/>
            <a:t>Apps using web services like maps, weather</a:t>
          </a:r>
        </a:p>
      </dgm:t>
    </dgm:pt>
    <dgm:pt modelId="{74A3AFC7-1156-4C40-A688-47A2B9AB1DE2}" type="parTrans" cxnId="{12585EB7-3C31-400B-B0CA-186AF711AC54}">
      <dgm:prSet/>
      <dgm:spPr/>
      <dgm:t>
        <a:bodyPr/>
        <a:lstStyle/>
        <a:p>
          <a:endParaRPr lang="en-US"/>
        </a:p>
      </dgm:t>
    </dgm:pt>
    <dgm:pt modelId="{CDA81781-DCA3-4214-A8BB-68FD761F0C61}" type="sibTrans" cxnId="{12585EB7-3C31-400B-B0CA-186AF711AC54}">
      <dgm:prSet/>
      <dgm:spPr/>
      <dgm:t>
        <a:bodyPr/>
        <a:lstStyle/>
        <a:p>
          <a:endParaRPr lang="en-US"/>
        </a:p>
      </dgm:t>
    </dgm:pt>
    <dgm:pt modelId="{63401A91-5602-4E1A-957D-AFFA740E2A36}">
      <dgm:prSet/>
      <dgm:spPr>
        <a:ln>
          <a:noFill/>
        </a:ln>
      </dgm:spPr>
      <dgm:t>
        <a:bodyPr/>
        <a:lstStyle/>
        <a:p>
          <a:r>
            <a:rPr lang="en-US" dirty="0" smtClean="0">
              <a:latin typeface="+mj-lt"/>
            </a:rPr>
            <a:t>Near-field proximity</a:t>
          </a:r>
          <a:endParaRPr lang="en-US" dirty="0">
            <a:latin typeface="+mj-lt"/>
          </a:endParaRPr>
        </a:p>
      </dgm:t>
    </dgm:pt>
    <dgm:pt modelId="{D5ACAF7A-17FE-43D2-B260-32FAB23E1E43}" type="parTrans" cxnId="{209E41E5-89C3-4BD8-AF7F-6EC008A71160}">
      <dgm:prSet/>
      <dgm:spPr/>
      <dgm:t>
        <a:bodyPr/>
        <a:lstStyle/>
        <a:p>
          <a:endParaRPr lang="en-US"/>
        </a:p>
      </dgm:t>
    </dgm:pt>
    <dgm:pt modelId="{8D4361DF-8074-4277-AC6F-B5F3D8C20936}" type="sibTrans" cxnId="{209E41E5-89C3-4BD8-AF7F-6EC008A71160}">
      <dgm:prSet/>
      <dgm:spPr/>
      <dgm:t>
        <a:bodyPr/>
        <a:lstStyle/>
        <a:p>
          <a:endParaRPr lang="en-US"/>
        </a:p>
      </dgm:t>
    </dgm:pt>
    <dgm:pt modelId="{62FADDBB-A8F3-462E-8150-4F8B036EAF21}">
      <dgm:prSet/>
      <dgm:spPr>
        <a:solidFill>
          <a:schemeClr val="tx1"/>
        </a:solidFill>
      </dgm:spPr>
      <dgm:t>
        <a:bodyPr/>
        <a:lstStyle/>
        <a:p>
          <a:r>
            <a:rPr lang="en-US" dirty="0" smtClean="0"/>
            <a:t>Connect app together between PCs</a:t>
          </a:r>
          <a:endParaRPr lang="en-US" dirty="0"/>
        </a:p>
      </dgm:t>
    </dgm:pt>
    <dgm:pt modelId="{35558560-CFAE-4D7D-9EE9-A2086AFE63F6}" type="parTrans" cxnId="{4D21C1B6-B7E8-4E34-BCDB-03289CB97B32}">
      <dgm:prSet/>
      <dgm:spPr/>
      <dgm:t>
        <a:bodyPr/>
        <a:lstStyle/>
        <a:p>
          <a:endParaRPr lang="en-US"/>
        </a:p>
      </dgm:t>
    </dgm:pt>
    <dgm:pt modelId="{EA4A36C8-E1A7-4E9D-BA9F-19F21F5A4381}" type="sibTrans" cxnId="{4D21C1B6-B7E8-4E34-BCDB-03289CB97B32}">
      <dgm:prSet/>
      <dgm:spPr/>
      <dgm:t>
        <a:bodyPr/>
        <a:lstStyle/>
        <a:p>
          <a:endParaRPr lang="en-US"/>
        </a:p>
      </dgm:t>
    </dgm:pt>
    <dgm:pt modelId="{4BB151BC-4AB0-4A53-8012-2E8CF3A11CEE}" type="pres">
      <dgm:prSet presAssocID="{5625E53C-CEDD-4603-8A52-F1231A2EC066}" presName="Name0" presStyleCnt="0">
        <dgm:presLayoutVars>
          <dgm:dir/>
          <dgm:animLvl val="lvl"/>
          <dgm:resizeHandles val="exact"/>
        </dgm:presLayoutVars>
      </dgm:prSet>
      <dgm:spPr/>
      <dgm:t>
        <a:bodyPr/>
        <a:lstStyle/>
        <a:p>
          <a:endParaRPr lang="en-US"/>
        </a:p>
      </dgm:t>
    </dgm:pt>
    <dgm:pt modelId="{869F9C7B-AC76-443C-A9A8-D2DB900F5247}" type="pres">
      <dgm:prSet presAssocID="{B6AC03A4-33CA-46EA-B653-B97A88594D3B}" presName="linNode" presStyleCnt="0"/>
      <dgm:spPr/>
    </dgm:pt>
    <dgm:pt modelId="{987C2F54-A2BD-4237-A9BB-6C34D7F1A6F2}" type="pres">
      <dgm:prSet presAssocID="{B6AC03A4-33CA-46EA-B653-B97A88594D3B}" presName="parentText" presStyleLbl="node1" presStyleIdx="0" presStyleCnt="4" custScaleX="153214" custLinFactNeighborX="-12" custLinFactNeighborY="208">
        <dgm:presLayoutVars>
          <dgm:chMax val="1"/>
          <dgm:bulletEnabled val="1"/>
        </dgm:presLayoutVars>
      </dgm:prSet>
      <dgm:spPr>
        <a:prstGeom prst="rect">
          <a:avLst/>
        </a:prstGeom>
      </dgm:spPr>
      <dgm:t>
        <a:bodyPr/>
        <a:lstStyle/>
        <a:p>
          <a:endParaRPr lang="en-US"/>
        </a:p>
      </dgm:t>
    </dgm:pt>
    <dgm:pt modelId="{99F9088B-DD2F-45D7-8A6A-AB1B00706D82}" type="pres">
      <dgm:prSet presAssocID="{B6AC03A4-33CA-46EA-B653-B97A88594D3B}" presName="descendantText" presStyleLbl="alignAccFollowNode1" presStyleIdx="0" presStyleCnt="4">
        <dgm:presLayoutVars>
          <dgm:bulletEnabled val="1"/>
        </dgm:presLayoutVars>
      </dgm:prSet>
      <dgm:spPr>
        <a:prstGeom prst="rect">
          <a:avLst/>
        </a:prstGeom>
      </dgm:spPr>
      <dgm:t>
        <a:bodyPr/>
        <a:lstStyle/>
        <a:p>
          <a:endParaRPr lang="en-US"/>
        </a:p>
      </dgm:t>
    </dgm:pt>
    <dgm:pt modelId="{80B8BCFF-65ED-46FE-B44F-8FBC43627E27}" type="pres">
      <dgm:prSet presAssocID="{849571AC-DFB3-43C6-8A62-F4C2CF47A242}" presName="sp" presStyleCnt="0"/>
      <dgm:spPr/>
    </dgm:pt>
    <dgm:pt modelId="{41752B3B-D326-4A12-B121-8D5F8CFC85CA}" type="pres">
      <dgm:prSet presAssocID="{B2319DCE-6268-4FAA-BAD8-26572956497A}" presName="linNode" presStyleCnt="0"/>
      <dgm:spPr/>
    </dgm:pt>
    <dgm:pt modelId="{26A36E5A-31CA-4361-9333-6A164EB43DCC}" type="pres">
      <dgm:prSet presAssocID="{B2319DCE-6268-4FAA-BAD8-26572956497A}" presName="parentText" presStyleLbl="node1" presStyleIdx="1" presStyleCnt="4" custScaleX="153214" custLinFactNeighborX="-12" custLinFactNeighborY="208">
        <dgm:presLayoutVars>
          <dgm:chMax val="1"/>
          <dgm:bulletEnabled val="1"/>
        </dgm:presLayoutVars>
      </dgm:prSet>
      <dgm:spPr>
        <a:prstGeom prst="rect">
          <a:avLst/>
        </a:prstGeom>
      </dgm:spPr>
      <dgm:t>
        <a:bodyPr/>
        <a:lstStyle/>
        <a:p>
          <a:endParaRPr lang="en-US"/>
        </a:p>
      </dgm:t>
    </dgm:pt>
    <dgm:pt modelId="{7D3F4283-D019-4ACC-B335-615E25231F08}" type="pres">
      <dgm:prSet presAssocID="{B2319DCE-6268-4FAA-BAD8-26572956497A}" presName="descendantText" presStyleLbl="alignAccFollowNode1" presStyleIdx="1" presStyleCnt="4">
        <dgm:presLayoutVars>
          <dgm:bulletEnabled val="1"/>
        </dgm:presLayoutVars>
      </dgm:prSet>
      <dgm:spPr>
        <a:prstGeom prst="rect">
          <a:avLst/>
        </a:prstGeom>
      </dgm:spPr>
      <dgm:t>
        <a:bodyPr/>
        <a:lstStyle/>
        <a:p>
          <a:endParaRPr lang="en-US"/>
        </a:p>
      </dgm:t>
    </dgm:pt>
    <dgm:pt modelId="{BB76A5C4-516B-4F27-8D4E-A3A2733B45A3}" type="pres">
      <dgm:prSet presAssocID="{CFFAAD4A-4DFC-4FF7-B553-DD9ACB50315C}" presName="sp" presStyleCnt="0"/>
      <dgm:spPr/>
    </dgm:pt>
    <dgm:pt modelId="{EA5687FD-0FED-456F-A246-B815D239F195}" type="pres">
      <dgm:prSet presAssocID="{EAADC43D-0099-44D9-A313-35F946E0A5C8}" presName="linNode" presStyleCnt="0"/>
      <dgm:spPr/>
    </dgm:pt>
    <dgm:pt modelId="{FB326E74-3F1C-4697-B24F-0957B55BB7E5}" type="pres">
      <dgm:prSet presAssocID="{EAADC43D-0099-44D9-A313-35F946E0A5C8}" presName="parentText" presStyleLbl="node1" presStyleIdx="2" presStyleCnt="4" custScaleX="153214" custLinFactNeighborX="-12" custLinFactNeighborY="208">
        <dgm:presLayoutVars>
          <dgm:chMax val="1"/>
          <dgm:bulletEnabled val="1"/>
        </dgm:presLayoutVars>
      </dgm:prSet>
      <dgm:spPr>
        <a:prstGeom prst="rect">
          <a:avLst/>
        </a:prstGeom>
      </dgm:spPr>
      <dgm:t>
        <a:bodyPr/>
        <a:lstStyle/>
        <a:p>
          <a:endParaRPr lang="en-US"/>
        </a:p>
      </dgm:t>
    </dgm:pt>
    <dgm:pt modelId="{0D85D864-2684-4D16-824E-238CA4C1BF0C}" type="pres">
      <dgm:prSet presAssocID="{EAADC43D-0099-44D9-A313-35F946E0A5C8}" presName="descendantText" presStyleLbl="alignAccFollowNode1" presStyleIdx="2" presStyleCnt="4">
        <dgm:presLayoutVars>
          <dgm:bulletEnabled val="1"/>
        </dgm:presLayoutVars>
      </dgm:prSet>
      <dgm:spPr>
        <a:prstGeom prst="rect">
          <a:avLst/>
        </a:prstGeom>
      </dgm:spPr>
      <dgm:t>
        <a:bodyPr/>
        <a:lstStyle/>
        <a:p>
          <a:endParaRPr lang="en-US"/>
        </a:p>
      </dgm:t>
    </dgm:pt>
    <dgm:pt modelId="{787D6A76-EFA4-448B-A33C-3982F5CEC8C0}" type="pres">
      <dgm:prSet presAssocID="{F10F9DFD-66AD-4D00-9378-1641F70D8088}" presName="sp" presStyleCnt="0"/>
      <dgm:spPr/>
    </dgm:pt>
    <dgm:pt modelId="{5384ED8C-043B-48DC-B5E5-582B8B4CDC9F}" type="pres">
      <dgm:prSet presAssocID="{63401A91-5602-4E1A-957D-AFFA740E2A36}" presName="linNode" presStyleCnt="0"/>
      <dgm:spPr/>
    </dgm:pt>
    <dgm:pt modelId="{002C18B4-4639-4785-87CA-8D2214551E62}" type="pres">
      <dgm:prSet presAssocID="{63401A91-5602-4E1A-957D-AFFA740E2A36}" presName="parentText" presStyleLbl="node1" presStyleIdx="3" presStyleCnt="4" custScaleX="128013" custLinFactNeighborX="-226" custLinFactNeighborY="208">
        <dgm:presLayoutVars>
          <dgm:chMax val="1"/>
          <dgm:bulletEnabled val="1"/>
        </dgm:presLayoutVars>
      </dgm:prSet>
      <dgm:spPr>
        <a:prstGeom prst="rect">
          <a:avLst/>
        </a:prstGeom>
      </dgm:spPr>
      <dgm:t>
        <a:bodyPr/>
        <a:lstStyle/>
        <a:p>
          <a:endParaRPr lang="en-US"/>
        </a:p>
      </dgm:t>
    </dgm:pt>
    <dgm:pt modelId="{2B9A7194-745C-4CB3-8FDB-95F5FEFE39DD}" type="pres">
      <dgm:prSet presAssocID="{63401A91-5602-4E1A-957D-AFFA740E2A36}" presName="descendantText" presStyleLbl="alignAccFollowNode1" presStyleIdx="3" presStyleCnt="4" custScaleX="84171">
        <dgm:presLayoutVars>
          <dgm:bulletEnabled val="1"/>
        </dgm:presLayoutVars>
      </dgm:prSet>
      <dgm:spPr>
        <a:prstGeom prst="rect">
          <a:avLst/>
        </a:prstGeom>
      </dgm:spPr>
      <dgm:t>
        <a:bodyPr/>
        <a:lstStyle/>
        <a:p>
          <a:endParaRPr lang="en-US"/>
        </a:p>
      </dgm:t>
    </dgm:pt>
  </dgm:ptLst>
  <dgm:cxnLst>
    <dgm:cxn modelId="{9DE930C0-BA3C-417F-8179-65B8C88B426D}" type="presOf" srcId="{B6AC03A4-33CA-46EA-B653-B97A88594D3B}" destId="{987C2F54-A2BD-4237-A9BB-6C34D7F1A6F2}" srcOrd="0" destOrd="0" presId="urn:microsoft.com/office/officeart/2005/8/layout/vList5"/>
    <dgm:cxn modelId="{B64516FA-3BB4-406B-BCB0-1529015EA9F2}" type="presOf" srcId="{29AA648C-F428-48BD-B33D-9A8C100DA60F}" destId="{99F9088B-DD2F-45D7-8A6A-AB1B00706D82}" srcOrd="0" destOrd="1" presId="urn:microsoft.com/office/officeart/2005/8/layout/vList5"/>
    <dgm:cxn modelId="{4D62C7E6-059D-4E8B-8C0B-386FD8B7C451}" type="presOf" srcId="{63401A91-5602-4E1A-957D-AFFA740E2A36}" destId="{002C18B4-4639-4785-87CA-8D2214551E62}" srcOrd="0" destOrd="0" presId="urn:microsoft.com/office/officeart/2005/8/layout/vList5"/>
    <dgm:cxn modelId="{155C89C6-157C-4E6E-A78A-9DFA1663F5B5}" type="presOf" srcId="{B886C645-E3CC-4B6D-BE9A-59BF57EE05F8}" destId="{99F9088B-DD2F-45D7-8A6A-AB1B00706D82}" srcOrd="0" destOrd="0" presId="urn:microsoft.com/office/officeart/2005/8/layout/vList5"/>
    <dgm:cxn modelId="{45176A72-F227-4DC6-8FAE-CC7035DAC15F}" type="presOf" srcId="{1CF68E2C-0603-4115-8D3B-3E733CE64184}" destId="{7D3F4283-D019-4ACC-B335-615E25231F08}" srcOrd="0" destOrd="0" presId="urn:microsoft.com/office/officeart/2005/8/layout/vList5"/>
    <dgm:cxn modelId="{F6DB8DDC-4A16-4C5F-ABED-05D24FD04633}" type="presOf" srcId="{5625E53C-CEDD-4603-8A52-F1231A2EC066}" destId="{4BB151BC-4AB0-4A53-8012-2E8CF3A11CEE}" srcOrd="0" destOrd="0" presId="urn:microsoft.com/office/officeart/2005/8/layout/vList5"/>
    <dgm:cxn modelId="{2AFBBA67-A31D-4892-BC1E-7F07A7E50032}" srcId="{5625E53C-CEDD-4603-8A52-F1231A2EC066}" destId="{B2319DCE-6268-4FAA-BAD8-26572956497A}" srcOrd="1" destOrd="0" parTransId="{9EA75DC4-E830-49B4-BBD4-F566029FC5F4}" sibTransId="{CFFAAD4A-4DFC-4FF7-B553-DD9ACB50315C}"/>
    <dgm:cxn modelId="{0F87F8B5-C1A5-44AA-B37F-58FEC2E68317}" srcId="{5625E53C-CEDD-4603-8A52-F1231A2EC066}" destId="{B6AC03A4-33CA-46EA-B653-B97A88594D3B}" srcOrd="0" destOrd="0" parTransId="{55792D85-10FD-496E-AB61-908BA912C71B}" sibTransId="{849571AC-DFB3-43C6-8A62-F4C2CF47A242}"/>
    <dgm:cxn modelId="{9AA21447-1163-4A53-B9A5-C9168EA47AA0}" srcId="{B6AC03A4-33CA-46EA-B653-B97A88594D3B}" destId="{29AA648C-F428-48BD-B33D-9A8C100DA60F}" srcOrd="1" destOrd="0" parTransId="{8A9BE0D8-B06D-40E9-8F71-0D762C70A6B0}" sibTransId="{79208B8C-4CC5-43AB-91BF-F682C58E3195}"/>
    <dgm:cxn modelId="{D5C643CC-1F73-462A-BD7A-FCBBEAFDF7EA}" srcId="{EAADC43D-0099-44D9-A313-35F946E0A5C8}" destId="{C5ABD158-C85E-4265-859D-6EC3253BB57E}" srcOrd="0" destOrd="0" parTransId="{A0807DE4-2F03-499E-B9AA-3272B57E2D22}" sibTransId="{9E36AAB3-9B46-40FC-860B-46AAE543BBB2}"/>
    <dgm:cxn modelId="{12585EB7-3C31-400B-B0CA-186AF711AC54}" srcId="{B6AC03A4-33CA-46EA-B653-B97A88594D3B}" destId="{82A642CE-B43A-4D11-BEB8-31E06B60FF04}" srcOrd="2" destOrd="0" parTransId="{74A3AFC7-1156-4C40-A688-47A2B9AB1DE2}" sibTransId="{CDA81781-DCA3-4214-A8BB-68FD761F0C61}"/>
    <dgm:cxn modelId="{56C13C88-B93F-4776-A949-FFAE2B044890}" type="presOf" srcId="{EAADC43D-0099-44D9-A313-35F946E0A5C8}" destId="{FB326E74-3F1C-4697-B24F-0957B55BB7E5}" srcOrd="0" destOrd="0" presId="urn:microsoft.com/office/officeart/2005/8/layout/vList5"/>
    <dgm:cxn modelId="{BDEC9590-CA32-40FC-AAA1-C2E317674877}" type="presOf" srcId="{C5ABD158-C85E-4265-859D-6EC3253BB57E}" destId="{0D85D864-2684-4D16-824E-238CA4C1BF0C}" srcOrd="0" destOrd="0" presId="urn:microsoft.com/office/officeart/2005/8/layout/vList5"/>
    <dgm:cxn modelId="{43C513A8-71AB-40C6-97E3-D8A93266A2F2}" srcId="{B2319DCE-6268-4FAA-BAD8-26572956497A}" destId="{1CF68E2C-0603-4115-8D3B-3E733CE64184}" srcOrd="0" destOrd="0" parTransId="{4D426849-1A09-4A87-ACFE-84969160E351}" sibTransId="{BFABB288-4843-4CE0-BC2C-12B9E7A5B1C4}"/>
    <dgm:cxn modelId="{34CCBCCC-A420-49AC-AB1D-01B41194122C}" type="presOf" srcId="{82A642CE-B43A-4D11-BEB8-31E06B60FF04}" destId="{99F9088B-DD2F-45D7-8A6A-AB1B00706D82}" srcOrd="0" destOrd="2" presId="urn:microsoft.com/office/officeart/2005/8/layout/vList5"/>
    <dgm:cxn modelId="{7FB68D08-82D0-4DBC-81D6-592980C4D313}" type="presOf" srcId="{B2319DCE-6268-4FAA-BAD8-26572956497A}" destId="{26A36E5A-31CA-4361-9333-6A164EB43DCC}" srcOrd="0" destOrd="0" presId="urn:microsoft.com/office/officeart/2005/8/layout/vList5"/>
    <dgm:cxn modelId="{209E41E5-89C3-4BD8-AF7F-6EC008A71160}" srcId="{5625E53C-CEDD-4603-8A52-F1231A2EC066}" destId="{63401A91-5602-4E1A-957D-AFFA740E2A36}" srcOrd="3" destOrd="0" parTransId="{D5ACAF7A-17FE-43D2-B260-32FAB23E1E43}" sibTransId="{8D4361DF-8074-4277-AC6F-B5F3D8C20936}"/>
    <dgm:cxn modelId="{11D1F952-6B95-417E-9058-580FEF2612BD}" srcId="{B6AC03A4-33CA-46EA-B653-B97A88594D3B}" destId="{B886C645-E3CC-4B6D-BE9A-59BF57EE05F8}" srcOrd="0" destOrd="0" parTransId="{E0AC7F69-12AC-4F8A-82F9-97A5A5306B4E}" sibTransId="{AD47180B-DBF0-40CF-823B-67B7BBBDC794}"/>
    <dgm:cxn modelId="{6A9C0BB3-8AA7-4A90-8559-E61E9EBAC3B2}" type="presOf" srcId="{62FADDBB-A8F3-462E-8150-4F8B036EAF21}" destId="{2B9A7194-745C-4CB3-8FDB-95F5FEFE39DD}" srcOrd="0" destOrd="0" presId="urn:microsoft.com/office/officeart/2005/8/layout/vList5"/>
    <dgm:cxn modelId="{845E2150-0A74-447A-B68A-D4C0B8D81FA3}" srcId="{5625E53C-CEDD-4603-8A52-F1231A2EC066}" destId="{EAADC43D-0099-44D9-A313-35F946E0A5C8}" srcOrd="2" destOrd="0" parTransId="{88B69E66-B310-406C-91A6-244004F3ACB0}" sibTransId="{F10F9DFD-66AD-4D00-9378-1641F70D8088}"/>
    <dgm:cxn modelId="{4D21C1B6-B7E8-4E34-BCDB-03289CB97B32}" srcId="{63401A91-5602-4E1A-957D-AFFA740E2A36}" destId="{62FADDBB-A8F3-462E-8150-4F8B036EAF21}" srcOrd="0" destOrd="0" parTransId="{35558560-CFAE-4D7D-9EE9-A2086AFE63F6}" sibTransId="{EA4A36C8-E1A7-4E9D-BA9F-19F21F5A4381}"/>
    <dgm:cxn modelId="{E1606A91-555B-402C-B8E6-4B715C495D18}" type="presParOf" srcId="{4BB151BC-4AB0-4A53-8012-2E8CF3A11CEE}" destId="{869F9C7B-AC76-443C-A9A8-D2DB900F5247}" srcOrd="0" destOrd="0" presId="urn:microsoft.com/office/officeart/2005/8/layout/vList5"/>
    <dgm:cxn modelId="{CDD057ED-191E-469A-8CA2-D810654A606C}" type="presParOf" srcId="{869F9C7B-AC76-443C-A9A8-D2DB900F5247}" destId="{987C2F54-A2BD-4237-A9BB-6C34D7F1A6F2}" srcOrd="0" destOrd="0" presId="urn:microsoft.com/office/officeart/2005/8/layout/vList5"/>
    <dgm:cxn modelId="{AB4BEA43-D041-4D90-A20E-62F1EEE216B5}" type="presParOf" srcId="{869F9C7B-AC76-443C-A9A8-D2DB900F5247}" destId="{99F9088B-DD2F-45D7-8A6A-AB1B00706D82}" srcOrd="1" destOrd="0" presId="urn:microsoft.com/office/officeart/2005/8/layout/vList5"/>
    <dgm:cxn modelId="{8DF55D5F-F3C7-42FC-889F-5F8817E77244}" type="presParOf" srcId="{4BB151BC-4AB0-4A53-8012-2E8CF3A11CEE}" destId="{80B8BCFF-65ED-46FE-B44F-8FBC43627E27}" srcOrd="1" destOrd="0" presId="urn:microsoft.com/office/officeart/2005/8/layout/vList5"/>
    <dgm:cxn modelId="{85A2584F-0441-4561-80D6-7032B5270DDF}" type="presParOf" srcId="{4BB151BC-4AB0-4A53-8012-2E8CF3A11CEE}" destId="{41752B3B-D326-4A12-B121-8D5F8CFC85CA}" srcOrd="2" destOrd="0" presId="urn:microsoft.com/office/officeart/2005/8/layout/vList5"/>
    <dgm:cxn modelId="{8075D633-E339-41E2-87AE-012F35E99BAA}" type="presParOf" srcId="{41752B3B-D326-4A12-B121-8D5F8CFC85CA}" destId="{26A36E5A-31CA-4361-9333-6A164EB43DCC}" srcOrd="0" destOrd="0" presId="urn:microsoft.com/office/officeart/2005/8/layout/vList5"/>
    <dgm:cxn modelId="{980562DD-E6AB-4239-84EC-1FB38C050BA0}" type="presParOf" srcId="{41752B3B-D326-4A12-B121-8D5F8CFC85CA}" destId="{7D3F4283-D019-4ACC-B335-615E25231F08}" srcOrd="1" destOrd="0" presId="urn:microsoft.com/office/officeart/2005/8/layout/vList5"/>
    <dgm:cxn modelId="{D3B4A3BD-3720-448C-9371-FE5895F9C6C3}" type="presParOf" srcId="{4BB151BC-4AB0-4A53-8012-2E8CF3A11CEE}" destId="{BB76A5C4-516B-4F27-8D4E-A3A2733B45A3}" srcOrd="3" destOrd="0" presId="urn:microsoft.com/office/officeart/2005/8/layout/vList5"/>
    <dgm:cxn modelId="{7D0E55F1-7AFF-47BB-AEA7-B7A7A45F0C41}" type="presParOf" srcId="{4BB151BC-4AB0-4A53-8012-2E8CF3A11CEE}" destId="{EA5687FD-0FED-456F-A246-B815D239F195}" srcOrd="4" destOrd="0" presId="urn:microsoft.com/office/officeart/2005/8/layout/vList5"/>
    <dgm:cxn modelId="{332CAAD7-72B5-45FA-9B8E-82503A38D958}" type="presParOf" srcId="{EA5687FD-0FED-456F-A246-B815D239F195}" destId="{FB326E74-3F1C-4697-B24F-0957B55BB7E5}" srcOrd="0" destOrd="0" presId="urn:microsoft.com/office/officeart/2005/8/layout/vList5"/>
    <dgm:cxn modelId="{69F35155-DA19-48E4-8ABC-6389F0F418F1}" type="presParOf" srcId="{EA5687FD-0FED-456F-A246-B815D239F195}" destId="{0D85D864-2684-4D16-824E-238CA4C1BF0C}" srcOrd="1" destOrd="0" presId="urn:microsoft.com/office/officeart/2005/8/layout/vList5"/>
    <dgm:cxn modelId="{2A626A5F-DFB6-4E03-9480-A5881C025A67}" type="presParOf" srcId="{4BB151BC-4AB0-4A53-8012-2E8CF3A11CEE}" destId="{787D6A76-EFA4-448B-A33C-3982F5CEC8C0}" srcOrd="5" destOrd="0" presId="urn:microsoft.com/office/officeart/2005/8/layout/vList5"/>
    <dgm:cxn modelId="{D14F08FB-3AB5-4C26-BDAA-D85295BDB38A}" type="presParOf" srcId="{4BB151BC-4AB0-4A53-8012-2E8CF3A11CEE}" destId="{5384ED8C-043B-48DC-B5E5-582B8B4CDC9F}" srcOrd="6" destOrd="0" presId="urn:microsoft.com/office/officeart/2005/8/layout/vList5"/>
    <dgm:cxn modelId="{7F664A63-93AE-4CC1-8B18-0A47E6251ACF}" type="presParOf" srcId="{5384ED8C-043B-48DC-B5E5-582B8B4CDC9F}" destId="{002C18B4-4639-4785-87CA-8D2214551E62}" srcOrd="0" destOrd="0" presId="urn:microsoft.com/office/officeart/2005/8/layout/vList5"/>
    <dgm:cxn modelId="{8B031B4E-2789-4500-B434-F46C0D56421C}" type="presParOf" srcId="{5384ED8C-043B-48DC-B5E5-582B8B4CDC9F}" destId="{2B9A7194-745C-4CB3-8FDB-95F5FEFE39D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A7FCA-F5C2-4A3A-9CDE-40A6056C9D76}">
      <dsp:nvSpPr>
        <dsp:cNvPr id="0" name=""/>
        <dsp:cNvSpPr/>
      </dsp:nvSpPr>
      <dsp:spPr>
        <a:xfrm>
          <a:off x="3350" y="57227"/>
          <a:ext cx="3266768" cy="691200"/>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Normal</a:t>
          </a:r>
          <a:endParaRPr lang="en-US" sz="2400" kern="1200" dirty="0"/>
        </a:p>
      </dsp:txBody>
      <dsp:txXfrm>
        <a:off x="3350" y="57227"/>
        <a:ext cx="3266768" cy="691200"/>
      </dsp:txXfrm>
    </dsp:sp>
    <dsp:sp modelId="{46D565A8-F207-4C2F-B639-72DDDAFF2914}">
      <dsp:nvSpPr>
        <dsp:cNvPr id="0" name=""/>
        <dsp:cNvSpPr/>
      </dsp:nvSpPr>
      <dsp:spPr>
        <a:xfrm>
          <a:off x="3350" y="748427"/>
          <a:ext cx="3266768" cy="4611600"/>
        </a:xfrm>
        <a:prstGeom prst="rect">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smtClean="0"/>
            <a:t>Network state</a:t>
          </a:r>
          <a:r>
            <a:rPr lang="en-US" sz="2400" kern="1200" dirty="0" smtClean="0"/>
            <a:t>:</a:t>
          </a:r>
          <a:endParaRPr lang="en-US" sz="2400" kern="1200" dirty="0"/>
        </a:p>
        <a:p>
          <a:pPr marL="457200" lvl="2" indent="-228600" algn="l" defTabSz="1066800">
            <a:lnSpc>
              <a:spcPct val="90000"/>
            </a:lnSpc>
            <a:spcBef>
              <a:spcPct val="0"/>
            </a:spcBef>
            <a:spcAft>
              <a:spcPct val="15000"/>
            </a:spcAft>
            <a:buChar char="••"/>
          </a:pPr>
          <a:r>
            <a:rPr lang="en-US" sz="2400" kern="1200" dirty="0" smtClean="0"/>
            <a:t>unrestricted</a:t>
          </a:r>
          <a:endParaRPr lang="en-US" sz="2400" kern="1200" dirty="0"/>
        </a:p>
        <a:p>
          <a:pPr marL="457200" lvl="2" indent="-228600" algn="l" defTabSz="1066800">
            <a:lnSpc>
              <a:spcPct val="90000"/>
            </a:lnSpc>
            <a:spcBef>
              <a:spcPct val="0"/>
            </a:spcBef>
            <a:spcAft>
              <a:spcPct val="15000"/>
            </a:spcAft>
            <a:buChar char="••"/>
          </a:pPr>
          <a:r>
            <a:rPr lang="en-US" sz="2400" kern="1200" dirty="0" smtClean="0"/>
            <a:t>unknown</a:t>
          </a:r>
          <a:endParaRPr lang="en-US" sz="2400" kern="1200" dirty="0"/>
        </a:p>
        <a:p>
          <a:pPr marL="228600" lvl="1" indent="-228600" algn="l" defTabSz="1066800">
            <a:lnSpc>
              <a:spcPct val="90000"/>
            </a:lnSpc>
            <a:spcBef>
              <a:spcPct val="0"/>
            </a:spcBef>
            <a:spcAft>
              <a:spcPct val="15000"/>
            </a:spcAft>
            <a:buChar char="••"/>
          </a:pPr>
          <a:r>
            <a:rPr lang="en-US" sz="2400" b="1" kern="1200" dirty="0" smtClean="0"/>
            <a:t>Behavior</a:t>
          </a:r>
          <a:r>
            <a:rPr lang="en-US" sz="2400" kern="1200" dirty="0" smtClean="0"/>
            <a:t>: No restrictions on data transfer.</a:t>
          </a:r>
          <a:endParaRPr lang="en-US" sz="2400" kern="1200" dirty="0"/>
        </a:p>
        <a:p>
          <a:pPr marL="228600" lvl="1" indent="-228600" algn="l" defTabSz="1066800">
            <a:lnSpc>
              <a:spcPct val="90000"/>
            </a:lnSpc>
            <a:spcBef>
              <a:spcPct val="0"/>
            </a:spcBef>
            <a:spcAft>
              <a:spcPct val="15000"/>
            </a:spcAft>
            <a:buChar char="••"/>
          </a:pPr>
          <a:r>
            <a:rPr lang="en-US" sz="2400" b="1" kern="1200" dirty="0" smtClean="0"/>
            <a:t>Examples</a:t>
          </a:r>
          <a:r>
            <a:rPr lang="en-US" sz="2400" b="0" kern="1200" dirty="0" smtClean="0"/>
            <a:t>: stream HD, download hi-res pictures, retrieve mail attachments.</a:t>
          </a:r>
          <a:endParaRPr lang="en-US" sz="2400" b="1" kern="1200" dirty="0"/>
        </a:p>
      </dsp:txBody>
      <dsp:txXfrm>
        <a:off x="3350" y="748427"/>
        <a:ext cx="3266768" cy="4611600"/>
      </dsp:txXfrm>
    </dsp:sp>
    <dsp:sp modelId="{E57260DF-2C83-4BF1-AAC1-C266BBA9E75C}">
      <dsp:nvSpPr>
        <dsp:cNvPr id="0" name=""/>
        <dsp:cNvSpPr/>
      </dsp:nvSpPr>
      <dsp:spPr>
        <a:xfrm>
          <a:off x="3727466" y="57227"/>
          <a:ext cx="3266768" cy="691200"/>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Conservative</a:t>
          </a:r>
          <a:endParaRPr lang="en-US" sz="2400" b="1" kern="1200" dirty="0"/>
        </a:p>
      </dsp:txBody>
      <dsp:txXfrm>
        <a:off x="3727466" y="57227"/>
        <a:ext cx="3266768" cy="691200"/>
      </dsp:txXfrm>
    </dsp:sp>
    <dsp:sp modelId="{F881992B-9B53-49CA-89C6-A3A085EFD618}">
      <dsp:nvSpPr>
        <dsp:cNvPr id="0" name=""/>
        <dsp:cNvSpPr/>
      </dsp:nvSpPr>
      <dsp:spPr>
        <a:xfrm>
          <a:off x="3727466" y="748427"/>
          <a:ext cx="3266768" cy="4611600"/>
        </a:xfrm>
        <a:prstGeom prst="rect">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smtClean="0"/>
            <a:t>Network state</a:t>
          </a:r>
          <a:r>
            <a:rPr lang="en-US" sz="2400" kern="1200" dirty="0" smtClean="0"/>
            <a:t>:</a:t>
          </a:r>
          <a:endParaRPr lang="en-US" sz="2400" kern="1200" dirty="0"/>
        </a:p>
        <a:p>
          <a:pPr marL="457200" lvl="2" indent="-228600" algn="l" defTabSz="1066800">
            <a:lnSpc>
              <a:spcPct val="90000"/>
            </a:lnSpc>
            <a:spcBef>
              <a:spcPct val="0"/>
            </a:spcBef>
            <a:spcAft>
              <a:spcPct val="15000"/>
            </a:spcAft>
            <a:buChar char="••"/>
          </a:pPr>
          <a:r>
            <a:rPr lang="en-US" sz="2400" kern="1200" dirty="0" smtClean="0"/>
            <a:t>fixed</a:t>
          </a:r>
          <a:endParaRPr lang="en-US" sz="2400" kern="1200" dirty="0"/>
        </a:p>
        <a:p>
          <a:pPr marL="457200" lvl="2" indent="-228600" algn="l" defTabSz="1066800">
            <a:lnSpc>
              <a:spcPct val="90000"/>
            </a:lnSpc>
            <a:spcBef>
              <a:spcPct val="0"/>
            </a:spcBef>
            <a:spcAft>
              <a:spcPct val="15000"/>
            </a:spcAft>
            <a:buChar char="••"/>
          </a:pPr>
          <a:r>
            <a:rPr lang="en-US" sz="2400" kern="1200" dirty="0" smtClean="0"/>
            <a:t>variable</a:t>
          </a:r>
          <a:endParaRPr lang="en-US" sz="2400" kern="1200" dirty="0"/>
        </a:p>
        <a:p>
          <a:pPr marL="228600" lvl="1" indent="-228600" algn="l" defTabSz="1066800">
            <a:lnSpc>
              <a:spcPct val="90000"/>
            </a:lnSpc>
            <a:spcBef>
              <a:spcPct val="0"/>
            </a:spcBef>
            <a:spcAft>
              <a:spcPct val="15000"/>
            </a:spcAft>
            <a:buChar char="••"/>
          </a:pPr>
          <a:r>
            <a:rPr lang="en-US" sz="2400" b="1" kern="1200" dirty="0" smtClean="0"/>
            <a:t>Behavior</a:t>
          </a:r>
          <a:r>
            <a:rPr lang="en-US" sz="2400" kern="1200" dirty="0" smtClean="0"/>
            <a:t>: Transfer “less” data. Provide user override option.</a:t>
          </a:r>
          <a:endParaRPr lang="en-US" sz="2400" kern="1200" dirty="0"/>
        </a:p>
        <a:p>
          <a:pPr marL="228600" lvl="1" indent="-228600" algn="l" defTabSz="1066800">
            <a:lnSpc>
              <a:spcPct val="90000"/>
            </a:lnSpc>
            <a:spcBef>
              <a:spcPct val="0"/>
            </a:spcBef>
            <a:spcAft>
              <a:spcPct val="15000"/>
            </a:spcAft>
            <a:buChar char="••"/>
          </a:pPr>
          <a:r>
            <a:rPr lang="en-US" sz="2400" b="1" kern="1200" dirty="0" smtClean="0"/>
            <a:t>Examples</a:t>
          </a:r>
          <a:r>
            <a:rPr lang="en-US" sz="2400" kern="1200" dirty="0" smtClean="0"/>
            <a:t>: stream lower quality video, download low-res pictures, only retrieve mail headers.</a:t>
          </a:r>
          <a:endParaRPr lang="en-US" sz="2400" kern="1200" dirty="0"/>
        </a:p>
      </dsp:txBody>
      <dsp:txXfrm>
        <a:off x="3727466" y="748427"/>
        <a:ext cx="3266768" cy="4611600"/>
      </dsp:txXfrm>
    </dsp:sp>
    <dsp:sp modelId="{F07552D0-0FC0-4507-A1FF-4BD6B05A1B41}">
      <dsp:nvSpPr>
        <dsp:cNvPr id="0" name=""/>
        <dsp:cNvSpPr/>
      </dsp:nvSpPr>
      <dsp:spPr>
        <a:xfrm>
          <a:off x="7451582" y="57227"/>
          <a:ext cx="3266768" cy="691200"/>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Opt-In</a:t>
          </a:r>
          <a:endParaRPr lang="en-US" sz="2400" kern="1200" dirty="0"/>
        </a:p>
      </dsp:txBody>
      <dsp:txXfrm>
        <a:off x="7451582" y="57227"/>
        <a:ext cx="3266768" cy="691200"/>
      </dsp:txXfrm>
    </dsp:sp>
    <dsp:sp modelId="{96982405-38A2-4EF2-BF7A-EF78EC1F8E37}">
      <dsp:nvSpPr>
        <dsp:cNvPr id="0" name=""/>
        <dsp:cNvSpPr/>
      </dsp:nvSpPr>
      <dsp:spPr>
        <a:xfrm>
          <a:off x="7451582" y="748427"/>
          <a:ext cx="3266768" cy="4611600"/>
        </a:xfrm>
        <a:prstGeom prst="rect">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smtClean="0"/>
            <a:t>Network state</a:t>
          </a:r>
          <a:r>
            <a:rPr lang="en-US" sz="2400" kern="1200" dirty="0" smtClean="0"/>
            <a:t>:</a:t>
          </a:r>
          <a:endParaRPr lang="en-US" sz="2400" kern="1200" dirty="0"/>
        </a:p>
        <a:p>
          <a:pPr marL="457200" lvl="2" indent="-228600" algn="l" defTabSz="1066800">
            <a:lnSpc>
              <a:spcPct val="90000"/>
            </a:lnSpc>
            <a:spcBef>
              <a:spcPct val="0"/>
            </a:spcBef>
            <a:spcAft>
              <a:spcPct val="15000"/>
            </a:spcAft>
            <a:buChar char="••"/>
          </a:pPr>
          <a:r>
            <a:rPr lang="en-US" sz="2400" kern="1200" dirty="0" smtClean="0"/>
            <a:t>roaming</a:t>
          </a:r>
          <a:endParaRPr lang="en-US" sz="2400" kern="1200" dirty="0"/>
        </a:p>
        <a:p>
          <a:pPr marL="457200" lvl="2" indent="-228600" algn="l" defTabSz="1066800">
            <a:lnSpc>
              <a:spcPct val="90000"/>
            </a:lnSpc>
            <a:spcBef>
              <a:spcPct val="0"/>
            </a:spcBef>
            <a:spcAft>
              <a:spcPct val="15000"/>
            </a:spcAft>
            <a:buChar char="••"/>
          </a:pPr>
          <a:r>
            <a:rPr lang="en-US" sz="2400" kern="1200" dirty="0" err="1" smtClean="0"/>
            <a:t>overDataLimit</a:t>
          </a:r>
          <a:endParaRPr lang="en-US" sz="2400" kern="1200" dirty="0"/>
        </a:p>
        <a:p>
          <a:pPr marL="228600" lvl="1" indent="-228600" algn="l" defTabSz="1066800">
            <a:lnSpc>
              <a:spcPct val="90000"/>
            </a:lnSpc>
            <a:spcBef>
              <a:spcPct val="0"/>
            </a:spcBef>
            <a:spcAft>
              <a:spcPct val="15000"/>
            </a:spcAft>
            <a:buChar char="••"/>
          </a:pPr>
          <a:r>
            <a:rPr lang="en-US" sz="2400" b="1" kern="1200" dirty="0" smtClean="0"/>
            <a:t>Behavior</a:t>
          </a:r>
          <a:r>
            <a:rPr lang="en-US" sz="2400" kern="1200" dirty="0" smtClean="0"/>
            <a:t>: Transfer no data. Prompt user to override.</a:t>
          </a:r>
          <a:endParaRPr lang="en-US" sz="2400" kern="1200" dirty="0"/>
        </a:p>
        <a:p>
          <a:pPr marL="228600" lvl="1" indent="-228600" algn="l" defTabSz="1066800">
            <a:lnSpc>
              <a:spcPct val="90000"/>
            </a:lnSpc>
            <a:spcBef>
              <a:spcPct val="0"/>
            </a:spcBef>
            <a:spcAft>
              <a:spcPct val="15000"/>
            </a:spcAft>
            <a:buChar char="••"/>
          </a:pPr>
          <a:r>
            <a:rPr lang="en-US" sz="2400" b="1" kern="1200" dirty="0" smtClean="0"/>
            <a:t>Examples</a:t>
          </a:r>
          <a:r>
            <a:rPr lang="en-US" sz="2400" kern="1200" dirty="0" smtClean="0"/>
            <a:t>: no mail retrieved, video stops, can’t get weather info by default.</a:t>
          </a:r>
          <a:endParaRPr lang="en-US" sz="2400" kern="1200" dirty="0"/>
        </a:p>
      </dsp:txBody>
      <dsp:txXfrm>
        <a:off x="7451582" y="748427"/>
        <a:ext cx="3266768" cy="4611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9088B-DD2F-45D7-8A6A-AB1B00706D82}">
      <dsp:nvSpPr>
        <dsp:cNvPr id="0" name=""/>
        <dsp:cNvSpPr/>
      </dsp:nvSpPr>
      <dsp:spPr>
        <a:xfrm rot="5400000">
          <a:off x="7084799" y="-2176897"/>
          <a:ext cx="953765" cy="5550958"/>
        </a:xfrm>
        <a:prstGeom prst="rect">
          <a:avLst/>
        </a:prstGeom>
        <a:solidFill>
          <a:schemeClr val="tx1"/>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Social networking apps</a:t>
          </a:r>
        </a:p>
        <a:p>
          <a:pPr marL="171450" lvl="1" indent="-171450" algn="l" defTabSz="755650">
            <a:lnSpc>
              <a:spcPct val="90000"/>
            </a:lnSpc>
            <a:spcBef>
              <a:spcPct val="0"/>
            </a:spcBef>
            <a:spcAft>
              <a:spcPct val="15000"/>
            </a:spcAft>
            <a:buChar char="••"/>
          </a:pPr>
          <a:r>
            <a:rPr lang="en-US" sz="1700" kern="1200" dirty="0" smtClean="0"/>
            <a:t>Syndication Apps</a:t>
          </a:r>
        </a:p>
        <a:p>
          <a:pPr marL="171450" lvl="1" indent="-171450" algn="l" defTabSz="755650">
            <a:lnSpc>
              <a:spcPct val="90000"/>
            </a:lnSpc>
            <a:spcBef>
              <a:spcPct val="0"/>
            </a:spcBef>
            <a:spcAft>
              <a:spcPct val="15000"/>
            </a:spcAft>
            <a:buChar char="••"/>
          </a:pPr>
          <a:r>
            <a:rPr lang="en-US" sz="1700" kern="1200" dirty="0" smtClean="0"/>
            <a:t>Apps using web services like maps, weather</a:t>
          </a:r>
        </a:p>
      </dsp:txBody>
      <dsp:txXfrm rot="-5400000">
        <a:off x="4786203" y="121699"/>
        <a:ext cx="5550958" cy="953765"/>
      </dsp:txXfrm>
    </dsp:sp>
    <dsp:sp modelId="{987C2F54-A2BD-4237-A9BB-6C34D7F1A6F2}">
      <dsp:nvSpPr>
        <dsp:cNvPr id="0" name=""/>
        <dsp:cNvSpPr/>
      </dsp:nvSpPr>
      <dsp:spPr>
        <a:xfrm>
          <a:off x="1560" y="4958"/>
          <a:ext cx="4783975" cy="1192207"/>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100" kern="1200" dirty="0" smtClean="0">
              <a:latin typeface="+mj-lt"/>
            </a:rPr>
            <a:t>Internet (Client)</a:t>
          </a:r>
          <a:endParaRPr lang="en-US" sz="3100" kern="1200" dirty="0">
            <a:latin typeface="+mj-lt"/>
          </a:endParaRPr>
        </a:p>
      </dsp:txBody>
      <dsp:txXfrm>
        <a:off x="1560" y="4958"/>
        <a:ext cx="4783975" cy="1192207"/>
      </dsp:txXfrm>
    </dsp:sp>
    <dsp:sp modelId="{7D3F4283-D019-4ACC-B335-615E25231F08}">
      <dsp:nvSpPr>
        <dsp:cNvPr id="0" name=""/>
        <dsp:cNvSpPr/>
      </dsp:nvSpPr>
      <dsp:spPr>
        <a:xfrm rot="5400000">
          <a:off x="7084799" y="-925079"/>
          <a:ext cx="953765" cy="5550958"/>
        </a:xfrm>
        <a:prstGeom prst="rect">
          <a:avLst/>
        </a:prstGeom>
        <a:solidFill>
          <a:schemeClr val="tx1"/>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Peer to Peer applications like Instant Messenger</a:t>
          </a:r>
        </a:p>
      </dsp:txBody>
      <dsp:txXfrm rot="-5400000">
        <a:off x="4786203" y="1373517"/>
        <a:ext cx="5550958" cy="953765"/>
      </dsp:txXfrm>
    </dsp:sp>
    <dsp:sp modelId="{26A36E5A-31CA-4361-9333-6A164EB43DCC}">
      <dsp:nvSpPr>
        <dsp:cNvPr id="0" name=""/>
        <dsp:cNvSpPr/>
      </dsp:nvSpPr>
      <dsp:spPr>
        <a:xfrm>
          <a:off x="1560" y="1256775"/>
          <a:ext cx="4783975" cy="1192207"/>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100" kern="1200" dirty="0" smtClean="0">
              <a:latin typeface="+mj-lt"/>
            </a:rPr>
            <a:t>Internet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3100" kern="1200" dirty="0" smtClean="0">
              <a:latin typeface="+mj-lt"/>
            </a:rPr>
            <a:t>(Client &amp; Server)</a:t>
          </a:r>
        </a:p>
      </dsp:txBody>
      <dsp:txXfrm>
        <a:off x="1560" y="1256775"/>
        <a:ext cx="4783975" cy="1192207"/>
      </dsp:txXfrm>
    </dsp:sp>
    <dsp:sp modelId="{0D85D864-2684-4D16-824E-238CA4C1BF0C}">
      <dsp:nvSpPr>
        <dsp:cNvPr id="0" name=""/>
        <dsp:cNvSpPr/>
      </dsp:nvSpPr>
      <dsp:spPr>
        <a:xfrm rot="5400000">
          <a:off x="7084799" y="326737"/>
          <a:ext cx="953765" cy="5550958"/>
        </a:xfrm>
        <a:prstGeom prst="rect">
          <a:avLst/>
        </a:prstGeom>
        <a:solidFill>
          <a:schemeClr val="tx1"/>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Apps for sharing within the home</a:t>
          </a:r>
          <a:endParaRPr lang="en-US" sz="1700" kern="1200" dirty="0"/>
        </a:p>
      </dsp:txBody>
      <dsp:txXfrm rot="-5400000">
        <a:off x="4786203" y="2625333"/>
        <a:ext cx="5550958" cy="953765"/>
      </dsp:txXfrm>
    </dsp:sp>
    <dsp:sp modelId="{FB326E74-3F1C-4697-B24F-0957B55BB7E5}">
      <dsp:nvSpPr>
        <dsp:cNvPr id="0" name=""/>
        <dsp:cNvSpPr/>
      </dsp:nvSpPr>
      <dsp:spPr>
        <a:xfrm>
          <a:off x="1560" y="2508593"/>
          <a:ext cx="4783975" cy="1192207"/>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latin typeface="+mj-lt"/>
            </a:rPr>
            <a:t>Home/work networking</a:t>
          </a:r>
        </a:p>
      </dsp:txBody>
      <dsp:txXfrm>
        <a:off x="1560" y="2508593"/>
        <a:ext cx="4783975" cy="1192207"/>
      </dsp:txXfrm>
    </dsp:sp>
    <dsp:sp modelId="{2B9A7194-745C-4CB3-8FDB-95F5FEFE39DD}">
      <dsp:nvSpPr>
        <dsp:cNvPr id="0" name=""/>
        <dsp:cNvSpPr/>
      </dsp:nvSpPr>
      <dsp:spPr>
        <a:xfrm rot="5400000">
          <a:off x="7075102" y="1569149"/>
          <a:ext cx="953765" cy="5569770"/>
        </a:xfrm>
        <a:prstGeom prst="rect">
          <a:avLst/>
        </a:prstGeom>
        <a:solidFill>
          <a:schemeClr val="tx1"/>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Connect app together between PCs</a:t>
          </a:r>
          <a:endParaRPr lang="en-US" sz="1700" kern="1200" dirty="0"/>
        </a:p>
      </dsp:txBody>
      <dsp:txXfrm rot="-5400000">
        <a:off x="4767100" y="3877151"/>
        <a:ext cx="5569770" cy="953765"/>
      </dsp:txXfrm>
    </dsp:sp>
    <dsp:sp modelId="{002C18B4-4639-4785-87CA-8D2214551E62}">
      <dsp:nvSpPr>
        <dsp:cNvPr id="0" name=""/>
        <dsp:cNvSpPr/>
      </dsp:nvSpPr>
      <dsp:spPr>
        <a:xfrm>
          <a:off x="0" y="3760409"/>
          <a:ext cx="4764873" cy="1192207"/>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latin typeface="+mj-lt"/>
            </a:rPr>
            <a:t>Near-field proximity</a:t>
          </a:r>
          <a:endParaRPr lang="en-US" sz="3100" kern="1200" dirty="0">
            <a:latin typeface="+mj-lt"/>
          </a:endParaRPr>
        </a:p>
      </dsp:txBody>
      <dsp:txXfrm>
        <a:off x="0" y="3760409"/>
        <a:ext cx="4764873" cy="119220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9:02 AM</a:t>
            </a:fld>
            <a:endParaRPr lang="en-US" dirty="0"/>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
        <p:nvSpPr>
          <p:cNvPr id="5"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
        <p:nvSpPr>
          <p:cNvPr id="5"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18217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
        <p:nvSpPr>
          <p:cNvPr id="5"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
        <p:nvSpPr>
          <p:cNvPr id="5"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633783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9:02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97099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669159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527365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21</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5"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800567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9:02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27</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130900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29</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9:02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30</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31</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32</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9:02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3457477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804321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8043217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9:02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630752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17506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17506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175067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2421959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4495546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5DDACB04-E2CA-4C79-B923-DC00F2E06969}" type="datetimeFigureOut">
              <a:rPr lang="en-US" smtClean="0">
                <a:solidFill>
                  <a:srgbClr val="FFFFFF"/>
                </a:solidFill>
              </a:rPr>
              <a:pPr/>
              <a:t>9/15/2011</a:t>
            </a:fld>
            <a:endParaRPr lang="en-US">
              <a:solidFill>
                <a:srgbClr val="FFFFFF"/>
              </a:solidFill>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fld id="{DAB6535B-D35A-4869-9FAD-5E731D7237ED}"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81930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4908533"/>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0253363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821" r:id="rId16"/>
    <p:sldLayoutId id="214748382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 id="2147483824"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5960807"/>
      </p:ext>
    </p:extLst>
  </p:cSld>
  <p:clrMap bg1="dk1" tx1="lt1" bg2="dk2" tx2="lt2" accent1="accent1" accent2="accent2" accent3="accent3" accent4="accent4" accent5="accent5" accent6="accent6" hlink="hlink" folHlink="folHlink"/>
  <p:sldLayoutIdLst>
    <p:sldLayoutId id="2147483818" r:id="rId1"/>
    <p:sldLayoutId id="2147483820"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go.microsoft.com/fwlink/?LinkId=227683&amp;clcid=0x409"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http://forums.dev.windows.com/" TargetMode="External"/><Relationship Id="rId4" Type="http://schemas.openxmlformats.org/officeDocument/2006/relationships/hyperlink" Target="http://go.microsoft.com/fwlink/?LinkId=227702&amp;clcid=0x409"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938151"/>
            <a:ext cx="8280362" cy="2731324"/>
          </a:xfrm>
        </p:spPr>
        <p:txBody>
          <a:bodyPr/>
          <a:lstStyle/>
          <a:p>
            <a:r>
              <a:rPr lang="en-US" sz="4800" dirty="0"/>
              <a:t>Creating connected apps that work on today's networks</a:t>
            </a:r>
          </a:p>
        </p:txBody>
      </p:sp>
      <p:sp>
        <p:nvSpPr>
          <p:cNvPr id="3" name="Subtitle 2"/>
          <p:cNvSpPr>
            <a:spLocks noGrp="1"/>
          </p:cNvSpPr>
          <p:nvPr>
            <p:ph type="subTitle" idx="1"/>
          </p:nvPr>
        </p:nvSpPr>
        <p:spPr/>
        <p:txBody>
          <a:bodyPr/>
          <a:lstStyle/>
          <a:p>
            <a:r>
              <a:rPr lang="en-US" dirty="0">
                <a:latin typeface="+mj-lt"/>
              </a:rPr>
              <a:t>Peter Smith </a:t>
            </a:r>
          </a:p>
          <a:p>
            <a:r>
              <a:rPr lang="en-US" dirty="0"/>
              <a:t>Program Manager </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PLAT-785T</a:t>
            </a:r>
          </a:p>
        </p:txBody>
      </p:sp>
    </p:spTree>
    <p:extLst>
      <p:ext uri="{BB962C8B-B14F-4D97-AF65-F5344CB8AC3E}">
        <p14:creationId xmlns:p14="http://schemas.microsoft.com/office/powerpoint/2010/main" val="197775889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HTTP APIs: Syndicating a News Feed</a:t>
            </a:r>
            <a:endParaRPr lang="en-US" dirty="0"/>
          </a:p>
        </p:txBody>
      </p:sp>
      <p:sp>
        <p:nvSpPr>
          <p:cNvPr id="6" name="Text Placeholder 5"/>
          <p:cNvSpPr>
            <a:spLocks noGrp="1"/>
          </p:cNvSpPr>
          <p:nvPr>
            <p:ph type="body" sz="quarter" idx="10"/>
          </p:nvPr>
        </p:nvSpPr>
        <p:spPr>
          <a:xfrm>
            <a:off x="507868" y="1319047"/>
            <a:ext cx="11363566" cy="3508653"/>
          </a:xfrm>
        </p:spPr>
        <p:txBody>
          <a:bodyPr/>
          <a:lstStyle/>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syndicationClient</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br>
              <a:rPr lang="en-US" dirty="0" smtClean="0">
                <a:solidFill>
                  <a:srgbClr val="000000"/>
                </a:solidFill>
                <a:highlight>
                  <a:srgbClr val="FFFFFF"/>
                </a:highlight>
                <a:latin typeface="Consolas"/>
              </a:rPr>
            </a:br>
            <a:r>
              <a:rPr lang="en-US" dirty="0" smtClean="0">
                <a:solidFill>
                  <a:srgbClr val="000000"/>
                </a:solidFill>
                <a:highlight>
                  <a:srgbClr val="FFFFFF"/>
                </a:highlight>
                <a:latin typeface="Consolas"/>
              </a:rPr>
              <a:t>    </a:t>
            </a:r>
            <a:r>
              <a:rPr lang="en-US" dirty="0" smtClean="0">
                <a:solidFill>
                  <a:srgbClr val="0000FF"/>
                </a:solidFill>
                <a:highlight>
                  <a:srgbClr val="FFFFFF"/>
                </a:highlight>
                <a:latin typeface="Consolas"/>
              </a:rPr>
              <a:t>new</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Windows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Web</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Syndication</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SyndicationClient</a:t>
            </a:r>
            <a:r>
              <a:rPr lang="en-US" dirty="0" smtClean="0">
                <a:solidFill>
                  <a:srgbClr val="008080"/>
                </a:solidFill>
                <a:highlight>
                  <a:srgbClr val="FFFFFF"/>
                </a:highlight>
                <a:latin typeface="Consolas"/>
              </a:rPr>
              <a:t>();</a:t>
            </a:r>
          </a:p>
          <a:p>
            <a:endParaRPr lang="en-US" dirty="0" smtClean="0">
              <a:solidFill>
                <a:srgbClr val="000000"/>
              </a:solidFill>
              <a:highlight>
                <a:srgbClr val="FFFFFF"/>
              </a:highlight>
              <a:latin typeface="Consolas"/>
            </a:endParaRPr>
          </a:p>
          <a:p>
            <a:r>
              <a:rPr lang="en-US" dirty="0" err="1" smtClean="0">
                <a:solidFill>
                  <a:srgbClr val="000000"/>
                </a:solidFill>
                <a:highlight>
                  <a:srgbClr val="FFFFFF"/>
                </a:highlight>
                <a:latin typeface="Consolas"/>
              </a:rPr>
              <a:t>syndicationClient</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retrieveFeedsAsync</a:t>
            </a:r>
            <a:r>
              <a:rPr lang="en-US" dirty="0"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uri</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then</a:t>
            </a:r>
            <a:r>
              <a:rPr lang="en-US" dirty="0" smtClean="0">
                <a:solidFill>
                  <a:srgbClr val="008080"/>
                </a:solidFill>
                <a:highlight>
                  <a:srgbClr val="FFFFFF"/>
                </a:highlight>
                <a:latin typeface="Consolas"/>
              </a:rPr>
              <a:t>(</a:t>
            </a:r>
            <a:r>
              <a:rPr lang="en-US" dirty="0" smtClean="0">
                <a:solidFill>
                  <a:srgbClr val="0000FF"/>
                </a:solidFill>
                <a:highlight>
                  <a:srgbClr val="FFFFFF"/>
                </a:highlight>
                <a:latin typeface="Consolas"/>
              </a:rPr>
              <a:t>function</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feed</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FF"/>
                </a:solidFill>
                <a:highlight>
                  <a:srgbClr val="FFFFFF"/>
                </a:highlight>
                <a:latin typeface="Consolas"/>
              </a:rPr>
              <a:t>this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title</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feed</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title</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text</a:t>
            </a:r>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FF"/>
                </a:solidFill>
                <a:highlight>
                  <a:srgbClr val="FFFFFF"/>
                </a:highlight>
                <a:latin typeface="Consolas"/>
              </a:rPr>
              <a:t>this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image</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feed</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imageUri</a:t>
            </a:r>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FF"/>
                </a:solidFill>
                <a:highlight>
                  <a:srgbClr val="FFFFFF"/>
                </a:highlight>
                <a:latin typeface="Consolas"/>
              </a:rPr>
              <a:t>this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summary</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feed</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subtitle</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text</a:t>
            </a:r>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FF"/>
                </a:solidFill>
                <a:highlight>
                  <a:srgbClr val="FFFFFF"/>
                </a:highlight>
                <a:latin typeface="Consolas"/>
              </a:rPr>
              <a:t>this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lastUpdatedTime</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feed</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lastUpdatedTime</a:t>
            </a:r>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endParaRPr lang="en-US" dirty="0" smtClean="0">
              <a:gradFill>
                <a:gsLst>
                  <a:gs pos="0">
                    <a:schemeClr val="bg1"/>
                  </a:gs>
                  <a:gs pos="86000">
                    <a:schemeClr val="bg1"/>
                  </a:gs>
                </a:gsLst>
                <a:lin ang="5400000" scaled="0"/>
              </a:gradFill>
            </a:endParaRPr>
          </a:p>
        </p:txBody>
      </p:sp>
      <p:sp>
        <p:nvSpPr>
          <p:cNvPr id="7" name="Rounded Rectangle 6"/>
          <p:cNvSpPr/>
          <p:nvPr/>
        </p:nvSpPr>
        <p:spPr bwMode="auto">
          <a:xfrm>
            <a:off x="425302" y="1246023"/>
            <a:ext cx="8923414" cy="773846"/>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8" name="Rounded Rectangle 7"/>
          <p:cNvSpPr/>
          <p:nvPr/>
        </p:nvSpPr>
        <p:spPr bwMode="auto">
          <a:xfrm>
            <a:off x="425302" y="2340993"/>
            <a:ext cx="10902340" cy="525037"/>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9" name="Rounded Rectangle 8"/>
          <p:cNvSpPr/>
          <p:nvPr/>
        </p:nvSpPr>
        <p:spPr bwMode="auto">
          <a:xfrm>
            <a:off x="409536" y="2866032"/>
            <a:ext cx="8284088" cy="1624082"/>
          </a:xfrm>
          <a:prstGeom prst="roundRect">
            <a:avLst>
              <a:gd name="adj" fmla="val 4840"/>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719489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Information APIs: Network Change</a:t>
            </a:r>
            <a:endParaRPr lang="en-US" dirty="0"/>
          </a:p>
        </p:txBody>
      </p:sp>
      <p:sp>
        <p:nvSpPr>
          <p:cNvPr id="6" name="Text Placeholder 5"/>
          <p:cNvSpPr>
            <a:spLocks noGrp="1"/>
          </p:cNvSpPr>
          <p:nvPr>
            <p:ph type="body" sz="quarter" idx="10"/>
          </p:nvPr>
        </p:nvSpPr>
        <p:spPr>
          <a:xfrm>
            <a:off x="622253" y="990600"/>
            <a:ext cx="10718125" cy="4148828"/>
          </a:xfrm>
        </p:spPr>
        <p:txBody>
          <a:bodyPr/>
          <a:lstStyle/>
          <a:p>
            <a:pPr lvl="0"/>
            <a:r>
              <a:rPr lang="en-US" dirty="0" err="1">
                <a:solidFill>
                  <a:srgbClr val="000000"/>
                </a:solidFill>
                <a:highlight>
                  <a:srgbClr val="FFFFFF"/>
                </a:highlight>
                <a:latin typeface="Consolas"/>
              </a:rPr>
              <a:t>Windows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Networking</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Connectivity</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NetworkInformation</a:t>
            </a:r>
            <a:endParaRPr lang="en-US" dirty="0">
              <a:solidFill>
                <a:srgbClr val="000000"/>
              </a:solidFill>
              <a:highlight>
                <a:srgbClr val="FFFFFF"/>
              </a:highlight>
              <a:latin typeface="Consolas"/>
            </a:endParaRPr>
          </a:p>
          <a:p>
            <a:pPr lvl="0"/>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err="1">
                <a:solidFill>
                  <a:srgbClr val="000000"/>
                </a:solidFill>
                <a:highlight>
                  <a:srgbClr val="FFFFFF"/>
                </a:highlight>
                <a:latin typeface="Consolas"/>
              </a:rPr>
              <a:t>addEventListener</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a:t>
            </a:r>
            <a:r>
              <a:rPr lang="en-US" dirty="0" err="1">
                <a:solidFill>
                  <a:srgbClr val="A31515"/>
                </a:solidFill>
                <a:highlight>
                  <a:srgbClr val="FFFFFF"/>
                </a:highlight>
                <a:latin typeface="Consolas"/>
              </a:rPr>
              <a:t>networkstatuschanged</a:t>
            </a:r>
            <a:r>
              <a:rPr lang="en-US" dirty="0">
                <a:solidFill>
                  <a:srgbClr val="A31515"/>
                </a:solidFill>
                <a:highlight>
                  <a:srgbClr val="FFFFFF"/>
                </a:highlight>
                <a:latin typeface="Consolas"/>
              </a:rPr>
              <a:t>"</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onNetworkChange</a:t>
            </a:r>
            <a:r>
              <a:rPr lang="en-US" dirty="0">
                <a:solidFill>
                  <a:srgbClr val="008080"/>
                </a:solidFill>
                <a:highlight>
                  <a:srgbClr val="FFFFFF"/>
                </a:highlight>
                <a:latin typeface="Consolas"/>
              </a:rPr>
              <a:t>);</a:t>
            </a:r>
            <a:endParaRPr lang="en-US" dirty="0">
              <a:latin typeface="Calibri"/>
              <a:ea typeface="Times New Roman"/>
              <a:cs typeface="Times New Roman"/>
            </a:endParaRPr>
          </a:p>
          <a:p>
            <a:endParaRPr lang="en-US" dirty="0" smtClean="0">
              <a:solidFill>
                <a:srgbClr val="0000FF"/>
              </a:solidFill>
              <a:highlight>
                <a:srgbClr val="FFFFFF"/>
              </a:highlight>
              <a:latin typeface="Consolas"/>
            </a:endParaRPr>
          </a:p>
          <a:p>
            <a:r>
              <a:rPr lang="en-US" dirty="0" smtClean="0">
                <a:solidFill>
                  <a:srgbClr val="0000FF"/>
                </a:solidFill>
                <a:highlight>
                  <a:srgbClr val="FFFFFF"/>
                </a:highlight>
                <a:latin typeface="Consolas"/>
              </a:rPr>
              <a:t>function</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onNetworkChange</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event</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if</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err="1">
                <a:solidFill>
                  <a:srgbClr val="000000"/>
                </a:solidFill>
                <a:highlight>
                  <a:srgbClr val="FFFFFF"/>
                </a:highlight>
                <a:latin typeface="Consolas"/>
              </a:rPr>
              <a:t>event</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type</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A31515"/>
                </a:solidFill>
                <a:highlight>
                  <a:srgbClr val="FFFFFF"/>
                </a:highlight>
                <a:latin typeface="Consolas"/>
              </a:rPr>
              <a:t>"</a:t>
            </a:r>
            <a:r>
              <a:rPr lang="en-US" dirty="0" err="1">
                <a:solidFill>
                  <a:srgbClr val="A31515"/>
                </a:solidFill>
                <a:highlight>
                  <a:srgbClr val="FFFFFF"/>
                </a:highlight>
                <a:latin typeface="Consolas"/>
              </a:rPr>
              <a:t>networkstatuschanged</a:t>
            </a:r>
            <a:r>
              <a:rPr lang="en-US" dirty="0">
                <a:solidFill>
                  <a:srgbClr val="A31515"/>
                </a:solidFill>
                <a:highlight>
                  <a:srgbClr val="FFFFFF"/>
                </a:highlight>
                <a:latin typeface="Consolas"/>
              </a:rPr>
              <a:t>"</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 It is a good time to reconnect.</a:t>
            </a:r>
            <a:endParaRPr lang="en-US" dirty="0">
              <a:solidFill>
                <a:srgbClr val="000000"/>
              </a:solidFill>
              <a:highlight>
                <a:srgbClr val="FFFFFF"/>
              </a:highlight>
              <a:latin typeface="Consolas"/>
            </a:endParaRPr>
          </a:p>
          <a:p>
            <a:r>
              <a:rPr lang="en" dirty="0">
                <a:solidFill>
                  <a:srgbClr val="000000"/>
                </a:solidFill>
                <a:highlight>
                  <a:srgbClr val="FFFFFF"/>
                </a:highlight>
                <a:latin typeface="Consolas"/>
              </a:rPr>
              <a:t>    </a:t>
            </a:r>
            <a:r>
              <a:rPr lang="en" dirty="0">
                <a:solidFill>
                  <a:srgbClr val="008080"/>
                </a:solidFill>
                <a:highlight>
                  <a:srgbClr val="FFFFFF"/>
                </a:highlight>
                <a:latin typeface="Consolas"/>
              </a:rPr>
              <a:t>}</a:t>
            </a:r>
            <a:endParaRPr lang="en" dirty="0">
              <a:solidFill>
                <a:srgbClr val="000000"/>
              </a:solidFill>
              <a:highlight>
                <a:srgbClr val="FFFFFF"/>
              </a:highlight>
              <a:latin typeface="Consolas"/>
            </a:endParaRPr>
          </a:p>
          <a:p>
            <a:r>
              <a:rPr lang="en" dirty="0">
                <a:solidFill>
                  <a:srgbClr val="008080"/>
                </a:solidFill>
                <a:highlight>
                  <a:srgbClr val="FFFFFF"/>
                </a:highlight>
                <a:latin typeface="Consolas"/>
              </a:rPr>
              <a:t>}</a:t>
            </a:r>
            <a:endParaRPr lang="en" dirty="0">
              <a:solidFill>
                <a:srgbClr val="000000"/>
              </a:solidFill>
              <a:highlight>
                <a:srgbClr val="FFFFFF"/>
              </a:highlight>
              <a:latin typeface="Consolas"/>
            </a:endParaRPr>
          </a:p>
          <a:p>
            <a:endParaRPr lang="en" dirty="0">
              <a:solidFill>
                <a:srgbClr val="000000"/>
              </a:solidFill>
              <a:highlight>
                <a:srgbClr val="FFFFFF"/>
              </a:highlight>
              <a:latin typeface="Consolas"/>
            </a:endParaRPr>
          </a:p>
          <a:p>
            <a:pPr>
              <a:lnSpc>
                <a:spcPct val="115000"/>
              </a:lnSpc>
              <a:spcBef>
                <a:spcPts val="0"/>
              </a:spcBef>
              <a:spcAft>
                <a:spcPts val="1000"/>
              </a:spcAft>
            </a:pPr>
            <a:endParaRPr lang="en-US" sz="3200" dirty="0">
              <a:effectLst/>
              <a:latin typeface="Calibri"/>
              <a:ea typeface="Times New Roman"/>
              <a:cs typeface="Times New Roman"/>
            </a:endParaRPr>
          </a:p>
        </p:txBody>
      </p:sp>
      <p:sp>
        <p:nvSpPr>
          <p:cNvPr id="4" name="Rounded Rectangle 3"/>
          <p:cNvSpPr/>
          <p:nvPr/>
        </p:nvSpPr>
        <p:spPr bwMode="auto">
          <a:xfrm>
            <a:off x="507868" y="821581"/>
            <a:ext cx="10946897" cy="1148686"/>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7" name="Rounded Rectangle 6"/>
          <p:cNvSpPr/>
          <p:nvPr/>
        </p:nvSpPr>
        <p:spPr bwMode="auto">
          <a:xfrm>
            <a:off x="412601" y="2108200"/>
            <a:ext cx="9772798" cy="2082800"/>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5144440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147" y="1371601"/>
            <a:ext cx="11909029" cy="3785652"/>
          </a:xfrm>
          <a:prstGeom prst="rect">
            <a:avLst/>
          </a:prstGeom>
          <a:noFill/>
        </p:spPr>
        <p:txBody>
          <a:bodyPr wrap="none" rtlCol="0">
            <a:spAutoFit/>
          </a:bodyPr>
          <a:lstStyle/>
          <a:p>
            <a:r>
              <a:rPr lang="en-US" sz="2400" dirty="0" err="1">
                <a:solidFill>
                  <a:srgbClr val="0000FF"/>
                </a:solidFill>
                <a:highlight>
                  <a:srgbClr val="FFFFFF"/>
                </a:highlight>
                <a:latin typeface="Consolas"/>
              </a:rPr>
              <a:t>var</a:t>
            </a:r>
            <a:r>
              <a:rPr lang="en-US" sz="2400" dirty="0">
                <a:solidFill>
                  <a:srgbClr val="000000"/>
                </a:solidFill>
                <a:highlight>
                  <a:srgbClr val="FFFFFF"/>
                </a:highlight>
                <a:latin typeface="Consolas"/>
              </a:rPr>
              <a:t> </a:t>
            </a:r>
            <a:r>
              <a:rPr lang="en-US" sz="2400" dirty="0" err="1" smtClean="0">
                <a:solidFill>
                  <a:srgbClr val="000000"/>
                </a:solidFill>
                <a:highlight>
                  <a:srgbClr val="FFFFFF"/>
                </a:highlight>
                <a:latin typeface="Consolas"/>
              </a:rPr>
              <a:t>uri</a:t>
            </a:r>
            <a:r>
              <a:rPr lang="en-US" sz="2400" dirty="0" smtClean="0">
                <a:solidFill>
                  <a:srgbClr val="000000"/>
                </a:solidFill>
                <a:highlight>
                  <a:srgbClr val="FFFFFF"/>
                </a:highlight>
                <a:latin typeface="Consolas"/>
              </a:rPr>
              <a:t> </a:t>
            </a:r>
            <a:r>
              <a:rPr lang="en-US" sz="2400" dirty="0">
                <a:solidFill>
                  <a:srgbClr val="008080"/>
                </a:solidFill>
                <a:highlight>
                  <a:srgbClr val="FFFFFF"/>
                </a:highlight>
                <a:latin typeface="Consolas"/>
              </a:rPr>
              <a:t>=</a:t>
            </a:r>
            <a:r>
              <a:rPr lang="en-US" sz="2400" dirty="0">
                <a:solidFill>
                  <a:srgbClr val="000000"/>
                </a:solidFill>
                <a:highlight>
                  <a:srgbClr val="FFFFFF"/>
                </a:highlight>
                <a:latin typeface="Consolas"/>
              </a:rPr>
              <a:t> </a:t>
            </a:r>
            <a:r>
              <a:rPr lang="en-US" sz="2400" dirty="0">
                <a:solidFill>
                  <a:srgbClr val="0000FF"/>
                </a:solidFill>
                <a:highlight>
                  <a:srgbClr val="FFFFFF"/>
                </a:highlight>
                <a:latin typeface="Consolas"/>
              </a:rPr>
              <a:t>new</a:t>
            </a:r>
            <a:r>
              <a:rPr lang="en-US" sz="2400" dirty="0">
                <a:solidFill>
                  <a:srgbClr val="000000"/>
                </a:solidFill>
                <a:highlight>
                  <a:srgbClr val="FFFFFF"/>
                </a:highlight>
                <a:latin typeface="Consolas"/>
              </a:rPr>
              <a:t> </a:t>
            </a:r>
            <a:r>
              <a:rPr lang="en-US" sz="2400" dirty="0" err="1" smtClean="0">
                <a:solidFill>
                  <a:srgbClr val="000000"/>
                </a:solidFill>
                <a:highlight>
                  <a:srgbClr val="FFFFFF"/>
                </a:highlight>
                <a:latin typeface="Consolas"/>
              </a:rPr>
              <a:t>Windows</a:t>
            </a:r>
            <a:r>
              <a:rPr lang="en-US" sz="2400" dirty="0" err="1" smtClean="0">
                <a:solidFill>
                  <a:srgbClr val="008080"/>
                </a:solidFill>
                <a:highlight>
                  <a:srgbClr val="FFFFFF"/>
                </a:highlight>
                <a:latin typeface="Consolas"/>
              </a:rPr>
              <a:t>.</a:t>
            </a:r>
            <a:r>
              <a:rPr lang="en-US" sz="2400" dirty="0" err="1" smtClean="0">
                <a:solidFill>
                  <a:srgbClr val="000000"/>
                </a:solidFill>
                <a:highlight>
                  <a:srgbClr val="FFFFFF"/>
                </a:highlight>
                <a:latin typeface="Consolas"/>
              </a:rPr>
              <a:t>Foundation</a:t>
            </a:r>
            <a:r>
              <a:rPr lang="en-US" sz="2400" dirty="0" err="1" smtClean="0">
                <a:solidFill>
                  <a:srgbClr val="008080"/>
                </a:solidFill>
                <a:highlight>
                  <a:srgbClr val="FFFFFF"/>
                </a:highlight>
                <a:latin typeface="Consolas"/>
              </a:rPr>
              <a:t>.</a:t>
            </a:r>
            <a:r>
              <a:rPr lang="en-US" sz="2400" dirty="0" err="1" smtClean="0">
                <a:solidFill>
                  <a:srgbClr val="000000"/>
                </a:solidFill>
                <a:highlight>
                  <a:srgbClr val="FFFFFF"/>
                </a:highlight>
                <a:latin typeface="Consolas"/>
              </a:rPr>
              <a:t>Uri</a:t>
            </a:r>
            <a:r>
              <a:rPr lang="en-US" sz="2400" dirty="0" smtClean="0">
                <a:solidFill>
                  <a:srgbClr val="000000"/>
                </a:solidFill>
                <a:highlight>
                  <a:srgbClr val="FFFFFF"/>
                </a:highlight>
                <a:latin typeface="Consolas"/>
              </a:rPr>
              <a:t> </a:t>
            </a:r>
            <a:r>
              <a:rPr lang="en-US" sz="2400" dirty="0" smtClean="0">
                <a:solidFill>
                  <a:srgbClr val="008080"/>
                </a:solidFill>
                <a:highlight>
                  <a:srgbClr val="FFFFFF"/>
                </a:highlight>
                <a:latin typeface="Consolas"/>
              </a:rPr>
              <a:t>(</a:t>
            </a:r>
            <a:r>
              <a:rPr lang="en-US" sz="2400" dirty="0" smtClean="0">
                <a:solidFill>
                  <a:srgbClr val="A31515"/>
                </a:solidFill>
                <a:highlight>
                  <a:srgbClr val="FFFFFF"/>
                </a:highlight>
                <a:latin typeface="Consolas"/>
              </a:rPr>
              <a:t>"</a:t>
            </a:r>
            <a:r>
              <a:rPr lang="en-US" sz="2400" dirty="0">
                <a:solidFill>
                  <a:srgbClr val="A31515"/>
                </a:solidFill>
                <a:highlight>
                  <a:srgbClr val="FFFFFF"/>
                </a:highlight>
                <a:latin typeface="Consolas"/>
              </a:rPr>
              <a:t>http</a:t>
            </a:r>
            <a:r>
              <a:rPr lang="en-US" sz="2400" dirty="0" smtClean="0">
                <a:solidFill>
                  <a:srgbClr val="A31515"/>
                </a:solidFill>
                <a:highlight>
                  <a:srgbClr val="FFFFFF"/>
                </a:highlight>
                <a:latin typeface="Consolas"/>
              </a:rPr>
              <a:t>://example.com/</a:t>
            </a:r>
            <a:r>
              <a:rPr lang="en-US" sz="2400" dirty="0" err="1" smtClean="0">
                <a:solidFill>
                  <a:srgbClr val="A31515"/>
                </a:solidFill>
                <a:highlight>
                  <a:srgbClr val="FFFFFF"/>
                </a:highlight>
                <a:latin typeface="Consolas"/>
              </a:rPr>
              <a:t>data.iso</a:t>
            </a:r>
            <a:r>
              <a:rPr lang="en-US" sz="2400" dirty="0" smtClean="0">
                <a:solidFill>
                  <a:srgbClr val="A31515"/>
                </a:solidFill>
                <a:highlight>
                  <a:srgbClr val="FFFFFF"/>
                </a:highlight>
                <a:latin typeface="Consolas"/>
              </a:rPr>
              <a:t>"</a:t>
            </a:r>
            <a:r>
              <a:rPr lang="en-US" sz="2400" dirty="0" smtClean="0">
                <a:solidFill>
                  <a:srgbClr val="008080"/>
                </a:solidFill>
                <a:highlight>
                  <a:srgbClr val="FFFFFF"/>
                </a:highlight>
                <a:latin typeface="Consolas"/>
              </a:rPr>
              <a:t>);</a:t>
            </a:r>
            <a:endParaRPr lang="en-US" sz="2400" dirty="0">
              <a:solidFill>
                <a:srgbClr val="000000"/>
              </a:solidFill>
              <a:highlight>
                <a:srgbClr val="FFFFFF"/>
              </a:highlight>
              <a:latin typeface="Consolas"/>
            </a:endParaRPr>
          </a:p>
          <a:p>
            <a:r>
              <a:rPr lang="en-US" sz="2400" dirty="0" err="1">
                <a:solidFill>
                  <a:srgbClr val="0000FF"/>
                </a:solidFill>
                <a:highlight>
                  <a:srgbClr val="FFFFFF"/>
                </a:highlight>
                <a:latin typeface="Consolas"/>
              </a:rPr>
              <a:t>var</a:t>
            </a:r>
            <a:r>
              <a:rPr lang="en-US" sz="2400" dirty="0">
                <a:solidFill>
                  <a:srgbClr val="000000"/>
                </a:solidFill>
                <a:highlight>
                  <a:srgbClr val="FFFFFF"/>
                </a:highlight>
                <a:latin typeface="Consolas"/>
              </a:rPr>
              <a:t> folder </a:t>
            </a:r>
            <a:r>
              <a:rPr lang="en-US" sz="2400" dirty="0">
                <a:solidFill>
                  <a:srgbClr val="008080"/>
                </a:solidFill>
                <a:highlight>
                  <a:srgbClr val="FFFFFF"/>
                </a:highlight>
                <a:latin typeface="Consolas"/>
              </a:rPr>
              <a:t>=</a:t>
            </a:r>
            <a:r>
              <a:rPr lang="en-US" sz="2400" dirty="0">
                <a:solidFill>
                  <a:srgbClr val="000000"/>
                </a:solidFill>
                <a:highlight>
                  <a:srgbClr val="FFFFFF"/>
                </a:highlight>
                <a:latin typeface="Consolas"/>
              </a:rPr>
              <a:t> </a:t>
            </a:r>
            <a:r>
              <a:rPr lang="en-US" sz="2400" dirty="0" err="1">
                <a:solidFill>
                  <a:srgbClr val="000000"/>
                </a:solidFill>
                <a:highlight>
                  <a:srgbClr val="FFFFFF"/>
                </a:highlight>
                <a:latin typeface="Consolas"/>
              </a:rPr>
              <a:t>Windows</a:t>
            </a:r>
            <a:r>
              <a:rPr lang="en-US" sz="2400" dirty="0" err="1">
                <a:solidFill>
                  <a:srgbClr val="008080"/>
                </a:solidFill>
                <a:highlight>
                  <a:srgbClr val="FFFFFF"/>
                </a:highlight>
                <a:latin typeface="Consolas"/>
              </a:rPr>
              <a:t>.</a:t>
            </a:r>
            <a:r>
              <a:rPr lang="en-US" sz="2400" dirty="0" err="1">
                <a:solidFill>
                  <a:srgbClr val="000000"/>
                </a:solidFill>
                <a:highlight>
                  <a:srgbClr val="FFFFFF"/>
                </a:highlight>
                <a:latin typeface="Consolas"/>
              </a:rPr>
              <a:t>Storage</a:t>
            </a:r>
            <a:r>
              <a:rPr lang="en-US" sz="2400" dirty="0" err="1">
                <a:solidFill>
                  <a:srgbClr val="008080"/>
                </a:solidFill>
                <a:highlight>
                  <a:srgbClr val="FFFFFF"/>
                </a:highlight>
                <a:latin typeface="Consolas"/>
              </a:rPr>
              <a:t>.</a:t>
            </a:r>
            <a:r>
              <a:rPr lang="en-US" sz="2400" dirty="0" err="1">
                <a:solidFill>
                  <a:srgbClr val="000000"/>
                </a:solidFill>
                <a:highlight>
                  <a:srgbClr val="FFFFFF"/>
                </a:highlight>
                <a:latin typeface="Consolas"/>
              </a:rPr>
              <a:t>KnownFolders</a:t>
            </a:r>
            <a:r>
              <a:rPr lang="en-US" sz="2400" dirty="0" err="1">
                <a:solidFill>
                  <a:srgbClr val="008080"/>
                </a:solidFill>
                <a:highlight>
                  <a:srgbClr val="FFFFFF"/>
                </a:highlight>
                <a:latin typeface="Consolas"/>
              </a:rPr>
              <a:t>.</a:t>
            </a:r>
            <a:r>
              <a:rPr lang="en-US" sz="2400" dirty="0" err="1">
                <a:solidFill>
                  <a:srgbClr val="000000"/>
                </a:solidFill>
                <a:highlight>
                  <a:srgbClr val="FFFFFF"/>
                </a:highlight>
                <a:latin typeface="Consolas"/>
              </a:rPr>
              <a:t>documentsLibrary</a:t>
            </a:r>
            <a:r>
              <a:rPr lang="en-US" sz="2400" dirty="0">
                <a:solidFill>
                  <a:srgbClr val="008080"/>
                </a:solidFill>
                <a:highlight>
                  <a:srgbClr val="FFFFFF"/>
                </a:highlight>
                <a:latin typeface="Consolas"/>
              </a:rPr>
              <a:t>;</a:t>
            </a:r>
            <a:endParaRPr lang="en-US" sz="2400" dirty="0">
              <a:solidFill>
                <a:srgbClr val="000000"/>
              </a:solidFill>
              <a:highlight>
                <a:srgbClr val="FFFFFF"/>
              </a:highlight>
              <a:latin typeface="Consolas"/>
            </a:endParaRPr>
          </a:p>
          <a:p>
            <a:r>
              <a:rPr lang="en-US" sz="2400" dirty="0" err="1">
                <a:solidFill>
                  <a:srgbClr val="000000"/>
                </a:solidFill>
                <a:highlight>
                  <a:srgbClr val="FFFFFF"/>
                </a:highlight>
                <a:latin typeface="Consolas"/>
              </a:rPr>
              <a:t>folder</a:t>
            </a:r>
            <a:r>
              <a:rPr lang="en-US" sz="2400" dirty="0" err="1">
                <a:solidFill>
                  <a:srgbClr val="008080"/>
                </a:solidFill>
                <a:highlight>
                  <a:srgbClr val="FFFFFF"/>
                </a:highlight>
                <a:latin typeface="Consolas"/>
              </a:rPr>
              <a:t>.</a:t>
            </a:r>
            <a:r>
              <a:rPr lang="en-US" sz="2400" dirty="0" err="1">
                <a:solidFill>
                  <a:srgbClr val="000000"/>
                </a:solidFill>
                <a:highlight>
                  <a:srgbClr val="FFFFFF"/>
                </a:highlight>
                <a:latin typeface="Consolas"/>
              </a:rPr>
              <a:t>createFileAsync</a:t>
            </a:r>
            <a:r>
              <a:rPr lang="en-US" sz="2400" dirty="0" smtClean="0">
                <a:solidFill>
                  <a:srgbClr val="008080"/>
                </a:solidFill>
                <a:highlight>
                  <a:srgbClr val="FFFFFF"/>
                </a:highlight>
                <a:latin typeface="Consolas"/>
              </a:rPr>
              <a:t>(</a:t>
            </a:r>
            <a:r>
              <a:rPr lang="en-US" sz="2400" dirty="0" smtClean="0">
                <a:solidFill>
                  <a:srgbClr val="A31515"/>
                </a:solidFill>
                <a:highlight>
                  <a:srgbClr val="FFFFFF"/>
                </a:highlight>
                <a:latin typeface="Consolas"/>
              </a:rPr>
              <a:t>"</a:t>
            </a:r>
            <a:r>
              <a:rPr lang="en-US" sz="2400" dirty="0" err="1" smtClean="0">
                <a:solidFill>
                  <a:srgbClr val="A31515"/>
                </a:solidFill>
                <a:highlight>
                  <a:srgbClr val="FFFFFF"/>
                </a:highlight>
                <a:latin typeface="Consolas"/>
              </a:rPr>
              <a:t>download.iso</a:t>
            </a:r>
            <a:r>
              <a:rPr lang="en-US" sz="2400" dirty="0" smtClean="0">
                <a:solidFill>
                  <a:srgbClr val="A31515"/>
                </a:solidFill>
                <a:highlight>
                  <a:srgbClr val="FFFFFF"/>
                </a:highlight>
                <a:latin typeface="Consolas"/>
              </a:rPr>
              <a:t>"</a:t>
            </a:r>
            <a:r>
              <a:rPr lang="en-US" sz="2400" dirty="0" smtClean="0">
                <a:solidFill>
                  <a:srgbClr val="008080"/>
                </a:solidFill>
                <a:highlight>
                  <a:srgbClr val="FFFFFF"/>
                </a:highlight>
                <a:latin typeface="Consolas"/>
              </a:rPr>
              <a:t>).</a:t>
            </a:r>
            <a:r>
              <a:rPr lang="en-US" sz="2400" dirty="0">
                <a:solidFill>
                  <a:srgbClr val="000000"/>
                </a:solidFill>
                <a:highlight>
                  <a:srgbClr val="FFFFFF"/>
                </a:highlight>
                <a:latin typeface="Consolas"/>
              </a:rPr>
              <a:t>then</a:t>
            </a:r>
            <a:r>
              <a:rPr lang="en-US" sz="2400" dirty="0">
                <a:solidFill>
                  <a:srgbClr val="008080"/>
                </a:solidFill>
                <a:highlight>
                  <a:srgbClr val="FFFFFF"/>
                </a:highlight>
                <a:latin typeface="Consolas"/>
              </a:rPr>
              <a:t>(</a:t>
            </a:r>
            <a:r>
              <a:rPr lang="en-US" sz="2400" dirty="0">
                <a:solidFill>
                  <a:srgbClr val="0000FF"/>
                </a:solidFill>
                <a:highlight>
                  <a:srgbClr val="FFFFFF"/>
                </a:highlight>
                <a:latin typeface="Consolas"/>
              </a:rPr>
              <a:t>function</a:t>
            </a:r>
            <a:r>
              <a:rPr lang="en-US" sz="2400" dirty="0">
                <a:solidFill>
                  <a:srgbClr val="000000"/>
                </a:solidFill>
                <a:highlight>
                  <a:srgbClr val="FFFFFF"/>
                </a:highlight>
                <a:latin typeface="Consolas"/>
              </a:rPr>
              <a:t> </a:t>
            </a:r>
            <a:r>
              <a:rPr lang="en-US" sz="2400" dirty="0">
                <a:solidFill>
                  <a:srgbClr val="008080"/>
                </a:solidFill>
                <a:highlight>
                  <a:srgbClr val="FFFFFF"/>
                </a:highlight>
                <a:latin typeface="Consolas"/>
              </a:rPr>
              <a:t>(</a:t>
            </a:r>
            <a:r>
              <a:rPr lang="en-US" sz="2400" dirty="0">
                <a:solidFill>
                  <a:srgbClr val="000000"/>
                </a:solidFill>
                <a:highlight>
                  <a:srgbClr val="FFFFFF"/>
                </a:highlight>
                <a:latin typeface="Consolas"/>
              </a:rPr>
              <a:t>file</a:t>
            </a:r>
            <a:r>
              <a:rPr lang="en-US" sz="2400" dirty="0">
                <a:solidFill>
                  <a:srgbClr val="008080"/>
                </a:solidFill>
                <a:highlight>
                  <a:srgbClr val="FFFFFF"/>
                </a:highlight>
                <a:latin typeface="Consolas"/>
              </a:rPr>
              <a:t>)</a:t>
            </a:r>
            <a:r>
              <a:rPr lang="en-US" sz="2400" dirty="0">
                <a:solidFill>
                  <a:srgbClr val="000000"/>
                </a:solidFill>
                <a:highlight>
                  <a:srgbClr val="FFFFFF"/>
                </a:highlight>
                <a:latin typeface="Consolas"/>
              </a:rPr>
              <a:t> </a:t>
            </a:r>
            <a:r>
              <a:rPr lang="en-US" sz="2400" dirty="0">
                <a:solidFill>
                  <a:srgbClr val="008080"/>
                </a:solidFill>
                <a:highlight>
                  <a:srgbClr val="FFFFFF"/>
                </a:highlight>
                <a:latin typeface="Consolas"/>
              </a:rPr>
              <a:t>{</a:t>
            </a:r>
            <a:endParaRPr lang="en-US" sz="2400" dirty="0">
              <a:solidFill>
                <a:srgbClr val="000000"/>
              </a:solidFill>
              <a:highlight>
                <a:srgbClr val="FFFFFF"/>
              </a:highlight>
              <a:latin typeface="Consolas"/>
            </a:endParaRPr>
          </a:p>
          <a:p>
            <a:r>
              <a:rPr lang="en-US" sz="2400" dirty="0">
                <a:solidFill>
                  <a:srgbClr val="000000"/>
                </a:solidFill>
                <a:highlight>
                  <a:srgbClr val="FFFFFF"/>
                </a:highlight>
                <a:latin typeface="Consolas"/>
              </a:rPr>
              <a:t>    </a:t>
            </a:r>
            <a:r>
              <a:rPr lang="en-US" sz="2400" dirty="0" err="1">
                <a:solidFill>
                  <a:srgbClr val="0000FF"/>
                </a:solidFill>
                <a:highlight>
                  <a:srgbClr val="FFFFFF"/>
                </a:highlight>
                <a:latin typeface="Consolas"/>
              </a:rPr>
              <a:t>var</a:t>
            </a:r>
            <a:r>
              <a:rPr lang="en-US" sz="2400" dirty="0">
                <a:solidFill>
                  <a:srgbClr val="000000"/>
                </a:solidFill>
                <a:highlight>
                  <a:srgbClr val="FFFFFF"/>
                </a:highlight>
                <a:latin typeface="Consolas"/>
              </a:rPr>
              <a:t> downloader </a:t>
            </a:r>
            <a:r>
              <a:rPr lang="en-US" sz="2400" dirty="0">
                <a:solidFill>
                  <a:srgbClr val="008080"/>
                </a:solidFill>
                <a:highlight>
                  <a:srgbClr val="FFFFFF"/>
                </a:highlight>
                <a:latin typeface="Consolas"/>
              </a:rPr>
              <a:t>=</a:t>
            </a:r>
            <a:r>
              <a:rPr lang="en-US" sz="2400" dirty="0">
                <a:solidFill>
                  <a:srgbClr val="000000"/>
                </a:solidFill>
                <a:highlight>
                  <a:srgbClr val="FFFFFF"/>
                </a:highlight>
                <a:latin typeface="Consolas"/>
              </a:rPr>
              <a:t> </a:t>
            </a:r>
            <a:r>
              <a:rPr lang="en-US" sz="2400" dirty="0">
                <a:solidFill>
                  <a:srgbClr val="0000FF"/>
                </a:solidFill>
                <a:highlight>
                  <a:srgbClr val="FFFFFF"/>
                </a:highlight>
                <a:latin typeface="Consolas"/>
              </a:rPr>
              <a:t>new</a:t>
            </a:r>
            <a:r>
              <a:rPr lang="en-US" sz="2400" dirty="0">
                <a:solidFill>
                  <a:srgbClr val="000000"/>
                </a:solidFill>
                <a:highlight>
                  <a:srgbClr val="FFFFFF"/>
                </a:highlight>
                <a:latin typeface="Consolas"/>
              </a:rPr>
              <a:t> </a:t>
            </a:r>
            <a:r>
              <a:rPr lang="en-US" sz="2400" dirty="0" err="1">
                <a:solidFill>
                  <a:srgbClr val="000000"/>
                </a:solidFill>
                <a:highlight>
                  <a:srgbClr val="FFFFFF"/>
                </a:highlight>
                <a:latin typeface="Consolas"/>
              </a:rPr>
              <a:t>Windows</a:t>
            </a:r>
            <a:r>
              <a:rPr lang="en-US" sz="2400" dirty="0" err="1">
                <a:solidFill>
                  <a:srgbClr val="008080"/>
                </a:solidFill>
                <a:highlight>
                  <a:srgbClr val="FFFFFF"/>
                </a:highlight>
                <a:latin typeface="Consolas"/>
              </a:rPr>
              <a:t>.</a:t>
            </a:r>
            <a:r>
              <a:rPr lang="en-US" sz="2400" dirty="0" err="1">
                <a:solidFill>
                  <a:srgbClr val="000000"/>
                </a:solidFill>
                <a:highlight>
                  <a:srgbClr val="FFFFFF"/>
                </a:highlight>
                <a:latin typeface="Consolas"/>
              </a:rPr>
              <a:t>Networking</a:t>
            </a:r>
            <a:endParaRPr lang="en-US" sz="2400" dirty="0">
              <a:solidFill>
                <a:srgbClr val="000000"/>
              </a:solidFill>
              <a:highlight>
                <a:srgbClr val="FFFFFF"/>
              </a:highlight>
              <a:latin typeface="Consolas"/>
            </a:endParaRPr>
          </a:p>
          <a:p>
            <a:r>
              <a:rPr lang="en-US" sz="2400" dirty="0">
                <a:solidFill>
                  <a:srgbClr val="000000"/>
                </a:solidFill>
                <a:highlight>
                  <a:srgbClr val="FFFFFF"/>
                </a:highlight>
                <a:latin typeface="Consolas"/>
              </a:rPr>
              <a:t>        </a:t>
            </a:r>
            <a:r>
              <a:rPr lang="en-US" sz="2400" dirty="0">
                <a:solidFill>
                  <a:srgbClr val="008080"/>
                </a:solidFill>
                <a:highlight>
                  <a:srgbClr val="FFFFFF"/>
                </a:highlight>
                <a:latin typeface="Consolas"/>
              </a:rPr>
              <a:t>.</a:t>
            </a:r>
            <a:r>
              <a:rPr lang="en-US" sz="2400" dirty="0" err="1">
                <a:solidFill>
                  <a:srgbClr val="000000"/>
                </a:solidFill>
                <a:highlight>
                  <a:srgbClr val="FFFFFF"/>
                </a:highlight>
                <a:latin typeface="Consolas"/>
              </a:rPr>
              <a:t>BackgroundTransfer</a:t>
            </a:r>
            <a:r>
              <a:rPr lang="en-US" sz="2400" dirty="0" err="1">
                <a:solidFill>
                  <a:srgbClr val="008080"/>
                </a:solidFill>
                <a:highlight>
                  <a:srgbClr val="FFFFFF"/>
                </a:highlight>
                <a:latin typeface="Consolas"/>
              </a:rPr>
              <a:t>.</a:t>
            </a:r>
            <a:r>
              <a:rPr lang="en-US" sz="2400" dirty="0" err="1">
                <a:solidFill>
                  <a:srgbClr val="000000"/>
                </a:solidFill>
                <a:highlight>
                  <a:srgbClr val="FFFFFF"/>
                </a:highlight>
                <a:latin typeface="Consolas"/>
              </a:rPr>
              <a:t>BackgroundDownloader</a:t>
            </a:r>
            <a:r>
              <a:rPr lang="en-US" sz="2400" dirty="0">
                <a:solidFill>
                  <a:srgbClr val="008080"/>
                </a:solidFill>
                <a:highlight>
                  <a:srgbClr val="FFFFFF"/>
                </a:highlight>
                <a:latin typeface="Consolas"/>
              </a:rPr>
              <a:t>();</a:t>
            </a:r>
            <a:endParaRPr lang="en-US" sz="2400" dirty="0">
              <a:solidFill>
                <a:srgbClr val="000000"/>
              </a:solidFill>
              <a:highlight>
                <a:srgbClr val="FFFFFF"/>
              </a:highlight>
              <a:latin typeface="Consolas"/>
            </a:endParaRPr>
          </a:p>
          <a:p>
            <a:r>
              <a:rPr lang="en-US" sz="2400" dirty="0">
                <a:solidFill>
                  <a:srgbClr val="000000"/>
                </a:solidFill>
                <a:highlight>
                  <a:srgbClr val="FFFFFF"/>
                </a:highlight>
                <a:latin typeface="Consolas"/>
              </a:rPr>
              <a:t>    </a:t>
            </a:r>
            <a:r>
              <a:rPr lang="en-US" sz="2400" dirty="0" err="1" smtClean="0">
                <a:solidFill>
                  <a:srgbClr val="000000"/>
                </a:solidFill>
                <a:highlight>
                  <a:srgbClr val="FFFFFF"/>
                </a:highlight>
                <a:latin typeface="Consolas"/>
              </a:rPr>
              <a:t>downloader</a:t>
            </a:r>
            <a:r>
              <a:rPr lang="en-US" sz="2400" dirty="0" err="1" smtClean="0">
                <a:solidFill>
                  <a:srgbClr val="008080"/>
                </a:solidFill>
                <a:highlight>
                  <a:srgbClr val="FFFFFF"/>
                </a:highlight>
                <a:latin typeface="Consolas"/>
              </a:rPr>
              <a:t>.</a:t>
            </a:r>
            <a:r>
              <a:rPr lang="en-US" sz="2400" dirty="0" err="1" smtClean="0">
                <a:solidFill>
                  <a:srgbClr val="000000"/>
                </a:solidFill>
                <a:highlight>
                  <a:srgbClr val="FFFFFF"/>
                </a:highlight>
                <a:latin typeface="Consolas"/>
              </a:rPr>
              <a:t>startDownloadAsync</a:t>
            </a:r>
            <a:r>
              <a:rPr lang="en-US" sz="2400" dirty="0" smtClean="0">
                <a:solidFill>
                  <a:srgbClr val="008080"/>
                </a:solidFill>
                <a:highlight>
                  <a:srgbClr val="FFFFFF"/>
                </a:highlight>
                <a:latin typeface="Consolas"/>
              </a:rPr>
              <a:t>(</a:t>
            </a:r>
            <a:r>
              <a:rPr lang="en-US" sz="2400" dirty="0" err="1" smtClean="0">
                <a:solidFill>
                  <a:srgbClr val="000000"/>
                </a:solidFill>
                <a:highlight>
                  <a:srgbClr val="FFFFFF"/>
                </a:highlight>
                <a:latin typeface="Consolas"/>
              </a:rPr>
              <a:t>uri</a:t>
            </a:r>
            <a:r>
              <a:rPr lang="en-US" sz="2400" dirty="0" smtClean="0">
                <a:solidFill>
                  <a:srgbClr val="008080"/>
                </a:solidFill>
                <a:highlight>
                  <a:srgbClr val="FFFFFF"/>
                </a:highlight>
                <a:latin typeface="Consolas"/>
              </a:rPr>
              <a:t>,</a:t>
            </a:r>
            <a:r>
              <a:rPr lang="en-US" sz="2400" dirty="0" smtClean="0">
                <a:solidFill>
                  <a:srgbClr val="000000"/>
                </a:solidFill>
                <a:highlight>
                  <a:srgbClr val="FFFFFF"/>
                </a:highlight>
                <a:latin typeface="Consolas"/>
              </a:rPr>
              <a:t> </a:t>
            </a:r>
            <a:r>
              <a:rPr lang="en-US" sz="2400" dirty="0">
                <a:solidFill>
                  <a:srgbClr val="000000"/>
                </a:solidFill>
                <a:highlight>
                  <a:srgbClr val="FFFFFF"/>
                </a:highlight>
                <a:latin typeface="Consolas"/>
              </a:rPr>
              <a:t>file</a:t>
            </a:r>
            <a:r>
              <a:rPr lang="en-US" sz="2400" dirty="0">
                <a:solidFill>
                  <a:srgbClr val="008080"/>
                </a:solidFill>
                <a:highlight>
                  <a:srgbClr val="FFFFFF"/>
                </a:highlight>
                <a:latin typeface="Consolas"/>
              </a:rPr>
              <a:t>).</a:t>
            </a:r>
            <a:endParaRPr lang="en-US" sz="2400" dirty="0">
              <a:solidFill>
                <a:srgbClr val="000000"/>
              </a:solidFill>
              <a:highlight>
                <a:srgbClr val="FFFFFF"/>
              </a:highlight>
              <a:latin typeface="Consolas"/>
            </a:endParaRPr>
          </a:p>
          <a:p>
            <a:r>
              <a:rPr lang="en-US" sz="2400" dirty="0">
                <a:solidFill>
                  <a:srgbClr val="000000"/>
                </a:solidFill>
                <a:highlight>
                  <a:srgbClr val="FFFFFF"/>
                </a:highlight>
                <a:latin typeface="Consolas"/>
              </a:rPr>
              <a:t>        then</a:t>
            </a:r>
            <a:r>
              <a:rPr lang="en-US" sz="2400" dirty="0">
                <a:solidFill>
                  <a:srgbClr val="008080"/>
                </a:solidFill>
                <a:highlight>
                  <a:srgbClr val="FFFFFF"/>
                </a:highlight>
                <a:latin typeface="Consolas"/>
              </a:rPr>
              <a:t>(</a:t>
            </a:r>
            <a:r>
              <a:rPr lang="en-US" sz="2400" dirty="0">
                <a:solidFill>
                  <a:srgbClr val="0000FF"/>
                </a:solidFill>
                <a:highlight>
                  <a:srgbClr val="FFFFFF"/>
                </a:highlight>
                <a:latin typeface="Consolas"/>
              </a:rPr>
              <a:t>function</a:t>
            </a:r>
            <a:r>
              <a:rPr lang="en-US" sz="2400" dirty="0">
                <a:solidFill>
                  <a:srgbClr val="000000"/>
                </a:solidFill>
                <a:highlight>
                  <a:srgbClr val="FFFFFF"/>
                </a:highlight>
                <a:latin typeface="Consolas"/>
              </a:rPr>
              <a:t> </a:t>
            </a:r>
            <a:r>
              <a:rPr lang="en-US" sz="2400" dirty="0">
                <a:solidFill>
                  <a:srgbClr val="008080"/>
                </a:solidFill>
                <a:highlight>
                  <a:srgbClr val="FFFFFF"/>
                </a:highlight>
                <a:latin typeface="Consolas"/>
              </a:rPr>
              <a:t>()</a:t>
            </a:r>
            <a:r>
              <a:rPr lang="en-US" sz="2400" dirty="0">
                <a:solidFill>
                  <a:srgbClr val="000000"/>
                </a:solidFill>
                <a:highlight>
                  <a:srgbClr val="FFFFFF"/>
                </a:highlight>
                <a:latin typeface="Consolas"/>
              </a:rPr>
              <a:t> </a:t>
            </a:r>
            <a:r>
              <a:rPr lang="en-US" sz="2400" dirty="0">
                <a:solidFill>
                  <a:srgbClr val="008080"/>
                </a:solidFill>
                <a:highlight>
                  <a:srgbClr val="FFFFFF"/>
                </a:highlight>
                <a:latin typeface="Consolas"/>
              </a:rPr>
              <a:t>{</a:t>
            </a:r>
            <a:endParaRPr lang="en-US" sz="2400" dirty="0">
              <a:solidFill>
                <a:srgbClr val="000000"/>
              </a:solidFill>
              <a:highlight>
                <a:srgbClr val="FFFFFF"/>
              </a:highlight>
              <a:latin typeface="Consolas"/>
            </a:endParaRPr>
          </a:p>
          <a:p>
            <a:r>
              <a:rPr lang="en-US" sz="2400" dirty="0">
                <a:solidFill>
                  <a:srgbClr val="000000"/>
                </a:solidFill>
                <a:highlight>
                  <a:srgbClr val="FFFFFF"/>
                </a:highlight>
                <a:latin typeface="Consolas"/>
              </a:rPr>
              <a:t>            </a:t>
            </a:r>
            <a:r>
              <a:rPr lang="en-US" sz="2400" dirty="0">
                <a:solidFill>
                  <a:srgbClr val="008000"/>
                </a:solidFill>
                <a:highlight>
                  <a:srgbClr val="FFFFFF"/>
                </a:highlight>
                <a:latin typeface="Consolas"/>
              </a:rPr>
              <a:t>// Got the file with name 'file'.</a:t>
            </a:r>
            <a:endParaRPr lang="en-US" sz="2400" dirty="0">
              <a:solidFill>
                <a:srgbClr val="000000"/>
              </a:solidFill>
              <a:highlight>
                <a:srgbClr val="FFFFFF"/>
              </a:highlight>
              <a:latin typeface="Consolas"/>
            </a:endParaRPr>
          </a:p>
          <a:p>
            <a:r>
              <a:rPr lang="en-US" sz="2400" dirty="0">
                <a:solidFill>
                  <a:srgbClr val="000000"/>
                </a:solidFill>
                <a:highlight>
                  <a:srgbClr val="FFFFFF"/>
                </a:highlight>
                <a:latin typeface="Consolas"/>
              </a:rPr>
              <a:t>        </a:t>
            </a:r>
            <a:r>
              <a:rPr lang="en-US" sz="2400" dirty="0">
                <a:solidFill>
                  <a:srgbClr val="008080"/>
                </a:solidFill>
                <a:highlight>
                  <a:srgbClr val="FFFFFF"/>
                </a:highlight>
                <a:latin typeface="Consolas"/>
              </a:rPr>
              <a:t>},</a:t>
            </a:r>
            <a:r>
              <a:rPr lang="en-US" sz="2400" dirty="0">
                <a:solidFill>
                  <a:srgbClr val="000000"/>
                </a:solidFill>
                <a:highlight>
                  <a:srgbClr val="FFFFFF"/>
                </a:highlight>
                <a:latin typeface="Consolas"/>
              </a:rPr>
              <a:t> </a:t>
            </a:r>
            <a:r>
              <a:rPr lang="en-US" sz="2400" dirty="0" err="1" smtClean="0">
                <a:solidFill>
                  <a:srgbClr val="000000"/>
                </a:solidFill>
                <a:highlight>
                  <a:srgbClr val="FFFFFF"/>
                </a:highlight>
                <a:latin typeface="Consolas"/>
              </a:rPr>
              <a:t>onError</a:t>
            </a:r>
            <a:r>
              <a:rPr lang="en-US" sz="2400" dirty="0" smtClean="0">
                <a:solidFill>
                  <a:srgbClr val="000000"/>
                </a:solidFill>
                <a:highlight>
                  <a:srgbClr val="FFFFFF"/>
                </a:highlight>
                <a:latin typeface="Consolas"/>
              </a:rPr>
              <a:t>, </a:t>
            </a:r>
            <a:r>
              <a:rPr lang="en-US" sz="2400" dirty="0" err="1" smtClean="0">
                <a:solidFill>
                  <a:srgbClr val="000000"/>
                </a:solidFill>
                <a:highlight>
                  <a:srgbClr val="FFFFFF"/>
                </a:highlight>
                <a:latin typeface="Consolas"/>
              </a:rPr>
              <a:t>onProgress</a:t>
            </a:r>
            <a:r>
              <a:rPr lang="en-US" sz="2400" dirty="0" smtClean="0">
                <a:solidFill>
                  <a:srgbClr val="008080"/>
                </a:solidFill>
                <a:highlight>
                  <a:srgbClr val="FFFFFF"/>
                </a:highlight>
                <a:latin typeface="Consolas"/>
              </a:rPr>
              <a:t>);</a:t>
            </a:r>
            <a:endParaRPr lang="en-US" sz="2400" dirty="0">
              <a:solidFill>
                <a:srgbClr val="000000"/>
              </a:solidFill>
              <a:highlight>
                <a:srgbClr val="FFFFFF"/>
              </a:highlight>
              <a:latin typeface="Consolas"/>
            </a:endParaRPr>
          </a:p>
          <a:p>
            <a:r>
              <a:rPr lang="en-US" sz="2400" dirty="0">
                <a:solidFill>
                  <a:srgbClr val="008080"/>
                </a:solidFill>
                <a:highlight>
                  <a:srgbClr val="FFFFFF"/>
                </a:highlight>
                <a:latin typeface="Consolas"/>
              </a:rPr>
              <a:t>},</a:t>
            </a:r>
            <a:r>
              <a:rPr lang="en-US" sz="2400" dirty="0">
                <a:solidFill>
                  <a:srgbClr val="000000"/>
                </a:solidFill>
                <a:highlight>
                  <a:srgbClr val="FFFFFF"/>
                </a:highlight>
                <a:latin typeface="Consolas"/>
              </a:rPr>
              <a:t> </a:t>
            </a:r>
            <a:r>
              <a:rPr lang="en-US" sz="2400" dirty="0" err="1">
                <a:solidFill>
                  <a:srgbClr val="000000"/>
                </a:solidFill>
                <a:highlight>
                  <a:srgbClr val="FFFFFF"/>
                </a:highlight>
                <a:latin typeface="Consolas"/>
              </a:rPr>
              <a:t>onError</a:t>
            </a:r>
            <a:r>
              <a:rPr lang="en-US" sz="2400" dirty="0">
                <a:solidFill>
                  <a:srgbClr val="008080"/>
                </a:solidFill>
                <a:highlight>
                  <a:srgbClr val="FFFFFF"/>
                </a:highlight>
                <a:latin typeface="Consolas"/>
              </a:rPr>
              <a:t>);</a:t>
            </a:r>
            <a:endParaRPr lang="en-US" sz="2400" dirty="0">
              <a:solidFill>
                <a:srgbClr val="FFFFFF"/>
              </a:solidFill>
            </a:endParaRPr>
          </a:p>
        </p:txBody>
      </p:sp>
      <p:sp>
        <p:nvSpPr>
          <p:cNvPr id="3" name="Title 4"/>
          <p:cNvSpPr>
            <a:spLocks noGrp="1"/>
          </p:cNvSpPr>
          <p:nvPr>
            <p:ph type="title"/>
          </p:nvPr>
        </p:nvSpPr>
        <p:spPr>
          <a:xfrm>
            <a:off x="507868" y="230189"/>
            <a:ext cx="11173090" cy="609398"/>
          </a:xfrm>
        </p:spPr>
        <p:txBody>
          <a:bodyPr/>
          <a:lstStyle/>
          <a:p>
            <a:r>
              <a:rPr lang="en-US" dirty="0" smtClean="0"/>
              <a:t>Background APIs: </a:t>
            </a:r>
            <a:r>
              <a:rPr lang="en-US" dirty="0" err="1" smtClean="0"/>
              <a:t>BackgroundTransfer</a:t>
            </a:r>
            <a:endParaRPr lang="en-US" dirty="0"/>
          </a:p>
        </p:txBody>
      </p:sp>
      <p:sp>
        <p:nvSpPr>
          <p:cNvPr id="5" name="Rounded Rectangle 4"/>
          <p:cNvSpPr/>
          <p:nvPr/>
        </p:nvSpPr>
        <p:spPr bwMode="auto">
          <a:xfrm>
            <a:off x="203147" y="1371602"/>
            <a:ext cx="11820531" cy="51178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6" name="Rounded Rectangle 5"/>
          <p:cNvSpPr/>
          <p:nvPr/>
        </p:nvSpPr>
        <p:spPr bwMode="auto">
          <a:xfrm>
            <a:off x="203147" y="1752600"/>
            <a:ext cx="11820531" cy="51178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7" name="Rounded Rectangle 6"/>
          <p:cNvSpPr/>
          <p:nvPr/>
        </p:nvSpPr>
        <p:spPr bwMode="auto">
          <a:xfrm>
            <a:off x="205419" y="2056274"/>
            <a:ext cx="6413745" cy="51178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8" name="Rounded Rectangle 7"/>
          <p:cNvSpPr/>
          <p:nvPr/>
        </p:nvSpPr>
        <p:spPr bwMode="auto">
          <a:xfrm>
            <a:off x="191771" y="2438418"/>
            <a:ext cx="11820531" cy="82600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9" name="Rounded Rectangle 8"/>
          <p:cNvSpPr/>
          <p:nvPr/>
        </p:nvSpPr>
        <p:spPr bwMode="auto">
          <a:xfrm>
            <a:off x="205419" y="3134466"/>
            <a:ext cx="11820531" cy="51178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10" name="Rounded Rectangle 9"/>
          <p:cNvSpPr/>
          <p:nvPr/>
        </p:nvSpPr>
        <p:spPr bwMode="auto">
          <a:xfrm>
            <a:off x="219067" y="3629261"/>
            <a:ext cx="11820531" cy="792614"/>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269415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Sockets APIs: </a:t>
            </a:r>
            <a:r>
              <a:rPr lang="en-US" dirty="0" err="1" smtClean="0"/>
              <a:t>WebSockets</a:t>
            </a:r>
            <a:endParaRPr lang="en-US" dirty="0"/>
          </a:p>
        </p:txBody>
      </p:sp>
      <p:sp>
        <p:nvSpPr>
          <p:cNvPr id="6" name="Text Placeholder 5"/>
          <p:cNvSpPr>
            <a:spLocks noGrp="1"/>
          </p:cNvSpPr>
          <p:nvPr>
            <p:ph type="body" sz="quarter" idx="10"/>
          </p:nvPr>
        </p:nvSpPr>
        <p:spPr>
          <a:xfrm>
            <a:off x="354842" y="990600"/>
            <a:ext cx="11436824" cy="5401479"/>
          </a:xfrm>
        </p:spPr>
        <p:txBody>
          <a:bodyPr/>
          <a:lstStyle/>
          <a:p>
            <a:pPr>
              <a:lnSpc>
                <a:spcPct val="115000"/>
              </a:lnSpc>
              <a:spcBef>
                <a:spcPts val="0"/>
              </a:spcBef>
              <a:spcAft>
                <a:spcPts val="1000"/>
              </a:spcAft>
            </a:pPr>
            <a:r>
              <a:rPr lang="en-US" dirty="0">
                <a:solidFill>
                  <a:srgbClr val="0000FF"/>
                </a:solidFill>
                <a:highlight>
                  <a:srgbClr val="FFFFFF"/>
                </a:highlight>
                <a:latin typeface="Consolas"/>
                <a:ea typeface="Times New Roman"/>
                <a:cs typeface="Times New Roman"/>
              </a:rPr>
              <a:t>function</a:t>
            </a:r>
            <a:r>
              <a:rPr lang="en-US" dirty="0">
                <a:solidFill>
                  <a:srgbClr val="000000"/>
                </a:solidFill>
                <a:highlight>
                  <a:srgbClr val="FFFFFF"/>
                </a:highlight>
                <a:latin typeface="Consolas"/>
                <a:ea typeface="Times New Roman"/>
                <a:cs typeface="Times New Roman"/>
              </a:rPr>
              <a:t> </a:t>
            </a:r>
            <a:r>
              <a:rPr lang="en-US" dirty="0" err="1">
                <a:solidFill>
                  <a:srgbClr val="000000"/>
                </a:solidFill>
                <a:highlight>
                  <a:srgbClr val="FFFFFF"/>
                </a:highlight>
                <a:latin typeface="Consolas"/>
                <a:ea typeface="Times New Roman"/>
                <a:cs typeface="Times New Roman"/>
              </a:rPr>
              <a:t>quickLaunch</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 </a:t>
            </a:r>
            <a:r>
              <a:rPr lang="en-US" dirty="0">
                <a:solidFill>
                  <a:srgbClr val="008080"/>
                </a:solidFill>
                <a:highlight>
                  <a:srgbClr val="FFFFFF"/>
                </a:highlight>
                <a:latin typeface="Consolas"/>
                <a:ea typeface="Times New Roman"/>
                <a:cs typeface="Times New Roman"/>
              </a:rPr>
              <a:t>{</a:t>
            </a:r>
            <a:endParaRPr lang="en-US" dirty="0">
              <a:latin typeface="Calibri"/>
              <a:ea typeface="Times New Roman"/>
              <a:cs typeface="Times New Roman"/>
            </a:endParaRPr>
          </a:p>
          <a:p>
            <a:pPr>
              <a:lnSpc>
                <a:spcPct val="115000"/>
              </a:lnSpc>
              <a:spcBef>
                <a:spcPts val="0"/>
              </a:spcBef>
              <a:spcAft>
                <a:spcPts val="1000"/>
              </a:spcAft>
            </a:pPr>
            <a:r>
              <a:rPr lang="en-US" dirty="0">
                <a:solidFill>
                  <a:srgbClr val="000000"/>
                </a:solidFill>
                <a:highlight>
                  <a:srgbClr val="FFFFFF"/>
                </a:highlight>
                <a:latin typeface="Consolas"/>
                <a:ea typeface="Times New Roman"/>
                <a:cs typeface="Times New Roman"/>
              </a:rPr>
              <a:t>    socket </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 </a:t>
            </a:r>
            <a:r>
              <a:rPr lang="en-US" dirty="0">
                <a:solidFill>
                  <a:srgbClr val="0000FF"/>
                </a:solidFill>
                <a:highlight>
                  <a:srgbClr val="FFFFFF"/>
                </a:highlight>
                <a:latin typeface="Consolas"/>
                <a:ea typeface="Times New Roman"/>
                <a:cs typeface="Times New Roman"/>
              </a:rPr>
              <a:t>new</a:t>
            </a:r>
            <a:r>
              <a:rPr lang="en-US" dirty="0">
                <a:solidFill>
                  <a:srgbClr val="000000"/>
                </a:solidFill>
                <a:highlight>
                  <a:srgbClr val="FFFFFF"/>
                </a:highlight>
                <a:latin typeface="Consolas"/>
                <a:ea typeface="Times New Roman"/>
                <a:cs typeface="Times New Roman"/>
              </a:rPr>
              <a:t> </a:t>
            </a:r>
            <a:r>
              <a:rPr lang="en-US" dirty="0" err="1" smtClean="0">
                <a:solidFill>
                  <a:srgbClr val="000000"/>
                </a:solidFill>
                <a:highlight>
                  <a:srgbClr val="FFFFFF"/>
                </a:highlight>
                <a:latin typeface="Consolas"/>
                <a:ea typeface="Times New Roman"/>
                <a:cs typeface="Times New Roman"/>
              </a:rPr>
              <a:t>Windows</a:t>
            </a:r>
            <a:r>
              <a:rPr lang="en-US" dirty="0" err="1" smtClean="0">
                <a:solidFill>
                  <a:srgbClr val="008080"/>
                </a:solidFill>
                <a:highlight>
                  <a:srgbClr val="FFFFFF"/>
                </a:highlight>
                <a:latin typeface="Consolas"/>
                <a:ea typeface="Times New Roman"/>
                <a:cs typeface="Times New Roman"/>
              </a:rPr>
              <a:t>.</a:t>
            </a:r>
            <a:r>
              <a:rPr lang="en-US" dirty="0" err="1" smtClean="0">
                <a:solidFill>
                  <a:srgbClr val="000000"/>
                </a:solidFill>
                <a:highlight>
                  <a:srgbClr val="FFFFFF"/>
                </a:highlight>
                <a:latin typeface="Consolas"/>
                <a:ea typeface="Times New Roman"/>
                <a:cs typeface="Times New Roman"/>
              </a:rPr>
              <a:t>Networking</a:t>
            </a:r>
            <a:r>
              <a:rPr lang="en-US" dirty="0" err="1" smtClean="0">
                <a:solidFill>
                  <a:srgbClr val="008080"/>
                </a:solidFill>
                <a:highlight>
                  <a:srgbClr val="FFFFFF"/>
                </a:highlight>
                <a:latin typeface="Consolas"/>
                <a:ea typeface="Times New Roman"/>
                <a:cs typeface="Times New Roman"/>
              </a:rPr>
              <a:t>.</a:t>
            </a:r>
            <a:r>
              <a:rPr lang="en-US" dirty="0" err="1" smtClean="0">
                <a:solidFill>
                  <a:srgbClr val="000000"/>
                </a:solidFill>
                <a:highlight>
                  <a:srgbClr val="FFFFFF"/>
                </a:highlight>
                <a:latin typeface="Consolas"/>
                <a:ea typeface="Times New Roman"/>
                <a:cs typeface="Times New Roman"/>
              </a:rPr>
              <a:t>Sockets</a:t>
            </a:r>
            <a:r>
              <a:rPr lang="en-US" dirty="0" err="1" smtClean="0">
                <a:solidFill>
                  <a:srgbClr val="008080"/>
                </a:solidFill>
                <a:highlight>
                  <a:srgbClr val="FFFFFF"/>
                </a:highlight>
                <a:latin typeface="Consolas"/>
                <a:ea typeface="Times New Roman"/>
                <a:cs typeface="Times New Roman"/>
              </a:rPr>
              <a:t>.</a:t>
            </a:r>
            <a:r>
              <a:rPr lang="en-US" dirty="0" err="1" smtClean="0">
                <a:solidFill>
                  <a:srgbClr val="000000"/>
                </a:solidFill>
                <a:highlight>
                  <a:srgbClr val="FFFFFF"/>
                </a:highlight>
                <a:latin typeface="Consolas"/>
                <a:ea typeface="Times New Roman"/>
                <a:cs typeface="Times New Roman"/>
              </a:rPr>
              <a:t>StreamWebSocket</a:t>
            </a:r>
            <a:r>
              <a:rPr lang="en-US" dirty="0">
                <a:solidFill>
                  <a:srgbClr val="008080"/>
                </a:solidFill>
                <a:highlight>
                  <a:srgbClr val="FFFFFF"/>
                </a:highlight>
                <a:latin typeface="Consolas"/>
                <a:ea typeface="Times New Roman"/>
                <a:cs typeface="Times New Roman"/>
              </a:rPr>
              <a:t>();</a:t>
            </a:r>
            <a:endParaRPr lang="en-US" dirty="0">
              <a:latin typeface="Calibri"/>
              <a:ea typeface="Times New Roman"/>
              <a:cs typeface="Times New Roman"/>
            </a:endParaRPr>
          </a:p>
          <a:p>
            <a:pPr>
              <a:lnSpc>
                <a:spcPct val="115000"/>
              </a:lnSpc>
              <a:spcBef>
                <a:spcPts val="0"/>
              </a:spcBef>
              <a:spcAft>
                <a:spcPts val="1000"/>
              </a:spcAft>
            </a:pPr>
            <a:r>
              <a:rPr lang="en-US" dirty="0">
                <a:solidFill>
                  <a:srgbClr val="000000"/>
                </a:solidFill>
                <a:highlight>
                  <a:srgbClr val="FFFFFF"/>
                </a:highlight>
                <a:latin typeface="Consolas"/>
                <a:ea typeface="Times New Roman"/>
                <a:cs typeface="Times New Roman"/>
              </a:rPr>
              <a:t>    </a:t>
            </a:r>
            <a:r>
              <a:rPr lang="en-US" dirty="0" err="1">
                <a:solidFill>
                  <a:srgbClr val="000000"/>
                </a:solidFill>
                <a:highlight>
                  <a:srgbClr val="FFFFFF"/>
                </a:highlight>
                <a:latin typeface="Consolas"/>
                <a:ea typeface="Times New Roman"/>
                <a:cs typeface="Times New Roman"/>
              </a:rPr>
              <a:t>socket</a:t>
            </a:r>
            <a:r>
              <a:rPr lang="en-US" dirty="0" err="1">
                <a:solidFill>
                  <a:srgbClr val="008080"/>
                </a:solidFill>
                <a:highlight>
                  <a:srgbClr val="FFFFFF"/>
                </a:highlight>
                <a:latin typeface="Consolas"/>
                <a:ea typeface="Times New Roman"/>
                <a:cs typeface="Times New Roman"/>
              </a:rPr>
              <a:t>.</a:t>
            </a:r>
            <a:r>
              <a:rPr lang="en-US" dirty="0" err="1">
                <a:solidFill>
                  <a:srgbClr val="000000"/>
                </a:solidFill>
                <a:highlight>
                  <a:srgbClr val="FFFFFF"/>
                </a:highlight>
                <a:latin typeface="Consolas"/>
                <a:ea typeface="Times New Roman"/>
                <a:cs typeface="Times New Roman"/>
              </a:rPr>
              <a:t>connectAsync</a:t>
            </a:r>
            <a:r>
              <a:rPr lang="en-US" dirty="0">
                <a:solidFill>
                  <a:srgbClr val="008080"/>
                </a:solidFill>
                <a:highlight>
                  <a:srgbClr val="FFFFFF"/>
                </a:highlight>
                <a:latin typeface="Consolas"/>
                <a:ea typeface="Times New Roman"/>
                <a:cs typeface="Times New Roman"/>
              </a:rPr>
              <a:t>(</a:t>
            </a:r>
            <a:r>
              <a:rPr lang="en-US" dirty="0" err="1">
                <a:solidFill>
                  <a:srgbClr val="000000"/>
                </a:solidFill>
                <a:highlight>
                  <a:srgbClr val="FFFFFF"/>
                </a:highlight>
                <a:latin typeface="Consolas"/>
                <a:ea typeface="Times New Roman"/>
                <a:cs typeface="Times New Roman"/>
              </a:rPr>
              <a:t>uri</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then</a:t>
            </a:r>
            <a:r>
              <a:rPr lang="en-US" dirty="0">
                <a:solidFill>
                  <a:srgbClr val="008080"/>
                </a:solidFill>
                <a:highlight>
                  <a:srgbClr val="FFFFFF"/>
                </a:highlight>
                <a:latin typeface="Consolas"/>
                <a:ea typeface="Times New Roman"/>
                <a:cs typeface="Times New Roman"/>
              </a:rPr>
              <a:t>(</a:t>
            </a:r>
            <a:r>
              <a:rPr lang="en-US" dirty="0">
                <a:solidFill>
                  <a:srgbClr val="0000FF"/>
                </a:solidFill>
                <a:highlight>
                  <a:srgbClr val="FFFFFF"/>
                </a:highlight>
                <a:latin typeface="Consolas"/>
                <a:ea typeface="Times New Roman"/>
                <a:cs typeface="Times New Roman"/>
              </a:rPr>
              <a:t>function</a:t>
            </a:r>
            <a:r>
              <a:rPr lang="en-US" dirty="0">
                <a:solidFill>
                  <a:srgbClr val="000000"/>
                </a:solidFill>
                <a:highlight>
                  <a:srgbClr val="FFFFFF"/>
                </a:highlight>
                <a:latin typeface="Consolas"/>
                <a:ea typeface="Times New Roman"/>
                <a:cs typeface="Times New Roman"/>
              </a:rPr>
              <a:t> </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 </a:t>
            </a:r>
            <a:r>
              <a:rPr lang="en-US" dirty="0">
                <a:solidFill>
                  <a:srgbClr val="008080"/>
                </a:solidFill>
                <a:highlight>
                  <a:srgbClr val="FFFFFF"/>
                </a:highlight>
                <a:latin typeface="Consolas"/>
                <a:ea typeface="Times New Roman"/>
                <a:cs typeface="Times New Roman"/>
              </a:rPr>
              <a:t>{</a:t>
            </a:r>
            <a:endParaRPr lang="en-US" dirty="0">
              <a:latin typeface="Calibri"/>
              <a:ea typeface="Times New Roman"/>
              <a:cs typeface="Times New Roman"/>
            </a:endParaRPr>
          </a:p>
          <a:p>
            <a:pPr>
              <a:lnSpc>
                <a:spcPct val="115000"/>
              </a:lnSpc>
              <a:spcBef>
                <a:spcPts val="0"/>
              </a:spcBef>
              <a:spcAft>
                <a:spcPts val="1000"/>
              </a:spcAft>
            </a:pPr>
            <a:r>
              <a:rPr lang="en-US" dirty="0" smtClean="0">
                <a:solidFill>
                  <a:srgbClr val="000000"/>
                </a:solidFill>
                <a:highlight>
                  <a:srgbClr val="FFFFFF"/>
                </a:highlight>
                <a:latin typeface="Consolas"/>
                <a:ea typeface="Times New Roman"/>
                <a:cs typeface="Times New Roman"/>
              </a:rPr>
              <a:t>        writer </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 </a:t>
            </a:r>
            <a:r>
              <a:rPr lang="en-US" dirty="0">
                <a:solidFill>
                  <a:srgbClr val="0000FF"/>
                </a:solidFill>
                <a:highlight>
                  <a:srgbClr val="FFFFFF"/>
                </a:highlight>
                <a:latin typeface="Consolas"/>
                <a:ea typeface="Times New Roman"/>
                <a:cs typeface="Times New Roman"/>
              </a:rPr>
              <a:t>new</a:t>
            </a:r>
            <a:r>
              <a:rPr lang="en-US" dirty="0">
                <a:solidFill>
                  <a:srgbClr val="000000"/>
                </a:solidFill>
                <a:highlight>
                  <a:srgbClr val="FFFFFF"/>
                </a:highlight>
                <a:latin typeface="Consolas"/>
                <a:ea typeface="Times New Roman"/>
                <a:cs typeface="Times New Roman"/>
              </a:rPr>
              <a:t> </a:t>
            </a:r>
            <a:r>
              <a:rPr lang="en-US" dirty="0" err="1" smtClean="0">
                <a:solidFill>
                  <a:srgbClr val="000000"/>
                </a:solidFill>
                <a:highlight>
                  <a:srgbClr val="FFFFFF"/>
                </a:highlight>
                <a:latin typeface="Consolas"/>
                <a:ea typeface="Times New Roman"/>
                <a:cs typeface="Times New Roman"/>
              </a:rPr>
              <a:t>Windows</a:t>
            </a:r>
            <a:r>
              <a:rPr lang="en-US" dirty="0" err="1" smtClean="0">
                <a:solidFill>
                  <a:srgbClr val="008080"/>
                </a:solidFill>
                <a:highlight>
                  <a:srgbClr val="FFFFFF"/>
                </a:highlight>
                <a:latin typeface="Consolas"/>
                <a:ea typeface="Times New Roman"/>
                <a:cs typeface="Times New Roman"/>
              </a:rPr>
              <a:t>.</a:t>
            </a:r>
            <a:r>
              <a:rPr lang="en-US" dirty="0" err="1" smtClean="0">
                <a:solidFill>
                  <a:srgbClr val="000000"/>
                </a:solidFill>
                <a:highlight>
                  <a:srgbClr val="FFFFFF"/>
                </a:highlight>
                <a:latin typeface="Consolas"/>
                <a:ea typeface="Times New Roman"/>
                <a:cs typeface="Times New Roman"/>
              </a:rPr>
              <a:t>Storage</a:t>
            </a:r>
            <a:r>
              <a:rPr lang="en-US" dirty="0" err="1" smtClean="0">
                <a:solidFill>
                  <a:srgbClr val="008080"/>
                </a:solidFill>
                <a:highlight>
                  <a:srgbClr val="FFFFFF"/>
                </a:highlight>
                <a:latin typeface="Consolas"/>
                <a:ea typeface="Times New Roman"/>
                <a:cs typeface="Times New Roman"/>
              </a:rPr>
              <a:t>.</a:t>
            </a:r>
            <a:r>
              <a:rPr lang="en-US" dirty="0" err="1" smtClean="0">
                <a:solidFill>
                  <a:srgbClr val="000000"/>
                </a:solidFill>
                <a:highlight>
                  <a:srgbClr val="FFFFFF"/>
                </a:highlight>
                <a:latin typeface="Consolas"/>
                <a:ea typeface="Times New Roman"/>
                <a:cs typeface="Times New Roman"/>
              </a:rPr>
              <a:t>Streams</a:t>
            </a:r>
            <a:r>
              <a:rPr lang="en-US" dirty="0" err="1" smtClean="0">
                <a:solidFill>
                  <a:srgbClr val="008080"/>
                </a:solidFill>
                <a:highlight>
                  <a:srgbClr val="FFFFFF"/>
                </a:highlight>
                <a:latin typeface="Consolas"/>
                <a:ea typeface="Times New Roman"/>
                <a:cs typeface="Times New Roman"/>
              </a:rPr>
              <a:t>.</a:t>
            </a:r>
            <a:r>
              <a:rPr lang="en-US" dirty="0" err="1" smtClean="0">
                <a:solidFill>
                  <a:srgbClr val="000000"/>
                </a:solidFill>
                <a:highlight>
                  <a:srgbClr val="FFFFFF"/>
                </a:highlight>
                <a:latin typeface="Consolas"/>
                <a:ea typeface="Times New Roman"/>
                <a:cs typeface="Times New Roman"/>
              </a:rPr>
              <a:t>DataWriter</a:t>
            </a:r>
            <a:r>
              <a:rPr lang="en-US" dirty="0" smtClean="0">
                <a:solidFill>
                  <a:srgbClr val="000000"/>
                </a:solidFill>
                <a:highlight>
                  <a:srgbClr val="FFFFFF"/>
                </a:highlight>
                <a:latin typeface="Consolas"/>
                <a:ea typeface="Times New Roman"/>
                <a:cs typeface="Times New Roman"/>
              </a:rPr>
              <a:t> 										</a:t>
            </a:r>
            <a:r>
              <a:rPr lang="en-US" dirty="0" smtClean="0">
                <a:solidFill>
                  <a:srgbClr val="008080"/>
                </a:solidFill>
                <a:highlight>
                  <a:srgbClr val="FFFFFF"/>
                </a:highlight>
                <a:latin typeface="Consolas"/>
                <a:ea typeface="Times New Roman"/>
                <a:cs typeface="Times New Roman"/>
              </a:rPr>
              <a:t>(</a:t>
            </a:r>
            <a:r>
              <a:rPr lang="en-US" dirty="0" err="1">
                <a:solidFill>
                  <a:srgbClr val="000000"/>
                </a:solidFill>
                <a:highlight>
                  <a:srgbClr val="FFFFFF"/>
                </a:highlight>
                <a:latin typeface="Consolas"/>
                <a:ea typeface="Times New Roman"/>
                <a:cs typeface="Times New Roman"/>
              </a:rPr>
              <a:t>socket</a:t>
            </a:r>
            <a:r>
              <a:rPr lang="en-US" dirty="0" err="1">
                <a:solidFill>
                  <a:srgbClr val="008080"/>
                </a:solidFill>
                <a:highlight>
                  <a:srgbClr val="FFFFFF"/>
                </a:highlight>
                <a:latin typeface="Consolas"/>
                <a:ea typeface="Times New Roman"/>
                <a:cs typeface="Times New Roman"/>
              </a:rPr>
              <a:t>.</a:t>
            </a:r>
            <a:r>
              <a:rPr lang="en-US" dirty="0" err="1">
                <a:solidFill>
                  <a:srgbClr val="000000"/>
                </a:solidFill>
                <a:highlight>
                  <a:srgbClr val="FFFFFF"/>
                </a:highlight>
                <a:latin typeface="Consolas"/>
                <a:ea typeface="Times New Roman"/>
                <a:cs typeface="Times New Roman"/>
              </a:rPr>
              <a:t>outputStream</a:t>
            </a:r>
            <a:r>
              <a:rPr lang="en-US" dirty="0">
                <a:solidFill>
                  <a:srgbClr val="008080"/>
                </a:solidFill>
                <a:highlight>
                  <a:srgbClr val="FFFFFF"/>
                </a:highlight>
                <a:latin typeface="Consolas"/>
                <a:ea typeface="Times New Roman"/>
                <a:cs typeface="Times New Roman"/>
              </a:rPr>
              <a:t>);</a:t>
            </a:r>
            <a:endParaRPr lang="en-US" dirty="0">
              <a:latin typeface="Calibri"/>
              <a:ea typeface="Times New Roman"/>
              <a:cs typeface="Times New Roman"/>
            </a:endParaRPr>
          </a:p>
          <a:p>
            <a:pPr>
              <a:lnSpc>
                <a:spcPct val="115000"/>
              </a:lnSpc>
              <a:spcBef>
                <a:spcPts val="0"/>
              </a:spcBef>
              <a:spcAft>
                <a:spcPts val="1000"/>
              </a:spcAft>
            </a:pPr>
            <a:r>
              <a:rPr lang="en-US" dirty="0">
                <a:solidFill>
                  <a:srgbClr val="000000"/>
                </a:solidFill>
                <a:highlight>
                  <a:srgbClr val="FFFFFF"/>
                </a:highlight>
                <a:latin typeface="Consolas"/>
                <a:ea typeface="Times New Roman"/>
                <a:cs typeface="Times New Roman"/>
              </a:rPr>
              <a:t>        </a:t>
            </a:r>
            <a:r>
              <a:rPr lang="en-US" dirty="0" err="1">
                <a:solidFill>
                  <a:srgbClr val="000000"/>
                </a:solidFill>
                <a:highlight>
                  <a:srgbClr val="FFFFFF"/>
                </a:highlight>
                <a:latin typeface="Consolas"/>
                <a:ea typeface="Times New Roman"/>
                <a:cs typeface="Times New Roman"/>
              </a:rPr>
              <a:t>writer</a:t>
            </a:r>
            <a:r>
              <a:rPr lang="en-US" dirty="0" err="1">
                <a:solidFill>
                  <a:srgbClr val="008080"/>
                </a:solidFill>
                <a:highlight>
                  <a:srgbClr val="FFFFFF"/>
                </a:highlight>
                <a:latin typeface="Consolas"/>
                <a:ea typeface="Times New Roman"/>
                <a:cs typeface="Times New Roman"/>
              </a:rPr>
              <a:t>.</a:t>
            </a:r>
            <a:r>
              <a:rPr lang="en-US" dirty="0" err="1">
                <a:solidFill>
                  <a:srgbClr val="000000"/>
                </a:solidFill>
                <a:highlight>
                  <a:srgbClr val="FFFFFF"/>
                </a:highlight>
                <a:latin typeface="Consolas"/>
                <a:ea typeface="Times New Roman"/>
                <a:cs typeface="Times New Roman"/>
              </a:rPr>
              <a:t>writeString</a:t>
            </a:r>
            <a:r>
              <a:rPr lang="en-US" dirty="0">
                <a:solidFill>
                  <a:srgbClr val="008080"/>
                </a:solidFill>
                <a:highlight>
                  <a:srgbClr val="FFFFFF"/>
                </a:highlight>
                <a:latin typeface="Consolas"/>
                <a:ea typeface="Times New Roman"/>
                <a:cs typeface="Times New Roman"/>
              </a:rPr>
              <a:t>(</a:t>
            </a:r>
            <a:r>
              <a:rPr lang="en-US" dirty="0">
                <a:solidFill>
                  <a:srgbClr val="A31515"/>
                </a:solidFill>
                <a:highlight>
                  <a:srgbClr val="FFFFFF"/>
                </a:highlight>
                <a:latin typeface="Consolas"/>
                <a:ea typeface="Times New Roman"/>
                <a:cs typeface="Times New Roman"/>
              </a:rPr>
              <a:t>"f"</a:t>
            </a:r>
            <a:r>
              <a:rPr lang="en-US" dirty="0">
                <a:solidFill>
                  <a:srgbClr val="008080"/>
                </a:solidFill>
                <a:highlight>
                  <a:srgbClr val="FFFFFF"/>
                </a:highlight>
                <a:latin typeface="Consolas"/>
                <a:ea typeface="Times New Roman"/>
                <a:cs typeface="Times New Roman"/>
              </a:rPr>
              <a:t>);</a:t>
            </a:r>
            <a:endParaRPr lang="en-US" dirty="0">
              <a:latin typeface="Calibri"/>
              <a:ea typeface="Times New Roman"/>
              <a:cs typeface="Times New Roman"/>
            </a:endParaRPr>
          </a:p>
          <a:p>
            <a:pPr>
              <a:lnSpc>
                <a:spcPct val="115000"/>
              </a:lnSpc>
              <a:spcBef>
                <a:spcPts val="0"/>
              </a:spcBef>
              <a:spcAft>
                <a:spcPts val="1000"/>
              </a:spcAft>
            </a:pPr>
            <a:r>
              <a:rPr lang="en-US" dirty="0">
                <a:solidFill>
                  <a:srgbClr val="000000"/>
                </a:solidFill>
                <a:highlight>
                  <a:srgbClr val="FFFFFF"/>
                </a:highlight>
                <a:latin typeface="Consolas"/>
                <a:ea typeface="Times New Roman"/>
                <a:cs typeface="Times New Roman"/>
              </a:rPr>
              <a:t>        </a:t>
            </a:r>
            <a:r>
              <a:rPr lang="en-US" dirty="0" err="1">
                <a:solidFill>
                  <a:srgbClr val="000000"/>
                </a:solidFill>
                <a:highlight>
                  <a:srgbClr val="FFFFFF"/>
                </a:highlight>
                <a:latin typeface="Consolas"/>
                <a:ea typeface="Times New Roman"/>
                <a:cs typeface="Times New Roman"/>
              </a:rPr>
              <a:t>writer</a:t>
            </a:r>
            <a:r>
              <a:rPr lang="en-US" dirty="0" err="1">
                <a:solidFill>
                  <a:srgbClr val="008080"/>
                </a:solidFill>
                <a:highlight>
                  <a:srgbClr val="FFFFFF"/>
                </a:highlight>
                <a:latin typeface="Consolas"/>
                <a:ea typeface="Times New Roman"/>
                <a:cs typeface="Times New Roman"/>
              </a:rPr>
              <a:t>.</a:t>
            </a:r>
            <a:r>
              <a:rPr lang="en-US" dirty="0" err="1">
                <a:solidFill>
                  <a:srgbClr val="000000"/>
                </a:solidFill>
                <a:highlight>
                  <a:srgbClr val="FFFFFF"/>
                </a:highlight>
                <a:latin typeface="Consolas"/>
                <a:ea typeface="Times New Roman"/>
                <a:cs typeface="Times New Roman"/>
              </a:rPr>
              <a:t>storeAsync</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then</a:t>
            </a:r>
            <a:r>
              <a:rPr lang="en-US" dirty="0" smtClean="0">
                <a:solidFill>
                  <a:srgbClr val="008080"/>
                </a:solidFill>
                <a:highlight>
                  <a:srgbClr val="FFFFFF"/>
                </a:highlight>
                <a:latin typeface="Consolas"/>
                <a:ea typeface="Times New Roman"/>
                <a:cs typeface="Times New Roman"/>
              </a:rPr>
              <a:t>(</a:t>
            </a:r>
          </a:p>
          <a:p>
            <a:pPr>
              <a:lnSpc>
                <a:spcPct val="115000"/>
              </a:lnSpc>
              <a:spcBef>
                <a:spcPts val="0"/>
              </a:spcBef>
              <a:spcAft>
                <a:spcPts val="1000"/>
              </a:spcAft>
            </a:pPr>
            <a:r>
              <a:rPr lang="en-US" dirty="0">
                <a:solidFill>
                  <a:srgbClr val="008080"/>
                </a:solidFill>
                <a:highlight>
                  <a:srgbClr val="FFFFFF"/>
                </a:highlight>
                <a:latin typeface="Consolas"/>
                <a:ea typeface="Times New Roman"/>
                <a:cs typeface="Times New Roman"/>
              </a:rPr>
              <a:t>	</a:t>
            </a:r>
            <a:r>
              <a:rPr lang="en-US" dirty="0" smtClean="0">
                <a:solidFill>
                  <a:srgbClr val="008080"/>
                </a:solidFill>
                <a:highlight>
                  <a:srgbClr val="FFFFFF"/>
                </a:highlight>
                <a:latin typeface="Consolas"/>
                <a:ea typeface="Times New Roman"/>
                <a:cs typeface="Times New Roman"/>
              </a:rPr>
              <a:t>	</a:t>
            </a:r>
            <a:r>
              <a:rPr lang="en-US" dirty="0" smtClean="0">
                <a:solidFill>
                  <a:srgbClr val="0000FF"/>
                </a:solidFill>
                <a:highlight>
                  <a:srgbClr val="FFFFFF"/>
                </a:highlight>
                <a:latin typeface="Consolas"/>
                <a:ea typeface="Times New Roman"/>
                <a:cs typeface="Times New Roman"/>
              </a:rPr>
              <a:t>function</a:t>
            </a:r>
            <a:r>
              <a:rPr lang="en-US" dirty="0" smtClean="0">
                <a:solidFill>
                  <a:srgbClr val="000000"/>
                </a:solidFill>
                <a:highlight>
                  <a:srgbClr val="FFFFFF"/>
                </a:highlight>
                <a:latin typeface="Consolas"/>
                <a:ea typeface="Times New Roman"/>
                <a:cs typeface="Times New Roman"/>
              </a:rPr>
              <a:t> </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 </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 </a:t>
            </a:r>
            <a:r>
              <a:rPr lang="en-US" dirty="0" err="1">
                <a:solidFill>
                  <a:srgbClr val="000000"/>
                </a:solidFill>
                <a:highlight>
                  <a:srgbClr val="FFFFFF"/>
                </a:highlight>
                <a:latin typeface="Consolas"/>
                <a:ea typeface="Times New Roman"/>
                <a:cs typeface="Times New Roman"/>
              </a:rPr>
              <a:t>socket</a:t>
            </a:r>
            <a:r>
              <a:rPr lang="en-US" dirty="0" err="1">
                <a:solidFill>
                  <a:srgbClr val="008080"/>
                </a:solidFill>
                <a:highlight>
                  <a:srgbClr val="FFFFFF"/>
                </a:highlight>
                <a:latin typeface="Consolas"/>
                <a:ea typeface="Times New Roman"/>
                <a:cs typeface="Times New Roman"/>
              </a:rPr>
              <a:t>.</a:t>
            </a:r>
            <a:r>
              <a:rPr lang="en-US" dirty="0" err="1">
                <a:solidFill>
                  <a:srgbClr val="000000"/>
                </a:solidFill>
                <a:highlight>
                  <a:srgbClr val="FFFFFF"/>
                </a:highlight>
                <a:latin typeface="Consolas"/>
                <a:ea typeface="Times New Roman"/>
                <a:cs typeface="Times New Roman"/>
              </a:rPr>
              <a:t>close</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 socket </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 </a:t>
            </a:r>
            <a:r>
              <a:rPr lang="en-US" dirty="0">
                <a:solidFill>
                  <a:srgbClr val="0000FF"/>
                </a:solidFill>
                <a:highlight>
                  <a:srgbClr val="FFFFFF"/>
                </a:highlight>
                <a:latin typeface="Consolas"/>
                <a:ea typeface="Times New Roman"/>
                <a:cs typeface="Times New Roman"/>
              </a:rPr>
              <a:t>null</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 </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 </a:t>
            </a:r>
            <a:r>
              <a:rPr lang="en-US" dirty="0" err="1">
                <a:solidFill>
                  <a:srgbClr val="000000"/>
                </a:solidFill>
                <a:highlight>
                  <a:srgbClr val="FFFFFF"/>
                </a:highlight>
                <a:latin typeface="Consolas"/>
                <a:ea typeface="Times New Roman"/>
                <a:cs typeface="Times New Roman"/>
              </a:rPr>
              <a:t>onError</a:t>
            </a:r>
            <a:r>
              <a:rPr lang="en-US" dirty="0">
                <a:solidFill>
                  <a:srgbClr val="008080"/>
                </a:solidFill>
                <a:highlight>
                  <a:srgbClr val="FFFFFF"/>
                </a:highlight>
                <a:latin typeface="Consolas"/>
                <a:ea typeface="Times New Roman"/>
                <a:cs typeface="Times New Roman"/>
              </a:rPr>
              <a:t>);</a:t>
            </a:r>
            <a:endParaRPr lang="en-US" dirty="0">
              <a:latin typeface="Calibri"/>
              <a:ea typeface="Times New Roman"/>
              <a:cs typeface="Times New Roman"/>
            </a:endParaRPr>
          </a:p>
          <a:p>
            <a:pPr>
              <a:lnSpc>
                <a:spcPct val="115000"/>
              </a:lnSpc>
              <a:spcBef>
                <a:spcPts val="0"/>
              </a:spcBef>
              <a:spcAft>
                <a:spcPts val="1000"/>
              </a:spcAft>
            </a:pPr>
            <a:r>
              <a:rPr lang="en-US" dirty="0">
                <a:solidFill>
                  <a:srgbClr val="000000"/>
                </a:solidFill>
                <a:highlight>
                  <a:srgbClr val="FFFFFF"/>
                </a:highlight>
                <a:latin typeface="Consolas"/>
                <a:ea typeface="Times New Roman"/>
                <a:cs typeface="Times New Roman"/>
              </a:rPr>
              <a:t>    </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 </a:t>
            </a:r>
            <a:r>
              <a:rPr lang="en-US" dirty="0" err="1">
                <a:solidFill>
                  <a:srgbClr val="000000"/>
                </a:solidFill>
                <a:highlight>
                  <a:srgbClr val="FFFFFF"/>
                </a:highlight>
                <a:latin typeface="Consolas"/>
                <a:ea typeface="Times New Roman"/>
                <a:cs typeface="Times New Roman"/>
              </a:rPr>
              <a:t>onError</a:t>
            </a:r>
            <a:r>
              <a:rPr lang="en-US" dirty="0">
                <a:solidFill>
                  <a:srgbClr val="008080"/>
                </a:solidFill>
                <a:highlight>
                  <a:srgbClr val="FFFFFF"/>
                </a:highlight>
                <a:latin typeface="Consolas"/>
                <a:ea typeface="Times New Roman"/>
                <a:cs typeface="Times New Roman"/>
              </a:rPr>
              <a:t>);</a:t>
            </a:r>
            <a:endParaRPr lang="en-US" dirty="0">
              <a:latin typeface="Calibri"/>
              <a:ea typeface="Times New Roman"/>
              <a:cs typeface="Times New Roman"/>
            </a:endParaRPr>
          </a:p>
          <a:p>
            <a:pPr>
              <a:lnSpc>
                <a:spcPct val="115000"/>
              </a:lnSpc>
              <a:spcBef>
                <a:spcPts val="0"/>
              </a:spcBef>
              <a:spcAft>
                <a:spcPts val="1000"/>
              </a:spcAft>
            </a:pPr>
            <a:r>
              <a:rPr lang="en-US" dirty="0">
                <a:solidFill>
                  <a:srgbClr val="008080"/>
                </a:solidFill>
                <a:highlight>
                  <a:srgbClr val="FFFFFF"/>
                </a:highlight>
                <a:latin typeface="Consolas"/>
                <a:ea typeface="Times New Roman"/>
                <a:cs typeface="Times New Roman"/>
              </a:rPr>
              <a:t>}</a:t>
            </a:r>
            <a:endParaRPr lang="en-US" dirty="0">
              <a:effectLst/>
              <a:latin typeface="Calibri"/>
              <a:ea typeface="Times New Roman"/>
              <a:cs typeface="Times New Roman"/>
            </a:endParaRPr>
          </a:p>
        </p:txBody>
      </p:sp>
      <p:sp>
        <p:nvSpPr>
          <p:cNvPr id="4" name="Rounded Rectangle 3"/>
          <p:cNvSpPr/>
          <p:nvPr/>
        </p:nvSpPr>
        <p:spPr bwMode="auto">
          <a:xfrm>
            <a:off x="203146" y="1480784"/>
            <a:ext cx="11820531" cy="51178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7" name="Rounded Rectangle 6"/>
          <p:cNvSpPr/>
          <p:nvPr/>
        </p:nvSpPr>
        <p:spPr bwMode="auto">
          <a:xfrm>
            <a:off x="219067" y="2042624"/>
            <a:ext cx="4898844" cy="51178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8" name="Rounded Rectangle 7"/>
          <p:cNvSpPr/>
          <p:nvPr/>
        </p:nvSpPr>
        <p:spPr bwMode="auto">
          <a:xfrm>
            <a:off x="205418" y="2602192"/>
            <a:ext cx="11820531" cy="959874"/>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9" name="Rounded Rectangle 8"/>
          <p:cNvSpPr/>
          <p:nvPr/>
        </p:nvSpPr>
        <p:spPr bwMode="auto">
          <a:xfrm>
            <a:off x="219066" y="3543904"/>
            <a:ext cx="11820531" cy="51178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10" name="Rounded Rectangle 9"/>
          <p:cNvSpPr/>
          <p:nvPr/>
        </p:nvSpPr>
        <p:spPr bwMode="auto">
          <a:xfrm>
            <a:off x="205419" y="4130768"/>
            <a:ext cx="4803310" cy="51178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11" name="Rounded Rectangle 10"/>
          <p:cNvSpPr/>
          <p:nvPr/>
        </p:nvSpPr>
        <p:spPr bwMode="auto">
          <a:xfrm>
            <a:off x="205418" y="4663040"/>
            <a:ext cx="11820531" cy="51178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9099078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Data APIs: using </a:t>
            </a:r>
            <a:r>
              <a:rPr lang="en-US" dirty="0" err="1" smtClean="0"/>
              <a:t>DataWriter</a:t>
            </a:r>
            <a:endParaRPr lang="en-US" dirty="0"/>
          </a:p>
        </p:txBody>
      </p:sp>
      <p:sp>
        <p:nvSpPr>
          <p:cNvPr id="6" name="Text Placeholder 5"/>
          <p:cNvSpPr>
            <a:spLocks noGrp="1"/>
          </p:cNvSpPr>
          <p:nvPr>
            <p:ph type="body" sz="quarter" idx="10"/>
          </p:nvPr>
        </p:nvSpPr>
        <p:spPr>
          <a:xfrm>
            <a:off x="228600" y="990600"/>
            <a:ext cx="11452358" cy="4069832"/>
          </a:xfrm>
        </p:spPr>
        <p:txBody>
          <a:bodyPr/>
          <a:lstStyle/>
          <a:p>
            <a:endParaRPr lang="en-US" dirty="0" smtClean="0">
              <a:solidFill>
                <a:schemeClr val="accent1"/>
              </a:solidFill>
              <a:highlight>
                <a:srgbClr val="FFFFFF"/>
              </a:highlight>
              <a:latin typeface="Consolas"/>
            </a:endParaRPr>
          </a:p>
          <a:p>
            <a:endParaRPr lang="en-US" dirty="0" smtClean="0">
              <a:solidFill>
                <a:srgbClr val="0000FF"/>
              </a:solidFill>
              <a:highlight>
                <a:srgbClr val="FFFFFF"/>
              </a:highlight>
              <a:latin typeface="Consolas"/>
            </a:endParaRPr>
          </a:p>
          <a:p>
            <a:pPr>
              <a:lnSpc>
                <a:spcPct val="115000"/>
              </a:lnSpc>
              <a:spcBef>
                <a:spcPts val="0"/>
              </a:spcBef>
              <a:spcAft>
                <a:spcPts val="1000"/>
              </a:spcAft>
            </a:pPr>
            <a:r>
              <a:rPr lang="en-US" dirty="0" err="1" smtClean="0">
                <a:solidFill>
                  <a:srgbClr val="0000FF"/>
                </a:solidFill>
                <a:highlight>
                  <a:srgbClr val="FFFFFF"/>
                </a:highlight>
                <a:latin typeface="Consolas"/>
                <a:ea typeface="Times New Roman"/>
                <a:cs typeface="Times New Roman"/>
              </a:rPr>
              <a:t>var</a:t>
            </a:r>
            <a:r>
              <a:rPr lang="en-US" dirty="0" smtClean="0">
                <a:solidFill>
                  <a:srgbClr val="000000"/>
                </a:solidFill>
                <a:highlight>
                  <a:srgbClr val="FFFFFF"/>
                </a:highlight>
                <a:latin typeface="Consolas"/>
                <a:ea typeface="Times New Roman"/>
                <a:cs typeface="Times New Roman"/>
              </a:rPr>
              <a:t> writer </a:t>
            </a:r>
            <a:r>
              <a:rPr lang="en-US" dirty="0" smtClean="0">
                <a:solidFill>
                  <a:srgbClr val="008080"/>
                </a:solidFill>
                <a:highlight>
                  <a:srgbClr val="FFFFFF"/>
                </a:highlight>
                <a:latin typeface="Consolas"/>
                <a:ea typeface="Times New Roman"/>
                <a:cs typeface="Times New Roman"/>
              </a:rPr>
              <a:t>=</a:t>
            </a:r>
            <a:r>
              <a:rPr lang="en-US" dirty="0" smtClean="0">
                <a:solidFill>
                  <a:srgbClr val="000000"/>
                </a:solidFill>
                <a:highlight>
                  <a:srgbClr val="FFFFFF"/>
                </a:highlight>
                <a:latin typeface="Consolas"/>
                <a:ea typeface="Times New Roman"/>
                <a:cs typeface="Times New Roman"/>
              </a:rPr>
              <a:t> </a:t>
            </a:r>
          </a:p>
          <a:p>
            <a:pPr>
              <a:lnSpc>
                <a:spcPct val="115000"/>
              </a:lnSpc>
              <a:spcBef>
                <a:spcPts val="0"/>
              </a:spcBef>
              <a:spcAft>
                <a:spcPts val="1000"/>
              </a:spcAft>
            </a:pPr>
            <a:r>
              <a:rPr lang="en-US" dirty="0">
                <a:solidFill>
                  <a:srgbClr val="000000"/>
                </a:solidFill>
                <a:highlight>
                  <a:srgbClr val="FFFFFF"/>
                </a:highlight>
                <a:latin typeface="Consolas"/>
                <a:ea typeface="Times New Roman"/>
                <a:cs typeface="Times New Roman"/>
              </a:rPr>
              <a:t>	</a:t>
            </a:r>
            <a:r>
              <a:rPr lang="en-US" dirty="0" smtClean="0">
                <a:solidFill>
                  <a:srgbClr val="0000FF"/>
                </a:solidFill>
                <a:highlight>
                  <a:srgbClr val="FFFFFF"/>
                </a:highlight>
                <a:latin typeface="Consolas"/>
                <a:ea typeface="Times New Roman"/>
                <a:cs typeface="Times New Roman"/>
              </a:rPr>
              <a:t>new</a:t>
            </a:r>
            <a:r>
              <a:rPr lang="en-US" dirty="0" smtClean="0">
                <a:solidFill>
                  <a:srgbClr val="000000"/>
                </a:solidFill>
                <a:highlight>
                  <a:srgbClr val="FFFFFF"/>
                </a:highlight>
                <a:latin typeface="Consolas"/>
                <a:ea typeface="Times New Roman"/>
                <a:cs typeface="Times New Roman"/>
              </a:rPr>
              <a:t> </a:t>
            </a:r>
            <a:r>
              <a:rPr lang="en-US" dirty="0" err="1" smtClean="0">
                <a:solidFill>
                  <a:srgbClr val="000000"/>
                </a:solidFill>
                <a:highlight>
                  <a:srgbClr val="FFFFFF"/>
                </a:highlight>
                <a:latin typeface="Consolas"/>
                <a:ea typeface="Times New Roman"/>
                <a:cs typeface="Times New Roman"/>
              </a:rPr>
              <a:t>Windows</a:t>
            </a:r>
            <a:r>
              <a:rPr lang="en-US" dirty="0" err="1" smtClean="0">
                <a:solidFill>
                  <a:srgbClr val="008080"/>
                </a:solidFill>
                <a:highlight>
                  <a:srgbClr val="FFFFFF"/>
                </a:highlight>
                <a:latin typeface="Consolas"/>
                <a:ea typeface="Times New Roman"/>
                <a:cs typeface="Times New Roman"/>
              </a:rPr>
              <a:t>.</a:t>
            </a:r>
            <a:r>
              <a:rPr lang="en-US" dirty="0" err="1" smtClean="0">
                <a:solidFill>
                  <a:srgbClr val="000000"/>
                </a:solidFill>
                <a:highlight>
                  <a:srgbClr val="FFFFFF"/>
                </a:highlight>
                <a:latin typeface="Consolas"/>
                <a:ea typeface="Times New Roman"/>
                <a:cs typeface="Times New Roman"/>
              </a:rPr>
              <a:t>Storage</a:t>
            </a:r>
            <a:r>
              <a:rPr lang="en-US" dirty="0" err="1" smtClean="0">
                <a:solidFill>
                  <a:srgbClr val="008080"/>
                </a:solidFill>
                <a:highlight>
                  <a:srgbClr val="FFFFFF"/>
                </a:highlight>
                <a:latin typeface="Consolas"/>
                <a:ea typeface="Times New Roman"/>
                <a:cs typeface="Times New Roman"/>
              </a:rPr>
              <a:t>.</a:t>
            </a:r>
            <a:r>
              <a:rPr lang="en-US" dirty="0" err="1" smtClean="0">
                <a:solidFill>
                  <a:srgbClr val="000000"/>
                </a:solidFill>
                <a:highlight>
                  <a:srgbClr val="FFFFFF"/>
                </a:highlight>
                <a:latin typeface="Consolas"/>
                <a:ea typeface="Times New Roman"/>
                <a:cs typeface="Times New Roman"/>
              </a:rPr>
              <a:t>Streams</a:t>
            </a:r>
            <a:r>
              <a:rPr lang="en-US" dirty="0" err="1" smtClean="0">
                <a:solidFill>
                  <a:srgbClr val="008080"/>
                </a:solidFill>
                <a:highlight>
                  <a:srgbClr val="FFFFFF"/>
                </a:highlight>
                <a:latin typeface="Consolas"/>
                <a:ea typeface="Times New Roman"/>
                <a:cs typeface="Times New Roman"/>
              </a:rPr>
              <a:t>.</a:t>
            </a:r>
            <a:r>
              <a:rPr lang="en-US" dirty="0" err="1" smtClean="0">
                <a:solidFill>
                  <a:srgbClr val="000000"/>
                </a:solidFill>
                <a:highlight>
                  <a:srgbClr val="FFFFFF"/>
                </a:highlight>
                <a:latin typeface="Consolas"/>
                <a:ea typeface="Times New Roman"/>
                <a:cs typeface="Times New Roman"/>
              </a:rPr>
              <a:t>DataWriter</a:t>
            </a:r>
            <a:r>
              <a:rPr lang="en-US" dirty="0" smtClean="0">
                <a:solidFill>
                  <a:srgbClr val="008080"/>
                </a:solidFill>
                <a:highlight>
                  <a:srgbClr val="FFFFFF"/>
                </a:highlight>
                <a:latin typeface="Consolas"/>
                <a:ea typeface="Times New Roman"/>
                <a:cs typeface="Times New Roman"/>
              </a:rPr>
              <a:t> (</a:t>
            </a:r>
            <a:r>
              <a:rPr lang="en-US" dirty="0" err="1" smtClean="0">
                <a:solidFill>
                  <a:srgbClr val="000000"/>
                </a:solidFill>
                <a:highlight>
                  <a:srgbClr val="FFFFFF"/>
                </a:highlight>
                <a:latin typeface="Consolas"/>
                <a:ea typeface="Times New Roman"/>
                <a:cs typeface="Times New Roman"/>
              </a:rPr>
              <a:t>socket</a:t>
            </a:r>
            <a:r>
              <a:rPr lang="en-US" dirty="0" err="1" smtClean="0">
                <a:solidFill>
                  <a:srgbClr val="008080"/>
                </a:solidFill>
                <a:highlight>
                  <a:srgbClr val="FFFFFF"/>
                </a:highlight>
                <a:latin typeface="Consolas"/>
                <a:ea typeface="Times New Roman"/>
                <a:cs typeface="Times New Roman"/>
              </a:rPr>
              <a:t>.</a:t>
            </a:r>
            <a:r>
              <a:rPr lang="en-US" dirty="0" err="1" smtClean="0">
                <a:solidFill>
                  <a:srgbClr val="000000"/>
                </a:solidFill>
                <a:highlight>
                  <a:srgbClr val="FFFFFF"/>
                </a:highlight>
                <a:latin typeface="Consolas"/>
                <a:ea typeface="Times New Roman"/>
                <a:cs typeface="Times New Roman"/>
              </a:rPr>
              <a:t>outputStream</a:t>
            </a:r>
            <a:r>
              <a:rPr lang="en-US" dirty="0" smtClean="0">
                <a:solidFill>
                  <a:srgbClr val="008080"/>
                </a:solidFill>
                <a:highlight>
                  <a:srgbClr val="FFFFFF"/>
                </a:highlight>
                <a:latin typeface="Consolas"/>
                <a:ea typeface="Times New Roman"/>
                <a:cs typeface="Times New Roman"/>
              </a:rPr>
              <a:t>);</a:t>
            </a:r>
            <a:endParaRPr lang="en-US" sz="3200" dirty="0" smtClean="0">
              <a:latin typeface="Calibri"/>
              <a:ea typeface="Times New Roman"/>
              <a:cs typeface="Times New Roman"/>
            </a:endParaRPr>
          </a:p>
          <a:p>
            <a:pPr>
              <a:lnSpc>
                <a:spcPct val="115000"/>
              </a:lnSpc>
              <a:spcBef>
                <a:spcPts val="0"/>
              </a:spcBef>
              <a:spcAft>
                <a:spcPts val="1000"/>
              </a:spcAft>
            </a:pPr>
            <a:r>
              <a:rPr lang="en-US" dirty="0" err="1" smtClean="0">
                <a:solidFill>
                  <a:srgbClr val="0000FF"/>
                </a:solidFill>
                <a:highlight>
                  <a:srgbClr val="FFFFFF"/>
                </a:highlight>
                <a:latin typeface="Consolas"/>
                <a:ea typeface="Times New Roman"/>
                <a:cs typeface="Times New Roman"/>
              </a:rPr>
              <a:t>var</a:t>
            </a:r>
            <a:r>
              <a:rPr lang="en-US" dirty="0" smtClean="0">
                <a:solidFill>
                  <a:srgbClr val="0000FF"/>
                </a:solidFill>
                <a:highlight>
                  <a:srgbClr val="FFFFFF"/>
                </a:highlight>
                <a:latin typeface="Consolas"/>
                <a:ea typeface="Times New Roman"/>
                <a:cs typeface="Times New Roman"/>
              </a:rPr>
              <a:t> </a:t>
            </a:r>
            <a:r>
              <a:rPr lang="en-US" dirty="0" err="1" smtClean="0">
                <a:solidFill>
                  <a:srgbClr val="000000"/>
                </a:solidFill>
                <a:highlight>
                  <a:srgbClr val="FFFFFF"/>
                </a:highlight>
                <a:latin typeface="Consolas"/>
                <a:ea typeface="Times New Roman"/>
                <a:cs typeface="Times New Roman"/>
              </a:rPr>
              <a:t>myString</a:t>
            </a:r>
            <a:r>
              <a:rPr lang="en-US" dirty="0" smtClean="0">
                <a:solidFill>
                  <a:srgbClr val="000000"/>
                </a:solidFill>
                <a:highlight>
                  <a:srgbClr val="FFFFFF"/>
                </a:highlight>
                <a:latin typeface="Consolas"/>
                <a:ea typeface="Times New Roman"/>
                <a:cs typeface="Times New Roman"/>
              </a:rPr>
              <a:t> = "Hello";</a:t>
            </a:r>
          </a:p>
          <a:p>
            <a:pPr>
              <a:lnSpc>
                <a:spcPct val="115000"/>
              </a:lnSpc>
              <a:spcBef>
                <a:spcPts val="0"/>
              </a:spcBef>
              <a:spcAft>
                <a:spcPts val="1000"/>
              </a:spcAft>
            </a:pPr>
            <a:r>
              <a:rPr lang="en-US" dirty="0" smtClean="0">
                <a:solidFill>
                  <a:srgbClr val="000000"/>
                </a:solidFill>
                <a:highlight>
                  <a:srgbClr val="FFFFFF"/>
                </a:highlight>
                <a:latin typeface="Consolas"/>
                <a:ea typeface="Times New Roman"/>
                <a:cs typeface="Times New Roman"/>
              </a:rPr>
              <a:t>writer.writeInt32(</a:t>
            </a:r>
            <a:r>
              <a:rPr lang="en-US" dirty="0" err="1" smtClean="0">
                <a:solidFill>
                  <a:srgbClr val="000000"/>
                </a:solidFill>
                <a:highlight>
                  <a:srgbClr val="FFFFFF"/>
                </a:highlight>
                <a:latin typeface="Consolas"/>
                <a:ea typeface="Times New Roman"/>
                <a:cs typeface="Times New Roman"/>
              </a:rPr>
              <a:t>writer.measureString</a:t>
            </a:r>
            <a:r>
              <a:rPr lang="en-US" dirty="0" smtClean="0">
                <a:solidFill>
                  <a:srgbClr val="000000"/>
                </a:solidFill>
                <a:highlight>
                  <a:srgbClr val="FFFFFF"/>
                </a:highlight>
                <a:latin typeface="Consolas"/>
                <a:ea typeface="Times New Roman"/>
                <a:cs typeface="Times New Roman"/>
              </a:rPr>
              <a:t>(</a:t>
            </a:r>
            <a:r>
              <a:rPr lang="en-US" dirty="0" err="1" smtClean="0">
                <a:solidFill>
                  <a:srgbClr val="000000"/>
                </a:solidFill>
                <a:highlight>
                  <a:srgbClr val="FFFFFF"/>
                </a:highlight>
                <a:latin typeface="Consolas"/>
                <a:ea typeface="Times New Roman"/>
                <a:cs typeface="Times New Roman"/>
              </a:rPr>
              <a:t>myString</a:t>
            </a:r>
            <a:r>
              <a:rPr lang="en-US" dirty="0" smtClean="0">
                <a:solidFill>
                  <a:srgbClr val="000000"/>
                </a:solidFill>
                <a:highlight>
                  <a:srgbClr val="FFFFFF"/>
                </a:highlight>
                <a:latin typeface="Consolas"/>
                <a:ea typeface="Times New Roman"/>
                <a:cs typeface="Times New Roman"/>
              </a:rPr>
              <a:t>));</a:t>
            </a:r>
            <a:endParaRPr lang="en-US" sz="3200" dirty="0">
              <a:latin typeface="Calibri"/>
              <a:ea typeface="Times New Roman"/>
              <a:cs typeface="Times New Roman"/>
            </a:endParaRPr>
          </a:p>
          <a:p>
            <a:pPr>
              <a:lnSpc>
                <a:spcPct val="115000"/>
              </a:lnSpc>
              <a:spcBef>
                <a:spcPts val="0"/>
              </a:spcBef>
              <a:spcAft>
                <a:spcPts val="1000"/>
              </a:spcAft>
            </a:pPr>
            <a:r>
              <a:rPr lang="en-US" dirty="0" err="1" smtClean="0">
                <a:solidFill>
                  <a:srgbClr val="000000"/>
                </a:solidFill>
                <a:highlight>
                  <a:srgbClr val="FFFFFF"/>
                </a:highlight>
                <a:latin typeface="Consolas"/>
                <a:ea typeface="Times New Roman"/>
                <a:cs typeface="Times New Roman"/>
              </a:rPr>
              <a:t>writer.writeString</a:t>
            </a:r>
            <a:r>
              <a:rPr lang="en-US" dirty="0" smtClean="0">
                <a:solidFill>
                  <a:srgbClr val="000000"/>
                </a:solidFill>
                <a:highlight>
                  <a:srgbClr val="FFFFFF"/>
                </a:highlight>
                <a:latin typeface="Consolas"/>
                <a:ea typeface="Times New Roman"/>
                <a:cs typeface="Times New Roman"/>
              </a:rPr>
              <a:t>(</a:t>
            </a:r>
            <a:r>
              <a:rPr lang="en-US" dirty="0" err="1" smtClean="0">
                <a:solidFill>
                  <a:srgbClr val="000000"/>
                </a:solidFill>
                <a:highlight>
                  <a:srgbClr val="FFFFFF"/>
                </a:highlight>
                <a:latin typeface="Consolas"/>
                <a:ea typeface="Times New Roman"/>
                <a:cs typeface="Times New Roman"/>
              </a:rPr>
              <a:t>myString</a:t>
            </a:r>
            <a:r>
              <a:rPr lang="en-US" dirty="0" smtClean="0">
                <a:solidFill>
                  <a:srgbClr val="000000"/>
                </a:solidFill>
                <a:highlight>
                  <a:srgbClr val="FFFFFF"/>
                </a:highlight>
                <a:latin typeface="Consolas"/>
                <a:ea typeface="Times New Roman"/>
                <a:cs typeface="Times New Roman"/>
              </a:rPr>
              <a:t>);</a:t>
            </a:r>
            <a:endParaRPr lang="en-US" sz="3200" dirty="0">
              <a:latin typeface="Calibri"/>
              <a:ea typeface="Times New Roman"/>
              <a:cs typeface="Times New Roman"/>
            </a:endParaRPr>
          </a:p>
          <a:p>
            <a:pPr>
              <a:lnSpc>
                <a:spcPct val="115000"/>
              </a:lnSpc>
              <a:spcBef>
                <a:spcPts val="0"/>
              </a:spcBef>
              <a:spcAft>
                <a:spcPts val="1000"/>
              </a:spcAft>
            </a:pPr>
            <a:endParaRPr lang="en-US" sz="3200" dirty="0">
              <a:effectLst/>
              <a:latin typeface="Calibri"/>
              <a:ea typeface="Times New Roman"/>
              <a:cs typeface="Times New Roman"/>
            </a:endParaRPr>
          </a:p>
        </p:txBody>
      </p:sp>
      <p:sp>
        <p:nvSpPr>
          <p:cNvPr id="4" name="Rounded Rectangle 3"/>
          <p:cNvSpPr/>
          <p:nvPr/>
        </p:nvSpPr>
        <p:spPr bwMode="auto">
          <a:xfrm>
            <a:off x="114300" y="1676401"/>
            <a:ext cx="11417300" cy="1155700"/>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7" name="Rounded Rectangle 6"/>
          <p:cNvSpPr/>
          <p:nvPr/>
        </p:nvSpPr>
        <p:spPr bwMode="auto">
          <a:xfrm>
            <a:off x="114300" y="2619376"/>
            <a:ext cx="11417300" cy="730250"/>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9" name="Rounded Rectangle 8"/>
          <p:cNvSpPr/>
          <p:nvPr/>
        </p:nvSpPr>
        <p:spPr bwMode="auto">
          <a:xfrm>
            <a:off x="114300" y="3136901"/>
            <a:ext cx="11417300" cy="730250"/>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10" name="Rounded Rectangle 9"/>
          <p:cNvSpPr/>
          <p:nvPr/>
        </p:nvSpPr>
        <p:spPr bwMode="auto">
          <a:xfrm>
            <a:off x="114300" y="3711576"/>
            <a:ext cx="11417300" cy="730250"/>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71911325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9" grpId="0" animBg="1"/>
      <p:bldP spid="9"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People want to take your app everywhere.</a:t>
            </a:r>
            <a:endParaRPr lang="en-US" dirty="0">
              <a:latin typeface="+mn-lt"/>
            </a:endParaRPr>
          </a:p>
        </p:txBody>
      </p:sp>
    </p:spTree>
    <p:extLst>
      <p:ext uri="{BB962C8B-B14F-4D97-AF65-F5344CB8AC3E}">
        <p14:creationId xmlns:p14="http://schemas.microsoft.com/office/powerpoint/2010/main" val="102329317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smoothly across networks</a:t>
            </a:r>
            <a:endParaRPr lang="en-US" dirty="0"/>
          </a:p>
        </p:txBody>
      </p:sp>
      <p:sp>
        <p:nvSpPr>
          <p:cNvPr id="6" name="Rectangle 5"/>
          <p:cNvSpPr/>
          <p:nvPr/>
        </p:nvSpPr>
        <p:spPr bwMode="auto">
          <a:xfrm>
            <a:off x="883950" y="2239629"/>
            <a:ext cx="2052083" cy="1020725"/>
          </a:xfrm>
          <a:prstGeom prst="rect">
            <a:avLst/>
          </a:prstGeom>
          <a:solidFill>
            <a:schemeClr val="accent6"/>
          </a:solid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Try to Connect</a:t>
            </a:r>
          </a:p>
        </p:txBody>
      </p:sp>
      <p:sp>
        <p:nvSpPr>
          <p:cNvPr id="8" name="Rectangle 7"/>
          <p:cNvSpPr/>
          <p:nvPr/>
        </p:nvSpPr>
        <p:spPr bwMode="auto">
          <a:xfrm>
            <a:off x="3255009" y="4252727"/>
            <a:ext cx="2721933" cy="1005073"/>
          </a:xfrm>
          <a:prstGeom prst="rect">
            <a:avLst/>
          </a:prstGeom>
          <a:solidFill>
            <a:schemeClr val="accent6"/>
          </a:solid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Wait for Change Notification</a:t>
            </a:r>
            <a:br>
              <a:rPr lang="en-US" sz="2200" dirty="0" smtClean="0">
                <a:solidFill>
                  <a:schemeClr val="bg1"/>
                </a:solidFill>
              </a:rPr>
            </a:br>
            <a:r>
              <a:rPr lang="en-US" sz="2000" dirty="0" smtClean="0">
                <a:solidFill>
                  <a:schemeClr val="bg1"/>
                </a:solidFill>
              </a:rPr>
              <a:t>(with </a:t>
            </a:r>
            <a:r>
              <a:rPr lang="en-US" sz="2000" dirty="0" err="1" smtClean="0">
                <a:solidFill>
                  <a:schemeClr val="bg1"/>
                </a:solidFill>
              </a:rPr>
              <a:t>timer+back</a:t>
            </a:r>
            <a:r>
              <a:rPr lang="en-US" sz="2000" dirty="0" smtClean="0">
                <a:solidFill>
                  <a:schemeClr val="bg1"/>
                </a:solidFill>
              </a:rPr>
              <a:t> off)</a:t>
            </a:r>
            <a:endParaRPr lang="en-US" dirty="0" smtClean="0">
              <a:solidFill>
                <a:schemeClr val="bg1"/>
              </a:solidFill>
            </a:endParaRPr>
          </a:p>
        </p:txBody>
      </p:sp>
      <p:sp>
        <p:nvSpPr>
          <p:cNvPr id="9" name="Rectangle 8"/>
          <p:cNvSpPr/>
          <p:nvPr/>
        </p:nvSpPr>
        <p:spPr bwMode="auto">
          <a:xfrm>
            <a:off x="6331353" y="2239629"/>
            <a:ext cx="2052083" cy="1020725"/>
          </a:xfrm>
          <a:prstGeom prst="rect">
            <a:avLst/>
          </a:prstGeom>
          <a:solidFill>
            <a:schemeClr val="accent6"/>
          </a:solid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rPr>
              <a:t>Use the connection</a:t>
            </a:r>
          </a:p>
        </p:txBody>
      </p:sp>
      <p:cxnSp>
        <p:nvCxnSpPr>
          <p:cNvPr id="11" name="Straight Arrow Connector 10"/>
          <p:cNvCxnSpPr>
            <a:stCxn id="6" idx="3"/>
            <a:endCxn id="7" idx="1"/>
          </p:cNvCxnSpPr>
          <p:nvPr/>
        </p:nvCxnSpPr>
        <p:spPr>
          <a:xfrm flipV="1">
            <a:off x="2936033" y="2749991"/>
            <a:ext cx="637953"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7967" y="2749992"/>
            <a:ext cx="637953"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8" idx="0"/>
          </p:cNvCxnSpPr>
          <p:nvPr/>
        </p:nvCxnSpPr>
        <p:spPr>
          <a:xfrm flipH="1">
            <a:off x="4615976" y="3574014"/>
            <a:ext cx="1" cy="6787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8" idx="1"/>
            <a:endCxn id="6" idx="2"/>
          </p:cNvCxnSpPr>
          <p:nvPr/>
        </p:nvCxnSpPr>
        <p:spPr>
          <a:xfrm rot="10800000">
            <a:off x="1909993" y="3260354"/>
            <a:ext cx="1345017" cy="149491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Diamond 17"/>
          <p:cNvSpPr/>
          <p:nvPr/>
        </p:nvSpPr>
        <p:spPr bwMode="auto">
          <a:xfrm>
            <a:off x="9010776" y="1925970"/>
            <a:ext cx="2186784" cy="1648046"/>
          </a:xfrm>
          <a:prstGeom prst="diamond">
            <a:avLst/>
          </a:prstGeom>
          <a:solidFill>
            <a:schemeClr val="tx2"/>
          </a:solid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Still Working?</a:t>
            </a:r>
          </a:p>
        </p:txBody>
      </p:sp>
      <p:cxnSp>
        <p:nvCxnSpPr>
          <p:cNvPr id="19" name="Straight Arrow Connector 18"/>
          <p:cNvCxnSpPr/>
          <p:nvPr/>
        </p:nvCxnSpPr>
        <p:spPr>
          <a:xfrm flipV="1">
            <a:off x="8362140" y="2749990"/>
            <a:ext cx="637953"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8" idx="2"/>
            <a:endCxn id="8" idx="3"/>
          </p:cNvCxnSpPr>
          <p:nvPr/>
        </p:nvCxnSpPr>
        <p:spPr>
          <a:xfrm rot="5400000">
            <a:off x="7449931" y="2101027"/>
            <a:ext cx="1181248" cy="4127226"/>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8" idx="0"/>
            <a:endCxn id="9" idx="0"/>
          </p:cNvCxnSpPr>
          <p:nvPr/>
        </p:nvCxnSpPr>
        <p:spPr>
          <a:xfrm rot="16200000" flipH="1" flipV="1">
            <a:off x="8573952" y="709412"/>
            <a:ext cx="313659" cy="2746773"/>
          </a:xfrm>
          <a:prstGeom prst="curvedConnector3">
            <a:avLst>
              <a:gd name="adj1" fmla="val -15386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Diamond 6"/>
          <p:cNvSpPr/>
          <p:nvPr/>
        </p:nvSpPr>
        <p:spPr bwMode="auto">
          <a:xfrm>
            <a:off x="3573986" y="1925968"/>
            <a:ext cx="2083981" cy="1648046"/>
          </a:xfrm>
          <a:prstGeom prst="diamond">
            <a:avLst/>
          </a:prstGeom>
          <a:solidFill>
            <a:schemeClr val="tx2"/>
          </a:solid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Worked?</a:t>
            </a:r>
          </a:p>
        </p:txBody>
      </p:sp>
      <p:sp>
        <p:nvSpPr>
          <p:cNvPr id="3" name="TextBox 2"/>
          <p:cNvSpPr txBox="1"/>
          <p:nvPr/>
        </p:nvSpPr>
        <p:spPr>
          <a:xfrm>
            <a:off x="5647335" y="2393663"/>
            <a:ext cx="534390" cy="276999"/>
          </a:xfrm>
          <a:prstGeom prst="rect">
            <a:avLst/>
          </a:prstGeom>
          <a:noFill/>
        </p:spPr>
        <p:txBody>
          <a:bodyPr wrap="square" lIns="0" tIns="0" rIns="0" bIns="0" rtlCol="0">
            <a:spAutoFit/>
          </a:bodyPr>
          <a:lstStyle/>
          <a:p>
            <a:r>
              <a:rPr lang="en-US" dirty="0" smtClean="0"/>
              <a:t>YES</a:t>
            </a:r>
          </a:p>
        </p:txBody>
      </p:sp>
      <p:sp>
        <p:nvSpPr>
          <p:cNvPr id="21" name="TextBox 20"/>
          <p:cNvSpPr txBox="1"/>
          <p:nvPr/>
        </p:nvSpPr>
        <p:spPr>
          <a:xfrm>
            <a:off x="4645566" y="3622309"/>
            <a:ext cx="534390" cy="276999"/>
          </a:xfrm>
          <a:prstGeom prst="rect">
            <a:avLst/>
          </a:prstGeom>
          <a:noFill/>
        </p:spPr>
        <p:txBody>
          <a:bodyPr wrap="square" lIns="0" tIns="0" rIns="0" bIns="0" rtlCol="0">
            <a:spAutoFit/>
          </a:bodyPr>
          <a:lstStyle/>
          <a:p>
            <a:r>
              <a:rPr lang="en-US" dirty="0" smtClean="0"/>
              <a:t>NO</a:t>
            </a:r>
          </a:p>
        </p:txBody>
      </p:sp>
      <p:sp>
        <p:nvSpPr>
          <p:cNvPr id="22" name="TextBox 21"/>
          <p:cNvSpPr txBox="1"/>
          <p:nvPr/>
        </p:nvSpPr>
        <p:spPr>
          <a:xfrm>
            <a:off x="9215506" y="3574014"/>
            <a:ext cx="534390" cy="276999"/>
          </a:xfrm>
          <a:prstGeom prst="rect">
            <a:avLst/>
          </a:prstGeom>
          <a:noFill/>
        </p:spPr>
        <p:txBody>
          <a:bodyPr wrap="square" lIns="0" tIns="0" rIns="0" bIns="0" rtlCol="0">
            <a:spAutoFit/>
          </a:bodyPr>
          <a:lstStyle/>
          <a:p>
            <a:r>
              <a:rPr lang="en-US" dirty="0" smtClean="0"/>
              <a:t>NO</a:t>
            </a:r>
          </a:p>
        </p:txBody>
      </p:sp>
      <p:sp>
        <p:nvSpPr>
          <p:cNvPr id="28" name="TextBox 27"/>
          <p:cNvSpPr txBox="1"/>
          <p:nvPr/>
        </p:nvSpPr>
        <p:spPr>
          <a:xfrm>
            <a:off x="9215506" y="1918584"/>
            <a:ext cx="534390" cy="276999"/>
          </a:xfrm>
          <a:prstGeom prst="rect">
            <a:avLst/>
          </a:prstGeom>
          <a:noFill/>
        </p:spPr>
        <p:txBody>
          <a:bodyPr wrap="square" lIns="0" tIns="0" rIns="0" bIns="0" rtlCol="0">
            <a:spAutoFit/>
          </a:bodyPr>
          <a:lstStyle/>
          <a:p>
            <a:r>
              <a:rPr lang="en-US" dirty="0" smtClean="0"/>
              <a:t>YES</a:t>
            </a:r>
          </a:p>
        </p:txBody>
      </p:sp>
    </p:spTree>
    <p:extLst>
      <p:ext uri="{BB962C8B-B14F-4D97-AF65-F5344CB8AC3E}">
        <p14:creationId xmlns:p14="http://schemas.microsoft.com/office/powerpoint/2010/main" val="72703795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8" grpId="0" animBg="1"/>
      <p:bldP spid="7" grpId="0" animBg="1"/>
      <p:bldP spid="3" grpId="0"/>
      <p:bldP spid="21" grpId="0"/>
      <p:bldP spid="22"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en-US" dirty="0" smtClean="0"/>
              <a:t>Network change awareness in Photo Viewer</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7203739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9291866" cy="1754326"/>
          </a:xfrm>
          <a:prstGeom prst="rect">
            <a:avLst/>
          </a:prstGeom>
          <a:noFill/>
        </p:spPr>
        <p:txBody>
          <a:bodyPr wrap="square" rtlCol="0">
            <a:spAutoFit/>
          </a:bodyPr>
          <a:lstStyle/>
          <a:p>
            <a:r>
              <a:rPr lang="en-US" sz="5400" dirty="0" smtClean="0">
                <a:latin typeface="+mj-lt"/>
              </a:rPr>
              <a:t>Eliminate the “bill shock” surprise factor </a:t>
            </a:r>
            <a:endParaRPr lang="en-US" sz="5400" dirty="0">
              <a:latin typeface="+mj-lt"/>
            </a:endParaRPr>
          </a:p>
        </p:txBody>
      </p:sp>
    </p:spTree>
    <p:extLst>
      <p:ext uri="{BB962C8B-B14F-4D97-AF65-F5344CB8AC3E}">
        <p14:creationId xmlns:p14="http://schemas.microsoft.com/office/powerpoint/2010/main" val="397416031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609398"/>
          </a:xfrm>
        </p:spPr>
        <p:txBody>
          <a:bodyPr/>
          <a:lstStyle/>
          <a:p>
            <a:r>
              <a:rPr lang="en-US" dirty="0" smtClean="0"/>
              <a:t>Users take their apps everywhere!</a:t>
            </a:r>
            <a:endParaRPr lang="en-US" dirty="0"/>
          </a:p>
        </p:txBody>
      </p:sp>
      <p:pic>
        <p:nvPicPr>
          <p:cNvPr id="1027" name="Picture 3" descr="C:\Users\ravirao\AppData\Local\Microsoft\Windows\Temporary Internet Files\Content.IE5\LJIOPQXJ\MP90044232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2" y="1508803"/>
            <a:ext cx="32289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avirao\AppData\Local\Microsoft\Windows\Temporary Internet Files\Content.IE5\G2JBO6HP\MP90044227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769" y="4169378"/>
            <a:ext cx="2698433" cy="215874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ravirao\AppData\Local\Microsoft\Windows\Temporary Internet Files\Content.IE5\8N0Z7HT4\MP90042306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9515" y="1501522"/>
            <a:ext cx="2384939"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ravirao\AppData\Local\Microsoft\Windows\Temporary Internet Files\Content.IE5\LJIOPQXJ\MP90043941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1697" y="1508803"/>
            <a:ext cx="2154753" cy="215475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ravirao\AppData\Local\Microsoft\Windows\Temporary Internet Files\Content.IE5\P7IQS5DV\MP90043841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3573" y="4195747"/>
            <a:ext cx="2430127" cy="214957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ravirao\AppData\Local\Microsoft\Windows\Temporary Internet Files\Content.IE5\G2JBO6HP\MP900400372[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362" y="4203771"/>
            <a:ext cx="3213581" cy="214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0202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1035"/>
                                        </p:tgtEl>
                                        <p:attrNameLst>
                                          <p:attrName>style.visibility</p:attrName>
                                        </p:attrNameLst>
                                      </p:cBhvr>
                                      <p:to>
                                        <p:strVal val="visible"/>
                                      </p:to>
                                    </p:set>
                                    <p:animEffect transition="in" filter="fade">
                                      <p:cBhvr>
                                        <p:cTn id="10" dur="500"/>
                                        <p:tgtEl>
                                          <p:spTgt spid="1035"/>
                                        </p:tgtEl>
                                      </p:cBhvr>
                                    </p:animEffect>
                                  </p:childTnLst>
                                </p:cTn>
                              </p:par>
                              <p:par>
                                <p:cTn id="11" presetID="10" presetClass="entr" presetSubtype="0" fill="hold" nodeType="withEffect">
                                  <p:stCondLst>
                                    <p:cond delay="0"/>
                                  </p:stCondLst>
                                  <p:childTnLst>
                                    <p:set>
                                      <p:cBhvr>
                                        <p:cTn id="12" dur="1" fill="hold">
                                          <p:stCondLst>
                                            <p:cond delay="0"/>
                                          </p:stCondLst>
                                        </p:cTn>
                                        <p:tgtEl>
                                          <p:spTgt spid="1041"/>
                                        </p:tgtEl>
                                        <p:attrNameLst>
                                          <p:attrName>style.visibility</p:attrName>
                                        </p:attrNameLst>
                                      </p:cBhvr>
                                      <p:to>
                                        <p:strVal val="visible"/>
                                      </p:to>
                                    </p:set>
                                    <p:animEffect transition="in" filter="fade">
                                      <p:cBhvr>
                                        <p:cTn id="13" dur="500"/>
                                        <p:tgtEl>
                                          <p:spTgt spid="104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45"/>
                                        </p:tgtEl>
                                        <p:attrNameLst>
                                          <p:attrName>style.visibility</p:attrName>
                                        </p:attrNameLst>
                                      </p:cBhvr>
                                      <p:to>
                                        <p:strVal val="visible"/>
                                      </p:to>
                                    </p:set>
                                    <p:animEffect transition="in" filter="wipe(down)">
                                      <p:cBhvr>
                                        <p:cTn id="18" dur="500"/>
                                        <p:tgtEl>
                                          <p:spTgt spid="1045"/>
                                        </p:tgtEl>
                                      </p:cBhvr>
                                    </p:animEffect>
                                  </p:childTnLst>
                                </p:cTn>
                              </p:par>
                              <p:par>
                                <p:cTn id="19" presetID="22" presetClass="entr" presetSubtype="4"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wipe(down)">
                                      <p:cBhvr>
                                        <p:cTn id="21" dur="500"/>
                                        <p:tgtEl>
                                          <p:spTgt spid="1030"/>
                                        </p:tgtEl>
                                      </p:cBhvr>
                                    </p:animEffect>
                                  </p:childTnLst>
                                </p:cTn>
                              </p:par>
                              <p:par>
                                <p:cTn id="22" presetID="22" presetClass="entr" presetSubtype="4" fill="hold" nodeType="withEffect">
                                  <p:stCondLst>
                                    <p:cond delay="0"/>
                                  </p:stCondLst>
                                  <p:childTnLst>
                                    <p:set>
                                      <p:cBhvr>
                                        <p:cTn id="23" dur="1" fill="hold">
                                          <p:stCondLst>
                                            <p:cond delay="0"/>
                                          </p:stCondLst>
                                        </p:cTn>
                                        <p:tgtEl>
                                          <p:spTgt spid="1042"/>
                                        </p:tgtEl>
                                        <p:attrNameLst>
                                          <p:attrName>style.visibility</p:attrName>
                                        </p:attrNameLst>
                                      </p:cBhvr>
                                      <p:to>
                                        <p:strVal val="visible"/>
                                      </p:to>
                                    </p:set>
                                    <p:animEffect transition="in" filter="wipe(down)">
                                      <p:cBhvr>
                                        <p:cTn id="24"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pPr marL="0" indent="0">
              <a:buNone/>
            </a:pPr>
            <a:r>
              <a:rPr lang="en-US" sz="2800" dirty="0">
                <a:latin typeface="+mj-lt"/>
              </a:rPr>
              <a:t>How to create a great connected app</a:t>
            </a:r>
          </a:p>
          <a:p>
            <a:r>
              <a:rPr lang="en-US" sz="2800" dirty="0" smtClean="0"/>
              <a:t>Simple for you </a:t>
            </a:r>
            <a:r>
              <a:rPr lang="en-US" sz="2800" dirty="0" smtClean="0">
                <a:solidFill>
                  <a:schemeClr val="tx1"/>
                </a:solidFill>
              </a:rPr>
              <a:t>while </a:t>
            </a:r>
            <a:r>
              <a:rPr lang="en-US" sz="2800" b="1" dirty="0" smtClean="0">
                <a:solidFill>
                  <a:schemeClr val="tx1"/>
                </a:solidFill>
              </a:rPr>
              <a:t>still</a:t>
            </a:r>
            <a:r>
              <a:rPr lang="en-US" sz="2800" dirty="0" smtClean="0">
                <a:solidFill>
                  <a:schemeClr val="tx1"/>
                </a:solidFill>
              </a:rPr>
              <a:t> delighting </a:t>
            </a:r>
            <a:r>
              <a:rPr lang="en-US" sz="2800" dirty="0" smtClean="0"/>
              <a:t>your users</a:t>
            </a:r>
          </a:p>
          <a:p>
            <a:r>
              <a:rPr lang="en-US" sz="2800" dirty="0" smtClean="0"/>
              <a:t>Eliminate “bill shock” surprise factor for users</a:t>
            </a:r>
          </a:p>
          <a:p>
            <a:r>
              <a:rPr lang="en-US" sz="2800" dirty="0" smtClean="0"/>
              <a:t>Ease deployment hassles &amp; boost user confidence</a:t>
            </a:r>
          </a:p>
          <a:p>
            <a:endParaRPr lang="en-US" sz="2800" dirty="0" smtClean="0"/>
          </a:p>
          <a:p>
            <a:pPr marL="0" indent="0">
              <a:buNone/>
            </a:pPr>
            <a:r>
              <a:rPr lang="en-US" sz="2800" dirty="0" smtClean="0">
                <a:latin typeface="+mj-lt"/>
              </a:rPr>
              <a:t>You’ll leave with</a:t>
            </a:r>
          </a:p>
          <a:p>
            <a:pPr>
              <a:spcBef>
                <a:spcPts val="1200"/>
              </a:spcBef>
            </a:pPr>
            <a:r>
              <a:rPr lang="en-US" sz="2800" dirty="0" smtClean="0"/>
              <a:t>Examples </a:t>
            </a:r>
            <a:r>
              <a:rPr lang="en-US" sz="2800" dirty="0" smtClean="0">
                <a:solidFill>
                  <a:schemeClr val="tx1"/>
                </a:solidFill>
              </a:rPr>
              <a:t>and code snippets that </a:t>
            </a:r>
            <a:r>
              <a:rPr lang="en-US" sz="2800" b="1" dirty="0" smtClean="0">
                <a:solidFill>
                  <a:schemeClr val="tx1"/>
                </a:solidFill>
              </a:rPr>
              <a:t>you can use when building  your apps</a:t>
            </a:r>
          </a:p>
          <a:p>
            <a:pPr>
              <a:spcBef>
                <a:spcPts val="1200"/>
              </a:spcBef>
            </a:pPr>
            <a:r>
              <a:rPr lang="en-US" sz="2800" dirty="0" smtClean="0">
                <a:solidFill>
                  <a:schemeClr val="tx1"/>
                </a:solidFill>
              </a:rPr>
              <a:t>Tips and techniques </a:t>
            </a:r>
            <a:r>
              <a:rPr lang="en-US" sz="2800" b="1" dirty="0" smtClean="0">
                <a:solidFill>
                  <a:schemeClr val="tx1"/>
                </a:solidFill>
              </a:rPr>
              <a:t>to make it easier to build great connected apps</a:t>
            </a:r>
          </a:p>
          <a:p>
            <a:pPr>
              <a:spcBef>
                <a:spcPts val="1200"/>
              </a:spcBef>
            </a:pPr>
            <a:endParaRPr lang="en-US" sz="2800" dirty="0" smtClean="0"/>
          </a:p>
        </p:txBody>
      </p:sp>
    </p:spTree>
    <p:extLst>
      <p:ext uri="{BB962C8B-B14F-4D97-AF65-F5344CB8AC3E}">
        <p14:creationId xmlns:p14="http://schemas.microsoft.com/office/powerpoint/2010/main" val="18168819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313497" cy="609398"/>
          </a:xfrm>
        </p:spPr>
        <p:txBody>
          <a:bodyPr/>
          <a:lstStyle/>
          <a:p>
            <a:r>
              <a:rPr lang="en-US" b="1" dirty="0" smtClean="0">
                <a:solidFill>
                  <a:schemeClr val="tx1"/>
                </a:solidFill>
              </a:rPr>
              <a:t>Let’s end “bill shock” for users</a:t>
            </a:r>
            <a:endParaRPr lang="en-US" b="1" dirty="0">
              <a:solidFill>
                <a:schemeClr val="tx1"/>
              </a:solidFill>
            </a:endParaRPr>
          </a:p>
        </p:txBody>
      </p:sp>
      <p:sp>
        <p:nvSpPr>
          <p:cNvPr id="5" name="TextBox 4"/>
          <p:cNvSpPr txBox="1"/>
          <p:nvPr/>
        </p:nvSpPr>
        <p:spPr>
          <a:xfrm>
            <a:off x="342900" y="4914899"/>
            <a:ext cx="10537825" cy="677108"/>
          </a:xfrm>
          <a:prstGeom prst="rect">
            <a:avLst/>
          </a:prstGeom>
          <a:solidFill>
            <a:schemeClr val="tx1"/>
          </a:solidFill>
          <a:ln>
            <a:solidFill>
              <a:schemeClr val="bg1"/>
            </a:solidFill>
          </a:ln>
        </p:spPr>
        <p:txBody>
          <a:bodyPr wrap="square" lIns="91440" tIns="91440" rIns="91440" bIns="91440" rtlCol="0">
            <a:spAutoFit/>
          </a:bodyPr>
          <a:lstStyle/>
          <a:p>
            <a:pPr algn="ctr"/>
            <a:r>
              <a:rPr lang="en-US" sz="3200" dirty="0" err="1" smtClean="0">
                <a:solidFill>
                  <a:schemeClr val="bg1"/>
                </a:solidFill>
                <a:latin typeface="Times New Roman" pitchFamily="18" charset="0"/>
                <a:cs typeface="Times New Roman" pitchFamily="18" charset="0"/>
              </a:rPr>
              <a:t>Mythbuster</a:t>
            </a:r>
            <a:r>
              <a:rPr lang="en-US" sz="3200" dirty="0" smtClean="0">
                <a:solidFill>
                  <a:schemeClr val="bg1"/>
                </a:solidFill>
                <a:latin typeface="Times New Roman" pitchFamily="18" charset="0"/>
                <a:cs typeface="Times New Roman" pitchFamily="18" charset="0"/>
              </a:rPr>
              <a:t> Adam Savage fights $11,000 bill with Twitter army</a:t>
            </a:r>
          </a:p>
        </p:txBody>
      </p:sp>
      <p:sp>
        <p:nvSpPr>
          <p:cNvPr id="6" name="TextBox 5"/>
          <p:cNvSpPr txBox="1"/>
          <p:nvPr/>
        </p:nvSpPr>
        <p:spPr>
          <a:xfrm>
            <a:off x="3759200" y="4000499"/>
            <a:ext cx="7908925" cy="677108"/>
          </a:xfrm>
          <a:prstGeom prst="rect">
            <a:avLst/>
          </a:prstGeom>
          <a:solidFill>
            <a:schemeClr val="tx1"/>
          </a:solidFill>
          <a:ln>
            <a:solidFill>
              <a:schemeClr val="bg1"/>
            </a:solidFill>
          </a:ln>
        </p:spPr>
        <p:txBody>
          <a:bodyPr wrap="square" lIns="91440" tIns="91440" rIns="91440" bIns="91440" rtlCol="0">
            <a:spAutoFit/>
          </a:bodyPr>
          <a:lstStyle/>
          <a:p>
            <a:pPr algn="ctr"/>
            <a:r>
              <a:rPr lang="en-US" sz="3200" dirty="0" smtClean="0">
                <a:solidFill>
                  <a:schemeClr val="bg1"/>
                </a:solidFill>
                <a:latin typeface="Times New Roman" pitchFamily="18" charset="0"/>
                <a:cs typeface="Times New Roman" pitchFamily="18" charset="0"/>
              </a:rPr>
              <a:t>Teen runs up dad’s cell bill to nearly $22,000 </a:t>
            </a:r>
          </a:p>
        </p:txBody>
      </p:sp>
      <p:sp>
        <p:nvSpPr>
          <p:cNvPr id="7" name="TextBox 6"/>
          <p:cNvSpPr txBox="1"/>
          <p:nvPr/>
        </p:nvSpPr>
        <p:spPr>
          <a:xfrm>
            <a:off x="342900" y="3099374"/>
            <a:ext cx="8940800" cy="677108"/>
          </a:xfrm>
          <a:prstGeom prst="rect">
            <a:avLst/>
          </a:prstGeom>
          <a:solidFill>
            <a:schemeClr val="tx1"/>
          </a:solidFill>
          <a:ln>
            <a:solidFill>
              <a:schemeClr val="bg1"/>
            </a:solidFill>
          </a:ln>
        </p:spPr>
        <p:txBody>
          <a:bodyPr wrap="square" lIns="91440" tIns="91440" rIns="91440" bIns="91440" rtlCol="0">
            <a:spAutoFit/>
          </a:bodyPr>
          <a:lstStyle/>
          <a:p>
            <a:pPr algn="ctr"/>
            <a:r>
              <a:rPr lang="en-US" sz="3200" dirty="0" smtClean="0">
                <a:solidFill>
                  <a:schemeClr val="bg1"/>
                </a:solidFill>
                <a:latin typeface="Times New Roman" pitchFamily="18" charset="0"/>
                <a:cs typeface="Times New Roman" pitchFamily="18" charset="0"/>
              </a:rPr>
              <a:t>Customer Gets $62,000 Bill for Downloading Movie</a:t>
            </a:r>
          </a:p>
        </p:txBody>
      </p:sp>
      <p:sp>
        <p:nvSpPr>
          <p:cNvPr id="8" name="TextBox 7"/>
          <p:cNvSpPr txBox="1"/>
          <p:nvPr/>
        </p:nvSpPr>
        <p:spPr>
          <a:xfrm>
            <a:off x="3594100" y="2133600"/>
            <a:ext cx="8074025" cy="677108"/>
          </a:xfrm>
          <a:prstGeom prst="rect">
            <a:avLst/>
          </a:prstGeom>
          <a:solidFill>
            <a:schemeClr val="tx1"/>
          </a:solidFill>
          <a:ln>
            <a:solidFill>
              <a:schemeClr val="bg1"/>
            </a:solidFill>
          </a:ln>
        </p:spPr>
        <p:txBody>
          <a:bodyPr wrap="square" lIns="91440" tIns="91440" rIns="91440" bIns="91440" rtlCol="0">
            <a:spAutoFit/>
          </a:bodyPr>
          <a:lstStyle/>
          <a:p>
            <a:pPr algn="ctr"/>
            <a:r>
              <a:rPr lang="en-US" sz="3200" dirty="0" smtClean="0">
                <a:solidFill>
                  <a:schemeClr val="bg1"/>
                </a:solidFill>
                <a:latin typeface="Times New Roman" pitchFamily="18" charset="0"/>
                <a:cs typeface="Times New Roman" pitchFamily="18" charset="0"/>
              </a:rPr>
              <a:t>Canadian man racks up $85,000 cell phone bill</a:t>
            </a:r>
          </a:p>
        </p:txBody>
      </p:sp>
      <p:sp>
        <p:nvSpPr>
          <p:cNvPr id="9" name="TextBox 8"/>
          <p:cNvSpPr txBox="1"/>
          <p:nvPr/>
        </p:nvSpPr>
        <p:spPr>
          <a:xfrm>
            <a:off x="342900" y="1244600"/>
            <a:ext cx="8547100" cy="677108"/>
          </a:xfrm>
          <a:prstGeom prst="rect">
            <a:avLst/>
          </a:prstGeom>
          <a:solidFill>
            <a:schemeClr val="tx1"/>
          </a:solidFill>
          <a:ln>
            <a:solidFill>
              <a:schemeClr val="bg1"/>
            </a:solidFill>
          </a:ln>
        </p:spPr>
        <p:txBody>
          <a:bodyPr wrap="square" lIns="91440" tIns="91440" rIns="91440" bIns="91440" rtlCol="0">
            <a:spAutoFit/>
          </a:bodyPr>
          <a:lstStyle/>
          <a:p>
            <a:pPr algn="ctr"/>
            <a:r>
              <a:rPr lang="en-US" sz="3200" dirty="0" smtClean="0">
                <a:solidFill>
                  <a:schemeClr val="bg1"/>
                </a:solidFill>
                <a:latin typeface="Times New Roman" pitchFamily="18" charset="0"/>
                <a:cs typeface="Times New Roman" pitchFamily="18" charset="0"/>
              </a:rPr>
              <a:t>FCC: 1 in 6 cell phone users have had ‘bill shock’</a:t>
            </a:r>
          </a:p>
        </p:txBody>
      </p:sp>
    </p:spTree>
    <p:extLst>
      <p:ext uri="{BB962C8B-B14F-4D97-AF65-F5344CB8AC3E}">
        <p14:creationId xmlns:p14="http://schemas.microsoft.com/office/powerpoint/2010/main" val="3008404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Windows 8 </a:t>
            </a:r>
            <a:r>
              <a:rPr lang="en-US" dirty="0">
                <a:latin typeface="+mn-lt"/>
              </a:rPr>
              <a:t>exposes </a:t>
            </a:r>
            <a:r>
              <a:rPr lang="en-US" dirty="0">
                <a:solidFill>
                  <a:schemeClr val="tx1"/>
                </a:solidFill>
                <a:latin typeface="+mn-lt"/>
              </a:rPr>
              <a:t>network cost information </a:t>
            </a:r>
            <a:r>
              <a:rPr lang="en-US" dirty="0" smtClean="0">
                <a:solidFill>
                  <a:schemeClr val="tx1"/>
                </a:solidFill>
                <a:latin typeface="+mn-lt"/>
              </a:rPr>
              <a:t>– </a:t>
            </a:r>
            <a:r>
              <a:rPr lang="en-US" b="1" dirty="0" smtClean="0">
                <a:solidFill>
                  <a:schemeClr val="tx1"/>
                </a:solidFill>
                <a:latin typeface="+mn-lt"/>
              </a:rPr>
              <a:t>more visibility means less surprises</a:t>
            </a:r>
            <a:endParaRPr lang="en-US" b="1" dirty="0">
              <a:solidFill>
                <a:schemeClr val="tx1"/>
              </a:solidFill>
              <a:latin typeface="+mn-lt"/>
            </a:endParaRPr>
          </a:p>
        </p:txBody>
      </p:sp>
    </p:spTree>
    <p:extLst>
      <p:ext uri="{BB962C8B-B14F-4D97-AF65-F5344CB8AC3E}">
        <p14:creationId xmlns:p14="http://schemas.microsoft.com/office/powerpoint/2010/main" val="24281272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Sample: getting cost information</a:t>
            </a:r>
            <a:endParaRPr lang="en-US" dirty="0"/>
          </a:p>
        </p:txBody>
      </p:sp>
      <p:sp>
        <p:nvSpPr>
          <p:cNvPr id="6" name="Text Placeholder 5"/>
          <p:cNvSpPr>
            <a:spLocks noGrp="1"/>
          </p:cNvSpPr>
          <p:nvPr>
            <p:ph type="body" sz="quarter" idx="10"/>
          </p:nvPr>
        </p:nvSpPr>
        <p:spPr>
          <a:xfrm>
            <a:off x="654074" y="990600"/>
            <a:ext cx="10718125" cy="6025239"/>
          </a:xfrm>
        </p:spPr>
        <p:txBody>
          <a:bodyPr/>
          <a:lstStyle/>
          <a:p>
            <a:r>
              <a:rPr lang="en-US" dirty="0" smtClean="0">
                <a:solidFill>
                  <a:schemeClr val="accent1"/>
                </a:solidFill>
                <a:highlight>
                  <a:srgbClr val="FFFFFF"/>
                </a:highlight>
                <a:latin typeface="Consolas"/>
              </a:rPr>
              <a:t>// Use </a:t>
            </a:r>
            <a:r>
              <a:rPr lang="en-US" dirty="0" err="1" smtClean="0">
                <a:solidFill>
                  <a:schemeClr val="accent1"/>
                </a:solidFill>
                <a:highlight>
                  <a:srgbClr val="FFFFFF"/>
                </a:highlight>
                <a:latin typeface="Consolas"/>
              </a:rPr>
              <a:t>NetworkInformation.getInternetConnectionProfile</a:t>
            </a:r>
            <a:r>
              <a:rPr lang="en-US" dirty="0" smtClean="0">
                <a:solidFill>
                  <a:schemeClr val="accent1"/>
                </a:solidFill>
                <a:highlight>
                  <a:srgbClr val="FFFFFF"/>
                </a:highlight>
                <a:latin typeface="Consolas"/>
              </a:rPr>
              <a:t>().</a:t>
            </a:r>
          </a:p>
          <a:p>
            <a:r>
              <a:rPr lang="en-US" dirty="0" smtClean="0">
                <a:solidFill>
                  <a:schemeClr val="accent1"/>
                </a:solidFill>
                <a:highlight>
                  <a:srgbClr val="FFFFFF"/>
                </a:highlight>
                <a:latin typeface="Consolas"/>
              </a:rPr>
              <a:t>// You can also get this on a per-socket basis.</a:t>
            </a:r>
            <a:endParaRPr lang="en-US" dirty="0" smtClean="0">
              <a:solidFill>
                <a:srgbClr val="0000FF"/>
              </a:solidFill>
              <a:highlight>
                <a:srgbClr val="FFFFFF"/>
              </a:highlight>
              <a:latin typeface="Consolas"/>
            </a:endParaRPr>
          </a:p>
          <a:p>
            <a:pPr>
              <a:lnSpc>
                <a:spcPct val="115000"/>
              </a:lnSpc>
              <a:spcBef>
                <a:spcPts val="0"/>
              </a:spcBef>
              <a:spcAft>
                <a:spcPts val="1000"/>
              </a:spcAft>
            </a:pPr>
            <a:r>
              <a:rPr lang="en-US" dirty="0" err="1">
                <a:solidFill>
                  <a:srgbClr val="0000FF"/>
                </a:solidFill>
                <a:highlight>
                  <a:srgbClr val="FFFFFF"/>
                </a:highlight>
                <a:latin typeface="Consolas"/>
                <a:ea typeface="Times New Roman"/>
                <a:cs typeface="Times New Roman"/>
              </a:rPr>
              <a:t>var</a:t>
            </a:r>
            <a:r>
              <a:rPr lang="en-US" dirty="0">
                <a:solidFill>
                  <a:srgbClr val="000000"/>
                </a:solidFill>
                <a:highlight>
                  <a:srgbClr val="FFFFFF"/>
                </a:highlight>
                <a:latin typeface="Consolas"/>
                <a:ea typeface="Times New Roman"/>
                <a:cs typeface="Times New Roman"/>
              </a:rPr>
              <a:t> cost </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 </a:t>
            </a:r>
            <a:r>
              <a:rPr lang="en-US" dirty="0">
                <a:solidFill>
                  <a:srgbClr val="0000FF"/>
                </a:solidFill>
                <a:highlight>
                  <a:srgbClr val="FFFFFF"/>
                </a:highlight>
                <a:latin typeface="Consolas"/>
                <a:ea typeface="Times New Roman"/>
                <a:cs typeface="Times New Roman"/>
              </a:rPr>
              <a:t>new</a:t>
            </a:r>
            <a:r>
              <a:rPr lang="en-US" dirty="0">
                <a:solidFill>
                  <a:srgbClr val="000000"/>
                </a:solidFill>
                <a:highlight>
                  <a:srgbClr val="FFFFFF"/>
                </a:highlight>
                <a:latin typeface="Consolas"/>
                <a:ea typeface="Times New Roman"/>
                <a:cs typeface="Times New Roman"/>
              </a:rPr>
              <a:t> </a:t>
            </a:r>
            <a:r>
              <a:rPr lang="en-US" dirty="0" err="1">
                <a:solidFill>
                  <a:srgbClr val="000000"/>
                </a:solidFill>
                <a:highlight>
                  <a:srgbClr val="FFFFFF"/>
                </a:highlight>
                <a:latin typeface="Consolas"/>
                <a:ea typeface="Times New Roman"/>
                <a:cs typeface="Times New Roman"/>
              </a:rPr>
              <a:t>Windows</a:t>
            </a:r>
            <a:r>
              <a:rPr lang="en-US" dirty="0" err="1">
                <a:solidFill>
                  <a:srgbClr val="008080"/>
                </a:solidFill>
                <a:highlight>
                  <a:srgbClr val="FFFFFF"/>
                </a:highlight>
                <a:latin typeface="Consolas"/>
                <a:ea typeface="Times New Roman"/>
                <a:cs typeface="Times New Roman"/>
              </a:rPr>
              <a:t>.</a:t>
            </a:r>
            <a:r>
              <a:rPr lang="en-US" dirty="0" err="1">
                <a:solidFill>
                  <a:srgbClr val="000000"/>
                </a:solidFill>
                <a:highlight>
                  <a:srgbClr val="FFFFFF"/>
                </a:highlight>
                <a:latin typeface="Consolas"/>
                <a:ea typeface="Times New Roman"/>
                <a:cs typeface="Times New Roman"/>
              </a:rPr>
              <a:t>Networking</a:t>
            </a:r>
            <a:r>
              <a:rPr lang="en-US" dirty="0" err="1">
                <a:solidFill>
                  <a:srgbClr val="008080"/>
                </a:solidFill>
                <a:highlight>
                  <a:srgbClr val="FFFFFF"/>
                </a:highlight>
                <a:latin typeface="Consolas"/>
                <a:ea typeface="Times New Roman"/>
                <a:cs typeface="Times New Roman"/>
              </a:rPr>
              <a:t>.</a:t>
            </a:r>
            <a:r>
              <a:rPr lang="en-US" dirty="0" err="1">
                <a:solidFill>
                  <a:srgbClr val="000000"/>
                </a:solidFill>
                <a:highlight>
                  <a:srgbClr val="FFFFFF"/>
                </a:highlight>
                <a:latin typeface="Consolas"/>
                <a:ea typeface="Times New Roman"/>
                <a:cs typeface="Times New Roman"/>
              </a:rPr>
              <a:t>Connectivity</a:t>
            </a:r>
            <a:endParaRPr lang="en-US" sz="3200" dirty="0">
              <a:latin typeface="Calibri"/>
              <a:ea typeface="Times New Roman"/>
              <a:cs typeface="Times New Roman"/>
            </a:endParaRPr>
          </a:p>
          <a:p>
            <a:pPr>
              <a:lnSpc>
                <a:spcPct val="115000"/>
              </a:lnSpc>
              <a:spcBef>
                <a:spcPts val="0"/>
              </a:spcBef>
              <a:spcAft>
                <a:spcPts val="1000"/>
              </a:spcAft>
            </a:pPr>
            <a:r>
              <a:rPr lang="en-US" dirty="0">
                <a:solidFill>
                  <a:srgbClr val="000000"/>
                </a:solidFill>
                <a:highlight>
                  <a:srgbClr val="FFFFFF"/>
                </a:highlight>
                <a:latin typeface="Consolas"/>
                <a:ea typeface="Times New Roman"/>
                <a:cs typeface="Times New Roman"/>
              </a:rPr>
              <a:t>    </a:t>
            </a:r>
            <a:r>
              <a:rPr lang="en-US" dirty="0">
                <a:solidFill>
                  <a:srgbClr val="008080"/>
                </a:solidFill>
                <a:highlight>
                  <a:srgbClr val="FFFFFF"/>
                </a:highlight>
                <a:latin typeface="Consolas"/>
                <a:ea typeface="Times New Roman"/>
                <a:cs typeface="Times New Roman"/>
              </a:rPr>
              <a:t>.</a:t>
            </a:r>
            <a:r>
              <a:rPr lang="en-US" dirty="0" err="1">
                <a:solidFill>
                  <a:srgbClr val="000000"/>
                </a:solidFill>
                <a:highlight>
                  <a:srgbClr val="FFFFFF"/>
                </a:highlight>
                <a:latin typeface="Consolas"/>
                <a:ea typeface="Times New Roman"/>
                <a:cs typeface="Times New Roman"/>
              </a:rPr>
              <a:t>NetworkInformation</a:t>
            </a:r>
            <a:r>
              <a:rPr lang="en-US" dirty="0" err="1">
                <a:solidFill>
                  <a:srgbClr val="008080"/>
                </a:solidFill>
                <a:highlight>
                  <a:srgbClr val="FFFFFF"/>
                </a:highlight>
                <a:latin typeface="Consolas"/>
                <a:ea typeface="Times New Roman"/>
                <a:cs typeface="Times New Roman"/>
              </a:rPr>
              <a:t>.</a:t>
            </a:r>
            <a:r>
              <a:rPr lang="en-US" dirty="0" err="1">
                <a:solidFill>
                  <a:srgbClr val="000000"/>
                </a:solidFill>
                <a:highlight>
                  <a:srgbClr val="FFFFFF"/>
                </a:highlight>
                <a:latin typeface="Consolas"/>
                <a:ea typeface="Times New Roman"/>
                <a:cs typeface="Times New Roman"/>
              </a:rPr>
              <a:t>getInternetConnectionProfile</a:t>
            </a:r>
            <a:r>
              <a:rPr lang="en-US" dirty="0">
                <a:solidFill>
                  <a:srgbClr val="008080"/>
                </a:solidFill>
                <a:highlight>
                  <a:srgbClr val="FFFFFF"/>
                </a:highlight>
                <a:latin typeface="Consolas"/>
                <a:ea typeface="Times New Roman"/>
                <a:cs typeface="Times New Roman"/>
              </a:rPr>
              <a:t>()</a:t>
            </a:r>
            <a:endParaRPr lang="en-US" sz="3200" dirty="0">
              <a:latin typeface="Calibri"/>
              <a:ea typeface="Times New Roman"/>
              <a:cs typeface="Times New Roman"/>
            </a:endParaRPr>
          </a:p>
          <a:p>
            <a:pPr>
              <a:lnSpc>
                <a:spcPct val="115000"/>
              </a:lnSpc>
              <a:spcBef>
                <a:spcPts val="0"/>
              </a:spcBef>
              <a:spcAft>
                <a:spcPts val="1000"/>
              </a:spcAft>
            </a:pPr>
            <a:r>
              <a:rPr lang="en-US" dirty="0">
                <a:solidFill>
                  <a:srgbClr val="000000"/>
                </a:solidFill>
                <a:highlight>
                  <a:srgbClr val="FFFFFF"/>
                </a:highlight>
                <a:latin typeface="Consolas"/>
                <a:ea typeface="Times New Roman"/>
                <a:cs typeface="Times New Roman"/>
              </a:rPr>
              <a:t>    </a:t>
            </a:r>
            <a:r>
              <a:rPr lang="en-US" dirty="0">
                <a:solidFill>
                  <a:srgbClr val="008080"/>
                </a:solidFill>
                <a:highlight>
                  <a:srgbClr val="FFFFFF"/>
                </a:highlight>
                <a:latin typeface="Consolas"/>
                <a:ea typeface="Times New Roman"/>
                <a:cs typeface="Times New Roman"/>
              </a:rPr>
              <a:t>.</a:t>
            </a:r>
            <a:r>
              <a:rPr lang="en-US" dirty="0" err="1">
                <a:solidFill>
                  <a:srgbClr val="000000"/>
                </a:solidFill>
                <a:highlight>
                  <a:srgbClr val="FFFFFF"/>
                </a:highlight>
                <a:latin typeface="Consolas"/>
                <a:ea typeface="Times New Roman"/>
                <a:cs typeface="Times New Roman"/>
              </a:rPr>
              <a:t>getConnectionCost</a:t>
            </a:r>
            <a:r>
              <a:rPr lang="en-US" dirty="0">
                <a:solidFill>
                  <a:srgbClr val="008080"/>
                </a:solidFill>
                <a:highlight>
                  <a:srgbClr val="FFFFFF"/>
                </a:highlight>
                <a:latin typeface="Consolas"/>
                <a:ea typeface="Times New Roman"/>
                <a:cs typeface="Times New Roman"/>
              </a:rPr>
              <a:t>();</a:t>
            </a:r>
            <a:endParaRPr lang="en-US" sz="3200" dirty="0">
              <a:latin typeface="Calibri"/>
              <a:ea typeface="Times New Roman"/>
              <a:cs typeface="Times New Roman"/>
            </a:endParaRPr>
          </a:p>
          <a:p>
            <a:pPr>
              <a:lnSpc>
                <a:spcPct val="115000"/>
              </a:lnSpc>
              <a:spcBef>
                <a:spcPts val="0"/>
              </a:spcBef>
              <a:spcAft>
                <a:spcPts val="1000"/>
              </a:spcAft>
            </a:pPr>
            <a:r>
              <a:rPr lang="en-US" dirty="0">
                <a:solidFill>
                  <a:srgbClr val="000000"/>
                </a:solidFill>
                <a:highlight>
                  <a:srgbClr val="FFFFFF"/>
                </a:highlight>
                <a:latin typeface="Consolas"/>
                <a:ea typeface="Times New Roman"/>
                <a:cs typeface="Times New Roman"/>
              </a:rPr>
              <a:t> </a:t>
            </a:r>
            <a:endParaRPr lang="en-US" sz="3200" dirty="0">
              <a:latin typeface="Calibri"/>
              <a:ea typeface="Times New Roman"/>
              <a:cs typeface="Times New Roman"/>
            </a:endParaRPr>
          </a:p>
          <a:p>
            <a:pPr>
              <a:lnSpc>
                <a:spcPct val="115000"/>
              </a:lnSpc>
              <a:spcBef>
                <a:spcPts val="0"/>
              </a:spcBef>
              <a:spcAft>
                <a:spcPts val="1000"/>
              </a:spcAft>
            </a:pPr>
            <a:r>
              <a:rPr lang="en-US" dirty="0" err="1">
                <a:solidFill>
                  <a:srgbClr val="000000"/>
                </a:solidFill>
                <a:highlight>
                  <a:srgbClr val="FFFFFF"/>
                </a:highlight>
                <a:latin typeface="Consolas"/>
                <a:ea typeface="Times New Roman"/>
                <a:cs typeface="Times New Roman"/>
              </a:rPr>
              <a:t>cost</a:t>
            </a:r>
            <a:r>
              <a:rPr lang="en-US" dirty="0" err="1">
                <a:solidFill>
                  <a:srgbClr val="008080"/>
                </a:solidFill>
                <a:highlight>
                  <a:srgbClr val="FFFFFF"/>
                </a:highlight>
                <a:latin typeface="Consolas"/>
                <a:ea typeface="Times New Roman"/>
                <a:cs typeface="Times New Roman"/>
              </a:rPr>
              <a:t>.</a:t>
            </a:r>
            <a:r>
              <a:rPr lang="en-US" dirty="0" err="1">
                <a:solidFill>
                  <a:srgbClr val="000000"/>
                </a:solidFill>
                <a:highlight>
                  <a:srgbClr val="FFFFFF"/>
                </a:highlight>
                <a:latin typeface="Consolas"/>
                <a:ea typeface="Times New Roman"/>
                <a:cs typeface="Times New Roman"/>
              </a:rPr>
              <a:t>networkCostType</a:t>
            </a:r>
            <a:r>
              <a:rPr lang="en-US" dirty="0">
                <a:solidFill>
                  <a:srgbClr val="008080"/>
                </a:solidFill>
                <a:highlight>
                  <a:srgbClr val="FFFFFF"/>
                </a:highlight>
                <a:latin typeface="Consolas"/>
                <a:ea typeface="Times New Roman"/>
                <a:cs typeface="Times New Roman"/>
              </a:rPr>
              <a:t>;</a:t>
            </a:r>
            <a:r>
              <a:rPr lang="en-US" dirty="0">
                <a:solidFill>
                  <a:srgbClr val="000000"/>
                </a:solidFill>
                <a:highlight>
                  <a:srgbClr val="FFFFFF"/>
                </a:highlight>
                <a:latin typeface="Consolas"/>
                <a:ea typeface="Times New Roman"/>
                <a:cs typeface="Times New Roman"/>
              </a:rPr>
              <a:t> </a:t>
            </a:r>
            <a:br>
              <a:rPr lang="en-US" dirty="0">
                <a:solidFill>
                  <a:srgbClr val="000000"/>
                </a:solidFill>
                <a:highlight>
                  <a:srgbClr val="FFFFFF"/>
                </a:highlight>
                <a:latin typeface="Consolas"/>
                <a:ea typeface="Times New Roman"/>
                <a:cs typeface="Times New Roman"/>
              </a:rPr>
            </a:br>
            <a:r>
              <a:rPr lang="en-US" dirty="0" smtClean="0">
                <a:solidFill>
                  <a:srgbClr val="000000"/>
                </a:solidFill>
                <a:highlight>
                  <a:srgbClr val="FFFFFF"/>
                </a:highlight>
                <a:latin typeface="Consolas"/>
                <a:ea typeface="Times New Roman"/>
                <a:cs typeface="Times New Roman"/>
              </a:rPr>
              <a:t>	</a:t>
            </a:r>
            <a:r>
              <a:rPr lang="en-US" dirty="0" smtClean="0">
                <a:solidFill>
                  <a:srgbClr val="008000"/>
                </a:solidFill>
                <a:highlight>
                  <a:srgbClr val="FFFFFF"/>
                </a:highlight>
                <a:latin typeface="Consolas"/>
                <a:ea typeface="Times New Roman"/>
                <a:cs typeface="Times New Roman"/>
              </a:rPr>
              <a:t>// One of: unrestricted</a:t>
            </a:r>
            <a:r>
              <a:rPr lang="en-US" dirty="0">
                <a:solidFill>
                  <a:srgbClr val="008000"/>
                </a:solidFill>
                <a:highlight>
                  <a:srgbClr val="FFFFFF"/>
                </a:highlight>
                <a:latin typeface="Consolas"/>
                <a:ea typeface="Times New Roman"/>
                <a:cs typeface="Times New Roman"/>
              </a:rPr>
              <a:t>, unknown, </a:t>
            </a:r>
            <a:r>
              <a:rPr lang="en-US" dirty="0" smtClean="0">
                <a:solidFill>
                  <a:srgbClr val="008000"/>
                </a:solidFill>
                <a:highlight>
                  <a:srgbClr val="FFFFFF"/>
                </a:highlight>
                <a:latin typeface="Consolas"/>
                <a:ea typeface="Times New Roman"/>
                <a:cs typeface="Times New Roman"/>
              </a:rPr>
              <a:t>fixed, variable</a:t>
            </a:r>
            <a:r>
              <a:rPr lang="en-US" dirty="0">
                <a:solidFill>
                  <a:srgbClr val="008000"/>
                </a:solidFill>
                <a:highlight>
                  <a:srgbClr val="FFFFFF"/>
                </a:highlight>
                <a:latin typeface="Consolas"/>
                <a:ea typeface="Times New Roman"/>
                <a:cs typeface="Times New Roman"/>
              </a:rPr>
              <a:t>.</a:t>
            </a:r>
            <a:endParaRPr lang="en-US" sz="3200" dirty="0">
              <a:latin typeface="Calibri"/>
              <a:ea typeface="Times New Roman"/>
              <a:cs typeface="Times New Roman"/>
            </a:endParaRPr>
          </a:p>
          <a:p>
            <a:pPr>
              <a:lnSpc>
                <a:spcPct val="115000"/>
              </a:lnSpc>
              <a:spcBef>
                <a:spcPts val="0"/>
              </a:spcBef>
              <a:spcAft>
                <a:spcPts val="1000"/>
              </a:spcAft>
            </a:pPr>
            <a:r>
              <a:rPr lang="en-US" dirty="0" err="1">
                <a:solidFill>
                  <a:srgbClr val="000000"/>
                </a:solidFill>
                <a:highlight>
                  <a:srgbClr val="FFFFFF"/>
                </a:highlight>
                <a:latin typeface="Consolas"/>
                <a:ea typeface="Times New Roman"/>
                <a:cs typeface="Times New Roman"/>
              </a:rPr>
              <a:t>cost</a:t>
            </a:r>
            <a:r>
              <a:rPr lang="en-US" dirty="0" err="1">
                <a:solidFill>
                  <a:srgbClr val="008080"/>
                </a:solidFill>
                <a:highlight>
                  <a:srgbClr val="FFFFFF"/>
                </a:highlight>
                <a:latin typeface="Consolas"/>
                <a:ea typeface="Times New Roman"/>
                <a:cs typeface="Times New Roman"/>
              </a:rPr>
              <a:t>.</a:t>
            </a:r>
            <a:r>
              <a:rPr lang="en-US" dirty="0" err="1">
                <a:solidFill>
                  <a:srgbClr val="000000"/>
                </a:solidFill>
                <a:highlight>
                  <a:srgbClr val="FFFFFF"/>
                </a:highlight>
                <a:latin typeface="Consolas"/>
                <a:ea typeface="Times New Roman"/>
                <a:cs typeface="Times New Roman"/>
              </a:rPr>
              <a:t>approachingDataLimit</a:t>
            </a:r>
            <a:r>
              <a:rPr lang="en-US" dirty="0">
                <a:solidFill>
                  <a:srgbClr val="008080"/>
                </a:solidFill>
                <a:highlight>
                  <a:srgbClr val="FFFFFF"/>
                </a:highlight>
                <a:latin typeface="Consolas"/>
                <a:ea typeface="Times New Roman"/>
                <a:cs typeface="Times New Roman"/>
              </a:rPr>
              <a:t>;</a:t>
            </a:r>
            <a:endParaRPr lang="en-US" sz="3200" dirty="0">
              <a:latin typeface="Calibri"/>
              <a:ea typeface="Times New Roman"/>
              <a:cs typeface="Times New Roman"/>
            </a:endParaRPr>
          </a:p>
          <a:p>
            <a:pPr>
              <a:lnSpc>
                <a:spcPct val="115000"/>
              </a:lnSpc>
              <a:spcBef>
                <a:spcPts val="0"/>
              </a:spcBef>
              <a:spcAft>
                <a:spcPts val="1000"/>
              </a:spcAft>
            </a:pPr>
            <a:r>
              <a:rPr lang="en-US" dirty="0" err="1" smtClean="0">
                <a:solidFill>
                  <a:srgbClr val="000000"/>
                </a:solidFill>
                <a:highlight>
                  <a:srgbClr val="FFFFFF"/>
                </a:highlight>
                <a:latin typeface="Consolas"/>
                <a:ea typeface="Times New Roman"/>
                <a:cs typeface="Times New Roman"/>
              </a:rPr>
              <a:t>cost</a:t>
            </a:r>
            <a:r>
              <a:rPr lang="en-US" dirty="0" err="1" smtClean="0">
                <a:solidFill>
                  <a:srgbClr val="008080"/>
                </a:solidFill>
                <a:highlight>
                  <a:srgbClr val="FFFFFF"/>
                </a:highlight>
                <a:latin typeface="Consolas"/>
                <a:ea typeface="Times New Roman"/>
                <a:cs typeface="Times New Roman"/>
              </a:rPr>
              <a:t>.</a:t>
            </a:r>
            <a:r>
              <a:rPr lang="en-US" dirty="0" err="1" smtClean="0">
                <a:solidFill>
                  <a:srgbClr val="000000"/>
                </a:solidFill>
                <a:highlight>
                  <a:srgbClr val="FFFFFF"/>
                </a:highlight>
                <a:latin typeface="Consolas"/>
                <a:ea typeface="Times New Roman"/>
                <a:cs typeface="Times New Roman"/>
              </a:rPr>
              <a:t>overDataLimit</a:t>
            </a:r>
            <a:r>
              <a:rPr lang="en-US" dirty="0" smtClean="0">
                <a:solidFill>
                  <a:srgbClr val="008080"/>
                </a:solidFill>
                <a:highlight>
                  <a:srgbClr val="FFFFFF"/>
                </a:highlight>
                <a:latin typeface="Consolas"/>
                <a:ea typeface="Times New Roman"/>
                <a:cs typeface="Times New Roman"/>
              </a:rPr>
              <a:t>;</a:t>
            </a:r>
            <a:br>
              <a:rPr lang="en-US" dirty="0" smtClean="0">
                <a:solidFill>
                  <a:srgbClr val="008080"/>
                </a:solidFill>
                <a:highlight>
                  <a:srgbClr val="FFFFFF"/>
                </a:highlight>
                <a:latin typeface="Consolas"/>
                <a:ea typeface="Times New Roman"/>
                <a:cs typeface="Times New Roman"/>
              </a:rPr>
            </a:br>
            <a:r>
              <a:rPr lang="en-US" dirty="0" err="1" smtClean="0">
                <a:solidFill>
                  <a:srgbClr val="000000"/>
                </a:solidFill>
                <a:highlight>
                  <a:srgbClr val="FFFFFF"/>
                </a:highlight>
                <a:latin typeface="Consolas"/>
                <a:ea typeface="Times New Roman"/>
                <a:cs typeface="Times New Roman"/>
              </a:rPr>
              <a:t>cost</a:t>
            </a:r>
            <a:r>
              <a:rPr lang="en-US" dirty="0" err="1" smtClean="0">
                <a:solidFill>
                  <a:srgbClr val="008080"/>
                </a:solidFill>
                <a:highlight>
                  <a:srgbClr val="FFFFFF"/>
                </a:highlight>
                <a:latin typeface="Consolas"/>
                <a:ea typeface="Times New Roman"/>
                <a:cs typeface="Times New Roman"/>
              </a:rPr>
              <a:t>.</a:t>
            </a:r>
            <a:r>
              <a:rPr lang="en-US" dirty="0" err="1" smtClean="0">
                <a:solidFill>
                  <a:srgbClr val="000000"/>
                </a:solidFill>
                <a:highlight>
                  <a:srgbClr val="FFFFFF"/>
                </a:highlight>
                <a:latin typeface="Consolas"/>
                <a:ea typeface="Times New Roman"/>
                <a:cs typeface="Times New Roman"/>
              </a:rPr>
              <a:t>roaming</a:t>
            </a:r>
            <a:r>
              <a:rPr lang="en-US" dirty="0" smtClean="0">
                <a:solidFill>
                  <a:srgbClr val="008080"/>
                </a:solidFill>
                <a:highlight>
                  <a:srgbClr val="FFFFFF"/>
                </a:highlight>
                <a:latin typeface="Consolas"/>
                <a:ea typeface="Times New Roman"/>
                <a:cs typeface="Times New Roman"/>
              </a:rPr>
              <a:t>;</a:t>
            </a:r>
            <a:endParaRPr lang="en-US" dirty="0">
              <a:solidFill>
                <a:srgbClr val="008080"/>
              </a:solidFill>
              <a:highlight>
                <a:srgbClr val="FFFFFF"/>
              </a:highlight>
              <a:latin typeface="Consolas"/>
              <a:ea typeface="Times New Roman"/>
              <a:cs typeface="Times New Roman"/>
            </a:endParaRPr>
          </a:p>
          <a:p>
            <a:pPr>
              <a:lnSpc>
                <a:spcPct val="115000"/>
              </a:lnSpc>
              <a:spcBef>
                <a:spcPts val="0"/>
              </a:spcBef>
              <a:spcAft>
                <a:spcPts val="1000"/>
              </a:spcAft>
            </a:pPr>
            <a:endParaRPr lang="en-US" sz="3200" dirty="0">
              <a:effectLst/>
              <a:latin typeface="Calibri"/>
              <a:ea typeface="Times New Roman"/>
              <a:cs typeface="Times New Roman"/>
            </a:endParaRPr>
          </a:p>
        </p:txBody>
      </p:sp>
    </p:spTree>
    <p:extLst>
      <p:ext uri="{BB962C8B-B14F-4D97-AF65-F5344CB8AC3E}">
        <p14:creationId xmlns:p14="http://schemas.microsoft.com/office/powerpoint/2010/main" val="64554849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Customize your app to network type</a:t>
            </a:r>
            <a:endParaRPr lang="en-US" dirty="0"/>
          </a:p>
        </p:txBody>
      </p:sp>
      <p:graphicFrame>
        <p:nvGraphicFramePr>
          <p:cNvPr id="5" name="Diagram 4"/>
          <p:cNvGraphicFramePr/>
          <p:nvPr>
            <p:extLst>
              <p:ext uri="{D42A27DB-BD31-4B8C-83A1-F6EECF244321}">
                <p14:modId xmlns:p14="http://schemas.microsoft.com/office/powerpoint/2010/main" val="711864334"/>
              </p:ext>
            </p:extLst>
          </p:nvPr>
        </p:nvGraphicFramePr>
        <p:xfrm>
          <a:off x="519113" y="911984"/>
          <a:ext cx="10721702"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45506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3EA7FCA-F5C2-4A3A-9CDE-40A6056C9D7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46D565A8-F207-4C2F-B639-72DDDAFF291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E57260DF-2C83-4BF1-AAC1-C266BBA9E75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F881992B-9B53-49CA-89C6-A3A085EFD61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F07552D0-0FC0-4507-A1FF-4BD6B05A1B4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96982405-38A2-4EF2-BF7A-EF78EC1F8E3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en-US" dirty="0" smtClean="0"/>
              <a:t>Cost awareness in Photo Viewer</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9688384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0"/>
            <a:ext cx="7719642" cy="923330"/>
          </a:xfrm>
          <a:prstGeom prst="rect">
            <a:avLst/>
          </a:prstGeom>
          <a:noFill/>
        </p:spPr>
        <p:txBody>
          <a:bodyPr wrap="square" rtlCol="0">
            <a:spAutoFit/>
          </a:bodyPr>
          <a:lstStyle/>
          <a:p>
            <a:r>
              <a:rPr lang="en-US" sz="5400" dirty="0" smtClean="0">
                <a:latin typeface="+mj-lt"/>
              </a:rPr>
              <a:t>Deployment is easier</a:t>
            </a:r>
          </a:p>
        </p:txBody>
      </p:sp>
    </p:spTree>
    <p:extLst>
      <p:ext uri="{BB962C8B-B14F-4D97-AF65-F5344CB8AC3E}">
        <p14:creationId xmlns:p14="http://schemas.microsoft.com/office/powerpoint/2010/main" val="287911728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You want to install your app but have to handle firewalls.</a:t>
            </a:r>
            <a:endParaRPr lang="en-US" dirty="0">
              <a:latin typeface="+mn-lt"/>
            </a:endParaRPr>
          </a:p>
        </p:txBody>
      </p:sp>
    </p:spTree>
    <p:extLst>
      <p:ext uri="{BB962C8B-B14F-4D97-AF65-F5344CB8AC3E}">
        <p14:creationId xmlns:p14="http://schemas.microsoft.com/office/powerpoint/2010/main" val="12962785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Windows 8 Metro style apps will install with firewall rules – automatically!</a:t>
            </a:r>
            <a:endParaRPr lang="en-US" dirty="0">
              <a:latin typeface="+mn-lt"/>
            </a:endParaRPr>
          </a:p>
        </p:txBody>
      </p:sp>
    </p:spTree>
    <p:extLst>
      <p:ext uri="{BB962C8B-B14F-4D97-AF65-F5344CB8AC3E}">
        <p14:creationId xmlns:p14="http://schemas.microsoft.com/office/powerpoint/2010/main" val="40060840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solidFill>
                  <a:schemeClr val="tx1"/>
                </a:solidFill>
              </a:rPr>
              <a:t>Capabilities for the apps you want to build</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1116566815"/>
              </p:ext>
            </p:extLst>
          </p:nvPr>
        </p:nvGraphicFramePr>
        <p:xfrm>
          <a:off x="519113" y="1228608"/>
          <a:ext cx="10339388" cy="4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517470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People want to try new apps.</a:t>
            </a:r>
            <a:endParaRPr lang="en-US" dirty="0">
              <a:latin typeface="+mn-lt"/>
            </a:endParaRPr>
          </a:p>
        </p:txBody>
      </p:sp>
    </p:spTree>
    <p:extLst>
      <p:ext uri="{BB962C8B-B14F-4D97-AF65-F5344CB8AC3E}">
        <p14:creationId xmlns:p14="http://schemas.microsoft.com/office/powerpoint/2010/main" val="147494211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Photo viewer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61599911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But people aren’t confident: </a:t>
            </a:r>
            <a:br>
              <a:rPr lang="en-US" dirty="0" smtClean="0">
                <a:latin typeface="+mn-lt"/>
              </a:rPr>
            </a:br>
            <a:r>
              <a:rPr lang="en-US" dirty="0" smtClean="0">
                <a:latin typeface="+mn-lt"/>
              </a:rPr>
              <a:t>what will this app do?</a:t>
            </a:r>
            <a:endParaRPr lang="en-US" dirty="0">
              <a:latin typeface="+mn-lt"/>
            </a:endParaRPr>
          </a:p>
        </p:txBody>
      </p:sp>
    </p:spTree>
    <p:extLst>
      <p:ext uri="{BB962C8B-B14F-4D97-AF65-F5344CB8AC3E}">
        <p14:creationId xmlns:p14="http://schemas.microsoft.com/office/powerpoint/2010/main" val="31714387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Capabilities solve this, too.</a:t>
            </a:r>
            <a:endParaRPr lang="en-US" dirty="0">
              <a:latin typeface="+mn-lt"/>
            </a:endParaRPr>
          </a:p>
        </p:txBody>
      </p:sp>
    </p:spTree>
    <p:extLst>
      <p:ext uri="{BB962C8B-B14F-4D97-AF65-F5344CB8AC3E}">
        <p14:creationId xmlns:p14="http://schemas.microsoft.com/office/powerpoint/2010/main" val="1045250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Recap: capabilities make deployment easier, and increase user confidence.</a:t>
            </a:r>
            <a:endParaRPr lang="en-US" dirty="0">
              <a:latin typeface="+mn-lt"/>
            </a:endParaRPr>
          </a:p>
        </p:txBody>
      </p:sp>
    </p:spTree>
    <p:extLst>
      <p:ext uri="{BB962C8B-B14F-4D97-AF65-F5344CB8AC3E}">
        <p14:creationId xmlns:p14="http://schemas.microsoft.com/office/powerpoint/2010/main" val="52263821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en-US" dirty="0" smtClean="0"/>
              <a:t>Network capabilities in Photo Viewer</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80259659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r>
              <a:rPr lang="en-US" sz="5000" dirty="0" smtClean="0">
                <a:solidFill>
                  <a:srgbClr val="FFFFFF"/>
                </a:solidFill>
                <a:latin typeface="+mj-lt"/>
              </a:rPr>
              <a:t>Recap</a:t>
            </a:r>
            <a:endParaRPr lang="en-US" sz="5000" dirty="0">
              <a:solidFill>
                <a:srgbClr val="FFFFFF"/>
              </a:solidFill>
              <a:latin typeface="+mj-lt"/>
            </a:endParaRPr>
          </a:p>
        </p:txBody>
      </p:sp>
    </p:spTree>
    <p:extLst>
      <p:ext uri="{BB962C8B-B14F-4D97-AF65-F5344CB8AC3E}">
        <p14:creationId xmlns:p14="http://schemas.microsoft.com/office/powerpoint/2010/main" val="16495011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Great apps are connected.</a:t>
            </a:r>
            <a:endParaRPr lang="en-US" dirty="0">
              <a:latin typeface="+mn-lt"/>
            </a:endParaRPr>
          </a:p>
        </p:txBody>
      </p:sp>
    </p:spTree>
    <p:extLst>
      <p:ext uri="{BB962C8B-B14F-4D97-AF65-F5344CB8AC3E}">
        <p14:creationId xmlns:p14="http://schemas.microsoft.com/office/powerpoint/2010/main" val="401627690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8000" y="2652876"/>
            <a:ext cx="11137900" cy="1990726"/>
          </a:xfrm>
        </p:spPr>
        <p:txBody>
          <a:bodyPr>
            <a:noAutofit/>
          </a:bodyPr>
          <a:lstStyle/>
          <a:p>
            <a:pPr algn="ctr"/>
            <a:r>
              <a:rPr lang="en-US" dirty="0" smtClean="0">
                <a:latin typeface="+mn-lt"/>
              </a:rPr>
              <a:t>Windows 8 provides a rich platform for enabling great connected experiences</a:t>
            </a:r>
            <a:endParaRPr lang="en-US" dirty="0">
              <a:latin typeface="+mn-lt"/>
            </a:endParaRPr>
          </a:p>
        </p:txBody>
      </p:sp>
    </p:spTree>
    <p:extLst>
      <p:ext uri="{BB962C8B-B14F-4D97-AF65-F5344CB8AC3E}">
        <p14:creationId xmlns:p14="http://schemas.microsoft.com/office/powerpoint/2010/main" val="392174441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3" name="Text Placeholder 2"/>
          <p:cNvSpPr>
            <a:spLocks noGrp="1"/>
          </p:cNvSpPr>
          <p:nvPr>
            <p:ph type="body" sz="quarter" idx="10"/>
          </p:nvPr>
        </p:nvSpPr>
        <p:spPr>
          <a:xfrm>
            <a:off x="519114" y="1447800"/>
            <a:ext cx="11149012" cy="5527667"/>
          </a:xfrm>
        </p:spPr>
        <p:txBody>
          <a:bodyPr/>
          <a:lstStyle/>
          <a:p>
            <a:pPr marL="457200" lvl="1" indent="-457200">
              <a:lnSpc>
                <a:spcPct val="100000"/>
              </a:lnSpc>
              <a:spcBef>
                <a:spcPts val="0"/>
              </a:spcBef>
              <a:buClrTx/>
              <a:buSzTx/>
              <a:buNone/>
            </a:pPr>
            <a:r>
              <a:rPr lang="en-US" sz="1800" dirty="0">
                <a:solidFill>
                  <a:schemeClr val="tx1"/>
                </a:solidFill>
              </a:rPr>
              <a:t>HTTP APIs</a:t>
            </a:r>
          </a:p>
          <a:p>
            <a:pPr marL="457200" lvl="1" indent="-457200">
              <a:lnSpc>
                <a:spcPct val="100000"/>
              </a:lnSpc>
              <a:spcBef>
                <a:spcPts val="0"/>
              </a:spcBef>
              <a:buSzTx/>
            </a:pPr>
            <a:r>
              <a:rPr lang="en-US" sz="1800" dirty="0">
                <a:solidFill>
                  <a:schemeClr val="tx1"/>
                </a:solidFill>
              </a:rPr>
              <a:t>PLAT-581T, Making apps </a:t>
            </a:r>
            <a:r>
              <a:rPr lang="en-US" sz="1800" dirty="0" smtClean="0">
                <a:solidFill>
                  <a:schemeClr val="tx1"/>
                </a:solidFill>
              </a:rPr>
              <a:t>social </a:t>
            </a:r>
            <a:r>
              <a:rPr lang="en-US" sz="1800" dirty="0">
                <a:solidFill>
                  <a:schemeClr val="tx1"/>
                </a:solidFill>
              </a:rPr>
              <a:t>and connected with HTTP services</a:t>
            </a:r>
          </a:p>
          <a:p>
            <a:pPr marL="457200" lvl="1" indent="-457200">
              <a:lnSpc>
                <a:spcPct val="100000"/>
              </a:lnSpc>
              <a:spcBef>
                <a:spcPts val="0"/>
              </a:spcBef>
              <a:buClrTx/>
              <a:buSzTx/>
              <a:buNone/>
            </a:pPr>
            <a:r>
              <a:rPr lang="en-US" sz="1800" dirty="0">
                <a:solidFill>
                  <a:schemeClr val="tx1"/>
                </a:solidFill>
              </a:rPr>
              <a:t>Web Services</a:t>
            </a:r>
          </a:p>
          <a:p>
            <a:pPr marL="457200" lvl="1" indent="-457200">
              <a:lnSpc>
                <a:spcPct val="100000"/>
              </a:lnSpc>
              <a:spcBef>
                <a:spcPts val="0"/>
              </a:spcBef>
              <a:buSzTx/>
            </a:pPr>
            <a:r>
              <a:rPr lang="en-US" sz="1800" dirty="0">
                <a:solidFill>
                  <a:schemeClr val="tx1"/>
                </a:solidFill>
              </a:rPr>
              <a:t>PLAT-134C, The complete developer's guide to the SkyDrive API</a:t>
            </a:r>
          </a:p>
          <a:p>
            <a:pPr marL="457200" lvl="1" indent="-457200">
              <a:lnSpc>
                <a:spcPct val="100000"/>
              </a:lnSpc>
              <a:spcBef>
                <a:spcPts val="0"/>
              </a:spcBef>
              <a:buSzTx/>
            </a:pPr>
            <a:r>
              <a:rPr lang="en-US" sz="1800" dirty="0">
                <a:solidFill>
                  <a:schemeClr val="tx1"/>
                </a:solidFill>
              </a:rPr>
              <a:t>PLAT-756T, Building Xbox LIVE games for Windows 8</a:t>
            </a:r>
            <a:endParaRPr lang="en-US" sz="1800" b="1" dirty="0">
              <a:solidFill>
                <a:schemeClr val="tx1"/>
              </a:solidFill>
            </a:endParaRPr>
          </a:p>
          <a:p>
            <a:pPr marL="457200" lvl="1" indent="-457200">
              <a:lnSpc>
                <a:spcPct val="100000"/>
              </a:lnSpc>
              <a:spcBef>
                <a:spcPts val="0"/>
              </a:spcBef>
              <a:buSzTx/>
            </a:pPr>
            <a:r>
              <a:rPr lang="en-US" sz="1800" dirty="0">
                <a:solidFill>
                  <a:schemeClr val="tx1"/>
                </a:solidFill>
              </a:rPr>
              <a:t>APP-784T, Power your app with Live services</a:t>
            </a:r>
            <a:endParaRPr lang="en-US" sz="1800" b="1" dirty="0">
              <a:solidFill>
                <a:schemeClr val="tx1"/>
              </a:solidFill>
            </a:endParaRPr>
          </a:p>
          <a:p>
            <a:pPr marL="457200" lvl="1" indent="-457200">
              <a:lnSpc>
                <a:spcPct val="100000"/>
              </a:lnSpc>
              <a:spcBef>
                <a:spcPts val="0"/>
              </a:spcBef>
              <a:buSzTx/>
            </a:pPr>
            <a:r>
              <a:rPr lang="en-US" sz="1800" dirty="0">
                <a:solidFill>
                  <a:schemeClr val="tx1"/>
                </a:solidFill>
              </a:rPr>
              <a:t>SAC-798T, Building Web APIs in Windows Azure with WCF to reach any device</a:t>
            </a:r>
          </a:p>
          <a:p>
            <a:pPr marL="457200" lvl="1" indent="-457200">
              <a:lnSpc>
                <a:spcPct val="100000"/>
              </a:lnSpc>
              <a:spcBef>
                <a:spcPts val="0"/>
              </a:spcBef>
              <a:buClrTx/>
              <a:buSzTx/>
              <a:buNone/>
            </a:pPr>
            <a:r>
              <a:rPr lang="en-US" sz="1800" dirty="0">
                <a:solidFill>
                  <a:schemeClr val="tx1"/>
                </a:solidFill>
              </a:rPr>
              <a:t>Background APIs</a:t>
            </a:r>
          </a:p>
          <a:p>
            <a:pPr marL="457200" lvl="1" indent="-457200">
              <a:lnSpc>
                <a:spcPct val="100000"/>
              </a:lnSpc>
              <a:spcBef>
                <a:spcPts val="0"/>
              </a:spcBef>
              <a:buSzTx/>
            </a:pPr>
            <a:r>
              <a:rPr lang="en-US" sz="1800" dirty="0">
                <a:solidFill>
                  <a:schemeClr val="tx1"/>
                </a:solidFill>
              </a:rPr>
              <a:t>APP-396T, Using tiles and notifications</a:t>
            </a:r>
            <a:endParaRPr lang="en-US" sz="1800" b="1" dirty="0">
              <a:solidFill>
                <a:schemeClr val="tx1"/>
              </a:solidFill>
            </a:endParaRPr>
          </a:p>
          <a:p>
            <a:pPr marL="457200" lvl="1" indent="-457200">
              <a:lnSpc>
                <a:spcPct val="100000"/>
              </a:lnSpc>
              <a:spcBef>
                <a:spcPts val="0"/>
              </a:spcBef>
              <a:buSzTx/>
            </a:pPr>
            <a:r>
              <a:rPr lang="en-US" sz="1800" dirty="0">
                <a:solidFill>
                  <a:schemeClr val="tx1"/>
                </a:solidFill>
              </a:rPr>
              <a:t>APP-410T, Real time communication: keep your Metro style app connected whether it is running or suspended</a:t>
            </a:r>
          </a:p>
          <a:p>
            <a:pPr marL="457200" lvl="1" indent="-457200">
              <a:lnSpc>
                <a:spcPct val="100000"/>
              </a:lnSpc>
              <a:spcBef>
                <a:spcPts val="0"/>
              </a:spcBef>
              <a:buSzTx/>
            </a:pPr>
            <a:r>
              <a:rPr lang="en-US" sz="1800" dirty="0">
                <a:solidFill>
                  <a:schemeClr val="tx1"/>
                </a:solidFill>
              </a:rPr>
              <a:t>PLAT-581T, Making apps  social and connected with HTTP services</a:t>
            </a:r>
          </a:p>
          <a:p>
            <a:pPr marL="457200" lvl="1" indent="-457200">
              <a:lnSpc>
                <a:spcPct val="100000"/>
              </a:lnSpc>
              <a:spcBef>
                <a:spcPts val="0"/>
              </a:spcBef>
              <a:buClrTx/>
              <a:buSzTx/>
              <a:buNone/>
            </a:pPr>
            <a:r>
              <a:rPr lang="en-US" sz="1800" dirty="0">
                <a:solidFill>
                  <a:schemeClr val="tx1"/>
                </a:solidFill>
              </a:rPr>
              <a:t>Socket APIs</a:t>
            </a:r>
          </a:p>
          <a:p>
            <a:pPr marL="457200" lvl="1" indent="-457200">
              <a:lnSpc>
                <a:spcPct val="100000"/>
              </a:lnSpc>
              <a:spcBef>
                <a:spcPts val="0"/>
              </a:spcBef>
              <a:buSzTx/>
            </a:pPr>
            <a:r>
              <a:rPr lang="en-US" sz="1800" dirty="0">
                <a:solidFill>
                  <a:schemeClr val="tx1"/>
                </a:solidFill>
              </a:rPr>
              <a:t>PLAT-270T, Connecting and sharing with near field communication</a:t>
            </a:r>
          </a:p>
          <a:p>
            <a:pPr marL="457200" lvl="1" indent="-457200">
              <a:lnSpc>
                <a:spcPct val="100000"/>
              </a:lnSpc>
              <a:spcBef>
                <a:spcPts val="0"/>
              </a:spcBef>
              <a:buSzTx/>
            </a:pPr>
            <a:r>
              <a:rPr lang="en-US" sz="1800" dirty="0">
                <a:solidFill>
                  <a:schemeClr val="tx1"/>
                </a:solidFill>
              </a:rPr>
              <a:t>PLAT-373C, Building real-time web apps with HTML5 </a:t>
            </a:r>
            <a:r>
              <a:rPr lang="en-US" sz="1800" dirty="0" err="1">
                <a:solidFill>
                  <a:schemeClr val="tx1"/>
                </a:solidFill>
              </a:rPr>
              <a:t>WebSockets</a:t>
            </a:r>
            <a:endParaRPr lang="en-US" sz="1800" b="1" dirty="0">
              <a:solidFill>
                <a:schemeClr val="tx1"/>
              </a:solidFill>
            </a:endParaRPr>
          </a:p>
          <a:p>
            <a:pPr marL="457200" lvl="1" indent="-457200">
              <a:lnSpc>
                <a:spcPct val="100000"/>
              </a:lnSpc>
              <a:spcBef>
                <a:spcPts val="0"/>
              </a:spcBef>
              <a:buSzTx/>
            </a:pPr>
            <a:r>
              <a:rPr lang="en-US" sz="1800" dirty="0">
                <a:solidFill>
                  <a:schemeClr val="tx1"/>
                </a:solidFill>
              </a:rPr>
              <a:t>PLAT-580T, Building Windows runtime sockets apps</a:t>
            </a:r>
          </a:p>
          <a:p>
            <a:pPr marL="457200" lvl="1" indent="-457200">
              <a:lnSpc>
                <a:spcPct val="100000"/>
              </a:lnSpc>
              <a:spcBef>
                <a:spcPts val="0"/>
              </a:spcBef>
              <a:buSzTx/>
            </a:pPr>
            <a:r>
              <a:rPr lang="en-US" sz="1800" dirty="0">
                <a:solidFill>
                  <a:schemeClr val="tx1"/>
                </a:solidFill>
              </a:rPr>
              <a:t>SAC-807T, Building real-time web apps with </a:t>
            </a:r>
            <a:r>
              <a:rPr lang="en-US" sz="1800" dirty="0" err="1">
                <a:solidFill>
                  <a:schemeClr val="tx1"/>
                </a:solidFill>
              </a:rPr>
              <a:t>WebSockets</a:t>
            </a:r>
            <a:r>
              <a:rPr lang="en-US" sz="1800" dirty="0">
                <a:solidFill>
                  <a:schemeClr val="tx1"/>
                </a:solidFill>
              </a:rPr>
              <a:t> using IIS, ASP.NET and WCF</a:t>
            </a:r>
          </a:p>
          <a:p>
            <a:pPr marL="457200" lvl="1" indent="-457200">
              <a:lnSpc>
                <a:spcPct val="100000"/>
              </a:lnSpc>
              <a:spcBef>
                <a:spcPts val="0"/>
              </a:spcBef>
              <a:buClrTx/>
              <a:buSzTx/>
              <a:buNone/>
            </a:pPr>
            <a:r>
              <a:rPr lang="en-US" sz="1800" dirty="0">
                <a:solidFill>
                  <a:schemeClr val="tx1"/>
                </a:solidFill>
              </a:rPr>
              <a:t>Other Networking</a:t>
            </a:r>
          </a:p>
          <a:p>
            <a:pPr marL="457200" lvl="1" indent="-457200">
              <a:lnSpc>
                <a:spcPct val="100000"/>
              </a:lnSpc>
              <a:spcBef>
                <a:spcPts val="0"/>
              </a:spcBef>
              <a:buSzTx/>
            </a:pPr>
            <a:r>
              <a:rPr lang="en-US" sz="1800" dirty="0">
                <a:solidFill>
                  <a:schemeClr val="tx1"/>
                </a:solidFill>
              </a:rPr>
              <a:t>TOOL-588T, Debugging connected Windows 8 apps</a:t>
            </a:r>
          </a:p>
          <a:p>
            <a:pPr marL="0" indent="0">
              <a:buNone/>
            </a:pPr>
            <a:endParaRPr lang="en-US" dirty="0"/>
          </a:p>
        </p:txBody>
      </p:sp>
      <p:grpSp>
        <p:nvGrpSpPr>
          <p:cNvPr id="9" name="Group 8"/>
          <p:cNvGrpSpPr/>
          <p:nvPr/>
        </p:nvGrpSpPr>
        <p:grpSpPr>
          <a:xfrm>
            <a:off x="3248954" y="1288345"/>
            <a:ext cx="12127571" cy="1287421"/>
            <a:chOff x="213994" y="1431960"/>
            <a:chExt cx="9095645" cy="944218"/>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48973" y="1431960"/>
              <a:ext cx="9060666" cy="203156"/>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57200" lvl="1" indent="0">
                <a:lnSpc>
                  <a:spcPct val="100000"/>
                </a:lnSpc>
                <a:spcBef>
                  <a:spcPts val="0"/>
                </a:spcBef>
                <a:buClrTx/>
                <a:buSzTx/>
                <a:buNone/>
              </a:pPr>
              <a:endParaRPr lang="en-US" sz="1800" dirty="0" smtClean="0">
                <a:solidFill>
                  <a:schemeClr val="tx1"/>
                </a:solidFill>
              </a:endParaRPr>
            </a:p>
          </p:txBody>
        </p:sp>
      </p:grpSp>
    </p:spTree>
    <p:extLst>
      <p:ext uri="{BB962C8B-B14F-4D97-AF65-F5344CB8AC3E}">
        <p14:creationId xmlns:p14="http://schemas.microsoft.com/office/powerpoint/2010/main" val="169552832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4" name="Text Placeholder 3"/>
          <p:cNvSpPr>
            <a:spLocks noGrp="1"/>
          </p:cNvSpPr>
          <p:nvPr>
            <p:ph type="body" sz="quarter" idx="10"/>
          </p:nvPr>
        </p:nvSpPr>
        <p:spPr>
          <a:xfrm>
            <a:off x="519114" y="1447800"/>
            <a:ext cx="11149012" cy="3545586"/>
          </a:xfrm>
        </p:spPr>
        <p:txBody>
          <a:bodyPr/>
          <a:lstStyle/>
          <a:p>
            <a:pPr marL="0" indent="0">
              <a:buNone/>
            </a:pPr>
            <a:r>
              <a:rPr lang="en-US" dirty="0" smtClean="0"/>
              <a:t>Documentation &amp; articles</a:t>
            </a:r>
          </a:p>
          <a:p>
            <a:r>
              <a:rPr lang="en-US" sz="2800" dirty="0" smtClean="0">
                <a:solidFill>
                  <a:srgbClr val="FFFFFF"/>
                </a:solidFill>
                <a:hlinkClick r:id="rId3"/>
              </a:rPr>
              <a:t>Networking</a:t>
            </a:r>
            <a:endParaRPr lang="en-US" sz="2800" dirty="0" smtClean="0">
              <a:solidFill>
                <a:srgbClr val="FFFFFF"/>
              </a:solidFill>
            </a:endParaRPr>
          </a:p>
          <a:p>
            <a:r>
              <a:rPr lang="en-US" sz="2800" dirty="0" smtClean="0">
                <a:solidFill>
                  <a:srgbClr val="FFFFFF"/>
                </a:solidFill>
                <a:hlinkClick r:id="rId4"/>
              </a:rPr>
              <a:t>Managing </a:t>
            </a:r>
            <a:r>
              <a:rPr lang="en-US" sz="2800" dirty="0">
                <a:solidFill>
                  <a:srgbClr val="FFFFFF"/>
                </a:solidFill>
                <a:hlinkClick r:id="rId4"/>
              </a:rPr>
              <a:t>network communications with </a:t>
            </a:r>
            <a:r>
              <a:rPr lang="en-US" sz="2800" dirty="0" smtClean="0">
                <a:solidFill>
                  <a:srgbClr val="FFFFFF"/>
                </a:solidFill>
                <a:hlinkClick r:id="rId4"/>
              </a:rPr>
              <a:t>sockets</a:t>
            </a:r>
            <a:endParaRPr lang="en-US" sz="2800" dirty="0" smtClean="0">
              <a:solidFill>
                <a:srgbClr val="FFFFFF"/>
              </a:solidFill>
            </a:endParaRPr>
          </a:p>
          <a:p>
            <a:pPr marL="914400" lvl="1" indent="-457200">
              <a:lnSpc>
                <a:spcPct val="100000"/>
              </a:lnSpc>
              <a:spcBef>
                <a:spcPts val="0"/>
              </a:spcBef>
              <a:buSzTx/>
            </a:pPr>
            <a:endParaRPr lang="en-US" dirty="0">
              <a:solidFill>
                <a:srgbClr val="FFFFFF"/>
              </a:solidFill>
            </a:endParaRPr>
          </a:p>
          <a:p>
            <a:pPr marL="457200" lvl="1" indent="-457200">
              <a:lnSpc>
                <a:spcPct val="100000"/>
              </a:lnSpc>
              <a:spcBef>
                <a:spcPts val="0"/>
              </a:spcBef>
              <a:buSzTx/>
              <a:buNone/>
            </a:pPr>
            <a:r>
              <a:rPr lang="en-US" dirty="0" smtClean="0">
                <a:solidFill>
                  <a:srgbClr val="FFFFFF"/>
                </a:solidFill>
              </a:rPr>
              <a:t>Contact</a:t>
            </a:r>
          </a:p>
          <a:p>
            <a:pPr marL="457200" lvl="1" indent="-457200">
              <a:lnSpc>
                <a:spcPct val="100000"/>
              </a:lnSpc>
              <a:spcBef>
                <a:spcPts val="0"/>
              </a:spcBef>
              <a:buSzTx/>
            </a:pPr>
            <a:r>
              <a:rPr lang="en-US" dirty="0" smtClean="0">
                <a:solidFill>
                  <a:schemeClr val="tx1"/>
                </a:solidFill>
              </a:rPr>
              <a:t>Please </a:t>
            </a:r>
            <a:r>
              <a:rPr lang="en-US" dirty="0">
                <a:solidFill>
                  <a:schemeClr val="tx1"/>
                </a:solidFill>
              </a:rPr>
              <a:t>visit the forums on the Windows </a:t>
            </a:r>
            <a:r>
              <a:rPr lang="en-US" dirty="0" err="1">
                <a:solidFill>
                  <a:schemeClr val="tx1"/>
                </a:solidFill>
              </a:rPr>
              <a:t>Dev</a:t>
            </a:r>
            <a:r>
              <a:rPr lang="en-US" dirty="0">
                <a:solidFill>
                  <a:schemeClr val="tx1"/>
                </a:solidFill>
              </a:rPr>
              <a:t> Center at </a:t>
            </a:r>
            <a:r>
              <a:rPr lang="en-US" dirty="0">
                <a:solidFill>
                  <a:schemeClr val="tx1"/>
                </a:solidFill>
                <a:hlinkClick r:id="rId5"/>
              </a:rPr>
              <a:t>http://forums.dev.windos.com</a:t>
            </a:r>
            <a:endParaRPr lang="en-US" dirty="0">
              <a:solidFill>
                <a:srgbClr val="FFFFFF"/>
              </a:solidFill>
            </a:endParaRPr>
          </a:p>
          <a:p>
            <a:pPr marL="457200" lvl="1" indent="-457200">
              <a:lnSpc>
                <a:spcPct val="100000"/>
              </a:lnSpc>
              <a:spcBef>
                <a:spcPts val="0"/>
              </a:spcBef>
              <a:buSzTx/>
              <a:buNone/>
            </a:pPr>
            <a:endParaRPr lang="en-US" dirty="0">
              <a:solidFill>
                <a:srgbClr val="FFFFFF"/>
              </a:solidFill>
            </a:endParaRPr>
          </a:p>
        </p:txBody>
      </p:sp>
      <p:grpSp>
        <p:nvGrpSpPr>
          <p:cNvPr id="13" name="Group 12"/>
          <p:cNvGrpSpPr/>
          <p:nvPr/>
        </p:nvGrpSpPr>
        <p:grpSpPr>
          <a:xfrm>
            <a:off x="2839094" y="4193156"/>
            <a:ext cx="11073518" cy="1024127"/>
            <a:chOff x="213994" y="1521133"/>
            <a:chExt cx="8305108" cy="855045"/>
          </a:xfrm>
        </p:grpSpPr>
        <p:sp>
          <p:nvSpPr>
            <p:cNvPr id="14" name="Rectangle 13"/>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5" name="TextBox 14"/>
            <p:cNvSpPr txBox="1"/>
            <p:nvPr/>
          </p:nvSpPr>
          <p:spPr>
            <a:xfrm>
              <a:off x="259210" y="1731154"/>
              <a:ext cx="4170273" cy="231267"/>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endParaRPr lang="en-US" sz="1800" dirty="0" smtClean="0">
                <a:solidFill>
                  <a:srgbClr val="FFFFFF"/>
                </a:solidFill>
              </a:endParaRPr>
            </a:p>
          </p:txBody>
        </p:sp>
      </p:grpSp>
    </p:spTree>
    <p:extLst>
      <p:ext uri="{BB962C8B-B14F-4D97-AF65-F5344CB8AC3E}">
        <p14:creationId xmlns:p14="http://schemas.microsoft.com/office/powerpoint/2010/main" val="323272135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31735001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9050566" cy="1754326"/>
          </a:xfrm>
          <a:prstGeom prst="rect">
            <a:avLst/>
          </a:prstGeom>
          <a:noFill/>
        </p:spPr>
        <p:txBody>
          <a:bodyPr wrap="square" rtlCol="0">
            <a:spAutoFit/>
          </a:bodyPr>
          <a:lstStyle/>
          <a:p>
            <a:r>
              <a:rPr lang="en-US" sz="5400" dirty="0" smtClean="0">
                <a:latin typeface="+mj-lt"/>
              </a:rPr>
              <a:t>Simple for you while </a:t>
            </a:r>
            <a:r>
              <a:rPr lang="en-US" sz="5400" b="1" dirty="0" smtClean="0">
                <a:latin typeface="+mj-lt"/>
              </a:rPr>
              <a:t>still</a:t>
            </a:r>
            <a:r>
              <a:rPr lang="en-US" sz="5400" dirty="0" smtClean="0">
                <a:latin typeface="+mj-lt"/>
              </a:rPr>
              <a:t> delighting your users</a:t>
            </a:r>
            <a:endParaRPr lang="en-US" sz="5400" dirty="0">
              <a:latin typeface="+mj-lt"/>
            </a:endParaRPr>
          </a:p>
        </p:txBody>
      </p:sp>
    </p:spTree>
    <p:extLst>
      <p:ext uri="{BB962C8B-B14F-4D97-AF65-F5344CB8AC3E}">
        <p14:creationId xmlns:p14="http://schemas.microsoft.com/office/powerpoint/2010/main" val="122401283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65408803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13071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2012" y="2652876"/>
            <a:ext cx="11641540" cy="1990726"/>
          </a:xfrm>
        </p:spPr>
        <p:txBody>
          <a:bodyPr>
            <a:noAutofit/>
          </a:bodyPr>
          <a:lstStyle/>
          <a:p>
            <a:pPr algn="ctr"/>
            <a:r>
              <a:rPr lang="en-US" dirty="0" smtClean="0">
                <a:latin typeface="+mn-lt"/>
              </a:rPr>
              <a:t>We all want to make rich, connected apps </a:t>
            </a:r>
            <a:br>
              <a:rPr lang="en-US" dirty="0" smtClean="0">
                <a:latin typeface="+mn-lt"/>
              </a:rPr>
            </a:br>
            <a:r>
              <a:rPr lang="en-US" dirty="0" smtClean="0">
                <a:latin typeface="+mn-lt"/>
              </a:rPr>
              <a:t>without a lot of coding.</a:t>
            </a:r>
            <a:br>
              <a:rPr lang="en-US" dirty="0" smtClean="0">
                <a:latin typeface="+mn-lt"/>
              </a:rPr>
            </a:br>
            <a:endParaRPr lang="en-US" dirty="0">
              <a:latin typeface="+mn-lt"/>
            </a:endParaRPr>
          </a:p>
        </p:txBody>
      </p:sp>
    </p:spTree>
    <p:extLst>
      <p:ext uri="{BB962C8B-B14F-4D97-AF65-F5344CB8AC3E}">
        <p14:creationId xmlns:p14="http://schemas.microsoft.com/office/powerpoint/2010/main" val="352407944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8000" y="2652876"/>
            <a:ext cx="11137900" cy="1990726"/>
          </a:xfrm>
        </p:spPr>
        <p:txBody>
          <a:bodyPr>
            <a:noAutofit/>
          </a:bodyPr>
          <a:lstStyle/>
          <a:p>
            <a:pPr algn="ctr"/>
            <a:r>
              <a:rPr lang="en-US" dirty="0" smtClean="0">
                <a:latin typeface="+mn-lt"/>
              </a:rPr>
              <a:t>The Windows 8 Metro style app platform is designed just for that.</a:t>
            </a:r>
            <a:endParaRPr lang="en-US" dirty="0">
              <a:latin typeface="+mn-lt"/>
            </a:endParaRPr>
          </a:p>
        </p:txBody>
      </p:sp>
    </p:spTree>
    <p:extLst>
      <p:ext uri="{BB962C8B-B14F-4D97-AF65-F5344CB8AC3E}">
        <p14:creationId xmlns:p14="http://schemas.microsoft.com/office/powerpoint/2010/main" val="24131101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969963" y="5486400"/>
            <a:ext cx="10242550" cy="939165"/>
            <a:chOff x="969963" y="4939665"/>
            <a:chExt cx="10242550" cy="1257300"/>
          </a:xfrm>
        </p:grpSpPr>
        <p:sp>
          <p:nvSpPr>
            <p:cNvPr id="3" name="Rounded Rectangle 2"/>
            <p:cNvSpPr/>
            <p:nvPr/>
          </p:nvSpPr>
          <p:spPr>
            <a:xfrm>
              <a:off x="969963" y="4939665"/>
              <a:ext cx="10242550" cy="125730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chemeClr val="bg1"/>
                  </a:solidFill>
                  <a:latin typeface="+mj-lt"/>
                </a:rPr>
                <a:t>Fundamentals</a:t>
              </a:r>
              <a:endParaRPr lang="en-US" sz="2000" b="1" dirty="0">
                <a:solidFill>
                  <a:schemeClr val="bg1"/>
                </a:solidFill>
                <a:latin typeface="+mj-lt"/>
              </a:endParaRPr>
            </a:p>
          </p:txBody>
        </p:sp>
        <p:grpSp>
          <p:nvGrpSpPr>
            <p:cNvPr id="36" name="Group 35"/>
            <p:cNvGrpSpPr/>
            <p:nvPr/>
          </p:nvGrpSpPr>
          <p:grpSpPr>
            <a:xfrm>
              <a:off x="1106170" y="5486400"/>
              <a:ext cx="9983152" cy="528662"/>
              <a:chOff x="1106170" y="5486400"/>
              <a:chExt cx="9983152" cy="528662"/>
            </a:xfrm>
          </p:grpSpPr>
          <p:sp>
            <p:nvSpPr>
              <p:cNvPr id="10" name="Rectangle 9"/>
              <p:cNvSpPr/>
              <p:nvPr/>
            </p:nvSpPr>
            <p:spPr bwMode="auto">
              <a:xfrm>
                <a:off x="2789618" y="5486400"/>
                <a:ext cx="1565910" cy="5286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gradFill>
                      <a:gsLst>
                        <a:gs pos="0">
                          <a:schemeClr val="tx1"/>
                        </a:gs>
                        <a:gs pos="100000">
                          <a:schemeClr val="tx1"/>
                        </a:gs>
                      </a:gsLst>
                      <a:lin ang="5400000" scaled="0"/>
                    </a:gradFill>
                    <a:latin typeface="+mj-lt"/>
                  </a:rPr>
                  <a:t>Authentication</a:t>
                </a:r>
                <a:endParaRPr lang="en-US" b="1" dirty="0">
                  <a:gradFill>
                    <a:gsLst>
                      <a:gs pos="0">
                        <a:schemeClr val="tx1"/>
                      </a:gs>
                      <a:gs pos="100000">
                        <a:schemeClr val="tx1"/>
                      </a:gs>
                    </a:gsLst>
                    <a:lin ang="5400000" scaled="0"/>
                  </a:gradFill>
                  <a:latin typeface="+mj-lt"/>
                </a:endParaRPr>
              </a:p>
            </p:txBody>
          </p:sp>
          <p:sp>
            <p:nvSpPr>
              <p:cNvPr id="11" name="Rectangle 10"/>
              <p:cNvSpPr/>
              <p:nvPr/>
            </p:nvSpPr>
            <p:spPr bwMode="auto">
              <a:xfrm>
                <a:off x="4473066" y="5486400"/>
                <a:ext cx="1565910" cy="5286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gradFill>
                      <a:gsLst>
                        <a:gs pos="0">
                          <a:schemeClr val="tx1"/>
                        </a:gs>
                        <a:gs pos="100000">
                          <a:schemeClr val="tx1"/>
                        </a:gs>
                      </a:gsLst>
                      <a:lin ang="5400000" scaled="0"/>
                    </a:gradFill>
                    <a:latin typeface="+mj-lt"/>
                  </a:rPr>
                  <a:t>Cryptography</a:t>
                </a:r>
                <a:endParaRPr lang="en-US" b="1" dirty="0">
                  <a:gradFill>
                    <a:gsLst>
                      <a:gs pos="0">
                        <a:schemeClr val="tx1"/>
                      </a:gs>
                      <a:gs pos="100000">
                        <a:schemeClr val="tx1"/>
                      </a:gs>
                    </a:gsLst>
                    <a:lin ang="5400000" scaled="0"/>
                  </a:gradFill>
                  <a:latin typeface="+mj-lt"/>
                </a:endParaRPr>
              </a:p>
            </p:txBody>
          </p:sp>
          <p:sp>
            <p:nvSpPr>
              <p:cNvPr id="12" name="Rectangle 11"/>
              <p:cNvSpPr/>
              <p:nvPr/>
            </p:nvSpPr>
            <p:spPr bwMode="auto">
              <a:xfrm>
                <a:off x="6156514" y="5486400"/>
                <a:ext cx="1565910" cy="5286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Globalization</a:t>
                </a:r>
              </a:p>
            </p:txBody>
          </p:sp>
          <p:sp>
            <p:nvSpPr>
              <p:cNvPr id="13" name="Rectangle 12"/>
              <p:cNvSpPr/>
              <p:nvPr/>
            </p:nvSpPr>
            <p:spPr bwMode="auto">
              <a:xfrm>
                <a:off x="7839962" y="5486400"/>
                <a:ext cx="1565910" cy="5286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.NET</a:t>
                </a:r>
              </a:p>
            </p:txBody>
          </p:sp>
          <p:sp>
            <p:nvSpPr>
              <p:cNvPr id="14" name="Rectangle 13"/>
              <p:cNvSpPr/>
              <p:nvPr/>
            </p:nvSpPr>
            <p:spPr bwMode="auto">
              <a:xfrm>
                <a:off x="9523412" y="5486400"/>
                <a:ext cx="1565910" cy="5286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Win32</a:t>
                </a:r>
              </a:p>
            </p:txBody>
          </p:sp>
          <p:sp>
            <p:nvSpPr>
              <p:cNvPr id="48" name="Rectangle 47"/>
              <p:cNvSpPr/>
              <p:nvPr/>
            </p:nvSpPr>
            <p:spPr bwMode="auto">
              <a:xfrm>
                <a:off x="1106170" y="5486400"/>
                <a:ext cx="1565910" cy="5286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App Lifetime</a:t>
                </a:r>
                <a:endParaRPr lang="en-US" b="1" dirty="0">
                  <a:gradFill>
                    <a:gsLst>
                      <a:gs pos="0">
                        <a:schemeClr val="tx1"/>
                      </a:gs>
                      <a:gs pos="100000">
                        <a:schemeClr val="tx1"/>
                      </a:gs>
                    </a:gsLst>
                    <a:lin ang="5400000" scaled="0"/>
                  </a:gradFill>
                  <a:latin typeface="+mj-lt"/>
                </a:endParaRPr>
              </a:p>
            </p:txBody>
          </p:sp>
        </p:grpSp>
      </p:grpSp>
      <p:sp>
        <p:nvSpPr>
          <p:cNvPr id="8" name="Rectangle 7"/>
          <p:cNvSpPr/>
          <p:nvPr/>
        </p:nvSpPr>
        <p:spPr>
          <a:xfrm>
            <a:off x="5388323" y="2626462"/>
            <a:ext cx="5824189" cy="2631338"/>
          </a:xfrm>
          <a:prstGeom prst="rect">
            <a:avLst/>
          </a:prstGeom>
          <a:solidFill>
            <a:schemeClr val="tx2"/>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ysClr val="windowText" lastClr="000000"/>
                </a:solidFill>
                <a:latin typeface="+mj-lt"/>
              </a:rPr>
              <a:t>Communications &amp; Data</a:t>
            </a:r>
            <a:endParaRPr lang="en-US" sz="2000" b="1" dirty="0">
              <a:solidFill>
                <a:sysClr val="windowText" lastClr="000000"/>
              </a:solidFill>
              <a:latin typeface="+mj-lt"/>
            </a:endParaRPr>
          </a:p>
        </p:txBody>
      </p:sp>
      <p:sp>
        <p:nvSpPr>
          <p:cNvPr id="15" name="Rectangle 14"/>
          <p:cNvSpPr/>
          <p:nvPr/>
        </p:nvSpPr>
        <p:spPr bwMode="auto">
          <a:xfrm>
            <a:off x="5560218" y="3083661"/>
            <a:ext cx="1682592"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Contracts</a:t>
            </a:r>
            <a:endParaRPr lang="en-US" b="1" dirty="0">
              <a:gradFill>
                <a:gsLst>
                  <a:gs pos="0">
                    <a:schemeClr val="tx1"/>
                  </a:gs>
                  <a:gs pos="100000">
                    <a:schemeClr val="tx1"/>
                  </a:gs>
                </a:gsLst>
                <a:lin ang="5400000" scaled="0"/>
              </a:gradFill>
              <a:latin typeface="+mj-lt"/>
            </a:endParaRPr>
          </a:p>
        </p:txBody>
      </p:sp>
      <p:sp>
        <p:nvSpPr>
          <p:cNvPr id="16" name="Rectangle 15"/>
          <p:cNvSpPr/>
          <p:nvPr/>
        </p:nvSpPr>
        <p:spPr bwMode="auto">
          <a:xfrm>
            <a:off x="7462361" y="3083661"/>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XML</a:t>
            </a:r>
          </a:p>
        </p:txBody>
      </p:sp>
      <p:sp>
        <p:nvSpPr>
          <p:cNvPr id="17" name="Rectangle 16"/>
          <p:cNvSpPr/>
          <p:nvPr/>
        </p:nvSpPr>
        <p:spPr bwMode="auto">
          <a:xfrm>
            <a:off x="9371012" y="3083661"/>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Web</a:t>
            </a:r>
          </a:p>
        </p:txBody>
      </p:sp>
      <p:sp>
        <p:nvSpPr>
          <p:cNvPr id="19" name="Rectangle 18"/>
          <p:cNvSpPr/>
          <p:nvPr/>
        </p:nvSpPr>
        <p:spPr bwMode="auto">
          <a:xfrm>
            <a:off x="5560218" y="3629109"/>
            <a:ext cx="1682592"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Networking</a:t>
            </a:r>
          </a:p>
        </p:txBody>
      </p:sp>
      <p:sp>
        <p:nvSpPr>
          <p:cNvPr id="20" name="Rectangle 19"/>
          <p:cNvSpPr/>
          <p:nvPr/>
        </p:nvSpPr>
        <p:spPr bwMode="auto">
          <a:xfrm>
            <a:off x="7462361" y="3629109"/>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Notifications</a:t>
            </a:r>
          </a:p>
        </p:txBody>
      </p:sp>
      <p:sp>
        <p:nvSpPr>
          <p:cNvPr id="21" name="Rectangle 20"/>
          <p:cNvSpPr/>
          <p:nvPr/>
        </p:nvSpPr>
        <p:spPr bwMode="auto">
          <a:xfrm>
            <a:off x="5560218" y="4174557"/>
            <a:ext cx="3591244"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Local &amp; Cloud Storage</a:t>
            </a:r>
          </a:p>
        </p:txBody>
      </p:sp>
      <p:sp>
        <p:nvSpPr>
          <p:cNvPr id="4" name="Rounded Rectangle 3"/>
          <p:cNvSpPr/>
          <p:nvPr/>
        </p:nvSpPr>
        <p:spPr>
          <a:xfrm>
            <a:off x="969963" y="4016590"/>
            <a:ext cx="4220844" cy="124121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chemeClr val="bg1"/>
                </a:solidFill>
                <a:latin typeface="+mj-lt"/>
              </a:rPr>
              <a:t>Media</a:t>
            </a:r>
            <a:endParaRPr lang="en-US" sz="2000" b="1" dirty="0">
              <a:solidFill>
                <a:schemeClr val="bg1"/>
              </a:solidFill>
              <a:latin typeface="+mj-lt"/>
            </a:endParaRPr>
          </a:p>
        </p:txBody>
      </p:sp>
      <p:sp>
        <p:nvSpPr>
          <p:cNvPr id="41" name="Rectangle 40"/>
          <p:cNvSpPr/>
          <p:nvPr/>
        </p:nvSpPr>
        <p:spPr bwMode="auto">
          <a:xfrm>
            <a:off x="1139366" y="4419600"/>
            <a:ext cx="1532714"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Capture</a:t>
            </a:r>
          </a:p>
        </p:txBody>
      </p:sp>
      <p:sp>
        <p:nvSpPr>
          <p:cNvPr id="42" name="Rectangle 41"/>
          <p:cNvSpPr/>
          <p:nvPr/>
        </p:nvSpPr>
        <p:spPr bwMode="auto">
          <a:xfrm>
            <a:off x="1122363" y="4844270"/>
            <a:ext cx="1549717"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err="1" smtClean="0">
                <a:gradFill>
                  <a:gsLst>
                    <a:gs pos="0">
                      <a:schemeClr val="tx1"/>
                    </a:gs>
                    <a:gs pos="100000">
                      <a:schemeClr val="tx1"/>
                    </a:gs>
                  </a:gsLst>
                  <a:lin ang="5400000" scaled="0"/>
                </a:gradFill>
                <a:latin typeface="+mj-lt"/>
              </a:rPr>
              <a:t>P</a:t>
            </a:r>
            <a:r>
              <a:rPr lang="en-US" b="1" dirty="0" err="1">
                <a:gradFill>
                  <a:gsLst>
                    <a:gs pos="0">
                      <a:schemeClr val="tx1"/>
                    </a:gs>
                    <a:gs pos="100000">
                      <a:schemeClr val="tx1"/>
                    </a:gs>
                  </a:gsLst>
                  <a:lin ang="5400000" scaled="0"/>
                </a:gradFill>
                <a:latin typeface="+mj-lt"/>
              </a:rPr>
              <a:t>layT</a:t>
            </a:r>
            <a:r>
              <a:rPr lang="en-US" sz="1600" b="1" dirty="0" err="1" smtClean="0">
                <a:gradFill>
                  <a:gsLst>
                    <a:gs pos="0">
                      <a:schemeClr val="tx1"/>
                    </a:gs>
                    <a:gs pos="100000">
                      <a:schemeClr val="tx1"/>
                    </a:gs>
                  </a:gsLst>
                  <a:lin ang="5400000" scaled="0"/>
                </a:gradFill>
                <a:latin typeface="+mj-lt"/>
              </a:rPr>
              <a:t>o</a:t>
            </a:r>
            <a:endParaRPr lang="en-US" sz="1600" b="1" dirty="0" smtClean="0">
              <a:gradFill>
                <a:gsLst>
                  <a:gs pos="0">
                    <a:schemeClr val="tx1"/>
                  </a:gs>
                  <a:gs pos="100000">
                    <a:schemeClr val="tx1"/>
                  </a:gs>
                </a:gsLst>
                <a:lin ang="5400000" scaled="0"/>
              </a:gradFill>
              <a:latin typeface="+mj-lt"/>
            </a:endParaRPr>
          </a:p>
        </p:txBody>
      </p:sp>
      <p:sp>
        <p:nvSpPr>
          <p:cNvPr id="5" name="Rounded Rectangle 4"/>
          <p:cNvSpPr/>
          <p:nvPr/>
        </p:nvSpPr>
        <p:spPr>
          <a:xfrm>
            <a:off x="969963" y="2632139"/>
            <a:ext cx="4220844" cy="1190710"/>
          </a:xfrm>
          <a:prstGeom prst="rect">
            <a:avLst/>
          </a:prstGeom>
          <a:solidFill>
            <a:schemeClr val="tx2"/>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ysClr val="windowText" lastClr="000000"/>
                </a:solidFill>
                <a:latin typeface="+mj-lt"/>
              </a:rPr>
              <a:t>Devices</a:t>
            </a:r>
            <a:endParaRPr lang="en-US" sz="2000" b="1" dirty="0">
              <a:solidFill>
                <a:sysClr val="windowText" lastClr="000000"/>
              </a:solidFill>
              <a:latin typeface="+mj-lt"/>
            </a:endParaRPr>
          </a:p>
        </p:txBody>
      </p:sp>
      <p:sp>
        <p:nvSpPr>
          <p:cNvPr id="43" name="Rectangle 42"/>
          <p:cNvSpPr/>
          <p:nvPr/>
        </p:nvSpPr>
        <p:spPr bwMode="auto">
          <a:xfrm>
            <a:off x="1122363" y="3424440"/>
            <a:ext cx="1549717"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Sensors</a:t>
            </a:r>
          </a:p>
        </p:txBody>
      </p:sp>
      <p:sp>
        <p:nvSpPr>
          <p:cNvPr id="44" name="Rectangle 43"/>
          <p:cNvSpPr/>
          <p:nvPr/>
        </p:nvSpPr>
        <p:spPr bwMode="auto">
          <a:xfrm>
            <a:off x="1139366" y="3028014"/>
            <a:ext cx="1549717"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err="1">
                <a:gradFill>
                  <a:gsLst>
                    <a:gs pos="0">
                      <a:schemeClr val="tx1"/>
                    </a:gs>
                    <a:gs pos="100000">
                      <a:schemeClr val="tx1"/>
                    </a:gs>
                  </a:gsLst>
                  <a:lin ang="5400000" scaled="0"/>
                </a:gradFill>
                <a:latin typeface="+mj-lt"/>
              </a:rPr>
              <a:t>Geolocation</a:t>
            </a:r>
            <a:endParaRPr lang="en-US" b="1" dirty="0">
              <a:gradFill>
                <a:gsLst>
                  <a:gs pos="0">
                    <a:schemeClr val="tx1"/>
                  </a:gs>
                  <a:gs pos="100000">
                    <a:schemeClr val="tx1"/>
                  </a:gs>
                </a:gsLst>
                <a:lin ang="5400000" scaled="0"/>
              </a:gradFill>
              <a:latin typeface="+mj-lt"/>
            </a:endParaRPr>
          </a:p>
        </p:txBody>
      </p:sp>
      <p:sp>
        <p:nvSpPr>
          <p:cNvPr id="45" name="Rectangle 44"/>
          <p:cNvSpPr/>
          <p:nvPr/>
        </p:nvSpPr>
        <p:spPr bwMode="auto">
          <a:xfrm>
            <a:off x="2894012" y="3429000"/>
            <a:ext cx="2133364" cy="3326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Portable Devices</a:t>
            </a:r>
            <a:endParaRPr lang="en-US" b="1" dirty="0">
              <a:gradFill>
                <a:gsLst>
                  <a:gs pos="0">
                    <a:schemeClr val="tx1"/>
                  </a:gs>
                  <a:gs pos="100000">
                    <a:schemeClr val="tx1"/>
                  </a:gs>
                </a:gsLst>
                <a:lin ang="5400000" scaled="0"/>
              </a:gradFill>
              <a:latin typeface="+mj-lt"/>
            </a:endParaRPr>
          </a:p>
        </p:txBody>
      </p:sp>
      <p:sp>
        <p:nvSpPr>
          <p:cNvPr id="49" name="Rectangle 48"/>
          <p:cNvSpPr/>
          <p:nvPr/>
        </p:nvSpPr>
        <p:spPr bwMode="auto">
          <a:xfrm>
            <a:off x="4268378" y="3028015"/>
            <a:ext cx="758998"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NFC</a:t>
            </a:r>
          </a:p>
        </p:txBody>
      </p:sp>
      <p:sp>
        <p:nvSpPr>
          <p:cNvPr id="7" name="Rectangle 6"/>
          <p:cNvSpPr/>
          <p:nvPr/>
        </p:nvSpPr>
        <p:spPr>
          <a:xfrm>
            <a:off x="969963" y="990600"/>
            <a:ext cx="10242550" cy="148590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ysClr val="windowText" lastClr="000000"/>
                </a:solidFill>
                <a:latin typeface="+mj-lt"/>
              </a:rPr>
              <a:t>User Interface</a:t>
            </a:r>
            <a:endParaRPr lang="en-US" sz="2000" b="1" dirty="0">
              <a:solidFill>
                <a:sysClr val="windowText" lastClr="000000"/>
              </a:solidFill>
              <a:latin typeface="+mj-lt"/>
            </a:endParaRPr>
          </a:p>
        </p:txBody>
      </p:sp>
      <p:sp>
        <p:nvSpPr>
          <p:cNvPr id="27" name="Rectangle 26"/>
          <p:cNvSpPr/>
          <p:nvPr/>
        </p:nvSpPr>
        <p:spPr bwMode="auto">
          <a:xfrm>
            <a:off x="1086801" y="1413783"/>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HTML5  / CSS</a:t>
            </a:r>
          </a:p>
        </p:txBody>
      </p:sp>
      <p:sp>
        <p:nvSpPr>
          <p:cNvPr id="28" name="Rectangle 27"/>
          <p:cNvSpPr/>
          <p:nvPr/>
        </p:nvSpPr>
        <p:spPr bwMode="auto">
          <a:xfrm>
            <a:off x="3138804" y="1413784"/>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XAML</a:t>
            </a:r>
          </a:p>
        </p:txBody>
      </p:sp>
      <p:sp>
        <p:nvSpPr>
          <p:cNvPr id="29" name="Rectangle 28"/>
          <p:cNvSpPr/>
          <p:nvPr/>
        </p:nvSpPr>
        <p:spPr bwMode="auto">
          <a:xfrm>
            <a:off x="5190807" y="1413784"/>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DirectX</a:t>
            </a:r>
          </a:p>
        </p:txBody>
      </p:sp>
      <p:sp>
        <p:nvSpPr>
          <p:cNvPr id="30" name="Rectangle 29"/>
          <p:cNvSpPr/>
          <p:nvPr/>
        </p:nvSpPr>
        <p:spPr bwMode="auto">
          <a:xfrm>
            <a:off x="7242810" y="1413784"/>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Controls</a:t>
            </a:r>
          </a:p>
        </p:txBody>
      </p:sp>
      <p:sp>
        <p:nvSpPr>
          <p:cNvPr id="32" name="Rectangle 31"/>
          <p:cNvSpPr/>
          <p:nvPr/>
        </p:nvSpPr>
        <p:spPr bwMode="auto">
          <a:xfrm>
            <a:off x="5191701" y="1913655"/>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Input</a:t>
            </a:r>
          </a:p>
        </p:txBody>
      </p:sp>
      <p:sp>
        <p:nvSpPr>
          <p:cNvPr id="33" name="Rectangle 32"/>
          <p:cNvSpPr/>
          <p:nvPr/>
        </p:nvSpPr>
        <p:spPr bwMode="auto">
          <a:xfrm>
            <a:off x="7244151" y="1913655"/>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Accessibility</a:t>
            </a:r>
          </a:p>
        </p:txBody>
      </p:sp>
      <p:sp>
        <p:nvSpPr>
          <p:cNvPr id="34" name="Rectangle 33"/>
          <p:cNvSpPr/>
          <p:nvPr/>
        </p:nvSpPr>
        <p:spPr bwMode="auto">
          <a:xfrm>
            <a:off x="9296600" y="1913655"/>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Printing</a:t>
            </a:r>
          </a:p>
        </p:txBody>
      </p:sp>
      <p:sp>
        <p:nvSpPr>
          <p:cNvPr id="35" name="Rectangle 34"/>
          <p:cNvSpPr/>
          <p:nvPr/>
        </p:nvSpPr>
        <p:spPr bwMode="auto">
          <a:xfrm>
            <a:off x="9294812" y="1413784"/>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Data Binding</a:t>
            </a:r>
          </a:p>
        </p:txBody>
      </p:sp>
      <p:sp>
        <p:nvSpPr>
          <p:cNvPr id="31" name="Rectangle 30"/>
          <p:cNvSpPr/>
          <p:nvPr/>
        </p:nvSpPr>
        <p:spPr bwMode="auto">
          <a:xfrm>
            <a:off x="3139251" y="1913655"/>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Tiles</a:t>
            </a:r>
          </a:p>
        </p:txBody>
      </p:sp>
      <p:sp>
        <p:nvSpPr>
          <p:cNvPr id="61" name="Rectangle 60"/>
          <p:cNvSpPr/>
          <p:nvPr/>
        </p:nvSpPr>
        <p:spPr bwMode="auto">
          <a:xfrm>
            <a:off x="9371012" y="3629108"/>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Streams</a:t>
            </a:r>
            <a:endParaRPr lang="en-US" b="1" dirty="0">
              <a:gradFill>
                <a:gsLst>
                  <a:gs pos="0">
                    <a:schemeClr val="tx1"/>
                  </a:gs>
                  <a:gs pos="100000">
                    <a:schemeClr val="tx1"/>
                  </a:gs>
                </a:gsLst>
                <a:lin ang="5400000" scaled="0"/>
              </a:gradFill>
              <a:latin typeface="+mj-lt"/>
            </a:endParaRPr>
          </a:p>
        </p:txBody>
      </p:sp>
      <p:sp>
        <p:nvSpPr>
          <p:cNvPr id="62" name="Rectangle 61"/>
          <p:cNvSpPr/>
          <p:nvPr/>
        </p:nvSpPr>
        <p:spPr bwMode="auto">
          <a:xfrm>
            <a:off x="5560218" y="4720004"/>
            <a:ext cx="3591244"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Background Transfer</a:t>
            </a:r>
          </a:p>
        </p:txBody>
      </p:sp>
      <p:sp>
        <p:nvSpPr>
          <p:cNvPr id="63" name="Rectangle 62"/>
          <p:cNvSpPr/>
          <p:nvPr/>
        </p:nvSpPr>
        <p:spPr bwMode="auto">
          <a:xfrm>
            <a:off x="1086801" y="1913655"/>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SVG</a:t>
            </a:r>
          </a:p>
        </p:txBody>
      </p:sp>
      <p:sp>
        <p:nvSpPr>
          <p:cNvPr id="46" name="Rectangle 45"/>
          <p:cNvSpPr/>
          <p:nvPr/>
        </p:nvSpPr>
        <p:spPr bwMode="auto">
          <a:xfrm>
            <a:off x="9371012" y="4174555"/>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err="1" smtClean="0">
                <a:gradFill>
                  <a:gsLst>
                    <a:gs pos="0">
                      <a:schemeClr val="tx1"/>
                    </a:gs>
                    <a:gs pos="100000">
                      <a:schemeClr val="tx1"/>
                    </a:gs>
                  </a:gsLst>
                  <a:lin ang="5400000" scaled="0"/>
                </a:gradFill>
                <a:latin typeface="+mj-lt"/>
              </a:rPr>
              <a:t>AtomPub</a:t>
            </a:r>
            <a:endParaRPr lang="en-US" b="1" dirty="0">
              <a:gradFill>
                <a:gsLst>
                  <a:gs pos="0">
                    <a:schemeClr val="tx1"/>
                  </a:gs>
                  <a:gs pos="100000">
                    <a:schemeClr val="tx1"/>
                  </a:gs>
                </a:gsLst>
                <a:lin ang="5400000" scaled="0"/>
              </a:gradFill>
              <a:latin typeface="+mj-lt"/>
            </a:endParaRPr>
          </a:p>
        </p:txBody>
      </p:sp>
      <p:sp>
        <p:nvSpPr>
          <p:cNvPr id="47" name="Rectangle 46"/>
          <p:cNvSpPr/>
          <p:nvPr/>
        </p:nvSpPr>
        <p:spPr bwMode="auto">
          <a:xfrm>
            <a:off x="9371012" y="4720003"/>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SMS</a:t>
            </a:r>
            <a:endParaRPr lang="en-US" b="1" dirty="0">
              <a:gradFill>
                <a:gsLst>
                  <a:gs pos="0">
                    <a:schemeClr val="tx1"/>
                  </a:gs>
                  <a:gs pos="100000">
                    <a:schemeClr val="tx1"/>
                  </a:gs>
                </a:gsLst>
                <a:lin ang="5400000" scaled="0"/>
              </a:gradFill>
              <a:latin typeface="+mj-lt"/>
            </a:endParaRPr>
          </a:p>
        </p:txBody>
      </p:sp>
      <p:sp>
        <p:nvSpPr>
          <p:cNvPr id="54" name="Rectangle 53"/>
          <p:cNvSpPr/>
          <p:nvPr/>
        </p:nvSpPr>
        <p:spPr bwMode="auto">
          <a:xfrm>
            <a:off x="2903464" y="3028016"/>
            <a:ext cx="1150533"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Printer</a:t>
            </a:r>
            <a:endParaRPr lang="en-US" b="1" dirty="0">
              <a:gradFill>
                <a:gsLst>
                  <a:gs pos="0">
                    <a:schemeClr val="tx1"/>
                  </a:gs>
                  <a:gs pos="100000">
                    <a:schemeClr val="tx1"/>
                  </a:gs>
                </a:gsLst>
                <a:lin ang="5400000" scaled="0"/>
              </a:gradFill>
              <a:latin typeface="+mj-lt"/>
            </a:endParaRPr>
          </a:p>
        </p:txBody>
      </p:sp>
      <p:sp>
        <p:nvSpPr>
          <p:cNvPr id="55" name="Rectangle 54"/>
          <p:cNvSpPr/>
          <p:nvPr/>
        </p:nvSpPr>
        <p:spPr bwMode="auto">
          <a:xfrm>
            <a:off x="2894012" y="4419600"/>
            <a:ext cx="2133364"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Visual </a:t>
            </a:r>
            <a:r>
              <a:rPr lang="en-US" b="1" dirty="0" smtClean="0">
                <a:gradFill>
                  <a:gsLst>
                    <a:gs pos="0">
                      <a:schemeClr val="tx1"/>
                    </a:gs>
                    <a:gs pos="100000">
                      <a:schemeClr val="tx1"/>
                    </a:gs>
                  </a:gsLst>
                  <a:lin ang="5400000" scaled="0"/>
                </a:gradFill>
                <a:latin typeface="+mj-lt"/>
              </a:rPr>
              <a:t>Effects</a:t>
            </a:r>
            <a:endParaRPr lang="en-US" b="1" dirty="0">
              <a:gradFill>
                <a:gsLst>
                  <a:gs pos="0">
                    <a:schemeClr val="tx1"/>
                  </a:gs>
                  <a:gs pos="100000">
                    <a:schemeClr val="tx1"/>
                  </a:gs>
                </a:gsLst>
                <a:lin ang="5400000" scaled="0"/>
              </a:gradFill>
              <a:latin typeface="+mj-lt"/>
            </a:endParaRPr>
          </a:p>
        </p:txBody>
      </p:sp>
      <p:sp>
        <p:nvSpPr>
          <p:cNvPr id="57" name="Rectangle 56"/>
          <p:cNvSpPr/>
          <p:nvPr/>
        </p:nvSpPr>
        <p:spPr bwMode="auto">
          <a:xfrm>
            <a:off x="2894012" y="4834308"/>
            <a:ext cx="2133364"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Transcoding</a:t>
            </a:r>
            <a:endParaRPr lang="en-US" b="1" dirty="0">
              <a:gradFill>
                <a:gsLst>
                  <a:gs pos="0">
                    <a:schemeClr val="tx1"/>
                  </a:gs>
                  <a:gs pos="100000">
                    <a:schemeClr val="tx1"/>
                  </a:gs>
                </a:gsLst>
                <a:lin ang="5400000" scaled="0"/>
              </a:gradFill>
              <a:latin typeface="+mj-lt"/>
            </a:endParaRPr>
          </a:p>
        </p:txBody>
      </p:sp>
      <p:sp>
        <p:nvSpPr>
          <p:cNvPr id="6" name="Title 5"/>
          <p:cNvSpPr>
            <a:spLocks noGrp="1"/>
          </p:cNvSpPr>
          <p:nvPr>
            <p:ph type="title"/>
          </p:nvPr>
        </p:nvSpPr>
        <p:spPr>
          <a:xfrm>
            <a:off x="519112" y="228600"/>
            <a:ext cx="11149013" cy="609398"/>
          </a:xfrm>
        </p:spPr>
        <p:txBody>
          <a:bodyPr/>
          <a:lstStyle/>
          <a:p>
            <a:r>
              <a:rPr lang="en-US" dirty="0" smtClean="0"/>
              <a:t>APIs make it simple to build Metro style apps</a:t>
            </a:r>
            <a:endParaRPr lang="en-US" dirty="0"/>
          </a:p>
        </p:txBody>
      </p:sp>
    </p:spTree>
    <p:extLst>
      <p:ext uri="{BB962C8B-B14F-4D97-AF65-F5344CB8AC3E}">
        <p14:creationId xmlns:p14="http://schemas.microsoft.com/office/powerpoint/2010/main" val="176827114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folHlink"/>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par>
                                <p:cTn id="9" presetID="7" presetClass="emph" presetSubtype="2" fill="hold" nodeType="withEffect">
                                  <p:stCondLst>
                                    <p:cond delay="0"/>
                                  </p:stCondLst>
                                  <p:childTnLst>
                                    <p:animClr clrSpc="rgb" dir="cw">
                                      <p:cBhvr>
                                        <p:cTn id="10" dur="2000" fill="hold"/>
                                        <p:tgtEl>
                                          <p:spTgt spid="8"/>
                                        </p:tgtEl>
                                        <p:attrNameLst>
                                          <p:attrName>stroke.color</p:attrName>
                                        </p:attrNameLst>
                                      </p:cBhvr>
                                      <p:to>
                                        <a:schemeClr val="accent2"/>
                                      </p:to>
                                    </p:animClr>
                                    <p:set>
                                      <p:cBhvr>
                                        <p:cTn id="11" dur="2000" fill="hold"/>
                                        <p:tgtEl>
                                          <p:spTgt spid="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9963" y="1004248"/>
            <a:ext cx="10242550" cy="148590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ysClr val="windowText" lastClr="000000"/>
                </a:solidFill>
                <a:latin typeface="+mj-lt"/>
              </a:rPr>
              <a:t>HTTP APIs</a:t>
            </a:r>
            <a:endParaRPr lang="en-US" sz="2000" b="1" dirty="0">
              <a:solidFill>
                <a:sysClr val="windowText" lastClr="000000"/>
              </a:solidFill>
              <a:latin typeface="+mj-lt"/>
            </a:endParaRPr>
          </a:p>
        </p:txBody>
      </p:sp>
      <p:sp>
        <p:nvSpPr>
          <p:cNvPr id="40" name="Rounded Rectangle 3"/>
          <p:cNvSpPr/>
          <p:nvPr/>
        </p:nvSpPr>
        <p:spPr>
          <a:xfrm>
            <a:off x="948573" y="5581405"/>
            <a:ext cx="10223239" cy="92710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chemeClr val="bg1"/>
                </a:solidFill>
                <a:latin typeface="+mj-lt"/>
              </a:rPr>
              <a:t>Socket APIs</a:t>
            </a:r>
            <a:endParaRPr lang="en-US" sz="2000" b="1" dirty="0">
              <a:solidFill>
                <a:schemeClr val="bg1"/>
              </a:solidFill>
              <a:latin typeface="+mj-lt"/>
            </a:endParaRPr>
          </a:p>
        </p:txBody>
      </p:sp>
      <p:sp>
        <p:nvSpPr>
          <p:cNvPr id="39" name="Rounded Rectangle 3"/>
          <p:cNvSpPr/>
          <p:nvPr/>
        </p:nvSpPr>
        <p:spPr>
          <a:xfrm>
            <a:off x="5388323" y="4330700"/>
            <a:ext cx="5783490" cy="92710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chemeClr val="bg1"/>
                </a:solidFill>
                <a:latin typeface="+mj-lt"/>
              </a:rPr>
              <a:t>Background APIs</a:t>
            </a:r>
            <a:endParaRPr lang="en-US" sz="2000" b="1" dirty="0">
              <a:solidFill>
                <a:schemeClr val="bg1"/>
              </a:solidFill>
              <a:latin typeface="+mj-lt"/>
            </a:endParaRPr>
          </a:p>
        </p:txBody>
      </p:sp>
      <p:sp>
        <p:nvSpPr>
          <p:cNvPr id="8" name="Rectangle 7"/>
          <p:cNvSpPr/>
          <p:nvPr/>
        </p:nvSpPr>
        <p:spPr>
          <a:xfrm>
            <a:off x="5388323" y="2626462"/>
            <a:ext cx="5824189" cy="1501037"/>
          </a:xfrm>
          <a:prstGeom prst="rect">
            <a:avLst/>
          </a:prstGeom>
          <a:solidFill>
            <a:schemeClr val="tx2"/>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ysClr val="windowText" lastClr="000000"/>
                </a:solidFill>
                <a:latin typeface="+mj-lt"/>
              </a:rPr>
              <a:t>Data APIs</a:t>
            </a:r>
            <a:endParaRPr lang="en-US" sz="2000" b="1" dirty="0">
              <a:solidFill>
                <a:sysClr val="windowText" lastClr="000000"/>
              </a:solidFill>
              <a:latin typeface="+mj-lt"/>
            </a:endParaRPr>
          </a:p>
        </p:txBody>
      </p:sp>
      <p:sp>
        <p:nvSpPr>
          <p:cNvPr id="15" name="Rectangle 14"/>
          <p:cNvSpPr/>
          <p:nvPr/>
        </p:nvSpPr>
        <p:spPr bwMode="auto">
          <a:xfrm>
            <a:off x="5560218" y="3083661"/>
            <a:ext cx="1682592"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err="1" smtClean="0">
                <a:gradFill>
                  <a:gsLst>
                    <a:gs pos="0">
                      <a:schemeClr val="tx1"/>
                    </a:gs>
                    <a:gs pos="100000">
                      <a:schemeClr val="tx1"/>
                    </a:gs>
                  </a:gsLst>
                  <a:lin ang="5400000" scaled="0"/>
                </a:gradFill>
                <a:latin typeface="+mj-lt"/>
              </a:rPr>
              <a:t>Json</a:t>
            </a:r>
            <a:endParaRPr lang="en-US" b="1" dirty="0">
              <a:gradFill>
                <a:gsLst>
                  <a:gs pos="0">
                    <a:schemeClr val="tx1"/>
                  </a:gs>
                  <a:gs pos="100000">
                    <a:schemeClr val="tx1"/>
                  </a:gs>
                </a:gsLst>
                <a:lin ang="5400000" scaled="0"/>
              </a:gradFill>
              <a:latin typeface="+mj-lt"/>
            </a:endParaRPr>
          </a:p>
        </p:txBody>
      </p:sp>
      <p:sp>
        <p:nvSpPr>
          <p:cNvPr id="16" name="Rectangle 15"/>
          <p:cNvSpPr/>
          <p:nvPr/>
        </p:nvSpPr>
        <p:spPr bwMode="auto">
          <a:xfrm>
            <a:off x="7462361" y="3083661"/>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XML</a:t>
            </a:r>
          </a:p>
        </p:txBody>
      </p:sp>
      <p:sp>
        <p:nvSpPr>
          <p:cNvPr id="17" name="Rectangle 16"/>
          <p:cNvSpPr/>
          <p:nvPr/>
        </p:nvSpPr>
        <p:spPr bwMode="auto">
          <a:xfrm>
            <a:off x="9371012" y="3083661"/>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Streams</a:t>
            </a:r>
          </a:p>
        </p:txBody>
      </p:sp>
      <p:sp>
        <p:nvSpPr>
          <p:cNvPr id="19" name="Rectangle 18"/>
          <p:cNvSpPr/>
          <p:nvPr/>
        </p:nvSpPr>
        <p:spPr bwMode="auto">
          <a:xfrm>
            <a:off x="5560217" y="3629109"/>
            <a:ext cx="5499895"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err="1" smtClean="0">
                <a:gradFill>
                  <a:gsLst>
                    <a:gs pos="0">
                      <a:schemeClr val="tx1"/>
                    </a:gs>
                    <a:gs pos="100000">
                      <a:schemeClr val="tx1"/>
                    </a:gs>
                  </a:gsLst>
                  <a:lin ang="5400000" scaled="0"/>
                </a:gradFill>
                <a:latin typeface="+mj-lt"/>
              </a:rPr>
              <a:t>DataReader</a:t>
            </a:r>
            <a:r>
              <a:rPr lang="en-US" b="1" dirty="0" smtClean="0">
                <a:gradFill>
                  <a:gsLst>
                    <a:gs pos="0">
                      <a:schemeClr val="tx1"/>
                    </a:gs>
                    <a:gs pos="100000">
                      <a:schemeClr val="tx1"/>
                    </a:gs>
                  </a:gsLst>
                  <a:lin ang="5400000" scaled="0"/>
                </a:gradFill>
                <a:latin typeface="+mj-lt"/>
              </a:rPr>
              <a:t>/</a:t>
            </a:r>
            <a:r>
              <a:rPr lang="en-US" b="1" dirty="0" err="1" smtClean="0">
                <a:gradFill>
                  <a:gsLst>
                    <a:gs pos="0">
                      <a:schemeClr val="tx1"/>
                    </a:gs>
                    <a:gs pos="100000">
                      <a:schemeClr val="tx1"/>
                    </a:gs>
                  </a:gsLst>
                  <a:lin ang="5400000" scaled="0"/>
                </a:gradFill>
                <a:latin typeface="+mj-lt"/>
              </a:rPr>
              <a:t>DataWriter</a:t>
            </a:r>
            <a:endParaRPr lang="en-US" b="1" dirty="0">
              <a:gradFill>
                <a:gsLst>
                  <a:gs pos="0">
                    <a:schemeClr val="tx1"/>
                  </a:gs>
                  <a:gs pos="100000">
                    <a:schemeClr val="tx1"/>
                  </a:gs>
                </a:gsLst>
                <a:lin ang="5400000" scaled="0"/>
              </a:gradFill>
              <a:latin typeface="+mj-lt"/>
            </a:endParaRPr>
          </a:p>
        </p:txBody>
      </p:sp>
      <p:sp>
        <p:nvSpPr>
          <p:cNvPr id="20" name="Rectangle 19"/>
          <p:cNvSpPr/>
          <p:nvPr/>
        </p:nvSpPr>
        <p:spPr bwMode="auto">
          <a:xfrm>
            <a:off x="1265235" y="4743998"/>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Cost</a:t>
            </a:r>
            <a:endParaRPr lang="en-US" b="1" dirty="0">
              <a:gradFill>
                <a:gsLst>
                  <a:gs pos="0">
                    <a:schemeClr val="tx1"/>
                  </a:gs>
                  <a:gs pos="100000">
                    <a:schemeClr val="tx1"/>
                  </a:gs>
                </a:gsLst>
                <a:lin ang="5400000" scaled="0"/>
              </a:gradFill>
              <a:latin typeface="+mj-lt"/>
            </a:endParaRPr>
          </a:p>
        </p:txBody>
      </p:sp>
      <p:sp>
        <p:nvSpPr>
          <p:cNvPr id="4" name="Rounded Rectangle 3"/>
          <p:cNvSpPr/>
          <p:nvPr/>
        </p:nvSpPr>
        <p:spPr>
          <a:xfrm>
            <a:off x="969963" y="4330700"/>
            <a:ext cx="4220844" cy="92710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chemeClr val="bg1"/>
                </a:solidFill>
                <a:latin typeface="+mj-lt"/>
              </a:rPr>
              <a:t>Information APIs</a:t>
            </a:r>
            <a:endParaRPr lang="en-US" sz="2000" b="1" dirty="0">
              <a:solidFill>
                <a:schemeClr val="bg1"/>
              </a:solidFill>
              <a:latin typeface="+mj-lt"/>
            </a:endParaRPr>
          </a:p>
        </p:txBody>
      </p:sp>
      <p:sp>
        <p:nvSpPr>
          <p:cNvPr id="42" name="Rectangle 41"/>
          <p:cNvSpPr/>
          <p:nvPr/>
        </p:nvSpPr>
        <p:spPr bwMode="auto">
          <a:xfrm>
            <a:off x="5560217" y="4744025"/>
            <a:ext cx="1285083"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Download</a:t>
            </a:r>
            <a:endParaRPr lang="en-US" sz="1600" b="1" dirty="0" smtClean="0">
              <a:gradFill>
                <a:gsLst>
                  <a:gs pos="0">
                    <a:schemeClr val="tx1"/>
                  </a:gs>
                  <a:gs pos="100000">
                    <a:schemeClr val="tx1"/>
                  </a:gs>
                </a:gsLst>
                <a:lin ang="5400000" scaled="0"/>
              </a:gradFill>
              <a:latin typeface="+mj-lt"/>
            </a:endParaRPr>
          </a:p>
        </p:txBody>
      </p:sp>
      <p:sp>
        <p:nvSpPr>
          <p:cNvPr id="5" name="Rounded Rectangle 4"/>
          <p:cNvSpPr/>
          <p:nvPr/>
        </p:nvSpPr>
        <p:spPr>
          <a:xfrm>
            <a:off x="969963" y="2632138"/>
            <a:ext cx="4220844" cy="1495361"/>
          </a:xfrm>
          <a:prstGeom prst="rect">
            <a:avLst/>
          </a:prstGeom>
          <a:solidFill>
            <a:schemeClr val="tx2"/>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ysClr val="windowText" lastClr="000000"/>
                </a:solidFill>
                <a:latin typeface="+mj-lt"/>
              </a:rPr>
              <a:t>Web services</a:t>
            </a:r>
            <a:endParaRPr lang="en-US" sz="2000" b="1" dirty="0">
              <a:solidFill>
                <a:sysClr val="windowText" lastClr="000000"/>
              </a:solidFill>
              <a:latin typeface="+mj-lt"/>
            </a:endParaRPr>
          </a:p>
        </p:txBody>
      </p:sp>
      <p:sp>
        <p:nvSpPr>
          <p:cNvPr id="44" name="Rectangle 43"/>
          <p:cNvSpPr/>
          <p:nvPr/>
        </p:nvSpPr>
        <p:spPr bwMode="auto">
          <a:xfrm>
            <a:off x="1139366" y="3142314"/>
            <a:ext cx="1814970"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 </a:t>
            </a:r>
            <a:r>
              <a:rPr lang="en-US" b="1" dirty="0" err="1" smtClean="0">
                <a:gradFill>
                  <a:gsLst>
                    <a:gs pos="0">
                      <a:schemeClr val="tx1"/>
                    </a:gs>
                    <a:gs pos="100000">
                      <a:schemeClr val="tx1"/>
                    </a:gs>
                  </a:gsLst>
                  <a:lin ang="5400000" scaled="0"/>
                </a:gradFill>
                <a:latin typeface="+mj-lt"/>
              </a:rPr>
              <a:t>Skydrive</a:t>
            </a:r>
            <a:endParaRPr lang="en-US" b="1" dirty="0">
              <a:gradFill>
                <a:gsLst>
                  <a:gs pos="0">
                    <a:schemeClr val="tx1"/>
                  </a:gs>
                  <a:gs pos="100000">
                    <a:schemeClr val="tx1"/>
                  </a:gs>
                </a:gsLst>
                <a:lin ang="5400000" scaled="0"/>
              </a:gradFill>
              <a:latin typeface="+mj-lt"/>
            </a:endParaRPr>
          </a:p>
        </p:txBody>
      </p:sp>
      <p:sp>
        <p:nvSpPr>
          <p:cNvPr id="27" name="Rectangle 26"/>
          <p:cNvSpPr/>
          <p:nvPr/>
        </p:nvSpPr>
        <p:spPr bwMode="auto">
          <a:xfrm>
            <a:off x="1139366" y="5973083"/>
            <a:ext cx="1549717"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TCP sockets</a:t>
            </a:r>
          </a:p>
        </p:txBody>
      </p:sp>
      <p:sp>
        <p:nvSpPr>
          <p:cNvPr id="28" name="Rectangle 27"/>
          <p:cNvSpPr/>
          <p:nvPr/>
        </p:nvSpPr>
        <p:spPr bwMode="auto">
          <a:xfrm>
            <a:off x="2854853" y="5973083"/>
            <a:ext cx="1631315"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UDP sockets</a:t>
            </a:r>
          </a:p>
        </p:txBody>
      </p:sp>
      <p:sp>
        <p:nvSpPr>
          <p:cNvPr id="29" name="Rectangle 28"/>
          <p:cNvSpPr/>
          <p:nvPr/>
        </p:nvSpPr>
        <p:spPr bwMode="auto">
          <a:xfrm>
            <a:off x="4651938" y="5973083"/>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SSL sockets</a:t>
            </a:r>
          </a:p>
        </p:txBody>
      </p:sp>
      <p:sp>
        <p:nvSpPr>
          <p:cNvPr id="30" name="Rectangle 29"/>
          <p:cNvSpPr/>
          <p:nvPr/>
        </p:nvSpPr>
        <p:spPr bwMode="auto">
          <a:xfrm>
            <a:off x="6624919" y="5973083"/>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Web Sockets</a:t>
            </a:r>
          </a:p>
        </p:txBody>
      </p:sp>
      <p:sp>
        <p:nvSpPr>
          <p:cNvPr id="33" name="Rectangle 32"/>
          <p:cNvSpPr/>
          <p:nvPr/>
        </p:nvSpPr>
        <p:spPr bwMode="auto">
          <a:xfrm>
            <a:off x="3747651" y="1398613"/>
            <a:ext cx="2259840"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err="1" smtClean="0">
                <a:gradFill>
                  <a:gsLst>
                    <a:gs pos="0">
                      <a:schemeClr val="tx1"/>
                    </a:gs>
                    <a:gs pos="100000">
                      <a:schemeClr val="tx1"/>
                    </a:gs>
                  </a:gsLst>
                  <a:lin ang="5400000" scaled="0"/>
                </a:gradFill>
                <a:latin typeface="+mj-lt"/>
              </a:rPr>
              <a:t>AtomPub</a:t>
            </a:r>
            <a:endParaRPr lang="en-US" b="1" dirty="0" smtClean="0">
              <a:gradFill>
                <a:gsLst>
                  <a:gs pos="0">
                    <a:schemeClr val="tx1"/>
                  </a:gs>
                  <a:gs pos="100000">
                    <a:schemeClr val="tx1"/>
                  </a:gs>
                </a:gsLst>
                <a:lin ang="5400000" scaled="0"/>
              </a:gradFill>
              <a:latin typeface="+mj-lt"/>
            </a:endParaRPr>
          </a:p>
        </p:txBody>
      </p:sp>
      <p:sp>
        <p:nvSpPr>
          <p:cNvPr id="34" name="Rectangle 33"/>
          <p:cNvSpPr/>
          <p:nvPr/>
        </p:nvSpPr>
        <p:spPr bwMode="auto">
          <a:xfrm>
            <a:off x="1112070" y="1398613"/>
            <a:ext cx="2289634"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RSS</a:t>
            </a:r>
          </a:p>
        </p:txBody>
      </p:sp>
      <p:sp>
        <p:nvSpPr>
          <p:cNvPr id="61" name="Rectangle 60"/>
          <p:cNvSpPr/>
          <p:nvPr/>
        </p:nvSpPr>
        <p:spPr bwMode="auto">
          <a:xfrm>
            <a:off x="1139366" y="4687394"/>
            <a:ext cx="2450447"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Network Information</a:t>
            </a:r>
            <a:endParaRPr lang="en-US" b="1" dirty="0">
              <a:gradFill>
                <a:gsLst>
                  <a:gs pos="0">
                    <a:schemeClr val="tx1"/>
                  </a:gs>
                  <a:gs pos="100000">
                    <a:schemeClr val="tx1"/>
                  </a:gs>
                </a:gsLst>
                <a:lin ang="5400000" scaled="0"/>
              </a:gradFill>
              <a:latin typeface="+mj-lt"/>
            </a:endParaRPr>
          </a:p>
        </p:txBody>
      </p:sp>
      <p:sp>
        <p:nvSpPr>
          <p:cNvPr id="63" name="Rectangle 62"/>
          <p:cNvSpPr/>
          <p:nvPr/>
        </p:nvSpPr>
        <p:spPr bwMode="auto">
          <a:xfrm>
            <a:off x="8597900" y="5973083"/>
            <a:ext cx="2462213"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Proximity sockets</a:t>
            </a:r>
          </a:p>
        </p:txBody>
      </p:sp>
      <p:sp>
        <p:nvSpPr>
          <p:cNvPr id="54" name="Rectangle 53"/>
          <p:cNvSpPr/>
          <p:nvPr/>
        </p:nvSpPr>
        <p:spPr bwMode="auto">
          <a:xfrm>
            <a:off x="3258312" y="3142316"/>
            <a:ext cx="1748474"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Live ID</a:t>
            </a:r>
            <a:endParaRPr lang="en-US" b="1" dirty="0">
              <a:gradFill>
                <a:gsLst>
                  <a:gs pos="0">
                    <a:schemeClr val="tx1"/>
                  </a:gs>
                  <a:gs pos="100000">
                    <a:schemeClr val="tx1"/>
                  </a:gs>
                </a:gsLst>
                <a:lin ang="5400000" scaled="0"/>
              </a:gradFill>
              <a:latin typeface="+mj-lt"/>
            </a:endParaRPr>
          </a:p>
        </p:txBody>
      </p:sp>
      <p:sp>
        <p:nvSpPr>
          <p:cNvPr id="57" name="Rectangle 56"/>
          <p:cNvSpPr/>
          <p:nvPr/>
        </p:nvSpPr>
        <p:spPr bwMode="auto">
          <a:xfrm>
            <a:off x="6945741" y="4734964"/>
            <a:ext cx="1165565"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Upload</a:t>
            </a:r>
            <a:endParaRPr lang="en-US" b="1" dirty="0">
              <a:gradFill>
                <a:gsLst>
                  <a:gs pos="0">
                    <a:schemeClr val="tx1"/>
                  </a:gs>
                  <a:gs pos="100000">
                    <a:schemeClr val="tx1"/>
                  </a:gs>
                </a:gsLst>
                <a:lin ang="5400000" scaled="0"/>
              </a:gradFill>
              <a:latin typeface="+mj-lt"/>
            </a:endParaRPr>
          </a:p>
        </p:txBody>
      </p:sp>
      <p:sp>
        <p:nvSpPr>
          <p:cNvPr id="6" name="Title 5"/>
          <p:cNvSpPr>
            <a:spLocks noGrp="1"/>
          </p:cNvSpPr>
          <p:nvPr>
            <p:ph type="title"/>
          </p:nvPr>
        </p:nvSpPr>
        <p:spPr>
          <a:xfrm>
            <a:off x="519112" y="228600"/>
            <a:ext cx="11149013" cy="609398"/>
          </a:xfrm>
        </p:spPr>
        <p:txBody>
          <a:bodyPr/>
          <a:lstStyle/>
          <a:p>
            <a:r>
              <a:rPr lang="en-US" dirty="0"/>
              <a:t>APIs make it simple to build Metro style apps</a:t>
            </a:r>
          </a:p>
        </p:txBody>
      </p:sp>
      <p:sp>
        <p:nvSpPr>
          <p:cNvPr id="50" name="Rectangle 49"/>
          <p:cNvSpPr/>
          <p:nvPr/>
        </p:nvSpPr>
        <p:spPr bwMode="auto">
          <a:xfrm>
            <a:off x="1139366" y="3574785"/>
            <a:ext cx="1814970"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Xbox Live</a:t>
            </a:r>
            <a:endParaRPr lang="en-US" b="1" dirty="0">
              <a:gradFill>
                <a:gsLst>
                  <a:gs pos="0">
                    <a:schemeClr val="tx1"/>
                  </a:gs>
                  <a:gs pos="100000">
                    <a:schemeClr val="tx1"/>
                  </a:gs>
                </a:gsLst>
                <a:lin ang="5400000" scaled="0"/>
              </a:gradFill>
              <a:latin typeface="+mj-lt"/>
            </a:endParaRPr>
          </a:p>
        </p:txBody>
      </p:sp>
      <p:sp>
        <p:nvSpPr>
          <p:cNvPr id="38" name="Rectangle 37"/>
          <p:cNvSpPr/>
          <p:nvPr/>
        </p:nvSpPr>
        <p:spPr bwMode="auto">
          <a:xfrm>
            <a:off x="3248860" y="3574504"/>
            <a:ext cx="1757926"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Azure</a:t>
            </a:r>
            <a:endParaRPr lang="en-US" b="1" dirty="0">
              <a:gradFill>
                <a:gsLst>
                  <a:gs pos="0">
                    <a:schemeClr val="tx1"/>
                  </a:gs>
                  <a:gs pos="100000">
                    <a:schemeClr val="tx1"/>
                  </a:gs>
                </a:gsLst>
                <a:lin ang="5400000" scaled="0"/>
              </a:gradFill>
              <a:latin typeface="+mj-lt"/>
            </a:endParaRPr>
          </a:p>
        </p:txBody>
      </p:sp>
      <p:sp>
        <p:nvSpPr>
          <p:cNvPr id="43" name="Rectangle 42"/>
          <p:cNvSpPr/>
          <p:nvPr/>
        </p:nvSpPr>
        <p:spPr bwMode="auto">
          <a:xfrm>
            <a:off x="8860800" y="1940385"/>
            <a:ext cx="2172017"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err="1" smtClean="0">
                <a:gradFill>
                  <a:gsLst>
                    <a:gs pos="0">
                      <a:schemeClr val="tx1"/>
                    </a:gs>
                    <a:gs pos="100000">
                      <a:schemeClr val="tx1"/>
                    </a:gs>
                  </a:gsLst>
                  <a:lin ang="5400000" scaled="0"/>
                </a:gradFill>
                <a:latin typeface="+mj-lt"/>
              </a:rPr>
              <a:t>HttpWebRequest</a:t>
            </a:r>
            <a:endParaRPr lang="en-US" b="1" dirty="0" smtClean="0">
              <a:gradFill>
                <a:gsLst>
                  <a:gs pos="0">
                    <a:schemeClr val="tx1"/>
                  </a:gs>
                  <a:gs pos="100000">
                    <a:schemeClr val="tx1"/>
                  </a:gs>
                </a:gsLst>
                <a:lin ang="5400000" scaled="0"/>
              </a:gradFill>
              <a:latin typeface="+mj-lt"/>
            </a:endParaRPr>
          </a:p>
        </p:txBody>
      </p:sp>
      <p:sp>
        <p:nvSpPr>
          <p:cNvPr id="45" name="Rectangle 44"/>
          <p:cNvSpPr/>
          <p:nvPr/>
        </p:nvSpPr>
        <p:spPr bwMode="auto">
          <a:xfrm>
            <a:off x="8860800" y="1398613"/>
            <a:ext cx="2172017"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err="1" smtClean="0">
                <a:gradFill>
                  <a:gsLst>
                    <a:gs pos="0">
                      <a:schemeClr val="tx1"/>
                    </a:gs>
                    <a:gs pos="100000">
                      <a:schemeClr val="tx1"/>
                    </a:gs>
                  </a:gsLst>
                  <a:lin ang="5400000" scaled="0"/>
                </a:gradFill>
                <a:latin typeface="+mj-lt"/>
              </a:rPr>
              <a:t>HttpClient</a:t>
            </a:r>
            <a:endParaRPr lang="en-US" b="1" dirty="0" smtClean="0">
              <a:gradFill>
                <a:gsLst>
                  <a:gs pos="0">
                    <a:schemeClr val="tx1"/>
                  </a:gs>
                  <a:gs pos="100000">
                    <a:schemeClr val="tx1"/>
                  </a:gs>
                </a:gsLst>
                <a:lin ang="5400000" scaled="0"/>
              </a:gradFill>
              <a:latin typeface="+mj-lt"/>
            </a:endParaRPr>
          </a:p>
        </p:txBody>
      </p:sp>
      <p:sp>
        <p:nvSpPr>
          <p:cNvPr id="46" name="Rectangle 45"/>
          <p:cNvSpPr/>
          <p:nvPr/>
        </p:nvSpPr>
        <p:spPr bwMode="auto">
          <a:xfrm>
            <a:off x="6361026" y="1940385"/>
            <a:ext cx="2145007"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XHR</a:t>
            </a:r>
          </a:p>
        </p:txBody>
      </p:sp>
      <p:sp>
        <p:nvSpPr>
          <p:cNvPr id="47" name="Rectangle 46"/>
          <p:cNvSpPr/>
          <p:nvPr/>
        </p:nvSpPr>
        <p:spPr bwMode="auto">
          <a:xfrm>
            <a:off x="6353438" y="1398613"/>
            <a:ext cx="2161415"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IXHR</a:t>
            </a:r>
          </a:p>
        </p:txBody>
      </p:sp>
      <p:sp>
        <p:nvSpPr>
          <p:cNvPr id="49" name="Rectangle 48"/>
          <p:cNvSpPr/>
          <p:nvPr/>
        </p:nvSpPr>
        <p:spPr bwMode="auto">
          <a:xfrm>
            <a:off x="3756470" y="1940385"/>
            <a:ext cx="2249790"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WCF</a:t>
            </a:r>
          </a:p>
        </p:txBody>
      </p:sp>
      <p:sp>
        <p:nvSpPr>
          <p:cNvPr id="51" name="Rectangle 50"/>
          <p:cNvSpPr/>
          <p:nvPr/>
        </p:nvSpPr>
        <p:spPr bwMode="auto">
          <a:xfrm>
            <a:off x="1112070" y="1940385"/>
            <a:ext cx="2289634"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Atom</a:t>
            </a:r>
          </a:p>
        </p:txBody>
      </p:sp>
      <p:sp>
        <p:nvSpPr>
          <p:cNvPr id="52" name="Rectangle 51"/>
          <p:cNvSpPr/>
          <p:nvPr/>
        </p:nvSpPr>
        <p:spPr bwMode="auto">
          <a:xfrm>
            <a:off x="8172816" y="4719964"/>
            <a:ext cx="738665"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RTC</a:t>
            </a:r>
            <a:endParaRPr lang="en-US" b="1" dirty="0">
              <a:gradFill>
                <a:gsLst>
                  <a:gs pos="0">
                    <a:schemeClr val="tx1"/>
                  </a:gs>
                  <a:gs pos="100000">
                    <a:schemeClr val="tx1"/>
                  </a:gs>
                </a:gsLst>
                <a:lin ang="5400000" scaled="0"/>
              </a:gradFill>
              <a:latin typeface="+mj-lt"/>
            </a:endParaRPr>
          </a:p>
        </p:txBody>
      </p:sp>
      <p:sp>
        <p:nvSpPr>
          <p:cNvPr id="53" name="Rectangle 52"/>
          <p:cNvSpPr/>
          <p:nvPr/>
        </p:nvSpPr>
        <p:spPr bwMode="auto">
          <a:xfrm>
            <a:off x="9004300" y="4719153"/>
            <a:ext cx="2055812"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Push Notification</a:t>
            </a:r>
            <a:endParaRPr lang="en-US" b="1" dirty="0">
              <a:gradFill>
                <a:gsLst>
                  <a:gs pos="0">
                    <a:schemeClr val="tx1"/>
                  </a:gs>
                  <a:gs pos="100000">
                    <a:schemeClr val="tx1"/>
                  </a:gs>
                </a:gsLst>
                <a:lin ang="5400000" scaled="0"/>
              </a:gradFill>
              <a:latin typeface="+mj-lt"/>
            </a:endParaRPr>
          </a:p>
        </p:txBody>
      </p:sp>
      <p:sp>
        <p:nvSpPr>
          <p:cNvPr id="56" name="Rectangle 55"/>
          <p:cNvSpPr/>
          <p:nvPr/>
        </p:nvSpPr>
        <p:spPr bwMode="auto">
          <a:xfrm>
            <a:off x="3678216" y="4687394"/>
            <a:ext cx="1382100" cy="38747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Cost</a:t>
            </a:r>
            <a:endParaRPr lang="en-US" sz="1600" b="1" dirty="0" smtClean="0">
              <a:gradFill>
                <a:gsLst>
                  <a:gs pos="0">
                    <a:schemeClr val="tx1"/>
                  </a:gs>
                  <a:gs pos="100000">
                    <a:schemeClr val="tx1"/>
                  </a:gs>
                </a:gsLst>
                <a:lin ang="5400000" scaled="0"/>
              </a:gradFill>
              <a:latin typeface="+mj-lt"/>
            </a:endParaRPr>
          </a:p>
        </p:txBody>
      </p:sp>
    </p:spTree>
    <p:extLst>
      <p:ext uri="{BB962C8B-B14F-4D97-AF65-F5344CB8AC3E}">
        <p14:creationId xmlns:p14="http://schemas.microsoft.com/office/powerpoint/2010/main" val="3251395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7"/>
                                        </p:tgtEl>
                                        <p:attrNameLst>
                                          <p:attrName>fillcolor</p:attrName>
                                        </p:attrNameLst>
                                      </p:cBhvr>
                                      <p:to>
                                        <a:srgbClr val="FFFF00"/>
                                      </p:to>
                                    </p:animClr>
                                    <p:set>
                                      <p:cBhvr>
                                        <p:cTn id="7" dur="500" fill="hold"/>
                                        <p:tgtEl>
                                          <p:spTgt spid="7"/>
                                        </p:tgtEl>
                                        <p:attrNameLst>
                                          <p:attrName>fill.type</p:attrName>
                                        </p:attrNameLst>
                                      </p:cBhvr>
                                      <p:to>
                                        <p:strVal val="solid"/>
                                      </p:to>
                                    </p:set>
                                    <p:set>
                                      <p:cBhvr>
                                        <p:cTn id="8" dur="500" fill="hold"/>
                                        <p:tgtEl>
                                          <p:spTgt spid="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7"/>
                                        </p:tgtEl>
                                        <p:attrNameLst>
                                          <p:attrName>fillcolor</p:attrName>
                                        </p:attrNameLst>
                                      </p:cBhvr>
                                      <p:to>
                                        <a:srgbClr val="FFFFFF"/>
                                      </p:to>
                                    </p:animClr>
                                    <p:set>
                                      <p:cBhvr>
                                        <p:cTn id="13" dur="500" fill="hold"/>
                                        <p:tgtEl>
                                          <p:spTgt spid="7"/>
                                        </p:tgtEl>
                                        <p:attrNameLst>
                                          <p:attrName>fill.type</p:attrName>
                                        </p:attrNameLst>
                                      </p:cBhvr>
                                      <p:to>
                                        <p:strVal val="solid"/>
                                      </p:to>
                                    </p:set>
                                    <p:set>
                                      <p:cBhvr>
                                        <p:cTn id="14" dur="5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500" fill="hold"/>
                                        <p:tgtEl>
                                          <p:spTgt spid="5"/>
                                        </p:tgtEl>
                                        <p:attrNameLst>
                                          <p:attrName>fillcolor</p:attrName>
                                        </p:attrNameLst>
                                      </p:cBhvr>
                                      <p:to>
                                        <a:srgbClr val="FFFF00"/>
                                      </p:to>
                                    </p:animClr>
                                    <p:set>
                                      <p:cBhvr>
                                        <p:cTn id="17" dur="500" fill="hold"/>
                                        <p:tgtEl>
                                          <p:spTgt spid="5"/>
                                        </p:tgtEl>
                                        <p:attrNameLst>
                                          <p:attrName>fill.type</p:attrName>
                                        </p:attrNameLst>
                                      </p:cBhvr>
                                      <p:to>
                                        <p:strVal val="solid"/>
                                      </p:to>
                                    </p:set>
                                    <p:set>
                                      <p:cBhvr>
                                        <p:cTn id="18" dur="500" fill="hold"/>
                                        <p:tgtEl>
                                          <p:spTgt spid="5"/>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5"/>
                                        </p:tgtEl>
                                        <p:attrNameLst>
                                          <p:attrName>fillcolor</p:attrName>
                                        </p:attrNameLst>
                                      </p:cBhvr>
                                      <p:to>
                                        <a:srgbClr val="FFFFFF"/>
                                      </p:to>
                                    </p:animClr>
                                    <p:set>
                                      <p:cBhvr>
                                        <p:cTn id="23" dur="500" fill="hold"/>
                                        <p:tgtEl>
                                          <p:spTgt spid="5"/>
                                        </p:tgtEl>
                                        <p:attrNameLst>
                                          <p:attrName>fill.type</p:attrName>
                                        </p:attrNameLst>
                                      </p:cBhvr>
                                      <p:to>
                                        <p:strVal val="solid"/>
                                      </p:to>
                                    </p:set>
                                    <p:set>
                                      <p:cBhvr>
                                        <p:cTn id="24" dur="500" fill="hold"/>
                                        <p:tgtEl>
                                          <p:spTgt spid="5"/>
                                        </p:tgtEl>
                                        <p:attrNameLst>
                                          <p:attrName>fill.on</p:attrName>
                                        </p:attrNameLst>
                                      </p:cBhvr>
                                      <p:to>
                                        <p:strVal val="true"/>
                                      </p:to>
                                    </p:set>
                                  </p:childTnLst>
                                </p:cTn>
                              </p:par>
                              <p:par>
                                <p:cTn id="25" presetID="1" presetClass="emph" presetSubtype="2" fill="hold" grpId="0" nodeType="withEffect">
                                  <p:stCondLst>
                                    <p:cond delay="0"/>
                                  </p:stCondLst>
                                  <p:childTnLst>
                                    <p:animClr clrSpc="rgb" dir="cw">
                                      <p:cBhvr>
                                        <p:cTn id="26" dur="500" fill="hold"/>
                                        <p:tgtEl>
                                          <p:spTgt spid="8"/>
                                        </p:tgtEl>
                                        <p:attrNameLst>
                                          <p:attrName>fillcolor</p:attrName>
                                        </p:attrNameLst>
                                      </p:cBhvr>
                                      <p:to>
                                        <a:srgbClr val="FFFF00"/>
                                      </p:to>
                                    </p:animClr>
                                    <p:set>
                                      <p:cBhvr>
                                        <p:cTn id="27" dur="500" fill="hold"/>
                                        <p:tgtEl>
                                          <p:spTgt spid="8"/>
                                        </p:tgtEl>
                                        <p:attrNameLst>
                                          <p:attrName>fill.type</p:attrName>
                                        </p:attrNameLst>
                                      </p:cBhvr>
                                      <p:to>
                                        <p:strVal val="solid"/>
                                      </p:to>
                                    </p:set>
                                    <p:set>
                                      <p:cBhvr>
                                        <p:cTn id="28" dur="500" fill="hold"/>
                                        <p:tgtEl>
                                          <p:spTgt spid="8"/>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8"/>
                                        </p:tgtEl>
                                        <p:attrNameLst>
                                          <p:attrName>fillcolor</p:attrName>
                                        </p:attrNameLst>
                                      </p:cBhvr>
                                      <p:to>
                                        <a:srgbClr val="FFFFFF"/>
                                      </p:to>
                                    </p:animClr>
                                    <p:set>
                                      <p:cBhvr>
                                        <p:cTn id="33" dur="500" fill="hold"/>
                                        <p:tgtEl>
                                          <p:spTgt spid="8"/>
                                        </p:tgtEl>
                                        <p:attrNameLst>
                                          <p:attrName>fill.type</p:attrName>
                                        </p:attrNameLst>
                                      </p:cBhvr>
                                      <p:to>
                                        <p:strVal val="solid"/>
                                      </p:to>
                                    </p:set>
                                    <p:set>
                                      <p:cBhvr>
                                        <p:cTn id="34" dur="500" fill="hold"/>
                                        <p:tgtEl>
                                          <p:spTgt spid="8"/>
                                        </p:tgtEl>
                                        <p:attrNameLst>
                                          <p:attrName>fill.on</p:attrName>
                                        </p:attrNameLst>
                                      </p:cBhvr>
                                      <p:to>
                                        <p:strVal val="true"/>
                                      </p:to>
                                    </p:set>
                                  </p:childTnLst>
                                </p:cTn>
                              </p:par>
                              <p:par>
                                <p:cTn id="35" presetID="1" presetClass="emph" presetSubtype="2" fill="hold" grpId="0" nodeType="withEffect">
                                  <p:stCondLst>
                                    <p:cond delay="0"/>
                                  </p:stCondLst>
                                  <p:childTnLst>
                                    <p:animClr clrSpc="rgb" dir="cw">
                                      <p:cBhvr>
                                        <p:cTn id="36" dur="500" fill="hold"/>
                                        <p:tgtEl>
                                          <p:spTgt spid="4"/>
                                        </p:tgtEl>
                                        <p:attrNameLst>
                                          <p:attrName>fillcolor</p:attrName>
                                        </p:attrNameLst>
                                      </p:cBhvr>
                                      <p:to>
                                        <a:srgbClr val="FFFF00"/>
                                      </p:to>
                                    </p:animClr>
                                    <p:set>
                                      <p:cBhvr>
                                        <p:cTn id="37" dur="500" fill="hold"/>
                                        <p:tgtEl>
                                          <p:spTgt spid="4"/>
                                        </p:tgtEl>
                                        <p:attrNameLst>
                                          <p:attrName>fill.type</p:attrName>
                                        </p:attrNameLst>
                                      </p:cBhvr>
                                      <p:to>
                                        <p:strVal val="solid"/>
                                      </p:to>
                                    </p:set>
                                    <p:set>
                                      <p:cBhvr>
                                        <p:cTn id="38" dur="500" fill="hold"/>
                                        <p:tgtEl>
                                          <p:spTgt spid="4"/>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4"/>
                                        </p:tgtEl>
                                        <p:attrNameLst>
                                          <p:attrName>fillcolor</p:attrName>
                                        </p:attrNameLst>
                                      </p:cBhvr>
                                      <p:to>
                                        <a:srgbClr val="FFFFFF"/>
                                      </p:to>
                                    </p:animClr>
                                    <p:set>
                                      <p:cBhvr>
                                        <p:cTn id="43" dur="500" fill="hold"/>
                                        <p:tgtEl>
                                          <p:spTgt spid="4"/>
                                        </p:tgtEl>
                                        <p:attrNameLst>
                                          <p:attrName>fill.type</p:attrName>
                                        </p:attrNameLst>
                                      </p:cBhvr>
                                      <p:to>
                                        <p:strVal val="solid"/>
                                      </p:to>
                                    </p:set>
                                    <p:set>
                                      <p:cBhvr>
                                        <p:cTn id="44" dur="500" fill="hold"/>
                                        <p:tgtEl>
                                          <p:spTgt spid="4"/>
                                        </p:tgtEl>
                                        <p:attrNameLst>
                                          <p:attrName>fill.on</p:attrName>
                                        </p:attrNameLst>
                                      </p:cBhvr>
                                      <p:to>
                                        <p:strVal val="true"/>
                                      </p:to>
                                    </p:set>
                                  </p:childTnLst>
                                </p:cTn>
                              </p:par>
                              <p:par>
                                <p:cTn id="45" presetID="1" presetClass="emph" presetSubtype="2" fill="hold" grpId="0" nodeType="withEffect">
                                  <p:stCondLst>
                                    <p:cond delay="0"/>
                                  </p:stCondLst>
                                  <p:childTnLst>
                                    <p:animClr clrSpc="rgb" dir="cw">
                                      <p:cBhvr>
                                        <p:cTn id="46" dur="500" fill="hold"/>
                                        <p:tgtEl>
                                          <p:spTgt spid="39"/>
                                        </p:tgtEl>
                                        <p:attrNameLst>
                                          <p:attrName>fillcolor</p:attrName>
                                        </p:attrNameLst>
                                      </p:cBhvr>
                                      <p:to>
                                        <a:srgbClr val="FFFF00"/>
                                      </p:to>
                                    </p:animClr>
                                    <p:set>
                                      <p:cBhvr>
                                        <p:cTn id="47" dur="500" fill="hold"/>
                                        <p:tgtEl>
                                          <p:spTgt spid="39"/>
                                        </p:tgtEl>
                                        <p:attrNameLst>
                                          <p:attrName>fill.type</p:attrName>
                                        </p:attrNameLst>
                                      </p:cBhvr>
                                      <p:to>
                                        <p:strVal val="solid"/>
                                      </p:to>
                                    </p:set>
                                    <p:set>
                                      <p:cBhvr>
                                        <p:cTn id="48" dur="500" fill="hold"/>
                                        <p:tgtEl>
                                          <p:spTgt spid="39"/>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39"/>
                                        </p:tgtEl>
                                        <p:attrNameLst>
                                          <p:attrName>fillcolor</p:attrName>
                                        </p:attrNameLst>
                                      </p:cBhvr>
                                      <p:to>
                                        <a:srgbClr val="FFFFFF"/>
                                      </p:to>
                                    </p:animClr>
                                    <p:set>
                                      <p:cBhvr>
                                        <p:cTn id="53" dur="500" fill="hold"/>
                                        <p:tgtEl>
                                          <p:spTgt spid="39"/>
                                        </p:tgtEl>
                                        <p:attrNameLst>
                                          <p:attrName>fill.type</p:attrName>
                                        </p:attrNameLst>
                                      </p:cBhvr>
                                      <p:to>
                                        <p:strVal val="solid"/>
                                      </p:to>
                                    </p:set>
                                    <p:set>
                                      <p:cBhvr>
                                        <p:cTn id="54" dur="500" fill="hold"/>
                                        <p:tgtEl>
                                          <p:spTgt spid="39"/>
                                        </p:tgtEl>
                                        <p:attrNameLst>
                                          <p:attrName>fill.on</p:attrName>
                                        </p:attrNameLst>
                                      </p:cBhvr>
                                      <p:to>
                                        <p:strVal val="true"/>
                                      </p:to>
                                    </p:set>
                                  </p:childTnLst>
                                </p:cTn>
                              </p:par>
                              <p:par>
                                <p:cTn id="55" presetID="1" presetClass="emph" presetSubtype="2" fill="hold" grpId="0" nodeType="withEffect">
                                  <p:stCondLst>
                                    <p:cond delay="0"/>
                                  </p:stCondLst>
                                  <p:childTnLst>
                                    <p:animClr clrSpc="rgb" dir="cw">
                                      <p:cBhvr>
                                        <p:cTn id="56" dur="500" fill="hold"/>
                                        <p:tgtEl>
                                          <p:spTgt spid="40"/>
                                        </p:tgtEl>
                                        <p:attrNameLst>
                                          <p:attrName>fillcolor</p:attrName>
                                        </p:attrNameLst>
                                      </p:cBhvr>
                                      <p:to>
                                        <a:srgbClr val="FFFF00"/>
                                      </p:to>
                                    </p:animClr>
                                    <p:set>
                                      <p:cBhvr>
                                        <p:cTn id="57" dur="500" fill="hold"/>
                                        <p:tgtEl>
                                          <p:spTgt spid="40"/>
                                        </p:tgtEl>
                                        <p:attrNameLst>
                                          <p:attrName>fill.type</p:attrName>
                                        </p:attrNameLst>
                                      </p:cBhvr>
                                      <p:to>
                                        <p:strVal val="solid"/>
                                      </p:to>
                                    </p:set>
                                    <p:set>
                                      <p:cBhvr>
                                        <p:cTn id="58" dur="500" fill="hold"/>
                                        <p:tgtEl>
                                          <p:spTgt spid="4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8"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9963" y="1004248"/>
            <a:ext cx="10242550" cy="148590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ysClr val="windowText" lastClr="000000"/>
                </a:solidFill>
                <a:latin typeface="+mj-lt"/>
              </a:rPr>
              <a:t>HTTP APIs</a:t>
            </a:r>
            <a:endParaRPr lang="en-US" sz="2000" b="1" dirty="0">
              <a:solidFill>
                <a:sysClr val="windowText" lastClr="000000"/>
              </a:solidFill>
              <a:latin typeface="+mj-lt"/>
            </a:endParaRPr>
          </a:p>
        </p:txBody>
      </p:sp>
      <p:sp>
        <p:nvSpPr>
          <p:cNvPr id="40" name="Rounded Rectangle 3"/>
          <p:cNvSpPr/>
          <p:nvPr/>
        </p:nvSpPr>
        <p:spPr>
          <a:xfrm>
            <a:off x="948573" y="5581405"/>
            <a:ext cx="10223239" cy="92710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chemeClr val="bg1"/>
                </a:solidFill>
                <a:latin typeface="+mj-lt"/>
              </a:rPr>
              <a:t>Socket APIs</a:t>
            </a:r>
            <a:endParaRPr lang="en-US" sz="2000" b="1" dirty="0">
              <a:solidFill>
                <a:schemeClr val="bg1"/>
              </a:solidFill>
              <a:latin typeface="+mj-lt"/>
            </a:endParaRPr>
          </a:p>
        </p:txBody>
      </p:sp>
      <p:sp>
        <p:nvSpPr>
          <p:cNvPr id="39" name="Rounded Rectangle 3"/>
          <p:cNvSpPr/>
          <p:nvPr/>
        </p:nvSpPr>
        <p:spPr>
          <a:xfrm>
            <a:off x="5388323" y="4330700"/>
            <a:ext cx="5783490" cy="92710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chemeClr val="bg1"/>
                </a:solidFill>
                <a:latin typeface="+mj-lt"/>
              </a:rPr>
              <a:t>Background APIs</a:t>
            </a:r>
            <a:endParaRPr lang="en-US" sz="2000" b="1" dirty="0">
              <a:solidFill>
                <a:schemeClr val="bg1"/>
              </a:solidFill>
              <a:latin typeface="+mj-lt"/>
            </a:endParaRPr>
          </a:p>
        </p:txBody>
      </p:sp>
      <p:sp>
        <p:nvSpPr>
          <p:cNvPr id="8" name="Rectangle 7"/>
          <p:cNvSpPr/>
          <p:nvPr/>
        </p:nvSpPr>
        <p:spPr>
          <a:xfrm>
            <a:off x="5388323" y="2626462"/>
            <a:ext cx="5824189" cy="1501037"/>
          </a:xfrm>
          <a:prstGeom prst="rect">
            <a:avLst/>
          </a:prstGeom>
          <a:solidFill>
            <a:schemeClr val="tx2"/>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ysClr val="windowText" lastClr="000000"/>
                </a:solidFill>
                <a:latin typeface="+mj-lt"/>
              </a:rPr>
              <a:t>Data APIs</a:t>
            </a:r>
            <a:endParaRPr lang="en-US" sz="2000" b="1" dirty="0">
              <a:solidFill>
                <a:sysClr val="windowText" lastClr="000000"/>
              </a:solidFill>
              <a:latin typeface="+mj-lt"/>
            </a:endParaRPr>
          </a:p>
        </p:txBody>
      </p:sp>
      <p:sp>
        <p:nvSpPr>
          <p:cNvPr id="15" name="Rectangle 14"/>
          <p:cNvSpPr/>
          <p:nvPr/>
        </p:nvSpPr>
        <p:spPr bwMode="auto">
          <a:xfrm>
            <a:off x="5560218" y="3083661"/>
            <a:ext cx="1682592"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err="1" smtClean="0">
                <a:gradFill>
                  <a:gsLst>
                    <a:gs pos="0">
                      <a:schemeClr val="tx1"/>
                    </a:gs>
                    <a:gs pos="100000">
                      <a:schemeClr val="tx1"/>
                    </a:gs>
                  </a:gsLst>
                  <a:lin ang="5400000" scaled="0"/>
                </a:gradFill>
                <a:latin typeface="+mj-lt"/>
              </a:rPr>
              <a:t>Json</a:t>
            </a:r>
            <a:endParaRPr lang="en-US" b="1" dirty="0">
              <a:gradFill>
                <a:gsLst>
                  <a:gs pos="0">
                    <a:schemeClr val="tx1"/>
                  </a:gs>
                  <a:gs pos="100000">
                    <a:schemeClr val="tx1"/>
                  </a:gs>
                </a:gsLst>
                <a:lin ang="5400000" scaled="0"/>
              </a:gradFill>
              <a:latin typeface="+mj-lt"/>
            </a:endParaRPr>
          </a:p>
        </p:txBody>
      </p:sp>
      <p:sp>
        <p:nvSpPr>
          <p:cNvPr id="16" name="Rectangle 15"/>
          <p:cNvSpPr/>
          <p:nvPr/>
        </p:nvSpPr>
        <p:spPr bwMode="auto">
          <a:xfrm>
            <a:off x="7462361" y="3083661"/>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XML</a:t>
            </a:r>
          </a:p>
        </p:txBody>
      </p:sp>
      <p:sp>
        <p:nvSpPr>
          <p:cNvPr id="17" name="Rectangle 16"/>
          <p:cNvSpPr/>
          <p:nvPr/>
        </p:nvSpPr>
        <p:spPr bwMode="auto">
          <a:xfrm>
            <a:off x="9371012" y="3083661"/>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Streams</a:t>
            </a:r>
          </a:p>
        </p:txBody>
      </p:sp>
      <p:sp>
        <p:nvSpPr>
          <p:cNvPr id="19" name="Rectangle 18"/>
          <p:cNvSpPr/>
          <p:nvPr/>
        </p:nvSpPr>
        <p:spPr bwMode="auto">
          <a:xfrm>
            <a:off x="5560217" y="3629109"/>
            <a:ext cx="5499895"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err="1" smtClean="0">
                <a:gradFill>
                  <a:gsLst>
                    <a:gs pos="0">
                      <a:schemeClr val="tx1"/>
                    </a:gs>
                    <a:gs pos="100000">
                      <a:schemeClr val="tx1"/>
                    </a:gs>
                  </a:gsLst>
                  <a:lin ang="5400000" scaled="0"/>
                </a:gradFill>
                <a:latin typeface="+mj-lt"/>
              </a:rPr>
              <a:t>DataReader</a:t>
            </a:r>
            <a:r>
              <a:rPr lang="en-US" b="1" dirty="0" smtClean="0">
                <a:gradFill>
                  <a:gsLst>
                    <a:gs pos="0">
                      <a:schemeClr val="tx1"/>
                    </a:gs>
                    <a:gs pos="100000">
                      <a:schemeClr val="tx1"/>
                    </a:gs>
                  </a:gsLst>
                  <a:lin ang="5400000" scaled="0"/>
                </a:gradFill>
                <a:latin typeface="+mj-lt"/>
              </a:rPr>
              <a:t>/</a:t>
            </a:r>
            <a:r>
              <a:rPr lang="en-US" b="1" dirty="0" err="1" smtClean="0">
                <a:gradFill>
                  <a:gsLst>
                    <a:gs pos="0">
                      <a:schemeClr val="tx1"/>
                    </a:gs>
                    <a:gs pos="100000">
                      <a:schemeClr val="tx1"/>
                    </a:gs>
                  </a:gsLst>
                  <a:lin ang="5400000" scaled="0"/>
                </a:gradFill>
                <a:latin typeface="+mj-lt"/>
              </a:rPr>
              <a:t>DataWriter</a:t>
            </a:r>
            <a:endParaRPr lang="en-US" b="1" dirty="0">
              <a:gradFill>
                <a:gsLst>
                  <a:gs pos="0">
                    <a:schemeClr val="tx1"/>
                  </a:gs>
                  <a:gs pos="100000">
                    <a:schemeClr val="tx1"/>
                  </a:gs>
                </a:gsLst>
                <a:lin ang="5400000" scaled="0"/>
              </a:gradFill>
              <a:latin typeface="+mj-lt"/>
            </a:endParaRPr>
          </a:p>
        </p:txBody>
      </p:sp>
      <p:sp>
        <p:nvSpPr>
          <p:cNvPr id="20" name="Rectangle 19"/>
          <p:cNvSpPr/>
          <p:nvPr/>
        </p:nvSpPr>
        <p:spPr bwMode="auto">
          <a:xfrm>
            <a:off x="1265235" y="4743998"/>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Cost</a:t>
            </a:r>
            <a:endParaRPr lang="en-US" b="1" dirty="0">
              <a:gradFill>
                <a:gsLst>
                  <a:gs pos="0">
                    <a:schemeClr val="tx1"/>
                  </a:gs>
                  <a:gs pos="100000">
                    <a:schemeClr val="tx1"/>
                  </a:gs>
                </a:gsLst>
                <a:lin ang="5400000" scaled="0"/>
              </a:gradFill>
              <a:latin typeface="+mj-lt"/>
            </a:endParaRPr>
          </a:p>
        </p:txBody>
      </p:sp>
      <p:sp>
        <p:nvSpPr>
          <p:cNvPr id="4" name="Rounded Rectangle 3"/>
          <p:cNvSpPr/>
          <p:nvPr/>
        </p:nvSpPr>
        <p:spPr>
          <a:xfrm>
            <a:off x="969963" y="4330700"/>
            <a:ext cx="4220844" cy="92710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chemeClr val="bg1"/>
                </a:solidFill>
                <a:latin typeface="+mj-lt"/>
              </a:rPr>
              <a:t>Information APIs</a:t>
            </a:r>
            <a:endParaRPr lang="en-US" sz="2000" b="1" dirty="0">
              <a:solidFill>
                <a:schemeClr val="bg1"/>
              </a:solidFill>
              <a:latin typeface="+mj-lt"/>
            </a:endParaRPr>
          </a:p>
        </p:txBody>
      </p:sp>
      <p:sp>
        <p:nvSpPr>
          <p:cNvPr id="42" name="Rectangle 41"/>
          <p:cNvSpPr/>
          <p:nvPr/>
        </p:nvSpPr>
        <p:spPr bwMode="auto">
          <a:xfrm>
            <a:off x="5560217" y="4744025"/>
            <a:ext cx="1285083"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Download</a:t>
            </a:r>
            <a:endParaRPr lang="en-US" sz="1600" b="1" dirty="0" smtClean="0">
              <a:gradFill>
                <a:gsLst>
                  <a:gs pos="0">
                    <a:schemeClr val="tx1"/>
                  </a:gs>
                  <a:gs pos="100000">
                    <a:schemeClr val="tx1"/>
                  </a:gs>
                </a:gsLst>
                <a:lin ang="5400000" scaled="0"/>
              </a:gradFill>
              <a:latin typeface="+mj-lt"/>
            </a:endParaRPr>
          </a:p>
        </p:txBody>
      </p:sp>
      <p:sp>
        <p:nvSpPr>
          <p:cNvPr id="5" name="Rounded Rectangle 4"/>
          <p:cNvSpPr/>
          <p:nvPr/>
        </p:nvSpPr>
        <p:spPr>
          <a:xfrm>
            <a:off x="969963" y="2632138"/>
            <a:ext cx="4220844" cy="1495361"/>
          </a:xfrm>
          <a:prstGeom prst="rect">
            <a:avLst/>
          </a:prstGeom>
          <a:solidFill>
            <a:schemeClr val="tx2"/>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ysClr val="windowText" lastClr="000000"/>
                </a:solidFill>
                <a:latin typeface="+mj-lt"/>
              </a:rPr>
              <a:t>Web services</a:t>
            </a:r>
            <a:endParaRPr lang="en-US" sz="2000" b="1" dirty="0">
              <a:solidFill>
                <a:sysClr val="windowText" lastClr="000000"/>
              </a:solidFill>
              <a:latin typeface="+mj-lt"/>
            </a:endParaRPr>
          </a:p>
        </p:txBody>
      </p:sp>
      <p:sp>
        <p:nvSpPr>
          <p:cNvPr id="44" name="Rectangle 43"/>
          <p:cNvSpPr/>
          <p:nvPr/>
        </p:nvSpPr>
        <p:spPr bwMode="auto">
          <a:xfrm>
            <a:off x="1139366" y="3142314"/>
            <a:ext cx="1814970"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 </a:t>
            </a:r>
            <a:r>
              <a:rPr lang="en-US" b="1" dirty="0" err="1" smtClean="0">
                <a:gradFill>
                  <a:gsLst>
                    <a:gs pos="0">
                      <a:schemeClr val="tx1"/>
                    </a:gs>
                    <a:gs pos="100000">
                      <a:schemeClr val="tx1"/>
                    </a:gs>
                  </a:gsLst>
                  <a:lin ang="5400000" scaled="0"/>
                </a:gradFill>
                <a:latin typeface="+mj-lt"/>
              </a:rPr>
              <a:t>Skydrive</a:t>
            </a:r>
            <a:endParaRPr lang="en-US" b="1" dirty="0">
              <a:gradFill>
                <a:gsLst>
                  <a:gs pos="0">
                    <a:schemeClr val="tx1"/>
                  </a:gs>
                  <a:gs pos="100000">
                    <a:schemeClr val="tx1"/>
                  </a:gs>
                </a:gsLst>
                <a:lin ang="5400000" scaled="0"/>
              </a:gradFill>
              <a:latin typeface="+mj-lt"/>
            </a:endParaRPr>
          </a:p>
        </p:txBody>
      </p:sp>
      <p:sp>
        <p:nvSpPr>
          <p:cNvPr id="27" name="Rectangle 26"/>
          <p:cNvSpPr/>
          <p:nvPr/>
        </p:nvSpPr>
        <p:spPr bwMode="auto">
          <a:xfrm>
            <a:off x="1139366" y="5973083"/>
            <a:ext cx="1549717"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TCP sockets</a:t>
            </a:r>
          </a:p>
        </p:txBody>
      </p:sp>
      <p:sp>
        <p:nvSpPr>
          <p:cNvPr id="28" name="Rectangle 27"/>
          <p:cNvSpPr/>
          <p:nvPr/>
        </p:nvSpPr>
        <p:spPr bwMode="auto">
          <a:xfrm>
            <a:off x="2854853" y="5973083"/>
            <a:ext cx="1631315"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UDP sockets</a:t>
            </a:r>
          </a:p>
        </p:txBody>
      </p:sp>
      <p:sp>
        <p:nvSpPr>
          <p:cNvPr id="29" name="Rectangle 28"/>
          <p:cNvSpPr/>
          <p:nvPr/>
        </p:nvSpPr>
        <p:spPr bwMode="auto">
          <a:xfrm>
            <a:off x="4651938" y="5973083"/>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SSL sockets</a:t>
            </a:r>
          </a:p>
        </p:txBody>
      </p:sp>
      <p:sp>
        <p:nvSpPr>
          <p:cNvPr id="30" name="Rectangle 29"/>
          <p:cNvSpPr/>
          <p:nvPr/>
        </p:nvSpPr>
        <p:spPr bwMode="auto">
          <a:xfrm>
            <a:off x="6624919" y="5973083"/>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Web Sockets</a:t>
            </a:r>
          </a:p>
        </p:txBody>
      </p:sp>
      <p:sp>
        <p:nvSpPr>
          <p:cNvPr id="33" name="Rectangle 32"/>
          <p:cNvSpPr/>
          <p:nvPr/>
        </p:nvSpPr>
        <p:spPr bwMode="auto">
          <a:xfrm>
            <a:off x="3747651" y="1398613"/>
            <a:ext cx="2259840"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err="1" smtClean="0">
                <a:gradFill>
                  <a:gsLst>
                    <a:gs pos="0">
                      <a:schemeClr val="tx1"/>
                    </a:gs>
                    <a:gs pos="100000">
                      <a:schemeClr val="tx1"/>
                    </a:gs>
                  </a:gsLst>
                  <a:lin ang="5400000" scaled="0"/>
                </a:gradFill>
                <a:latin typeface="+mj-lt"/>
              </a:rPr>
              <a:t>AtomPub</a:t>
            </a:r>
            <a:endParaRPr lang="en-US" b="1" dirty="0" smtClean="0">
              <a:gradFill>
                <a:gsLst>
                  <a:gs pos="0">
                    <a:schemeClr val="tx1"/>
                  </a:gs>
                  <a:gs pos="100000">
                    <a:schemeClr val="tx1"/>
                  </a:gs>
                </a:gsLst>
                <a:lin ang="5400000" scaled="0"/>
              </a:gradFill>
              <a:latin typeface="+mj-lt"/>
            </a:endParaRPr>
          </a:p>
        </p:txBody>
      </p:sp>
      <p:sp>
        <p:nvSpPr>
          <p:cNvPr id="34" name="Rectangle 33"/>
          <p:cNvSpPr/>
          <p:nvPr/>
        </p:nvSpPr>
        <p:spPr bwMode="auto">
          <a:xfrm>
            <a:off x="1112070" y="1398613"/>
            <a:ext cx="2289634"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RSS</a:t>
            </a:r>
          </a:p>
        </p:txBody>
      </p:sp>
      <p:sp>
        <p:nvSpPr>
          <p:cNvPr id="61" name="Rectangle 60"/>
          <p:cNvSpPr/>
          <p:nvPr/>
        </p:nvSpPr>
        <p:spPr bwMode="auto">
          <a:xfrm>
            <a:off x="1139366" y="4687394"/>
            <a:ext cx="2450447"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Network Information</a:t>
            </a:r>
            <a:endParaRPr lang="en-US" b="1" dirty="0">
              <a:gradFill>
                <a:gsLst>
                  <a:gs pos="0">
                    <a:schemeClr val="tx1"/>
                  </a:gs>
                  <a:gs pos="100000">
                    <a:schemeClr val="tx1"/>
                  </a:gs>
                </a:gsLst>
                <a:lin ang="5400000" scaled="0"/>
              </a:gradFill>
              <a:latin typeface="+mj-lt"/>
            </a:endParaRPr>
          </a:p>
        </p:txBody>
      </p:sp>
      <p:sp>
        <p:nvSpPr>
          <p:cNvPr id="63" name="Rectangle 62"/>
          <p:cNvSpPr/>
          <p:nvPr/>
        </p:nvSpPr>
        <p:spPr bwMode="auto">
          <a:xfrm>
            <a:off x="8597900" y="5973083"/>
            <a:ext cx="2462213"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Proximity sockets</a:t>
            </a:r>
          </a:p>
        </p:txBody>
      </p:sp>
      <p:sp>
        <p:nvSpPr>
          <p:cNvPr id="54" name="Rectangle 53"/>
          <p:cNvSpPr/>
          <p:nvPr/>
        </p:nvSpPr>
        <p:spPr bwMode="auto">
          <a:xfrm>
            <a:off x="3258312" y="3142316"/>
            <a:ext cx="1748474"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Live ID</a:t>
            </a:r>
            <a:endParaRPr lang="en-US" b="1" dirty="0">
              <a:gradFill>
                <a:gsLst>
                  <a:gs pos="0">
                    <a:schemeClr val="tx1"/>
                  </a:gs>
                  <a:gs pos="100000">
                    <a:schemeClr val="tx1"/>
                  </a:gs>
                </a:gsLst>
                <a:lin ang="5400000" scaled="0"/>
              </a:gradFill>
              <a:latin typeface="+mj-lt"/>
            </a:endParaRPr>
          </a:p>
        </p:txBody>
      </p:sp>
      <p:sp>
        <p:nvSpPr>
          <p:cNvPr id="57" name="Rectangle 56"/>
          <p:cNvSpPr/>
          <p:nvPr/>
        </p:nvSpPr>
        <p:spPr bwMode="auto">
          <a:xfrm>
            <a:off x="6945741" y="4734964"/>
            <a:ext cx="1165565"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Upload</a:t>
            </a:r>
            <a:endParaRPr lang="en-US" b="1" dirty="0">
              <a:gradFill>
                <a:gsLst>
                  <a:gs pos="0">
                    <a:schemeClr val="tx1"/>
                  </a:gs>
                  <a:gs pos="100000">
                    <a:schemeClr val="tx1"/>
                  </a:gs>
                </a:gsLst>
                <a:lin ang="5400000" scaled="0"/>
              </a:gradFill>
              <a:latin typeface="+mj-lt"/>
            </a:endParaRPr>
          </a:p>
        </p:txBody>
      </p:sp>
      <p:sp>
        <p:nvSpPr>
          <p:cNvPr id="6" name="Title 5"/>
          <p:cNvSpPr>
            <a:spLocks noGrp="1"/>
          </p:cNvSpPr>
          <p:nvPr>
            <p:ph type="title"/>
          </p:nvPr>
        </p:nvSpPr>
        <p:spPr>
          <a:xfrm>
            <a:off x="519112" y="228600"/>
            <a:ext cx="11149013" cy="609398"/>
          </a:xfrm>
        </p:spPr>
        <p:txBody>
          <a:bodyPr/>
          <a:lstStyle/>
          <a:p>
            <a:r>
              <a:rPr lang="en-US" dirty="0"/>
              <a:t>APIs make it simple to build Metro style apps</a:t>
            </a:r>
          </a:p>
        </p:txBody>
      </p:sp>
      <p:sp>
        <p:nvSpPr>
          <p:cNvPr id="50" name="Rectangle 49"/>
          <p:cNvSpPr/>
          <p:nvPr/>
        </p:nvSpPr>
        <p:spPr bwMode="auto">
          <a:xfrm>
            <a:off x="1139366" y="3574785"/>
            <a:ext cx="1814970"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Xbox Live</a:t>
            </a:r>
            <a:endParaRPr lang="en-US" b="1" dirty="0">
              <a:gradFill>
                <a:gsLst>
                  <a:gs pos="0">
                    <a:schemeClr val="tx1"/>
                  </a:gs>
                  <a:gs pos="100000">
                    <a:schemeClr val="tx1"/>
                  </a:gs>
                </a:gsLst>
                <a:lin ang="5400000" scaled="0"/>
              </a:gradFill>
              <a:latin typeface="+mj-lt"/>
            </a:endParaRPr>
          </a:p>
        </p:txBody>
      </p:sp>
      <p:sp>
        <p:nvSpPr>
          <p:cNvPr id="38" name="Rectangle 37"/>
          <p:cNvSpPr/>
          <p:nvPr/>
        </p:nvSpPr>
        <p:spPr bwMode="auto">
          <a:xfrm>
            <a:off x="3248860" y="3574504"/>
            <a:ext cx="1757926"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Azure</a:t>
            </a:r>
            <a:endParaRPr lang="en-US" b="1" dirty="0">
              <a:gradFill>
                <a:gsLst>
                  <a:gs pos="0">
                    <a:schemeClr val="tx1"/>
                  </a:gs>
                  <a:gs pos="100000">
                    <a:schemeClr val="tx1"/>
                  </a:gs>
                </a:gsLst>
                <a:lin ang="5400000" scaled="0"/>
              </a:gradFill>
              <a:latin typeface="+mj-lt"/>
            </a:endParaRPr>
          </a:p>
        </p:txBody>
      </p:sp>
      <p:sp>
        <p:nvSpPr>
          <p:cNvPr id="43" name="Rectangle 42"/>
          <p:cNvSpPr/>
          <p:nvPr/>
        </p:nvSpPr>
        <p:spPr bwMode="auto">
          <a:xfrm>
            <a:off x="8860800" y="1940385"/>
            <a:ext cx="2172017"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Web Services</a:t>
            </a:r>
          </a:p>
        </p:txBody>
      </p:sp>
      <p:sp>
        <p:nvSpPr>
          <p:cNvPr id="45" name="Rectangle 44"/>
          <p:cNvSpPr/>
          <p:nvPr/>
        </p:nvSpPr>
        <p:spPr bwMode="auto">
          <a:xfrm>
            <a:off x="8860800" y="1398613"/>
            <a:ext cx="2172017"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err="1" smtClean="0">
                <a:gradFill>
                  <a:gsLst>
                    <a:gs pos="0">
                      <a:schemeClr val="tx1"/>
                    </a:gs>
                    <a:gs pos="100000">
                      <a:schemeClr val="tx1"/>
                    </a:gs>
                  </a:gsLst>
                  <a:lin ang="5400000" scaled="0"/>
                </a:gradFill>
                <a:latin typeface="+mj-lt"/>
              </a:rPr>
              <a:t>HttpClient</a:t>
            </a:r>
            <a:endParaRPr lang="en-US" b="1" dirty="0" smtClean="0">
              <a:gradFill>
                <a:gsLst>
                  <a:gs pos="0">
                    <a:schemeClr val="tx1"/>
                  </a:gs>
                  <a:gs pos="100000">
                    <a:schemeClr val="tx1"/>
                  </a:gs>
                </a:gsLst>
                <a:lin ang="5400000" scaled="0"/>
              </a:gradFill>
              <a:latin typeface="+mj-lt"/>
            </a:endParaRPr>
          </a:p>
        </p:txBody>
      </p:sp>
      <p:sp>
        <p:nvSpPr>
          <p:cNvPr id="46" name="Rectangle 45"/>
          <p:cNvSpPr/>
          <p:nvPr/>
        </p:nvSpPr>
        <p:spPr bwMode="auto">
          <a:xfrm>
            <a:off x="6361026" y="1940385"/>
            <a:ext cx="2145007"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XHR</a:t>
            </a:r>
          </a:p>
        </p:txBody>
      </p:sp>
      <p:sp>
        <p:nvSpPr>
          <p:cNvPr id="47" name="Rectangle 46"/>
          <p:cNvSpPr/>
          <p:nvPr/>
        </p:nvSpPr>
        <p:spPr bwMode="auto">
          <a:xfrm>
            <a:off x="6353438" y="1398613"/>
            <a:ext cx="2161415"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IXHR</a:t>
            </a:r>
          </a:p>
        </p:txBody>
      </p:sp>
      <p:sp>
        <p:nvSpPr>
          <p:cNvPr id="49" name="Rectangle 48"/>
          <p:cNvSpPr/>
          <p:nvPr/>
        </p:nvSpPr>
        <p:spPr bwMode="auto">
          <a:xfrm>
            <a:off x="3756470" y="1940385"/>
            <a:ext cx="2249790"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WCF</a:t>
            </a:r>
          </a:p>
        </p:txBody>
      </p:sp>
      <p:sp>
        <p:nvSpPr>
          <p:cNvPr id="51" name="Rectangle 50"/>
          <p:cNvSpPr/>
          <p:nvPr/>
        </p:nvSpPr>
        <p:spPr bwMode="auto">
          <a:xfrm>
            <a:off x="1112070" y="1940385"/>
            <a:ext cx="2289634"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Atom</a:t>
            </a:r>
          </a:p>
        </p:txBody>
      </p:sp>
      <p:sp>
        <p:nvSpPr>
          <p:cNvPr id="52" name="Rectangle 51"/>
          <p:cNvSpPr/>
          <p:nvPr/>
        </p:nvSpPr>
        <p:spPr bwMode="auto">
          <a:xfrm>
            <a:off x="8172816" y="4719964"/>
            <a:ext cx="738665"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RTC</a:t>
            </a:r>
            <a:endParaRPr lang="en-US" b="1" dirty="0">
              <a:gradFill>
                <a:gsLst>
                  <a:gs pos="0">
                    <a:schemeClr val="tx1"/>
                  </a:gs>
                  <a:gs pos="100000">
                    <a:schemeClr val="tx1"/>
                  </a:gs>
                </a:gsLst>
                <a:lin ang="5400000" scaled="0"/>
              </a:gradFill>
              <a:latin typeface="+mj-lt"/>
            </a:endParaRPr>
          </a:p>
        </p:txBody>
      </p:sp>
      <p:sp>
        <p:nvSpPr>
          <p:cNvPr id="53" name="Rectangle 52"/>
          <p:cNvSpPr/>
          <p:nvPr/>
        </p:nvSpPr>
        <p:spPr bwMode="auto">
          <a:xfrm>
            <a:off x="9004300" y="4719153"/>
            <a:ext cx="2055812"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Push Notification</a:t>
            </a:r>
            <a:endParaRPr lang="en-US" b="1" dirty="0">
              <a:gradFill>
                <a:gsLst>
                  <a:gs pos="0">
                    <a:schemeClr val="tx1"/>
                  </a:gs>
                  <a:gs pos="100000">
                    <a:schemeClr val="tx1"/>
                  </a:gs>
                </a:gsLst>
                <a:lin ang="5400000" scaled="0"/>
              </a:gradFill>
              <a:latin typeface="+mj-lt"/>
            </a:endParaRPr>
          </a:p>
        </p:txBody>
      </p:sp>
      <p:sp>
        <p:nvSpPr>
          <p:cNvPr id="56" name="Rectangle 55"/>
          <p:cNvSpPr/>
          <p:nvPr/>
        </p:nvSpPr>
        <p:spPr bwMode="auto">
          <a:xfrm>
            <a:off x="3678216" y="4687394"/>
            <a:ext cx="1382100" cy="38747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Cost</a:t>
            </a:r>
            <a:endParaRPr lang="en-US" sz="1600" b="1" dirty="0" smtClean="0">
              <a:gradFill>
                <a:gsLst>
                  <a:gs pos="0">
                    <a:schemeClr val="tx1"/>
                  </a:gs>
                  <a:gs pos="100000">
                    <a:schemeClr val="tx1"/>
                  </a:gs>
                </a:gsLst>
                <a:lin ang="5400000" scaled="0"/>
              </a:gradFill>
              <a:latin typeface="+mj-lt"/>
            </a:endParaRPr>
          </a:p>
        </p:txBody>
      </p:sp>
      <p:sp>
        <p:nvSpPr>
          <p:cNvPr id="2" name="Rectangle 1"/>
          <p:cNvSpPr/>
          <p:nvPr/>
        </p:nvSpPr>
        <p:spPr bwMode="auto">
          <a:xfrm>
            <a:off x="6845300" y="837998"/>
            <a:ext cx="1586830" cy="38378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ysClr val="windowText" lastClr="000000"/>
                </a:solidFill>
              </a:rPr>
              <a:t>Talk #581</a:t>
            </a:r>
          </a:p>
        </p:txBody>
      </p:sp>
      <p:sp>
        <p:nvSpPr>
          <p:cNvPr id="41" name="Rectangle 40"/>
          <p:cNvSpPr/>
          <p:nvPr/>
        </p:nvSpPr>
        <p:spPr bwMode="auto">
          <a:xfrm>
            <a:off x="6845300" y="5389514"/>
            <a:ext cx="1586830" cy="38378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ysClr val="windowText" lastClr="000000"/>
                </a:solidFill>
              </a:rPr>
              <a:t>Talk #580</a:t>
            </a:r>
          </a:p>
        </p:txBody>
      </p:sp>
      <p:sp>
        <p:nvSpPr>
          <p:cNvPr id="48" name="Rectangle 47"/>
          <p:cNvSpPr/>
          <p:nvPr/>
        </p:nvSpPr>
        <p:spPr bwMode="auto">
          <a:xfrm>
            <a:off x="6448592" y="4414005"/>
            <a:ext cx="793415" cy="38378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ysClr val="windowText" lastClr="000000"/>
                </a:solidFill>
              </a:rPr>
              <a:t>#581</a:t>
            </a:r>
          </a:p>
        </p:txBody>
      </p:sp>
      <p:sp>
        <p:nvSpPr>
          <p:cNvPr id="55" name="Rectangle 54"/>
          <p:cNvSpPr/>
          <p:nvPr/>
        </p:nvSpPr>
        <p:spPr bwMode="auto">
          <a:xfrm>
            <a:off x="8945558" y="2490148"/>
            <a:ext cx="1586830" cy="38378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ysClr val="windowText" lastClr="000000"/>
                </a:solidFill>
              </a:rPr>
              <a:t>Talk #580</a:t>
            </a:r>
          </a:p>
        </p:txBody>
      </p:sp>
      <p:sp>
        <p:nvSpPr>
          <p:cNvPr id="58" name="Rectangle 57"/>
          <p:cNvSpPr/>
          <p:nvPr/>
        </p:nvSpPr>
        <p:spPr bwMode="auto">
          <a:xfrm>
            <a:off x="10495106" y="5669226"/>
            <a:ext cx="793415" cy="38378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ysClr val="windowText" lastClr="000000"/>
                </a:solidFill>
              </a:rPr>
              <a:t>#270</a:t>
            </a:r>
          </a:p>
        </p:txBody>
      </p:sp>
      <p:sp>
        <p:nvSpPr>
          <p:cNvPr id="60" name="Rectangle 59"/>
          <p:cNvSpPr/>
          <p:nvPr/>
        </p:nvSpPr>
        <p:spPr bwMode="auto">
          <a:xfrm>
            <a:off x="742658" y="2950423"/>
            <a:ext cx="793415" cy="38378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ysClr val="windowText" lastClr="000000"/>
                </a:solidFill>
              </a:rPr>
              <a:t>#134</a:t>
            </a:r>
          </a:p>
        </p:txBody>
      </p:sp>
      <p:sp>
        <p:nvSpPr>
          <p:cNvPr id="62" name="Rectangle 61"/>
          <p:cNvSpPr/>
          <p:nvPr/>
        </p:nvSpPr>
        <p:spPr bwMode="auto">
          <a:xfrm>
            <a:off x="715362" y="3710864"/>
            <a:ext cx="793415" cy="38378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ysClr val="windowText" lastClr="000000"/>
                </a:solidFill>
              </a:rPr>
              <a:t>#756</a:t>
            </a:r>
          </a:p>
        </p:txBody>
      </p:sp>
      <p:sp>
        <p:nvSpPr>
          <p:cNvPr id="64" name="Rectangle 63"/>
          <p:cNvSpPr/>
          <p:nvPr/>
        </p:nvSpPr>
        <p:spPr bwMode="auto">
          <a:xfrm>
            <a:off x="4425938" y="3719858"/>
            <a:ext cx="962385" cy="34099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ysClr val="windowText" lastClr="000000"/>
                </a:solidFill>
              </a:rPr>
              <a:t>#798, …</a:t>
            </a:r>
          </a:p>
        </p:txBody>
      </p:sp>
      <p:sp>
        <p:nvSpPr>
          <p:cNvPr id="65" name="Rectangle 64"/>
          <p:cNvSpPr/>
          <p:nvPr/>
        </p:nvSpPr>
        <p:spPr bwMode="auto">
          <a:xfrm>
            <a:off x="8210885" y="5005732"/>
            <a:ext cx="793415" cy="38378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ysClr val="windowText" lastClr="000000"/>
                </a:solidFill>
              </a:rPr>
              <a:t>#410</a:t>
            </a:r>
          </a:p>
        </p:txBody>
      </p:sp>
      <p:sp>
        <p:nvSpPr>
          <p:cNvPr id="66" name="Rectangle 65"/>
          <p:cNvSpPr/>
          <p:nvPr/>
        </p:nvSpPr>
        <p:spPr bwMode="auto">
          <a:xfrm>
            <a:off x="6680400" y="6313809"/>
            <a:ext cx="1696245" cy="38378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ysClr val="windowText" lastClr="000000"/>
                </a:solidFill>
              </a:rPr>
              <a:t>#373, 807</a:t>
            </a:r>
          </a:p>
        </p:txBody>
      </p:sp>
      <p:sp>
        <p:nvSpPr>
          <p:cNvPr id="67" name="Rectangle 66"/>
          <p:cNvSpPr/>
          <p:nvPr/>
        </p:nvSpPr>
        <p:spPr bwMode="auto">
          <a:xfrm>
            <a:off x="10074049" y="5005732"/>
            <a:ext cx="793415" cy="38378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ysClr val="windowText" lastClr="000000"/>
                </a:solidFill>
              </a:rPr>
              <a:t>#396</a:t>
            </a:r>
          </a:p>
        </p:txBody>
      </p:sp>
      <p:sp>
        <p:nvSpPr>
          <p:cNvPr id="68" name="Rectangle 67"/>
          <p:cNvSpPr/>
          <p:nvPr/>
        </p:nvSpPr>
        <p:spPr bwMode="auto">
          <a:xfrm>
            <a:off x="4480863" y="2873930"/>
            <a:ext cx="793415" cy="38378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ysClr val="windowText" lastClr="000000"/>
                </a:solidFill>
              </a:rPr>
              <a:t>#784</a:t>
            </a:r>
          </a:p>
        </p:txBody>
      </p:sp>
    </p:spTree>
    <p:extLst>
      <p:ext uri="{BB962C8B-B14F-4D97-AF65-F5344CB8AC3E}">
        <p14:creationId xmlns:p14="http://schemas.microsoft.com/office/powerpoint/2010/main" val="20929880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2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BDB956-1303-4421-8FCE-BCB963A2B88F}"/>
</file>

<file path=customXml/itemProps2.xml><?xml version="1.0" encoding="utf-8"?>
<ds:datastoreItem xmlns:ds="http://schemas.openxmlformats.org/officeDocument/2006/customXml" ds:itemID="{2C78DC18-E11C-48FF-BE94-9EC696D82DA9}"/>
</file>

<file path=customXml/itemProps3.xml><?xml version="1.0" encoding="utf-8"?>
<ds:datastoreItem xmlns:ds="http://schemas.openxmlformats.org/officeDocument/2006/customXml" ds:itemID="{D33C621B-8E37-4DFE-A7CC-AE76A08EC3A3}"/>
</file>

<file path=docProps/app.xml><?xml version="1.0" encoding="utf-8"?>
<Properties xmlns="http://schemas.openxmlformats.org/officeDocument/2006/extended-properties" xmlns:vt="http://schemas.openxmlformats.org/officeDocument/2006/docPropsVTypes">
  <Template>BUILD_Breakout_Template _ SAMPLE for Scott 7.28</Template>
  <TotalTime>9554</TotalTime>
  <Words>2307</Words>
  <Application>Microsoft Office PowerPoint</Application>
  <PresentationFormat>Custom</PresentationFormat>
  <Paragraphs>365</Paragraphs>
  <Slides>41</Slides>
  <Notes>40</Notes>
  <HiddenSlides>0</HiddenSlides>
  <MMClips>0</MMClips>
  <ScaleCrop>false</ScaleCrop>
  <HeadingPairs>
    <vt:vector size="4" baseType="variant">
      <vt:variant>
        <vt:lpstr>Theme</vt:lpstr>
      </vt:variant>
      <vt:variant>
        <vt:i4>8</vt:i4>
      </vt:variant>
      <vt:variant>
        <vt:lpstr>Slide Titles</vt:lpstr>
      </vt:variant>
      <vt:variant>
        <vt:i4>41</vt:i4>
      </vt:variant>
    </vt:vector>
  </HeadingPairs>
  <TitlesOfParts>
    <vt:vector size="49"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2_White with Consolas font for code slides</vt:lpstr>
      <vt:lpstr>Creating connected apps that work on today's networks</vt:lpstr>
      <vt:lpstr>Agenda</vt:lpstr>
      <vt:lpstr>Photo viewer</vt:lpstr>
      <vt:lpstr>PowerPoint Presentation</vt:lpstr>
      <vt:lpstr>We all want to make rich, connected apps  without a lot of coding. </vt:lpstr>
      <vt:lpstr>The Windows 8 Metro style app platform is designed just for that.</vt:lpstr>
      <vt:lpstr>APIs make it simple to build Metro style apps</vt:lpstr>
      <vt:lpstr>APIs make it simple to build Metro style apps</vt:lpstr>
      <vt:lpstr>APIs make it simple to build Metro style apps</vt:lpstr>
      <vt:lpstr>HTTP APIs: Syndicating a News Feed</vt:lpstr>
      <vt:lpstr>Information APIs: Network Change</vt:lpstr>
      <vt:lpstr>Background APIs: BackgroundTransfer</vt:lpstr>
      <vt:lpstr>Sockets APIs: WebSockets</vt:lpstr>
      <vt:lpstr>Data APIs: using DataWriter</vt:lpstr>
      <vt:lpstr>People want to take your app everywhere.</vt:lpstr>
      <vt:lpstr>Work smoothly across networks</vt:lpstr>
      <vt:lpstr>Network change awareness in Photo Viewer</vt:lpstr>
      <vt:lpstr>PowerPoint Presentation</vt:lpstr>
      <vt:lpstr>Users take their apps everywhere!</vt:lpstr>
      <vt:lpstr>Let’s end “bill shock” for users</vt:lpstr>
      <vt:lpstr>Windows 8 exposes network cost information – more visibility means less surprises</vt:lpstr>
      <vt:lpstr>Sample: getting cost information</vt:lpstr>
      <vt:lpstr>Customize your app to network type</vt:lpstr>
      <vt:lpstr>Cost awareness in Photo Viewer</vt:lpstr>
      <vt:lpstr>PowerPoint Presentation</vt:lpstr>
      <vt:lpstr>You want to install your app but have to handle firewalls.</vt:lpstr>
      <vt:lpstr>Windows 8 Metro style apps will install with firewall rules – automatically!</vt:lpstr>
      <vt:lpstr>Capabilities for the apps you want to build</vt:lpstr>
      <vt:lpstr>People want to try new apps.</vt:lpstr>
      <vt:lpstr>But people aren’t confident:  what will this app do?</vt:lpstr>
      <vt:lpstr>Capabilities solve this, too.</vt:lpstr>
      <vt:lpstr>Recap: capabilities make deployment easier, and increase user confidence.</vt:lpstr>
      <vt:lpstr>Network capabilities in Photo Viewer</vt:lpstr>
      <vt:lpstr>PowerPoint Presentation</vt:lpstr>
      <vt:lpstr>Great apps are connected.</vt:lpstr>
      <vt:lpstr>Windows 8 provides a rich platform for enabling great connected experiences</vt:lpstr>
      <vt:lpstr>Related sessions</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PLAT-785T: Creating connected apps that work on today's networks</dc:title>
  <dc:subject>BUILD</dc:subject>
  <dc:creator>Peter Smith</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246</cp:revision>
  <cp:lastPrinted>2011-09-01T19:47:48Z</cp:lastPrinted>
  <dcterms:created xsi:type="dcterms:W3CDTF">2011-08-03T21:25:07Z</dcterms:created>
  <dcterms:modified xsi:type="dcterms:W3CDTF">2011-09-15T16:03:52Z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y fmtid="{D5CDD505-2E9C-101B-9397-08002B2CF9AE}" pid="20" name="Speaker">
    <vt:lpwstr>51</vt:lpwstr>
  </property>
  <property fmtid="{D5CDD505-2E9C-101B-9397-08002B2CF9AE}" pid="21" name="Session ID">
    <vt:lpwstr>785</vt:lpwstr>
  </property>
  <property fmtid="{D5CDD505-2E9C-101B-9397-08002B2CF9AE}" pid="22" name="Track">
    <vt:lpwstr>1</vt:lpwstr>
  </property>
  <property fmtid="{D5CDD505-2E9C-101B-9397-08002B2CF9AE}" pid="23" name="Editing/Review Status">
    <vt:lpwstr>Reviewed</vt:lpwstr>
  </property>
</Properties>
</file>