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heme/themeOverride1.xml" ContentType="application/vnd.openxmlformats-officedocument.themeOverride+xml"/>
  <Override PartName="/ppt/tableStyles.xml" ContentType="application/vnd.openxmlformats-officedocument.presentationml.tableStyles+xml"/>
  <Default Extension="xlsx" ContentType="application/vnd.openxmlformats-officedocument.spreadsheetml.sheet"/>
  <Override PartName="/ppt/notesSlides/notesSlide7.xml" ContentType="application/vnd.openxmlformats-officedocument.presentationml.notesSlide+xml"/>
  <Override PartName="/ppt/charts/chart3.xml" ContentType="application/vnd.openxmlformats-officedocument.drawingml.chart+xml"/>
  <Override PartName="/ppt/slideLayouts/slideLayout87.xml" ContentType="application/vnd.openxmlformats-officedocument.presentationml.slideLayout+xml"/>
  <Default Extension="png" ContentType="image/png"/>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customXml/itemProps2.xml" ContentType="application/vnd.openxmlformats-officedocument.customXmlProperties+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tags/tag5.xml" ContentType="application/vnd.openxmlformats-officedocument.presentationml.tags+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slideLayouts/slideLayout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charts/chart5.xml" ContentType="application/vnd.openxmlformats-officedocument.drawingml.chart+xml"/>
  <Default Extension="wmv" ContentType="video/x-ms-wmv"/>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Default Extension="jpeg" ContentType="image/jpeg"/>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Default Extension="jpg" ContentType="image/jpeg"/>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charts/chart2.xml" ContentType="application/vnd.openxmlformats-officedocument.drawingml.char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ags/tag4.xml" ContentType="application/vnd.openxmlformats-officedocument.presentationml.tags+xml"/>
  <Override PartName="/customXml/itemProps1.xml" ContentType="application/vnd.openxmlformats-officedocument.customXmlProperties+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charts/chart7.xml" ContentType="application/vnd.openxmlformats-officedocument.drawingml.char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tags/tag9.xml" ContentType="application/vnd.openxmlformats-officedocument.presentationml.tags+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ags/tag1.xml" ContentType="application/vnd.openxmlformats-officedocument.presentationml.tags+xml"/>
  <Override PartName="/ppt/theme/themeOverride2.xml" ContentType="application/vnd.openxmlformats-officedocument.themeOverr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tags/tag6.xml" ContentType="application/vnd.openxmlformats-officedocument.presentationml.tags+xml"/>
  <Override PartName="/customXml/itemProps3.xml" ContentType="application/vnd.openxmlformats-officedocument.customXmlProperties+xml"/>
  <Override PartName="/ppt/slideMasters/slideMaster1.xml" ContentType="application/vnd.openxmlformats-officedocument.presentationml.slideMaster+xml"/>
  <Override PartName="/ppt/theme/theme3.xml" ContentType="application/vnd.openxmlformats-officedocument.theme+xml"/>
  <Override PartName="/ppt/slideLayouts/slideLayout55.xml" ContentType="application/vnd.openxmlformats-officedocument.presentationml.slideLayout+xml"/>
  <Default Extension="rels" ContentType="application/vnd.openxmlformats-package.relationships+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 id="2147483718" r:id="rId2"/>
    <p:sldMasterId id="2147483733" r:id="rId3"/>
    <p:sldMasterId id="2147483754" r:id="rId4"/>
    <p:sldMasterId id="2147483774" r:id="rId5"/>
    <p:sldMasterId id="2147483776" r:id="rId6"/>
    <p:sldMasterId id="2147483788" r:id="rId7"/>
  </p:sldMasterIdLst>
  <p:notesMasterIdLst>
    <p:notesMasterId r:id="rId48"/>
  </p:notesMasterIdLst>
  <p:handoutMasterIdLst>
    <p:handoutMasterId r:id="rId49"/>
  </p:handoutMasterIdLst>
  <p:sldIdLst>
    <p:sldId id="430" r:id="rId8"/>
    <p:sldId id="547" r:id="rId9"/>
    <p:sldId id="514" r:id="rId10"/>
    <p:sldId id="515" r:id="rId11"/>
    <p:sldId id="516" r:id="rId12"/>
    <p:sldId id="517" r:id="rId13"/>
    <p:sldId id="550" r:id="rId14"/>
    <p:sldId id="518" r:id="rId15"/>
    <p:sldId id="519" r:id="rId16"/>
    <p:sldId id="520" r:id="rId17"/>
    <p:sldId id="521" r:id="rId18"/>
    <p:sldId id="522" r:id="rId19"/>
    <p:sldId id="523" r:id="rId20"/>
    <p:sldId id="524" r:id="rId21"/>
    <p:sldId id="551" r:id="rId22"/>
    <p:sldId id="525" r:id="rId23"/>
    <p:sldId id="526" r:id="rId24"/>
    <p:sldId id="527" r:id="rId25"/>
    <p:sldId id="528" r:id="rId26"/>
    <p:sldId id="529" r:id="rId27"/>
    <p:sldId id="552" r:id="rId28"/>
    <p:sldId id="530" r:id="rId29"/>
    <p:sldId id="531" r:id="rId30"/>
    <p:sldId id="532" r:id="rId31"/>
    <p:sldId id="553" r:id="rId32"/>
    <p:sldId id="533" r:id="rId33"/>
    <p:sldId id="534" r:id="rId34"/>
    <p:sldId id="535" r:id="rId35"/>
    <p:sldId id="536" r:id="rId36"/>
    <p:sldId id="537" r:id="rId37"/>
    <p:sldId id="548" r:id="rId38"/>
    <p:sldId id="539" r:id="rId39"/>
    <p:sldId id="540" r:id="rId40"/>
    <p:sldId id="541" r:id="rId41"/>
    <p:sldId id="542" r:id="rId42"/>
    <p:sldId id="549" r:id="rId43"/>
    <p:sldId id="543" r:id="rId44"/>
    <p:sldId id="554" r:id="rId45"/>
    <p:sldId id="544" r:id="rId46"/>
    <p:sldId id="555" r:id="rId47"/>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57B"/>
    <a:srgbClr val="EF4423"/>
    <a:srgbClr val="65BC46"/>
    <a:srgbClr val="FFFFFF"/>
    <a:srgbClr val="457EC1"/>
    <a:srgbClr val="000000"/>
    <a:srgbClr val="292929"/>
    <a:srgbClr val="333333"/>
    <a:srgbClr val="F6AE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3684" autoAdjust="0"/>
    <p:restoredTop sz="95122" autoAdjust="0"/>
  </p:normalViewPr>
  <p:slideViewPr>
    <p:cSldViewPr snapToGrid="0" snapToObjects="1">
      <p:cViewPr varScale="1">
        <p:scale>
          <a:sx n="110" d="100"/>
          <a:sy n="110" d="100"/>
        </p:scale>
        <p:origin x="-738" y="-78"/>
      </p:cViewPr>
      <p:guideLst>
        <p:guide orient="horz" pos="144"/>
        <p:guide orient="horz" pos="1200"/>
        <p:guide orient="horz" pos="2173"/>
        <p:guide orient="horz" pos="4176"/>
        <p:guide orient="horz" pos="1488"/>
        <p:guide orient="horz" pos="454"/>
        <p:guide pos="3840"/>
        <p:guide pos="327"/>
        <p:guide pos="1190"/>
        <p:guide pos="7350"/>
        <p:guide pos="7063"/>
        <p:guide pos="611"/>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80" d="100"/>
          <a:sy n="80" d="100"/>
        </p:scale>
        <p:origin x="-2922"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55" Type="http://schemas.openxmlformats.org/officeDocument/2006/relationships/customXml" Target="../customXml/item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56" Type="http://schemas.openxmlformats.org/officeDocument/2006/relationships/customXml" Target="../customXml/item3.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kevchin\Documents\feb-toshiba\windows\LowLatency-Benchmarking\Phil-report-xls.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oleObject" Target="file:///C:\Users\ishfaq.NTDEV\Desktop\BUILD%20Data.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ishfaq.NTDEV\Desktop\BUILD%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8.6047637087404427E-2"/>
          <c:y val="0.14274005518392946"/>
          <c:w val="0.63900607818759492"/>
          <c:h val="0.6851347017318794"/>
        </c:manualLayout>
      </c:layout>
      <c:barChart>
        <c:barDir val="col"/>
        <c:grouping val="clustered"/>
        <c:varyColors val="0"/>
        <c:ser>
          <c:idx val="0"/>
          <c:order val="0"/>
          <c:tx>
            <c:strRef>
              <c:f>Sheet1!$B$1</c:f>
              <c:strCache>
                <c:ptCount val="1"/>
                <c:pt idx="0">
                  <c:v>80 LPs</c:v>
                </c:pt>
              </c:strCache>
            </c:strRef>
          </c:tx>
          <c:spPr>
            <a:gradFill rotWithShape="1">
              <a:gsLst>
                <a:gs pos="0">
                  <a:schemeClr val="accent2">
                    <a:shade val="15000"/>
                    <a:satMod val="180000"/>
                  </a:schemeClr>
                </a:gs>
                <a:gs pos="50000">
                  <a:schemeClr val="accent2">
                    <a:shade val="45000"/>
                    <a:satMod val="170000"/>
                  </a:schemeClr>
                </a:gs>
                <a:gs pos="70000">
                  <a:schemeClr val="accent2">
                    <a:tint val="99000"/>
                    <a:shade val="65000"/>
                    <a:satMod val="155000"/>
                  </a:schemeClr>
                </a:gs>
                <a:gs pos="100000">
                  <a:schemeClr val="accent2">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2">
                  <a:satMod val="300000"/>
                </a:schemeClr>
              </a:contourClr>
            </a:sp3d>
          </c:spPr>
          <c:invertIfNegative val="0"/>
          <c:trendline>
            <c:trendlineType val="linear"/>
            <c:dispRSqr val="0"/>
            <c:dispEq val="0"/>
          </c:trendline>
          <c:cat>
            <c:numRef>
              <c:f>Sheet1!$A$2</c:f>
              <c:numCache>
                <c:formatCode>General</c:formatCode>
                <c:ptCount val="1"/>
              </c:numCache>
            </c:numRef>
          </c:cat>
          <c:val>
            <c:numRef>
              <c:f>Sheet1!$B$2</c:f>
              <c:numCache>
                <c:formatCode>General</c:formatCode>
                <c:ptCount val="1"/>
                <c:pt idx="0">
                  <c:v>235</c:v>
                </c:pt>
              </c:numCache>
            </c:numRef>
          </c:val>
        </c:ser>
        <c:ser>
          <c:idx val="1"/>
          <c:order val="1"/>
          <c:tx>
            <c:strRef>
              <c:f>Sheet1!$C$1</c:f>
              <c:strCache>
                <c:ptCount val="1"/>
                <c:pt idx="0">
                  <c:v>160 LPs</c:v>
                </c:pt>
              </c:strCache>
            </c:strRef>
          </c:tx>
          <c:spPr>
            <a:gradFill rotWithShape="1">
              <a:gsLst>
                <a:gs pos="0">
                  <a:schemeClr val="accent1">
                    <a:shade val="15000"/>
                    <a:satMod val="180000"/>
                  </a:schemeClr>
                </a:gs>
                <a:gs pos="50000">
                  <a:schemeClr val="accent1">
                    <a:shade val="45000"/>
                    <a:satMod val="170000"/>
                  </a:schemeClr>
                </a:gs>
                <a:gs pos="70000">
                  <a:schemeClr val="accent1">
                    <a:tint val="99000"/>
                    <a:shade val="65000"/>
                    <a:satMod val="155000"/>
                  </a:schemeClr>
                </a:gs>
                <a:gs pos="100000">
                  <a:schemeClr val="accent1">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satMod val="300000"/>
                </a:schemeClr>
              </a:contourClr>
            </a:sp3d>
          </c:spPr>
          <c:invertIfNegative val="0"/>
          <c:cat>
            <c:numRef>
              <c:f>Sheet1!$A$2</c:f>
              <c:numCache>
                <c:formatCode>General</c:formatCode>
                <c:ptCount val="1"/>
              </c:numCache>
            </c:numRef>
          </c:cat>
          <c:val>
            <c:numRef>
              <c:f>Sheet1!$C$2</c:f>
              <c:numCache>
                <c:formatCode>General</c:formatCode>
                <c:ptCount val="1"/>
                <c:pt idx="0">
                  <c:v>424</c:v>
                </c:pt>
              </c:numCache>
            </c:numRef>
          </c:val>
        </c:ser>
        <c:dLbls>
          <c:showLegendKey val="0"/>
          <c:showVal val="0"/>
          <c:showCatName val="0"/>
          <c:showSerName val="0"/>
          <c:showPercent val="0"/>
          <c:showBubbleSize val="0"/>
        </c:dLbls>
        <c:gapWidth val="150"/>
        <c:axId val="77354880"/>
        <c:axId val="77356416"/>
      </c:barChart>
      <c:catAx>
        <c:axId val="77354880"/>
        <c:scaling>
          <c:orientation val="minMax"/>
        </c:scaling>
        <c:delete val="0"/>
        <c:axPos val="b"/>
        <c:numFmt formatCode="General" sourceLinked="1"/>
        <c:majorTickMark val="none"/>
        <c:minorTickMark val="none"/>
        <c:tickLblPos val="nextTo"/>
        <c:crossAx val="77356416"/>
        <c:crosses val="autoZero"/>
        <c:auto val="1"/>
        <c:lblAlgn val="ctr"/>
        <c:lblOffset val="100"/>
        <c:noMultiLvlLbl val="0"/>
      </c:catAx>
      <c:valAx>
        <c:axId val="77356416"/>
        <c:scaling>
          <c:orientation val="minMax"/>
          <c:max val="450"/>
          <c:min val="0"/>
        </c:scaling>
        <c:delete val="1"/>
        <c:axPos val="l"/>
        <c:majorGridlines/>
        <c:numFmt formatCode="General" sourceLinked="1"/>
        <c:majorTickMark val="none"/>
        <c:minorTickMark val="none"/>
        <c:tickLblPos val="nextTo"/>
        <c:crossAx val="77354880"/>
        <c:crosses val="autoZero"/>
        <c:crossBetween val="between"/>
      </c:valAx>
    </c:plotArea>
    <c:plotVisOnly val="1"/>
    <c:dispBlanksAs val="gap"/>
    <c:showDLblsOverMax val="0"/>
  </c:chart>
  <c:txPr>
    <a:bodyPr/>
    <a:lstStyle/>
    <a:p>
      <a:pPr>
        <a:defRPr sz="1800"/>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2627818974084551"/>
          <c:y val="0.13812048720257786"/>
          <c:w val="0.68871378334989675"/>
          <c:h val="0.67590148676749129"/>
        </c:manualLayout>
      </c:layout>
      <c:barChart>
        <c:barDir val="col"/>
        <c:grouping val="clustered"/>
        <c:varyColors val="0"/>
        <c:ser>
          <c:idx val="0"/>
          <c:order val="0"/>
          <c:tx>
            <c:strRef>
              <c:f>Sheet1!$B$1</c:f>
              <c:strCache>
                <c:ptCount val="1"/>
                <c:pt idx="0">
                  <c:v>8 VPs</c:v>
                </c:pt>
              </c:strCache>
            </c:strRef>
          </c:tx>
          <c:spPr>
            <a:gradFill rotWithShape="1">
              <a:gsLst>
                <a:gs pos="0">
                  <a:schemeClr val="accent2">
                    <a:shade val="15000"/>
                    <a:satMod val="180000"/>
                  </a:schemeClr>
                </a:gs>
                <a:gs pos="50000">
                  <a:schemeClr val="accent2">
                    <a:shade val="45000"/>
                    <a:satMod val="170000"/>
                  </a:schemeClr>
                </a:gs>
                <a:gs pos="70000">
                  <a:schemeClr val="accent2">
                    <a:tint val="99000"/>
                    <a:shade val="65000"/>
                    <a:satMod val="155000"/>
                  </a:schemeClr>
                </a:gs>
                <a:gs pos="100000">
                  <a:schemeClr val="accent2">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2">
                  <a:satMod val="300000"/>
                </a:schemeClr>
              </a:contourClr>
            </a:sp3d>
          </c:spPr>
          <c:invertIfNegative val="0"/>
          <c:trendline>
            <c:trendlineType val="linear"/>
            <c:dispRSqr val="0"/>
            <c:dispEq val="0"/>
          </c:trendline>
          <c:cat>
            <c:numRef>
              <c:f>Sheet1!$A$2</c:f>
              <c:numCache>
                <c:formatCode>General</c:formatCode>
                <c:ptCount val="1"/>
              </c:numCache>
            </c:numRef>
          </c:cat>
          <c:val>
            <c:numRef>
              <c:f>Sheet1!$B$2</c:f>
              <c:numCache>
                <c:formatCode>General</c:formatCode>
                <c:ptCount val="1"/>
                <c:pt idx="0">
                  <c:v>143</c:v>
                </c:pt>
              </c:numCache>
            </c:numRef>
          </c:val>
        </c:ser>
        <c:ser>
          <c:idx val="1"/>
          <c:order val="1"/>
          <c:tx>
            <c:strRef>
              <c:f>Sheet1!$C$1</c:f>
              <c:strCache>
                <c:ptCount val="1"/>
                <c:pt idx="0">
                  <c:v>16 VPs</c:v>
                </c:pt>
              </c:strCache>
            </c:strRef>
          </c:tx>
          <c:spPr>
            <a:gradFill rotWithShape="1">
              <a:gsLst>
                <a:gs pos="0">
                  <a:schemeClr val="accent1">
                    <a:shade val="15000"/>
                    <a:satMod val="180000"/>
                  </a:schemeClr>
                </a:gs>
                <a:gs pos="50000">
                  <a:schemeClr val="accent1">
                    <a:shade val="45000"/>
                    <a:satMod val="170000"/>
                  </a:schemeClr>
                </a:gs>
                <a:gs pos="70000">
                  <a:schemeClr val="accent1">
                    <a:tint val="99000"/>
                    <a:shade val="65000"/>
                    <a:satMod val="155000"/>
                  </a:schemeClr>
                </a:gs>
                <a:gs pos="100000">
                  <a:schemeClr val="accent1">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satMod val="300000"/>
                </a:schemeClr>
              </a:contourClr>
            </a:sp3d>
          </c:spPr>
          <c:invertIfNegative val="0"/>
          <c:cat>
            <c:numRef>
              <c:f>Sheet1!$A$2</c:f>
              <c:numCache>
                <c:formatCode>General</c:formatCode>
                <c:ptCount val="1"/>
              </c:numCache>
            </c:numRef>
          </c:cat>
          <c:val>
            <c:numRef>
              <c:f>Sheet1!$C$2</c:f>
              <c:numCache>
                <c:formatCode>General</c:formatCode>
                <c:ptCount val="1"/>
                <c:pt idx="0">
                  <c:v>275</c:v>
                </c:pt>
              </c:numCache>
            </c:numRef>
          </c:val>
        </c:ser>
        <c:ser>
          <c:idx val="2"/>
          <c:order val="2"/>
          <c:tx>
            <c:strRef>
              <c:f>Sheet1!$D$1</c:f>
              <c:strCache>
                <c:ptCount val="1"/>
                <c:pt idx="0">
                  <c:v>32 VPS</c:v>
                </c:pt>
              </c:strCache>
            </c:strRef>
          </c:tx>
          <c:invertIfNegative val="0"/>
          <c:cat>
            <c:numRef>
              <c:f>Sheet1!$A$2</c:f>
              <c:numCache>
                <c:formatCode>General</c:formatCode>
                <c:ptCount val="1"/>
              </c:numCache>
            </c:numRef>
          </c:cat>
          <c:val>
            <c:numRef>
              <c:f>Sheet1!$D$2</c:f>
              <c:numCache>
                <c:formatCode>General</c:formatCode>
                <c:ptCount val="1"/>
                <c:pt idx="0">
                  <c:v>474</c:v>
                </c:pt>
              </c:numCache>
            </c:numRef>
          </c:val>
        </c:ser>
        <c:dLbls>
          <c:showLegendKey val="0"/>
          <c:showVal val="0"/>
          <c:showCatName val="0"/>
          <c:showSerName val="0"/>
          <c:showPercent val="0"/>
          <c:showBubbleSize val="0"/>
        </c:dLbls>
        <c:gapWidth val="150"/>
        <c:axId val="77846784"/>
        <c:axId val="83808256"/>
      </c:barChart>
      <c:catAx>
        <c:axId val="77846784"/>
        <c:scaling>
          <c:orientation val="minMax"/>
        </c:scaling>
        <c:delete val="0"/>
        <c:axPos val="b"/>
        <c:numFmt formatCode="General" sourceLinked="1"/>
        <c:majorTickMark val="none"/>
        <c:minorTickMark val="none"/>
        <c:tickLblPos val="nextTo"/>
        <c:crossAx val="83808256"/>
        <c:crosses val="autoZero"/>
        <c:auto val="1"/>
        <c:lblAlgn val="ctr"/>
        <c:lblOffset val="100"/>
        <c:noMultiLvlLbl val="0"/>
      </c:catAx>
      <c:valAx>
        <c:axId val="83808256"/>
        <c:scaling>
          <c:orientation val="minMax"/>
          <c:max val="500"/>
          <c:min val="0"/>
        </c:scaling>
        <c:delete val="1"/>
        <c:axPos val="l"/>
        <c:majorGridlines/>
        <c:numFmt formatCode="General" sourceLinked="1"/>
        <c:majorTickMark val="none"/>
        <c:minorTickMark val="none"/>
        <c:tickLblPos val="nextTo"/>
        <c:crossAx val="77846784"/>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layout>
        <c:manualLayout>
          <c:xMode val="edge"/>
          <c:yMode val="edge"/>
          <c:x val="0.75993462251512434"/>
          <c:y val="6.0606046145061765E-2"/>
        </c:manualLayout>
      </c:layout>
      <c:overlay val="0"/>
    </c:title>
    <c:autoTitleDeleted val="0"/>
    <c:plotArea>
      <c:layout>
        <c:manualLayout>
          <c:layoutTarget val="inner"/>
          <c:xMode val="edge"/>
          <c:yMode val="edge"/>
          <c:x val="8.2879775209561274E-2"/>
          <c:y val="3.3643991017897633E-2"/>
          <c:w val="0.67626472554962969"/>
          <c:h val="0.83830545494978392"/>
        </c:manualLayout>
      </c:layout>
      <c:scatterChart>
        <c:scatterStyle val="lineMarker"/>
        <c:varyColors val="0"/>
        <c:ser>
          <c:idx val="0"/>
          <c:order val="0"/>
          <c:tx>
            <c:strRef>
              <c:f>Sheet4!$L$4</c:f>
              <c:strCache>
                <c:ptCount val="1"/>
                <c:pt idx="0">
                  <c:v>RIO</c:v>
                </c:pt>
              </c:strCache>
            </c:strRef>
          </c:tx>
          <c:spPr>
            <a:ln w="44450">
              <a:solidFill>
                <a:srgbClr val="FFFF00"/>
              </a:solidFill>
            </a:ln>
          </c:spPr>
          <c:marker>
            <c:symbol val="none"/>
          </c:marker>
          <c:xVal>
            <c:numRef>
              <c:f>Sheet4!$K$5:$K$49</c:f>
              <c:numCache>
                <c:formatCode>General</c:formatCode>
                <c:ptCount val="45"/>
                <c:pt idx="0">
                  <c:v>100000</c:v>
                </c:pt>
                <c:pt idx="1">
                  <c:v>150000</c:v>
                </c:pt>
                <c:pt idx="2">
                  <c:v>200000</c:v>
                </c:pt>
                <c:pt idx="3">
                  <c:v>250000</c:v>
                </c:pt>
                <c:pt idx="4">
                  <c:v>300000</c:v>
                </c:pt>
                <c:pt idx="5">
                  <c:v>350000</c:v>
                </c:pt>
                <c:pt idx="6">
                  <c:v>400000</c:v>
                </c:pt>
                <c:pt idx="7">
                  <c:v>450000</c:v>
                </c:pt>
                <c:pt idx="8">
                  <c:v>500000</c:v>
                </c:pt>
                <c:pt idx="9">
                  <c:v>600000</c:v>
                </c:pt>
                <c:pt idx="10">
                  <c:v>700000</c:v>
                </c:pt>
                <c:pt idx="11">
                  <c:v>800000</c:v>
                </c:pt>
                <c:pt idx="12">
                  <c:v>900000</c:v>
                </c:pt>
                <c:pt idx="13">
                  <c:v>1000000</c:v>
                </c:pt>
                <c:pt idx="14">
                  <c:v>1100000</c:v>
                </c:pt>
                <c:pt idx="15">
                  <c:v>1200000</c:v>
                </c:pt>
                <c:pt idx="16">
                  <c:v>1300000</c:v>
                </c:pt>
                <c:pt idx="17">
                  <c:v>1400000</c:v>
                </c:pt>
                <c:pt idx="18">
                  <c:v>1500000</c:v>
                </c:pt>
                <c:pt idx="19">
                  <c:v>1600000</c:v>
                </c:pt>
                <c:pt idx="20">
                  <c:v>1700000</c:v>
                </c:pt>
                <c:pt idx="21">
                  <c:v>1800000</c:v>
                </c:pt>
                <c:pt idx="22">
                  <c:v>1900000</c:v>
                </c:pt>
                <c:pt idx="23">
                  <c:v>2000000</c:v>
                </c:pt>
                <c:pt idx="24">
                  <c:v>2200000</c:v>
                </c:pt>
                <c:pt idx="25">
                  <c:v>2400000</c:v>
                </c:pt>
                <c:pt idx="26">
                  <c:v>2600000</c:v>
                </c:pt>
                <c:pt idx="27">
                  <c:v>2800000</c:v>
                </c:pt>
                <c:pt idx="28">
                  <c:v>3000000</c:v>
                </c:pt>
                <c:pt idx="29">
                  <c:v>3400000</c:v>
                </c:pt>
                <c:pt idx="30">
                  <c:v>3600000</c:v>
                </c:pt>
                <c:pt idx="31">
                  <c:v>3800000</c:v>
                </c:pt>
                <c:pt idx="32">
                  <c:v>4000000</c:v>
                </c:pt>
                <c:pt idx="33">
                  <c:v>4200000</c:v>
                </c:pt>
                <c:pt idx="34">
                  <c:v>4400000</c:v>
                </c:pt>
                <c:pt idx="35">
                  <c:v>4600000</c:v>
                </c:pt>
                <c:pt idx="36">
                  <c:v>4800000</c:v>
                </c:pt>
                <c:pt idx="37">
                  <c:v>5000000</c:v>
                </c:pt>
                <c:pt idx="38">
                  <c:v>5200000</c:v>
                </c:pt>
                <c:pt idx="39">
                  <c:v>5400000</c:v>
                </c:pt>
                <c:pt idx="40">
                  <c:v>5600000</c:v>
                </c:pt>
                <c:pt idx="41">
                  <c:v>5800000</c:v>
                </c:pt>
                <c:pt idx="42">
                  <c:v>6000000</c:v>
                </c:pt>
                <c:pt idx="43">
                  <c:v>6200000</c:v>
                </c:pt>
                <c:pt idx="44">
                  <c:v>6400000</c:v>
                </c:pt>
              </c:numCache>
            </c:numRef>
          </c:xVal>
          <c:yVal>
            <c:numRef>
              <c:f>Sheet4!$L$5:$L$49</c:f>
              <c:numCache>
                <c:formatCode>General</c:formatCode>
                <c:ptCount val="45"/>
                <c:pt idx="0">
                  <c:v>100107.1573714448</c:v>
                </c:pt>
                <c:pt idx="1">
                  <c:v>150103.68868041245</c:v>
                </c:pt>
                <c:pt idx="2">
                  <c:v>200141.89475417748</c:v>
                </c:pt>
                <c:pt idx="3">
                  <c:v>250260.18144062854</c:v>
                </c:pt>
                <c:pt idx="4">
                  <c:v>300214.36989297206</c:v>
                </c:pt>
                <c:pt idx="5">
                  <c:v>350308.58725920063</c:v>
                </c:pt>
                <c:pt idx="6">
                  <c:v>400025.77353716642</c:v>
                </c:pt>
                <c:pt idx="7">
                  <c:v>450097.57908516238</c:v>
                </c:pt>
                <c:pt idx="8">
                  <c:v>500506.40724470688</c:v>
                </c:pt>
                <c:pt idx="9">
                  <c:v>600426.51400886639</c:v>
                </c:pt>
                <c:pt idx="10">
                  <c:v>699847.76275996724</c:v>
                </c:pt>
                <c:pt idx="11">
                  <c:v>800078.05644477741</c:v>
                </c:pt>
                <c:pt idx="12">
                  <c:v>899224.52447495167</c:v>
                </c:pt>
                <c:pt idx="13">
                  <c:v>999449.15066010668</c:v>
                </c:pt>
                <c:pt idx="14">
                  <c:v>1100094.6208320707</c:v>
                </c:pt>
                <c:pt idx="15">
                  <c:v>1198569.4878931821</c:v>
                </c:pt>
                <c:pt idx="16">
                  <c:v>1298044.8880910794</c:v>
                </c:pt>
                <c:pt idx="17">
                  <c:v>1397446.7885977323</c:v>
                </c:pt>
                <c:pt idx="18">
                  <c:v>1496767.5860381608</c:v>
                </c:pt>
                <c:pt idx="19">
                  <c:v>1596040.3991184577</c:v>
                </c:pt>
                <c:pt idx="20">
                  <c:v>1700123.3327174601</c:v>
                </c:pt>
                <c:pt idx="21">
                  <c:v>1797816.326507045</c:v>
                </c:pt>
                <c:pt idx="22">
                  <c:v>1895881.7583473714</c:v>
                </c:pt>
                <c:pt idx="23">
                  <c:v>1992485.477413699</c:v>
                </c:pt>
                <c:pt idx="24">
                  <c:v>2200149.5255701197</c:v>
                </c:pt>
                <c:pt idx="25">
                  <c:v>2390994.8752151784</c:v>
                </c:pt>
                <c:pt idx="26">
                  <c:v>2590234.2202377799</c:v>
                </c:pt>
                <c:pt idx="27">
                  <c:v>2793086.1351485969</c:v>
                </c:pt>
                <c:pt idx="28">
                  <c:v>2988726.6094865259</c:v>
                </c:pt>
                <c:pt idx="29">
                  <c:v>3400121.8044418041</c:v>
                </c:pt>
                <c:pt idx="30">
                  <c:v>3595535.089587803</c:v>
                </c:pt>
                <c:pt idx="31">
                  <c:v>3771203.1376837026</c:v>
                </c:pt>
                <c:pt idx="32">
                  <c:v>3984712.7634281656</c:v>
                </c:pt>
                <c:pt idx="33">
                  <c:v>4170801.1503065797</c:v>
                </c:pt>
                <c:pt idx="34">
                  <c:v>4400335.7342648534</c:v>
                </c:pt>
                <c:pt idx="35">
                  <c:v>4599795.0508925114</c:v>
                </c:pt>
                <c:pt idx="36">
                  <c:v>4781646.5529505685</c:v>
                </c:pt>
                <c:pt idx="37">
                  <c:v>4965487.8597507384</c:v>
                </c:pt>
                <c:pt idx="38">
                  <c:v>5179843.9513788624</c:v>
                </c:pt>
                <c:pt idx="39">
                  <c:v>5393564.5738818422</c:v>
                </c:pt>
                <c:pt idx="40">
                  <c:v>5586133.1395520512</c:v>
                </c:pt>
                <c:pt idx="41">
                  <c:v>5599354.4923181143</c:v>
                </c:pt>
                <c:pt idx="42">
                  <c:v>5573616.7201901823</c:v>
                </c:pt>
                <c:pt idx="43">
                  <c:v>5592352.7158989748</c:v>
                </c:pt>
                <c:pt idx="44">
                  <c:v>5585824.8246367453</c:v>
                </c:pt>
              </c:numCache>
            </c:numRef>
          </c:yVal>
          <c:smooth val="0"/>
        </c:ser>
        <c:dLbls>
          <c:showLegendKey val="0"/>
          <c:showVal val="0"/>
          <c:showCatName val="0"/>
          <c:showSerName val="0"/>
          <c:showPercent val="0"/>
          <c:showBubbleSize val="0"/>
        </c:dLbls>
        <c:axId val="119695232"/>
        <c:axId val="119948032"/>
      </c:scatterChart>
      <c:valAx>
        <c:axId val="119695232"/>
        <c:scaling>
          <c:orientation val="minMax"/>
          <c:max val="6400000"/>
          <c:min val="0"/>
        </c:scaling>
        <c:delete val="0"/>
        <c:axPos val="b"/>
        <c:title>
          <c:tx>
            <c:rich>
              <a:bodyPr/>
              <a:lstStyle/>
              <a:p>
                <a:pPr>
                  <a:defRPr sz="1400" baseline="0"/>
                </a:pPr>
                <a:r>
                  <a:rPr lang="en-US" sz="1800" baseline="0" dirty="0"/>
                  <a:t>Sent </a:t>
                </a:r>
                <a:r>
                  <a:rPr lang="en-US" sz="1800" baseline="0" dirty="0" smtClean="0"/>
                  <a:t>messages/s </a:t>
                </a:r>
                <a:r>
                  <a:rPr lang="en-US" sz="1800" baseline="0" dirty="0"/>
                  <a:t>(millions)</a:t>
                </a:r>
              </a:p>
            </c:rich>
          </c:tx>
          <c:layout/>
          <c:overlay val="0"/>
        </c:title>
        <c:numFmt formatCode="General" sourceLinked="1"/>
        <c:majorTickMark val="out"/>
        <c:minorTickMark val="none"/>
        <c:tickLblPos val="nextTo"/>
        <c:crossAx val="119948032"/>
        <c:crosses val="autoZero"/>
        <c:crossBetween val="midCat"/>
        <c:dispUnits>
          <c:builtInUnit val="millions"/>
        </c:dispUnits>
      </c:valAx>
      <c:valAx>
        <c:axId val="119948032"/>
        <c:scaling>
          <c:orientation val="minMax"/>
          <c:max val="6400000"/>
          <c:min val="0"/>
        </c:scaling>
        <c:delete val="0"/>
        <c:axPos val="l"/>
        <c:majorGridlines/>
        <c:title>
          <c:tx>
            <c:rich>
              <a:bodyPr rot="-5400000" vert="horz"/>
              <a:lstStyle/>
              <a:p>
                <a:pPr>
                  <a:defRPr sz="1400" baseline="0"/>
                </a:pPr>
                <a:r>
                  <a:rPr lang="en-US" sz="1800" baseline="0" dirty="0"/>
                  <a:t>Received </a:t>
                </a:r>
                <a:r>
                  <a:rPr lang="en-US" sz="1800" baseline="0" dirty="0" smtClean="0"/>
                  <a:t>Messages/s </a:t>
                </a:r>
                <a:r>
                  <a:rPr lang="en-US" sz="1800" baseline="0" dirty="0"/>
                  <a:t>(millions)</a:t>
                </a:r>
              </a:p>
            </c:rich>
          </c:tx>
          <c:layout/>
          <c:overlay val="0"/>
        </c:title>
        <c:numFmt formatCode="General" sourceLinked="1"/>
        <c:majorTickMark val="out"/>
        <c:minorTickMark val="none"/>
        <c:tickLblPos val="nextTo"/>
        <c:crossAx val="119695232"/>
        <c:crosses val="autoZero"/>
        <c:crossBetween val="midCat"/>
        <c:dispUnits>
          <c:builtInUnit val="millions"/>
        </c:dispUnits>
      </c:valAx>
    </c:plotArea>
    <c:plotVisOnly val="1"/>
    <c:dispBlanksAs val="gap"/>
    <c:showDLblsOverMax val="0"/>
  </c:chart>
  <c:spPr>
    <a:noFill/>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WS08R2</c:v>
                </c:pt>
              </c:strCache>
            </c:strRef>
          </c:tx>
          <c:spPr>
            <a:solidFill>
              <a:schemeClr val="tx1"/>
            </a:solidFill>
          </c:spPr>
          <c:invertIfNegative val="0"/>
          <c:cat>
            <c:strRef>
              <c:f>Sheet1!$A$2:$A$3</c:f>
              <c:strCache>
                <c:ptCount val="2"/>
                <c:pt idx="0">
                  <c:v>2  Nodes (20LP)</c:v>
                </c:pt>
                <c:pt idx="1">
                  <c:v>4  Nodes (40LP)</c:v>
                </c:pt>
              </c:strCache>
            </c:strRef>
          </c:cat>
          <c:val>
            <c:numRef>
              <c:f>Sheet1!$B$2:$B$3</c:f>
              <c:numCache>
                <c:formatCode>General</c:formatCode>
                <c:ptCount val="2"/>
                <c:pt idx="0">
                  <c:v>60772</c:v>
                </c:pt>
                <c:pt idx="1">
                  <c:v>55841</c:v>
                </c:pt>
              </c:numCache>
            </c:numRef>
          </c:val>
        </c:ser>
        <c:ser>
          <c:idx val="1"/>
          <c:order val="1"/>
          <c:tx>
            <c:strRef>
              <c:f>Sheet1!$C$1</c:f>
              <c:strCache>
                <c:ptCount val="1"/>
                <c:pt idx="0">
                  <c:v>Win8</c:v>
                </c:pt>
              </c:strCache>
            </c:strRef>
          </c:tx>
          <c:spPr>
            <a:solidFill>
              <a:schemeClr val="accent1"/>
            </a:solidFill>
          </c:spPr>
          <c:invertIfNegative val="0"/>
          <c:cat>
            <c:strRef>
              <c:f>Sheet1!$A$2:$A$3</c:f>
              <c:strCache>
                <c:ptCount val="2"/>
                <c:pt idx="0">
                  <c:v>2  Nodes (20LP)</c:v>
                </c:pt>
                <c:pt idx="1">
                  <c:v>4  Nodes (40LP)</c:v>
                </c:pt>
              </c:strCache>
            </c:strRef>
          </c:cat>
          <c:val>
            <c:numRef>
              <c:f>Sheet1!$C$2:$C$3</c:f>
              <c:numCache>
                <c:formatCode>General</c:formatCode>
                <c:ptCount val="2"/>
                <c:pt idx="0">
                  <c:v>104102</c:v>
                </c:pt>
                <c:pt idx="1">
                  <c:v>172364</c:v>
                </c:pt>
              </c:numCache>
            </c:numRef>
          </c:val>
        </c:ser>
        <c:dLbls>
          <c:showLegendKey val="0"/>
          <c:showVal val="0"/>
          <c:showCatName val="0"/>
          <c:showSerName val="0"/>
          <c:showPercent val="0"/>
          <c:showBubbleSize val="0"/>
        </c:dLbls>
        <c:gapWidth val="150"/>
        <c:axId val="85697664"/>
        <c:axId val="85699200"/>
      </c:barChart>
      <c:catAx>
        <c:axId val="85697664"/>
        <c:scaling>
          <c:orientation val="minMax"/>
        </c:scaling>
        <c:delete val="0"/>
        <c:axPos val="b"/>
        <c:majorTickMark val="out"/>
        <c:minorTickMark val="none"/>
        <c:tickLblPos val="nextTo"/>
        <c:txPr>
          <a:bodyPr/>
          <a:lstStyle/>
          <a:p>
            <a:pPr>
              <a:defRPr sz="1500" b="1"/>
            </a:pPr>
            <a:endParaRPr lang="en-US"/>
          </a:p>
        </c:txPr>
        <c:crossAx val="85699200"/>
        <c:crosses val="autoZero"/>
        <c:auto val="1"/>
        <c:lblAlgn val="ctr"/>
        <c:lblOffset val="100"/>
        <c:noMultiLvlLbl val="0"/>
      </c:catAx>
      <c:valAx>
        <c:axId val="85699200"/>
        <c:scaling>
          <c:orientation val="minMax"/>
        </c:scaling>
        <c:delete val="1"/>
        <c:axPos val="l"/>
        <c:majorGridlines/>
        <c:numFmt formatCode="General" sourceLinked="1"/>
        <c:majorTickMark val="out"/>
        <c:minorTickMark val="none"/>
        <c:tickLblPos val="nextTo"/>
        <c:crossAx val="85697664"/>
        <c:crosses val="autoZero"/>
        <c:crossBetween val="between"/>
      </c:valAx>
    </c:plotArea>
    <c:legend>
      <c:legendPos val="r"/>
      <c:legendEntry>
        <c:idx val="0"/>
        <c:txPr>
          <a:bodyPr/>
          <a:lstStyle/>
          <a:p>
            <a:pPr>
              <a:defRPr sz="1300" b="1"/>
            </a:pPr>
            <a:endParaRPr lang="en-US"/>
          </a:p>
        </c:txPr>
      </c:legendEntry>
      <c:legendEntry>
        <c:idx val="1"/>
        <c:txPr>
          <a:bodyPr/>
          <a:lstStyle/>
          <a:p>
            <a:pPr>
              <a:defRPr sz="1300" b="1"/>
            </a:pPr>
            <a:endParaRPr lang="en-US"/>
          </a:p>
        </c:txPr>
      </c:legendEntry>
      <c:layout/>
      <c:overlay val="0"/>
      <c:txPr>
        <a:bodyPr/>
        <a:lstStyle/>
        <a:p>
          <a:pPr>
            <a:defRPr sz="15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3182511652477202E-2"/>
          <c:y val="0"/>
          <c:w val="0.71337649514293067"/>
          <c:h val="0.87902978576614821"/>
        </c:manualLayout>
      </c:layout>
      <c:barChart>
        <c:barDir val="col"/>
        <c:grouping val="clustered"/>
        <c:varyColors val="0"/>
        <c:ser>
          <c:idx val="0"/>
          <c:order val="0"/>
          <c:tx>
            <c:strRef>
              <c:f>'Multiple Processes'!$B$1</c:f>
              <c:strCache>
                <c:ptCount val="1"/>
                <c:pt idx="0">
                  <c:v>WS08R2</c:v>
                </c:pt>
              </c:strCache>
            </c:strRef>
          </c:tx>
          <c:spPr>
            <a:solidFill>
              <a:schemeClr val="tx1"/>
            </a:solidFill>
          </c:spPr>
          <c:invertIfNegative val="0"/>
          <c:cat>
            <c:strRef>
              <c:f>'Multiple Processes'!$A$2:$A$3</c:f>
              <c:strCache>
                <c:ptCount val="2"/>
                <c:pt idx="0">
                  <c:v>2  Nodes (20LP)</c:v>
                </c:pt>
                <c:pt idx="1">
                  <c:v>4  Nodes (40LP)</c:v>
                </c:pt>
              </c:strCache>
            </c:strRef>
          </c:cat>
          <c:val>
            <c:numRef>
              <c:f>'Multiple Processes'!$B$2:$B$3</c:f>
              <c:numCache>
                <c:formatCode>General</c:formatCode>
                <c:ptCount val="2"/>
                <c:pt idx="0">
                  <c:v>70479</c:v>
                </c:pt>
                <c:pt idx="1">
                  <c:v>65968</c:v>
                </c:pt>
              </c:numCache>
            </c:numRef>
          </c:val>
        </c:ser>
        <c:ser>
          <c:idx val="1"/>
          <c:order val="1"/>
          <c:tx>
            <c:strRef>
              <c:f>'Multiple Processes'!$C$1</c:f>
              <c:strCache>
                <c:ptCount val="1"/>
                <c:pt idx="0">
                  <c:v>Win8</c:v>
                </c:pt>
              </c:strCache>
            </c:strRef>
          </c:tx>
          <c:spPr>
            <a:solidFill>
              <a:schemeClr val="accent1"/>
            </a:solidFill>
          </c:spPr>
          <c:invertIfNegative val="0"/>
          <c:cat>
            <c:strRef>
              <c:f>'Multiple Processes'!$A$2:$A$3</c:f>
              <c:strCache>
                <c:ptCount val="2"/>
                <c:pt idx="0">
                  <c:v>2  Nodes (20LP)</c:v>
                </c:pt>
                <c:pt idx="1">
                  <c:v>4  Nodes (40LP)</c:v>
                </c:pt>
              </c:strCache>
            </c:strRef>
          </c:cat>
          <c:val>
            <c:numRef>
              <c:f>'Multiple Processes'!$C$2:$C$3</c:f>
              <c:numCache>
                <c:formatCode>General</c:formatCode>
                <c:ptCount val="2"/>
                <c:pt idx="0">
                  <c:v>111288</c:v>
                </c:pt>
                <c:pt idx="1">
                  <c:v>183560</c:v>
                </c:pt>
              </c:numCache>
            </c:numRef>
          </c:val>
        </c:ser>
        <c:dLbls>
          <c:showLegendKey val="0"/>
          <c:showVal val="0"/>
          <c:showCatName val="0"/>
          <c:showSerName val="0"/>
          <c:showPercent val="0"/>
          <c:showBubbleSize val="0"/>
        </c:dLbls>
        <c:gapWidth val="150"/>
        <c:axId val="110624768"/>
        <c:axId val="110626304"/>
      </c:barChart>
      <c:catAx>
        <c:axId val="110624768"/>
        <c:scaling>
          <c:orientation val="minMax"/>
        </c:scaling>
        <c:delete val="0"/>
        <c:axPos val="b"/>
        <c:majorTickMark val="out"/>
        <c:minorTickMark val="none"/>
        <c:tickLblPos val="nextTo"/>
        <c:txPr>
          <a:bodyPr/>
          <a:lstStyle/>
          <a:p>
            <a:pPr>
              <a:defRPr sz="1500" b="1"/>
            </a:pPr>
            <a:endParaRPr lang="en-US"/>
          </a:p>
        </c:txPr>
        <c:crossAx val="110626304"/>
        <c:crosses val="autoZero"/>
        <c:auto val="1"/>
        <c:lblAlgn val="ctr"/>
        <c:lblOffset val="100"/>
        <c:noMultiLvlLbl val="0"/>
      </c:catAx>
      <c:valAx>
        <c:axId val="110626304"/>
        <c:scaling>
          <c:orientation val="minMax"/>
        </c:scaling>
        <c:delete val="1"/>
        <c:axPos val="l"/>
        <c:majorGridlines/>
        <c:numFmt formatCode="General" sourceLinked="1"/>
        <c:majorTickMark val="out"/>
        <c:minorTickMark val="none"/>
        <c:tickLblPos val="nextTo"/>
        <c:crossAx val="110624768"/>
        <c:crosses val="autoZero"/>
        <c:crossBetween val="between"/>
      </c:valAx>
    </c:plotArea>
    <c:legend>
      <c:legendPos val="r"/>
      <c:legendEntry>
        <c:idx val="0"/>
        <c:txPr>
          <a:bodyPr/>
          <a:lstStyle/>
          <a:p>
            <a:pPr>
              <a:defRPr sz="1300" b="1"/>
            </a:pPr>
            <a:endParaRPr lang="en-US"/>
          </a:p>
        </c:txPr>
      </c:legendEntry>
      <c:legendEntry>
        <c:idx val="1"/>
        <c:txPr>
          <a:bodyPr/>
          <a:lstStyle/>
          <a:p>
            <a:pPr>
              <a:defRPr sz="1300" b="1"/>
            </a:pPr>
            <a:endParaRPr lang="en-US"/>
          </a:p>
        </c:txPr>
      </c:legendEntry>
      <c:layout/>
      <c:overlay val="0"/>
      <c:txPr>
        <a:bodyPr/>
        <a:lstStyle/>
        <a:p>
          <a:pPr>
            <a:defRPr sz="15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491316074005297"/>
          <c:y val="4.9426918780104863E-2"/>
          <c:w val="0.75204270216605773"/>
          <c:h val="0.74464452909609258"/>
        </c:manualLayout>
      </c:layout>
      <c:lineChart>
        <c:grouping val="standard"/>
        <c:varyColors val="0"/>
        <c:ser>
          <c:idx val="0"/>
          <c:order val="0"/>
          <c:tx>
            <c:strRef>
              <c:f>Sheet2!$B$3</c:f>
              <c:strCache>
                <c:ptCount val="1"/>
                <c:pt idx="0">
                  <c:v>Win7 Tput</c:v>
                </c:pt>
              </c:strCache>
            </c:strRef>
          </c:tx>
          <c:spPr>
            <a:ln>
              <a:solidFill>
                <a:schemeClr val="tx2"/>
              </a:solidFill>
            </a:ln>
          </c:spPr>
          <c:marker>
            <c:symbol val="none"/>
          </c:marker>
          <c:cat>
            <c:numRef>
              <c:f>Sheet2!$A$4:$A$13</c:f>
              <c:numCache>
                <c:formatCode>General</c:formatCode>
                <c:ptCount val="10"/>
                <c:pt idx="0">
                  <c:v>7936</c:v>
                </c:pt>
                <c:pt idx="1">
                  <c:v>8192</c:v>
                </c:pt>
                <c:pt idx="2">
                  <c:v>8448</c:v>
                </c:pt>
                <c:pt idx="3">
                  <c:v>8704</c:v>
                </c:pt>
                <c:pt idx="4">
                  <c:v>8960</c:v>
                </c:pt>
                <c:pt idx="5">
                  <c:v>9216</c:v>
                </c:pt>
                <c:pt idx="6">
                  <c:v>9472</c:v>
                </c:pt>
                <c:pt idx="7">
                  <c:v>9728</c:v>
                </c:pt>
                <c:pt idx="8">
                  <c:v>9984</c:v>
                </c:pt>
                <c:pt idx="9">
                  <c:v>10240</c:v>
                </c:pt>
              </c:numCache>
            </c:numRef>
          </c:cat>
          <c:val>
            <c:numRef>
              <c:f>Sheet2!$B$4:$B$13</c:f>
              <c:numCache>
                <c:formatCode>General</c:formatCode>
                <c:ptCount val="10"/>
                <c:pt idx="0">
                  <c:v>735</c:v>
                </c:pt>
                <c:pt idx="1">
                  <c:v>741</c:v>
                </c:pt>
                <c:pt idx="2">
                  <c:v>760</c:v>
                </c:pt>
                <c:pt idx="3">
                  <c:v>790</c:v>
                </c:pt>
                <c:pt idx="4">
                  <c:v>775</c:v>
                </c:pt>
                <c:pt idx="5">
                  <c:v>770</c:v>
                </c:pt>
                <c:pt idx="6">
                  <c:v>763</c:v>
                </c:pt>
                <c:pt idx="7">
                  <c:v>754</c:v>
                </c:pt>
                <c:pt idx="8">
                  <c:v>730</c:v>
                </c:pt>
                <c:pt idx="9">
                  <c:v>723</c:v>
                </c:pt>
              </c:numCache>
            </c:numRef>
          </c:val>
          <c:smooth val="0"/>
        </c:ser>
        <c:ser>
          <c:idx val="2"/>
          <c:order val="2"/>
          <c:tx>
            <c:strRef>
              <c:f>Sheet2!$D$3</c:f>
              <c:strCache>
                <c:ptCount val="1"/>
                <c:pt idx="0">
                  <c:v>Win8 Tput</c:v>
                </c:pt>
              </c:strCache>
            </c:strRef>
          </c:tx>
          <c:marker>
            <c:symbol val="none"/>
          </c:marker>
          <c:cat>
            <c:numRef>
              <c:f>Sheet2!$A$4:$A$13</c:f>
              <c:numCache>
                <c:formatCode>General</c:formatCode>
                <c:ptCount val="10"/>
                <c:pt idx="0">
                  <c:v>7936</c:v>
                </c:pt>
                <c:pt idx="1">
                  <c:v>8192</c:v>
                </c:pt>
                <c:pt idx="2">
                  <c:v>8448</c:v>
                </c:pt>
                <c:pt idx="3">
                  <c:v>8704</c:v>
                </c:pt>
                <c:pt idx="4">
                  <c:v>8960</c:v>
                </c:pt>
                <c:pt idx="5">
                  <c:v>9216</c:v>
                </c:pt>
                <c:pt idx="6">
                  <c:v>9472</c:v>
                </c:pt>
                <c:pt idx="7">
                  <c:v>9728</c:v>
                </c:pt>
                <c:pt idx="8">
                  <c:v>9984</c:v>
                </c:pt>
                <c:pt idx="9">
                  <c:v>10240</c:v>
                </c:pt>
              </c:numCache>
            </c:numRef>
          </c:cat>
          <c:val>
            <c:numRef>
              <c:f>Sheet2!$D$4:$D$13</c:f>
              <c:numCache>
                <c:formatCode>General</c:formatCode>
                <c:ptCount val="10"/>
                <c:pt idx="0">
                  <c:v>727</c:v>
                </c:pt>
                <c:pt idx="1">
                  <c:v>751</c:v>
                </c:pt>
                <c:pt idx="2">
                  <c:v>774</c:v>
                </c:pt>
                <c:pt idx="3">
                  <c:v>797</c:v>
                </c:pt>
                <c:pt idx="4">
                  <c:v>821</c:v>
                </c:pt>
                <c:pt idx="5">
                  <c:v>844</c:v>
                </c:pt>
                <c:pt idx="6">
                  <c:v>868</c:v>
                </c:pt>
                <c:pt idx="7">
                  <c:v>892</c:v>
                </c:pt>
                <c:pt idx="8">
                  <c:v>928</c:v>
                </c:pt>
                <c:pt idx="9">
                  <c:v>938</c:v>
                </c:pt>
              </c:numCache>
            </c:numRef>
          </c:val>
          <c:smooth val="0"/>
        </c:ser>
        <c:dLbls>
          <c:showLegendKey val="0"/>
          <c:showVal val="0"/>
          <c:showCatName val="0"/>
          <c:showSerName val="0"/>
          <c:showPercent val="0"/>
          <c:showBubbleSize val="0"/>
        </c:dLbls>
        <c:marker val="1"/>
        <c:smooth val="0"/>
        <c:axId val="159436160"/>
        <c:axId val="159438720"/>
      </c:lineChart>
      <c:lineChart>
        <c:grouping val="standard"/>
        <c:varyColors val="0"/>
        <c:ser>
          <c:idx val="1"/>
          <c:order val="1"/>
          <c:tx>
            <c:strRef>
              <c:f>Sheet2!$C$3</c:f>
              <c:strCache>
                <c:ptCount val="1"/>
                <c:pt idx="0">
                  <c:v>Win7 AvgTime</c:v>
                </c:pt>
              </c:strCache>
            </c:strRef>
          </c:tx>
          <c:spPr>
            <a:ln>
              <a:solidFill>
                <a:schemeClr val="tx1"/>
              </a:solidFill>
              <a:prstDash val="dash"/>
            </a:ln>
          </c:spPr>
          <c:marker>
            <c:symbol val="none"/>
          </c:marker>
          <c:cat>
            <c:numRef>
              <c:f>Sheet2!$A$4:$A$13</c:f>
              <c:numCache>
                <c:formatCode>General</c:formatCode>
                <c:ptCount val="10"/>
                <c:pt idx="0">
                  <c:v>7936</c:v>
                </c:pt>
                <c:pt idx="1">
                  <c:v>8192</c:v>
                </c:pt>
                <c:pt idx="2">
                  <c:v>8448</c:v>
                </c:pt>
                <c:pt idx="3">
                  <c:v>8704</c:v>
                </c:pt>
                <c:pt idx="4">
                  <c:v>8960</c:v>
                </c:pt>
                <c:pt idx="5">
                  <c:v>9216</c:v>
                </c:pt>
                <c:pt idx="6">
                  <c:v>9472</c:v>
                </c:pt>
                <c:pt idx="7">
                  <c:v>9728</c:v>
                </c:pt>
                <c:pt idx="8">
                  <c:v>9984</c:v>
                </c:pt>
                <c:pt idx="9">
                  <c:v>10240</c:v>
                </c:pt>
              </c:numCache>
            </c:numRef>
          </c:cat>
          <c:val>
            <c:numRef>
              <c:f>Sheet2!$C$4:$C$13</c:f>
              <c:numCache>
                <c:formatCode>General</c:formatCode>
                <c:ptCount val="10"/>
                <c:pt idx="0">
                  <c:v>521</c:v>
                </c:pt>
                <c:pt idx="1">
                  <c:v>891</c:v>
                </c:pt>
                <c:pt idx="2">
                  <c:v>1278</c:v>
                </c:pt>
                <c:pt idx="3">
                  <c:v>1010</c:v>
                </c:pt>
                <c:pt idx="4">
                  <c:v>2600</c:v>
                </c:pt>
                <c:pt idx="5">
                  <c:v>3623</c:v>
                </c:pt>
                <c:pt idx="6">
                  <c:v>4158</c:v>
                </c:pt>
                <c:pt idx="7">
                  <c:v>5111</c:v>
                </c:pt>
                <c:pt idx="8">
                  <c:v>6426</c:v>
                </c:pt>
                <c:pt idx="9">
                  <c:v>6958</c:v>
                </c:pt>
              </c:numCache>
            </c:numRef>
          </c:val>
          <c:smooth val="0"/>
        </c:ser>
        <c:ser>
          <c:idx val="3"/>
          <c:order val="3"/>
          <c:tx>
            <c:strRef>
              <c:f>Sheet2!$E$3</c:f>
              <c:strCache>
                <c:ptCount val="1"/>
                <c:pt idx="0">
                  <c:v>Win8 AvgTime</c:v>
                </c:pt>
              </c:strCache>
            </c:strRef>
          </c:tx>
          <c:spPr>
            <a:ln>
              <a:solidFill>
                <a:schemeClr val="accent3"/>
              </a:solidFill>
              <a:prstDash val="dash"/>
            </a:ln>
          </c:spPr>
          <c:marker>
            <c:symbol val="none"/>
          </c:marker>
          <c:cat>
            <c:numRef>
              <c:f>Sheet2!$A$4:$A$13</c:f>
              <c:numCache>
                <c:formatCode>General</c:formatCode>
                <c:ptCount val="10"/>
                <c:pt idx="0">
                  <c:v>7936</c:v>
                </c:pt>
                <c:pt idx="1">
                  <c:v>8192</c:v>
                </c:pt>
                <c:pt idx="2">
                  <c:v>8448</c:v>
                </c:pt>
                <c:pt idx="3">
                  <c:v>8704</c:v>
                </c:pt>
                <c:pt idx="4">
                  <c:v>8960</c:v>
                </c:pt>
                <c:pt idx="5">
                  <c:v>9216</c:v>
                </c:pt>
                <c:pt idx="6">
                  <c:v>9472</c:v>
                </c:pt>
                <c:pt idx="7">
                  <c:v>9728</c:v>
                </c:pt>
                <c:pt idx="8">
                  <c:v>9984</c:v>
                </c:pt>
                <c:pt idx="9">
                  <c:v>10240</c:v>
                </c:pt>
              </c:numCache>
            </c:numRef>
          </c:cat>
          <c:val>
            <c:numRef>
              <c:f>Sheet2!$E$4:$E$13</c:f>
              <c:numCache>
                <c:formatCode>General</c:formatCode>
                <c:ptCount val="10"/>
                <c:pt idx="0">
                  <c:v>266</c:v>
                </c:pt>
                <c:pt idx="1">
                  <c:v>126</c:v>
                </c:pt>
                <c:pt idx="2">
                  <c:v>88</c:v>
                </c:pt>
                <c:pt idx="3">
                  <c:v>87</c:v>
                </c:pt>
                <c:pt idx="4">
                  <c:v>92</c:v>
                </c:pt>
                <c:pt idx="5">
                  <c:v>135</c:v>
                </c:pt>
                <c:pt idx="6">
                  <c:v>116</c:v>
                </c:pt>
                <c:pt idx="7">
                  <c:v>164</c:v>
                </c:pt>
                <c:pt idx="8">
                  <c:v>962</c:v>
                </c:pt>
                <c:pt idx="9">
                  <c:v>2782</c:v>
                </c:pt>
              </c:numCache>
            </c:numRef>
          </c:val>
          <c:smooth val="0"/>
        </c:ser>
        <c:dLbls>
          <c:showLegendKey val="0"/>
          <c:showVal val="0"/>
          <c:showCatName val="0"/>
          <c:showSerName val="0"/>
          <c:showPercent val="0"/>
          <c:showBubbleSize val="0"/>
        </c:dLbls>
        <c:marker val="1"/>
        <c:smooth val="0"/>
        <c:axId val="160635904"/>
        <c:axId val="160633600"/>
      </c:lineChart>
      <c:catAx>
        <c:axId val="159436160"/>
        <c:scaling>
          <c:orientation val="minMax"/>
        </c:scaling>
        <c:delete val="0"/>
        <c:axPos val="b"/>
        <c:title>
          <c:tx>
            <c:rich>
              <a:bodyPr/>
              <a:lstStyle/>
              <a:p>
                <a:pPr>
                  <a:defRPr/>
                </a:pPr>
                <a:r>
                  <a:rPr lang="en-US"/>
                  <a:t>#</a:t>
                </a:r>
                <a:r>
                  <a:rPr lang="en-US" baseline="0"/>
                  <a:t> of Users</a:t>
                </a:r>
                <a:endParaRPr lang="en-US"/>
              </a:p>
            </c:rich>
          </c:tx>
          <c:layout/>
          <c:overlay val="0"/>
        </c:title>
        <c:numFmt formatCode="General" sourceLinked="1"/>
        <c:majorTickMark val="out"/>
        <c:minorTickMark val="none"/>
        <c:tickLblPos val="nextTo"/>
        <c:crossAx val="159438720"/>
        <c:crosses val="autoZero"/>
        <c:auto val="1"/>
        <c:lblAlgn val="ctr"/>
        <c:lblOffset val="100"/>
        <c:noMultiLvlLbl val="0"/>
      </c:catAx>
      <c:valAx>
        <c:axId val="159438720"/>
        <c:scaling>
          <c:orientation val="minMax"/>
        </c:scaling>
        <c:delete val="0"/>
        <c:axPos val="l"/>
        <c:majorGridlines/>
        <c:title>
          <c:tx>
            <c:rich>
              <a:bodyPr rot="-5400000" vert="horz"/>
              <a:lstStyle/>
              <a:p>
                <a:pPr>
                  <a:defRPr/>
                </a:pPr>
                <a:r>
                  <a:rPr lang="en-US" sz="1800" b="0" dirty="0"/>
                  <a:t>Throughput</a:t>
                </a:r>
                <a:r>
                  <a:rPr lang="en-US" sz="1800" b="0" baseline="0" dirty="0"/>
                  <a:t> (Scenarios/sec)</a:t>
                </a:r>
                <a:endParaRPr lang="en-US" sz="1800" b="0" dirty="0"/>
              </a:p>
            </c:rich>
          </c:tx>
          <c:layout>
            <c:manualLayout>
              <c:xMode val="edge"/>
              <c:yMode val="edge"/>
              <c:x val="1.5423070345652878E-2"/>
              <c:y val="0.27146534426055258"/>
            </c:manualLayout>
          </c:layout>
          <c:overlay val="0"/>
        </c:title>
        <c:numFmt formatCode="General" sourceLinked="1"/>
        <c:majorTickMark val="out"/>
        <c:minorTickMark val="none"/>
        <c:tickLblPos val="nextTo"/>
        <c:txPr>
          <a:bodyPr/>
          <a:lstStyle/>
          <a:p>
            <a:pPr>
              <a:defRPr sz="1400" b="1"/>
            </a:pPr>
            <a:endParaRPr lang="en-US"/>
          </a:p>
        </c:txPr>
        <c:crossAx val="159436160"/>
        <c:crosses val="autoZero"/>
        <c:crossBetween val="between"/>
      </c:valAx>
      <c:valAx>
        <c:axId val="160633600"/>
        <c:scaling>
          <c:orientation val="minMax"/>
        </c:scaling>
        <c:delete val="0"/>
        <c:axPos val="r"/>
        <c:title>
          <c:tx>
            <c:rich>
              <a:bodyPr rot="-5400000" vert="horz"/>
              <a:lstStyle/>
              <a:p>
                <a:pPr>
                  <a:defRPr/>
                </a:pPr>
                <a:r>
                  <a:rPr lang="en-US" sz="1800" b="0" dirty="0"/>
                  <a:t>Latency</a:t>
                </a:r>
                <a:r>
                  <a:rPr lang="en-US" sz="1800" b="0" baseline="0" dirty="0"/>
                  <a:t> (</a:t>
                </a:r>
                <a:r>
                  <a:rPr lang="en-US" sz="1800" b="0" baseline="0" dirty="0" smtClean="0"/>
                  <a:t>milliseconds/scenario</a:t>
                </a:r>
                <a:r>
                  <a:rPr lang="en-US" sz="1800" b="0" baseline="0" dirty="0"/>
                  <a:t>)</a:t>
                </a:r>
              </a:p>
            </c:rich>
          </c:tx>
          <c:layout>
            <c:manualLayout>
              <c:xMode val="edge"/>
              <c:yMode val="edge"/>
              <c:x val="0.95191372287486808"/>
              <c:y val="0.1809606671396625"/>
            </c:manualLayout>
          </c:layout>
          <c:overlay val="0"/>
        </c:title>
        <c:numFmt formatCode="General" sourceLinked="1"/>
        <c:majorTickMark val="out"/>
        <c:minorTickMark val="none"/>
        <c:tickLblPos val="nextTo"/>
        <c:txPr>
          <a:bodyPr/>
          <a:lstStyle/>
          <a:p>
            <a:pPr>
              <a:defRPr sz="1400" b="1"/>
            </a:pPr>
            <a:endParaRPr lang="en-US"/>
          </a:p>
        </c:txPr>
        <c:crossAx val="160635904"/>
        <c:crosses val="max"/>
        <c:crossBetween val="between"/>
      </c:valAx>
      <c:catAx>
        <c:axId val="160635904"/>
        <c:scaling>
          <c:orientation val="minMax"/>
        </c:scaling>
        <c:delete val="1"/>
        <c:axPos val="b"/>
        <c:numFmt formatCode="General" sourceLinked="1"/>
        <c:majorTickMark val="out"/>
        <c:minorTickMark val="none"/>
        <c:tickLblPos val="nextTo"/>
        <c:crossAx val="160633600"/>
        <c:crosses val="autoZero"/>
        <c:auto val="1"/>
        <c:lblAlgn val="ctr"/>
        <c:lblOffset val="100"/>
        <c:noMultiLvlLbl val="0"/>
      </c:catAx>
    </c:plotArea>
    <c:legend>
      <c:legendPos val="l"/>
      <c:layout>
        <c:manualLayout>
          <c:xMode val="edge"/>
          <c:yMode val="edge"/>
          <c:x val="0.15926711889915132"/>
          <c:y val="0.28770880400740495"/>
          <c:w val="0.23857539683164389"/>
          <c:h val="0.2857951778283967"/>
        </c:manualLayout>
      </c:layout>
      <c:overlay val="0"/>
      <c:txPr>
        <a:bodyPr/>
        <a:lstStyle/>
        <a:p>
          <a:pPr>
            <a:defRPr sz="1400" b="1"/>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accent1">
                <a:lumMod val="75000"/>
              </a:schemeClr>
            </a:solidFill>
          </c:spPr>
          <c:invertIfNegative val="0"/>
          <c:dPt>
            <c:idx val="0"/>
            <c:invertIfNegative val="0"/>
            <c:bubble3D val="0"/>
            <c:spPr>
              <a:solidFill>
                <a:schemeClr val="tx1"/>
              </a:solidFill>
            </c:spPr>
          </c:dPt>
          <c:dPt>
            <c:idx val="1"/>
            <c:invertIfNegative val="0"/>
            <c:bubble3D val="0"/>
            <c:spPr>
              <a:solidFill>
                <a:schemeClr val="accent1"/>
              </a:solidFill>
            </c:spPr>
          </c:dPt>
          <c:cat>
            <c:strRef>
              <c:f>Sheet2!$B$20:$C$20</c:f>
              <c:strCache>
                <c:ptCount val="2"/>
                <c:pt idx="0">
                  <c:v>Win8
SATA</c:v>
                </c:pt>
                <c:pt idx="1">
                  <c:v>Win8
SSD</c:v>
                </c:pt>
              </c:strCache>
            </c:strRef>
          </c:cat>
          <c:val>
            <c:numRef>
              <c:f>Sheet2!$B$21:$C$21</c:f>
              <c:numCache>
                <c:formatCode>General</c:formatCode>
                <c:ptCount val="2"/>
                <c:pt idx="0">
                  <c:v>300</c:v>
                </c:pt>
                <c:pt idx="1">
                  <c:v>750</c:v>
                </c:pt>
              </c:numCache>
            </c:numRef>
          </c:val>
        </c:ser>
        <c:dLbls>
          <c:showLegendKey val="0"/>
          <c:showVal val="0"/>
          <c:showCatName val="0"/>
          <c:showSerName val="0"/>
          <c:showPercent val="0"/>
          <c:showBubbleSize val="0"/>
        </c:dLbls>
        <c:gapWidth val="150"/>
        <c:axId val="161245056"/>
        <c:axId val="161246592"/>
      </c:barChart>
      <c:catAx>
        <c:axId val="161245056"/>
        <c:scaling>
          <c:orientation val="minMax"/>
        </c:scaling>
        <c:delete val="0"/>
        <c:axPos val="b"/>
        <c:majorTickMark val="out"/>
        <c:minorTickMark val="none"/>
        <c:tickLblPos val="nextTo"/>
        <c:txPr>
          <a:bodyPr/>
          <a:lstStyle/>
          <a:p>
            <a:pPr>
              <a:defRPr sz="1400" b="1" i="0" baseline="0"/>
            </a:pPr>
            <a:endParaRPr lang="en-US"/>
          </a:p>
        </c:txPr>
        <c:crossAx val="161246592"/>
        <c:crosses val="autoZero"/>
        <c:auto val="1"/>
        <c:lblAlgn val="ctr"/>
        <c:lblOffset val="100"/>
        <c:noMultiLvlLbl val="0"/>
      </c:catAx>
      <c:valAx>
        <c:axId val="161246592"/>
        <c:scaling>
          <c:orientation val="minMax"/>
        </c:scaling>
        <c:delete val="0"/>
        <c:axPos val="l"/>
        <c:majorGridlines/>
        <c:title>
          <c:tx>
            <c:rich>
              <a:bodyPr/>
              <a:lstStyle/>
              <a:p>
                <a:pPr>
                  <a:defRPr sz="1400" b="0" i="0" baseline="0"/>
                </a:pPr>
                <a:r>
                  <a:rPr lang="en-US" sz="1800" b="0" i="0" baseline="0" dirty="0"/>
                  <a:t>Throughput (Scenarios/sec)</a:t>
                </a:r>
              </a:p>
            </c:rich>
          </c:tx>
          <c:layout/>
          <c:overlay val="0"/>
        </c:title>
        <c:numFmt formatCode="General" sourceLinked="1"/>
        <c:majorTickMark val="out"/>
        <c:minorTickMark val="none"/>
        <c:tickLblPos val="nextTo"/>
        <c:txPr>
          <a:bodyPr/>
          <a:lstStyle/>
          <a:p>
            <a:pPr>
              <a:defRPr sz="1400"/>
            </a:pPr>
            <a:endParaRPr lang="en-US"/>
          </a:p>
        </c:txPr>
        <c:crossAx val="161245056"/>
        <c:crosses val="autoZero"/>
        <c:crossBetween val="between"/>
      </c:valAx>
    </c:plotArea>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0.10395</cdr:x>
      <cdr:y>0.1175</cdr:y>
    </cdr:from>
    <cdr:to>
      <cdr:x>0.63027</cdr:x>
      <cdr:y>0.1825</cdr:y>
    </cdr:to>
    <cdr:sp macro="" textlink="">
      <cdr:nvSpPr>
        <cdr:cNvPr id="2" name="TextBox 1"/>
        <cdr:cNvSpPr txBox="1"/>
      </cdr:nvSpPr>
      <cdr:spPr>
        <a:xfrm xmlns:a="http://schemas.openxmlformats.org/drawingml/2006/main">
          <a:off x="451513" y="600815"/>
          <a:ext cx="2286000" cy="3323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BUILD</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9/14/2011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9/14/2011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9/14/2011 5:56 PM</a:t>
            </a:fld>
            <a:endParaRPr lang="en-US"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14</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8640C4-3360-49AE-98EE-C1CFB5AC3557}"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9/14/2011 5:56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17</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9/14/2011 5:56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18</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58640C4-3360-49AE-98EE-C1CFB5AC3557}" type="slidenum">
              <a:rPr lang="en-US" smtClean="0">
                <a:solidFill>
                  <a:prstClr val="black"/>
                </a:solidFill>
              </a:rPr>
              <a:pPr/>
              <a:t>19</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A6DA2C-9DE8-4647-86AE-FD2CE0B72963}"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591904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Tree>
    <p:extLst>
      <p:ext uri="{BB962C8B-B14F-4D97-AF65-F5344CB8AC3E}">
        <p14:creationId xmlns:p14="http://schemas.microsoft.com/office/powerpoint/2010/main" val="1334816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8640C4-3360-49AE-98EE-C1CFB5AC3557}" type="slidenum">
              <a:rPr lang="en-US" smtClean="0">
                <a:solidFill>
                  <a:prstClr val="black"/>
                </a:solidFill>
              </a:rPr>
              <a:pPr/>
              <a:t>23</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8640C4-3360-49AE-98EE-C1CFB5AC3557}" type="slidenum">
              <a:rPr lang="en-US" smtClean="0">
                <a:solidFill>
                  <a:prstClr val="black"/>
                </a:solidFill>
              </a:rPr>
              <a:pPr/>
              <a:t>24</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58640C4-3360-49AE-98EE-C1CFB5AC3557}" type="slidenum">
              <a:rPr lang="en-US" smtClean="0">
                <a:solidFill>
                  <a:prstClr val="black"/>
                </a:solidFill>
              </a:rPr>
              <a:pPr/>
              <a:t>26</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28</a:t>
            </a:fld>
            <a:endParaRPr lang="en-US"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29</a:t>
            </a:fld>
            <a:endParaRPr 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A6DA2C-9DE8-4647-86AE-FD2CE0B72963}" type="slidenum">
              <a:rPr lang="en-US" smtClean="0"/>
              <a:t>30</a:t>
            </a:fld>
            <a:endParaRPr lang="en-US"/>
          </a:p>
        </p:txBody>
      </p:sp>
    </p:spTree>
    <p:extLst>
      <p:ext uri="{BB962C8B-B14F-4D97-AF65-F5344CB8AC3E}">
        <p14:creationId xmlns:p14="http://schemas.microsoft.com/office/powerpoint/2010/main" val="1391132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358640C4-3360-49AE-98EE-C1CFB5AC3557}"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DBD319-2BEF-420C-B3F7-1E356B868710}" type="slidenum">
              <a:rPr lang="en-US" smtClean="0"/>
              <a:pPr/>
              <a:t>32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33</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34</a:t>
            </a:fld>
            <a:endParaRPr lang="en-US"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36</a:t>
            </a:fld>
            <a:endParaRPr lang="en-US"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457200" lvl="1"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26C70BA7-54A9-4C9D-A4D9-4CF62DB81B3C}" type="slidenum">
              <a:rPr lang="en-US" smtClean="0"/>
              <a:t>37</a:t>
            </a:fld>
            <a:endParaRPr lang="en-US"/>
          </a:p>
        </p:txBody>
      </p:sp>
    </p:spTree>
    <p:extLst>
      <p:ext uri="{BB962C8B-B14F-4D97-AF65-F5344CB8AC3E}">
        <p14:creationId xmlns:p14="http://schemas.microsoft.com/office/powerpoint/2010/main" val="2846306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9/14/2011 5:56 PM</a:t>
            </a:fld>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39</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8640C4-3360-49AE-98EE-C1CFB5AC3557}"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8</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9/14/2011 5:56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9</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9/14/2011 5:56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10</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358640C4-3360-49AE-98EE-C1CFB5AC3557}"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58640C4-3360-49AE-98EE-C1CFB5AC3557}" type="slidenum">
              <a:rPr lang="en-US" smtClean="0">
                <a:solidFill>
                  <a:prstClr val="black"/>
                </a:solidFill>
              </a:rPr>
              <a:pPr/>
              <a:t>12</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8640C4-3360-49AE-98EE-C1CFB5AC3557}" type="slidenum">
              <a:rPr lang="en-US" smtClean="0">
                <a:solidFill>
                  <a:prstClr val="black"/>
                </a:solidFill>
              </a:rPr>
              <a:pPr/>
              <a:t>13</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9"/>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3402"/>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accent1"/>
                    </a:gs>
                    <a:gs pos="86000">
                      <a:schemeClr val="accent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accent1"/>
                  </a:gs>
                  <a:gs pos="86000">
                    <a:schemeClr val="accent1"/>
                  </a:gs>
                </a:gsLst>
                <a:lin ang="5400000" scaled="0"/>
              </a:gradFill>
              <a:effectLst/>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4" y="190502"/>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8"/>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203941" cy="6849517"/>
          </a:xfrm>
          <a:prstGeom prst="rect">
            <a:avLst/>
          </a:prstGeom>
        </p:spPr>
      </p:pic>
    </p:spTree>
    <p:extLst>
      <p:ext uri="{BB962C8B-B14F-4D97-AF65-F5344CB8AC3E}">
        <p14:creationId xmlns:p14="http://schemas.microsoft.com/office/powerpoint/2010/main" val="200425548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136" y="1364776"/>
            <a:ext cx="5188326" cy="1635832"/>
          </a:xfrm>
        </p:spPr>
        <p:txBody>
          <a:bodyPr lIns="0"/>
          <a:lstStyle>
            <a:lvl1pPr marL="347920" indent="-347920">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84774" y="1364776"/>
            <a:ext cx="5180251" cy="1688154"/>
          </a:xfrm>
        </p:spPr>
        <p:txBody>
          <a:bodyPr lIns="0"/>
          <a:lstStyle>
            <a:lvl1pPr marL="347920" indent="-34792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Fifth level</a:t>
            </a:r>
            <a:endParaRPr lang="en-US" dirty="0"/>
          </a:p>
        </p:txBody>
      </p:sp>
      <p:sp>
        <p:nvSpPr>
          <p:cNvPr id="9" name="Date Placeholder 8"/>
          <p:cNvSpPr>
            <a:spLocks noGrp="1"/>
          </p:cNvSpPr>
          <p:nvPr>
            <p:ph type="dt" sz="half" idx="14"/>
          </p:nvPr>
        </p:nvSpPr>
        <p:spPr>
          <a:xfrm>
            <a:off x="1206793" y="6324600"/>
            <a:ext cx="1221110" cy="152400"/>
          </a:xfrm>
          <a:prstGeom prst="rect">
            <a:avLst/>
          </a:prstGeom>
        </p:spPr>
        <p:txBody>
          <a:bodyPr lIns="121899" tIns="60949" rIns="121899" bIns="60949"/>
          <a:lstStyle/>
          <a:p>
            <a:fld id="{B2863303-CC64-46A5-B0FA-50C96ED61598}" type="datetime1">
              <a:rPr lang="en-US" smtClean="0"/>
              <a:t>9/14/2011</a:t>
            </a:fld>
            <a:endParaRPr lang="en-US" dirty="0"/>
          </a:p>
        </p:txBody>
      </p:sp>
      <p:sp>
        <p:nvSpPr>
          <p:cNvPr id="10" name="Slide Number Placeholder 9"/>
          <p:cNvSpPr>
            <a:spLocks noGrp="1"/>
          </p:cNvSpPr>
          <p:nvPr>
            <p:ph type="sldNum" sz="quarter" idx="15"/>
          </p:nvPr>
        </p:nvSpPr>
        <p:spPr>
          <a:xfrm>
            <a:off x="614135" y="6324600"/>
            <a:ext cx="516287" cy="152400"/>
          </a:xfrm>
          <a:prstGeom prst="rect">
            <a:avLst/>
          </a:prstGeom>
        </p:spPr>
        <p:txBody>
          <a:bodyPr lIns="121899" tIns="60949" rIns="121899" bIns="60949"/>
          <a:lstStyle/>
          <a:p>
            <a:pPr algn="l"/>
            <a:r>
              <a:rPr lang="en-US" smtClean="0"/>
              <a:t>PAGE </a:t>
            </a:r>
            <a:fld id="{711B4CA8-52BE-46B1-A536-58CE1A3FAF74}" type="slidenum">
              <a:rPr lang="en-US" smtClean="0"/>
              <a:pPr algn="l"/>
              <a:t>‹#›</a:t>
            </a:fld>
            <a:endParaRPr lang="en-US" dirty="0"/>
          </a:p>
        </p:txBody>
      </p:sp>
      <p:sp>
        <p:nvSpPr>
          <p:cNvPr id="11" name="Footer Placeholder 10"/>
          <p:cNvSpPr>
            <a:spLocks noGrp="1"/>
          </p:cNvSpPr>
          <p:nvPr>
            <p:ph type="ftr" sz="quarter" idx="16"/>
          </p:nvPr>
        </p:nvSpPr>
        <p:spPr>
          <a:xfrm>
            <a:off x="614137" y="6461650"/>
            <a:ext cx="1813766" cy="128575"/>
          </a:xfrm>
          <a:prstGeom prst="rect">
            <a:avLst/>
          </a:prstGeom>
        </p:spPr>
        <p:txBody>
          <a:bodyPr lIns="121899" tIns="60949" rIns="121899" bIns="60949"/>
          <a:lstStyle/>
          <a:p>
            <a:pPr algn="l"/>
            <a:r>
              <a:rPr lang="en-US" smtClean="0"/>
              <a:t>MICROSOFT CONFIDENTIAL</a:t>
            </a:r>
            <a:endParaRPr lang="en-US" dirty="0"/>
          </a:p>
        </p:txBody>
      </p:sp>
      <p:sp>
        <p:nvSpPr>
          <p:cNvPr id="12"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5"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83838974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Date Placeholder 7"/>
          <p:cNvSpPr>
            <a:spLocks noGrp="1"/>
          </p:cNvSpPr>
          <p:nvPr>
            <p:ph type="dt" sz="half" idx="15"/>
          </p:nvPr>
        </p:nvSpPr>
        <p:spPr>
          <a:xfrm>
            <a:off x="1206793" y="6324600"/>
            <a:ext cx="1221110" cy="152400"/>
          </a:xfrm>
          <a:prstGeom prst="rect">
            <a:avLst/>
          </a:prstGeom>
        </p:spPr>
        <p:txBody>
          <a:bodyPr lIns="121899" tIns="60949" rIns="121899" bIns="60949"/>
          <a:lstStyle/>
          <a:p>
            <a:fld id="{EC5D9FC8-00D4-4E62-B79F-0DB35C5AD30E}" type="datetime1">
              <a:rPr lang="en-US" smtClean="0"/>
              <a:t>9/14/2011</a:t>
            </a:fld>
            <a:endParaRPr lang="en-US" dirty="0"/>
          </a:p>
        </p:txBody>
      </p:sp>
      <p:sp>
        <p:nvSpPr>
          <p:cNvPr id="10" name="Slide Number Placeholder 9"/>
          <p:cNvSpPr>
            <a:spLocks noGrp="1"/>
          </p:cNvSpPr>
          <p:nvPr>
            <p:ph type="sldNum" sz="quarter" idx="16"/>
          </p:nvPr>
        </p:nvSpPr>
        <p:spPr>
          <a:xfrm>
            <a:off x="614135" y="6324600"/>
            <a:ext cx="516287" cy="152400"/>
          </a:xfrm>
          <a:prstGeom prst="rect">
            <a:avLst/>
          </a:prstGeom>
        </p:spPr>
        <p:txBody>
          <a:bodyPr lIns="121899" tIns="60949" rIns="121899" bIns="60949"/>
          <a:lstStyle/>
          <a:p>
            <a:pPr algn="l"/>
            <a:r>
              <a:rPr lang="en-US" smtClean="0"/>
              <a:t>PAGE </a:t>
            </a:r>
            <a:fld id="{711B4CA8-52BE-46B1-A536-58CE1A3FAF74}" type="slidenum">
              <a:rPr lang="en-US" smtClean="0"/>
              <a:pPr algn="l"/>
              <a:t>‹#›</a:t>
            </a:fld>
            <a:endParaRPr lang="en-US" dirty="0"/>
          </a:p>
        </p:txBody>
      </p:sp>
      <p:sp>
        <p:nvSpPr>
          <p:cNvPr id="11" name="Footer Placeholder 10"/>
          <p:cNvSpPr>
            <a:spLocks noGrp="1"/>
          </p:cNvSpPr>
          <p:nvPr>
            <p:ph type="ftr" sz="quarter" idx="17"/>
          </p:nvPr>
        </p:nvSpPr>
        <p:spPr>
          <a:xfrm>
            <a:off x="614137" y="6461650"/>
            <a:ext cx="1813766" cy="128575"/>
          </a:xfrm>
          <a:prstGeom prst="rect">
            <a:avLst/>
          </a:prstGeom>
        </p:spPr>
        <p:txBody>
          <a:bodyPr lIns="121899" tIns="60949" rIns="121899" bIns="60949"/>
          <a:lstStyle/>
          <a:p>
            <a:pPr algn="l"/>
            <a:r>
              <a:rPr lang="en-US" dirty="0" smtClean="0"/>
              <a:t>MICROSOFT CONFIDENTIAL</a:t>
            </a:r>
            <a:endParaRPr lang="en-US" dirty="0"/>
          </a:p>
        </p:txBody>
      </p:sp>
      <p:sp>
        <p:nvSpPr>
          <p:cNvPr id="15" name="Content Placeholder 14"/>
          <p:cNvSpPr>
            <a:spLocks noGrp="1"/>
          </p:cNvSpPr>
          <p:nvPr>
            <p:ph sz="quarter" idx="18"/>
          </p:nvPr>
        </p:nvSpPr>
        <p:spPr>
          <a:xfrm>
            <a:off x="614135" y="1419367"/>
            <a:ext cx="1076599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318251669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ne column above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392072"/>
            <a:ext cx="10982750" cy="2036928"/>
          </a:xfrm>
        </p:spPr>
        <p:txBody>
          <a:bodyPr lIns="0">
            <a:noAutofit/>
          </a:bodyPr>
          <a:lstStyle>
            <a:lvl1pPr>
              <a:buFont typeface="Wingdings" pitchFamily="2" charset="2"/>
              <a:buChar char="§"/>
              <a:defRPr sz="2000" b="0" baseline="0">
                <a:solidFill>
                  <a:srgbClr val="666666"/>
                </a:solidFill>
              </a:defRPr>
            </a:lvl1pPr>
            <a:lvl2pPr marL="801133" indent="-343343">
              <a:buFont typeface="Wingdings" pitchFamily="2" charset="2"/>
              <a:buChar char="§"/>
              <a:defRPr baseline="0">
                <a:solidFill>
                  <a:srgbClr val="666666"/>
                </a:solidFill>
              </a:defRPr>
            </a:lvl2pPr>
            <a:lvl3pPr marL="1201700" indent="-286119">
              <a:buFont typeface="Wingdings" pitchFamily="2" charset="2"/>
              <a:buChar char="§"/>
              <a:defRPr baseline="0">
                <a:solidFill>
                  <a:srgbClr val="666666"/>
                </a:solidFill>
              </a:defRPr>
            </a:lvl3pPr>
            <a:lvl4pPr marL="1659491" indent="-286119">
              <a:buFont typeface="Wingdings" pitchFamily="2" charset="2"/>
              <a:buChar char="§"/>
              <a:defRPr baseline="0">
                <a:solidFill>
                  <a:srgbClr val="666666"/>
                </a:solidFill>
              </a:defRPr>
            </a:lvl4pPr>
            <a:lvl5pPr marL="2117281" indent="-286119">
              <a:buFont typeface="Wingdings" pitchFamily="2" charset="2"/>
              <a:buChar char="§"/>
              <a:defRPr baseline="0">
                <a:solidFill>
                  <a:srgbClr val="66666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half" idx="14"/>
          </p:nvPr>
        </p:nvSpPr>
        <p:spPr>
          <a:xfrm>
            <a:off x="609441" y="3429000"/>
            <a:ext cx="5180251" cy="2514600"/>
          </a:xfrm>
        </p:spPr>
        <p:txBody>
          <a:bodyPr lIns="0">
            <a:noAutofit/>
          </a:bodyPr>
          <a:lstStyle>
            <a:lvl1pPr marL="320453" indent="-320453">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2"/>
          </p:nvPr>
        </p:nvSpPr>
        <p:spPr>
          <a:xfrm>
            <a:off x="6384774" y="3429000"/>
            <a:ext cx="5207417" cy="2514600"/>
          </a:xfrm>
        </p:spPr>
        <p:txBody>
          <a:bodyPr lIns="0">
            <a:noAutofit/>
          </a:bodyPr>
          <a:lstStyle>
            <a:lvl1pPr marL="343343" indent="-343343">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Fifth level</a:t>
            </a:r>
            <a:endParaRPr lang="en-US" dirty="0"/>
          </a:p>
        </p:txBody>
      </p:sp>
      <p:sp>
        <p:nvSpPr>
          <p:cNvPr id="12" name="Date Placeholder 11"/>
          <p:cNvSpPr>
            <a:spLocks noGrp="1"/>
          </p:cNvSpPr>
          <p:nvPr>
            <p:ph type="dt" sz="half" idx="15"/>
          </p:nvPr>
        </p:nvSpPr>
        <p:spPr>
          <a:xfrm>
            <a:off x="1206793" y="6324600"/>
            <a:ext cx="1221110" cy="152400"/>
          </a:xfrm>
          <a:prstGeom prst="rect">
            <a:avLst/>
          </a:prstGeom>
        </p:spPr>
        <p:txBody>
          <a:bodyPr lIns="121899" tIns="60949" rIns="121899" bIns="60949"/>
          <a:lstStyle/>
          <a:p>
            <a:fld id="{65C051CB-E580-4873-8532-75D0163B3EAE}" type="datetime1">
              <a:rPr lang="en-US" smtClean="0"/>
              <a:t>9/14/2011</a:t>
            </a:fld>
            <a:endParaRPr lang="en-US" dirty="0"/>
          </a:p>
        </p:txBody>
      </p:sp>
      <p:sp>
        <p:nvSpPr>
          <p:cNvPr id="13" name="Slide Number Placeholder 12"/>
          <p:cNvSpPr>
            <a:spLocks noGrp="1"/>
          </p:cNvSpPr>
          <p:nvPr>
            <p:ph type="sldNum" sz="quarter" idx="16"/>
          </p:nvPr>
        </p:nvSpPr>
        <p:spPr>
          <a:xfrm>
            <a:off x="614135" y="6324600"/>
            <a:ext cx="516287" cy="152400"/>
          </a:xfrm>
          <a:prstGeom prst="rect">
            <a:avLst/>
          </a:prstGeom>
        </p:spPr>
        <p:txBody>
          <a:bodyPr lIns="121899" tIns="60949" rIns="121899" bIns="60949"/>
          <a:lstStyle/>
          <a:p>
            <a:pPr algn="l"/>
            <a:r>
              <a:rPr lang="en-US" smtClean="0"/>
              <a:t>PAGE </a:t>
            </a:r>
            <a:fld id="{711B4CA8-52BE-46B1-A536-58CE1A3FAF74}" type="slidenum">
              <a:rPr lang="en-US" smtClean="0"/>
              <a:pPr algn="l"/>
              <a:t>‹#›</a:t>
            </a:fld>
            <a:endParaRPr lang="en-US" dirty="0"/>
          </a:p>
        </p:txBody>
      </p:sp>
      <p:sp>
        <p:nvSpPr>
          <p:cNvPr id="14" name="Footer Placeholder 13"/>
          <p:cNvSpPr>
            <a:spLocks noGrp="1"/>
          </p:cNvSpPr>
          <p:nvPr>
            <p:ph type="ftr" sz="quarter" idx="17"/>
          </p:nvPr>
        </p:nvSpPr>
        <p:spPr>
          <a:xfrm>
            <a:off x="614137" y="6461650"/>
            <a:ext cx="1813766" cy="128575"/>
          </a:xfrm>
          <a:prstGeom prst="rect">
            <a:avLst/>
          </a:prstGeom>
        </p:spPr>
        <p:txBody>
          <a:bodyPr lIns="121899" tIns="60949" rIns="121899" bIns="60949"/>
          <a:lstStyle/>
          <a:p>
            <a:pPr algn="l"/>
            <a:r>
              <a:rPr lang="en-US" smtClean="0"/>
              <a:t>MICROSOFT CONFIDENTIAL</a:t>
            </a:r>
            <a:endParaRPr lang="en-US" dirty="0"/>
          </a:p>
        </p:txBody>
      </p:sp>
      <p:sp>
        <p:nvSpPr>
          <p:cNvPr id="15"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8"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176875325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188825" cy="6841033"/>
          </a:xfrm>
          <a:prstGeom prst="rect">
            <a:avLst/>
          </a:prstGeom>
        </p:spPr>
      </p:pic>
    </p:spTree>
    <p:extLst>
      <p:ext uri="{BB962C8B-B14F-4D97-AF65-F5344CB8AC3E}">
        <p14:creationId xmlns:p14="http://schemas.microsoft.com/office/powerpoint/2010/main" val="279005029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174"/>
            <a:ext cx="12188825" cy="6829650"/>
          </a:xfrm>
          <a:prstGeom prst="rect">
            <a:avLst/>
          </a:prstGeom>
        </p:spPr>
      </p:pic>
    </p:spTree>
    <p:extLst>
      <p:ext uri="{BB962C8B-B14F-4D97-AF65-F5344CB8AC3E}">
        <p14:creationId xmlns:p14="http://schemas.microsoft.com/office/powerpoint/2010/main" val="386142452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5" y="1905001"/>
            <a:ext cx="11149012" cy="158504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441" y="6356351"/>
            <a:ext cx="2844059" cy="365125"/>
          </a:xfrm>
          <a:prstGeom prst="rect">
            <a:avLst/>
          </a:prstGeom>
        </p:spPr>
        <p:txBody>
          <a:bodyPr lIns="121899" tIns="60949" rIns="121899" bIns="60949"/>
          <a:lstStyle/>
          <a:p>
            <a:fld id="{A1CFD51F-5542-4183-9E6D-DF6665177190}" type="datetimeFigureOut">
              <a:rPr lang="en-US" smtClean="0"/>
              <a:t>9/14/2011</a:t>
            </a:fld>
            <a:endParaRPr lang="en-US"/>
          </a:p>
        </p:txBody>
      </p:sp>
      <p:sp>
        <p:nvSpPr>
          <p:cNvPr id="5" name="Footer Placeholder 4"/>
          <p:cNvSpPr>
            <a:spLocks noGrp="1"/>
          </p:cNvSpPr>
          <p:nvPr>
            <p:ph type="ftr" sz="quarter" idx="11"/>
          </p:nvPr>
        </p:nvSpPr>
        <p:spPr>
          <a:xfrm>
            <a:off x="4164515" y="6356351"/>
            <a:ext cx="3859795" cy="365125"/>
          </a:xfrm>
          <a:prstGeom prst="rect">
            <a:avLst/>
          </a:prstGeom>
        </p:spPr>
        <p:txBody>
          <a:bodyPr lIns="121899" tIns="60949" rIns="121899" bIns="60949"/>
          <a:lstStyle/>
          <a:p>
            <a:endParaRPr lang="en-US"/>
          </a:p>
        </p:txBody>
      </p:sp>
      <p:sp>
        <p:nvSpPr>
          <p:cNvPr id="6" name="Slide Number Placeholder 5"/>
          <p:cNvSpPr>
            <a:spLocks noGrp="1"/>
          </p:cNvSpPr>
          <p:nvPr>
            <p:ph type="sldNum" sz="quarter" idx="12"/>
          </p:nvPr>
        </p:nvSpPr>
        <p:spPr>
          <a:xfrm>
            <a:off x="8735325" y="6356351"/>
            <a:ext cx="2844059" cy="365125"/>
          </a:xfrm>
          <a:prstGeom prst="rect">
            <a:avLst/>
          </a:prstGeom>
        </p:spPr>
        <p:txBody>
          <a:bodyPr lIns="121899" tIns="60949" rIns="121899" bIns="60949"/>
          <a:lstStyle/>
          <a:p>
            <a:fld id="{86B3905C-5577-4B33-9447-31444F4A9FCC}" type="slidenum">
              <a:rPr lang="en-US" smtClean="0"/>
              <a:t>‹#›</a:t>
            </a:fld>
            <a:endParaRPr lang="en-US"/>
          </a:p>
        </p:txBody>
      </p:sp>
    </p:spTree>
    <p:extLst>
      <p:ext uri="{BB962C8B-B14F-4D97-AF65-F5344CB8AC3E}">
        <p14:creationId xmlns:p14="http://schemas.microsoft.com/office/powerpoint/2010/main" val="2046010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126212"/>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9"/>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3402"/>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65BC46"/>
                    </a:gs>
                    <a:gs pos="86000">
                      <a:srgbClr val="65BC46"/>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65BC46"/>
                  </a:gs>
                  <a:gs pos="86000">
                    <a:srgbClr val="65BC46"/>
                  </a:gs>
                </a:gsLst>
                <a:lin ang="5400000" scaled="0"/>
              </a:gradFill>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4" y="190502"/>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3730800026"/>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74359556"/>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duotone>
              <a:prstClr val="black"/>
              <a:schemeClr val="accent2">
                <a:tint val="45000"/>
                <a:satMod val="400000"/>
              </a:schemeClr>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109031151"/>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4"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12091882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800"/>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567427382"/>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1"/>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1"/>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640140045"/>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2"/>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97398787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903449017"/>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55944"/>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4"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3"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593223"/>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74338306"/>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8"/>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4046827710"/>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203941" cy="6849517"/>
          </a:xfrm>
          <a:prstGeom prst="rect">
            <a:avLst/>
          </a:prstGeom>
        </p:spPr>
      </p:pic>
    </p:spTree>
    <p:extLst>
      <p:ext uri="{BB962C8B-B14F-4D97-AF65-F5344CB8AC3E}">
        <p14:creationId xmlns:p14="http://schemas.microsoft.com/office/powerpoint/2010/main" val="96990488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wo columns">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136" y="1364776"/>
            <a:ext cx="5188326" cy="1635832"/>
          </a:xfrm>
        </p:spPr>
        <p:txBody>
          <a:bodyPr lIns="0"/>
          <a:lstStyle>
            <a:lvl1pPr marL="347920" indent="-347920">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384774" y="1364776"/>
            <a:ext cx="5180251" cy="1688154"/>
          </a:xfrm>
        </p:spPr>
        <p:txBody>
          <a:bodyPr lIns="0"/>
          <a:lstStyle>
            <a:lvl1pPr marL="347920" indent="-34792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Fifth level</a:t>
            </a:r>
            <a:endParaRPr lang="en-US" dirty="0"/>
          </a:p>
        </p:txBody>
      </p:sp>
      <p:sp>
        <p:nvSpPr>
          <p:cNvPr id="9" name="Date Placeholder 8"/>
          <p:cNvSpPr>
            <a:spLocks noGrp="1"/>
          </p:cNvSpPr>
          <p:nvPr>
            <p:ph type="dt" sz="half" idx="14"/>
          </p:nvPr>
        </p:nvSpPr>
        <p:spPr>
          <a:xfrm>
            <a:off x="1206793" y="6324600"/>
            <a:ext cx="1221110" cy="152400"/>
          </a:xfrm>
          <a:prstGeom prst="rect">
            <a:avLst/>
          </a:prstGeom>
        </p:spPr>
        <p:txBody>
          <a:bodyPr lIns="121899" tIns="60949" rIns="121899" bIns="60949"/>
          <a:lstStyle/>
          <a:p>
            <a:fld id="{B2863303-CC64-46A5-B0FA-50C96ED61598}" type="datetime1">
              <a:rPr lang="en-US" smtClean="0">
                <a:solidFill>
                  <a:srgbClr val="FFFFFF"/>
                </a:solidFill>
              </a:rPr>
              <a:pPr/>
              <a:t>9/14/2011</a:t>
            </a:fld>
            <a:endParaRPr lang="en-US" dirty="0">
              <a:solidFill>
                <a:srgbClr val="FFFFFF"/>
              </a:solidFill>
            </a:endParaRPr>
          </a:p>
        </p:txBody>
      </p:sp>
      <p:sp>
        <p:nvSpPr>
          <p:cNvPr id="10" name="Slide Number Placeholder 9"/>
          <p:cNvSpPr>
            <a:spLocks noGrp="1"/>
          </p:cNvSpPr>
          <p:nvPr>
            <p:ph type="sldNum" sz="quarter" idx="15"/>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6"/>
          </p:nvPr>
        </p:nvSpPr>
        <p:spPr>
          <a:xfrm>
            <a:off x="614137" y="6461650"/>
            <a:ext cx="1813766" cy="128575"/>
          </a:xfrm>
          <a:prstGeom prst="rect">
            <a:avLst/>
          </a:prstGeom>
        </p:spPr>
        <p:txBody>
          <a:bodyPr lIns="121899" tIns="60949" rIns="121899" bIns="60949"/>
          <a:lstStyle/>
          <a:p>
            <a:r>
              <a:rPr lang="en-US" smtClean="0">
                <a:solidFill>
                  <a:srgbClr val="FFFFFF"/>
                </a:solidFill>
              </a:rPr>
              <a:t>MICROSOFT CONFIDENTIAL</a:t>
            </a:r>
            <a:endParaRPr lang="en-US" dirty="0">
              <a:solidFill>
                <a:srgbClr val="FFFFFF"/>
              </a:solidFill>
            </a:endParaRPr>
          </a:p>
        </p:txBody>
      </p:sp>
      <p:sp>
        <p:nvSpPr>
          <p:cNvPr id="12"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5"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51933785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5"/>
          </p:nvPr>
        </p:nvSpPr>
        <p:spPr>
          <a:xfrm>
            <a:off x="1206793" y="6324600"/>
            <a:ext cx="1221110" cy="152400"/>
          </a:xfrm>
          <a:prstGeom prst="rect">
            <a:avLst/>
          </a:prstGeom>
        </p:spPr>
        <p:txBody>
          <a:bodyPr lIns="121899" tIns="60949" rIns="121899" bIns="60949"/>
          <a:lstStyle/>
          <a:p>
            <a:fld id="{EC5D9FC8-00D4-4E62-B79F-0DB35C5AD30E}" type="datetime1">
              <a:rPr lang="en-US" smtClean="0">
                <a:solidFill>
                  <a:srgbClr val="FFFFFF"/>
                </a:solidFill>
              </a:rPr>
              <a:pPr/>
              <a:t>9/14/2011</a:t>
            </a:fld>
            <a:endParaRPr lang="en-US" dirty="0">
              <a:solidFill>
                <a:srgbClr val="FFFFFF"/>
              </a:solidFill>
            </a:endParaRPr>
          </a:p>
        </p:txBody>
      </p:sp>
      <p:sp>
        <p:nvSpPr>
          <p:cNvPr id="10" name="Slide Number Placeholder 9"/>
          <p:cNvSpPr>
            <a:spLocks noGrp="1"/>
          </p:cNvSpPr>
          <p:nvPr>
            <p:ph type="sldNum" sz="quarter" idx="16"/>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7"/>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5" name="Content Placeholder 14"/>
          <p:cNvSpPr>
            <a:spLocks noGrp="1"/>
          </p:cNvSpPr>
          <p:nvPr>
            <p:ph sz="quarter" idx="18"/>
          </p:nvPr>
        </p:nvSpPr>
        <p:spPr>
          <a:xfrm>
            <a:off x="614135" y="1419367"/>
            <a:ext cx="1076599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132944860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One column above two columns">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392072"/>
            <a:ext cx="10982750" cy="2036928"/>
          </a:xfrm>
        </p:spPr>
        <p:txBody>
          <a:bodyPr lIns="0">
            <a:noAutofit/>
          </a:bodyPr>
          <a:lstStyle>
            <a:lvl1pPr>
              <a:buFont typeface="Wingdings" pitchFamily="2" charset="2"/>
              <a:buChar char="§"/>
              <a:defRPr sz="2000" b="0" baseline="0">
                <a:solidFill>
                  <a:srgbClr val="666666"/>
                </a:solidFill>
              </a:defRPr>
            </a:lvl1pPr>
            <a:lvl2pPr marL="801133" indent="-343343">
              <a:buFont typeface="Wingdings" pitchFamily="2" charset="2"/>
              <a:buChar char="§"/>
              <a:defRPr baseline="0">
                <a:solidFill>
                  <a:srgbClr val="666666"/>
                </a:solidFill>
              </a:defRPr>
            </a:lvl2pPr>
            <a:lvl3pPr marL="1201700" indent="-286119">
              <a:buFont typeface="Wingdings" pitchFamily="2" charset="2"/>
              <a:buChar char="§"/>
              <a:defRPr baseline="0">
                <a:solidFill>
                  <a:srgbClr val="666666"/>
                </a:solidFill>
              </a:defRPr>
            </a:lvl3pPr>
            <a:lvl4pPr marL="1659491" indent="-286119">
              <a:buFont typeface="Wingdings" pitchFamily="2" charset="2"/>
              <a:buChar char="§"/>
              <a:defRPr baseline="0">
                <a:solidFill>
                  <a:srgbClr val="666666"/>
                </a:solidFill>
              </a:defRPr>
            </a:lvl4pPr>
            <a:lvl5pPr marL="2117281" indent="-286119">
              <a:buFont typeface="Wingdings" pitchFamily="2" charset="2"/>
              <a:buChar char="§"/>
              <a:defRPr baseline="0">
                <a:solidFill>
                  <a:srgbClr val="6666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half" idx="14"/>
          </p:nvPr>
        </p:nvSpPr>
        <p:spPr>
          <a:xfrm>
            <a:off x="609441" y="3429000"/>
            <a:ext cx="5180251" cy="2514600"/>
          </a:xfrm>
        </p:spPr>
        <p:txBody>
          <a:bodyPr lIns="0">
            <a:noAutofit/>
          </a:bodyPr>
          <a:lstStyle>
            <a:lvl1pPr marL="320453" indent="-320453">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2"/>
          </p:nvPr>
        </p:nvSpPr>
        <p:spPr>
          <a:xfrm>
            <a:off x="6384774" y="3429000"/>
            <a:ext cx="5207417" cy="2514600"/>
          </a:xfrm>
        </p:spPr>
        <p:txBody>
          <a:bodyPr lIns="0">
            <a:noAutofit/>
          </a:bodyPr>
          <a:lstStyle>
            <a:lvl1pPr marL="343343" indent="-343343">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Fifth level</a:t>
            </a:r>
            <a:endParaRPr lang="en-US" dirty="0"/>
          </a:p>
        </p:txBody>
      </p:sp>
      <p:sp>
        <p:nvSpPr>
          <p:cNvPr id="12" name="Date Placeholder 11"/>
          <p:cNvSpPr>
            <a:spLocks noGrp="1"/>
          </p:cNvSpPr>
          <p:nvPr>
            <p:ph type="dt" sz="half" idx="15"/>
          </p:nvPr>
        </p:nvSpPr>
        <p:spPr>
          <a:xfrm>
            <a:off x="1206793" y="6324600"/>
            <a:ext cx="1221110" cy="152400"/>
          </a:xfrm>
          <a:prstGeom prst="rect">
            <a:avLst/>
          </a:prstGeom>
        </p:spPr>
        <p:txBody>
          <a:bodyPr lIns="121899" tIns="60949" rIns="121899" bIns="60949"/>
          <a:lstStyle/>
          <a:p>
            <a:fld id="{65C051CB-E580-4873-8532-75D0163B3EAE}" type="datetime1">
              <a:rPr lang="en-US" smtClean="0">
                <a:solidFill>
                  <a:srgbClr val="FFFFFF"/>
                </a:solidFill>
              </a:rPr>
              <a:pPr/>
              <a:t>9/14/2011</a:t>
            </a:fld>
            <a:endParaRPr lang="en-US" dirty="0">
              <a:solidFill>
                <a:srgbClr val="FFFFFF"/>
              </a:solidFill>
            </a:endParaRPr>
          </a:p>
        </p:txBody>
      </p:sp>
      <p:sp>
        <p:nvSpPr>
          <p:cNvPr id="13" name="Slide Number Placeholder 12"/>
          <p:cNvSpPr>
            <a:spLocks noGrp="1"/>
          </p:cNvSpPr>
          <p:nvPr>
            <p:ph type="sldNum" sz="quarter" idx="16"/>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4" name="Footer Placeholder 13"/>
          <p:cNvSpPr>
            <a:spLocks noGrp="1"/>
          </p:cNvSpPr>
          <p:nvPr>
            <p:ph type="ftr" sz="quarter" idx="17"/>
          </p:nvPr>
        </p:nvSpPr>
        <p:spPr>
          <a:xfrm>
            <a:off x="614137" y="6461650"/>
            <a:ext cx="1813766" cy="128575"/>
          </a:xfrm>
          <a:prstGeom prst="rect">
            <a:avLst/>
          </a:prstGeom>
        </p:spPr>
        <p:txBody>
          <a:bodyPr lIns="121899" tIns="60949" rIns="121899" bIns="60949"/>
          <a:lstStyle/>
          <a:p>
            <a:r>
              <a:rPr lang="en-US" smtClean="0">
                <a:solidFill>
                  <a:srgbClr val="FFFFFF"/>
                </a:solidFill>
              </a:rPr>
              <a:t>MICROSOFT CONFIDENTIAL</a:t>
            </a:r>
            <a:endParaRPr lang="en-US" dirty="0">
              <a:solidFill>
                <a:srgbClr val="FFFFFF"/>
              </a:solidFill>
            </a:endParaRPr>
          </a:p>
        </p:txBody>
      </p:sp>
      <p:sp>
        <p:nvSpPr>
          <p:cNvPr id="15"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8"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47931741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Sub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Tree>
    <p:extLst>
      <p:ext uri="{BB962C8B-B14F-4D97-AF65-F5344CB8AC3E}">
        <p14:creationId xmlns:p14="http://schemas.microsoft.com/office/powerpoint/2010/main" val="110864899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188825" cy="6841033"/>
          </a:xfrm>
          <a:prstGeom prst="rect">
            <a:avLst/>
          </a:prstGeom>
        </p:spPr>
      </p:pic>
    </p:spTree>
    <p:extLst>
      <p:ext uri="{BB962C8B-B14F-4D97-AF65-F5344CB8AC3E}">
        <p14:creationId xmlns:p14="http://schemas.microsoft.com/office/powerpoint/2010/main" val="17596410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5" y="1905001"/>
            <a:ext cx="11149012" cy="158504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79355525"/>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800"/>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9"/>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3402"/>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65BC46"/>
                    </a:gs>
                    <a:gs pos="86000">
                      <a:srgbClr val="65BC46"/>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65BC46"/>
                  </a:gs>
                  <a:gs pos="86000">
                    <a:srgbClr val="65BC46"/>
                  </a:gs>
                </a:gsLst>
                <a:lin ang="5400000" scaled="0"/>
              </a:gradFill>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4" y="190502"/>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2067908453"/>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22081425"/>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duotone>
              <a:prstClr val="black"/>
              <a:schemeClr val="accent2">
                <a:tint val="45000"/>
                <a:satMod val="400000"/>
              </a:schemeClr>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79887916"/>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4"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02672850"/>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800"/>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370859759"/>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1"/>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1"/>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501407010"/>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2"/>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74426846"/>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196999288"/>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681970"/>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3"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610948"/>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1"/>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1"/>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99792604"/>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8"/>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837238110"/>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203941" cy="6849517"/>
          </a:xfrm>
          <a:prstGeom prst="rect">
            <a:avLst/>
          </a:prstGeom>
        </p:spPr>
      </p:pic>
    </p:spTree>
    <p:extLst>
      <p:ext uri="{BB962C8B-B14F-4D97-AF65-F5344CB8AC3E}">
        <p14:creationId xmlns:p14="http://schemas.microsoft.com/office/powerpoint/2010/main" val="164882738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wo columns">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136" y="1364776"/>
            <a:ext cx="5188326" cy="1635832"/>
          </a:xfrm>
        </p:spPr>
        <p:txBody>
          <a:bodyPr lIns="0"/>
          <a:lstStyle>
            <a:lvl1pPr marL="347920" indent="-347920">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384774" y="1364776"/>
            <a:ext cx="5180251" cy="1688154"/>
          </a:xfrm>
        </p:spPr>
        <p:txBody>
          <a:bodyPr lIns="0"/>
          <a:lstStyle>
            <a:lvl1pPr marL="347920" indent="-34792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Fifth level</a:t>
            </a:r>
            <a:endParaRPr lang="en-US" dirty="0"/>
          </a:p>
        </p:txBody>
      </p:sp>
      <p:sp>
        <p:nvSpPr>
          <p:cNvPr id="9" name="Date Placeholder 8"/>
          <p:cNvSpPr>
            <a:spLocks noGrp="1"/>
          </p:cNvSpPr>
          <p:nvPr>
            <p:ph type="dt" sz="half" idx="14"/>
          </p:nvPr>
        </p:nvSpPr>
        <p:spPr>
          <a:xfrm>
            <a:off x="1206793" y="6324600"/>
            <a:ext cx="1221110" cy="152400"/>
          </a:xfrm>
          <a:prstGeom prst="rect">
            <a:avLst/>
          </a:prstGeom>
        </p:spPr>
        <p:txBody>
          <a:bodyPr lIns="121899" tIns="60949" rIns="121899" bIns="60949"/>
          <a:lstStyle/>
          <a:p>
            <a:fld id="{B2863303-CC64-46A5-B0FA-50C96ED61598}" type="datetime1">
              <a:rPr lang="en-US" smtClean="0">
                <a:solidFill>
                  <a:srgbClr val="FFFFFF"/>
                </a:solidFill>
              </a:rPr>
              <a:pPr/>
              <a:t>9/14/2011</a:t>
            </a:fld>
            <a:endParaRPr lang="en-US" dirty="0">
              <a:solidFill>
                <a:srgbClr val="FFFFFF"/>
              </a:solidFill>
            </a:endParaRPr>
          </a:p>
        </p:txBody>
      </p:sp>
      <p:sp>
        <p:nvSpPr>
          <p:cNvPr id="10" name="Slide Number Placeholder 9"/>
          <p:cNvSpPr>
            <a:spLocks noGrp="1"/>
          </p:cNvSpPr>
          <p:nvPr>
            <p:ph type="sldNum" sz="quarter" idx="15"/>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6"/>
          </p:nvPr>
        </p:nvSpPr>
        <p:spPr>
          <a:xfrm>
            <a:off x="614137" y="6461650"/>
            <a:ext cx="1813766" cy="128575"/>
          </a:xfrm>
          <a:prstGeom prst="rect">
            <a:avLst/>
          </a:prstGeom>
        </p:spPr>
        <p:txBody>
          <a:bodyPr lIns="121899" tIns="60949" rIns="121899" bIns="60949"/>
          <a:lstStyle/>
          <a:p>
            <a:r>
              <a:rPr lang="en-US" smtClean="0">
                <a:solidFill>
                  <a:srgbClr val="FFFFFF"/>
                </a:solidFill>
              </a:rPr>
              <a:t>MICROSOFT CONFIDENTIAL</a:t>
            </a:r>
            <a:endParaRPr lang="en-US" dirty="0">
              <a:solidFill>
                <a:srgbClr val="FFFFFF"/>
              </a:solidFill>
            </a:endParaRPr>
          </a:p>
        </p:txBody>
      </p:sp>
      <p:sp>
        <p:nvSpPr>
          <p:cNvPr id="12"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5"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61797871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5"/>
          </p:nvPr>
        </p:nvSpPr>
        <p:spPr>
          <a:xfrm>
            <a:off x="1206793" y="6324600"/>
            <a:ext cx="1221110" cy="152400"/>
          </a:xfrm>
          <a:prstGeom prst="rect">
            <a:avLst/>
          </a:prstGeom>
        </p:spPr>
        <p:txBody>
          <a:bodyPr lIns="121899" tIns="60949" rIns="121899" bIns="60949"/>
          <a:lstStyle/>
          <a:p>
            <a:fld id="{EC5D9FC8-00D4-4E62-B79F-0DB35C5AD30E}" type="datetime1">
              <a:rPr lang="en-US" smtClean="0">
                <a:solidFill>
                  <a:srgbClr val="FFFFFF"/>
                </a:solidFill>
              </a:rPr>
              <a:pPr/>
              <a:t>9/14/2011</a:t>
            </a:fld>
            <a:endParaRPr lang="en-US" dirty="0">
              <a:solidFill>
                <a:srgbClr val="FFFFFF"/>
              </a:solidFill>
            </a:endParaRPr>
          </a:p>
        </p:txBody>
      </p:sp>
      <p:sp>
        <p:nvSpPr>
          <p:cNvPr id="10" name="Slide Number Placeholder 9"/>
          <p:cNvSpPr>
            <a:spLocks noGrp="1"/>
          </p:cNvSpPr>
          <p:nvPr>
            <p:ph type="sldNum" sz="quarter" idx="16"/>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7"/>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5" name="Content Placeholder 14"/>
          <p:cNvSpPr>
            <a:spLocks noGrp="1"/>
          </p:cNvSpPr>
          <p:nvPr>
            <p:ph sz="quarter" idx="18"/>
          </p:nvPr>
        </p:nvSpPr>
        <p:spPr>
          <a:xfrm>
            <a:off x="614135" y="1419367"/>
            <a:ext cx="1076599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33576012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One column above two columns">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392072"/>
            <a:ext cx="10982750" cy="2036928"/>
          </a:xfrm>
        </p:spPr>
        <p:txBody>
          <a:bodyPr lIns="0">
            <a:noAutofit/>
          </a:bodyPr>
          <a:lstStyle>
            <a:lvl1pPr>
              <a:buFont typeface="Wingdings" pitchFamily="2" charset="2"/>
              <a:buChar char="§"/>
              <a:defRPr sz="2000" b="0" baseline="0">
                <a:solidFill>
                  <a:srgbClr val="666666"/>
                </a:solidFill>
              </a:defRPr>
            </a:lvl1pPr>
            <a:lvl2pPr marL="801133" indent="-343343">
              <a:buFont typeface="Wingdings" pitchFamily="2" charset="2"/>
              <a:buChar char="§"/>
              <a:defRPr baseline="0">
                <a:solidFill>
                  <a:srgbClr val="666666"/>
                </a:solidFill>
              </a:defRPr>
            </a:lvl2pPr>
            <a:lvl3pPr marL="1201700" indent="-286119">
              <a:buFont typeface="Wingdings" pitchFamily="2" charset="2"/>
              <a:buChar char="§"/>
              <a:defRPr baseline="0">
                <a:solidFill>
                  <a:srgbClr val="666666"/>
                </a:solidFill>
              </a:defRPr>
            </a:lvl3pPr>
            <a:lvl4pPr marL="1659491" indent="-286119">
              <a:buFont typeface="Wingdings" pitchFamily="2" charset="2"/>
              <a:buChar char="§"/>
              <a:defRPr baseline="0">
                <a:solidFill>
                  <a:srgbClr val="666666"/>
                </a:solidFill>
              </a:defRPr>
            </a:lvl4pPr>
            <a:lvl5pPr marL="2117281" indent="-286119">
              <a:buFont typeface="Wingdings" pitchFamily="2" charset="2"/>
              <a:buChar char="§"/>
              <a:defRPr baseline="0">
                <a:solidFill>
                  <a:srgbClr val="6666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half" idx="14"/>
          </p:nvPr>
        </p:nvSpPr>
        <p:spPr>
          <a:xfrm>
            <a:off x="609441" y="3429000"/>
            <a:ext cx="5180251" cy="2514600"/>
          </a:xfrm>
        </p:spPr>
        <p:txBody>
          <a:bodyPr lIns="0">
            <a:noAutofit/>
          </a:bodyPr>
          <a:lstStyle>
            <a:lvl1pPr marL="320453" indent="-320453">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2"/>
          </p:nvPr>
        </p:nvSpPr>
        <p:spPr>
          <a:xfrm>
            <a:off x="6384774" y="3429000"/>
            <a:ext cx="5207417" cy="2514600"/>
          </a:xfrm>
        </p:spPr>
        <p:txBody>
          <a:bodyPr lIns="0">
            <a:noAutofit/>
          </a:bodyPr>
          <a:lstStyle>
            <a:lvl1pPr marL="343343" indent="-343343">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Fifth level</a:t>
            </a:r>
            <a:endParaRPr lang="en-US" dirty="0"/>
          </a:p>
        </p:txBody>
      </p:sp>
      <p:sp>
        <p:nvSpPr>
          <p:cNvPr id="12" name="Date Placeholder 11"/>
          <p:cNvSpPr>
            <a:spLocks noGrp="1"/>
          </p:cNvSpPr>
          <p:nvPr>
            <p:ph type="dt" sz="half" idx="15"/>
          </p:nvPr>
        </p:nvSpPr>
        <p:spPr>
          <a:xfrm>
            <a:off x="1206793" y="6324600"/>
            <a:ext cx="1221110" cy="152400"/>
          </a:xfrm>
          <a:prstGeom prst="rect">
            <a:avLst/>
          </a:prstGeom>
        </p:spPr>
        <p:txBody>
          <a:bodyPr lIns="121899" tIns="60949" rIns="121899" bIns="60949"/>
          <a:lstStyle/>
          <a:p>
            <a:fld id="{65C051CB-E580-4873-8532-75D0163B3EAE}" type="datetime1">
              <a:rPr lang="en-US" smtClean="0">
                <a:solidFill>
                  <a:srgbClr val="FFFFFF"/>
                </a:solidFill>
              </a:rPr>
              <a:pPr/>
              <a:t>9/14/2011</a:t>
            </a:fld>
            <a:endParaRPr lang="en-US" dirty="0">
              <a:solidFill>
                <a:srgbClr val="FFFFFF"/>
              </a:solidFill>
            </a:endParaRPr>
          </a:p>
        </p:txBody>
      </p:sp>
      <p:sp>
        <p:nvSpPr>
          <p:cNvPr id="13" name="Slide Number Placeholder 12"/>
          <p:cNvSpPr>
            <a:spLocks noGrp="1"/>
          </p:cNvSpPr>
          <p:nvPr>
            <p:ph type="sldNum" sz="quarter" idx="16"/>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4" name="Footer Placeholder 13"/>
          <p:cNvSpPr>
            <a:spLocks noGrp="1"/>
          </p:cNvSpPr>
          <p:nvPr>
            <p:ph type="ftr" sz="quarter" idx="17"/>
          </p:nvPr>
        </p:nvSpPr>
        <p:spPr>
          <a:xfrm>
            <a:off x="614137" y="6461650"/>
            <a:ext cx="1813766" cy="128575"/>
          </a:xfrm>
          <a:prstGeom prst="rect">
            <a:avLst/>
          </a:prstGeom>
        </p:spPr>
        <p:txBody>
          <a:bodyPr lIns="121899" tIns="60949" rIns="121899" bIns="60949"/>
          <a:lstStyle/>
          <a:p>
            <a:r>
              <a:rPr lang="en-US" smtClean="0">
                <a:solidFill>
                  <a:srgbClr val="FFFFFF"/>
                </a:solidFill>
              </a:rPr>
              <a:t>MICROSOFT CONFIDENTIAL</a:t>
            </a:r>
            <a:endParaRPr lang="en-US" dirty="0">
              <a:solidFill>
                <a:srgbClr val="FFFFFF"/>
              </a:solidFill>
            </a:endParaRPr>
          </a:p>
        </p:txBody>
      </p:sp>
      <p:sp>
        <p:nvSpPr>
          <p:cNvPr id="15"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8"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38818914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Sub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Tree>
    <p:extLst>
      <p:ext uri="{BB962C8B-B14F-4D97-AF65-F5344CB8AC3E}">
        <p14:creationId xmlns:p14="http://schemas.microsoft.com/office/powerpoint/2010/main" val="150568621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188825" cy="6841033"/>
          </a:xfrm>
          <a:prstGeom prst="rect">
            <a:avLst/>
          </a:prstGeom>
        </p:spPr>
      </p:pic>
    </p:spTree>
    <p:extLst>
      <p:ext uri="{BB962C8B-B14F-4D97-AF65-F5344CB8AC3E}">
        <p14:creationId xmlns:p14="http://schemas.microsoft.com/office/powerpoint/2010/main" val="391238938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5" y="1905001"/>
            <a:ext cx="11149012" cy="158504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19860529"/>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39636529"/>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2"/>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7"/>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69964" y="4343400"/>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65BC46"/>
                    </a:gs>
                    <a:gs pos="86000">
                      <a:srgbClr val="65BC46"/>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65BC46"/>
                  </a:gs>
                  <a:gs pos="86000">
                    <a:srgbClr val="65BC46"/>
                  </a:gs>
                </a:gsLst>
                <a:lin ang="5400000" scaled="0"/>
              </a:gradFill>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3" y="190500"/>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2381996492"/>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69965" y="4787308"/>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969964"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58728796"/>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3"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934359083"/>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709020003"/>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05768"/>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05768"/>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046365674"/>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005102669"/>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46099437"/>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21631"/>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2"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2349386"/>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01334639"/>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72406977"/>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u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722608"/>
            <a:ext cx="10242549" cy="1523497"/>
          </a:xfrm>
        </p:spPr>
        <p:txBody>
          <a:bodyPr anchor="ctr">
            <a:noAutofit/>
          </a:bodyPr>
          <a:lstStyle>
            <a:lvl1pPr algn="ctr">
              <a:lnSpc>
                <a:spcPct val="90000"/>
              </a:lnSpc>
              <a:defRPr sz="6000" spc="-300" baseline="0">
                <a:solidFill>
                  <a:schemeClr val="bg1">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657982" y="5677392"/>
            <a:ext cx="10242550"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657982" y="6121400"/>
            <a:ext cx="5335587"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Tree>
    <p:extLst>
      <p:ext uri="{BB962C8B-B14F-4D97-AF65-F5344CB8AC3E}">
        <p14:creationId xmlns:p14="http://schemas.microsoft.com/office/powerpoint/2010/main" val="185847640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722608"/>
            <a:ext cx="10242549" cy="1523497"/>
          </a:xfrm>
        </p:spPr>
        <p:txBody>
          <a:bodyPr anchor="ctr">
            <a:noAutofit/>
          </a:bodyPr>
          <a:lstStyle>
            <a:lvl1pPr algn="ctr">
              <a:lnSpc>
                <a:spcPct val="90000"/>
              </a:lnSpc>
              <a:defRPr sz="6000" spc="-300" baseline="0">
                <a:solidFill>
                  <a:schemeClr val="bg1">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657982" y="5677392"/>
            <a:ext cx="10242550"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This is a subtitle</a:t>
            </a:r>
            <a:endParaRPr lang="en-US" dirty="0"/>
          </a:p>
        </p:txBody>
      </p:sp>
      <p:sp>
        <p:nvSpPr>
          <p:cNvPr id="13" name="Text Placeholder 12"/>
          <p:cNvSpPr>
            <a:spLocks noGrp="1"/>
          </p:cNvSpPr>
          <p:nvPr>
            <p:ph type="body" sz="quarter" idx="10" hasCustomPrompt="1"/>
          </p:nvPr>
        </p:nvSpPr>
        <p:spPr>
          <a:xfrm>
            <a:off x="657982" y="6121400"/>
            <a:ext cx="5335587"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Tree>
    <p:extLst>
      <p:ext uri="{BB962C8B-B14F-4D97-AF65-F5344CB8AC3E}">
        <p14:creationId xmlns:p14="http://schemas.microsoft.com/office/powerpoint/2010/main" val="131212046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Photo 1">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2144" y="269832"/>
            <a:ext cx="10242549" cy="1523497"/>
          </a:xfrm>
        </p:spPr>
        <p:txBody>
          <a:bodyPr anchor="ctr">
            <a:noAutofit/>
          </a:bodyPr>
          <a:lstStyle>
            <a:lvl1pPr algn="l">
              <a:lnSpc>
                <a:spcPct val="90000"/>
              </a:lnSpc>
              <a:defRPr sz="4800" spc="-200" baseline="0">
                <a:solidFill>
                  <a:schemeClr val="accent6">
                    <a:alpha val="99000"/>
                  </a:schemeClr>
                </a:solidFill>
                <a:latin typeface="Segoe UI Light"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62144" y="5806488"/>
            <a:ext cx="10242550" cy="463255"/>
          </a:xfrm>
        </p:spPr>
        <p:txBody>
          <a:bodyPr>
            <a:noAutofit/>
          </a:bodyPr>
          <a:lstStyle>
            <a:lvl1pPr marL="0" indent="0" algn="l">
              <a:lnSpc>
                <a:spcPct val="90000"/>
              </a:lnSpc>
              <a:spcBef>
                <a:spcPts val="0"/>
              </a:spcBef>
              <a:buNone/>
              <a:defRPr sz="2000" b="1" cap="all" baseline="0">
                <a:solidFill>
                  <a:schemeClr val="tx1">
                    <a:lumMod val="75000"/>
                    <a:lumOff val="25000"/>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562144" y="6121400"/>
            <a:ext cx="5335587" cy="221599"/>
          </a:xfrm>
        </p:spPr>
        <p:txBody>
          <a:bodyPr/>
          <a:lstStyle>
            <a:lvl1pPr marL="0" indent="0">
              <a:buNone/>
              <a:defRPr sz="1600" baseline="0">
                <a:solidFill>
                  <a:schemeClr val="tx1">
                    <a:lumMod val="75000"/>
                    <a:lumOff val="25000"/>
                    <a:alpha val="99000"/>
                  </a:schemeClr>
                </a:solidFill>
              </a:defRPr>
            </a:lvl1pPr>
          </a:lstStyle>
          <a:p>
            <a:pPr lvl="0"/>
            <a:r>
              <a:rPr lang="en-US" dirty="0" smtClean="0"/>
              <a:t>Click to edit presenter and date</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Tree>
    <p:extLst>
      <p:ext uri="{BB962C8B-B14F-4D97-AF65-F5344CB8AC3E}">
        <p14:creationId xmlns:p14="http://schemas.microsoft.com/office/powerpoint/2010/main" val="27997892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hoto 2">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2144" y="4422420"/>
            <a:ext cx="10242549" cy="1523497"/>
          </a:xfrm>
        </p:spPr>
        <p:txBody>
          <a:bodyPr anchor="ctr">
            <a:noAutofit/>
          </a:bodyPr>
          <a:lstStyle>
            <a:lvl1pPr algn="l">
              <a:lnSpc>
                <a:spcPct val="90000"/>
              </a:lnSpc>
              <a:defRPr sz="4800" spc="-200" baseline="0">
                <a:solidFill>
                  <a:schemeClr val="bg1">
                    <a:alpha val="99000"/>
                  </a:schemeClr>
                </a:solidFill>
                <a:latin typeface="Segoe UI Light"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62144" y="5806488"/>
            <a:ext cx="10242550"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562144" y="6121400"/>
            <a:ext cx="5335587"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Tree>
    <p:extLst>
      <p:ext uri="{BB962C8B-B14F-4D97-AF65-F5344CB8AC3E}">
        <p14:creationId xmlns:p14="http://schemas.microsoft.com/office/powerpoint/2010/main" val="134924477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1266985"/>
            <a:ext cx="9323388" cy="1523494"/>
          </a:xfrm>
        </p:spPr>
        <p:txBody>
          <a:bodyPr anchor="ctr" anchorCtr="0">
            <a:noAutofit/>
          </a:bodyPr>
          <a:lstStyle>
            <a:lvl1pPr>
              <a:lnSpc>
                <a:spcPct val="90000"/>
              </a:lnSpc>
              <a:defRPr sz="4400" i="0" u="none" baseline="0">
                <a:solidFill>
                  <a:schemeClr val="bg1">
                    <a:alpha val="99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4989"/>
            <a:ext cx="9323389" cy="461665"/>
          </a:xfrm>
        </p:spPr>
        <p:txBody>
          <a:bodyPr>
            <a:noAutofit/>
          </a:bodyPr>
          <a:lstStyle>
            <a:lvl1pPr marL="0" indent="0" algn="l">
              <a:lnSpc>
                <a:spcPct val="90000"/>
              </a:lnSpc>
              <a:spcBef>
                <a:spcPts val="0"/>
              </a:spcBef>
              <a:buNone/>
              <a:defRPr sz="2000" i="0" u="none">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4" y="2727972"/>
            <a:ext cx="10242550" cy="1378644"/>
          </a:xfrm>
        </p:spPr>
        <p:txBody>
          <a:bodyPr anchor="t" anchorCtr="0">
            <a:noAutofit/>
            <a:scene3d>
              <a:camera prst="orthographicFront"/>
              <a:lightRig rig="flat" dir="t"/>
            </a:scene3d>
            <a:sp3d>
              <a:contourClr>
                <a:schemeClr val="bg2"/>
              </a:contourClr>
            </a:sp3d>
          </a:bodyPr>
          <a:lstStyle>
            <a:lvl1pPr marL="0" indent="0" algn="l">
              <a:buFont typeface="Arial" pitchFamily="34" charset="0"/>
              <a:buNone/>
              <a:defRPr kumimoji="0" lang="en-US" sz="9600" b="0" i="0" u="none" strike="noStrike" kern="1200" cap="none" spc="-642" normalizeH="0" baseline="0" noProof="0" dirty="0" smtClean="0">
                <a:ln w="11430"/>
                <a:solidFill>
                  <a:schemeClr val="bg1">
                    <a:alpha val="99000"/>
                  </a:schemeClr>
                </a:solidFill>
                <a:effectLst/>
                <a:uLnTx/>
                <a:uFillTx/>
                <a:latin typeface="Segoe UI" pitchFamily="34" charset="0"/>
                <a:ea typeface="+mn-ea"/>
                <a:cs typeface="+mn-cs"/>
              </a:defRPr>
            </a:lvl1pPr>
          </a:lstStyle>
          <a:p>
            <a:pPr lvl="0"/>
            <a:r>
              <a:rPr lang="en-US" dirty="0" smtClean="0"/>
              <a:t>click to…</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Tree>
    <p:extLst>
      <p:ext uri="{BB962C8B-B14F-4D97-AF65-F5344CB8AC3E}">
        <p14:creationId xmlns:p14="http://schemas.microsoft.com/office/powerpoint/2010/main" val="340619788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722608"/>
            <a:ext cx="10242549" cy="1523497"/>
          </a:xfrm>
        </p:spPr>
        <p:txBody>
          <a:bodyPr anchor="ctr">
            <a:noAutofit/>
          </a:bodyPr>
          <a:lstStyle>
            <a:lvl1pPr algn="ctr">
              <a:lnSpc>
                <a:spcPct val="90000"/>
              </a:lnSpc>
              <a:defRPr sz="6000" spc="-300" baseline="0">
                <a:solidFill>
                  <a:schemeClr val="bg1">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657982" y="5677392"/>
            <a:ext cx="10242550"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657982" y="6121400"/>
            <a:ext cx="5335587"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Tree>
    <p:extLst>
      <p:ext uri="{BB962C8B-B14F-4D97-AF65-F5344CB8AC3E}">
        <p14:creationId xmlns:p14="http://schemas.microsoft.com/office/powerpoint/2010/main" val="13000570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lain Blu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102093"/>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684475"/>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9"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11" name="TextBox 10"/>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2" name="TextBox 11"/>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3" name="TextBox 12"/>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1523107494"/>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hoto slides with 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lvl1pPr>
              <a:defRPr>
                <a:solidFill>
                  <a:schemeClr val="bg1">
                    <a:alpha val="99000"/>
                  </a:schemeClr>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684475"/>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6" name="TextBox 5"/>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60966696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Sub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7" name="TextBox 6"/>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1171268507"/>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ist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7" name="TextBox 6"/>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228972702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ist without Bullets">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332399"/>
          </a:xfrm>
        </p:spPr>
        <p:txBody>
          <a:bodyPr/>
          <a:lstStyle>
            <a:lvl1pPr marL="0" indent="0">
              <a:buNone/>
              <a:defRPr/>
            </a:lvl1pPr>
          </a:lstStyle>
          <a:p>
            <a:pPr lvl="0"/>
            <a:r>
              <a:rPr lang="en-US" smtClean="0"/>
              <a:t>Click to edit Master text styles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7" name="TextBox 6"/>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364014350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ub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332399"/>
          </a:xfrm>
        </p:spPr>
        <p:txBody>
          <a:bodyPr/>
          <a:lstStyle>
            <a:lvl1pPr marL="0" indent="0">
              <a:buNone/>
              <a:defRPr/>
            </a:lvl1pPr>
          </a:lstStyle>
          <a:p>
            <a:pPr lvl="0"/>
            <a:r>
              <a:rPr lang="en-US" smtClean="0"/>
              <a:t>Click to edit Master text styles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7" name="TextBox 6"/>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59557671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05176" y="155537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5"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6" name="TextBox 5"/>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7" name="TextBox 6"/>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8" name="TextBox 7"/>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3634489010"/>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558255" y="2262696"/>
            <a:ext cx="49847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5150165" cy="221599"/>
          </a:xfrm>
        </p:spPr>
        <p:txBody>
          <a:bodyPr anchor="b"/>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0608" y="2262696"/>
            <a:ext cx="4935492"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78547" y="1428623"/>
            <a:ext cx="5264408" cy="221599"/>
          </a:xfrm>
        </p:spPr>
        <p:txBody>
          <a:bodyPr anchor="b"/>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322354997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 Lis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11109900"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0608" y="2262696"/>
            <a:ext cx="4935492"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558255" y="2262696"/>
            <a:ext cx="4973943"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1499993945"/>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Non-shaded Two Column Lis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11109900"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15936" y="2262696"/>
            <a:ext cx="5139406"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558255" y="2262696"/>
            <a:ext cx="4973943"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242429312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lumn List with Bullets and Column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11109900"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0608" y="2693016"/>
            <a:ext cx="4935492"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558255" y="2693016"/>
            <a:ext cx="49847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
        <p:nvSpPr>
          <p:cNvPr id="12" name="Content Placeholder 11"/>
          <p:cNvSpPr>
            <a:spLocks noGrp="1"/>
          </p:cNvSpPr>
          <p:nvPr>
            <p:ph sz="quarter" idx="12"/>
          </p:nvPr>
        </p:nvSpPr>
        <p:spPr>
          <a:xfrm>
            <a:off x="812800" y="2302045"/>
            <a:ext cx="4964056" cy="276999"/>
          </a:xfrm>
        </p:spPr>
        <p:txBody>
          <a:bodyPr/>
          <a:lstStyle>
            <a:lvl1pPr marL="0" indent="0">
              <a:buNone/>
              <a:defRPr sz="2000" b="1" cap="all" baseline="0"/>
            </a:lvl1pPr>
          </a:lstStyle>
          <a:p>
            <a:pPr lvl="0"/>
            <a:r>
              <a:rPr lang="en-US" smtClean="0"/>
              <a:t>Click to edit Master text styles</a:t>
            </a:r>
          </a:p>
        </p:txBody>
      </p:sp>
      <p:sp>
        <p:nvSpPr>
          <p:cNvPr id="14" name="Content Placeholder 13"/>
          <p:cNvSpPr>
            <a:spLocks noGrp="1"/>
          </p:cNvSpPr>
          <p:nvPr>
            <p:ph sz="quarter" idx="13"/>
          </p:nvPr>
        </p:nvSpPr>
        <p:spPr>
          <a:xfrm>
            <a:off x="6519863" y="2302045"/>
            <a:ext cx="5023092" cy="276999"/>
          </a:xfrm>
        </p:spPr>
        <p:txBody>
          <a:bodyPr/>
          <a:lstStyle>
            <a:lvl1pPr marL="0" indent="0">
              <a:buNone/>
              <a:defRPr lang="en-US" sz="2000" b="1" kern="1200" cap="all" baseline="0" dirty="0">
                <a:solidFill>
                  <a:schemeClr val="tx1">
                    <a:lumMod val="75000"/>
                    <a:lumOff val="25000"/>
                    <a:alpha val="99000"/>
                  </a:schemeClr>
                </a:solidFill>
                <a:latin typeface="+mn-lt"/>
                <a:ea typeface="+mn-ea"/>
                <a:cs typeface="+mn-cs"/>
              </a:defRPr>
            </a:lvl1pPr>
          </a:lstStyle>
          <a:p>
            <a:pPr marL="0" lvl="0" indent="0" algn="l" defTabSz="914363" rtl="0" eaLnBrk="1" latinLnBrk="0" hangingPunct="1">
              <a:lnSpc>
                <a:spcPct val="90000"/>
              </a:lnSpc>
              <a:spcBef>
                <a:spcPct val="20000"/>
              </a:spcBef>
              <a:buClr>
                <a:srgbClr val="00DCFF"/>
              </a:buClr>
              <a:buSzPct val="90000"/>
              <a:buFont typeface="Arial" pitchFamily="34" charset="0"/>
              <a:buNone/>
            </a:pPr>
            <a:r>
              <a:rPr lang="en-US" smtClean="0"/>
              <a:t>Click to edit Master text styles</a:t>
            </a:r>
          </a:p>
        </p:txBody>
      </p:sp>
    </p:spTree>
    <p:extLst>
      <p:ext uri="{BB962C8B-B14F-4D97-AF65-F5344CB8AC3E}">
        <p14:creationId xmlns:p14="http://schemas.microsoft.com/office/powerpoint/2010/main" val="169391521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Non-shaded Two Column List with Bullets and Column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11109900"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15936" y="2693016"/>
            <a:ext cx="5150164"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558255" y="2693016"/>
            <a:ext cx="4973943"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
        <p:nvSpPr>
          <p:cNvPr id="12" name="Content Placeholder 11"/>
          <p:cNvSpPr>
            <a:spLocks noGrp="1"/>
          </p:cNvSpPr>
          <p:nvPr>
            <p:ph sz="quarter" idx="12"/>
          </p:nvPr>
        </p:nvSpPr>
        <p:spPr>
          <a:xfrm>
            <a:off x="615935" y="2302045"/>
            <a:ext cx="5171679" cy="276999"/>
          </a:xfrm>
        </p:spPr>
        <p:txBody>
          <a:bodyPr/>
          <a:lstStyle>
            <a:lvl1pPr marL="0" indent="0">
              <a:buNone/>
              <a:defRPr sz="2000" b="1" cap="all" baseline="0"/>
            </a:lvl1pPr>
          </a:lstStyle>
          <a:p>
            <a:pPr lvl="0"/>
            <a:r>
              <a:rPr lang="en-US" smtClean="0"/>
              <a:t>Click to edit Master text styles</a:t>
            </a:r>
          </a:p>
        </p:txBody>
      </p:sp>
      <p:sp>
        <p:nvSpPr>
          <p:cNvPr id="14" name="Content Placeholder 13"/>
          <p:cNvSpPr>
            <a:spLocks noGrp="1"/>
          </p:cNvSpPr>
          <p:nvPr>
            <p:ph sz="quarter" idx="13"/>
          </p:nvPr>
        </p:nvSpPr>
        <p:spPr>
          <a:xfrm>
            <a:off x="6519863" y="2302045"/>
            <a:ext cx="5023092" cy="276999"/>
          </a:xfrm>
        </p:spPr>
        <p:txBody>
          <a:bodyPr/>
          <a:lstStyle>
            <a:lvl1pPr marL="0" indent="0">
              <a:buNone/>
              <a:defRPr lang="en-US" sz="2000" b="1" kern="1200" cap="all" baseline="0" dirty="0">
                <a:solidFill>
                  <a:schemeClr val="tx1">
                    <a:lumMod val="75000"/>
                    <a:lumOff val="25000"/>
                    <a:alpha val="99000"/>
                  </a:schemeClr>
                </a:solidFill>
                <a:latin typeface="+mn-lt"/>
                <a:ea typeface="+mn-ea"/>
                <a:cs typeface="+mn-cs"/>
              </a:defRPr>
            </a:lvl1pPr>
          </a:lstStyle>
          <a:p>
            <a:pPr marL="0" lvl="0" indent="0" algn="l" defTabSz="914363" rtl="0" eaLnBrk="1" latinLnBrk="0" hangingPunct="1">
              <a:lnSpc>
                <a:spcPct val="90000"/>
              </a:lnSpc>
              <a:spcBef>
                <a:spcPct val="20000"/>
              </a:spcBef>
              <a:buClr>
                <a:srgbClr val="00DCFF"/>
              </a:buClr>
              <a:buSzPct val="90000"/>
              <a:buFont typeface="Arial" pitchFamily="34" charset="0"/>
              <a:buNone/>
            </a:pPr>
            <a:r>
              <a:rPr lang="en-US" smtClean="0"/>
              <a:t>Click to edit Master text styles</a:t>
            </a:r>
          </a:p>
        </p:txBody>
      </p:sp>
    </p:spTree>
    <p:extLst>
      <p:ext uri="{BB962C8B-B14F-4D97-AF65-F5344CB8AC3E}">
        <p14:creationId xmlns:p14="http://schemas.microsoft.com/office/powerpoint/2010/main" val="384174582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3"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5" name="TextBox 4"/>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6" name="TextBox 5"/>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7" name="TextBox 6"/>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362914467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541991"/>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Walkin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722608"/>
            <a:ext cx="10242549" cy="1523497"/>
          </a:xfrm>
        </p:spPr>
        <p:txBody>
          <a:bodyPr anchor="ctr">
            <a:noAutofit/>
          </a:bodyPr>
          <a:lstStyle>
            <a:lvl1pPr algn="ctr">
              <a:lnSpc>
                <a:spcPct val="90000"/>
              </a:lnSpc>
              <a:defRPr sz="6000" spc="-300" baseline="0">
                <a:solidFill>
                  <a:schemeClr val="accent6">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657982" y="5677392"/>
            <a:ext cx="10242550" cy="463255"/>
          </a:xfrm>
        </p:spPr>
        <p:txBody>
          <a:bodyPr>
            <a:noAutofit/>
          </a:bodyPr>
          <a:lstStyle>
            <a:lvl1pPr marL="0" indent="0" algn="l">
              <a:lnSpc>
                <a:spcPct val="90000"/>
              </a:lnSpc>
              <a:spcBef>
                <a:spcPts val="0"/>
              </a:spcBef>
              <a:buNone/>
              <a:defRPr sz="2000" b="1" cap="all" baseline="0">
                <a:solidFill>
                  <a:schemeClr val="tx1">
                    <a:lumMod val="75000"/>
                    <a:lumOff val="25000"/>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657982" y="6121400"/>
            <a:ext cx="5335587" cy="221599"/>
          </a:xfrm>
        </p:spPr>
        <p:txBody>
          <a:bodyPr/>
          <a:lstStyle>
            <a:lvl1pPr marL="0" indent="0">
              <a:buNone/>
              <a:defRPr sz="1600" baseline="0">
                <a:solidFill>
                  <a:schemeClr val="tx1">
                    <a:lumMod val="75000"/>
                    <a:lumOff val="25000"/>
                    <a:alpha val="99000"/>
                  </a:schemeClr>
                </a:solidFill>
              </a:defRPr>
            </a:lvl1pPr>
          </a:lstStyle>
          <a:p>
            <a:pPr lvl="0"/>
            <a:r>
              <a:rPr lang="en-US" dirty="0" smtClean="0"/>
              <a:t>Click to edit presenter and date</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Tree>
    <p:extLst>
      <p:ext uri="{BB962C8B-B14F-4D97-AF65-F5344CB8AC3E}">
        <p14:creationId xmlns:p14="http://schemas.microsoft.com/office/powerpoint/2010/main" val="1231922166"/>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Tree>
    <p:extLst>
      <p:ext uri="{BB962C8B-B14F-4D97-AF65-F5344CB8AC3E}">
        <p14:creationId xmlns:p14="http://schemas.microsoft.com/office/powerpoint/2010/main" val="1943602844"/>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2074851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63012050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1.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3.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image" Target="../media/image1.pn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theme" Target="../theme/theme7.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25" r:id="rId12"/>
    <p:sldLayoutId id="2147483726" r:id="rId13"/>
    <p:sldLayoutId id="2147483727" r:id="rId14"/>
    <p:sldLayoutId id="2147483728" r:id="rId15"/>
    <p:sldLayoutId id="2147483729" r:id="rId16"/>
    <p:sldLayoutId id="2147483814" r:id="rId17"/>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161890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21" r:id="rId1"/>
    <p:sldLayoutId id="2147483724" r:id="rId2"/>
    <p:sldLayoutId id="2147483753" r:id="rId3"/>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gradFill flip="none" rotWithShape="1">
            <a:gsLst>
              <a:gs pos="0">
                <a:schemeClr val="bg1"/>
              </a:gs>
              <a:gs pos="86000">
                <a:schemeClr val="bg1"/>
              </a:gs>
            </a:gsLst>
            <a:lin ang="5400000" scaled="0"/>
            <a:tileRect/>
          </a:gradFill>
          <a:effectLst/>
          <a:latin typeface="Segoe UI Semibold" pitchFamily="34" charset="0"/>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0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38825435"/>
      </p:ext>
    </p:extLst>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20770895"/>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161890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02164768"/>
      </p:ext>
    </p:extLst>
  </p:cSld>
  <p:clrMap bg1="dk1" tx1="lt1" bg2="dk2" tx2="lt2" accent1="accent1" accent2="accent2" accent3="accent3" accent4="accent4" accent5="accent5" accent6="accent6" hlink="hlink" folHlink="folHlink"/>
  <p:sldLayoutIdLst>
    <p:sldLayoutId id="2147483775" r:id="rId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gradFill flip="none" rotWithShape="1">
            <a:gsLst>
              <a:gs pos="0">
                <a:schemeClr val="bg1"/>
              </a:gs>
              <a:gs pos="86000">
                <a:schemeClr val="bg1"/>
              </a:gs>
            </a:gsLst>
            <a:lin ang="5400000" scaled="0"/>
            <a:tileRect/>
          </a:gradFill>
          <a:effectLst/>
          <a:latin typeface="Segoe UI Semibold" pitchFamily="34" charset="0"/>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0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5243304"/>
      </p:ext>
    </p:extLst>
  </p:cSld>
  <p:clrMap bg1="dk1" tx1="lt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3660" y="196326"/>
            <a:ext cx="11149013" cy="1163637"/>
          </a:xfrm>
          <a:prstGeom prst="rect">
            <a:avLst/>
          </a:prstGeom>
        </p:spPr>
        <p:txBody>
          <a:bodyPr vert="horz" wrap="square"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5177" y="1684476"/>
            <a:ext cx="11149012" cy="1551194"/>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087749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Lst>
  <p:transition>
    <p:fade/>
  </p:transition>
  <p:hf hdr="0"/>
  <p:txStyles>
    <p:titleStyle>
      <a:lvl1pPr algn="l" defTabSz="914363" rtl="0" eaLnBrk="1" latinLnBrk="0" hangingPunct="1">
        <a:lnSpc>
          <a:spcPct val="90000"/>
        </a:lnSpc>
        <a:spcBef>
          <a:spcPct val="0"/>
        </a:spcBef>
        <a:buNone/>
        <a:defRPr lang="en-US" sz="4800" b="0" kern="1200" cap="none" spc="-200" baseline="0" dirty="0" smtClean="0">
          <a:ln w="3175">
            <a:noFill/>
          </a:ln>
          <a:solidFill>
            <a:schemeClr val="accent6">
              <a:alpha val="98824"/>
            </a:schemeClr>
          </a:solidFill>
          <a:effectLst/>
          <a:latin typeface="Segoe UI Light" pitchFamily="34" charset="0"/>
          <a:ea typeface="+mn-ea"/>
          <a:cs typeface="Arial" charset="0"/>
        </a:defRPr>
      </a:lvl1pPr>
    </p:titleStyle>
    <p:bodyStyle>
      <a:lvl1pPr marL="460375" indent="-460375" algn="l" defTabSz="914363" rtl="0" eaLnBrk="1" latinLnBrk="0" hangingPunct="1">
        <a:lnSpc>
          <a:spcPct val="90000"/>
        </a:lnSpc>
        <a:spcBef>
          <a:spcPct val="20000"/>
        </a:spcBef>
        <a:buClr>
          <a:srgbClr val="00DCFF"/>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rgbClr val="00DCFF"/>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rgbClr val="00DCFF"/>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5.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hyperlink" Target="http://download.microsoft.com/download/a/f/d/afdfd50d-6eb9-425e-84e1-b4085a80e34e/SVR-T332_WH07.pptx" TargetMode="Externa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hyperlink" Target="http://technet.microsoft.com/en-us/network/dd277646" TargetMode="External"/><Relationship Id="rId5" Type="http://schemas.openxmlformats.org/officeDocument/2006/relationships/hyperlink" Target="http://msdn.microsoft.com/en-us/library/ff559970(VS.85).aspx" TargetMode="Externa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hyperlink" Target="http://msdn.microsoft.com/en-us/library/aa366891(VS.85).aspx" TargetMode="Externa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hyperlink" Target="http://msdn.microsoft.com/en-us/library/aa363804(VS.85).aspx"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chart" Target="../charts/chart5.xml"/><Relationship Id="rId4" Type="http://schemas.openxmlformats.org/officeDocument/2006/relationships/chart" Target="../charts/chart4.xml"/></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hyperlink" Target="http://www.microsoft.com/whdc/system/sysperf/Perf_tun_srv.mspx" TargetMode="External"/><Relationship Id="rId3" Type="http://schemas.openxmlformats.org/officeDocument/2006/relationships/hyperlink" Target="http://msdn.microsoft.com/en-us/library/dd405503(VS.85).aspx" TargetMode="External"/><Relationship Id="rId7" Type="http://schemas.openxmlformats.org/officeDocument/2006/relationships/hyperlink" Target="http://msdn.microsoft.com/en-us/windows/hardware/hh367834/" TargetMode="External"/><Relationship Id="rId2" Type="http://schemas.openxmlformats.org/officeDocument/2006/relationships/hyperlink" Target="http://msdn.microsoft.com/en-us/windows/hardware/gg463349.aspx" TargetMode="External"/><Relationship Id="rId1" Type="http://schemas.openxmlformats.org/officeDocument/2006/relationships/slideLayout" Target="../slideLayouts/slideLayout5.xml"/><Relationship Id="rId6" Type="http://schemas.openxmlformats.org/officeDocument/2006/relationships/hyperlink" Target="http://msdn.microsoft.com/en-us/library/ms684251(v=VS.85).aspx" TargetMode="External"/><Relationship Id="rId5" Type="http://schemas.openxmlformats.org/officeDocument/2006/relationships/hyperlink" Target="http://msdn.microsoft.com/en-us/library/aa363804(v=VS.85).aspx" TargetMode="External"/><Relationship Id="rId10" Type="http://schemas.openxmlformats.org/officeDocument/2006/relationships/hyperlink" Target="http://blogs.technet.com/winserverperformance/" TargetMode="External"/><Relationship Id="rId4" Type="http://schemas.openxmlformats.org/officeDocument/2006/relationships/hyperlink" Target="http://support.microsoft.com/kb/2506384" TargetMode="External"/><Relationship Id="rId9" Type="http://schemas.openxmlformats.org/officeDocument/2006/relationships/hyperlink" Target="http://msdn.microsoft.com/msdnmag/issues/07/04/ETW/default.asp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hyperlink" Target="http://bldw.in/SessionFeedback" TargetMode="External"/><Relationship Id="rId2" Type="http://schemas.openxmlformats.org/officeDocument/2006/relationships/hyperlink" Target="http://forums.dev.windows.com/"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9964" y="1622369"/>
            <a:ext cx="8529635" cy="1523497"/>
          </a:xfrm>
        </p:spPr>
        <p:txBody>
          <a:bodyPr/>
          <a:lstStyle/>
          <a:p>
            <a:r>
              <a:rPr lang="en-US" dirty="0"/>
              <a:t>Windows Server performance improvements and optimizations</a:t>
            </a:r>
          </a:p>
        </p:txBody>
      </p:sp>
      <p:sp>
        <p:nvSpPr>
          <p:cNvPr id="3" name="Subtitle 2"/>
          <p:cNvSpPr>
            <a:spLocks noGrp="1"/>
          </p:cNvSpPr>
          <p:nvPr>
            <p:ph type="subTitle" idx="1"/>
          </p:nvPr>
        </p:nvSpPr>
        <p:spPr/>
        <p:txBody>
          <a:bodyPr/>
          <a:lstStyle/>
          <a:p>
            <a:r>
              <a:rPr lang="en-US" dirty="0" smtClean="0">
                <a:latin typeface="+mj-lt"/>
              </a:rPr>
              <a:t>Ahmed Talat</a:t>
            </a:r>
          </a:p>
          <a:p>
            <a:r>
              <a:rPr lang="en-US" dirty="0" smtClean="0"/>
              <a:t>Lead Program Manager</a:t>
            </a:r>
          </a:p>
          <a:p>
            <a:r>
              <a:rPr lang="en-US" dirty="0" smtClean="0"/>
              <a:t>Microsoft Corporation</a:t>
            </a:r>
            <a:endParaRPr lang="en-US" dirty="0"/>
          </a:p>
        </p:txBody>
      </p:sp>
      <p:sp>
        <p:nvSpPr>
          <p:cNvPr id="9" name="Text Placeholder 8"/>
          <p:cNvSpPr>
            <a:spLocks noGrp="1"/>
          </p:cNvSpPr>
          <p:nvPr>
            <p:ph type="body" sz="quarter" idx="10"/>
          </p:nvPr>
        </p:nvSpPr>
        <p:spPr/>
        <p:txBody>
          <a:bodyPr/>
          <a:lstStyle/>
          <a:p>
            <a:r>
              <a:rPr lang="en-US" dirty="0" smtClean="0"/>
              <a:t>SAC-417T</a:t>
            </a:r>
            <a:endParaRPr lang="en-US" dirty="0"/>
          </a:p>
        </p:txBody>
      </p:sp>
    </p:spTree>
    <p:extLst>
      <p:ext uri="{BB962C8B-B14F-4D97-AF65-F5344CB8AC3E}">
        <p14:creationId xmlns:p14="http://schemas.microsoft.com/office/powerpoint/2010/main" val="1082811341"/>
      </p:ext>
    </p:extLst>
  </p:cSld>
  <p:clrMapOvr>
    <a:masterClrMapping/>
  </p:clrMapOvr>
  <p:transition>
    <p:strips dir="l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UILD Native LP Scali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2450" y="466725"/>
            <a:ext cx="10001250" cy="5343526"/>
          </a:xfrm>
          <a:prstGeom prst="rect">
            <a:avLst/>
          </a:prstGeom>
        </p:spPr>
      </p:pic>
    </p:spTree>
    <p:extLst>
      <p:ext uri="{BB962C8B-B14F-4D97-AF65-F5344CB8AC3E}">
        <p14:creationId xmlns:p14="http://schemas.microsoft.com/office/powerpoint/2010/main" val="1053171662"/>
      </p:ext>
    </p:extLst>
  </p:cSld>
  <p:clrMapOvr>
    <a:masterClrMapping/>
  </p:clrMapOvr>
  <p:transition>
    <p:strips dir="ld"/>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Title 488449"/>
          <p:cNvSpPr>
            <a:spLocks noGrp="1" noChangeArrowheads="1"/>
          </p:cNvSpPr>
          <p:nvPr>
            <p:ph type="title"/>
          </p:nvPr>
        </p:nvSpPr>
        <p:spPr>
          <a:xfrm>
            <a:off x="515937" y="228600"/>
            <a:ext cx="11165020" cy="609398"/>
          </a:xfrm>
        </p:spPr>
        <p:txBody>
          <a:bodyPr/>
          <a:lstStyle/>
          <a:p>
            <a:r>
              <a:rPr lang="en-US" sz="4400" dirty="0" smtClean="0"/>
              <a:t>Native Scalability: </a:t>
            </a:r>
            <a:r>
              <a:rPr lang="en-US" dirty="0" smtClean="0"/>
              <a:t>What you need to know</a:t>
            </a:r>
            <a:endParaRPr lang="en-US" sz="4400" dirty="0" smtClean="0"/>
          </a:p>
        </p:txBody>
      </p:sp>
      <p:sp>
        <p:nvSpPr>
          <p:cNvPr id="3" name="Text Placeholder 6"/>
          <p:cNvSpPr txBox="1">
            <a:spLocks/>
          </p:cNvSpPr>
          <p:nvPr/>
        </p:nvSpPr>
        <p:spPr>
          <a:xfrm>
            <a:off x="507868" y="1066801"/>
            <a:ext cx="6912107" cy="4591049"/>
          </a:xfrm>
          <a:prstGeom prst="rect">
            <a:avLst/>
          </a:prstGeom>
        </p:spPr>
        <p:txBody>
          <a:bodyPr/>
          <a:lstStyle>
            <a:lvl1pPr marL="463550" indent="-463550" algn="l" defTabSz="914363" rtl="0" eaLnBrk="1" latinLnBrk="0" hangingPunct="1">
              <a:lnSpc>
                <a:spcPct val="90000"/>
              </a:lnSpc>
              <a:spcBef>
                <a:spcPct val="20000"/>
              </a:spcBef>
              <a:buSzPct val="120000"/>
              <a:buFontTx/>
              <a:buBlip>
                <a:blip r:embed="rId4"/>
              </a:buBlip>
              <a:defRPr sz="3200" kern="1200">
                <a:solidFill>
                  <a:schemeClr val="tx1"/>
                </a:solidFill>
                <a:latin typeface="Calibri" pitchFamily="34" charset="0"/>
                <a:ea typeface="+mn-ea"/>
                <a:cs typeface="+mn-cs"/>
              </a:defRPr>
            </a:lvl1pPr>
            <a:lvl2pPr marL="833438" indent="-369888" algn="l" defTabSz="914363" rtl="0" eaLnBrk="1" latinLnBrk="0" hangingPunct="1">
              <a:lnSpc>
                <a:spcPct val="90000"/>
              </a:lnSpc>
              <a:spcBef>
                <a:spcPct val="20000"/>
              </a:spcBef>
              <a:buFontTx/>
              <a:buBlip>
                <a:blip r:embed="rId4"/>
              </a:buBlip>
              <a:defRPr sz="2800" kern="1200">
                <a:solidFill>
                  <a:schemeClr val="tx1"/>
                </a:solidFill>
                <a:latin typeface="Calibri" pitchFamily="34" charset="0"/>
                <a:ea typeface="+mn-ea"/>
                <a:cs typeface="+mn-cs"/>
              </a:defRPr>
            </a:lvl2pPr>
            <a:lvl3pPr marL="1168400" indent="-346075" algn="l" defTabSz="914363" rtl="0" eaLnBrk="1" latinLnBrk="0" hangingPunct="1">
              <a:lnSpc>
                <a:spcPct val="90000"/>
              </a:lnSpc>
              <a:spcBef>
                <a:spcPct val="20000"/>
              </a:spcBef>
              <a:buFontTx/>
              <a:buBlip>
                <a:blip r:embed="rId4"/>
              </a:buBlip>
              <a:defRPr sz="2400" kern="1200">
                <a:solidFill>
                  <a:schemeClr val="tx1"/>
                </a:solidFill>
                <a:latin typeface="Calibri" pitchFamily="34" charset="0"/>
                <a:ea typeface="+mn-ea"/>
                <a:cs typeface="+mn-cs"/>
              </a:defRPr>
            </a:lvl3pPr>
            <a:lvl4pPr marL="1516063" indent="-347663" algn="l" defTabSz="914363" rtl="0" eaLnBrk="1" latinLnBrk="0" hangingPunct="1">
              <a:lnSpc>
                <a:spcPct val="90000"/>
              </a:lnSpc>
              <a:spcBef>
                <a:spcPct val="20000"/>
              </a:spcBef>
              <a:buFontTx/>
              <a:buBlip>
                <a:blip r:embed="rId4"/>
              </a:buBlip>
              <a:defRPr sz="2400" kern="1200">
                <a:solidFill>
                  <a:schemeClr val="tx1"/>
                </a:solidFill>
                <a:latin typeface="Calibri" pitchFamily="34" charset="0"/>
                <a:ea typeface="+mn-ea"/>
                <a:cs typeface="+mn-cs"/>
              </a:defRPr>
            </a:lvl4pPr>
            <a:lvl5pPr marL="1852613" indent="-325438" algn="l" defTabSz="914363" rtl="0" eaLnBrk="1" latinLnBrk="0" hangingPunct="1">
              <a:lnSpc>
                <a:spcPct val="90000"/>
              </a:lnSpc>
              <a:spcBef>
                <a:spcPct val="20000"/>
              </a:spcBef>
              <a:buFontTx/>
              <a:buBlip>
                <a:blip r:embed="rId4"/>
              </a:buBlip>
              <a:defRPr sz="2400" kern="1200">
                <a:solidFill>
                  <a:schemeClr val="tx1"/>
                </a:solidFill>
                <a:latin typeface="Calibr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chemeClr val="accent5"/>
                </a:solidFill>
                <a:latin typeface="+mn-lt"/>
              </a:rPr>
              <a:t>K-Groups (Kernel Groups)</a:t>
            </a:r>
          </a:p>
          <a:p>
            <a:pPr lvl="1">
              <a:buFont typeface="Arial" pitchFamily="34" charset="0"/>
              <a:buChar char="•"/>
            </a:pPr>
            <a:r>
              <a:rPr lang="en-US" sz="2400" dirty="0">
                <a:solidFill>
                  <a:srgbClr val="FFFFFF"/>
                </a:solidFill>
                <a:latin typeface="+mn-lt"/>
              </a:rPr>
              <a:t>Processes assigned round-robin to nodes</a:t>
            </a:r>
          </a:p>
          <a:p>
            <a:pPr lvl="1">
              <a:buFont typeface="Arial" pitchFamily="34" charset="0"/>
              <a:buChar char="•"/>
            </a:pPr>
            <a:r>
              <a:rPr lang="en-US" sz="2400" dirty="0">
                <a:solidFill>
                  <a:srgbClr val="FFFFFF"/>
                </a:solidFill>
                <a:latin typeface="+mn-lt"/>
              </a:rPr>
              <a:t>Threads inherit group affinity</a:t>
            </a:r>
          </a:p>
          <a:p>
            <a:pPr lvl="2">
              <a:buFont typeface="Arial" pitchFamily="34" charset="0"/>
              <a:buChar char="•"/>
            </a:pPr>
            <a:r>
              <a:rPr lang="en-US" sz="2000" dirty="0">
                <a:solidFill>
                  <a:srgbClr val="FFFFFF"/>
                </a:solidFill>
                <a:latin typeface="+mn-lt"/>
              </a:rPr>
              <a:t>Can be overridden by NUMA aware applications assigning threads to different K-Groups</a:t>
            </a:r>
          </a:p>
          <a:p>
            <a:pPr lvl="1">
              <a:buFont typeface="Arial" pitchFamily="34" charset="0"/>
              <a:buChar char="•"/>
            </a:pPr>
            <a:r>
              <a:rPr lang="en-US" sz="2400" dirty="0">
                <a:solidFill>
                  <a:srgbClr val="FFFFFF"/>
                </a:solidFill>
                <a:latin typeface="+mn-lt"/>
              </a:rPr>
              <a:t>Most applications not affected</a:t>
            </a:r>
          </a:p>
          <a:p>
            <a:pPr lvl="2">
              <a:buFont typeface="Arial" pitchFamily="34" charset="0"/>
              <a:buChar char="•"/>
            </a:pPr>
            <a:r>
              <a:rPr lang="en-US" sz="2000" dirty="0">
                <a:solidFill>
                  <a:srgbClr val="FFFFFF"/>
                </a:solidFill>
                <a:latin typeface="+mn-lt"/>
              </a:rPr>
              <a:t>For “legacy” APIs, group is implied</a:t>
            </a:r>
          </a:p>
          <a:p>
            <a:pPr lvl="2">
              <a:buFont typeface="Arial" pitchFamily="34" charset="0"/>
              <a:buChar char="•"/>
            </a:pPr>
            <a:r>
              <a:rPr lang="en-US" sz="2000" dirty="0">
                <a:solidFill>
                  <a:srgbClr val="FFFFFF"/>
                </a:solidFill>
                <a:latin typeface="+mn-lt"/>
              </a:rPr>
              <a:t>New APIs expose group information</a:t>
            </a:r>
          </a:p>
          <a:p>
            <a:pPr lvl="2">
              <a:buFont typeface="Arial" pitchFamily="34" charset="0"/>
              <a:buChar char="•"/>
            </a:pPr>
            <a:endParaRPr lang="en-US" sz="900" dirty="0">
              <a:solidFill>
                <a:srgbClr val="FFFFFF"/>
              </a:solidFill>
            </a:endParaRPr>
          </a:p>
          <a:p>
            <a:pPr marL="0" indent="0">
              <a:buNone/>
            </a:pPr>
            <a:r>
              <a:rPr lang="en-US" sz="2800" b="1" dirty="0" smtClean="0">
                <a:solidFill>
                  <a:schemeClr val="accent5"/>
                </a:solidFill>
                <a:latin typeface="+mn-lt"/>
              </a:rPr>
              <a:t>NUMA (Non Uniform Memory Access)</a:t>
            </a:r>
          </a:p>
          <a:p>
            <a:pPr lvl="1">
              <a:buFont typeface="Arial" pitchFamily="34" charset="0"/>
              <a:buChar char="•"/>
            </a:pPr>
            <a:r>
              <a:rPr lang="en-US" sz="2400" dirty="0">
                <a:solidFill>
                  <a:srgbClr val="FFFFFF"/>
                </a:solidFill>
                <a:latin typeface="+mn-lt"/>
              </a:rPr>
              <a:t>CPUs grouped in nodes with own memory </a:t>
            </a:r>
          </a:p>
          <a:p>
            <a:pPr lvl="1">
              <a:buFont typeface="Arial" pitchFamily="34" charset="0"/>
              <a:buChar char="•"/>
            </a:pPr>
            <a:r>
              <a:rPr lang="en-US" sz="2400" dirty="0">
                <a:solidFill>
                  <a:srgbClr val="FFFFFF"/>
                </a:solidFill>
                <a:latin typeface="+mn-lt"/>
              </a:rPr>
              <a:t>NUMA nodes are interconnected</a:t>
            </a:r>
          </a:p>
          <a:p>
            <a:pPr lvl="1">
              <a:buFont typeface="Arial" pitchFamily="34" charset="0"/>
              <a:buChar char="•"/>
            </a:pPr>
            <a:r>
              <a:rPr lang="en-US" sz="2400" dirty="0">
                <a:solidFill>
                  <a:srgbClr val="FFFFFF"/>
                </a:solidFill>
                <a:latin typeface="+mn-lt"/>
              </a:rPr>
              <a:t>Faster to access “near” memory vs. “far” memory</a:t>
            </a:r>
          </a:p>
          <a:p>
            <a:pPr lvl="1">
              <a:buFont typeface="Arial" pitchFamily="34" charset="0"/>
              <a:buChar char="•"/>
            </a:pPr>
            <a:endParaRPr lang="en-US" sz="900" dirty="0" smtClean="0"/>
          </a:p>
        </p:txBody>
      </p:sp>
      <p:pic>
        <p:nvPicPr>
          <p:cNvPr id="6" name="Picture 8"/>
          <p:cNvPicPr>
            <a:picLocks noChangeAspect="1" noChangeArrowheads="1"/>
          </p:cNvPicPr>
          <p:nvPr/>
        </p:nvPicPr>
        <p:blipFill>
          <a:blip r:embed="rId5"/>
          <a:srcRect/>
          <a:stretch>
            <a:fillRect/>
          </a:stretch>
        </p:blipFill>
        <p:spPr bwMode="auto">
          <a:xfrm>
            <a:off x="7998707" y="4260762"/>
            <a:ext cx="2692841" cy="2597238"/>
          </a:xfrm>
          <a:prstGeom prst="rect">
            <a:avLst/>
          </a:prstGeom>
          <a:noFill/>
          <a:ln w="9525">
            <a:noFill/>
            <a:miter lim="800000"/>
            <a:headEnd/>
            <a:tailEnd/>
          </a:ln>
          <a:effectLst/>
        </p:spPr>
      </p:pic>
      <p:sp>
        <p:nvSpPr>
          <p:cNvPr id="5" name="Text Placeholder 6"/>
          <p:cNvSpPr txBox="1">
            <a:spLocks/>
          </p:cNvSpPr>
          <p:nvPr/>
        </p:nvSpPr>
        <p:spPr>
          <a:xfrm>
            <a:off x="7490839" y="1066801"/>
            <a:ext cx="4190118" cy="2486023"/>
          </a:xfrm>
          <a:prstGeom prst="rect">
            <a:avLst/>
          </a:prstGeom>
        </p:spPr>
        <p:txBody>
          <a:bodyPr/>
          <a:lstStyle>
            <a:lvl1pPr marL="463550" indent="-463550" algn="l" defTabSz="914363" rtl="0" eaLnBrk="1" latinLnBrk="0" hangingPunct="1">
              <a:lnSpc>
                <a:spcPct val="90000"/>
              </a:lnSpc>
              <a:spcBef>
                <a:spcPct val="20000"/>
              </a:spcBef>
              <a:buSzPct val="120000"/>
              <a:buFontTx/>
              <a:buBlip>
                <a:blip r:embed="rId4"/>
              </a:buBlip>
              <a:defRPr sz="3200" kern="1200">
                <a:solidFill>
                  <a:schemeClr val="tx1"/>
                </a:solidFill>
                <a:latin typeface="Calibri" pitchFamily="34" charset="0"/>
                <a:ea typeface="+mn-ea"/>
                <a:cs typeface="+mn-cs"/>
              </a:defRPr>
            </a:lvl1pPr>
            <a:lvl2pPr marL="833438" indent="-369888" algn="l" defTabSz="914363" rtl="0" eaLnBrk="1" latinLnBrk="0" hangingPunct="1">
              <a:lnSpc>
                <a:spcPct val="90000"/>
              </a:lnSpc>
              <a:spcBef>
                <a:spcPct val="20000"/>
              </a:spcBef>
              <a:buFontTx/>
              <a:buBlip>
                <a:blip r:embed="rId4"/>
              </a:buBlip>
              <a:defRPr sz="2800" kern="1200">
                <a:solidFill>
                  <a:schemeClr val="tx1"/>
                </a:solidFill>
                <a:latin typeface="Calibri" pitchFamily="34" charset="0"/>
                <a:ea typeface="+mn-ea"/>
                <a:cs typeface="+mn-cs"/>
              </a:defRPr>
            </a:lvl2pPr>
            <a:lvl3pPr marL="1168400" indent="-346075" algn="l" defTabSz="914363" rtl="0" eaLnBrk="1" latinLnBrk="0" hangingPunct="1">
              <a:lnSpc>
                <a:spcPct val="90000"/>
              </a:lnSpc>
              <a:spcBef>
                <a:spcPct val="20000"/>
              </a:spcBef>
              <a:buFontTx/>
              <a:buBlip>
                <a:blip r:embed="rId4"/>
              </a:buBlip>
              <a:defRPr sz="2400" kern="1200">
                <a:solidFill>
                  <a:schemeClr val="tx1"/>
                </a:solidFill>
                <a:latin typeface="Calibri" pitchFamily="34" charset="0"/>
                <a:ea typeface="+mn-ea"/>
                <a:cs typeface="+mn-cs"/>
              </a:defRPr>
            </a:lvl3pPr>
            <a:lvl4pPr marL="1516063" indent="-347663" algn="l" defTabSz="914363" rtl="0" eaLnBrk="1" latinLnBrk="0" hangingPunct="1">
              <a:lnSpc>
                <a:spcPct val="90000"/>
              </a:lnSpc>
              <a:spcBef>
                <a:spcPct val="20000"/>
              </a:spcBef>
              <a:buFontTx/>
              <a:buBlip>
                <a:blip r:embed="rId4"/>
              </a:buBlip>
              <a:defRPr sz="2400" kern="1200">
                <a:solidFill>
                  <a:schemeClr val="tx1"/>
                </a:solidFill>
                <a:latin typeface="Calibri" pitchFamily="34" charset="0"/>
                <a:ea typeface="+mn-ea"/>
                <a:cs typeface="+mn-cs"/>
              </a:defRPr>
            </a:lvl4pPr>
            <a:lvl5pPr marL="1852613" indent="-325438" algn="l" defTabSz="914363" rtl="0" eaLnBrk="1" latinLnBrk="0" hangingPunct="1">
              <a:lnSpc>
                <a:spcPct val="90000"/>
              </a:lnSpc>
              <a:spcBef>
                <a:spcPct val="20000"/>
              </a:spcBef>
              <a:buFontTx/>
              <a:buBlip>
                <a:blip r:embed="rId4"/>
              </a:buBlip>
              <a:defRPr sz="2400" kern="1200">
                <a:solidFill>
                  <a:schemeClr val="tx1"/>
                </a:solidFill>
                <a:latin typeface="Calibr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chemeClr val="accent5"/>
                </a:solidFill>
                <a:latin typeface="+mn-lt"/>
              </a:rPr>
              <a:t>x2APIC</a:t>
            </a:r>
          </a:p>
          <a:p>
            <a:pPr lvl="1">
              <a:buFont typeface="Arial" pitchFamily="34" charset="0"/>
              <a:buChar char="•"/>
            </a:pPr>
            <a:r>
              <a:rPr lang="en-US" sz="2400" dirty="0" smtClean="0">
                <a:solidFill>
                  <a:srgbClr val="FFFFFF"/>
                </a:solidFill>
                <a:latin typeface="+mn-lt"/>
              </a:rPr>
              <a:t>Assign </a:t>
            </a:r>
            <a:r>
              <a:rPr lang="en-US" sz="2400" dirty="0">
                <a:solidFill>
                  <a:srgbClr val="FFFFFF"/>
                </a:solidFill>
                <a:latin typeface="+mn-lt"/>
              </a:rPr>
              <a:t>interrupt vectors to </a:t>
            </a:r>
            <a:r>
              <a:rPr lang="en-US" sz="2400" dirty="0" smtClean="0">
                <a:solidFill>
                  <a:srgbClr val="FFFFFF"/>
                </a:solidFill>
                <a:latin typeface="+mn-lt"/>
              </a:rPr>
              <a:t>more than 255 </a:t>
            </a:r>
            <a:r>
              <a:rPr lang="en-US" sz="2400" dirty="0">
                <a:solidFill>
                  <a:srgbClr val="FFFFFF"/>
                </a:solidFill>
                <a:latin typeface="+mn-lt"/>
              </a:rPr>
              <a:t>Logical Processors</a:t>
            </a:r>
          </a:p>
          <a:p>
            <a:pPr>
              <a:buFont typeface="Arial" pitchFamily="34" charset="0"/>
              <a:buChar char="•"/>
            </a:pPr>
            <a:endParaRPr lang="en-US" sz="900" dirty="0"/>
          </a:p>
          <a:p>
            <a:pPr marL="0" indent="0">
              <a:buNone/>
            </a:pPr>
            <a:r>
              <a:rPr lang="en-US" sz="2800" b="1" dirty="0" smtClean="0">
                <a:solidFill>
                  <a:schemeClr val="accent5"/>
                </a:solidFill>
                <a:latin typeface="+mn-lt"/>
              </a:rPr>
              <a:t>MSI-X</a:t>
            </a:r>
          </a:p>
          <a:p>
            <a:pPr lvl="1">
              <a:buFont typeface="Arial" pitchFamily="34" charset="0"/>
              <a:buChar char="•"/>
            </a:pPr>
            <a:r>
              <a:rPr lang="en-US" sz="2400" dirty="0">
                <a:solidFill>
                  <a:srgbClr val="FFFFFF"/>
                </a:solidFill>
                <a:latin typeface="+mn-lt"/>
              </a:rPr>
              <a:t>Interrupt distribution across logical processors</a:t>
            </a:r>
          </a:p>
        </p:txBody>
      </p:sp>
    </p:spTree>
    <p:custDataLst>
      <p:tags r:id="rId1"/>
    </p:custDataLst>
    <p:extLst>
      <p:ext uri="{BB962C8B-B14F-4D97-AF65-F5344CB8AC3E}">
        <p14:creationId xmlns:p14="http://schemas.microsoft.com/office/powerpoint/2010/main" val="297730487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Title 488449"/>
          <p:cNvSpPr>
            <a:spLocks noGrp="1" noChangeArrowheads="1"/>
          </p:cNvSpPr>
          <p:nvPr>
            <p:ph type="title"/>
          </p:nvPr>
        </p:nvSpPr>
        <p:spPr>
          <a:xfrm>
            <a:off x="515937" y="228600"/>
            <a:ext cx="11165020" cy="623248"/>
          </a:xfrm>
        </p:spPr>
        <p:txBody>
          <a:bodyPr/>
          <a:lstStyle/>
          <a:p>
            <a:r>
              <a:rPr lang="en-US" sz="4400" dirty="0" smtClean="0"/>
              <a:t>Driver Scalability: Best Practices</a:t>
            </a:r>
          </a:p>
        </p:txBody>
      </p:sp>
      <p:sp>
        <p:nvSpPr>
          <p:cNvPr id="3" name="Text Placeholder 6"/>
          <p:cNvSpPr txBox="1">
            <a:spLocks/>
          </p:cNvSpPr>
          <p:nvPr/>
        </p:nvSpPr>
        <p:spPr>
          <a:xfrm>
            <a:off x="494472" y="1066801"/>
            <a:ext cx="11173090" cy="4321183"/>
          </a:xfrm>
          <a:prstGeom prst="rect">
            <a:avLst/>
          </a:prstGeom>
        </p:spPr>
        <p:txBody>
          <a:bodyPr/>
          <a:lstStyle>
            <a:lvl1pPr marL="463550" indent="-463550" algn="l" defTabSz="914363" rtl="0" eaLnBrk="1" latinLnBrk="0" hangingPunct="1">
              <a:lnSpc>
                <a:spcPct val="90000"/>
              </a:lnSpc>
              <a:spcBef>
                <a:spcPct val="20000"/>
              </a:spcBef>
              <a:buSzPct val="120000"/>
              <a:buFontTx/>
              <a:buBlip>
                <a:blip r:embed="rId4"/>
              </a:buBlip>
              <a:defRPr sz="3200" kern="1200">
                <a:solidFill>
                  <a:schemeClr val="tx1"/>
                </a:solidFill>
                <a:latin typeface="Calibri" pitchFamily="34" charset="0"/>
                <a:ea typeface="+mn-ea"/>
                <a:cs typeface="+mn-cs"/>
              </a:defRPr>
            </a:lvl1pPr>
            <a:lvl2pPr marL="833438" indent="-369888" algn="l" defTabSz="914363" rtl="0" eaLnBrk="1" latinLnBrk="0" hangingPunct="1">
              <a:lnSpc>
                <a:spcPct val="90000"/>
              </a:lnSpc>
              <a:spcBef>
                <a:spcPct val="20000"/>
              </a:spcBef>
              <a:buFontTx/>
              <a:buBlip>
                <a:blip r:embed="rId4"/>
              </a:buBlip>
              <a:defRPr sz="2800" kern="1200">
                <a:solidFill>
                  <a:schemeClr val="tx1"/>
                </a:solidFill>
                <a:latin typeface="Calibri" pitchFamily="34" charset="0"/>
                <a:ea typeface="+mn-ea"/>
                <a:cs typeface="+mn-cs"/>
              </a:defRPr>
            </a:lvl2pPr>
            <a:lvl3pPr marL="1168400" indent="-346075" algn="l" defTabSz="914363" rtl="0" eaLnBrk="1" latinLnBrk="0" hangingPunct="1">
              <a:lnSpc>
                <a:spcPct val="90000"/>
              </a:lnSpc>
              <a:spcBef>
                <a:spcPct val="20000"/>
              </a:spcBef>
              <a:buFontTx/>
              <a:buBlip>
                <a:blip r:embed="rId4"/>
              </a:buBlip>
              <a:defRPr sz="2400" kern="1200">
                <a:solidFill>
                  <a:schemeClr val="tx1"/>
                </a:solidFill>
                <a:latin typeface="Calibri" pitchFamily="34" charset="0"/>
                <a:ea typeface="+mn-ea"/>
                <a:cs typeface="+mn-cs"/>
              </a:defRPr>
            </a:lvl3pPr>
            <a:lvl4pPr marL="1516063" indent="-347663" algn="l" defTabSz="914363" rtl="0" eaLnBrk="1" latinLnBrk="0" hangingPunct="1">
              <a:lnSpc>
                <a:spcPct val="90000"/>
              </a:lnSpc>
              <a:spcBef>
                <a:spcPct val="20000"/>
              </a:spcBef>
              <a:buFontTx/>
              <a:buBlip>
                <a:blip r:embed="rId4"/>
              </a:buBlip>
              <a:defRPr sz="2400" kern="1200">
                <a:solidFill>
                  <a:schemeClr val="tx1"/>
                </a:solidFill>
                <a:latin typeface="Calibri" pitchFamily="34" charset="0"/>
                <a:ea typeface="+mn-ea"/>
                <a:cs typeface="+mn-cs"/>
              </a:defRPr>
            </a:lvl4pPr>
            <a:lvl5pPr marL="1852613" indent="-325438" algn="l" defTabSz="914363" rtl="0" eaLnBrk="1" latinLnBrk="0" hangingPunct="1">
              <a:lnSpc>
                <a:spcPct val="90000"/>
              </a:lnSpc>
              <a:spcBef>
                <a:spcPct val="20000"/>
              </a:spcBef>
              <a:buFontTx/>
              <a:buBlip>
                <a:blip r:embed="rId4"/>
              </a:buBlip>
              <a:defRPr sz="2400" kern="1200">
                <a:solidFill>
                  <a:schemeClr val="tx1"/>
                </a:solidFill>
                <a:latin typeface="Calibr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Font typeface="Arial" pitchFamily="34" charset="0"/>
              <a:buChar char="•"/>
            </a:pPr>
            <a:r>
              <a:rPr lang="en-US" sz="2400" dirty="0">
                <a:solidFill>
                  <a:srgbClr val="FFFFFF"/>
                </a:solidFill>
                <a:latin typeface="+mn-lt"/>
              </a:rPr>
              <a:t>Use the Ex version of an API to be K-Group aware</a:t>
            </a:r>
          </a:p>
          <a:p>
            <a:pPr>
              <a:lnSpc>
                <a:spcPct val="150000"/>
              </a:lnSpc>
              <a:buFont typeface="Arial" pitchFamily="34" charset="0"/>
              <a:buChar char="•"/>
            </a:pPr>
            <a:r>
              <a:rPr lang="en-US" sz="2400" dirty="0">
                <a:solidFill>
                  <a:srgbClr val="FFFFFF"/>
                </a:solidFill>
                <a:latin typeface="+mn-lt"/>
              </a:rPr>
              <a:t>Consider using </a:t>
            </a:r>
            <a:r>
              <a:rPr lang="en-US" sz="2400" dirty="0">
                <a:solidFill>
                  <a:srgbClr val="FFFFFF"/>
                </a:solidFill>
                <a:latin typeface="+mn-lt"/>
                <a:hlinkClick r:id="rId5"/>
              </a:rPr>
              <a:t>queued </a:t>
            </a:r>
            <a:r>
              <a:rPr lang="en-US" sz="2400" dirty="0" smtClean="0">
                <a:solidFill>
                  <a:srgbClr val="FFFFFF"/>
                </a:solidFill>
                <a:latin typeface="+mn-lt"/>
                <a:hlinkClick r:id="rId5"/>
              </a:rPr>
              <a:t>spinlocks</a:t>
            </a:r>
            <a:endParaRPr lang="en-US" sz="2400" dirty="0" smtClean="0">
              <a:solidFill>
                <a:srgbClr val="FFFFFF"/>
              </a:solidFill>
              <a:latin typeface="+mn-lt"/>
            </a:endParaRPr>
          </a:p>
          <a:p>
            <a:pPr lvl="1">
              <a:buFont typeface="Arial" pitchFamily="34" charset="0"/>
              <a:buChar char="•"/>
            </a:pPr>
            <a:r>
              <a:rPr lang="en-US" sz="2000" b="1" dirty="0" smtClean="0">
                <a:solidFill>
                  <a:srgbClr val="FFFFFF"/>
                </a:solidFill>
                <a:latin typeface="+mn-lt"/>
              </a:rPr>
              <a:t>What’s a spinlock?  </a:t>
            </a:r>
            <a:r>
              <a:rPr lang="en-US" sz="2000" dirty="0">
                <a:latin typeface="+mn-lt"/>
              </a:rPr>
              <a:t>A spinlock is a locking primitive associate with global data structures </a:t>
            </a:r>
            <a:r>
              <a:rPr lang="en-US" sz="2000" dirty="0" smtClean="0">
                <a:latin typeface="+mn-lt"/>
              </a:rPr>
              <a:t>that </a:t>
            </a:r>
            <a:r>
              <a:rPr lang="en-US" sz="2000" dirty="0">
                <a:latin typeface="+mn-lt"/>
              </a:rPr>
              <a:t>prevents multiple threads from simultaneously modifying important data</a:t>
            </a:r>
          </a:p>
          <a:p>
            <a:pPr lvl="1">
              <a:buFont typeface="Arial" pitchFamily="34" charset="0"/>
              <a:buChar char="•"/>
            </a:pPr>
            <a:r>
              <a:rPr lang="en-US" sz="2000" dirty="0">
                <a:latin typeface="+mn-lt"/>
              </a:rPr>
              <a:t>Waiting threads “spin” doing nothing waiting for access to the </a:t>
            </a:r>
            <a:r>
              <a:rPr lang="en-US" sz="2000" dirty="0" smtClean="0">
                <a:latin typeface="+mn-lt"/>
              </a:rPr>
              <a:t>lock</a:t>
            </a:r>
            <a:endParaRPr lang="en-US" sz="2000" dirty="0">
              <a:solidFill>
                <a:srgbClr val="FFFFFF"/>
              </a:solidFill>
              <a:latin typeface="+mn-lt"/>
            </a:endParaRPr>
          </a:p>
          <a:p>
            <a:pPr>
              <a:lnSpc>
                <a:spcPct val="150000"/>
              </a:lnSpc>
              <a:buFont typeface="Arial" pitchFamily="34" charset="0"/>
              <a:buChar char="•"/>
            </a:pPr>
            <a:r>
              <a:rPr lang="en-US" sz="2400" dirty="0" smtClean="0">
                <a:solidFill>
                  <a:srgbClr val="FFFFFF"/>
                </a:solidFill>
                <a:latin typeface="+mn-lt"/>
              </a:rPr>
              <a:t>Use </a:t>
            </a:r>
            <a:r>
              <a:rPr lang="en-US" sz="2400" dirty="0">
                <a:solidFill>
                  <a:srgbClr val="FFFFFF"/>
                </a:solidFill>
                <a:latin typeface="+mn-lt"/>
              </a:rPr>
              <a:t>64-bit DMA if hardware supports it</a:t>
            </a:r>
          </a:p>
          <a:p>
            <a:pPr>
              <a:lnSpc>
                <a:spcPct val="100000"/>
              </a:lnSpc>
              <a:buFont typeface="Arial" pitchFamily="34" charset="0"/>
              <a:buChar char="•"/>
            </a:pPr>
            <a:r>
              <a:rPr lang="en-US" sz="2400" dirty="0">
                <a:solidFill>
                  <a:srgbClr val="FFFFFF"/>
                </a:solidFill>
                <a:latin typeface="+mn-lt"/>
              </a:rPr>
              <a:t>Distribute I/O processing with:</a:t>
            </a:r>
          </a:p>
          <a:p>
            <a:pPr lvl="1">
              <a:lnSpc>
                <a:spcPct val="100000"/>
              </a:lnSpc>
              <a:buFont typeface="Arial" pitchFamily="34" charset="0"/>
              <a:buChar char="•"/>
            </a:pPr>
            <a:r>
              <a:rPr lang="en-US" sz="2200" dirty="0">
                <a:solidFill>
                  <a:srgbClr val="FFFFFF"/>
                </a:solidFill>
                <a:latin typeface="+mn-lt"/>
              </a:rPr>
              <a:t>MSI-X</a:t>
            </a:r>
          </a:p>
          <a:p>
            <a:pPr lvl="1">
              <a:lnSpc>
                <a:spcPct val="100000"/>
              </a:lnSpc>
              <a:buFont typeface="Arial" pitchFamily="34" charset="0"/>
              <a:buChar char="•"/>
            </a:pPr>
            <a:r>
              <a:rPr lang="en-US" sz="2200" dirty="0">
                <a:solidFill>
                  <a:srgbClr val="FFFFFF"/>
                </a:solidFill>
                <a:latin typeface="+mn-lt"/>
              </a:rPr>
              <a:t>Concurrent </a:t>
            </a:r>
            <a:r>
              <a:rPr lang="en-US" sz="2200" dirty="0" smtClean="0">
                <a:solidFill>
                  <a:srgbClr val="FFFFFF"/>
                </a:solidFill>
                <a:latin typeface="+mn-lt"/>
              </a:rPr>
              <a:t>channels for HBAs</a:t>
            </a:r>
            <a:endParaRPr lang="en-US" sz="2200" dirty="0">
              <a:solidFill>
                <a:srgbClr val="FFFFFF"/>
              </a:solidFill>
              <a:latin typeface="+mn-lt"/>
            </a:endParaRPr>
          </a:p>
          <a:p>
            <a:pPr lvl="1">
              <a:lnSpc>
                <a:spcPct val="100000"/>
              </a:lnSpc>
              <a:buFont typeface="Arial" pitchFamily="34" charset="0"/>
              <a:buChar char="•"/>
            </a:pPr>
            <a:r>
              <a:rPr lang="en-US" sz="2200" dirty="0">
                <a:solidFill>
                  <a:srgbClr val="FFFFFF"/>
                </a:solidFill>
                <a:latin typeface="+mn-lt"/>
              </a:rPr>
              <a:t>DPC redirection (e.g. </a:t>
            </a:r>
            <a:r>
              <a:rPr lang="en-US" sz="2200" dirty="0">
                <a:solidFill>
                  <a:srgbClr val="FFFFFF"/>
                </a:solidFill>
                <a:latin typeface="+mn-lt"/>
                <a:hlinkClick r:id="rId6"/>
              </a:rPr>
              <a:t>RSS </a:t>
            </a:r>
            <a:r>
              <a:rPr lang="en-US" sz="2200" dirty="0">
                <a:solidFill>
                  <a:srgbClr val="FFFFFF"/>
                </a:solidFill>
                <a:latin typeface="+mn-lt"/>
              </a:rPr>
              <a:t>or </a:t>
            </a:r>
            <a:r>
              <a:rPr lang="en-US" sz="2200" dirty="0">
                <a:solidFill>
                  <a:srgbClr val="FFFFFF"/>
                </a:solidFill>
                <a:latin typeface="+mn-lt"/>
                <a:hlinkClick r:id="rId7"/>
              </a:rPr>
              <a:t>NUMA I/O</a:t>
            </a:r>
            <a:r>
              <a:rPr lang="en-US" sz="2200" dirty="0">
                <a:solidFill>
                  <a:srgbClr val="FFFFFF"/>
                </a:solidFill>
                <a:latin typeface="+mn-lt"/>
              </a:rPr>
              <a:t>)</a:t>
            </a:r>
          </a:p>
        </p:txBody>
      </p:sp>
    </p:spTree>
    <p:custDataLst>
      <p:tags r:id="rId1"/>
    </p:custDataLst>
    <p:extLst>
      <p:ext uri="{BB962C8B-B14F-4D97-AF65-F5344CB8AC3E}">
        <p14:creationId xmlns:p14="http://schemas.microsoft.com/office/powerpoint/2010/main" val="182756302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Title 488449"/>
          <p:cNvSpPr>
            <a:spLocks noGrp="1" noChangeArrowheads="1"/>
          </p:cNvSpPr>
          <p:nvPr>
            <p:ph type="title"/>
          </p:nvPr>
        </p:nvSpPr>
        <p:spPr>
          <a:xfrm>
            <a:off x="515937" y="228600"/>
            <a:ext cx="11165020" cy="623248"/>
          </a:xfrm>
        </p:spPr>
        <p:txBody>
          <a:bodyPr/>
          <a:lstStyle/>
          <a:p>
            <a:r>
              <a:rPr lang="en-US" sz="4400" dirty="0" smtClean="0"/>
              <a:t>Application Scalability: Best Practices</a:t>
            </a:r>
          </a:p>
        </p:txBody>
      </p:sp>
      <p:sp>
        <p:nvSpPr>
          <p:cNvPr id="3" name="Text Placeholder 6"/>
          <p:cNvSpPr txBox="1">
            <a:spLocks/>
          </p:cNvSpPr>
          <p:nvPr/>
        </p:nvSpPr>
        <p:spPr>
          <a:xfrm>
            <a:off x="502118" y="1123950"/>
            <a:ext cx="11173090" cy="5181600"/>
          </a:xfrm>
          <a:prstGeom prst="rect">
            <a:avLst/>
          </a:prstGeom>
        </p:spPr>
        <p:txBody>
          <a:bodyPr/>
          <a:lstStyle>
            <a:lvl1pPr marL="463550" indent="-463550" algn="l" defTabSz="914363" rtl="0" eaLnBrk="1" latinLnBrk="0" hangingPunct="1">
              <a:lnSpc>
                <a:spcPct val="90000"/>
              </a:lnSpc>
              <a:spcBef>
                <a:spcPct val="20000"/>
              </a:spcBef>
              <a:buSzPct val="120000"/>
              <a:buFontTx/>
              <a:buBlip>
                <a:blip r:embed="rId4"/>
              </a:buBlip>
              <a:defRPr sz="3200" kern="1200">
                <a:solidFill>
                  <a:schemeClr val="tx1"/>
                </a:solidFill>
                <a:latin typeface="Calibri" pitchFamily="34" charset="0"/>
                <a:ea typeface="+mn-ea"/>
                <a:cs typeface="+mn-cs"/>
              </a:defRPr>
            </a:lvl1pPr>
            <a:lvl2pPr marL="833438" indent="-369888" algn="l" defTabSz="914363" rtl="0" eaLnBrk="1" latinLnBrk="0" hangingPunct="1">
              <a:lnSpc>
                <a:spcPct val="90000"/>
              </a:lnSpc>
              <a:spcBef>
                <a:spcPct val="20000"/>
              </a:spcBef>
              <a:buFontTx/>
              <a:buBlip>
                <a:blip r:embed="rId4"/>
              </a:buBlip>
              <a:defRPr sz="2800" kern="1200">
                <a:solidFill>
                  <a:schemeClr val="tx1"/>
                </a:solidFill>
                <a:latin typeface="Calibri" pitchFamily="34" charset="0"/>
                <a:ea typeface="+mn-ea"/>
                <a:cs typeface="+mn-cs"/>
              </a:defRPr>
            </a:lvl2pPr>
            <a:lvl3pPr marL="1168400" indent="-346075" algn="l" defTabSz="914363" rtl="0" eaLnBrk="1" latinLnBrk="0" hangingPunct="1">
              <a:lnSpc>
                <a:spcPct val="90000"/>
              </a:lnSpc>
              <a:spcBef>
                <a:spcPct val="20000"/>
              </a:spcBef>
              <a:buFontTx/>
              <a:buBlip>
                <a:blip r:embed="rId4"/>
              </a:buBlip>
              <a:defRPr sz="2400" kern="1200">
                <a:solidFill>
                  <a:schemeClr val="tx1"/>
                </a:solidFill>
                <a:latin typeface="Calibri" pitchFamily="34" charset="0"/>
                <a:ea typeface="+mn-ea"/>
                <a:cs typeface="+mn-cs"/>
              </a:defRPr>
            </a:lvl3pPr>
            <a:lvl4pPr marL="1516063" indent="-347663" algn="l" defTabSz="914363" rtl="0" eaLnBrk="1" latinLnBrk="0" hangingPunct="1">
              <a:lnSpc>
                <a:spcPct val="90000"/>
              </a:lnSpc>
              <a:spcBef>
                <a:spcPct val="20000"/>
              </a:spcBef>
              <a:buFontTx/>
              <a:buBlip>
                <a:blip r:embed="rId4"/>
              </a:buBlip>
              <a:defRPr sz="2400" kern="1200">
                <a:solidFill>
                  <a:schemeClr val="tx1"/>
                </a:solidFill>
                <a:latin typeface="Calibri" pitchFamily="34" charset="0"/>
                <a:ea typeface="+mn-ea"/>
                <a:cs typeface="+mn-cs"/>
              </a:defRPr>
            </a:lvl4pPr>
            <a:lvl5pPr marL="1852613" indent="-325438" algn="l" defTabSz="914363" rtl="0" eaLnBrk="1" latinLnBrk="0" hangingPunct="1">
              <a:lnSpc>
                <a:spcPct val="90000"/>
              </a:lnSpc>
              <a:spcBef>
                <a:spcPct val="20000"/>
              </a:spcBef>
              <a:buFontTx/>
              <a:buBlip>
                <a:blip r:embed="rId4"/>
              </a:buBlip>
              <a:defRPr sz="2400" kern="1200">
                <a:solidFill>
                  <a:schemeClr val="tx1"/>
                </a:solidFill>
                <a:latin typeface="Calibr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Font typeface="Arial" pitchFamily="34" charset="0"/>
              <a:buChar char="•"/>
            </a:pPr>
            <a:r>
              <a:rPr lang="en-US" sz="2400" dirty="0">
                <a:solidFill>
                  <a:srgbClr val="FFFFFF"/>
                </a:solidFill>
                <a:latin typeface="+mn-lt"/>
              </a:rPr>
              <a:t>Use the Ex version of APIs to see other K-Groups</a:t>
            </a:r>
          </a:p>
          <a:p>
            <a:pPr>
              <a:lnSpc>
                <a:spcPct val="150000"/>
              </a:lnSpc>
              <a:buFont typeface="Arial" pitchFamily="34" charset="0"/>
              <a:buChar char="•"/>
            </a:pPr>
            <a:r>
              <a:rPr lang="en-US" sz="2400" dirty="0">
                <a:solidFill>
                  <a:srgbClr val="FFFFFF"/>
                </a:solidFill>
                <a:latin typeface="+mn-lt"/>
              </a:rPr>
              <a:t>Can specify node preference on process creation </a:t>
            </a:r>
          </a:p>
          <a:p>
            <a:pPr>
              <a:lnSpc>
                <a:spcPct val="100000"/>
              </a:lnSpc>
              <a:buFont typeface="Arial" pitchFamily="34" charset="0"/>
              <a:buChar char="•"/>
            </a:pPr>
            <a:r>
              <a:rPr lang="en-US" sz="2400" dirty="0">
                <a:solidFill>
                  <a:srgbClr val="FFFFFF"/>
                </a:solidFill>
                <a:latin typeface="+mn-lt"/>
              </a:rPr>
              <a:t>Set thread affinity to ensure all threads of a process run on same node </a:t>
            </a:r>
            <a:endParaRPr lang="en-US" sz="2400" dirty="0" smtClean="0">
              <a:solidFill>
                <a:srgbClr val="FFFFFF"/>
              </a:solidFill>
              <a:latin typeface="+mn-lt"/>
            </a:endParaRPr>
          </a:p>
          <a:p>
            <a:pPr>
              <a:lnSpc>
                <a:spcPct val="100000"/>
              </a:lnSpc>
              <a:buFont typeface="Arial" pitchFamily="34" charset="0"/>
              <a:buChar char="•"/>
            </a:pPr>
            <a:r>
              <a:rPr lang="en-US" sz="2400" dirty="0" smtClean="0">
                <a:solidFill>
                  <a:srgbClr val="FFFFFF"/>
                </a:solidFill>
                <a:latin typeface="+mn-lt"/>
              </a:rPr>
              <a:t>Minimize </a:t>
            </a:r>
            <a:r>
              <a:rPr lang="en-US" sz="2400" dirty="0">
                <a:solidFill>
                  <a:srgbClr val="FFFFFF"/>
                </a:solidFill>
                <a:latin typeface="+mn-lt"/>
              </a:rPr>
              <a:t>accessing memory from remote nodes</a:t>
            </a:r>
          </a:p>
          <a:p>
            <a:pPr>
              <a:lnSpc>
                <a:spcPct val="150000"/>
              </a:lnSpc>
              <a:buFont typeface="Arial" pitchFamily="34" charset="0"/>
              <a:buChar char="•"/>
            </a:pPr>
            <a:r>
              <a:rPr lang="en-US" sz="2400" dirty="0">
                <a:solidFill>
                  <a:srgbClr val="FFFFFF"/>
                </a:solidFill>
                <a:latin typeface="+mn-lt"/>
              </a:rPr>
              <a:t>Partition shared data by CPU or NUMA </a:t>
            </a:r>
            <a:r>
              <a:rPr lang="en-US" sz="2400" dirty="0" smtClean="0">
                <a:solidFill>
                  <a:srgbClr val="FFFFFF"/>
                </a:solidFill>
                <a:latin typeface="+mn-lt"/>
              </a:rPr>
              <a:t>node </a:t>
            </a:r>
          </a:p>
          <a:p>
            <a:pPr lvl="1">
              <a:lnSpc>
                <a:spcPct val="150000"/>
              </a:lnSpc>
              <a:buFont typeface="Arial" pitchFamily="34" charset="0"/>
              <a:buChar char="•"/>
            </a:pPr>
            <a:r>
              <a:rPr lang="en-US" sz="2000" dirty="0" smtClean="0">
                <a:solidFill>
                  <a:srgbClr val="FFFFFF"/>
                </a:solidFill>
                <a:latin typeface="+mn-lt"/>
              </a:rPr>
              <a:t>Use </a:t>
            </a:r>
            <a:r>
              <a:rPr lang="en-US" sz="2000" i="1" dirty="0" smtClean="0">
                <a:solidFill>
                  <a:srgbClr val="FFFFFF"/>
                </a:solidFill>
                <a:latin typeface="+mn-lt"/>
                <a:hlinkClick r:id="rId5"/>
              </a:rPr>
              <a:t>VirtualAllocExNuma( )</a:t>
            </a:r>
            <a:r>
              <a:rPr lang="en-US" sz="2000" dirty="0" smtClean="0">
                <a:solidFill>
                  <a:srgbClr val="FFFFFF"/>
                </a:solidFill>
                <a:latin typeface="+mn-lt"/>
                <a:hlinkClick r:id="rId5"/>
              </a:rPr>
              <a:t> </a:t>
            </a:r>
            <a:r>
              <a:rPr lang="en-US" sz="2000" dirty="0" smtClean="0">
                <a:solidFill>
                  <a:srgbClr val="FFFFFF"/>
                </a:solidFill>
                <a:latin typeface="+mn-lt"/>
              </a:rPr>
              <a:t>to specify which node for the memory</a:t>
            </a:r>
            <a:endParaRPr lang="en-US" sz="2000" dirty="0">
              <a:solidFill>
                <a:srgbClr val="FFFFFF"/>
              </a:solidFill>
              <a:latin typeface="+mn-lt"/>
            </a:endParaRPr>
          </a:p>
          <a:p>
            <a:pPr>
              <a:lnSpc>
                <a:spcPct val="100000"/>
              </a:lnSpc>
              <a:buFont typeface="Arial" pitchFamily="34" charset="0"/>
              <a:buChar char="•"/>
            </a:pPr>
            <a:r>
              <a:rPr lang="en-US" sz="2400" dirty="0">
                <a:solidFill>
                  <a:srgbClr val="FFFFFF"/>
                </a:solidFill>
                <a:latin typeface="+mn-lt"/>
              </a:rPr>
              <a:t>Use new memory counters to get per node available </a:t>
            </a:r>
            <a:r>
              <a:rPr lang="en-US" sz="2400" dirty="0" smtClean="0">
                <a:solidFill>
                  <a:srgbClr val="FFFFFF"/>
                </a:solidFill>
                <a:latin typeface="+mn-lt"/>
              </a:rPr>
              <a:t>memory</a:t>
            </a:r>
          </a:p>
          <a:p>
            <a:pPr lvl="1">
              <a:lnSpc>
                <a:spcPct val="100000"/>
              </a:lnSpc>
              <a:buFont typeface="Arial" pitchFamily="34" charset="0"/>
              <a:buChar char="•"/>
            </a:pPr>
            <a:r>
              <a:rPr lang="en-US" sz="2000" dirty="0" smtClean="0">
                <a:solidFill>
                  <a:schemeClr val="accent5"/>
                </a:solidFill>
                <a:latin typeface="+mn-lt"/>
              </a:rPr>
              <a:t>NUMA Node Memory Utilization</a:t>
            </a:r>
            <a:r>
              <a:rPr lang="en-US" sz="2000" dirty="0" smtClean="0">
                <a:solidFill>
                  <a:srgbClr val="FFFFFF"/>
                </a:solidFill>
                <a:latin typeface="+mn-lt"/>
              </a:rPr>
              <a:t>\Available Physical Memory MB</a:t>
            </a:r>
          </a:p>
          <a:p>
            <a:pPr lvl="1">
              <a:lnSpc>
                <a:spcPct val="100000"/>
              </a:lnSpc>
              <a:buFont typeface="Arial" pitchFamily="34" charset="0"/>
              <a:buChar char="•"/>
            </a:pPr>
            <a:r>
              <a:rPr lang="en-US" sz="2000" dirty="0" smtClean="0">
                <a:solidFill>
                  <a:schemeClr val="accent5"/>
                </a:solidFill>
                <a:latin typeface="+mn-lt"/>
              </a:rPr>
              <a:t>NUMA Node Memory Utilization</a:t>
            </a:r>
            <a:r>
              <a:rPr lang="en-US" sz="2000" dirty="0" smtClean="0">
                <a:solidFill>
                  <a:srgbClr val="FFFFFF"/>
                </a:solidFill>
                <a:latin typeface="+mn-lt"/>
              </a:rPr>
              <a:t>\Free and Zeroed Page List Size MB</a:t>
            </a:r>
          </a:p>
          <a:p>
            <a:pPr lvl="1">
              <a:lnSpc>
                <a:spcPct val="100000"/>
              </a:lnSpc>
              <a:buFont typeface="Arial" pitchFamily="34" charset="0"/>
              <a:buChar char="•"/>
            </a:pPr>
            <a:r>
              <a:rPr lang="en-US" sz="2000" dirty="0" smtClean="0">
                <a:solidFill>
                  <a:schemeClr val="accent5"/>
                </a:solidFill>
                <a:latin typeface="+mn-lt"/>
              </a:rPr>
              <a:t>NUMA Node Memory Utilization</a:t>
            </a:r>
            <a:r>
              <a:rPr lang="en-US" sz="2000" dirty="0" smtClean="0">
                <a:solidFill>
                  <a:srgbClr val="FFFFFF"/>
                </a:solidFill>
                <a:latin typeface="+mn-lt"/>
              </a:rPr>
              <a:t>\Standby List Size MB</a:t>
            </a:r>
          </a:p>
          <a:p>
            <a:pPr lvl="1">
              <a:lnSpc>
                <a:spcPct val="100000"/>
              </a:lnSpc>
              <a:buFont typeface="Arial" pitchFamily="34" charset="0"/>
              <a:buChar char="•"/>
            </a:pPr>
            <a:r>
              <a:rPr lang="en-US" sz="2000" dirty="0" smtClean="0">
                <a:solidFill>
                  <a:schemeClr val="accent5"/>
                </a:solidFill>
                <a:latin typeface="+mn-lt"/>
              </a:rPr>
              <a:t>NUMA Node Memory Utilization</a:t>
            </a:r>
            <a:r>
              <a:rPr lang="en-US" sz="2000" dirty="0" smtClean="0">
                <a:solidFill>
                  <a:srgbClr val="FFFFFF"/>
                </a:solidFill>
                <a:latin typeface="+mn-lt"/>
              </a:rPr>
              <a:t>\Total </a:t>
            </a:r>
            <a:r>
              <a:rPr lang="en-US" sz="2000" dirty="0">
                <a:solidFill>
                  <a:srgbClr val="FFFFFF"/>
                </a:solidFill>
                <a:latin typeface="+mn-lt"/>
              </a:rPr>
              <a:t>P</a:t>
            </a:r>
            <a:r>
              <a:rPr lang="en-US" sz="2000" dirty="0" smtClean="0">
                <a:solidFill>
                  <a:srgbClr val="FFFFFF"/>
                </a:solidFill>
                <a:latin typeface="+mn-lt"/>
              </a:rPr>
              <a:t>hysical </a:t>
            </a:r>
            <a:r>
              <a:rPr lang="en-US" sz="2000" dirty="0">
                <a:solidFill>
                  <a:srgbClr val="FFFFFF"/>
                </a:solidFill>
                <a:latin typeface="+mn-lt"/>
              </a:rPr>
              <a:t>M</a:t>
            </a:r>
            <a:r>
              <a:rPr lang="en-US" sz="2000" dirty="0" smtClean="0">
                <a:solidFill>
                  <a:srgbClr val="FFFFFF"/>
                </a:solidFill>
                <a:latin typeface="+mn-lt"/>
              </a:rPr>
              <a:t>emory MB</a:t>
            </a:r>
          </a:p>
        </p:txBody>
      </p:sp>
    </p:spTree>
    <p:custDataLst>
      <p:tags r:id="rId1"/>
    </p:custDataLst>
    <p:extLst>
      <p:ext uri="{BB962C8B-B14F-4D97-AF65-F5344CB8AC3E}">
        <p14:creationId xmlns:p14="http://schemas.microsoft.com/office/powerpoint/2010/main" val="63775470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7868" y="228600"/>
            <a:ext cx="11173090" cy="609398"/>
          </a:xfrm>
        </p:spPr>
        <p:txBody>
          <a:bodyPr/>
          <a:lstStyle/>
          <a:p>
            <a:r>
              <a:rPr lang="en-US" dirty="0" smtClean="0"/>
              <a:t>Programming for &gt;64 Logical Processors</a:t>
            </a:r>
            <a:endParaRPr lang="en-US" sz="3200" i="1" dirty="0">
              <a:solidFill>
                <a:schemeClr val="tx2"/>
              </a:solidFill>
            </a:endParaRPr>
          </a:p>
        </p:txBody>
      </p:sp>
      <p:sp>
        <p:nvSpPr>
          <p:cNvPr id="4" name="Rounded Rectangle 3"/>
          <p:cNvSpPr/>
          <p:nvPr/>
        </p:nvSpPr>
        <p:spPr bwMode="auto">
          <a:xfrm>
            <a:off x="507868" y="1104901"/>
            <a:ext cx="8521832" cy="5257280"/>
          </a:xfrm>
          <a:prstGeom prst="roundRect">
            <a:avLst/>
          </a:prstGeom>
          <a:solidFill>
            <a:schemeClr val="tx1"/>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6" name="Text Placeholder 5"/>
          <p:cNvSpPr>
            <a:spLocks noGrp="1"/>
          </p:cNvSpPr>
          <p:nvPr>
            <p:ph type="body" sz="quarter" idx="4294967295"/>
          </p:nvPr>
        </p:nvSpPr>
        <p:spPr>
          <a:xfrm>
            <a:off x="1086659" y="1095377"/>
            <a:ext cx="7943041" cy="5010602"/>
          </a:xfrm>
        </p:spPr>
        <p:txBody>
          <a:bodyPr/>
          <a:lstStyle/>
          <a:p>
            <a:pPr marL="2743090" lvl="6" indent="0">
              <a:buNone/>
            </a:pPr>
            <a:endParaRPr lang="en-US" sz="400" dirty="0" smtClean="0"/>
          </a:p>
          <a:p>
            <a:pPr marL="2743090" lvl="6" indent="0">
              <a:buNone/>
            </a:pPr>
            <a:r>
              <a:rPr lang="en-US" sz="400" dirty="0" smtClean="0"/>
              <a:t>OR_NUMBER </a:t>
            </a:r>
            <a:r>
              <a:rPr lang="en-US" sz="400" dirty="0"/>
              <a:t>{</a:t>
            </a:r>
          </a:p>
          <a:p>
            <a:pPr marL="0" indent="0">
              <a:buNone/>
            </a:pPr>
            <a:r>
              <a:rPr lang="en-US" sz="1600" dirty="0" err="1" smtClean="0">
                <a:gradFill>
                  <a:gsLst>
                    <a:gs pos="0">
                      <a:schemeClr val="bg1"/>
                    </a:gs>
                    <a:gs pos="86000">
                      <a:schemeClr val="bg1"/>
                    </a:gs>
                  </a:gsLst>
                  <a:lin ang="5400000" scaled="0"/>
                </a:gradFill>
                <a:latin typeface="Consolas" pitchFamily="49" charset="0"/>
                <a:cs typeface="Consolas" pitchFamily="49" charset="0"/>
              </a:rPr>
              <a:t>typedef</a:t>
            </a:r>
            <a:r>
              <a:rPr lang="en-US" sz="1600" dirty="0" smtClean="0">
                <a:gradFill>
                  <a:gsLst>
                    <a:gs pos="0">
                      <a:schemeClr val="bg1"/>
                    </a:gs>
                    <a:gs pos="86000">
                      <a:schemeClr val="bg1"/>
                    </a:gs>
                  </a:gsLst>
                  <a:lin ang="5400000" scaled="0"/>
                </a:gradFill>
                <a:latin typeface="Consolas" pitchFamily="49" charset="0"/>
                <a:cs typeface="Consolas" pitchFamily="49" charset="0"/>
              </a:rPr>
              <a:t> </a:t>
            </a:r>
            <a:r>
              <a:rPr lang="en-US" sz="1600" dirty="0" err="1" smtClean="0">
                <a:gradFill>
                  <a:gsLst>
                    <a:gs pos="0">
                      <a:schemeClr val="bg1"/>
                    </a:gs>
                    <a:gs pos="86000">
                      <a:schemeClr val="bg1"/>
                    </a:gs>
                  </a:gsLst>
                  <a:lin ang="5400000" scaled="0"/>
                </a:gradFill>
                <a:latin typeface="Consolas" pitchFamily="49" charset="0"/>
                <a:cs typeface="Consolas" pitchFamily="49" charset="0"/>
              </a:rPr>
              <a:t>struct</a:t>
            </a:r>
            <a:r>
              <a:rPr lang="en-US" sz="1600" dirty="0" smtClean="0">
                <a:gradFill>
                  <a:gsLst>
                    <a:gs pos="0">
                      <a:schemeClr val="bg1"/>
                    </a:gs>
                    <a:gs pos="86000">
                      <a:schemeClr val="bg1"/>
                    </a:gs>
                  </a:gsLst>
                  <a:lin ang="5400000" scaled="0"/>
                </a:gradFill>
                <a:latin typeface="Consolas" pitchFamily="49" charset="0"/>
                <a:cs typeface="Consolas" pitchFamily="49" charset="0"/>
              </a:rPr>
              <a:t> _PROCESSOR_NUMBER {</a:t>
            </a:r>
          </a:p>
          <a:p>
            <a:pPr marL="0" indent="0">
              <a:buNone/>
            </a:pPr>
            <a:r>
              <a:rPr lang="en-US" sz="1600" dirty="0">
                <a:gradFill>
                  <a:gsLst>
                    <a:gs pos="0">
                      <a:schemeClr val="bg1"/>
                    </a:gs>
                    <a:gs pos="86000">
                      <a:schemeClr val="bg1"/>
                    </a:gs>
                  </a:gsLst>
                  <a:lin ang="5400000" scaled="0"/>
                </a:gradFill>
                <a:latin typeface="Consolas" pitchFamily="49" charset="0"/>
                <a:cs typeface="Consolas" pitchFamily="49" charset="0"/>
              </a:rPr>
              <a:t> </a:t>
            </a:r>
            <a:r>
              <a:rPr lang="en-US" sz="1600" dirty="0" smtClean="0">
                <a:gradFill>
                  <a:gsLst>
                    <a:gs pos="0">
                      <a:schemeClr val="bg1"/>
                    </a:gs>
                    <a:gs pos="86000">
                      <a:schemeClr val="bg1"/>
                    </a:gs>
                  </a:gsLst>
                  <a:lin ang="5400000" scaled="0"/>
                </a:gradFill>
                <a:latin typeface="Consolas" pitchFamily="49" charset="0"/>
                <a:cs typeface="Consolas" pitchFamily="49" charset="0"/>
              </a:rPr>
              <a:t>   </a:t>
            </a:r>
            <a:r>
              <a:rPr lang="en-US" sz="1600" dirty="0">
                <a:gradFill>
                  <a:gsLst>
                    <a:gs pos="0">
                      <a:schemeClr val="bg1"/>
                    </a:gs>
                    <a:gs pos="86000">
                      <a:schemeClr val="bg1"/>
                    </a:gs>
                  </a:gsLst>
                  <a:lin ang="5400000" scaled="0"/>
                </a:gradFill>
                <a:latin typeface="Consolas" pitchFamily="49" charset="0"/>
                <a:cs typeface="Consolas" pitchFamily="49" charset="0"/>
              </a:rPr>
              <a:t>USHORT Group;</a:t>
            </a:r>
          </a:p>
          <a:p>
            <a:pPr marL="0" indent="0">
              <a:buNone/>
            </a:pPr>
            <a:r>
              <a:rPr lang="en-US" sz="1600" dirty="0">
                <a:gradFill>
                  <a:gsLst>
                    <a:gs pos="0">
                      <a:schemeClr val="bg1"/>
                    </a:gs>
                    <a:gs pos="86000">
                      <a:schemeClr val="bg1"/>
                    </a:gs>
                  </a:gsLst>
                  <a:lin ang="5400000" scaled="0"/>
                </a:gradFill>
                <a:latin typeface="Consolas" pitchFamily="49" charset="0"/>
                <a:cs typeface="Consolas" pitchFamily="49" charset="0"/>
              </a:rPr>
              <a:t>    UCHAR Number;</a:t>
            </a:r>
          </a:p>
          <a:p>
            <a:pPr marL="0" indent="0">
              <a:buNone/>
            </a:pPr>
            <a:r>
              <a:rPr lang="en-US" sz="1600" dirty="0">
                <a:gradFill>
                  <a:gsLst>
                    <a:gs pos="0">
                      <a:schemeClr val="bg1"/>
                    </a:gs>
                    <a:gs pos="86000">
                      <a:schemeClr val="bg1"/>
                    </a:gs>
                  </a:gsLst>
                  <a:lin ang="5400000" scaled="0"/>
                </a:gradFill>
                <a:latin typeface="Consolas" pitchFamily="49" charset="0"/>
                <a:cs typeface="Consolas" pitchFamily="49" charset="0"/>
              </a:rPr>
              <a:t>    UCHAR Reserved;</a:t>
            </a:r>
          </a:p>
          <a:p>
            <a:pPr marL="0" indent="0">
              <a:buNone/>
            </a:pPr>
            <a:r>
              <a:rPr lang="en-US" sz="1600" dirty="0">
                <a:gradFill>
                  <a:gsLst>
                    <a:gs pos="0">
                      <a:schemeClr val="bg1"/>
                    </a:gs>
                    <a:gs pos="86000">
                      <a:schemeClr val="bg1"/>
                    </a:gs>
                  </a:gsLst>
                  <a:lin ang="5400000" scaled="0"/>
                </a:gradFill>
                <a:latin typeface="Consolas" pitchFamily="49" charset="0"/>
                <a:cs typeface="Consolas" pitchFamily="49" charset="0"/>
              </a:rPr>
              <a:t>} PROCESSOR_NUMBER, *PPROCESSOR_NUMBER;</a:t>
            </a:r>
          </a:p>
          <a:p>
            <a:pPr marL="0" indent="0">
              <a:buNone/>
            </a:pPr>
            <a:endParaRPr lang="en-US" sz="1600" dirty="0">
              <a:gradFill>
                <a:gsLst>
                  <a:gs pos="0">
                    <a:schemeClr val="bg1"/>
                  </a:gs>
                  <a:gs pos="86000">
                    <a:schemeClr val="bg1"/>
                  </a:gs>
                </a:gsLst>
                <a:lin ang="5400000" scaled="0"/>
              </a:gradFill>
              <a:latin typeface="Consolas" pitchFamily="49" charset="0"/>
              <a:cs typeface="Consolas" pitchFamily="49" charset="0"/>
            </a:endParaRPr>
          </a:p>
          <a:p>
            <a:pPr marL="0" indent="0">
              <a:buNone/>
            </a:pPr>
            <a:r>
              <a:rPr lang="en-US" sz="1600" dirty="0" err="1" smtClean="0">
                <a:gradFill>
                  <a:gsLst>
                    <a:gs pos="0">
                      <a:schemeClr val="bg1"/>
                    </a:gs>
                    <a:gs pos="86000">
                      <a:schemeClr val="bg1"/>
                    </a:gs>
                  </a:gsLst>
                  <a:lin ang="5400000" scaled="0"/>
                </a:gradFill>
                <a:latin typeface="Consolas" pitchFamily="49" charset="0"/>
                <a:cs typeface="Consolas" pitchFamily="49" charset="0"/>
              </a:rPr>
              <a:t>GetMaximumProcessorGroupCount</a:t>
            </a:r>
            <a:r>
              <a:rPr lang="en-US" sz="1600" dirty="0">
                <a:gradFill>
                  <a:gsLst>
                    <a:gs pos="0">
                      <a:schemeClr val="bg1"/>
                    </a:gs>
                    <a:gs pos="86000">
                      <a:schemeClr val="bg1"/>
                    </a:gs>
                  </a:gsLst>
                  <a:lin ang="5400000" scaled="0"/>
                </a:gradFill>
                <a:latin typeface="Consolas" pitchFamily="49" charset="0"/>
                <a:cs typeface="Consolas" pitchFamily="49" charset="0"/>
              </a:rPr>
              <a:t>(…)</a:t>
            </a:r>
          </a:p>
          <a:p>
            <a:pPr marL="0" indent="0">
              <a:buNone/>
            </a:pPr>
            <a:r>
              <a:rPr lang="en-US" sz="1600" dirty="0" err="1" smtClean="0">
                <a:gradFill>
                  <a:gsLst>
                    <a:gs pos="0">
                      <a:schemeClr val="bg1"/>
                    </a:gs>
                    <a:gs pos="86000">
                      <a:schemeClr val="bg1"/>
                    </a:gs>
                  </a:gsLst>
                  <a:lin ang="5400000" scaled="0"/>
                </a:gradFill>
                <a:latin typeface="Consolas" pitchFamily="49" charset="0"/>
                <a:cs typeface="Consolas" pitchFamily="49" charset="0"/>
              </a:rPr>
              <a:t>GetMaximumProcessorCount</a:t>
            </a:r>
            <a:r>
              <a:rPr lang="en-US" sz="1600" dirty="0">
                <a:gradFill>
                  <a:gsLst>
                    <a:gs pos="0">
                      <a:schemeClr val="bg1"/>
                    </a:gs>
                    <a:gs pos="86000">
                      <a:schemeClr val="bg1"/>
                    </a:gs>
                  </a:gsLst>
                  <a:lin ang="5400000" scaled="0"/>
                </a:gradFill>
                <a:latin typeface="Consolas" pitchFamily="49" charset="0"/>
                <a:cs typeface="Consolas" pitchFamily="49" charset="0"/>
              </a:rPr>
              <a:t>(…)</a:t>
            </a:r>
          </a:p>
          <a:p>
            <a:pPr marL="0" indent="0">
              <a:buNone/>
            </a:pPr>
            <a:endParaRPr lang="en-US" sz="1600" dirty="0">
              <a:gradFill>
                <a:gsLst>
                  <a:gs pos="0">
                    <a:schemeClr val="bg1"/>
                  </a:gs>
                  <a:gs pos="86000">
                    <a:schemeClr val="bg1"/>
                  </a:gs>
                </a:gsLst>
                <a:lin ang="5400000" scaled="0"/>
              </a:gradFill>
              <a:latin typeface="Consolas" pitchFamily="49" charset="0"/>
              <a:cs typeface="Consolas" pitchFamily="49" charset="0"/>
            </a:endParaRPr>
          </a:p>
          <a:p>
            <a:pPr marL="0" indent="0">
              <a:buNone/>
            </a:pPr>
            <a:r>
              <a:rPr lang="en-US" sz="1600" dirty="0" err="1">
                <a:gradFill>
                  <a:gsLst>
                    <a:gs pos="0">
                      <a:schemeClr val="bg1"/>
                    </a:gs>
                    <a:gs pos="86000">
                      <a:schemeClr val="bg1"/>
                    </a:gs>
                  </a:gsLst>
                  <a:lin ang="5400000" scaled="0"/>
                </a:gradFill>
                <a:latin typeface="Consolas" pitchFamily="49" charset="0"/>
                <a:cs typeface="Consolas" pitchFamily="49" charset="0"/>
              </a:rPr>
              <a:t>CreateRemoteThreadEx</a:t>
            </a:r>
            <a:r>
              <a:rPr lang="en-US" sz="1600" dirty="0" smtClean="0">
                <a:gradFill>
                  <a:gsLst>
                    <a:gs pos="0">
                      <a:schemeClr val="bg1"/>
                    </a:gs>
                    <a:gs pos="86000">
                      <a:schemeClr val="bg1"/>
                    </a:gs>
                  </a:gsLst>
                  <a:lin ang="5400000" scaled="0"/>
                </a:gradFill>
                <a:latin typeface="Consolas" pitchFamily="49" charset="0"/>
                <a:cs typeface="Consolas" pitchFamily="49" charset="0"/>
              </a:rPr>
              <a:t>(…)</a:t>
            </a:r>
          </a:p>
          <a:p>
            <a:pPr marL="0" indent="0">
              <a:buNone/>
            </a:pPr>
            <a:r>
              <a:rPr lang="en-US" sz="1600" dirty="0" err="1" smtClean="0">
                <a:gradFill>
                  <a:gsLst>
                    <a:gs pos="0">
                      <a:schemeClr val="bg1"/>
                    </a:gs>
                    <a:gs pos="86000">
                      <a:schemeClr val="bg1"/>
                    </a:gs>
                  </a:gsLst>
                  <a:lin ang="5400000" scaled="0"/>
                </a:gradFill>
                <a:latin typeface="Consolas" pitchFamily="49" charset="0"/>
                <a:cs typeface="Consolas" pitchFamily="49" charset="0"/>
              </a:rPr>
              <a:t>VirtualAllocExNuma</a:t>
            </a:r>
            <a:r>
              <a:rPr lang="en-US" sz="1600" dirty="0" smtClean="0">
                <a:gradFill>
                  <a:gsLst>
                    <a:gs pos="0">
                      <a:schemeClr val="bg1"/>
                    </a:gs>
                    <a:gs pos="86000">
                      <a:schemeClr val="bg1"/>
                    </a:gs>
                  </a:gsLst>
                  <a:lin ang="5400000" scaled="0"/>
                </a:gradFill>
                <a:latin typeface="Consolas" pitchFamily="49" charset="0"/>
                <a:cs typeface="Consolas" pitchFamily="49" charset="0"/>
              </a:rPr>
              <a:t>(…)</a:t>
            </a:r>
            <a:endParaRPr lang="en-US" sz="1600" dirty="0">
              <a:gradFill>
                <a:gsLst>
                  <a:gs pos="0">
                    <a:schemeClr val="bg1"/>
                  </a:gs>
                  <a:gs pos="86000">
                    <a:schemeClr val="bg1"/>
                  </a:gs>
                </a:gsLst>
                <a:lin ang="5400000" scaled="0"/>
              </a:gradFill>
              <a:latin typeface="Consolas" pitchFamily="49" charset="0"/>
              <a:cs typeface="Consolas" pitchFamily="49" charset="0"/>
            </a:endParaRPr>
          </a:p>
          <a:p>
            <a:pPr marL="0" indent="0">
              <a:buNone/>
            </a:pPr>
            <a:endParaRPr lang="en-US" sz="1600" dirty="0">
              <a:gradFill>
                <a:gsLst>
                  <a:gs pos="0">
                    <a:schemeClr val="bg1"/>
                  </a:gs>
                  <a:gs pos="86000">
                    <a:schemeClr val="bg1"/>
                  </a:gs>
                </a:gsLst>
                <a:lin ang="5400000" scaled="0"/>
              </a:gradFill>
              <a:latin typeface="Consolas" pitchFamily="49" charset="0"/>
              <a:cs typeface="Consolas" pitchFamily="49" charset="0"/>
            </a:endParaRPr>
          </a:p>
          <a:p>
            <a:pPr marL="0" indent="0">
              <a:buNone/>
            </a:pPr>
            <a:r>
              <a:rPr lang="en-US" sz="1600" dirty="0">
                <a:gradFill>
                  <a:gsLst>
                    <a:gs pos="0">
                      <a:schemeClr val="bg1"/>
                    </a:gs>
                    <a:gs pos="86000">
                      <a:schemeClr val="bg1"/>
                    </a:gs>
                  </a:gsLst>
                  <a:lin ang="5400000" scaled="0"/>
                </a:gradFill>
                <a:latin typeface="Consolas" pitchFamily="49" charset="0"/>
                <a:cs typeface="Consolas" pitchFamily="49" charset="0"/>
              </a:rPr>
              <a:t>GetActiveProcessorGroupCount(…)</a:t>
            </a:r>
          </a:p>
          <a:p>
            <a:pPr marL="0" indent="0">
              <a:buNone/>
            </a:pPr>
            <a:r>
              <a:rPr lang="en-US" sz="1600" dirty="0">
                <a:gradFill>
                  <a:gsLst>
                    <a:gs pos="0">
                      <a:schemeClr val="bg1"/>
                    </a:gs>
                    <a:gs pos="86000">
                      <a:schemeClr val="bg1"/>
                    </a:gs>
                  </a:gsLst>
                  <a:lin ang="5400000" scaled="0"/>
                </a:gradFill>
                <a:latin typeface="Consolas" pitchFamily="49" charset="0"/>
                <a:cs typeface="Consolas" pitchFamily="49" charset="0"/>
              </a:rPr>
              <a:t>GetCurrentProcessorNumberEx(…)</a:t>
            </a:r>
          </a:p>
          <a:p>
            <a:pPr marL="0" indent="0">
              <a:buNone/>
            </a:pPr>
            <a:r>
              <a:rPr lang="en-US" sz="1600" dirty="0">
                <a:gradFill>
                  <a:gsLst>
                    <a:gs pos="0">
                      <a:schemeClr val="bg1"/>
                    </a:gs>
                    <a:gs pos="86000">
                      <a:schemeClr val="bg1"/>
                    </a:gs>
                  </a:gsLst>
                  <a:lin ang="5400000" scaled="0"/>
                </a:gradFill>
                <a:latin typeface="Consolas" pitchFamily="49" charset="0"/>
                <a:cs typeface="Consolas" pitchFamily="49" charset="0"/>
              </a:rPr>
              <a:t>GetLogicalProcessorInformationEx(…)</a:t>
            </a:r>
          </a:p>
          <a:p>
            <a:pPr marL="0" indent="0">
              <a:buNone/>
            </a:pPr>
            <a:r>
              <a:rPr lang="en-US" sz="1600" dirty="0">
                <a:gradFill>
                  <a:gsLst>
                    <a:gs pos="0">
                      <a:schemeClr val="bg1"/>
                    </a:gs>
                    <a:gs pos="86000">
                      <a:schemeClr val="bg1"/>
                    </a:gs>
                  </a:gsLst>
                  <a:lin ang="5400000" scaled="0"/>
                </a:gradFill>
                <a:latin typeface="Consolas" pitchFamily="49" charset="0"/>
                <a:cs typeface="Consolas" pitchFamily="49" charset="0"/>
              </a:rPr>
              <a:t>GetMaxiumProcessorCount(…)</a:t>
            </a:r>
          </a:p>
          <a:p>
            <a:pPr marL="0" indent="0">
              <a:buNone/>
            </a:pPr>
            <a:endParaRPr lang="en-US" sz="1600" dirty="0">
              <a:gradFill>
                <a:gsLst>
                  <a:gs pos="0">
                    <a:schemeClr val="bg1"/>
                  </a:gs>
                  <a:gs pos="86000">
                    <a:schemeClr val="bg1"/>
                  </a:gs>
                </a:gsLst>
                <a:lin ang="5400000" scaled="0"/>
              </a:gradFill>
              <a:latin typeface="Consolas" pitchFamily="49" charset="0"/>
              <a:cs typeface="Consolas" pitchFamily="49" charset="0"/>
            </a:endParaRPr>
          </a:p>
          <a:p>
            <a:pPr marL="0" indent="0">
              <a:buNone/>
            </a:pPr>
            <a:r>
              <a:rPr lang="en-US" sz="1600" dirty="0">
                <a:gradFill>
                  <a:gsLst>
                    <a:gs pos="0">
                      <a:schemeClr val="bg1"/>
                    </a:gs>
                    <a:gs pos="86000">
                      <a:schemeClr val="bg1"/>
                    </a:gs>
                  </a:gsLst>
                  <a:lin ang="5400000" scaled="0"/>
                </a:gradFill>
                <a:latin typeface="Consolas" pitchFamily="49" charset="0"/>
                <a:cs typeface="Consolas" pitchFamily="49" charset="0"/>
              </a:rPr>
              <a:t>// and many more…</a:t>
            </a:r>
          </a:p>
        </p:txBody>
      </p:sp>
    </p:spTree>
    <p:extLst>
      <p:ext uri="{BB962C8B-B14F-4D97-AF65-F5344CB8AC3E}">
        <p14:creationId xmlns:p14="http://schemas.microsoft.com/office/powerpoint/2010/main" val="239539705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Features</a:t>
            </a:r>
            <a:endParaRPr lang="en-US" dirty="0"/>
          </a:p>
        </p:txBody>
      </p:sp>
      <p:sp>
        <p:nvSpPr>
          <p:cNvPr id="3" name="Text Placeholder 2"/>
          <p:cNvSpPr>
            <a:spLocks noGrp="1"/>
          </p:cNvSpPr>
          <p:nvPr>
            <p:ph type="body" sz="quarter" idx="10"/>
          </p:nvPr>
        </p:nvSpPr>
        <p:spPr>
          <a:xfrm>
            <a:off x="519114" y="1447799"/>
            <a:ext cx="11149012" cy="2843855"/>
          </a:xfrm>
        </p:spPr>
        <p:txBody>
          <a:bodyPr/>
          <a:lstStyle/>
          <a:p>
            <a:r>
              <a:rPr lang="en-US" sz="4400" dirty="0">
                <a:solidFill>
                  <a:schemeClr val="bg2">
                    <a:lumMod val="60000"/>
                    <a:lumOff val="40000"/>
                  </a:schemeClr>
                </a:solidFill>
              </a:rPr>
              <a:t>Scalability</a:t>
            </a:r>
          </a:p>
          <a:p>
            <a:r>
              <a:rPr lang="en-US" sz="4400" dirty="0" smtClean="0">
                <a:solidFill>
                  <a:schemeClr val="tx1"/>
                </a:solidFill>
              </a:rPr>
              <a:t>Virtualization</a:t>
            </a:r>
          </a:p>
          <a:p>
            <a:r>
              <a:rPr lang="en-US" sz="4400" dirty="0" smtClean="0">
                <a:solidFill>
                  <a:schemeClr val="bg2">
                    <a:lumMod val="60000"/>
                    <a:lumOff val="40000"/>
                  </a:schemeClr>
                </a:solidFill>
              </a:rPr>
              <a:t>Networking</a:t>
            </a:r>
          </a:p>
          <a:p>
            <a:r>
              <a:rPr lang="en-US" sz="4400" dirty="0" smtClean="0">
                <a:solidFill>
                  <a:schemeClr val="bg2">
                    <a:lumMod val="60000"/>
                    <a:lumOff val="40000"/>
                  </a:schemeClr>
                </a:solidFill>
              </a:rPr>
              <a:t>File Server</a:t>
            </a:r>
            <a:endParaRPr lang="en-US" sz="4400" dirty="0">
              <a:solidFill>
                <a:schemeClr val="bg2">
                  <a:lumMod val="60000"/>
                  <a:lumOff val="40000"/>
                </a:schemeClr>
              </a:solidFill>
            </a:endParaRPr>
          </a:p>
        </p:txBody>
      </p:sp>
    </p:spTree>
    <p:extLst>
      <p:ext uri="{BB962C8B-B14F-4D97-AF65-F5344CB8AC3E}">
        <p14:creationId xmlns:p14="http://schemas.microsoft.com/office/powerpoint/2010/main" val="24656630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Title 488449"/>
          <p:cNvSpPr>
            <a:spLocks noGrp="1" noChangeArrowheads="1"/>
          </p:cNvSpPr>
          <p:nvPr>
            <p:ph type="title"/>
          </p:nvPr>
        </p:nvSpPr>
        <p:spPr>
          <a:xfrm>
            <a:off x="515937" y="228600"/>
            <a:ext cx="11368167" cy="609398"/>
          </a:xfrm>
        </p:spPr>
        <p:txBody>
          <a:bodyPr/>
          <a:lstStyle/>
          <a:p>
            <a:r>
              <a:rPr lang="en-US" sz="4400" dirty="0" smtClean="0"/>
              <a:t>Virtualization: Scalability</a:t>
            </a:r>
          </a:p>
        </p:txBody>
      </p:sp>
      <p:graphicFrame>
        <p:nvGraphicFramePr>
          <p:cNvPr id="4" name="Content Placeholder 4"/>
          <p:cNvGraphicFramePr>
            <a:graphicFrameLocks/>
          </p:cNvGraphicFramePr>
          <p:nvPr>
            <p:extLst>
              <p:ext uri="{D42A27DB-BD31-4B8C-83A1-F6EECF244321}">
                <p14:modId xmlns:p14="http://schemas.microsoft.com/office/powerpoint/2010/main" val="3013270896"/>
              </p:ext>
            </p:extLst>
          </p:nvPr>
        </p:nvGraphicFramePr>
        <p:xfrm>
          <a:off x="609440" y="1371600"/>
          <a:ext cx="9563260" cy="4163040"/>
        </p:xfrm>
        <a:graphic>
          <a:graphicData uri="http://schemas.openxmlformats.org/drawingml/2006/table">
            <a:tbl>
              <a:tblPr firstRow="1" bandRow="1">
                <a:tableStyleId>{5C22544A-7EE6-4342-B048-85BDC9FD1C3A}</a:tableStyleId>
              </a:tblPr>
              <a:tblGrid>
                <a:gridCol w="4334035"/>
                <a:gridCol w="2562225"/>
                <a:gridCol w="2667000"/>
              </a:tblGrid>
              <a:tr h="594720">
                <a:tc>
                  <a:txBody>
                    <a:bodyPr/>
                    <a:lstStyle/>
                    <a:p>
                      <a:r>
                        <a:rPr lang="en-US" sz="2400" dirty="0" smtClean="0"/>
                        <a:t>Category</a:t>
                      </a:r>
                      <a:endParaRPr lang="en-US" sz="2400" dirty="0"/>
                    </a:p>
                  </a:txBody>
                  <a:tcPr marL="121888" marR="121888" anchor="ctr"/>
                </a:tc>
                <a:tc>
                  <a:txBody>
                    <a:bodyPr/>
                    <a:lstStyle/>
                    <a:p>
                      <a:pPr algn="ctr"/>
                      <a:r>
                        <a:rPr lang="en-US" sz="2400" dirty="0" smtClean="0"/>
                        <a:t>Windows 2008 R2</a:t>
                      </a:r>
                      <a:endParaRPr lang="en-US" sz="2400" dirty="0"/>
                    </a:p>
                  </a:txBody>
                  <a:tcPr marL="121888" marR="121888" anchor="ctr"/>
                </a:tc>
                <a:tc>
                  <a:txBody>
                    <a:bodyPr/>
                    <a:lstStyle/>
                    <a:p>
                      <a:pPr algn="ctr"/>
                      <a:r>
                        <a:rPr lang="en-US" sz="2400" dirty="0" smtClean="0"/>
                        <a:t>Windows Server 8</a:t>
                      </a:r>
                      <a:endParaRPr lang="en-US" sz="2400" baseline="30000" dirty="0"/>
                    </a:p>
                  </a:txBody>
                  <a:tcPr marL="121888" marR="121888" anchor="ctr"/>
                </a:tc>
              </a:tr>
              <a:tr h="594720">
                <a:tc>
                  <a:txBody>
                    <a:bodyPr/>
                    <a:lstStyle/>
                    <a:p>
                      <a:r>
                        <a:rPr lang="en-US" sz="2400" b="1" dirty="0" smtClean="0"/>
                        <a:t>Max</a:t>
                      </a:r>
                      <a:r>
                        <a:rPr lang="en-US" sz="2400" b="1" baseline="0" dirty="0" smtClean="0"/>
                        <a:t> Logical Processors</a:t>
                      </a:r>
                    </a:p>
                  </a:txBody>
                  <a:tcPr marL="121888" marR="121888" anchor="ctr"/>
                </a:tc>
                <a:tc>
                  <a:txBody>
                    <a:bodyPr/>
                    <a:lstStyle/>
                    <a:p>
                      <a:pPr algn="ctr"/>
                      <a:r>
                        <a:rPr lang="en-US" sz="2400" dirty="0" smtClean="0"/>
                        <a:t>64</a:t>
                      </a:r>
                      <a:endParaRPr lang="en-US" sz="2400" dirty="0"/>
                    </a:p>
                  </a:txBody>
                  <a:tcPr marL="121888" marR="121888" anchor="ctr"/>
                </a:tc>
                <a:tc>
                  <a:txBody>
                    <a:bodyPr/>
                    <a:lstStyle/>
                    <a:p>
                      <a:pPr algn="ctr"/>
                      <a:r>
                        <a:rPr lang="en-US" sz="2400" b="1" dirty="0" smtClean="0"/>
                        <a:t>160</a:t>
                      </a:r>
                      <a:endParaRPr lang="en-US" sz="2400" b="1" dirty="0"/>
                    </a:p>
                  </a:txBody>
                  <a:tcPr marL="121888" marR="121888" anchor="ctr"/>
                </a:tc>
              </a:tr>
              <a:tr h="594720">
                <a:tc>
                  <a:txBody>
                    <a:bodyPr/>
                    <a:lstStyle/>
                    <a:p>
                      <a:r>
                        <a:rPr lang="en-US" sz="2400" b="1" dirty="0" smtClean="0"/>
                        <a:t>Max Active VMs</a:t>
                      </a:r>
                      <a:endParaRPr lang="en-US" sz="2400" b="1" dirty="0"/>
                    </a:p>
                  </a:txBody>
                  <a:tcPr marL="121888" marR="121888" anchor="ctr"/>
                </a:tc>
                <a:tc>
                  <a:txBody>
                    <a:bodyPr/>
                    <a:lstStyle/>
                    <a:p>
                      <a:pPr algn="ctr"/>
                      <a:r>
                        <a:rPr lang="en-US" sz="2400" dirty="0" smtClean="0"/>
                        <a:t>384</a:t>
                      </a:r>
                      <a:endParaRPr lang="en-US" sz="2400" dirty="0"/>
                    </a:p>
                  </a:txBody>
                  <a:tcPr marL="121888" marR="121888" anchor="ctr"/>
                </a:tc>
                <a:tc>
                  <a:txBody>
                    <a:bodyPr/>
                    <a:lstStyle/>
                    <a:p>
                      <a:pPr algn="ctr"/>
                      <a:r>
                        <a:rPr lang="en-US" sz="2400" b="1" dirty="0" smtClean="0"/>
                        <a:t>1024</a:t>
                      </a:r>
                      <a:endParaRPr lang="en-US" sz="2400" b="1" dirty="0"/>
                    </a:p>
                  </a:txBody>
                  <a:tcPr marL="121888" marR="121888" anchor="ctr"/>
                </a:tc>
              </a:tr>
              <a:tr h="594720">
                <a:tc>
                  <a:txBody>
                    <a:bodyPr/>
                    <a:lstStyle/>
                    <a:p>
                      <a:r>
                        <a:rPr lang="en-US" sz="2400" b="1" dirty="0" smtClean="0"/>
                        <a:t>Max</a:t>
                      </a:r>
                      <a:r>
                        <a:rPr lang="en-US" sz="2400" b="1" baseline="0" dirty="0" smtClean="0"/>
                        <a:t> Virtual Processors per VM</a:t>
                      </a:r>
                      <a:endParaRPr lang="en-US" sz="2400" b="1" dirty="0"/>
                    </a:p>
                  </a:txBody>
                  <a:tcPr marL="121888" marR="121888" anchor="ctr"/>
                </a:tc>
                <a:tc>
                  <a:txBody>
                    <a:bodyPr/>
                    <a:lstStyle/>
                    <a:p>
                      <a:pPr algn="ctr"/>
                      <a:r>
                        <a:rPr lang="en-US" sz="2400" dirty="0" smtClean="0"/>
                        <a:t>4</a:t>
                      </a:r>
                      <a:endParaRPr lang="en-US" sz="2400" dirty="0"/>
                    </a:p>
                  </a:txBody>
                  <a:tcPr marL="121888" marR="121888" anchor="ctr"/>
                </a:tc>
                <a:tc>
                  <a:txBody>
                    <a:bodyPr/>
                    <a:lstStyle/>
                    <a:p>
                      <a:pPr algn="ctr"/>
                      <a:r>
                        <a:rPr lang="en-US" sz="2400" b="1" dirty="0" smtClean="0"/>
                        <a:t>32</a:t>
                      </a:r>
                      <a:endParaRPr lang="en-US" sz="2400" b="1" dirty="0"/>
                    </a:p>
                  </a:txBody>
                  <a:tcPr marL="121888" marR="121888" anchor="ctr"/>
                </a:tc>
              </a:tr>
              <a:tr h="594720">
                <a:tc>
                  <a:txBody>
                    <a:bodyPr/>
                    <a:lstStyle/>
                    <a:p>
                      <a:r>
                        <a:rPr lang="en-US" sz="2400" b="1" dirty="0" smtClean="0"/>
                        <a:t>Max Virtual Processors per Host</a:t>
                      </a:r>
                      <a:endParaRPr lang="en-US" sz="2400" b="1" dirty="0"/>
                    </a:p>
                  </a:txBody>
                  <a:tcPr marL="121888" marR="121888" anchor="ctr"/>
                </a:tc>
                <a:tc>
                  <a:txBody>
                    <a:bodyPr/>
                    <a:lstStyle/>
                    <a:p>
                      <a:pPr algn="ctr"/>
                      <a:r>
                        <a:rPr lang="en-US" sz="2400" dirty="0" smtClean="0"/>
                        <a:t>512</a:t>
                      </a:r>
                      <a:endParaRPr lang="en-US" sz="2400" dirty="0"/>
                    </a:p>
                  </a:txBody>
                  <a:tcPr marL="121888" marR="121888" anchor="ctr"/>
                </a:tc>
                <a:tc>
                  <a:txBody>
                    <a:bodyPr/>
                    <a:lstStyle/>
                    <a:p>
                      <a:pPr algn="ctr"/>
                      <a:r>
                        <a:rPr lang="en-US" sz="2400" b="1" dirty="0" smtClean="0"/>
                        <a:t>1024</a:t>
                      </a:r>
                      <a:endParaRPr lang="en-US" sz="2400" b="1" dirty="0"/>
                    </a:p>
                  </a:txBody>
                  <a:tcPr marL="121888" marR="121888" anchor="ctr"/>
                </a:tc>
              </a:tr>
              <a:tr h="594720">
                <a:tc>
                  <a:txBody>
                    <a:bodyPr/>
                    <a:lstStyle/>
                    <a:p>
                      <a:r>
                        <a:rPr lang="en-US" sz="2400" b="1" dirty="0" smtClean="0"/>
                        <a:t>Max Memory</a:t>
                      </a:r>
                      <a:r>
                        <a:rPr lang="en-US" sz="2400" b="1" baseline="0" dirty="0" smtClean="0"/>
                        <a:t> per </a:t>
                      </a:r>
                      <a:r>
                        <a:rPr lang="en-US" sz="2400" b="1" dirty="0" smtClean="0"/>
                        <a:t>VM</a:t>
                      </a:r>
                      <a:endParaRPr lang="en-US" sz="2400" b="1" dirty="0"/>
                    </a:p>
                  </a:txBody>
                  <a:tcPr marL="121888" marR="121888" anchor="ctr"/>
                </a:tc>
                <a:tc>
                  <a:txBody>
                    <a:bodyPr/>
                    <a:lstStyle/>
                    <a:p>
                      <a:pPr algn="ctr"/>
                      <a:r>
                        <a:rPr lang="en-US" sz="2400" dirty="0" smtClean="0"/>
                        <a:t>64GB</a:t>
                      </a:r>
                      <a:endParaRPr lang="en-US" sz="2400" dirty="0"/>
                    </a:p>
                  </a:txBody>
                  <a:tcPr marL="121888" marR="121888" anchor="ctr"/>
                </a:tc>
                <a:tc>
                  <a:txBody>
                    <a:bodyPr/>
                    <a:lstStyle/>
                    <a:p>
                      <a:pPr algn="ctr"/>
                      <a:r>
                        <a:rPr lang="en-US" sz="2400" b="1" dirty="0" smtClean="0"/>
                        <a:t>512GB</a:t>
                      </a:r>
                      <a:endParaRPr lang="en-US" sz="2400" b="1" dirty="0"/>
                    </a:p>
                  </a:txBody>
                  <a:tcPr marL="121888" marR="121888" anchor="ctr"/>
                </a:tc>
              </a:tr>
              <a:tr h="594720">
                <a:tc>
                  <a:txBody>
                    <a:bodyPr/>
                    <a:lstStyle/>
                    <a:p>
                      <a:r>
                        <a:rPr lang="en-US" sz="2400" b="1" dirty="0" smtClean="0"/>
                        <a:t>Max</a:t>
                      </a:r>
                      <a:r>
                        <a:rPr lang="en-US" sz="2400" b="1" baseline="0" dirty="0" smtClean="0"/>
                        <a:t> Memory (Host)</a:t>
                      </a:r>
                      <a:endParaRPr lang="en-US" sz="2400" b="1" dirty="0"/>
                    </a:p>
                  </a:txBody>
                  <a:tcPr marL="121888" marR="121888" anchor="ctr"/>
                </a:tc>
                <a:tc>
                  <a:txBody>
                    <a:bodyPr/>
                    <a:lstStyle/>
                    <a:p>
                      <a:pPr algn="ctr"/>
                      <a:r>
                        <a:rPr lang="en-US" sz="2400" dirty="0" smtClean="0"/>
                        <a:t>1TB</a:t>
                      </a:r>
                      <a:endParaRPr lang="en-US" sz="2400" dirty="0"/>
                    </a:p>
                  </a:txBody>
                  <a:tcPr marL="121888" marR="121888" anchor="ctr"/>
                </a:tc>
                <a:tc>
                  <a:txBody>
                    <a:bodyPr/>
                    <a:lstStyle/>
                    <a:p>
                      <a:pPr algn="ctr"/>
                      <a:r>
                        <a:rPr lang="en-US" sz="2400" b="1" dirty="0" smtClean="0"/>
                        <a:t>2TB</a:t>
                      </a:r>
                      <a:endParaRPr lang="en-US" sz="2400" b="1" dirty="0"/>
                    </a:p>
                  </a:txBody>
                  <a:tcPr marL="121888" marR="121888" anchor="ctr"/>
                </a:tc>
              </a:tr>
            </a:tbl>
          </a:graphicData>
        </a:graphic>
      </p:graphicFrame>
      <p:sp>
        <p:nvSpPr>
          <p:cNvPr id="5" name="Text Placeholder 6"/>
          <p:cNvSpPr txBox="1">
            <a:spLocks/>
          </p:cNvSpPr>
          <p:nvPr/>
        </p:nvSpPr>
        <p:spPr>
          <a:xfrm>
            <a:off x="571658" y="5798353"/>
            <a:ext cx="8115142" cy="904874"/>
          </a:xfrm>
          <a:prstGeom prst="rect">
            <a:avLst/>
          </a:prstGeom>
        </p:spPr>
        <p:txBody>
          <a:bodyPr/>
          <a:lstStyle>
            <a:lvl1pPr marL="463550" indent="-463550" algn="l" defTabSz="914363" rtl="0" eaLnBrk="1" latinLnBrk="0" hangingPunct="1">
              <a:lnSpc>
                <a:spcPct val="90000"/>
              </a:lnSpc>
              <a:spcBef>
                <a:spcPct val="20000"/>
              </a:spcBef>
              <a:buSzPct val="120000"/>
              <a:buFontTx/>
              <a:buBlip>
                <a:blip r:embed="rId4"/>
              </a:buBlip>
              <a:defRPr sz="3200" kern="1200">
                <a:solidFill>
                  <a:schemeClr val="tx1"/>
                </a:solidFill>
                <a:latin typeface="Calibri" pitchFamily="34" charset="0"/>
                <a:ea typeface="+mn-ea"/>
                <a:cs typeface="+mn-cs"/>
              </a:defRPr>
            </a:lvl1pPr>
            <a:lvl2pPr marL="833438" indent="-369888" algn="l" defTabSz="914363" rtl="0" eaLnBrk="1" latinLnBrk="0" hangingPunct="1">
              <a:lnSpc>
                <a:spcPct val="90000"/>
              </a:lnSpc>
              <a:spcBef>
                <a:spcPct val="20000"/>
              </a:spcBef>
              <a:buFontTx/>
              <a:buBlip>
                <a:blip r:embed="rId4"/>
              </a:buBlip>
              <a:defRPr sz="2800" kern="1200">
                <a:solidFill>
                  <a:schemeClr val="tx1"/>
                </a:solidFill>
                <a:latin typeface="Calibri" pitchFamily="34" charset="0"/>
                <a:ea typeface="+mn-ea"/>
                <a:cs typeface="+mn-cs"/>
              </a:defRPr>
            </a:lvl2pPr>
            <a:lvl3pPr marL="1168400" indent="-346075" algn="l" defTabSz="914363" rtl="0" eaLnBrk="1" latinLnBrk="0" hangingPunct="1">
              <a:lnSpc>
                <a:spcPct val="90000"/>
              </a:lnSpc>
              <a:spcBef>
                <a:spcPct val="20000"/>
              </a:spcBef>
              <a:buFontTx/>
              <a:buBlip>
                <a:blip r:embed="rId4"/>
              </a:buBlip>
              <a:defRPr sz="2400" kern="1200">
                <a:solidFill>
                  <a:schemeClr val="tx1"/>
                </a:solidFill>
                <a:latin typeface="Calibri" pitchFamily="34" charset="0"/>
                <a:ea typeface="+mn-ea"/>
                <a:cs typeface="+mn-cs"/>
              </a:defRPr>
            </a:lvl3pPr>
            <a:lvl4pPr marL="1516063" indent="-347663" algn="l" defTabSz="914363" rtl="0" eaLnBrk="1" latinLnBrk="0" hangingPunct="1">
              <a:lnSpc>
                <a:spcPct val="90000"/>
              </a:lnSpc>
              <a:spcBef>
                <a:spcPct val="20000"/>
              </a:spcBef>
              <a:buFontTx/>
              <a:buBlip>
                <a:blip r:embed="rId4"/>
              </a:buBlip>
              <a:defRPr sz="2400" kern="1200">
                <a:solidFill>
                  <a:schemeClr val="tx1"/>
                </a:solidFill>
                <a:latin typeface="Calibri" pitchFamily="34" charset="0"/>
                <a:ea typeface="+mn-ea"/>
                <a:cs typeface="+mn-cs"/>
              </a:defRPr>
            </a:lvl4pPr>
            <a:lvl5pPr marL="1852613" indent="-325438" algn="l" defTabSz="914363" rtl="0" eaLnBrk="1" latinLnBrk="0" hangingPunct="1">
              <a:lnSpc>
                <a:spcPct val="90000"/>
              </a:lnSpc>
              <a:spcBef>
                <a:spcPct val="20000"/>
              </a:spcBef>
              <a:buFontTx/>
              <a:buBlip>
                <a:blip r:embed="rId4"/>
              </a:buBlip>
              <a:defRPr sz="2400" kern="1200">
                <a:solidFill>
                  <a:schemeClr val="tx1"/>
                </a:solidFill>
                <a:latin typeface="Calibr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dirty="0" smtClean="0">
                <a:latin typeface="+mn-lt"/>
              </a:rPr>
              <a:t>Windows Server 8 gives you LARGE VMs!</a:t>
            </a:r>
          </a:p>
        </p:txBody>
      </p:sp>
      <p:graphicFrame>
        <p:nvGraphicFramePr>
          <p:cNvPr id="3" name="Table 2"/>
          <p:cNvGraphicFramePr>
            <a:graphicFrameLocks noGrp="1"/>
          </p:cNvGraphicFramePr>
          <p:nvPr>
            <p:extLst>
              <p:ext uri="{D42A27DB-BD31-4B8C-83A1-F6EECF244321}">
                <p14:modId xmlns:p14="http://schemas.microsoft.com/office/powerpoint/2010/main" val="3116107113"/>
              </p:ext>
            </p:extLst>
          </p:nvPr>
        </p:nvGraphicFramePr>
        <p:xfrm>
          <a:off x="10172700" y="1371600"/>
          <a:ext cx="1333499" cy="4163040"/>
        </p:xfrm>
        <a:graphic>
          <a:graphicData uri="http://schemas.openxmlformats.org/drawingml/2006/table">
            <a:tbl>
              <a:tblPr firstRow="1" bandRow="1">
                <a:tableStyleId>{5C22544A-7EE6-4342-B048-85BDC9FD1C3A}</a:tableStyleId>
              </a:tblPr>
              <a:tblGrid>
                <a:gridCol w="1333499"/>
              </a:tblGrid>
              <a:tr h="594720">
                <a:tc>
                  <a:txBody>
                    <a:bodyPr/>
                    <a:lstStyle/>
                    <a:p>
                      <a:pPr algn="ctr"/>
                      <a:r>
                        <a:rPr lang="en-US" sz="2400" b="1" kern="1200" dirty="0" smtClean="0">
                          <a:solidFill>
                            <a:schemeClr val="lt1"/>
                          </a:solidFill>
                          <a:latin typeface="+mn-lt"/>
                          <a:ea typeface="+mn-ea"/>
                          <a:cs typeface="+mn-cs"/>
                        </a:rPr>
                        <a:t>Factor</a:t>
                      </a:r>
                      <a:endParaRPr lang="en-US" sz="2400" b="1" kern="1200" dirty="0">
                        <a:solidFill>
                          <a:schemeClr val="lt1"/>
                        </a:solidFill>
                        <a:latin typeface="+mn-lt"/>
                        <a:ea typeface="+mn-ea"/>
                        <a:cs typeface="+mn-cs"/>
                      </a:endParaRPr>
                    </a:p>
                  </a:txBody>
                  <a:tcPr marL="121888" marR="121888" anchor="ctr"/>
                </a:tc>
              </a:tr>
              <a:tr h="594720">
                <a:tc>
                  <a:txBody>
                    <a:bodyPr/>
                    <a:lstStyle/>
                    <a:p>
                      <a:pPr algn="ctr"/>
                      <a:r>
                        <a:rPr lang="en-US" sz="2400" b="1" dirty="0" smtClean="0"/>
                        <a:t>2.5x</a:t>
                      </a:r>
                      <a:endParaRPr lang="en-US" sz="2400" b="1" dirty="0"/>
                    </a:p>
                  </a:txBody>
                  <a:tcPr marL="121888" marR="121888" anchor="ctr"/>
                </a:tc>
              </a:tr>
              <a:tr h="594720">
                <a:tc>
                  <a:txBody>
                    <a:bodyPr/>
                    <a:lstStyle/>
                    <a:p>
                      <a:pPr algn="ctr"/>
                      <a:r>
                        <a:rPr lang="en-US" sz="2400" b="1" dirty="0" smtClean="0"/>
                        <a:t>~2.6x</a:t>
                      </a:r>
                      <a:endParaRPr lang="en-US" sz="2400" b="1" dirty="0"/>
                    </a:p>
                  </a:txBody>
                  <a:tcPr marL="121888" marR="121888" anchor="ctr"/>
                </a:tc>
              </a:tr>
              <a:tr h="594720">
                <a:tc>
                  <a:txBody>
                    <a:bodyPr/>
                    <a:lstStyle/>
                    <a:p>
                      <a:pPr algn="ctr"/>
                      <a:r>
                        <a:rPr lang="en-US" sz="2400" b="1" dirty="0" smtClean="0"/>
                        <a:t>8x</a:t>
                      </a:r>
                      <a:endParaRPr lang="en-US" sz="2400" b="1" dirty="0"/>
                    </a:p>
                  </a:txBody>
                  <a:tcPr marL="121888" marR="121888" anchor="ctr"/>
                </a:tc>
              </a:tr>
              <a:tr h="594720">
                <a:tc>
                  <a:txBody>
                    <a:bodyPr/>
                    <a:lstStyle/>
                    <a:p>
                      <a:pPr algn="ctr"/>
                      <a:r>
                        <a:rPr lang="en-US" sz="2400" b="1" dirty="0" smtClean="0"/>
                        <a:t>2x</a:t>
                      </a:r>
                      <a:endParaRPr lang="en-US" sz="2400" b="1" dirty="0"/>
                    </a:p>
                  </a:txBody>
                  <a:tcPr marL="121888" marR="121888" anchor="ctr"/>
                </a:tc>
              </a:tr>
              <a:tr h="594720">
                <a:tc>
                  <a:txBody>
                    <a:bodyPr/>
                    <a:lstStyle/>
                    <a:p>
                      <a:pPr algn="ctr"/>
                      <a:r>
                        <a:rPr lang="en-US" sz="2400" b="1" dirty="0" smtClean="0"/>
                        <a:t>8x</a:t>
                      </a:r>
                      <a:endParaRPr lang="en-US" sz="2400" b="1" dirty="0"/>
                    </a:p>
                  </a:txBody>
                  <a:tcPr marL="121888" marR="121888" anchor="ctr"/>
                </a:tc>
              </a:tr>
              <a:tr h="594720">
                <a:tc>
                  <a:txBody>
                    <a:bodyPr/>
                    <a:lstStyle/>
                    <a:p>
                      <a:pPr algn="ctr"/>
                      <a:r>
                        <a:rPr lang="en-US" sz="2400" b="1" dirty="0" smtClean="0"/>
                        <a:t>2x</a:t>
                      </a:r>
                      <a:endParaRPr lang="en-US" sz="2400" b="1" dirty="0"/>
                    </a:p>
                  </a:txBody>
                  <a:tcPr marL="121888" marR="121888" anchor="ctr"/>
                </a:tc>
              </a:tr>
            </a:tbl>
          </a:graphicData>
        </a:graphic>
      </p:graphicFrame>
    </p:spTree>
    <p:custDataLst>
      <p:tags r:id="rId1"/>
    </p:custDataLst>
    <p:extLst>
      <p:ext uri="{BB962C8B-B14F-4D97-AF65-F5344CB8AC3E}">
        <p14:creationId xmlns:p14="http://schemas.microsoft.com/office/powerpoint/2010/main" val="508198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t-IT" dirty="0"/>
              <a:t>Scalability for 32VPs in a VM</a:t>
            </a:r>
            <a:endParaRPr lang="en-US" dirty="0"/>
          </a:p>
        </p:txBody>
      </p:sp>
      <p:sp>
        <p:nvSpPr>
          <p:cNvPr id="4" name="Text Placeholder 3"/>
          <p:cNvSpPr>
            <a:spLocks noGrp="1"/>
          </p:cNvSpPr>
          <p:nvPr>
            <p:ph type="body" sz="quarter" idx="10"/>
          </p:nvPr>
        </p:nvSpPr>
        <p:spPr/>
        <p:txBody>
          <a:bodyPr/>
          <a:lstStyle/>
          <a:p>
            <a:r>
              <a:rPr lang="en-US" dirty="0" smtClean="0"/>
              <a:t>Demo </a:t>
            </a:r>
            <a:endParaRPr lang="en-US" dirty="0"/>
          </a:p>
        </p:txBody>
      </p:sp>
    </p:spTree>
    <p:extLst>
      <p:ext uri="{BB962C8B-B14F-4D97-AF65-F5344CB8AC3E}">
        <p14:creationId xmlns:p14="http://schemas.microsoft.com/office/powerpoint/2010/main" val="1337563196"/>
      </p:ext>
    </p:extLst>
  </p:cSld>
  <p:clrMapOvr>
    <a:masterClrMapping/>
  </p:clrMapOvr>
  <p:transition>
    <p:strips dir="l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283354"/>
      </p:ext>
    </p:extLst>
  </p:cSld>
  <p:clrMapOvr>
    <a:masterClrMapping/>
  </p:clrMapOvr>
  <p:transition>
    <p:strips dir="l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507868" y="1237488"/>
            <a:ext cx="11173090" cy="600456"/>
          </a:xfrm>
          <a:prstGeom prst="roundRect">
            <a:avLst/>
          </a:prstGeom>
          <a:gradFill>
            <a:gsLst>
              <a:gs pos="0">
                <a:schemeClr val="accent2"/>
              </a:gs>
              <a:gs pos="50000">
                <a:schemeClr val="tx2"/>
              </a:gs>
              <a:gs pos="70000">
                <a:schemeClr val="tx2"/>
              </a:gs>
              <a:gs pos="100000">
                <a:schemeClr val="accent2"/>
              </a:gs>
            </a:gsLst>
          </a:gradFill>
          <a:ln>
            <a:headEnd type="none" w="med" len="med"/>
            <a:tailEnd type="none" w="med" len="med"/>
          </a:ln>
          <a:effectLst>
            <a:outerShdw blurRad="50800" dist="38100" dir="18900000" algn="bl" rotWithShape="0">
              <a:schemeClr val="accent1">
                <a:alpha val="40000"/>
              </a:schemeClr>
            </a:outerShdw>
          </a:effectLst>
          <a:scene3d>
            <a:camera prst="orthographicFront" fov="0">
              <a:rot lat="0" lon="0" rev="0"/>
            </a:camera>
            <a:lightRig rig="glow" dir="t">
              <a:rot lat="0" lon="0" rev="6360000"/>
            </a:lightRig>
          </a:scene3d>
          <a:sp3d contourW="1000" prstMaterial="flat">
            <a:bevelT w="95250" h="101600"/>
            <a:contourClr>
              <a:schemeClr val="bg1"/>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endParaRPr>
          </a:p>
        </p:txBody>
      </p:sp>
      <p:sp>
        <p:nvSpPr>
          <p:cNvPr id="488450" name="Title 488449"/>
          <p:cNvSpPr>
            <a:spLocks noGrp="1" noChangeArrowheads="1"/>
          </p:cNvSpPr>
          <p:nvPr>
            <p:ph type="title"/>
          </p:nvPr>
        </p:nvSpPr>
        <p:spPr>
          <a:xfrm>
            <a:off x="515937" y="228600"/>
            <a:ext cx="11165020" cy="609398"/>
          </a:xfrm>
        </p:spPr>
        <p:txBody>
          <a:bodyPr/>
          <a:lstStyle/>
          <a:p>
            <a:r>
              <a:rPr lang="en-US" sz="4400" dirty="0" smtClean="0"/>
              <a:t>Guest Scaling: Virtual NUMA</a:t>
            </a:r>
          </a:p>
        </p:txBody>
      </p:sp>
      <p:sp>
        <p:nvSpPr>
          <p:cNvPr id="27" name="TextBox 26"/>
          <p:cNvSpPr txBox="1"/>
          <p:nvPr/>
        </p:nvSpPr>
        <p:spPr>
          <a:xfrm>
            <a:off x="597183" y="5486400"/>
            <a:ext cx="10969943" cy="830997"/>
          </a:xfrm>
          <a:prstGeom prst="rect">
            <a:avLst/>
          </a:prstGeom>
          <a:noFill/>
        </p:spPr>
        <p:txBody>
          <a:bodyPr wrap="square" rtlCol="0">
            <a:spAutoFit/>
          </a:bodyPr>
          <a:lstStyle/>
          <a:p>
            <a:r>
              <a:rPr lang="en-US" sz="2400" dirty="0" smtClean="0">
                <a:solidFill>
                  <a:srgbClr val="FFFFFF"/>
                </a:solidFill>
              </a:rPr>
              <a:t>Use </a:t>
            </a:r>
            <a:r>
              <a:rPr lang="en-US" sz="2400" dirty="0" smtClean="0">
                <a:solidFill>
                  <a:srgbClr val="FFFFFF"/>
                </a:solidFill>
                <a:hlinkClick r:id="rId4"/>
              </a:rPr>
              <a:t>NUMA aware APIs </a:t>
            </a:r>
            <a:r>
              <a:rPr lang="en-US" sz="2400" dirty="0" smtClean="0">
                <a:solidFill>
                  <a:srgbClr val="FFFFFF"/>
                </a:solidFill>
              </a:rPr>
              <a:t>to take advantage of topology information surfaced to </a:t>
            </a:r>
            <a:r>
              <a:rPr lang="en-US" sz="2400" dirty="0">
                <a:solidFill>
                  <a:srgbClr val="FFFFFF"/>
                </a:solidFill>
              </a:rPr>
              <a:t>the guest </a:t>
            </a:r>
            <a:r>
              <a:rPr lang="en-US" sz="2400" dirty="0" smtClean="0">
                <a:solidFill>
                  <a:srgbClr val="FFFFFF"/>
                </a:solidFill>
              </a:rPr>
              <a:t>to optimize scheduling and memory usage for resource locality.</a:t>
            </a:r>
          </a:p>
        </p:txBody>
      </p:sp>
      <p:sp>
        <p:nvSpPr>
          <p:cNvPr id="10" name="Line 66"/>
          <p:cNvSpPr>
            <a:spLocks noChangeShapeType="1"/>
          </p:cNvSpPr>
          <p:nvPr/>
        </p:nvSpPr>
        <p:spPr bwMode="auto">
          <a:xfrm flipH="1">
            <a:off x="7042276" y="3650688"/>
            <a:ext cx="4469236" cy="0"/>
          </a:xfrm>
          <a:prstGeom prst="line">
            <a:avLst/>
          </a:prstGeom>
          <a:noFill/>
          <a:ln w="25400">
            <a:solidFill>
              <a:schemeClr val="tx1"/>
            </a:solidFill>
            <a:round/>
            <a:headEnd type="triangle" w="lg" len="lg"/>
            <a:tailEnd/>
          </a:ln>
        </p:spPr>
        <p:txBody>
          <a:bodyPr/>
          <a:lstStyle/>
          <a:p>
            <a:endParaRPr lang="en-US">
              <a:solidFill>
                <a:srgbClr val="FFFFFF"/>
              </a:solidFill>
            </a:endParaRPr>
          </a:p>
        </p:txBody>
      </p:sp>
      <p:sp>
        <p:nvSpPr>
          <p:cNvPr id="11" name="Line 16"/>
          <p:cNvSpPr>
            <a:spLocks noChangeShapeType="1"/>
          </p:cNvSpPr>
          <p:nvPr/>
        </p:nvSpPr>
        <p:spPr bwMode="auto">
          <a:xfrm>
            <a:off x="643143" y="3650688"/>
            <a:ext cx="4469236" cy="0"/>
          </a:xfrm>
          <a:prstGeom prst="line">
            <a:avLst/>
          </a:prstGeom>
          <a:noFill/>
          <a:ln w="25400">
            <a:solidFill>
              <a:schemeClr val="tx1"/>
            </a:solidFill>
            <a:round/>
            <a:headEnd type="triangle" w="lg" len="lg"/>
            <a:tailEnd/>
          </a:ln>
        </p:spPr>
        <p:txBody>
          <a:bodyPr/>
          <a:lstStyle/>
          <a:p>
            <a:endParaRPr lang="en-US">
              <a:solidFill>
                <a:srgbClr val="FFFFFF"/>
              </a:solidFill>
            </a:endParaRPr>
          </a:p>
        </p:txBody>
      </p:sp>
      <p:grpSp>
        <p:nvGrpSpPr>
          <p:cNvPr id="12" name="Group 79"/>
          <p:cNvGrpSpPr>
            <a:grpSpLocks/>
          </p:cNvGrpSpPr>
          <p:nvPr/>
        </p:nvGrpSpPr>
        <p:grpSpPr bwMode="auto">
          <a:xfrm>
            <a:off x="5112379" y="3269688"/>
            <a:ext cx="1929897" cy="762000"/>
            <a:chOff x="2400" y="1104"/>
            <a:chExt cx="912" cy="480"/>
          </a:xfrm>
        </p:grpSpPr>
        <p:sp>
          <p:nvSpPr>
            <p:cNvPr id="13" name="Rectangle 28"/>
            <p:cNvSpPr>
              <a:spLocks noChangeArrowheads="1"/>
            </p:cNvSpPr>
            <p:nvPr/>
          </p:nvSpPr>
          <p:spPr bwMode="auto">
            <a:xfrm>
              <a:off x="2400" y="1104"/>
              <a:ext cx="912" cy="48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lIns="91432" tIns="45717" rIns="91432" bIns="45717" anchor="ctr"/>
            <a:lstStyle/>
            <a:p>
              <a:endParaRPr lang="en-US">
                <a:solidFill>
                  <a:srgbClr val="FFFFFF"/>
                </a:solidFill>
              </a:endParaRPr>
            </a:p>
          </p:txBody>
        </p:sp>
        <p:sp>
          <p:nvSpPr>
            <p:cNvPr id="14" name="Text Box 29"/>
            <p:cNvSpPr txBox="1">
              <a:spLocks noChangeArrowheads="1"/>
            </p:cNvSpPr>
            <p:nvPr/>
          </p:nvSpPr>
          <p:spPr bwMode="auto">
            <a:xfrm>
              <a:off x="2400" y="1132"/>
              <a:ext cx="912" cy="407"/>
            </a:xfrm>
            <a:prstGeom prst="rect">
              <a:avLst/>
            </a:prstGeom>
            <a:noFill/>
            <a:ln>
              <a:noFill/>
              <a:headEnd/>
              <a:tailEnd/>
            </a:ln>
          </p:spPr>
          <p:style>
            <a:lnRef idx="0">
              <a:schemeClr val="accent1"/>
            </a:lnRef>
            <a:fillRef idx="3">
              <a:schemeClr val="accent1"/>
            </a:fillRef>
            <a:effectRef idx="3">
              <a:schemeClr val="accent1"/>
            </a:effectRef>
            <a:fontRef idx="minor">
              <a:schemeClr val="lt1"/>
            </a:fontRef>
          </p:style>
          <p:txBody>
            <a:bodyPr>
              <a:spAutoFit/>
            </a:bodyPr>
            <a:lstStyle/>
            <a:p>
              <a:pPr algn="ctr">
                <a:spcBef>
                  <a:spcPct val="50000"/>
                </a:spcBef>
              </a:pPr>
              <a:r>
                <a:rPr lang="en-US" b="1" dirty="0">
                  <a:solidFill>
                    <a:srgbClr val="FFFFFF"/>
                  </a:solidFill>
                </a:rPr>
                <a:t>Node Interconnect</a:t>
              </a:r>
            </a:p>
          </p:txBody>
        </p:sp>
      </p:grpSp>
      <p:grpSp>
        <p:nvGrpSpPr>
          <p:cNvPr id="20" name="Group 115"/>
          <p:cNvGrpSpPr>
            <a:grpSpLocks/>
          </p:cNvGrpSpPr>
          <p:nvPr/>
        </p:nvGrpSpPr>
        <p:grpSpPr bwMode="auto">
          <a:xfrm>
            <a:off x="4307540" y="3672913"/>
            <a:ext cx="700672" cy="838200"/>
            <a:chOff x="1680" y="1344"/>
            <a:chExt cx="480" cy="816"/>
          </a:xfrm>
        </p:grpSpPr>
        <p:grpSp>
          <p:nvGrpSpPr>
            <p:cNvPr id="22" name="Group 75"/>
            <p:cNvGrpSpPr>
              <a:grpSpLocks/>
            </p:cNvGrpSpPr>
            <p:nvPr/>
          </p:nvGrpSpPr>
          <p:grpSpPr bwMode="auto">
            <a:xfrm>
              <a:off x="1680" y="1584"/>
              <a:ext cx="480" cy="576"/>
              <a:chOff x="1632" y="1584"/>
              <a:chExt cx="528" cy="576"/>
            </a:xfrm>
          </p:grpSpPr>
          <p:sp>
            <p:nvSpPr>
              <p:cNvPr id="24" name="Oval 68"/>
              <p:cNvSpPr>
                <a:spLocks noChangeArrowheads="1"/>
              </p:cNvSpPr>
              <p:nvPr/>
            </p:nvSpPr>
            <p:spPr bwMode="auto">
              <a:xfrm>
                <a:off x="1632" y="2064"/>
                <a:ext cx="528" cy="96"/>
              </a:xfrm>
              <a:prstGeom prst="ellipse">
                <a:avLst/>
              </a:prstGeom>
              <a:gradFill>
                <a:gsLst>
                  <a:gs pos="0">
                    <a:schemeClr val="tx2">
                      <a:lumMod val="85000"/>
                    </a:schemeClr>
                  </a:gs>
                  <a:gs pos="100000">
                    <a:schemeClr val="tx2">
                      <a:lumMod val="65000"/>
                    </a:schemeClr>
                  </a:gs>
                </a:gsLst>
                <a:lin ang="2700000" scaled="0"/>
              </a:gradFill>
              <a:ln w="3175">
                <a:solidFill>
                  <a:schemeClr val="tx1"/>
                </a:solidFill>
                <a:miter lim="800000"/>
                <a:headEnd/>
                <a:tailEnd/>
              </a:ln>
              <a:effectLst>
                <a:outerShdw blurRad="50800" dist="38100" dir="2700000" algn="ctr" rotWithShape="0">
                  <a:srgbClr val="000000">
                    <a:alpha val="40000"/>
                  </a:srgbClr>
                </a:outerShdw>
              </a:effectLst>
              <a:scene3d>
                <a:camera prst="orthographicFront"/>
                <a:lightRig rig="threePt" dir="t"/>
              </a:scene3d>
              <a:sp3d>
                <a:bevelT w="38100" h="38100"/>
              </a:sp3d>
            </p:spPr>
            <p:txBody>
              <a:bodyPr wrap="none" anchor="ctr"/>
              <a:lstStyle/>
              <a:p>
                <a:endParaRPr lang="en-US">
                  <a:solidFill>
                    <a:srgbClr val="FFFFFF"/>
                  </a:solidFill>
                </a:endParaRPr>
              </a:p>
            </p:txBody>
          </p:sp>
          <p:sp>
            <p:nvSpPr>
              <p:cNvPr id="25" name="Rectangle 70"/>
              <p:cNvSpPr>
                <a:spLocks noChangeArrowheads="1"/>
              </p:cNvSpPr>
              <p:nvPr/>
            </p:nvSpPr>
            <p:spPr bwMode="auto">
              <a:xfrm>
                <a:off x="1632" y="1632"/>
                <a:ext cx="528" cy="48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a:solidFill>
                    <a:srgbClr val="FFFFFF"/>
                  </a:solidFill>
                </a:endParaRPr>
              </a:p>
            </p:txBody>
          </p:sp>
          <p:sp>
            <p:nvSpPr>
              <p:cNvPr id="28" name="Oval 67"/>
              <p:cNvSpPr>
                <a:spLocks noChangeArrowheads="1"/>
              </p:cNvSpPr>
              <p:nvPr/>
            </p:nvSpPr>
            <p:spPr bwMode="auto">
              <a:xfrm>
                <a:off x="1632" y="1584"/>
                <a:ext cx="528" cy="96"/>
              </a:xfrm>
              <a:prstGeom prst="ellipse">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a:solidFill>
                    <a:srgbClr val="FFFFFF"/>
                  </a:solidFill>
                </a:endParaRPr>
              </a:p>
            </p:txBody>
          </p:sp>
          <p:sp>
            <p:nvSpPr>
              <p:cNvPr id="29" name="Line 71"/>
              <p:cNvSpPr>
                <a:spLocks noChangeShapeType="1"/>
              </p:cNvSpPr>
              <p:nvPr/>
            </p:nvSpPr>
            <p:spPr bwMode="auto">
              <a:xfrm>
                <a:off x="1632" y="1632"/>
                <a:ext cx="0" cy="480"/>
              </a:xfrm>
              <a:prstGeom prst="line">
                <a:avLst/>
              </a:prstGeom>
              <a:noFill/>
              <a:ln w="3175">
                <a:solidFill>
                  <a:schemeClr val="tx1"/>
                </a:solidFill>
                <a:miter lim="800000"/>
                <a:headEnd/>
                <a:tailEnd/>
              </a:ln>
              <a:effectLst>
                <a:outerShdw blurRad="50800" dist="38100" dir="2700000" algn="ctr" rotWithShape="0">
                  <a:srgbClr val="000000">
                    <a:alpha val="40000"/>
                  </a:srgbClr>
                </a:outerShdw>
              </a:effectLst>
              <a:scene3d>
                <a:camera prst="orthographicFront"/>
                <a:lightRig rig="threePt" dir="t"/>
              </a:scene3d>
              <a:sp3d>
                <a:bevelT w="38100" h="38100"/>
              </a:sp3d>
            </p:spPr>
            <p:txBody>
              <a:bodyPr/>
              <a:lstStyle/>
              <a:p>
                <a:endParaRPr lang="en-US">
                  <a:solidFill>
                    <a:srgbClr val="FFFFFF"/>
                  </a:solidFill>
                </a:endParaRPr>
              </a:p>
            </p:txBody>
          </p:sp>
          <p:sp>
            <p:nvSpPr>
              <p:cNvPr id="30" name="Line 72"/>
              <p:cNvSpPr>
                <a:spLocks noChangeShapeType="1"/>
              </p:cNvSpPr>
              <p:nvPr/>
            </p:nvSpPr>
            <p:spPr bwMode="auto">
              <a:xfrm>
                <a:off x="2160" y="1632"/>
                <a:ext cx="0" cy="480"/>
              </a:xfrm>
              <a:prstGeom prst="line">
                <a:avLst/>
              </a:prstGeom>
              <a:noFill/>
              <a:ln w="3175">
                <a:solidFill>
                  <a:schemeClr val="tx1"/>
                </a:solidFill>
                <a:miter lim="800000"/>
                <a:headEnd/>
                <a:tailEnd/>
              </a:ln>
              <a:effectLst>
                <a:outerShdw blurRad="50800" dist="38100" dir="2700000" algn="ctr" rotWithShape="0">
                  <a:srgbClr val="000000">
                    <a:alpha val="40000"/>
                  </a:srgbClr>
                </a:outerShdw>
              </a:effectLst>
              <a:scene3d>
                <a:camera prst="orthographicFront"/>
                <a:lightRig rig="threePt" dir="t"/>
              </a:scene3d>
              <a:sp3d>
                <a:bevelT w="38100" h="38100"/>
              </a:sp3d>
            </p:spPr>
            <p:txBody>
              <a:bodyPr/>
              <a:lstStyle/>
              <a:p>
                <a:endParaRPr lang="en-US">
                  <a:solidFill>
                    <a:srgbClr val="FFFFFF"/>
                  </a:solidFill>
                </a:endParaRPr>
              </a:p>
            </p:txBody>
          </p:sp>
        </p:grpSp>
        <p:sp>
          <p:nvSpPr>
            <p:cNvPr id="23" name="Line 76"/>
            <p:cNvSpPr>
              <a:spLocks noChangeShapeType="1"/>
            </p:cNvSpPr>
            <p:nvPr/>
          </p:nvSpPr>
          <p:spPr bwMode="auto">
            <a:xfrm flipV="1">
              <a:off x="1920" y="1344"/>
              <a:ext cx="0" cy="240"/>
            </a:xfrm>
            <a:prstGeom prst="line">
              <a:avLst/>
            </a:prstGeom>
            <a:noFill/>
            <a:ln w="25400">
              <a:solidFill>
                <a:schemeClr val="tx1"/>
              </a:solidFill>
              <a:round/>
              <a:headEnd/>
              <a:tailEnd/>
            </a:ln>
          </p:spPr>
          <p:txBody>
            <a:bodyPr/>
            <a:lstStyle/>
            <a:p>
              <a:endParaRPr lang="en-US">
                <a:solidFill>
                  <a:srgbClr val="FFFFFF"/>
                </a:solidFill>
              </a:endParaRPr>
            </a:p>
          </p:txBody>
        </p:sp>
      </p:grpSp>
      <p:grpSp>
        <p:nvGrpSpPr>
          <p:cNvPr id="38" name="Group 124"/>
          <p:cNvGrpSpPr>
            <a:grpSpLocks/>
          </p:cNvGrpSpPr>
          <p:nvPr/>
        </p:nvGrpSpPr>
        <p:grpSpPr bwMode="auto">
          <a:xfrm>
            <a:off x="8960343" y="3678968"/>
            <a:ext cx="1798426" cy="775839"/>
            <a:chOff x="4320" y="1344"/>
            <a:chExt cx="672" cy="921"/>
          </a:xfrm>
          <a:solidFill>
            <a:schemeClr val="accent1"/>
          </a:solidFill>
        </p:grpSpPr>
        <p:sp>
          <p:nvSpPr>
            <p:cNvPr id="39" name="Line 62"/>
            <p:cNvSpPr>
              <a:spLocks noChangeShapeType="1"/>
            </p:cNvSpPr>
            <p:nvPr/>
          </p:nvSpPr>
          <p:spPr bwMode="auto">
            <a:xfrm flipV="1">
              <a:off x="4656" y="1344"/>
              <a:ext cx="0" cy="370"/>
            </a:xfrm>
            <a:prstGeom prst="line">
              <a:avLst/>
            </a:prstGeom>
            <a:grpFill/>
            <a:ln w="25400">
              <a:solidFill>
                <a:schemeClr val="tx1"/>
              </a:solidFill>
              <a:round/>
              <a:headEnd/>
              <a:tailEnd/>
            </a:ln>
          </p:spPr>
          <p:txBody>
            <a:bodyPr/>
            <a:lstStyle/>
            <a:p>
              <a:endParaRPr lang="en-US">
                <a:solidFill>
                  <a:srgbClr val="FFFFFF"/>
                </a:solidFill>
              </a:endParaRPr>
            </a:p>
          </p:txBody>
        </p:sp>
        <p:grpSp>
          <p:nvGrpSpPr>
            <p:cNvPr id="40" name="Group 63"/>
            <p:cNvGrpSpPr>
              <a:grpSpLocks/>
            </p:cNvGrpSpPr>
            <p:nvPr/>
          </p:nvGrpSpPr>
          <p:grpSpPr bwMode="auto">
            <a:xfrm>
              <a:off x="4320" y="1689"/>
              <a:ext cx="672" cy="576"/>
              <a:chOff x="720" y="1689"/>
              <a:chExt cx="672" cy="576"/>
            </a:xfrm>
            <a:grpFill/>
          </p:grpSpPr>
          <p:sp>
            <p:nvSpPr>
              <p:cNvPr id="41" name="Rectangle 64"/>
              <p:cNvSpPr>
                <a:spLocks noChangeArrowheads="1"/>
              </p:cNvSpPr>
              <p:nvPr/>
            </p:nvSpPr>
            <p:spPr bwMode="auto">
              <a:xfrm>
                <a:off x="768" y="1689"/>
                <a:ext cx="576" cy="576"/>
              </a:xfrm>
              <a:prstGeom prst="rect">
                <a:avLst/>
              </a:prstGeom>
              <a:grpFill/>
              <a:ln>
                <a:headEnd/>
                <a:tailEnd/>
              </a:ln>
            </p:spPr>
            <p:style>
              <a:lnRef idx="0">
                <a:schemeClr val="accent1"/>
              </a:lnRef>
              <a:fillRef idx="3">
                <a:schemeClr val="accent1"/>
              </a:fillRef>
              <a:effectRef idx="3">
                <a:schemeClr val="accent1"/>
              </a:effectRef>
              <a:fontRef idx="minor">
                <a:schemeClr val="lt1"/>
              </a:fontRef>
            </p:style>
            <p:txBody>
              <a:bodyPr wrap="none" lIns="91432" tIns="45717" rIns="91432" bIns="45717" anchor="ctr"/>
              <a:lstStyle/>
              <a:p>
                <a:endParaRPr lang="en-US">
                  <a:solidFill>
                    <a:srgbClr val="FFFFFF"/>
                  </a:solidFill>
                </a:endParaRPr>
              </a:p>
            </p:txBody>
          </p:sp>
          <p:sp>
            <p:nvSpPr>
              <p:cNvPr id="42" name="Text Box 65"/>
              <p:cNvSpPr txBox="1">
                <a:spLocks noChangeArrowheads="1"/>
              </p:cNvSpPr>
              <p:nvPr/>
            </p:nvSpPr>
            <p:spPr bwMode="auto">
              <a:xfrm>
                <a:off x="720" y="1737"/>
                <a:ext cx="672" cy="438"/>
              </a:xfrm>
              <a:prstGeom prst="rect">
                <a:avLst/>
              </a:prstGeom>
              <a:noFill/>
              <a:ln w="9525">
                <a:noFill/>
                <a:miter lim="800000"/>
                <a:headEnd/>
                <a:tailEnd/>
              </a:ln>
            </p:spPr>
            <p:txBody>
              <a:bodyPr>
                <a:spAutoFit/>
              </a:bodyPr>
              <a:lstStyle/>
              <a:p>
                <a:pPr algn="ctr">
                  <a:spcBef>
                    <a:spcPct val="50000"/>
                  </a:spcBef>
                </a:pPr>
                <a:r>
                  <a:rPr lang="en-US" b="1" dirty="0" smtClean="0">
                    <a:solidFill>
                      <a:srgbClr val="FFFFFF"/>
                    </a:solidFill>
                  </a:rPr>
                  <a:t>Memory</a:t>
                </a:r>
                <a:endParaRPr lang="en-US" b="1" baseline="-25000" dirty="0">
                  <a:solidFill>
                    <a:srgbClr val="FFFFFF"/>
                  </a:solidFill>
                </a:endParaRPr>
              </a:p>
            </p:txBody>
          </p:sp>
        </p:grpSp>
      </p:grpSp>
      <p:sp>
        <p:nvSpPr>
          <p:cNvPr id="43" name="Line 26"/>
          <p:cNvSpPr>
            <a:spLocks noChangeShapeType="1"/>
          </p:cNvSpPr>
          <p:nvPr/>
        </p:nvSpPr>
        <p:spPr bwMode="auto">
          <a:xfrm flipV="1">
            <a:off x="2268320" y="3650688"/>
            <a:ext cx="0" cy="381000"/>
          </a:xfrm>
          <a:prstGeom prst="line">
            <a:avLst/>
          </a:prstGeom>
          <a:noFill/>
          <a:ln w="25400">
            <a:solidFill>
              <a:schemeClr val="tx1"/>
            </a:solidFill>
            <a:round/>
            <a:headEnd/>
            <a:tailEnd/>
          </a:ln>
        </p:spPr>
        <p:txBody>
          <a:bodyPr/>
          <a:lstStyle/>
          <a:p>
            <a:endParaRPr lang="en-US">
              <a:solidFill>
                <a:srgbClr val="FFFFFF"/>
              </a:solidFill>
            </a:endParaRPr>
          </a:p>
        </p:txBody>
      </p:sp>
      <p:sp>
        <p:nvSpPr>
          <p:cNvPr id="44" name="Rectangle 4"/>
          <p:cNvSpPr>
            <a:spLocks noChangeArrowheads="1"/>
          </p:cNvSpPr>
          <p:nvPr/>
        </p:nvSpPr>
        <p:spPr bwMode="auto">
          <a:xfrm>
            <a:off x="643143" y="2050488"/>
            <a:ext cx="1422030" cy="12192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lIns="91432" tIns="45717" rIns="91432" bIns="45717" anchor="ctr"/>
          <a:lstStyle/>
          <a:p>
            <a:endParaRPr lang="en-US">
              <a:solidFill>
                <a:srgbClr val="FFFFFF"/>
              </a:solidFill>
            </a:endParaRPr>
          </a:p>
        </p:txBody>
      </p:sp>
      <p:sp>
        <p:nvSpPr>
          <p:cNvPr id="45" name="Rectangle 94"/>
          <p:cNvSpPr>
            <a:spLocks noChangeArrowheads="1"/>
          </p:cNvSpPr>
          <p:nvPr/>
        </p:nvSpPr>
        <p:spPr bwMode="auto">
          <a:xfrm>
            <a:off x="8261159" y="2050488"/>
            <a:ext cx="1422030" cy="12192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lIns="91432" tIns="45717" rIns="91432" bIns="45717" anchor="ctr"/>
          <a:lstStyle/>
          <a:p>
            <a:endParaRPr lang="en-US">
              <a:solidFill>
                <a:srgbClr val="FFFFFF"/>
              </a:solidFill>
            </a:endParaRPr>
          </a:p>
        </p:txBody>
      </p:sp>
      <p:sp>
        <p:nvSpPr>
          <p:cNvPr id="46" name="Rectangle 101"/>
          <p:cNvSpPr>
            <a:spLocks noChangeArrowheads="1"/>
          </p:cNvSpPr>
          <p:nvPr/>
        </p:nvSpPr>
        <p:spPr bwMode="auto">
          <a:xfrm>
            <a:off x="10089482" y="2050488"/>
            <a:ext cx="1422030" cy="12192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lIns="91432" tIns="45717" rIns="91432" bIns="45717" anchor="ctr"/>
          <a:lstStyle/>
          <a:p>
            <a:endParaRPr lang="en-US">
              <a:solidFill>
                <a:srgbClr val="FFFFFF"/>
              </a:solidFill>
            </a:endParaRPr>
          </a:p>
        </p:txBody>
      </p:sp>
      <p:sp>
        <p:nvSpPr>
          <p:cNvPr id="47" name="Rectangle 108"/>
          <p:cNvSpPr>
            <a:spLocks noChangeArrowheads="1"/>
          </p:cNvSpPr>
          <p:nvPr/>
        </p:nvSpPr>
        <p:spPr bwMode="auto">
          <a:xfrm>
            <a:off x="2471467" y="2050488"/>
            <a:ext cx="1422030" cy="12192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lIns="91432" tIns="45717" rIns="91432" bIns="45717" anchor="ctr"/>
          <a:lstStyle/>
          <a:p>
            <a:endParaRPr lang="en-US">
              <a:solidFill>
                <a:srgbClr val="FFFFFF"/>
              </a:solidFill>
            </a:endParaRPr>
          </a:p>
        </p:txBody>
      </p:sp>
      <p:sp>
        <p:nvSpPr>
          <p:cNvPr id="49" name="Line 13"/>
          <p:cNvSpPr>
            <a:spLocks noChangeShapeType="1"/>
          </p:cNvSpPr>
          <p:nvPr/>
        </p:nvSpPr>
        <p:spPr bwMode="auto">
          <a:xfrm>
            <a:off x="1354158" y="3269688"/>
            <a:ext cx="0" cy="381000"/>
          </a:xfrm>
          <a:prstGeom prst="line">
            <a:avLst/>
          </a:prstGeom>
          <a:noFill/>
          <a:ln w="25400">
            <a:solidFill>
              <a:schemeClr val="tx1"/>
            </a:solidFill>
            <a:round/>
            <a:headEnd/>
            <a:tailEnd/>
          </a:ln>
        </p:spPr>
        <p:txBody>
          <a:bodyPr/>
          <a:lstStyle/>
          <a:p>
            <a:endParaRPr lang="en-US">
              <a:solidFill>
                <a:srgbClr val="FFFFFF"/>
              </a:solidFill>
            </a:endParaRPr>
          </a:p>
        </p:txBody>
      </p:sp>
      <p:sp>
        <p:nvSpPr>
          <p:cNvPr id="50" name="Line 97"/>
          <p:cNvSpPr>
            <a:spLocks noChangeShapeType="1"/>
          </p:cNvSpPr>
          <p:nvPr/>
        </p:nvSpPr>
        <p:spPr bwMode="auto">
          <a:xfrm>
            <a:off x="8972174" y="3269688"/>
            <a:ext cx="0" cy="381000"/>
          </a:xfrm>
          <a:prstGeom prst="line">
            <a:avLst/>
          </a:prstGeom>
          <a:noFill/>
          <a:ln w="25400">
            <a:solidFill>
              <a:schemeClr val="tx1"/>
            </a:solidFill>
            <a:round/>
            <a:headEnd/>
            <a:tailEnd/>
          </a:ln>
        </p:spPr>
        <p:txBody>
          <a:bodyPr/>
          <a:lstStyle/>
          <a:p>
            <a:endParaRPr lang="en-US">
              <a:solidFill>
                <a:srgbClr val="FFFFFF"/>
              </a:solidFill>
            </a:endParaRPr>
          </a:p>
        </p:txBody>
      </p:sp>
      <p:sp>
        <p:nvSpPr>
          <p:cNvPr id="51" name="Line 104"/>
          <p:cNvSpPr>
            <a:spLocks noChangeShapeType="1"/>
          </p:cNvSpPr>
          <p:nvPr/>
        </p:nvSpPr>
        <p:spPr bwMode="auto">
          <a:xfrm>
            <a:off x="10800497" y="3269688"/>
            <a:ext cx="0" cy="381000"/>
          </a:xfrm>
          <a:prstGeom prst="line">
            <a:avLst/>
          </a:prstGeom>
          <a:noFill/>
          <a:ln w="25400">
            <a:solidFill>
              <a:schemeClr val="tx1"/>
            </a:solidFill>
            <a:round/>
            <a:headEnd/>
            <a:tailEnd/>
          </a:ln>
        </p:spPr>
        <p:txBody>
          <a:bodyPr/>
          <a:lstStyle/>
          <a:p>
            <a:endParaRPr lang="en-US">
              <a:solidFill>
                <a:srgbClr val="FFFFFF"/>
              </a:solidFill>
            </a:endParaRPr>
          </a:p>
        </p:txBody>
      </p:sp>
      <p:sp>
        <p:nvSpPr>
          <p:cNvPr id="52" name="Line 111"/>
          <p:cNvSpPr>
            <a:spLocks noChangeShapeType="1"/>
          </p:cNvSpPr>
          <p:nvPr/>
        </p:nvSpPr>
        <p:spPr bwMode="auto">
          <a:xfrm>
            <a:off x="3182482" y="3269688"/>
            <a:ext cx="0" cy="381000"/>
          </a:xfrm>
          <a:prstGeom prst="line">
            <a:avLst/>
          </a:prstGeom>
          <a:noFill/>
          <a:ln w="25400">
            <a:solidFill>
              <a:schemeClr val="tx1"/>
            </a:solidFill>
            <a:round/>
            <a:headEnd/>
            <a:tailEnd/>
          </a:ln>
        </p:spPr>
        <p:txBody>
          <a:bodyPr/>
          <a:lstStyle/>
          <a:p>
            <a:endParaRPr lang="en-US">
              <a:solidFill>
                <a:srgbClr val="FFFFFF"/>
              </a:solidFill>
            </a:endParaRPr>
          </a:p>
        </p:txBody>
      </p:sp>
      <p:sp>
        <p:nvSpPr>
          <p:cNvPr id="53" name="Oval 8"/>
          <p:cNvSpPr>
            <a:spLocks noChangeArrowheads="1"/>
          </p:cNvSpPr>
          <p:nvPr/>
        </p:nvSpPr>
        <p:spPr bwMode="auto">
          <a:xfrm>
            <a:off x="947864" y="2126688"/>
            <a:ext cx="812588" cy="609600"/>
          </a:xfrm>
          <a:prstGeom prst="ellipse">
            <a:avLst/>
          </a:prstGeom>
          <a:solidFill>
            <a:schemeClr val="accent2"/>
          </a:solidFill>
          <a:ln>
            <a:headEnd/>
            <a:tailEnd/>
          </a:ln>
        </p:spPr>
        <p:style>
          <a:lnRef idx="0">
            <a:schemeClr val="accent4"/>
          </a:lnRef>
          <a:fillRef idx="3">
            <a:schemeClr val="accent4"/>
          </a:fillRef>
          <a:effectRef idx="3">
            <a:schemeClr val="accent4"/>
          </a:effectRef>
          <a:fontRef idx="minor">
            <a:schemeClr val="lt1"/>
          </a:fontRef>
        </p:style>
        <p:txBody>
          <a:bodyPr wrap="none" lIns="91432" tIns="45717" rIns="91432" bIns="45717" anchor="ctr"/>
          <a:lstStyle/>
          <a:p>
            <a:endParaRPr lang="en-US">
              <a:solidFill>
                <a:srgbClr val="FFFFFF"/>
              </a:solidFill>
            </a:endParaRPr>
          </a:p>
        </p:txBody>
      </p:sp>
      <p:sp>
        <p:nvSpPr>
          <p:cNvPr id="54" name="Text Box 14"/>
          <p:cNvSpPr txBox="1">
            <a:spLocks noChangeArrowheads="1"/>
          </p:cNvSpPr>
          <p:nvPr/>
        </p:nvSpPr>
        <p:spPr bwMode="auto">
          <a:xfrm>
            <a:off x="1049437" y="2202888"/>
            <a:ext cx="609441" cy="369332"/>
          </a:xfrm>
          <a:prstGeom prst="rect">
            <a:avLst/>
          </a:prstGeom>
          <a:noFill/>
          <a:ln w="9525">
            <a:noFill/>
            <a:miter lim="800000"/>
            <a:headEnd/>
            <a:tailEnd/>
          </a:ln>
        </p:spPr>
        <p:txBody>
          <a:bodyPr>
            <a:spAutoFit/>
          </a:bodyPr>
          <a:lstStyle/>
          <a:p>
            <a:pPr algn="ctr">
              <a:spcBef>
                <a:spcPct val="50000"/>
              </a:spcBef>
            </a:pPr>
            <a:r>
              <a:rPr lang="en-US" b="1" dirty="0" smtClean="0">
                <a:solidFill>
                  <a:srgbClr val="FFFFFF"/>
                </a:solidFill>
              </a:rPr>
              <a:t>LP</a:t>
            </a:r>
            <a:endParaRPr lang="en-US" b="1" baseline="-25000" dirty="0">
              <a:solidFill>
                <a:srgbClr val="FFFFFF"/>
              </a:solidFill>
            </a:endParaRPr>
          </a:p>
        </p:txBody>
      </p:sp>
      <p:sp>
        <p:nvSpPr>
          <p:cNvPr id="55" name="Oval 95"/>
          <p:cNvSpPr>
            <a:spLocks noChangeArrowheads="1"/>
          </p:cNvSpPr>
          <p:nvPr/>
        </p:nvSpPr>
        <p:spPr bwMode="auto">
          <a:xfrm>
            <a:off x="8565880" y="2126688"/>
            <a:ext cx="812588" cy="609600"/>
          </a:xfrm>
          <a:prstGeom prst="ellipse">
            <a:avLst/>
          </a:prstGeom>
          <a:solidFill>
            <a:schemeClr val="accent2"/>
          </a:solidFill>
          <a:ln>
            <a:headEnd/>
            <a:tailEnd/>
          </a:ln>
        </p:spPr>
        <p:style>
          <a:lnRef idx="0">
            <a:schemeClr val="accent4"/>
          </a:lnRef>
          <a:fillRef idx="3">
            <a:schemeClr val="accent4"/>
          </a:fillRef>
          <a:effectRef idx="3">
            <a:schemeClr val="accent4"/>
          </a:effectRef>
          <a:fontRef idx="minor">
            <a:schemeClr val="lt1"/>
          </a:fontRef>
        </p:style>
        <p:txBody>
          <a:bodyPr wrap="none" lIns="91432" tIns="45717" rIns="91432" bIns="45717" anchor="ctr"/>
          <a:lstStyle/>
          <a:p>
            <a:endParaRPr lang="en-US">
              <a:solidFill>
                <a:srgbClr val="FFFFFF"/>
              </a:solidFill>
            </a:endParaRPr>
          </a:p>
        </p:txBody>
      </p:sp>
      <p:sp>
        <p:nvSpPr>
          <p:cNvPr id="56" name="Text Box 98"/>
          <p:cNvSpPr txBox="1">
            <a:spLocks noChangeArrowheads="1"/>
          </p:cNvSpPr>
          <p:nvPr/>
        </p:nvSpPr>
        <p:spPr bwMode="auto">
          <a:xfrm>
            <a:off x="8667453" y="2202888"/>
            <a:ext cx="609441" cy="369332"/>
          </a:xfrm>
          <a:prstGeom prst="rect">
            <a:avLst/>
          </a:prstGeom>
          <a:noFill/>
          <a:ln w="9525">
            <a:noFill/>
            <a:miter lim="800000"/>
            <a:headEnd/>
            <a:tailEnd/>
          </a:ln>
        </p:spPr>
        <p:txBody>
          <a:bodyPr>
            <a:spAutoFit/>
          </a:bodyPr>
          <a:lstStyle/>
          <a:p>
            <a:pPr algn="ctr">
              <a:spcBef>
                <a:spcPct val="50000"/>
              </a:spcBef>
            </a:pPr>
            <a:r>
              <a:rPr lang="en-US" b="1" dirty="0">
                <a:solidFill>
                  <a:srgbClr val="FFFFFF"/>
                </a:solidFill>
              </a:rPr>
              <a:t>L</a:t>
            </a:r>
            <a:r>
              <a:rPr lang="en-US" b="1" dirty="0" smtClean="0">
                <a:solidFill>
                  <a:srgbClr val="FFFFFF"/>
                </a:solidFill>
              </a:rPr>
              <a:t>P</a:t>
            </a:r>
            <a:endParaRPr lang="en-US" b="1" baseline="-25000" dirty="0">
              <a:solidFill>
                <a:srgbClr val="FFFFFF"/>
              </a:solidFill>
            </a:endParaRPr>
          </a:p>
        </p:txBody>
      </p:sp>
      <p:sp>
        <p:nvSpPr>
          <p:cNvPr id="57" name="Oval 102"/>
          <p:cNvSpPr>
            <a:spLocks noChangeArrowheads="1"/>
          </p:cNvSpPr>
          <p:nvPr/>
        </p:nvSpPr>
        <p:spPr bwMode="auto">
          <a:xfrm>
            <a:off x="10394203" y="2126688"/>
            <a:ext cx="812588" cy="609600"/>
          </a:xfrm>
          <a:prstGeom prst="ellipse">
            <a:avLst/>
          </a:prstGeom>
          <a:solidFill>
            <a:schemeClr val="accent2"/>
          </a:solidFill>
          <a:ln>
            <a:headEnd/>
            <a:tailEnd/>
          </a:ln>
        </p:spPr>
        <p:style>
          <a:lnRef idx="0">
            <a:schemeClr val="accent4"/>
          </a:lnRef>
          <a:fillRef idx="3">
            <a:schemeClr val="accent4"/>
          </a:fillRef>
          <a:effectRef idx="3">
            <a:schemeClr val="accent4"/>
          </a:effectRef>
          <a:fontRef idx="minor">
            <a:schemeClr val="lt1"/>
          </a:fontRef>
        </p:style>
        <p:txBody>
          <a:bodyPr wrap="none" lIns="91432" tIns="45717" rIns="91432" bIns="45717" anchor="ctr"/>
          <a:lstStyle/>
          <a:p>
            <a:endParaRPr lang="en-US">
              <a:solidFill>
                <a:srgbClr val="FFFFFF"/>
              </a:solidFill>
            </a:endParaRPr>
          </a:p>
        </p:txBody>
      </p:sp>
      <p:sp>
        <p:nvSpPr>
          <p:cNvPr id="58" name="Text Box 105"/>
          <p:cNvSpPr txBox="1">
            <a:spLocks noChangeArrowheads="1"/>
          </p:cNvSpPr>
          <p:nvPr/>
        </p:nvSpPr>
        <p:spPr bwMode="auto">
          <a:xfrm>
            <a:off x="10495777" y="2202888"/>
            <a:ext cx="609441" cy="369332"/>
          </a:xfrm>
          <a:prstGeom prst="rect">
            <a:avLst/>
          </a:prstGeom>
          <a:noFill/>
          <a:ln w="9525">
            <a:noFill/>
            <a:miter lim="800000"/>
            <a:headEnd/>
            <a:tailEnd/>
          </a:ln>
        </p:spPr>
        <p:txBody>
          <a:bodyPr>
            <a:spAutoFit/>
          </a:bodyPr>
          <a:lstStyle/>
          <a:p>
            <a:pPr algn="ctr">
              <a:spcBef>
                <a:spcPct val="50000"/>
              </a:spcBef>
            </a:pPr>
            <a:r>
              <a:rPr lang="en-US" b="1" dirty="0" smtClean="0">
                <a:solidFill>
                  <a:srgbClr val="FFFFFF"/>
                </a:solidFill>
              </a:rPr>
              <a:t>LP</a:t>
            </a:r>
            <a:endParaRPr lang="en-US" b="1" baseline="-25000" dirty="0">
              <a:solidFill>
                <a:srgbClr val="FFFFFF"/>
              </a:solidFill>
            </a:endParaRPr>
          </a:p>
        </p:txBody>
      </p:sp>
      <p:sp>
        <p:nvSpPr>
          <p:cNvPr id="59" name="Oval 109"/>
          <p:cNvSpPr>
            <a:spLocks noChangeArrowheads="1"/>
          </p:cNvSpPr>
          <p:nvPr/>
        </p:nvSpPr>
        <p:spPr bwMode="auto">
          <a:xfrm>
            <a:off x="2776188" y="2126688"/>
            <a:ext cx="812588" cy="609600"/>
          </a:xfrm>
          <a:prstGeom prst="ellipse">
            <a:avLst/>
          </a:prstGeom>
          <a:solidFill>
            <a:schemeClr val="accent2"/>
          </a:solidFill>
          <a:ln>
            <a:headEnd/>
            <a:tailEnd/>
          </a:ln>
        </p:spPr>
        <p:style>
          <a:lnRef idx="0">
            <a:schemeClr val="accent4"/>
          </a:lnRef>
          <a:fillRef idx="3">
            <a:schemeClr val="accent4"/>
          </a:fillRef>
          <a:effectRef idx="3">
            <a:schemeClr val="accent4"/>
          </a:effectRef>
          <a:fontRef idx="minor">
            <a:schemeClr val="lt1"/>
          </a:fontRef>
        </p:style>
        <p:txBody>
          <a:bodyPr wrap="none" lIns="91432" tIns="45717" rIns="91432" bIns="45717" anchor="ctr"/>
          <a:lstStyle/>
          <a:p>
            <a:endParaRPr lang="en-US">
              <a:solidFill>
                <a:srgbClr val="FFFFFF"/>
              </a:solidFill>
            </a:endParaRPr>
          </a:p>
        </p:txBody>
      </p:sp>
      <p:sp>
        <p:nvSpPr>
          <p:cNvPr id="60" name="Text Box 112"/>
          <p:cNvSpPr txBox="1">
            <a:spLocks noChangeArrowheads="1"/>
          </p:cNvSpPr>
          <p:nvPr/>
        </p:nvSpPr>
        <p:spPr bwMode="auto">
          <a:xfrm>
            <a:off x="2877761" y="2202888"/>
            <a:ext cx="609441" cy="369332"/>
          </a:xfrm>
          <a:prstGeom prst="rect">
            <a:avLst/>
          </a:prstGeom>
          <a:noFill/>
          <a:ln w="9525">
            <a:noFill/>
            <a:miter lim="800000"/>
            <a:headEnd/>
            <a:tailEnd/>
          </a:ln>
        </p:spPr>
        <p:txBody>
          <a:bodyPr>
            <a:spAutoFit/>
          </a:bodyPr>
          <a:lstStyle/>
          <a:p>
            <a:pPr algn="ctr">
              <a:spcBef>
                <a:spcPct val="50000"/>
              </a:spcBef>
            </a:pPr>
            <a:r>
              <a:rPr lang="en-US" b="1" dirty="0" smtClean="0">
                <a:solidFill>
                  <a:srgbClr val="FFFFFF"/>
                </a:solidFill>
              </a:rPr>
              <a:t>LP</a:t>
            </a:r>
            <a:endParaRPr lang="en-US" b="1" baseline="-25000" dirty="0">
              <a:solidFill>
                <a:srgbClr val="FFFFFF"/>
              </a:solidFill>
            </a:endParaRPr>
          </a:p>
        </p:txBody>
      </p:sp>
      <p:sp>
        <p:nvSpPr>
          <p:cNvPr id="64" name="Rectangle 103"/>
          <p:cNvSpPr>
            <a:spLocks noChangeArrowheads="1"/>
          </p:cNvSpPr>
          <p:nvPr/>
        </p:nvSpPr>
        <p:spPr bwMode="auto">
          <a:xfrm>
            <a:off x="10191056" y="2830240"/>
            <a:ext cx="1218883" cy="3810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none" lIns="91432" tIns="45717" rIns="91432" bIns="45717" anchor="ctr"/>
          <a:lstStyle/>
          <a:p>
            <a:pPr>
              <a:spcBef>
                <a:spcPct val="50000"/>
              </a:spcBef>
            </a:pPr>
            <a:endParaRPr lang="en-US">
              <a:solidFill>
                <a:srgbClr val="FFFFFF"/>
              </a:solidFill>
            </a:endParaRPr>
          </a:p>
        </p:txBody>
      </p:sp>
      <p:sp>
        <p:nvSpPr>
          <p:cNvPr id="70" name="Rectangle 103"/>
          <p:cNvSpPr>
            <a:spLocks noChangeArrowheads="1"/>
          </p:cNvSpPr>
          <p:nvPr/>
        </p:nvSpPr>
        <p:spPr bwMode="auto">
          <a:xfrm>
            <a:off x="744716" y="2830240"/>
            <a:ext cx="1218883" cy="3810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none" lIns="91432" tIns="45717" rIns="91432" bIns="45717" anchor="ctr"/>
          <a:lstStyle/>
          <a:p>
            <a:pPr>
              <a:spcBef>
                <a:spcPct val="50000"/>
              </a:spcBef>
            </a:pPr>
            <a:endParaRPr lang="en-US">
              <a:solidFill>
                <a:srgbClr val="FFFFFF"/>
              </a:solidFill>
            </a:endParaRPr>
          </a:p>
        </p:txBody>
      </p:sp>
      <p:sp>
        <p:nvSpPr>
          <p:cNvPr id="71" name="Rectangle 103"/>
          <p:cNvSpPr>
            <a:spLocks noChangeArrowheads="1"/>
          </p:cNvSpPr>
          <p:nvPr/>
        </p:nvSpPr>
        <p:spPr bwMode="auto">
          <a:xfrm>
            <a:off x="2610245" y="2834972"/>
            <a:ext cx="1218883" cy="3810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none" lIns="91432" tIns="45717" rIns="91432" bIns="45717" anchor="ctr"/>
          <a:lstStyle/>
          <a:p>
            <a:pPr>
              <a:spcBef>
                <a:spcPct val="50000"/>
              </a:spcBef>
            </a:pPr>
            <a:endParaRPr lang="en-US">
              <a:solidFill>
                <a:srgbClr val="FFFFFF"/>
              </a:solidFill>
            </a:endParaRPr>
          </a:p>
        </p:txBody>
      </p:sp>
      <p:sp>
        <p:nvSpPr>
          <p:cNvPr id="72" name="Rectangle 103"/>
          <p:cNvSpPr>
            <a:spLocks noChangeArrowheads="1"/>
          </p:cNvSpPr>
          <p:nvPr/>
        </p:nvSpPr>
        <p:spPr bwMode="auto">
          <a:xfrm>
            <a:off x="8362732" y="2834972"/>
            <a:ext cx="1218883" cy="3810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none" lIns="91432" tIns="45717" rIns="91432" bIns="45717" anchor="ctr"/>
          <a:lstStyle/>
          <a:p>
            <a:pPr>
              <a:spcBef>
                <a:spcPct val="50000"/>
              </a:spcBef>
            </a:pPr>
            <a:endParaRPr lang="en-US">
              <a:solidFill>
                <a:srgbClr val="FFFFFF"/>
              </a:solidFill>
            </a:endParaRPr>
          </a:p>
        </p:txBody>
      </p:sp>
      <p:sp>
        <p:nvSpPr>
          <p:cNvPr id="63" name="Text Box 99"/>
          <p:cNvSpPr txBox="1">
            <a:spLocks noChangeArrowheads="1"/>
          </p:cNvSpPr>
          <p:nvPr/>
        </p:nvSpPr>
        <p:spPr bwMode="auto">
          <a:xfrm>
            <a:off x="8261159" y="2816814"/>
            <a:ext cx="1422030" cy="369332"/>
          </a:xfrm>
          <a:prstGeom prst="rect">
            <a:avLst/>
          </a:prstGeom>
          <a:solidFill>
            <a:schemeClr val="accent2"/>
          </a:solidFill>
          <a:ln w="9525">
            <a:noFill/>
            <a:miter lim="800000"/>
            <a:headEnd/>
            <a:tailEnd/>
          </a:ln>
        </p:spPr>
        <p:txBody>
          <a:bodyPr>
            <a:spAutoFit/>
          </a:bodyPr>
          <a:lstStyle/>
          <a:p>
            <a:pPr algn="ctr">
              <a:spcBef>
                <a:spcPct val="50000"/>
              </a:spcBef>
            </a:pPr>
            <a:r>
              <a:rPr lang="en-US" b="1" dirty="0" smtClean="0">
                <a:solidFill>
                  <a:srgbClr val="FFFFFF"/>
                </a:solidFill>
              </a:rPr>
              <a:t>Cache</a:t>
            </a:r>
            <a:endParaRPr lang="en-US" b="1" baseline="-25000" dirty="0">
              <a:solidFill>
                <a:srgbClr val="FFFFFF"/>
              </a:solidFill>
            </a:endParaRPr>
          </a:p>
        </p:txBody>
      </p:sp>
      <p:sp>
        <p:nvSpPr>
          <p:cNvPr id="62" name="Text Box 113"/>
          <p:cNvSpPr txBox="1">
            <a:spLocks noChangeArrowheads="1"/>
          </p:cNvSpPr>
          <p:nvPr/>
        </p:nvSpPr>
        <p:spPr bwMode="auto">
          <a:xfrm>
            <a:off x="2512173" y="2809667"/>
            <a:ext cx="1422030" cy="369332"/>
          </a:xfrm>
          <a:prstGeom prst="rect">
            <a:avLst/>
          </a:prstGeom>
          <a:solidFill>
            <a:schemeClr val="accent2"/>
          </a:solidFill>
          <a:ln w="9525">
            <a:noFill/>
            <a:miter lim="800000"/>
            <a:headEnd/>
            <a:tailEnd/>
          </a:ln>
        </p:spPr>
        <p:txBody>
          <a:bodyPr>
            <a:spAutoFit/>
          </a:bodyPr>
          <a:lstStyle/>
          <a:p>
            <a:pPr algn="ctr">
              <a:spcBef>
                <a:spcPct val="50000"/>
              </a:spcBef>
            </a:pPr>
            <a:r>
              <a:rPr lang="en-US" b="1" dirty="0" smtClean="0">
                <a:solidFill>
                  <a:srgbClr val="FFFFFF"/>
                </a:solidFill>
              </a:rPr>
              <a:t>Cache</a:t>
            </a:r>
            <a:endParaRPr lang="en-US" b="1" baseline="-25000" dirty="0">
              <a:solidFill>
                <a:srgbClr val="FFFFFF"/>
              </a:solidFill>
            </a:endParaRPr>
          </a:p>
        </p:txBody>
      </p:sp>
      <p:sp>
        <p:nvSpPr>
          <p:cNvPr id="61" name="Text Box 15"/>
          <p:cNvSpPr txBox="1">
            <a:spLocks noChangeArrowheads="1"/>
          </p:cNvSpPr>
          <p:nvPr/>
        </p:nvSpPr>
        <p:spPr bwMode="auto">
          <a:xfrm>
            <a:off x="620805" y="2809667"/>
            <a:ext cx="1422030" cy="369332"/>
          </a:xfrm>
          <a:prstGeom prst="rect">
            <a:avLst/>
          </a:prstGeom>
          <a:solidFill>
            <a:schemeClr val="accent2"/>
          </a:solidFill>
          <a:ln w="9525">
            <a:noFill/>
            <a:miter lim="800000"/>
            <a:headEnd/>
            <a:tailEnd/>
          </a:ln>
        </p:spPr>
        <p:txBody>
          <a:bodyPr>
            <a:spAutoFit/>
          </a:bodyPr>
          <a:lstStyle/>
          <a:p>
            <a:pPr algn="ctr">
              <a:spcBef>
                <a:spcPct val="50000"/>
              </a:spcBef>
            </a:pPr>
            <a:r>
              <a:rPr lang="en-US" b="1" dirty="0" smtClean="0">
                <a:solidFill>
                  <a:srgbClr val="FFFFFF"/>
                </a:solidFill>
              </a:rPr>
              <a:t>Cache</a:t>
            </a:r>
            <a:endParaRPr lang="en-US" b="1" baseline="-25000" dirty="0">
              <a:solidFill>
                <a:srgbClr val="FFFFFF"/>
              </a:solidFill>
            </a:endParaRPr>
          </a:p>
        </p:txBody>
      </p:sp>
      <p:sp>
        <p:nvSpPr>
          <p:cNvPr id="73" name="Text Box 99"/>
          <p:cNvSpPr txBox="1">
            <a:spLocks noChangeArrowheads="1"/>
          </p:cNvSpPr>
          <p:nvPr/>
        </p:nvSpPr>
        <p:spPr bwMode="auto">
          <a:xfrm>
            <a:off x="10089482" y="2828482"/>
            <a:ext cx="1422030" cy="369332"/>
          </a:xfrm>
          <a:prstGeom prst="rect">
            <a:avLst/>
          </a:prstGeom>
          <a:solidFill>
            <a:schemeClr val="accent2"/>
          </a:solidFill>
          <a:ln w="9525">
            <a:noFill/>
            <a:miter lim="800000"/>
            <a:headEnd/>
            <a:tailEnd/>
          </a:ln>
        </p:spPr>
        <p:txBody>
          <a:bodyPr>
            <a:spAutoFit/>
          </a:bodyPr>
          <a:lstStyle/>
          <a:p>
            <a:pPr algn="ctr">
              <a:spcBef>
                <a:spcPct val="50000"/>
              </a:spcBef>
            </a:pPr>
            <a:r>
              <a:rPr lang="en-US" b="1" dirty="0" smtClean="0">
                <a:solidFill>
                  <a:srgbClr val="FFFFFF"/>
                </a:solidFill>
              </a:rPr>
              <a:t>Cache</a:t>
            </a:r>
            <a:endParaRPr lang="en-US" b="1" baseline="-25000" dirty="0">
              <a:solidFill>
                <a:srgbClr val="FFFFFF"/>
              </a:solidFill>
            </a:endParaRPr>
          </a:p>
        </p:txBody>
      </p:sp>
      <p:grpSp>
        <p:nvGrpSpPr>
          <p:cNvPr id="74" name="Group 115"/>
          <p:cNvGrpSpPr>
            <a:grpSpLocks/>
          </p:cNvGrpSpPr>
          <p:nvPr/>
        </p:nvGrpSpPr>
        <p:grpSpPr bwMode="auto">
          <a:xfrm>
            <a:off x="7175499" y="3663885"/>
            <a:ext cx="706656" cy="847228"/>
            <a:chOff x="1680" y="1344"/>
            <a:chExt cx="480" cy="816"/>
          </a:xfrm>
        </p:grpSpPr>
        <p:grpSp>
          <p:nvGrpSpPr>
            <p:cNvPr id="75" name="Group 75"/>
            <p:cNvGrpSpPr>
              <a:grpSpLocks/>
            </p:cNvGrpSpPr>
            <p:nvPr/>
          </p:nvGrpSpPr>
          <p:grpSpPr bwMode="auto">
            <a:xfrm>
              <a:off x="1680" y="1584"/>
              <a:ext cx="480" cy="576"/>
              <a:chOff x="1632" y="1584"/>
              <a:chExt cx="528" cy="576"/>
            </a:xfrm>
          </p:grpSpPr>
          <p:sp>
            <p:nvSpPr>
              <p:cNvPr id="77" name="Oval 68"/>
              <p:cNvSpPr>
                <a:spLocks noChangeArrowheads="1"/>
              </p:cNvSpPr>
              <p:nvPr/>
            </p:nvSpPr>
            <p:spPr bwMode="auto">
              <a:xfrm>
                <a:off x="1632" y="2064"/>
                <a:ext cx="528" cy="96"/>
              </a:xfrm>
              <a:prstGeom prst="ellipse">
                <a:avLst/>
              </a:prstGeom>
              <a:gradFill>
                <a:gsLst>
                  <a:gs pos="0">
                    <a:schemeClr val="tx2">
                      <a:lumMod val="85000"/>
                    </a:schemeClr>
                  </a:gs>
                  <a:gs pos="100000">
                    <a:schemeClr val="tx2">
                      <a:lumMod val="65000"/>
                    </a:schemeClr>
                  </a:gs>
                </a:gsLst>
                <a:lin ang="2700000" scaled="0"/>
              </a:gradFill>
              <a:ln w="3175">
                <a:solidFill>
                  <a:schemeClr val="tx1"/>
                </a:solidFill>
                <a:miter lim="800000"/>
                <a:headEnd/>
                <a:tailEnd/>
              </a:ln>
              <a:effectLst>
                <a:outerShdw blurRad="50800" dist="38100" dir="2700000" algn="ctr" rotWithShape="0">
                  <a:srgbClr val="000000">
                    <a:alpha val="40000"/>
                  </a:srgbClr>
                </a:outerShdw>
              </a:effectLst>
              <a:scene3d>
                <a:camera prst="orthographicFront"/>
                <a:lightRig rig="threePt" dir="t"/>
              </a:scene3d>
              <a:sp3d>
                <a:bevelT w="38100" h="38100"/>
              </a:sp3d>
            </p:spPr>
            <p:txBody>
              <a:bodyPr wrap="none" anchor="ctr"/>
              <a:lstStyle/>
              <a:p>
                <a:endParaRPr lang="en-US">
                  <a:solidFill>
                    <a:srgbClr val="FFFFFF"/>
                  </a:solidFill>
                </a:endParaRPr>
              </a:p>
            </p:txBody>
          </p:sp>
          <p:sp>
            <p:nvSpPr>
              <p:cNvPr id="78" name="Rectangle 70"/>
              <p:cNvSpPr>
                <a:spLocks noChangeArrowheads="1"/>
              </p:cNvSpPr>
              <p:nvPr/>
            </p:nvSpPr>
            <p:spPr bwMode="auto">
              <a:xfrm>
                <a:off x="1632" y="1632"/>
                <a:ext cx="528" cy="48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a:solidFill>
                    <a:srgbClr val="FFFFFF"/>
                  </a:solidFill>
                </a:endParaRPr>
              </a:p>
            </p:txBody>
          </p:sp>
          <p:sp>
            <p:nvSpPr>
              <p:cNvPr id="79" name="Oval 67"/>
              <p:cNvSpPr>
                <a:spLocks noChangeArrowheads="1"/>
              </p:cNvSpPr>
              <p:nvPr/>
            </p:nvSpPr>
            <p:spPr bwMode="auto">
              <a:xfrm>
                <a:off x="1632" y="1584"/>
                <a:ext cx="528" cy="96"/>
              </a:xfrm>
              <a:prstGeom prst="ellipse">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a:solidFill>
                    <a:srgbClr val="FFFFFF"/>
                  </a:solidFill>
                </a:endParaRPr>
              </a:p>
            </p:txBody>
          </p:sp>
          <p:sp>
            <p:nvSpPr>
              <p:cNvPr id="80" name="Line 71"/>
              <p:cNvSpPr>
                <a:spLocks noChangeShapeType="1"/>
              </p:cNvSpPr>
              <p:nvPr/>
            </p:nvSpPr>
            <p:spPr bwMode="auto">
              <a:xfrm>
                <a:off x="1632" y="1632"/>
                <a:ext cx="0" cy="480"/>
              </a:xfrm>
              <a:prstGeom prst="line">
                <a:avLst/>
              </a:prstGeom>
              <a:noFill/>
              <a:ln w="3175">
                <a:solidFill>
                  <a:schemeClr val="tx1"/>
                </a:solidFill>
                <a:miter lim="800000"/>
                <a:headEnd/>
                <a:tailEnd/>
              </a:ln>
              <a:effectLst>
                <a:outerShdw blurRad="50800" dist="38100" dir="2700000" algn="ctr" rotWithShape="0">
                  <a:srgbClr val="000000">
                    <a:alpha val="40000"/>
                  </a:srgbClr>
                </a:outerShdw>
              </a:effectLst>
              <a:scene3d>
                <a:camera prst="orthographicFront"/>
                <a:lightRig rig="threePt" dir="t"/>
              </a:scene3d>
              <a:sp3d>
                <a:bevelT w="38100" h="38100"/>
              </a:sp3d>
            </p:spPr>
            <p:txBody>
              <a:bodyPr/>
              <a:lstStyle/>
              <a:p>
                <a:endParaRPr lang="en-US">
                  <a:solidFill>
                    <a:srgbClr val="FFFFFF"/>
                  </a:solidFill>
                </a:endParaRPr>
              </a:p>
            </p:txBody>
          </p:sp>
          <p:sp>
            <p:nvSpPr>
              <p:cNvPr id="81" name="Line 72"/>
              <p:cNvSpPr>
                <a:spLocks noChangeShapeType="1"/>
              </p:cNvSpPr>
              <p:nvPr/>
            </p:nvSpPr>
            <p:spPr bwMode="auto">
              <a:xfrm>
                <a:off x="2160" y="1632"/>
                <a:ext cx="0" cy="480"/>
              </a:xfrm>
              <a:prstGeom prst="line">
                <a:avLst/>
              </a:prstGeom>
              <a:noFill/>
              <a:ln w="3175">
                <a:solidFill>
                  <a:schemeClr val="tx1"/>
                </a:solidFill>
                <a:miter lim="800000"/>
                <a:headEnd/>
                <a:tailEnd/>
              </a:ln>
              <a:effectLst>
                <a:outerShdw blurRad="50800" dist="38100" dir="2700000" algn="ctr" rotWithShape="0">
                  <a:srgbClr val="000000">
                    <a:alpha val="40000"/>
                  </a:srgbClr>
                </a:outerShdw>
              </a:effectLst>
              <a:scene3d>
                <a:camera prst="orthographicFront"/>
                <a:lightRig rig="threePt" dir="t"/>
              </a:scene3d>
              <a:sp3d>
                <a:bevelT w="38100" h="38100"/>
              </a:sp3d>
            </p:spPr>
            <p:txBody>
              <a:bodyPr/>
              <a:lstStyle/>
              <a:p>
                <a:endParaRPr lang="en-US">
                  <a:solidFill>
                    <a:srgbClr val="FFFFFF"/>
                  </a:solidFill>
                </a:endParaRPr>
              </a:p>
            </p:txBody>
          </p:sp>
        </p:grpSp>
        <p:sp>
          <p:nvSpPr>
            <p:cNvPr id="76" name="Line 76"/>
            <p:cNvSpPr>
              <a:spLocks noChangeShapeType="1"/>
            </p:cNvSpPr>
            <p:nvPr/>
          </p:nvSpPr>
          <p:spPr bwMode="auto">
            <a:xfrm flipV="1">
              <a:off x="1920" y="1344"/>
              <a:ext cx="0" cy="240"/>
            </a:xfrm>
            <a:prstGeom prst="line">
              <a:avLst/>
            </a:prstGeom>
            <a:noFill/>
            <a:ln w="25400">
              <a:solidFill>
                <a:schemeClr val="tx1"/>
              </a:solidFill>
              <a:round/>
              <a:headEnd/>
              <a:tailEnd/>
            </a:ln>
          </p:spPr>
          <p:txBody>
            <a:bodyPr/>
            <a:lstStyle/>
            <a:p>
              <a:endParaRPr lang="en-US">
                <a:solidFill>
                  <a:srgbClr val="FFFFFF"/>
                </a:solidFill>
              </a:endParaRPr>
            </a:p>
          </p:txBody>
        </p:sp>
      </p:grpSp>
      <p:sp>
        <p:nvSpPr>
          <p:cNvPr id="83" name="Flowchart: Terminator 82"/>
          <p:cNvSpPr/>
          <p:nvPr/>
        </p:nvSpPr>
        <p:spPr>
          <a:xfrm>
            <a:off x="837826" y="1315476"/>
            <a:ext cx="1125773" cy="457200"/>
          </a:xfrm>
          <a:prstGeom prst="flowChartTerminator">
            <a:avLst/>
          </a:prstGeom>
          <a:gradFill>
            <a:gsLst>
              <a:gs pos="0">
                <a:schemeClr val="bg2"/>
              </a:gs>
              <a:gs pos="35000">
                <a:schemeClr val="accent6">
                  <a:tint val="37000"/>
                  <a:satMod val="300000"/>
                </a:schemeClr>
              </a:gs>
              <a:gs pos="100000">
                <a:schemeClr val="bg2"/>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solidFill>
                  <a:srgbClr val="000000"/>
                </a:solidFill>
              </a:rPr>
              <a:t>VP</a:t>
            </a:r>
            <a:endParaRPr lang="en-US" baseline="-25000" dirty="0">
              <a:solidFill>
                <a:srgbClr val="000000"/>
              </a:solidFill>
            </a:endParaRPr>
          </a:p>
        </p:txBody>
      </p:sp>
      <p:sp>
        <p:nvSpPr>
          <p:cNvPr id="3" name="TextBox 2"/>
          <p:cNvSpPr txBox="1"/>
          <p:nvPr/>
        </p:nvSpPr>
        <p:spPr>
          <a:xfrm>
            <a:off x="4852764" y="1353050"/>
            <a:ext cx="2336191" cy="369332"/>
          </a:xfrm>
          <a:prstGeom prst="rect">
            <a:avLst/>
          </a:prstGeom>
          <a:noFill/>
        </p:spPr>
        <p:txBody>
          <a:bodyPr wrap="square" rtlCol="0" anchor="ctr">
            <a:spAutoFit/>
          </a:bodyPr>
          <a:lstStyle/>
          <a:p>
            <a:pPr algn="ctr"/>
            <a:r>
              <a:rPr lang="en-US" b="1" dirty="0" smtClean="0">
                <a:solidFill>
                  <a:schemeClr val="bg1"/>
                </a:solidFill>
              </a:rPr>
              <a:t>VM</a:t>
            </a:r>
            <a:endParaRPr lang="en-US" b="1" dirty="0">
              <a:solidFill>
                <a:schemeClr val="bg1"/>
              </a:solidFill>
            </a:endParaRPr>
          </a:p>
        </p:txBody>
      </p:sp>
      <p:sp>
        <p:nvSpPr>
          <p:cNvPr id="89" name="Rounded Rectangle 88"/>
          <p:cNvSpPr/>
          <p:nvPr/>
        </p:nvSpPr>
        <p:spPr bwMode="auto">
          <a:xfrm>
            <a:off x="8091714" y="1206362"/>
            <a:ext cx="3572159" cy="3414786"/>
          </a:xfrm>
          <a:prstGeom prst="roundRect">
            <a:avLst/>
          </a:prstGeom>
          <a:noFill/>
          <a:ln w="63500" cap="sq" cmpd="sng">
            <a:solidFill>
              <a:srgbClr val="FF0000"/>
            </a:solidFill>
            <a:prstDash val="sysDot"/>
            <a:beve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endParaRPr>
          </a:p>
        </p:txBody>
      </p:sp>
      <p:sp>
        <p:nvSpPr>
          <p:cNvPr id="6" name="TextBox 5"/>
          <p:cNvSpPr txBox="1"/>
          <p:nvPr/>
        </p:nvSpPr>
        <p:spPr>
          <a:xfrm>
            <a:off x="1284244" y="4792717"/>
            <a:ext cx="2304532" cy="369332"/>
          </a:xfrm>
          <a:prstGeom prst="rect">
            <a:avLst/>
          </a:prstGeom>
          <a:noFill/>
        </p:spPr>
        <p:txBody>
          <a:bodyPr wrap="square" rtlCol="0">
            <a:spAutoFit/>
          </a:bodyPr>
          <a:lstStyle/>
          <a:p>
            <a:r>
              <a:rPr lang="en-US" b="1" dirty="0" smtClean="0">
                <a:solidFill>
                  <a:srgbClr val="FFFFFF"/>
                </a:solidFill>
              </a:rPr>
              <a:t>Virtual Node A</a:t>
            </a:r>
            <a:endParaRPr lang="en-US" b="1" dirty="0">
              <a:solidFill>
                <a:srgbClr val="FFFFFF"/>
              </a:solidFill>
            </a:endParaRPr>
          </a:p>
        </p:txBody>
      </p:sp>
      <p:sp>
        <p:nvSpPr>
          <p:cNvPr id="92" name="TextBox 91"/>
          <p:cNvSpPr txBox="1"/>
          <p:nvPr/>
        </p:nvSpPr>
        <p:spPr>
          <a:xfrm>
            <a:off x="8891893" y="4792717"/>
            <a:ext cx="2304532" cy="369332"/>
          </a:xfrm>
          <a:prstGeom prst="rect">
            <a:avLst/>
          </a:prstGeom>
          <a:noFill/>
        </p:spPr>
        <p:txBody>
          <a:bodyPr wrap="square" rtlCol="0">
            <a:spAutoFit/>
          </a:bodyPr>
          <a:lstStyle/>
          <a:p>
            <a:r>
              <a:rPr lang="en-US" b="1" dirty="0" smtClean="0">
                <a:solidFill>
                  <a:srgbClr val="FFFFFF"/>
                </a:solidFill>
              </a:rPr>
              <a:t>Virtual Node B</a:t>
            </a:r>
            <a:endParaRPr lang="en-US" b="1" dirty="0">
              <a:solidFill>
                <a:srgbClr val="FFFFFF"/>
              </a:solidFill>
            </a:endParaRPr>
          </a:p>
        </p:txBody>
      </p:sp>
      <p:sp>
        <p:nvSpPr>
          <p:cNvPr id="95" name="Flowchart: Terminator 94"/>
          <p:cNvSpPr/>
          <p:nvPr/>
        </p:nvSpPr>
        <p:spPr>
          <a:xfrm>
            <a:off x="4096642" y="1294612"/>
            <a:ext cx="1125773" cy="457200"/>
          </a:xfrm>
          <a:prstGeom prst="flowChartTerminator">
            <a:avLst/>
          </a:prstGeom>
          <a:gradFill>
            <a:gsLst>
              <a:gs pos="0">
                <a:schemeClr val="bg2"/>
              </a:gs>
              <a:gs pos="35000">
                <a:schemeClr val="accent6">
                  <a:tint val="37000"/>
                  <a:satMod val="300000"/>
                </a:schemeClr>
              </a:gs>
              <a:gs pos="100000">
                <a:schemeClr val="bg2"/>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solidFill>
                  <a:srgbClr val="000000"/>
                </a:solidFill>
              </a:rPr>
              <a:t>VP</a:t>
            </a:r>
            <a:endParaRPr lang="en-US" baseline="-25000" dirty="0">
              <a:solidFill>
                <a:srgbClr val="000000"/>
              </a:solidFill>
            </a:endParaRPr>
          </a:p>
        </p:txBody>
      </p:sp>
      <p:sp>
        <p:nvSpPr>
          <p:cNvPr id="97" name="Flowchart: Terminator 96"/>
          <p:cNvSpPr/>
          <p:nvPr/>
        </p:nvSpPr>
        <p:spPr>
          <a:xfrm>
            <a:off x="6965940" y="1315476"/>
            <a:ext cx="1125773" cy="457200"/>
          </a:xfrm>
          <a:prstGeom prst="flowChartTerminator">
            <a:avLst/>
          </a:prstGeom>
          <a:gradFill>
            <a:gsLst>
              <a:gs pos="0">
                <a:schemeClr val="bg2"/>
              </a:gs>
              <a:gs pos="35000">
                <a:schemeClr val="accent6">
                  <a:tint val="37000"/>
                  <a:satMod val="300000"/>
                </a:schemeClr>
              </a:gs>
              <a:gs pos="100000">
                <a:schemeClr val="bg2"/>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solidFill>
                  <a:srgbClr val="000000"/>
                </a:solidFill>
              </a:rPr>
              <a:t>VP</a:t>
            </a:r>
            <a:endParaRPr lang="en-US" baseline="-25000" dirty="0">
              <a:solidFill>
                <a:srgbClr val="000000"/>
              </a:solidFill>
            </a:endParaRPr>
          </a:p>
        </p:txBody>
      </p:sp>
      <p:sp>
        <p:nvSpPr>
          <p:cNvPr id="99" name="Flowchart: Terminator 98"/>
          <p:cNvSpPr/>
          <p:nvPr/>
        </p:nvSpPr>
        <p:spPr>
          <a:xfrm>
            <a:off x="10222579" y="1294612"/>
            <a:ext cx="1125773" cy="457200"/>
          </a:xfrm>
          <a:prstGeom prst="flowChartTerminator">
            <a:avLst/>
          </a:prstGeom>
          <a:gradFill>
            <a:gsLst>
              <a:gs pos="0">
                <a:schemeClr val="bg2"/>
              </a:gs>
              <a:gs pos="35000">
                <a:schemeClr val="accent6">
                  <a:tint val="37000"/>
                  <a:satMod val="300000"/>
                </a:schemeClr>
              </a:gs>
              <a:gs pos="100000">
                <a:schemeClr val="bg2"/>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solidFill>
                  <a:srgbClr val="000000"/>
                </a:solidFill>
              </a:rPr>
              <a:t>VP</a:t>
            </a:r>
            <a:endParaRPr lang="en-US" baseline="-25000" dirty="0">
              <a:solidFill>
                <a:srgbClr val="000000"/>
              </a:solidFill>
            </a:endParaRPr>
          </a:p>
        </p:txBody>
      </p:sp>
      <p:sp>
        <p:nvSpPr>
          <p:cNvPr id="85" name="Line 62"/>
          <p:cNvSpPr>
            <a:spLocks noChangeShapeType="1"/>
          </p:cNvSpPr>
          <p:nvPr/>
        </p:nvSpPr>
        <p:spPr bwMode="auto">
          <a:xfrm flipV="1">
            <a:off x="2268320" y="3754910"/>
            <a:ext cx="0" cy="202173"/>
          </a:xfrm>
          <a:prstGeom prst="line">
            <a:avLst/>
          </a:prstGeom>
          <a:solidFill>
            <a:schemeClr val="accent1"/>
          </a:solidFill>
          <a:ln w="25400">
            <a:solidFill>
              <a:schemeClr val="tx1"/>
            </a:solidFill>
            <a:round/>
            <a:headEnd/>
            <a:tailEnd/>
          </a:ln>
        </p:spPr>
        <p:txBody>
          <a:bodyPr/>
          <a:lstStyle/>
          <a:p>
            <a:endParaRPr lang="en-US">
              <a:solidFill>
                <a:srgbClr val="FFFFFF"/>
              </a:solidFill>
            </a:endParaRPr>
          </a:p>
        </p:txBody>
      </p:sp>
      <p:grpSp>
        <p:nvGrpSpPr>
          <p:cNvPr id="86" name="Group 63"/>
          <p:cNvGrpSpPr>
            <a:grpSpLocks/>
          </p:cNvGrpSpPr>
          <p:nvPr/>
        </p:nvGrpSpPr>
        <p:grpSpPr bwMode="auto">
          <a:xfrm>
            <a:off x="1387841" y="3957083"/>
            <a:ext cx="1798426" cy="485215"/>
            <a:chOff x="727" y="1584"/>
            <a:chExt cx="672" cy="576"/>
          </a:xfrm>
          <a:solidFill>
            <a:schemeClr val="accent1"/>
          </a:solidFill>
        </p:grpSpPr>
        <p:sp>
          <p:nvSpPr>
            <p:cNvPr id="87" name="Rectangle 64"/>
            <p:cNvSpPr>
              <a:spLocks noChangeArrowheads="1"/>
            </p:cNvSpPr>
            <p:nvPr/>
          </p:nvSpPr>
          <p:spPr bwMode="auto">
            <a:xfrm>
              <a:off x="768" y="1584"/>
              <a:ext cx="576" cy="576"/>
            </a:xfrm>
            <a:prstGeom prst="rect">
              <a:avLst/>
            </a:prstGeom>
            <a:grpFill/>
            <a:ln>
              <a:headEnd/>
              <a:tailEnd/>
            </a:ln>
          </p:spPr>
          <p:style>
            <a:lnRef idx="0">
              <a:schemeClr val="accent1"/>
            </a:lnRef>
            <a:fillRef idx="3">
              <a:schemeClr val="accent1"/>
            </a:fillRef>
            <a:effectRef idx="3">
              <a:schemeClr val="accent1"/>
            </a:effectRef>
            <a:fontRef idx="minor">
              <a:schemeClr val="lt1"/>
            </a:fontRef>
          </p:style>
          <p:txBody>
            <a:bodyPr wrap="none" lIns="91432" tIns="45717" rIns="91432" bIns="45717" anchor="ctr"/>
            <a:lstStyle/>
            <a:p>
              <a:endParaRPr lang="en-US">
                <a:solidFill>
                  <a:srgbClr val="FFFFFF"/>
                </a:solidFill>
              </a:endParaRPr>
            </a:p>
          </p:txBody>
        </p:sp>
        <p:sp>
          <p:nvSpPr>
            <p:cNvPr id="88" name="Text Box 65"/>
            <p:cNvSpPr txBox="1">
              <a:spLocks noChangeArrowheads="1"/>
            </p:cNvSpPr>
            <p:nvPr/>
          </p:nvSpPr>
          <p:spPr bwMode="auto">
            <a:xfrm>
              <a:off x="727" y="1660"/>
              <a:ext cx="672" cy="438"/>
            </a:xfrm>
            <a:prstGeom prst="rect">
              <a:avLst/>
            </a:prstGeom>
            <a:noFill/>
            <a:ln w="9525">
              <a:noFill/>
              <a:miter lim="800000"/>
              <a:headEnd/>
              <a:tailEnd/>
            </a:ln>
          </p:spPr>
          <p:txBody>
            <a:bodyPr>
              <a:spAutoFit/>
            </a:bodyPr>
            <a:lstStyle/>
            <a:p>
              <a:pPr algn="ctr">
                <a:spcBef>
                  <a:spcPct val="50000"/>
                </a:spcBef>
              </a:pPr>
              <a:r>
                <a:rPr lang="en-US" b="1" dirty="0" smtClean="0">
                  <a:solidFill>
                    <a:srgbClr val="FFFFFF"/>
                  </a:solidFill>
                </a:rPr>
                <a:t>Memory</a:t>
              </a:r>
              <a:endParaRPr lang="en-US" b="1" baseline="-25000" dirty="0">
                <a:solidFill>
                  <a:srgbClr val="FFFFFF"/>
                </a:solidFill>
              </a:endParaRPr>
            </a:p>
          </p:txBody>
        </p:sp>
      </p:grpSp>
      <p:sp>
        <p:nvSpPr>
          <p:cNvPr id="5" name="Rounded Rectangle 4"/>
          <p:cNvSpPr/>
          <p:nvPr/>
        </p:nvSpPr>
        <p:spPr bwMode="auto">
          <a:xfrm>
            <a:off x="507867" y="1197220"/>
            <a:ext cx="3588776" cy="3423929"/>
          </a:xfrm>
          <a:prstGeom prst="roundRect">
            <a:avLst/>
          </a:prstGeom>
          <a:noFill/>
          <a:ln w="63500" cap="sq" cmpd="sng">
            <a:solidFill>
              <a:srgbClr val="FF0000"/>
            </a:solidFill>
            <a:prstDash val="sysDot"/>
            <a:beve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endParaRPr>
          </a:p>
        </p:txBody>
      </p:sp>
      <p:sp>
        <p:nvSpPr>
          <p:cNvPr id="69" name="TextBox 68"/>
          <p:cNvSpPr txBox="1"/>
          <p:nvPr/>
        </p:nvSpPr>
        <p:spPr>
          <a:xfrm>
            <a:off x="4405595" y="4528069"/>
            <a:ext cx="507866" cy="307777"/>
          </a:xfrm>
          <a:prstGeom prst="rect">
            <a:avLst/>
          </a:prstGeom>
          <a:noFill/>
        </p:spPr>
        <p:txBody>
          <a:bodyPr wrap="square" rtlCol="0">
            <a:spAutoFit/>
          </a:bodyPr>
          <a:lstStyle/>
          <a:p>
            <a:r>
              <a:rPr lang="en-US" sz="1400" b="1" dirty="0" smtClean="0">
                <a:solidFill>
                  <a:srgbClr val="FFFFFF"/>
                </a:solidFill>
              </a:rPr>
              <a:t>Disk</a:t>
            </a:r>
            <a:endParaRPr lang="en-US" sz="1400" b="1" dirty="0">
              <a:solidFill>
                <a:srgbClr val="FFFFFF"/>
              </a:solidFill>
            </a:endParaRPr>
          </a:p>
        </p:txBody>
      </p:sp>
      <p:sp>
        <p:nvSpPr>
          <p:cNvPr id="82" name="TextBox 81"/>
          <p:cNvSpPr txBox="1"/>
          <p:nvPr/>
        </p:nvSpPr>
        <p:spPr>
          <a:xfrm>
            <a:off x="7274894" y="4528069"/>
            <a:ext cx="507866" cy="307777"/>
          </a:xfrm>
          <a:prstGeom prst="rect">
            <a:avLst/>
          </a:prstGeom>
          <a:noFill/>
        </p:spPr>
        <p:txBody>
          <a:bodyPr wrap="square" rtlCol="0">
            <a:spAutoFit/>
          </a:bodyPr>
          <a:lstStyle/>
          <a:p>
            <a:r>
              <a:rPr lang="en-US" sz="1400" b="1" dirty="0" smtClean="0">
                <a:solidFill>
                  <a:srgbClr val="FFFFFF"/>
                </a:solidFill>
              </a:rPr>
              <a:t>Disk</a:t>
            </a:r>
            <a:endParaRPr lang="en-US" sz="1400" b="1" dirty="0">
              <a:solidFill>
                <a:srgbClr val="FFFFFF"/>
              </a:solidFill>
            </a:endParaRPr>
          </a:p>
        </p:txBody>
      </p:sp>
    </p:spTree>
    <p:custDataLst>
      <p:tags r:id="rId1"/>
    </p:custDataLst>
    <p:extLst>
      <p:ext uri="{BB962C8B-B14F-4D97-AF65-F5344CB8AC3E}">
        <p14:creationId xmlns:p14="http://schemas.microsoft.com/office/powerpoint/2010/main" val="24957802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66667E-6 -2.22222E-6 L -0.12396 -2.22222E-6 " pathEditMode="relative" rAng="0" ptsTypes="AA">
                                      <p:cBhvr>
                                        <p:cTn id="18" dur="2000" fill="hold"/>
                                        <p:tgtEl>
                                          <p:spTgt spid="95"/>
                                        </p:tgtEl>
                                        <p:attrNameLst>
                                          <p:attrName>ppt_x</p:attrName>
                                          <p:attrName>ppt_y</p:attrName>
                                        </p:attrNameLst>
                                      </p:cBhvr>
                                      <p:rCtr x="-6198" y="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66667E-6 2.96296E-6 L 0.11562 -0.00232 " pathEditMode="relative" rAng="0" ptsTypes="AA">
                                      <p:cBhvr>
                                        <p:cTn id="22" dur="2000" fill="hold"/>
                                        <p:tgtEl>
                                          <p:spTgt spid="97"/>
                                        </p:tgtEl>
                                        <p:attrNameLst>
                                          <p:attrName>ppt_x</p:attrName>
                                          <p:attrName>ppt_y</p:attrName>
                                        </p:attrNameLst>
                                      </p:cBhvr>
                                      <p:rCtr x="578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6" grpId="0"/>
      <p:bldP spid="92" grpId="0"/>
      <p:bldP spid="95" grpId="0" animBg="1"/>
      <p:bldP spid="97"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Text Placeholder 2"/>
          <p:cNvSpPr>
            <a:spLocks noGrp="1"/>
          </p:cNvSpPr>
          <p:nvPr>
            <p:ph type="body" sz="quarter" idx="10"/>
          </p:nvPr>
        </p:nvSpPr>
        <p:spPr>
          <a:xfrm>
            <a:off x="519114" y="1447799"/>
            <a:ext cx="11149012" cy="2585323"/>
          </a:xfrm>
        </p:spPr>
        <p:txBody>
          <a:bodyPr/>
          <a:lstStyle/>
          <a:p>
            <a:r>
              <a:rPr lang="en-US" sz="4000" dirty="0" smtClean="0"/>
              <a:t>Overview</a:t>
            </a:r>
          </a:p>
          <a:p>
            <a:r>
              <a:rPr lang="en-US" sz="4000" dirty="0" smtClean="0"/>
              <a:t>Performance features</a:t>
            </a:r>
          </a:p>
          <a:p>
            <a:r>
              <a:rPr lang="en-US" sz="4000" dirty="0" smtClean="0"/>
              <a:t>Results and Improvements</a:t>
            </a:r>
          </a:p>
          <a:p>
            <a:r>
              <a:rPr lang="en-US" sz="4000" dirty="0" smtClean="0"/>
              <a:t>Wrap-up &amp; Summary</a:t>
            </a:r>
            <a:endParaRPr lang="en-US" sz="4000" dirty="0"/>
          </a:p>
        </p:txBody>
      </p:sp>
    </p:spTree>
    <p:extLst>
      <p:ext uri="{BB962C8B-B14F-4D97-AF65-F5344CB8AC3E}">
        <p14:creationId xmlns:p14="http://schemas.microsoft.com/office/powerpoint/2010/main" val="1306969035"/>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36" y="228600"/>
            <a:ext cx="11428413" cy="1218795"/>
          </a:xfrm>
        </p:spPr>
        <p:txBody>
          <a:bodyPr/>
          <a:lstStyle/>
          <a:p>
            <a:r>
              <a:rPr lang="en-US" sz="4400" dirty="0" smtClean="0"/>
              <a:t>Host Scaling: Dynamic Virtual Machine Queues</a:t>
            </a:r>
            <a:endParaRPr lang="en-US" sz="4400" dirty="0"/>
          </a:p>
        </p:txBody>
      </p:sp>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442" y="990601"/>
            <a:ext cx="4881455" cy="2357755"/>
          </a:xfrm>
          <a:prstGeom prst="rect">
            <a:avLst/>
          </a:prstGeom>
          <a:noFill/>
        </p:spPr>
      </p:pic>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2280" y="990601"/>
            <a:ext cx="5109149" cy="2388235"/>
          </a:xfrm>
          <a:prstGeom prst="rect">
            <a:avLst/>
          </a:prstGeom>
          <a:noFill/>
        </p:spPr>
      </p:pic>
      <p:sp>
        <p:nvSpPr>
          <p:cNvPr id="5" name="TextBox 4"/>
          <p:cNvSpPr txBox="1"/>
          <p:nvPr/>
        </p:nvSpPr>
        <p:spPr>
          <a:xfrm>
            <a:off x="1117309" y="3410636"/>
            <a:ext cx="3758221" cy="323165"/>
          </a:xfrm>
          <a:prstGeom prst="rect">
            <a:avLst/>
          </a:prstGeom>
          <a:noFill/>
        </p:spPr>
        <p:txBody>
          <a:bodyPr wrap="square" rtlCol="0">
            <a:spAutoFit/>
          </a:bodyPr>
          <a:lstStyle/>
          <a:p>
            <a:r>
              <a:rPr lang="en-US" sz="1500" dirty="0" smtClean="0">
                <a:solidFill>
                  <a:srgbClr val="FFFFFF"/>
                </a:solidFill>
              </a:rPr>
              <a:t>Network IO path without VMQ</a:t>
            </a:r>
            <a:endParaRPr lang="en-US" sz="1500" dirty="0">
              <a:solidFill>
                <a:srgbClr val="FFFFFF"/>
              </a:solidFill>
            </a:endParaRPr>
          </a:p>
        </p:txBody>
      </p:sp>
      <p:sp>
        <p:nvSpPr>
          <p:cNvPr id="6" name="TextBox 5"/>
          <p:cNvSpPr txBox="1"/>
          <p:nvPr/>
        </p:nvSpPr>
        <p:spPr>
          <a:xfrm>
            <a:off x="7516442" y="3439505"/>
            <a:ext cx="3758221" cy="323165"/>
          </a:xfrm>
          <a:prstGeom prst="rect">
            <a:avLst/>
          </a:prstGeom>
          <a:noFill/>
        </p:spPr>
        <p:txBody>
          <a:bodyPr wrap="square" rtlCol="0">
            <a:spAutoFit/>
          </a:bodyPr>
          <a:lstStyle/>
          <a:p>
            <a:r>
              <a:rPr lang="en-US" sz="1500" dirty="0" smtClean="0">
                <a:solidFill>
                  <a:srgbClr val="FFFFFF"/>
                </a:solidFill>
              </a:rPr>
              <a:t>Network IO path with VMQ</a:t>
            </a:r>
            <a:endParaRPr lang="en-US" sz="1500" dirty="0">
              <a:solidFill>
                <a:srgbClr val="FFFFFF"/>
              </a:solidFill>
            </a:endParaRPr>
          </a:p>
        </p:txBody>
      </p:sp>
      <p:sp>
        <p:nvSpPr>
          <p:cNvPr id="7" name="Right Arrow 6"/>
          <p:cNvSpPr/>
          <p:nvPr/>
        </p:nvSpPr>
        <p:spPr bwMode="auto">
          <a:xfrm>
            <a:off x="5383397" y="1600201"/>
            <a:ext cx="1218883" cy="355917"/>
          </a:xfrm>
          <a:prstGeom prst="rightArrow">
            <a:avLst/>
          </a:prstGeom>
          <a:gradFill>
            <a:gsLst>
              <a:gs pos="0">
                <a:schemeClr val="accent5"/>
              </a:gs>
              <a:gs pos="80000">
                <a:schemeClr val="accent5"/>
              </a:gs>
              <a:gs pos="100000">
                <a:schemeClr val="accent5"/>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endParaRPr>
          </a:p>
        </p:txBody>
      </p:sp>
      <p:sp>
        <p:nvSpPr>
          <p:cNvPr id="9" name="TextBox 8"/>
          <p:cNvSpPr txBox="1"/>
          <p:nvPr/>
        </p:nvSpPr>
        <p:spPr>
          <a:xfrm>
            <a:off x="609441" y="3733801"/>
            <a:ext cx="10969943" cy="2308324"/>
          </a:xfrm>
          <a:prstGeom prst="rect">
            <a:avLst/>
          </a:prstGeom>
          <a:noFill/>
        </p:spPr>
        <p:txBody>
          <a:bodyPr wrap="square" rtlCol="0">
            <a:spAutoFit/>
          </a:bodyPr>
          <a:lstStyle/>
          <a:p>
            <a:pPr marL="285750" indent="-285750">
              <a:buFont typeface="Arial" pitchFamily="34" charset="0"/>
              <a:buChar char="•"/>
            </a:pPr>
            <a:r>
              <a:rPr lang="en-US" sz="2400" b="1" dirty="0" smtClean="0">
                <a:solidFill>
                  <a:srgbClr val="FFFFFF"/>
                </a:solidFill>
              </a:rPr>
              <a:t>Windows Server 2008 R2: </a:t>
            </a:r>
            <a:r>
              <a:rPr lang="en-US" sz="2400" dirty="0" smtClean="0">
                <a:solidFill>
                  <a:srgbClr val="FFFFFF"/>
                </a:solidFill>
              </a:rPr>
              <a:t>Offloading </a:t>
            </a:r>
            <a:r>
              <a:rPr lang="en-US" sz="2400" dirty="0">
                <a:solidFill>
                  <a:srgbClr val="FFFFFF"/>
                </a:solidFill>
              </a:rPr>
              <a:t>routing and </a:t>
            </a:r>
            <a:r>
              <a:rPr lang="en-US" sz="2400" dirty="0" smtClean="0">
                <a:solidFill>
                  <a:srgbClr val="FFFFFF"/>
                </a:solidFill>
              </a:rPr>
              <a:t>filtering of </a:t>
            </a:r>
            <a:r>
              <a:rPr lang="en-US" sz="2400" dirty="0">
                <a:solidFill>
                  <a:srgbClr val="FFFFFF"/>
                </a:solidFill>
              </a:rPr>
              <a:t>network packets to the network card </a:t>
            </a:r>
            <a:r>
              <a:rPr lang="en-US" sz="2400" dirty="0" smtClean="0">
                <a:solidFill>
                  <a:srgbClr val="FFFFFF"/>
                </a:solidFill>
              </a:rPr>
              <a:t>(</a:t>
            </a:r>
            <a:r>
              <a:rPr lang="en-US" sz="2400" dirty="0">
                <a:solidFill>
                  <a:srgbClr val="FFFFFF"/>
                </a:solidFill>
              </a:rPr>
              <a:t>enabled by hardware-based receive queues</a:t>
            </a:r>
            <a:r>
              <a:rPr lang="en-US" sz="2400" dirty="0" smtClean="0">
                <a:solidFill>
                  <a:srgbClr val="FFFFFF"/>
                </a:solidFill>
              </a:rPr>
              <a:t>) to </a:t>
            </a:r>
            <a:r>
              <a:rPr lang="en-US" sz="2400" dirty="0">
                <a:solidFill>
                  <a:srgbClr val="FFFFFF"/>
                </a:solidFill>
              </a:rPr>
              <a:t>reduce host overhead </a:t>
            </a:r>
            <a:endParaRPr lang="en-US" sz="2400" dirty="0" smtClean="0">
              <a:solidFill>
                <a:srgbClr val="FFFFFF"/>
              </a:solidFill>
            </a:endParaRPr>
          </a:p>
          <a:p>
            <a:pPr marL="285750" indent="-285750">
              <a:buFont typeface="Arial" pitchFamily="34" charset="0"/>
              <a:buChar char="•"/>
            </a:pPr>
            <a:endParaRPr lang="en-US" sz="2400" b="1" dirty="0" smtClean="0">
              <a:solidFill>
                <a:srgbClr val="FFFFFF"/>
              </a:solidFill>
            </a:endParaRPr>
          </a:p>
          <a:p>
            <a:pPr marL="285750" indent="-285750">
              <a:buFont typeface="Arial" pitchFamily="34" charset="0"/>
              <a:buChar char="•"/>
            </a:pPr>
            <a:r>
              <a:rPr lang="en-US" sz="2400" b="1" dirty="0" smtClean="0">
                <a:solidFill>
                  <a:srgbClr val="FFFFFF"/>
                </a:solidFill>
              </a:rPr>
              <a:t>New in Windows Server 8: </a:t>
            </a:r>
            <a:r>
              <a:rPr lang="en-US" sz="2400" dirty="0" smtClean="0">
                <a:solidFill>
                  <a:srgbClr val="FFFFFF"/>
                </a:solidFill>
              </a:rPr>
              <a:t>Dynamically </a:t>
            </a:r>
            <a:r>
              <a:rPr lang="en-US" sz="2400" dirty="0">
                <a:solidFill>
                  <a:srgbClr val="FFFFFF"/>
                </a:solidFill>
              </a:rPr>
              <a:t>distributing incoming network traffic processing to host processors (based on processor utilization and network load</a:t>
            </a:r>
            <a:r>
              <a:rPr lang="en-US" sz="2400" dirty="0" smtClean="0">
                <a:solidFill>
                  <a:srgbClr val="FFFFFF"/>
                </a:solidFill>
              </a:rPr>
              <a:t>)</a:t>
            </a:r>
            <a:endParaRPr lang="en-US" sz="2400" dirty="0">
              <a:solidFill>
                <a:srgbClr val="FFFFFF"/>
              </a:solidFill>
            </a:endParaRPr>
          </a:p>
        </p:txBody>
      </p:sp>
      <p:grpSp>
        <p:nvGrpSpPr>
          <p:cNvPr id="12" name="Group 11"/>
          <p:cNvGrpSpPr/>
          <p:nvPr/>
        </p:nvGrpSpPr>
        <p:grpSpPr>
          <a:xfrm>
            <a:off x="6974006" y="6123133"/>
            <a:ext cx="5214820" cy="685239"/>
            <a:chOff x="6974006" y="6296309"/>
            <a:chExt cx="5214820" cy="512064"/>
          </a:xfrm>
        </p:grpSpPr>
        <p:sp>
          <p:nvSpPr>
            <p:cNvPr id="13" name="Rectangle 12"/>
            <p:cNvSpPr/>
            <p:nvPr/>
          </p:nvSpPr>
          <p:spPr bwMode="auto">
            <a:xfrm>
              <a:off x="7888406" y="6301692"/>
              <a:ext cx="4300420" cy="502920"/>
            </a:xfrm>
            <a:prstGeom prst="rect">
              <a:avLst/>
            </a:prstGeom>
            <a:solidFill>
              <a:srgbClr val="FFFFFF">
                <a:alpha val="10196"/>
              </a:srgbClr>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en-US" sz="1600" b="1" dirty="0" smtClean="0">
                  <a:gradFill>
                    <a:gsLst>
                      <a:gs pos="0">
                        <a:schemeClr val="tx1"/>
                      </a:gs>
                      <a:gs pos="100000">
                        <a:schemeClr val="tx1"/>
                      </a:gs>
                    </a:gsLst>
                    <a:lin ang="5400000" scaled="0"/>
                  </a:gradFill>
                  <a:latin typeface="+mj-lt"/>
                </a:rPr>
                <a:t>Session 437: </a:t>
              </a:r>
              <a:r>
                <a:rPr lang="en-US" sz="1600" dirty="0">
                  <a:solidFill>
                    <a:srgbClr val="FFFFFF"/>
                  </a:solidFill>
                </a:rPr>
                <a:t>A Deep Dive into </a:t>
              </a:r>
              <a:r>
                <a:rPr lang="en-US" sz="1600" dirty="0" err="1">
                  <a:solidFill>
                    <a:srgbClr val="FFFFFF"/>
                  </a:solidFill>
                </a:rPr>
                <a:t>Hyper-V</a:t>
              </a:r>
              <a:r>
                <a:rPr lang="en-US" sz="1600" dirty="0">
                  <a:solidFill>
                    <a:srgbClr val="FFFFFF"/>
                  </a:solidFill>
                </a:rPr>
                <a:t> Networking </a:t>
              </a:r>
            </a:p>
          </p:txBody>
        </p:sp>
        <p:sp>
          <p:nvSpPr>
            <p:cNvPr id="14" name="Rectangle 13"/>
            <p:cNvSpPr/>
            <p:nvPr/>
          </p:nvSpPr>
          <p:spPr bwMode="auto">
            <a:xfrm>
              <a:off x="6974006" y="6296309"/>
              <a:ext cx="914400" cy="512064"/>
            </a:xfrm>
            <a:prstGeom prst="rect">
              <a:avLst/>
            </a:prstGeom>
            <a:solidFill>
              <a:schemeClr val="tx1"/>
            </a:solidFill>
            <a:ln w="31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en-US" sz="1600" b="1" dirty="0" smtClean="0">
                  <a:solidFill>
                    <a:schemeClr val="bg1"/>
                  </a:solidFill>
                  <a:latin typeface="+mj-lt"/>
                </a:rPr>
                <a:t>LEARN </a:t>
              </a:r>
            </a:p>
            <a:p>
              <a:pPr defTabSz="914099" fontAlgn="base">
                <a:spcBef>
                  <a:spcPct val="0"/>
                </a:spcBef>
                <a:spcAft>
                  <a:spcPct val="0"/>
                </a:spcAft>
              </a:pPr>
              <a:r>
                <a:rPr lang="en-US" sz="1600" b="1" dirty="0" smtClean="0">
                  <a:solidFill>
                    <a:schemeClr val="bg1"/>
                  </a:solidFill>
                  <a:latin typeface="+mj-lt"/>
                </a:rPr>
                <a:t>MORE</a:t>
              </a:r>
              <a:endParaRPr lang="en-US" sz="1600" b="1" dirty="0">
                <a:solidFill>
                  <a:schemeClr val="bg1"/>
                </a:solidFill>
                <a:latin typeface="+mj-lt"/>
              </a:endParaRPr>
            </a:p>
          </p:txBody>
        </p:sp>
      </p:grpSp>
      <p:sp>
        <p:nvSpPr>
          <p:cNvPr id="8" name="Oval 7"/>
          <p:cNvSpPr/>
          <p:nvPr/>
        </p:nvSpPr>
        <p:spPr bwMode="auto">
          <a:xfrm>
            <a:off x="6602280" y="2314575"/>
            <a:ext cx="1570170" cy="742950"/>
          </a:xfrm>
          <a:prstGeom prst="ellipse">
            <a:avLst/>
          </a:prstGeom>
          <a:noFill/>
          <a:ln w="4762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921300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Features</a:t>
            </a:r>
            <a:endParaRPr lang="en-US" dirty="0"/>
          </a:p>
        </p:txBody>
      </p:sp>
      <p:sp>
        <p:nvSpPr>
          <p:cNvPr id="3" name="Text Placeholder 2"/>
          <p:cNvSpPr>
            <a:spLocks noGrp="1"/>
          </p:cNvSpPr>
          <p:nvPr>
            <p:ph type="body" sz="quarter" idx="10"/>
          </p:nvPr>
        </p:nvSpPr>
        <p:spPr>
          <a:xfrm>
            <a:off x="519114" y="1447799"/>
            <a:ext cx="11149012" cy="2843855"/>
          </a:xfrm>
        </p:spPr>
        <p:txBody>
          <a:bodyPr/>
          <a:lstStyle/>
          <a:p>
            <a:r>
              <a:rPr lang="en-US" sz="4400" dirty="0">
                <a:solidFill>
                  <a:schemeClr val="bg2">
                    <a:lumMod val="60000"/>
                    <a:lumOff val="40000"/>
                  </a:schemeClr>
                </a:solidFill>
              </a:rPr>
              <a:t>Scalability</a:t>
            </a:r>
          </a:p>
          <a:p>
            <a:r>
              <a:rPr lang="en-US" sz="4400" dirty="0">
                <a:solidFill>
                  <a:schemeClr val="bg2">
                    <a:lumMod val="60000"/>
                    <a:lumOff val="40000"/>
                  </a:schemeClr>
                </a:solidFill>
              </a:rPr>
              <a:t>Virtualization</a:t>
            </a:r>
          </a:p>
          <a:p>
            <a:r>
              <a:rPr lang="en-US" sz="4400" dirty="0" smtClean="0">
                <a:solidFill>
                  <a:schemeClr val="tx1"/>
                </a:solidFill>
              </a:rPr>
              <a:t>Networking</a:t>
            </a:r>
          </a:p>
          <a:p>
            <a:r>
              <a:rPr lang="en-US" sz="4400" dirty="0" smtClean="0">
                <a:solidFill>
                  <a:schemeClr val="bg2">
                    <a:lumMod val="60000"/>
                    <a:lumOff val="40000"/>
                  </a:schemeClr>
                </a:solidFill>
              </a:rPr>
              <a:t>File Server</a:t>
            </a:r>
            <a:endParaRPr lang="en-US" sz="4400" dirty="0">
              <a:solidFill>
                <a:schemeClr val="bg2">
                  <a:lumMod val="60000"/>
                  <a:lumOff val="40000"/>
                </a:schemeClr>
              </a:solidFill>
            </a:endParaRPr>
          </a:p>
        </p:txBody>
      </p:sp>
    </p:spTree>
    <p:extLst>
      <p:ext uri="{BB962C8B-B14F-4D97-AF65-F5344CB8AC3E}">
        <p14:creationId xmlns:p14="http://schemas.microsoft.com/office/powerpoint/2010/main" val="365736858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37" y="228600"/>
            <a:ext cx="11165020" cy="609398"/>
          </a:xfrm>
        </p:spPr>
        <p:txBody>
          <a:bodyPr/>
          <a:lstStyle/>
          <a:p>
            <a:r>
              <a:rPr lang="en-US" sz="4400" dirty="0" smtClean="0"/>
              <a:t>Networking: Low Latency Programming</a:t>
            </a:r>
            <a:endParaRPr lang="en-US" sz="4400" dirty="0"/>
          </a:p>
        </p:txBody>
      </p:sp>
      <p:sp>
        <p:nvSpPr>
          <p:cNvPr id="3" name="Rectangle 2"/>
          <p:cNvSpPr/>
          <p:nvPr/>
        </p:nvSpPr>
        <p:spPr bwMode="auto">
          <a:xfrm>
            <a:off x="1218883" y="1143000"/>
            <a:ext cx="3250353" cy="558800"/>
          </a:xfrm>
          <a:prstGeom prst="rect">
            <a:avLst/>
          </a:prstGeom>
          <a:gradFill>
            <a:gsLst>
              <a:gs pos="0">
                <a:schemeClr val="accent1"/>
              </a:gs>
              <a:gs pos="80000">
                <a:schemeClr val="accent4">
                  <a:shade val="93000"/>
                  <a:satMod val="130000"/>
                </a:schemeClr>
              </a:gs>
              <a:gs pos="50800">
                <a:srgbClr val="3A5A2F"/>
              </a:gs>
              <a:gs pos="100000">
                <a:schemeClr val="accent1"/>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b="1" dirty="0" smtClean="0">
                <a:solidFill>
                  <a:srgbClr val="FFFFFF"/>
                </a:solidFill>
                <a:effectLst>
                  <a:outerShdw blurRad="38100" dist="38100" dir="2700000" algn="tl">
                    <a:srgbClr val="000000">
                      <a:alpha val="43137"/>
                    </a:srgbClr>
                  </a:outerShdw>
                </a:effectLst>
              </a:rPr>
              <a:t>Winsock User Mode</a:t>
            </a:r>
          </a:p>
        </p:txBody>
      </p:sp>
      <p:sp>
        <p:nvSpPr>
          <p:cNvPr id="5" name="Rectangle 4"/>
          <p:cNvSpPr/>
          <p:nvPr/>
        </p:nvSpPr>
        <p:spPr bwMode="auto">
          <a:xfrm>
            <a:off x="3453501" y="2165350"/>
            <a:ext cx="558654" cy="400050"/>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b="1" dirty="0" smtClean="0">
                <a:solidFill>
                  <a:srgbClr val="FFFFFF"/>
                </a:solidFill>
                <a:effectLst>
                  <a:outerShdw blurRad="38100" dist="38100" dir="2700000" algn="tl">
                    <a:srgbClr val="000000">
                      <a:alpha val="43137"/>
                    </a:srgbClr>
                  </a:outerShdw>
                </a:effectLst>
              </a:rPr>
              <a:t>R</a:t>
            </a:r>
          </a:p>
        </p:txBody>
      </p:sp>
      <p:sp>
        <p:nvSpPr>
          <p:cNvPr id="14" name="Rectangle 13"/>
          <p:cNvSpPr/>
          <p:nvPr/>
        </p:nvSpPr>
        <p:spPr bwMode="auto">
          <a:xfrm>
            <a:off x="2640912" y="2997200"/>
            <a:ext cx="1929897" cy="55880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b="1" dirty="0" smtClean="0">
                <a:solidFill>
                  <a:schemeClr val="bg1"/>
                </a:solidFill>
                <a:effectLst>
                  <a:outerShdw blurRad="38100" dist="38100" dir="2700000" algn="tl">
                    <a:srgbClr val="000000">
                      <a:alpha val="43137"/>
                    </a:srgbClr>
                  </a:outerShdw>
                </a:effectLst>
              </a:rPr>
              <a:t>AFD</a:t>
            </a:r>
          </a:p>
        </p:txBody>
      </p:sp>
      <p:sp>
        <p:nvSpPr>
          <p:cNvPr id="15" name="Rectangle 14"/>
          <p:cNvSpPr/>
          <p:nvPr/>
        </p:nvSpPr>
        <p:spPr bwMode="auto">
          <a:xfrm>
            <a:off x="2640912" y="3695700"/>
            <a:ext cx="1929897" cy="5588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b="1" dirty="0" smtClean="0">
                <a:solidFill>
                  <a:schemeClr val="bg1"/>
                </a:solidFill>
                <a:effectLst>
                  <a:outerShdw blurRad="38100" dist="38100" dir="2700000" algn="tl">
                    <a:srgbClr val="000000">
                      <a:alpha val="43137"/>
                    </a:srgbClr>
                  </a:outerShdw>
                </a:effectLst>
              </a:rPr>
              <a:t>TCP/IP</a:t>
            </a:r>
          </a:p>
        </p:txBody>
      </p:sp>
      <p:sp>
        <p:nvSpPr>
          <p:cNvPr id="16" name="Rectangle 15"/>
          <p:cNvSpPr/>
          <p:nvPr/>
        </p:nvSpPr>
        <p:spPr bwMode="auto">
          <a:xfrm>
            <a:off x="2640912" y="4394200"/>
            <a:ext cx="1929897" cy="558800"/>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b="1" dirty="0" smtClean="0">
                <a:solidFill>
                  <a:schemeClr val="bg1"/>
                </a:solidFill>
                <a:effectLst>
                  <a:outerShdw blurRad="38100" dist="38100" dir="2700000" algn="tl">
                    <a:srgbClr val="000000">
                      <a:alpha val="43137"/>
                    </a:srgbClr>
                  </a:outerShdw>
                </a:effectLst>
              </a:rPr>
              <a:t>NDIS</a:t>
            </a:r>
          </a:p>
        </p:txBody>
      </p:sp>
      <p:sp>
        <p:nvSpPr>
          <p:cNvPr id="33" name="Up Arrow 32"/>
          <p:cNvSpPr/>
          <p:nvPr/>
        </p:nvSpPr>
        <p:spPr bwMode="auto">
          <a:xfrm rot="10800000">
            <a:off x="1117308" y="1752601"/>
            <a:ext cx="711015" cy="2784475"/>
          </a:xfrm>
          <a:prstGeom prst="upArrow">
            <a:avLst/>
          </a:prstGeom>
          <a:solidFill>
            <a:schemeClr val="accent1"/>
          </a:solidFill>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cxnSp>
        <p:nvCxnSpPr>
          <p:cNvPr id="35" name="Straight Connector 34"/>
          <p:cNvCxnSpPr>
            <a:endCxn id="5" idx="1"/>
          </p:cNvCxnSpPr>
          <p:nvPr/>
        </p:nvCxnSpPr>
        <p:spPr>
          <a:xfrm>
            <a:off x="203147" y="2365375"/>
            <a:ext cx="3250353"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03147" y="2362200"/>
            <a:ext cx="1015735" cy="381000"/>
          </a:xfrm>
          <a:prstGeom prst="rect">
            <a:avLst/>
          </a:prstGeom>
          <a:noFill/>
        </p:spPr>
        <p:txBody>
          <a:bodyPr wrap="square" rtlCol="0">
            <a:spAutoFit/>
          </a:bodyPr>
          <a:lstStyle/>
          <a:p>
            <a:r>
              <a:rPr lang="en-US" b="1" dirty="0" smtClean="0"/>
              <a:t>kernel</a:t>
            </a:r>
            <a:endParaRPr lang="en-US" b="1" dirty="0"/>
          </a:p>
        </p:txBody>
      </p:sp>
      <p:sp>
        <p:nvSpPr>
          <p:cNvPr id="37" name="TextBox 36"/>
          <p:cNvSpPr txBox="1"/>
          <p:nvPr/>
        </p:nvSpPr>
        <p:spPr>
          <a:xfrm>
            <a:off x="203147" y="2057400"/>
            <a:ext cx="1015735" cy="381000"/>
          </a:xfrm>
          <a:prstGeom prst="rect">
            <a:avLst/>
          </a:prstGeom>
          <a:noFill/>
        </p:spPr>
        <p:txBody>
          <a:bodyPr wrap="square" rtlCol="0">
            <a:spAutoFit/>
          </a:bodyPr>
          <a:lstStyle/>
          <a:p>
            <a:r>
              <a:rPr lang="en-US" b="1" dirty="0" smtClean="0"/>
              <a:t>user</a:t>
            </a:r>
            <a:endParaRPr lang="en-US" b="1" dirty="0"/>
          </a:p>
        </p:txBody>
      </p:sp>
      <p:sp>
        <p:nvSpPr>
          <p:cNvPr id="51" name="TextBox 50"/>
          <p:cNvSpPr txBox="1"/>
          <p:nvPr/>
        </p:nvSpPr>
        <p:spPr>
          <a:xfrm rot="16200000">
            <a:off x="-965585" y="1574799"/>
            <a:ext cx="4876800" cy="338554"/>
          </a:xfrm>
          <a:prstGeom prst="rect">
            <a:avLst/>
          </a:prstGeom>
          <a:noFill/>
        </p:spPr>
        <p:txBody>
          <a:bodyPr wrap="square" rtlCol="0">
            <a:spAutoFit/>
          </a:bodyPr>
          <a:lstStyle/>
          <a:p>
            <a:r>
              <a:rPr lang="en-US" sz="1600" dirty="0" smtClean="0"/>
              <a:t>User thread receive queue</a:t>
            </a:r>
            <a:endParaRPr lang="en-US" sz="1600" dirty="0"/>
          </a:p>
        </p:txBody>
      </p:sp>
      <p:sp>
        <p:nvSpPr>
          <p:cNvPr id="54" name="Text Placeholder 6"/>
          <p:cNvSpPr txBox="1">
            <a:spLocks/>
          </p:cNvSpPr>
          <p:nvPr/>
        </p:nvSpPr>
        <p:spPr>
          <a:xfrm>
            <a:off x="5881897" y="1176380"/>
            <a:ext cx="6306929" cy="5300621"/>
          </a:xfrm>
          <a:prstGeom prst="rect">
            <a:avLst/>
          </a:prstGeom>
        </p:spPr>
        <p:txBody>
          <a:bodyPr/>
          <a:lstStyle>
            <a:lvl1pPr marL="463550" indent="-463550" algn="l" defTabSz="914363" rtl="0" eaLnBrk="1" latinLnBrk="0" hangingPunct="1">
              <a:lnSpc>
                <a:spcPct val="90000"/>
              </a:lnSpc>
              <a:spcBef>
                <a:spcPct val="20000"/>
              </a:spcBef>
              <a:buSzPct val="120000"/>
              <a:buFontTx/>
              <a:buBlip>
                <a:blip r:embed="rId3"/>
              </a:buBlip>
              <a:defRPr sz="3200" kern="1200">
                <a:solidFill>
                  <a:schemeClr val="tx1"/>
                </a:solidFill>
                <a:latin typeface="Calibri" pitchFamily="34" charset="0"/>
                <a:ea typeface="+mn-ea"/>
                <a:cs typeface="+mn-cs"/>
              </a:defRPr>
            </a:lvl1pPr>
            <a:lvl2pPr marL="833438" indent="-369888" algn="l" defTabSz="914363" rtl="0" eaLnBrk="1" latinLnBrk="0" hangingPunct="1">
              <a:lnSpc>
                <a:spcPct val="90000"/>
              </a:lnSpc>
              <a:spcBef>
                <a:spcPct val="20000"/>
              </a:spcBef>
              <a:buFontTx/>
              <a:buBlip>
                <a:blip r:embed="rId3"/>
              </a:buBlip>
              <a:defRPr sz="2800" kern="1200">
                <a:solidFill>
                  <a:schemeClr val="tx1"/>
                </a:solidFill>
                <a:latin typeface="Calibri" pitchFamily="34" charset="0"/>
                <a:ea typeface="+mn-ea"/>
                <a:cs typeface="+mn-cs"/>
              </a:defRPr>
            </a:lvl2pPr>
            <a:lvl3pPr marL="1168400" indent="-346075" algn="l" defTabSz="914363" rtl="0" eaLnBrk="1" latinLnBrk="0" hangingPunct="1">
              <a:lnSpc>
                <a:spcPct val="90000"/>
              </a:lnSpc>
              <a:spcBef>
                <a:spcPct val="20000"/>
              </a:spcBef>
              <a:buFontTx/>
              <a:buBlip>
                <a:blip r:embed="rId3"/>
              </a:buBlip>
              <a:defRPr sz="2400" kern="1200">
                <a:solidFill>
                  <a:schemeClr val="tx1"/>
                </a:solidFill>
                <a:latin typeface="Calibri" pitchFamily="34" charset="0"/>
                <a:ea typeface="+mn-ea"/>
                <a:cs typeface="+mn-cs"/>
              </a:defRPr>
            </a:lvl3pPr>
            <a:lvl4pPr marL="1516063" indent="-347663" algn="l" defTabSz="914363" rtl="0" eaLnBrk="1" latinLnBrk="0" hangingPunct="1">
              <a:lnSpc>
                <a:spcPct val="90000"/>
              </a:lnSpc>
              <a:spcBef>
                <a:spcPct val="20000"/>
              </a:spcBef>
              <a:buFontTx/>
              <a:buBlip>
                <a:blip r:embed="rId3"/>
              </a:buBlip>
              <a:defRPr sz="2400" kern="1200">
                <a:solidFill>
                  <a:schemeClr val="tx1"/>
                </a:solidFill>
                <a:latin typeface="Calibri" pitchFamily="34" charset="0"/>
                <a:ea typeface="+mn-ea"/>
                <a:cs typeface="+mn-cs"/>
              </a:defRPr>
            </a:lvl4pPr>
            <a:lvl5pPr marL="1852613" indent="-325438" algn="l" defTabSz="914363" rtl="0" eaLnBrk="1" latinLnBrk="0" hangingPunct="1">
              <a:lnSpc>
                <a:spcPct val="90000"/>
              </a:lnSpc>
              <a:spcBef>
                <a:spcPct val="20000"/>
              </a:spcBef>
              <a:buFontTx/>
              <a:buBlip>
                <a:blip r:embed="rId3"/>
              </a:buBlip>
              <a:defRPr sz="2400" kern="1200">
                <a:solidFill>
                  <a:schemeClr val="tx1"/>
                </a:solidFill>
                <a:latin typeface="Calibr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9888" lvl="1" indent="0">
              <a:buNone/>
            </a:pPr>
            <a:r>
              <a:rPr lang="en-US" sz="2400" b="1" dirty="0" smtClean="0">
                <a:solidFill>
                  <a:schemeClr val="accent5"/>
                </a:solidFill>
                <a:latin typeface="+mn-lt"/>
              </a:rPr>
              <a:t>Registered IO (RIO) helps “pin” Application memory which results in:</a:t>
            </a:r>
          </a:p>
          <a:p>
            <a:pPr lvl="1"/>
            <a:endParaRPr lang="en-US" sz="1200" dirty="0" smtClean="0">
              <a:latin typeface="+mn-lt"/>
            </a:endParaRPr>
          </a:p>
          <a:p>
            <a:pPr lvl="1">
              <a:buFont typeface="Arial" pitchFamily="34" charset="0"/>
              <a:buChar char="•"/>
            </a:pPr>
            <a:r>
              <a:rPr lang="en-US" sz="2400" dirty="0" smtClean="0">
                <a:latin typeface="+mn-lt"/>
              </a:rPr>
              <a:t>Access to memory that is “close” to the user thread</a:t>
            </a:r>
          </a:p>
          <a:p>
            <a:pPr lvl="1">
              <a:buFont typeface="Arial" pitchFamily="34" charset="0"/>
              <a:buChar char="•"/>
            </a:pPr>
            <a:r>
              <a:rPr lang="en-US" sz="2400" dirty="0" smtClean="0">
                <a:latin typeface="+mn-lt"/>
              </a:rPr>
              <a:t>Less CPU cycles processing each message</a:t>
            </a:r>
          </a:p>
          <a:p>
            <a:pPr lvl="1">
              <a:buFont typeface="Arial" pitchFamily="34" charset="0"/>
              <a:buChar char="•"/>
            </a:pPr>
            <a:r>
              <a:rPr lang="en-US" sz="2400" dirty="0" smtClean="0">
                <a:latin typeface="+mn-lt"/>
              </a:rPr>
              <a:t>Improved scalability by having dedicated buffers</a:t>
            </a:r>
          </a:p>
          <a:p>
            <a:pPr lvl="1">
              <a:buFont typeface="Arial" pitchFamily="34" charset="0"/>
              <a:buChar char="•"/>
            </a:pPr>
            <a:r>
              <a:rPr lang="en-US" sz="2400" dirty="0" smtClean="0">
                <a:latin typeface="+mn-lt"/>
              </a:rPr>
              <a:t>Predictability with message latency (jitter)</a:t>
            </a:r>
          </a:p>
        </p:txBody>
      </p:sp>
      <p:sp>
        <p:nvSpPr>
          <p:cNvPr id="29" name="Rectangle 28"/>
          <p:cNvSpPr/>
          <p:nvPr/>
        </p:nvSpPr>
        <p:spPr bwMode="auto">
          <a:xfrm>
            <a:off x="4199220" y="2165350"/>
            <a:ext cx="558654" cy="400050"/>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b="1" dirty="0" smtClean="0">
                <a:solidFill>
                  <a:srgbClr val="FFFFFF"/>
                </a:solidFill>
                <a:effectLst>
                  <a:outerShdw blurRad="38100" dist="38100" dir="2700000" algn="tl">
                    <a:srgbClr val="000000">
                      <a:alpha val="43137"/>
                    </a:srgbClr>
                  </a:outerShdw>
                </a:effectLst>
              </a:rPr>
              <a:t>I</a:t>
            </a:r>
          </a:p>
        </p:txBody>
      </p:sp>
      <p:sp>
        <p:nvSpPr>
          <p:cNvPr id="30" name="Rectangle 29"/>
          <p:cNvSpPr/>
          <p:nvPr/>
        </p:nvSpPr>
        <p:spPr bwMode="auto">
          <a:xfrm>
            <a:off x="5046512" y="2165350"/>
            <a:ext cx="558654" cy="400050"/>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b="1" dirty="0">
                <a:solidFill>
                  <a:srgbClr val="FFFFFF"/>
                </a:solidFill>
                <a:effectLst>
                  <a:outerShdw blurRad="38100" dist="38100" dir="2700000" algn="tl">
                    <a:srgbClr val="000000">
                      <a:alpha val="43137"/>
                    </a:srgbClr>
                  </a:outerShdw>
                </a:effectLst>
              </a:rPr>
              <a:t>O</a:t>
            </a:r>
            <a:endParaRPr lang="en-US" sz="2000" b="1" dirty="0" smtClean="0">
              <a:solidFill>
                <a:srgbClr val="FFFFFF"/>
              </a:solidFill>
              <a:effectLst>
                <a:outerShdw blurRad="38100" dist="38100" dir="2700000" algn="tl">
                  <a:srgbClr val="000000">
                    <a:alpha val="43137"/>
                  </a:srgbClr>
                </a:outerShdw>
              </a:effectLst>
            </a:endParaRPr>
          </a:p>
        </p:txBody>
      </p:sp>
      <p:sp>
        <p:nvSpPr>
          <p:cNvPr id="8" name="Left Brace 7"/>
          <p:cNvSpPr/>
          <p:nvPr/>
        </p:nvSpPr>
        <p:spPr>
          <a:xfrm>
            <a:off x="5881897" y="1143000"/>
            <a:ext cx="517237" cy="4114800"/>
          </a:xfrm>
          <a:prstGeom prst="leftBrace">
            <a:avLst>
              <a:gd name="adj1" fmla="val 8333"/>
              <a:gd name="adj2" fmla="val 28476"/>
            </a:avLst>
          </a:prstGeom>
          <a:ln w="254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4102301" y="1918901"/>
            <a:ext cx="937016" cy="307777"/>
          </a:xfrm>
          <a:prstGeom prst="rect">
            <a:avLst/>
          </a:prstGeom>
          <a:noFill/>
        </p:spPr>
        <p:txBody>
          <a:bodyPr wrap="square" rtlCol="0">
            <a:spAutoFit/>
          </a:bodyPr>
          <a:lstStyle/>
          <a:p>
            <a:r>
              <a:rPr lang="en-US" sz="1400" b="1" dirty="0" smtClean="0"/>
              <a:t>buffers</a:t>
            </a:r>
            <a:endParaRPr lang="en-US" sz="1400" b="1" dirty="0"/>
          </a:p>
        </p:txBody>
      </p:sp>
      <p:grpSp>
        <p:nvGrpSpPr>
          <p:cNvPr id="20" name="Group 19"/>
          <p:cNvGrpSpPr/>
          <p:nvPr/>
        </p:nvGrpSpPr>
        <p:grpSpPr>
          <a:xfrm>
            <a:off x="6974006" y="6124575"/>
            <a:ext cx="5214820" cy="683798"/>
            <a:chOff x="6974006" y="6296309"/>
            <a:chExt cx="5214820" cy="512064"/>
          </a:xfrm>
        </p:grpSpPr>
        <p:sp>
          <p:nvSpPr>
            <p:cNvPr id="21" name="Rectangle 20"/>
            <p:cNvSpPr/>
            <p:nvPr/>
          </p:nvSpPr>
          <p:spPr bwMode="auto">
            <a:xfrm>
              <a:off x="7888406" y="6301692"/>
              <a:ext cx="4300420" cy="502920"/>
            </a:xfrm>
            <a:prstGeom prst="rect">
              <a:avLst/>
            </a:prstGeom>
            <a:solidFill>
              <a:srgbClr val="FFFFFF">
                <a:alpha val="10196"/>
              </a:srgbClr>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en-US" sz="1600" b="1" dirty="0" smtClean="0">
                  <a:gradFill>
                    <a:gsLst>
                      <a:gs pos="0">
                        <a:schemeClr val="tx1"/>
                      </a:gs>
                      <a:gs pos="100000">
                        <a:schemeClr val="tx1"/>
                      </a:gs>
                    </a:gsLst>
                    <a:lin ang="5400000" scaled="0"/>
                  </a:gradFill>
                  <a:latin typeface="+mj-lt"/>
                </a:rPr>
                <a:t>Session 593:  </a:t>
              </a:r>
              <a:r>
                <a:rPr lang="en-US" sz="1600" dirty="0">
                  <a:solidFill>
                    <a:srgbClr val="FFFFFF"/>
                  </a:solidFill>
                </a:rPr>
                <a:t>New Techniques to Develop Low Latency Network Apps</a:t>
              </a:r>
            </a:p>
          </p:txBody>
        </p:sp>
        <p:sp>
          <p:nvSpPr>
            <p:cNvPr id="22" name="Rectangle 21"/>
            <p:cNvSpPr/>
            <p:nvPr/>
          </p:nvSpPr>
          <p:spPr bwMode="auto">
            <a:xfrm>
              <a:off x="6974006" y="6296309"/>
              <a:ext cx="914400" cy="512064"/>
            </a:xfrm>
            <a:prstGeom prst="rect">
              <a:avLst/>
            </a:prstGeom>
            <a:solidFill>
              <a:schemeClr val="tx1"/>
            </a:solidFill>
            <a:ln w="31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en-US" sz="1600" b="1" dirty="0" smtClean="0">
                  <a:solidFill>
                    <a:schemeClr val="bg1"/>
                  </a:solidFill>
                  <a:latin typeface="+mj-lt"/>
                </a:rPr>
                <a:t>LEARN </a:t>
              </a:r>
            </a:p>
            <a:p>
              <a:pPr defTabSz="914099" fontAlgn="base">
                <a:spcBef>
                  <a:spcPct val="0"/>
                </a:spcBef>
                <a:spcAft>
                  <a:spcPct val="0"/>
                </a:spcAft>
              </a:pPr>
              <a:r>
                <a:rPr lang="en-US" sz="1600" b="1" dirty="0" smtClean="0">
                  <a:solidFill>
                    <a:schemeClr val="bg1"/>
                  </a:solidFill>
                  <a:latin typeface="+mj-lt"/>
                </a:rPr>
                <a:t>MORE</a:t>
              </a:r>
              <a:endParaRPr lang="en-US" sz="1600" b="1" dirty="0">
                <a:solidFill>
                  <a:schemeClr val="bg1"/>
                </a:solidFill>
                <a:latin typeface="+mj-lt"/>
              </a:endParaRPr>
            </a:p>
          </p:txBody>
        </p:sp>
      </p:grpSp>
    </p:spTree>
    <p:extLst>
      <p:ext uri="{BB962C8B-B14F-4D97-AF65-F5344CB8AC3E}">
        <p14:creationId xmlns:p14="http://schemas.microsoft.com/office/powerpoint/2010/main" val="276955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657362" y="5746018"/>
            <a:ext cx="1443001" cy="553998"/>
          </a:xfrm>
          <a:prstGeom prst="rect">
            <a:avLst/>
          </a:prstGeom>
          <a:noFill/>
        </p:spPr>
        <p:txBody>
          <a:bodyPr wrap="square" lIns="0" tIns="0" rIns="0" bIns="0" rtlCol="0">
            <a:spAutoFit/>
          </a:bodyPr>
          <a:lstStyle/>
          <a:p>
            <a:pPr algn="ctr"/>
            <a:r>
              <a:rPr lang="en-US" b="1" dirty="0"/>
              <a:t>Profile 0 </a:t>
            </a:r>
          </a:p>
          <a:p>
            <a:pPr algn="ctr"/>
            <a:r>
              <a:rPr lang="en-US" b="1" dirty="0"/>
              <a:t>(like WS08 R2</a:t>
            </a:r>
            <a:r>
              <a:rPr lang="en-US" b="1" dirty="0" smtClean="0"/>
              <a:t>)</a:t>
            </a:r>
            <a:endParaRPr lang="en-US" b="1" dirty="0"/>
          </a:p>
        </p:txBody>
      </p:sp>
      <p:sp>
        <p:nvSpPr>
          <p:cNvPr id="9" name="Rectangle 8"/>
          <p:cNvSpPr/>
          <p:nvPr/>
        </p:nvSpPr>
        <p:spPr bwMode="auto">
          <a:xfrm>
            <a:off x="8012767" y="5052151"/>
            <a:ext cx="1575715" cy="62469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grpSp>
        <p:nvGrpSpPr>
          <p:cNvPr id="59" name="Group 69"/>
          <p:cNvGrpSpPr/>
          <p:nvPr/>
        </p:nvGrpSpPr>
        <p:grpSpPr>
          <a:xfrm>
            <a:off x="7683631" y="1676538"/>
            <a:ext cx="3457331" cy="982253"/>
            <a:chOff x="381000" y="839470"/>
            <a:chExt cx="2910840" cy="1195070"/>
          </a:xfrm>
          <a:solidFill>
            <a:schemeClr val="tx1"/>
          </a:solidFill>
        </p:grpSpPr>
        <p:sp>
          <p:nvSpPr>
            <p:cNvPr id="60" name="Rounded Rectangle 59"/>
            <p:cNvSpPr/>
            <p:nvPr/>
          </p:nvSpPr>
          <p:spPr>
            <a:xfrm>
              <a:off x="2644140" y="190500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1" name="Rounded Rectangle 60"/>
            <p:cNvSpPr/>
            <p:nvPr/>
          </p:nvSpPr>
          <p:spPr>
            <a:xfrm>
              <a:off x="1127760" y="190500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2" name="Rounded Rectangle 61"/>
            <p:cNvSpPr/>
            <p:nvPr/>
          </p:nvSpPr>
          <p:spPr>
            <a:xfrm>
              <a:off x="1882140" y="190500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3" name="Rounded Rectangle 62"/>
            <p:cNvSpPr/>
            <p:nvPr/>
          </p:nvSpPr>
          <p:spPr>
            <a:xfrm>
              <a:off x="2644140" y="175260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4" name="Rounded Rectangle 63"/>
            <p:cNvSpPr/>
            <p:nvPr/>
          </p:nvSpPr>
          <p:spPr>
            <a:xfrm>
              <a:off x="1127760" y="175260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5" name="Rounded Rectangle 64"/>
            <p:cNvSpPr/>
            <p:nvPr/>
          </p:nvSpPr>
          <p:spPr>
            <a:xfrm>
              <a:off x="1882140" y="175260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6" name="Rounded Rectangle 65"/>
            <p:cNvSpPr/>
            <p:nvPr/>
          </p:nvSpPr>
          <p:spPr>
            <a:xfrm>
              <a:off x="2644140" y="160020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7" name="Rounded Rectangle 66"/>
            <p:cNvSpPr/>
            <p:nvPr/>
          </p:nvSpPr>
          <p:spPr>
            <a:xfrm>
              <a:off x="1127760" y="160020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8" name="Rounded Rectangle 67"/>
            <p:cNvSpPr/>
            <p:nvPr/>
          </p:nvSpPr>
          <p:spPr>
            <a:xfrm>
              <a:off x="1882140" y="160020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9" name="Rounded Rectangle 68"/>
            <p:cNvSpPr/>
            <p:nvPr/>
          </p:nvSpPr>
          <p:spPr>
            <a:xfrm>
              <a:off x="2644140" y="144780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0" name="Rounded Rectangle 69"/>
            <p:cNvSpPr/>
            <p:nvPr/>
          </p:nvSpPr>
          <p:spPr>
            <a:xfrm>
              <a:off x="1127760" y="144780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1" name="Rounded Rectangle 70"/>
            <p:cNvSpPr/>
            <p:nvPr/>
          </p:nvSpPr>
          <p:spPr>
            <a:xfrm>
              <a:off x="1882140" y="144780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2" name="Rounded Rectangle 71"/>
            <p:cNvSpPr/>
            <p:nvPr/>
          </p:nvSpPr>
          <p:spPr>
            <a:xfrm>
              <a:off x="2644140" y="129667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3" name="Rounded Rectangle 72"/>
            <p:cNvSpPr/>
            <p:nvPr/>
          </p:nvSpPr>
          <p:spPr>
            <a:xfrm>
              <a:off x="1127760" y="129667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4" name="Rounded Rectangle 73"/>
            <p:cNvSpPr/>
            <p:nvPr/>
          </p:nvSpPr>
          <p:spPr>
            <a:xfrm>
              <a:off x="1882140" y="129667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5" name="Rounded Rectangle 74"/>
            <p:cNvSpPr/>
            <p:nvPr/>
          </p:nvSpPr>
          <p:spPr>
            <a:xfrm>
              <a:off x="2644140" y="114427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6" name="Rounded Rectangle 75"/>
            <p:cNvSpPr/>
            <p:nvPr/>
          </p:nvSpPr>
          <p:spPr>
            <a:xfrm>
              <a:off x="1127760" y="114427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7" name="Rounded Rectangle 76"/>
            <p:cNvSpPr/>
            <p:nvPr/>
          </p:nvSpPr>
          <p:spPr>
            <a:xfrm>
              <a:off x="1882140" y="114427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8" name="Rounded Rectangle 77"/>
            <p:cNvSpPr/>
            <p:nvPr/>
          </p:nvSpPr>
          <p:spPr>
            <a:xfrm>
              <a:off x="2644140" y="99187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9" name="Rounded Rectangle 78"/>
            <p:cNvSpPr/>
            <p:nvPr/>
          </p:nvSpPr>
          <p:spPr>
            <a:xfrm>
              <a:off x="1127760" y="99187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0" name="Rounded Rectangle 79"/>
            <p:cNvSpPr/>
            <p:nvPr/>
          </p:nvSpPr>
          <p:spPr>
            <a:xfrm>
              <a:off x="1882140" y="99187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1" name="Rounded Rectangle 80"/>
            <p:cNvSpPr/>
            <p:nvPr/>
          </p:nvSpPr>
          <p:spPr>
            <a:xfrm>
              <a:off x="2644140" y="83947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2" name="Rounded Rectangle 81"/>
            <p:cNvSpPr/>
            <p:nvPr/>
          </p:nvSpPr>
          <p:spPr>
            <a:xfrm>
              <a:off x="1127760" y="83947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3" name="Rounded Rectangle 82"/>
            <p:cNvSpPr/>
            <p:nvPr/>
          </p:nvSpPr>
          <p:spPr>
            <a:xfrm>
              <a:off x="1882140" y="83947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4" name="Rounded Rectangle 83"/>
            <p:cNvSpPr/>
            <p:nvPr/>
          </p:nvSpPr>
          <p:spPr>
            <a:xfrm>
              <a:off x="381000" y="191262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5" name="Rounded Rectangle 84"/>
            <p:cNvSpPr/>
            <p:nvPr/>
          </p:nvSpPr>
          <p:spPr>
            <a:xfrm>
              <a:off x="381000" y="176022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6" name="Rounded Rectangle 85"/>
            <p:cNvSpPr/>
            <p:nvPr/>
          </p:nvSpPr>
          <p:spPr>
            <a:xfrm>
              <a:off x="381000" y="160782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7" name="Rounded Rectangle 86"/>
            <p:cNvSpPr/>
            <p:nvPr/>
          </p:nvSpPr>
          <p:spPr>
            <a:xfrm>
              <a:off x="381000" y="145542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8" name="Rounded Rectangle 87"/>
            <p:cNvSpPr/>
            <p:nvPr/>
          </p:nvSpPr>
          <p:spPr>
            <a:xfrm>
              <a:off x="381000" y="130429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9" name="Rounded Rectangle 88"/>
            <p:cNvSpPr/>
            <p:nvPr/>
          </p:nvSpPr>
          <p:spPr>
            <a:xfrm>
              <a:off x="381000" y="115189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90" name="Rounded Rectangle 89"/>
            <p:cNvSpPr/>
            <p:nvPr/>
          </p:nvSpPr>
          <p:spPr>
            <a:xfrm>
              <a:off x="381000" y="99949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91" name="Rounded Rectangle 90"/>
            <p:cNvSpPr/>
            <p:nvPr/>
          </p:nvSpPr>
          <p:spPr>
            <a:xfrm>
              <a:off x="381000" y="847090"/>
              <a:ext cx="647700" cy="121920"/>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useBgFill="1">
        <p:nvSpPr>
          <p:cNvPr id="488448" name="Rectangle 488447"/>
          <p:cNvSpPr/>
          <p:nvPr/>
        </p:nvSpPr>
        <p:spPr bwMode="auto">
          <a:xfrm>
            <a:off x="7007020" y="1624847"/>
            <a:ext cx="636807" cy="1069209"/>
          </a:xfrm>
          <a:prstGeom prst="rect">
            <a:avLst/>
          </a:prstGeom>
          <a:ln>
            <a:noFill/>
            <a:headEnd type="none" w="med" len="med"/>
            <a:tailEnd type="none" w="med" len="med"/>
          </a:ln>
          <a:effectLst/>
          <a:scene3d>
            <a:camera prst="orthographicFront" fov="0">
              <a:rot lat="0" lon="0" rev="0"/>
            </a:camera>
            <a:lightRig rig="glow" dir="t">
              <a:rot lat="0" lon="0" rev="6360000"/>
            </a:lightRig>
          </a:scene3d>
          <a:sp3d contourW="1000" prstMaterial="fla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cxnSp>
        <p:nvCxnSpPr>
          <p:cNvPr id="154" name="Straight Connector 153"/>
          <p:cNvCxnSpPr>
            <a:stCxn id="142" idx="3"/>
          </p:cNvCxnSpPr>
          <p:nvPr/>
        </p:nvCxnSpPr>
        <p:spPr>
          <a:xfrm flipH="1" flipV="1">
            <a:off x="8012767" y="5676847"/>
            <a:ext cx="3151430" cy="12978"/>
          </a:xfrm>
          <a:prstGeom prst="line">
            <a:avLst/>
          </a:prstGeom>
        </p:spPr>
        <p:style>
          <a:lnRef idx="1">
            <a:schemeClr val="accent1"/>
          </a:lnRef>
          <a:fillRef idx="0">
            <a:schemeClr val="accent1"/>
          </a:fillRef>
          <a:effectRef idx="0">
            <a:schemeClr val="accent1"/>
          </a:effectRef>
          <a:fontRef idx="minor">
            <a:schemeClr val="tx1"/>
          </a:fontRef>
        </p:style>
      </p:cxnSp>
      <p:sp>
        <p:nvSpPr>
          <p:cNvPr id="488450" name="Title 488449"/>
          <p:cNvSpPr>
            <a:spLocks noGrp="1" noChangeArrowheads="1"/>
          </p:cNvSpPr>
          <p:nvPr>
            <p:ph type="title"/>
          </p:nvPr>
        </p:nvSpPr>
        <p:spPr>
          <a:xfrm>
            <a:off x="515937" y="228600"/>
            <a:ext cx="11165020" cy="609398"/>
          </a:xfrm>
        </p:spPr>
        <p:txBody>
          <a:bodyPr>
            <a:noAutofit/>
          </a:bodyPr>
          <a:lstStyle/>
          <a:p>
            <a:r>
              <a:rPr lang="en-US" sz="4400" dirty="0" smtClean="0"/>
              <a:t>Networking: Receive Side Scaling (RSS)</a:t>
            </a:r>
          </a:p>
        </p:txBody>
      </p:sp>
      <p:sp>
        <p:nvSpPr>
          <p:cNvPr id="42" name="Text Placeholder 6"/>
          <p:cNvSpPr txBox="1">
            <a:spLocks/>
          </p:cNvSpPr>
          <p:nvPr/>
        </p:nvSpPr>
        <p:spPr>
          <a:xfrm>
            <a:off x="318536" y="1329024"/>
            <a:ext cx="6871557" cy="5300621"/>
          </a:xfrm>
          <a:prstGeom prst="rect">
            <a:avLst/>
          </a:prstGeom>
        </p:spPr>
        <p:txBody>
          <a:bodyPr/>
          <a:lstStyle>
            <a:lvl1pPr marL="463550" indent="-463550" algn="l" defTabSz="914363" rtl="0" eaLnBrk="1" latinLnBrk="0" hangingPunct="1">
              <a:lnSpc>
                <a:spcPct val="90000"/>
              </a:lnSpc>
              <a:spcBef>
                <a:spcPct val="20000"/>
              </a:spcBef>
              <a:buSzPct val="120000"/>
              <a:buFontTx/>
              <a:buBlip>
                <a:blip r:embed="rId4"/>
              </a:buBlip>
              <a:defRPr sz="3200" kern="1200">
                <a:solidFill>
                  <a:schemeClr val="tx1"/>
                </a:solidFill>
                <a:latin typeface="Calibri" pitchFamily="34" charset="0"/>
                <a:ea typeface="+mn-ea"/>
                <a:cs typeface="+mn-cs"/>
              </a:defRPr>
            </a:lvl1pPr>
            <a:lvl2pPr marL="833438" indent="-369888" algn="l" defTabSz="914363" rtl="0" eaLnBrk="1" latinLnBrk="0" hangingPunct="1">
              <a:lnSpc>
                <a:spcPct val="90000"/>
              </a:lnSpc>
              <a:spcBef>
                <a:spcPct val="20000"/>
              </a:spcBef>
              <a:buFontTx/>
              <a:buBlip>
                <a:blip r:embed="rId4"/>
              </a:buBlip>
              <a:defRPr sz="2800" kern="1200">
                <a:solidFill>
                  <a:schemeClr val="tx1"/>
                </a:solidFill>
                <a:latin typeface="Calibri" pitchFamily="34" charset="0"/>
                <a:ea typeface="+mn-ea"/>
                <a:cs typeface="+mn-cs"/>
              </a:defRPr>
            </a:lvl2pPr>
            <a:lvl3pPr marL="1168400" indent="-346075" algn="l" defTabSz="914363" rtl="0" eaLnBrk="1" latinLnBrk="0" hangingPunct="1">
              <a:lnSpc>
                <a:spcPct val="90000"/>
              </a:lnSpc>
              <a:spcBef>
                <a:spcPct val="20000"/>
              </a:spcBef>
              <a:buFontTx/>
              <a:buBlip>
                <a:blip r:embed="rId4"/>
              </a:buBlip>
              <a:defRPr sz="2400" kern="1200">
                <a:solidFill>
                  <a:schemeClr val="tx1"/>
                </a:solidFill>
                <a:latin typeface="Calibri" pitchFamily="34" charset="0"/>
                <a:ea typeface="+mn-ea"/>
                <a:cs typeface="+mn-cs"/>
              </a:defRPr>
            </a:lvl3pPr>
            <a:lvl4pPr marL="1516063" indent="-347663" algn="l" defTabSz="914363" rtl="0" eaLnBrk="1" latinLnBrk="0" hangingPunct="1">
              <a:lnSpc>
                <a:spcPct val="90000"/>
              </a:lnSpc>
              <a:spcBef>
                <a:spcPct val="20000"/>
              </a:spcBef>
              <a:buFontTx/>
              <a:buBlip>
                <a:blip r:embed="rId4"/>
              </a:buBlip>
              <a:defRPr sz="2400" kern="1200">
                <a:solidFill>
                  <a:schemeClr val="tx1"/>
                </a:solidFill>
                <a:latin typeface="Calibri" pitchFamily="34" charset="0"/>
                <a:ea typeface="+mn-ea"/>
                <a:cs typeface="+mn-cs"/>
              </a:defRPr>
            </a:lvl4pPr>
            <a:lvl5pPr marL="1852613" indent="-325438" algn="l" defTabSz="914363" rtl="0" eaLnBrk="1" latinLnBrk="0" hangingPunct="1">
              <a:lnSpc>
                <a:spcPct val="90000"/>
              </a:lnSpc>
              <a:spcBef>
                <a:spcPct val="20000"/>
              </a:spcBef>
              <a:buFontTx/>
              <a:buBlip>
                <a:blip r:embed="rId4"/>
              </a:buBlip>
              <a:defRPr sz="2400" kern="1200">
                <a:solidFill>
                  <a:schemeClr val="tx1"/>
                </a:solidFill>
                <a:latin typeface="Calibr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Char char="•"/>
            </a:pPr>
            <a:r>
              <a:rPr lang="en-US" sz="2400" dirty="0">
                <a:latin typeface="+mn-lt"/>
              </a:rPr>
              <a:t>New RSS profiles improve scalability on multi-node servers by distributing TCP/UDP receive traffic across </a:t>
            </a:r>
            <a:r>
              <a:rPr lang="en-US" sz="2400" dirty="0" smtClean="0">
                <a:latin typeface="+mn-lt"/>
              </a:rPr>
              <a:t>nodes</a:t>
            </a:r>
          </a:p>
          <a:p>
            <a:pPr>
              <a:buFont typeface="Arial" pitchFamily="34" charset="0"/>
              <a:buChar char="•"/>
            </a:pPr>
            <a:endParaRPr lang="en-US" sz="900" dirty="0">
              <a:latin typeface="+mn-lt"/>
            </a:endParaRPr>
          </a:p>
          <a:p>
            <a:pPr>
              <a:buFont typeface="Arial" pitchFamily="34" charset="0"/>
              <a:buChar char="•"/>
            </a:pPr>
            <a:r>
              <a:rPr lang="en-US" sz="2400" dirty="0">
                <a:latin typeface="+mn-lt"/>
              </a:rPr>
              <a:t>New Power Shell functionality for Administrators to set things like maximum CPU number for RSS and which K-GROUP an RSS NIC sends traffic </a:t>
            </a:r>
            <a:r>
              <a:rPr lang="en-US" sz="2400" dirty="0" smtClean="0">
                <a:latin typeface="+mn-lt"/>
              </a:rPr>
              <a:t>to</a:t>
            </a:r>
          </a:p>
          <a:p>
            <a:pPr>
              <a:buFont typeface="Arial" pitchFamily="34" charset="0"/>
              <a:buChar char="•"/>
            </a:pPr>
            <a:endParaRPr lang="en-US" sz="900" dirty="0">
              <a:latin typeface="+mn-lt"/>
            </a:endParaRPr>
          </a:p>
          <a:p>
            <a:pPr>
              <a:buFont typeface="Arial" pitchFamily="34" charset="0"/>
              <a:buChar char="•"/>
            </a:pPr>
            <a:r>
              <a:rPr lang="en-US" sz="2400" dirty="0">
                <a:latin typeface="+mn-lt"/>
              </a:rPr>
              <a:t>Administrators can also change profiles based on their workload </a:t>
            </a:r>
            <a:r>
              <a:rPr lang="en-US" sz="2400" dirty="0" smtClean="0">
                <a:latin typeface="+mn-lt"/>
              </a:rPr>
              <a:t>characteristics.  Here is how:</a:t>
            </a:r>
            <a:endParaRPr lang="en-US" sz="2400" dirty="0">
              <a:latin typeface="+mn-lt"/>
            </a:endParaRPr>
          </a:p>
        </p:txBody>
      </p:sp>
      <p:sp>
        <p:nvSpPr>
          <p:cNvPr id="34" name="Rounded Rectangle 33"/>
          <p:cNvSpPr/>
          <p:nvPr/>
        </p:nvSpPr>
        <p:spPr>
          <a:xfrm>
            <a:off x="8385727" y="4023118"/>
            <a:ext cx="1909957" cy="472102"/>
          </a:xfrm>
          <a:prstGeom prst="roundRect">
            <a:avLst/>
          </a:prstGeom>
          <a:gradFill>
            <a:gsLst>
              <a:gs pos="0">
                <a:schemeClr val="tx2"/>
              </a:gs>
              <a:gs pos="80000">
                <a:schemeClr val="accent1"/>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dirty="0" smtClean="0">
                <a:solidFill>
                  <a:schemeClr val="bg1"/>
                </a:solidFill>
              </a:rPr>
              <a:t>NIC with 8 RSS queues</a:t>
            </a:r>
            <a:endParaRPr lang="en-US" sz="1600" dirty="0">
              <a:solidFill>
                <a:schemeClr val="bg1"/>
              </a:solidFill>
            </a:endParaRPr>
          </a:p>
        </p:txBody>
      </p:sp>
      <p:sp>
        <p:nvSpPr>
          <p:cNvPr id="35" name="TextBox 34"/>
          <p:cNvSpPr txBox="1"/>
          <p:nvPr/>
        </p:nvSpPr>
        <p:spPr>
          <a:xfrm>
            <a:off x="7560370" y="1329023"/>
            <a:ext cx="827471" cy="338554"/>
          </a:xfrm>
          <a:prstGeom prst="rect">
            <a:avLst/>
          </a:prstGeom>
          <a:noFill/>
        </p:spPr>
        <p:txBody>
          <a:bodyPr wrap="none" rtlCol="0">
            <a:spAutoFit/>
          </a:bodyPr>
          <a:lstStyle/>
          <a:p>
            <a:r>
              <a:rPr lang="en-US" sz="1600" b="1" dirty="0" smtClean="0"/>
              <a:t>Node 0</a:t>
            </a:r>
            <a:endParaRPr lang="en-US" sz="1600" b="1" dirty="0"/>
          </a:p>
        </p:txBody>
      </p:sp>
      <p:sp>
        <p:nvSpPr>
          <p:cNvPr id="43" name="TextBox 42"/>
          <p:cNvSpPr txBox="1"/>
          <p:nvPr/>
        </p:nvSpPr>
        <p:spPr>
          <a:xfrm>
            <a:off x="8472543" y="1329023"/>
            <a:ext cx="827471" cy="338554"/>
          </a:xfrm>
          <a:prstGeom prst="rect">
            <a:avLst/>
          </a:prstGeom>
          <a:noFill/>
        </p:spPr>
        <p:txBody>
          <a:bodyPr wrap="none" rtlCol="0">
            <a:spAutoFit/>
          </a:bodyPr>
          <a:lstStyle/>
          <a:p>
            <a:r>
              <a:rPr lang="en-US" sz="1600" b="1" dirty="0" smtClean="0"/>
              <a:t>Node 1</a:t>
            </a:r>
            <a:endParaRPr lang="en-US" sz="1600" b="1" dirty="0"/>
          </a:p>
        </p:txBody>
      </p:sp>
      <p:sp>
        <p:nvSpPr>
          <p:cNvPr id="44" name="TextBox 43"/>
          <p:cNvSpPr txBox="1"/>
          <p:nvPr/>
        </p:nvSpPr>
        <p:spPr>
          <a:xfrm>
            <a:off x="9340706" y="1329023"/>
            <a:ext cx="827471" cy="338554"/>
          </a:xfrm>
          <a:prstGeom prst="rect">
            <a:avLst/>
          </a:prstGeom>
          <a:noFill/>
        </p:spPr>
        <p:txBody>
          <a:bodyPr wrap="none" rtlCol="0">
            <a:spAutoFit/>
          </a:bodyPr>
          <a:lstStyle/>
          <a:p>
            <a:r>
              <a:rPr lang="en-US" sz="1600" b="1" dirty="0" smtClean="0"/>
              <a:t>Node 2</a:t>
            </a:r>
            <a:endParaRPr lang="en-US" sz="1600" b="1" dirty="0"/>
          </a:p>
        </p:txBody>
      </p:sp>
      <p:sp>
        <p:nvSpPr>
          <p:cNvPr id="45" name="TextBox 44"/>
          <p:cNvSpPr txBox="1"/>
          <p:nvPr/>
        </p:nvSpPr>
        <p:spPr>
          <a:xfrm>
            <a:off x="10260457" y="1329023"/>
            <a:ext cx="827471" cy="338554"/>
          </a:xfrm>
          <a:prstGeom prst="rect">
            <a:avLst/>
          </a:prstGeom>
          <a:noFill/>
        </p:spPr>
        <p:txBody>
          <a:bodyPr wrap="none" rtlCol="0">
            <a:spAutoFit/>
          </a:bodyPr>
          <a:lstStyle/>
          <a:p>
            <a:r>
              <a:rPr lang="en-US" sz="1600" b="1" dirty="0" smtClean="0"/>
              <a:t>Node 3</a:t>
            </a:r>
            <a:endParaRPr lang="en-US" sz="1600" b="1" dirty="0"/>
          </a:p>
        </p:txBody>
      </p:sp>
      <p:sp>
        <p:nvSpPr>
          <p:cNvPr id="49" name="Rectangle 48"/>
          <p:cNvSpPr/>
          <p:nvPr/>
        </p:nvSpPr>
        <p:spPr>
          <a:xfrm>
            <a:off x="8993440" y="3517293"/>
            <a:ext cx="607714" cy="168608"/>
          </a:xfrm>
          <a:prstGeom prst="rect">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Rectangle 49"/>
          <p:cNvSpPr/>
          <p:nvPr/>
        </p:nvSpPr>
        <p:spPr>
          <a:xfrm>
            <a:off x="8993440" y="3742104"/>
            <a:ext cx="607714" cy="168608"/>
          </a:xfrm>
          <a:prstGeom prst="rect">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51" name="Group 100"/>
          <p:cNvGrpSpPr/>
          <p:nvPr/>
        </p:nvGrpSpPr>
        <p:grpSpPr>
          <a:xfrm>
            <a:off x="8059653" y="3180077"/>
            <a:ext cx="2678280" cy="337217"/>
            <a:chOff x="1313206" y="2972594"/>
            <a:chExt cx="2350768" cy="457200"/>
          </a:xfrm>
        </p:grpSpPr>
        <p:cxnSp>
          <p:nvCxnSpPr>
            <p:cNvPr id="53" name="Straight Connector 52"/>
            <p:cNvCxnSpPr/>
            <p:nvPr/>
          </p:nvCxnSpPr>
          <p:spPr>
            <a:xfrm>
              <a:off x="1313206" y="3201988"/>
              <a:ext cx="235076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5400000" flipH="1" flipV="1">
              <a:off x="1199699" y="3086101"/>
              <a:ext cx="228601"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flipH="1" flipV="1">
              <a:off x="1866900" y="3086100"/>
              <a:ext cx="2286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5400000" flipH="1" flipV="1">
              <a:off x="2747578" y="3086101"/>
              <a:ext cx="228601"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5400000" flipH="1" flipV="1">
              <a:off x="3521230" y="3086101"/>
              <a:ext cx="228601"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5400000" flipH="1" flipV="1">
              <a:off x="2247900" y="3314700"/>
              <a:ext cx="2286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6880964" y="1670245"/>
            <a:ext cx="753798" cy="1012582"/>
            <a:chOff x="5305368" y="3892629"/>
            <a:chExt cx="565496" cy="1012582"/>
          </a:xfrm>
        </p:grpSpPr>
        <p:sp>
          <p:nvSpPr>
            <p:cNvPr id="92" name="Right Brace 91"/>
            <p:cNvSpPr/>
            <p:nvPr/>
          </p:nvSpPr>
          <p:spPr>
            <a:xfrm rot="10800000">
              <a:off x="5638800" y="3892629"/>
              <a:ext cx="232064" cy="1012582"/>
            </a:xfrm>
            <a:prstGeom prst="rightBrace">
              <a:avLst>
                <a:gd name="adj1" fmla="val 8333"/>
                <a:gd name="adj2" fmla="val 5085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TextBox 92"/>
            <p:cNvSpPr txBox="1"/>
            <p:nvPr/>
          </p:nvSpPr>
          <p:spPr>
            <a:xfrm>
              <a:off x="5305368" y="4059396"/>
              <a:ext cx="323250" cy="717504"/>
            </a:xfrm>
            <a:prstGeom prst="rect">
              <a:avLst/>
            </a:prstGeom>
            <a:noFill/>
          </p:spPr>
          <p:txBody>
            <a:bodyPr vert="vert270" wrap="none" rtlCol="0">
              <a:spAutoFit/>
            </a:bodyPr>
            <a:lstStyle/>
            <a:p>
              <a:r>
                <a:rPr lang="en-US" sz="1600" b="1" dirty="0" smtClean="0"/>
                <a:t>queues</a:t>
              </a:r>
              <a:endParaRPr lang="en-US" sz="1600" b="1" dirty="0"/>
            </a:p>
          </p:txBody>
        </p:sp>
      </p:grpSp>
      <p:grpSp>
        <p:nvGrpSpPr>
          <p:cNvPr id="20" name="Group 19"/>
          <p:cNvGrpSpPr/>
          <p:nvPr/>
        </p:nvGrpSpPr>
        <p:grpSpPr>
          <a:xfrm>
            <a:off x="7689006" y="1696575"/>
            <a:ext cx="769301" cy="975990"/>
            <a:chOff x="6038807" y="4166287"/>
            <a:chExt cx="577126" cy="975990"/>
          </a:xfrm>
          <a:solidFill>
            <a:srgbClr val="00B050"/>
          </a:solidFill>
        </p:grpSpPr>
        <p:sp>
          <p:nvSpPr>
            <p:cNvPr id="97" name="Rounded Rectangle 96"/>
            <p:cNvSpPr/>
            <p:nvPr/>
          </p:nvSpPr>
          <p:spPr>
            <a:xfrm>
              <a:off x="6038807" y="5042068"/>
              <a:ext cx="577126" cy="100209"/>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98" name="Rounded Rectangle 97"/>
            <p:cNvSpPr/>
            <p:nvPr/>
          </p:nvSpPr>
          <p:spPr>
            <a:xfrm>
              <a:off x="6038807" y="4916808"/>
              <a:ext cx="577126" cy="100209"/>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99" name="Rounded Rectangle 98"/>
            <p:cNvSpPr/>
            <p:nvPr/>
          </p:nvSpPr>
          <p:spPr>
            <a:xfrm>
              <a:off x="6038807" y="4791547"/>
              <a:ext cx="577126" cy="100209"/>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0" name="Rounded Rectangle 99"/>
            <p:cNvSpPr/>
            <p:nvPr/>
          </p:nvSpPr>
          <p:spPr>
            <a:xfrm>
              <a:off x="6038807" y="4666286"/>
              <a:ext cx="577126" cy="100209"/>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1" name="Rounded Rectangle 100"/>
            <p:cNvSpPr/>
            <p:nvPr/>
          </p:nvSpPr>
          <p:spPr>
            <a:xfrm>
              <a:off x="6038807" y="4542069"/>
              <a:ext cx="577126" cy="100209"/>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2" name="Rounded Rectangle 101"/>
            <p:cNvSpPr/>
            <p:nvPr/>
          </p:nvSpPr>
          <p:spPr>
            <a:xfrm>
              <a:off x="6038807" y="4416809"/>
              <a:ext cx="577126" cy="100209"/>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3" name="Rounded Rectangle 102"/>
            <p:cNvSpPr/>
            <p:nvPr/>
          </p:nvSpPr>
          <p:spPr>
            <a:xfrm>
              <a:off x="6038807" y="4291548"/>
              <a:ext cx="577126" cy="100209"/>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4" name="Rounded Rectangle 103"/>
            <p:cNvSpPr/>
            <p:nvPr/>
          </p:nvSpPr>
          <p:spPr>
            <a:xfrm>
              <a:off x="6038807" y="4166287"/>
              <a:ext cx="577126" cy="100209"/>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06" name="Group 105"/>
          <p:cNvGrpSpPr/>
          <p:nvPr/>
        </p:nvGrpSpPr>
        <p:grpSpPr>
          <a:xfrm>
            <a:off x="7691037" y="1690283"/>
            <a:ext cx="769301" cy="975990"/>
            <a:chOff x="6038807" y="4166287"/>
            <a:chExt cx="577126" cy="975990"/>
          </a:xfrm>
          <a:solidFill>
            <a:schemeClr val="tx1"/>
          </a:solidFill>
        </p:grpSpPr>
        <p:sp>
          <p:nvSpPr>
            <p:cNvPr id="107" name="Rounded Rectangle 106"/>
            <p:cNvSpPr/>
            <p:nvPr/>
          </p:nvSpPr>
          <p:spPr>
            <a:xfrm>
              <a:off x="6038807" y="5042068"/>
              <a:ext cx="577126" cy="100209"/>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8" name="Rounded Rectangle 107"/>
            <p:cNvSpPr/>
            <p:nvPr/>
          </p:nvSpPr>
          <p:spPr>
            <a:xfrm>
              <a:off x="6038807" y="4916808"/>
              <a:ext cx="577126" cy="100209"/>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9" name="Rounded Rectangle 108"/>
            <p:cNvSpPr/>
            <p:nvPr/>
          </p:nvSpPr>
          <p:spPr>
            <a:xfrm>
              <a:off x="6038807" y="4791547"/>
              <a:ext cx="577126" cy="100209"/>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0" name="Rounded Rectangle 109"/>
            <p:cNvSpPr/>
            <p:nvPr/>
          </p:nvSpPr>
          <p:spPr>
            <a:xfrm>
              <a:off x="6038807" y="4666286"/>
              <a:ext cx="577126" cy="100209"/>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1" name="Rounded Rectangle 110"/>
            <p:cNvSpPr/>
            <p:nvPr/>
          </p:nvSpPr>
          <p:spPr>
            <a:xfrm>
              <a:off x="6038807" y="4542069"/>
              <a:ext cx="577126" cy="100209"/>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2" name="Rounded Rectangle 111"/>
            <p:cNvSpPr/>
            <p:nvPr/>
          </p:nvSpPr>
          <p:spPr>
            <a:xfrm>
              <a:off x="6038807" y="4416809"/>
              <a:ext cx="577126" cy="100209"/>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3" name="Rounded Rectangle 112"/>
            <p:cNvSpPr/>
            <p:nvPr/>
          </p:nvSpPr>
          <p:spPr>
            <a:xfrm>
              <a:off x="6038807" y="4291548"/>
              <a:ext cx="577126" cy="100209"/>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4" name="Rounded Rectangle 113"/>
            <p:cNvSpPr/>
            <p:nvPr/>
          </p:nvSpPr>
          <p:spPr>
            <a:xfrm>
              <a:off x="6038807" y="4166287"/>
              <a:ext cx="577126" cy="100209"/>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24" name="Group 23"/>
          <p:cNvGrpSpPr/>
          <p:nvPr/>
        </p:nvGrpSpPr>
        <p:grpSpPr>
          <a:xfrm>
            <a:off x="7702595" y="1684049"/>
            <a:ext cx="769301" cy="225470"/>
            <a:chOff x="8055355" y="4039317"/>
            <a:chExt cx="577126" cy="225470"/>
          </a:xfrm>
          <a:solidFill>
            <a:schemeClr val="accent5"/>
          </a:solidFill>
        </p:grpSpPr>
        <p:sp>
          <p:nvSpPr>
            <p:cNvPr id="115" name="Rounded Rectangle 114"/>
            <p:cNvSpPr/>
            <p:nvPr/>
          </p:nvSpPr>
          <p:spPr>
            <a:xfrm>
              <a:off x="8055355" y="4164578"/>
              <a:ext cx="577126" cy="100209"/>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6" name="Rounded Rectangle 115"/>
            <p:cNvSpPr/>
            <p:nvPr/>
          </p:nvSpPr>
          <p:spPr>
            <a:xfrm>
              <a:off x="8055355" y="4039317"/>
              <a:ext cx="577126" cy="100209"/>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17" name="Group 116"/>
          <p:cNvGrpSpPr/>
          <p:nvPr/>
        </p:nvGrpSpPr>
        <p:grpSpPr>
          <a:xfrm>
            <a:off x="8571405" y="1675611"/>
            <a:ext cx="769301" cy="225470"/>
            <a:chOff x="8055355" y="4039317"/>
            <a:chExt cx="577126" cy="225470"/>
          </a:xfrm>
          <a:solidFill>
            <a:schemeClr val="accent5"/>
          </a:solidFill>
        </p:grpSpPr>
        <p:sp>
          <p:nvSpPr>
            <p:cNvPr id="118" name="Rounded Rectangle 117"/>
            <p:cNvSpPr/>
            <p:nvPr/>
          </p:nvSpPr>
          <p:spPr>
            <a:xfrm>
              <a:off x="8055355" y="4164578"/>
              <a:ext cx="577126" cy="100209"/>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9" name="Rounded Rectangle 118"/>
            <p:cNvSpPr/>
            <p:nvPr/>
          </p:nvSpPr>
          <p:spPr>
            <a:xfrm>
              <a:off x="8055355" y="4039317"/>
              <a:ext cx="577126" cy="100209"/>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20" name="Group 119"/>
          <p:cNvGrpSpPr/>
          <p:nvPr/>
        </p:nvGrpSpPr>
        <p:grpSpPr>
          <a:xfrm>
            <a:off x="9471975" y="1675611"/>
            <a:ext cx="769301" cy="225470"/>
            <a:chOff x="8055355" y="4039317"/>
            <a:chExt cx="577126" cy="225470"/>
          </a:xfrm>
          <a:solidFill>
            <a:schemeClr val="accent5"/>
          </a:solidFill>
        </p:grpSpPr>
        <p:sp>
          <p:nvSpPr>
            <p:cNvPr id="121" name="Rounded Rectangle 120"/>
            <p:cNvSpPr/>
            <p:nvPr/>
          </p:nvSpPr>
          <p:spPr>
            <a:xfrm>
              <a:off x="8055355" y="4164578"/>
              <a:ext cx="577126" cy="100209"/>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2" name="Rounded Rectangle 121"/>
            <p:cNvSpPr/>
            <p:nvPr/>
          </p:nvSpPr>
          <p:spPr>
            <a:xfrm>
              <a:off x="8055355" y="4039317"/>
              <a:ext cx="577126" cy="100209"/>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23" name="Group 122"/>
          <p:cNvGrpSpPr/>
          <p:nvPr/>
        </p:nvGrpSpPr>
        <p:grpSpPr>
          <a:xfrm>
            <a:off x="10371660" y="1676538"/>
            <a:ext cx="769301" cy="225470"/>
            <a:chOff x="8055355" y="4039317"/>
            <a:chExt cx="577126" cy="225470"/>
          </a:xfrm>
          <a:solidFill>
            <a:schemeClr val="accent5"/>
          </a:solidFill>
        </p:grpSpPr>
        <p:sp>
          <p:nvSpPr>
            <p:cNvPr id="124" name="Rounded Rectangle 123"/>
            <p:cNvSpPr/>
            <p:nvPr/>
          </p:nvSpPr>
          <p:spPr>
            <a:xfrm>
              <a:off x="8055355" y="4164578"/>
              <a:ext cx="577126" cy="100209"/>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5" name="Rounded Rectangle 124"/>
            <p:cNvSpPr/>
            <p:nvPr/>
          </p:nvSpPr>
          <p:spPr>
            <a:xfrm>
              <a:off x="8055355" y="4039317"/>
              <a:ext cx="577126" cy="100209"/>
            </a:xfrm>
            <a:prstGeom prst="round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25" name="Group 24"/>
          <p:cNvGrpSpPr/>
          <p:nvPr/>
        </p:nvGrpSpPr>
        <p:grpSpPr>
          <a:xfrm>
            <a:off x="9541211" y="2745570"/>
            <a:ext cx="620077" cy="419388"/>
            <a:chOff x="7266049" y="4914864"/>
            <a:chExt cx="465179" cy="419388"/>
          </a:xfrm>
          <a:solidFill>
            <a:schemeClr val="tx1"/>
          </a:solidFill>
        </p:grpSpPr>
        <p:sp>
          <p:nvSpPr>
            <p:cNvPr id="47" name="Rectangle 46"/>
            <p:cNvSpPr/>
            <p:nvPr/>
          </p:nvSpPr>
          <p:spPr>
            <a:xfrm>
              <a:off x="7275324" y="5165644"/>
              <a:ext cx="455904" cy="168608"/>
            </a:xfrm>
            <a:prstGeom prst="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2</a:t>
              </a:r>
              <a:endParaRPr lang="en-US" sz="1600" b="1" dirty="0">
                <a:solidFill>
                  <a:schemeClr val="bg1"/>
                </a:solidFill>
              </a:endParaRPr>
            </a:p>
          </p:txBody>
        </p:sp>
        <p:sp>
          <p:nvSpPr>
            <p:cNvPr id="129" name="Rectangle 128"/>
            <p:cNvSpPr/>
            <p:nvPr/>
          </p:nvSpPr>
          <p:spPr>
            <a:xfrm>
              <a:off x="7266049" y="4914864"/>
              <a:ext cx="455904" cy="168608"/>
            </a:xfrm>
            <a:prstGeom prst="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2</a:t>
              </a:r>
              <a:endParaRPr lang="en-US" sz="1600" b="1" dirty="0">
                <a:solidFill>
                  <a:schemeClr val="bg1"/>
                </a:solidFill>
              </a:endParaRPr>
            </a:p>
          </p:txBody>
        </p:sp>
      </p:grpSp>
      <p:grpSp>
        <p:nvGrpSpPr>
          <p:cNvPr id="26" name="Group 25"/>
          <p:cNvGrpSpPr/>
          <p:nvPr/>
        </p:nvGrpSpPr>
        <p:grpSpPr>
          <a:xfrm>
            <a:off x="10434075" y="2765174"/>
            <a:ext cx="607714" cy="414902"/>
            <a:chOff x="7949778" y="4919350"/>
            <a:chExt cx="455904" cy="414902"/>
          </a:xfrm>
          <a:solidFill>
            <a:schemeClr val="tx1"/>
          </a:solidFill>
        </p:grpSpPr>
        <p:sp>
          <p:nvSpPr>
            <p:cNvPr id="52" name="Rectangle 51"/>
            <p:cNvSpPr/>
            <p:nvPr/>
          </p:nvSpPr>
          <p:spPr>
            <a:xfrm>
              <a:off x="7949778" y="5165644"/>
              <a:ext cx="455904" cy="168608"/>
            </a:xfrm>
            <a:prstGeom prst="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3</a:t>
              </a:r>
              <a:endParaRPr lang="en-US" sz="1600" b="1" dirty="0">
                <a:solidFill>
                  <a:schemeClr val="bg1"/>
                </a:solidFill>
              </a:endParaRPr>
            </a:p>
          </p:txBody>
        </p:sp>
        <p:sp>
          <p:nvSpPr>
            <p:cNvPr id="130" name="Rectangle 129"/>
            <p:cNvSpPr/>
            <p:nvPr/>
          </p:nvSpPr>
          <p:spPr>
            <a:xfrm>
              <a:off x="7949778" y="4919350"/>
              <a:ext cx="455904" cy="168608"/>
            </a:xfrm>
            <a:prstGeom prst="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3</a:t>
              </a:r>
              <a:endParaRPr lang="en-US" sz="1600" b="1" dirty="0">
                <a:solidFill>
                  <a:schemeClr val="bg1"/>
                </a:solidFill>
              </a:endParaRPr>
            </a:p>
          </p:txBody>
        </p:sp>
      </p:grpSp>
      <p:grpSp>
        <p:nvGrpSpPr>
          <p:cNvPr id="131" name="Group 130"/>
          <p:cNvGrpSpPr/>
          <p:nvPr/>
        </p:nvGrpSpPr>
        <p:grpSpPr>
          <a:xfrm>
            <a:off x="8606140" y="2745570"/>
            <a:ext cx="620077" cy="419388"/>
            <a:chOff x="7266049" y="4914864"/>
            <a:chExt cx="465179" cy="419388"/>
          </a:xfrm>
          <a:solidFill>
            <a:schemeClr val="tx1"/>
          </a:solidFill>
        </p:grpSpPr>
        <p:sp>
          <p:nvSpPr>
            <p:cNvPr id="132" name="Rectangle 131"/>
            <p:cNvSpPr/>
            <p:nvPr/>
          </p:nvSpPr>
          <p:spPr>
            <a:xfrm>
              <a:off x="7275324" y="5165644"/>
              <a:ext cx="455904" cy="168608"/>
            </a:xfrm>
            <a:prstGeom prst="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1</a:t>
              </a:r>
              <a:endParaRPr lang="en-US" sz="1600" b="1" dirty="0">
                <a:solidFill>
                  <a:schemeClr val="bg1"/>
                </a:solidFill>
              </a:endParaRPr>
            </a:p>
          </p:txBody>
        </p:sp>
        <p:sp>
          <p:nvSpPr>
            <p:cNvPr id="133" name="Rectangle 132"/>
            <p:cNvSpPr/>
            <p:nvPr/>
          </p:nvSpPr>
          <p:spPr>
            <a:xfrm>
              <a:off x="7266049" y="4914864"/>
              <a:ext cx="455904" cy="168608"/>
            </a:xfrm>
            <a:prstGeom prst="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1</a:t>
              </a:r>
              <a:endParaRPr lang="en-US" sz="1600" b="1" dirty="0">
                <a:solidFill>
                  <a:schemeClr val="bg1"/>
                </a:solidFill>
              </a:endParaRPr>
            </a:p>
          </p:txBody>
        </p:sp>
      </p:grpSp>
      <p:grpSp>
        <p:nvGrpSpPr>
          <p:cNvPr id="134" name="Group 133"/>
          <p:cNvGrpSpPr/>
          <p:nvPr/>
        </p:nvGrpSpPr>
        <p:grpSpPr>
          <a:xfrm>
            <a:off x="7771831" y="2736786"/>
            <a:ext cx="620077" cy="419388"/>
            <a:chOff x="7266049" y="4914864"/>
            <a:chExt cx="465179" cy="419388"/>
          </a:xfrm>
          <a:solidFill>
            <a:schemeClr val="tx1"/>
          </a:solidFill>
        </p:grpSpPr>
        <p:sp>
          <p:nvSpPr>
            <p:cNvPr id="135" name="Rectangle 134"/>
            <p:cNvSpPr/>
            <p:nvPr/>
          </p:nvSpPr>
          <p:spPr>
            <a:xfrm>
              <a:off x="7275324" y="5165644"/>
              <a:ext cx="455904" cy="168608"/>
            </a:xfrm>
            <a:prstGeom prst="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0</a:t>
              </a:r>
              <a:endParaRPr lang="en-US" sz="1600" b="1" dirty="0">
                <a:solidFill>
                  <a:schemeClr val="bg1"/>
                </a:solidFill>
              </a:endParaRPr>
            </a:p>
          </p:txBody>
        </p:sp>
        <p:sp>
          <p:nvSpPr>
            <p:cNvPr id="136" name="Rectangle 135"/>
            <p:cNvSpPr/>
            <p:nvPr/>
          </p:nvSpPr>
          <p:spPr>
            <a:xfrm>
              <a:off x="7266049" y="4914864"/>
              <a:ext cx="455904" cy="168608"/>
            </a:xfrm>
            <a:prstGeom prst="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0</a:t>
              </a:r>
            </a:p>
          </p:txBody>
        </p:sp>
      </p:grpSp>
      <p:sp>
        <p:nvSpPr>
          <p:cNvPr id="143" name="TextBox 142"/>
          <p:cNvSpPr txBox="1"/>
          <p:nvPr/>
        </p:nvSpPr>
        <p:spPr>
          <a:xfrm>
            <a:off x="9857431" y="4639520"/>
            <a:ext cx="1511072" cy="369332"/>
          </a:xfrm>
          <a:prstGeom prst="rect">
            <a:avLst/>
          </a:prstGeom>
          <a:noFill/>
        </p:spPr>
        <p:txBody>
          <a:bodyPr wrap="square" rtlCol="0">
            <a:spAutoFit/>
          </a:bodyPr>
          <a:lstStyle/>
          <a:p>
            <a:r>
              <a:rPr lang="en-US" b="1" dirty="0" smtClean="0"/>
              <a:t>Dynamic</a:t>
            </a:r>
            <a:endParaRPr lang="en-US" b="1" dirty="0"/>
          </a:p>
        </p:txBody>
      </p:sp>
      <p:sp>
        <p:nvSpPr>
          <p:cNvPr id="144" name="TextBox 143"/>
          <p:cNvSpPr txBox="1"/>
          <p:nvPr/>
        </p:nvSpPr>
        <p:spPr>
          <a:xfrm>
            <a:off x="8326698" y="4649890"/>
            <a:ext cx="1039858" cy="369332"/>
          </a:xfrm>
          <a:prstGeom prst="rect">
            <a:avLst/>
          </a:prstGeom>
          <a:noFill/>
        </p:spPr>
        <p:txBody>
          <a:bodyPr wrap="square" rtlCol="0">
            <a:spAutoFit/>
          </a:bodyPr>
          <a:lstStyle/>
          <a:p>
            <a:r>
              <a:rPr lang="en-US" b="1" dirty="0" smtClean="0"/>
              <a:t>Static</a:t>
            </a:r>
            <a:endParaRPr lang="en-US" b="1" dirty="0"/>
          </a:p>
        </p:txBody>
      </p:sp>
      <p:grpSp>
        <p:nvGrpSpPr>
          <p:cNvPr id="7" name="Group 6"/>
          <p:cNvGrpSpPr/>
          <p:nvPr/>
        </p:nvGrpSpPr>
        <p:grpSpPr>
          <a:xfrm>
            <a:off x="6988061" y="5052151"/>
            <a:ext cx="1170264" cy="1294032"/>
            <a:chOff x="6988061" y="4649569"/>
            <a:chExt cx="1170264" cy="1294032"/>
          </a:xfrm>
        </p:grpSpPr>
        <p:sp>
          <p:nvSpPr>
            <p:cNvPr id="145" name="TextBox 144"/>
            <p:cNvSpPr txBox="1"/>
            <p:nvPr/>
          </p:nvSpPr>
          <p:spPr>
            <a:xfrm>
              <a:off x="6988061" y="4649569"/>
              <a:ext cx="1085595" cy="646331"/>
            </a:xfrm>
            <a:prstGeom prst="rect">
              <a:avLst/>
            </a:prstGeom>
            <a:noFill/>
          </p:spPr>
          <p:txBody>
            <a:bodyPr wrap="square" rtlCol="0">
              <a:spAutoFit/>
            </a:bodyPr>
            <a:lstStyle/>
            <a:p>
              <a:r>
                <a:rPr lang="en-US" b="1" dirty="0" smtClean="0"/>
                <a:t>NUMA aware</a:t>
              </a:r>
              <a:endParaRPr lang="en-US" b="1" dirty="0"/>
            </a:p>
          </p:txBody>
        </p:sp>
        <p:sp>
          <p:nvSpPr>
            <p:cNvPr id="146" name="TextBox 145"/>
            <p:cNvSpPr txBox="1"/>
            <p:nvPr/>
          </p:nvSpPr>
          <p:spPr>
            <a:xfrm>
              <a:off x="7007020" y="5297270"/>
              <a:ext cx="1151305" cy="646331"/>
            </a:xfrm>
            <a:prstGeom prst="rect">
              <a:avLst/>
            </a:prstGeom>
            <a:noFill/>
          </p:spPr>
          <p:txBody>
            <a:bodyPr wrap="square" rtlCol="0">
              <a:spAutoFit/>
            </a:bodyPr>
            <a:lstStyle/>
            <a:p>
              <a:r>
                <a:rPr lang="en-US" b="1" dirty="0" smtClean="0"/>
                <a:t>Non</a:t>
              </a:r>
            </a:p>
            <a:p>
              <a:r>
                <a:rPr lang="en-US" b="1" dirty="0" smtClean="0"/>
                <a:t>NUMA</a:t>
              </a:r>
              <a:endParaRPr lang="en-US" b="1" dirty="0"/>
            </a:p>
          </p:txBody>
        </p:sp>
      </p:grpSp>
      <p:cxnSp>
        <p:nvCxnSpPr>
          <p:cNvPr id="147" name="Straight Connector 146"/>
          <p:cNvCxnSpPr>
            <a:stCxn id="142" idx="0"/>
            <a:endCxn id="142" idx="2"/>
          </p:cNvCxnSpPr>
          <p:nvPr/>
        </p:nvCxnSpPr>
        <p:spPr>
          <a:xfrm>
            <a:off x="9588482" y="5042125"/>
            <a:ext cx="0" cy="1295401"/>
          </a:xfrm>
          <a:prstGeom prst="line">
            <a:avLst/>
          </a:prstGeom>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836862" y="4828644"/>
            <a:ext cx="5789692" cy="1533536"/>
            <a:chOff x="859468" y="4410065"/>
            <a:chExt cx="5789692" cy="1533536"/>
          </a:xfrm>
        </p:grpSpPr>
        <p:sp>
          <p:nvSpPr>
            <p:cNvPr id="488454" name="Rounded Rectangle 488453"/>
            <p:cNvSpPr/>
            <p:nvPr/>
          </p:nvSpPr>
          <p:spPr bwMode="auto">
            <a:xfrm>
              <a:off x="859468" y="4410065"/>
              <a:ext cx="5789692" cy="1533536"/>
            </a:xfrm>
            <a:prstGeom prst="roundRect">
              <a:avLst/>
            </a:prstGeom>
            <a:solidFill>
              <a:schemeClr val="tx1"/>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488455" name="TextBox 488454"/>
            <p:cNvSpPr txBox="1"/>
            <p:nvPr/>
          </p:nvSpPr>
          <p:spPr>
            <a:xfrm>
              <a:off x="1062616" y="4488359"/>
              <a:ext cx="5338184" cy="1323439"/>
            </a:xfrm>
            <a:prstGeom prst="rect">
              <a:avLst/>
            </a:prstGeom>
            <a:solidFill>
              <a:schemeClr val="tx1"/>
            </a:solidFill>
          </p:spPr>
          <p:txBody>
            <a:bodyPr wrap="square" rtlCol="0">
              <a:spAutoFit/>
            </a:bodyPr>
            <a:lstStyle/>
            <a:p>
              <a:r>
                <a:rPr lang="en-US" sz="1600" dirty="0">
                  <a:gradFill>
                    <a:gsLst>
                      <a:gs pos="0">
                        <a:schemeClr val="bg1"/>
                      </a:gs>
                      <a:gs pos="86000">
                        <a:schemeClr val="bg1"/>
                      </a:gs>
                    </a:gsLst>
                    <a:lin ang="5400000" scaled="0"/>
                  </a:gradFill>
                  <a:latin typeface="Consolas" pitchFamily="49" charset="0"/>
                  <a:cs typeface="Consolas" pitchFamily="49" charset="0"/>
                </a:rPr>
                <a:t>PS C:\cim&gt; Set-</a:t>
              </a:r>
              <a:r>
                <a:rPr lang="en-US" sz="1600" dirty="0" err="1">
                  <a:gradFill>
                    <a:gsLst>
                      <a:gs pos="0">
                        <a:schemeClr val="bg1"/>
                      </a:gs>
                      <a:gs pos="86000">
                        <a:schemeClr val="bg1"/>
                      </a:gs>
                    </a:gsLst>
                    <a:lin ang="5400000" scaled="0"/>
                  </a:gradFill>
                  <a:latin typeface="Consolas" pitchFamily="49" charset="0"/>
                  <a:cs typeface="Consolas" pitchFamily="49" charset="0"/>
                </a:rPr>
                <a:t>NetAdapterRss</a:t>
              </a:r>
              <a:r>
                <a:rPr lang="en-US" sz="1600" dirty="0">
                  <a:gradFill>
                    <a:gsLst>
                      <a:gs pos="0">
                        <a:schemeClr val="bg1"/>
                      </a:gs>
                      <a:gs pos="86000">
                        <a:schemeClr val="bg1"/>
                      </a:gs>
                    </a:gsLst>
                    <a:lin ang="5400000" scaled="0"/>
                  </a:gradFill>
                  <a:latin typeface="Consolas" pitchFamily="49" charset="0"/>
                  <a:cs typeface="Consolas" pitchFamily="49" charset="0"/>
                </a:rPr>
                <a:t> -?</a:t>
              </a:r>
            </a:p>
            <a:p>
              <a:r>
                <a:rPr lang="en-US" sz="1600" dirty="0">
                  <a:gradFill>
                    <a:gsLst>
                      <a:gs pos="0">
                        <a:schemeClr val="bg1"/>
                      </a:gs>
                      <a:gs pos="86000">
                        <a:schemeClr val="bg1"/>
                      </a:gs>
                    </a:gsLst>
                    <a:lin ang="5400000" scaled="0"/>
                  </a:gradFill>
                  <a:latin typeface="Consolas" pitchFamily="49" charset="0"/>
                  <a:cs typeface="Consolas" pitchFamily="49" charset="0"/>
                </a:rPr>
                <a:t> </a:t>
              </a:r>
            </a:p>
            <a:p>
              <a:r>
                <a:rPr lang="en-US" sz="1600" dirty="0">
                  <a:gradFill>
                    <a:gsLst>
                      <a:gs pos="0">
                        <a:schemeClr val="bg1"/>
                      </a:gs>
                      <a:gs pos="86000">
                        <a:schemeClr val="bg1"/>
                      </a:gs>
                    </a:gsLst>
                    <a:lin ang="5400000" scaled="0"/>
                  </a:gradFill>
                  <a:latin typeface="Consolas" pitchFamily="49" charset="0"/>
                  <a:cs typeface="Consolas" pitchFamily="49" charset="0"/>
                </a:rPr>
                <a:t>PS C:\cim&gt; Set-</a:t>
              </a:r>
              <a:r>
                <a:rPr lang="en-US" sz="1600" dirty="0" err="1">
                  <a:gradFill>
                    <a:gsLst>
                      <a:gs pos="0">
                        <a:schemeClr val="bg1"/>
                      </a:gs>
                      <a:gs pos="86000">
                        <a:schemeClr val="bg1"/>
                      </a:gs>
                    </a:gsLst>
                    <a:lin ang="5400000" scaled="0"/>
                  </a:gradFill>
                  <a:latin typeface="Consolas" pitchFamily="49" charset="0"/>
                  <a:cs typeface="Consolas" pitchFamily="49" charset="0"/>
                </a:rPr>
                <a:t>NetAdapterRss</a:t>
              </a:r>
              <a:r>
                <a:rPr lang="en-US" sz="1600" dirty="0">
                  <a:gradFill>
                    <a:gsLst>
                      <a:gs pos="0">
                        <a:schemeClr val="bg1"/>
                      </a:gs>
                      <a:gs pos="86000">
                        <a:schemeClr val="bg1"/>
                      </a:gs>
                    </a:gsLst>
                    <a:lin ang="5400000" scaled="0"/>
                  </a:gradFill>
                  <a:latin typeface="Consolas" pitchFamily="49" charset="0"/>
                  <a:cs typeface="Consolas" pitchFamily="49" charset="0"/>
                </a:rPr>
                <a:t> </a:t>
              </a:r>
              <a:r>
                <a:rPr lang="en-US" sz="1600" dirty="0" err="1">
                  <a:gradFill>
                    <a:gsLst>
                      <a:gs pos="0">
                        <a:schemeClr val="bg1"/>
                      </a:gs>
                      <a:gs pos="86000">
                        <a:schemeClr val="bg1"/>
                      </a:gs>
                    </a:gsLst>
                    <a:lin ang="5400000" scaled="0"/>
                  </a:gradFill>
                  <a:latin typeface="Consolas" pitchFamily="49" charset="0"/>
                  <a:cs typeface="Consolas" pitchFamily="49" charset="0"/>
                </a:rPr>
                <a:t>InterfaceDescription</a:t>
              </a:r>
              <a:r>
                <a:rPr lang="en-US" sz="1600" dirty="0">
                  <a:gradFill>
                    <a:gsLst>
                      <a:gs pos="0">
                        <a:schemeClr val="bg1"/>
                      </a:gs>
                      <a:gs pos="86000">
                        <a:schemeClr val="bg1"/>
                      </a:gs>
                    </a:gsLst>
                    <a:lin ang="5400000" scaled="0"/>
                  </a:gradFill>
                  <a:latin typeface="Consolas" pitchFamily="49" charset="0"/>
                  <a:cs typeface="Consolas" pitchFamily="49" charset="0"/>
                </a:rPr>
                <a:t> &lt;String[]&gt; -Profile &lt;UInt32&gt; -</a:t>
              </a:r>
              <a:r>
                <a:rPr lang="en-US" sz="1600" dirty="0" smtClean="0">
                  <a:gradFill>
                    <a:gsLst>
                      <a:gs pos="0">
                        <a:schemeClr val="bg1"/>
                      </a:gs>
                      <a:gs pos="86000">
                        <a:schemeClr val="bg1"/>
                      </a:gs>
                    </a:gsLst>
                    <a:lin ang="5400000" scaled="0"/>
                  </a:gradFill>
                  <a:latin typeface="Consolas" pitchFamily="49" charset="0"/>
                  <a:cs typeface="Consolas" pitchFamily="49" charset="0"/>
                </a:rPr>
                <a:t>Confirm</a:t>
              </a:r>
              <a:endParaRPr lang="en-US" sz="1600" dirty="0">
                <a:gradFill>
                  <a:gsLst>
                    <a:gs pos="0">
                      <a:schemeClr val="bg1"/>
                    </a:gs>
                    <a:gs pos="86000">
                      <a:schemeClr val="bg1"/>
                    </a:gs>
                  </a:gsLst>
                  <a:lin ang="5400000" scaled="0"/>
                </a:gradFill>
                <a:latin typeface="Consolas" pitchFamily="49" charset="0"/>
                <a:cs typeface="Consolas" pitchFamily="49" charset="0"/>
              </a:endParaRPr>
            </a:p>
          </p:txBody>
        </p:sp>
      </p:grpSp>
      <p:sp>
        <p:nvSpPr>
          <p:cNvPr id="126" name="TextBox 125"/>
          <p:cNvSpPr txBox="1"/>
          <p:nvPr/>
        </p:nvSpPr>
        <p:spPr>
          <a:xfrm>
            <a:off x="9634334" y="3456114"/>
            <a:ext cx="1039858" cy="523220"/>
          </a:xfrm>
          <a:prstGeom prst="rect">
            <a:avLst/>
          </a:prstGeom>
          <a:noFill/>
        </p:spPr>
        <p:txBody>
          <a:bodyPr wrap="square" rtlCol="0">
            <a:spAutoFit/>
          </a:bodyPr>
          <a:lstStyle/>
          <a:p>
            <a:r>
              <a:rPr lang="en-US" sz="1400" b="1" dirty="0" smtClean="0"/>
              <a:t>Incoming Packets</a:t>
            </a:r>
            <a:endParaRPr lang="en-US" sz="1400" b="1" dirty="0"/>
          </a:p>
        </p:txBody>
      </p:sp>
      <p:sp>
        <p:nvSpPr>
          <p:cNvPr id="142" name="Flowchart: Process 141"/>
          <p:cNvSpPr/>
          <p:nvPr/>
        </p:nvSpPr>
        <p:spPr bwMode="auto">
          <a:xfrm>
            <a:off x="8012767" y="5042125"/>
            <a:ext cx="3151430" cy="1295401"/>
          </a:xfrm>
          <a:prstGeom prst="flowChartProcess">
            <a:avLst/>
          </a:prstGeom>
          <a:no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149" name="TextBox 148"/>
          <p:cNvSpPr txBox="1"/>
          <p:nvPr/>
        </p:nvSpPr>
        <p:spPr>
          <a:xfrm>
            <a:off x="7560370" y="5829693"/>
            <a:ext cx="2336191" cy="369332"/>
          </a:xfrm>
          <a:prstGeom prst="rect">
            <a:avLst/>
          </a:prstGeom>
          <a:noFill/>
        </p:spPr>
        <p:txBody>
          <a:bodyPr wrap="square" rtlCol="0">
            <a:spAutoFit/>
          </a:bodyPr>
          <a:lstStyle/>
          <a:p>
            <a:pPr algn="ctr"/>
            <a:r>
              <a:rPr lang="en-US" b="1" dirty="0" smtClean="0"/>
              <a:t>Profile 1</a:t>
            </a:r>
            <a:endParaRPr lang="en-US" b="1" dirty="0"/>
          </a:p>
        </p:txBody>
      </p:sp>
      <p:sp>
        <p:nvSpPr>
          <p:cNvPr id="150" name="TextBox 149"/>
          <p:cNvSpPr txBox="1"/>
          <p:nvPr/>
        </p:nvSpPr>
        <p:spPr>
          <a:xfrm>
            <a:off x="9226217" y="5138954"/>
            <a:ext cx="2336191" cy="369332"/>
          </a:xfrm>
          <a:prstGeom prst="rect">
            <a:avLst/>
          </a:prstGeom>
          <a:noFill/>
        </p:spPr>
        <p:txBody>
          <a:bodyPr wrap="square" rtlCol="0">
            <a:spAutoFit/>
          </a:bodyPr>
          <a:lstStyle/>
          <a:p>
            <a:pPr algn="ctr"/>
            <a:r>
              <a:rPr lang="en-US" b="1" dirty="0" smtClean="0"/>
              <a:t>Profile 2</a:t>
            </a:r>
            <a:endParaRPr lang="en-US" b="1" dirty="0"/>
          </a:p>
        </p:txBody>
      </p:sp>
      <p:grpSp>
        <p:nvGrpSpPr>
          <p:cNvPr id="17" name="Group 16"/>
          <p:cNvGrpSpPr/>
          <p:nvPr/>
        </p:nvGrpSpPr>
        <p:grpSpPr>
          <a:xfrm>
            <a:off x="9541211" y="5698482"/>
            <a:ext cx="1692223" cy="639044"/>
            <a:chOff x="9541211" y="5698482"/>
            <a:chExt cx="1692223" cy="639044"/>
          </a:xfrm>
        </p:grpSpPr>
        <p:sp>
          <p:nvSpPr>
            <p:cNvPr id="8" name="Rectangle 7"/>
            <p:cNvSpPr/>
            <p:nvPr/>
          </p:nvSpPr>
          <p:spPr bwMode="auto">
            <a:xfrm>
              <a:off x="9583803" y="5698482"/>
              <a:ext cx="1575715" cy="639044"/>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151" name="TextBox 150"/>
            <p:cNvSpPr txBox="1"/>
            <p:nvPr/>
          </p:nvSpPr>
          <p:spPr>
            <a:xfrm>
              <a:off x="9541211" y="5721971"/>
              <a:ext cx="1692223" cy="584775"/>
            </a:xfrm>
            <a:prstGeom prst="rect">
              <a:avLst/>
            </a:prstGeom>
            <a:noFill/>
          </p:spPr>
          <p:txBody>
            <a:bodyPr wrap="square" rtlCol="0">
              <a:spAutoFit/>
            </a:bodyPr>
            <a:lstStyle/>
            <a:p>
              <a:pPr algn="ctr"/>
              <a:r>
                <a:rPr lang="en-US" b="1" dirty="0" smtClean="0"/>
                <a:t>Profile 0 </a:t>
              </a:r>
            </a:p>
            <a:p>
              <a:pPr algn="ctr"/>
              <a:r>
                <a:rPr lang="en-US" sz="1400" b="1" dirty="0" smtClean="0"/>
                <a:t>(like WS08 R2)</a:t>
              </a:r>
              <a:endParaRPr lang="en-US" sz="1400" b="1" dirty="0"/>
            </a:p>
          </p:txBody>
        </p:sp>
      </p:grpSp>
      <p:sp>
        <p:nvSpPr>
          <p:cNvPr id="148" name="TextBox 147"/>
          <p:cNvSpPr txBox="1"/>
          <p:nvPr/>
        </p:nvSpPr>
        <p:spPr>
          <a:xfrm>
            <a:off x="7560370" y="5138955"/>
            <a:ext cx="2336191" cy="584775"/>
          </a:xfrm>
          <a:prstGeom prst="rect">
            <a:avLst/>
          </a:prstGeom>
          <a:noFill/>
        </p:spPr>
        <p:txBody>
          <a:bodyPr wrap="square" rtlCol="0">
            <a:spAutoFit/>
          </a:bodyPr>
          <a:lstStyle/>
          <a:p>
            <a:pPr algn="ctr"/>
            <a:r>
              <a:rPr lang="en-US" b="1" dirty="0" smtClean="0"/>
              <a:t>Profile 3</a:t>
            </a:r>
          </a:p>
          <a:p>
            <a:pPr algn="ctr"/>
            <a:r>
              <a:rPr lang="en-US" sz="1400" b="1" dirty="0" smtClean="0"/>
              <a:t>(default)</a:t>
            </a:r>
            <a:endParaRPr lang="en-US" sz="1400" b="1" dirty="0"/>
          </a:p>
        </p:txBody>
      </p:sp>
      <p:grpSp>
        <p:nvGrpSpPr>
          <p:cNvPr id="16" name="Group 15"/>
          <p:cNvGrpSpPr/>
          <p:nvPr/>
        </p:nvGrpSpPr>
        <p:grpSpPr>
          <a:xfrm>
            <a:off x="9596475" y="5694972"/>
            <a:ext cx="1563043" cy="639044"/>
            <a:chOff x="9831445" y="6035085"/>
            <a:chExt cx="1563043" cy="654190"/>
          </a:xfrm>
        </p:grpSpPr>
        <p:sp useBgFill="1">
          <p:nvSpPr>
            <p:cNvPr id="14" name="Rectangle 13"/>
            <p:cNvSpPr/>
            <p:nvPr/>
          </p:nvSpPr>
          <p:spPr bwMode="auto">
            <a:xfrm>
              <a:off x="9831445" y="6035085"/>
              <a:ext cx="1563043" cy="65419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15" name="TextBox 14"/>
            <p:cNvSpPr txBox="1"/>
            <p:nvPr/>
          </p:nvSpPr>
          <p:spPr>
            <a:xfrm>
              <a:off x="9892012" y="6083200"/>
              <a:ext cx="1471942" cy="553998"/>
            </a:xfrm>
            <a:prstGeom prst="rect">
              <a:avLst/>
            </a:prstGeom>
            <a:noFill/>
            <a:ln>
              <a:noFill/>
            </a:ln>
          </p:spPr>
          <p:txBody>
            <a:bodyPr wrap="square" lIns="0" tIns="0" rIns="0" bIns="0" rtlCol="0">
              <a:spAutoFit/>
            </a:bodyPr>
            <a:lstStyle/>
            <a:p>
              <a:pPr algn="ctr"/>
              <a:r>
                <a:rPr lang="en-US" b="1" dirty="0"/>
                <a:t>Profile 0 </a:t>
              </a:r>
            </a:p>
            <a:p>
              <a:pPr algn="ctr"/>
              <a:r>
                <a:rPr lang="en-US" b="1" dirty="0"/>
                <a:t>(like WS08 R2)</a:t>
              </a:r>
            </a:p>
          </p:txBody>
        </p:sp>
      </p:grpSp>
      <p:grpSp>
        <p:nvGrpSpPr>
          <p:cNvPr id="6" name="Group 5"/>
          <p:cNvGrpSpPr/>
          <p:nvPr/>
        </p:nvGrpSpPr>
        <p:grpSpPr>
          <a:xfrm>
            <a:off x="9053954" y="5366659"/>
            <a:ext cx="975663" cy="646331"/>
            <a:chOff x="9100651" y="5013144"/>
            <a:chExt cx="1181947" cy="646331"/>
          </a:xfrm>
        </p:grpSpPr>
        <p:sp>
          <p:nvSpPr>
            <p:cNvPr id="152" name="Explosion 2 151"/>
            <p:cNvSpPr/>
            <p:nvPr/>
          </p:nvSpPr>
          <p:spPr bwMode="auto">
            <a:xfrm>
              <a:off x="9100651" y="5013144"/>
              <a:ext cx="1181947" cy="646331"/>
            </a:xfrm>
            <a:prstGeom prst="irregularSeal2">
              <a:avLst/>
            </a:prstGeom>
            <a:solidFill>
              <a:schemeClr val="tx1"/>
            </a:solidFill>
            <a:ln w="25400">
              <a:solidFill>
                <a:srgbClr val="FF0000"/>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153" name="TextBox 152"/>
            <p:cNvSpPr txBox="1"/>
            <p:nvPr/>
          </p:nvSpPr>
          <p:spPr>
            <a:xfrm>
              <a:off x="9234542" y="5160986"/>
              <a:ext cx="914162" cy="369332"/>
            </a:xfrm>
            <a:prstGeom prst="rect">
              <a:avLst/>
            </a:prstGeom>
            <a:noFill/>
          </p:spPr>
          <p:txBody>
            <a:bodyPr wrap="square" rtlCol="0">
              <a:spAutoFit/>
            </a:bodyPr>
            <a:lstStyle/>
            <a:p>
              <a:r>
                <a:rPr lang="en-US" b="1" dirty="0" smtClean="0">
                  <a:solidFill>
                    <a:srgbClr val="FF0000"/>
                  </a:solidFill>
                </a:rPr>
                <a:t>New</a:t>
              </a:r>
              <a:endParaRPr lang="en-US" sz="1600" b="1" dirty="0">
                <a:solidFill>
                  <a:srgbClr val="FF0000"/>
                </a:solidFill>
              </a:endParaRPr>
            </a:p>
          </p:txBody>
        </p:sp>
      </p:grpSp>
    </p:spTree>
    <p:custDataLst>
      <p:tags r:id="rId1"/>
    </p:custDataLst>
    <p:extLst>
      <p:ext uri="{BB962C8B-B14F-4D97-AF65-F5344CB8AC3E}">
        <p14:creationId xmlns:p14="http://schemas.microsoft.com/office/powerpoint/2010/main" val="3073166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8844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2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2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3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8844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Title 488449"/>
          <p:cNvSpPr>
            <a:spLocks noGrp="1" noChangeArrowheads="1"/>
          </p:cNvSpPr>
          <p:nvPr>
            <p:ph type="title"/>
          </p:nvPr>
        </p:nvSpPr>
        <p:spPr>
          <a:xfrm>
            <a:off x="515937" y="228600"/>
            <a:ext cx="11165020" cy="609398"/>
          </a:xfrm>
        </p:spPr>
        <p:txBody>
          <a:bodyPr>
            <a:noAutofit/>
          </a:bodyPr>
          <a:lstStyle/>
          <a:p>
            <a:r>
              <a:rPr lang="en-US" sz="4400" dirty="0" smtClean="0"/>
              <a:t>Networking: More Improvements</a:t>
            </a:r>
          </a:p>
        </p:txBody>
      </p:sp>
      <p:sp>
        <p:nvSpPr>
          <p:cNvPr id="2" name="Rectangle 1"/>
          <p:cNvSpPr/>
          <p:nvPr/>
        </p:nvSpPr>
        <p:spPr bwMode="auto">
          <a:xfrm>
            <a:off x="7489653" y="1699483"/>
            <a:ext cx="507868" cy="381000"/>
          </a:xfrm>
          <a:prstGeom prst="rect">
            <a:avLst/>
          </a:prstGeom>
          <a:gradFill>
            <a:gsLst>
              <a:gs pos="0">
                <a:schemeClr val="accent1"/>
              </a:gs>
              <a:gs pos="80000">
                <a:schemeClr val="accent4">
                  <a:shade val="93000"/>
                  <a:satMod val="130000"/>
                </a:schemeClr>
              </a:gs>
              <a:gs pos="50800">
                <a:srgbClr val="3A5A2F"/>
              </a:gs>
              <a:gs pos="100000">
                <a:schemeClr val="accent1"/>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a:solidFill>
                <a:srgbClr val="FFFFFF"/>
              </a:solidFill>
              <a:effectLst>
                <a:outerShdw blurRad="38100" dist="38100" dir="2700000" algn="tl">
                  <a:srgbClr val="000000">
                    <a:alpha val="43137"/>
                  </a:srgbClr>
                </a:outerShdw>
              </a:effectLst>
              <a:latin typeface="Calibri" pitchFamily="34" charset="0"/>
            </a:endParaRPr>
          </a:p>
        </p:txBody>
      </p:sp>
      <p:sp>
        <p:nvSpPr>
          <p:cNvPr id="6" name="Text Placeholder 6"/>
          <p:cNvSpPr txBox="1">
            <a:spLocks/>
          </p:cNvSpPr>
          <p:nvPr/>
        </p:nvSpPr>
        <p:spPr>
          <a:xfrm>
            <a:off x="264220" y="1270094"/>
            <a:ext cx="7100776" cy="5300621"/>
          </a:xfrm>
          <a:prstGeom prst="rect">
            <a:avLst/>
          </a:prstGeom>
        </p:spPr>
        <p:txBody>
          <a:bodyPr/>
          <a:lstStyle>
            <a:lvl1pPr marL="463550" indent="-463550" algn="l" defTabSz="914363" rtl="0" eaLnBrk="1" latinLnBrk="0" hangingPunct="1">
              <a:lnSpc>
                <a:spcPct val="90000"/>
              </a:lnSpc>
              <a:spcBef>
                <a:spcPct val="20000"/>
              </a:spcBef>
              <a:buSzPct val="120000"/>
              <a:buFontTx/>
              <a:buBlip>
                <a:blip r:embed="rId4"/>
              </a:buBlip>
              <a:defRPr sz="3200" kern="1200">
                <a:solidFill>
                  <a:schemeClr val="tx1"/>
                </a:solidFill>
                <a:latin typeface="Calibri" pitchFamily="34" charset="0"/>
                <a:ea typeface="+mn-ea"/>
                <a:cs typeface="+mn-cs"/>
              </a:defRPr>
            </a:lvl1pPr>
            <a:lvl2pPr marL="833438" indent="-369888" algn="l" defTabSz="914363" rtl="0" eaLnBrk="1" latinLnBrk="0" hangingPunct="1">
              <a:lnSpc>
                <a:spcPct val="90000"/>
              </a:lnSpc>
              <a:spcBef>
                <a:spcPct val="20000"/>
              </a:spcBef>
              <a:buFontTx/>
              <a:buBlip>
                <a:blip r:embed="rId4"/>
              </a:buBlip>
              <a:defRPr sz="2800" kern="1200">
                <a:solidFill>
                  <a:schemeClr val="tx1"/>
                </a:solidFill>
                <a:latin typeface="Calibri" pitchFamily="34" charset="0"/>
                <a:ea typeface="+mn-ea"/>
                <a:cs typeface="+mn-cs"/>
              </a:defRPr>
            </a:lvl2pPr>
            <a:lvl3pPr marL="1168400" indent="-346075" algn="l" defTabSz="914363" rtl="0" eaLnBrk="1" latinLnBrk="0" hangingPunct="1">
              <a:lnSpc>
                <a:spcPct val="90000"/>
              </a:lnSpc>
              <a:spcBef>
                <a:spcPct val="20000"/>
              </a:spcBef>
              <a:buFontTx/>
              <a:buBlip>
                <a:blip r:embed="rId4"/>
              </a:buBlip>
              <a:defRPr sz="2400" kern="1200">
                <a:solidFill>
                  <a:schemeClr val="tx1"/>
                </a:solidFill>
                <a:latin typeface="Calibri" pitchFamily="34" charset="0"/>
                <a:ea typeface="+mn-ea"/>
                <a:cs typeface="+mn-cs"/>
              </a:defRPr>
            </a:lvl3pPr>
            <a:lvl4pPr marL="1516063" indent="-347663" algn="l" defTabSz="914363" rtl="0" eaLnBrk="1" latinLnBrk="0" hangingPunct="1">
              <a:lnSpc>
                <a:spcPct val="90000"/>
              </a:lnSpc>
              <a:spcBef>
                <a:spcPct val="20000"/>
              </a:spcBef>
              <a:buFontTx/>
              <a:buBlip>
                <a:blip r:embed="rId4"/>
              </a:buBlip>
              <a:defRPr sz="2400" kern="1200">
                <a:solidFill>
                  <a:schemeClr val="tx1"/>
                </a:solidFill>
                <a:latin typeface="Calibri" pitchFamily="34" charset="0"/>
                <a:ea typeface="+mn-ea"/>
                <a:cs typeface="+mn-cs"/>
              </a:defRPr>
            </a:lvl4pPr>
            <a:lvl5pPr marL="1852613" indent="-325438" algn="l" defTabSz="914363" rtl="0" eaLnBrk="1" latinLnBrk="0" hangingPunct="1">
              <a:lnSpc>
                <a:spcPct val="90000"/>
              </a:lnSpc>
              <a:spcBef>
                <a:spcPct val="20000"/>
              </a:spcBef>
              <a:buFontTx/>
              <a:buBlip>
                <a:blip r:embed="rId4"/>
              </a:buBlip>
              <a:defRPr sz="2400" kern="1200">
                <a:solidFill>
                  <a:schemeClr val="tx1"/>
                </a:solidFill>
                <a:latin typeface="Calibr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chemeClr val="accent5"/>
                </a:solidFill>
                <a:latin typeface="+mn-lt"/>
              </a:rPr>
              <a:t>Receive Segment Coalescing (RSC) </a:t>
            </a:r>
            <a:endParaRPr lang="en-US" sz="2800" b="1" dirty="0" smtClean="0">
              <a:solidFill>
                <a:schemeClr val="accent5"/>
              </a:solidFill>
              <a:latin typeface="+mn-lt"/>
            </a:endParaRPr>
          </a:p>
          <a:p>
            <a:pPr marL="628650" lvl="1">
              <a:buFont typeface="Arial" pitchFamily="34" charset="0"/>
              <a:buChar char="•"/>
            </a:pPr>
            <a:r>
              <a:rPr lang="en-US" sz="2200" dirty="0">
                <a:latin typeface="+mn-lt"/>
              </a:rPr>
              <a:t>Similar to Large Segment Offload (LSO) but on the receiver side</a:t>
            </a:r>
          </a:p>
          <a:p>
            <a:pPr marL="628650" lvl="1">
              <a:buFont typeface="Arial" pitchFamily="34" charset="0"/>
              <a:buChar char="•"/>
            </a:pPr>
            <a:r>
              <a:rPr lang="en-US" sz="2200" dirty="0">
                <a:latin typeface="+mn-lt"/>
              </a:rPr>
              <a:t>Reduces CPU by coalescing multiple inbound packets into a larger </a:t>
            </a:r>
            <a:r>
              <a:rPr lang="en-US" sz="2200" dirty="0" smtClean="0">
                <a:latin typeface="+mn-lt"/>
              </a:rPr>
              <a:t>buffer</a:t>
            </a:r>
          </a:p>
          <a:p>
            <a:pPr marL="628650" lvl="1">
              <a:buFont typeface="Arial" pitchFamily="34" charset="0"/>
              <a:buChar char="•"/>
            </a:pPr>
            <a:r>
              <a:rPr lang="en-US" sz="2200" dirty="0" smtClean="0">
                <a:latin typeface="+mn-lt"/>
              </a:rPr>
              <a:t>Preliminary data showing up to a </a:t>
            </a:r>
            <a:r>
              <a:rPr lang="en-US" sz="2200" b="1" u="sng" dirty="0" smtClean="0">
                <a:solidFill>
                  <a:schemeClr val="accent5"/>
                </a:solidFill>
                <a:latin typeface="+mn-lt"/>
              </a:rPr>
              <a:t>20%</a:t>
            </a:r>
            <a:r>
              <a:rPr lang="en-US" sz="2200" dirty="0" smtClean="0">
                <a:latin typeface="+mn-lt"/>
              </a:rPr>
              <a:t> reduction in CPU cycles needed for processing networking I/O</a:t>
            </a:r>
            <a:r>
              <a:rPr lang="en-US" sz="2000" dirty="0"/>
              <a:t/>
            </a:r>
            <a:br>
              <a:rPr lang="en-US" sz="2000" dirty="0"/>
            </a:br>
            <a:endParaRPr lang="en-US" sz="2000" dirty="0"/>
          </a:p>
        </p:txBody>
      </p:sp>
      <p:sp>
        <p:nvSpPr>
          <p:cNvPr id="7" name="Rectangle 6"/>
          <p:cNvSpPr/>
          <p:nvPr/>
        </p:nvSpPr>
        <p:spPr bwMode="auto">
          <a:xfrm>
            <a:off x="8200668" y="1699483"/>
            <a:ext cx="507868" cy="381000"/>
          </a:xfrm>
          <a:prstGeom prst="rect">
            <a:avLst/>
          </a:prstGeom>
          <a:gradFill>
            <a:gsLst>
              <a:gs pos="0">
                <a:schemeClr val="accent1"/>
              </a:gs>
              <a:gs pos="80000">
                <a:schemeClr val="accent4">
                  <a:shade val="93000"/>
                  <a:satMod val="130000"/>
                </a:schemeClr>
              </a:gs>
              <a:gs pos="50800">
                <a:srgbClr val="3A5A2F"/>
              </a:gs>
              <a:gs pos="100000">
                <a:schemeClr val="accent1"/>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a:solidFill>
                <a:srgbClr val="FFFFFF"/>
              </a:solidFill>
              <a:effectLst>
                <a:outerShdw blurRad="38100" dist="38100" dir="2700000" algn="tl">
                  <a:srgbClr val="000000">
                    <a:alpha val="43137"/>
                  </a:srgbClr>
                </a:outerShdw>
              </a:effectLst>
              <a:latin typeface="Calibri" pitchFamily="34" charset="0"/>
            </a:endParaRPr>
          </a:p>
        </p:txBody>
      </p:sp>
      <p:sp>
        <p:nvSpPr>
          <p:cNvPr id="8" name="Rectangle 7"/>
          <p:cNvSpPr/>
          <p:nvPr/>
        </p:nvSpPr>
        <p:spPr bwMode="auto">
          <a:xfrm>
            <a:off x="8911682" y="1699483"/>
            <a:ext cx="507868" cy="381000"/>
          </a:xfrm>
          <a:prstGeom prst="rect">
            <a:avLst/>
          </a:prstGeom>
          <a:gradFill>
            <a:gsLst>
              <a:gs pos="0">
                <a:schemeClr val="accent1"/>
              </a:gs>
              <a:gs pos="80000">
                <a:schemeClr val="accent4">
                  <a:shade val="93000"/>
                  <a:satMod val="130000"/>
                </a:schemeClr>
              </a:gs>
              <a:gs pos="50800">
                <a:srgbClr val="3A5A2F"/>
              </a:gs>
              <a:gs pos="100000">
                <a:schemeClr val="accent1"/>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a:solidFill>
                <a:srgbClr val="FFFFFF"/>
              </a:solidFill>
              <a:effectLst>
                <a:outerShdw blurRad="38100" dist="38100" dir="2700000" algn="tl">
                  <a:srgbClr val="000000">
                    <a:alpha val="43137"/>
                  </a:srgbClr>
                </a:outerShdw>
              </a:effectLst>
              <a:latin typeface="Calibri" pitchFamily="34" charset="0"/>
            </a:endParaRPr>
          </a:p>
        </p:txBody>
      </p:sp>
      <p:sp>
        <p:nvSpPr>
          <p:cNvPr id="9" name="Rectangle 8"/>
          <p:cNvSpPr/>
          <p:nvPr/>
        </p:nvSpPr>
        <p:spPr bwMode="auto">
          <a:xfrm>
            <a:off x="9622697" y="1699483"/>
            <a:ext cx="507868" cy="381000"/>
          </a:xfrm>
          <a:prstGeom prst="rect">
            <a:avLst/>
          </a:prstGeom>
          <a:gradFill>
            <a:gsLst>
              <a:gs pos="0">
                <a:schemeClr val="accent1"/>
              </a:gs>
              <a:gs pos="80000">
                <a:schemeClr val="accent4">
                  <a:shade val="93000"/>
                  <a:satMod val="130000"/>
                </a:schemeClr>
              </a:gs>
              <a:gs pos="50800">
                <a:srgbClr val="3A5A2F"/>
              </a:gs>
              <a:gs pos="100000">
                <a:schemeClr val="accent1"/>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a:solidFill>
                <a:srgbClr val="FFFFFF"/>
              </a:solidFill>
              <a:effectLst>
                <a:outerShdw blurRad="38100" dist="38100" dir="2700000" algn="tl">
                  <a:srgbClr val="000000">
                    <a:alpha val="43137"/>
                  </a:srgbClr>
                </a:outerShdw>
              </a:effectLst>
              <a:latin typeface="Calibri" pitchFamily="34" charset="0"/>
            </a:endParaRPr>
          </a:p>
        </p:txBody>
      </p:sp>
      <p:sp>
        <p:nvSpPr>
          <p:cNvPr id="3" name="Right Brace 2"/>
          <p:cNvSpPr/>
          <p:nvPr/>
        </p:nvSpPr>
        <p:spPr>
          <a:xfrm rot="5400000">
            <a:off x="8619609" y="996698"/>
            <a:ext cx="381000" cy="254857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Bent Arrow 3"/>
          <p:cNvSpPr/>
          <p:nvPr/>
        </p:nvSpPr>
        <p:spPr bwMode="auto">
          <a:xfrm flipV="1">
            <a:off x="8657749" y="2600028"/>
            <a:ext cx="964949" cy="609600"/>
          </a:xfrm>
          <a:prstGeom prst="bentArrow">
            <a:avLst/>
          </a:prstGeom>
          <a:gradFill>
            <a:gsLst>
              <a:gs pos="0">
                <a:schemeClr val="accent1"/>
              </a:gs>
              <a:gs pos="80000">
                <a:schemeClr val="accent1"/>
              </a:gs>
              <a:gs pos="100000">
                <a:schemeClr val="accent1"/>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a:solidFill>
                <a:srgbClr val="FFFFFF"/>
              </a:solidFill>
              <a:effectLst>
                <a:outerShdw blurRad="38100" dist="38100" dir="2700000" algn="tl">
                  <a:srgbClr val="000000">
                    <a:alpha val="43137"/>
                  </a:srgbClr>
                </a:outerShdw>
              </a:effectLst>
              <a:latin typeface="Calibri" pitchFamily="34" charset="0"/>
            </a:endParaRPr>
          </a:p>
        </p:txBody>
      </p:sp>
      <p:sp>
        <p:nvSpPr>
          <p:cNvPr id="12" name="Rectangle 11"/>
          <p:cNvSpPr/>
          <p:nvPr/>
        </p:nvSpPr>
        <p:spPr bwMode="auto">
          <a:xfrm>
            <a:off x="9844312" y="2890973"/>
            <a:ext cx="1505135" cy="381000"/>
          </a:xfrm>
          <a:prstGeom prst="rect">
            <a:avLst/>
          </a:prstGeom>
          <a:gradFill>
            <a:gsLst>
              <a:gs pos="0">
                <a:schemeClr val="accent1"/>
              </a:gs>
              <a:gs pos="80000">
                <a:schemeClr val="accent4">
                  <a:shade val="93000"/>
                  <a:satMod val="130000"/>
                </a:schemeClr>
              </a:gs>
              <a:gs pos="50800">
                <a:srgbClr val="3A5A2F"/>
              </a:gs>
              <a:gs pos="100000">
                <a:schemeClr val="accent1"/>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a:solidFill>
                <a:srgbClr val="FFFFFF"/>
              </a:solidFill>
              <a:effectLst>
                <a:outerShdw blurRad="38100" dist="38100" dir="2700000" algn="tl">
                  <a:srgbClr val="000000">
                    <a:alpha val="43137"/>
                  </a:srgbClr>
                </a:outerShdw>
              </a:effectLst>
              <a:latin typeface="Calibri" pitchFamily="34" charset="0"/>
            </a:endParaRPr>
          </a:p>
        </p:txBody>
      </p:sp>
      <p:sp>
        <p:nvSpPr>
          <p:cNvPr id="13" name="TextBox 12"/>
          <p:cNvSpPr txBox="1"/>
          <p:nvPr/>
        </p:nvSpPr>
        <p:spPr>
          <a:xfrm>
            <a:off x="7364995" y="1330151"/>
            <a:ext cx="4515405" cy="369332"/>
          </a:xfrm>
          <a:prstGeom prst="rect">
            <a:avLst/>
          </a:prstGeom>
          <a:noFill/>
        </p:spPr>
        <p:txBody>
          <a:bodyPr wrap="square" rtlCol="0">
            <a:spAutoFit/>
          </a:bodyPr>
          <a:lstStyle/>
          <a:p>
            <a:r>
              <a:rPr lang="en-US" b="1" dirty="0" smtClean="0"/>
              <a:t>RSC: Multiple Inbound Packets </a:t>
            </a:r>
            <a:endParaRPr lang="en-US" b="1" dirty="0"/>
          </a:p>
        </p:txBody>
      </p:sp>
      <p:sp>
        <p:nvSpPr>
          <p:cNvPr id="14" name="TextBox 13"/>
          <p:cNvSpPr txBox="1"/>
          <p:nvPr/>
        </p:nvSpPr>
        <p:spPr>
          <a:xfrm>
            <a:off x="9701186" y="2334698"/>
            <a:ext cx="2562423" cy="646331"/>
          </a:xfrm>
          <a:prstGeom prst="rect">
            <a:avLst/>
          </a:prstGeom>
          <a:noFill/>
        </p:spPr>
        <p:txBody>
          <a:bodyPr wrap="square" rtlCol="0">
            <a:spAutoFit/>
          </a:bodyPr>
          <a:lstStyle/>
          <a:p>
            <a:r>
              <a:rPr lang="en-US" b="1" dirty="0" smtClean="0"/>
              <a:t>Coalesced to reduce CPU load</a:t>
            </a:r>
            <a:endParaRPr lang="en-US" b="1" dirty="0"/>
          </a:p>
        </p:txBody>
      </p:sp>
      <p:grpSp>
        <p:nvGrpSpPr>
          <p:cNvPr id="15" name="Group 14"/>
          <p:cNvGrpSpPr/>
          <p:nvPr/>
        </p:nvGrpSpPr>
        <p:grpSpPr>
          <a:xfrm>
            <a:off x="6974006" y="6124575"/>
            <a:ext cx="5214820" cy="683798"/>
            <a:chOff x="6974006" y="6296309"/>
            <a:chExt cx="5214820" cy="512064"/>
          </a:xfrm>
        </p:grpSpPr>
        <p:sp>
          <p:nvSpPr>
            <p:cNvPr id="16" name="Rectangle 15"/>
            <p:cNvSpPr/>
            <p:nvPr/>
          </p:nvSpPr>
          <p:spPr bwMode="auto">
            <a:xfrm>
              <a:off x="7888406" y="6301692"/>
              <a:ext cx="4300420" cy="502920"/>
            </a:xfrm>
            <a:prstGeom prst="rect">
              <a:avLst/>
            </a:prstGeom>
            <a:solidFill>
              <a:srgbClr val="FFFFFF">
                <a:alpha val="10196"/>
              </a:srgbClr>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en-US" sz="1600" b="1" dirty="0" smtClean="0">
                  <a:gradFill>
                    <a:gsLst>
                      <a:gs pos="0">
                        <a:schemeClr val="tx1"/>
                      </a:gs>
                      <a:gs pos="100000">
                        <a:schemeClr val="tx1"/>
                      </a:gs>
                    </a:gsLst>
                    <a:lin ang="5400000" scaled="0"/>
                  </a:gradFill>
                  <a:latin typeface="+mj-lt"/>
                </a:rPr>
                <a:t>Session 433:  </a:t>
              </a:r>
              <a:r>
                <a:rPr lang="en-US" sz="1600" dirty="0">
                  <a:solidFill>
                    <a:srgbClr val="FFFFFF"/>
                  </a:solidFill>
                </a:rPr>
                <a:t>Network Acceleration and Other NIC Technologies for the Datacenter</a:t>
              </a:r>
            </a:p>
          </p:txBody>
        </p:sp>
        <p:sp>
          <p:nvSpPr>
            <p:cNvPr id="17" name="Rectangle 16"/>
            <p:cNvSpPr/>
            <p:nvPr/>
          </p:nvSpPr>
          <p:spPr bwMode="auto">
            <a:xfrm>
              <a:off x="6974006" y="6296309"/>
              <a:ext cx="914400" cy="512064"/>
            </a:xfrm>
            <a:prstGeom prst="rect">
              <a:avLst/>
            </a:prstGeom>
            <a:solidFill>
              <a:schemeClr val="tx1"/>
            </a:solidFill>
            <a:ln w="31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en-US" sz="1600" b="1" dirty="0" smtClean="0">
                  <a:solidFill>
                    <a:schemeClr val="bg1"/>
                  </a:solidFill>
                  <a:latin typeface="+mj-lt"/>
                </a:rPr>
                <a:t>LEARN </a:t>
              </a:r>
            </a:p>
            <a:p>
              <a:pPr defTabSz="914099" fontAlgn="base">
                <a:spcBef>
                  <a:spcPct val="0"/>
                </a:spcBef>
                <a:spcAft>
                  <a:spcPct val="0"/>
                </a:spcAft>
              </a:pPr>
              <a:r>
                <a:rPr lang="en-US" sz="1600" b="1" dirty="0" smtClean="0">
                  <a:solidFill>
                    <a:schemeClr val="bg1"/>
                  </a:solidFill>
                  <a:latin typeface="+mj-lt"/>
                </a:rPr>
                <a:t>MORE</a:t>
              </a:r>
              <a:endParaRPr lang="en-US" sz="1600" b="1" dirty="0">
                <a:solidFill>
                  <a:schemeClr val="bg1"/>
                </a:solidFill>
                <a:latin typeface="+mj-lt"/>
              </a:endParaRPr>
            </a:p>
          </p:txBody>
        </p:sp>
      </p:grpSp>
    </p:spTree>
    <p:custDataLst>
      <p:tags r:id="rId1"/>
    </p:custDataLst>
    <p:extLst>
      <p:ext uri="{BB962C8B-B14F-4D97-AF65-F5344CB8AC3E}">
        <p14:creationId xmlns:p14="http://schemas.microsoft.com/office/powerpoint/2010/main" val="1959802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Features</a:t>
            </a:r>
            <a:endParaRPr lang="en-US" dirty="0"/>
          </a:p>
        </p:txBody>
      </p:sp>
      <p:sp>
        <p:nvSpPr>
          <p:cNvPr id="3" name="Text Placeholder 2"/>
          <p:cNvSpPr>
            <a:spLocks noGrp="1"/>
          </p:cNvSpPr>
          <p:nvPr>
            <p:ph type="body" sz="quarter" idx="10"/>
          </p:nvPr>
        </p:nvSpPr>
        <p:spPr>
          <a:xfrm>
            <a:off x="519114" y="1447799"/>
            <a:ext cx="11149012" cy="2843855"/>
          </a:xfrm>
        </p:spPr>
        <p:txBody>
          <a:bodyPr/>
          <a:lstStyle/>
          <a:p>
            <a:r>
              <a:rPr lang="en-US" sz="4400" dirty="0">
                <a:solidFill>
                  <a:schemeClr val="bg2">
                    <a:lumMod val="60000"/>
                    <a:lumOff val="40000"/>
                  </a:schemeClr>
                </a:solidFill>
              </a:rPr>
              <a:t>Scalability</a:t>
            </a:r>
          </a:p>
          <a:p>
            <a:r>
              <a:rPr lang="en-US" sz="4400" dirty="0">
                <a:solidFill>
                  <a:schemeClr val="bg2">
                    <a:lumMod val="60000"/>
                    <a:lumOff val="40000"/>
                  </a:schemeClr>
                </a:solidFill>
              </a:rPr>
              <a:t>Virtualization</a:t>
            </a:r>
          </a:p>
          <a:p>
            <a:r>
              <a:rPr lang="en-US" sz="4400" dirty="0">
                <a:solidFill>
                  <a:schemeClr val="bg2">
                    <a:lumMod val="60000"/>
                    <a:lumOff val="40000"/>
                  </a:schemeClr>
                </a:solidFill>
              </a:rPr>
              <a:t>Networking</a:t>
            </a:r>
          </a:p>
          <a:p>
            <a:r>
              <a:rPr lang="en-US" sz="4400" dirty="0" smtClean="0">
                <a:solidFill>
                  <a:schemeClr val="tx1"/>
                </a:solidFill>
              </a:rPr>
              <a:t>File Server</a:t>
            </a:r>
            <a:endParaRPr lang="en-US" sz="4400" dirty="0">
              <a:solidFill>
                <a:schemeClr val="tx1"/>
              </a:solidFill>
            </a:endParaRPr>
          </a:p>
        </p:txBody>
      </p:sp>
    </p:spTree>
    <p:extLst>
      <p:ext uri="{BB962C8B-B14F-4D97-AF65-F5344CB8AC3E}">
        <p14:creationId xmlns:p14="http://schemas.microsoft.com/office/powerpoint/2010/main" val="3921049310"/>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Title 488449"/>
          <p:cNvSpPr>
            <a:spLocks noGrp="1" noChangeArrowheads="1"/>
          </p:cNvSpPr>
          <p:nvPr>
            <p:ph type="title"/>
          </p:nvPr>
        </p:nvSpPr>
        <p:spPr>
          <a:xfrm>
            <a:off x="515937" y="228600"/>
            <a:ext cx="11165020" cy="609398"/>
          </a:xfrm>
        </p:spPr>
        <p:txBody>
          <a:bodyPr/>
          <a:lstStyle/>
          <a:p>
            <a:r>
              <a:rPr lang="en-US" sz="4400" dirty="0" smtClean="0"/>
              <a:t>File Server Optimizations</a:t>
            </a:r>
          </a:p>
        </p:txBody>
      </p:sp>
      <p:sp>
        <p:nvSpPr>
          <p:cNvPr id="2" name="Rectangle 1"/>
          <p:cNvSpPr/>
          <p:nvPr/>
        </p:nvSpPr>
        <p:spPr>
          <a:xfrm>
            <a:off x="406294" y="1219200"/>
            <a:ext cx="11376237" cy="4610493"/>
          </a:xfrm>
          <a:prstGeom prst="rect">
            <a:avLst/>
          </a:prstGeom>
        </p:spPr>
        <p:txBody>
          <a:bodyPr wrap="square">
            <a:spAutoFit/>
          </a:bodyPr>
          <a:lstStyle/>
          <a:p>
            <a:pPr>
              <a:lnSpc>
                <a:spcPct val="90000"/>
              </a:lnSpc>
              <a:spcBef>
                <a:spcPct val="20000"/>
              </a:spcBef>
              <a:buSzPct val="120000"/>
            </a:pPr>
            <a:r>
              <a:rPr lang="en-US" sz="2800" b="1" dirty="0">
                <a:solidFill>
                  <a:schemeClr val="accent5"/>
                </a:solidFill>
              </a:rPr>
              <a:t>Large I/O</a:t>
            </a:r>
          </a:p>
          <a:p>
            <a:pPr marL="628650" lvl="1" indent="-369888" defTabSz="914363">
              <a:lnSpc>
                <a:spcPct val="90000"/>
              </a:lnSpc>
              <a:spcBef>
                <a:spcPct val="20000"/>
              </a:spcBef>
              <a:buFont typeface="Arial" pitchFamily="34" charset="0"/>
              <a:buChar char="•"/>
            </a:pPr>
            <a:r>
              <a:rPr lang="en-US" sz="2200" dirty="0" smtClean="0"/>
              <a:t>Improved disk efficiency by reducing the number of I/O and seeks</a:t>
            </a:r>
          </a:p>
          <a:p>
            <a:pPr marL="628650" lvl="1" indent="-369888" defTabSz="914363">
              <a:lnSpc>
                <a:spcPct val="90000"/>
              </a:lnSpc>
              <a:spcBef>
                <a:spcPct val="20000"/>
              </a:spcBef>
              <a:buFont typeface="Arial" pitchFamily="34" charset="0"/>
              <a:buChar char="•"/>
            </a:pPr>
            <a:r>
              <a:rPr lang="en-US" sz="2200" dirty="0" smtClean="0"/>
              <a:t>Enabled by default on Windows 8 client systems</a:t>
            </a:r>
          </a:p>
          <a:p>
            <a:pPr marL="715962" lvl="2" defTabSz="914363">
              <a:lnSpc>
                <a:spcPct val="90000"/>
              </a:lnSpc>
              <a:spcBef>
                <a:spcPct val="20000"/>
              </a:spcBef>
            </a:pPr>
            <a:endParaRPr lang="en-US" sz="900" dirty="0" smtClean="0">
              <a:latin typeface="Calibri" pitchFamily="34" charset="0"/>
            </a:endParaRPr>
          </a:p>
          <a:p>
            <a:pPr>
              <a:lnSpc>
                <a:spcPct val="90000"/>
              </a:lnSpc>
              <a:spcBef>
                <a:spcPct val="20000"/>
              </a:spcBef>
              <a:buSzPct val="120000"/>
            </a:pPr>
            <a:r>
              <a:rPr lang="en-US" sz="2800" b="1" dirty="0">
                <a:solidFill>
                  <a:schemeClr val="accent5"/>
                </a:solidFill>
              </a:rPr>
              <a:t>Reduced Memory Footprint</a:t>
            </a:r>
          </a:p>
          <a:p>
            <a:pPr marL="628650" lvl="1" indent="-369888">
              <a:lnSpc>
                <a:spcPct val="90000"/>
              </a:lnSpc>
              <a:spcBef>
                <a:spcPct val="20000"/>
              </a:spcBef>
              <a:buFont typeface="Arial" pitchFamily="34" charset="0"/>
              <a:buChar char="•"/>
            </a:pPr>
            <a:r>
              <a:rPr lang="en-US" sz="2200" dirty="0"/>
              <a:t>Less pre-allocation of data structures</a:t>
            </a:r>
          </a:p>
          <a:p>
            <a:pPr marL="628650" lvl="1" indent="-369888">
              <a:lnSpc>
                <a:spcPct val="90000"/>
              </a:lnSpc>
              <a:spcBef>
                <a:spcPct val="20000"/>
              </a:spcBef>
              <a:buFont typeface="Arial" pitchFamily="34" charset="0"/>
              <a:buChar char="•"/>
            </a:pPr>
            <a:r>
              <a:rPr lang="en-US" sz="2200" dirty="0"/>
              <a:t>Reduction in non-paged pool usage</a:t>
            </a:r>
          </a:p>
          <a:p>
            <a:pPr marL="715962" lvl="2" defTabSz="914363">
              <a:lnSpc>
                <a:spcPct val="90000"/>
              </a:lnSpc>
              <a:spcBef>
                <a:spcPct val="20000"/>
              </a:spcBef>
            </a:pPr>
            <a:endParaRPr lang="en-US" sz="900" dirty="0" smtClean="0">
              <a:latin typeface="Calibri" pitchFamily="34" charset="0"/>
            </a:endParaRPr>
          </a:p>
          <a:p>
            <a:pPr defTabSz="914363">
              <a:lnSpc>
                <a:spcPct val="90000"/>
              </a:lnSpc>
              <a:spcBef>
                <a:spcPct val="20000"/>
              </a:spcBef>
              <a:buSzPct val="120000"/>
            </a:pPr>
            <a:r>
              <a:rPr lang="en-US" sz="2800" b="1" dirty="0">
                <a:solidFill>
                  <a:schemeClr val="accent5"/>
                </a:solidFill>
              </a:rPr>
              <a:t>Directory Leasing in SMB 2.2</a:t>
            </a:r>
          </a:p>
          <a:p>
            <a:pPr marL="628650" lvl="1" indent="-369888">
              <a:lnSpc>
                <a:spcPct val="90000"/>
              </a:lnSpc>
              <a:spcBef>
                <a:spcPct val="20000"/>
              </a:spcBef>
              <a:buFont typeface="Arial" pitchFamily="34" charset="0"/>
              <a:buChar char="•"/>
            </a:pPr>
            <a:r>
              <a:rPr lang="en-US" sz="2200" dirty="0" smtClean="0"/>
              <a:t>Allows </a:t>
            </a:r>
            <a:r>
              <a:rPr lang="en-US" sz="2200" dirty="0"/>
              <a:t>client to cache more information </a:t>
            </a:r>
          </a:p>
          <a:p>
            <a:pPr marL="1085850" lvl="2" indent="-369888" defTabSz="914363">
              <a:lnSpc>
                <a:spcPct val="90000"/>
              </a:lnSpc>
              <a:spcBef>
                <a:spcPct val="20000"/>
              </a:spcBef>
              <a:buFont typeface="Arial" pitchFamily="34" charset="0"/>
              <a:buChar char="•"/>
            </a:pPr>
            <a:r>
              <a:rPr lang="en-US" sz="2000" dirty="0"/>
              <a:t>Longer duration for directory information (10sec to 10min)</a:t>
            </a:r>
          </a:p>
          <a:p>
            <a:pPr marL="1085850" lvl="2" indent="-369888" defTabSz="914363">
              <a:lnSpc>
                <a:spcPct val="90000"/>
              </a:lnSpc>
              <a:spcBef>
                <a:spcPct val="20000"/>
              </a:spcBef>
              <a:buFont typeface="Arial" pitchFamily="34" charset="0"/>
              <a:buChar char="•"/>
            </a:pPr>
            <a:r>
              <a:rPr lang="en-US" sz="2000" dirty="0"/>
              <a:t>Reduced round trips</a:t>
            </a:r>
          </a:p>
          <a:p>
            <a:pPr marL="1085850" lvl="2" indent="-369888" defTabSz="914363">
              <a:lnSpc>
                <a:spcPct val="90000"/>
              </a:lnSpc>
              <a:spcBef>
                <a:spcPct val="20000"/>
              </a:spcBef>
              <a:buFont typeface="Arial" pitchFamily="34" charset="0"/>
              <a:buChar char="•"/>
            </a:pPr>
            <a:r>
              <a:rPr lang="en-US" sz="2000" dirty="0"/>
              <a:t>Helps most over WAN </a:t>
            </a:r>
            <a:r>
              <a:rPr lang="en-US" sz="2000" dirty="0" smtClean="0"/>
              <a:t>links</a:t>
            </a:r>
            <a:endParaRPr lang="en-US" sz="2000" dirty="0"/>
          </a:p>
        </p:txBody>
      </p:sp>
      <p:pic>
        <p:nvPicPr>
          <p:cNvPr id="4" name="Picture 3" descr="Toshiba-Portege-R400.png"/>
          <p:cNvPicPr>
            <a:picLocks noChangeAspect="1"/>
          </p:cNvPicPr>
          <p:nvPr/>
        </p:nvPicPr>
        <p:blipFill>
          <a:blip r:embed="rId4"/>
          <a:stretch>
            <a:fillRect/>
          </a:stretch>
        </p:blipFill>
        <p:spPr>
          <a:xfrm flipH="1">
            <a:off x="5810661" y="5387008"/>
            <a:ext cx="1051267" cy="667887"/>
          </a:xfrm>
          <a:prstGeom prst="rect">
            <a:avLst/>
          </a:prstGeom>
          <a:noFill/>
          <a:effectLst>
            <a:outerShdw blurRad="63500" sx="102000" sy="102000" algn="ctr" rotWithShape="0">
              <a:prstClr val="black">
                <a:alpha val="41000"/>
              </a:prstClr>
            </a:outerShdw>
          </a:effectLst>
        </p:spPr>
      </p:pic>
      <p:pic>
        <p:nvPicPr>
          <p:cNvPr id="5" name="Picture 4" descr="\\eventsql\dvd27\Clip_Installer\DVD_ART\Artwork_Imagery\HARDWARE_IMAGERY\Illustration - Misc Hardware\Windows Vista Illustration Icons\Server.png"/>
          <p:cNvPicPr>
            <a:picLocks noChangeAspect="1" noChangeArrowheads="1"/>
          </p:cNvPicPr>
          <p:nvPr/>
        </p:nvPicPr>
        <p:blipFill>
          <a:blip r:embed="rId5" cstate="print"/>
          <a:srcRect/>
          <a:stretch>
            <a:fillRect/>
          </a:stretch>
        </p:blipFill>
        <p:spPr bwMode="auto">
          <a:xfrm flipH="1">
            <a:off x="8285071" y="5070946"/>
            <a:ext cx="1095830" cy="1124957"/>
          </a:xfrm>
          <a:prstGeom prst="rect">
            <a:avLst/>
          </a:prstGeom>
          <a:noFill/>
          <a:ln w="9525">
            <a:noFill/>
            <a:miter lim="800000"/>
            <a:headEnd/>
            <a:tailEnd/>
          </a:ln>
        </p:spPr>
      </p:pic>
      <p:pic>
        <p:nvPicPr>
          <p:cNvPr id="7" name="Picture 4" descr="C:\Program Files\Microsoft Resource DVD Artwork\DVD_ART\Artwork_Imagery\Shapes and Graphics\Arrows - arrow\Curved\curved IMW arrow.png"/>
          <p:cNvPicPr>
            <a:picLocks noChangeAspect="1" noChangeArrowheads="1"/>
          </p:cNvPicPr>
          <p:nvPr/>
        </p:nvPicPr>
        <p:blipFill>
          <a:blip r:embed="rId6">
            <a:lum bright="100000" contrast="100000"/>
          </a:blip>
          <a:srcRect/>
          <a:stretch>
            <a:fillRect/>
          </a:stretch>
        </p:blipFill>
        <p:spPr bwMode="invGray">
          <a:xfrm rot="20854257">
            <a:off x="6605622" y="5451316"/>
            <a:ext cx="1966571" cy="539273"/>
          </a:xfrm>
          <a:prstGeom prst="rect">
            <a:avLst/>
          </a:prstGeom>
          <a:noFill/>
        </p:spPr>
      </p:pic>
    </p:spTree>
    <p:custDataLst>
      <p:tags r:id="rId1"/>
    </p:custDataLst>
    <p:extLst>
      <p:ext uri="{BB962C8B-B14F-4D97-AF65-F5344CB8AC3E}">
        <p14:creationId xmlns:p14="http://schemas.microsoft.com/office/powerpoint/2010/main" val="3625721628"/>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4135" y="2315818"/>
            <a:ext cx="7719642" cy="1015663"/>
          </a:xfrm>
          <a:prstGeom prst="rect">
            <a:avLst/>
          </a:prstGeom>
          <a:noFill/>
        </p:spPr>
        <p:txBody>
          <a:bodyPr wrap="square" rtlCol="0">
            <a:spAutoFit/>
          </a:bodyPr>
          <a:lstStyle/>
          <a:p>
            <a:r>
              <a:rPr lang="en-US" sz="6000" spc="-300" dirty="0" smtClean="0"/>
              <a:t>Workloads and Results</a:t>
            </a:r>
            <a:endParaRPr lang="en-US" sz="6000" spc="-300" dirty="0"/>
          </a:p>
        </p:txBody>
      </p:sp>
    </p:spTree>
    <p:extLst>
      <p:ext uri="{BB962C8B-B14F-4D97-AF65-F5344CB8AC3E}">
        <p14:creationId xmlns:p14="http://schemas.microsoft.com/office/powerpoint/2010/main" val="19792184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332" y="228600"/>
            <a:ext cx="11156161" cy="609398"/>
          </a:xfrm>
        </p:spPr>
        <p:txBody>
          <a:bodyPr/>
          <a:lstStyle/>
          <a:p>
            <a:r>
              <a:rPr sz="4400" dirty="0" smtClean="0"/>
              <a:t>Hyper-V Host Scaling</a:t>
            </a:r>
            <a:endParaRPr lang="en-US" sz="4400" dirty="0"/>
          </a:p>
        </p:txBody>
      </p:sp>
      <p:graphicFrame>
        <p:nvGraphicFramePr>
          <p:cNvPr id="5" name="Chart 4"/>
          <p:cNvGraphicFramePr/>
          <p:nvPr>
            <p:extLst>
              <p:ext uri="{D42A27DB-BD31-4B8C-83A1-F6EECF244321}">
                <p14:modId xmlns:p14="http://schemas.microsoft.com/office/powerpoint/2010/main" val="3101770116"/>
              </p:ext>
            </p:extLst>
          </p:nvPr>
        </p:nvGraphicFramePr>
        <p:xfrm>
          <a:off x="610407" y="1357848"/>
          <a:ext cx="6944967" cy="550015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07867" y="976170"/>
            <a:ext cx="10969943" cy="477054"/>
          </a:xfrm>
          <a:prstGeom prst="rect">
            <a:avLst/>
          </a:prstGeom>
          <a:noFill/>
        </p:spPr>
        <p:txBody>
          <a:bodyPr wrap="square" rtlCol="0">
            <a:spAutoFit/>
          </a:bodyPr>
          <a:lstStyle/>
          <a:p>
            <a:r>
              <a:rPr lang="en-US" sz="2500" b="1" dirty="0" smtClean="0">
                <a:solidFill>
                  <a:schemeClr val="accent5"/>
                </a:solidFill>
              </a:rPr>
              <a:t>1.8x</a:t>
            </a:r>
            <a:r>
              <a:rPr lang="en-US" sz="2500" dirty="0" smtClean="0"/>
              <a:t> scaling from 40VMs on 80 LPs to 80VMs on 160 LPs with dynamic VMQ</a:t>
            </a:r>
          </a:p>
        </p:txBody>
      </p:sp>
      <p:sp>
        <p:nvSpPr>
          <p:cNvPr id="8" name="TextBox 7"/>
          <p:cNvSpPr txBox="1"/>
          <p:nvPr/>
        </p:nvSpPr>
        <p:spPr>
          <a:xfrm>
            <a:off x="6073829" y="2128661"/>
            <a:ext cx="6114996" cy="1831271"/>
          </a:xfrm>
          <a:prstGeom prst="rect">
            <a:avLst/>
          </a:prstGeom>
          <a:noFill/>
        </p:spPr>
        <p:txBody>
          <a:bodyPr wrap="square" rtlCol="0">
            <a:spAutoFit/>
          </a:bodyPr>
          <a:lstStyle/>
          <a:p>
            <a:pPr marL="342900" indent="-342900">
              <a:buFont typeface="Arial" pitchFamily="34" charset="0"/>
              <a:buChar char="•"/>
            </a:pPr>
            <a:r>
              <a:rPr lang="en-US" sz="2200" b="1" dirty="0" smtClean="0"/>
              <a:t>Hardware</a:t>
            </a:r>
            <a:r>
              <a:rPr lang="en-US" sz="2200" dirty="0" smtClean="0"/>
              <a:t>: 160LPs, 8 NUMA nodes, </a:t>
            </a:r>
          </a:p>
          <a:p>
            <a:r>
              <a:rPr lang="en-US" sz="2200" dirty="0" smtClean="0"/>
              <a:t>     10Gigabit NIC, 512GB RAM</a:t>
            </a:r>
          </a:p>
          <a:p>
            <a:pPr marL="342900" indent="-342900">
              <a:buFont typeface="Arial" pitchFamily="34" charset="0"/>
              <a:buChar char="•"/>
            </a:pPr>
            <a:r>
              <a:rPr lang="en-US" sz="2200" b="1" dirty="0" smtClean="0"/>
              <a:t>Workload</a:t>
            </a:r>
            <a:r>
              <a:rPr lang="en-US" sz="2200" dirty="0" smtClean="0"/>
              <a:t>: 2VPs/VM mixed Web scenario</a:t>
            </a:r>
          </a:p>
          <a:p>
            <a:pPr marL="342900" indent="-342900">
              <a:buFont typeface="Arial" pitchFamily="34" charset="0"/>
              <a:buChar char="•"/>
            </a:pPr>
            <a:r>
              <a:rPr lang="en-US" sz="2200" b="1" dirty="0" smtClean="0"/>
              <a:t>Scenarios</a:t>
            </a:r>
            <a:r>
              <a:rPr lang="en-US" sz="2200" dirty="0" smtClean="0"/>
              <a:t>:  Web </a:t>
            </a:r>
            <a:r>
              <a:rPr lang="en-US" sz="2200" dirty="0" err="1"/>
              <a:t>H</a:t>
            </a:r>
            <a:r>
              <a:rPr lang="en-US" sz="2200" dirty="0" err="1" smtClean="0"/>
              <a:t>osters</a:t>
            </a:r>
            <a:endParaRPr lang="en-US" sz="2200" dirty="0" smtClean="0"/>
          </a:p>
          <a:p>
            <a:pPr marL="342900" indent="-342900">
              <a:buFont typeface="Arial" pitchFamily="34" charset="0"/>
              <a:buChar char="•"/>
            </a:pPr>
            <a:endParaRPr lang="en-US" sz="2500" dirty="0" smtClean="0"/>
          </a:p>
        </p:txBody>
      </p:sp>
      <p:sp>
        <p:nvSpPr>
          <p:cNvPr id="9" name="TextBox 8"/>
          <p:cNvSpPr txBox="1"/>
          <p:nvPr/>
        </p:nvSpPr>
        <p:spPr>
          <a:xfrm>
            <a:off x="2155963" y="4631293"/>
            <a:ext cx="1130724" cy="369332"/>
          </a:xfrm>
          <a:prstGeom prst="rect">
            <a:avLst/>
          </a:prstGeom>
          <a:noFill/>
        </p:spPr>
        <p:txBody>
          <a:bodyPr wrap="square" rtlCol="0">
            <a:spAutoFit/>
          </a:bodyPr>
          <a:lstStyle/>
          <a:p>
            <a:pPr algn="ctr"/>
            <a:r>
              <a:rPr lang="en-US" sz="1500" dirty="0" smtClean="0"/>
              <a:t>    </a:t>
            </a:r>
            <a:r>
              <a:rPr lang="en-US" b="1" dirty="0" smtClean="0"/>
              <a:t>80LPs</a:t>
            </a:r>
            <a:endParaRPr lang="en-US" b="1" dirty="0"/>
          </a:p>
        </p:txBody>
      </p:sp>
      <p:sp>
        <p:nvSpPr>
          <p:cNvPr id="10" name="TextBox 9"/>
          <p:cNvSpPr txBox="1"/>
          <p:nvPr/>
        </p:nvSpPr>
        <p:spPr>
          <a:xfrm>
            <a:off x="3636070" y="4631293"/>
            <a:ext cx="1015735" cy="369332"/>
          </a:xfrm>
          <a:prstGeom prst="rect">
            <a:avLst/>
          </a:prstGeom>
          <a:noFill/>
        </p:spPr>
        <p:txBody>
          <a:bodyPr wrap="square" rtlCol="0">
            <a:spAutoFit/>
          </a:bodyPr>
          <a:lstStyle/>
          <a:p>
            <a:pPr algn="ctr"/>
            <a:r>
              <a:rPr lang="en-US" b="1" dirty="0" smtClean="0"/>
              <a:t>160LPs</a:t>
            </a:r>
            <a:endParaRPr lang="en-US" b="1" dirty="0"/>
          </a:p>
        </p:txBody>
      </p:sp>
      <p:sp>
        <p:nvSpPr>
          <p:cNvPr id="11" name="TextBox 10"/>
          <p:cNvSpPr txBox="1"/>
          <p:nvPr/>
        </p:nvSpPr>
        <p:spPr>
          <a:xfrm>
            <a:off x="780803" y="3044296"/>
            <a:ext cx="461665" cy="1349040"/>
          </a:xfrm>
          <a:prstGeom prst="rect">
            <a:avLst/>
          </a:prstGeom>
          <a:noFill/>
        </p:spPr>
        <p:txBody>
          <a:bodyPr vert="vert270" wrap="square" rtlCol="0">
            <a:spAutoFit/>
          </a:bodyPr>
          <a:lstStyle/>
          <a:p>
            <a:r>
              <a:rPr lang="en-US" dirty="0"/>
              <a:t>T</a:t>
            </a:r>
            <a:r>
              <a:rPr lang="en-US" dirty="0" smtClean="0"/>
              <a:t>hroughput</a:t>
            </a:r>
          </a:p>
        </p:txBody>
      </p:sp>
      <p:cxnSp>
        <p:nvCxnSpPr>
          <p:cNvPr id="4" name="Straight Arrow Connector 3"/>
          <p:cNvCxnSpPr/>
          <p:nvPr/>
        </p:nvCxnSpPr>
        <p:spPr>
          <a:xfrm flipH="1" flipV="1">
            <a:off x="5713717" y="2495550"/>
            <a:ext cx="50788" cy="3419478"/>
          </a:xfrm>
          <a:prstGeom prst="straightConnector1">
            <a:avLst/>
          </a:prstGeom>
          <a:ln w="222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840706" y="5530995"/>
            <a:ext cx="1645944" cy="369332"/>
          </a:xfrm>
          <a:prstGeom prst="rect">
            <a:avLst/>
          </a:prstGeom>
          <a:noFill/>
        </p:spPr>
        <p:txBody>
          <a:bodyPr wrap="square" rtlCol="0">
            <a:spAutoFit/>
          </a:bodyPr>
          <a:lstStyle/>
          <a:p>
            <a:r>
              <a:rPr lang="en-US" dirty="0" smtClean="0"/>
              <a:t>Larger is better</a:t>
            </a:r>
          </a:p>
        </p:txBody>
      </p:sp>
    </p:spTree>
    <p:extLst>
      <p:ext uri="{BB962C8B-B14F-4D97-AF65-F5344CB8AC3E}">
        <p14:creationId xmlns:p14="http://schemas.microsoft.com/office/powerpoint/2010/main" val="1473386876"/>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332" y="228600"/>
            <a:ext cx="11156161" cy="609398"/>
          </a:xfrm>
        </p:spPr>
        <p:txBody>
          <a:bodyPr/>
          <a:lstStyle/>
          <a:p>
            <a:r>
              <a:rPr sz="4400" dirty="0" smtClean="0"/>
              <a:t>Hyper-V Guest Scaling</a:t>
            </a:r>
            <a:endParaRPr lang="en-US" sz="4400" dirty="0"/>
          </a:p>
        </p:txBody>
      </p:sp>
      <p:graphicFrame>
        <p:nvGraphicFramePr>
          <p:cNvPr id="3" name="Chart 2"/>
          <p:cNvGraphicFramePr/>
          <p:nvPr>
            <p:extLst>
              <p:ext uri="{D42A27DB-BD31-4B8C-83A1-F6EECF244321}">
                <p14:modId xmlns:p14="http://schemas.microsoft.com/office/powerpoint/2010/main" val="3449625254"/>
              </p:ext>
            </p:extLst>
          </p:nvPr>
        </p:nvGraphicFramePr>
        <p:xfrm>
          <a:off x="284405" y="1357947"/>
          <a:ext cx="6992695" cy="550005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609442" y="1066800"/>
            <a:ext cx="4969630" cy="861774"/>
          </a:xfrm>
          <a:prstGeom prst="rect">
            <a:avLst/>
          </a:prstGeom>
          <a:noFill/>
        </p:spPr>
        <p:txBody>
          <a:bodyPr wrap="none" rtlCol="0">
            <a:spAutoFit/>
          </a:bodyPr>
          <a:lstStyle/>
          <a:p>
            <a:pPr marL="342900" indent="-342900">
              <a:buFont typeface="Arial" pitchFamily="34" charset="0"/>
              <a:buChar char="•"/>
            </a:pPr>
            <a:r>
              <a:rPr lang="en-US" sz="2500" b="1" dirty="0" smtClean="0">
                <a:solidFill>
                  <a:schemeClr val="accent5"/>
                </a:solidFill>
              </a:rPr>
              <a:t>1.9x</a:t>
            </a:r>
            <a:r>
              <a:rPr lang="en-US" sz="2500" dirty="0" smtClean="0"/>
              <a:t> scaling from 8VPs to 16VPs</a:t>
            </a:r>
          </a:p>
          <a:p>
            <a:pPr marL="342900" indent="-342900">
              <a:buFont typeface="Arial" pitchFamily="34" charset="0"/>
              <a:buChar char="•"/>
            </a:pPr>
            <a:r>
              <a:rPr lang="en-US" sz="2500" b="1" dirty="0" smtClean="0">
                <a:solidFill>
                  <a:schemeClr val="accent5"/>
                </a:solidFill>
              </a:rPr>
              <a:t>1.7x</a:t>
            </a:r>
            <a:r>
              <a:rPr lang="en-US" sz="2500" dirty="0" smtClean="0"/>
              <a:t> scaling from 16VPs to 32VPs</a:t>
            </a:r>
          </a:p>
        </p:txBody>
      </p:sp>
      <p:sp>
        <p:nvSpPr>
          <p:cNvPr id="5" name="TextBox 4"/>
          <p:cNvSpPr txBox="1"/>
          <p:nvPr/>
        </p:nvSpPr>
        <p:spPr>
          <a:xfrm>
            <a:off x="6196224" y="2133302"/>
            <a:ext cx="6399133" cy="1492716"/>
          </a:xfrm>
          <a:prstGeom prst="rect">
            <a:avLst/>
          </a:prstGeom>
          <a:noFill/>
        </p:spPr>
        <p:txBody>
          <a:bodyPr wrap="square" rtlCol="0">
            <a:spAutoFit/>
          </a:bodyPr>
          <a:lstStyle/>
          <a:p>
            <a:pPr marL="342900" indent="-342900">
              <a:buFont typeface="Arial" pitchFamily="34" charset="0"/>
              <a:buChar char="•"/>
            </a:pPr>
            <a:r>
              <a:rPr lang="en-US" sz="2200" b="1" dirty="0" smtClean="0"/>
              <a:t>Hardware</a:t>
            </a:r>
            <a:r>
              <a:rPr lang="en-US" sz="2200" dirty="0" smtClean="0"/>
              <a:t>: 80LPs, 4 NUMA nodes,</a:t>
            </a:r>
          </a:p>
          <a:p>
            <a:r>
              <a:rPr lang="en-US" sz="2200" dirty="0"/>
              <a:t> </a:t>
            </a:r>
            <a:r>
              <a:rPr lang="en-US" sz="2200" dirty="0" smtClean="0"/>
              <a:t>    10Gigabit NIC, 256GBs RAM </a:t>
            </a:r>
          </a:p>
          <a:p>
            <a:pPr marL="342900" indent="-342900">
              <a:buFont typeface="Arial" pitchFamily="34" charset="0"/>
              <a:buChar char="•"/>
            </a:pPr>
            <a:r>
              <a:rPr lang="en-US" sz="2200" b="1" dirty="0" smtClean="0"/>
              <a:t>Workload</a:t>
            </a:r>
            <a:r>
              <a:rPr lang="en-US" sz="2200" dirty="0" smtClean="0"/>
              <a:t>: SQL OLTP</a:t>
            </a:r>
          </a:p>
          <a:p>
            <a:pPr marL="342900" indent="-342900">
              <a:buFont typeface="Arial" pitchFamily="34" charset="0"/>
              <a:buChar char="•"/>
            </a:pPr>
            <a:endParaRPr lang="en-US" sz="2500" dirty="0" smtClean="0"/>
          </a:p>
        </p:txBody>
      </p:sp>
      <p:sp>
        <p:nvSpPr>
          <p:cNvPr id="6" name="TextBox 5"/>
          <p:cNvSpPr txBox="1"/>
          <p:nvPr/>
        </p:nvSpPr>
        <p:spPr>
          <a:xfrm>
            <a:off x="2133044" y="5014908"/>
            <a:ext cx="812588" cy="369332"/>
          </a:xfrm>
          <a:prstGeom prst="rect">
            <a:avLst/>
          </a:prstGeom>
          <a:noFill/>
        </p:spPr>
        <p:txBody>
          <a:bodyPr wrap="square" rtlCol="0">
            <a:spAutoFit/>
          </a:bodyPr>
          <a:lstStyle/>
          <a:p>
            <a:r>
              <a:rPr lang="en-US" b="1" dirty="0"/>
              <a:t> </a:t>
            </a:r>
            <a:r>
              <a:rPr lang="en-US" b="1" dirty="0" smtClean="0"/>
              <a:t>8VPs</a:t>
            </a:r>
            <a:endParaRPr lang="en-US" b="1" dirty="0"/>
          </a:p>
        </p:txBody>
      </p:sp>
      <p:sp>
        <p:nvSpPr>
          <p:cNvPr id="7" name="TextBox 6"/>
          <p:cNvSpPr txBox="1"/>
          <p:nvPr/>
        </p:nvSpPr>
        <p:spPr>
          <a:xfrm>
            <a:off x="3171110" y="5014908"/>
            <a:ext cx="977480" cy="369332"/>
          </a:xfrm>
          <a:prstGeom prst="rect">
            <a:avLst/>
          </a:prstGeom>
          <a:noFill/>
        </p:spPr>
        <p:txBody>
          <a:bodyPr wrap="square" rtlCol="0">
            <a:spAutoFit/>
          </a:bodyPr>
          <a:lstStyle/>
          <a:p>
            <a:r>
              <a:rPr lang="en-US" b="1" dirty="0" smtClean="0"/>
              <a:t> 16VPs</a:t>
            </a:r>
            <a:endParaRPr lang="en-US" b="1" dirty="0"/>
          </a:p>
        </p:txBody>
      </p:sp>
      <p:sp>
        <p:nvSpPr>
          <p:cNvPr id="8" name="TextBox 7"/>
          <p:cNvSpPr txBox="1"/>
          <p:nvPr/>
        </p:nvSpPr>
        <p:spPr>
          <a:xfrm>
            <a:off x="4269446" y="5014908"/>
            <a:ext cx="977480" cy="369332"/>
          </a:xfrm>
          <a:prstGeom prst="rect">
            <a:avLst/>
          </a:prstGeom>
          <a:noFill/>
        </p:spPr>
        <p:txBody>
          <a:bodyPr wrap="square" rtlCol="0">
            <a:spAutoFit/>
          </a:bodyPr>
          <a:lstStyle/>
          <a:p>
            <a:r>
              <a:rPr lang="en-US" b="1" dirty="0" smtClean="0"/>
              <a:t>32VPs</a:t>
            </a:r>
            <a:endParaRPr lang="en-US" b="1" dirty="0"/>
          </a:p>
        </p:txBody>
      </p:sp>
      <p:sp>
        <p:nvSpPr>
          <p:cNvPr id="9" name="TextBox 8"/>
          <p:cNvSpPr txBox="1"/>
          <p:nvPr/>
        </p:nvSpPr>
        <p:spPr>
          <a:xfrm>
            <a:off x="630474" y="3114675"/>
            <a:ext cx="461665" cy="1283216"/>
          </a:xfrm>
          <a:prstGeom prst="rect">
            <a:avLst/>
          </a:prstGeom>
          <a:noFill/>
        </p:spPr>
        <p:txBody>
          <a:bodyPr vert="vert270" wrap="square" rtlCol="0">
            <a:spAutoFit/>
          </a:bodyPr>
          <a:lstStyle/>
          <a:p>
            <a:r>
              <a:rPr lang="en-US" dirty="0"/>
              <a:t>T</a:t>
            </a:r>
            <a:r>
              <a:rPr lang="en-US" dirty="0" smtClean="0"/>
              <a:t>hroughput</a:t>
            </a:r>
          </a:p>
        </p:txBody>
      </p:sp>
      <p:cxnSp>
        <p:nvCxnSpPr>
          <p:cNvPr id="10" name="Straight Arrow Connector 9"/>
          <p:cNvCxnSpPr/>
          <p:nvPr/>
        </p:nvCxnSpPr>
        <p:spPr>
          <a:xfrm flipV="1">
            <a:off x="6074252" y="2476500"/>
            <a:ext cx="0" cy="3335850"/>
          </a:xfrm>
          <a:prstGeom prst="straightConnector1">
            <a:avLst/>
          </a:prstGeom>
          <a:ln w="222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196224" y="5479361"/>
            <a:ext cx="1656806" cy="369332"/>
          </a:xfrm>
          <a:prstGeom prst="rect">
            <a:avLst/>
          </a:prstGeom>
          <a:noFill/>
        </p:spPr>
        <p:txBody>
          <a:bodyPr wrap="square" rtlCol="0">
            <a:spAutoFit/>
          </a:bodyPr>
          <a:lstStyle/>
          <a:p>
            <a:r>
              <a:rPr lang="en-US" dirty="0" smtClean="0"/>
              <a:t>Larger is better</a:t>
            </a:r>
          </a:p>
        </p:txBody>
      </p:sp>
    </p:spTree>
    <p:extLst>
      <p:ext uri="{BB962C8B-B14F-4D97-AF65-F5344CB8AC3E}">
        <p14:creationId xmlns:p14="http://schemas.microsoft.com/office/powerpoint/2010/main" val="258086585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37" y="333375"/>
            <a:ext cx="11165020" cy="609398"/>
          </a:xfrm>
        </p:spPr>
        <p:txBody>
          <a:bodyPr/>
          <a:lstStyle/>
          <a:p>
            <a:r>
              <a:rPr lang="en-US" dirty="0" smtClean="0"/>
              <a:t>Windows </a:t>
            </a:r>
            <a:r>
              <a:rPr lang="en-US" dirty="0"/>
              <a:t>Server 8 …</a:t>
            </a:r>
          </a:p>
        </p:txBody>
      </p:sp>
      <p:sp>
        <p:nvSpPr>
          <p:cNvPr id="3" name="Text Placeholder 2"/>
          <p:cNvSpPr>
            <a:spLocks noGrp="1"/>
          </p:cNvSpPr>
          <p:nvPr>
            <p:ph idx="1"/>
          </p:nvPr>
        </p:nvSpPr>
        <p:spPr>
          <a:xfrm>
            <a:off x="515937" y="1371600"/>
            <a:ext cx="11173090" cy="5244513"/>
          </a:xfrm>
        </p:spPr>
        <p:txBody>
          <a:bodyPr/>
          <a:lstStyle/>
          <a:p>
            <a:pPr>
              <a:lnSpc>
                <a:spcPct val="100000"/>
              </a:lnSpc>
            </a:pPr>
            <a:r>
              <a:rPr lang="en-US" sz="4000" dirty="0" smtClean="0"/>
              <a:t>Supports the largest servers on the market</a:t>
            </a:r>
          </a:p>
          <a:p>
            <a:endParaRPr lang="en-US" sz="2000" dirty="0"/>
          </a:p>
          <a:p>
            <a:r>
              <a:rPr lang="en-US" sz="4000" dirty="0" smtClean="0"/>
              <a:t>Scales your I/O heavy mission critical applications inside very large virtual machines</a:t>
            </a:r>
          </a:p>
          <a:p>
            <a:endParaRPr lang="en-US" sz="2000" dirty="0"/>
          </a:p>
          <a:p>
            <a:r>
              <a:rPr lang="en-US" sz="4000" dirty="0" smtClean="0"/>
              <a:t>Meets low latency application requirements for throughput</a:t>
            </a:r>
          </a:p>
          <a:p>
            <a:endParaRPr lang="en-US" sz="2000" dirty="0"/>
          </a:p>
          <a:p>
            <a:r>
              <a:rPr lang="en-US" sz="4000" dirty="0" smtClean="0"/>
              <a:t>Optimized for real world customer scenarios</a:t>
            </a:r>
          </a:p>
          <a:p>
            <a:pPr marL="0" indent="0">
              <a:buNone/>
            </a:pPr>
            <a:endParaRPr lang="en-US" sz="2800" dirty="0"/>
          </a:p>
        </p:txBody>
      </p:sp>
    </p:spTree>
    <p:extLst>
      <p:ext uri="{BB962C8B-B14F-4D97-AF65-F5344CB8AC3E}">
        <p14:creationId xmlns:p14="http://schemas.microsoft.com/office/powerpoint/2010/main" val="449716861"/>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p:cNvSpPr/>
          <p:nvPr/>
        </p:nvSpPr>
        <p:spPr bwMode="auto">
          <a:xfrm>
            <a:off x="711015" y="990601"/>
            <a:ext cx="10469862" cy="4343400"/>
          </a:xfrm>
          <a:prstGeom prst="rect">
            <a:avLst/>
          </a:prstGeom>
          <a:ln>
            <a:headEnd type="none" w="med" len="med"/>
            <a:tailEnd type="none" w="med" len="med"/>
          </a:ln>
          <a:effectLst>
            <a:outerShdw blurRad="40000" dist="23000" dir="5400000" rotWithShape="0">
              <a:schemeClr val="tx1">
                <a:alpha val="35000"/>
              </a:schemeClr>
            </a:outerShdw>
          </a:effectLst>
          <a:scene3d>
            <a:camera prst="orthographicFront">
              <a:rot lat="0" lon="0" rev="0"/>
            </a:camera>
            <a:lightRig rig="threePt" dir="t">
              <a:rot lat="0" lon="0" rev="20400000"/>
            </a:lightRig>
          </a:scene3d>
          <a:sp3d contourW="6350">
            <a:contourClr>
              <a:schemeClr val="accent4">
                <a:shade val="25000"/>
                <a:satMod val="15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graphicFrame>
        <p:nvGraphicFramePr>
          <p:cNvPr id="10" name="Chart 9"/>
          <p:cNvGraphicFramePr>
            <a:graphicFrameLocks/>
          </p:cNvGraphicFramePr>
          <p:nvPr>
            <p:extLst>
              <p:ext uri="{D42A27DB-BD31-4B8C-83A1-F6EECF244321}">
                <p14:modId xmlns:p14="http://schemas.microsoft.com/office/powerpoint/2010/main" val="3022664050"/>
              </p:ext>
            </p:extLst>
          </p:nvPr>
        </p:nvGraphicFramePr>
        <p:xfrm>
          <a:off x="524609" y="1143000"/>
          <a:ext cx="10656268" cy="419100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515937" y="228600"/>
            <a:ext cx="11165020" cy="609398"/>
          </a:xfrm>
        </p:spPr>
        <p:txBody>
          <a:bodyPr anchor="t"/>
          <a:lstStyle/>
          <a:p>
            <a:r>
              <a:rPr lang="en-US" sz="4400" dirty="0" smtClean="0"/>
              <a:t>Registered IO and UDP Throughput</a:t>
            </a:r>
            <a:endParaRPr lang="en-US" sz="4400" dirty="0"/>
          </a:p>
        </p:txBody>
      </p:sp>
      <p:sp>
        <p:nvSpPr>
          <p:cNvPr id="7" name="Text Box 2"/>
          <p:cNvSpPr txBox="1">
            <a:spLocks noChangeArrowheads="1"/>
          </p:cNvSpPr>
          <p:nvPr/>
        </p:nvSpPr>
        <p:spPr bwMode="auto">
          <a:xfrm>
            <a:off x="8498443" y="2016760"/>
            <a:ext cx="685800" cy="27559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defRPr sz="1800" b="1" i="0" u="none" strike="noStrike" kern="1200" baseline="0">
                <a:solidFill>
                  <a:srgbClr val="FFFFFF"/>
                </a:solidFill>
                <a:latin typeface="+mn-lt"/>
                <a:ea typeface="+mn-ea"/>
                <a:cs typeface="+mn-cs"/>
              </a:defRPr>
            </a:pPr>
            <a:r>
              <a:rPr lang="en-US" b="1" dirty="0">
                <a:solidFill>
                  <a:srgbClr val="FFFFFF"/>
                </a:solidFill>
              </a:rPr>
              <a:t>IOCP</a:t>
            </a:r>
          </a:p>
        </p:txBody>
      </p:sp>
      <p:sp>
        <p:nvSpPr>
          <p:cNvPr id="9" name="TextBox 8"/>
          <p:cNvSpPr txBox="1"/>
          <p:nvPr/>
        </p:nvSpPr>
        <p:spPr>
          <a:xfrm>
            <a:off x="507867" y="5638800"/>
            <a:ext cx="11785995" cy="830997"/>
          </a:xfrm>
          <a:prstGeom prst="rect">
            <a:avLst/>
          </a:prstGeom>
          <a:noFill/>
        </p:spPr>
        <p:txBody>
          <a:bodyPr wrap="square" rtlCol="0">
            <a:spAutoFit/>
          </a:bodyPr>
          <a:lstStyle/>
          <a:p>
            <a:r>
              <a:rPr lang="en-US" sz="2400" dirty="0" smtClean="0"/>
              <a:t>Registered IO (RIO)  demonstrates significant improvement over I/O Completion Ports (IOCP) by receiving at several times the traditional rates before the NIC drops packets. </a:t>
            </a:r>
            <a:endParaRPr lang="en-US" sz="2400" dirty="0"/>
          </a:p>
        </p:txBody>
      </p:sp>
      <p:sp>
        <p:nvSpPr>
          <p:cNvPr id="13" name="Text Box 2"/>
          <p:cNvSpPr txBox="1">
            <a:spLocks noChangeArrowheads="1"/>
          </p:cNvSpPr>
          <p:nvPr/>
        </p:nvSpPr>
        <p:spPr bwMode="auto">
          <a:xfrm>
            <a:off x="8841343" y="3758345"/>
            <a:ext cx="2445552" cy="60162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400" b="1" dirty="0" smtClean="0">
                <a:effectLst/>
                <a:latin typeface="Calibri"/>
                <a:ea typeface="Times New Roman"/>
                <a:cs typeface="Times New Roman"/>
              </a:rPr>
              <a:t>Max Theoretical Rate is 10M with 128Byte Messages</a:t>
            </a:r>
            <a:endParaRPr lang="en-US" sz="1400" b="1" dirty="0">
              <a:effectLst/>
              <a:latin typeface="Calibri"/>
              <a:ea typeface="Times New Roman"/>
              <a:cs typeface="Times New Roman"/>
            </a:endParaRPr>
          </a:p>
        </p:txBody>
      </p:sp>
      <p:cxnSp>
        <p:nvCxnSpPr>
          <p:cNvPr id="5" name="Straight Connector 4"/>
          <p:cNvCxnSpPr/>
          <p:nvPr/>
        </p:nvCxnSpPr>
        <p:spPr>
          <a:xfrm flipV="1">
            <a:off x="1504950" y="2409825"/>
            <a:ext cx="4800664" cy="2333625"/>
          </a:xfrm>
          <a:prstGeom prst="line">
            <a:avLst/>
          </a:prstGeom>
          <a:ln w="3810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05614" y="2409825"/>
            <a:ext cx="2324036" cy="0"/>
          </a:xfrm>
          <a:prstGeom prst="line">
            <a:avLst/>
          </a:prstGeom>
          <a:ln w="38100">
            <a:solidFill>
              <a:schemeClr val="accent3"/>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618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9340" y="2304711"/>
            <a:ext cx="461665" cy="1323659"/>
          </a:xfrm>
          <a:prstGeom prst="rect">
            <a:avLst/>
          </a:prstGeom>
          <a:noFill/>
        </p:spPr>
        <p:txBody>
          <a:bodyPr vert="vert270" wrap="square" rtlCol="0">
            <a:spAutoFit/>
          </a:bodyPr>
          <a:lstStyle/>
          <a:p>
            <a:r>
              <a:rPr lang="en-US" dirty="0">
                <a:solidFill>
                  <a:srgbClr val="FFFFFF"/>
                </a:solidFill>
              </a:rPr>
              <a:t>T</a:t>
            </a:r>
            <a:r>
              <a:rPr lang="en-US" dirty="0" smtClean="0">
                <a:solidFill>
                  <a:srgbClr val="FFFFFF"/>
                </a:solidFill>
              </a:rPr>
              <a:t>hroughput</a:t>
            </a:r>
            <a:endParaRPr lang="en-US" dirty="0">
              <a:solidFill>
                <a:srgbClr val="FFFFFF"/>
              </a:solidFill>
            </a:endParaRPr>
          </a:p>
        </p:txBody>
      </p:sp>
      <p:graphicFrame>
        <p:nvGraphicFramePr>
          <p:cNvPr id="2" name="Chart 1"/>
          <p:cNvGraphicFramePr/>
          <p:nvPr>
            <p:extLst>
              <p:ext uri="{D42A27DB-BD31-4B8C-83A1-F6EECF244321}">
                <p14:modId xmlns:p14="http://schemas.microsoft.com/office/powerpoint/2010/main" val="1177847698"/>
              </p:ext>
            </p:extLst>
          </p:nvPr>
        </p:nvGraphicFramePr>
        <p:xfrm>
          <a:off x="420173" y="1057534"/>
          <a:ext cx="4256089" cy="3771642"/>
        </p:xfrm>
        <a:graphic>
          <a:graphicData uri="http://schemas.openxmlformats.org/drawingml/2006/chart">
            <c:chart xmlns:c="http://schemas.openxmlformats.org/drawingml/2006/chart" xmlns:r="http://schemas.openxmlformats.org/officeDocument/2006/relationships" r:id="rId4"/>
          </a:graphicData>
        </a:graphic>
      </p:graphicFrame>
      <p:sp>
        <p:nvSpPr>
          <p:cNvPr id="488450" name="Title 488449"/>
          <p:cNvSpPr>
            <a:spLocks noGrp="1" noChangeArrowheads="1"/>
          </p:cNvSpPr>
          <p:nvPr>
            <p:ph type="title"/>
          </p:nvPr>
        </p:nvSpPr>
        <p:spPr>
          <a:xfrm>
            <a:off x="515937" y="228600"/>
            <a:ext cx="11165020" cy="609398"/>
          </a:xfrm>
        </p:spPr>
        <p:txBody>
          <a:bodyPr/>
          <a:lstStyle/>
          <a:p>
            <a:r>
              <a:rPr lang="en-US" sz="4400" dirty="0" smtClean="0"/>
              <a:t>Web Scalability Improvements</a:t>
            </a:r>
          </a:p>
        </p:txBody>
      </p:sp>
      <p:sp>
        <p:nvSpPr>
          <p:cNvPr id="4" name="TextBox 3"/>
          <p:cNvSpPr txBox="1"/>
          <p:nvPr/>
        </p:nvSpPr>
        <p:spPr>
          <a:xfrm>
            <a:off x="972101" y="837998"/>
            <a:ext cx="2031471" cy="353943"/>
          </a:xfrm>
          <a:prstGeom prst="rect">
            <a:avLst/>
          </a:prstGeom>
          <a:noFill/>
        </p:spPr>
        <p:txBody>
          <a:bodyPr wrap="square" rtlCol="0">
            <a:spAutoFit/>
          </a:bodyPr>
          <a:lstStyle/>
          <a:p>
            <a:r>
              <a:rPr lang="en-US" sz="1700" b="1" dirty="0" smtClean="0">
                <a:solidFill>
                  <a:srgbClr val="FFFFFF"/>
                </a:solidFill>
              </a:rPr>
              <a:t>Single Process</a:t>
            </a:r>
            <a:endParaRPr lang="en-US" sz="1700" b="1" dirty="0">
              <a:solidFill>
                <a:srgbClr val="FFFFFF"/>
              </a:solidFill>
            </a:endParaRPr>
          </a:p>
        </p:txBody>
      </p:sp>
      <p:graphicFrame>
        <p:nvGraphicFramePr>
          <p:cNvPr id="9" name="Chart 8"/>
          <p:cNvGraphicFramePr/>
          <p:nvPr>
            <p:extLst>
              <p:ext uri="{D42A27DB-BD31-4B8C-83A1-F6EECF244321}">
                <p14:modId xmlns:p14="http://schemas.microsoft.com/office/powerpoint/2010/main" val="199976935"/>
              </p:ext>
            </p:extLst>
          </p:nvPr>
        </p:nvGraphicFramePr>
        <p:xfrm>
          <a:off x="4772025" y="1234505"/>
          <a:ext cx="4210049" cy="3594670"/>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p:nvPr/>
        </p:nvSpPr>
        <p:spPr>
          <a:xfrm>
            <a:off x="5457176" y="837997"/>
            <a:ext cx="2772424" cy="353943"/>
          </a:xfrm>
          <a:prstGeom prst="rect">
            <a:avLst/>
          </a:prstGeom>
          <a:noFill/>
        </p:spPr>
        <p:txBody>
          <a:bodyPr wrap="square" rtlCol="0">
            <a:spAutoFit/>
          </a:bodyPr>
          <a:lstStyle/>
          <a:p>
            <a:r>
              <a:rPr lang="en-US" sz="1700" b="1" dirty="0" smtClean="0">
                <a:solidFill>
                  <a:srgbClr val="FFFFFF"/>
                </a:solidFill>
              </a:rPr>
              <a:t>Multiple Processes (2 and 4)</a:t>
            </a:r>
            <a:endParaRPr lang="en-US" sz="1700" b="1" dirty="0">
              <a:solidFill>
                <a:srgbClr val="FFFFFF"/>
              </a:solidFill>
            </a:endParaRPr>
          </a:p>
        </p:txBody>
      </p:sp>
      <p:sp>
        <p:nvSpPr>
          <p:cNvPr id="11" name="TextBox 10"/>
          <p:cNvSpPr txBox="1"/>
          <p:nvPr/>
        </p:nvSpPr>
        <p:spPr>
          <a:xfrm>
            <a:off x="8982073" y="1318498"/>
            <a:ext cx="3206751" cy="1985159"/>
          </a:xfrm>
          <a:prstGeom prst="rect">
            <a:avLst/>
          </a:prstGeom>
          <a:noFill/>
        </p:spPr>
        <p:txBody>
          <a:bodyPr wrap="square" rtlCol="0">
            <a:spAutoFit/>
          </a:bodyPr>
          <a:lstStyle/>
          <a:p>
            <a:r>
              <a:rPr lang="en-US" b="1" dirty="0" smtClean="0"/>
              <a:t>Hardware</a:t>
            </a:r>
            <a:r>
              <a:rPr lang="en-US" dirty="0" smtClean="0"/>
              <a:t>: 40LPs, 4 NUMA nodes , 10GigE, 128GB RAM</a:t>
            </a:r>
          </a:p>
          <a:p>
            <a:r>
              <a:rPr lang="en-US" b="1" dirty="0" smtClean="0"/>
              <a:t>Workload</a:t>
            </a:r>
            <a:r>
              <a:rPr lang="en-US" dirty="0" smtClean="0"/>
              <a:t>: mixed Web scenario</a:t>
            </a:r>
          </a:p>
          <a:p>
            <a:endParaRPr lang="en-US" sz="1500" dirty="0"/>
          </a:p>
          <a:p>
            <a:r>
              <a:rPr lang="en-US" b="1" dirty="0" smtClean="0"/>
              <a:t>Note</a:t>
            </a:r>
            <a:r>
              <a:rPr lang="en-US" dirty="0" smtClean="0"/>
              <a:t>: Measurements reflect release defaults except as stated.</a:t>
            </a:r>
          </a:p>
        </p:txBody>
      </p:sp>
      <p:cxnSp>
        <p:nvCxnSpPr>
          <p:cNvPr id="12" name="Straight Arrow Connector 11"/>
          <p:cNvCxnSpPr/>
          <p:nvPr/>
        </p:nvCxnSpPr>
        <p:spPr>
          <a:xfrm>
            <a:off x="1213251" y="2710730"/>
            <a:ext cx="0" cy="706919"/>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566590" y="2721383"/>
            <a:ext cx="0" cy="545849"/>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771219" y="1623143"/>
            <a:ext cx="0" cy="1822975"/>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078530" y="1623143"/>
            <a:ext cx="0" cy="1746661"/>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78307" y="2800897"/>
            <a:ext cx="587587" cy="338554"/>
          </a:xfrm>
          <a:prstGeom prst="rect">
            <a:avLst/>
          </a:prstGeom>
          <a:ln w="22225">
            <a:noFill/>
            <a:headEnd type="arrow"/>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r>
              <a:rPr lang="en-US" sz="1600" b="1" dirty="0" smtClean="0">
                <a:solidFill>
                  <a:schemeClr val="accent5"/>
                </a:solidFill>
              </a:rPr>
              <a:t>71%</a:t>
            </a:r>
            <a:endParaRPr lang="en-US" sz="1600" b="1" dirty="0">
              <a:solidFill>
                <a:schemeClr val="accent5"/>
              </a:solidFill>
            </a:endParaRPr>
          </a:p>
        </p:txBody>
      </p:sp>
      <p:sp>
        <p:nvSpPr>
          <p:cNvPr id="25" name="TextBox 24"/>
          <p:cNvSpPr txBox="1"/>
          <p:nvPr/>
        </p:nvSpPr>
        <p:spPr>
          <a:xfrm>
            <a:off x="4521629" y="2328929"/>
            <a:ext cx="461665" cy="1330755"/>
          </a:xfrm>
          <a:prstGeom prst="rect">
            <a:avLst/>
          </a:prstGeom>
          <a:noFill/>
        </p:spPr>
        <p:txBody>
          <a:bodyPr vert="vert270" wrap="square" rtlCol="0">
            <a:spAutoFit/>
          </a:bodyPr>
          <a:lstStyle/>
          <a:p>
            <a:r>
              <a:rPr lang="en-US" dirty="0">
                <a:solidFill>
                  <a:srgbClr val="FFFFFF"/>
                </a:solidFill>
              </a:rPr>
              <a:t>T</a:t>
            </a:r>
            <a:r>
              <a:rPr lang="en-US" dirty="0" smtClean="0">
                <a:solidFill>
                  <a:srgbClr val="FFFFFF"/>
                </a:solidFill>
              </a:rPr>
              <a:t>hroughput</a:t>
            </a:r>
            <a:endParaRPr lang="en-US" dirty="0">
              <a:solidFill>
                <a:srgbClr val="FFFFFF"/>
              </a:solidFill>
            </a:endParaRPr>
          </a:p>
        </p:txBody>
      </p:sp>
      <p:sp>
        <p:nvSpPr>
          <p:cNvPr id="26" name="TextBox 25"/>
          <p:cNvSpPr txBox="1"/>
          <p:nvPr/>
        </p:nvSpPr>
        <p:spPr>
          <a:xfrm>
            <a:off x="2066925" y="1660476"/>
            <a:ext cx="704294" cy="338554"/>
          </a:xfrm>
          <a:prstGeom prst="rect">
            <a:avLst/>
          </a:prstGeom>
          <a:noFill/>
        </p:spPr>
        <p:txBody>
          <a:bodyPr wrap="square" rtlCol="0">
            <a:spAutoFit/>
          </a:bodyPr>
          <a:lstStyle/>
          <a:p>
            <a:r>
              <a:rPr lang="en-US" sz="1600" b="1" dirty="0" smtClean="0">
                <a:solidFill>
                  <a:schemeClr val="accent5"/>
                </a:solidFill>
              </a:rPr>
              <a:t>208%</a:t>
            </a:r>
            <a:endParaRPr lang="en-US" sz="1600" b="1" dirty="0">
              <a:solidFill>
                <a:schemeClr val="accent5"/>
              </a:solidFill>
            </a:endParaRPr>
          </a:p>
        </p:txBody>
      </p:sp>
      <p:sp>
        <p:nvSpPr>
          <p:cNvPr id="24" name="TextBox 23"/>
          <p:cNvSpPr txBox="1"/>
          <p:nvPr/>
        </p:nvSpPr>
        <p:spPr>
          <a:xfrm>
            <a:off x="5018142" y="2800897"/>
            <a:ext cx="629298" cy="338554"/>
          </a:xfrm>
          <a:prstGeom prst="rect">
            <a:avLst/>
          </a:prstGeom>
          <a:noFill/>
        </p:spPr>
        <p:txBody>
          <a:bodyPr wrap="square" rtlCol="0">
            <a:spAutoFit/>
          </a:bodyPr>
          <a:lstStyle/>
          <a:p>
            <a:r>
              <a:rPr lang="en-US" sz="1600" b="1" dirty="0" smtClean="0">
                <a:solidFill>
                  <a:schemeClr val="accent5"/>
                </a:solidFill>
              </a:rPr>
              <a:t>58%</a:t>
            </a:r>
            <a:endParaRPr lang="en-US" sz="1600" b="1" dirty="0">
              <a:solidFill>
                <a:schemeClr val="accent5"/>
              </a:solidFill>
            </a:endParaRPr>
          </a:p>
        </p:txBody>
      </p:sp>
      <p:sp>
        <p:nvSpPr>
          <p:cNvPr id="28" name="TextBox 27"/>
          <p:cNvSpPr txBox="1"/>
          <p:nvPr/>
        </p:nvSpPr>
        <p:spPr>
          <a:xfrm>
            <a:off x="6348345" y="1660476"/>
            <a:ext cx="730185" cy="338554"/>
          </a:xfrm>
          <a:prstGeom prst="rect">
            <a:avLst/>
          </a:prstGeom>
          <a:noFill/>
        </p:spPr>
        <p:txBody>
          <a:bodyPr wrap="square" rtlCol="0">
            <a:spAutoFit/>
          </a:bodyPr>
          <a:lstStyle/>
          <a:p>
            <a:r>
              <a:rPr lang="en-US" sz="1600" b="1" dirty="0">
                <a:solidFill>
                  <a:schemeClr val="accent5"/>
                </a:solidFill>
              </a:rPr>
              <a:t> </a:t>
            </a:r>
            <a:r>
              <a:rPr lang="en-US" sz="1600" b="1" dirty="0" smtClean="0">
                <a:solidFill>
                  <a:schemeClr val="accent5"/>
                </a:solidFill>
              </a:rPr>
              <a:t>178%</a:t>
            </a:r>
            <a:endParaRPr lang="en-US" sz="1600" b="1" dirty="0">
              <a:solidFill>
                <a:schemeClr val="accent5"/>
              </a:solidFill>
            </a:endParaRPr>
          </a:p>
        </p:txBody>
      </p:sp>
      <p:sp>
        <p:nvSpPr>
          <p:cNvPr id="27" name="TextBox 26"/>
          <p:cNvSpPr txBox="1"/>
          <p:nvPr/>
        </p:nvSpPr>
        <p:spPr>
          <a:xfrm>
            <a:off x="189341" y="4905376"/>
            <a:ext cx="11071516" cy="1698927"/>
          </a:xfrm>
          <a:prstGeom prst="rect">
            <a:avLst/>
          </a:prstGeom>
          <a:noFill/>
        </p:spPr>
        <p:txBody>
          <a:bodyPr wrap="square" rtlCol="0">
            <a:spAutoFit/>
          </a:bodyPr>
          <a:lstStyle/>
          <a:p>
            <a:pPr defTabSz="914363">
              <a:lnSpc>
                <a:spcPct val="90000"/>
              </a:lnSpc>
              <a:spcBef>
                <a:spcPct val="20000"/>
              </a:spcBef>
            </a:pPr>
            <a:r>
              <a:rPr lang="en-US" sz="2800" b="1" dirty="0">
                <a:solidFill>
                  <a:schemeClr val="accent5"/>
                </a:solidFill>
              </a:rPr>
              <a:t>Overall Web Server Scalability Improvements</a:t>
            </a:r>
          </a:p>
          <a:p>
            <a:pPr marL="628632" lvl="1" indent="-369888">
              <a:lnSpc>
                <a:spcPct val="90000"/>
              </a:lnSpc>
              <a:spcBef>
                <a:spcPct val="20000"/>
              </a:spcBef>
              <a:buFont typeface="Arial" pitchFamily="34" charset="0"/>
              <a:buChar char="•"/>
            </a:pPr>
            <a:r>
              <a:rPr lang="en-US" sz="2400" dirty="0" smtClean="0"/>
              <a:t>New </a:t>
            </a:r>
            <a:r>
              <a:rPr lang="en-US" sz="2400" dirty="0"/>
              <a:t>K-Group awareness in the IIS thread </a:t>
            </a:r>
            <a:r>
              <a:rPr lang="en-US" sz="2400" dirty="0" smtClean="0"/>
              <a:t>pool</a:t>
            </a:r>
            <a:endParaRPr lang="en-US" sz="2400" dirty="0"/>
          </a:p>
          <a:p>
            <a:pPr marL="628632" lvl="1" indent="-369888">
              <a:lnSpc>
                <a:spcPct val="90000"/>
              </a:lnSpc>
              <a:spcBef>
                <a:spcPct val="20000"/>
              </a:spcBef>
              <a:buFont typeface="Arial" pitchFamily="34" charset="0"/>
              <a:buChar char="•"/>
            </a:pPr>
            <a:r>
              <a:rPr lang="en-US" sz="2400" dirty="0"/>
              <a:t>Partitioning network I/O processing by K-Groups </a:t>
            </a:r>
            <a:r>
              <a:rPr lang="en-US" sz="2400" dirty="0" smtClean="0"/>
              <a:t>when using multiple </a:t>
            </a:r>
            <a:r>
              <a:rPr lang="en-US" sz="2400" dirty="0"/>
              <a:t>NICs</a:t>
            </a:r>
          </a:p>
          <a:p>
            <a:pPr marL="628632" lvl="1" indent="-369888">
              <a:lnSpc>
                <a:spcPct val="90000"/>
              </a:lnSpc>
              <a:spcBef>
                <a:spcPct val="20000"/>
              </a:spcBef>
              <a:buFont typeface="Arial" pitchFamily="34" charset="0"/>
              <a:buChar char="•"/>
            </a:pPr>
            <a:r>
              <a:rPr lang="en-US" sz="2400" dirty="0"/>
              <a:t>RSS NUMA profiles </a:t>
            </a:r>
            <a:r>
              <a:rPr lang="en-US" sz="2400" dirty="0" smtClean="0"/>
              <a:t>distribute </a:t>
            </a:r>
            <a:r>
              <a:rPr lang="en-US" sz="2400" dirty="0"/>
              <a:t>network </a:t>
            </a:r>
            <a:r>
              <a:rPr lang="en-US" sz="2400" dirty="0" smtClean="0"/>
              <a:t>I/O processing across NUMA nodes</a:t>
            </a:r>
            <a:endParaRPr lang="en-US" sz="2400" dirty="0"/>
          </a:p>
        </p:txBody>
      </p:sp>
    </p:spTree>
    <p:custDataLst>
      <p:tags r:id="rId1"/>
    </p:custDataLst>
    <p:extLst>
      <p:ext uri="{BB962C8B-B14F-4D97-AF65-F5344CB8AC3E}">
        <p14:creationId xmlns:p14="http://schemas.microsoft.com/office/powerpoint/2010/main" val="345312117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2588" y="5710524"/>
            <a:ext cx="2089638" cy="738664"/>
          </a:xfrm>
          <a:prstGeom prst="rect">
            <a:avLst/>
          </a:prstGeom>
        </p:spPr>
        <p:txBody>
          <a:bodyPr wrap="square">
            <a:spAutoFit/>
          </a:bodyPr>
          <a:lstStyle/>
          <a:p>
            <a:r>
              <a:rPr lang="en-US" sz="1400" dirty="0" smtClean="0"/>
              <a:t>2-Socket, 12-core</a:t>
            </a:r>
          </a:p>
          <a:p>
            <a:r>
              <a:rPr lang="en-US" sz="1400" dirty="0" smtClean="0"/>
              <a:t>24Gb Memory</a:t>
            </a:r>
          </a:p>
          <a:p>
            <a:r>
              <a:rPr lang="en-US" sz="1400" dirty="0" smtClean="0"/>
              <a:t>10Gbps Network adapter</a:t>
            </a:r>
            <a:endParaRPr lang="en-US" sz="1400" dirty="0"/>
          </a:p>
        </p:txBody>
      </p:sp>
      <p:graphicFrame>
        <p:nvGraphicFramePr>
          <p:cNvPr id="13" name="Chart 12"/>
          <p:cNvGraphicFramePr>
            <a:graphicFrameLocks/>
          </p:cNvGraphicFramePr>
          <p:nvPr>
            <p:extLst>
              <p:ext uri="{D42A27DB-BD31-4B8C-83A1-F6EECF244321}">
                <p14:modId xmlns:p14="http://schemas.microsoft.com/office/powerpoint/2010/main" val="636402625"/>
              </p:ext>
            </p:extLst>
          </p:nvPr>
        </p:nvGraphicFramePr>
        <p:xfrm>
          <a:off x="0" y="1067887"/>
          <a:ext cx="7116417" cy="538130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a:xfrm>
            <a:off x="515937" y="228600"/>
            <a:ext cx="11165020" cy="609398"/>
          </a:xfrm>
        </p:spPr>
        <p:txBody>
          <a:bodyPr/>
          <a:lstStyle/>
          <a:p>
            <a:r>
              <a:rPr lang="en-US" sz="4400" dirty="0" smtClean="0"/>
              <a:t>File Server Scalability</a:t>
            </a:r>
            <a:endParaRPr lang="en-US" sz="4400" dirty="0"/>
          </a:p>
        </p:txBody>
      </p:sp>
      <p:sp>
        <p:nvSpPr>
          <p:cNvPr id="5" name="Content Placeholder 4"/>
          <p:cNvSpPr>
            <a:spLocks noGrp="1"/>
          </p:cNvSpPr>
          <p:nvPr>
            <p:ph type="body" sz="quarter" idx="10"/>
          </p:nvPr>
        </p:nvSpPr>
        <p:spPr>
          <a:xfrm>
            <a:off x="7306046" y="1219200"/>
            <a:ext cx="4882780" cy="4265783"/>
          </a:xfrm>
        </p:spPr>
        <p:txBody>
          <a:bodyPr/>
          <a:lstStyle/>
          <a:p>
            <a:pPr marL="293688" indent="-293688"/>
            <a:r>
              <a:rPr lang="en-US" sz="2200" b="1" dirty="0" smtClean="0">
                <a:solidFill>
                  <a:schemeClr val="tx1"/>
                </a:solidFill>
              </a:rPr>
              <a:t>Scenario</a:t>
            </a:r>
            <a:r>
              <a:rPr lang="en-US" sz="2200" dirty="0" smtClean="0"/>
              <a:t>: File Server hosting shares for many users scenarios that include browsing, reading, editing, and deleting files</a:t>
            </a:r>
          </a:p>
          <a:p>
            <a:pPr marL="293688" lvl="0" indent="-293688"/>
            <a:r>
              <a:rPr lang="en-US" sz="2200" dirty="0" smtClean="0"/>
              <a:t>Windows Server 8 improves scalability by up to </a:t>
            </a:r>
            <a:r>
              <a:rPr lang="en-US" sz="2200" b="1" u="sng" dirty="0">
                <a:solidFill>
                  <a:schemeClr val="accent5"/>
                </a:solidFill>
              </a:rPr>
              <a:t>2</a:t>
            </a:r>
            <a:r>
              <a:rPr lang="en-US" sz="2200" b="1" u="sng" dirty="0" smtClean="0">
                <a:solidFill>
                  <a:schemeClr val="accent5"/>
                </a:solidFill>
              </a:rPr>
              <a:t>5%</a:t>
            </a:r>
            <a:r>
              <a:rPr lang="en-US" sz="2200" dirty="0" smtClean="0">
                <a:solidFill>
                  <a:schemeClr val="accent1"/>
                </a:solidFill>
              </a:rPr>
              <a:t> </a:t>
            </a:r>
            <a:r>
              <a:rPr lang="en-US" sz="2200" dirty="0" smtClean="0"/>
              <a:t>compared to WS08R2/Win7 combination</a:t>
            </a:r>
          </a:p>
          <a:p>
            <a:pPr marL="293688" indent="-293688"/>
            <a:r>
              <a:rPr lang="en-US" sz="2200" dirty="0"/>
              <a:t>SMB 2.2 requires both Windows 8 Clients and Windows Server </a:t>
            </a:r>
            <a:r>
              <a:rPr lang="en-US" sz="2200" dirty="0" smtClean="0"/>
              <a:t>8 </a:t>
            </a:r>
          </a:p>
          <a:p>
            <a:pPr marL="293688" lvl="0" indent="-293688"/>
            <a:r>
              <a:rPr lang="en-US" sz="2200" dirty="0" smtClean="0"/>
              <a:t>Server is disk bound for this case</a:t>
            </a:r>
          </a:p>
          <a:p>
            <a:pPr marL="293688" lvl="0" indent="-293688"/>
            <a:r>
              <a:rPr lang="en-US" sz="2200" dirty="0" smtClean="0"/>
              <a:t>Up to </a:t>
            </a:r>
            <a:r>
              <a:rPr lang="en-US" sz="2200" b="1" u="sng" dirty="0" smtClean="0">
                <a:solidFill>
                  <a:schemeClr val="accent5"/>
                </a:solidFill>
              </a:rPr>
              <a:t>40%</a:t>
            </a:r>
            <a:r>
              <a:rPr lang="en-US" sz="2200" dirty="0" smtClean="0">
                <a:solidFill>
                  <a:schemeClr val="accent1"/>
                </a:solidFill>
              </a:rPr>
              <a:t> </a:t>
            </a:r>
            <a:r>
              <a:rPr lang="en-US" sz="2200" dirty="0" smtClean="0"/>
              <a:t>throughput improvement on a 4-socket system</a:t>
            </a:r>
          </a:p>
          <a:p>
            <a:pPr marL="293688" indent="-293688"/>
            <a:endParaRPr lang="en-US" sz="2000" dirty="0" smtClean="0"/>
          </a:p>
        </p:txBody>
      </p:sp>
    </p:spTree>
    <p:extLst>
      <p:ext uri="{BB962C8B-B14F-4D97-AF65-F5344CB8AC3E}">
        <p14:creationId xmlns:p14="http://schemas.microsoft.com/office/powerpoint/2010/main" val="2387189534"/>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37" y="228600"/>
            <a:ext cx="11165020" cy="609398"/>
          </a:xfrm>
        </p:spPr>
        <p:txBody>
          <a:bodyPr/>
          <a:lstStyle/>
          <a:p>
            <a:r>
              <a:rPr lang="en-US" sz="4400" dirty="0" smtClean="0"/>
              <a:t>Storage I/O Performance </a:t>
            </a:r>
            <a:endParaRPr lang="en-US" sz="4400" dirty="0"/>
          </a:p>
        </p:txBody>
      </p:sp>
      <p:sp>
        <p:nvSpPr>
          <p:cNvPr id="9" name="Text Placeholder 8"/>
          <p:cNvSpPr>
            <a:spLocks noGrp="1"/>
          </p:cNvSpPr>
          <p:nvPr>
            <p:ph type="body" sz="quarter" idx="10"/>
          </p:nvPr>
        </p:nvSpPr>
        <p:spPr>
          <a:xfrm>
            <a:off x="516332" y="1416050"/>
            <a:ext cx="4906783" cy="5012141"/>
          </a:xfrm>
          <a:ln>
            <a:noFill/>
          </a:ln>
        </p:spPr>
        <p:txBody>
          <a:bodyPr/>
          <a:lstStyle/>
          <a:p>
            <a:pPr marL="342900" indent="-342900"/>
            <a:r>
              <a:rPr lang="en-US" sz="2400" dirty="0">
                <a:solidFill>
                  <a:schemeClr val="tx2"/>
                </a:solidFill>
              </a:rPr>
              <a:t>Solid State Disks (SSD) offer lower access times, more throughput, and decreased latency, accommodating increased computing demands</a:t>
            </a:r>
          </a:p>
          <a:p>
            <a:pPr marL="342900" indent="-342900"/>
            <a:endParaRPr lang="en-US" sz="900" dirty="0">
              <a:solidFill>
                <a:schemeClr val="tx2"/>
              </a:solidFill>
            </a:endParaRPr>
          </a:p>
          <a:p>
            <a:pPr marL="342900" indent="-342900"/>
            <a:r>
              <a:rPr lang="en-US" sz="2400" dirty="0">
                <a:solidFill>
                  <a:schemeClr val="tx2"/>
                </a:solidFill>
              </a:rPr>
              <a:t>In a File Server </a:t>
            </a:r>
            <a:r>
              <a:rPr lang="en-US" sz="2400" dirty="0" smtClean="0">
                <a:solidFill>
                  <a:schemeClr val="tx2"/>
                </a:solidFill>
              </a:rPr>
              <a:t>workload, </a:t>
            </a:r>
            <a:r>
              <a:rPr lang="en-US" sz="2400" dirty="0">
                <a:solidFill>
                  <a:schemeClr val="tx2"/>
                </a:solidFill>
              </a:rPr>
              <a:t>SSDs provide </a:t>
            </a:r>
            <a:r>
              <a:rPr lang="en-US" sz="2400" b="1" u="sng" dirty="0">
                <a:solidFill>
                  <a:schemeClr val="accent5"/>
                </a:solidFill>
              </a:rPr>
              <a:t>150%</a:t>
            </a:r>
            <a:r>
              <a:rPr lang="en-US" sz="2400" dirty="0">
                <a:solidFill>
                  <a:schemeClr val="tx2"/>
                </a:solidFill>
              </a:rPr>
              <a:t> more throughput than </a:t>
            </a:r>
            <a:r>
              <a:rPr lang="en-US" sz="2400" dirty="0" smtClean="0">
                <a:solidFill>
                  <a:schemeClr val="tx2"/>
                </a:solidFill>
              </a:rPr>
              <a:t>SATA at 7200 RPM</a:t>
            </a:r>
            <a:endParaRPr lang="en-US" sz="2400" dirty="0">
              <a:solidFill>
                <a:schemeClr val="tx2"/>
              </a:solidFill>
            </a:endParaRPr>
          </a:p>
          <a:p>
            <a:pPr marL="342900" indent="-342900"/>
            <a:endParaRPr lang="en-US" sz="900" dirty="0" smtClean="0">
              <a:solidFill>
                <a:schemeClr val="tx2"/>
              </a:solidFill>
            </a:endParaRPr>
          </a:p>
          <a:p>
            <a:pPr marL="342900" indent="-342900"/>
            <a:r>
              <a:rPr lang="en-US" sz="2400" dirty="0" smtClean="0">
                <a:solidFill>
                  <a:schemeClr val="tx2"/>
                </a:solidFill>
              </a:rPr>
              <a:t>The workload tested has a 50-50 Read/Write ratio </a:t>
            </a:r>
          </a:p>
          <a:p>
            <a:pPr marL="750888" lvl="1" indent="-342900"/>
            <a:r>
              <a:rPr lang="en-US" sz="2000" dirty="0" smtClean="0">
                <a:solidFill>
                  <a:schemeClr val="tx2"/>
                </a:solidFill>
              </a:rPr>
              <a:t>Random I/O</a:t>
            </a:r>
          </a:p>
          <a:p>
            <a:pPr marL="750888" lvl="1" indent="-342900"/>
            <a:r>
              <a:rPr lang="en-US" sz="2000" dirty="0" smtClean="0">
                <a:solidFill>
                  <a:schemeClr val="tx2"/>
                </a:solidFill>
              </a:rPr>
              <a:t>Average I/O size: 195KB</a:t>
            </a:r>
          </a:p>
          <a:p>
            <a:pPr marL="750888" lvl="1" indent="-342900"/>
            <a:endParaRPr lang="en-US" sz="900" dirty="0" smtClean="0">
              <a:solidFill>
                <a:schemeClr val="tx2"/>
              </a:solidFill>
            </a:endParaRPr>
          </a:p>
          <a:p>
            <a:pPr marL="342900" indent="-342900"/>
            <a:r>
              <a:rPr lang="en-US" sz="2400" dirty="0" smtClean="0">
                <a:solidFill>
                  <a:schemeClr val="tx2"/>
                </a:solidFill>
              </a:rPr>
              <a:t>Higher throughput while lower power consumption</a:t>
            </a:r>
          </a:p>
        </p:txBody>
      </p:sp>
      <p:sp>
        <p:nvSpPr>
          <p:cNvPr id="4" name="Text Placeholder 2"/>
          <p:cNvSpPr txBox="1">
            <a:spLocks/>
          </p:cNvSpPr>
          <p:nvPr/>
        </p:nvSpPr>
        <p:spPr>
          <a:xfrm>
            <a:off x="304720" y="838200"/>
            <a:ext cx="6500707" cy="5562600"/>
          </a:xfrm>
          <a:prstGeom prst="rect">
            <a:avLst/>
          </a:prstGeom>
        </p:spPr>
        <p:txBody>
          <a:bodyPr/>
          <a:lstStyle/>
          <a:p>
            <a:pPr marL="396875" indent="-396875">
              <a:lnSpc>
                <a:spcPct val="90000"/>
              </a:lnSpc>
              <a:spcBef>
                <a:spcPct val="20000"/>
              </a:spcBef>
              <a:buSzPct val="80000"/>
              <a:buFontTx/>
              <a:buBlip>
                <a:blip r:embed="rId3"/>
              </a:buBlip>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14" name="Chart 13"/>
          <p:cNvGraphicFramePr>
            <a:graphicFrameLocks/>
          </p:cNvGraphicFramePr>
          <p:nvPr>
            <p:extLst>
              <p:ext uri="{D42A27DB-BD31-4B8C-83A1-F6EECF244321}">
                <p14:modId xmlns:p14="http://schemas.microsoft.com/office/powerpoint/2010/main" val="4080365602"/>
              </p:ext>
            </p:extLst>
          </p:nvPr>
        </p:nvGraphicFramePr>
        <p:xfrm>
          <a:off x="5891265" y="1371600"/>
          <a:ext cx="6094413" cy="4876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72435887"/>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7868" y="76200"/>
            <a:ext cx="11173090" cy="664797"/>
          </a:xfrm>
          <a:prstGeom prst="rect">
            <a:avLst/>
          </a:prstGeom>
        </p:spPr>
        <p:txBody>
          <a:bodyPr/>
          <a:lstStyle/>
          <a:p>
            <a:pPr defTabSz="914363">
              <a:lnSpc>
                <a:spcPct val="90000"/>
              </a:lnSpc>
              <a:spcBef>
                <a:spcPct val="0"/>
              </a:spcBef>
              <a:defRPr/>
            </a:pPr>
            <a:endParaRPr lang="en-US" sz="4800" spc="-150" dirty="0">
              <a:ln w="3175">
                <a:noFill/>
              </a:ln>
              <a:gradFill flip="none" rotWithShape="1">
                <a:gsLst>
                  <a:gs pos="42000">
                    <a:srgbClr val="FFFFFF"/>
                  </a:gs>
                  <a:gs pos="80000">
                    <a:srgbClr val="9F9F9F"/>
                  </a:gs>
                </a:gsLst>
                <a:lin ang="5400000" scaled="0"/>
                <a:tileRect/>
              </a:gradFill>
              <a:effectLst>
                <a:outerShdw blurRad="50800" dist="38100" dir="2700000" algn="tl" rotWithShape="0">
                  <a:prstClr val="black">
                    <a:alpha val="40000"/>
                  </a:prstClr>
                </a:outerShdw>
              </a:effectLst>
              <a:cs typeface="Arial" charset="0"/>
            </a:endParaRPr>
          </a:p>
        </p:txBody>
      </p:sp>
      <p:sp>
        <p:nvSpPr>
          <p:cNvPr id="4" name="Title 3"/>
          <p:cNvSpPr>
            <a:spLocks noGrp="1"/>
          </p:cNvSpPr>
          <p:nvPr>
            <p:ph type="title"/>
          </p:nvPr>
        </p:nvSpPr>
        <p:spPr>
          <a:xfrm>
            <a:off x="519112" y="228600"/>
            <a:ext cx="11149013" cy="609398"/>
          </a:xfrm>
        </p:spPr>
        <p:txBody>
          <a:bodyPr/>
          <a:lstStyle/>
          <a:p>
            <a:pPr lvl="0"/>
            <a:r>
              <a:rPr lang="en-US" dirty="0" smtClean="0"/>
              <a:t>New Performance Features</a:t>
            </a:r>
            <a:endParaRPr lang="en-US" dirty="0"/>
          </a:p>
        </p:txBody>
      </p:sp>
      <p:sp>
        <p:nvSpPr>
          <p:cNvPr id="3" name="Rectangle 2"/>
          <p:cNvSpPr/>
          <p:nvPr/>
        </p:nvSpPr>
        <p:spPr>
          <a:xfrm>
            <a:off x="203147" y="1219200"/>
            <a:ext cx="6273853" cy="5176802"/>
          </a:xfrm>
          <a:prstGeom prst="rect">
            <a:avLst/>
          </a:prstGeom>
        </p:spPr>
        <p:txBody>
          <a:bodyPr wrap="square">
            <a:spAutoFit/>
          </a:bodyPr>
          <a:lstStyle/>
          <a:p>
            <a:pPr defTabSz="914363">
              <a:lnSpc>
                <a:spcPct val="90000"/>
              </a:lnSpc>
              <a:spcBef>
                <a:spcPct val="20000"/>
              </a:spcBef>
              <a:buSzPct val="120000"/>
            </a:pPr>
            <a:r>
              <a:rPr lang="en-US" sz="2800" b="1" dirty="0">
                <a:solidFill>
                  <a:schemeClr val="accent5"/>
                </a:solidFill>
              </a:rPr>
              <a:t>SMB2 Direct</a:t>
            </a:r>
          </a:p>
          <a:p>
            <a:pPr marL="628669" lvl="1" indent="-369888">
              <a:lnSpc>
                <a:spcPct val="90000"/>
              </a:lnSpc>
              <a:spcBef>
                <a:spcPct val="20000"/>
              </a:spcBef>
              <a:buFont typeface="Arial" pitchFamily="34" charset="0"/>
              <a:buChar char="•"/>
            </a:pPr>
            <a:r>
              <a:rPr lang="en-US" sz="2400" dirty="0" smtClean="0">
                <a:solidFill>
                  <a:schemeClr val="tx2"/>
                </a:solidFill>
              </a:rPr>
              <a:t>Uses Kernel Mode Direct Memory Access (KRDMA) for transferring data</a:t>
            </a:r>
          </a:p>
          <a:p>
            <a:pPr marL="628669" lvl="1" indent="-369888">
              <a:lnSpc>
                <a:spcPct val="90000"/>
              </a:lnSpc>
              <a:spcBef>
                <a:spcPct val="20000"/>
              </a:spcBef>
              <a:buFont typeface="Arial" pitchFamily="34" charset="0"/>
              <a:buChar char="•"/>
            </a:pPr>
            <a:r>
              <a:rPr lang="en-US" sz="2400" dirty="0" smtClean="0">
                <a:solidFill>
                  <a:schemeClr val="tx2"/>
                </a:solidFill>
              </a:rPr>
              <a:t>Increases </a:t>
            </a:r>
            <a:r>
              <a:rPr lang="en-US" sz="2400" dirty="0">
                <a:solidFill>
                  <a:schemeClr val="tx2"/>
                </a:solidFill>
              </a:rPr>
              <a:t>scalability</a:t>
            </a:r>
          </a:p>
          <a:p>
            <a:pPr marL="628669" lvl="1" indent="-369888">
              <a:lnSpc>
                <a:spcPct val="90000"/>
              </a:lnSpc>
              <a:spcBef>
                <a:spcPct val="20000"/>
              </a:spcBef>
              <a:buFont typeface="Arial" pitchFamily="34" charset="0"/>
              <a:buChar char="•"/>
            </a:pPr>
            <a:r>
              <a:rPr lang="en-US" sz="2400" dirty="0">
                <a:solidFill>
                  <a:schemeClr val="tx2"/>
                </a:solidFill>
              </a:rPr>
              <a:t>Reduces path for network requests</a:t>
            </a:r>
          </a:p>
          <a:p>
            <a:pPr marL="628669" lvl="1" indent="-369888">
              <a:lnSpc>
                <a:spcPct val="90000"/>
              </a:lnSpc>
              <a:spcBef>
                <a:spcPct val="20000"/>
              </a:spcBef>
              <a:buFont typeface="Arial" pitchFamily="34" charset="0"/>
              <a:buChar char="•"/>
            </a:pPr>
            <a:r>
              <a:rPr lang="en-US" sz="2400" dirty="0" smtClean="0">
                <a:solidFill>
                  <a:schemeClr val="tx2"/>
                </a:solidFill>
              </a:rPr>
              <a:t>Reduces Power </a:t>
            </a:r>
            <a:r>
              <a:rPr lang="en-US" sz="2400" dirty="0">
                <a:solidFill>
                  <a:schemeClr val="tx2"/>
                </a:solidFill>
              </a:rPr>
              <a:t>usage</a:t>
            </a:r>
          </a:p>
          <a:p>
            <a:endParaRPr lang="en-US" sz="2000" b="1" dirty="0"/>
          </a:p>
          <a:p>
            <a:pPr defTabSz="914363">
              <a:lnSpc>
                <a:spcPct val="90000"/>
              </a:lnSpc>
              <a:spcBef>
                <a:spcPct val="20000"/>
              </a:spcBef>
              <a:buSzPct val="120000"/>
            </a:pPr>
            <a:r>
              <a:rPr lang="en-US" sz="2800" b="1" dirty="0">
                <a:solidFill>
                  <a:schemeClr val="accent5"/>
                </a:solidFill>
              </a:rPr>
              <a:t>Multi-channel</a:t>
            </a:r>
          </a:p>
          <a:p>
            <a:pPr marL="628669" lvl="1" indent="-369888">
              <a:lnSpc>
                <a:spcPct val="90000"/>
              </a:lnSpc>
              <a:spcBef>
                <a:spcPct val="20000"/>
              </a:spcBef>
              <a:buFont typeface="Arial" pitchFamily="34" charset="0"/>
              <a:buChar char="•"/>
            </a:pPr>
            <a:r>
              <a:rPr lang="en-US" sz="2400" dirty="0" smtClean="0">
                <a:solidFill>
                  <a:schemeClr val="tx2"/>
                </a:solidFill>
              </a:rPr>
              <a:t>Multiple TCP connections per SMB session</a:t>
            </a:r>
          </a:p>
          <a:p>
            <a:pPr marL="628669" lvl="1" indent="-369888">
              <a:lnSpc>
                <a:spcPct val="90000"/>
              </a:lnSpc>
              <a:spcBef>
                <a:spcPct val="20000"/>
              </a:spcBef>
              <a:buFont typeface="Arial" pitchFamily="34" charset="0"/>
              <a:buChar char="•"/>
            </a:pPr>
            <a:r>
              <a:rPr lang="en-US" sz="2400" dirty="0" smtClean="0">
                <a:solidFill>
                  <a:schemeClr val="tx2"/>
                </a:solidFill>
              </a:rPr>
              <a:t>Enables </a:t>
            </a:r>
            <a:r>
              <a:rPr lang="en-US" sz="2400" dirty="0">
                <a:solidFill>
                  <a:schemeClr val="tx2"/>
                </a:solidFill>
              </a:rPr>
              <a:t>use of multiple network adapters</a:t>
            </a:r>
          </a:p>
          <a:p>
            <a:pPr marL="628669" lvl="1" indent="-369888">
              <a:lnSpc>
                <a:spcPct val="90000"/>
              </a:lnSpc>
              <a:spcBef>
                <a:spcPct val="20000"/>
              </a:spcBef>
              <a:buFont typeface="Arial" pitchFamily="34" charset="0"/>
              <a:buChar char="•"/>
            </a:pPr>
            <a:r>
              <a:rPr lang="en-US" sz="2400" dirty="0">
                <a:solidFill>
                  <a:schemeClr val="tx2"/>
                </a:solidFill>
              </a:rPr>
              <a:t>Ability to use more RSS Queues </a:t>
            </a:r>
          </a:p>
          <a:p>
            <a:pPr marL="628669" lvl="1" indent="-369888">
              <a:lnSpc>
                <a:spcPct val="90000"/>
              </a:lnSpc>
              <a:spcBef>
                <a:spcPct val="20000"/>
              </a:spcBef>
              <a:buFont typeface="Arial" pitchFamily="34" charset="0"/>
              <a:buChar char="•"/>
            </a:pPr>
            <a:r>
              <a:rPr lang="en-US" sz="2400" dirty="0">
                <a:solidFill>
                  <a:schemeClr val="tx2"/>
                </a:solidFill>
              </a:rPr>
              <a:t>Improves server to server performance by allowing higher network utilization</a:t>
            </a:r>
          </a:p>
        </p:txBody>
      </p:sp>
      <p:sp>
        <p:nvSpPr>
          <p:cNvPr id="11" name="Rectangle 10"/>
          <p:cNvSpPr/>
          <p:nvPr/>
        </p:nvSpPr>
        <p:spPr>
          <a:xfrm>
            <a:off x="6100161" y="1219200"/>
            <a:ext cx="6094413" cy="2837700"/>
          </a:xfrm>
          <a:prstGeom prst="rect">
            <a:avLst/>
          </a:prstGeom>
        </p:spPr>
        <p:txBody>
          <a:bodyPr>
            <a:spAutoFit/>
          </a:bodyPr>
          <a:lstStyle/>
          <a:p>
            <a:pPr defTabSz="914363">
              <a:lnSpc>
                <a:spcPct val="90000"/>
              </a:lnSpc>
              <a:spcBef>
                <a:spcPct val="20000"/>
              </a:spcBef>
              <a:buSzPct val="120000"/>
            </a:pPr>
            <a:r>
              <a:rPr lang="en-US" sz="2800" b="1" dirty="0" smtClean="0">
                <a:solidFill>
                  <a:schemeClr val="accent5"/>
                </a:solidFill>
              </a:rPr>
              <a:t>Load Balancing (LBFO)</a:t>
            </a:r>
          </a:p>
          <a:p>
            <a:pPr marL="628669" lvl="1" indent="-369888">
              <a:lnSpc>
                <a:spcPct val="90000"/>
              </a:lnSpc>
              <a:spcBef>
                <a:spcPct val="20000"/>
              </a:spcBef>
              <a:buSzPct val="120000"/>
              <a:buFont typeface="Arial" pitchFamily="34" charset="0"/>
              <a:buChar char="•"/>
            </a:pPr>
            <a:r>
              <a:rPr lang="en-US" sz="2400" dirty="0" smtClean="0">
                <a:solidFill>
                  <a:schemeClr val="tx2"/>
                </a:solidFill>
              </a:rPr>
              <a:t>Mix </a:t>
            </a:r>
            <a:r>
              <a:rPr lang="en-US" sz="2400" dirty="0">
                <a:solidFill>
                  <a:schemeClr val="tx2"/>
                </a:solidFill>
              </a:rPr>
              <a:t>and match NICs</a:t>
            </a:r>
          </a:p>
          <a:p>
            <a:pPr marL="628669" lvl="1" indent="-369888">
              <a:lnSpc>
                <a:spcPct val="90000"/>
              </a:lnSpc>
              <a:spcBef>
                <a:spcPct val="20000"/>
              </a:spcBef>
              <a:buSzPct val="120000"/>
              <a:buFont typeface="Arial" pitchFamily="34" charset="0"/>
              <a:buChar char="•"/>
            </a:pPr>
            <a:r>
              <a:rPr lang="en-US" sz="2400" dirty="0">
                <a:solidFill>
                  <a:schemeClr val="tx2"/>
                </a:solidFill>
              </a:rPr>
              <a:t>Runs in native or virtualized </a:t>
            </a:r>
            <a:r>
              <a:rPr lang="en-US" sz="2400" dirty="0" smtClean="0">
                <a:solidFill>
                  <a:schemeClr val="tx2"/>
                </a:solidFill>
              </a:rPr>
              <a:t>environments</a:t>
            </a:r>
          </a:p>
          <a:p>
            <a:pPr marL="628669" lvl="1" indent="-369888">
              <a:lnSpc>
                <a:spcPct val="90000"/>
              </a:lnSpc>
              <a:spcBef>
                <a:spcPct val="20000"/>
              </a:spcBef>
              <a:buSzPct val="120000"/>
              <a:buFont typeface="Arial" pitchFamily="34" charset="0"/>
              <a:buChar char="•"/>
            </a:pPr>
            <a:r>
              <a:rPr lang="en-US" sz="2400" dirty="0" smtClean="0">
                <a:solidFill>
                  <a:schemeClr val="tx2"/>
                </a:solidFill>
              </a:rPr>
              <a:t>Easy to manage with seamless failover characteristics</a:t>
            </a:r>
            <a:endParaRPr lang="en-US" sz="2400" dirty="0">
              <a:solidFill>
                <a:schemeClr val="tx2"/>
              </a:solidFill>
            </a:endParaRPr>
          </a:p>
          <a:p>
            <a:pPr marL="920750" lvl="1" indent="-463550" defTabSz="914363">
              <a:lnSpc>
                <a:spcPct val="90000"/>
              </a:lnSpc>
              <a:spcBef>
                <a:spcPct val="20000"/>
              </a:spcBef>
              <a:buSzPct val="120000"/>
              <a:buBlip>
                <a:blip r:embed="rId3"/>
              </a:buBlip>
            </a:pPr>
            <a:endParaRPr lang="en-US" sz="2800" dirty="0">
              <a:solidFill>
                <a:schemeClr val="accent1"/>
              </a:solidFill>
              <a:latin typeface="Calibri" pitchFamily="34" charset="0"/>
            </a:endParaRPr>
          </a:p>
        </p:txBody>
      </p:sp>
    </p:spTree>
    <p:extLst>
      <p:ext uri="{BB962C8B-B14F-4D97-AF65-F5344CB8AC3E}">
        <p14:creationId xmlns:p14="http://schemas.microsoft.com/office/powerpoint/2010/main" val="1211889969"/>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10" name="Rectangle 9"/>
          <p:cNvSpPr/>
          <p:nvPr/>
        </p:nvSpPr>
        <p:spPr bwMode="auto">
          <a:xfrm>
            <a:off x="655614" y="1460731"/>
            <a:ext cx="4572000" cy="1024128"/>
          </a:xfrm>
          <a:prstGeom prst="rect">
            <a:avLst/>
          </a:prstGeom>
          <a:no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2560320" tIns="34293" rIns="68586" bIns="34293" numCol="1" rtlCol="0" anchor="ctr" anchorCtr="0" compatLnSpc="1">
            <a:prstTxWarp prst="textNoShape">
              <a:avLst/>
            </a:prstTxWarp>
          </a:bodyPr>
          <a:lstStyle/>
          <a:p>
            <a:pPr marL="344488" indent="-344488" fontAlgn="base">
              <a:lnSpc>
                <a:spcPct val="90000"/>
              </a:lnSpc>
              <a:spcBef>
                <a:spcPct val="20000"/>
              </a:spcBef>
              <a:spcAft>
                <a:spcPct val="0"/>
              </a:spcAft>
              <a:buSzPct val="90000"/>
              <a:buFont typeface="Arial" pitchFamily="34" charset="0"/>
              <a:buChar char="•"/>
            </a:pPr>
            <a:endParaRPr lang="en-US" b="1" dirty="0">
              <a:gradFill>
                <a:gsLst>
                  <a:gs pos="0">
                    <a:srgbClr val="292929"/>
                  </a:gs>
                  <a:gs pos="86000">
                    <a:srgbClr val="292929"/>
                  </a:gs>
                </a:gsLst>
                <a:lin ang="5400000" scaled="0"/>
              </a:gradFill>
            </a:endParaRPr>
          </a:p>
        </p:txBody>
      </p:sp>
      <p:sp>
        <p:nvSpPr>
          <p:cNvPr id="11" name="TextBox 10"/>
          <p:cNvSpPr txBox="1"/>
          <p:nvPr/>
        </p:nvSpPr>
        <p:spPr>
          <a:xfrm>
            <a:off x="261937" y="1204409"/>
            <a:ext cx="4846320" cy="5539978"/>
          </a:xfrm>
          <a:prstGeom prst="rect">
            <a:avLst/>
          </a:prstGeom>
        </p:spPr>
        <p:txBody>
          <a:bodyPr vert="horz" wrap="square" lIns="0" tIns="0" rIns="0" bIns="0" rtlCol="0">
            <a:spAutoFit/>
          </a:bodyPr>
          <a:lstStyle>
            <a:lvl1pPr marL="460375" lvl="0" indent="-460375">
              <a:lnSpc>
                <a:spcPct val="90000"/>
              </a:lnSpc>
              <a:spcBef>
                <a:spcPct val="20000"/>
              </a:spcBef>
              <a:buClr>
                <a:srgbClr val="00DCFF"/>
              </a:buClr>
              <a:buSzPct val="90000"/>
              <a:buFont typeface="Arial" pitchFamily="34" charset="0"/>
              <a:buNone/>
              <a:defRPr sz="2400">
                <a:solidFill>
                  <a:srgbClr val="292929">
                    <a:lumMod val="75000"/>
                    <a:lumOff val="25000"/>
                    <a:alpha val="99000"/>
                  </a:srgbClr>
                </a:solidFill>
              </a:defRPr>
            </a:lvl1pPr>
            <a:lvl2pPr marL="855663" lvl="1" indent="-395288">
              <a:lnSpc>
                <a:spcPct val="90000"/>
              </a:lnSpc>
              <a:spcBef>
                <a:spcPct val="20000"/>
              </a:spcBef>
              <a:buClr>
                <a:srgbClr val="00DCFF"/>
              </a:buClr>
              <a:buSzPct val="90000"/>
              <a:buFont typeface="Arial"/>
              <a:buChar char="•"/>
              <a:defRPr sz="2000">
                <a:solidFill>
                  <a:srgbClr val="292929">
                    <a:lumMod val="75000"/>
                    <a:lumOff val="25000"/>
                    <a:alpha val="99000"/>
                  </a:srgbClr>
                </a:solidFill>
              </a:defRPr>
            </a:lvl2pPr>
            <a:lvl3pPr marL="1258888" indent="-403225">
              <a:lnSpc>
                <a:spcPct val="90000"/>
              </a:lnSpc>
              <a:spcBef>
                <a:spcPct val="20000"/>
              </a:spcBef>
              <a:buClr>
                <a:srgbClr val="00DCFF"/>
              </a:buClr>
              <a:buSzPct val="90000"/>
              <a:buFont typeface="Arial" pitchFamily="34" charset="0"/>
              <a:buChar char="•"/>
              <a:defRPr>
                <a:solidFill>
                  <a:schemeClr val="tx1">
                    <a:lumMod val="75000"/>
                    <a:lumOff val="25000"/>
                    <a:alpha val="99000"/>
                  </a:schemeClr>
                </a:solidFill>
              </a:defRPr>
            </a:lvl3pPr>
            <a:lvl4pPr marL="1604963" indent="-346075">
              <a:lnSpc>
                <a:spcPct val="90000"/>
              </a:lnSpc>
              <a:spcBef>
                <a:spcPct val="20000"/>
              </a:spcBef>
              <a:buClr>
                <a:srgbClr val="00DCFF"/>
              </a:buClr>
              <a:buSzPct val="90000"/>
              <a:buFont typeface="Arial" pitchFamily="34" charset="0"/>
              <a:buChar char="•"/>
              <a:defRPr sz="1600">
                <a:solidFill>
                  <a:schemeClr val="tx1">
                    <a:lumMod val="75000"/>
                    <a:lumOff val="25000"/>
                    <a:alpha val="99000"/>
                  </a:schemeClr>
                </a:solidFill>
              </a:defRPr>
            </a:lvl4pPr>
            <a:lvl5pPr marL="1941513" indent="-336550">
              <a:lnSpc>
                <a:spcPct val="90000"/>
              </a:lnSpc>
              <a:spcBef>
                <a:spcPct val="20000"/>
              </a:spcBef>
              <a:buClr>
                <a:srgbClr val="00DCFF"/>
              </a:buClr>
              <a:buSzPct val="90000"/>
              <a:buFont typeface="Arial" pitchFamily="34" charset="0"/>
              <a:buChar char="•"/>
              <a:defRPr sz="1600">
                <a:solidFill>
                  <a:schemeClr val="tx1">
                    <a:lumMod val="75000"/>
                    <a:lumOff val="25000"/>
                    <a:alpha val="99000"/>
                  </a:schemeClr>
                </a:solidFill>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r>
              <a:rPr lang="en-US" sz="2800" b="1" dirty="0">
                <a:solidFill>
                  <a:schemeClr val="accent5"/>
                </a:solidFill>
              </a:rPr>
              <a:t>K-Groups</a:t>
            </a:r>
          </a:p>
          <a:p>
            <a:pPr lvl="1"/>
            <a:r>
              <a:rPr lang="en-US" sz="1800" dirty="0">
                <a:solidFill>
                  <a:schemeClr val="tx1"/>
                </a:solidFill>
              </a:rPr>
              <a:t>Supporting Systems That Have More Than 64 Processors</a:t>
            </a:r>
            <a:r>
              <a:rPr lang="en-US" sz="1800" dirty="0"/>
              <a:t>: </a:t>
            </a:r>
            <a:r>
              <a:rPr lang="en-US" sz="1800" dirty="0">
                <a:hlinkClick r:id="rId2"/>
              </a:rPr>
              <a:t>http://msdn.microsoft.com/en-us/windows/hardware/gg463349.aspx</a:t>
            </a:r>
            <a:endParaRPr lang="en-US" sz="1800" dirty="0"/>
          </a:p>
          <a:p>
            <a:pPr lvl="1"/>
            <a:r>
              <a:rPr lang="en-US" sz="1800" dirty="0">
                <a:solidFill>
                  <a:schemeClr val="tx1"/>
                </a:solidFill>
              </a:rPr>
              <a:t>Processor Groups: </a:t>
            </a:r>
            <a:r>
              <a:rPr lang="en-US" sz="1800" dirty="0">
                <a:hlinkClick r:id="rId3"/>
              </a:rPr>
              <a:t>http://msdn.microsoft.com/en-us/library/dd405503%28VS.85%29.aspx</a:t>
            </a:r>
            <a:endParaRPr lang="en-US" sz="1800" dirty="0"/>
          </a:p>
          <a:p>
            <a:pPr lvl="1"/>
            <a:r>
              <a:rPr lang="en-US" sz="1800" dirty="0">
                <a:solidFill>
                  <a:schemeClr val="tx1"/>
                </a:solidFill>
              </a:rPr>
              <a:t>How to manually configure K-Group assignment on multi processor machines</a:t>
            </a:r>
            <a:r>
              <a:rPr lang="en-US" sz="1800" dirty="0"/>
              <a:t>: </a:t>
            </a:r>
            <a:r>
              <a:rPr lang="en-US" sz="1800" dirty="0">
                <a:hlinkClick r:id="rId4"/>
              </a:rPr>
              <a:t>http://support.microsoft.com/kb/2506384</a:t>
            </a:r>
            <a:endParaRPr lang="en-US" sz="1800" dirty="0"/>
          </a:p>
          <a:p>
            <a:pPr marL="347914" lvl="1" indent="0">
              <a:buNone/>
            </a:pPr>
            <a:endParaRPr lang="en-US" sz="800" dirty="0">
              <a:solidFill>
                <a:schemeClr val="tx2"/>
              </a:solidFill>
            </a:endParaRPr>
          </a:p>
          <a:p>
            <a:r>
              <a:rPr lang="en-US" sz="2800" b="1" dirty="0">
                <a:solidFill>
                  <a:schemeClr val="accent5"/>
                </a:solidFill>
              </a:rPr>
              <a:t>NUMA </a:t>
            </a:r>
            <a:r>
              <a:rPr lang="en-US" sz="2800" b="1" dirty="0" smtClean="0">
                <a:solidFill>
                  <a:schemeClr val="accent5"/>
                </a:solidFill>
              </a:rPr>
              <a:t>Documentation</a:t>
            </a:r>
            <a:endParaRPr lang="en-US" sz="2800" b="1" dirty="0">
              <a:solidFill>
                <a:schemeClr val="accent5"/>
              </a:solidFill>
            </a:endParaRPr>
          </a:p>
          <a:p>
            <a:pPr lvl="1"/>
            <a:r>
              <a:rPr lang="en-US" sz="1800" dirty="0">
                <a:solidFill>
                  <a:schemeClr val="tx1"/>
                </a:solidFill>
              </a:rPr>
              <a:t>NUMA Support: </a:t>
            </a:r>
            <a:r>
              <a:rPr lang="en-US" sz="1800" dirty="0">
                <a:hlinkClick r:id="rId5"/>
              </a:rPr>
              <a:t>http://msdn.microsoft.com/en-us/library/aa363804(v=VS.85).aspx</a:t>
            </a:r>
            <a:endParaRPr lang="en-US" sz="1800" dirty="0"/>
          </a:p>
          <a:p>
            <a:pPr lvl="1"/>
            <a:r>
              <a:rPr lang="en-US" sz="1800" dirty="0">
                <a:solidFill>
                  <a:schemeClr val="tx1"/>
                </a:solidFill>
              </a:rPr>
              <a:t>Multiple Processors: </a:t>
            </a:r>
            <a:r>
              <a:rPr lang="en-US" sz="1800" dirty="0">
                <a:hlinkClick r:id="rId6"/>
              </a:rPr>
              <a:t>http://msdn.microsoft.com/en-us/library/ms684251(v=VS.85).aspx</a:t>
            </a:r>
            <a:r>
              <a:rPr lang="en-US" sz="2000" b="1" dirty="0" smtClean="0">
                <a:solidFill>
                  <a:schemeClr val="tx1"/>
                </a:solidFill>
              </a:rPr>
              <a:t/>
            </a:r>
            <a:br>
              <a:rPr lang="en-US" sz="2000" b="1" dirty="0" smtClean="0">
                <a:solidFill>
                  <a:schemeClr val="tx1"/>
                </a:solidFill>
              </a:rPr>
            </a:br>
            <a:endParaRPr lang="en-US" sz="2000" b="1" dirty="0">
              <a:solidFill>
                <a:schemeClr val="tx1"/>
              </a:solidFill>
            </a:endParaRPr>
          </a:p>
        </p:txBody>
      </p:sp>
      <p:sp>
        <p:nvSpPr>
          <p:cNvPr id="14" name="Rectangle 13"/>
          <p:cNvSpPr/>
          <p:nvPr/>
        </p:nvSpPr>
        <p:spPr bwMode="auto">
          <a:xfrm>
            <a:off x="6641814" y="1462657"/>
            <a:ext cx="4572000" cy="1024128"/>
          </a:xfrm>
          <a:prstGeom prst="rect">
            <a:avLst/>
          </a:prstGeom>
          <a:no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2560320" tIns="34293" rIns="68586" bIns="34293" numCol="1" rtlCol="0" anchor="ctr" anchorCtr="0" compatLnSpc="1">
            <a:prstTxWarp prst="textNoShape">
              <a:avLst/>
            </a:prstTxWarp>
          </a:bodyPr>
          <a:lstStyle/>
          <a:p>
            <a:pPr marL="344488" indent="-344488" fontAlgn="base">
              <a:lnSpc>
                <a:spcPct val="90000"/>
              </a:lnSpc>
              <a:spcBef>
                <a:spcPct val="20000"/>
              </a:spcBef>
              <a:spcAft>
                <a:spcPct val="0"/>
              </a:spcAft>
              <a:buSzPct val="90000"/>
              <a:buFont typeface="Arial" pitchFamily="34" charset="0"/>
              <a:buChar char="•"/>
            </a:pPr>
            <a:endParaRPr lang="en-US" b="1" dirty="0">
              <a:gradFill>
                <a:gsLst>
                  <a:gs pos="0">
                    <a:srgbClr val="292929"/>
                  </a:gs>
                  <a:gs pos="86000">
                    <a:srgbClr val="292929"/>
                  </a:gs>
                </a:gsLst>
                <a:lin ang="5400000" scaled="0"/>
              </a:gradFill>
            </a:endParaRPr>
          </a:p>
        </p:txBody>
      </p:sp>
      <p:sp>
        <p:nvSpPr>
          <p:cNvPr id="18" name="Rectangle 17"/>
          <p:cNvSpPr/>
          <p:nvPr/>
        </p:nvSpPr>
        <p:spPr bwMode="auto">
          <a:xfrm>
            <a:off x="5938103" y="5977905"/>
            <a:ext cx="11073518" cy="1024128"/>
          </a:xfrm>
          <a:prstGeom prst="rect">
            <a:avLst/>
          </a:prstGeom>
          <a:no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2560320" tIns="34293" rIns="68586" bIns="34293" numCol="1" rtlCol="0" anchor="ctr" anchorCtr="0" compatLnSpc="1">
            <a:prstTxWarp prst="textNoShape">
              <a:avLst/>
            </a:prstTxWarp>
          </a:bodyPr>
          <a:lstStyle/>
          <a:p>
            <a:pPr marL="344488" indent="-344488" fontAlgn="base">
              <a:lnSpc>
                <a:spcPct val="90000"/>
              </a:lnSpc>
              <a:spcBef>
                <a:spcPct val="20000"/>
              </a:spcBef>
              <a:spcAft>
                <a:spcPct val="0"/>
              </a:spcAft>
              <a:buSzPct val="90000"/>
              <a:buFont typeface="Arial" pitchFamily="34" charset="0"/>
              <a:buChar char="•"/>
            </a:pPr>
            <a:endParaRPr lang="en-US" b="1" dirty="0">
              <a:gradFill>
                <a:gsLst>
                  <a:gs pos="0">
                    <a:srgbClr val="292929"/>
                  </a:gs>
                  <a:gs pos="86000">
                    <a:srgbClr val="292929"/>
                  </a:gs>
                </a:gsLst>
                <a:lin ang="5400000" scaled="0"/>
              </a:gradFill>
            </a:endParaRPr>
          </a:p>
        </p:txBody>
      </p:sp>
      <p:sp>
        <p:nvSpPr>
          <p:cNvPr id="19" name="TextBox 18"/>
          <p:cNvSpPr txBox="1"/>
          <p:nvPr/>
        </p:nvSpPr>
        <p:spPr>
          <a:xfrm>
            <a:off x="6307104" y="6439245"/>
            <a:ext cx="5820761" cy="369331"/>
          </a:xfrm>
          <a:prstGeom prst="rect">
            <a:avLst/>
          </a:prstGeom>
        </p:spPr>
        <p:txBody>
          <a:bodyPr vert="horz" wrap="square" lIns="0" tIns="0" rIns="0" bIns="0" rtlCol="0">
            <a:spAutoFit/>
          </a:bodyPr>
          <a:lstStyle>
            <a:lvl1pPr marL="460375" lvl="0" indent="-460375">
              <a:lnSpc>
                <a:spcPct val="90000"/>
              </a:lnSpc>
              <a:spcBef>
                <a:spcPct val="20000"/>
              </a:spcBef>
              <a:buClr>
                <a:srgbClr val="00DCFF"/>
              </a:buClr>
              <a:buSzPct val="90000"/>
              <a:buFont typeface="Arial" pitchFamily="34" charset="0"/>
              <a:buNone/>
              <a:defRPr sz="2400">
                <a:solidFill>
                  <a:srgbClr val="292929">
                    <a:lumMod val="75000"/>
                    <a:lumOff val="25000"/>
                    <a:alpha val="99000"/>
                  </a:srgbClr>
                </a:solidFill>
              </a:defRPr>
            </a:lvl1pPr>
            <a:lvl2pPr marL="855663" lvl="1" indent="-395288">
              <a:lnSpc>
                <a:spcPct val="90000"/>
              </a:lnSpc>
              <a:spcBef>
                <a:spcPct val="20000"/>
              </a:spcBef>
              <a:buClr>
                <a:srgbClr val="00DCFF"/>
              </a:buClr>
              <a:buSzPct val="90000"/>
              <a:buFont typeface="Arial"/>
              <a:buChar char="•"/>
              <a:defRPr sz="2000">
                <a:solidFill>
                  <a:srgbClr val="292929">
                    <a:lumMod val="75000"/>
                    <a:lumOff val="25000"/>
                    <a:alpha val="99000"/>
                  </a:srgbClr>
                </a:solidFill>
              </a:defRPr>
            </a:lvl2pPr>
            <a:lvl3pPr marL="1258888" indent="-403225">
              <a:lnSpc>
                <a:spcPct val="90000"/>
              </a:lnSpc>
              <a:spcBef>
                <a:spcPct val="20000"/>
              </a:spcBef>
              <a:buClr>
                <a:srgbClr val="00DCFF"/>
              </a:buClr>
              <a:buSzPct val="90000"/>
              <a:buFont typeface="Arial" pitchFamily="34" charset="0"/>
              <a:buChar char="•"/>
              <a:defRPr>
                <a:solidFill>
                  <a:schemeClr val="tx1">
                    <a:lumMod val="75000"/>
                    <a:lumOff val="25000"/>
                    <a:alpha val="99000"/>
                  </a:schemeClr>
                </a:solidFill>
              </a:defRPr>
            </a:lvl3pPr>
            <a:lvl4pPr marL="1604963" indent="-346075">
              <a:lnSpc>
                <a:spcPct val="90000"/>
              </a:lnSpc>
              <a:spcBef>
                <a:spcPct val="20000"/>
              </a:spcBef>
              <a:buClr>
                <a:srgbClr val="00DCFF"/>
              </a:buClr>
              <a:buSzPct val="90000"/>
              <a:buFont typeface="Arial" pitchFamily="34" charset="0"/>
              <a:buChar char="•"/>
              <a:defRPr sz="1600">
                <a:solidFill>
                  <a:schemeClr val="tx1">
                    <a:lumMod val="75000"/>
                    <a:lumOff val="25000"/>
                    <a:alpha val="99000"/>
                  </a:schemeClr>
                </a:solidFill>
              </a:defRPr>
            </a:lvl4pPr>
            <a:lvl5pPr marL="1941513" indent="-336550">
              <a:lnSpc>
                <a:spcPct val="90000"/>
              </a:lnSpc>
              <a:spcBef>
                <a:spcPct val="20000"/>
              </a:spcBef>
              <a:buClr>
                <a:srgbClr val="00DCFF"/>
              </a:buClr>
              <a:buSzPct val="90000"/>
              <a:buFont typeface="Arial" pitchFamily="34" charset="0"/>
              <a:buChar char="•"/>
              <a:defRPr sz="1600">
                <a:solidFill>
                  <a:schemeClr val="tx1">
                    <a:lumMod val="75000"/>
                    <a:lumOff val="25000"/>
                    <a:alpha val="99000"/>
                  </a:schemeClr>
                </a:solidFill>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marL="0" lvl="0" indent="0" algn="r">
              <a:lnSpc>
                <a:spcPct val="100000"/>
              </a:lnSpc>
              <a:spcBef>
                <a:spcPts val="0"/>
              </a:spcBef>
              <a:buClrTx/>
              <a:buSzTx/>
            </a:pPr>
            <a:r>
              <a:rPr lang="en-US" b="1" dirty="0" smtClean="0">
                <a:solidFill>
                  <a:srgbClr val="FFFFFF"/>
                </a:solidFill>
                <a:latin typeface="+mj-lt"/>
              </a:rPr>
              <a:t>CONTACT: </a:t>
            </a:r>
            <a:r>
              <a:rPr lang="en-US" sz="2200" b="1" dirty="0" smtClean="0">
                <a:solidFill>
                  <a:schemeClr val="tx1"/>
                </a:solidFill>
                <a:latin typeface="+mj-lt"/>
              </a:rPr>
              <a:t>atalat@microsoft.com </a:t>
            </a:r>
            <a:endParaRPr lang="en-US" sz="2200" b="1" dirty="0">
              <a:solidFill>
                <a:schemeClr val="tx1"/>
              </a:solidFill>
              <a:latin typeface="+mj-lt"/>
            </a:endParaRPr>
          </a:p>
        </p:txBody>
      </p:sp>
      <p:sp>
        <p:nvSpPr>
          <p:cNvPr id="22" name="TextBox 21"/>
          <p:cNvSpPr txBox="1"/>
          <p:nvPr/>
        </p:nvSpPr>
        <p:spPr>
          <a:xfrm>
            <a:off x="6557477" y="1220058"/>
            <a:ext cx="5570388" cy="4792081"/>
          </a:xfrm>
          <a:prstGeom prst="rect">
            <a:avLst/>
          </a:prstGeom>
        </p:spPr>
        <p:txBody>
          <a:bodyPr vert="horz" wrap="square" lIns="0" tIns="0" rIns="0" bIns="0" rtlCol="0">
            <a:spAutoFit/>
          </a:bodyPr>
          <a:lstStyle>
            <a:lvl1pPr marL="460375" lvl="0" indent="-460375">
              <a:lnSpc>
                <a:spcPct val="90000"/>
              </a:lnSpc>
              <a:spcBef>
                <a:spcPct val="20000"/>
              </a:spcBef>
              <a:buClr>
                <a:srgbClr val="00DCFF"/>
              </a:buClr>
              <a:buSzPct val="90000"/>
              <a:buFont typeface="Arial" pitchFamily="34" charset="0"/>
              <a:buNone/>
              <a:defRPr sz="2400">
                <a:solidFill>
                  <a:srgbClr val="292929">
                    <a:lumMod val="75000"/>
                    <a:lumOff val="25000"/>
                    <a:alpha val="99000"/>
                  </a:srgbClr>
                </a:solidFill>
              </a:defRPr>
            </a:lvl1pPr>
            <a:lvl2pPr marL="855663" lvl="1" indent="-395288">
              <a:lnSpc>
                <a:spcPct val="90000"/>
              </a:lnSpc>
              <a:spcBef>
                <a:spcPct val="20000"/>
              </a:spcBef>
              <a:buClr>
                <a:srgbClr val="00DCFF"/>
              </a:buClr>
              <a:buSzPct val="90000"/>
              <a:buFont typeface="Arial"/>
              <a:buChar char="•"/>
              <a:defRPr sz="2000">
                <a:solidFill>
                  <a:srgbClr val="292929">
                    <a:lumMod val="75000"/>
                    <a:lumOff val="25000"/>
                    <a:alpha val="99000"/>
                  </a:srgbClr>
                </a:solidFill>
              </a:defRPr>
            </a:lvl2pPr>
            <a:lvl3pPr marL="1258888" indent="-403225">
              <a:lnSpc>
                <a:spcPct val="90000"/>
              </a:lnSpc>
              <a:spcBef>
                <a:spcPct val="20000"/>
              </a:spcBef>
              <a:buClr>
                <a:srgbClr val="00DCFF"/>
              </a:buClr>
              <a:buSzPct val="90000"/>
              <a:buFont typeface="Arial" pitchFamily="34" charset="0"/>
              <a:buChar char="•"/>
              <a:defRPr>
                <a:solidFill>
                  <a:schemeClr val="tx1">
                    <a:lumMod val="75000"/>
                    <a:lumOff val="25000"/>
                    <a:alpha val="99000"/>
                  </a:schemeClr>
                </a:solidFill>
              </a:defRPr>
            </a:lvl3pPr>
            <a:lvl4pPr marL="1604963" indent="-346075">
              <a:lnSpc>
                <a:spcPct val="90000"/>
              </a:lnSpc>
              <a:spcBef>
                <a:spcPct val="20000"/>
              </a:spcBef>
              <a:buClr>
                <a:srgbClr val="00DCFF"/>
              </a:buClr>
              <a:buSzPct val="90000"/>
              <a:buFont typeface="Arial" pitchFamily="34" charset="0"/>
              <a:buChar char="•"/>
              <a:defRPr sz="1600">
                <a:solidFill>
                  <a:schemeClr val="tx1">
                    <a:lumMod val="75000"/>
                    <a:lumOff val="25000"/>
                    <a:alpha val="99000"/>
                  </a:schemeClr>
                </a:solidFill>
              </a:defRPr>
            </a:lvl4pPr>
            <a:lvl5pPr marL="1941513" indent="-336550">
              <a:lnSpc>
                <a:spcPct val="90000"/>
              </a:lnSpc>
              <a:spcBef>
                <a:spcPct val="20000"/>
              </a:spcBef>
              <a:buClr>
                <a:srgbClr val="00DCFF"/>
              </a:buClr>
              <a:buSzPct val="90000"/>
              <a:buFont typeface="Arial" pitchFamily="34" charset="0"/>
              <a:buChar char="•"/>
              <a:defRPr sz="1600">
                <a:solidFill>
                  <a:schemeClr val="tx1">
                    <a:lumMod val="75000"/>
                    <a:lumOff val="25000"/>
                    <a:alpha val="99000"/>
                  </a:schemeClr>
                </a:solidFill>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marL="238138" indent="-277813"/>
            <a:r>
              <a:rPr lang="en-US" sz="2800" b="1" dirty="0">
                <a:solidFill>
                  <a:schemeClr val="accent5"/>
                </a:solidFill>
              </a:rPr>
              <a:t>Server Performance </a:t>
            </a:r>
            <a:r>
              <a:rPr lang="en-US" sz="2800" b="1" dirty="0" smtClean="0">
                <a:solidFill>
                  <a:schemeClr val="accent5"/>
                </a:solidFill>
              </a:rPr>
              <a:t>Advisor (SPA)</a:t>
            </a:r>
            <a:endParaRPr lang="en-US" sz="2800" b="1" dirty="0">
              <a:solidFill>
                <a:schemeClr val="accent5"/>
              </a:solidFill>
            </a:endParaRPr>
          </a:p>
          <a:p>
            <a:pPr marL="571500" lvl="1" indent="-277813"/>
            <a:r>
              <a:rPr lang="en-US" sz="1800" dirty="0">
                <a:solidFill>
                  <a:schemeClr val="tx1"/>
                </a:solidFill>
              </a:rPr>
              <a:t>Updated: 8/11/11</a:t>
            </a:r>
          </a:p>
          <a:p>
            <a:pPr marL="571500" lvl="1" indent="-277813"/>
            <a:r>
              <a:rPr lang="en-US" sz="1800" dirty="0">
                <a:solidFill>
                  <a:schemeClr val="tx1"/>
                </a:solidFill>
              </a:rPr>
              <a:t>Includes IIS performance section</a:t>
            </a:r>
          </a:p>
          <a:p>
            <a:pPr marL="571500" lvl="1" indent="-277813"/>
            <a:r>
              <a:rPr lang="en-US" sz="1800" dirty="0" smtClean="0">
                <a:hlinkClick r:id="rId7"/>
              </a:rPr>
              <a:t>http</a:t>
            </a:r>
            <a:r>
              <a:rPr lang="en-US" sz="1800" dirty="0">
                <a:hlinkClick r:id="rId7"/>
              </a:rPr>
              <a:t>://msdn.microsoft.com/en-us/windows/hardware/hh367834</a:t>
            </a:r>
            <a:r>
              <a:rPr lang="en-US" sz="1800" dirty="0" smtClean="0">
                <a:hlinkClick r:id="rId7"/>
              </a:rPr>
              <a:t>/</a:t>
            </a:r>
            <a:r>
              <a:rPr lang="en-US" sz="1800" dirty="0" smtClean="0"/>
              <a:t> </a:t>
            </a:r>
            <a:endParaRPr lang="en-US" sz="1800" dirty="0"/>
          </a:p>
          <a:p>
            <a:pPr marL="293687" lvl="1" indent="0">
              <a:buNone/>
            </a:pPr>
            <a:endParaRPr lang="en-US" sz="800" dirty="0">
              <a:solidFill>
                <a:schemeClr val="tx1"/>
              </a:solidFill>
              <a:hlinkClick r:id="rId8"/>
            </a:endParaRPr>
          </a:p>
          <a:p>
            <a:pPr marL="238138" indent="-277813"/>
            <a:r>
              <a:rPr lang="en-US" sz="2800" b="1" dirty="0">
                <a:solidFill>
                  <a:schemeClr val="accent5"/>
                </a:solidFill>
              </a:rPr>
              <a:t>ETW instrumentation</a:t>
            </a:r>
          </a:p>
          <a:p>
            <a:pPr marL="571500" lvl="1" indent="-277813"/>
            <a:r>
              <a:rPr lang="en-US" sz="1800" dirty="0">
                <a:solidFill>
                  <a:schemeClr val="tx1"/>
                </a:solidFill>
              </a:rPr>
              <a:t>Expanded and improved</a:t>
            </a:r>
          </a:p>
          <a:p>
            <a:pPr marL="571500" lvl="1" indent="-277813"/>
            <a:r>
              <a:rPr lang="en-US" sz="1800" dirty="0">
                <a:solidFill>
                  <a:schemeClr val="tx1"/>
                </a:solidFill>
              </a:rPr>
              <a:t>New diagnostic features</a:t>
            </a:r>
          </a:p>
          <a:p>
            <a:pPr marL="571500" lvl="1" indent="-277813"/>
            <a:r>
              <a:rPr lang="en-US" sz="1800" dirty="0">
                <a:hlinkClick r:id="rId9"/>
              </a:rPr>
              <a:t>http://msdn.microsoft.com/msdnmag/issues/07/04/ETW/default.aspx</a:t>
            </a:r>
            <a:endParaRPr lang="en-US" sz="1800" dirty="0"/>
          </a:p>
          <a:p>
            <a:pPr marL="293687" lvl="1" indent="0">
              <a:buNone/>
            </a:pPr>
            <a:endParaRPr lang="en-US" sz="800" dirty="0">
              <a:hlinkClick r:id="rId8"/>
            </a:endParaRPr>
          </a:p>
          <a:p>
            <a:pPr marL="238138" indent="-277813"/>
            <a:r>
              <a:rPr lang="en-US" sz="2800" b="1" dirty="0">
                <a:solidFill>
                  <a:schemeClr val="accent5"/>
                </a:solidFill>
              </a:rPr>
              <a:t>Windows Server </a:t>
            </a:r>
            <a:r>
              <a:rPr lang="en-US" sz="2800" b="1" dirty="0" smtClean="0">
                <a:solidFill>
                  <a:schemeClr val="accent5"/>
                </a:solidFill>
              </a:rPr>
              <a:t>Performance Blog</a:t>
            </a:r>
            <a:endParaRPr lang="en-US" sz="2800" b="1" dirty="0">
              <a:solidFill>
                <a:schemeClr val="accent5"/>
              </a:solidFill>
              <a:hlinkClick r:id="rId8"/>
            </a:endParaRPr>
          </a:p>
          <a:p>
            <a:pPr marL="571500" lvl="1" indent="-277813"/>
            <a:r>
              <a:rPr lang="en-US" sz="1800" dirty="0">
                <a:solidFill>
                  <a:schemeClr val="tx1"/>
                </a:solidFill>
              </a:rPr>
              <a:t>Server Performance considerations, articles, tools and information.</a:t>
            </a:r>
          </a:p>
          <a:p>
            <a:pPr marL="571500" lvl="1" indent="-277813"/>
            <a:r>
              <a:rPr lang="en-US" sz="1800" dirty="0">
                <a:solidFill>
                  <a:schemeClr val="tx1"/>
                </a:solidFill>
                <a:hlinkClick r:id="rId10"/>
              </a:rPr>
              <a:t>http://blogs.technet.com/winserverperformance/</a:t>
            </a:r>
            <a:r>
              <a:rPr lang="en-US" sz="1800" dirty="0">
                <a:solidFill>
                  <a:schemeClr val="tx1"/>
                </a:solidFill>
              </a:rPr>
              <a:t> </a:t>
            </a:r>
          </a:p>
        </p:txBody>
      </p:sp>
    </p:spTree>
    <p:extLst>
      <p:ext uri="{BB962C8B-B14F-4D97-AF65-F5344CB8AC3E}">
        <p14:creationId xmlns:p14="http://schemas.microsoft.com/office/powerpoint/2010/main" val="3823689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7868" y="76200"/>
            <a:ext cx="11173090" cy="664797"/>
          </a:xfrm>
          <a:prstGeom prst="rect">
            <a:avLst/>
          </a:prstGeom>
        </p:spPr>
        <p:txBody>
          <a:bodyPr/>
          <a:lstStyle/>
          <a:p>
            <a:pPr defTabSz="914363">
              <a:lnSpc>
                <a:spcPct val="90000"/>
              </a:lnSpc>
              <a:spcBef>
                <a:spcPct val="0"/>
              </a:spcBef>
              <a:defRPr/>
            </a:pPr>
            <a:endParaRPr lang="en-US" sz="4800" spc="-150" dirty="0">
              <a:ln w="3175">
                <a:noFill/>
              </a:ln>
              <a:gradFill flip="none" rotWithShape="1">
                <a:gsLst>
                  <a:gs pos="42000">
                    <a:srgbClr val="FFFFFF"/>
                  </a:gs>
                  <a:gs pos="80000">
                    <a:srgbClr val="9F9F9F"/>
                  </a:gs>
                </a:gsLst>
                <a:lin ang="5400000" scaled="0"/>
                <a:tileRect/>
              </a:gradFill>
              <a:effectLst>
                <a:outerShdw blurRad="50800" dist="38100" dir="2700000" algn="tl" rotWithShape="0">
                  <a:prstClr val="black">
                    <a:alpha val="40000"/>
                  </a:prstClr>
                </a:outerShdw>
              </a:effectLst>
              <a:cs typeface="Arial" charset="0"/>
            </a:endParaRPr>
          </a:p>
        </p:txBody>
      </p:sp>
      <p:sp>
        <p:nvSpPr>
          <p:cNvPr id="4" name="Title 3"/>
          <p:cNvSpPr>
            <a:spLocks noGrp="1"/>
          </p:cNvSpPr>
          <p:nvPr>
            <p:ph type="title"/>
          </p:nvPr>
        </p:nvSpPr>
        <p:spPr>
          <a:xfrm>
            <a:off x="519112" y="228600"/>
            <a:ext cx="11149013" cy="609398"/>
          </a:xfrm>
        </p:spPr>
        <p:txBody>
          <a:bodyPr/>
          <a:lstStyle/>
          <a:p>
            <a:pPr lvl="0"/>
            <a:r>
              <a:rPr lang="en-US" dirty="0" smtClean="0"/>
              <a:t>Related Sessions</a:t>
            </a:r>
            <a:endParaRPr lang="en-US" dirty="0"/>
          </a:p>
        </p:txBody>
      </p:sp>
      <p:sp>
        <p:nvSpPr>
          <p:cNvPr id="3" name="Rectangle 2"/>
          <p:cNvSpPr/>
          <p:nvPr/>
        </p:nvSpPr>
        <p:spPr>
          <a:xfrm>
            <a:off x="203147" y="1219200"/>
            <a:ext cx="6273853" cy="5186035"/>
          </a:xfrm>
          <a:prstGeom prst="rect">
            <a:avLst/>
          </a:prstGeom>
        </p:spPr>
        <p:txBody>
          <a:bodyPr wrap="square">
            <a:spAutoFit/>
          </a:bodyPr>
          <a:lstStyle/>
          <a:p>
            <a:pPr defTabSz="914363">
              <a:lnSpc>
                <a:spcPct val="90000"/>
              </a:lnSpc>
              <a:spcBef>
                <a:spcPct val="20000"/>
              </a:spcBef>
              <a:buSzPct val="120000"/>
            </a:pPr>
            <a:r>
              <a:rPr lang="en-US" sz="2800" b="1" dirty="0" smtClean="0">
                <a:solidFill>
                  <a:schemeClr val="accent5"/>
                </a:solidFill>
              </a:rPr>
              <a:t>September 14</a:t>
            </a:r>
            <a:r>
              <a:rPr lang="en-US" sz="2800" b="1" baseline="30000" dirty="0" smtClean="0">
                <a:solidFill>
                  <a:schemeClr val="accent5"/>
                </a:solidFill>
              </a:rPr>
              <a:t>th</a:t>
            </a:r>
            <a:r>
              <a:rPr lang="en-US" sz="2800" b="1" dirty="0" smtClean="0">
                <a:solidFill>
                  <a:schemeClr val="accent5"/>
                </a:solidFill>
              </a:rPr>
              <a:t> </a:t>
            </a:r>
          </a:p>
          <a:p>
            <a:pPr marL="628669" lvl="1" indent="-369888">
              <a:lnSpc>
                <a:spcPct val="90000"/>
              </a:lnSpc>
              <a:spcBef>
                <a:spcPct val="20000"/>
              </a:spcBef>
              <a:buFont typeface="Arial" pitchFamily="34" charset="0"/>
              <a:buChar char="•"/>
            </a:pPr>
            <a:r>
              <a:rPr lang="en-US" sz="2000" dirty="0">
                <a:solidFill>
                  <a:schemeClr val="tx2"/>
                </a:solidFill>
              </a:rPr>
              <a:t>SAC-437T: A deep dive into Hyper-V networking</a:t>
            </a:r>
            <a:endParaRPr lang="en-US" sz="2000" dirty="0" smtClean="0">
              <a:solidFill>
                <a:schemeClr val="tx2"/>
              </a:solidFill>
            </a:endParaRPr>
          </a:p>
          <a:p>
            <a:pPr marL="628669" lvl="1" indent="-369888">
              <a:lnSpc>
                <a:spcPct val="90000"/>
              </a:lnSpc>
              <a:spcBef>
                <a:spcPct val="20000"/>
              </a:spcBef>
              <a:buFont typeface="Arial" pitchFamily="34" charset="0"/>
              <a:buChar char="•"/>
            </a:pPr>
            <a:r>
              <a:rPr lang="en-US" sz="2000" dirty="0">
                <a:solidFill>
                  <a:schemeClr val="tx2"/>
                </a:solidFill>
              </a:rPr>
              <a:t>SAC-559T: Extending the Hyper-V switch</a:t>
            </a:r>
          </a:p>
          <a:p>
            <a:pPr marL="628669" lvl="1" indent="-369888">
              <a:lnSpc>
                <a:spcPct val="90000"/>
              </a:lnSpc>
              <a:spcBef>
                <a:spcPct val="20000"/>
              </a:spcBef>
              <a:buFont typeface="Arial" pitchFamily="34" charset="0"/>
              <a:buChar char="•"/>
            </a:pPr>
            <a:r>
              <a:rPr lang="en-US" sz="2000" dirty="0">
                <a:solidFill>
                  <a:schemeClr val="tx2"/>
                </a:solidFill>
              </a:rPr>
              <a:t>SAC-661T: Reduce costs using new power efficiencies in Windows Server 8</a:t>
            </a:r>
            <a:endParaRPr lang="en-US" sz="2000" dirty="0" smtClean="0">
              <a:solidFill>
                <a:schemeClr val="tx2"/>
              </a:solidFill>
            </a:endParaRPr>
          </a:p>
          <a:p>
            <a:endParaRPr lang="en-US" sz="900" b="1" dirty="0"/>
          </a:p>
          <a:p>
            <a:pPr defTabSz="914363">
              <a:lnSpc>
                <a:spcPct val="90000"/>
              </a:lnSpc>
              <a:spcBef>
                <a:spcPct val="20000"/>
              </a:spcBef>
              <a:buSzPct val="120000"/>
            </a:pPr>
            <a:r>
              <a:rPr lang="en-US" sz="2800" b="1" dirty="0" smtClean="0">
                <a:solidFill>
                  <a:schemeClr val="accent5"/>
                </a:solidFill>
              </a:rPr>
              <a:t>September 15</a:t>
            </a:r>
            <a:r>
              <a:rPr lang="en-US" sz="2800" b="1" baseline="30000" dirty="0" smtClean="0">
                <a:solidFill>
                  <a:schemeClr val="accent5"/>
                </a:solidFill>
              </a:rPr>
              <a:t>th</a:t>
            </a:r>
            <a:r>
              <a:rPr lang="en-US" sz="2800" b="1" dirty="0" smtClean="0">
                <a:solidFill>
                  <a:schemeClr val="accent5"/>
                </a:solidFill>
              </a:rPr>
              <a:t> </a:t>
            </a:r>
            <a:endParaRPr lang="en-US" sz="2800" b="1" dirty="0">
              <a:solidFill>
                <a:schemeClr val="accent5"/>
              </a:solidFill>
            </a:endParaRPr>
          </a:p>
          <a:p>
            <a:pPr marL="628669" lvl="1" indent="-369888">
              <a:lnSpc>
                <a:spcPct val="90000"/>
              </a:lnSpc>
              <a:spcBef>
                <a:spcPct val="20000"/>
              </a:spcBef>
              <a:buFont typeface="Arial" pitchFamily="34" charset="0"/>
              <a:buChar char="•"/>
            </a:pPr>
            <a:r>
              <a:rPr lang="en-US" sz="2000" dirty="0" smtClean="0">
                <a:solidFill>
                  <a:schemeClr val="tx2"/>
                </a:solidFill>
              </a:rPr>
              <a:t>Designing </a:t>
            </a:r>
            <a:r>
              <a:rPr lang="en-US" sz="2000" dirty="0">
                <a:solidFill>
                  <a:schemeClr val="tx2"/>
                </a:solidFill>
              </a:rPr>
              <a:t>Systems for Continuous Availability </a:t>
            </a:r>
            <a:r>
              <a:rPr lang="en-US" sz="2000" dirty="0" smtClean="0">
                <a:solidFill>
                  <a:schemeClr val="tx2"/>
                </a:solidFill>
              </a:rPr>
              <a:t>-</a:t>
            </a:r>
            <a:endParaRPr lang="en-US" sz="2000" dirty="0">
              <a:solidFill>
                <a:schemeClr val="tx2"/>
              </a:solidFill>
            </a:endParaRPr>
          </a:p>
          <a:p>
            <a:pPr marL="1085850" lvl="2" indent="-369888">
              <a:lnSpc>
                <a:spcPct val="90000"/>
              </a:lnSpc>
              <a:spcBef>
                <a:spcPct val="20000"/>
              </a:spcBef>
              <a:buFont typeface="Wingdings" pitchFamily="2" charset="2"/>
              <a:buChar char="Ø"/>
            </a:pPr>
            <a:r>
              <a:rPr lang="en-US" sz="2000" dirty="0">
                <a:solidFill>
                  <a:schemeClr val="tx2"/>
                </a:solidFill>
              </a:rPr>
              <a:t>SAC-444T: Designing systems for continuous availability - multi-node with remote file storage</a:t>
            </a:r>
          </a:p>
          <a:p>
            <a:pPr marL="1085850" lvl="2" indent="-369888">
              <a:lnSpc>
                <a:spcPct val="90000"/>
              </a:lnSpc>
              <a:spcBef>
                <a:spcPct val="20000"/>
              </a:spcBef>
              <a:buFont typeface="Wingdings" pitchFamily="2" charset="2"/>
              <a:buChar char="Ø"/>
            </a:pPr>
            <a:r>
              <a:rPr lang="en-US" sz="2000" dirty="0">
                <a:solidFill>
                  <a:schemeClr val="tx2"/>
                </a:solidFill>
              </a:rPr>
              <a:t>SAC-446T: Designing systems for continuous availability and scalability</a:t>
            </a:r>
          </a:p>
          <a:p>
            <a:pPr marL="1085850" lvl="2" indent="-369888">
              <a:lnSpc>
                <a:spcPct val="90000"/>
              </a:lnSpc>
              <a:spcBef>
                <a:spcPct val="20000"/>
              </a:spcBef>
              <a:buFont typeface="Wingdings" pitchFamily="2" charset="2"/>
              <a:buChar char="Ø"/>
            </a:pPr>
            <a:r>
              <a:rPr lang="en-US" sz="2000" dirty="0">
                <a:solidFill>
                  <a:schemeClr val="tx2"/>
                </a:solidFill>
              </a:rPr>
              <a:t>SAC-450T: </a:t>
            </a:r>
            <a:r>
              <a:rPr lang="en-US" sz="2000" dirty="0" smtClean="0">
                <a:solidFill>
                  <a:schemeClr val="tx2"/>
                </a:solidFill>
              </a:rPr>
              <a:t>Multi-Node </a:t>
            </a:r>
            <a:r>
              <a:rPr lang="en-US" sz="2000" dirty="0">
                <a:solidFill>
                  <a:schemeClr val="tx2"/>
                </a:solidFill>
              </a:rPr>
              <a:t>with Block Storage</a:t>
            </a:r>
          </a:p>
          <a:p>
            <a:pPr marL="628669" lvl="1" indent="-369888">
              <a:lnSpc>
                <a:spcPct val="90000"/>
              </a:lnSpc>
              <a:spcBef>
                <a:spcPct val="20000"/>
              </a:spcBef>
              <a:buFont typeface="Arial" pitchFamily="34" charset="0"/>
              <a:buChar char="•"/>
            </a:pPr>
            <a:r>
              <a:rPr lang="en-US" sz="2000" dirty="0">
                <a:solidFill>
                  <a:schemeClr val="tx2"/>
                </a:solidFill>
              </a:rPr>
              <a:t>SAC-433T: Network acceleration and other NIC technologies for the data center</a:t>
            </a:r>
          </a:p>
        </p:txBody>
      </p:sp>
      <p:sp>
        <p:nvSpPr>
          <p:cNvPr id="11" name="Rectangle 10"/>
          <p:cNvSpPr/>
          <p:nvPr/>
        </p:nvSpPr>
        <p:spPr>
          <a:xfrm>
            <a:off x="6100161" y="1219200"/>
            <a:ext cx="6094413" cy="2326791"/>
          </a:xfrm>
          <a:prstGeom prst="rect">
            <a:avLst/>
          </a:prstGeom>
        </p:spPr>
        <p:txBody>
          <a:bodyPr>
            <a:spAutoFit/>
          </a:bodyPr>
          <a:lstStyle/>
          <a:p>
            <a:pPr defTabSz="914363">
              <a:lnSpc>
                <a:spcPct val="90000"/>
              </a:lnSpc>
              <a:spcBef>
                <a:spcPct val="20000"/>
              </a:spcBef>
              <a:buSzPct val="120000"/>
            </a:pPr>
            <a:r>
              <a:rPr lang="en-US" sz="2800" b="1" dirty="0" smtClean="0">
                <a:solidFill>
                  <a:schemeClr val="accent5"/>
                </a:solidFill>
              </a:rPr>
              <a:t>September 16</a:t>
            </a:r>
            <a:r>
              <a:rPr lang="en-US" sz="2800" b="1" baseline="30000" dirty="0" smtClean="0">
                <a:solidFill>
                  <a:schemeClr val="accent5"/>
                </a:solidFill>
              </a:rPr>
              <a:t>th</a:t>
            </a:r>
            <a:r>
              <a:rPr lang="en-US" sz="2800" b="1" dirty="0" smtClean="0">
                <a:solidFill>
                  <a:schemeClr val="accent5"/>
                </a:solidFill>
              </a:rPr>
              <a:t> </a:t>
            </a:r>
          </a:p>
          <a:p>
            <a:pPr marL="628669" lvl="1" indent="-369888">
              <a:lnSpc>
                <a:spcPct val="90000"/>
              </a:lnSpc>
              <a:spcBef>
                <a:spcPct val="20000"/>
              </a:spcBef>
              <a:buSzPct val="120000"/>
              <a:buFont typeface="Arial" pitchFamily="34" charset="0"/>
              <a:buChar char="•"/>
            </a:pPr>
            <a:r>
              <a:rPr lang="en-US" sz="2000" dirty="0">
                <a:solidFill>
                  <a:schemeClr val="tx2"/>
                </a:solidFill>
              </a:rPr>
              <a:t>SAC-593T: New techniques to develop low-latency network apps</a:t>
            </a:r>
          </a:p>
          <a:p>
            <a:pPr marL="628669" lvl="1" indent="-369888">
              <a:lnSpc>
                <a:spcPct val="90000"/>
              </a:lnSpc>
              <a:spcBef>
                <a:spcPct val="20000"/>
              </a:spcBef>
              <a:buSzPct val="120000"/>
              <a:buFont typeface="Arial" pitchFamily="34" charset="0"/>
              <a:buChar char="•"/>
            </a:pPr>
            <a:r>
              <a:rPr lang="en-US" sz="2000" dirty="0">
                <a:solidFill>
                  <a:schemeClr val="tx2"/>
                </a:solidFill>
              </a:rPr>
              <a:t>SAC-819T: IIS sand-boxing and scalability for hosting on modern hardware</a:t>
            </a:r>
          </a:p>
          <a:p>
            <a:pPr marL="628669" lvl="1" indent="-369888">
              <a:lnSpc>
                <a:spcPct val="90000"/>
              </a:lnSpc>
              <a:spcBef>
                <a:spcPct val="20000"/>
              </a:spcBef>
              <a:buSzPct val="120000"/>
              <a:buFont typeface="Arial" pitchFamily="34" charset="0"/>
              <a:buChar char="•"/>
            </a:pPr>
            <a:r>
              <a:rPr lang="en-US" sz="2000" dirty="0" smtClean="0">
                <a:solidFill>
                  <a:schemeClr val="tx2"/>
                </a:solidFill>
              </a:rPr>
              <a:t>SAC-870T: </a:t>
            </a:r>
            <a:r>
              <a:rPr lang="en-US" sz="2000" dirty="0">
                <a:solidFill>
                  <a:schemeClr val="tx2"/>
                </a:solidFill>
              </a:rPr>
              <a:t>Building scalable web apps with Windows Azure</a:t>
            </a:r>
            <a:endParaRPr lang="en-US" sz="2000" dirty="0">
              <a:solidFill>
                <a:schemeClr val="accent1"/>
              </a:solidFill>
              <a:latin typeface="Calibri" pitchFamily="34" charset="0"/>
            </a:endParaRPr>
          </a:p>
        </p:txBody>
      </p:sp>
    </p:spTree>
    <p:extLst>
      <p:ext uri="{BB962C8B-B14F-4D97-AF65-F5344CB8AC3E}">
        <p14:creationId xmlns:p14="http://schemas.microsoft.com/office/powerpoint/2010/main" val="2327908663"/>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idx="4294967295"/>
          </p:nvPr>
        </p:nvSpPr>
        <p:spPr>
          <a:xfrm>
            <a:off x="383450" y="474475"/>
            <a:ext cx="11477246" cy="5486400"/>
          </a:xfrm>
        </p:spPr>
        <p:txBody>
          <a:bodyPr anchor="b">
            <a:noAutofit/>
          </a:bodyPr>
          <a:lstStyle/>
          <a:p>
            <a:r>
              <a:rPr lang="en-US" sz="4800" dirty="0" smtClean="0">
                <a:latin typeface="+mn-lt"/>
              </a:rPr>
              <a:t>Delivering outstanding results on commodity servers for common scenarios</a:t>
            </a:r>
            <a:r>
              <a:rPr lang="en-US" sz="4800" dirty="0">
                <a:latin typeface="+mn-lt"/>
              </a:rPr>
              <a:t/>
            </a:r>
            <a:br>
              <a:rPr lang="en-US" sz="4800" dirty="0">
                <a:latin typeface="+mn-lt"/>
              </a:rPr>
            </a:br>
            <a:r>
              <a:rPr lang="en-US" sz="4800" dirty="0">
                <a:latin typeface="+mn-lt"/>
              </a:rPr>
              <a:t/>
            </a:r>
            <a:br>
              <a:rPr lang="en-US" sz="4800" dirty="0">
                <a:latin typeface="+mn-lt"/>
              </a:rPr>
            </a:br>
            <a:r>
              <a:rPr lang="en-US" sz="4800" dirty="0" smtClean="0">
                <a:latin typeface="+mn-lt"/>
              </a:rPr>
              <a:t>Providing applications and drivers with the information they need to scale well </a:t>
            </a:r>
            <a:r>
              <a:rPr lang="en-US" sz="4800" smtClean="0">
                <a:latin typeface="+mn-lt"/>
              </a:rPr>
              <a:t>on the latest </a:t>
            </a:r>
            <a:r>
              <a:rPr lang="en-US" sz="4800" dirty="0" smtClean="0">
                <a:latin typeface="+mn-lt"/>
              </a:rPr>
              <a:t>hardware </a:t>
            </a:r>
            <a:r>
              <a:rPr lang="en-US" sz="4800" dirty="0">
                <a:latin typeface="+mn-lt"/>
              </a:rPr>
              <a:t/>
            </a:r>
            <a:br>
              <a:rPr lang="en-US" sz="4800" dirty="0">
                <a:latin typeface="+mn-lt"/>
              </a:rPr>
            </a:br>
            <a:r>
              <a:rPr lang="en-US" sz="4800" dirty="0">
                <a:latin typeface="+mn-lt"/>
              </a:rPr>
              <a:t/>
            </a:r>
            <a:br>
              <a:rPr lang="en-US" sz="4800" dirty="0">
                <a:latin typeface="+mn-lt"/>
              </a:rPr>
            </a:br>
            <a:r>
              <a:rPr lang="en-US" sz="4800" dirty="0" smtClean="0">
                <a:latin typeface="+mn-lt"/>
              </a:rPr>
              <a:t>Designed to meet the most demanding virtualization requirements</a:t>
            </a:r>
            <a:endParaRPr lang="en-US" sz="4800" dirty="0">
              <a:solidFill>
                <a:schemeClr val="accent1"/>
              </a:solidFill>
              <a:latin typeface="+mn-lt"/>
            </a:endParaRPr>
          </a:p>
        </p:txBody>
      </p:sp>
    </p:spTree>
    <p:extLst>
      <p:ext uri="{BB962C8B-B14F-4D97-AF65-F5344CB8AC3E}">
        <p14:creationId xmlns:p14="http://schemas.microsoft.com/office/powerpoint/2010/main" val="2127392152"/>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969963" y="3412700"/>
            <a:ext cx="10847824" cy="2669779"/>
          </a:xfrm>
        </p:spPr>
        <p:txBody>
          <a:bodyPr/>
          <a:lstStyle/>
          <a:p>
            <a:pPr marL="457200" indent="-457200">
              <a:buFont typeface="Arial" pitchFamily="34" charset="0"/>
              <a:buChar char="•"/>
            </a:pPr>
            <a:r>
              <a:rPr lang="en-US" sz="3600" b="1" dirty="0"/>
              <a:t>Feedback and q</a:t>
            </a:r>
            <a:r>
              <a:rPr lang="en-US" sz="3600" b="1" dirty="0" smtClean="0"/>
              <a:t>uestions </a:t>
            </a:r>
            <a:r>
              <a:rPr lang="en-US" sz="3600" u="sng" dirty="0" smtClean="0">
                <a:hlinkClick r:id="rId2"/>
              </a:rPr>
              <a:t>http</a:t>
            </a:r>
            <a:r>
              <a:rPr lang="en-US" sz="3600" u="sng" dirty="0">
                <a:hlinkClick r:id="rId2"/>
              </a:rPr>
              <a:t>://forums.dev.windows.com</a:t>
            </a:r>
            <a:r>
              <a:rPr lang="en-US" sz="3600" dirty="0"/>
              <a:t> </a:t>
            </a:r>
            <a:r>
              <a:rPr lang="en-US" sz="3600" dirty="0" smtClean="0"/>
              <a:t/>
            </a:r>
            <a:br>
              <a:rPr lang="en-US" sz="3600" dirty="0" smtClean="0"/>
            </a:br>
            <a:endParaRPr lang="en-US" sz="3600" dirty="0" smtClean="0"/>
          </a:p>
          <a:p>
            <a:pPr marL="457200" indent="-457200">
              <a:buFont typeface="Arial" pitchFamily="34" charset="0"/>
              <a:buChar char="•"/>
            </a:pPr>
            <a:r>
              <a:rPr lang="en-US" sz="3600" b="1" dirty="0" smtClean="0"/>
              <a:t>Session </a:t>
            </a:r>
            <a:r>
              <a:rPr lang="en-US" sz="3600" b="1" dirty="0"/>
              <a:t>f</a:t>
            </a:r>
            <a:r>
              <a:rPr lang="en-US" sz="3600" b="1" dirty="0" smtClean="0"/>
              <a:t>eedback</a:t>
            </a:r>
            <a:br>
              <a:rPr lang="en-US" sz="3600" b="1" dirty="0" smtClean="0"/>
            </a:br>
            <a:r>
              <a:rPr lang="en-US" sz="3600" u="sng" dirty="0" smtClean="0">
                <a:hlinkClick r:id="rId3"/>
              </a:rPr>
              <a:t>http</a:t>
            </a:r>
            <a:r>
              <a:rPr lang="en-US" sz="3600" u="sng" dirty="0">
                <a:hlinkClick r:id="rId3"/>
              </a:rPr>
              <a:t>://bldw.in/SessionFeedback</a:t>
            </a:r>
            <a:r>
              <a:rPr lang="en-US" sz="3600" dirty="0"/>
              <a:t> </a:t>
            </a:r>
            <a:endParaRPr lang="en-US" sz="3600" dirty="0" smtClean="0"/>
          </a:p>
          <a:p>
            <a:endParaRPr lang="en-US" sz="3600" dirty="0"/>
          </a:p>
        </p:txBody>
      </p:sp>
      <p:sp>
        <p:nvSpPr>
          <p:cNvPr id="4" name="Text Placeholder 3"/>
          <p:cNvSpPr>
            <a:spLocks noGrp="1"/>
          </p:cNvSpPr>
          <p:nvPr>
            <p:ph type="body" sz="quarter" idx="10"/>
          </p:nvPr>
        </p:nvSpPr>
        <p:spPr>
          <a:xfrm>
            <a:off x="969964" y="1275872"/>
            <a:ext cx="9056688" cy="1378644"/>
          </a:xfrm>
        </p:spPr>
        <p:txBody>
          <a:bodyPr/>
          <a:lstStyle/>
          <a:p>
            <a:r>
              <a:rPr lang="en-US" dirty="0"/>
              <a:t>t</a:t>
            </a:r>
            <a:r>
              <a:rPr lang="en-US" dirty="0" smtClean="0"/>
              <a:t>hank you</a:t>
            </a:r>
            <a:endParaRPr lang="en-US" dirty="0"/>
          </a:p>
        </p:txBody>
      </p:sp>
    </p:spTree>
    <p:extLst>
      <p:ext uri="{BB962C8B-B14F-4D97-AF65-F5344CB8AC3E}">
        <p14:creationId xmlns:p14="http://schemas.microsoft.com/office/powerpoint/2010/main" val="421930951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black">
          <a:xfrm>
            <a:off x="4321175" y="3130766"/>
            <a:ext cx="3546476" cy="596468"/>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2011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chemeClr val="tx1"/>
                    </a:gs>
                    <a:gs pos="100000">
                      <a:schemeClr val="tx1"/>
                    </a:gs>
                  </a:gsLst>
                  <a:lin ang="5400000" scaled="0"/>
                </a:gradFill>
                <a:latin typeface="Segoe UI" pitchFamily="34" charset="0"/>
                <a:cs typeface="Arial" charset="0"/>
              </a:rPr>
              <a:t>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extLst>
      <p:ext uri="{BB962C8B-B14F-4D97-AF65-F5344CB8AC3E}">
        <p14:creationId xmlns:p14="http://schemas.microsoft.com/office/powerpoint/2010/main" val="3785671641"/>
      </p:ext>
    </p:extLst>
  </p:cSld>
  <p:clrMapOvr>
    <a:masterClrMapping/>
  </p:clrMapOvr>
  <p:transition>
    <p:strips dir="l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4135" y="2315818"/>
            <a:ext cx="7719642" cy="1938992"/>
          </a:xfrm>
          <a:prstGeom prst="rect">
            <a:avLst/>
          </a:prstGeom>
          <a:noFill/>
        </p:spPr>
        <p:txBody>
          <a:bodyPr wrap="square" rtlCol="0">
            <a:spAutoFit/>
          </a:bodyPr>
          <a:lstStyle/>
          <a:p>
            <a:r>
              <a:rPr lang="en-US" sz="6000" spc="-300" dirty="0"/>
              <a:t>Performance Themes and Motivations</a:t>
            </a:r>
          </a:p>
        </p:txBody>
      </p:sp>
    </p:spTree>
    <p:extLst>
      <p:ext uri="{BB962C8B-B14F-4D97-AF65-F5344CB8AC3E}">
        <p14:creationId xmlns:p14="http://schemas.microsoft.com/office/powerpoint/2010/main" val="6349053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5458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 descr="C:\Program Files\Microsoft Resource DVD Artwork\DVD_ART\Artwork_Imagery\Shapes and Graphics\fans - gradient\zoom 4 circles.png"/>
          <p:cNvPicPr>
            <a:picLocks noChangeAspect="1" noChangeArrowheads="1"/>
          </p:cNvPicPr>
          <p:nvPr/>
        </p:nvPicPr>
        <p:blipFill>
          <a:blip r:embed="rId3"/>
          <a:srcRect/>
          <a:stretch>
            <a:fillRect/>
          </a:stretch>
        </p:blipFill>
        <p:spPr bwMode="auto">
          <a:xfrm>
            <a:off x="0" y="476927"/>
            <a:ext cx="12188825" cy="5904146"/>
          </a:xfrm>
          <a:prstGeom prst="rect">
            <a:avLst/>
          </a:prstGeom>
          <a:noFill/>
        </p:spPr>
      </p:pic>
      <p:grpSp>
        <p:nvGrpSpPr>
          <p:cNvPr id="3" name="Group 29"/>
          <p:cNvGrpSpPr/>
          <p:nvPr/>
        </p:nvGrpSpPr>
        <p:grpSpPr>
          <a:xfrm>
            <a:off x="417267" y="3297746"/>
            <a:ext cx="3137735" cy="1879481"/>
            <a:chOff x="486104" y="1515361"/>
            <a:chExt cx="2353914" cy="1879481"/>
          </a:xfrm>
        </p:grpSpPr>
        <p:sp>
          <p:nvSpPr>
            <p:cNvPr id="15" name="TextBox 14"/>
            <p:cNvSpPr txBox="1"/>
            <p:nvPr/>
          </p:nvSpPr>
          <p:spPr>
            <a:xfrm>
              <a:off x="914400" y="2871622"/>
              <a:ext cx="1621299" cy="523220"/>
            </a:xfrm>
            <a:prstGeom prst="rect">
              <a:avLst/>
            </a:prstGeom>
            <a:noFill/>
          </p:spPr>
          <p:txBody>
            <a:bodyPr wrap="none" rtlCol="0">
              <a:spAutoFit/>
            </a:bodyPr>
            <a:lstStyle/>
            <a:p>
              <a:pPr defTabSz="914363"/>
              <a:r>
                <a:rPr lang="en-US" sz="2800" dirty="0" smtClean="0">
                  <a:solidFill>
                    <a:srgbClr val="FFFFFF"/>
                  </a:solidFill>
                  <a:effectLst>
                    <a:outerShdw blurRad="38100" dist="38100" dir="2700000" algn="tl">
                      <a:srgbClr val="000000">
                        <a:alpha val="43137"/>
                      </a:srgbClr>
                    </a:outerShdw>
                  </a:effectLst>
                </a:rPr>
                <a:t>Multi-sockets</a:t>
              </a:r>
              <a:endParaRPr lang="en-US" sz="2800" dirty="0">
                <a:solidFill>
                  <a:srgbClr val="FFFFFF"/>
                </a:solidFill>
                <a:effectLst>
                  <a:outerShdw blurRad="38100" dist="38100" dir="2700000" algn="tl">
                    <a:srgbClr val="000000">
                      <a:alpha val="43137"/>
                    </a:srgbClr>
                  </a:outerShdw>
                </a:effectLst>
              </a:endParaRPr>
            </a:p>
          </p:txBody>
        </p:sp>
        <p:grpSp>
          <p:nvGrpSpPr>
            <p:cNvPr id="4" name="Group 28"/>
            <p:cNvGrpSpPr/>
            <p:nvPr/>
          </p:nvGrpSpPr>
          <p:grpSpPr>
            <a:xfrm>
              <a:off x="486104" y="1515361"/>
              <a:ext cx="2353914" cy="1510792"/>
              <a:chOff x="-199696" y="562373"/>
              <a:chExt cx="2353914" cy="1510792"/>
            </a:xfrm>
          </p:grpSpPr>
          <p:pic>
            <p:nvPicPr>
              <p:cNvPr id="17" name="Picture 4" descr="I:\SHOW_ART\Executive_Show_Art\06_EXECUTIVE_SHOW_ART\Muglia - 111406 TechEd IT Forum\PNGs\Intel-Core-2-Duo.png"/>
              <p:cNvPicPr>
                <a:picLocks noChangeAspect="1" noChangeArrowheads="1"/>
              </p:cNvPicPr>
              <p:nvPr/>
            </p:nvPicPr>
            <p:blipFill>
              <a:blip r:embed="rId4" cstate="print"/>
              <a:srcRect/>
              <a:stretch>
                <a:fillRect/>
              </a:stretch>
            </p:blipFill>
            <p:spPr bwMode="auto">
              <a:xfrm>
                <a:off x="659524" y="562373"/>
                <a:ext cx="1494694" cy="1283018"/>
              </a:xfrm>
              <a:prstGeom prst="rect">
                <a:avLst/>
              </a:prstGeom>
              <a:noFill/>
            </p:spPr>
          </p:pic>
          <p:pic>
            <p:nvPicPr>
              <p:cNvPr id="18" name="Picture 2" descr="I:\SHOW_ART\Executive_Show_Art\06_EXECUTIVE_SHOW_ART\Muglia - 111406 TechEd IT Forum\PNGs\AMD-Athlon-64-X2.png"/>
              <p:cNvPicPr>
                <a:picLocks noChangeAspect="1" noChangeArrowheads="1"/>
              </p:cNvPicPr>
              <p:nvPr/>
            </p:nvPicPr>
            <p:blipFill>
              <a:blip r:embed="rId5" cstate="print"/>
              <a:srcRect/>
              <a:stretch>
                <a:fillRect/>
              </a:stretch>
            </p:blipFill>
            <p:spPr bwMode="auto">
              <a:xfrm>
                <a:off x="-199696" y="805288"/>
                <a:ext cx="1186634" cy="1267877"/>
              </a:xfrm>
              <a:prstGeom prst="rect">
                <a:avLst/>
              </a:prstGeom>
              <a:noFill/>
            </p:spPr>
          </p:pic>
        </p:grpSp>
      </p:grpSp>
      <p:sp>
        <p:nvSpPr>
          <p:cNvPr id="8" name="Oval 7"/>
          <p:cNvSpPr/>
          <p:nvPr/>
        </p:nvSpPr>
        <p:spPr bwMode="auto">
          <a:xfrm>
            <a:off x="4289501" y="1542426"/>
            <a:ext cx="3691081" cy="2769032"/>
          </a:xfrm>
          <a:prstGeom prst="ellipse">
            <a:avLst/>
          </a:prstGeom>
          <a:noFill/>
          <a:ln w="19050" cap="flat" cmpd="sng" algn="ctr">
            <a:noFill/>
            <a:prstDash val="solid"/>
            <a:round/>
            <a:headEnd type="none" w="med" len="med"/>
            <a:tailEnd type="none" w="med" len="med"/>
          </a:ln>
          <a:effectLst>
            <a:outerShdw blurRad="254000" algn="ctr" rotWithShape="0">
              <a:prstClr val="black">
                <a:alpha val="10000"/>
              </a:prst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en-US" sz="3600" dirty="0">
              <a:solidFill>
                <a:srgbClr val="FFFFFF"/>
              </a:solidFill>
            </a:endParaRPr>
          </a:p>
        </p:txBody>
      </p:sp>
      <p:sp>
        <p:nvSpPr>
          <p:cNvPr id="9" name="Rectangle 8"/>
          <p:cNvSpPr/>
          <p:nvPr/>
        </p:nvSpPr>
        <p:spPr>
          <a:xfrm>
            <a:off x="4091453" y="4356725"/>
            <a:ext cx="3854284" cy="2086725"/>
          </a:xfrm>
          <a:prstGeom prst="rect">
            <a:avLst/>
          </a:prstGeom>
        </p:spPr>
        <p:txBody>
          <a:bodyPr wrap="square" anchor="ctr">
            <a:spAutoFit/>
          </a:bodyPr>
          <a:lstStyle/>
          <a:p>
            <a:pPr algn="ctr" defTabSz="914363">
              <a:lnSpc>
                <a:spcPct val="90000"/>
              </a:lnSpc>
            </a:pPr>
            <a:r>
              <a:rPr lang="en-US" sz="4800" i="1" kern="0" dirty="0">
                <a:solidFill>
                  <a:srgbClr val="FFFFFF"/>
                </a:solidFill>
                <a:effectLst>
                  <a:outerShdw blurRad="38100" dist="38100" dir="2700000" algn="tl">
                    <a:srgbClr val="000000">
                      <a:alpha val="43137"/>
                    </a:srgbClr>
                  </a:outerShdw>
                </a:effectLst>
              </a:rPr>
              <a:t>Hardware Inflection Points</a:t>
            </a:r>
            <a:endParaRPr lang="en-US" sz="4800" i="1" dirty="0">
              <a:solidFill>
                <a:srgbClr val="FFFFFF"/>
              </a:solidFill>
              <a:effectLst>
                <a:outerShdw blurRad="38100" dist="38100" dir="2700000" algn="tl">
                  <a:srgbClr val="000000">
                    <a:alpha val="43137"/>
                  </a:srgbClr>
                </a:outerShdw>
              </a:effectLst>
            </a:endParaRPr>
          </a:p>
        </p:txBody>
      </p:sp>
      <p:grpSp>
        <p:nvGrpSpPr>
          <p:cNvPr id="2" name="Group 10"/>
          <p:cNvGrpSpPr/>
          <p:nvPr/>
        </p:nvGrpSpPr>
        <p:grpSpPr>
          <a:xfrm>
            <a:off x="3014202" y="950061"/>
            <a:ext cx="2154502" cy="1976881"/>
            <a:chOff x="2749984" y="4578337"/>
            <a:chExt cx="1616297" cy="1976881"/>
          </a:xfrm>
        </p:grpSpPr>
        <p:pic>
          <p:nvPicPr>
            <p:cNvPr id="12" name="Picture 11" descr="VPN.png"/>
            <p:cNvPicPr>
              <a:picLocks noChangeAspect="1"/>
            </p:cNvPicPr>
            <p:nvPr/>
          </p:nvPicPr>
          <p:blipFill>
            <a:blip r:embed="rId6"/>
            <a:stretch>
              <a:fillRect/>
            </a:stretch>
          </p:blipFill>
          <p:spPr>
            <a:xfrm>
              <a:off x="3237894" y="4578337"/>
              <a:ext cx="1052962" cy="1472995"/>
            </a:xfrm>
            <a:prstGeom prst="rect">
              <a:avLst/>
            </a:prstGeom>
          </p:spPr>
        </p:pic>
        <p:sp>
          <p:nvSpPr>
            <p:cNvPr id="13" name="TextBox 12"/>
            <p:cNvSpPr txBox="1"/>
            <p:nvPr/>
          </p:nvSpPr>
          <p:spPr>
            <a:xfrm>
              <a:off x="2749984" y="6031998"/>
              <a:ext cx="1616297" cy="523220"/>
            </a:xfrm>
            <a:prstGeom prst="rect">
              <a:avLst/>
            </a:prstGeom>
            <a:noFill/>
          </p:spPr>
          <p:txBody>
            <a:bodyPr wrap="none" rtlCol="0">
              <a:spAutoFit/>
            </a:bodyPr>
            <a:lstStyle/>
            <a:p>
              <a:pPr defTabSz="914363"/>
              <a:r>
                <a:rPr lang="en-US" sz="2800" dirty="0">
                  <a:solidFill>
                    <a:srgbClr val="FFFFFF"/>
                  </a:solidFill>
                  <a:effectLst>
                    <a:outerShdw blurRad="38100" dist="38100" dir="2700000" algn="tl">
                      <a:srgbClr val="000000">
                        <a:alpha val="43137"/>
                      </a:srgbClr>
                    </a:outerShdw>
                  </a:effectLst>
                </a:rPr>
                <a:t>Virtualization</a:t>
              </a:r>
            </a:p>
          </p:txBody>
        </p:sp>
      </p:grpSp>
      <p:grpSp>
        <p:nvGrpSpPr>
          <p:cNvPr id="5" name="Group 4"/>
          <p:cNvGrpSpPr/>
          <p:nvPr/>
        </p:nvGrpSpPr>
        <p:grpSpPr>
          <a:xfrm>
            <a:off x="6930073" y="1115135"/>
            <a:ext cx="2298744" cy="2011305"/>
            <a:chOff x="6930073" y="1115135"/>
            <a:chExt cx="2298744" cy="2011305"/>
          </a:xfrm>
        </p:grpSpPr>
        <p:sp>
          <p:nvSpPr>
            <p:cNvPr id="20" name="TextBox 19"/>
            <p:cNvSpPr txBox="1"/>
            <p:nvPr/>
          </p:nvSpPr>
          <p:spPr>
            <a:xfrm>
              <a:off x="6930073" y="2172333"/>
              <a:ext cx="2031325" cy="954107"/>
            </a:xfrm>
            <a:prstGeom prst="rect">
              <a:avLst/>
            </a:prstGeom>
            <a:noFill/>
          </p:spPr>
          <p:txBody>
            <a:bodyPr wrap="none" rtlCol="0">
              <a:spAutoFit/>
            </a:bodyPr>
            <a:lstStyle/>
            <a:p>
              <a:pPr defTabSz="914363"/>
              <a:r>
                <a:rPr lang="en-US" sz="2800" dirty="0" smtClean="0">
                  <a:solidFill>
                    <a:srgbClr val="FFFFFF"/>
                  </a:solidFill>
                  <a:effectLst>
                    <a:outerShdw blurRad="38100" dist="38100" dir="2700000" algn="tl">
                      <a:srgbClr val="000000">
                        <a:alpha val="43137"/>
                      </a:srgbClr>
                    </a:outerShdw>
                  </a:effectLst>
                </a:rPr>
                <a:t>High Speed </a:t>
              </a:r>
            </a:p>
            <a:p>
              <a:pPr defTabSz="914363"/>
              <a:r>
                <a:rPr lang="en-US" sz="2800" dirty="0" smtClean="0">
                  <a:solidFill>
                    <a:srgbClr val="FFFFFF"/>
                  </a:solidFill>
                  <a:effectLst>
                    <a:outerShdw blurRad="38100" dist="38100" dir="2700000" algn="tl">
                      <a:srgbClr val="000000">
                        <a:alpha val="43137"/>
                      </a:srgbClr>
                    </a:outerShdw>
                  </a:effectLst>
                </a:rPr>
                <a:t>Networking</a:t>
              </a:r>
              <a:endParaRPr lang="en-US" sz="2800" dirty="0">
                <a:solidFill>
                  <a:srgbClr val="FFFFFF"/>
                </a:solidFill>
                <a:effectLst>
                  <a:outerShdw blurRad="38100" dist="38100" dir="2700000" algn="tl">
                    <a:srgbClr val="000000">
                      <a:alpha val="43137"/>
                    </a:srgbClr>
                  </a:outerShdw>
                </a:effectLst>
              </a:endParaRPr>
            </a:p>
          </p:txBody>
        </p:sp>
        <p:pic>
          <p:nvPicPr>
            <p:cNvPr id="3101" name="Picture 29" descr="C:\Users\atalat\AppData\Local\Microsoft\Windows\Temporary Internet Files\Content.IE5\NPVWRZAV\MC900432628[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4673" y="1115135"/>
              <a:ext cx="1054144" cy="10541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eventsql\dvd\Online_ART\DVD_ART35\Artwork_Imagery\Icons - Illustrations\_WINDOWS SERVER ICONS\Hardware\Plug Ethernet Cat-5 wired high speed broadband.png"/>
            <p:cNvPicPr/>
            <p:nvPr/>
          </p:nvPicPr>
          <p:blipFill>
            <a:blip r:embed="rId8" cstate="print"/>
            <a:srcRect/>
            <a:stretch>
              <a:fillRect/>
            </a:stretch>
          </p:blipFill>
          <p:spPr bwMode="auto">
            <a:xfrm>
              <a:off x="6930073" y="1299208"/>
              <a:ext cx="1330325" cy="774700"/>
            </a:xfrm>
            <a:prstGeom prst="rect">
              <a:avLst/>
            </a:prstGeom>
            <a:noFill/>
            <a:ln w="9525">
              <a:noFill/>
              <a:miter lim="800000"/>
              <a:headEnd/>
              <a:tailEnd/>
            </a:ln>
          </p:spPr>
        </p:pic>
      </p:grpSp>
      <p:grpSp>
        <p:nvGrpSpPr>
          <p:cNvPr id="7" name="Group 6"/>
          <p:cNvGrpSpPr/>
          <p:nvPr/>
        </p:nvGrpSpPr>
        <p:grpSpPr>
          <a:xfrm>
            <a:off x="8584505" y="2750761"/>
            <a:ext cx="3250305" cy="2351517"/>
            <a:chOff x="8584505" y="2750761"/>
            <a:chExt cx="3250305" cy="2351517"/>
          </a:xfrm>
        </p:grpSpPr>
        <p:sp>
          <p:nvSpPr>
            <p:cNvPr id="26" name="TextBox 25"/>
            <p:cNvSpPr txBox="1"/>
            <p:nvPr/>
          </p:nvSpPr>
          <p:spPr>
            <a:xfrm>
              <a:off x="8584505" y="4579058"/>
              <a:ext cx="2778325" cy="523220"/>
            </a:xfrm>
            <a:prstGeom prst="rect">
              <a:avLst/>
            </a:prstGeom>
            <a:noFill/>
          </p:spPr>
          <p:txBody>
            <a:bodyPr wrap="none" rtlCol="0">
              <a:spAutoFit/>
            </a:bodyPr>
            <a:lstStyle/>
            <a:p>
              <a:pPr defTabSz="914363"/>
              <a:r>
                <a:rPr lang="en-US" sz="2800" dirty="0" smtClean="0">
                  <a:solidFill>
                    <a:srgbClr val="FFFFFF"/>
                  </a:solidFill>
                  <a:effectLst>
                    <a:outerShdw blurRad="38100" dist="38100" dir="2700000" algn="tl">
                      <a:srgbClr val="000000">
                        <a:alpha val="43137"/>
                      </a:srgbClr>
                    </a:outerShdw>
                  </a:effectLst>
                </a:rPr>
                <a:t>Solid State Drives</a:t>
              </a:r>
              <a:endParaRPr lang="en-US" sz="2800" dirty="0">
                <a:solidFill>
                  <a:srgbClr val="FFFFFF"/>
                </a:solidFill>
                <a:effectLst>
                  <a:outerShdw blurRad="38100" dist="38100" dir="2700000" algn="tl">
                    <a:srgbClr val="000000">
                      <a:alpha val="43137"/>
                    </a:srgbClr>
                  </a:outerShdw>
                </a:effectLst>
              </a:endParaRPr>
            </a:p>
          </p:txBody>
        </p:sp>
        <p:grpSp>
          <p:nvGrpSpPr>
            <p:cNvPr id="6" name="Group 5"/>
            <p:cNvGrpSpPr/>
            <p:nvPr/>
          </p:nvGrpSpPr>
          <p:grpSpPr>
            <a:xfrm>
              <a:off x="9050828" y="2750761"/>
              <a:ext cx="2783982" cy="2164856"/>
              <a:chOff x="9050828" y="2750761"/>
              <a:chExt cx="2783982" cy="2164856"/>
            </a:xfrm>
          </p:grpSpPr>
          <p:pic>
            <p:nvPicPr>
              <p:cNvPr id="3094" name="Picture 22" descr="C:\Users\atalat\AppData\Local\Microsoft\Windows\Temporary Internet Files\Content.IE5\YSMYNB5Q\MC900433834[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15000" y="2750761"/>
                <a:ext cx="1356478" cy="135647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C:\Users\atalat\AppData\Local\Microsoft\Windows\Temporary Internet Files\Content.IE5\YSMYNB5Q\MC900433834[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50828" y="3572890"/>
                <a:ext cx="1342727" cy="13427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C:\Users\atalat\AppData\Local\Microsoft\Windows\Temporary Internet Files\Content.IE5\YSMYNB5Q\MC900433834[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52293" y="3533100"/>
                <a:ext cx="1382517" cy="138251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1" name="Picture 9" descr="C:\Users\hhao\AppData\Local\Microsoft\Windows\Temporary Internet Files\Content.IE5\CRTD9CD8\MC900431629[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251" y="3178485"/>
            <a:ext cx="3171418" cy="2379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759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000"/>
                                        <p:tgtEl>
                                          <p:spTgt spid="29"/>
                                        </p:tgtEl>
                                      </p:cBhvr>
                                    </p:animEffect>
                                  </p:childTnLst>
                                </p:cTn>
                              </p:par>
                              <p:par>
                                <p:cTn id="12" presetID="10" presetClass="entr" presetSubtype="0" fill="hold" nodeType="withEffect">
                                  <p:stCondLst>
                                    <p:cond delay="4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par>
                                <p:cTn id="15" presetID="10" presetClass="entr" presetSubtype="0" fill="hold" nodeType="withEffect">
                                  <p:stCondLst>
                                    <p:cond delay="8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par>
                                <p:cTn id="18" presetID="10" presetClass="entr" presetSubtype="0" fill="hold" nodeType="withEffect">
                                  <p:stCondLst>
                                    <p:cond delay="12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par>
                                <p:cTn id="21" presetID="10" presetClass="entr" presetSubtype="0" fill="hold" nodeType="withEffect">
                                  <p:stCondLst>
                                    <p:cond delay="16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2.22222E-6 4.44444E-6 L 0.16111 -0.34792 " pathEditMode="relative" rAng="0" ptsTypes="AA">
                                      <p:cBhvr>
                                        <p:cTn id="32" dur="2000" fill="hold"/>
                                        <p:tgtEl>
                                          <p:spTgt spid="21"/>
                                        </p:tgtEl>
                                        <p:attrNameLst>
                                          <p:attrName>ppt_x</p:attrName>
                                          <p:attrName>ppt_y</p:attrName>
                                        </p:attrNameLst>
                                      </p:cBhvr>
                                      <p:rCtr x="8056" y="-17407"/>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16111 -0.34791 L 0.49496 -0.35439 " pathEditMode="relative" rAng="214580" ptsTypes="AA">
                                      <p:cBhvr>
                                        <p:cTn id="36" dur="2000" fill="hold"/>
                                        <p:tgtEl>
                                          <p:spTgt spid="21"/>
                                        </p:tgtEl>
                                        <p:attrNameLst>
                                          <p:attrName>ppt_x</p:attrName>
                                          <p:attrName>ppt_y</p:attrName>
                                        </p:attrNameLst>
                                      </p:cBhvr>
                                      <p:rCtr x="16684" y="-324"/>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0.49497 -0.3544 L 0.69445 -0.0257 " pathEditMode="relative" rAng="0" ptsTypes="AA">
                                      <p:cBhvr>
                                        <p:cTn id="40" dur="2000" fill="hold"/>
                                        <p:tgtEl>
                                          <p:spTgt spid="21"/>
                                        </p:tgtEl>
                                        <p:attrNameLst>
                                          <p:attrName>ppt_x</p:attrName>
                                          <p:attrName>ppt_y</p:attrName>
                                        </p:attrNameLst>
                                      </p:cBhvr>
                                      <p:rCtr x="9965" y="164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4135" y="2315818"/>
            <a:ext cx="7719642" cy="1015663"/>
          </a:xfrm>
          <a:prstGeom prst="rect">
            <a:avLst/>
          </a:prstGeom>
          <a:noFill/>
        </p:spPr>
        <p:txBody>
          <a:bodyPr wrap="square" rtlCol="0">
            <a:spAutoFit/>
          </a:bodyPr>
          <a:lstStyle/>
          <a:p>
            <a:r>
              <a:rPr lang="en-US" sz="6000" spc="-300" dirty="0"/>
              <a:t>Performance </a:t>
            </a:r>
            <a:r>
              <a:rPr lang="en-US" sz="6000" spc="-300" dirty="0" smtClean="0"/>
              <a:t>Features</a:t>
            </a:r>
            <a:endParaRPr lang="en-US" sz="6000" spc="-300" dirty="0"/>
          </a:p>
        </p:txBody>
      </p:sp>
    </p:spTree>
    <p:extLst>
      <p:ext uri="{BB962C8B-B14F-4D97-AF65-F5344CB8AC3E}">
        <p14:creationId xmlns:p14="http://schemas.microsoft.com/office/powerpoint/2010/main" val="20693789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Features</a:t>
            </a:r>
            <a:endParaRPr lang="en-US" dirty="0"/>
          </a:p>
        </p:txBody>
      </p:sp>
      <p:sp>
        <p:nvSpPr>
          <p:cNvPr id="3" name="Text Placeholder 2"/>
          <p:cNvSpPr>
            <a:spLocks noGrp="1"/>
          </p:cNvSpPr>
          <p:nvPr>
            <p:ph type="body" sz="quarter" idx="10"/>
          </p:nvPr>
        </p:nvSpPr>
        <p:spPr>
          <a:xfrm>
            <a:off x="519114" y="1447799"/>
            <a:ext cx="11149012" cy="2843855"/>
          </a:xfrm>
        </p:spPr>
        <p:txBody>
          <a:bodyPr/>
          <a:lstStyle/>
          <a:p>
            <a:r>
              <a:rPr lang="en-US" sz="4400" dirty="0" smtClean="0">
                <a:solidFill>
                  <a:schemeClr val="tx1"/>
                </a:solidFill>
              </a:rPr>
              <a:t>Scalability</a:t>
            </a:r>
          </a:p>
          <a:p>
            <a:r>
              <a:rPr lang="en-US" sz="4400" dirty="0" smtClean="0">
                <a:solidFill>
                  <a:schemeClr val="bg2">
                    <a:lumMod val="60000"/>
                    <a:lumOff val="40000"/>
                  </a:schemeClr>
                </a:solidFill>
              </a:rPr>
              <a:t>Virtualization</a:t>
            </a:r>
          </a:p>
          <a:p>
            <a:r>
              <a:rPr lang="en-US" sz="4400" dirty="0" smtClean="0">
                <a:solidFill>
                  <a:schemeClr val="bg2">
                    <a:lumMod val="60000"/>
                    <a:lumOff val="40000"/>
                  </a:schemeClr>
                </a:solidFill>
              </a:rPr>
              <a:t>Networking</a:t>
            </a:r>
          </a:p>
          <a:p>
            <a:r>
              <a:rPr lang="en-US" sz="4400" dirty="0" smtClean="0">
                <a:solidFill>
                  <a:schemeClr val="bg2">
                    <a:lumMod val="60000"/>
                    <a:lumOff val="40000"/>
                  </a:schemeClr>
                </a:solidFill>
              </a:rPr>
              <a:t>File Server</a:t>
            </a:r>
            <a:endParaRPr lang="en-US" sz="4400" dirty="0">
              <a:solidFill>
                <a:schemeClr val="bg2">
                  <a:lumMod val="60000"/>
                  <a:lumOff val="40000"/>
                </a:schemeClr>
              </a:solidFill>
            </a:endParaRPr>
          </a:p>
        </p:txBody>
      </p:sp>
    </p:spTree>
    <p:extLst>
      <p:ext uri="{BB962C8B-B14F-4D97-AF65-F5344CB8AC3E}">
        <p14:creationId xmlns:p14="http://schemas.microsoft.com/office/powerpoint/2010/main" val="24656630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117309" y="1465951"/>
            <a:ext cx="9040047" cy="5185374"/>
            <a:chOff x="1117309" y="1465951"/>
            <a:chExt cx="9040047" cy="5185374"/>
          </a:xfrm>
        </p:grpSpPr>
        <p:sp>
          <p:nvSpPr>
            <p:cNvPr id="5" name="AutoShape 4"/>
            <p:cNvSpPr>
              <a:spLocks noChangeAspect="1" noChangeArrowheads="1" noTextEdit="1"/>
            </p:cNvSpPr>
            <p:nvPr/>
          </p:nvSpPr>
          <p:spPr bwMode="auto">
            <a:xfrm>
              <a:off x="1119605" y="1467673"/>
              <a:ext cx="9037751" cy="49993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 name="Rectangle 6"/>
            <p:cNvSpPr>
              <a:spLocks noChangeArrowheads="1"/>
            </p:cNvSpPr>
            <p:nvPr/>
          </p:nvSpPr>
          <p:spPr bwMode="auto">
            <a:xfrm>
              <a:off x="1117309" y="1465951"/>
              <a:ext cx="9040047" cy="500282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 name="Rectangle 7"/>
            <p:cNvSpPr>
              <a:spLocks noChangeArrowheads="1"/>
            </p:cNvSpPr>
            <p:nvPr/>
          </p:nvSpPr>
          <p:spPr bwMode="auto">
            <a:xfrm>
              <a:off x="3906455" y="6282786"/>
              <a:ext cx="3264334" cy="36853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400" dirty="0" smtClean="0">
                  <a:cs typeface="Arial" pitchFamily="34" charset="0"/>
                </a:rPr>
                <a:t>Windows Server Releases</a:t>
              </a:r>
              <a:endParaRPr lang="en-US" sz="2400" dirty="0" smtClean="0">
                <a:latin typeface="Arial" pitchFamily="34" charset="0"/>
                <a:cs typeface="Arial" pitchFamily="34" charset="0"/>
              </a:endParaRPr>
            </a:p>
          </p:txBody>
        </p:sp>
        <p:sp>
          <p:nvSpPr>
            <p:cNvPr id="8" name="Rectangle 8"/>
            <p:cNvSpPr>
              <a:spLocks noChangeArrowheads="1"/>
            </p:cNvSpPr>
            <p:nvPr/>
          </p:nvSpPr>
          <p:spPr bwMode="auto">
            <a:xfrm>
              <a:off x="1998817" y="2066979"/>
              <a:ext cx="7359673" cy="36853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2400" b="1" dirty="0" smtClean="0">
                  <a:solidFill>
                    <a:schemeClr val="accent5"/>
                  </a:solidFill>
                  <a:cs typeface="Arial" pitchFamily="34" charset="0"/>
                </a:rPr>
                <a:t>Max Logical Processors  and Max Memory Support</a:t>
              </a:r>
              <a:endParaRPr lang="en-US" sz="2400" dirty="0" smtClean="0">
                <a:solidFill>
                  <a:schemeClr val="accent5"/>
                </a:solidFill>
                <a:latin typeface="Arial" pitchFamily="34" charset="0"/>
                <a:cs typeface="Arial" pitchFamily="34" charset="0"/>
              </a:endParaRPr>
            </a:p>
          </p:txBody>
        </p:sp>
        <p:sp>
          <p:nvSpPr>
            <p:cNvPr id="16" name="Freeform 13"/>
            <p:cNvSpPr>
              <a:spLocks noEditPoints="1"/>
            </p:cNvSpPr>
            <p:nvPr/>
          </p:nvSpPr>
          <p:spPr bwMode="auto">
            <a:xfrm>
              <a:off x="2035546" y="2666285"/>
              <a:ext cx="7355081" cy="2650379"/>
            </a:xfrm>
            <a:custGeom>
              <a:avLst/>
              <a:gdLst>
                <a:gd name="T0" fmla="*/ 0 w 3204"/>
                <a:gd name="T1" fmla="*/ 1535 h 1539"/>
                <a:gd name="T2" fmla="*/ 3204 w 3204"/>
                <a:gd name="T3" fmla="*/ 1535 h 1539"/>
                <a:gd name="T4" fmla="*/ 3204 w 3204"/>
                <a:gd name="T5" fmla="*/ 1539 h 1539"/>
                <a:gd name="T6" fmla="*/ 0 w 3204"/>
                <a:gd name="T7" fmla="*/ 1539 h 1539"/>
                <a:gd name="T8" fmla="*/ 0 w 3204"/>
                <a:gd name="T9" fmla="*/ 1535 h 1539"/>
                <a:gd name="T10" fmla="*/ 0 w 3204"/>
                <a:gd name="T11" fmla="*/ 1316 h 1539"/>
                <a:gd name="T12" fmla="*/ 3204 w 3204"/>
                <a:gd name="T13" fmla="*/ 1316 h 1539"/>
                <a:gd name="T14" fmla="*/ 3204 w 3204"/>
                <a:gd name="T15" fmla="*/ 1320 h 1539"/>
                <a:gd name="T16" fmla="*/ 0 w 3204"/>
                <a:gd name="T17" fmla="*/ 1320 h 1539"/>
                <a:gd name="T18" fmla="*/ 0 w 3204"/>
                <a:gd name="T19" fmla="*/ 1316 h 1539"/>
                <a:gd name="T20" fmla="*/ 0 w 3204"/>
                <a:gd name="T21" fmla="*/ 1096 h 1539"/>
                <a:gd name="T22" fmla="*/ 3204 w 3204"/>
                <a:gd name="T23" fmla="*/ 1096 h 1539"/>
                <a:gd name="T24" fmla="*/ 3204 w 3204"/>
                <a:gd name="T25" fmla="*/ 1100 h 1539"/>
                <a:gd name="T26" fmla="*/ 0 w 3204"/>
                <a:gd name="T27" fmla="*/ 1100 h 1539"/>
                <a:gd name="T28" fmla="*/ 0 w 3204"/>
                <a:gd name="T29" fmla="*/ 1096 h 1539"/>
                <a:gd name="T30" fmla="*/ 0 w 3204"/>
                <a:gd name="T31" fmla="*/ 878 h 1539"/>
                <a:gd name="T32" fmla="*/ 3204 w 3204"/>
                <a:gd name="T33" fmla="*/ 878 h 1539"/>
                <a:gd name="T34" fmla="*/ 3204 w 3204"/>
                <a:gd name="T35" fmla="*/ 882 h 1539"/>
                <a:gd name="T36" fmla="*/ 0 w 3204"/>
                <a:gd name="T37" fmla="*/ 882 h 1539"/>
                <a:gd name="T38" fmla="*/ 0 w 3204"/>
                <a:gd name="T39" fmla="*/ 878 h 1539"/>
                <a:gd name="T40" fmla="*/ 0 w 3204"/>
                <a:gd name="T41" fmla="*/ 659 h 1539"/>
                <a:gd name="T42" fmla="*/ 3204 w 3204"/>
                <a:gd name="T43" fmla="*/ 659 h 1539"/>
                <a:gd name="T44" fmla="*/ 3204 w 3204"/>
                <a:gd name="T45" fmla="*/ 663 h 1539"/>
                <a:gd name="T46" fmla="*/ 0 w 3204"/>
                <a:gd name="T47" fmla="*/ 663 h 1539"/>
                <a:gd name="T48" fmla="*/ 0 w 3204"/>
                <a:gd name="T49" fmla="*/ 659 h 1539"/>
                <a:gd name="T50" fmla="*/ 0 w 3204"/>
                <a:gd name="T51" fmla="*/ 439 h 1539"/>
                <a:gd name="T52" fmla="*/ 3204 w 3204"/>
                <a:gd name="T53" fmla="*/ 439 h 1539"/>
                <a:gd name="T54" fmla="*/ 3204 w 3204"/>
                <a:gd name="T55" fmla="*/ 443 h 1539"/>
                <a:gd name="T56" fmla="*/ 0 w 3204"/>
                <a:gd name="T57" fmla="*/ 443 h 1539"/>
                <a:gd name="T58" fmla="*/ 0 w 3204"/>
                <a:gd name="T59" fmla="*/ 439 h 1539"/>
                <a:gd name="T60" fmla="*/ 0 w 3204"/>
                <a:gd name="T61" fmla="*/ 220 h 1539"/>
                <a:gd name="T62" fmla="*/ 3204 w 3204"/>
                <a:gd name="T63" fmla="*/ 220 h 1539"/>
                <a:gd name="T64" fmla="*/ 3204 w 3204"/>
                <a:gd name="T65" fmla="*/ 224 h 1539"/>
                <a:gd name="T66" fmla="*/ 0 w 3204"/>
                <a:gd name="T67" fmla="*/ 224 h 1539"/>
                <a:gd name="T68" fmla="*/ 0 w 3204"/>
                <a:gd name="T69" fmla="*/ 220 h 1539"/>
                <a:gd name="T70" fmla="*/ 0 w 3204"/>
                <a:gd name="T71" fmla="*/ 0 h 1539"/>
                <a:gd name="T72" fmla="*/ 3204 w 3204"/>
                <a:gd name="T73" fmla="*/ 0 h 1539"/>
                <a:gd name="T74" fmla="*/ 3204 w 3204"/>
                <a:gd name="T75" fmla="*/ 4 h 1539"/>
                <a:gd name="T76" fmla="*/ 0 w 3204"/>
                <a:gd name="T77" fmla="*/ 4 h 1539"/>
                <a:gd name="T78" fmla="*/ 0 w 3204"/>
                <a:gd name="T79" fmla="*/ 0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04" h="1539">
                  <a:moveTo>
                    <a:pt x="0" y="1535"/>
                  </a:moveTo>
                  <a:lnTo>
                    <a:pt x="3204" y="1535"/>
                  </a:lnTo>
                  <a:lnTo>
                    <a:pt x="3204" y="1539"/>
                  </a:lnTo>
                  <a:lnTo>
                    <a:pt x="0" y="1539"/>
                  </a:lnTo>
                  <a:lnTo>
                    <a:pt x="0" y="1535"/>
                  </a:lnTo>
                  <a:close/>
                  <a:moveTo>
                    <a:pt x="0" y="1316"/>
                  </a:moveTo>
                  <a:lnTo>
                    <a:pt x="3204" y="1316"/>
                  </a:lnTo>
                  <a:lnTo>
                    <a:pt x="3204" y="1320"/>
                  </a:lnTo>
                  <a:lnTo>
                    <a:pt x="0" y="1320"/>
                  </a:lnTo>
                  <a:lnTo>
                    <a:pt x="0" y="1316"/>
                  </a:lnTo>
                  <a:close/>
                  <a:moveTo>
                    <a:pt x="0" y="1096"/>
                  </a:moveTo>
                  <a:lnTo>
                    <a:pt x="3204" y="1096"/>
                  </a:lnTo>
                  <a:lnTo>
                    <a:pt x="3204" y="1100"/>
                  </a:lnTo>
                  <a:lnTo>
                    <a:pt x="0" y="1100"/>
                  </a:lnTo>
                  <a:lnTo>
                    <a:pt x="0" y="1096"/>
                  </a:lnTo>
                  <a:close/>
                  <a:moveTo>
                    <a:pt x="0" y="878"/>
                  </a:moveTo>
                  <a:lnTo>
                    <a:pt x="3204" y="878"/>
                  </a:lnTo>
                  <a:lnTo>
                    <a:pt x="3204" y="882"/>
                  </a:lnTo>
                  <a:lnTo>
                    <a:pt x="0" y="882"/>
                  </a:lnTo>
                  <a:lnTo>
                    <a:pt x="0" y="878"/>
                  </a:lnTo>
                  <a:close/>
                  <a:moveTo>
                    <a:pt x="0" y="659"/>
                  </a:moveTo>
                  <a:lnTo>
                    <a:pt x="3204" y="659"/>
                  </a:lnTo>
                  <a:lnTo>
                    <a:pt x="3204" y="663"/>
                  </a:lnTo>
                  <a:lnTo>
                    <a:pt x="0" y="663"/>
                  </a:lnTo>
                  <a:lnTo>
                    <a:pt x="0" y="659"/>
                  </a:lnTo>
                  <a:close/>
                  <a:moveTo>
                    <a:pt x="0" y="439"/>
                  </a:moveTo>
                  <a:lnTo>
                    <a:pt x="3204" y="439"/>
                  </a:lnTo>
                  <a:lnTo>
                    <a:pt x="3204" y="443"/>
                  </a:lnTo>
                  <a:lnTo>
                    <a:pt x="0" y="443"/>
                  </a:lnTo>
                  <a:lnTo>
                    <a:pt x="0" y="439"/>
                  </a:lnTo>
                  <a:close/>
                  <a:moveTo>
                    <a:pt x="0" y="220"/>
                  </a:moveTo>
                  <a:lnTo>
                    <a:pt x="3204" y="220"/>
                  </a:lnTo>
                  <a:lnTo>
                    <a:pt x="3204" y="224"/>
                  </a:lnTo>
                  <a:lnTo>
                    <a:pt x="0" y="224"/>
                  </a:lnTo>
                  <a:lnTo>
                    <a:pt x="0" y="220"/>
                  </a:lnTo>
                  <a:close/>
                  <a:moveTo>
                    <a:pt x="0" y="0"/>
                  </a:moveTo>
                  <a:lnTo>
                    <a:pt x="3204" y="0"/>
                  </a:lnTo>
                  <a:lnTo>
                    <a:pt x="3204" y="4"/>
                  </a:lnTo>
                  <a:lnTo>
                    <a:pt x="0" y="4"/>
                  </a:lnTo>
                  <a:lnTo>
                    <a:pt x="0" y="0"/>
                  </a:lnTo>
                  <a:close/>
                </a:path>
              </a:pathLst>
            </a:custGeom>
            <a:noFill/>
            <a:ln w="1"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14"/>
            <p:cNvSpPr>
              <a:spLocks noEditPoints="1"/>
            </p:cNvSpPr>
            <p:nvPr/>
          </p:nvSpPr>
          <p:spPr bwMode="auto">
            <a:xfrm>
              <a:off x="2405137" y="3274202"/>
              <a:ext cx="6615900" cy="2417889"/>
            </a:xfrm>
            <a:custGeom>
              <a:avLst/>
              <a:gdLst>
                <a:gd name="T0" fmla="*/ 0 w 2882"/>
                <a:gd name="T1" fmla="*/ 1386 h 1404"/>
                <a:gd name="T2" fmla="*/ 212 w 2882"/>
                <a:gd name="T3" fmla="*/ 1386 h 1404"/>
                <a:gd name="T4" fmla="*/ 212 w 2882"/>
                <a:gd name="T5" fmla="*/ 1404 h 1404"/>
                <a:gd name="T6" fmla="*/ 0 w 2882"/>
                <a:gd name="T7" fmla="*/ 1404 h 1404"/>
                <a:gd name="T8" fmla="*/ 0 w 2882"/>
                <a:gd name="T9" fmla="*/ 1386 h 1404"/>
                <a:gd name="T10" fmla="*/ 534 w 2882"/>
                <a:gd name="T11" fmla="*/ 1333 h 1404"/>
                <a:gd name="T12" fmla="*/ 747 w 2882"/>
                <a:gd name="T13" fmla="*/ 1333 h 1404"/>
                <a:gd name="T14" fmla="*/ 747 w 2882"/>
                <a:gd name="T15" fmla="*/ 1404 h 1404"/>
                <a:gd name="T16" fmla="*/ 534 w 2882"/>
                <a:gd name="T17" fmla="*/ 1404 h 1404"/>
                <a:gd name="T18" fmla="*/ 534 w 2882"/>
                <a:gd name="T19" fmla="*/ 1333 h 1404"/>
                <a:gd name="T20" fmla="*/ 1067 w 2882"/>
                <a:gd name="T21" fmla="*/ 1264 h 1404"/>
                <a:gd name="T22" fmla="*/ 1281 w 2882"/>
                <a:gd name="T23" fmla="*/ 1264 h 1404"/>
                <a:gd name="T24" fmla="*/ 1281 w 2882"/>
                <a:gd name="T25" fmla="*/ 1404 h 1404"/>
                <a:gd name="T26" fmla="*/ 1067 w 2882"/>
                <a:gd name="T27" fmla="*/ 1404 h 1404"/>
                <a:gd name="T28" fmla="*/ 1067 w 2882"/>
                <a:gd name="T29" fmla="*/ 1264 h 1404"/>
                <a:gd name="T30" fmla="*/ 1601 w 2882"/>
                <a:gd name="T31" fmla="*/ 1264 h 1404"/>
                <a:gd name="T32" fmla="*/ 1815 w 2882"/>
                <a:gd name="T33" fmla="*/ 1264 h 1404"/>
                <a:gd name="T34" fmla="*/ 1815 w 2882"/>
                <a:gd name="T35" fmla="*/ 1404 h 1404"/>
                <a:gd name="T36" fmla="*/ 1601 w 2882"/>
                <a:gd name="T37" fmla="*/ 1404 h 1404"/>
                <a:gd name="T38" fmla="*/ 1601 w 2882"/>
                <a:gd name="T39" fmla="*/ 1264 h 1404"/>
                <a:gd name="T40" fmla="*/ 2135 w 2882"/>
                <a:gd name="T41" fmla="*/ 843 h 1404"/>
                <a:gd name="T42" fmla="*/ 2348 w 2882"/>
                <a:gd name="T43" fmla="*/ 843 h 1404"/>
                <a:gd name="T44" fmla="*/ 2348 w 2882"/>
                <a:gd name="T45" fmla="*/ 1404 h 1404"/>
                <a:gd name="T46" fmla="*/ 2135 w 2882"/>
                <a:gd name="T47" fmla="*/ 1404 h 1404"/>
                <a:gd name="T48" fmla="*/ 2135 w 2882"/>
                <a:gd name="T49" fmla="*/ 843 h 1404"/>
                <a:gd name="T50" fmla="*/ 2670 w 2882"/>
                <a:gd name="T51" fmla="*/ 0 h 1404"/>
                <a:gd name="T52" fmla="*/ 2882 w 2882"/>
                <a:gd name="T53" fmla="*/ 0 h 1404"/>
                <a:gd name="T54" fmla="*/ 2882 w 2882"/>
                <a:gd name="T55" fmla="*/ 1404 h 1404"/>
                <a:gd name="T56" fmla="*/ 2670 w 2882"/>
                <a:gd name="T57" fmla="*/ 1404 h 1404"/>
                <a:gd name="T58" fmla="*/ 2670 w 2882"/>
                <a:gd name="T59" fmla="*/ 0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2" h="1404">
                  <a:moveTo>
                    <a:pt x="0" y="1386"/>
                  </a:moveTo>
                  <a:lnTo>
                    <a:pt x="212" y="1386"/>
                  </a:lnTo>
                  <a:lnTo>
                    <a:pt x="212" y="1404"/>
                  </a:lnTo>
                  <a:lnTo>
                    <a:pt x="0" y="1404"/>
                  </a:lnTo>
                  <a:lnTo>
                    <a:pt x="0" y="1386"/>
                  </a:lnTo>
                  <a:close/>
                  <a:moveTo>
                    <a:pt x="534" y="1333"/>
                  </a:moveTo>
                  <a:lnTo>
                    <a:pt x="747" y="1333"/>
                  </a:lnTo>
                  <a:lnTo>
                    <a:pt x="747" y="1404"/>
                  </a:lnTo>
                  <a:lnTo>
                    <a:pt x="534" y="1404"/>
                  </a:lnTo>
                  <a:lnTo>
                    <a:pt x="534" y="1333"/>
                  </a:lnTo>
                  <a:close/>
                  <a:moveTo>
                    <a:pt x="1067" y="1264"/>
                  </a:moveTo>
                  <a:lnTo>
                    <a:pt x="1281" y="1264"/>
                  </a:lnTo>
                  <a:lnTo>
                    <a:pt x="1281" y="1404"/>
                  </a:lnTo>
                  <a:lnTo>
                    <a:pt x="1067" y="1404"/>
                  </a:lnTo>
                  <a:lnTo>
                    <a:pt x="1067" y="1264"/>
                  </a:lnTo>
                  <a:close/>
                  <a:moveTo>
                    <a:pt x="1601" y="1264"/>
                  </a:moveTo>
                  <a:lnTo>
                    <a:pt x="1815" y="1264"/>
                  </a:lnTo>
                  <a:lnTo>
                    <a:pt x="1815" y="1404"/>
                  </a:lnTo>
                  <a:lnTo>
                    <a:pt x="1601" y="1404"/>
                  </a:lnTo>
                  <a:lnTo>
                    <a:pt x="1601" y="1264"/>
                  </a:lnTo>
                  <a:close/>
                  <a:moveTo>
                    <a:pt x="2135" y="843"/>
                  </a:moveTo>
                  <a:lnTo>
                    <a:pt x="2348" y="843"/>
                  </a:lnTo>
                  <a:lnTo>
                    <a:pt x="2348" y="1404"/>
                  </a:lnTo>
                  <a:lnTo>
                    <a:pt x="2135" y="1404"/>
                  </a:lnTo>
                  <a:lnTo>
                    <a:pt x="2135" y="843"/>
                  </a:lnTo>
                  <a:close/>
                  <a:moveTo>
                    <a:pt x="2670" y="0"/>
                  </a:moveTo>
                  <a:lnTo>
                    <a:pt x="2882" y="0"/>
                  </a:lnTo>
                  <a:lnTo>
                    <a:pt x="2882" y="1404"/>
                  </a:lnTo>
                  <a:lnTo>
                    <a:pt x="2670" y="1404"/>
                  </a:lnTo>
                  <a:lnTo>
                    <a:pt x="2670" y="0"/>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Rectangle 15"/>
            <p:cNvSpPr>
              <a:spLocks noChangeArrowheads="1"/>
            </p:cNvSpPr>
            <p:nvPr/>
          </p:nvSpPr>
          <p:spPr bwMode="auto">
            <a:xfrm>
              <a:off x="9386037" y="2669729"/>
              <a:ext cx="9182" cy="3022362"/>
            </a:xfrm>
            <a:prstGeom prst="rect">
              <a:avLst/>
            </a:prstGeom>
            <a:noFill/>
            <a:ln w="1"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6"/>
            <p:cNvSpPr>
              <a:spLocks noEditPoints="1"/>
            </p:cNvSpPr>
            <p:nvPr/>
          </p:nvSpPr>
          <p:spPr bwMode="auto">
            <a:xfrm>
              <a:off x="9390628" y="2666285"/>
              <a:ext cx="73459" cy="3029250"/>
            </a:xfrm>
            <a:custGeom>
              <a:avLst/>
              <a:gdLst>
                <a:gd name="T0" fmla="*/ 0 w 32"/>
                <a:gd name="T1" fmla="*/ 1755 h 1759"/>
                <a:gd name="T2" fmla="*/ 32 w 32"/>
                <a:gd name="T3" fmla="*/ 1755 h 1759"/>
                <a:gd name="T4" fmla="*/ 32 w 32"/>
                <a:gd name="T5" fmla="*/ 1759 h 1759"/>
                <a:gd name="T6" fmla="*/ 0 w 32"/>
                <a:gd name="T7" fmla="*/ 1759 h 1759"/>
                <a:gd name="T8" fmla="*/ 0 w 32"/>
                <a:gd name="T9" fmla="*/ 1755 h 1759"/>
                <a:gd name="T10" fmla="*/ 0 w 32"/>
                <a:gd name="T11" fmla="*/ 1579 h 1759"/>
                <a:gd name="T12" fmla="*/ 32 w 32"/>
                <a:gd name="T13" fmla="*/ 1579 h 1759"/>
                <a:gd name="T14" fmla="*/ 32 w 32"/>
                <a:gd name="T15" fmla="*/ 1583 h 1759"/>
                <a:gd name="T16" fmla="*/ 0 w 32"/>
                <a:gd name="T17" fmla="*/ 1583 h 1759"/>
                <a:gd name="T18" fmla="*/ 0 w 32"/>
                <a:gd name="T19" fmla="*/ 1579 h 1759"/>
                <a:gd name="T20" fmla="*/ 0 w 32"/>
                <a:gd name="T21" fmla="*/ 1404 h 1759"/>
                <a:gd name="T22" fmla="*/ 32 w 32"/>
                <a:gd name="T23" fmla="*/ 1404 h 1759"/>
                <a:gd name="T24" fmla="*/ 32 w 32"/>
                <a:gd name="T25" fmla="*/ 1407 h 1759"/>
                <a:gd name="T26" fmla="*/ 0 w 32"/>
                <a:gd name="T27" fmla="*/ 1407 h 1759"/>
                <a:gd name="T28" fmla="*/ 0 w 32"/>
                <a:gd name="T29" fmla="*/ 1404 h 1759"/>
                <a:gd name="T30" fmla="*/ 0 w 32"/>
                <a:gd name="T31" fmla="*/ 1228 h 1759"/>
                <a:gd name="T32" fmla="*/ 32 w 32"/>
                <a:gd name="T33" fmla="*/ 1228 h 1759"/>
                <a:gd name="T34" fmla="*/ 32 w 32"/>
                <a:gd name="T35" fmla="*/ 1232 h 1759"/>
                <a:gd name="T36" fmla="*/ 0 w 32"/>
                <a:gd name="T37" fmla="*/ 1232 h 1759"/>
                <a:gd name="T38" fmla="*/ 0 w 32"/>
                <a:gd name="T39" fmla="*/ 1228 h 1759"/>
                <a:gd name="T40" fmla="*/ 0 w 32"/>
                <a:gd name="T41" fmla="*/ 1054 h 1759"/>
                <a:gd name="T42" fmla="*/ 32 w 32"/>
                <a:gd name="T43" fmla="*/ 1054 h 1759"/>
                <a:gd name="T44" fmla="*/ 32 w 32"/>
                <a:gd name="T45" fmla="*/ 1058 h 1759"/>
                <a:gd name="T46" fmla="*/ 0 w 32"/>
                <a:gd name="T47" fmla="*/ 1058 h 1759"/>
                <a:gd name="T48" fmla="*/ 0 w 32"/>
                <a:gd name="T49" fmla="*/ 1054 h 1759"/>
                <a:gd name="T50" fmla="*/ 0 w 32"/>
                <a:gd name="T51" fmla="*/ 878 h 1759"/>
                <a:gd name="T52" fmla="*/ 32 w 32"/>
                <a:gd name="T53" fmla="*/ 878 h 1759"/>
                <a:gd name="T54" fmla="*/ 32 w 32"/>
                <a:gd name="T55" fmla="*/ 882 h 1759"/>
                <a:gd name="T56" fmla="*/ 0 w 32"/>
                <a:gd name="T57" fmla="*/ 882 h 1759"/>
                <a:gd name="T58" fmla="*/ 0 w 32"/>
                <a:gd name="T59" fmla="*/ 878 h 1759"/>
                <a:gd name="T60" fmla="*/ 0 w 32"/>
                <a:gd name="T61" fmla="*/ 703 h 1759"/>
                <a:gd name="T62" fmla="*/ 32 w 32"/>
                <a:gd name="T63" fmla="*/ 703 h 1759"/>
                <a:gd name="T64" fmla="*/ 32 w 32"/>
                <a:gd name="T65" fmla="*/ 706 h 1759"/>
                <a:gd name="T66" fmla="*/ 0 w 32"/>
                <a:gd name="T67" fmla="*/ 706 h 1759"/>
                <a:gd name="T68" fmla="*/ 0 w 32"/>
                <a:gd name="T69" fmla="*/ 703 h 1759"/>
                <a:gd name="T70" fmla="*/ 0 w 32"/>
                <a:gd name="T71" fmla="*/ 527 h 1759"/>
                <a:gd name="T72" fmla="*/ 32 w 32"/>
                <a:gd name="T73" fmla="*/ 527 h 1759"/>
                <a:gd name="T74" fmla="*/ 32 w 32"/>
                <a:gd name="T75" fmla="*/ 531 h 1759"/>
                <a:gd name="T76" fmla="*/ 0 w 32"/>
                <a:gd name="T77" fmla="*/ 531 h 1759"/>
                <a:gd name="T78" fmla="*/ 0 w 32"/>
                <a:gd name="T79" fmla="*/ 527 h 1759"/>
                <a:gd name="T80" fmla="*/ 0 w 32"/>
                <a:gd name="T81" fmla="*/ 352 h 1759"/>
                <a:gd name="T82" fmla="*/ 32 w 32"/>
                <a:gd name="T83" fmla="*/ 352 h 1759"/>
                <a:gd name="T84" fmla="*/ 32 w 32"/>
                <a:gd name="T85" fmla="*/ 355 h 1759"/>
                <a:gd name="T86" fmla="*/ 0 w 32"/>
                <a:gd name="T87" fmla="*/ 355 h 1759"/>
                <a:gd name="T88" fmla="*/ 0 w 32"/>
                <a:gd name="T89" fmla="*/ 352 h 1759"/>
                <a:gd name="T90" fmla="*/ 0 w 32"/>
                <a:gd name="T91" fmla="*/ 176 h 1759"/>
                <a:gd name="T92" fmla="*/ 32 w 32"/>
                <a:gd name="T93" fmla="*/ 176 h 1759"/>
                <a:gd name="T94" fmla="*/ 32 w 32"/>
                <a:gd name="T95" fmla="*/ 180 h 1759"/>
                <a:gd name="T96" fmla="*/ 0 w 32"/>
                <a:gd name="T97" fmla="*/ 180 h 1759"/>
                <a:gd name="T98" fmla="*/ 0 w 32"/>
                <a:gd name="T99" fmla="*/ 176 h 1759"/>
                <a:gd name="T100" fmla="*/ 0 w 32"/>
                <a:gd name="T101" fmla="*/ 0 h 1759"/>
                <a:gd name="T102" fmla="*/ 32 w 32"/>
                <a:gd name="T103" fmla="*/ 0 h 1759"/>
                <a:gd name="T104" fmla="*/ 32 w 32"/>
                <a:gd name="T105" fmla="*/ 4 h 1759"/>
                <a:gd name="T106" fmla="*/ 0 w 32"/>
                <a:gd name="T107" fmla="*/ 4 h 1759"/>
                <a:gd name="T108" fmla="*/ 0 w 32"/>
                <a:gd name="T109" fmla="*/ 0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 h="1759">
                  <a:moveTo>
                    <a:pt x="0" y="1755"/>
                  </a:moveTo>
                  <a:lnTo>
                    <a:pt x="32" y="1755"/>
                  </a:lnTo>
                  <a:lnTo>
                    <a:pt x="32" y="1759"/>
                  </a:lnTo>
                  <a:lnTo>
                    <a:pt x="0" y="1759"/>
                  </a:lnTo>
                  <a:lnTo>
                    <a:pt x="0" y="1755"/>
                  </a:lnTo>
                  <a:close/>
                  <a:moveTo>
                    <a:pt x="0" y="1579"/>
                  </a:moveTo>
                  <a:lnTo>
                    <a:pt x="32" y="1579"/>
                  </a:lnTo>
                  <a:lnTo>
                    <a:pt x="32" y="1583"/>
                  </a:lnTo>
                  <a:lnTo>
                    <a:pt x="0" y="1583"/>
                  </a:lnTo>
                  <a:lnTo>
                    <a:pt x="0" y="1579"/>
                  </a:lnTo>
                  <a:close/>
                  <a:moveTo>
                    <a:pt x="0" y="1404"/>
                  </a:moveTo>
                  <a:lnTo>
                    <a:pt x="32" y="1404"/>
                  </a:lnTo>
                  <a:lnTo>
                    <a:pt x="32" y="1407"/>
                  </a:lnTo>
                  <a:lnTo>
                    <a:pt x="0" y="1407"/>
                  </a:lnTo>
                  <a:lnTo>
                    <a:pt x="0" y="1404"/>
                  </a:lnTo>
                  <a:close/>
                  <a:moveTo>
                    <a:pt x="0" y="1228"/>
                  </a:moveTo>
                  <a:lnTo>
                    <a:pt x="32" y="1228"/>
                  </a:lnTo>
                  <a:lnTo>
                    <a:pt x="32" y="1232"/>
                  </a:lnTo>
                  <a:lnTo>
                    <a:pt x="0" y="1232"/>
                  </a:lnTo>
                  <a:lnTo>
                    <a:pt x="0" y="1228"/>
                  </a:lnTo>
                  <a:close/>
                  <a:moveTo>
                    <a:pt x="0" y="1054"/>
                  </a:moveTo>
                  <a:lnTo>
                    <a:pt x="32" y="1054"/>
                  </a:lnTo>
                  <a:lnTo>
                    <a:pt x="32" y="1058"/>
                  </a:lnTo>
                  <a:lnTo>
                    <a:pt x="0" y="1058"/>
                  </a:lnTo>
                  <a:lnTo>
                    <a:pt x="0" y="1054"/>
                  </a:lnTo>
                  <a:close/>
                  <a:moveTo>
                    <a:pt x="0" y="878"/>
                  </a:moveTo>
                  <a:lnTo>
                    <a:pt x="32" y="878"/>
                  </a:lnTo>
                  <a:lnTo>
                    <a:pt x="32" y="882"/>
                  </a:lnTo>
                  <a:lnTo>
                    <a:pt x="0" y="882"/>
                  </a:lnTo>
                  <a:lnTo>
                    <a:pt x="0" y="878"/>
                  </a:lnTo>
                  <a:close/>
                  <a:moveTo>
                    <a:pt x="0" y="703"/>
                  </a:moveTo>
                  <a:lnTo>
                    <a:pt x="32" y="703"/>
                  </a:lnTo>
                  <a:lnTo>
                    <a:pt x="32" y="706"/>
                  </a:lnTo>
                  <a:lnTo>
                    <a:pt x="0" y="706"/>
                  </a:lnTo>
                  <a:lnTo>
                    <a:pt x="0" y="703"/>
                  </a:lnTo>
                  <a:close/>
                  <a:moveTo>
                    <a:pt x="0" y="527"/>
                  </a:moveTo>
                  <a:lnTo>
                    <a:pt x="32" y="527"/>
                  </a:lnTo>
                  <a:lnTo>
                    <a:pt x="32" y="531"/>
                  </a:lnTo>
                  <a:lnTo>
                    <a:pt x="0" y="531"/>
                  </a:lnTo>
                  <a:lnTo>
                    <a:pt x="0" y="527"/>
                  </a:lnTo>
                  <a:close/>
                  <a:moveTo>
                    <a:pt x="0" y="352"/>
                  </a:moveTo>
                  <a:lnTo>
                    <a:pt x="32" y="352"/>
                  </a:lnTo>
                  <a:lnTo>
                    <a:pt x="32" y="355"/>
                  </a:lnTo>
                  <a:lnTo>
                    <a:pt x="0" y="355"/>
                  </a:lnTo>
                  <a:lnTo>
                    <a:pt x="0" y="352"/>
                  </a:lnTo>
                  <a:close/>
                  <a:moveTo>
                    <a:pt x="0" y="176"/>
                  </a:moveTo>
                  <a:lnTo>
                    <a:pt x="32" y="176"/>
                  </a:lnTo>
                  <a:lnTo>
                    <a:pt x="32" y="180"/>
                  </a:lnTo>
                  <a:lnTo>
                    <a:pt x="0" y="180"/>
                  </a:lnTo>
                  <a:lnTo>
                    <a:pt x="0" y="176"/>
                  </a:lnTo>
                  <a:close/>
                  <a:moveTo>
                    <a:pt x="0" y="0"/>
                  </a:moveTo>
                  <a:lnTo>
                    <a:pt x="32" y="0"/>
                  </a:lnTo>
                  <a:lnTo>
                    <a:pt x="32" y="4"/>
                  </a:lnTo>
                  <a:lnTo>
                    <a:pt x="0" y="4"/>
                  </a:lnTo>
                  <a:lnTo>
                    <a:pt x="0" y="0"/>
                  </a:lnTo>
                  <a:close/>
                </a:path>
              </a:pathLst>
            </a:custGeom>
            <a:noFill/>
            <a:ln w="1"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Rectangle 17"/>
            <p:cNvSpPr>
              <a:spLocks noChangeArrowheads="1"/>
            </p:cNvSpPr>
            <p:nvPr/>
          </p:nvSpPr>
          <p:spPr bwMode="auto">
            <a:xfrm>
              <a:off x="2030955" y="2669729"/>
              <a:ext cx="9182" cy="3022362"/>
            </a:xfrm>
            <a:prstGeom prst="rect">
              <a:avLst/>
            </a:prstGeom>
            <a:noFill/>
            <a:ln w="1"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8"/>
            <p:cNvSpPr>
              <a:spLocks noEditPoints="1"/>
            </p:cNvSpPr>
            <p:nvPr/>
          </p:nvSpPr>
          <p:spPr bwMode="auto">
            <a:xfrm>
              <a:off x="1964383" y="2666285"/>
              <a:ext cx="71163" cy="3029250"/>
            </a:xfrm>
            <a:custGeom>
              <a:avLst/>
              <a:gdLst>
                <a:gd name="T0" fmla="*/ 0 w 31"/>
                <a:gd name="T1" fmla="*/ 1755 h 1759"/>
                <a:gd name="T2" fmla="*/ 31 w 31"/>
                <a:gd name="T3" fmla="*/ 1755 h 1759"/>
                <a:gd name="T4" fmla="*/ 31 w 31"/>
                <a:gd name="T5" fmla="*/ 1759 h 1759"/>
                <a:gd name="T6" fmla="*/ 0 w 31"/>
                <a:gd name="T7" fmla="*/ 1759 h 1759"/>
                <a:gd name="T8" fmla="*/ 0 w 31"/>
                <a:gd name="T9" fmla="*/ 1755 h 1759"/>
                <a:gd name="T10" fmla="*/ 0 w 31"/>
                <a:gd name="T11" fmla="*/ 1535 h 1759"/>
                <a:gd name="T12" fmla="*/ 31 w 31"/>
                <a:gd name="T13" fmla="*/ 1535 h 1759"/>
                <a:gd name="T14" fmla="*/ 31 w 31"/>
                <a:gd name="T15" fmla="*/ 1539 h 1759"/>
                <a:gd name="T16" fmla="*/ 0 w 31"/>
                <a:gd name="T17" fmla="*/ 1539 h 1759"/>
                <a:gd name="T18" fmla="*/ 0 w 31"/>
                <a:gd name="T19" fmla="*/ 1535 h 1759"/>
                <a:gd name="T20" fmla="*/ 0 w 31"/>
                <a:gd name="T21" fmla="*/ 1316 h 1759"/>
                <a:gd name="T22" fmla="*/ 31 w 31"/>
                <a:gd name="T23" fmla="*/ 1316 h 1759"/>
                <a:gd name="T24" fmla="*/ 31 w 31"/>
                <a:gd name="T25" fmla="*/ 1320 h 1759"/>
                <a:gd name="T26" fmla="*/ 0 w 31"/>
                <a:gd name="T27" fmla="*/ 1320 h 1759"/>
                <a:gd name="T28" fmla="*/ 0 w 31"/>
                <a:gd name="T29" fmla="*/ 1316 h 1759"/>
                <a:gd name="T30" fmla="*/ 0 w 31"/>
                <a:gd name="T31" fmla="*/ 1096 h 1759"/>
                <a:gd name="T32" fmla="*/ 31 w 31"/>
                <a:gd name="T33" fmla="*/ 1096 h 1759"/>
                <a:gd name="T34" fmla="*/ 31 w 31"/>
                <a:gd name="T35" fmla="*/ 1100 h 1759"/>
                <a:gd name="T36" fmla="*/ 0 w 31"/>
                <a:gd name="T37" fmla="*/ 1100 h 1759"/>
                <a:gd name="T38" fmla="*/ 0 w 31"/>
                <a:gd name="T39" fmla="*/ 1096 h 1759"/>
                <a:gd name="T40" fmla="*/ 0 w 31"/>
                <a:gd name="T41" fmla="*/ 878 h 1759"/>
                <a:gd name="T42" fmla="*/ 31 w 31"/>
                <a:gd name="T43" fmla="*/ 878 h 1759"/>
                <a:gd name="T44" fmla="*/ 31 w 31"/>
                <a:gd name="T45" fmla="*/ 882 h 1759"/>
                <a:gd name="T46" fmla="*/ 0 w 31"/>
                <a:gd name="T47" fmla="*/ 882 h 1759"/>
                <a:gd name="T48" fmla="*/ 0 w 31"/>
                <a:gd name="T49" fmla="*/ 878 h 1759"/>
                <a:gd name="T50" fmla="*/ 0 w 31"/>
                <a:gd name="T51" fmla="*/ 659 h 1759"/>
                <a:gd name="T52" fmla="*/ 31 w 31"/>
                <a:gd name="T53" fmla="*/ 659 h 1759"/>
                <a:gd name="T54" fmla="*/ 31 w 31"/>
                <a:gd name="T55" fmla="*/ 663 h 1759"/>
                <a:gd name="T56" fmla="*/ 0 w 31"/>
                <a:gd name="T57" fmla="*/ 663 h 1759"/>
                <a:gd name="T58" fmla="*/ 0 w 31"/>
                <a:gd name="T59" fmla="*/ 659 h 1759"/>
                <a:gd name="T60" fmla="*/ 0 w 31"/>
                <a:gd name="T61" fmla="*/ 439 h 1759"/>
                <a:gd name="T62" fmla="*/ 31 w 31"/>
                <a:gd name="T63" fmla="*/ 439 h 1759"/>
                <a:gd name="T64" fmla="*/ 31 w 31"/>
                <a:gd name="T65" fmla="*/ 443 h 1759"/>
                <a:gd name="T66" fmla="*/ 0 w 31"/>
                <a:gd name="T67" fmla="*/ 443 h 1759"/>
                <a:gd name="T68" fmla="*/ 0 w 31"/>
                <a:gd name="T69" fmla="*/ 439 h 1759"/>
                <a:gd name="T70" fmla="*/ 0 w 31"/>
                <a:gd name="T71" fmla="*/ 220 h 1759"/>
                <a:gd name="T72" fmla="*/ 31 w 31"/>
                <a:gd name="T73" fmla="*/ 220 h 1759"/>
                <a:gd name="T74" fmla="*/ 31 w 31"/>
                <a:gd name="T75" fmla="*/ 224 h 1759"/>
                <a:gd name="T76" fmla="*/ 0 w 31"/>
                <a:gd name="T77" fmla="*/ 224 h 1759"/>
                <a:gd name="T78" fmla="*/ 0 w 31"/>
                <a:gd name="T79" fmla="*/ 220 h 1759"/>
                <a:gd name="T80" fmla="*/ 0 w 31"/>
                <a:gd name="T81" fmla="*/ 0 h 1759"/>
                <a:gd name="T82" fmla="*/ 31 w 31"/>
                <a:gd name="T83" fmla="*/ 0 h 1759"/>
                <a:gd name="T84" fmla="*/ 31 w 31"/>
                <a:gd name="T85" fmla="*/ 4 h 1759"/>
                <a:gd name="T86" fmla="*/ 0 w 31"/>
                <a:gd name="T87" fmla="*/ 4 h 1759"/>
                <a:gd name="T88" fmla="*/ 0 w 31"/>
                <a:gd name="T89" fmla="*/ 0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 h="1759">
                  <a:moveTo>
                    <a:pt x="0" y="1755"/>
                  </a:moveTo>
                  <a:lnTo>
                    <a:pt x="31" y="1755"/>
                  </a:lnTo>
                  <a:lnTo>
                    <a:pt x="31" y="1759"/>
                  </a:lnTo>
                  <a:lnTo>
                    <a:pt x="0" y="1759"/>
                  </a:lnTo>
                  <a:lnTo>
                    <a:pt x="0" y="1755"/>
                  </a:lnTo>
                  <a:close/>
                  <a:moveTo>
                    <a:pt x="0" y="1535"/>
                  </a:moveTo>
                  <a:lnTo>
                    <a:pt x="31" y="1535"/>
                  </a:lnTo>
                  <a:lnTo>
                    <a:pt x="31" y="1539"/>
                  </a:lnTo>
                  <a:lnTo>
                    <a:pt x="0" y="1539"/>
                  </a:lnTo>
                  <a:lnTo>
                    <a:pt x="0" y="1535"/>
                  </a:lnTo>
                  <a:close/>
                  <a:moveTo>
                    <a:pt x="0" y="1316"/>
                  </a:moveTo>
                  <a:lnTo>
                    <a:pt x="31" y="1316"/>
                  </a:lnTo>
                  <a:lnTo>
                    <a:pt x="31" y="1320"/>
                  </a:lnTo>
                  <a:lnTo>
                    <a:pt x="0" y="1320"/>
                  </a:lnTo>
                  <a:lnTo>
                    <a:pt x="0" y="1316"/>
                  </a:lnTo>
                  <a:close/>
                  <a:moveTo>
                    <a:pt x="0" y="1096"/>
                  </a:moveTo>
                  <a:lnTo>
                    <a:pt x="31" y="1096"/>
                  </a:lnTo>
                  <a:lnTo>
                    <a:pt x="31" y="1100"/>
                  </a:lnTo>
                  <a:lnTo>
                    <a:pt x="0" y="1100"/>
                  </a:lnTo>
                  <a:lnTo>
                    <a:pt x="0" y="1096"/>
                  </a:lnTo>
                  <a:close/>
                  <a:moveTo>
                    <a:pt x="0" y="878"/>
                  </a:moveTo>
                  <a:lnTo>
                    <a:pt x="31" y="878"/>
                  </a:lnTo>
                  <a:lnTo>
                    <a:pt x="31" y="882"/>
                  </a:lnTo>
                  <a:lnTo>
                    <a:pt x="0" y="882"/>
                  </a:lnTo>
                  <a:lnTo>
                    <a:pt x="0" y="878"/>
                  </a:lnTo>
                  <a:close/>
                  <a:moveTo>
                    <a:pt x="0" y="659"/>
                  </a:moveTo>
                  <a:lnTo>
                    <a:pt x="31" y="659"/>
                  </a:lnTo>
                  <a:lnTo>
                    <a:pt x="31" y="663"/>
                  </a:lnTo>
                  <a:lnTo>
                    <a:pt x="0" y="663"/>
                  </a:lnTo>
                  <a:lnTo>
                    <a:pt x="0" y="659"/>
                  </a:lnTo>
                  <a:close/>
                  <a:moveTo>
                    <a:pt x="0" y="439"/>
                  </a:moveTo>
                  <a:lnTo>
                    <a:pt x="31" y="439"/>
                  </a:lnTo>
                  <a:lnTo>
                    <a:pt x="31" y="443"/>
                  </a:lnTo>
                  <a:lnTo>
                    <a:pt x="0" y="443"/>
                  </a:lnTo>
                  <a:lnTo>
                    <a:pt x="0" y="439"/>
                  </a:lnTo>
                  <a:close/>
                  <a:moveTo>
                    <a:pt x="0" y="220"/>
                  </a:moveTo>
                  <a:lnTo>
                    <a:pt x="31" y="220"/>
                  </a:lnTo>
                  <a:lnTo>
                    <a:pt x="31" y="224"/>
                  </a:lnTo>
                  <a:lnTo>
                    <a:pt x="0" y="224"/>
                  </a:lnTo>
                  <a:lnTo>
                    <a:pt x="0" y="220"/>
                  </a:lnTo>
                  <a:close/>
                  <a:moveTo>
                    <a:pt x="0" y="0"/>
                  </a:moveTo>
                  <a:lnTo>
                    <a:pt x="31" y="0"/>
                  </a:lnTo>
                  <a:lnTo>
                    <a:pt x="31" y="4"/>
                  </a:lnTo>
                  <a:lnTo>
                    <a:pt x="0" y="4"/>
                  </a:lnTo>
                  <a:lnTo>
                    <a:pt x="0" y="0"/>
                  </a:lnTo>
                  <a:close/>
                </a:path>
              </a:pathLst>
            </a:custGeom>
            <a:noFill/>
            <a:ln w="1"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Rectangle 19"/>
            <p:cNvSpPr>
              <a:spLocks noChangeArrowheads="1"/>
            </p:cNvSpPr>
            <p:nvPr/>
          </p:nvSpPr>
          <p:spPr bwMode="auto">
            <a:xfrm>
              <a:off x="2035546" y="5688647"/>
              <a:ext cx="7355081" cy="6889"/>
            </a:xfrm>
            <a:prstGeom prst="rect">
              <a:avLst/>
            </a:prstGeom>
            <a:noFill/>
            <a:ln w="1"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20"/>
            <p:cNvSpPr>
              <a:spLocks noEditPoints="1"/>
            </p:cNvSpPr>
            <p:nvPr/>
          </p:nvSpPr>
          <p:spPr bwMode="auto">
            <a:xfrm>
              <a:off x="2030955" y="5692091"/>
              <a:ext cx="7364264" cy="53386"/>
            </a:xfrm>
            <a:custGeom>
              <a:avLst/>
              <a:gdLst>
                <a:gd name="T0" fmla="*/ 4 w 3208"/>
                <a:gd name="T1" fmla="*/ 0 h 31"/>
                <a:gd name="T2" fmla="*/ 4 w 3208"/>
                <a:gd name="T3" fmla="*/ 31 h 31"/>
                <a:gd name="T4" fmla="*/ 0 w 3208"/>
                <a:gd name="T5" fmla="*/ 31 h 31"/>
                <a:gd name="T6" fmla="*/ 0 w 3208"/>
                <a:gd name="T7" fmla="*/ 0 h 31"/>
                <a:gd name="T8" fmla="*/ 4 w 3208"/>
                <a:gd name="T9" fmla="*/ 0 h 31"/>
                <a:gd name="T10" fmla="*/ 538 w 3208"/>
                <a:gd name="T11" fmla="*/ 0 h 31"/>
                <a:gd name="T12" fmla="*/ 538 w 3208"/>
                <a:gd name="T13" fmla="*/ 31 h 31"/>
                <a:gd name="T14" fmla="*/ 534 w 3208"/>
                <a:gd name="T15" fmla="*/ 31 h 31"/>
                <a:gd name="T16" fmla="*/ 534 w 3208"/>
                <a:gd name="T17" fmla="*/ 0 h 31"/>
                <a:gd name="T18" fmla="*/ 538 w 3208"/>
                <a:gd name="T19" fmla="*/ 0 h 31"/>
                <a:gd name="T20" fmla="*/ 1072 w 3208"/>
                <a:gd name="T21" fmla="*/ 0 h 31"/>
                <a:gd name="T22" fmla="*/ 1072 w 3208"/>
                <a:gd name="T23" fmla="*/ 31 h 31"/>
                <a:gd name="T24" fmla="*/ 1069 w 3208"/>
                <a:gd name="T25" fmla="*/ 31 h 31"/>
                <a:gd name="T26" fmla="*/ 1069 w 3208"/>
                <a:gd name="T27" fmla="*/ 0 h 31"/>
                <a:gd name="T28" fmla="*/ 1072 w 3208"/>
                <a:gd name="T29" fmla="*/ 0 h 31"/>
                <a:gd name="T30" fmla="*/ 1605 w 3208"/>
                <a:gd name="T31" fmla="*/ 0 h 31"/>
                <a:gd name="T32" fmla="*/ 1605 w 3208"/>
                <a:gd name="T33" fmla="*/ 31 h 31"/>
                <a:gd name="T34" fmla="*/ 1601 w 3208"/>
                <a:gd name="T35" fmla="*/ 31 h 31"/>
                <a:gd name="T36" fmla="*/ 1601 w 3208"/>
                <a:gd name="T37" fmla="*/ 0 h 31"/>
                <a:gd name="T38" fmla="*/ 1605 w 3208"/>
                <a:gd name="T39" fmla="*/ 0 h 31"/>
                <a:gd name="T40" fmla="*/ 2140 w 3208"/>
                <a:gd name="T41" fmla="*/ 0 h 31"/>
                <a:gd name="T42" fmla="*/ 2140 w 3208"/>
                <a:gd name="T43" fmla="*/ 31 h 31"/>
                <a:gd name="T44" fmla="*/ 2136 w 3208"/>
                <a:gd name="T45" fmla="*/ 31 h 31"/>
                <a:gd name="T46" fmla="*/ 2136 w 3208"/>
                <a:gd name="T47" fmla="*/ 0 h 31"/>
                <a:gd name="T48" fmla="*/ 2140 w 3208"/>
                <a:gd name="T49" fmla="*/ 0 h 31"/>
                <a:gd name="T50" fmla="*/ 2674 w 3208"/>
                <a:gd name="T51" fmla="*/ 0 h 31"/>
                <a:gd name="T52" fmla="*/ 2674 w 3208"/>
                <a:gd name="T53" fmla="*/ 31 h 31"/>
                <a:gd name="T54" fmla="*/ 2670 w 3208"/>
                <a:gd name="T55" fmla="*/ 31 h 31"/>
                <a:gd name="T56" fmla="*/ 2670 w 3208"/>
                <a:gd name="T57" fmla="*/ 0 h 31"/>
                <a:gd name="T58" fmla="*/ 2674 w 3208"/>
                <a:gd name="T59" fmla="*/ 0 h 31"/>
                <a:gd name="T60" fmla="*/ 3208 w 3208"/>
                <a:gd name="T61" fmla="*/ 0 h 31"/>
                <a:gd name="T62" fmla="*/ 3208 w 3208"/>
                <a:gd name="T63" fmla="*/ 31 h 31"/>
                <a:gd name="T64" fmla="*/ 3204 w 3208"/>
                <a:gd name="T65" fmla="*/ 31 h 31"/>
                <a:gd name="T66" fmla="*/ 3204 w 3208"/>
                <a:gd name="T67" fmla="*/ 0 h 31"/>
                <a:gd name="T68" fmla="*/ 3208 w 3208"/>
                <a:gd name="T6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8" h="31">
                  <a:moveTo>
                    <a:pt x="4" y="0"/>
                  </a:moveTo>
                  <a:lnTo>
                    <a:pt x="4" y="31"/>
                  </a:lnTo>
                  <a:lnTo>
                    <a:pt x="0" y="31"/>
                  </a:lnTo>
                  <a:lnTo>
                    <a:pt x="0" y="0"/>
                  </a:lnTo>
                  <a:lnTo>
                    <a:pt x="4" y="0"/>
                  </a:lnTo>
                  <a:close/>
                  <a:moveTo>
                    <a:pt x="538" y="0"/>
                  </a:moveTo>
                  <a:lnTo>
                    <a:pt x="538" y="31"/>
                  </a:lnTo>
                  <a:lnTo>
                    <a:pt x="534" y="31"/>
                  </a:lnTo>
                  <a:lnTo>
                    <a:pt x="534" y="0"/>
                  </a:lnTo>
                  <a:lnTo>
                    <a:pt x="538" y="0"/>
                  </a:lnTo>
                  <a:close/>
                  <a:moveTo>
                    <a:pt x="1072" y="0"/>
                  </a:moveTo>
                  <a:lnTo>
                    <a:pt x="1072" y="31"/>
                  </a:lnTo>
                  <a:lnTo>
                    <a:pt x="1069" y="31"/>
                  </a:lnTo>
                  <a:lnTo>
                    <a:pt x="1069" y="0"/>
                  </a:lnTo>
                  <a:lnTo>
                    <a:pt x="1072" y="0"/>
                  </a:lnTo>
                  <a:close/>
                  <a:moveTo>
                    <a:pt x="1605" y="0"/>
                  </a:moveTo>
                  <a:lnTo>
                    <a:pt x="1605" y="31"/>
                  </a:lnTo>
                  <a:lnTo>
                    <a:pt x="1601" y="31"/>
                  </a:lnTo>
                  <a:lnTo>
                    <a:pt x="1601" y="0"/>
                  </a:lnTo>
                  <a:lnTo>
                    <a:pt x="1605" y="0"/>
                  </a:lnTo>
                  <a:close/>
                  <a:moveTo>
                    <a:pt x="2140" y="0"/>
                  </a:moveTo>
                  <a:lnTo>
                    <a:pt x="2140" y="31"/>
                  </a:lnTo>
                  <a:lnTo>
                    <a:pt x="2136" y="31"/>
                  </a:lnTo>
                  <a:lnTo>
                    <a:pt x="2136" y="0"/>
                  </a:lnTo>
                  <a:lnTo>
                    <a:pt x="2140" y="0"/>
                  </a:lnTo>
                  <a:close/>
                  <a:moveTo>
                    <a:pt x="2674" y="0"/>
                  </a:moveTo>
                  <a:lnTo>
                    <a:pt x="2674" y="31"/>
                  </a:lnTo>
                  <a:lnTo>
                    <a:pt x="2670" y="31"/>
                  </a:lnTo>
                  <a:lnTo>
                    <a:pt x="2670" y="0"/>
                  </a:lnTo>
                  <a:lnTo>
                    <a:pt x="2674" y="0"/>
                  </a:lnTo>
                  <a:close/>
                  <a:moveTo>
                    <a:pt x="3208" y="0"/>
                  </a:moveTo>
                  <a:lnTo>
                    <a:pt x="3208" y="31"/>
                  </a:lnTo>
                  <a:lnTo>
                    <a:pt x="3204" y="31"/>
                  </a:lnTo>
                  <a:lnTo>
                    <a:pt x="3204" y="0"/>
                  </a:lnTo>
                  <a:lnTo>
                    <a:pt x="3208" y="0"/>
                  </a:lnTo>
                  <a:close/>
                </a:path>
              </a:pathLst>
            </a:custGeom>
            <a:noFill/>
            <a:ln w="1"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Rectangle 22"/>
            <p:cNvSpPr>
              <a:spLocks noChangeArrowheads="1"/>
            </p:cNvSpPr>
            <p:nvPr/>
          </p:nvSpPr>
          <p:spPr bwMode="auto">
            <a:xfrm>
              <a:off x="2350043" y="5161671"/>
              <a:ext cx="266289" cy="36853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cs typeface="Arial" pitchFamily="34" charset="0"/>
                </a:rPr>
                <a:t>8LP</a:t>
              </a:r>
            </a:p>
            <a:p>
              <a:pPr fontAlgn="base">
                <a:spcBef>
                  <a:spcPct val="0"/>
                </a:spcBef>
                <a:spcAft>
                  <a:spcPct val="0"/>
                </a:spcAft>
              </a:pPr>
              <a:r>
                <a:rPr lang="en-US" sz="1200" b="1" dirty="0" smtClean="0">
                  <a:solidFill>
                    <a:schemeClr val="accent5"/>
                  </a:solidFill>
                  <a:cs typeface="Arial" pitchFamily="34" charset="0"/>
                </a:rPr>
                <a:t>4GB</a:t>
              </a:r>
              <a:endParaRPr lang="en-US" dirty="0" smtClean="0">
                <a:solidFill>
                  <a:schemeClr val="accent5"/>
                </a:solidFill>
                <a:latin typeface="Arial" pitchFamily="34" charset="0"/>
                <a:cs typeface="Arial" pitchFamily="34" charset="0"/>
              </a:endParaRPr>
            </a:p>
          </p:txBody>
        </p:sp>
        <p:sp>
          <p:nvSpPr>
            <p:cNvPr id="26" name="Rectangle 23"/>
            <p:cNvSpPr>
              <a:spLocks noChangeArrowheads="1"/>
            </p:cNvSpPr>
            <p:nvPr/>
          </p:nvSpPr>
          <p:spPr bwMode="auto">
            <a:xfrm>
              <a:off x="3656235" y="5161671"/>
              <a:ext cx="346635" cy="36853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cs typeface="Arial" pitchFamily="34" charset="0"/>
                </a:rPr>
                <a:t>32LP</a:t>
              </a:r>
            </a:p>
            <a:p>
              <a:pPr fontAlgn="base">
                <a:spcBef>
                  <a:spcPct val="0"/>
                </a:spcBef>
                <a:spcAft>
                  <a:spcPct val="0"/>
                </a:spcAft>
              </a:pPr>
              <a:r>
                <a:rPr lang="en-US" sz="1200" b="1" dirty="0" smtClean="0">
                  <a:solidFill>
                    <a:schemeClr val="accent5"/>
                  </a:solidFill>
                  <a:cs typeface="Arial" pitchFamily="34" charset="0"/>
                </a:rPr>
                <a:t>64GB</a:t>
              </a:r>
              <a:endParaRPr lang="en-US" dirty="0" smtClean="0">
                <a:solidFill>
                  <a:schemeClr val="accent5"/>
                </a:solidFill>
                <a:latin typeface="Arial" pitchFamily="34" charset="0"/>
                <a:cs typeface="Arial" pitchFamily="34" charset="0"/>
              </a:endParaRPr>
            </a:p>
          </p:txBody>
        </p:sp>
        <p:sp>
          <p:nvSpPr>
            <p:cNvPr id="27" name="Rectangle 24"/>
            <p:cNvSpPr>
              <a:spLocks noChangeArrowheads="1"/>
            </p:cNvSpPr>
            <p:nvPr/>
          </p:nvSpPr>
          <p:spPr bwMode="auto">
            <a:xfrm>
              <a:off x="4774189" y="4824131"/>
              <a:ext cx="468301" cy="36853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cs typeface="Arial" pitchFamily="34" charset="0"/>
                </a:rPr>
                <a:t>64LP</a:t>
              </a:r>
            </a:p>
            <a:p>
              <a:pPr fontAlgn="base">
                <a:spcBef>
                  <a:spcPct val="0"/>
                </a:spcBef>
                <a:spcAft>
                  <a:spcPct val="0"/>
                </a:spcAft>
              </a:pPr>
              <a:r>
                <a:rPr lang="en-US" sz="1200" b="1" dirty="0" smtClean="0">
                  <a:solidFill>
                    <a:schemeClr val="accent5"/>
                  </a:solidFill>
                  <a:cs typeface="Arial" pitchFamily="34" charset="0"/>
                </a:rPr>
                <a:t>512 GB</a:t>
              </a:r>
              <a:endParaRPr lang="en-US" dirty="0" smtClean="0">
                <a:solidFill>
                  <a:schemeClr val="accent5"/>
                </a:solidFill>
                <a:latin typeface="Arial" pitchFamily="34" charset="0"/>
                <a:cs typeface="Arial" pitchFamily="34" charset="0"/>
              </a:endParaRPr>
            </a:p>
          </p:txBody>
        </p:sp>
        <p:sp>
          <p:nvSpPr>
            <p:cNvPr id="28" name="Rectangle 25"/>
            <p:cNvSpPr>
              <a:spLocks noChangeArrowheads="1"/>
            </p:cNvSpPr>
            <p:nvPr/>
          </p:nvSpPr>
          <p:spPr bwMode="auto">
            <a:xfrm>
              <a:off x="6025288" y="4014723"/>
              <a:ext cx="314496" cy="36853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cs typeface="Arial" pitchFamily="34" charset="0"/>
                </a:rPr>
                <a:t>64LP</a:t>
              </a:r>
            </a:p>
            <a:p>
              <a:pPr fontAlgn="base">
                <a:spcBef>
                  <a:spcPct val="0"/>
                </a:spcBef>
                <a:spcAft>
                  <a:spcPct val="0"/>
                </a:spcAft>
              </a:pPr>
              <a:r>
                <a:rPr lang="en-US" sz="1200" b="1" dirty="0" smtClean="0">
                  <a:solidFill>
                    <a:schemeClr val="accent5"/>
                  </a:solidFill>
                  <a:cs typeface="Arial" pitchFamily="34" charset="0"/>
                </a:rPr>
                <a:t>2TB</a:t>
              </a:r>
              <a:endParaRPr lang="en-US" dirty="0" smtClean="0">
                <a:solidFill>
                  <a:schemeClr val="accent5"/>
                </a:solidFill>
                <a:latin typeface="Arial" pitchFamily="34" charset="0"/>
                <a:cs typeface="Arial" pitchFamily="34" charset="0"/>
              </a:endParaRPr>
            </a:p>
          </p:txBody>
        </p:sp>
        <p:sp>
          <p:nvSpPr>
            <p:cNvPr id="29" name="Rectangle 26"/>
            <p:cNvSpPr>
              <a:spLocks noChangeArrowheads="1"/>
            </p:cNvSpPr>
            <p:nvPr/>
          </p:nvSpPr>
          <p:spPr bwMode="auto">
            <a:xfrm>
              <a:off x="7310820" y="3987169"/>
              <a:ext cx="394842" cy="36853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cs typeface="Arial" pitchFamily="34" charset="0"/>
                </a:rPr>
                <a:t>256LP</a:t>
              </a:r>
            </a:p>
            <a:p>
              <a:pPr fontAlgn="base">
                <a:spcBef>
                  <a:spcPct val="0"/>
                </a:spcBef>
                <a:spcAft>
                  <a:spcPct val="0"/>
                </a:spcAft>
              </a:pPr>
              <a:r>
                <a:rPr lang="en-US" sz="1200" b="1" dirty="0" smtClean="0">
                  <a:solidFill>
                    <a:schemeClr val="accent5"/>
                  </a:solidFill>
                  <a:cs typeface="Arial" pitchFamily="34" charset="0"/>
                </a:rPr>
                <a:t>2TB</a:t>
              </a:r>
              <a:endParaRPr lang="en-US" dirty="0" smtClean="0">
                <a:solidFill>
                  <a:schemeClr val="accent5"/>
                </a:solidFill>
                <a:latin typeface="Arial" pitchFamily="34" charset="0"/>
                <a:cs typeface="Arial" pitchFamily="34" charset="0"/>
              </a:endParaRPr>
            </a:p>
          </p:txBody>
        </p:sp>
        <p:sp>
          <p:nvSpPr>
            <p:cNvPr id="30" name="Rectangle 27"/>
            <p:cNvSpPr>
              <a:spLocks noChangeArrowheads="1"/>
            </p:cNvSpPr>
            <p:nvPr/>
          </p:nvSpPr>
          <p:spPr bwMode="auto">
            <a:xfrm>
              <a:off x="8532076" y="2843666"/>
              <a:ext cx="394842" cy="36853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cs typeface="Arial" pitchFamily="34" charset="0"/>
                </a:rPr>
                <a:t>640LP</a:t>
              </a:r>
            </a:p>
            <a:p>
              <a:pPr fontAlgn="base">
                <a:spcBef>
                  <a:spcPct val="0"/>
                </a:spcBef>
                <a:spcAft>
                  <a:spcPct val="0"/>
                </a:spcAft>
              </a:pPr>
              <a:r>
                <a:rPr lang="en-US" sz="1200" b="1" dirty="0" smtClean="0">
                  <a:solidFill>
                    <a:schemeClr val="accent5"/>
                  </a:solidFill>
                  <a:cs typeface="Arial" pitchFamily="34" charset="0"/>
                </a:rPr>
                <a:t>4TB</a:t>
              </a:r>
              <a:endParaRPr lang="en-US" dirty="0" smtClean="0">
                <a:solidFill>
                  <a:schemeClr val="accent5"/>
                </a:solidFill>
                <a:latin typeface="Arial" pitchFamily="34" charset="0"/>
                <a:cs typeface="Arial" pitchFamily="34" charset="0"/>
              </a:endParaRPr>
            </a:p>
          </p:txBody>
        </p:sp>
        <p:sp>
          <p:nvSpPr>
            <p:cNvPr id="31" name="Rectangle 28"/>
            <p:cNvSpPr>
              <a:spLocks noChangeArrowheads="1"/>
            </p:cNvSpPr>
            <p:nvPr/>
          </p:nvSpPr>
          <p:spPr bwMode="auto">
            <a:xfrm>
              <a:off x="9601822" y="5581874"/>
              <a:ext cx="80346"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solidFill>
                    <a:schemeClr val="accent5"/>
                  </a:solidFill>
                  <a:cs typeface="Arial" pitchFamily="34" charset="0"/>
                </a:rPr>
                <a:t>0</a:t>
              </a:r>
              <a:endParaRPr lang="en-US" dirty="0" smtClean="0">
                <a:solidFill>
                  <a:schemeClr val="accent5"/>
                </a:solidFill>
                <a:latin typeface="Arial" pitchFamily="34" charset="0"/>
                <a:cs typeface="Arial" pitchFamily="34" charset="0"/>
              </a:endParaRPr>
            </a:p>
          </p:txBody>
        </p:sp>
        <p:sp>
          <p:nvSpPr>
            <p:cNvPr id="1024" name="Rectangle 29"/>
            <p:cNvSpPr>
              <a:spLocks noChangeArrowheads="1"/>
            </p:cNvSpPr>
            <p:nvPr/>
          </p:nvSpPr>
          <p:spPr bwMode="auto">
            <a:xfrm>
              <a:off x="9601822" y="5280499"/>
              <a:ext cx="241037"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solidFill>
                    <a:schemeClr val="accent5"/>
                  </a:solidFill>
                  <a:cs typeface="Arial" pitchFamily="34" charset="0"/>
                </a:rPr>
                <a:t>500</a:t>
              </a:r>
              <a:endParaRPr lang="en-US" dirty="0" smtClean="0">
                <a:solidFill>
                  <a:schemeClr val="accent5"/>
                </a:solidFill>
                <a:latin typeface="Arial" pitchFamily="34" charset="0"/>
                <a:cs typeface="Arial" pitchFamily="34" charset="0"/>
              </a:endParaRPr>
            </a:p>
          </p:txBody>
        </p:sp>
        <p:sp>
          <p:nvSpPr>
            <p:cNvPr id="1025" name="Rectangle 30"/>
            <p:cNvSpPr>
              <a:spLocks noChangeArrowheads="1"/>
            </p:cNvSpPr>
            <p:nvPr/>
          </p:nvSpPr>
          <p:spPr bwMode="auto">
            <a:xfrm>
              <a:off x="9601822" y="4977402"/>
              <a:ext cx="321383"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solidFill>
                    <a:schemeClr val="accent5"/>
                  </a:solidFill>
                  <a:cs typeface="Arial" pitchFamily="34" charset="0"/>
                </a:rPr>
                <a:t>1000</a:t>
              </a:r>
              <a:endParaRPr lang="en-US" dirty="0" smtClean="0">
                <a:solidFill>
                  <a:schemeClr val="accent5"/>
                </a:solidFill>
                <a:latin typeface="Arial" pitchFamily="34" charset="0"/>
                <a:cs typeface="Arial" pitchFamily="34" charset="0"/>
              </a:endParaRPr>
            </a:p>
          </p:txBody>
        </p:sp>
        <p:sp>
          <p:nvSpPr>
            <p:cNvPr id="1027" name="Rectangle 31"/>
            <p:cNvSpPr>
              <a:spLocks noChangeArrowheads="1"/>
            </p:cNvSpPr>
            <p:nvPr/>
          </p:nvSpPr>
          <p:spPr bwMode="auto">
            <a:xfrm>
              <a:off x="9601822" y="4676026"/>
              <a:ext cx="321383"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solidFill>
                    <a:schemeClr val="accent5"/>
                  </a:solidFill>
                  <a:cs typeface="Arial" pitchFamily="34" charset="0"/>
                </a:rPr>
                <a:t>1500</a:t>
              </a:r>
              <a:endParaRPr lang="en-US" dirty="0" smtClean="0">
                <a:solidFill>
                  <a:schemeClr val="accent5"/>
                </a:solidFill>
                <a:latin typeface="Arial" pitchFamily="34" charset="0"/>
                <a:cs typeface="Arial" pitchFamily="34" charset="0"/>
              </a:endParaRPr>
            </a:p>
          </p:txBody>
        </p:sp>
        <p:sp>
          <p:nvSpPr>
            <p:cNvPr id="1028" name="Rectangle 32"/>
            <p:cNvSpPr>
              <a:spLocks noChangeArrowheads="1"/>
            </p:cNvSpPr>
            <p:nvPr/>
          </p:nvSpPr>
          <p:spPr bwMode="auto">
            <a:xfrm>
              <a:off x="9601822" y="4372929"/>
              <a:ext cx="321383"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solidFill>
                    <a:schemeClr val="accent5"/>
                  </a:solidFill>
                  <a:cs typeface="Arial" pitchFamily="34" charset="0"/>
                </a:rPr>
                <a:t>2000</a:t>
              </a:r>
              <a:endParaRPr lang="en-US" dirty="0" smtClean="0">
                <a:solidFill>
                  <a:schemeClr val="accent5"/>
                </a:solidFill>
                <a:latin typeface="Arial" pitchFamily="34" charset="0"/>
                <a:cs typeface="Arial" pitchFamily="34" charset="0"/>
              </a:endParaRPr>
            </a:p>
          </p:txBody>
        </p:sp>
        <p:sp>
          <p:nvSpPr>
            <p:cNvPr id="1029" name="Rectangle 33"/>
            <p:cNvSpPr>
              <a:spLocks noChangeArrowheads="1"/>
            </p:cNvSpPr>
            <p:nvPr/>
          </p:nvSpPr>
          <p:spPr bwMode="auto">
            <a:xfrm>
              <a:off x="9601822" y="4071554"/>
              <a:ext cx="321383"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solidFill>
                    <a:schemeClr val="accent5"/>
                  </a:solidFill>
                  <a:cs typeface="Arial" pitchFamily="34" charset="0"/>
                </a:rPr>
                <a:t>2500</a:t>
              </a:r>
              <a:endParaRPr lang="en-US" dirty="0" smtClean="0">
                <a:solidFill>
                  <a:schemeClr val="accent5"/>
                </a:solidFill>
                <a:latin typeface="Arial" pitchFamily="34" charset="0"/>
                <a:cs typeface="Arial" pitchFamily="34" charset="0"/>
              </a:endParaRPr>
            </a:p>
          </p:txBody>
        </p:sp>
        <p:sp>
          <p:nvSpPr>
            <p:cNvPr id="1030" name="Rectangle 34"/>
            <p:cNvSpPr>
              <a:spLocks noChangeArrowheads="1"/>
            </p:cNvSpPr>
            <p:nvPr/>
          </p:nvSpPr>
          <p:spPr bwMode="auto">
            <a:xfrm>
              <a:off x="9601822" y="3768457"/>
              <a:ext cx="321383"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solidFill>
                    <a:schemeClr val="accent5"/>
                  </a:solidFill>
                  <a:cs typeface="Arial" pitchFamily="34" charset="0"/>
                </a:rPr>
                <a:t>3000</a:t>
              </a:r>
              <a:endParaRPr lang="en-US" dirty="0" smtClean="0">
                <a:solidFill>
                  <a:schemeClr val="accent5"/>
                </a:solidFill>
                <a:latin typeface="Arial" pitchFamily="34" charset="0"/>
                <a:cs typeface="Arial" pitchFamily="34" charset="0"/>
              </a:endParaRPr>
            </a:p>
          </p:txBody>
        </p:sp>
        <p:sp>
          <p:nvSpPr>
            <p:cNvPr id="1031" name="Rectangle 35"/>
            <p:cNvSpPr>
              <a:spLocks noChangeArrowheads="1"/>
            </p:cNvSpPr>
            <p:nvPr/>
          </p:nvSpPr>
          <p:spPr bwMode="auto">
            <a:xfrm>
              <a:off x="9601822" y="3467082"/>
              <a:ext cx="321383"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solidFill>
                    <a:schemeClr val="accent5"/>
                  </a:solidFill>
                  <a:cs typeface="Arial" pitchFamily="34" charset="0"/>
                </a:rPr>
                <a:t>3500</a:t>
              </a:r>
              <a:endParaRPr lang="en-US" dirty="0" smtClean="0">
                <a:solidFill>
                  <a:schemeClr val="accent5"/>
                </a:solidFill>
                <a:latin typeface="Arial" pitchFamily="34" charset="0"/>
                <a:cs typeface="Arial" pitchFamily="34" charset="0"/>
              </a:endParaRPr>
            </a:p>
          </p:txBody>
        </p:sp>
        <p:sp>
          <p:nvSpPr>
            <p:cNvPr id="1032" name="Rectangle 36"/>
            <p:cNvSpPr>
              <a:spLocks noChangeArrowheads="1"/>
            </p:cNvSpPr>
            <p:nvPr/>
          </p:nvSpPr>
          <p:spPr bwMode="auto">
            <a:xfrm>
              <a:off x="9601822" y="3165707"/>
              <a:ext cx="321383"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solidFill>
                    <a:schemeClr val="accent5"/>
                  </a:solidFill>
                  <a:cs typeface="Arial" pitchFamily="34" charset="0"/>
                </a:rPr>
                <a:t>4000</a:t>
              </a:r>
              <a:endParaRPr lang="en-US" dirty="0" smtClean="0">
                <a:solidFill>
                  <a:schemeClr val="accent5"/>
                </a:solidFill>
                <a:latin typeface="Arial" pitchFamily="34" charset="0"/>
                <a:cs typeface="Arial" pitchFamily="34" charset="0"/>
              </a:endParaRPr>
            </a:p>
          </p:txBody>
        </p:sp>
        <p:sp>
          <p:nvSpPr>
            <p:cNvPr id="1033" name="Rectangle 37"/>
            <p:cNvSpPr>
              <a:spLocks noChangeArrowheads="1"/>
            </p:cNvSpPr>
            <p:nvPr/>
          </p:nvSpPr>
          <p:spPr bwMode="auto">
            <a:xfrm>
              <a:off x="9601822" y="2862609"/>
              <a:ext cx="321383"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solidFill>
                    <a:schemeClr val="accent5"/>
                  </a:solidFill>
                  <a:cs typeface="Arial" pitchFamily="34" charset="0"/>
                </a:rPr>
                <a:t>4500</a:t>
              </a:r>
              <a:endParaRPr lang="en-US" dirty="0" smtClean="0">
                <a:solidFill>
                  <a:schemeClr val="accent5"/>
                </a:solidFill>
                <a:latin typeface="Arial" pitchFamily="34" charset="0"/>
                <a:cs typeface="Arial" pitchFamily="34" charset="0"/>
              </a:endParaRPr>
            </a:p>
          </p:txBody>
        </p:sp>
        <p:sp>
          <p:nvSpPr>
            <p:cNvPr id="1034" name="Rectangle 38"/>
            <p:cNvSpPr>
              <a:spLocks noChangeArrowheads="1"/>
            </p:cNvSpPr>
            <p:nvPr/>
          </p:nvSpPr>
          <p:spPr bwMode="auto">
            <a:xfrm>
              <a:off x="9601822" y="2561234"/>
              <a:ext cx="321383"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solidFill>
                    <a:schemeClr val="accent5"/>
                  </a:solidFill>
                  <a:cs typeface="Arial" pitchFamily="34" charset="0"/>
                </a:rPr>
                <a:t>5000</a:t>
              </a:r>
              <a:endParaRPr lang="en-US" dirty="0" smtClean="0">
                <a:solidFill>
                  <a:schemeClr val="accent5"/>
                </a:solidFill>
                <a:latin typeface="Arial" pitchFamily="34" charset="0"/>
                <a:cs typeface="Arial" pitchFamily="34" charset="0"/>
              </a:endParaRPr>
            </a:p>
          </p:txBody>
        </p:sp>
        <p:sp>
          <p:nvSpPr>
            <p:cNvPr id="1035" name="Rectangle 39"/>
            <p:cNvSpPr>
              <a:spLocks noChangeArrowheads="1"/>
            </p:cNvSpPr>
            <p:nvPr/>
          </p:nvSpPr>
          <p:spPr bwMode="auto">
            <a:xfrm>
              <a:off x="1714163" y="5581874"/>
              <a:ext cx="80346"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cs typeface="Arial" pitchFamily="34" charset="0"/>
                </a:rPr>
                <a:t>0</a:t>
              </a:r>
              <a:endParaRPr lang="en-US" dirty="0" smtClean="0">
                <a:latin typeface="Arial" pitchFamily="34" charset="0"/>
                <a:cs typeface="Arial" pitchFamily="34" charset="0"/>
              </a:endParaRPr>
            </a:p>
          </p:txBody>
        </p:sp>
        <p:sp>
          <p:nvSpPr>
            <p:cNvPr id="1036" name="Rectangle 40"/>
            <p:cNvSpPr>
              <a:spLocks noChangeArrowheads="1"/>
            </p:cNvSpPr>
            <p:nvPr/>
          </p:nvSpPr>
          <p:spPr bwMode="auto">
            <a:xfrm>
              <a:off x="1484604" y="5204724"/>
              <a:ext cx="241037"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cs typeface="Arial" pitchFamily="34" charset="0"/>
                </a:rPr>
                <a:t>100</a:t>
              </a:r>
              <a:endParaRPr lang="en-US" dirty="0" smtClean="0">
                <a:latin typeface="Arial" pitchFamily="34" charset="0"/>
                <a:cs typeface="Arial" pitchFamily="34" charset="0"/>
              </a:endParaRPr>
            </a:p>
          </p:txBody>
        </p:sp>
        <p:sp>
          <p:nvSpPr>
            <p:cNvPr id="1037" name="Rectangle 41"/>
            <p:cNvSpPr>
              <a:spLocks noChangeArrowheads="1"/>
            </p:cNvSpPr>
            <p:nvPr/>
          </p:nvSpPr>
          <p:spPr bwMode="auto">
            <a:xfrm>
              <a:off x="1484604" y="4825853"/>
              <a:ext cx="241037"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cs typeface="Arial" pitchFamily="34" charset="0"/>
                </a:rPr>
                <a:t>200</a:t>
              </a:r>
              <a:endParaRPr lang="en-US" dirty="0" smtClean="0">
                <a:latin typeface="Arial" pitchFamily="34" charset="0"/>
                <a:cs typeface="Arial" pitchFamily="34" charset="0"/>
              </a:endParaRPr>
            </a:p>
          </p:txBody>
        </p:sp>
        <p:sp>
          <p:nvSpPr>
            <p:cNvPr id="1038" name="Rectangle 42"/>
            <p:cNvSpPr>
              <a:spLocks noChangeArrowheads="1"/>
            </p:cNvSpPr>
            <p:nvPr/>
          </p:nvSpPr>
          <p:spPr bwMode="auto">
            <a:xfrm>
              <a:off x="1484604" y="4448703"/>
              <a:ext cx="241037"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cs typeface="Arial" pitchFamily="34" charset="0"/>
                </a:rPr>
                <a:t>300</a:t>
              </a:r>
              <a:endParaRPr lang="en-US" dirty="0" smtClean="0">
                <a:latin typeface="Arial" pitchFamily="34" charset="0"/>
                <a:cs typeface="Arial" pitchFamily="34" charset="0"/>
              </a:endParaRPr>
            </a:p>
          </p:txBody>
        </p:sp>
        <p:sp>
          <p:nvSpPr>
            <p:cNvPr id="1039" name="Rectangle 43"/>
            <p:cNvSpPr>
              <a:spLocks noChangeArrowheads="1"/>
            </p:cNvSpPr>
            <p:nvPr/>
          </p:nvSpPr>
          <p:spPr bwMode="auto">
            <a:xfrm>
              <a:off x="1484604" y="4071554"/>
              <a:ext cx="241037"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cs typeface="Arial" pitchFamily="34" charset="0"/>
                </a:rPr>
                <a:t>400</a:t>
              </a:r>
              <a:endParaRPr lang="en-US" dirty="0" smtClean="0">
                <a:latin typeface="Arial" pitchFamily="34" charset="0"/>
                <a:cs typeface="Arial" pitchFamily="34" charset="0"/>
              </a:endParaRPr>
            </a:p>
          </p:txBody>
        </p:sp>
        <p:sp>
          <p:nvSpPr>
            <p:cNvPr id="1040" name="Rectangle 44"/>
            <p:cNvSpPr>
              <a:spLocks noChangeArrowheads="1"/>
            </p:cNvSpPr>
            <p:nvPr/>
          </p:nvSpPr>
          <p:spPr bwMode="auto">
            <a:xfrm>
              <a:off x="1484604" y="3694405"/>
              <a:ext cx="241037"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cs typeface="Arial" pitchFamily="34" charset="0"/>
                </a:rPr>
                <a:t>500</a:t>
              </a:r>
              <a:endParaRPr lang="en-US" dirty="0" smtClean="0">
                <a:latin typeface="Arial" pitchFamily="34" charset="0"/>
                <a:cs typeface="Arial" pitchFamily="34" charset="0"/>
              </a:endParaRPr>
            </a:p>
          </p:txBody>
        </p:sp>
        <p:sp>
          <p:nvSpPr>
            <p:cNvPr id="1041" name="Rectangle 45"/>
            <p:cNvSpPr>
              <a:spLocks noChangeArrowheads="1"/>
            </p:cNvSpPr>
            <p:nvPr/>
          </p:nvSpPr>
          <p:spPr bwMode="auto">
            <a:xfrm>
              <a:off x="1484604" y="3315533"/>
              <a:ext cx="241037"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cs typeface="Arial" pitchFamily="34" charset="0"/>
                </a:rPr>
                <a:t>600</a:t>
              </a:r>
              <a:endParaRPr lang="en-US" dirty="0" smtClean="0">
                <a:latin typeface="Arial" pitchFamily="34" charset="0"/>
                <a:cs typeface="Arial" pitchFamily="34" charset="0"/>
              </a:endParaRPr>
            </a:p>
          </p:txBody>
        </p:sp>
        <p:sp>
          <p:nvSpPr>
            <p:cNvPr id="1042" name="Rectangle 46"/>
            <p:cNvSpPr>
              <a:spLocks noChangeArrowheads="1"/>
            </p:cNvSpPr>
            <p:nvPr/>
          </p:nvSpPr>
          <p:spPr bwMode="auto">
            <a:xfrm>
              <a:off x="1484604" y="2938384"/>
              <a:ext cx="241037"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cs typeface="Arial" pitchFamily="34" charset="0"/>
                </a:rPr>
                <a:t>700</a:t>
              </a:r>
              <a:endParaRPr lang="en-US" dirty="0" smtClean="0">
                <a:latin typeface="Arial" pitchFamily="34" charset="0"/>
                <a:cs typeface="Arial" pitchFamily="34" charset="0"/>
              </a:endParaRPr>
            </a:p>
          </p:txBody>
        </p:sp>
        <p:sp>
          <p:nvSpPr>
            <p:cNvPr id="1043" name="Rectangle 47"/>
            <p:cNvSpPr>
              <a:spLocks noChangeArrowheads="1"/>
            </p:cNvSpPr>
            <p:nvPr/>
          </p:nvSpPr>
          <p:spPr bwMode="auto">
            <a:xfrm>
              <a:off x="1484604" y="2561234"/>
              <a:ext cx="241037"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cs typeface="Arial" pitchFamily="34" charset="0"/>
                </a:rPr>
                <a:t>800</a:t>
              </a:r>
              <a:endParaRPr lang="en-US" dirty="0" smtClean="0">
                <a:latin typeface="Arial" pitchFamily="34" charset="0"/>
                <a:cs typeface="Arial" pitchFamily="34" charset="0"/>
              </a:endParaRPr>
            </a:p>
          </p:txBody>
        </p:sp>
        <p:sp>
          <p:nvSpPr>
            <p:cNvPr id="1044" name="Rectangle 48"/>
            <p:cNvSpPr>
              <a:spLocks noChangeArrowheads="1"/>
            </p:cNvSpPr>
            <p:nvPr/>
          </p:nvSpPr>
          <p:spPr bwMode="auto">
            <a:xfrm>
              <a:off x="2350043" y="5798864"/>
              <a:ext cx="422389" cy="184269"/>
            </a:xfrm>
            <a:prstGeom prst="rect">
              <a:avLst/>
            </a:prstGeom>
            <a:noFill/>
            <a:ln w="9525">
              <a:noFill/>
              <a:miter lim="800000"/>
              <a:headEnd/>
              <a:tailEnd/>
            </a:ln>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solidFill>
                    <a:srgbClr val="FFFFFF"/>
                  </a:solidFill>
                  <a:cs typeface="Arial" pitchFamily="34" charset="0"/>
                </a:rPr>
                <a:t>NT 4.0</a:t>
              </a:r>
              <a:endParaRPr lang="en-US" dirty="0" smtClean="0">
                <a:solidFill>
                  <a:srgbClr val="FFFFFF"/>
                </a:solidFill>
                <a:latin typeface="Arial" pitchFamily="34" charset="0"/>
                <a:cs typeface="Arial" pitchFamily="34" charset="0"/>
              </a:endParaRPr>
            </a:p>
          </p:txBody>
        </p:sp>
        <p:sp>
          <p:nvSpPr>
            <p:cNvPr id="1045" name="Rectangle 49"/>
            <p:cNvSpPr>
              <a:spLocks noChangeArrowheads="1"/>
            </p:cNvSpPr>
            <p:nvPr/>
          </p:nvSpPr>
          <p:spPr bwMode="auto">
            <a:xfrm>
              <a:off x="2350043" y="6003799"/>
              <a:ext cx="406320"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cs typeface="Arial" pitchFamily="34" charset="0"/>
                </a:rPr>
                <a:t>(1997)</a:t>
              </a:r>
              <a:endParaRPr lang="en-US" dirty="0" smtClean="0">
                <a:latin typeface="Arial" pitchFamily="34" charset="0"/>
                <a:cs typeface="Arial" pitchFamily="34" charset="0"/>
              </a:endParaRPr>
            </a:p>
          </p:txBody>
        </p:sp>
        <p:sp>
          <p:nvSpPr>
            <p:cNvPr id="1046" name="Rectangle 50"/>
            <p:cNvSpPr>
              <a:spLocks noChangeArrowheads="1"/>
            </p:cNvSpPr>
            <p:nvPr/>
          </p:nvSpPr>
          <p:spPr bwMode="auto">
            <a:xfrm>
              <a:off x="3435858" y="5798864"/>
              <a:ext cx="587672"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solidFill>
                    <a:srgbClr val="FFFFFF"/>
                  </a:solidFill>
                  <a:cs typeface="Arial" pitchFamily="34" charset="0"/>
                </a:rPr>
                <a:t>Windows</a:t>
              </a:r>
              <a:endParaRPr lang="en-US" dirty="0" smtClean="0">
                <a:solidFill>
                  <a:srgbClr val="FFFFFF"/>
                </a:solidFill>
                <a:latin typeface="Arial" pitchFamily="34" charset="0"/>
                <a:cs typeface="Arial" pitchFamily="34" charset="0"/>
              </a:endParaRPr>
            </a:p>
          </p:txBody>
        </p:sp>
        <p:sp>
          <p:nvSpPr>
            <p:cNvPr id="1047" name="Rectangle 51"/>
            <p:cNvSpPr>
              <a:spLocks noChangeArrowheads="1"/>
            </p:cNvSpPr>
            <p:nvPr/>
          </p:nvSpPr>
          <p:spPr bwMode="auto">
            <a:xfrm>
              <a:off x="3647053" y="6003799"/>
              <a:ext cx="321383"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solidFill>
                    <a:srgbClr val="FFFFFF"/>
                  </a:solidFill>
                  <a:cs typeface="Arial" pitchFamily="34" charset="0"/>
                </a:rPr>
                <a:t>2000</a:t>
              </a:r>
              <a:endParaRPr lang="en-US" dirty="0" smtClean="0">
                <a:solidFill>
                  <a:srgbClr val="FFFFFF"/>
                </a:solidFill>
                <a:latin typeface="Arial" pitchFamily="34" charset="0"/>
                <a:cs typeface="Arial" pitchFamily="34" charset="0"/>
              </a:endParaRPr>
            </a:p>
          </p:txBody>
        </p:sp>
        <p:sp>
          <p:nvSpPr>
            <p:cNvPr id="1048" name="Rectangle 52"/>
            <p:cNvSpPr>
              <a:spLocks noChangeArrowheads="1"/>
            </p:cNvSpPr>
            <p:nvPr/>
          </p:nvSpPr>
          <p:spPr bwMode="auto">
            <a:xfrm>
              <a:off x="4661705" y="5798864"/>
              <a:ext cx="587672"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solidFill>
                    <a:srgbClr val="FFFFFF"/>
                  </a:solidFill>
                  <a:cs typeface="Arial" pitchFamily="34" charset="0"/>
                </a:rPr>
                <a:t>Windows</a:t>
              </a:r>
              <a:endParaRPr lang="en-US" dirty="0" smtClean="0">
                <a:solidFill>
                  <a:srgbClr val="FFFFFF"/>
                </a:solidFill>
                <a:latin typeface="Arial" pitchFamily="34" charset="0"/>
                <a:cs typeface="Arial" pitchFamily="34" charset="0"/>
              </a:endParaRPr>
            </a:p>
          </p:txBody>
        </p:sp>
        <p:sp>
          <p:nvSpPr>
            <p:cNvPr id="1049" name="Rectangle 53"/>
            <p:cNvSpPr>
              <a:spLocks noChangeArrowheads="1"/>
            </p:cNvSpPr>
            <p:nvPr/>
          </p:nvSpPr>
          <p:spPr bwMode="auto">
            <a:xfrm>
              <a:off x="4546926" y="6003799"/>
              <a:ext cx="778206"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solidFill>
                    <a:srgbClr val="FFFFFF"/>
                  </a:solidFill>
                  <a:cs typeface="Arial" pitchFamily="34" charset="0"/>
                </a:rPr>
                <a:t>Server 2003</a:t>
              </a:r>
              <a:endParaRPr lang="en-US" dirty="0" smtClean="0">
                <a:solidFill>
                  <a:srgbClr val="FFFFFF"/>
                </a:solidFill>
                <a:latin typeface="Arial" pitchFamily="34" charset="0"/>
                <a:cs typeface="Arial" pitchFamily="34" charset="0"/>
              </a:endParaRPr>
            </a:p>
          </p:txBody>
        </p:sp>
        <p:sp>
          <p:nvSpPr>
            <p:cNvPr id="1050" name="Rectangle 54"/>
            <p:cNvSpPr>
              <a:spLocks noChangeArrowheads="1"/>
            </p:cNvSpPr>
            <p:nvPr/>
          </p:nvSpPr>
          <p:spPr bwMode="auto">
            <a:xfrm>
              <a:off x="5887552" y="5798864"/>
              <a:ext cx="587672"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solidFill>
                    <a:srgbClr val="FFFFFF"/>
                  </a:solidFill>
                  <a:cs typeface="Arial" pitchFamily="34" charset="0"/>
                </a:rPr>
                <a:t>Windows</a:t>
              </a:r>
              <a:endParaRPr lang="en-US" dirty="0" smtClean="0">
                <a:solidFill>
                  <a:srgbClr val="FFFFFF"/>
                </a:solidFill>
                <a:latin typeface="Arial" pitchFamily="34" charset="0"/>
                <a:cs typeface="Arial" pitchFamily="34" charset="0"/>
              </a:endParaRPr>
            </a:p>
          </p:txBody>
        </p:sp>
        <p:sp>
          <p:nvSpPr>
            <p:cNvPr id="1051" name="Rectangle 55"/>
            <p:cNvSpPr>
              <a:spLocks noChangeArrowheads="1"/>
            </p:cNvSpPr>
            <p:nvPr/>
          </p:nvSpPr>
          <p:spPr bwMode="auto">
            <a:xfrm>
              <a:off x="5772773" y="6003799"/>
              <a:ext cx="778206"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solidFill>
                    <a:srgbClr val="FFFFFF"/>
                  </a:solidFill>
                  <a:cs typeface="Arial" pitchFamily="34" charset="0"/>
                </a:rPr>
                <a:t>Server 2008</a:t>
              </a:r>
              <a:endParaRPr lang="en-US" dirty="0" smtClean="0">
                <a:solidFill>
                  <a:srgbClr val="FFFFFF"/>
                </a:solidFill>
                <a:latin typeface="Arial" pitchFamily="34" charset="0"/>
                <a:cs typeface="Arial" pitchFamily="34" charset="0"/>
              </a:endParaRPr>
            </a:p>
          </p:txBody>
        </p:sp>
        <p:sp>
          <p:nvSpPr>
            <p:cNvPr id="1052" name="Rectangle 56"/>
            <p:cNvSpPr>
              <a:spLocks noChangeArrowheads="1"/>
            </p:cNvSpPr>
            <p:nvPr/>
          </p:nvSpPr>
          <p:spPr bwMode="auto">
            <a:xfrm>
              <a:off x="7037645" y="5798864"/>
              <a:ext cx="709338"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solidFill>
                    <a:srgbClr val="FFFFFF"/>
                  </a:solidFill>
                  <a:cs typeface="Arial" pitchFamily="34" charset="0"/>
                </a:rPr>
                <a:t>Win Server</a:t>
              </a:r>
              <a:endParaRPr lang="en-US" dirty="0" smtClean="0">
                <a:solidFill>
                  <a:srgbClr val="FFFFFF"/>
                </a:solidFill>
                <a:latin typeface="Arial" pitchFamily="34" charset="0"/>
                <a:cs typeface="Arial" pitchFamily="34" charset="0"/>
              </a:endParaRPr>
            </a:p>
          </p:txBody>
        </p:sp>
        <p:sp>
          <p:nvSpPr>
            <p:cNvPr id="1053" name="Rectangle 57"/>
            <p:cNvSpPr>
              <a:spLocks noChangeArrowheads="1"/>
            </p:cNvSpPr>
            <p:nvPr/>
          </p:nvSpPr>
          <p:spPr bwMode="auto">
            <a:xfrm>
              <a:off x="7177676" y="6003799"/>
              <a:ext cx="527986"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solidFill>
                    <a:srgbClr val="FFFFFF"/>
                  </a:solidFill>
                  <a:cs typeface="Arial" pitchFamily="34" charset="0"/>
                </a:rPr>
                <a:t>2008 R2</a:t>
              </a:r>
              <a:endParaRPr lang="en-US" dirty="0" smtClean="0">
                <a:solidFill>
                  <a:srgbClr val="FFFFFF"/>
                </a:solidFill>
                <a:latin typeface="Arial" pitchFamily="34" charset="0"/>
                <a:cs typeface="Arial" pitchFamily="34" charset="0"/>
              </a:endParaRPr>
            </a:p>
          </p:txBody>
        </p:sp>
        <p:sp>
          <p:nvSpPr>
            <p:cNvPr id="1054" name="Rectangle 58"/>
            <p:cNvSpPr>
              <a:spLocks noChangeArrowheads="1"/>
            </p:cNvSpPr>
            <p:nvPr/>
          </p:nvSpPr>
          <p:spPr bwMode="auto">
            <a:xfrm>
              <a:off x="8254309" y="5798864"/>
              <a:ext cx="1168457"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solidFill>
                    <a:srgbClr val="FFFFFF"/>
                  </a:solidFill>
                  <a:cs typeface="Arial" pitchFamily="34" charset="0"/>
                </a:rPr>
                <a:t>Windows Server 8</a:t>
              </a:r>
              <a:endParaRPr lang="en-US" dirty="0" smtClean="0">
                <a:solidFill>
                  <a:srgbClr val="FFFFFF"/>
                </a:solidFill>
                <a:latin typeface="Arial" pitchFamily="34" charset="0"/>
                <a:cs typeface="Arial" pitchFamily="34" charset="0"/>
              </a:endParaRPr>
            </a:p>
          </p:txBody>
        </p:sp>
        <p:sp>
          <p:nvSpPr>
            <p:cNvPr id="1055" name="Rectangle 59"/>
            <p:cNvSpPr>
              <a:spLocks noChangeArrowheads="1"/>
            </p:cNvSpPr>
            <p:nvPr/>
          </p:nvSpPr>
          <p:spPr bwMode="auto">
            <a:xfrm>
              <a:off x="8635378" y="6003799"/>
              <a:ext cx="406320" cy="1842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smtClean="0">
                  <a:cs typeface="Arial" pitchFamily="34" charset="0"/>
                </a:rPr>
                <a:t>(2011)</a:t>
              </a:r>
              <a:endParaRPr lang="en-US" dirty="0" smtClean="0">
                <a:latin typeface="Arial" pitchFamily="34" charset="0"/>
                <a:cs typeface="Arial" pitchFamily="34" charset="0"/>
              </a:endParaRPr>
            </a:p>
          </p:txBody>
        </p:sp>
        <p:sp>
          <p:nvSpPr>
            <p:cNvPr id="24" name="Freeform 21"/>
            <p:cNvSpPr>
              <a:spLocks/>
            </p:cNvSpPr>
            <p:nvPr/>
          </p:nvSpPr>
          <p:spPr bwMode="auto">
            <a:xfrm>
              <a:off x="2618627" y="3248369"/>
              <a:ext cx="6193511" cy="2464387"/>
            </a:xfrm>
            <a:custGeom>
              <a:avLst/>
              <a:gdLst>
                <a:gd name="T0" fmla="*/ 78 w 16444"/>
                <a:gd name="T1" fmla="*/ 8707 h 8868"/>
                <a:gd name="T2" fmla="*/ 3334 w 16444"/>
                <a:gd name="T3" fmla="*/ 8571 h 8868"/>
                <a:gd name="T4" fmla="*/ 3314 w 16444"/>
                <a:gd name="T5" fmla="*/ 8574 h 8868"/>
                <a:gd name="T6" fmla="*/ 6570 w 16444"/>
                <a:gd name="T7" fmla="*/ 7598 h 8868"/>
                <a:gd name="T8" fmla="*/ 6537 w 16444"/>
                <a:gd name="T9" fmla="*/ 7618 h 8868"/>
                <a:gd name="T10" fmla="*/ 9785 w 16444"/>
                <a:gd name="T11" fmla="*/ 4386 h 8868"/>
                <a:gd name="T12" fmla="*/ 9841 w 16444"/>
                <a:gd name="T13" fmla="*/ 4362 h 8868"/>
                <a:gd name="T14" fmla="*/ 13097 w 16444"/>
                <a:gd name="T15" fmla="*/ 4362 h 8868"/>
                <a:gd name="T16" fmla="*/ 13033 w 16444"/>
                <a:gd name="T17" fmla="*/ 4395 h 8868"/>
                <a:gd name="T18" fmla="*/ 16289 w 16444"/>
                <a:gd name="T19" fmla="*/ 43 h 8868"/>
                <a:gd name="T20" fmla="*/ 16401 w 16444"/>
                <a:gd name="T21" fmla="*/ 26 h 8868"/>
                <a:gd name="T22" fmla="*/ 16418 w 16444"/>
                <a:gd name="T23" fmla="*/ 138 h 8868"/>
                <a:gd name="T24" fmla="*/ 13162 w 16444"/>
                <a:gd name="T25" fmla="*/ 4490 h 8868"/>
                <a:gd name="T26" fmla="*/ 13097 w 16444"/>
                <a:gd name="T27" fmla="*/ 4522 h 8868"/>
                <a:gd name="T28" fmla="*/ 9841 w 16444"/>
                <a:gd name="T29" fmla="*/ 4522 h 8868"/>
                <a:gd name="T30" fmla="*/ 9898 w 16444"/>
                <a:gd name="T31" fmla="*/ 4499 h 8868"/>
                <a:gd name="T32" fmla="*/ 6650 w 16444"/>
                <a:gd name="T33" fmla="*/ 7731 h 8868"/>
                <a:gd name="T34" fmla="*/ 6616 w 16444"/>
                <a:gd name="T35" fmla="*/ 7751 h 8868"/>
                <a:gd name="T36" fmla="*/ 3360 w 16444"/>
                <a:gd name="T37" fmla="*/ 8727 h 8868"/>
                <a:gd name="T38" fmla="*/ 3341 w 16444"/>
                <a:gd name="T39" fmla="*/ 8730 h 8868"/>
                <a:gd name="T40" fmla="*/ 85 w 16444"/>
                <a:gd name="T41" fmla="*/ 8866 h 8868"/>
                <a:gd name="T42" fmla="*/ 2 w 16444"/>
                <a:gd name="T43" fmla="*/ 8790 h 8868"/>
                <a:gd name="T44" fmla="*/ 78 w 16444"/>
                <a:gd name="T45" fmla="*/ 8707 h 8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444" h="8868">
                  <a:moveTo>
                    <a:pt x="78" y="8707"/>
                  </a:moveTo>
                  <a:lnTo>
                    <a:pt x="3334" y="8571"/>
                  </a:lnTo>
                  <a:lnTo>
                    <a:pt x="3314" y="8574"/>
                  </a:lnTo>
                  <a:lnTo>
                    <a:pt x="6570" y="7598"/>
                  </a:lnTo>
                  <a:lnTo>
                    <a:pt x="6537" y="7618"/>
                  </a:lnTo>
                  <a:lnTo>
                    <a:pt x="9785" y="4386"/>
                  </a:lnTo>
                  <a:cubicBezTo>
                    <a:pt x="9800" y="4371"/>
                    <a:pt x="9820" y="4362"/>
                    <a:pt x="9841" y="4362"/>
                  </a:cubicBezTo>
                  <a:lnTo>
                    <a:pt x="13097" y="4362"/>
                  </a:lnTo>
                  <a:lnTo>
                    <a:pt x="13033" y="4395"/>
                  </a:lnTo>
                  <a:lnTo>
                    <a:pt x="16289" y="43"/>
                  </a:lnTo>
                  <a:cubicBezTo>
                    <a:pt x="16316" y="7"/>
                    <a:pt x="16366" y="0"/>
                    <a:pt x="16401" y="26"/>
                  </a:cubicBezTo>
                  <a:cubicBezTo>
                    <a:pt x="16437" y="53"/>
                    <a:pt x="16444" y="103"/>
                    <a:pt x="16418" y="138"/>
                  </a:cubicBezTo>
                  <a:lnTo>
                    <a:pt x="13162" y="4490"/>
                  </a:lnTo>
                  <a:cubicBezTo>
                    <a:pt x="13146" y="4511"/>
                    <a:pt x="13123" y="4522"/>
                    <a:pt x="13097" y="4522"/>
                  </a:cubicBezTo>
                  <a:lnTo>
                    <a:pt x="9841" y="4522"/>
                  </a:lnTo>
                  <a:lnTo>
                    <a:pt x="9898" y="4499"/>
                  </a:lnTo>
                  <a:lnTo>
                    <a:pt x="6650" y="7731"/>
                  </a:lnTo>
                  <a:cubicBezTo>
                    <a:pt x="6641" y="7740"/>
                    <a:pt x="6629" y="7747"/>
                    <a:pt x="6616" y="7751"/>
                  </a:cubicBezTo>
                  <a:lnTo>
                    <a:pt x="3360" y="8727"/>
                  </a:lnTo>
                  <a:cubicBezTo>
                    <a:pt x="3354" y="8729"/>
                    <a:pt x="3347" y="8730"/>
                    <a:pt x="3341" y="8730"/>
                  </a:cubicBezTo>
                  <a:lnTo>
                    <a:pt x="85" y="8866"/>
                  </a:lnTo>
                  <a:cubicBezTo>
                    <a:pt x="41" y="8868"/>
                    <a:pt x="3" y="8834"/>
                    <a:pt x="2" y="8790"/>
                  </a:cubicBezTo>
                  <a:cubicBezTo>
                    <a:pt x="0" y="8746"/>
                    <a:pt x="34" y="8708"/>
                    <a:pt x="78" y="8707"/>
                  </a:cubicBezTo>
                  <a:close/>
                </a:path>
              </a:pathLst>
            </a:custGeom>
            <a:noFill/>
            <a:ln w="38100" cap="flat" cmpd="sng">
              <a:solidFill>
                <a:schemeClr val="accent5"/>
              </a:solidFill>
              <a:prstDash val="solid"/>
              <a:round/>
              <a:headEnd/>
              <a:tailEnd/>
            </a:ln>
            <a:effectLst>
              <a:outerShdw blurRad="50800" dist="50800" dir="5400000" algn="ctr" rotWithShape="0">
                <a:schemeClr val="bg2">
                  <a:alpha val="0"/>
                </a:schemeClr>
              </a:outerShdw>
            </a:effec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61" name="Freeform 14"/>
          <p:cNvSpPr>
            <a:spLocks noEditPoints="1"/>
          </p:cNvSpPr>
          <p:nvPr/>
        </p:nvSpPr>
        <p:spPr bwMode="auto">
          <a:xfrm>
            <a:off x="2417763" y="3277646"/>
            <a:ext cx="6586999" cy="2417890"/>
          </a:xfrm>
          <a:custGeom>
            <a:avLst/>
            <a:gdLst>
              <a:gd name="T0" fmla="*/ 0 w 2882"/>
              <a:gd name="T1" fmla="*/ 1386 h 1404"/>
              <a:gd name="T2" fmla="*/ 212 w 2882"/>
              <a:gd name="T3" fmla="*/ 1386 h 1404"/>
              <a:gd name="T4" fmla="*/ 212 w 2882"/>
              <a:gd name="T5" fmla="*/ 1404 h 1404"/>
              <a:gd name="T6" fmla="*/ 0 w 2882"/>
              <a:gd name="T7" fmla="*/ 1404 h 1404"/>
              <a:gd name="T8" fmla="*/ 0 w 2882"/>
              <a:gd name="T9" fmla="*/ 1386 h 1404"/>
              <a:gd name="T10" fmla="*/ 534 w 2882"/>
              <a:gd name="T11" fmla="*/ 1333 h 1404"/>
              <a:gd name="T12" fmla="*/ 747 w 2882"/>
              <a:gd name="T13" fmla="*/ 1333 h 1404"/>
              <a:gd name="T14" fmla="*/ 747 w 2882"/>
              <a:gd name="T15" fmla="*/ 1404 h 1404"/>
              <a:gd name="T16" fmla="*/ 534 w 2882"/>
              <a:gd name="T17" fmla="*/ 1404 h 1404"/>
              <a:gd name="T18" fmla="*/ 534 w 2882"/>
              <a:gd name="T19" fmla="*/ 1333 h 1404"/>
              <a:gd name="T20" fmla="*/ 1067 w 2882"/>
              <a:gd name="T21" fmla="*/ 1264 h 1404"/>
              <a:gd name="T22" fmla="*/ 1281 w 2882"/>
              <a:gd name="T23" fmla="*/ 1264 h 1404"/>
              <a:gd name="T24" fmla="*/ 1281 w 2882"/>
              <a:gd name="T25" fmla="*/ 1404 h 1404"/>
              <a:gd name="T26" fmla="*/ 1067 w 2882"/>
              <a:gd name="T27" fmla="*/ 1404 h 1404"/>
              <a:gd name="T28" fmla="*/ 1067 w 2882"/>
              <a:gd name="T29" fmla="*/ 1264 h 1404"/>
              <a:gd name="T30" fmla="*/ 1601 w 2882"/>
              <a:gd name="T31" fmla="*/ 1264 h 1404"/>
              <a:gd name="T32" fmla="*/ 1815 w 2882"/>
              <a:gd name="T33" fmla="*/ 1264 h 1404"/>
              <a:gd name="T34" fmla="*/ 1815 w 2882"/>
              <a:gd name="T35" fmla="*/ 1404 h 1404"/>
              <a:gd name="T36" fmla="*/ 1601 w 2882"/>
              <a:gd name="T37" fmla="*/ 1404 h 1404"/>
              <a:gd name="T38" fmla="*/ 1601 w 2882"/>
              <a:gd name="T39" fmla="*/ 1264 h 1404"/>
              <a:gd name="T40" fmla="*/ 2135 w 2882"/>
              <a:gd name="T41" fmla="*/ 843 h 1404"/>
              <a:gd name="T42" fmla="*/ 2348 w 2882"/>
              <a:gd name="T43" fmla="*/ 843 h 1404"/>
              <a:gd name="T44" fmla="*/ 2348 w 2882"/>
              <a:gd name="T45" fmla="*/ 1404 h 1404"/>
              <a:gd name="T46" fmla="*/ 2135 w 2882"/>
              <a:gd name="T47" fmla="*/ 1404 h 1404"/>
              <a:gd name="T48" fmla="*/ 2135 w 2882"/>
              <a:gd name="T49" fmla="*/ 843 h 1404"/>
              <a:gd name="T50" fmla="*/ 2670 w 2882"/>
              <a:gd name="T51" fmla="*/ 0 h 1404"/>
              <a:gd name="T52" fmla="*/ 2882 w 2882"/>
              <a:gd name="T53" fmla="*/ 0 h 1404"/>
              <a:gd name="T54" fmla="*/ 2882 w 2882"/>
              <a:gd name="T55" fmla="*/ 1404 h 1404"/>
              <a:gd name="T56" fmla="*/ 2670 w 2882"/>
              <a:gd name="T57" fmla="*/ 1404 h 1404"/>
              <a:gd name="T58" fmla="*/ 2670 w 2882"/>
              <a:gd name="T59" fmla="*/ 0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2" h="1404">
                <a:moveTo>
                  <a:pt x="0" y="1386"/>
                </a:moveTo>
                <a:lnTo>
                  <a:pt x="212" y="1386"/>
                </a:lnTo>
                <a:lnTo>
                  <a:pt x="212" y="1404"/>
                </a:lnTo>
                <a:lnTo>
                  <a:pt x="0" y="1404"/>
                </a:lnTo>
                <a:lnTo>
                  <a:pt x="0" y="1386"/>
                </a:lnTo>
                <a:close/>
                <a:moveTo>
                  <a:pt x="534" y="1333"/>
                </a:moveTo>
                <a:lnTo>
                  <a:pt x="747" y="1333"/>
                </a:lnTo>
                <a:lnTo>
                  <a:pt x="747" y="1404"/>
                </a:lnTo>
                <a:lnTo>
                  <a:pt x="534" y="1404"/>
                </a:lnTo>
                <a:lnTo>
                  <a:pt x="534" y="1333"/>
                </a:lnTo>
                <a:close/>
                <a:moveTo>
                  <a:pt x="1067" y="1264"/>
                </a:moveTo>
                <a:lnTo>
                  <a:pt x="1281" y="1264"/>
                </a:lnTo>
                <a:lnTo>
                  <a:pt x="1281" y="1404"/>
                </a:lnTo>
                <a:lnTo>
                  <a:pt x="1067" y="1404"/>
                </a:lnTo>
                <a:lnTo>
                  <a:pt x="1067" y="1264"/>
                </a:lnTo>
                <a:close/>
                <a:moveTo>
                  <a:pt x="1601" y="1264"/>
                </a:moveTo>
                <a:lnTo>
                  <a:pt x="1815" y="1264"/>
                </a:lnTo>
                <a:lnTo>
                  <a:pt x="1815" y="1404"/>
                </a:lnTo>
                <a:lnTo>
                  <a:pt x="1601" y="1404"/>
                </a:lnTo>
                <a:lnTo>
                  <a:pt x="1601" y="1264"/>
                </a:lnTo>
                <a:close/>
                <a:moveTo>
                  <a:pt x="2135" y="843"/>
                </a:moveTo>
                <a:lnTo>
                  <a:pt x="2348" y="843"/>
                </a:lnTo>
                <a:lnTo>
                  <a:pt x="2348" y="1404"/>
                </a:lnTo>
                <a:lnTo>
                  <a:pt x="2135" y="1404"/>
                </a:lnTo>
                <a:lnTo>
                  <a:pt x="2135" y="843"/>
                </a:lnTo>
                <a:close/>
                <a:moveTo>
                  <a:pt x="2670" y="0"/>
                </a:moveTo>
                <a:lnTo>
                  <a:pt x="2882" y="0"/>
                </a:lnTo>
                <a:lnTo>
                  <a:pt x="2882" y="1404"/>
                </a:lnTo>
                <a:lnTo>
                  <a:pt x="2670" y="1404"/>
                </a:lnTo>
                <a:lnTo>
                  <a:pt x="2670" y="0"/>
                </a:lnTo>
                <a:close/>
              </a:path>
            </a:pathLst>
          </a:custGeom>
          <a:gradFill>
            <a:gsLst>
              <a:gs pos="0">
                <a:schemeClr val="tx1"/>
              </a:gs>
              <a:gs pos="50000">
                <a:schemeClr val="bg2"/>
              </a:gs>
              <a:gs pos="100000">
                <a:schemeClr val="bg2"/>
              </a:gs>
            </a:gsLst>
            <a:lin ang="5400000" scaled="0"/>
          </a:gradFill>
          <a:ln>
            <a:noFill/>
          </a:ln>
          <a:scene3d>
            <a:camera prst="orthographicFront"/>
            <a:lightRig rig="threePt" dir="t"/>
          </a:scene3d>
          <a:sp3d>
            <a:bevelT w="50800"/>
          </a:sp3d>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 name="Title 1"/>
          <p:cNvSpPr txBox="1">
            <a:spLocks/>
          </p:cNvSpPr>
          <p:nvPr/>
        </p:nvSpPr>
        <p:spPr>
          <a:xfrm>
            <a:off x="507868" y="730443"/>
            <a:ext cx="11173090" cy="609600"/>
          </a:xfrm>
          <a:prstGeom prst="rect">
            <a:avLst/>
          </a:prstGeom>
        </p:spPr>
        <p:txBody>
          <a:bodyPr/>
          <a:lstStyle/>
          <a:p>
            <a:pPr algn="ctr">
              <a:spcBef>
                <a:spcPct val="0"/>
              </a:spcBef>
              <a:defRPr/>
            </a:pPr>
            <a:endParaRPr lang="en-US" sz="2400" dirty="0" smtClean="0">
              <a:solidFill>
                <a:srgbClr val="FFFFFF"/>
              </a:solidFill>
            </a:endParaRPr>
          </a:p>
        </p:txBody>
      </p:sp>
      <p:sp>
        <p:nvSpPr>
          <p:cNvPr id="10" name="Title 1"/>
          <p:cNvSpPr txBox="1">
            <a:spLocks/>
          </p:cNvSpPr>
          <p:nvPr/>
        </p:nvSpPr>
        <p:spPr>
          <a:xfrm>
            <a:off x="1826208" y="1834661"/>
            <a:ext cx="11173090" cy="664797"/>
          </a:xfrm>
          <a:prstGeom prst="rect">
            <a:avLst/>
          </a:prstGeom>
        </p:spPr>
        <p:txBody>
          <a:bodyPr/>
          <a:lstStyle/>
          <a:p>
            <a:pPr defTabSz="914363">
              <a:lnSpc>
                <a:spcPct val="90000"/>
              </a:lnSpc>
              <a:spcBef>
                <a:spcPct val="0"/>
              </a:spcBef>
              <a:defRPr/>
            </a:pPr>
            <a:endParaRPr lang="en-US" sz="4800" spc="-150" dirty="0" smtClean="0">
              <a:ln w="3175">
                <a:noFill/>
              </a:ln>
              <a:gradFill flip="none" rotWithShape="1">
                <a:gsLst>
                  <a:gs pos="42000">
                    <a:srgbClr val="FFFFFF"/>
                  </a:gs>
                  <a:gs pos="80000">
                    <a:srgbClr val="9F9F9F"/>
                  </a:gs>
                </a:gsLst>
                <a:lin ang="5400000" scaled="0"/>
                <a:tileRect/>
              </a:gradFill>
              <a:effectLst>
                <a:outerShdw blurRad="50800" dist="38100" dir="2700000" algn="tl" rotWithShape="0">
                  <a:prstClr val="black">
                    <a:alpha val="40000"/>
                  </a:prstClr>
                </a:outerShdw>
              </a:effectLst>
              <a:cs typeface="Arial" charset="0"/>
            </a:endParaRPr>
          </a:p>
        </p:txBody>
      </p:sp>
      <p:sp>
        <p:nvSpPr>
          <p:cNvPr id="12" name="Title 11"/>
          <p:cNvSpPr>
            <a:spLocks noGrp="1"/>
          </p:cNvSpPr>
          <p:nvPr>
            <p:ph type="title"/>
          </p:nvPr>
        </p:nvSpPr>
        <p:spPr>
          <a:xfrm>
            <a:off x="515937" y="228600"/>
            <a:ext cx="11165020" cy="609398"/>
          </a:xfrm>
        </p:spPr>
        <p:txBody>
          <a:bodyPr/>
          <a:lstStyle/>
          <a:p>
            <a:r>
              <a:rPr lang="en-US" sz="4400" dirty="0" smtClean="0"/>
              <a:t>Native Scalability: History in the making</a:t>
            </a:r>
            <a:endParaRPr lang="en-US" sz="4400" dirty="0">
              <a:solidFill>
                <a:schemeClr val="tx2"/>
              </a:solidFill>
            </a:endParaRPr>
          </a:p>
        </p:txBody>
      </p:sp>
      <p:sp>
        <p:nvSpPr>
          <p:cNvPr id="3" name="TextBox 2"/>
          <p:cNvSpPr txBox="1"/>
          <p:nvPr/>
        </p:nvSpPr>
        <p:spPr>
          <a:xfrm>
            <a:off x="406294" y="1077724"/>
            <a:ext cx="11477810" cy="523220"/>
          </a:xfrm>
          <a:prstGeom prst="rect">
            <a:avLst/>
          </a:prstGeom>
          <a:noFill/>
        </p:spPr>
        <p:txBody>
          <a:bodyPr wrap="square" rtlCol="0">
            <a:spAutoFit/>
          </a:bodyPr>
          <a:lstStyle/>
          <a:p>
            <a:r>
              <a:rPr lang="en-US" sz="2800" dirty="0" smtClean="0">
                <a:solidFill>
                  <a:srgbClr val="FFFFFF"/>
                </a:solidFill>
              </a:rPr>
              <a:t>Windows Server 8 supports up to </a:t>
            </a:r>
            <a:r>
              <a:rPr lang="en-US" sz="2800" b="1" dirty="0" smtClean="0">
                <a:solidFill>
                  <a:srgbClr val="FFFFFF"/>
                </a:solidFill>
              </a:rPr>
              <a:t>640 logical processors (LPs)</a:t>
            </a:r>
            <a:r>
              <a:rPr lang="en-US" sz="2800" dirty="0" smtClean="0">
                <a:solidFill>
                  <a:srgbClr val="FFFFFF"/>
                </a:solidFill>
              </a:rPr>
              <a:t>  </a:t>
            </a:r>
            <a:endParaRPr lang="en-US" sz="2800" dirty="0">
              <a:solidFill>
                <a:srgbClr val="FFFFFF"/>
              </a:solidFill>
            </a:endParaRPr>
          </a:p>
        </p:txBody>
      </p:sp>
      <p:sp>
        <p:nvSpPr>
          <p:cNvPr id="1064" name="TextBox 1063"/>
          <p:cNvSpPr txBox="1"/>
          <p:nvPr/>
        </p:nvSpPr>
        <p:spPr>
          <a:xfrm>
            <a:off x="992247" y="3501546"/>
            <a:ext cx="461665" cy="931636"/>
          </a:xfrm>
          <a:prstGeom prst="rect">
            <a:avLst/>
          </a:prstGeom>
          <a:noFill/>
        </p:spPr>
        <p:txBody>
          <a:bodyPr vert="vert270" wrap="square" rtlCol="0">
            <a:spAutoFit/>
          </a:bodyPr>
          <a:lstStyle/>
          <a:p>
            <a:r>
              <a:rPr lang="en-US" dirty="0" smtClean="0"/>
              <a:t>LP count</a:t>
            </a:r>
            <a:endParaRPr lang="en-US" dirty="0"/>
          </a:p>
        </p:txBody>
      </p:sp>
      <p:sp>
        <p:nvSpPr>
          <p:cNvPr id="74" name="TextBox 73"/>
          <p:cNvSpPr txBox="1"/>
          <p:nvPr/>
        </p:nvSpPr>
        <p:spPr>
          <a:xfrm>
            <a:off x="9991085" y="3615250"/>
            <a:ext cx="461665" cy="1454286"/>
          </a:xfrm>
          <a:prstGeom prst="rect">
            <a:avLst/>
          </a:prstGeom>
          <a:noFill/>
        </p:spPr>
        <p:txBody>
          <a:bodyPr vert="vert" wrap="square" rtlCol="0">
            <a:spAutoFit/>
          </a:bodyPr>
          <a:lstStyle/>
          <a:p>
            <a:r>
              <a:rPr lang="en-US" dirty="0" smtClean="0"/>
              <a:t>Memory (MB)</a:t>
            </a:r>
            <a:endParaRPr lang="en-US" dirty="0"/>
          </a:p>
        </p:txBody>
      </p:sp>
      <p:sp>
        <p:nvSpPr>
          <p:cNvPr id="9" name="Oval 8"/>
          <p:cNvSpPr/>
          <p:nvPr/>
        </p:nvSpPr>
        <p:spPr bwMode="auto">
          <a:xfrm>
            <a:off x="8254309" y="2745503"/>
            <a:ext cx="927791" cy="604473"/>
          </a:xfrm>
          <a:prstGeom prst="ellipse">
            <a:avLst/>
          </a:prstGeom>
          <a:noFill/>
          <a:ln w="3492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2970852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t-IT" dirty="0"/>
              <a:t>Native Scalability on &gt;256LP</a:t>
            </a:r>
            <a:endParaRPr lang="en-US" dirty="0"/>
          </a:p>
        </p:txBody>
      </p:sp>
      <p:sp>
        <p:nvSpPr>
          <p:cNvPr id="4" name="Text Placeholder 3"/>
          <p:cNvSpPr>
            <a:spLocks noGrp="1"/>
          </p:cNvSpPr>
          <p:nvPr>
            <p:ph type="body" sz="quarter" idx="10"/>
          </p:nvPr>
        </p:nvSpPr>
        <p:spPr/>
        <p:txBody>
          <a:bodyPr/>
          <a:lstStyle/>
          <a:p>
            <a:r>
              <a:rPr spc="0" dirty="0" smtClean="0"/>
              <a:t>v</a:t>
            </a:r>
            <a:r>
              <a:rPr dirty="0" smtClean="0"/>
              <a:t>id</a:t>
            </a:r>
            <a:r>
              <a:rPr spc="0" dirty="0" smtClean="0"/>
              <a:t>e</a:t>
            </a:r>
            <a:r>
              <a:rPr dirty="0" smtClean="0"/>
              <a:t>o</a:t>
            </a:r>
            <a:endParaRPr lang="en-US" dirty="0"/>
          </a:p>
        </p:txBody>
      </p:sp>
    </p:spTree>
    <p:extLst>
      <p:ext uri="{BB962C8B-B14F-4D97-AF65-F5344CB8AC3E}">
        <p14:creationId xmlns:p14="http://schemas.microsoft.com/office/powerpoint/2010/main" val="4189216750"/>
      </p:ext>
    </p:extLst>
  </p:cSld>
  <p:clrMapOvr>
    <a:masterClrMapping/>
  </p:clrMapOvr>
  <p:transition>
    <p:strips dir="ld"/>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5|.5"/>
</p:tagLst>
</file>

<file path=ppt/tags/tag2.xml><?xml version="1.0" encoding="utf-8"?>
<p:tagLst xmlns:a="http://schemas.openxmlformats.org/drawingml/2006/main" xmlns:r="http://schemas.openxmlformats.org/officeDocument/2006/relationships" xmlns:p="http://schemas.openxmlformats.org/presentationml/2006/main">
  <p:tag name="TIMING" val="|0|.5|.5|.5"/>
</p:tagLst>
</file>

<file path=ppt/tags/tag3.xml><?xml version="1.0" encoding="utf-8"?>
<p:tagLst xmlns:a="http://schemas.openxmlformats.org/drawingml/2006/main" xmlns:r="http://schemas.openxmlformats.org/officeDocument/2006/relationships" xmlns:p="http://schemas.openxmlformats.org/presentationml/2006/main">
  <p:tag name="TIMING" val="|0|.5|.5|.5"/>
</p:tagLst>
</file>

<file path=ppt/tags/tag4.xml><?xml version="1.0" encoding="utf-8"?>
<p:tagLst xmlns:a="http://schemas.openxmlformats.org/drawingml/2006/main" xmlns:r="http://schemas.openxmlformats.org/officeDocument/2006/relationships" xmlns:p="http://schemas.openxmlformats.org/presentationml/2006/main">
  <p:tag name="TIMING" val="|0|.5|.5|.5"/>
</p:tagLst>
</file>

<file path=ppt/tags/tag5.xml><?xml version="1.0" encoding="utf-8"?>
<p:tagLst xmlns:a="http://schemas.openxmlformats.org/drawingml/2006/main" xmlns:r="http://schemas.openxmlformats.org/officeDocument/2006/relationships" xmlns:p="http://schemas.openxmlformats.org/presentationml/2006/main">
  <p:tag name="TIMING" val="|0|.5|.5|.5"/>
</p:tagLst>
</file>

<file path=ppt/tags/tag6.xml><?xml version="1.0" encoding="utf-8"?>
<p:tagLst xmlns:a="http://schemas.openxmlformats.org/drawingml/2006/main" xmlns:r="http://schemas.openxmlformats.org/officeDocument/2006/relationships" xmlns:p="http://schemas.openxmlformats.org/presentationml/2006/main">
  <p:tag name="TIMING" val="|0|.5|.5|.5"/>
</p:tagLst>
</file>

<file path=ppt/tags/tag7.xml><?xml version="1.0" encoding="utf-8"?>
<p:tagLst xmlns:a="http://schemas.openxmlformats.org/drawingml/2006/main" xmlns:r="http://schemas.openxmlformats.org/officeDocument/2006/relationships" xmlns:p="http://schemas.openxmlformats.org/presentationml/2006/main">
  <p:tag name="TIMING" val="|0|.5|.5|.5"/>
</p:tagLst>
</file>

<file path=ppt/tags/tag8.xml><?xml version="1.0" encoding="utf-8"?>
<p:tagLst xmlns:a="http://schemas.openxmlformats.org/drawingml/2006/main" xmlns:r="http://schemas.openxmlformats.org/officeDocument/2006/relationships" xmlns:p="http://schemas.openxmlformats.org/presentationml/2006/main">
  <p:tag name="TIMING" val="|0|.5|.5|.5"/>
</p:tagLst>
</file>

<file path=ppt/tags/tag9.xml><?xml version="1.0" encoding="utf-8"?>
<p:tagLst xmlns:a="http://schemas.openxmlformats.org/drawingml/2006/main" xmlns:r="http://schemas.openxmlformats.org/officeDocument/2006/relationships" xmlns:p="http://schemas.openxmlformats.org/presentationml/2006/main">
  <p:tag name="TIMING" val="|0|.5|.5|.5"/>
</p:tagLst>
</file>

<file path=ppt/theme/theme1.xml><?xml version="1.0" encoding="utf-8"?>
<a:theme xmlns:a="http://schemas.openxmlformats.org/drawingml/2006/main" name="BUILD_Breakout_Template _ SAMPLE for Scott 7.28">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White with Consolas font for code slides">
  <a:themeElements>
    <a:clrScheme name="Custom 3">
      <a:dk1>
        <a:srgbClr val="232323"/>
      </a:dk1>
      <a:lt1>
        <a:srgbClr val="FFFFFF"/>
      </a:lt1>
      <a:dk2>
        <a:srgbClr val="585858"/>
      </a:dk2>
      <a:lt2>
        <a:srgbClr val="FFFFFF"/>
      </a:lt2>
      <a:accent1>
        <a:srgbClr val="65BC46"/>
      </a:accent1>
      <a:accent2>
        <a:srgbClr val="457EC1"/>
      </a:accent2>
      <a:accent3>
        <a:srgbClr val="EF4423"/>
      </a:accent3>
      <a:accent4>
        <a:srgbClr val="585858"/>
      </a:accent4>
      <a:accent5>
        <a:srgbClr val="B0D685"/>
      </a:accent5>
      <a:accent6>
        <a:srgbClr val="FFFFFF"/>
      </a:accent6>
      <a:hlink>
        <a:srgbClr val="F0ED7B"/>
      </a:hlink>
      <a:folHlink>
        <a:srgbClr val="F3EB4F"/>
      </a:folHlink>
    </a:clrScheme>
    <a:fontScheme name="Segoe">
      <a:majorFont>
        <a:latin typeface="Segoe"/>
        <a:ea typeface=""/>
        <a:cs typeface=""/>
      </a:majorFont>
      <a:minorFont>
        <a:latin typeface="Segoe"/>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1_BUILD_Breakout_Template _ SAMPLE for Scott 7.28">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2_BUILD_Breakout_Template _ SAMPLE for Scott 7.28">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5.xml><?xml version="1.0" encoding="utf-8"?>
<a:theme xmlns:a="http://schemas.openxmlformats.org/drawingml/2006/main" name="1_White with Consolas font for code slides">
  <a:themeElements>
    <a:clrScheme name="Custom 3">
      <a:dk1>
        <a:srgbClr val="232323"/>
      </a:dk1>
      <a:lt1>
        <a:srgbClr val="FFFFFF"/>
      </a:lt1>
      <a:dk2>
        <a:srgbClr val="585858"/>
      </a:dk2>
      <a:lt2>
        <a:srgbClr val="FFFFFF"/>
      </a:lt2>
      <a:accent1>
        <a:srgbClr val="65BC46"/>
      </a:accent1>
      <a:accent2>
        <a:srgbClr val="457EC1"/>
      </a:accent2>
      <a:accent3>
        <a:srgbClr val="EF4423"/>
      </a:accent3>
      <a:accent4>
        <a:srgbClr val="585858"/>
      </a:accent4>
      <a:accent5>
        <a:srgbClr val="B0D685"/>
      </a:accent5>
      <a:accent6>
        <a:srgbClr val="FFFFFF"/>
      </a:accent6>
      <a:hlink>
        <a:srgbClr val="F0ED7B"/>
      </a:hlink>
      <a:folHlink>
        <a:srgbClr val="F3EB4F"/>
      </a:folHlink>
    </a:clrScheme>
    <a:fontScheme name="Segoe">
      <a:majorFont>
        <a:latin typeface="Segoe"/>
        <a:ea typeface=""/>
        <a:cs typeface=""/>
      </a:majorFont>
      <a:minorFont>
        <a:latin typeface="Segoe"/>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6.xml><?xml version="1.0" encoding="utf-8"?>
<a:theme xmlns:a="http://schemas.openxmlformats.org/drawingml/2006/main" name="&lt;5-30000_BUILD_16x9&gt;">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7.xml><?xml version="1.0" encoding="utf-8"?>
<a:theme xmlns:a="http://schemas.openxmlformats.org/drawingml/2006/main" name="1_16x9_New_Win_PPT_Template_4_compressed">
  <a:themeElements>
    <a:clrScheme name="New Windows Template 2">
      <a:dk1>
        <a:srgbClr val="292929"/>
      </a:dk1>
      <a:lt1>
        <a:srgbClr val="FFFFFF"/>
      </a:lt1>
      <a:dk2>
        <a:srgbClr val="072B60"/>
      </a:dk2>
      <a:lt2>
        <a:srgbClr val="EEECE1"/>
      </a:lt2>
      <a:accent1>
        <a:srgbClr val="557EB9"/>
      </a:accent1>
      <a:accent2>
        <a:srgbClr val="FFC211"/>
      </a:accent2>
      <a:accent3>
        <a:srgbClr val="6BBD46"/>
      </a:accent3>
      <a:accent4>
        <a:srgbClr val="FE5815"/>
      </a:accent4>
      <a:accent5>
        <a:srgbClr val="EB7C00"/>
      </a:accent5>
      <a:accent6>
        <a:srgbClr val="00DCFF"/>
      </a:accent6>
      <a:hlink>
        <a:srgbClr val="00B9F2"/>
      </a:hlink>
      <a:folHlink>
        <a:srgbClr val="008AB5"/>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a:defRPr sz="22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381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solidFill>
              <a:schemeClr val="tx1">
                <a:lumMod val="75000"/>
                <a:lumOff val="25000"/>
                <a:alpha val="99000"/>
              </a:schemeClr>
            </a:solidFill>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echEd IT Pro - blue">
    <a:dk1>
      <a:srgbClr val="000000"/>
    </a:dk1>
    <a:lt1>
      <a:srgbClr val="FFFFFF"/>
    </a:lt1>
    <a:dk2>
      <a:srgbClr val="5F5F5F"/>
    </a:dk2>
    <a:lt2>
      <a:srgbClr val="4A93E4"/>
    </a:lt2>
    <a:accent1>
      <a:srgbClr val="FFC000"/>
    </a:accent1>
    <a:accent2>
      <a:srgbClr val="2DB557"/>
    </a:accent2>
    <a:accent3>
      <a:srgbClr val="DF8045"/>
    </a:accent3>
    <a:accent4>
      <a:srgbClr val="2A86DA"/>
    </a:accent4>
    <a:accent5>
      <a:srgbClr val="FF9929"/>
    </a:accent5>
    <a:accent6>
      <a:srgbClr val="808080"/>
    </a:accent6>
    <a:hlink>
      <a:srgbClr val="79AFEB"/>
    </a:hlink>
    <a:folHlink>
      <a:srgbClr val="F0ED7B"/>
    </a:folHlink>
  </a:clrScheme>
  <a:fontScheme name="Custom 2">
    <a:majorFont>
      <a:latin typeface="Calibri"/>
      <a:ea typeface=""/>
      <a:cs typeface=""/>
    </a:majorFont>
    <a:minorFont>
      <a:latin typeface="Calibri"/>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TechEd IT Pro - blue">
    <a:dk1>
      <a:srgbClr val="000000"/>
    </a:dk1>
    <a:lt1>
      <a:srgbClr val="FFFFFF"/>
    </a:lt1>
    <a:dk2>
      <a:srgbClr val="5F5F5F"/>
    </a:dk2>
    <a:lt2>
      <a:srgbClr val="4A93E4"/>
    </a:lt2>
    <a:accent1>
      <a:srgbClr val="FFC000"/>
    </a:accent1>
    <a:accent2>
      <a:srgbClr val="2DB557"/>
    </a:accent2>
    <a:accent3>
      <a:srgbClr val="DF8045"/>
    </a:accent3>
    <a:accent4>
      <a:srgbClr val="2A86DA"/>
    </a:accent4>
    <a:accent5>
      <a:srgbClr val="FF9929"/>
    </a:accent5>
    <a:accent6>
      <a:srgbClr val="808080"/>
    </a:accent6>
    <a:hlink>
      <a:srgbClr val="79AFEB"/>
    </a:hlink>
    <a:folHlink>
      <a:srgbClr val="F0ED7B"/>
    </a:folHlink>
  </a:clrScheme>
  <a:fontScheme name="Custom 2">
    <a:majorFont>
      <a:latin typeface="Calibri"/>
      <a:ea typeface=""/>
      <a:cs typeface=""/>
    </a:majorFont>
    <a:minorFont>
      <a:latin typeface="Calibri"/>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9A772780AAE043B02F447FDD204C6F" ma:contentTypeVersion="0" ma:contentTypeDescription="Create a new document." ma:contentTypeScope="" ma:versionID="8521d547e6875f8e9efeb25124febd4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F772E52E-2A4A-4E27-9100-A41326B0D521}"/>
</file>

<file path=customXml/itemProps2.xml><?xml version="1.0" encoding="utf-8"?>
<ds:datastoreItem xmlns:ds="http://schemas.openxmlformats.org/officeDocument/2006/customXml" ds:itemID="{A294CDAF-C7D3-486F-8C29-955B4C22870C}"/>
</file>

<file path=customXml/itemProps3.xml><?xml version="1.0" encoding="utf-8"?>
<ds:datastoreItem xmlns:ds="http://schemas.openxmlformats.org/officeDocument/2006/customXml" ds:itemID="{867F8FA3-881E-48D5-8F7F-2E5A656B69CA}"/>
</file>

<file path=docProps/app.xml><?xml version="1.0" encoding="utf-8"?>
<Properties xmlns="http://schemas.openxmlformats.org/officeDocument/2006/extended-properties" xmlns:vt="http://schemas.openxmlformats.org/officeDocument/2006/docPropsVTypes">
  <Template>BUILD_Breakout_Template _ SAMPLE for Scott 7.28</Template>
  <TotalTime>4316</TotalTime>
  <Words>2535</Words>
  <Application>Microsoft Office PowerPoint</Application>
  <PresentationFormat>Custom</PresentationFormat>
  <Paragraphs>484</Paragraphs>
  <Slides>40</Slides>
  <Notes>29</Notes>
  <HiddenSlides>1</HiddenSlides>
  <MMClips>1</MMClips>
  <ScaleCrop>false</ScaleCrop>
  <HeadingPairs>
    <vt:vector size="4" baseType="variant">
      <vt:variant>
        <vt:lpstr>Theme</vt:lpstr>
      </vt:variant>
      <vt:variant>
        <vt:i4>7</vt:i4>
      </vt:variant>
      <vt:variant>
        <vt:lpstr>Slide Titles</vt:lpstr>
      </vt:variant>
      <vt:variant>
        <vt:i4>40</vt:i4>
      </vt:variant>
    </vt:vector>
  </HeadingPairs>
  <TitlesOfParts>
    <vt:vector size="47" baseType="lpstr">
      <vt:lpstr>BUILD_Breakout_Template _ SAMPLE for Scott 7.28</vt:lpstr>
      <vt:lpstr>White with Consolas font for code slides</vt:lpstr>
      <vt:lpstr>1_BUILD_Breakout_Template _ SAMPLE for Scott 7.28</vt:lpstr>
      <vt:lpstr>2_BUILD_Breakout_Template _ SAMPLE for Scott 7.28</vt:lpstr>
      <vt:lpstr>1_White with Consolas font for code slides</vt:lpstr>
      <vt:lpstr>&lt;5-30000_BUILD_16x9&gt;</vt:lpstr>
      <vt:lpstr>1_16x9_New_Win_PPT_Template_4_compressed</vt:lpstr>
      <vt:lpstr>Windows Server performance improvements and optimizations</vt:lpstr>
      <vt:lpstr>Agenda</vt:lpstr>
      <vt:lpstr>Windows Server 8 …</vt:lpstr>
      <vt:lpstr>PowerPoint Presentation</vt:lpstr>
      <vt:lpstr>PowerPoint Presentation</vt:lpstr>
      <vt:lpstr>PowerPoint Presentation</vt:lpstr>
      <vt:lpstr>Performance Features</vt:lpstr>
      <vt:lpstr>Native Scalability: History in the making</vt:lpstr>
      <vt:lpstr>Native Scalability on &gt;256LP</vt:lpstr>
      <vt:lpstr>PowerPoint Presentation</vt:lpstr>
      <vt:lpstr>Native Scalability: What you need to know</vt:lpstr>
      <vt:lpstr>Driver Scalability: Best Practices</vt:lpstr>
      <vt:lpstr>Application Scalability: Best Practices</vt:lpstr>
      <vt:lpstr>Programming for &gt;64 Logical Processors</vt:lpstr>
      <vt:lpstr>Performance Features</vt:lpstr>
      <vt:lpstr>Virtualization: Scalability</vt:lpstr>
      <vt:lpstr>Scalability for 32VPs in a VM</vt:lpstr>
      <vt:lpstr>PowerPoint Presentation</vt:lpstr>
      <vt:lpstr>Guest Scaling: Virtual NUMA</vt:lpstr>
      <vt:lpstr>Host Scaling: Dynamic Virtual Machine Queues</vt:lpstr>
      <vt:lpstr>Performance Features</vt:lpstr>
      <vt:lpstr>Networking: Low Latency Programming</vt:lpstr>
      <vt:lpstr>Networking: Receive Side Scaling (RSS)</vt:lpstr>
      <vt:lpstr>Networking: More Improvements</vt:lpstr>
      <vt:lpstr>Performance Features</vt:lpstr>
      <vt:lpstr>File Server Optimizations</vt:lpstr>
      <vt:lpstr>PowerPoint Presentation</vt:lpstr>
      <vt:lpstr>Hyper-V Host Scaling</vt:lpstr>
      <vt:lpstr>Hyper-V Guest Scaling</vt:lpstr>
      <vt:lpstr>Registered IO and UDP Throughput</vt:lpstr>
      <vt:lpstr>Web Scalability Improvements</vt:lpstr>
      <vt:lpstr>File Server Scalability</vt:lpstr>
      <vt:lpstr>Storage I/O Performance </vt:lpstr>
      <vt:lpstr>New Performance Features</vt:lpstr>
      <vt:lpstr>Resources</vt:lpstr>
      <vt:lpstr>Related Sessions</vt:lpstr>
      <vt:lpstr>Delivering outstanding results on commodity servers for common scenarios  Providing applications and drivers with the information they need to scale well on the latest hardware   Designed to meet the most demanding virtualization requirements</vt:lpstr>
      <vt:lpstr>PowerPoint Presentation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SAC-417T: Windows Server performance improvements and optimizations</dc:title>
  <dc:subject>BUILD</dc:subject>
  <dc:creator>Ahmed Talat</dc:creator>
  <cp:keywords>Developers, IT Pros, TDMs, Technical Decision Makers, PDC, Build, Developer Conference, ISVs, Programmers, Partners</cp:keywords>
  <dc:description>Template: Sam Moore, Silver Fox Productions, Inc.
Formatting: Dana Kim-Wincapaw, Silver Fox Productions, Inc.
Event Date: September 13th–16th
Event Location: Anaheim, CA
Audience Type: External Developers, Programmers</dc:description>
  <cp:lastModifiedBy>Shows</cp:lastModifiedBy>
  <cp:revision>169</cp:revision>
  <cp:lastPrinted>2010-05-11T05:02:34Z</cp:lastPrinted>
  <dcterms:created xsi:type="dcterms:W3CDTF">2011-08-03T21:25:07Z</dcterms:created>
  <dcterms:modified xsi:type="dcterms:W3CDTF">2011-09-15T01:04:30Z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0x0101005A9A772780AAE043B02F447FDD204C6F</vt:lpwstr>
  </property>
  <property fmtid="{D5CDD505-2E9C-101B-9397-08002B2CF9AE}" pid="3" name="Product">
    <vt:lpwstr>28;#Windows|d15bdf11-7aa9-4bf1-b584-c45e6bd87557</vt:lpwstr>
  </property>
  <property fmtid="{D5CDD505-2E9C-101B-9397-08002B2CF9AE}" pid="4" name="Event Venue">
    <vt:lpwstr>210;#Anaheim CC Anaheim, CA|c525dbc1-fb46-4f9d-a196-ce33b4962b5a</vt:lpwstr>
  </property>
  <property fmtid="{D5CDD505-2E9C-101B-9397-08002B2CF9AE}" pid="5" name="Event Location">
    <vt:lpwstr>209;#Anaheim, CA|67ffa72a-1f39-45c3-9bb1-f96b5f9c92e3</vt:lpwstr>
  </property>
  <property fmtid="{D5CDD505-2E9C-101B-9397-08002B2CF9AE}" pid="6" name="Event1">
    <vt:lpwstr>211;#BUILD|daffb02e-8105-4a1d-9c8d-6ffd36a19d83</vt:lpwstr>
  </property>
  <property fmtid="{D5CDD505-2E9C-101B-9397-08002B2CF9AE}" pid="7" name="Audience">
    <vt:lpwstr>34;#Developers|389e14a2-def5-4335-8627-c0368c2934a2;#96;#Other|1d63dafe-c6b5-450d-9d7f-2a5af3513850</vt:lpwstr>
  </property>
  <property fmtid="{D5CDD505-2E9C-101B-9397-08002B2CF9AE}" pid="8" name="MS Speaker">
    <vt:lpwstr/>
  </property>
  <property fmtid="{D5CDD505-2E9C-101B-9397-08002B2CF9AE}" pid="9" name="CampaignTaxHTField0">
    <vt:lpwstr/>
  </property>
  <property fmtid="{D5CDD505-2E9C-101B-9397-08002B2CF9AE}" pid="10" name="Event Start Date">
    <vt:lpwstr>2011-09-13T07:00:00+00:00</vt:lpwstr>
  </property>
  <property fmtid="{D5CDD505-2E9C-101B-9397-08002B2CF9AE}" pid="11" name="Event LocationTaxHTField0">
    <vt:lpwstr>Anaheim, CA67ffa72a-1f39-45c3-9bb1-f96b5f9c92e3</vt:lpwstr>
  </property>
  <property fmtid="{D5CDD505-2E9C-101B-9397-08002B2CF9AE}" pid="12" name="Event1TaxHTField0">
    <vt:lpwstr>BUILDdaffb02e-8105-4a1d-9c8d-6ffd36a19d83</vt:lpwstr>
  </property>
  <property fmtid="{D5CDD505-2E9C-101B-9397-08002B2CF9AE}" pid="13" name="MS Content Owner">
    <vt:lpwstr>Steven Sinofsky53</vt:lpwstr>
  </property>
  <property fmtid="{D5CDD505-2E9C-101B-9397-08002B2CF9AE}" pid="14" name="TaxCatchAll">
    <vt:lpwstr>962834211210209</vt:lpwstr>
  </property>
  <property fmtid="{D5CDD505-2E9C-101B-9397-08002B2CF9AE}" pid="15" name="TrackTaxHTField0">
    <vt:lpwstr/>
  </property>
  <property fmtid="{D5CDD505-2E9C-101B-9397-08002B2CF9AE}" pid="16" name="AudienceTaxHTField0">
    <vt:lpwstr>Developers389e14a2-def5-4335-8627-c0368c2934a2Other1d63dafe-c6b5-450d-9d7f-2a5af3513850</vt:lpwstr>
  </property>
  <property fmtid="{D5CDD505-2E9C-101B-9397-08002B2CF9AE}" pid="17" name="Event End Date">
    <vt:lpwstr>2011-09-16T07:00:00+00:00</vt:lpwstr>
  </property>
  <property fmtid="{D5CDD505-2E9C-101B-9397-08002B2CF9AE}" pid="18" name="ProductTaxHTField0">
    <vt:lpwstr>Windowsd15bdf11-7aa9-4bf1-b584-c45e6bd87557</vt:lpwstr>
  </property>
  <property fmtid="{D5CDD505-2E9C-101B-9397-08002B2CF9AE}" pid="19" name="Event VenueTaxHTField0">
    <vt:lpwstr>Anaheim CC Anaheim, CAc525dbc1-fb46-4f9d-a196-ce33b4962b5a</vt:lpwstr>
  </property>
  <property fmtid="{D5CDD505-2E9C-101B-9397-08002B2CF9AE}" pid="20" name="Test Impact: Security">
    <vt:lpwstr>Not Evaluated</vt:lpwstr>
  </property>
  <property fmtid="{D5CDD505-2E9C-101B-9397-08002B2CF9AE}" pid="21" name="Test Impact: Compatibility">
    <vt:lpwstr>Not Evaluated</vt:lpwstr>
  </property>
  <property fmtid="{D5CDD505-2E9C-101B-9397-08002B2CF9AE}" pid="22" name="Test Impact: Deployment">
    <vt:lpwstr>Not Evaluated</vt:lpwstr>
  </property>
  <property fmtid="{D5CDD505-2E9C-101B-9397-08002B2CF9AE}" pid="23" name="Test Impact: Manageability">
    <vt:lpwstr>Not Evaluated</vt:lpwstr>
  </property>
  <property fmtid="{D5CDD505-2E9C-101B-9397-08002B2CF9AE}" pid="24" name="Test Impact: Serviceability">
    <vt:lpwstr>Not Evaluated</vt:lpwstr>
  </property>
  <property fmtid="{D5CDD505-2E9C-101B-9397-08002B2CF9AE}" pid="25" name="Test Impact: Dev Experience">
    <vt:lpwstr>Not Evaluated</vt:lpwstr>
  </property>
  <property fmtid="{D5CDD505-2E9C-101B-9397-08002B2CF9AE}" pid="26" name="Test Impact: World Readiness">
    <vt:lpwstr>Not Evaluated</vt:lpwstr>
  </property>
  <property fmtid="{D5CDD505-2E9C-101B-9397-08002B2CF9AE}" pid="27" name="Test Impact: Hardware Requirements">
    <vt:lpwstr>Not Evaluated</vt:lpwstr>
  </property>
  <property fmtid="{D5CDD505-2E9C-101B-9397-08002B2CF9AE}" pid="28" name="Test Impact: Perf">
    <vt:lpwstr>Not Evaluated</vt:lpwstr>
  </property>
  <property fmtid="{D5CDD505-2E9C-101B-9397-08002B2CF9AE}" pid="29" name="Test Impact: Reliability">
    <vt:lpwstr>Not Evaluated</vt:lpwstr>
  </property>
  <property fmtid="{D5CDD505-2E9C-101B-9397-08002B2CF9AE}" pid="30" name="Test Impact: Accessibility">
    <vt:lpwstr>Not Evaluated</vt:lpwstr>
  </property>
  <property fmtid="{D5CDD505-2E9C-101B-9397-08002B2CF9AE}" pid="31" name="Doc Type">
    <vt:lpwstr>Other</vt:lpwstr>
  </property>
  <property fmtid="{D5CDD505-2E9C-101B-9397-08002B2CF9AE}" pid="32" name="Doc Status">
    <vt:lpwstr>Full in review</vt:lpwstr>
  </property>
  <property fmtid="{D5CDD505-2E9C-101B-9397-08002B2CF9AE}" pid="33" name="Doc Owner">
    <vt:lpwstr/>
  </property>
</Properties>
</file>