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4"/>
  </p:notesMasterIdLst>
  <p:handoutMasterIdLst>
    <p:handoutMasterId r:id="rId55"/>
  </p:handoutMasterIdLst>
  <p:sldIdLst>
    <p:sldId id="430" r:id="rId8"/>
    <p:sldId id="468" r:id="rId9"/>
    <p:sldId id="511" r:id="rId10"/>
    <p:sldId id="471" r:id="rId11"/>
    <p:sldId id="527" r:id="rId12"/>
    <p:sldId id="475" r:id="rId13"/>
    <p:sldId id="515" r:id="rId14"/>
    <p:sldId id="529" r:id="rId15"/>
    <p:sldId id="480" r:id="rId16"/>
    <p:sldId id="501" r:id="rId17"/>
    <p:sldId id="533" r:id="rId18"/>
    <p:sldId id="478" r:id="rId19"/>
    <p:sldId id="532" r:id="rId20"/>
    <p:sldId id="477" r:id="rId21"/>
    <p:sldId id="530" r:id="rId22"/>
    <p:sldId id="479" r:id="rId23"/>
    <p:sldId id="481" r:id="rId24"/>
    <p:sldId id="482" r:id="rId25"/>
    <p:sldId id="485" r:id="rId26"/>
    <p:sldId id="524" r:id="rId27"/>
    <p:sldId id="525" r:id="rId28"/>
    <p:sldId id="504" r:id="rId29"/>
    <p:sldId id="488" r:id="rId30"/>
    <p:sldId id="489" r:id="rId31"/>
    <p:sldId id="483" r:id="rId32"/>
    <p:sldId id="484" r:id="rId33"/>
    <p:sldId id="534" r:id="rId34"/>
    <p:sldId id="535"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21" r:id="rId50"/>
    <p:sldId id="550" r:id="rId51"/>
    <p:sldId id="498" r:id="rId52"/>
    <p:sldId id="377"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 id="468"/>
            <p14:sldId id="511"/>
          </p14:sldIdLst>
        </p14:section>
        <p14:section name="Body of Presentation" id="{3134B837-DC82-4AD0-A289-C27747844212}">
          <p14:sldIdLst>
            <p14:sldId id="471"/>
            <p14:sldId id="527"/>
            <p14:sldId id="475"/>
            <p14:sldId id="515"/>
            <p14:sldId id="529"/>
            <p14:sldId id="480"/>
            <p14:sldId id="501"/>
            <p14:sldId id="533"/>
            <p14:sldId id="478"/>
            <p14:sldId id="532"/>
            <p14:sldId id="477"/>
            <p14:sldId id="530"/>
            <p14:sldId id="479"/>
            <p14:sldId id="481"/>
            <p14:sldId id="482"/>
            <p14:sldId id="485"/>
            <p14:sldId id="524"/>
            <p14:sldId id="525"/>
            <p14:sldId id="504"/>
            <p14:sldId id="488"/>
            <p14:sldId id="489"/>
            <p14:sldId id="483"/>
            <p14:sldId id="484"/>
            <p14:sldId id="534"/>
            <p14:sldId id="535"/>
            <p14:sldId id="536"/>
            <p14:sldId id="537"/>
            <p14:sldId id="538"/>
            <p14:sldId id="539"/>
            <p14:sldId id="540"/>
            <p14:sldId id="541"/>
            <p14:sldId id="542"/>
            <p14:sldId id="543"/>
            <p14:sldId id="544"/>
            <p14:sldId id="545"/>
            <p14:sldId id="546"/>
            <p14:sldId id="547"/>
            <p14:sldId id="548"/>
            <p14:sldId id="549"/>
            <p14:sldId id="521"/>
            <p14:sldId id="550"/>
            <p14:sldId id="498"/>
            <p14:sldId id="377"/>
          </p14:sldIdLst>
        </p14:section>
        <p14:section name="Optional Components" id="{5D9C9D25-F193-4E3C-8E41-E580CD8313B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Dave" initials="JD"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00CC00"/>
    <a:srgbClr val="A47604"/>
    <a:srgbClr val="F8F57B"/>
    <a:srgbClr val="F9B407"/>
    <a:srgbClr val="457EC1"/>
    <a:srgbClr val="EF4423"/>
    <a:srgbClr val="CCFF33"/>
    <a:srgbClr val="FFFFFF"/>
    <a:srgbClr val="59C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8" autoAdjust="0"/>
    <p:restoredTop sz="92317" autoAdjust="0"/>
  </p:normalViewPr>
  <p:slideViewPr>
    <p:cSldViewPr snapToGrid="0" snapToObjects="1">
      <p:cViewPr varScale="1">
        <p:scale>
          <a:sx n="97" d="100"/>
          <a:sy n="97" d="100"/>
        </p:scale>
        <p:origin x="-516"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567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70" d="100"/>
          <a:sy n="70" d="100"/>
        </p:scale>
        <p:origin x="-275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63"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customXml" Target="../customXml/item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B6DC4-3EE2-49B7-A62C-D6CBC71A91D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45087E8-BB19-438A-B48D-DE6CF4A17C42}">
      <dgm:prSet phldrT="[Text]" custT="1"/>
      <dgm:spPr/>
      <dgm:t>
        <a:bodyPr/>
        <a:lstStyle/>
        <a:p>
          <a:r>
            <a:rPr lang="en-US" sz="2000" dirty="0" smtClean="0">
              <a:latin typeface="+mj-lt"/>
            </a:rPr>
            <a:t>Identify data</a:t>
          </a:r>
          <a:endParaRPr lang="en-US" sz="2000" dirty="0">
            <a:latin typeface="+mj-lt"/>
          </a:endParaRPr>
        </a:p>
      </dgm:t>
    </dgm:pt>
    <dgm:pt modelId="{D388BEAA-F2D2-46DB-82BA-0F73EB4DBFE9}" type="parTrans" cxnId="{FABFDB25-A51F-4EB1-80FB-233CD1183827}">
      <dgm:prSet/>
      <dgm:spPr/>
      <dgm:t>
        <a:bodyPr/>
        <a:lstStyle/>
        <a:p>
          <a:endParaRPr lang="en-US"/>
        </a:p>
      </dgm:t>
    </dgm:pt>
    <dgm:pt modelId="{EDBAFAD1-5AA2-4327-9A38-B8103D13FF86}" type="sibTrans" cxnId="{FABFDB25-A51F-4EB1-80FB-233CD1183827}">
      <dgm:prSet/>
      <dgm:spPr/>
      <dgm:t>
        <a:bodyPr/>
        <a:lstStyle/>
        <a:p>
          <a:endParaRPr lang="en-US"/>
        </a:p>
      </dgm:t>
    </dgm:pt>
    <dgm:pt modelId="{F3F2E158-67E3-4955-BB97-0653A46F4439}">
      <dgm:prSet phldrT="[Text]" custT="1"/>
      <dgm:spPr/>
      <dgm:t>
        <a:bodyPr/>
        <a:lstStyle/>
        <a:p>
          <a:r>
            <a:rPr lang="en-US" sz="1600" b="0" dirty="0" smtClean="0"/>
            <a:t>Manual</a:t>
          </a:r>
          <a:r>
            <a:rPr lang="en-US" sz="1600" dirty="0" smtClean="0"/>
            <a:t> tagging by content owners</a:t>
          </a:r>
          <a:endParaRPr lang="en-US" sz="1600" dirty="0"/>
        </a:p>
      </dgm:t>
    </dgm:pt>
    <dgm:pt modelId="{A5D01D5A-2257-47BA-A128-1E7B3396F23E}" type="parTrans" cxnId="{3890931C-9EAC-4C2F-9EA8-67FDFF5DB9E0}">
      <dgm:prSet/>
      <dgm:spPr/>
      <dgm:t>
        <a:bodyPr/>
        <a:lstStyle/>
        <a:p>
          <a:endParaRPr lang="en-US"/>
        </a:p>
      </dgm:t>
    </dgm:pt>
    <dgm:pt modelId="{CA23B9D6-DC49-46C4-B53F-7B12CBCF2890}" type="sibTrans" cxnId="{3890931C-9EAC-4C2F-9EA8-67FDFF5DB9E0}">
      <dgm:prSet/>
      <dgm:spPr/>
      <dgm:t>
        <a:bodyPr/>
        <a:lstStyle/>
        <a:p>
          <a:endParaRPr lang="en-US"/>
        </a:p>
      </dgm:t>
    </dgm:pt>
    <dgm:pt modelId="{AB975038-4DD3-4B57-A44C-11680B3DF554}">
      <dgm:prSet phldrT="[Text]" custT="1"/>
      <dgm:spPr/>
      <dgm:t>
        <a:bodyPr/>
        <a:lstStyle/>
        <a:p>
          <a:r>
            <a:rPr lang="en-US" sz="1600" b="0" dirty="0" smtClean="0"/>
            <a:t>Automatic</a:t>
          </a:r>
          <a:r>
            <a:rPr lang="en-US" sz="1600" dirty="0" smtClean="0"/>
            <a:t> classification (tagging)</a:t>
          </a:r>
          <a:endParaRPr lang="en-US" sz="1600" dirty="0"/>
        </a:p>
      </dgm:t>
    </dgm:pt>
    <dgm:pt modelId="{2413B513-11ED-4D70-88E3-A3689CAE6DB0}" type="parTrans" cxnId="{F147853B-C28A-4D89-A2DF-5568956C617D}">
      <dgm:prSet/>
      <dgm:spPr/>
      <dgm:t>
        <a:bodyPr/>
        <a:lstStyle/>
        <a:p>
          <a:endParaRPr lang="en-US"/>
        </a:p>
      </dgm:t>
    </dgm:pt>
    <dgm:pt modelId="{3896A7A3-10C5-4C3F-B908-28091B6CFB67}" type="sibTrans" cxnId="{F147853B-C28A-4D89-A2DF-5568956C617D}">
      <dgm:prSet/>
      <dgm:spPr/>
      <dgm:t>
        <a:bodyPr/>
        <a:lstStyle/>
        <a:p>
          <a:endParaRPr lang="en-US"/>
        </a:p>
      </dgm:t>
    </dgm:pt>
    <dgm:pt modelId="{51416AB3-22C4-4D85-A38E-4E0B9BA1DE8D}">
      <dgm:prSet phldrT="[Text]" custT="1"/>
      <dgm:spPr/>
      <dgm:t>
        <a:bodyPr/>
        <a:lstStyle/>
        <a:p>
          <a:r>
            <a:rPr lang="en-US" sz="2000" dirty="0" smtClean="0">
              <a:latin typeface="+mj-lt"/>
            </a:rPr>
            <a:t>Control access</a:t>
          </a:r>
          <a:endParaRPr lang="en-US" sz="2000" dirty="0">
            <a:latin typeface="+mj-lt"/>
          </a:endParaRPr>
        </a:p>
      </dgm:t>
    </dgm:pt>
    <dgm:pt modelId="{5E17AD8C-9E88-4FB7-9E31-A56BF72CC8E8}" type="parTrans" cxnId="{5689E41C-84DF-4E3C-ADE4-201D347B6F79}">
      <dgm:prSet/>
      <dgm:spPr/>
      <dgm:t>
        <a:bodyPr/>
        <a:lstStyle/>
        <a:p>
          <a:endParaRPr lang="en-US"/>
        </a:p>
      </dgm:t>
    </dgm:pt>
    <dgm:pt modelId="{4EC5DED1-2B8F-4C78-A8CF-FC6357EEC68C}" type="sibTrans" cxnId="{5689E41C-84DF-4E3C-ADE4-201D347B6F79}">
      <dgm:prSet/>
      <dgm:spPr/>
      <dgm:t>
        <a:bodyPr/>
        <a:lstStyle/>
        <a:p>
          <a:endParaRPr lang="en-US"/>
        </a:p>
      </dgm:t>
    </dgm:pt>
    <dgm:pt modelId="{CF69BFDA-94D8-4270-BDD1-07803EA1FB00}">
      <dgm:prSet phldrT="[Text]" custT="1"/>
      <dgm:spPr/>
      <dgm:t>
        <a:bodyPr/>
        <a:lstStyle/>
        <a:p>
          <a:r>
            <a:rPr lang="en-US" sz="1600" dirty="0" smtClean="0"/>
            <a:t>Central access policies targeted based on file tags</a:t>
          </a:r>
          <a:endParaRPr lang="en-US" sz="1600" dirty="0"/>
        </a:p>
      </dgm:t>
    </dgm:pt>
    <dgm:pt modelId="{7A36C19A-9D12-41BD-8A5D-F4594D837DF1}" type="parTrans" cxnId="{7F38E02F-3ED8-4C8D-BE56-77DE807A93EF}">
      <dgm:prSet/>
      <dgm:spPr/>
      <dgm:t>
        <a:bodyPr/>
        <a:lstStyle/>
        <a:p>
          <a:endParaRPr lang="en-US"/>
        </a:p>
      </dgm:t>
    </dgm:pt>
    <dgm:pt modelId="{5EDA734E-9BE6-48B4-8DB9-F3B1C1E0D3B1}" type="sibTrans" cxnId="{7F38E02F-3ED8-4C8D-BE56-77DE807A93EF}">
      <dgm:prSet/>
      <dgm:spPr/>
      <dgm:t>
        <a:bodyPr/>
        <a:lstStyle/>
        <a:p>
          <a:endParaRPr lang="en-US"/>
        </a:p>
      </dgm:t>
    </dgm:pt>
    <dgm:pt modelId="{B9B9E4CB-EC12-4A88-9695-8DEFE3B4C7A8}">
      <dgm:prSet phldrT="[Text]" custT="1"/>
      <dgm:spPr/>
      <dgm:t>
        <a:bodyPr/>
        <a:lstStyle/>
        <a:p>
          <a:r>
            <a:rPr lang="en-US" sz="1600" dirty="0" smtClean="0"/>
            <a:t>Expression based access conditions using user claims, device claims and file tags</a:t>
          </a:r>
        </a:p>
      </dgm:t>
    </dgm:pt>
    <dgm:pt modelId="{CC8C882B-4FF7-41CB-B89F-21263190E131}" type="parTrans" cxnId="{36EB18EC-46BF-4FA5-8C2E-2B4843B5C60C}">
      <dgm:prSet/>
      <dgm:spPr/>
      <dgm:t>
        <a:bodyPr/>
        <a:lstStyle/>
        <a:p>
          <a:endParaRPr lang="en-US"/>
        </a:p>
      </dgm:t>
    </dgm:pt>
    <dgm:pt modelId="{022A95EA-332A-4AFB-8091-B721BFCAF8FF}" type="sibTrans" cxnId="{36EB18EC-46BF-4FA5-8C2E-2B4843B5C60C}">
      <dgm:prSet/>
      <dgm:spPr/>
      <dgm:t>
        <a:bodyPr/>
        <a:lstStyle/>
        <a:p>
          <a:endParaRPr lang="en-US"/>
        </a:p>
      </dgm:t>
    </dgm:pt>
    <dgm:pt modelId="{5A2FC845-4C6F-47CF-A89C-8B6D78439813}">
      <dgm:prSet phldrT="[Text]" custT="1"/>
      <dgm:spPr/>
      <dgm:t>
        <a:bodyPr/>
        <a:lstStyle/>
        <a:p>
          <a:r>
            <a:rPr lang="en-US" sz="2000" dirty="0" smtClean="0">
              <a:latin typeface="+mj-lt"/>
            </a:rPr>
            <a:t>Audit access</a:t>
          </a:r>
          <a:endParaRPr lang="en-US" sz="2000" dirty="0">
            <a:latin typeface="+mj-lt"/>
          </a:endParaRPr>
        </a:p>
      </dgm:t>
    </dgm:pt>
    <dgm:pt modelId="{E869FE8D-C733-471A-9539-AEF496526FD3}" type="parTrans" cxnId="{2B41E683-FA52-490C-8B19-515B2139DCDE}">
      <dgm:prSet/>
      <dgm:spPr/>
      <dgm:t>
        <a:bodyPr/>
        <a:lstStyle/>
        <a:p>
          <a:endParaRPr lang="en-US"/>
        </a:p>
      </dgm:t>
    </dgm:pt>
    <dgm:pt modelId="{9AC31B9D-7F4C-4898-A236-D493F22F735B}" type="sibTrans" cxnId="{2B41E683-FA52-490C-8B19-515B2139DCDE}">
      <dgm:prSet/>
      <dgm:spPr/>
      <dgm:t>
        <a:bodyPr/>
        <a:lstStyle/>
        <a:p>
          <a:endParaRPr lang="en-US"/>
        </a:p>
      </dgm:t>
    </dgm:pt>
    <dgm:pt modelId="{4742B1EA-9324-46AF-830D-3C411AA5432A}">
      <dgm:prSet phldrT="[Text]" custT="1"/>
      <dgm:spPr/>
      <dgm:t>
        <a:bodyPr/>
        <a:lstStyle/>
        <a:p>
          <a:r>
            <a:rPr lang="en-US" sz="1600" dirty="0" smtClean="0"/>
            <a:t>Expression based audit conditions using user claims, device claims and file tags</a:t>
          </a:r>
          <a:endParaRPr lang="en-US" sz="1600" dirty="0"/>
        </a:p>
      </dgm:t>
    </dgm:pt>
    <dgm:pt modelId="{E3683BD7-5962-463E-BBB5-114A3DA104C5}" type="parTrans" cxnId="{AEA82DC0-2A15-4A2F-B9D6-737887CE03A2}">
      <dgm:prSet/>
      <dgm:spPr/>
      <dgm:t>
        <a:bodyPr/>
        <a:lstStyle/>
        <a:p>
          <a:endParaRPr lang="en-US"/>
        </a:p>
      </dgm:t>
    </dgm:pt>
    <dgm:pt modelId="{A307586A-94C2-4A01-BC27-426D4BD41705}" type="sibTrans" cxnId="{AEA82DC0-2A15-4A2F-B9D6-737887CE03A2}">
      <dgm:prSet/>
      <dgm:spPr/>
      <dgm:t>
        <a:bodyPr/>
        <a:lstStyle/>
        <a:p>
          <a:endParaRPr lang="en-US"/>
        </a:p>
      </dgm:t>
    </dgm:pt>
    <dgm:pt modelId="{06375682-F7E5-4563-B3E5-BFDE61354D29}">
      <dgm:prSet phldrT="[Text]" custT="1"/>
      <dgm:spPr/>
      <dgm:t>
        <a:bodyPr/>
        <a:lstStyle/>
        <a:p>
          <a:r>
            <a:rPr lang="en-US" sz="2000" dirty="0" smtClean="0">
              <a:latin typeface="+mj-lt"/>
            </a:rPr>
            <a:t>Protect data</a:t>
          </a:r>
          <a:endParaRPr lang="en-US" sz="2000" dirty="0">
            <a:latin typeface="+mj-lt"/>
          </a:endParaRPr>
        </a:p>
      </dgm:t>
    </dgm:pt>
    <dgm:pt modelId="{5696232E-03DE-4A10-895D-D1A3274E5703}" type="parTrans" cxnId="{E3196B9C-F409-4B61-B083-749CFA981E25}">
      <dgm:prSet/>
      <dgm:spPr/>
      <dgm:t>
        <a:bodyPr/>
        <a:lstStyle/>
        <a:p>
          <a:endParaRPr lang="en-US"/>
        </a:p>
      </dgm:t>
    </dgm:pt>
    <dgm:pt modelId="{53F5C426-A10D-47FE-860D-9931A7CFF996}" type="sibTrans" cxnId="{E3196B9C-F409-4B61-B083-749CFA981E25}">
      <dgm:prSet/>
      <dgm:spPr/>
      <dgm:t>
        <a:bodyPr/>
        <a:lstStyle/>
        <a:p>
          <a:endParaRPr lang="en-US"/>
        </a:p>
      </dgm:t>
    </dgm:pt>
    <dgm:pt modelId="{08BB8B7E-2E4E-4941-A626-411A8B12F579}">
      <dgm:prSet phldrT="[Text]" custT="1"/>
      <dgm:spPr/>
      <dgm:t>
        <a:bodyPr/>
        <a:lstStyle/>
        <a:p>
          <a:r>
            <a:rPr lang="en-US" sz="1600" dirty="0" smtClean="0"/>
            <a:t>Automatic RMS protection for Office documents based on file tags</a:t>
          </a:r>
          <a:endParaRPr lang="en-US" sz="1600" dirty="0"/>
        </a:p>
      </dgm:t>
    </dgm:pt>
    <dgm:pt modelId="{E6C80221-5775-4E54-9651-F33FD04DEA30}" type="parTrans" cxnId="{D075F2E3-3007-401F-984E-00534274DDD6}">
      <dgm:prSet/>
      <dgm:spPr/>
      <dgm:t>
        <a:bodyPr/>
        <a:lstStyle/>
        <a:p>
          <a:endParaRPr lang="en-US"/>
        </a:p>
      </dgm:t>
    </dgm:pt>
    <dgm:pt modelId="{0DCE284E-CAD8-446D-8FD9-89434BD0C2BC}" type="sibTrans" cxnId="{D075F2E3-3007-401F-984E-00534274DDD6}">
      <dgm:prSet/>
      <dgm:spPr/>
      <dgm:t>
        <a:bodyPr/>
        <a:lstStyle/>
        <a:p>
          <a:endParaRPr lang="en-US"/>
        </a:p>
      </dgm:t>
    </dgm:pt>
    <dgm:pt modelId="{60F3486E-3B36-433B-BDE4-6D90AF28EE00}">
      <dgm:prSet phldrT="[Text]" custT="1"/>
      <dgm:spPr/>
      <dgm:t>
        <a:bodyPr/>
        <a:lstStyle/>
        <a:p>
          <a:r>
            <a:rPr lang="en-US" sz="1600" dirty="0" smtClean="0"/>
            <a:t>Application based tagging</a:t>
          </a:r>
          <a:endParaRPr lang="en-US" sz="1600" dirty="0"/>
        </a:p>
      </dgm:t>
    </dgm:pt>
    <dgm:pt modelId="{51C3D267-9DA7-4E11-AFC4-176EA211ECA7}" type="parTrans" cxnId="{BDFD6BFD-6B3D-49CB-AD1D-F7B21EFF350E}">
      <dgm:prSet/>
      <dgm:spPr/>
      <dgm:t>
        <a:bodyPr/>
        <a:lstStyle/>
        <a:p>
          <a:endParaRPr lang="en-US"/>
        </a:p>
      </dgm:t>
    </dgm:pt>
    <dgm:pt modelId="{73CAB93B-CE7E-455C-A523-3647830F3ECA}" type="sibTrans" cxnId="{BDFD6BFD-6B3D-49CB-AD1D-F7B21EFF350E}">
      <dgm:prSet/>
      <dgm:spPr/>
      <dgm:t>
        <a:bodyPr/>
        <a:lstStyle/>
        <a:p>
          <a:endParaRPr lang="en-US"/>
        </a:p>
      </dgm:t>
    </dgm:pt>
    <dgm:pt modelId="{B8CDB008-7860-4CA8-8A49-99978F3EB3A4}">
      <dgm:prSet phldrT="[Text]" custT="1"/>
      <dgm:spPr/>
      <dgm:t>
        <a:bodyPr/>
        <a:lstStyle/>
        <a:p>
          <a:r>
            <a:rPr lang="en-US" sz="1600" dirty="0" smtClean="0"/>
            <a:t>Access denied remediation</a:t>
          </a:r>
        </a:p>
      </dgm:t>
    </dgm:pt>
    <dgm:pt modelId="{5626E074-7B1C-4BA9-9C55-FA0B2FC7CFF9}" type="parTrans" cxnId="{4FED7819-5608-4A03-9887-7F2CD5ED049A}">
      <dgm:prSet/>
      <dgm:spPr/>
      <dgm:t>
        <a:bodyPr/>
        <a:lstStyle/>
        <a:p>
          <a:endParaRPr lang="en-US"/>
        </a:p>
      </dgm:t>
    </dgm:pt>
    <dgm:pt modelId="{C8C68206-711A-4D79-8D7D-EF1258BEC4D3}" type="sibTrans" cxnId="{4FED7819-5608-4A03-9887-7F2CD5ED049A}">
      <dgm:prSet/>
      <dgm:spPr/>
      <dgm:t>
        <a:bodyPr/>
        <a:lstStyle/>
        <a:p>
          <a:endParaRPr lang="en-US"/>
        </a:p>
      </dgm:t>
    </dgm:pt>
    <dgm:pt modelId="{4E21DF54-04C5-4165-88B9-AC5935E286BA}">
      <dgm:prSet phldrT="[Text]" custT="1"/>
      <dgm:spPr/>
      <dgm:t>
        <a:bodyPr/>
        <a:lstStyle/>
        <a:p>
          <a:pPr rtl="0"/>
          <a:r>
            <a:rPr lang="en-US" sz="1600" dirty="0" smtClean="0"/>
            <a:t>Central audit policies that can be applied across multiple file servers</a:t>
          </a:r>
          <a:endParaRPr lang="en-US" sz="1600" dirty="0"/>
        </a:p>
      </dgm:t>
    </dgm:pt>
    <dgm:pt modelId="{0DDA9F81-6BD6-461B-A23A-3B82F5C77F47}" type="parTrans" cxnId="{8908445C-6F46-4C5C-80FD-04D38B408358}">
      <dgm:prSet/>
      <dgm:spPr/>
      <dgm:t>
        <a:bodyPr/>
        <a:lstStyle/>
        <a:p>
          <a:endParaRPr lang="en-US"/>
        </a:p>
      </dgm:t>
    </dgm:pt>
    <dgm:pt modelId="{08A5DF05-6AAE-40CE-8E1D-3108A982F482}" type="sibTrans" cxnId="{8908445C-6F46-4C5C-80FD-04D38B408358}">
      <dgm:prSet/>
      <dgm:spPr/>
      <dgm:t>
        <a:bodyPr/>
        <a:lstStyle/>
        <a:p>
          <a:endParaRPr lang="en-US"/>
        </a:p>
      </dgm:t>
    </dgm:pt>
    <dgm:pt modelId="{B0A3F80A-BDE2-4CE2-8FE0-A88F7C4CDEFA}">
      <dgm:prSet phldrT="[Text]" custT="1"/>
      <dgm:spPr/>
      <dgm:t>
        <a:bodyPr/>
        <a:lstStyle/>
        <a:p>
          <a:r>
            <a:rPr lang="en-US" sz="1600" dirty="0" smtClean="0"/>
            <a:t>Policy staging audits to simulate policy changes in a real environment</a:t>
          </a:r>
          <a:endParaRPr lang="en-US" sz="1600" dirty="0"/>
        </a:p>
      </dgm:t>
    </dgm:pt>
    <dgm:pt modelId="{BC182529-6C6F-4EBA-84F4-D373D18FBCB3}" type="parTrans" cxnId="{B4C201B2-3B9F-4B8E-A3F3-39E283240C61}">
      <dgm:prSet/>
      <dgm:spPr/>
      <dgm:t>
        <a:bodyPr/>
        <a:lstStyle/>
        <a:p>
          <a:endParaRPr lang="en-US"/>
        </a:p>
      </dgm:t>
    </dgm:pt>
    <dgm:pt modelId="{F6A7170F-5867-446E-BD5C-C378A6A3E361}" type="sibTrans" cxnId="{B4C201B2-3B9F-4B8E-A3F3-39E283240C61}">
      <dgm:prSet/>
      <dgm:spPr/>
      <dgm:t>
        <a:bodyPr/>
        <a:lstStyle/>
        <a:p>
          <a:endParaRPr lang="en-US"/>
        </a:p>
      </dgm:t>
    </dgm:pt>
    <dgm:pt modelId="{DC3B767A-F3A8-411C-94F8-A1C9276238F9}">
      <dgm:prSet phldrT="[Text]" custT="1"/>
      <dgm:spPr/>
      <dgm:t>
        <a:bodyPr/>
        <a:lstStyle/>
        <a:p>
          <a:r>
            <a:rPr lang="en-US" sz="1600" dirty="0" smtClean="0"/>
            <a:t>Near real time protection soon after the file is tagged</a:t>
          </a:r>
        </a:p>
      </dgm:t>
    </dgm:pt>
    <dgm:pt modelId="{F80B1AC4-0046-4020-A6B3-6C9ADBA61131}" type="parTrans" cxnId="{95B63E92-E2F1-4917-8F1F-D43541A9C5D6}">
      <dgm:prSet/>
      <dgm:spPr/>
      <dgm:t>
        <a:bodyPr/>
        <a:lstStyle/>
        <a:p>
          <a:endParaRPr lang="en-US"/>
        </a:p>
      </dgm:t>
    </dgm:pt>
    <dgm:pt modelId="{EE578326-1E39-4211-978C-302AA67AC360}" type="sibTrans" cxnId="{95B63E92-E2F1-4917-8F1F-D43541A9C5D6}">
      <dgm:prSet/>
      <dgm:spPr/>
      <dgm:t>
        <a:bodyPr/>
        <a:lstStyle/>
        <a:p>
          <a:endParaRPr lang="en-US"/>
        </a:p>
      </dgm:t>
    </dgm:pt>
    <dgm:pt modelId="{0B128040-4F03-4FC0-80DC-AB8B21B9489C}">
      <dgm:prSet phldrT="[Text]" custT="1"/>
      <dgm:spPr/>
      <dgm:t>
        <a:bodyPr/>
        <a:lstStyle/>
        <a:p>
          <a:r>
            <a:rPr lang="en-US" sz="1600" dirty="0" smtClean="0"/>
            <a:t>Extensibility for non Office RMS protectors</a:t>
          </a:r>
        </a:p>
      </dgm:t>
    </dgm:pt>
    <dgm:pt modelId="{1450097D-6B2F-4EBE-B635-D28E7126E506}" type="parTrans" cxnId="{C3CDAF47-9760-461D-93E4-0791277A08EF}">
      <dgm:prSet/>
      <dgm:spPr/>
      <dgm:t>
        <a:bodyPr/>
        <a:lstStyle/>
        <a:p>
          <a:endParaRPr lang="en-US"/>
        </a:p>
      </dgm:t>
    </dgm:pt>
    <dgm:pt modelId="{DB8ED38B-2343-4A51-8A8F-C90D7B8E87B0}" type="sibTrans" cxnId="{C3CDAF47-9760-461D-93E4-0791277A08EF}">
      <dgm:prSet/>
      <dgm:spPr/>
      <dgm:t>
        <a:bodyPr/>
        <a:lstStyle/>
        <a:p>
          <a:endParaRPr lang="en-US"/>
        </a:p>
      </dgm:t>
    </dgm:pt>
    <dgm:pt modelId="{20604CB4-8B9A-47D7-B935-5787A5605F7B}" type="pres">
      <dgm:prSet presAssocID="{FF8B6DC4-3EE2-49B7-A62C-D6CBC71A91DE}" presName="theList" presStyleCnt="0">
        <dgm:presLayoutVars>
          <dgm:dir/>
          <dgm:animLvl val="lvl"/>
          <dgm:resizeHandles val="exact"/>
        </dgm:presLayoutVars>
      </dgm:prSet>
      <dgm:spPr/>
      <dgm:t>
        <a:bodyPr/>
        <a:lstStyle/>
        <a:p>
          <a:endParaRPr lang="en-US"/>
        </a:p>
      </dgm:t>
    </dgm:pt>
    <dgm:pt modelId="{8B29345D-1BE9-4E8B-AF41-10955671923F}" type="pres">
      <dgm:prSet presAssocID="{245087E8-BB19-438A-B48D-DE6CF4A17C42}" presName="compNode" presStyleCnt="0"/>
      <dgm:spPr/>
    </dgm:pt>
    <dgm:pt modelId="{996F806D-61F7-40E0-B6A9-2614ED0ADF14}" type="pres">
      <dgm:prSet presAssocID="{245087E8-BB19-438A-B48D-DE6CF4A17C42}" presName="aNode" presStyleLbl="bgShp" presStyleIdx="0" presStyleCnt="4"/>
      <dgm:spPr/>
      <dgm:t>
        <a:bodyPr/>
        <a:lstStyle/>
        <a:p>
          <a:endParaRPr lang="en-US"/>
        </a:p>
      </dgm:t>
    </dgm:pt>
    <dgm:pt modelId="{B612E14F-96AF-4F8A-8FBC-15E0662234FE}" type="pres">
      <dgm:prSet presAssocID="{245087E8-BB19-438A-B48D-DE6CF4A17C42}" presName="textNode" presStyleLbl="bgShp" presStyleIdx="0" presStyleCnt="4"/>
      <dgm:spPr/>
      <dgm:t>
        <a:bodyPr/>
        <a:lstStyle/>
        <a:p>
          <a:endParaRPr lang="en-US"/>
        </a:p>
      </dgm:t>
    </dgm:pt>
    <dgm:pt modelId="{C4606A7E-B1B6-4262-AF46-B062C354695E}" type="pres">
      <dgm:prSet presAssocID="{245087E8-BB19-438A-B48D-DE6CF4A17C42}" presName="compChildNode" presStyleCnt="0"/>
      <dgm:spPr/>
    </dgm:pt>
    <dgm:pt modelId="{AC8E2B9E-11E2-4BFE-9944-5E6797D3F257}" type="pres">
      <dgm:prSet presAssocID="{245087E8-BB19-438A-B48D-DE6CF4A17C42}" presName="theInnerList" presStyleCnt="0"/>
      <dgm:spPr/>
    </dgm:pt>
    <dgm:pt modelId="{F57D2ED2-E24C-4C86-9E10-0991B9EADF46}" type="pres">
      <dgm:prSet presAssocID="{F3F2E158-67E3-4955-BB97-0653A46F4439}" presName="childNode" presStyleLbl="node1" presStyleIdx="0" presStyleCnt="12" custLinFactNeighborY="-5229">
        <dgm:presLayoutVars>
          <dgm:bulletEnabled val="1"/>
        </dgm:presLayoutVars>
      </dgm:prSet>
      <dgm:spPr/>
      <dgm:t>
        <a:bodyPr/>
        <a:lstStyle/>
        <a:p>
          <a:endParaRPr lang="en-US"/>
        </a:p>
      </dgm:t>
    </dgm:pt>
    <dgm:pt modelId="{330C9E22-D71E-494C-A907-EBC8DDC1920C}" type="pres">
      <dgm:prSet presAssocID="{F3F2E158-67E3-4955-BB97-0653A46F4439}" presName="aSpace2" presStyleCnt="0"/>
      <dgm:spPr/>
    </dgm:pt>
    <dgm:pt modelId="{4608AD21-2B6B-4101-BB75-2DC77570DD58}" type="pres">
      <dgm:prSet presAssocID="{AB975038-4DD3-4B57-A44C-11680B3DF554}" presName="childNode" presStyleLbl="node1" presStyleIdx="1" presStyleCnt="12" custLinFactNeighborY="-5229">
        <dgm:presLayoutVars>
          <dgm:bulletEnabled val="1"/>
        </dgm:presLayoutVars>
      </dgm:prSet>
      <dgm:spPr/>
      <dgm:t>
        <a:bodyPr/>
        <a:lstStyle/>
        <a:p>
          <a:endParaRPr lang="en-US"/>
        </a:p>
      </dgm:t>
    </dgm:pt>
    <dgm:pt modelId="{6C8A8D30-C1B9-444E-9F73-A0BD8A345B17}" type="pres">
      <dgm:prSet presAssocID="{AB975038-4DD3-4B57-A44C-11680B3DF554}" presName="aSpace2" presStyleCnt="0"/>
      <dgm:spPr/>
    </dgm:pt>
    <dgm:pt modelId="{428842E2-D5A1-4C4A-AC1A-F98C86AE0A89}" type="pres">
      <dgm:prSet presAssocID="{60F3486E-3B36-433B-BDE4-6D90AF28EE00}" presName="childNode" presStyleLbl="node1" presStyleIdx="2" presStyleCnt="12" custLinFactNeighborY="-5229">
        <dgm:presLayoutVars>
          <dgm:bulletEnabled val="1"/>
        </dgm:presLayoutVars>
      </dgm:prSet>
      <dgm:spPr/>
      <dgm:t>
        <a:bodyPr/>
        <a:lstStyle/>
        <a:p>
          <a:endParaRPr lang="en-US"/>
        </a:p>
      </dgm:t>
    </dgm:pt>
    <dgm:pt modelId="{CA59DB10-524A-4C41-A358-A32B4AA138FE}" type="pres">
      <dgm:prSet presAssocID="{245087E8-BB19-438A-B48D-DE6CF4A17C42}" presName="aSpace" presStyleCnt="0"/>
      <dgm:spPr/>
    </dgm:pt>
    <dgm:pt modelId="{78AF78EA-2709-4AA7-8819-3D3F5BC492B2}" type="pres">
      <dgm:prSet presAssocID="{51416AB3-22C4-4D85-A38E-4E0B9BA1DE8D}" presName="compNode" presStyleCnt="0"/>
      <dgm:spPr/>
    </dgm:pt>
    <dgm:pt modelId="{ACEEA8C4-2540-4320-BF14-715DE2D58A4D}" type="pres">
      <dgm:prSet presAssocID="{51416AB3-22C4-4D85-A38E-4E0B9BA1DE8D}" presName="aNode" presStyleLbl="bgShp" presStyleIdx="1" presStyleCnt="4"/>
      <dgm:spPr/>
      <dgm:t>
        <a:bodyPr/>
        <a:lstStyle/>
        <a:p>
          <a:endParaRPr lang="en-US"/>
        </a:p>
      </dgm:t>
    </dgm:pt>
    <dgm:pt modelId="{A53D273A-46EB-487A-B887-CFB7A4D34AB9}" type="pres">
      <dgm:prSet presAssocID="{51416AB3-22C4-4D85-A38E-4E0B9BA1DE8D}" presName="textNode" presStyleLbl="bgShp" presStyleIdx="1" presStyleCnt="4"/>
      <dgm:spPr/>
      <dgm:t>
        <a:bodyPr/>
        <a:lstStyle/>
        <a:p>
          <a:endParaRPr lang="en-US"/>
        </a:p>
      </dgm:t>
    </dgm:pt>
    <dgm:pt modelId="{5B063620-3129-43E0-9E52-5AE4FB71DD46}" type="pres">
      <dgm:prSet presAssocID="{51416AB3-22C4-4D85-A38E-4E0B9BA1DE8D}" presName="compChildNode" presStyleCnt="0"/>
      <dgm:spPr/>
    </dgm:pt>
    <dgm:pt modelId="{69C75BCC-BF4B-4191-B920-12196A4A25B0}" type="pres">
      <dgm:prSet presAssocID="{51416AB3-22C4-4D85-A38E-4E0B9BA1DE8D}" presName="theInnerList" presStyleCnt="0"/>
      <dgm:spPr/>
    </dgm:pt>
    <dgm:pt modelId="{60210B8F-881C-4D08-97C9-101F3FC57471}" type="pres">
      <dgm:prSet presAssocID="{CF69BFDA-94D8-4270-BDD1-07803EA1FB00}" presName="childNode" presStyleLbl="node1" presStyleIdx="3" presStyleCnt="12" custLinFactY="100000" custLinFactNeighborX="1439" custLinFactNeighborY="108261">
        <dgm:presLayoutVars>
          <dgm:bulletEnabled val="1"/>
        </dgm:presLayoutVars>
      </dgm:prSet>
      <dgm:spPr/>
      <dgm:t>
        <a:bodyPr/>
        <a:lstStyle/>
        <a:p>
          <a:endParaRPr lang="en-US"/>
        </a:p>
      </dgm:t>
    </dgm:pt>
    <dgm:pt modelId="{E1632866-5886-456F-AFE6-5C813443DBC6}" type="pres">
      <dgm:prSet presAssocID="{CF69BFDA-94D8-4270-BDD1-07803EA1FB00}" presName="aSpace2" presStyleCnt="0"/>
      <dgm:spPr/>
    </dgm:pt>
    <dgm:pt modelId="{6457B8D3-6B30-42E4-A269-859DF246D824}" type="pres">
      <dgm:prSet presAssocID="{B9B9E4CB-EC12-4A88-9695-8DEFE3B4C7A8}" presName="childNode" presStyleLbl="node1" presStyleIdx="4" presStyleCnt="12" custLinFactY="-100000" custLinFactNeighborX="1439" custLinFactNeighborY="-105797">
        <dgm:presLayoutVars>
          <dgm:bulletEnabled val="1"/>
        </dgm:presLayoutVars>
      </dgm:prSet>
      <dgm:spPr/>
      <dgm:t>
        <a:bodyPr/>
        <a:lstStyle/>
        <a:p>
          <a:endParaRPr lang="en-US"/>
        </a:p>
      </dgm:t>
    </dgm:pt>
    <dgm:pt modelId="{827CB320-1121-428D-A852-08A16BA06A56}" type="pres">
      <dgm:prSet presAssocID="{B9B9E4CB-EC12-4A88-9695-8DEFE3B4C7A8}" presName="aSpace2" presStyleCnt="0"/>
      <dgm:spPr/>
    </dgm:pt>
    <dgm:pt modelId="{4B9B0F4C-DC24-4373-8987-00FDA6471D3B}" type="pres">
      <dgm:prSet presAssocID="{B8CDB008-7860-4CA8-8A49-99978F3EB3A4}" presName="childNode" presStyleLbl="node1" presStyleIdx="5" presStyleCnt="12">
        <dgm:presLayoutVars>
          <dgm:bulletEnabled val="1"/>
        </dgm:presLayoutVars>
      </dgm:prSet>
      <dgm:spPr/>
      <dgm:t>
        <a:bodyPr/>
        <a:lstStyle/>
        <a:p>
          <a:endParaRPr lang="en-US"/>
        </a:p>
      </dgm:t>
    </dgm:pt>
    <dgm:pt modelId="{1D4C721F-B009-4557-9591-9DAEEA689E78}" type="pres">
      <dgm:prSet presAssocID="{51416AB3-22C4-4D85-A38E-4E0B9BA1DE8D}" presName="aSpace" presStyleCnt="0"/>
      <dgm:spPr/>
    </dgm:pt>
    <dgm:pt modelId="{67CCA41A-DD16-4280-982B-E4C36FA5ECEA}" type="pres">
      <dgm:prSet presAssocID="{5A2FC845-4C6F-47CF-A89C-8B6D78439813}" presName="compNode" presStyleCnt="0"/>
      <dgm:spPr/>
    </dgm:pt>
    <dgm:pt modelId="{3574DD4B-F7F8-4BA3-A953-23BE96E8C1E4}" type="pres">
      <dgm:prSet presAssocID="{5A2FC845-4C6F-47CF-A89C-8B6D78439813}" presName="aNode" presStyleLbl="bgShp" presStyleIdx="2" presStyleCnt="4"/>
      <dgm:spPr/>
      <dgm:t>
        <a:bodyPr/>
        <a:lstStyle/>
        <a:p>
          <a:endParaRPr lang="en-US"/>
        </a:p>
      </dgm:t>
    </dgm:pt>
    <dgm:pt modelId="{C98BCFDF-F689-4F4A-805A-1EE1F85AA75E}" type="pres">
      <dgm:prSet presAssocID="{5A2FC845-4C6F-47CF-A89C-8B6D78439813}" presName="textNode" presStyleLbl="bgShp" presStyleIdx="2" presStyleCnt="4"/>
      <dgm:spPr/>
      <dgm:t>
        <a:bodyPr/>
        <a:lstStyle/>
        <a:p>
          <a:endParaRPr lang="en-US"/>
        </a:p>
      </dgm:t>
    </dgm:pt>
    <dgm:pt modelId="{2BAF379A-D16A-4DBE-9C3A-3EF8F13C3974}" type="pres">
      <dgm:prSet presAssocID="{5A2FC845-4C6F-47CF-A89C-8B6D78439813}" presName="compChildNode" presStyleCnt="0"/>
      <dgm:spPr/>
    </dgm:pt>
    <dgm:pt modelId="{67F1E712-99B7-4374-A493-2FCA2ED1750E}" type="pres">
      <dgm:prSet presAssocID="{5A2FC845-4C6F-47CF-A89C-8B6D78439813}" presName="theInnerList" presStyleCnt="0"/>
      <dgm:spPr/>
    </dgm:pt>
    <dgm:pt modelId="{4577D596-D248-475A-BEFE-7055B8FCDD48}" type="pres">
      <dgm:prSet presAssocID="{4742B1EA-9324-46AF-830D-3C411AA5432A}" presName="childNode" presStyleLbl="node1" presStyleIdx="6" presStyleCnt="12">
        <dgm:presLayoutVars>
          <dgm:bulletEnabled val="1"/>
        </dgm:presLayoutVars>
      </dgm:prSet>
      <dgm:spPr/>
      <dgm:t>
        <a:bodyPr/>
        <a:lstStyle/>
        <a:p>
          <a:endParaRPr lang="en-US"/>
        </a:p>
      </dgm:t>
    </dgm:pt>
    <dgm:pt modelId="{40492B3B-A2A2-4674-87B1-84926035355D}" type="pres">
      <dgm:prSet presAssocID="{4742B1EA-9324-46AF-830D-3C411AA5432A}" presName="aSpace2" presStyleCnt="0"/>
      <dgm:spPr/>
    </dgm:pt>
    <dgm:pt modelId="{2A44CC49-60E6-4C0D-BFFF-6294CF0278C9}" type="pres">
      <dgm:prSet presAssocID="{4E21DF54-04C5-4165-88B9-AC5935E286BA}" presName="childNode" presStyleLbl="node1" presStyleIdx="7" presStyleCnt="12">
        <dgm:presLayoutVars>
          <dgm:bulletEnabled val="1"/>
        </dgm:presLayoutVars>
      </dgm:prSet>
      <dgm:spPr/>
      <dgm:t>
        <a:bodyPr/>
        <a:lstStyle/>
        <a:p>
          <a:endParaRPr lang="en-US"/>
        </a:p>
      </dgm:t>
    </dgm:pt>
    <dgm:pt modelId="{E3E301D6-0A7A-43CC-9DB8-C61CD5534F83}" type="pres">
      <dgm:prSet presAssocID="{4E21DF54-04C5-4165-88B9-AC5935E286BA}" presName="aSpace2" presStyleCnt="0"/>
      <dgm:spPr/>
    </dgm:pt>
    <dgm:pt modelId="{4F7B8E58-04F3-484A-8829-B39859B48FC8}" type="pres">
      <dgm:prSet presAssocID="{B0A3F80A-BDE2-4CE2-8FE0-A88F7C4CDEFA}" presName="childNode" presStyleLbl="node1" presStyleIdx="8" presStyleCnt="12">
        <dgm:presLayoutVars>
          <dgm:bulletEnabled val="1"/>
        </dgm:presLayoutVars>
      </dgm:prSet>
      <dgm:spPr/>
      <dgm:t>
        <a:bodyPr/>
        <a:lstStyle/>
        <a:p>
          <a:endParaRPr lang="en-US"/>
        </a:p>
      </dgm:t>
    </dgm:pt>
    <dgm:pt modelId="{EA239AB4-B7A3-4C38-A539-729DA1289A94}" type="pres">
      <dgm:prSet presAssocID="{5A2FC845-4C6F-47CF-A89C-8B6D78439813}" presName="aSpace" presStyleCnt="0"/>
      <dgm:spPr/>
    </dgm:pt>
    <dgm:pt modelId="{C1599DF9-61D2-47E0-BB22-0D410F92386A}" type="pres">
      <dgm:prSet presAssocID="{06375682-F7E5-4563-B3E5-BFDE61354D29}" presName="compNode" presStyleCnt="0"/>
      <dgm:spPr/>
    </dgm:pt>
    <dgm:pt modelId="{22008AC1-73B6-4324-869A-CCBFD4F89121}" type="pres">
      <dgm:prSet presAssocID="{06375682-F7E5-4563-B3E5-BFDE61354D29}" presName="aNode" presStyleLbl="bgShp" presStyleIdx="3" presStyleCnt="4"/>
      <dgm:spPr/>
      <dgm:t>
        <a:bodyPr/>
        <a:lstStyle/>
        <a:p>
          <a:endParaRPr lang="en-US"/>
        </a:p>
      </dgm:t>
    </dgm:pt>
    <dgm:pt modelId="{7479FFEA-33D3-432F-9CF3-67710D3EB93E}" type="pres">
      <dgm:prSet presAssocID="{06375682-F7E5-4563-B3E5-BFDE61354D29}" presName="textNode" presStyleLbl="bgShp" presStyleIdx="3" presStyleCnt="4"/>
      <dgm:spPr/>
      <dgm:t>
        <a:bodyPr/>
        <a:lstStyle/>
        <a:p>
          <a:endParaRPr lang="en-US"/>
        </a:p>
      </dgm:t>
    </dgm:pt>
    <dgm:pt modelId="{DA434010-969D-4AE8-845E-2DB36F7E80F3}" type="pres">
      <dgm:prSet presAssocID="{06375682-F7E5-4563-B3E5-BFDE61354D29}" presName="compChildNode" presStyleCnt="0"/>
      <dgm:spPr/>
    </dgm:pt>
    <dgm:pt modelId="{CBDE9465-BB94-4746-9D2F-4FD2DCFFAA29}" type="pres">
      <dgm:prSet presAssocID="{06375682-F7E5-4563-B3E5-BFDE61354D29}" presName="theInnerList" presStyleCnt="0"/>
      <dgm:spPr/>
    </dgm:pt>
    <dgm:pt modelId="{826CCF52-6F47-4307-B547-2C6BC27D8603}" type="pres">
      <dgm:prSet presAssocID="{08BB8B7E-2E4E-4941-A626-411A8B12F579}" presName="childNode" presStyleLbl="node1" presStyleIdx="9" presStyleCnt="12">
        <dgm:presLayoutVars>
          <dgm:bulletEnabled val="1"/>
        </dgm:presLayoutVars>
      </dgm:prSet>
      <dgm:spPr/>
      <dgm:t>
        <a:bodyPr/>
        <a:lstStyle/>
        <a:p>
          <a:endParaRPr lang="en-US"/>
        </a:p>
      </dgm:t>
    </dgm:pt>
    <dgm:pt modelId="{752D724D-7C6D-470D-B5A5-7944F9928938}" type="pres">
      <dgm:prSet presAssocID="{08BB8B7E-2E4E-4941-A626-411A8B12F579}" presName="aSpace2" presStyleCnt="0"/>
      <dgm:spPr/>
    </dgm:pt>
    <dgm:pt modelId="{DBF21272-F4D3-43DB-B751-D3F78A16F48B}" type="pres">
      <dgm:prSet presAssocID="{DC3B767A-F3A8-411C-94F8-A1C9276238F9}" presName="childNode" presStyleLbl="node1" presStyleIdx="10" presStyleCnt="12">
        <dgm:presLayoutVars>
          <dgm:bulletEnabled val="1"/>
        </dgm:presLayoutVars>
      </dgm:prSet>
      <dgm:spPr/>
      <dgm:t>
        <a:bodyPr/>
        <a:lstStyle/>
        <a:p>
          <a:endParaRPr lang="en-US"/>
        </a:p>
      </dgm:t>
    </dgm:pt>
    <dgm:pt modelId="{8BD9773C-ADAA-4453-92BD-E7B5C3DEFFCB}" type="pres">
      <dgm:prSet presAssocID="{DC3B767A-F3A8-411C-94F8-A1C9276238F9}" presName="aSpace2" presStyleCnt="0"/>
      <dgm:spPr/>
    </dgm:pt>
    <dgm:pt modelId="{85E43716-1F0D-452A-AAD3-50B119F475E4}" type="pres">
      <dgm:prSet presAssocID="{0B128040-4F03-4FC0-80DC-AB8B21B9489C}" presName="childNode" presStyleLbl="node1" presStyleIdx="11" presStyleCnt="12">
        <dgm:presLayoutVars>
          <dgm:bulletEnabled val="1"/>
        </dgm:presLayoutVars>
      </dgm:prSet>
      <dgm:spPr/>
      <dgm:t>
        <a:bodyPr/>
        <a:lstStyle/>
        <a:p>
          <a:endParaRPr lang="en-US"/>
        </a:p>
      </dgm:t>
    </dgm:pt>
  </dgm:ptLst>
  <dgm:cxnLst>
    <dgm:cxn modelId="{4FED7819-5608-4A03-9887-7F2CD5ED049A}" srcId="{51416AB3-22C4-4D85-A38E-4E0B9BA1DE8D}" destId="{B8CDB008-7860-4CA8-8A49-99978F3EB3A4}" srcOrd="2" destOrd="0" parTransId="{5626E074-7B1C-4BA9-9C55-FA0B2FC7CFF9}" sibTransId="{C8C68206-711A-4D79-8D7D-EF1258BEC4D3}"/>
    <dgm:cxn modelId="{BDFD6BFD-6B3D-49CB-AD1D-F7B21EFF350E}" srcId="{245087E8-BB19-438A-B48D-DE6CF4A17C42}" destId="{60F3486E-3B36-433B-BDE4-6D90AF28EE00}" srcOrd="2" destOrd="0" parTransId="{51C3D267-9DA7-4E11-AFC4-176EA211ECA7}" sibTransId="{73CAB93B-CE7E-455C-A523-3647830F3ECA}"/>
    <dgm:cxn modelId="{36EB18EC-46BF-4FA5-8C2E-2B4843B5C60C}" srcId="{51416AB3-22C4-4D85-A38E-4E0B9BA1DE8D}" destId="{B9B9E4CB-EC12-4A88-9695-8DEFE3B4C7A8}" srcOrd="1" destOrd="0" parTransId="{CC8C882B-4FF7-41CB-B89F-21263190E131}" sibTransId="{022A95EA-332A-4AFB-8091-B721BFCAF8FF}"/>
    <dgm:cxn modelId="{49FE0D38-0920-4A2D-9A19-80F0779081E1}" type="presOf" srcId="{60F3486E-3B36-433B-BDE4-6D90AF28EE00}" destId="{428842E2-D5A1-4C4A-AC1A-F98C86AE0A89}" srcOrd="0" destOrd="0" presId="urn:microsoft.com/office/officeart/2005/8/layout/lProcess2"/>
    <dgm:cxn modelId="{33382B05-492C-4827-8022-0BD455731E02}" type="presOf" srcId="{0B128040-4F03-4FC0-80DC-AB8B21B9489C}" destId="{85E43716-1F0D-452A-AAD3-50B119F475E4}" srcOrd="0" destOrd="0" presId="urn:microsoft.com/office/officeart/2005/8/layout/lProcess2"/>
    <dgm:cxn modelId="{2334C1B7-2BC8-405E-AE2A-8564C02BCE2F}" type="presOf" srcId="{B9B9E4CB-EC12-4A88-9695-8DEFE3B4C7A8}" destId="{6457B8D3-6B30-42E4-A269-859DF246D824}" srcOrd="0" destOrd="0" presId="urn:microsoft.com/office/officeart/2005/8/layout/lProcess2"/>
    <dgm:cxn modelId="{9BC55088-714C-4D64-987D-D69D76182E31}" type="presOf" srcId="{B0A3F80A-BDE2-4CE2-8FE0-A88F7C4CDEFA}" destId="{4F7B8E58-04F3-484A-8829-B39859B48FC8}" srcOrd="0" destOrd="0" presId="urn:microsoft.com/office/officeart/2005/8/layout/lProcess2"/>
    <dgm:cxn modelId="{C3CDAF47-9760-461D-93E4-0791277A08EF}" srcId="{06375682-F7E5-4563-B3E5-BFDE61354D29}" destId="{0B128040-4F03-4FC0-80DC-AB8B21B9489C}" srcOrd="2" destOrd="0" parTransId="{1450097D-6B2F-4EBE-B635-D28E7126E506}" sibTransId="{DB8ED38B-2343-4A51-8A8F-C90D7B8E87B0}"/>
    <dgm:cxn modelId="{989D15E7-BAB7-485E-9051-77845007E3D0}" type="presOf" srcId="{4742B1EA-9324-46AF-830D-3C411AA5432A}" destId="{4577D596-D248-475A-BEFE-7055B8FCDD48}" srcOrd="0" destOrd="0" presId="urn:microsoft.com/office/officeart/2005/8/layout/lProcess2"/>
    <dgm:cxn modelId="{6F1678C8-3FA9-4578-BE00-B403892AE30C}" type="presOf" srcId="{F3F2E158-67E3-4955-BB97-0653A46F4439}" destId="{F57D2ED2-E24C-4C86-9E10-0991B9EADF46}" srcOrd="0" destOrd="0" presId="urn:microsoft.com/office/officeart/2005/8/layout/lProcess2"/>
    <dgm:cxn modelId="{D50482BC-B7CB-42B7-B03F-65DA40CE72FB}" type="presOf" srcId="{FF8B6DC4-3EE2-49B7-A62C-D6CBC71A91DE}" destId="{20604CB4-8B9A-47D7-B935-5787A5605F7B}" srcOrd="0" destOrd="0" presId="urn:microsoft.com/office/officeart/2005/8/layout/lProcess2"/>
    <dgm:cxn modelId="{B4C201B2-3B9F-4B8E-A3F3-39E283240C61}" srcId="{5A2FC845-4C6F-47CF-A89C-8B6D78439813}" destId="{B0A3F80A-BDE2-4CE2-8FE0-A88F7C4CDEFA}" srcOrd="2" destOrd="0" parTransId="{BC182529-6C6F-4EBA-84F4-D373D18FBCB3}" sibTransId="{F6A7170F-5867-446E-BD5C-C378A6A3E361}"/>
    <dgm:cxn modelId="{F147853B-C28A-4D89-A2DF-5568956C617D}" srcId="{245087E8-BB19-438A-B48D-DE6CF4A17C42}" destId="{AB975038-4DD3-4B57-A44C-11680B3DF554}" srcOrd="1" destOrd="0" parTransId="{2413B513-11ED-4D70-88E3-A3689CAE6DB0}" sibTransId="{3896A7A3-10C5-4C3F-B908-28091B6CFB67}"/>
    <dgm:cxn modelId="{95B63E92-E2F1-4917-8F1F-D43541A9C5D6}" srcId="{06375682-F7E5-4563-B3E5-BFDE61354D29}" destId="{DC3B767A-F3A8-411C-94F8-A1C9276238F9}" srcOrd="1" destOrd="0" parTransId="{F80B1AC4-0046-4020-A6B3-6C9ADBA61131}" sibTransId="{EE578326-1E39-4211-978C-302AA67AC360}"/>
    <dgm:cxn modelId="{E878EB9F-71FF-4573-8EF7-0B25B30C7658}" type="presOf" srcId="{08BB8B7E-2E4E-4941-A626-411A8B12F579}" destId="{826CCF52-6F47-4307-B547-2C6BC27D8603}" srcOrd="0" destOrd="0" presId="urn:microsoft.com/office/officeart/2005/8/layout/lProcess2"/>
    <dgm:cxn modelId="{634C8758-43FC-497F-889E-6CD868397EB2}" type="presOf" srcId="{CF69BFDA-94D8-4270-BDD1-07803EA1FB00}" destId="{60210B8F-881C-4D08-97C9-101F3FC57471}" srcOrd="0" destOrd="0" presId="urn:microsoft.com/office/officeart/2005/8/layout/lProcess2"/>
    <dgm:cxn modelId="{B1629CC2-7CC8-494B-BABD-0DF135CBA881}" type="presOf" srcId="{5A2FC845-4C6F-47CF-A89C-8B6D78439813}" destId="{3574DD4B-F7F8-4BA3-A953-23BE96E8C1E4}" srcOrd="0" destOrd="0" presId="urn:microsoft.com/office/officeart/2005/8/layout/lProcess2"/>
    <dgm:cxn modelId="{E6ADDAF2-44C0-4821-B350-824C1A939EDC}" type="presOf" srcId="{51416AB3-22C4-4D85-A38E-4E0B9BA1DE8D}" destId="{A53D273A-46EB-487A-B887-CFB7A4D34AB9}" srcOrd="1" destOrd="0" presId="urn:microsoft.com/office/officeart/2005/8/layout/lProcess2"/>
    <dgm:cxn modelId="{D075F2E3-3007-401F-984E-00534274DDD6}" srcId="{06375682-F7E5-4563-B3E5-BFDE61354D29}" destId="{08BB8B7E-2E4E-4941-A626-411A8B12F579}" srcOrd="0" destOrd="0" parTransId="{E6C80221-5775-4E54-9651-F33FD04DEA30}" sibTransId="{0DCE284E-CAD8-446D-8FD9-89434BD0C2BC}"/>
    <dgm:cxn modelId="{A933A9CE-730B-4224-97E0-655CAB1E0026}" type="presOf" srcId="{B8CDB008-7860-4CA8-8A49-99978F3EB3A4}" destId="{4B9B0F4C-DC24-4373-8987-00FDA6471D3B}" srcOrd="0" destOrd="0" presId="urn:microsoft.com/office/officeart/2005/8/layout/lProcess2"/>
    <dgm:cxn modelId="{CE398277-FF6A-4655-81BF-26236BA106E5}" type="presOf" srcId="{245087E8-BB19-438A-B48D-DE6CF4A17C42}" destId="{996F806D-61F7-40E0-B6A9-2614ED0ADF14}" srcOrd="0" destOrd="0" presId="urn:microsoft.com/office/officeart/2005/8/layout/lProcess2"/>
    <dgm:cxn modelId="{2962C47F-CAD4-4CE6-AE99-5E7F9EE0A40A}" type="presOf" srcId="{245087E8-BB19-438A-B48D-DE6CF4A17C42}" destId="{B612E14F-96AF-4F8A-8FBC-15E0662234FE}" srcOrd="1" destOrd="0" presId="urn:microsoft.com/office/officeart/2005/8/layout/lProcess2"/>
    <dgm:cxn modelId="{47963690-B62D-440D-8DA0-12E8F338F5A1}" type="presOf" srcId="{5A2FC845-4C6F-47CF-A89C-8B6D78439813}" destId="{C98BCFDF-F689-4F4A-805A-1EE1F85AA75E}" srcOrd="1" destOrd="0" presId="urn:microsoft.com/office/officeart/2005/8/layout/lProcess2"/>
    <dgm:cxn modelId="{AEA82DC0-2A15-4A2F-B9D6-737887CE03A2}" srcId="{5A2FC845-4C6F-47CF-A89C-8B6D78439813}" destId="{4742B1EA-9324-46AF-830D-3C411AA5432A}" srcOrd="0" destOrd="0" parTransId="{E3683BD7-5962-463E-BBB5-114A3DA104C5}" sibTransId="{A307586A-94C2-4A01-BC27-426D4BD41705}"/>
    <dgm:cxn modelId="{DC170432-8C6C-4346-87CE-5E80DA2A53C0}" type="presOf" srcId="{51416AB3-22C4-4D85-A38E-4E0B9BA1DE8D}" destId="{ACEEA8C4-2540-4320-BF14-715DE2D58A4D}" srcOrd="0" destOrd="0" presId="urn:microsoft.com/office/officeart/2005/8/layout/lProcess2"/>
    <dgm:cxn modelId="{5689E41C-84DF-4E3C-ADE4-201D347B6F79}" srcId="{FF8B6DC4-3EE2-49B7-A62C-D6CBC71A91DE}" destId="{51416AB3-22C4-4D85-A38E-4E0B9BA1DE8D}" srcOrd="1" destOrd="0" parTransId="{5E17AD8C-9E88-4FB7-9E31-A56BF72CC8E8}" sibTransId="{4EC5DED1-2B8F-4C78-A8CF-FC6357EEC68C}"/>
    <dgm:cxn modelId="{51789756-4C61-434C-B34D-950ED104EEB8}" type="presOf" srcId="{06375682-F7E5-4563-B3E5-BFDE61354D29}" destId="{7479FFEA-33D3-432F-9CF3-67710D3EB93E}" srcOrd="1" destOrd="0" presId="urn:microsoft.com/office/officeart/2005/8/layout/lProcess2"/>
    <dgm:cxn modelId="{B0DDFAC2-5A98-4607-AED8-F1CFA3496583}" type="presOf" srcId="{AB975038-4DD3-4B57-A44C-11680B3DF554}" destId="{4608AD21-2B6B-4101-BB75-2DC77570DD58}" srcOrd="0" destOrd="0" presId="urn:microsoft.com/office/officeart/2005/8/layout/lProcess2"/>
    <dgm:cxn modelId="{18154392-EF64-4174-8573-336E4EAC567A}" type="presOf" srcId="{4E21DF54-04C5-4165-88B9-AC5935E286BA}" destId="{2A44CC49-60E6-4C0D-BFFF-6294CF0278C9}" srcOrd="0" destOrd="0" presId="urn:microsoft.com/office/officeart/2005/8/layout/lProcess2"/>
    <dgm:cxn modelId="{2B41E683-FA52-490C-8B19-515B2139DCDE}" srcId="{FF8B6DC4-3EE2-49B7-A62C-D6CBC71A91DE}" destId="{5A2FC845-4C6F-47CF-A89C-8B6D78439813}" srcOrd="2" destOrd="0" parTransId="{E869FE8D-C733-471A-9539-AEF496526FD3}" sibTransId="{9AC31B9D-7F4C-4898-A236-D493F22F735B}"/>
    <dgm:cxn modelId="{8908445C-6F46-4C5C-80FD-04D38B408358}" srcId="{5A2FC845-4C6F-47CF-A89C-8B6D78439813}" destId="{4E21DF54-04C5-4165-88B9-AC5935E286BA}" srcOrd="1" destOrd="0" parTransId="{0DDA9F81-6BD6-461B-A23A-3B82F5C77F47}" sibTransId="{08A5DF05-6AAE-40CE-8E1D-3108A982F482}"/>
    <dgm:cxn modelId="{7F38E02F-3ED8-4C8D-BE56-77DE807A93EF}" srcId="{51416AB3-22C4-4D85-A38E-4E0B9BA1DE8D}" destId="{CF69BFDA-94D8-4270-BDD1-07803EA1FB00}" srcOrd="0" destOrd="0" parTransId="{7A36C19A-9D12-41BD-8A5D-F4594D837DF1}" sibTransId="{5EDA734E-9BE6-48B4-8DB9-F3B1C1E0D3B1}"/>
    <dgm:cxn modelId="{CE0F5ECD-47E5-458B-A363-ED177DED3E0B}" type="presOf" srcId="{06375682-F7E5-4563-B3E5-BFDE61354D29}" destId="{22008AC1-73B6-4324-869A-CCBFD4F89121}" srcOrd="0" destOrd="0" presId="urn:microsoft.com/office/officeart/2005/8/layout/lProcess2"/>
    <dgm:cxn modelId="{FABFDB25-A51F-4EB1-80FB-233CD1183827}" srcId="{FF8B6DC4-3EE2-49B7-A62C-D6CBC71A91DE}" destId="{245087E8-BB19-438A-B48D-DE6CF4A17C42}" srcOrd="0" destOrd="0" parTransId="{D388BEAA-F2D2-46DB-82BA-0F73EB4DBFE9}" sibTransId="{EDBAFAD1-5AA2-4327-9A38-B8103D13FF86}"/>
    <dgm:cxn modelId="{E3196B9C-F409-4B61-B083-749CFA981E25}" srcId="{FF8B6DC4-3EE2-49B7-A62C-D6CBC71A91DE}" destId="{06375682-F7E5-4563-B3E5-BFDE61354D29}" srcOrd="3" destOrd="0" parTransId="{5696232E-03DE-4A10-895D-D1A3274E5703}" sibTransId="{53F5C426-A10D-47FE-860D-9931A7CFF996}"/>
    <dgm:cxn modelId="{3890931C-9EAC-4C2F-9EA8-67FDFF5DB9E0}" srcId="{245087E8-BB19-438A-B48D-DE6CF4A17C42}" destId="{F3F2E158-67E3-4955-BB97-0653A46F4439}" srcOrd="0" destOrd="0" parTransId="{A5D01D5A-2257-47BA-A128-1E7B3396F23E}" sibTransId="{CA23B9D6-DC49-46C4-B53F-7B12CBCF2890}"/>
    <dgm:cxn modelId="{167A2C94-4E4E-40FD-A2D2-5552F3D38A36}" type="presOf" srcId="{DC3B767A-F3A8-411C-94F8-A1C9276238F9}" destId="{DBF21272-F4D3-43DB-B751-D3F78A16F48B}" srcOrd="0" destOrd="0" presId="urn:microsoft.com/office/officeart/2005/8/layout/lProcess2"/>
    <dgm:cxn modelId="{2C1B82E4-C026-4020-9014-0ADC9BD84E73}" type="presParOf" srcId="{20604CB4-8B9A-47D7-B935-5787A5605F7B}" destId="{8B29345D-1BE9-4E8B-AF41-10955671923F}" srcOrd="0" destOrd="0" presId="urn:microsoft.com/office/officeart/2005/8/layout/lProcess2"/>
    <dgm:cxn modelId="{B8984D4A-EB9C-4A12-891B-932E66DA06D1}" type="presParOf" srcId="{8B29345D-1BE9-4E8B-AF41-10955671923F}" destId="{996F806D-61F7-40E0-B6A9-2614ED0ADF14}" srcOrd="0" destOrd="0" presId="urn:microsoft.com/office/officeart/2005/8/layout/lProcess2"/>
    <dgm:cxn modelId="{71E279C0-B668-4A63-B822-32D3E4F54B37}" type="presParOf" srcId="{8B29345D-1BE9-4E8B-AF41-10955671923F}" destId="{B612E14F-96AF-4F8A-8FBC-15E0662234FE}" srcOrd="1" destOrd="0" presId="urn:microsoft.com/office/officeart/2005/8/layout/lProcess2"/>
    <dgm:cxn modelId="{2E86F556-A193-4908-B523-EEFB7C59466D}" type="presParOf" srcId="{8B29345D-1BE9-4E8B-AF41-10955671923F}" destId="{C4606A7E-B1B6-4262-AF46-B062C354695E}" srcOrd="2" destOrd="0" presId="urn:microsoft.com/office/officeart/2005/8/layout/lProcess2"/>
    <dgm:cxn modelId="{B9BA5D94-621C-4C97-A6C1-0D06CC6408B7}" type="presParOf" srcId="{C4606A7E-B1B6-4262-AF46-B062C354695E}" destId="{AC8E2B9E-11E2-4BFE-9944-5E6797D3F257}" srcOrd="0" destOrd="0" presId="urn:microsoft.com/office/officeart/2005/8/layout/lProcess2"/>
    <dgm:cxn modelId="{19621E30-A04E-483B-92CE-05242D15BE66}" type="presParOf" srcId="{AC8E2B9E-11E2-4BFE-9944-5E6797D3F257}" destId="{F57D2ED2-E24C-4C86-9E10-0991B9EADF46}" srcOrd="0" destOrd="0" presId="urn:microsoft.com/office/officeart/2005/8/layout/lProcess2"/>
    <dgm:cxn modelId="{A35025D3-FADE-45EB-B60C-F0D68D7C986E}" type="presParOf" srcId="{AC8E2B9E-11E2-4BFE-9944-5E6797D3F257}" destId="{330C9E22-D71E-494C-A907-EBC8DDC1920C}" srcOrd="1" destOrd="0" presId="urn:microsoft.com/office/officeart/2005/8/layout/lProcess2"/>
    <dgm:cxn modelId="{3E090BA2-BAD8-40F7-90B5-E78F98AE04AF}" type="presParOf" srcId="{AC8E2B9E-11E2-4BFE-9944-5E6797D3F257}" destId="{4608AD21-2B6B-4101-BB75-2DC77570DD58}" srcOrd="2" destOrd="0" presId="urn:microsoft.com/office/officeart/2005/8/layout/lProcess2"/>
    <dgm:cxn modelId="{35D9731D-C4B0-414B-8F86-F4AE0B51FE1C}" type="presParOf" srcId="{AC8E2B9E-11E2-4BFE-9944-5E6797D3F257}" destId="{6C8A8D30-C1B9-444E-9F73-A0BD8A345B17}" srcOrd="3" destOrd="0" presId="urn:microsoft.com/office/officeart/2005/8/layout/lProcess2"/>
    <dgm:cxn modelId="{D3A1EAB1-1A94-4EBE-B442-BCFD9D600A69}" type="presParOf" srcId="{AC8E2B9E-11E2-4BFE-9944-5E6797D3F257}" destId="{428842E2-D5A1-4C4A-AC1A-F98C86AE0A89}" srcOrd="4" destOrd="0" presId="urn:microsoft.com/office/officeart/2005/8/layout/lProcess2"/>
    <dgm:cxn modelId="{78941B7C-B0F8-4432-9E81-D7ECFBB0FF00}" type="presParOf" srcId="{20604CB4-8B9A-47D7-B935-5787A5605F7B}" destId="{CA59DB10-524A-4C41-A358-A32B4AA138FE}" srcOrd="1" destOrd="0" presId="urn:microsoft.com/office/officeart/2005/8/layout/lProcess2"/>
    <dgm:cxn modelId="{1E6364DB-F9CA-4E73-925B-7E806EBAE8F3}" type="presParOf" srcId="{20604CB4-8B9A-47D7-B935-5787A5605F7B}" destId="{78AF78EA-2709-4AA7-8819-3D3F5BC492B2}" srcOrd="2" destOrd="0" presId="urn:microsoft.com/office/officeart/2005/8/layout/lProcess2"/>
    <dgm:cxn modelId="{A9326C6C-D3D3-4432-8C5E-F88F805A2D19}" type="presParOf" srcId="{78AF78EA-2709-4AA7-8819-3D3F5BC492B2}" destId="{ACEEA8C4-2540-4320-BF14-715DE2D58A4D}" srcOrd="0" destOrd="0" presId="urn:microsoft.com/office/officeart/2005/8/layout/lProcess2"/>
    <dgm:cxn modelId="{8DEAE6E3-3D3D-497A-B652-B877792DF423}" type="presParOf" srcId="{78AF78EA-2709-4AA7-8819-3D3F5BC492B2}" destId="{A53D273A-46EB-487A-B887-CFB7A4D34AB9}" srcOrd="1" destOrd="0" presId="urn:microsoft.com/office/officeart/2005/8/layout/lProcess2"/>
    <dgm:cxn modelId="{1323E779-563D-4B7D-9188-0C8FBDC334AA}" type="presParOf" srcId="{78AF78EA-2709-4AA7-8819-3D3F5BC492B2}" destId="{5B063620-3129-43E0-9E52-5AE4FB71DD46}" srcOrd="2" destOrd="0" presId="urn:microsoft.com/office/officeart/2005/8/layout/lProcess2"/>
    <dgm:cxn modelId="{87C92884-5088-4F5A-8FE0-EC13272CB5CE}" type="presParOf" srcId="{5B063620-3129-43E0-9E52-5AE4FB71DD46}" destId="{69C75BCC-BF4B-4191-B920-12196A4A25B0}" srcOrd="0" destOrd="0" presId="urn:microsoft.com/office/officeart/2005/8/layout/lProcess2"/>
    <dgm:cxn modelId="{036CC45A-96C6-4F80-97BF-4CFD8478D0AB}" type="presParOf" srcId="{69C75BCC-BF4B-4191-B920-12196A4A25B0}" destId="{60210B8F-881C-4D08-97C9-101F3FC57471}" srcOrd="0" destOrd="0" presId="urn:microsoft.com/office/officeart/2005/8/layout/lProcess2"/>
    <dgm:cxn modelId="{D06DB8A4-EA64-4750-9753-90785B1226E3}" type="presParOf" srcId="{69C75BCC-BF4B-4191-B920-12196A4A25B0}" destId="{E1632866-5886-456F-AFE6-5C813443DBC6}" srcOrd="1" destOrd="0" presId="urn:microsoft.com/office/officeart/2005/8/layout/lProcess2"/>
    <dgm:cxn modelId="{0C3E5C5F-DC59-4A27-B51D-410D36C82EB4}" type="presParOf" srcId="{69C75BCC-BF4B-4191-B920-12196A4A25B0}" destId="{6457B8D3-6B30-42E4-A269-859DF246D824}" srcOrd="2" destOrd="0" presId="urn:microsoft.com/office/officeart/2005/8/layout/lProcess2"/>
    <dgm:cxn modelId="{9130E562-795E-4671-A52C-ABD0EB9E5481}" type="presParOf" srcId="{69C75BCC-BF4B-4191-B920-12196A4A25B0}" destId="{827CB320-1121-428D-A852-08A16BA06A56}" srcOrd="3" destOrd="0" presId="urn:microsoft.com/office/officeart/2005/8/layout/lProcess2"/>
    <dgm:cxn modelId="{356AB0C7-17D1-4E6C-AEEF-05F4E9B8A837}" type="presParOf" srcId="{69C75BCC-BF4B-4191-B920-12196A4A25B0}" destId="{4B9B0F4C-DC24-4373-8987-00FDA6471D3B}" srcOrd="4" destOrd="0" presId="urn:microsoft.com/office/officeart/2005/8/layout/lProcess2"/>
    <dgm:cxn modelId="{EFC20AF7-45A4-4B5F-8B96-42B445F03478}" type="presParOf" srcId="{20604CB4-8B9A-47D7-B935-5787A5605F7B}" destId="{1D4C721F-B009-4557-9591-9DAEEA689E78}" srcOrd="3" destOrd="0" presId="urn:microsoft.com/office/officeart/2005/8/layout/lProcess2"/>
    <dgm:cxn modelId="{B636C3A1-81D5-450A-BB33-3887BE6FFF00}" type="presParOf" srcId="{20604CB4-8B9A-47D7-B935-5787A5605F7B}" destId="{67CCA41A-DD16-4280-982B-E4C36FA5ECEA}" srcOrd="4" destOrd="0" presId="urn:microsoft.com/office/officeart/2005/8/layout/lProcess2"/>
    <dgm:cxn modelId="{70D0C874-E722-4A0E-AC93-3155240D672E}" type="presParOf" srcId="{67CCA41A-DD16-4280-982B-E4C36FA5ECEA}" destId="{3574DD4B-F7F8-4BA3-A953-23BE96E8C1E4}" srcOrd="0" destOrd="0" presId="urn:microsoft.com/office/officeart/2005/8/layout/lProcess2"/>
    <dgm:cxn modelId="{653E5C77-4D97-49B4-B719-1CB07A5813CC}" type="presParOf" srcId="{67CCA41A-DD16-4280-982B-E4C36FA5ECEA}" destId="{C98BCFDF-F689-4F4A-805A-1EE1F85AA75E}" srcOrd="1" destOrd="0" presId="urn:microsoft.com/office/officeart/2005/8/layout/lProcess2"/>
    <dgm:cxn modelId="{BA06713B-7112-4486-B15C-A97E634DE6F1}" type="presParOf" srcId="{67CCA41A-DD16-4280-982B-E4C36FA5ECEA}" destId="{2BAF379A-D16A-4DBE-9C3A-3EF8F13C3974}" srcOrd="2" destOrd="0" presId="urn:microsoft.com/office/officeart/2005/8/layout/lProcess2"/>
    <dgm:cxn modelId="{8CE57843-52CC-47E1-ACAF-51CD30FB8C0B}" type="presParOf" srcId="{2BAF379A-D16A-4DBE-9C3A-3EF8F13C3974}" destId="{67F1E712-99B7-4374-A493-2FCA2ED1750E}" srcOrd="0" destOrd="0" presId="urn:microsoft.com/office/officeart/2005/8/layout/lProcess2"/>
    <dgm:cxn modelId="{3A035B84-69A3-4951-BAB8-1C94D41C85D7}" type="presParOf" srcId="{67F1E712-99B7-4374-A493-2FCA2ED1750E}" destId="{4577D596-D248-475A-BEFE-7055B8FCDD48}" srcOrd="0" destOrd="0" presId="urn:microsoft.com/office/officeart/2005/8/layout/lProcess2"/>
    <dgm:cxn modelId="{3BCF1F0A-F2DE-4517-BAF4-A98AAD41B6BD}" type="presParOf" srcId="{67F1E712-99B7-4374-A493-2FCA2ED1750E}" destId="{40492B3B-A2A2-4674-87B1-84926035355D}" srcOrd="1" destOrd="0" presId="urn:microsoft.com/office/officeart/2005/8/layout/lProcess2"/>
    <dgm:cxn modelId="{8818AB2B-A89D-4248-9914-EC5958AE59B0}" type="presParOf" srcId="{67F1E712-99B7-4374-A493-2FCA2ED1750E}" destId="{2A44CC49-60E6-4C0D-BFFF-6294CF0278C9}" srcOrd="2" destOrd="0" presId="urn:microsoft.com/office/officeart/2005/8/layout/lProcess2"/>
    <dgm:cxn modelId="{C7D33CF3-A91F-4E25-9F47-B90103318264}" type="presParOf" srcId="{67F1E712-99B7-4374-A493-2FCA2ED1750E}" destId="{E3E301D6-0A7A-43CC-9DB8-C61CD5534F83}" srcOrd="3" destOrd="0" presId="urn:microsoft.com/office/officeart/2005/8/layout/lProcess2"/>
    <dgm:cxn modelId="{566655C4-6107-4371-9693-B645188B0196}" type="presParOf" srcId="{67F1E712-99B7-4374-A493-2FCA2ED1750E}" destId="{4F7B8E58-04F3-484A-8829-B39859B48FC8}" srcOrd="4" destOrd="0" presId="urn:microsoft.com/office/officeart/2005/8/layout/lProcess2"/>
    <dgm:cxn modelId="{FBEDC0E6-06B1-49CE-AE5A-3C96E2D12C09}" type="presParOf" srcId="{20604CB4-8B9A-47D7-B935-5787A5605F7B}" destId="{EA239AB4-B7A3-4C38-A539-729DA1289A94}" srcOrd="5" destOrd="0" presId="urn:microsoft.com/office/officeart/2005/8/layout/lProcess2"/>
    <dgm:cxn modelId="{EF8DBF24-5725-4BA0-A1E1-DF0DA55767F9}" type="presParOf" srcId="{20604CB4-8B9A-47D7-B935-5787A5605F7B}" destId="{C1599DF9-61D2-47E0-BB22-0D410F92386A}" srcOrd="6" destOrd="0" presId="urn:microsoft.com/office/officeart/2005/8/layout/lProcess2"/>
    <dgm:cxn modelId="{F0FC774B-39D2-43C9-BD95-34113F3EB368}" type="presParOf" srcId="{C1599DF9-61D2-47E0-BB22-0D410F92386A}" destId="{22008AC1-73B6-4324-869A-CCBFD4F89121}" srcOrd="0" destOrd="0" presId="urn:microsoft.com/office/officeart/2005/8/layout/lProcess2"/>
    <dgm:cxn modelId="{C5C01136-51D4-4C22-B492-FBD723B247ED}" type="presParOf" srcId="{C1599DF9-61D2-47E0-BB22-0D410F92386A}" destId="{7479FFEA-33D3-432F-9CF3-67710D3EB93E}" srcOrd="1" destOrd="0" presId="urn:microsoft.com/office/officeart/2005/8/layout/lProcess2"/>
    <dgm:cxn modelId="{7E726834-1C57-4615-AEEB-8658C340D099}" type="presParOf" srcId="{C1599DF9-61D2-47E0-BB22-0D410F92386A}" destId="{DA434010-969D-4AE8-845E-2DB36F7E80F3}" srcOrd="2" destOrd="0" presId="urn:microsoft.com/office/officeart/2005/8/layout/lProcess2"/>
    <dgm:cxn modelId="{7BA3AA5D-BB45-4D3B-8C94-A9B7FE65CF36}" type="presParOf" srcId="{DA434010-969D-4AE8-845E-2DB36F7E80F3}" destId="{CBDE9465-BB94-4746-9D2F-4FD2DCFFAA29}" srcOrd="0" destOrd="0" presId="urn:microsoft.com/office/officeart/2005/8/layout/lProcess2"/>
    <dgm:cxn modelId="{DA63D954-682A-4CDF-954F-165831CC8BDF}" type="presParOf" srcId="{CBDE9465-BB94-4746-9D2F-4FD2DCFFAA29}" destId="{826CCF52-6F47-4307-B547-2C6BC27D8603}" srcOrd="0" destOrd="0" presId="urn:microsoft.com/office/officeart/2005/8/layout/lProcess2"/>
    <dgm:cxn modelId="{D926F094-1E05-4E13-A71F-0BA25EDCDBED}" type="presParOf" srcId="{CBDE9465-BB94-4746-9D2F-4FD2DCFFAA29}" destId="{752D724D-7C6D-470D-B5A5-7944F9928938}" srcOrd="1" destOrd="0" presId="urn:microsoft.com/office/officeart/2005/8/layout/lProcess2"/>
    <dgm:cxn modelId="{8999D979-4AC3-40CF-B06C-330B54D8C1DE}" type="presParOf" srcId="{CBDE9465-BB94-4746-9D2F-4FD2DCFFAA29}" destId="{DBF21272-F4D3-43DB-B751-D3F78A16F48B}" srcOrd="2" destOrd="0" presId="urn:microsoft.com/office/officeart/2005/8/layout/lProcess2"/>
    <dgm:cxn modelId="{33148EFC-CFE4-4C8C-9D92-64A559464CC4}" type="presParOf" srcId="{CBDE9465-BB94-4746-9D2F-4FD2DCFFAA29}" destId="{8BD9773C-ADAA-4453-92BD-E7B5C3DEFFCB}" srcOrd="3" destOrd="0" presId="urn:microsoft.com/office/officeart/2005/8/layout/lProcess2"/>
    <dgm:cxn modelId="{95D58C1C-FC38-4D84-9E91-777AC3E8D807}" type="presParOf" srcId="{CBDE9465-BB94-4746-9D2F-4FD2DCFFAA29}" destId="{85E43716-1F0D-452A-AAD3-50B119F475E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B6DC4-3EE2-49B7-A62C-D6CBC71A91D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45087E8-BB19-438A-B48D-DE6CF4A17C42}">
      <dgm:prSet phldrT="[Text]" custT="1"/>
      <dgm:spPr/>
      <dgm:t>
        <a:bodyPr/>
        <a:lstStyle/>
        <a:p>
          <a:r>
            <a:rPr lang="en-US" sz="2000" dirty="0" smtClean="0">
              <a:latin typeface="+mj-lt"/>
            </a:rPr>
            <a:t>Identify data</a:t>
          </a:r>
          <a:endParaRPr lang="en-US" sz="2000" dirty="0">
            <a:latin typeface="+mj-lt"/>
          </a:endParaRPr>
        </a:p>
      </dgm:t>
    </dgm:pt>
    <dgm:pt modelId="{D388BEAA-F2D2-46DB-82BA-0F73EB4DBFE9}" type="parTrans" cxnId="{FABFDB25-A51F-4EB1-80FB-233CD1183827}">
      <dgm:prSet/>
      <dgm:spPr/>
      <dgm:t>
        <a:bodyPr/>
        <a:lstStyle/>
        <a:p>
          <a:endParaRPr lang="en-US"/>
        </a:p>
      </dgm:t>
    </dgm:pt>
    <dgm:pt modelId="{EDBAFAD1-5AA2-4327-9A38-B8103D13FF86}" type="sibTrans" cxnId="{FABFDB25-A51F-4EB1-80FB-233CD1183827}">
      <dgm:prSet/>
      <dgm:spPr/>
      <dgm:t>
        <a:bodyPr/>
        <a:lstStyle/>
        <a:p>
          <a:endParaRPr lang="en-US"/>
        </a:p>
      </dgm:t>
    </dgm:pt>
    <dgm:pt modelId="{F3F2E158-67E3-4955-BB97-0653A46F4439}">
      <dgm:prSet phldrT="[Text]" custT="1"/>
      <dgm:spPr>
        <a:solidFill>
          <a:schemeClr val="accent1">
            <a:hueOff val="0"/>
            <a:satOff val="0"/>
            <a:lumOff val="0"/>
            <a:alpha val="35000"/>
          </a:schemeClr>
        </a:solidFill>
      </dgm:spPr>
      <dgm:t>
        <a:bodyPr/>
        <a:lstStyle/>
        <a:p>
          <a:r>
            <a:rPr lang="en-US" sz="1600" dirty="0" smtClean="0"/>
            <a:t>Manual tagging by content owners</a:t>
          </a:r>
          <a:endParaRPr lang="en-US" sz="1600" dirty="0"/>
        </a:p>
      </dgm:t>
    </dgm:pt>
    <dgm:pt modelId="{A5D01D5A-2257-47BA-A128-1E7B3396F23E}" type="parTrans" cxnId="{3890931C-9EAC-4C2F-9EA8-67FDFF5DB9E0}">
      <dgm:prSet/>
      <dgm:spPr/>
      <dgm:t>
        <a:bodyPr/>
        <a:lstStyle/>
        <a:p>
          <a:endParaRPr lang="en-US"/>
        </a:p>
      </dgm:t>
    </dgm:pt>
    <dgm:pt modelId="{CA23B9D6-DC49-46C4-B53F-7B12CBCF2890}" type="sibTrans" cxnId="{3890931C-9EAC-4C2F-9EA8-67FDFF5DB9E0}">
      <dgm:prSet/>
      <dgm:spPr/>
      <dgm:t>
        <a:bodyPr/>
        <a:lstStyle/>
        <a:p>
          <a:endParaRPr lang="en-US"/>
        </a:p>
      </dgm:t>
    </dgm:pt>
    <dgm:pt modelId="{AB975038-4DD3-4B57-A44C-11680B3DF554}">
      <dgm:prSet phldrT="[Text]" custT="1"/>
      <dgm:spPr>
        <a:solidFill>
          <a:schemeClr val="accent1">
            <a:hueOff val="0"/>
            <a:satOff val="0"/>
            <a:lumOff val="0"/>
            <a:alpha val="35000"/>
          </a:schemeClr>
        </a:solidFill>
      </dgm:spPr>
      <dgm:t>
        <a:bodyPr/>
        <a:lstStyle/>
        <a:p>
          <a:r>
            <a:rPr lang="en-US" sz="1600" dirty="0" smtClean="0"/>
            <a:t>Automatic classification (tagging)</a:t>
          </a:r>
          <a:endParaRPr lang="en-US" sz="1600" dirty="0"/>
        </a:p>
      </dgm:t>
    </dgm:pt>
    <dgm:pt modelId="{2413B513-11ED-4D70-88E3-A3689CAE6DB0}" type="parTrans" cxnId="{F147853B-C28A-4D89-A2DF-5568956C617D}">
      <dgm:prSet/>
      <dgm:spPr/>
      <dgm:t>
        <a:bodyPr/>
        <a:lstStyle/>
        <a:p>
          <a:endParaRPr lang="en-US"/>
        </a:p>
      </dgm:t>
    </dgm:pt>
    <dgm:pt modelId="{3896A7A3-10C5-4C3F-B908-28091B6CFB67}" type="sibTrans" cxnId="{F147853B-C28A-4D89-A2DF-5568956C617D}">
      <dgm:prSet/>
      <dgm:spPr/>
      <dgm:t>
        <a:bodyPr/>
        <a:lstStyle/>
        <a:p>
          <a:endParaRPr lang="en-US"/>
        </a:p>
      </dgm:t>
    </dgm:pt>
    <dgm:pt modelId="{51416AB3-22C4-4D85-A38E-4E0B9BA1DE8D}">
      <dgm:prSet phldrT="[Text]" custT="1"/>
      <dgm:spPr/>
      <dgm:t>
        <a:bodyPr/>
        <a:lstStyle/>
        <a:p>
          <a:r>
            <a:rPr lang="en-US" sz="2000" dirty="0" smtClean="0">
              <a:latin typeface="+mj-lt"/>
            </a:rPr>
            <a:t>Control access</a:t>
          </a:r>
          <a:endParaRPr lang="en-US" sz="2000" dirty="0">
            <a:latin typeface="+mj-lt"/>
          </a:endParaRPr>
        </a:p>
      </dgm:t>
    </dgm:pt>
    <dgm:pt modelId="{5E17AD8C-9E88-4FB7-9E31-A56BF72CC8E8}" type="parTrans" cxnId="{5689E41C-84DF-4E3C-ADE4-201D347B6F79}">
      <dgm:prSet/>
      <dgm:spPr/>
      <dgm:t>
        <a:bodyPr/>
        <a:lstStyle/>
        <a:p>
          <a:endParaRPr lang="en-US"/>
        </a:p>
      </dgm:t>
    </dgm:pt>
    <dgm:pt modelId="{4EC5DED1-2B8F-4C78-A8CF-FC6357EEC68C}" type="sibTrans" cxnId="{5689E41C-84DF-4E3C-ADE4-201D347B6F79}">
      <dgm:prSet/>
      <dgm:spPr/>
      <dgm:t>
        <a:bodyPr/>
        <a:lstStyle/>
        <a:p>
          <a:endParaRPr lang="en-US"/>
        </a:p>
      </dgm:t>
    </dgm:pt>
    <dgm:pt modelId="{CF69BFDA-94D8-4270-BDD1-07803EA1FB00}">
      <dgm:prSet phldrT="[Text]" custT="1"/>
      <dgm:spPr>
        <a:solidFill>
          <a:schemeClr val="accent1">
            <a:hueOff val="0"/>
            <a:satOff val="0"/>
            <a:lumOff val="0"/>
            <a:alpha val="35000"/>
          </a:schemeClr>
        </a:solidFill>
      </dgm:spPr>
      <dgm:t>
        <a:bodyPr/>
        <a:lstStyle/>
        <a:p>
          <a:r>
            <a:rPr lang="en-US" sz="1600" dirty="0" smtClean="0"/>
            <a:t>Central access policies targeted based on file tags</a:t>
          </a:r>
          <a:endParaRPr lang="en-US" sz="1600" dirty="0"/>
        </a:p>
      </dgm:t>
    </dgm:pt>
    <dgm:pt modelId="{7A36C19A-9D12-41BD-8A5D-F4594D837DF1}" type="parTrans" cxnId="{7F38E02F-3ED8-4C8D-BE56-77DE807A93EF}">
      <dgm:prSet/>
      <dgm:spPr/>
      <dgm:t>
        <a:bodyPr/>
        <a:lstStyle/>
        <a:p>
          <a:endParaRPr lang="en-US"/>
        </a:p>
      </dgm:t>
    </dgm:pt>
    <dgm:pt modelId="{5EDA734E-9BE6-48B4-8DB9-F3B1C1E0D3B1}" type="sibTrans" cxnId="{7F38E02F-3ED8-4C8D-BE56-77DE807A93EF}">
      <dgm:prSet/>
      <dgm:spPr/>
      <dgm:t>
        <a:bodyPr/>
        <a:lstStyle/>
        <a:p>
          <a:endParaRPr lang="en-US"/>
        </a:p>
      </dgm:t>
    </dgm:pt>
    <dgm:pt modelId="{B9B9E4CB-EC12-4A88-9695-8DEFE3B4C7A8}">
      <dgm:prSet phldrT="[Text]" custT="1"/>
      <dgm:spPr>
        <a:solidFill>
          <a:schemeClr val="accent1">
            <a:hueOff val="0"/>
            <a:satOff val="0"/>
            <a:lumOff val="0"/>
            <a:alpha val="35000"/>
          </a:schemeClr>
        </a:solidFill>
      </dgm:spPr>
      <dgm:t>
        <a:bodyPr/>
        <a:lstStyle/>
        <a:p>
          <a:r>
            <a:rPr lang="en-US" sz="1600" dirty="0" smtClean="0"/>
            <a:t>Expression based access conditions using user claims, device claims and file tags</a:t>
          </a:r>
        </a:p>
      </dgm:t>
    </dgm:pt>
    <dgm:pt modelId="{CC8C882B-4FF7-41CB-B89F-21263190E131}" type="parTrans" cxnId="{36EB18EC-46BF-4FA5-8C2E-2B4843B5C60C}">
      <dgm:prSet/>
      <dgm:spPr/>
      <dgm:t>
        <a:bodyPr/>
        <a:lstStyle/>
        <a:p>
          <a:endParaRPr lang="en-US"/>
        </a:p>
      </dgm:t>
    </dgm:pt>
    <dgm:pt modelId="{022A95EA-332A-4AFB-8091-B721BFCAF8FF}" type="sibTrans" cxnId="{36EB18EC-46BF-4FA5-8C2E-2B4843B5C60C}">
      <dgm:prSet/>
      <dgm:spPr/>
      <dgm:t>
        <a:bodyPr/>
        <a:lstStyle/>
        <a:p>
          <a:endParaRPr lang="en-US"/>
        </a:p>
      </dgm:t>
    </dgm:pt>
    <dgm:pt modelId="{5A2FC845-4C6F-47CF-A89C-8B6D78439813}">
      <dgm:prSet phldrT="[Text]" custT="1"/>
      <dgm:spPr/>
      <dgm:t>
        <a:bodyPr/>
        <a:lstStyle/>
        <a:p>
          <a:r>
            <a:rPr lang="en-US" sz="2000" dirty="0" smtClean="0">
              <a:latin typeface="+mj-lt"/>
            </a:rPr>
            <a:t>Audit access</a:t>
          </a:r>
          <a:endParaRPr lang="en-US" sz="2000" dirty="0">
            <a:latin typeface="+mj-lt"/>
          </a:endParaRPr>
        </a:p>
      </dgm:t>
    </dgm:pt>
    <dgm:pt modelId="{E869FE8D-C733-471A-9539-AEF496526FD3}" type="parTrans" cxnId="{2B41E683-FA52-490C-8B19-515B2139DCDE}">
      <dgm:prSet/>
      <dgm:spPr/>
      <dgm:t>
        <a:bodyPr/>
        <a:lstStyle/>
        <a:p>
          <a:endParaRPr lang="en-US"/>
        </a:p>
      </dgm:t>
    </dgm:pt>
    <dgm:pt modelId="{9AC31B9D-7F4C-4898-A236-D493F22F735B}" type="sibTrans" cxnId="{2B41E683-FA52-490C-8B19-515B2139DCDE}">
      <dgm:prSet/>
      <dgm:spPr/>
      <dgm:t>
        <a:bodyPr/>
        <a:lstStyle/>
        <a:p>
          <a:endParaRPr lang="en-US"/>
        </a:p>
      </dgm:t>
    </dgm:pt>
    <dgm:pt modelId="{4742B1EA-9324-46AF-830D-3C411AA5432A}">
      <dgm:prSet phldrT="[Text]" custT="1"/>
      <dgm:spPr/>
      <dgm:t>
        <a:bodyPr/>
        <a:lstStyle/>
        <a:p>
          <a:r>
            <a:rPr lang="en-US" sz="1600" dirty="0" smtClean="0"/>
            <a:t>Expression based audit conditions using user claims, device claims and file tags</a:t>
          </a:r>
          <a:endParaRPr lang="en-US" sz="1600" dirty="0"/>
        </a:p>
      </dgm:t>
    </dgm:pt>
    <dgm:pt modelId="{E3683BD7-5962-463E-BBB5-114A3DA104C5}" type="parTrans" cxnId="{AEA82DC0-2A15-4A2F-B9D6-737887CE03A2}">
      <dgm:prSet/>
      <dgm:spPr/>
      <dgm:t>
        <a:bodyPr/>
        <a:lstStyle/>
        <a:p>
          <a:endParaRPr lang="en-US"/>
        </a:p>
      </dgm:t>
    </dgm:pt>
    <dgm:pt modelId="{A307586A-94C2-4A01-BC27-426D4BD41705}" type="sibTrans" cxnId="{AEA82DC0-2A15-4A2F-B9D6-737887CE03A2}">
      <dgm:prSet/>
      <dgm:spPr/>
      <dgm:t>
        <a:bodyPr/>
        <a:lstStyle/>
        <a:p>
          <a:endParaRPr lang="en-US"/>
        </a:p>
      </dgm:t>
    </dgm:pt>
    <dgm:pt modelId="{06375682-F7E5-4563-B3E5-BFDE61354D29}">
      <dgm:prSet phldrT="[Text]" custT="1"/>
      <dgm:spPr/>
      <dgm:t>
        <a:bodyPr/>
        <a:lstStyle/>
        <a:p>
          <a:r>
            <a:rPr lang="en-US" sz="2000" dirty="0" smtClean="0">
              <a:latin typeface="+mj-lt"/>
            </a:rPr>
            <a:t>Protect data</a:t>
          </a:r>
          <a:endParaRPr lang="en-US" sz="2000" dirty="0">
            <a:latin typeface="+mj-lt"/>
          </a:endParaRPr>
        </a:p>
      </dgm:t>
    </dgm:pt>
    <dgm:pt modelId="{5696232E-03DE-4A10-895D-D1A3274E5703}" type="parTrans" cxnId="{E3196B9C-F409-4B61-B083-749CFA981E25}">
      <dgm:prSet/>
      <dgm:spPr/>
      <dgm:t>
        <a:bodyPr/>
        <a:lstStyle/>
        <a:p>
          <a:endParaRPr lang="en-US"/>
        </a:p>
      </dgm:t>
    </dgm:pt>
    <dgm:pt modelId="{53F5C426-A10D-47FE-860D-9931A7CFF996}" type="sibTrans" cxnId="{E3196B9C-F409-4B61-B083-749CFA981E25}">
      <dgm:prSet/>
      <dgm:spPr/>
      <dgm:t>
        <a:bodyPr/>
        <a:lstStyle/>
        <a:p>
          <a:endParaRPr lang="en-US"/>
        </a:p>
      </dgm:t>
    </dgm:pt>
    <dgm:pt modelId="{08BB8B7E-2E4E-4941-A626-411A8B12F579}">
      <dgm:prSet phldrT="[Text]" custT="1"/>
      <dgm:spPr>
        <a:solidFill>
          <a:schemeClr val="accent1">
            <a:hueOff val="0"/>
            <a:satOff val="0"/>
            <a:lumOff val="0"/>
            <a:alpha val="35000"/>
          </a:schemeClr>
        </a:solidFill>
      </dgm:spPr>
      <dgm:t>
        <a:bodyPr/>
        <a:lstStyle/>
        <a:p>
          <a:r>
            <a:rPr lang="en-US" sz="1600" dirty="0" smtClean="0"/>
            <a:t>Automatic RMS protection for Office documents based on file tags</a:t>
          </a:r>
          <a:endParaRPr lang="en-US" sz="1600" dirty="0"/>
        </a:p>
      </dgm:t>
    </dgm:pt>
    <dgm:pt modelId="{E6C80221-5775-4E54-9651-F33FD04DEA30}" type="parTrans" cxnId="{D075F2E3-3007-401F-984E-00534274DDD6}">
      <dgm:prSet/>
      <dgm:spPr/>
      <dgm:t>
        <a:bodyPr/>
        <a:lstStyle/>
        <a:p>
          <a:endParaRPr lang="en-US"/>
        </a:p>
      </dgm:t>
    </dgm:pt>
    <dgm:pt modelId="{0DCE284E-CAD8-446D-8FD9-89434BD0C2BC}" type="sibTrans" cxnId="{D075F2E3-3007-401F-984E-00534274DDD6}">
      <dgm:prSet/>
      <dgm:spPr/>
      <dgm:t>
        <a:bodyPr/>
        <a:lstStyle/>
        <a:p>
          <a:endParaRPr lang="en-US"/>
        </a:p>
      </dgm:t>
    </dgm:pt>
    <dgm:pt modelId="{60F3486E-3B36-433B-BDE4-6D90AF28EE00}">
      <dgm:prSet phldrT="[Text]" custT="1"/>
      <dgm:spPr>
        <a:solidFill>
          <a:schemeClr val="accent1">
            <a:hueOff val="0"/>
            <a:satOff val="0"/>
            <a:lumOff val="0"/>
            <a:alpha val="35000"/>
          </a:schemeClr>
        </a:solidFill>
      </dgm:spPr>
      <dgm:t>
        <a:bodyPr/>
        <a:lstStyle/>
        <a:p>
          <a:r>
            <a:rPr lang="en-US" sz="1600" dirty="0" smtClean="0"/>
            <a:t>Application based tagging</a:t>
          </a:r>
          <a:endParaRPr lang="en-US" sz="1600" dirty="0"/>
        </a:p>
      </dgm:t>
    </dgm:pt>
    <dgm:pt modelId="{51C3D267-9DA7-4E11-AFC4-176EA211ECA7}" type="parTrans" cxnId="{BDFD6BFD-6B3D-49CB-AD1D-F7B21EFF350E}">
      <dgm:prSet/>
      <dgm:spPr/>
      <dgm:t>
        <a:bodyPr/>
        <a:lstStyle/>
        <a:p>
          <a:endParaRPr lang="en-US"/>
        </a:p>
      </dgm:t>
    </dgm:pt>
    <dgm:pt modelId="{73CAB93B-CE7E-455C-A523-3647830F3ECA}" type="sibTrans" cxnId="{BDFD6BFD-6B3D-49CB-AD1D-F7B21EFF350E}">
      <dgm:prSet/>
      <dgm:spPr/>
      <dgm:t>
        <a:bodyPr/>
        <a:lstStyle/>
        <a:p>
          <a:endParaRPr lang="en-US"/>
        </a:p>
      </dgm:t>
    </dgm:pt>
    <dgm:pt modelId="{B8CDB008-7860-4CA8-8A49-99978F3EB3A4}">
      <dgm:prSet phldrT="[Text]" custT="1"/>
      <dgm:spPr>
        <a:solidFill>
          <a:schemeClr val="accent1">
            <a:hueOff val="0"/>
            <a:satOff val="0"/>
            <a:lumOff val="0"/>
            <a:alpha val="35000"/>
          </a:schemeClr>
        </a:solidFill>
      </dgm:spPr>
      <dgm:t>
        <a:bodyPr/>
        <a:lstStyle/>
        <a:p>
          <a:r>
            <a:rPr lang="en-US" sz="1600" dirty="0" smtClean="0"/>
            <a:t>Access denied remediation</a:t>
          </a:r>
        </a:p>
      </dgm:t>
    </dgm:pt>
    <dgm:pt modelId="{5626E074-7B1C-4BA9-9C55-FA0B2FC7CFF9}" type="parTrans" cxnId="{4FED7819-5608-4A03-9887-7F2CD5ED049A}">
      <dgm:prSet/>
      <dgm:spPr/>
      <dgm:t>
        <a:bodyPr/>
        <a:lstStyle/>
        <a:p>
          <a:endParaRPr lang="en-US"/>
        </a:p>
      </dgm:t>
    </dgm:pt>
    <dgm:pt modelId="{C8C68206-711A-4D79-8D7D-EF1258BEC4D3}" type="sibTrans" cxnId="{4FED7819-5608-4A03-9887-7F2CD5ED049A}">
      <dgm:prSet/>
      <dgm:spPr/>
      <dgm:t>
        <a:bodyPr/>
        <a:lstStyle/>
        <a:p>
          <a:endParaRPr lang="en-US"/>
        </a:p>
      </dgm:t>
    </dgm:pt>
    <dgm:pt modelId="{4E21DF54-04C5-4165-88B9-AC5935E286BA}">
      <dgm:prSet phldrT="[Text]" custT="1"/>
      <dgm:spPr/>
      <dgm:t>
        <a:bodyPr/>
        <a:lstStyle/>
        <a:p>
          <a:pPr rtl="0"/>
          <a:r>
            <a:rPr lang="en-US" sz="1600" dirty="0" smtClean="0"/>
            <a:t>Central audit policies that can be applied across multiple file servers</a:t>
          </a:r>
          <a:endParaRPr lang="en-US" sz="1600" dirty="0"/>
        </a:p>
      </dgm:t>
    </dgm:pt>
    <dgm:pt modelId="{0DDA9F81-6BD6-461B-A23A-3B82F5C77F47}" type="parTrans" cxnId="{8908445C-6F46-4C5C-80FD-04D38B408358}">
      <dgm:prSet/>
      <dgm:spPr/>
      <dgm:t>
        <a:bodyPr/>
        <a:lstStyle/>
        <a:p>
          <a:endParaRPr lang="en-US"/>
        </a:p>
      </dgm:t>
    </dgm:pt>
    <dgm:pt modelId="{08A5DF05-6AAE-40CE-8E1D-3108A982F482}" type="sibTrans" cxnId="{8908445C-6F46-4C5C-80FD-04D38B408358}">
      <dgm:prSet/>
      <dgm:spPr/>
      <dgm:t>
        <a:bodyPr/>
        <a:lstStyle/>
        <a:p>
          <a:endParaRPr lang="en-US"/>
        </a:p>
      </dgm:t>
    </dgm:pt>
    <dgm:pt modelId="{B0A3F80A-BDE2-4CE2-8FE0-A88F7C4CDEFA}">
      <dgm:prSet phldrT="[Text]" custT="1"/>
      <dgm:spPr/>
      <dgm:t>
        <a:bodyPr/>
        <a:lstStyle/>
        <a:p>
          <a:r>
            <a:rPr lang="en-US" sz="1600" dirty="0" smtClean="0"/>
            <a:t>Policy staging audits to simulate policy changes in a real environment</a:t>
          </a:r>
          <a:endParaRPr lang="en-US" sz="1600" dirty="0"/>
        </a:p>
      </dgm:t>
    </dgm:pt>
    <dgm:pt modelId="{BC182529-6C6F-4EBA-84F4-D373D18FBCB3}" type="parTrans" cxnId="{B4C201B2-3B9F-4B8E-A3F3-39E283240C61}">
      <dgm:prSet/>
      <dgm:spPr/>
      <dgm:t>
        <a:bodyPr/>
        <a:lstStyle/>
        <a:p>
          <a:endParaRPr lang="en-US"/>
        </a:p>
      </dgm:t>
    </dgm:pt>
    <dgm:pt modelId="{F6A7170F-5867-446E-BD5C-C378A6A3E361}" type="sibTrans" cxnId="{B4C201B2-3B9F-4B8E-A3F3-39E283240C61}">
      <dgm:prSet/>
      <dgm:spPr/>
      <dgm:t>
        <a:bodyPr/>
        <a:lstStyle/>
        <a:p>
          <a:endParaRPr lang="en-US"/>
        </a:p>
      </dgm:t>
    </dgm:pt>
    <dgm:pt modelId="{DC3B767A-F3A8-411C-94F8-A1C9276238F9}">
      <dgm:prSet phldrT="[Text]" custT="1"/>
      <dgm:spPr>
        <a:solidFill>
          <a:schemeClr val="accent1">
            <a:hueOff val="0"/>
            <a:satOff val="0"/>
            <a:lumOff val="0"/>
            <a:alpha val="35000"/>
          </a:schemeClr>
        </a:solidFill>
      </dgm:spPr>
      <dgm:t>
        <a:bodyPr/>
        <a:lstStyle/>
        <a:p>
          <a:r>
            <a:rPr lang="en-US" sz="1600" dirty="0" smtClean="0"/>
            <a:t>Near real time protection soon after the file is tagged</a:t>
          </a:r>
        </a:p>
      </dgm:t>
    </dgm:pt>
    <dgm:pt modelId="{F80B1AC4-0046-4020-A6B3-6C9ADBA61131}" type="parTrans" cxnId="{95B63E92-E2F1-4917-8F1F-D43541A9C5D6}">
      <dgm:prSet/>
      <dgm:spPr/>
      <dgm:t>
        <a:bodyPr/>
        <a:lstStyle/>
        <a:p>
          <a:endParaRPr lang="en-US"/>
        </a:p>
      </dgm:t>
    </dgm:pt>
    <dgm:pt modelId="{EE578326-1E39-4211-978C-302AA67AC360}" type="sibTrans" cxnId="{95B63E92-E2F1-4917-8F1F-D43541A9C5D6}">
      <dgm:prSet/>
      <dgm:spPr/>
      <dgm:t>
        <a:bodyPr/>
        <a:lstStyle/>
        <a:p>
          <a:endParaRPr lang="en-US"/>
        </a:p>
      </dgm:t>
    </dgm:pt>
    <dgm:pt modelId="{0B128040-4F03-4FC0-80DC-AB8B21B9489C}">
      <dgm:prSet phldrT="[Text]" custT="1"/>
      <dgm:spPr>
        <a:solidFill>
          <a:schemeClr val="accent1">
            <a:hueOff val="0"/>
            <a:satOff val="0"/>
            <a:lumOff val="0"/>
            <a:alpha val="35000"/>
          </a:schemeClr>
        </a:solidFill>
      </dgm:spPr>
      <dgm:t>
        <a:bodyPr/>
        <a:lstStyle/>
        <a:p>
          <a:r>
            <a:rPr lang="en-US" sz="1600" dirty="0" smtClean="0"/>
            <a:t>Extensibility for non Office RMS protectors</a:t>
          </a:r>
        </a:p>
      </dgm:t>
    </dgm:pt>
    <dgm:pt modelId="{1450097D-6B2F-4EBE-B635-D28E7126E506}" type="parTrans" cxnId="{C3CDAF47-9760-461D-93E4-0791277A08EF}">
      <dgm:prSet/>
      <dgm:spPr/>
      <dgm:t>
        <a:bodyPr/>
        <a:lstStyle/>
        <a:p>
          <a:endParaRPr lang="en-US"/>
        </a:p>
      </dgm:t>
    </dgm:pt>
    <dgm:pt modelId="{DB8ED38B-2343-4A51-8A8F-C90D7B8E87B0}" type="sibTrans" cxnId="{C3CDAF47-9760-461D-93E4-0791277A08EF}">
      <dgm:prSet/>
      <dgm:spPr/>
      <dgm:t>
        <a:bodyPr/>
        <a:lstStyle/>
        <a:p>
          <a:endParaRPr lang="en-US"/>
        </a:p>
      </dgm:t>
    </dgm:pt>
    <dgm:pt modelId="{20604CB4-8B9A-47D7-B935-5787A5605F7B}" type="pres">
      <dgm:prSet presAssocID="{FF8B6DC4-3EE2-49B7-A62C-D6CBC71A91DE}" presName="theList" presStyleCnt="0">
        <dgm:presLayoutVars>
          <dgm:dir/>
          <dgm:animLvl val="lvl"/>
          <dgm:resizeHandles val="exact"/>
        </dgm:presLayoutVars>
      </dgm:prSet>
      <dgm:spPr/>
      <dgm:t>
        <a:bodyPr/>
        <a:lstStyle/>
        <a:p>
          <a:endParaRPr lang="en-US"/>
        </a:p>
      </dgm:t>
    </dgm:pt>
    <dgm:pt modelId="{8B29345D-1BE9-4E8B-AF41-10955671923F}" type="pres">
      <dgm:prSet presAssocID="{245087E8-BB19-438A-B48D-DE6CF4A17C42}" presName="compNode" presStyleCnt="0"/>
      <dgm:spPr/>
    </dgm:pt>
    <dgm:pt modelId="{996F806D-61F7-40E0-B6A9-2614ED0ADF14}" type="pres">
      <dgm:prSet presAssocID="{245087E8-BB19-438A-B48D-DE6CF4A17C42}" presName="aNode" presStyleLbl="bgShp" presStyleIdx="0" presStyleCnt="4"/>
      <dgm:spPr/>
      <dgm:t>
        <a:bodyPr/>
        <a:lstStyle/>
        <a:p>
          <a:endParaRPr lang="en-US"/>
        </a:p>
      </dgm:t>
    </dgm:pt>
    <dgm:pt modelId="{B612E14F-96AF-4F8A-8FBC-15E0662234FE}" type="pres">
      <dgm:prSet presAssocID="{245087E8-BB19-438A-B48D-DE6CF4A17C42}" presName="textNode" presStyleLbl="bgShp" presStyleIdx="0" presStyleCnt="4"/>
      <dgm:spPr/>
      <dgm:t>
        <a:bodyPr/>
        <a:lstStyle/>
        <a:p>
          <a:endParaRPr lang="en-US"/>
        </a:p>
      </dgm:t>
    </dgm:pt>
    <dgm:pt modelId="{C4606A7E-B1B6-4262-AF46-B062C354695E}" type="pres">
      <dgm:prSet presAssocID="{245087E8-BB19-438A-B48D-DE6CF4A17C42}" presName="compChildNode" presStyleCnt="0"/>
      <dgm:spPr/>
    </dgm:pt>
    <dgm:pt modelId="{AC8E2B9E-11E2-4BFE-9944-5E6797D3F257}" type="pres">
      <dgm:prSet presAssocID="{245087E8-BB19-438A-B48D-DE6CF4A17C42}" presName="theInnerList" presStyleCnt="0"/>
      <dgm:spPr/>
    </dgm:pt>
    <dgm:pt modelId="{F57D2ED2-E24C-4C86-9E10-0991B9EADF46}" type="pres">
      <dgm:prSet presAssocID="{F3F2E158-67E3-4955-BB97-0653A46F4439}" presName="childNode" presStyleLbl="node1" presStyleIdx="0" presStyleCnt="12" custLinFactNeighborY="-5229">
        <dgm:presLayoutVars>
          <dgm:bulletEnabled val="1"/>
        </dgm:presLayoutVars>
      </dgm:prSet>
      <dgm:spPr/>
      <dgm:t>
        <a:bodyPr/>
        <a:lstStyle/>
        <a:p>
          <a:endParaRPr lang="en-US"/>
        </a:p>
      </dgm:t>
    </dgm:pt>
    <dgm:pt modelId="{330C9E22-D71E-494C-A907-EBC8DDC1920C}" type="pres">
      <dgm:prSet presAssocID="{F3F2E158-67E3-4955-BB97-0653A46F4439}" presName="aSpace2" presStyleCnt="0"/>
      <dgm:spPr/>
    </dgm:pt>
    <dgm:pt modelId="{4608AD21-2B6B-4101-BB75-2DC77570DD58}" type="pres">
      <dgm:prSet presAssocID="{AB975038-4DD3-4B57-A44C-11680B3DF554}" presName="childNode" presStyleLbl="node1" presStyleIdx="1" presStyleCnt="12" custLinFactNeighborY="-5229">
        <dgm:presLayoutVars>
          <dgm:bulletEnabled val="1"/>
        </dgm:presLayoutVars>
      </dgm:prSet>
      <dgm:spPr/>
      <dgm:t>
        <a:bodyPr/>
        <a:lstStyle/>
        <a:p>
          <a:endParaRPr lang="en-US"/>
        </a:p>
      </dgm:t>
    </dgm:pt>
    <dgm:pt modelId="{6C8A8D30-C1B9-444E-9F73-A0BD8A345B17}" type="pres">
      <dgm:prSet presAssocID="{AB975038-4DD3-4B57-A44C-11680B3DF554}" presName="aSpace2" presStyleCnt="0"/>
      <dgm:spPr/>
    </dgm:pt>
    <dgm:pt modelId="{428842E2-D5A1-4C4A-AC1A-F98C86AE0A89}" type="pres">
      <dgm:prSet presAssocID="{60F3486E-3B36-433B-BDE4-6D90AF28EE00}" presName="childNode" presStyleLbl="node1" presStyleIdx="2" presStyleCnt="12" custLinFactNeighborY="-5229">
        <dgm:presLayoutVars>
          <dgm:bulletEnabled val="1"/>
        </dgm:presLayoutVars>
      </dgm:prSet>
      <dgm:spPr/>
      <dgm:t>
        <a:bodyPr/>
        <a:lstStyle/>
        <a:p>
          <a:endParaRPr lang="en-US"/>
        </a:p>
      </dgm:t>
    </dgm:pt>
    <dgm:pt modelId="{CA59DB10-524A-4C41-A358-A32B4AA138FE}" type="pres">
      <dgm:prSet presAssocID="{245087E8-BB19-438A-B48D-DE6CF4A17C42}" presName="aSpace" presStyleCnt="0"/>
      <dgm:spPr/>
    </dgm:pt>
    <dgm:pt modelId="{78AF78EA-2709-4AA7-8819-3D3F5BC492B2}" type="pres">
      <dgm:prSet presAssocID="{51416AB3-22C4-4D85-A38E-4E0B9BA1DE8D}" presName="compNode" presStyleCnt="0"/>
      <dgm:spPr/>
    </dgm:pt>
    <dgm:pt modelId="{ACEEA8C4-2540-4320-BF14-715DE2D58A4D}" type="pres">
      <dgm:prSet presAssocID="{51416AB3-22C4-4D85-A38E-4E0B9BA1DE8D}" presName="aNode" presStyleLbl="bgShp" presStyleIdx="1" presStyleCnt="4"/>
      <dgm:spPr/>
      <dgm:t>
        <a:bodyPr/>
        <a:lstStyle/>
        <a:p>
          <a:endParaRPr lang="en-US"/>
        </a:p>
      </dgm:t>
    </dgm:pt>
    <dgm:pt modelId="{A53D273A-46EB-487A-B887-CFB7A4D34AB9}" type="pres">
      <dgm:prSet presAssocID="{51416AB3-22C4-4D85-A38E-4E0B9BA1DE8D}" presName="textNode" presStyleLbl="bgShp" presStyleIdx="1" presStyleCnt="4"/>
      <dgm:spPr/>
      <dgm:t>
        <a:bodyPr/>
        <a:lstStyle/>
        <a:p>
          <a:endParaRPr lang="en-US"/>
        </a:p>
      </dgm:t>
    </dgm:pt>
    <dgm:pt modelId="{5B063620-3129-43E0-9E52-5AE4FB71DD46}" type="pres">
      <dgm:prSet presAssocID="{51416AB3-22C4-4D85-A38E-4E0B9BA1DE8D}" presName="compChildNode" presStyleCnt="0"/>
      <dgm:spPr/>
    </dgm:pt>
    <dgm:pt modelId="{69C75BCC-BF4B-4191-B920-12196A4A25B0}" type="pres">
      <dgm:prSet presAssocID="{51416AB3-22C4-4D85-A38E-4E0B9BA1DE8D}" presName="theInnerList" presStyleCnt="0"/>
      <dgm:spPr/>
    </dgm:pt>
    <dgm:pt modelId="{60210B8F-881C-4D08-97C9-101F3FC57471}" type="pres">
      <dgm:prSet presAssocID="{CF69BFDA-94D8-4270-BDD1-07803EA1FB00}" presName="childNode" presStyleLbl="node1" presStyleIdx="3" presStyleCnt="12" custLinFactY="100000" custLinFactNeighborX="1439" custLinFactNeighborY="108261">
        <dgm:presLayoutVars>
          <dgm:bulletEnabled val="1"/>
        </dgm:presLayoutVars>
      </dgm:prSet>
      <dgm:spPr/>
      <dgm:t>
        <a:bodyPr/>
        <a:lstStyle/>
        <a:p>
          <a:endParaRPr lang="en-US"/>
        </a:p>
      </dgm:t>
    </dgm:pt>
    <dgm:pt modelId="{E1632866-5886-456F-AFE6-5C813443DBC6}" type="pres">
      <dgm:prSet presAssocID="{CF69BFDA-94D8-4270-BDD1-07803EA1FB00}" presName="aSpace2" presStyleCnt="0"/>
      <dgm:spPr/>
    </dgm:pt>
    <dgm:pt modelId="{6457B8D3-6B30-42E4-A269-859DF246D824}" type="pres">
      <dgm:prSet presAssocID="{B9B9E4CB-EC12-4A88-9695-8DEFE3B4C7A8}" presName="childNode" presStyleLbl="node1" presStyleIdx="4" presStyleCnt="12" custLinFactY="-100000" custLinFactNeighborX="1439" custLinFactNeighborY="-105797">
        <dgm:presLayoutVars>
          <dgm:bulletEnabled val="1"/>
        </dgm:presLayoutVars>
      </dgm:prSet>
      <dgm:spPr/>
      <dgm:t>
        <a:bodyPr/>
        <a:lstStyle/>
        <a:p>
          <a:endParaRPr lang="en-US"/>
        </a:p>
      </dgm:t>
    </dgm:pt>
    <dgm:pt modelId="{827CB320-1121-428D-A852-08A16BA06A56}" type="pres">
      <dgm:prSet presAssocID="{B9B9E4CB-EC12-4A88-9695-8DEFE3B4C7A8}" presName="aSpace2" presStyleCnt="0"/>
      <dgm:spPr/>
    </dgm:pt>
    <dgm:pt modelId="{4B9B0F4C-DC24-4373-8987-00FDA6471D3B}" type="pres">
      <dgm:prSet presAssocID="{B8CDB008-7860-4CA8-8A49-99978F3EB3A4}" presName="childNode" presStyleLbl="node1" presStyleIdx="5" presStyleCnt="12" custLinFactNeighborX="548">
        <dgm:presLayoutVars>
          <dgm:bulletEnabled val="1"/>
        </dgm:presLayoutVars>
      </dgm:prSet>
      <dgm:spPr/>
      <dgm:t>
        <a:bodyPr/>
        <a:lstStyle/>
        <a:p>
          <a:endParaRPr lang="en-US"/>
        </a:p>
      </dgm:t>
    </dgm:pt>
    <dgm:pt modelId="{1D4C721F-B009-4557-9591-9DAEEA689E78}" type="pres">
      <dgm:prSet presAssocID="{51416AB3-22C4-4D85-A38E-4E0B9BA1DE8D}" presName="aSpace" presStyleCnt="0"/>
      <dgm:spPr/>
    </dgm:pt>
    <dgm:pt modelId="{67CCA41A-DD16-4280-982B-E4C36FA5ECEA}" type="pres">
      <dgm:prSet presAssocID="{5A2FC845-4C6F-47CF-A89C-8B6D78439813}" presName="compNode" presStyleCnt="0"/>
      <dgm:spPr/>
    </dgm:pt>
    <dgm:pt modelId="{3574DD4B-F7F8-4BA3-A953-23BE96E8C1E4}" type="pres">
      <dgm:prSet presAssocID="{5A2FC845-4C6F-47CF-A89C-8B6D78439813}" presName="aNode" presStyleLbl="bgShp" presStyleIdx="2" presStyleCnt="4"/>
      <dgm:spPr/>
      <dgm:t>
        <a:bodyPr/>
        <a:lstStyle/>
        <a:p>
          <a:endParaRPr lang="en-US"/>
        </a:p>
      </dgm:t>
    </dgm:pt>
    <dgm:pt modelId="{C98BCFDF-F689-4F4A-805A-1EE1F85AA75E}" type="pres">
      <dgm:prSet presAssocID="{5A2FC845-4C6F-47CF-A89C-8B6D78439813}" presName="textNode" presStyleLbl="bgShp" presStyleIdx="2" presStyleCnt="4"/>
      <dgm:spPr/>
      <dgm:t>
        <a:bodyPr/>
        <a:lstStyle/>
        <a:p>
          <a:endParaRPr lang="en-US"/>
        </a:p>
      </dgm:t>
    </dgm:pt>
    <dgm:pt modelId="{2BAF379A-D16A-4DBE-9C3A-3EF8F13C3974}" type="pres">
      <dgm:prSet presAssocID="{5A2FC845-4C6F-47CF-A89C-8B6D78439813}" presName="compChildNode" presStyleCnt="0"/>
      <dgm:spPr/>
    </dgm:pt>
    <dgm:pt modelId="{67F1E712-99B7-4374-A493-2FCA2ED1750E}" type="pres">
      <dgm:prSet presAssocID="{5A2FC845-4C6F-47CF-A89C-8B6D78439813}" presName="theInnerList" presStyleCnt="0"/>
      <dgm:spPr/>
    </dgm:pt>
    <dgm:pt modelId="{4577D596-D248-475A-BEFE-7055B8FCDD48}" type="pres">
      <dgm:prSet presAssocID="{4742B1EA-9324-46AF-830D-3C411AA5432A}" presName="childNode" presStyleLbl="node1" presStyleIdx="6" presStyleCnt="12">
        <dgm:presLayoutVars>
          <dgm:bulletEnabled val="1"/>
        </dgm:presLayoutVars>
      </dgm:prSet>
      <dgm:spPr/>
      <dgm:t>
        <a:bodyPr/>
        <a:lstStyle/>
        <a:p>
          <a:endParaRPr lang="en-US"/>
        </a:p>
      </dgm:t>
    </dgm:pt>
    <dgm:pt modelId="{40492B3B-A2A2-4674-87B1-84926035355D}" type="pres">
      <dgm:prSet presAssocID="{4742B1EA-9324-46AF-830D-3C411AA5432A}" presName="aSpace2" presStyleCnt="0"/>
      <dgm:spPr/>
    </dgm:pt>
    <dgm:pt modelId="{2A44CC49-60E6-4C0D-BFFF-6294CF0278C9}" type="pres">
      <dgm:prSet presAssocID="{4E21DF54-04C5-4165-88B9-AC5935E286BA}" presName="childNode" presStyleLbl="node1" presStyleIdx="7" presStyleCnt="12">
        <dgm:presLayoutVars>
          <dgm:bulletEnabled val="1"/>
        </dgm:presLayoutVars>
      </dgm:prSet>
      <dgm:spPr/>
      <dgm:t>
        <a:bodyPr/>
        <a:lstStyle/>
        <a:p>
          <a:endParaRPr lang="en-US"/>
        </a:p>
      </dgm:t>
    </dgm:pt>
    <dgm:pt modelId="{E3E301D6-0A7A-43CC-9DB8-C61CD5534F83}" type="pres">
      <dgm:prSet presAssocID="{4E21DF54-04C5-4165-88B9-AC5935E286BA}" presName="aSpace2" presStyleCnt="0"/>
      <dgm:spPr/>
    </dgm:pt>
    <dgm:pt modelId="{4F7B8E58-04F3-484A-8829-B39859B48FC8}" type="pres">
      <dgm:prSet presAssocID="{B0A3F80A-BDE2-4CE2-8FE0-A88F7C4CDEFA}" presName="childNode" presStyleLbl="node1" presStyleIdx="8" presStyleCnt="12">
        <dgm:presLayoutVars>
          <dgm:bulletEnabled val="1"/>
        </dgm:presLayoutVars>
      </dgm:prSet>
      <dgm:spPr/>
      <dgm:t>
        <a:bodyPr/>
        <a:lstStyle/>
        <a:p>
          <a:endParaRPr lang="en-US"/>
        </a:p>
      </dgm:t>
    </dgm:pt>
    <dgm:pt modelId="{EA239AB4-B7A3-4C38-A539-729DA1289A94}" type="pres">
      <dgm:prSet presAssocID="{5A2FC845-4C6F-47CF-A89C-8B6D78439813}" presName="aSpace" presStyleCnt="0"/>
      <dgm:spPr/>
    </dgm:pt>
    <dgm:pt modelId="{C1599DF9-61D2-47E0-BB22-0D410F92386A}" type="pres">
      <dgm:prSet presAssocID="{06375682-F7E5-4563-B3E5-BFDE61354D29}" presName="compNode" presStyleCnt="0"/>
      <dgm:spPr/>
    </dgm:pt>
    <dgm:pt modelId="{22008AC1-73B6-4324-869A-CCBFD4F89121}" type="pres">
      <dgm:prSet presAssocID="{06375682-F7E5-4563-B3E5-BFDE61354D29}" presName="aNode" presStyleLbl="bgShp" presStyleIdx="3" presStyleCnt="4"/>
      <dgm:spPr/>
      <dgm:t>
        <a:bodyPr/>
        <a:lstStyle/>
        <a:p>
          <a:endParaRPr lang="en-US"/>
        </a:p>
      </dgm:t>
    </dgm:pt>
    <dgm:pt modelId="{7479FFEA-33D3-432F-9CF3-67710D3EB93E}" type="pres">
      <dgm:prSet presAssocID="{06375682-F7E5-4563-B3E5-BFDE61354D29}" presName="textNode" presStyleLbl="bgShp" presStyleIdx="3" presStyleCnt="4"/>
      <dgm:spPr/>
      <dgm:t>
        <a:bodyPr/>
        <a:lstStyle/>
        <a:p>
          <a:endParaRPr lang="en-US"/>
        </a:p>
      </dgm:t>
    </dgm:pt>
    <dgm:pt modelId="{DA434010-969D-4AE8-845E-2DB36F7E80F3}" type="pres">
      <dgm:prSet presAssocID="{06375682-F7E5-4563-B3E5-BFDE61354D29}" presName="compChildNode" presStyleCnt="0"/>
      <dgm:spPr/>
    </dgm:pt>
    <dgm:pt modelId="{CBDE9465-BB94-4746-9D2F-4FD2DCFFAA29}" type="pres">
      <dgm:prSet presAssocID="{06375682-F7E5-4563-B3E5-BFDE61354D29}" presName="theInnerList" presStyleCnt="0"/>
      <dgm:spPr/>
    </dgm:pt>
    <dgm:pt modelId="{826CCF52-6F47-4307-B547-2C6BC27D8603}" type="pres">
      <dgm:prSet presAssocID="{08BB8B7E-2E4E-4941-A626-411A8B12F579}" presName="childNode" presStyleLbl="node1" presStyleIdx="9" presStyleCnt="12">
        <dgm:presLayoutVars>
          <dgm:bulletEnabled val="1"/>
        </dgm:presLayoutVars>
      </dgm:prSet>
      <dgm:spPr/>
      <dgm:t>
        <a:bodyPr/>
        <a:lstStyle/>
        <a:p>
          <a:endParaRPr lang="en-US"/>
        </a:p>
      </dgm:t>
    </dgm:pt>
    <dgm:pt modelId="{752D724D-7C6D-470D-B5A5-7944F9928938}" type="pres">
      <dgm:prSet presAssocID="{08BB8B7E-2E4E-4941-A626-411A8B12F579}" presName="aSpace2" presStyleCnt="0"/>
      <dgm:spPr/>
    </dgm:pt>
    <dgm:pt modelId="{DBF21272-F4D3-43DB-B751-D3F78A16F48B}" type="pres">
      <dgm:prSet presAssocID="{DC3B767A-F3A8-411C-94F8-A1C9276238F9}" presName="childNode" presStyleLbl="node1" presStyleIdx="10" presStyleCnt="12">
        <dgm:presLayoutVars>
          <dgm:bulletEnabled val="1"/>
        </dgm:presLayoutVars>
      </dgm:prSet>
      <dgm:spPr/>
      <dgm:t>
        <a:bodyPr/>
        <a:lstStyle/>
        <a:p>
          <a:endParaRPr lang="en-US"/>
        </a:p>
      </dgm:t>
    </dgm:pt>
    <dgm:pt modelId="{8BD9773C-ADAA-4453-92BD-E7B5C3DEFFCB}" type="pres">
      <dgm:prSet presAssocID="{DC3B767A-F3A8-411C-94F8-A1C9276238F9}" presName="aSpace2" presStyleCnt="0"/>
      <dgm:spPr/>
    </dgm:pt>
    <dgm:pt modelId="{85E43716-1F0D-452A-AAD3-50B119F475E4}" type="pres">
      <dgm:prSet presAssocID="{0B128040-4F03-4FC0-80DC-AB8B21B9489C}" presName="childNode" presStyleLbl="node1" presStyleIdx="11" presStyleCnt="12">
        <dgm:presLayoutVars>
          <dgm:bulletEnabled val="1"/>
        </dgm:presLayoutVars>
      </dgm:prSet>
      <dgm:spPr/>
      <dgm:t>
        <a:bodyPr/>
        <a:lstStyle/>
        <a:p>
          <a:endParaRPr lang="en-US"/>
        </a:p>
      </dgm:t>
    </dgm:pt>
  </dgm:ptLst>
  <dgm:cxnLst>
    <dgm:cxn modelId="{4FED7819-5608-4A03-9887-7F2CD5ED049A}" srcId="{51416AB3-22C4-4D85-A38E-4E0B9BA1DE8D}" destId="{B8CDB008-7860-4CA8-8A49-99978F3EB3A4}" srcOrd="2" destOrd="0" parTransId="{5626E074-7B1C-4BA9-9C55-FA0B2FC7CFF9}" sibTransId="{C8C68206-711A-4D79-8D7D-EF1258BEC4D3}"/>
    <dgm:cxn modelId="{57A9A1CD-1E1C-4D66-8F49-199571E59764}" type="presOf" srcId="{DC3B767A-F3A8-411C-94F8-A1C9276238F9}" destId="{DBF21272-F4D3-43DB-B751-D3F78A16F48B}" srcOrd="0" destOrd="0" presId="urn:microsoft.com/office/officeart/2005/8/layout/lProcess2"/>
    <dgm:cxn modelId="{48A11136-7551-42BC-8BD2-AA955C824799}" type="presOf" srcId="{245087E8-BB19-438A-B48D-DE6CF4A17C42}" destId="{996F806D-61F7-40E0-B6A9-2614ED0ADF14}" srcOrd="0" destOrd="0" presId="urn:microsoft.com/office/officeart/2005/8/layout/lProcess2"/>
    <dgm:cxn modelId="{BDFD6BFD-6B3D-49CB-AD1D-F7B21EFF350E}" srcId="{245087E8-BB19-438A-B48D-DE6CF4A17C42}" destId="{60F3486E-3B36-433B-BDE4-6D90AF28EE00}" srcOrd="2" destOrd="0" parTransId="{51C3D267-9DA7-4E11-AFC4-176EA211ECA7}" sibTransId="{73CAB93B-CE7E-455C-A523-3647830F3ECA}"/>
    <dgm:cxn modelId="{36EB18EC-46BF-4FA5-8C2E-2B4843B5C60C}" srcId="{51416AB3-22C4-4D85-A38E-4E0B9BA1DE8D}" destId="{B9B9E4CB-EC12-4A88-9695-8DEFE3B4C7A8}" srcOrd="1" destOrd="0" parTransId="{CC8C882B-4FF7-41CB-B89F-21263190E131}" sibTransId="{022A95EA-332A-4AFB-8091-B721BFCAF8FF}"/>
    <dgm:cxn modelId="{63C97840-EE3D-45AA-859F-1099114DA878}" type="presOf" srcId="{5A2FC845-4C6F-47CF-A89C-8B6D78439813}" destId="{C98BCFDF-F689-4F4A-805A-1EE1F85AA75E}" srcOrd="1" destOrd="0" presId="urn:microsoft.com/office/officeart/2005/8/layout/lProcess2"/>
    <dgm:cxn modelId="{3FF01CAF-F4AF-493B-A6E7-16C17C22B2B7}" type="presOf" srcId="{B8CDB008-7860-4CA8-8A49-99978F3EB3A4}" destId="{4B9B0F4C-DC24-4373-8987-00FDA6471D3B}" srcOrd="0" destOrd="0" presId="urn:microsoft.com/office/officeart/2005/8/layout/lProcess2"/>
    <dgm:cxn modelId="{C3CDAF47-9760-461D-93E4-0791277A08EF}" srcId="{06375682-F7E5-4563-B3E5-BFDE61354D29}" destId="{0B128040-4F03-4FC0-80DC-AB8B21B9489C}" srcOrd="2" destOrd="0" parTransId="{1450097D-6B2F-4EBE-B635-D28E7126E506}" sibTransId="{DB8ED38B-2343-4A51-8A8F-C90D7B8E87B0}"/>
    <dgm:cxn modelId="{5C12D99C-8497-452D-A93C-CE177CFE25CF}" type="presOf" srcId="{06375682-F7E5-4563-B3E5-BFDE61354D29}" destId="{22008AC1-73B6-4324-869A-CCBFD4F89121}" srcOrd="0" destOrd="0" presId="urn:microsoft.com/office/officeart/2005/8/layout/lProcess2"/>
    <dgm:cxn modelId="{424D7C01-5141-44AF-97F7-D155883941CE}" type="presOf" srcId="{60F3486E-3B36-433B-BDE4-6D90AF28EE00}" destId="{428842E2-D5A1-4C4A-AC1A-F98C86AE0A89}" srcOrd="0" destOrd="0" presId="urn:microsoft.com/office/officeart/2005/8/layout/lProcess2"/>
    <dgm:cxn modelId="{76967C1C-6056-4BFD-842D-732C25CFFCD7}" type="presOf" srcId="{AB975038-4DD3-4B57-A44C-11680B3DF554}" destId="{4608AD21-2B6B-4101-BB75-2DC77570DD58}" srcOrd="0" destOrd="0" presId="urn:microsoft.com/office/officeart/2005/8/layout/lProcess2"/>
    <dgm:cxn modelId="{CC97E228-0B2E-4E9C-8A7E-7C3CF7155FB8}" type="presOf" srcId="{245087E8-BB19-438A-B48D-DE6CF4A17C42}" destId="{B612E14F-96AF-4F8A-8FBC-15E0662234FE}" srcOrd="1" destOrd="0" presId="urn:microsoft.com/office/officeart/2005/8/layout/lProcess2"/>
    <dgm:cxn modelId="{B4C201B2-3B9F-4B8E-A3F3-39E283240C61}" srcId="{5A2FC845-4C6F-47CF-A89C-8B6D78439813}" destId="{B0A3F80A-BDE2-4CE2-8FE0-A88F7C4CDEFA}" srcOrd="2" destOrd="0" parTransId="{BC182529-6C6F-4EBA-84F4-D373D18FBCB3}" sibTransId="{F6A7170F-5867-446E-BD5C-C378A6A3E361}"/>
    <dgm:cxn modelId="{F147853B-C28A-4D89-A2DF-5568956C617D}" srcId="{245087E8-BB19-438A-B48D-DE6CF4A17C42}" destId="{AB975038-4DD3-4B57-A44C-11680B3DF554}" srcOrd="1" destOrd="0" parTransId="{2413B513-11ED-4D70-88E3-A3689CAE6DB0}" sibTransId="{3896A7A3-10C5-4C3F-B908-28091B6CFB67}"/>
    <dgm:cxn modelId="{4BBF57A7-C3F5-4CBC-A093-7B5D76730414}" type="presOf" srcId="{06375682-F7E5-4563-B3E5-BFDE61354D29}" destId="{7479FFEA-33D3-432F-9CF3-67710D3EB93E}" srcOrd="1" destOrd="0" presId="urn:microsoft.com/office/officeart/2005/8/layout/lProcess2"/>
    <dgm:cxn modelId="{F67901DC-DE4B-45E1-99D1-2782A8D2860D}" type="presOf" srcId="{0B128040-4F03-4FC0-80DC-AB8B21B9489C}" destId="{85E43716-1F0D-452A-AAD3-50B119F475E4}" srcOrd="0" destOrd="0" presId="urn:microsoft.com/office/officeart/2005/8/layout/lProcess2"/>
    <dgm:cxn modelId="{95B63E92-E2F1-4917-8F1F-D43541A9C5D6}" srcId="{06375682-F7E5-4563-B3E5-BFDE61354D29}" destId="{DC3B767A-F3A8-411C-94F8-A1C9276238F9}" srcOrd="1" destOrd="0" parTransId="{F80B1AC4-0046-4020-A6B3-6C9ADBA61131}" sibTransId="{EE578326-1E39-4211-978C-302AA67AC360}"/>
    <dgm:cxn modelId="{B4478337-A8C1-484E-8A73-26070F4EF25B}" type="presOf" srcId="{B9B9E4CB-EC12-4A88-9695-8DEFE3B4C7A8}" destId="{6457B8D3-6B30-42E4-A269-859DF246D824}" srcOrd="0" destOrd="0" presId="urn:microsoft.com/office/officeart/2005/8/layout/lProcess2"/>
    <dgm:cxn modelId="{CF9C21A9-DA21-4162-8606-D607406C318E}" type="presOf" srcId="{B0A3F80A-BDE2-4CE2-8FE0-A88F7C4CDEFA}" destId="{4F7B8E58-04F3-484A-8829-B39859B48FC8}" srcOrd="0" destOrd="0" presId="urn:microsoft.com/office/officeart/2005/8/layout/lProcess2"/>
    <dgm:cxn modelId="{D075F2E3-3007-401F-984E-00534274DDD6}" srcId="{06375682-F7E5-4563-B3E5-BFDE61354D29}" destId="{08BB8B7E-2E4E-4941-A626-411A8B12F579}" srcOrd="0" destOrd="0" parTransId="{E6C80221-5775-4E54-9651-F33FD04DEA30}" sibTransId="{0DCE284E-CAD8-446D-8FD9-89434BD0C2BC}"/>
    <dgm:cxn modelId="{49827CB0-FB67-4203-8336-362B4F72665B}" type="presOf" srcId="{CF69BFDA-94D8-4270-BDD1-07803EA1FB00}" destId="{60210B8F-881C-4D08-97C9-101F3FC57471}" srcOrd="0" destOrd="0" presId="urn:microsoft.com/office/officeart/2005/8/layout/lProcess2"/>
    <dgm:cxn modelId="{9C146ADC-D4CF-48D6-A2D7-5815375D0BBD}" type="presOf" srcId="{4E21DF54-04C5-4165-88B9-AC5935E286BA}" destId="{2A44CC49-60E6-4C0D-BFFF-6294CF0278C9}" srcOrd="0" destOrd="0" presId="urn:microsoft.com/office/officeart/2005/8/layout/lProcess2"/>
    <dgm:cxn modelId="{85A1CF2D-0ECB-4B1E-A1BC-DA889D974C78}" type="presOf" srcId="{F3F2E158-67E3-4955-BB97-0653A46F4439}" destId="{F57D2ED2-E24C-4C86-9E10-0991B9EADF46}" srcOrd="0" destOrd="0" presId="urn:microsoft.com/office/officeart/2005/8/layout/lProcess2"/>
    <dgm:cxn modelId="{AEA82DC0-2A15-4A2F-B9D6-737887CE03A2}" srcId="{5A2FC845-4C6F-47CF-A89C-8B6D78439813}" destId="{4742B1EA-9324-46AF-830D-3C411AA5432A}" srcOrd="0" destOrd="0" parTransId="{E3683BD7-5962-463E-BBB5-114A3DA104C5}" sibTransId="{A307586A-94C2-4A01-BC27-426D4BD41705}"/>
    <dgm:cxn modelId="{8716B317-6A60-409A-9FF0-6E88AFCDA831}" type="presOf" srcId="{51416AB3-22C4-4D85-A38E-4E0B9BA1DE8D}" destId="{A53D273A-46EB-487A-B887-CFB7A4D34AB9}" srcOrd="1" destOrd="0" presId="urn:microsoft.com/office/officeart/2005/8/layout/lProcess2"/>
    <dgm:cxn modelId="{5689E41C-84DF-4E3C-ADE4-201D347B6F79}" srcId="{FF8B6DC4-3EE2-49B7-A62C-D6CBC71A91DE}" destId="{51416AB3-22C4-4D85-A38E-4E0B9BA1DE8D}" srcOrd="1" destOrd="0" parTransId="{5E17AD8C-9E88-4FB7-9E31-A56BF72CC8E8}" sibTransId="{4EC5DED1-2B8F-4C78-A8CF-FC6357EEC68C}"/>
    <dgm:cxn modelId="{93EC1239-7487-46AF-9D03-0CE5AD6DB6FE}" type="presOf" srcId="{FF8B6DC4-3EE2-49B7-A62C-D6CBC71A91DE}" destId="{20604CB4-8B9A-47D7-B935-5787A5605F7B}" srcOrd="0" destOrd="0" presId="urn:microsoft.com/office/officeart/2005/8/layout/lProcess2"/>
    <dgm:cxn modelId="{E73A4963-7BF0-4F1B-B980-DA244A1E96D8}" type="presOf" srcId="{4742B1EA-9324-46AF-830D-3C411AA5432A}" destId="{4577D596-D248-475A-BEFE-7055B8FCDD48}" srcOrd="0" destOrd="0" presId="urn:microsoft.com/office/officeart/2005/8/layout/lProcess2"/>
    <dgm:cxn modelId="{2B41E683-FA52-490C-8B19-515B2139DCDE}" srcId="{FF8B6DC4-3EE2-49B7-A62C-D6CBC71A91DE}" destId="{5A2FC845-4C6F-47CF-A89C-8B6D78439813}" srcOrd="2" destOrd="0" parTransId="{E869FE8D-C733-471A-9539-AEF496526FD3}" sibTransId="{9AC31B9D-7F4C-4898-A236-D493F22F735B}"/>
    <dgm:cxn modelId="{8908445C-6F46-4C5C-80FD-04D38B408358}" srcId="{5A2FC845-4C6F-47CF-A89C-8B6D78439813}" destId="{4E21DF54-04C5-4165-88B9-AC5935E286BA}" srcOrd="1" destOrd="0" parTransId="{0DDA9F81-6BD6-461B-A23A-3B82F5C77F47}" sibTransId="{08A5DF05-6AAE-40CE-8E1D-3108A982F482}"/>
    <dgm:cxn modelId="{7F38E02F-3ED8-4C8D-BE56-77DE807A93EF}" srcId="{51416AB3-22C4-4D85-A38E-4E0B9BA1DE8D}" destId="{CF69BFDA-94D8-4270-BDD1-07803EA1FB00}" srcOrd="0" destOrd="0" parTransId="{7A36C19A-9D12-41BD-8A5D-F4594D837DF1}" sibTransId="{5EDA734E-9BE6-48B4-8DB9-F3B1C1E0D3B1}"/>
    <dgm:cxn modelId="{9935FDC7-26AB-45E6-BDDB-976171256D04}" type="presOf" srcId="{5A2FC845-4C6F-47CF-A89C-8B6D78439813}" destId="{3574DD4B-F7F8-4BA3-A953-23BE96E8C1E4}" srcOrd="0" destOrd="0" presId="urn:microsoft.com/office/officeart/2005/8/layout/lProcess2"/>
    <dgm:cxn modelId="{7F2792FD-0B3B-4A82-A6A0-1E9B12DBB390}" type="presOf" srcId="{08BB8B7E-2E4E-4941-A626-411A8B12F579}" destId="{826CCF52-6F47-4307-B547-2C6BC27D8603}" srcOrd="0" destOrd="0" presId="urn:microsoft.com/office/officeart/2005/8/layout/lProcess2"/>
    <dgm:cxn modelId="{67362983-EB0F-493B-A5EB-BA7D150A56B4}" type="presOf" srcId="{51416AB3-22C4-4D85-A38E-4E0B9BA1DE8D}" destId="{ACEEA8C4-2540-4320-BF14-715DE2D58A4D}" srcOrd="0" destOrd="0" presId="urn:microsoft.com/office/officeart/2005/8/layout/lProcess2"/>
    <dgm:cxn modelId="{FABFDB25-A51F-4EB1-80FB-233CD1183827}" srcId="{FF8B6DC4-3EE2-49B7-A62C-D6CBC71A91DE}" destId="{245087E8-BB19-438A-B48D-DE6CF4A17C42}" srcOrd="0" destOrd="0" parTransId="{D388BEAA-F2D2-46DB-82BA-0F73EB4DBFE9}" sibTransId="{EDBAFAD1-5AA2-4327-9A38-B8103D13FF86}"/>
    <dgm:cxn modelId="{E3196B9C-F409-4B61-B083-749CFA981E25}" srcId="{FF8B6DC4-3EE2-49B7-A62C-D6CBC71A91DE}" destId="{06375682-F7E5-4563-B3E5-BFDE61354D29}" srcOrd="3" destOrd="0" parTransId="{5696232E-03DE-4A10-895D-D1A3274E5703}" sibTransId="{53F5C426-A10D-47FE-860D-9931A7CFF996}"/>
    <dgm:cxn modelId="{3890931C-9EAC-4C2F-9EA8-67FDFF5DB9E0}" srcId="{245087E8-BB19-438A-B48D-DE6CF4A17C42}" destId="{F3F2E158-67E3-4955-BB97-0653A46F4439}" srcOrd="0" destOrd="0" parTransId="{A5D01D5A-2257-47BA-A128-1E7B3396F23E}" sibTransId="{CA23B9D6-DC49-46C4-B53F-7B12CBCF2890}"/>
    <dgm:cxn modelId="{A57178D5-2941-4E8A-916E-0DBC6241CBF1}" type="presParOf" srcId="{20604CB4-8B9A-47D7-B935-5787A5605F7B}" destId="{8B29345D-1BE9-4E8B-AF41-10955671923F}" srcOrd="0" destOrd="0" presId="urn:microsoft.com/office/officeart/2005/8/layout/lProcess2"/>
    <dgm:cxn modelId="{9125C113-52BE-4AE6-8884-B34C17EE9480}" type="presParOf" srcId="{8B29345D-1BE9-4E8B-AF41-10955671923F}" destId="{996F806D-61F7-40E0-B6A9-2614ED0ADF14}" srcOrd="0" destOrd="0" presId="urn:microsoft.com/office/officeart/2005/8/layout/lProcess2"/>
    <dgm:cxn modelId="{EAEBF34E-4D8E-4DE9-B407-B161FE4E860C}" type="presParOf" srcId="{8B29345D-1BE9-4E8B-AF41-10955671923F}" destId="{B612E14F-96AF-4F8A-8FBC-15E0662234FE}" srcOrd="1" destOrd="0" presId="urn:microsoft.com/office/officeart/2005/8/layout/lProcess2"/>
    <dgm:cxn modelId="{8002D202-6545-4B96-880E-5BE0CD8943D4}" type="presParOf" srcId="{8B29345D-1BE9-4E8B-AF41-10955671923F}" destId="{C4606A7E-B1B6-4262-AF46-B062C354695E}" srcOrd="2" destOrd="0" presId="urn:microsoft.com/office/officeart/2005/8/layout/lProcess2"/>
    <dgm:cxn modelId="{BC42E785-F040-491F-A53F-BC06F4CB1363}" type="presParOf" srcId="{C4606A7E-B1B6-4262-AF46-B062C354695E}" destId="{AC8E2B9E-11E2-4BFE-9944-5E6797D3F257}" srcOrd="0" destOrd="0" presId="urn:microsoft.com/office/officeart/2005/8/layout/lProcess2"/>
    <dgm:cxn modelId="{D86CF4E6-935C-4685-9753-3ECB19C8C072}" type="presParOf" srcId="{AC8E2B9E-11E2-4BFE-9944-5E6797D3F257}" destId="{F57D2ED2-E24C-4C86-9E10-0991B9EADF46}" srcOrd="0" destOrd="0" presId="urn:microsoft.com/office/officeart/2005/8/layout/lProcess2"/>
    <dgm:cxn modelId="{2065FE8A-77DB-453F-9C7F-5756D457C69C}" type="presParOf" srcId="{AC8E2B9E-11E2-4BFE-9944-5E6797D3F257}" destId="{330C9E22-D71E-494C-A907-EBC8DDC1920C}" srcOrd="1" destOrd="0" presId="urn:microsoft.com/office/officeart/2005/8/layout/lProcess2"/>
    <dgm:cxn modelId="{23A9021D-98AF-467C-8937-467111A50AEB}" type="presParOf" srcId="{AC8E2B9E-11E2-4BFE-9944-5E6797D3F257}" destId="{4608AD21-2B6B-4101-BB75-2DC77570DD58}" srcOrd="2" destOrd="0" presId="urn:microsoft.com/office/officeart/2005/8/layout/lProcess2"/>
    <dgm:cxn modelId="{3CB4AD07-46C5-44C7-B0C4-ADFAF41D23A0}" type="presParOf" srcId="{AC8E2B9E-11E2-4BFE-9944-5E6797D3F257}" destId="{6C8A8D30-C1B9-444E-9F73-A0BD8A345B17}" srcOrd="3" destOrd="0" presId="urn:microsoft.com/office/officeart/2005/8/layout/lProcess2"/>
    <dgm:cxn modelId="{2E8293EB-4D6E-4059-B1E2-99144B99BB71}" type="presParOf" srcId="{AC8E2B9E-11E2-4BFE-9944-5E6797D3F257}" destId="{428842E2-D5A1-4C4A-AC1A-F98C86AE0A89}" srcOrd="4" destOrd="0" presId="urn:microsoft.com/office/officeart/2005/8/layout/lProcess2"/>
    <dgm:cxn modelId="{300CB860-7CFC-45FB-985F-1EE33D27310C}" type="presParOf" srcId="{20604CB4-8B9A-47D7-B935-5787A5605F7B}" destId="{CA59DB10-524A-4C41-A358-A32B4AA138FE}" srcOrd="1" destOrd="0" presId="urn:microsoft.com/office/officeart/2005/8/layout/lProcess2"/>
    <dgm:cxn modelId="{7538DC9D-5D2B-456F-A8E1-51412EEB2D44}" type="presParOf" srcId="{20604CB4-8B9A-47D7-B935-5787A5605F7B}" destId="{78AF78EA-2709-4AA7-8819-3D3F5BC492B2}" srcOrd="2" destOrd="0" presId="urn:microsoft.com/office/officeart/2005/8/layout/lProcess2"/>
    <dgm:cxn modelId="{BE3CE164-20F9-4A17-A0DC-AC28F0B85751}" type="presParOf" srcId="{78AF78EA-2709-4AA7-8819-3D3F5BC492B2}" destId="{ACEEA8C4-2540-4320-BF14-715DE2D58A4D}" srcOrd="0" destOrd="0" presId="urn:microsoft.com/office/officeart/2005/8/layout/lProcess2"/>
    <dgm:cxn modelId="{0C4FDBA3-FD13-41E8-B970-0801E31EFCBF}" type="presParOf" srcId="{78AF78EA-2709-4AA7-8819-3D3F5BC492B2}" destId="{A53D273A-46EB-487A-B887-CFB7A4D34AB9}" srcOrd="1" destOrd="0" presId="urn:microsoft.com/office/officeart/2005/8/layout/lProcess2"/>
    <dgm:cxn modelId="{E7E907DA-282A-4162-AFB5-5614333B830E}" type="presParOf" srcId="{78AF78EA-2709-4AA7-8819-3D3F5BC492B2}" destId="{5B063620-3129-43E0-9E52-5AE4FB71DD46}" srcOrd="2" destOrd="0" presId="urn:microsoft.com/office/officeart/2005/8/layout/lProcess2"/>
    <dgm:cxn modelId="{49610F81-FFE0-46D6-926F-526B6D841628}" type="presParOf" srcId="{5B063620-3129-43E0-9E52-5AE4FB71DD46}" destId="{69C75BCC-BF4B-4191-B920-12196A4A25B0}" srcOrd="0" destOrd="0" presId="urn:microsoft.com/office/officeart/2005/8/layout/lProcess2"/>
    <dgm:cxn modelId="{88C044AE-3C40-4CD8-9EEB-B4B92B7A3C07}" type="presParOf" srcId="{69C75BCC-BF4B-4191-B920-12196A4A25B0}" destId="{60210B8F-881C-4D08-97C9-101F3FC57471}" srcOrd="0" destOrd="0" presId="urn:microsoft.com/office/officeart/2005/8/layout/lProcess2"/>
    <dgm:cxn modelId="{CB0A03D7-EE53-4030-8F45-528E6F9F9D13}" type="presParOf" srcId="{69C75BCC-BF4B-4191-B920-12196A4A25B0}" destId="{E1632866-5886-456F-AFE6-5C813443DBC6}" srcOrd="1" destOrd="0" presId="urn:microsoft.com/office/officeart/2005/8/layout/lProcess2"/>
    <dgm:cxn modelId="{CBBC923E-C2C3-4DFA-94B9-1F3B44CCDF09}" type="presParOf" srcId="{69C75BCC-BF4B-4191-B920-12196A4A25B0}" destId="{6457B8D3-6B30-42E4-A269-859DF246D824}" srcOrd="2" destOrd="0" presId="urn:microsoft.com/office/officeart/2005/8/layout/lProcess2"/>
    <dgm:cxn modelId="{ACE7D3C1-C130-4F25-BFE4-3441431D386D}" type="presParOf" srcId="{69C75BCC-BF4B-4191-B920-12196A4A25B0}" destId="{827CB320-1121-428D-A852-08A16BA06A56}" srcOrd="3" destOrd="0" presId="urn:microsoft.com/office/officeart/2005/8/layout/lProcess2"/>
    <dgm:cxn modelId="{64429631-FA3D-412A-B1BB-842D512CE1D7}" type="presParOf" srcId="{69C75BCC-BF4B-4191-B920-12196A4A25B0}" destId="{4B9B0F4C-DC24-4373-8987-00FDA6471D3B}" srcOrd="4" destOrd="0" presId="urn:microsoft.com/office/officeart/2005/8/layout/lProcess2"/>
    <dgm:cxn modelId="{4E54B7D1-D457-4D64-9CB0-D26ADB80CC89}" type="presParOf" srcId="{20604CB4-8B9A-47D7-B935-5787A5605F7B}" destId="{1D4C721F-B009-4557-9591-9DAEEA689E78}" srcOrd="3" destOrd="0" presId="urn:microsoft.com/office/officeart/2005/8/layout/lProcess2"/>
    <dgm:cxn modelId="{76F223F8-7959-48C5-AC65-E308C89789A0}" type="presParOf" srcId="{20604CB4-8B9A-47D7-B935-5787A5605F7B}" destId="{67CCA41A-DD16-4280-982B-E4C36FA5ECEA}" srcOrd="4" destOrd="0" presId="urn:microsoft.com/office/officeart/2005/8/layout/lProcess2"/>
    <dgm:cxn modelId="{E7D8C482-6252-41D8-8B43-C9E03ABBE8DA}" type="presParOf" srcId="{67CCA41A-DD16-4280-982B-E4C36FA5ECEA}" destId="{3574DD4B-F7F8-4BA3-A953-23BE96E8C1E4}" srcOrd="0" destOrd="0" presId="urn:microsoft.com/office/officeart/2005/8/layout/lProcess2"/>
    <dgm:cxn modelId="{CB95184F-89C9-4FBB-8DAF-E13A89B00069}" type="presParOf" srcId="{67CCA41A-DD16-4280-982B-E4C36FA5ECEA}" destId="{C98BCFDF-F689-4F4A-805A-1EE1F85AA75E}" srcOrd="1" destOrd="0" presId="urn:microsoft.com/office/officeart/2005/8/layout/lProcess2"/>
    <dgm:cxn modelId="{D5A46B55-1E27-4A70-A281-5B4445EEA102}" type="presParOf" srcId="{67CCA41A-DD16-4280-982B-E4C36FA5ECEA}" destId="{2BAF379A-D16A-4DBE-9C3A-3EF8F13C3974}" srcOrd="2" destOrd="0" presId="urn:microsoft.com/office/officeart/2005/8/layout/lProcess2"/>
    <dgm:cxn modelId="{3513DCD8-A9E9-45A3-9D70-67915955AA23}" type="presParOf" srcId="{2BAF379A-D16A-4DBE-9C3A-3EF8F13C3974}" destId="{67F1E712-99B7-4374-A493-2FCA2ED1750E}" srcOrd="0" destOrd="0" presId="urn:microsoft.com/office/officeart/2005/8/layout/lProcess2"/>
    <dgm:cxn modelId="{8FC0498A-EF79-4401-AEE5-33B2982C7757}" type="presParOf" srcId="{67F1E712-99B7-4374-A493-2FCA2ED1750E}" destId="{4577D596-D248-475A-BEFE-7055B8FCDD48}" srcOrd="0" destOrd="0" presId="urn:microsoft.com/office/officeart/2005/8/layout/lProcess2"/>
    <dgm:cxn modelId="{4D69833A-9F59-48E5-83FC-ACD87D856C43}" type="presParOf" srcId="{67F1E712-99B7-4374-A493-2FCA2ED1750E}" destId="{40492B3B-A2A2-4674-87B1-84926035355D}" srcOrd="1" destOrd="0" presId="urn:microsoft.com/office/officeart/2005/8/layout/lProcess2"/>
    <dgm:cxn modelId="{CC377C60-82FB-488B-A192-77B19A5A2147}" type="presParOf" srcId="{67F1E712-99B7-4374-A493-2FCA2ED1750E}" destId="{2A44CC49-60E6-4C0D-BFFF-6294CF0278C9}" srcOrd="2" destOrd="0" presId="urn:microsoft.com/office/officeart/2005/8/layout/lProcess2"/>
    <dgm:cxn modelId="{AE06E077-0E3F-4839-B2CB-9B153D1F5538}" type="presParOf" srcId="{67F1E712-99B7-4374-A493-2FCA2ED1750E}" destId="{E3E301D6-0A7A-43CC-9DB8-C61CD5534F83}" srcOrd="3" destOrd="0" presId="urn:microsoft.com/office/officeart/2005/8/layout/lProcess2"/>
    <dgm:cxn modelId="{2F5E5FDD-9F76-4077-84E9-4B6DD4ED33BF}" type="presParOf" srcId="{67F1E712-99B7-4374-A493-2FCA2ED1750E}" destId="{4F7B8E58-04F3-484A-8829-B39859B48FC8}" srcOrd="4" destOrd="0" presId="urn:microsoft.com/office/officeart/2005/8/layout/lProcess2"/>
    <dgm:cxn modelId="{BFD9A6B3-6927-48C5-9438-DAAAAF3E539E}" type="presParOf" srcId="{20604CB4-8B9A-47D7-B935-5787A5605F7B}" destId="{EA239AB4-B7A3-4C38-A539-729DA1289A94}" srcOrd="5" destOrd="0" presId="urn:microsoft.com/office/officeart/2005/8/layout/lProcess2"/>
    <dgm:cxn modelId="{F336706C-D32F-4C67-B997-F5C428CF39DE}" type="presParOf" srcId="{20604CB4-8B9A-47D7-B935-5787A5605F7B}" destId="{C1599DF9-61D2-47E0-BB22-0D410F92386A}" srcOrd="6" destOrd="0" presId="urn:microsoft.com/office/officeart/2005/8/layout/lProcess2"/>
    <dgm:cxn modelId="{40FE79B9-CC5E-4F51-BBDD-C05835414F32}" type="presParOf" srcId="{C1599DF9-61D2-47E0-BB22-0D410F92386A}" destId="{22008AC1-73B6-4324-869A-CCBFD4F89121}" srcOrd="0" destOrd="0" presId="urn:microsoft.com/office/officeart/2005/8/layout/lProcess2"/>
    <dgm:cxn modelId="{27ED0655-86FB-40AD-BD94-BA33221EE0B5}" type="presParOf" srcId="{C1599DF9-61D2-47E0-BB22-0D410F92386A}" destId="{7479FFEA-33D3-432F-9CF3-67710D3EB93E}" srcOrd="1" destOrd="0" presId="urn:microsoft.com/office/officeart/2005/8/layout/lProcess2"/>
    <dgm:cxn modelId="{D17819D6-24C2-4DEB-A7E0-4916AA64D6D8}" type="presParOf" srcId="{C1599DF9-61D2-47E0-BB22-0D410F92386A}" destId="{DA434010-969D-4AE8-845E-2DB36F7E80F3}" srcOrd="2" destOrd="0" presId="urn:microsoft.com/office/officeart/2005/8/layout/lProcess2"/>
    <dgm:cxn modelId="{4EB15336-1A28-48BC-9367-6C3BC2A9F131}" type="presParOf" srcId="{DA434010-969D-4AE8-845E-2DB36F7E80F3}" destId="{CBDE9465-BB94-4746-9D2F-4FD2DCFFAA29}" srcOrd="0" destOrd="0" presId="urn:microsoft.com/office/officeart/2005/8/layout/lProcess2"/>
    <dgm:cxn modelId="{10A112D6-6534-4AFC-A513-85A5E6E530A8}" type="presParOf" srcId="{CBDE9465-BB94-4746-9D2F-4FD2DCFFAA29}" destId="{826CCF52-6F47-4307-B547-2C6BC27D8603}" srcOrd="0" destOrd="0" presId="urn:microsoft.com/office/officeart/2005/8/layout/lProcess2"/>
    <dgm:cxn modelId="{0701A561-5828-4CC4-8F46-2A8E725545EF}" type="presParOf" srcId="{CBDE9465-BB94-4746-9D2F-4FD2DCFFAA29}" destId="{752D724D-7C6D-470D-B5A5-7944F9928938}" srcOrd="1" destOrd="0" presId="urn:microsoft.com/office/officeart/2005/8/layout/lProcess2"/>
    <dgm:cxn modelId="{A0BBD3B9-9DBA-4C64-9B18-C8F025B40BED}" type="presParOf" srcId="{CBDE9465-BB94-4746-9D2F-4FD2DCFFAA29}" destId="{DBF21272-F4D3-43DB-B751-D3F78A16F48B}" srcOrd="2" destOrd="0" presId="urn:microsoft.com/office/officeart/2005/8/layout/lProcess2"/>
    <dgm:cxn modelId="{4D20D1B9-7B4E-4939-89F1-A3DBD8E301DB}" type="presParOf" srcId="{CBDE9465-BB94-4746-9D2F-4FD2DCFFAA29}" destId="{8BD9773C-ADAA-4453-92BD-E7B5C3DEFFCB}" srcOrd="3" destOrd="0" presId="urn:microsoft.com/office/officeart/2005/8/layout/lProcess2"/>
    <dgm:cxn modelId="{293F9A10-ACD6-4638-BCD6-853CBDFF3A7C}" type="presParOf" srcId="{CBDE9465-BB94-4746-9D2F-4FD2DCFFAA29}" destId="{85E43716-1F0D-452A-AAD3-50B119F475E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806D-61F7-40E0-B6A9-2614ED0ADF14}">
      <dsp:nvSpPr>
        <dsp:cNvPr id="0" name=""/>
        <dsp:cNvSpPr/>
      </dsp:nvSpPr>
      <dsp:spPr>
        <a:xfrm>
          <a:off x="2758"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Identify data</a:t>
          </a:r>
          <a:endParaRPr lang="en-US" sz="2000" kern="1200" dirty="0">
            <a:latin typeface="+mj-lt"/>
          </a:endParaRPr>
        </a:p>
      </dsp:txBody>
      <dsp:txXfrm>
        <a:off x="2758" y="0"/>
        <a:ext cx="2706650" cy="1637347"/>
      </dsp:txXfrm>
    </dsp:sp>
    <dsp:sp modelId="{F57D2ED2-E24C-4C86-9E10-0991B9EADF46}">
      <dsp:nvSpPr>
        <dsp:cNvPr id="0" name=""/>
        <dsp:cNvSpPr/>
      </dsp:nvSpPr>
      <dsp:spPr>
        <a:xfrm>
          <a:off x="273423" y="1629188"/>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t>Manual</a:t>
          </a:r>
          <a:r>
            <a:rPr lang="en-US" sz="1600" kern="1200" dirty="0" smtClean="0"/>
            <a:t> tagging by content owners</a:t>
          </a:r>
          <a:endParaRPr lang="en-US" sz="1600" kern="1200" dirty="0"/>
        </a:p>
      </dsp:txBody>
      <dsp:txXfrm>
        <a:off x="304828" y="1660593"/>
        <a:ext cx="2102510" cy="1009434"/>
      </dsp:txXfrm>
    </dsp:sp>
    <dsp:sp modelId="{4608AD21-2B6B-4101-BB75-2DC77570DD58}">
      <dsp:nvSpPr>
        <dsp:cNvPr id="0" name=""/>
        <dsp:cNvSpPr/>
      </dsp:nvSpPr>
      <dsp:spPr>
        <a:xfrm>
          <a:off x="273423" y="2866392"/>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t>Automatic</a:t>
          </a:r>
          <a:r>
            <a:rPr lang="en-US" sz="1600" kern="1200" dirty="0" smtClean="0"/>
            <a:t> classification (tagging)</a:t>
          </a:r>
          <a:endParaRPr lang="en-US" sz="1600" kern="1200" dirty="0"/>
        </a:p>
      </dsp:txBody>
      <dsp:txXfrm>
        <a:off x="304828" y="2897797"/>
        <a:ext cx="2102510" cy="1009434"/>
      </dsp:txXfrm>
    </dsp:sp>
    <dsp:sp modelId="{428842E2-D5A1-4C4A-AC1A-F98C86AE0A89}">
      <dsp:nvSpPr>
        <dsp:cNvPr id="0" name=""/>
        <dsp:cNvSpPr/>
      </dsp:nvSpPr>
      <dsp:spPr>
        <a:xfrm>
          <a:off x="273423" y="4103597"/>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Application based tagging</a:t>
          </a:r>
          <a:endParaRPr lang="en-US" sz="1600" kern="1200" dirty="0"/>
        </a:p>
      </dsp:txBody>
      <dsp:txXfrm>
        <a:off x="304828" y="4135002"/>
        <a:ext cx="2102510" cy="1009434"/>
      </dsp:txXfrm>
    </dsp:sp>
    <dsp:sp modelId="{ACEEA8C4-2540-4320-BF14-715DE2D58A4D}">
      <dsp:nvSpPr>
        <dsp:cNvPr id="0" name=""/>
        <dsp:cNvSpPr/>
      </dsp:nvSpPr>
      <dsp:spPr>
        <a:xfrm>
          <a:off x="2912407"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Control access</a:t>
          </a:r>
          <a:endParaRPr lang="en-US" sz="2000" kern="1200" dirty="0">
            <a:latin typeface="+mj-lt"/>
          </a:endParaRPr>
        </a:p>
      </dsp:txBody>
      <dsp:txXfrm>
        <a:off x="2912407" y="0"/>
        <a:ext cx="2706650" cy="1637347"/>
      </dsp:txXfrm>
    </dsp:sp>
    <dsp:sp modelId="{60210B8F-881C-4D08-97C9-101F3FC57471}">
      <dsp:nvSpPr>
        <dsp:cNvPr id="0" name=""/>
        <dsp:cNvSpPr/>
      </dsp:nvSpPr>
      <dsp:spPr>
        <a:xfrm>
          <a:off x="3214231" y="2888645"/>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Central access policies targeted based on file tags</a:t>
          </a:r>
          <a:endParaRPr lang="en-US" sz="1600" kern="1200" dirty="0"/>
        </a:p>
      </dsp:txBody>
      <dsp:txXfrm>
        <a:off x="3245636" y="2920050"/>
        <a:ext cx="2102510" cy="1009434"/>
      </dsp:txXfrm>
    </dsp:sp>
    <dsp:sp modelId="{6457B8D3-6B30-42E4-A269-859DF246D824}">
      <dsp:nvSpPr>
        <dsp:cNvPr id="0" name=""/>
        <dsp:cNvSpPr/>
      </dsp:nvSpPr>
      <dsp:spPr>
        <a:xfrm>
          <a:off x="3214231" y="1628251"/>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Expression based access conditions using user claims, device claims and file tags</a:t>
          </a:r>
        </a:p>
      </dsp:txBody>
      <dsp:txXfrm>
        <a:off x="3245636" y="1659656"/>
        <a:ext cx="2102510" cy="1009434"/>
      </dsp:txXfrm>
    </dsp:sp>
    <dsp:sp modelId="{4B9B0F4C-DC24-4373-8987-00FDA6471D3B}">
      <dsp:nvSpPr>
        <dsp:cNvPr id="0" name=""/>
        <dsp:cNvSpPr/>
      </dsp:nvSpPr>
      <dsp:spPr>
        <a:xfrm>
          <a:off x="3183072" y="411222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Access denied remediation</a:t>
          </a:r>
        </a:p>
      </dsp:txBody>
      <dsp:txXfrm>
        <a:off x="3214477" y="4143628"/>
        <a:ext cx="2102510" cy="1009434"/>
      </dsp:txXfrm>
    </dsp:sp>
    <dsp:sp modelId="{3574DD4B-F7F8-4BA3-A953-23BE96E8C1E4}">
      <dsp:nvSpPr>
        <dsp:cNvPr id="0" name=""/>
        <dsp:cNvSpPr/>
      </dsp:nvSpPr>
      <dsp:spPr>
        <a:xfrm>
          <a:off x="5822055"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Audit access</a:t>
          </a:r>
          <a:endParaRPr lang="en-US" sz="2000" kern="1200" dirty="0">
            <a:latin typeface="+mj-lt"/>
          </a:endParaRPr>
        </a:p>
      </dsp:txBody>
      <dsp:txXfrm>
        <a:off x="5822055" y="0"/>
        <a:ext cx="2706650" cy="1637347"/>
      </dsp:txXfrm>
    </dsp:sp>
    <dsp:sp modelId="{4577D596-D248-475A-BEFE-7055B8FCDD48}">
      <dsp:nvSpPr>
        <dsp:cNvPr id="0" name=""/>
        <dsp:cNvSpPr/>
      </dsp:nvSpPr>
      <dsp:spPr>
        <a:xfrm>
          <a:off x="6092720" y="163781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Expression based audit conditions using user claims, device claims and file tags</a:t>
          </a:r>
          <a:endParaRPr lang="en-US" sz="1600" kern="1200" dirty="0"/>
        </a:p>
      </dsp:txBody>
      <dsp:txXfrm>
        <a:off x="6124125" y="1669218"/>
        <a:ext cx="2102510" cy="1009434"/>
      </dsp:txXfrm>
    </dsp:sp>
    <dsp:sp modelId="{2A44CC49-60E6-4C0D-BFFF-6294CF0278C9}">
      <dsp:nvSpPr>
        <dsp:cNvPr id="0" name=""/>
        <dsp:cNvSpPr/>
      </dsp:nvSpPr>
      <dsp:spPr>
        <a:xfrm>
          <a:off x="6092720" y="2875018"/>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Central audit policies that can be applied across multiple file servers</a:t>
          </a:r>
          <a:endParaRPr lang="en-US" sz="1600" kern="1200" dirty="0"/>
        </a:p>
      </dsp:txBody>
      <dsp:txXfrm>
        <a:off x="6124125" y="2906423"/>
        <a:ext cx="2102510" cy="1009434"/>
      </dsp:txXfrm>
    </dsp:sp>
    <dsp:sp modelId="{4F7B8E58-04F3-484A-8829-B39859B48FC8}">
      <dsp:nvSpPr>
        <dsp:cNvPr id="0" name=""/>
        <dsp:cNvSpPr/>
      </dsp:nvSpPr>
      <dsp:spPr>
        <a:xfrm>
          <a:off x="6092720" y="411222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Policy staging audits to simulate policy changes in a real environment</a:t>
          </a:r>
          <a:endParaRPr lang="en-US" sz="1600" kern="1200" dirty="0"/>
        </a:p>
      </dsp:txBody>
      <dsp:txXfrm>
        <a:off x="6124125" y="4143628"/>
        <a:ext cx="2102510" cy="1009434"/>
      </dsp:txXfrm>
    </dsp:sp>
    <dsp:sp modelId="{22008AC1-73B6-4324-869A-CCBFD4F89121}">
      <dsp:nvSpPr>
        <dsp:cNvPr id="0" name=""/>
        <dsp:cNvSpPr/>
      </dsp:nvSpPr>
      <dsp:spPr>
        <a:xfrm>
          <a:off x="8731704"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Protect data</a:t>
          </a:r>
          <a:endParaRPr lang="en-US" sz="2000" kern="1200" dirty="0">
            <a:latin typeface="+mj-lt"/>
          </a:endParaRPr>
        </a:p>
      </dsp:txBody>
      <dsp:txXfrm>
        <a:off x="8731704" y="0"/>
        <a:ext cx="2706650" cy="1637347"/>
      </dsp:txXfrm>
    </dsp:sp>
    <dsp:sp modelId="{826CCF52-6F47-4307-B547-2C6BC27D8603}">
      <dsp:nvSpPr>
        <dsp:cNvPr id="0" name=""/>
        <dsp:cNvSpPr/>
      </dsp:nvSpPr>
      <dsp:spPr>
        <a:xfrm>
          <a:off x="9002369" y="163781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Automatic RMS protection for Office documents based on file tags</a:t>
          </a:r>
          <a:endParaRPr lang="en-US" sz="1600" kern="1200" dirty="0"/>
        </a:p>
      </dsp:txBody>
      <dsp:txXfrm>
        <a:off x="9033774" y="1669218"/>
        <a:ext cx="2102510" cy="1009434"/>
      </dsp:txXfrm>
    </dsp:sp>
    <dsp:sp modelId="{DBF21272-F4D3-43DB-B751-D3F78A16F48B}">
      <dsp:nvSpPr>
        <dsp:cNvPr id="0" name=""/>
        <dsp:cNvSpPr/>
      </dsp:nvSpPr>
      <dsp:spPr>
        <a:xfrm>
          <a:off x="9002369" y="2875018"/>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Near real time protection soon after the file is tagged</a:t>
          </a:r>
        </a:p>
      </dsp:txBody>
      <dsp:txXfrm>
        <a:off x="9033774" y="2906423"/>
        <a:ext cx="2102510" cy="1009434"/>
      </dsp:txXfrm>
    </dsp:sp>
    <dsp:sp modelId="{85E43716-1F0D-452A-AAD3-50B119F475E4}">
      <dsp:nvSpPr>
        <dsp:cNvPr id="0" name=""/>
        <dsp:cNvSpPr/>
      </dsp:nvSpPr>
      <dsp:spPr>
        <a:xfrm>
          <a:off x="9002369" y="411222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Extensibility for non Office RMS protectors</a:t>
          </a:r>
        </a:p>
      </dsp:txBody>
      <dsp:txXfrm>
        <a:off x="9033774" y="4143628"/>
        <a:ext cx="2102510" cy="1009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806D-61F7-40E0-B6A9-2614ED0ADF14}">
      <dsp:nvSpPr>
        <dsp:cNvPr id="0" name=""/>
        <dsp:cNvSpPr/>
      </dsp:nvSpPr>
      <dsp:spPr>
        <a:xfrm>
          <a:off x="2758"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Identify data</a:t>
          </a:r>
          <a:endParaRPr lang="en-US" sz="2000" kern="1200" dirty="0">
            <a:latin typeface="+mj-lt"/>
          </a:endParaRPr>
        </a:p>
      </dsp:txBody>
      <dsp:txXfrm>
        <a:off x="2758" y="0"/>
        <a:ext cx="2706650" cy="1637347"/>
      </dsp:txXfrm>
    </dsp:sp>
    <dsp:sp modelId="{F57D2ED2-E24C-4C86-9E10-0991B9EADF46}">
      <dsp:nvSpPr>
        <dsp:cNvPr id="0" name=""/>
        <dsp:cNvSpPr/>
      </dsp:nvSpPr>
      <dsp:spPr>
        <a:xfrm>
          <a:off x="273423" y="1629188"/>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Manual tagging by content owners</a:t>
          </a:r>
          <a:endParaRPr lang="en-US" sz="1600" kern="1200" dirty="0"/>
        </a:p>
      </dsp:txBody>
      <dsp:txXfrm>
        <a:off x="304828" y="1660593"/>
        <a:ext cx="2102510" cy="1009434"/>
      </dsp:txXfrm>
    </dsp:sp>
    <dsp:sp modelId="{4608AD21-2B6B-4101-BB75-2DC77570DD58}">
      <dsp:nvSpPr>
        <dsp:cNvPr id="0" name=""/>
        <dsp:cNvSpPr/>
      </dsp:nvSpPr>
      <dsp:spPr>
        <a:xfrm>
          <a:off x="273423" y="2866392"/>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Automatic classification (tagging)</a:t>
          </a:r>
          <a:endParaRPr lang="en-US" sz="1600" kern="1200" dirty="0"/>
        </a:p>
      </dsp:txBody>
      <dsp:txXfrm>
        <a:off x="304828" y="2897797"/>
        <a:ext cx="2102510" cy="1009434"/>
      </dsp:txXfrm>
    </dsp:sp>
    <dsp:sp modelId="{428842E2-D5A1-4C4A-AC1A-F98C86AE0A89}">
      <dsp:nvSpPr>
        <dsp:cNvPr id="0" name=""/>
        <dsp:cNvSpPr/>
      </dsp:nvSpPr>
      <dsp:spPr>
        <a:xfrm>
          <a:off x="273423" y="4103597"/>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Application based tagging</a:t>
          </a:r>
          <a:endParaRPr lang="en-US" sz="1600" kern="1200" dirty="0"/>
        </a:p>
      </dsp:txBody>
      <dsp:txXfrm>
        <a:off x="304828" y="4135002"/>
        <a:ext cx="2102510" cy="1009434"/>
      </dsp:txXfrm>
    </dsp:sp>
    <dsp:sp modelId="{ACEEA8C4-2540-4320-BF14-715DE2D58A4D}">
      <dsp:nvSpPr>
        <dsp:cNvPr id="0" name=""/>
        <dsp:cNvSpPr/>
      </dsp:nvSpPr>
      <dsp:spPr>
        <a:xfrm>
          <a:off x="2912407"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Control access</a:t>
          </a:r>
          <a:endParaRPr lang="en-US" sz="2000" kern="1200" dirty="0">
            <a:latin typeface="+mj-lt"/>
          </a:endParaRPr>
        </a:p>
      </dsp:txBody>
      <dsp:txXfrm>
        <a:off x="2912407" y="0"/>
        <a:ext cx="2706650" cy="1637347"/>
      </dsp:txXfrm>
    </dsp:sp>
    <dsp:sp modelId="{60210B8F-881C-4D08-97C9-101F3FC57471}">
      <dsp:nvSpPr>
        <dsp:cNvPr id="0" name=""/>
        <dsp:cNvSpPr/>
      </dsp:nvSpPr>
      <dsp:spPr>
        <a:xfrm>
          <a:off x="3214231" y="2888645"/>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Central access policies targeted based on file tags</a:t>
          </a:r>
          <a:endParaRPr lang="en-US" sz="1600" kern="1200" dirty="0"/>
        </a:p>
      </dsp:txBody>
      <dsp:txXfrm>
        <a:off x="3245636" y="2920050"/>
        <a:ext cx="2102510" cy="1009434"/>
      </dsp:txXfrm>
    </dsp:sp>
    <dsp:sp modelId="{6457B8D3-6B30-42E4-A269-859DF246D824}">
      <dsp:nvSpPr>
        <dsp:cNvPr id="0" name=""/>
        <dsp:cNvSpPr/>
      </dsp:nvSpPr>
      <dsp:spPr>
        <a:xfrm>
          <a:off x="3214231" y="1628251"/>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Expression based access conditions using user claims, device claims and file tags</a:t>
          </a:r>
        </a:p>
      </dsp:txBody>
      <dsp:txXfrm>
        <a:off x="3245636" y="1659656"/>
        <a:ext cx="2102510" cy="1009434"/>
      </dsp:txXfrm>
    </dsp:sp>
    <dsp:sp modelId="{4B9B0F4C-DC24-4373-8987-00FDA6471D3B}">
      <dsp:nvSpPr>
        <dsp:cNvPr id="0" name=""/>
        <dsp:cNvSpPr/>
      </dsp:nvSpPr>
      <dsp:spPr>
        <a:xfrm>
          <a:off x="3194938" y="4112223"/>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Access denied remediation</a:t>
          </a:r>
        </a:p>
      </dsp:txBody>
      <dsp:txXfrm>
        <a:off x="3226343" y="4143628"/>
        <a:ext cx="2102510" cy="1009434"/>
      </dsp:txXfrm>
    </dsp:sp>
    <dsp:sp modelId="{3574DD4B-F7F8-4BA3-A953-23BE96E8C1E4}">
      <dsp:nvSpPr>
        <dsp:cNvPr id="0" name=""/>
        <dsp:cNvSpPr/>
      </dsp:nvSpPr>
      <dsp:spPr>
        <a:xfrm>
          <a:off x="5822055"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Audit access</a:t>
          </a:r>
          <a:endParaRPr lang="en-US" sz="2000" kern="1200" dirty="0">
            <a:latin typeface="+mj-lt"/>
          </a:endParaRPr>
        </a:p>
      </dsp:txBody>
      <dsp:txXfrm>
        <a:off x="5822055" y="0"/>
        <a:ext cx="2706650" cy="1637347"/>
      </dsp:txXfrm>
    </dsp:sp>
    <dsp:sp modelId="{4577D596-D248-475A-BEFE-7055B8FCDD48}">
      <dsp:nvSpPr>
        <dsp:cNvPr id="0" name=""/>
        <dsp:cNvSpPr/>
      </dsp:nvSpPr>
      <dsp:spPr>
        <a:xfrm>
          <a:off x="6092720" y="163781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Expression based audit conditions using user claims, device claims and file tags</a:t>
          </a:r>
          <a:endParaRPr lang="en-US" sz="1600" kern="1200" dirty="0"/>
        </a:p>
      </dsp:txBody>
      <dsp:txXfrm>
        <a:off x="6124125" y="1669218"/>
        <a:ext cx="2102510" cy="1009434"/>
      </dsp:txXfrm>
    </dsp:sp>
    <dsp:sp modelId="{2A44CC49-60E6-4C0D-BFFF-6294CF0278C9}">
      <dsp:nvSpPr>
        <dsp:cNvPr id="0" name=""/>
        <dsp:cNvSpPr/>
      </dsp:nvSpPr>
      <dsp:spPr>
        <a:xfrm>
          <a:off x="6092720" y="2875018"/>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Central audit policies that can be applied across multiple file servers</a:t>
          </a:r>
          <a:endParaRPr lang="en-US" sz="1600" kern="1200" dirty="0"/>
        </a:p>
      </dsp:txBody>
      <dsp:txXfrm>
        <a:off x="6124125" y="2906423"/>
        <a:ext cx="2102510" cy="1009434"/>
      </dsp:txXfrm>
    </dsp:sp>
    <dsp:sp modelId="{4F7B8E58-04F3-484A-8829-B39859B48FC8}">
      <dsp:nvSpPr>
        <dsp:cNvPr id="0" name=""/>
        <dsp:cNvSpPr/>
      </dsp:nvSpPr>
      <dsp:spPr>
        <a:xfrm>
          <a:off x="6092720" y="4112223"/>
          <a:ext cx="2165320" cy="1072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Policy staging audits to simulate policy changes in a real environment</a:t>
          </a:r>
          <a:endParaRPr lang="en-US" sz="1600" kern="1200" dirty="0"/>
        </a:p>
      </dsp:txBody>
      <dsp:txXfrm>
        <a:off x="6124125" y="4143628"/>
        <a:ext cx="2102510" cy="1009434"/>
      </dsp:txXfrm>
    </dsp:sp>
    <dsp:sp modelId="{22008AC1-73B6-4324-869A-CCBFD4F89121}">
      <dsp:nvSpPr>
        <dsp:cNvPr id="0" name=""/>
        <dsp:cNvSpPr/>
      </dsp:nvSpPr>
      <dsp:spPr>
        <a:xfrm>
          <a:off x="8731704" y="0"/>
          <a:ext cx="2706650" cy="5457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Protect data</a:t>
          </a:r>
          <a:endParaRPr lang="en-US" sz="2000" kern="1200" dirty="0">
            <a:latin typeface="+mj-lt"/>
          </a:endParaRPr>
        </a:p>
      </dsp:txBody>
      <dsp:txXfrm>
        <a:off x="8731704" y="0"/>
        <a:ext cx="2706650" cy="1637347"/>
      </dsp:txXfrm>
    </dsp:sp>
    <dsp:sp modelId="{826CCF52-6F47-4307-B547-2C6BC27D8603}">
      <dsp:nvSpPr>
        <dsp:cNvPr id="0" name=""/>
        <dsp:cNvSpPr/>
      </dsp:nvSpPr>
      <dsp:spPr>
        <a:xfrm>
          <a:off x="9002369" y="1637813"/>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Automatic RMS protection for Office documents based on file tags</a:t>
          </a:r>
          <a:endParaRPr lang="en-US" sz="1600" kern="1200" dirty="0"/>
        </a:p>
      </dsp:txBody>
      <dsp:txXfrm>
        <a:off x="9033774" y="1669218"/>
        <a:ext cx="2102510" cy="1009434"/>
      </dsp:txXfrm>
    </dsp:sp>
    <dsp:sp modelId="{DBF21272-F4D3-43DB-B751-D3F78A16F48B}">
      <dsp:nvSpPr>
        <dsp:cNvPr id="0" name=""/>
        <dsp:cNvSpPr/>
      </dsp:nvSpPr>
      <dsp:spPr>
        <a:xfrm>
          <a:off x="9002369" y="2875018"/>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Near real time protection soon after the file is tagged</a:t>
          </a:r>
        </a:p>
      </dsp:txBody>
      <dsp:txXfrm>
        <a:off x="9033774" y="2906423"/>
        <a:ext cx="2102510" cy="1009434"/>
      </dsp:txXfrm>
    </dsp:sp>
    <dsp:sp modelId="{85E43716-1F0D-452A-AAD3-50B119F475E4}">
      <dsp:nvSpPr>
        <dsp:cNvPr id="0" name=""/>
        <dsp:cNvSpPr/>
      </dsp:nvSpPr>
      <dsp:spPr>
        <a:xfrm>
          <a:off x="9002369" y="4112223"/>
          <a:ext cx="2165320" cy="1072244"/>
        </a:xfrm>
        <a:prstGeom prst="roundRect">
          <a:avLst>
            <a:gd name="adj" fmla="val 10000"/>
          </a:avLst>
        </a:prstGeom>
        <a:solidFill>
          <a:schemeClr val="accent1">
            <a:hueOff val="0"/>
            <a:satOff val="0"/>
            <a:lumOff val="0"/>
            <a:alpha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Extensibility for non Office RMS protectors</a:t>
          </a:r>
        </a:p>
      </dsp:txBody>
      <dsp:txXfrm>
        <a:off x="9033774" y="4143628"/>
        <a:ext cx="2102510" cy="10094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1:31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2283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12</a:t>
            </a:fld>
            <a:endParaRPr lang="en-US" dirty="0"/>
          </a:p>
        </p:txBody>
      </p:sp>
    </p:spTree>
    <p:extLst>
      <p:ext uri="{BB962C8B-B14F-4D97-AF65-F5344CB8AC3E}">
        <p14:creationId xmlns:p14="http://schemas.microsoft.com/office/powerpoint/2010/main" val="371034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7EA4ABD-046D-4B62-9F3A-DA4F74D4CE05}" type="slidenum">
              <a:rPr lang="en-US" smtClean="0"/>
              <a:pPr/>
              <a:t>13</a:t>
            </a:fld>
            <a:endParaRPr lang="en-US" dirty="0"/>
          </a:p>
        </p:txBody>
      </p:sp>
    </p:spTree>
    <p:extLst>
      <p:ext uri="{BB962C8B-B14F-4D97-AF65-F5344CB8AC3E}">
        <p14:creationId xmlns:p14="http://schemas.microsoft.com/office/powerpoint/2010/main" val="371034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14</a:t>
            </a:fld>
            <a:endParaRPr lang="en-US" dirty="0"/>
          </a:p>
        </p:txBody>
      </p:sp>
    </p:spTree>
    <p:extLst>
      <p:ext uri="{BB962C8B-B14F-4D97-AF65-F5344CB8AC3E}">
        <p14:creationId xmlns:p14="http://schemas.microsoft.com/office/powerpoint/2010/main" val="371034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40727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63755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1:31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18</a:t>
            </a:fld>
            <a:endParaRPr lang="en-US" dirty="0"/>
          </a:p>
        </p:txBody>
      </p:sp>
    </p:spTree>
    <p:extLst>
      <p:ext uri="{BB962C8B-B14F-4D97-AF65-F5344CB8AC3E}">
        <p14:creationId xmlns:p14="http://schemas.microsoft.com/office/powerpoint/2010/main" val="127918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1:31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34576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latin typeface="Trebuchet MS" pitchFamily="34" charset="0"/>
              <a:ea typeface="ＭＳ Ｐゴシック" pitchFamily="16" charset="-128"/>
            </a:endParaRPr>
          </a:p>
        </p:txBody>
      </p:sp>
      <p:sp>
        <p:nvSpPr>
          <p:cNvPr id="39940" name="Slide Number Placeholder 3"/>
          <p:cNvSpPr>
            <a:spLocks noGrp="1"/>
          </p:cNvSpPr>
          <p:nvPr>
            <p:ph type="sldNum" sz="quarter" idx="5"/>
          </p:nvPr>
        </p:nvSpPr>
        <p:spPr>
          <a:noFill/>
        </p:spPr>
        <p:txBody>
          <a:bodyPr/>
          <a:lstStyle/>
          <a:p>
            <a:fld id="{D26E8EBA-6D01-4DF6-A1D6-B20147DD9655}"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9EB9A6-3573-44A6-A04B-6DC432A1DF77}"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7EA4ABD-046D-4B62-9F3A-DA4F74D4CE05}" type="slidenum">
              <a:rPr lang="en-US" smtClean="0"/>
              <a:pPr/>
              <a:t>23</a:t>
            </a:fld>
            <a:endParaRPr lang="en-US" dirty="0"/>
          </a:p>
        </p:txBody>
      </p:sp>
    </p:spTree>
    <p:extLst>
      <p:ext uri="{BB962C8B-B14F-4D97-AF65-F5344CB8AC3E}">
        <p14:creationId xmlns:p14="http://schemas.microsoft.com/office/powerpoint/2010/main" val="346314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99059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26</a:t>
            </a:fld>
            <a:endParaRPr lang="en-US" dirty="0"/>
          </a:p>
        </p:txBody>
      </p:sp>
    </p:spTree>
    <p:extLst>
      <p:ext uri="{BB962C8B-B14F-4D97-AF65-F5344CB8AC3E}">
        <p14:creationId xmlns:p14="http://schemas.microsoft.com/office/powerpoint/2010/main" val="822832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0727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32</a:t>
            </a:fld>
            <a:endParaRPr lang="en-US" dirty="0"/>
          </a:p>
        </p:txBody>
      </p:sp>
    </p:spTree>
    <p:extLst>
      <p:ext uri="{BB962C8B-B14F-4D97-AF65-F5344CB8AC3E}">
        <p14:creationId xmlns:p14="http://schemas.microsoft.com/office/powerpoint/2010/main" val="3463143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1:31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DEB6E-8836-4E13-9958-A095244FBC38}" type="slidenum">
              <a:rPr lang="en-US" smtClean="0"/>
              <a:t>35</a:t>
            </a:fld>
            <a:endParaRPr lang="en-US"/>
          </a:p>
        </p:txBody>
      </p:sp>
    </p:spTree>
    <p:extLst>
      <p:ext uri="{BB962C8B-B14F-4D97-AF65-F5344CB8AC3E}">
        <p14:creationId xmlns:p14="http://schemas.microsoft.com/office/powerpoint/2010/main" val="2370674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269881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1:31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175868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6073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5</a:t>
            </a:fld>
            <a:endParaRPr lang="en-US" dirty="0"/>
          </a:p>
        </p:txBody>
      </p:sp>
    </p:spTree>
    <p:extLst>
      <p:ext uri="{BB962C8B-B14F-4D97-AF65-F5344CB8AC3E}">
        <p14:creationId xmlns:p14="http://schemas.microsoft.com/office/powerpoint/2010/main" val="153813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6</a:t>
            </a:fld>
            <a:endParaRPr lang="en-US" dirty="0"/>
          </a:p>
        </p:txBody>
      </p:sp>
    </p:spTree>
    <p:extLst>
      <p:ext uri="{BB962C8B-B14F-4D97-AF65-F5344CB8AC3E}">
        <p14:creationId xmlns:p14="http://schemas.microsoft.com/office/powerpoint/2010/main" val="82283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7</a:t>
            </a:fld>
            <a:endParaRPr lang="en-US" dirty="0"/>
          </a:p>
        </p:txBody>
      </p:sp>
    </p:spTree>
    <p:extLst>
      <p:ext uri="{BB962C8B-B14F-4D97-AF65-F5344CB8AC3E}">
        <p14:creationId xmlns:p14="http://schemas.microsoft.com/office/powerpoint/2010/main" val="371034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8</a:t>
            </a:fld>
            <a:endParaRPr lang="en-US" dirty="0"/>
          </a:p>
        </p:txBody>
      </p:sp>
    </p:spTree>
    <p:extLst>
      <p:ext uri="{BB962C8B-B14F-4D97-AF65-F5344CB8AC3E}">
        <p14:creationId xmlns:p14="http://schemas.microsoft.com/office/powerpoint/2010/main" val="153813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407275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security auditing solutions for compliance and forensic analysis</a:t>
            </a:r>
          </a:p>
        </p:txBody>
      </p:sp>
      <p:sp>
        <p:nvSpPr>
          <p:cNvPr id="3" name="Subtitle 2"/>
          <p:cNvSpPr>
            <a:spLocks noGrp="1"/>
          </p:cNvSpPr>
          <p:nvPr>
            <p:ph type="subTitle" idx="1"/>
          </p:nvPr>
        </p:nvSpPr>
        <p:spPr/>
        <p:txBody>
          <a:bodyPr/>
          <a:lstStyle/>
          <a:p>
            <a:r>
              <a:rPr lang="en-US" dirty="0" smtClean="0">
                <a:latin typeface="+mj-lt"/>
              </a:rPr>
              <a:t>Jay Dave</a:t>
            </a:r>
          </a:p>
          <a:p>
            <a:r>
              <a:rPr lang="en-US" dirty="0" smtClean="0">
                <a:latin typeface="+mj-lt"/>
              </a:rPr>
              <a:t>Dave McPherson</a:t>
            </a:r>
          </a:p>
          <a:p>
            <a:r>
              <a:rPr lang="en-US" dirty="0" smtClean="0"/>
              <a:t>Program Manager </a:t>
            </a:r>
          </a:p>
          <a:p>
            <a:r>
              <a:rPr lang="en-US" dirty="0" smtClean="0"/>
              <a:t>Security &amp; Identity</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SAC-425T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287961"/>
            <a:ext cx="10969943" cy="1990726"/>
          </a:xfrm>
        </p:spPr>
        <p:txBody>
          <a:bodyPr>
            <a:noAutofit/>
          </a:bodyPr>
          <a:lstStyle/>
          <a:p>
            <a:pPr algn="ctr"/>
            <a:r>
              <a:rPr lang="en-US" dirty="0">
                <a:latin typeface="+mn-lt"/>
              </a:rPr>
              <a:t>Audit is </a:t>
            </a:r>
            <a:r>
              <a:rPr lang="en-US" dirty="0"/>
              <a:t>trustworthy logging </a:t>
            </a:r>
            <a:r>
              <a:rPr lang="en-US" dirty="0">
                <a:latin typeface="+mn-lt"/>
              </a:rPr>
              <a:t>of </a:t>
            </a:r>
            <a:r>
              <a:rPr lang="en-US" dirty="0"/>
              <a:t>security-relevant events </a:t>
            </a:r>
            <a:r>
              <a:rPr lang="en-US" dirty="0">
                <a:latin typeface="+mn-lt"/>
              </a:rPr>
              <a:t>by a software component responsible for making security </a:t>
            </a:r>
            <a:r>
              <a:rPr lang="en-US" dirty="0" smtClean="0">
                <a:latin typeface="+mn-lt"/>
              </a:rPr>
              <a:t>decisions</a:t>
            </a:r>
            <a:endParaRPr lang="en-US" dirty="0">
              <a:latin typeface="+mn-lt"/>
            </a:endParaRPr>
          </a:p>
        </p:txBody>
      </p:sp>
    </p:spTree>
    <p:extLst>
      <p:ext uri="{BB962C8B-B14F-4D97-AF65-F5344CB8AC3E}">
        <p14:creationId xmlns:p14="http://schemas.microsoft.com/office/powerpoint/2010/main" val="28940196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044064" y="2205847"/>
            <a:ext cx="6288405" cy="4069223"/>
          </a:xfrm>
          <a:prstGeom prst="rect">
            <a:avLst/>
          </a:prstGeom>
          <a:noFill/>
          <a:ln w="28575">
            <a:solidFill>
              <a:schemeClr val="accent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61836" y="243494"/>
            <a:ext cx="11030355" cy="609398"/>
          </a:xfrm>
        </p:spPr>
        <p:txBody>
          <a:bodyPr/>
          <a:lstStyle/>
          <a:p>
            <a:r>
              <a:rPr lang="en-US" dirty="0" smtClean="0"/>
              <a:t>How file access auditing works in Windows?</a:t>
            </a:r>
            <a:endParaRPr lang="en-US" dirty="0"/>
          </a:p>
        </p:txBody>
      </p:sp>
      <p:sp>
        <p:nvSpPr>
          <p:cNvPr id="6" name="Rectangle 5"/>
          <p:cNvSpPr/>
          <p:nvPr/>
        </p:nvSpPr>
        <p:spPr bwMode="auto">
          <a:xfrm>
            <a:off x="2393365" y="2379984"/>
            <a:ext cx="2523842" cy="362197"/>
          </a:xfrm>
          <a:prstGeom prst="rect">
            <a:avLst/>
          </a:prstGeom>
          <a:noFill/>
          <a:ln w="28575">
            <a:solidFill>
              <a:schemeClr val="accent5">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Policy management app</a:t>
            </a:r>
          </a:p>
        </p:txBody>
      </p:sp>
      <p:sp>
        <p:nvSpPr>
          <p:cNvPr id="7" name="Rectangle 6"/>
          <p:cNvSpPr/>
          <p:nvPr/>
        </p:nvSpPr>
        <p:spPr bwMode="auto">
          <a:xfrm>
            <a:off x="2449940" y="3127702"/>
            <a:ext cx="2410691" cy="522518"/>
          </a:xfrm>
          <a:prstGeom prst="rect">
            <a:avLst/>
          </a:prstGeom>
          <a:noFill/>
          <a:ln w="28575">
            <a:solidFill>
              <a:srgbClr val="59CC0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Local security authority (LSASS.exe)</a:t>
            </a:r>
          </a:p>
        </p:txBody>
      </p:sp>
      <p:sp>
        <p:nvSpPr>
          <p:cNvPr id="12" name="Rectangle 11"/>
          <p:cNvSpPr/>
          <p:nvPr/>
        </p:nvSpPr>
        <p:spPr bwMode="auto">
          <a:xfrm>
            <a:off x="5362226" y="4054541"/>
            <a:ext cx="1338055" cy="915630"/>
          </a:xfrm>
          <a:prstGeom prst="rect">
            <a:avLst/>
          </a:prstGeom>
          <a:noFill/>
          <a:ln w="28575">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File System</a:t>
            </a:r>
          </a:p>
        </p:txBody>
      </p:sp>
      <p:sp>
        <p:nvSpPr>
          <p:cNvPr id="13" name="TextBox 12"/>
          <p:cNvSpPr txBox="1"/>
          <p:nvPr/>
        </p:nvSpPr>
        <p:spPr>
          <a:xfrm>
            <a:off x="7215272" y="3925906"/>
            <a:ext cx="599010" cy="276999"/>
          </a:xfrm>
          <a:prstGeom prst="rect">
            <a:avLst/>
          </a:prstGeom>
          <a:noFill/>
        </p:spPr>
        <p:txBody>
          <a:bodyPr wrap="none" lIns="0" tIns="0" rIns="0" bIns="0" rtlCol="0">
            <a:spAutoFit/>
          </a:bodyPr>
          <a:lstStyle/>
          <a:p>
            <a:r>
              <a:rPr lang="en-US" dirty="0" smtClean="0">
                <a:gradFill>
                  <a:gsLst>
                    <a:gs pos="0">
                      <a:srgbClr val="FFFFFF"/>
                    </a:gs>
                    <a:gs pos="86000">
                      <a:srgbClr val="FFFFFF"/>
                    </a:gs>
                  </a:gsLst>
                  <a:lin ang="5400000" scaled="0"/>
                </a:gradFill>
              </a:rPr>
              <a:t>Kernel</a:t>
            </a:r>
          </a:p>
        </p:txBody>
      </p:sp>
      <p:sp>
        <p:nvSpPr>
          <p:cNvPr id="14" name="Rectangle 13"/>
          <p:cNvSpPr/>
          <p:nvPr/>
        </p:nvSpPr>
        <p:spPr bwMode="auto">
          <a:xfrm>
            <a:off x="2768823" y="5385224"/>
            <a:ext cx="1971737" cy="432646"/>
          </a:xfrm>
          <a:prstGeom prst="rect">
            <a:avLst/>
          </a:prstGeom>
          <a:noFill/>
          <a:ln w="28575">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Object manager</a:t>
            </a:r>
          </a:p>
        </p:txBody>
      </p:sp>
      <p:sp>
        <p:nvSpPr>
          <p:cNvPr id="15" name="Rectangle 14"/>
          <p:cNvSpPr/>
          <p:nvPr/>
        </p:nvSpPr>
        <p:spPr bwMode="auto">
          <a:xfrm>
            <a:off x="8706619" y="4121569"/>
            <a:ext cx="2410691" cy="522518"/>
          </a:xfrm>
          <a:prstGeom prst="rect">
            <a:avLst/>
          </a:prstGeom>
          <a:noFill/>
          <a:ln w="28575">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Windows logging service (Crimson)</a:t>
            </a:r>
          </a:p>
        </p:txBody>
      </p:sp>
      <p:sp>
        <p:nvSpPr>
          <p:cNvPr id="16" name="Flowchart: Magnetic Disk 15"/>
          <p:cNvSpPr/>
          <p:nvPr/>
        </p:nvSpPr>
        <p:spPr bwMode="auto">
          <a:xfrm>
            <a:off x="9543846" y="5323626"/>
            <a:ext cx="736234" cy="718459"/>
          </a:xfrm>
          <a:prstGeom prst="flowChartMagneticDisk">
            <a:avLst/>
          </a:prstGeom>
          <a:solidFill>
            <a:schemeClr val="accent5">
              <a:lumMod val="50000"/>
            </a:schemeClr>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TextBox 16"/>
          <p:cNvSpPr txBox="1"/>
          <p:nvPr/>
        </p:nvSpPr>
        <p:spPr>
          <a:xfrm>
            <a:off x="8478076" y="2639034"/>
            <a:ext cx="2867773" cy="276999"/>
          </a:xfrm>
          <a:prstGeom prst="rect">
            <a:avLst/>
          </a:prstGeom>
          <a:noFill/>
        </p:spPr>
        <p:txBody>
          <a:bodyPr wrap="none" lIns="0" tIns="0" rIns="0" bIns="0" rtlCol="0">
            <a:spAutoFit/>
          </a:bodyPr>
          <a:lstStyle/>
          <a:p>
            <a:r>
              <a:rPr lang="en-US" dirty="0" smtClean="0">
                <a:gradFill>
                  <a:gsLst>
                    <a:gs pos="0">
                      <a:srgbClr val="FFFFFF"/>
                    </a:gs>
                    <a:gs pos="86000">
                      <a:srgbClr val="FFFFFF"/>
                    </a:gs>
                  </a:gsLst>
                  <a:lin ang="5400000" scaled="0"/>
                </a:gradFill>
              </a:rPr>
              <a:t>Event monitoring applications</a:t>
            </a:r>
          </a:p>
        </p:txBody>
      </p:sp>
      <p:sp>
        <p:nvSpPr>
          <p:cNvPr id="50" name="TextBox 49"/>
          <p:cNvSpPr txBox="1"/>
          <p:nvPr/>
        </p:nvSpPr>
        <p:spPr>
          <a:xfrm>
            <a:off x="9348506" y="6136570"/>
            <a:ext cx="1126912" cy="276999"/>
          </a:xfrm>
          <a:prstGeom prst="rect">
            <a:avLst/>
          </a:prstGeom>
          <a:noFill/>
        </p:spPr>
        <p:txBody>
          <a:bodyPr wrap="none" lIns="0" tIns="0" rIns="0" bIns="0" rtlCol="0">
            <a:spAutoFit/>
          </a:bodyPr>
          <a:lstStyle/>
          <a:p>
            <a:r>
              <a:rPr lang="en-US" dirty="0" smtClean="0">
                <a:gradFill>
                  <a:gsLst>
                    <a:gs pos="0">
                      <a:srgbClr val="FFFFFF"/>
                    </a:gs>
                    <a:gs pos="86000">
                      <a:srgbClr val="FFFFFF"/>
                    </a:gs>
                  </a:gsLst>
                  <a:lin ang="5400000" scaled="0"/>
                </a:gradFill>
              </a:rPr>
              <a:t>Security log</a:t>
            </a:r>
          </a:p>
        </p:txBody>
      </p:sp>
      <p:pic>
        <p:nvPicPr>
          <p:cNvPr id="51" name="Picture 50" descr="C:\Program Files\Microsoft Resource DVD Artwork\DVD_ART\Artwork_Imagery\HARDWARE_IMAGERY\Illustration - Misc Hardware\XML Icons\user business user woman.png"/>
          <p:cNvPicPr>
            <a:picLocks noChangeAspect="1" noChangeArrowheads="1"/>
          </p:cNvPicPr>
          <p:nvPr/>
        </p:nvPicPr>
        <p:blipFill>
          <a:blip r:embed="rId3" cstate="print"/>
          <a:srcRect/>
          <a:stretch>
            <a:fillRect/>
          </a:stretch>
        </p:blipFill>
        <p:spPr bwMode="auto">
          <a:xfrm>
            <a:off x="6117990" y="1265521"/>
            <a:ext cx="570861" cy="674445"/>
          </a:xfrm>
          <a:prstGeom prst="rect">
            <a:avLst/>
          </a:prstGeom>
          <a:noFill/>
        </p:spPr>
      </p:pic>
      <p:cxnSp>
        <p:nvCxnSpPr>
          <p:cNvPr id="64" name="Straight Arrow Connector 63"/>
          <p:cNvCxnSpPr>
            <a:stCxn id="15" idx="2"/>
            <a:endCxn id="16" idx="1"/>
          </p:cNvCxnSpPr>
          <p:nvPr/>
        </p:nvCxnSpPr>
        <p:spPr>
          <a:xfrm flipH="1">
            <a:off x="9911963" y="4644087"/>
            <a:ext cx="2" cy="679539"/>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5" idx="0"/>
          </p:cNvCxnSpPr>
          <p:nvPr/>
        </p:nvCxnSpPr>
        <p:spPr>
          <a:xfrm flipH="1" flipV="1">
            <a:off x="9911963" y="2921141"/>
            <a:ext cx="2" cy="1200428"/>
          </a:xfrm>
          <a:prstGeom prst="straightConnector1">
            <a:avLst/>
          </a:prstGeom>
          <a:ln w="28575">
            <a:solidFill>
              <a:schemeClr val="bg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bwMode="auto">
          <a:xfrm>
            <a:off x="3775135" y="2825484"/>
            <a:ext cx="196726" cy="181098"/>
          </a:xfrm>
          <a:prstGeom prst="ellipse">
            <a:avLst/>
          </a:prstGeom>
          <a:noFill/>
          <a:ln w="190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latin typeface="Segoe UI Semibold"/>
              </a:rPr>
              <a:t>1</a:t>
            </a:r>
          </a:p>
        </p:txBody>
      </p:sp>
      <p:sp>
        <p:nvSpPr>
          <p:cNvPr id="78" name="Oval 77"/>
          <p:cNvSpPr/>
          <p:nvPr/>
        </p:nvSpPr>
        <p:spPr bwMode="auto">
          <a:xfrm>
            <a:off x="3310004" y="3886778"/>
            <a:ext cx="196726" cy="181098"/>
          </a:xfrm>
          <a:prstGeom prst="ellipse">
            <a:avLst/>
          </a:prstGeom>
          <a:noFill/>
          <a:ln w="190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latin typeface="Segoe UI Semibold"/>
              </a:rPr>
              <a:t>2</a:t>
            </a:r>
          </a:p>
        </p:txBody>
      </p:sp>
      <p:sp>
        <p:nvSpPr>
          <p:cNvPr id="80" name="Oval 79"/>
          <p:cNvSpPr/>
          <p:nvPr/>
        </p:nvSpPr>
        <p:spPr bwMode="auto">
          <a:xfrm>
            <a:off x="6135279" y="2734935"/>
            <a:ext cx="196726" cy="181098"/>
          </a:xfrm>
          <a:prstGeom prst="ellipse">
            <a:avLst/>
          </a:prstGeom>
          <a:noFill/>
          <a:ln w="19050">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latin typeface="Segoe UI Semibold"/>
              </a:rPr>
              <a:t>1</a:t>
            </a:r>
          </a:p>
        </p:txBody>
      </p:sp>
      <p:grpSp>
        <p:nvGrpSpPr>
          <p:cNvPr id="61" name="Group 60"/>
          <p:cNvGrpSpPr/>
          <p:nvPr/>
        </p:nvGrpSpPr>
        <p:grpSpPr>
          <a:xfrm>
            <a:off x="5764553" y="4367862"/>
            <a:ext cx="533400" cy="583458"/>
            <a:chOff x="1269939" y="3977065"/>
            <a:chExt cx="533400" cy="583458"/>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939" y="3977065"/>
              <a:ext cx="533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2" descr="Security shield windows"/>
            <p:cNvPicPr>
              <a:picLocks noChangeArrowheads="1"/>
            </p:cNvPicPr>
            <p:nvPr/>
          </p:nvPicPr>
          <p:blipFill>
            <a:blip r:embed="rId5" cstate="print"/>
            <a:srcRect/>
            <a:stretch>
              <a:fillRect/>
            </a:stretch>
          </p:blipFill>
          <p:spPr bwMode="auto">
            <a:xfrm>
              <a:off x="1518961" y="4253290"/>
              <a:ext cx="243409" cy="307233"/>
            </a:xfrm>
            <a:prstGeom prst="rect">
              <a:avLst/>
            </a:prstGeom>
            <a:noFill/>
          </p:spPr>
        </p:pic>
      </p:grpSp>
      <p:sp>
        <p:nvSpPr>
          <p:cNvPr id="124" name="TextBox 123"/>
          <p:cNvSpPr txBox="1"/>
          <p:nvPr/>
        </p:nvSpPr>
        <p:spPr>
          <a:xfrm>
            <a:off x="6961837" y="3548241"/>
            <a:ext cx="1090042" cy="276999"/>
          </a:xfrm>
          <a:prstGeom prst="rect">
            <a:avLst/>
          </a:prstGeom>
          <a:noFill/>
        </p:spPr>
        <p:txBody>
          <a:bodyPr wrap="none" lIns="0" tIns="0" rIns="0" bIns="0" rtlCol="0">
            <a:spAutoFit/>
          </a:bodyPr>
          <a:lstStyle/>
          <a:p>
            <a:r>
              <a:rPr lang="en-US" dirty="0" smtClean="0">
                <a:gradFill>
                  <a:gsLst>
                    <a:gs pos="0">
                      <a:srgbClr val="FFFFFF"/>
                    </a:gs>
                    <a:gs pos="86000">
                      <a:srgbClr val="FFFFFF"/>
                    </a:gs>
                  </a:gsLst>
                  <a:lin ang="5400000" scaled="0"/>
                </a:gradFill>
              </a:rPr>
              <a:t>User-mode</a:t>
            </a:r>
          </a:p>
        </p:txBody>
      </p:sp>
      <p:sp>
        <p:nvSpPr>
          <p:cNvPr id="56" name="Flowchart: Magnetic Disk 55"/>
          <p:cNvSpPr/>
          <p:nvPr/>
        </p:nvSpPr>
        <p:spPr bwMode="auto">
          <a:xfrm>
            <a:off x="3316798" y="4098695"/>
            <a:ext cx="676976" cy="524676"/>
          </a:xfrm>
          <a:prstGeom prst="flowChartMagneticDisk">
            <a:avLst/>
          </a:prstGeom>
          <a:solidFill>
            <a:srgbClr val="A47604"/>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sp>
        <p:nvSpPr>
          <p:cNvPr id="87" name="Diamond 86"/>
          <p:cNvSpPr/>
          <p:nvPr/>
        </p:nvSpPr>
        <p:spPr bwMode="auto">
          <a:xfrm>
            <a:off x="5234940" y="5045150"/>
            <a:ext cx="3014536" cy="1125709"/>
          </a:xfrm>
          <a:prstGeom prst="diamond">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chemeClr val="tx1"/>
                    </a:gs>
                    <a:gs pos="100000">
                      <a:schemeClr val="tx1"/>
                    </a:gs>
                  </a:gsLst>
                  <a:lin ang="5400000" scaled="0"/>
                </a:gradFill>
              </a:rPr>
              <a:t>AccessCheckAndAudit</a:t>
            </a:r>
            <a:endParaRPr lang="en-US" dirty="0">
              <a:gradFill>
                <a:gsLst>
                  <a:gs pos="0">
                    <a:schemeClr val="tx1"/>
                  </a:gs>
                  <a:gs pos="100000">
                    <a:schemeClr val="tx1"/>
                  </a:gs>
                </a:gsLst>
                <a:lin ang="5400000" scaled="0"/>
              </a:gra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847" y="1602744"/>
            <a:ext cx="443165" cy="44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52" name="Straight Connector 2051"/>
          <p:cNvCxnSpPr/>
          <p:nvPr/>
        </p:nvCxnSpPr>
        <p:spPr>
          <a:xfrm>
            <a:off x="2217420" y="3835445"/>
            <a:ext cx="5923015" cy="0"/>
          </a:xfrm>
          <a:prstGeom prst="line">
            <a:avLst/>
          </a:prstGeom>
          <a:ln w="19050">
            <a:solidFill>
              <a:schemeClr val="bg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059" name="TextBox 2058"/>
          <p:cNvSpPr txBox="1"/>
          <p:nvPr/>
        </p:nvSpPr>
        <p:spPr>
          <a:xfrm>
            <a:off x="2814415" y="4660543"/>
            <a:ext cx="1681742"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Audit policy store</a:t>
            </a:r>
          </a:p>
        </p:txBody>
      </p:sp>
      <p:cxnSp>
        <p:nvCxnSpPr>
          <p:cNvPr id="2063" name="Straight Arrow Connector 2062"/>
          <p:cNvCxnSpPr>
            <a:stCxn id="6" idx="2"/>
            <a:endCxn id="7" idx="0"/>
          </p:cNvCxnSpPr>
          <p:nvPr/>
        </p:nvCxnSpPr>
        <p:spPr>
          <a:xfrm>
            <a:off x="3655286" y="2742181"/>
            <a:ext cx="0" cy="38552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a:stCxn id="7" idx="2"/>
            <a:endCxn id="56" idx="1"/>
          </p:cNvCxnSpPr>
          <p:nvPr/>
        </p:nvCxnSpPr>
        <p:spPr>
          <a:xfrm>
            <a:off x="3655286" y="3650220"/>
            <a:ext cx="0" cy="44847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a:stCxn id="2051" idx="2"/>
            <a:endCxn id="12" idx="0"/>
          </p:cNvCxnSpPr>
          <p:nvPr/>
        </p:nvCxnSpPr>
        <p:spPr>
          <a:xfrm>
            <a:off x="6027430" y="2045909"/>
            <a:ext cx="3824" cy="2008632"/>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69" name="Elbow Connector 2068"/>
          <p:cNvCxnSpPr>
            <a:stCxn id="12" idx="1"/>
          </p:cNvCxnSpPr>
          <p:nvPr/>
        </p:nvCxnSpPr>
        <p:spPr>
          <a:xfrm rot="10800000" flipV="1">
            <a:off x="4508484" y="4512356"/>
            <a:ext cx="853742" cy="875786"/>
          </a:xfrm>
          <a:prstGeom prst="bentConnector2">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2" name="Straight Arrow Connector 2071"/>
          <p:cNvCxnSpPr>
            <a:stCxn id="14" idx="3"/>
            <a:endCxn id="87" idx="1"/>
          </p:cNvCxnSpPr>
          <p:nvPr/>
        </p:nvCxnSpPr>
        <p:spPr>
          <a:xfrm>
            <a:off x="4740560" y="5601547"/>
            <a:ext cx="494380" cy="6458"/>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5" name="Elbow Connector 2074"/>
          <p:cNvCxnSpPr>
            <a:stCxn id="87" idx="3"/>
            <a:endCxn id="15" idx="1"/>
          </p:cNvCxnSpPr>
          <p:nvPr/>
        </p:nvCxnSpPr>
        <p:spPr>
          <a:xfrm flipV="1">
            <a:off x="8249476" y="4382828"/>
            <a:ext cx="457143" cy="1225177"/>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p:cNvSpPr/>
          <p:nvPr/>
        </p:nvSpPr>
        <p:spPr bwMode="auto">
          <a:xfrm>
            <a:off x="4932063" y="4241841"/>
            <a:ext cx="196726" cy="181098"/>
          </a:xfrm>
          <a:prstGeom prst="ellipse">
            <a:avLst/>
          </a:prstGeom>
          <a:noFill/>
          <a:ln w="19050">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latin typeface="Segoe UI Semibold"/>
              </a:rPr>
              <a:t>2</a:t>
            </a:r>
          </a:p>
        </p:txBody>
      </p:sp>
      <p:sp>
        <p:nvSpPr>
          <p:cNvPr id="126" name="Oval 125"/>
          <p:cNvSpPr/>
          <p:nvPr/>
        </p:nvSpPr>
        <p:spPr bwMode="auto">
          <a:xfrm>
            <a:off x="4843039" y="5323626"/>
            <a:ext cx="196726" cy="181098"/>
          </a:xfrm>
          <a:prstGeom prst="ellipse">
            <a:avLst/>
          </a:prstGeom>
          <a:noFill/>
          <a:ln w="19050">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latin typeface="Segoe UI Semibold"/>
              </a:rPr>
              <a:t>3</a:t>
            </a:r>
          </a:p>
        </p:txBody>
      </p:sp>
      <p:sp>
        <p:nvSpPr>
          <p:cNvPr id="127" name="Oval 126"/>
          <p:cNvSpPr/>
          <p:nvPr/>
        </p:nvSpPr>
        <p:spPr bwMode="auto">
          <a:xfrm>
            <a:off x="8572359" y="4879622"/>
            <a:ext cx="196726" cy="181098"/>
          </a:xfrm>
          <a:prstGeom prst="ellipse">
            <a:avLst/>
          </a:prstGeom>
          <a:noFill/>
          <a:ln w="19050">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latin typeface="Segoe UI Semibold"/>
              </a:rPr>
              <a:t>4</a:t>
            </a:r>
          </a:p>
        </p:txBody>
      </p:sp>
      <p:sp>
        <p:nvSpPr>
          <p:cNvPr id="128" name="Oval 127"/>
          <p:cNvSpPr/>
          <p:nvPr/>
        </p:nvSpPr>
        <p:spPr bwMode="auto">
          <a:xfrm>
            <a:off x="10000016" y="4829763"/>
            <a:ext cx="196726" cy="181098"/>
          </a:xfrm>
          <a:prstGeom prst="ellipse">
            <a:avLst/>
          </a:prstGeom>
          <a:noFill/>
          <a:ln w="19050">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latin typeface="Segoe UI Semibold"/>
              </a:rPr>
              <a:t>5</a:t>
            </a:r>
            <a:endParaRPr lang="en-US" sz="1100" dirty="0" smtClean="0">
              <a:gradFill>
                <a:gsLst>
                  <a:gs pos="0">
                    <a:srgbClr val="FFFFFF"/>
                  </a:gs>
                  <a:gs pos="100000">
                    <a:srgbClr val="FFFFFF"/>
                  </a:gs>
                </a:gsLst>
                <a:lin ang="5400000" scaled="0"/>
              </a:gradFill>
              <a:latin typeface="Segoe UI Semibold"/>
            </a:endParaRPr>
          </a:p>
        </p:txBody>
      </p:sp>
    </p:spTree>
    <p:extLst>
      <p:ext uri="{BB962C8B-B14F-4D97-AF65-F5344CB8AC3E}">
        <p14:creationId xmlns:p14="http://schemas.microsoft.com/office/powerpoint/2010/main" val="130412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50" grpId="0"/>
      <p:bldP spid="73" grpId="0" animBg="1"/>
      <p:bldP spid="78" grpId="0" animBg="1"/>
      <p:bldP spid="80" grpId="0" animBg="1"/>
      <p:bldP spid="56" grpId="0" animBg="1"/>
      <p:bldP spid="87" grpId="0" animBg="1"/>
      <p:bldP spid="2059" grpId="0"/>
      <p:bldP spid="125" grpId="0" animBg="1"/>
      <p:bldP spid="126" grpId="0" animBg="1"/>
      <p:bldP spid="127" grpId="0" animBg="1"/>
      <p:bldP spid="1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4800"/>
            <a:ext cx="11887200" cy="609398"/>
          </a:xfrm>
        </p:spPr>
        <p:txBody>
          <a:bodyPr/>
          <a:lstStyle/>
          <a:p>
            <a:r>
              <a:rPr lang="en-US" dirty="0" smtClean="0"/>
              <a:t>Applications of auditing</a:t>
            </a:r>
            <a:endParaRPr lang="en-US" dirty="0"/>
          </a:p>
        </p:txBody>
      </p:sp>
      <p:sp>
        <p:nvSpPr>
          <p:cNvPr id="3" name="Content Placeholder 2"/>
          <p:cNvSpPr>
            <a:spLocks noGrp="1"/>
          </p:cNvSpPr>
          <p:nvPr>
            <p:ph idx="4294967295"/>
          </p:nvPr>
        </p:nvSpPr>
        <p:spPr>
          <a:xfrm>
            <a:off x="614135" y="1666781"/>
            <a:ext cx="10978056" cy="2822289"/>
          </a:xfrm>
          <a:prstGeom prst="rect">
            <a:avLst/>
          </a:prstGeom>
        </p:spPr>
        <p:txBody>
          <a:bodyPr lIns="121899" tIns="60949" rIns="121899" bIns="60949"/>
          <a:lstStyle/>
          <a:p>
            <a:pPr>
              <a:spcBef>
                <a:spcPts val="1001"/>
              </a:spcBef>
            </a:pPr>
            <a:r>
              <a:rPr lang="en-US" dirty="0" smtClean="0"/>
              <a:t>Regulatory compliance reporting</a:t>
            </a:r>
          </a:p>
          <a:p>
            <a:pPr>
              <a:spcBef>
                <a:spcPts val="1001"/>
              </a:spcBef>
            </a:pPr>
            <a:r>
              <a:rPr lang="en-US" dirty="0" smtClean="0"/>
              <a:t>Forensic analysis</a:t>
            </a:r>
          </a:p>
          <a:p>
            <a:pPr>
              <a:spcBef>
                <a:spcPts val="1001"/>
              </a:spcBef>
            </a:pPr>
            <a:r>
              <a:rPr lang="en-US" dirty="0" smtClean="0"/>
              <a:t>User activity monitoring</a:t>
            </a:r>
          </a:p>
          <a:p>
            <a:pPr>
              <a:spcBef>
                <a:spcPts val="1001"/>
              </a:spcBef>
            </a:pPr>
            <a:r>
              <a:rPr lang="en-US" dirty="0" smtClean="0"/>
              <a:t>Troubleshooting</a:t>
            </a:r>
          </a:p>
          <a:p>
            <a:pPr marL="0" indent="0">
              <a:buNone/>
            </a:pPr>
            <a:endParaRPr lang="en-US" dirty="0" smtClean="0"/>
          </a:p>
        </p:txBody>
      </p:sp>
    </p:spTree>
    <p:extLst>
      <p:ext uri="{BB962C8B-B14F-4D97-AF65-F5344CB8AC3E}">
        <p14:creationId xmlns:p14="http://schemas.microsoft.com/office/powerpoint/2010/main" val="30338954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4800"/>
            <a:ext cx="11887200" cy="609398"/>
          </a:xfrm>
        </p:spPr>
        <p:txBody>
          <a:bodyPr/>
          <a:lstStyle/>
          <a:p>
            <a:r>
              <a:rPr lang="en-US" dirty="0" smtClean="0"/>
              <a:t>Consider this use case… </a:t>
            </a:r>
            <a:endParaRPr lang="en-US" dirty="0"/>
          </a:p>
        </p:txBody>
      </p:sp>
      <p:sp>
        <p:nvSpPr>
          <p:cNvPr id="3" name="Content Placeholder 2"/>
          <p:cNvSpPr>
            <a:spLocks noGrp="1"/>
          </p:cNvSpPr>
          <p:nvPr>
            <p:ph idx="4294967295"/>
          </p:nvPr>
        </p:nvSpPr>
        <p:spPr>
          <a:xfrm>
            <a:off x="614135" y="1383637"/>
            <a:ext cx="10978056" cy="2152362"/>
          </a:xfrm>
          <a:prstGeom prst="rect">
            <a:avLst/>
          </a:prstGeom>
        </p:spPr>
        <p:txBody>
          <a:bodyPr lIns="121899" tIns="60949" rIns="121899" bIns="60949"/>
          <a:lstStyle/>
          <a:p>
            <a:pPr marL="0" indent="0">
              <a:spcBef>
                <a:spcPts val="1001"/>
              </a:spcBef>
              <a:buNone/>
            </a:pPr>
            <a:r>
              <a:rPr lang="en-US" dirty="0" smtClean="0"/>
              <a:t>Someone leaked the IP of your company, you need to investigate the incident and identify the culprit</a:t>
            </a:r>
          </a:p>
          <a:p>
            <a:pPr marL="0" indent="0">
              <a:spcBef>
                <a:spcPts val="1001"/>
              </a:spcBef>
              <a:buNone/>
            </a:pPr>
            <a:endParaRPr lang="en-US" dirty="0" smtClean="0"/>
          </a:p>
          <a:p>
            <a:pPr marL="0" indent="0">
              <a:spcBef>
                <a:spcPts val="1001"/>
              </a:spcBef>
              <a:buNone/>
            </a:pPr>
            <a:endParaRPr lang="en-US" dirty="0" smtClean="0"/>
          </a:p>
        </p:txBody>
      </p:sp>
      <p:sp>
        <p:nvSpPr>
          <p:cNvPr id="4" name="Rectangle 3"/>
          <p:cNvSpPr/>
          <p:nvPr/>
        </p:nvSpPr>
        <p:spPr bwMode="auto">
          <a:xfrm>
            <a:off x="1091850" y="2967096"/>
            <a:ext cx="2327755" cy="655013"/>
          </a:xfrm>
          <a:prstGeom prst="rect">
            <a:avLst/>
          </a:prstGeom>
          <a:solidFill>
            <a:srgbClr val="00206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Event collector</a:t>
            </a:r>
          </a:p>
        </p:txBody>
      </p:sp>
      <p:sp>
        <p:nvSpPr>
          <p:cNvPr id="5" name="Rectangle 4"/>
          <p:cNvSpPr/>
          <p:nvPr/>
        </p:nvSpPr>
        <p:spPr bwMode="auto">
          <a:xfrm>
            <a:off x="4361144" y="2967096"/>
            <a:ext cx="2327754" cy="655013"/>
          </a:xfrm>
          <a:prstGeom prst="rect">
            <a:avLst/>
          </a:prstGeom>
          <a:solidFill>
            <a:srgbClr val="002060"/>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Scope search to certain file servers</a:t>
            </a:r>
          </a:p>
        </p:txBody>
      </p:sp>
      <p:sp>
        <p:nvSpPr>
          <p:cNvPr id="6" name="Rectangle 5"/>
          <p:cNvSpPr/>
          <p:nvPr/>
        </p:nvSpPr>
        <p:spPr bwMode="auto">
          <a:xfrm>
            <a:off x="7680540" y="2967095"/>
            <a:ext cx="2327756" cy="655013"/>
          </a:xfrm>
          <a:prstGeom prst="rect">
            <a:avLst/>
          </a:prstGeom>
          <a:solidFill>
            <a:srgbClr val="002060"/>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Filter events related to leaked data</a:t>
            </a:r>
          </a:p>
        </p:txBody>
      </p:sp>
      <p:sp>
        <p:nvSpPr>
          <p:cNvPr id="7" name="Rectangle 6"/>
          <p:cNvSpPr/>
          <p:nvPr/>
        </p:nvSpPr>
        <p:spPr bwMode="auto">
          <a:xfrm>
            <a:off x="7680540" y="4339752"/>
            <a:ext cx="2327756" cy="655013"/>
          </a:xfrm>
          <a:prstGeom prst="rect">
            <a:avLst/>
          </a:prstGeom>
          <a:solidFill>
            <a:srgbClr val="002060"/>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Scope based on time</a:t>
            </a:r>
          </a:p>
        </p:txBody>
      </p:sp>
      <p:sp>
        <p:nvSpPr>
          <p:cNvPr id="8" name="Rectangle 7"/>
          <p:cNvSpPr/>
          <p:nvPr/>
        </p:nvSpPr>
        <p:spPr bwMode="auto">
          <a:xfrm>
            <a:off x="4361144" y="4339752"/>
            <a:ext cx="2327755" cy="655013"/>
          </a:xfrm>
          <a:prstGeom prst="rect">
            <a:avLst/>
          </a:prstGeom>
          <a:solidFill>
            <a:srgbClr val="002060"/>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Look for anomalies</a:t>
            </a:r>
          </a:p>
        </p:txBody>
      </p:sp>
      <p:sp>
        <p:nvSpPr>
          <p:cNvPr id="9" name="Rectangle 8"/>
          <p:cNvSpPr/>
          <p:nvPr/>
        </p:nvSpPr>
        <p:spPr bwMode="auto">
          <a:xfrm>
            <a:off x="1091850" y="4358025"/>
            <a:ext cx="2327755" cy="655013"/>
          </a:xfrm>
          <a:prstGeom prst="rect">
            <a:avLst/>
          </a:prstGeom>
          <a:solidFill>
            <a:schemeClr val="accent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Identify the culprit</a:t>
            </a:r>
          </a:p>
        </p:txBody>
      </p:sp>
      <p:sp>
        <p:nvSpPr>
          <p:cNvPr id="10" name="Right Arrow 9"/>
          <p:cNvSpPr/>
          <p:nvPr/>
        </p:nvSpPr>
        <p:spPr bwMode="auto">
          <a:xfrm flipV="1">
            <a:off x="3419605" y="3200528"/>
            <a:ext cx="941539" cy="188145"/>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 name="Right Arrow 10"/>
          <p:cNvSpPr/>
          <p:nvPr/>
        </p:nvSpPr>
        <p:spPr bwMode="auto">
          <a:xfrm flipV="1">
            <a:off x="6688899" y="3200529"/>
            <a:ext cx="991642" cy="188146"/>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Right Arrow 11"/>
          <p:cNvSpPr/>
          <p:nvPr/>
        </p:nvSpPr>
        <p:spPr bwMode="auto">
          <a:xfrm rot="5400000" flipV="1">
            <a:off x="8485598" y="3886858"/>
            <a:ext cx="717644" cy="188148"/>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 name="Right Arrow 12"/>
          <p:cNvSpPr/>
          <p:nvPr/>
        </p:nvSpPr>
        <p:spPr bwMode="auto">
          <a:xfrm rot="10800000" flipV="1">
            <a:off x="6688899" y="4573185"/>
            <a:ext cx="991642" cy="188146"/>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 name="Right Arrow 13"/>
          <p:cNvSpPr/>
          <p:nvPr/>
        </p:nvSpPr>
        <p:spPr bwMode="auto">
          <a:xfrm rot="10800000" flipV="1">
            <a:off x="3419604" y="4591458"/>
            <a:ext cx="941539" cy="188146"/>
          </a:xfrm>
          <a:prstGeom prst="rightArrow">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982623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6" y="304800"/>
            <a:ext cx="11030355" cy="609398"/>
          </a:xfrm>
        </p:spPr>
        <p:txBody>
          <a:bodyPr/>
          <a:lstStyle/>
          <a:p>
            <a:r>
              <a:rPr lang="en-US" dirty="0" smtClean="0"/>
              <a:t>Challenges</a:t>
            </a:r>
            <a:endParaRPr lang="en-US" dirty="0"/>
          </a:p>
        </p:txBody>
      </p:sp>
      <p:sp>
        <p:nvSpPr>
          <p:cNvPr id="3" name="Content Placeholder 2"/>
          <p:cNvSpPr>
            <a:spLocks noGrp="1"/>
          </p:cNvSpPr>
          <p:nvPr>
            <p:ph idx="4294967295"/>
          </p:nvPr>
        </p:nvSpPr>
        <p:spPr>
          <a:xfrm>
            <a:off x="614135" y="1521567"/>
            <a:ext cx="10978056" cy="1709164"/>
          </a:xfrm>
          <a:prstGeom prst="rect">
            <a:avLst/>
          </a:prstGeom>
        </p:spPr>
        <p:txBody>
          <a:bodyPr lIns="121899" tIns="60949" rIns="121899" bIns="60949"/>
          <a:lstStyle/>
          <a:p>
            <a:pPr>
              <a:spcBef>
                <a:spcPts val="1001"/>
              </a:spcBef>
            </a:pPr>
            <a:r>
              <a:rPr lang="en-US" dirty="0" smtClean="0"/>
              <a:t>Difficult to control volume of audits</a:t>
            </a:r>
          </a:p>
          <a:p>
            <a:pPr>
              <a:spcBef>
                <a:spcPts val="1001"/>
              </a:spcBef>
            </a:pPr>
            <a:r>
              <a:rPr lang="en-US" dirty="0" smtClean="0"/>
              <a:t>Cannot </a:t>
            </a:r>
            <a:r>
              <a:rPr lang="en-US" dirty="0"/>
              <a:t>create </a:t>
            </a:r>
            <a:r>
              <a:rPr lang="en-US" dirty="0" smtClean="0"/>
              <a:t>targeted audit policies centrally</a:t>
            </a:r>
          </a:p>
          <a:p>
            <a:pPr>
              <a:spcBef>
                <a:spcPts val="1001"/>
              </a:spcBef>
            </a:pPr>
            <a:r>
              <a:rPr lang="en-US" dirty="0" smtClean="0"/>
              <a:t>Difficult to get contextual information from audit events</a:t>
            </a:r>
          </a:p>
        </p:txBody>
      </p:sp>
    </p:spTree>
    <p:extLst>
      <p:ext uri="{BB962C8B-B14F-4D97-AF65-F5344CB8AC3E}">
        <p14:creationId xmlns:p14="http://schemas.microsoft.com/office/powerpoint/2010/main" val="3220722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Flexible Audit policies</a:t>
            </a:r>
            <a:endParaRPr lang="en-US" sz="4400" dirty="0">
              <a:solidFill>
                <a:srgbClr val="FFFFFF"/>
              </a:solidFill>
              <a:latin typeface="+mj-lt"/>
            </a:endParaRPr>
          </a:p>
        </p:txBody>
      </p:sp>
    </p:spTree>
    <p:extLst>
      <p:ext uri="{BB962C8B-B14F-4D97-AF65-F5344CB8AC3E}">
        <p14:creationId xmlns:p14="http://schemas.microsoft.com/office/powerpoint/2010/main" val="3008743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 for this release</a:t>
            </a:r>
            <a:endParaRPr lang="en-US" dirty="0"/>
          </a:p>
        </p:txBody>
      </p:sp>
      <p:sp>
        <p:nvSpPr>
          <p:cNvPr id="3" name="Content Placeholder 2"/>
          <p:cNvSpPr>
            <a:spLocks noGrp="1"/>
          </p:cNvSpPr>
          <p:nvPr>
            <p:ph idx="4294967295"/>
          </p:nvPr>
        </p:nvSpPr>
        <p:spPr>
          <a:xfrm>
            <a:off x="614133" y="1229718"/>
            <a:ext cx="11284330" cy="3137247"/>
          </a:xfrm>
          <a:prstGeom prst="rect">
            <a:avLst/>
          </a:prstGeom>
        </p:spPr>
        <p:txBody>
          <a:bodyPr lIns="121899" tIns="60949" rIns="121899" bIns="60949"/>
          <a:lstStyle/>
          <a:p>
            <a:pPr>
              <a:spcBef>
                <a:spcPts val="1001"/>
              </a:spcBef>
            </a:pPr>
            <a:r>
              <a:rPr lang="en-US" dirty="0" smtClean="0"/>
              <a:t>Make it easier to </a:t>
            </a:r>
            <a:r>
              <a:rPr lang="en-US" dirty="0" smtClean="0">
                <a:latin typeface="+mj-lt"/>
              </a:rPr>
              <a:t>translate intent into policy </a:t>
            </a:r>
            <a:r>
              <a:rPr lang="en-US" dirty="0" smtClean="0"/>
              <a:t>and further </a:t>
            </a:r>
            <a:r>
              <a:rPr lang="en-US" dirty="0" smtClean="0">
                <a:latin typeface="+mj-lt"/>
              </a:rPr>
              <a:t>control audit volume</a:t>
            </a:r>
          </a:p>
          <a:p>
            <a:pPr>
              <a:spcBef>
                <a:spcPts val="1001"/>
              </a:spcBef>
            </a:pPr>
            <a:r>
              <a:rPr lang="en-US" dirty="0" smtClean="0"/>
              <a:t>Enable </a:t>
            </a:r>
            <a:r>
              <a:rPr lang="en-US" dirty="0"/>
              <a:t>creation and maintenance of </a:t>
            </a:r>
            <a:r>
              <a:rPr lang="en-US" dirty="0" smtClean="0">
                <a:latin typeface="+mj-lt"/>
              </a:rPr>
              <a:t>targeted audit </a:t>
            </a:r>
            <a:r>
              <a:rPr lang="en-US" dirty="0">
                <a:latin typeface="+mj-lt"/>
              </a:rPr>
              <a:t>policies centrally</a:t>
            </a:r>
          </a:p>
          <a:p>
            <a:pPr>
              <a:spcBef>
                <a:spcPts val="1001"/>
              </a:spcBef>
            </a:pPr>
            <a:r>
              <a:rPr lang="en-US" dirty="0" smtClean="0"/>
              <a:t>Get </a:t>
            </a:r>
            <a:r>
              <a:rPr lang="en-US" dirty="0" smtClean="0">
                <a:latin typeface="+mj-lt"/>
              </a:rPr>
              <a:t>more contextual information </a:t>
            </a:r>
            <a:r>
              <a:rPr lang="en-US" dirty="0" smtClean="0"/>
              <a:t>from audits events</a:t>
            </a:r>
          </a:p>
          <a:p>
            <a:pPr marL="0" indent="0">
              <a:buNone/>
            </a:pPr>
            <a:endParaRPr lang="en-US" dirty="0"/>
          </a:p>
        </p:txBody>
      </p:sp>
    </p:spTree>
    <p:extLst>
      <p:ext uri="{BB962C8B-B14F-4D97-AF65-F5344CB8AC3E}">
        <p14:creationId xmlns:p14="http://schemas.microsoft.com/office/powerpoint/2010/main" val="1693242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Flexible Audit policies in action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969964" y="4645416"/>
            <a:ext cx="7212339" cy="461665"/>
          </a:xfrm>
        </p:spPr>
        <p:txBody>
          <a:bodyPr/>
          <a:lstStyle/>
          <a:p>
            <a:r>
              <a:rPr lang="en-US" dirty="0" smtClean="0"/>
              <a:t>Create an expression-based audit policy to monitor access to High impact data scattered across multiple file servers</a:t>
            </a:r>
            <a:endParaRPr lang="en-US" dirty="0"/>
          </a:p>
        </p:txBody>
      </p:sp>
    </p:spTree>
    <p:extLst>
      <p:ext uri="{BB962C8B-B14F-4D97-AF65-F5344CB8AC3E}">
        <p14:creationId xmlns:p14="http://schemas.microsoft.com/office/powerpoint/2010/main" val="1115168482"/>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6" y="294294"/>
            <a:ext cx="11030355" cy="609398"/>
          </a:xfrm>
        </p:spPr>
        <p:txBody>
          <a:bodyPr/>
          <a:lstStyle/>
          <a:p>
            <a:r>
              <a:rPr lang="en-US" dirty="0" smtClean="0"/>
              <a:t>Infrastructure setup</a:t>
            </a:r>
            <a:endParaRPr lang="en-US" dirty="0"/>
          </a:p>
        </p:txBody>
      </p:sp>
      <p:grpSp>
        <p:nvGrpSpPr>
          <p:cNvPr id="5" name="Group 4"/>
          <p:cNvGrpSpPr/>
          <p:nvPr/>
        </p:nvGrpSpPr>
        <p:grpSpPr>
          <a:xfrm>
            <a:off x="1957379" y="1277002"/>
            <a:ext cx="2380603" cy="1765720"/>
            <a:chOff x="120401" y="1770206"/>
            <a:chExt cx="2315978" cy="1720160"/>
          </a:xfrm>
        </p:grpSpPr>
        <p:pic>
          <p:nvPicPr>
            <p:cNvPr id="16" name="Picture 2" descr="C:\Users\davemm\Desktop\MC91021634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01" y="1770206"/>
              <a:ext cx="1794990" cy="13609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mattstee\AppData\Local\Microsoft\Windows\Temporary Internet Files\Content.IE5\UJMELIH0\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402" y="2450695"/>
              <a:ext cx="1041977" cy="1039671"/>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descr="C:\Program Files\Microsoft Resource DVD Artwork\DVD_ART\Artwork_Imagery\HARDWARE_IMAGERY\Illustration - Misc Hardware\XML Icons\user business user woman.png"/>
          <p:cNvPicPr>
            <a:picLocks noChangeAspect="1" noChangeArrowheads="1"/>
          </p:cNvPicPr>
          <p:nvPr/>
        </p:nvPicPr>
        <p:blipFill>
          <a:blip r:embed="rId5" cstate="print"/>
          <a:srcRect/>
          <a:stretch>
            <a:fillRect/>
          </a:stretch>
        </p:blipFill>
        <p:spPr bwMode="auto">
          <a:xfrm>
            <a:off x="3509130" y="1355820"/>
            <a:ext cx="481340" cy="650678"/>
          </a:xfrm>
          <a:prstGeom prst="rect">
            <a:avLst/>
          </a:prstGeom>
          <a:noFill/>
        </p:spPr>
      </p:pic>
      <p:sp>
        <p:nvSpPr>
          <p:cNvPr id="22" name="Rectangle 21"/>
          <p:cNvSpPr/>
          <p:nvPr/>
        </p:nvSpPr>
        <p:spPr>
          <a:xfrm>
            <a:off x="1204924" y="3374479"/>
            <a:ext cx="4029228" cy="924390"/>
          </a:xfrm>
          <a:prstGeom prst="rect">
            <a:avLst/>
          </a:prstGeom>
          <a:solidFill>
            <a:schemeClr val="accent1">
              <a:lumMod val="7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rgbClr val="F9B407"/>
                </a:solidFill>
                <a:latin typeface="+mj-lt"/>
              </a:rPr>
              <a:t>User claims</a:t>
            </a:r>
          </a:p>
          <a:p>
            <a:r>
              <a:rPr lang="en-US" sz="2000" dirty="0" smtClean="0">
                <a:solidFill>
                  <a:schemeClr val="tx1">
                    <a:lumMod val="75000"/>
                    <a:lumOff val="25000"/>
                  </a:schemeClr>
                </a:solidFill>
              </a:rPr>
              <a:t>Clearance </a:t>
            </a:r>
            <a:r>
              <a:rPr lang="en-US" sz="2000" dirty="0">
                <a:solidFill>
                  <a:schemeClr val="tx1">
                    <a:lumMod val="75000"/>
                    <a:lumOff val="25000"/>
                  </a:schemeClr>
                </a:solidFill>
              </a:rPr>
              <a:t>= </a:t>
            </a:r>
            <a:r>
              <a:rPr lang="en-US" sz="2000" dirty="0" smtClean="0">
                <a:solidFill>
                  <a:schemeClr val="tx1">
                    <a:lumMod val="75000"/>
                    <a:lumOff val="25000"/>
                  </a:schemeClr>
                </a:solidFill>
              </a:rPr>
              <a:t>High | Med | Low</a:t>
            </a:r>
          </a:p>
          <a:p>
            <a:r>
              <a:rPr lang="en-US" sz="2000" dirty="0" smtClean="0">
                <a:solidFill>
                  <a:schemeClr val="tx1">
                    <a:lumMod val="75000"/>
                    <a:lumOff val="25000"/>
                  </a:schemeClr>
                </a:solidFill>
              </a:rPr>
              <a:t>Status = Fulltime | Contract</a:t>
            </a:r>
            <a:endParaRPr lang="en-US" sz="2000" dirty="0">
              <a:solidFill>
                <a:schemeClr val="bg1"/>
              </a:solidFill>
            </a:endParaRPr>
          </a:p>
        </p:txBody>
      </p:sp>
      <p:sp>
        <p:nvSpPr>
          <p:cNvPr id="6" name="TextBox 5"/>
          <p:cNvSpPr txBox="1"/>
          <p:nvPr/>
        </p:nvSpPr>
        <p:spPr>
          <a:xfrm>
            <a:off x="2304232" y="2953754"/>
            <a:ext cx="186724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Active Directory</a:t>
            </a:r>
          </a:p>
        </p:txBody>
      </p:sp>
      <p:grpSp>
        <p:nvGrpSpPr>
          <p:cNvPr id="12" name="Group 11"/>
          <p:cNvGrpSpPr/>
          <p:nvPr/>
        </p:nvGrpSpPr>
        <p:grpSpPr>
          <a:xfrm>
            <a:off x="8144075" y="1549714"/>
            <a:ext cx="1489524" cy="1266208"/>
            <a:chOff x="7868389" y="1855457"/>
            <a:chExt cx="1647184" cy="1417249"/>
          </a:xfrm>
        </p:grpSpPr>
        <p:pic>
          <p:nvPicPr>
            <p:cNvPr id="24" name="Picture 3" descr="C:\Users\mattstee\AppData\Local\Microsoft\Windows\Temporary Internet Files\Content.IE5\UJMELIH0\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89" y="1855457"/>
              <a:ext cx="1280160" cy="12773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rajap\AppData\Local\Microsoft\Windows\Temporary Internet Files\Content.IE5\AH9RA6IG\MCj04325990000[1].png"/>
            <p:cNvPicPr>
              <a:picLocks noChangeAspect="1" noChangeArrowheads="1"/>
            </p:cNvPicPr>
            <p:nvPr/>
          </p:nvPicPr>
          <p:blipFill>
            <a:blip r:embed="rId6" cstate="print"/>
            <a:srcRect/>
            <a:stretch>
              <a:fillRect/>
            </a:stretch>
          </p:blipFill>
          <p:spPr bwMode="auto">
            <a:xfrm>
              <a:off x="8479415" y="2266849"/>
              <a:ext cx="828644" cy="815889"/>
            </a:xfrm>
            <a:prstGeom prst="rect">
              <a:avLst/>
            </a:prstGeom>
            <a:noFill/>
          </p:spPr>
        </p:pic>
        <p:pic>
          <p:nvPicPr>
            <p:cNvPr id="28" name="Picture 2" descr="C:\Users\rajap\AppData\Local\Microsoft\Windows\Temporary Internet Files\Content.IE5\AH9RA6IG\MCj04325990000[1].png"/>
            <p:cNvPicPr>
              <a:picLocks noChangeAspect="1" noChangeArrowheads="1"/>
            </p:cNvPicPr>
            <p:nvPr/>
          </p:nvPicPr>
          <p:blipFill>
            <a:blip r:embed="rId6" cstate="print"/>
            <a:srcRect/>
            <a:stretch>
              <a:fillRect/>
            </a:stretch>
          </p:blipFill>
          <p:spPr bwMode="auto">
            <a:xfrm>
              <a:off x="8581169" y="2373032"/>
              <a:ext cx="828644" cy="815889"/>
            </a:xfrm>
            <a:prstGeom prst="rect">
              <a:avLst/>
            </a:prstGeom>
            <a:noFill/>
          </p:spPr>
        </p:pic>
        <p:pic>
          <p:nvPicPr>
            <p:cNvPr id="29" name="Picture 2" descr="C:\Users\rajap\AppData\Local\Microsoft\Windows\Temporary Internet Files\Content.IE5\AH9RA6IG\MCj04325990000[1].png"/>
            <p:cNvPicPr>
              <a:picLocks noChangeAspect="1" noChangeArrowheads="1"/>
            </p:cNvPicPr>
            <p:nvPr/>
          </p:nvPicPr>
          <p:blipFill>
            <a:blip r:embed="rId6" cstate="print"/>
            <a:srcRect/>
            <a:stretch>
              <a:fillRect/>
            </a:stretch>
          </p:blipFill>
          <p:spPr bwMode="auto">
            <a:xfrm>
              <a:off x="8686929" y="2456817"/>
              <a:ext cx="828644" cy="815889"/>
            </a:xfrm>
            <a:prstGeom prst="rect">
              <a:avLst/>
            </a:prstGeom>
            <a:noFill/>
          </p:spPr>
        </p:pic>
      </p:grpSp>
      <p:sp>
        <p:nvSpPr>
          <p:cNvPr id="30" name="TextBox 29"/>
          <p:cNvSpPr txBox="1"/>
          <p:nvPr/>
        </p:nvSpPr>
        <p:spPr>
          <a:xfrm>
            <a:off x="8275424" y="2953754"/>
            <a:ext cx="1180067"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File server</a:t>
            </a:r>
          </a:p>
        </p:txBody>
      </p:sp>
      <p:sp>
        <p:nvSpPr>
          <p:cNvPr id="34" name="Rectangle 33"/>
          <p:cNvSpPr/>
          <p:nvPr/>
        </p:nvSpPr>
        <p:spPr>
          <a:xfrm>
            <a:off x="6867866" y="3366264"/>
            <a:ext cx="4032504" cy="932605"/>
          </a:xfrm>
          <a:prstGeom prst="rect">
            <a:avLst/>
          </a:prstGeom>
          <a:solidFill>
            <a:schemeClr val="accent1">
              <a:lumMod val="7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rgbClr val="F9B407"/>
                </a:solidFill>
                <a:latin typeface="+mj-lt"/>
              </a:rPr>
              <a:t>Resource properties</a:t>
            </a:r>
          </a:p>
          <a:p>
            <a:r>
              <a:rPr lang="en-US" sz="2000" dirty="0" smtClean="0">
                <a:solidFill>
                  <a:schemeClr val="tx1">
                    <a:lumMod val="75000"/>
                    <a:lumOff val="25000"/>
                  </a:schemeClr>
                </a:solidFill>
              </a:rPr>
              <a:t>Department </a:t>
            </a:r>
            <a:r>
              <a:rPr lang="en-US" sz="2000" dirty="0">
                <a:solidFill>
                  <a:schemeClr val="tx1">
                    <a:lumMod val="75000"/>
                    <a:lumOff val="25000"/>
                  </a:schemeClr>
                </a:solidFill>
              </a:rPr>
              <a:t>= Finance | HR | </a:t>
            </a:r>
            <a:r>
              <a:rPr lang="en-US" sz="2000" dirty="0" err="1">
                <a:solidFill>
                  <a:schemeClr val="tx1">
                    <a:lumMod val="75000"/>
                    <a:lumOff val="25000"/>
                  </a:schemeClr>
                </a:solidFill>
              </a:rPr>
              <a:t>Engg</a:t>
            </a:r>
            <a:endParaRPr lang="en-US" sz="2000" dirty="0">
              <a:solidFill>
                <a:schemeClr val="tx1">
                  <a:lumMod val="75000"/>
                  <a:lumOff val="25000"/>
                </a:schemeClr>
              </a:solidFill>
            </a:endParaRPr>
          </a:p>
          <a:p>
            <a:r>
              <a:rPr lang="en-US" sz="2000" dirty="0" smtClean="0">
                <a:solidFill>
                  <a:schemeClr val="tx1">
                    <a:lumMod val="75000"/>
                    <a:lumOff val="25000"/>
                  </a:schemeClr>
                </a:solidFill>
              </a:rPr>
              <a:t>Impact </a:t>
            </a:r>
            <a:r>
              <a:rPr lang="en-US" sz="2000" dirty="0">
                <a:solidFill>
                  <a:schemeClr val="tx1">
                    <a:lumMod val="75000"/>
                    <a:lumOff val="25000"/>
                  </a:schemeClr>
                </a:solidFill>
              </a:rPr>
              <a:t>= High | Med | </a:t>
            </a:r>
            <a:r>
              <a:rPr lang="en-US" sz="2000" dirty="0" smtClean="0">
                <a:solidFill>
                  <a:schemeClr val="tx1">
                    <a:lumMod val="75000"/>
                    <a:lumOff val="25000"/>
                  </a:schemeClr>
                </a:solidFill>
              </a:rPr>
              <a:t>Low</a:t>
            </a:r>
            <a:endParaRPr lang="en-US" sz="2000" dirty="0">
              <a:solidFill>
                <a:schemeClr val="bg1"/>
              </a:solidFill>
            </a:endParaRPr>
          </a:p>
        </p:txBody>
      </p:sp>
      <p:sp>
        <p:nvSpPr>
          <p:cNvPr id="18" name="Rectangle 17"/>
          <p:cNvSpPr/>
          <p:nvPr/>
        </p:nvSpPr>
        <p:spPr>
          <a:xfrm>
            <a:off x="1204924" y="4533805"/>
            <a:ext cx="9695446" cy="728877"/>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a:solidFill>
                  <a:schemeClr val="bg1"/>
                </a:solidFill>
                <a:latin typeface="+mj-lt"/>
              </a:rPr>
              <a:t>Central audit policy for HBI data</a:t>
            </a:r>
          </a:p>
          <a:p>
            <a:pPr algn="ctr"/>
            <a:r>
              <a:rPr lang="en-US" sz="2000" dirty="0"/>
              <a:t>Audit | Read, Write | if </a:t>
            </a:r>
            <a:r>
              <a:rPr lang="en-US" sz="2000" dirty="0">
                <a:solidFill>
                  <a:srgbClr val="FFFF00"/>
                </a:solidFill>
              </a:rPr>
              <a:t>(</a:t>
            </a:r>
            <a:r>
              <a:rPr lang="en-US" sz="2000" dirty="0">
                <a:solidFill>
                  <a:schemeClr val="tx1">
                    <a:lumMod val="75000"/>
                    <a:lumOff val="25000"/>
                  </a:schemeClr>
                </a:solidFill>
              </a:rPr>
              <a:t>@</a:t>
            </a:r>
            <a:r>
              <a:rPr lang="en-US" sz="2000" dirty="0" err="1">
                <a:solidFill>
                  <a:schemeClr val="tx1">
                    <a:lumMod val="75000"/>
                    <a:lumOff val="25000"/>
                  </a:schemeClr>
                </a:solidFill>
              </a:rPr>
              <a:t>Resource.Impact</a:t>
            </a:r>
            <a:r>
              <a:rPr lang="en-US" sz="2000" dirty="0">
                <a:solidFill>
                  <a:schemeClr val="tx1">
                    <a:lumMod val="75000"/>
                    <a:lumOff val="25000"/>
                  </a:schemeClr>
                </a:solidFill>
              </a:rPr>
              <a:t> ==</a:t>
            </a:r>
            <a:r>
              <a:rPr lang="en-US" sz="2000" dirty="0"/>
              <a:t> </a:t>
            </a:r>
            <a:r>
              <a:rPr lang="en-US" sz="2000" dirty="0" smtClean="0">
                <a:solidFill>
                  <a:schemeClr val="tx1">
                    <a:lumMod val="75000"/>
                    <a:lumOff val="25000"/>
                  </a:schemeClr>
                </a:solidFill>
              </a:rPr>
              <a:t>High</a:t>
            </a:r>
            <a:r>
              <a:rPr lang="en-US" sz="2000" dirty="0" smtClean="0">
                <a:solidFill>
                  <a:srgbClr val="FFFF00"/>
                </a:solidFill>
              </a:rPr>
              <a:t>)</a:t>
            </a:r>
            <a:r>
              <a:rPr lang="en-US" sz="2000" dirty="0" smtClean="0"/>
              <a:t> </a:t>
            </a:r>
            <a:r>
              <a:rPr lang="en-US" sz="2000" dirty="0"/>
              <a:t>AND </a:t>
            </a:r>
            <a:r>
              <a:rPr lang="en-US" sz="2000" dirty="0">
                <a:solidFill>
                  <a:srgbClr val="FFFF00"/>
                </a:solidFill>
              </a:rPr>
              <a:t>(</a:t>
            </a:r>
            <a:r>
              <a:rPr lang="en-US" sz="2000" dirty="0">
                <a:solidFill>
                  <a:schemeClr val="tx1">
                    <a:lumMod val="75000"/>
                    <a:lumOff val="25000"/>
                  </a:schemeClr>
                </a:solidFill>
              </a:rPr>
              <a:t>@</a:t>
            </a:r>
            <a:r>
              <a:rPr lang="en-US" sz="2000" dirty="0" err="1">
                <a:solidFill>
                  <a:schemeClr val="tx1">
                    <a:lumMod val="75000"/>
                    <a:lumOff val="25000"/>
                  </a:schemeClr>
                </a:solidFill>
              </a:rPr>
              <a:t>User.Status</a:t>
            </a:r>
            <a:r>
              <a:rPr lang="en-US" sz="2000" dirty="0">
                <a:solidFill>
                  <a:schemeClr val="tx1">
                    <a:lumMod val="75000"/>
                    <a:lumOff val="25000"/>
                  </a:schemeClr>
                </a:solidFill>
              </a:rPr>
              <a:t> != </a:t>
            </a:r>
            <a:r>
              <a:rPr lang="en-US" sz="2000" dirty="0" smtClean="0">
                <a:solidFill>
                  <a:schemeClr val="tx1">
                    <a:lumMod val="75000"/>
                    <a:lumOff val="25000"/>
                  </a:schemeClr>
                </a:solidFill>
              </a:rPr>
              <a:t>Fulltime</a:t>
            </a:r>
            <a:r>
              <a:rPr lang="en-US" sz="2000" dirty="0" smtClean="0">
                <a:solidFill>
                  <a:srgbClr val="FFFF00"/>
                </a:solidFill>
              </a:rPr>
              <a:t>)</a:t>
            </a:r>
            <a:endParaRPr lang="en-US" sz="2000" dirty="0">
              <a:solidFill>
                <a:srgbClr val="FFFF00"/>
              </a:solidFill>
            </a:endParaRPr>
          </a:p>
        </p:txBody>
      </p:sp>
    </p:spTree>
    <p:extLst>
      <p:ext uri="{BB962C8B-B14F-4D97-AF65-F5344CB8AC3E}">
        <p14:creationId xmlns:p14="http://schemas.microsoft.com/office/powerpoint/2010/main" val="3605449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Improved File Access reporting with HP </a:t>
            </a:r>
            <a:r>
              <a:rPr lang="en-US" dirty="0" err="1" smtClean="0"/>
              <a:t>ArcSight</a:t>
            </a:r>
            <a:r>
              <a:rPr lang="en-US" dirty="0" smtClean="0"/>
              <a:t>™</a:t>
            </a:r>
            <a:endParaRPr lang="en-US" dirty="0"/>
          </a:p>
        </p:txBody>
      </p:sp>
      <p:sp>
        <p:nvSpPr>
          <p:cNvPr id="3" name="Subtitle 2"/>
          <p:cNvSpPr>
            <a:spLocks noGrp="1"/>
          </p:cNvSpPr>
          <p:nvPr>
            <p:ph type="subTitle" idx="1"/>
          </p:nvPr>
        </p:nvSpPr>
        <p:spPr/>
        <p:txBody>
          <a:bodyPr/>
          <a:lstStyle/>
          <a:p>
            <a:r>
              <a:rPr lang="en-US" dirty="0" smtClean="0">
                <a:latin typeface="+mj-lt"/>
              </a:rPr>
              <a:t>Get to the most relevant audit events quickly</a:t>
            </a: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86494562"/>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Text Placeholder 2"/>
          <p:cNvSpPr>
            <a:spLocks noGrp="1"/>
          </p:cNvSpPr>
          <p:nvPr>
            <p:ph type="body" sz="quarter" idx="10"/>
          </p:nvPr>
        </p:nvSpPr>
        <p:spPr>
          <a:xfrm>
            <a:off x="519114" y="1447799"/>
            <a:ext cx="11149012" cy="3834896"/>
          </a:xfrm>
        </p:spPr>
        <p:txBody>
          <a:bodyPr/>
          <a:lstStyle/>
          <a:p>
            <a:r>
              <a:rPr lang="en-US" b="1" dirty="0" smtClean="0">
                <a:latin typeface="+mj-lt"/>
              </a:rPr>
              <a:t>Developers </a:t>
            </a:r>
            <a:r>
              <a:rPr lang="en-US" dirty="0" smtClean="0"/>
              <a:t>creating products that consume audit events and help with:</a:t>
            </a:r>
          </a:p>
          <a:p>
            <a:pPr lvl="1"/>
            <a:r>
              <a:rPr lang="en-US" dirty="0" smtClean="0"/>
              <a:t>Regulatory compliance reporting</a:t>
            </a:r>
          </a:p>
          <a:p>
            <a:pPr lvl="1"/>
            <a:r>
              <a:rPr lang="en-US" dirty="0" smtClean="0"/>
              <a:t>Forensic analysis</a:t>
            </a:r>
          </a:p>
          <a:p>
            <a:pPr lvl="1"/>
            <a:r>
              <a:rPr lang="en-US" dirty="0" smtClean="0"/>
              <a:t>User activity tracking</a:t>
            </a:r>
          </a:p>
          <a:p>
            <a:r>
              <a:rPr lang="en-US" dirty="0" smtClean="0">
                <a:latin typeface="+mj-lt"/>
              </a:rPr>
              <a:t>IT Pros </a:t>
            </a:r>
            <a:r>
              <a:rPr lang="en-US" dirty="0" smtClean="0"/>
              <a:t>who use security auditing in their enterprises</a:t>
            </a:r>
          </a:p>
          <a:p>
            <a:r>
              <a:rPr lang="en-US" dirty="0" smtClean="0">
                <a:latin typeface="+mj-lt"/>
              </a:rPr>
              <a:t>Security enthusiasts </a:t>
            </a:r>
            <a:r>
              <a:rPr lang="en-US" dirty="0" smtClean="0"/>
              <a:t>interested in learning about security auditing enhancements</a:t>
            </a:r>
            <a:endParaRPr lang="en-US" dirty="0"/>
          </a:p>
        </p:txBody>
      </p:sp>
    </p:spTree>
    <p:extLst>
      <p:ext uri="{BB962C8B-B14F-4D97-AF65-F5344CB8AC3E}">
        <p14:creationId xmlns:p14="http://schemas.microsoft.com/office/powerpoint/2010/main" val="67674140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bwMode="gray">
          <a:xfrm rot="9192234">
            <a:off x="736808" y="2115291"/>
            <a:ext cx="5241195" cy="3931920"/>
          </a:xfrm>
          <a:prstGeom prst="rect">
            <a:avLst/>
          </a:prstGeom>
          <a:noFill/>
        </p:spPr>
        <p:txBody>
          <a:bodyPr spcFirstLastPara="1" wrap="none">
            <a:prstTxWarp prst="textArchUp">
              <a:avLst>
                <a:gd name="adj" fmla="val 5561657"/>
              </a:avLst>
            </a:prstTxWarp>
            <a:spAutoFit/>
          </a:bodyPr>
          <a:lstStyle/>
          <a:p>
            <a:pPr eaLnBrk="0" hangingPunct="0">
              <a:defRPr/>
            </a:pPr>
            <a:r>
              <a:rPr lang="en-US" sz="1400" b="1" dirty="0">
                <a:solidFill>
                  <a:schemeClr val="bg1"/>
                </a:solidFill>
              </a:rPr>
              <a:t>Automatic Response</a:t>
            </a:r>
          </a:p>
        </p:txBody>
      </p:sp>
      <p:sp>
        <p:nvSpPr>
          <p:cNvPr id="18435" name="Title 1"/>
          <p:cNvSpPr>
            <a:spLocks noGrp="1"/>
          </p:cNvSpPr>
          <p:nvPr>
            <p:ph type="title"/>
          </p:nvPr>
        </p:nvSpPr>
        <p:spPr>
          <a:xfrm>
            <a:off x="333741" y="152788"/>
            <a:ext cx="10890135" cy="609398"/>
          </a:xfrm>
        </p:spPr>
        <p:txBody>
          <a:bodyPr/>
          <a:lstStyle/>
          <a:p>
            <a:pPr algn="l"/>
            <a:r>
              <a:rPr lang="en-US" b="1" dirty="0" smtClean="0">
                <a:latin typeface="Trebuchet MS" pitchFamily="34" charset="0"/>
                <a:ea typeface="ＭＳ Ｐゴシック" pitchFamily="16" charset="-128"/>
                <a:cs typeface="Trebuchet MS" pitchFamily="34" charset="0"/>
              </a:rPr>
              <a:t>ArcSight SIEM Platform</a:t>
            </a:r>
          </a:p>
        </p:txBody>
      </p:sp>
      <p:sp>
        <p:nvSpPr>
          <p:cNvPr id="18436" name="TextBox 39"/>
          <p:cNvSpPr txBox="1">
            <a:spLocks noChangeArrowheads="1"/>
          </p:cNvSpPr>
          <p:nvPr/>
        </p:nvSpPr>
        <p:spPr bwMode="auto">
          <a:xfrm>
            <a:off x="6469759" y="1144993"/>
            <a:ext cx="5192947" cy="5109091"/>
          </a:xfrm>
          <a:prstGeom prst="rect">
            <a:avLst/>
          </a:prstGeom>
          <a:noFill/>
          <a:ln w="9525">
            <a:noFill/>
            <a:miter lim="800000"/>
            <a:headEnd/>
            <a:tailEnd/>
          </a:ln>
        </p:spPr>
        <p:txBody>
          <a:bodyPr>
            <a:spAutoFit/>
          </a:bodyPr>
          <a:lstStyle/>
          <a:p>
            <a:pPr algn="ctr" eaLnBrk="0" hangingPunct="0"/>
            <a:r>
              <a:rPr lang="en-US" sz="2800" b="1" dirty="0" smtClean="0"/>
              <a:t>Security Information and Event Management Platform</a:t>
            </a:r>
            <a:endParaRPr lang="en-US" sz="2800" b="1" dirty="0"/>
          </a:p>
          <a:p>
            <a:pPr eaLnBrk="0" hangingPunct="0"/>
            <a:endParaRPr lang="en-US" dirty="0"/>
          </a:p>
          <a:p>
            <a:pPr eaLnBrk="0" hangingPunct="0"/>
            <a:r>
              <a:rPr lang="en-US" sz="2400" dirty="0"/>
              <a:t>A comprehensive platform for monitoring modern threats and risks</a:t>
            </a:r>
          </a:p>
          <a:p>
            <a:pPr eaLnBrk="0" hangingPunct="0"/>
            <a:endParaRPr lang="en-US" sz="2400" dirty="0"/>
          </a:p>
          <a:p>
            <a:pPr eaLnBrk="0" hangingPunct="0"/>
            <a:endParaRPr lang="en-US" sz="2400" dirty="0"/>
          </a:p>
          <a:p>
            <a:pPr eaLnBrk="0" hangingPunct="0">
              <a:buFont typeface="Arial" charset="0"/>
              <a:buChar char="•"/>
            </a:pPr>
            <a:r>
              <a:rPr lang="en-US" sz="2400" dirty="0"/>
              <a:t> </a:t>
            </a:r>
            <a:r>
              <a:rPr lang="en-US" sz="2400" i="1" dirty="0"/>
              <a:t>Capture</a:t>
            </a:r>
            <a:r>
              <a:rPr lang="en-US" sz="2400" dirty="0"/>
              <a:t> any data from any system</a:t>
            </a:r>
          </a:p>
          <a:p>
            <a:pPr eaLnBrk="0" hangingPunct="0">
              <a:buFont typeface="Arial" charset="0"/>
              <a:buChar char="•"/>
            </a:pPr>
            <a:r>
              <a:rPr lang="en-US" sz="2400" dirty="0"/>
              <a:t> </a:t>
            </a:r>
            <a:r>
              <a:rPr lang="en-US" sz="2400" i="1" dirty="0"/>
              <a:t>Manage</a:t>
            </a:r>
            <a:r>
              <a:rPr lang="en-US" sz="2400" dirty="0"/>
              <a:t> and store every event</a:t>
            </a:r>
          </a:p>
          <a:p>
            <a:pPr eaLnBrk="0" hangingPunct="0">
              <a:buFont typeface="Arial" charset="0"/>
              <a:buChar char="•"/>
            </a:pPr>
            <a:r>
              <a:rPr lang="en-US" sz="2400" dirty="0"/>
              <a:t> </a:t>
            </a:r>
            <a:r>
              <a:rPr lang="en-US" sz="2400" i="1" dirty="0"/>
              <a:t>Analyze</a:t>
            </a:r>
            <a:r>
              <a:rPr lang="en-US" sz="2400" dirty="0"/>
              <a:t> events in real time</a:t>
            </a:r>
          </a:p>
          <a:p>
            <a:pPr eaLnBrk="0" hangingPunct="0">
              <a:buFont typeface="Arial" charset="0"/>
              <a:buChar char="•"/>
            </a:pPr>
            <a:r>
              <a:rPr lang="en-US" sz="2400" dirty="0"/>
              <a:t> </a:t>
            </a:r>
            <a:r>
              <a:rPr lang="en-US" sz="2400" i="1" dirty="0"/>
              <a:t>Identify </a:t>
            </a:r>
            <a:r>
              <a:rPr lang="en-US" sz="2400" dirty="0"/>
              <a:t>unusual behavior </a:t>
            </a:r>
          </a:p>
          <a:p>
            <a:pPr eaLnBrk="0" hangingPunct="0">
              <a:buFont typeface="Arial" charset="0"/>
              <a:buChar char="•"/>
            </a:pPr>
            <a:r>
              <a:rPr lang="en-US" sz="2400" dirty="0"/>
              <a:t> </a:t>
            </a:r>
            <a:r>
              <a:rPr lang="en-US" sz="2400" i="1" dirty="0"/>
              <a:t>Respond</a:t>
            </a:r>
            <a:r>
              <a:rPr lang="en-US" sz="2400" dirty="0"/>
              <a:t> quickly to prevent loss</a:t>
            </a:r>
          </a:p>
          <a:p>
            <a:pPr eaLnBrk="0" hangingPunct="0">
              <a:buFont typeface="Arial" charset="0"/>
              <a:buChar char="•"/>
            </a:pPr>
            <a:endParaRPr lang="en-US" dirty="0"/>
          </a:p>
          <a:p>
            <a:pPr eaLnBrk="0" hangingPunct="0"/>
            <a:endParaRPr lang="en-US" dirty="0"/>
          </a:p>
        </p:txBody>
      </p:sp>
      <p:pic>
        <p:nvPicPr>
          <p:cNvPr id="18440" name="Picture 2"/>
          <p:cNvPicPr>
            <a:picLocks noChangeAspect="1" noChangeArrowheads="1"/>
          </p:cNvPicPr>
          <p:nvPr/>
        </p:nvPicPr>
        <p:blipFill>
          <a:blip r:embed="rId3" cstate="print"/>
          <a:srcRect/>
          <a:stretch>
            <a:fillRect/>
          </a:stretch>
        </p:blipFill>
        <p:spPr bwMode="auto">
          <a:xfrm>
            <a:off x="-253934" y="540586"/>
            <a:ext cx="7053013" cy="6476923"/>
          </a:xfrm>
          <a:prstGeom prst="rect">
            <a:avLst/>
          </a:prstGeom>
          <a:noFill/>
          <a:ln w="9525">
            <a:noFill/>
            <a:miter lim="800000"/>
            <a:headEnd/>
            <a:tailEnd/>
          </a:ln>
        </p:spPr>
      </p:pic>
    </p:spTree>
    <p:extLst>
      <p:ext uri="{BB962C8B-B14F-4D97-AF65-F5344CB8AC3E}">
        <p14:creationId xmlns:p14="http://schemas.microsoft.com/office/powerpoint/2010/main" val="35143269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Stock_000004450603XSmall.jpg"/>
          <p:cNvPicPr>
            <a:picLocks/>
          </p:cNvPicPr>
          <p:nvPr/>
        </p:nvPicPr>
        <p:blipFill>
          <a:blip r:embed="rId3" cstate="print"/>
          <a:srcRect l="11507" t="11096" r="11944" b="11588"/>
          <a:stretch>
            <a:fillRect/>
          </a:stretch>
        </p:blipFill>
        <p:spPr>
          <a:xfrm>
            <a:off x="6975889" y="2534413"/>
            <a:ext cx="1463040" cy="1463040"/>
          </a:xfrm>
          <a:prstGeom prst="ellipse">
            <a:avLst/>
          </a:prstGeom>
          <a:ln w="28575" cap="rnd">
            <a:solidFill>
              <a:schemeClr val="bg1">
                <a:lumMod val="85000"/>
              </a:schemeClr>
            </a:solidFill>
          </a:ln>
          <a:effectLst>
            <a:outerShdw blurRad="50800" dist="38100" dir="2700000" algn="tl" rotWithShape="0">
              <a:prstClr val="black">
                <a:alpha val="40000"/>
              </a:prstClr>
            </a:outerShdw>
          </a:effectLst>
        </p:spPr>
      </p:pic>
      <p:pic>
        <p:nvPicPr>
          <p:cNvPr id="27" name="Picture 26" descr="iStock_000010356316XSmall.jpg"/>
          <p:cNvPicPr>
            <a:picLocks/>
          </p:cNvPicPr>
          <p:nvPr/>
        </p:nvPicPr>
        <p:blipFill>
          <a:blip r:embed="rId4" cstate="print"/>
          <a:stretch>
            <a:fillRect/>
          </a:stretch>
        </p:blipFill>
        <p:spPr>
          <a:xfrm>
            <a:off x="6502411" y="4732200"/>
            <a:ext cx="1463040" cy="1463040"/>
          </a:xfrm>
          <a:prstGeom prst="ellipse">
            <a:avLst/>
          </a:prstGeom>
          <a:ln w="28575" cap="rnd">
            <a:solidFill>
              <a:schemeClr val="bg1">
                <a:lumMod val="85000"/>
              </a:schemeClr>
            </a:solidFill>
          </a:ln>
          <a:effectLst>
            <a:outerShdw blurRad="50800" dist="38100" dir="2700000" algn="tl" rotWithShape="0">
              <a:prstClr val="black">
                <a:alpha val="40000"/>
              </a:prstClr>
            </a:outerShdw>
          </a:effectLst>
        </p:spPr>
      </p:pic>
      <p:pic>
        <p:nvPicPr>
          <p:cNvPr id="29" name="Picture 28" descr="iStock_000000882942XSmall.jpg"/>
          <p:cNvPicPr>
            <a:picLocks/>
          </p:cNvPicPr>
          <p:nvPr/>
        </p:nvPicPr>
        <p:blipFill>
          <a:blip r:embed="rId5" cstate="print"/>
          <a:stretch>
            <a:fillRect/>
          </a:stretch>
        </p:blipFill>
        <p:spPr>
          <a:xfrm>
            <a:off x="3861974" y="4732200"/>
            <a:ext cx="1463040" cy="1463040"/>
          </a:xfrm>
          <a:prstGeom prst="ellipse">
            <a:avLst/>
          </a:prstGeom>
          <a:ln w="28575" cap="rnd">
            <a:solidFill>
              <a:schemeClr val="bg1">
                <a:lumMod val="85000"/>
              </a:schemeClr>
            </a:solidFill>
          </a:ln>
          <a:effectLst>
            <a:outerShdw blurRad="50800" dist="38100" dir="2700000" algn="tl" rotWithShape="0">
              <a:prstClr val="black">
                <a:alpha val="40000"/>
              </a:prstClr>
            </a:outerShdw>
          </a:effectLst>
        </p:spPr>
      </p:pic>
      <p:pic>
        <p:nvPicPr>
          <p:cNvPr id="19470" name="Picture 7" descr="C:\Documents and Settings\vkohli\My Documents\Marketing\Documents\Graphics\New\PartnerPortalImages\IdentityMonitoring01.jpg"/>
          <p:cNvPicPr>
            <a:picLocks noChangeArrowheads="1"/>
          </p:cNvPicPr>
          <p:nvPr/>
        </p:nvPicPr>
        <p:blipFill>
          <a:blip r:embed="rId6" cstate="print"/>
          <a:srcRect/>
          <a:stretch>
            <a:fillRect/>
          </a:stretch>
        </p:blipFill>
        <p:spPr bwMode="auto">
          <a:xfrm>
            <a:off x="3283320" y="2534413"/>
            <a:ext cx="1463040" cy="1463040"/>
          </a:xfrm>
          <a:prstGeom prst="ellipse">
            <a:avLst/>
          </a:prstGeom>
          <a:ln w="28575" cap="rnd">
            <a:solidFill>
              <a:schemeClr val="bg1">
                <a:lumMod val="85000"/>
              </a:schemeClr>
            </a:solidFill>
          </a:ln>
          <a:effectLst>
            <a:outerShdw blurRad="50800" dist="38100" dir="2700000" algn="tl" rotWithShape="0">
              <a:prstClr val="black">
                <a:alpha val="40000"/>
              </a:prstClr>
            </a:outerShdw>
          </a:effectLst>
        </p:spPr>
      </p:pic>
      <p:sp>
        <p:nvSpPr>
          <p:cNvPr id="51" name="Rectangle 50"/>
          <p:cNvSpPr/>
          <p:nvPr/>
        </p:nvSpPr>
        <p:spPr>
          <a:xfrm>
            <a:off x="3832643" y="5103206"/>
            <a:ext cx="1526561" cy="4616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mj-lt"/>
                <a:ea typeface="Trebuchet MS" pitchFamily="34" charset="0"/>
                <a:cs typeface="Trebuchet MS" pitchFamily="34" charset="0"/>
              </a:rPr>
              <a:t>Event </a:t>
            </a:r>
            <a:r>
              <a:rPr lang="en-US" b="1" dirty="0" smtClean="0">
                <a:solidFill>
                  <a:schemeClr val="bg1"/>
                </a:solidFill>
                <a:latin typeface="+mj-lt"/>
                <a:ea typeface="Trebuchet MS" pitchFamily="34" charset="0"/>
                <a:cs typeface="Trebuchet MS" pitchFamily="34" charset="0"/>
              </a:rPr>
              <a:t>  Logs</a:t>
            </a:r>
            <a:endParaRPr lang="en-US" b="1" dirty="0">
              <a:solidFill>
                <a:schemeClr val="bg1"/>
              </a:solidFill>
              <a:latin typeface="+mj-lt"/>
              <a:ea typeface="Trebuchet MS" pitchFamily="34" charset="0"/>
              <a:cs typeface="Trebuchet MS" pitchFamily="34" charset="0"/>
            </a:endParaRPr>
          </a:p>
        </p:txBody>
      </p:sp>
      <p:pic>
        <p:nvPicPr>
          <p:cNvPr id="25616" name="Picture 100" descr="arrwos"/>
          <p:cNvPicPr>
            <a:picLocks noChangeArrowheads="1"/>
          </p:cNvPicPr>
          <p:nvPr/>
        </p:nvPicPr>
        <p:blipFill>
          <a:blip r:embed="rId7">
            <a:clrChange>
              <a:clrFrom>
                <a:srgbClr val="000000"/>
              </a:clrFrom>
              <a:clrTo>
                <a:srgbClr val="000000">
                  <a:alpha val="0"/>
                </a:srgbClr>
              </a:clrTo>
            </a:clrChange>
            <a:grayscl/>
          </a:blip>
          <a:srcRect/>
          <a:stretch>
            <a:fillRect/>
          </a:stretch>
        </p:blipFill>
        <p:spPr bwMode="auto">
          <a:xfrm rot="-1042438">
            <a:off x="4840190" y="2945150"/>
            <a:ext cx="2048256" cy="2051671"/>
          </a:xfrm>
          <a:prstGeom prst="rect">
            <a:avLst/>
          </a:prstGeom>
          <a:noFill/>
          <a:ln w="9525">
            <a:noFill/>
            <a:miter lim="800000"/>
            <a:headEnd/>
            <a:tailEnd/>
          </a:ln>
        </p:spPr>
      </p:pic>
      <p:sp>
        <p:nvSpPr>
          <p:cNvPr id="17" name="Title 1"/>
          <p:cNvSpPr txBox="1">
            <a:spLocks/>
          </p:cNvSpPr>
          <p:nvPr/>
        </p:nvSpPr>
        <p:spPr bwMode="auto">
          <a:xfrm>
            <a:off x="427500" y="-8902"/>
            <a:ext cx="11242922" cy="841375"/>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Trebuchet MS" pitchFamily="34" charset="0"/>
                <a:cs typeface="Trebuchet MS" pitchFamily="34" charset="0"/>
              </a:rPr>
              <a:t>Scenario: Theft of Confidential Information</a:t>
            </a:r>
          </a:p>
        </p:txBody>
      </p:sp>
      <p:pic>
        <p:nvPicPr>
          <p:cNvPr id="1029" name="Picture 5"/>
          <p:cNvPicPr>
            <a:picLocks noChangeArrowheads="1"/>
          </p:cNvPicPr>
          <p:nvPr/>
        </p:nvPicPr>
        <p:blipFill>
          <a:blip r:embed="rId8"/>
          <a:srcRect/>
          <a:stretch>
            <a:fillRect/>
          </a:stretch>
        </p:blipFill>
        <p:spPr bwMode="auto">
          <a:xfrm>
            <a:off x="5132798" y="1330713"/>
            <a:ext cx="1463040" cy="1463040"/>
          </a:xfrm>
          <a:prstGeom prst="ellipse">
            <a:avLst/>
          </a:prstGeom>
          <a:ln w="3810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bwMode="auto">
          <a:xfrm>
            <a:off x="6198016" y="1034203"/>
            <a:ext cx="2601599" cy="699594"/>
          </a:xfrm>
          <a:prstGeom prst="rect">
            <a:avLst/>
          </a:prstGeom>
          <a:solidFill>
            <a:schemeClr val="bg1">
              <a:lumMod val="75000"/>
              <a:lumOff val="2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chemeClr val="tx1"/>
                    </a:gs>
                    <a:gs pos="100000">
                      <a:schemeClr val="tx1"/>
                    </a:gs>
                  </a:gsLst>
                  <a:lin ang="5400000" scaled="0"/>
                </a:gradFill>
              </a:rPr>
              <a:t>1. Alice submits resignation with a 2 week notice</a:t>
            </a:r>
          </a:p>
        </p:txBody>
      </p:sp>
      <p:sp>
        <p:nvSpPr>
          <p:cNvPr id="18" name="Rectangle 17"/>
          <p:cNvSpPr/>
          <p:nvPr/>
        </p:nvSpPr>
        <p:spPr bwMode="auto">
          <a:xfrm>
            <a:off x="8072332" y="2319784"/>
            <a:ext cx="2601599" cy="699594"/>
          </a:xfrm>
          <a:prstGeom prst="rect">
            <a:avLst/>
          </a:prstGeom>
          <a:solidFill>
            <a:schemeClr val="bg1">
              <a:lumMod val="75000"/>
              <a:lumOff val="2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chemeClr val="tx1"/>
                    </a:gs>
                    <a:gs pos="100000">
                      <a:schemeClr val="tx1"/>
                    </a:gs>
                  </a:gsLst>
                  <a:lin ang="5400000" scaled="0"/>
                </a:gradFill>
              </a:rPr>
              <a:t>2. Alice logs in during after hours</a:t>
            </a:r>
          </a:p>
        </p:txBody>
      </p:sp>
      <p:sp>
        <p:nvSpPr>
          <p:cNvPr id="19" name="Rectangle 18"/>
          <p:cNvSpPr/>
          <p:nvPr/>
        </p:nvSpPr>
        <p:spPr bwMode="auto">
          <a:xfrm>
            <a:off x="7707409" y="5564845"/>
            <a:ext cx="2601599" cy="699594"/>
          </a:xfrm>
          <a:prstGeom prst="rect">
            <a:avLst/>
          </a:prstGeom>
          <a:solidFill>
            <a:schemeClr val="bg1">
              <a:lumMod val="75000"/>
              <a:lumOff val="2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a:gradFill>
                  <a:gsLst>
                    <a:gs pos="0">
                      <a:schemeClr val="tx1"/>
                    </a:gs>
                    <a:gs pos="100000">
                      <a:schemeClr val="tx1"/>
                    </a:gs>
                  </a:gsLst>
                  <a:lin ang="5400000" scaled="0"/>
                </a:gradFill>
              </a:rPr>
              <a:t>3</a:t>
            </a:r>
            <a:r>
              <a:rPr lang="en-US" sz="1600" dirty="0" smtClean="0">
                <a:gradFill>
                  <a:gsLst>
                    <a:gs pos="0">
                      <a:schemeClr val="tx1"/>
                    </a:gs>
                    <a:gs pos="100000">
                      <a:schemeClr val="tx1"/>
                    </a:gs>
                  </a:gsLst>
                  <a:lin ang="5400000" scaled="0"/>
                </a:gradFill>
              </a:rPr>
              <a:t>. Alice accesses financial statements (Impact=High)</a:t>
            </a:r>
          </a:p>
        </p:txBody>
      </p:sp>
      <p:sp>
        <p:nvSpPr>
          <p:cNvPr id="20" name="Rectangle 19"/>
          <p:cNvSpPr/>
          <p:nvPr/>
        </p:nvSpPr>
        <p:spPr bwMode="auto">
          <a:xfrm>
            <a:off x="1470644" y="5564845"/>
            <a:ext cx="2601599" cy="699594"/>
          </a:xfrm>
          <a:prstGeom prst="rect">
            <a:avLst/>
          </a:prstGeom>
          <a:solidFill>
            <a:schemeClr val="bg1">
              <a:lumMod val="75000"/>
              <a:lumOff val="2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chemeClr val="tx1"/>
                    </a:gs>
                    <a:gs pos="100000">
                      <a:schemeClr val="tx1"/>
                    </a:gs>
                  </a:gsLst>
                  <a:lin ang="5400000" scaled="0"/>
                </a:gradFill>
              </a:rPr>
              <a:t>4. File access logged – among million other events</a:t>
            </a:r>
          </a:p>
        </p:txBody>
      </p:sp>
      <p:sp>
        <p:nvSpPr>
          <p:cNvPr id="22" name="Rectangle 21"/>
          <p:cNvSpPr/>
          <p:nvPr/>
        </p:nvSpPr>
        <p:spPr bwMode="auto">
          <a:xfrm>
            <a:off x="1016412" y="2319784"/>
            <a:ext cx="2601599" cy="699594"/>
          </a:xfrm>
          <a:prstGeom prst="rect">
            <a:avLst/>
          </a:prstGeom>
          <a:solidFill>
            <a:schemeClr val="bg1">
              <a:lumMod val="75000"/>
              <a:lumOff val="2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a:gradFill>
                  <a:gsLst>
                    <a:gs pos="0">
                      <a:schemeClr val="tx1"/>
                    </a:gs>
                    <a:gs pos="100000">
                      <a:schemeClr val="tx1"/>
                    </a:gs>
                  </a:gsLst>
                  <a:lin ang="5400000" scaled="0"/>
                </a:gradFill>
              </a:rPr>
              <a:t>5</a:t>
            </a:r>
            <a:r>
              <a:rPr lang="en-US" sz="1600" dirty="0" smtClean="0">
                <a:gradFill>
                  <a:gsLst>
                    <a:gs pos="0">
                      <a:schemeClr val="tx1"/>
                    </a:gs>
                    <a:gs pos="100000">
                      <a:schemeClr val="tx1"/>
                    </a:gs>
                  </a:gsLst>
                  <a:lin ang="5400000" scaled="0"/>
                </a:gradFill>
              </a:rPr>
              <a:t>. The leak is all over news</a:t>
            </a:r>
          </a:p>
        </p:txBody>
      </p:sp>
    </p:spTree>
    <p:extLst>
      <p:ext uri="{BB962C8B-B14F-4D97-AF65-F5344CB8AC3E}">
        <p14:creationId xmlns:p14="http://schemas.microsoft.com/office/powerpoint/2010/main" val="2381865825"/>
      </p:ext>
    </p:extLst>
  </p:cSld>
  <p:clrMapOvr>
    <a:masterClrMapping/>
  </p:clrMapOvr>
  <p:transition spd="med"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2893100"/>
          </a:xfrm>
          <a:prstGeom prst="rect">
            <a:avLst/>
          </a:prstGeom>
          <a:noFill/>
        </p:spPr>
        <p:txBody>
          <a:bodyPr wrap="square" rtlCol="0">
            <a:spAutoFit/>
          </a:bodyPr>
          <a:lstStyle/>
          <a:p>
            <a:r>
              <a:rPr lang="en-US" sz="5000" dirty="0" smtClean="0">
                <a:solidFill>
                  <a:srgbClr val="FFFFFF"/>
                </a:solidFill>
                <a:latin typeface="+mj-lt"/>
              </a:rPr>
              <a:t>Deep dive:</a:t>
            </a:r>
          </a:p>
          <a:p>
            <a:r>
              <a:rPr lang="en-US" sz="4400" dirty="0" smtClean="0">
                <a:solidFill>
                  <a:srgbClr val="FFFFFF"/>
                </a:solidFill>
                <a:latin typeface="+mj-lt"/>
              </a:rPr>
              <a:t>Extracting resource properties from file access events</a:t>
            </a:r>
            <a:endParaRPr lang="en-US" sz="3600" dirty="0">
              <a:solidFill>
                <a:srgbClr val="FFFFFF"/>
              </a:solidFill>
              <a:latin typeface="+mj-lt"/>
            </a:endParaRPr>
          </a:p>
        </p:txBody>
      </p:sp>
    </p:spTree>
    <p:extLst>
      <p:ext uri="{BB962C8B-B14F-4D97-AF65-F5344CB8AC3E}">
        <p14:creationId xmlns:p14="http://schemas.microsoft.com/office/powerpoint/2010/main" val="355369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6" y="228600"/>
            <a:ext cx="11030355" cy="609398"/>
          </a:xfrm>
        </p:spPr>
        <p:txBody>
          <a:bodyPr/>
          <a:lstStyle/>
          <a:p>
            <a:r>
              <a:rPr lang="en-US" dirty="0"/>
              <a:t>Closer look at file access audit events</a:t>
            </a:r>
          </a:p>
        </p:txBody>
      </p:sp>
      <p:sp>
        <p:nvSpPr>
          <p:cNvPr id="3" name="Content Placeholder 2"/>
          <p:cNvSpPr>
            <a:spLocks noGrp="1"/>
          </p:cNvSpPr>
          <p:nvPr>
            <p:ph idx="4294967295"/>
          </p:nvPr>
        </p:nvSpPr>
        <p:spPr>
          <a:xfrm>
            <a:off x="614135" y="1143000"/>
            <a:ext cx="11104913" cy="4800600"/>
          </a:xfrm>
          <a:prstGeom prst="rect">
            <a:avLst/>
          </a:prstGeom>
        </p:spPr>
        <p:txBody>
          <a:bodyPr lIns="121899" tIns="60949" rIns="121899" bIns="60949"/>
          <a:lstStyle/>
          <a:p>
            <a:r>
              <a:rPr lang="en-US" dirty="0" smtClean="0"/>
              <a:t>Event ID: 4663 – File access event</a:t>
            </a:r>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169329392"/>
              </p:ext>
            </p:extLst>
          </p:nvPr>
        </p:nvGraphicFramePr>
        <p:xfrm>
          <a:off x="94597" y="1855491"/>
          <a:ext cx="11997558" cy="4206240"/>
        </p:xfrm>
        <a:graphic>
          <a:graphicData uri="http://schemas.openxmlformats.org/drawingml/2006/table">
            <a:tbl>
              <a:tblPr firstRow="1" bandRow="1">
                <a:tableStyleId>{5C22544A-7EE6-4342-B048-85BDC9FD1C3A}</a:tableStyleId>
              </a:tblPr>
              <a:tblGrid>
                <a:gridCol w="11997558"/>
              </a:tblGrid>
              <a:tr h="4166939">
                <a:tc>
                  <a:txBody>
                    <a:bodyPr/>
                    <a:lstStyle/>
                    <a:p>
                      <a:r>
                        <a:rPr lang="en-US" sz="1800" b="0" kern="1200" dirty="0" smtClean="0">
                          <a:solidFill>
                            <a:schemeClr val="bg1"/>
                          </a:solidFill>
                          <a:effectLst/>
                          <a:latin typeface="+mj-lt"/>
                          <a:ea typeface="+mn-ea"/>
                          <a:cs typeface="+mn-cs"/>
                        </a:rPr>
                        <a:t>An attempt was made to access an object.</a:t>
                      </a:r>
                    </a:p>
                    <a:p>
                      <a:r>
                        <a:rPr lang="en-US" sz="1800" b="0" kern="1200" dirty="0" smtClean="0">
                          <a:solidFill>
                            <a:schemeClr val="bg1"/>
                          </a:solidFill>
                          <a:effectLst/>
                          <a:latin typeface="+mj-lt"/>
                          <a:ea typeface="+mn-ea"/>
                          <a:cs typeface="+mn-cs"/>
                        </a:rPr>
                        <a:t> </a:t>
                      </a:r>
                    </a:p>
                    <a:p>
                      <a:r>
                        <a:rPr lang="en-US" sz="1800" b="0" kern="1200" dirty="0" smtClean="0">
                          <a:solidFill>
                            <a:schemeClr val="bg1"/>
                          </a:solidFill>
                          <a:effectLst/>
                          <a:latin typeface="+mj-lt"/>
                          <a:ea typeface="+mn-ea"/>
                          <a:cs typeface="+mn-cs"/>
                        </a:rPr>
                        <a:t>Subject:</a:t>
                      </a:r>
                    </a:p>
                    <a:p>
                      <a:r>
                        <a:rPr lang="en-US" sz="1800" b="0" kern="1200" dirty="0" smtClean="0">
                          <a:solidFill>
                            <a:schemeClr val="bg1"/>
                          </a:solidFill>
                          <a:effectLst/>
                          <a:latin typeface="+mj-lt"/>
                          <a:ea typeface="+mn-ea"/>
                          <a:cs typeface="+mn-cs"/>
                        </a:rPr>
                        <a:t>	Security ID:		CONTOSODOM\joey</a:t>
                      </a:r>
                    </a:p>
                    <a:p>
                      <a:r>
                        <a:rPr lang="en-US" sz="1800" b="0" kern="1200" dirty="0" smtClean="0">
                          <a:solidFill>
                            <a:schemeClr val="bg1"/>
                          </a:solidFill>
                          <a:effectLst/>
                          <a:latin typeface="+mj-lt"/>
                          <a:ea typeface="+mn-ea"/>
                          <a:cs typeface="+mn-cs"/>
                        </a:rPr>
                        <a:t>	Account Name:		joey</a:t>
                      </a:r>
                    </a:p>
                    <a:p>
                      <a:pPr lvl="1"/>
                      <a:r>
                        <a:rPr lang="en-US" sz="1800" b="0" kern="1200" dirty="0" smtClean="0">
                          <a:solidFill>
                            <a:schemeClr val="bg1"/>
                          </a:solidFill>
                          <a:effectLst/>
                          <a:latin typeface="+mj-lt"/>
                          <a:ea typeface="+mn-ea"/>
                          <a:cs typeface="+mn-cs"/>
                        </a:rPr>
                        <a:t>	Account Domain:	              CONTOSODOM</a:t>
                      </a:r>
                    </a:p>
                    <a:p>
                      <a:r>
                        <a:rPr lang="en-US" sz="1800" b="0" kern="1200" dirty="0" smtClean="0">
                          <a:solidFill>
                            <a:schemeClr val="bg1"/>
                          </a:solidFill>
                          <a:effectLst/>
                          <a:latin typeface="+mj-lt"/>
                          <a:ea typeface="+mn-ea"/>
                          <a:cs typeface="+mn-cs"/>
                        </a:rPr>
                        <a:t>	Logon ID:		0x3e7</a:t>
                      </a:r>
                    </a:p>
                    <a:p>
                      <a:r>
                        <a:rPr lang="en-US" sz="1800" b="0" kern="1200" dirty="0" smtClean="0">
                          <a:solidFill>
                            <a:schemeClr val="bg1"/>
                          </a:solidFill>
                          <a:effectLst/>
                          <a:latin typeface="+mj-lt"/>
                          <a:ea typeface="+mn-ea"/>
                          <a:cs typeface="+mn-cs"/>
                        </a:rPr>
                        <a:t> </a:t>
                      </a:r>
                    </a:p>
                    <a:p>
                      <a:r>
                        <a:rPr lang="en-US" sz="1800" b="0" kern="1200" dirty="0" smtClean="0">
                          <a:solidFill>
                            <a:schemeClr val="bg1"/>
                          </a:solidFill>
                          <a:effectLst/>
                          <a:latin typeface="+mj-lt"/>
                          <a:ea typeface="+mn-ea"/>
                          <a:cs typeface="+mn-cs"/>
                        </a:rPr>
                        <a:t>Object:</a:t>
                      </a:r>
                    </a:p>
                    <a:p>
                      <a:pPr lvl="1"/>
                      <a:r>
                        <a:rPr lang="en-US" sz="1800" b="0" kern="1200" dirty="0" smtClean="0">
                          <a:solidFill>
                            <a:schemeClr val="bg1"/>
                          </a:solidFill>
                          <a:effectLst/>
                          <a:latin typeface="+mj-lt"/>
                          <a:ea typeface="+mn-ea"/>
                          <a:cs typeface="+mn-cs"/>
                        </a:rPr>
                        <a:t>Object Server:	Security</a:t>
                      </a:r>
                    </a:p>
                    <a:p>
                      <a:pPr lvl="1"/>
                      <a:r>
                        <a:rPr lang="en-US" sz="1800" b="0" kern="1200" dirty="0" smtClean="0">
                          <a:solidFill>
                            <a:schemeClr val="bg1"/>
                          </a:solidFill>
                          <a:effectLst/>
                          <a:latin typeface="+mj-lt"/>
                          <a:ea typeface="+mn-ea"/>
                          <a:cs typeface="+mn-cs"/>
                        </a:rPr>
                        <a:t>Object Type:	File</a:t>
                      </a:r>
                    </a:p>
                    <a:p>
                      <a:pPr lvl="1"/>
                      <a:endParaRPr lang="en-US" sz="1800" b="0" kern="1200" dirty="0" smtClean="0">
                        <a:solidFill>
                          <a:schemeClr val="bg1"/>
                        </a:solidFill>
                        <a:effectLst/>
                        <a:latin typeface="+mj-lt"/>
                        <a:ea typeface="+mn-ea"/>
                        <a:cs typeface="+mn-cs"/>
                      </a:endParaRPr>
                    </a:p>
                    <a:p>
                      <a:pPr lvl="1"/>
                      <a:r>
                        <a:rPr lang="en-US" sz="1800" b="0" kern="1200" dirty="0" smtClean="0">
                          <a:solidFill>
                            <a:schemeClr val="bg1"/>
                          </a:solidFill>
                          <a:effectLst/>
                          <a:latin typeface="+mj-lt"/>
                          <a:ea typeface="+mn-ea"/>
                          <a:cs typeface="+mn-cs"/>
                        </a:rPr>
                        <a:t>Handle ID:	0x8e4</a:t>
                      </a:r>
                    </a:p>
                    <a:p>
                      <a:pPr lvl="1"/>
                      <a:r>
                        <a:rPr lang="en-US" sz="1800" b="0" kern="1200" dirty="0" smtClean="0">
                          <a:solidFill>
                            <a:schemeClr val="bg1"/>
                          </a:solidFill>
                          <a:effectLst/>
                          <a:latin typeface="+mj-lt"/>
                          <a:ea typeface="+mn-ea"/>
                          <a:cs typeface="+mn-cs"/>
                        </a:rPr>
                        <a:t>Resource Attributes:</a:t>
                      </a:r>
                      <a:r>
                        <a:rPr lang="en-US" sz="1800" b="0" kern="1200" baseline="0" dirty="0" smtClean="0">
                          <a:solidFill>
                            <a:schemeClr val="bg1"/>
                          </a:solidFill>
                          <a:effectLst/>
                          <a:latin typeface="+mj-lt"/>
                          <a:ea typeface="+mn-ea"/>
                          <a:cs typeface="+mn-cs"/>
                        </a:rPr>
                        <a:t> </a:t>
                      </a:r>
                      <a:r>
                        <a:rPr lang="en-US" sz="1800" b="0" kern="1200" dirty="0" smtClean="0">
                          <a:solidFill>
                            <a:schemeClr val="bg1"/>
                          </a:solidFill>
                          <a:effectLst/>
                          <a:latin typeface="+mj-lt"/>
                          <a:ea typeface="+mn-ea"/>
                          <a:cs typeface="+mn-cs"/>
                        </a:rPr>
                        <a:t>S:AI(RA;;;;;WD;("Impact_A123B",TS,0x0,"High"))(RA;;;;;WD;(“Department_23AFE",TS,0x0,“Finance"))</a:t>
                      </a:r>
                    </a:p>
                  </a:txBody>
                  <a:tcPr>
                    <a:solidFill>
                      <a:schemeClr val="accent6">
                        <a:lumMod val="85000"/>
                      </a:schemeClr>
                    </a:solidFill>
                  </a:tcPr>
                </a:tc>
              </a:tr>
            </a:tbl>
          </a:graphicData>
        </a:graphic>
      </p:graphicFrame>
      <p:sp>
        <p:nvSpPr>
          <p:cNvPr id="6" name="Rectangle 5"/>
          <p:cNvSpPr/>
          <p:nvPr/>
        </p:nvSpPr>
        <p:spPr bwMode="auto">
          <a:xfrm>
            <a:off x="96267" y="5492071"/>
            <a:ext cx="11997558" cy="527830"/>
          </a:xfrm>
          <a:prstGeom prst="rect">
            <a:avLst/>
          </a:prstGeom>
          <a:solidFill>
            <a:schemeClr val="accent3">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 name="Rectangle 6"/>
          <p:cNvSpPr/>
          <p:nvPr/>
        </p:nvSpPr>
        <p:spPr bwMode="auto">
          <a:xfrm>
            <a:off x="96267" y="2699111"/>
            <a:ext cx="11997558" cy="336332"/>
          </a:xfrm>
          <a:prstGeom prst="rect">
            <a:avLst/>
          </a:prstGeom>
          <a:solidFill>
            <a:schemeClr val="accent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Rectangle 7"/>
          <p:cNvSpPr/>
          <p:nvPr/>
        </p:nvSpPr>
        <p:spPr bwMode="auto">
          <a:xfrm>
            <a:off x="96267" y="4877959"/>
            <a:ext cx="11997558" cy="336332"/>
          </a:xfrm>
          <a:prstGeom prst="rect">
            <a:avLst/>
          </a:prstGeom>
          <a:solidFill>
            <a:schemeClr val="accent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457181" lvl="2" defTabSz="914099" fontAlgn="base">
              <a:spcBef>
                <a:spcPct val="0"/>
              </a:spcBef>
              <a:spcAft>
                <a:spcPct val="0"/>
              </a:spcAft>
            </a:pPr>
            <a:r>
              <a:rPr lang="en-US" dirty="0">
                <a:solidFill>
                  <a:schemeClr val="bg1"/>
                </a:solidFill>
                <a:latin typeface="+mj-lt"/>
              </a:rPr>
              <a:t>Object Name:	C:\Finance Document </a:t>
            </a:r>
            <a:r>
              <a:rPr lang="en-US" dirty="0" smtClean="0">
                <a:solidFill>
                  <a:schemeClr val="bg1"/>
                </a:solidFill>
                <a:latin typeface="+mj-lt"/>
              </a:rPr>
              <a:t>Share\</a:t>
            </a:r>
            <a:r>
              <a:rPr lang="en-US" dirty="0" err="1" smtClean="0">
                <a:solidFill>
                  <a:schemeClr val="bg1"/>
                </a:solidFill>
                <a:latin typeface="+mj-lt"/>
              </a:rPr>
              <a:t>FinancialStatements</a:t>
            </a:r>
            <a:r>
              <a:rPr lang="en-US" dirty="0" smtClean="0">
                <a:solidFill>
                  <a:schemeClr val="bg1"/>
                </a:solidFill>
                <a:latin typeface="+mj-lt"/>
              </a:rPr>
              <a:t>\MarchStmt.xls</a:t>
            </a:r>
            <a:endParaRPr lang="en-US" dirty="0">
              <a:solidFill>
                <a:schemeClr val="bg1"/>
              </a:solidFill>
              <a:latin typeface="+mj-lt"/>
            </a:endParaRPr>
          </a:p>
        </p:txBody>
      </p:sp>
    </p:spTree>
    <p:extLst>
      <p:ext uri="{BB962C8B-B14F-4D97-AF65-F5344CB8AC3E}">
        <p14:creationId xmlns:p14="http://schemas.microsoft.com/office/powerpoint/2010/main" val="3359901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75497" y="2383241"/>
            <a:ext cx="11887200"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1"/>
                </a:solidFill>
                <a:latin typeface="+mj-lt"/>
              </a:rPr>
              <a:t>S:AI(RA;;;;;WD;("</a:t>
            </a:r>
            <a:r>
              <a:rPr lang="en-US" sz="2000" dirty="0" smtClean="0">
                <a:solidFill>
                  <a:schemeClr val="bg1"/>
                </a:solidFill>
                <a:latin typeface="+mj-lt"/>
              </a:rPr>
              <a:t>Impact_A123B",</a:t>
            </a:r>
            <a:r>
              <a:rPr lang="en-US" sz="2000" dirty="0">
                <a:solidFill>
                  <a:schemeClr val="bg1"/>
                </a:solidFill>
                <a:latin typeface="+mj-lt"/>
              </a:rPr>
              <a:t>TS,0x0,"High"))(RA;;;;;WD;(“</a:t>
            </a:r>
            <a:r>
              <a:rPr lang="en-US" sz="2000" dirty="0" smtClean="0">
                <a:solidFill>
                  <a:schemeClr val="bg1"/>
                </a:solidFill>
                <a:latin typeface="+mj-lt"/>
              </a:rPr>
              <a:t>Department_23AFE",</a:t>
            </a:r>
            <a:r>
              <a:rPr lang="en-US" sz="2000" dirty="0">
                <a:solidFill>
                  <a:schemeClr val="bg1"/>
                </a:solidFill>
                <a:latin typeface="+mj-lt"/>
              </a:rPr>
              <a:t>TS,0x0,“Finance"))</a:t>
            </a:r>
            <a:endParaRPr lang="en-US" sz="2000" dirty="0" smtClean="0">
              <a:solidFill>
                <a:schemeClr val="bg1"/>
              </a:solidFill>
              <a:latin typeface="+mj-lt"/>
            </a:endParaRPr>
          </a:p>
        </p:txBody>
      </p:sp>
      <p:sp>
        <p:nvSpPr>
          <p:cNvPr id="2" name="Title 1"/>
          <p:cNvSpPr>
            <a:spLocks noGrp="1"/>
          </p:cNvSpPr>
          <p:nvPr>
            <p:ph type="title"/>
          </p:nvPr>
        </p:nvSpPr>
        <p:spPr>
          <a:xfrm>
            <a:off x="519112" y="228600"/>
            <a:ext cx="11149013" cy="609398"/>
          </a:xfrm>
        </p:spPr>
        <p:txBody>
          <a:bodyPr/>
          <a:lstStyle/>
          <a:p>
            <a:r>
              <a:rPr lang="en-US" dirty="0" smtClean="0"/>
              <a:t>Parsing resource attribute string</a:t>
            </a:r>
            <a:endParaRPr lang="en-US" dirty="0"/>
          </a:p>
        </p:txBody>
      </p:sp>
      <p:sp>
        <p:nvSpPr>
          <p:cNvPr id="4" name="Rectangle 3"/>
          <p:cNvSpPr/>
          <p:nvPr/>
        </p:nvSpPr>
        <p:spPr bwMode="auto">
          <a:xfrm>
            <a:off x="175497" y="2389819"/>
            <a:ext cx="11887200"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1"/>
                </a:solidFill>
                <a:latin typeface="+mj-lt"/>
              </a:rPr>
              <a:t>S:AI</a:t>
            </a:r>
            <a:r>
              <a:rPr lang="en-US" sz="2000" dirty="0">
                <a:solidFill>
                  <a:schemeClr val="accent6">
                    <a:lumMod val="75000"/>
                  </a:schemeClr>
                </a:solidFill>
                <a:latin typeface="+mj-lt"/>
              </a:rPr>
              <a:t>(RA;;;;;WD;("Impact_A123B",TS,0x0,"High"))(RA;;;;;WD;(“Department_23AFE",TS,0x0,“Finance</a:t>
            </a:r>
            <a:r>
              <a:rPr lang="en-US" sz="2000" dirty="0" smtClean="0">
                <a:solidFill>
                  <a:schemeClr val="accent6">
                    <a:lumMod val="75000"/>
                  </a:schemeClr>
                </a:solidFill>
                <a:latin typeface="+mj-lt"/>
              </a:rPr>
              <a:t>"))</a:t>
            </a:r>
            <a:endParaRPr lang="en-US" sz="2000" dirty="0">
              <a:solidFill>
                <a:schemeClr val="accent6">
                  <a:lumMod val="75000"/>
                </a:schemeClr>
              </a:solidFill>
              <a:latin typeface="+mj-lt"/>
            </a:endParaRPr>
          </a:p>
        </p:txBody>
      </p:sp>
      <p:sp>
        <p:nvSpPr>
          <p:cNvPr id="11" name="Rectangle 10"/>
          <p:cNvSpPr/>
          <p:nvPr/>
        </p:nvSpPr>
        <p:spPr bwMode="auto">
          <a:xfrm>
            <a:off x="175497" y="2389819"/>
            <a:ext cx="11887200"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accent6">
                    <a:lumMod val="75000"/>
                  </a:schemeClr>
                </a:solidFill>
                <a:latin typeface="+mj-lt"/>
              </a:rPr>
              <a:t>S:AI</a:t>
            </a:r>
            <a:r>
              <a:rPr lang="en-US" sz="2000" dirty="0" smtClean="0">
                <a:solidFill>
                  <a:srgbClr val="FFFF00"/>
                </a:solidFill>
                <a:latin typeface="+mj-lt"/>
              </a:rPr>
              <a:t>(</a:t>
            </a:r>
            <a:r>
              <a:rPr lang="en-US" sz="2000" dirty="0" smtClean="0">
                <a:solidFill>
                  <a:schemeClr val="bg1"/>
                </a:solidFill>
                <a:latin typeface="+mj-lt"/>
              </a:rPr>
              <a:t>RA</a:t>
            </a:r>
            <a:r>
              <a:rPr lang="en-US" sz="2000" dirty="0">
                <a:solidFill>
                  <a:schemeClr val="bg1"/>
                </a:solidFill>
                <a:latin typeface="+mj-lt"/>
              </a:rPr>
              <a:t>;;;;;WD;("Impact_A123B",TS,0x0,"High")</a:t>
            </a:r>
            <a:r>
              <a:rPr lang="en-US" sz="2000" dirty="0">
                <a:solidFill>
                  <a:srgbClr val="FFFF00"/>
                </a:solidFill>
                <a:latin typeface="+mj-lt"/>
              </a:rPr>
              <a:t>)(</a:t>
            </a:r>
            <a:r>
              <a:rPr lang="en-US" sz="2000" dirty="0">
                <a:solidFill>
                  <a:schemeClr val="bg1"/>
                </a:solidFill>
                <a:latin typeface="+mj-lt"/>
              </a:rPr>
              <a:t>RA;;;;;WD;(“Department_23AFE",TS,0x0,“Finance</a:t>
            </a:r>
            <a:r>
              <a:rPr lang="en-US" sz="2000" dirty="0" smtClean="0">
                <a:solidFill>
                  <a:schemeClr val="bg1"/>
                </a:solidFill>
                <a:latin typeface="+mj-lt"/>
              </a:rPr>
              <a:t>")</a:t>
            </a:r>
            <a:r>
              <a:rPr lang="en-US" sz="2000" dirty="0" smtClean="0">
                <a:solidFill>
                  <a:srgbClr val="FFFF00"/>
                </a:solidFill>
                <a:latin typeface="+mj-lt"/>
              </a:rPr>
              <a:t>)</a:t>
            </a:r>
            <a:endParaRPr lang="en-US" sz="2000" dirty="0">
              <a:solidFill>
                <a:srgbClr val="FFFF00"/>
              </a:solidFill>
              <a:latin typeface="+mj-lt"/>
            </a:endParaRPr>
          </a:p>
        </p:txBody>
      </p:sp>
      <p:sp>
        <p:nvSpPr>
          <p:cNvPr id="12" name="Rectangle 11"/>
          <p:cNvSpPr/>
          <p:nvPr/>
        </p:nvSpPr>
        <p:spPr bwMode="auto">
          <a:xfrm>
            <a:off x="175497" y="2383241"/>
            <a:ext cx="11887200"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lumMod val="75000"/>
                  </a:srgbClr>
                </a:solidFill>
                <a:latin typeface="Segoe UI Semibold"/>
              </a:rPr>
              <a:t>S:AI</a:t>
            </a:r>
            <a:r>
              <a:rPr lang="en-US" sz="2000" dirty="0">
                <a:solidFill>
                  <a:schemeClr val="accent6">
                    <a:lumMod val="75000"/>
                  </a:schemeClr>
                </a:solidFill>
                <a:latin typeface="Segoe UI Semibold"/>
              </a:rPr>
              <a:t>(RA;;;;;WD;</a:t>
            </a:r>
            <a:r>
              <a:rPr lang="en-US" sz="2000" dirty="0">
                <a:solidFill>
                  <a:schemeClr val="bg1"/>
                </a:solidFill>
                <a:latin typeface="Segoe UI Semibold"/>
              </a:rPr>
              <a:t>("Impact_A123B",TS,0x0,"High")</a:t>
            </a:r>
            <a:r>
              <a:rPr lang="en-US" sz="2000" dirty="0">
                <a:solidFill>
                  <a:schemeClr val="accent6">
                    <a:lumMod val="75000"/>
                  </a:schemeClr>
                </a:solidFill>
                <a:latin typeface="Segoe UI Semibold"/>
              </a:rPr>
              <a:t>)(RA;;;;;WD;</a:t>
            </a:r>
            <a:r>
              <a:rPr lang="en-US" sz="2000" dirty="0">
                <a:solidFill>
                  <a:schemeClr val="bg1"/>
                </a:solidFill>
                <a:latin typeface="Segoe UI Semibold"/>
              </a:rPr>
              <a:t>(“Department_23AFE",TS,0x0,“Finance")</a:t>
            </a:r>
            <a:r>
              <a:rPr lang="en-US" sz="2000" dirty="0">
                <a:solidFill>
                  <a:schemeClr val="accent6">
                    <a:lumMod val="75000"/>
                  </a:schemeClr>
                </a:solidFill>
                <a:latin typeface="Segoe UI Semibold"/>
              </a:rPr>
              <a:t>)</a:t>
            </a:r>
            <a:endParaRPr lang="en-US" sz="2200" dirty="0" smtClean="0">
              <a:solidFill>
                <a:schemeClr val="accent6">
                  <a:lumMod val="75000"/>
                </a:schemeClr>
              </a:solidFill>
              <a:latin typeface="+mj-lt"/>
            </a:endParaRPr>
          </a:p>
        </p:txBody>
      </p:sp>
      <p:sp>
        <p:nvSpPr>
          <p:cNvPr id="13" name="Rectangle 12"/>
          <p:cNvSpPr/>
          <p:nvPr/>
        </p:nvSpPr>
        <p:spPr bwMode="auto">
          <a:xfrm>
            <a:off x="7164081" y="2450211"/>
            <a:ext cx="2486596" cy="3994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292929"/>
                </a:solidFill>
                <a:latin typeface="+mj-lt"/>
              </a:rPr>
              <a:t>Department_23AFE</a:t>
            </a:r>
          </a:p>
        </p:txBody>
      </p:sp>
      <p:sp>
        <p:nvSpPr>
          <p:cNvPr id="14" name="Rectangle 13"/>
          <p:cNvSpPr/>
          <p:nvPr/>
        </p:nvSpPr>
        <p:spPr bwMode="auto">
          <a:xfrm>
            <a:off x="9583351" y="2389819"/>
            <a:ext cx="486893"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292929"/>
                </a:solidFill>
                <a:latin typeface="+mj-lt"/>
              </a:rPr>
              <a:t>TS</a:t>
            </a:r>
          </a:p>
        </p:txBody>
      </p:sp>
      <p:sp>
        <p:nvSpPr>
          <p:cNvPr id="15" name="Rectangle 14"/>
          <p:cNvSpPr/>
          <p:nvPr/>
        </p:nvSpPr>
        <p:spPr bwMode="auto">
          <a:xfrm>
            <a:off x="9936934" y="2389819"/>
            <a:ext cx="625143"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292929"/>
                </a:solidFill>
                <a:latin typeface="+mj-lt"/>
              </a:rPr>
              <a:t>0x0</a:t>
            </a:r>
          </a:p>
        </p:txBody>
      </p:sp>
      <p:sp>
        <p:nvSpPr>
          <p:cNvPr id="16" name="Rectangle 15"/>
          <p:cNvSpPr/>
          <p:nvPr/>
        </p:nvSpPr>
        <p:spPr bwMode="auto">
          <a:xfrm>
            <a:off x="10542190" y="2383241"/>
            <a:ext cx="1114060"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292929"/>
                </a:solidFill>
                <a:latin typeface="+mj-lt"/>
              </a:rPr>
              <a:t>Finance</a:t>
            </a:r>
          </a:p>
        </p:txBody>
      </p:sp>
      <p:sp>
        <p:nvSpPr>
          <p:cNvPr id="5" name="TextBox 4"/>
          <p:cNvSpPr txBox="1"/>
          <p:nvPr/>
        </p:nvSpPr>
        <p:spPr>
          <a:xfrm>
            <a:off x="1252719" y="4419440"/>
            <a:ext cx="134043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Property ID</a:t>
            </a:r>
          </a:p>
        </p:txBody>
      </p:sp>
      <p:sp>
        <p:nvSpPr>
          <p:cNvPr id="21" name="TextBox 20"/>
          <p:cNvSpPr txBox="1"/>
          <p:nvPr/>
        </p:nvSpPr>
        <p:spPr>
          <a:xfrm>
            <a:off x="4122363" y="4419439"/>
            <a:ext cx="1630383"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Property Type</a:t>
            </a:r>
          </a:p>
        </p:txBody>
      </p:sp>
      <p:sp>
        <p:nvSpPr>
          <p:cNvPr id="22" name="TextBox 21"/>
          <p:cNvSpPr txBox="1"/>
          <p:nvPr/>
        </p:nvSpPr>
        <p:spPr>
          <a:xfrm>
            <a:off x="7744567" y="4419438"/>
            <a:ext cx="484107"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Flag</a:t>
            </a:r>
          </a:p>
        </p:txBody>
      </p:sp>
      <p:sp>
        <p:nvSpPr>
          <p:cNvPr id="23" name="TextBox 22"/>
          <p:cNvSpPr txBox="1"/>
          <p:nvPr/>
        </p:nvSpPr>
        <p:spPr>
          <a:xfrm>
            <a:off x="9618976" y="4419437"/>
            <a:ext cx="1715983"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Property Value</a:t>
            </a:r>
          </a:p>
        </p:txBody>
      </p:sp>
      <p:sp>
        <p:nvSpPr>
          <p:cNvPr id="20" name="Rectangle 19"/>
          <p:cNvSpPr/>
          <p:nvPr/>
        </p:nvSpPr>
        <p:spPr bwMode="auto">
          <a:xfrm>
            <a:off x="175497" y="2383241"/>
            <a:ext cx="11887200" cy="5202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lumMod val="75000"/>
                  </a:srgbClr>
                </a:solidFill>
                <a:latin typeface="Segoe UI Semibold"/>
              </a:rPr>
              <a:t>S:AI</a:t>
            </a:r>
            <a:r>
              <a:rPr lang="en-US" sz="2000" dirty="0">
                <a:solidFill>
                  <a:schemeClr val="accent6">
                    <a:lumMod val="75000"/>
                  </a:schemeClr>
                </a:solidFill>
                <a:latin typeface="Segoe UI Semibold"/>
              </a:rPr>
              <a:t>(RA;;;;;WD;("Impact_A123B",TS,0x0,"High"))(RA;;;;;WD;</a:t>
            </a:r>
            <a:r>
              <a:rPr lang="en-US" sz="2000" dirty="0">
                <a:solidFill>
                  <a:schemeClr val="bg1"/>
                </a:solidFill>
                <a:latin typeface="Segoe UI Semibold"/>
              </a:rPr>
              <a:t>(“Department_23AFE",TS,0x0,“Finance")</a:t>
            </a:r>
            <a:r>
              <a:rPr lang="en-US" sz="2000" dirty="0">
                <a:solidFill>
                  <a:schemeClr val="accent6">
                    <a:lumMod val="75000"/>
                  </a:schemeClr>
                </a:solidFill>
                <a:latin typeface="Segoe UI Semibold"/>
              </a:rPr>
              <a:t>)</a:t>
            </a:r>
            <a:endParaRPr lang="en-US" sz="2200" dirty="0" smtClean="0">
              <a:solidFill>
                <a:schemeClr val="accent6">
                  <a:lumMod val="75000"/>
                </a:schemeClr>
              </a:solidFill>
              <a:latin typeface="+mj-lt"/>
            </a:endParaRPr>
          </a:p>
        </p:txBody>
      </p:sp>
      <p:cxnSp>
        <p:nvCxnSpPr>
          <p:cNvPr id="24" name="Straight Connector 23"/>
          <p:cNvCxnSpPr/>
          <p:nvPr/>
        </p:nvCxnSpPr>
        <p:spPr>
          <a:xfrm flipH="1">
            <a:off x="2078183" y="2766917"/>
            <a:ext cx="5690134" cy="1165621"/>
          </a:xfrm>
          <a:prstGeom prst="line">
            <a:avLst/>
          </a:prstGeom>
          <a:ln>
            <a:solidFill>
              <a:srgbClr val="FFFF00"/>
            </a:solidFill>
            <a:prstDash val="dash"/>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flipH="1">
            <a:off x="10562077" y="2766917"/>
            <a:ext cx="571040" cy="1165621"/>
          </a:xfrm>
          <a:prstGeom prst="line">
            <a:avLst/>
          </a:prstGeom>
          <a:ln>
            <a:solidFill>
              <a:srgbClr val="FFFF00"/>
            </a:solidFill>
            <a:prstDash val="dash"/>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flipH="1">
            <a:off x="4937554" y="2766917"/>
            <a:ext cx="4889243" cy="1165621"/>
          </a:xfrm>
          <a:prstGeom prst="line">
            <a:avLst/>
          </a:prstGeom>
          <a:ln>
            <a:solidFill>
              <a:srgbClr val="FFFF00"/>
            </a:solidFill>
            <a:prstDash val="dash"/>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H="1">
            <a:off x="8075221" y="2766917"/>
            <a:ext cx="2174284" cy="1165621"/>
          </a:xfrm>
          <a:prstGeom prst="line">
            <a:avLst/>
          </a:prstGeom>
          <a:ln>
            <a:solidFill>
              <a:srgbClr val="FFFF00"/>
            </a:solidFill>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63052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42" presetClass="path" presetSubtype="0" accel="50000" decel="50000" fill="hold" grpId="2" nodeType="withEffect">
                                  <p:stCondLst>
                                    <p:cond delay="0"/>
                                  </p:stCondLst>
                                  <p:childTnLst>
                                    <p:animMotion origin="layout" path="M -2.57329E-6 6.56799E-7 L -0.53602 0.22641 " pathEditMode="relative" rAng="0" ptsTypes="AA">
                                      <p:cBhvr>
                                        <p:cTn id="32" dur="2000" fill="hold"/>
                                        <p:tgtEl>
                                          <p:spTgt spid="13"/>
                                        </p:tgtEl>
                                        <p:attrNameLst>
                                          <p:attrName>ppt_x</p:attrName>
                                          <p:attrName>ppt_y</p:attrName>
                                        </p:attrNameLst>
                                      </p:cBhvr>
                                      <p:rCtr x="-26801" y="11309"/>
                                    </p:animMotion>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42" presetClass="path" presetSubtype="0" accel="50000" decel="50000" fill="hold" grpId="2" nodeType="withEffect">
                                  <p:stCondLst>
                                    <p:cond delay="0"/>
                                  </p:stCondLst>
                                  <p:childTnLst>
                                    <p:animMotion origin="layout" path="M -4.65798E-6 6.56799E-7 L -0.40495 0.22641 " pathEditMode="relative" rAng="0" ptsTypes="AA">
                                      <p:cBhvr>
                                        <p:cTn id="38" dur="2000" fill="hold"/>
                                        <p:tgtEl>
                                          <p:spTgt spid="14"/>
                                        </p:tgtEl>
                                        <p:attrNameLst>
                                          <p:attrName>ppt_x</p:attrName>
                                          <p:attrName>ppt_y</p:attrName>
                                        </p:attrNameLst>
                                      </p:cBhvr>
                                      <p:rCtr x="-20248" y="11309"/>
                                    </p:animMotion>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42" presetClass="path" presetSubtype="0" accel="50000" decel="50000" fill="hold" grpId="2" nodeType="withEffect">
                                  <p:stCondLst>
                                    <p:cond delay="0"/>
                                  </p:stCondLst>
                                  <p:childTnLst>
                                    <p:animMotion origin="layout" path="M -2.63844E-6 6.56799E-7 L -0.18723 0.22641 " pathEditMode="relative" rAng="0" ptsTypes="AA">
                                      <p:cBhvr>
                                        <p:cTn id="44" dur="2000" fill="hold"/>
                                        <p:tgtEl>
                                          <p:spTgt spid="15"/>
                                        </p:tgtEl>
                                        <p:attrNameLst>
                                          <p:attrName>ppt_x</p:attrName>
                                          <p:attrName>ppt_y</p:attrName>
                                        </p:attrNameLst>
                                      </p:cBhvr>
                                      <p:rCtr x="-9368" y="11309"/>
                                    </p:animMotion>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42" presetClass="path" presetSubtype="0" accel="50000" decel="50000" fill="hold" grpId="2" nodeType="withEffect">
                                  <p:stCondLst>
                                    <p:cond delay="0"/>
                                  </p:stCondLst>
                                  <p:childTnLst>
                                    <p:animMotion origin="layout" path="M 2.28013E-7 -4.27382E-6 L -0.05134 0.22734 " pathEditMode="relative" rAng="0" ptsTypes="AA">
                                      <p:cBhvr>
                                        <p:cTn id="50" dur="2000" fill="hold"/>
                                        <p:tgtEl>
                                          <p:spTgt spid="16"/>
                                        </p:tgtEl>
                                        <p:attrNameLst>
                                          <p:attrName>ppt_x</p:attrName>
                                          <p:attrName>ppt_y</p:attrName>
                                        </p:attrNameLst>
                                      </p:cBhvr>
                                      <p:rCtr x="-2567" y="11355"/>
                                    </p:animMotion>
                                  </p:childTnLst>
                                </p:cTn>
                              </p:par>
                              <p:par>
                                <p:cTn id="51" presetID="1" presetClass="entr" presetSubtype="0" fill="hold" grpId="0" nodeType="withEffect">
                                  <p:stCondLst>
                                    <p:cond delay="200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200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200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200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200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200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200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200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uiExpand="1" build="allAtOnce" animBg="1"/>
      <p:bldP spid="12" grpId="0" build="allAtOnce"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5" grpId="0"/>
      <p:bldP spid="21" grpId="0"/>
      <p:bldP spid="22" grpId="0"/>
      <p:bldP spid="23" grpId="0"/>
      <p:bldP spid="20"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2893100"/>
          </a:xfrm>
          <a:prstGeom prst="rect">
            <a:avLst/>
          </a:prstGeom>
          <a:noFill/>
        </p:spPr>
        <p:txBody>
          <a:bodyPr wrap="square" rtlCol="0">
            <a:spAutoFit/>
          </a:bodyPr>
          <a:lstStyle/>
          <a:p>
            <a:r>
              <a:rPr lang="en-US" sz="5000" dirty="0" smtClean="0">
                <a:solidFill>
                  <a:srgbClr val="FFFFFF"/>
                </a:solidFill>
                <a:latin typeface="+mj-lt"/>
              </a:rPr>
              <a:t>Developer opportunity </a:t>
            </a:r>
            <a:r>
              <a:rPr lang="en-US" sz="4400" dirty="0">
                <a:latin typeface="+mj-lt"/>
              </a:rPr>
              <a:t>Security Audit reporting for compliance and forensic </a:t>
            </a:r>
            <a:r>
              <a:rPr lang="en-US" sz="4400" dirty="0" smtClean="0">
                <a:latin typeface="+mj-lt"/>
              </a:rPr>
              <a:t>analysis</a:t>
            </a:r>
            <a:r>
              <a:rPr lang="en-US" sz="4400" dirty="0" smtClean="0">
                <a:solidFill>
                  <a:srgbClr val="FFFFFF"/>
                </a:solidFill>
                <a:latin typeface="+mj-lt"/>
              </a:rPr>
              <a:t> </a:t>
            </a:r>
            <a:endParaRPr lang="en-US" sz="4400" dirty="0">
              <a:solidFill>
                <a:srgbClr val="FFFFFF"/>
              </a:solidFill>
              <a:latin typeface="+mj-lt"/>
            </a:endParaRPr>
          </a:p>
        </p:txBody>
      </p:sp>
    </p:spTree>
    <p:extLst>
      <p:ext uri="{BB962C8B-B14F-4D97-AF65-F5344CB8AC3E}">
        <p14:creationId xmlns:p14="http://schemas.microsoft.com/office/powerpoint/2010/main" val="47522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Dynamic Access Control policy change events</a:t>
            </a:r>
            <a:endParaRPr lang="en-US" sz="3600" dirty="0"/>
          </a:p>
        </p:txBody>
      </p:sp>
      <p:pic>
        <p:nvPicPr>
          <p:cNvPr id="3" name="Picture 2" descr="C:\Users\davemm\Desktop\MC91021634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44" y="1044695"/>
            <a:ext cx="2677309" cy="20271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84488" y="1297203"/>
            <a:ext cx="2298216" cy="1969053"/>
            <a:chOff x="7868389" y="1855457"/>
            <a:chExt cx="1647184" cy="1417249"/>
          </a:xfrm>
        </p:grpSpPr>
        <p:pic>
          <p:nvPicPr>
            <p:cNvPr id="5" name="Picture 3" descr="C:\Users\mattstee\AppData\Local\Microsoft\Windows\Temporary Internet Files\Content.IE5\UJMELIH0\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89" y="1855457"/>
              <a:ext cx="1280160" cy="1277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ajap\AppData\Local\Microsoft\Windows\Temporary Internet Files\Content.IE5\AH9RA6IG\MCj04325990000[1].png"/>
            <p:cNvPicPr>
              <a:picLocks noChangeAspect="1" noChangeArrowheads="1"/>
            </p:cNvPicPr>
            <p:nvPr/>
          </p:nvPicPr>
          <p:blipFill>
            <a:blip r:embed="rId5" cstate="print"/>
            <a:srcRect/>
            <a:stretch>
              <a:fillRect/>
            </a:stretch>
          </p:blipFill>
          <p:spPr bwMode="auto">
            <a:xfrm>
              <a:off x="8479415" y="2266849"/>
              <a:ext cx="828644" cy="815889"/>
            </a:xfrm>
            <a:prstGeom prst="rect">
              <a:avLst/>
            </a:prstGeom>
            <a:noFill/>
          </p:spPr>
        </p:pic>
        <p:pic>
          <p:nvPicPr>
            <p:cNvPr id="7" name="Picture 2" descr="C:\Users\rajap\AppData\Local\Microsoft\Windows\Temporary Internet Files\Content.IE5\AH9RA6IG\MCj04325990000[1].png"/>
            <p:cNvPicPr>
              <a:picLocks noChangeAspect="1" noChangeArrowheads="1"/>
            </p:cNvPicPr>
            <p:nvPr/>
          </p:nvPicPr>
          <p:blipFill>
            <a:blip r:embed="rId5" cstate="print"/>
            <a:srcRect/>
            <a:stretch>
              <a:fillRect/>
            </a:stretch>
          </p:blipFill>
          <p:spPr bwMode="auto">
            <a:xfrm>
              <a:off x="8581169" y="2373032"/>
              <a:ext cx="828644" cy="815889"/>
            </a:xfrm>
            <a:prstGeom prst="rect">
              <a:avLst/>
            </a:prstGeom>
            <a:noFill/>
          </p:spPr>
        </p:pic>
        <p:pic>
          <p:nvPicPr>
            <p:cNvPr id="8" name="Picture 2" descr="C:\Users\rajap\AppData\Local\Microsoft\Windows\Temporary Internet Files\Content.IE5\AH9RA6IG\MCj04325990000[1].png"/>
            <p:cNvPicPr>
              <a:picLocks noChangeAspect="1" noChangeArrowheads="1"/>
            </p:cNvPicPr>
            <p:nvPr/>
          </p:nvPicPr>
          <p:blipFill>
            <a:blip r:embed="rId5" cstate="print"/>
            <a:srcRect/>
            <a:stretch>
              <a:fillRect/>
            </a:stretch>
          </p:blipFill>
          <p:spPr bwMode="auto">
            <a:xfrm>
              <a:off x="8686929" y="2456817"/>
              <a:ext cx="828644" cy="815889"/>
            </a:xfrm>
            <a:prstGeom prst="rect">
              <a:avLst/>
            </a:prstGeom>
            <a:noFill/>
          </p:spPr>
        </p:pic>
      </p:grpSp>
      <p:sp>
        <p:nvSpPr>
          <p:cNvPr id="9" name="Oval 8"/>
          <p:cNvSpPr/>
          <p:nvPr/>
        </p:nvSpPr>
        <p:spPr bwMode="auto">
          <a:xfrm>
            <a:off x="2033736" y="1103576"/>
            <a:ext cx="3373821" cy="441445"/>
          </a:xfrm>
          <a:prstGeom prst="ellipse">
            <a:avLst/>
          </a:prstGeom>
          <a:solidFill>
            <a:schemeClr val="accent3">
              <a:lumMod val="40000"/>
              <a:lumOff val="6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Claim dictionary</a:t>
            </a:r>
          </a:p>
        </p:txBody>
      </p:sp>
      <p:sp>
        <p:nvSpPr>
          <p:cNvPr id="10" name="Rectangle 9"/>
          <p:cNvSpPr/>
          <p:nvPr/>
        </p:nvSpPr>
        <p:spPr bwMode="auto">
          <a:xfrm>
            <a:off x="4540472" y="2927302"/>
            <a:ext cx="3641836" cy="993227"/>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User claim</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Name:</a:t>
            </a:r>
            <a:r>
              <a:rPr lang="en-US" sz="2000" dirty="0" smtClean="0">
                <a:gradFill>
                  <a:gsLst>
                    <a:gs pos="0">
                      <a:schemeClr val="tx1"/>
                    </a:gs>
                    <a:gs pos="100000">
                      <a:schemeClr val="tx1"/>
                    </a:gs>
                  </a:gsLst>
                  <a:lin ang="5400000" scaled="0"/>
                </a:gradFill>
              </a:rPr>
              <a:t> Clearance </a:t>
            </a:r>
            <a:r>
              <a:rPr lang="en-US" sz="2000" dirty="0" smtClean="0">
                <a:gradFill>
                  <a:gsLst>
                    <a:gs pos="0">
                      <a:schemeClr val="tx1"/>
                    </a:gs>
                    <a:gs pos="100000">
                      <a:schemeClr val="tx1"/>
                    </a:gs>
                  </a:gsLst>
                  <a:lin ang="5400000" scaled="0"/>
                </a:gradFill>
                <a:latin typeface="+mj-lt"/>
              </a:rPr>
              <a:t>Type:</a:t>
            </a:r>
            <a:r>
              <a:rPr lang="en-US" sz="2000" dirty="0" smtClean="0">
                <a:gradFill>
                  <a:gsLst>
                    <a:gs pos="0">
                      <a:schemeClr val="tx1"/>
                    </a:gs>
                    <a:gs pos="100000">
                      <a:schemeClr val="tx1"/>
                    </a:gs>
                  </a:gsLst>
                  <a:lin ang="5400000" scaled="0"/>
                </a:gradFill>
              </a:rPr>
              <a:t> String</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Values:</a:t>
            </a:r>
            <a:r>
              <a:rPr lang="en-US" sz="2000" dirty="0" smtClean="0">
                <a:gradFill>
                  <a:gsLst>
                    <a:gs pos="0">
                      <a:schemeClr val="tx1"/>
                    </a:gs>
                    <a:gs pos="100000">
                      <a:schemeClr val="tx1"/>
                    </a:gs>
                  </a:gsLst>
                  <a:lin ang="5400000" scaled="0"/>
                </a:gradFill>
              </a:rPr>
              <a:t> High, Med, Low</a:t>
            </a:r>
          </a:p>
        </p:txBody>
      </p:sp>
      <p:grpSp>
        <p:nvGrpSpPr>
          <p:cNvPr id="13" name="Group 12"/>
          <p:cNvGrpSpPr/>
          <p:nvPr/>
        </p:nvGrpSpPr>
        <p:grpSpPr>
          <a:xfrm>
            <a:off x="4820202" y="2807555"/>
            <a:ext cx="2798587" cy="1232719"/>
            <a:chOff x="4820202" y="3792709"/>
            <a:chExt cx="2798587" cy="1232719"/>
          </a:xfrm>
        </p:grpSpPr>
        <p:pic>
          <p:nvPicPr>
            <p:cNvPr id="11" name="Picture 10" descr="C:\Program Files\Microsoft Resource DVD Artwork\DVD_ART\Artwork_Imagery\HARDWARE_IMAGERY\Illustration - Misc Hardware\XML Icons\user business user woman.png"/>
            <p:cNvPicPr>
              <a:picLocks noChangeAspect="1" noChangeArrowheads="1"/>
            </p:cNvPicPr>
            <p:nvPr/>
          </p:nvPicPr>
          <p:blipFill>
            <a:blip r:embed="rId6" cstate="print"/>
            <a:srcRect/>
            <a:stretch>
              <a:fillRect/>
            </a:stretch>
          </p:blipFill>
          <p:spPr bwMode="auto">
            <a:xfrm>
              <a:off x="5871020" y="3792709"/>
              <a:ext cx="696952" cy="942144"/>
            </a:xfrm>
            <a:prstGeom prst="rect">
              <a:avLst/>
            </a:prstGeom>
            <a:noFill/>
          </p:spPr>
        </p:pic>
        <p:sp>
          <p:nvSpPr>
            <p:cNvPr id="12" name="TextBox 11"/>
            <p:cNvSpPr txBox="1"/>
            <p:nvPr/>
          </p:nvSpPr>
          <p:spPr>
            <a:xfrm>
              <a:off x="4820202" y="4717651"/>
              <a:ext cx="2798587"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a:t>
              </a:r>
              <a:r>
                <a:rPr lang="en-US" sz="2000" dirty="0" err="1" smtClean="0">
                  <a:gradFill>
                    <a:gsLst>
                      <a:gs pos="0">
                        <a:schemeClr val="tx1"/>
                      </a:gs>
                      <a:gs pos="86000">
                        <a:schemeClr val="tx1"/>
                      </a:gs>
                    </a:gsLst>
                    <a:lin ang="5400000" scaled="0"/>
                  </a:gradFill>
                </a:rPr>
                <a:t>User.Clearance</a:t>
              </a:r>
              <a:r>
                <a:rPr lang="en-US" sz="2000" dirty="0" smtClean="0">
                  <a:gradFill>
                    <a:gsLst>
                      <a:gs pos="0">
                        <a:schemeClr val="tx1"/>
                      </a:gs>
                      <a:gs pos="86000">
                        <a:schemeClr val="tx1"/>
                      </a:gs>
                    </a:gsLst>
                    <a:lin ang="5400000" scaled="0"/>
                  </a:gradFill>
                </a:rPr>
                <a:t> = “High”</a:t>
              </a:r>
            </a:p>
          </p:txBody>
        </p:sp>
      </p:grpSp>
      <p:sp>
        <p:nvSpPr>
          <p:cNvPr id="14" name="Oval 13"/>
          <p:cNvSpPr/>
          <p:nvPr/>
        </p:nvSpPr>
        <p:spPr bwMode="auto">
          <a:xfrm>
            <a:off x="2033736" y="1697421"/>
            <a:ext cx="3373821" cy="441445"/>
          </a:xfrm>
          <a:prstGeom prst="ellipse">
            <a:avLst/>
          </a:prstGeom>
          <a:solidFill>
            <a:schemeClr val="accent3">
              <a:lumMod val="40000"/>
              <a:lumOff val="6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Users/Devices</a:t>
            </a:r>
          </a:p>
        </p:txBody>
      </p:sp>
      <p:sp>
        <p:nvSpPr>
          <p:cNvPr id="15" name="TextBox 14"/>
          <p:cNvSpPr txBox="1"/>
          <p:nvPr/>
        </p:nvSpPr>
        <p:spPr>
          <a:xfrm>
            <a:off x="274944" y="4558332"/>
            <a:ext cx="5867227" cy="1815882"/>
          </a:xfrm>
          <a:prstGeom prst="rect">
            <a:avLst/>
          </a:prstGeom>
          <a:noFill/>
        </p:spPr>
        <p:txBody>
          <a:bodyPr wrap="square" rtlCol="0">
            <a:spAutoFit/>
          </a:bodyPr>
          <a:lstStyle/>
          <a:p>
            <a:pPr marL="342900" indent="-342900">
              <a:buFont typeface="Arial" pitchFamily="34" charset="0"/>
              <a:buChar char="•"/>
            </a:pPr>
            <a:r>
              <a:rPr lang="en-US" sz="2800" dirty="0" smtClean="0">
                <a:cs typeface="Consolas" pitchFamily="49" charset="0"/>
              </a:rPr>
              <a:t>Define user/device claims</a:t>
            </a:r>
          </a:p>
          <a:p>
            <a:pPr marL="342900" indent="-342900">
              <a:buFont typeface="Arial" pitchFamily="34" charset="0"/>
              <a:buChar char="•"/>
            </a:pPr>
            <a:r>
              <a:rPr lang="en-US" sz="2800" dirty="0" smtClean="0">
                <a:cs typeface="Consolas" pitchFamily="49" charset="0"/>
              </a:rPr>
              <a:t>Assign claim to users/devices</a:t>
            </a:r>
          </a:p>
          <a:p>
            <a:pPr marL="342900" indent="-342900">
              <a:buFont typeface="Arial" pitchFamily="34" charset="0"/>
              <a:buChar char="•"/>
            </a:pPr>
            <a:r>
              <a:rPr lang="en-US" sz="2800" dirty="0" smtClean="0">
                <a:cs typeface="Consolas" pitchFamily="49" charset="0"/>
              </a:rPr>
              <a:t>Define resource attributes</a:t>
            </a:r>
          </a:p>
          <a:p>
            <a:pPr marL="342900" indent="-342900">
              <a:buFont typeface="Arial" pitchFamily="34" charset="0"/>
              <a:buChar char="•"/>
            </a:pPr>
            <a:r>
              <a:rPr lang="en-US" sz="2800" dirty="0" smtClean="0">
                <a:cs typeface="Consolas" pitchFamily="49" charset="0"/>
              </a:rPr>
              <a:t>Define Central Access Policies</a:t>
            </a:r>
            <a:endParaRPr lang="en-US" sz="2800" dirty="0">
              <a:cs typeface="Consolas" pitchFamily="49" charset="0"/>
            </a:endParaRPr>
          </a:p>
        </p:txBody>
      </p:sp>
      <p:sp>
        <p:nvSpPr>
          <p:cNvPr id="17" name="Oval 16"/>
          <p:cNvSpPr/>
          <p:nvPr/>
        </p:nvSpPr>
        <p:spPr bwMode="auto">
          <a:xfrm>
            <a:off x="2033736" y="2309470"/>
            <a:ext cx="3373821" cy="441445"/>
          </a:xfrm>
          <a:prstGeom prst="ellipse">
            <a:avLst/>
          </a:prstGeom>
          <a:solidFill>
            <a:schemeClr val="accent3">
              <a:lumMod val="40000"/>
              <a:lumOff val="6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CAP/CAR</a:t>
            </a:r>
          </a:p>
        </p:txBody>
      </p:sp>
      <p:sp>
        <p:nvSpPr>
          <p:cNvPr id="18" name="TextBox 17"/>
          <p:cNvSpPr txBox="1"/>
          <p:nvPr/>
        </p:nvSpPr>
        <p:spPr>
          <a:xfrm>
            <a:off x="6932418" y="4558332"/>
            <a:ext cx="5144634" cy="1815882"/>
          </a:xfrm>
          <a:prstGeom prst="rect">
            <a:avLst/>
          </a:prstGeom>
          <a:noFill/>
        </p:spPr>
        <p:txBody>
          <a:bodyPr wrap="square" rtlCol="0">
            <a:spAutoFit/>
          </a:bodyPr>
          <a:lstStyle/>
          <a:p>
            <a:pPr marL="342900" indent="-342900">
              <a:buFont typeface="Arial" pitchFamily="34" charset="0"/>
              <a:buChar char="•"/>
            </a:pPr>
            <a:r>
              <a:rPr lang="en-US" sz="2800" dirty="0" smtClean="0">
                <a:cs typeface="Consolas" pitchFamily="49" charset="0"/>
              </a:rPr>
              <a:t>Define classification rules</a:t>
            </a:r>
          </a:p>
          <a:p>
            <a:pPr marL="342900" indent="-342900">
              <a:buFont typeface="Arial" pitchFamily="34" charset="0"/>
              <a:buChar char="•"/>
            </a:pPr>
            <a:r>
              <a:rPr lang="en-US" sz="2800" dirty="0" smtClean="0">
                <a:cs typeface="Consolas" pitchFamily="49" charset="0"/>
              </a:rPr>
              <a:t>Classify data</a:t>
            </a:r>
          </a:p>
          <a:p>
            <a:pPr marL="342900" indent="-342900">
              <a:buFont typeface="Arial" pitchFamily="34" charset="0"/>
              <a:buChar char="•"/>
            </a:pPr>
            <a:r>
              <a:rPr lang="en-US" sz="2800" dirty="0" smtClean="0">
                <a:cs typeface="Consolas" pitchFamily="49" charset="0"/>
              </a:rPr>
              <a:t>Assign CAP to data</a:t>
            </a:r>
          </a:p>
          <a:p>
            <a:pPr marL="342900" indent="-342900">
              <a:buFont typeface="Arial" pitchFamily="34" charset="0"/>
              <a:buChar char="•"/>
            </a:pPr>
            <a:r>
              <a:rPr lang="en-US" sz="2800" dirty="0" smtClean="0">
                <a:cs typeface="Consolas" pitchFamily="49" charset="0"/>
              </a:rPr>
              <a:t>Access data</a:t>
            </a:r>
            <a:endParaRPr lang="en-US" sz="2800" dirty="0">
              <a:cs typeface="Consolas" pitchFamily="49" charset="0"/>
            </a:endParaRPr>
          </a:p>
        </p:txBody>
      </p:sp>
      <p:sp>
        <p:nvSpPr>
          <p:cNvPr id="19" name="Rectangle 18"/>
          <p:cNvSpPr/>
          <p:nvPr/>
        </p:nvSpPr>
        <p:spPr bwMode="auto">
          <a:xfrm>
            <a:off x="4540471" y="2923907"/>
            <a:ext cx="3641836" cy="993227"/>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Resource attribute</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Name:</a:t>
            </a:r>
            <a:r>
              <a:rPr lang="en-US" sz="2000" dirty="0" smtClean="0">
                <a:gradFill>
                  <a:gsLst>
                    <a:gs pos="0">
                      <a:schemeClr val="tx1"/>
                    </a:gs>
                    <a:gs pos="100000">
                      <a:schemeClr val="tx1"/>
                    </a:gs>
                  </a:gsLst>
                  <a:lin ang="5400000" scaled="0"/>
                </a:gradFill>
              </a:rPr>
              <a:t> Impact </a:t>
            </a:r>
            <a:r>
              <a:rPr lang="en-US" sz="2000" dirty="0" smtClean="0">
                <a:gradFill>
                  <a:gsLst>
                    <a:gs pos="0">
                      <a:schemeClr val="tx1"/>
                    </a:gs>
                    <a:gs pos="100000">
                      <a:schemeClr val="tx1"/>
                    </a:gs>
                  </a:gsLst>
                  <a:lin ang="5400000" scaled="0"/>
                </a:gradFill>
                <a:latin typeface="+mj-lt"/>
              </a:rPr>
              <a:t>Type:</a:t>
            </a:r>
            <a:r>
              <a:rPr lang="en-US" sz="2000" dirty="0" smtClean="0">
                <a:gradFill>
                  <a:gsLst>
                    <a:gs pos="0">
                      <a:schemeClr val="tx1"/>
                    </a:gs>
                    <a:gs pos="100000">
                      <a:schemeClr val="tx1"/>
                    </a:gs>
                  </a:gsLst>
                  <a:lin ang="5400000" scaled="0"/>
                </a:gradFill>
              </a:rPr>
              <a:t> Integer</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Values:</a:t>
            </a:r>
            <a:r>
              <a:rPr lang="en-US" sz="2000" dirty="0" smtClean="0">
                <a:gradFill>
                  <a:gsLst>
                    <a:gs pos="0">
                      <a:schemeClr val="tx1"/>
                    </a:gs>
                    <a:gs pos="100000">
                      <a:schemeClr val="tx1"/>
                    </a:gs>
                  </a:gsLst>
                  <a:lin ang="5400000" scaled="0"/>
                </a:gradFill>
              </a:rPr>
              <a:t> High, Med, Low</a:t>
            </a:r>
          </a:p>
        </p:txBody>
      </p:sp>
      <p:sp>
        <p:nvSpPr>
          <p:cNvPr id="20" name="Rectangle 19"/>
          <p:cNvSpPr/>
          <p:nvPr/>
        </p:nvSpPr>
        <p:spPr bwMode="auto">
          <a:xfrm>
            <a:off x="4540471" y="2927302"/>
            <a:ext cx="4783895" cy="993227"/>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Central Access Rule</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Name:</a:t>
            </a:r>
            <a:r>
              <a:rPr lang="en-US" sz="2000" dirty="0" smtClean="0">
                <a:gradFill>
                  <a:gsLst>
                    <a:gs pos="0">
                      <a:schemeClr val="tx1"/>
                    </a:gs>
                    <a:gs pos="100000">
                      <a:schemeClr val="tx1"/>
                    </a:gs>
                  </a:gsLst>
                  <a:lin ang="5400000" scaled="0"/>
                </a:gradFill>
              </a:rPr>
              <a:t> Access to High impact data</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Applies to:</a:t>
            </a:r>
            <a:r>
              <a:rPr lang="en-US" sz="2000" dirty="0" smtClean="0">
                <a:gradFill>
                  <a:gsLst>
                    <a:gs pos="0">
                      <a:schemeClr val="tx1"/>
                    </a:gs>
                    <a:gs pos="100000">
                      <a:schemeClr val="tx1"/>
                    </a:gs>
                  </a:gsLst>
                  <a:lin ang="5400000" scaled="0"/>
                </a:gradFill>
              </a:rPr>
              <a:t> @</a:t>
            </a:r>
            <a:r>
              <a:rPr lang="en-US" sz="2000" dirty="0" err="1" smtClean="0">
                <a:gradFill>
                  <a:gsLst>
                    <a:gs pos="0">
                      <a:schemeClr val="tx1"/>
                    </a:gs>
                    <a:gs pos="100000">
                      <a:schemeClr val="tx1"/>
                    </a:gs>
                  </a:gsLst>
                  <a:lin ang="5400000" scaled="0"/>
                </a:gradFill>
              </a:rPr>
              <a:t>Resource.Impact</a:t>
            </a:r>
            <a:r>
              <a:rPr lang="en-US" sz="2000" dirty="0">
                <a:gradFill>
                  <a:gsLst>
                    <a:gs pos="0">
                      <a:schemeClr val="tx1"/>
                    </a:gs>
                    <a:gs pos="100000">
                      <a:schemeClr val="tx1"/>
                    </a:gs>
                  </a:gsLst>
                  <a:lin ang="5400000" scaled="0"/>
                </a:gradFill>
              </a:rPr>
              <a:t> </a:t>
            </a:r>
            <a:r>
              <a:rPr lang="en-US" sz="2000" dirty="0" smtClean="0">
                <a:gradFill>
                  <a:gsLst>
                    <a:gs pos="0">
                      <a:schemeClr val="tx1"/>
                    </a:gs>
                    <a:gs pos="100000">
                      <a:schemeClr val="tx1"/>
                    </a:gs>
                  </a:gsLst>
                  <a:lin ang="5400000" scaled="0"/>
                </a:gradFill>
              </a:rPr>
              <a:t>== “High”</a:t>
            </a:r>
          </a:p>
        </p:txBody>
      </p:sp>
      <p:sp>
        <p:nvSpPr>
          <p:cNvPr id="22" name="Rectangle 21"/>
          <p:cNvSpPr/>
          <p:nvPr/>
        </p:nvSpPr>
        <p:spPr bwMode="auto">
          <a:xfrm>
            <a:off x="4540471" y="2916025"/>
            <a:ext cx="3975149" cy="993227"/>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Classification rule</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a:t>
            </a:r>
            <a:r>
              <a:rPr lang="en-US" sz="2000" dirty="0" err="1" smtClean="0">
                <a:gradFill>
                  <a:gsLst>
                    <a:gs pos="0">
                      <a:schemeClr val="tx1"/>
                    </a:gs>
                    <a:gs pos="100000">
                      <a:schemeClr val="tx1"/>
                    </a:gs>
                  </a:gsLst>
                  <a:lin ang="5400000" scaled="0"/>
                </a:gradFill>
              </a:rPr>
              <a:t>Resource.PCI</a:t>
            </a:r>
            <a:r>
              <a:rPr lang="en-US" sz="2000" dirty="0" smtClean="0">
                <a:gradFill>
                  <a:gsLst>
                    <a:gs pos="0">
                      <a:schemeClr val="tx1"/>
                    </a:gs>
                    <a:gs pos="100000">
                      <a:schemeClr val="tx1"/>
                    </a:gs>
                  </a:gsLst>
                  <a:lin ang="5400000" scaled="0"/>
                </a:gradFill>
              </a:rPr>
              <a:t> == True</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rPr>
              <a:t>If doc contains pattern (xxx-xx-</a:t>
            </a:r>
            <a:r>
              <a:rPr lang="en-US" sz="2000" dirty="0" err="1" smtClean="0">
                <a:gradFill>
                  <a:gsLst>
                    <a:gs pos="0">
                      <a:schemeClr val="tx1"/>
                    </a:gs>
                    <a:gs pos="100000">
                      <a:schemeClr val="tx1"/>
                    </a:gs>
                  </a:gsLst>
                  <a:lin ang="5400000" scaled="0"/>
                </a:gradFill>
              </a:rPr>
              <a:t>xxxx</a:t>
            </a:r>
            <a:r>
              <a:rPr lang="en-US" sz="2000" dirty="0" smtClean="0">
                <a:gradFill>
                  <a:gsLst>
                    <a:gs pos="0">
                      <a:schemeClr val="tx1"/>
                    </a:gs>
                    <a:gs pos="100000">
                      <a:schemeClr val="tx1"/>
                    </a:gs>
                  </a:gsLst>
                  <a:lin ang="5400000" scaled="0"/>
                </a:gradFill>
              </a:rPr>
              <a:t>)</a:t>
            </a:r>
          </a:p>
        </p:txBody>
      </p:sp>
      <p:grpSp>
        <p:nvGrpSpPr>
          <p:cNvPr id="23" name="Group 22"/>
          <p:cNvGrpSpPr/>
          <p:nvPr/>
        </p:nvGrpSpPr>
        <p:grpSpPr>
          <a:xfrm>
            <a:off x="5308059" y="2881391"/>
            <a:ext cx="2874248" cy="1014295"/>
            <a:chOff x="4540472" y="4874885"/>
            <a:chExt cx="2874248" cy="1014295"/>
          </a:xfrm>
        </p:grpSpPr>
        <p:pic>
          <p:nvPicPr>
            <p:cNvPr id="21" name="Picture 2" descr="C:\Users\rajap\AppData\Local\Microsoft\Windows\Temporary Internet Files\Content.IE5\AH9RA6IG\MCj04325990000[1].png"/>
            <p:cNvPicPr>
              <a:picLocks noChangeAspect="1" noChangeArrowheads="1"/>
            </p:cNvPicPr>
            <p:nvPr/>
          </p:nvPicPr>
          <p:blipFill>
            <a:blip r:embed="rId5" cstate="print"/>
            <a:srcRect/>
            <a:stretch>
              <a:fillRect/>
            </a:stretch>
          </p:blipFill>
          <p:spPr bwMode="auto">
            <a:xfrm>
              <a:off x="5467239" y="4874885"/>
              <a:ext cx="828644" cy="815889"/>
            </a:xfrm>
            <a:prstGeom prst="rect">
              <a:avLst/>
            </a:prstGeom>
            <a:noFill/>
          </p:spPr>
        </p:pic>
        <p:sp>
          <p:nvSpPr>
            <p:cNvPr id="16" name="TextBox 15"/>
            <p:cNvSpPr txBox="1"/>
            <p:nvPr/>
          </p:nvSpPr>
          <p:spPr>
            <a:xfrm>
              <a:off x="4540472" y="5581403"/>
              <a:ext cx="2874248"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AnnualFinanceReport.docx</a:t>
              </a:r>
              <a:endParaRPr lang="en-US" sz="3200" dirty="0" smtClean="0">
                <a:gradFill>
                  <a:gsLst>
                    <a:gs pos="0">
                      <a:schemeClr val="tx1"/>
                    </a:gs>
                    <a:gs pos="86000">
                      <a:schemeClr val="tx1"/>
                    </a:gs>
                  </a:gsLst>
                  <a:lin ang="5400000" scaled="0"/>
                </a:gradFill>
              </a:endParaRPr>
            </a:p>
          </p:txBody>
        </p:sp>
      </p:grpSp>
      <p:sp>
        <p:nvSpPr>
          <p:cNvPr id="24" name="TextBox 23"/>
          <p:cNvSpPr txBox="1"/>
          <p:nvPr/>
        </p:nvSpPr>
        <p:spPr>
          <a:xfrm>
            <a:off x="5019278" y="3790404"/>
            <a:ext cx="3259739"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a:t>
            </a:r>
            <a:r>
              <a:rPr lang="en-US" sz="2000" dirty="0" err="1" smtClean="0">
                <a:gradFill>
                  <a:gsLst>
                    <a:gs pos="0">
                      <a:schemeClr val="tx1"/>
                    </a:gs>
                    <a:gs pos="86000">
                      <a:schemeClr val="tx1"/>
                    </a:gs>
                  </a:gsLst>
                  <a:lin ang="5400000" scaled="0"/>
                </a:gradFill>
                <a:latin typeface="+mj-lt"/>
              </a:rPr>
              <a:t>Resource.Impact</a:t>
            </a:r>
            <a:r>
              <a:rPr lang="en-US" sz="2000" dirty="0" smtClean="0">
                <a:gradFill>
                  <a:gsLst>
                    <a:gs pos="0">
                      <a:schemeClr val="tx1"/>
                    </a:gs>
                    <a:gs pos="86000">
                      <a:schemeClr val="tx1"/>
                    </a:gs>
                  </a:gsLst>
                  <a:lin ang="5400000" scaled="0"/>
                </a:gradFill>
                <a:latin typeface="+mj-lt"/>
              </a:rPr>
              <a:t> = “High”</a:t>
            </a:r>
          </a:p>
        </p:txBody>
      </p:sp>
      <p:sp>
        <p:nvSpPr>
          <p:cNvPr id="25" name="TextBox 24"/>
          <p:cNvSpPr txBox="1"/>
          <p:nvPr/>
        </p:nvSpPr>
        <p:spPr>
          <a:xfrm>
            <a:off x="4902444" y="4064024"/>
            <a:ext cx="3417089"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CAP = </a:t>
            </a:r>
            <a:r>
              <a:rPr lang="en-US" sz="2000" dirty="0" err="1" smtClean="0">
                <a:gradFill>
                  <a:gsLst>
                    <a:gs pos="0">
                      <a:schemeClr val="tx1"/>
                    </a:gs>
                    <a:gs pos="86000">
                      <a:schemeClr val="tx1"/>
                    </a:gs>
                  </a:gsLst>
                  <a:lin ang="5400000" scaled="0"/>
                </a:gradFill>
                <a:latin typeface="+mj-lt"/>
              </a:rPr>
              <a:t>EnterpriseAccessPolicy</a:t>
            </a:r>
            <a:endParaRPr lang="en-US" sz="2000" dirty="0" smtClean="0">
              <a:gradFill>
                <a:gsLst>
                  <a:gs pos="0">
                    <a:schemeClr val="tx1"/>
                  </a:gs>
                  <a:gs pos="86000">
                    <a:schemeClr val="tx1"/>
                  </a:gs>
                </a:gsLst>
                <a:lin ang="5400000" scaled="0"/>
              </a:gradFill>
              <a:latin typeface="+mj-lt"/>
            </a:endParaRPr>
          </a:p>
        </p:txBody>
      </p:sp>
      <p:sp>
        <p:nvSpPr>
          <p:cNvPr id="26" name="TextBox 25"/>
          <p:cNvSpPr txBox="1"/>
          <p:nvPr/>
        </p:nvSpPr>
        <p:spPr>
          <a:xfrm>
            <a:off x="1036206" y="3149849"/>
            <a:ext cx="1875898" cy="338554"/>
          </a:xfrm>
          <a:prstGeom prst="rect">
            <a:avLst/>
          </a:prstGeom>
          <a:noFill/>
        </p:spPr>
        <p:txBody>
          <a:bodyPr wrap="none" lIns="0" tIns="0" rIns="0" bIns="0" rtlCol="0">
            <a:spAutoFit/>
          </a:bodyPr>
          <a:lstStyle/>
          <a:p>
            <a:r>
              <a:rPr lang="en-US" sz="2200" dirty="0" smtClean="0">
                <a:gradFill>
                  <a:gsLst>
                    <a:gs pos="0">
                      <a:schemeClr val="tx1"/>
                    </a:gs>
                    <a:gs pos="86000">
                      <a:schemeClr val="tx1"/>
                    </a:gs>
                  </a:gsLst>
                  <a:lin ang="5400000" scaled="0"/>
                </a:gradFill>
              </a:rPr>
              <a:t>Active Directory</a:t>
            </a:r>
          </a:p>
        </p:txBody>
      </p:sp>
      <p:sp>
        <p:nvSpPr>
          <p:cNvPr id="27" name="TextBox 26"/>
          <p:cNvSpPr txBox="1"/>
          <p:nvPr/>
        </p:nvSpPr>
        <p:spPr>
          <a:xfrm>
            <a:off x="9555375" y="3149849"/>
            <a:ext cx="1192249" cy="338554"/>
          </a:xfrm>
          <a:prstGeom prst="rect">
            <a:avLst/>
          </a:prstGeom>
          <a:noFill/>
        </p:spPr>
        <p:txBody>
          <a:bodyPr wrap="none" lIns="0" tIns="0" rIns="0" bIns="0" rtlCol="0">
            <a:spAutoFit/>
          </a:bodyPr>
          <a:lstStyle/>
          <a:p>
            <a:r>
              <a:rPr lang="en-US" sz="2200" dirty="0" smtClean="0">
                <a:gradFill>
                  <a:gsLst>
                    <a:gs pos="0">
                      <a:schemeClr val="tx1"/>
                    </a:gs>
                    <a:gs pos="86000">
                      <a:schemeClr val="tx1"/>
                    </a:gs>
                  </a:gsLst>
                  <a:lin ang="5400000" scaled="0"/>
                </a:gradFill>
              </a:rPr>
              <a:t>File server</a:t>
            </a:r>
          </a:p>
        </p:txBody>
      </p:sp>
    </p:spTree>
    <p:extLst>
      <p:ext uri="{BB962C8B-B14F-4D97-AF65-F5344CB8AC3E}">
        <p14:creationId xmlns:p14="http://schemas.microsoft.com/office/powerpoint/2010/main" val="247602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4.39234E-6 -2.59259E-6 L -0.20503 -0.27847 " pathEditMode="relative" rAng="0" ptsTypes="AA">
                                      <p:cBhvr>
                                        <p:cTn id="12" dur="1000" fill="hold"/>
                                        <p:tgtEl>
                                          <p:spTgt spid="10"/>
                                        </p:tgtEl>
                                        <p:attrNameLst>
                                          <p:attrName>ppt_x</p:attrName>
                                          <p:attrName>ppt_y</p:attrName>
                                        </p:attrNameLst>
                                      </p:cBhvr>
                                      <p:rCtr x="-10251" y="-13935"/>
                                    </p:animMotion>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par>
                                <p:cTn id="13" presetID="26" presetClass="emph" presetSubtype="0" fill="hold" grpId="0" nodeType="withEffect">
                                  <p:stCondLst>
                                    <p:cond delay="100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65156E-6 4.44444E-6 L -0.2049 -0.22107 " pathEditMode="relative" rAng="0" ptsTypes="AA">
                                      <p:cBhvr>
                                        <p:cTn id="25" dur="1000" fill="hold"/>
                                        <p:tgtEl>
                                          <p:spTgt spid="13"/>
                                        </p:tgtEl>
                                        <p:attrNameLst>
                                          <p:attrName>ppt_x</p:attrName>
                                          <p:attrName>ppt_y</p:attrName>
                                        </p:attrNameLst>
                                      </p:cBhvr>
                                      <p:rCtr x="-10251" y="-11065"/>
                                    </p:animMotion>
                                  </p:childTnLst>
                                  <p:subTnLst>
                                    <p:set>
                                      <p:cBhvr override="childStyle">
                                        <p:cTn dur="1" fill="hold" display="0" masterRel="sameClick" afterEffect="1">
                                          <p:stCondLst>
                                            <p:cond evt="end" delay="0">
                                              <p:tn val="24"/>
                                            </p:cond>
                                          </p:stCondLst>
                                        </p:cTn>
                                        <p:tgtEl>
                                          <p:spTgt spid="13"/>
                                        </p:tgtEl>
                                        <p:attrNameLst>
                                          <p:attrName>style.visibility</p:attrName>
                                        </p:attrNameLst>
                                      </p:cBhvr>
                                      <p:to>
                                        <p:strVal val="hidden"/>
                                      </p:to>
                                    </p:set>
                                  </p:subTnLst>
                                </p:cTn>
                              </p:par>
                              <p:par>
                                <p:cTn id="26" presetID="26" presetClass="emph" presetSubtype="0" fill="hold" grpId="0" nodeType="withEffect">
                                  <p:stCondLst>
                                    <p:cond delay="1000"/>
                                  </p:stCondLst>
                                  <p:childTnLst>
                                    <p:animEffect transition="out" filter="fade">
                                      <p:cBhvr>
                                        <p:cTn id="27" dur="1000" tmFilter="0, 0; .2, .5; .8, .5; 1, 0"/>
                                        <p:tgtEl>
                                          <p:spTgt spid="14"/>
                                        </p:tgtEl>
                                      </p:cBhvr>
                                    </p:animEffect>
                                    <p:animScale>
                                      <p:cBhvr>
                                        <p:cTn id="28" dur="500" autoRev="1" fill="hold"/>
                                        <p:tgtEl>
                                          <p:spTgt spid="1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4.39234E-6 7.40741E-7 L -0.20503 -0.28264 " pathEditMode="relative" rAng="0" ptsTypes="AA">
                                      <p:cBhvr>
                                        <p:cTn id="38" dur="1000" fill="hold"/>
                                        <p:tgtEl>
                                          <p:spTgt spid="19"/>
                                        </p:tgtEl>
                                        <p:attrNameLst>
                                          <p:attrName>ppt_x</p:attrName>
                                          <p:attrName>ppt_y</p:attrName>
                                        </p:attrNameLst>
                                      </p:cBhvr>
                                      <p:rCtr x="-10251" y="-14144"/>
                                    </p:animMotion>
                                  </p:childTnLst>
                                  <p:subTnLst>
                                    <p:set>
                                      <p:cBhvr override="childStyle">
                                        <p:cTn dur="1" fill="hold" display="0" masterRel="sameClick" afterEffect="1">
                                          <p:stCondLst>
                                            <p:cond evt="end" delay="0">
                                              <p:tn val="37"/>
                                            </p:cond>
                                          </p:stCondLst>
                                        </p:cTn>
                                        <p:tgtEl>
                                          <p:spTgt spid="19"/>
                                        </p:tgtEl>
                                        <p:attrNameLst>
                                          <p:attrName>style.visibility</p:attrName>
                                        </p:attrNameLst>
                                      </p:cBhvr>
                                      <p:to>
                                        <p:strVal val="hidden"/>
                                      </p:to>
                                    </p:set>
                                  </p:subTnLst>
                                </p:cTn>
                              </p:par>
                              <p:par>
                                <p:cTn id="39" presetID="26" presetClass="emph" presetSubtype="0" fill="hold" grpId="1" nodeType="withEffect">
                                  <p:stCondLst>
                                    <p:cond delay="1000"/>
                                  </p:stCondLst>
                                  <p:childTnLst>
                                    <p:animEffect transition="out" filter="fade">
                                      <p:cBhvr>
                                        <p:cTn id="40" dur="1000" tmFilter="0, 0; .2, .5; .8, .5; 1, 0"/>
                                        <p:tgtEl>
                                          <p:spTgt spid="9"/>
                                        </p:tgtEl>
                                      </p:cBhvr>
                                    </p:animEffect>
                                    <p:animScale>
                                      <p:cBhvr>
                                        <p:cTn id="41" dur="500" autoRev="1" fill="hold"/>
                                        <p:tgtEl>
                                          <p:spTgt spid="9"/>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2.28013E-7 -3.66327E-6 L -0.26358 -0.11332 " pathEditMode="relative" rAng="0" ptsTypes="AA">
                                      <p:cBhvr>
                                        <p:cTn id="51" dur="1000" fill="hold"/>
                                        <p:tgtEl>
                                          <p:spTgt spid="20"/>
                                        </p:tgtEl>
                                        <p:attrNameLst>
                                          <p:attrName>ppt_x</p:attrName>
                                          <p:attrName>ppt_y</p:attrName>
                                        </p:attrNameLst>
                                      </p:cBhvr>
                                      <p:rCtr x="-13186" y="-5666"/>
                                    </p:animMotion>
                                  </p:childTnLst>
                                  <p:subTnLst>
                                    <p:set>
                                      <p:cBhvr override="childStyle">
                                        <p:cTn dur="1" fill="hold" display="0" masterRel="sameClick" afterEffect="1">
                                          <p:stCondLst>
                                            <p:cond evt="end" delay="0">
                                              <p:tn val="50"/>
                                            </p:cond>
                                          </p:stCondLst>
                                        </p:cTn>
                                        <p:tgtEl>
                                          <p:spTgt spid="20"/>
                                        </p:tgtEl>
                                        <p:attrNameLst>
                                          <p:attrName>style.visibility</p:attrName>
                                        </p:attrNameLst>
                                      </p:cBhvr>
                                      <p:to>
                                        <p:strVal val="hidden"/>
                                      </p:to>
                                    </p:set>
                                  </p:subTnLst>
                                </p:cTn>
                              </p:par>
                              <p:par>
                                <p:cTn id="52" presetID="26" presetClass="emph" presetSubtype="0" fill="hold" grpId="0" nodeType="withEffect">
                                  <p:stCondLst>
                                    <p:cond delay="1000"/>
                                  </p:stCondLst>
                                  <p:childTnLst>
                                    <p:animEffect transition="out" filter="fade">
                                      <p:cBhvr>
                                        <p:cTn id="53" dur="1000" tmFilter="0, 0; .2, .5; .8, .5; 1, 0"/>
                                        <p:tgtEl>
                                          <p:spTgt spid="17"/>
                                        </p:tgtEl>
                                      </p:cBhvr>
                                    </p:animEffect>
                                    <p:animScale>
                                      <p:cBhvr>
                                        <p:cTn id="54" dur="500" autoRev="1" fill="hold"/>
                                        <p:tgtEl>
                                          <p:spTgt spid="17"/>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4.52769E-6 -4.79186E-6 L 0.2469 -0.17715 " pathEditMode="relative" rAng="0" ptsTypes="AA">
                                      <p:cBhvr>
                                        <p:cTn id="64" dur="1000" fill="hold"/>
                                        <p:tgtEl>
                                          <p:spTgt spid="22"/>
                                        </p:tgtEl>
                                        <p:attrNameLst>
                                          <p:attrName>ppt_x</p:attrName>
                                          <p:attrName>ppt_y</p:attrName>
                                        </p:attrNameLst>
                                      </p:cBhvr>
                                      <p:rCtr x="12339" y="-8858"/>
                                    </p:animMotion>
                                  </p:childTnLst>
                                  <p:subTnLst>
                                    <p:set>
                                      <p:cBhvr override="childStyle">
                                        <p:cTn dur="1" fill="hold" display="0" masterRel="sameClick" afterEffect="1">
                                          <p:stCondLst>
                                            <p:cond evt="end" delay="0">
                                              <p:tn val="63"/>
                                            </p:cond>
                                          </p:stCondLst>
                                        </p:cTn>
                                        <p:tgtEl>
                                          <p:spTgt spid="22"/>
                                        </p:tgtEl>
                                        <p:attrNameLst>
                                          <p:attrName>style.visibility</p:attrName>
                                        </p:attrNameLst>
                                      </p:cBhvr>
                                      <p:to>
                                        <p:strVal val="hidden"/>
                                      </p:to>
                                    </p:set>
                                  </p:subTnLst>
                                </p:cTn>
                              </p:par>
                              <p:par>
                                <p:cTn id="65" presetID="26" presetClass="emph" presetSubtype="0" fill="hold" nodeType="withEffect">
                                  <p:stCondLst>
                                    <p:cond delay="1000"/>
                                  </p:stCondLst>
                                  <p:childTnLst>
                                    <p:animEffect transition="out" filter="fade">
                                      <p:cBhvr>
                                        <p:cTn id="66" dur="1000" tmFilter="0, 0; .2, .5; .8, .5; 1, 0"/>
                                        <p:tgtEl>
                                          <p:spTgt spid="4"/>
                                        </p:tgtEl>
                                      </p:cBhvr>
                                    </p:animEffect>
                                    <p:animScale>
                                      <p:cBhvr>
                                        <p:cTn id="67" dur="500" autoRev="1" fill="hold"/>
                                        <p:tgtEl>
                                          <p:spTgt spid="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8">
                                            <p:txEl>
                                              <p:pRg st="1" end="1"/>
                                            </p:txEl>
                                          </p:spTgt>
                                        </p:tgtEl>
                                        <p:attrNameLst>
                                          <p:attrName>style.visibility</p:attrName>
                                        </p:attrNameLst>
                                      </p:cBhvr>
                                      <p:to>
                                        <p:strVal val="visible"/>
                                      </p:to>
                                    </p:set>
                                  </p:childTnLst>
                                </p:cTn>
                              </p:par>
                              <p:par>
                                <p:cTn id="72" presetID="1" presetClass="entr" presetSubtype="0" fill="hold" nodeType="withEffect">
                                  <p:stCondLst>
                                    <p:cond delay="500"/>
                                  </p:stCondLst>
                                  <p:childTnLst>
                                    <p:set>
                                      <p:cBhvr>
                                        <p:cTn id="73" dur="1" fill="hold">
                                          <p:stCondLst>
                                            <p:cond delay="0"/>
                                          </p:stCondLst>
                                        </p:cTn>
                                        <p:tgtEl>
                                          <p:spTgt spid="23"/>
                                        </p:tgtEl>
                                        <p:attrNameLst>
                                          <p:attrName>style.visibility</p:attrName>
                                        </p:attrNameLst>
                                      </p:cBhvr>
                                      <p:to>
                                        <p:strVal val="visible"/>
                                      </p:to>
                                    </p:set>
                                  </p:childTnLst>
                                </p:cTn>
                              </p:par>
                              <p:par>
                                <p:cTn id="74" presetID="42" presetClass="path" presetSubtype="0" accel="50000" decel="50000" fill="hold" nodeType="withEffect">
                                  <p:stCondLst>
                                    <p:cond delay="500"/>
                                  </p:stCondLst>
                                  <p:childTnLst>
                                    <p:animMotion origin="layout" path="M 0.22905 -0.17345 L -0.00483 -0.02289 " pathEditMode="relative" rAng="0" ptsTypes="AA">
                                      <p:cBhvr>
                                        <p:cTn id="75" dur="1000" fill="hold"/>
                                        <p:tgtEl>
                                          <p:spTgt spid="23"/>
                                        </p:tgtEl>
                                        <p:attrNameLst>
                                          <p:attrName>ppt_x</p:attrName>
                                          <p:attrName>ppt_y</p:attrName>
                                        </p:attrNameLst>
                                      </p:cBhvr>
                                      <p:rCtr x="-11700" y="7516"/>
                                    </p:animMotion>
                                  </p:childTnLst>
                                </p:cTn>
                              </p:par>
                              <p:par>
                                <p:cTn id="76" presetID="1" presetClass="entr" presetSubtype="0" fill="hold" grpId="0" nodeType="withEffect">
                                  <p:stCondLst>
                                    <p:cond delay="150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8">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500"/>
                                  </p:stCondLst>
                                  <p:childTnLst>
                                    <p:set>
                                      <p:cBhvr>
                                        <p:cTn id="87" dur="1" fill="hold">
                                          <p:stCondLst>
                                            <p:cond delay="0"/>
                                          </p:stCondLst>
                                        </p:cTn>
                                        <p:tgtEl>
                                          <p:spTgt spid="18">
                                            <p:txEl>
                                              <p:pRg st="3" end="3"/>
                                            </p:txEl>
                                          </p:spTgt>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23"/>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4"/>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4" grpId="0" animBg="1"/>
      <p:bldP spid="17" grpId="0" animBg="1"/>
      <p:bldP spid="19" grpId="0" animBg="1"/>
      <p:bldP spid="19" grpId="1" animBg="1"/>
      <p:bldP spid="20" grpId="0" animBg="1"/>
      <p:bldP spid="20" grpId="1" animBg="1"/>
      <p:bldP spid="22" grpId="0" animBg="1"/>
      <p:bldP spid="22" grpId="1" animBg="1"/>
      <p:bldP spid="24" grpId="0"/>
      <p:bldP spid="24" grpId="1"/>
      <p:bldP spid="25" grpId="0"/>
      <p:bldP spid="2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538883"/>
          </a:xfrm>
          <a:prstGeom prst="rect">
            <a:avLst/>
          </a:prstGeom>
          <a:noFill/>
        </p:spPr>
        <p:txBody>
          <a:bodyPr wrap="square" rtlCol="0">
            <a:spAutoFit/>
          </a:bodyPr>
          <a:lstStyle/>
          <a:p>
            <a:r>
              <a:rPr lang="en-US" sz="5000" dirty="0" smtClean="0">
                <a:solidFill>
                  <a:srgbClr val="FFFFFF"/>
                </a:solidFill>
                <a:latin typeface="Segoe UI Semibold"/>
              </a:rPr>
              <a:t>Dynamic Access Control</a:t>
            </a:r>
            <a:endParaRPr lang="en-US" sz="5000" dirty="0">
              <a:solidFill>
                <a:srgbClr val="FFFFFF"/>
              </a:solidFill>
              <a:latin typeface="Segoe UI Semibold"/>
            </a:endParaRPr>
          </a:p>
          <a:p>
            <a:r>
              <a:rPr lang="en-US" sz="4400" dirty="0" smtClean="0">
                <a:solidFill>
                  <a:srgbClr val="FFFFFF"/>
                </a:solidFill>
                <a:latin typeface="Segoe UI Semibold"/>
              </a:rPr>
              <a:t>Policy staging</a:t>
            </a:r>
            <a:endParaRPr lang="en-US" sz="4400" dirty="0">
              <a:solidFill>
                <a:srgbClr val="FFFFFF"/>
              </a:solidFill>
              <a:latin typeface="Segoe UI Semibold"/>
            </a:endParaRPr>
          </a:p>
        </p:txBody>
      </p:sp>
    </p:spTree>
    <p:extLst>
      <p:ext uri="{BB962C8B-B14F-4D97-AF65-F5344CB8AC3E}">
        <p14:creationId xmlns:p14="http://schemas.microsoft.com/office/powerpoint/2010/main" val="2252496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54" y="264695"/>
            <a:ext cx="11149013" cy="609398"/>
          </a:xfrm>
        </p:spPr>
        <p:txBody>
          <a:bodyPr/>
          <a:lstStyle/>
          <a:p>
            <a:r>
              <a:rPr lang="en-US" dirty="0" smtClean="0"/>
              <a:t>Applying Central Access Policy</a:t>
            </a:r>
            <a:endParaRPr lang="en-US" dirty="0"/>
          </a:p>
        </p:txBody>
      </p:sp>
      <p:sp>
        <p:nvSpPr>
          <p:cNvPr id="7" name="Rectangle 6"/>
          <p:cNvSpPr/>
          <p:nvPr/>
        </p:nvSpPr>
        <p:spPr>
          <a:xfrm>
            <a:off x="203147" y="1524001"/>
            <a:ext cx="8218958" cy="4722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latin typeface="Segoe UI"/>
                <a:ea typeface="Calibri"/>
                <a:cs typeface="Arial"/>
              </a:rPr>
              <a:t> </a:t>
            </a:r>
          </a:p>
        </p:txBody>
      </p:sp>
      <p:sp>
        <p:nvSpPr>
          <p:cNvPr id="10" name="Oval 9"/>
          <p:cNvSpPr>
            <a:spLocks noChangeArrowheads="1"/>
          </p:cNvSpPr>
          <p:nvPr/>
        </p:nvSpPr>
        <p:spPr bwMode="auto">
          <a:xfrm>
            <a:off x="8772585" y="2310130"/>
            <a:ext cx="3255264" cy="3252470"/>
          </a:xfrm>
          <a:prstGeom prst="ellipse">
            <a:avLst/>
          </a:prstGeom>
          <a:solidFill>
            <a:schemeClr val="accent2">
              <a:lumMod val="75000"/>
            </a:schemeClr>
          </a:soli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2" name="Text Box 75"/>
          <p:cNvSpPr txBox="1">
            <a:spLocks noChangeArrowheads="1"/>
          </p:cNvSpPr>
          <p:nvPr/>
        </p:nvSpPr>
        <p:spPr bwMode="auto">
          <a:xfrm>
            <a:off x="10195813" y="4572001"/>
            <a:ext cx="1296756" cy="337185"/>
          </a:xfrm>
          <a:prstGeom prst="rect">
            <a:avLst/>
          </a:prstGeom>
          <a:noFill/>
          <a:ln w="9525">
            <a:noFill/>
            <a:miter lim="800000"/>
            <a:headEnd/>
            <a:tailEnd/>
          </a:ln>
          <a:effectLst/>
        </p:spPr>
        <p:txBody>
          <a:bodyPr wrap="none">
            <a:noAutofit/>
          </a:bodyPr>
          <a:lstStyle/>
          <a:p>
            <a:pPr marL="0" marR="0">
              <a:spcBef>
                <a:spcPts val="0"/>
              </a:spcBef>
              <a:spcAft>
                <a:spcPts val="0"/>
              </a:spcAft>
            </a:pPr>
            <a:r>
              <a:rPr lang="en-US" sz="1050" b="1" dirty="0">
                <a:solidFill>
                  <a:srgbClr val="000000"/>
                </a:solidFill>
                <a:latin typeface="+mj-lt"/>
                <a:ea typeface="Times New Roman"/>
                <a:cs typeface="Arial"/>
              </a:rPr>
              <a:t>Finance</a:t>
            </a:r>
            <a:r>
              <a:rPr lang="en-US" sz="1000" b="1" kern="1200" dirty="0">
                <a:solidFill>
                  <a:srgbClr val="000000"/>
                </a:solidFill>
                <a:effectLst>
                  <a:outerShdw blurRad="38100" dist="38100" dir="2700000" algn="tl">
                    <a:srgbClr val="C0C0C0"/>
                  </a:outerShdw>
                </a:effectLst>
                <a:latin typeface="Calibri"/>
                <a:ea typeface="Times New Roman"/>
                <a:cs typeface="Arial"/>
              </a:rPr>
              <a:t> </a:t>
            </a:r>
            <a:r>
              <a:rPr lang="en-US" sz="1050" b="1" dirty="0">
                <a:solidFill>
                  <a:srgbClr val="000000"/>
                </a:solidFill>
                <a:latin typeface="+mj-lt"/>
                <a:ea typeface="Times New Roman"/>
                <a:cs typeface="Arial"/>
              </a:rPr>
              <a:t>folders</a:t>
            </a:r>
            <a:endParaRPr lang="en-US" sz="1200" b="1" dirty="0">
              <a:solidFill>
                <a:srgbClr val="000000"/>
              </a:solidFill>
              <a:latin typeface="+mj-lt"/>
              <a:ea typeface="Times New Roman"/>
              <a:cs typeface="Arial"/>
            </a:endParaRPr>
          </a:p>
        </p:txBody>
      </p:sp>
      <p:sp>
        <p:nvSpPr>
          <p:cNvPr id="13" name="Text Box 75"/>
          <p:cNvSpPr txBox="1">
            <a:spLocks noChangeArrowheads="1"/>
          </p:cNvSpPr>
          <p:nvPr/>
        </p:nvSpPr>
        <p:spPr bwMode="auto">
          <a:xfrm>
            <a:off x="10183117" y="4090737"/>
            <a:ext cx="1106305" cy="337185"/>
          </a:xfrm>
          <a:prstGeom prst="rect">
            <a:avLst/>
          </a:prstGeom>
          <a:noFill/>
          <a:ln w="9525">
            <a:noFill/>
            <a:miter lim="800000"/>
            <a:headEnd/>
            <a:tailEnd/>
          </a:ln>
          <a:effectLst/>
        </p:spPr>
        <p:txBody>
          <a:bodyPr wrap="none">
            <a:noAutofit/>
          </a:bodyPr>
          <a:lstStyle/>
          <a:p>
            <a:pPr marL="0" marR="0">
              <a:spcBef>
                <a:spcPts val="0"/>
              </a:spcBef>
              <a:spcAft>
                <a:spcPts val="0"/>
              </a:spcAft>
            </a:pPr>
            <a:r>
              <a:rPr lang="en-US" sz="1050" b="1" dirty="0">
                <a:solidFill>
                  <a:srgbClr val="000000"/>
                </a:solidFill>
                <a:latin typeface="+mj-lt"/>
                <a:ea typeface="Times New Roman"/>
                <a:cs typeface="Arial"/>
              </a:rPr>
              <a:t>User</a:t>
            </a:r>
            <a:r>
              <a:rPr lang="en-US" sz="1000" b="1" kern="1200" dirty="0">
                <a:solidFill>
                  <a:srgbClr val="000000"/>
                </a:solidFill>
                <a:effectLst>
                  <a:outerShdw blurRad="38100" dist="38100" dir="2700000" algn="tl">
                    <a:srgbClr val="C0C0C0"/>
                  </a:outerShdw>
                </a:effectLst>
                <a:latin typeface="Calibri"/>
                <a:ea typeface="Times New Roman"/>
                <a:cs typeface="Arial"/>
              </a:rPr>
              <a:t> </a:t>
            </a:r>
            <a:r>
              <a:rPr lang="en-US" sz="1050" b="1" dirty="0">
                <a:solidFill>
                  <a:srgbClr val="000000"/>
                </a:solidFill>
                <a:latin typeface="+mj-lt"/>
                <a:ea typeface="Times New Roman"/>
                <a:cs typeface="Arial"/>
              </a:rPr>
              <a:t>folders</a:t>
            </a:r>
            <a:endParaRPr lang="en-US" sz="1200" b="1" dirty="0">
              <a:solidFill>
                <a:srgbClr val="000000"/>
              </a:solidFill>
              <a:latin typeface="+mj-lt"/>
              <a:ea typeface="Times New Roman"/>
              <a:cs typeface="Arial"/>
            </a:endParaRPr>
          </a:p>
        </p:txBody>
      </p:sp>
      <p:grpSp>
        <p:nvGrpSpPr>
          <p:cNvPr id="14" name="Group 13"/>
          <p:cNvGrpSpPr/>
          <p:nvPr/>
        </p:nvGrpSpPr>
        <p:grpSpPr>
          <a:xfrm>
            <a:off x="9693627" y="3876040"/>
            <a:ext cx="671232" cy="1229360"/>
            <a:chOff x="80467" y="885139"/>
            <a:chExt cx="1126327" cy="2662619"/>
          </a:xfrm>
        </p:grpSpPr>
        <p:pic>
          <p:nvPicPr>
            <p:cNvPr id="15" name="Picture 14" descr="C:\Users\nirb\AppData\Local\Microsoft\Windows\Temporary Internet Files\Content.IE5\4CH6X063\MC9004338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34" y="2633472"/>
              <a:ext cx="687414" cy="914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nirb\AppData\Local\Microsoft\Windows\Temporary Internet Files\Content.IE5\4CH6X063\MC9004338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379" y="1594714"/>
              <a:ext cx="687415" cy="9142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nirb\AppData\Local\Microsoft\Windows\Temporary Internet Files\Content.IE5\4CH6X063\MC900433853[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7" y="885139"/>
              <a:ext cx="687629"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416967" y="1653235"/>
              <a:ext cx="0" cy="1503885"/>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16967" y="2106778"/>
              <a:ext cx="185088" cy="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24282" y="3152851"/>
              <a:ext cx="185088" cy="0"/>
            </a:xfrm>
            <a:prstGeom prst="line">
              <a:avLst/>
            </a:prstGeom>
            <a:ln/>
          </p:spPr>
          <p:style>
            <a:lnRef idx="2">
              <a:schemeClr val="dk1"/>
            </a:lnRef>
            <a:fillRef idx="0">
              <a:schemeClr val="dk1"/>
            </a:fillRef>
            <a:effectRef idx="1">
              <a:schemeClr val="dk1"/>
            </a:effectRef>
            <a:fontRef idx="minor">
              <a:schemeClr val="tx1"/>
            </a:fontRef>
          </p:style>
        </p:cxnSp>
      </p:grpSp>
      <p:sp>
        <p:nvSpPr>
          <p:cNvPr id="21" name="Double Bracket 20"/>
          <p:cNvSpPr/>
          <p:nvPr/>
        </p:nvSpPr>
        <p:spPr>
          <a:xfrm>
            <a:off x="5469018" y="2727008"/>
            <a:ext cx="2583354" cy="726123"/>
          </a:xfrm>
          <a:prstGeom prst="bracketPair">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effectLst/>
                <a:latin typeface="Segoe UI Light" pitchFamily="34" charset="0"/>
                <a:ea typeface="Calibri"/>
                <a:cs typeface="Arial"/>
              </a:rPr>
              <a:t>Standard organization policy</a:t>
            </a:r>
            <a:endParaRPr lang="en-US" sz="1400" dirty="0">
              <a:effectLst/>
              <a:latin typeface="Segoe UI Light" pitchFamily="34" charset="0"/>
              <a:ea typeface="Calibri"/>
              <a:cs typeface="Arial"/>
            </a:endParaRPr>
          </a:p>
          <a:p>
            <a:pPr marL="0" marR="0">
              <a:spcBef>
                <a:spcPts val="0"/>
              </a:spcBef>
              <a:spcAft>
                <a:spcPts val="0"/>
              </a:spcAft>
            </a:pPr>
            <a:r>
              <a:rPr lang="en-US" sz="1400" dirty="0" smtClean="0">
                <a:effectLst/>
                <a:latin typeface="Segoe UI Light" pitchFamily="34" charset="0"/>
                <a:ea typeface="Calibri"/>
                <a:cs typeface="Arial"/>
              </a:rPr>
              <a:t>Secrecy Policy</a:t>
            </a:r>
            <a:endParaRPr lang="en-US" sz="1400" dirty="0">
              <a:effectLst/>
              <a:latin typeface="Segoe UI Light" pitchFamily="34" charset="0"/>
              <a:ea typeface="Calibri"/>
              <a:cs typeface="Arial"/>
            </a:endParaRPr>
          </a:p>
          <a:p>
            <a:pPr marL="0" marR="0">
              <a:spcBef>
                <a:spcPts val="0"/>
              </a:spcBef>
              <a:spcAft>
                <a:spcPts val="0"/>
              </a:spcAft>
            </a:pPr>
            <a:r>
              <a:rPr lang="en-US" sz="1400" dirty="0" smtClean="0">
                <a:effectLst/>
                <a:latin typeface="Segoe UI Light" pitchFamily="34" charset="0"/>
                <a:ea typeface="Calibri"/>
                <a:cs typeface="Arial"/>
              </a:rPr>
              <a:t>Personal Information Policy</a:t>
            </a:r>
            <a:endParaRPr lang="en-US" sz="1400" dirty="0">
              <a:effectLst/>
              <a:latin typeface="Segoe UI Light" pitchFamily="34" charset="0"/>
              <a:ea typeface="Calibri"/>
              <a:cs typeface="Arial"/>
            </a:endParaRPr>
          </a:p>
        </p:txBody>
      </p:sp>
      <p:sp>
        <p:nvSpPr>
          <p:cNvPr id="22" name="Double Bracket 21"/>
          <p:cNvSpPr/>
          <p:nvPr/>
        </p:nvSpPr>
        <p:spPr>
          <a:xfrm>
            <a:off x="5469019" y="3821429"/>
            <a:ext cx="2583354" cy="919163"/>
          </a:xfrm>
          <a:prstGeom prst="bracketPair">
            <a:avLst/>
          </a:prstGeom>
          <a:ln>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a:latin typeface="Segoe UI Light" pitchFamily="34" charset="0"/>
                <a:ea typeface="Calibri"/>
                <a:cs typeface="Arial"/>
              </a:rPr>
              <a:t>Finance department policy</a:t>
            </a:r>
          </a:p>
          <a:p>
            <a:pPr algn="ctr"/>
            <a:r>
              <a:rPr lang="en-US" sz="1400" b="1" dirty="0">
                <a:latin typeface="Segoe UI Light" pitchFamily="34" charset="0"/>
                <a:ea typeface="Calibri"/>
                <a:cs typeface="Arial"/>
              </a:rPr>
              <a:t>Secrecy Policy</a:t>
            </a:r>
          </a:p>
          <a:p>
            <a:pPr algn="ctr"/>
            <a:r>
              <a:rPr lang="en-US" sz="1400" b="1" dirty="0">
                <a:latin typeface="Segoe UI Light" pitchFamily="34" charset="0"/>
                <a:ea typeface="Calibri"/>
                <a:cs typeface="Arial"/>
              </a:rPr>
              <a:t>Personal Information Policy</a:t>
            </a:r>
          </a:p>
          <a:p>
            <a:pPr algn="ctr"/>
            <a:r>
              <a:rPr lang="en-US" sz="1400" b="1" dirty="0">
                <a:latin typeface="Segoe UI Light" pitchFamily="34" charset="0"/>
                <a:ea typeface="Calibri"/>
                <a:cs typeface="Arial"/>
              </a:rPr>
              <a:t>Information wall policy</a:t>
            </a:r>
          </a:p>
        </p:txBody>
      </p:sp>
      <p:cxnSp>
        <p:nvCxnSpPr>
          <p:cNvPr id="23" name="Straight Arrow Connector 22"/>
          <p:cNvCxnSpPr>
            <a:stCxn id="2059" idx="3"/>
            <a:endCxn id="21" idx="1"/>
          </p:cNvCxnSpPr>
          <p:nvPr/>
        </p:nvCxnSpPr>
        <p:spPr>
          <a:xfrm>
            <a:off x="4692316" y="2848849"/>
            <a:ext cx="776702" cy="241221"/>
          </a:xfrm>
          <a:prstGeom prst="straightConnector1">
            <a:avLst/>
          </a:prstGeom>
          <a:ln>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49" idx="3"/>
            <a:endCxn id="21" idx="1"/>
          </p:cNvCxnSpPr>
          <p:nvPr/>
        </p:nvCxnSpPr>
        <p:spPr>
          <a:xfrm flipV="1">
            <a:off x="4692315" y="3090070"/>
            <a:ext cx="776703" cy="950026"/>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59" idx="3"/>
            <a:endCxn id="22" idx="1"/>
          </p:cNvCxnSpPr>
          <p:nvPr/>
        </p:nvCxnSpPr>
        <p:spPr>
          <a:xfrm>
            <a:off x="4692316" y="2848849"/>
            <a:ext cx="776703" cy="1432162"/>
          </a:xfrm>
          <a:prstGeom prst="straightConnector1">
            <a:avLst/>
          </a:prstGeom>
          <a:ln>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49" idx="3"/>
            <a:endCxn id="22" idx="1"/>
          </p:cNvCxnSpPr>
          <p:nvPr/>
        </p:nvCxnSpPr>
        <p:spPr>
          <a:xfrm>
            <a:off x="4692315" y="4040096"/>
            <a:ext cx="776704" cy="240915"/>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51" idx="3"/>
            <a:endCxn id="22" idx="1"/>
          </p:cNvCxnSpPr>
          <p:nvPr/>
        </p:nvCxnSpPr>
        <p:spPr>
          <a:xfrm flipV="1">
            <a:off x="4692315" y="4281011"/>
            <a:ext cx="776704" cy="117660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8" name="Text Box 75"/>
          <p:cNvSpPr txBox="1">
            <a:spLocks noChangeArrowheads="1"/>
          </p:cNvSpPr>
          <p:nvPr/>
        </p:nvSpPr>
        <p:spPr bwMode="auto">
          <a:xfrm>
            <a:off x="3429359" y="1048987"/>
            <a:ext cx="1766533" cy="336550"/>
          </a:xfrm>
          <a:prstGeom prst="rect">
            <a:avLst/>
          </a:prstGeom>
          <a:noFill/>
          <a:ln w="9525">
            <a:noFill/>
            <a:miter lim="800000"/>
            <a:headEnd/>
            <a:tailEnd/>
          </a:ln>
          <a:effectLst/>
        </p:spPr>
        <p:txBody>
          <a:bodyPr wrap="none">
            <a:noAutofit/>
          </a:bodyPr>
          <a:lstStyle/>
          <a:p>
            <a:pPr marL="0" marR="0" algn="ctr">
              <a:spcBef>
                <a:spcPts val="0"/>
              </a:spcBef>
              <a:spcAft>
                <a:spcPts val="0"/>
              </a:spcAft>
            </a:pPr>
            <a:r>
              <a:rPr lang="en-US" b="1" kern="1200" dirty="0" smtClean="0">
                <a:solidFill>
                  <a:srgbClr val="FFFFFF"/>
                </a:solidFill>
                <a:latin typeface="+mj-lt"/>
                <a:ea typeface="Times New Roman"/>
                <a:cs typeface="Arial"/>
              </a:rPr>
              <a:t>Active directory</a:t>
            </a:r>
            <a:endParaRPr lang="en-US" sz="2800" dirty="0">
              <a:solidFill>
                <a:srgbClr val="FFFFFF"/>
              </a:solidFill>
              <a:latin typeface="+mj-lt"/>
              <a:ea typeface="Times New Roman"/>
            </a:endParaRPr>
          </a:p>
        </p:txBody>
      </p:sp>
      <p:cxnSp>
        <p:nvCxnSpPr>
          <p:cNvPr id="29" name="Straight Arrow Connector 28"/>
          <p:cNvCxnSpPr>
            <a:stCxn id="21" idx="3"/>
            <a:endCxn id="16" idx="1"/>
          </p:cNvCxnSpPr>
          <p:nvPr/>
        </p:nvCxnSpPr>
        <p:spPr>
          <a:xfrm>
            <a:off x="8052372" y="3090070"/>
            <a:ext cx="1902824" cy="132465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3"/>
            <a:endCxn id="15" idx="1"/>
          </p:cNvCxnSpPr>
          <p:nvPr/>
        </p:nvCxnSpPr>
        <p:spPr>
          <a:xfrm>
            <a:off x="8052373" y="4281011"/>
            <a:ext cx="1889745" cy="61332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048" name="Rectangle 36"/>
          <p:cNvSpPr>
            <a:spLocks noChangeArrowheads="1"/>
          </p:cNvSpPr>
          <p:nvPr/>
        </p:nvSpPr>
        <p:spPr bwMode="auto">
          <a:xfrm>
            <a:off x="0" y="412691"/>
            <a:ext cx="461584" cy="5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28528"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Text Box 75"/>
          <p:cNvSpPr txBox="1">
            <a:spLocks noChangeArrowheads="1"/>
          </p:cNvSpPr>
          <p:nvPr/>
        </p:nvSpPr>
        <p:spPr bwMode="auto">
          <a:xfrm>
            <a:off x="9481254" y="2502560"/>
            <a:ext cx="1106305" cy="337185"/>
          </a:xfrm>
          <a:prstGeom prst="rect">
            <a:avLst/>
          </a:prstGeom>
          <a:noFill/>
          <a:ln w="9525">
            <a:noFill/>
            <a:miter lim="800000"/>
            <a:headEnd/>
            <a:tailEnd/>
          </a:ln>
          <a:effectLst/>
        </p:spPr>
        <p:txBody>
          <a:bodyPr wrap="none">
            <a:noAutofit/>
          </a:bodyPr>
          <a:lstStyle/>
          <a:p>
            <a:pPr marL="0" marR="0">
              <a:spcBef>
                <a:spcPts val="0"/>
              </a:spcBef>
              <a:spcAft>
                <a:spcPts val="0"/>
              </a:spcAft>
            </a:pPr>
            <a:r>
              <a:rPr lang="en-US" sz="1200" b="1" kern="1200" dirty="0" smtClean="0">
                <a:solidFill>
                  <a:srgbClr val="000000"/>
                </a:solidFill>
                <a:latin typeface="+mj-lt"/>
                <a:ea typeface="Times New Roman"/>
                <a:cs typeface="Arial"/>
              </a:rPr>
              <a:t>Corporat</a:t>
            </a:r>
            <a:r>
              <a:rPr lang="en-US" sz="1200" b="1" dirty="0" smtClean="0">
                <a:solidFill>
                  <a:srgbClr val="000000"/>
                </a:solidFill>
                <a:latin typeface="+mj-lt"/>
                <a:ea typeface="Times New Roman"/>
                <a:cs typeface="Arial"/>
              </a:rPr>
              <a:t>e file servers</a:t>
            </a:r>
            <a:endParaRPr lang="en-US" b="1" dirty="0">
              <a:latin typeface="+mj-lt"/>
              <a:ea typeface="Times New Roman"/>
            </a:endParaRPr>
          </a:p>
        </p:txBody>
      </p:sp>
      <p:sp>
        <p:nvSpPr>
          <p:cNvPr id="2059" name="TextBox 2058"/>
          <p:cNvSpPr txBox="1"/>
          <p:nvPr/>
        </p:nvSpPr>
        <p:spPr>
          <a:xfrm>
            <a:off x="507867" y="2371795"/>
            <a:ext cx="4184449" cy="954107"/>
          </a:xfrm>
          <a:prstGeom prst="rect">
            <a:avLst/>
          </a:prstGeom>
          <a:solidFill>
            <a:srgbClr val="00B0F0"/>
          </a:solidFill>
        </p:spPr>
        <p:txBody>
          <a:bodyPr wrap="square" rtlCol="0">
            <a:spAutoFit/>
          </a:bodyPr>
          <a:lstStyle/>
          <a:p>
            <a:pPr lvl="0" algn="ctr"/>
            <a:r>
              <a:rPr lang="en-US" sz="1400" b="1" dirty="0" smtClean="0"/>
              <a:t>High Impact policy</a:t>
            </a:r>
          </a:p>
          <a:p>
            <a:r>
              <a:rPr lang="en-US" sz="1400" b="1" dirty="0"/>
              <a:t>Applies </a:t>
            </a:r>
            <a:r>
              <a:rPr lang="en-US" sz="1400" b="1" dirty="0" smtClean="0"/>
              <a:t>To</a:t>
            </a:r>
            <a:r>
              <a:rPr lang="en-US" sz="1400" dirty="0" smtClean="0"/>
              <a:t>:  </a:t>
            </a:r>
            <a:r>
              <a:rPr lang="en-US" sz="1400" dirty="0" err="1" smtClean="0"/>
              <a:t>Resource.Impact</a:t>
            </a:r>
            <a:r>
              <a:rPr lang="en-US" sz="1400" dirty="0" smtClean="0"/>
              <a:t> == High</a:t>
            </a:r>
          </a:p>
          <a:p>
            <a:pPr lvl="0"/>
            <a:r>
              <a:rPr lang="en-US" sz="1200" b="1" dirty="0" smtClean="0"/>
              <a:t>Access </a:t>
            </a:r>
            <a:r>
              <a:rPr lang="en-US" sz="1400" b="1" dirty="0"/>
              <a:t>conditions</a:t>
            </a:r>
            <a:r>
              <a:rPr lang="en-US" sz="1200" b="1" dirty="0"/>
              <a:t>: </a:t>
            </a:r>
          </a:p>
          <a:p>
            <a:pPr lvl="0"/>
            <a:r>
              <a:rPr lang="en-US" sz="1400" dirty="0" err="1" smtClean="0"/>
              <a:t>User.Clearance</a:t>
            </a:r>
            <a:r>
              <a:rPr lang="en-US" sz="1400" dirty="0" smtClean="0"/>
              <a:t> = High AND </a:t>
            </a:r>
            <a:r>
              <a:rPr lang="en-US" sz="1400" dirty="0" err="1" smtClean="0"/>
              <a:t>Device.IsManaged</a:t>
            </a:r>
            <a:r>
              <a:rPr lang="en-US" sz="1400" dirty="0" smtClean="0"/>
              <a:t> = True</a:t>
            </a:r>
            <a:endParaRPr lang="en-US" sz="200" dirty="0">
              <a:latin typeface="Segoe UI"/>
              <a:ea typeface="Calibri"/>
              <a:cs typeface="Arial"/>
            </a:endParaRPr>
          </a:p>
        </p:txBody>
      </p:sp>
      <p:sp>
        <p:nvSpPr>
          <p:cNvPr id="49" name="TextBox 48"/>
          <p:cNvSpPr txBox="1"/>
          <p:nvPr/>
        </p:nvSpPr>
        <p:spPr>
          <a:xfrm>
            <a:off x="514184" y="3539959"/>
            <a:ext cx="4178131" cy="1000274"/>
          </a:xfrm>
          <a:prstGeom prst="rect">
            <a:avLst/>
          </a:prstGeom>
          <a:solidFill>
            <a:schemeClr val="accent1"/>
          </a:solidFill>
        </p:spPr>
        <p:txBody>
          <a:bodyPr wrap="square" rtlCol="0">
            <a:spAutoFit/>
          </a:bodyPr>
          <a:lstStyle/>
          <a:p>
            <a:pPr lvl="0" algn="ctr"/>
            <a:r>
              <a:rPr lang="en-US" sz="1600" b="1" dirty="0"/>
              <a:t>Personal </a:t>
            </a:r>
            <a:r>
              <a:rPr lang="en-US" sz="1600" b="1" dirty="0" smtClean="0"/>
              <a:t>Information</a:t>
            </a:r>
          </a:p>
          <a:p>
            <a:pPr lvl="0"/>
            <a:r>
              <a:rPr lang="en-US" sz="1400" b="1" dirty="0" smtClean="0"/>
              <a:t>Applies To</a:t>
            </a:r>
            <a:r>
              <a:rPr lang="en-US" sz="1400" dirty="0" smtClean="0"/>
              <a:t>:  </a:t>
            </a:r>
            <a:r>
              <a:rPr lang="en-US" sz="1400" dirty="0" err="1" smtClean="0"/>
              <a:t>Resource.PII</a:t>
            </a:r>
            <a:r>
              <a:rPr lang="en-US" sz="1400" dirty="0" smtClean="0"/>
              <a:t> == True</a:t>
            </a:r>
          </a:p>
          <a:p>
            <a:pPr lvl="0"/>
            <a:r>
              <a:rPr lang="en-US" sz="1400" b="1" dirty="0" smtClean="0"/>
              <a:t>Access conditions</a:t>
            </a:r>
            <a:r>
              <a:rPr lang="en-US" sz="1400" dirty="0"/>
              <a:t>:</a:t>
            </a:r>
          </a:p>
          <a:p>
            <a:pPr lvl="0"/>
            <a:r>
              <a:rPr lang="en-US" sz="1400" dirty="0" smtClean="0"/>
              <a:t>  Allow  </a:t>
            </a:r>
            <a:r>
              <a:rPr lang="en-US" sz="1400" dirty="0" err="1" smtClean="0"/>
              <a:t>MemberOf</a:t>
            </a:r>
            <a:r>
              <a:rPr lang="en-US" sz="1400" dirty="0" smtClean="0"/>
              <a:t>( </a:t>
            </a:r>
            <a:r>
              <a:rPr lang="en-US" sz="1400" dirty="0" err="1" smtClean="0"/>
              <a:t>PIIAdministrators</a:t>
            </a:r>
            <a:r>
              <a:rPr lang="en-US" sz="1400" dirty="0" smtClean="0"/>
              <a:t> ) </a:t>
            </a:r>
          </a:p>
          <a:p>
            <a:endParaRPr lang="en-US" sz="100" dirty="0">
              <a:latin typeface="Segoe UI"/>
              <a:ea typeface="Calibri"/>
              <a:cs typeface="Arial"/>
            </a:endParaRPr>
          </a:p>
        </p:txBody>
      </p:sp>
      <p:sp>
        <p:nvSpPr>
          <p:cNvPr id="51" name="TextBox 50"/>
          <p:cNvSpPr txBox="1"/>
          <p:nvPr/>
        </p:nvSpPr>
        <p:spPr>
          <a:xfrm>
            <a:off x="541195" y="4957479"/>
            <a:ext cx="4151120" cy="1000274"/>
          </a:xfrm>
          <a:prstGeom prst="rect">
            <a:avLst/>
          </a:prstGeom>
          <a:solidFill>
            <a:schemeClr val="accent2"/>
          </a:solidFill>
        </p:spPr>
        <p:txBody>
          <a:bodyPr wrap="square" rtlCol="0">
            <a:spAutoFit/>
          </a:bodyPr>
          <a:lstStyle/>
          <a:p>
            <a:pPr lvl="0" algn="ctr"/>
            <a:r>
              <a:rPr lang="en-US" sz="1600" b="1" dirty="0" smtClean="0"/>
              <a:t>“</a:t>
            </a:r>
            <a:r>
              <a:rPr lang="en-US" sz="1600" b="1" dirty="0"/>
              <a:t>Information wall” policy</a:t>
            </a:r>
          </a:p>
          <a:p>
            <a:pPr lvl="0"/>
            <a:r>
              <a:rPr lang="en-US" sz="1400" b="1" dirty="0" smtClean="0"/>
              <a:t>Applies To:</a:t>
            </a:r>
            <a:r>
              <a:rPr lang="en-US" sz="1400" dirty="0" smtClean="0"/>
              <a:t>  Exists </a:t>
            </a:r>
            <a:r>
              <a:rPr lang="en-US" sz="1400" dirty="0" err="1" smtClean="0"/>
              <a:t>Resource.Department</a:t>
            </a:r>
            <a:endParaRPr lang="en-US" sz="1400" dirty="0" smtClean="0"/>
          </a:p>
          <a:p>
            <a:pPr lvl="0"/>
            <a:r>
              <a:rPr lang="en-US" sz="1400" b="1" dirty="0" smtClean="0"/>
              <a:t>Access </a:t>
            </a:r>
            <a:r>
              <a:rPr lang="en-US" sz="1400" b="1" dirty="0"/>
              <a:t>conditions: </a:t>
            </a:r>
          </a:p>
          <a:p>
            <a:pPr lvl="0"/>
            <a:r>
              <a:rPr lang="en-US" sz="1400" dirty="0" smtClean="0"/>
              <a:t> </a:t>
            </a:r>
            <a:r>
              <a:rPr lang="en-US" sz="1400" dirty="0" err="1" smtClean="0"/>
              <a:t>User.Department</a:t>
            </a:r>
            <a:r>
              <a:rPr lang="en-US" sz="1400" dirty="0" smtClean="0"/>
              <a:t> </a:t>
            </a:r>
            <a:r>
              <a:rPr lang="en-US" sz="1400" dirty="0" err="1" smtClean="0"/>
              <a:t>any_of</a:t>
            </a:r>
            <a:r>
              <a:rPr lang="en-US" sz="1400" dirty="0" smtClean="0"/>
              <a:t>  </a:t>
            </a:r>
            <a:r>
              <a:rPr lang="en-US" sz="1400" dirty="0" err="1" smtClean="0"/>
              <a:t>Resource.Department</a:t>
            </a:r>
            <a:endParaRPr lang="en-US" sz="1400" dirty="0" smtClean="0"/>
          </a:p>
          <a:p>
            <a:endParaRPr lang="en-US" sz="100" dirty="0">
              <a:latin typeface="Segoe UI"/>
              <a:ea typeface="Calibri"/>
              <a:cs typeface="Arial"/>
            </a:endParaRPr>
          </a:p>
        </p:txBody>
      </p:sp>
      <p:grpSp>
        <p:nvGrpSpPr>
          <p:cNvPr id="6" name="Group 5"/>
          <p:cNvGrpSpPr/>
          <p:nvPr/>
        </p:nvGrpSpPr>
        <p:grpSpPr>
          <a:xfrm>
            <a:off x="5959393" y="1717526"/>
            <a:ext cx="1387058" cy="531444"/>
            <a:chOff x="5959393" y="1808262"/>
            <a:chExt cx="1387058" cy="531444"/>
          </a:xfrm>
        </p:grpSpPr>
        <p:sp>
          <p:nvSpPr>
            <p:cNvPr id="80" name="Oval 79"/>
            <p:cNvSpPr/>
            <p:nvPr/>
          </p:nvSpPr>
          <p:spPr>
            <a:xfrm>
              <a:off x="6491230" y="1808262"/>
              <a:ext cx="323384" cy="212813"/>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endParaRPr lang="en-US" sz="1600" b="1" dirty="0"/>
            </a:p>
          </p:txBody>
        </p:sp>
        <p:sp>
          <p:nvSpPr>
            <p:cNvPr id="42" name="Text Box 75"/>
            <p:cNvSpPr txBox="1">
              <a:spLocks noChangeArrowheads="1"/>
            </p:cNvSpPr>
            <p:nvPr/>
          </p:nvSpPr>
          <p:spPr bwMode="auto">
            <a:xfrm>
              <a:off x="5959393" y="2003156"/>
              <a:ext cx="1387058" cy="336550"/>
            </a:xfrm>
            <a:prstGeom prst="rect">
              <a:avLst/>
            </a:prstGeom>
            <a:noFill/>
            <a:ln w="9525">
              <a:noFill/>
              <a:miter lim="800000"/>
              <a:headEnd/>
              <a:tailEnd/>
            </a:ln>
            <a:effectLst/>
          </p:spPr>
          <p:txBody>
            <a:bodyPr wrap="none">
              <a:noAutofit/>
            </a:bodyPr>
            <a:lstStyle/>
            <a:p>
              <a:pPr marL="0" marR="0" algn="ctr">
                <a:spcBef>
                  <a:spcPts val="0"/>
                </a:spcBef>
                <a:spcAft>
                  <a:spcPts val="0"/>
                </a:spcAft>
              </a:pPr>
              <a:r>
                <a:rPr lang="en-US" sz="1600" kern="1200" dirty="0" smtClean="0">
                  <a:ea typeface="Times New Roman"/>
                  <a:cs typeface="Arial"/>
                </a:rPr>
                <a:t>Define Central Access Policies (CAPs)</a:t>
              </a:r>
              <a:endParaRPr lang="en-US" sz="2400" dirty="0">
                <a:ea typeface="Times New Roman"/>
              </a:endParaRPr>
            </a:p>
          </p:txBody>
        </p:sp>
      </p:grpSp>
      <p:grpSp>
        <p:nvGrpSpPr>
          <p:cNvPr id="8" name="Group 7"/>
          <p:cNvGrpSpPr/>
          <p:nvPr/>
        </p:nvGrpSpPr>
        <p:grpSpPr>
          <a:xfrm>
            <a:off x="1733488" y="1717526"/>
            <a:ext cx="1766533" cy="499138"/>
            <a:chOff x="1519684" y="1810992"/>
            <a:chExt cx="1766533" cy="499138"/>
          </a:xfrm>
        </p:grpSpPr>
        <p:sp>
          <p:nvSpPr>
            <p:cNvPr id="61" name="Text Box 75"/>
            <p:cNvSpPr txBox="1">
              <a:spLocks noChangeArrowheads="1"/>
            </p:cNvSpPr>
            <p:nvPr/>
          </p:nvSpPr>
          <p:spPr bwMode="auto">
            <a:xfrm>
              <a:off x="1519684" y="1973580"/>
              <a:ext cx="1766533" cy="336550"/>
            </a:xfrm>
            <a:prstGeom prst="rect">
              <a:avLst/>
            </a:prstGeom>
            <a:noFill/>
            <a:ln w="9525">
              <a:noFill/>
              <a:miter lim="800000"/>
              <a:headEnd/>
              <a:tailEnd/>
            </a:ln>
            <a:effectLst/>
          </p:spPr>
          <p:txBody>
            <a:bodyPr wrap="none">
              <a:noAutofit/>
            </a:bodyPr>
            <a:lstStyle/>
            <a:p>
              <a:pPr marL="0" marR="0" algn="ctr">
                <a:spcBef>
                  <a:spcPts val="0"/>
                </a:spcBef>
                <a:spcAft>
                  <a:spcPts val="0"/>
                </a:spcAft>
              </a:pPr>
              <a:r>
                <a:rPr lang="en-US" sz="1600" dirty="0">
                  <a:ea typeface="Times New Roman"/>
                  <a:cs typeface="Calibri" pitchFamily="34" charset="0"/>
                </a:rPr>
                <a:t>Define</a:t>
              </a:r>
              <a:r>
                <a:rPr lang="en-US" sz="1200" kern="1200" dirty="0" smtClean="0">
                  <a:solidFill>
                    <a:srgbClr val="C00000"/>
                  </a:solidFill>
                  <a:effectLst>
                    <a:outerShdw blurRad="38100" dist="38100" dir="2700000" algn="tl">
                      <a:srgbClr val="C0C0C0"/>
                    </a:outerShdw>
                  </a:effectLst>
                  <a:ea typeface="Times New Roman"/>
                  <a:cs typeface="Calibri" pitchFamily="34" charset="0"/>
                </a:rPr>
                <a:t> </a:t>
              </a:r>
              <a:r>
                <a:rPr lang="en-US" sz="1600" dirty="0" smtClean="0">
                  <a:ea typeface="Times New Roman"/>
                  <a:cs typeface="Calibri" pitchFamily="34" charset="0"/>
                </a:rPr>
                <a:t>Central Access Rules (CARs)</a:t>
              </a:r>
              <a:endParaRPr lang="en-US" dirty="0">
                <a:solidFill>
                  <a:srgbClr val="C00000"/>
                </a:solidFill>
                <a:effectLst/>
                <a:ea typeface="Times New Roman"/>
                <a:cs typeface="Calibri" pitchFamily="34" charset="0"/>
              </a:endParaRPr>
            </a:p>
          </p:txBody>
        </p:sp>
        <p:sp>
          <p:nvSpPr>
            <p:cNvPr id="55" name="Oval 54"/>
            <p:cNvSpPr/>
            <p:nvPr/>
          </p:nvSpPr>
          <p:spPr>
            <a:xfrm>
              <a:off x="2241258" y="1810992"/>
              <a:ext cx="323384" cy="212813"/>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600" b="1" dirty="0"/>
            </a:p>
          </p:txBody>
        </p:sp>
      </p:grpSp>
      <p:grpSp>
        <p:nvGrpSpPr>
          <p:cNvPr id="9" name="Group 8"/>
          <p:cNvGrpSpPr/>
          <p:nvPr/>
        </p:nvGrpSpPr>
        <p:grpSpPr>
          <a:xfrm>
            <a:off x="9418890" y="1717526"/>
            <a:ext cx="2090299" cy="564800"/>
            <a:chOff x="9418890" y="1763246"/>
            <a:chExt cx="2090299" cy="564800"/>
          </a:xfrm>
        </p:grpSpPr>
        <p:sp>
          <p:nvSpPr>
            <p:cNvPr id="48" name="Text Box 75"/>
            <p:cNvSpPr txBox="1">
              <a:spLocks noChangeArrowheads="1"/>
            </p:cNvSpPr>
            <p:nvPr/>
          </p:nvSpPr>
          <p:spPr bwMode="auto">
            <a:xfrm>
              <a:off x="9418890" y="1991496"/>
              <a:ext cx="2090299" cy="336550"/>
            </a:xfrm>
            <a:prstGeom prst="rect">
              <a:avLst/>
            </a:prstGeom>
            <a:noFill/>
            <a:ln w="9525">
              <a:noFill/>
              <a:miter lim="800000"/>
              <a:headEnd/>
              <a:tailEnd/>
            </a:ln>
            <a:effectLst/>
          </p:spPr>
          <p:txBody>
            <a:bodyPr wrap="none">
              <a:noAutofit/>
            </a:bodyPr>
            <a:lstStyle/>
            <a:p>
              <a:pPr marL="0" marR="0" algn="ctr">
                <a:spcBef>
                  <a:spcPts val="0"/>
                </a:spcBef>
                <a:spcAft>
                  <a:spcPts val="0"/>
                </a:spcAft>
              </a:pPr>
              <a:r>
                <a:rPr lang="en-US" sz="1600" kern="1200" dirty="0" smtClean="0">
                  <a:ea typeface="Times New Roman"/>
                  <a:cs typeface="Arial"/>
                </a:rPr>
                <a:t>Apply CAPs on </a:t>
              </a:r>
              <a:r>
                <a:rPr lang="en-US" sz="1600" dirty="0" smtClean="0">
                  <a:ea typeface="Times New Roman"/>
                  <a:cs typeface="Arial"/>
                </a:rPr>
                <a:t>File Servers</a:t>
              </a:r>
              <a:endParaRPr lang="en-US" sz="2400" dirty="0">
                <a:ea typeface="Times New Roman"/>
              </a:endParaRPr>
            </a:p>
          </p:txBody>
        </p:sp>
        <p:sp>
          <p:nvSpPr>
            <p:cNvPr id="56" name="Oval 55"/>
            <p:cNvSpPr/>
            <p:nvPr/>
          </p:nvSpPr>
          <p:spPr>
            <a:xfrm>
              <a:off x="10302347" y="1763246"/>
              <a:ext cx="323384" cy="212813"/>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600" b="1" dirty="0"/>
            </a:p>
          </p:txBody>
        </p:sp>
      </p:grpSp>
      <p:grpSp>
        <p:nvGrpSpPr>
          <p:cNvPr id="39" name="Group 38"/>
          <p:cNvGrpSpPr/>
          <p:nvPr/>
        </p:nvGrpSpPr>
        <p:grpSpPr>
          <a:xfrm>
            <a:off x="9924041" y="2954140"/>
            <a:ext cx="855479" cy="955460"/>
            <a:chOff x="4913357" y="979115"/>
            <a:chExt cx="1541681" cy="1667085"/>
          </a:xfrm>
        </p:grpSpPr>
        <p:pic>
          <p:nvPicPr>
            <p:cNvPr id="40" name="Picture 3" descr="C:\Users\mattstee\AppData\Local\Microsoft\Windows\Temporary Internet Files\Content.IE5\UJMELIH0\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57" y="979115"/>
              <a:ext cx="1157630" cy="11411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mattstee\AppData\Local\Microsoft\Windows\Temporary Internet Files\Content.IE5\UJMELIH0\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784" y="1213180"/>
              <a:ext cx="1157630" cy="114119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mattstee\AppData\Local\Microsoft\Windows\Temporary Internet Files\Content.IE5\UJMELIH0\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408" y="1505002"/>
              <a:ext cx="1157630" cy="1141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33546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 </a:t>
            </a:r>
            <a:r>
              <a:rPr lang="en-US" dirty="0"/>
              <a:t>r</a:t>
            </a:r>
            <a:r>
              <a:rPr lang="en-US" dirty="0" smtClean="0"/>
              <a:t>isk </a:t>
            </a:r>
            <a:r>
              <a:rPr lang="en-US" dirty="0"/>
              <a:t>a</a:t>
            </a:r>
            <a:r>
              <a:rPr lang="en-US" dirty="0" smtClean="0"/>
              <a:t>version</a:t>
            </a:r>
            <a:endParaRPr lang="en-US" dirty="0"/>
          </a:p>
        </p:txBody>
      </p:sp>
      <p:sp>
        <p:nvSpPr>
          <p:cNvPr id="3" name="Content Placeholder 2"/>
          <p:cNvSpPr>
            <a:spLocks noGrp="1"/>
          </p:cNvSpPr>
          <p:nvPr>
            <p:ph idx="1"/>
          </p:nvPr>
        </p:nvSpPr>
        <p:spPr>
          <a:xfrm>
            <a:off x="519112" y="1447800"/>
            <a:ext cx="11149013" cy="1526572"/>
          </a:xfrm>
        </p:spPr>
        <p:txBody>
          <a:bodyPr/>
          <a:lstStyle/>
          <a:p>
            <a:r>
              <a:rPr lang="en-US" dirty="0" smtClean="0"/>
              <a:t>Centrally managed policy – across many servers?</a:t>
            </a:r>
          </a:p>
          <a:p>
            <a:r>
              <a:rPr lang="en-US" dirty="0" smtClean="0"/>
              <a:t>What if there’s a mistake in the policy?</a:t>
            </a:r>
          </a:p>
          <a:p>
            <a:r>
              <a:rPr lang="en-US" dirty="0" smtClean="0"/>
              <a:t>How can we be sure?</a:t>
            </a:r>
            <a:endParaRPr lang="en-US" dirty="0"/>
          </a:p>
        </p:txBody>
      </p:sp>
    </p:spTree>
    <p:extLst>
      <p:ext uri="{BB962C8B-B14F-4D97-AF65-F5344CB8AC3E}">
        <p14:creationId xmlns:p14="http://schemas.microsoft.com/office/powerpoint/2010/main" val="15584465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44366"/>
            <a:ext cx="11149013" cy="609398"/>
          </a:xfrm>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100947"/>
            <a:ext cx="11149012" cy="5189113"/>
          </a:xfrm>
        </p:spPr>
        <p:txBody>
          <a:bodyPr/>
          <a:lstStyle/>
          <a:p>
            <a:r>
              <a:rPr lang="en-US" dirty="0" smtClean="0"/>
              <a:t>Introduction to Dynamic access control and audit policies</a:t>
            </a:r>
          </a:p>
          <a:p>
            <a:r>
              <a:rPr lang="en-US" dirty="0" smtClean="0"/>
              <a:t>Opportunities for developers</a:t>
            </a:r>
          </a:p>
          <a:p>
            <a:r>
              <a:rPr lang="en-US" dirty="0" smtClean="0"/>
              <a:t>Partner demos</a:t>
            </a:r>
          </a:p>
          <a:p>
            <a:r>
              <a:rPr lang="en-US" dirty="0" smtClean="0"/>
              <a:t>Deep dive: Extracting data classification information from File Access events</a:t>
            </a:r>
          </a:p>
          <a:p>
            <a:pPr marL="0" indent="0">
              <a:buNone/>
            </a:pPr>
            <a:endParaRPr lang="en-US" dirty="0"/>
          </a:p>
          <a:p>
            <a:pPr marL="0" indent="0">
              <a:spcBef>
                <a:spcPct val="0"/>
              </a:spcBef>
              <a:buNone/>
            </a:pP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Key takeaways</a:t>
            </a: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a:p>
            <a:r>
              <a:rPr lang="en-US" dirty="0"/>
              <a:t>Understand the enhancements made in security auditing</a:t>
            </a:r>
          </a:p>
          <a:p>
            <a:r>
              <a:rPr lang="en-US" dirty="0"/>
              <a:t>Understand opportunities to participate in the end-to-end customer </a:t>
            </a:r>
            <a:r>
              <a:rPr lang="en-US" dirty="0" smtClean="0"/>
              <a:t>story</a:t>
            </a:r>
            <a:endParaRPr lang="en-US" dirty="0"/>
          </a:p>
        </p:txBody>
      </p:sp>
    </p:spTree>
    <p:extLst>
      <p:ext uri="{BB962C8B-B14F-4D97-AF65-F5344CB8AC3E}">
        <p14:creationId xmlns:p14="http://schemas.microsoft.com/office/powerpoint/2010/main" val="2367398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p</a:t>
            </a:r>
            <a:r>
              <a:rPr lang="en-US" dirty="0" smtClean="0"/>
              <a:t>olicy staging</a:t>
            </a:r>
            <a:endParaRPr lang="en-US" dirty="0"/>
          </a:p>
        </p:txBody>
      </p:sp>
      <p:sp>
        <p:nvSpPr>
          <p:cNvPr id="3" name="Content Placeholder 2"/>
          <p:cNvSpPr>
            <a:spLocks noGrp="1"/>
          </p:cNvSpPr>
          <p:nvPr>
            <p:ph idx="4294967295"/>
          </p:nvPr>
        </p:nvSpPr>
        <p:spPr>
          <a:xfrm>
            <a:off x="614135" y="1300477"/>
            <a:ext cx="10910458" cy="2092858"/>
          </a:xfrm>
          <a:prstGeom prst="rect">
            <a:avLst/>
          </a:prstGeom>
        </p:spPr>
        <p:txBody>
          <a:bodyPr lIns="121899" tIns="60949" rIns="121899" bIns="60949"/>
          <a:lstStyle/>
          <a:p>
            <a:r>
              <a:rPr lang="en-US" dirty="0" smtClean="0"/>
              <a:t>Test proposed changes </a:t>
            </a:r>
            <a:r>
              <a:rPr lang="en-US" b="1" dirty="0" smtClean="0">
                <a:latin typeface="+mj-lt"/>
              </a:rPr>
              <a:t>on real data </a:t>
            </a:r>
            <a:r>
              <a:rPr lang="en-US" dirty="0" smtClean="0"/>
              <a:t>to central </a:t>
            </a:r>
            <a:r>
              <a:rPr lang="en-US" dirty="0"/>
              <a:t>a</a:t>
            </a:r>
            <a:r>
              <a:rPr lang="en-US" dirty="0" smtClean="0"/>
              <a:t>ccess Policies without enforcing it</a:t>
            </a:r>
          </a:p>
          <a:p>
            <a:r>
              <a:rPr lang="en-US" dirty="0" smtClean="0"/>
              <a:t>Each </a:t>
            </a:r>
            <a:r>
              <a:rPr lang="en-US" dirty="0"/>
              <a:t>c</a:t>
            </a:r>
            <a:r>
              <a:rPr lang="en-US" dirty="0" smtClean="0"/>
              <a:t>entral </a:t>
            </a:r>
            <a:r>
              <a:rPr lang="en-US" dirty="0"/>
              <a:t>a</a:t>
            </a:r>
            <a:r>
              <a:rPr lang="en-US" dirty="0" smtClean="0"/>
              <a:t>ccess rule can have a </a:t>
            </a:r>
            <a:r>
              <a:rPr lang="en-US" b="1" dirty="0" smtClean="0">
                <a:latin typeface="+mj-lt"/>
              </a:rPr>
              <a:t>proposed policy</a:t>
            </a:r>
          </a:p>
          <a:p>
            <a:r>
              <a:rPr lang="en-US" dirty="0"/>
              <a:t>New audit event </a:t>
            </a:r>
            <a:r>
              <a:rPr lang="en-US" dirty="0" smtClean="0"/>
              <a:t>and sub-category introduced </a:t>
            </a:r>
            <a:r>
              <a:rPr lang="en-US" dirty="0"/>
              <a:t>for </a:t>
            </a:r>
            <a:r>
              <a:rPr lang="en-US" dirty="0" smtClean="0"/>
              <a:t>staging</a:t>
            </a:r>
            <a:endParaRPr lang="en-US" dirty="0"/>
          </a:p>
        </p:txBody>
      </p:sp>
    </p:spTree>
    <p:extLst>
      <p:ext uri="{BB962C8B-B14F-4D97-AF65-F5344CB8AC3E}">
        <p14:creationId xmlns:p14="http://schemas.microsoft.com/office/powerpoint/2010/main" val="41318181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policy</a:t>
            </a:r>
            <a:endParaRPr lang="en-US" dirty="0"/>
          </a:p>
        </p:txBody>
      </p:sp>
      <p:sp>
        <p:nvSpPr>
          <p:cNvPr id="4" name="Content Placeholder 3"/>
          <p:cNvSpPr>
            <a:spLocks noGrp="1"/>
          </p:cNvSpPr>
          <p:nvPr>
            <p:ph idx="4294967295"/>
          </p:nvPr>
        </p:nvSpPr>
        <p:spPr>
          <a:xfrm>
            <a:off x="614135" y="1804989"/>
            <a:ext cx="9570002" cy="4138612"/>
          </a:xfrm>
          <a:prstGeom prst="rect">
            <a:avLst/>
          </a:prstGeom>
        </p:spPr>
        <p:txBody>
          <a:bodyPr lIns="121899" tIns="60949" rIns="121899" bIns="60949"/>
          <a:lstStyle/>
          <a:p>
            <a:endParaRPr lang="en-US" dirty="0"/>
          </a:p>
        </p:txBody>
      </p:sp>
      <p:sp>
        <p:nvSpPr>
          <p:cNvPr id="5" name="Rectangle 4"/>
          <p:cNvSpPr/>
          <p:nvPr/>
        </p:nvSpPr>
        <p:spPr>
          <a:xfrm>
            <a:off x="292024" y="1765299"/>
            <a:ext cx="11604777" cy="41529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2100" dirty="0">
                <a:latin typeface="+mj-lt"/>
              </a:rPr>
              <a:t>Central Access Policy (CAP)</a:t>
            </a:r>
          </a:p>
          <a:p>
            <a:pPr algn="ctr"/>
            <a:r>
              <a:rPr lang="en-US" dirty="0">
                <a:latin typeface="+mj-lt"/>
              </a:rPr>
              <a:t>Name: Enterprise Policy</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6" name="Rectangle 5"/>
          <p:cNvSpPr/>
          <p:nvPr/>
        </p:nvSpPr>
        <p:spPr>
          <a:xfrm>
            <a:off x="533260" y="2794001"/>
            <a:ext cx="11135000" cy="2984500"/>
          </a:xfrm>
          <a:prstGeom prst="rect">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lIns="121899" tIns="60949" rIns="121899" bIns="60949" rtlCol="0" anchor="ctr"/>
          <a:lstStyle/>
          <a:p>
            <a:pPr algn="ctr"/>
            <a:r>
              <a:rPr lang="en-US" sz="2100" dirty="0">
                <a:latin typeface="+mj-lt"/>
              </a:rPr>
              <a:t>Central Access </a:t>
            </a:r>
            <a:r>
              <a:rPr lang="en-US" sz="2100" dirty="0" smtClean="0">
                <a:latin typeface="+mj-lt"/>
              </a:rPr>
              <a:t>Rule </a:t>
            </a:r>
            <a:r>
              <a:rPr lang="en-US" sz="2100" dirty="0">
                <a:latin typeface="+mj-lt"/>
              </a:rPr>
              <a:t>(</a:t>
            </a:r>
            <a:r>
              <a:rPr lang="en-US" sz="2100" dirty="0" smtClean="0">
                <a:latin typeface="+mj-lt"/>
              </a:rPr>
              <a:t>CAR</a:t>
            </a:r>
            <a:r>
              <a:rPr lang="en-US" sz="2100" dirty="0">
                <a:latin typeface="+mj-lt"/>
              </a:rPr>
              <a:t>)</a:t>
            </a:r>
          </a:p>
          <a:p>
            <a:pPr algn="ctr"/>
            <a:r>
              <a:rPr lang="en-US" dirty="0">
                <a:latin typeface="+mj-lt"/>
              </a:rPr>
              <a:t>Name: </a:t>
            </a:r>
            <a:r>
              <a:rPr lang="en-US" dirty="0" smtClean="0">
                <a:latin typeface="+mj-lt"/>
              </a:rPr>
              <a:t>HBI Rule</a:t>
            </a:r>
            <a:endParaRPr lang="en-US" dirty="0">
              <a:latin typeface="+mj-lt"/>
            </a:endParaRPr>
          </a:p>
          <a:p>
            <a:pPr algn="ctr"/>
            <a:r>
              <a:rPr lang="en-US" dirty="0">
                <a:solidFill>
                  <a:srgbClr val="FFFF00"/>
                </a:solidFill>
                <a:latin typeface="+mj-lt"/>
              </a:rPr>
              <a:t>Applies to:</a:t>
            </a:r>
            <a:r>
              <a:rPr lang="en-US" dirty="0">
                <a:solidFill>
                  <a:schemeClr val="bg1"/>
                </a:solidFill>
                <a:latin typeface="+mj-lt"/>
              </a:rPr>
              <a:t> @Resource.Impact == </a:t>
            </a:r>
            <a:r>
              <a:rPr lang="en-US" dirty="0" smtClean="0">
                <a:solidFill>
                  <a:schemeClr val="bg1"/>
                </a:solidFill>
                <a:latin typeface="+mj-lt"/>
              </a:rPr>
              <a:t>High</a:t>
            </a:r>
            <a:endParaRPr lang="en-US" dirty="0">
              <a:solidFill>
                <a:schemeClr val="bg1"/>
              </a:solidFill>
              <a:latin typeface="+mj-lt"/>
            </a:endParaRP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p:txBody>
      </p:sp>
      <p:sp>
        <p:nvSpPr>
          <p:cNvPr id="9" name="Rectangle 8"/>
          <p:cNvSpPr/>
          <p:nvPr/>
        </p:nvSpPr>
        <p:spPr>
          <a:xfrm>
            <a:off x="723712" y="3869563"/>
            <a:ext cx="10741402" cy="781049"/>
          </a:xfrm>
          <a:prstGeom prst="rect">
            <a:avLst/>
          </a:prstGeom>
          <a:solidFill>
            <a:srgbClr val="0087FF"/>
          </a:solidFill>
        </p:spPr>
        <p:style>
          <a:lnRef idx="1">
            <a:schemeClr val="accent3"/>
          </a:lnRef>
          <a:fillRef idx="3">
            <a:schemeClr val="accent3"/>
          </a:fillRef>
          <a:effectRef idx="2">
            <a:schemeClr val="accent3"/>
          </a:effectRef>
          <a:fontRef idx="minor">
            <a:schemeClr val="lt1"/>
          </a:fontRef>
        </p:style>
        <p:txBody>
          <a:bodyPr lIns="121899" tIns="60949" rIns="121899" bIns="60949" rtlCol="0" anchor="ctr"/>
          <a:lstStyle/>
          <a:p>
            <a:pPr algn="ctr"/>
            <a:r>
              <a:rPr lang="en-US" sz="2000" dirty="0">
                <a:latin typeface="+mj-lt"/>
              </a:rPr>
              <a:t>Current </a:t>
            </a:r>
            <a:r>
              <a:rPr lang="en-US" sz="2000" dirty="0" smtClean="0">
                <a:latin typeface="+mj-lt"/>
              </a:rPr>
              <a:t>policy</a:t>
            </a:r>
          </a:p>
          <a:p>
            <a:pPr algn="ctr"/>
            <a:r>
              <a:rPr lang="en-US" sz="1600" i="1" dirty="0" smtClean="0">
                <a:latin typeface="+mj-lt"/>
              </a:rPr>
              <a:t>Purpose: HBI </a:t>
            </a:r>
            <a:r>
              <a:rPr lang="en-US" sz="1600" i="1" dirty="0">
                <a:latin typeface="+mj-lt"/>
              </a:rPr>
              <a:t>data should be accessible by full-time employees only</a:t>
            </a:r>
            <a:r>
              <a:rPr lang="en-US" sz="1600" dirty="0" smtClean="0">
                <a:latin typeface="+mj-lt"/>
              </a:rPr>
              <a:t> </a:t>
            </a:r>
            <a:endParaRPr lang="en-US" sz="1600" dirty="0">
              <a:latin typeface="+mj-lt"/>
            </a:endParaRPr>
          </a:p>
          <a:p>
            <a:pPr algn="ctr"/>
            <a:r>
              <a:rPr lang="en-US" dirty="0">
                <a:solidFill>
                  <a:schemeClr val="bg1"/>
                </a:solidFill>
                <a:latin typeface="+mj-lt"/>
              </a:rPr>
              <a:t>Condition: </a:t>
            </a:r>
            <a:r>
              <a:rPr lang="en-US" dirty="0" smtClean="0">
                <a:solidFill>
                  <a:schemeClr val="bg1"/>
                </a:solidFill>
                <a:latin typeface="+mj-lt"/>
              </a:rPr>
              <a:t>Allow | Read, Write | if @</a:t>
            </a:r>
            <a:r>
              <a:rPr lang="en-US" dirty="0" err="1" smtClean="0">
                <a:solidFill>
                  <a:schemeClr val="bg1"/>
                </a:solidFill>
                <a:latin typeface="+mj-lt"/>
              </a:rPr>
              <a:t>User.Status</a:t>
            </a:r>
            <a:r>
              <a:rPr lang="en-US" dirty="0" smtClean="0">
                <a:solidFill>
                  <a:schemeClr val="bg1"/>
                </a:solidFill>
                <a:latin typeface="+mj-lt"/>
              </a:rPr>
              <a:t> </a:t>
            </a:r>
            <a:r>
              <a:rPr lang="en-US" dirty="0">
                <a:solidFill>
                  <a:schemeClr val="bg1"/>
                </a:solidFill>
                <a:latin typeface="+mj-lt"/>
              </a:rPr>
              <a:t>== </a:t>
            </a:r>
            <a:r>
              <a:rPr lang="en-US" dirty="0" smtClean="0">
                <a:solidFill>
                  <a:schemeClr val="bg1"/>
                </a:solidFill>
                <a:latin typeface="+mj-lt"/>
              </a:rPr>
              <a:t>“Fulltime”</a:t>
            </a:r>
            <a:endParaRPr lang="en-US" dirty="0">
              <a:solidFill>
                <a:schemeClr val="bg1"/>
              </a:solidFill>
              <a:latin typeface="+mj-lt"/>
            </a:endParaRPr>
          </a:p>
        </p:txBody>
      </p:sp>
      <p:sp>
        <p:nvSpPr>
          <p:cNvPr id="10" name="Rectangle 9"/>
          <p:cNvSpPr/>
          <p:nvPr/>
        </p:nvSpPr>
        <p:spPr>
          <a:xfrm>
            <a:off x="723712" y="4803231"/>
            <a:ext cx="10741402" cy="781049"/>
          </a:xfrm>
          <a:prstGeom prst="rect">
            <a:avLst/>
          </a:prstGeom>
          <a:solidFill>
            <a:srgbClr val="457EC1"/>
          </a:solidFill>
        </p:spPr>
        <p:style>
          <a:lnRef idx="1">
            <a:schemeClr val="accent6"/>
          </a:lnRef>
          <a:fillRef idx="3">
            <a:schemeClr val="accent6"/>
          </a:fillRef>
          <a:effectRef idx="2">
            <a:schemeClr val="accent6"/>
          </a:effectRef>
          <a:fontRef idx="minor">
            <a:schemeClr val="lt1"/>
          </a:fontRef>
        </p:style>
        <p:txBody>
          <a:bodyPr lIns="121899" tIns="60949" rIns="121899" bIns="60949" rtlCol="0" anchor="ctr"/>
          <a:lstStyle/>
          <a:p>
            <a:pPr algn="ctr"/>
            <a:r>
              <a:rPr lang="en-US" sz="2000" dirty="0">
                <a:latin typeface="+mj-lt"/>
              </a:rPr>
              <a:t>Proposed </a:t>
            </a:r>
            <a:r>
              <a:rPr lang="en-US" sz="2000" dirty="0" smtClean="0">
                <a:latin typeface="+mj-lt"/>
              </a:rPr>
              <a:t>policy</a:t>
            </a:r>
          </a:p>
          <a:p>
            <a:pPr algn="ctr"/>
            <a:r>
              <a:rPr lang="en-US" sz="1600" i="1" dirty="0" smtClean="0">
                <a:latin typeface="+mj-lt"/>
              </a:rPr>
              <a:t>Purpose: HBI </a:t>
            </a:r>
            <a:r>
              <a:rPr lang="en-US" sz="1600" i="1" dirty="0">
                <a:latin typeface="+mj-lt"/>
              </a:rPr>
              <a:t>data should be accessible </a:t>
            </a:r>
            <a:r>
              <a:rPr lang="en-US" sz="1600" i="1" dirty="0" smtClean="0">
                <a:latin typeface="+mj-lt"/>
              </a:rPr>
              <a:t>by </a:t>
            </a:r>
            <a:r>
              <a:rPr lang="en-US" sz="1600" i="1" dirty="0">
                <a:latin typeface="+mj-lt"/>
              </a:rPr>
              <a:t>full-time employees  with High security clearance</a:t>
            </a:r>
          </a:p>
          <a:p>
            <a:pPr algn="ctr"/>
            <a:r>
              <a:rPr lang="en-US" dirty="0">
                <a:solidFill>
                  <a:schemeClr val="bg1"/>
                </a:solidFill>
                <a:latin typeface="+mj-lt"/>
              </a:rPr>
              <a:t>Condition: </a:t>
            </a:r>
            <a:r>
              <a:rPr lang="en-US" dirty="0" smtClean="0">
                <a:solidFill>
                  <a:schemeClr val="bg1"/>
                </a:solidFill>
                <a:latin typeface="+mj-lt"/>
              </a:rPr>
              <a:t>Allow | </a:t>
            </a:r>
            <a:r>
              <a:rPr lang="en-US" dirty="0" err="1" smtClean="0">
                <a:solidFill>
                  <a:schemeClr val="bg1"/>
                </a:solidFill>
                <a:latin typeface="+mj-lt"/>
              </a:rPr>
              <a:t>Read,Write</a:t>
            </a:r>
            <a:r>
              <a:rPr lang="en-US" dirty="0" smtClean="0">
                <a:solidFill>
                  <a:schemeClr val="bg1"/>
                </a:solidFill>
                <a:latin typeface="+mj-lt"/>
              </a:rPr>
              <a:t> | if @</a:t>
            </a:r>
            <a:r>
              <a:rPr lang="en-US" dirty="0" err="1" smtClean="0">
                <a:solidFill>
                  <a:schemeClr val="bg1"/>
                </a:solidFill>
                <a:latin typeface="+mj-lt"/>
              </a:rPr>
              <a:t>User.Status</a:t>
            </a:r>
            <a:r>
              <a:rPr lang="en-US" dirty="0" smtClean="0">
                <a:solidFill>
                  <a:schemeClr val="bg1"/>
                </a:solidFill>
                <a:latin typeface="+mj-lt"/>
              </a:rPr>
              <a:t> </a:t>
            </a:r>
            <a:r>
              <a:rPr lang="en-US" dirty="0">
                <a:solidFill>
                  <a:schemeClr val="bg1"/>
                </a:solidFill>
                <a:latin typeface="+mj-lt"/>
              </a:rPr>
              <a:t>== “</a:t>
            </a:r>
            <a:r>
              <a:rPr lang="en-US" dirty="0" smtClean="0">
                <a:solidFill>
                  <a:schemeClr val="bg1"/>
                </a:solidFill>
                <a:latin typeface="+mj-lt"/>
              </a:rPr>
              <a:t>Fulltime” </a:t>
            </a:r>
            <a:r>
              <a:rPr lang="en-US" dirty="0">
                <a:solidFill>
                  <a:schemeClr val="bg1"/>
                </a:solidFill>
                <a:latin typeface="+mj-lt"/>
              </a:rPr>
              <a:t>AND @User.Clearance == “High”</a:t>
            </a:r>
          </a:p>
        </p:txBody>
      </p:sp>
    </p:spTree>
    <p:extLst>
      <p:ext uri="{BB962C8B-B14F-4D97-AF65-F5344CB8AC3E}">
        <p14:creationId xmlns:p14="http://schemas.microsoft.com/office/powerpoint/2010/main" val="24286789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6" y="228600"/>
            <a:ext cx="11030355" cy="609398"/>
          </a:xfrm>
        </p:spPr>
        <p:txBody>
          <a:bodyPr/>
          <a:lstStyle/>
          <a:p>
            <a:r>
              <a:rPr lang="en-US" dirty="0" smtClean="0"/>
              <a:t>Sample staging event (4818)</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0318316"/>
              </p:ext>
            </p:extLst>
          </p:nvPr>
        </p:nvGraphicFramePr>
        <p:xfrm>
          <a:off x="94597" y="1150883"/>
          <a:ext cx="11997558" cy="5328745"/>
        </p:xfrm>
        <a:graphic>
          <a:graphicData uri="http://schemas.openxmlformats.org/drawingml/2006/table">
            <a:tbl>
              <a:tblPr firstRow="1" bandRow="1">
                <a:tableStyleId>{5C22544A-7EE6-4342-B048-85BDC9FD1C3A}</a:tableStyleId>
              </a:tblPr>
              <a:tblGrid>
                <a:gridCol w="11997558"/>
              </a:tblGrid>
              <a:tr h="5328745">
                <a:tc>
                  <a:txBody>
                    <a:bodyPr/>
                    <a:lstStyle/>
                    <a:p>
                      <a:r>
                        <a:rPr lang="en-US" sz="1800" b="0" kern="1200" dirty="0" smtClean="0">
                          <a:solidFill>
                            <a:schemeClr val="bg1"/>
                          </a:solidFill>
                          <a:effectLst/>
                          <a:latin typeface="+mj-lt"/>
                          <a:ea typeface="+mn-ea"/>
                          <a:cs typeface="+mn-cs"/>
                        </a:rPr>
                        <a:t>Proposed Central Access Policy does not grant the same access permissions as the current Central Access Policy </a:t>
                      </a:r>
                    </a:p>
                    <a:p>
                      <a:endParaRPr lang="en-US" sz="1800" b="0" kern="1200" dirty="0" smtClean="0">
                        <a:solidFill>
                          <a:schemeClr val="bg1"/>
                        </a:solidFill>
                        <a:effectLst/>
                        <a:latin typeface="+mj-lt"/>
                        <a:ea typeface="+mn-ea"/>
                        <a:cs typeface="+mn-cs"/>
                      </a:endParaRPr>
                    </a:p>
                    <a:p>
                      <a:r>
                        <a:rPr lang="en-US" sz="1800" b="0" kern="1200" dirty="0" smtClean="0">
                          <a:solidFill>
                            <a:schemeClr val="bg1"/>
                          </a:solidFill>
                          <a:effectLst/>
                          <a:latin typeface="+mj-lt"/>
                          <a:ea typeface="+mn-ea"/>
                          <a:cs typeface="+mn-cs"/>
                        </a:rPr>
                        <a:t>Subject:</a:t>
                      </a:r>
                    </a:p>
                    <a:p>
                      <a:r>
                        <a:rPr lang="en-US" sz="1800" b="0" kern="1200" dirty="0" smtClean="0">
                          <a:solidFill>
                            <a:srgbClr val="C00000"/>
                          </a:solidFill>
                          <a:effectLst/>
                          <a:latin typeface="+mj-lt"/>
                          <a:ea typeface="+mn-ea"/>
                          <a:cs typeface="+mn-cs"/>
                        </a:rPr>
                        <a:t>                </a:t>
                      </a:r>
                      <a:r>
                        <a:rPr lang="en-US" sz="1800" b="0" kern="1200" dirty="0" smtClean="0">
                          <a:solidFill>
                            <a:schemeClr val="bg1"/>
                          </a:solidFill>
                          <a:effectLst/>
                          <a:latin typeface="+mj-lt"/>
                          <a:ea typeface="+mn-ea"/>
                          <a:cs typeface="+mn-cs"/>
                        </a:rPr>
                        <a:t>Security ID:                  CONTOSODOM\</a:t>
                      </a:r>
                      <a:r>
                        <a:rPr lang="en-US" sz="1800" b="0" kern="1200" dirty="0" err="1" smtClean="0">
                          <a:solidFill>
                            <a:schemeClr val="bg1"/>
                          </a:solidFill>
                          <a:effectLst/>
                          <a:latin typeface="+mj-lt"/>
                          <a:ea typeface="+mn-ea"/>
                          <a:cs typeface="+mn-cs"/>
                        </a:rPr>
                        <a:t>alice</a:t>
                      </a:r>
                      <a:endParaRPr lang="en-US" sz="1800" b="0" kern="1200" dirty="0" smtClean="0">
                        <a:solidFill>
                          <a:schemeClr val="bg1"/>
                        </a:solidFill>
                        <a:effectLst/>
                        <a:latin typeface="+mj-lt"/>
                        <a:ea typeface="+mn-ea"/>
                        <a:cs typeface="+mn-cs"/>
                      </a:endParaRPr>
                    </a:p>
                    <a:p>
                      <a:r>
                        <a:rPr lang="en-US" sz="1800" b="0" kern="1200" dirty="0" smtClean="0">
                          <a:solidFill>
                            <a:schemeClr val="bg1"/>
                          </a:solidFill>
                          <a:effectLst/>
                          <a:latin typeface="+mj-lt"/>
                          <a:ea typeface="+mn-ea"/>
                          <a:cs typeface="+mn-cs"/>
                        </a:rPr>
                        <a:t>                Account Name:            </a:t>
                      </a:r>
                      <a:r>
                        <a:rPr lang="en-US" sz="1800" b="0" kern="1200" dirty="0" err="1" smtClean="0">
                          <a:solidFill>
                            <a:schemeClr val="bg1"/>
                          </a:solidFill>
                          <a:effectLst/>
                          <a:latin typeface="+mj-lt"/>
                          <a:ea typeface="+mn-ea"/>
                          <a:cs typeface="+mn-cs"/>
                        </a:rPr>
                        <a:t>alice</a:t>
                      </a:r>
                      <a:endParaRPr lang="en-US" sz="1800" b="0" kern="1200" dirty="0" smtClean="0">
                        <a:solidFill>
                          <a:schemeClr val="bg1"/>
                        </a:solidFill>
                        <a:effectLst/>
                        <a:latin typeface="+mj-lt"/>
                        <a:ea typeface="+mn-ea"/>
                        <a:cs typeface="+mn-cs"/>
                      </a:endParaRPr>
                    </a:p>
                    <a:p>
                      <a:r>
                        <a:rPr lang="en-US" sz="1800" b="0" kern="1200" dirty="0" smtClean="0">
                          <a:solidFill>
                            <a:schemeClr val="bg1"/>
                          </a:solidFill>
                          <a:effectLst/>
                          <a:latin typeface="+mj-lt"/>
                          <a:ea typeface="+mn-ea"/>
                          <a:cs typeface="+mn-cs"/>
                        </a:rPr>
                        <a:t>                Account Domain:         CONTOSODOM</a:t>
                      </a:r>
                    </a:p>
                    <a:p>
                      <a:r>
                        <a:rPr lang="en-US" sz="1800" b="0" kern="1200" dirty="0" smtClean="0">
                          <a:solidFill>
                            <a:schemeClr val="bg1"/>
                          </a:solidFill>
                          <a:effectLst/>
                          <a:latin typeface="+mj-lt"/>
                          <a:ea typeface="+mn-ea"/>
                          <a:cs typeface="+mn-cs"/>
                        </a:rPr>
                        <a:t>Object:</a:t>
                      </a:r>
                    </a:p>
                    <a:p>
                      <a:r>
                        <a:rPr lang="en-US" sz="1800" b="0" kern="1200" dirty="0" smtClean="0">
                          <a:solidFill>
                            <a:schemeClr val="bg1"/>
                          </a:solidFill>
                          <a:effectLst/>
                          <a:latin typeface="+mj-lt"/>
                          <a:ea typeface="+mn-ea"/>
                          <a:cs typeface="+mn-cs"/>
                        </a:rPr>
                        <a:t>                Object Server:               Security</a:t>
                      </a:r>
                    </a:p>
                    <a:p>
                      <a:r>
                        <a:rPr lang="en-US" sz="1800" b="0" kern="1200" dirty="0" smtClean="0">
                          <a:solidFill>
                            <a:schemeClr val="bg1"/>
                          </a:solidFill>
                          <a:effectLst/>
                          <a:latin typeface="+mj-lt"/>
                          <a:ea typeface="+mn-ea"/>
                          <a:cs typeface="+mn-cs"/>
                        </a:rPr>
                        <a:t>                Object Type:                  File</a:t>
                      </a:r>
                    </a:p>
                    <a:p>
                      <a:r>
                        <a:rPr lang="en-US" sz="1800" b="0" kern="1200" dirty="0" smtClean="0">
                          <a:solidFill>
                            <a:srgbClr val="C00000"/>
                          </a:solidFill>
                          <a:effectLst/>
                          <a:latin typeface="+mj-lt"/>
                          <a:ea typeface="+mn-ea"/>
                          <a:cs typeface="+mn-cs"/>
                        </a:rPr>
                        <a:t>                </a:t>
                      </a:r>
                      <a:r>
                        <a:rPr lang="en-US" sz="1800" b="0" kern="1200" dirty="0" smtClean="0">
                          <a:solidFill>
                            <a:schemeClr val="bg1"/>
                          </a:solidFill>
                          <a:effectLst/>
                          <a:latin typeface="+mj-lt"/>
                          <a:ea typeface="+mn-ea"/>
                          <a:cs typeface="+mn-cs"/>
                        </a:rPr>
                        <a:t>Object Name:                C:\FileShare\Finance\FinanceReports\FinanceReport.xls</a:t>
                      </a:r>
                    </a:p>
                    <a:p>
                      <a:r>
                        <a:rPr lang="en-US" sz="1800" b="0" kern="1200" dirty="0" smtClean="0">
                          <a:solidFill>
                            <a:schemeClr val="bg1"/>
                          </a:solidFill>
                          <a:effectLst/>
                          <a:latin typeface="+mj-lt"/>
                          <a:ea typeface="+mn-ea"/>
                          <a:cs typeface="+mn-cs"/>
                        </a:rPr>
                        <a:t> </a:t>
                      </a:r>
                    </a:p>
                    <a:p>
                      <a:r>
                        <a:rPr lang="en-US" sz="1800" b="0" kern="1200" dirty="0" smtClean="0">
                          <a:solidFill>
                            <a:schemeClr val="bg1"/>
                          </a:solidFill>
                          <a:effectLst/>
                          <a:latin typeface="+mj-lt"/>
                          <a:ea typeface="+mn-ea"/>
                          <a:cs typeface="+mn-cs"/>
                        </a:rPr>
                        <a:t>Current Central Access Policy results:</a:t>
                      </a:r>
                    </a:p>
                    <a:p>
                      <a:r>
                        <a:rPr lang="en-US" sz="1800" b="0" kern="1200" dirty="0" smtClean="0">
                          <a:solidFill>
                            <a:schemeClr val="bg1"/>
                          </a:solidFill>
                          <a:effectLst/>
                          <a:latin typeface="+mj-lt"/>
                          <a:ea typeface="+mn-ea"/>
                          <a:cs typeface="+mn-cs"/>
                        </a:rPr>
                        <a:t>                 Access Reasons:                READ_CONTROL: Granted by Ownership</a:t>
                      </a:r>
                    </a:p>
                    <a:p>
                      <a:r>
                        <a:rPr lang="en-US" sz="1800" b="0" kern="1200" dirty="0" smtClean="0">
                          <a:solidFill>
                            <a:schemeClr val="bg1"/>
                          </a:solidFill>
                          <a:effectLst/>
                          <a:latin typeface="+mj-lt"/>
                          <a:ea typeface="+mn-ea"/>
                          <a:cs typeface="+mn-cs"/>
                        </a:rPr>
                        <a:t>                                                         </a:t>
                      </a:r>
                      <a:r>
                        <a:rPr lang="en-US" sz="1800" b="0" kern="1200" baseline="0" dirty="0" smtClean="0">
                          <a:solidFill>
                            <a:schemeClr val="bg1"/>
                          </a:solidFill>
                          <a:effectLst/>
                          <a:latin typeface="+mj-lt"/>
                          <a:ea typeface="+mn-ea"/>
                          <a:cs typeface="+mn-cs"/>
                        </a:rPr>
                        <a:t> </a:t>
                      </a:r>
                      <a:r>
                        <a:rPr lang="en-US" sz="1800" b="0" kern="1200" dirty="0" err="1" smtClean="0">
                          <a:solidFill>
                            <a:schemeClr val="bg1"/>
                          </a:solidFill>
                          <a:effectLst/>
                          <a:latin typeface="+mj-lt"/>
                          <a:ea typeface="+mn-ea"/>
                          <a:cs typeface="+mn-cs"/>
                        </a:rPr>
                        <a:t>ReadAttributes</a:t>
                      </a:r>
                      <a:r>
                        <a:rPr lang="en-US" sz="1800" b="0" kern="1200" dirty="0" smtClean="0">
                          <a:solidFill>
                            <a:schemeClr val="bg1"/>
                          </a:solidFill>
                          <a:effectLst/>
                          <a:latin typeface="+mj-lt"/>
                          <a:ea typeface="+mn-ea"/>
                          <a:cs typeface="+mn-cs"/>
                        </a:rPr>
                        <a:t>: Granted by D:(A;ID;FA;;;BA)</a:t>
                      </a:r>
                    </a:p>
                    <a:p>
                      <a:r>
                        <a:rPr lang="en-US" sz="1800" b="0" kern="1200" dirty="0" smtClean="0">
                          <a:solidFill>
                            <a:schemeClr val="bg1"/>
                          </a:solidFill>
                          <a:effectLst/>
                          <a:latin typeface="+mj-lt"/>
                          <a:ea typeface="+mn-ea"/>
                          <a:cs typeface="+mn-cs"/>
                        </a:rPr>
                        <a:t>                                                              </a:t>
                      </a:r>
                    </a:p>
                    <a:p>
                      <a:r>
                        <a:rPr lang="en-US" sz="1800" b="0" kern="1200" dirty="0" smtClean="0">
                          <a:solidFill>
                            <a:schemeClr val="bg1"/>
                          </a:solidFill>
                          <a:effectLst/>
                          <a:latin typeface="+mj-lt"/>
                          <a:ea typeface="+mn-ea"/>
                          <a:cs typeface="+mn-cs"/>
                        </a:rPr>
                        <a:t>Proposed Central Access Policy results that differ from the current Central Access Policy results:</a:t>
                      </a:r>
                    </a:p>
                    <a:p>
                      <a:r>
                        <a:rPr lang="en-US" sz="1800" b="0" kern="1200" dirty="0" smtClean="0">
                          <a:solidFill>
                            <a:schemeClr val="bg1"/>
                          </a:solidFill>
                          <a:effectLst/>
                          <a:latin typeface="+mj-lt"/>
                          <a:ea typeface="+mn-ea"/>
                          <a:cs typeface="+mn-cs"/>
                        </a:rPr>
                        <a:t>                 Access Reasons:               READ_CONTROL: NOT Granted by CAR “HBI Rule”</a:t>
                      </a:r>
                    </a:p>
                    <a:p>
                      <a:r>
                        <a:rPr lang="en-US" sz="1800" b="0" kern="1200" dirty="0" smtClean="0">
                          <a:solidFill>
                            <a:schemeClr val="bg1"/>
                          </a:solidFill>
                          <a:effectLst/>
                          <a:latin typeface="+mj-lt"/>
                          <a:ea typeface="+mn-ea"/>
                          <a:cs typeface="+mn-cs"/>
                        </a:rPr>
                        <a:t>                                                          </a:t>
                      </a:r>
                      <a:r>
                        <a:rPr lang="en-US" sz="1800" b="0" kern="1200" dirty="0" err="1" smtClean="0">
                          <a:solidFill>
                            <a:schemeClr val="bg1"/>
                          </a:solidFill>
                          <a:effectLst/>
                          <a:latin typeface="+mj-lt"/>
                          <a:ea typeface="+mn-ea"/>
                          <a:cs typeface="+mn-cs"/>
                        </a:rPr>
                        <a:t>ReadAttributes</a:t>
                      </a:r>
                      <a:r>
                        <a:rPr lang="en-US" sz="1800" b="0" kern="1200" dirty="0" smtClean="0">
                          <a:solidFill>
                            <a:schemeClr val="bg1"/>
                          </a:solidFill>
                          <a:effectLst/>
                          <a:latin typeface="+mj-lt"/>
                          <a:ea typeface="+mn-ea"/>
                          <a:cs typeface="+mn-cs"/>
                        </a:rPr>
                        <a:t>: NOT Granted by CAR “HBI Rule”</a:t>
                      </a:r>
                    </a:p>
                    <a:p>
                      <a:endParaRPr lang="en-US" sz="1800" b="0" kern="1200" dirty="0" smtClean="0">
                        <a:solidFill>
                          <a:srgbClr val="C00000"/>
                        </a:solidFill>
                        <a:effectLst/>
                        <a:latin typeface="+mj-lt"/>
                        <a:ea typeface="+mn-ea"/>
                        <a:cs typeface="+mn-cs"/>
                      </a:endParaRPr>
                    </a:p>
                  </a:txBody>
                  <a:tcPr>
                    <a:solidFill>
                      <a:schemeClr val="accent6">
                        <a:lumMod val="85000"/>
                      </a:schemeClr>
                    </a:solidFill>
                  </a:tcPr>
                </a:tc>
              </a:tr>
            </a:tbl>
          </a:graphicData>
        </a:graphic>
      </p:graphicFrame>
      <p:sp>
        <p:nvSpPr>
          <p:cNvPr id="3" name="Rectangle 2"/>
          <p:cNvSpPr/>
          <p:nvPr/>
        </p:nvSpPr>
        <p:spPr bwMode="auto">
          <a:xfrm>
            <a:off x="94597" y="2002221"/>
            <a:ext cx="11997558" cy="299545"/>
          </a:xfrm>
          <a:prstGeom prst="rect">
            <a:avLst/>
          </a:prstGeom>
          <a:solidFill>
            <a:schemeClr val="accent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Rectangle 5"/>
          <p:cNvSpPr/>
          <p:nvPr/>
        </p:nvSpPr>
        <p:spPr bwMode="auto">
          <a:xfrm>
            <a:off x="94597" y="3679986"/>
            <a:ext cx="11997558" cy="299545"/>
          </a:xfrm>
          <a:prstGeom prst="rect">
            <a:avLst/>
          </a:prstGeom>
          <a:solidFill>
            <a:schemeClr val="accent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 name="Rectangle 6"/>
          <p:cNvSpPr/>
          <p:nvPr/>
        </p:nvSpPr>
        <p:spPr bwMode="auto">
          <a:xfrm>
            <a:off x="94597" y="4235873"/>
            <a:ext cx="11997558" cy="252998"/>
          </a:xfrm>
          <a:prstGeom prst="rect">
            <a:avLst/>
          </a:prstGeom>
          <a:solidFill>
            <a:schemeClr val="accent3">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Rectangle 7"/>
          <p:cNvSpPr/>
          <p:nvPr/>
        </p:nvSpPr>
        <p:spPr bwMode="auto">
          <a:xfrm>
            <a:off x="94597" y="5315710"/>
            <a:ext cx="11997558" cy="265691"/>
          </a:xfrm>
          <a:prstGeom prst="rect">
            <a:avLst/>
          </a:prstGeom>
          <a:solidFill>
            <a:schemeClr val="accent3">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61596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969770"/>
          </a:xfrm>
          <a:prstGeom prst="rect">
            <a:avLst/>
          </a:prstGeom>
          <a:noFill/>
        </p:spPr>
        <p:txBody>
          <a:bodyPr wrap="square" rtlCol="0">
            <a:spAutoFit/>
          </a:bodyPr>
          <a:lstStyle/>
          <a:p>
            <a:r>
              <a:rPr lang="en-US" sz="5000" dirty="0" smtClean="0">
                <a:solidFill>
                  <a:srgbClr val="FFFFFF"/>
                </a:solidFill>
                <a:latin typeface="Segoe UI Semibold"/>
              </a:rPr>
              <a:t>Developer opportunity</a:t>
            </a:r>
          </a:p>
          <a:p>
            <a:r>
              <a:rPr lang="en-US" sz="3600" dirty="0" smtClean="0">
                <a:solidFill>
                  <a:srgbClr val="FFFFFF"/>
                </a:solidFill>
                <a:latin typeface="Segoe UI Semibold"/>
              </a:rPr>
              <a:t>Reporting and analysis of central access policy staging events</a:t>
            </a:r>
            <a:endParaRPr lang="en-US" sz="2800" dirty="0">
              <a:solidFill>
                <a:srgbClr val="FFFFFF"/>
              </a:solidFill>
              <a:latin typeface="Segoe UI Semibold"/>
            </a:endParaRPr>
          </a:p>
        </p:txBody>
      </p:sp>
    </p:spTree>
    <p:extLst>
      <p:ext uri="{BB962C8B-B14F-4D97-AF65-F5344CB8AC3E}">
        <p14:creationId xmlns:p14="http://schemas.microsoft.com/office/powerpoint/2010/main" val="2046996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Secure Vantage</a:t>
            </a:r>
            <a:r>
              <a:rPr lang="en-US" dirty="0" smtClean="0"/>
              <a:t>™ </a:t>
            </a:r>
            <a:br>
              <a:rPr lang="en-US" dirty="0" smtClean="0"/>
            </a:br>
            <a:r>
              <a:rPr lang="en-US" dirty="0" smtClean="0"/>
              <a:t>Access </a:t>
            </a:r>
            <a:r>
              <a:rPr lang="en-US" dirty="0"/>
              <a:t>p</a:t>
            </a:r>
            <a:r>
              <a:rPr lang="en-US" dirty="0" smtClean="0"/>
              <a:t>olicy staging report</a:t>
            </a:r>
            <a:endParaRPr lang="en-US" dirty="0"/>
          </a:p>
        </p:txBody>
      </p:sp>
      <p:sp>
        <p:nvSpPr>
          <p:cNvPr id="3" name="Subtitle 2"/>
          <p:cNvSpPr>
            <a:spLocks noGrp="1"/>
          </p:cNvSpPr>
          <p:nvPr>
            <p:ph type="subTitle" idx="1"/>
          </p:nvPr>
        </p:nvSpPr>
        <p:spPr/>
        <p:txBody>
          <a:bodyPr/>
          <a:lstStyle/>
          <a:p>
            <a:r>
              <a:rPr lang="en-US" dirty="0" smtClean="0">
                <a:latin typeface="+mj-lt"/>
              </a:rPr>
              <a:t>Analyzing staging events generated by proposed access policy change</a:t>
            </a:r>
          </a:p>
        </p:txBody>
      </p:sp>
      <p:sp>
        <p:nvSpPr>
          <p:cNvPr id="4" name="Text Placeholder 3"/>
          <p:cNvSpPr>
            <a:spLocks noGrp="1"/>
          </p:cNvSpPr>
          <p:nvPr>
            <p:ph type="body" sz="quarter" idx="10"/>
          </p:nvPr>
        </p:nvSpPr>
        <p:spPr/>
        <p:txBody>
          <a:bodyPr/>
          <a:lstStyle/>
          <a:p>
            <a:r>
              <a:rPr lang="en-US" sz="11500" dirty="0" smtClean="0"/>
              <a:t>sample</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26084504"/>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Secure Vantage Technologies</a:t>
            </a:r>
            <a:endParaRPr lang="en-US" dirty="0"/>
          </a:p>
        </p:txBody>
      </p:sp>
      <p:sp>
        <p:nvSpPr>
          <p:cNvPr id="4" name="Rectangle 2"/>
          <p:cNvSpPr>
            <a:spLocks noGrp="1" noChangeArrowheads="1"/>
          </p:cNvSpPr>
          <p:nvPr>
            <p:ph idx="1"/>
          </p:nvPr>
        </p:nvSpPr>
        <p:spPr>
          <a:xfrm>
            <a:off x="519112" y="1211310"/>
            <a:ext cx="11149013" cy="2000548"/>
          </a:xfrm>
        </p:spPr>
        <p:txBody>
          <a:bodyPr>
            <a:normAutofit fontScale="25000" lnSpcReduction="20000"/>
          </a:bodyPr>
          <a:lstStyle/>
          <a:p>
            <a:pPr marL="177800" indent="-177800">
              <a:lnSpc>
                <a:spcPct val="90000"/>
              </a:lnSpc>
              <a:spcBef>
                <a:spcPts val="768"/>
              </a:spcBef>
              <a:tabLst>
                <a:tab pos="4511675" algn="l"/>
              </a:tabLst>
            </a:pPr>
            <a:r>
              <a:rPr lang="en-US" sz="12800" dirty="0" smtClean="0"/>
              <a:t>Founded in 2005, headquartered in Houston, TX</a:t>
            </a:r>
            <a:endParaRPr lang="en-US" sz="12800" dirty="0"/>
          </a:p>
          <a:p>
            <a:pPr marL="177800" indent="-177800">
              <a:lnSpc>
                <a:spcPct val="90000"/>
              </a:lnSpc>
              <a:spcBef>
                <a:spcPts val="768"/>
              </a:spcBef>
              <a:tabLst>
                <a:tab pos="4511675" algn="l"/>
              </a:tabLst>
            </a:pPr>
            <a:r>
              <a:rPr lang="en-US" sz="12800" dirty="0" smtClean="0"/>
              <a:t>300+ customers globally</a:t>
            </a:r>
          </a:p>
          <a:p>
            <a:pPr marL="177800" indent="-177800">
              <a:lnSpc>
                <a:spcPct val="90000"/>
              </a:lnSpc>
              <a:spcBef>
                <a:spcPts val="768"/>
              </a:spcBef>
              <a:tabLst>
                <a:tab pos="4511675" algn="l"/>
              </a:tabLst>
            </a:pPr>
            <a:r>
              <a:rPr lang="en-US" sz="12800" dirty="0" smtClean="0"/>
              <a:t>40+ partners</a:t>
            </a:r>
            <a:endParaRPr lang="en-US" sz="12800" dirty="0"/>
          </a:p>
          <a:p>
            <a:pPr marL="177800" indent="-177800">
              <a:lnSpc>
                <a:spcPct val="90000"/>
              </a:lnSpc>
              <a:spcBef>
                <a:spcPts val="768"/>
              </a:spcBef>
              <a:tabLst>
                <a:tab pos="4511675" algn="l"/>
              </a:tabLst>
            </a:pPr>
            <a:r>
              <a:rPr lang="en-US" sz="12800" dirty="0" smtClean="0"/>
              <a:t>Founding Member – System Center Alliance</a:t>
            </a:r>
          </a:p>
          <a:p>
            <a:pPr marL="177800" indent="-177800">
              <a:lnSpc>
                <a:spcPct val="90000"/>
              </a:lnSpc>
              <a:spcBef>
                <a:spcPts val="768"/>
              </a:spcBef>
              <a:tabLst>
                <a:tab pos="4511675" algn="l"/>
              </a:tabLst>
            </a:pPr>
            <a:r>
              <a:rPr lang="en-US" sz="12800" dirty="0" smtClean="0"/>
              <a:t>Software Solution Provider, Microsoft Technology Centers</a:t>
            </a:r>
          </a:p>
          <a:p>
            <a:pPr marL="177800" indent="-177800">
              <a:lnSpc>
                <a:spcPct val="90000"/>
              </a:lnSpc>
              <a:spcBef>
                <a:spcPts val="768"/>
              </a:spcBef>
              <a:tabLst>
                <a:tab pos="4511675" algn="l"/>
              </a:tabLst>
            </a:pPr>
            <a:r>
              <a:rPr lang="en-US" sz="12800" dirty="0" smtClean="0"/>
              <a:t>Focus</a:t>
            </a:r>
            <a:r>
              <a:rPr lang="en-US" sz="12800" dirty="0"/>
              <a:t>: </a:t>
            </a:r>
            <a:r>
              <a:rPr lang="en-US" sz="12800" dirty="0" smtClean="0"/>
              <a:t>IT GRC</a:t>
            </a:r>
            <a:endParaRPr lang="en-US" sz="12800" dirty="0"/>
          </a:p>
          <a:p>
            <a:pPr marL="177800" indent="-177800">
              <a:lnSpc>
                <a:spcPct val="90000"/>
              </a:lnSpc>
              <a:spcBef>
                <a:spcPts val="768"/>
              </a:spcBef>
              <a:tabLst>
                <a:tab pos="4511675" algn="l"/>
              </a:tabLst>
            </a:pPr>
            <a:r>
              <a:rPr lang="en-US" sz="12800" dirty="0"/>
              <a:t>Key </a:t>
            </a:r>
            <a:r>
              <a:rPr lang="en-US" sz="12800" dirty="0" smtClean="0"/>
              <a:t>differentiators</a:t>
            </a:r>
          </a:p>
          <a:p>
            <a:pPr marL="573088" lvl="1" indent="-177800">
              <a:spcBef>
                <a:spcPts val="768"/>
              </a:spcBef>
              <a:tabLst>
                <a:tab pos="4511675" algn="l"/>
              </a:tabLst>
            </a:pPr>
            <a:r>
              <a:rPr lang="en-US" sz="11200" dirty="0" smtClean="0"/>
              <a:t>Fast and simplified security monitoring &amp; audit compliance reporting</a:t>
            </a:r>
          </a:p>
          <a:p>
            <a:pPr marL="573088" lvl="1" indent="-177800">
              <a:spcBef>
                <a:spcPts val="768"/>
              </a:spcBef>
              <a:tabLst>
                <a:tab pos="4511675" algn="l"/>
              </a:tabLst>
            </a:pPr>
            <a:r>
              <a:rPr lang="en-US" sz="11200" dirty="0" smtClean="0"/>
              <a:t>Extends Microsoft System Center</a:t>
            </a:r>
          </a:p>
          <a:p>
            <a:pPr lvl="1">
              <a:lnSpc>
                <a:spcPct val="90000"/>
              </a:lnSpc>
              <a:spcBef>
                <a:spcPct val="60000"/>
              </a:spcBef>
              <a:tabLst>
                <a:tab pos="4511675" algn="l"/>
              </a:tabLst>
            </a:pPr>
            <a:endParaRPr lang="en-US" sz="1900" dirty="0"/>
          </a:p>
        </p:txBody>
      </p:sp>
    </p:spTree>
    <p:extLst>
      <p:ext uri="{BB962C8B-B14F-4D97-AF65-F5344CB8AC3E}">
        <p14:creationId xmlns:p14="http://schemas.microsoft.com/office/powerpoint/2010/main" val="383306581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6" y="91441"/>
            <a:ext cx="11071860" cy="650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1031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 y="102870"/>
            <a:ext cx="11073384" cy="650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15086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In conclusion…</a:t>
            </a:r>
            <a:endParaRPr lang="en-US" sz="5000" dirty="0">
              <a:solidFill>
                <a:srgbClr val="FFFFFF"/>
              </a:solidFill>
              <a:latin typeface="+mj-lt"/>
            </a:endParaRPr>
          </a:p>
        </p:txBody>
      </p:sp>
    </p:spTree>
    <p:extLst>
      <p:ext uri="{BB962C8B-B14F-4D97-AF65-F5344CB8AC3E}">
        <p14:creationId xmlns:p14="http://schemas.microsoft.com/office/powerpoint/2010/main" val="15397158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r>
              <a:rPr lang="en-US" dirty="0">
                <a:latin typeface="+mn-lt"/>
              </a:rPr>
              <a:t>Expression-based audit </a:t>
            </a:r>
            <a:r>
              <a:rPr lang="en-US" dirty="0" smtClean="0">
                <a:latin typeface="+mn-lt"/>
              </a:rPr>
              <a:t>policies make </a:t>
            </a:r>
            <a:r>
              <a:rPr lang="en-US" dirty="0">
                <a:latin typeface="+mn-lt"/>
              </a:rPr>
              <a:t>it easier to create </a:t>
            </a:r>
            <a:r>
              <a:rPr lang="en-US" dirty="0"/>
              <a:t>targeted audit </a:t>
            </a:r>
            <a:r>
              <a:rPr lang="en-US" dirty="0" smtClean="0"/>
              <a:t>policies</a:t>
            </a:r>
            <a:r>
              <a:rPr lang="en-US" dirty="0" smtClean="0">
                <a:latin typeface="+mn-lt"/>
              </a:rPr>
              <a:t>; help </a:t>
            </a:r>
            <a:r>
              <a:rPr lang="en-US" dirty="0"/>
              <a:t>reduce audit </a:t>
            </a:r>
            <a:r>
              <a:rPr lang="en-US" dirty="0" smtClean="0"/>
              <a:t>volume</a:t>
            </a:r>
            <a:r>
              <a:rPr lang="en-US" dirty="0" smtClean="0">
                <a:latin typeface="+mn-lt"/>
              </a:rPr>
              <a:t>; can </a:t>
            </a:r>
            <a:r>
              <a:rPr lang="en-US" dirty="0">
                <a:latin typeface="+mn-lt"/>
              </a:rPr>
              <a:t>be </a:t>
            </a:r>
            <a:r>
              <a:rPr lang="en-US" dirty="0" smtClean="0">
                <a:solidFill>
                  <a:schemeClr val="tx1"/>
                </a:solidFill>
              </a:rPr>
              <a:t>managed </a:t>
            </a:r>
            <a:r>
              <a:rPr lang="en-US" dirty="0" smtClean="0"/>
              <a:t>centrally</a:t>
            </a:r>
            <a:endParaRPr lang="en-US" dirty="0"/>
          </a:p>
        </p:txBody>
      </p:sp>
    </p:spTree>
    <p:extLst>
      <p:ext uri="{BB962C8B-B14F-4D97-AF65-F5344CB8AC3E}">
        <p14:creationId xmlns:p14="http://schemas.microsoft.com/office/powerpoint/2010/main" val="40682406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Dynamic Access Control</a:t>
            </a:r>
            <a:endParaRPr lang="en-US" sz="4400" dirty="0">
              <a:solidFill>
                <a:srgbClr val="FFFFFF"/>
              </a:solidFill>
              <a:latin typeface="+mj-lt"/>
            </a:endParaRPr>
          </a:p>
        </p:txBody>
      </p:sp>
    </p:spTree>
    <p:extLst>
      <p:ext uri="{BB962C8B-B14F-4D97-AF65-F5344CB8AC3E}">
        <p14:creationId xmlns:p14="http://schemas.microsoft.com/office/powerpoint/2010/main" val="1497594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r>
              <a:rPr lang="en-US" dirty="0">
                <a:latin typeface="+mn-lt"/>
              </a:rPr>
              <a:t>Central </a:t>
            </a:r>
            <a:r>
              <a:rPr lang="en-US" dirty="0" smtClean="0">
                <a:latin typeface="+mn-lt"/>
              </a:rPr>
              <a:t>access </a:t>
            </a:r>
            <a:r>
              <a:rPr lang="en-US" dirty="0">
                <a:latin typeface="+mn-lt"/>
              </a:rPr>
              <a:t>p</a:t>
            </a:r>
            <a:r>
              <a:rPr lang="en-US" dirty="0" smtClean="0">
                <a:latin typeface="+mn-lt"/>
              </a:rPr>
              <a:t>olicy </a:t>
            </a:r>
            <a:r>
              <a:rPr lang="en-US" dirty="0"/>
              <a:t>staging </a:t>
            </a:r>
            <a:r>
              <a:rPr lang="en-US" dirty="0">
                <a:latin typeface="+mn-lt"/>
              </a:rPr>
              <a:t>makes it possible to </a:t>
            </a:r>
            <a:r>
              <a:rPr lang="en-US" dirty="0"/>
              <a:t>test the effect</a:t>
            </a:r>
            <a:r>
              <a:rPr lang="en-US" dirty="0">
                <a:latin typeface="+mn-lt"/>
              </a:rPr>
              <a:t> of your policy change </a:t>
            </a:r>
            <a:r>
              <a:rPr lang="en-US" dirty="0"/>
              <a:t>before enforcing</a:t>
            </a:r>
            <a:r>
              <a:rPr lang="en-US" dirty="0">
                <a:latin typeface="+mn-lt"/>
              </a:rPr>
              <a:t> it</a:t>
            </a:r>
          </a:p>
        </p:txBody>
      </p:sp>
    </p:spTree>
    <p:extLst>
      <p:ext uri="{BB962C8B-B14F-4D97-AF65-F5344CB8AC3E}">
        <p14:creationId xmlns:p14="http://schemas.microsoft.com/office/powerpoint/2010/main" val="68380244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r>
              <a:rPr lang="en-US" dirty="0" smtClean="0">
                <a:latin typeface="+mn-lt"/>
              </a:rPr>
              <a:t>Dynamic access control provides developers </a:t>
            </a:r>
            <a:r>
              <a:rPr lang="en-US" dirty="0" smtClean="0"/>
              <a:t>opportunities </a:t>
            </a:r>
            <a:r>
              <a:rPr lang="en-US" dirty="0" smtClean="0">
                <a:latin typeface="+mn-lt"/>
              </a:rPr>
              <a:t>to innovate and </a:t>
            </a:r>
            <a:r>
              <a:rPr lang="en-US" dirty="0" smtClean="0"/>
              <a:t>create rich reporting and analysis applications</a:t>
            </a:r>
            <a:endParaRPr lang="en-US" dirty="0"/>
          </a:p>
        </p:txBody>
      </p:sp>
    </p:spTree>
    <p:extLst>
      <p:ext uri="{BB962C8B-B14F-4D97-AF65-F5344CB8AC3E}">
        <p14:creationId xmlns:p14="http://schemas.microsoft.com/office/powerpoint/2010/main" val="249810557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1728878"/>
            <a:chOff x="213994" y="1521133"/>
            <a:chExt cx="8305108" cy="1443443"/>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2" y="1731153"/>
              <a:ext cx="8270129" cy="123342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dirty="0">
                  <a:solidFill>
                    <a:schemeClr val="tx1"/>
                  </a:solidFill>
                </a:rPr>
                <a:t>SAC-422T – Using claims-based access control for compliance and information governance</a:t>
              </a:r>
              <a:endParaRPr lang="en-US" dirty="0" smtClean="0">
                <a:solidFill>
                  <a:schemeClr val="tx1"/>
                </a:solidFill>
              </a:endParaRPr>
            </a:p>
            <a:p>
              <a:pPr marL="404812" indent="-342900">
                <a:lnSpc>
                  <a:spcPct val="100000"/>
                </a:lnSpc>
                <a:spcBef>
                  <a:spcPts val="0"/>
                </a:spcBef>
                <a:buClrTx/>
                <a:buSzTx/>
                <a:buFont typeface="Arial" pitchFamily="34" charset="0"/>
                <a:buChar char="•"/>
              </a:pPr>
              <a:r>
                <a:rPr lang="en-US" dirty="0">
                  <a:solidFill>
                    <a:schemeClr val="tx1"/>
                  </a:solidFill>
                </a:rPr>
                <a:t>SAC-426T – Using classification for access control and compliance</a:t>
              </a:r>
              <a:endParaRPr lang="en-US" dirty="0" smtClean="0">
                <a:solidFill>
                  <a:schemeClr val="tx1"/>
                </a:solidFill>
              </a:endParaRPr>
            </a:p>
            <a:p>
              <a:pPr marL="404812" indent="-342900">
                <a:lnSpc>
                  <a:spcPct val="100000"/>
                </a:lnSpc>
                <a:spcBef>
                  <a:spcPts val="0"/>
                </a:spcBef>
                <a:buClrTx/>
                <a:buSzTx/>
                <a:buFont typeface="Arial" pitchFamily="34" charset="0"/>
                <a:buChar char="•"/>
              </a:pPr>
              <a:r>
                <a:rPr lang="en-US" dirty="0">
                  <a:solidFill>
                    <a:schemeClr val="tx1"/>
                  </a:solidFill>
                </a:rPr>
                <a:t>SAC-858T </a:t>
              </a:r>
              <a:r>
                <a:rPr lang="en-US" dirty="0" smtClean="0">
                  <a:solidFill>
                    <a:schemeClr val="tx1"/>
                  </a:solidFill>
                </a:rPr>
                <a:t>– </a:t>
              </a:r>
              <a:r>
                <a:rPr lang="en-US" dirty="0">
                  <a:solidFill>
                    <a:schemeClr val="tx1"/>
                  </a:solidFill>
                </a:rPr>
                <a:t>Identity and access management for Windows Azure apps</a:t>
              </a: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sp>
        <p:nvSpPr>
          <p:cNvPr id="18" name="Rectangle 17"/>
          <p:cNvSpPr/>
          <p:nvPr/>
        </p:nvSpPr>
        <p:spPr bwMode="auto">
          <a:xfrm>
            <a:off x="5938103" y="55207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6875745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Thank you!</a:t>
            </a:r>
            <a:endParaRPr lang="en-US" dirty="0">
              <a:latin typeface="+mn-lt"/>
            </a:endParaRPr>
          </a:p>
        </p:txBody>
      </p:sp>
    </p:spTree>
    <p:extLst>
      <p:ext uri="{BB962C8B-B14F-4D97-AF65-F5344CB8AC3E}">
        <p14:creationId xmlns:p14="http://schemas.microsoft.com/office/powerpoint/2010/main" val="51457407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71721953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280064606"/>
      </p:ext>
    </p:extLst>
  </p:cSld>
  <p:clrMapOvr>
    <a:masterClrMapping/>
  </p:clrMapOvr>
  <p:transition>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a:t>
            </a:r>
            <a:r>
              <a:rPr lang="en-US" dirty="0"/>
              <a:t>Access </a:t>
            </a:r>
            <a:r>
              <a:rPr lang="en-US" dirty="0" smtClean="0"/>
              <a:t>Control in a nutshell</a:t>
            </a:r>
            <a:endParaRPr lang="en-US" dirty="0"/>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386706823"/>
              </p:ext>
            </p:extLst>
          </p:nvPr>
        </p:nvGraphicFramePr>
        <p:xfrm>
          <a:off x="308000" y="1020850"/>
          <a:ext cx="11441113" cy="545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self-ssdw7fs4\ssd_userdata_ntdev\matd\Pictures\PPT\Artwork_Imagery\Icons - Illustrations\Misc\search icon magnify glas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8858" y="1084987"/>
            <a:ext cx="590396" cy="590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self-ssdw7fs4\ssd_userdata_ntdev\matd\Pictures\PPT\Artwork_Imagery\Icons - Illustrations\_ REAL VISTA STYLE\clipboard checklist inventory.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6920" y="1077365"/>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ERVER3\InternalBin\Resource DVD\DVD_ART36\Artwork_Imagery\Icons - Illustrations\_ REAL VISTA STYLE\lock locked secure security.png"/>
          <p:cNvPicPr>
            <a:picLocks noChangeArrowheads="1"/>
          </p:cNvPicPr>
          <p:nvPr/>
        </p:nvPicPr>
        <p:blipFill>
          <a:blip r:embed="rId10"/>
          <a:stretch>
            <a:fillRect/>
          </a:stretch>
        </p:blipFill>
        <p:spPr bwMode="auto">
          <a:xfrm>
            <a:off x="4268665" y="1081176"/>
            <a:ext cx="594360" cy="594360"/>
          </a:xfrm>
          <a:prstGeom prst="rect">
            <a:avLst/>
          </a:prstGeom>
          <a:noFill/>
          <a:ln>
            <a:noFill/>
          </a:ln>
        </p:spPr>
      </p:pic>
      <p:pic>
        <p:nvPicPr>
          <p:cNvPr id="10" name="Picture 32" descr="Security shield windows"/>
          <p:cNvPicPr>
            <a:picLocks noChangeArrowheads="1"/>
          </p:cNvPicPr>
          <p:nvPr/>
        </p:nvPicPr>
        <p:blipFill>
          <a:blip r:embed="rId11" cstate="print"/>
          <a:srcRect/>
          <a:stretch>
            <a:fillRect/>
          </a:stretch>
        </p:blipFill>
        <p:spPr bwMode="auto">
          <a:xfrm>
            <a:off x="10077283" y="1081176"/>
            <a:ext cx="594360" cy="594360"/>
          </a:xfrm>
          <a:prstGeom prst="rect">
            <a:avLst/>
          </a:prstGeom>
          <a:noFill/>
        </p:spPr>
      </p:pic>
    </p:spTree>
    <p:extLst>
      <p:ext uri="{BB962C8B-B14F-4D97-AF65-F5344CB8AC3E}">
        <p14:creationId xmlns:p14="http://schemas.microsoft.com/office/powerpoint/2010/main" val="31412511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Expression-based access control policy</a:t>
            </a:r>
            <a:endParaRPr lang="en-US" dirty="0"/>
          </a:p>
        </p:txBody>
      </p:sp>
      <p:pic>
        <p:nvPicPr>
          <p:cNvPr id="5" name="Picture 4" descr="C:\Program Files\Microsoft Resource DVD Artwork\DVD_ART\Artwork_Imagery\HARDWARE_IMAGERY\Illustration - Misc Hardware\XML Icons\user business user woman.png"/>
          <p:cNvPicPr>
            <a:picLocks noChangeAspect="1" noChangeArrowheads="1"/>
          </p:cNvPicPr>
          <p:nvPr/>
        </p:nvPicPr>
        <p:blipFill>
          <a:blip r:embed="rId3" cstate="print"/>
          <a:srcRect/>
          <a:stretch>
            <a:fillRect/>
          </a:stretch>
        </p:blipFill>
        <p:spPr bwMode="auto">
          <a:xfrm>
            <a:off x="1507390" y="1611067"/>
            <a:ext cx="696952" cy="942144"/>
          </a:xfrm>
          <a:prstGeom prst="rect">
            <a:avLst/>
          </a:prstGeom>
          <a:noFill/>
        </p:spPr>
      </p:pic>
      <p:pic>
        <p:nvPicPr>
          <p:cNvPr id="12" name="Picture 3" descr="C:\Users\mattstee\AppData\Local\Microsoft\Windows\Temporary Internet Files\Content.IE5\3AS79G0Z\MCj04348650000[1].png"/>
          <p:cNvPicPr>
            <a:picLocks noChangeAspect="1" noChangeArrowheads="1"/>
          </p:cNvPicPr>
          <p:nvPr/>
        </p:nvPicPr>
        <p:blipFill>
          <a:blip r:embed="rId4"/>
          <a:srcRect/>
          <a:stretch>
            <a:fillRect/>
          </a:stretch>
        </p:blipFill>
        <p:spPr bwMode="auto">
          <a:xfrm>
            <a:off x="5498249" y="1687452"/>
            <a:ext cx="1156604" cy="865759"/>
          </a:xfrm>
          <a:prstGeom prst="rect">
            <a:avLst/>
          </a:prstGeom>
          <a:noFill/>
        </p:spPr>
      </p:pic>
      <p:pic>
        <p:nvPicPr>
          <p:cNvPr id="17" name="Picture 2" descr="C:\Users\rajap\AppData\Local\Microsoft\Windows\Temporary Internet Files\Content.IE5\AH9RA6IG\MCj04325990000[1].png"/>
          <p:cNvPicPr>
            <a:picLocks noChangeAspect="1" noChangeArrowheads="1"/>
          </p:cNvPicPr>
          <p:nvPr/>
        </p:nvPicPr>
        <p:blipFill>
          <a:blip r:embed="rId5" cstate="print"/>
          <a:srcRect/>
          <a:stretch>
            <a:fillRect/>
          </a:stretch>
        </p:blipFill>
        <p:spPr bwMode="auto">
          <a:xfrm>
            <a:off x="9675006" y="1712386"/>
            <a:ext cx="828644" cy="815889"/>
          </a:xfrm>
          <a:prstGeom prst="rect">
            <a:avLst/>
          </a:prstGeom>
          <a:noFill/>
        </p:spPr>
      </p:pic>
      <p:sp>
        <p:nvSpPr>
          <p:cNvPr id="22" name="Rectangle 21"/>
          <p:cNvSpPr/>
          <p:nvPr/>
        </p:nvSpPr>
        <p:spPr>
          <a:xfrm>
            <a:off x="392854" y="2710104"/>
            <a:ext cx="3410712" cy="1136674"/>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a:solidFill>
                  <a:schemeClr val="tx1">
                    <a:lumMod val="90000"/>
                    <a:lumOff val="10000"/>
                  </a:schemeClr>
                </a:solidFill>
                <a:latin typeface="+mj-lt"/>
              </a:rPr>
              <a:t>User claims</a:t>
            </a:r>
          </a:p>
          <a:p>
            <a:r>
              <a:rPr lang="en-US" dirty="0" err="1">
                <a:solidFill>
                  <a:schemeClr val="tx1">
                    <a:lumMod val="75000"/>
                    <a:lumOff val="25000"/>
                  </a:schemeClr>
                </a:solidFill>
              </a:rPr>
              <a:t>User.Department</a:t>
            </a:r>
            <a:r>
              <a:rPr lang="en-US" dirty="0">
                <a:solidFill>
                  <a:schemeClr val="tx1">
                    <a:lumMod val="75000"/>
                    <a:lumOff val="25000"/>
                  </a:schemeClr>
                </a:solidFill>
              </a:rPr>
              <a:t> = Finance</a:t>
            </a:r>
          </a:p>
          <a:p>
            <a:r>
              <a:rPr lang="en-US" dirty="0" err="1">
                <a:solidFill>
                  <a:schemeClr val="tx1">
                    <a:lumMod val="75000"/>
                    <a:lumOff val="25000"/>
                  </a:schemeClr>
                </a:solidFill>
              </a:rPr>
              <a:t>User.Clearance</a:t>
            </a:r>
            <a:r>
              <a:rPr lang="en-US" dirty="0">
                <a:solidFill>
                  <a:schemeClr val="tx1">
                    <a:lumMod val="75000"/>
                    <a:lumOff val="25000"/>
                  </a:schemeClr>
                </a:solidFill>
              </a:rPr>
              <a:t> = </a:t>
            </a:r>
            <a:r>
              <a:rPr lang="en-US" dirty="0" smtClean="0">
                <a:solidFill>
                  <a:schemeClr val="tx1">
                    <a:lumMod val="75000"/>
                    <a:lumOff val="25000"/>
                  </a:schemeClr>
                </a:solidFill>
              </a:rPr>
              <a:t>High</a:t>
            </a:r>
            <a:endParaRPr lang="en-US" dirty="0">
              <a:solidFill>
                <a:schemeClr val="bg1"/>
              </a:solidFill>
              <a:latin typeface="Segoe UI Light" pitchFamily="34" charset="0"/>
            </a:endParaRPr>
          </a:p>
        </p:txBody>
      </p:sp>
      <p:sp>
        <p:nvSpPr>
          <p:cNvPr id="24" name="Rectangle 23"/>
          <p:cNvSpPr/>
          <p:nvPr/>
        </p:nvSpPr>
        <p:spPr>
          <a:xfrm>
            <a:off x="392854" y="4540466"/>
            <a:ext cx="11399753" cy="993231"/>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dirty="0">
                <a:solidFill>
                  <a:schemeClr val="tx1">
                    <a:lumMod val="90000"/>
                    <a:lumOff val="10000"/>
                  </a:schemeClr>
                </a:solidFill>
                <a:latin typeface="+mj-lt"/>
              </a:rPr>
              <a:t>Central Access </a:t>
            </a:r>
            <a:r>
              <a:rPr lang="en-US" dirty="0" smtClean="0">
                <a:solidFill>
                  <a:schemeClr val="tx1">
                    <a:lumMod val="90000"/>
                    <a:lumOff val="10000"/>
                  </a:schemeClr>
                </a:solidFill>
                <a:latin typeface="+mj-lt"/>
              </a:rPr>
              <a:t>Rule</a:t>
            </a:r>
            <a:endParaRPr lang="en-US" dirty="0">
              <a:solidFill>
                <a:schemeClr val="tx1">
                  <a:lumMod val="90000"/>
                  <a:lumOff val="10000"/>
                </a:schemeClr>
              </a:solidFill>
              <a:latin typeface="+mj-lt"/>
            </a:endParaRPr>
          </a:p>
          <a:p>
            <a:pPr algn="ctr"/>
            <a:r>
              <a:rPr lang="en-US" dirty="0">
                <a:solidFill>
                  <a:srgbClr val="FFFF00"/>
                </a:solidFill>
                <a:latin typeface="+mj-lt"/>
              </a:rPr>
              <a:t>Applies to: </a:t>
            </a:r>
            <a:r>
              <a:rPr lang="en-US" dirty="0">
                <a:solidFill>
                  <a:schemeClr val="tx1">
                    <a:lumMod val="75000"/>
                    <a:lumOff val="25000"/>
                  </a:schemeClr>
                </a:solidFill>
              </a:rPr>
              <a:t>@</a:t>
            </a:r>
            <a:r>
              <a:rPr lang="en-US" dirty="0" err="1">
                <a:solidFill>
                  <a:schemeClr val="tx1">
                    <a:lumMod val="75000"/>
                    <a:lumOff val="25000"/>
                  </a:schemeClr>
                </a:solidFill>
              </a:rPr>
              <a:t>Resource.Impact</a:t>
            </a:r>
            <a:r>
              <a:rPr lang="en-US" dirty="0">
                <a:solidFill>
                  <a:schemeClr val="tx1">
                    <a:lumMod val="75000"/>
                    <a:lumOff val="25000"/>
                  </a:schemeClr>
                </a:solidFill>
              </a:rPr>
              <a:t> == </a:t>
            </a:r>
            <a:r>
              <a:rPr lang="en-US" dirty="0" smtClean="0">
                <a:solidFill>
                  <a:schemeClr val="tx1">
                    <a:lumMod val="75000"/>
                    <a:lumOff val="25000"/>
                  </a:schemeClr>
                </a:solidFill>
              </a:rPr>
              <a:t>High</a:t>
            </a:r>
            <a:endParaRPr lang="en-US" dirty="0">
              <a:solidFill>
                <a:schemeClr val="tx1">
                  <a:lumMod val="75000"/>
                  <a:lumOff val="25000"/>
                </a:schemeClr>
              </a:solidFill>
            </a:endParaRPr>
          </a:p>
          <a:p>
            <a:pPr algn="ctr"/>
            <a:r>
              <a:rPr lang="en-US" dirty="0"/>
              <a:t>Allow | Read, Write | if </a:t>
            </a:r>
            <a:r>
              <a:rPr lang="en-US" dirty="0">
                <a:solidFill>
                  <a:srgbClr val="FFFF00"/>
                </a:solidFill>
              </a:rPr>
              <a:t>(</a:t>
            </a:r>
            <a:r>
              <a:rPr lang="en-US" dirty="0">
                <a:solidFill>
                  <a:schemeClr val="tx1">
                    <a:lumMod val="75000"/>
                    <a:lumOff val="25000"/>
                  </a:schemeClr>
                </a:solidFill>
              </a:rPr>
              <a:t>@</a:t>
            </a:r>
            <a:r>
              <a:rPr lang="en-US" dirty="0" err="1" smtClean="0">
                <a:solidFill>
                  <a:schemeClr val="tx1">
                    <a:lumMod val="75000"/>
                    <a:lumOff val="25000"/>
                  </a:schemeClr>
                </a:solidFill>
              </a:rPr>
              <a:t>User.Clearance</a:t>
            </a:r>
            <a:r>
              <a:rPr lang="en-US" dirty="0" smtClean="0">
                <a:solidFill>
                  <a:schemeClr val="tx1">
                    <a:lumMod val="75000"/>
                    <a:lumOff val="25000"/>
                  </a:schemeClr>
                </a:solidFill>
              </a:rPr>
              <a:t> </a:t>
            </a:r>
            <a:r>
              <a:rPr lang="en-US" dirty="0">
                <a:solidFill>
                  <a:schemeClr val="tx1">
                    <a:lumMod val="75000"/>
                    <a:lumOff val="25000"/>
                  </a:schemeClr>
                </a:solidFill>
              </a:rPr>
              <a:t>==</a:t>
            </a:r>
            <a:r>
              <a:rPr lang="en-US" dirty="0"/>
              <a:t> </a:t>
            </a:r>
            <a:r>
              <a:rPr lang="en-US" dirty="0" smtClean="0">
                <a:solidFill>
                  <a:schemeClr val="tx1">
                    <a:lumMod val="75000"/>
                    <a:lumOff val="25000"/>
                  </a:schemeClr>
                </a:solidFill>
              </a:rPr>
              <a:t>High</a:t>
            </a:r>
            <a:r>
              <a:rPr lang="en-US" dirty="0" smtClean="0">
                <a:solidFill>
                  <a:srgbClr val="FFFF00"/>
                </a:solidFill>
              </a:rPr>
              <a:t>)</a:t>
            </a:r>
            <a:r>
              <a:rPr lang="en-US" dirty="0" smtClean="0"/>
              <a:t> </a:t>
            </a:r>
            <a:r>
              <a:rPr lang="en-US" dirty="0"/>
              <a:t>AND </a:t>
            </a:r>
            <a:r>
              <a:rPr lang="en-US" dirty="0" smtClean="0">
                <a:solidFill>
                  <a:srgbClr val="FFFF00"/>
                </a:solidFill>
              </a:rPr>
              <a:t>(</a:t>
            </a:r>
            <a:r>
              <a:rPr lang="en-US" dirty="0" smtClean="0">
                <a:solidFill>
                  <a:schemeClr val="tx1">
                    <a:lumMod val="75000"/>
                    <a:lumOff val="25000"/>
                  </a:schemeClr>
                </a:solidFill>
              </a:rPr>
              <a:t>@</a:t>
            </a:r>
            <a:r>
              <a:rPr lang="en-US" dirty="0" err="1" smtClean="0">
                <a:solidFill>
                  <a:schemeClr val="tx1">
                    <a:lumMod val="75000"/>
                    <a:lumOff val="25000"/>
                  </a:schemeClr>
                </a:solidFill>
              </a:rPr>
              <a:t>Device.Managed</a:t>
            </a:r>
            <a:r>
              <a:rPr lang="en-US" dirty="0" smtClean="0">
                <a:solidFill>
                  <a:schemeClr val="tx1">
                    <a:lumMod val="75000"/>
                    <a:lumOff val="25000"/>
                  </a:schemeClr>
                </a:solidFill>
              </a:rPr>
              <a:t> </a:t>
            </a:r>
            <a:r>
              <a:rPr lang="en-US" dirty="0">
                <a:solidFill>
                  <a:schemeClr val="tx1">
                    <a:lumMod val="75000"/>
                    <a:lumOff val="25000"/>
                  </a:schemeClr>
                </a:solidFill>
              </a:rPr>
              <a:t>== </a:t>
            </a:r>
            <a:r>
              <a:rPr lang="en-US" dirty="0" smtClean="0">
                <a:solidFill>
                  <a:schemeClr val="tx1">
                    <a:lumMod val="75000"/>
                    <a:lumOff val="25000"/>
                  </a:schemeClr>
                </a:solidFill>
              </a:rPr>
              <a:t>True</a:t>
            </a:r>
            <a:r>
              <a:rPr lang="en-US" dirty="0" smtClean="0">
                <a:solidFill>
                  <a:srgbClr val="FFFF00"/>
                </a:solidFill>
              </a:rPr>
              <a:t>)</a:t>
            </a:r>
            <a:endParaRPr lang="en-US" dirty="0">
              <a:solidFill>
                <a:srgbClr val="FFFF00"/>
              </a:solidFill>
            </a:endParaRPr>
          </a:p>
        </p:txBody>
      </p:sp>
      <p:sp>
        <p:nvSpPr>
          <p:cNvPr id="32" name="Rectangle 31"/>
          <p:cNvSpPr/>
          <p:nvPr/>
        </p:nvSpPr>
        <p:spPr>
          <a:xfrm>
            <a:off x="4371195" y="2691768"/>
            <a:ext cx="3410712" cy="1136674"/>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a:solidFill>
                  <a:schemeClr val="tx1">
                    <a:lumMod val="90000"/>
                    <a:lumOff val="10000"/>
                  </a:schemeClr>
                </a:solidFill>
                <a:latin typeface="+mj-lt"/>
              </a:rPr>
              <a:t>Device claims</a:t>
            </a:r>
          </a:p>
          <a:p>
            <a:r>
              <a:rPr lang="en-US" dirty="0" err="1">
                <a:solidFill>
                  <a:schemeClr val="tx1">
                    <a:lumMod val="75000"/>
                    <a:lumOff val="25000"/>
                  </a:schemeClr>
                </a:solidFill>
              </a:rPr>
              <a:t>Device.Department</a:t>
            </a:r>
            <a:r>
              <a:rPr lang="en-US" dirty="0">
                <a:solidFill>
                  <a:schemeClr val="tx1">
                    <a:lumMod val="75000"/>
                    <a:lumOff val="25000"/>
                  </a:schemeClr>
                </a:solidFill>
              </a:rPr>
              <a:t> = Finance</a:t>
            </a:r>
          </a:p>
          <a:p>
            <a:r>
              <a:rPr lang="en-US" dirty="0" err="1">
                <a:solidFill>
                  <a:schemeClr val="tx1">
                    <a:lumMod val="75000"/>
                    <a:lumOff val="25000"/>
                  </a:schemeClr>
                </a:solidFill>
              </a:rPr>
              <a:t>Device.Managed</a:t>
            </a:r>
            <a:r>
              <a:rPr lang="en-US" dirty="0">
                <a:solidFill>
                  <a:schemeClr val="tx1">
                    <a:lumMod val="75000"/>
                    <a:lumOff val="25000"/>
                  </a:schemeClr>
                </a:solidFill>
              </a:rPr>
              <a:t> = </a:t>
            </a:r>
            <a:r>
              <a:rPr lang="en-US" dirty="0" smtClean="0">
                <a:solidFill>
                  <a:schemeClr val="tx1">
                    <a:lumMod val="75000"/>
                    <a:lumOff val="25000"/>
                  </a:schemeClr>
                </a:solidFill>
              </a:rPr>
              <a:t>True</a:t>
            </a:r>
            <a:endParaRPr lang="en-US" dirty="0">
              <a:solidFill>
                <a:schemeClr val="tx1">
                  <a:lumMod val="75000"/>
                  <a:lumOff val="25000"/>
                </a:schemeClr>
              </a:solidFill>
            </a:endParaRPr>
          </a:p>
        </p:txBody>
      </p:sp>
      <p:sp>
        <p:nvSpPr>
          <p:cNvPr id="33" name="Rectangle 32"/>
          <p:cNvSpPr/>
          <p:nvPr/>
        </p:nvSpPr>
        <p:spPr>
          <a:xfrm>
            <a:off x="8386049" y="2710104"/>
            <a:ext cx="3406558" cy="1136674"/>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a:solidFill>
                  <a:schemeClr val="tx1">
                    <a:lumMod val="90000"/>
                    <a:lumOff val="10000"/>
                  </a:schemeClr>
                </a:solidFill>
                <a:latin typeface="+mj-lt"/>
              </a:rPr>
              <a:t>Resource properties</a:t>
            </a:r>
          </a:p>
          <a:p>
            <a:r>
              <a:rPr lang="en-US" dirty="0" err="1">
                <a:solidFill>
                  <a:schemeClr val="tx1">
                    <a:lumMod val="75000"/>
                    <a:lumOff val="25000"/>
                  </a:schemeClr>
                </a:solidFill>
              </a:rPr>
              <a:t>Resource.Department</a:t>
            </a:r>
            <a:r>
              <a:rPr lang="en-US" dirty="0">
                <a:solidFill>
                  <a:schemeClr val="tx1">
                    <a:lumMod val="75000"/>
                    <a:lumOff val="25000"/>
                  </a:schemeClr>
                </a:solidFill>
              </a:rPr>
              <a:t> = Finance</a:t>
            </a:r>
          </a:p>
          <a:p>
            <a:r>
              <a:rPr lang="en-US" dirty="0" err="1">
                <a:solidFill>
                  <a:schemeClr val="tx1">
                    <a:lumMod val="75000"/>
                    <a:lumOff val="25000"/>
                  </a:schemeClr>
                </a:solidFill>
              </a:rPr>
              <a:t>Resource.Impact</a:t>
            </a:r>
            <a:r>
              <a:rPr lang="en-US" dirty="0">
                <a:solidFill>
                  <a:schemeClr val="tx1">
                    <a:lumMod val="75000"/>
                    <a:lumOff val="25000"/>
                  </a:schemeClr>
                </a:solidFill>
              </a:rPr>
              <a:t> = High</a:t>
            </a:r>
          </a:p>
        </p:txBody>
      </p:sp>
      <p:cxnSp>
        <p:nvCxnSpPr>
          <p:cNvPr id="6" name="Straight Arrow Connector 5"/>
          <p:cNvCxnSpPr>
            <a:stCxn id="22" idx="2"/>
          </p:cNvCxnSpPr>
          <p:nvPr/>
        </p:nvCxnSpPr>
        <p:spPr>
          <a:xfrm>
            <a:off x="2098210" y="3846778"/>
            <a:ext cx="0" cy="6936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a:off x="6081635" y="3846778"/>
            <a:ext cx="0" cy="6936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p:nvPr/>
        </p:nvCxnSpPr>
        <p:spPr>
          <a:xfrm>
            <a:off x="10053938" y="3846778"/>
            <a:ext cx="0" cy="6936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425079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6" y="416172"/>
            <a:ext cx="11030355" cy="609398"/>
          </a:xfrm>
        </p:spPr>
        <p:txBody>
          <a:bodyPr/>
          <a:lstStyle/>
          <a:p>
            <a:r>
              <a:rPr lang="en-US" dirty="0" smtClean="0"/>
              <a:t>Key changes for Dynamic Access Control</a:t>
            </a:r>
            <a:endParaRPr lang="en-US" dirty="0"/>
          </a:p>
        </p:txBody>
      </p:sp>
      <p:sp>
        <p:nvSpPr>
          <p:cNvPr id="3" name="Content Placeholder 2"/>
          <p:cNvSpPr>
            <a:spLocks noGrp="1"/>
          </p:cNvSpPr>
          <p:nvPr>
            <p:ph idx="4294967295"/>
          </p:nvPr>
        </p:nvSpPr>
        <p:spPr>
          <a:xfrm>
            <a:off x="614135" y="1652833"/>
            <a:ext cx="11099644" cy="2762785"/>
          </a:xfrm>
          <a:prstGeom prst="rect">
            <a:avLst/>
          </a:prstGeom>
        </p:spPr>
        <p:txBody>
          <a:bodyPr lIns="121899" tIns="60949" rIns="121899" bIns="60949"/>
          <a:lstStyle/>
          <a:p>
            <a:pPr marL="342900" lvl="0" indent="-342900"/>
            <a:r>
              <a:rPr lang="en-US" dirty="0"/>
              <a:t>Policies based on resource </a:t>
            </a:r>
            <a:r>
              <a:rPr lang="en-US" dirty="0" smtClean="0"/>
              <a:t>properties and user/device claims</a:t>
            </a:r>
            <a:endParaRPr lang="en-US" dirty="0"/>
          </a:p>
          <a:p>
            <a:pPr marL="342900" lvl="0" indent="-342900"/>
            <a:r>
              <a:rPr lang="en-US" dirty="0"/>
              <a:t>Enhanced ACL language to support </a:t>
            </a:r>
            <a:r>
              <a:rPr lang="en-US" dirty="0" smtClean="0"/>
              <a:t>expressions</a:t>
            </a:r>
            <a:endParaRPr lang="en-US" dirty="0"/>
          </a:p>
          <a:p>
            <a:pPr marL="342900" lvl="0" indent="-342900"/>
            <a:r>
              <a:rPr lang="en-US" dirty="0"/>
              <a:t>User/Device Claims available in user </a:t>
            </a:r>
            <a:r>
              <a:rPr lang="en-US" dirty="0" smtClean="0"/>
              <a:t>tokens</a:t>
            </a:r>
            <a:endParaRPr lang="en-US" dirty="0"/>
          </a:p>
          <a:p>
            <a:pPr marL="342900" lvl="0" indent="-342900"/>
            <a:r>
              <a:rPr lang="en-US" dirty="0" smtClean="0"/>
              <a:t>Central </a:t>
            </a:r>
            <a:r>
              <a:rPr lang="en-US" dirty="0"/>
              <a:t>access policies stored in </a:t>
            </a:r>
            <a:r>
              <a:rPr lang="en-US" dirty="0" smtClean="0"/>
              <a:t>AD</a:t>
            </a:r>
            <a:endParaRPr lang="en-US" dirty="0"/>
          </a:p>
          <a:p>
            <a:pPr>
              <a:spcBef>
                <a:spcPts val="1001"/>
              </a:spcBef>
            </a:pPr>
            <a:endParaRPr lang="en-US" dirty="0" smtClean="0"/>
          </a:p>
        </p:txBody>
      </p:sp>
    </p:spTree>
    <p:extLst>
      <p:ext uri="{BB962C8B-B14F-4D97-AF65-F5344CB8AC3E}">
        <p14:creationId xmlns:p14="http://schemas.microsoft.com/office/powerpoint/2010/main" val="6769590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Dynamic </a:t>
            </a:r>
            <a:r>
              <a:rPr lang="en-US" dirty="0"/>
              <a:t>Access </a:t>
            </a:r>
            <a:r>
              <a:rPr lang="en-US" dirty="0" smtClean="0"/>
              <a:t>Control on File Servers</a:t>
            </a:r>
            <a:endParaRPr lang="en-US" dirty="0"/>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896295992"/>
              </p:ext>
            </p:extLst>
          </p:nvPr>
        </p:nvGraphicFramePr>
        <p:xfrm>
          <a:off x="308000" y="1020850"/>
          <a:ext cx="11441113" cy="545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self-ssdw7fs4\ssd_userdata_ntdev\matd\Pictures\PPT\Artwork_Imagery\Icons - Illustrations\Misc\search icon magnify glas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8858" y="1084987"/>
            <a:ext cx="590396" cy="590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self-ssdw7fs4\ssd_userdata_ntdev\matd\Pictures\PPT\Artwork_Imagery\Icons - Illustrations\_ REAL VISTA STYLE\clipboard checklist inventory.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6920" y="1077365"/>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ERVER3\InternalBin\Resource DVD\DVD_ART36\Artwork_Imagery\Icons - Illustrations\_ REAL VISTA STYLE\lock locked secure security.png"/>
          <p:cNvPicPr>
            <a:picLocks noChangeArrowheads="1"/>
          </p:cNvPicPr>
          <p:nvPr/>
        </p:nvPicPr>
        <p:blipFill>
          <a:blip r:embed="rId10"/>
          <a:stretch>
            <a:fillRect/>
          </a:stretch>
        </p:blipFill>
        <p:spPr bwMode="auto">
          <a:xfrm>
            <a:off x="4268665" y="1081176"/>
            <a:ext cx="594360" cy="594360"/>
          </a:xfrm>
          <a:prstGeom prst="rect">
            <a:avLst/>
          </a:prstGeom>
          <a:noFill/>
          <a:ln>
            <a:noFill/>
          </a:ln>
        </p:spPr>
      </p:pic>
      <p:pic>
        <p:nvPicPr>
          <p:cNvPr id="10" name="Picture 32" descr="Security shield windows"/>
          <p:cNvPicPr>
            <a:picLocks noChangeArrowheads="1"/>
          </p:cNvPicPr>
          <p:nvPr/>
        </p:nvPicPr>
        <p:blipFill>
          <a:blip r:embed="rId11" cstate="print"/>
          <a:srcRect/>
          <a:stretch>
            <a:fillRect/>
          </a:stretch>
        </p:blipFill>
        <p:spPr bwMode="auto">
          <a:xfrm>
            <a:off x="10077283" y="1081176"/>
            <a:ext cx="594360" cy="594360"/>
          </a:xfrm>
          <a:prstGeom prst="rect">
            <a:avLst/>
          </a:prstGeom>
          <a:noFill/>
        </p:spPr>
      </p:pic>
    </p:spTree>
    <p:extLst>
      <p:ext uri="{BB962C8B-B14F-4D97-AF65-F5344CB8AC3E}">
        <p14:creationId xmlns:p14="http://schemas.microsoft.com/office/powerpoint/2010/main" val="14332121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Auditing</a:t>
            </a:r>
            <a:endParaRPr lang="en-US" sz="4400" dirty="0">
              <a:solidFill>
                <a:srgbClr val="FFFFFF"/>
              </a:solidFill>
              <a:latin typeface="+mj-lt"/>
            </a:endParaRPr>
          </a:p>
        </p:txBody>
      </p:sp>
    </p:spTree>
    <p:extLst>
      <p:ext uri="{BB962C8B-B14F-4D97-AF65-F5344CB8AC3E}">
        <p14:creationId xmlns:p14="http://schemas.microsoft.com/office/powerpoint/2010/main" val="1694776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E7E4D27-9843-4B44-ADBC-AFA18027DC92}"/>
</file>

<file path=customXml/itemProps2.xml><?xml version="1.0" encoding="utf-8"?>
<ds:datastoreItem xmlns:ds="http://schemas.openxmlformats.org/officeDocument/2006/customXml" ds:itemID="{8C435660-40FC-4F50-8293-865F507DE818}"/>
</file>

<file path=customXml/itemProps3.xml><?xml version="1.0" encoding="utf-8"?>
<ds:datastoreItem xmlns:ds="http://schemas.openxmlformats.org/officeDocument/2006/customXml" ds:itemID="{E7072371-BB77-44B4-9D05-3CB5AD4AD1A7}"/>
</file>

<file path=docProps/app.xml><?xml version="1.0" encoding="utf-8"?>
<Properties xmlns="http://schemas.openxmlformats.org/officeDocument/2006/extended-properties" xmlns:vt="http://schemas.openxmlformats.org/officeDocument/2006/docPropsVTypes">
  <Template>BUILD_Breakout_Template _ SAMPLE for Scott 7.28</Template>
  <TotalTime>10398</TotalTime>
  <Words>2205</Words>
  <Application>Microsoft Office PowerPoint</Application>
  <PresentationFormat>Custom</PresentationFormat>
  <Paragraphs>387</Paragraphs>
  <Slides>46</Slides>
  <Notes>34</Notes>
  <HiddenSlides>0</HiddenSlides>
  <MMClips>0</MMClips>
  <ScaleCrop>false</ScaleCrop>
  <HeadingPairs>
    <vt:vector size="4" baseType="variant">
      <vt:variant>
        <vt:lpstr>Theme</vt:lpstr>
      </vt:variant>
      <vt:variant>
        <vt:i4>7</vt:i4>
      </vt:variant>
      <vt:variant>
        <vt:lpstr>Slide Titles</vt:lpstr>
      </vt:variant>
      <vt:variant>
        <vt:i4>46</vt:i4>
      </vt:variant>
    </vt:vector>
  </HeadingPairs>
  <TitlesOfParts>
    <vt:vector size="5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security auditing solutions for compliance and forensic analysis</vt:lpstr>
      <vt:lpstr>Target Audience</vt:lpstr>
      <vt:lpstr>Agenda</vt:lpstr>
      <vt:lpstr>PowerPoint Presentation</vt:lpstr>
      <vt:lpstr>Dynamic Access Control in a nutshell</vt:lpstr>
      <vt:lpstr>Expression-based access control policy</vt:lpstr>
      <vt:lpstr>Key changes for Dynamic Access Control</vt:lpstr>
      <vt:lpstr>Dynamic Access Control on File Servers</vt:lpstr>
      <vt:lpstr>PowerPoint Presentation</vt:lpstr>
      <vt:lpstr>Audit is trustworthy logging of security-relevant events by a software component responsible for making security decisions</vt:lpstr>
      <vt:lpstr>How file access auditing works in Windows?</vt:lpstr>
      <vt:lpstr>Applications of auditing</vt:lpstr>
      <vt:lpstr>Consider this use case… </vt:lpstr>
      <vt:lpstr>Challenges</vt:lpstr>
      <vt:lpstr>PowerPoint Presentation</vt:lpstr>
      <vt:lpstr>Our focus for this release</vt:lpstr>
      <vt:lpstr>Flexible Audit policies in action</vt:lpstr>
      <vt:lpstr>Infrastructure setup</vt:lpstr>
      <vt:lpstr>Improved File Access reporting with HP ArcSight™</vt:lpstr>
      <vt:lpstr>ArcSight SIEM Platform</vt:lpstr>
      <vt:lpstr>PowerPoint Presentation</vt:lpstr>
      <vt:lpstr>PowerPoint Presentation</vt:lpstr>
      <vt:lpstr>Closer look at file access audit events</vt:lpstr>
      <vt:lpstr>Parsing resource attribute string</vt:lpstr>
      <vt:lpstr>PowerPoint Presentation</vt:lpstr>
      <vt:lpstr>Dynamic Access Control policy change events</vt:lpstr>
      <vt:lpstr>PowerPoint Presentation</vt:lpstr>
      <vt:lpstr>Applying Central Access Policy</vt:lpstr>
      <vt:lpstr>Policy change risk aversion</vt:lpstr>
      <vt:lpstr>Access policy staging</vt:lpstr>
      <vt:lpstr>Proposed policy</vt:lpstr>
      <vt:lpstr>Sample staging event (4818)</vt:lpstr>
      <vt:lpstr>PowerPoint Presentation</vt:lpstr>
      <vt:lpstr>Secure Vantage™  Access policy staging report</vt:lpstr>
      <vt:lpstr>About Secure Vantage Technologies</vt:lpstr>
      <vt:lpstr>PowerPoint Presentation</vt:lpstr>
      <vt:lpstr>PowerPoint Presentation</vt:lpstr>
      <vt:lpstr>PowerPoint Presentation</vt:lpstr>
      <vt:lpstr>Expression-based audit policies make it easier to create targeted audit policies; help reduce audit volume; can be managed centrally</vt:lpstr>
      <vt:lpstr>Central access policy staging makes it possible to test the effect of your policy change before enforcing it</vt:lpstr>
      <vt:lpstr>Dynamic access control provides developers opportunities to innovate and create rich reporting and analysis applications</vt:lpstr>
      <vt:lpstr>For more information</vt:lpstr>
      <vt:lpstr>Thank you!</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SAC-425T: Building security auditing solutions for compliance and forensic analysis</dc:title>
  <dc:subject>BUILD</dc:subject>
  <dc:creator>Jay Dave; Dave McPherson</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314</cp:revision>
  <cp:lastPrinted>2010-05-11T05:02:34Z</cp:lastPrinted>
  <dcterms:created xsi:type="dcterms:W3CDTF">2011-08-03T21:25:07Z</dcterms:created>
  <dcterms:modified xsi:type="dcterms:W3CDTF">2011-09-15T20:32:28Z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