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7.xml" ContentType="application/vnd.openxmlformats-officedocument.presentationml.notesSlide+xml"/>
  <Override PartName="/ppt/slideLayouts/slideLayout87.xml" ContentType="application/vnd.openxmlformats-officedocument.presentationml.slideLayout+xml"/>
  <Default Extension="png" ContentType="image/png"/>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customXml/itemProps2.xml" ContentType="application/vnd.openxmlformats-officedocument.customXmlProperties+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Default Extension="emf" ContentType="image/x-emf"/>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Default Extension="rels" ContentType="application/vnd.openxmlformats-package.relationship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notesSlides/notesSlide18.xml" ContentType="application/vnd.openxmlformats-officedocument.presentationml.notesSlide+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Default Extension="jpeg" ContentType="image/jpeg"/>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Default Extension="jpg" ContentType="image/jpeg"/>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customXml/itemProps1.xml" ContentType="application/vnd.openxmlformats-officedocument.customXmlProperties+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Default Extension="bin" ContentType="application/vnd.openxmlformats-officedocument.oleObject"/>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5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 id="2147483718" r:id="rId2"/>
    <p:sldMasterId id="2147483733" r:id="rId3"/>
    <p:sldMasterId id="2147483754" r:id="rId4"/>
    <p:sldMasterId id="2147483774" r:id="rId5"/>
    <p:sldMasterId id="2147483776" r:id="rId6"/>
    <p:sldMasterId id="2147483788" r:id="rId7"/>
  </p:sldMasterIdLst>
  <p:notesMasterIdLst>
    <p:notesMasterId r:id="rId45"/>
  </p:notesMasterIdLst>
  <p:handoutMasterIdLst>
    <p:handoutMasterId r:id="rId46"/>
  </p:handoutMasterIdLst>
  <p:sldIdLst>
    <p:sldId id="430" r:id="rId8"/>
    <p:sldId id="514" r:id="rId9"/>
    <p:sldId id="510" r:id="rId10"/>
    <p:sldId id="505" r:id="rId11"/>
    <p:sldId id="512" r:id="rId12"/>
    <p:sldId id="523" r:id="rId13"/>
    <p:sldId id="513" r:id="rId14"/>
    <p:sldId id="469" r:id="rId15"/>
    <p:sldId id="511" r:id="rId16"/>
    <p:sldId id="503" r:id="rId17"/>
    <p:sldId id="473" r:id="rId18"/>
    <p:sldId id="474" r:id="rId19"/>
    <p:sldId id="495" r:id="rId20"/>
    <p:sldId id="475" r:id="rId21"/>
    <p:sldId id="491" r:id="rId22"/>
    <p:sldId id="522" r:id="rId23"/>
    <p:sldId id="521" r:id="rId24"/>
    <p:sldId id="492" r:id="rId25"/>
    <p:sldId id="524" r:id="rId26"/>
    <p:sldId id="478" r:id="rId27"/>
    <p:sldId id="480" r:id="rId28"/>
    <p:sldId id="515" r:id="rId29"/>
    <p:sldId id="481" r:id="rId30"/>
    <p:sldId id="517" r:id="rId31"/>
    <p:sldId id="506" r:id="rId32"/>
    <p:sldId id="483" r:id="rId33"/>
    <p:sldId id="484" r:id="rId34"/>
    <p:sldId id="518" r:id="rId35"/>
    <p:sldId id="489" r:id="rId36"/>
    <p:sldId id="490" r:id="rId37"/>
    <p:sldId id="485" r:id="rId38"/>
    <p:sldId id="472" r:id="rId39"/>
    <p:sldId id="500" r:id="rId40"/>
    <p:sldId id="519" r:id="rId41"/>
    <p:sldId id="520" r:id="rId42"/>
    <p:sldId id="271" r:id="rId43"/>
    <p:sldId id="377" r:id="rId44"/>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203ABEB-2F91-4EB4-811D-90E6A31DF5A2}">
          <p14:sldIdLst>
            <p14:sldId id="430"/>
            <p14:sldId id="514"/>
            <p14:sldId id="510"/>
          </p14:sldIdLst>
        </p14:section>
        <p14:section name="Body of Presentation" id="{3134B837-DC82-4AD0-A289-C27747844212}">
          <p14:sldIdLst>
            <p14:sldId id="505"/>
            <p14:sldId id="512"/>
            <p14:sldId id="523"/>
            <p14:sldId id="513"/>
            <p14:sldId id="469"/>
            <p14:sldId id="511"/>
            <p14:sldId id="503"/>
            <p14:sldId id="473"/>
            <p14:sldId id="474"/>
            <p14:sldId id="495"/>
            <p14:sldId id="475"/>
            <p14:sldId id="491"/>
            <p14:sldId id="522"/>
            <p14:sldId id="521"/>
            <p14:sldId id="492"/>
            <p14:sldId id="524"/>
            <p14:sldId id="478"/>
            <p14:sldId id="480"/>
            <p14:sldId id="515"/>
            <p14:sldId id="481"/>
            <p14:sldId id="517"/>
            <p14:sldId id="506"/>
            <p14:sldId id="483"/>
            <p14:sldId id="484"/>
            <p14:sldId id="518"/>
            <p14:sldId id="489"/>
            <p14:sldId id="490"/>
            <p14:sldId id="485"/>
            <p14:sldId id="472"/>
            <p14:sldId id="500"/>
            <p14:sldId id="519"/>
            <p14:sldId id="520"/>
            <p14:sldId id="271"/>
            <p14:sldId id="377"/>
          </p14:sldIdLst>
        </p14:section>
        <p14:section name="Optional Components" id="{5D9C9D25-F193-4E3C-8E41-E580CD8313B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C00"/>
    <a:srgbClr val="EF4423"/>
    <a:srgbClr val="65BC46"/>
    <a:srgbClr val="457EC1"/>
    <a:srgbClr val="59CC0E"/>
    <a:srgbClr val="0087FF"/>
    <a:srgbClr val="FFFFFF"/>
    <a:srgbClr val="F8F57B"/>
    <a:srgbClr val="000000"/>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89" autoAdjust="0"/>
    <p:restoredTop sz="79024" autoAdjust="0"/>
  </p:normalViewPr>
  <p:slideViewPr>
    <p:cSldViewPr snapToGrid="0" snapToObjects="1">
      <p:cViewPr varScale="1">
        <p:scale>
          <a:sx n="106" d="100"/>
          <a:sy n="106" d="100"/>
        </p:scale>
        <p:origin x="-228" y="-84"/>
      </p:cViewPr>
      <p:guideLst>
        <p:guide orient="horz" pos="144"/>
        <p:guide orient="horz" pos="1200"/>
        <p:guide orient="horz" pos="2173"/>
        <p:guide orient="horz" pos="4176"/>
        <p:guide orient="horz" pos="1488"/>
        <p:guide orient="horz" pos="454"/>
        <p:guide pos="3840"/>
        <p:guide pos="327"/>
        <p:guide pos="1190"/>
        <p:guide pos="7350"/>
        <p:guide pos="7063"/>
        <p:guide pos="611"/>
      </p:guideLst>
    </p:cSldViewPr>
  </p:slideViewPr>
  <p:notesTextViewPr>
    <p:cViewPr>
      <p:scale>
        <a:sx n="100" d="100"/>
        <a:sy n="100" d="100"/>
      </p:scale>
      <p:origin x="0" y="0"/>
    </p:cViewPr>
  </p:notesTextViewPr>
  <p:sorterViewPr>
    <p:cViewPr>
      <p:scale>
        <a:sx n="33" d="100"/>
        <a:sy n="33" d="100"/>
      </p:scale>
      <p:origin x="0" y="0"/>
    </p:cViewPr>
  </p:sorterViewPr>
  <p:notesViewPr>
    <p:cSldViewPr snapToGrid="0" snapToObjects="1" showGuides="1">
      <p:cViewPr varScale="1">
        <p:scale>
          <a:sx n="80" d="100"/>
          <a:sy n="80" d="100"/>
        </p:scale>
        <p:origin x="-2922"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3" Type="http://schemas.openxmlformats.org/officeDocument/2006/relationships/customXml" Target="../customXml/item3.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 Id="rId5" Type="http://schemas.openxmlformats.org/officeDocument/2006/relationships/image" Target="../media/image22.emf"/><Relationship Id="rId4"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 Id="rId5" Type="http://schemas.openxmlformats.org/officeDocument/2006/relationships/image" Target="../media/image22.emf"/><Relationship Id="rId4"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emf"/><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emf"/><Relationship Id="rId1" Type="http://schemas.openxmlformats.org/officeDocument/2006/relationships/image" Target="../media/image21.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image" Target="../media/image18.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image" Target="../media/image21.emf"/><Relationship Id="rId4"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BUILD</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9/15/2011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9/15/2011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9/15/2011 1:27 PM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2203829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3128258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1842090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1842090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1858641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3128258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9/15/2011 1:27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26</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extLst>
      <p:ext uri="{BB962C8B-B14F-4D97-AF65-F5344CB8AC3E}">
        <p14:creationId xmlns:p14="http://schemas.microsoft.com/office/powerpoint/2010/main" val="3128258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31</a:t>
            </a:fld>
            <a:endParaRPr lang="en-US" dirty="0"/>
          </a:p>
        </p:txBody>
      </p:sp>
    </p:spTree>
    <p:extLst>
      <p:ext uri="{BB962C8B-B14F-4D97-AF65-F5344CB8AC3E}">
        <p14:creationId xmlns:p14="http://schemas.microsoft.com/office/powerpoint/2010/main" val="1850130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extLst>
      <p:ext uri="{BB962C8B-B14F-4D97-AF65-F5344CB8AC3E}">
        <p14:creationId xmlns:p14="http://schemas.microsoft.com/office/powerpoint/2010/main" val="254607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t>4</a:t>
            </a:fld>
            <a:endParaRPr lang="en-US"/>
          </a:p>
        </p:txBody>
      </p:sp>
    </p:spTree>
    <p:extLst>
      <p:ext uri="{BB962C8B-B14F-4D97-AF65-F5344CB8AC3E}">
        <p14:creationId xmlns:p14="http://schemas.microsoft.com/office/powerpoint/2010/main" val="2846306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9/15/2011 1:27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36</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37</a:t>
            </a:fld>
            <a:endParaRPr lang="en-US" dirty="0"/>
          </a:p>
        </p:txBody>
      </p:sp>
    </p:spTree>
    <p:extLst>
      <p:ext uri="{BB962C8B-B14F-4D97-AF65-F5344CB8AC3E}">
        <p14:creationId xmlns:p14="http://schemas.microsoft.com/office/powerpoint/2010/main" val="259324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2495831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2495831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t>9</a:t>
            </a:fld>
            <a:endParaRPr lang="en-US"/>
          </a:p>
        </p:txBody>
      </p:sp>
    </p:spTree>
    <p:extLst>
      <p:ext uri="{BB962C8B-B14F-4D97-AF65-F5344CB8AC3E}">
        <p14:creationId xmlns:p14="http://schemas.microsoft.com/office/powerpoint/2010/main" val="2846306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t>11</a:t>
            </a:fld>
            <a:endParaRPr lang="en-US"/>
          </a:p>
        </p:txBody>
      </p:sp>
    </p:spTree>
    <p:extLst>
      <p:ext uri="{BB962C8B-B14F-4D97-AF65-F5344CB8AC3E}">
        <p14:creationId xmlns:p14="http://schemas.microsoft.com/office/powerpoint/2010/main" val="2846306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9/15/2011 1:27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12</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751039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731634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accent1"/>
                    </a:gs>
                    <a:gs pos="86000">
                      <a:schemeClr val="accent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accent1"/>
                  </a:gs>
                  <a:gs pos="86000">
                    <a:schemeClr val="accent1"/>
                  </a:gs>
                </a:gsLst>
                <a:lin ang="5400000" scaled="0"/>
              </a:gradFill>
              <a:effectLst/>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20042554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t>9/15/2011</a:t>
            </a:fld>
            <a:endParaRPr lang="en-US" dirty="0"/>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pPr algn="l"/>
            <a:r>
              <a:rPr lang="en-US" smtClean="0"/>
              <a:t>PAGE </a:t>
            </a:r>
            <a:fld id="{711B4CA8-52BE-46B1-A536-58CE1A3FAF74}" type="slidenum">
              <a:rPr lang="en-US" smtClean="0"/>
              <a:pPr algn="l"/>
              <a:t>‹#›</a:t>
            </a:fld>
            <a:endParaRPr lang="en-US" dirty="0"/>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pPr algn="l"/>
            <a:r>
              <a:rPr lang="en-US" dirty="0" smtClean="0"/>
              <a:t>MICROSOFT CONFIDENTIAL</a:t>
            </a:r>
            <a:endParaRPr lang="en-US" dirty="0"/>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31825166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174"/>
            <a:ext cx="12188825" cy="6829650"/>
          </a:xfrm>
          <a:prstGeom prst="rect">
            <a:avLst/>
          </a:prstGeom>
        </p:spPr>
      </p:pic>
    </p:spTree>
    <p:extLst>
      <p:ext uri="{BB962C8B-B14F-4D97-AF65-F5344CB8AC3E}">
        <p14:creationId xmlns:p14="http://schemas.microsoft.com/office/powerpoint/2010/main" val="7669511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5" y="1905001"/>
            <a:ext cx="11149012" cy="15850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441" y="6356351"/>
            <a:ext cx="2844059" cy="365125"/>
          </a:xfrm>
          <a:prstGeom prst="rect">
            <a:avLst/>
          </a:prstGeom>
        </p:spPr>
        <p:txBody>
          <a:bodyPr lIns="121899" tIns="60949" rIns="121899" bIns="60949"/>
          <a:lstStyle/>
          <a:p>
            <a:fld id="{A1CFD51F-5542-4183-9E6D-DF6665177190}" type="datetimeFigureOut">
              <a:rPr lang="en-US" smtClean="0"/>
              <a:t>9/15/2011</a:t>
            </a:fld>
            <a:endParaRPr lang="en-US"/>
          </a:p>
        </p:txBody>
      </p:sp>
      <p:sp>
        <p:nvSpPr>
          <p:cNvPr id="5" name="Footer Placeholder 4"/>
          <p:cNvSpPr>
            <a:spLocks noGrp="1"/>
          </p:cNvSpPr>
          <p:nvPr>
            <p:ph type="ftr" sz="quarter" idx="11"/>
          </p:nvPr>
        </p:nvSpPr>
        <p:spPr>
          <a:xfrm>
            <a:off x="4164515" y="6356351"/>
            <a:ext cx="3859795" cy="365125"/>
          </a:xfrm>
          <a:prstGeom prst="rect">
            <a:avLst/>
          </a:prstGeom>
        </p:spPr>
        <p:txBody>
          <a:bodyPr lIns="121899" tIns="60949" rIns="121899" bIns="60949"/>
          <a:lstStyle/>
          <a:p>
            <a:endParaRPr lang="en-US"/>
          </a:p>
        </p:txBody>
      </p:sp>
      <p:sp>
        <p:nvSpPr>
          <p:cNvPr id="6" name="Slide Number Placeholder 5"/>
          <p:cNvSpPr>
            <a:spLocks noGrp="1"/>
          </p:cNvSpPr>
          <p:nvPr>
            <p:ph type="sldNum" sz="quarter" idx="12"/>
          </p:nvPr>
        </p:nvSpPr>
        <p:spPr>
          <a:xfrm>
            <a:off x="8735325" y="6356351"/>
            <a:ext cx="2844059" cy="365125"/>
          </a:xfrm>
          <a:prstGeom prst="rect">
            <a:avLst/>
          </a:prstGeom>
        </p:spPr>
        <p:txBody>
          <a:bodyPr lIns="121899" tIns="60949" rIns="121899" bIns="60949"/>
          <a:lstStyle/>
          <a:p>
            <a:fld id="{86B3905C-5577-4B33-9447-31444F4A9FCC}" type="slidenum">
              <a:rPr lang="en-US" smtClean="0"/>
              <a:t>‹#›</a:t>
            </a:fld>
            <a:endParaRPr lang="en-US"/>
          </a:p>
        </p:txBody>
      </p:sp>
    </p:spTree>
    <p:extLst>
      <p:ext uri="{BB962C8B-B14F-4D97-AF65-F5344CB8AC3E}">
        <p14:creationId xmlns:p14="http://schemas.microsoft.com/office/powerpoint/2010/main" val="2046010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126212"/>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373080002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74359556"/>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duotone>
              <a:prstClr val="black"/>
              <a:schemeClr val="accent2">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09031151"/>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20918823"/>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67427382"/>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40140045"/>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73987872"/>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9034490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55944"/>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59322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4338306"/>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046827710"/>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96990488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solidFill>
                  <a:srgbClr val="FFFFFF"/>
                </a:solidFill>
              </a:rPr>
              <a:pPr/>
              <a:t>9/15/2011</a:t>
            </a:fld>
            <a:endParaRPr lang="en-US" dirty="0">
              <a:solidFill>
                <a:srgbClr val="FFFFFF"/>
              </a:solidFill>
            </a:endParaRPr>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51933785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solidFill>
                  <a:srgbClr val="FFFFFF"/>
                </a:solidFill>
              </a:rPr>
              <a:pPr/>
              <a:t>9/15/2011</a:t>
            </a:fld>
            <a:endParaRPr lang="en-US" dirty="0">
              <a:solidFill>
                <a:srgbClr val="FFFFFF"/>
              </a:solidFill>
            </a:endParaRPr>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132944860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One column above 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solidFill>
                  <a:srgbClr val="FFFFFF"/>
                </a:solidFill>
              </a:rPr>
              <a:pPr/>
              <a:t>9/15/2011</a:t>
            </a:fld>
            <a:endParaRPr lang="en-US" dirty="0">
              <a:solidFill>
                <a:srgbClr val="FFFFFF"/>
              </a:solidFill>
            </a:endParaRPr>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47931741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Tree>
    <p:extLst>
      <p:ext uri="{BB962C8B-B14F-4D97-AF65-F5344CB8AC3E}">
        <p14:creationId xmlns:p14="http://schemas.microsoft.com/office/powerpoint/2010/main" val="110864899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17596410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5" y="1905001"/>
            <a:ext cx="11149012" cy="15850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9355525"/>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2067908453"/>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22081425"/>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duotone>
              <a:prstClr val="black"/>
              <a:schemeClr val="accent2">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79887916"/>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02672850"/>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70859759"/>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01407010"/>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74426846"/>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96999288"/>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681970"/>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610948"/>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9792604"/>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837238110"/>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164882738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solidFill>
                  <a:srgbClr val="FFFFFF"/>
                </a:solidFill>
              </a:rPr>
              <a:pPr/>
              <a:t>9/15/2011</a:t>
            </a:fld>
            <a:endParaRPr lang="en-US" dirty="0">
              <a:solidFill>
                <a:srgbClr val="FFFFFF"/>
              </a:solidFill>
            </a:endParaRPr>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61797871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solidFill>
                  <a:srgbClr val="FFFFFF"/>
                </a:solidFill>
              </a:rPr>
              <a:pPr/>
              <a:t>9/15/2011</a:t>
            </a:fld>
            <a:endParaRPr lang="en-US" dirty="0">
              <a:solidFill>
                <a:srgbClr val="FFFFFF"/>
              </a:solidFill>
            </a:endParaRPr>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33576012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One column above 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solidFill>
                  <a:srgbClr val="FFFFFF"/>
                </a:solidFill>
              </a:rPr>
              <a:pPr/>
              <a:t>9/15/2011</a:t>
            </a:fld>
            <a:endParaRPr lang="en-US" dirty="0">
              <a:solidFill>
                <a:srgbClr val="FFFFFF"/>
              </a:solidFill>
            </a:endParaRPr>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38818914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Tree>
    <p:extLst>
      <p:ext uri="{BB962C8B-B14F-4D97-AF65-F5344CB8AC3E}">
        <p14:creationId xmlns:p14="http://schemas.microsoft.com/office/powerpoint/2010/main" val="150568621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391238938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5" y="1905001"/>
            <a:ext cx="11149012" cy="15850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19860529"/>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39636529"/>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7"/>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9964" y="4343400"/>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3" y="190500"/>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2381996492"/>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9965" y="4787308"/>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969964"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8728796"/>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3"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934359083"/>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709020003"/>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05768"/>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05768"/>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046365674"/>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05102669"/>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46099437"/>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21631"/>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2"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349386"/>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1334639"/>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72406977"/>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993390"/>
            <a:ext cx="7313295" cy="37394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595548"/>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263149"/>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609441" y="6356351"/>
            <a:ext cx="2844059" cy="365125"/>
          </a:xfrm>
          <a:prstGeom prst="rect">
            <a:avLst/>
          </a:prstGeom>
        </p:spPr>
        <p:txBody>
          <a:bodyPr lIns="121899" tIns="60949" rIns="121899" bIns="60949"/>
          <a:lstStyle/>
          <a:p>
            <a:fld id="{C0BD7C84-D3EA-43FB-A10B-33E3F178240F}" type="datetimeFigureOut">
              <a:rPr lang="en-US" smtClean="0"/>
              <a:t>9/15/2011</a:t>
            </a:fld>
            <a:endParaRPr lang="en-US"/>
          </a:p>
        </p:txBody>
      </p:sp>
      <p:sp>
        <p:nvSpPr>
          <p:cNvPr id="6" name="Footer Placeholder 5"/>
          <p:cNvSpPr>
            <a:spLocks noGrp="1"/>
          </p:cNvSpPr>
          <p:nvPr>
            <p:ph type="ftr" sz="quarter" idx="11"/>
          </p:nvPr>
        </p:nvSpPr>
        <p:spPr>
          <a:xfrm>
            <a:off x="4164515" y="6356351"/>
            <a:ext cx="3859795" cy="365125"/>
          </a:xfrm>
          <a:prstGeom prst="rect">
            <a:avLst/>
          </a:prstGeom>
        </p:spPr>
        <p:txBody>
          <a:bodyPr lIns="121899" tIns="60949" rIns="121899" bIns="60949"/>
          <a:lstStyle/>
          <a:p>
            <a:endParaRPr lang="en-US"/>
          </a:p>
        </p:txBody>
      </p:sp>
      <p:sp>
        <p:nvSpPr>
          <p:cNvPr id="7" name="Slide Number Placeholder 6"/>
          <p:cNvSpPr>
            <a:spLocks noGrp="1"/>
          </p:cNvSpPr>
          <p:nvPr>
            <p:ph type="sldNum" sz="quarter" idx="12"/>
          </p:nvPr>
        </p:nvSpPr>
        <p:spPr>
          <a:xfrm>
            <a:off x="8735325" y="6356351"/>
            <a:ext cx="2844059" cy="365125"/>
          </a:xfrm>
          <a:prstGeom prst="rect">
            <a:avLst/>
          </a:prstGeom>
        </p:spPr>
        <p:txBody>
          <a:bodyPr lIns="121899" tIns="60949" rIns="121899" bIns="60949"/>
          <a:lstStyle/>
          <a:p>
            <a:fld id="{B52F735E-0D2A-4844-BFA0-5CC9E2123021}" type="slidenum">
              <a:rPr lang="en-US" smtClean="0"/>
              <a:t>‹#›</a:t>
            </a:fld>
            <a:endParaRPr lang="en-US"/>
          </a:p>
        </p:txBody>
      </p:sp>
    </p:spTree>
    <p:extLst>
      <p:ext uri="{BB962C8B-B14F-4D97-AF65-F5344CB8AC3E}">
        <p14:creationId xmlns:p14="http://schemas.microsoft.com/office/powerpoint/2010/main" val="13471387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1947843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t>9/15/2011</a:t>
            </a:fld>
            <a:endParaRPr lang="en-US" dirty="0"/>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pPr algn="l"/>
            <a:r>
              <a:rPr lang="en-US" smtClean="0"/>
              <a:t>PAGE </a:t>
            </a:r>
            <a:fld id="{711B4CA8-52BE-46B1-A536-58CE1A3FAF74}" type="slidenum">
              <a:rPr lang="en-US" smtClean="0"/>
              <a:pPr algn="l"/>
              <a:t>‹#›</a:t>
            </a:fld>
            <a:endParaRPr lang="en-US" dirty="0"/>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pPr algn="l"/>
            <a:r>
              <a:rPr lang="en-US" dirty="0" smtClean="0"/>
              <a:t>MICROSOFT CONFIDENTIAL</a:t>
            </a:r>
            <a:endParaRPr lang="en-US" dirty="0"/>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8692073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u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bg1">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185847640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bg1">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This is a subtitle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131212046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hoto 1">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2144" y="269832"/>
            <a:ext cx="10242549" cy="1523497"/>
          </a:xfrm>
        </p:spPr>
        <p:txBody>
          <a:bodyPr anchor="ctr">
            <a:noAutofit/>
          </a:bodyPr>
          <a:lstStyle>
            <a:lvl1pPr algn="l">
              <a:lnSpc>
                <a:spcPct val="90000"/>
              </a:lnSpc>
              <a:defRPr sz="4800" spc="-200" baseline="0">
                <a:solidFill>
                  <a:schemeClr val="accent6">
                    <a:alpha val="99000"/>
                  </a:schemeClr>
                </a:solidFill>
                <a:latin typeface="Segoe UI Light"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62144" y="5806488"/>
            <a:ext cx="10242550" cy="463255"/>
          </a:xfrm>
        </p:spPr>
        <p:txBody>
          <a:bodyPr>
            <a:noAutofit/>
          </a:bodyPr>
          <a:lstStyle>
            <a:lvl1pPr marL="0" indent="0" algn="l">
              <a:lnSpc>
                <a:spcPct val="90000"/>
              </a:lnSpc>
              <a:spcBef>
                <a:spcPts val="0"/>
              </a:spcBef>
              <a:buNone/>
              <a:defRPr sz="2000" b="1" cap="all" baseline="0">
                <a:solidFill>
                  <a:schemeClr val="tx1">
                    <a:lumMod val="75000"/>
                    <a:lumOff val="25000"/>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562144" y="6121400"/>
            <a:ext cx="5335587" cy="221599"/>
          </a:xfrm>
        </p:spPr>
        <p:txBody>
          <a:bodyPr/>
          <a:lstStyle>
            <a:lvl1pPr marL="0" indent="0">
              <a:buNone/>
              <a:defRPr sz="1600" baseline="0">
                <a:solidFill>
                  <a:schemeClr val="tx1">
                    <a:lumMod val="75000"/>
                    <a:lumOff val="25000"/>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27997892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hoto 2">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2144" y="4422420"/>
            <a:ext cx="10242549" cy="1523497"/>
          </a:xfrm>
        </p:spPr>
        <p:txBody>
          <a:bodyPr anchor="ctr">
            <a:noAutofit/>
          </a:bodyPr>
          <a:lstStyle>
            <a:lvl1pPr algn="l">
              <a:lnSpc>
                <a:spcPct val="90000"/>
              </a:lnSpc>
              <a:defRPr sz="4800" spc="-200" baseline="0">
                <a:solidFill>
                  <a:schemeClr val="bg1">
                    <a:alpha val="99000"/>
                  </a:schemeClr>
                </a:solidFill>
                <a:latin typeface="Segoe UI Light"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62144" y="5806488"/>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562144"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134924477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1266985"/>
            <a:ext cx="9323388" cy="1523494"/>
          </a:xfrm>
        </p:spPr>
        <p:txBody>
          <a:bodyPr anchor="ctr" anchorCtr="0">
            <a:noAutofit/>
          </a:bodyPr>
          <a:lstStyle>
            <a:lvl1pPr>
              <a:lnSpc>
                <a:spcPct val="90000"/>
              </a:lnSpc>
              <a:defRPr sz="4400" i="0" u="none" baseline="0">
                <a:solidFill>
                  <a:schemeClr val="bg1">
                    <a:alpha val="99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4989"/>
            <a:ext cx="9323389" cy="461665"/>
          </a:xfrm>
        </p:spPr>
        <p:txBody>
          <a:bodyPr>
            <a:noAutofit/>
          </a:bodyPr>
          <a:lstStyle>
            <a:lvl1pPr marL="0" indent="0" algn="l">
              <a:lnSpc>
                <a:spcPct val="90000"/>
              </a:lnSpc>
              <a:spcBef>
                <a:spcPts val="0"/>
              </a:spcBef>
              <a:buNone/>
              <a:defRPr sz="2000" i="0" u="none">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4" y="2727972"/>
            <a:ext cx="10242550" cy="1378644"/>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9600" b="0" i="0" u="none" strike="noStrike" kern="1200" cap="none" spc="-642" normalizeH="0" baseline="0" noProof="0" dirty="0" smtClean="0">
                <a:ln w="11430"/>
                <a:solidFill>
                  <a:schemeClr val="bg1">
                    <a:alpha val="99000"/>
                  </a:schemeClr>
                </a:solidFill>
                <a:effectLst/>
                <a:uLnTx/>
                <a:uFillTx/>
                <a:latin typeface="Segoe UI" pitchFamily="34" charset="0"/>
                <a:ea typeface="+mn-ea"/>
                <a:cs typeface="+mn-cs"/>
              </a:defRPr>
            </a:lvl1pPr>
          </a:lstStyle>
          <a:p>
            <a:pPr lvl="0"/>
            <a:r>
              <a:rPr lang="en-US" dirty="0" smtClean="0"/>
              <a:t>click to…</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340619788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bg1">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13000570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lain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10209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684475"/>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9"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11" name="TextBox 10"/>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2" name="TextBox 11"/>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3" name="TextBox 12"/>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152310749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hoto slides with 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lvl1pPr>
              <a:defRPr>
                <a:solidFill>
                  <a:schemeClr val="bg1">
                    <a:alpha val="99000"/>
                  </a:schemeClr>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684475"/>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6" name="TextBox 5"/>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60966696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117126850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is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228972702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ist without Bullets">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332399"/>
          </a:xfrm>
        </p:spPr>
        <p:txBody>
          <a:bodyPr/>
          <a:lstStyle>
            <a:lvl1pPr marL="0" indent="0">
              <a:buNone/>
              <a:defRPr/>
            </a:lvl1pPr>
          </a:lstStyle>
          <a:p>
            <a:pPr lvl="0"/>
            <a:r>
              <a:rPr lang="en-US" smtClean="0"/>
              <a:t>Click to 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64014350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ub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332399"/>
          </a:xfrm>
        </p:spPr>
        <p:txBody>
          <a:bodyPr/>
          <a:lstStyle>
            <a:lvl1pPr marL="0" indent="0">
              <a:buNone/>
              <a:defRPr/>
            </a:lvl1pPr>
          </a:lstStyle>
          <a:p>
            <a:pPr lvl="0"/>
            <a:r>
              <a:rPr lang="en-US" smtClean="0"/>
              <a:t>Click to 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59557671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05176" y="155537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5"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6" name="TextBox 5"/>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7" name="TextBox 6"/>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8" name="TextBox 7"/>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63448901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558255" y="2262696"/>
            <a:ext cx="49847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5150165" cy="221599"/>
          </a:xfrm>
        </p:spPr>
        <p:txBody>
          <a:bodyPr anchor="b"/>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0608" y="2262696"/>
            <a:ext cx="4935492"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78547" y="1428623"/>
            <a:ext cx="5264408" cy="221599"/>
          </a:xfrm>
        </p:spPr>
        <p:txBody>
          <a:bodyPr anchor="b"/>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22354997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Lis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0608" y="2262696"/>
            <a:ext cx="4935492"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262696"/>
            <a:ext cx="4973943"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149999394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on-shaded Two Column Lis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15936" y="2262696"/>
            <a:ext cx="5139406"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262696"/>
            <a:ext cx="4973943"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242429312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List with Bullets and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0608" y="2693016"/>
            <a:ext cx="4935492"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693016"/>
            <a:ext cx="49847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
        <p:nvSpPr>
          <p:cNvPr id="12" name="Content Placeholder 11"/>
          <p:cNvSpPr>
            <a:spLocks noGrp="1"/>
          </p:cNvSpPr>
          <p:nvPr>
            <p:ph sz="quarter" idx="12"/>
          </p:nvPr>
        </p:nvSpPr>
        <p:spPr>
          <a:xfrm>
            <a:off x="812800" y="2302045"/>
            <a:ext cx="4964056" cy="276999"/>
          </a:xfrm>
        </p:spPr>
        <p:txBody>
          <a:bodyPr/>
          <a:lstStyle>
            <a:lvl1pPr marL="0" indent="0">
              <a:buNone/>
              <a:defRPr sz="2000" b="1" cap="all" baseline="0"/>
            </a:lvl1pPr>
          </a:lstStyle>
          <a:p>
            <a:pPr lvl="0"/>
            <a:r>
              <a:rPr lang="en-US" smtClean="0"/>
              <a:t>Click to edit Master text styles</a:t>
            </a:r>
          </a:p>
        </p:txBody>
      </p:sp>
      <p:sp>
        <p:nvSpPr>
          <p:cNvPr id="14" name="Content Placeholder 13"/>
          <p:cNvSpPr>
            <a:spLocks noGrp="1"/>
          </p:cNvSpPr>
          <p:nvPr>
            <p:ph sz="quarter" idx="13"/>
          </p:nvPr>
        </p:nvSpPr>
        <p:spPr>
          <a:xfrm>
            <a:off x="6519863" y="2302045"/>
            <a:ext cx="5023092" cy="276999"/>
          </a:xfrm>
        </p:spPr>
        <p:txBody>
          <a:bodyPr/>
          <a:lstStyle>
            <a:lvl1pPr marL="0" indent="0">
              <a:buNone/>
              <a:defRPr lang="en-US" sz="2000" b="1" kern="1200" cap="all" baseline="0" dirty="0">
                <a:solidFill>
                  <a:schemeClr val="tx1">
                    <a:lumMod val="75000"/>
                    <a:lumOff val="25000"/>
                    <a:alpha val="99000"/>
                  </a:schemeClr>
                </a:solidFill>
                <a:latin typeface="+mn-lt"/>
                <a:ea typeface="+mn-ea"/>
                <a:cs typeface="+mn-cs"/>
              </a:defRPr>
            </a:lvl1pPr>
          </a:lstStyle>
          <a:p>
            <a:pPr marL="0" lvl="0" indent="0" algn="l" defTabSz="914363" rtl="0" eaLnBrk="1" latinLnBrk="0" hangingPunct="1">
              <a:lnSpc>
                <a:spcPct val="90000"/>
              </a:lnSpc>
              <a:spcBef>
                <a:spcPct val="20000"/>
              </a:spcBef>
              <a:buClr>
                <a:srgbClr val="00DCFF"/>
              </a:buClr>
              <a:buSzPct val="90000"/>
              <a:buFont typeface="Arial" pitchFamily="34" charset="0"/>
              <a:buNone/>
            </a:pPr>
            <a:r>
              <a:rPr lang="en-US" smtClean="0"/>
              <a:t>Click to edit Master text styles</a:t>
            </a:r>
          </a:p>
        </p:txBody>
      </p:sp>
    </p:spTree>
    <p:extLst>
      <p:ext uri="{BB962C8B-B14F-4D97-AF65-F5344CB8AC3E}">
        <p14:creationId xmlns:p14="http://schemas.microsoft.com/office/powerpoint/2010/main" val="169391521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Non-shaded Two Column List with Bullets and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15936" y="2693016"/>
            <a:ext cx="5150164"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693016"/>
            <a:ext cx="4973943"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
        <p:nvSpPr>
          <p:cNvPr id="12" name="Content Placeholder 11"/>
          <p:cNvSpPr>
            <a:spLocks noGrp="1"/>
          </p:cNvSpPr>
          <p:nvPr>
            <p:ph sz="quarter" idx="12"/>
          </p:nvPr>
        </p:nvSpPr>
        <p:spPr>
          <a:xfrm>
            <a:off x="615935" y="2302045"/>
            <a:ext cx="5171679" cy="276999"/>
          </a:xfrm>
        </p:spPr>
        <p:txBody>
          <a:bodyPr/>
          <a:lstStyle>
            <a:lvl1pPr marL="0" indent="0">
              <a:buNone/>
              <a:defRPr sz="2000" b="1" cap="all" baseline="0"/>
            </a:lvl1pPr>
          </a:lstStyle>
          <a:p>
            <a:pPr lvl="0"/>
            <a:r>
              <a:rPr lang="en-US" smtClean="0"/>
              <a:t>Click to edit Master text styles</a:t>
            </a:r>
          </a:p>
        </p:txBody>
      </p:sp>
      <p:sp>
        <p:nvSpPr>
          <p:cNvPr id="14" name="Content Placeholder 13"/>
          <p:cNvSpPr>
            <a:spLocks noGrp="1"/>
          </p:cNvSpPr>
          <p:nvPr>
            <p:ph sz="quarter" idx="13"/>
          </p:nvPr>
        </p:nvSpPr>
        <p:spPr>
          <a:xfrm>
            <a:off x="6519863" y="2302045"/>
            <a:ext cx="5023092" cy="276999"/>
          </a:xfrm>
        </p:spPr>
        <p:txBody>
          <a:bodyPr/>
          <a:lstStyle>
            <a:lvl1pPr marL="0" indent="0">
              <a:buNone/>
              <a:defRPr lang="en-US" sz="2000" b="1" kern="1200" cap="all" baseline="0" dirty="0">
                <a:solidFill>
                  <a:schemeClr val="tx1">
                    <a:lumMod val="75000"/>
                    <a:lumOff val="25000"/>
                    <a:alpha val="99000"/>
                  </a:schemeClr>
                </a:solidFill>
                <a:latin typeface="+mn-lt"/>
                <a:ea typeface="+mn-ea"/>
                <a:cs typeface="+mn-cs"/>
              </a:defRPr>
            </a:lvl1pPr>
          </a:lstStyle>
          <a:p>
            <a:pPr marL="0" lvl="0" indent="0" algn="l" defTabSz="914363" rtl="0" eaLnBrk="1" latinLnBrk="0" hangingPunct="1">
              <a:lnSpc>
                <a:spcPct val="90000"/>
              </a:lnSpc>
              <a:spcBef>
                <a:spcPct val="20000"/>
              </a:spcBef>
              <a:buClr>
                <a:srgbClr val="00DCFF"/>
              </a:buClr>
              <a:buSzPct val="90000"/>
              <a:buFont typeface="Arial" pitchFamily="34" charset="0"/>
              <a:buNone/>
            </a:pPr>
            <a:r>
              <a:rPr lang="en-US" smtClean="0"/>
              <a:t>Click to edit Master text styles</a:t>
            </a:r>
          </a:p>
        </p:txBody>
      </p:sp>
    </p:spTree>
    <p:extLst>
      <p:ext uri="{BB962C8B-B14F-4D97-AF65-F5344CB8AC3E}">
        <p14:creationId xmlns:p14="http://schemas.microsoft.com/office/powerpoint/2010/main" val="384174582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5" name="TextBox 4"/>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6" name="TextBox 5"/>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7" name="TextBox 6"/>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62914467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4199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Walkin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accent6">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tx1">
                    <a:lumMod val="75000"/>
                    <a:lumOff val="25000"/>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tx1">
                    <a:lumMod val="75000"/>
                    <a:lumOff val="25000"/>
                    <a:alpha val="99000"/>
                  </a:schemeClr>
                </a:solidFill>
              </a:defRPr>
            </a:lvl1pPr>
          </a:lstStyle>
          <a:p>
            <a:pPr lvl="0"/>
            <a:r>
              <a:rPr lang="en-US" dirty="0" smtClean="0"/>
              <a:t>Click to edit presenter and date</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123192216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1943602844"/>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074851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63012050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1.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image" Target="../media/image1.pn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1.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theme" Target="../theme/theme7.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25" r:id="rId12"/>
    <p:sldLayoutId id="2147483727" r:id="rId13"/>
    <p:sldLayoutId id="2147483732" r:id="rId14"/>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161890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 id="2147483724" r:id="rId2"/>
    <p:sldLayoutId id="2147483753" r:id="rId3"/>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gradFill flip="none" rotWithShape="1">
            <a:gsLst>
              <a:gs pos="0">
                <a:schemeClr val="bg1"/>
              </a:gs>
              <a:gs pos="86000">
                <a:schemeClr val="bg1"/>
              </a:gs>
            </a:gsLst>
            <a:lin ang="5400000" scaled="0"/>
            <a:tileRect/>
          </a:gradFill>
          <a:effectLst/>
          <a:latin typeface="Segoe UI Semibold"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0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8825435"/>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20770895"/>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161890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2164768"/>
      </p:ext>
    </p:extLst>
  </p:cSld>
  <p:clrMap bg1="dk1" tx1="lt1" bg2="dk2" tx2="lt2" accent1="accent1" accent2="accent2" accent3="accent3" accent4="accent4" accent5="accent5" accent6="accent6" hlink="hlink" folHlink="folHlink"/>
  <p:sldLayoutIdLst>
    <p:sldLayoutId id="2147483775"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gradFill flip="none" rotWithShape="1">
            <a:gsLst>
              <a:gs pos="0">
                <a:schemeClr val="bg1"/>
              </a:gs>
              <a:gs pos="86000">
                <a:schemeClr val="bg1"/>
              </a:gs>
            </a:gsLst>
            <a:lin ang="5400000" scaled="0"/>
            <a:tileRect/>
          </a:gradFill>
          <a:effectLst/>
          <a:latin typeface="Segoe UI Semibold"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0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5243304"/>
      </p:ext>
    </p:extLst>
  </p:cSld>
  <p:clrMap bg1="dk1" tx1="lt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815" r:id="rId12"/>
    <p:sldLayoutId id="2147483816" r:id="rId13"/>
    <p:sldLayoutId id="2147483817" r:id="rId14"/>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660" y="196326"/>
            <a:ext cx="11149013" cy="1163637"/>
          </a:xfrm>
          <a:prstGeom prst="rect">
            <a:avLst/>
          </a:prstGeom>
        </p:spPr>
        <p:txBody>
          <a:bodyPr vert="horz" wrap="square"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5177" y="1684476"/>
            <a:ext cx="11149012" cy="155119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87749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Lst>
  <p:transition>
    <p:fade/>
  </p:transition>
  <p:hf hdr="0"/>
  <p:txStyles>
    <p:titleStyle>
      <a:lvl1pPr algn="l" defTabSz="914363" rtl="0" eaLnBrk="1" latinLnBrk="0" hangingPunct="1">
        <a:lnSpc>
          <a:spcPct val="90000"/>
        </a:lnSpc>
        <a:spcBef>
          <a:spcPct val="0"/>
        </a:spcBef>
        <a:buNone/>
        <a:defRPr lang="en-US" sz="4800" b="0" kern="1200" cap="none" spc="-200" baseline="0" dirty="0" smtClean="0">
          <a:ln w="3175">
            <a:noFill/>
          </a:ln>
          <a:solidFill>
            <a:schemeClr val="accent6">
              <a:alpha val="98824"/>
            </a:schemeClr>
          </a:solidFill>
          <a:effectLst/>
          <a:latin typeface="Segoe UI Light" pitchFamily="34" charset="0"/>
          <a:ea typeface="+mn-ea"/>
          <a:cs typeface="Arial" charset="0"/>
        </a:defRPr>
      </a:lvl1pPr>
    </p:titleStyle>
    <p:bodyStyle>
      <a:lvl1pPr marL="460375" indent="-460375" algn="l" defTabSz="914363" rtl="0" eaLnBrk="1" latinLnBrk="0" hangingPunct="1">
        <a:lnSpc>
          <a:spcPct val="90000"/>
        </a:lnSpc>
        <a:spcBef>
          <a:spcPct val="20000"/>
        </a:spcBef>
        <a:buClr>
          <a:srgbClr val="00DCFF"/>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rgbClr val="00DCFF"/>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rgbClr val="00DCFF"/>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notesSlide" Target="../notesSlides/notesSlide8.xml"/><Relationship Id="rId7" Type="http://schemas.openxmlformats.org/officeDocument/2006/relationships/oleObject" Target="../embeddings/oleObject31.bin"/><Relationship Id="rId2" Type="http://schemas.openxmlformats.org/officeDocument/2006/relationships/slideLayout" Target="../slideLayouts/slideLayout60.xml"/><Relationship Id="rId1" Type="http://schemas.openxmlformats.org/officeDocument/2006/relationships/vmlDrawing" Target="../drawings/vmlDrawing3.vml"/><Relationship Id="rId6" Type="http://schemas.openxmlformats.org/officeDocument/2006/relationships/oleObject" Target="../embeddings/oleObject30.bin"/><Relationship Id="rId5" Type="http://schemas.openxmlformats.org/officeDocument/2006/relationships/image" Target="../media/image18.emf"/><Relationship Id="rId4" Type="http://schemas.openxmlformats.org/officeDocument/2006/relationships/oleObject" Target="../embeddings/oleObject29.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9.xml"/><Relationship Id="rId7" Type="http://schemas.openxmlformats.org/officeDocument/2006/relationships/image" Target="../media/image29.emf"/><Relationship Id="rId2" Type="http://schemas.openxmlformats.org/officeDocument/2006/relationships/slideLayout" Target="../slideLayouts/slideLayout61.xml"/><Relationship Id="rId1" Type="http://schemas.openxmlformats.org/officeDocument/2006/relationships/vmlDrawing" Target="../drawings/vmlDrawing4.vml"/><Relationship Id="rId6" Type="http://schemas.openxmlformats.org/officeDocument/2006/relationships/oleObject" Target="../embeddings/oleObject33.bin"/><Relationship Id="rId11" Type="http://schemas.openxmlformats.org/officeDocument/2006/relationships/image" Target="../media/image24.png"/><Relationship Id="rId5" Type="http://schemas.openxmlformats.org/officeDocument/2006/relationships/image" Target="../media/image28.emf"/><Relationship Id="rId10" Type="http://schemas.openxmlformats.org/officeDocument/2006/relationships/image" Target="../media/image23.png"/><Relationship Id="rId4" Type="http://schemas.openxmlformats.org/officeDocument/2006/relationships/oleObject" Target="../embeddings/oleObject32.bin"/><Relationship Id="rId9" Type="http://schemas.openxmlformats.org/officeDocument/2006/relationships/image" Target="../media/image30.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notesSlide" Target="../notesSlides/notesSlide12.xml"/><Relationship Id="rId7" Type="http://schemas.openxmlformats.org/officeDocument/2006/relationships/image" Target="../media/image19.emf"/><Relationship Id="rId12" Type="http://schemas.openxmlformats.org/officeDocument/2006/relationships/oleObject" Target="../embeddings/oleObject40.bin"/><Relationship Id="rId2" Type="http://schemas.openxmlformats.org/officeDocument/2006/relationships/slideLayout" Target="../slideLayouts/slideLayout60.xml"/><Relationship Id="rId1" Type="http://schemas.openxmlformats.org/officeDocument/2006/relationships/vmlDrawing" Target="../drawings/vmlDrawing5.vml"/><Relationship Id="rId6" Type="http://schemas.openxmlformats.org/officeDocument/2006/relationships/oleObject" Target="../embeddings/oleObject36.bin"/><Relationship Id="rId11" Type="http://schemas.openxmlformats.org/officeDocument/2006/relationships/oleObject" Target="../embeddings/oleObject39.bin"/><Relationship Id="rId5" Type="http://schemas.openxmlformats.org/officeDocument/2006/relationships/image" Target="../media/image21.emf"/><Relationship Id="rId10" Type="http://schemas.openxmlformats.org/officeDocument/2006/relationships/oleObject" Target="../embeddings/oleObject38.bin"/><Relationship Id="rId4" Type="http://schemas.openxmlformats.org/officeDocument/2006/relationships/oleObject" Target="../embeddings/oleObject35.bin"/><Relationship Id="rId9" Type="http://schemas.openxmlformats.org/officeDocument/2006/relationships/image" Target="../media/image1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notesSlide" Target="../notesSlides/notesSlide13.xml"/><Relationship Id="rId7" Type="http://schemas.openxmlformats.org/officeDocument/2006/relationships/image" Target="../media/image19.emf"/><Relationship Id="rId12" Type="http://schemas.openxmlformats.org/officeDocument/2006/relationships/oleObject" Target="../embeddings/oleObject46.bin"/><Relationship Id="rId2" Type="http://schemas.openxmlformats.org/officeDocument/2006/relationships/slideLayout" Target="../slideLayouts/slideLayout60.xml"/><Relationship Id="rId1" Type="http://schemas.openxmlformats.org/officeDocument/2006/relationships/vmlDrawing" Target="../drawings/vmlDrawing6.vml"/><Relationship Id="rId6" Type="http://schemas.openxmlformats.org/officeDocument/2006/relationships/oleObject" Target="../embeddings/oleObject42.bin"/><Relationship Id="rId11" Type="http://schemas.openxmlformats.org/officeDocument/2006/relationships/oleObject" Target="../embeddings/oleObject45.bin"/><Relationship Id="rId5" Type="http://schemas.openxmlformats.org/officeDocument/2006/relationships/image" Target="../media/image21.emf"/><Relationship Id="rId10" Type="http://schemas.openxmlformats.org/officeDocument/2006/relationships/oleObject" Target="../embeddings/oleObject44.bin"/><Relationship Id="rId4" Type="http://schemas.openxmlformats.org/officeDocument/2006/relationships/oleObject" Target="../embeddings/oleObject41.bin"/><Relationship Id="rId9" Type="http://schemas.openxmlformats.org/officeDocument/2006/relationships/image" Target="../media/image18.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oleObject" Target="../embeddings/oleObject47.bin"/><Relationship Id="rId7" Type="http://schemas.openxmlformats.org/officeDocument/2006/relationships/image" Target="../media/image21.emf"/><Relationship Id="rId2" Type="http://schemas.openxmlformats.org/officeDocument/2006/relationships/slideLayout" Target="../slideLayouts/slideLayout60.xml"/><Relationship Id="rId1" Type="http://schemas.openxmlformats.org/officeDocument/2006/relationships/vmlDrawing" Target="../drawings/vmlDrawing7.vml"/><Relationship Id="rId6" Type="http://schemas.openxmlformats.org/officeDocument/2006/relationships/oleObject" Target="../embeddings/oleObject49.bin"/><Relationship Id="rId5" Type="http://schemas.openxmlformats.org/officeDocument/2006/relationships/oleObject" Target="../embeddings/oleObject48.bin"/><Relationship Id="rId10" Type="http://schemas.openxmlformats.org/officeDocument/2006/relationships/oleObject" Target="../embeddings/oleObject51.bin"/><Relationship Id="rId4" Type="http://schemas.openxmlformats.org/officeDocument/2006/relationships/image" Target="../media/image18.emf"/><Relationship Id="rId9" Type="http://schemas.openxmlformats.org/officeDocument/2006/relationships/image" Target="../media/image19.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55.bin"/><Relationship Id="rId13" Type="http://schemas.openxmlformats.org/officeDocument/2006/relationships/oleObject" Target="../embeddings/oleObject58.bin"/><Relationship Id="rId18" Type="http://schemas.openxmlformats.org/officeDocument/2006/relationships/image" Target="../media/image19.emf"/><Relationship Id="rId3" Type="http://schemas.openxmlformats.org/officeDocument/2006/relationships/image" Target="../media/image23.png"/><Relationship Id="rId21" Type="http://schemas.openxmlformats.org/officeDocument/2006/relationships/oleObject" Target="../embeddings/oleObject65.bin"/><Relationship Id="rId7" Type="http://schemas.openxmlformats.org/officeDocument/2006/relationships/oleObject" Target="../embeddings/oleObject54.bin"/><Relationship Id="rId12" Type="http://schemas.openxmlformats.org/officeDocument/2006/relationships/image" Target="../media/image32.emf"/><Relationship Id="rId17" Type="http://schemas.openxmlformats.org/officeDocument/2006/relationships/oleObject" Target="../embeddings/oleObject62.bin"/><Relationship Id="rId2" Type="http://schemas.openxmlformats.org/officeDocument/2006/relationships/slideLayout" Target="../slideLayouts/slideLayout60.xml"/><Relationship Id="rId16" Type="http://schemas.openxmlformats.org/officeDocument/2006/relationships/oleObject" Target="../embeddings/oleObject61.bin"/><Relationship Id="rId20" Type="http://schemas.openxmlformats.org/officeDocument/2006/relationships/oleObject" Target="../embeddings/oleObject64.bin"/><Relationship Id="rId1" Type="http://schemas.openxmlformats.org/officeDocument/2006/relationships/vmlDrawing" Target="../drawings/vmlDrawing8.vml"/><Relationship Id="rId6" Type="http://schemas.openxmlformats.org/officeDocument/2006/relationships/oleObject" Target="../embeddings/oleObject53.bin"/><Relationship Id="rId11" Type="http://schemas.openxmlformats.org/officeDocument/2006/relationships/oleObject" Target="../embeddings/oleObject57.bin"/><Relationship Id="rId24" Type="http://schemas.openxmlformats.org/officeDocument/2006/relationships/oleObject" Target="../embeddings/oleObject68.bin"/><Relationship Id="rId5" Type="http://schemas.openxmlformats.org/officeDocument/2006/relationships/image" Target="../media/image21.emf"/><Relationship Id="rId15" Type="http://schemas.openxmlformats.org/officeDocument/2006/relationships/oleObject" Target="../embeddings/oleObject60.bin"/><Relationship Id="rId23" Type="http://schemas.openxmlformats.org/officeDocument/2006/relationships/oleObject" Target="../embeddings/oleObject67.bin"/><Relationship Id="rId10" Type="http://schemas.openxmlformats.org/officeDocument/2006/relationships/image" Target="../media/image31.emf"/><Relationship Id="rId19" Type="http://schemas.openxmlformats.org/officeDocument/2006/relationships/oleObject" Target="../embeddings/oleObject63.bin"/><Relationship Id="rId4" Type="http://schemas.openxmlformats.org/officeDocument/2006/relationships/oleObject" Target="../embeddings/oleObject52.bin"/><Relationship Id="rId9" Type="http://schemas.openxmlformats.org/officeDocument/2006/relationships/oleObject" Target="../embeddings/oleObject56.bin"/><Relationship Id="rId14" Type="http://schemas.openxmlformats.org/officeDocument/2006/relationships/oleObject" Target="../embeddings/oleObject59.bin"/><Relationship Id="rId22" Type="http://schemas.openxmlformats.org/officeDocument/2006/relationships/oleObject" Target="../embeddings/oleObject66.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2" Type="http://schemas.openxmlformats.org/officeDocument/2006/relationships/hyperlink" Target="http://tools.ietf.org/html/draft-sridharan-virtualization-nvgre-00" TargetMode="Externa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oleObject" Target="../embeddings/oleObject6.bin"/><Relationship Id="rId18" Type="http://schemas.openxmlformats.org/officeDocument/2006/relationships/image" Target="../media/image22.emf"/><Relationship Id="rId3" Type="http://schemas.openxmlformats.org/officeDocument/2006/relationships/notesSlide" Target="../notesSlides/notesSlide3.xml"/><Relationship Id="rId7" Type="http://schemas.openxmlformats.org/officeDocument/2006/relationships/oleObject" Target="../embeddings/oleObject3.bin"/><Relationship Id="rId12" Type="http://schemas.openxmlformats.org/officeDocument/2006/relationships/image" Target="../media/image21.emf"/><Relationship Id="rId17" Type="http://schemas.openxmlformats.org/officeDocument/2006/relationships/oleObject" Target="../embeddings/oleObject10.bin"/><Relationship Id="rId2" Type="http://schemas.openxmlformats.org/officeDocument/2006/relationships/slideLayout" Target="../slideLayouts/slideLayout61.xml"/><Relationship Id="rId16" Type="http://schemas.openxmlformats.org/officeDocument/2006/relationships/oleObject" Target="../embeddings/oleObject9.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5.bin"/><Relationship Id="rId5" Type="http://schemas.openxmlformats.org/officeDocument/2006/relationships/image" Target="../media/image18.emf"/><Relationship Id="rId15" Type="http://schemas.openxmlformats.org/officeDocument/2006/relationships/oleObject" Target="../embeddings/oleObject8.bin"/><Relationship Id="rId10" Type="http://schemas.openxmlformats.org/officeDocument/2006/relationships/image" Target="../media/image20.emf"/><Relationship Id="rId4" Type="http://schemas.openxmlformats.org/officeDocument/2006/relationships/oleObject" Target="../embeddings/oleObject1.bin"/><Relationship Id="rId9" Type="http://schemas.openxmlformats.org/officeDocument/2006/relationships/oleObject" Target="../embeddings/oleObject4.bin"/><Relationship Id="rId14"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oleObject" Target="../embeddings/oleObject16.bin"/><Relationship Id="rId18" Type="http://schemas.openxmlformats.org/officeDocument/2006/relationships/oleObject" Target="../embeddings/oleObject21.bin"/><Relationship Id="rId26" Type="http://schemas.openxmlformats.org/officeDocument/2006/relationships/oleObject" Target="../embeddings/oleObject28.bin"/><Relationship Id="rId3" Type="http://schemas.openxmlformats.org/officeDocument/2006/relationships/notesSlide" Target="../notesSlides/notesSlide4.xml"/><Relationship Id="rId21" Type="http://schemas.openxmlformats.org/officeDocument/2006/relationships/oleObject" Target="../embeddings/oleObject24.bin"/><Relationship Id="rId7" Type="http://schemas.openxmlformats.org/officeDocument/2006/relationships/oleObject" Target="../embeddings/oleObject13.bin"/><Relationship Id="rId12" Type="http://schemas.openxmlformats.org/officeDocument/2006/relationships/image" Target="../media/image21.emf"/><Relationship Id="rId17" Type="http://schemas.openxmlformats.org/officeDocument/2006/relationships/oleObject" Target="../embeddings/oleObject20.bin"/><Relationship Id="rId25" Type="http://schemas.openxmlformats.org/officeDocument/2006/relationships/oleObject" Target="../embeddings/oleObject27.bin"/><Relationship Id="rId2" Type="http://schemas.openxmlformats.org/officeDocument/2006/relationships/slideLayout" Target="../slideLayouts/slideLayout13.xml"/><Relationship Id="rId16" Type="http://schemas.openxmlformats.org/officeDocument/2006/relationships/oleObject" Target="../embeddings/oleObject19.bin"/><Relationship Id="rId20" Type="http://schemas.openxmlformats.org/officeDocument/2006/relationships/oleObject" Target="../embeddings/oleObject23.bin"/><Relationship Id="rId1" Type="http://schemas.openxmlformats.org/officeDocument/2006/relationships/vmlDrawing" Target="../drawings/vmlDrawing2.vml"/><Relationship Id="rId6" Type="http://schemas.openxmlformats.org/officeDocument/2006/relationships/oleObject" Target="../embeddings/oleObject12.bin"/><Relationship Id="rId11" Type="http://schemas.openxmlformats.org/officeDocument/2006/relationships/oleObject" Target="../embeddings/oleObject15.bin"/><Relationship Id="rId24" Type="http://schemas.openxmlformats.org/officeDocument/2006/relationships/oleObject" Target="../embeddings/oleObject26.bin"/><Relationship Id="rId5" Type="http://schemas.openxmlformats.org/officeDocument/2006/relationships/image" Target="../media/image18.emf"/><Relationship Id="rId15" Type="http://schemas.openxmlformats.org/officeDocument/2006/relationships/oleObject" Target="../embeddings/oleObject18.bin"/><Relationship Id="rId23" Type="http://schemas.openxmlformats.org/officeDocument/2006/relationships/image" Target="../media/image22.emf"/><Relationship Id="rId10" Type="http://schemas.openxmlformats.org/officeDocument/2006/relationships/image" Target="../media/image20.emf"/><Relationship Id="rId19" Type="http://schemas.openxmlformats.org/officeDocument/2006/relationships/oleObject" Target="../embeddings/oleObject22.bin"/><Relationship Id="rId4" Type="http://schemas.openxmlformats.org/officeDocument/2006/relationships/oleObject" Target="../embeddings/oleObject11.bin"/><Relationship Id="rId9" Type="http://schemas.openxmlformats.org/officeDocument/2006/relationships/oleObject" Target="../embeddings/oleObject14.bin"/><Relationship Id="rId14" Type="http://schemas.openxmlformats.org/officeDocument/2006/relationships/oleObject" Target="../embeddings/oleObject17.bin"/><Relationship Id="rId22" Type="http://schemas.openxmlformats.org/officeDocument/2006/relationships/oleObject" Target="../embeddings/oleObject25.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3944" y="1622369"/>
            <a:ext cx="10020942" cy="1523497"/>
          </a:xfrm>
        </p:spPr>
        <p:txBody>
          <a:bodyPr/>
          <a:lstStyle/>
          <a:p>
            <a:r>
              <a:rPr lang="en-US" dirty="0" smtClean="0"/>
              <a:t>Building Secure, Scalable Multi-Tenant Clouds using Hyper-V Network Virtualization</a:t>
            </a:r>
            <a:endParaRPr lang="en-US" dirty="0"/>
          </a:p>
        </p:txBody>
      </p:sp>
      <p:sp>
        <p:nvSpPr>
          <p:cNvPr id="3" name="Subtitle 2"/>
          <p:cNvSpPr>
            <a:spLocks noGrp="1"/>
          </p:cNvSpPr>
          <p:nvPr>
            <p:ph type="subTitle" idx="1"/>
          </p:nvPr>
        </p:nvSpPr>
        <p:spPr>
          <a:xfrm>
            <a:off x="526366" y="3880147"/>
            <a:ext cx="7828739" cy="463255"/>
          </a:xfrm>
        </p:spPr>
        <p:txBody>
          <a:bodyPr/>
          <a:lstStyle/>
          <a:p>
            <a:r>
              <a:rPr lang="en-US" dirty="0" smtClean="0">
                <a:latin typeface="+mj-lt"/>
              </a:rPr>
              <a:t>Murari Sridharan 		    Yu-Shun Wang</a:t>
            </a:r>
            <a:endParaRPr lang="en-US" dirty="0" smtClean="0"/>
          </a:p>
          <a:p>
            <a:r>
              <a:rPr lang="en-US" sz="2800" dirty="0" smtClean="0"/>
              <a:t>Principal Development Lead         Program Manager</a:t>
            </a:r>
          </a:p>
          <a:p>
            <a:endParaRPr lang="en-US" sz="2800" dirty="0" smtClean="0"/>
          </a:p>
          <a:p>
            <a:r>
              <a:rPr lang="en-US" sz="2800" dirty="0" smtClean="0"/>
              <a:t>Windows Core Networking</a:t>
            </a:r>
          </a:p>
          <a:p>
            <a:r>
              <a:rPr lang="en-US" sz="2800" dirty="0" smtClean="0"/>
              <a:t>Microsoft Corporation</a:t>
            </a:r>
            <a:endParaRPr lang="en-US" sz="2800" dirty="0"/>
          </a:p>
        </p:txBody>
      </p:sp>
      <p:sp>
        <p:nvSpPr>
          <p:cNvPr id="9" name="Text Placeholder 8"/>
          <p:cNvSpPr>
            <a:spLocks noGrp="1"/>
          </p:cNvSpPr>
          <p:nvPr>
            <p:ph type="body" sz="quarter" idx="10"/>
          </p:nvPr>
        </p:nvSpPr>
        <p:spPr>
          <a:xfrm>
            <a:off x="553526" y="190502"/>
            <a:ext cx="2547937" cy="276999"/>
          </a:xfrm>
        </p:spPr>
        <p:txBody>
          <a:bodyPr/>
          <a:lstStyle/>
          <a:p>
            <a:r>
              <a:rPr lang="en-US" dirty="0"/>
              <a:t>SAC-442T</a:t>
            </a:r>
            <a:endParaRPr lang="en-US" dirty="0"/>
          </a:p>
        </p:txBody>
      </p:sp>
    </p:spTree>
    <p:extLst>
      <p:ext uri="{BB962C8B-B14F-4D97-AF65-F5344CB8AC3E}">
        <p14:creationId xmlns:p14="http://schemas.microsoft.com/office/powerpoint/2010/main" val="1082811341"/>
      </p:ext>
    </p:extLst>
  </p:cSld>
  <p:clrMapOvr>
    <a:masterClrMapping/>
  </p:clrMapOvr>
  <p:transition>
    <p:strips dir="l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Multi-Tenancy on Shared Infrastructure </a:t>
            </a:r>
            <a:endParaRPr lang="en-US" dirty="0"/>
          </a:p>
        </p:txBody>
      </p:sp>
      <p:sp>
        <p:nvSpPr>
          <p:cNvPr id="3" name="Rounded Rectangle 2"/>
          <p:cNvSpPr/>
          <p:nvPr/>
        </p:nvSpPr>
        <p:spPr>
          <a:xfrm>
            <a:off x="1469490" y="1202363"/>
            <a:ext cx="1964292" cy="548640"/>
          </a:xfrm>
          <a:prstGeom prst="roundRect">
            <a:avLst>
              <a:gd name="adj" fmla="val 50000"/>
            </a:avLst>
          </a:prstGeom>
          <a:ln/>
        </p:spPr>
        <p:style>
          <a:lnRef idx="1">
            <a:schemeClr val="accent6"/>
          </a:lnRef>
          <a:fillRef idx="3">
            <a:schemeClr val="accent6"/>
          </a:fillRef>
          <a:effectRef idx="2">
            <a:schemeClr val="accent6"/>
          </a:effectRef>
          <a:fontRef idx="minor">
            <a:schemeClr val="lt1"/>
          </a:fontRef>
        </p:style>
        <p:txBody>
          <a:bodyPr wrap="square" lIns="91440" tIns="45720" rIns="91440" rtlCol="0" anchor="ctr">
            <a:noAutofit/>
          </a:bodyPr>
          <a:lstStyle/>
          <a:p>
            <a:pPr marL="0" lvl="1" indent="-212725" algn="ctr">
              <a:lnSpc>
                <a:spcPct val="90000"/>
              </a:lnSpc>
              <a:buClr>
                <a:srgbClr val="131313"/>
              </a:buClr>
              <a:buSzPct val="80000"/>
              <a:tabLst>
                <a:tab pos="4570827" algn="r"/>
              </a:tabLst>
              <a:defRPr/>
            </a:pPr>
            <a:r>
              <a:rPr lang="en-US" dirty="0" smtClean="0">
                <a:ln>
                  <a:solidFill>
                    <a:srgbClr val="EFEFEF">
                      <a:alpha val="0"/>
                    </a:srgbClr>
                  </a:solidFill>
                </a:ln>
                <a:solidFill>
                  <a:schemeClr val="bg1"/>
                </a:solidFill>
                <a:effectLst>
                  <a:outerShdw blurRad="38100" dist="38100" dir="2700000" algn="tl">
                    <a:srgbClr val="000000">
                      <a:alpha val="43137"/>
                    </a:srgbClr>
                  </a:outerShdw>
                </a:effectLst>
                <a:latin typeface="+mj-lt"/>
                <a:ea typeface="Tahoma" pitchFamily="34" charset="0"/>
                <a:cs typeface="Tahoma" pitchFamily="34" charset="0"/>
              </a:rPr>
              <a:t>Tenant Networks</a:t>
            </a:r>
            <a:endParaRPr lang="en-US" dirty="0">
              <a:ln>
                <a:solidFill>
                  <a:srgbClr val="EFEFEF">
                    <a:alpha val="0"/>
                  </a:srgbClr>
                </a:solidFill>
              </a:ln>
              <a:solidFill>
                <a:schemeClr val="bg1"/>
              </a:solidFill>
              <a:effectLst>
                <a:outerShdw blurRad="38100" dist="38100" dir="2700000" algn="tl">
                  <a:srgbClr val="000000">
                    <a:alpha val="43137"/>
                  </a:srgbClr>
                </a:outerShdw>
              </a:effectLst>
              <a:latin typeface="+mj-lt"/>
              <a:ea typeface="Tahoma" pitchFamily="34" charset="0"/>
              <a:cs typeface="Tahoma" pitchFamily="34" charset="0"/>
            </a:endParaRPr>
          </a:p>
        </p:txBody>
      </p:sp>
      <p:grpSp>
        <p:nvGrpSpPr>
          <p:cNvPr id="4" name="Group 3"/>
          <p:cNvGrpSpPr/>
          <p:nvPr/>
        </p:nvGrpSpPr>
        <p:grpSpPr>
          <a:xfrm>
            <a:off x="1118947" y="1896894"/>
            <a:ext cx="2665379" cy="1536970"/>
            <a:chOff x="1118947" y="1896894"/>
            <a:chExt cx="2665379" cy="1536970"/>
          </a:xfrm>
        </p:grpSpPr>
        <p:sp>
          <p:nvSpPr>
            <p:cNvPr id="59" name="Rounded Rectangle 58"/>
            <p:cNvSpPr/>
            <p:nvPr/>
          </p:nvSpPr>
          <p:spPr bwMode="auto">
            <a:xfrm>
              <a:off x="1118947" y="1896894"/>
              <a:ext cx="2665379" cy="1536970"/>
            </a:xfrm>
            <a:prstGeom prst="roundRect">
              <a:avLst/>
            </a:prstGeom>
            <a:solidFill>
              <a:schemeClr val="accent1"/>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grpSp>
          <p:nvGrpSpPr>
            <p:cNvPr id="6" name="Group 5"/>
            <p:cNvGrpSpPr/>
            <p:nvPr/>
          </p:nvGrpSpPr>
          <p:grpSpPr>
            <a:xfrm>
              <a:off x="1464900" y="2283263"/>
              <a:ext cx="2066773" cy="1045006"/>
              <a:chOff x="3962400" y="3143415"/>
              <a:chExt cx="2221097" cy="1178191"/>
            </a:xfrm>
          </p:grpSpPr>
          <p:pic>
            <p:nvPicPr>
              <p:cNvPr id="18" name="Picture 17"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3962400" y="3143415"/>
                <a:ext cx="375447" cy="988021"/>
              </a:xfrm>
              <a:prstGeom prst="rect">
                <a:avLst/>
              </a:prstGeom>
              <a:noFill/>
            </p:spPr>
          </p:pic>
          <p:pic>
            <p:nvPicPr>
              <p:cNvPr id="19" name="Picture 18"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4114799" y="3194080"/>
                <a:ext cx="375447" cy="988021"/>
              </a:xfrm>
              <a:prstGeom prst="rect">
                <a:avLst/>
              </a:prstGeom>
              <a:noFill/>
            </p:spPr>
          </p:pic>
          <p:pic>
            <p:nvPicPr>
              <p:cNvPr id="20" name="Picture 19"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4284050" y="3276600"/>
                <a:ext cx="375447" cy="988021"/>
              </a:xfrm>
              <a:prstGeom prst="rect">
                <a:avLst/>
              </a:prstGeom>
              <a:noFill/>
            </p:spPr>
          </p:pic>
          <p:pic>
            <p:nvPicPr>
              <p:cNvPr id="21" name="Picture 20"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4724400" y="3145994"/>
                <a:ext cx="375447" cy="988021"/>
              </a:xfrm>
              <a:prstGeom prst="rect">
                <a:avLst/>
              </a:prstGeom>
              <a:noFill/>
            </p:spPr>
          </p:pic>
          <p:pic>
            <p:nvPicPr>
              <p:cNvPr id="22" name="Picture 21"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4876799" y="3196659"/>
                <a:ext cx="375447" cy="988021"/>
              </a:xfrm>
              <a:prstGeom prst="rect">
                <a:avLst/>
              </a:prstGeom>
              <a:noFill/>
            </p:spPr>
          </p:pic>
          <p:pic>
            <p:nvPicPr>
              <p:cNvPr id="23" name="Picture 22"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5046050" y="3279179"/>
                <a:ext cx="375447" cy="988021"/>
              </a:xfrm>
              <a:prstGeom prst="rect">
                <a:avLst/>
              </a:prstGeom>
              <a:noFill/>
            </p:spPr>
          </p:pic>
          <p:pic>
            <p:nvPicPr>
              <p:cNvPr id="24" name="Picture 23"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5486400" y="3200400"/>
                <a:ext cx="375447" cy="988021"/>
              </a:xfrm>
              <a:prstGeom prst="rect">
                <a:avLst/>
              </a:prstGeom>
              <a:noFill/>
            </p:spPr>
          </p:pic>
          <p:pic>
            <p:nvPicPr>
              <p:cNvPr id="25" name="Picture 24"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5638799" y="3251065"/>
                <a:ext cx="375447" cy="988021"/>
              </a:xfrm>
              <a:prstGeom prst="rect">
                <a:avLst/>
              </a:prstGeom>
              <a:noFill/>
            </p:spPr>
          </p:pic>
          <p:pic>
            <p:nvPicPr>
              <p:cNvPr id="26" name="Picture 25"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5808050" y="3333585"/>
                <a:ext cx="375447" cy="988021"/>
              </a:xfrm>
              <a:prstGeom prst="rect">
                <a:avLst/>
              </a:prstGeom>
              <a:noFill/>
            </p:spPr>
          </p:pic>
        </p:grpSp>
        <p:pic>
          <p:nvPicPr>
            <p:cNvPr id="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333" y="2203593"/>
              <a:ext cx="457200" cy="8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433" y="2203593"/>
              <a:ext cx="457200" cy="8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717" y="2203593"/>
              <a:ext cx="457200" cy="8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3132" y="1987696"/>
              <a:ext cx="457200" cy="8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644" y="1987696"/>
              <a:ext cx="457200" cy="8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a:stCxn id="7" idx="0"/>
              <a:endCxn id="10" idx="2"/>
            </p:cNvCxnSpPr>
            <p:nvPr/>
          </p:nvCxnSpPr>
          <p:spPr>
            <a:xfrm flipV="1">
              <a:off x="1768933" y="2071606"/>
              <a:ext cx="322799" cy="131987"/>
            </a:xfrm>
            <a:prstGeom prst="line">
              <a:avLst/>
            </a:prstGeom>
          </p:spPr>
          <p:style>
            <a:lnRef idx="1">
              <a:schemeClr val="accent6"/>
            </a:lnRef>
            <a:fillRef idx="0">
              <a:schemeClr val="accent6"/>
            </a:fillRef>
            <a:effectRef idx="0">
              <a:schemeClr val="accent6"/>
            </a:effectRef>
            <a:fontRef idx="minor">
              <a:schemeClr val="tx1"/>
            </a:fontRef>
          </p:style>
        </p:cxnSp>
        <p:cxnSp>
          <p:nvCxnSpPr>
            <p:cNvPr id="13" name="Straight Connector 12"/>
            <p:cNvCxnSpPr>
              <a:stCxn id="7" idx="0"/>
              <a:endCxn id="11" idx="2"/>
            </p:cNvCxnSpPr>
            <p:nvPr/>
          </p:nvCxnSpPr>
          <p:spPr>
            <a:xfrm flipV="1">
              <a:off x="1768933" y="2071606"/>
              <a:ext cx="1103311" cy="131987"/>
            </a:xfrm>
            <a:prstGeom prst="line">
              <a:avLst/>
            </a:prstGeom>
          </p:spPr>
          <p:style>
            <a:lnRef idx="1">
              <a:schemeClr val="accent6"/>
            </a:lnRef>
            <a:fillRef idx="0">
              <a:schemeClr val="accent6"/>
            </a:fillRef>
            <a:effectRef idx="0">
              <a:schemeClr val="accent6"/>
            </a:effectRef>
            <a:fontRef idx="minor">
              <a:schemeClr val="tx1"/>
            </a:fontRef>
          </p:style>
        </p:cxnSp>
        <p:cxnSp>
          <p:nvCxnSpPr>
            <p:cNvPr id="14" name="Straight Connector 13"/>
            <p:cNvCxnSpPr>
              <a:stCxn id="8" idx="0"/>
              <a:endCxn id="10" idx="2"/>
            </p:cNvCxnSpPr>
            <p:nvPr/>
          </p:nvCxnSpPr>
          <p:spPr>
            <a:xfrm flipH="1" flipV="1">
              <a:off x="2091732" y="2071606"/>
              <a:ext cx="385301" cy="131987"/>
            </a:xfrm>
            <a:prstGeom prst="line">
              <a:avLst/>
            </a:prstGeom>
          </p:spPr>
          <p:style>
            <a:lnRef idx="1">
              <a:schemeClr val="accent6"/>
            </a:lnRef>
            <a:fillRef idx="0">
              <a:schemeClr val="accent6"/>
            </a:fillRef>
            <a:effectRef idx="0">
              <a:schemeClr val="accent6"/>
            </a:effectRef>
            <a:fontRef idx="minor">
              <a:schemeClr val="tx1"/>
            </a:fontRef>
          </p:style>
        </p:cxnSp>
        <p:cxnSp>
          <p:nvCxnSpPr>
            <p:cNvPr id="15" name="Straight Connector 14"/>
            <p:cNvCxnSpPr>
              <a:stCxn id="8" idx="0"/>
              <a:endCxn id="11" idx="2"/>
            </p:cNvCxnSpPr>
            <p:nvPr/>
          </p:nvCxnSpPr>
          <p:spPr>
            <a:xfrm flipV="1">
              <a:off x="2477033" y="2071606"/>
              <a:ext cx="395211" cy="131987"/>
            </a:xfrm>
            <a:prstGeom prst="line">
              <a:avLst/>
            </a:prstGeom>
          </p:spPr>
          <p:style>
            <a:lnRef idx="1">
              <a:schemeClr val="accent6"/>
            </a:lnRef>
            <a:fillRef idx="0">
              <a:schemeClr val="accent6"/>
            </a:fillRef>
            <a:effectRef idx="0">
              <a:schemeClr val="accent6"/>
            </a:effectRef>
            <a:fontRef idx="minor">
              <a:schemeClr val="tx1"/>
            </a:fontRef>
          </p:style>
        </p:cxnSp>
        <p:cxnSp>
          <p:nvCxnSpPr>
            <p:cNvPr id="16" name="Straight Connector 15"/>
            <p:cNvCxnSpPr>
              <a:stCxn id="9" idx="0"/>
              <a:endCxn id="10" idx="2"/>
            </p:cNvCxnSpPr>
            <p:nvPr/>
          </p:nvCxnSpPr>
          <p:spPr>
            <a:xfrm flipH="1" flipV="1">
              <a:off x="2091732" y="2071606"/>
              <a:ext cx="1122585" cy="131987"/>
            </a:xfrm>
            <a:prstGeom prst="line">
              <a:avLst/>
            </a:prstGeom>
          </p:spPr>
          <p:style>
            <a:lnRef idx="1">
              <a:schemeClr val="accent6"/>
            </a:lnRef>
            <a:fillRef idx="0">
              <a:schemeClr val="accent6"/>
            </a:fillRef>
            <a:effectRef idx="0">
              <a:schemeClr val="accent6"/>
            </a:effectRef>
            <a:fontRef idx="minor">
              <a:schemeClr val="tx1"/>
            </a:fontRef>
          </p:style>
        </p:cxnSp>
        <p:cxnSp>
          <p:nvCxnSpPr>
            <p:cNvPr id="17" name="Straight Connector 16"/>
            <p:cNvCxnSpPr>
              <a:stCxn id="9" idx="0"/>
              <a:endCxn id="11" idx="2"/>
            </p:cNvCxnSpPr>
            <p:nvPr/>
          </p:nvCxnSpPr>
          <p:spPr>
            <a:xfrm flipH="1" flipV="1">
              <a:off x="2872244" y="2071606"/>
              <a:ext cx="342073" cy="131987"/>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7" name="Group 26"/>
          <p:cNvGrpSpPr/>
          <p:nvPr/>
        </p:nvGrpSpPr>
        <p:grpSpPr>
          <a:xfrm>
            <a:off x="1118947" y="5135391"/>
            <a:ext cx="2665379" cy="1536970"/>
            <a:chOff x="1118947" y="5135391"/>
            <a:chExt cx="2665379" cy="1536970"/>
          </a:xfrm>
        </p:grpSpPr>
        <p:sp>
          <p:nvSpPr>
            <p:cNvPr id="80" name="Rounded Rectangle 79"/>
            <p:cNvSpPr/>
            <p:nvPr/>
          </p:nvSpPr>
          <p:spPr bwMode="auto">
            <a:xfrm>
              <a:off x="1118947" y="5135391"/>
              <a:ext cx="2665379" cy="1536970"/>
            </a:xfrm>
            <a:prstGeom prst="roundRect">
              <a:avLst/>
            </a:prstGeom>
            <a:solidFill>
              <a:schemeClr val="accent2"/>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pic>
          <p:nvPicPr>
            <p:cNvPr id="29" name="Picture 28"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1512027" y="5529276"/>
              <a:ext cx="349361" cy="876333"/>
            </a:xfrm>
            <a:prstGeom prst="rect">
              <a:avLst/>
            </a:prstGeom>
            <a:noFill/>
          </p:spPr>
        </p:pic>
        <p:pic>
          <p:nvPicPr>
            <p:cNvPr id="30" name="Picture 29"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1653837" y="5574214"/>
              <a:ext cx="349361" cy="876333"/>
            </a:xfrm>
            <a:prstGeom prst="rect">
              <a:avLst/>
            </a:prstGeom>
            <a:noFill/>
          </p:spPr>
        </p:pic>
        <p:pic>
          <p:nvPicPr>
            <p:cNvPr id="31" name="Picture 30"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2221082" y="5531563"/>
              <a:ext cx="349361" cy="876333"/>
            </a:xfrm>
            <a:prstGeom prst="rect">
              <a:avLst/>
            </a:prstGeom>
            <a:noFill/>
          </p:spPr>
        </p:pic>
        <p:pic>
          <p:nvPicPr>
            <p:cNvPr id="32" name="Picture 31"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2362893" y="5576501"/>
              <a:ext cx="349361" cy="876333"/>
            </a:xfrm>
            <a:prstGeom prst="rect">
              <a:avLst/>
            </a:prstGeom>
            <a:noFill/>
          </p:spPr>
        </p:pic>
        <p:pic>
          <p:nvPicPr>
            <p:cNvPr id="33" name="Picture 32"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2930138" y="5579819"/>
              <a:ext cx="349361" cy="876333"/>
            </a:xfrm>
            <a:prstGeom prst="rect">
              <a:avLst/>
            </a:prstGeom>
            <a:noFill/>
          </p:spPr>
        </p:pic>
        <p:pic>
          <p:nvPicPr>
            <p:cNvPr id="34" name="Picture 33"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3071948" y="5624757"/>
              <a:ext cx="349361" cy="876333"/>
            </a:xfrm>
            <a:prstGeom prst="rect">
              <a:avLst/>
            </a:prstGeom>
            <a:noFill/>
          </p:spPr>
        </p:pic>
        <p:pic>
          <p:nvPicPr>
            <p:cNvPr id="3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460" y="5449606"/>
              <a:ext cx="457200" cy="8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5560" y="5449606"/>
              <a:ext cx="457200" cy="8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844" y="5449606"/>
              <a:ext cx="457200" cy="8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259" y="5233709"/>
              <a:ext cx="457200" cy="8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771" y="5233709"/>
              <a:ext cx="457200" cy="8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Straight Connector 39"/>
            <p:cNvCxnSpPr>
              <a:stCxn id="35" idx="0"/>
              <a:endCxn id="38" idx="2"/>
            </p:cNvCxnSpPr>
            <p:nvPr/>
          </p:nvCxnSpPr>
          <p:spPr>
            <a:xfrm flipV="1">
              <a:off x="1816060" y="5317619"/>
              <a:ext cx="322799" cy="131987"/>
            </a:xfrm>
            <a:prstGeom prst="line">
              <a:avLst/>
            </a:prstGeom>
          </p:spPr>
          <p:style>
            <a:lnRef idx="1">
              <a:schemeClr val="accent6"/>
            </a:lnRef>
            <a:fillRef idx="0">
              <a:schemeClr val="accent6"/>
            </a:fillRef>
            <a:effectRef idx="0">
              <a:schemeClr val="accent6"/>
            </a:effectRef>
            <a:fontRef idx="minor">
              <a:schemeClr val="tx1"/>
            </a:fontRef>
          </p:style>
        </p:cxnSp>
        <p:cxnSp>
          <p:nvCxnSpPr>
            <p:cNvPr id="41" name="Straight Connector 40"/>
            <p:cNvCxnSpPr>
              <a:stCxn id="35" idx="0"/>
              <a:endCxn id="39" idx="2"/>
            </p:cNvCxnSpPr>
            <p:nvPr/>
          </p:nvCxnSpPr>
          <p:spPr>
            <a:xfrm flipV="1">
              <a:off x="1816060" y="5317619"/>
              <a:ext cx="1103311" cy="131987"/>
            </a:xfrm>
            <a:prstGeom prst="line">
              <a:avLst/>
            </a:prstGeom>
          </p:spPr>
          <p:style>
            <a:lnRef idx="1">
              <a:schemeClr val="accent6"/>
            </a:lnRef>
            <a:fillRef idx="0">
              <a:schemeClr val="accent6"/>
            </a:fillRef>
            <a:effectRef idx="0">
              <a:schemeClr val="accent6"/>
            </a:effectRef>
            <a:fontRef idx="minor">
              <a:schemeClr val="tx1"/>
            </a:fontRef>
          </p:style>
        </p:cxnSp>
        <p:cxnSp>
          <p:nvCxnSpPr>
            <p:cNvPr id="42" name="Straight Connector 41"/>
            <p:cNvCxnSpPr>
              <a:stCxn id="36" idx="0"/>
              <a:endCxn id="38" idx="2"/>
            </p:cNvCxnSpPr>
            <p:nvPr/>
          </p:nvCxnSpPr>
          <p:spPr>
            <a:xfrm flipH="1" flipV="1">
              <a:off x="2138859" y="5317619"/>
              <a:ext cx="385301" cy="131987"/>
            </a:xfrm>
            <a:prstGeom prst="line">
              <a:avLst/>
            </a:prstGeom>
          </p:spPr>
          <p:style>
            <a:lnRef idx="1">
              <a:schemeClr val="accent6"/>
            </a:lnRef>
            <a:fillRef idx="0">
              <a:schemeClr val="accent6"/>
            </a:fillRef>
            <a:effectRef idx="0">
              <a:schemeClr val="accent6"/>
            </a:effectRef>
            <a:fontRef idx="minor">
              <a:schemeClr val="tx1"/>
            </a:fontRef>
          </p:style>
        </p:cxnSp>
        <p:cxnSp>
          <p:nvCxnSpPr>
            <p:cNvPr id="43" name="Straight Connector 42"/>
            <p:cNvCxnSpPr>
              <a:stCxn id="36" idx="0"/>
              <a:endCxn id="39" idx="2"/>
            </p:cNvCxnSpPr>
            <p:nvPr/>
          </p:nvCxnSpPr>
          <p:spPr>
            <a:xfrm flipV="1">
              <a:off x="2524160" y="5317619"/>
              <a:ext cx="395211" cy="131987"/>
            </a:xfrm>
            <a:prstGeom prst="line">
              <a:avLst/>
            </a:prstGeom>
          </p:spPr>
          <p:style>
            <a:lnRef idx="1">
              <a:schemeClr val="accent6"/>
            </a:lnRef>
            <a:fillRef idx="0">
              <a:schemeClr val="accent6"/>
            </a:fillRef>
            <a:effectRef idx="0">
              <a:schemeClr val="accent6"/>
            </a:effectRef>
            <a:fontRef idx="minor">
              <a:schemeClr val="tx1"/>
            </a:fontRef>
          </p:style>
        </p:cxnSp>
        <p:cxnSp>
          <p:nvCxnSpPr>
            <p:cNvPr id="44" name="Straight Connector 43"/>
            <p:cNvCxnSpPr>
              <a:stCxn id="37" idx="0"/>
              <a:endCxn id="38" idx="2"/>
            </p:cNvCxnSpPr>
            <p:nvPr/>
          </p:nvCxnSpPr>
          <p:spPr>
            <a:xfrm flipH="1" flipV="1">
              <a:off x="2138859" y="5317619"/>
              <a:ext cx="1122585" cy="131987"/>
            </a:xfrm>
            <a:prstGeom prst="line">
              <a:avLst/>
            </a:prstGeom>
          </p:spPr>
          <p:style>
            <a:lnRef idx="1">
              <a:schemeClr val="accent6"/>
            </a:lnRef>
            <a:fillRef idx="0">
              <a:schemeClr val="accent6"/>
            </a:fillRef>
            <a:effectRef idx="0">
              <a:schemeClr val="accent6"/>
            </a:effectRef>
            <a:fontRef idx="minor">
              <a:schemeClr val="tx1"/>
            </a:fontRef>
          </p:style>
        </p:cxnSp>
        <p:cxnSp>
          <p:nvCxnSpPr>
            <p:cNvPr id="45" name="Straight Connector 44"/>
            <p:cNvCxnSpPr>
              <a:stCxn id="37" idx="0"/>
              <a:endCxn id="39" idx="2"/>
            </p:cNvCxnSpPr>
            <p:nvPr/>
          </p:nvCxnSpPr>
          <p:spPr>
            <a:xfrm flipH="1" flipV="1">
              <a:off x="2919371" y="5317619"/>
              <a:ext cx="342073" cy="131987"/>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5" name="Group 4"/>
          <p:cNvGrpSpPr/>
          <p:nvPr/>
        </p:nvGrpSpPr>
        <p:grpSpPr>
          <a:xfrm>
            <a:off x="1118947" y="3516142"/>
            <a:ext cx="2665379" cy="1536970"/>
            <a:chOff x="1118947" y="3516142"/>
            <a:chExt cx="2665379" cy="1536970"/>
          </a:xfrm>
        </p:grpSpPr>
        <p:sp>
          <p:nvSpPr>
            <p:cNvPr id="79" name="Rounded Rectangle 78"/>
            <p:cNvSpPr/>
            <p:nvPr/>
          </p:nvSpPr>
          <p:spPr bwMode="auto">
            <a:xfrm>
              <a:off x="1118947" y="3516142"/>
              <a:ext cx="2665379" cy="153697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pic>
          <p:nvPicPr>
            <p:cNvPr id="48" name="Picture 47"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1793173" y="3925534"/>
              <a:ext cx="349361" cy="876333"/>
            </a:xfrm>
            <a:prstGeom prst="rect">
              <a:avLst/>
            </a:prstGeom>
            <a:noFill/>
          </p:spPr>
        </p:pic>
        <p:pic>
          <p:nvPicPr>
            <p:cNvPr id="49" name="Picture 48"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1934983" y="3970472"/>
              <a:ext cx="349361" cy="876333"/>
            </a:xfrm>
            <a:prstGeom prst="rect">
              <a:avLst/>
            </a:prstGeom>
            <a:noFill/>
          </p:spPr>
        </p:pic>
        <p:pic>
          <p:nvPicPr>
            <p:cNvPr id="50" name="Picture 49"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2092474" y="4043664"/>
              <a:ext cx="349361" cy="876333"/>
            </a:xfrm>
            <a:prstGeom prst="rect">
              <a:avLst/>
            </a:prstGeom>
            <a:noFill/>
          </p:spPr>
        </p:pic>
        <p:pic>
          <p:nvPicPr>
            <p:cNvPr id="51" name="Picture 50"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2502228" y="3927821"/>
              <a:ext cx="349361" cy="876333"/>
            </a:xfrm>
            <a:prstGeom prst="rect">
              <a:avLst/>
            </a:prstGeom>
            <a:noFill/>
          </p:spPr>
        </p:pic>
        <p:pic>
          <p:nvPicPr>
            <p:cNvPr id="52" name="Picture 51"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2644039" y="3972759"/>
              <a:ext cx="349361" cy="876333"/>
            </a:xfrm>
            <a:prstGeom prst="rect">
              <a:avLst/>
            </a:prstGeom>
            <a:noFill/>
          </p:spPr>
        </p:pic>
        <p:pic>
          <p:nvPicPr>
            <p:cNvPr id="53" name="Picture 52" descr="C:\Program Files\Microsoft Resource DVD Artwork\DVD_ART\Artwork_Imagery\HARDWARE_IMAGERY\Photos - OEM Hardware\Server Computer\NEC server - Express 5800 1320 Xe IA64.png"/>
            <p:cNvPicPr>
              <a:picLocks noChangeAspect="1" noChangeArrowheads="1"/>
            </p:cNvPicPr>
            <p:nvPr/>
          </p:nvPicPr>
          <p:blipFill>
            <a:blip r:embed="rId2" cstate="screen"/>
            <a:srcRect/>
            <a:stretch>
              <a:fillRect/>
            </a:stretch>
          </p:blipFill>
          <p:spPr bwMode="auto">
            <a:xfrm>
              <a:off x="2801530" y="4045951"/>
              <a:ext cx="349361" cy="876333"/>
            </a:xfrm>
            <a:prstGeom prst="rect">
              <a:avLst/>
            </a:prstGeom>
            <a:noFill/>
          </p:spPr>
        </p:pic>
        <p:pic>
          <p:nvPicPr>
            <p:cNvPr id="5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606" y="3845864"/>
              <a:ext cx="457200" cy="8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706" y="3845864"/>
              <a:ext cx="457200" cy="8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0045" y="3639695"/>
              <a:ext cx="457200" cy="8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7" name="Straight Connector 56"/>
            <p:cNvCxnSpPr>
              <a:stCxn id="54" idx="0"/>
              <a:endCxn id="56" idx="2"/>
            </p:cNvCxnSpPr>
            <p:nvPr/>
          </p:nvCxnSpPr>
          <p:spPr>
            <a:xfrm flipV="1">
              <a:off x="2097206" y="3723605"/>
              <a:ext cx="371439" cy="122259"/>
            </a:xfrm>
            <a:prstGeom prst="line">
              <a:avLst/>
            </a:prstGeom>
          </p:spPr>
          <p:style>
            <a:lnRef idx="1">
              <a:schemeClr val="accent6"/>
            </a:lnRef>
            <a:fillRef idx="0">
              <a:schemeClr val="accent6"/>
            </a:fillRef>
            <a:effectRef idx="0">
              <a:schemeClr val="accent6"/>
            </a:effectRef>
            <a:fontRef idx="minor">
              <a:schemeClr val="tx1"/>
            </a:fontRef>
          </p:style>
        </p:cxnSp>
        <p:cxnSp>
          <p:nvCxnSpPr>
            <p:cNvPr id="58" name="Straight Connector 57"/>
            <p:cNvCxnSpPr>
              <a:stCxn id="55" idx="0"/>
              <a:endCxn id="56" idx="2"/>
            </p:cNvCxnSpPr>
            <p:nvPr/>
          </p:nvCxnSpPr>
          <p:spPr>
            <a:xfrm flipH="1" flipV="1">
              <a:off x="2468645" y="3723605"/>
              <a:ext cx="336661" cy="122259"/>
            </a:xfrm>
            <a:prstGeom prst="line">
              <a:avLst/>
            </a:prstGeom>
          </p:spPr>
          <p:style>
            <a:lnRef idx="1">
              <a:schemeClr val="accent6"/>
            </a:lnRef>
            <a:fillRef idx="0">
              <a:schemeClr val="accent6"/>
            </a:fillRef>
            <a:effectRef idx="0">
              <a:schemeClr val="accent6"/>
            </a:effectRef>
            <a:fontRef idx="minor">
              <a:schemeClr val="tx1"/>
            </a:fontRef>
          </p:style>
        </p:cxnSp>
      </p:grpSp>
      <p:sp>
        <p:nvSpPr>
          <p:cNvPr id="60" name="Rounded Rectangle 59"/>
          <p:cNvSpPr/>
          <p:nvPr/>
        </p:nvSpPr>
        <p:spPr>
          <a:xfrm>
            <a:off x="5075871" y="1202363"/>
            <a:ext cx="1567542" cy="548640"/>
          </a:xfrm>
          <a:prstGeom prst="roundRect">
            <a:avLst>
              <a:gd name="adj" fmla="val 50000"/>
            </a:avLst>
          </a:prstGeom>
          <a:ln/>
        </p:spPr>
        <p:style>
          <a:lnRef idx="1">
            <a:schemeClr val="accent6"/>
          </a:lnRef>
          <a:fillRef idx="3">
            <a:schemeClr val="accent6"/>
          </a:fillRef>
          <a:effectRef idx="2">
            <a:schemeClr val="accent6"/>
          </a:effectRef>
          <a:fontRef idx="minor">
            <a:schemeClr val="lt1"/>
          </a:fontRef>
        </p:style>
        <p:txBody>
          <a:bodyPr wrap="square" lIns="91440" tIns="45720" rIns="91440" rtlCol="0" anchor="ctr">
            <a:noAutofit/>
          </a:bodyPr>
          <a:lstStyle/>
          <a:p>
            <a:pPr marL="0" lvl="1" indent="-212725" algn="ctr">
              <a:lnSpc>
                <a:spcPct val="90000"/>
              </a:lnSpc>
              <a:buClr>
                <a:srgbClr val="131313"/>
              </a:buClr>
              <a:buSzPct val="80000"/>
              <a:tabLst>
                <a:tab pos="4570827" algn="r"/>
              </a:tabLst>
              <a:defRPr/>
            </a:pPr>
            <a:r>
              <a:rPr lang="en-US" sz="1400" dirty="0" smtClean="0">
                <a:ln>
                  <a:solidFill>
                    <a:srgbClr val="EFEFEF">
                      <a:alpha val="0"/>
                    </a:srgbClr>
                  </a:solidFill>
                </a:ln>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N  </a:t>
            </a:r>
            <a:r>
              <a:rPr lang="en-US" dirty="0" smtClean="0">
                <a:ln>
                  <a:solidFill>
                    <a:srgbClr val="EFEFEF">
                      <a:alpha val="0"/>
                    </a:srgbClr>
                  </a:solidFill>
                </a:ln>
                <a:solidFill>
                  <a:schemeClr val="bg1"/>
                </a:solidFill>
                <a:effectLst>
                  <a:outerShdw blurRad="38100" dist="38100" dir="2700000" algn="tl">
                    <a:srgbClr val="000000">
                      <a:alpha val="43137"/>
                    </a:srgbClr>
                  </a:outerShdw>
                </a:effectLst>
                <a:latin typeface="+mj-lt"/>
                <a:ea typeface="Tahoma" pitchFamily="34" charset="0"/>
                <a:cs typeface="Tahoma" pitchFamily="34" charset="0"/>
              </a:rPr>
              <a:t>Tenants</a:t>
            </a:r>
            <a:endParaRPr lang="en-US" dirty="0">
              <a:ln>
                <a:solidFill>
                  <a:srgbClr val="EFEFEF">
                    <a:alpha val="0"/>
                  </a:srgbClr>
                </a:solidFill>
              </a:ln>
              <a:solidFill>
                <a:schemeClr val="bg1"/>
              </a:solidFill>
              <a:effectLst>
                <a:outerShdw blurRad="38100" dist="38100" dir="2700000" algn="tl">
                  <a:srgbClr val="000000">
                    <a:alpha val="43137"/>
                  </a:srgbClr>
                </a:outerShdw>
              </a:effectLst>
              <a:latin typeface="+mj-lt"/>
              <a:ea typeface="Tahoma" pitchFamily="34" charset="0"/>
              <a:cs typeface="Tahoma" pitchFamily="34" charset="0"/>
            </a:endParaRPr>
          </a:p>
        </p:txBody>
      </p:sp>
      <p:pic>
        <p:nvPicPr>
          <p:cNvPr id="61" name="Picture 6" descr="D:\DVD_ART36\Artwork_Imagery\Icons - Illustrations\_ REAL VISTA STYLE\people icon gold shirt user.png"/>
          <p:cNvPicPr>
            <a:picLocks noChangeAspect="1" noChangeArrowheads="1"/>
          </p:cNvPicPr>
          <p:nvPr/>
        </p:nvPicPr>
        <p:blipFill>
          <a:blip r:embed="rId4" cstate="screen"/>
          <a:stretch>
            <a:fillRect/>
          </a:stretch>
        </p:blipFill>
        <p:spPr bwMode="auto">
          <a:xfrm flipH="1">
            <a:off x="5078641" y="1033539"/>
            <a:ext cx="530630" cy="684643"/>
          </a:xfrm>
          <a:prstGeom prst="rect">
            <a:avLst/>
          </a:prstGeom>
          <a:noFill/>
          <a:effectLst>
            <a:outerShdw blurRad="889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a:off x="5463926" y="2742183"/>
            <a:ext cx="791433" cy="372169"/>
          </a:xfrm>
          <a:prstGeom prst="rect">
            <a:avLst/>
          </a:prstGeom>
          <a:solidFill>
            <a:schemeClr val="accent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solidFill>
                  <a:schemeClr val="tx1"/>
                </a:solidFill>
                <a:effectLst>
                  <a:outerShdw blurRad="38100" dist="38100" dir="2700000" algn="tl">
                    <a:srgbClr val="000000">
                      <a:alpha val="43137"/>
                    </a:srgbClr>
                  </a:outerShdw>
                </a:effectLst>
                <a:latin typeface="+mj-lt"/>
              </a:rPr>
              <a:t>Contoso</a:t>
            </a:r>
            <a:endParaRPr lang="en-US" sz="1200" b="1" dirty="0">
              <a:solidFill>
                <a:schemeClr val="tx1"/>
              </a:solidFill>
              <a:effectLst>
                <a:outerShdw blurRad="38100" dist="38100" dir="2700000" algn="tl">
                  <a:srgbClr val="000000">
                    <a:alpha val="43137"/>
                  </a:srgbClr>
                </a:outerShdw>
              </a:effectLst>
              <a:latin typeface="+mj-lt"/>
            </a:endParaRPr>
          </a:p>
        </p:txBody>
      </p:sp>
      <p:sp>
        <p:nvSpPr>
          <p:cNvPr id="63" name="Oval 62"/>
          <p:cNvSpPr/>
          <p:nvPr/>
        </p:nvSpPr>
        <p:spPr>
          <a:xfrm>
            <a:off x="5373477" y="4391892"/>
            <a:ext cx="972330" cy="501250"/>
          </a:xfrm>
          <a:prstGeom prst="ellipse">
            <a:avLst/>
          </a:prstGeom>
          <a:solidFill>
            <a:schemeClr val="accent3"/>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effectLst>
                  <a:outerShdw blurRad="38100" dist="38100" dir="2700000" algn="tl">
                    <a:srgbClr val="000000">
                      <a:alpha val="43137"/>
                    </a:srgbClr>
                  </a:outerShdw>
                </a:effectLst>
                <a:latin typeface="Arial Narrow" pitchFamily="34" charset="0"/>
              </a:rPr>
              <a:t>NW</a:t>
            </a:r>
          </a:p>
          <a:p>
            <a:pPr algn="ctr"/>
            <a:r>
              <a:rPr lang="en-US" sz="1200" b="1" dirty="0" smtClean="0">
                <a:solidFill>
                  <a:schemeClr val="tx1"/>
                </a:solidFill>
                <a:effectLst>
                  <a:outerShdw blurRad="38100" dist="38100" dir="2700000" algn="tl">
                    <a:srgbClr val="000000">
                      <a:alpha val="43137"/>
                    </a:srgbClr>
                  </a:outerShdw>
                </a:effectLst>
                <a:latin typeface="Arial Narrow" pitchFamily="34" charset="0"/>
              </a:rPr>
              <a:t>Traders</a:t>
            </a:r>
            <a:endParaRPr lang="en-US" sz="1200" b="1" dirty="0">
              <a:solidFill>
                <a:schemeClr val="tx1"/>
              </a:solidFill>
              <a:effectLst>
                <a:outerShdw blurRad="38100" dist="38100" dir="2700000" algn="tl">
                  <a:srgbClr val="000000">
                    <a:alpha val="43137"/>
                  </a:srgbClr>
                </a:outerShdw>
              </a:effectLst>
              <a:latin typeface="Arial Narrow" pitchFamily="34" charset="0"/>
            </a:endParaRPr>
          </a:p>
        </p:txBody>
      </p:sp>
      <p:sp>
        <p:nvSpPr>
          <p:cNvPr id="64" name="Oval 63"/>
          <p:cNvSpPr/>
          <p:nvPr/>
        </p:nvSpPr>
        <p:spPr>
          <a:xfrm>
            <a:off x="5423799" y="5903876"/>
            <a:ext cx="871687" cy="597213"/>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Button">
              <a:avLst>
                <a:gd name="adj" fmla="val 10799997"/>
              </a:avLst>
            </a:prstTxWarp>
          </a:bodyPr>
          <a:lstStyle/>
          <a:p>
            <a:pPr algn="ctr"/>
            <a:r>
              <a:rPr lang="en-US" sz="1200" b="1" dirty="0" err="1" smtClean="0">
                <a:effectLst>
                  <a:outerShdw blurRad="38100" dist="38100" dir="2700000" algn="tl">
                    <a:srgbClr val="000000">
                      <a:alpha val="43137"/>
                    </a:srgbClr>
                  </a:outerShdw>
                </a:effectLst>
                <a:latin typeface="Arial Narrow" pitchFamily="34" charset="0"/>
              </a:rPr>
              <a:t>Woodgrove</a:t>
            </a:r>
            <a:r>
              <a:rPr lang="en-US" sz="1200" b="1" dirty="0" smtClean="0">
                <a:effectLst>
                  <a:outerShdw blurRad="38100" dist="38100" dir="2700000" algn="tl">
                    <a:srgbClr val="000000">
                      <a:alpha val="43137"/>
                    </a:srgbClr>
                  </a:outerShdw>
                </a:effectLst>
                <a:latin typeface="Arial Narrow" pitchFamily="34" charset="0"/>
              </a:rPr>
              <a:t/>
            </a:r>
            <a:br>
              <a:rPr lang="en-US" sz="1200" b="1" dirty="0" smtClean="0">
                <a:effectLst>
                  <a:outerShdw blurRad="38100" dist="38100" dir="2700000" algn="tl">
                    <a:srgbClr val="000000">
                      <a:alpha val="43137"/>
                    </a:srgbClr>
                  </a:outerShdw>
                </a:effectLst>
                <a:latin typeface="Arial Narrow" pitchFamily="34" charset="0"/>
              </a:rPr>
            </a:br>
            <a:r>
              <a:rPr lang="en-US" sz="1200" b="1" dirty="0" smtClean="0">
                <a:effectLst>
                  <a:outerShdw blurRad="38100" dist="38100" dir="2700000" algn="tl">
                    <a:srgbClr val="000000">
                      <a:alpha val="43137"/>
                    </a:srgbClr>
                  </a:outerShdw>
                </a:effectLst>
                <a:latin typeface="Arial Narrow" pitchFamily="34" charset="0"/>
              </a:rPr>
              <a:t/>
            </a:r>
            <a:br>
              <a:rPr lang="en-US" sz="1200" b="1" dirty="0" smtClean="0">
                <a:effectLst>
                  <a:outerShdw blurRad="38100" dist="38100" dir="2700000" algn="tl">
                    <a:srgbClr val="000000">
                      <a:alpha val="43137"/>
                    </a:srgbClr>
                  </a:outerShdw>
                </a:effectLst>
                <a:latin typeface="Arial Narrow" pitchFamily="34" charset="0"/>
              </a:rPr>
            </a:br>
            <a:r>
              <a:rPr lang="en-US" sz="1200" b="1" dirty="0" smtClean="0">
                <a:effectLst>
                  <a:outerShdw blurRad="38100" dist="38100" dir="2700000" algn="tl">
                    <a:srgbClr val="000000">
                      <a:alpha val="43137"/>
                    </a:srgbClr>
                  </a:outerShdw>
                </a:effectLst>
                <a:latin typeface="Arial Narrow" pitchFamily="34" charset="0"/>
              </a:rPr>
              <a:t> Bank</a:t>
            </a:r>
            <a:endParaRPr lang="en-US" sz="1200" b="1" dirty="0">
              <a:effectLst>
                <a:outerShdw blurRad="38100" dist="38100" dir="2700000" algn="tl">
                  <a:srgbClr val="000000">
                    <a:alpha val="43137"/>
                  </a:srgbClr>
                </a:outerShdw>
              </a:effectLst>
              <a:latin typeface="Arial Narrow" pitchFamily="34" charset="0"/>
            </a:endParaRPr>
          </a:p>
        </p:txBody>
      </p:sp>
      <p:sp>
        <p:nvSpPr>
          <p:cNvPr id="65" name="TextBox 64"/>
          <p:cNvSpPr txBox="1"/>
          <p:nvPr/>
        </p:nvSpPr>
        <p:spPr>
          <a:xfrm>
            <a:off x="5135886" y="2266144"/>
            <a:ext cx="1267976" cy="430887"/>
          </a:xfrm>
          <a:prstGeom prst="rect">
            <a:avLst/>
          </a:prstGeom>
          <a:noFill/>
        </p:spPr>
        <p:txBody>
          <a:bodyPr wrap="none" lIns="0" tIns="0" rIns="0" bIns="0" rtlCol="0">
            <a:spAutoFit/>
          </a:bodyPr>
          <a:lstStyle/>
          <a:p>
            <a:r>
              <a:rPr lang="en-US" sz="2800" dirty="0" err="1" smtClean="0">
                <a:gradFill>
                  <a:gsLst>
                    <a:gs pos="0">
                      <a:schemeClr val="tx1"/>
                    </a:gs>
                    <a:gs pos="86000">
                      <a:schemeClr val="tx1"/>
                    </a:gs>
                  </a:gsLst>
                  <a:lin ang="5400000" scaled="0"/>
                </a:gradFill>
              </a:rPr>
              <a:t>Contoso</a:t>
            </a:r>
            <a:endParaRPr lang="en-US" sz="2800" dirty="0" smtClean="0">
              <a:gradFill>
                <a:gsLst>
                  <a:gs pos="0">
                    <a:schemeClr val="tx1"/>
                  </a:gs>
                  <a:gs pos="86000">
                    <a:schemeClr val="tx1"/>
                  </a:gs>
                </a:gsLst>
                <a:lin ang="5400000" scaled="0"/>
              </a:gradFill>
            </a:endParaRPr>
          </a:p>
        </p:txBody>
      </p:sp>
      <p:sp>
        <p:nvSpPr>
          <p:cNvPr id="66" name="TextBox 65"/>
          <p:cNvSpPr txBox="1"/>
          <p:nvPr/>
        </p:nvSpPr>
        <p:spPr>
          <a:xfrm>
            <a:off x="4787137" y="3843704"/>
            <a:ext cx="1875706" cy="430887"/>
          </a:xfrm>
          <a:prstGeom prst="rect">
            <a:avLst/>
          </a:prstGeom>
          <a:noFill/>
        </p:spPr>
        <p:txBody>
          <a:bodyPr wrap="none" lIns="0" tIns="0" rIns="0" bIns="0" rtlCol="0">
            <a:spAutoFit/>
          </a:bodyPr>
          <a:lstStyle/>
          <a:p>
            <a:r>
              <a:rPr lang="en-US" sz="2800" dirty="0" smtClean="0">
                <a:gradFill>
                  <a:gsLst>
                    <a:gs pos="0">
                      <a:schemeClr val="tx1"/>
                    </a:gs>
                    <a:gs pos="86000">
                      <a:schemeClr val="tx1"/>
                    </a:gs>
                  </a:gsLst>
                  <a:lin ang="5400000" scaled="0"/>
                </a:gradFill>
              </a:rPr>
              <a:t>N.W. Traders</a:t>
            </a:r>
          </a:p>
        </p:txBody>
      </p:sp>
      <p:sp>
        <p:nvSpPr>
          <p:cNvPr id="67" name="TextBox 66"/>
          <p:cNvSpPr txBox="1"/>
          <p:nvPr/>
        </p:nvSpPr>
        <p:spPr>
          <a:xfrm>
            <a:off x="4377153" y="5404728"/>
            <a:ext cx="2592761" cy="430887"/>
          </a:xfrm>
          <a:prstGeom prst="rect">
            <a:avLst/>
          </a:prstGeom>
          <a:noFill/>
        </p:spPr>
        <p:txBody>
          <a:bodyPr wrap="none" lIns="0" tIns="0" rIns="0" bIns="0" rtlCol="0">
            <a:spAutoFit/>
          </a:bodyPr>
          <a:lstStyle/>
          <a:p>
            <a:r>
              <a:rPr lang="en-US" sz="2800" dirty="0" err="1" smtClean="0">
                <a:gradFill>
                  <a:gsLst>
                    <a:gs pos="0">
                      <a:schemeClr val="tx1"/>
                    </a:gs>
                    <a:gs pos="86000">
                      <a:schemeClr val="tx1"/>
                    </a:gs>
                  </a:gsLst>
                  <a:lin ang="5400000" scaled="0"/>
                </a:gradFill>
              </a:rPr>
              <a:t>Woodgrove</a:t>
            </a:r>
            <a:r>
              <a:rPr lang="en-US" sz="2800" dirty="0" smtClean="0">
                <a:gradFill>
                  <a:gsLst>
                    <a:gs pos="0">
                      <a:schemeClr val="tx1"/>
                    </a:gs>
                    <a:gs pos="86000">
                      <a:schemeClr val="tx1"/>
                    </a:gs>
                  </a:gsLst>
                  <a:lin ang="5400000" scaled="0"/>
                </a:gradFill>
              </a:rPr>
              <a:t> Bank</a:t>
            </a:r>
          </a:p>
        </p:txBody>
      </p:sp>
      <p:grpSp>
        <p:nvGrpSpPr>
          <p:cNvPr id="68" name="Group 67"/>
          <p:cNvGrpSpPr>
            <a:grpSpLocks/>
          </p:cNvGrpSpPr>
          <p:nvPr/>
        </p:nvGrpSpPr>
        <p:grpSpPr bwMode="auto">
          <a:xfrm rot="16200000">
            <a:off x="4933591" y="3240525"/>
            <a:ext cx="5627062" cy="1402384"/>
            <a:chOff x="1082902" y="5200438"/>
            <a:chExt cx="4393059" cy="1173468"/>
          </a:xfrm>
        </p:grpSpPr>
        <p:sp>
          <p:nvSpPr>
            <p:cNvPr id="69" name="Isosceles Triangle 68"/>
            <p:cNvSpPr/>
            <p:nvPr/>
          </p:nvSpPr>
          <p:spPr bwMode="auto">
            <a:xfrm rot="10800000">
              <a:off x="1082902" y="5200438"/>
              <a:ext cx="4393059" cy="1173468"/>
            </a:xfrm>
            <a:prstGeom prst="triangle">
              <a:avLst/>
            </a:prstGeom>
            <a:gradFill flip="none" rotWithShape="1">
              <a:gsLst>
                <a:gs pos="0">
                  <a:schemeClr val="accent2">
                    <a:alpha val="0"/>
                    <a:lumMod val="0"/>
                    <a:lumOff val="100000"/>
                  </a:schemeClr>
                </a:gs>
                <a:gs pos="49000">
                  <a:srgbClr val="85C2FF"/>
                </a:gs>
                <a:gs pos="79000">
                  <a:srgbClr val="C4D6EB"/>
                </a:gs>
                <a:gs pos="100000">
                  <a:srgbClr val="FFEBFA">
                    <a:lumMod val="0"/>
                    <a:lumOff val="100000"/>
                  </a:srgbClr>
                </a:gs>
              </a:gsLst>
              <a:lin ang="16200000" scaled="1"/>
              <a:tileRect/>
            </a:gradFill>
            <a:ln w="12700">
              <a:noFill/>
              <a:miter lim="800000"/>
              <a:headEnd type="none" w="sm" len="sm"/>
              <a:tailEnd type="none" w="sm" len="sm"/>
            </a:ln>
          </p:spPr>
          <p:txBody>
            <a:bodyPr anchor="ctr"/>
            <a:lstStyle/>
            <a:p>
              <a:pPr algn="ctr" defTabSz="914363">
                <a:lnSpc>
                  <a:spcPts val="1700"/>
                </a:lnSpc>
                <a:spcBef>
                  <a:spcPts val="630"/>
                </a:spcBef>
                <a:buClr>
                  <a:srgbClr val="FFFF99"/>
                </a:buClr>
                <a:buSzPct val="120000"/>
                <a:defRPr/>
              </a:pPr>
              <a:endParaRPr lang="en-US" altLang="zh-CN" dirty="0">
                <a:gradFill>
                  <a:gsLst>
                    <a:gs pos="36000">
                      <a:srgbClr val="FFFFFF"/>
                    </a:gs>
                    <a:gs pos="86000">
                      <a:srgbClr val="FFFFFF"/>
                    </a:gs>
                  </a:gsLst>
                  <a:lin ang="5400000" scaled="0"/>
                </a:gradFill>
                <a:cs typeface="Segoe UI"/>
              </a:endParaRPr>
            </a:p>
          </p:txBody>
        </p:sp>
        <p:sp>
          <p:nvSpPr>
            <p:cNvPr id="70" name="TextBox 69"/>
            <p:cNvSpPr txBox="1"/>
            <p:nvPr/>
          </p:nvSpPr>
          <p:spPr>
            <a:xfrm rot="5400000">
              <a:off x="2860217" y="5612968"/>
              <a:ext cx="1035063" cy="348405"/>
            </a:xfrm>
            <a:prstGeom prst="rect">
              <a:avLst/>
            </a:prstGeom>
            <a:noFill/>
          </p:spPr>
          <p:txBody>
            <a:bodyPr wrap="square" lIns="76197" tIns="38098" rIns="76197" bIns="38098">
              <a:spAutoFit/>
            </a:bodyPr>
            <a:lstStyle/>
            <a:p>
              <a:pPr algn="ctr" defTabSz="914363">
                <a:defRPr/>
              </a:pPr>
              <a:r>
                <a:rPr lang="en-US" sz="2400" b="1" dirty="0" smtClean="0">
                  <a:gradFill>
                    <a:gsLst>
                      <a:gs pos="0">
                        <a:srgbClr val="FFFFFF"/>
                      </a:gs>
                      <a:gs pos="75000">
                        <a:srgbClr val="FFFFFF"/>
                      </a:gs>
                    </a:gsLst>
                    <a:lin ang="16200000" scaled="0"/>
                  </a:gradFill>
                  <a:effectLst>
                    <a:outerShdw blurRad="63500" dist="38100" dir="2700000" algn="tl">
                      <a:srgbClr val="000000">
                        <a:alpha val="82000"/>
                      </a:srgbClr>
                    </a:outerShdw>
                  </a:effectLst>
                  <a:cs typeface="Arial" pitchFamily="34" charset="0"/>
                </a:rPr>
                <a:t>Move</a:t>
              </a:r>
              <a:endParaRPr lang="en-US" sz="2400" b="1" dirty="0">
                <a:gradFill>
                  <a:gsLst>
                    <a:gs pos="0">
                      <a:srgbClr val="FFFFFF"/>
                    </a:gs>
                    <a:gs pos="75000">
                      <a:srgbClr val="FFFFFF"/>
                    </a:gs>
                  </a:gsLst>
                  <a:lin ang="16200000" scaled="0"/>
                </a:gradFill>
                <a:effectLst>
                  <a:outerShdw blurRad="63500" dist="38100" dir="2700000" algn="tl">
                    <a:srgbClr val="000000">
                      <a:alpha val="82000"/>
                    </a:srgbClr>
                  </a:outerShdw>
                </a:effectLst>
                <a:cs typeface="Arial" pitchFamily="34" charset="0"/>
              </a:endParaRPr>
            </a:p>
          </p:txBody>
        </p:sp>
      </p:grpSp>
      <p:sp>
        <p:nvSpPr>
          <p:cNvPr id="71" name="Rounded Rectangle 70"/>
          <p:cNvSpPr/>
          <p:nvPr/>
        </p:nvSpPr>
        <p:spPr>
          <a:xfrm>
            <a:off x="8683288" y="1202363"/>
            <a:ext cx="3037114" cy="548640"/>
          </a:xfrm>
          <a:prstGeom prst="roundRect">
            <a:avLst>
              <a:gd name="adj" fmla="val 50000"/>
            </a:avLst>
          </a:prstGeom>
          <a:ln/>
        </p:spPr>
        <p:style>
          <a:lnRef idx="1">
            <a:schemeClr val="accent6"/>
          </a:lnRef>
          <a:fillRef idx="3">
            <a:schemeClr val="accent6"/>
          </a:fillRef>
          <a:effectRef idx="2">
            <a:schemeClr val="accent6"/>
          </a:effectRef>
          <a:fontRef idx="minor">
            <a:schemeClr val="lt1"/>
          </a:fontRef>
        </p:style>
        <p:txBody>
          <a:bodyPr wrap="square" lIns="91440" tIns="45720" rIns="91440" rtlCol="0" anchor="ctr">
            <a:noAutofit/>
          </a:bodyPr>
          <a:lstStyle/>
          <a:p>
            <a:pPr marL="0" lvl="1" indent="-212725" algn="ctr">
              <a:lnSpc>
                <a:spcPct val="90000"/>
              </a:lnSpc>
              <a:buClr>
                <a:srgbClr val="131313"/>
              </a:buClr>
              <a:buSzPct val="80000"/>
              <a:tabLst>
                <a:tab pos="4570827" algn="r"/>
              </a:tabLst>
              <a:defRPr/>
            </a:pPr>
            <a:r>
              <a:rPr lang="en-US" dirty="0" smtClean="0">
                <a:ln>
                  <a:solidFill>
                    <a:srgbClr val="EFEFEF">
                      <a:alpha val="0"/>
                    </a:srgbClr>
                  </a:solidFill>
                </a:ln>
                <a:solidFill>
                  <a:schemeClr val="bg1"/>
                </a:solidFill>
                <a:effectLst>
                  <a:outerShdw blurRad="38100" dist="38100" dir="2700000" algn="tl">
                    <a:srgbClr val="000000">
                      <a:alpha val="43137"/>
                    </a:srgbClr>
                  </a:outerShdw>
                </a:effectLst>
                <a:latin typeface="+mj-lt"/>
                <a:ea typeface="Tahoma" pitchFamily="34" charset="0"/>
                <a:cs typeface="Tahoma" pitchFamily="34" charset="0"/>
              </a:rPr>
              <a:t> Multi-tenant Datacenter</a:t>
            </a:r>
            <a:endParaRPr lang="en-US" dirty="0">
              <a:ln>
                <a:solidFill>
                  <a:srgbClr val="EFEFEF">
                    <a:alpha val="0"/>
                  </a:srgbClr>
                </a:solidFill>
              </a:ln>
              <a:solidFill>
                <a:schemeClr val="bg1"/>
              </a:solidFill>
              <a:effectLst>
                <a:outerShdw blurRad="38100" dist="38100" dir="2700000" algn="tl">
                  <a:srgbClr val="000000">
                    <a:alpha val="43137"/>
                  </a:srgbClr>
                </a:outerShdw>
              </a:effectLst>
              <a:latin typeface="+mj-lt"/>
              <a:ea typeface="Tahoma" pitchFamily="34" charset="0"/>
              <a:cs typeface="Tahoma" pitchFamily="34" charset="0"/>
            </a:endParaRPr>
          </a:p>
        </p:txBody>
      </p:sp>
      <p:pic>
        <p:nvPicPr>
          <p:cNvPr id="72" name="Picture 2" descr="http://media.giantbomb.com/uploads/1/14755/938276-racks_sup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8456" y="3056103"/>
            <a:ext cx="3372270" cy="341675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1" descr="http://t0.gstatic.com/images?q=tbn:ANd9GcSxStcwpqh_cxlIu758oijlK_pbHF96jRrZPpmQ7F2ylPtVdGg&amp;t=1&amp;usg=__dxIvMEP-F9BwX0T0LEdIjr_P6l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30100" y="2152624"/>
            <a:ext cx="48496" cy="83935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1" descr="http://t0.gstatic.com/images?q=tbn:ANd9GcSxStcwpqh_cxlIu758oijlK_pbHF96jRrZPpmQ7F2ylPtVdGg&amp;t=1&amp;usg=__dxIvMEP-F9BwX0T0LEdIjr_P6l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89943" y="2152624"/>
            <a:ext cx="48496" cy="83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598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22" presetClass="entr" presetSubtype="8"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wipe(left)">
                                      <p:cBhvr>
                                        <p:cTn id="11" dur="500"/>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1" presetClass="path" presetSubtype="0" accel="50000" decel="50000" fill="hold" grpId="1" nodeType="clickEffect">
                                  <p:stCondLst>
                                    <p:cond delay="0"/>
                                  </p:stCondLst>
                                  <p:childTnLst>
                                    <p:animMotion origin="layout" path="M 0.00209 -0.05532 C -0.01055 -0.04259 -0.02513 -0.03009 -0.03138 -0.01435 C -0.03777 0.00324 -0.04089 0.02408 -0.04441 0.04468 C -0.04727 0.06528 -0.04441 0.0831 -0.04089 0.10232 C -0.03777 0.11945 -0.03308 0.13866 -0.02188 0.15463 C -0.01224 0.17037 0.00365 0.18334 0.02123 0.19283 C 0.03712 0.20232 0.0564 0.2088 0.07541 0.21204 C 0.09456 0.21528 0.11371 0.21528 0.13129 0.21204 C 0.15043 0.2088 0.16815 0.20093 0.18247 0.1882 C 0.19693 0.17709 0.20956 0.16273 0.21595 0.14514 C 0.22389 0.12894 0.22728 0.10695 0.22728 0.08912 C 0.22871 0.07199 0.22728 0.05116 0.21907 0.03357 C 0.21113 0.01783 0.19693 0.00486 0.17765 -0.00139 C 0.15838 -0.00625 0.13936 0.00023 0.1266 0.01111 C 0.1154 0.02246 0.10745 0.04005 0.10589 0.06065 C 0.10589 0.08171 0.10745 0.10023 0.1154 0.11644 C 0.12347 0.13264 0.12178 0.13542 0.15356 0.15648 C 0.18247 0.17847 0.21113 0.17246 0.22871 0.17384 C 0.24629 0.17384 0.26075 0.16736 0.27807 0.16134 C 0.29735 0.15324 0.31324 0.13866 0.32457 0.12593 C 0.33564 0.11343 0.34059 0.09722 0.34671 0.07199 C 0.35166 0.04607 0.35166 0.03357 0.35166 0.01435 C 0.35166 -0.00486 0.35166 -0.02407 0.35166 -0.04259 " pathEditMode="relative" rAng="0" ptsTypes="fffffffffffffffffffffff">
                                      <p:cBhvr>
                                        <p:cTn id="15" dur="2000" fill="hold"/>
                                        <p:tgtEl>
                                          <p:spTgt spid="62"/>
                                        </p:tgtEl>
                                        <p:attrNameLst>
                                          <p:attrName>ppt_x</p:attrName>
                                          <p:attrName>ppt_y</p:attrName>
                                        </p:attrNameLst>
                                      </p:cBhvr>
                                      <p:rCtr x="15004" y="13519"/>
                                    </p:animMotion>
                                  </p:childTnLst>
                                </p:cTn>
                              </p:par>
                              <p:par>
                                <p:cTn id="16" presetID="54" presetClass="path" presetSubtype="0" accel="50000" decel="50000" fill="hold" grpId="1" nodeType="withEffect">
                                  <p:stCondLst>
                                    <p:cond delay="0"/>
                                  </p:stCondLst>
                                  <p:childTnLst>
                                    <p:animMotion origin="layout" path="M -4.14691E-6 -0.00231 C 0.00834 0.00834 0.03738 0.01875 0.04793 0.01875 C 0.1124 0.01875 0.17896 -0.14329 0.17896 -0.30532 C 0.17896 -0.22407 0.2123 -0.14329 0.24343 -0.14329 C 0.27677 -0.14329 0.3079 -0.22523 0.3079 -0.30532 C 0.3079 -0.26551 0.32444 -0.22407 0.34124 -0.22407 C 0.35778 -0.22407 0.37458 -0.26412 0.37458 -0.30532 C 0.37458 -0.28495 0.38305 -0.26551 0.39112 -0.26551 C 0.39959 -0.26551 0.40766 -0.28634 0.40766 -0.30532 C 0.40766 -0.29537 0.4117 -0.28495 0.416 -0.28495 C 0.41821 -0.28495 0.42446 -0.2956 0.42446 -0.30532 C 0.42446 -0.30046 0.42668 -0.29537 0.4285 -0.29537 C 0.4285 -0.29629 0.43254 -0.30023 0.43254 -0.30532 C 0.43254 -0.30301 0.43254 -0.30046 0.43475 -0.30046 C 0.43475 -0.30185 0.43697 -0.30347 0.43697 -0.30532 C 0.43697 -0.3044 0.43697 -0.30301 0.43697 -0.30185 C 0.43905 -0.30185 0.43905 -0.30301 0.43905 -0.3044 C 0.44126 -0.3044 0.44126 -0.30347 0.44126 -0.30185 C 0.44348 -0.30185 0.44348 -0.30301 0.44348 -0.3044 " pathEditMode="relative" rAng="0" ptsTypes="fffffffffffffffffff">
                                      <p:cBhvr>
                                        <p:cTn id="17" dur="2000" fill="hold"/>
                                        <p:tgtEl>
                                          <p:spTgt spid="63"/>
                                        </p:tgtEl>
                                        <p:attrNameLst>
                                          <p:attrName>ppt_x</p:attrName>
                                          <p:attrName>ppt_y</p:attrName>
                                        </p:attrNameLst>
                                      </p:cBhvr>
                                      <p:rCtr x="22167" y="-14097"/>
                                    </p:animMotion>
                                  </p:childTnLst>
                                </p:cTn>
                              </p:par>
                              <p:par>
                                <p:cTn id="18" presetID="54" presetClass="path" presetSubtype="0" accel="50000" decel="50000" fill="hold" grpId="1" nodeType="withEffect">
                                  <p:stCondLst>
                                    <p:cond delay="0"/>
                                  </p:stCondLst>
                                  <p:childTnLst>
                                    <p:animMotion origin="layout" path="M -4.14691E-6 -0.04908 C 0.00495 -0.03241 0.02215 -0.01597 0.0284 -0.01597 C 0.06669 -0.01597 0.10615 -0.27477 0.10615 -0.53287 C 0.10615 -0.40301 0.12595 -0.27477 0.14444 -0.27477 C 0.16424 -0.27477 0.18273 -0.40486 0.18273 -0.53287 C 0.18273 -0.46898 0.1925 -0.40301 0.2024 -0.40301 C 0.2123 -0.40301 0.2222 -0.46713 0.2222 -0.53287 C 0.2222 -0.50023 0.22715 -0.46898 0.23197 -0.46898 C 0.23705 -0.46898 0.24186 -0.50209 0.24186 -0.53287 C 0.24186 -0.51644 0.24421 -0.50023 0.24681 -0.50023 C 0.24812 -0.50023 0.25176 -0.5169 0.25176 -0.53287 C 0.25176 -0.525 0.25306 -0.51644 0.25424 -0.51644 C 0.25424 -0.51829 0.25658 -0.52454 0.25658 -0.53287 C 0.25658 -0.52894 0.25658 -0.525 0.25788 -0.525 C 0.25788 -0.52709 0.25919 -0.5294 0.25919 -0.53287 C 0.25919 -0.53125 0.25919 -0.52894 0.25919 -0.52709 C 0.26049 -0.52709 0.26049 -0.52894 0.26049 -0.53125 C 0.26179 -0.53125 0.26179 -0.5294 0.26179 -0.52709 C 0.26309 -0.52709 0.26309 -0.52894 0.26309 -0.53125 " pathEditMode="relative" rAng="0" ptsTypes="fffffffffffffffffff">
                                      <p:cBhvr>
                                        <p:cTn id="19" dur="2000" fill="hold"/>
                                        <p:tgtEl>
                                          <p:spTgt spid="64"/>
                                        </p:tgtEl>
                                        <p:attrNameLst>
                                          <p:attrName>ppt_x</p:attrName>
                                          <p:attrName>ppt_y</p:attrName>
                                        </p:attrNameLst>
                                      </p:cBhvr>
                                      <p:rCtr x="13154" y="-22546"/>
                                    </p:animMotion>
                                  </p:childTnLst>
                                </p:cTn>
                              </p:par>
                              <p:par>
                                <p:cTn id="20" presetID="1" presetClass="entr" presetSubtype="0"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1" animBg="1"/>
      <p:bldP spid="63" grpId="1" animBg="1"/>
      <p:bldP spid="64" grpId="1" animBg="1"/>
      <p:bldP spid="7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441" y="2571749"/>
            <a:ext cx="10969943" cy="1990726"/>
          </a:xfrm>
        </p:spPr>
        <p:txBody>
          <a:bodyPr>
            <a:noAutofit/>
          </a:bodyPr>
          <a:lstStyle/>
          <a:p>
            <a:pPr algn="ctr"/>
            <a:r>
              <a:rPr lang="en-US" b="1" dirty="0" smtClean="0">
                <a:latin typeface="+mn-lt"/>
              </a:rPr>
              <a:t>Any Service, Any Server, Any Cloud</a:t>
            </a:r>
            <a:endParaRPr lang="en-US" b="1" dirty="0">
              <a:latin typeface="+mn-lt"/>
            </a:endParaRPr>
          </a:p>
        </p:txBody>
      </p:sp>
    </p:spTree>
    <p:extLst>
      <p:ext uri="{BB962C8B-B14F-4D97-AF65-F5344CB8AC3E}">
        <p14:creationId xmlns:p14="http://schemas.microsoft.com/office/powerpoint/2010/main" val="198137529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Bring your network to the cloud</a:t>
            </a:r>
            <a:endParaRPr lang="en-US" dirty="0"/>
          </a:p>
        </p:txBody>
      </p:sp>
      <p:sp>
        <p:nvSpPr>
          <p:cNvPr id="4" name="Text Placeholder 3"/>
          <p:cNvSpPr>
            <a:spLocks noGrp="1"/>
          </p:cNvSpPr>
          <p:nvPr>
            <p:ph type="body" sz="quarter" idx="10"/>
          </p:nvPr>
        </p:nvSpPr>
        <p:spPr/>
        <p:txBody>
          <a:bodyPr/>
          <a:lstStyle/>
          <a:p>
            <a:r>
              <a:rPr lang="en-US" dirty="0"/>
              <a:t>d</a:t>
            </a:r>
            <a:r>
              <a:rPr lang="en-US" dirty="0" smtClean="0"/>
              <a:t>emo </a:t>
            </a:r>
            <a:endParaRPr lang="en-US" dirty="0"/>
          </a:p>
        </p:txBody>
      </p:sp>
      <p:sp>
        <p:nvSpPr>
          <p:cNvPr id="5" name="Subtitle 4"/>
          <p:cNvSpPr>
            <a:spLocks noGrp="1"/>
          </p:cNvSpPr>
          <p:nvPr>
            <p:ph type="subTitle" idx="1"/>
          </p:nvPr>
        </p:nvSpPr>
        <p:spPr/>
        <p:txBody>
          <a:bodyPr/>
          <a:lstStyle/>
          <a:p>
            <a:r>
              <a:rPr lang="en-US" dirty="0" smtClean="0"/>
              <a:t>Onboarding </a:t>
            </a:r>
            <a:r>
              <a:rPr lang="en-US" dirty="0" err="1" smtClean="0"/>
              <a:t>Contoso</a:t>
            </a:r>
            <a:r>
              <a:rPr lang="en-US" dirty="0" smtClean="0"/>
              <a:t> to the Cloud</a:t>
            </a:r>
            <a:endParaRPr lang="en-US" dirty="0"/>
          </a:p>
        </p:txBody>
      </p:sp>
    </p:spTree>
    <p:extLst>
      <p:ext uri="{BB962C8B-B14F-4D97-AF65-F5344CB8AC3E}">
        <p14:creationId xmlns:p14="http://schemas.microsoft.com/office/powerpoint/2010/main" val="622751252"/>
      </p:ext>
    </p:extLst>
  </p:cSld>
  <p:clrMapOvr>
    <a:masterClrMapping/>
  </p:clrMapOvr>
  <p:transition>
    <p:strips dir="l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203613" y="2814714"/>
            <a:ext cx="1967359" cy="2060503"/>
          </a:xfrm>
          <a:prstGeom prst="roundRect">
            <a:avLst>
              <a:gd name="adj" fmla="val 9256"/>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6643874" y="2987126"/>
            <a:ext cx="981038" cy="246221"/>
          </a:xfrm>
          <a:prstGeom prst="rect">
            <a:avLst/>
          </a:prstGeom>
          <a:noFill/>
        </p:spPr>
        <p:txBody>
          <a:bodyPr wrap="none" lIns="0" tIns="0" rIns="0" bIns="0" rtlCol="0">
            <a:spAutoFit/>
          </a:bodyPr>
          <a:lstStyle/>
          <a:p>
            <a:r>
              <a:rPr lang="en-US" sz="1600" dirty="0" smtClean="0">
                <a:gradFill>
                  <a:gsLst>
                    <a:gs pos="0">
                      <a:schemeClr val="tx1"/>
                    </a:gs>
                    <a:gs pos="86000">
                      <a:schemeClr val="tx1"/>
                    </a:gs>
                  </a:gsLst>
                  <a:lin ang="5400000" scaled="0"/>
                </a:gradFill>
              </a:rPr>
              <a:t>157.0.1.111</a:t>
            </a:r>
          </a:p>
        </p:txBody>
      </p:sp>
      <p:graphicFrame>
        <p:nvGraphicFramePr>
          <p:cNvPr id="64" name="Table 63"/>
          <p:cNvGraphicFramePr>
            <a:graphicFrameLocks noGrp="1"/>
          </p:cNvGraphicFramePr>
          <p:nvPr>
            <p:extLst>
              <p:ext uri="{D42A27DB-BD31-4B8C-83A1-F6EECF244321}">
                <p14:modId xmlns:p14="http://schemas.microsoft.com/office/powerpoint/2010/main" val="2598237997"/>
              </p:ext>
            </p:extLst>
          </p:nvPr>
        </p:nvGraphicFramePr>
        <p:xfrm>
          <a:off x="6385680" y="2981848"/>
          <a:ext cx="1603225" cy="1706880"/>
        </p:xfrm>
        <a:graphic>
          <a:graphicData uri="http://schemas.openxmlformats.org/drawingml/2006/table">
            <a:tbl>
              <a:tblPr firstRow="1" bandRow="1">
                <a:tableStyleId>{5940675A-B579-460E-94D1-54222C63F5DA}</a:tableStyleId>
              </a:tblPr>
              <a:tblGrid>
                <a:gridCol w="1603225"/>
              </a:tblGrid>
              <a:tr h="147243">
                <a:tc>
                  <a:txBody>
                    <a:bodyPr/>
                    <a:lstStyle/>
                    <a:p>
                      <a:pPr algn="ctr"/>
                      <a:r>
                        <a:rPr lang="en-US" sz="1600" b="1" dirty="0" smtClean="0">
                          <a:solidFill>
                            <a:schemeClr val="tx1"/>
                          </a:solidFill>
                          <a:effectLst>
                            <a:outerShdw blurRad="38100" dist="38100" dir="2700000" algn="tl">
                              <a:srgbClr val="000000">
                                <a:alpha val="43137"/>
                              </a:srgbClr>
                            </a:outerShdw>
                          </a:effectLst>
                        </a:rPr>
                        <a:t>157.0.1.111</a:t>
                      </a:r>
                    </a:p>
                  </a:txBody>
                  <a:tcPr marL="45720" marR="45720" marT="0" marB="0" anchor="ctr">
                    <a:solidFill>
                      <a:schemeClr val="bg2"/>
                    </a:solidFill>
                  </a:tcPr>
                </a:tc>
              </a:tr>
              <a:tr h="45720">
                <a:tc>
                  <a:txBody>
                    <a:bodyPr/>
                    <a:lstStyle/>
                    <a:p>
                      <a:pPr algn="ctr"/>
                      <a:r>
                        <a:rPr lang="en-US" sz="1600" b="1" dirty="0" smtClean="0">
                          <a:solidFill>
                            <a:schemeClr val="tx1"/>
                          </a:solidFill>
                          <a:effectLst>
                            <a:outerShdw blurRad="38100" dist="38100" dir="2700000" algn="tl">
                              <a:srgbClr val="000000">
                                <a:alpha val="43137"/>
                              </a:srgbClr>
                            </a:outerShdw>
                          </a:effectLst>
                        </a:rPr>
                        <a:t>157.0.1.112</a:t>
                      </a:r>
                    </a:p>
                  </a:txBody>
                  <a:tcPr marL="45720" marR="45720" marT="0" marB="0" anchor="ctr">
                    <a:solidFill>
                      <a:schemeClr val="bg2"/>
                    </a:solidFill>
                  </a:tcPr>
                </a:tc>
              </a:tr>
              <a:tr h="45720">
                <a:tc>
                  <a:txBody>
                    <a:bodyPr/>
                    <a:lstStyle/>
                    <a:p>
                      <a:pPr algn="ctr"/>
                      <a:r>
                        <a:rPr lang="en-US" sz="1600" b="1" dirty="0" smtClean="0">
                          <a:solidFill>
                            <a:schemeClr val="tx1"/>
                          </a:solidFill>
                          <a:effectLst>
                            <a:outerShdw blurRad="38100" dist="38100" dir="2700000" algn="tl">
                              <a:srgbClr val="000000">
                                <a:alpha val="43137"/>
                              </a:srgbClr>
                            </a:outerShdw>
                          </a:effectLst>
                        </a:rPr>
                        <a:t>…</a:t>
                      </a:r>
                    </a:p>
                  </a:txBody>
                  <a:tcPr marL="45720" marR="45720" marT="0" marB="0" anchor="ctr">
                    <a:solidFill>
                      <a:schemeClr val="bg2"/>
                    </a:solidFill>
                  </a:tcPr>
                </a:tc>
              </a:tr>
              <a:tr h="45720">
                <a:tc>
                  <a:txBody>
                    <a:bodyPr/>
                    <a:lstStyle/>
                    <a:p>
                      <a:pPr algn="ctr"/>
                      <a:r>
                        <a:rPr lang="en-US" sz="1600" b="1" dirty="0" smtClean="0">
                          <a:solidFill>
                            <a:schemeClr val="tx1"/>
                          </a:solidFill>
                          <a:effectLst>
                            <a:outerShdw blurRad="38100" dist="38100" dir="2700000" algn="tl">
                              <a:srgbClr val="000000">
                                <a:alpha val="43137"/>
                              </a:srgbClr>
                            </a:outerShdw>
                          </a:effectLst>
                        </a:rPr>
                        <a:t>157.0.2.220</a:t>
                      </a:r>
                    </a:p>
                  </a:txBody>
                  <a:tcPr marL="45720" marR="45720" marT="0" marB="0" anchor="ctr">
                    <a:solidFill>
                      <a:schemeClr val="bg2"/>
                    </a:solidFill>
                  </a:tcPr>
                </a:tc>
              </a:tr>
              <a:tr h="45720">
                <a:tc>
                  <a:txBody>
                    <a:bodyPr/>
                    <a:lstStyle/>
                    <a:p>
                      <a:pPr algn="ctr"/>
                      <a:r>
                        <a:rPr lang="en-US" sz="1600" b="1" dirty="0" smtClean="0">
                          <a:solidFill>
                            <a:schemeClr val="tx1"/>
                          </a:solidFill>
                          <a:effectLst>
                            <a:outerShdw blurRad="38100" dist="38100" dir="2700000" algn="tl">
                              <a:srgbClr val="000000">
                                <a:alpha val="43137"/>
                              </a:srgbClr>
                            </a:outerShdw>
                          </a:effectLst>
                        </a:rPr>
                        <a:t>157.0.2.221</a:t>
                      </a:r>
                    </a:p>
                  </a:txBody>
                  <a:tcPr marL="45720" marR="45720" marT="0" marB="0" anchor="ctr">
                    <a:solidFill>
                      <a:schemeClr val="bg2"/>
                    </a:solidFill>
                  </a:tcPr>
                </a:tc>
              </a:tr>
              <a:tr h="45720">
                <a:tc>
                  <a:txBody>
                    <a:bodyPr/>
                    <a:lstStyle/>
                    <a:p>
                      <a:pPr algn="ctr"/>
                      <a:r>
                        <a:rPr lang="en-US" sz="1600" b="1" dirty="0" smtClean="0">
                          <a:solidFill>
                            <a:schemeClr val="tx1"/>
                          </a:solidFill>
                          <a:effectLst>
                            <a:outerShdw blurRad="38100" dist="38100" dir="2700000" algn="tl">
                              <a:srgbClr val="000000">
                                <a:alpha val="43137"/>
                              </a:srgbClr>
                            </a:outerShdw>
                          </a:effectLst>
                        </a:rPr>
                        <a:t>157.0.2.222</a:t>
                      </a:r>
                    </a:p>
                  </a:txBody>
                  <a:tcPr marL="45720" marR="45720" marT="0" marB="0" anchor="ctr">
                    <a:solidFill>
                      <a:schemeClr val="bg2"/>
                    </a:solidFill>
                  </a:tcPr>
                </a:tc>
              </a:tr>
              <a:tr h="45720">
                <a:tc>
                  <a:txBody>
                    <a:bodyPr/>
                    <a:lstStyle/>
                    <a:p>
                      <a:pPr algn="ctr"/>
                      <a:r>
                        <a:rPr lang="en-US" sz="1600" b="1" dirty="0" smtClean="0">
                          <a:solidFill>
                            <a:schemeClr val="tx1"/>
                          </a:solidFill>
                          <a:effectLst>
                            <a:outerShdw blurRad="38100" dist="38100" dir="2700000" algn="tl">
                              <a:srgbClr val="000000">
                                <a:alpha val="43137"/>
                              </a:srgbClr>
                            </a:outerShdw>
                          </a:effectLst>
                        </a:rPr>
                        <a:t>…</a:t>
                      </a:r>
                    </a:p>
                  </a:txBody>
                  <a:tcPr marL="45720" marR="45720" marT="0" marB="0" anchor="ctr">
                    <a:solidFill>
                      <a:schemeClr val="bg2"/>
                    </a:solidFill>
                  </a:tcPr>
                </a:tc>
              </a:tr>
            </a:tbl>
          </a:graphicData>
        </a:graphic>
      </p:graphicFrame>
      <p:sp>
        <p:nvSpPr>
          <p:cNvPr id="12" name="TextBox 11"/>
          <p:cNvSpPr txBox="1"/>
          <p:nvPr/>
        </p:nvSpPr>
        <p:spPr>
          <a:xfrm>
            <a:off x="6214109" y="2465852"/>
            <a:ext cx="1946367" cy="369332"/>
          </a:xfrm>
          <a:prstGeom prst="rect">
            <a:avLst/>
          </a:prstGeom>
          <a:noFill/>
        </p:spPr>
        <p:txBody>
          <a:bodyPr wrap="none" rtlCol="0">
            <a:spAutoFit/>
          </a:bodyPr>
          <a:lstStyle/>
          <a:p>
            <a:pPr algn="ctr"/>
            <a:r>
              <a:rPr lang="en-US" b="1" dirty="0" err="1" smtClean="0"/>
              <a:t>Hoster</a:t>
            </a:r>
            <a:r>
              <a:rPr lang="en-US" b="1" dirty="0" smtClean="0"/>
              <a:t> Datacenter</a:t>
            </a:r>
            <a:endParaRPr lang="en-US" b="1" dirty="0"/>
          </a:p>
        </p:txBody>
      </p:sp>
      <p:cxnSp>
        <p:nvCxnSpPr>
          <p:cNvPr id="20" name="Straight Connector 19"/>
          <p:cNvCxnSpPr>
            <a:endCxn id="88" idx="0"/>
          </p:cNvCxnSpPr>
          <p:nvPr/>
        </p:nvCxnSpPr>
        <p:spPr>
          <a:xfrm flipH="1">
            <a:off x="9195746" y="3570568"/>
            <a:ext cx="411480" cy="429185"/>
          </a:xfrm>
          <a:prstGeom prst="line">
            <a:avLst/>
          </a:prstGeom>
        </p:spPr>
        <p:style>
          <a:lnRef idx="2">
            <a:schemeClr val="accent1"/>
          </a:lnRef>
          <a:fillRef idx="0">
            <a:schemeClr val="accent1"/>
          </a:fillRef>
          <a:effectRef idx="1">
            <a:schemeClr val="accent1"/>
          </a:effectRef>
          <a:fontRef idx="minor">
            <a:schemeClr val="tx1"/>
          </a:fontRef>
        </p:style>
      </p:cxnSp>
      <p:sp>
        <p:nvSpPr>
          <p:cNvPr id="47" name="Vertical Scroll 46"/>
          <p:cNvSpPr/>
          <p:nvPr/>
        </p:nvSpPr>
        <p:spPr bwMode="auto">
          <a:xfrm>
            <a:off x="3594553" y="3145090"/>
            <a:ext cx="2194560" cy="991460"/>
          </a:xfrm>
          <a:prstGeom prst="verticalScroll">
            <a:avLst/>
          </a:prstGeom>
          <a:solidFill>
            <a:schemeClr val="accent1"/>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smtClean="0">
              <a:gradFill>
                <a:gsLst>
                  <a:gs pos="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Demo: Hybrid Cloud</a:t>
            </a:r>
            <a:endParaRPr lang="en-US" dirty="0"/>
          </a:p>
        </p:txBody>
      </p:sp>
      <p:graphicFrame>
        <p:nvGraphicFramePr>
          <p:cNvPr id="43" name="Table 42"/>
          <p:cNvGraphicFramePr>
            <a:graphicFrameLocks noGrp="1"/>
          </p:cNvGraphicFramePr>
          <p:nvPr>
            <p:extLst>
              <p:ext uri="{D42A27DB-BD31-4B8C-83A1-F6EECF244321}">
                <p14:modId xmlns:p14="http://schemas.microsoft.com/office/powerpoint/2010/main" val="2666927477"/>
              </p:ext>
            </p:extLst>
          </p:nvPr>
        </p:nvGraphicFramePr>
        <p:xfrm>
          <a:off x="3817423" y="3570568"/>
          <a:ext cx="1748821" cy="487680"/>
        </p:xfrm>
        <a:graphic>
          <a:graphicData uri="http://schemas.openxmlformats.org/drawingml/2006/table">
            <a:tbl>
              <a:tblPr firstRow="1" bandRow="1">
                <a:tableStyleId>{5940675A-B579-460E-94D1-54222C63F5DA}</a:tableStyleId>
              </a:tblPr>
              <a:tblGrid>
                <a:gridCol w="749040"/>
                <a:gridCol w="999781"/>
              </a:tblGrid>
              <a:tr h="147243">
                <a:tc>
                  <a:txBody>
                    <a:bodyPr/>
                    <a:lstStyle/>
                    <a:p>
                      <a:pPr algn="ctr"/>
                      <a:r>
                        <a:rPr lang="en-US" sz="1600" b="1" dirty="0" smtClean="0">
                          <a:solidFill>
                            <a:schemeClr val="tx1"/>
                          </a:solidFill>
                          <a:effectLst>
                            <a:outerShdw blurRad="38100" dist="38100" dir="2700000" algn="tl">
                              <a:srgbClr val="000000">
                                <a:alpha val="43137"/>
                              </a:srgbClr>
                            </a:outerShdw>
                          </a:effectLst>
                        </a:rPr>
                        <a:t>WEB</a:t>
                      </a:r>
                    </a:p>
                  </a:txBody>
                  <a:tcPr marL="45720" marR="45720" marT="0" marB="0" anchor="ctr">
                    <a:solidFill>
                      <a:schemeClr val="accent1"/>
                    </a:solidFill>
                  </a:tcPr>
                </a:tc>
                <a:tc>
                  <a:txBody>
                    <a:bodyPr/>
                    <a:lstStyle/>
                    <a:p>
                      <a:pPr algn="ctr"/>
                      <a:r>
                        <a:rPr lang="en-US" sz="1600" b="1" dirty="0" smtClean="0">
                          <a:solidFill>
                            <a:schemeClr val="tx1"/>
                          </a:solidFill>
                          <a:effectLst>
                            <a:outerShdw blurRad="38100" dist="38100" dir="2700000" algn="tl">
                              <a:srgbClr val="000000">
                                <a:alpha val="43137"/>
                              </a:srgbClr>
                            </a:outerShdw>
                          </a:effectLst>
                        </a:rPr>
                        <a:t>10.0.1.3</a:t>
                      </a:r>
                    </a:p>
                  </a:txBody>
                  <a:tcPr marL="45720" marR="45720" marT="0" marB="0" anchor="ctr">
                    <a:solidFill>
                      <a:schemeClr val="accent1"/>
                    </a:solidFill>
                  </a:tcPr>
                </a:tc>
              </a:tr>
              <a:tr h="45720">
                <a:tc>
                  <a:txBody>
                    <a:bodyPr/>
                    <a:lstStyle/>
                    <a:p>
                      <a:pPr algn="ctr"/>
                      <a:r>
                        <a:rPr lang="en-US" sz="1600" b="1" dirty="0" smtClean="0">
                          <a:solidFill>
                            <a:schemeClr val="tx1"/>
                          </a:solidFill>
                          <a:effectLst>
                            <a:outerShdw blurRad="38100" dist="38100" dir="2700000" algn="tl">
                              <a:srgbClr val="000000">
                                <a:alpha val="43137"/>
                              </a:srgbClr>
                            </a:outerShdw>
                          </a:effectLst>
                        </a:rPr>
                        <a:t>SQL</a:t>
                      </a:r>
                    </a:p>
                  </a:txBody>
                  <a:tcPr marL="45720" marR="45720" marT="0" marB="0" anchor="ctr">
                    <a:solidFill>
                      <a:schemeClr val="accent1"/>
                    </a:solidFill>
                  </a:tcPr>
                </a:tc>
                <a:tc>
                  <a:txBody>
                    <a:bodyPr/>
                    <a:lstStyle/>
                    <a:p>
                      <a:pPr algn="ctr"/>
                      <a:r>
                        <a:rPr lang="en-US" sz="1600" b="1" dirty="0" smtClean="0">
                          <a:solidFill>
                            <a:schemeClr val="tx1"/>
                          </a:solidFill>
                          <a:effectLst>
                            <a:outerShdw blurRad="38100" dist="38100" dir="2700000" algn="tl">
                              <a:srgbClr val="000000">
                                <a:alpha val="43137"/>
                              </a:srgbClr>
                            </a:outerShdw>
                          </a:effectLst>
                        </a:rPr>
                        <a:t>10.0.1.4</a:t>
                      </a:r>
                    </a:p>
                  </a:txBody>
                  <a:tcPr marL="45720" marR="45720" marT="0" marB="0" anchor="ctr">
                    <a:solidFill>
                      <a:schemeClr val="accent1"/>
                    </a:solidFill>
                  </a:tcPr>
                </a:tc>
              </a:tr>
            </a:tbl>
          </a:graphicData>
        </a:graphic>
      </p:graphicFrame>
      <p:sp>
        <p:nvSpPr>
          <p:cNvPr id="46" name="TextBox 45"/>
          <p:cNvSpPr txBox="1"/>
          <p:nvPr/>
        </p:nvSpPr>
        <p:spPr>
          <a:xfrm>
            <a:off x="4255423" y="3232642"/>
            <a:ext cx="905697" cy="307777"/>
          </a:xfrm>
          <a:prstGeom prst="rect">
            <a:avLst/>
          </a:prstGeom>
          <a:noFill/>
        </p:spPr>
        <p:txBody>
          <a:bodyPr wrap="none" lIns="0" tIns="0" rIns="0" bIns="0" rtlCol="0">
            <a:spAutoFit/>
          </a:bodyPr>
          <a:lstStyle/>
          <a:p>
            <a:r>
              <a:rPr lang="en-US" sz="2000" b="1" dirty="0" err="1" smtClean="0">
                <a:gradFill>
                  <a:gsLst>
                    <a:gs pos="0">
                      <a:schemeClr val="tx1"/>
                    </a:gs>
                    <a:gs pos="86000">
                      <a:schemeClr val="tx1"/>
                    </a:gs>
                  </a:gsLst>
                  <a:lin ang="5400000" scaled="0"/>
                </a:gradFill>
                <a:effectLst>
                  <a:outerShdw blurRad="38100" dist="38100" dir="2700000" algn="tl">
                    <a:srgbClr val="000000">
                      <a:alpha val="43137"/>
                    </a:srgbClr>
                  </a:outerShdw>
                </a:effectLst>
              </a:rPr>
              <a:t>Contoso</a:t>
            </a:r>
            <a:endParaRPr lang="en-US" sz="2000" b="1" dirty="0" smtClean="0">
              <a:gradFill>
                <a:gsLst>
                  <a:gs pos="0">
                    <a:schemeClr val="tx1"/>
                  </a:gs>
                  <a:gs pos="86000">
                    <a:schemeClr val="tx1"/>
                  </a:gs>
                </a:gsLst>
                <a:lin ang="5400000" scaled="0"/>
              </a:gradFill>
              <a:effectLst>
                <a:outerShdw blurRad="38100" dist="38100" dir="2700000" algn="tl">
                  <a:srgbClr val="000000">
                    <a:alpha val="43137"/>
                  </a:srgbClr>
                </a:outerShdw>
              </a:effectLst>
            </a:endParaRPr>
          </a:p>
        </p:txBody>
      </p:sp>
      <p:grpSp>
        <p:nvGrpSpPr>
          <p:cNvPr id="89" name="Group 88"/>
          <p:cNvGrpSpPr/>
          <p:nvPr/>
        </p:nvGrpSpPr>
        <p:grpSpPr>
          <a:xfrm>
            <a:off x="561918" y="3226713"/>
            <a:ext cx="914400" cy="886144"/>
            <a:chOff x="629652" y="2787426"/>
            <a:chExt cx="914400" cy="886144"/>
          </a:xfrm>
        </p:grpSpPr>
        <p:graphicFrame>
          <p:nvGraphicFramePr>
            <p:cNvPr id="55" name="Object 54"/>
            <p:cNvGraphicFramePr>
              <a:graphicFrameLocks/>
            </p:cNvGraphicFramePr>
            <p:nvPr>
              <p:extLst>
                <p:ext uri="{D42A27DB-BD31-4B8C-83A1-F6EECF244321}">
                  <p14:modId xmlns:p14="http://schemas.microsoft.com/office/powerpoint/2010/main" val="2803801314"/>
                </p:ext>
              </p:extLst>
            </p:nvPr>
          </p:nvGraphicFramePr>
          <p:xfrm>
            <a:off x="629652" y="3088631"/>
            <a:ext cx="914400" cy="365760"/>
          </p:xfrm>
          <a:graphic>
            <a:graphicData uri="http://schemas.openxmlformats.org/presentationml/2006/ole">
              <mc:AlternateContent xmlns:mc="http://schemas.openxmlformats.org/markup-compatibility/2006">
                <mc:Choice xmlns:v="urn:schemas-microsoft-com:vml" Requires="v">
                  <p:oleObj spid="_x0000_s9830" name="Visio" r:id="rId4" imgW="2162380" imgH="845463" progId="Visio.Drawing.11">
                    <p:embed/>
                  </p:oleObj>
                </mc:Choice>
                <mc:Fallback>
                  <p:oleObj name="Visio" r:id="rId4" imgW="2162380" imgH="845463" progId="Visio.Drawing.11">
                    <p:embed/>
                    <p:pic>
                      <p:nvPicPr>
                        <p:cNvPr id="0" name=""/>
                        <p:cNvPicPr/>
                        <p:nvPr/>
                      </p:nvPicPr>
                      <p:blipFill>
                        <a:blip r:embed="rId5"/>
                        <a:stretch>
                          <a:fillRect/>
                        </a:stretch>
                      </p:blipFill>
                      <p:spPr>
                        <a:xfrm>
                          <a:off x="629652" y="3088631"/>
                          <a:ext cx="914400" cy="365760"/>
                        </a:xfrm>
                        <a:prstGeom prst="rect">
                          <a:avLst/>
                        </a:prstGeom>
                      </p:spPr>
                    </p:pic>
                  </p:oleObj>
                </mc:Fallback>
              </mc:AlternateContent>
            </a:graphicData>
          </a:graphic>
        </p:graphicFrame>
        <p:sp>
          <p:nvSpPr>
            <p:cNvPr id="57" name="TextBox 56"/>
            <p:cNvSpPr txBox="1"/>
            <p:nvPr/>
          </p:nvSpPr>
          <p:spPr>
            <a:xfrm>
              <a:off x="699727" y="3427349"/>
              <a:ext cx="668453" cy="246221"/>
            </a:xfrm>
            <a:prstGeom prst="rect">
              <a:avLst/>
            </a:prstGeom>
            <a:noFill/>
          </p:spPr>
          <p:txBody>
            <a:bodyPr wrap="none" lIns="0" tIns="0" rIns="0" bIns="0" rtlCol="0">
              <a:spAutoFit/>
            </a:bodyPr>
            <a:lstStyle/>
            <a:p>
              <a:r>
                <a:rPr lang="en-US" sz="1600" b="1" dirty="0" smtClean="0">
                  <a:solidFill>
                    <a:schemeClr val="accent5"/>
                  </a:solidFill>
                  <a:effectLst>
                    <a:outerShdw blurRad="38100" dist="38100" dir="2700000" algn="tl">
                      <a:srgbClr val="000000">
                        <a:alpha val="43137"/>
                      </a:srgbClr>
                    </a:outerShdw>
                  </a:effectLst>
                </a:rPr>
                <a:t>10.0.1.3</a:t>
              </a:r>
            </a:p>
          </p:txBody>
        </p:sp>
        <p:sp>
          <p:nvSpPr>
            <p:cNvPr id="59" name="TextBox 58"/>
            <p:cNvSpPr txBox="1"/>
            <p:nvPr/>
          </p:nvSpPr>
          <p:spPr>
            <a:xfrm>
              <a:off x="910522" y="2787426"/>
              <a:ext cx="399148" cy="246221"/>
            </a:xfrm>
            <a:prstGeom prst="rect">
              <a:avLst/>
            </a:prstGeom>
            <a:noFill/>
          </p:spPr>
          <p:txBody>
            <a:bodyPr wrap="none" lIns="0" tIns="0" rIns="0" bIns="0" rtlCol="0">
              <a:spAutoFit/>
            </a:bodyPr>
            <a:lstStyle/>
            <a:p>
              <a:r>
                <a:rPr lang="en-US" sz="1600" b="1" dirty="0" smtClean="0">
                  <a:solidFill>
                    <a:schemeClr val="accent5"/>
                  </a:solidFill>
                  <a:effectLst>
                    <a:outerShdw blurRad="38100" dist="38100" dir="2700000" algn="tl">
                      <a:srgbClr val="000000">
                        <a:alpha val="43137"/>
                      </a:srgbClr>
                    </a:outerShdw>
                  </a:effectLst>
                </a:rPr>
                <a:t>WEB</a:t>
              </a:r>
            </a:p>
          </p:txBody>
        </p:sp>
      </p:grpSp>
      <p:grpSp>
        <p:nvGrpSpPr>
          <p:cNvPr id="90" name="Group 89"/>
          <p:cNvGrpSpPr/>
          <p:nvPr/>
        </p:nvGrpSpPr>
        <p:grpSpPr>
          <a:xfrm>
            <a:off x="1707753" y="3234043"/>
            <a:ext cx="914400" cy="863842"/>
            <a:chOff x="1775487" y="2794756"/>
            <a:chExt cx="914400" cy="863842"/>
          </a:xfrm>
        </p:grpSpPr>
        <p:graphicFrame>
          <p:nvGraphicFramePr>
            <p:cNvPr id="60" name="Object 59"/>
            <p:cNvGraphicFramePr>
              <a:graphicFrameLocks/>
            </p:cNvGraphicFramePr>
            <p:nvPr>
              <p:extLst>
                <p:ext uri="{D42A27DB-BD31-4B8C-83A1-F6EECF244321}">
                  <p14:modId xmlns:p14="http://schemas.microsoft.com/office/powerpoint/2010/main" val="3525806056"/>
                </p:ext>
              </p:extLst>
            </p:nvPr>
          </p:nvGraphicFramePr>
          <p:xfrm>
            <a:off x="1775487" y="3084810"/>
            <a:ext cx="914400" cy="365760"/>
          </p:xfrm>
          <a:graphic>
            <a:graphicData uri="http://schemas.openxmlformats.org/presentationml/2006/ole">
              <mc:AlternateContent xmlns:mc="http://schemas.openxmlformats.org/markup-compatibility/2006">
                <mc:Choice xmlns:v="urn:schemas-microsoft-com:vml" Requires="v">
                  <p:oleObj spid="_x0000_s9831" name="Visio" r:id="rId6" imgW="2162380" imgH="845463" progId="Visio.Drawing.11">
                    <p:embed/>
                  </p:oleObj>
                </mc:Choice>
                <mc:Fallback>
                  <p:oleObj name="Visio" r:id="rId6" imgW="2162380" imgH="845463" progId="Visio.Drawing.11">
                    <p:embed/>
                    <p:pic>
                      <p:nvPicPr>
                        <p:cNvPr id="0" name=""/>
                        <p:cNvPicPr/>
                        <p:nvPr/>
                      </p:nvPicPr>
                      <p:blipFill>
                        <a:blip r:embed="rId5"/>
                        <a:stretch>
                          <a:fillRect/>
                        </a:stretch>
                      </p:blipFill>
                      <p:spPr>
                        <a:xfrm>
                          <a:off x="1775487" y="3084810"/>
                          <a:ext cx="914400" cy="365760"/>
                        </a:xfrm>
                        <a:prstGeom prst="rect">
                          <a:avLst/>
                        </a:prstGeom>
                      </p:spPr>
                    </p:pic>
                  </p:oleObj>
                </mc:Fallback>
              </mc:AlternateContent>
            </a:graphicData>
          </a:graphic>
        </p:graphicFrame>
        <p:sp>
          <p:nvSpPr>
            <p:cNvPr id="61" name="TextBox 60"/>
            <p:cNvSpPr txBox="1"/>
            <p:nvPr/>
          </p:nvSpPr>
          <p:spPr>
            <a:xfrm>
              <a:off x="1845562" y="3412377"/>
              <a:ext cx="668453" cy="246221"/>
            </a:xfrm>
            <a:prstGeom prst="rect">
              <a:avLst/>
            </a:prstGeom>
            <a:noFill/>
          </p:spPr>
          <p:txBody>
            <a:bodyPr wrap="none" lIns="0" tIns="0" rIns="0" bIns="0" rtlCol="0">
              <a:spAutoFit/>
            </a:bodyPr>
            <a:lstStyle/>
            <a:p>
              <a:r>
                <a:rPr lang="en-US" sz="1600" b="1" dirty="0" smtClean="0">
                  <a:solidFill>
                    <a:schemeClr val="accent5"/>
                  </a:solidFill>
                  <a:effectLst>
                    <a:outerShdw blurRad="38100" dist="38100" dir="2700000" algn="tl">
                      <a:srgbClr val="000000">
                        <a:alpha val="43137"/>
                      </a:srgbClr>
                    </a:outerShdw>
                  </a:effectLst>
                </a:rPr>
                <a:t>10.0.1.4</a:t>
              </a:r>
            </a:p>
          </p:txBody>
        </p:sp>
        <p:sp>
          <p:nvSpPr>
            <p:cNvPr id="62" name="TextBox 61"/>
            <p:cNvSpPr txBox="1"/>
            <p:nvPr/>
          </p:nvSpPr>
          <p:spPr>
            <a:xfrm>
              <a:off x="2034428" y="2794756"/>
              <a:ext cx="352661" cy="246221"/>
            </a:xfrm>
            <a:prstGeom prst="rect">
              <a:avLst/>
            </a:prstGeom>
            <a:noFill/>
          </p:spPr>
          <p:txBody>
            <a:bodyPr wrap="none" lIns="0" tIns="0" rIns="0" bIns="0" rtlCol="0">
              <a:spAutoFit/>
            </a:bodyPr>
            <a:lstStyle/>
            <a:p>
              <a:r>
                <a:rPr lang="en-US" sz="1600" b="1" dirty="0" smtClean="0">
                  <a:solidFill>
                    <a:schemeClr val="accent5"/>
                  </a:solidFill>
                  <a:effectLst>
                    <a:outerShdw blurRad="38100" dist="38100" dir="2700000" algn="tl">
                      <a:srgbClr val="000000">
                        <a:alpha val="43137"/>
                      </a:srgbClr>
                    </a:outerShdw>
                  </a:effectLst>
                </a:rPr>
                <a:t>SQL</a:t>
              </a:r>
            </a:p>
          </p:txBody>
        </p:sp>
      </p:grpSp>
      <p:sp>
        <p:nvSpPr>
          <p:cNvPr id="63" name="TextBox 62"/>
          <p:cNvSpPr txBox="1"/>
          <p:nvPr/>
        </p:nvSpPr>
        <p:spPr>
          <a:xfrm>
            <a:off x="953131" y="1599211"/>
            <a:ext cx="1447512" cy="492443"/>
          </a:xfrm>
          <a:prstGeom prst="rect">
            <a:avLst/>
          </a:prstGeom>
          <a:noFill/>
        </p:spPr>
        <p:txBody>
          <a:bodyPr wrap="none" lIns="0" tIns="0" rIns="0" bIns="0" rtlCol="0">
            <a:spAutoFit/>
          </a:bodyPr>
          <a:lstStyle/>
          <a:p>
            <a:r>
              <a:rPr lang="en-US" sz="3200" dirty="0" err="1" smtClean="0">
                <a:gradFill>
                  <a:gsLst>
                    <a:gs pos="0">
                      <a:schemeClr val="tx1"/>
                    </a:gs>
                    <a:gs pos="86000">
                      <a:schemeClr val="tx1"/>
                    </a:gs>
                  </a:gsLst>
                  <a:lin ang="5400000" scaled="0"/>
                </a:gradFill>
              </a:rPr>
              <a:t>Contoso</a:t>
            </a:r>
            <a:endParaRPr lang="en-US" sz="3200" dirty="0" smtClean="0">
              <a:gradFill>
                <a:gsLst>
                  <a:gs pos="0">
                    <a:schemeClr val="tx1"/>
                  </a:gs>
                  <a:gs pos="86000">
                    <a:schemeClr val="tx1"/>
                  </a:gs>
                </a:gsLst>
                <a:lin ang="5400000" scaled="0"/>
              </a:gradFill>
            </a:endParaRPr>
          </a:p>
        </p:txBody>
      </p:sp>
      <p:sp>
        <p:nvSpPr>
          <p:cNvPr id="65" name="TextBox 64"/>
          <p:cNvSpPr txBox="1"/>
          <p:nvPr/>
        </p:nvSpPr>
        <p:spPr>
          <a:xfrm>
            <a:off x="6295915" y="1599211"/>
            <a:ext cx="4741683" cy="492443"/>
          </a:xfrm>
          <a:prstGeom prst="rect">
            <a:avLst/>
          </a:prstGeom>
          <a:noFill/>
        </p:spPr>
        <p:txBody>
          <a:bodyPr wrap="none" lIns="0" tIns="0" rIns="0" bIns="0" rtlCol="0">
            <a:spAutoFit/>
          </a:bodyPr>
          <a:lstStyle/>
          <a:p>
            <a:r>
              <a:rPr lang="en-US" sz="3200" dirty="0" err="1" smtClean="0">
                <a:gradFill>
                  <a:gsLst>
                    <a:gs pos="0">
                      <a:schemeClr val="tx1"/>
                    </a:gs>
                    <a:gs pos="86000">
                      <a:schemeClr val="tx1"/>
                    </a:gs>
                  </a:gsLst>
                  <a:lin ang="5400000" scaled="0"/>
                </a:gradFill>
              </a:rPr>
              <a:t>CloudNet</a:t>
            </a:r>
            <a:r>
              <a:rPr lang="en-US" sz="3200" dirty="0" smtClean="0">
                <a:gradFill>
                  <a:gsLst>
                    <a:gs pos="0">
                      <a:schemeClr val="tx1"/>
                    </a:gs>
                    <a:gs pos="86000">
                      <a:schemeClr val="tx1"/>
                    </a:gs>
                  </a:gsLst>
                  <a:lin ang="5400000" scaled="0"/>
                </a:gradFill>
              </a:rPr>
              <a:t> Hosting Solutions</a:t>
            </a:r>
          </a:p>
        </p:txBody>
      </p:sp>
      <p:cxnSp>
        <p:nvCxnSpPr>
          <p:cNvPr id="67" name="Straight Arrow Connector 66"/>
          <p:cNvCxnSpPr/>
          <p:nvPr/>
        </p:nvCxnSpPr>
        <p:spPr>
          <a:xfrm flipV="1">
            <a:off x="5566244" y="3110236"/>
            <a:ext cx="819436" cy="53058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87" name="Right Arrow 86"/>
          <p:cNvSpPr/>
          <p:nvPr/>
        </p:nvSpPr>
        <p:spPr bwMode="auto">
          <a:xfrm>
            <a:off x="3166130" y="3446871"/>
            <a:ext cx="547638" cy="473668"/>
          </a:xfrm>
          <a:prstGeom prst="rightArrow">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graphicFrame>
        <p:nvGraphicFramePr>
          <p:cNvPr id="88" name="Object 87"/>
          <p:cNvGraphicFramePr>
            <a:graphicFrameLocks noChangeAspect="1"/>
          </p:cNvGraphicFramePr>
          <p:nvPr>
            <p:extLst>
              <p:ext uri="{D42A27DB-BD31-4B8C-83A1-F6EECF244321}">
                <p14:modId xmlns:p14="http://schemas.microsoft.com/office/powerpoint/2010/main" val="2316505620"/>
              </p:ext>
            </p:extLst>
          </p:nvPr>
        </p:nvGraphicFramePr>
        <p:xfrm>
          <a:off x="8509946" y="3999753"/>
          <a:ext cx="1371600" cy="688975"/>
        </p:xfrm>
        <a:graphic>
          <a:graphicData uri="http://schemas.openxmlformats.org/presentationml/2006/ole">
            <mc:AlternateContent xmlns:mc="http://schemas.openxmlformats.org/markup-compatibility/2006">
              <mc:Choice xmlns:v="urn:schemas-microsoft-com:vml" Requires="v">
                <p:oleObj spid="_x0000_s9832" name="Visio" r:id="rId7" imgW="2200363" imgH="947797" progId="Visio.Drawing.11">
                  <p:embed/>
                </p:oleObj>
              </mc:Choice>
              <mc:Fallback>
                <p:oleObj name="Visio" r:id="rId7" imgW="2200363" imgH="947797"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9946" y="3999753"/>
                        <a:ext cx="13716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p:nvPr/>
        </p:nvSpPr>
        <p:spPr>
          <a:xfrm>
            <a:off x="1449142" y="5490927"/>
            <a:ext cx="3075394" cy="430887"/>
          </a:xfrm>
          <a:prstGeom prst="rect">
            <a:avLst/>
          </a:prstGeom>
          <a:noFill/>
        </p:spPr>
        <p:txBody>
          <a:bodyPr wrap="none" lIns="0" tIns="0" rIns="0" bIns="0" rtlCol="0">
            <a:spAutoFit/>
          </a:bodyPr>
          <a:lstStyle/>
          <a:p>
            <a:r>
              <a:rPr lang="en-US" sz="2800" dirty="0" smtClean="0">
                <a:gradFill>
                  <a:gsLst>
                    <a:gs pos="0">
                      <a:schemeClr val="tx1"/>
                    </a:gs>
                    <a:gs pos="86000">
                      <a:schemeClr val="tx1"/>
                    </a:gs>
                  </a:gsLst>
                  <a:lin ang="5400000" scaled="0"/>
                </a:gradFill>
              </a:rPr>
              <a:t>Customer Addresses</a:t>
            </a:r>
          </a:p>
        </p:txBody>
      </p:sp>
      <p:sp>
        <p:nvSpPr>
          <p:cNvPr id="13" name="Left Brace 12"/>
          <p:cNvSpPr/>
          <p:nvPr/>
        </p:nvSpPr>
        <p:spPr>
          <a:xfrm rot="16200000">
            <a:off x="2771105" y="2695786"/>
            <a:ext cx="428977" cy="5161301"/>
          </a:xfrm>
          <a:prstGeom prst="leftBrace">
            <a:avLst>
              <a:gd name="adj1" fmla="val 18859"/>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9" name="TextBox 38"/>
          <p:cNvSpPr txBox="1"/>
          <p:nvPr/>
        </p:nvSpPr>
        <p:spPr>
          <a:xfrm>
            <a:off x="7531676" y="5500486"/>
            <a:ext cx="2863028" cy="430887"/>
          </a:xfrm>
          <a:prstGeom prst="rect">
            <a:avLst/>
          </a:prstGeom>
          <a:noFill/>
        </p:spPr>
        <p:txBody>
          <a:bodyPr wrap="none" lIns="0" tIns="0" rIns="0" bIns="0" rtlCol="0">
            <a:spAutoFit/>
          </a:bodyPr>
          <a:lstStyle/>
          <a:p>
            <a:r>
              <a:rPr lang="en-US" sz="2800" dirty="0" smtClean="0">
                <a:gradFill>
                  <a:gsLst>
                    <a:gs pos="0">
                      <a:schemeClr val="tx1"/>
                    </a:gs>
                    <a:gs pos="86000">
                      <a:schemeClr val="tx1"/>
                    </a:gs>
                  </a:gsLst>
                  <a:lin ang="5400000" scaled="0"/>
                </a:gradFill>
              </a:rPr>
              <a:t>Provider Addresses</a:t>
            </a:r>
          </a:p>
        </p:txBody>
      </p:sp>
      <p:sp>
        <p:nvSpPr>
          <p:cNvPr id="40" name="Left Brace 39"/>
          <p:cNvSpPr/>
          <p:nvPr/>
        </p:nvSpPr>
        <p:spPr>
          <a:xfrm rot="16200000">
            <a:off x="7987487" y="3093269"/>
            <a:ext cx="428977" cy="4385456"/>
          </a:xfrm>
          <a:prstGeom prst="leftBrace">
            <a:avLst>
              <a:gd name="adj1" fmla="val 18859"/>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 name="Rectangle 2"/>
          <p:cNvSpPr/>
          <p:nvPr/>
        </p:nvSpPr>
        <p:spPr bwMode="auto">
          <a:xfrm>
            <a:off x="366031" y="3032412"/>
            <a:ext cx="2580650" cy="1210588"/>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1659014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0-#ppt_w/2"/>
                                          </p:val>
                                        </p:tav>
                                        <p:tav tm="100000">
                                          <p:val>
                                            <p:strVal val="#ppt_x"/>
                                          </p:val>
                                        </p:tav>
                                      </p:tavLst>
                                    </p:anim>
                                    <p:anim calcmode="lin" valueType="num">
                                      <p:cBhvr additive="base">
                                        <p:cTn id="8" dur="500" fill="hold"/>
                                        <p:tgtEl>
                                          <p:spTgt spid="8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0-#ppt_w/2"/>
                                          </p:val>
                                        </p:tav>
                                        <p:tav tm="100000">
                                          <p:val>
                                            <p:strVal val="#ppt_x"/>
                                          </p:val>
                                        </p:tav>
                                      </p:tavLst>
                                    </p:anim>
                                    <p:anim calcmode="lin" valueType="num">
                                      <p:cBhvr additive="base">
                                        <p:cTn id="13" dur="500" fill="hold"/>
                                        <p:tgtEl>
                                          <p:spTgt spid="4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500" fill="hold"/>
                                        <p:tgtEl>
                                          <p:spTgt spid="43"/>
                                        </p:tgtEl>
                                        <p:attrNameLst>
                                          <p:attrName>ppt_x</p:attrName>
                                        </p:attrNameLst>
                                      </p:cBhvr>
                                      <p:tavLst>
                                        <p:tav tm="0">
                                          <p:val>
                                            <p:strVal val="0-#ppt_w/2"/>
                                          </p:val>
                                        </p:tav>
                                        <p:tav tm="100000">
                                          <p:val>
                                            <p:strVal val="#ppt_x"/>
                                          </p:val>
                                        </p:tav>
                                      </p:tavLst>
                                    </p:anim>
                                    <p:anim calcmode="lin" valueType="num">
                                      <p:cBhvr additive="base">
                                        <p:cTn id="17" dur="500" fill="hold"/>
                                        <p:tgtEl>
                                          <p:spTgt spid="43"/>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0-#ppt_w/2"/>
                                          </p:val>
                                        </p:tav>
                                        <p:tav tm="100000">
                                          <p:val>
                                            <p:strVal val="#ppt_x"/>
                                          </p:val>
                                        </p:tav>
                                      </p:tavLst>
                                    </p:anim>
                                    <p:anim calcmode="lin" valueType="num">
                                      <p:cBhvr additive="base">
                                        <p:cTn id="21" dur="500" fill="hold"/>
                                        <p:tgtEl>
                                          <p:spTgt spid="4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50" presetClass="path" presetSubtype="0" accel="50000" decel="50000" fill="hold" nodeType="clickEffect">
                                  <p:stCondLst>
                                    <p:cond delay="0"/>
                                  </p:stCondLst>
                                  <p:childTnLst>
                                    <p:animMotion origin="layout" path="M -3.75E-6 -4.52359E-6 L 0.35131 -4.52359E-6 C 0.50899 -4.52359E-6 0.70326 -0.00855 0.70326 -0.0148 L 0.70326 -0.02821 " pathEditMode="relative" rAng="0" ptsTypes="FfFF">
                                      <p:cBhvr>
                                        <p:cTn id="35" dur="2000" fill="hold"/>
                                        <p:tgtEl>
                                          <p:spTgt spid="89"/>
                                        </p:tgtEl>
                                        <p:attrNameLst>
                                          <p:attrName>ppt_x</p:attrName>
                                          <p:attrName>ppt_y</p:attrName>
                                        </p:attrNameLst>
                                      </p:cBhvr>
                                      <p:rCtr x="35156" y="-1411"/>
                                    </p:animMotion>
                                  </p:childTnLst>
                                </p:cTn>
                              </p:par>
                              <p:par>
                                <p:cTn id="36" presetID="50" presetClass="path" presetSubtype="0" accel="50000" decel="50000" fill="hold" grpId="0" nodeType="withEffect">
                                  <p:stCondLst>
                                    <p:cond delay="0"/>
                                  </p:stCondLst>
                                  <p:childTnLst>
                                    <p:animMotion origin="layout" path="M -3.125E-6 2.84921E-6 L 0.09844 2.84921E-6 C 0.14245 2.84921E-6 0.1974 0.06938 0.1974 0.12465 L 0.1974 0.2493 " pathEditMode="relative" rAng="0" ptsTypes="FfFF">
                                      <p:cBhvr>
                                        <p:cTn id="37" dur="2000" fill="hold"/>
                                        <p:tgtEl>
                                          <p:spTgt spid="91"/>
                                        </p:tgtEl>
                                        <p:attrNameLst>
                                          <p:attrName>ppt_x</p:attrName>
                                          <p:attrName>ppt_y</p:attrName>
                                        </p:attrNameLst>
                                      </p:cBhvr>
                                      <p:rCtr x="9870" y="12465"/>
                                    </p:animMotion>
                                  </p:childTnLst>
                                </p:cTn>
                              </p:par>
                            </p:childTnLst>
                          </p:cTn>
                        </p:par>
                        <p:par>
                          <p:cTn id="38" fill="hold">
                            <p:stCondLst>
                              <p:cond delay="2000"/>
                            </p:stCondLst>
                            <p:childTnLst>
                              <p:par>
                                <p:cTn id="39" presetID="22" presetClass="entr" presetSubtype="1"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47" grpId="0" animBg="1"/>
      <p:bldP spid="46" grpId="0"/>
      <p:bldP spid="87" grpId="0" animBg="1"/>
      <p:bldP spid="35" grpId="0"/>
      <p:bldP spid="13" grpId="0" animBg="1"/>
      <p:bldP spid="39" grpId="0"/>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Cloud</a:t>
            </a:r>
            <a:endParaRPr lang="en-US" dirty="0"/>
          </a:p>
        </p:txBody>
      </p:sp>
      <p:sp>
        <p:nvSpPr>
          <p:cNvPr id="3" name="Text Placeholder 2"/>
          <p:cNvSpPr>
            <a:spLocks noGrp="1"/>
          </p:cNvSpPr>
          <p:nvPr>
            <p:ph type="body" sz="quarter" idx="10"/>
          </p:nvPr>
        </p:nvSpPr>
        <p:spPr>
          <a:xfrm>
            <a:off x="519113" y="1447800"/>
            <a:ext cx="11149012" cy="3896451"/>
          </a:xfrm>
        </p:spPr>
        <p:txBody>
          <a:bodyPr/>
          <a:lstStyle/>
          <a:p>
            <a:r>
              <a:rPr lang="en-US" dirty="0" smtClean="0"/>
              <a:t>Enterprises</a:t>
            </a:r>
          </a:p>
          <a:p>
            <a:pPr lvl="1"/>
            <a:r>
              <a:rPr lang="en-US" dirty="0" smtClean="0"/>
              <a:t>Seamless migration to the cloud</a:t>
            </a:r>
          </a:p>
          <a:p>
            <a:pPr lvl="1"/>
            <a:r>
              <a:rPr lang="en-US" dirty="0" smtClean="0"/>
              <a:t>Preserve host settings, IP addresses and policy</a:t>
            </a:r>
          </a:p>
          <a:p>
            <a:endParaRPr lang="en-US" dirty="0"/>
          </a:p>
          <a:p>
            <a:r>
              <a:rPr lang="en-US" dirty="0" smtClean="0"/>
              <a:t>Cloud Administrator</a:t>
            </a:r>
          </a:p>
          <a:p>
            <a:pPr lvl="1"/>
            <a:r>
              <a:rPr lang="en-US" dirty="0" smtClean="0"/>
              <a:t>Easy to on-board tenants</a:t>
            </a:r>
          </a:p>
          <a:p>
            <a:pPr lvl="1"/>
            <a:r>
              <a:rPr lang="en-US" dirty="0" smtClean="0"/>
              <a:t>Flexible VM placement requiring no network reconfiguration</a:t>
            </a:r>
          </a:p>
          <a:p>
            <a:pPr lvl="1"/>
            <a:r>
              <a:rPr lang="en-US" dirty="0" smtClean="0"/>
              <a:t>Manage large number of tenant networks</a:t>
            </a:r>
            <a:endParaRPr lang="en-US" dirty="0"/>
          </a:p>
        </p:txBody>
      </p:sp>
    </p:spTree>
    <p:extLst>
      <p:ext uri="{BB962C8B-B14F-4D97-AF65-F5344CB8AC3E}">
        <p14:creationId xmlns:p14="http://schemas.microsoft.com/office/powerpoint/2010/main" val="402187808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ounded Rectangle 68"/>
          <p:cNvSpPr/>
          <p:nvPr/>
        </p:nvSpPr>
        <p:spPr bwMode="auto">
          <a:xfrm>
            <a:off x="346980" y="4278084"/>
            <a:ext cx="5193849" cy="2231571"/>
          </a:xfrm>
          <a:prstGeom prst="roundRect">
            <a:avLst>
              <a:gd name="adj" fmla="val 9838"/>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68" name="Rounded Rectangle 67"/>
          <p:cNvSpPr/>
          <p:nvPr/>
        </p:nvSpPr>
        <p:spPr bwMode="auto">
          <a:xfrm>
            <a:off x="6083751" y="4278085"/>
            <a:ext cx="5193849" cy="2231571"/>
          </a:xfrm>
          <a:prstGeom prst="roundRect">
            <a:avLst>
              <a:gd name="adj" fmla="val 9838"/>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Hyper-V Network Virtualization</a:t>
            </a:r>
            <a:endParaRPr lang="en-US" dirty="0"/>
          </a:p>
        </p:txBody>
      </p:sp>
      <p:sp>
        <p:nvSpPr>
          <p:cNvPr id="3" name="Content Placeholder 2"/>
          <p:cNvSpPr>
            <a:spLocks noGrp="1"/>
          </p:cNvSpPr>
          <p:nvPr>
            <p:ph sz="half" idx="1"/>
          </p:nvPr>
        </p:nvSpPr>
        <p:spPr>
          <a:xfrm>
            <a:off x="519114" y="4474108"/>
            <a:ext cx="4716916" cy="1865126"/>
          </a:xfrm>
        </p:spPr>
        <p:txBody>
          <a:bodyPr/>
          <a:lstStyle/>
          <a:p>
            <a:pPr marL="0" indent="0">
              <a:buNone/>
            </a:pPr>
            <a:r>
              <a:rPr lang="en-US" dirty="0"/>
              <a:t>Server virtualization</a:t>
            </a:r>
          </a:p>
          <a:p>
            <a:pPr lvl="1"/>
            <a:r>
              <a:rPr lang="en-US" dirty="0"/>
              <a:t>Run multiple virtual servers</a:t>
            </a:r>
            <a:br>
              <a:rPr lang="en-US" dirty="0"/>
            </a:br>
            <a:r>
              <a:rPr lang="en-US" dirty="0" smtClean="0"/>
              <a:t>on </a:t>
            </a:r>
            <a:r>
              <a:rPr lang="en-US" dirty="0"/>
              <a:t>a physical server</a:t>
            </a:r>
          </a:p>
          <a:p>
            <a:pPr lvl="1"/>
            <a:r>
              <a:rPr lang="en-US" dirty="0"/>
              <a:t>Each VM has illusion it is running as a physical </a:t>
            </a:r>
            <a:r>
              <a:rPr lang="en-US" dirty="0" smtClean="0"/>
              <a:t>server</a:t>
            </a:r>
            <a:endParaRPr lang="en-US" dirty="0"/>
          </a:p>
        </p:txBody>
      </p:sp>
      <p:sp>
        <p:nvSpPr>
          <p:cNvPr id="4" name="Content Placeholder 3"/>
          <p:cNvSpPr>
            <a:spLocks noGrp="1"/>
          </p:cNvSpPr>
          <p:nvPr>
            <p:ph sz="half" idx="2"/>
          </p:nvPr>
        </p:nvSpPr>
        <p:spPr>
          <a:xfrm>
            <a:off x="6181725" y="4474108"/>
            <a:ext cx="5095875" cy="1865126"/>
          </a:xfrm>
        </p:spPr>
        <p:txBody>
          <a:bodyPr/>
          <a:lstStyle/>
          <a:p>
            <a:pPr marL="0" indent="0">
              <a:buNone/>
            </a:pPr>
            <a:r>
              <a:rPr lang="en-US" dirty="0" smtClean="0"/>
              <a:t>Hyper-V Network Virtualization</a:t>
            </a:r>
            <a:endParaRPr lang="en-US" dirty="0"/>
          </a:p>
          <a:p>
            <a:pPr lvl="1"/>
            <a:r>
              <a:rPr lang="en-US" dirty="0"/>
              <a:t>Run multiple virtual networks on a physical network </a:t>
            </a:r>
          </a:p>
          <a:p>
            <a:pPr lvl="1"/>
            <a:r>
              <a:rPr lang="en-US" dirty="0"/>
              <a:t>Each virtual network has illusion it is running as a </a:t>
            </a:r>
            <a:r>
              <a:rPr lang="en-US" dirty="0" smtClean="0"/>
              <a:t>dedicated fabric</a:t>
            </a:r>
            <a:endParaRPr lang="en-US" dirty="0"/>
          </a:p>
        </p:txBody>
      </p:sp>
      <p:cxnSp>
        <p:nvCxnSpPr>
          <p:cNvPr id="6" name="Straight Connector 5"/>
          <p:cNvCxnSpPr/>
          <p:nvPr/>
        </p:nvCxnSpPr>
        <p:spPr>
          <a:xfrm>
            <a:off x="7113353" y="2825550"/>
            <a:ext cx="3777509"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3" idx="1"/>
          </p:cNvCxnSpPr>
          <p:nvPr/>
        </p:nvCxnSpPr>
        <p:spPr>
          <a:xfrm>
            <a:off x="1676430" y="2849945"/>
            <a:ext cx="3343718"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741746" y="3310629"/>
            <a:ext cx="947119" cy="646331"/>
          </a:xfrm>
          <a:prstGeom prst="rect">
            <a:avLst/>
          </a:prstGeom>
          <a:noFill/>
        </p:spPr>
        <p:txBody>
          <a:bodyPr wrap="none" rtlCol="0">
            <a:spAutoFit/>
          </a:bodyPr>
          <a:lstStyle/>
          <a:p>
            <a:pPr algn="ctr"/>
            <a:r>
              <a:rPr lang="en-US" b="1" dirty="0"/>
              <a:t>P</a:t>
            </a:r>
            <a:r>
              <a:rPr lang="en-US" b="1" dirty="0" smtClean="0"/>
              <a:t>hysical</a:t>
            </a:r>
          </a:p>
          <a:p>
            <a:pPr algn="ctr"/>
            <a:r>
              <a:rPr lang="en-US" b="1" dirty="0" smtClean="0"/>
              <a:t>server</a:t>
            </a:r>
            <a:endParaRPr lang="en-US" b="1" dirty="0"/>
          </a:p>
        </p:txBody>
      </p:sp>
      <p:sp>
        <p:nvSpPr>
          <p:cNvPr id="14" name="TextBox 13"/>
          <p:cNvSpPr txBox="1"/>
          <p:nvPr/>
        </p:nvSpPr>
        <p:spPr>
          <a:xfrm>
            <a:off x="1741732" y="2273092"/>
            <a:ext cx="1000595" cy="369332"/>
          </a:xfrm>
          <a:prstGeom prst="rect">
            <a:avLst/>
          </a:prstGeom>
          <a:noFill/>
        </p:spPr>
        <p:txBody>
          <a:bodyPr wrap="none" rtlCol="0">
            <a:spAutoFit/>
          </a:bodyPr>
          <a:lstStyle/>
          <a:p>
            <a:pPr algn="ctr"/>
            <a:r>
              <a:rPr lang="en-US" b="1" dirty="0" smtClean="0"/>
              <a:t>Blue VM</a:t>
            </a:r>
            <a:endParaRPr lang="en-US" b="1" dirty="0"/>
          </a:p>
        </p:txBody>
      </p:sp>
      <p:sp>
        <p:nvSpPr>
          <p:cNvPr id="16" name="TextBox 15"/>
          <p:cNvSpPr txBox="1"/>
          <p:nvPr/>
        </p:nvSpPr>
        <p:spPr>
          <a:xfrm>
            <a:off x="3513808" y="2273092"/>
            <a:ext cx="955711" cy="369332"/>
          </a:xfrm>
          <a:prstGeom prst="rect">
            <a:avLst/>
          </a:prstGeom>
          <a:noFill/>
        </p:spPr>
        <p:txBody>
          <a:bodyPr wrap="none" rtlCol="0">
            <a:spAutoFit/>
          </a:bodyPr>
          <a:lstStyle/>
          <a:p>
            <a:pPr algn="ctr"/>
            <a:r>
              <a:rPr lang="en-US" b="1" dirty="0" smtClean="0"/>
              <a:t>Red VM</a:t>
            </a:r>
            <a:endParaRPr lang="en-US" b="1" dirty="0"/>
          </a:p>
        </p:txBody>
      </p:sp>
      <p:grpSp>
        <p:nvGrpSpPr>
          <p:cNvPr id="3072" name="Group 3071"/>
          <p:cNvGrpSpPr/>
          <p:nvPr/>
        </p:nvGrpSpPr>
        <p:grpSpPr>
          <a:xfrm>
            <a:off x="6833089" y="1045028"/>
            <a:ext cx="2025672" cy="1289064"/>
            <a:chOff x="6833089" y="1066800"/>
            <a:chExt cx="2025672" cy="1289064"/>
          </a:xfrm>
        </p:grpSpPr>
        <p:sp>
          <p:nvSpPr>
            <p:cNvPr id="18" name="Cloud 17"/>
            <p:cNvSpPr/>
            <p:nvPr/>
          </p:nvSpPr>
          <p:spPr>
            <a:xfrm>
              <a:off x="6833089" y="1066800"/>
              <a:ext cx="2025672" cy="1289064"/>
            </a:xfrm>
            <a:prstGeom prst="cloud">
              <a:avLst/>
            </a:prstGeom>
            <a:ln>
              <a:solidFill>
                <a:srgbClr val="3366CC"/>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lIns="0" tIns="0" rIns="0" bIns="0" rtlCol="0" anchor="t"/>
            <a:lstStyle/>
            <a:p>
              <a:pPr algn="ctr"/>
              <a:endParaRPr lang="en-US" b="1" dirty="0" smtClean="0">
                <a:solidFill>
                  <a:schemeClr val="accent1"/>
                </a:solidFill>
              </a:endParaRPr>
            </a:p>
          </p:txBody>
        </p:sp>
        <p:cxnSp>
          <p:nvCxnSpPr>
            <p:cNvPr id="19" name="Straight Connector 18"/>
            <p:cNvCxnSpPr/>
            <p:nvPr/>
          </p:nvCxnSpPr>
          <p:spPr>
            <a:xfrm>
              <a:off x="7149486" y="1686246"/>
              <a:ext cx="1463040" cy="0"/>
            </a:xfrm>
            <a:prstGeom prst="line">
              <a:avLst/>
            </a:prstGeom>
            <a:ln/>
          </p:spPr>
          <p:style>
            <a:lnRef idx="2">
              <a:schemeClr val="accent2"/>
            </a:lnRef>
            <a:fillRef idx="0">
              <a:schemeClr val="accent2"/>
            </a:fillRef>
            <a:effectRef idx="1">
              <a:schemeClr val="accent2"/>
            </a:effectRef>
            <a:fontRef idx="minor">
              <a:schemeClr val="tx1"/>
            </a:fontRef>
          </p:style>
        </p:cxnSp>
        <p:sp>
          <p:nvSpPr>
            <p:cNvPr id="20" name="Oval 19"/>
            <p:cNvSpPr/>
            <p:nvPr/>
          </p:nvSpPr>
          <p:spPr>
            <a:xfrm>
              <a:off x="7554924" y="1295400"/>
              <a:ext cx="276573" cy="258738"/>
            </a:xfrm>
            <a:prstGeom prst="ellipse">
              <a:avLst/>
            </a:prstGeom>
            <a:solidFill>
              <a:srgbClr val="3366CC"/>
            </a:solidFill>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21" name="Straight Connector 20"/>
            <p:cNvCxnSpPr>
              <a:endCxn id="28" idx="0"/>
            </p:cNvCxnSpPr>
            <p:nvPr/>
          </p:nvCxnSpPr>
          <p:spPr>
            <a:xfrm>
              <a:off x="7462850" y="1686248"/>
              <a:ext cx="171" cy="11557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22" name="Straight Connector 21"/>
            <p:cNvCxnSpPr>
              <a:endCxn id="27" idx="0"/>
            </p:cNvCxnSpPr>
            <p:nvPr/>
          </p:nvCxnSpPr>
          <p:spPr>
            <a:xfrm>
              <a:off x="7874572" y="1686248"/>
              <a:ext cx="2791" cy="11557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23" name="Straight Connector 22"/>
            <p:cNvCxnSpPr>
              <a:endCxn id="29" idx="0"/>
            </p:cNvCxnSpPr>
            <p:nvPr/>
          </p:nvCxnSpPr>
          <p:spPr>
            <a:xfrm>
              <a:off x="8291533" y="1686248"/>
              <a:ext cx="172" cy="11557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24" name="Straight Connector 23"/>
            <p:cNvCxnSpPr>
              <a:stCxn id="20" idx="4"/>
            </p:cNvCxnSpPr>
            <p:nvPr/>
          </p:nvCxnSpPr>
          <p:spPr>
            <a:xfrm rot="16200000" flipH="1">
              <a:off x="7638514" y="1608835"/>
              <a:ext cx="109566" cy="172"/>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25" name="Straight Connector 24"/>
            <p:cNvCxnSpPr>
              <a:stCxn id="26" idx="4"/>
            </p:cNvCxnSpPr>
            <p:nvPr/>
          </p:nvCxnSpPr>
          <p:spPr>
            <a:xfrm rot="5400000">
              <a:off x="8006645" y="1608836"/>
              <a:ext cx="109568" cy="173"/>
            </a:xfrm>
            <a:prstGeom prst="line">
              <a:avLst/>
            </a:prstGeom>
            <a:ln/>
          </p:spPr>
          <p:style>
            <a:lnRef idx="2">
              <a:schemeClr val="accent2"/>
            </a:lnRef>
            <a:fillRef idx="0">
              <a:schemeClr val="accent2"/>
            </a:fillRef>
            <a:effectRef idx="1">
              <a:schemeClr val="accent2"/>
            </a:effectRef>
            <a:fontRef idx="minor">
              <a:schemeClr val="tx1"/>
            </a:fontRef>
          </p:style>
        </p:cxnSp>
        <p:sp>
          <p:nvSpPr>
            <p:cNvPr id="26" name="Oval 25"/>
            <p:cNvSpPr/>
            <p:nvPr/>
          </p:nvSpPr>
          <p:spPr>
            <a:xfrm>
              <a:off x="7923228" y="1295400"/>
              <a:ext cx="276573" cy="258738"/>
            </a:xfrm>
            <a:prstGeom prst="ellipse">
              <a:avLst/>
            </a:prstGeom>
            <a:solidFill>
              <a:srgbClr val="3366CC"/>
            </a:solidFill>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7" name="Oval 26"/>
            <p:cNvSpPr/>
            <p:nvPr/>
          </p:nvSpPr>
          <p:spPr>
            <a:xfrm>
              <a:off x="7739076" y="1801818"/>
              <a:ext cx="276573" cy="258738"/>
            </a:xfrm>
            <a:prstGeom prst="ellipse">
              <a:avLst/>
            </a:prstGeom>
            <a:solidFill>
              <a:srgbClr val="3366CC"/>
            </a:solidFill>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8" name="Oval 27"/>
            <p:cNvSpPr/>
            <p:nvPr/>
          </p:nvSpPr>
          <p:spPr>
            <a:xfrm>
              <a:off x="7324734" y="1801818"/>
              <a:ext cx="276573" cy="258738"/>
            </a:xfrm>
            <a:prstGeom prst="ellipse">
              <a:avLst/>
            </a:prstGeom>
            <a:solidFill>
              <a:srgbClr val="3366CC"/>
            </a:solidFill>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9" name="Oval 28"/>
            <p:cNvSpPr/>
            <p:nvPr/>
          </p:nvSpPr>
          <p:spPr>
            <a:xfrm>
              <a:off x="8153418" y="1801818"/>
              <a:ext cx="276573" cy="258738"/>
            </a:xfrm>
            <a:prstGeom prst="ellipse">
              <a:avLst/>
            </a:prstGeom>
            <a:solidFill>
              <a:srgbClr val="3366CC"/>
            </a:solidFill>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0" name="Oval 29"/>
            <p:cNvSpPr/>
            <p:nvPr/>
          </p:nvSpPr>
          <p:spPr>
            <a:xfrm>
              <a:off x="7186275" y="1295400"/>
              <a:ext cx="276573" cy="258738"/>
            </a:xfrm>
            <a:prstGeom prst="ellipse">
              <a:avLst/>
            </a:prstGeom>
            <a:solidFill>
              <a:srgbClr val="3366CC"/>
            </a:solidFill>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31" name="Straight Connector 30"/>
            <p:cNvCxnSpPr>
              <a:stCxn id="30" idx="4"/>
            </p:cNvCxnSpPr>
            <p:nvPr/>
          </p:nvCxnSpPr>
          <p:spPr>
            <a:xfrm rot="16200000" flipH="1">
              <a:off x="7269865" y="1608835"/>
              <a:ext cx="109566" cy="172"/>
            </a:xfrm>
            <a:prstGeom prst="line">
              <a:avLst/>
            </a:prstGeom>
            <a:ln/>
          </p:spPr>
          <p:style>
            <a:lnRef idx="2">
              <a:schemeClr val="accent2"/>
            </a:lnRef>
            <a:fillRef idx="0">
              <a:schemeClr val="accent2"/>
            </a:fillRef>
            <a:effectRef idx="1">
              <a:schemeClr val="accent2"/>
            </a:effectRef>
            <a:fontRef idx="minor">
              <a:schemeClr val="tx1"/>
            </a:fontRef>
          </p:style>
        </p:cxnSp>
        <p:sp>
          <p:nvSpPr>
            <p:cNvPr id="32" name="Oval 31"/>
            <p:cNvSpPr/>
            <p:nvPr/>
          </p:nvSpPr>
          <p:spPr>
            <a:xfrm>
              <a:off x="8245149" y="1295400"/>
              <a:ext cx="276573" cy="258738"/>
            </a:xfrm>
            <a:prstGeom prst="ellipse">
              <a:avLst/>
            </a:prstGeom>
            <a:solidFill>
              <a:srgbClr val="3366CC"/>
            </a:solidFill>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33" name="Straight Connector 32"/>
            <p:cNvCxnSpPr>
              <a:stCxn id="32" idx="4"/>
            </p:cNvCxnSpPr>
            <p:nvPr/>
          </p:nvCxnSpPr>
          <p:spPr>
            <a:xfrm rot="16200000" flipH="1">
              <a:off x="8328739" y="1608835"/>
              <a:ext cx="109566" cy="172"/>
            </a:xfrm>
            <a:prstGeom prst="line">
              <a:avLst/>
            </a:prstGeom>
            <a:ln/>
          </p:spPr>
          <p:style>
            <a:lnRef idx="2">
              <a:schemeClr val="accent2"/>
            </a:lnRef>
            <a:fillRef idx="0">
              <a:schemeClr val="accent2"/>
            </a:fillRef>
            <a:effectRef idx="1">
              <a:schemeClr val="accent2"/>
            </a:effectRef>
            <a:fontRef idx="minor">
              <a:schemeClr val="tx1"/>
            </a:fontRef>
          </p:style>
        </p:cxnSp>
      </p:grpSp>
      <p:sp>
        <p:nvSpPr>
          <p:cNvPr id="34" name="TextBox 33"/>
          <p:cNvSpPr txBox="1"/>
          <p:nvPr/>
        </p:nvSpPr>
        <p:spPr>
          <a:xfrm>
            <a:off x="7113353" y="2317983"/>
            <a:ext cx="1465145" cy="369332"/>
          </a:xfrm>
          <a:prstGeom prst="rect">
            <a:avLst/>
          </a:prstGeom>
          <a:noFill/>
        </p:spPr>
        <p:txBody>
          <a:bodyPr wrap="none" rtlCol="0">
            <a:spAutoFit/>
          </a:bodyPr>
          <a:lstStyle/>
          <a:p>
            <a:pPr algn="ctr"/>
            <a:r>
              <a:rPr lang="en-US" b="1" dirty="0" smtClean="0"/>
              <a:t>Blue network</a:t>
            </a:r>
            <a:endParaRPr lang="en-US" b="1" dirty="0"/>
          </a:p>
        </p:txBody>
      </p:sp>
      <p:grpSp>
        <p:nvGrpSpPr>
          <p:cNvPr id="3073" name="Group 3072"/>
          <p:cNvGrpSpPr/>
          <p:nvPr/>
        </p:nvGrpSpPr>
        <p:grpSpPr>
          <a:xfrm>
            <a:off x="8988856" y="1045028"/>
            <a:ext cx="2025672" cy="1289064"/>
            <a:chOff x="8988856" y="1066800"/>
            <a:chExt cx="2025672" cy="1289064"/>
          </a:xfrm>
        </p:grpSpPr>
        <p:sp>
          <p:nvSpPr>
            <p:cNvPr id="36" name="Cloud 35"/>
            <p:cNvSpPr/>
            <p:nvPr/>
          </p:nvSpPr>
          <p:spPr>
            <a:xfrm>
              <a:off x="8988856" y="1066800"/>
              <a:ext cx="2025672" cy="1289064"/>
            </a:xfrm>
            <a:prstGeom prst="cloud">
              <a:avLst/>
            </a:prstGeom>
            <a:ln>
              <a:solidFill>
                <a:srgbClr val="C00000"/>
              </a:solidFill>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a:endParaRPr lang="en-US" sz="1200" dirty="0">
                <a:solidFill>
                  <a:schemeClr val="bg1"/>
                </a:solidFill>
              </a:endParaRPr>
            </a:p>
          </p:txBody>
        </p:sp>
        <p:cxnSp>
          <p:nvCxnSpPr>
            <p:cNvPr id="37" name="Straight Connector 36"/>
            <p:cNvCxnSpPr/>
            <p:nvPr/>
          </p:nvCxnSpPr>
          <p:spPr>
            <a:xfrm flipH="1" flipV="1">
              <a:off x="9417951" y="1713472"/>
              <a:ext cx="1280160" cy="1"/>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38" name="Straight Connector 37"/>
            <p:cNvCxnSpPr>
              <a:endCxn id="44" idx="4"/>
            </p:cNvCxnSpPr>
            <p:nvPr/>
          </p:nvCxnSpPr>
          <p:spPr>
            <a:xfrm rot="16200000" flipV="1">
              <a:off x="9549882" y="1639689"/>
              <a:ext cx="147044" cy="521"/>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39" name="Straight Connector 38"/>
            <p:cNvCxnSpPr>
              <a:endCxn id="45" idx="4"/>
            </p:cNvCxnSpPr>
            <p:nvPr/>
          </p:nvCxnSpPr>
          <p:spPr>
            <a:xfrm rot="5400000" flipH="1" flipV="1">
              <a:off x="9959941" y="1644144"/>
              <a:ext cx="155604" cy="173"/>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40" name="Straight Connector 39"/>
            <p:cNvCxnSpPr>
              <a:endCxn id="46" idx="4"/>
            </p:cNvCxnSpPr>
            <p:nvPr/>
          </p:nvCxnSpPr>
          <p:spPr>
            <a:xfrm rot="5400000" flipH="1" flipV="1">
              <a:off x="10420321" y="1644144"/>
              <a:ext cx="155604" cy="173"/>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41" name="Straight Connector 40"/>
            <p:cNvCxnSpPr>
              <a:stCxn id="43" idx="0"/>
            </p:cNvCxnSpPr>
            <p:nvPr/>
          </p:nvCxnSpPr>
          <p:spPr>
            <a:xfrm rot="5400000" flipH="1" flipV="1">
              <a:off x="9683541" y="1799748"/>
              <a:ext cx="155604" cy="172"/>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42" name="Straight Connector 41"/>
            <p:cNvCxnSpPr>
              <a:stCxn id="47" idx="0"/>
            </p:cNvCxnSpPr>
            <p:nvPr/>
          </p:nvCxnSpPr>
          <p:spPr>
            <a:xfrm rot="16200000" flipV="1">
              <a:off x="10236170" y="1799747"/>
              <a:ext cx="155604" cy="173"/>
            </a:xfrm>
            <a:prstGeom prst="line">
              <a:avLst/>
            </a:prstGeom>
            <a:ln/>
          </p:spPr>
          <p:style>
            <a:lnRef idx="2">
              <a:schemeClr val="accent3"/>
            </a:lnRef>
            <a:fillRef idx="0">
              <a:schemeClr val="accent3"/>
            </a:fillRef>
            <a:effectRef idx="1">
              <a:schemeClr val="accent3"/>
            </a:effectRef>
            <a:fontRef idx="minor">
              <a:schemeClr val="tx1"/>
            </a:fontRef>
          </p:style>
        </p:cxnSp>
        <p:sp>
          <p:nvSpPr>
            <p:cNvPr id="43" name="Oval 42"/>
            <p:cNvSpPr/>
            <p:nvPr/>
          </p:nvSpPr>
          <p:spPr>
            <a:xfrm>
              <a:off x="9622970" y="1877636"/>
              <a:ext cx="276573" cy="258738"/>
            </a:xfrm>
            <a:prstGeom prst="ellipse">
              <a:avLst/>
            </a:prstGeom>
            <a:solidFill>
              <a:srgbClr val="C00000"/>
            </a:solidFill>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rgbClr val="FF0000"/>
                </a:solidFill>
              </a:endParaRPr>
            </a:p>
          </p:txBody>
        </p:sp>
        <p:sp>
          <p:nvSpPr>
            <p:cNvPr id="44" name="Oval 43"/>
            <p:cNvSpPr/>
            <p:nvPr/>
          </p:nvSpPr>
          <p:spPr>
            <a:xfrm>
              <a:off x="9484856" y="1307690"/>
              <a:ext cx="276573" cy="258738"/>
            </a:xfrm>
            <a:prstGeom prst="ellipse">
              <a:avLst/>
            </a:prstGeom>
            <a:solidFill>
              <a:srgbClr val="C00000"/>
            </a:solidFill>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rgbClr val="FF0000"/>
                </a:solidFill>
              </a:endParaRPr>
            </a:p>
          </p:txBody>
        </p:sp>
        <p:sp>
          <p:nvSpPr>
            <p:cNvPr id="45" name="Oval 44"/>
            <p:cNvSpPr/>
            <p:nvPr/>
          </p:nvSpPr>
          <p:spPr>
            <a:xfrm>
              <a:off x="9899543" y="1307690"/>
              <a:ext cx="276573" cy="258738"/>
            </a:xfrm>
            <a:prstGeom prst="ellipse">
              <a:avLst/>
            </a:prstGeom>
            <a:solidFill>
              <a:srgbClr val="C00000"/>
            </a:solidFill>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rgbClr val="FF0000"/>
                </a:solidFill>
              </a:endParaRPr>
            </a:p>
          </p:txBody>
        </p:sp>
        <p:sp>
          <p:nvSpPr>
            <p:cNvPr id="46" name="Oval 45"/>
            <p:cNvSpPr/>
            <p:nvPr/>
          </p:nvSpPr>
          <p:spPr>
            <a:xfrm>
              <a:off x="10359923" y="1307690"/>
              <a:ext cx="276573" cy="258738"/>
            </a:xfrm>
            <a:prstGeom prst="ellipse">
              <a:avLst/>
            </a:prstGeom>
            <a:solidFill>
              <a:srgbClr val="C00000"/>
            </a:solidFill>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rgbClr val="FF0000"/>
                </a:solidFill>
              </a:endParaRPr>
            </a:p>
          </p:txBody>
        </p:sp>
        <p:sp>
          <p:nvSpPr>
            <p:cNvPr id="47" name="Oval 46"/>
            <p:cNvSpPr/>
            <p:nvPr/>
          </p:nvSpPr>
          <p:spPr>
            <a:xfrm>
              <a:off x="10175771" y="1877636"/>
              <a:ext cx="276573" cy="258738"/>
            </a:xfrm>
            <a:prstGeom prst="ellipse">
              <a:avLst/>
            </a:prstGeom>
            <a:solidFill>
              <a:srgbClr val="C00000"/>
            </a:solidFill>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rgbClr val="FF0000"/>
                </a:solidFill>
              </a:endParaRPr>
            </a:p>
          </p:txBody>
        </p:sp>
      </p:grpSp>
      <p:sp>
        <p:nvSpPr>
          <p:cNvPr id="48" name="TextBox 47"/>
          <p:cNvSpPr txBox="1"/>
          <p:nvPr/>
        </p:nvSpPr>
        <p:spPr>
          <a:xfrm>
            <a:off x="9298872" y="2317983"/>
            <a:ext cx="1405642" cy="369332"/>
          </a:xfrm>
          <a:prstGeom prst="rect">
            <a:avLst/>
          </a:prstGeom>
          <a:noFill/>
        </p:spPr>
        <p:txBody>
          <a:bodyPr wrap="none" rtlCol="0">
            <a:spAutoFit/>
          </a:bodyPr>
          <a:lstStyle/>
          <a:p>
            <a:pPr algn="ctr"/>
            <a:r>
              <a:rPr lang="en-US" b="1" dirty="0" smtClean="0"/>
              <a:t>Red network</a:t>
            </a:r>
            <a:endParaRPr lang="en-US" b="1" dirty="0"/>
          </a:p>
        </p:txBody>
      </p:sp>
      <p:sp>
        <p:nvSpPr>
          <p:cNvPr id="49" name="Striped Right Arrow 48"/>
          <p:cNvSpPr/>
          <p:nvPr/>
        </p:nvSpPr>
        <p:spPr>
          <a:xfrm rot="3222335">
            <a:off x="2243217" y="2727867"/>
            <a:ext cx="441077" cy="261493"/>
          </a:xfrm>
          <a:prstGeom prst="striped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Striped Right Arrow 49"/>
          <p:cNvSpPr/>
          <p:nvPr/>
        </p:nvSpPr>
        <p:spPr>
          <a:xfrm rot="18377665" flipH="1">
            <a:off x="3477076" y="2727867"/>
            <a:ext cx="441077" cy="261493"/>
          </a:xfrm>
          <a:prstGeom prst="striped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1" name="Striped Right Arrow 50"/>
          <p:cNvSpPr/>
          <p:nvPr/>
        </p:nvSpPr>
        <p:spPr>
          <a:xfrm rot="3222335">
            <a:off x="7918478" y="2727866"/>
            <a:ext cx="441077" cy="261493"/>
          </a:xfrm>
          <a:prstGeom prst="striped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Striped Right Arrow 51"/>
          <p:cNvSpPr/>
          <p:nvPr/>
        </p:nvSpPr>
        <p:spPr>
          <a:xfrm rot="18377665" flipH="1">
            <a:off x="9504029" y="2727866"/>
            <a:ext cx="441077" cy="261493"/>
          </a:xfrm>
          <a:prstGeom prst="striped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3" name="TextBox 52"/>
          <p:cNvSpPr txBox="1"/>
          <p:nvPr/>
        </p:nvSpPr>
        <p:spPr>
          <a:xfrm>
            <a:off x="5020148" y="2619112"/>
            <a:ext cx="1868525" cy="461665"/>
          </a:xfrm>
          <a:prstGeom prst="rect">
            <a:avLst/>
          </a:prstGeom>
          <a:noFill/>
        </p:spPr>
        <p:txBody>
          <a:bodyPr wrap="none" rtlCol="0">
            <a:spAutoFit/>
          </a:bodyPr>
          <a:lstStyle/>
          <a:p>
            <a:r>
              <a:rPr lang="en-US" sz="2400" b="1" i="1" dirty="0" smtClean="0"/>
              <a:t>Virtualization</a:t>
            </a:r>
            <a:endParaRPr lang="en-US" sz="2400" b="1" i="1" dirty="0"/>
          </a:p>
        </p:txBody>
      </p:sp>
      <p:graphicFrame>
        <p:nvGraphicFramePr>
          <p:cNvPr id="55" name="Object 54"/>
          <p:cNvGraphicFramePr>
            <a:graphicFrameLocks noChangeAspect="1"/>
          </p:cNvGraphicFramePr>
          <p:nvPr>
            <p:extLst>
              <p:ext uri="{D42A27DB-BD31-4B8C-83A1-F6EECF244321}">
                <p14:modId xmlns:p14="http://schemas.microsoft.com/office/powerpoint/2010/main" val="1887786499"/>
              </p:ext>
            </p:extLst>
          </p:nvPr>
        </p:nvGraphicFramePr>
        <p:xfrm>
          <a:off x="1848020" y="1099458"/>
          <a:ext cx="873884" cy="1412245"/>
        </p:xfrm>
        <a:graphic>
          <a:graphicData uri="http://schemas.openxmlformats.org/presentationml/2006/ole">
            <mc:AlternateContent xmlns:mc="http://schemas.openxmlformats.org/markup-compatibility/2006">
              <mc:Choice xmlns:v="urn:schemas-microsoft-com:vml" Requires="v">
                <p:oleObj spid="_x0000_s3604" name="Visio" r:id="rId4" imgW="1326232" imgH="2140446" progId="Visio.Drawing.11">
                  <p:embed/>
                </p:oleObj>
              </mc:Choice>
              <mc:Fallback>
                <p:oleObj name="Visio" r:id="rId4" imgW="1326232" imgH="2140446" progId="Visio.Drawing.11">
                  <p:embed/>
                  <p:pic>
                    <p:nvPicPr>
                      <p:cNvPr id="0" name=""/>
                      <p:cNvPicPr/>
                      <p:nvPr/>
                    </p:nvPicPr>
                    <p:blipFill>
                      <a:blip r:embed="rId5"/>
                      <a:stretch>
                        <a:fillRect/>
                      </a:stretch>
                    </p:blipFill>
                    <p:spPr>
                      <a:xfrm>
                        <a:off x="1848020" y="1099458"/>
                        <a:ext cx="873884" cy="1412245"/>
                      </a:xfrm>
                      <a:prstGeom prst="rect">
                        <a:avLst/>
                      </a:prstGeom>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1961440279"/>
              </p:ext>
            </p:extLst>
          </p:nvPr>
        </p:nvGraphicFramePr>
        <p:xfrm>
          <a:off x="3578720" y="1099458"/>
          <a:ext cx="874713" cy="1411287"/>
        </p:xfrm>
        <a:graphic>
          <a:graphicData uri="http://schemas.openxmlformats.org/presentationml/2006/ole">
            <mc:AlternateContent xmlns:mc="http://schemas.openxmlformats.org/markup-compatibility/2006">
              <mc:Choice xmlns:v="urn:schemas-microsoft-com:vml" Requires="v">
                <p:oleObj spid="_x0000_s3605" name="Visio" r:id="rId6" imgW="1326232" imgH="2140446" progId="Visio.Drawing.11">
                  <p:embed/>
                </p:oleObj>
              </mc:Choice>
              <mc:Fallback>
                <p:oleObj name="Visio" r:id="rId6" imgW="1326232" imgH="2140446" progId="Visio.Drawing.11">
                  <p:embed/>
                  <p:pic>
                    <p:nvPicPr>
                      <p:cNvPr id="0" name="Object 54"/>
                      <p:cNvPicPr>
                        <a:picLocks noChangeAspect="1" noChangeArrowheads="1"/>
                      </p:cNvPicPr>
                      <p:nvPr/>
                    </p:nvPicPr>
                    <p:blipFill>
                      <a:blip r:embed="rId7"/>
                      <a:srcRect/>
                      <a:stretch>
                        <a:fillRect/>
                      </a:stretch>
                    </p:blipFill>
                    <p:spPr bwMode="auto">
                      <a:xfrm>
                        <a:off x="3578720" y="1099458"/>
                        <a:ext cx="874713"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83174972"/>
              </p:ext>
            </p:extLst>
          </p:nvPr>
        </p:nvGraphicFramePr>
        <p:xfrm>
          <a:off x="2643328" y="3013184"/>
          <a:ext cx="874713" cy="1411287"/>
        </p:xfrm>
        <a:graphic>
          <a:graphicData uri="http://schemas.openxmlformats.org/presentationml/2006/ole">
            <mc:AlternateContent xmlns:mc="http://schemas.openxmlformats.org/markup-compatibility/2006">
              <mc:Choice xmlns:v="urn:schemas-microsoft-com:vml" Requires="v">
                <p:oleObj spid="_x0000_s3606" name="Visio" r:id="rId8" imgW="1326232" imgH="2140446" progId="Visio.Drawing.11">
                  <p:embed/>
                </p:oleObj>
              </mc:Choice>
              <mc:Fallback>
                <p:oleObj name="Visio" r:id="rId8" imgW="1326232" imgH="2140446" progId="Visio.Drawing.11">
                  <p:embed/>
                  <p:pic>
                    <p:nvPicPr>
                      <p:cNvPr id="0" name="Object 54"/>
                      <p:cNvPicPr>
                        <a:picLocks noChangeAspect="1" noChangeArrowheads="1"/>
                      </p:cNvPicPr>
                      <p:nvPr/>
                    </p:nvPicPr>
                    <p:blipFill>
                      <a:blip r:embed="rId9"/>
                      <a:srcRect/>
                      <a:stretch>
                        <a:fillRect/>
                      </a:stretch>
                    </p:blipFill>
                    <p:spPr bwMode="auto">
                      <a:xfrm>
                        <a:off x="2643328" y="3013184"/>
                        <a:ext cx="874713"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0" name="Right Arrow 69"/>
          <p:cNvSpPr/>
          <p:nvPr/>
        </p:nvSpPr>
        <p:spPr>
          <a:xfrm>
            <a:off x="5281824" y="4851400"/>
            <a:ext cx="914162" cy="812800"/>
          </a:xfrm>
          <a:prstGeom prst="rightArrow">
            <a:avLst/>
          </a:prstGeom>
        </p:spPr>
        <p:style>
          <a:lnRef idx="1">
            <a:schemeClr val="dk1"/>
          </a:lnRef>
          <a:fillRef idx="2">
            <a:schemeClr val="dk1"/>
          </a:fillRef>
          <a:effectRef idx="1">
            <a:schemeClr val="dk1"/>
          </a:effectRef>
          <a:fontRef idx="minor">
            <a:schemeClr val="dk1"/>
          </a:fontRef>
        </p:style>
        <p:txBody>
          <a:bodyPr lIns="121899" tIns="60949" rIns="121899" bIns="60949" rtlCol="0" anchor="ctr"/>
          <a:lstStyle/>
          <a:p>
            <a:pPr algn="ctr"/>
            <a:endParaRPr lang="en-US"/>
          </a:p>
        </p:txBody>
      </p:sp>
      <p:grpSp>
        <p:nvGrpSpPr>
          <p:cNvPr id="61" name="Group 60"/>
          <p:cNvGrpSpPr/>
          <p:nvPr/>
        </p:nvGrpSpPr>
        <p:grpSpPr>
          <a:xfrm>
            <a:off x="6627685" y="3113344"/>
            <a:ext cx="4049189" cy="939082"/>
            <a:chOff x="6510949" y="3113344"/>
            <a:chExt cx="4049189" cy="939082"/>
          </a:xfrm>
        </p:grpSpPr>
        <p:sp>
          <p:nvSpPr>
            <p:cNvPr id="58" name="TextBox 57"/>
            <p:cNvSpPr txBox="1"/>
            <p:nvPr/>
          </p:nvSpPr>
          <p:spPr>
            <a:xfrm>
              <a:off x="6510949" y="3269245"/>
              <a:ext cx="987450" cy="646331"/>
            </a:xfrm>
            <a:prstGeom prst="rect">
              <a:avLst/>
            </a:prstGeom>
            <a:noFill/>
          </p:spPr>
          <p:txBody>
            <a:bodyPr wrap="none" rtlCol="0">
              <a:spAutoFit/>
            </a:bodyPr>
            <a:lstStyle/>
            <a:p>
              <a:r>
                <a:rPr lang="en-US" b="1" dirty="0"/>
                <a:t>P</a:t>
              </a:r>
              <a:r>
                <a:rPr lang="en-US" b="1" dirty="0" smtClean="0"/>
                <a:t>hysical</a:t>
              </a:r>
            </a:p>
            <a:p>
              <a:pPr algn="ctr"/>
              <a:r>
                <a:rPr lang="en-US" b="1" dirty="0" smtClean="0"/>
                <a:t>network</a:t>
              </a:r>
              <a:endParaRPr lang="en-US" b="1" dirty="0"/>
            </a:p>
          </p:txBody>
        </p:sp>
        <p:pic>
          <p:nvPicPr>
            <p:cNvPr id="101" name="Picture 100" descr="C:\Program Files\Microsoft Resource DVD Artwork\DVD_ART\Artwork_Imagery\HARDWARE_IMAGERY\Photos - OEM Hardware\Server Computer\NEC server - Express 5800 1320 Xe IA64.png"/>
            <p:cNvPicPr>
              <a:picLocks noChangeAspect="1" noChangeArrowheads="1"/>
            </p:cNvPicPr>
            <p:nvPr/>
          </p:nvPicPr>
          <p:blipFill>
            <a:blip r:embed="rId10" cstate="screen"/>
            <a:srcRect/>
            <a:stretch>
              <a:fillRect/>
            </a:stretch>
          </p:blipFill>
          <p:spPr bwMode="auto">
            <a:xfrm>
              <a:off x="7555769" y="3407620"/>
              <a:ext cx="182880" cy="599651"/>
            </a:xfrm>
            <a:prstGeom prst="rect">
              <a:avLst/>
            </a:prstGeom>
            <a:noFill/>
          </p:spPr>
        </p:pic>
        <p:pic>
          <p:nvPicPr>
            <p:cNvPr id="102" name="Picture 101" descr="C:\Program Files\Microsoft Resource DVD Artwork\DVD_ART\Artwork_Imagery\HARDWARE_IMAGERY\Photos - OEM Hardware\Server Computer\NEC server - Express 5800 1320 Xe IA64.png"/>
            <p:cNvPicPr>
              <a:picLocks noChangeAspect="1" noChangeArrowheads="1"/>
            </p:cNvPicPr>
            <p:nvPr/>
          </p:nvPicPr>
          <p:blipFill>
            <a:blip r:embed="rId10" cstate="screen"/>
            <a:srcRect/>
            <a:stretch>
              <a:fillRect/>
            </a:stretch>
          </p:blipFill>
          <p:spPr bwMode="auto">
            <a:xfrm>
              <a:off x="7663638" y="3452775"/>
              <a:ext cx="182880" cy="599651"/>
            </a:xfrm>
            <a:prstGeom prst="rect">
              <a:avLst/>
            </a:prstGeom>
            <a:noFill/>
          </p:spPr>
        </p:pic>
        <p:pic>
          <p:nvPicPr>
            <p:cNvPr id="95" name="Picture 94" descr="C:\Program Files\Microsoft Resource DVD Artwork\DVD_ART\Artwork_Imagery\HARDWARE_IMAGERY\Photos - OEM Hardware\Server Computer\NEC server - Express 5800 1320 Xe IA64.png"/>
            <p:cNvPicPr>
              <a:picLocks noChangeAspect="1" noChangeArrowheads="1"/>
            </p:cNvPicPr>
            <p:nvPr/>
          </p:nvPicPr>
          <p:blipFill>
            <a:blip r:embed="rId10" cstate="screen"/>
            <a:srcRect/>
            <a:stretch>
              <a:fillRect/>
            </a:stretch>
          </p:blipFill>
          <p:spPr bwMode="auto">
            <a:xfrm>
              <a:off x="8229310" y="3407620"/>
              <a:ext cx="182880" cy="599651"/>
            </a:xfrm>
            <a:prstGeom prst="rect">
              <a:avLst/>
            </a:prstGeom>
            <a:noFill/>
          </p:spPr>
        </p:pic>
        <p:pic>
          <p:nvPicPr>
            <p:cNvPr id="96" name="Picture 95" descr="C:\Program Files\Microsoft Resource DVD Artwork\DVD_ART\Artwork_Imagery\HARDWARE_IMAGERY\Photos - OEM Hardware\Server Computer\NEC server - Express 5800 1320 Xe IA64.png"/>
            <p:cNvPicPr>
              <a:picLocks noChangeAspect="1" noChangeArrowheads="1"/>
            </p:cNvPicPr>
            <p:nvPr/>
          </p:nvPicPr>
          <p:blipFill>
            <a:blip r:embed="rId10" cstate="screen"/>
            <a:srcRect/>
            <a:stretch>
              <a:fillRect/>
            </a:stretch>
          </p:blipFill>
          <p:spPr bwMode="auto">
            <a:xfrm>
              <a:off x="8337179" y="3452775"/>
              <a:ext cx="182880" cy="599651"/>
            </a:xfrm>
            <a:prstGeom prst="rect">
              <a:avLst/>
            </a:prstGeom>
            <a:noFill/>
          </p:spPr>
        </p:pic>
        <p:pic>
          <p:nvPicPr>
            <p:cNvPr id="92" name="Picture 91" descr="C:\Program Files\Microsoft Resource DVD Artwork\DVD_ART\Artwork_Imagery\HARDWARE_IMAGERY\Photos - OEM Hardware\Server Computer\NEC server - Express 5800 1320 Xe IA64.png"/>
            <p:cNvPicPr>
              <a:picLocks noChangeAspect="1" noChangeArrowheads="1"/>
            </p:cNvPicPr>
            <p:nvPr/>
          </p:nvPicPr>
          <p:blipFill>
            <a:blip r:embed="rId10" cstate="screen"/>
            <a:srcRect/>
            <a:stretch>
              <a:fillRect/>
            </a:stretch>
          </p:blipFill>
          <p:spPr bwMode="auto">
            <a:xfrm>
              <a:off x="8912579" y="3407620"/>
              <a:ext cx="182880" cy="599651"/>
            </a:xfrm>
            <a:prstGeom prst="rect">
              <a:avLst/>
            </a:prstGeom>
            <a:noFill/>
          </p:spPr>
        </p:pic>
        <p:pic>
          <p:nvPicPr>
            <p:cNvPr id="93" name="Picture 92" descr="C:\Program Files\Microsoft Resource DVD Artwork\DVD_ART\Artwork_Imagery\HARDWARE_IMAGERY\Photos - OEM Hardware\Server Computer\NEC server - Express 5800 1320 Xe IA64.png"/>
            <p:cNvPicPr>
              <a:picLocks noChangeAspect="1" noChangeArrowheads="1"/>
            </p:cNvPicPr>
            <p:nvPr/>
          </p:nvPicPr>
          <p:blipFill>
            <a:blip r:embed="rId10" cstate="screen"/>
            <a:srcRect/>
            <a:stretch>
              <a:fillRect/>
            </a:stretch>
          </p:blipFill>
          <p:spPr bwMode="auto">
            <a:xfrm>
              <a:off x="9020448" y="3452775"/>
              <a:ext cx="182880" cy="599651"/>
            </a:xfrm>
            <a:prstGeom prst="rect">
              <a:avLst/>
            </a:prstGeom>
            <a:noFill/>
          </p:spPr>
        </p:pic>
        <p:pic>
          <p:nvPicPr>
            <p:cNvPr id="89" name="Picture 88" descr="C:\Program Files\Microsoft Resource DVD Artwork\DVD_ART\Artwork_Imagery\HARDWARE_IMAGERY\Photos - OEM Hardware\Server Computer\NEC server - Express 5800 1320 Xe IA64.png"/>
            <p:cNvPicPr>
              <a:picLocks noChangeAspect="1" noChangeArrowheads="1"/>
            </p:cNvPicPr>
            <p:nvPr/>
          </p:nvPicPr>
          <p:blipFill>
            <a:blip r:embed="rId10" cstate="screen"/>
            <a:srcRect/>
            <a:stretch>
              <a:fillRect/>
            </a:stretch>
          </p:blipFill>
          <p:spPr bwMode="auto">
            <a:xfrm>
              <a:off x="9595848" y="3407620"/>
              <a:ext cx="182880" cy="599651"/>
            </a:xfrm>
            <a:prstGeom prst="rect">
              <a:avLst/>
            </a:prstGeom>
            <a:noFill/>
          </p:spPr>
        </p:pic>
        <p:pic>
          <p:nvPicPr>
            <p:cNvPr id="90" name="Picture 89" descr="C:\Program Files\Microsoft Resource DVD Artwork\DVD_ART\Artwork_Imagery\HARDWARE_IMAGERY\Photos - OEM Hardware\Server Computer\NEC server - Express 5800 1320 Xe IA64.png"/>
            <p:cNvPicPr>
              <a:picLocks noChangeAspect="1" noChangeArrowheads="1"/>
            </p:cNvPicPr>
            <p:nvPr/>
          </p:nvPicPr>
          <p:blipFill>
            <a:blip r:embed="rId10" cstate="screen"/>
            <a:srcRect/>
            <a:stretch>
              <a:fillRect/>
            </a:stretch>
          </p:blipFill>
          <p:spPr bwMode="auto">
            <a:xfrm>
              <a:off x="9703717" y="3452775"/>
              <a:ext cx="182880" cy="599651"/>
            </a:xfrm>
            <a:prstGeom prst="rect">
              <a:avLst/>
            </a:prstGeom>
            <a:noFill/>
          </p:spPr>
        </p:pic>
        <p:pic>
          <p:nvPicPr>
            <p:cNvPr id="86" name="Picture 85" descr="C:\Program Files\Microsoft Resource DVD Artwork\DVD_ART\Artwork_Imagery\HARDWARE_IMAGERY\Photos - OEM Hardware\Server Computer\NEC server - Express 5800 1320 Xe IA64.png"/>
            <p:cNvPicPr>
              <a:picLocks noChangeAspect="1" noChangeArrowheads="1"/>
            </p:cNvPicPr>
            <p:nvPr/>
          </p:nvPicPr>
          <p:blipFill>
            <a:blip r:embed="rId10" cstate="screen"/>
            <a:srcRect/>
            <a:stretch>
              <a:fillRect/>
            </a:stretch>
          </p:blipFill>
          <p:spPr bwMode="auto">
            <a:xfrm>
              <a:off x="10269389" y="3407620"/>
              <a:ext cx="182880" cy="599651"/>
            </a:xfrm>
            <a:prstGeom prst="rect">
              <a:avLst/>
            </a:prstGeom>
            <a:noFill/>
          </p:spPr>
        </p:pic>
        <p:pic>
          <p:nvPicPr>
            <p:cNvPr id="87" name="Picture 86" descr="C:\Program Files\Microsoft Resource DVD Artwork\DVD_ART\Artwork_Imagery\HARDWARE_IMAGERY\Photos - OEM Hardware\Server Computer\NEC server - Express 5800 1320 Xe IA64.png"/>
            <p:cNvPicPr>
              <a:picLocks noChangeAspect="1" noChangeArrowheads="1"/>
            </p:cNvPicPr>
            <p:nvPr/>
          </p:nvPicPr>
          <p:blipFill>
            <a:blip r:embed="rId10" cstate="screen"/>
            <a:srcRect/>
            <a:stretch>
              <a:fillRect/>
            </a:stretch>
          </p:blipFill>
          <p:spPr bwMode="auto">
            <a:xfrm>
              <a:off x="10377258" y="3452775"/>
              <a:ext cx="182880" cy="599651"/>
            </a:xfrm>
            <a:prstGeom prst="rect">
              <a:avLst/>
            </a:prstGeom>
            <a:noFill/>
          </p:spPr>
        </p:pic>
        <p:pic>
          <p:nvPicPr>
            <p:cNvPr id="67"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12146" y="3113344"/>
              <a:ext cx="457200" cy="8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17814" y="3113344"/>
              <a:ext cx="457200" cy="8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3" name="Straight Connector 72"/>
            <p:cNvCxnSpPr>
              <a:stCxn id="101" idx="0"/>
              <a:endCxn id="67" idx="2"/>
            </p:cNvCxnSpPr>
            <p:nvPr/>
          </p:nvCxnSpPr>
          <p:spPr>
            <a:xfrm flipV="1">
              <a:off x="7647209" y="3197254"/>
              <a:ext cx="793537" cy="210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101" idx="0"/>
              <a:endCxn id="72" idx="2"/>
            </p:cNvCxnSpPr>
            <p:nvPr/>
          </p:nvCxnSpPr>
          <p:spPr>
            <a:xfrm flipV="1">
              <a:off x="7647209" y="3197254"/>
              <a:ext cx="2199205" cy="210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95" idx="0"/>
              <a:endCxn id="67" idx="2"/>
            </p:cNvCxnSpPr>
            <p:nvPr/>
          </p:nvCxnSpPr>
          <p:spPr>
            <a:xfrm flipV="1">
              <a:off x="8320750" y="3197254"/>
              <a:ext cx="119996" cy="210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92" idx="0"/>
              <a:endCxn id="67" idx="2"/>
            </p:cNvCxnSpPr>
            <p:nvPr/>
          </p:nvCxnSpPr>
          <p:spPr>
            <a:xfrm flipH="1" flipV="1">
              <a:off x="8440746" y="3197254"/>
              <a:ext cx="563273" cy="210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92" idx="0"/>
              <a:endCxn id="72" idx="2"/>
            </p:cNvCxnSpPr>
            <p:nvPr/>
          </p:nvCxnSpPr>
          <p:spPr>
            <a:xfrm flipV="1">
              <a:off x="9004019" y="3197254"/>
              <a:ext cx="842395" cy="210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86" idx="0"/>
              <a:endCxn id="72" idx="2"/>
            </p:cNvCxnSpPr>
            <p:nvPr/>
          </p:nvCxnSpPr>
          <p:spPr>
            <a:xfrm flipH="1" flipV="1">
              <a:off x="9846414" y="3197254"/>
              <a:ext cx="514415" cy="210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86" idx="0"/>
              <a:endCxn id="67" idx="2"/>
            </p:cNvCxnSpPr>
            <p:nvPr/>
          </p:nvCxnSpPr>
          <p:spPr>
            <a:xfrm flipH="1" flipV="1">
              <a:off x="8440746" y="3197254"/>
              <a:ext cx="1920083" cy="210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90" idx="0"/>
              <a:endCxn id="72" idx="2"/>
            </p:cNvCxnSpPr>
            <p:nvPr/>
          </p:nvCxnSpPr>
          <p:spPr>
            <a:xfrm flipV="1">
              <a:off x="9795157" y="3197254"/>
              <a:ext cx="51257" cy="25552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9574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3072"/>
                                        </p:tgtEl>
                                        <p:attrNameLst>
                                          <p:attrName>style.visibility</p:attrName>
                                        </p:attrNameLst>
                                      </p:cBhvr>
                                      <p:to>
                                        <p:strVal val="visible"/>
                                      </p:to>
                                    </p:set>
                                    <p:animEffect transition="in" filter="fade">
                                      <p:cBhvr>
                                        <p:cTn id="14" dur="500"/>
                                        <p:tgtEl>
                                          <p:spTgt spid="307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nodeType="withEffect">
                                  <p:stCondLst>
                                    <p:cond delay="0"/>
                                  </p:stCondLst>
                                  <p:childTnLst>
                                    <p:set>
                                      <p:cBhvr>
                                        <p:cTn id="19" dur="1" fill="hold">
                                          <p:stCondLst>
                                            <p:cond delay="0"/>
                                          </p:stCondLst>
                                        </p:cTn>
                                        <p:tgtEl>
                                          <p:spTgt spid="3073"/>
                                        </p:tgtEl>
                                        <p:attrNameLst>
                                          <p:attrName>style.visibility</p:attrName>
                                        </p:attrNameLst>
                                      </p:cBhvr>
                                      <p:to>
                                        <p:strVal val="visible"/>
                                      </p:to>
                                    </p:set>
                                    <p:animEffect transition="in" filter="fade">
                                      <p:cBhvr>
                                        <p:cTn id="20" dur="500"/>
                                        <p:tgtEl>
                                          <p:spTgt spid="307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500"/>
                                        <p:tgtEl>
                                          <p:spTgt spid="6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500"/>
                                        <p:tgtEl>
                                          <p:spTgt spid="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fade">
                                      <p:cBhvr>
                                        <p:cTn id="38" dur="500"/>
                                        <p:tgtEl>
                                          <p:spTgt spid="4">
                                            <p:txEl>
                                              <p:pRg st="1" end="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4" grpId="0" uiExpand="1" build="p"/>
      <p:bldP spid="34" grpId="0"/>
      <p:bldP spid="48" grpId="0"/>
      <p:bldP spid="51" grpId="0" animBg="1"/>
      <p:bldP spid="52" grpId="0" animBg="1"/>
      <p:bldP spid="7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Hyper-V Network Virtualization</a:t>
            </a:r>
            <a:endParaRPr lang="en-US" dirty="0"/>
          </a:p>
        </p:txBody>
      </p:sp>
      <p:sp>
        <p:nvSpPr>
          <p:cNvPr id="3" name="Text Placeholder 2"/>
          <p:cNvSpPr>
            <a:spLocks noGrp="1"/>
          </p:cNvSpPr>
          <p:nvPr>
            <p:ph type="body" sz="quarter" idx="10"/>
          </p:nvPr>
        </p:nvSpPr>
        <p:spPr>
          <a:xfrm>
            <a:off x="519113" y="1106424"/>
            <a:ext cx="11149012" cy="5564600"/>
          </a:xfrm>
        </p:spPr>
        <p:txBody>
          <a:bodyPr/>
          <a:lstStyle/>
          <a:p>
            <a:pPr marL="0" indent="0">
              <a:buNone/>
            </a:pPr>
            <a:r>
              <a:rPr lang="en-US" dirty="0" smtClean="0"/>
              <a:t>Location independent addressing by virtualizing the IP address</a:t>
            </a:r>
          </a:p>
          <a:p>
            <a:pPr marL="0" indent="0">
              <a:buNone/>
            </a:pPr>
            <a:endParaRPr lang="en-US" dirty="0" smtClean="0"/>
          </a:p>
          <a:p>
            <a:pPr marL="0" indent="0">
              <a:buNone/>
            </a:pPr>
            <a:r>
              <a:rPr lang="en-US" dirty="0" smtClean="0"/>
              <a:t>Create virtual Layer-2/Layer-3 topologies over </a:t>
            </a:r>
            <a:r>
              <a:rPr lang="en-US" i="1" dirty="0" smtClean="0"/>
              <a:t>any  physical network</a:t>
            </a:r>
            <a:r>
              <a:rPr lang="en-US" dirty="0" smtClean="0"/>
              <a:t> that supports bi-directional IP connectivity</a:t>
            </a:r>
          </a:p>
          <a:p>
            <a:pPr marL="0" indent="0">
              <a:buNone/>
            </a:pPr>
            <a:endParaRPr lang="en-US" dirty="0" smtClean="0"/>
          </a:p>
          <a:p>
            <a:pPr marL="0" indent="0">
              <a:buNone/>
            </a:pPr>
            <a:r>
              <a:rPr lang="en-US" dirty="0" smtClean="0"/>
              <a:t>Physical network for example can be hierarchical 3-tier network, full bi-section bandwidth Clos network or a large Layer-2 </a:t>
            </a:r>
          </a:p>
          <a:p>
            <a:pPr marL="0" indent="0">
              <a:buNone/>
            </a:pPr>
            <a:endParaRPr lang="en-US" dirty="0"/>
          </a:p>
          <a:p>
            <a:pPr marL="0" indent="0">
              <a:buNone/>
            </a:pPr>
            <a:r>
              <a:rPr lang="en-US" dirty="0"/>
              <a:t>Virtual </a:t>
            </a:r>
            <a:r>
              <a:rPr lang="en-US" dirty="0" smtClean="0"/>
              <a:t>networks </a:t>
            </a:r>
            <a:r>
              <a:rPr lang="en-US" dirty="0"/>
              <a:t>can span over multiple physical subnets and across multiple sites</a:t>
            </a:r>
          </a:p>
          <a:p>
            <a:pPr marL="0" indent="0">
              <a:buNone/>
            </a:pPr>
            <a:endParaRPr lang="en-US" dirty="0"/>
          </a:p>
        </p:txBody>
      </p:sp>
    </p:spTree>
    <p:extLst>
      <p:ext uri="{BB962C8B-B14F-4D97-AF65-F5344CB8AC3E}">
        <p14:creationId xmlns:p14="http://schemas.microsoft.com/office/powerpoint/2010/main" val="8014613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4134" y="3429001"/>
            <a:ext cx="9218979" cy="2154436"/>
          </a:xfrm>
          <a:prstGeom prst="rect">
            <a:avLst/>
          </a:prstGeom>
          <a:noFill/>
        </p:spPr>
        <p:txBody>
          <a:bodyPr wrap="square" rtlCol="0">
            <a:spAutoFit/>
          </a:bodyPr>
          <a:lstStyle/>
          <a:p>
            <a:r>
              <a:rPr lang="en-US" sz="5400" dirty="0" smtClean="0"/>
              <a:t>Network Virtualization</a:t>
            </a:r>
          </a:p>
          <a:p>
            <a:pPr lvl="1"/>
            <a:r>
              <a:rPr lang="en-US" sz="4000" dirty="0" smtClean="0"/>
              <a:t>Generic Routing Encapsulation (GRE)</a:t>
            </a:r>
          </a:p>
          <a:p>
            <a:pPr lvl="1"/>
            <a:r>
              <a:rPr lang="en-US" sz="4000" dirty="0" smtClean="0"/>
              <a:t>IP Address Rewrite</a:t>
            </a:r>
            <a:endParaRPr lang="en-US" sz="4000" dirty="0"/>
          </a:p>
        </p:txBody>
      </p:sp>
    </p:spTree>
    <p:extLst>
      <p:ext uri="{BB962C8B-B14F-4D97-AF65-F5344CB8AC3E}">
        <p14:creationId xmlns:p14="http://schemas.microsoft.com/office/powerpoint/2010/main" val="2205479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Routing Encapsulation</a:t>
            </a:r>
            <a:endParaRPr lang="en-US" dirty="0"/>
          </a:p>
        </p:txBody>
      </p:sp>
      <p:sp>
        <p:nvSpPr>
          <p:cNvPr id="3" name="Content Placeholder 2"/>
          <p:cNvSpPr>
            <a:spLocks noGrp="1"/>
          </p:cNvSpPr>
          <p:nvPr>
            <p:ph idx="1"/>
          </p:nvPr>
        </p:nvSpPr>
        <p:spPr>
          <a:xfrm>
            <a:off x="519112" y="1447799"/>
            <a:ext cx="11149013" cy="984885"/>
          </a:xfrm>
        </p:spPr>
        <p:txBody>
          <a:bodyPr/>
          <a:lstStyle/>
          <a:p>
            <a:r>
              <a:rPr lang="en-US" dirty="0" smtClean="0"/>
              <a:t>1 Provider Address per HOST (shared by all VMs on the host)</a:t>
            </a:r>
          </a:p>
          <a:p>
            <a:r>
              <a:rPr lang="en-US" dirty="0" smtClean="0"/>
              <a:t>Embed Tenant Network ID in the GRE header Key field</a:t>
            </a:r>
          </a:p>
        </p:txBody>
      </p:sp>
      <p:graphicFrame>
        <p:nvGraphicFramePr>
          <p:cNvPr id="6" name="Object 5"/>
          <p:cNvGraphicFramePr>
            <a:graphicFrameLocks noChangeAspect="1"/>
          </p:cNvGraphicFramePr>
          <p:nvPr>
            <p:extLst>
              <p:ext uri="{D42A27DB-BD31-4B8C-83A1-F6EECF244321}">
                <p14:modId xmlns:p14="http://schemas.microsoft.com/office/powerpoint/2010/main" val="2632679155"/>
              </p:ext>
            </p:extLst>
          </p:nvPr>
        </p:nvGraphicFramePr>
        <p:xfrm>
          <a:off x="1184800" y="4271347"/>
          <a:ext cx="1824038" cy="917575"/>
        </p:xfrm>
        <a:graphic>
          <a:graphicData uri="http://schemas.openxmlformats.org/presentationml/2006/ole">
            <mc:AlternateContent xmlns:mc="http://schemas.openxmlformats.org/markup-compatibility/2006">
              <mc:Choice xmlns:v="urn:schemas-microsoft-com:vml" Requires="v">
                <p:oleObj spid="_x0000_s18461" name="Visio" r:id="rId4" imgW="2200363" imgH="947797" progId="Visio.Drawing.11">
                  <p:embed/>
                </p:oleObj>
              </mc:Choice>
              <mc:Fallback>
                <p:oleObj name="Visio" r:id="rId4" imgW="2200363" imgH="94779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800" y="4271347"/>
                        <a:ext cx="1824038"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Connector 6"/>
          <p:cNvCxnSpPr>
            <a:stCxn id="15" idx="0"/>
          </p:cNvCxnSpPr>
          <p:nvPr/>
        </p:nvCxnSpPr>
        <p:spPr>
          <a:xfrm flipV="1">
            <a:off x="954127" y="4820119"/>
            <a:ext cx="521068" cy="226705"/>
          </a:xfrm>
          <a:prstGeom prst="line">
            <a:avLst/>
          </a:prstGeom>
        </p:spPr>
        <p:style>
          <a:lnRef idx="1">
            <a:schemeClr val="accent6"/>
          </a:lnRef>
          <a:fillRef idx="0">
            <a:schemeClr val="accent6"/>
          </a:fillRef>
          <a:effectRef idx="0">
            <a:schemeClr val="accent6"/>
          </a:effectRef>
          <a:fontRef idx="minor">
            <a:schemeClr val="tx1"/>
          </a:fontRef>
        </p:style>
      </p:cxnSp>
      <p:cxnSp>
        <p:nvCxnSpPr>
          <p:cNvPr id="9" name="Straight Connector 8"/>
          <p:cNvCxnSpPr>
            <a:stCxn id="17" idx="0"/>
          </p:cNvCxnSpPr>
          <p:nvPr/>
        </p:nvCxnSpPr>
        <p:spPr>
          <a:xfrm flipH="1" flipV="1">
            <a:off x="2777845" y="4820119"/>
            <a:ext cx="421681" cy="226701"/>
          </a:xfrm>
          <a:prstGeom prst="line">
            <a:avLst/>
          </a:prstGeom>
          <a:ln/>
        </p:spPr>
        <p:style>
          <a:lnRef idx="1">
            <a:schemeClr val="accent6"/>
          </a:lnRef>
          <a:fillRef idx="0">
            <a:schemeClr val="accent6"/>
          </a:fillRef>
          <a:effectRef idx="0">
            <a:schemeClr val="accent6"/>
          </a:effectRef>
          <a:fontRef idx="minor">
            <a:schemeClr val="tx1"/>
          </a:fontRef>
        </p:style>
      </p:cxnSp>
      <p:graphicFrame>
        <p:nvGraphicFramePr>
          <p:cNvPr id="15" name="Object 14"/>
          <p:cNvGraphicFramePr>
            <a:graphicFrameLocks/>
          </p:cNvGraphicFramePr>
          <p:nvPr>
            <p:extLst>
              <p:ext uri="{D42A27DB-BD31-4B8C-83A1-F6EECF244321}">
                <p14:modId xmlns:p14="http://schemas.microsoft.com/office/powerpoint/2010/main" val="3035146267"/>
              </p:ext>
            </p:extLst>
          </p:nvPr>
        </p:nvGraphicFramePr>
        <p:xfrm>
          <a:off x="359767" y="5046824"/>
          <a:ext cx="1188720" cy="594360"/>
        </p:xfrm>
        <a:graphic>
          <a:graphicData uri="http://schemas.openxmlformats.org/presentationml/2006/ole">
            <mc:AlternateContent xmlns:mc="http://schemas.openxmlformats.org/markup-compatibility/2006">
              <mc:Choice xmlns:v="urn:schemas-microsoft-com:vml" Requires="v">
                <p:oleObj spid="_x0000_s18462" name="Visio" r:id="rId6" imgW="2371813" imgH="912971" progId="Visio.Drawing.11">
                  <p:embed/>
                </p:oleObj>
              </mc:Choice>
              <mc:Fallback>
                <p:oleObj name="Visio" r:id="rId6" imgW="2371813" imgH="912971"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767" y="5046824"/>
                        <a:ext cx="1188720"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p:cNvGraphicFramePr>
          <p:nvPr>
            <p:extLst>
              <p:ext uri="{D42A27DB-BD31-4B8C-83A1-F6EECF244321}">
                <p14:modId xmlns:p14="http://schemas.microsoft.com/office/powerpoint/2010/main" val="2242849334"/>
              </p:ext>
            </p:extLst>
          </p:nvPr>
        </p:nvGraphicFramePr>
        <p:xfrm>
          <a:off x="2605166" y="5046820"/>
          <a:ext cx="1188720" cy="594360"/>
        </p:xfrm>
        <a:graphic>
          <a:graphicData uri="http://schemas.openxmlformats.org/presentationml/2006/ole">
            <mc:AlternateContent xmlns:mc="http://schemas.openxmlformats.org/markup-compatibility/2006">
              <mc:Choice xmlns:v="urn:schemas-microsoft-com:vml" Requires="v">
                <p:oleObj spid="_x0000_s18463" name="Visio" r:id="rId8" imgW="2162380" imgH="845463" progId="Visio.Drawing.11">
                  <p:embed/>
                </p:oleObj>
              </mc:Choice>
              <mc:Fallback>
                <p:oleObj name="Visio" r:id="rId8" imgW="2162380" imgH="845463" progId="Visio.Drawing.11">
                  <p:embed/>
                  <p:pic>
                    <p:nvPicPr>
                      <p:cNvPr id="0" name=""/>
                      <p:cNvPicPr/>
                      <p:nvPr/>
                    </p:nvPicPr>
                    <p:blipFill>
                      <a:blip r:embed="rId9"/>
                      <a:stretch>
                        <a:fillRect/>
                      </a:stretch>
                    </p:blipFill>
                    <p:spPr>
                      <a:xfrm>
                        <a:off x="2605166" y="5046820"/>
                        <a:ext cx="1188720" cy="59436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203002817"/>
              </p:ext>
            </p:extLst>
          </p:nvPr>
        </p:nvGraphicFramePr>
        <p:xfrm>
          <a:off x="8739680" y="4271343"/>
          <a:ext cx="1824038" cy="917575"/>
        </p:xfrm>
        <a:graphic>
          <a:graphicData uri="http://schemas.openxmlformats.org/presentationml/2006/ole">
            <mc:AlternateContent xmlns:mc="http://schemas.openxmlformats.org/markup-compatibility/2006">
              <mc:Choice xmlns:v="urn:schemas-microsoft-com:vml" Requires="v">
                <p:oleObj spid="_x0000_s18464" name="Visio" r:id="rId10" imgW="2200363" imgH="947797" progId="Visio.Drawing.11">
                  <p:embed/>
                </p:oleObj>
              </mc:Choice>
              <mc:Fallback>
                <p:oleObj name="Visio" r:id="rId10" imgW="2200363" imgH="94779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9680" y="4271343"/>
                        <a:ext cx="1824038"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9" name="Straight Connector 18"/>
          <p:cNvCxnSpPr>
            <a:stCxn id="22" idx="0"/>
          </p:cNvCxnSpPr>
          <p:nvPr/>
        </p:nvCxnSpPr>
        <p:spPr>
          <a:xfrm flipV="1">
            <a:off x="8704955" y="4820119"/>
            <a:ext cx="297180" cy="226701"/>
          </a:xfrm>
          <a:prstGeom prst="line">
            <a:avLst/>
          </a:prstGeom>
        </p:spPr>
        <p:style>
          <a:lnRef idx="1">
            <a:schemeClr val="accent6"/>
          </a:lnRef>
          <a:fillRef idx="0">
            <a:schemeClr val="accent6"/>
          </a:fillRef>
          <a:effectRef idx="0">
            <a:schemeClr val="accent6"/>
          </a:effectRef>
          <a:fontRef idx="minor">
            <a:schemeClr val="tx1"/>
          </a:fontRef>
        </p:style>
      </p:cxnSp>
      <p:cxnSp>
        <p:nvCxnSpPr>
          <p:cNvPr id="21" name="Straight Connector 20"/>
          <p:cNvCxnSpPr>
            <a:stCxn id="24" idx="0"/>
          </p:cNvCxnSpPr>
          <p:nvPr/>
        </p:nvCxnSpPr>
        <p:spPr>
          <a:xfrm flipH="1" flipV="1">
            <a:off x="10344384" y="4772991"/>
            <a:ext cx="430352" cy="273829"/>
          </a:xfrm>
          <a:prstGeom prst="line">
            <a:avLst/>
          </a:prstGeom>
          <a:ln/>
        </p:spPr>
        <p:style>
          <a:lnRef idx="1">
            <a:schemeClr val="accent6"/>
          </a:lnRef>
          <a:fillRef idx="0">
            <a:schemeClr val="accent6"/>
          </a:fillRef>
          <a:effectRef idx="0">
            <a:schemeClr val="accent6"/>
          </a:effectRef>
          <a:fontRef idx="minor">
            <a:schemeClr val="tx1"/>
          </a:fontRef>
        </p:style>
      </p:cxnSp>
      <p:graphicFrame>
        <p:nvGraphicFramePr>
          <p:cNvPr id="22" name="Object 21"/>
          <p:cNvGraphicFramePr>
            <a:graphicFrameLocks/>
          </p:cNvGraphicFramePr>
          <p:nvPr>
            <p:extLst>
              <p:ext uri="{D42A27DB-BD31-4B8C-83A1-F6EECF244321}">
                <p14:modId xmlns:p14="http://schemas.microsoft.com/office/powerpoint/2010/main" val="2741683257"/>
              </p:ext>
            </p:extLst>
          </p:nvPr>
        </p:nvGraphicFramePr>
        <p:xfrm>
          <a:off x="8110595" y="5046820"/>
          <a:ext cx="1188720" cy="594360"/>
        </p:xfrm>
        <a:graphic>
          <a:graphicData uri="http://schemas.openxmlformats.org/presentationml/2006/ole">
            <mc:AlternateContent xmlns:mc="http://schemas.openxmlformats.org/markup-compatibility/2006">
              <mc:Choice xmlns:v="urn:schemas-microsoft-com:vml" Requires="v">
                <p:oleObj spid="_x0000_s18465" name="Visio" r:id="rId11" imgW="2371813" imgH="912971" progId="Visio.Drawing.11">
                  <p:embed/>
                </p:oleObj>
              </mc:Choice>
              <mc:Fallback>
                <p:oleObj name="Visio" r:id="rId11" imgW="2371813" imgH="912971"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0595" y="5046820"/>
                        <a:ext cx="1188720"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p:cNvGraphicFramePr>
          <p:nvPr>
            <p:extLst>
              <p:ext uri="{D42A27DB-BD31-4B8C-83A1-F6EECF244321}">
                <p14:modId xmlns:p14="http://schemas.microsoft.com/office/powerpoint/2010/main" val="914613765"/>
              </p:ext>
            </p:extLst>
          </p:nvPr>
        </p:nvGraphicFramePr>
        <p:xfrm>
          <a:off x="10180376" y="5046820"/>
          <a:ext cx="1188720" cy="594360"/>
        </p:xfrm>
        <a:graphic>
          <a:graphicData uri="http://schemas.openxmlformats.org/presentationml/2006/ole">
            <mc:AlternateContent xmlns:mc="http://schemas.openxmlformats.org/markup-compatibility/2006">
              <mc:Choice xmlns:v="urn:schemas-microsoft-com:vml" Requires="v">
                <p:oleObj spid="_x0000_s18466" name="Visio" r:id="rId12" imgW="2162380" imgH="845463" progId="Visio.Drawing.11">
                  <p:embed/>
                </p:oleObj>
              </mc:Choice>
              <mc:Fallback>
                <p:oleObj name="Visio" r:id="rId12" imgW="2162380" imgH="845463" progId="Visio.Drawing.11">
                  <p:embed/>
                  <p:pic>
                    <p:nvPicPr>
                      <p:cNvPr id="0" name=""/>
                      <p:cNvPicPr/>
                      <p:nvPr/>
                    </p:nvPicPr>
                    <p:blipFill>
                      <a:blip r:embed="rId9"/>
                      <a:stretch>
                        <a:fillRect/>
                      </a:stretch>
                    </p:blipFill>
                    <p:spPr>
                      <a:xfrm>
                        <a:off x="10180376" y="5046820"/>
                        <a:ext cx="1188720" cy="594360"/>
                      </a:xfrm>
                      <a:prstGeom prst="rect">
                        <a:avLst/>
                      </a:prstGeom>
                    </p:spPr>
                  </p:pic>
                </p:oleObj>
              </mc:Fallback>
            </mc:AlternateContent>
          </a:graphicData>
        </a:graphic>
      </p:graphicFrame>
      <p:sp>
        <p:nvSpPr>
          <p:cNvPr id="27" name="TextBox 26"/>
          <p:cNvSpPr txBox="1"/>
          <p:nvPr/>
        </p:nvSpPr>
        <p:spPr>
          <a:xfrm>
            <a:off x="316223" y="5562592"/>
            <a:ext cx="971420" cy="307777"/>
          </a:xfrm>
          <a:prstGeom prst="rect">
            <a:avLst/>
          </a:prstGeom>
          <a:noFill/>
        </p:spPr>
        <p:txBody>
          <a:bodyPr wrap="none" lIns="0" tIns="0" rIns="0" bIns="0" rtlCol="0">
            <a:spAutoFit/>
          </a:bodyPr>
          <a:lstStyle/>
          <a:p>
            <a:r>
              <a:rPr lang="en-US" sz="2000" b="1" dirty="0" smtClean="0">
                <a:solidFill>
                  <a:schemeClr val="accent3">
                    <a:lumMod val="40000"/>
                    <a:lumOff val="60000"/>
                  </a:schemeClr>
                </a:solidFill>
              </a:rPr>
              <a:t>10.1.1.11</a:t>
            </a:r>
          </a:p>
        </p:txBody>
      </p:sp>
      <p:sp>
        <p:nvSpPr>
          <p:cNvPr id="28" name="TextBox 27"/>
          <p:cNvSpPr txBox="1"/>
          <p:nvPr/>
        </p:nvSpPr>
        <p:spPr>
          <a:xfrm>
            <a:off x="2634937" y="5562592"/>
            <a:ext cx="971420" cy="307777"/>
          </a:xfrm>
          <a:prstGeom prst="rect">
            <a:avLst/>
          </a:prstGeom>
          <a:noFill/>
        </p:spPr>
        <p:txBody>
          <a:bodyPr wrap="none" lIns="0" tIns="0" rIns="0" bIns="0" rtlCol="0">
            <a:spAutoFit/>
          </a:bodyPr>
          <a:lstStyle/>
          <a:p>
            <a:r>
              <a:rPr lang="en-US" sz="2000" b="1" dirty="0" smtClean="0">
                <a:solidFill>
                  <a:schemeClr val="accent5"/>
                </a:solidFill>
              </a:rPr>
              <a:t>10.1.1.11</a:t>
            </a:r>
          </a:p>
        </p:txBody>
      </p:sp>
      <p:sp>
        <p:nvSpPr>
          <p:cNvPr id="29" name="TextBox 28"/>
          <p:cNvSpPr txBox="1"/>
          <p:nvPr/>
        </p:nvSpPr>
        <p:spPr>
          <a:xfrm>
            <a:off x="8077937" y="5562592"/>
            <a:ext cx="971420" cy="307777"/>
          </a:xfrm>
          <a:prstGeom prst="rect">
            <a:avLst/>
          </a:prstGeom>
          <a:noFill/>
        </p:spPr>
        <p:txBody>
          <a:bodyPr wrap="none" lIns="0" tIns="0" rIns="0" bIns="0" rtlCol="0">
            <a:spAutoFit/>
          </a:bodyPr>
          <a:lstStyle/>
          <a:p>
            <a:r>
              <a:rPr lang="en-US" sz="2000" b="1" dirty="0" smtClean="0">
                <a:solidFill>
                  <a:schemeClr val="accent3">
                    <a:lumMod val="40000"/>
                    <a:lumOff val="60000"/>
                  </a:schemeClr>
                </a:solidFill>
              </a:rPr>
              <a:t>10.1.1.12</a:t>
            </a:r>
          </a:p>
        </p:txBody>
      </p:sp>
      <p:sp>
        <p:nvSpPr>
          <p:cNvPr id="30" name="TextBox 29"/>
          <p:cNvSpPr txBox="1"/>
          <p:nvPr/>
        </p:nvSpPr>
        <p:spPr>
          <a:xfrm>
            <a:off x="10222475" y="5562592"/>
            <a:ext cx="971420" cy="307777"/>
          </a:xfrm>
          <a:prstGeom prst="rect">
            <a:avLst/>
          </a:prstGeom>
          <a:noFill/>
        </p:spPr>
        <p:txBody>
          <a:bodyPr wrap="none" lIns="0" tIns="0" rIns="0" bIns="0" rtlCol="0">
            <a:spAutoFit/>
          </a:bodyPr>
          <a:lstStyle/>
          <a:p>
            <a:r>
              <a:rPr lang="en-US" sz="2000" b="1" dirty="0" smtClean="0">
                <a:solidFill>
                  <a:schemeClr val="accent5"/>
                </a:solidFill>
              </a:rPr>
              <a:t>10.1.1.12</a:t>
            </a:r>
          </a:p>
        </p:txBody>
      </p:sp>
      <p:sp>
        <p:nvSpPr>
          <p:cNvPr id="36" name="TextBox 35"/>
          <p:cNvSpPr txBox="1"/>
          <p:nvPr/>
        </p:nvSpPr>
        <p:spPr>
          <a:xfrm>
            <a:off x="1323521" y="3976012"/>
            <a:ext cx="1370568" cy="307777"/>
          </a:xfrm>
          <a:prstGeom prst="rect">
            <a:avLst/>
          </a:prstGeom>
          <a:noFill/>
        </p:spPr>
        <p:txBody>
          <a:bodyPr wrap="none" lIns="0" tIns="0" rIns="0" bIns="0" rtlCol="0">
            <a:spAutoFit/>
          </a:bodyPr>
          <a:lstStyle/>
          <a:p>
            <a:r>
              <a:rPr lang="en-US" sz="2000" b="1" dirty="0" smtClean="0">
                <a:solidFill>
                  <a:schemeClr val="tx1">
                    <a:lumMod val="95000"/>
                  </a:schemeClr>
                </a:solidFill>
              </a:rPr>
              <a:t>192.168.2.22</a:t>
            </a:r>
          </a:p>
        </p:txBody>
      </p:sp>
      <p:sp>
        <p:nvSpPr>
          <p:cNvPr id="38" name="TextBox 37"/>
          <p:cNvSpPr txBox="1"/>
          <p:nvPr/>
        </p:nvSpPr>
        <p:spPr>
          <a:xfrm>
            <a:off x="8874697" y="3982262"/>
            <a:ext cx="1370568" cy="307777"/>
          </a:xfrm>
          <a:prstGeom prst="rect">
            <a:avLst/>
          </a:prstGeom>
          <a:noFill/>
        </p:spPr>
        <p:txBody>
          <a:bodyPr wrap="none" lIns="0" tIns="0" rIns="0" bIns="0" rtlCol="0">
            <a:spAutoFit/>
          </a:bodyPr>
          <a:lstStyle/>
          <a:p>
            <a:r>
              <a:rPr lang="en-US" sz="2000" b="1" dirty="0" smtClean="0">
                <a:solidFill>
                  <a:schemeClr val="tx1">
                    <a:lumMod val="95000"/>
                  </a:schemeClr>
                </a:solidFill>
              </a:rPr>
              <a:t>192.168.5.55</a:t>
            </a:r>
          </a:p>
        </p:txBody>
      </p:sp>
      <p:sp>
        <p:nvSpPr>
          <p:cNvPr id="47" name="Rectangle 46"/>
          <p:cNvSpPr/>
          <p:nvPr/>
        </p:nvSpPr>
        <p:spPr bwMode="auto">
          <a:xfrm>
            <a:off x="2008805" y="2819594"/>
            <a:ext cx="3070752" cy="402336"/>
          </a:xfrm>
          <a:prstGeom prst="rect">
            <a:avLst/>
          </a:prstGeom>
          <a:solidFill>
            <a:schemeClr val="tx1">
              <a:lumMod val="95000"/>
            </a:schemeClr>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099" fontAlgn="base">
              <a:spcBef>
                <a:spcPct val="0"/>
              </a:spcBef>
              <a:spcAft>
                <a:spcPct val="0"/>
              </a:spcAft>
            </a:pPr>
            <a:r>
              <a:rPr lang="en-US" sz="2000" b="1" dirty="0" smtClean="0">
                <a:solidFill>
                  <a:srgbClr val="C00000"/>
                </a:solidFill>
              </a:rPr>
              <a:t>192.168.2.22</a:t>
            </a:r>
            <a:r>
              <a:rPr lang="en-US" sz="2000" b="1" dirty="0" smtClean="0">
                <a:solidFill>
                  <a:srgbClr val="C00000"/>
                </a:solidFill>
                <a:sym typeface="Wingdings" pitchFamily="2" charset="2"/>
              </a:rPr>
              <a:t>192.168.5.55</a:t>
            </a:r>
            <a:endParaRPr lang="en-US" sz="2000" b="1" dirty="0" smtClean="0">
              <a:solidFill>
                <a:srgbClr val="C00000"/>
              </a:solidFill>
            </a:endParaRPr>
          </a:p>
        </p:txBody>
      </p:sp>
      <p:sp>
        <p:nvSpPr>
          <p:cNvPr id="50" name="Rectangle 49"/>
          <p:cNvSpPr/>
          <p:nvPr/>
        </p:nvSpPr>
        <p:spPr bwMode="auto">
          <a:xfrm>
            <a:off x="65373" y="5998024"/>
            <a:ext cx="2103120" cy="365760"/>
          </a:xfrm>
          <a:prstGeom prst="rect">
            <a:avLst/>
          </a:prstGeom>
          <a:solidFill>
            <a:schemeClr val="accent3">
              <a:lumMod val="40000"/>
              <a:lumOff val="60000"/>
            </a:schemeClr>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099" fontAlgn="base">
              <a:spcBef>
                <a:spcPct val="0"/>
              </a:spcBef>
              <a:spcAft>
                <a:spcPct val="0"/>
              </a:spcAft>
            </a:pPr>
            <a:r>
              <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rPr>
              <a:t>10.1.1.11</a:t>
            </a:r>
            <a:r>
              <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sym typeface="Wingdings" pitchFamily="2" charset="2"/>
              </a:rPr>
              <a:t>10.1.1.12</a:t>
            </a:r>
            <a:endPar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endParaRPr>
          </a:p>
        </p:txBody>
      </p:sp>
      <p:sp>
        <p:nvSpPr>
          <p:cNvPr id="51" name="Rectangle 50"/>
          <p:cNvSpPr/>
          <p:nvPr/>
        </p:nvSpPr>
        <p:spPr bwMode="auto">
          <a:xfrm>
            <a:off x="7465767" y="5998024"/>
            <a:ext cx="2103120" cy="365760"/>
          </a:xfrm>
          <a:prstGeom prst="rect">
            <a:avLst/>
          </a:prstGeom>
          <a:solidFill>
            <a:schemeClr val="accent3">
              <a:lumMod val="40000"/>
              <a:lumOff val="60000"/>
            </a:schemeClr>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099" fontAlgn="base">
              <a:spcBef>
                <a:spcPct val="0"/>
              </a:spcBef>
              <a:spcAft>
                <a:spcPct val="0"/>
              </a:spcAft>
            </a:pPr>
            <a:r>
              <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rPr>
              <a:t>10.1.1.11</a:t>
            </a:r>
            <a:r>
              <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sym typeface="Wingdings" pitchFamily="2" charset="2"/>
              </a:rPr>
              <a:t>10.1.1.12</a:t>
            </a:r>
            <a:endPar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endParaRPr>
          </a:p>
        </p:txBody>
      </p:sp>
      <p:sp>
        <p:nvSpPr>
          <p:cNvPr id="52" name="Rectangle 51"/>
          <p:cNvSpPr/>
          <p:nvPr/>
        </p:nvSpPr>
        <p:spPr bwMode="auto">
          <a:xfrm>
            <a:off x="2445770" y="5998024"/>
            <a:ext cx="2103120" cy="365760"/>
          </a:xfrm>
          <a:prstGeom prst="rect">
            <a:avLst/>
          </a:prstGeom>
          <a:solidFill>
            <a:schemeClr val="accent5">
              <a:lumMod val="75000"/>
            </a:schemeClr>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099" fontAlgn="base">
              <a:spcBef>
                <a:spcPct val="0"/>
              </a:spcBef>
              <a:spcAft>
                <a:spcPct val="0"/>
              </a:spcAft>
            </a:pPr>
            <a:r>
              <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rPr>
              <a:t>10.1.1.11</a:t>
            </a:r>
            <a:r>
              <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sym typeface="Wingdings" pitchFamily="2" charset="2"/>
              </a:rPr>
              <a:t>10.1.1.12</a:t>
            </a:r>
            <a:endPar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endParaRPr>
          </a:p>
        </p:txBody>
      </p:sp>
      <p:sp>
        <p:nvSpPr>
          <p:cNvPr id="57" name="Rectangle 56"/>
          <p:cNvSpPr/>
          <p:nvPr/>
        </p:nvSpPr>
        <p:spPr bwMode="auto">
          <a:xfrm>
            <a:off x="9980051" y="5998024"/>
            <a:ext cx="2103120" cy="365760"/>
          </a:xfrm>
          <a:prstGeom prst="rect">
            <a:avLst/>
          </a:prstGeom>
          <a:solidFill>
            <a:schemeClr val="accent5">
              <a:lumMod val="75000"/>
            </a:schemeClr>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099" fontAlgn="base">
              <a:spcBef>
                <a:spcPct val="0"/>
              </a:spcBef>
              <a:spcAft>
                <a:spcPct val="0"/>
              </a:spcAft>
            </a:pPr>
            <a:r>
              <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rPr>
              <a:t>10.1.1.11</a:t>
            </a:r>
            <a:r>
              <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sym typeface="Wingdings" pitchFamily="2" charset="2"/>
              </a:rPr>
              <a:t>10.1.1.12</a:t>
            </a:r>
            <a:endPar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endParaRPr>
          </a:p>
        </p:txBody>
      </p:sp>
      <p:sp>
        <p:nvSpPr>
          <p:cNvPr id="63" name="TextBox 62"/>
          <p:cNvSpPr txBox="1"/>
          <p:nvPr/>
        </p:nvSpPr>
        <p:spPr>
          <a:xfrm>
            <a:off x="5852247" y="4949512"/>
            <a:ext cx="445635" cy="369332"/>
          </a:xfrm>
          <a:prstGeom prst="rect">
            <a:avLst/>
          </a:prstGeom>
          <a:noFill/>
        </p:spPr>
        <p:txBody>
          <a:bodyPr wrap="none" lIns="0" tIns="0" rIns="0" bIns="0" rtlCol="0">
            <a:spAutoFit/>
          </a:bodyPr>
          <a:lstStyle/>
          <a:p>
            <a:r>
              <a:rPr lang="en-US" sz="2400" b="1" dirty="0" smtClean="0">
                <a:gradFill>
                  <a:gsLst>
                    <a:gs pos="0">
                      <a:schemeClr val="tx1"/>
                    </a:gs>
                    <a:gs pos="86000">
                      <a:schemeClr val="tx1"/>
                    </a:gs>
                  </a:gsLst>
                  <a:lin ang="5400000" scaled="0"/>
                </a:gradFill>
              </a:rPr>
              <a:t>1:N</a:t>
            </a:r>
          </a:p>
        </p:txBody>
      </p:sp>
      <p:sp>
        <p:nvSpPr>
          <p:cNvPr id="64" name="Rectangle 63"/>
          <p:cNvSpPr/>
          <p:nvPr/>
        </p:nvSpPr>
        <p:spPr bwMode="auto">
          <a:xfrm>
            <a:off x="7200422" y="2818016"/>
            <a:ext cx="2315549" cy="402336"/>
          </a:xfrm>
          <a:prstGeom prst="rect">
            <a:avLst/>
          </a:prstGeom>
          <a:solidFill>
            <a:schemeClr val="accent5">
              <a:lumMod val="75000"/>
            </a:schemeClr>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chemeClr val="tx1"/>
                    </a:gs>
                    <a:gs pos="100000">
                      <a:schemeClr val="tx1"/>
                    </a:gs>
                  </a:gsLst>
                  <a:lin ang="5400000" scaled="0"/>
                </a:gradFill>
                <a:effectLst>
                  <a:outerShdw blurRad="38100" dist="38100" dir="2700000" algn="tl">
                    <a:srgbClr val="000000">
                      <a:alpha val="43137"/>
                    </a:srgbClr>
                  </a:outerShdw>
                </a:effectLst>
              </a:rPr>
              <a:t>10.1.1.11</a:t>
            </a:r>
            <a:r>
              <a:rPr lang="en-US" sz="2000" b="1" dirty="0" smtClean="0">
                <a:gradFill>
                  <a:gsLst>
                    <a:gs pos="0">
                      <a:schemeClr val="tx1"/>
                    </a:gs>
                    <a:gs pos="100000">
                      <a:schemeClr val="tx1"/>
                    </a:gs>
                  </a:gsLst>
                  <a:lin ang="5400000" scaled="0"/>
                </a:gradFill>
                <a:effectLst>
                  <a:outerShdw blurRad="38100" dist="38100" dir="2700000" algn="tl">
                    <a:srgbClr val="000000">
                      <a:alpha val="43137"/>
                    </a:srgbClr>
                  </a:outerShdw>
                </a:effectLst>
                <a:sym typeface="Wingdings" pitchFamily="2" charset="2"/>
              </a:rPr>
              <a:t>10.1.1.12</a:t>
            </a:r>
            <a:endParaRPr lang="en-US" sz="2000" b="1" dirty="0" smtClean="0">
              <a:gradFill>
                <a:gsLst>
                  <a:gs pos="0">
                    <a:schemeClr val="tx1"/>
                  </a:gs>
                  <a:gs pos="100000">
                    <a:schemeClr val="tx1"/>
                  </a:gs>
                </a:gsLst>
                <a:lin ang="5400000" scaled="0"/>
              </a:gradFill>
              <a:effectLst>
                <a:outerShdw blurRad="38100" dist="38100" dir="2700000" algn="tl">
                  <a:srgbClr val="000000">
                    <a:alpha val="43137"/>
                  </a:srgbClr>
                </a:outerShdw>
              </a:effectLst>
            </a:endParaRPr>
          </a:p>
        </p:txBody>
      </p:sp>
      <p:sp>
        <p:nvSpPr>
          <p:cNvPr id="66" name="Rectangle 65"/>
          <p:cNvSpPr/>
          <p:nvPr/>
        </p:nvSpPr>
        <p:spPr bwMode="auto">
          <a:xfrm>
            <a:off x="7192679" y="3403064"/>
            <a:ext cx="2315549" cy="402336"/>
          </a:xfrm>
          <a:prstGeom prst="rect">
            <a:avLst/>
          </a:prstGeom>
          <a:solidFill>
            <a:schemeClr val="accent3">
              <a:lumMod val="40000"/>
              <a:lumOff val="60000"/>
            </a:schemeClr>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chemeClr val="tx1"/>
                    </a:gs>
                    <a:gs pos="100000">
                      <a:schemeClr val="tx1"/>
                    </a:gs>
                  </a:gsLst>
                  <a:lin ang="5400000" scaled="0"/>
                </a:gradFill>
                <a:effectLst>
                  <a:outerShdw blurRad="38100" dist="38100" dir="2700000" algn="tl">
                    <a:srgbClr val="000000">
                      <a:alpha val="43137"/>
                    </a:srgbClr>
                  </a:outerShdw>
                </a:effectLst>
              </a:rPr>
              <a:t>10.1.1.11</a:t>
            </a:r>
            <a:r>
              <a:rPr lang="en-US" sz="2000" b="1" dirty="0" smtClean="0">
                <a:gradFill>
                  <a:gsLst>
                    <a:gs pos="0">
                      <a:schemeClr val="tx1"/>
                    </a:gs>
                    <a:gs pos="100000">
                      <a:schemeClr val="tx1"/>
                    </a:gs>
                  </a:gsLst>
                  <a:lin ang="5400000" scaled="0"/>
                </a:gradFill>
                <a:effectLst>
                  <a:outerShdw blurRad="38100" dist="38100" dir="2700000" algn="tl">
                    <a:srgbClr val="000000">
                      <a:alpha val="43137"/>
                    </a:srgbClr>
                  </a:outerShdw>
                </a:effectLst>
                <a:sym typeface="Wingdings" pitchFamily="2" charset="2"/>
              </a:rPr>
              <a:t>10.1.1.12</a:t>
            </a:r>
            <a:endParaRPr lang="en-US" sz="2000" b="1" dirty="0" smtClean="0">
              <a:gradFill>
                <a:gsLst>
                  <a:gs pos="0">
                    <a:schemeClr val="tx1"/>
                  </a:gs>
                  <a:gs pos="100000">
                    <a:schemeClr val="tx1"/>
                  </a:gs>
                </a:gsLst>
                <a:lin ang="5400000" scaled="0"/>
              </a:gradFill>
              <a:effectLst>
                <a:outerShdw blurRad="38100" dist="38100" dir="2700000" algn="tl">
                  <a:srgbClr val="000000">
                    <a:alpha val="43137"/>
                  </a:srgbClr>
                </a:outerShdw>
              </a:effectLst>
            </a:endParaRPr>
          </a:p>
        </p:txBody>
      </p:sp>
      <p:sp>
        <p:nvSpPr>
          <p:cNvPr id="67" name="Rectangle 66"/>
          <p:cNvSpPr/>
          <p:nvPr/>
        </p:nvSpPr>
        <p:spPr bwMode="auto">
          <a:xfrm>
            <a:off x="5105401" y="2818011"/>
            <a:ext cx="1426013" cy="402336"/>
          </a:xfrm>
          <a:prstGeom prst="rect">
            <a:avLst/>
          </a:prstGeom>
          <a:solidFill>
            <a:schemeClr val="accent5">
              <a:lumMod val="75000"/>
            </a:schemeClr>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chemeClr val="tx1"/>
                    </a:gs>
                    <a:gs pos="100000">
                      <a:schemeClr val="tx1"/>
                    </a:gs>
                  </a:gsLst>
                  <a:lin ang="5400000" scaled="0"/>
                </a:gradFill>
                <a:effectLst>
                  <a:outerShdw blurRad="38100" dist="38100" dir="2700000" algn="tl">
                    <a:srgbClr val="000000">
                      <a:alpha val="43137"/>
                    </a:srgbClr>
                  </a:outerShdw>
                </a:effectLst>
              </a:rPr>
              <a:t>GRE Key=20</a:t>
            </a:r>
          </a:p>
        </p:txBody>
      </p:sp>
      <p:sp>
        <p:nvSpPr>
          <p:cNvPr id="68" name="Rectangle 67"/>
          <p:cNvSpPr/>
          <p:nvPr/>
        </p:nvSpPr>
        <p:spPr bwMode="auto">
          <a:xfrm>
            <a:off x="5116286" y="3403064"/>
            <a:ext cx="1426013" cy="402336"/>
          </a:xfrm>
          <a:prstGeom prst="rect">
            <a:avLst/>
          </a:prstGeom>
          <a:solidFill>
            <a:schemeClr val="accent3">
              <a:lumMod val="40000"/>
              <a:lumOff val="60000"/>
            </a:schemeClr>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chemeClr val="tx1"/>
                    </a:gs>
                    <a:gs pos="100000">
                      <a:schemeClr val="tx1"/>
                    </a:gs>
                  </a:gsLst>
                  <a:lin ang="5400000" scaled="0"/>
                </a:gradFill>
                <a:effectLst>
                  <a:outerShdw blurRad="38100" dist="38100" dir="2700000" algn="tl">
                    <a:srgbClr val="000000">
                      <a:alpha val="43137"/>
                    </a:srgbClr>
                  </a:outerShdw>
                </a:effectLst>
              </a:rPr>
              <a:t>GRE Key=30</a:t>
            </a:r>
          </a:p>
        </p:txBody>
      </p:sp>
      <p:sp>
        <p:nvSpPr>
          <p:cNvPr id="69" name="Rectangle 68"/>
          <p:cNvSpPr/>
          <p:nvPr/>
        </p:nvSpPr>
        <p:spPr bwMode="auto">
          <a:xfrm>
            <a:off x="6531415" y="2818011"/>
            <a:ext cx="662504" cy="402336"/>
          </a:xfrm>
          <a:prstGeom prst="rect">
            <a:avLst/>
          </a:prstGeom>
          <a:solidFill>
            <a:schemeClr val="accent5">
              <a:lumMod val="75000"/>
            </a:schemeClr>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chemeClr val="tx1"/>
                    </a:gs>
                    <a:gs pos="100000">
                      <a:schemeClr val="tx1"/>
                    </a:gs>
                  </a:gsLst>
                  <a:lin ang="5400000" scaled="0"/>
                </a:gradFill>
                <a:effectLst>
                  <a:outerShdw blurRad="38100" dist="38100" dir="2700000" algn="tl">
                    <a:srgbClr val="000000">
                      <a:alpha val="43137"/>
                    </a:srgbClr>
                  </a:outerShdw>
                </a:effectLst>
              </a:rPr>
              <a:t>MAC</a:t>
            </a:r>
          </a:p>
        </p:txBody>
      </p:sp>
      <p:sp>
        <p:nvSpPr>
          <p:cNvPr id="70" name="Rectangle 69"/>
          <p:cNvSpPr/>
          <p:nvPr/>
        </p:nvSpPr>
        <p:spPr bwMode="auto">
          <a:xfrm>
            <a:off x="6542297" y="3403068"/>
            <a:ext cx="650382" cy="402336"/>
          </a:xfrm>
          <a:prstGeom prst="rect">
            <a:avLst/>
          </a:prstGeom>
          <a:solidFill>
            <a:schemeClr val="accent3">
              <a:lumMod val="40000"/>
              <a:lumOff val="60000"/>
            </a:schemeClr>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chemeClr val="tx1"/>
                    </a:gs>
                    <a:gs pos="100000">
                      <a:schemeClr val="tx1"/>
                    </a:gs>
                  </a:gsLst>
                  <a:lin ang="5400000" scaled="0"/>
                </a:gradFill>
                <a:effectLst>
                  <a:outerShdw blurRad="38100" dist="38100" dir="2700000" algn="tl">
                    <a:srgbClr val="000000">
                      <a:alpha val="43137"/>
                    </a:srgbClr>
                  </a:outerShdw>
                </a:effectLst>
              </a:rPr>
              <a:t>MAC</a:t>
            </a:r>
          </a:p>
        </p:txBody>
      </p:sp>
      <p:sp>
        <p:nvSpPr>
          <p:cNvPr id="26" name="Down Arrow 25"/>
          <p:cNvSpPr/>
          <p:nvPr/>
        </p:nvSpPr>
        <p:spPr bwMode="auto">
          <a:xfrm>
            <a:off x="9508228" y="3976012"/>
            <a:ext cx="436965" cy="1894357"/>
          </a:xfrm>
          <a:prstGeom prst="downArrow">
            <a:avLst/>
          </a:prstGeom>
          <a:solidFill>
            <a:schemeClr val="bg1">
              <a:lumMod val="25000"/>
              <a:lumOff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53" name="Down Arrow 52"/>
          <p:cNvSpPr/>
          <p:nvPr/>
        </p:nvSpPr>
        <p:spPr bwMode="auto">
          <a:xfrm flipV="1">
            <a:off x="2057445" y="3976011"/>
            <a:ext cx="436965" cy="1894357"/>
          </a:xfrm>
          <a:prstGeom prst="downArrow">
            <a:avLst/>
          </a:prstGeom>
          <a:solidFill>
            <a:schemeClr val="bg1">
              <a:lumMod val="25000"/>
              <a:lumOff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39" name="Rectangle 38"/>
          <p:cNvSpPr/>
          <p:nvPr/>
        </p:nvSpPr>
        <p:spPr bwMode="auto">
          <a:xfrm>
            <a:off x="2008805" y="3403068"/>
            <a:ext cx="3070752" cy="402336"/>
          </a:xfrm>
          <a:prstGeom prst="rect">
            <a:avLst/>
          </a:prstGeom>
          <a:solidFill>
            <a:schemeClr val="tx1">
              <a:lumMod val="95000"/>
            </a:schemeClr>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099" fontAlgn="base">
              <a:spcBef>
                <a:spcPct val="0"/>
              </a:spcBef>
              <a:spcAft>
                <a:spcPct val="0"/>
              </a:spcAft>
            </a:pPr>
            <a:r>
              <a:rPr lang="en-US" sz="2000" b="1" dirty="0" smtClean="0">
                <a:solidFill>
                  <a:srgbClr val="C00000"/>
                </a:solidFill>
              </a:rPr>
              <a:t>192.168.2.22</a:t>
            </a:r>
            <a:r>
              <a:rPr lang="en-US" sz="2000" b="1" dirty="0" smtClean="0">
                <a:solidFill>
                  <a:srgbClr val="C00000"/>
                </a:solidFill>
                <a:sym typeface="Wingdings" pitchFamily="2" charset="2"/>
              </a:rPr>
              <a:t>192.168.5.55</a:t>
            </a:r>
            <a:endParaRPr lang="en-US" sz="2000" b="1" dirty="0" smtClean="0">
              <a:solidFill>
                <a:srgbClr val="C00000"/>
              </a:solidFill>
            </a:endParaRPr>
          </a:p>
        </p:txBody>
      </p:sp>
    </p:spTree>
    <p:extLst>
      <p:ext uri="{BB962C8B-B14F-4D97-AF65-F5344CB8AC3E}">
        <p14:creationId xmlns:p14="http://schemas.microsoft.com/office/powerpoint/2010/main" val="1239065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par>
                          <p:cTn id="9" fill="hold">
                            <p:stCondLst>
                              <p:cond delay="0"/>
                            </p:stCondLst>
                            <p:childTnLst>
                              <p:par>
                                <p:cTn id="10" presetID="22" presetClass="entr" presetSubtype="4" fill="hold" grpId="0"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par>
                          <p:cTn id="17" fill="hold">
                            <p:stCondLst>
                              <p:cond delay="0"/>
                            </p:stCondLst>
                            <p:childTnLst>
                              <p:par>
                                <p:cTn id="18" presetID="2" presetClass="entr" presetSubtype="4" fill="hold" grpId="0" nodeType="afterEffect">
                                  <p:stCondLst>
                                    <p:cond delay="0"/>
                                  </p:stCondLst>
                                  <p:childTnLst>
                                    <p:set>
                                      <p:cBhvr>
                                        <p:cTn id="19" dur="1" fill="hold">
                                          <p:stCondLst>
                                            <p:cond delay="0"/>
                                          </p:stCondLst>
                                        </p:cTn>
                                        <p:tgtEl>
                                          <p:spTgt spid="64"/>
                                        </p:tgtEl>
                                        <p:attrNameLst>
                                          <p:attrName>style.visibility</p:attrName>
                                        </p:attrNameLst>
                                      </p:cBhvr>
                                      <p:to>
                                        <p:strVal val="visible"/>
                                      </p:to>
                                    </p:set>
                                    <p:anim calcmode="lin" valueType="num">
                                      <p:cBhvr additive="base">
                                        <p:cTn id="20" dur="500" fill="hold"/>
                                        <p:tgtEl>
                                          <p:spTgt spid="64"/>
                                        </p:tgtEl>
                                        <p:attrNameLst>
                                          <p:attrName>ppt_x</p:attrName>
                                        </p:attrNameLst>
                                      </p:cBhvr>
                                      <p:tavLst>
                                        <p:tav tm="0">
                                          <p:val>
                                            <p:strVal val="#ppt_x"/>
                                          </p:val>
                                        </p:tav>
                                        <p:tav tm="100000">
                                          <p:val>
                                            <p:strVal val="#ppt_x"/>
                                          </p:val>
                                        </p:tav>
                                      </p:tavLst>
                                    </p:anim>
                                    <p:anim calcmode="lin" valueType="num">
                                      <p:cBhvr additive="base">
                                        <p:cTn id="21" dur="500" fill="hold"/>
                                        <p:tgtEl>
                                          <p:spTgt spid="64"/>
                                        </p:tgtEl>
                                        <p:attrNameLst>
                                          <p:attrName>ppt_y</p:attrName>
                                        </p:attrNameLst>
                                      </p:cBhvr>
                                      <p:tavLst>
                                        <p:tav tm="0">
                                          <p:val>
                                            <p:strVal val="1+#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par>
                                <p:cTn id="24" presetID="2" presetClass="entr" presetSubtype="4" fill="hold" grpId="0" nodeType="with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additive="base">
                                        <p:cTn id="26" dur="500" fill="hold"/>
                                        <p:tgtEl>
                                          <p:spTgt spid="69"/>
                                        </p:tgtEl>
                                        <p:attrNameLst>
                                          <p:attrName>ppt_x</p:attrName>
                                        </p:attrNameLst>
                                      </p:cBhvr>
                                      <p:tavLst>
                                        <p:tav tm="0">
                                          <p:val>
                                            <p:strVal val="#ppt_x"/>
                                          </p:val>
                                        </p:tav>
                                        <p:tav tm="100000">
                                          <p:val>
                                            <p:strVal val="#ppt_x"/>
                                          </p:val>
                                        </p:tav>
                                      </p:tavLst>
                                    </p:anim>
                                    <p:anim calcmode="lin" valueType="num">
                                      <p:cBhvr additive="base">
                                        <p:cTn id="27" dur="500" fill="hold"/>
                                        <p:tgtEl>
                                          <p:spTgt spid="69"/>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500" fill="hold"/>
                                        <p:tgtEl>
                                          <p:spTgt spid="66"/>
                                        </p:tgtEl>
                                        <p:attrNameLst>
                                          <p:attrName>ppt_x</p:attrName>
                                        </p:attrNameLst>
                                      </p:cBhvr>
                                      <p:tavLst>
                                        <p:tav tm="0">
                                          <p:val>
                                            <p:strVal val="#ppt_x"/>
                                          </p:val>
                                        </p:tav>
                                        <p:tav tm="100000">
                                          <p:val>
                                            <p:strVal val="#ppt_x"/>
                                          </p:val>
                                        </p:tav>
                                      </p:tavLst>
                                    </p:anim>
                                    <p:anim calcmode="lin" valueType="num">
                                      <p:cBhvr additive="base">
                                        <p:cTn id="32" dur="500" fill="hold"/>
                                        <p:tgtEl>
                                          <p:spTgt spid="66"/>
                                        </p:tgtEl>
                                        <p:attrNameLst>
                                          <p:attrName>ppt_y</p:attrName>
                                        </p:attrNameLst>
                                      </p:cBhvr>
                                      <p:tavLst>
                                        <p:tav tm="0">
                                          <p:val>
                                            <p:strVal val="1+#ppt_h/2"/>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2" presetClass="entr" presetSubtype="4"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additive="base">
                                        <p:cTn id="41" dur="500" fill="hold"/>
                                        <p:tgtEl>
                                          <p:spTgt spid="68"/>
                                        </p:tgtEl>
                                        <p:attrNameLst>
                                          <p:attrName>ppt_x</p:attrName>
                                        </p:attrNameLst>
                                      </p:cBhvr>
                                      <p:tavLst>
                                        <p:tav tm="0">
                                          <p:val>
                                            <p:strVal val="#ppt_x"/>
                                          </p:val>
                                        </p:tav>
                                        <p:tav tm="100000">
                                          <p:val>
                                            <p:strVal val="#ppt_x"/>
                                          </p:val>
                                        </p:tav>
                                      </p:tavLst>
                                    </p:anim>
                                    <p:anim calcmode="lin" valueType="num">
                                      <p:cBhvr additive="base">
                                        <p:cTn id="4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par>
                          <p:cTn id="48" fill="hold">
                            <p:stCondLst>
                              <p:cond delay="500"/>
                            </p:stCondLst>
                            <p:childTnLst>
                              <p:par>
                                <p:cTn id="49" presetID="2" presetClass="entr" presetSubtype="4"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cBhvr additive="base">
                                        <p:cTn id="51" dur="500" fill="hold"/>
                                        <p:tgtEl>
                                          <p:spTgt spid="51"/>
                                        </p:tgtEl>
                                        <p:attrNameLst>
                                          <p:attrName>ppt_x</p:attrName>
                                        </p:attrNameLst>
                                      </p:cBhvr>
                                      <p:tavLst>
                                        <p:tav tm="0">
                                          <p:val>
                                            <p:strVal val="#ppt_x"/>
                                          </p:val>
                                        </p:tav>
                                        <p:tav tm="100000">
                                          <p:val>
                                            <p:strVal val="#ppt_x"/>
                                          </p:val>
                                        </p:tav>
                                      </p:tavLst>
                                    </p:anim>
                                    <p:anim calcmode="lin" valueType="num">
                                      <p:cBhvr additive="base">
                                        <p:cTn id="52" dur="500" fill="hold"/>
                                        <p:tgtEl>
                                          <p:spTgt spid="5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anim calcmode="lin" valueType="num">
                                      <p:cBhvr additive="base">
                                        <p:cTn id="55" dur="500" fill="hold"/>
                                        <p:tgtEl>
                                          <p:spTgt spid="57"/>
                                        </p:tgtEl>
                                        <p:attrNameLst>
                                          <p:attrName>ppt_x</p:attrName>
                                        </p:attrNameLst>
                                      </p:cBhvr>
                                      <p:tavLst>
                                        <p:tav tm="0">
                                          <p:val>
                                            <p:strVal val="#ppt_x"/>
                                          </p:val>
                                        </p:tav>
                                        <p:tav tm="100000">
                                          <p:val>
                                            <p:strVal val="#ppt_x"/>
                                          </p:val>
                                        </p:tav>
                                      </p:tavLst>
                                    </p:anim>
                                    <p:anim calcmode="lin" valueType="num">
                                      <p:cBhvr additive="base">
                                        <p:cTn id="5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animBg="1"/>
      <p:bldP spid="52" grpId="0" animBg="1"/>
      <p:bldP spid="57" grpId="0" animBg="1"/>
      <p:bldP spid="64" grpId="0" animBg="1"/>
      <p:bldP spid="66" grpId="0" animBg="1"/>
      <p:bldP spid="67" grpId="0" animBg="1"/>
      <p:bldP spid="68" grpId="0" animBg="1"/>
      <p:bldP spid="69" grpId="0" animBg="1"/>
      <p:bldP spid="70" grpId="0" animBg="1"/>
      <p:bldP spid="26" grpId="0" animBg="1"/>
      <p:bldP spid="53"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GRE on Performance</a:t>
            </a:r>
            <a:endParaRPr lang="en-US" dirty="0"/>
          </a:p>
        </p:txBody>
      </p:sp>
      <p:sp>
        <p:nvSpPr>
          <p:cNvPr id="3" name="Text Placeholder 2"/>
          <p:cNvSpPr>
            <a:spLocks noGrp="1"/>
          </p:cNvSpPr>
          <p:nvPr>
            <p:ph type="body" sz="quarter" idx="10"/>
          </p:nvPr>
        </p:nvSpPr>
        <p:spPr>
          <a:xfrm>
            <a:off x="519113" y="1179576"/>
            <a:ext cx="11149012" cy="4905958"/>
          </a:xfrm>
        </p:spPr>
        <p:txBody>
          <a:bodyPr/>
          <a:lstStyle/>
          <a:p>
            <a:pPr marL="0" indent="0">
              <a:buNone/>
            </a:pPr>
            <a:r>
              <a:rPr lang="en-US" dirty="0" smtClean="0"/>
              <a:t>Host Performance</a:t>
            </a:r>
          </a:p>
          <a:p>
            <a:pPr lvl="1"/>
            <a:r>
              <a:rPr lang="en-US" i="1" dirty="0" smtClean="0"/>
              <a:t>Any</a:t>
            </a:r>
            <a:r>
              <a:rPr lang="en-US" dirty="0" smtClean="0"/>
              <a:t> encapsulation will break stateless offloads in the host server (LSO, Checksum, RSC, RSS, VMQ)</a:t>
            </a:r>
          </a:p>
          <a:p>
            <a:pPr lvl="1"/>
            <a:r>
              <a:rPr lang="en-US" dirty="0" smtClean="0"/>
              <a:t>Engaging with IHVs to make stateless offloads GRE aware</a:t>
            </a:r>
          </a:p>
          <a:p>
            <a:pPr marL="0" indent="0">
              <a:buNone/>
            </a:pPr>
            <a:r>
              <a:rPr lang="en-US" dirty="0" smtClean="0"/>
              <a:t>Network Performance</a:t>
            </a:r>
          </a:p>
          <a:p>
            <a:pPr lvl="1"/>
            <a:r>
              <a:rPr lang="en-US" dirty="0" smtClean="0"/>
              <a:t>Multiple PAs can be associated with a physical server (M:N mapping of CA:PA) providing additional entropy</a:t>
            </a:r>
          </a:p>
          <a:p>
            <a:pPr lvl="1"/>
            <a:r>
              <a:rPr lang="en-US" dirty="0" smtClean="0"/>
              <a:t>Lowers burden of virtualization on the network infrastructure</a:t>
            </a:r>
          </a:p>
          <a:p>
            <a:pPr lvl="1"/>
            <a:r>
              <a:rPr lang="en-US" dirty="0" smtClean="0"/>
              <a:t>Deeper multi-tenancy integration requires changes to network devices/appliances, irrespective of the tunneling mechanism			</a:t>
            </a:r>
          </a:p>
        </p:txBody>
      </p:sp>
    </p:spTree>
    <p:extLst>
      <p:ext uri="{BB962C8B-B14F-4D97-AF65-F5344CB8AC3E}">
        <p14:creationId xmlns:p14="http://schemas.microsoft.com/office/powerpoint/2010/main" val="282827165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Server 8 is Cloud Optimized</a:t>
            </a:r>
            <a:endParaRPr lang="en-US" dirty="0"/>
          </a:p>
        </p:txBody>
      </p:sp>
      <p:sp>
        <p:nvSpPr>
          <p:cNvPr id="5" name="Rectangle 4"/>
          <p:cNvSpPr/>
          <p:nvPr/>
        </p:nvSpPr>
        <p:spPr>
          <a:xfrm>
            <a:off x="812588" y="1600202"/>
            <a:ext cx="4727390" cy="4525433"/>
          </a:xfrm>
          <a:prstGeom prst="rect">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Freeform 5"/>
          <p:cNvSpPr/>
          <p:nvPr/>
        </p:nvSpPr>
        <p:spPr>
          <a:xfrm>
            <a:off x="2844059" y="2055174"/>
            <a:ext cx="8836898" cy="1071255"/>
          </a:xfrm>
          <a:custGeom>
            <a:avLst/>
            <a:gdLst>
              <a:gd name="connsiteX0" fmla="*/ 0 w 7084472"/>
              <a:gd name="connsiteY0" fmla="*/ 178546 h 1071254"/>
              <a:gd name="connsiteX1" fmla="*/ 178546 w 7084472"/>
              <a:gd name="connsiteY1" fmla="*/ 0 h 1071254"/>
              <a:gd name="connsiteX2" fmla="*/ 6905926 w 7084472"/>
              <a:gd name="connsiteY2" fmla="*/ 0 h 1071254"/>
              <a:gd name="connsiteX3" fmla="*/ 7084472 w 7084472"/>
              <a:gd name="connsiteY3" fmla="*/ 178546 h 1071254"/>
              <a:gd name="connsiteX4" fmla="*/ 7084472 w 7084472"/>
              <a:gd name="connsiteY4" fmla="*/ 892708 h 1071254"/>
              <a:gd name="connsiteX5" fmla="*/ 6905926 w 7084472"/>
              <a:gd name="connsiteY5" fmla="*/ 1071254 h 1071254"/>
              <a:gd name="connsiteX6" fmla="*/ 178546 w 7084472"/>
              <a:gd name="connsiteY6" fmla="*/ 1071254 h 1071254"/>
              <a:gd name="connsiteX7" fmla="*/ 0 w 7084472"/>
              <a:gd name="connsiteY7" fmla="*/ 892708 h 1071254"/>
              <a:gd name="connsiteX8" fmla="*/ 0 w 7084472"/>
              <a:gd name="connsiteY8" fmla="*/ 178546 h 10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4472" h="1071254">
                <a:moveTo>
                  <a:pt x="0" y="178546"/>
                </a:moveTo>
                <a:cubicBezTo>
                  <a:pt x="0" y="79938"/>
                  <a:pt x="79938" y="0"/>
                  <a:pt x="178546" y="0"/>
                </a:cubicBezTo>
                <a:lnTo>
                  <a:pt x="6905926" y="0"/>
                </a:lnTo>
                <a:cubicBezTo>
                  <a:pt x="7004534" y="0"/>
                  <a:pt x="7084472" y="79938"/>
                  <a:pt x="7084472" y="178546"/>
                </a:cubicBezTo>
                <a:lnTo>
                  <a:pt x="7084472" y="892708"/>
                </a:lnTo>
                <a:cubicBezTo>
                  <a:pt x="7084472" y="991316"/>
                  <a:pt x="7004534" y="1071254"/>
                  <a:pt x="6905926" y="1071254"/>
                </a:cubicBezTo>
                <a:lnTo>
                  <a:pt x="178546" y="1071254"/>
                </a:lnTo>
                <a:cubicBezTo>
                  <a:pt x="79938" y="1071254"/>
                  <a:pt x="0" y="991316"/>
                  <a:pt x="0" y="892708"/>
                </a:cubicBezTo>
                <a:lnTo>
                  <a:pt x="0" y="17854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4207" tIns="174207" rIns="174207" bIns="174207" numCol="1" spcCol="1270" anchor="ctr" anchorCtr="0">
            <a:noAutofit/>
          </a:bodyPr>
          <a:lstStyle/>
          <a:p>
            <a:pPr algn="ctr" defTabSz="1422340">
              <a:lnSpc>
                <a:spcPct val="90000"/>
              </a:lnSpc>
              <a:spcBef>
                <a:spcPct val="0"/>
              </a:spcBef>
              <a:spcAft>
                <a:spcPct val="35000"/>
              </a:spcAft>
            </a:pPr>
            <a:r>
              <a:rPr lang="en-US" sz="3200" dirty="0">
                <a:latin typeface="Segoe UI" pitchFamily="34" charset="0"/>
                <a:ea typeface="Segoe UI" pitchFamily="34" charset="0"/>
                <a:cs typeface="Segoe UI" pitchFamily="34" charset="0"/>
              </a:rPr>
              <a:t>Enable Multi Tenant Clouds</a:t>
            </a:r>
          </a:p>
          <a:p>
            <a:pPr algn="ctr" defTabSz="1422340">
              <a:lnSpc>
                <a:spcPct val="90000"/>
              </a:lnSpc>
              <a:spcBef>
                <a:spcPct val="0"/>
              </a:spcBef>
              <a:spcAft>
                <a:spcPct val="35000"/>
              </a:spcAft>
            </a:pPr>
            <a:r>
              <a:rPr lang="en-US" sz="2100" dirty="0">
                <a:solidFill>
                  <a:schemeClr val="bg2">
                    <a:lumMod val="75000"/>
                  </a:schemeClr>
                </a:solidFill>
                <a:latin typeface="Segoe UI" pitchFamily="34" charset="0"/>
                <a:ea typeface="Segoe UI" pitchFamily="34" charset="0"/>
                <a:cs typeface="Segoe UI" pitchFamily="34" charset="0"/>
              </a:rPr>
              <a:t>Network Virtualization. Dynamic VM Placement. Secure Isolation. … </a:t>
            </a:r>
          </a:p>
        </p:txBody>
      </p:sp>
      <p:sp>
        <p:nvSpPr>
          <p:cNvPr id="7" name="Freeform 6"/>
          <p:cNvSpPr/>
          <p:nvPr/>
        </p:nvSpPr>
        <p:spPr>
          <a:xfrm>
            <a:off x="2844059" y="3260337"/>
            <a:ext cx="8836898" cy="1071255"/>
          </a:xfrm>
          <a:custGeom>
            <a:avLst/>
            <a:gdLst>
              <a:gd name="connsiteX0" fmla="*/ 0 w 7084472"/>
              <a:gd name="connsiteY0" fmla="*/ 178546 h 1071254"/>
              <a:gd name="connsiteX1" fmla="*/ 178546 w 7084472"/>
              <a:gd name="connsiteY1" fmla="*/ 0 h 1071254"/>
              <a:gd name="connsiteX2" fmla="*/ 6905926 w 7084472"/>
              <a:gd name="connsiteY2" fmla="*/ 0 h 1071254"/>
              <a:gd name="connsiteX3" fmla="*/ 7084472 w 7084472"/>
              <a:gd name="connsiteY3" fmla="*/ 178546 h 1071254"/>
              <a:gd name="connsiteX4" fmla="*/ 7084472 w 7084472"/>
              <a:gd name="connsiteY4" fmla="*/ 892708 h 1071254"/>
              <a:gd name="connsiteX5" fmla="*/ 6905926 w 7084472"/>
              <a:gd name="connsiteY5" fmla="*/ 1071254 h 1071254"/>
              <a:gd name="connsiteX6" fmla="*/ 178546 w 7084472"/>
              <a:gd name="connsiteY6" fmla="*/ 1071254 h 1071254"/>
              <a:gd name="connsiteX7" fmla="*/ 0 w 7084472"/>
              <a:gd name="connsiteY7" fmla="*/ 892708 h 1071254"/>
              <a:gd name="connsiteX8" fmla="*/ 0 w 7084472"/>
              <a:gd name="connsiteY8" fmla="*/ 178546 h 10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4472" h="1071254">
                <a:moveTo>
                  <a:pt x="0" y="178546"/>
                </a:moveTo>
                <a:cubicBezTo>
                  <a:pt x="0" y="79938"/>
                  <a:pt x="79938" y="0"/>
                  <a:pt x="178546" y="0"/>
                </a:cubicBezTo>
                <a:lnTo>
                  <a:pt x="6905926" y="0"/>
                </a:lnTo>
                <a:cubicBezTo>
                  <a:pt x="7004534" y="0"/>
                  <a:pt x="7084472" y="79938"/>
                  <a:pt x="7084472" y="178546"/>
                </a:cubicBezTo>
                <a:lnTo>
                  <a:pt x="7084472" y="892708"/>
                </a:lnTo>
                <a:cubicBezTo>
                  <a:pt x="7084472" y="991316"/>
                  <a:pt x="7004534" y="1071254"/>
                  <a:pt x="6905926" y="1071254"/>
                </a:cubicBezTo>
                <a:lnTo>
                  <a:pt x="178546" y="1071254"/>
                </a:lnTo>
                <a:cubicBezTo>
                  <a:pt x="79938" y="1071254"/>
                  <a:pt x="0" y="991316"/>
                  <a:pt x="0" y="892708"/>
                </a:cubicBezTo>
                <a:lnTo>
                  <a:pt x="0" y="17854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4207" tIns="174207" rIns="174207" bIns="174207" numCol="1" spcCol="1270" anchor="ctr" anchorCtr="0">
            <a:noAutofit/>
          </a:bodyPr>
          <a:lstStyle/>
          <a:p>
            <a:pPr algn="ctr" defTabSz="1422340">
              <a:lnSpc>
                <a:spcPct val="90000"/>
              </a:lnSpc>
              <a:spcBef>
                <a:spcPct val="0"/>
              </a:spcBef>
              <a:spcAft>
                <a:spcPct val="35000"/>
              </a:spcAft>
            </a:pPr>
            <a:r>
              <a:rPr lang="en-US" sz="3200" dirty="0">
                <a:latin typeface="Segoe UI" pitchFamily="34" charset="0"/>
                <a:ea typeface="Segoe UI" pitchFamily="34" charset="0"/>
                <a:cs typeface="Segoe UI" pitchFamily="34" charset="0"/>
              </a:rPr>
              <a:t>High Scale &amp; Low Cost Datacenters</a:t>
            </a:r>
          </a:p>
          <a:p>
            <a:pPr algn="ctr" defTabSz="1422340">
              <a:lnSpc>
                <a:spcPct val="90000"/>
              </a:lnSpc>
              <a:spcBef>
                <a:spcPct val="0"/>
              </a:spcBef>
              <a:spcAft>
                <a:spcPct val="35000"/>
              </a:spcAft>
            </a:pPr>
            <a:r>
              <a:rPr lang="en-US" sz="2100" dirty="0">
                <a:solidFill>
                  <a:schemeClr val="bg2">
                    <a:lumMod val="75000"/>
                  </a:schemeClr>
                </a:solidFill>
                <a:latin typeface="Segoe UI" pitchFamily="34" charset="0"/>
                <a:ea typeface="Segoe UI" pitchFamily="34" charset="0"/>
                <a:cs typeface="Segoe UI" pitchFamily="34" charset="0"/>
              </a:rPr>
              <a:t>Leverage Hardware. High Availability. SMB2. Low Cost Storage. …</a:t>
            </a:r>
          </a:p>
        </p:txBody>
      </p:sp>
      <p:sp>
        <p:nvSpPr>
          <p:cNvPr id="8" name="Freeform 7"/>
          <p:cNvSpPr/>
          <p:nvPr/>
        </p:nvSpPr>
        <p:spPr>
          <a:xfrm>
            <a:off x="2844059" y="4465498"/>
            <a:ext cx="8836898" cy="1071255"/>
          </a:xfrm>
          <a:custGeom>
            <a:avLst/>
            <a:gdLst>
              <a:gd name="connsiteX0" fmla="*/ 0 w 7084472"/>
              <a:gd name="connsiteY0" fmla="*/ 178546 h 1071254"/>
              <a:gd name="connsiteX1" fmla="*/ 178546 w 7084472"/>
              <a:gd name="connsiteY1" fmla="*/ 0 h 1071254"/>
              <a:gd name="connsiteX2" fmla="*/ 6905926 w 7084472"/>
              <a:gd name="connsiteY2" fmla="*/ 0 h 1071254"/>
              <a:gd name="connsiteX3" fmla="*/ 7084472 w 7084472"/>
              <a:gd name="connsiteY3" fmla="*/ 178546 h 1071254"/>
              <a:gd name="connsiteX4" fmla="*/ 7084472 w 7084472"/>
              <a:gd name="connsiteY4" fmla="*/ 892708 h 1071254"/>
              <a:gd name="connsiteX5" fmla="*/ 6905926 w 7084472"/>
              <a:gd name="connsiteY5" fmla="*/ 1071254 h 1071254"/>
              <a:gd name="connsiteX6" fmla="*/ 178546 w 7084472"/>
              <a:gd name="connsiteY6" fmla="*/ 1071254 h 1071254"/>
              <a:gd name="connsiteX7" fmla="*/ 0 w 7084472"/>
              <a:gd name="connsiteY7" fmla="*/ 892708 h 1071254"/>
              <a:gd name="connsiteX8" fmla="*/ 0 w 7084472"/>
              <a:gd name="connsiteY8" fmla="*/ 178546 h 10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4472" h="1071254">
                <a:moveTo>
                  <a:pt x="0" y="178546"/>
                </a:moveTo>
                <a:cubicBezTo>
                  <a:pt x="0" y="79938"/>
                  <a:pt x="79938" y="0"/>
                  <a:pt x="178546" y="0"/>
                </a:cubicBezTo>
                <a:lnTo>
                  <a:pt x="6905926" y="0"/>
                </a:lnTo>
                <a:cubicBezTo>
                  <a:pt x="7004534" y="0"/>
                  <a:pt x="7084472" y="79938"/>
                  <a:pt x="7084472" y="178546"/>
                </a:cubicBezTo>
                <a:lnTo>
                  <a:pt x="7084472" y="892708"/>
                </a:lnTo>
                <a:cubicBezTo>
                  <a:pt x="7084472" y="991316"/>
                  <a:pt x="7004534" y="1071254"/>
                  <a:pt x="6905926" y="1071254"/>
                </a:cubicBezTo>
                <a:lnTo>
                  <a:pt x="178546" y="1071254"/>
                </a:lnTo>
                <a:cubicBezTo>
                  <a:pt x="79938" y="1071254"/>
                  <a:pt x="0" y="991316"/>
                  <a:pt x="0" y="892708"/>
                </a:cubicBezTo>
                <a:lnTo>
                  <a:pt x="0" y="17854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4207" tIns="174207" rIns="174207" bIns="174207" numCol="1" spcCol="1270" anchor="ctr" anchorCtr="0">
            <a:noAutofit/>
          </a:bodyPr>
          <a:lstStyle/>
          <a:p>
            <a:pPr algn="ctr" defTabSz="1422340">
              <a:lnSpc>
                <a:spcPct val="90000"/>
              </a:lnSpc>
              <a:spcBef>
                <a:spcPct val="0"/>
              </a:spcBef>
              <a:spcAft>
                <a:spcPct val="35000"/>
              </a:spcAft>
            </a:pPr>
            <a:r>
              <a:rPr lang="en-US" sz="3200" dirty="0">
                <a:latin typeface="Segoe UI" pitchFamily="34" charset="0"/>
                <a:ea typeface="Segoe UI" pitchFamily="34" charset="0"/>
                <a:cs typeface="Segoe UI" pitchFamily="34" charset="0"/>
              </a:rPr>
              <a:t>Manageable &amp; Extensible</a:t>
            </a:r>
          </a:p>
          <a:p>
            <a:pPr algn="ctr" defTabSz="1422340">
              <a:lnSpc>
                <a:spcPct val="90000"/>
              </a:lnSpc>
              <a:spcBef>
                <a:spcPct val="0"/>
              </a:spcBef>
              <a:spcAft>
                <a:spcPct val="35000"/>
              </a:spcAft>
            </a:pPr>
            <a:r>
              <a:rPr lang="en-US" sz="2100" dirty="0">
                <a:solidFill>
                  <a:schemeClr val="bg2">
                    <a:lumMod val="75000"/>
                  </a:schemeClr>
                </a:solidFill>
                <a:latin typeface="Segoe UI" pitchFamily="34" charset="0"/>
                <a:ea typeface="Segoe UI" pitchFamily="34" charset="0"/>
                <a:cs typeface="Segoe UI" pitchFamily="34" charset="0"/>
              </a:rPr>
              <a:t>WMIv2. PowerShell. Extensible Switch. …</a:t>
            </a:r>
          </a:p>
        </p:txBody>
      </p:sp>
    </p:spTree>
    <p:extLst>
      <p:ext uri="{BB962C8B-B14F-4D97-AF65-F5344CB8AC3E}">
        <p14:creationId xmlns:p14="http://schemas.microsoft.com/office/powerpoint/2010/main" val="189057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 Rewrite</a:t>
            </a:r>
            <a:endParaRPr lang="en-US" dirty="0"/>
          </a:p>
        </p:txBody>
      </p:sp>
      <p:sp>
        <p:nvSpPr>
          <p:cNvPr id="3" name="Content Placeholder 2"/>
          <p:cNvSpPr>
            <a:spLocks noGrp="1"/>
          </p:cNvSpPr>
          <p:nvPr>
            <p:ph idx="1"/>
          </p:nvPr>
        </p:nvSpPr>
        <p:spPr>
          <a:xfrm>
            <a:off x="519112" y="1447799"/>
            <a:ext cx="11149013" cy="984885"/>
          </a:xfrm>
        </p:spPr>
        <p:txBody>
          <a:bodyPr/>
          <a:lstStyle/>
          <a:p>
            <a:r>
              <a:rPr lang="en-US" dirty="0" smtClean="0"/>
              <a:t>Each VM IP (CA) is mapped to a unique Provider Address (PA)</a:t>
            </a:r>
          </a:p>
          <a:p>
            <a:r>
              <a:rPr lang="en-US" dirty="0" smtClean="0"/>
              <a:t>Regular TCP/IP packets on the wire</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220514380"/>
              </p:ext>
            </p:extLst>
          </p:nvPr>
        </p:nvGraphicFramePr>
        <p:xfrm>
          <a:off x="1184800" y="4206031"/>
          <a:ext cx="1824038" cy="917575"/>
        </p:xfrm>
        <a:graphic>
          <a:graphicData uri="http://schemas.openxmlformats.org/presentationml/2006/ole">
            <mc:AlternateContent xmlns:mc="http://schemas.openxmlformats.org/markup-compatibility/2006">
              <mc:Choice xmlns:v="urn:schemas-microsoft-com:vml" Requires="v">
                <p:oleObj spid="_x0000_s19466" name="Visio" r:id="rId4" imgW="2200363" imgH="947797" progId="Visio.Drawing.11">
                  <p:embed/>
                </p:oleObj>
              </mc:Choice>
              <mc:Fallback>
                <p:oleObj name="Visio" r:id="rId4" imgW="2200363" imgH="94779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800" y="4206031"/>
                        <a:ext cx="1824038"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Connector 6"/>
          <p:cNvCxnSpPr>
            <a:stCxn id="15" idx="0"/>
          </p:cNvCxnSpPr>
          <p:nvPr/>
        </p:nvCxnSpPr>
        <p:spPr>
          <a:xfrm flipV="1">
            <a:off x="954127" y="4743917"/>
            <a:ext cx="521068" cy="302907"/>
          </a:xfrm>
          <a:prstGeom prst="line">
            <a:avLst/>
          </a:prstGeom>
        </p:spPr>
        <p:style>
          <a:lnRef idx="1">
            <a:schemeClr val="accent6"/>
          </a:lnRef>
          <a:fillRef idx="0">
            <a:schemeClr val="accent6"/>
          </a:fillRef>
          <a:effectRef idx="0">
            <a:schemeClr val="accent6"/>
          </a:effectRef>
          <a:fontRef idx="minor">
            <a:schemeClr val="tx1"/>
          </a:fontRef>
        </p:style>
      </p:cxnSp>
      <p:cxnSp>
        <p:nvCxnSpPr>
          <p:cNvPr id="9" name="Straight Connector 8"/>
          <p:cNvCxnSpPr>
            <a:stCxn id="17" idx="0"/>
          </p:cNvCxnSpPr>
          <p:nvPr/>
        </p:nvCxnSpPr>
        <p:spPr>
          <a:xfrm flipH="1" flipV="1">
            <a:off x="2732314" y="4696995"/>
            <a:ext cx="467212" cy="349825"/>
          </a:xfrm>
          <a:prstGeom prst="line">
            <a:avLst/>
          </a:prstGeom>
          <a:ln/>
        </p:spPr>
        <p:style>
          <a:lnRef idx="1">
            <a:schemeClr val="accent6"/>
          </a:lnRef>
          <a:fillRef idx="0">
            <a:schemeClr val="accent6"/>
          </a:fillRef>
          <a:effectRef idx="0">
            <a:schemeClr val="accent6"/>
          </a:effectRef>
          <a:fontRef idx="minor">
            <a:schemeClr val="tx1"/>
          </a:fontRef>
        </p:style>
      </p:cxnSp>
      <p:graphicFrame>
        <p:nvGraphicFramePr>
          <p:cNvPr id="15" name="Object 14"/>
          <p:cNvGraphicFramePr>
            <a:graphicFrameLocks/>
          </p:cNvGraphicFramePr>
          <p:nvPr>
            <p:extLst>
              <p:ext uri="{D42A27DB-BD31-4B8C-83A1-F6EECF244321}">
                <p14:modId xmlns:p14="http://schemas.microsoft.com/office/powerpoint/2010/main" val="2918941205"/>
              </p:ext>
            </p:extLst>
          </p:nvPr>
        </p:nvGraphicFramePr>
        <p:xfrm>
          <a:off x="359767" y="5046824"/>
          <a:ext cx="1188720" cy="594360"/>
        </p:xfrm>
        <a:graphic>
          <a:graphicData uri="http://schemas.openxmlformats.org/presentationml/2006/ole">
            <mc:AlternateContent xmlns:mc="http://schemas.openxmlformats.org/markup-compatibility/2006">
              <mc:Choice xmlns:v="urn:schemas-microsoft-com:vml" Requires="v">
                <p:oleObj spid="_x0000_s19467" name="Visio" r:id="rId6" imgW="2371813" imgH="912971" progId="Visio.Drawing.11">
                  <p:embed/>
                </p:oleObj>
              </mc:Choice>
              <mc:Fallback>
                <p:oleObj name="Visio" r:id="rId6" imgW="2371813" imgH="912971"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767" y="5046824"/>
                        <a:ext cx="1188720"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p:cNvGraphicFramePr>
          <p:nvPr>
            <p:extLst>
              <p:ext uri="{D42A27DB-BD31-4B8C-83A1-F6EECF244321}">
                <p14:modId xmlns:p14="http://schemas.microsoft.com/office/powerpoint/2010/main" val="4220143758"/>
              </p:ext>
            </p:extLst>
          </p:nvPr>
        </p:nvGraphicFramePr>
        <p:xfrm>
          <a:off x="2605166" y="5046820"/>
          <a:ext cx="1188720" cy="594360"/>
        </p:xfrm>
        <a:graphic>
          <a:graphicData uri="http://schemas.openxmlformats.org/presentationml/2006/ole">
            <mc:AlternateContent xmlns:mc="http://schemas.openxmlformats.org/markup-compatibility/2006">
              <mc:Choice xmlns:v="urn:schemas-microsoft-com:vml" Requires="v">
                <p:oleObj spid="_x0000_s19468" name="Visio" r:id="rId8" imgW="2162380" imgH="845463" progId="Visio.Drawing.11">
                  <p:embed/>
                </p:oleObj>
              </mc:Choice>
              <mc:Fallback>
                <p:oleObj name="Visio" r:id="rId8" imgW="2162380" imgH="845463" progId="Visio.Drawing.11">
                  <p:embed/>
                  <p:pic>
                    <p:nvPicPr>
                      <p:cNvPr id="0" name=""/>
                      <p:cNvPicPr/>
                      <p:nvPr/>
                    </p:nvPicPr>
                    <p:blipFill>
                      <a:blip r:embed="rId9"/>
                      <a:stretch>
                        <a:fillRect/>
                      </a:stretch>
                    </p:blipFill>
                    <p:spPr>
                      <a:xfrm>
                        <a:off x="2605166" y="5046820"/>
                        <a:ext cx="1188720" cy="59436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686135184"/>
              </p:ext>
            </p:extLst>
          </p:nvPr>
        </p:nvGraphicFramePr>
        <p:xfrm>
          <a:off x="8739680" y="4206027"/>
          <a:ext cx="1824038" cy="917575"/>
        </p:xfrm>
        <a:graphic>
          <a:graphicData uri="http://schemas.openxmlformats.org/presentationml/2006/ole">
            <mc:AlternateContent xmlns:mc="http://schemas.openxmlformats.org/markup-compatibility/2006">
              <mc:Choice xmlns:v="urn:schemas-microsoft-com:vml" Requires="v">
                <p:oleObj spid="_x0000_s19469" name="Visio" r:id="rId10" imgW="2200363" imgH="947797" progId="Visio.Drawing.11">
                  <p:embed/>
                </p:oleObj>
              </mc:Choice>
              <mc:Fallback>
                <p:oleObj name="Visio" r:id="rId10" imgW="2200363" imgH="94779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9680" y="4206027"/>
                        <a:ext cx="1824038"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9" name="Straight Connector 18"/>
          <p:cNvCxnSpPr>
            <a:stCxn id="22" idx="0"/>
          </p:cNvCxnSpPr>
          <p:nvPr/>
        </p:nvCxnSpPr>
        <p:spPr>
          <a:xfrm flipV="1">
            <a:off x="8704955" y="4743917"/>
            <a:ext cx="449931" cy="302903"/>
          </a:xfrm>
          <a:prstGeom prst="line">
            <a:avLst/>
          </a:prstGeom>
        </p:spPr>
        <p:style>
          <a:lnRef idx="1">
            <a:schemeClr val="accent6"/>
          </a:lnRef>
          <a:fillRef idx="0">
            <a:schemeClr val="accent6"/>
          </a:fillRef>
          <a:effectRef idx="0">
            <a:schemeClr val="accent6"/>
          </a:effectRef>
          <a:fontRef idx="minor">
            <a:schemeClr val="tx1"/>
          </a:fontRef>
        </p:style>
      </p:cxnSp>
      <p:cxnSp>
        <p:nvCxnSpPr>
          <p:cNvPr id="21" name="Straight Connector 20"/>
          <p:cNvCxnSpPr>
            <a:stCxn id="24" idx="0"/>
          </p:cNvCxnSpPr>
          <p:nvPr/>
        </p:nvCxnSpPr>
        <p:spPr>
          <a:xfrm flipH="1" flipV="1">
            <a:off x="10319657" y="4696995"/>
            <a:ext cx="455079" cy="349825"/>
          </a:xfrm>
          <a:prstGeom prst="line">
            <a:avLst/>
          </a:prstGeom>
          <a:ln/>
        </p:spPr>
        <p:style>
          <a:lnRef idx="1">
            <a:schemeClr val="accent6"/>
          </a:lnRef>
          <a:fillRef idx="0">
            <a:schemeClr val="accent6"/>
          </a:fillRef>
          <a:effectRef idx="0">
            <a:schemeClr val="accent6"/>
          </a:effectRef>
          <a:fontRef idx="minor">
            <a:schemeClr val="tx1"/>
          </a:fontRef>
        </p:style>
      </p:cxnSp>
      <p:graphicFrame>
        <p:nvGraphicFramePr>
          <p:cNvPr id="22" name="Object 21"/>
          <p:cNvGraphicFramePr>
            <a:graphicFrameLocks/>
          </p:cNvGraphicFramePr>
          <p:nvPr>
            <p:extLst>
              <p:ext uri="{D42A27DB-BD31-4B8C-83A1-F6EECF244321}">
                <p14:modId xmlns:p14="http://schemas.microsoft.com/office/powerpoint/2010/main" val="2892460457"/>
              </p:ext>
            </p:extLst>
          </p:nvPr>
        </p:nvGraphicFramePr>
        <p:xfrm>
          <a:off x="8110595" y="5046820"/>
          <a:ext cx="1188720" cy="594360"/>
        </p:xfrm>
        <a:graphic>
          <a:graphicData uri="http://schemas.openxmlformats.org/presentationml/2006/ole">
            <mc:AlternateContent xmlns:mc="http://schemas.openxmlformats.org/markup-compatibility/2006">
              <mc:Choice xmlns:v="urn:schemas-microsoft-com:vml" Requires="v">
                <p:oleObj spid="_x0000_s19470" name="Visio" r:id="rId11" imgW="2371813" imgH="912971" progId="Visio.Drawing.11">
                  <p:embed/>
                </p:oleObj>
              </mc:Choice>
              <mc:Fallback>
                <p:oleObj name="Visio" r:id="rId11" imgW="2371813" imgH="912971"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0595" y="5046820"/>
                        <a:ext cx="1188720"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p:cNvGraphicFramePr>
          <p:nvPr>
            <p:extLst>
              <p:ext uri="{D42A27DB-BD31-4B8C-83A1-F6EECF244321}">
                <p14:modId xmlns:p14="http://schemas.microsoft.com/office/powerpoint/2010/main" val="3142383615"/>
              </p:ext>
            </p:extLst>
          </p:nvPr>
        </p:nvGraphicFramePr>
        <p:xfrm>
          <a:off x="10180376" y="5046820"/>
          <a:ext cx="1188720" cy="594360"/>
        </p:xfrm>
        <a:graphic>
          <a:graphicData uri="http://schemas.openxmlformats.org/presentationml/2006/ole">
            <mc:AlternateContent xmlns:mc="http://schemas.openxmlformats.org/markup-compatibility/2006">
              <mc:Choice xmlns:v="urn:schemas-microsoft-com:vml" Requires="v">
                <p:oleObj spid="_x0000_s19471" name="Visio" r:id="rId12" imgW="2162380" imgH="845463" progId="Visio.Drawing.11">
                  <p:embed/>
                </p:oleObj>
              </mc:Choice>
              <mc:Fallback>
                <p:oleObj name="Visio" r:id="rId12" imgW="2162380" imgH="845463" progId="Visio.Drawing.11">
                  <p:embed/>
                  <p:pic>
                    <p:nvPicPr>
                      <p:cNvPr id="0" name=""/>
                      <p:cNvPicPr/>
                      <p:nvPr/>
                    </p:nvPicPr>
                    <p:blipFill>
                      <a:blip r:embed="rId9"/>
                      <a:stretch>
                        <a:fillRect/>
                      </a:stretch>
                    </p:blipFill>
                    <p:spPr>
                      <a:xfrm>
                        <a:off x="10180376" y="5046820"/>
                        <a:ext cx="1188720" cy="594360"/>
                      </a:xfrm>
                      <a:prstGeom prst="rect">
                        <a:avLst/>
                      </a:prstGeom>
                    </p:spPr>
                  </p:pic>
                </p:oleObj>
              </mc:Fallback>
            </mc:AlternateContent>
          </a:graphicData>
        </a:graphic>
      </p:graphicFrame>
      <p:sp>
        <p:nvSpPr>
          <p:cNvPr id="27" name="TextBox 26"/>
          <p:cNvSpPr txBox="1"/>
          <p:nvPr/>
        </p:nvSpPr>
        <p:spPr>
          <a:xfrm>
            <a:off x="316223" y="5562592"/>
            <a:ext cx="971420" cy="307777"/>
          </a:xfrm>
          <a:prstGeom prst="rect">
            <a:avLst/>
          </a:prstGeom>
          <a:noFill/>
        </p:spPr>
        <p:txBody>
          <a:bodyPr wrap="none" lIns="0" tIns="0" rIns="0" bIns="0" rtlCol="0">
            <a:spAutoFit/>
          </a:bodyPr>
          <a:lstStyle/>
          <a:p>
            <a:r>
              <a:rPr lang="en-US" sz="2000" b="1" dirty="0" smtClean="0">
                <a:solidFill>
                  <a:schemeClr val="accent3">
                    <a:lumMod val="40000"/>
                    <a:lumOff val="60000"/>
                  </a:schemeClr>
                </a:solidFill>
              </a:rPr>
              <a:t>10.1.1.11</a:t>
            </a:r>
          </a:p>
        </p:txBody>
      </p:sp>
      <p:sp>
        <p:nvSpPr>
          <p:cNvPr id="28" name="TextBox 27"/>
          <p:cNvSpPr txBox="1"/>
          <p:nvPr/>
        </p:nvSpPr>
        <p:spPr>
          <a:xfrm>
            <a:off x="2634937" y="5562592"/>
            <a:ext cx="971420" cy="307777"/>
          </a:xfrm>
          <a:prstGeom prst="rect">
            <a:avLst/>
          </a:prstGeom>
          <a:noFill/>
        </p:spPr>
        <p:txBody>
          <a:bodyPr wrap="none" lIns="0" tIns="0" rIns="0" bIns="0" rtlCol="0">
            <a:spAutoFit/>
          </a:bodyPr>
          <a:lstStyle/>
          <a:p>
            <a:r>
              <a:rPr lang="en-US" sz="2000" b="1" dirty="0" smtClean="0">
                <a:solidFill>
                  <a:schemeClr val="accent5"/>
                </a:solidFill>
              </a:rPr>
              <a:t>10.1.1.11</a:t>
            </a:r>
          </a:p>
        </p:txBody>
      </p:sp>
      <p:sp>
        <p:nvSpPr>
          <p:cNvPr id="29" name="TextBox 28"/>
          <p:cNvSpPr txBox="1"/>
          <p:nvPr/>
        </p:nvSpPr>
        <p:spPr>
          <a:xfrm>
            <a:off x="8077937" y="5562592"/>
            <a:ext cx="971420" cy="307777"/>
          </a:xfrm>
          <a:prstGeom prst="rect">
            <a:avLst/>
          </a:prstGeom>
          <a:noFill/>
        </p:spPr>
        <p:txBody>
          <a:bodyPr wrap="none" lIns="0" tIns="0" rIns="0" bIns="0" rtlCol="0">
            <a:spAutoFit/>
          </a:bodyPr>
          <a:lstStyle/>
          <a:p>
            <a:r>
              <a:rPr lang="en-US" sz="2000" b="1" dirty="0" smtClean="0">
                <a:solidFill>
                  <a:schemeClr val="accent3">
                    <a:lumMod val="40000"/>
                    <a:lumOff val="60000"/>
                  </a:schemeClr>
                </a:solidFill>
              </a:rPr>
              <a:t>10.1.1.12</a:t>
            </a:r>
          </a:p>
        </p:txBody>
      </p:sp>
      <p:sp>
        <p:nvSpPr>
          <p:cNvPr id="30" name="TextBox 29"/>
          <p:cNvSpPr txBox="1"/>
          <p:nvPr/>
        </p:nvSpPr>
        <p:spPr>
          <a:xfrm>
            <a:off x="10222475" y="5562592"/>
            <a:ext cx="971420" cy="307777"/>
          </a:xfrm>
          <a:prstGeom prst="rect">
            <a:avLst/>
          </a:prstGeom>
          <a:noFill/>
        </p:spPr>
        <p:txBody>
          <a:bodyPr wrap="none" lIns="0" tIns="0" rIns="0" bIns="0" rtlCol="0">
            <a:spAutoFit/>
          </a:bodyPr>
          <a:lstStyle/>
          <a:p>
            <a:r>
              <a:rPr lang="en-US" sz="2000" b="1" dirty="0" smtClean="0">
                <a:solidFill>
                  <a:schemeClr val="accent5"/>
                </a:solidFill>
              </a:rPr>
              <a:t>10.1.1.12</a:t>
            </a:r>
          </a:p>
        </p:txBody>
      </p:sp>
      <p:sp>
        <p:nvSpPr>
          <p:cNvPr id="36" name="TextBox 35"/>
          <p:cNvSpPr txBox="1"/>
          <p:nvPr/>
        </p:nvSpPr>
        <p:spPr>
          <a:xfrm>
            <a:off x="342393" y="3984582"/>
            <a:ext cx="1370568" cy="307777"/>
          </a:xfrm>
          <a:prstGeom prst="rect">
            <a:avLst/>
          </a:prstGeom>
          <a:noFill/>
        </p:spPr>
        <p:txBody>
          <a:bodyPr wrap="none" lIns="0" tIns="0" rIns="0" bIns="0" rtlCol="0">
            <a:spAutoFit/>
          </a:bodyPr>
          <a:lstStyle/>
          <a:p>
            <a:r>
              <a:rPr lang="en-US" sz="2000" b="1" dirty="0" smtClean="0">
                <a:solidFill>
                  <a:schemeClr val="tx1">
                    <a:lumMod val="95000"/>
                  </a:schemeClr>
                </a:solidFill>
              </a:rPr>
              <a:t>192.168.2.22</a:t>
            </a:r>
          </a:p>
        </p:txBody>
      </p:sp>
      <p:sp>
        <p:nvSpPr>
          <p:cNvPr id="37" name="TextBox 36"/>
          <p:cNvSpPr txBox="1"/>
          <p:nvPr/>
        </p:nvSpPr>
        <p:spPr>
          <a:xfrm>
            <a:off x="2403547" y="3984582"/>
            <a:ext cx="1370568" cy="307777"/>
          </a:xfrm>
          <a:prstGeom prst="rect">
            <a:avLst/>
          </a:prstGeom>
          <a:noFill/>
        </p:spPr>
        <p:txBody>
          <a:bodyPr wrap="none" lIns="0" tIns="0" rIns="0" bIns="0" rtlCol="0">
            <a:spAutoFit/>
          </a:bodyPr>
          <a:lstStyle/>
          <a:p>
            <a:r>
              <a:rPr lang="en-US" sz="2000" b="1" dirty="0" smtClean="0">
                <a:solidFill>
                  <a:schemeClr val="tx1">
                    <a:lumMod val="95000"/>
                  </a:schemeClr>
                </a:solidFill>
              </a:rPr>
              <a:t>192.168.2.23</a:t>
            </a:r>
          </a:p>
        </p:txBody>
      </p:sp>
      <p:sp>
        <p:nvSpPr>
          <p:cNvPr id="38" name="TextBox 37"/>
          <p:cNvSpPr txBox="1"/>
          <p:nvPr/>
        </p:nvSpPr>
        <p:spPr>
          <a:xfrm>
            <a:off x="7979729" y="3984578"/>
            <a:ext cx="1370568" cy="307777"/>
          </a:xfrm>
          <a:prstGeom prst="rect">
            <a:avLst/>
          </a:prstGeom>
          <a:noFill/>
        </p:spPr>
        <p:txBody>
          <a:bodyPr wrap="none" lIns="0" tIns="0" rIns="0" bIns="0" rtlCol="0">
            <a:spAutoFit/>
          </a:bodyPr>
          <a:lstStyle/>
          <a:p>
            <a:r>
              <a:rPr lang="en-US" sz="2000" b="1" dirty="0" smtClean="0">
                <a:solidFill>
                  <a:schemeClr val="tx1">
                    <a:lumMod val="95000"/>
                  </a:schemeClr>
                </a:solidFill>
              </a:rPr>
              <a:t>192.168.5.55</a:t>
            </a:r>
          </a:p>
        </p:txBody>
      </p:sp>
      <p:sp>
        <p:nvSpPr>
          <p:cNvPr id="39" name="TextBox 38"/>
          <p:cNvSpPr txBox="1"/>
          <p:nvPr/>
        </p:nvSpPr>
        <p:spPr>
          <a:xfrm>
            <a:off x="9943603" y="3984578"/>
            <a:ext cx="1370568" cy="307777"/>
          </a:xfrm>
          <a:prstGeom prst="rect">
            <a:avLst/>
          </a:prstGeom>
          <a:noFill/>
        </p:spPr>
        <p:txBody>
          <a:bodyPr wrap="none" lIns="0" tIns="0" rIns="0" bIns="0" rtlCol="0">
            <a:spAutoFit/>
          </a:bodyPr>
          <a:lstStyle/>
          <a:p>
            <a:r>
              <a:rPr lang="en-US" sz="2000" b="1" dirty="0" smtClean="0">
                <a:solidFill>
                  <a:schemeClr val="tx1">
                    <a:lumMod val="95000"/>
                  </a:schemeClr>
                </a:solidFill>
              </a:rPr>
              <a:t>192.168.5.56</a:t>
            </a:r>
          </a:p>
        </p:txBody>
      </p:sp>
      <p:sp>
        <p:nvSpPr>
          <p:cNvPr id="44" name="Rectangle 43"/>
          <p:cNvSpPr/>
          <p:nvPr/>
        </p:nvSpPr>
        <p:spPr bwMode="auto">
          <a:xfrm>
            <a:off x="94557" y="5998024"/>
            <a:ext cx="2103120" cy="365760"/>
          </a:xfrm>
          <a:prstGeom prst="rect">
            <a:avLst/>
          </a:prstGeom>
          <a:solidFill>
            <a:schemeClr val="accent3">
              <a:lumMod val="40000"/>
              <a:lumOff val="60000"/>
            </a:schemeClr>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099" fontAlgn="base">
              <a:spcBef>
                <a:spcPct val="0"/>
              </a:spcBef>
              <a:spcAft>
                <a:spcPct val="0"/>
              </a:spcAft>
            </a:pPr>
            <a:r>
              <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rPr>
              <a:t>10.1.1.11</a:t>
            </a:r>
            <a:r>
              <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sym typeface="Wingdings" pitchFamily="2" charset="2"/>
              </a:rPr>
              <a:t>10.1.1.12</a:t>
            </a:r>
            <a:endPar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endParaRPr>
          </a:p>
        </p:txBody>
      </p:sp>
      <p:sp>
        <p:nvSpPr>
          <p:cNvPr id="47" name="Rectangle 46"/>
          <p:cNvSpPr/>
          <p:nvPr/>
        </p:nvSpPr>
        <p:spPr bwMode="auto">
          <a:xfrm>
            <a:off x="4414170" y="2743203"/>
            <a:ext cx="3235426" cy="398460"/>
          </a:xfrm>
          <a:prstGeom prst="rect">
            <a:avLst/>
          </a:prstGeom>
          <a:solidFill>
            <a:schemeClr val="tx1">
              <a:lumMod val="95000"/>
            </a:schemeClr>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099" fontAlgn="base">
              <a:spcBef>
                <a:spcPct val="0"/>
              </a:spcBef>
              <a:spcAft>
                <a:spcPct val="0"/>
              </a:spcAft>
            </a:pPr>
            <a:r>
              <a:rPr lang="en-US" sz="2000" b="1" dirty="0" smtClean="0">
                <a:solidFill>
                  <a:srgbClr val="C00000"/>
                </a:solidFill>
              </a:rPr>
              <a:t>192.168.2.22</a:t>
            </a:r>
            <a:r>
              <a:rPr lang="en-US" sz="2000" b="1" dirty="0" smtClean="0">
                <a:solidFill>
                  <a:srgbClr val="C00000"/>
                </a:solidFill>
                <a:sym typeface="Wingdings" pitchFamily="2" charset="2"/>
              </a:rPr>
              <a:t>192.168.5.55</a:t>
            </a:r>
            <a:endParaRPr lang="en-US" sz="2000" b="1" dirty="0" smtClean="0">
              <a:solidFill>
                <a:srgbClr val="C00000"/>
              </a:solidFill>
            </a:endParaRPr>
          </a:p>
        </p:txBody>
      </p:sp>
      <p:sp>
        <p:nvSpPr>
          <p:cNvPr id="54" name="Rectangle 53"/>
          <p:cNvSpPr/>
          <p:nvPr/>
        </p:nvSpPr>
        <p:spPr bwMode="auto">
          <a:xfrm>
            <a:off x="7290663" y="5998024"/>
            <a:ext cx="2103120" cy="365760"/>
          </a:xfrm>
          <a:prstGeom prst="rect">
            <a:avLst/>
          </a:prstGeom>
          <a:solidFill>
            <a:schemeClr val="accent3">
              <a:lumMod val="40000"/>
              <a:lumOff val="60000"/>
            </a:schemeClr>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099" fontAlgn="base">
              <a:spcBef>
                <a:spcPct val="0"/>
              </a:spcBef>
              <a:spcAft>
                <a:spcPct val="0"/>
              </a:spcAft>
            </a:pPr>
            <a:r>
              <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rPr>
              <a:t>10.1.1.11</a:t>
            </a:r>
            <a:r>
              <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sym typeface="Wingdings" pitchFamily="2" charset="2"/>
              </a:rPr>
              <a:t>10.1.1.12</a:t>
            </a:r>
            <a:endPar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endParaRPr>
          </a:p>
        </p:txBody>
      </p:sp>
      <p:sp>
        <p:nvSpPr>
          <p:cNvPr id="69" name="Rectangle 68"/>
          <p:cNvSpPr/>
          <p:nvPr/>
        </p:nvSpPr>
        <p:spPr bwMode="auto">
          <a:xfrm>
            <a:off x="2562506" y="5998024"/>
            <a:ext cx="2103120" cy="365760"/>
          </a:xfrm>
          <a:prstGeom prst="rect">
            <a:avLst/>
          </a:prstGeom>
          <a:solidFill>
            <a:schemeClr val="accent5">
              <a:lumMod val="75000"/>
            </a:schemeClr>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099" fontAlgn="base">
              <a:spcBef>
                <a:spcPct val="0"/>
              </a:spcBef>
              <a:spcAft>
                <a:spcPct val="0"/>
              </a:spcAft>
            </a:pPr>
            <a:r>
              <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rPr>
              <a:t>10.1.1.11</a:t>
            </a:r>
            <a:r>
              <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sym typeface="Wingdings" pitchFamily="2" charset="2"/>
              </a:rPr>
              <a:t>10.1.1.12</a:t>
            </a:r>
            <a:endPar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endParaRPr>
          </a:p>
        </p:txBody>
      </p:sp>
      <p:sp>
        <p:nvSpPr>
          <p:cNvPr id="70" name="Rectangle 69"/>
          <p:cNvSpPr/>
          <p:nvPr/>
        </p:nvSpPr>
        <p:spPr bwMode="auto">
          <a:xfrm>
            <a:off x="9960595" y="5998024"/>
            <a:ext cx="2103120" cy="365760"/>
          </a:xfrm>
          <a:prstGeom prst="rect">
            <a:avLst/>
          </a:prstGeom>
          <a:solidFill>
            <a:schemeClr val="accent5">
              <a:lumMod val="75000"/>
            </a:schemeClr>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099" fontAlgn="base">
              <a:spcBef>
                <a:spcPct val="0"/>
              </a:spcBef>
              <a:spcAft>
                <a:spcPct val="0"/>
              </a:spcAft>
            </a:pPr>
            <a:r>
              <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rPr>
              <a:t>10.1.1.11</a:t>
            </a:r>
            <a:r>
              <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sym typeface="Wingdings" pitchFamily="2" charset="2"/>
              </a:rPr>
              <a:t>10.1.1.12</a:t>
            </a:r>
            <a:endParaRPr lang="en-US" b="1" dirty="0" smtClean="0">
              <a:gradFill>
                <a:gsLst>
                  <a:gs pos="0">
                    <a:schemeClr val="tx1"/>
                  </a:gs>
                  <a:gs pos="100000">
                    <a:schemeClr val="tx1"/>
                  </a:gs>
                </a:gsLst>
                <a:lin ang="5400000" scaled="0"/>
              </a:gradFill>
              <a:effectLst>
                <a:outerShdw blurRad="38100" dist="38100" dir="2700000" algn="tl">
                  <a:srgbClr val="000000">
                    <a:alpha val="43137"/>
                  </a:srgbClr>
                </a:outerShdw>
              </a:effectLst>
            </a:endParaRPr>
          </a:p>
        </p:txBody>
      </p:sp>
      <p:sp>
        <p:nvSpPr>
          <p:cNvPr id="71" name="Rectangle 70"/>
          <p:cNvSpPr/>
          <p:nvPr/>
        </p:nvSpPr>
        <p:spPr bwMode="auto">
          <a:xfrm>
            <a:off x="4421607" y="3258127"/>
            <a:ext cx="3235426" cy="398460"/>
          </a:xfrm>
          <a:prstGeom prst="rect">
            <a:avLst/>
          </a:prstGeom>
          <a:solidFill>
            <a:schemeClr val="tx1">
              <a:lumMod val="95000"/>
            </a:schemeClr>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099" fontAlgn="base">
              <a:spcBef>
                <a:spcPct val="0"/>
              </a:spcBef>
              <a:spcAft>
                <a:spcPct val="0"/>
              </a:spcAft>
            </a:pPr>
            <a:r>
              <a:rPr lang="en-US" sz="2000" b="1" dirty="0" smtClean="0">
                <a:solidFill>
                  <a:srgbClr val="C00000"/>
                </a:solidFill>
              </a:rPr>
              <a:t>192.168.2.23</a:t>
            </a:r>
            <a:r>
              <a:rPr lang="en-US" sz="2000" b="1" dirty="0" smtClean="0">
                <a:solidFill>
                  <a:srgbClr val="C00000"/>
                </a:solidFill>
                <a:sym typeface="Wingdings" pitchFamily="2" charset="2"/>
              </a:rPr>
              <a:t>192.168.5.56</a:t>
            </a:r>
            <a:endParaRPr lang="en-US" sz="2000" b="1" dirty="0" smtClean="0">
              <a:solidFill>
                <a:srgbClr val="C00000"/>
              </a:solidFill>
            </a:endParaRPr>
          </a:p>
        </p:txBody>
      </p:sp>
      <p:sp>
        <p:nvSpPr>
          <p:cNvPr id="73" name="Bent Arrow 72"/>
          <p:cNvSpPr/>
          <p:nvPr/>
        </p:nvSpPr>
        <p:spPr bwMode="auto">
          <a:xfrm>
            <a:off x="1908187" y="2942433"/>
            <a:ext cx="2463088" cy="2804825"/>
          </a:xfrm>
          <a:prstGeom prst="bentArrow">
            <a:avLst>
              <a:gd name="adj1" fmla="val 7796"/>
              <a:gd name="adj2" fmla="val 11644"/>
              <a:gd name="adj3" fmla="val 12777"/>
              <a:gd name="adj4" fmla="val 18397"/>
            </a:avLst>
          </a:prstGeom>
          <a:solidFill>
            <a:schemeClr val="bg1">
              <a:lumMod val="25000"/>
              <a:lumOff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74" name="Bent Arrow 73"/>
          <p:cNvSpPr/>
          <p:nvPr/>
        </p:nvSpPr>
        <p:spPr bwMode="auto">
          <a:xfrm rot="5400000">
            <a:off x="7629683" y="3306878"/>
            <a:ext cx="2605595" cy="2275170"/>
          </a:xfrm>
          <a:prstGeom prst="bentArrow">
            <a:avLst>
              <a:gd name="adj1" fmla="val 7796"/>
              <a:gd name="adj2" fmla="val 11644"/>
              <a:gd name="adj3" fmla="val 12777"/>
              <a:gd name="adj4" fmla="val 18397"/>
            </a:avLst>
          </a:prstGeom>
          <a:solidFill>
            <a:schemeClr val="bg1">
              <a:lumMod val="25000"/>
              <a:lumOff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3842944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par>
                          <p:cTn id="9" fill="hold">
                            <p:stCondLst>
                              <p:cond delay="0"/>
                            </p:stCondLst>
                            <p:childTnLst>
                              <p:par>
                                <p:cTn id="10" presetID="22" presetClass="entr" presetSubtype="4" fill="hold" grpId="0" nodeType="after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down)">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ppt_x"/>
                                          </p:val>
                                        </p:tav>
                                        <p:tav tm="100000">
                                          <p:val>
                                            <p:strVal val="#ppt_x"/>
                                          </p:val>
                                        </p:tav>
                                      </p:tavLst>
                                    </p:anim>
                                    <p:anim calcmode="lin" valueType="num">
                                      <p:cBhvr additive="base">
                                        <p:cTn id="18" dur="500" fill="hold"/>
                                        <p:tgtEl>
                                          <p:spTgt spid="4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anim calcmode="lin" valueType="num">
                                      <p:cBhvr additive="base">
                                        <p:cTn id="21" dur="500" fill="hold"/>
                                        <p:tgtEl>
                                          <p:spTgt spid="71"/>
                                        </p:tgtEl>
                                        <p:attrNameLst>
                                          <p:attrName>ppt_x</p:attrName>
                                        </p:attrNameLst>
                                      </p:cBhvr>
                                      <p:tavLst>
                                        <p:tav tm="0">
                                          <p:val>
                                            <p:strVal val="#ppt_x"/>
                                          </p:val>
                                        </p:tav>
                                        <p:tav tm="100000">
                                          <p:val>
                                            <p:strVal val="#ppt_x"/>
                                          </p:val>
                                        </p:tav>
                                      </p:tavLst>
                                    </p:anim>
                                    <p:anim calcmode="lin" valueType="num">
                                      <p:cBhvr additive="base">
                                        <p:cTn id="22"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down)">
                                      <p:cBhvr>
                                        <p:cTn id="27" dur="500"/>
                                        <p:tgtEl>
                                          <p:spTgt spid="74"/>
                                        </p:tgtEl>
                                      </p:cBhvr>
                                    </p:animEffect>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500" fill="hold"/>
                                        <p:tgtEl>
                                          <p:spTgt spid="54"/>
                                        </p:tgtEl>
                                        <p:attrNameLst>
                                          <p:attrName>ppt_x</p:attrName>
                                        </p:attrNameLst>
                                      </p:cBhvr>
                                      <p:tavLst>
                                        <p:tav tm="0">
                                          <p:val>
                                            <p:strVal val="#ppt_x"/>
                                          </p:val>
                                        </p:tav>
                                        <p:tav tm="100000">
                                          <p:val>
                                            <p:strVal val="#ppt_x"/>
                                          </p:val>
                                        </p:tav>
                                      </p:tavLst>
                                    </p:anim>
                                    <p:anim calcmode="lin" valueType="num">
                                      <p:cBhvr additive="base">
                                        <p:cTn id="32" dur="500" fill="hold"/>
                                        <p:tgtEl>
                                          <p:spTgt spid="5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additive="base">
                                        <p:cTn id="35" dur="500" fill="hold"/>
                                        <p:tgtEl>
                                          <p:spTgt spid="70"/>
                                        </p:tgtEl>
                                        <p:attrNameLst>
                                          <p:attrName>ppt_x</p:attrName>
                                        </p:attrNameLst>
                                      </p:cBhvr>
                                      <p:tavLst>
                                        <p:tav tm="0">
                                          <p:val>
                                            <p:strVal val="#ppt_x"/>
                                          </p:val>
                                        </p:tav>
                                        <p:tav tm="100000">
                                          <p:val>
                                            <p:strVal val="#ppt_x"/>
                                          </p:val>
                                        </p:tav>
                                      </p:tavLst>
                                    </p:anim>
                                    <p:anim calcmode="lin" valueType="num">
                                      <p:cBhvr additive="base">
                                        <p:cTn id="36"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54" grpId="0" animBg="1"/>
      <p:bldP spid="69" grpId="0" animBg="1"/>
      <p:bldP spid="70" grpId="0" animBg="1"/>
      <p:bldP spid="71" grpId="0" animBg="1"/>
      <p:bldP spid="73" grpId="0" animBg="1"/>
      <p:bldP spid="7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US" dirty="0"/>
              <a:t>Address </a:t>
            </a:r>
            <a:r>
              <a:rPr lang="en-US" dirty="0" smtClean="0"/>
              <a:t>Virtualization </a:t>
            </a:r>
            <a:r>
              <a:rPr lang="en-US" dirty="0"/>
              <a:t>Summary</a:t>
            </a:r>
          </a:p>
        </p:txBody>
      </p:sp>
      <p:sp>
        <p:nvSpPr>
          <p:cNvPr id="3" name="Text Placeholder 2"/>
          <p:cNvSpPr>
            <a:spLocks noGrp="1"/>
          </p:cNvSpPr>
          <p:nvPr>
            <p:ph type="body" idx="1"/>
          </p:nvPr>
        </p:nvSpPr>
        <p:spPr>
          <a:xfrm>
            <a:off x="6817537" y="1206115"/>
            <a:ext cx="4351465" cy="734047"/>
          </a:xfrm>
        </p:spPr>
        <p:txBody>
          <a:bodyPr/>
          <a:lstStyle/>
          <a:p>
            <a:pPr marL="0" indent="0">
              <a:buNone/>
            </a:pPr>
            <a:r>
              <a:rPr lang="en-US" sz="2800" dirty="0" smtClean="0">
                <a:solidFill>
                  <a:srgbClr val="FFC000"/>
                </a:solidFill>
              </a:rPr>
              <a:t>IP Rewrite</a:t>
            </a:r>
          </a:p>
          <a:p>
            <a:pPr marL="0" indent="0">
              <a:buNone/>
            </a:pPr>
            <a:r>
              <a:rPr lang="en-US" dirty="0" smtClean="0">
                <a:solidFill>
                  <a:srgbClr val="FFC000"/>
                </a:solidFill>
              </a:rPr>
              <a:t>Performance  and Compatibility</a:t>
            </a:r>
          </a:p>
        </p:txBody>
      </p:sp>
      <p:sp>
        <p:nvSpPr>
          <p:cNvPr id="4" name="Content Placeholder 3"/>
          <p:cNvSpPr>
            <a:spLocks noGrp="1"/>
          </p:cNvSpPr>
          <p:nvPr>
            <p:ph sz="half" idx="2"/>
          </p:nvPr>
        </p:nvSpPr>
        <p:spPr>
          <a:xfrm>
            <a:off x="6752221" y="2280365"/>
            <a:ext cx="4776826" cy="2300630"/>
          </a:xfrm>
        </p:spPr>
        <p:txBody>
          <a:bodyPr/>
          <a:lstStyle/>
          <a:p>
            <a:pPr marL="0" indent="0">
              <a:buNone/>
            </a:pPr>
            <a:r>
              <a:rPr lang="en-US" b="1" u="sng" dirty="0" smtClean="0"/>
              <a:t>No</a:t>
            </a:r>
            <a:r>
              <a:rPr lang="en-US" b="1" dirty="0" smtClean="0"/>
              <a:t> need to upgrade existing NICs</a:t>
            </a:r>
            <a:r>
              <a:rPr lang="en-US" dirty="0" smtClean="0"/>
              <a:t>, </a:t>
            </a:r>
            <a:r>
              <a:rPr lang="en-US" b="1" dirty="0" smtClean="0"/>
              <a:t>existing switches</a:t>
            </a:r>
            <a:r>
              <a:rPr lang="en-US" dirty="0" smtClean="0"/>
              <a:t>, and </a:t>
            </a:r>
            <a:r>
              <a:rPr lang="en-US" b="1" dirty="0" smtClean="0"/>
              <a:t>existing network appliances</a:t>
            </a:r>
            <a:r>
              <a:rPr lang="en-US" dirty="0" smtClean="0"/>
              <a:t/>
            </a:r>
            <a:br>
              <a:rPr lang="en-US" dirty="0" smtClean="0"/>
            </a:br>
            <a:endParaRPr lang="en-US" dirty="0" smtClean="0"/>
          </a:p>
          <a:p>
            <a:pPr marL="0" indent="0">
              <a:buNone/>
            </a:pPr>
            <a:r>
              <a:rPr lang="en-US" dirty="0" smtClean="0"/>
              <a:t>Immediately and incrementally deployable today </a:t>
            </a:r>
            <a:r>
              <a:rPr lang="en-US" b="1" dirty="0" smtClean="0"/>
              <a:t>without sacrificing performance</a:t>
            </a:r>
            <a:endParaRPr lang="en-US" dirty="0"/>
          </a:p>
        </p:txBody>
      </p:sp>
      <p:sp>
        <p:nvSpPr>
          <p:cNvPr id="5" name="Text Placeholder 4"/>
          <p:cNvSpPr>
            <a:spLocks noGrp="1"/>
          </p:cNvSpPr>
          <p:nvPr>
            <p:ph type="body" sz="quarter" idx="3"/>
          </p:nvPr>
        </p:nvSpPr>
        <p:spPr>
          <a:xfrm>
            <a:off x="519112" y="1187453"/>
            <a:ext cx="4903040" cy="734047"/>
          </a:xfrm>
        </p:spPr>
        <p:txBody>
          <a:bodyPr/>
          <a:lstStyle/>
          <a:p>
            <a:r>
              <a:rPr lang="en-US" sz="2800" dirty="0" smtClean="0">
                <a:solidFill>
                  <a:srgbClr val="FFC000"/>
                </a:solidFill>
              </a:rPr>
              <a:t>GRE Encapsulation</a:t>
            </a:r>
          </a:p>
          <a:p>
            <a:r>
              <a:rPr lang="en-US" dirty="0" smtClean="0">
                <a:solidFill>
                  <a:srgbClr val="FFC000"/>
                </a:solidFill>
              </a:rPr>
              <a:t>Deeper Multi-Tenancy Integration</a:t>
            </a:r>
            <a:endParaRPr lang="en-US" dirty="0">
              <a:solidFill>
                <a:srgbClr val="FFC000"/>
              </a:solidFill>
            </a:endParaRPr>
          </a:p>
        </p:txBody>
      </p:sp>
      <p:sp>
        <p:nvSpPr>
          <p:cNvPr id="6" name="Content Placeholder 5"/>
          <p:cNvSpPr>
            <a:spLocks noGrp="1"/>
          </p:cNvSpPr>
          <p:nvPr>
            <p:ph sz="quarter" idx="4"/>
          </p:nvPr>
        </p:nvSpPr>
        <p:spPr>
          <a:xfrm>
            <a:off x="519112" y="2280365"/>
            <a:ext cx="5486400" cy="2760756"/>
          </a:xfrm>
        </p:spPr>
        <p:txBody>
          <a:bodyPr/>
          <a:lstStyle/>
          <a:p>
            <a:pPr marL="0" indent="0">
              <a:buNone/>
            </a:pPr>
            <a:r>
              <a:rPr lang="en-US" b="1" dirty="0" smtClean="0"/>
              <a:t>Standards based </a:t>
            </a:r>
            <a:r>
              <a:rPr lang="en-US" dirty="0"/>
              <a:t>– RFCs 2784 &amp; </a:t>
            </a:r>
            <a:r>
              <a:rPr lang="en-US" dirty="0" smtClean="0"/>
              <a:t>2890</a:t>
            </a:r>
          </a:p>
          <a:p>
            <a:endParaRPr lang="en-US" dirty="0"/>
          </a:p>
          <a:p>
            <a:pPr marL="0" indent="0">
              <a:buNone/>
            </a:pPr>
            <a:r>
              <a:rPr lang="en-US" b="1" dirty="0" smtClean="0"/>
              <a:t>As few as one IP address per host </a:t>
            </a:r>
            <a:r>
              <a:rPr lang="en-US" dirty="0" smtClean="0"/>
              <a:t>lowering burden on the switches</a:t>
            </a:r>
            <a:br>
              <a:rPr lang="en-US" dirty="0" smtClean="0"/>
            </a:br>
            <a:endParaRPr lang="en-US" dirty="0" smtClean="0"/>
          </a:p>
          <a:p>
            <a:pPr marL="0" indent="0">
              <a:buNone/>
            </a:pPr>
            <a:r>
              <a:rPr lang="en-US" dirty="0" smtClean="0"/>
              <a:t>Full MAC headers and explicit Tenant Network ID marking supports for </a:t>
            </a:r>
            <a:r>
              <a:rPr lang="en-US" b="1" dirty="0" smtClean="0"/>
              <a:t>traffic analysis, metering and control</a:t>
            </a:r>
            <a:endParaRPr lang="en-US" dirty="0"/>
          </a:p>
        </p:txBody>
      </p:sp>
      <p:sp>
        <p:nvSpPr>
          <p:cNvPr id="7" name="Text Placeholder 4"/>
          <p:cNvSpPr txBox="1">
            <a:spLocks/>
          </p:cNvSpPr>
          <p:nvPr/>
        </p:nvSpPr>
        <p:spPr>
          <a:xfrm>
            <a:off x="394837" y="1100917"/>
            <a:ext cx="10982750" cy="304801"/>
          </a:xfrm>
          <a:prstGeom prst="rect">
            <a:avLst/>
          </a:prstGeom>
        </p:spPr>
        <p:txBody>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8" name="Title 1"/>
          <p:cNvSpPr txBox="1">
            <a:spLocks/>
          </p:cNvSpPr>
          <p:nvPr/>
        </p:nvSpPr>
        <p:spPr>
          <a:xfrm>
            <a:off x="519112" y="5469835"/>
            <a:ext cx="11149013" cy="4985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z="3600" dirty="0" smtClean="0"/>
              <a:t>Hyper-V Network Virtualization leverages both</a:t>
            </a:r>
            <a:endParaRPr lang="en-US" sz="3600" dirty="0"/>
          </a:p>
        </p:txBody>
      </p:sp>
    </p:spTree>
    <p:extLst>
      <p:ext uri="{BB962C8B-B14F-4D97-AF65-F5344CB8AC3E}">
        <p14:creationId xmlns:p14="http://schemas.microsoft.com/office/powerpoint/2010/main" val="429257433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1693506"/>
            <a:ext cx="11149013" cy="3213187"/>
          </a:xfrm>
        </p:spPr>
        <p:txBody>
          <a:bodyPr/>
          <a:lstStyle/>
          <a:p>
            <a:r>
              <a:rPr lang="en-US" dirty="0" smtClean="0"/>
              <a:t>Join the GRE ecosystem</a:t>
            </a:r>
            <a:br>
              <a:rPr lang="en-US" dirty="0" smtClean="0"/>
            </a:br>
            <a:r>
              <a:rPr lang="en-US" dirty="0" smtClean="0"/>
              <a:t/>
            </a:r>
            <a:br>
              <a:rPr lang="en-US" dirty="0" smtClean="0"/>
            </a:br>
            <a:r>
              <a:rPr lang="en-US" sz="3600" dirty="0" smtClean="0">
                <a:solidFill>
                  <a:srgbClr val="FFC000"/>
                </a:solidFill>
              </a:rPr>
              <a:t>Informational RFC on Network Virtualization using GRE co-authored by </a:t>
            </a:r>
            <a:br>
              <a:rPr lang="en-US" sz="3600" dirty="0" smtClean="0">
                <a:solidFill>
                  <a:srgbClr val="FFC000"/>
                </a:solidFill>
              </a:rPr>
            </a:br>
            <a:r>
              <a:rPr lang="en-US" sz="3600" dirty="0" smtClean="0">
                <a:solidFill>
                  <a:srgbClr val="FFC000"/>
                </a:solidFill>
              </a:rPr>
              <a:t/>
            </a:r>
            <a:br>
              <a:rPr lang="en-US" sz="3600" dirty="0" smtClean="0">
                <a:solidFill>
                  <a:srgbClr val="FFC000"/>
                </a:solidFill>
              </a:rPr>
            </a:br>
            <a:r>
              <a:rPr lang="en-US" sz="3600" dirty="0" smtClean="0">
                <a:solidFill>
                  <a:srgbClr val="FFC000"/>
                </a:solidFill>
              </a:rPr>
              <a:t>Arista, Broadcom, Dell, Emulex, HP, Intel &amp; Microsoft</a:t>
            </a:r>
            <a:endParaRPr lang="en-US" dirty="0">
              <a:solidFill>
                <a:srgbClr val="FFC000"/>
              </a:solidFill>
            </a:endParaRPr>
          </a:p>
        </p:txBody>
      </p:sp>
    </p:spTree>
    <p:extLst>
      <p:ext uri="{BB962C8B-B14F-4D97-AF65-F5344CB8AC3E}">
        <p14:creationId xmlns:p14="http://schemas.microsoft.com/office/powerpoint/2010/main" val="152519511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smtClean="0"/>
              <a:t>Call to Action</a:t>
            </a:r>
            <a:endParaRPr lang="en-US" dirty="0"/>
          </a:p>
        </p:txBody>
      </p:sp>
      <p:sp>
        <p:nvSpPr>
          <p:cNvPr id="3" name="Text Placeholder 2"/>
          <p:cNvSpPr>
            <a:spLocks noGrp="1"/>
          </p:cNvSpPr>
          <p:nvPr>
            <p:ph type="body" sz="quarter" idx="10"/>
          </p:nvPr>
        </p:nvSpPr>
        <p:spPr>
          <a:xfrm>
            <a:off x="120760" y="1278255"/>
            <a:ext cx="8323444" cy="5127558"/>
          </a:xfrm>
        </p:spPr>
        <p:txBody>
          <a:bodyPr/>
          <a:lstStyle/>
          <a:p>
            <a:pPr marL="460375" lvl="1" indent="0">
              <a:buNone/>
            </a:pPr>
            <a:r>
              <a:rPr lang="en-US" dirty="0" smtClean="0"/>
              <a:t>NIC vendors</a:t>
            </a:r>
          </a:p>
          <a:p>
            <a:pPr marL="460375" lvl="1" indent="0">
              <a:buNone/>
            </a:pPr>
            <a:r>
              <a:rPr lang="en-US" dirty="0"/>
              <a:t>	</a:t>
            </a:r>
            <a:r>
              <a:rPr lang="en-US" dirty="0" smtClean="0"/>
              <a:t>Implement GRE compatible hardware offloads</a:t>
            </a:r>
          </a:p>
          <a:p>
            <a:pPr marL="460375" lvl="1" indent="0">
              <a:buNone/>
            </a:pPr>
            <a:r>
              <a:rPr lang="en-US" dirty="0" smtClean="0"/>
              <a:t>	</a:t>
            </a:r>
          </a:p>
          <a:p>
            <a:pPr marL="460375" lvl="1" indent="0">
              <a:buNone/>
            </a:pPr>
            <a:r>
              <a:rPr lang="en-US" dirty="0" smtClean="0"/>
              <a:t>Switch vendors</a:t>
            </a:r>
          </a:p>
          <a:p>
            <a:pPr marL="460375" lvl="1" indent="0">
              <a:buNone/>
            </a:pPr>
            <a:r>
              <a:rPr lang="en-US" dirty="0"/>
              <a:t>	</a:t>
            </a:r>
            <a:r>
              <a:rPr lang="en-US" dirty="0" smtClean="0"/>
              <a:t>Use Tenant Network ID for ECMP, QoS, ACLs</a:t>
            </a:r>
          </a:p>
          <a:p>
            <a:pPr marL="460375" lvl="1" indent="0">
              <a:buNone/>
            </a:pPr>
            <a:endParaRPr lang="en-US" dirty="0"/>
          </a:p>
          <a:p>
            <a:pPr marL="460375" lvl="1" indent="0">
              <a:buNone/>
            </a:pPr>
            <a:r>
              <a:rPr lang="en-US" dirty="0" smtClean="0"/>
              <a:t>Appliance vendors</a:t>
            </a:r>
          </a:p>
          <a:p>
            <a:pPr marL="460375" lvl="1" indent="0">
              <a:buNone/>
            </a:pPr>
            <a:r>
              <a:rPr lang="en-US" dirty="0" smtClean="0"/>
              <a:t>	Build GRE multi-tenant-aware products</a:t>
            </a:r>
          </a:p>
          <a:p>
            <a:pPr marL="460375" lvl="1" indent="0">
              <a:buNone/>
            </a:pPr>
            <a:endParaRPr lang="en-US" dirty="0"/>
          </a:p>
          <a:p>
            <a:pPr marL="460375" lvl="1" indent="0">
              <a:buNone/>
            </a:pPr>
            <a:r>
              <a:rPr lang="en-US" dirty="0" smtClean="0"/>
              <a:t>Network management software</a:t>
            </a:r>
          </a:p>
          <a:p>
            <a:pPr marL="460375" lvl="1" indent="0">
              <a:buNone/>
            </a:pPr>
            <a:r>
              <a:rPr lang="en-US" dirty="0"/>
              <a:t>	</a:t>
            </a:r>
            <a:r>
              <a:rPr lang="en-US" dirty="0" smtClean="0"/>
              <a:t>Build multi-tenancy aware control plane</a:t>
            </a:r>
          </a:p>
        </p:txBody>
      </p:sp>
    </p:spTree>
    <p:extLst>
      <p:ext uri="{BB962C8B-B14F-4D97-AF65-F5344CB8AC3E}">
        <p14:creationId xmlns:p14="http://schemas.microsoft.com/office/powerpoint/2010/main" val="66536181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4135" y="3429001"/>
            <a:ext cx="7719642" cy="923330"/>
          </a:xfrm>
          <a:prstGeom prst="rect">
            <a:avLst/>
          </a:prstGeom>
          <a:noFill/>
        </p:spPr>
        <p:txBody>
          <a:bodyPr wrap="square" rtlCol="0">
            <a:spAutoFit/>
          </a:bodyPr>
          <a:lstStyle/>
          <a:p>
            <a:r>
              <a:rPr lang="en-US" sz="5400" dirty="0" smtClean="0"/>
              <a:t>Software-Based Isolation</a:t>
            </a:r>
          </a:p>
        </p:txBody>
      </p:sp>
    </p:spTree>
    <p:extLst>
      <p:ext uri="{BB962C8B-B14F-4D97-AF65-F5344CB8AC3E}">
        <p14:creationId xmlns:p14="http://schemas.microsoft.com/office/powerpoint/2010/main" val="2567302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Hyper-V Enforced Isolation</a:t>
            </a:r>
          </a:p>
        </p:txBody>
      </p:sp>
      <p:sp>
        <p:nvSpPr>
          <p:cNvPr id="12" name="Rectangle 11"/>
          <p:cNvSpPr/>
          <p:nvPr/>
        </p:nvSpPr>
        <p:spPr bwMode="auto">
          <a:xfrm>
            <a:off x="1420239" y="1277012"/>
            <a:ext cx="4066192" cy="4356034"/>
          </a:xfrm>
          <a:prstGeom prst="rect">
            <a:avLst/>
          </a:prstGeom>
          <a:solidFill>
            <a:schemeClr val="bg2"/>
          </a:solidFill>
          <a:ln w="38100">
            <a:solidFill>
              <a:schemeClr val="accent4"/>
            </a:solidFill>
            <a:headEnd type="none" w="med" len="med"/>
            <a:tailEnd type="none" w="med" len="med"/>
          </a:ln>
          <a:effectLst>
            <a:glow rad="139700">
              <a:schemeClr val="accent2">
                <a:satMod val="175000"/>
                <a:alpha val="40000"/>
              </a:schemeClr>
            </a:glow>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600" dirty="0" smtClean="0">
              <a:gradFill>
                <a:gsLst>
                  <a:gs pos="0">
                    <a:schemeClr val="tx1"/>
                  </a:gs>
                  <a:gs pos="100000">
                    <a:schemeClr val="tx1"/>
                  </a:gs>
                </a:gsLst>
                <a:lin ang="5400000" scaled="0"/>
              </a:gradFill>
            </a:endParaRPr>
          </a:p>
        </p:txBody>
      </p:sp>
      <p:sp>
        <p:nvSpPr>
          <p:cNvPr id="14" name="Rectangle 13"/>
          <p:cNvSpPr/>
          <p:nvPr/>
        </p:nvSpPr>
        <p:spPr bwMode="auto">
          <a:xfrm>
            <a:off x="2662105" y="2623076"/>
            <a:ext cx="2399881" cy="1129110"/>
          </a:xfrm>
          <a:prstGeom prst="rect">
            <a:avLst/>
          </a:prstGeom>
          <a:solidFill>
            <a:schemeClr val="accent2"/>
          </a:solidFill>
          <a:ln w="12700">
            <a:solidFill>
              <a:schemeClr val="accent4"/>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b="1" dirty="0" smtClean="0">
                <a:solidFill>
                  <a:schemeClr val="tx2"/>
                </a:solidFill>
                <a:effectLst>
                  <a:outerShdw blurRad="38100" dist="38100" dir="2700000" algn="tl">
                    <a:srgbClr val="000000">
                      <a:alpha val="43137"/>
                    </a:srgbClr>
                  </a:outerShdw>
                </a:effectLst>
              </a:rPr>
              <a:t>Hyper-V</a:t>
            </a:r>
            <a:br>
              <a:rPr lang="en-US" sz="2400" b="1" dirty="0" smtClean="0">
                <a:solidFill>
                  <a:schemeClr val="tx2"/>
                </a:solidFill>
                <a:effectLst>
                  <a:outerShdw blurRad="38100" dist="38100" dir="2700000" algn="tl">
                    <a:srgbClr val="000000">
                      <a:alpha val="43137"/>
                    </a:srgbClr>
                  </a:outerShdw>
                </a:effectLst>
              </a:rPr>
            </a:br>
            <a:r>
              <a:rPr lang="en-US" sz="2400" b="1" dirty="0" smtClean="0">
                <a:solidFill>
                  <a:schemeClr val="tx2"/>
                </a:solidFill>
                <a:effectLst>
                  <a:outerShdw blurRad="38100" dist="38100" dir="2700000" algn="tl">
                    <a:srgbClr val="000000">
                      <a:alpha val="43137"/>
                    </a:srgbClr>
                  </a:outerShdw>
                </a:effectLst>
              </a:rPr>
              <a:t> Extensible Switch</a:t>
            </a:r>
          </a:p>
        </p:txBody>
      </p:sp>
      <p:grpSp>
        <p:nvGrpSpPr>
          <p:cNvPr id="15" name="Group 14"/>
          <p:cNvGrpSpPr/>
          <p:nvPr/>
        </p:nvGrpSpPr>
        <p:grpSpPr>
          <a:xfrm>
            <a:off x="3508989" y="1452263"/>
            <a:ext cx="762051" cy="1204180"/>
            <a:chOff x="6705600" y="1135825"/>
            <a:chExt cx="915350" cy="1620813"/>
          </a:xfrm>
          <a:solidFill>
            <a:schemeClr val="accent1"/>
          </a:solidFill>
        </p:grpSpPr>
        <p:sp>
          <p:nvSpPr>
            <p:cNvPr id="37" name="Rectangle 36"/>
            <p:cNvSpPr/>
            <p:nvPr/>
          </p:nvSpPr>
          <p:spPr bwMode="auto">
            <a:xfrm>
              <a:off x="6705600" y="1135825"/>
              <a:ext cx="915350" cy="854037"/>
            </a:xfrm>
            <a:prstGeom prst="rect">
              <a:avLst/>
            </a:prstGeom>
            <a:grpFill/>
            <a:ln>
              <a:solidFill>
                <a:schemeClr val="accent4"/>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b="1" dirty="0" smtClean="0">
                  <a:solidFill>
                    <a:schemeClr val="tx1"/>
                  </a:solidFill>
                  <a:effectLst>
                    <a:outerShdw blurRad="38100" dist="38100" dir="2700000" algn="tl">
                      <a:srgbClr val="000000">
                        <a:alpha val="43137"/>
                      </a:srgbClr>
                    </a:outerShdw>
                  </a:effectLst>
                </a:rPr>
                <a:t>Green</a:t>
              </a:r>
            </a:p>
            <a:p>
              <a:pPr algn="ctr" defTabSz="914099" fontAlgn="base">
                <a:spcBef>
                  <a:spcPct val="0"/>
                </a:spcBef>
                <a:spcAft>
                  <a:spcPct val="0"/>
                </a:spcAft>
              </a:pPr>
              <a:r>
                <a:rPr lang="en-US" sz="1600" b="1" dirty="0" smtClean="0">
                  <a:solidFill>
                    <a:schemeClr val="tx1"/>
                  </a:solidFill>
                  <a:effectLst>
                    <a:outerShdw blurRad="38100" dist="38100" dir="2700000" algn="tl">
                      <a:srgbClr val="000000">
                        <a:alpha val="43137"/>
                      </a:srgbClr>
                    </a:outerShdw>
                  </a:effectLst>
                </a:rPr>
                <a:t>VM 1</a:t>
              </a:r>
            </a:p>
          </p:txBody>
        </p:sp>
        <p:grpSp>
          <p:nvGrpSpPr>
            <p:cNvPr id="38" name="Group 37"/>
            <p:cNvGrpSpPr/>
            <p:nvPr/>
          </p:nvGrpSpPr>
          <p:grpSpPr>
            <a:xfrm>
              <a:off x="6921216" y="1964018"/>
              <a:ext cx="442719" cy="332738"/>
              <a:chOff x="0" y="0"/>
              <a:chExt cx="248717" cy="198934"/>
            </a:xfrm>
            <a:grpFill/>
          </p:grpSpPr>
          <p:sp>
            <p:nvSpPr>
              <p:cNvPr id="41" name="Rectangle 40"/>
              <p:cNvSpPr/>
              <p:nvPr/>
            </p:nvSpPr>
            <p:spPr>
              <a:xfrm>
                <a:off x="0" y="0"/>
                <a:ext cx="248717" cy="134511"/>
              </a:xfrm>
              <a:prstGeom prst="rect">
                <a:avLst/>
              </a:prstGeom>
              <a:grpFill/>
              <a:ln/>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900" b="0" i="0" u="none" strike="noStrike" kern="0" cap="none" spc="0" normalizeH="0" baseline="0" noProof="0">
                    <a:ln>
                      <a:noFill/>
                    </a:ln>
                    <a:solidFill>
                      <a:sysClr val="window" lastClr="FFFFFF"/>
                    </a:solidFill>
                    <a:effectLst/>
                    <a:uLnTx/>
                    <a:uFillTx/>
                    <a:latin typeface="Times New Roman"/>
                    <a:ea typeface="Calibri"/>
                    <a:cs typeface="+mn-cs"/>
                  </a:rPr>
                  <a:t> </a:t>
                </a:r>
                <a:endParaRPr kumimoji="0" lang="en-US" sz="1000" b="0" i="0" u="none" strike="noStrike" kern="0" cap="none" spc="0" normalizeH="0" baseline="0" noProof="0">
                  <a:ln>
                    <a:noFill/>
                  </a:ln>
                  <a:solidFill>
                    <a:sysClr val="window" lastClr="FFFFFF"/>
                  </a:solidFill>
                  <a:effectLst/>
                  <a:uLnTx/>
                  <a:uFillTx/>
                  <a:latin typeface="Times New Roman"/>
                  <a:ea typeface="SimSun"/>
                  <a:cs typeface="+mn-cs"/>
                </a:endParaRPr>
              </a:p>
            </p:txBody>
          </p:sp>
          <p:sp>
            <p:nvSpPr>
              <p:cNvPr id="42" name="Rectangle 41"/>
              <p:cNvSpPr/>
              <p:nvPr/>
            </p:nvSpPr>
            <p:spPr>
              <a:xfrm>
                <a:off x="0" y="137532"/>
                <a:ext cx="193075" cy="61402"/>
              </a:xfrm>
              <a:prstGeom prst="rect">
                <a:avLst/>
              </a:prstGeom>
              <a:grpFill/>
              <a:ln/>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900" b="0" i="0" u="none" strike="noStrike" kern="0" cap="none" spc="0" normalizeH="0" baseline="0" noProof="0">
                    <a:ln>
                      <a:noFill/>
                    </a:ln>
                    <a:solidFill>
                      <a:sysClr val="window" lastClr="FFFFFF"/>
                    </a:solidFill>
                    <a:effectLst/>
                    <a:uLnTx/>
                    <a:uFillTx/>
                    <a:latin typeface="Times New Roman"/>
                    <a:ea typeface="Times New Roman"/>
                    <a:cs typeface="+mn-cs"/>
                  </a:rPr>
                  <a:t> </a:t>
                </a:r>
                <a:endParaRPr kumimoji="0" lang="en-US" sz="1000" b="0" i="0" u="none" strike="noStrike" kern="0" cap="none" spc="0" normalizeH="0" baseline="0" noProof="0">
                  <a:ln>
                    <a:noFill/>
                  </a:ln>
                  <a:solidFill>
                    <a:sysClr val="window" lastClr="FFFFFF"/>
                  </a:solidFill>
                  <a:effectLst/>
                  <a:uLnTx/>
                  <a:uFillTx/>
                  <a:latin typeface="Times New Roman"/>
                  <a:ea typeface="SimSun"/>
                  <a:cs typeface="+mn-cs"/>
                </a:endParaRPr>
              </a:p>
            </p:txBody>
          </p:sp>
        </p:grpSp>
        <p:sp>
          <p:nvSpPr>
            <p:cNvPr id="39" name="Oval 38"/>
            <p:cNvSpPr/>
            <p:nvPr/>
          </p:nvSpPr>
          <p:spPr>
            <a:xfrm>
              <a:off x="7016274" y="2610587"/>
              <a:ext cx="153035" cy="146051"/>
            </a:xfrm>
            <a:prstGeom prst="ellipse">
              <a:avLst/>
            </a:prstGeom>
            <a:gr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900" b="0" i="0" u="none" strike="noStrike" kern="0" cap="none" spc="0" normalizeH="0" baseline="0" noProof="0">
                  <a:ln>
                    <a:noFill/>
                  </a:ln>
                  <a:solidFill>
                    <a:sysClr val="window" lastClr="FFFFFF"/>
                  </a:solidFill>
                  <a:effectLst/>
                  <a:uLnTx/>
                  <a:uFillTx/>
                  <a:latin typeface="Calibri"/>
                  <a:ea typeface="Times New Roman"/>
                  <a:cs typeface="Times New Roman"/>
                </a:rPr>
                <a:t> </a:t>
              </a:r>
              <a:endParaRPr kumimoji="0" lang="en-US" sz="900" b="0" i="0" u="none" strike="noStrike" kern="0" cap="none" spc="0" normalizeH="0" baseline="0" noProof="0">
                <a:ln>
                  <a:noFill/>
                </a:ln>
                <a:solidFill>
                  <a:sysClr val="window" lastClr="FFFFFF"/>
                </a:solidFill>
                <a:effectLst/>
                <a:uLnTx/>
                <a:uFillTx/>
                <a:latin typeface="Calibri"/>
                <a:ea typeface="Calibri"/>
                <a:cs typeface="Times New Roman"/>
              </a:endParaRPr>
            </a:p>
          </p:txBody>
        </p:sp>
        <p:cxnSp>
          <p:nvCxnSpPr>
            <p:cNvPr id="40" name="Straight Connector 39"/>
            <p:cNvCxnSpPr>
              <a:stCxn id="39" idx="0"/>
              <a:endCxn id="42" idx="2"/>
            </p:cNvCxnSpPr>
            <p:nvPr/>
          </p:nvCxnSpPr>
          <p:spPr>
            <a:xfrm flipV="1">
              <a:off x="7092792" y="2296755"/>
              <a:ext cx="262" cy="313832"/>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402766" y="1452263"/>
            <a:ext cx="762051" cy="1204180"/>
            <a:chOff x="7848600" y="1123950"/>
            <a:chExt cx="915350" cy="1620813"/>
          </a:xfrm>
        </p:grpSpPr>
        <p:sp>
          <p:nvSpPr>
            <p:cNvPr id="31" name="Rectangle 30"/>
            <p:cNvSpPr/>
            <p:nvPr/>
          </p:nvSpPr>
          <p:spPr bwMode="auto">
            <a:xfrm>
              <a:off x="7848600" y="1123950"/>
              <a:ext cx="915350" cy="854037"/>
            </a:xfrm>
            <a:prstGeom prst="rect">
              <a:avLst/>
            </a:prstGeom>
            <a:solidFill>
              <a:schemeClr val="accent3"/>
            </a:solidFill>
            <a:ln>
              <a:solidFill>
                <a:schemeClr val="accent4"/>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b="1" dirty="0" smtClean="0">
                  <a:solidFill>
                    <a:schemeClr val="tx1"/>
                  </a:solidFill>
                  <a:effectLst>
                    <a:outerShdw blurRad="38100" dist="38100" dir="2700000" algn="tl">
                      <a:srgbClr val="000000">
                        <a:alpha val="43137"/>
                      </a:srgbClr>
                    </a:outerShdw>
                  </a:effectLst>
                </a:rPr>
                <a:t>Red</a:t>
              </a:r>
            </a:p>
            <a:p>
              <a:pPr algn="ctr" defTabSz="914099" fontAlgn="base">
                <a:spcBef>
                  <a:spcPct val="0"/>
                </a:spcBef>
                <a:spcAft>
                  <a:spcPct val="0"/>
                </a:spcAft>
              </a:pPr>
              <a:r>
                <a:rPr lang="en-US" sz="1600" b="1" dirty="0" smtClean="0">
                  <a:solidFill>
                    <a:schemeClr val="tx1"/>
                  </a:solidFill>
                  <a:effectLst>
                    <a:outerShdw blurRad="38100" dist="38100" dir="2700000" algn="tl">
                      <a:srgbClr val="000000">
                        <a:alpha val="43137"/>
                      </a:srgbClr>
                    </a:outerShdw>
                  </a:effectLst>
                </a:rPr>
                <a:t>VM 2</a:t>
              </a:r>
            </a:p>
          </p:txBody>
        </p:sp>
        <p:grpSp>
          <p:nvGrpSpPr>
            <p:cNvPr id="32" name="Group 31"/>
            <p:cNvGrpSpPr/>
            <p:nvPr/>
          </p:nvGrpSpPr>
          <p:grpSpPr>
            <a:xfrm>
              <a:off x="8049735" y="1952143"/>
              <a:ext cx="442719" cy="332738"/>
              <a:chOff x="0" y="0"/>
              <a:chExt cx="248717" cy="198934"/>
            </a:xfrm>
          </p:grpSpPr>
          <p:sp>
            <p:nvSpPr>
              <p:cNvPr id="35" name="Rectangle 34"/>
              <p:cNvSpPr/>
              <p:nvPr/>
            </p:nvSpPr>
            <p:spPr>
              <a:xfrm>
                <a:off x="0" y="0"/>
                <a:ext cx="248717" cy="134511"/>
              </a:xfrm>
              <a:prstGeom prst="rect">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900" b="0" i="0" u="none" strike="noStrike" kern="0" cap="none" spc="0" normalizeH="0" baseline="0" noProof="0">
                    <a:ln>
                      <a:noFill/>
                    </a:ln>
                    <a:solidFill>
                      <a:sysClr val="window" lastClr="FFFFFF"/>
                    </a:solidFill>
                    <a:effectLst/>
                    <a:uLnTx/>
                    <a:uFillTx/>
                    <a:latin typeface="Times New Roman"/>
                    <a:ea typeface="Calibri"/>
                    <a:cs typeface="+mn-cs"/>
                  </a:rPr>
                  <a:t> </a:t>
                </a:r>
                <a:endParaRPr kumimoji="0" lang="en-US" sz="1000" b="0" i="0" u="none" strike="noStrike" kern="0" cap="none" spc="0" normalizeH="0" baseline="0" noProof="0">
                  <a:ln>
                    <a:noFill/>
                  </a:ln>
                  <a:solidFill>
                    <a:sysClr val="window" lastClr="FFFFFF"/>
                  </a:solidFill>
                  <a:effectLst/>
                  <a:uLnTx/>
                  <a:uFillTx/>
                  <a:latin typeface="Times New Roman"/>
                  <a:ea typeface="SimSun"/>
                  <a:cs typeface="+mn-cs"/>
                </a:endParaRPr>
              </a:p>
            </p:txBody>
          </p:sp>
          <p:sp>
            <p:nvSpPr>
              <p:cNvPr id="36" name="Rectangle 35"/>
              <p:cNvSpPr/>
              <p:nvPr/>
            </p:nvSpPr>
            <p:spPr>
              <a:xfrm>
                <a:off x="0" y="137532"/>
                <a:ext cx="193075" cy="61402"/>
              </a:xfrm>
              <a:prstGeom prst="rect">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900" b="0" i="0" u="none" strike="noStrike" kern="0" cap="none" spc="0" normalizeH="0" baseline="0" noProof="0">
                    <a:ln>
                      <a:noFill/>
                    </a:ln>
                    <a:solidFill>
                      <a:sysClr val="window" lastClr="FFFFFF"/>
                    </a:solidFill>
                    <a:effectLst/>
                    <a:uLnTx/>
                    <a:uFillTx/>
                    <a:latin typeface="Times New Roman"/>
                    <a:ea typeface="Times New Roman"/>
                    <a:cs typeface="+mn-cs"/>
                  </a:rPr>
                  <a:t> </a:t>
                </a:r>
                <a:endParaRPr kumimoji="0" lang="en-US" sz="1000" b="0" i="0" u="none" strike="noStrike" kern="0" cap="none" spc="0" normalizeH="0" baseline="0" noProof="0">
                  <a:ln>
                    <a:noFill/>
                  </a:ln>
                  <a:solidFill>
                    <a:sysClr val="window" lastClr="FFFFFF"/>
                  </a:solidFill>
                  <a:effectLst/>
                  <a:uLnTx/>
                  <a:uFillTx/>
                  <a:latin typeface="Times New Roman"/>
                  <a:ea typeface="SimSun"/>
                  <a:cs typeface="+mn-cs"/>
                </a:endParaRPr>
              </a:p>
            </p:txBody>
          </p:sp>
        </p:grpSp>
        <p:sp>
          <p:nvSpPr>
            <p:cNvPr id="33" name="Oval 32"/>
            <p:cNvSpPr/>
            <p:nvPr/>
          </p:nvSpPr>
          <p:spPr>
            <a:xfrm>
              <a:off x="8144209" y="2598713"/>
              <a:ext cx="153035" cy="146050"/>
            </a:xfrm>
            <a:prstGeom prst="ellipse">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900" b="0" i="0" u="none" strike="noStrike" kern="0" cap="none" spc="0" normalizeH="0" baseline="0" noProof="0">
                  <a:ln>
                    <a:noFill/>
                  </a:ln>
                  <a:solidFill>
                    <a:sysClr val="window" lastClr="FFFFFF"/>
                  </a:solidFill>
                  <a:effectLst/>
                  <a:uLnTx/>
                  <a:uFillTx/>
                  <a:latin typeface="Calibri"/>
                  <a:ea typeface="Times New Roman"/>
                  <a:cs typeface="Times New Roman"/>
                </a:rPr>
                <a:t> </a:t>
              </a:r>
              <a:endParaRPr kumimoji="0" lang="en-US" sz="900" b="0" i="0" u="none" strike="noStrike" kern="0" cap="none" spc="0" normalizeH="0" baseline="0" noProof="0">
                <a:ln>
                  <a:noFill/>
                </a:ln>
                <a:solidFill>
                  <a:sysClr val="window" lastClr="FFFFFF"/>
                </a:solidFill>
                <a:effectLst/>
                <a:uLnTx/>
                <a:uFillTx/>
                <a:latin typeface="Calibri"/>
                <a:ea typeface="Calibri"/>
                <a:cs typeface="Times New Roman"/>
              </a:endParaRPr>
            </a:p>
          </p:txBody>
        </p:sp>
        <p:cxnSp>
          <p:nvCxnSpPr>
            <p:cNvPr id="34" name="Straight Connector 33"/>
            <p:cNvCxnSpPr>
              <a:stCxn id="33" idx="0"/>
              <a:endCxn id="36" idx="2"/>
            </p:cNvCxnSpPr>
            <p:nvPr/>
          </p:nvCxnSpPr>
          <p:spPr>
            <a:xfrm flipV="1">
              <a:off x="8220727" y="2284881"/>
              <a:ext cx="846" cy="3138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a:stCxn id="14" idx="2"/>
            <a:endCxn id="46" idx="0"/>
          </p:cNvCxnSpPr>
          <p:nvPr/>
        </p:nvCxnSpPr>
        <p:spPr>
          <a:xfrm>
            <a:off x="3862046" y="3752186"/>
            <a:ext cx="0" cy="541294"/>
          </a:xfrm>
          <a:prstGeom prst="line">
            <a:avLst/>
          </a:prstGeom>
          <a:ln/>
        </p:spPr>
        <p:style>
          <a:lnRef idx="2">
            <a:schemeClr val="accent6"/>
          </a:lnRef>
          <a:fillRef idx="0">
            <a:schemeClr val="accent6"/>
          </a:fillRef>
          <a:effectRef idx="1">
            <a:schemeClr val="accent6"/>
          </a:effectRef>
          <a:fontRef idx="minor">
            <a:schemeClr val="tx1"/>
          </a:fontRef>
        </p:style>
      </p:cxnSp>
      <p:sp>
        <p:nvSpPr>
          <p:cNvPr id="24" name="TextBox 23"/>
          <p:cNvSpPr txBox="1"/>
          <p:nvPr/>
        </p:nvSpPr>
        <p:spPr>
          <a:xfrm>
            <a:off x="1489957" y="1432575"/>
            <a:ext cx="685765" cy="276999"/>
          </a:xfrm>
          <a:prstGeom prst="rect">
            <a:avLst/>
          </a:prstGeom>
          <a:noFill/>
        </p:spPr>
        <p:txBody>
          <a:bodyPr wrap="none" lIns="0" tIns="0" rIns="0" bIns="0" rtlCol="0">
            <a:spAutoFit/>
          </a:bodyPr>
          <a:lstStyle/>
          <a:p>
            <a:r>
              <a:rPr lang="en-US" b="1" dirty="0" smtClean="0">
                <a:solidFill>
                  <a:schemeClr val="tx2"/>
                </a:solidFill>
                <a:effectLst>
                  <a:outerShdw blurRad="38100" dist="38100" dir="2700000" algn="tl">
                    <a:srgbClr val="000000">
                      <a:alpha val="43137"/>
                    </a:srgbClr>
                  </a:outerShdw>
                </a:effectLst>
              </a:rPr>
              <a:t>Server </a:t>
            </a:r>
          </a:p>
        </p:txBody>
      </p:sp>
      <p:grpSp>
        <p:nvGrpSpPr>
          <p:cNvPr id="25" name="Group 24"/>
          <p:cNvGrpSpPr/>
          <p:nvPr/>
        </p:nvGrpSpPr>
        <p:grpSpPr>
          <a:xfrm>
            <a:off x="3554230" y="5843501"/>
            <a:ext cx="612166" cy="439457"/>
            <a:chOff x="2933395" y="2574950"/>
            <a:chExt cx="775411" cy="434477"/>
          </a:xfrm>
          <a:solidFill>
            <a:schemeClr val="bg1">
              <a:lumMod val="25000"/>
              <a:lumOff val="75000"/>
            </a:schemeClr>
          </a:solidFill>
        </p:grpSpPr>
        <p:sp>
          <p:nvSpPr>
            <p:cNvPr id="29" name="Rectangle 28"/>
            <p:cNvSpPr/>
            <p:nvPr/>
          </p:nvSpPr>
          <p:spPr>
            <a:xfrm>
              <a:off x="2933395" y="2574950"/>
              <a:ext cx="775411" cy="299923"/>
            </a:xfrm>
            <a:prstGeom prst="rect">
              <a:avLst/>
            </a:prstGeom>
            <a:gr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prst="angle"/>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endParaRPr kumimoji="0" lang="en-US" sz="9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ea typeface="Calibri"/>
                <a:cs typeface="Times New Roman"/>
              </a:endParaRPr>
            </a:p>
          </p:txBody>
        </p:sp>
        <p:sp>
          <p:nvSpPr>
            <p:cNvPr id="30" name="Rectangle 29"/>
            <p:cNvSpPr/>
            <p:nvPr/>
          </p:nvSpPr>
          <p:spPr>
            <a:xfrm>
              <a:off x="2933396" y="2874873"/>
              <a:ext cx="460858" cy="134554"/>
            </a:xfrm>
            <a:prstGeom prst="rect">
              <a:avLst/>
            </a:prstGeom>
            <a:gr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prst="angle"/>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900" b="0" i="0" u="none" strike="noStrike" kern="0" cap="none" spc="0" normalizeH="0" baseline="0" noProof="0">
                  <a:ln>
                    <a:noFill/>
                  </a:ln>
                  <a:solidFill>
                    <a:sysClr val="window" lastClr="FFFFFF"/>
                  </a:solidFill>
                  <a:effectLst/>
                  <a:uLnTx/>
                  <a:uFillTx/>
                  <a:latin typeface="Calibri"/>
                  <a:ea typeface="Times New Roman"/>
                  <a:cs typeface="Times New Roman"/>
                </a:rPr>
                <a:t> </a:t>
              </a:r>
              <a:endParaRPr kumimoji="0" lang="en-US" sz="900" b="0" i="0" u="none" strike="noStrike" kern="0" cap="none" spc="0" normalizeH="0" baseline="0" noProof="0">
                <a:ln>
                  <a:noFill/>
                </a:ln>
                <a:solidFill>
                  <a:sysClr val="window" lastClr="FFFFFF"/>
                </a:solidFill>
                <a:effectLst/>
                <a:uLnTx/>
                <a:uFillTx/>
                <a:latin typeface="Calibri"/>
                <a:ea typeface="Calibri"/>
                <a:cs typeface="Times New Roman"/>
              </a:endParaRPr>
            </a:p>
          </p:txBody>
        </p:sp>
      </p:grpSp>
      <p:sp>
        <p:nvSpPr>
          <p:cNvPr id="46" name="Rectangle 45"/>
          <p:cNvSpPr/>
          <p:nvPr/>
        </p:nvSpPr>
        <p:spPr bwMode="auto">
          <a:xfrm>
            <a:off x="2662105" y="4293480"/>
            <a:ext cx="2399881" cy="1129110"/>
          </a:xfrm>
          <a:prstGeom prst="rect">
            <a:avLst/>
          </a:prstGeom>
          <a:solidFill>
            <a:schemeClr val="accent2"/>
          </a:solidFill>
          <a:ln w="12700">
            <a:solidFill>
              <a:schemeClr val="accent4"/>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b="1" dirty="0" smtClean="0">
                <a:solidFill>
                  <a:schemeClr val="tx2"/>
                </a:solidFill>
                <a:effectLst>
                  <a:outerShdw blurRad="38100" dist="38100" dir="2700000" algn="tl">
                    <a:srgbClr val="000000">
                      <a:alpha val="43137"/>
                    </a:srgbClr>
                  </a:outerShdw>
                </a:effectLst>
              </a:rPr>
              <a:t>Hyper-V</a:t>
            </a:r>
            <a:br>
              <a:rPr lang="en-US" sz="2400" b="1" dirty="0" smtClean="0">
                <a:solidFill>
                  <a:schemeClr val="tx2"/>
                </a:solidFill>
                <a:effectLst>
                  <a:outerShdw blurRad="38100" dist="38100" dir="2700000" algn="tl">
                    <a:srgbClr val="000000">
                      <a:alpha val="43137"/>
                    </a:srgbClr>
                  </a:outerShdw>
                </a:effectLst>
              </a:rPr>
            </a:br>
            <a:r>
              <a:rPr lang="en-US" sz="2400" b="1" dirty="0" smtClean="0">
                <a:solidFill>
                  <a:schemeClr val="tx2"/>
                </a:solidFill>
                <a:effectLst>
                  <a:outerShdw blurRad="38100" dist="38100" dir="2700000" algn="tl">
                    <a:srgbClr val="000000">
                      <a:alpha val="43137"/>
                    </a:srgbClr>
                  </a:outerShdw>
                </a:effectLst>
              </a:rPr>
              <a:t> Network Virtualization</a:t>
            </a:r>
          </a:p>
        </p:txBody>
      </p:sp>
      <p:cxnSp>
        <p:nvCxnSpPr>
          <p:cNvPr id="48" name="Straight Connector 47"/>
          <p:cNvCxnSpPr>
            <a:stCxn id="29" idx="0"/>
            <a:endCxn id="46" idx="2"/>
          </p:cNvCxnSpPr>
          <p:nvPr/>
        </p:nvCxnSpPr>
        <p:spPr>
          <a:xfrm flipV="1">
            <a:off x="3860313" y="5422590"/>
            <a:ext cx="1733" cy="420911"/>
          </a:xfrm>
          <a:prstGeom prst="line">
            <a:avLst/>
          </a:prstGeom>
          <a:ln/>
        </p:spPr>
        <p:style>
          <a:lnRef idx="2">
            <a:schemeClr val="accent6"/>
          </a:lnRef>
          <a:fillRef idx="0">
            <a:schemeClr val="accent6"/>
          </a:fillRef>
          <a:effectRef idx="1">
            <a:schemeClr val="accent6"/>
          </a:effectRef>
          <a:fontRef idx="minor">
            <a:schemeClr val="tx1"/>
          </a:fontRef>
        </p:style>
      </p:cxnSp>
      <p:sp>
        <p:nvSpPr>
          <p:cNvPr id="51" name="TextBox 50"/>
          <p:cNvSpPr txBox="1"/>
          <p:nvPr/>
        </p:nvSpPr>
        <p:spPr>
          <a:xfrm>
            <a:off x="6278301" y="3459783"/>
            <a:ext cx="3550203" cy="1107996"/>
          </a:xfrm>
          <a:prstGeom prst="rect">
            <a:avLst/>
          </a:prstGeom>
          <a:noFill/>
        </p:spPr>
        <p:txBody>
          <a:bodyPr wrap="none" lIns="0" tIns="0" rIns="0" bIns="0" rtlCol="0">
            <a:spAutoFit/>
          </a:bodyPr>
          <a:lstStyle/>
          <a:p>
            <a:r>
              <a:rPr lang="en-US" sz="3600" dirty="0" smtClean="0">
                <a:gradFill>
                  <a:gsLst>
                    <a:gs pos="0">
                      <a:schemeClr val="tx1"/>
                    </a:gs>
                    <a:gs pos="86000">
                      <a:schemeClr val="tx1"/>
                    </a:gs>
                  </a:gsLst>
                  <a:lin ang="5400000" scaled="0"/>
                </a:gradFill>
              </a:rPr>
              <a:t>Isolation based on</a:t>
            </a:r>
          </a:p>
          <a:p>
            <a:r>
              <a:rPr lang="en-US" sz="3600" dirty="0" smtClean="0">
                <a:gradFill>
                  <a:gsLst>
                    <a:gs pos="0">
                      <a:schemeClr val="tx1"/>
                    </a:gs>
                    <a:gs pos="86000">
                      <a:schemeClr val="tx1"/>
                    </a:gs>
                  </a:gsLst>
                  <a:lin ang="5400000" scaled="0"/>
                </a:gradFill>
              </a:rPr>
              <a:t>Tenant Network ID</a:t>
            </a:r>
          </a:p>
        </p:txBody>
      </p:sp>
      <p:sp>
        <p:nvSpPr>
          <p:cNvPr id="52" name="Left Brace 51"/>
          <p:cNvSpPr/>
          <p:nvPr/>
        </p:nvSpPr>
        <p:spPr>
          <a:xfrm flipH="1">
            <a:off x="5627294" y="2623076"/>
            <a:ext cx="437745" cy="2799514"/>
          </a:xfrm>
          <a:prstGeom prst="lef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grpSp>
        <p:nvGrpSpPr>
          <p:cNvPr id="28" name="Group 27"/>
          <p:cNvGrpSpPr/>
          <p:nvPr/>
        </p:nvGrpSpPr>
        <p:grpSpPr>
          <a:xfrm>
            <a:off x="2615213" y="1452263"/>
            <a:ext cx="762051" cy="1204180"/>
            <a:chOff x="7848600" y="1123950"/>
            <a:chExt cx="915350" cy="1620813"/>
          </a:xfrm>
        </p:grpSpPr>
        <p:sp>
          <p:nvSpPr>
            <p:cNvPr id="43" name="Rectangle 42"/>
            <p:cNvSpPr/>
            <p:nvPr/>
          </p:nvSpPr>
          <p:spPr bwMode="auto">
            <a:xfrm>
              <a:off x="7848600" y="1123950"/>
              <a:ext cx="915350" cy="854037"/>
            </a:xfrm>
            <a:prstGeom prst="rect">
              <a:avLst/>
            </a:prstGeom>
            <a:solidFill>
              <a:schemeClr val="accent3"/>
            </a:solidFill>
            <a:ln>
              <a:solidFill>
                <a:schemeClr val="accent4"/>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b="1" dirty="0" smtClean="0">
                  <a:solidFill>
                    <a:schemeClr val="tx1"/>
                  </a:solidFill>
                  <a:effectLst>
                    <a:outerShdw blurRad="38100" dist="38100" dir="2700000" algn="tl">
                      <a:srgbClr val="000000">
                        <a:alpha val="43137"/>
                      </a:srgbClr>
                    </a:outerShdw>
                  </a:effectLst>
                </a:rPr>
                <a:t>Red</a:t>
              </a:r>
            </a:p>
            <a:p>
              <a:pPr algn="ctr" defTabSz="914099" fontAlgn="base">
                <a:spcBef>
                  <a:spcPct val="0"/>
                </a:spcBef>
                <a:spcAft>
                  <a:spcPct val="0"/>
                </a:spcAft>
              </a:pPr>
              <a:r>
                <a:rPr lang="en-US" sz="1600" b="1" dirty="0" smtClean="0">
                  <a:solidFill>
                    <a:schemeClr val="tx1"/>
                  </a:solidFill>
                  <a:effectLst>
                    <a:outerShdw blurRad="38100" dist="38100" dir="2700000" algn="tl">
                      <a:srgbClr val="000000">
                        <a:alpha val="43137"/>
                      </a:srgbClr>
                    </a:outerShdw>
                  </a:effectLst>
                </a:rPr>
                <a:t>VM 1</a:t>
              </a:r>
            </a:p>
          </p:txBody>
        </p:sp>
        <p:grpSp>
          <p:nvGrpSpPr>
            <p:cNvPr id="44" name="Group 43"/>
            <p:cNvGrpSpPr/>
            <p:nvPr/>
          </p:nvGrpSpPr>
          <p:grpSpPr>
            <a:xfrm>
              <a:off x="8049735" y="1952143"/>
              <a:ext cx="442719" cy="332738"/>
              <a:chOff x="0" y="0"/>
              <a:chExt cx="248717" cy="198934"/>
            </a:xfrm>
          </p:grpSpPr>
          <p:sp>
            <p:nvSpPr>
              <p:cNvPr id="49" name="Rectangle 48"/>
              <p:cNvSpPr/>
              <p:nvPr/>
            </p:nvSpPr>
            <p:spPr>
              <a:xfrm>
                <a:off x="0" y="0"/>
                <a:ext cx="248717" cy="134511"/>
              </a:xfrm>
              <a:prstGeom prst="rect">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900" b="0" i="0" u="none" strike="noStrike" kern="0" cap="none" spc="0" normalizeH="0" baseline="0" noProof="0">
                    <a:ln>
                      <a:noFill/>
                    </a:ln>
                    <a:solidFill>
                      <a:sysClr val="window" lastClr="FFFFFF"/>
                    </a:solidFill>
                    <a:effectLst/>
                    <a:uLnTx/>
                    <a:uFillTx/>
                    <a:latin typeface="Times New Roman"/>
                    <a:ea typeface="Calibri"/>
                    <a:cs typeface="+mn-cs"/>
                  </a:rPr>
                  <a:t> </a:t>
                </a:r>
                <a:endParaRPr kumimoji="0" lang="en-US" sz="1000" b="0" i="0" u="none" strike="noStrike" kern="0" cap="none" spc="0" normalizeH="0" baseline="0" noProof="0">
                  <a:ln>
                    <a:noFill/>
                  </a:ln>
                  <a:solidFill>
                    <a:sysClr val="window" lastClr="FFFFFF"/>
                  </a:solidFill>
                  <a:effectLst/>
                  <a:uLnTx/>
                  <a:uFillTx/>
                  <a:latin typeface="Times New Roman"/>
                  <a:ea typeface="SimSun"/>
                  <a:cs typeface="+mn-cs"/>
                </a:endParaRPr>
              </a:p>
            </p:txBody>
          </p:sp>
          <p:sp>
            <p:nvSpPr>
              <p:cNvPr id="50" name="Rectangle 49"/>
              <p:cNvSpPr/>
              <p:nvPr/>
            </p:nvSpPr>
            <p:spPr>
              <a:xfrm>
                <a:off x="0" y="137532"/>
                <a:ext cx="193075" cy="61402"/>
              </a:xfrm>
              <a:prstGeom prst="rect">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900" b="0" i="0" u="none" strike="noStrike" kern="0" cap="none" spc="0" normalizeH="0" baseline="0" noProof="0">
                    <a:ln>
                      <a:noFill/>
                    </a:ln>
                    <a:solidFill>
                      <a:sysClr val="window" lastClr="FFFFFF"/>
                    </a:solidFill>
                    <a:effectLst/>
                    <a:uLnTx/>
                    <a:uFillTx/>
                    <a:latin typeface="Times New Roman"/>
                    <a:ea typeface="Times New Roman"/>
                    <a:cs typeface="+mn-cs"/>
                  </a:rPr>
                  <a:t> </a:t>
                </a:r>
                <a:endParaRPr kumimoji="0" lang="en-US" sz="1000" b="0" i="0" u="none" strike="noStrike" kern="0" cap="none" spc="0" normalizeH="0" baseline="0" noProof="0">
                  <a:ln>
                    <a:noFill/>
                  </a:ln>
                  <a:solidFill>
                    <a:sysClr val="window" lastClr="FFFFFF"/>
                  </a:solidFill>
                  <a:effectLst/>
                  <a:uLnTx/>
                  <a:uFillTx/>
                  <a:latin typeface="Times New Roman"/>
                  <a:ea typeface="SimSun"/>
                  <a:cs typeface="+mn-cs"/>
                </a:endParaRPr>
              </a:p>
            </p:txBody>
          </p:sp>
        </p:grpSp>
        <p:sp>
          <p:nvSpPr>
            <p:cNvPr id="45" name="Oval 44"/>
            <p:cNvSpPr/>
            <p:nvPr/>
          </p:nvSpPr>
          <p:spPr>
            <a:xfrm>
              <a:off x="8144209" y="2598713"/>
              <a:ext cx="153035" cy="146050"/>
            </a:xfrm>
            <a:prstGeom prst="ellipse">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900" b="0" i="0" u="none" strike="noStrike" kern="0" cap="none" spc="0" normalizeH="0" baseline="0" noProof="0">
                  <a:ln>
                    <a:noFill/>
                  </a:ln>
                  <a:solidFill>
                    <a:sysClr val="window" lastClr="FFFFFF"/>
                  </a:solidFill>
                  <a:effectLst/>
                  <a:uLnTx/>
                  <a:uFillTx/>
                  <a:latin typeface="Calibri"/>
                  <a:ea typeface="Times New Roman"/>
                  <a:cs typeface="Times New Roman"/>
                </a:rPr>
                <a:t> </a:t>
              </a:r>
              <a:endParaRPr kumimoji="0" lang="en-US" sz="900" b="0" i="0" u="none" strike="noStrike" kern="0" cap="none" spc="0" normalizeH="0" baseline="0" noProof="0">
                <a:ln>
                  <a:noFill/>
                </a:ln>
                <a:solidFill>
                  <a:sysClr val="window" lastClr="FFFFFF"/>
                </a:solidFill>
                <a:effectLst/>
                <a:uLnTx/>
                <a:uFillTx/>
                <a:latin typeface="Calibri"/>
                <a:ea typeface="Calibri"/>
                <a:cs typeface="Times New Roman"/>
              </a:endParaRPr>
            </a:p>
          </p:txBody>
        </p:sp>
        <p:cxnSp>
          <p:nvCxnSpPr>
            <p:cNvPr id="47" name="Straight Connector 46"/>
            <p:cNvCxnSpPr>
              <a:stCxn id="45" idx="0"/>
              <a:endCxn id="50" idx="2"/>
            </p:cNvCxnSpPr>
            <p:nvPr/>
          </p:nvCxnSpPr>
          <p:spPr>
            <a:xfrm flipV="1">
              <a:off x="8220727" y="2284881"/>
              <a:ext cx="846" cy="3138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713042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Flexible VM placement with Hyper-V enforced isolation</a:t>
            </a:r>
            <a:endParaRPr lang="en-US" dirty="0"/>
          </a:p>
        </p:txBody>
      </p:sp>
      <p:sp>
        <p:nvSpPr>
          <p:cNvPr id="4" name="Text Placeholder 3"/>
          <p:cNvSpPr>
            <a:spLocks noGrp="1"/>
          </p:cNvSpPr>
          <p:nvPr>
            <p:ph type="body" sz="quarter" idx="10"/>
          </p:nvPr>
        </p:nvSpPr>
        <p:spPr/>
        <p:txBody>
          <a:bodyPr/>
          <a:lstStyle/>
          <a:p>
            <a:r>
              <a:rPr lang="en-US" dirty="0"/>
              <a:t>d</a:t>
            </a:r>
            <a:r>
              <a:rPr lang="en-US" dirty="0" smtClean="0"/>
              <a:t>emo </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77577774"/>
      </p:ext>
    </p:extLst>
  </p:cSld>
  <p:clrMapOvr>
    <a:masterClrMapping/>
  </p:clrMapOvr>
  <p:transition>
    <p:strips dir="l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668358" y="2727399"/>
            <a:ext cx="2160240" cy="2060503"/>
          </a:xfrm>
          <a:prstGeom prst="roundRect">
            <a:avLst>
              <a:gd name="adj" fmla="val 9256"/>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a:off x="6205060" y="3137181"/>
            <a:ext cx="864019" cy="215444"/>
          </a:xfrm>
          <a:prstGeom prst="rect">
            <a:avLst/>
          </a:prstGeom>
          <a:noFill/>
        </p:spPr>
        <p:txBody>
          <a:bodyPr wrap="none" lIns="0" tIns="0" rIns="0" bIns="0" rtlCol="0">
            <a:spAutoFit/>
          </a:bodyPr>
          <a:lstStyle/>
          <a:p>
            <a:r>
              <a:rPr lang="en-US" sz="1400" dirty="0" smtClean="0">
                <a:gradFill>
                  <a:gsLst>
                    <a:gs pos="0">
                      <a:schemeClr val="tx1"/>
                    </a:gs>
                    <a:gs pos="86000">
                      <a:schemeClr val="tx1"/>
                    </a:gs>
                  </a:gsLst>
                  <a:lin ang="5400000" scaled="0"/>
                </a:gradFill>
              </a:rPr>
              <a:t>157.0.1.112</a:t>
            </a:r>
          </a:p>
        </p:txBody>
      </p:sp>
      <p:sp>
        <p:nvSpPr>
          <p:cNvPr id="91" name="TextBox 90"/>
          <p:cNvSpPr txBox="1"/>
          <p:nvPr/>
        </p:nvSpPr>
        <p:spPr>
          <a:xfrm>
            <a:off x="6194174" y="2899811"/>
            <a:ext cx="864019" cy="215444"/>
          </a:xfrm>
          <a:prstGeom prst="rect">
            <a:avLst/>
          </a:prstGeom>
          <a:noFill/>
        </p:spPr>
        <p:txBody>
          <a:bodyPr wrap="none" lIns="0" tIns="0" rIns="0" bIns="0" rtlCol="0">
            <a:spAutoFit/>
          </a:bodyPr>
          <a:lstStyle/>
          <a:p>
            <a:r>
              <a:rPr lang="en-US" sz="1400" dirty="0" smtClean="0">
                <a:gradFill>
                  <a:gsLst>
                    <a:gs pos="0">
                      <a:schemeClr val="tx1"/>
                    </a:gs>
                    <a:gs pos="86000">
                      <a:schemeClr val="tx1"/>
                    </a:gs>
                  </a:gsLst>
                  <a:lin ang="5400000" scaled="0"/>
                </a:gradFill>
              </a:rPr>
              <a:t>157.0.1.111</a:t>
            </a:r>
          </a:p>
        </p:txBody>
      </p:sp>
      <p:graphicFrame>
        <p:nvGraphicFramePr>
          <p:cNvPr id="64" name="Table 63"/>
          <p:cNvGraphicFramePr>
            <a:graphicFrameLocks noGrp="1"/>
          </p:cNvGraphicFramePr>
          <p:nvPr>
            <p:extLst>
              <p:ext uri="{D42A27DB-BD31-4B8C-83A1-F6EECF244321}">
                <p14:modId xmlns:p14="http://schemas.microsoft.com/office/powerpoint/2010/main" val="3359032232"/>
              </p:ext>
            </p:extLst>
          </p:nvPr>
        </p:nvGraphicFramePr>
        <p:xfrm>
          <a:off x="5946866" y="2894533"/>
          <a:ext cx="1603225" cy="1706880"/>
        </p:xfrm>
        <a:graphic>
          <a:graphicData uri="http://schemas.openxmlformats.org/drawingml/2006/table">
            <a:tbl>
              <a:tblPr firstRow="1" bandRow="1">
                <a:tableStyleId>{5940675A-B579-460E-94D1-54222C63F5DA}</a:tableStyleId>
              </a:tblPr>
              <a:tblGrid>
                <a:gridCol w="1603225"/>
              </a:tblGrid>
              <a:tr h="147243">
                <a:tc>
                  <a:txBody>
                    <a:bodyPr/>
                    <a:lstStyle/>
                    <a:p>
                      <a:pPr algn="ctr"/>
                      <a:r>
                        <a:rPr lang="en-US" sz="1600" b="1" dirty="0" smtClean="0">
                          <a:solidFill>
                            <a:schemeClr val="tx1"/>
                          </a:solidFill>
                          <a:effectLst>
                            <a:outerShdw blurRad="38100" dist="38100" dir="2700000" algn="tl">
                              <a:srgbClr val="000000">
                                <a:alpha val="43137"/>
                              </a:srgbClr>
                            </a:outerShdw>
                          </a:effectLst>
                        </a:rPr>
                        <a:t>157.0.1.111</a:t>
                      </a:r>
                    </a:p>
                  </a:txBody>
                  <a:tcPr marL="45720" marR="45720" marT="0" marB="0" anchor="ctr">
                    <a:solidFill>
                      <a:schemeClr val="bg2"/>
                    </a:solidFill>
                  </a:tcPr>
                </a:tc>
              </a:tr>
              <a:tr h="45720">
                <a:tc>
                  <a:txBody>
                    <a:bodyPr/>
                    <a:lstStyle/>
                    <a:p>
                      <a:pPr algn="ctr"/>
                      <a:r>
                        <a:rPr lang="en-US" sz="1600" b="1" dirty="0" smtClean="0">
                          <a:solidFill>
                            <a:schemeClr val="tx1"/>
                          </a:solidFill>
                          <a:effectLst>
                            <a:outerShdw blurRad="38100" dist="38100" dir="2700000" algn="tl">
                              <a:srgbClr val="000000">
                                <a:alpha val="43137"/>
                              </a:srgbClr>
                            </a:outerShdw>
                          </a:effectLst>
                        </a:rPr>
                        <a:t>157.0.1.112</a:t>
                      </a:r>
                    </a:p>
                  </a:txBody>
                  <a:tcPr marL="45720" marR="45720" marT="0" marB="0" anchor="ctr">
                    <a:solidFill>
                      <a:schemeClr val="bg2"/>
                    </a:solidFill>
                  </a:tcPr>
                </a:tc>
              </a:tr>
              <a:tr h="45720">
                <a:tc>
                  <a:txBody>
                    <a:bodyPr/>
                    <a:lstStyle/>
                    <a:p>
                      <a:pPr algn="ctr"/>
                      <a:r>
                        <a:rPr lang="en-US" sz="1600" b="1" dirty="0" smtClean="0">
                          <a:solidFill>
                            <a:schemeClr val="tx1"/>
                          </a:solidFill>
                          <a:effectLst>
                            <a:outerShdw blurRad="38100" dist="38100" dir="2700000" algn="tl">
                              <a:srgbClr val="000000">
                                <a:alpha val="43137"/>
                              </a:srgbClr>
                            </a:outerShdw>
                          </a:effectLst>
                        </a:rPr>
                        <a:t>…</a:t>
                      </a:r>
                    </a:p>
                  </a:txBody>
                  <a:tcPr marL="45720" marR="45720" marT="0" marB="0" anchor="ctr">
                    <a:solidFill>
                      <a:schemeClr val="bg2"/>
                    </a:solidFill>
                  </a:tcPr>
                </a:tc>
              </a:tr>
              <a:tr h="45720">
                <a:tc>
                  <a:txBody>
                    <a:bodyPr/>
                    <a:lstStyle/>
                    <a:p>
                      <a:pPr algn="ctr"/>
                      <a:r>
                        <a:rPr lang="en-US" sz="1600" b="1" dirty="0" smtClean="0">
                          <a:solidFill>
                            <a:schemeClr val="tx1"/>
                          </a:solidFill>
                          <a:effectLst>
                            <a:outerShdw blurRad="38100" dist="38100" dir="2700000" algn="tl">
                              <a:srgbClr val="000000">
                                <a:alpha val="43137"/>
                              </a:srgbClr>
                            </a:outerShdw>
                          </a:effectLst>
                        </a:rPr>
                        <a:t>157.0.2.220</a:t>
                      </a:r>
                    </a:p>
                  </a:txBody>
                  <a:tcPr marL="45720" marR="45720" marT="0" marB="0" anchor="ctr">
                    <a:solidFill>
                      <a:schemeClr val="bg2"/>
                    </a:solidFill>
                  </a:tcPr>
                </a:tc>
              </a:tr>
              <a:tr h="45720">
                <a:tc>
                  <a:txBody>
                    <a:bodyPr/>
                    <a:lstStyle/>
                    <a:p>
                      <a:pPr algn="ctr"/>
                      <a:r>
                        <a:rPr lang="en-US" sz="1600" b="1" dirty="0" smtClean="0">
                          <a:solidFill>
                            <a:schemeClr val="tx1"/>
                          </a:solidFill>
                          <a:effectLst>
                            <a:outerShdw blurRad="38100" dist="38100" dir="2700000" algn="tl">
                              <a:srgbClr val="000000">
                                <a:alpha val="43137"/>
                              </a:srgbClr>
                            </a:outerShdw>
                          </a:effectLst>
                        </a:rPr>
                        <a:t>157.0.2.221</a:t>
                      </a:r>
                    </a:p>
                  </a:txBody>
                  <a:tcPr marL="45720" marR="45720" marT="0" marB="0" anchor="ctr">
                    <a:solidFill>
                      <a:schemeClr val="bg2"/>
                    </a:solidFill>
                  </a:tcPr>
                </a:tc>
              </a:tr>
              <a:tr h="45720">
                <a:tc>
                  <a:txBody>
                    <a:bodyPr/>
                    <a:lstStyle/>
                    <a:p>
                      <a:pPr algn="ctr"/>
                      <a:r>
                        <a:rPr lang="en-US" sz="1600" b="1" dirty="0" smtClean="0">
                          <a:solidFill>
                            <a:schemeClr val="tx1"/>
                          </a:solidFill>
                          <a:effectLst>
                            <a:outerShdw blurRad="38100" dist="38100" dir="2700000" algn="tl">
                              <a:srgbClr val="000000">
                                <a:alpha val="43137"/>
                              </a:srgbClr>
                            </a:outerShdw>
                          </a:effectLst>
                        </a:rPr>
                        <a:t>157.0.2.222</a:t>
                      </a:r>
                    </a:p>
                  </a:txBody>
                  <a:tcPr marL="45720" marR="45720" marT="0" marB="0" anchor="ctr">
                    <a:solidFill>
                      <a:schemeClr val="bg2"/>
                    </a:solidFill>
                  </a:tcPr>
                </a:tc>
              </a:tr>
              <a:tr h="45720">
                <a:tc>
                  <a:txBody>
                    <a:bodyPr/>
                    <a:lstStyle/>
                    <a:p>
                      <a:pPr algn="ctr"/>
                      <a:r>
                        <a:rPr lang="en-US" sz="1600" b="1" dirty="0" smtClean="0">
                          <a:solidFill>
                            <a:schemeClr val="tx1"/>
                          </a:solidFill>
                          <a:effectLst>
                            <a:outerShdw blurRad="38100" dist="38100" dir="2700000" algn="tl">
                              <a:srgbClr val="000000">
                                <a:alpha val="43137"/>
                              </a:srgbClr>
                            </a:outerShdw>
                          </a:effectLst>
                        </a:rPr>
                        <a:t>…</a:t>
                      </a:r>
                    </a:p>
                  </a:txBody>
                  <a:tcPr marL="45720" marR="45720" marT="0" marB="0" anchor="ctr">
                    <a:solidFill>
                      <a:schemeClr val="bg2"/>
                    </a:solidFill>
                  </a:tcPr>
                </a:tc>
              </a:tr>
            </a:tbl>
          </a:graphicData>
        </a:graphic>
      </p:graphicFrame>
      <p:cxnSp>
        <p:nvCxnSpPr>
          <p:cNvPr id="66" name="Straight Connector 65"/>
          <p:cNvCxnSpPr/>
          <p:nvPr/>
        </p:nvCxnSpPr>
        <p:spPr>
          <a:xfrm flipH="1" flipV="1">
            <a:off x="8550535" y="2726359"/>
            <a:ext cx="342900" cy="45681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70" name="Straight Connector 69"/>
          <p:cNvCxnSpPr/>
          <p:nvPr/>
        </p:nvCxnSpPr>
        <p:spPr>
          <a:xfrm flipV="1">
            <a:off x="9148692" y="2726359"/>
            <a:ext cx="342900" cy="456810"/>
          </a:xfrm>
          <a:prstGeom prst="line">
            <a:avLst/>
          </a:prstGeom>
          <a:ln/>
        </p:spPr>
        <p:style>
          <a:lnRef idx="2">
            <a:schemeClr val="accent6"/>
          </a:lnRef>
          <a:fillRef idx="0">
            <a:schemeClr val="accent6"/>
          </a:fillRef>
          <a:effectRef idx="1">
            <a:schemeClr val="accent6"/>
          </a:effectRef>
          <a:fontRef idx="minor">
            <a:schemeClr val="tx1"/>
          </a:fontRef>
        </p:style>
      </p:cxnSp>
      <p:sp>
        <p:nvSpPr>
          <p:cNvPr id="12" name="TextBox 11"/>
          <p:cNvSpPr txBox="1"/>
          <p:nvPr/>
        </p:nvSpPr>
        <p:spPr>
          <a:xfrm>
            <a:off x="5731821" y="2378537"/>
            <a:ext cx="2033314" cy="369332"/>
          </a:xfrm>
          <a:prstGeom prst="rect">
            <a:avLst/>
          </a:prstGeom>
          <a:noFill/>
        </p:spPr>
        <p:txBody>
          <a:bodyPr wrap="none" rtlCol="0">
            <a:spAutoFit/>
          </a:bodyPr>
          <a:lstStyle/>
          <a:p>
            <a:pPr algn="ctr"/>
            <a:r>
              <a:rPr lang="en-US" b="1" dirty="0" smtClean="0"/>
              <a:t>Provider Addresses</a:t>
            </a:r>
            <a:endParaRPr lang="en-US" b="1" dirty="0"/>
          </a:p>
        </p:txBody>
      </p:sp>
      <p:sp>
        <p:nvSpPr>
          <p:cNvPr id="47" name="Vertical Scroll 46"/>
          <p:cNvSpPr/>
          <p:nvPr/>
        </p:nvSpPr>
        <p:spPr bwMode="auto">
          <a:xfrm>
            <a:off x="3174688" y="2721752"/>
            <a:ext cx="2194560" cy="991460"/>
          </a:xfrm>
          <a:prstGeom prst="verticalScroll">
            <a:avLst/>
          </a:prstGeom>
          <a:solidFill>
            <a:schemeClr val="accent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smtClean="0">
              <a:gradFill>
                <a:gsLst>
                  <a:gs pos="0">
                    <a:schemeClr val="tx1"/>
                  </a:gs>
                  <a:gs pos="100000">
                    <a:schemeClr val="tx1"/>
                  </a:gs>
                </a:gsLst>
                <a:lin ang="5400000" scaled="0"/>
              </a:gradFill>
            </a:endParaRPr>
          </a:p>
        </p:txBody>
      </p:sp>
      <p:sp>
        <p:nvSpPr>
          <p:cNvPr id="2" name="Title 1"/>
          <p:cNvSpPr>
            <a:spLocks noGrp="1"/>
          </p:cNvSpPr>
          <p:nvPr>
            <p:ph type="title"/>
          </p:nvPr>
        </p:nvSpPr>
        <p:spPr>
          <a:xfrm>
            <a:off x="519112" y="228600"/>
            <a:ext cx="11149013" cy="609398"/>
          </a:xfrm>
        </p:spPr>
        <p:txBody>
          <a:bodyPr/>
          <a:lstStyle/>
          <a:p>
            <a:r>
              <a:rPr lang="en-US" dirty="0" smtClean="0"/>
              <a:t>Demo: Hyper-V Enforced Isolation</a:t>
            </a:r>
            <a:endParaRPr lang="en-US" dirty="0"/>
          </a:p>
        </p:txBody>
      </p:sp>
      <p:graphicFrame>
        <p:nvGraphicFramePr>
          <p:cNvPr id="43" name="Table 42"/>
          <p:cNvGraphicFramePr>
            <a:graphicFrameLocks noGrp="1"/>
          </p:cNvGraphicFramePr>
          <p:nvPr>
            <p:extLst>
              <p:ext uri="{D42A27DB-BD31-4B8C-83A1-F6EECF244321}">
                <p14:modId xmlns:p14="http://schemas.microsoft.com/office/powerpoint/2010/main" val="1975720219"/>
              </p:ext>
            </p:extLst>
          </p:nvPr>
        </p:nvGraphicFramePr>
        <p:xfrm>
          <a:off x="3397558" y="3147230"/>
          <a:ext cx="1748821" cy="487680"/>
        </p:xfrm>
        <a:graphic>
          <a:graphicData uri="http://schemas.openxmlformats.org/drawingml/2006/table">
            <a:tbl>
              <a:tblPr firstRow="1" bandRow="1">
                <a:tableStyleId>{5940675A-B579-460E-94D1-54222C63F5DA}</a:tableStyleId>
              </a:tblPr>
              <a:tblGrid>
                <a:gridCol w="749040"/>
                <a:gridCol w="999781"/>
              </a:tblGrid>
              <a:tr h="147243">
                <a:tc>
                  <a:txBody>
                    <a:bodyPr/>
                    <a:lstStyle/>
                    <a:p>
                      <a:pPr algn="ctr"/>
                      <a:r>
                        <a:rPr lang="en-US" sz="1600" b="1" dirty="0" smtClean="0">
                          <a:solidFill>
                            <a:schemeClr val="tx1"/>
                          </a:solidFill>
                          <a:effectLst>
                            <a:outerShdw blurRad="38100" dist="38100" dir="2700000" algn="tl">
                              <a:srgbClr val="000000">
                                <a:alpha val="43137"/>
                              </a:srgbClr>
                            </a:outerShdw>
                          </a:effectLst>
                        </a:rPr>
                        <a:t>WEB</a:t>
                      </a:r>
                    </a:p>
                  </a:txBody>
                  <a:tcPr marL="45720" marR="45720" marT="0" marB="0" anchor="ctr">
                    <a:solidFill>
                      <a:schemeClr val="accent1"/>
                    </a:solidFill>
                  </a:tcPr>
                </a:tc>
                <a:tc>
                  <a:txBody>
                    <a:bodyPr/>
                    <a:lstStyle/>
                    <a:p>
                      <a:pPr algn="ctr"/>
                      <a:r>
                        <a:rPr lang="en-US" sz="1600" b="1" smtClean="0">
                          <a:solidFill>
                            <a:schemeClr val="tx1"/>
                          </a:solidFill>
                          <a:effectLst>
                            <a:outerShdw blurRad="38100" dist="38100" dir="2700000" algn="tl">
                              <a:srgbClr val="000000">
                                <a:alpha val="43137"/>
                              </a:srgbClr>
                            </a:outerShdw>
                          </a:effectLst>
                        </a:rPr>
                        <a:t>10.0.1.3</a:t>
                      </a:r>
                      <a:endParaRPr lang="en-US" sz="1600" b="1" dirty="0" smtClean="0">
                        <a:solidFill>
                          <a:schemeClr val="tx1"/>
                        </a:solidFill>
                        <a:effectLst>
                          <a:outerShdw blurRad="38100" dist="38100" dir="2700000" algn="tl">
                            <a:srgbClr val="000000">
                              <a:alpha val="43137"/>
                            </a:srgbClr>
                          </a:outerShdw>
                        </a:effectLst>
                      </a:endParaRPr>
                    </a:p>
                  </a:txBody>
                  <a:tcPr marL="45720" marR="45720" marT="0" marB="0" anchor="ctr">
                    <a:solidFill>
                      <a:schemeClr val="accent1"/>
                    </a:solidFill>
                  </a:tcPr>
                </a:tc>
              </a:tr>
              <a:tr h="45720">
                <a:tc>
                  <a:txBody>
                    <a:bodyPr/>
                    <a:lstStyle/>
                    <a:p>
                      <a:pPr algn="ctr"/>
                      <a:r>
                        <a:rPr lang="en-US" sz="1600" b="1" dirty="0" smtClean="0">
                          <a:solidFill>
                            <a:schemeClr val="tx1"/>
                          </a:solidFill>
                          <a:effectLst>
                            <a:outerShdw blurRad="38100" dist="38100" dir="2700000" algn="tl">
                              <a:srgbClr val="000000">
                                <a:alpha val="43137"/>
                              </a:srgbClr>
                            </a:outerShdw>
                          </a:effectLst>
                        </a:rPr>
                        <a:t>SQL</a:t>
                      </a:r>
                    </a:p>
                  </a:txBody>
                  <a:tcPr marL="45720" marR="45720" marT="0" marB="0" anchor="ctr">
                    <a:solidFill>
                      <a:schemeClr val="accent1"/>
                    </a:solidFill>
                  </a:tcPr>
                </a:tc>
                <a:tc>
                  <a:txBody>
                    <a:bodyPr/>
                    <a:lstStyle/>
                    <a:p>
                      <a:pPr algn="ctr"/>
                      <a:r>
                        <a:rPr lang="en-US" sz="1600" b="1" dirty="0" smtClean="0">
                          <a:solidFill>
                            <a:schemeClr val="tx1"/>
                          </a:solidFill>
                          <a:effectLst>
                            <a:outerShdw blurRad="38100" dist="38100" dir="2700000" algn="tl">
                              <a:srgbClr val="000000">
                                <a:alpha val="43137"/>
                              </a:srgbClr>
                            </a:outerShdw>
                          </a:effectLst>
                        </a:rPr>
                        <a:t>10.0.1.4</a:t>
                      </a:r>
                    </a:p>
                  </a:txBody>
                  <a:tcPr marL="45720" marR="45720" marT="0" marB="0" anchor="ctr">
                    <a:solidFill>
                      <a:schemeClr val="accent1"/>
                    </a:solidFill>
                  </a:tcPr>
                </a:tc>
              </a:tr>
            </a:tbl>
          </a:graphicData>
        </a:graphic>
      </p:graphicFrame>
      <p:sp>
        <p:nvSpPr>
          <p:cNvPr id="46" name="TextBox 45"/>
          <p:cNvSpPr txBox="1"/>
          <p:nvPr/>
        </p:nvSpPr>
        <p:spPr>
          <a:xfrm>
            <a:off x="3835558" y="2819032"/>
            <a:ext cx="905697" cy="307777"/>
          </a:xfrm>
          <a:prstGeom prst="rect">
            <a:avLst/>
          </a:prstGeom>
          <a:noFill/>
        </p:spPr>
        <p:txBody>
          <a:bodyPr wrap="none" lIns="0" tIns="0" rIns="0" bIns="0" rtlCol="0">
            <a:spAutoFit/>
          </a:bodyPr>
          <a:lstStyle/>
          <a:p>
            <a:r>
              <a:rPr lang="en-US" sz="2000" b="1" dirty="0" err="1" smtClean="0">
                <a:gradFill>
                  <a:gsLst>
                    <a:gs pos="0">
                      <a:schemeClr val="tx1"/>
                    </a:gs>
                    <a:gs pos="86000">
                      <a:schemeClr val="tx1"/>
                    </a:gs>
                  </a:gsLst>
                  <a:lin ang="5400000" scaled="0"/>
                </a:gradFill>
                <a:effectLst>
                  <a:outerShdw blurRad="38100" dist="38100" dir="2700000" algn="tl">
                    <a:srgbClr val="000000">
                      <a:alpha val="43137"/>
                    </a:srgbClr>
                  </a:outerShdw>
                </a:effectLst>
              </a:rPr>
              <a:t>Contoso</a:t>
            </a:r>
            <a:endParaRPr lang="en-US" sz="2000" b="1" dirty="0" smtClean="0">
              <a:gradFill>
                <a:gsLst>
                  <a:gs pos="0">
                    <a:schemeClr val="tx1"/>
                  </a:gs>
                  <a:gs pos="86000">
                    <a:schemeClr val="tx1"/>
                  </a:gs>
                </a:gsLst>
                <a:lin ang="5400000" scaled="0"/>
              </a:gradFill>
              <a:effectLst>
                <a:outerShdw blurRad="38100" dist="38100" dir="2700000" algn="tl">
                  <a:srgbClr val="000000">
                    <a:alpha val="43137"/>
                  </a:srgbClr>
                </a:outerShdw>
              </a:effectLst>
            </a:endParaRPr>
          </a:p>
        </p:txBody>
      </p:sp>
      <p:sp>
        <p:nvSpPr>
          <p:cNvPr id="48" name="Vertical Scroll 47"/>
          <p:cNvSpPr/>
          <p:nvPr/>
        </p:nvSpPr>
        <p:spPr bwMode="auto">
          <a:xfrm>
            <a:off x="3145504" y="4603502"/>
            <a:ext cx="2194560" cy="987552"/>
          </a:xfrm>
          <a:prstGeom prst="verticalScroll">
            <a:avLst/>
          </a:prstGeom>
          <a:ln>
            <a:solidFill>
              <a:schemeClr val="bg1"/>
            </a:solidFill>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graphicFrame>
        <p:nvGraphicFramePr>
          <p:cNvPr id="49" name="Table 48"/>
          <p:cNvGraphicFramePr>
            <a:graphicFrameLocks noGrp="1"/>
          </p:cNvGraphicFramePr>
          <p:nvPr>
            <p:extLst>
              <p:ext uri="{D42A27DB-BD31-4B8C-83A1-F6EECF244321}">
                <p14:modId xmlns:p14="http://schemas.microsoft.com/office/powerpoint/2010/main" val="971302654"/>
              </p:ext>
            </p:extLst>
          </p:nvPr>
        </p:nvGraphicFramePr>
        <p:xfrm>
          <a:off x="3368374" y="5050487"/>
          <a:ext cx="1748821" cy="487680"/>
        </p:xfrm>
        <a:graphic>
          <a:graphicData uri="http://schemas.openxmlformats.org/drawingml/2006/table">
            <a:tbl>
              <a:tblPr firstRow="1" bandRow="1">
                <a:tableStyleId>{5940675A-B579-460E-94D1-54222C63F5DA}</a:tableStyleId>
              </a:tblPr>
              <a:tblGrid>
                <a:gridCol w="749040"/>
                <a:gridCol w="999781"/>
              </a:tblGrid>
              <a:tr h="147243">
                <a:tc>
                  <a:txBody>
                    <a:bodyPr/>
                    <a:lstStyle/>
                    <a:p>
                      <a:pPr algn="ctr"/>
                      <a:r>
                        <a:rPr lang="en-US" sz="1600" b="1" dirty="0" smtClean="0">
                          <a:solidFill>
                            <a:schemeClr val="tx1"/>
                          </a:solidFill>
                          <a:effectLst>
                            <a:outerShdw blurRad="38100" dist="38100" dir="2700000" algn="tl">
                              <a:srgbClr val="000000">
                                <a:alpha val="43137"/>
                              </a:srgbClr>
                            </a:outerShdw>
                          </a:effectLst>
                        </a:rPr>
                        <a:t>WEB</a:t>
                      </a:r>
                    </a:p>
                  </a:txBody>
                  <a:tcPr marL="45720" marR="45720" marT="0" marB="0" anchor="ctr">
                    <a:solidFill>
                      <a:srgbClr val="EF4423"/>
                    </a:solidFill>
                  </a:tcPr>
                </a:tc>
                <a:tc>
                  <a:txBody>
                    <a:bodyPr/>
                    <a:lstStyle/>
                    <a:p>
                      <a:pPr algn="ctr"/>
                      <a:r>
                        <a:rPr lang="en-US" sz="1600" b="1" dirty="0" smtClean="0">
                          <a:solidFill>
                            <a:schemeClr val="tx1"/>
                          </a:solidFill>
                          <a:effectLst>
                            <a:outerShdw blurRad="38100" dist="38100" dir="2700000" algn="tl">
                              <a:srgbClr val="000000">
                                <a:alpha val="43137"/>
                              </a:srgbClr>
                            </a:outerShdw>
                          </a:effectLst>
                        </a:rPr>
                        <a:t>10.0.1.3</a:t>
                      </a:r>
                    </a:p>
                  </a:txBody>
                  <a:tcPr marL="45720" marR="45720" marT="0" marB="0" anchor="ctr">
                    <a:solidFill>
                      <a:srgbClr val="EF4423"/>
                    </a:solidFill>
                  </a:tcPr>
                </a:tc>
              </a:tr>
              <a:tr h="45720">
                <a:tc>
                  <a:txBody>
                    <a:bodyPr/>
                    <a:lstStyle/>
                    <a:p>
                      <a:pPr algn="ctr"/>
                      <a:r>
                        <a:rPr lang="en-US" sz="1600" b="1" dirty="0" smtClean="0">
                          <a:solidFill>
                            <a:schemeClr val="tx1"/>
                          </a:solidFill>
                          <a:effectLst>
                            <a:outerShdw blurRad="38100" dist="38100" dir="2700000" algn="tl">
                              <a:srgbClr val="000000">
                                <a:alpha val="43137"/>
                              </a:srgbClr>
                            </a:outerShdw>
                          </a:effectLst>
                        </a:rPr>
                        <a:t>SQL</a:t>
                      </a:r>
                    </a:p>
                  </a:txBody>
                  <a:tcPr marL="45720" marR="45720" marT="0" marB="0" anchor="ctr">
                    <a:solidFill>
                      <a:srgbClr val="EF4423"/>
                    </a:solidFill>
                  </a:tcPr>
                </a:tc>
                <a:tc>
                  <a:txBody>
                    <a:bodyPr/>
                    <a:lstStyle/>
                    <a:p>
                      <a:pPr algn="ctr"/>
                      <a:r>
                        <a:rPr lang="en-US" sz="1600" b="1" dirty="0" smtClean="0">
                          <a:solidFill>
                            <a:schemeClr val="tx1"/>
                          </a:solidFill>
                          <a:effectLst>
                            <a:outerShdw blurRad="38100" dist="38100" dir="2700000" algn="tl">
                              <a:srgbClr val="000000">
                                <a:alpha val="43137"/>
                              </a:srgbClr>
                            </a:outerShdw>
                          </a:effectLst>
                        </a:rPr>
                        <a:t>10.0.1.4</a:t>
                      </a:r>
                    </a:p>
                  </a:txBody>
                  <a:tcPr marL="45720" marR="45720" marT="0" marB="0" anchor="ctr">
                    <a:solidFill>
                      <a:srgbClr val="EF4423"/>
                    </a:solidFill>
                  </a:tcPr>
                </a:tc>
              </a:tr>
            </a:tbl>
          </a:graphicData>
        </a:graphic>
      </p:graphicFrame>
      <p:sp>
        <p:nvSpPr>
          <p:cNvPr id="50" name="TextBox 49"/>
          <p:cNvSpPr txBox="1"/>
          <p:nvPr/>
        </p:nvSpPr>
        <p:spPr>
          <a:xfrm>
            <a:off x="3626293" y="4711138"/>
            <a:ext cx="1208536" cy="307777"/>
          </a:xfrm>
          <a:prstGeom prst="rect">
            <a:avLst/>
          </a:prstGeom>
          <a:noFill/>
        </p:spPr>
        <p:txBody>
          <a:bodyPr wrap="none" lIns="0" tIns="0" rIns="0" bIns="0" rtlCol="0">
            <a:spAutoFit/>
          </a:bodyPr>
          <a:lstStyle/>
          <a:p>
            <a:r>
              <a:rPr lang="en-US" sz="20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N.W Trader</a:t>
            </a:r>
          </a:p>
        </p:txBody>
      </p:sp>
      <p:grpSp>
        <p:nvGrpSpPr>
          <p:cNvPr id="89" name="Group 88"/>
          <p:cNvGrpSpPr/>
          <p:nvPr/>
        </p:nvGrpSpPr>
        <p:grpSpPr>
          <a:xfrm>
            <a:off x="386452" y="2505314"/>
            <a:ext cx="914400" cy="837504"/>
            <a:chOff x="629652" y="2836066"/>
            <a:chExt cx="914400" cy="837504"/>
          </a:xfrm>
        </p:grpSpPr>
        <p:graphicFrame>
          <p:nvGraphicFramePr>
            <p:cNvPr id="55" name="Object 54"/>
            <p:cNvGraphicFramePr>
              <a:graphicFrameLocks/>
            </p:cNvGraphicFramePr>
            <p:nvPr>
              <p:extLst>
                <p:ext uri="{D42A27DB-BD31-4B8C-83A1-F6EECF244321}">
                  <p14:modId xmlns:p14="http://schemas.microsoft.com/office/powerpoint/2010/main" val="1745871805"/>
                </p:ext>
              </p:extLst>
            </p:nvPr>
          </p:nvGraphicFramePr>
          <p:xfrm>
            <a:off x="629652" y="3088631"/>
            <a:ext cx="914400" cy="365760"/>
          </p:xfrm>
          <a:graphic>
            <a:graphicData uri="http://schemas.openxmlformats.org/presentationml/2006/ole">
              <mc:AlternateContent xmlns:mc="http://schemas.openxmlformats.org/markup-compatibility/2006">
                <mc:Choice xmlns:v="urn:schemas-microsoft-com:vml" Requires="v">
                  <p:oleObj spid="_x0000_s7166" name="Visio" r:id="rId3" imgW="2162380" imgH="845463" progId="Visio.Drawing.11">
                    <p:embed/>
                  </p:oleObj>
                </mc:Choice>
                <mc:Fallback>
                  <p:oleObj name="Visio" r:id="rId3" imgW="2162380" imgH="845463" progId="Visio.Drawing.11">
                    <p:embed/>
                    <p:pic>
                      <p:nvPicPr>
                        <p:cNvPr id="0" name=""/>
                        <p:cNvPicPr/>
                        <p:nvPr/>
                      </p:nvPicPr>
                      <p:blipFill>
                        <a:blip r:embed="rId4"/>
                        <a:stretch>
                          <a:fillRect/>
                        </a:stretch>
                      </p:blipFill>
                      <p:spPr>
                        <a:xfrm>
                          <a:off x="629652" y="3088631"/>
                          <a:ext cx="914400" cy="365760"/>
                        </a:xfrm>
                        <a:prstGeom prst="rect">
                          <a:avLst/>
                        </a:prstGeom>
                      </p:spPr>
                    </p:pic>
                  </p:oleObj>
                </mc:Fallback>
              </mc:AlternateContent>
            </a:graphicData>
          </a:graphic>
        </p:graphicFrame>
        <p:sp>
          <p:nvSpPr>
            <p:cNvPr id="57" name="TextBox 56"/>
            <p:cNvSpPr txBox="1"/>
            <p:nvPr/>
          </p:nvSpPr>
          <p:spPr>
            <a:xfrm>
              <a:off x="699727" y="3427349"/>
              <a:ext cx="668453" cy="246221"/>
            </a:xfrm>
            <a:prstGeom prst="rect">
              <a:avLst/>
            </a:prstGeom>
            <a:noFill/>
          </p:spPr>
          <p:txBody>
            <a:bodyPr wrap="none" lIns="0" tIns="0" rIns="0" bIns="0" rtlCol="0">
              <a:spAutoFit/>
            </a:bodyPr>
            <a:lstStyle/>
            <a:p>
              <a:r>
                <a:rPr lang="en-US" sz="1600" b="1" dirty="0" smtClean="0">
                  <a:solidFill>
                    <a:schemeClr val="accent5"/>
                  </a:solidFill>
                </a:rPr>
                <a:t>10.0.1.3</a:t>
              </a:r>
            </a:p>
          </p:txBody>
        </p:sp>
        <p:sp>
          <p:nvSpPr>
            <p:cNvPr id="59" name="TextBox 58"/>
            <p:cNvSpPr txBox="1"/>
            <p:nvPr/>
          </p:nvSpPr>
          <p:spPr>
            <a:xfrm>
              <a:off x="910522" y="2836066"/>
              <a:ext cx="399148" cy="246221"/>
            </a:xfrm>
            <a:prstGeom prst="rect">
              <a:avLst/>
            </a:prstGeom>
            <a:noFill/>
          </p:spPr>
          <p:txBody>
            <a:bodyPr wrap="none" lIns="0" tIns="0" rIns="0" bIns="0" rtlCol="0">
              <a:spAutoFit/>
            </a:bodyPr>
            <a:lstStyle/>
            <a:p>
              <a:r>
                <a:rPr lang="en-US" sz="1600" b="1" dirty="0" smtClean="0">
                  <a:solidFill>
                    <a:schemeClr val="accent5"/>
                  </a:solidFill>
                </a:rPr>
                <a:t>WEB</a:t>
              </a:r>
            </a:p>
          </p:txBody>
        </p:sp>
      </p:grpSp>
      <p:grpSp>
        <p:nvGrpSpPr>
          <p:cNvPr id="90" name="Group 89"/>
          <p:cNvGrpSpPr/>
          <p:nvPr/>
        </p:nvGrpSpPr>
        <p:grpSpPr>
          <a:xfrm>
            <a:off x="1337727" y="2512644"/>
            <a:ext cx="914400" cy="815202"/>
            <a:chOff x="1775487" y="2843396"/>
            <a:chExt cx="914400" cy="815202"/>
          </a:xfrm>
        </p:grpSpPr>
        <p:graphicFrame>
          <p:nvGraphicFramePr>
            <p:cNvPr id="60" name="Object 59"/>
            <p:cNvGraphicFramePr>
              <a:graphicFrameLocks/>
            </p:cNvGraphicFramePr>
            <p:nvPr>
              <p:extLst>
                <p:ext uri="{D42A27DB-BD31-4B8C-83A1-F6EECF244321}">
                  <p14:modId xmlns:p14="http://schemas.microsoft.com/office/powerpoint/2010/main" val="3403477698"/>
                </p:ext>
              </p:extLst>
            </p:nvPr>
          </p:nvGraphicFramePr>
          <p:xfrm>
            <a:off x="1775487" y="3084810"/>
            <a:ext cx="914400" cy="365760"/>
          </p:xfrm>
          <a:graphic>
            <a:graphicData uri="http://schemas.openxmlformats.org/presentationml/2006/ole">
              <mc:AlternateContent xmlns:mc="http://schemas.openxmlformats.org/markup-compatibility/2006">
                <mc:Choice xmlns:v="urn:schemas-microsoft-com:vml" Requires="v">
                  <p:oleObj spid="_x0000_s7167" name="Visio" r:id="rId5" imgW="2162380" imgH="845463" progId="Visio.Drawing.11">
                    <p:embed/>
                  </p:oleObj>
                </mc:Choice>
                <mc:Fallback>
                  <p:oleObj name="Visio" r:id="rId5" imgW="2162380" imgH="845463" progId="Visio.Drawing.11">
                    <p:embed/>
                    <p:pic>
                      <p:nvPicPr>
                        <p:cNvPr id="0" name=""/>
                        <p:cNvPicPr/>
                        <p:nvPr/>
                      </p:nvPicPr>
                      <p:blipFill>
                        <a:blip r:embed="rId4"/>
                        <a:stretch>
                          <a:fillRect/>
                        </a:stretch>
                      </p:blipFill>
                      <p:spPr>
                        <a:xfrm>
                          <a:off x="1775487" y="3084810"/>
                          <a:ext cx="914400" cy="365760"/>
                        </a:xfrm>
                        <a:prstGeom prst="rect">
                          <a:avLst/>
                        </a:prstGeom>
                      </p:spPr>
                    </p:pic>
                  </p:oleObj>
                </mc:Fallback>
              </mc:AlternateContent>
            </a:graphicData>
          </a:graphic>
        </p:graphicFrame>
        <p:sp>
          <p:nvSpPr>
            <p:cNvPr id="61" name="TextBox 60"/>
            <p:cNvSpPr txBox="1"/>
            <p:nvPr/>
          </p:nvSpPr>
          <p:spPr>
            <a:xfrm>
              <a:off x="1845562" y="3412377"/>
              <a:ext cx="668453" cy="246221"/>
            </a:xfrm>
            <a:prstGeom prst="rect">
              <a:avLst/>
            </a:prstGeom>
            <a:noFill/>
          </p:spPr>
          <p:txBody>
            <a:bodyPr wrap="none" lIns="0" tIns="0" rIns="0" bIns="0" rtlCol="0">
              <a:spAutoFit/>
            </a:bodyPr>
            <a:lstStyle/>
            <a:p>
              <a:r>
                <a:rPr lang="en-US" sz="1600" b="1" dirty="0" smtClean="0">
                  <a:solidFill>
                    <a:schemeClr val="accent5"/>
                  </a:solidFill>
                </a:rPr>
                <a:t>10.0.1.4</a:t>
              </a:r>
            </a:p>
          </p:txBody>
        </p:sp>
        <p:sp>
          <p:nvSpPr>
            <p:cNvPr id="62" name="TextBox 61"/>
            <p:cNvSpPr txBox="1"/>
            <p:nvPr/>
          </p:nvSpPr>
          <p:spPr>
            <a:xfrm>
              <a:off x="2034428" y="2843396"/>
              <a:ext cx="352661" cy="246221"/>
            </a:xfrm>
            <a:prstGeom prst="rect">
              <a:avLst/>
            </a:prstGeom>
            <a:noFill/>
          </p:spPr>
          <p:txBody>
            <a:bodyPr wrap="none" lIns="0" tIns="0" rIns="0" bIns="0" rtlCol="0">
              <a:spAutoFit/>
            </a:bodyPr>
            <a:lstStyle/>
            <a:p>
              <a:r>
                <a:rPr lang="en-US" sz="1600" b="1" dirty="0" smtClean="0">
                  <a:solidFill>
                    <a:schemeClr val="accent5"/>
                  </a:solidFill>
                </a:rPr>
                <a:t>SQL</a:t>
              </a:r>
            </a:p>
          </p:txBody>
        </p:sp>
      </p:grpSp>
      <p:sp>
        <p:nvSpPr>
          <p:cNvPr id="63" name="TextBox 62"/>
          <p:cNvSpPr txBox="1"/>
          <p:nvPr/>
        </p:nvSpPr>
        <p:spPr>
          <a:xfrm>
            <a:off x="813809" y="1852669"/>
            <a:ext cx="1267976" cy="430887"/>
          </a:xfrm>
          <a:prstGeom prst="rect">
            <a:avLst/>
          </a:prstGeom>
          <a:noFill/>
        </p:spPr>
        <p:txBody>
          <a:bodyPr wrap="none" lIns="0" tIns="0" rIns="0" bIns="0" rtlCol="0">
            <a:spAutoFit/>
          </a:bodyPr>
          <a:lstStyle/>
          <a:p>
            <a:r>
              <a:rPr lang="en-US" sz="2800" dirty="0" err="1" smtClean="0">
                <a:gradFill>
                  <a:gsLst>
                    <a:gs pos="0">
                      <a:schemeClr val="tx1"/>
                    </a:gs>
                    <a:gs pos="86000">
                      <a:schemeClr val="tx1"/>
                    </a:gs>
                  </a:gsLst>
                  <a:lin ang="5400000" scaled="0"/>
                </a:gradFill>
              </a:rPr>
              <a:t>Contoso</a:t>
            </a:r>
            <a:endParaRPr lang="en-US" sz="2800" dirty="0" smtClean="0">
              <a:gradFill>
                <a:gsLst>
                  <a:gs pos="0">
                    <a:schemeClr val="tx1"/>
                  </a:gs>
                  <a:gs pos="86000">
                    <a:schemeClr val="tx1"/>
                  </a:gs>
                </a:gsLst>
                <a:lin ang="5400000" scaled="0"/>
              </a:gradFill>
            </a:endParaRPr>
          </a:p>
        </p:txBody>
      </p:sp>
      <p:sp>
        <p:nvSpPr>
          <p:cNvPr id="65" name="TextBox 64"/>
          <p:cNvSpPr txBox="1"/>
          <p:nvPr/>
        </p:nvSpPr>
        <p:spPr>
          <a:xfrm>
            <a:off x="6194174" y="1852669"/>
            <a:ext cx="992259" cy="430887"/>
          </a:xfrm>
          <a:prstGeom prst="rect">
            <a:avLst/>
          </a:prstGeom>
          <a:noFill/>
        </p:spPr>
        <p:txBody>
          <a:bodyPr wrap="none" lIns="0" tIns="0" rIns="0" bIns="0" rtlCol="0">
            <a:spAutoFit/>
          </a:bodyPr>
          <a:lstStyle/>
          <a:p>
            <a:r>
              <a:rPr lang="en-US" sz="2800" dirty="0" err="1" smtClean="0">
                <a:gradFill>
                  <a:gsLst>
                    <a:gs pos="0">
                      <a:schemeClr val="tx1"/>
                    </a:gs>
                    <a:gs pos="86000">
                      <a:schemeClr val="tx1"/>
                    </a:gs>
                  </a:gsLst>
                  <a:lin ang="5400000" scaled="0"/>
                </a:gradFill>
              </a:rPr>
              <a:t>Hoster</a:t>
            </a:r>
            <a:endParaRPr lang="en-US" sz="2800" dirty="0" smtClean="0">
              <a:gradFill>
                <a:gsLst>
                  <a:gs pos="0">
                    <a:schemeClr val="tx1"/>
                  </a:gs>
                  <a:gs pos="86000">
                    <a:schemeClr val="tx1"/>
                  </a:gs>
                </a:gsLst>
                <a:lin ang="5400000" scaled="0"/>
              </a:gradFill>
            </a:endParaRPr>
          </a:p>
        </p:txBody>
      </p:sp>
      <p:cxnSp>
        <p:nvCxnSpPr>
          <p:cNvPr id="67" name="Straight Arrow Connector 66"/>
          <p:cNvCxnSpPr/>
          <p:nvPr/>
        </p:nvCxnSpPr>
        <p:spPr>
          <a:xfrm flipV="1">
            <a:off x="5146379" y="3022921"/>
            <a:ext cx="800487" cy="2833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71" name="Straight Arrow Connector 70"/>
          <p:cNvCxnSpPr/>
          <p:nvPr/>
        </p:nvCxnSpPr>
        <p:spPr>
          <a:xfrm flipV="1">
            <a:off x="5117195" y="3260292"/>
            <a:ext cx="829671" cy="189221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graphicFrame>
        <p:nvGraphicFramePr>
          <p:cNvPr id="77" name="Object 76"/>
          <p:cNvGraphicFramePr>
            <a:graphicFrameLocks noChangeAspect="1"/>
          </p:cNvGraphicFramePr>
          <p:nvPr>
            <p:extLst>
              <p:ext uri="{D42A27DB-BD31-4B8C-83A1-F6EECF244321}">
                <p14:modId xmlns:p14="http://schemas.microsoft.com/office/powerpoint/2010/main" val="3985101139"/>
              </p:ext>
            </p:extLst>
          </p:nvPr>
        </p:nvGraphicFramePr>
        <p:xfrm>
          <a:off x="8355975" y="3143047"/>
          <a:ext cx="1371600" cy="689978"/>
        </p:xfrm>
        <a:graphic>
          <a:graphicData uri="http://schemas.openxmlformats.org/presentationml/2006/ole">
            <mc:AlternateContent xmlns:mc="http://schemas.openxmlformats.org/markup-compatibility/2006">
              <mc:Choice xmlns:v="urn:schemas-microsoft-com:vml" Requires="v">
                <p:oleObj spid="_x0000_s20480" name="Visio" r:id="rId6" imgW="2200363" imgH="947797" progId="Visio.Drawing.11">
                  <p:embed/>
                </p:oleObj>
              </mc:Choice>
              <mc:Fallback>
                <p:oleObj name="Visio" r:id="rId6" imgW="2200363" imgH="947797"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5975" y="3143047"/>
                        <a:ext cx="1371600" cy="68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7" name="Right Arrow 86"/>
          <p:cNvSpPr/>
          <p:nvPr/>
        </p:nvSpPr>
        <p:spPr bwMode="auto">
          <a:xfrm rot="2028487">
            <a:off x="2695538" y="2840479"/>
            <a:ext cx="457200" cy="457200"/>
          </a:xfrm>
          <a:prstGeom prst="rightArrow">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grpSp>
        <p:nvGrpSpPr>
          <p:cNvPr id="103" name="Group 102"/>
          <p:cNvGrpSpPr/>
          <p:nvPr/>
        </p:nvGrpSpPr>
        <p:grpSpPr>
          <a:xfrm>
            <a:off x="395589" y="5152510"/>
            <a:ext cx="914400" cy="849772"/>
            <a:chOff x="580421" y="5317886"/>
            <a:chExt cx="914400" cy="849772"/>
          </a:xfrm>
        </p:grpSpPr>
        <p:graphicFrame>
          <p:nvGraphicFramePr>
            <p:cNvPr id="94" name="Object 93"/>
            <p:cNvGraphicFramePr>
              <a:graphicFrameLocks/>
            </p:cNvGraphicFramePr>
            <p:nvPr>
              <p:extLst>
                <p:ext uri="{D42A27DB-BD31-4B8C-83A1-F6EECF244321}">
                  <p14:modId xmlns:p14="http://schemas.microsoft.com/office/powerpoint/2010/main" val="133228988"/>
                </p:ext>
              </p:extLst>
            </p:nvPr>
          </p:nvGraphicFramePr>
          <p:xfrm>
            <a:off x="580421" y="5595898"/>
            <a:ext cx="914400" cy="365760"/>
          </p:xfrm>
          <a:graphic>
            <a:graphicData uri="http://schemas.openxmlformats.org/presentationml/2006/ole">
              <mc:AlternateContent xmlns:mc="http://schemas.openxmlformats.org/markup-compatibility/2006">
                <mc:Choice xmlns:v="urn:schemas-microsoft-com:vml" Requires="v">
                  <p:oleObj spid="_x0000_s20481" name="Visio" r:id="rId8" imgW="2371813" imgH="912971" progId="Visio.Drawing.11">
                    <p:embed/>
                  </p:oleObj>
                </mc:Choice>
                <mc:Fallback>
                  <p:oleObj name="Visio" r:id="rId8" imgW="2371813" imgH="912971"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421" y="5595898"/>
                          <a:ext cx="91440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8" name="TextBox 97"/>
            <p:cNvSpPr txBox="1"/>
            <p:nvPr/>
          </p:nvSpPr>
          <p:spPr>
            <a:xfrm>
              <a:off x="650496" y="5921437"/>
              <a:ext cx="668453" cy="246221"/>
            </a:xfrm>
            <a:prstGeom prst="rect">
              <a:avLst/>
            </a:prstGeom>
            <a:noFill/>
          </p:spPr>
          <p:txBody>
            <a:bodyPr wrap="none" lIns="0" tIns="0" rIns="0" bIns="0" rtlCol="0">
              <a:spAutoFit/>
            </a:bodyPr>
            <a:lstStyle/>
            <a:p>
              <a:r>
                <a:rPr lang="en-US" sz="1600" b="1" dirty="0" smtClean="0">
                  <a:solidFill>
                    <a:schemeClr val="accent3">
                      <a:lumMod val="60000"/>
                      <a:lumOff val="40000"/>
                    </a:schemeClr>
                  </a:solidFill>
                </a:rPr>
                <a:t>10.0.1.3</a:t>
              </a:r>
            </a:p>
          </p:txBody>
        </p:sp>
        <p:sp>
          <p:nvSpPr>
            <p:cNvPr id="99" name="TextBox 98"/>
            <p:cNvSpPr txBox="1"/>
            <p:nvPr/>
          </p:nvSpPr>
          <p:spPr>
            <a:xfrm>
              <a:off x="861291" y="5317886"/>
              <a:ext cx="399148" cy="246221"/>
            </a:xfrm>
            <a:prstGeom prst="rect">
              <a:avLst/>
            </a:prstGeom>
            <a:noFill/>
          </p:spPr>
          <p:txBody>
            <a:bodyPr wrap="none" lIns="0" tIns="0" rIns="0" bIns="0" rtlCol="0">
              <a:spAutoFit/>
            </a:bodyPr>
            <a:lstStyle/>
            <a:p>
              <a:r>
                <a:rPr lang="en-US" sz="1600" b="1" dirty="0" smtClean="0">
                  <a:solidFill>
                    <a:schemeClr val="accent3">
                      <a:lumMod val="60000"/>
                      <a:lumOff val="40000"/>
                    </a:schemeClr>
                  </a:solidFill>
                </a:rPr>
                <a:t>WEB</a:t>
              </a:r>
            </a:p>
          </p:txBody>
        </p:sp>
      </p:grpSp>
      <p:grpSp>
        <p:nvGrpSpPr>
          <p:cNvPr id="104" name="Group 103"/>
          <p:cNvGrpSpPr/>
          <p:nvPr/>
        </p:nvGrpSpPr>
        <p:grpSpPr>
          <a:xfrm>
            <a:off x="1359947" y="5151814"/>
            <a:ext cx="914400" cy="850469"/>
            <a:chOff x="1690699" y="5317190"/>
            <a:chExt cx="914400" cy="850469"/>
          </a:xfrm>
        </p:grpSpPr>
        <p:graphicFrame>
          <p:nvGraphicFramePr>
            <p:cNvPr id="96" name="Object 95"/>
            <p:cNvGraphicFramePr>
              <a:graphicFrameLocks/>
            </p:cNvGraphicFramePr>
            <p:nvPr>
              <p:extLst>
                <p:ext uri="{D42A27DB-BD31-4B8C-83A1-F6EECF244321}">
                  <p14:modId xmlns:p14="http://schemas.microsoft.com/office/powerpoint/2010/main" val="473498782"/>
                </p:ext>
              </p:extLst>
            </p:nvPr>
          </p:nvGraphicFramePr>
          <p:xfrm>
            <a:off x="1690699" y="5566870"/>
            <a:ext cx="914400" cy="366713"/>
          </p:xfrm>
          <a:graphic>
            <a:graphicData uri="http://schemas.openxmlformats.org/presentationml/2006/ole">
              <mc:AlternateContent xmlns:mc="http://schemas.openxmlformats.org/markup-compatibility/2006">
                <mc:Choice xmlns:v="urn:schemas-microsoft-com:vml" Requires="v">
                  <p:oleObj spid="_x0000_s20482" name="Visio" r:id="rId10" imgW="2371813" imgH="912971" progId="Visio.Drawing.11">
                    <p:embed/>
                  </p:oleObj>
                </mc:Choice>
                <mc:Fallback>
                  <p:oleObj name="Visio" r:id="rId10" imgW="2371813" imgH="912971" progId="Visio.Drawing.11">
                    <p:embed/>
                    <p:pic>
                      <p:nvPicPr>
                        <p:cNvPr id="0" name="Object 9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0699" y="556687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7" name="TextBox 96"/>
            <p:cNvSpPr txBox="1"/>
            <p:nvPr/>
          </p:nvSpPr>
          <p:spPr>
            <a:xfrm>
              <a:off x="1760774" y="5921438"/>
              <a:ext cx="668453" cy="246221"/>
            </a:xfrm>
            <a:prstGeom prst="rect">
              <a:avLst/>
            </a:prstGeom>
            <a:noFill/>
          </p:spPr>
          <p:txBody>
            <a:bodyPr wrap="none" lIns="0" tIns="0" rIns="0" bIns="0" rtlCol="0">
              <a:spAutoFit/>
            </a:bodyPr>
            <a:lstStyle/>
            <a:p>
              <a:r>
                <a:rPr lang="en-US" sz="1600" b="1" dirty="0" smtClean="0">
                  <a:solidFill>
                    <a:schemeClr val="accent3">
                      <a:lumMod val="60000"/>
                      <a:lumOff val="40000"/>
                    </a:schemeClr>
                  </a:solidFill>
                </a:rPr>
                <a:t>10.0.1.4</a:t>
              </a:r>
            </a:p>
          </p:txBody>
        </p:sp>
        <p:sp>
          <p:nvSpPr>
            <p:cNvPr id="100" name="TextBox 99"/>
            <p:cNvSpPr txBox="1"/>
            <p:nvPr/>
          </p:nvSpPr>
          <p:spPr>
            <a:xfrm>
              <a:off x="1949640" y="5317190"/>
              <a:ext cx="352661" cy="246221"/>
            </a:xfrm>
            <a:prstGeom prst="rect">
              <a:avLst/>
            </a:prstGeom>
            <a:noFill/>
          </p:spPr>
          <p:txBody>
            <a:bodyPr wrap="none" lIns="0" tIns="0" rIns="0" bIns="0" rtlCol="0">
              <a:spAutoFit/>
            </a:bodyPr>
            <a:lstStyle/>
            <a:p>
              <a:r>
                <a:rPr lang="en-US" sz="1600" b="1" dirty="0" smtClean="0">
                  <a:solidFill>
                    <a:schemeClr val="accent3">
                      <a:lumMod val="60000"/>
                      <a:lumOff val="40000"/>
                    </a:schemeClr>
                  </a:solidFill>
                </a:rPr>
                <a:t>SQL</a:t>
              </a:r>
            </a:p>
          </p:txBody>
        </p:sp>
      </p:grpSp>
      <p:sp>
        <p:nvSpPr>
          <p:cNvPr id="101" name="TextBox 100"/>
          <p:cNvSpPr txBox="1"/>
          <p:nvPr/>
        </p:nvSpPr>
        <p:spPr>
          <a:xfrm>
            <a:off x="551153" y="4444052"/>
            <a:ext cx="1875706" cy="430887"/>
          </a:xfrm>
          <a:prstGeom prst="rect">
            <a:avLst/>
          </a:prstGeom>
          <a:noFill/>
        </p:spPr>
        <p:txBody>
          <a:bodyPr wrap="none" lIns="0" tIns="0" rIns="0" bIns="0" rtlCol="0">
            <a:spAutoFit/>
          </a:bodyPr>
          <a:lstStyle/>
          <a:p>
            <a:r>
              <a:rPr lang="en-US" sz="2800" dirty="0" smtClean="0">
                <a:gradFill>
                  <a:gsLst>
                    <a:gs pos="0">
                      <a:schemeClr val="tx1"/>
                    </a:gs>
                    <a:gs pos="86000">
                      <a:schemeClr val="tx1"/>
                    </a:gs>
                  </a:gsLst>
                  <a:lin ang="5400000" scaled="0"/>
                </a:gradFill>
              </a:rPr>
              <a:t>N.W. Traders</a:t>
            </a:r>
          </a:p>
        </p:txBody>
      </p:sp>
      <p:sp>
        <p:nvSpPr>
          <p:cNvPr id="102" name="Right Arrow 101"/>
          <p:cNvSpPr/>
          <p:nvPr/>
        </p:nvSpPr>
        <p:spPr bwMode="auto">
          <a:xfrm rot="19980653">
            <a:off x="2696137" y="4962713"/>
            <a:ext cx="457200" cy="457200"/>
          </a:xfrm>
          <a:prstGeom prst="rightArrow">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3" name="Rectangle 2"/>
          <p:cNvSpPr/>
          <p:nvPr/>
        </p:nvSpPr>
        <p:spPr bwMode="auto">
          <a:xfrm>
            <a:off x="204281" y="2378537"/>
            <a:ext cx="2295728" cy="1125691"/>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51" name="Rectangle 50"/>
          <p:cNvSpPr/>
          <p:nvPr/>
        </p:nvSpPr>
        <p:spPr bwMode="auto">
          <a:xfrm>
            <a:off x="212083" y="5028210"/>
            <a:ext cx="2295728" cy="1125691"/>
          </a:xfrm>
          <a:prstGeom prst="rect">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4" name="Cloud 3"/>
          <p:cNvSpPr/>
          <p:nvPr/>
        </p:nvSpPr>
        <p:spPr bwMode="auto">
          <a:xfrm>
            <a:off x="8025319" y="2758865"/>
            <a:ext cx="4036979" cy="2260050"/>
          </a:xfrm>
          <a:prstGeom prst="cloud">
            <a:avLst/>
          </a:prstGeom>
          <a:noFill/>
          <a:ln>
            <a:solidFill>
              <a:schemeClr val="tx1"/>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52" name="TextBox 51"/>
          <p:cNvSpPr txBox="1"/>
          <p:nvPr/>
        </p:nvSpPr>
        <p:spPr>
          <a:xfrm>
            <a:off x="9224187" y="5008791"/>
            <a:ext cx="1981312" cy="430887"/>
          </a:xfrm>
          <a:prstGeom prst="rect">
            <a:avLst/>
          </a:prstGeom>
          <a:noFill/>
        </p:spPr>
        <p:txBody>
          <a:bodyPr wrap="none" lIns="0" tIns="0" rIns="0" bIns="0" rtlCol="0">
            <a:spAutoFit/>
          </a:bodyPr>
          <a:lstStyle/>
          <a:p>
            <a:r>
              <a:rPr lang="en-US" sz="2800" dirty="0" err="1" smtClean="0">
                <a:gradFill>
                  <a:gsLst>
                    <a:gs pos="0">
                      <a:schemeClr val="tx1"/>
                    </a:gs>
                    <a:gs pos="86000">
                      <a:schemeClr val="tx1"/>
                    </a:gs>
                  </a:gsLst>
                  <a:lin ang="5400000" scaled="0"/>
                </a:gradFill>
              </a:rPr>
              <a:t>Hoster</a:t>
            </a:r>
            <a:r>
              <a:rPr lang="en-US" sz="2800" dirty="0" smtClean="0">
                <a:gradFill>
                  <a:gsLst>
                    <a:gs pos="0">
                      <a:schemeClr val="tx1"/>
                    </a:gs>
                    <a:gs pos="86000">
                      <a:schemeClr val="tx1"/>
                    </a:gs>
                  </a:gsLst>
                  <a:lin ang="5400000" scaled="0"/>
                </a:gradFill>
              </a:rPr>
              <a:t> Cloud</a:t>
            </a:r>
          </a:p>
        </p:txBody>
      </p:sp>
    </p:spTree>
    <p:extLst>
      <p:ext uri="{BB962C8B-B14F-4D97-AF65-F5344CB8AC3E}">
        <p14:creationId xmlns:p14="http://schemas.microsoft.com/office/powerpoint/2010/main" val="2626269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0-#ppt_w/2"/>
                                          </p:val>
                                        </p:tav>
                                        <p:tav tm="100000">
                                          <p:val>
                                            <p:strVal val="#ppt_x"/>
                                          </p:val>
                                        </p:tav>
                                      </p:tavLst>
                                    </p:anim>
                                    <p:anim calcmode="lin" valueType="num">
                                      <p:cBhvr additive="base">
                                        <p:cTn id="8" dur="500" fill="hold"/>
                                        <p:tgtEl>
                                          <p:spTgt spid="8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0-#ppt_w/2"/>
                                          </p:val>
                                        </p:tav>
                                        <p:tav tm="100000">
                                          <p:val>
                                            <p:strVal val="#ppt_x"/>
                                          </p:val>
                                        </p:tav>
                                      </p:tavLst>
                                    </p:anim>
                                    <p:anim calcmode="lin" valueType="num">
                                      <p:cBhvr additive="base">
                                        <p:cTn id="13" dur="500" fill="hold"/>
                                        <p:tgtEl>
                                          <p:spTgt spid="4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500" fill="hold"/>
                                        <p:tgtEl>
                                          <p:spTgt spid="43"/>
                                        </p:tgtEl>
                                        <p:attrNameLst>
                                          <p:attrName>ppt_x</p:attrName>
                                        </p:attrNameLst>
                                      </p:cBhvr>
                                      <p:tavLst>
                                        <p:tav tm="0">
                                          <p:val>
                                            <p:strVal val="0-#ppt_w/2"/>
                                          </p:val>
                                        </p:tav>
                                        <p:tav tm="100000">
                                          <p:val>
                                            <p:strVal val="#ppt_x"/>
                                          </p:val>
                                        </p:tav>
                                      </p:tavLst>
                                    </p:anim>
                                    <p:anim calcmode="lin" valueType="num">
                                      <p:cBhvr additive="base">
                                        <p:cTn id="17" dur="500" fill="hold"/>
                                        <p:tgtEl>
                                          <p:spTgt spid="43"/>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0-#ppt_w/2"/>
                                          </p:val>
                                        </p:tav>
                                        <p:tav tm="100000">
                                          <p:val>
                                            <p:strVal val="#ppt_x"/>
                                          </p:val>
                                        </p:tav>
                                      </p:tavLst>
                                    </p:anim>
                                    <p:anim calcmode="lin" valueType="num">
                                      <p:cBhvr additive="base">
                                        <p:cTn id="21" dur="500" fill="hold"/>
                                        <p:tgtEl>
                                          <p:spTgt spid="4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childTnLst>
                          </p:cTn>
                        </p:par>
                        <p:par>
                          <p:cTn id="26" fill="hold">
                            <p:stCondLst>
                              <p:cond delay="1500"/>
                            </p:stCondLst>
                            <p:childTnLst>
                              <p:par>
                                <p:cTn id="27" presetID="50" presetClass="path" presetSubtype="0" accel="50000" decel="50000" fill="hold" nodeType="afterEffect">
                                  <p:stCondLst>
                                    <p:cond delay="0"/>
                                  </p:stCondLst>
                                  <p:childTnLst>
                                    <p:animMotion origin="layout" path="M 1.36494E-6 1.11111E-6 L 0.31219 1.11111E-6 C 0.45207 1.11111E-6 0.62516 -0.01111 0.62516 -0.02014 L 0.62516 -0.04051 " pathEditMode="relative" rAng="0" ptsTypes="FfFF">
                                      <p:cBhvr>
                                        <p:cTn id="28" dur="2000" fill="hold"/>
                                        <p:tgtEl>
                                          <p:spTgt spid="89"/>
                                        </p:tgtEl>
                                        <p:attrNameLst>
                                          <p:attrName>ppt_x</p:attrName>
                                          <p:attrName>ppt_y</p:attrName>
                                        </p:attrNameLst>
                                      </p:cBhvr>
                                      <p:rCtr x="31258" y="-2037"/>
                                    </p:animMotion>
                                  </p:childTnLst>
                                </p:cTn>
                              </p:par>
                              <p:par>
                                <p:cTn id="29" presetID="50" presetClass="path" presetSubtype="0" accel="50000" decel="50000" fill="hold" grpId="0" nodeType="withEffect">
                                  <p:stCondLst>
                                    <p:cond delay="0"/>
                                  </p:stCondLst>
                                  <p:childTnLst>
                                    <p:animMotion origin="layout" path="M 1.82079E-6 4.07407E-6 L 0.07332 4.07407E-6 C 0.10602 4.07407E-6 0.14691 0.03935 0.14691 0.07129 L 0.14691 0.14351 " pathEditMode="relative" rAng="0" ptsTypes="FfFF">
                                      <p:cBhvr>
                                        <p:cTn id="30" dur="2000" fill="hold"/>
                                        <p:tgtEl>
                                          <p:spTgt spid="91"/>
                                        </p:tgtEl>
                                        <p:attrNameLst>
                                          <p:attrName>ppt_x</p:attrName>
                                          <p:attrName>ppt_y</p:attrName>
                                        </p:attrNameLst>
                                      </p:cBhvr>
                                      <p:rCtr x="7346" y="7176"/>
                                    </p:animMotion>
                                  </p:childTnLst>
                                </p:cTn>
                              </p:par>
                            </p:childTnLst>
                          </p:cTn>
                        </p:par>
                        <p:par>
                          <p:cTn id="31" fill="hold">
                            <p:stCondLst>
                              <p:cond delay="3500"/>
                            </p:stCondLst>
                            <p:childTnLst>
                              <p:par>
                                <p:cTn id="32" presetID="22" presetClass="entr" presetSubtype="4" fill="hold" nodeType="after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wipe(down)">
                                      <p:cBhvr>
                                        <p:cTn id="34" dur="500"/>
                                        <p:tgtEl>
                                          <p:spTgt spid="6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02"/>
                                        </p:tgtEl>
                                        <p:attrNameLst>
                                          <p:attrName>style.visibility</p:attrName>
                                        </p:attrNameLst>
                                      </p:cBhvr>
                                      <p:to>
                                        <p:strVal val="visible"/>
                                      </p:to>
                                    </p:set>
                                    <p:anim calcmode="lin" valueType="num">
                                      <p:cBhvr additive="base">
                                        <p:cTn id="39" dur="500" fill="hold"/>
                                        <p:tgtEl>
                                          <p:spTgt spid="102"/>
                                        </p:tgtEl>
                                        <p:attrNameLst>
                                          <p:attrName>ppt_x</p:attrName>
                                        </p:attrNameLst>
                                      </p:cBhvr>
                                      <p:tavLst>
                                        <p:tav tm="0">
                                          <p:val>
                                            <p:strVal val="0-#ppt_w/2"/>
                                          </p:val>
                                        </p:tav>
                                        <p:tav tm="100000">
                                          <p:val>
                                            <p:strVal val="#ppt_x"/>
                                          </p:val>
                                        </p:tav>
                                      </p:tavLst>
                                    </p:anim>
                                    <p:anim calcmode="lin" valueType="num">
                                      <p:cBhvr additive="base">
                                        <p:cTn id="40" dur="500" fill="hold"/>
                                        <p:tgtEl>
                                          <p:spTgt spid="102"/>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2" presetClass="entr" presetSubtype="8" fill="hold" grpId="0" nodeType="afterEffect">
                                  <p:stCondLst>
                                    <p:cond delay="0"/>
                                  </p:stCondLst>
                                  <p:childTnLst>
                                    <p:set>
                                      <p:cBhvr>
                                        <p:cTn id="43" dur="1" fill="hold">
                                          <p:stCondLst>
                                            <p:cond delay="0"/>
                                          </p:stCondLst>
                                        </p:cTn>
                                        <p:tgtEl>
                                          <p:spTgt spid="48"/>
                                        </p:tgtEl>
                                        <p:attrNameLst>
                                          <p:attrName>style.visibility</p:attrName>
                                        </p:attrNameLst>
                                      </p:cBhvr>
                                      <p:to>
                                        <p:strVal val="visible"/>
                                      </p:to>
                                    </p:set>
                                    <p:anim calcmode="lin" valueType="num">
                                      <p:cBhvr additive="base">
                                        <p:cTn id="44" dur="500" fill="hold"/>
                                        <p:tgtEl>
                                          <p:spTgt spid="48"/>
                                        </p:tgtEl>
                                        <p:attrNameLst>
                                          <p:attrName>ppt_x</p:attrName>
                                        </p:attrNameLst>
                                      </p:cBhvr>
                                      <p:tavLst>
                                        <p:tav tm="0">
                                          <p:val>
                                            <p:strVal val="0-#ppt_w/2"/>
                                          </p:val>
                                        </p:tav>
                                        <p:tav tm="100000">
                                          <p:val>
                                            <p:strVal val="#ppt_x"/>
                                          </p:val>
                                        </p:tav>
                                      </p:tavLst>
                                    </p:anim>
                                    <p:anim calcmode="lin" valueType="num">
                                      <p:cBhvr additive="base">
                                        <p:cTn id="45" dur="500" fill="hold"/>
                                        <p:tgtEl>
                                          <p:spTgt spid="48"/>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49"/>
                                        </p:tgtEl>
                                        <p:attrNameLst>
                                          <p:attrName>style.visibility</p:attrName>
                                        </p:attrNameLst>
                                      </p:cBhvr>
                                      <p:to>
                                        <p:strVal val="visible"/>
                                      </p:to>
                                    </p:set>
                                    <p:anim calcmode="lin" valueType="num">
                                      <p:cBhvr additive="base">
                                        <p:cTn id="48" dur="500" fill="hold"/>
                                        <p:tgtEl>
                                          <p:spTgt spid="49"/>
                                        </p:tgtEl>
                                        <p:attrNameLst>
                                          <p:attrName>ppt_x</p:attrName>
                                        </p:attrNameLst>
                                      </p:cBhvr>
                                      <p:tavLst>
                                        <p:tav tm="0">
                                          <p:val>
                                            <p:strVal val="0-#ppt_w/2"/>
                                          </p:val>
                                        </p:tav>
                                        <p:tav tm="100000">
                                          <p:val>
                                            <p:strVal val="#ppt_x"/>
                                          </p:val>
                                        </p:tav>
                                      </p:tavLst>
                                    </p:anim>
                                    <p:anim calcmode="lin" valueType="num">
                                      <p:cBhvr additive="base">
                                        <p:cTn id="49" dur="500" fill="hold"/>
                                        <p:tgtEl>
                                          <p:spTgt spid="49"/>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500" fill="hold"/>
                                        <p:tgtEl>
                                          <p:spTgt spid="50"/>
                                        </p:tgtEl>
                                        <p:attrNameLst>
                                          <p:attrName>ppt_x</p:attrName>
                                        </p:attrNameLst>
                                      </p:cBhvr>
                                      <p:tavLst>
                                        <p:tav tm="0">
                                          <p:val>
                                            <p:strVal val="0-#ppt_w/2"/>
                                          </p:val>
                                        </p:tav>
                                        <p:tav tm="100000">
                                          <p:val>
                                            <p:strVal val="#ppt_x"/>
                                          </p:val>
                                        </p:tav>
                                      </p:tavLst>
                                    </p:anim>
                                    <p:anim calcmode="lin" valueType="num">
                                      <p:cBhvr additive="base">
                                        <p:cTn id="53" dur="500" fill="hold"/>
                                        <p:tgtEl>
                                          <p:spTgt spid="50"/>
                                        </p:tgtEl>
                                        <p:attrNameLst>
                                          <p:attrName>ppt_y</p:attrName>
                                        </p:attrNameLst>
                                      </p:cBhvr>
                                      <p:tavLst>
                                        <p:tav tm="0">
                                          <p:val>
                                            <p:strVal val="#ppt_y"/>
                                          </p:val>
                                        </p:tav>
                                        <p:tav tm="100000">
                                          <p:val>
                                            <p:strVal val="#ppt_y"/>
                                          </p:val>
                                        </p:tav>
                                      </p:tavLst>
                                    </p:anim>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wipe(left)">
                                      <p:cBhvr>
                                        <p:cTn id="57" dur="500"/>
                                        <p:tgtEl>
                                          <p:spTgt spid="71"/>
                                        </p:tgtEl>
                                      </p:cBhvr>
                                    </p:animEffect>
                                  </p:childTnLst>
                                </p:cTn>
                              </p:par>
                            </p:childTnLst>
                          </p:cTn>
                        </p:par>
                        <p:par>
                          <p:cTn id="58" fill="hold">
                            <p:stCondLst>
                              <p:cond delay="1500"/>
                            </p:stCondLst>
                            <p:childTnLst>
                              <p:par>
                                <p:cTn id="59" presetID="50" presetClass="path" presetSubtype="0" accel="50000" decel="50000" fill="hold" nodeType="afterEffect">
                                  <p:stCondLst>
                                    <p:cond delay="0"/>
                                  </p:stCondLst>
                                  <p:childTnLst>
                                    <p:animMotion origin="layout" path="M -1.875E-6 -2.18316E-6 L 0.3586 -2.18316E-6 C 0.5194 -2.18316E-6 0.71706 -0.11841 0.71706 -0.21346 L 0.71706 -0.42692 " pathEditMode="relative" rAng="0" ptsTypes="FfFF">
                                      <p:cBhvr>
                                        <p:cTn id="60" dur="2000" fill="hold"/>
                                        <p:tgtEl>
                                          <p:spTgt spid="103"/>
                                        </p:tgtEl>
                                        <p:attrNameLst>
                                          <p:attrName>ppt_x</p:attrName>
                                          <p:attrName>ppt_y</p:attrName>
                                        </p:attrNameLst>
                                      </p:cBhvr>
                                      <p:rCtr x="35846" y="-21346"/>
                                    </p:animMotion>
                                  </p:childTnLst>
                                </p:cTn>
                              </p:par>
                              <p:par>
                                <p:cTn id="61" presetID="50" presetClass="path" presetSubtype="0" accel="50000" decel="50000" fill="hold" grpId="0" nodeType="withEffect">
                                  <p:stCondLst>
                                    <p:cond delay="0"/>
                                  </p:stCondLst>
                                  <p:childTnLst>
                                    <p:animMotion origin="layout" path="M 1.25033E-7 1.85185E-6 L 0.11891 1.85185E-6 C 0.17244 1.85185E-6 0.23873 0.02916 0.23873 0.0537 L 0.23873 0.1081 " pathEditMode="relative" rAng="0" ptsTypes="FfFF">
                                      <p:cBhvr>
                                        <p:cTn id="62" dur="2000" fill="hold"/>
                                        <p:tgtEl>
                                          <p:spTgt spid="105"/>
                                        </p:tgtEl>
                                        <p:attrNameLst>
                                          <p:attrName>ppt_x</p:attrName>
                                          <p:attrName>ppt_y</p:attrName>
                                        </p:attrNameLst>
                                      </p:cBhvr>
                                      <p:rCtr x="11930" y="5394"/>
                                    </p:animMotion>
                                  </p:childTnLst>
                                </p:cTn>
                              </p:par>
                            </p:childTnLst>
                          </p:cTn>
                        </p:par>
                        <p:par>
                          <p:cTn id="63" fill="hold">
                            <p:stCondLst>
                              <p:cond delay="3500"/>
                            </p:stCondLst>
                            <p:childTnLst>
                              <p:par>
                                <p:cTn id="64" presetID="22" presetClass="entr" presetSubtype="4" fill="hold" nodeType="after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wipe(down)">
                                      <p:cBhvr>
                                        <p:cTn id="66"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91" grpId="0"/>
      <p:bldP spid="47" grpId="0" animBg="1"/>
      <p:bldP spid="46" grpId="0"/>
      <p:bldP spid="48" grpId="0" animBg="1"/>
      <p:bldP spid="50" grpId="0"/>
      <p:bldP spid="87" grpId="0" animBg="1"/>
      <p:bldP spid="10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4135" y="3429001"/>
            <a:ext cx="7719642" cy="1754326"/>
          </a:xfrm>
          <a:prstGeom prst="rect">
            <a:avLst/>
          </a:prstGeom>
          <a:noFill/>
        </p:spPr>
        <p:txBody>
          <a:bodyPr wrap="square" rtlCol="0">
            <a:spAutoFit/>
          </a:bodyPr>
          <a:lstStyle/>
          <a:p>
            <a:r>
              <a:rPr lang="en-US" sz="5400" dirty="0" smtClean="0"/>
              <a:t>Deployment &amp; Management</a:t>
            </a:r>
            <a:endParaRPr lang="en-US" sz="5400" dirty="0"/>
          </a:p>
        </p:txBody>
      </p:sp>
    </p:spTree>
    <p:extLst>
      <p:ext uri="{BB962C8B-B14F-4D97-AF65-F5344CB8AC3E}">
        <p14:creationId xmlns:p14="http://schemas.microsoft.com/office/powerpoint/2010/main" val="490174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Incremental Deployment</a:t>
            </a:r>
            <a:endParaRPr lang="en-US" dirty="0"/>
          </a:p>
        </p:txBody>
      </p:sp>
      <p:pic>
        <p:nvPicPr>
          <p:cNvPr id="31" name="Picture 30" descr="C:\Program Files\Microsoft Resource DVD Artwork\DVD_ART\Artwork_Imagery\HARDWARE_IMAGERY\Photos - OEM Hardware\Server Computer\NEC server - Express 5800 1320 Xe IA64.png"/>
          <p:cNvPicPr>
            <a:picLocks noChangeAspect="1" noChangeArrowheads="1"/>
          </p:cNvPicPr>
          <p:nvPr/>
        </p:nvPicPr>
        <p:blipFill>
          <a:blip r:embed="rId3" cstate="screen"/>
          <a:srcRect/>
          <a:stretch>
            <a:fillRect/>
          </a:stretch>
        </p:blipFill>
        <p:spPr bwMode="auto">
          <a:xfrm>
            <a:off x="5611099" y="3628431"/>
            <a:ext cx="686677" cy="1807520"/>
          </a:xfrm>
          <a:prstGeom prst="rect">
            <a:avLst/>
          </a:prstGeom>
          <a:noFill/>
        </p:spPr>
      </p:pic>
      <p:pic>
        <p:nvPicPr>
          <p:cNvPr id="32" name="Picture 31" descr="C:\Program Files\Microsoft Resource DVD Artwork\DVD_ART\Artwork_Imagery\HARDWARE_IMAGERY\Photos - OEM Hardware\Server Computer\NEC server - Express 5800 1320 Xe IA64.png"/>
          <p:cNvPicPr>
            <a:picLocks noChangeAspect="1" noChangeArrowheads="1"/>
          </p:cNvPicPr>
          <p:nvPr/>
        </p:nvPicPr>
        <p:blipFill>
          <a:blip r:embed="rId3" cstate="screen"/>
          <a:srcRect/>
          <a:stretch>
            <a:fillRect/>
          </a:stretch>
        </p:blipFill>
        <p:spPr bwMode="auto">
          <a:xfrm>
            <a:off x="6531866" y="3628431"/>
            <a:ext cx="686677" cy="1807520"/>
          </a:xfrm>
          <a:prstGeom prst="rect">
            <a:avLst/>
          </a:prstGeom>
          <a:noFill/>
        </p:spPr>
      </p:pic>
      <p:pic>
        <p:nvPicPr>
          <p:cNvPr id="37" name="Picture 36" descr="C:\Program Files\Microsoft Resource DVD Artwork\DVD_ART\Artwork_Imagery\HARDWARE_IMAGERY\Photos - OEM Hardware\Server Computer\NEC server - Express 5800 1320 Xe IA64.png"/>
          <p:cNvPicPr>
            <a:picLocks noChangeAspect="1" noChangeArrowheads="1"/>
          </p:cNvPicPr>
          <p:nvPr/>
        </p:nvPicPr>
        <p:blipFill>
          <a:blip r:embed="rId3" cstate="screen"/>
          <a:srcRect/>
          <a:stretch>
            <a:fillRect/>
          </a:stretch>
        </p:blipFill>
        <p:spPr bwMode="auto">
          <a:xfrm>
            <a:off x="4690332" y="3628431"/>
            <a:ext cx="686677" cy="1807520"/>
          </a:xfrm>
          <a:prstGeom prst="rect">
            <a:avLst/>
          </a:prstGeom>
          <a:noFill/>
        </p:spPr>
      </p:pic>
      <p:grpSp>
        <p:nvGrpSpPr>
          <p:cNvPr id="48" name="Group 47"/>
          <p:cNvGrpSpPr/>
          <p:nvPr/>
        </p:nvGrpSpPr>
        <p:grpSpPr>
          <a:xfrm>
            <a:off x="505842" y="2315195"/>
            <a:ext cx="2684834" cy="1313236"/>
            <a:chOff x="505842" y="2013627"/>
            <a:chExt cx="2684834" cy="1313236"/>
          </a:xfrm>
        </p:grpSpPr>
        <p:grpSp>
          <p:nvGrpSpPr>
            <p:cNvPr id="47" name="Group 46"/>
            <p:cNvGrpSpPr/>
            <p:nvPr/>
          </p:nvGrpSpPr>
          <p:grpSpPr>
            <a:xfrm>
              <a:off x="1096239" y="2782124"/>
              <a:ext cx="2029463" cy="506413"/>
              <a:chOff x="937416" y="2782124"/>
              <a:chExt cx="2029463" cy="506413"/>
            </a:xfrm>
          </p:grpSpPr>
          <p:graphicFrame>
            <p:nvGraphicFramePr>
              <p:cNvPr id="38" name="Object 37"/>
              <p:cNvGraphicFramePr>
                <a:graphicFrameLocks noChangeAspect="1"/>
              </p:cNvGraphicFramePr>
              <p:nvPr>
                <p:extLst>
                  <p:ext uri="{D42A27DB-BD31-4B8C-83A1-F6EECF244321}">
                    <p14:modId xmlns:p14="http://schemas.microsoft.com/office/powerpoint/2010/main" val="3963275344"/>
                  </p:ext>
                </p:extLst>
              </p:nvPr>
            </p:nvGraphicFramePr>
            <p:xfrm>
              <a:off x="937416" y="2782124"/>
              <a:ext cx="1006691" cy="506412"/>
            </p:xfrm>
            <a:graphic>
              <a:graphicData uri="http://schemas.openxmlformats.org/presentationml/2006/ole">
                <mc:AlternateContent xmlns:mc="http://schemas.openxmlformats.org/markup-compatibility/2006">
                  <mc:Choice xmlns:v="urn:schemas-microsoft-com:vml" Requires="v">
                    <p:oleObj spid="_x0000_s16119" name="Visio" r:id="rId4" imgW="2200363" imgH="947797" progId="Visio.Drawing.11">
                      <p:embed/>
                    </p:oleObj>
                  </mc:Choice>
                  <mc:Fallback>
                    <p:oleObj name="Visio" r:id="rId4" imgW="2200363" imgH="947797" progId="Visio.Drawing.11">
                      <p:embed/>
                      <p:pic>
                        <p:nvPicPr>
                          <p:cNvPr id="0" name="Object 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416" y="2782124"/>
                            <a:ext cx="1006691" cy="506412"/>
                          </a:xfrm>
                          <a:prstGeom prst="rect">
                            <a:avLst/>
                          </a:prstGeom>
                          <a:noFill/>
                          <a:ln>
                            <a:noFill/>
                          </a:ln>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333306437"/>
                  </p:ext>
                </p:extLst>
              </p:nvPr>
            </p:nvGraphicFramePr>
            <p:xfrm>
              <a:off x="1278556" y="2782124"/>
              <a:ext cx="1006475" cy="506413"/>
            </p:xfrm>
            <a:graphic>
              <a:graphicData uri="http://schemas.openxmlformats.org/presentationml/2006/ole">
                <mc:AlternateContent xmlns:mc="http://schemas.openxmlformats.org/markup-compatibility/2006">
                  <mc:Choice xmlns:v="urn:schemas-microsoft-com:vml" Requires="v">
                    <p:oleObj spid="_x0000_s16120" name="Visio" r:id="rId6" imgW="2200363" imgH="947797" progId="Visio.Drawing.11">
                      <p:embed/>
                    </p:oleObj>
                  </mc:Choice>
                  <mc:Fallback>
                    <p:oleObj name="Visio" r:id="rId6" imgW="2200363" imgH="947797" progId="Visio.Drawing.11">
                      <p:embed/>
                      <p:pic>
                        <p:nvPicPr>
                          <p:cNvPr id="0"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8556" y="2782124"/>
                            <a:ext cx="10064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2640520780"/>
                  </p:ext>
                </p:extLst>
              </p:nvPr>
            </p:nvGraphicFramePr>
            <p:xfrm>
              <a:off x="1619480" y="2782124"/>
              <a:ext cx="1006475" cy="506413"/>
            </p:xfrm>
            <a:graphic>
              <a:graphicData uri="http://schemas.openxmlformats.org/presentationml/2006/ole">
                <mc:AlternateContent xmlns:mc="http://schemas.openxmlformats.org/markup-compatibility/2006">
                  <mc:Choice xmlns:v="urn:schemas-microsoft-com:vml" Requires="v">
                    <p:oleObj spid="_x0000_s16121" name="Visio" r:id="rId7" imgW="2200363" imgH="947797" progId="Visio.Drawing.11">
                      <p:embed/>
                    </p:oleObj>
                  </mc:Choice>
                  <mc:Fallback>
                    <p:oleObj name="Visio" r:id="rId7" imgW="2200363" imgH="947797" progId="Visio.Drawing.11">
                      <p:embed/>
                      <p:pic>
                        <p:nvPicPr>
                          <p:cNvPr id="0"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480" y="2782124"/>
                            <a:ext cx="10064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422696407"/>
                  </p:ext>
                </p:extLst>
              </p:nvPr>
            </p:nvGraphicFramePr>
            <p:xfrm>
              <a:off x="1960404" y="2782124"/>
              <a:ext cx="1006475" cy="506413"/>
            </p:xfrm>
            <a:graphic>
              <a:graphicData uri="http://schemas.openxmlformats.org/presentationml/2006/ole">
                <mc:AlternateContent xmlns:mc="http://schemas.openxmlformats.org/markup-compatibility/2006">
                  <mc:Choice xmlns:v="urn:schemas-microsoft-com:vml" Requires="v">
                    <p:oleObj spid="_x0000_s16122" name="Visio" r:id="rId8" imgW="2200363" imgH="947797" progId="Visio.Drawing.11">
                      <p:embed/>
                    </p:oleObj>
                  </mc:Choice>
                  <mc:Fallback>
                    <p:oleObj name="Visio" r:id="rId8" imgW="2200363" imgH="947797" progId="Visio.Drawing.11">
                      <p:embed/>
                      <p:pic>
                        <p:nvPicPr>
                          <p:cNvPr id="0"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404" y="2782124"/>
                            <a:ext cx="10064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2" name="Rounded Rectangle 41"/>
            <p:cNvSpPr/>
            <p:nvPr/>
          </p:nvSpPr>
          <p:spPr bwMode="auto">
            <a:xfrm>
              <a:off x="505842" y="2013627"/>
              <a:ext cx="2684834" cy="1313236"/>
            </a:xfrm>
            <a:prstGeom prst="round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t" anchorCtr="0" compatLnSpc="1">
              <a:prstTxWarp prst="textNoShape">
                <a:avLst/>
              </a:prstTxWarp>
            </a:bodyPr>
            <a:lstStyle/>
            <a:p>
              <a:pPr defTabSz="914099" fontAlgn="base">
                <a:spcBef>
                  <a:spcPct val="0"/>
                </a:spcBef>
                <a:spcAft>
                  <a:spcPct val="0"/>
                </a:spcAft>
              </a:pPr>
              <a:r>
                <a:rPr lang="en-US" dirty="0" err="1" smtClean="0">
                  <a:gradFill>
                    <a:gsLst>
                      <a:gs pos="0">
                        <a:schemeClr val="tx1"/>
                      </a:gs>
                      <a:gs pos="100000">
                        <a:schemeClr val="tx1"/>
                      </a:gs>
                    </a:gsLst>
                    <a:lin ang="5400000" scaled="0"/>
                  </a:gradFill>
                </a:rPr>
                <a:t>Hoster</a:t>
              </a:r>
              <a:r>
                <a:rPr lang="en-US" dirty="0" smtClean="0">
                  <a:gradFill>
                    <a:gsLst>
                      <a:gs pos="0">
                        <a:schemeClr val="tx1"/>
                      </a:gs>
                      <a:gs pos="100000">
                        <a:schemeClr val="tx1"/>
                      </a:gs>
                    </a:gsLst>
                    <a:lin ang="5400000" scaled="0"/>
                  </a:gradFill>
                </a:rPr>
                <a:t> Infrastructure</a:t>
              </a:r>
            </a:p>
            <a:p>
              <a:pPr defTabSz="914099" fontAlgn="base">
                <a:spcBef>
                  <a:spcPct val="0"/>
                </a:spcBef>
                <a:spcAft>
                  <a:spcPct val="0"/>
                </a:spcAft>
              </a:pPr>
              <a:r>
                <a:rPr lang="en-US" dirty="0" smtClean="0">
                  <a:gradFill>
                    <a:gsLst>
                      <a:gs pos="0">
                        <a:schemeClr val="tx1"/>
                      </a:gs>
                      <a:gs pos="100000">
                        <a:schemeClr val="tx1"/>
                      </a:gs>
                    </a:gsLst>
                    <a:lin ang="5400000" scaled="0"/>
                  </a:gradFill>
                </a:rPr>
                <a:t>AD, DHCP, DNS, VMM, …</a:t>
              </a:r>
            </a:p>
          </p:txBody>
        </p:sp>
      </p:grpSp>
      <p:grpSp>
        <p:nvGrpSpPr>
          <p:cNvPr id="49" name="Group 48"/>
          <p:cNvGrpSpPr/>
          <p:nvPr/>
        </p:nvGrpSpPr>
        <p:grpSpPr>
          <a:xfrm>
            <a:off x="505842" y="3704456"/>
            <a:ext cx="2684834" cy="1313236"/>
            <a:chOff x="505842" y="3600684"/>
            <a:chExt cx="2684834" cy="1313236"/>
          </a:xfrm>
        </p:grpSpPr>
        <p:sp>
          <p:nvSpPr>
            <p:cNvPr id="43" name="Rounded Rectangle 42"/>
            <p:cNvSpPr/>
            <p:nvPr/>
          </p:nvSpPr>
          <p:spPr bwMode="auto">
            <a:xfrm>
              <a:off x="505842" y="3600684"/>
              <a:ext cx="2684834" cy="1313236"/>
            </a:xfrm>
            <a:prstGeom prst="round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t" anchorCtr="0" compatLnSpc="1">
              <a:prstTxWarp prst="textNoShape">
                <a:avLst/>
              </a:prstTxWarp>
            </a:bodyPr>
            <a:lstStyle/>
            <a:p>
              <a:pPr defTabSz="914099" fontAlgn="base">
                <a:spcBef>
                  <a:spcPct val="0"/>
                </a:spcBef>
                <a:spcAft>
                  <a:spcPct val="0"/>
                </a:spcAft>
              </a:pPr>
              <a:r>
                <a:rPr lang="en-US" dirty="0" smtClean="0">
                  <a:gradFill>
                    <a:gsLst>
                      <a:gs pos="0">
                        <a:schemeClr val="tx1"/>
                      </a:gs>
                      <a:gs pos="100000">
                        <a:schemeClr val="tx1"/>
                      </a:gs>
                    </a:gsLst>
                    <a:lin ang="5400000" scaled="0"/>
                  </a:gradFill>
                </a:rPr>
                <a:t>Database Cluster</a:t>
              </a:r>
            </a:p>
          </p:txBody>
        </p:sp>
        <p:graphicFrame>
          <p:nvGraphicFramePr>
            <p:cNvPr id="44" name="Object 43"/>
            <p:cNvGraphicFramePr>
              <a:graphicFrameLocks noChangeAspect="1"/>
            </p:cNvGraphicFramePr>
            <p:nvPr>
              <p:extLst>
                <p:ext uri="{D42A27DB-BD31-4B8C-83A1-F6EECF244321}">
                  <p14:modId xmlns:p14="http://schemas.microsoft.com/office/powerpoint/2010/main" val="4291786089"/>
                </p:ext>
              </p:extLst>
            </p:nvPr>
          </p:nvGraphicFramePr>
          <p:xfrm>
            <a:off x="1341033" y="4102260"/>
            <a:ext cx="1539875" cy="677863"/>
          </p:xfrm>
          <a:graphic>
            <a:graphicData uri="http://schemas.openxmlformats.org/presentationml/2006/ole">
              <mc:AlternateContent xmlns:mc="http://schemas.openxmlformats.org/markup-compatibility/2006">
                <mc:Choice xmlns:v="urn:schemas-microsoft-com:vml" Requires="v">
                  <p:oleObj spid="_x0000_s16123" name="Visio" r:id="rId9" imgW="1539983" imgH="677320" progId="Visio.Drawing.11">
                    <p:embed/>
                  </p:oleObj>
                </mc:Choice>
                <mc:Fallback>
                  <p:oleObj name="Visio" r:id="rId9" imgW="1539983" imgH="677320" progId="Visio.Drawing.11">
                    <p:embed/>
                    <p:pic>
                      <p:nvPicPr>
                        <p:cNvPr id="0" name=""/>
                        <p:cNvPicPr/>
                        <p:nvPr/>
                      </p:nvPicPr>
                      <p:blipFill>
                        <a:blip r:embed="rId10"/>
                        <a:stretch>
                          <a:fillRect/>
                        </a:stretch>
                      </p:blipFill>
                      <p:spPr>
                        <a:xfrm>
                          <a:off x="1341033" y="4102260"/>
                          <a:ext cx="1539875" cy="677863"/>
                        </a:xfrm>
                        <a:prstGeom prst="rect">
                          <a:avLst/>
                        </a:prstGeom>
                      </p:spPr>
                    </p:pic>
                  </p:oleObj>
                </mc:Fallback>
              </mc:AlternateContent>
            </a:graphicData>
          </a:graphic>
        </p:graphicFrame>
      </p:grpSp>
      <p:grpSp>
        <p:nvGrpSpPr>
          <p:cNvPr id="50" name="Group 49"/>
          <p:cNvGrpSpPr/>
          <p:nvPr/>
        </p:nvGrpSpPr>
        <p:grpSpPr>
          <a:xfrm>
            <a:off x="505842" y="5093716"/>
            <a:ext cx="2684834" cy="1313236"/>
            <a:chOff x="505842" y="5093716"/>
            <a:chExt cx="2684834" cy="1313236"/>
          </a:xfrm>
        </p:grpSpPr>
        <p:sp>
          <p:nvSpPr>
            <p:cNvPr id="45" name="Rounded Rectangle 44"/>
            <p:cNvSpPr/>
            <p:nvPr/>
          </p:nvSpPr>
          <p:spPr bwMode="auto">
            <a:xfrm>
              <a:off x="505842" y="5093716"/>
              <a:ext cx="2684834" cy="1313236"/>
            </a:xfrm>
            <a:prstGeom prst="round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t" anchorCtr="0" compatLnSpc="1">
              <a:prstTxWarp prst="textNoShape">
                <a:avLst/>
              </a:prstTxWarp>
            </a:bodyPr>
            <a:lstStyle/>
            <a:p>
              <a:pPr defTabSz="914099" fontAlgn="base">
                <a:spcBef>
                  <a:spcPct val="0"/>
                </a:spcBef>
                <a:spcAft>
                  <a:spcPct val="0"/>
                </a:spcAft>
              </a:pPr>
              <a:r>
                <a:rPr lang="en-US" dirty="0" smtClean="0">
                  <a:gradFill>
                    <a:gsLst>
                      <a:gs pos="0">
                        <a:schemeClr val="tx1"/>
                      </a:gs>
                      <a:gs pos="100000">
                        <a:schemeClr val="tx1"/>
                      </a:gs>
                    </a:gsLst>
                    <a:lin ang="5400000" scaled="0"/>
                  </a:gradFill>
                </a:rPr>
                <a:t>Storage / SAN</a:t>
              </a:r>
            </a:p>
          </p:txBody>
        </p:sp>
        <p:graphicFrame>
          <p:nvGraphicFramePr>
            <p:cNvPr id="46" name="Object 45"/>
            <p:cNvGraphicFramePr>
              <a:graphicFrameLocks noChangeAspect="1"/>
            </p:cNvGraphicFramePr>
            <p:nvPr>
              <p:extLst>
                <p:ext uri="{D42A27DB-BD31-4B8C-83A1-F6EECF244321}">
                  <p14:modId xmlns:p14="http://schemas.microsoft.com/office/powerpoint/2010/main" val="3440683350"/>
                </p:ext>
              </p:extLst>
            </p:nvPr>
          </p:nvGraphicFramePr>
          <p:xfrm>
            <a:off x="1525183" y="5516947"/>
            <a:ext cx="1171575" cy="830263"/>
          </p:xfrm>
          <a:graphic>
            <a:graphicData uri="http://schemas.openxmlformats.org/presentationml/2006/ole">
              <mc:AlternateContent xmlns:mc="http://schemas.openxmlformats.org/markup-compatibility/2006">
                <mc:Choice xmlns:v="urn:schemas-microsoft-com:vml" Requires="v">
                  <p:oleObj spid="_x0000_s16124" name="Visio" r:id="rId11" imgW="1171621" imgH="829965" progId="Visio.Drawing.11">
                    <p:embed/>
                  </p:oleObj>
                </mc:Choice>
                <mc:Fallback>
                  <p:oleObj name="Visio" r:id="rId11" imgW="1171621" imgH="829965" progId="Visio.Drawing.11">
                    <p:embed/>
                    <p:pic>
                      <p:nvPicPr>
                        <p:cNvPr id="0" name=""/>
                        <p:cNvPicPr/>
                        <p:nvPr/>
                      </p:nvPicPr>
                      <p:blipFill>
                        <a:blip r:embed="rId12"/>
                        <a:stretch>
                          <a:fillRect/>
                        </a:stretch>
                      </p:blipFill>
                      <p:spPr>
                        <a:xfrm>
                          <a:off x="1525183" y="5516947"/>
                          <a:ext cx="1171575" cy="830263"/>
                        </a:xfrm>
                        <a:prstGeom prst="rect">
                          <a:avLst/>
                        </a:prstGeom>
                      </p:spPr>
                    </p:pic>
                  </p:oleObj>
                </mc:Fallback>
              </mc:AlternateContent>
            </a:graphicData>
          </a:graphic>
        </p:graphicFrame>
      </p:grpSp>
      <p:grpSp>
        <p:nvGrpSpPr>
          <p:cNvPr id="58" name="Group 57"/>
          <p:cNvGrpSpPr/>
          <p:nvPr/>
        </p:nvGrpSpPr>
        <p:grpSpPr>
          <a:xfrm>
            <a:off x="8921549" y="2206707"/>
            <a:ext cx="2684834" cy="1313236"/>
            <a:chOff x="8671986" y="2206707"/>
            <a:chExt cx="2684834" cy="1313236"/>
          </a:xfrm>
        </p:grpSpPr>
        <p:grpSp>
          <p:nvGrpSpPr>
            <p:cNvPr id="52" name="Group 51"/>
            <p:cNvGrpSpPr/>
            <p:nvPr/>
          </p:nvGrpSpPr>
          <p:grpSpPr>
            <a:xfrm>
              <a:off x="9262383" y="2975204"/>
              <a:ext cx="2029463" cy="506413"/>
              <a:chOff x="937416" y="2782124"/>
              <a:chExt cx="2029463" cy="506413"/>
            </a:xfrm>
          </p:grpSpPr>
          <p:graphicFrame>
            <p:nvGraphicFramePr>
              <p:cNvPr id="54" name="Object 53"/>
              <p:cNvGraphicFramePr>
                <a:graphicFrameLocks noChangeAspect="1"/>
              </p:cNvGraphicFramePr>
              <p:nvPr>
                <p:extLst>
                  <p:ext uri="{D42A27DB-BD31-4B8C-83A1-F6EECF244321}">
                    <p14:modId xmlns:p14="http://schemas.microsoft.com/office/powerpoint/2010/main" val="1063183163"/>
                  </p:ext>
                </p:extLst>
              </p:nvPr>
            </p:nvGraphicFramePr>
            <p:xfrm>
              <a:off x="937416" y="2782124"/>
              <a:ext cx="1006691" cy="506412"/>
            </p:xfrm>
            <a:graphic>
              <a:graphicData uri="http://schemas.openxmlformats.org/presentationml/2006/ole">
                <mc:AlternateContent xmlns:mc="http://schemas.openxmlformats.org/markup-compatibility/2006">
                  <mc:Choice xmlns:v="urn:schemas-microsoft-com:vml" Requires="v">
                    <p:oleObj spid="_x0000_s16125" name="Visio" r:id="rId13" imgW="2200363" imgH="947797" progId="Visio.Drawing.11">
                      <p:embed/>
                    </p:oleObj>
                  </mc:Choice>
                  <mc:Fallback>
                    <p:oleObj name="Visio" r:id="rId13" imgW="2200363" imgH="94779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416" y="2782124"/>
                            <a:ext cx="1006691" cy="506412"/>
                          </a:xfrm>
                          <a:prstGeom prst="rect">
                            <a:avLst/>
                          </a:prstGeom>
                          <a:noFill/>
                          <a:ln>
                            <a:noFill/>
                          </a:ln>
                        </p:spPr>
                      </p:pic>
                    </p:oleObj>
                  </mc:Fallback>
                </mc:AlternateContent>
              </a:graphicData>
            </a:graphic>
          </p:graphicFrame>
          <p:graphicFrame>
            <p:nvGraphicFramePr>
              <p:cNvPr id="55" name="Object 54"/>
              <p:cNvGraphicFramePr>
                <a:graphicFrameLocks noChangeAspect="1"/>
              </p:cNvGraphicFramePr>
              <p:nvPr>
                <p:extLst>
                  <p:ext uri="{D42A27DB-BD31-4B8C-83A1-F6EECF244321}">
                    <p14:modId xmlns:p14="http://schemas.microsoft.com/office/powerpoint/2010/main" val="1923564814"/>
                  </p:ext>
                </p:extLst>
              </p:nvPr>
            </p:nvGraphicFramePr>
            <p:xfrm>
              <a:off x="1278556" y="2782124"/>
              <a:ext cx="1006475" cy="506413"/>
            </p:xfrm>
            <a:graphic>
              <a:graphicData uri="http://schemas.openxmlformats.org/presentationml/2006/ole">
                <mc:AlternateContent xmlns:mc="http://schemas.openxmlformats.org/markup-compatibility/2006">
                  <mc:Choice xmlns:v="urn:schemas-microsoft-com:vml" Requires="v">
                    <p:oleObj spid="_x0000_s16126" name="Visio" r:id="rId14" imgW="2200363" imgH="947797" progId="Visio.Drawing.11">
                      <p:embed/>
                    </p:oleObj>
                  </mc:Choice>
                  <mc:Fallback>
                    <p:oleObj name="Visio" r:id="rId14" imgW="2200363" imgH="94779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8556" y="2782124"/>
                            <a:ext cx="10064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2706642527"/>
                  </p:ext>
                </p:extLst>
              </p:nvPr>
            </p:nvGraphicFramePr>
            <p:xfrm>
              <a:off x="1619480" y="2782124"/>
              <a:ext cx="1006475" cy="506413"/>
            </p:xfrm>
            <a:graphic>
              <a:graphicData uri="http://schemas.openxmlformats.org/presentationml/2006/ole">
                <mc:AlternateContent xmlns:mc="http://schemas.openxmlformats.org/markup-compatibility/2006">
                  <mc:Choice xmlns:v="urn:schemas-microsoft-com:vml" Requires="v">
                    <p:oleObj spid="_x0000_s16127" name="Visio" r:id="rId15" imgW="2200363" imgH="947797" progId="Visio.Drawing.11">
                      <p:embed/>
                    </p:oleObj>
                  </mc:Choice>
                  <mc:Fallback>
                    <p:oleObj name="Visio" r:id="rId15" imgW="2200363" imgH="94779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480" y="2782124"/>
                            <a:ext cx="10064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 name="Object 56"/>
              <p:cNvGraphicFramePr>
                <a:graphicFrameLocks noChangeAspect="1"/>
              </p:cNvGraphicFramePr>
              <p:nvPr>
                <p:extLst>
                  <p:ext uri="{D42A27DB-BD31-4B8C-83A1-F6EECF244321}">
                    <p14:modId xmlns:p14="http://schemas.microsoft.com/office/powerpoint/2010/main" val="1218526550"/>
                  </p:ext>
                </p:extLst>
              </p:nvPr>
            </p:nvGraphicFramePr>
            <p:xfrm>
              <a:off x="1960404" y="2782124"/>
              <a:ext cx="1006475" cy="506413"/>
            </p:xfrm>
            <a:graphic>
              <a:graphicData uri="http://schemas.openxmlformats.org/presentationml/2006/ole">
                <mc:AlternateContent xmlns:mc="http://schemas.openxmlformats.org/markup-compatibility/2006">
                  <mc:Choice xmlns:v="urn:schemas-microsoft-com:vml" Requires="v">
                    <p:oleObj spid="_x0000_s16128" name="Visio" r:id="rId16" imgW="2200363" imgH="947797" progId="Visio.Drawing.11">
                      <p:embed/>
                    </p:oleObj>
                  </mc:Choice>
                  <mc:Fallback>
                    <p:oleObj name="Visio" r:id="rId16" imgW="2200363" imgH="94779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404" y="2782124"/>
                            <a:ext cx="10064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53" name="Rounded Rectangle 52"/>
            <p:cNvSpPr/>
            <p:nvPr/>
          </p:nvSpPr>
          <p:spPr bwMode="auto">
            <a:xfrm>
              <a:off x="8671986" y="2206707"/>
              <a:ext cx="2684834" cy="1313236"/>
            </a:xfrm>
            <a:prstGeom prst="round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t" anchorCtr="0" compatLnSpc="1">
              <a:prstTxWarp prst="textNoShape">
                <a:avLst/>
              </a:prstTxWarp>
            </a:bodyPr>
            <a:lstStyle/>
            <a:p>
              <a:pPr defTabSz="914099" fontAlgn="base">
                <a:spcBef>
                  <a:spcPct val="0"/>
                </a:spcBef>
                <a:spcAft>
                  <a:spcPct val="0"/>
                </a:spcAft>
              </a:pPr>
              <a:r>
                <a:rPr lang="en-US" dirty="0" smtClean="0">
                  <a:gradFill>
                    <a:gsLst>
                      <a:gs pos="0">
                        <a:schemeClr val="tx1"/>
                      </a:gs>
                      <a:gs pos="100000">
                        <a:schemeClr val="tx1"/>
                      </a:gs>
                    </a:gsLst>
                    <a:lin ang="5400000" scaled="0"/>
                  </a:gradFill>
                </a:rPr>
                <a:t>VPN appliances, load balancers, proxies, …</a:t>
              </a:r>
            </a:p>
          </p:txBody>
        </p:sp>
      </p:grpSp>
      <p:graphicFrame>
        <p:nvGraphicFramePr>
          <p:cNvPr id="60" name="Object 59"/>
          <p:cNvGraphicFramePr>
            <a:graphicFrameLocks/>
          </p:cNvGraphicFramePr>
          <p:nvPr>
            <p:extLst>
              <p:ext uri="{D42A27DB-BD31-4B8C-83A1-F6EECF244321}">
                <p14:modId xmlns:p14="http://schemas.microsoft.com/office/powerpoint/2010/main" val="1905278131"/>
              </p:ext>
            </p:extLst>
          </p:nvPr>
        </p:nvGraphicFramePr>
        <p:xfrm>
          <a:off x="5626699" y="2776300"/>
          <a:ext cx="914400" cy="365760"/>
        </p:xfrm>
        <a:graphic>
          <a:graphicData uri="http://schemas.openxmlformats.org/presentationml/2006/ole">
            <mc:AlternateContent xmlns:mc="http://schemas.openxmlformats.org/markup-compatibility/2006">
              <mc:Choice xmlns:v="urn:schemas-microsoft-com:vml" Requires="v">
                <p:oleObj spid="_x0000_s16129" name="Visio" r:id="rId17" imgW="2371813" imgH="912971" progId="Visio.Drawing.11">
                  <p:embed/>
                </p:oleObj>
              </mc:Choice>
              <mc:Fallback>
                <p:oleObj name="Visio" r:id="rId17" imgW="2371813" imgH="912971" progId="Visio.Drawing.11">
                  <p:embed/>
                  <p:pic>
                    <p:nvPicPr>
                      <p:cNvPr id="0" name="Object 6"/>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26699" y="2776300"/>
                        <a:ext cx="91440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 name="Object 60"/>
          <p:cNvGraphicFramePr>
            <a:graphicFrameLocks/>
          </p:cNvGraphicFramePr>
          <p:nvPr>
            <p:extLst>
              <p:ext uri="{D42A27DB-BD31-4B8C-83A1-F6EECF244321}">
                <p14:modId xmlns:p14="http://schemas.microsoft.com/office/powerpoint/2010/main" val="1496865799"/>
              </p:ext>
            </p:extLst>
          </p:nvPr>
        </p:nvGraphicFramePr>
        <p:xfrm>
          <a:off x="6234290" y="2786028"/>
          <a:ext cx="914400" cy="365760"/>
        </p:xfrm>
        <a:graphic>
          <a:graphicData uri="http://schemas.openxmlformats.org/presentationml/2006/ole">
            <mc:AlternateContent xmlns:mc="http://schemas.openxmlformats.org/markup-compatibility/2006">
              <mc:Choice xmlns:v="urn:schemas-microsoft-com:vml" Requires="v">
                <p:oleObj spid="_x0000_s16130" name="Visio" r:id="rId19" imgW="2371813" imgH="912971" progId="Visio.Drawing.11">
                  <p:embed/>
                </p:oleObj>
              </mc:Choice>
              <mc:Fallback>
                <p:oleObj name="Visio" r:id="rId19" imgW="2371813" imgH="912971" progId="Visio.Drawing.11">
                  <p:embed/>
                  <p:pic>
                    <p:nvPicPr>
                      <p:cNvPr id="0" name="Object 8"/>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34290" y="2786028"/>
                        <a:ext cx="91440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4" name="Group 63"/>
          <p:cNvGrpSpPr/>
          <p:nvPr/>
        </p:nvGrpSpPr>
        <p:grpSpPr>
          <a:xfrm>
            <a:off x="9505583" y="5728435"/>
            <a:ext cx="2029463" cy="506413"/>
            <a:chOff x="937416" y="2782124"/>
            <a:chExt cx="2029463" cy="506413"/>
          </a:xfrm>
        </p:grpSpPr>
        <p:graphicFrame>
          <p:nvGraphicFramePr>
            <p:cNvPr id="66" name="Object 65"/>
            <p:cNvGraphicFramePr>
              <a:graphicFrameLocks noChangeAspect="1"/>
            </p:cNvGraphicFramePr>
            <p:nvPr>
              <p:extLst>
                <p:ext uri="{D42A27DB-BD31-4B8C-83A1-F6EECF244321}">
                  <p14:modId xmlns:p14="http://schemas.microsoft.com/office/powerpoint/2010/main" val="558117717"/>
                </p:ext>
              </p:extLst>
            </p:nvPr>
          </p:nvGraphicFramePr>
          <p:xfrm>
            <a:off x="937416" y="2782124"/>
            <a:ext cx="1006691" cy="506412"/>
          </p:xfrm>
          <a:graphic>
            <a:graphicData uri="http://schemas.openxmlformats.org/presentationml/2006/ole">
              <mc:AlternateContent xmlns:mc="http://schemas.openxmlformats.org/markup-compatibility/2006">
                <mc:Choice xmlns:v="urn:schemas-microsoft-com:vml" Requires="v">
                  <p:oleObj spid="_x0000_s16131" name="Visio" r:id="rId20" imgW="2200363" imgH="947797" progId="Visio.Drawing.11">
                    <p:embed/>
                  </p:oleObj>
                </mc:Choice>
                <mc:Fallback>
                  <p:oleObj name="Visio" r:id="rId20" imgW="2200363" imgH="94779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416" y="2782124"/>
                          <a:ext cx="1006691" cy="506412"/>
                        </a:xfrm>
                        <a:prstGeom prst="rect">
                          <a:avLst/>
                        </a:prstGeom>
                        <a:noFill/>
                        <a:ln>
                          <a:noFill/>
                        </a:ln>
                      </p:spPr>
                    </p:pic>
                  </p:oleObj>
                </mc:Fallback>
              </mc:AlternateContent>
            </a:graphicData>
          </a:graphic>
        </p:graphicFrame>
        <p:graphicFrame>
          <p:nvGraphicFramePr>
            <p:cNvPr id="67" name="Object 66"/>
            <p:cNvGraphicFramePr>
              <a:graphicFrameLocks noChangeAspect="1"/>
            </p:cNvGraphicFramePr>
            <p:nvPr>
              <p:extLst>
                <p:ext uri="{D42A27DB-BD31-4B8C-83A1-F6EECF244321}">
                  <p14:modId xmlns:p14="http://schemas.microsoft.com/office/powerpoint/2010/main" val="2414893204"/>
                </p:ext>
              </p:extLst>
            </p:nvPr>
          </p:nvGraphicFramePr>
          <p:xfrm>
            <a:off x="1278556" y="2782124"/>
            <a:ext cx="1006475" cy="506413"/>
          </p:xfrm>
          <a:graphic>
            <a:graphicData uri="http://schemas.openxmlformats.org/presentationml/2006/ole">
              <mc:AlternateContent xmlns:mc="http://schemas.openxmlformats.org/markup-compatibility/2006">
                <mc:Choice xmlns:v="urn:schemas-microsoft-com:vml" Requires="v">
                  <p:oleObj spid="_x0000_s16132" name="Visio" r:id="rId21" imgW="2200363" imgH="947797" progId="Visio.Drawing.11">
                    <p:embed/>
                  </p:oleObj>
                </mc:Choice>
                <mc:Fallback>
                  <p:oleObj name="Visio" r:id="rId21" imgW="2200363" imgH="94779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8556" y="2782124"/>
                          <a:ext cx="10064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 name="Object 67"/>
            <p:cNvGraphicFramePr>
              <a:graphicFrameLocks noChangeAspect="1"/>
            </p:cNvGraphicFramePr>
            <p:nvPr>
              <p:extLst>
                <p:ext uri="{D42A27DB-BD31-4B8C-83A1-F6EECF244321}">
                  <p14:modId xmlns:p14="http://schemas.microsoft.com/office/powerpoint/2010/main" val="3085048223"/>
                </p:ext>
              </p:extLst>
            </p:nvPr>
          </p:nvGraphicFramePr>
          <p:xfrm>
            <a:off x="1619480" y="2782124"/>
            <a:ext cx="1006475" cy="506413"/>
          </p:xfrm>
          <a:graphic>
            <a:graphicData uri="http://schemas.openxmlformats.org/presentationml/2006/ole">
              <mc:AlternateContent xmlns:mc="http://schemas.openxmlformats.org/markup-compatibility/2006">
                <mc:Choice xmlns:v="urn:schemas-microsoft-com:vml" Requires="v">
                  <p:oleObj spid="_x0000_s16133" name="Visio" r:id="rId22" imgW="2200363" imgH="947797" progId="Visio.Drawing.11">
                    <p:embed/>
                  </p:oleObj>
                </mc:Choice>
                <mc:Fallback>
                  <p:oleObj name="Visio" r:id="rId22" imgW="2200363" imgH="94779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480" y="2782124"/>
                          <a:ext cx="10064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9" name="Object 68"/>
            <p:cNvGraphicFramePr>
              <a:graphicFrameLocks noChangeAspect="1"/>
            </p:cNvGraphicFramePr>
            <p:nvPr>
              <p:extLst>
                <p:ext uri="{D42A27DB-BD31-4B8C-83A1-F6EECF244321}">
                  <p14:modId xmlns:p14="http://schemas.microsoft.com/office/powerpoint/2010/main" val="2427535172"/>
                </p:ext>
              </p:extLst>
            </p:nvPr>
          </p:nvGraphicFramePr>
          <p:xfrm>
            <a:off x="1960404" y="2782124"/>
            <a:ext cx="1006475" cy="506413"/>
          </p:xfrm>
          <a:graphic>
            <a:graphicData uri="http://schemas.openxmlformats.org/presentationml/2006/ole">
              <mc:AlternateContent xmlns:mc="http://schemas.openxmlformats.org/markup-compatibility/2006">
                <mc:Choice xmlns:v="urn:schemas-microsoft-com:vml" Requires="v">
                  <p:oleObj spid="_x0000_s16134" name="Visio" r:id="rId23" imgW="2200363" imgH="947797" progId="Visio.Drawing.11">
                    <p:embed/>
                  </p:oleObj>
                </mc:Choice>
                <mc:Fallback>
                  <p:oleObj name="Visio" r:id="rId23" imgW="2200363" imgH="94779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404" y="2782124"/>
                          <a:ext cx="10064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5" name="Rounded Rectangle 64"/>
          <p:cNvSpPr/>
          <p:nvPr/>
        </p:nvSpPr>
        <p:spPr bwMode="auto">
          <a:xfrm>
            <a:off x="8921549" y="5093716"/>
            <a:ext cx="2684834" cy="1313236"/>
          </a:xfrm>
          <a:prstGeom prst="roundRect">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defTabSz="914099" fontAlgn="base">
              <a:spcBef>
                <a:spcPct val="0"/>
              </a:spcBef>
              <a:spcAft>
                <a:spcPct val="0"/>
              </a:spcAft>
            </a:pPr>
            <a:r>
              <a:rPr lang="en-US" dirty="0" err="1" smtClean="0">
                <a:gradFill>
                  <a:gsLst>
                    <a:gs pos="0">
                      <a:schemeClr val="tx1"/>
                    </a:gs>
                    <a:gs pos="100000">
                      <a:schemeClr val="tx1"/>
                    </a:gs>
                  </a:gsLst>
                  <a:lin ang="5400000" scaled="0"/>
                </a:gradFill>
              </a:rPr>
              <a:t>CorpNet</a:t>
            </a:r>
            <a:r>
              <a:rPr lang="en-US" dirty="0" smtClean="0">
                <a:gradFill>
                  <a:gsLst>
                    <a:gs pos="0">
                      <a:schemeClr val="tx1"/>
                    </a:gs>
                    <a:gs pos="100000">
                      <a:schemeClr val="tx1"/>
                    </a:gs>
                  </a:gsLst>
                  <a:lin ang="5400000" scaled="0"/>
                </a:gradFill>
              </a:rPr>
              <a:t> / Enterprise Infra: AD, DNS, DHCP, …</a:t>
            </a:r>
          </a:p>
        </p:txBody>
      </p:sp>
      <p:sp>
        <p:nvSpPr>
          <p:cNvPr id="70" name="TextBox 69"/>
          <p:cNvSpPr txBox="1"/>
          <p:nvPr/>
        </p:nvSpPr>
        <p:spPr>
          <a:xfrm>
            <a:off x="4327196" y="5681015"/>
            <a:ext cx="3500510" cy="738664"/>
          </a:xfrm>
          <a:prstGeom prst="rect">
            <a:avLst/>
          </a:prstGeom>
          <a:noFill/>
        </p:spPr>
        <p:txBody>
          <a:bodyPr wrap="none" lIns="0" tIns="0" rIns="0" bIns="0" rtlCol="0">
            <a:spAutoFit/>
          </a:bodyPr>
          <a:lstStyle/>
          <a:p>
            <a:pPr algn="ctr"/>
            <a:r>
              <a:rPr lang="en-US" sz="2400" dirty="0" smtClean="0">
                <a:gradFill>
                  <a:gsLst>
                    <a:gs pos="0">
                      <a:schemeClr val="tx1"/>
                    </a:gs>
                    <a:gs pos="86000">
                      <a:schemeClr val="tx1"/>
                    </a:gs>
                  </a:gsLst>
                  <a:lin ang="5400000" scaled="0"/>
                </a:gradFill>
              </a:rPr>
              <a:t>Windows Server 8 Hyper-V</a:t>
            </a:r>
          </a:p>
          <a:p>
            <a:pPr algn="ctr"/>
            <a:r>
              <a:rPr lang="en-US" sz="2400" dirty="0" smtClean="0">
                <a:gradFill>
                  <a:gsLst>
                    <a:gs pos="0">
                      <a:schemeClr val="tx1"/>
                    </a:gs>
                    <a:gs pos="86000">
                      <a:schemeClr val="tx1"/>
                    </a:gs>
                  </a:gsLst>
                  <a:lin ang="5400000" scaled="0"/>
                </a:gradFill>
              </a:rPr>
              <a:t>Network Virtualization</a:t>
            </a:r>
          </a:p>
        </p:txBody>
      </p:sp>
      <p:sp>
        <p:nvSpPr>
          <p:cNvPr id="72" name="Cloud 71"/>
          <p:cNvSpPr/>
          <p:nvPr/>
        </p:nvSpPr>
        <p:spPr bwMode="auto">
          <a:xfrm>
            <a:off x="8887497" y="3880221"/>
            <a:ext cx="2752939" cy="857149"/>
          </a:xfrm>
          <a:prstGeom prst="cloud">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b="1" dirty="0" smtClean="0">
                <a:gradFill>
                  <a:gsLst>
                    <a:gs pos="0">
                      <a:schemeClr val="tx1"/>
                    </a:gs>
                    <a:gs pos="100000">
                      <a:schemeClr val="tx1"/>
                    </a:gs>
                  </a:gsLst>
                  <a:lin ang="5400000" scaled="0"/>
                </a:gradFill>
                <a:effectLst>
                  <a:outerShdw blurRad="38100" dist="38100" dir="2700000" algn="tl">
                    <a:srgbClr val="000000">
                      <a:alpha val="43137"/>
                    </a:srgbClr>
                  </a:outerShdw>
                </a:effectLst>
              </a:rPr>
              <a:t>Internet</a:t>
            </a:r>
            <a:endParaRPr lang="en-US" sz="2200" b="1" dirty="0" smtClean="0">
              <a:gradFill>
                <a:gsLst>
                  <a:gs pos="0">
                    <a:schemeClr val="tx1"/>
                  </a:gs>
                  <a:gs pos="100000">
                    <a:schemeClr val="tx1"/>
                  </a:gs>
                </a:gsLst>
                <a:lin ang="5400000" scaled="0"/>
              </a:gradFill>
              <a:effectLst>
                <a:outerShdw blurRad="38100" dist="38100" dir="2700000" algn="tl">
                  <a:srgbClr val="000000">
                    <a:alpha val="43137"/>
                  </a:srgbClr>
                </a:outerShdw>
              </a:effectLst>
            </a:endParaRPr>
          </a:p>
        </p:txBody>
      </p:sp>
      <p:cxnSp>
        <p:nvCxnSpPr>
          <p:cNvPr id="74" name="Straight Arrow Connector 73"/>
          <p:cNvCxnSpPr>
            <a:stCxn id="42" idx="3"/>
            <a:endCxn id="84" idx="1"/>
          </p:cNvCxnSpPr>
          <p:nvPr/>
        </p:nvCxnSpPr>
        <p:spPr>
          <a:xfrm>
            <a:off x="3190676" y="2971813"/>
            <a:ext cx="1343033" cy="1511191"/>
          </a:xfrm>
          <a:prstGeom prst="straightConnector1">
            <a:avLst/>
          </a:prstGeom>
          <a:ln>
            <a:headEnd type="arrow"/>
            <a:tailEnd type="arrow"/>
          </a:ln>
        </p:spPr>
        <p:style>
          <a:lnRef idx="1">
            <a:schemeClr val="accent6"/>
          </a:lnRef>
          <a:fillRef idx="0">
            <a:schemeClr val="accent6"/>
          </a:fillRef>
          <a:effectRef idx="0">
            <a:schemeClr val="accent6"/>
          </a:effectRef>
          <a:fontRef idx="minor">
            <a:schemeClr val="tx1"/>
          </a:fontRef>
        </p:style>
      </p:cxnSp>
      <p:cxnSp>
        <p:nvCxnSpPr>
          <p:cNvPr id="76" name="Straight Arrow Connector 75"/>
          <p:cNvCxnSpPr>
            <a:stCxn id="43" idx="3"/>
            <a:endCxn id="84" idx="1"/>
          </p:cNvCxnSpPr>
          <p:nvPr/>
        </p:nvCxnSpPr>
        <p:spPr>
          <a:xfrm>
            <a:off x="3190676" y="4361074"/>
            <a:ext cx="1343033" cy="121930"/>
          </a:xfrm>
          <a:prstGeom prst="straightConnector1">
            <a:avLst/>
          </a:prstGeom>
          <a:ln>
            <a:headEnd type="arrow"/>
            <a:tailEnd type="arrow"/>
          </a:ln>
        </p:spPr>
        <p:style>
          <a:lnRef idx="1">
            <a:schemeClr val="accent6"/>
          </a:lnRef>
          <a:fillRef idx="0">
            <a:schemeClr val="accent6"/>
          </a:fillRef>
          <a:effectRef idx="0">
            <a:schemeClr val="accent6"/>
          </a:effectRef>
          <a:fontRef idx="minor">
            <a:schemeClr val="tx1"/>
          </a:fontRef>
        </p:style>
      </p:cxnSp>
      <p:cxnSp>
        <p:nvCxnSpPr>
          <p:cNvPr id="78" name="Straight Arrow Connector 77"/>
          <p:cNvCxnSpPr>
            <a:stCxn id="45" idx="3"/>
            <a:endCxn id="84" idx="1"/>
          </p:cNvCxnSpPr>
          <p:nvPr/>
        </p:nvCxnSpPr>
        <p:spPr>
          <a:xfrm flipV="1">
            <a:off x="3190676" y="4483004"/>
            <a:ext cx="1343033" cy="1267330"/>
          </a:xfrm>
          <a:prstGeom prst="straightConnector1">
            <a:avLst/>
          </a:prstGeom>
          <a:ln>
            <a:headEnd type="arrow"/>
            <a:tailEnd type="arrow"/>
          </a:ln>
        </p:spPr>
        <p:style>
          <a:lnRef idx="1">
            <a:schemeClr val="accent6"/>
          </a:lnRef>
          <a:fillRef idx="0">
            <a:schemeClr val="accent6"/>
          </a:fillRef>
          <a:effectRef idx="0">
            <a:schemeClr val="accent6"/>
          </a:effectRef>
          <a:fontRef idx="minor">
            <a:schemeClr val="tx1"/>
          </a:fontRef>
        </p:style>
      </p:cxnSp>
      <p:graphicFrame>
        <p:nvGraphicFramePr>
          <p:cNvPr id="59" name="Object 58"/>
          <p:cNvGraphicFramePr>
            <a:graphicFrameLocks/>
          </p:cNvGraphicFramePr>
          <p:nvPr>
            <p:extLst>
              <p:ext uri="{D42A27DB-BD31-4B8C-83A1-F6EECF244321}">
                <p14:modId xmlns:p14="http://schemas.microsoft.com/office/powerpoint/2010/main" val="2433145631"/>
              </p:ext>
            </p:extLst>
          </p:nvPr>
        </p:nvGraphicFramePr>
        <p:xfrm>
          <a:off x="6156513" y="2517548"/>
          <a:ext cx="914400" cy="365760"/>
        </p:xfrm>
        <a:graphic>
          <a:graphicData uri="http://schemas.openxmlformats.org/presentationml/2006/ole">
            <mc:AlternateContent xmlns:mc="http://schemas.openxmlformats.org/markup-compatibility/2006">
              <mc:Choice xmlns:v="urn:schemas-microsoft-com:vml" Requires="v">
                <p:oleObj spid="_x0000_s16135" name="Visio" r:id="rId24" imgW="2371813" imgH="912971" progId="Visio.Drawing.11">
                  <p:embed/>
                </p:oleObj>
              </mc:Choice>
              <mc:Fallback>
                <p:oleObj name="Visio" r:id="rId24" imgW="2371813" imgH="912971" progId="Visio.Drawing.11">
                  <p:embed/>
                  <p:pic>
                    <p:nvPicPr>
                      <p:cNvPr id="0" name="Object 5"/>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56513" y="2517548"/>
                        <a:ext cx="91440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4" name="Rounded Rectangle 83"/>
          <p:cNvSpPr/>
          <p:nvPr/>
        </p:nvSpPr>
        <p:spPr bwMode="auto">
          <a:xfrm>
            <a:off x="4533709" y="3362876"/>
            <a:ext cx="2877592" cy="2240256"/>
          </a:xfrm>
          <a:prstGeom prst="roundRect">
            <a:avLst>
              <a:gd name="adj" fmla="val 8851"/>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t" anchorCtr="0" compatLnSpc="1">
            <a:prstTxWarp prst="textNoShape">
              <a:avLst/>
            </a:prstTxWarp>
          </a:bodyPr>
          <a:lstStyle/>
          <a:p>
            <a:pPr defTabSz="914099" fontAlgn="base">
              <a:spcBef>
                <a:spcPct val="0"/>
              </a:spcBef>
              <a:spcAft>
                <a:spcPct val="0"/>
              </a:spcAft>
            </a:pPr>
            <a:endParaRPr lang="en-US" dirty="0" smtClean="0">
              <a:gradFill>
                <a:gsLst>
                  <a:gs pos="0">
                    <a:schemeClr val="tx1"/>
                  </a:gs>
                  <a:gs pos="100000">
                    <a:schemeClr val="tx1"/>
                  </a:gs>
                </a:gsLst>
                <a:lin ang="5400000" scaled="0"/>
              </a:gradFill>
            </a:endParaRPr>
          </a:p>
        </p:txBody>
      </p:sp>
      <p:sp>
        <p:nvSpPr>
          <p:cNvPr id="92" name="Rounded Rectangle 91"/>
          <p:cNvSpPr/>
          <p:nvPr/>
        </p:nvSpPr>
        <p:spPr bwMode="auto">
          <a:xfrm>
            <a:off x="4522231" y="2284093"/>
            <a:ext cx="2869614" cy="925098"/>
          </a:xfrm>
          <a:prstGeom prst="roundRect">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defTabSz="914099" fontAlgn="base">
              <a:spcBef>
                <a:spcPct val="0"/>
              </a:spcBef>
              <a:spcAft>
                <a:spcPct val="0"/>
              </a:spcAft>
            </a:pPr>
            <a:r>
              <a:rPr lang="en-US" dirty="0" smtClean="0">
                <a:gradFill>
                  <a:gsLst>
                    <a:gs pos="0">
                      <a:schemeClr val="tx1"/>
                    </a:gs>
                    <a:gs pos="100000">
                      <a:schemeClr val="tx1"/>
                    </a:gs>
                  </a:gsLst>
                  <a:lin ang="5400000" scaled="0"/>
                </a:gradFill>
              </a:rPr>
              <a:t>Tenants</a:t>
            </a:r>
          </a:p>
        </p:txBody>
      </p:sp>
      <p:cxnSp>
        <p:nvCxnSpPr>
          <p:cNvPr id="100" name="Straight Arrow Connector 99"/>
          <p:cNvCxnSpPr>
            <a:stCxn id="43" idx="3"/>
            <a:endCxn id="92" idx="1"/>
          </p:cNvCxnSpPr>
          <p:nvPr/>
        </p:nvCxnSpPr>
        <p:spPr>
          <a:xfrm flipV="1">
            <a:off x="3190676" y="2746642"/>
            <a:ext cx="1331555" cy="1614432"/>
          </a:xfrm>
          <a:prstGeom prst="straightConnector1">
            <a:avLst/>
          </a:prstGeom>
          <a:ln>
            <a:headEnd type="arrow"/>
            <a:tailEnd type="arrow"/>
          </a:ln>
        </p:spPr>
        <p:style>
          <a:lnRef idx="1">
            <a:schemeClr val="accent6"/>
          </a:lnRef>
          <a:fillRef idx="0">
            <a:schemeClr val="accent6"/>
          </a:fillRef>
          <a:effectRef idx="0">
            <a:schemeClr val="accent6"/>
          </a:effectRef>
          <a:fontRef idx="minor">
            <a:schemeClr val="tx1"/>
          </a:fontRef>
        </p:style>
      </p:cxnSp>
      <p:cxnSp>
        <p:nvCxnSpPr>
          <p:cNvPr id="102" name="Straight Arrow Connector 101"/>
          <p:cNvCxnSpPr>
            <a:stCxn id="45" idx="3"/>
            <a:endCxn id="92" idx="1"/>
          </p:cNvCxnSpPr>
          <p:nvPr/>
        </p:nvCxnSpPr>
        <p:spPr>
          <a:xfrm flipV="1">
            <a:off x="3190676" y="2746642"/>
            <a:ext cx="1331555" cy="3003692"/>
          </a:xfrm>
          <a:prstGeom prst="straightConnector1">
            <a:avLst/>
          </a:prstGeom>
          <a:ln>
            <a:headEnd type="arrow"/>
            <a:tailEnd type="arrow"/>
          </a:ln>
        </p:spPr>
        <p:style>
          <a:lnRef idx="1">
            <a:schemeClr val="accent6"/>
          </a:lnRef>
          <a:fillRef idx="0">
            <a:schemeClr val="accent6"/>
          </a:fillRef>
          <a:effectRef idx="0">
            <a:schemeClr val="accent6"/>
          </a:effectRef>
          <a:fontRef idx="minor">
            <a:schemeClr val="tx1"/>
          </a:fontRef>
        </p:style>
      </p:cxnSp>
      <p:cxnSp>
        <p:nvCxnSpPr>
          <p:cNvPr id="104" name="Straight Arrow Connector 103"/>
          <p:cNvCxnSpPr>
            <a:stCxn id="92" idx="3"/>
          </p:cNvCxnSpPr>
          <p:nvPr/>
        </p:nvCxnSpPr>
        <p:spPr>
          <a:xfrm>
            <a:off x="7391845" y="2746642"/>
            <a:ext cx="1523341" cy="0"/>
          </a:xfrm>
          <a:prstGeom prst="straightConnector1">
            <a:avLst/>
          </a:prstGeom>
          <a:ln>
            <a:headEnd type="arrow"/>
            <a:tailEnd type="arrow"/>
          </a:ln>
        </p:spPr>
        <p:style>
          <a:lnRef idx="1">
            <a:schemeClr val="accent6"/>
          </a:lnRef>
          <a:fillRef idx="0">
            <a:schemeClr val="accent6"/>
          </a:fillRef>
          <a:effectRef idx="0">
            <a:schemeClr val="accent6"/>
          </a:effectRef>
          <a:fontRef idx="minor">
            <a:schemeClr val="tx1"/>
          </a:fontRef>
        </p:style>
      </p:cxnSp>
      <p:sp>
        <p:nvSpPr>
          <p:cNvPr id="105" name="TextBox 104"/>
          <p:cNvSpPr txBox="1"/>
          <p:nvPr/>
        </p:nvSpPr>
        <p:spPr>
          <a:xfrm>
            <a:off x="7658970" y="2057197"/>
            <a:ext cx="1008545" cy="738664"/>
          </a:xfrm>
          <a:prstGeom prst="rect">
            <a:avLst/>
          </a:prstGeom>
          <a:noFill/>
        </p:spPr>
        <p:txBody>
          <a:bodyPr wrap="none" lIns="0" tIns="0" rIns="0" bIns="0" rtlCol="0">
            <a:spAutoFit/>
          </a:bodyPr>
          <a:lstStyle/>
          <a:p>
            <a:pPr algn="ctr"/>
            <a:r>
              <a:rPr lang="en-US" sz="2400" dirty="0" smtClean="0">
                <a:gradFill>
                  <a:gsLst>
                    <a:gs pos="0">
                      <a:schemeClr val="tx1"/>
                    </a:gs>
                    <a:gs pos="86000">
                      <a:schemeClr val="tx1"/>
                    </a:gs>
                  </a:gsLst>
                  <a:lin ang="5400000" scaled="0"/>
                </a:gradFill>
              </a:rPr>
              <a:t>Cross</a:t>
            </a:r>
          </a:p>
          <a:p>
            <a:pPr algn="ctr"/>
            <a:r>
              <a:rPr lang="en-US" sz="2400" dirty="0" smtClean="0">
                <a:gradFill>
                  <a:gsLst>
                    <a:gs pos="0">
                      <a:schemeClr val="tx1"/>
                    </a:gs>
                    <a:gs pos="86000">
                      <a:schemeClr val="tx1"/>
                    </a:gs>
                  </a:gsLst>
                  <a:lin ang="5400000" scaled="0"/>
                </a:gradFill>
              </a:rPr>
              <a:t>Premise</a:t>
            </a:r>
          </a:p>
        </p:txBody>
      </p:sp>
      <p:sp>
        <p:nvSpPr>
          <p:cNvPr id="107" name="Bent Arrow 106"/>
          <p:cNvSpPr/>
          <p:nvPr/>
        </p:nvSpPr>
        <p:spPr bwMode="auto">
          <a:xfrm rot="5400000">
            <a:off x="7778675" y="2515936"/>
            <a:ext cx="2233363" cy="2968112"/>
          </a:xfrm>
          <a:prstGeom prst="bentArrow">
            <a:avLst>
              <a:gd name="adj1" fmla="val 6222"/>
              <a:gd name="adj2" fmla="val 11644"/>
              <a:gd name="adj3" fmla="val 12777"/>
              <a:gd name="adj4" fmla="val 18397"/>
            </a:avLst>
          </a:prstGeom>
          <a:solidFill>
            <a:srgbClr val="FFC000">
              <a:alpha val="7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cxnSp>
        <p:nvCxnSpPr>
          <p:cNvPr id="108" name="Straight Arrow Connector 107"/>
          <p:cNvCxnSpPr>
            <a:stCxn id="53" idx="2"/>
            <a:endCxn id="72" idx="3"/>
          </p:cNvCxnSpPr>
          <p:nvPr/>
        </p:nvCxnSpPr>
        <p:spPr>
          <a:xfrm>
            <a:off x="10263966" y="3519943"/>
            <a:ext cx="1" cy="409286"/>
          </a:xfrm>
          <a:prstGeom prst="straightConnector1">
            <a:avLst/>
          </a:prstGeom>
          <a:ln>
            <a:headEnd type="arrow"/>
            <a:tailEnd type="arrow"/>
          </a:ln>
        </p:spPr>
        <p:style>
          <a:lnRef idx="1">
            <a:schemeClr val="accent6"/>
          </a:lnRef>
          <a:fillRef idx="0">
            <a:schemeClr val="accent6"/>
          </a:fillRef>
          <a:effectRef idx="0">
            <a:schemeClr val="accent6"/>
          </a:effectRef>
          <a:fontRef idx="minor">
            <a:schemeClr val="tx1"/>
          </a:fontRef>
        </p:style>
      </p:cxnSp>
      <p:cxnSp>
        <p:nvCxnSpPr>
          <p:cNvPr id="111" name="Straight Arrow Connector 110"/>
          <p:cNvCxnSpPr>
            <a:stCxn id="72" idx="1"/>
            <a:endCxn id="65" idx="0"/>
          </p:cNvCxnSpPr>
          <p:nvPr/>
        </p:nvCxnSpPr>
        <p:spPr>
          <a:xfrm flipH="1">
            <a:off x="10263966" y="4736457"/>
            <a:ext cx="1" cy="357259"/>
          </a:xfrm>
          <a:prstGeom prst="straightConnector1">
            <a:avLst/>
          </a:prstGeom>
          <a:ln>
            <a:headEnd type="arrow"/>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3580108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Text Placeholder 2"/>
          <p:cNvSpPr>
            <a:spLocks noGrp="1"/>
          </p:cNvSpPr>
          <p:nvPr>
            <p:ph type="body" sz="quarter" idx="10"/>
          </p:nvPr>
        </p:nvSpPr>
        <p:spPr>
          <a:xfrm>
            <a:off x="519114" y="1447799"/>
            <a:ext cx="11149012" cy="4764381"/>
          </a:xfrm>
        </p:spPr>
        <p:txBody>
          <a:bodyPr/>
          <a:lstStyle/>
          <a:p>
            <a:r>
              <a:rPr lang="en-US" dirty="0" smtClean="0"/>
              <a:t>Build multi-tenant clouds efficiently at scale</a:t>
            </a:r>
          </a:p>
          <a:p>
            <a:pPr marL="460375" lvl="1" indent="0">
              <a:buNone/>
            </a:pPr>
            <a:r>
              <a:rPr lang="en-US" dirty="0" smtClean="0"/>
              <a:t>	with Hyper-V Network Virtualization </a:t>
            </a:r>
          </a:p>
          <a:p>
            <a:r>
              <a:rPr lang="en-US" dirty="0" smtClean="0"/>
              <a:t>Ecosystem requirements</a:t>
            </a:r>
          </a:p>
          <a:p>
            <a:r>
              <a:rPr lang="en-US" dirty="0" smtClean="0"/>
              <a:t>Partner opportunities</a:t>
            </a:r>
            <a:endParaRPr lang="en-US" dirty="0"/>
          </a:p>
          <a:p>
            <a:endParaRPr lang="en-US" dirty="0" smtClean="0"/>
          </a:p>
          <a:p>
            <a:pPr marL="0" indent="0">
              <a:buNone/>
            </a:pPr>
            <a:r>
              <a:rPr lang="en-US" dirty="0" smtClean="0">
                <a:latin typeface="+mj-lt"/>
              </a:rPr>
              <a:t>You’ll leave with examples of how to</a:t>
            </a:r>
          </a:p>
          <a:p>
            <a:r>
              <a:rPr lang="en-US" dirty="0" smtClean="0"/>
              <a:t>Make your datacenter dynamic and efficient</a:t>
            </a:r>
          </a:p>
          <a:p>
            <a:r>
              <a:rPr lang="en-US" dirty="0" smtClean="0"/>
              <a:t>Build network virtualization capabilities in your hardware</a:t>
            </a:r>
            <a:endParaRPr lang="en-US" dirty="0"/>
          </a:p>
          <a:p>
            <a:pPr>
              <a:spcBef>
                <a:spcPts val="1200"/>
              </a:spcBef>
            </a:pPr>
            <a:r>
              <a:rPr lang="en-US" dirty="0" smtClean="0"/>
              <a:t>Extend network virtualization capabilities of Windows Server 8</a:t>
            </a:r>
            <a:endParaRPr lang="en-US" dirty="0"/>
          </a:p>
        </p:txBody>
      </p:sp>
    </p:spTree>
    <p:extLst>
      <p:ext uri="{BB962C8B-B14F-4D97-AF65-F5344CB8AC3E}">
        <p14:creationId xmlns:p14="http://schemas.microsoft.com/office/powerpoint/2010/main" val="402303435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to Action</a:t>
            </a:r>
            <a:endParaRPr lang="en-US" dirty="0"/>
          </a:p>
        </p:txBody>
      </p:sp>
      <p:sp>
        <p:nvSpPr>
          <p:cNvPr id="3" name="Text Placeholder 2"/>
          <p:cNvSpPr>
            <a:spLocks noGrp="1"/>
          </p:cNvSpPr>
          <p:nvPr>
            <p:ph type="body" sz="quarter" idx="10"/>
          </p:nvPr>
        </p:nvSpPr>
        <p:spPr>
          <a:xfrm>
            <a:off x="519113" y="1447800"/>
            <a:ext cx="11149012" cy="4382738"/>
          </a:xfrm>
        </p:spPr>
        <p:txBody>
          <a:bodyPr/>
          <a:lstStyle/>
          <a:p>
            <a:pPr marL="0" indent="0">
              <a:buNone/>
            </a:pPr>
            <a:r>
              <a:rPr lang="en-US" dirty="0" smtClean="0"/>
              <a:t>Build cross-premise GRE gateway to connect public and private clouds</a:t>
            </a:r>
          </a:p>
          <a:p>
            <a:pPr marL="0" indent="0">
              <a:buNone/>
            </a:pPr>
            <a:endParaRPr lang="en-US" dirty="0"/>
          </a:p>
          <a:p>
            <a:pPr marL="0" indent="0">
              <a:buNone/>
            </a:pPr>
            <a:r>
              <a:rPr lang="en-US" dirty="0" smtClean="0"/>
              <a:t>Build high-speed GRE gateway appliance to non-virtualized hardware devices</a:t>
            </a:r>
          </a:p>
          <a:p>
            <a:pPr marL="0" indent="0">
              <a:buNone/>
            </a:pPr>
            <a:endParaRPr lang="en-US" dirty="0" smtClean="0"/>
          </a:p>
          <a:p>
            <a:pPr marL="0" indent="0">
              <a:buNone/>
            </a:pPr>
            <a:r>
              <a:rPr lang="en-US" dirty="0" smtClean="0"/>
              <a:t>Incorporate gateway functionality into Top </a:t>
            </a:r>
            <a:r>
              <a:rPr lang="en-US" dirty="0"/>
              <a:t>of Rack switches, storage appliances, load balancers, routers etc. or </a:t>
            </a:r>
            <a:r>
              <a:rPr lang="en-US" dirty="0" smtClean="0"/>
              <a:t>build a </a:t>
            </a:r>
            <a:r>
              <a:rPr lang="en-US" dirty="0"/>
              <a:t>stand-alone appliance.</a:t>
            </a:r>
            <a:r>
              <a:rPr lang="en-US" dirty="0" smtClean="0"/>
              <a:t> </a:t>
            </a:r>
          </a:p>
        </p:txBody>
      </p:sp>
    </p:spTree>
    <p:extLst>
      <p:ext uri="{BB962C8B-B14F-4D97-AF65-F5344CB8AC3E}">
        <p14:creationId xmlns:p14="http://schemas.microsoft.com/office/powerpoint/2010/main" val="52745756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Primitives</a:t>
            </a:r>
            <a:endParaRPr lang="en-US" dirty="0"/>
          </a:p>
        </p:txBody>
      </p:sp>
      <p:sp>
        <p:nvSpPr>
          <p:cNvPr id="3" name="Text Placeholder 2"/>
          <p:cNvSpPr>
            <a:spLocks noGrp="1"/>
          </p:cNvSpPr>
          <p:nvPr>
            <p:ph type="body" sz="quarter" idx="10"/>
          </p:nvPr>
        </p:nvSpPr>
        <p:spPr>
          <a:xfrm>
            <a:off x="519113" y="1447800"/>
            <a:ext cx="11149012" cy="2609945"/>
          </a:xfrm>
        </p:spPr>
        <p:txBody>
          <a:bodyPr/>
          <a:lstStyle/>
          <a:p>
            <a:pPr marL="0" indent="0">
              <a:buNone/>
            </a:pPr>
            <a:r>
              <a:rPr lang="en-US" dirty="0" smtClean="0"/>
              <a:t>Remote management using WMI/PS </a:t>
            </a:r>
          </a:p>
          <a:p>
            <a:pPr marL="0" indent="0">
              <a:buNone/>
            </a:pPr>
            <a:endParaRPr lang="en-US" dirty="0" smtClean="0"/>
          </a:p>
          <a:p>
            <a:pPr marL="0" indent="0">
              <a:buNone/>
            </a:pPr>
            <a:r>
              <a:rPr lang="en-US" dirty="0" smtClean="0"/>
              <a:t>APIs to keep policy up-to-date to reflect VM migration</a:t>
            </a:r>
          </a:p>
          <a:p>
            <a:pPr marL="0" indent="0">
              <a:buNone/>
            </a:pPr>
            <a:endParaRPr lang="en-US" dirty="0" smtClean="0"/>
          </a:p>
          <a:p>
            <a:pPr marL="0" indent="0">
              <a:buNone/>
            </a:pPr>
            <a:r>
              <a:rPr lang="en-US" dirty="0" smtClean="0"/>
              <a:t>Logs for auditing</a:t>
            </a:r>
          </a:p>
        </p:txBody>
      </p:sp>
    </p:spTree>
    <p:extLst>
      <p:ext uri="{BB962C8B-B14F-4D97-AF65-F5344CB8AC3E}">
        <p14:creationId xmlns:p14="http://schemas.microsoft.com/office/powerpoint/2010/main" val="367775353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Hyper-V Network Virtualization</a:t>
            </a:r>
            <a:endParaRPr lang="en-US" dirty="0"/>
          </a:p>
        </p:txBody>
      </p:sp>
      <p:sp>
        <p:nvSpPr>
          <p:cNvPr id="4" name="Content Placeholder 3"/>
          <p:cNvSpPr>
            <a:spLocks noGrp="1"/>
          </p:cNvSpPr>
          <p:nvPr>
            <p:ph type="body" sz="quarter" idx="10"/>
          </p:nvPr>
        </p:nvSpPr>
        <p:spPr>
          <a:xfrm>
            <a:off x="519114" y="1447800"/>
            <a:ext cx="11149012" cy="4370427"/>
          </a:xfrm>
        </p:spPr>
        <p:txBody>
          <a:bodyPr/>
          <a:lstStyle/>
          <a:p>
            <a:pPr marL="0" indent="0">
              <a:buNone/>
            </a:pPr>
            <a:r>
              <a:rPr lang="en-US" dirty="0" smtClean="0"/>
              <a:t>Flexible VM Placement</a:t>
            </a:r>
          </a:p>
          <a:p>
            <a:pPr marL="403225" lvl="2" indent="0">
              <a:buNone/>
            </a:pPr>
            <a:r>
              <a:rPr lang="en-US" sz="2800" dirty="0"/>
              <a:t>Decouples physical infrastructure from tenant’s virtual </a:t>
            </a:r>
            <a:r>
              <a:rPr lang="en-US" sz="2800" dirty="0" smtClean="0"/>
              <a:t>network</a:t>
            </a:r>
          </a:p>
          <a:p>
            <a:pPr marL="863600" lvl="2" indent="-460375"/>
            <a:endParaRPr lang="en-US" sz="2800" dirty="0"/>
          </a:p>
          <a:p>
            <a:pPr marL="0" indent="0">
              <a:buNone/>
            </a:pPr>
            <a:r>
              <a:rPr lang="en-US" dirty="0" smtClean="0"/>
              <a:t>Administer </a:t>
            </a:r>
            <a:r>
              <a:rPr lang="en-US" dirty="0"/>
              <a:t>VMs and the network </a:t>
            </a:r>
            <a:r>
              <a:rPr lang="en-US" dirty="0" smtClean="0"/>
              <a:t>separately</a:t>
            </a:r>
          </a:p>
          <a:p>
            <a:pPr marL="460375" lvl="1" indent="0">
              <a:buNone/>
            </a:pPr>
            <a:r>
              <a:rPr lang="en-US" dirty="0" smtClean="0"/>
              <a:t>Allow VM placement to occur independently of network topology</a:t>
            </a:r>
          </a:p>
          <a:p>
            <a:pPr lvl="1"/>
            <a:endParaRPr lang="en-US" dirty="0" smtClean="0"/>
          </a:p>
          <a:p>
            <a:pPr marL="0" indent="0">
              <a:buNone/>
            </a:pPr>
            <a:r>
              <a:rPr lang="en-US" dirty="0" smtClean="0"/>
              <a:t>Scalable </a:t>
            </a:r>
            <a:r>
              <a:rPr lang="en-US" dirty="0"/>
              <a:t>Layer-3 solution</a:t>
            </a:r>
          </a:p>
          <a:p>
            <a:pPr marL="460375" lvl="1" indent="0">
              <a:buNone/>
            </a:pPr>
            <a:r>
              <a:rPr lang="en-US" dirty="0" smtClean="0"/>
              <a:t>Immediately </a:t>
            </a:r>
            <a:r>
              <a:rPr lang="en-US" dirty="0"/>
              <a:t>deployable on existing </a:t>
            </a:r>
            <a:r>
              <a:rPr lang="en-US" dirty="0" smtClean="0"/>
              <a:t>hardware &amp; network gear</a:t>
            </a:r>
          </a:p>
          <a:p>
            <a:pPr marL="460375" lvl="1" indent="0">
              <a:buNone/>
            </a:pPr>
            <a:r>
              <a:rPr lang="en-US" dirty="0" smtClean="0"/>
              <a:t>Supports </a:t>
            </a:r>
            <a:r>
              <a:rPr lang="en-US" dirty="0"/>
              <a:t>hierarchical and flat </a:t>
            </a:r>
            <a:r>
              <a:rPr lang="en-US" dirty="0" smtClean="0"/>
              <a:t>network topologies</a:t>
            </a:r>
          </a:p>
        </p:txBody>
      </p:sp>
    </p:spTree>
    <p:extLst>
      <p:ext uri="{BB962C8B-B14F-4D97-AF65-F5344CB8AC3E}">
        <p14:creationId xmlns:p14="http://schemas.microsoft.com/office/powerpoint/2010/main" val="299212270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to Action</a:t>
            </a:r>
            <a:endParaRPr lang="en-US" dirty="0"/>
          </a:p>
        </p:txBody>
      </p:sp>
      <p:sp>
        <p:nvSpPr>
          <p:cNvPr id="3" name="Text Placeholder 2"/>
          <p:cNvSpPr>
            <a:spLocks noGrp="1"/>
          </p:cNvSpPr>
          <p:nvPr>
            <p:ph type="body" sz="quarter" idx="10"/>
          </p:nvPr>
        </p:nvSpPr>
        <p:spPr>
          <a:xfrm>
            <a:off x="519113" y="1447800"/>
            <a:ext cx="11149012" cy="5121402"/>
          </a:xfrm>
        </p:spPr>
        <p:txBody>
          <a:bodyPr/>
          <a:lstStyle/>
          <a:p>
            <a:pPr marL="0" indent="0">
              <a:buNone/>
            </a:pPr>
            <a:r>
              <a:rPr lang="en-US" dirty="0" smtClean="0"/>
              <a:t>Join the GRE ecosystem</a:t>
            </a:r>
          </a:p>
          <a:p>
            <a:endParaRPr lang="en-US" dirty="0" smtClean="0"/>
          </a:p>
          <a:p>
            <a:endParaRPr lang="en-US" dirty="0"/>
          </a:p>
          <a:p>
            <a:pPr marL="0" indent="0">
              <a:buNone/>
            </a:pPr>
            <a:r>
              <a:rPr lang="en-US" dirty="0" smtClean="0"/>
              <a:t>Build management software and a multi-tenancy aware control plane</a:t>
            </a:r>
          </a:p>
          <a:p>
            <a:endParaRPr lang="en-US" dirty="0"/>
          </a:p>
          <a:p>
            <a:endParaRPr lang="en-US" dirty="0" smtClean="0"/>
          </a:p>
          <a:p>
            <a:pPr marL="0" indent="0">
              <a:buNone/>
            </a:pPr>
            <a:r>
              <a:rPr lang="en-US" dirty="0" smtClean="0"/>
              <a:t>Build multi-tenancy aware monitoring, diagnostic tools for </a:t>
            </a:r>
            <a:br>
              <a:rPr lang="en-US" dirty="0" smtClean="0"/>
            </a:br>
            <a:r>
              <a:rPr lang="en-US" dirty="0" smtClean="0"/>
              <a:t>Hyper-V Network Virtualization</a:t>
            </a:r>
            <a:endParaRPr lang="en-US" dirty="0"/>
          </a:p>
          <a:p>
            <a:endParaRPr lang="en-US" dirty="0" smtClean="0"/>
          </a:p>
        </p:txBody>
      </p:sp>
    </p:spTree>
    <p:extLst>
      <p:ext uri="{BB962C8B-B14F-4D97-AF65-F5344CB8AC3E}">
        <p14:creationId xmlns:p14="http://schemas.microsoft.com/office/powerpoint/2010/main" val="181101767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92852" y="2455626"/>
            <a:ext cx="11149013" cy="2000548"/>
          </a:xfrm>
          <a:prstGeom prst="rect">
            <a:avLst/>
          </a:prstGeom>
        </p:spPr>
        <p:txBody>
          <a:bodyPr vert="horz" wrap="square" lIns="0" tIns="0" rIns="0" bIns="0" rtlCol="0">
            <a:no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5" name="Content Placeholder 2"/>
          <p:cNvSpPr txBox="1">
            <a:spLocks/>
          </p:cNvSpPr>
          <p:nvPr/>
        </p:nvSpPr>
        <p:spPr>
          <a:xfrm>
            <a:off x="563356" y="4094552"/>
            <a:ext cx="11149013" cy="2000548"/>
          </a:xfrm>
          <a:prstGeom prst="rect">
            <a:avLst/>
          </a:prstGeom>
        </p:spPr>
        <p:txBody>
          <a:bodyPr vert="horz" wrap="square" lIns="0" tIns="0" rIns="0" bIns="0" rtlCol="0">
            <a:no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6" name="Title 5"/>
          <p:cNvSpPr>
            <a:spLocks noGrp="1"/>
          </p:cNvSpPr>
          <p:nvPr>
            <p:ph type="title"/>
          </p:nvPr>
        </p:nvSpPr>
        <p:spPr>
          <a:xfrm>
            <a:off x="519112" y="228600"/>
            <a:ext cx="11149013" cy="609398"/>
          </a:xfrm>
        </p:spPr>
        <p:txBody>
          <a:bodyPr/>
          <a:lstStyle/>
          <a:p>
            <a:r>
              <a:rPr lang="en-US" dirty="0" smtClean="0"/>
              <a:t>Related sessions</a:t>
            </a:r>
            <a:endParaRPr lang="en-US" dirty="0"/>
          </a:p>
        </p:txBody>
      </p:sp>
      <p:sp>
        <p:nvSpPr>
          <p:cNvPr id="7" name="Text Placeholder 6"/>
          <p:cNvSpPr>
            <a:spLocks noGrp="1"/>
          </p:cNvSpPr>
          <p:nvPr>
            <p:ph type="body" sz="quarter" idx="10"/>
          </p:nvPr>
        </p:nvSpPr>
        <p:spPr>
          <a:xfrm>
            <a:off x="519114" y="1447800"/>
            <a:ext cx="11149012" cy="4699748"/>
          </a:xfrm>
        </p:spPr>
        <p:txBody>
          <a:bodyPr/>
          <a:lstStyle/>
          <a:p>
            <a:pPr>
              <a:spcBef>
                <a:spcPts val="1800"/>
              </a:spcBef>
            </a:pPr>
            <a:r>
              <a:rPr lang="en-US" dirty="0" smtClean="0"/>
              <a:t>[SAC-437] </a:t>
            </a:r>
            <a:r>
              <a:rPr lang="en-US" dirty="0"/>
              <a:t>A Deep Dive into Hyper-V Networking</a:t>
            </a:r>
          </a:p>
          <a:p>
            <a:pPr>
              <a:spcBef>
                <a:spcPts val="1800"/>
              </a:spcBef>
            </a:pPr>
            <a:r>
              <a:rPr lang="en-US" dirty="0" smtClean="0"/>
              <a:t>[SAC-559] </a:t>
            </a:r>
            <a:r>
              <a:rPr lang="en-US" dirty="0"/>
              <a:t>Extending the Hyper-V Switch</a:t>
            </a:r>
          </a:p>
          <a:p>
            <a:pPr>
              <a:spcBef>
                <a:spcPts val="1800"/>
              </a:spcBef>
            </a:pPr>
            <a:r>
              <a:rPr lang="en-US" dirty="0" smtClean="0"/>
              <a:t>[SAC-433] </a:t>
            </a:r>
            <a:r>
              <a:rPr lang="en-US" dirty="0"/>
              <a:t>Acceleration &amp; Other NIC Technologies for the Datacenter</a:t>
            </a:r>
          </a:p>
          <a:p>
            <a:pPr>
              <a:spcBef>
                <a:spcPts val="1800"/>
              </a:spcBef>
            </a:pPr>
            <a:r>
              <a:rPr lang="en-US" dirty="0" smtClean="0"/>
              <a:t>[SAC-439] </a:t>
            </a:r>
            <a:r>
              <a:rPr lang="en-US" dirty="0"/>
              <a:t>QoS and Converged Fabric in the </a:t>
            </a:r>
            <a:r>
              <a:rPr lang="en-US" dirty="0" smtClean="0"/>
              <a:t>Datacenter</a:t>
            </a:r>
          </a:p>
          <a:p>
            <a:pPr>
              <a:spcBef>
                <a:spcPts val="1800"/>
              </a:spcBef>
            </a:pPr>
            <a:r>
              <a:rPr lang="en-US" dirty="0" smtClean="0"/>
              <a:t>[SAC-433] Network Acceleration and other NIC Technologies for the Datacenter</a:t>
            </a:r>
          </a:p>
          <a:p>
            <a:pPr>
              <a:spcBef>
                <a:spcPts val="1800"/>
              </a:spcBef>
            </a:pPr>
            <a:r>
              <a:rPr lang="en-US" dirty="0" smtClean="0"/>
              <a:t>[SAC-565] Windows Networking with PowerShell</a:t>
            </a:r>
          </a:p>
        </p:txBody>
      </p:sp>
    </p:spTree>
    <p:extLst>
      <p:ext uri="{BB962C8B-B14F-4D97-AF65-F5344CB8AC3E}">
        <p14:creationId xmlns:p14="http://schemas.microsoft.com/office/powerpoint/2010/main" val="4197796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reading and documentation</a:t>
            </a:r>
            <a:endParaRPr lang="en-US" dirty="0"/>
          </a:p>
        </p:txBody>
      </p:sp>
      <p:sp>
        <p:nvSpPr>
          <p:cNvPr id="3" name="Text Placeholder 2"/>
          <p:cNvSpPr>
            <a:spLocks noGrp="1"/>
          </p:cNvSpPr>
          <p:nvPr>
            <p:ph type="body" sz="quarter" idx="10"/>
          </p:nvPr>
        </p:nvSpPr>
        <p:spPr>
          <a:xfrm>
            <a:off x="519114" y="1447800"/>
            <a:ext cx="11149012" cy="3305520"/>
          </a:xfrm>
        </p:spPr>
        <p:txBody>
          <a:bodyPr/>
          <a:lstStyle/>
          <a:p>
            <a:r>
              <a:rPr lang="en-US" dirty="0"/>
              <a:t>Informational RFC </a:t>
            </a:r>
            <a:r>
              <a:rPr lang="en-US" dirty="0" smtClean="0"/>
              <a:t>draft on </a:t>
            </a:r>
            <a:r>
              <a:rPr lang="en-US" dirty="0"/>
              <a:t>Network Virtualization using Generic Routing </a:t>
            </a:r>
            <a:r>
              <a:rPr lang="en-US" dirty="0" smtClean="0"/>
              <a:t>Encapsulation</a:t>
            </a:r>
          </a:p>
          <a:p>
            <a:pPr lvl="1"/>
            <a:r>
              <a:rPr lang="en-US" dirty="0" smtClean="0">
                <a:hlinkClick r:id="rId2"/>
              </a:rPr>
              <a:t>http</a:t>
            </a:r>
            <a:r>
              <a:rPr lang="en-US" dirty="0">
                <a:hlinkClick r:id="rId2"/>
              </a:rPr>
              <a:t>://</a:t>
            </a:r>
            <a:r>
              <a:rPr lang="en-US" dirty="0" smtClean="0">
                <a:hlinkClick r:id="rId2"/>
              </a:rPr>
              <a:t>tools.ietf.org/html/draft-sridharan-virtualization-nvgre-00</a:t>
            </a:r>
            <a:r>
              <a:rPr lang="en-US" dirty="0" smtClean="0"/>
              <a:t/>
            </a:r>
            <a:br>
              <a:rPr lang="en-US" dirty="0" smtClean="0"/>
            </a:br>
            <a:endParaRPr lang="en-US" dirty="0"/>
          </a:p>
          <a:p>
            <a:endParaRPr lang="en-US" dirty="0" smtClean="0"/>
          </a:p>
          <a:p>
            <a:r>
              <a:rPr lang="en-US" dirty="0" smtClean="0"/>
              <a:t>Contact info – </a:t>
            </a:r>
          </a:p>
          <a:p>
            <a:pPr lvl="1"/>
            <a:r>
              <a:rPr lang="en-US" dirty="0" smtClean="0"/>
              <a:t>ws8cloudnetfb@microsoft.com</a:t>
            </a:r>
            <a:endParaRPr lang="en-US" dirty="0"/>
          </a:p>
        </p:txBody>
      </p:sp>
    </p:spTree>
    <p:extLst>
      <p:ext uri="{BB962C8B-B14F-4D97-AF65-F5344CB8AC3E}">
        <p14:creationId xmlns:p14="http://schemas.microsoft.com/office/powerpoint/2010/main" val="2905543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black">
          <a:xfrm>
            <a:off x="4321175" y="3130766"/>
            <a:ext cx="3546476" cy="596468"/>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chemeClr val="tx1"/>
                    </a:gs>
                    <a:gs pos="100000">
                      <a:schemeClr val="tx1"/>
                    </a:gs>
                  </a:gsLst>
                  <a:lin ang="5400000" scaled="0"/>
                </a:gradFill>
                <a:latin typeface="Segoe UI" pitchFamily="34" charset="0"/>
                <a:cs typeface="Arial" charset="0"/>
              </a:rPr>
              <a:t>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strips dir="l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5596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441" y="2571749"/>
            <a:ext cx="10969943" cy="1990726"/>
          </a:xfrm>
        </p:spPr>
        <p:txBody>
          <a:bodyPr>
            <a:noAutofit/>
          </a:bodyPr>
          <a:lstStyle/>
          <a:p>
            <a:pPr algn="ctr"/>
            <a:r>
              <a:rPr lang="en-US" b="1" dirty="0">
                <a:latin typeface="+mn-lt"/>
              </a:rPr>
              <a:t>Conventional datacenter is o</a:t>
            </a:r>
            <a:r>
              <a:rPr lang="en-US" b="1" dirty="0" smtClean="0">
                <a:latin typeface="+mn-lt"/>
              </a:rPr>
              <a:t>verprovisioned</a:t>
            </a:r>
            <a:endParaRPr lang="en-US" b="1" dirty="0">
              <a:latin typeface="+mn-lt"/>
            </a:endParaRPr>
          </a:p>
        </p:txBody>
      </p:sp>
    </p:spTree>
    <p:extLst>
      <p:ext uri="{BB962C8B-B14F-4D97-AF65-F5344CB8AC3E}">
        <p14:creationId xmlns:p14="http://schemas.microsoft.com/office/powerpoint/2010/main" val="373643624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Fragmentation</a:t>
            </a:r>
            <a:endParaRPr lang="en-US" dirty="0"/>
          </a:p>
        </p:txBody>
      </p:sp>
      <p:sp>
        <p:nvSpPr>
          <p:cNvPr id="3" name="Text Placeholder 2"/>
          <p:cNvSpPr>
            <a:spLocks noGrp="1"/>
          </p:cNvSpPr>
          <p:nvPr>
            <p:ph type="body" sz="quarter" idx="10"/>
          </p:nvPr>
        </p:nvSpPr>
        <p:spPr>
          <a:xfrm>
            <a:off x="519113" y="1447800"/>
            <a:ext cx="11149012" cy="3594830"/>
          </a:xfrm>
        </p:spPr>
        <p:txBody>
          <a:bodyPr/>
          <a:lstStyle/>
          <a:p>
            <a:pPr marL="0" indent="0">
              <a:buNone/>
            </a:pPr>
            <a:r>
              <a:rPr lang="en-US" dirty="0"/>
              <a:t>Spanning Tree Protocol eliminates paths</a:t>
            </a:r>
          </a:p>
          <a:p>
            <a:pPr marL="0" indent="0">
              <a:buNone/>
            </a:pPr>
            <a:r>
              <a:rPr lang="en-US" dirty="0"/>
              <a:t>	Good links that you paid for can’t be </a:t>
            </a:r>
            <a:r>
              <a:rPr lang="en-US" dirty="0" smtClean="0"/>
              <a:t>used</a:t>
            </a:r>
            <a:endParaRPr lang="en-US" dirty="0"/>
          </a:p>
          <a:p>
            <a:pPr marL="0" indent="0">
              <a:buNone/>
            </a:pPr>
            <a:endParaRPr lang="en-US" dirty="0"/>
          </a:p>
          <a:p>
            <a:pPr marL="0" indent="0">
              <a:buNone/>
            </a:pPr>
            <a:r>
              <a:rPr lang="en-US" dirty="0" smtClean="0"/>
              <a:t>VLANs </a:t>
            </a:r>
            <a:r>
              <a:rPr lang="en-US" dirty="0"/>
              <a:t>needed to divide up servers to limit packet storms and control plane </a:t>
            </a:r>
            <a:r>
              <a:rPr lang="en-US" dirty="0" smtClean="0"/>
              <a:t>traffic</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48808635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itle 243"/>
          <p:cNvSpPr>
            <a:spLocks noGrp="1"/>
          </p:cNvSpPr>
          <p:nvPr>
            <p:ph type="title"/>
          </p:nvPr>
        </p:nvSpPr>
        <p:spPr/>
        <p:txBody>
          <a:bodyPr/>
          <a:lstStyle/>
          <a:p>
            <a:r>
              <a:rPr lang="en-US" dirty="0" smtClean="0"/>
              <a:t>Resource Fragmentation</a:t>
            </a:r>
            <a:endParaRPr lang="en-US" dirty="0"/>
          </a:p>
        </p:txBody>
      </p:sp>
      <p:sp>
        <p:nvSpPr>
          <p:cNvPr id="17" name="Content Placeholder 16"/>
          <p:cNvSpPr>
            <a:spLocks noGrp="1"/>
          </p:cNvSpPr>
          <p:nvPr>
            <p:ph sz="half" idx="1"/>
          </p:nvPr>
        </p:nvSpPr>
        <p:spPr>
          <a:xfrm>
            <a:off x="519113" y="2461774"/>
            <a:ext cx="5486400" cy="2585323"/>
          </a:xfrm>
        </p:spPr>
        <p:txBody>
          <a:bodyPr/>
          <a:lstStyle/>
          <a:p>
            <a:pPr marL="0" indent="0">
              <a:buNone/>
            </a:pPr>
            <a:r>
              <a:rPr lang="en-US" dirty="0"/>
              <a:t>Size restrictions due to broadcast traffic overhead</a:t>
            </a:r>
          </a:p>
          <a:p>
            <a:pPr marL="0" indent="0">
              <a:buNone/>
            </a:pPr>
            <a:endParaRPr lang="en-US" dirty="0"/>
          </a:p>
          <a:p>
            <a:pPr marL="0" indent="0">
              <a:buNone/>
            </a:pPr>
            <a:r>
              <a:rPr lang="en-US" dirty="0"/>
              <a:t>Lots of small Layer-2 networks limited by concurrent VLAN tags</a:t>
            </a:r>
          </a:p>
          <a:p>
            <a:endParaRPr lang="en-US" dirty="0"/>
          </a:p>
        </p:txBody>
      </p:sp>
      <p:grpSp>
        <p:nvGrpSpPr>
          <p:cNvPr id="11" name="Group 10"/>
          <p:cNvGrpSpPr/>
          <p:nvPr/>
        </p:nvGrpSpPr>
        <p:grpSpPr>
          <a:xfrm>
            <a:off x="6261309" y="2023642"/>
            <a:ext cx="5670024" cy="3475254"/>
            <a:chOff x="5935851" y="2039140"/>
            <a:chExt cx="5670024" cy="3475254"/>
          </a:xfrm>
        </p:grpSpPr>
        <p:cxnSp>
          <p:nvCxnSpPr>
            <p:cNvPr id="13" name="Straight Connector 12"/>
            <p:cNvCxnSpPr>
              <a:stCxn id="5" idx="0"/>
            </p:cNvCxnSpPr>
            <p:nvPr/>
          </p:nvCxnSpPr>
          <p:spPr>
            <a:xfrm flipV="1">
              <a:off x="7240689" y="4702906"/>
              <a:ext cx="1428" cy="230428"/>
            </a:xfrm>
            <a:prstGeom prst="line">
              <a:avLst/>
            </a:prstGeom>
          </p:spPr>
          <p:style>
            <a:lnRef idx="1">
              <a:schemeClr val="accent6"/>
            </a:lnRef>
            <a:fillRef idx="0">
              <a:schemeClr val="accent6"/>
            </a:fillRef>
            <a:effectRef idx="0">
              <a:schemeClr val="accent6"/>
            </a:effectRef>
            <a:fontRef idx="minor">
              <a:schemeClr val="tx1"/>
            </a:fontRef>
          </p:style>
        </p:cxnSp>
        <p:graphicFrame>
          <p:nvGraphicFramePr>
            <p:cNvPr id="113" name="Object 112"/>
            <p:cNvGraphicFramePr>
              <a:graphicFrameLocks/>
            </p:cNvGraphicFramePr>
            <p:nvPr>
              <p:extLst>
                <p:ext uri="{D42A27DB-BD31-4B8C-83A1-F6EECF244321}">
                  <p14:modId xmlns:p14="http://schemas.microsoft.com/office/powerpoint/2010/main" val="3129316727"/>
                </p:ext>
              </p:extLst>
            </p:nvPr>
          </p:nvGraphicFramePr>
          <p:xfrm>
            <a:off x="5935851" y="4933334"/>
            <a:ext cx="837279" cy="581060"/>
          </p:xfrm>
          <a:graphic>
            <a:graphicData uri="http://schemas.openxmlformats.org/presentationml/2006/ole">
              <mc:AlternateContent xmlns:mc="http://schemas.openxmlformats.org/markup-compatibility/2006">
                <mc:Choice xmlns:v="urn:schemas-microsoft-com:vml" Requires="v">
                  <p:oleObj spid="_x0000_s16786" name="Visio" r:id="rId4" imgW="2162380" imgH="845463" progId="Visio.Drawing.11">
                    <p:embed/>
                  </p:oleObj>
                </mc:Choice>
                <mc:Fallback>
                  <p:oleObj name="Visio" r:id="rId4" imgW="2162380" imgH="845463" progId="Visio.Drawing.11">
                    <p:embed/>
                    <p:pic>
                      <p:nvPicPr>
                        <p:cNvPr id="0" name=""/>
                        <p:cNvPicPr/>
                        <p:nvPr/>
                      </p:nvPicPr>
                      <p:blipFill>
                        <a:blip r:embed="rId5"/>
                        <a:stretch>
                          <a:fillRect/>
                        </a:stretch>
                      </p:blipFill>
                      <p:spPr>
                        <a:xfrm>
                          <a:off x="5935851" y="4933334"/>
                          <a:ext cx="837279" cy="581060"/>
                        </a:xfrm>
                        <a:prstGeom prst="rect">
                          <a:avLst/>
                        </a:prstGeom>
                      </p:spPr>
                    </p:pic>
                  </p:oleObj>
                </mc:Fallback>
              </mc:AlternateContent>
            </a:graphicData>
          </a:graphic>
        </p:graphicFrame>
        <p:graphicFrame>
          <p:nvGraphicFramePr>
            <p:cNvPr id="141" name="Object 140"/>
            <p:cNvGraphicFramePr>
              <a:graphicFrameLocks/>
            </p:cNvGraphicFramePr>
            <p:nvPr>
              <p:extLst>
                <p:ext uri="{D42A27DB-BD31-4B8C-83A1-F6EECF244321}">
                  <p14:modId xmlns:p14="http://schemas.microsoft.com/office/powerpoint/2010/main" val="1981777980"/>
                </p:ext>
              </p:extLst>
            </p:nvPr>
          </p:nvGraphicFramePr>
          <p:xfrm>
            <a:off x="9033902" y="4933334"/>
            <a:ext cx="837279" cy="581060"/>
          </p:xfrm>
          <a:graphic>
            <a:graphicData uri="http://schemas.openxmlformats.org/presentationml/2006/ole">
              <mc:AlternateContent xmlns:mc="http://schemas.openxmlformats.org/markup-compatibility/2006">
                <mc:Choice xmlns:v="urn:schemas-microsoft-com:vml" Requires="v">
                  <p:oleObj spid="_x0000_s16787" name="Visio" r:id="rId6" imgW="2162380" imgH="845463" progId="Visio.Drawing.11">
                    <p:embed/>
                  </p:oleObj>
                </mc:Choice>
                <mc:Fallback>
                  <p:oleObj name="Visio" r:id="rId6" imgW="2162380" imgH="845463" progId="Visio.Drawing.11">
                    <p:embed/>
                    <p:pic>
                      <p:nvPicPr>
                        <p:cNvPr id="0" name=""/>
                        <p:cNvPicPr/>
                        <p:nvPr/>
                      </p:nvPicPr>
                      <p:blipFill>
                        <a:blip r:embed="rId5"/>
                        <a:stretch>
                          <a:fillRect/>
                        </a:stretch>
                      </p:blipFill>
                      <p:spPr>
                        <a:xfrm>
                          <a:off x="9033902" y="4933334"/>
                          <a:ext cx="837279" cy="581060"/>
                        </a:xfrm>
                        <a:prstGeom prst="rect">
                          <a:avLst/>
                        </a:prstGeom>
                      </p:spPr>
                    </p:pic>
                  </p:oleObj>
                </mc:Fallback>
              </mc:AlternateContent>
            </a:graphicData>
          </a:graphic>
        </p:graphicFrame>
        <p:graphicFrame>
          <p:nvGraphicFramePr>
            <p:cNvPr id="5" name="Object 4"/>
            <p:cNvGraphicFramePr>
              <a:graphicFrameLocks/>
            </p:cNvGraphicFramePr>
            <p:nvPr>
              <p:extLst>
                <p:ext uri="{D42A27DB-BD31-4B8C-83A1-F6EECF244321}">
                  <p14:modId xmlns:p14="http://schemas.microsoft.com/office/powerpoint/2010/main" val="3346081049"/>
                </p:ext>
              </p:extLst>
            </p:nvPr>
          </p:nvGraphicFramePr>
          <p:xfrm>
            <a:off x="6822049" y="4933334"/>
            <a:ext cx="837279" cy="581060"/>
          </p:xfrm>
          <a:graphic>
            <a:graphicData uri="http://schemas.openxmlformats.org/presentationml/2006/ole">
              <mc:AlternateContent xmlns:mc="http://schemas.openxmlformats.org/markup-compatibility/2006">
                <mc:Choice xmlns:v="urn:schemas-microsoft-com:vml" Requires="v">
                  <p:oleObj spid="_x0000_s16788" name="Visio" r:id="rId7" imgW="2371813" imgH="912971" progId="Visio.Drawing.11">
                    <p:embed/>
                  </p:oleObj>
                </mc:Choice>
                <mc:Fallback>
                  <p:oleObj name="Visio" r:id="rId7" imgW="2371813" imgH="912971"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2049" y="4933334"/>
                          <a:ext cx="837279" cy="58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p:cNvGraphicFramePr>
            <p:nvPr>
              <p:extLst>
                <p:ext uri="{D42A27DB-BD31-4B8C-83A1-F6EECF244321}">
                  <p14:modId xmlns:p14="http://schemas.microsoft.com/office/powerpoint/2010/main" val="4024347969"/>
                </p:ext>
              </p:extLst>
            </p:nvPr>
          </p:nvGraphicFramePr>
          <p:xfrm>
            <a:off x="7671137" y="4933334"/>
            <a:ext cx="837279" cy="581060"/>
          </p:xfrm>
          <a:graphic>
            <a:graphicData uri="http://schemas.openxmlformats.org/presentationml/2006/ole">
              <mc:AlternateContent xmlns:mc="http://schemas.openxmlformats.org/markup-compatibility/2006">
                <mc:Choice xmlns:v="urn:schemas-microsoft-com:vml" Requires="v">
                  <p:oleObj spid="_x0000_s16789" name="Visio" r:id="rId9" imgW="2000157" imgH="772447" progId="Visio.Drawing.11">
                    <p:embed/>
                  </p:oleObj>
                </mc:Choice>
                <mc:Fallback>
                  <p:oleObj name="Visio" r:id="rId9" imgW="2000157" imgH="772447" progId="Visio.Drawing.11">
                    <p:embed/>
                    <p:pic>
                      <p:nvPicPr>
                        <p:cNvPr id="0" name=""/>
                        <p:cNvPicPr/>
                        <p:nvPr/>
                      </p:nvPicPr>
                      <p:blipFill>
                        <a:blip r:embed="rId10"/>
                        <a:stretch>
                          <a:fillRect/>
                        </a:stretch>
                      </p:blipFill>
                      <p:spPr>
                        <a:xfrm>
                          <a:off x="7671137" y="4933334"/>
                          <a:ext cx="837279" cy="581060"/>
                        </a:xfrm>
                        <a:prstGeom prst="rect">
                          <a:avLst/>
                        </a:prstGeom>
                      </p:spPr>
                    </p:pic>
                  </p:oleObj>
                </mc:Fallback>
              </mc:AlternateContent>
            </a:graphicData>
          </a:graphic>
        </p:graphicFrame>
        <p:graphicFrame>
          <p:nvGraphicFramePr>
            <p:cNvPr id="93" name="Object 92"/>
            <p:cNvGraphicFramePr>
              <a:graphicFrameLocks noChangeAspect="1"/>
            </p:cNvGraphicFramePr>
            <p:nvPr>
              <p:extLst>
                <p:ext uri="{D42A27DB-BD31-4B8C-83A1-F6EECF244321}">
                  <p14:modId xmlns:p14="http://schemas.microsoft.com/office/powerpoint/2010/main" val="3646137092"/>
                </p:ext>
              </p:extLst>
            </p:nvPr>
          </p:nvGraphicFramePr>
          <p:xfrm>
            <a:off x="6609773" y="4082747"/>
            <a:ext cx="1116372" cy="779466"/>
          </p:xfrm>
          <a:graphic>
            <a:graphicData uri="http://schemas.openxmlformats.org/presentationml/2006/ole">
              <mc:AlternateContent xmlns:mc="http://schemas.openxmlformats.org/markup-compatibility/2006">
                <mc:Choice xmlns:v="urn:schemas-microsoft-com:vml" Requires="v">
                  <p:oleObj spid="_x0000_s16790" name="Visio" r:id="rId11" imgW="2200363" imgH="947797" progId="Visio.Drawing.11">
                    <p:embed/>
                  </p:oleObj>
                </mc:Choice>
                <mc:Fallback>
                  <p:oleObj name="Visio" r:id="rId11" imgW="2200363" imgH="947797"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09773" y="4082747"/>
                          <a:ext cx="1116372" cy="77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993677146"/>
                </p:ext>
              </p:extLst>
            </p:nvPr>
          </p:nvGraphicFramePr>
          <p:xfrm>
            <a:off x="6720991" y="4186597"/>
            <a:ext cx="1116372" cy="779466"/>
          </p:xfrm>
          <a:graphic>
            <a:graphicData uri="http://schemas.openxmlformats.org/presentationml/2006/ole">
              <mc:AlternateContent xmlns:mc="http://schemas.openxmlformats.org/markup-compatibility/2006">
                <mc:Choice xmlns:v="urn:schemas-microsoft-com:vml" Requires="v">
                  <p:oleObj spid="_x0000_s16791" name="Visio" r:id="rId13" imgW="2200363" imgH="947797" progId="Visio.Drawing.11">
                    <p:embed/>
                  </p:oleObj>
                </mc:Choice>
                <mc:Fallback>
                  <p:oleObj name="Visio" r:id="rId13" imgW="2200363" imgH="947797"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20991" y="4186597"/>
                          <a:ext cx="1116372" cy="77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 name="Straight Connector 14"/>
            <p:cNvCxnSpPr>
              <a:stCxn id="9" idx="0"/>
            </p:cNvCxnSpPr>
            <p:nvPr/>
          </p:nvCxnSpPr>
          <p:spPr>
            <a:xfrm flipH="1" flipV="1">
              <a:off x="7834378" y="4462769"/>
              <a:ext cx="255399" cy="470565"/>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14" name="Straight Connector 13"/>
            <p:cNvCxnSpPr>
              <a:stCxn id="113" idx="0"/>
              <a:endCxn id="93" idx="1"/>
            </p:cNvCxnSpPr>
            <p:nvPr/>
          </p:nvCxnSpPr>
          <p:spPr>
            <a:xfrm flipV="1">
              <a:off x="6354490" y="4472480"/>
              <a:ext cx="255282" cy="460854"/>
            </a:xfrm>
            <a:prstGeom prst="line">
              <a:avLst/>
            </a:prstGeom>
            <a:ln/>
          </p:spPr>
          <p:style>
            <a:lnRef idx="1">
              <a:schemeClr val="accent6"/>
            </a:lnRef>
            <a:fillRef idx="0">
              <a:schemeClr val="accent6"/>
            </a:fillRef>
            <a:effectRef idx="0">
              <a:schemeClr val="accent6"/>
            </a:effectRef>
            <a:fontRef idx="minor">
              <a:schemeClr val="tx1"/>
            </a:fontRef>
          </p:style>
        </p:cxnSp>
        <p:sp>
          <p:nvSpPr>
            <p:cNvPr id="85" name="Oval 84"/>
            <p:cNvSpPr/>
            <p:nvPr/>
          </p:nvSpPr>
          <p:spPr>
            <a:xfrm>
              <a:off x="6189868" y="4759278"/>
              <a:ext cx="139510" cy="193687"/>
            </a:xfrm>
            <a:prstGeom prst="ellipse">
              <a:avLst/>
            </a:prstGeom>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endParaRPr lang="en-US"/>
            </a:p>
          </p:txBody>
        </p:sp>
        <p:cxnSp>
          <p:nvCxnSpPr>
            <p:cNvPr id="28" name="Straight Connector 27"/>
            <p:cNvCxnSpPr>
              <a:stCxn id="93" idx="0"/>
              <a:endCxn id="207" idx="0"/>
            </p:cNvCxnSpPr>
            <p:nvPr/>
          </p:nvCxnSpPr>
          <p:spPr>
            <a:xfrm flipV="1">
              <a:off x="7167958" y="3517675"/>
              <a:ext cx="1176170" cy="565072"/>
            </a:xfrm>
            <a:prstGeom prst="line">
              <a:avLst/>
            </a:prstGeom>
          </p:spPr>
          <p:style>
            <a:lnRef idx="2">
              <a:schemeClr val="accent6"/>
            </a:lnRef>
            <a:fillRef idx="0">
              <a:schemeClr val="accent6"/>
            </a:fillRef>
            <a:effectRef idx="1">
              <a:schemeClr val="accent6"/>
            </a:effectRef>
            <a:fontRef idx="minor">
              <a:schemeClr val="tx1"/>
            </a:fontRef>
          </p:style>
        </p:cxnSp>
        <p:cxnSp>
          <p:nvCxnSpPr>
            <p:cNvPr id="29" name="Straight Connector 28"/>
            <p:cNvCxnSpPr>
              <a:stCxn id="138" idx="0"/>
            </p:cNvCxnSpPr>
            <p:nvPr/>
          </p:nvCxnSpPr>
          <p:spPr>
            <a:xfrm flipH="1" flipV="1">
              <a:off x="9180918" y="3528258"/>
              <a:ext cx="1084499" cy="554489"/>
            </a:xfrm>
            <a:prstGeom prst="line">
              <a:avLst/>
            </a:prstGeom>
          </p:spPr>
          <p:style>
            <a:lnRef idx="2">
              <a:schemeClr val="accent6"/>
            </a:lnRef>
            <a:fillRef idx="0">
              <a:schemeClr val="accent6"/>
            </a:fillRef>
            <a:effectRef idx="1">
              <a:schemeClr val="accent6"/>
            </a:effectRef>
            <a:fontRef idx="minor">
              <a:schemeClr val="tx1"/>
            </a:fontRef>
          </p:style>
        </p:cxnSp>
        <p:sp>
          <p:nvSpPr>
            <p:cNvPr id="30" name="TextBox 29"/>
            <p:cNvSpPr txBox="1"/>
            <p:nvPr/>
          </p:nvSpPr>
          <p:spPr>
            <a:xfrm>
              <a:off x="6559964" y="2316209"/>
              <a:ext cx="1103267" cy="472624"/>
            </a:xfrm>
            <a:prstGeom prst="rect">
              <a:avLst/>
            </a:prstGeom>
            <a:noFill/>
          </p:spPr>
          <p:txBody>
            <a:bodyPr wrap="none" lIns="121899" tIns="60949" rIns="121899" bIns="60949" rtlCol="0">
              <a:spAutoFit/>
            </a:bodyPr>
            <a:lstStyle/>
            <a:p>
              <a:r>
                <a:rPr lang="en-US" sz="2100" dirty="0"/>
                <a:t>VLAN tags</a:t>
              </a:r>
            </a:p>
          </p:txBody>
        </p:sp>
        <p:sp>
          <p:nvSpPr>
            <p:cNvPr id="56" name="TextBox 55"/>
            <p:cNvSpPr txBox="1"/>
            <p:nvPr/>
          </p:nvSpPr>
          <p:spPr>
            <a:xfrm>
              <a:off x="9572582" y="3130797"/>
              <a:ext cx="460761" cy="440027"/>
            </a:xfrm>
            <a:prstGeom prst="rect">
              <a:avLst/>
            </a:prstGeom>
            <a:noFill/>
          </p:spPr>
          <p:txBody>
            <a:bodyPr wrap="none" lIns="121899" tIns="60949" rIns="121899" bIns="60949" rtlCol="0">
              <a:spAutoFit/>
            </a:bodyPr>
            <a:lstStyle/>
            <a:p>
              <a:r>
                <a:rPr lang="en-US" sz="1900" b="1" dirty="0" err="1" smtClean="0"/>
                <a:t>ToR</a:t>
              </a:r>
              <a:endParaRPr lang="en-US" sz="1900" b="1" dirty="0"/>
            </a:p>
          </p:txBody>
        </p:sp>
        <p:sp>
          <p:nvSpPr>
            <p:cNvPr id="58" name="TextBox 57"/>
            <p:cNvSpPr txBox="1"/>
            <p:nvPr/>
          </p:nvSpPr>
          <p:spPr>
            <a:xfrm>
              <a:off x="8285287" y="2039140"/>
              <a:ext cx="1156550" cy="749693"/>
            </a:xfrm>
            <a:prstGeom prst="rect">
              <a:avLst/>
            </a:prstGeom>
            <a:noFill/>
          </p:spPr>
          <p:txBody>
            <a:bodyPr wrap="none" lIns="121899" tIns="60949" rIns="121899" bIns="60949" rtlCol="0">
              <a:spAutoFit/>
            </a:bodyPr>
            <a:lstStyle/>
            <a:p>
              <a:pPr algn="ctr"/>
              <a:r>
                <a:rPr lang="en-US" sz="1900" b="1" dirty="0"/>
                <a:t>Aggregation</a:t>
              </a:r>
            </a:p>
            <a:p>
              <a:pPr algn="ctr"/>
              <a:r>
                <a:rPr lang="en-US" sz="1900" b="1" dirty="0" smtClean="0"/>
                <a:t>Switch</a:t>
              </a:r>
              <a:endParaRPr lang="en-US" sz="1900" b="1" dirty="0"/>
            </a:p>
          </p:txBody>
        </p:sp>
        <p:sp>
          <p:nvSpPr>
            <p:cNvPr id="59" name="Oval 58"/>
            <p:cNvSpPr/>
            <p:nvPr/>
          </p:nvSpPr>
          <p:spPr>
            <a:xfrm>
              <a:off x="6120113" y="2477774"/>
              <a:ext cx="139510" cy="193687"/>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60" name="Oval 59"/>
            <p:cNvSpPr/>
            <p:nvPr/>
          </p:nvSpPr>
          <p:spPr>
            <a:xfrm>
              <a:off x="6449359" y="2477774"/>
              <a:ext cx="139510" cy="193687"/>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61" name="Oval 60"/>
            <p:cNvSpPr/>
            <p:nvPr/>
          </p:nvSpPr>
          <p:spPr>
            <a:xfrm>
              <a:off x="6284736" y="2477774"/>
              <a:ext cx="139510" cy="193687"/>
            </a:xfrm>
            <a:prstGeom prst="ellipse">
              <a:avLst/>
            </a:prstGeom>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endParaRPr lang="en-US"/>
            </a:p>
          </p:txBody>
        </p:sp>
        <p:sp>
          <p:nvSpPr>
            <p:cNvPr id="68" name="TextBox 67"/>
            <p:cNvSpPr txBox="1"/>
            <p:nvPr/>
          </p:nvSpPr>
          <p:spPr>
            <a:xfrm>
              <a:off x="8499708" y="4842582"/>
              <a:ext cx="527888" cy="440027"/>
            </a:xfrm>
            <a:prstGeom prst="rect">
              <a:avLst/>
            </a:prstGeom>
            <a:noFill/>
          </p:spPr>
          <p:txBody>
            <a:bodyPr wrap="none" lIns="121899" tIns="60949" rIns="121899" bIns="60949" rtlCol="0">
              <a:spAutoFit/>
            </a:bodyPr>
            <a:lstStyle/>
            <a:p>
              <a:r>
                <a:rPr lang="en-US" sz="1900" b="1" dirty="0"/>
                <a:t>VMs</a:t>
              </a:r>
            </a:p>
          </p:txBody>
        </p:sp>
        <p:sp>
          <p:nvSpPr>
            <p:cNvPr id="82" name="Oval 81"/>
            <p:cNvSpPr/>
            <p:nvPr/>
          </p:nvSpPr>
          <p:spPr>
            <a:xfrm>
              <a:off x="7041843" y="4765370"/>
              <a:ext cx="139510" cy="193687"/>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83" name="Oval 82"/>
            <p:cNvSpPr/>
            <p:nvPr/>
          </p:nvSpPr>
          <p:spPr>
            <a:xfrm>
              <a:off x="8081156" y="4799340"/>
              <a:ext cx="139510" cy="193687"/>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graphicFrame>
          <p:nvGraphicFramePr>
            <p:cNvPr id="142" name="Object 141"/>
            <p:cNvGraphicFramePr>
              <a:graphicFrameLocks/>
            </p:cNvGraphicFramePr>
            <p:nvPr>
              <p:extLst>
                <p:ext uri="{D42A27DB-BD31-4B8C-83A1-F6EECF244321}">
                  <p14:modId xmlns:p14="http://schemas.microsoft.com/office/powerpoint/2010/main" val="4115493153"/>
                </p:ext>
              </p:extLst>
            </p:nvPr>
          </p:nvGraphicFramePr>
          <p:xfrm>
            <a:off x="10768596" y="4933334"/>
            <a:ext cx="837279" cy="581060"/>
          </p:xfrm>
          <a:graphic>
            <a:graphicData uri="http://schemas.openxmlformats.org/presentationml/2006/ole">
              <mc:AlternateContent xmlns:mc="http://schemas.openxmlformats.org/markup-compatibility/2006">
                <mc:Choice xmlns:v="urn:schemas-microsoft-com:vml" Requires="v">
                  <p:oleObj spid="_x0000_s16792" name="Visio" r:id="rId14" imgW="2000157" imgH="772447" progId="Visio.Drawing.11">
                    <p:embed/>
                  </p:oleObj>
                </mc:Choice>
                <mc:Fallback>
                  <p:oleObj name="Visio" r:id="rId14" imgW="2000157" imgH="772447" progId="Visio.Drawing.11">
                    <p:embed/>
                    <p:pic>
                      <p:nvPicPr>
                        <p:cNvPr id="0" name=""/>
                        <p:cNvPicPr/>
                        <p:nvPr/>
                      </p:nvPicPr>
                      <p:blipFill>
                        <a:blip r:embed="rId10"/>
                        <a:stretch>
                          <a:fillRect/>
                        </a:stretch>
                      </p:blipFill>
                      <p:spPr>
                        <a:xfrm>
                          <a:off x="10768596" y="4933334"/>
                          <a:ext cx="837279" cy="581060"/>
                        </a:xfrm>
                        <a:prstGeom prst="rect">
                          <a:avLst/>
                        </a:prstGeom>
                      </p:spPr>
                    </p:pic>
                  </p:oleObj>
                </mc:Fallback>
              </mc:AlternateContent>
            </a:graphicData>
          </a:graphic>
        </p:graphicFrame>
        <p:graphicFrame>
          <p:nvGraphicFramePr>
            <p:cNvPr id="138" name="Object 137"/>
            <p:cNvGraphicFramePr>
              <a:graphicFrameLocks noChangeAspect="1"/>
            </p:cNvGraphicFramePr>
            <p:nvPr>
              <p:extLst>
                <p:ext uri="{D42A27DB-BD31-4B8C-83A1-F6EECF244321}">
                  <p14:modId xmlns:p14="http://schemas.microsoft.com/office/powerpoint/2010/main" val="121752705"/>
                </p:ext>
              </p:extLst>
            </p:nvPr>
          </p:nvGraphicFramePr>
          <p:xfrm>
            <a:off x="9707232" y="4082747"/>
            <a:ext cx="1116372" cy="779466"/>
          </p:xfrm>
          <a:graphic>
            <a:graphicData uri="http://schemas.openxmlformats.org/presentationml/2006/ole">
              <mc:AlternateContent xmlns:mc="http://schemas.openxmlformats.org/markup-compatibility/2006">
                <mc:Choice xmlns:v="urn:schemas-microsoft-com:vml" Requires="v">
                  <p:oleObj spid="_x0000_s16793" name="Visio" r:id="rId15" imgW="2200363" imgH="947797" progId="Visio.Drawing.11">
                    <p:embed/>
                  </p:oleObj>
                </mc:Choice>
                <mc:Fallback>
                  <p:oleObj name="Visio" r:id="rId15" imgW="2200363" imgH="947797"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7232" y="4082747"/>
                          <a:ext cx="1116372" cy="77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9" name="Object 138"/>
            <p:cNvGraphicFramePr>
              <a:graphicFrameLocks noChangeAspect="1"/>
            </p:cNvGraphicFramePr>
            <p:nvPr>
              <p:extLst>
                <p:ext uri="{D42A27DB-BD31-4B8C-83A1-F6EECF244321}">
                  <p14:modId xmlns:p14="http://schemas.microsoft.com/office/powerpoint/2010/main" val="1874684368"/>
                </p:ext>
              </p:extLst>
            </p:nvPr>
          </p:nvGraphicFramePr>
          <p:xfrm>
            <a:off x="9818450" y="4186597"/>
            <a:ext cx="1116372" cy="779466"/>
          </p:xfrm>
          <a:graphic>
            <a:graphicData uri="http://schemas.openxmlformats.org/presentationml/2006/ole">
              <mc:AlternateContent xmlns:mc="http://schemas.openxmlformats.org/markup-compatibility/2006">
                <mc:Choice xmlns:v="urn:schemas-microsoft-com:vml" Requires="v">
                  <p:oleObj spid="_x0000_s16794" name="Visio" r:id="rId16" imgW="2200363" imgH="947797" progId="Visio.Drawing.11">
                    <p:embed/>
                  </p:oleObj>
                </mc:Choice>
                <mc:Fallback>
                  <p:oleObj name="Visio" r:id="rId16" imgW="2200363" imgH="947797"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18450" y="4186597"/>
                          <a:ext cx="1116372" cy="77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36" name="Straight Connector 135"/>
            <p:cNvCxnSpPr>
              <a:stCxn id="142" idx="0"/>
            </p:cNvCxnSpPr>
            <p:nvPr/>
          </p:nvCxnSpPr>
          <p:spPr>
            <a:xfrm flipH="1" flipV="1">
              <a:off x="10931837" y="4462769"/>
              <a:ext cx="255399" cy="470565"/>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137" name="Straight Connector 136"/>
            <p:cNvCxnSpPr>
              <a:stCxn id="141" idx="0"/>
              <a:endCxn id="138" idx="1"/>
            </p:cNvCxnSpPr>
            <p:nvPr/>
          </p:nvCxnSpPr>
          <p:spPr>
            <a:xfrm flipV="1">
              <a:off x="9452542" y="4472480"/>
              <a:ext cx="254690" cy="460854"/>
            </a:xfrm>
            <a:prstGeom prst="line">
              <a:avLst/>
            </a:prstGeom>
            <a:ln/>
          </p:spPr>
          <p:style>
            <a:lnRef idx="1">
              <a:schemeClr val="accent6"/>
            </a:lnRef>
            <a:fillRef idx="0">
              <a:schemeClr val="accent6"/>
            </a:fillRef>
            <a:effectRef idx="0">
              <a:schemeClr val="accent6"/>
            </a:effectRef>
            <a:fontRef idx="minor">
              <a:schemeClr val="tx1"/>
            </a:fontRef>
          </p:style>
        </p:cxnSp>
        <p:sp>
          <p:nvSpPr>
            <p:cNvPr id="143" name="Oval 142"/>
            <p:cNvSpPr/>
            <p:nvPr/>
          </p:nvSpPr>
          <p:spPr>
            <a:xfrm>
              <a:off x="9303279" y="4799340"/>
              <a:ext cx="139510" cy="193687"/>
            </a:xfrm>
            <a:prstGeom prst="ellipse">
              <a:avLst/>
            </a:prstGeom>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endParaRPr lang="en-US"/>
            </a:p>
          </p:txBody>
        </p:sp>
        <p:sp>
          <p:nvSpPr>
            <p:cNvPr id="148" name="Oval 147"/>
            <p:cNvSpPr/>
            <p:nvPr/>
          </p:nvSpPr>
          <p:spPr>
            <a:xfrm>
              <a:off x="11190156" y="4799340"/>
              <a:ext cx="139510" cy="193687"/>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178" name="Oval 177"/>
            <p:cNvSpPr/>
            <p:nvPr/>
          </p:nvSpPr>
          <p:spPr>
            <a:xfrm>
              <a:off x="7094788" y="3908028"/>
              <a:ext cx="139510" cy="193687"/>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179" name="Oval 178"/>
            <p:cNvSpPr/>
            <p:nvPr/>
          </p:nvSpPr>
          <p:spPr>
            <a:xfrm>
              <a:off x="7243544" y="3908028"/>
              <a:ext cx="139510" cy="193687"/>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180" name="Oval 179"/>
            <p:cNvSpPr/>
            <p:nvPr/>
          </p:nvSpPr>
          <p:spPr>
            <a:xfrm>
              <a:off x="6946032" y="3908028"/>
              <a:ext cx="139510" cy="193687"/>
            </a:xfrm>
            <a:prstGeom prst="ellipse">
              <a:avLst/>
            </a:prstGeom>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endParaRPr lang="en-US"/>
            </a:p>
          </p:txBody>
        </p:sp>
        <p:sp>
          <p:nvSpPr>
            <p:cNvPr id="205" name="Oval 204"/>
            <p:cNvSpPr/>
            <p:nvPr/>
          </p:nvSpPr>
          <p:spPr>
            <a:xfrm>
              <a:off x="10286473" y="3903926"/>
              <a:ext cx="139510" cy="193687"/>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206" name="Oval 205"/>
            <p:cNvSpPr/>
            <p:nvPr/>
          </p:nvSpPr>
          <p:spPr>
            <a:xfrm>
              <a:off x="9988962" y="3903926"/>
              <a:ext cx="139510" cy="193687"/>
            </a:xfrm>
            <a:prstGeom prst="ellipse">
              <a:avLst/>
            </a:prstGeom>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endParaRPr lang="en-US"/>
            </a:p>
          </p:txBody>
        </p:sp>
        <p:sp>
          <p:nvSpPr>
            <p:cNvPr id="207" name="Oval 206"/>
            <p:cNvSpPr/>
            <p:nvPr/>
          </p:nvSpPr>
          <p:spPr>
            <a:xfrm>
              <a:off x="8274373" y="3517675"/>
              <a:ext cx="139510" cy="193687"/>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208" name="Oval 207"/>
            <p:cNvSpPr/>
            <p:nvPr/>
          </p:nvSpPr>
          <p:spPr>
            <a:xfrm>
              <a:off x="8423129" y="3517675"/>
              <a:ext cx="139510" cy="193687"/>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209" name="Oval 208"/>
            <p:cNvSpPr/>
            <p:nvPr/>
          </p:nvSpPr>
          <p:spPr>
            <a:xfrm>
              <a:off x="8125618" y="3517675"/>
              <a:ext cx="139510" cy="193687"/>
            </a:xfrm>
            <a:prstGeom prst="ellipse">
              <a:avLst/>
            </a:prstGeom>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endParaRPr lang="en-US"/>
            </a:p>
          </p:txBody>
        </p:sp>
        <p:sp>
          <p:nvSpPr>
            <p:cNvPr id="211" name="Oval 210"/>
            <p:cNvSpPr/>
            <p:nvPr/>
          </p:nvSpPr>
          <p:spPr>
            <a:xfrm>
              <a:off x="9259919" y="3528258"/>
              <a:ext cx="139510" cy="193687"/>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212" name="Oval 211"/>
            <p:cNvSpPr/>
            <p:nvPr/>
          </p:nvSpPr>
          <p:spPr>
            <a:xfrm>
              <a:off x="8962408" y="3528258"/>
              <a:ext cx="139510" cy="193687"/>
            </a:xfrm>
            <a:prstGeom prst="ellipse">
              <a:avLst/>
            </a:prstGeom>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endParaRPr lang="en-US"/>
            </a:p>
          </p:txBody>
        </p:sp>
        <p:sp>
          <p:nvSpPr>
            <p:cNvPr id="213" name="Oval 212"/>
            <p:cNvSpPr/>
            <p:nvPr/>
          </p:nvSpPr>
          <p:spPr>
            <a:xfrm>
              <a:off x="8274373" y="2934708"/>
              <a:ext cx="139510" cy="193687"/>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214" name="Oval 213"/>
            <p:cNvSpPr/>
            <p:nvPr/>
          </p:nvSpPr>
          <p:spPr>
            <a:xfrm>
              <a:off x="8423128" y="2934708"/>
              <a:ext cx="139510" cy="193687"/>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215" name="Oval 214"/>
            <p:cNvSpPr/>
            <p:nvPr/>
          </p:nvSpPr>
          <p:spPr>
            <a:xfrm>
              <a:off x="8125617" y="2934708"/>
              <a:ext cx="139510" cy="193687"/>
            </a:xfrm>
            <a:prstGeom prst="ellipse">
              <a:avLst/>
            </a:prstGeom>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endParaRPr lang="en-US"/>
            </a:p>
          </p:txBody>
        </p:sp>
        <p:sp>
          <p:nvSpPr>
            <p:cNvPr id="217" name="Oval 216"/>
            <p:cNvSpPr/>
            <p:nvPr/>
          </p:nvSpPr>
          <p:spPr>
            <a:xfrm>
              <a:off x="9259919" y="2934708"/>
              <a:ext cx="139510" cy="193687"/>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218" name="Oval 217"/>
            <p:cNvSpPr/>
            <p:nvPr/>
          </p:nvSpPr>
          <p:spPr>
            <a:xfrm>
              <a:off x="8962408" y="2934708"/>
              <a:ext cx="139510" cy="193687"/>
            </a:xfrm>
            <a:prstGeom prst="ellipse">
              <a:avLst/>
            </a:prstGeom>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04547206"/>
                </p:ext>
              </p:extLst>
            </p:nvPr>
          </p:nvGraphicFramePr>
          <p:xfrm>
            <a:off x="7914502" y="3139913"/>
            <a:ext cx="1698300" cy="410239"/>
          </p:xfrm>
          <a:graphic>
            <a:graphicData uri="http://schemas.openxmlformats.org/presentationml/2006/ole">
              <mc:AlternateContent xmlns:mc="http://schemas.openxmlformats.org/markup-compatibility/2006">
                <mc:Choice xmlns:v="urn:schemas-microsoft-com:vml" Requires="v">
                  <p:oleObj spid="_x0000_s16795" name="Visio" r:id="rId17" imgW="1675657" imgH="387883" progId="Visio.Drawing.11">
                    <p:embed/>
                  </p:oleObj>
                </mc:Choice>
                <mc:Fallback>
                  <p:oleObj name="Visio" r:id="rId17" imgW="1675657" imgH="387883"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14502" y="3139913"/>
                          <a:ext cx="1698300" cy="41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324133960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Static </a:t>
            </a:r>
            <a:r>
              <a:rPr lang="en-US" dirty="0"/>
              <a:t>Workload</a:t>
            </a:r>
            <a:r>
              <a:rPr lang="en-US"/>
              <a:t> Assignment</a:t>
            </a:r>
            <a:endParaRPr lang="en-US" dirty="0"/>
          </a:p>
        </p:txBody>
      </p:sp>
      <p:sp>
        <p:nvSpPr>
          <p:cNvPr id="3" name="Text Placeholder 2"/>
          <p:cNvSpPr>
            <a:spLocks noGrp="1"/>
          </p:cNvSpPr>
          <p:nvPr>
            <p:ph type="body" sz="quarter" idx="10"/>
          </p:nvPr>
        </p:nvSpPr>
        <p:spPr>
          <a:xfrm>
            <a:off x="519113" y="1447800"/>
            <a:ext cx="11149012" cy="2609945"/>
          </a:xfrm>
        </p:spPr>
        <p:txBody>
          <a:bodyPr/>
          <a:lstStyle/>
          <a:p>
            <a:pPr marL="0" indent="0">
              <a:buNone/>
            </a:pPr>
            <a:r>
              <a:rPr lang="en-US" dirty="0" smtClean="0"/>
              <a:t>Server location on the LAN determines its network address</a:t>
            </a:r>
          </a:p>
          <a:p>
            <a:pPr marL="0" indent="0">
              <a:buNone/>
            </a:pPr>
            <a:endParaRPr lang="en-US" dirty="0"/>
          </a:p>
          <a:p>
            <a:pPr marL="0" indent="0">
              <a:buNone/>
            </a:pPr>
            <a:r>
              <a:rPr lang="en-US" dirty="0" smtClean="0"/>
              <a:t>Migrating workloads requires network reconfiguration</a:t>
            </a:r>
          </a:p>
          <a:p>
            <a:pPr marL="0" indent="0">
              <a:buNone/>
            </a:pPr>
            <a:r>
              <a:rPr lang="en-US" dirty="0"/>
              <a:t>	</a:t>
            </a:r>
            <a:r>
              <a:rPr lang="en-US" dirty="0" smtClean="0"/>
              <a:t>Inefficient and error prone</a:t>
            </a:r>
          </a:p>
          <a:p>
            <a:pPr marL="0" indent="0">
              <a:buNone/>
            </a:pPr>
            <a:endParaRPr lang="en-US" dirty="0"/>
          </a:p>
        </p:txBody>
      </p:sp>
    </p:spTree>
    <p:extLst>
      <p:ext uri="{BB962C8B-B14F-4D97-AF65-F5344CB8AC3E}">
        <p14:creationId xmlns:p14="http://schemas.microsoft.com/office/powerpoint/2010/main" val="233297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9" name="Straight Connector 168"/>
          <p:cNvCxnSpPr>
            <a:stCxn id="174" idx="0"/>
          </p:cNvCxnSpPr>
          <p:nvPr/>
        </p:nvCxnSpPr>
        <p:spPr>
          <a:xfrm flipV="1">
            <a:off x="10072338" y="5035440"/>
            <a:ext cx="0" cy="217571"/>
          </a:xfrm>
          <a:prstGeom prst="line">
            <a:avLst/>
          </a:prstGeom>
        </p:spPr>
        <p:style>
          <a:lnRef idx="1">
            <a:schemeClr val="accent6"/>
          </a:lnRef>
          <a:fillRef idx="0">
            <a:schemeClr val="accent6"/>
          </a:fillRef>
          <a:effectRef idx="0">
            <a:schemeClr val="accent6"/>
          </a:effectRef>
          <a:fontRef idx="minor">
            <a:schemeClr val="tx1"/>
          </a:fontRef>
        </p:style>
      </p:cxnSp>
      <p:cxnSp>
        <p:nvCxnSpPr>
          <p:cNvPr id="13" name="Straight Connector 12"/>
          <p:cNvCxnSpPr>
            <a:stCxn id="5" idx="0"/>
          </p:cNvCxnSpPr>
          <p:nvPr/>
        </p:nvCxnSpPr>
        <p:spPr>
          <a:xfrm flipV="1">
            <a:off x="1982889" y="5035440"/>
            <a:ext cx="1871" cy="217571"/>
          </a:xfrm>
          <a:prstGeom prst="line">
            <a:avLst/>
          </a:prstGeom>
        </p:spPr>
        <p:style>
          <a:lnRef idx="1">
            <a:schemeClr val="accent6"/>
          </a:lnRef>
          <a:fillRef idx="0">
            <a:schemeClr val="accent6"/>
          </a:fillRef>
          <a:effectRef idx="0">
            <a:schemeClr val="accent6"/>
          </a:effectRef>
          <a:fontRef idx="minor">
            <a:schemeClr val="tx1"/>
          </a:fontRef>
        </p:style>
      </p:cxnSp>
      <p:graphicFrame>
        <p:nvGraphicFramePr>
          <p:cNvPr id="113" name="Object 112"/>
          <p:cNvGraphicFramePr>
            <a:graphicFrameLocks/>
          </p:cNvGraphicFramePr>
          <p:nvPr>
            <p:extLst>
              <p:ext uri="{D42A27DB-BD31-4B8C-83A1-F6EECF244321}">
                <p14:modId xmlns:p14="http://schemas.microsoft.com/office/powerpoint/2010/main" val="3132064581"/>
              </p:ext>
            </p:extLst>
          </p:nvPr>
        </p:nvGraphicFramePr>
        <p:xfrm>
          <a:off x="272859" y="5253011"/>
          <a:ext cx="1097280" cy="548640"/>
        </p:xfrm>
        <a:graphic>
          <a:graphicData uri="http://schemas.openxmlformats.org/presentationml/2006/ole">
            <mc:AlternateContent xmlns:mc="http://schemas.openxmlformats.org/markup-compatibility/2006">
              <mc:Choice xmlns:v="urn:schemas-microsoft-com:vml" Requires="v">
                <p:oleObj spid="_x0000_s17489" name="Visio" r:id="rId4" imgW="2162380" imgH="845463" progId="Visio.Drawing.11">
                  <p:embed/>
                </p:oleObj>
              </mc:Choice>
              <mc:Fallback>
                <p:oleObj name="Visio" r:id="rId4" imgW="2162380" imgH="845463" progId="Visio.Drawing.11">
                  <p:embed/>
                  <p:pic>
                    <p:nvPicPr>
                      <p:cNvPr id="0" name=""/>
                      <p:cNvPicPr/>
                      <p:nvPr/>
                    </p:nvPicPr>
                    <p:blipFill>
                      <a:blip r:embed="rId5"/>
                      <a:stretch>
                        <a:fillRect/>
                      </a:stretch>
                    </p:blipFill>
                    <p:spPr>
                      <a:xfrm>
                        <a:off x="272859" y="5253011"/>
                        <a:ext cx="1097280" cy="548640"/>
                      </a:xfrm>
                      <a:prstGeom prst="rect">
                        <a:avLst/>
                      </a:prstGeom>
                    </p:spPr>
                  </p:pic>
                </p:oleObj>
              </mc:Fallback>
            </mc:AlternateContent>
          </a:graphicData>
        </a:graphic>
      </p:graphicFrame>
      <p:cxnSp>
        <p:nvCxnSpPr>
          <p:cNvPr id="135" name="Straight Connector 134"/>
          <p:cNvCxnSpPr>
            <a:stCxn id="140" idx="0"/>
          </p:cNvCxnSpPr>
          <p:nvPr/>
        </p:nvCxnSpPr>
        <p:spPr>
          <a:xfrm flipV="1">
            <a:off x="6022749" y="5030856"/>
            <a:ext cx="0" cy="222155"/>
          </a:xfrm>
          <a:prstGeom prst="line">
            <a:avLst/>
          </a:prstGeom>
        </p:spPr>
        <p:style>
          <a:lnRef idx="1">
            <a:schemeClr val="accent6"/>
          </a:lnRef>
          <a:fillRef idx="0">
            <a:schemeClr val="accent6"/>
          </a:fillRef>
          <a:effectRef idx="0">
            <a:schemeClr val="accent6"/>
          </a:effectRef>
          <a:fontRef idx="minor">
            <a:schemeClr val="tx1"/>
          </a:fontRef>
        </p:style>
      </p:cxnSp>
      <p:graphicFrame>
        <p:nvGraphicFramePr>
          <p:cNvPr id="141" name="Object 140"/>
          <p:cNvGraphicFramePr>
            <a:graphicFrameLocks/>
          </p:cNvGraphicFramePr>
          <p:nvPr>
            <p:extLst>
              <p:ext uri="{D42A27DB-BD31-4B8C-83A1-F6EECF244321}">
                <p14:modId xmlns:p14="http://schemas.microsoft.com/office/powerpoint/2010/main" val="4165220994"/>
              </p:ext>
            </p:extLst>
          </p:nvPr>
        </p:nvGraphicFramePr>
        <p:xfrm>
          <a:off x="4332951" y="5253011"/>
          <a:ext cx="1097280" cy="548640"/>
        </p:xfrm>
        <a:graphic>
          <a:graphicData uri="http://schemas.openxmlformats.org/presentationml/2006/ole">
            <mc:AlternateContent xmlns:mc="http://schemas.openxmlformats.org/markup-compatibility/2006">
              <mc:Choice xmlns:v="urn:schemas-microsoft-com:vml" Requires="v">
                <p:oleObj spid="_x0000_s17490" name="Visio" r:id="rId6" imgW="2162380" imgH="845463" progId="Visio.Drawing.11">
                  <p:embed/>
                </p:oleObj>
              </mc:Choice>
              <mc:Fallback>
                <p:oleObj name="Visio" r:id="rId6" imgW="2162380" imgH="845463" progId="Visio.Drawing.11">
                  <p:embed/>
                  <p:pic>
                    <p:nvPicPr>
                      <p:cNvPr id="0" name=""/>
                      <p:cNvPicPr/>
                      <p:nvPr/>
                    </p:nvPicPr>
                    <p:blipFill>
                      <a:blip r:embed="rId5"/>
                      <a:stretch>
                        <a:fillRect/>
                      </a:stretch>
                    </p:blipFill>
                    <p:spPr>
                      <a:xfrm>
                        <a:off x="4332951" y="5253011"/>
                        <a:ext cx="1097280" cy="548640"/>
                      </a:xfrm>
                      <a:prstGeom prst="rect">
                        <a:avLst/>
                      </a:prstGeom>
                    </p:spPr>
                  </p:pic>
                </p:oleObj>
              </mc:Fallback>
            </mc:AlternateContent>
          </a:graphicData>
        </a:graphic>
      </p:graphicFrame>
      <p:graphicFrame>
        <p:nvGraphicFramePr>
          <p:cNvPr id="5" name="Object 4"/>
          <p:cNvGraphicFramePr>
            <a:graphicFrameLocks/>
          </p:cNvGraphicFramePr>
          <p:nvPr>
            <p:extLst>
              <p:ext uri="{D42A27DB-BD31-4B8C-83A1-F6EECF244321}">
                <p14:modId xmlns:p14="http://schemas.microsoft.com/office/powerpoint/2010/main" val="377967453"/>
              </p:ext>
            </p:extLst>
          </p:nvPr>
        </p:nvGraphicFramePr>
        <p:xfrm>
          <a:off x="1434249" y="5253011"/>
          <a:ext cx="1097280" cy="548640"/>
        </p:xfrm>
        <a:graphic>
          <a:graphicData uri="http://schemas.openxmlformats.org/presentationml/2006/ole">
            <mc:AlternateContent xmlns:mc="http://schemas.openxmlformats.org/markup-compatibility/2006">
              <mc:Choice xmlns:v="urn:schemas-microsoft-com:vml" Requires="v">
                <p:oleObj spid="_x0000_s17491" name="Visio" r:id="rId7" imgW="2371813" imgH="912971" progId="Visio.Drawing.11">
                  <p:embed/>
                </p:oleObj>
              </mc:Choice>
              <mc:Fallback>
                <p:oleObj name="Visio" r:id="rId7" imgW="2371813" imgH="912971" progId="Visio.Drawing.11">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4249" y="5253011"/>
                        <a:ext cx="109728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p:cNvGraphicFramePr>
          <p:nvPr>
            <p:extLst>
              <p:ext uri="{D42A27DB-BD31-4B8C-83A1-F6EECF244321}">
                <p14:modId xmlns:p14="http://schemas.microsoft.com/office/powerpoint/2010/main" val="3033374465"/>
              </p:ext>
            </p:extLst>
          </p:nvPr>
        </p:nvGraphicFramePr>
        <p:xfrm>
          <a:off x="2547005" y="5253011"/>
          <a:ext cx="1097280" cy="548640"/>
        </p:xfrm>
        <a:graphic>
          <a:graphicData uri="http://schemas.openxmlformats.org/presentationml/2006/ole">
            <mc:AlternateContent xmlns:mc="http://schemas.openxmlformats.org/markup-compatibility/2006">
              <mc:Choice xmlns:v="urn:schemas-microsoft-com:vml" Requires="v">
                <p:oleObj spid="_x0000_s17492" name="Visio" r:id="rId9" imgW="2000157" imgH="772447" progId="Visio.Drawing.11">
                  <p:embed/>
                </p:oleObj>
              </mc:Choice>
              <mc:Fallback>
                <p:oleObj name="Visio" r:id="rId9" imgW="2000157" imgH="772447" progId="Visio.Drawing.11">
                  <p:embed/>
                  <p:pic>
                    <p:nvPicPr>
                      <p:cNvPr id="0" name=""/>
                      <p:cNvPicPr/>
                      <p:nvPr/>
                    </p:nvPicPr>
                    <p:blipFill>
                      <a:blip r:embed="rId10"/>
                      <a:stretch>
                        <a:fillRect/>
                      </a:stretch>
                    </p:blipFill>
                    <p:spPr>
                      <a:xfrm>
                        <a:off x="2547005" y="5253011"/>
                        <a:ext cx="1097280" cy="548640"/>
                      </a:xfrm>
                      <a:prstGeom prst="rect">
                        <a:avLst/>
                      </a:prstGeom>
                    </p:spPr>
                  </p:pic>
                </p:oleObj>
              </mc:Fallback>
            </mc:AlternateContent>
          </a:graphicData>
        </a:graphic>
      </p:graphicFrame>
      <p:graphicFrame>
        <p:nvGraphicFramePr>
          <p:cNvPr id="93" name="Object 92"/>
          <p:cNvGraphicFramePr>
            <a:graphicFrameLocks noChangeAspect="1"/>
          </p:cNvGraphicFramePr>
          <p:nvPr>
            <p:extLst>
              <p:ext uri="{D42A27DB-BD31-4B8C-83A1-F6EECF244321}">
                <p14:modId xmlns:p14="http://schemas.microsoft.com/office/powerpoint/2010/main" val="2763012737"/>
              </p:ext>
            </p:extLst>
          </p:nvPr>
        </p:nvGraphicFramePr>
        <p:xfrm>
          <a:off x="1156054" y="4449882"/>
          <a:ext cx="1463040" cy="735976"/>
        </p:xfrm>
        <a:graphic>
          <a:graphicData uri="http://schemas.openxmlformats.org/presentationml/2006/ole">
            <mc:AlternateContent xmlns:mc="http://schemas.openxmlformats.org/markup-compatibility/2006">
              <mc:Choice xmlns:v="urn:schemas-microsoft-com:vml" Requires="v">
                <p:oleObj spid="_x0000_s17493" name="Visio" r:id="rId11" imgW="2200363" imgH="947797" progId="Visio.Drawing.11">
                  <p:embed/>
                </p:oleObj>
              </mc:Choice>
              <mc:Fallback>
                <p:oleObj name="Visio" r:id="rId11" imgW="2200363" imgH="947797" progId="Visio.Drawing.11">
                  <p:embed/>
                  <p:pic>
                    <p:nvPicPr>
                      <p:cNvPr id="0" name="Object 9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6054" y="4449882"/>
                        <a:ext cx="1463040" cy="73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565509832"/>
              </p:ext>
            </p:extLst>
          </p:nvPr>
        </p:nvGraphicFramePr>
        <p:xfrm>
          <a:off x="1301809" y="4547938"/>
          <a:ext cx="1463040" cy="735976"/>
        </p:xfrm>
        <a:graphic>
          <a:graphicData uri="http://schemas.openxmlformats.org/presentationml/2006/ole">
            <mc:AlternateContent xmlns:mc="http://schemas.openxmlformats.org/markup-compatibility/2006">
              <mc:Choice xmlns:v="urn:schemas-microsoft-com:vml" Requires="v">
                <p:oleObj spid="_x0000_s17494" name="Visio" r:id="rId13" imgW="2200363" imgH="947797" progId="Visio.Drawing.11">
                  <p:embed/>
                </p:oleObj>
              </mc:Choice>
              <mc:Fallback>
                <p:oleObj name="Visio" r:id="rId13" imgW="2200363" imgH="947797" progId="Visio.Drawing.11">
                  <p:embed/>
                  <p:pic>
                    <p:nvPicPr>
                      <p:cNvPr id="0" name="Object 9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01809" y="4547938"/>
                        <a:ext cx="1463040" cy="73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 name="Straight Connector 14"/>
          <p:cNvCxnSpPr>
            <a:stCxn id="9" idx="0"/>
          </p:cNvCxnSpPr>
          <p:nvPr/>
        </p:nvCxnSpPr>
        <p:spPr>
          <a:xfrm flipH="1" flipV="1">
            <a:off x="2760937" y="4808701"/>
            <a:ext cx="334708" cy="44431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14" name="Straight Connector 13"/>
          <p:cNvCxnSpPr>
            <a:stCxn id="113" idx="0"/>
            <a:endCxn id="93" idx="1"/>
          </p:cNvCxnSpPr>
          <p:nvPr/>
        </p:nvCxnSpPr>
        <p:spPr>
          <a:xfrm flipV="1">
            <a:off x="821499" y="4817870"/>
            <a:ext cx="334555" cy="435141"/>
          </a:xfrm>
          <a:prstGeom prst="line">
            <a:avLst/>
          </a:prstGeom>
          <a:ln/>
        </p:spPr>
        <p:style>
          <a:lnRef idx="1">
            <a:schemeClr val="accent6"/>
          </a:lnRef>
          <a:fillRef idx="0">
            <a:schemeClr val="accent6"/>
          </a:fillRef>
          <a:effectRef idx="0">
            <a:schemeClr val="accent6"/>
          </a:effectRef>
          <a:fontRef idx="minor">
            <a:schemeClr val="tx1"/>
          </a:fontRef>
        </p:style>
      </p:cxnSp>
      <p:sp>
        <p:nvSpPr>
          <p:cNvPr id="85" name="Oval 84"/>
          <p:cNvSpPr/>
          <p:nvPr/>
        </p:nvSpPr>
        <p:spPr>
          <a:xfrm>
            <a:off x="605756" y="5088666"/>
            <a:ext cx="182832" cy="182880"/>
          </a:xfrm>
          <a:prstGeom prst="ellipse">
            <a:avLst/>
          </a:prstGeom>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endParaRPr lang="en-US"/>
          </a:p>
        </p:txBody>
      </p:sp>
      <p:cxnSp>
        <p:nvCxnSpPr>
          <p:cNvPr id="74" name="Straight Connector 73"/>
          <p:cNvCxnSpPr>
            <a:stCxn id="216" idx="4"/>
            <a:endCxn id="227" idx="0"/>
          </p:cNvCxnSpPr>
          <p:nvPr/>
        </p:nvCxnSpPr>
        <p:spPr>
          <a:xfrm flipV="1">
            <a:off x="4525620" y="2806056"/>
            <a:ext cx="4077263" cy="742721"/>
          </a:xfrm>
          <a:prstGeom prst="line">
            <a:avLst/>
          </a:prstGeom>
        </p:spPr>
        <p:style>
          <a:lnRef idx="2">
            <a:schemeClr val="accent6"/>
          </a:lnRef>
          <a:fillRef idx="0">
            <a:schemeClr val="accent6"/>
          </a:fillRef>
          <a:effectRef idx="1">
            <a:schemeClr val="accent6"/>
          </a:effectRef>
          <a:fontRef idx="minor">
            <a:schemeClr val="tx1"/>
          </a:fontRef>
        </p:style>
      </p:cxnSp>
      <p:sp>
        <p:nvSpPr>
          <p:cNvPr id="244" name="Title 243"/>
          <p:cNvSpPr>
            <a:spLocks noGrp="1"/>
          </p:cNvSpPr>
          <p:nvPr>
            <p:ph type="title"/>
          </p:nvPr>
        </p:nvSpPr>
        <p:spPr/>
        <p:txBody>
          <a:bodyPr/>
          <a:lstStyle/>
          <a:p>
            <a:r>
              <a:rPr lang="en-US" dirty="0" smtClean="0"/>
              <a:t>Dynamic Reconfiguration is Error Prone</a:t>
            </a:r>
            <a:endParaRPr lang="en-US" dirty="0"/>
          </a:p>
        </p:txBody>
      </p:sp>
      <p:cxnSp>
        <p:nvCxnSpPr>
          <p:cNvPr id="7" name="Straight Connector 6"/>
          <p:cNvCxnSpPr>
            <a:stCxn id="234" idx="5"/>
            <a:endCxn id="229" idx="0"/>
          </p:cNvCxnSpPr>
          <p:nvPr/>
        </p:nvCxnSpPr>
        <p:spPr>
          <a:xfrm flipH="1" flipV="1">
            <a:off x="9685853" y="2806056"/>
            <a:ext cx="849061" cy="715939"/>
          </a:xfrm>
          <a:prstGeom prst="line">
            <a:avLst/>
          </a:prstGeom>
        </p:spPr>
        <p:style>
          <a:lnRef idx="2">
            <a:schemeClr val="accent6"/>
          </a:lnRef>
          <a:fillRef idx="0">
            <a:schemeClr val="accent6"/>
          </a:fillRef>
          <a:effectRef idx="1">
            <a:schemeClr val="accent6"/>
          </a:effectRef>
          <a:fontRef idx="minor">
            <a:schemeClr val="tx1"/>
          </a:fontRef>
        </p:style>
      </p:cxnSp>
      <p:cxnSp>
        <p:nvCxnSpPr>
          <p:cNvPr id="8" name="Straight Connector 7"/>
          <p:cNvCxnSpPr>
            <a:stCxn id="172" idx="0"/>
            <a:endCxn id="12" idx="2"/>
          </p:cNvCxnSpPr>
          <p:nvPr/>
        </p:nvCxnSpPr>
        <p:spPr>
          <a:xfrm flipH="1" flipV="1">
            <a:off x="9987615" y="3947003"/>
            <a:ext cx="18592" cy="502879"/>
          </a:xfrm>
          <a:prstGeom prst="line">
            <a:avLst/>
          </a:prstGeom>
        </p:spPr>
        <p:style>
          <a:lnRef idx="2">
            <a:schemeClr val="accent6"/>
          </a:lnRef>
          <a:fillRef idx="0">
            <a:schemeClr val="accent6"/>
          </a:fillRef>
          <a:effectRef idx="1">
            <a:schemeClr val="accent6"/>
          </a:effectRef>
          <a:fontRef idx="minor">
            <a:schemeClr val="tx1"/>
          </a:fontRef>
        </p:style>
      </p:cxnSp>
      <p:cxnSp>
        <p:nvCxnSpPr>
          <p:cNvPr id="28" name="Straight Connector 27"/>
          <p:cNvCxnSpPr>
            <a:stCxn id="93" idx="0"/>
            <a:endCxn id="207" idx="0"/>
          </p:cNvCxnSpPr>
          <p:nvPr/>
        </p:nvCxnSpPr>
        <p:spPr>
          <a:xfrm flipV="1">
            <a:off x="1887574" y="3916338"/>
            <a:ext cx="1541407" cy="533544"/>
          </a:xfrm>
          <a:prstGeom prst="line">
            <a:avLst/>
          </a:prstGeom>
        </p:spPr>
        <p:style>
          <a:lnRef idx="2">
            <a:schemeClr val="accent6"/>
          </a:lnRef>
          <a:fillRef idx="0">
            <a:schemeClr val="accent6"/>
          </a:fillRef>
          <a:effectRef idx="1">
            <a:schemeClr val="accent6"/>
          </a:effectRef>
          <a:fontRef idx="minor">
            <a:schemeClr val="tx1"/>
          </a:fontRef>
        </p:style>
      </p:cxnSp>
      <p:cxnSp>
        <p:nvCxnSpPr>
          <p:cNvPr id="29" name="Straight Connector 28"/>
          <p:cNvCxnSpPr>
            <a:stCxn id="138" idx="0"/>
            <a:endCxn id="210" idx="0"/>
          </p:cNvCxnSpPr>
          <p:nvPr/>
        </p:nvCxnSpPr>
        <p:spPr>
          <a:xfrm flipH="1" flipV="1">
            <a:off x="4525620" y="3926330"/>
            <a:ext cx="1421270" cy="523552"/>
          </a:xfrm>
          <a:prstGeom prst="line">
            <a:avLst/>
          </a:prstGeom>
        </p:spPr>
        <p:style>
          <a:lnRef idx="2">
            <a:schemeClr val="accent6"/>
          </a:lnRef>
          <a:fillRef idx="0">
            <a:schemeClr val="accent6"/>
          </a:fillRef>
          <a:effectRef idx="1">
            <a:schemeClr val="accent6"/>
          </a:effectRef>
          <a:fontRef idx="minor">
            <a:schemeClr val="tx1"/>
          </a:fontRef>
        </p:style>
      </p:cxnSp>
      <p:sp>
        <p:nvSpPr>
          <p:cNvPr id="30" name="TextBox 29"/>
          <p:cNvSpPr txBox="1"/>
          <p:nvPr/>
        </p:nvSpPr>
        <p:spPr>
          <a:xfrm>
            <a:off x="1090779" y="2781907"/>
            <a:ext cx="1445866" cy="446254"/>
          </a:xfrm>
          <a:prstGeom prst="rect">
            <a:avLst/>
          </a:prstGeom>
          <a:noFill/>
        </p:spPr>
        <p:txBody>
          <a:bodyPr wrap="none" lIns="121899" tIns="60949" rIns="121899" bIns="60949" rtlCol="0">
            <a:spAutoFit/>
          </a:bodyPr>
          <a:lstStyle/>
          <a:p>
            <a:r>
              <a:rPr lang="en-US" sz="2100" dirty="0"/>
              <a:t>VLAN tags</a:t>
            </a:r>
          </a:p>
        </p:txBody>
      </p:sp>
      <p:sp>
        <p:nvSpPr>
          <p:cNvPr id="37" name="Oval 36"/>
          <p:cNvSpPr/>
          <p:nvPr/>
        </p:nvSpPr>
        <p:spPr>
          <a:xfrm>
            <a:off x="9818059" y="3917635"/>
            <a:ext cx="182832" cy="182880"/>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38" name="Oval 37"/>
          <p:cNvSpPr/>
          <p:nvPr/>
        </p:nvSpPr>
        <p:spPr>
          <a:xfrm>
            <a:off x="9996631" y="3917635"/>
            <a:ext cx="182832" cy="182880"/>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cxnSp>
        <p:nvCxnSpPr>
          <p:cNvPr id="39" name="Straight Connector 38"/>
          <p:cNvCxnSpPr>
            <a:stCxn id="213" idx="4"/>
            <a:endCxn id="50" idx="0"/>
          </p:cNvCxnSpPr>
          <p:nvPr/>
        </p:nvCxnSpPr>
        <p:spPr>
          <a:xfrm flipV="1">
            <a:off x="3428980" y="2806056"/>
            <a:ext cx="1088776" cy="742721"/>
          </a:xfrm>
          <a:prstGeom prst="line">
            <a:avLst/>
          </a:prstGeom>
        </p:spPr>
        <p:style>
          <a:lnRef idx="2">
            <a:schemeClr val="accent6"/>
          </a:lnRef>
          <a:fillRef idx="0">
            <a:schemeClr val="accent6"/>
          </a:fillRef>
          <a:effectRef idx="1">
            <a:schemeClr val="accent6"/>
          </a:effectRef>
          <a:fontRef idx="minor">
            <a:schemeClr val="tx1"/>
          </a:fontRef>
        </p:style>
      </p:cxnSp>
      <p:cxnSp>
        <p:nvCxnSpPr>
          <p:cNvPr id="40" name="Straight Connector 39"/>
          <p:cNvCxnSpPr>
            <a:stCxn id="225" idx="0"/>
            <a:endCxn id="231" idx="4"/>
          </p:cNvCxnSpPr>
          <p:nvPr/>
        </p:nvCxnSpPr>
        <p:spPr>
          <a:xfrm>
            <a:off x="5635775" y="2806056"/>
            <a:ext cx="3796507" cy="742721"/>
          </a:xfrm>
          <a:prstGeom prst="line">
            <a:avLst/>
          </a:prstGeom>
        </p:spPr>
        <p:style>
          <a:lnRef idx="2">
            <a:schemeClr val="accent6"/>
          </a:lnRef>
          <a:fillRef idx="0">
            <a:schemeClr val="accent6"/>
          </a:fillRef>
          <a:effectRef idx="1">
            <a:schemeClr val="accent6"/>
          </a:effectRef>
          <a:fontRef idx="minor">
            <a:schemeClr val="tx1"/>
          </a:fontRef>
        </p:style>
      </p:cxnSp>
      <p:sp>
        <p:nvSpPr>
          <p:cNvPr id="50" name="Oval 49"/>
          <p:cNvSpPr/>
          <p:nvPr/>
        </p:nvSpPr>
        <p:spPr>
          <a:xfrm>
            <a:off x="4426340" y="2806056"/>
            <a:ext cx="182832" cy="182880"/>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51" name="Oval 50"/>
          <p:cNvSpPr/>
          <p:nvPr/>
        </p:nvSpPr>
        <p:spPr>
          <a:xfrm>
            <a:off x="4233780" y="2806056"/>
            <a:ext cx="182832" cy="182880"/>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56" name="TextBox 55"/>
          <p:cNvSpPr txBox="1"/>
          <p:nvPr/>
        </p:nvSpPr>
        <p:spPr>
          <a:xfrm>
            <a:off x="5038908" y="3551046"/>
            <a:ext cx="603841" cy="415476"/>
          </a:xfrm>
          <a:prstGeom prst="rect">
            <a:avLst/>
          </a:prstGeom>
          <a:noFill/>
        </p:spPr>
        <p:txBody>
          <a:bodyPr wrap="none" lIns="121899" tIns="60949" rIns="121899" bIns="60949" rtlCol="0">
            <a:spAutoFit/>
          </a:bodyPr>
          <a:lstStyle/>
          <a:p>
            <a:r>
              <a:rPr lang="en-US" sz="1900" b="1" dirty="0" err="1" smtClean="0"/>
              <a:t>ToR</a:t>
            </a:r>
            <a:endParaRPr lang="en-US" sz="1900" b="1" dirty="0"/>
          </a:p>
        </p:txBody>
      </p:sp>
      <p:sp>
        <p:nvSpPr>
          <p:cNvPr id="58" name="TextBox 57"/>
          <p:cNvSpPr txBox="1"/>
          <p:nvPr/>
        </p:nvSpPr>
        <p:spPr>
          <a:xfrm>
            <a:off x="6229760" y="2249575"/>
            <a:ext cx="1515694" cy="707864"/>
          </a:xfrm>
          <a:prstGeom prst="rect">
            <a:avLst/>
          </a:prstGeom>
          <a:noFill/>
        </p:spPr>
        <p:txBody>
          <a:bodyPr wrap="none" lIns="121899" tIns="60949" rIns="121899" bIns="60949" rtlCol="0">
            <a:spAutoFit/>
          </a:bodyPr>
          <a:lstStyle/>
          <a:p>
            <a:pPr algn="ctr"/>
            <a:r>
              <a:rPr lang="en-US" sz="1900" b="1" dirty="0"/>
              <a:t>Aggregation</a:t>
            </a:r>
          </a:p>
          <a:p>
            <a:pPr algn="ctr"/>
            <a:r>
              <a:rPr lang="en-US" sz="1900" b="1" dirty="0"/>
              <a:t>Switches</a:t>
            </a:r>
          </a:p>
        </p:txBody>
      </p:sp>
      <p:sp>
        <p:nvSpPr>
          <p:cNvPr id="59" name="Oval 58"/>
          <p:cNvSpPr/>
          <p:nvPr/>
        </p:nvSpPr>
        <p:spPr>
          <a:xfrm>
            <a:off x="514340" y="2934458"/>
            <a:ext cx="182832" cy="182880"/>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60" name="Oval 59"/>
          <p:cNvSpPr/>
          <p:nvPr/>
        </p:nvSpPr>
        <p:spPr>
          <a:xfrm>
            <a:off x="945827" y="2934458"/>
            <a:ext cx="182832" cy="182880"/>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61" name="Oval 60"/>
          <p:cNvSpPr/>
          <p:nvPr/>
        </p:nvSpPr>
        <p:spPr>
          <a:xfrm>
            <a:off x="730083" y="2934458"/>
            <a:ext cx="182832" cy="182880"/>
          </a:xfrm>
          <a:prstGeom prst="ellipse">
            <a:avLst/>
          </a:prstGeom>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endParaRPr lang="en-US"/>
          </a:p>
        </p:txBody>
      </p:sp>
      <p:sp>
        <p:nvSpPr>
          <p:cNvPr id="62" name="Oval 61"/>
          <p:cNvSpPr/>
          <p:nvPr/>
        </p:nvSpPr>
        <p:spPr>
          <a:xfrm>
            <a:off x="9998821" y="4281038"/>
            <a:ext cx="182832" cy="182880"/>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63" name="Oval 62"/>
          <p:cNvSpPr/>
          <p:nvPr/>
        </p:nvSpPr>
        <p:spPr>
          <a:xfrm>
            <a:off x="9804784" y="4281038"/>
            <a:ext cx="182832" cy="182880"/>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68" name="TextBox 67"/>
          <p:cNvSpPr txBox="1"/>
          <p:nvPr/>
        </p:nvSpPr>
        <p:spPr>
          <a:xfrm>
            <a:off x="3632873" y="5167322"/>
            <a:ext cx="691814" cy="415476"/>
          </a:xfrm>
          <a:prstGeom prst="rect">
            <a:avLst/>
          </a:prstGeom>
          <a:noFill/>
        </p:spPr>
        <p:txBody>
          <a:bodyPr wrap="none" lIns="121899" tIns="60949" rIns="121899" bIns="60949" rtlCol="0">
            <a:spAutoFit/>
          </a:bodyPr>
          <a:lstStyle/>
          <a:p>
            <a:r>
              <a:rPr lang="en-US" sz="1900" b="1" dirty="0"/>
              <a:t>VMs</a:t>
            </a:r>
          </a:p>
        </p:txBody>
      </p:sp>
      <p:sp>
        <p:nvSpPr>
          <p:cNvPr id="82" name="Oval 81"/>
          <p:cNvSpPr/>
          <p:nvPr/>
        </p:nvSpPr>
        <p:spPr>
          <a:xfrm>
            <a:off x="1722296" y="5094418"/>
            <a:ext cx="182832" cy="182880"/>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83" name="Oval 82"/>
          <p:cNvSpPr/>
          <p:nvPr/>
        </p:nvSpPr>
        <p:spPr>
          <a:xfrm>
            <a:off x="3084347" y="5126493"/>
            <a:ext cx="182832" cy="182880"/>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graphicFrame>
        <p:nvGraphicFramePr>
          <p:cNvPr id="140" name="Object 139"/>
          <p:cNvGraphicFramePr>
            <a:graphicFrameLocks/>
          </p:cNvGraphicFramePr>
          <p:nvPr>
            <p:extLst>
              <p:ext uri="{D42A27DB-BD31-4B8C-83A1-F6EECF244321}">
                <p14:modId xmlns:p14="http://schemas.microsoft.com/office/powerpoint/2010/main" val="738745491"/>
              </p:ext>
            </p:extLst>
          </p:nvPr>
        </p:nvGraphicFramePr>
        <p:xfrm>
          <a:off x="5474109" y="5253011"/>
          <a:ext cx="1097280" cy="548640"/>
        </p:xfrm>
        <a:graphic>
          <a:graphicData uri="http://schemas.openxmlformats.org/presentationml/2006/ole">
            <mc:AlternateContent xmlns:mc="http://schemas.openxmlformats.org/markup-compatibility/2006">
              <mc:Choice xmlns:v="urn:schemas-microsoft-com:vml" Requires="v">
                <p:oleObj spid="_x0000_s17495" name="Visio" r:id="rId14" imgW="2371813" imgH="912971" progId="Visio.Drawing.11">
                  <p:embed/>
                </p:oleObj>
              </mc:Choice>
              <mc:Fallback>
                <p:oleObj name="Visio" r:id="rId14" imgW="2371813" imgH="912971"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4109" y="5253011"/>
                        <a:ext cx="109728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2" name="Object 141"/>
          <p:cNvGraphicFramePr>
            <a:graphicFrameLocks/>
          </p:cNvGraphicFramePr>
          <p:nvPr>
            <p:extLst>
              <p:ext uri="{D42A27DB-BD31-4B8C-83A1-F6EECF244321}">
                <p14:modId xmlns:p14="http://schemas.microsoft.com/office/powerpoint/2010/main" val="389628260"/>
              </p:ext>
            </p:extLst>
          </p:nvPr>
        </p:nvGraphicFramePr>
        <p:xfrm>
          <a:off x="6606321" y="5253011"/>
          <a:ext cx="1097280" cy="548640"/>
        </p:xfrm>
        <a:graphic>
          <a:graphicData uri="http://schemas.openxmlformats.org/presentationml/2006/ole">
            <mc:AlternateContent xmlns:mc="http://schemas.openxmlformats.org/markup-compatibility/2006">
              <mc:Choice xmlns:v="urn:schemas-microsoft-com:vml" Requires="v">
                <p:oleObj spid="_x0000_s17496" name="Visio" r:id="rId15" imgW="2000157" imgH="772447" progId="Visio.Drawing.11">
                  <p:embed/>
                </p:oleObj>
              </mc:Choice>
              <mc:Fallback>
                <p:oleObj name="Visio" r:id="rId15" imgW="2000157" imgH="772447" progId="Visio.Drawing.11">
                  <p:embed/>
                  <p:pic>
                    <p:nvPicPr>
                      <p:cNvPr id="0" name=""/>
                      <p:cNvPicPr/>
                      <p:nvPr/>
                    </p:nvPicPr>
                    <p:blipFill>
                      <a:blip r:embed="rId10"/>
                      <a:stretch>
                        <a:fillRect/>
                      </a:stretch>
                    </p:blipFill>
                    <p:spPr>
                      <a:xfrm>
                        <a:off x="6606321" y="5253011"/>
                        <a:ext cx="1097280" cy="548640"/>
                      </a:xfrm>
                      <a:prstGeom prst="rect">
                        <a:avLst/>
                      </a:prstGeom>
                    </p:spPr>
                  </p:pic>
                </p:oleObj>
              </mc:Fallback>
            </mc:AlternateContent>
          </a:graphicData>
        </a:graphic>
      </p:graphicFrame>
      <p:graphicFrame>
        <p:nvGraphicFramePr>
          <p:cNvPr id="138" name="Object 137"/>
          <p:cNvGraphicFramePr>
            <a:graphicFrameLocks noChangeAspect="1"/>
          </p:cNvGraphicFramePr>
          <p:nvPr>
            <p:extLst>
              <p:ext uri="{D42A27DB-BD31-4B8C-83A1-F6EECF244321}">
                <p14:modId xmlns:p14="http://schemas.microsoft.com/office/powerpoint/2010/main" val="3863182791"/>
              </p:ext>
            </p:extLst>
          </p:nvPr>
        </p:nvGraphicFramePr>
        <p:xfrm>
          <a:off x="5215370" y="4449882"/>
          <a:ext cx="1463040" cy="735976"/>
        </p:xfrm>
        <a:graphic>
          <a:graphicData uri="http://schemas.openxmlformats.org/presentationml/2006/ole">
            <mc:AlternateContent xmlns:mc="http://schemas.openxmlformats.org/markup-compatibility/2006">
              <mc:Choice xmlns:v="urn:schemas-microsoft-com:vml" Requires="v">
                <p:oleObj spid="_x0000_s17497" name="Visio" r:id="rId16" imgW="2200363" imgH="947797" progId="Visio.Drawing.11">
                  <p:embed/>
                </p:oleObj>
              </mc:Choice>
              <mc:Fallback>
                <p:oleObj name="Visio" r:id="rId16" imgW="2200363" imgH="947797"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15370" y="4449882"/>
                        <a:ext cx="1463040" cy="73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9" name="Object 138"/>
          <p:cNvGraphicFramePr>
            <a:graphicFrameLocks noChangeAspect="1"/>
          </p:cNvGraphicFramePr>
          <p:nvPr>
            <p:extLst>
              <p:ext uri="{D42A27DB-BD31-4B8C-83A1-F6EECF244321}">
                <p14:modId xmlns:p14="http://schemas.microsoft.com/office/powerpoint/2010/main" val="4115252223"/>
              </p:ext>
            </p:extLst>
          </p:nvPr>
        </p:nvGraphicFramePr>
        <p:xfrm>
          <a:off x="5361125" y="4547938"/>
          <a:ext cx="1463040" cy="735976"/>
        </p:xfrm>
        <a:graphic>
          <a:graphicData uri="http://schemas.openxmlformats.org/presentationml/2006/ole">
            <mc:AlternateContent xmlns:mc="http://schemas.openxmlformats.org/markup-compatibility/2006">
              <mc:Choice xmlns:v="urn:schemas-microsoft-com:vml" Requires="v">
                <p:oleObj spid="_x0000_s17498" name="Visio" r:id="rId17" imgW="2200363" imgH="947797" progId="Visio.Drawing.11">
                  <p:embed/>
                </p:oleObj>
              </mc:Choice>
              <mc:Fallback>
                <p:oleObj name="Visio" r:id="rId17" imgW="2200363" imgH="947797"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61125" y="4547938"/>
                        <a:ext cx="1463040" cy="73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36" name="Straight Connector 135"/>
          <p:cNvCxnSpPr>
            <a:stCxn id="142" idx="0"/>
          </p:cNvCxnSpPr>
          <p:nvPr/>
        </p:nvCxnSpPr>
        <p:spPr>
          <a:xfrm flipH="1" flipV="1">
            <a:off x="6820253" y="4808701"/>
            <a:ext cx="334708" cy="44431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137" name="Straight Connector 136"/>
          <p:cNvCxnSpPr>
            <a:stCxn id="141" idx="0"/>
            <a:endCxn id="138" idx="1"/>
          </p:cNvCxnSpPr>
          <p:nvPr/>
        </p:nvCxnSpPr>
        <p:spPr>
          <a:xfrm flipV="1">
            <a:off x="4881591" y="4817870"/>
            <a:ext cx="333779" cy="435141"/>
          </a:xfrm>
          <a:prstGeom prst="line">
            <a:avLst/>
          </a:prstGeom>
          <a:ln/>
        </p:spPr>
        <p:style>
          <a:lnRef idx="1">
            <a:schemeClr val="accent6"/>
          </a:lnRef>
          <a:fillRef idx="0">
            <a:schemeClr val="accent6"/>
          </a:fillRef>
          <a:effectRef idx="0">
            <a:schemeClr val="accent6"/>
          </a:effectRef>
          <a:fontRef idx="minor">
            <a:schemeClr val="tx1"/>
          </a:fontRef>
        </p:style>
      </p:cxnSp>
      <p:sp>
        <p:nvSpPr>
          <p:cNvPr id="143" name="Oval 142"/>
          <p:cNvSpPr/>
          <p:nvPr/>
        </p:nvSpPr>
        <p:spPr>
          <a:xfrm>
            <a:off x="4685978" y="5126493"/>
            <a:ext cx="182832" cy="182880"/>
          </a:xfrm>
          <a:prstGeom prst="ellipse">
            <a:avLst/>
          </a:prstGeom>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endParaRPr lang="en-US"/>
          </a:p>
        </p:txBody>
      </p:sp>
      <p:sp>
        <p:nvSpPr>
          <p:cNvPr id="147" name="Oval 146"/>
          <p:cNvSpPr/>
          <p:nvPr/>
        </p:nvSpPr>
        <p:spPr>
          <a:xfrm>
            <a:off x="5798918" y="5126493"/>
            <a:ext cx="182832" cy="182880"/>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148" name="Oval 147"/>
          <p:cNvSpPr/>
          <p:nvPr/>
        </p:nvSpPr>
        <p:spPr>
          <a:xfrm>
            <a:off x="7158789" y="5126493"/>
            <a:ext cx="182832" cy="182880"/>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graphicFrame>
        <p:nvGraphicFramePr>
          <p:cNvPr id="174" name="Object 173"/>
          <p:cNvGraphicFramePr>
            <a:graphicFrameLocks/>
          </p:cNvGraphicFramePr>
          <p:nvPr>
            <p:extLst>
              <p:ext uri="{D42A27DB-BD31-4B8C-83A1-F6EECF244321}">
                <p14:modId xmlns:p14="http://schemas.microsoft.com/office/powerpoint/2010/main" val="1981964432"/>
              </p:ext>
            </p:extLst>
          </p:nvPr>
        </p:nvGraphicFramePr>
        <p:xfrm>
          <a:off x="9523698" y="5253011"/>
          <a:ext cx="1097280" cy="548640"/>
        </p:xfrm>
        <a:graphic>
          <a:graphicData uri="http://schemas.openxmlformats.org/presentationml/2006/ole">
            <mc:AlternateContent xmlns:mc="http://schemas.openxmlformats.org/markup-compatibility/2006">
              <mc:Choice xmlns:v="urn:schemas-microsoft-com:vml" Requires="v">
                <p:oleObj spid="_x0000_s17499" name="Visio" r:id="rId18" imgW="2371813" imgH="912971" progId="Visio.Drawing.11">
                  <p:embed/>
                </p:oleObj>
              </mc:Choice>
              <mc:Fallback>
                <p:oleObj name="Visio" r:id="rId18" imgW="2371813" imgH="912971"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3698" y="5253011"/>
                        <a:ext cx="109728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6" name="Object 175"/>
          <p:cNvGraphicFramePr>
            <a:graphicFrameLocks/>
          </p:cNvGraphicFramePr>
          <p:nvPr>
            <p:extLst>
              <p:ext uri="{D42A27DB-BD31-4B8C-83A1-F6EECF244321}">
                <p14:modId xmlns:p14="http://schemas.microsoft.com/office/powerpoint/2010/main" val="4154211788"/>
              </p:ext>
            </p:extLst>
          </p:nvPr>
        </p:nvGraphicFramePr>
        <p:xfrm>
          <a:off x="10665638" y="5253011"/>
          <a:ext cx="1097280" cy="548640"/>
        </p:xfrm>
        <a:graphic>
          <a:graphicData uri="http://schemas.openxmlformats.org/presentationml/2006/ole">
            <mc:AlternateContent xmlns:mc="http://schemas.openxmlformats.org/markup-compatibility/2006">
              <mc:Choice xmlns:v="urn:schemas-microsoft-com:vml" Requires="v">
                <p:oleObj spid="_x0000_s17500" name="Visio" r:id="rId19" imgW="2000157" imgH="772447" progId="Visio.Drawing.11">
                  <p:embed/>
                </p:oleObj>
              </mc:Choice>
              <mc:Fallback>
                <p:oleObj name="Visio" r:id="rId19" imgW="2000157" imgH="772447" progId="Visio.Drawing.11">
                  <p:embed/>
                  <p:pic>
                    <p:nvPicPr>
                      <p:cNvPr id="0" name=""/>
                      <p:cNvPicPr/>
                      <p:nvPr/>
                    </p:nvPicPr>
                    <p:blipFill>
                      <a:blip r:embed="rId10"/>
                      <a:stretch>
                        <a:fillRect/>
                      </a:stretch>
                    </p:blipFill>
                    <p:spPr>
                      <a:xfrm>
                        <a:off x="10665638" y="5253011"/>
                        <a:ext cx="1097280" cy="548640"/>
                      </a:xfrm>
                      <a:prstGeom prst="rect">
                        <a:avLst/>
                      </a:prstGeom>
                    </p:spPr>
                  </p:pic>
                </p:oleObj>
              </mc:Fallback>
            </mc:AlternateContent>
          </a:graphicData>
        </a:graphic>
      </p:graphicFrame>
      <p:graphicFrame>
        <p:nvGraphicFramePr>
          <p:cNvPr id="172" name="Object 171"/>
          <p:cNvGraphicFramePr>
            <a:graphicFrameLocks noChangeAspect="1"/>
          </p:cNvGraphicFramePr>
          <p:nvPr>
            <p:extLst>
              <p:ext uri="{D42A27DB-BD31-4B8C-83A1-F6EECF244321}">
                <p14:modId xmlns:p14="http://schemas.microsoft.com/office/powerpoint/2010/main" val="741545976"/>
              </p:ext>
            </p:extLst>
          </p:nvPr>
        </p:nvGraphicFramePr>
        <p:xfrm>
          <a:off x="9274687" y="4449882"/>
          <a:ext cx="1463040" cy="735976"/>
        </p:xfrm>
        <a:graphic>
          <a:graphicData uri="http://schemas.openxmlformats.org/presentationml/2006/ole">
            <mc:AlternateContent xmlns:mc="http://schemas.openxmlformats.org/markup-compatibility/2006">
              <mc:Choice xmlns:v="urn:schemas-microsoft-com:vml" Requires="v">
                <p:oleObj spid="_x0000_s17501" name="Visio" r:id="rId20" imgW="2200363" imgH="947797" progId="Visio.Drawing.11">
                  <p:embed/>
                </p:oleObj>
              </mc:Choice>
              <mc:Fallback>
                <p:oleObj name="Visio" r:id="rId20" imgW="2200363" imgH="947797"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74687" y="4449882"/>
                        <a:ext cx="1463040" cy="73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3" name="Object 172"/>
          <p:cNvGraphicFramePr>
            <a:graphicFrameLocks noChangeAspect="1"/>
          </p:cNvGraphicFramePr>
          <p:nvPr>
            <p:extLst>
              <p:ext uri="{D42A27DB-BD31-4B8C-83A1-F6EECF244321}">
                <p14:modId xmlns:p14="http://schemas.microsoft.com/office/powerpoint/2010/main" val="1151130003"/>
              </p:ext>
            </p:extLst>
          </p:nvPr>
        </p:nvGraphicFramePr>
        <p:xfrm>
          <a:off x="9420442" y="4547938"/>
          <a:ext cx="1463040" cy="735976"/>
        </p:xfrm>
        <a:graphic>
          <a:graphicData uri="http://schemas.openxmlformats.org/presentationml/2006/ole">
            <mc:AlternateContent xmlns:mc="http://schemas.openxmlformats.org/markup-compatibility/2006">
              <mc:Choice xmlns:v="urn:schemas-microsoft-com:vml" Requires="v">
                <p:oleObj spid="_x0000_s17502" name="Visio" r:id="rId21" imgW="2200363" imgH="947797" progId="Visio.Drawing.11">
                  <p:embed/>
                </p:oleObj>
              </mc:Choice>
              <mc:Fallback>
                <p:oleObj name="Visio" r:id="rId21" imgW="2200363" imgH="947797"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20442" y="4547938"/>
                        <a:ext cx="1463040" cy="73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70" name="Straight Connector 169"/>
          <p:cNvCxnSpPr>
            <a:stCxn id="176" idx="0"/>
          </p:cNvCxnSpPr>
          <p:nvPr/>
        </p:nvCxnSpPr>
        <p:spPr>
          <a:xfrm flipH="1" flipV="1">
            <a:off x="10879570" y="4808701"/>
            <a:ext cx="334708" cy="444310"/>
          </a:xfrm>
          <a:prstGeom prst="line">
            <a:avLst/>
          </a:prstGeom>
          <a:ln/>
        </p:spPr>
        <p:style>
          <a:lnRef idx="1">
            <a:schemeClr val="accent6"/>
          </a:lnRef>
          <a:fillRef idx="0">
            <a:schemeClr val="accent6"/>
          </a:fillRef>
          <a:effectRef idx="0">
            <a:schemeClr val="accent6"/>
          </a:effectRef>
          <a:fontRef idx="minor">
            <a:schemeClr val="tx1"/>
          </a:fontRef>
        </p:style>
      </p:cxnSp>
      <p:sp>
        <p:nvSpPr>
          <p:cNvPr id="178" name="Oval 177"/>
          <p:cNvSpPr/>
          <p:nvPr/>
        </p:nvSpPr>
        <p:spPr>
          <a:xfrm>
            <a:off x="1791682" y="4284911"/>
            <a:ext cx="182832" cy="182880"/>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179" name="Oval 178"/>
          <p:cNvSpPr/>
          <p:nvPr/>
        </p:nvSpPr>
        <p:spPr>
          <a:xfrm>
            <a:off x="1986631" y="4284911"/>
            <a:ext cx="182832" cy="182880"/>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180" name="Oval 179"/>
          <p:cNvSpPr/>
          <p:nvPr/>
        </p:nvSpPr>
        <p:spPr>
          <a:xfrm>
            <a:off x="1596733" y="4284911"/>
            <a:ext cx="182832" cy="182880"/>
          </a:xfrm>
          <a:prstGeom prst="ellipse">
            <a:avLst/>
          </a:prstGeom>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endParaRPr lang="en-US"/>
          </a:p>
        </p:txBody>
      </p:sp>
      <p:sp>
        <p:nvSpPr>
          <p:cNvPr id="181" name="Oval 180"/>
          <p:cNvSpPr/>
          <p:nvPr/>
        </p:nvSpPr>
        <p:spPr>
          <a:xfrm>
            <a:off x="9835445" y="5121965"/>
            <a:ext cx="182832" cy="182880"/>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182" name="Oval 181"/>
          <p:cNvSpPr/>
          <p:nvPr/>
        </p:nvSpPr>
        <p:spPr>
          <a:xfrm>
            <a:off x="11185085" y="5126493"/>
            <a:ext cx="182832" cy="182880"/>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196" name="TextBox 195"/>
          <p:cNvSpPr txBox="1"/>
          <p:nvPr/>
        </p:nvSpPr>
        <p:spPr>
          <a:xfrm>
            <a:off x="8327766" y="3546508"/>
            <a:ext cx="603841" cy="415476"/>
          </a:xfrm>
          <a:prstGeom prst="rect">
            <a:avLst/>
          </a:prstGeom>
          <a:noFill/>
        </p:spPr>
        <p:txBody>
          <a:bodyPr wrap="none" lIns="121899" tIns="60949" rIns="121899" bIns="60949" rtlCol="0">
            <a:spAutoFit/>
          </a:bodyPr>
          <a:lstStyle/>
          <a:p>
            <a:r>
              <a:rPr lang="en-US" sz="1900" b="1" dirty="0" err="1" smtClean="0"/>
              <a:t>ToR</a:t>
            </a:r>
            <a:endParaRPr lang="en-US" sz="1900" b="1" dirty="0"/>
          </a:p>
        </p:txBody>
      </p:sp>
      <p:sp>
        <p:nvSpPr>
          <p:cNvPr id="204" name="Oval 203"/>
          <p:cNvSpPr/>
          <p:nvPr/>
        </p:nvSpPr>
        <p:spPr>
          <a:xfrm>
            <a:off x="5779535" y="4281038"/>
            <a:ext cx="182832" cy="182880"/>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205" name="Oval 204"/>
          <p:cNvSpPr/>
          <p:nvPr/>
        </p:nvSpPr>
        <p:spPr>
          <a:xfrm>
            <a:off x="5974484" y="4281038"/>
            <a:ext cx="182832" cy="182880"/>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206" name="Oval 205"/>
          <p:cNvSpPr/>
          <p:nvPr/>
        </p:nvSpPr>
        <p:spPr>
          <a:xfrm>
            <a:off x="5584586" y="4281038"/>
            <a:ext cx="182832" cy="182880"/>
          </a:xfrm>
          <a:prstGeom prst="ellipse">
            <a:avLst/>
          </a:prstGeom>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endParaRPr lang="en-US"/>
          </a:p>
        </p:txBody>
      </p:sp>
      <p:sp>
        <p:nvSpPr>
          <p:cNvPr id="207" name="Oval 206"/>
          <p:cNvSpPr/>
          <p:nvPr/>
        </p:nvSpPr>
        <p:spPr>
          <a:xfrm>
            <a:off x="3337565" y="3916338"/>
            <a:ext cx="182832" cy="182880"/>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208" name="Oval 207"/>
          <p:cNvSpPr/>
          <p:nvPr/>
        </p:nvSpPr>
        <p:spPr>
          <a:xfrm>
            <a:off x="3532514" y="3916338"/>
            <a:ext cx="182832" cy="182880"/>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209" name="Oval 208"/>
          <p:cNvSpPr/>
          <p:nvPr/>
        </p:nvSpPr>
        <p:spPr>
          <a:xfrm>
            <a:off x="3142616" y="3916338"/>
            <a:ext cx="182832" cy="182880"/>
          </a:xfrm>
          <a:prstGeom prst="ellipse">
            <a:avLst/>
          </a:prstGeom>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endParaRPr lang="en-US"/>
          </a:p>
        </p:txBody>
      </p:sp>
      <p:sp>
        <p:nvSpPr>
          <p:cNvPr id="210" name="Oval 209"/>
          <p:cNvSpPr/>
          <p:nvPr/>
        </p:nvSpPr>
        <p:spPr>
          <a:xfrm>
            <a:off x="4434204" y="3926330"/>
            <a:ext cx="182832" cy="182880"/>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211" name="Oval 210"/>
          <p:cNvSpPr/>
          <p:nvPr/>
        </p:nvSpPr>
        <p:spPr>
          <a:xfrm>
            <a:off x="4629153" y="3926330"/>
            <a:ext cx="182832" cy="182880"/>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212" name="Oval 211"/>
          <p:cNvSpPr/>
          <p:nvPr/>
        </p:nvSpPr>
        <p:spPr>
          <a:xfrm>
            <a:off x="4239255" y="3926330"/>
            <a:ext cx="182832" cy="182880"/>
          </a:xfrm>
          <a:prstGeom prst="ellipse">
            <a:avLst/>
          </a:prstGeom>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endParaRPr lang="en-US"/>
          </a:p>
        </p:txBody>
      </p:sp>
      <p:sp>
        <p:nvSpPr>
          <p:cNvPr id="213" name="Oval 212"/>
          <p:cNvSpPr/>
          <p:nvPr/>
        </p:nvSpPr>
        <p:spPr>
          <a:xfrm>
            <a:off x="3337564" y="3365897"/>
            <a:ext cx="182832" cy="182880"/>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214" name="Oval 213"/>
          <p:cNvSpPr/>
          <p:nvPr/>
        </p:nvSpPr>
        <p:spPr>
          <a:xfrm>
            <a:off x="3532513" y="3365897"/>
            <a:ext cx="182832" cy="182880"/>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215" name="Oval 214"/>
          <p:cNvSpPr/>
          <p:nvPr/>
        </p:nvSpPr>
        <p:spPr>
          <a:xfrm>
            <a:off x="3142615" y="3365897"/>
            <a:ext cx="182832" cy="182880"/>
          </a:xfrm>
          <a:prstGeom prst="ellipse">
            <a:avLst/>
          </a:prstGeom>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endParaRPr lang="en-US"/>
          </a:p>
        </p:txBody>
      </p:sp>
      <p:sp>
        <p:nvSpPr>
          <p:cNvPr id="216" name="Oval 215"/>
          <p:cNvSpPr/>
          <p:nvPr/>
        </p:nvSpPr>
        <p:spPr>
          <a:xfrm>
            <a:off x="4434204" y="3365897"/>
            <a:ext cx="182832" cy="182880"/>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217" name="Oval 216"/>
          <p:cNvSpPr/>
          <p:nvPr/>
        </p:nvSpPr>
        <p:spPr>
          <a:xfrm>
            <a:off x="4629153" y="3365897"/>
            <a:ext cx="182832" cy="182880"/>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218" name="Oval 217"/>
          <p:cNvSpPr/>
          <p:nvPr/>
        </p:nvSpPr>
        <p:spPr>
          <a:xfrm>
            <a:off x="4239255" y="3365897"/>
            <a:ext cx="182832" cy="182880"/>
          </a:xfrm>
          <a:prstGeom prst="ellipse">
            <a:avLst/>
          </a:prstGeom>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endParaRPr lang="en-US"/>
          </a:p>
        </p:txBody>
      </p:sp>
      <p:sp>
        <p:nvSpPr>
          <p:cNvPr id="225" name="Oval 224"/>
          <p:cNvSpPr/>
          <p:nvPr/>
        </p:nvSpPr>
        <p:spPr>
          <a:xfrm>
            <a:off x="5544359" y="2806056"/>
            <a:ext cx="182832" cy="182880"/>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226" name="Oval 225"/>
          <p:cNvSpPr/>
          <p:nvPr/>
        </p:nvSpPr>
        <p:spPr>
          <a:xfrm>
            <a:off x="5351799" y="2806056"/>
            <a:ext cx="182832" cy="182880"/>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227" name="Oval 226"/>
          <p:cNvSpPr/>
          <p:nvPr/>
        </p:nvSpPr>
        <p:spPr>
          <a:xfrm>
            <a:off x="8511467" y="2806056"/>
            <a:ext cx="182832" cy="182880"/>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228" name="Oval 227"/>
          <p:cNvSpPr/>
          <p:nvPr/>
        </p:nvSpPr>
        <p:spPr>
          <a:xfrm>
            <a:off x="8318907" y="2806056"/>
            <a:ext cx="182832" cy="182880"/>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229" name="Oval 228"/>
          <p:cNvSpPr/>
          <p:nvPr/>
        </p:nvSpPr>
        <p:spPr>
          <a:xfrm>
            <a:off x="9594437" y="2806056"/>
            <a:ext cx="182832" cy="182880"/>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230" name="Oval 229"/>
          <p:cNvSpPr/>
          <p:nvPr/>
        </p:nvSpPr>
        <p:spPr>
          <a:xfrm>
            <a:off x="9401877" y="2806056"/>
            <a:ext cx="182832" cy="182880"/>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231" name="Oval 230"/>
          <p:cNvSpPr/>
          <p:nvPr/>
        </p:nvSpPr>
        <p:spPr>
          <a:xfrm>
            <a:off x="9340866" y="3365897"/>
            <a:ext cx="182832" cy="182880"/>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232" name="Oval 231"/>
          <p:cNvSpPr/>
          <p:nvPr/>
        </p:nvSpPr>
        <p:spPr>
          <a:xfrm>
            <a:off x="9148306" y="3365897"/>
            <a:ext cx="182832" cy="182880"/>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sp>
        <p:nvSpPr>
          <p:cNvPr id="233" name="Oval 232"/>
          <p:cNvSpPr/>
          <p:nvPr/>
        </p:nvSpPr>
        <p:spPr>
          <a:xfrm>
            <a:off x="10571417" y="3365897"/>
            <a:ext cx="182832" cy="182880"/>
          </a:xfrm>
          <a:prstGeom prst="ellipse">
            <a:avLst/>
          </a:prstGeom>
        </p:spPr>
        <p:style>
          <a:lnRef idx="0">
            <a:schemeClr val="accent2"/>
          </a:lnRef>
          <a:fillRef idx="3">
            <a:schemeClr val="accent2"/>
          </a:fillRef>
          <a:effectRef idx="3">
            <a:schemeClr val="accent2"/>
          </a:effectRef>
          <a:fontRef idx="minor">
            <a:schemeClr val="lt1"/>
          </a:fontRef>
        </p:style>
        <p:txBody>
          <a:bodyPr lIns="121899" tIns="60949" rIns="121899" bIns="60949" rtlCol="0" anchor="ctr"/>
          <a:lstStyle/>
          <a:p>
            <a:pPr algn="ctr"/>
            <a:endParaRPr lang="en-US"/>
          </a:p>
        </p:txBody>
      </p:sp>
      <p:sp>
        <p:nvSpPr>
          <p:cNvPr id="234" name="Oval 233"/>
          <p:cNvSpPr/>
          <p:nvPr/>
        </p:nvSpPr>
        <p:spPr>
          <a:xfrm>
            <a:off x="10378857" y="3365897"/>
            <a:ext cx="182832" cy="182880"/>
          </a:xfrm>
          <a:prstGeom prst="ellipse">
            <a:avLst/>
          </a:prstGeom>
        </p:spPr>
        <p:style>
          <a:lnRef idx="0">
            <a:schemeClr val="accent3"/>
          </a:lnRef>
          <a:fillRef idx="3">
            <a:schemeClr val="accent3"/>
          </a:fillRef>
          <a:effectRef idx="3">
            <a:schemeClr val="accent3"/>
          </a:effectRef>
          <a:fontRef idx="minor">
            <a:schemeClr val="lt1"/>
          </a:fontRef>
        </p:style>
        <p:txBody>
          <a:bodyPr lIns="121899" tIns="60949" rIns="121899" bIns="60949" rtlCol="0" anchor="ctr"/>
          <a:lstStyle/>
          <a:p>
            <a:pPr algn="ctr"/>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408098806"/>
              </p:ext>
            </p:extLst>
          </p:nvPr>
        </p:nvGraphicFramePr>
        <p:xfrm>
          <a:off x="3935213" y="2450024"/>
          <a:ext cx="2226533" cy="387350"/>
        </p:xfrm>
        <a:graphic>
          <a:graphicData uri="http://schemas.openxmlformats.org/presentationml/2006/ole">
            <mc:AlternateContent xmlns:mc="http://schemas.openxmlformats.org/markup-compatibility/2006">
              <mc:Choice xmlns:v="urn:schemas-microsoft-com:vml" Requires="v">
                <p:oleObj spid="_x0000_s17503" name="Visio" r:id="rId22" imgW="1675657" imgH="387883" progId="Visio.Drawing.11">
                  <p:embed/>
                </p:oleObj>
              </mc:Choice>
              <mc:Fallback>
                <p:oleObj name="Visio" r:id="rId22" imgW="1675657" imgH="387883" progId="Visio.Drawing.11">
                  <p:embed/>
                  <p:pic>
                    <p:nvPicPr>
                      <p:cNvPr id="0" name=""/>
                      <p:cNvPicPr/>
                      <p:nvPr/>
                    </p:nvPicPr>
                    <p:blipFill>
                      <a:blip r:embed="rId23"/>
                      <a:stretch>
                        <a:fillRect/>
                      </a:stretch>
                    </p:blipFill>
                    <p:spPr>
                      <a:xfrm>
                        <a:off x="3935213" y="2450024"/>
                        <a:ext cx="2226533" cy="38735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478535879"/>
              </p:ext>
            </p:extLst>
          </p:nvPr>
        </p:nvGraphicFramePr>
        <p:xfrm>
          <a:off x="2865942" y="3559653"/>
          <a:ext cx="2225675" cy="387350"/>
        </p:xfrm>
        <a:graphic>
          <a:graphicData uri="http://schemas.openxmlformats.org/presentationml/2006/ole">
            <mc:AlternateContent xmlns:mc="http://schemas.openxmlformats.org/markup-compatibility/2006">
              <mc:Choice xmlns:v="urn:schemas-microsoft-com:vml" Requires="v">
                <p:oleObj spid="_x0000_s17504" name="Visio" r:id="rId24" imgW="1675657" imgH="387883" progId="Visio.Drawing.11">
                  <p:embed/>
                </p:oleObj>
              </mc:Choice>
              <mc:Fallback>
                <p:oleObj name="Visio" r:id="rId24" imgW="1675657" imgH="387883" progId="Visio.Drawing.11">
                  <p:embed/>
                  <p:pic>
                    <p:nvPicPr>
                      <p:cNvPr id="0" name="Object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65942" y="3559653"/>
                        <a:ext cx="22256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619139496"/>
              </p:ext>
            </p:extLst>
          </p:nvPr>
        </p:nvGraphicFramePr>
        <p:xfrm>
          <a:off x="8874778" y="3559653"/>
          <a:ext cx="2225675" cy="387350"/>
        </p:xfrm>
        <a:graphic>
          <a:graphicData uri="http://schemas.openxmlformats.org/presentationml/2006/ole">
            <mc:AlternateContent xmlns:mc="http://schemas.openxmlformats.org/markup-compatibility/2006">
              <mc:Choice xmlns:v="urn:schemas-microsoft-com:vml" Requires="v">
                <p:oleObj spid="_x0000_s17505" name="Visio" r:id="rId25" imgW="1675657" imgH="387883" progId="Visio.Drawing.11">
                  <p:embed/>
                </p:oleObj>
              </mc:Choice>
              <mc:Fallback>
                <p:oleObj name="Visio" r:id="rId25" imgW="1675657" imgH="387883" progId="Visio.Drawing.11">
                  <p:embed/>
                  <p:pic>
                    <p:nvPicPr>
                      <p:cNvPr id="0" name="Object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874778" y="3559653"/>
                        <a:ext cx="22256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679423915"/>
              </p:ext>
            </p:extLst>
          </p:nvPr>
        </p:nvGraphicFramePr>
        <p:xfrm>
          <a:off x="7917783" y="2450024"/>
          <a:ext cx="2225675" cy="387350"/>
        </p:xfrm>
        <a:graphic>
          <a:graphicData uri="http://schemas.openxmlformats.org/presentationml/2006/ole">
            <mc:AlternateContent xmlns:mc="http://schemas.openxmlformats.org/markup-compatibility/2006">
              <mc:Choice xmlns:v="urn:schemas-microsoft-com:vml" Requires="v">
                <p:oleObj spid="_x0000_s17506" name="Visio" r:id="rId26" imgW="1675657" imgH="387883" progId="Visio.Drawing.11">
                  <p:embed/>
                </p:oleObj>
              </mc:Choice>
              <mc:Fallback>
                <p:oleObj name="Visio" r:id="rId26" imgW="1675657" imgH="387883" progId="Visio.Drawing.11">
                  <p:embed/>
                  <p:pic>
                    <p:nvPicPr>
                      <p:cNvPr id="0" name="Object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917783" y="2450024"/>
                        <a:ext cx="22256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65809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500" fill="hold"/>
                                        <p:tgtEl>
                                          <p:spTgt spid="135"/>
                                        </p:tgtEl>
                                        <p:attrNameLst>
                                          <p:attrName>ppt_x</p:attrName>
                                        </p:attrNameLst>
                                      </p:cBhvr>
                                      <p:tavLst>
                                        <p:tav tm="0">
                                          <p:val>
                                            <p:strVal val="#ppt_x"/>
                                          </p:val>
                                        </p:tav>
                                        <p:tav tm="100000">
                                          <p:val>
                                            <p:strVal val="#ppt_x"/>
                                          </p:val>
                                        </p:tav>
                                      </p:tavLst>
                                    </p:anim>
                                    <p:anim calcmode="lin" valueType="num">
                                      <p:cBhvr additive="base">
                                        <p:cTn id="8" dur="500" fill="hold"/>
                                        <p:tgtEl>
                                          <p:spTgt spid="1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0"/>
                                        </p:tgtEl>
                                        <p:attrNameLst>
                                          <p:attrName>style.visibility</p:attrName>
                                        </p:attrNameLst>
                                      </p:cBhvr>
                                      <p:to>
                                        <p:strVal val="visible"/>
                                      </p:to>
                                    </p:set>
                                    <p:anim calcmode="lin" valueType="num">
                                      <p:cBhvr additive="base">
                                        <p:cTn id="11" dur="500" fill="hold"/>
                                        <p:tgtEl>
                                          <p:spTgt spid="140"/>
                                        </p:tgtEl>
                                        <p:attrNameLst>
                                          <p:attrName>ppt_x</p:attrName>
                                        </p:attrNameLst>
                                      </p:cBhvr>
                                      <p:tavLst>
                                        <p:tav tm="0">
                                          <p:val>
                                            <p:strVal val="#ppt_x"/>
                                          </p:val>
                                        </p:tav>
                                        <p:tav tm="100000">
                                          <p:val>
                                            <p:strVal val="#ppt_x"/>
                                          </p:val>
                                        </p:tav>
                                      </p:tavLst>
                                    </p:anim>
                                    <p:anim calcmode="lin" valueType="num">
                                      <p:cBhvr additive="base">
                                        <p:cTn id="12" dur="500" fill="hold"/>
                                        <p:tgtEl>
                                          <p:spTgt spid="1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7"/>
                                        </p:tgtEl>
                                        <p:attrNameLst>
                                          <p:attrName>style.visibility</p:attrName>
                                        </p:attrNameLst>
                                      </p:cBhvr>
                                      <p:to>
                                        <p:strVal val="visible"/>
                                      </p:to>
                                    </p:set>
                                    <p:anim calcmode="lin" valueType="num">
                                      <p:cBhvr additive="base">
                                        <p:cTn id="15" dur="500" fill="hold"/>
                                        <p:tgtEl>
                                          <p:spTgt spid="147"/>
                                        </p:tgtEl>
                                        <p:attrNameLst>
                                          <p:attrName>ppt_x</p:attrName>
                                        </p:attrNameLst>
                                      </p:cBhvr>
                                      <p:tavLst>
                                        <p:tav tm="0">
                                          <p:val>
                                            <p:strVal val="#ppt_x"/>
                                          </p:val>
                                        </p:tav>
                                        <p:tav tm="100000">
                                          <p:val>
                                            <p:strVal val="#ppt_x"/>
                                          </p:val>
                                        </p:tav>
                                      </p:tavLst>
                                    </p:anim>
                                    <p:anim calcmode="lin" valueType="num">
                                      <p:cBhvr additive="base">
                                        <p:cTn id="16"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4"/>
                                        </p:tgtEl>
                                        <p:attrNameLst>
                                          <p:attrName>style.visibility</p:attrName>
                                        </p:attrNameLst>
                                      </p:cBhvr>
                                      <p:to>
                                        <p:strVal val="visible"/>
                                      </p:to>
                                    </p:set>
                                    <p:anim calcmode="lin" valueType="num">
                                      <p:cBhvr additive="base">
                                        <p:cTn id="21" dur="500" fill="hold"/>
                                        <p:tgtEl>
                                          <p:spTgt spid="204"/>
                                        </p:tgtEl>
                                        <p:attrNameLst>
                                          <p:attrName>ppt_x</p:attrName>
                                        </p:attrNameLst>
                                      </p:cBhvr>
                                      <p:tavLst>
                                        <p:tav tm="0">
                                          <p:val>
                                            <p:strVal val="#ppt_x"/>
                                          </p:val>
                                        </p:tav>
                                        <p:tav tm="100000">
                                          <p:val>
                                            <p:strVal val="#ppt_x"/>
                                          </p:val>
                                        </p:tav>
                                      </p:tavLst>
                                    </p:anim>
                                    <p:anim calcmode="lin" valueType="num">
                                      <p:cBhvr additive="base">
                                        <p:cTn id="22" dur="500" fill="hold"/>
                                        <p:tgtEl>
                                          <p:spTgt spid="20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207"/>
                                        </p:tgtEl>
                                        <p:attrNameLst>
                                          <p:attrName>style.visibility</p:attrName>
                                        </p:attrNameLst>
                                      </p:cBhvr>
                                      <p:to>
                                        <p:strVal val="visible"/>
                                      </p:to>
                                    </p:set>
                                    <p:anim calcmode="lin" valueType="num">
                                      <p:cBhvr additive="base">
                                        <p:cTn id="26" dur="500" fill="hold"/>
                                        <p:tgtEl>
                                          <p:spTgt spid="207"/>
                                        </p:tgtEl>
                                        <p:attrNameLst>
                                          <p:attrName>ppt_x</p:attrName>
                                        </p:attrNameLst>
                                      </p:cBhvr>
                                      <p:tavLst>
                                        <p:tav tm="0">
                                          <p:val>
                                            <p:strVal val="#ppt_x"/>
                                          </p:val>
                                        </p:tav>
                                        <p:tav tm="100000">
                                          <p:val>
                                            <p:strVal val="#ppt_x"/>
                                          </p:val>
                                        </p:tav>
                                      </p:tavLst>
                                    </p:anim>
                                    <p:anim calcmode="lin" valueType="num">
                                      <p:cBhvr additive="base">
                                        <p:cTn id="27" dur="500" fill="hold"/>
                                        <p:tgtEl>
                                          <p:spTgt spid="207"/>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fill="hold" grpId="0" nodeType="afterEffect">
                                  <p:stCondLst>
                                    <p:cond delay="0"/>
                                  </p:stCondLst>
                                  <p:childTnLst>
                                    <p:set>
                                      <p:cBhvr>
                                        <p:cTn id="30" dur="1" fill="hold">
                                          <p:stCondLst>
                                            <p:cond delay="0"/>
                                          </p:stCondLst>
                                        </p:cTn>
                                        <p:tgtEl>
                                          <p:spTgt spid="210"/>
                                        </p:tgtEl>
                                        <p:attrNameLst>
                                          <p:attrName>style.visibility</p:attrName>
                                        </p:attrNameLst>
                                      </p:cBhvr>
                                      <p:to>
                                        <p:strVal val="visible"/>
                                      </p:to>
                                    </p:set>
                                    <p:anim calcmode="lin" valueType="num">
                                      <p:cBhvr additive="base">
                                        <p:cTn id="31" dur="500" fill="hold"/>
                                        <p:tgtEl>
                                          <p:spTgt spid="210"/>
                                        </p:tgtEl>
                                        <p:attrNameLst>
                                          <p:attrName>ppt_x</p:attrName>
                                        </p:attrNameLst>
                                      </p:cBhvr>
                                      <p:tavLst>
                                        <p:tav tm="0">
                                          <p:val>
                                            <p:strVal val="#ppt_x"/>
                                          </p:val>
                                        </p:tav>
                                        <p:tav tm="100000">
                                          <p:val>
                                            <p:strVal val="#ppt_x"/>
                                          </p:val>
                                        </p:tav>
                                      </p:tavLst>
                                    </p:anim>
                                    <p:anim calcmode="lin" valueType="num">
                                      <p:cBhvr additive="base">
                                        <p:cTn id="32" dur="500" fill="hold"/>
                                        <p:tgtEl>
                                          <p:spTgt spid="2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9"/>
                                        </p:tgtEl>
                                        <p:attrNameLst>
                                          <p:attrName>style.visibility</p:attrName>
                                        </p:attrNameLst>
                                      </p:cBhvr>
                                      <p:to>
                                        <p:strVal val="visible"/>
                                      </p:to>
                                    </p:set>
                                    <p:anim calcmode="lin" valueType="num">
                                      <p:cBhvr additive="base">
                                        <p:cTn id="37" dur="500" fill="hold"/>
                                        <p:tgtEl>
                                          <p:spTgt spid="169"/>
                                        </p:tgtEl>
                                        <p:attrNameLst>
                                          <p:attrName>ppt_x</p:attrName>
                                        </p:attrNameLst>
                                      </p:cBhvr>
                                      <p:tavLst>
                                        <p:tav tm="0">
                                          <p:val>
                                            <p:strVal val="#ppt_x"/>
                                          </p:val>
                                        </p:tav>
                                        <p:tav tm="100000">
                                          <p:val>
                                            <p:strVal val="#ppt_x"/>
                                          </p:val>
                                        </p:tav>
                                      </p:tavLst>
                                    </p:anim>
                                    <p:anim calcmode="lin" valueType="num">
                                      <p:cBhvr additive="base">
                                        <p:cTn id="38" dur="500" fill="hold"/>
                                        <p:tgtEl>
                                          <p:spTgt spid="16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4"/>
                                        </p:tgtEl>
                                        <p:attrNameLst>
                                          <p:attrName>style.visibility</p:attrName>
                                        </p:attrNameLst>
                                      </p:cBhvr>
                                      <p:to>
                                        <p:strVal val="visible"/>
                                      </p:to>
                                    </p:set>
                                    <p:anim calcmode="lin" valueType="num">
                                      <p:cBhvr additive="base">
                                        <p:cTn id="41" dur="500" fill="hold"/>
                                        <p:tgtEl>
                                          <p:spTgt spid="174"/>
                                        </p:tgtEl>
                                        <p:attrNameLst>
                                          <p:attrName>ppt_x</p:attrName>
                                        </p:attrNameLst>
                                      </p:cBhvr>
                                      <p:tavLst>
                                        <p:tav tm="0">
                                          <p:val>
                                            <p:strVal val="#ppt_x"/>
                                          </p:val>
                                        </p:tav>
                                        <p:tav tm="100000">
                                          <p:val>
                                            <p:strVal val="#ppt_x"/>
                                          </p:val>
                                        </p:tav>
                                      </p:tavLst>
                                    </p:anim>
                                    <p:anim calcmode="lin" valueType="num">
                                      <p:cBhvr additive="base">
                                        <p:cTn id="42" dur="500" fill="hold"/>
                                        <p:tgtEl>
                                          <p:spTgt spid="17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1"/>
                                        </p:tgtEl>
                                        <p:attrNameLst>
                                          <p:attrName>style.visibility</p:attrName>
                                        </p:attrNameLst>
                                      </p:cBhvr>
                                      <p:to>
                                        <p:strVal val="visible"/>
                                      </p:to>
                                    </p:set>
                                    <p:anim calcmode="lin" valueType="num">
                                      <p:cBhvr additive="base">
                                        <p:cTn id="45" dur="500" fill="hold"/>
                                        <p:tgtEl>
                                          <p:spTgt spid="181"/>
                                        </p:tgtEl>
                                        <p:attrNameLst>
                                          <p:attrName>ppt_x</p:attrName>
                                        </p:attrNameLst>
                                      </p:cBhvr>
                                      <p:tavLst>
                                        <p:tav tm="0">
                                          <p:val>
                                            <p:strVal val="#ppt_x"/>
                                          </p:val>
                                        </p:tav>
                                        <p:tav tm="100000">
                                          <p:val>
                                            <p:strVal val="#ppt_x"/>
                                          </p:val>
                                        </p:tav>
                                      </p:tavLst>
                                    </p:anim>
                                    <p:anim calcmode="lin" valueType="num">
                                      <p:cBhvr additive="base">
                                        <p:cTn id="46" dur="500" fill="hold"/>
                                        <p:tgtEl>
                                          <p:spTgt spid="18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cBhvr additive="base">
                                        <p:cTn id="51" dur="500" fill="hold"/>
                                        <p:tgtEl>
                                          <p:spTgt spid="63"/>
                                        </p:tgtEl>
                                        <p:attrNameLst>
                                          <p:attrName>ppt_x</p:attrName>
                                        </p:attrNameLst>
                                      </p:cBhvr>
                                      <p:tavLst>
                                        <p:tav tm="0">
                                          <p:val>
                                            <p:strVal val="#ppt_x"/>
                                          </p:val>
                                        </p:tav>
                                        <p:tav tm="100000">
                                          <p:val>
                                            <p:strVal val="#ppt_x"/>
                                          </p:val>
                                        </p:tav>
                                      </p:tavLst>
                                    </p:anim>
                                    <p:anim calcmode="lin" valueType="num">
                                      <p:cBhvr additive="base">
                                        <p:cTn id="52" dur="500" fill="hold"/>
                                        <p:tgtEl>
                                          <p:spTgt spid="63"/>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51"/>
                                        </p:tgtEl>
                                        <p:attrNameLst>
                                          <p:attrName>style.visibility</p:attrName>
                                        </p:attrNameLst>
                                      </p:cBhvr>
                                      <p:to>
                                        <p:strVal val="visible"/>
                                      </p:to>
                                    </p:set>
                                    <p:anim calcmode="lin" valueType="num">
                                      <p:cBhvr additive="base">
                                        <p:cTn id="56" dur="500" fill="hold"/>
                                        <p:tgtEl>
                                          <p:spTgt spid="51"/>
                                        </p:tgtEl>
                                        <p:attrNameLst>
                                          <p:attrName>ppt_x</p:attrName>
                                        </p:attrNameLst>
                                      </p:cBhvr>
                                      <p:tavLst>
                                        <p:tav tm="0">
                                          <p:val>
                                            <p:strVal val="#ppt_x"/>
                                          </p:val>
                                        </p:tav>
                                        <p:tav tm="100000">
                                          <p:val>
                                            <p:strVal val="#ppt_x"/>
                                          </p:val>
                                        </p:tav>
                                      </p:tavLst>
                                    </p:anim>
                                    <p:anim calcmode="lin" valueType="num">
                                      <p:cBhvr additive="base">
                                        <p:cTn id="57" dur="500" fill="hold"/>
                                        <p:tgtEl>
                                          <p:spTgt spid="51"/>
                                        </p:tgtEl>
                                        <p:attrNameLst>
                                          <p:attrName>ppt_y</p:attrName>
                                        </p:attrNameLst>
                                      </p:cBhvr>
                                      <p:tavLst>
                                        <p:tav tm="0">
                                          <p:val>
                                            <p:strVal val="1+#ppt_h/2"/>
                                          </p:val>
                                        </p:tav>
                                        <p:tav tm="100000">
                                          <p:val>
                                            <p:strVal val="#ppt_y"/>
                                          </p:val>
                                        </p:tav>
                                      </p:tavLst>
                                    </p:anim>
                                  </p:childTnLst>
                                </p:cTn>
                              </p:par>
                            </p:childTnLst>
                          </p:cTn>
                        </p:par>
                        <p:par>
                          <p:cTn id="58" fill="hold">
                            <p:stCondLst>
                              <p:cond delay="1000"/>
                            </p:stCondLst>
                            <p:childTnLst>
                              <p:par>
                                <p:cTn id="59" presetID="2" presetClass="entr" presetSubtype="4" fill="hold" grpId="0" nodeType="afterEffect">
                                  <p:stCondLst>
                                    <p:cond delay="0"/>
                                  </p:stCondLst>
                                  <p:childTnLst>
                                    <p:set>
                                      <p:cBhvr>
                                        <p:cTn id="60" dur="1" fill="hold">
                                          <p:stCondLst>
                                            <p:cond delay="0"/>
                                          </p:stCondLst>
                                        </p:cTn>
                                        <p:tgtEl>
                                          <p:spTgt spid="230"/>
                                        </p:tgtEl>
                                        <p:attrNameLst>
                                          <p:attrName>style.visibility</p:attrName>
                                        </p:attrNameLst>
                                      </p:cBhvr>
                                      <p:to>
                                        <p:strVal val="visible"/>
                                      </p:to>
                                    </p:set>
                                    <p:anim calcmode="lin" valueType="num">
                                      <p:cBhvr additive="base">
                                        <p:cTn id="61" dur="500" fill="hold"/>
                                        <p:tgtEl>
                                          <p:spTgt spid="230"/>
                                        </p:tgtEl>
                                        <p:attrNameLst>
                                          <p:attrName>ppt_x</p:attrName>
                                        </p:attrNameLst>
                                      </p:cBhvr>
                                      <p:tavLst>
                                        <p:tav tm="0">
                                          <p:val>
                                            <p:strVal val="#ppt_x"/>
                                          </p:val>
                                        </p:tav>
                                        <p:tav tm="100000">
                                          <p:val>
                                            <p:strVal val="#ppt_x"/>
                                          </p:val>
                                        </p:tav>
                                      </p:tavLst>
                                    </p:anim>
                                    <p:anim calcmode="lin" valueType="num">
                                      <p:cBhvr additive="base">
                                        <p:cTn id="62" dur="500" fill="hold"/>
                                        <p:tgtEl>
                                          <p:spTgt spid="230"/>
                                        </p:tgtEl>
                                        <p:attrNameLst>
                                          <p:attrName>ppt_y</p:attrName>
                                        </p:attrNameLst>
                                      </p:cBhvr>
                                      <p:tavLst>
                                        <p:tav tm="0">
                                          <p:val>
                                            <p:strVal val="1+#ppt_h/2"/>
                                          </p:val>
                                        </p:tav>
                                        <p:tav tm="100000">
                                          <p:val>
                                            <p:strVal val="#ppt_y"/>
                                          </p:val>
                                        </p:tav>
                                      </p:tavLst>
                                    </p:anim>
                                  </p:childTnLst>
                                </p:cTn>
                              </p:par>
                            </p:childTnLst>
                          </p:cTn>
                        </p:par>
                        <p:par>
                          <p:cTn id="63" fill="hold">
                            <p:stCondLst>
                              <p:cond delay="1500"/>
                            </p:stCondLst>
                            <p:childTnLst>
                              <p:par>
                                <p:cTn id="64" presetID="2" presetClass="entr" presetSubtype="4" fill="hold" grpId="0" nodeType="afterEffect">
                                  <p:stCondLst>
                                    <p:cond delay="0"/>
                                  </p:stCondLst>
                                  <p:childTnLst>
                                    <p:set>
                                      <p:cBhvr>
                                        <p:cTn id="65" dur="1" fill="hold">
                                          <p:stCondLst>
                                            <p:cond delay="0"/>
                                          </p:stCondLst>
                                        </p:cTn>
                                        <p:tgtEl>
                                          <p:spTgt spid="228"/>
                                        </p:tgtEl>
                                        <p:attrNameLst>
                                          <p:attrName>style.visibility</p:attrName>
                                        </p:attrNameLst>
                                      </p:cBhvr>
                                      <p:to>
                                        <p:strVal val="visible"/>
                                      </p:to>
                                    </p:set>
                                    <p:anim calcmode="lin" valueType="num">
                                      <p:cBhvr additive="base">
                                        <p:cTn id="66" dur="500" fill="hold"/>
                                        <p:tgtEl>
                                          <p:spTgt spid="228"/>
                                        </p:tgtEl>
                                        <p:attrNameLst>
                                          <p:attrName>ppt_x</p:attrName>
                                        </p:attrNameLst>
                                      </p:cBhvr>
                                      <p:tavLst>
                                        <p:tav tm="0">
                                          <p:val>
                                            <p:strVal val="#ppt_x"/>
                                          </p:val>
                                        </p:tav>
                                        <p:tav tm="100000">
                                          <p:val>
                                            <p:strVal val="#ppt_x"/>
                                          </p:val>
                                        </p:tav>
                                      </p:tavLst>
                                    </p:anim>
                                    <p:anim calcmode="lin" valueType="num">
                                      <p:cBhvr additive="base">
                                        <p:cTn id="67" dur="500" fill="hold"/>
                                        <p:tgtEl>
                                          <p:spTgt spid="228"/>
                                        </p:tgtEl>
                                        <p:attrNameLst>
                                          <p:attrName>ppt_y</p:attrName>
                                        </p:attrNameLst>
                                      </p:cBhvr>
                                      <p:tavLst>
                                        <p:tav tm="0">
                                          <p:val>
                                            <p:strVal val="1+#ppt_h/2"/>
                                          </p:val>
                                        </p:tav>
                                        <p:tav tm="100000">
                                          <p:val>
                                            <p:strVal val="#ppt_y"/>
                                          </p:val>
                                        </p:tav>
                                      </p:tavLst>
                                    </p:anim>
                                  </p:childTnLst>
                                </p:cTn>
                              </p:par>
                            </p:childTnLst>
                          </p:cTn>
                        </p:par>
                        <p:par>
                          <p:cTn id="68" fill="hold">
                            <p:stCondLst>
                              <p:cond delay="2000"/>
                            </p:stCondLst>
                            <p:childTnLst>
                              <p:par>
                                <p:cTn id="69" presetID="2" presetClass="entr" presetSubtype="4" fill="hold" grpId="0" nodeType="afterEffect">
                                  <p:stCondLst>
                                    <p:cond delay="0"/>
                                  </p:stCondLst>
                                  <p:childTnLst>
                                    <p:set>
                                      <p:cBhvr>
                                        <p:cTn id="70" dur="1" fill="hold">
                                          <p:stCondLst>
                                            <p:cond delay="0"/>
                                          </p:stCondLst>
                                        </p:cTn>
                                        <p:tgtEl>
                                          <p:spTgt spid="234"/>
                                        </p:tgtEl>
                                        <p:attrNameLst>
                                          <p:attrName>style.visibility</p:attrName>
                                        </p:attrNameLst>
                                      </p:cBhvr>
                                      <p:to>
                                        <p:strVal val="visible"/>
                                      </p:to>
                                    </p:set>
                                    <p:anim calcmode="lin" valueType="num">
                                      <p:cBhvr additive="base">
                                        <p:cTn id="71" dur="500" fill="hold"/>
                                        <p:tgtEl>
                                          <p:spTgt spid="234"/>
                                        </p:tgtEl>
                                        <p:attrNameLst>
                                          <p:attrName>ppt_x</p:attrName>
                                        </p:attrNameLst>
                                      </p:cBhvr>
                                      <p:tavLst>
                                        <p:tav tm="0">
                                          <p:val>
                                            <p:strVal val="#ppt_x"/>
                                          </p:val>
                                        </p:tav>
                                        <p:tav tm="100000">
                                          <p:val>
                                            <p:strVal val="#ppt_x"/>
                                          </p:val>
                                        </p:tav>
                                      </p:tavLst>
                                    </p:anim>
                                    <p:anim calcmode="lin" valueType="num">
                                      <p:cBhvr additive="base">
                                        <p:cTn id="72" dur="500" fill="hold"/>
                                        <p:tgtEl>
                                          <p:spTgt spid="234"/>
                                        </p:tgtEl>
                                        <p:attrNameLst>
                                          <p:attrName>ppt_y</p:attrName>
                                        </p:attrNameLst>
                                      </p:cBhvr>
                                      <p:tavLst>
                                        <p:tav tm="0">
                                          <p:val>
                                            <p:strVal val="1+#ppt_h/2"/>
                                          </p:val>
                                        </p:tav>
                                        <p:tav tm="100000">
                                          <p:val>
                                            <p:strVal val="#ppt_y"/>
                                          </p:val>
                                        </p:tav>
                                      </p:tavLst>
                                    </p:anim>
                                  </p:childTnLst>
                                </p:cTn>
                              </p:par>
                            </p:childTnLst>
                          </p:cTn>
                        </p:par>
                        <p:par>
                          <p:cTn id="73" fill="hold">
                            <p:stCondLst>
                              <p:cond delay="2500"/>
                            </p:stCondLst>
                            <p:childTnLst>
                              <p:par>
                                <p:cTn id="74" presetID="2" presetClass="entr" presetSubtype="4" fill="hold" grpId="0" nodeType="afterEffect">
                                  <p:stCondLst>
                                    <p:cond delay="0"/>
                                  </p:stCondLst>
                                  <p:childTnLst>
                                    <p:set>
                                      <p:cBhvr>
                                        <p:cTn id="75" dur="1" fill="hold">
                                          <p:stCondLst>
                                            <p:cond delay="0"/>
                                          </p:stCondLst>
                                        </p:cTn>
                                        <p:tgtEl>
                                          <p:spTgt spid="232"/>
                                        </p:tgtEl>
                                        <p:attrNameLst>
                                          <p:attrName>style.visibility</p:attrName>
                                        </p:attrNameLst>
                                      </p:cBhvr>
                                      <p:to>
                                        <p:strVal val="visible"/>
                                      </p:to>
                                    </p:set>
                                    <p:anim calcmode="lin" valueType="num">
                                      <p:cBhvr additive="base">
                                        <p:cTn id="76" dur="500" fill="hold"/>
                                        <p:tgtEl>
                                          <p:spTgt spid="232"/>
                                        </p:tgtEl>
                                        <p:attrNameLst>
                                          <p:attrName>ppt_x</p:attrName>
                                        </p:attrNameLst>
                                      </p:cBhvr>
                                      <p:tavLst>
                                        <p:tav tm="0">
                                          <p:val>
                                            <p:strVal val="#ppt_x"/>
                                          </p:val>
                                        </p:tav>
                                        <p:tav tm="100000">
                                          <p:val>
                                            <p:strVal val="#ppt_x"/>
                                          </p:val>
                                        </p:tav>
                                      </p:tavLst>
                                    </p:anim>
                                    <p:anim calcmode="lin" valueType="num">
                                      <p:cBhvr additive="base">
                                        <p:cTn id="77" dur="500" fill="hold"/>
                                        <p:tgtEl>
                                          <p:spTgt spid="232"/>
                                        </p:tgtEl>
                                        <p:attrNameLst>
                                          <p:attrName>ppt_y</p:attrName>
                                        </p:attrNameLst>
                                      </p:cBhvr>
                                      <p:tavLst>
                                        <p:tav tm="0">
                                          <p:val>
                                            <p:strVal val="1+#ppt_h/2"/>
                                          </p:val>
                                        </p:tav>
                                        <p:tav tm="100000">
                                          <p:val>
                                            <p:strVal val="#ppt_y"/>
                                          </p:val>
                                        </p:tav>
                                      </p:tavLst>
                                    </p:anim>
                                  </p:childTnLst>
                                </p:cTn>
                              </p:par>
                            </p:childTnLst>
                          </p:cTn>
                        </p:par>
                        <p:par>
                          <p:cTn id="78" fill="hold">
                            <p:stCondLst>
                              <p:cond delay="3000"/>
                            </p:stCondLst>
                            <p:childTnLst>
                              <p:par>
                                <p:cTn id="79" presetID="2" presetClass="entr" presetSubtype="4" fill="hold" grpId="0" nodeType="afterEffect">
                                  <p:stCondLst>
                                    <p:cond delay="0"/>
                                  </p:stCondLst>
                                  <p:childTnLst>
                                    <p:set>
                                      <p:cBhvr>
                                        <p:cTn id="80" dur="1" fill="hold">
                                          <p:stCondLst>
                                            <p:cond delay="0"/>
                                          </p:stCondLst>
                                        </p:cTn>
                                        <p:tgtEl>
                                          <p:spTgt spid="216"/>
                                        </p:tgtEl>
                                        <p:attrNameLst>
                                          <p:attrName>style.visibility</p:attrName>
                                        </p:attrNameLst>
                                      </p:cBhvr>
                                      <p:to>
                                        <p:strVal val="visible"/>
                                      </p:to>
                                    </p:set>
                                    <p:anim calcmode="lin" valueType="num">
                                      <p:cBhvr additive="base">
                                        <p:cTn id="81" dur="500" fill="hold"/>
                                        <p:tgtEl>
                                          <p:spTgt spid="216"/>
                                        </p:tgtEl>
                                        <p:attrNameLst>
                                          <p:attrName>ppt_x</p:attrName>
                                        </p:attrNameLst>
                                      </p:cBhvr>
                                      <p:tavLst>
                                        <p:tav tm="0">
                                          <p:val>
                                            <p:strVal val="#ppt_x"/>
                                          </p:val>
                                        </p:tav>
                                        <p:tav tm="100000">
                                          <p:val>
                                            <p:strVal val="#ppt_x"/>
                                          </p:val>
                                        </p:tav>
                                      </p:tavLst>
                                    </p:anim>
                                    <p:anim calcmode="lin" valueType="num">
                                      <p:cBhvr additive="base">
                                        <p:cTn id="82" dur="500" fill="hold"/>
                                        <p:tgtEl>
                                          <p:spTgt spid="216"/>
                                        </p:tgtEl>
                                        <p:attrNameLst>
                                          <p:attrName>ppt_y</p:attrName>
                                        </p:attrNameLst>
                                      </p:cBhvr>
                                      <p:tavLst>
                                        <p:tav tm="0">
                                          <p:val>
                                            <p:strVal val="1+#ppt_h/2"/>
                                          </p:val>
                                        </p:tav>
                                        <p:tav tm="100000">
                                          <p:val>
                                            <p:strVal val="#ppt_y"/>
                                          </p:val>
                                        </p:tav>
                                      </p:tavLst>
                                    </p:anim>
                                  </p:childTnLst>
                                </p:cTn>
                              </p:par>
                            </p:childTnLst>
                          </p:cTn>
                        </p:par>
                        <p:par>
                          <p:cTn id="83" fill="hold">
                            <p:stCondLst>
                              <p:cond delay="3500"/>
                            </p:stCondLst>
                            <p:childTnLst>
                              <p:par>
                                <p:cTn id="84" presetID="2" presetClass="entr" presetSubtype="4" fill="hold" grpId="0" nodeType="afterEffect">
                                  <p:stCondLst>
                                    <p:cond delay="0"/>
                                  </p:stCondLst>
                                  <p:childTnLst>
                                    <p:set>
                                      <p:cBhvr>
                                        <p:cTn id="85" dur="1" fill="hold">
                                          <p:stCondLst>
                                            <p:cond delay="0"/>
                                          </p:stCondLst>
                                        </p:cTn>
                                        <p:tgtEl>
                                          <p:spTgt spid="226"/>
                                        </p:tgtEl>
                                        <p:attrNameLst>
                                          <p:attrName>style.visibility</p:attrName>
                                        </p:attrNameLst>
                                      </p:cBhvr>
                                      <p:to>
                                        <p:strVal val="visible"/>
                                      </p:to>
                                    </p:set>
                                    <p:anim calcmode="lin" valueType="num">
                                      <p:cBhvr additive="base">
                                        <p:cTn id="86" dur="500" fill="hold"/>
                                        <p:tgtEl>
                                          <p:spTgt spid="226"/>
                                        </p:tgtEl>
                                        <p:attrNameLst>
                                          <p:attrName>ppt_x</p:attrName>
                                        </p:attrNameLst>
                                      </p:cBhvr>
                                      <p:tavLst>
                                        <p:tav tm="0">
                                          <p:val>
                                            <p:strVal val="#ppt_x"/>
                                          </p:val>
                                        </p:tav>
                                        <p:tav tm="100000">
                                          <p:val>
                                            <p:strVal val="#ppt_x"/>
                                          </p:val>
                                        </p:tav>
                                      </p:tavLst>
                                    </p:anim>
                                    <p:anim calcmode="lin" valueType="num">
                                      <p:cBhvr additive="base">
                                        <p:cTn id="87" dur="500" fill="hold"/>
                                        <p:tgtEl>
                                          <p:spTgt spid="226"/>
                                        </p:tgtEl>
                                        <p:attrNameLst>
                                          <p:attrName>ppt_y</p:attrName>
                                        </p:attrNameLst>
                                      </p:cBhvr>
                                      <p:tavLst>
                                        <p:tav tm="0">
                                          <p:val>
                                            <p:strVal val="1+#ppt_h/2"/>
                                          </p:val>
                                        </p:tav>
                                        <p:tav tm="100000">
                                          <p:val>
                                            <p:strVal val="#ppt_y"/>
                                          </p:val>
                                        </p:tav>
                                      </p:tavLst>
                                    </p:anim>
                                  </p:childTnLst>
                                </p:cTn>
                              </p:par>
                            </p:childTnLst>
                          </p:cTn>
                        </p:par>
                        <p:par>
                          <p:cTn id="88" fill="hold">
                            <p:stCondLst>
                              <p:cond delay="4000"/>
                            </p:stCondLst>
                            <p:childTnLst>
                              <p:par>
                                <p:cTn id="89" presetID="2" presetClass="entr" presetSubtype="4" fill="hold" grpId="0" nodeType="afterEffect">
                                  <p:stCondLst>
                                    <p:cond delay="0"/>
                                  </p:stCondLst>
                                  <p:childTnLst>
                                    <p:set>
                                      <p:cBhvr>
                                        <p:cTn id="90" dur="1" fill="hold">
                                          <p:stCondLst>
                                            <p:cond delay="0"/>
                                          </p:stCondLst>
                                        </p:cTn>
                                        <p:tgtEl>
                                          <p:spTgt spid="213"/>
                                        </p:tgtEl>
                                        <p:attrNameLst>
                                          <p:attrName>style.visibility</p:attrName>
                                        </p:attrNameLst>
                                      </p:cBhvr>
                                      <p:to>
                                        <p:strVal val="visible"/>
                                      </p:to>
                                    </p:set>
                                    <p:anim calcmode="lin" valueType="num">
                                      <p:cBhvr additive="base">
                                        <p:cTn id="91" dur="500" fill="hold"/>
                                        <p:tgtEl>
                                          <p:spTgt spid="213"/>
                                        </p:tgtEl>
                                        <p:attrNameLst>
                                          <p:attrName>ppt_x</p:attrName>
                                        </p:attrNameLst>
                                      </p:cBhvr>
                                      <p:tavLst>
                                        <p:tav tm="0">
                                          <p:val>
                                            <p:strVal val="#ppt_x"/>
                                          </p:val>
                                        </p:tav>
                                        <p:tav tm="100000">
                                          <p:val>
                                            <p:strVal val="#ppt_x"/>
                                          </p:val>
                                        </p:tav>
                                      </p:tavLst>
                                    </p:anim>
                                    <p:anim calcmode="lin" valueType="num">
                                      <p:cBhvr additive="base">
                                        <p:cTn id="92" dur="500" fill="hold"/>
                                        <p:tgtEl>
                                          <p:spTgt spid="213"/>
                                        </p:tgtEl>
                                        <p:attrNameLst>
                                          <p:attrName>ppt_y</p:attrName>
                                        </p:attrNameLst>
                                      </p:cBhvr>
                                      <p:tavLst>
                                        <p:tav tm="0">
                                          <p:val>
                                            <p:strVal val="1+#ppt_h/2"/>
                                          </p:val>
                                        </p:tav>
                                        <p:tav tm="100000">
                                          <p:val>
                                            <p:strVal val="#ppt_y"/>
                                          </p:val>
                                        </p:tav>
                                      </p:tavLst>
                                    </p:anim>
                                  </p:childTnLst>
                                </p:cTn>
                              </p:par>
                            </p:childTnLst>
                          </p:cTn>
                        </p:par>
                        <p:par>
                          <p:cTn id="93" fill="hold">
                            <p:stCondLst>
                              <p:cond delay="4500"/>
                            </p:stCondLst>
                            <p:childTnLst>
                              <p:par>
                                <p:cTn id="94" presetID="2" presetClass="entr" presetSubtype="4" fill="hold" grpId="0" nodeType="afterEffect">
                                  <p:stCondLst>
                                    <p:cond delay="0"/>
                                  </p:stCondLst>
                                  <p:childTnLst>
                                    <p:set>
                                      <p:cBhvr>
                                        <p:cTn id="95" dur="1" fill="hold">
                                          <p:stCondLst>
                                            <p:cond delay="0"/>
                                          </p:stCondLst>
                                        </p:cTn>
                                        <p:tgtEl>
                                          <p:spTgt spid="37"/>
                                        </p:tgtEl>
                                        <p:attrNameLst>
                                          <p:attrName>style.visibility</p:attrName>
                                        </p:attrNameLst>
                                      </p:cBhvr>
                                      <p:to>
                                        <p:strVal val="visible"/>
                                      </p:to>
                                    </p:set>
                                    <p:anim calcmode="lin" valueType="num">
                                      <p:cBhvr additive="base">
                                        <p:cTn id="96" dur="500" fill="hold"/>
                                        <p:tgtEl>
                                          <p:spTgt spid="37"/>
                                        </p:tgtEl>
                                        <p:attrNameLst>
                                          <p:attrName>ppt_x</p:attrName>
                                        </p:attrNameLst>
                                      </p:cBhvr>
                                      <p:tavLst>
                                        <p:tav tm="0">
                                          <p:val>
                                            <p:strVal val="#ppt_x"/>
                                          </p:val>
                                        </p:tav>
                                        <p:tav tm="100000">
                                          <p:val>
                                            <p:strVal val="#ppt_x"/>
                                          </p:val>
                                        </p:tav>
                                      </p:tavLst>
                                    </p:anim>
                                    <p:anim calcmode="lin" valueType="num">
                                      <p:cBhvr additive="base">
                                        <p:cTn id="9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1" grpId="0" animBg="1"/>
      <p:bldP spid="63" grpId="0" animBg="1"/>
      <p:bldP spid="147" grpId="0" animBg="1"/>
      <p:bldP spid="181" grpId="0" animBg="1"/>
      <p:bldP spid="204" grpId="0" animBg="1"/>
      <p:bldP spid="207" grpId="0" animBg="1"/>
      <p:bldP spid="210" grpId="0" animBg="1"/>
      <p:bldP spid="213" grpId="0" animBg="1"/>
      <p:bldP spid="216" grpId="0" animBg="1"/>
      <p:bldP spid="226" grpId="0" animBg="1"/>
      <p:bldP spid="228" grpId="0" animBg="1"/>
      <p:bldP spid="230" grpId="0" animBg="1"/>
      <p:bldP spid="232" grpId="0" animBg="1"/>
      <p:bldP spid="2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441" y="2571749"/>
            <a:ext cx="10969943" cy="1990726"/>
          </a:xfrm>
        </p:spPr>
        <p:txBody>
          <a:bodyPr>
            <a:noAutofit/>
          </a:bodyPr>
          <a:lstStyle/>
          <a:p>
            <a:pPr algn="ctr"/>
            <a:r>
              <a:rPr lang="en-US" b="1" dirty="0">
                <a:latin typeface="+mn-lt"/>
              </a:rPr>
              <a:t>Conventional </a:t>
            </a:r>
            <a:r>
              <a:rPr lang="en-US" b="1" dirty="0" smtClean="0">
                <a:latin typeface="+mn-lt"/>
              </a:rPr>
              <a:t>datacenter is </a:t>
            </a:r>
            <a:r>
              <a:rPr lang="en-US" b="1" dirty="0">
                <a:latin typeface="+mn-lt"/>
              </a:rPr>
              <a:t>overprovisioned</a:t>
            </a:r>
          </a:p>
        </p:txBody>
      </p:sp>
      <p:sp>
        <p:nvSpPr>
          <p:cNvPr id="3" name="Title 1"/>
          <p:cNvSpPr txBox="1">
            <a:spLocks/>
          </p:cNvSpPr>
          <p:nvPr/>
        </p:nvSpPr>
        <p:spPr>
          <a:xfrm>
            <a:off x="609441" y="3466513"/>
            <a:ext cx="10969943" cy="1990726"/>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a:r>
              <a:rPr lang="en-US" b="1" dirty="0" smtClean="0"/>
              <a:t>Multi-tenancy makes it worse</a:t>
            </a:r>
            <a:endParaRPr lang="en-US" b="1" dirty="0"/>
          </a:p>
        </p:txBody>
      </p:sp>
    </p:spTree>
    <p:extLst>
      <p:ext uri="{BB962C8B-B14F-4D97-AF65-F5344CB8AC3E}">
        <p14:creationId xmlns:p14="http://schemas.microsoft.com/office/powerpoint/2010/main" val="4162409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Custom 3">
      <a:dk1>
        <a:srgbClr val="232323"/>
      </a:dk1>
      <a:lt1>
        <a:srgbClr val="FFFFFF"/>
      </a:lt1>
      <a:dk2>
        <a:srgbClr val="585858"/>
      </a:dk2>
      <a:lt2>
        <a:srgbClr val="FFFFFF"/>
      </a:lt2>
      <a:accent1>
        <a:srgbClr val="65BC46"/>
      </a:accent1>
      <a:accent2>
        <a:srgbClr val="457EC1"/>
      </a:accent2>
      <a:accent3>
        <a:srgbClr val="EF4423"/>
      </a:accent3>
      <a:accent4>
        <a:srgbClr val="585858"/>
      </a:accent4>
      <a:accent5>
        <a:srgbClr val="B0D685"/>
      </a:accent5>
      <a:accent6>
        <a:srgbClr val="FFFFFF"/>
      </a:accent6>
      <a:hlink>
        <a:srgbClr val="F0ED7B"/>
      </a:hlink>
      <a:folHlink>
        <a:srgbClr val="F3EB4F"/>
      </a:folHlink>
    </a:clrScheme>
    <a:fontScheme name="Segoe">
      <a:majorFont>
        <a:latin typeface="Segoe"/>
        <a:ea typeface=""/>
        <a:cs typeface=""/>
      </a:majorFont>
      <a:minorFont>
        <a:latin typeface="Segoe"/>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1_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2_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1_White with Consolas font for code slides">
  <a:themeElements>
    <a:clrScheme name="Custom 3">
      <a:dk1>
        <a:srgbClr val="232323"/>
      </a:dk1>
      <a:lt1>
        <a:srgbClr val="FFFFFF"/>
      </a:lt1>
      <a:dk2>
        <a:srgbClr val="585858"/>
      </a:dk2>
      <a:lt2>
        <a:srgbClr val="FFFFFF"/>
      </a:lt2>
      <a:accent1>
        <a:srgbClr val="65BC46"/>
      </a:accent1>
      <a:accent2>
        <a:srgbClr val="457EC1"/>
      </a:accent2>
      <a:accent3>
        <a:srgbClr val="EF4423"/>
      </a:accent3>
      <a:accent4>
        <a:srgbClr val="585858"/>
      </a:accent4>
      <a:accent5>
        <a:srgbClr val="B0D685"/>
      </a:accent5>
      <a:accent6>
        <a:srgbClr val="FFFFFF"/>
      </a:accent6>
      <a:hlink>
        <a:srgbClr val="F0ED7B"/>
      </a:hlink>
      <a:folHlink>
        <a:srgbClr val="F3EB4F"/>
      </a:folHlink>
    </a:clrScheme>
    <a:fontScheme name="Segoe">
      <a:majorFont>
        <a:latin typeface="Segoe"/>
        <a:ea typeface=""/>
        <a:cs typeface=""/>
      </a:majorFont>
      <a:minorFont>
        <a:latin typeface="Segoe"/>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6.xml><?xml version="1.0" encoding="utf-8"?>
<a:theme xmlns:a="http://schemas.openxmlformats.org/drawingml/2006/main" name="&lt;5-30000_BUILD_16x9&gt;">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7.xml><?xml version="1.0" encoding="utf-8"?>
<a:theme xmlns:a="http://schemas.openxmlformats.org/drawingml/2006/main" name="1_16x9_New_Win_PPT_Template_4_compressed">
  <a:themeElements>
    <a:clrScheme name="New Windows Template 2">
      <a:dk1>
        <a:srgbClr val="292929"/>
      </a:dk1>
      <a:lt1>
        <a:srgbClr val="FFFFFF"/>
      </a:lt1>
      <a:dk2>
        <a:srgbClr val="072B60"/>
      </a:dk2>
      <a:lt2>
        <a:srgbClr val="EEECE1"/>
      </a:lt2>
      <a:accent1>
        <a:srgbClr val="557EB9"/>
      </a:accent1>
      <a:accent2>
        <a:srgbClr val="FFC211"/>
      </a:accent2>
      <a:accent3>
        <a:srgbClr val="6BBD46"/>
      </a:accent3>
      <a:accent4>
        <a:srgbClr val="FE5815"/>
      </a:accent4>
      <a:accent5>
        <a:srgbClr val="EB7C00"/>
      </a:accent5>
      <a:accent6>
        <a:srgbClr val="00DCFF"/>
      </a:accent6>
      <a:hlink>
        <a:srgbClr val="00B9F2"/>
      </a:hlink>
      <a:folHlink>
        <a:srgbClr val="008AB5"/>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381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solidFill>
              <a:schemeClr val="tx1">
                <a:lumMod val="75000"/>
                <a:lumOff val="25000"/>
                <a:alpha val="99000"/>
              </a:schemeClr>
            </a:solidFill>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9A772780AAE043B02F447FDD204C6F" ma:contentTypeVersion="0" ma:contentTypeDescription="Create a new document." ma:contentTypeScope="" ma:versionID="8521d547e6875f8e9efeb25124febd4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792C33D-02EC-4CC2-BF09-938F512B1E89}"/>
</file>

<file path=customXml/itemProps2.xml><?xml version="1.0" encoding="utf-8"?>
<ds:datastoreItem xmlns:ds="http://schemas.openxmlformats.org/officeDocument/2006/customXml" ds:itemID="{32E1C3A6-3F50-4AA9-B158-120765B2E632}"/>
</file>

<file path=customXml/itemProps3.xml><?xml version="1.0" encoding="utf-8"?>
<ds:datastoreItem xmlns:ds="http://schemas.openxmlformats.org/officeDocument/2006/customXml" ds:itemID="{2950B7A0-0DA1-4952-8ACF-861A3D7F774C}"/>
</file>

<file path=docProps/app.xml><?xml version="1.0" encoding="utf-8"?>
<Properties xmlns="http://schemas.openxmlformats.org/officeDocument/2006/extended-properties" xmlns:vt="http://schemas.openxmlformats.org/officeDocument/2006/docPropsVTypes">
  <Template>BUILD_Breakout_Template _ SAMPLE for Scott 7.28</Template>
  <TotalTime>8808</TotalTime>
  <Words>1494</Words>
  <Application>Microsoft Office PowerPoint</Application>
  <PresentationFormat>Custom</PresentationFormat>
  <Paragraphs>350</Paragraphs>
  <Slides>37</Slides>
  <Notes>21</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37</vt:i4>
      </vt:variant>
    </vt:vector>
  </HeadingPairs>
  <TitlesOfParts>
    <vt:vector size="45" baseType="lpstr">
      <vt:lpstr>BUILD_Breakout_Template _ SAMPLE for Scott 7.28</vt:lpstr>
      <vt:lpstr>White with Consolas font for code slides</vt:lpstr>
      <vt:lpstr>1_BUILD_Breakout_Template _ SAMPLE for Scott 7.28</vt:lpstr>
      <vt:lpstr>2_BUILD_Breakout_Template _ SAMPLE for Scott 7.28</vt:lpstr>
      <vt:lpstr>1_White with Consolas font for code slides</vt:lpstr>
      <vt:lpstr>&lt;5-30000_BUILD_16x9&gt;</vt:lpstr>
      <vt:lpstr>1_16x9_New_Win_PPT_Template_4_compressed</vt:lpstr>
      <vt:lpstr>Visio</vt:lpstr>
      <vt:lpstr>Building Secure, Scalable Multi-Tenant Clouds using Hyper-V Network Virtualization</vt:lpstr>
      <vt:lpstr>Windows Server 8 is Cloud Optimized</vt:lpstr>
      <vt:lpstr>Agenda</vt:lpstr>
      <vt:lpstr>Conventional datacenter is overprovisioned</vt:lpstr>
      <vt:lpstr>Resource Fragmentation</vt:lpstr>
      <vt:lpstr>Resource Fragmentation</vt:lpstr>
      <vt:lpstr>Static Workload Assignment</vt:lpstr>
      <vt:lpstr>Dynamic Reconfiguration is Error Prone</vt:lpstr>
      <vt:lpstr>Conventional datacenter is overprovisioned</vt:lpstr>
      <vt:lpstr>Multi-Tenancy on Shared Infrastructure </vt:lpstr>
      <vt:lpstr>Any Service, Any Server, Any Cloud</vt:lpstr>
      <vt:lpstr>Bring your network to the cloud</vt:lpstr>
      <vt:lpstr>Demo: Hybrid Cloud</vt:lpstr>
      <vt:lpstr>Hybrid Cloud</vt:lpstr>
      <vt:lpstr>Hyper-V Network Virtualization</vt:lpstr>
      <vt:lpstr>Hyper-V Network Virtualization</vt:lpstr>
      <vt:lpstr>PowerPoint Presentation</vt:lpstr>
      <vt:lpstr>Generic Routing Encapsulation</vt:lpstr>
      <vt:lpstr>Impact of GRE on Performance</vt:lpstr>
      <vt:lpstr>Address Rewrite</vt:lpstr>
      <vt:lpstr>Address Virtualization Summary</vt:lpstr>
      <vt:lpstr>Join the GRE ecosystem  Informational RFC on Network Virtualization using GRE co-authored by   Arista, Broadcom, Dell, Emulex, HP, Intel &amp; Microsoft</vt:lpstr>
      <vt:lpstr>Call to Action</vt:lpstr>
      <vt:lpstr>PowerPoint Presentation</vt:lpstr>
      <vt:lpstr>Hyper-V Enforced Isolation</vt:lpstr>
      <vt:lpstr>Flexible VM placement with Hyper-V enforced isolation</vt:lpstr>
      <vt:lpstr>Demo: Hyper-V Enforced Isolation</vt:lpstr>
      <vt:lpstr>PowerPoint Presentation</vt:lpstr>
      <vt:lpstr>Incremental Deployment</vt:lpstr>
      <vt:lpstr>Call to Action</vt:lpstr>
      <vt:lpstr>Management Primitives</vt:lpstr>
      <vt:lpstr>Hyper-V Network Virtualization</vt:lpstr>
      <vt:lpstr>Call to Action</vt:lpstr>
      <vt:lpstr>Related sessions</vt:lpstr>
      <vt:lpstr>Further reading and documentation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SAC-442T: Building Secure, Scalable Multi-Tenant Clouds using Hyper-V Network Virtualization</dc:title>
  <dc:subject>BUILD</dc:subject>
  <dc:creator>Yu-Shun Wang; Murari Sridharan</dc:creator>
  <cp:keywords>Developers, IT Pros, TDMs, Technical Decision Makers, PDC, Build, Developer Conference, ISVs, Programmers, Partners</cp:keywords>
  <dc:description>Template: Sam Moore, Silver Fox Productions, Inc.
Formatting: Dana Kim-Wincapaw, Silver Fox Productions, Inc
Event Date: September 13th–16th
Event Location: Anaheim, CA
Audience Type: External Developers, Programmers</dc:description>
  <cp:lastModifiedBy>Shows</cp:lastModifiedBy>
  <cp:revision>315</cp:revision>
  <cp:lastPrinted>2010-05-11T05:02:34Z</cp:lastPrinted>
  <dcterms:created xsi:type="dcterms:W3CDTF">2011-08-03T21:25:07Z</dcterms:created>
  <dcterms:modified xsi:type="dcterms:W3CDTF">2011-09-15T20:29:27Z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0x0101005A9A772780AAE043B02F447FDD204C6F</vt:lpwstr>
  </property>
  <property fmtid="{D5CDD505-2E9C-101B-9397-08002B2CF9AE}" pid="3" name="Product">
    <vt:lpwstr>28;#Windows|d15bdf11-7aa9-4bf1-b584-c45e6bd87557</vt:lpwstr>
  </property>
  <property fmtid="{D5CDD505-2E9C-101B-9397-08002B2CF9AE}" pid="4" name="Event Venue">
    <vt:lpwstr>210;#Anaheim CC Anaheim, CA|c525dbc1-fb46-4f9d-a196-ce33b4962b5a</vt:lpwstr>
  </property>
  <property fmtid="{D5CDD505-2E9C-101B-9397-08002B2CF9AE}" pid="5" name="Event Location">
    <vt:lpwstr>209;#Anaheim, CA|67ffa72a-1f39-45c3-9bb1-f96b5f9c92e3</vt:lpwstr>
  </property>
  <property fmtid="{D5CDD505-2E9C-101B-9397-08002B2CF9AE}" pid="6" name="Event1">
    <vt:lpwstr>211;#BUILD|daffb02e-8105-4a1d-9c8d-6ffd36a19d83</vt:lpwstr>
  </property>
  <property fmtid="{D5CDD505-2E9C-101B-9397-08002B2CF9AE}" pid="7" name="Audience">
    <vt:lpwstr>34;#Developers|389e14a2-def5-4335-8627-c0368c2934a2;#96;#Other|1d63dafe-c6b5-450d-9d7f-2a5af3513850</vt:lpwstr>
  </property>
  <property fmtid="{D5CDD505-2E9C-101B-9397-08002B2CF9AE}" pid="8" name="MS Speaker">
    <vt:lpwstr/>
  </property>
  <property fmtid="{D5CDD505-2E9C-101B-9397-08002B2CF9AE}" pid="9" name="ProductTaxHTField0">
    <vt:lpwstr>Windowsd15bdf11-7aa9-4bf1-b584-c45e6bd87557</vt:lpwstr>
  </property>
  <property fmtid="{D5CDD505-2E9C-101B-9397-08002B2CF9AE}" pid="10" name="Event LocationTaxHTField0">
    <vt:lpwstr>Anaheim, CA67ffa72a-1f39-45c3-9bb1-f96b5f9c92e3</vt:lpwstr>
  </property>
  <property fmtid="{D5CDD505-2E9C-101B-9397-08002B2CF9AE}" pid="11" name="Event1TaxHTField0">
    <vt:lpwstr>BUILDdaffb02e-8105-4a1d-9c8d-6ffd36a19d83</vt:lpwstr>
  </property>
  <property fmtid="{D5CDD505-2E9C-101B-9397-08002B2CF9AE}" pid="12" name="CampaignTaxHTField0">
    <vt:lpwstr/>
  </property>
  <property fmtid="{D5CDD505-2E9C-101B-9397-08002B2CF9AE}" pid="13" name="Event Start Date">
    <vt:lpwstr>2011-09-13T07:00:00+00:00</vt:lpwstr>
  </property>
  <property fmtid="{D5CDD505-2E9C-101B-9397-08002B2CF9AE}" pid="14" name="Event VenueTaxHTField0">
    <vt:lpwstr>Anaheim CC Anaheim, CAc525dbc1-fb46-4f9d-a196-ce33b4962b5a</vt:lpwstr>
  </property>
  <property fmtid="{D5CDD505-2E9C-101B-9397-08002B2CF9AE}" pid="15" name="MS Content Owner">
    <vt:lpwstr>Steven Sinofsky53</vt:lpwstr>
  </property>
  <property fmtid="{D5CDD505-2E9C-101B-9397-08002B2CF9AE}" pid="16" name="TaxCatchAll">
    <vt:lpwstr>962834211210209</vt:lpwstr>
  </property>
  <property fmtid="{D5CDD505-2E9C-101B-9397-08002B2CF9AE}" pid="17" name="TrackTaxHTField0">
    <vt:lpwstr/>
  </property>
  <property fmtid="{D5CDD505-2E9C-101B-9397-08002B2CF9AE}" pid="18" name="AudienceTaxHTField0">
    <vt:lpwstr>Developers389e14a2-def5-4335-8627-c0368c2934a2Other1d63dafe-c6b5-450d-9d7f-2a5af3513850</vt:lpwstr>
  </property>
  <property fmtid="{D5CDD505-2E9C-101B-9397-08002B2CF9AE}" pid="19" name="Event End Date">
    <vt:lpwstr>2011-09-16T07:00:00+00:00</vt:lpwstr>
  </property>
  <property fmtid="{D5CDD505-2E9C-101B-9397-08002B2CF9AE}" pid="20" name="Test Impact: Security">
    <vt:lpwstr>Not Evaluated</vt:lpwstr>
  </property>
  <property fmtid="{D5CDD505-2E9C-101B-9397-08002B2CF9AE}" pid="21" name="Test Impact: Compatibility">
    <vt:lpwstr>Not Evaluated</vt:lpwstr>
  </property>
  <property fmtid="{D5CDD505-2E9C-101B-9397-08002B2CF9AE}" pid="22" name="Test Impact: Deployment">
    <vt:lpwstr>Not Evaluated</vt:lpwstr>
  </property>
  <property fmtid="{D5CDD505-2E9C-101B-9397-08002B2CF9AE}" pid="23" name="Test Impact: Manageability">
    <vt:lpwstr>Not Evaluated</vt:lpwstr>
  </property>
  <property fmtid="{D5CDD505-2E9C-101B-9397-08002B2CF9AE}" pid="24" name="Test Impact: Serviceability">
    <vt:lpwstr>Not Evaluated</vt:lpwstr>
  </property>
  <property fmtid="{D5CDD505-2E9C-101B-9397-08002B2CF9AE}" pid="25" name="Test Impact: Dev Experience">
    <vt:lpwstr>Not Evaluated</vt:lpwstr>
  </property>
  <property fmtid="{D5CDD505-2E9C-101B-9397-08002B2CF9AE}" pid="26" name="Test Impact: World Readiness">
    <vt:lpwstr>Not Evaluated</vt:lpwstr>
  </property>
  <property fmtid="{D5CDD505-2E9C-101B-9397-08002B2CF9AE}" pid="27" name="Test Impact: Hardware Requirements">
    <vt:lpwstr>Not Evaluated</vt:lpwstr>
  </property>
  <property fmtid="{D5CDD505-2E9C-101B-9397-08002B2CF9AE}" pid="28" name="Test Impact: Perf">
    <vt:lpwstr>Not Evaluated</vt:lpwstr>
  </property>
  <property fmtid="{D5CDD505-2E9C-101B-9397-08002B2CF9AE}" pid="29" name="Test Impact: Reliability">
    <vt:lpwstr>Not Evaluated</vt:lpwstr>
  </property>
  <property fmtid="{D5CDD505-2E9C-101B-9397-08002B2CF9AE}" pid="30" name="Test Impact: Accessibility">
    <vt:lpwstr>Not Evaluated</vt:lpwstr>
  </property>
  <property fmtid="{D5CDD505-2E9C-101B-9397-08002B2CF9AE}" pid="31" name="Doc Status">
    <vt:lpwstr>Full in review</vt:lpwstr>
  </property>
  <property fmtid="{D5CDD505-2E9C-101B-9397-08002B2CF9AE}" pid="32" name="Doc Owner">
    <vt:lpwstr>Murari Sridharan8284</vt:lpwstr>
  </property>
  <property fmtid="{D5CDD505-2E9C-101B-9397-08002B2CF9AE}" pid="33" name="Doc Type">
    <vt:lpwstr>Other</vt:lpwstr>
  </property>
</Properties>
</file>